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svg" ContentType="image/svg+xml"/>
  <Default Extension="tiff" ContentType="image/tiff"/>
  <Default Extension="tmp" ContentType="image/png"/>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3.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4.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5.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6.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theme/theme7.xml" ContentType="application/vnd.openxmlformats-officedocument.theme+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theme/theme8.xml" ContentType="application/vnd.openxmlformats-officedocument.theme+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theme/theme9.xml" ContentType="application/vnd.openxmlformats-officedocument.theme+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theme/theme10.xml" ContentType="application/vnd.openxmlformats-officedocument.theme+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theme/theme11.xml" ContentType="application/vnd.openxmlformats-officedocument.theme+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theme/theme12.xml" ContentType="application/vnd.openxmlformats-officedocument.theme+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theme/theme13.xml" ContentType="application/vnd.openxmlformats-officedocument.theme+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theme/theme14.xml" ContentType="application/vnd.openxmlformats-officedocument.theme+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theme/theme15.xml" ContentType="application/vnd.openxmlformats-officedocument.theme+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theme/theme16.xml" ContentType="application/vnd.openxmlformats-officedocument.theme+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theme/theme17.xml" ContentType="application/vnd.openxmlformats-officedocument.theme+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theme/theme18.xml" ContentType="application/vnd.openxmlformats-officedocument.theme+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theme/theme19.xml" ContentType="application/vnd.openxmlformats-officedocument.theme+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theme/theme20.xml" ContentType="application/vnd.openxmlformats-officedocument.theme+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theme/theme21.xml" ContentType="application/vnd.openxmlformats-officedocument.theme+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theme/theme22.xml" ContentType="application/vnd.openxmlformats-officedocument.theme+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theme/theme23.xml" ContentType="application/vnd.openxmlformats-officedocument.theme+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theme/theme24.xml" ContentType="application/vnd.openxmlformats-officedocument.theme+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theme/theme25.xml" ContentType="application/vnd.openxmlformats-officedocument.theme+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theme/theme26.xml" ContentType="application/vnd.openxmlformats-officedocument.theme+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theme/theme27.xml" ContentType="application/vnd.openxmlformats-officedocument.theme+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theme/theme28.xml" ContentType="application/vnd.openxmlformats-officedocument.theme+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theme/theme29.xml" ContentType="application/vnd.openxmlformats-officedocument.theme+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theme/theme30.xml" ContentType="application/vnd.openxmlformats-officedocument.theme+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theme/theme31.xml" ContentType="application/vnd.openxmlformats-officedocument.theme+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theme/theme32.xml" ContentType="application/vnd.openxmlformats-officedocument.theme+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theme/theme33.xml" ContentType="application/vnd.openxmlformats-officedocument.theme+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theme/theme34.xml" ContentType="application/vnd.openxmlformats-officedocument.theme+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theme/theme35.xml" ContentType="application/vnd.openxmlformats-officedocument.theme+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theme/theme36.xml" ContentType="application/vnd.openxmlformats-officedocument.theme+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theme/theme37.xml" ContentType="application/vnd.openxmlformats-officedocument.theme+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theme/theme38.xml" ContentType="application/vnd.openxmlformats-officedocument.theme+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theme/theme39.xml" ContentType="application/vnd.openxmlformats-officedocument.theme+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theme/theme40.xml" ContentType="application/vnd.openxmlformats-officedocument.theme+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theme/theme41.xml" ContentType="application/vnd.openxmlformats-officedocument.theme+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theme/theme42.xml" ContentType="application/vnd.openxmlformats-officedocument.theme+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theme/theme43.xml" ContentType="application/vnd.openxmlformats-officedocument.theme+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theme/theme44.xml" ContentType="application/vnd.openxmlformats-officedocument.theme+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theme/theme45.xml" ContentType="application/vnd.openxmlformats-officedocument.theme+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theme/theme46.xml" ContentType="application/vnd.openxmlformats-officedocument.theme+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theme/theme47.xml" ContentType="application/vnd.openxmlformats-officedocument.theme+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theme/theme48.xml" ContentType="application/vnd.openxmlformats-officedocument.theme+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theme/theme49.xml" ContentType="application/vnd.openxmlformats-officedocument.theme+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theme/theme50.xml" ContentType="application/vnd.openxmlformats-officedocument.theme+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theme/theme51.xml" ContentType="application/vnd.openxmlformats-officedocument.theme+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theme/theme52.xml" ContentType="application/vnd.openxmlformats-officedocument.theme+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theme/theme53.xml" ContentType="application/vnd.openxmlformats-officedocument.theme+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theme/theme54.xml" ContentType="application/vnd.openxmlformats-officedocument.theme+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theme/theme55.xml" ContentType="application/vnd.openxmlformats-officedocument.theme+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theme/theme56.xml" ContentType="application/vnd.openxmlformats-officedocument.theme+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theme/theme57.xml" ContentType="application/vnd.openxmlformats-officedocument.theme+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theme/theme58.xml" ContentType="application/vnd.openxmlformats-officedocument.theme+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theme/theme59.xml" ContentType="application/vnd.openxmlformats-officedocument.theme+xml"/>
  <Override PartName="/ppt/theme/theme60.xml" ContentType="application/vnd.openxmlformats-officedocument.theme+xml"/>
  <Override PartName="/ppt/theme/theme61.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72.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notesSlides/notesSlide76.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77.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78.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79.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tags/tag1.xml" ContentType="application/vnd.openxmlformats-officedocument.presentationml.tags+xml"/>
  <Override PartName="/ppt/notesSlides/notesSlide80.xml" ContentType="application/vnd.openxmlformats-officedocument.presentationml.notesSlide+xml"/>
  <Override PartName="/ppt/tags/tag2.xml" ContentType="application/vnd.openxmlformats-officedocument.presentationml.tags+xml"/>
  <Override PartName="/ppt/notesSlides/notesSlide81.xml" ContentType="application/vnd.openxmlformats-officedocument.presentationml.notesSlide+xml"/>
  <Override PartName="/ppt/tags/tag3.xml" ContentType="application/vnd.openxmlformats-officedocument.presentationml.tags+xml"/>
  <Override PartName="/ppt/notesSlides/notesSlide82.xml" ContentType="application/vnd.openxmlformats-officedocument.presentationml.notesSlide+xml"/>
  <Override PartName="/ppt/tags/tag4.xml" ContentType="application/vnd.openxmlformats-officedocument.presentationml.tags+xml"/>
  <Override PartName="/ppt/notesSlides/notesSlide83.xml" ContentType="application/vnd.openxmlformats-officedocument.presentationml.notesSlide+xml"/>
  <Override PartName="/ppt/tags/tag5.xml" ContentType="application/vnd.openxmlformats-officedocument.presentationml.tags+xml"/>
  <Override PartName="/ppt/notesSlides/notesSlide84.xml" ContentType="application/vnd.openxmlformats-officedocument.presentationml.notesSlide+xml"/>
  <Override PartName="/ppt/tags/tag6.xml" ContentType="application/vnd.openxmlformats-officedocument.presentationml.tags+xml"/>
  <Override PartName="/ppt/notesSlides/notesSlide85.xml" ContentType="application/vnd.openxmlformats-officedocument.presentationml.notesSlide+xml"/>
  <Override PartName="/ppt/tags/tag7.xml" ContentType="application/vnd.openxmlformats-officedocument.presentationml.tags+xml"/>
  <Override PartName="/ppt/notesSlides/notesSlide86.xml" ContentType="application/vnd.openxmlformats-officedocument.presentationml.notesSlide+xml"/>
  <Override PartName="/ppt/tags/tag8.xml" ContentType="application/vnd.openxmlformats-officedocument.presentationml.tags+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tags/tag9.xml" ContentType="application/vnd.openxmlformats-officedocument.presentationml.tags+xml"/>
  <Override PartName="/ppt/notesSlides/notesSlide89.xml" ContentType="application/vnd.openxmlformats-officedocument.presentationml.notesSlide+xml"/>
  <Override PartName="/ppt/tags/tag10.xml" ContentType="application/vnd.openxmlformats-officedocument.presentationml.tags+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tags/tag11.xml" ContentType="application/vnd.openxmlformats-officedocument.presentationml.tags+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tags/tag12.xml" ContentType="application/vnd.openxmlformats-officedocument.presentationml.tags+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tags/tag13.xml" ContentType="application/vnd.openxmlformats-officedocument.presentationml.tags+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tags/tag14.xml" ContentType="application/vnd.openxmlformats-officedocument.presentationml.tags+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tags/tag15.xml" ContentType="application/vnd.openxmlformats-officedocument.presentationml.tags+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notesSlides/notesSlide126.xml" ContentType="application/vnd.openxmlformats-officedocument.presentationml.notesSlid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tags/tag16.xml" ContentType="application/vnd.openxmlformats-officedocument.presentationml.tags+xml"/>
  <Override PartName="/ppt/notesSlides/notesSlide127.xml" ContentType="application/vnd.openxmlformats-officedocument.presentationml.notesSlide+xml"/>
  <Override PartName="/ppt/tags/tag17.xml" ContentType="application/vnd.openxmlformats-officedocument.presentationml.tags+xml"/>
  <Override PartName="/ppt/notesSlides/notesSlide128.xml" ContentType="application/vnd.openxmlformats-officedocument.presentationml.notesSlide+xml"/>
  <Override PartName="/ppt/tags/tag18.xml" ContentType="application/vnd.openxmlformats-officedocument.presentationml.tags+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tags/tag19.xml" ContentType="application/vnd.openxmlformats-officedocument.presentationml.tags+xml"/>
  <Override PartName="/ppt/notesSlides/notesSlide131.xml" ContentType="application/vnd.openxmlformats-officedocument.presentationml.notesSlide+xml"/>
  <Override PartName="/ppt/tags/tag20.xml" ContentType="application/vnd.openxmlformats-officedocument.presentationml.tags+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167.xml" ContentType="application/vnd.openxmlformats-officedocument.presentationml.notesSlid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charts/chart10.xml" ContentType="application/vnd.openxmlformats-officedocument.drawingml.chart+xml"/>
  <Override PartName="/ppt/charts/chart11.xml" ContentType="application/vnd.openxmlformats-officedocument.drawingml.chart+xml"/>
  <Override PartName="/ppt/theme/themeOverride1.xml" ContentType="application/vnd.openxmlformats-officedocument.themeOverride+xml"/>
  <Override PartName="/ppt/charts/chart12.xml" ContentType="application/vnd.openxmlformats-officedocument.drawingml.chart+xml"/>
  <Override PartName="/ppt/theme/themeOverride2.xml" ContentType="application/vnd.openxmlformats-officedocument.themeOverride+xml"/>
  <Override PartName="/ppt/charts/chart13.xml" ContentType="application/vnd.openxmlformats-officedocument.drawingml.chart+xml"/>
  <Override PartName="/ppt/theme/themeOverride3.xml" ContentType="application/vnd.openxmlformats-officedocument.themeOverride+xml"/>
  <Override PartName="/ppt/charts/chart14.xml" ContentType="application/vnd.openxmlformats-officedocument.drawingml.chart+xml"/>
  <Override PartName="/ppt/theme/themeOverride4.xml" ContentType="application/vnd.openxmlformats-officedocument.themeOverride+xml"/>
  <Override PartName="/ppt/charts/chart15.xml" ContentType="application/vnd.openxmlformats-officedocument.drawingml.chart+xml"/>
  <Override PartName="/ppt/theme/themeOverride5.xml" ContentType="application/vnd.openxmlformats-officedocument.themeOverride+xml"/>
  <Override PartName="/ppt/notesSlides/notesSlide16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4" r:id="rId2"/>
    <p:sldMasterId id="2147483812" r:id="rId3"/>
    <p:sldMasterId id="2147483824" r:id="rId4"/>
    <p:sldMasterId id="2147483848" r:id="rId5"/>
    <p:sldMasterId id="2147483872" r:id="rId6"/>
    <p:sldMasterId id="2147483909" r:id="rId7"/>
    <p:sldMasterId id="2147483936" r:id="rId8"/>
    <p:sldMasterId id="2147484087" r:id="rId9"/>
    <p:sldMasterId id="2147484099" r:id="rId10"/>
    <p:sldMasterId id="2147484281" r:id="rId11"/>
    <p:sldMasterId id="2147484522" r:id="rId12"/>
    <p:sldMasterId id="2147484571" r:id="rId13"/>
    <p:sldMasterId id="2147484777" r:id="rId14"/>
    <p:sldMasterId id="2147484837" r:id="rId15"/>
    <p:sldMasterId id="2147484849" r:id="rId16"/>
    <p:sldMasterId id="2147484861" r:id="rId17"/>
    <p:sldMasterId id="2147484873" r:id="rId18"/>
    <p:sldMasterId id="2147484969" r:id="rId19"/>
    <p:sldMasterId id="2147485410" r:id="rId20"/>
    <p:sldMasterId id="2147485520" r:id="rId21"/>
    <p:sldMasterId id="2147485532" r:id="rId22"/>
    <p:sldMasterId id="2147485665" r:id="rId23"/>
    <p:sldMasterId id="2147485714" r:id="rId24"/>
    <p:sldMasterId id="2147486472" r:id="rId25"/>
    <p:sldMasterId id="2147486594" r:id="rId26"/>
    <p:sldMasterId id="2147486871" r:id="rId27"/>
    <p:sldMasterId id="2147487120" r:id="rId28"/>
    <p:sldMasterId id="2147487144" r:id="rId29"/>
    <p:sldMasterId id="2147487194" r:id="rId30"/>
    <p:sldMasterId id="2147487206" r:id="rId31"/>
    <p:sldMasterId id="2147487258" r:id="rId32"/>
    <p:sldMasterId id="2147487574" r:id="rId33"/>
    <p:sldMasterId id="2147487623" r:id="rId34"/>
    <p:sldMasterId id="2147488076" r:id="rId35"/>
    <p:sldMasterId id="2147488139" r:id="rId36"/>
    <p:sldMasterId id="2147488151" r:id="rId37"/>
    <p:sldMasterId id="2147488163" r:id="rId38"/>
    <p:sldMasterId id="2147488175" r:id="rId39"/>
    <p:sldMasterId id="2147488200" r:id="rId40"/>
    <p:sldMasterId id="2147488213" r:id="rId41"/>
    <p:sldMasterId id="2147488225" r:id="rId42"/>
    <p:sldMasterId id="2147488238" r:id="rId43"/>
    <p:sldMasterId id="2147488243" r:id="rId44"/>
    <p:sldMasterId id="2147488256" r:id="rId45"/>
    <p:sldMasterId id="2147488268" r:id="rId46"/>
    <p:sldMasterId id="2147488281" r:id="rId47"/>
    <p:sldMasterId id="2147488294" r:id="rId48"/>
    <p:sldMasterId id="2147488306" r:id="rId49"/>
    <p:sldMasterId id="2147488318" r:id="rId50"/>
    <p:sldMasterId id="2147488330" r:id="rId51"/>
    <p:sldMasterId id="2147488343" r:id="rId52"/>
    <p:sldMasterId id="2147488359" r:id="rId53"/>
    <p:sldMasterId id="2147488362" r:id="rId54"/>
    <p:sldMasterId id="2147488375" r:id="rId55"/>
    <p:sldMasterId id="2147488388" r:id="rId56"/>
    <p:sldMasterId id="2147488391" r:id="rId57"/>
    <p:sldMasterId id="2147488394" r:id="rId58"/>
    <p:sldMasterId id="2147488407" r:id="rId59"/>
  </p:sldMasterIdLst>
  <p:notesMasterIdLst>
    <p:notesMasterId r:id="rId433"/>
  </p:notesMasterIdLst>
  <p:handoutMasterIdLst>
    <p:handoutMasterId r:id="rId434"/>
  </p:handoutMasterIdLst>
  <p:sldIdLst>
    <p:sldId id="7058" r:id="rId60"/>
    <p:sldId id="4434" r:id="rId61"/>
    <p:sldId id="5208" r:id="rId62"/>
    <p:sldId id="6956" r:id="rId63"/>
    <p:sldId id="7062" r:id="rId64"/>
    <p:sldId id="7064" r:id="rId65"/>
    <p:sldId id="7227" r:id="rId66"/>
    <p:sldId id="4433" r:id="rId67"/>
    <p:sldId id="4441" r:id="rId68"/>
    <p:sldId id="4442" r:id="rId69"/>
    <p:sldId id="4438" r:id="rId70"/>
    <p:sldId id="6174" r:id="rId71"/>
    <p:sldId id="6175" r:id="rId72"/>
    <p:sldId id="4443" r:id="rId73"/>
    <p:sldId id="302" r:id="rId74"/>
    <p:sldId id="5531" r:id="rId75"/>
    <p:sldId id="4439" r:id="rId76"/>
    <p:sldId id="4444" r:id="rId77"/>
    <p:sldId id="5278" r:id="rId78"/>
    <p:sldId id="4456" r:id="rId79"/>
    <p:sldId id="4457" r:id="rId80"/>
    <p:sldId id="4645" r:id="rId81"/>
    <p:sldId id="4646" r:id="rId82"/>
    <p:sldId id="4445" r:id="rId83"/>
    <p:sldId id="4658" r:id="rId84"/>
    <p:sldId id="4654" r:id="rId85"/>
    <p:sldId id="5978" r:id="rId86"/>
    <p:sldId id="6181" r:id="rId87"/>
    <p:sldId id="6176" r:id="rId88"/>
    <p:sldId id="4436" r:id="rId89"/>
    <p:sldId id="6095" r:id="rId90"/>
    <p:sldId id="6931" r:id="rId91"/>
    <p:sldId id="4675" r:id="rId92"/>
    <p:sldId id="5245" r:id="rId93"/>
    <p:sldId id="4676" r:id="rId94"/>
    <p:sldId id="5403" r:id="rId95"/>
    <p:sldId id="4750" r:id="rId96"/>
    <p:sldId id="5435" r:id="rId97"/>
    <p:sldId id="5404" r:id="rId98"/>
    <p:sldId id="5401" r:id="rId99"/>
    <p:sldId id="5444" r:id="rId100"/>
    <p:sldId id="4677" r:id="rId101"/>
    <p:sldId id="5405" r:id="rId102"/>
    <p:sldId id="4744" r:id="rId103"/>
    <p:sldId id="6177" r:id="rId104"/>
    <p:sldId id="6933" r:id="rId105"/>
    <p:sldId id="5721" r:id="rId106"/>
    <p:sldId id="5441" r:id="rId107"/>
    <p:sldId id="5440" r:id="rId108"/>
    <p:sldId id="5529" r:id="rId109"/>
    <p:sldId id="6946" r:id="rId110"/>
    <p:sldId id="5214" r:id="rId111"/>
    <p:sldId id="4777" r:id="rId112"/>
    <p:sldId id="5875" r:id="rId113"/>
    <p:sldId id="7228" r:id="rId114"/>
    <p:sldId id="4916" r:id="rId115"/>
    <p:sldId id="5755" r:id="rId116"/>
    <p:sldId id="437" r:id="rId117"/>
    <p:sldId id="4478" r:id="rId118"/>
    <p:sldId id="4753" r:id="rId119"/>
    <p:sldId id="4844" r:id="rId120"/>
    <p:sldId id="6932" r:id="rId121"/>
    <p:sldId id="5458" r:id="rId122"/>
    <p:sldId id="4779" r:id="rId123"/>
    <p:sldId id="4479" r:id="rId124"/>
    <p:sldId id="4664" r:id="rId125"/>
    <p:sldId id="4780" r:id="rId126"/>
    <p:sldId id="4781" r:id="rId127"/>
    <p:sldId id="4782" r:id="rId128"/>
    <p:sldId id="6128" r:id="rId129"/>
    <p:sldId id="6178" r:id="rId130"/>
    <p:sldId id="6180" r:id="rId131"/>
    <p:sldId id="5468" r:id="rId132"/>
    <p:sldId id="6015" r:id="rId133"/>
    <p:sldId id="4507" r:id="rId134"/>
    <p:sldId id="4573" r:id="rId135"/>
    <p:sldId id="4510" r:id="rId136"/>
    <p:sldId id="4481" r:id="rId137"/>
    <p:sldId id="4511" r:id="rId138"/>
    <p:sldId id="4483" r:id="rId139"/>
    <p:sldId id="5756" r:id="rId140"/>
    <p:sldId id="4486" r:id="rId141"/>
    <p:sldId id="4691" r:id="rId142"/>
    <p:sldId id="5238" r:id="rId143"/>
    <p:sldId id="5835" r:id="rId144"/>
    <p:sldId id="4508" r:id="rId145"/>
    <p:sldId id="5230" r:id="rId146"/>
    <p:sldId id="4487" r:id="rId147"/>
    <p:sldId id="4489" r:id="rId148"/>
    <p:sldId id="4491" r:id="rId149"/>
    <p:sldId id="4492" r:id="rId150"/>
    <p:sldId id="4493" r:id="rId151"/>
    <p:sldId id="4494" r:id="rId152"/>
    <p:sldId id="4495" r:id="rId153"/>
    <p:sldId id="4496" r:id="rId154"/>
    <p:sldId id="4498" r:id="rId155"/>
    <p:sldId id="4499" r:id="rId156"/>
    <p:sldId id="4500" r:id="rId157"/>
    <p:sldId id="4503" r:id="rId158"/>
    <p:sldId id="4512" r:id="rId159"/>
    <p:sldId id="4513" r:id="rId160"/>
    <p:sldId id="5108" r:id="rId161"/>
    <p:sldId id="4577" r:id="rId162"/>
    <p:sldId id="4785" r:id="rId163"/>
    <p:sldId id="4665" r:id="rId164"/>
    <p:sldId id="4666" r:id="rId165"/>
    <p:sldId id="5257" r:id="rId166"/>
    <p:sldId id="4667" r:id="rId167"/>
    <p:sldId id="4789" r:id="rId168"/>
    <p:sldId id="5260" r:id="rId169"/>
    <p:sldId id="5863" r:id="rId170"/>
    <p:sldId id="4578" r:id="rId171"/>
    <p:sldId id="5757" r:id="rId172"/>
    <p:sldId id="4509" r:id="rId173"/>
    <p:sldId id="4606" r:id="rId174"/>
    <p:sldId id="6957" r:id="rId175"/>
    <p:sldId id="6935" r:id="rId176"/>
    <p:sldId id="6934" r:id="rId177"/>
    <p:sldId id="4918" r:id="rId178"/>
    <p:sldId id="4847" r:id="rId179"/>
    <p:sldId id="4848" r:id="rId180"/>
    <p:sldId id="4611" r:id="rId181"/>
    <p:sldId id="4612" r:id="rId182"/>
    <p:sldId id="4649" r:id="rId183"/>
    <p:sldId id="5265" r:id="rId184"/>
    <p:sldId id="4614" r:id="rId185"/>
    <p:sldId id="4651" r:id="rId186"/>
    <p:sldId id="5268" r:id="rId187"/>
    <p:sldId id="5758" r:id="rId188"/>
    <p:sldId id="5231" r:id="rId189"/>
    <p:sldId id="5500" r:id="rId190"/>
    <p:sldId id="5814" r:id="rId191"/>
    <p:sldId id="4816" r:id="rId192"/>
    <p:sldId id="4811" r:id="rId193"/>
    <p:sldId id="6936" r:id="rId194"/>
    <p:sldId id="4791" r:id="rId195"/>
    <p:sldId id="4813" r:id="rId196"/>
    <p:sldId id="4817" r:id="rId197"/>
    <p:sldId id="5864" r:id="rId198"/>
    <p:sldId id="5865" r:id="rId199"/>
    <p:sldId id="6031" r:id="rId200"/>
    <p:sldId id="5271" r:id="rId201"/>
    <p:sldId id="5272" r:id="rId202"/>
    <p:sldId id="5273" r:id="rId203"/>
    <p:sldId id="5485" r:id="rId204"/>
    <p:sldId id="5274" r:id="rId205"/>
    <p:sldId id="5275" r:id="rId206"/>
    <p:sldId id="5276" r:id="rId207"/>
    <p:sldId id="6937" r:id="rId208"/>
    <p:sldId id="5282" r:id="rId209"/>
    <p:sldId id="5284" r:id="rId210"/>
    <p:sldId id="5866" r:id="rId211"/>
    <p:sldId id="5817" r:id="rId212"/>
    <p:sldId id="4560" r:id="rId213"/>
    <p:sldId id="5867" r:id="rId214"/>
    <p:sldId id="4655" r:id="rId215"/>
    <p:sldId id="4700" r:id="rId216"/>
    <p:sldId id="5868" r:id="rId217"/>
    <p:sldId id="5869" r:id="rId218"/>
    <p:sldId id="5870" r:id="rId219"/>
    <p:sldId id="4720" r:id="rId220"/>
    <p:sldId id="5871" r:id="rId221"/>
    <p:sldId id="4695" r:id="rId222"/>
    <p:sldId id="4699" r:id="rId223"/>
    <p:sldId id="5818" r:id="rId224"/>
    <p:sldId id="6965" r:id="rId225"/>
    <p:sldId id="5990" r:id="rId226"/>
    <p:sldId id="5999" r:id="rId227"/>
    <p:sldId id="7067" r:id="rId228"/>
    <p:sldId id="7068" r:id="rId229"/>
    <p:sldId id="7144" r:id="rId230"/>
    <p:sldId id="7229" r:id="rId231"/>
    <p:sldId id="5972" r:id="rId232"/>
    <p:sldId id="5971" r:id="rId233"/>
    <p:sldId id="5996" r:id="rId234"/>
    <p:sldId id="5904" r:id="rId235"/>
    <p:sldId id="5945" r:id="rId236"/>
    <p:sldId id="5906" r:id="rId237"/>
    <p:sldId id="5981" r:id="rId238"/>
    <p:sldId id="5992" r:id="rId239"/>
    <p:sldId id="5993" r:id="rId240"/>
    <p:sldId id="5997" r:id="rId241"/>
    <p:sldId id="5998" r:id="rId242"/>
    <p:sldId id="5912" r:id="rId243"/>
    <p:sldId id="5913" r:id="rId244"/>
    <p:sldId id="5915" r:id="rId245"/>
    <p:sldId id="5917" r:id="rId246"/>
    <p:sldId id="5919" r:id="rId247"/>
    <p:sldId id="7059" r:id="rId248"/>
    <p:sldId id="4533" r:id="rId249"/>
    <p:sldId id="4607" r:id="rId250"/>
    <p:sldId id="4650" r:id="rId251"/>
    <p:sldId id="6145" r:id="rId252"/>
    <p:sldId id="6184" r:id="rId253"/>
    <p:sldId id="993" r:id="rId254"/>
    <p:sldId id="6664" r:id="rId255"/>
    <p:sldId id="6938" r:id="rId256"/>
    <p:sldId id="5872" r:id="rId257"/>
    <p:sldId id="5220" r:id="rId258"/>
    <p:sldId id="4536" r:id="rId259"/>
    <p:sldId id="4537" r:id="rId260"/>
    <p:sldId id="4538" r:id="rId261"/>
    <p:sldId id="4539" r:id="rId262"/>
    <p:sldId id="4540" r:id="rId263"/>
    <p:sldId id="4541" r:id="rId264"/>
    <p:sldId id="4543" r:id="rId265"/>
    <p:sldId id="4544" r:id="rId266"/>
    <p:sldId id="4545" r:id="rId267"/>
    <p:sldId id="4273" r:id="rId268"/>
    <p:sldId id="3763" r:id="rId269"/>
    <p:sldId id="4546" r:id="rId270"/>
    <p:sldId id="4547" r:id="rId271"/>
    <p:sldId id="4548" r:id="rId272"/>
    <p:sldId id="4549" r:id="rId273"/>
    <p:sldId id="4550" r:id="rId274"/>
    <p:sldId id="4551" r:id="rId275"/>
    <p:sldId id="4552" r:id="rId276"/>
    <p:sldId id="4553" r:id="rId277"/>
    <p:sldId id="4619" r:id="rId278"/>
    <p:sldId id="6939" r:id="rId279"/>
    <p:sldId id="6768" r:id="rId280"/>
    <p:sldId id="1047" r:id="rId281"/>
    <p:sldId id="1048" r:id="rId282"/>
    <p:sldId id="6940" r:id="rId283"/>
    <p:sldId id="1136" r:id="rId284"/>
    <p:sldId id="6941" r:id="rId285"/>
    <p:sldId id="1050" r:id="rId286"/>
    <p:sldId id="6942" r:id="rId287"/>
    <p:sldId id="5772" r:id="rId288"/>
    <p:sldId id="5773" r:id="rId289"/>
    <p:sldId id="5843" r:id="rId290"/>
    <p:sldId id="6231" r:id="rId291"/>
    <p:sldId id="6966" r:id="rId292"/>
    <p:sldId id="7145" r:id="rId293"/>
    <p:sldId id="7146" r:id="rId294"/>
    <p:sldId id="7157" r:id="rId295"/>
    <p:sldId id="7158" r:id="rId296"/>
    <p:sldId id="7159" r:id="rId297"/>
    <p:sldId id="7141" r:id="rId298"/>
    <p:sldId id="7163" r:id="rId299"/>
    <p:sldId id="7164" r:id="rId300"/>
    <p:sldId id="7165" r:id="rId301"/>
    <p:sldId id="7166" r:id="rId302"/>
    <p:sldId id="7167" r:id="rId303"/>
    <p:sldId id="7168" r:id="rId304"/>
    <p:sldId id="7169" r:id="rId305"/>
    <p:sldId id="6367" r:id="rId306"/>
    <p:sldId id="7032" r:id="rId307"/>
    <p:sldId id="7171" r:id="rId308"/>
    <p:sldId id="6217" r:id="rId309"/>
    <p:sldId id="7025" r:id="rId310"/>
    <p:sldId id="4554" r:id="rId311"/>
    <p:sldId id="6953" r:id="rId312"/>
    <p:sldId id="7033" r:id="rId313"/>
    <p:sldId id="6951" r:id="rId314"/>
    <p:sldId id="6579" r:id="rId315"/>
    <p:sldId id="6964" r:id="rId316"/>
    <p:sldId id="6954" r:id="rId317"/>
    <p:sldId id="4660" r:id="rId318"/>
    <p:sldId id="4639" r:id="rId319"/>
    <p:sldId id="4656" r:id="rId320"/>
    <p:sldId id="5873" r:id="rId321"/>
    <p:sldId id="5880" r:id="rId322"/>
    <p:sldId id="5874" r:id="rId323"/>
    <p:sldId id="4641" r:id="rId324"/>
    <p:sldId id="4642" r:id="rId325"/>
    <p:sldId id="4661" r:id="rId326"/>
    <p:sldId id="4684" r:id="rId327"/>
    <p:sldId id="4683" r:id="rId328"/>
    <p:sldId id="4685" r:id="rId329"/>
    <p:sldId id="4643" r:id="rId330"/>
    <p:sldId id="5759" r:id="rId331"/>
    <p:sldId id="4647" r:id="rId332"/>
    <p:sldId id="4648" r:id="rId333"/>
    <p:sldId id="5760" r:id="rId334"/>
    <p:sldId id="6955" r:id="rId335"/>
    <p:sldId id="4574" r:id="rId336"/>
    <p:sldId id="6943" r:id="rId337"/>
    <p:sldId id="7233" r:id="rId338"/>
    <p:sldId id="6029" r:id="rId339"/>
    <p:sldId id="6030" r:id="rId340"/>
    <p:sldId id="7234" r:id="rId341"/>
    <p:sldId id="6944" r:id="rId342"/>
    <p:sldId id="4609" r:id="rId343"/>
    <p:sldId id="6511" r:id="rId344"/>
    <p:sldId id="6945" r:id="rId345"/>
    <p:sldId id="5879" r:id="rId346"/>
    <p:sldId id="5876" r:id="rId347"/>
    <p:sldId id="5877" r:id="rId348"/>
    <p:sldId id="5878" r:id="rId349"/>
    <p:sldId id="6948" r:id="rId350"/>
    <p:sldId id="7121" r:id="rId351"/>
    <p:sldId id="7231" r:id="rId352"/>
    <p:sldId id="7232" r:id="rId353"/>
    <p:sldId id="5964" r:id="rId354"/>
    <p:sldId id="7217" r:id="rId355"/>
    <p:sldId id="6877" r:id="rId356"/>
    <p:sldId id="7215" r:id="rId357"/>
    <p:sldId id="7041" r:id="rId358"/>
    <p:sldId id="7042" r:id="rId359"/>
    <p:sldId id="7216" r:id="rId360"/>
    <p:sldId id="7126" r:id="rId361"/>
    <p:sldId id="7218" r:id="rId362"/>
    <p:sldId id="7219" r:id="rId363"/>
    <p:sldId id="6949" r:id="rId364"/>
    <p:sldId id="5776" r:id="rId365"/>
    <p:sldId id="5700" r:id="rId366"/>
    <p:sldId id="5855" r:id="rId367"/>
    <p:sldId id="5409" r:id="rId368"/>
    <p:sldId id="6659" r:id="rId369"/>
    <p:sldId id="6038" r:id="rId370"/>
    <p:sldId id="7060" r:id="rId371"/>
    <p:sldId id="7066" r:id="rId372"/>
    <p:sldId id="7223" r:id="rId373"/>
    <p:sldId id="7220" r:id="rId374"/>
    <p:sldId id="7024" r:id="rId375"/>
    <p:sldId id="6973" r:id="rId376"/>
    <p:sldId id="7221" r:id="rId377"/>
    <p:sldId id="7222" r:id="rId378"/>
    <p:sldId id="7224" r:id="rId379"/>
    <p:sldId id="7225" r:id="rId380"/>
    <p:sldId id="6212" r:id="rId381"/>
    <p:sldId id="7226" r:id="rId382"/>
    <p:sldId id="6215" r:id="rId383"/>
    <p:sldId id="6214" r:id="rId384"/>
    <p:sldId id="7026" r:id="rId385"/>
    <p:sldId id="5881" r:id="rId386"/>
    <p:sldId id="5962" r:id="rId387"/>
    <p:sldId id="5963" r:id="rId388"/>
    <p:sldId id="4758" r:id="rId389"/>
    <p:sldId id="5495" r:id="rId390"/>
    <p:sldId id="4759" r:id="rId391"/>
    <p:sldId id="5489" r:id="rId392"/>
    <p:sldId id="5488" r:id="rId393"/>
    <p:sldId id="5857" r:id="rId394"/>
    <p:sldId id="4833" r:id="rId395"/>
    <p:sldId id="5490" r:id="rId396"/>
    <p:sldId id="5858" r:id="rId397"/>
    <p:sldId id="5491" r:id="rId398"/>
    <p:sldId id="5446" r:id="rId399"/>
    <p:sldId id="5859" r:id="rId400"/>
    <p:sldId id="5447" r:id="rId401"/>
    <p:sldId id="5860" r:id="rId402"/>
    <p:sldId id="5861" r:id="rId403"/>
    <p:sldId id="5448" r:id="rId404"/>
    <p:sldId id="5862" r:id="rId405"/>
    <p:sldId id="5450" r:id="rId406"/>
    <p:sldId id="5249" r:id="rId407"/>
    <p:sldId id="5451" r:id="rId408"/>
    <p:sldId id="4659" r:id="rId409"/>
    <p:sldId id="4790" r:id="rId410"/>
    <p:sldId id="5476" r:id="rId411"/>
    <p:sldId id="5475" r:id="rId412"/>
    <p:sldId id="5472" r:id="rId413"/>
    <p:sldId id="5473" r:id="rId414"/>
    <p:sldId id="4640" r:id="rId415"/>
    <p:sldId id="305" r:id="rId416"/>
    <p:sldId id="4420" r:id="rId417"/>
    <p:sldId id="3765" r:id="rId418"/>
    <p:sldId id="3766" r:id="rId419"/>
    <p:sldId id="3767" r:id="rId420"/>
    <p:sldId id="3878" r:id="rId421"/>
    <p:sldId id="3879" r:id="rId422"/>
    <p:sldId id="3880" r:id="rId423"/>
    <p:sldId id="3881" r:id="rId424"/>
    <p:sldId id="3768" r:id="rId425"/>
    <p:sldId id="3769" r:id="rId426"/>
    <p:sldId id="3770" r:id="rId427"/>
    <p:sldId id="3771" r:id="rId428"/>
    <p:sldId id="3882" r:id="rId429"/>
    <p:sldId id="3772" r:id="rId430"/>
    <p:sldId id="3773" r:id="rId431"/>
    <p:sldId id="6958" r:id="rId432"/>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928">
          <p15:clr>
            <a:srgbClr val="A4A3A4"/>
          </p15:clr>
        </p15:guide>
        <p15:guide id="2" pos="2208">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p:showPr useTimings="0">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0432FF"/>
    <a:srgbClr val="0000FF"/>
    <a:srgbClr val="1A5712"/>
    <a:srgbClr val="FF00C4"/>
    <a:srgbClr val="948A54"/>
    <a:srgbClr val="2A55D6"/>
    <a:srgbClr val="8C0000"/>
    <a:srgbClr val="663D63"/>
    <a:srgbClr val="66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8089" autoAdjust="0"/>
    <p:restoredTop sz="94846" autoAdjust="0"/>
  </p:normalViewPr>
  <p:slideViewPr>
    <p:cSldViewPr>
      <p:cViewPr varScale="1">
        <p:scale>
          <a:sx n="106" d="100"/>
          <a:sy n="106" d="100"/>
        </p:scale>
        <p:origin x="2232" y="184"/>
      </p:cViewPr>
      <p:guideLst>
        <p:guide orient="horz" pos="2160"/>
        <p:guide pos="2880"/>
      </p:guideLst>
    </p:cSldViewPr>
  </p:slideViewPr>
  <p:notesTextViewPr>
    <p:cViewPr>
      <p:scale>
        <a:sx n="100" d="100"/>
        <a:sy n="100" d="100"/>
      </p:scale>
      <p:origin x="0" y="0"/>
    </p:cViewPr>
  </p:notesTextViewPr>
  <p:sorterViewPr>
    <p:cViewPr>
      <p:scale>
        <a:sx n="66" d="100"/>
        <a:sy n="66" d="100"/>
      </p:scale>
      <p:origin x="0" y="0"/>
    </p:cViewPr>
  </p:sorterViewPr>
  <p:notesViewPr>
    <p:cSldViewPr>
      <p:cViewPr varScale="1">
        <p:scale>
          <a:sx n="101" d="100"/>
          <a:sy n="101" d="100"/>
        </p:scale>
        <p:origin x="-3228" y="-108"/>
      </p:cViewPr>
      <p:guideLst>
        <p:guide orient="horz" pos="2928"/>
        <p:guide pos="2208"/>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58.xml"/><Relationship Id="rId299" Type="http://schemas.openxmlformats.org/officeDocument/2006/relationships/slide" Target="slides/slide240.xml"/><Relationship Id="rId21" Type="http://schemas.openxmlformats.org/officeDocument/2006/relationships/slideMaster" Target="slideMasters/slideMaster21.xml"/><Relationship Id="rId63" Type="http://schemas.openxmlformats.org/officeDocument/2006/relationships/slide" Target="slides/slide4.xml"/><Relationship Id="rId159" Type="http://schemas.openxmlformats.org/officeDocument/2006/relationships/slide" Target="slides/slide100.xml"/><Relationship Id="rId324" Type="http://schemas.openxmlformats.org/officeDocument/2006/relationships/slide" Target="slides/slide265.xml"/><Relationship Id="rId366" Type="http://schemas.openxmlformats.org/officeDocument/2006/relationships/slide" Target="slides/slide307.xml"/><Relationship Id="rId170" Type="http://schemas.openxmlformats.org/officeDocument/2006/relationships/slide" Target="slides/slide111.xml"/><Relationship Id="rId226" Type="http://schemas.openxmlformats.org/officeDocument/2006/relationships/slide" Target="slides/slide167.xml"/><Relationship Id="rId433" Type="http://schemas.openxmlformats.org/officeDocument/2006/relationships/notesMaster" Target="notesMasters/notesMaster1.xml"/><Relationship Id="rId268" Type="http://schemas.openxmlformats.org/officeDocument/2006/relationships/slide" Target="slides/slide209.xml"/><Relationship Id="rId32" Type="http://schemas.openxmlformats.org/officeDocument/2006/relationships/slideMaster" Target="slideMasters/slideMaster32.xml"/><Relationship Id="rId74" Type="http://schemas.openxmlformats.org/officeDocument/2006/relationships/slide" Target="slides/slide15.xml"/><Relationship Id="rId128" Type="http://schemas.openxmlformats.org/officeDocument/2006/relationships/slide" Target="slides/slide69.xml"/><Relationship Id="rId335" Type="http://schemas.openxmlformats.org/officeDocument/2006/relationships/slide" Target="slides/slide276.xml"/><Relationship Id="rId377" Type="http://schemas.openxmlformats.org/officeDocument/2006/relationships/slide" Target="slides/slide318.xml"/><Relationship Id="rId5" Type="http://schemas.openxmlformats.org/officeDocument/2006/relationships/slideMaster" Target="slideMasters/slideMaster5.xml"/><Relationship Id="rId181" Type="http://schemas.openxmlformats.org/officeDocument/2006/relationships/slide" Target="slides/slide122.xml"/><Relationship Id="rId237" Type="http://schemas.openxmlformats.org/officeDocument/2006/relationships/slide" Target="slides/slide178.xml"/><Relationship Id="rId402" Type="http://schemas.openxmlformats.org/officeDocument/2006/relationships/slide" Target="slides/slide343.xml"/><Relationship Id="rId279" Type="http://schemas.openxmlformats.org/officeDocument/2006/relationships/slide" Target="slides/slide220.xml"/><Relationship Id="rId43" Type="http://schemas.openxmlformats.org/officeDocument/2006/relationships/slideMaster" Target="slideMasters/slideMaster43.xml"/><Relationship Id="rId139" Type="http://schemas.openxmlformats.org/officeDocument/2006/relationships/slide" Target="slides/slide80.xml"/><Relationship Id="rId290" Type="http://schemas.openxmlformats.org/officeDocument/2006/relationships/slide" Target="slides/slide231.xml"/><Relationship Id="rId304" Type="http://schemas.openxmlformats.org/officeDocument/2006/relationships/slide" Target="slides/slide245.xml"/><Relationship Id="rId346" Type="http://schemas.openxmlformats.org/officeDocument/2006/relationships/slide" Target="slides/slide287.xml"/><Relationship Id="rId388" Type="http://schemas.openxmlformats.org/officeDocument/2006/relationships/slide" Target="slides/slide329.xml"/><Relationship Id="rId85" Type="http://schemas.openxmlformats.org/officeDocument/2006/relationships/slide" Target="slides/slide26.xml"/><Relationship Id="rId150" Type="http://schemas.openxmlformats.org/officeDocument/2006/relationships/slide" Target="slides/slide91.xml"/><Relationship Id="rId192" Type="http://schemas.openxmlformats.org/officeDocument/2006/relationships/slide" Target="slides/slide133.xml"/><Relationship Id="rId206" Type="http://schemas.openxmlformats.org/officeDocument/2006/relationships/slide" Target="slides/slide147.xml"/><Relationship Id="rId413" Type="http://schemas.openxmlformats.org/officeDocument/2006/relationships/slide" Target="slides/slide354.xml"/><Relationship Id="rId248" Type="http://schemas.openxmlformats.org/officeDocument/2006/relationships/slide" Target="slides/slide189.xml"/><Relationship Id="rId12" Type="http://schemas.openxmlformats.org/officeDocument/2006/relationships/slideMaster" Target="slideMasters/slideMaster12.xml"/><Relationship Id="rId108" Type="http://schemas.openxmlformats.org/officeDocument/2006/relationships/slide" Target="slides/slide49.xml"/><Relationship Id="rId315" Type="http://schemas.openxmlformats.org/officeDocument/2006/relationships/slide" Target="slides/slide256.xml"/><Relationship Id="rId357" Type="http://schemas.openxmlformats.org/officeDocument/2006/relationships/slide" Target="slides/slide298.xml"/><Relationship Id="rId54" Type="http://schemas.openxmlformats.org/officeDocument/2006/relationships/slideMaster" Target="slideMasters/slideMaster54.xml"/><Relationship Id="rId96" Type="http://schemas.openxmlformats.org/officeDocument/2006/relationships/slide" Target="slides/slide37.xml"/><Relationship Id="rId161" Type="http://schemas.openxmlformats.org/officeDocument/2006/relationships/slide" Target="slides/slide102.xml"/><Relationship Id="rId217" Type="http://schemas.openxmlformats.org/officeDocument/2006/relationships/slide" Target="slides/slide158.xml"/><Relationship Id="rId399" Type="http://schemas.openxmlformats.org/officeDocument/2006/relationships/slide" Target="slides/slide340.xml"/><Relationship Id="rId259" Type="http://schemas.openxmlformats.org/officeDocument/2006/relationships/slide" Target="slides/slide200.xml"/><Relationship Id="rId424" Type="http://schemas.openxmlformats.org/officeDocument/2006/relationships/slide" Target="slides/slide365.xml"/><Relationship Id="rId23" Type="http://schemas.openxmlformats.org/officeDocument/2006/relationships/slideMaster" Target="slideMasters/slideMaster23.xml"/><Relationship Id="rId119" Type="http://schemas.openxmlformats.org/officeDocument/2006/relationships/slide" Target="slides/slide60.xml"/><Relationship Id="rId270" Type="http://schemas.openxmlformats.org/officeDocument/2006/relationships/slide" Target="slides/slide211.xml"/><Relationship Id="rId326" Type="http://schemas.openxmlformats.org/officeDocument/2006/relationships/slide" Target="slides/slide267.xml"/><Relationship Id="rId65" Type="http://schemas.openxmlformats.org/officeDocument/2006/relationships/slide" Target="slides/slide6.xml"/><Relationship Id="rId130" Type="http://schemas.openxmlformats.org/officeDocument/2006/relationships/slide" Target="slides/slide71.xml"/><Relationship Id="rId368" Type="http://schemas.openxmlformats.org/officeDocument/2006/relationships/slide" Target="slides/slide309.xml"/><Relationship Id="rId172" Type="http://schemas.openxmlformats.org/officeDocument/2006/relationships/slide" Target="slides/slide113.xml"/><Relationship Id="rId228" Type="http://schemas.openxmlformats.org/officeDocument/2006/relationships/slide" Target="slides/slide169.xml"/><Relationship Id="rId435" Type="http://schemas.openxmlformats.org/officeDocument/2006/relationships/presProps" Target="presProps.xml"/><Relationship Id="rId281" Type="http://schemas.openxmlformats.org/officeDocument/2006/relationships/slide" Target="slides/slide222.xml"/><Relationship Id="rId337" Type="http://schemas.openxmlformats.org/officeDocument/2006/relationships/slide" Target="slides/slide278.xml"/><Relationship Id="rId34" Type="http://schemas.openxmlformats.org/officeDocument/2006/relationships/slideMaster" Target="slideMasters/slideMaster34.xml"/><Relationship Id="rId76" Type="http://schemas.openxmlformats.org/officeDocument/2006/relationships/slide" Target="slides/slide17.xml"/><Relationship Id="rId141" Type="http://schemas.openxmlformats.org/officeDocument/2006/relationships/slide" Target="slides/slide82.xml"/><Relationship Id="rId379" Type="http://schemas.openxmlformats.org/officeDocument/2006/relationships/slide" Target="slides/slide320.xml"/><Relationship Id="rId7" Type="http://schemas.openxmlformats.org/officeDocument/2006/relationships/slideMaster" Target="slideMasters/slideMaster7.xml"/><Relationship Id="rId183" Type="http://schemas.openxmlformats.org/officeDocument/2006/relationships/slide" Target="slides/slide124.xml"/><Relationship Id="rId239" Type="http://schemas.openxmlformats.org/officeDocument/2006/relationships/slide" Target="slides/slide180.xml"/><Relationship Id="rId390" Type="http://schemas.openxmlformats.org/officeDocument/2006/relationships/slide" Target="slides/slide331.xml"/><Relationship Id="rId404" Type="http://schemas.openxmlformats.org/officeDocument/2006/relationships/slide" Target="slides/slide345.xml"/><Relationship Id="rId250" Type="http://schemas.openxmlformats.org/officeDocument/2006/relationships/slide" Target="slides/slide191.xml"/><Relationship Id="rId292" Type="http://schemas.openxmlformats.org/officeDocument/2006/relationships/slide" Target="slides/slide233.xml"/><Relationship Id="rId306" Type="http://schemas.openxmlformats.org/officeDocument/2006/relationships/slide" Target="slides/slide247.xml"/><Relationship Id="rId45" Type="http://schemas.openxmlformats.org/officeDocument/2006/relationships/slideMaster" Target="slideMasters/slideMaster45.xml"/><Relationship Id="rId87" Type="http://schemas.openxmlformats.org/officeDocument/2006/relationships/slide" Target="slides/slide28.xml"/><Relationship Id="rId110" Type="http://schemas.openxmlformats.org/officeDocument/2006/relationships/slide" Target="slides/slide51.xml"/><Relationship Id="rId348" Type="http://schemas.openxmlformats.org/officeDocument/2006/relationships/slide" Target="slides/slide289.xml"/><Relationship Id="rId152" Type="http://schemas.openxmlformats.org/officeDocument/2006/relationships/slide" Target="slides/slide93.xml"/><Relationship Id="rId194" Type="http://schemas.openxmlformats.org/officeDocument/2006/relationships/slide" Target="slides/slide135.xml"/><Relationship Id="rId208" Type="http://schemas.openxmlformats.org/officeDocument/2006/relationships/slide" Target="slides/slide149.xml"/><Relationship Id="rId415" Type="http://schemas.openxmlformats.org/officeDocument/2006/relationships/slide" Target="slides/slide356.xml"/><Relationship Id="rId261" Type="http://schemas.openxmlformats.org/officeDocument/2006/relationships/slide" Target="slides/slide202.xml"/><Relationship Id="rId14" Type="http://schemas.openxmlformats.org/officeDocument/2006/relationships/slideMaster" Target="slideMasters/slideMaster14.xml"/><Relationship Id="rId56" Type="http://schemas.openxmlformats.org/officeDocument/2006/relationships/slideMaster" Target="slideMasters/slideMaster56.xml"/><Relationship Id="rId317" Type="http://schemas.openxmlformats.org/officeDocument/2006/relationships/slide" Target="slides/slide258.xml"/><Relationship Id="rId359" Type="http://schemas.openxmlformats.org/officeDocument/2006/relationships/slide" Target="slides/slide300.xml"/><Relationship Id="rId98" Type="http://schemas.openxmlformats.org/officeDocument/2006/relationships/slide" Target="slides/slide39.xml"/><Relationship Id="rId121" Type="http://schemas.openxmlformats.org/officeDocument/2006/relationships/slide" Target="slides/slide62.xml"/><Relationship Id="rId163" Type="http://schemas.openxmlformats.org/officeDocument/2006/relationships/slide" Target="slides/slide104.xml"/><Relationship Id="rId219" Type="http://schemas.openxmlformats.org/officeDocument/2006/relationships/slide" Target="slides/slide160.xml"/><Relationship Id="rId370" Type="http://schemas.openxmlformats.org/officeDocument/2006/relationships/slide" Target="slides/slide311.xml"/><Relationship Id="rId426" Type="http://schemas.openxmlformats.org/officeDocument/2006/relationships/slide" Target="slides/slide367.xml"/><Relationship Id="rId230" Type="http://schemas.openxmlformats.org/officeDocument/2006/relationships/slide" Target="slides/slide171.xml"/><Relationship Id="rId25" Type="http://schemas.openxmlformats.org/officeDocument/2006/relationships/slideMaster" Target="slideMasters/slideMaster25.xml"/><Relationship Id="rId67" Type="http://schemas.openxmlformats.org/officeDocument/2006/relationships/slide" Target="slides/slide8.xml"/><Relationship Id="rId272" Type="http://schemas.openxmlformats.org/officeDocument/2006/relationships/slide" Target="slides/slide213.xml"/><Relationship Id="rId328" Type="http://schemas.openxmlformats.org/officeDocument/2006/relationships/slide" Target="slides/slide269.xml"/><Relationship Id="rId132" Type="http://schemas.openxmlformats.org/officeDocument/2006/relationships/slide" Target="slides/slide73.xml"/><Relationship Id="rId174" Type="http://schemas.openxmlformats.org/officeDocument/2006/relationships/slide" Target="slides/slide115.xml"/><Relationship Id="rId381" Type="http://schemas.openxmlformats.org/officeDocument/2006/relationships/slide" Target="slides/slide322.xml"/><Relationship Id="rId241" Type="http://schemas.openxmlformats.org/officeDocument/2006/relationships/slide" Target="slides/slide182.xml"/><Relationship Id="rId437" Type="http://schemas.openxmlformats.org/officeDocument/2006/relationships/theme" Target="theme/theme1.xml"/><Relationship Id="rId36" Type="http://schemas.openxmlformats.org/officeDocument/2006/relationships/slideMaster" Target="slideMasters/slideMaster36.xml"/><Relationship Id="rId283" Type="http://schemas.openxmlformats.org/officeDocument/2006/relationships/slide" Target="slides/slide224.xml"/><Relationship Id="rId339" Type="http://schemas.openxmlformats.org/officeDocument/2006/relationships/slide" Target="slides/slide280.xml"/><Relationship Id="rId78" Type="http://schemas.openxmlformats.org/officeDocument/2006/relationships/slide" Target="slides/slide19.xml"/><Relationship Id="rId101" Type="http://schemas.openxmlformats.org/officeDocument/2006/relationships/slide" Target="slides/slide42.xml"/><Relationship Id="rId143" Type="http://schemas.openxmlformats.org/officeDocument/2006/relationships/slide" Target="slides/slide84.xml"/><Relationship Id="rId185" Type="http://schemas.openxmlformats.org/officeDocument/2006/relationships/slide" Target="slides/slide126.xml"/><Relationship Id="rId350" Type="http://schemas.openxmlformats.org/officeDocument/2006/relationships/slide" Target="slides/slide291.xml"/><Relationship Id="rId406" Type="http://schemas.openxmlformats.org/officeDocument/2006/relationships/slide" Target="slides/slide347.xml"/><Relationship Id="rId9" Type="http://schemas.openxmlformats.org/officeDocument/2006/relationships/slideMaster" Target="slideMasters/slideMaster9.xml"/><Relationship Id="rId210" Type="http://schemas.openxmlformats.org/officeDocument/2006/relationships/slide" Target="slides/slide151.xml"/><Relationship Id="rId392" Type="http://schemas.openxmlformats.org/officeDocument/2006/relationships/slide" Target="slides/slide333.xml"/><Relationship Id="rId252" Type="http://schemas.openxmlformats.org/officeDocument/2006/relationships/slide" Target="slides/slide193.xml"/><Relationship Id="rId294" Type="http://schemas.openxmlformats.org/officeDocument/2006/relationships/slide" Target="slides/slide235.xml"/><Relationship Id="rId308" Type="http://schemas.openxmlformats.org/officeDocument/2006/relationships/slide" Target="slides/slide249.xml"/><Relationship Id="rId47" Type="http://schemas.openxmlformats.org/officeDocument/2006/relationships/slideMaster" Target="slideMasters/slideMaster47.xml"/><Relationship Id="rId89" Type="http://schemas.openxmlformats.org/officeDocument/2006/relationships/slide" Target="slides/slide30.xml"/><Relationship Id="rId112" Type="http://schemas.openxmlformats.org/officeDocument/2006/relationships/slide" Target="slides/slide53.xml"/><Relationship Id="rId154" Type="http://schemas.openxmlformats.org/officeDocument/2006/relationships/slide" Target="slides/slide95.xml"/><Relationship Id="rId361" Type="http://schemas.openxmlformats.org/officeDocument/2006/relationships/slide" Target="slides/slide302.xml"/><Relationship Id="rId196" Type="http://schemas.openxmlformats.org/officeDocument/2006/relationships/slide" Target="slides/slide137.xml"/><Relationship Id="rId417" Type="http://schemas.openxmlformats.org/officeDocument/2006/relationships/slide" Target="slides/slide358.xml"/><Relationship Id="rId16" Type="http://schemas.openxmlformats.org/officeDocument/2006/relationships/slideMaster" Target="slideMasters/slideMaster16.xml"/><Relationship Id="rId221" Type="http://schemas.openxmlformats.org/officeDocument/2006/relationships/slide" Target="slides/slide162.xml"/><Relationship Id="rId263" Type="http://schemas.openxmlformats.org/officeDocument/2006/relationships/slide" Target="slides/slide204.xml"/><Relationship Id="rId319" Type="http://schemas.openxmlformats.org/officeDocument/2006/relationships/slide" Target="slides/slide260.xml"/><Relationship Id="rId58" Type="http://schemas.openxmlformats.org/officeDocument/2006/relationships/slideMaster" Target="slideMasters/slideMaster58.xml"/><Relationship Id="rId123" Type="http://schemas.openxmlformats.org/officeDocument/2006/relationships/slide" Target="slides/slide64.xml"/><Relationship Id="rId330" Type="http://schemas.openxmlformats.org/officeDocument/2006/relationships/slide" Target="slides/slide271.xml"/><Relationship Id="rId165" Type="http://schemas.openxmlformats.org/officeDocument/2006/relationships/slide" Target="slides/slide106.xml"/><Relationship Id="rId372" Type="http://schemas.openxmlformats.org/officeDocument/2006/relationships/slide" Target="slides/slide313.xml"/><Relationship Id="rId428" Type="http://schemas.openxmlformats.org/officeDocument/2006/relationships/slide" Target="slides/slide369.xml"/><Relationship Id="rId232" Type="http://schemas.openxmlformats.org/officeDocument/2006/relationships/slide" Target="slides/slide173.xml"/><Relationship Id="rId274" Type="http://schemas.openxmlformats.org/officeDocument/2006/relationships/slide" Target="slides/slide215.xml"/><Relationship Id="rId27" Type="http://schemas.openxmlformats.org/officeDocument/2006/relationships/slideMaster" Target="slideMasters/slideMaster27.xml"/><Relationship Id="rId69" Type="http://schemas.openxmlformats.org/officeDocument/2006/relationships/slide" Target="slides/slide10.xml"/><Relationship Id="rId134" Type="http://schemas.openxmlformats.org/officeDocument/2006/relationships/slide" Target="slides/slide75.xml"/><Relationship Id="rId80" Type="http://schemas.openxmlformats.org/officeDocument/2006/relationships/slide" Target="slides/slide21.xml"/><Relationship Id="rId176" Type="http://schemas.openxmlformats.org/officeDocument/2006/relationships/slide" Target="slides/slide117.xml"/><Relationship Id="rId341" Type="http://schemas.openxmlformats.org/officeDocument/2006/relationships/slide" Target="slides/slide282.xml"/><Relationship Id="rId383" Type="http://schemas.openxmlformats.org/officeDocument/2006/relationships/slide" Target="slides/slide324.xml"/><Relationship Id="rId201" Type="http://schemas.openxmlformats.org/officeDocument/2006/relationships/slide" Target="slides/slide142.xml"/><Relationship Id="rId243" Type="http://schemas.openxmlformats.org/officeDocument/2006/relationships/slide" Target="slides/slide184.xml"/><Relationship Id="rId285" Type="http://schemas.openxmlformats.org/officeDocument/2006/relationships/slide" Target="slides/slide226.xml"/><Relationship Id="rId38" Type="http://schemas.openxmlformats.org/officeDocument/2006/relationships/slideMaster" Target="slideMasters/slideMaster38.xml"/><Relationship Id="rId103" Type="http://schemas.openxmlformats.org/officeDocument/2006/relationships/slide" Target="slides/slide44.xml"/><Relationship Id="rId310" Type="http://schemas.openxmlformats.org/officeDocument/2006/relationships/slide" Target="slides/slide251.xml"/><Relationship Id="rId91" Type="http://schemas.openxmlformats.org/officeDocument/2006/relationships/slide" Target="slides/slide32.xml"/><Relationship Id="rId145" Type="http://schemas.openxmlformats.org/officeDocument/2006/relationships/slide" Target="slides/slide86.xml"/><Relationship Id="rId187" Type="http://schemas.openxmlformats.org/officeDocument/2006/relationships/slide" Target="slides/slide128.xml"/><Relationship Id="rId352" Type="http://schemas.openxmlformats.org/officeDocument/2006/relationships/slide" Target="slides/slide293.xml"/><Relationship Id="rId394" Type="http://schemas.openxmlformats.org/officeDocument/2006/relationships/slide" Target="slides/slide335.xml"/><Relationship Id="rId408" Type="http://schemas.openxmlformats.org/officeDocument/2006/relationships/slide" Target="slides/slide349.xml"/><Relationship Id="rId212" Type="http://schemas.openxmlformats.org/officeDocument/2006/relationships/slide" Target="slides/slide153.xml"/><Relationship Id="rId254" Type="http://schemas.openxmlformats.org/officeDocument/2006/relationships/slide" Target="slides/slide195.xml"/><Relationship Id="rId49" Type="http://schemas.openxmlformats.org/officeDocument/2006/relationships/slideMaster" Target="slideMasters/slideMaster49.xml"/><Relationship Id="rId114" Type="http://schemas.openxmlformats.org/officeDocument/2006/relationships/slide" Target="slides/slide55.xml"/><Relationship Id="rId296" Type="http://schemas.openxmlformats.org/officeDocument/2006/relationships/slide" Target="slides/slide237.xml"/><Relationship Id="rId60" Type="http://schemas.openxmlformats.org/officeDocument/2006/relationships/slide" Target="slides/slide1.xml"/><Relationship Id="rId81" Type="http://schemas.openxmlformats.org/officeDocument/2006/relationships/slide" Target="slides/slide22.xml"/><Relationship Id="rId135" Type="http://schemas.openxmlformats.org/officeDocument/2006/relationships/slide" Target="slides/slide76.xml"/><Relationship Id="rId156" Type="http://schemas.openxmlformats.org/officeDocument/2006/relationships/slide" Target="slides/slide97.xml"/><Relationship Id="rId177" Type="http://schemas.openxmlformats.org/officeDocument/2006/relationships/slide" Target="slides/slide118.xml"/><Relationship Id="rId198" Type="http://schemas.openxmlformats.org/officeDocument/2006/relationships/slide" Target="slides/slide139.xml"/><Relationship Id="rId321" Type="http://schemas.openxmlformats.org/officeDocument/2006/relationships/slide" Target="slides/slide262.xml"/><Relationship Id="rId342" Type="http://schemas.openxmlformats.org/officeDocument/2006/relationships/slide" Target="slides/slide283.xml"/><Relationship Id="rId363" Type="http://schemas.openxmlformats.org/officeDocument/2006/relationships/slide" Target="slides/slide304.xml"/><Relationship Id="rId384" Type="http://schemas.openxmlformats.org/officeDocument/2006/relationships/slide" Target="slides/slide325.xml"/><Relationship Id="rId419" Type="http://schemas.openxmlformats.org/officeDocument/2006/relationships/slide" Target="slides/slide360.xml"/><Relationship Id="rId202" Type="http://schemas.openxmlformats.org/officeDocument/2006/relationships/slide" Target="slides/slide143.xml"/><Relationship Id="rId223" Type="http://schemas.openxmlformats.org/officeDocument/2006/relationships/slide" Target="slides/slide164.xml"/><Relationship Id="rId244" Type="http://schemas.openxmlformats.org/officeDocument/2006/relationships/slide" Target="slides/slide185.xml"/><Relationship Id="rId430" Type="http://schemas.openxmlformats.org/officeDocument/2006/relationships/slide" Target="slides/slide371.xml"/><Relationship Id="rId18" Type="http://schemas.openxmlformats.org/officeDocument/2006/relationships/slideMaster" Target="slideMasters/slideMaster18.xml"/><Relationship Id="rId39" Type="http://schemas.openxmlformats.org/officeDocument/2006/relationships/slideMaster" Target="slideMasters/slideMaster39.xml"/><Relationship Id="rId265" Type="http://schemas.openxmlformats.org/officeDocument/2006/relationships/slide" Target="slides/slide206.xml"/><Relationship Id="rId286" Type="http://schemas.openxmlformats.org/officeDocument/2006/relationships/slide" Target="slides/slide227.xml"/><Relationship Id="rId50" Type="http://schemas.openxmlformats.org/officeDocument/2006/relationships/slideMaster" Target="slideMasters/slideMaster50.xml"/><Relationship Id="rId104" Type="http://schemas.openxmlformats.org/officeDocument/2006/relationships/slide" Target="slides/slide45.xml"/><Relationship Id="rId125" Type="http://schemas.openxmlformats.org/officeDocument/2006/relationships/slide" Target="slides/slide66.xml"/><Relationship Id="rId146" Type="http://schemas.openxmlformats.org/officeDocument/2006/relationships/slide" Target="slides/slide87.xml"/><Relationship Id="rId167" Type="http://schemas.openxmlformats.org/officeDocument/2006/relationships/slide" Target="slides/slide108.xml"/><Relationship Id="rId188" Type="http://schemas.openxmlformats.org/officeDocument/2006/relationships/slide" Target="slides/slide129.xml"/><Relationship Id="rId311" Type="http://schemas.openxmlformats.org/officeDocument/2006/relationships/slide" Target="slides/slide252.xml"/><Relationship Id="rId332" Type="http://schemas.openxmlformats.org/officeDocument/2006/relationships/slide" Target="slides/slide273.xml"/><Relationship Id="rId353" Type="http://schemas.openxmlformats.org/officeDocument/2006/relationships/slide" Target="slides/slide294.xml"/><Relationship Id="rId374" Type="http://schemas.openxmlformats.org/officeDocument/2006/relationships/slide" Target="slides/slide315.xml"/><Relationship Id="rId395" Type="http://schemas.openxmlformats.org/officeDocument/2006/relationships/slide" Target="slides/slide336.xml"/><Relationship Id="rId409" Type="http://schemas.openxmlformats.org/officeDocument/2006/relationships/slide" Target="slides/slide350.xml"/><Relationship Id="rId71" Type="http://schemas.openxmlformats.org/officeDocument/2006/relationships/slide" Target="slides/slide12.xml"/><Relationship Id="rId92" Type="http://schemas.openxmlformats.org/officeDocument/2006/relationships/slide" Target="slides/slide33.xml"/><Relationship Id="rId213" Type="http://schemas.openxmlformats.org/officeDocument/2006/relationships/slide" Target="slides/slide154.xml"/><Relationship Id="rId234" Type="http://schemas.openxmlformats.org/officeDocument/2006/relationships/slide" Target="slides/slide175.xml"/><Relationship Id="rId420" Type="http://schemas.openxmlformats.org/officeDocument/2006/relationships/slide" Target="slides/slide361.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55" Type="http://schemas.openxmlformats.org/officeDocument/2006/relationships/slide" Target="slides/slide196.xml"/><Relationship Id="rId276" Type="http://schemas.openxmlformats.org/officeDocument/2006/relationships/slide" Target="slides/slide217.xml"/><Relationship Id="rId297" Type="http://schemas.openxmlformats.org/officeDocument/2006/relationships/slide" Target="slides/slide238.xml"/><Relationship Id="rId40" Type="http://schemas.openxmlformats.org/officeDocument/2006/relationships/slideMaster" Target="slideMasters/slideMaster40.xml"/><Relationship Id="rId115" Type="http://schemas.openxmlformats.org/officeDocument/2006/relationships/slide" Target="slides/slide56.xml"/><Relationship Id="rId136" Type="http://schemas.openxmlformats.org/officeDocument/2006/relationships/slide" Target="slides/slide77.xml"/><Relationship Id="rId157" Type="http://schemas.openxmlformats.org/officeDocument/2006/relationships/slide" Target="slides/slide98.xml"/><Relationship Id="rId178" Type="http://schemas.openxmlformats.org/officeDocument/2006/relationships/slide" Target="slides/slide119.xml"/><Relationship Id="rId301" Type="http://schemas.openxmlformats.org/officeDocument/2006/relationships/slide" Target="slides/slide242.xml"/><Relationship Id="rId322" Type="http://schemas.openxmlformats.org/officeDocument/2006/relationships/slide" Target="slides/slide263.xml"/><Relationship Id="rId343" Type="http://schemas.openxmlformats.org/officeDocument/2006/relationships/slide" Target="slides/slide284.xml"/><Relationship Id="rId364" Type="http://schemas.openxmlformats.org/officeDocument/2006/relationships/slide" Target="slides/slide305.xml"/><Relationship Id="rId61" Type="http://schemas.openxmlformats.org/officeDocument/2006/relationships/slide" Target="slides/slide2.xml"/><Relationship Id="rId82" Type="http://schemas.openxmlformats.org/officeDocument/2006/relationships/slide" Target="slides/slide23.xml"/><Relationship Id="rId199" Type="http://schemas.openxmlformats.org/officeDocument/2006/relationships/slide" Target="slides/slide140.xml"/><Relationship Id="rId203" Type="http://schemas.openxmlformats.org/officeDocument/2006/relationships/slide" Target="slides/slide144.xml"/><Relationship Id="rId385" Type="http://schemas.openxmlformats.org/officeDocument/2006/relationships/slide" Target="slides/slide326.xml"/><Relationship Id="rId19" Type="http://schemas.openxmlformats.org/officeDocument/2006/relationships/slideMaster" Target="slideMasters/slideMaster19.xml"/><Relationship Id="rId224" Type="http://schemas.openxmlformats.org/officeDocument/2006/relationships/slide" Target="slides/slide165.xml"/><Relationship Id="rId245" Type="http://schemas.openxmlformats.org/officeDocument/2006/relationships/slide" Target="slides/slide186.xml"/><Relationship Id="rId266" Type="http://schemas.openxmlformats.org/officeDocument/2006/relationships/slide" Target="slides/slide207.xml"/><Relationship Id="rId287" Type="http://schemas.openxmlformats.org/officeDocument/2006/relationships/slide" Target="slides/slide228.xml"/><Relationship Id="rId410" Type="http://schemas.openxmlformats.org/officeDocument/2006/relationships/slide" Target="slides/slide351.xml"/><Relationship Id="rId431" Type="http://schemas.openxmlformats.org/officeDocument/2006/relationships/slide" Target="slides/slide372.xml"/><Relationship Id="rId30" Type="http://schemas.openxmlformats.org/officeDocument/2006/relationships/slideMaster" Target="slideMasters/slideMaster30.xml"/><Relationship Id="rId105" Type="http://schemas.openxmlformats.org/officeDocument/2006/relationships/slide" Target="slides/slide46.xml"/><Relationship Id="rId126" Type="http://schemas.openxmlformats.org/officeDocument/2006/relationships/slide" Target="slides/slide67.xml"/><Relationship Id="rId147" Type="http://schemas.openxmlformats.org/officeDocument/2006/relationships/slide" Target="slides/slide88.xml"/><Relationship Id="rId168" Type="http://schemas.openxmlformats.org/officeDocument/2006/relationships/slide" Target="slides/slide109.xml"/><Relationship Id="rId312" Type="http://schemas.openxmlformats.org/officeDocument/2006/relationships/slide" Target="slides/slide253.xml"/><Relationship Id="rId333" Type="http://schemas.openxmlformats.org/officeDocument/2006/relationships/slide" Target="slides/slide274.xml"/><Relationship Id="rId354" Type="http://schemas.openxmlformats.org/officeDocument/2006/relationships/slide" Target="slides/slide295.xml"/><Relationship Id="rId51" Type="http://schemas.openxmlformats.org/officeDocument/2006/relationships/slideMaster" Target="slideMasters/slideMaster51.xml"/><Relationship Id="rId72" Type="http://schemas.openxmlformats.org/officeDocument/2006/relationships/slide" Target="slides/slide13.xml"/><Relationship Id="rId93" Type="http://schemas.openxmlformats.org/officeDocument/2006/relationships/slide" Target="slides/slide34.xml"/><Relationship Id="rId189" Type="http://schemas.openxmlformats.org/officeDocument/2006/relationships/slide" Target="slides/slide130.xml"/><Relationship Id="rId375" Type="http://schemas.openxmlformats.org/officeDocument/2006/relationships/slide" Target="slides/slide316.xml"/><Relationship Id="rId396" Type="http://schemas.openxmlformats.org/officeDocument/2006/relationships/slide" Target="slides/slide337.xml"/><Relationship Id="rId3" Type="http://schemas.openxmlformats.org/officeDocument/2006/relationships/slideMaster" Target="slideMasters/slideMaster3.xml"/><Relationship Id="rId214" Type="http://schemas.openxmlformats.org/officeDocument/2006/relationships/slide" Target="slides/slide155.xml"/><Relationship Id="rId235" Type="http://schemas.openxmlformats.org/officeDocument/2006/relationships/slide" Target="slides/slide176.xml"/><Relationship Id="rId256" Type="http://schemas.openxmlformats.org/officeDocument/2006/relationships/slide" Target="slides/slide197.xml"/><Relationship Id="rId277" Type="http://schemas.openxmlformats.org/officeDocument/2006/relationships/slide" Target="slides/slide218.xml"/><Relationship Id="rId298" Type="http://schemas.openxmlformats.org/officeDocument/2006/relationships/slide" Target="slides/slide239.xml"/><Relationship Id="rId400" Type="http://schemas.openxmlformats.org/officeDocument/2006/relationships/slide" Target="slides/slide341.xml"/><Relationship Id="rId421" Type="http://schemas.openxmlformats.org/officeDocument/2006/relationships/slide" Target="slides/slide362.xml"/><Relationship Id="rId116" Type="http://schemas.openxmlformats.org/officeDocument/2006/relationships/slide" Target="slides/slide57.xml"/><Relationship Id="rId137" Type="http://schemas.openxmlformats.org/officeDocument/2006/relationships/slide" Target="slides/slide78.xml"/><Relationship Id="rId158" Type="http://schemas.openxmlformats.org/officeDocument/2006/relationships/slide" Target="slides/slide99.xml"/><Relationship Id="rId302" Type="http://schemas.openxmlformats.org/officeDocument/2006/relationships/slide" Target="slides/slide243.xml"/><Relationship Id="rId323" Type="http://schemas.openxmlformats.org/officeDocument/2006/relationships/slide" Target="slides/slide264.xml"/><Relationship Id="rId344" Type="http://schemas.openxmlformats.org/officeDocument/2006/relationships/slide" Target="slides/slide285.xml"/><Relationship Id="rId20" Type="http://schemas.openxmlformats.org/officeDocument/2006/relationships/slideMaster" Target="slideMasters/slideMaster20.xml"/><Relationship Id="rId41" Type="http://schemas.openxmlformats.org/officeDocument/2006/relationships/slideMaster" Target="slideMasters/slideMaster41.xml"/><Relationship Id="rId62" Type="http://schemas.openxmlformats.org/officeDocument/2006/relationships/slide" Target="slides/slide3.xml"/><Relationship Id="rId83" Type="http://schemas.openxmlformats.org/officeDocument/2006/relationships/slide" Target="slides/slide24.xml"/><Relationship Id="rId179" Type="http://schemas.openxmlformats.org/officeDocument/2006/relationships/slide" Target="slides/slide120.xml"/><Relationship Id="rId365" Type="http://schemas.openxmlformats.org/officeDocument/2006/relationships/slide" Target="slides/slide306.xml"/><Relationship Id="rId386" Type="http://schemas.openxmlformats.org/officeDocument/2006/relationships/slide" Target="slides/slide327.xml"/><Relationship Id="rId190" Type="http://schemas.openxmlformats.org/officeDocument/2006/relationships/slide" Target="slides/slide131.xml"/><Relationship Id="rId204" Type="http://schemas.openxmlformats.org/officeDocument/2006/relationships/slide" Target="slides/slide145.xml"/><Relationship Id="rId225" Type="http://schemas.openxmlformats.org/officeDocument/2006/relationships/slide" Target="slides/slide166.xml"/><Relationship Id="rId246" Type="http://schemas.openxmlformats.org/officeDocument/2006/relationships/slide" Target="slides/slide187.xml"/><Relationship Id="rId267" Type="http://schemas.openxmlformats.org/officeDocument/2006/relationships/slide" Target="slides/slide208.xml"/><Relationship Id="rId288" Type="http://schemas.openxmlformats.org/officeDocument/2006/relationships/slide" Target="slides/slide229.xml"/><Relationship Id="rId411" Type="http://schemas.openxmlformats.org/officeDocument/2006/relationships/slide" Target="slides/slide352.xml"/><Relationship Id="rId432" Type="http://schemas.openxmlformats.org/officeDocument/2006/relationships/slide" Target="slides/slide373.xml"/><Relationship Id="rId106" Type="http://schemas.openxmlformats.org/officeDocument/2006/relationships/slide" Target="slides/slide47.xml"/><Relationship Id="rId127" Type="http://schemas.openxmlformats.org/officeDocument/2006/relationships/slide" Target="slides/slide68.xml"/><Relationship Id="rId313" Type="http://schemas.openxmlformats.org/officeDocument/2006/relationships/slide" Target="slides/slide254.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52" Type="http://schemas.openxmlformats.org/officeDocument/2006/relationships/slideMaster" Target="slideMasters/slideMaster52.xml"/><Relationship Id="rId73" Type="http://schemas.openxmlformats.org/officeDocument/2006/relationships/slide" Target="slides/slide14.xml"/><Relationship Id="rId94" Type="http://schemas.openxmlformats.org/officeDocument/2006/relationships/slide" Target="slides/slide35.xml"/><Relationship Id="rId148" Type="http://schemas.openxmlformats.org/officeDocument/2006/relationships/slide" Target="slides/slide89.xml"/><Relationship Id="rId169" Type="http://schemas.openxmlformats.org/officeDocument/2006/relationships/slide" Target="slides/slide110.xml"/><Relationship Id="rId334" Type="http://schemas.openxmlformats.org/officeDocument/2006/relationships/slide" Target="slides/slide275.xml"/><Relationship Id="rId355" Type="http://schemas.openxmlformats.org/officeDocument/2006/relationships/slide" Target="slides/slide296.xml"/><Relationship Id="rId376" Type="http://schemas.openxmlformats.org/officeDocument/2006/relationships/slide" Target="slides/slide317.xml"/><Relationship Id="rId397" Type="http://schemas.openxmlformats.org/officeDocument/2006/relationships/slide" Target="slides/slide338.xml"/><Relationship Id="rId4" Type="http://schemas.openxmlformats.org/officeDocument/2006/relationships/slideMaster" Target="slideMasters/slideMaster4.xml"/><Relationship Id="rId180" Type="http://schemas.openxmlformats.org/officeDocument/2006/relationships/slide" Target="slides/slide121.xml"/><Relationship Id="rId215" Type="http://schemas.openxmlformats.org/officeDocument/2006/relationships/slide" Target="slides/slide156.xml"/><Relationship Id="rId236" Type="http://schemas.openxmlformats.org/officeDocument/2006/relationships/slide" Target="slides/slide177.xml"/><Relationship Id="rId257" Type="http://schemas.openxmlformats.org/officeDocument/2006/relationships/slide" Target="slides/slide198.xml"/><Relationship Id="rId278" Type="http://schemas.openxmlformats.org/officeDocument/2006/relationships/slide" Target="slides/slide219.xml"/><Relationship Id="rId401" Type="http://schemas.openxmlformats.org/officeDocument/2006/relationships/slide" Target="slides/slide342.xml"/><Relationship Id="rId422" Type="http://schemas.openxmlformats.org/officeDocument/2006/relationships/slide" Target="slides/slide363.xml"/><Relationship Id="rId303" Type="http://schemas.openxmlformats.org/officeDocument/2006/relationships/slide" Target="slides/slide244.xml"/><Relationship Id="rId42" Type="http://schemas.openxmlformats.org/officeDocument/2006/relationships/slideMaster" Target="slideMasters/slideMaster42.xml"/><Relationship Id="rId84" Type="http://schemas.openxmlformats.org/officeDocument/2006/relationships/slide" Target="slides/slide25.xml"/><Relationship Id="rId138" Type="http://schemas.openxmlformats.org/officeDocument/2006/relationships/slide" Target="slides/slide79.xml"/><Relationship Id="rId345" Type="http://schemas.openxmlformats.org/officeDocument/2006/relationships/slide" Target="slides/slide286.xml"/><Relationship Id="rId387" Type="http://schemas.openxmlformats.org/officeDocument/2006/relationships/slide" Target="slides/slide328.xml"/><Relationship Id="rId191" Type="http://schemas.openxmlformats.org/officeDocument/2006/relationships/slide" Target="slides/slide132.xml"/><Relationship Id="rId205" Type="http://schemas.openxmlformats.org/officeDocument/2006/relationships/slide" Target="slides/slide146.xml"/><Relationship Id="rId247" Type="http://schemas.openxmlformats.org/officeDocument/2006/relationships/slide" Target="slides/slide188.xml"/><Relationship Id="rId412" Type="http://schemas.openxmlformats.org/officeDocument/2006/relationships/slide" Target="slides/slide353.xml"/><Relationship Id="rId107" Type="http://schemas.openxmlformats.org/officeDocument/2006/relationships/slide" Target="slides/slide48.xml"/><Relationship Id="rId289" Type="http://schemas.openxmlformats.org/officeDocument/2006/relationships/slide" Target="slides/slide230.xml"/><Relationship Id="rId11" Type="http://schemas.openxmlformats.org/officeDocument/2006/relationships/slideMaster" Target="slideMasters/slideMaster11.xml"/><Relationship Id="rId53" Type="http://schemas.openxmlformats.org/officeDocument/2006/relationships/slideMaster" Target="slideMasters/slideMaster53.xml"/><Relationship Id="rId149" Type="http://schemas.openxmlformats.org/officeDocument/2006/relationships/slide" Target="slides/slide90.xml"/><Relationship Id="rId314" Type="http://schemas.openxmlformats.org/officeDocument/2006/relationships/slide" Target="slides/slide255.xml"/><Relationship Id="rId356" Type="http://schemas.openxmlformats.org/officeDocument/2006/relationships/slide" Target="slides/slide297.xml"/><Relationship Id="rId398" Type="http://schemas.openxmlformats.org/officeDocument/2006/relationships/slide" Target="slides/slide339.xml"/><Relationship Id="rId95" Type="http://schemas.openxmlformats.org/officeDocument/2006/relationships/slide" Target="slides/slide36.xml"/><Relationship Id="rId160" Type="http://schemas.openxmlformats.org/officeDocument/2006/relationships/slide" Target="slides/slide101.xml"/><Relationship Id="rId216" Type="http://schemas.openxmlformats.org/officeDocument/2006/relationships/slide" Target="slides/slide157.xml"/><Relationship Id="rId423" Type="http://schemas.openxmlformats.org/officeDocument/2006/relationships/slide" Target="slides/slide364.xml"/><Relationship Id="rId258" Type="http://schemas.openxmlformats.org/officeDocument/2006/relationships/slide" Target="slides/slide199.xml"/><Relationship Id="rId22" Type="http://schemas.openxmlformats.org/officeDocument/2006/relationships/slideMaster" Target="slideMasters/slideMaster22.xml"/><Relationship Id="rId64" Type="http://schemas.openxmlformats.org/officeDocument/2006/relationships/slide" Target="slides/slide5.xml"/><Relationship Id="rId118" Type="http://schemas.openxmlformats.org/officeDocument/2006/relationships/slide" Target="slides/slide59.xml"/><Relationship Id="rId325" Type="http://schemas.openxmlformats.org/officeDocument/2006/relationships/slide" Target="slides/slide266.xml"/><Relationship Id="rId367" Type="http://schemas.openxmlformats.org/officeDocument/2006/relationships/slide" Target="slides/slide308.xml"/><Relationship Id="rId171" Type="http://schemas.openxmlformats.org/officeDocument/2006/relationships/slide" Target="slides/slide112.xml"/><Relationship Id="rId227" Type="http://schemas.openxmlformats.org/officeDocument/2006/relationships/slide" Target="slides/slide168.xml"/><Relationship Id="rId269" Type="http://schemas.openxmlformats.org/officeDocument/2006/relationships/slide" Target="slides/slide210.xml"/><Relationship Id="rId434" Type="http://schemas.openxmlformats.org/officeDocument/2006/relationships/handoutMaster" Target="handoutMasters/handoutMaster1.xml"/><Relationship Id="rId33" Type="http://schemas.openxmlformats.org/officeDocument/2006/relationships/slideMaster" Target="slideMasters/slideMaster33.xml"/><Relationship Id="rId129" Type="http://schemas.openxmlformats.org/officeDocument/2006/relationships/slide" Target="slides/slide70.xml"/><Relationship Id="rId280" Type="http://schemas.openxmlformats.org/officeDocument/2006/relationships/slide" Target="slides/slide221.xml"/><Relationship Id="rId336" Type="http://schemas.openxmlformats.org/officeDocument/2006/relationships/slide" Target="slides/slide277.xml"/><Relationship Id="rId75" Type="http://schemas.openxmlformats.org/officeDocument/2006/relationships/slide" Target="slides/slide16.xml"/><Relationship Id="rId140" Type="http://schemas.openxmlformats.org/officeDocument/2006/relationships/slide" Target="slides/slide81.xml"/><Relationship Id="rId182" Type="http://schemas.openxmlformats.org/officeDocument/2006/relationships/slide" Target="slides/slide123.xml"/><Relationship Id="rId378" Type="http://schemas.openxmlformats.org/officeDocument/2006/relationships/slide" Target="slides/slide319.xml"/><Relationship Id="rId403" Type="http://schemas.openxmlformats.org/officeDocument/2006/relationships/slide" Target="slides/slide344.xml"/><Relationship Id="rId6" Type="http://schemas.openxmlformats.org/officeDocument/2006/relationships/slideMaster" Target="slideMasters/slideMaster6.xml"/><Relationship Id="rId238" Type="http://schemas.openxmlformats.org/officeDocument/2006/relationships/slide" Target="slides/slide179.xml"/><Relationship Id="rId291" Type="http://schemas.openxmlformats.org/officeDocument/2006/relationships/slide" Target="slides/slide232.xml"/><Relationship Id="rId305" Type="http://schemas.openxmlformats.org/officeDocument/2006/relationships/slide" Target="slides/slide246.xml"/><Relationship Id="rId347" Type="http://schemas.openxmlformats.org/officeDocument/2006/relationships/slide" Target="slides/slide288.xml"/><Relationship Id="rId44" Type="http://schemas.openxmlformats.org/officeDocument/2006/relationships/slideMaster" Target="slideMasters/slideMaster44.xml"/><Relationship Id="rId86" Type="http://schemas.openxmlformats.org/officeDocument/2006/relationships/slide" Target="slides/slide27.xml"/><Relationship Id="rId151" Type="http://schemas.openxmlformats.org/officeDocument/2006/relationships/slide" Target="slides/slide92.xml"/><Relationship Id="rId389" Type="http://schemas.openxmlformats.org/officeDocument/2006/relationships/slide" Target="slides/slide330.xml"/><Relationship Id="rId193" Type="http://schemas.openxmlformats.org/officeDocument/2006/relationships/slide" Target="slides/slide134.xml"/><Relationship Id="rId207" Type="http://schemas.openxmlformats.org/officeDocument/2006/relationships/slide" Target="slides/slide148.xml"/><Relationship Id="rId249" Type="http://schemas.openxmlformats.org/officeDocument/2006/relationships/slide" Target="slides/slide190.xml"/><Relationship Id="rId414" Type="http://schemas.openxmlformats.org/officeDocument/2006/relationships/slide" Target="slides/slide355.xml"/><Relationship Id="rId13" Type="http://schemas.openxmlformats.org/officeDocument/2006/relationships/slideMaster" Target="slideMasters/slideMaster13.xml"/><Relationship Id="rId109" Type="http://schemas.openxmlformats.org/officeDocument/2006/relationships/slide" Target="slides/slide50.xml"/><Relationship Id="rId260" Type="http://schemas.openxmlformats.org/officeDocument/2006/relationships/slide" Target="slides/slide201.xml"/><Relationship Id="rId316" Type="http://schemas.openxmlformats.org/officeDocument/2006/relationships/slide" Target="slides/slide257.xml"/><Relationship Id="rId55" Type="http://schemas.openxmlformats.org/officeDocument/2006/relationships/slideMaster" Target="slideMasters/slideMaster55.xml"/><Relationship Id="rId97" Type="http://schemas.openxmlformats.org/officeDocument/2006/relationships/slide" Target="slides/slide38.xml"/><Relationship Id="rId120" Type="http://schemas.openxmlformats.org/officeDocument/2006/relationships/slide" Target="slides/slide61.xml"/><Relationship Id="rId358" Type="http://schemas.openxmlformats.org/officeDocument/2006/relationships/slide" Target="slides/slide299.xml"/><Relationship Id="rId162" Type="http://schemas.openxmlformats.org/officeDocument/2006/relationships/slide" Target="slides/slide103.xml"/><Relationship Id="rId218" Type="http://schemas.openxmlformats.org/officeDocument/2006/relationships/slide" Target="slides/slide159.xml"/><Relationship Id="rId425" Type="http://schemas.openxmlformats.org/officeDocument/2006/relationships/slide" Target="slides/slide366.xml"/><Relationship Id="rId271" Type="http://schemas.openxmlformats.org/officeDocument/2006/relationships/slide" Target="slides/slide212.xml"/><Relationship Id="rId24" Type="http://schemas.openxmlformats.org/officeDocument/2006/relationships/slideMaster" Target="slideMasters/slideMaster24.xml"/><Relationship Id="rId66" Type="http://schemas.openxmlformats.org/officeDocument/2006/relationships/slide" Target="slides/slide7.xml"/><Relationship Id="rId131" Type="http://schemas.openxmlformats.org/officeDocument/2006/relationships/slide" Target="slides/slide72.xml"/><Relationship Id="rId327" Type="http://schemas.openxmlformats.org/officeDocument/2006/relationships/slide" Target="slides/slide268.xml"/><Relationship Id="rId369" Type="http://schemas.openxmlformats.org/officeDocument/2006/relationships/slide" Target="slides/slide310.xml"/><Relationship Id="rId173" Type="http://schemas.openxmlformats.org/officeDocument/2006/relationships/slide" Target="slides/slide114.xml"/><Relationship Id="rId229" Type="http://schemas.openxmlformats.org/officeDocument/2006/relationships/slide" Target="slides/slide170.xml"/><Relationship Id="rId380" Type="http://schemas.openxmlformats.org/officeDocument/2006/relationships/slide" Target="slides/slide321.xml"/><Relationship Id="rId436" Type="http://schemas.openxmlformats.org/officeDocument/2006/relationships/viewProps" Target="viewProps.xml"/><Relationship Id="rId240" Type="http://schemas.openxmlformats.org/officeDocument/2006/relationships/slide" Target="slides/slide181.xml"/><Relationship Id="rId35" Type="http://schemas.openxmlformats.org/officeDocument/2006/relationships/slideMaster" Target="slideMasters/slideMaster35.xml"/><Relationship Id="rId77" Type="http://schemas.openxmlformats.org/officeDocument/2006/relationships/slide" Target="slides/slide18.xml"/><Relationship Id="rId100" Type="http://schemas.openxmlformats.org/officeDocument/2006/relationships/slide" Target="slides/slide41.xml"/><Relationship Id="rId282" Type="http://schemas.openxmlformats.org/officeDocument/2006/relationships/slide" Target="slides/slide223.xml"/><Relationship Id="rId338" Type="http://schemas.openxmlformats.org/officeDocument/2006/relationships/slide" Target="slides/slide279.xml"/><Relationship Id="rId8" Type="http://schemas.openxmlformats.org/officeDocument/2006/relationships/slideMaster" Target="slideMasters/slideMaster8.xml"/><Relationship Id="rId142" Type="http://schemas.openxmlformats.org/officeDocument/2006/relationships/slide" Target="slides/slide83.xml"/><Relationship Id="rId184" Type="http://schemas.openxmlformats.org/officeDocument/2006/relationships/slide" Target="slides/slide125.xml"/><Relationship Id="rId391" Type="http://schemas.openxmlformats.org/officeDocument/2006/relationships/slide" Target="slides/slide332.xml"/><Relationship Id="rId405" Type="http://schemas.openxmlformats.org/officeDocument/2006/relationships/slide" Target="slides/slide346.xml"/><Relationship Id="rId251" Type="http://schemas.openxmlformats.org/officeDocument/2006/relationships/slide" Target="slides/slide192.xml"/><Relationship Id="rId46" Type="http://schemas.openxmlformats.org/officeDocument/2006/relationships/slideMaster" Target="slideMasters/slideMaster46.xml"/><Relationship Id="rId293" Type="http://schemas.openxmlformats.org/officeDocument/2006/relationships/slide" Target="slides/slide234.xml"/><Relationship Id="rId307" Type="http://schemas.openxmlformats.org/officeDocument/2006/relationships/slide" Target="slides/slide248.xml"/><Relationship Id="rId349" Type="http://schemas.openxmlformats.org/officeDocument/2006/relationships/slide" Target="slides/slide290.xml"/><Relationship Id="rId88" Type="http://schemas.openxmlformats.org/officeDocument/2006/relationships/slide" Target="slides/slide29.xml"/><Relationship Id="rId111" Type="http://schemas.openxmlformats.org/officeDocument/2006/relationships/slide" Target="slides/slide52.xml"/><Relationship Id="rId153" Type="http://schemas.openxmlformats.org/officeDocument/2006/relationships/slide" Target="slides/slide94.xml"/><Relationship Id="rId195" Type="http://schemas.openxmlformats.org/officeDocument/2006/relationships/slide" Target="slides/slide136.xml"/><Relationship Id="rId209" Type="http://schemas.openxmlformats.org/officeDocument/2006/relationships/slide" Target="slides/slide150.xml"/><Relationship Id="rId360" Type="http://schemas.openxmlformats.org/officeDocument/2006/relationships/slide" Target="slides/slide301.xml"/><Relationship Id="rId416" Type="http://schemas.openxmlformats.org/officeDocument/2006/relationships/slide" Target="slides/slide357.xml"/><Relationship Id="rId220" Type="http://schemas.openxmlformats.org/officeDocument/2006/relationships/slide" Target="slides/slide161.xml"/><Relationship Id="rId15" Type="http://schemas.openxmlformats.org/officeDocument/2006/relationships/slideMaster" Target="slideMasters/slideMaster15.xml"/><Relationship Id="rId57" Type="http://schemas.openxmlformats.org/officeDocument/2006/relationships/slideMaster" Target="slideMasters/slideMaster57.xml"/><Relationship Id="rId262" Type="http://schemas.openxmlformats.org/officeDocument/2006/relationships/slide" Target="slides/slide203.xml"/><Relationship Id="rId318" Type="http://schemas.openxmlformats.org/officeDocument/2006/relationships/slide" Target="slides/slide259.xml"/><Relationship Id="rId99" Type="http://schemas.openxmlformats.org/officeDocument/2006/relationships/slide" Target="slides/slide40.xml"/><Relationship Id="rId122" Type="http://schemas.openxmlformats.org/officeDocument/2006/relationships/slide" Target="slides/slide63.xml"/><Relationship Id="rId164" Type="http://schemas.openxmlformats.org/officeDocument/2006/relationships/slide" Target="slides/slide105.xml"/><Relationship Id="rId371" Type="http://schemas.openxmlformats.org/officeDocument/2006/relationships/slide" Target="slides/slide312.xml"/><Relationship Id="rId427" Type="http://schemas.openxmlformats.org/officeDocument/2006/relationships/slide" Target="slides/slide368.xml"/><Relationship Id="rId26" Type="http://schemas.openxmlformats.org/officeDocument/2006/relationships/slideMaster" Target="slideMasters/slideMaster26.xml"/><Relationship Id="rId231" Type="http://schemas.openxmlformats.org/officeDocument/2006/relationships/slide" Target="slides/slide172.xml"/><Relationship Id="rId273" Type="http://schemas.openxmlformats.org/officeDocument/2006/relationships/slide" Target="slides/slide214.xml"/><Relationship Id="rId329" Type="http://schemas.openxmlformats.org/officeDocument/2006/relationships/slide" Target="slides/slide270.xml"/><Relationship Id="rId68" Type="http://schemas.openxmlformats.org/officeDocument/2006/relationships/slide" Target="slides/slide9.xml"/><Relationship Id="rId133" Type="http://schemas.openxmlformats.org/officeDocument/2006/relationships/slide" Target="slides/slide74.xml"/><Relationship Id="rId175" Type="http://schemas.openxmlformats.org/officeDocument/2006/relationships/slide" Target="slides/slide116.xml"/><Relationship Id="rId340" Type="http://schemas.openxmlformats.org/officeDocument/2006/relationships/slide" Target="slides/slide281.xml"/><Relationship Id="rId200" Type="http://schemas.openxmlformats.org/officeDocument/2006/relationships/slide" Target="slides/slide141.xml"/><Relationship Id="rId382" Type="http://schemas.openxmlformats.org/officeDocument/2006/relationships/slide" Target="slides/slide323.xml"/><Relationship Id="rId438" Type="http://schemas.openxmlformats.org/officeDocument/2006/relationships/tableStyles" Target="tableStyles.xml"/><Relationship Id="rId242" Type="http://schemas.openxmlformats.org/officeDocument/2006/relationships/slide" Target="slides/slide183.xml"/><Relationship Id="rId284" Type="http://schemas.openxmlformats.org/officeDocument/2006/relationships/slide" Target="slides/slide225.xml"/><Relationship Id="rId37" Type="http://schemas.openxmlformats.org/officeDocument/2006/relationships/slideMaster" Target="slideMasters/slideMaster37.xml"/><Relationship Id="rId79" Type="http://schemas.openxmlformats.org/officeDocument/2006/relationships/slide" Target="slides/slide20.xml"/><Relationship Id="rId102" Type="http://schemas.openxmlformats.org/officeDocument/2006/relationships/slide" Target="slides/slide43.xml"/><Relationship Id="rId144" Type="http://schemas.openxmlformats.org/officeDocument/2006/relationships/slide" Target="slides/slide85.xml"/><Relationship Id="rId90" Type="http://schemas.openxmlformats.org/officeDocument/2006/relationships/slide" Target="slides/slide31.xml"/><Relationship Id="rId186" Type="http://schemas.openxmlformats.org/officeDocument/2006/relationships/slide" Target="slides/slide127.xml"/><Relationship Id="rId351" Type="http://schemas.openxmlformats.org/officeDocument/2006/relationships/slide" Target="slides/slide292.xml"/><Relationship Id="rId393" Type="http://schemas.openxmlformats.org/officeDocument/2006/relationships/slide" Target="slides/slide334.xml"/><Relationship Id="rId407" Type="http://schemas.openxmlformats.org/officeDocument/2006/relationships/slide" Target="slides/slide348.xml"/><Relationship Id="rId211" Type="http://schemas.openxmlformats.org/officeDocument/2006/relationships/slide" Target="slides/slide152.xml"/><Relationship Id="rId253" Type="http://schemas.openxmlformats.org/officeDocument/2006/relationships/slide" Target="slides/slide194.xml"/><Relationship Id="rId295" Type="http://schemas.openxmlformats.org/officeDocument/2006/relationships/slide" Target="slides/slide236.xml"/><Relationship Id="rId309" Type="http://schemas.openxmlformats.org/officeDocument/2006/relationships/slide" Target="slides/slide250.xml"/><Relationship Id="rId48" Type="http://schemas.openxmlformats.org/officeDocument/2006/relationships/slideMaster" Target="slideMasters/slideMaster48.xml"/><Relationship Id="rId113" Type="http://schemas.openxmlformats.org/officeDocument/2006/relationships/slide" Target="slides/slide54.xml"/><Relationship Id="rId320" Type="http://schemas.openxmlformats.org/officeDocument/2006/relationships/slide" Target="slides/slide261.xml"/><Relationship Id="rId155" Type="http://schemas.openxmlformats.org/officeDocument/2006/relationships/slide" Target="slides/slide96.xml"/><Relationship Id="rId197" Type="http://schemas.openxmlformats.org/officeDocument/2006/relationships/slide" Target="slides/slide138.xml"/><Relationship Id="rId362" Type="http://schemas.openxmlformats.org/officeDocument/2006/relationships/slide" Target="slides/slide303.xml"/><Relationship Id="rId418" Type="http://schemas.openxmlformats.org/officeDocument/2006/relationships/slide" Target="slides/slide359.xml"/><Relationship Id="rId222" Type="http://schemas.openxmlformats.org/officeDocument/2006/relationships/slide" Target="slides/slide163.xml"/><Relationship Id="rId264" Type="http://schemas.openxmlformats.org/officeDocument/2006/relationships/slide" Target="slides/slide205.xml"/><Relationship Id="rId17" Type="http://schemas.openxmlformats.org/officeDocument/2006/relationships/slideMaster" Target="slideMasters/slideMaster17.xml"/><Relationship Id="rId59" Type="http://schemas.openxmlformats.org/officeDocument/2006/relationships/slideMaster" Target="slideMasters/slideMaster59.xml"/><Relationship Id="rId124" Type="http://schemas.openxmlformats.org/officeDocument/2006/relationships/slide" Target="slides/slide65.xml"/><Relationship Id="rId70" Type="http://schemas.openxmlformats.org/officeDocument/2006/relationships/slide" Target="slides/slide11.xml"/><Relationship Id="rId166" Type="http://schemas.openxmlformats.org/officeDocument/2006/relationships/slide" Target="slides/slide107.xml"/><Relationship Id="rId331" Type="http://schemas.openxmlformats.org/officeDocument/2006/relationships/slide" Target="slides/slide272.xml"/><Relationship Id="rId373" Type="http://schemas.openxmlformats.org/officeDocument/2006/relationships/slide" Target="slides/slide314.xml"/><Relationship Id="rId429" Type="http://schemas.openxmlformats.org/officeDocument/2006/relationships/slide" Target="slides/slide370.xml"/><Relationship Id="rId1" Type="http://schemas.openxmlformats.org/officeDocument/2006/relationships/slideMaster" Target="slideMasters/slideMaster1.xml"/><Relationship Id="rId233" Type="http://schemas.openxmlformats.org/officeDocument/2006/relationships/slide" Target="slides/slide174.xml"/><Relationship Id="rId28" Type="http://schemas.openxmlformats.org/officeDocument/2006/relationships/slideMaster" Target="slideMasters/slideMaster28.xml"/><Relationship Id="rId275" Type="http://schemas.openxmlformats.org/officeDocument/2006/relationships/slide" Target="slides/slide216.xml"/><Relationship Id="rId300" Type="http://schemas.openxmlformats.org/officeDocument/2006/relationships/slide" Target="slides/slide241.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oleObject" Target="file:///C:\Users\ALSERCS\Desktop\GateKeeper%2029-9-2015\Second_Submission_to_Bioinformatics_Jan2017\mrfast_with_GateKeeper.xlsx" TargetMode="External"/><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oleObject" Target="file:///C:\Users\ALSERCS\Desktop\ALSER%20Thesis\Thesis_September2017\Figures\fig17.xlsx" TargetMode="External"/><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oleObject" Target="file:///C:\Users\Saugata\Documents\Postdoc\Papers\Drafts\2017ISMB-GRIM\executiontime.csv" TargetMode="External"/><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oleObject" Target="file:///C:\Users\Saugata\Documents\Postdoc\Papers\Drafts\2017ISMB-GRIM\plots\EvalPlots.xlsx" TargetMode="External"/><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oleObject" Target="file:///C:\Users\Nour%20Mohammed\Desktop\office%202013\With_Without_Pre-alignment.xlsx" TargetMode="External"/><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oleObject" Target="file:///C:\Users\Nour%20Mohammed\Desktop\office%202013\With_Without_Pre-alignment.xlsx" TargetMode="External"/><Relationship Id="rId2" Type="http://schemas.microsoft.com/office/2011/relationships/chartColorStyle" Target="colors9.xml"/><Relationship Id="rId1" Type="http://schemas.microsoft.com/office/2011/relationships/chartStyle" Target="style9.xml"/></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11.xml.rels><?xml version="1.0" encoding="UTF-8" standalone="yes"?>
<Relationships xmlns="http://schemas.openxmlformats.org/package/2006/relationships"><Relationship Id="rId2" Type="http://schemas.openxmlformats.org/officeDocument/2006/relationships/package" Target="../embeddings/Microsoft_Excel_Worksheet6.xlsx"/><Relationship Id="rId1" Type="http://schemas.openxmlformats.org/officeDocument/2006/relationships/themeOverride" Target="../theme/themeOverride1.xml"/></Relationships>
</file>

<file path=ppt/charts/_rels/chart12.xml.rels><?xml version="1.0" encoding="UTF-8" standalone="yes"?>
<Relationships xmlns="http://schemas.openxmlformats.org/package/2006/relationships"><Relationship Id="rId2" Type="http://schemas.openxmlformats.org/officeDocument/2006/relationships/package" Target="../embeddings/Microsoft_Excel_Worksheet7.xlsx"/><Relationship Id="rId1" Type="http://schemas.openxmlformats.org/officeDocument/2006/relationships/themeOverride" Target="../theme/themeOverride2.xml"/></Relationships>
</file>

<file path=ppt/charts/_rels/chart13.xml.rels><?xml version="1.0" encoding="UTF-8" standalone="yes"?>
<Relationships xmlns="http://schemas.openxmlformats.org/package/2006/relationships"><Relationship Id="rId2" Type="http://schemas.openxmlformats.org/officeDocument/2006/relationships/package" Target="../embeddings/Microsoft_Excel_Worksheet8.xlsx"/><Relationship Id="rId1" Type="http://schemas.openxmlformats.org/officeDocument/2006/relationships/themeOverride" Target="../theme/themeOverride3.xml"/></Relationships>
</file>

<file path=ppt/charts/_rels/chart14.xml.rels><?xml version="1.0" encoding="UTF-8" standalone="yes"?>
<Relationships xmlns="http://schemas.openxmlformats.org/package/2006/relationships"><Relationship Id="rId2" Type="http://schemas.openxmlformats.org/officeDocument/2006/relationships/package" Target="../embeddings/Microsoft_Excel_Worksheet9.xlsx"/><Relationship Id="rId1" Type="http://schemas.openxmlformats.org/officeDocument/2006/relationships/themeOverride" Target="../theme/themeOverride4.xml"/></Relationships>
</file>

<file path=ppt/charts/_rels/chart15.xml.rels><?xml version="1.0" encoding="UTF-8" standalone="yes"?>
<Relationships xmlns="http://schemas.openxmlformats.org/package/2006/relationships"><Relationship Id="rId2" Type="http://schemas.openxmlformats.org/officeDocument/2006/relationships/package" Target="../embeddings/Microsoft_Excel_Worksheet10.xlsx"/><Relationship Id="rId1" Type="http://schemas.openxmlformats.org/officeDocument/2006/relationships/themeOverride" Target="../theme/themeOverride5.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solidFill>
              <a:srgbClr val="FFC000"/>
            </a:solidFill>
          </c:spPr>
          <c:dPt>
            <c:idx val="0"/>
            <c:bubble3D val="0"/>
            <c:spPr>
              <a:solidFill>
                <a:schemeClr val="bg1">
                  <a:lumMod val="75000"/>
                </a:schemeClr>
              </a:solidFill>
              <a:ln w="19050">
                <a:solidFill>
                  <a:schemeClr val="lt1"/>
                </a:solidFill>
              </a:ln>
              <a:effectLst/>
            </c:spPr>
            <c:extLst>
              <c:ext xmlns:c16="http://schemas.microsoft.com/office/drawing/2014/chart" uri="{C3380CC4-5D6E-409C-BE32-E72D297353CC}">
                <c16:uniqueId val="{00000002-98E5-4143-BBB7-E480641FD48F}"/>
              </c:ext>
            </c:extLst>
          </c:dPt>
          <c:dPt>
            <c:idx val="1"/>
            <c:bubble3D val="0"/>
            <c:explosion val="17"/>
            <c:spPr>
              <a:solidFill>
                <a:schemeClr val="bg1">
                  <a:lumMod val="50000"/>
                </a:schemeClr>
              </a:solidFill>
              <a:ln w="19050">
                <a:solidFill>
                  <a:schemeClr val="lt1"/>
                </a:solidFill>
              </a:ln>
              <a:effectLst/>
            </c:spPr>
            <c:extLst>
              <c:ext xmlns:c16="http://schemas.microsoft.com/office/drawing/2014/chart" uri="{C3380CC4-5D6E-409C-BE32-E72D297353CC}">
                <c16:uniqueId val="{00000001-98E5-4143-BBB7-E480641FD48F}"/>
              </c:ext>
            </c:extLst>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ct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c:f>
              <c:strCache>
                <c:ptCount val="2"/>
                <c:pt idx="0">
                  <c:v>Read Mapping</c:v>
                </c:pt>
                <c:pt idx="1">
                  <c:v>Others</c:v>
                </c:pt>
              </c:strCache>
            </c:strRef>
          </c:cat>
          <c:val>
            <c:numRef>
              <c:f>Sheet1!$B$2:$B$3</c:f>
              <c:numCache>
                <c:formatCode>0%</c:formatCode>
                <c:ptCount val="2"/>
                <c:pt idx="0">
                  <c:v>0.71</c:v>
                </c:pt>
                <c:pt idx="1">
                  <c:v>0.28999999999999998</c:v>
                </c:pt>
              </c:numCache>
            </c:numRef>
          </c:val>
          <c:extLst>
            <c:ext xmlns:c16="http://schemas.microsoft.com/office/drawing/2014/chart" uri="{C3380CC4-5D6E-409C-BE32-E72D297353CC}">
              <c16:uniqueId val="{00000000-98E5-4143-BBB7-E480641FD48F}"/>
            </c:ext>
          </c:extLst>
        </c:ser>
        <c:dLbls>
          <c:dLblPos val="ctr"/>
          <c:showLegendKey val="0"/>
          <c:showVal val="0"/>
          <c:showCatName val="0"/>
          <c:showSerName val="0"/>
          <c:showPercent val="1"/>
          <c:showBubbleSize val="0"/>
          <c:showLeaderLines val="1"/>
        </c:dLbls>
        <c:firstSliceAng val="0"/>
      </c:pieChart>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Sheet1!$G$10</c:f>
              <c:strCache>
                <c:ptCount val="1"/>
                <c:pt idx="0">
                  <c:v>Time (sec)</c:v>
                </c:pt>
              </c:strCache>
            </c:strRef>
          </c:tx>
          <c:explosion val="9"/>
          <c:dPt>
            <c:idx val="0"/>
            <c:bubble3D val="0"/>
            <c:explosion val="18"/>
            <c:spPr>
              <a:gradFill rotWithShape="1">
                <a:gsLst>
                  <a:gs pos="0">
                    <a:schemeClr val="accent1">
                      <a:shade val="51000"/>
                      <a:satMod val="130000"/>
                    </a:schemeClr>
                  </a:gs>
                  <a:gs pos="80000">
                    <a:schemeClr val="accent1">
                      <a:shade val="93000"/>
                      <a:satMod val="130000"/>
                    </a:schemeClr>
                  </a:gs>
                  <a:gs pos="100000">
                    <a:schemeClr val="accent1">
                      <a:shade val="94000"/>
                      <a:satMod val="135000"/>
                    </a:schemeClr>
                  </a:gs>
                </a:gsLst>
                <a:lin ang="16200000" scaled="0"/>
              </a:gradFill>
              <a:ln>
                <a:noFill/>
              </a:ln>
              <a:effectLst>
                <a:outerShdw blurRad="40000" dist="23000" dir="5400000" rotWithShape="0">
                  <a:srgbClr val="000000">
                    <a:alpha val="35000"/>
                  </a:srgbClr>
                </a:outerShdw>
              </a:effectLst>
            </c:spPr>
            <c:extLst>
              <c:ext xmlns:c16="http://schemas.microsoft.com/office/drawing/2014/chart" uri="{C3380CC4-5D6E-409C-BE32-E72D297353CC}">
                <c16:uniqueId val="{00000001-79D6-8947-9815-7E66E0D801FD}"/>
              </c:ext>
            </c:extLst>
          </c:dPt>
          <c:dPt>
            <c:idx val="1"/>
            <c:bubble3D val="0"/>
            <c:spPr>
              <a:gradFill rotWithShape="1">
                <a:gsLst>
                  <a:gs pos="0">
                    <a:schemeClr val="accent2">
                      <a:shade val="51000"/>
                      <a:satMod val="130000"/>
                    </a:schemeClr>
                  </a:gs>
                  <a:gs pos="80000">
                    <a:schemeClr val="accent2">
                      <a:shade val="93000"/>
                      <a:satMod val="130000"/>
                    </a:schemeClr>
                  </a:gs>
                  <a:gs pos="100000">
                    <a:schemeClr val="accent2">
                      <a:shade val="94000"/>
                      <a:satMod val="135000"/>
                    </a:schemeClr>
                  </a:gs>
                </a:gsLst>
                <a:lin ang="16200000" scaled="0"/>
              </a:gradFill>
              <a:ln>
                <a:noFill/>
              </a:ln>
              <a:effectLst>
                <a:outerShdw blurRad="40000" dist="23000" dir="5400000" rotWithShape="0">
                  <a:srgbClr val="000000">
                    <a:alpha val="35000"/>
                  </a:srgbClr>
                </a:outerShdw>
              </a:effectLst>
            </c:spPr>
            <c:extLst>
              <c:ext xmlns:c16="http://schemas.microsoft.com/office/drawing/2014/chart" uri="{C3380CC4-5D6E-409C-BE32-E72D297353CC}">
                <c16:uniqueId val="{00000003-79D6-8947-9815-7E66E0D801FD}"/>
              </c:ext>
            </c:extLst>
          </c:dPt>
          <c:dPt>
            <c:idx val="2"/>
            <c:bubble3D val="0"/>
            <c:spPr>
              <a:gradFill rotWithShape="1">
                <a:gsLst>
                  <a:gs pos="0">
                    <a:schemeClr val="accent3">
                      <a:shade val="51000"/>
                      <a:satMod val="130000"/>
                    </a:schemeClr>
                  </a:gs>
                  <a:gs pos="80000">
                    <a:schemeClr val="accent3">
                      <a:shade val="93000"/>
                      <a:satMod val="130000"/>
                    </a:schemeClr>
                  </a:gs>
                  <a:gs pos="100000">
                    <a:schemeClr val="accent3">
                      <a:shade val="94000"/>
                      <a:satMod val="135000"/>
                    </a:schemeClr>
                  </a:gs>
                </a:gsLst>
                <a:lin ang="16200000" scaled="0"/>
              </a:gradFill>
              <a:ln>
                <a:noFill/>
              </a:ln>
              <a:effectLst>
                <a:outerShdw blurRad="40000" dist="23000" dir="5400000" rotWithShape="0">
                  <a:srgbClr val="000000">
                    <a:alpha val="35000"/>
                  </a:srgbClr>
                </a:outerShdw>
              </a:effectLst>
            </c:spPr>
            <c:extLst>
              <c:ext xmlns:c16="http://schemas.microsoft.com/office/drawing/2014/chart" uri="{C3380CC4-5D6E-409C-BE32-E72D297353CC}">
                <c16:uniqueId val="{00000005-79D6-8947-9815-7E66E0D801FD}"/>
              </c:ext>
            </c:extLst>
          </c:dPt>
          <c:dLbls>
            <c:dLbl>
              <c:idx val="0"/>
              <c:layout>
                <c:manualLayout>
                  <c:x val="0.24651926105454391"/>
                  <c:y val="-1.445507159528165E-2"/>
                </c:manualLayout>
              </c:layout>
              <c:showLegendKey val="0"/>
              <c:showVal val="0"/>
              <c:showCatName val="1"/>
              <c:showSerName val="0"/>
              <c:showPercent val="1"/>
              <c:showBubbleSize val="0"/>
              <c:extLst>
                <c:ext xmlns:c15="http://schemas.microsoft.com/office/drawing/2012/chart" uri="{CE6537A1-D6FC-4f65-9D91-7224C49458BB}">
                  <c15:layout>
                    <c:manualLayout>
                      <c:w val="0.33105479002624666"/>
                      <c:h val="0.27180553156225196"/>
                    </c:manualLayout>
                  </c15:layout>
                </c:ext>
                <c:ext xmlns:c16="http://schemas.microsoft.com/office/drawing/2014/chart" uri="{C3380CC4-5D6E-409C-BE32-E72D297353CC}">
                  <c16:uniqueId val="{00000001-79D6-8947-9815-7E66E0D801FD}"/>
                </c:ext>
              </c:extLst>
            </c:dLbl>
            <c:dLbl>
              <c:idx val="1"/>
              <c:layout>
                <c:manualLayout>
                  <c:x val="1.8708704390250682E-2"/>
                  <c:y val="-6.8276437496774343E-3"/>
                </c:manualLayout>
              </c:layout>
              <c:tx>
                <c:rich>
                  <a:bodyPr rot="0" spcFirstLastPara="1" vertOverflow="ellipsis" vert="horz" wrap="square" lIns="38100" tIns="19050" rIns="38100" bIns="19050" anchor="ctr" anchorCtr="1">
                    <a:spAutoFit/>
                  </a:bodyPr>
                  <a:lstStyle/>
                  <a:p>
                    <a:pPr>
                      <a:defRPr sz="2000" b="0" i="0" u="none" strike="noStrike" kern="1200" baseline="0">
                        <a:solidFill>
                          <a:schemeClr val="bg1"/>
                        </a:solidFill>
                        <a:latin typeface="+mn-lt"/>
                        <a:ea typeface="+mn-ea"/>
                        <a:cs typeface="+mn-cs"/>
                      </a:defRPr>
                    </a:pPr>
                    <a:r>
                      <a:rPr lang="en-US" b="1" dirty="0">
                        <a:solidFill>
                          <a:schemeClr val="bg1"/>
                        </a:solidFill>
                        <a:effectLst/>
                      </a:rPr>
                      <a:t>Read Alignment</a:t>
                    </a:r>
                  </a:p>
                  <a:p>
                    <a:pPr>
                      <a:defRPr>
                        <a:solidFill>
                          <a:schemeClr val="bg1"/>
                        </a:solidFill>
                      </a:defRPr>
                    </a:pPr>
                    <a:r>
                      <a:rPr lang="en-US" b="1" dirty="0">
                        <a:solidFill>
                          <a:schemeClr val="bg1"/>
                        </a:solidFill>
                        <a:effectLst/>
                      </a:rPr>
                      <a:t>(Edit-distance</a:t>
                    </a:r>
                    <a:r>
                      <a:rPr lang="en-US" b="1" baseline="0" dirty="0">
                        <a:solidFill>
                          <a:schemeClr val="bg1"/>
                        </a:solidFill>
                        <a:effectLst/>
                      </a:rPr>
                      <a:t> comp)</a:t>
                    </a:r>
                    <a:r>
                      <a:rPr lang="en-US" b="1" dirty="0">
                        <a:solidFill>
                          <a:schemeClr val="bg1"/>
                        </a:solidFill>
                        <a:effectLst/>
                      </a:rPr>
                      <a:t>
</a:t>
                    </a:r>
                    <a:fld id="{ACE13563-F57D-4797-B37A-2A9786FDDB9F}" type="PERCENTAGE">
                      <a:rPr lang="en-US" b="1">
                        <a:solidFill>
                          <a:schemeClr val="bg1"/>
                        </a:solidFill>
                        <a:effectLst/>
                      </a:rPr>
                      <a:pPr>
                        <a:defRPr>
                          <a:solidFill>
                            <a:schemeClr val="bg1"/>
                          </a:solidFill>
                        </a:defRPr>
                      </a:pPr>
                      <a:t>[PERCENTAGE]</a:t>
                    </a:fld>
                    <a:endParaRPr lang="en-US" b="1" dirty="0">
                      <a:solidFill>
                        <a:schemeClr val="bg1"/>
                      </a:solidFill>
                      <a:effectLst/>
                    </a:endParaRPr>
                  </a:p>
                </c:rich>
              </c:tx>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bg1"/>
                      </a:solidFill>
                      <a:latin typeface="+mn-lt"/>
                      <a:ea typeface="+mn-ea"/>
                      <a:cs typeface="+mn-cs"/>
                    </a:defRPr>
                  </a:pPr>
                  <a:endParaRPr lang="en-US"/>
                </a:p>
              </c:txPr>
              <c:showLegendKey val="0"/>
              <c:showVal val="0"/>
              <c:showCatName val="1"/>
              <c:showSerName val="0"/>
              <c:showPercent val="1"/>
              <c:showBubbleSize val="0"/>
              <c:extLst>
                <c:ext xmlns:c15="http://schemas.microsoft.com/office/drawing/2012/chart" uri="{CE6537A1-D6FC-4f65-9D91-7224C49458BB}">
                  <c15:layout>
                    <c:manualLayout>
                      <c:w val="0.38836459038472998"/>
                      <c:h val="0.22658673723929512"/>
                    </c:manualLayout>
                  </c15:layout>
                  <c15:dlblFieldTable/>
                  <c15:showDataLabelsRange val="0"/>
                </c:ext>
                <c:ext xmlns:c16="http://schemas.microsoft.com/office/drawing/2014/chart" uri="{C3380CC4-5D6E-409C-BE32-E72D297353CC}">
                  <c16:uniqueId val="{00000003-79D6-8947-9815-7E66E0D801FD}"/>
                </c:ext>
              </c:extLst>
            </c:dLbl>
            <c:dLbl>
              <c:idx val="2"/>
              <c:layout>
                <c:manualLayout>
                  <c:x val="-0.18850453686134078"/>
                  <c:y val="-4.8881807572985901E-2"/>
                </c:manualLayout>
              </c:layout>
              <c:showLegendKey val="0"/>
              <c:showVal val="0"/>
              <c:showCatName val="1"/>
              <c:showSerName val="0"/>
              <c:showPercent val="1"/>
              <c:showBubbleSize val="0"/>
              <c:extLst>
                <c:ext xmlns:c15="http://schemas.microsoft.com/office/drawing/2012/chart" uri="{CE6537A1-D6FC-4f65-9D91-7224C49458BB}">
                  <c15:layout>
                    <c:manualLayout>
                      <c:w val="0.2193055555555555"/>
                      <c:h val="0.250508240760909"/>
                    </c:manualLayout>
                  </c15:layout>
                </c:ext>
                <c:ext xmlns:c16="http://schemas.microsoft.com/office/drawing/2014/chart" uri="{C3380CC4-5D6E-409C-BE32-E72D297353CC}">
                  <c16:uniqueId val="{00000005-79D6-8947-9815-7E66E0D801FD}"/>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ysClr val="windowText" lastClr="000000"/>
                    </a:solidFill>
                    <a:latin typeface="+mn-lt"/>
                    <a:ea typeface="+mn-ea"/>
                    <a:cs typeface="+mn-cs"/>
                  </a:defRPr>
                </a:pPr>
                <a:endParaRPr lang="en-US"/>
              </a:p>
            </c:txPr>
            <c:showLegendKey val="0"/>
            <c:showVal val="0"/>
            <c:showCatName val="1"/>
            <c:showSerName val="0"/>
            <c:showPercent val="1"/>
            <c:showBubbleSize val="0"/>
            <c:showLeaderLines val="1"/>
            <c:leaderLines>
              <c:spPr>
                <a:ln w="9525">
                  <a:solidFill>
                    <a:schemeClr val="tx1"/>
                  </a:solidFill>
                </a:ln>
                <a:effectLst/>
              </c:spPr>
            </c:leaderLines>
            <c:extLst>
              <c:ext xmlns:c15="http://schemas.microsoft.com/office/drawing/2012/chart" uri="{CE6537A1-D6FC-4f65-9D91-7224C49458BB}"/>
            </c:extLst>
          </c:dLbls>
          <c:cat>
            <c:strRef>
              <c:f>Sheet1!$F$11:$F$13</c:f>
              <c:strCache>
                <c:ptCount val="3"/>
                <c:pt idx="0">
                  <c:v>candidate alignment locations (CAL)</c:v>
                </c:pt>
                <c:pt idx="1">
                  <c:v>SIMD banded Levenshtein edit distance</c:v>
                </c:pt>
                <c:pt idx="2">
                  <c:v>SAM printing</c:v>
                </c:pt>
              </c:strCache>
            </c:strRef>
          </c:cat>
          <c:val>
            <c:numRef>
              <c:f>Sheet1!$G$11:$G$13</c:f>
              <c:numCache>
                <c:formatCode>_(* #,##0.00_);_(* \(#,##0.00\);_(* "-"??_);_(@_)</c:formatCode>
                <c:ptCount val="3"/>
                <c:pt idx="0">
                  <c:v>3738.88</c:v>
                </c:pt>
                <c:pt idx="1">
                  <c:v>81368.094525727502</c:v>
                </c:pt>
                <c:pt idx="2">
                  <c:v>2269.8754742724996</c:v>
                </c:pt>
              </c:numCache>
            </c:numRef>
          </c:val>
          <c:extLst>
            <c:ext xmlns:c16="http://schemas.microsoft.com/office/drawing/2014/chart" uri="{C3380CC4-5D6E-409C-BE32-E72D297353CC}">
              <c16:uniqueId val="{00000006-79D6-8947-9815-7E66E0D801FD}"/>
            </c:ext>
          </c:extLst>
        </c:ser>
        <c:dLbls>
          <c:showLegendKey val="0"/>
          <c:showVal val="0"/>
          <c:showCatName val="1"/>
          <c:showSerName val="0"/>
          <c:showPercent val="1"/>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sz="2000">
          <a:solidFill>
            <a:sysClr val="windowText" lastClr="000000"/>
          </a:solidFill>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59017246786856"/>
          <c:y val="0.19062499999999999"/>
          <c:w val="0.67255571994620544"/>
          <c:h val="0.80625000000000002"/>
        </c:manualLayout>
      </c:layout>
      <c:doughnutChart>
        <c:varyColors val="1"/>
        <c:ser>
          <c:idx val="0"/>
          <c:order val="0"/>
          <c:tx>
            <c:strRef>
              <c:f>Sheet1!$B$1</c:f>
              <c:strCache>
                <c:ptCount val="1"/>
                <c:pt idx="0">
                  <c:v>Sales</c:v>
                </c:pt>
              </c:strCache>
            </c:strRef>
          </c:tx>
          <c:dPt>
            <c:idx val="0"/>
            <c:bubble3D val="0"/>
            <c:spPr>
              <a:solidFill>
                <a:srgbClr val="0070C0"/>
              </a:solidFill>
              <a:ln>
                <a:noFill/>
              </a:ln>
              <a:effectLst>
                <a:outerShdw blurRad="254000" sx="102000" sy="102000" algn="ctr" rotWithShape="0">
                  <a:prstClr val="black">
                    <a:alpha val="20000"/>
                  </a:prstClr>
                </a:outerShdw>
              </a:effectLst>
            </c:spPr>
            <c:extLst>
              <c:ext xmlns:c16="http://schemas.microsoft.com/office/drawing/2014/chart" uri="{C3380CC4-5D6E-409C-BE32-E72D297353CC}">
                <c16:uniqueId val="{00000001-9DEE-F341-8ADF-1897A5A91B48}"/>
              </c:ext>
            </c:extLst>
          </c:dPt>
          <c:dPt>
            <c:idx val="1"/>
            <c:bubble3D val="0"/>
            <c:spPr>
              <a:solidFill>
                <a:schemeClr val="accent2"/>
              </a:solidFill>
              <a:ln>
                <a:noFill/>
              </a:ln>
              <a:effectLst>
                <a:outerShdw blurRad="254000" sx="102000" sy="102000" algn="ctr" rotWithShape="0">
                  <a:prstClr val="black">
                    <a:alpha val="20000"/>
                  </a:prstClr>
                </a:outerShdw>
              </a:effectLst>
            </c:spPr>
            <c:extLst>
              <c:ext xmlns:c16="http://schemas.microsoft.com/office/drawing/2014/chart" uri="{C3380CC4-5D6E-409C-BE32-E72D297353CC}">
                <c16:uniqueId val="{00000002-9DEE-F341-8ADF-1897A5A91B48}"/>
              </c:ext>
            </c:extLst>
          </c:dPt>
          <c:dPt>
            <c:idx val="2"/>
            <c:bubble3D val="0"/>
            <c:spPr>
              <a:solidFill>
                <a:srgbClr val="FFC000"/>
              </a:solidFill>
              <a:ln>
                <a:noFill/>
              </a:ln>
              <a:effectLst>
                <a:outerShdw blurRad="254000" sx="102000" sy="102000" algn="ctr" rotWithShape="0">
                  <a:prstClr val="black">
                    <a:alpha val="20000"/>
                  </a:prstClr>
                </a:outerShdw>
              </a:effectLst>
            </c:spPr>
            <c:extLst>
              <c:ext xmlns:c16="http://schemas.microsoft.com/office/drawing/2014/chart" uri="{C3380CC4-5D6E-409C-BE32-E72D297353CC}">
                <c16:uniqueId val="{00000004-9DEE-F341-8ADF-1897A5A91B48}"/>
              </c:ext>
            </c:extLst>
          </c:dPt>
          <c:dPt>
            <c:idx val="3"/>
            <c:bubble3D val="0"/>
            <c:spPr>
              <a:solidFill>
                <a:schemeClr val="accent4"/>
              </a:solidFill>
              <a:ln>
                <a:noFill/>
              </a:ln>
              <a:effectLst>
                <a:outerShdw blurRad="254000" sx="102000" sy="102000" algn="ctr" rotWithShape="0">
                  <a:prstClr val="black">
                    <a:alpha val="20000"/>
                  </a:prstClr>
                </a:outerShdw>
              </a:effectLst>
            </c:spPr>
            <c:extLst>
              <c:ext xmlns:c16="http://schemas.microsoft.com/office/drawing/2014/chart" uri="{C3380CC4-5D6E-409C-BE32-E72D297353CC}">
                <c16:uniqueId val="{00000005-9DEE-F341-8ADF-1897A5A91B48}"/>
              </c:ext>
            </c:extLst>
          </c:dPt>
          <c:dPt>
            <c:idx val="4"/>
            <c:bubble3D val="0"/>
            <c:spPr>
              <a:solidFill>
                <a:schemeClr val="accent5"/>
              </a:solidFill>
              <a:ln>
                <a:noFill/>
              </a:ln>
              <a:effectLst>
                <a:outerShdw blurRad="254000" sx="102000" sy="102000" algn="ctr" rotWithShape="0">
                  <a:prstClr val="black">
                    <a:alpha val="20000"/>
                  </a:prstClr>
                </a:outerShdw>
              </a:effectLst>
            </c:spPr>
            <c:extLst>
              <c:ext xmlns:c16="http://schemas.microsoft.com/office/drawing/2014/chart" uri="{C3380CC4-5D6E-409C-BE32-E72D297353CC}">
                <c16:uniqueId val="{00000003-9DEE-F341-8ADF-1897A5A91B48}"/>
              </c:ext>
            </c:extLst>
          </c:dPt>
          <c:dLbls>
            <c:dLbl>
              <c:idx val="0"/>
              <c:spPr>
                <a:noFill/>
                <a:ln>
                  <a:noFill/>
                </a:ln>
                <a:effectLst/>
              </c:spPr>
              <c:txPr>
                <a:bodyPr rot="0" spcFirstLastPara="1" vertOverflow="ellipsis" vert="horz" wrap="square" lIns="38100" tIns="19050" rIns="38100" bIns="19050" anchor="ctr" anchorCtr="1">
                  <a:spAutoFit/>
                </a:bodyPr>
                <a:lstStyle/>
                <a:p>
                  <a:pPr>
                    <a:defRPr sz="1330" b="1" i="0" u="none" strike="noStrike" kern="1200" baseline="0">
                      <a:solidFill>
                        <a:schemeClr val="bg1"/>
                      </a:solidFill>
                      <a:latin typeface="+mn-lt"/>
                      <a:ea typeface="+mn-ea"/>
                      <a:cs typeface="+mn-cs"/>
                    </a:defRPr>
                  </a:pPr>
                  <a:endParaRPr lang="en-US"/>
                </a:p>
              </c:txPr>
              <c:showLegendKey val="0"/>
              <c:showVal val="0"/>
              <c:showCatName val="1"/>
              <c:showSerName val="0"/>
              <c:showPercent val="1"/>
              <c:showBubbleSize val="0"/>
              <c:extLst>
                <c:ext xmlns:c16="http://schemas.microsoft.com/office/drawing/2014/chart" uri="{C3380CC4-5D6E-409C-BE32-E72D297353CC}">
                  <c16:uniqueId val="{00000001-9DEE-F341-8ADF-1897A5A91B48}"/>
                </c:ext>
              </c:extLst>
            </c:dLbl>
            <c:dLbl>
              <c:idx val="1"/>
              <c:spPr>
                <a:noFill/>
                <a:ln>
                  <a:noFill/>
                </a:ln>
                <a:effectLst/>
              </c:spPr>
              <c:txPr>
                <a:bodyPr rot="0" spcFirstLastPara="1" vertOverflow="ellipsis" vert="horz" wrap="square" lIns="38100" tIns="19050" rIns="38100" bIns="19050" anchor="ctr" anchorCtr="1">
                  <a:spAutoFit/>
                </a:bodyPr>
                <a:lstStyle/>
                <a:p>
                  <a:pPr>
                    <a:defRPr sz="1330" b="1" i="0" u="none" strike="noStrike" kern="1200" baseline="0">
                      <a:solidFill>
                        <a:schemeClr val="bg1"/>
                      </a:solidFill>
                      <a:latin typeface="+mn-lt"/>
                      <a:ea typeface="+mn-ea"/>
                      <a:cs typeface="+mn-cs"/>
                    </a:defRPr>
                  </a:pPr>
                  <a:endParaRPr lang="en-US"/>
                </a:p>
              </c:txPr>
              <c:showLegendKey val="0"/>
              <c:showVal val="0"/>
              <c:showCatName val="1"/>
              <c:showSerName val="0"/>
              <c:showPercent val="1"/>
              <c:showBubbleSize val="0"/>
              <c:extLst>
                <c:ext xmlns:c16="http://schemas.microsoft.com/office/drawing/2014/chart" uri="{C3380CC4-5D6E-409C-BE32-E72D297353CC}">
                  <c16:uniqueId val="{00000002-9DEE-F341-8ADF-1897A5A91B48}"/>
                </c:ext>
              </c:extLst>
            </c:dLbl>
            <c:dLbl>
              <c:idx val="3"/>
              <c:layout>
                <c:manualLayout>
                  <c:x val="-0.22171862761357872"/>
                  <c:y val="-9.0624999999999997E-2"/>
                </c:manualLayout>
              </c:layout>
              <c:showLegendKey val="0"/>
              <c:showVal val="0"/>
              <c:showCatName val="1"/>
              <c:showSerName val="0"/>
              <c:showPercent val="1"/>
              <c:showBubbleSize val="0"/>
              <c:extLst>
                <c:ext xmlns:c15="http://schemas.microsoft.com/office/drawing/2012/chart" uri="{CE6537A1-D6FC-4f65-9D91-7224C49458BB}">
                  <c15:layout>
                    <c:manualLayout>
                      <c:w val="0.20018970151876164"/>
                      <c:h val="0.21"/>
                    </c:manualLayout>
                  </c15:layout>
                </c:ext>
                <c:ext xmlns:c16="http://schemas.microsoft.com/office/drawing/2014/chart" uri="{C3380CC4-5D6E-409C-BE32-E72D297353CC}">
                  <c16:uniqueId val="{00000005-9DEE-F341-8ADF-1897A5A91B48}"/>
                </c:ext>
              </c:extLst>
            </c:dLbl>
            <c:dLbl>
              <c:idx val="4"/>
              <c:layout>
                <c:manualLayout>
                  <c:x val="0.10710387235768486"/>
                  <c:y val="-0.21824114173228346"/>
                </c:manualLayout>
              </c:layout>
              <c:spPr>
                <a:noFill/>
                <a:ln>
                  <a:noFill/>
                </a:ln>
                <a:effectLst/>
              </c:spPr>
              <c:txPr>
                <a:bodyPr rot="0" spcFirstLastPara="1" vertOverflow="ellipsis" vert="horz" wrap="square" lIns="38100" tIns="19050" rIns="38100" bIns="19050" anchor="ctr" anchorCtr="1">
                  <a:noAutofit/>
                </a:bodyPr>
                <a:lstStyle/>
                <a:p>
                  <a:pPr>
                    <a:defRPr sz="1330" b="0" i="0" u="none" strike="noStrike" kern="1200" baseline="0">
                      <a:solidFill>
                        <a:schemeClr val="tx1"/>
                      </a:solidFill>
                      <a:latin typeface="+mn-lt"/>
                      <a:ea typeface="+mn-ea"/>
                      <a:cs typeface="+mn-cs"/>
                    </a:defRPr>
                  </a:pPr>
                  <a:endParaRPr lang="en-US"/>
                </a:p>
              </c:txPr>
              <c:showLegendKey val="0"/>
              <c:showVal val="0"/>
              <c:showCatName val="1"/>
              <c:showSerName val="0"/>
              <c:showPercent val="1"/>
              <c:showBubbleSize val="0"/>
              <c:extLst>
                <c:ext xmlns:c15="http://schemas.microsoft.com/office/drawing/2012/chart" uri="{CE6537A1-D6FC-4f65-9D91-7224C49458BB}">
                  <c15:layout>
                    <c:manualLayout>
                      <c:w val="0.40348129586540177"/>
                      <c:h val="0.12250000000000001"/>
                    </c:manualLayout>
                  </c15:layout>
                </c:ext>
                <c:ext xmlns:c16="http://schemas.microsoft.com/office/drawing/2014/chart" uri="{C3380CC4-5D6E-409C-BE32-E72D297353CC}">
                  <c16:uniqueId val="{00000003-9DEE-F341-8ADF-1897A5A91B48}"/>
                </c:ext>
              </c:extLst>
            </c:dLbl>
            <c:spPr>
              <a:noFill/>
              <a:ln>
                <a:noFill/>
              </a:ln>
              <a:effectLst/>
            </c:spPr>
            <c:txPr>
              <a:bodyPr rot="0" spcFirstLastPara="1" vertOverflow="ellipsis" vert="horz" wrap="square" lIns="38100" tIns="19050" rIns="38100" bIns="19050" anchor="ctr" anchorCtr="1">
                <a:spAutoFit/>
              </a:bodyPr>
              <a:lstStyle/>
              <a:p>
                <a:pPr>
                  <a:defRPr sz="1330" b="0" i="0" u="none" strike="noStrike" kern="1200" baseline="0">
                    <a:solidFill>
                      <a:schemeClr val="tx1"/>
                    </a:solidFill>
                    <a:latin typeface="+mn-lt"/>
                    <a:ea typeface="+mn-ea"/>
                    <a:cs typeface="+mn-cs"/>
                  </a:defRPr>
                </a:pPr>
                <a:endParaRPr lang="en-US"/>
              </a:p>
            </c:txPr>
            <c:showLegendKey val="0"/>
            <c:showVal val="0"/>
            <c:showCatName val="1"/>
            <c:showSerName val="0"/>
            <c:showPercent val="1"/>
            <c:showBubbleSize val="0"/>
            <c:showLeaderLines val="1"/>
            <c:leaderLines>
              <c:spPr>
                <a:ln w="9525">
                  <a:solidFill>
                    <a:schemeClr val="dk1">
                      <a:lumMod val="50000"/>
                      <a:lumOff val="50000"/>
                    </a:schemeClr>
                  </a:solidFill>
                </a:ln>
                <a:effectLst/>
              </c:spPr>
            </c:leaderLines>
            <c:extLst>
              <c:ext xmlns:c15="http://schemas.microsoft.com/office/drawing/2012/chart" uri="{CE6537A1-D6FC-4f65-9D91-7224C49458BB}"/>
            </c:extLst>
          </c:dLbls>
          <c:cat>
            <c:strRef>
              <c:f>Sheet1!$A$2:$A$6</c:f>
              <c:strCache>
                <c:ptCount val="5"/>
                <c:pt idx="0">
                  <c:v>KSW2</c:v>
                </c:pt>
                <c:pt idx="1">
                  <c:v>Seed Chaining</c:v>
                </c:pt>
                <c:pt idx="2">
                  <c:v>Sorting Seeds</c:v>
                </c:pt>
                <c:pt idx="3">
                  <c:v>Collect Matching Seeds</c:v>
                </c:pt>
                <c:pt idx="4">
                  <c:v>Collect Minimizers</c:v>
                </c:pt>
              </c:strCache>
            </c:strRef>
          </c:cat>
          <c:val>
            <c:numRef>
              <c:f>Sheet1!$B$2:$B$6</c:f>
              <c:numCache>
                <c:formatCode>0%</c:formatCode>
                <c:ptCount val="5"/>
                <c:pt idx="0">
                  <c:v>0.46</c:v>
                </c:pt>
                <c:pt idx="1">
                  <c:v>0.16</c:v>
                </c:pt>
                <c:pt idx="2">
                  <c:v>0.28999999999999998</c:v>
                </c:pt>
                <c:pt idx="3">
                  <c:v>0.08</c:v>
                </c:pt>
                <c:pt idx="4">
                  <c:v>0.02</c:v>
                </c:pt>
              </c:numCache>
            </c:numRef>
          </c:val>
          <c:extLst>
            <c:ext xmlns:c16="http://schemas.microsoft.com/office/drawing/2014/chart" uri="{C3380CC4-5D6E-409C-BE32-E72D297353CC}">
              <c16:uniqueId val="{00000000-9DEE-F341-8ADF-1897A5A91B48}"/>
            </c:ext>
          </c:extLst>
        </c:ser>
        <c:dLbls>
          <c:showLegendKey val="0"/>
          <c:showVal val="0"/>
          <c:showCatName val="0"/>
          <c:showSerName val="0"/>
          <c:showPercent val="1"/>
          <c:showBubbleSize val="0"/>
          <c:showLeaderLines val="1"/>
        </c:dLbls>
        <c:firstSliceAng val="0"/>
        <c:holeSize val="50"/>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noFill/>
      <a:round/>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5874021910178199"/>
          <c:y val="3.2518014531967801E-2"/>
          <c:w val="0.61148171648865601"/>
          <c:h val="0.60114842185751804"/>
        </c:manualLayout>
      </c:layout>
      <c:barChart>
        <c:barDir val="bar"/>
        <c:grouping val="stacked"/>
        <c:varyColors val="0"/>
        <c:ser>
          <c:idx val="0"/>
          <c:order val="0"/>
          <c:tx>
            <c:strRef>
              <c:f>Sheet1!$B$1</c:f>
              <c:strCache>
                <c:ptCount val="1"/>
                <c:pt idx="0">
                  <c:v>Verification</c:v>
                </c:pt>
              </c:strCache>
            </c:strRef>
          </c:tx>
          <c:spPr>
            <a:gradFill rotWithShape="1">
              <a:gsLst>
                <a:gs pos="0">
                  <a:schemeClr val="accent1">
                    <a:shade val="51000"/>
                    <a:satMod val="130000"/>
                  </a:schemeClr>
                </a:gs>
                <a:gs pos="80000">
                  <a:schemeClr val="accent1">
                    <a:shade val="93000"/>
                    <a:satMod val="130000"/>
                  </a:schemeClr>
                </a:gs>
                <a:gs pos="100000">
                  <a:schemeClr val="accent1">
                    <a:shade val="94000"/>
                    <a:satMod val="135000"/>
                  </a:schemeClr>
                </a:gs>
              </a:gsLst>
              <a:lin ang="16200000" scaled="0"/>
            </a:gradFill>
            <a:ln>
              <a:noFill/>
            </a:ln>
            <a:effectLst>
              <a:outerShdw blurRad="40000" dist="23000" dir="5400000" rotWithShape="0">
                <a:srgbClr val="000000">
                  <a:alpha val="35000"/>
                </a:srgbClr>
              </a:outerShdw>
            </a:effectLst>
          </c:spPr>
          <c:invertIfNegative val="0"/>
          <c:cat>
            <c:strRef>
              <c:f>Sheet1!$A$2</c:f>
              <c:strCache>
                <c:ptCount val="1"/>
                <c:pt idx="0">
                  <c:v>Execution time (s)</c:v>
                </c:pt>
              </c:strCache>
            </c:strRef>
          </c:cat>
          <c:val>
            <c:numRef>
              <c:f>Sheet1!$B$2</c:f>
              <c:numCache>
                <c:formatCode>General</c:formatCode>
                <c:ptCount val="1"/>
                <c:pt idx="0">
                  <c:v>17451</c:v>
                </c:pt>
              </c:numCache>
            </c:numRef>
          </c:val>
          <c:extLst>
            <c:ext xmlns:c16="http://schemas.microsoft.com/office/drawing/2014/chart" uri="{C3380CC4-5D6E-409C-BE32-E72D297353CC}">
              <c16:uniqueId val="{00000000-5DC9-1C40-8C5F-BB471FAEA8E6}"/>
            </c:ext>
          </c:extLst>
        </c:ser>
        <c:ser>
          <c:idx val="1"/>
          <c:order val="1"/>
          <c:tx>
            <c:strRef>
              <c:f>Sheet1!$C$1</c:f>
              <c:strCache>
                <c:ptCount val="1"/>
                <c:pt idx="0">
                  <c:v>Other</c:v>
                </c:pt>
              </c:strCache>
            </c:strRef>
          </c:tx>
          <c:spPr>
            <a:gradFill rotWithShape="1">
              <a:gsLst>
                <a:gs pos="0">
                  <a:schemeClr val="accent2">
                    <a:shade val="51000"/>
                    <a:satMod val="130000"/>
                  </a:schemeClr>
                </a:gs>
                <a:gs pos="80000">
                  <a:schemeClr val="accent2">
                    <a:shade val="93000"/>
                    <a:satMod val="130000"/>
                  </a:schemeClr>
                </a:gs>
                <a:gs pos="100000">
                  <a:schemeClr val="accent2">
                    <a:shade val="94000"/>
                    <a:satMod val="135000"/>
                  </a:schemeClr>
                </a:gs>
              </a:gsLst>
              <a:lin ang="16200000" scaled="0"/>
            </a:gradFill>
            <a:ln>
              <a:noFill/>
            </a:ln>
            <a:effectLst>
              <a:outerShdw blurRad="40000" dist="23000" dir="5400000" rotWithShape="0">
                <a:srgbClr val="000000">
                  <a:alpha val="35000"/>
                </a:srgbClr>
              </a:outerShdw>
            </a:effectLst>
          </c:spPr>
          <c:invertIfNegative val="0"/>
          <c:cat>
            <c:strRef>
              <c:f>Sheet1!$A$2</c:f>
              <c:strCache>
                <c:ptCount val="1"/>
                <c:pt idx="0">
                  <c:v>Execution time (s)</c:v>
                </c:pt>
              </c:strCache>
            </c:strRef>
          </c:cat>
          <c:val>
            <c:numRef>
              <c:f>Sheet1!$C$2</c:f>
              <c:numCache>
                <c:formatCode>General</c:formatCode>
                <c:ptCount val="1"/>
                <c:pt idx="0">
                  <c:v>918</c:v>
                </c:pt>
              </c:numCache>
            </c:numRef>
          </c:val>
          <c:extLst>
            <c:ext xmlns:c16="http://schemas.microsoft.com/office/drawing/2014/chart" uri="{C3380CC4-5D6E-409C-BE32-E72D297353CC}">
              <c16:uniqueId val="{00000001-5DC9-1C40-8C5F-BB471FAEA8E6}"/>
            </c:ext>
          </c:extLst>
        </c:ser>
        <c:dLbls>
          <c:showLegendKey val="0"/>
          <c:showVal val="0"/>
          <c:showCatName val="0"/>
          <c:showSerName val="0"/>
          <c:showPercent val="0"/>
          <c:showBubbleSize val="0"/>
        </c:dLbls>
        <c:gapWidth val="150"/>
        <c:overlap val="100"/>
        <c:axId val="1790078472"/>
        <c:axId val="1802003960"/>
      </c:barChart>
      <c:catAx>
        <c:axId val="1790078472"/>
        <c:scaling>
          <c:orientation val="minMax"/>
        </c:scaling>
        <c:delete val="0"/>
        <c:axPos val="l"/>
        <c:numFmt formatCode="General" sourceLinked="0"/>
        <c:majorTickMark val="out"/>
        <c:minorTickMark val="none"/>
        <c:tickLblPos val="nextTo"/>
        <c:spPr>
          <a:noFill/>
          <a:ln w="9525" cap="flat" cmpd="sng" algn="ctr">
            <a:solidFill>
              <a:schemeClr val="tx1">
                <a:tint val="75000"/>
                <a:shade val="95000"/>
                <a:satMod val="105000"/>
              </a:schemeClr>
            </a:solidFill>
            <a:prstDash val="solid"/>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802003960"/>
        <c:crosses val="autoZero"/>
        <c:auto val="1"/>
        <c:lblAlgn val="ctr"/>
        <c:lblOffset val="100"/>
        <c:noMultiLvlLbl val="0"/>
      </c:catAx>
      <c:valAx>
        <c:axId val="1802003960"/>
        <c:scaling>
          <c:orientation val="minMax"/>
          <c:max val="20000"/>
          <c:min val="0"/>
        </c:scaling>
        <c:delete val="0"/>
        <c:axPos val="b"/>
        <c:majorGridlines>
          <c:spPr>
            <a:ln w="9525" cap="flat" cmpd="sng" algn="ctr">
              <a:solidFill>
                <a:schemeClr val="tx1">
                  <a:tint val="75000"/>
                  <a:shade val="95000"/>
                  <a:satMod val="105000"/>
                </a:schemeClr>
              </a:solidFill>
              <a:prstDash val="solid"/>
              <a:round/>
            </a:ln>
            <a:effectLst/>
          </c:spPr>
        </c:majorGridlines>
        <c:numFmt formatCode="General" sourceLinked="1"/>
        <c:majorTickMark val="out"/>
        <c:minorTickMark val="none"/>
        <c:tickLblPos val="nextTo"/>
        <c:spPr>
          <a:noFill/>
          <a:ln w="9525" cap="flat" cmpd="sng" algn="ctr">
            <a:solidFill>
              <a:schemeClr val="tx1">
                <a:tint val="75000"/>
                <a:shade val="95000"/>
                <a:satMod val="105000"/>
              </a:schemeClr>
            </a:solidFill>
            <a:prstDash val="solid"/>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790078472"/>
        <c:crosses val="autoZero"/>
        <c:crossBetween val="between"/>
      </c:valAx>
      <c:spPr>
        <a:noFill/>
        <a:ln>
          <a:noFill/>
        </a:ln>
        <a:effectLst/>
      </c:spPr>
    </c:plotArea>
    <c:legend>
      <c:legendPos val="r"/>
      <c:layout>
        <c:manualLayout>
          <c:xMode val="edge"/>
          <c:yMode val="edge"/>
          <c:x val="0.78002927476126704"/>
          <c:y val="6.1701012219220102E-3"/>
          <c:w val="0.18009231694518299"/>
          <c:h val="0.80881007751193701"/>
        </c:manualLayout>
      </c:layout>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w="9525" cap="flat" cmpd="sng" algn="ctr">
      <a:noFill/>
      <a:prstDash val="solid"/>
    </a:ln>
    <a:effectLst/>
  </c:spPr>
  <c:txPr>
    <a:bodyPr/>
    <a:lstStyle/>
    <a:p>
      <a:pPr>
        <a:defRPr sz="1800"/>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576127861041013"/>
          <c:y val="5.0925925925925923E-2"/>
          <c:w val="0.8320170522473963"/>
          <c:h val="0.74393700787401562"/>
        </c:manualLayout>
      </c:layout>
      <c:lineChart>
        <c:grouping val="standard"/>
        <c:varyColors val="0"/>
        <c:ser>
          <c:idx val="0"/>
          <c:order val="0"/>
          <c:tx>
            <c:strRef>
              <c:f>'E:\Bilkent PhD\Publications\Slider_2018\[SLIDER_Window_Size_Sweep.xlsx]ReadLength100, E=5_8_20'!$B$1</c:f>
              <c:strCache>
                <c:ptCount val="1"/>
                <c:pt idx="0">
                  <c:v>FP</c:v>
                </c:pt>
              </c:strCache>
            </c:strRef>
          </c:tx>
          <c:spPr>
            <a:ln w="28575" cap="rnd">
              <a:solidFill>
                <a:schemeClr val="accent1"/>
              </a:solidFill>
              <a:prstDash val="sysDash"/>
              <a:round/>
            </a:ln>
            <a:effectLst/>
          </c:spPr>
          <c:marker>
            <c:symbol val="circle"/>
            <c:size val="14"/>
            <c:spPr>
              <a:solidFill>
                <a:schemeClr val="bg1"/>
              </a:solidFill>
              <a:ln w="19050">
                <a:solidFill>
                  <a:schemeClr val="accent1"/>
                </a:solidFill>
                <a:round/>
              </a:ln>
              <a:effectLst/>
            </c:spPr>
          </c:marker>
          <c:dPt>
            <c:idx val="0"/>
            <c:marker>
              <c:symbol val="circle"/>
              <c:size val="14"/>
              <c:spPr>
                <a:solidFill>
                  <a:schemeClr val="bg1"/>
                </a:solidFill>
                <a:ln w="19050">
                  <a:solidFill>
                    <a:schemeClr val="accent1"/>
                  </a:solidFill>
                  <a:round/>
                </a:ln>
                <a:effectLst/>
              </c:spPr>
            </c:marker>
            <c:bubble3D val="0"/>
            <c:extLst>
              <c:ext xmlns:c16="http://schemas.microsoft.com/office/drawing/2014/chart" uri="{C3380CC4-5D6E-409C-BE32-E72D297353CC}">
                <c16:uniqueId val="{00000000-C11D-1C4E-A06F-1903C56F363D}"/>
              </c:ext>
            </c:extLst>
          </c:dPt>
          <c:dPt>
            <c:idx val="1"/>
            <c:marker>
              <c:symbol val="circle"/>
              <c:size val="14"/>
              <c:spPr>
                <a:solidFill>
                  <a:schemeClr val="bg1"/>
                </a:solidFill>
                <a:ln w="19050">
                  <a:solidFill>
                    <a:schemeClr val="accent1"/>
                  </a:solidFill>
                  <a:round/>
                </a:ln>
                <a:effectLst/>
              </c:spPr>
            </c:marker>
            <c:bubble3D val="0"/>
            <c:extLst>
              <c:ext xmlns:c16="http://schemas.microsoft.com/office/drawing/2014/chart" uri="{C3380CC4-5D6E-409C-BE32-E72D297353CC}">
                <c16:uniqueId val="{00000001-C11D-1C4E-A06F-1903C56F363D}"/>
              </c:ext>
            </c:extLst>
          </c:dPt>
          <c:dPt>
            <c:idx val="2"/>
            <c:marker>
              <c:symbol val="circle"/>
              <c:size val="14"/>
              <c:spPr>
                <a:solidFill>
                  <a:schemeClr val="bg1"/>
                </a:solidFill>
                <a:ln w="19050">
                  <a:solidFill>
                    <a:schemeClr val="accent1"/>
                  </a:solidFill>
                  <a:round/>
                </a:ln>
                <a:effectLst/>
              </c:spPr>
            </c:marker>
            <c:bubble3D val="0"/>
            <c:extLst>
              <c:ext xmlns:c16="http://schemas.microsoft.com/office/drawing/2014/chart" uri="{C3380CC4-5D6E-409C-BE32-E72D297353CC}">
                <c16:uniqueId val="{00000002-C11D-1C4E-A06F-1903C56F363D}"/>
              </c:ext>
            </c:extLst>
          </c:dPt>
          <c:dPt>
            <c:idx val="3"/>
            <c:marker>
              <c:symbol val="circle"/>
              <c:size val="22"/>
              <c:spPr>
                <a:solidFill>
                  <a:srgbClr val="FF0000"/>
                </a:solidFill>
                <a:ln w="19050">
                  <a:solidFill>
                    <a:srgbClr val="FF0000"/>
                  </a:solidFill>
                  <a:round/>
                </a:ln>
                <a:effectLst/>
              </c:spPr>
            </c:marker>
            <c:bubble3D val="0"/>
            <c:extLst>
              <c:ext xmlns:c16="http://schemas.microsoft.com/office/drawing/2014/chart" uri="{C3380CC4-5D6E-409C-BE32-E72D297353CC}">
                <c16:uniqueId val="{00000003-C11D-1C4E-A06F-1903C56F363D}"/>
              </c:ext>
            </c:extLst>
          </c:dPt>
          <c:dLbls>
            <c:dLbl>
              <c:idx val="0"/>
              <c:layout>
                <c:manualLayout>
                  <c:x val="-3.9432853698717525E-3"/>
                  <c:y val="-2.223721395439380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11D-1C4E-A06F-1903C56F363D}"/>
                </c:ext>
              </c:extLst>
            </c:dLbl>
            <c:dLbl>
              <c:idx val="1"/>
              <c:layout>
                <c:manualLayout>
                  <c:x val="-3.8418613962847403E-2"/>
                  <c:y val="-6.293708171389061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11D-1C4E-A06F-1903C56F363D}"/>
                </c:ext>
              </c:extLst>
            </c:dLbl>
            <c:numFmt formatCode="0.00%" sourceLinked="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'[1]ReadLength100, E=5_8_20'!$A$2:$A$5</c:f>
              <c:numCache>
                <c:formatCode>General</c:formatCode>
                <c:ptCount val="4"/>
                <c:pt idx="0">
                  <c:v>1</c:v>
                </c:pt>
                <c:pt idx="1">
                  <c:v>2</c:v>
                </c:pt>
                <c:pt idx="2">
                  <c:v>3</c:v>
                </c:pt>
                <c:pt idx="3">
                  <c:v>4</c:v>
                </c:pt>
              </c:numCache>
            </c:numRef>
          </c:cat>
          <c:val>
            <c:numRef>
              <c:f>'[1]ReadLength100, E=5_8_20'!$B$2:$B$5</c:f>
              <c:numCache>
                <c:formatCode>General</c:formatCode>
                <c:ptCount val="4"/>
                <c:pt idx="0">
                  <c:v>0.52858899999999998</c:v>
                </c:pt>
                <c:pt idx="1">
                  <c:v>0.17299266666666666</c:v>
                </c:pt>
                <c:pt idx="2">
                  <c:v>3.6782666666666665E-2</c:v>
                </c:pt>
                <c:pt idx="3">
                  <c:v>1.1038666666666667E-2</c:v>
                </c:pt>
              </c:numCache>
            </c:numRef>
          </c:val>
          <c:smooth val="0"/>
          <c:extLst>
            <c:ext xmlns:c16="http://schemas.microsoft.com/office/drawing/2014/chart" uri="{C3380CC4-5D6E-409C-BE32-E72D297353CC}">
              <c16:uniqueId val="{00000004-C11D-1C4E-A06F-1903C56F363D}"/>
            </c:ext>
          </c:extLst>
        </c:ser>
        <c:dLbls>
          <c:dLblPos val="t"/>
          <c:showLegendKey val="0"/>
          <c:showVal val="1"/>
          <c:showCatName val="0"/>
          <c:showSerName val="0"/>
          <c:showPercent val="0"/>
          <c:showBubbleSize val="0"/>
        </c:dLbls>
        <c:marker val="1"/>
        <c:smooth val="0"/>
        <c:axId val="372567360"/>
        <c:axId val="372571672"/>
      </c:lineChart>
      <c:catAx>
        <c:axId val="372567360"/>
        <c:scaling>
          <c:orientation val="minMax"/>
        </c:scaling>
        <c:delete val="0"/>
        <c:axPos val="b"/>
        <c:title>
          <c:tx>
            <c:rich>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r>
                  <a:rPr lang="en-US"/>
                  <a:t>Window Size (bits)</a:t>
                </a:r>
              </a:p>
            </c:rich>
          </c:tx>
          <c:layout>
            <c:manualLayout>
              <c:xMode val="edge"/>
              <c:yMode val="edge"/>
              <c:x val="0.37773884621390541"/>
              <c:y val="0.8843683487633287"/>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bg1">
                <a:lumMod val="65000"/>
              </a:schemeClr>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372571672"/>
        <c:crosses val="autoZero"/>
        <c:auto val="1"/>
        <c:lblAlgn val="ctr"/>
        <c:lblOffset val="100"/>
        <c:tickMarkSkip val="1"/>
        <c:noMultiLvlLbl val="0"/>
      </c:catAx>
      <c:valAx>
        <c:axId val="372571672"/>
        <c:scaling>
          <c:orientation val="minMax"/>
          <c:max val="0.60000000000000009"/>
          <c:min val="0"/>
        </c:scaling>
        <c:delete val="0"/>
        <c:axPos val="l"/>
        <c:majorGridlines>
          <c:spPr>
            <a:ln w="9525" cap="flat" cmpd="sng" algn="ctr">
              <a:solidFill>
                <a:schemeClr val="tx2">
                  <a:lumMod val="15000"/>
                  <a:lumOff val="85000"/>
                </a:schemeClr>
              </a:solidFill>
              <a:prstDash val="dashDot"/>
              <a:round/>
            </a:ln>
            <a:effectLst/>
          </c:spPr>
        </c:majorGridlines>
        <c:title>
          <c:tx>
            <c:rich>
              <a:bodyPr rot="-5400000" spcFirstLastPara="1" vertOverflow="ellipsis" vert="horz" wrap="square" anchor="ctr" anchorCtr="1"/>
              <a:lstStyle/>
              <a:p>
                <a:pPr>
                  <a:defRPr sz="1400" b="0" i="0" u="none" strike="noStrike" kern="1200" baseline="0">
                    <a:solidFill>
                      <a:schemeClr val="tx1"/>
                    </a:solidFill>
                    <a:latin typeface="+mn-lt"/>
                    <a:ea typeface="+mn-ea"/>
                    <a:cs typeface="+mn-cs"/>
                  </a:defRPr>
                </a:pPr>
                <a:r>
                  <a:rPr lang="en-US"/>
                  <a:t>False Accept Rate</a:t>
                </a:r>
              </a:p>
            </c:rich>
          </c:tx>
          <c:overlay val="0"/>
          <c:spPr>
            <a:noFill/>
            <a:ln>
              <a:noFill/>
            </a:ln>
            <a:effectLst/>
          </c:spPr>
          <c:txPr>
            <a:bodyPr rot="-54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title>
        <c:numFmt formatCode="General" sourceLinked="1"/>
        <c:majorTickMark val="out"/>
        <c:minorTickMark val="in"/>
        <c:tickLblPos val="nextTo"/>
        <c:spPr>
          <a:noFill/>
          <a:ln>
            <a:solidFill>
              <a:schemeClr val="bg1">
                <a:lumMod val="65000"/>
              </a:schemeClr>
            </a:solidFill>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372567360"/>
        <c:crosses val="autoZero"/>
        <c:crossBetween val="between"/>
        <c:majorUnit val="0.15000000000000002"/>
      </c:valAx>
      <c:spPr>
        <a:noFill/>
        <a:ln>
          <a:solidFill>
            <a:schemeClr val="bg1">
              <a:lumMod val="65000"/>
            </a:schemeClr>
          </a:solidFill>
        </a:ln>
        <a:effectLst/>
      </c:spPr>
    </c:plotArea>
    <c:plotVisOnly val="1"/>
    <c:dispBlanksAs val="gap"/>
    <c:showDLblsOverMax val="0"/>
  </c:chart>
  <c:spPr>
    <a:solidFill>
      <a:schemeClr val="bg1"/>
    </a:solidFill>
    <a:ln w="9525" cap="flat" cmpd="sng" algn="ctr">
      <a:noFill/>
      <a:round/>
    </a:ln>
    <a:effectLst/>
  </c:spPr>
  <c:txPr>
    <a:bodyPr/>
    <a:lstStyle/>
    <a:p>
      <a:pPr>
        <a:defRPr sz="1400" b="0">
          <a:solidFill>
            <a:schemeClr val="tx1"/>
          </a:solidFill>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'Execution Time'!$A$2</c:f>
              <c:strCache>
                <c:ptCount val="1"/>
                <c:pt idx="0">
                  <c:v>FastHASH</c:v>
                </c:pt>
              </c:strCache>
            </c:strRef>
          </c:tx>
          <c:spPr>
            <a:solidFill>
              <a:schemeClr val="accent6">
                <a:lumMod val="20000"/>
                <a:lumOff val="80000"/>
              </a:schemeClr>
            </a:solidFill>
            <a:ln>
              <a:solidFill>
                <a:schemeClr val="tx1"/>
              </a:solidFill>
            </a:ln>
            <a:effectLst/>
          </c:spPr>
          <c:invertIfNegative val="0"/>
          <c:cat>
            <c:strRef>
              <c:f>'Execution Time'!$B$1:$L$1</c:f>
              <c:strCache>
                <c:ptCount val="11"/>
                <c:pt idx="0">
                  <c:v>ERR240726-1</c:v>
                </c:pt>
                <c:pt idx="1">
                  <c:v>ERR240726-2</c:v>
                </c:pt>
                <c:pt idx="2">
                  <c:v>ERR240727-1</c:v>
                </c:pt>
                <c:pt idx="3">
                  <c:v>ERR240727-2</c:v>
                </c:pt>
                <c:pt idx="4">
                  <c:v>ERR240728-1</c:v>
                </c:pt>
                <c:pt idx="5">
                  <c:v>ERR240728-2</c:v>
                </c:pt>
                <c:pt idx="6">
                  <c:v>ERR240729-1</c:v>
                </c:pt>
                <c:pt idx="7">
                  <c:v>ERR240729-2</c:v>
                </c:pt>
                <c:pt idx="8">
                  <c:v>ERR240730-1</c:v>
                </c:pt>
                <c:pt idx="9">
                  <c:v>ERR240730-2</c:v>
                </c:pt>
                <c:pt idx="10">
                  <c:v>Average</c:v>
                </c:pt>
              </c:strCache>
            </c:strRef>
          </c:cat>
          <c:val>
            <c:numRef>
              <c:f>'Execution Time'!$B$2:$L$2</c:f>
              <c:numCache>
                <c:formatCode>General</c:formatCode>
                <c:ptCount val="11"/>
                <c:pt idx="0">
                  <c:v>37.788089999999997</c:v>
                </c:pt>
                <c:pt idx="1">
                  <c:v>47.28578000000001</c:v>
                </c:pt>
                <c:pt idx="2">
                  <c:v>26.474430000000002</c:v>
                </c:pt>
                <c:pt idx="3">
                  <c:v>29.61101</c:v>
                </c:pt>
                <c:pt idx="4">
                  <c:v>26.305330000000001</c:v>
                </c:pt>
                <c:pt idx="5">
                  <c:v>28.521599999999999</c:v>
                </c:pt>
                <c:pt idx="6">
                  <c:v>26.331859999999999</c:v>
                </c:pt>
                <c:pt idx="7">
                  <c:v>27.609439999999999</c:v>
                </c:pt>
                <c:pt idx="8">
                  <c:v>63.51811</c:v>
                </c:pt>
                <c:pt idx="9">
                  <c:v>27.747959999999999</c:v>
                </c:pt>
                <c:pt idx="10">
                  <c:v>34.119360999999998</c:v>
                </c:pt>
              </c:numCache>
            </c:numRef>
          </c:val>
          <c:extLst>
            <c:ext xmlns:c16="http://schemas.microsoft.com/office/drawing/2014/chart" uri="{C3380CC4-5D6E-409C-BE32-E72D297353CC}">
              <c16:uniqueId val="{00000000-C128-7F4D-81FE-C264EDEA47BB}"/>
            </c:ext>
          </c:extLst>
        </c:ser>
        <c:ser>
          <c:idx val="1"/>
          <c:order val="1"/>
          <c:tx>
            <c:strRef>
              <c:f>'Execution Time'!$A$3</c:f>
              <c:strCache>
                <c:ptCount val="1"/>
                <c:pt idx="0">
                  <c:v>GRIM-3D</c:v>
                </c:pt>
              </c:strCache>
            </c:strRef>
          </c:tx>
          <c:spPr>
            <a:solidFill>
              <a:schemeClr val="accent6">
                <a:lumMod val="75000"/>
              </a:schemeClr>
            </a:solidFill>
            <a:ln>
              <a:solidFill>
                <a:schemeClr val="tx1"/>
              </a:solidFill>
            </a:ln>
            <a:effectLst/>
          </c:spPr>
          <c:invertIfNegative val="0"/>
          <c:cat>
            <c:strRef>
              <c:f>'Execution Time'!$B$1:$L$1</c:f>
              <c:strCache>
                <c:ptCount val="11"/>
                <c:pt idx="0">
                  <c:v>ERR240726-1</c:v>
                </c:pt>
                <c:pt idx="1">
                  <c:v>ERR240726-2</c:v>
                </c:pt>
                <c:pt idx="2">
                  <c:v>ERR240727-1</c:v>
                </c:pt>
                <c:pt idx="3">
                  <c:v>ERR240727-2</c:v>
                </c:pt>
                <c:pt idx="4">
                  <c:v>ERR240728-1</c:v>
                </c:pt>
                <c:pt idx="5">
                  <c:v>ERR240728-2</c:v>
                </c:pt>
                <c:pt idx="6">
                  <c:v>ERR240729-1</c:v>
                </c:pt>
                <c:pt idx="7">
                  <c:v>ERR240729-2</c:v>
                </c:pt>
                <c:pt idx="8">
                  <c:v>ERR240730-1</c:v>
                </c:pt>
                <c:pt idx="9">
                  <c:v>ERR240730-2</c:v>
                </c:pt>
                <c:pt idx="10">
                  <c:v>Average</c:v>
                </c:pt>
              </c:strCache>
            </c:strRef>
          </c:cat>
          <c:val>
            <c:numRef>
              <c:f>'Execution Time'!$B$3:$L$3</c:f>
              <c:numCache>
                <c:formatCode>General</c:formatCode>
                <c:ptCount val="11"/>
                <c:pt idx="0">
                  <c:v>15.22917</c:v>
                </c:pt>
                <c:pt idx="1">
                  <c:v>19.686150000000001</c:v>
                </c:pt>
                <c:pt idx="2">
                  <c:v>14.58456</c:v>
                </c:pt>
                <c:pt idx="3">
                  <c:v>17.697590000000009</c:v>
                </c:pt>
                <c:pt idx="4">
                  <c:v>14.573029999999999</c:v>
                </c:pt>
                <c:pt idx="5">
                  <c:v>17.045500000000001</c:v>
                </c:pt>
                <c:pt idx="6">
                  <c:v>14.699400000000001</c:v>
                </c:pt>
                <c:pt idx="7">
                  <c:v>15.45763</c:v>
                </c:pt>
                <c:pt idx="8">
                  <c:v>17.39552999999998</c:v>
                </c:pt>
                <c:pt idx="9">
                  <c:v>15.77552</c:v>
                </c:pt>
                <c:pt idx="10">
                  <c:v>16.214407999999999</c:v>
                </c:pt>
              </c:numCache>
            </c:numRef>
          </c:val>
          <c:extLst>
            <c:ext xmlns:c16="http://schemas.microsoft.com/office/drawing/2014/chart" uri="{C3380CC4-5D6E-409C-BE32-E72D297353CC}">
              <c16:uniqueId val="{00000001-C128-7F4D-81FE-C264EDEA47BB}"/>
            </c:ext>
          </c:extLst>
        </c:ser>
        <c:dLbls>
          <c:showLegendKey val="0"/>
          <c:showVal val="0"/>
          <c:showCatName val="0"/>
          <c:showSerName val="0"/>
          <c:showPercent val="0"/>
          <c:showBubbleSize val="0"/>
        </c:dLbls>
        <c:gapWidth val="100"/>
        <c:axId val="-2113411680"/>
        <c:axId val="-2113408608"/>
      </c:barChart>
      <c:catAx>
        <c:axId val="-2113411680"/>
        <c:scaling>
          <c:orientation val="minMax"/>
        </c:scaling>
        <c:delete val="0"/>
        <c:axPos val="b"/>
        <c:numFmt formatCode="General" sourceLinked="1"/>
        <c:majorTickMark val="none"/>
        <c:minorTickMark val="none"/>
        <c:tickLblPos val="nextTo"/>
        <c:spPr>
          <a:noFill/>
          <a:ln w="12700" cap="flat" cmpd="sng" algn="ctr">
            <a:solidFill>
              <a:sysClr val="windowText" lastClr="000000"/>
            </a:solid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crossAx val="-2113408608"/>
        <c:crosses val="autoZero"/>
        <c:auto val="1"/>
        <c:lblAlgn val="ctr"/>
        <c:lblOffset val="0"/>
        <c:noMultiLvlLbl val="0"/>
      </c:catAx>
      <c:valAx>
        <c:axId val="-2113408608"/>
        <c:scaling>
          <c:orientation val="minMax"/>
          <c:max val="70"/>
          <c:min val="0"/>
        </c:scaling>
        <c:delete val="0"/>
        <c:axPos val="l"/>
        <c:majorGridlines>
          <c:spPr>
            <a:ln w="12700" cap="flat" cmpd="sng" algn="ctr">
              <a:solidFill>
                <a:schemeClr val="tx1">
                  <a:lumMod val="15000"/>
                  <a:lumOff val="85000"/>
                </a:schemeClr>
              </a:solidFill>
              <a:round/>
            </a:ln>
            <a:effectLst/>
          </c:spPr>
        </c:majorGridlines>
        <c:numFmt formatCode="General" sourceLinked="1"/>
        <c:majorTickMark val="out"/>
        <c:minorTickMark val="none"/>
        <c:tickLblPos val="nextTo"/>
        <c:spPr>
          <a:noFill/>
          <a:ln w="12700">
            <a:solidFill>
              <a:sysClr val="windowText" lastClr="000000"/>
            </a:solidFill>
          </a:ln>
          <a:effectLst/>
        </c:spPr>
        <c:txPr>
          <a:bodyPr rot="-6000000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crossAx val="-2113411680"/>
        <c:crosses val="autoZero"/>
        <c:crossBetween val="between"/>
      </c:valAx>
      <c:spPr>
        <a:solidFill>
          <a:schemeClr val="bg1"/>
        </a:solidFill>
        <a:ln w="12700">
          <a:solidFill>
            <a:sysClr val="windowText" lastClr="000000"/>
          </a:solidFill>
        </a:ln>
        <a:effectLst/>
      </c:spPr>
    </c:plotArea>
    <c:plotVisOnly val="1"/>
    <c:dispBlanksAs val="gap"/>
    <c:showDLblsOverMax val="0"/>
  </c:chart>
  <c:spPr>
    <a:solidFill>
      <a:schemeClr val="bg1"/>
    </a:solidFill>
    <a:ln w="9525" cap="flat" cmpd="sng" algn="ctr">
      <a:noFill/>
      <a:round/>
    </a:ln>
    <a:effectLst/>
  </c:spPr>
  <c:txPr>
    <a:bodyPr/>
    <a:lstStyle/>
    <a:p>
      <a:pPr>
        <a:defRPr sz="1100"/>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'Fasle Negative Rate'!$A$17</c:f>
              <c:strCache>
                <c:ptCount val="1"/>
                <c:pt idx="0">
                  <c:v>FastHASH</c:v>
                </c:pt>
              </c:strCache>
            </c:strRef>
          </c:tx>
          <c:spPr>
            <a:solidFill>
              <a:schemeClr val="accent6">
                <a:lumMod val="20000"/>
                <a:lumOff val="80000"/>
              </a:schemeClr>
            </a:solidFill>
            <a:ln>
              <a:solidFill>
                <a:schemeClr val="tx1"/>
              </a:solidFill>
            </a:ln>
            <a:effectLst/>
          </c:spPr>
          <c:invertIfNegative val="0"/>
          <c:cat>
            <c:strRef>
              <c:f>'Fasle Negative Rate'!$B$16:$L$16</c:f>
              <c:strCache>
                <c:ptCount val="11"/>
                <c:pt idx="0">
                  <c:v>ERR240726-1</c:v>
                </c:pt>
                <c:pt idx="1">
                  <c:v>ERR240726-2</c:v>
                </c:pt>
                <c:pt idx="2">
                  <c:v>ERR240727-1</c:v>
                </c:pt>
                <c:pt idx="3">
                  <c:v>ERR240727-2</c:v>
                </c:pt>
                <c:pt idx="4">
                  <c:v>ERR240728-1</c:v>
                </c:pt>
                <c:pt idx="5">
                  <c:v>ERR240728-2</c:v>
                </c:pt>
                <c:pt idx="6">
                  <c:v>ERR240729-1</c:v>
                </c:pt>
                <c:pt idx="7">
                  <c:v>ERR240729-2</c:v>
                </c:pt>
                <c:pt idx="8">
                  <c:v>ERR240730-1</c:v>
                </c:pt>
                <c:pt idx="9">
                  <c:v>ERR240730-2</c:v>
                </c:pt>
                <c:pt idx="10">
                  <c:v>Average</c:v>
                </c:pt>
              </c:strCache>
            </c:strRef>
          </c:cat>
          <c:val>
            <c:numRef>
              <c:f>'Fasle Negative Rate'!$B$17:$L$17</c:f>
              <c:numCache>
                <c:formatCode>General</c:formatCode>
                <c:ptCount val="11"/>
                <c:pt idx="0">
                  <c:v>0.40191288500700001</c:v>
                </c:pt>
                <c:pt idx="1">
                  <c:v>0.38648231103300001</c:v>
                </c:pt>
                <c:pt idx="2">
                  <c:v>0.40237468892400002</c:v>
                </c:pt>
                <c:pt idx="3">
                  <c:v>0.38942605816199999</c:v>
                </c:pt>
                <c:pt idx="4">
                  <c:v>0.40262748729199999</c:v>
                </c:pt>
                <c:pt idx="5">
                  <c:v>0.38845786831099999</c:v>
                </c:pt>
                <c:pt idx="6">
                  <c:v>0.401489205864</c:v>
                </c:pt>
                <c:pt idx="7">
                  <c:v>0.389202069895</c:v>
                </c:pt>
                <c:pt idx="8">
                  <c:v>0.40136212538299998</c:v>
                </c:pt>
                <c:pt idx="9">
                  <c:v>0.38925485033599999</c:v>
                </c:pt>
                <c:pt idx="10">
                  <c:v>0.395258955021</c:v>
                </c:pt>
              </c:numCache>
            </c:numRef>
          </c:val>
          <c:extLst>
            <c:ext xmlns:c16="http://schemas.microsoft.com/office/drawing/2014/chart" uri="{C3380CC4-5D6E-409C-BE32-E72D297353CC}">
              <c16:uniqueId val="{00000000-9241-A641-ADD9-2C569C2368D7}"/>
            </c:ext>
          </c:extLst>
        </c:ser>
        <c:ser>
          <c:idx val="1"/>
          <c:order val="1"/>
          <c:tx>
            <c:strRef>
              <c:f>'Fasle Negative Rate'!$A$18</c:f>
              <c:strCache>
                <c:ptCount val="1"/>
                <c:pt idx="0">
                  <c:v>GRIM-3D</c:v>
                </c:pt>
              </c:strCache>
            </c:strRef>
          </c:tx>
          <c:spPr>
            <a:solidFill>
              <a:schemeClr val="accent6">
                <a:lumMod val="75000"/>
              </a:schemeClr>
            </a:solidFill>
            <a:ln>
              <a:solidFill>
                <a:schemeClr val="tx1"/>
              </a:solidFill>
            </a:ln>
            <a:effectLst/>
          </c:spPr>
          <c:invertIfNegative val="0"/>
          <c:cat>
            <c:strRef>
              <c:f>'Fasle Negative Rate'!$B$16:$L$16</c:f>
              <c:strCache>
                <c:ptCount val="11"/>
                <c:pt idx="0">
                  <c:v>ERR240726-1</c:v>
                </c:pt>
                <c:pt idx="1">
                  <c:v>ERR240726-2</c:v>
                </c:pt>
                <c:pt idx="2">
                  <c:v>ERR240727-1</c:v>
                </c:pt>
                <c:pt idx="3">
                  <c:v>ERR240727-2</c:v>
                </c:pt>
                <c:pt idx="4">
                  <c:v>ERR240728-1</c:v>
                </c:pt>
                <c:pt idx="5">
                  <c:v>ERR240728-2</c:v>
                </c:pt>
                <c:pt idx="6">
                  <c:v>ERR240729-1</c:v>
                </c:pt>
                <c:pt idx="7">
                  <c:v>ERR240729-2</c:v>
                </c:pt>
                <c:pt idx="8">
                  <c:v>ERR240730-1</c:v>
                </c:pt>
                <c:pt idx="9">
                  <c:v>ERR240730-2</c:v>
                </c:pt>
                <c:pt idx="10">
                  <c:v>Average</c:v>
                </c:pt>
              </c:strCache>
            </c:strRef>
          </c:cat>
          <c:val>
            <c:numRef>
              <c:f>'Fasle Negative Rate'!$B$18:$L$18</c:f>
              <c:numCache>
                <c:formatCode>General</c:formatCode>
                <c:ptCount val="11"/>
                <c:pt idx="0">
                  <c:v>6.6591638588099994E-2</c:v>
                </c:pt>
                <c:pt idx="1">
                  <c:v>6.7988469747100003E-2</c:v>
                </c:pt>
                <c:pt idx="2">
                  <c:v>6.3271584495800004E-2</c:v>
                </c:pt>
                <c:pt idx="3">
                  <c:v>6.7890906554900002E-2</c:v>
                </c:pt>
                <c:pt idx="4">
                  <c:v>6.4196651915399999E-2</c:v>
                </c:pt>
                <c:pt idx="5">
                  <c:v>6.9487578498300007E-2</c:v>
                </c:pt>
                <c:pt idx="6">
                  <c:v>6.6264228876199996E-2</c:v>
                </c:pt>
                <c:pt idx="7">
                  <c:v>6.6910694291499997E-2</c:v>
                </c:pt>
                <c:pt idx="8">
                  <c:v>6.2598773083899995E-2</c:v>
                </c:pt>
                <c:pt idx="9">
                  <c:v>6.7789437951099998E-2</c:v>
                </c:pt>
                <c:pt idx="10">
                  <c:v>6.6298996400199997E-2</c:v>
                </c:pt>
              </c:numCache>
            </c:numRef>
          </c:val>
          <c:extLst>
            <c:ext xmlns:c16="http://schemas.microsoft.com/office/drawing/2014/chart" uri="{C3380CC4-5D6E-409C-BE32-E72D297353CC}">
              <c16:uniqueId val="{00000001-9241-A641-ADD9-2C569C2368D7}"/>
            </c:ext>
          </c:extLst>
        </c:ser>
        <c:dLbls>
          <c:showLegendKey val="0"/>
          <c:showVal val="0"/>
          <c:showCatName val="0"/>
          <c:showSerName val="0"/>
          <c:showPercent val="0"/>
          <c:showBubbleSize val="0"/>
        </c:dLbls>
        <c:gapWidth val="100"/>
        <c:axId val="-2103957904"/>
        <c:axId val="-2103954544"/>
      </c:barChart>
      <c:catAx>
        <c:axId val="-2103957904"/>
        <c:scaling>
          <c:orientation val="minMax"/>
        </c:scaling>
        <c:delete val="0"/>
        <c:axPos val="b"/>
        <c:numFmt formatCode="General" sourceLinked="1"/>
        <c:majorTickMark val="none"/>
        <c:minorTickMark val="none"/>
        <c:tickLblPos val="nextTo"/>
        <c:spPr>
          <a:noFill/>
          <a:ln w="12700" cap="flat" cmpd="sng" algn="ctr">
            <a:solidFill>
              <a:sysClr val="windowText" lastClr="000000"/>
            </a:solidFill>
            <a:round/>
          </a:ln>
          <a:effectLst/>
        </c:spPr>
        <c:txPr>
          <a:bodyPr rot="-60000000" spcFirstLastPara="1" vertOverflow="ellipsis" vert="horz" wrap="square" anchor="ctr" anchorCtr="1"/>
          <a:lstStyle/>
          <a:p>
            <a:pPr>
              <a:defRPr sz="1100" b="0" i="0" u="none" strike="noStrike" kern="1200" baseline="0">
                <a:solidFill>
                  <a:schemeClr val="bg1"/>
                </a:solidFill>
                <a:latin typeface="+mn-lt"/>
                <a:ea typeface="+mn-ea"/>
                <a:cs typeface="+mn-cs"/>
              </a:defRPr>
            </a:pPr>
            <a:endParaRPr lang="en-US"/>
          </a:p>
        </c:txPr>
        <c:crossAx val="-2103954544"/>
        <c:crosses val="autoZero"/>
        <c:auto val="1"/>
        <c:lblAlgn val="ctr"/>
        <c:lblOffset val="0"/>
        <c:noMultiLvlLbl val="0"/>
      </c:catAx>
      <c:valAx>
        <c:axId val="-2103954544"/>
        <c:scaling>
          <c:orientation val="minMax"/>
          <c:max val="0.5"/>
          <c:min val="0"/>
        </c:scaling>
        <c:delete val="0"/>
        <c:axPos val="l"/>
        <c:majorGridlines>
          <c:spPr>
            <a:ln w="12700" cap="flat" cmpd="sng" algn="ctr">
              <a:solidFill>
                <a:schemeClr val="tx1">
                  <a:lumMod val="15000"/>
                  <a:lumOff val="85000"/>
                </a:schemeClr>
              </a:solidFill>
              <a:round/>
            </a:ln>
            <a:effectLst/>
          </c:spPr>
        </c:majorGridlines>
        <c:numFmt formatCode="#,##0.0" sourceLinked="0"/>
        <c:majorTickMark val="out"/>
        <c:minorTickMark val="none"/>
        <c:tickLblPos val="nextTo"/>
        <c:spPr>
          <a:noFill/>
          <a:ln w="12700">
            <a:solidFill>
              <a:sysClr val="windowText" lastClr="000000"/>
            </a:solidFill>
          </a:ln>
          <a:effectLst/>
        </c:spPr>
        <c:txPr>
          <a:bodyPr rot="-60000000" spcFirstLastPara="1" vertOverflow="ellipsis" vert="horz" wrap="square" anchor="ctr" anchorCtr="1"/>
          <a:lstStyle/>
          <a:p>
            <a:pPr>
              <a:defRPr sz="1600" b="0" i="0" u="none" strike="noStrike" kern="1200" baseline="0">
                <a:solidFill>
                  <a:schemeClr val="tx1">
                    <a:lumMod val="65000"/>
                    <a:lumOff val="35000"/>
                  </a:schemeClr>
                </a:solidFill>
                <a:effectLst>
                  <a:outerShdw blurRad="50800" dist="50800" dir="5400000" sx="1000" sy="1000" algn="ctr" rotWithShape="0">
                    <a:srgbClr val="000000">
                      <a:alpha val="43137"/>
                    </a:srgbClr>
                  </a:outerShdw>
                </a:effectLst>
                <a:latin typeface="+mn-lt"/>
                <a:ea typeface="+mn-ea"/>
                <a:cs typeface="+mn-cs"/>
              </a:defRPr>
            </a:pPr>
            <a:endParaRPr lang="en-US"/>
          </a:p>
        </c:txPr>
        <c:crossAx val="-2103957904"/>
        <c:crosses val="autoZero"/>
        <c:crossBetween val="between"/>
        <c:majorUnit val="0.1"/>
      </c:valAx>
      <c:spPr>
        <a:solidFill>
          <a:schemeClr val="bg1"/>
        </a:solidFill>
        <a:ln w="12700">
          <a:solidFill>
            <a:sysClr val="windowText" lastClr="000000"/>
          </a:solidFill>
        </a:ln>
        <a:effectLst/>
      </c:spPr>
    </c:plotArea>
    <c:plotVisOnly val="1"/>
    <c:dispBlanksAs val="gap"/>
    <c:showDLblsOverMax val="0"/>
  </c:chart>
  <c:spPr>
    <a:solidFill>
      <a:schemeClr val="bg1"/>
    </a:solidFill>
    <a:ln w="9525" cap="flat" cmpd="sng" algn="ctr">
      <a:noFill/>
      <a:round/>
    </a:ln>
    <a:effectLst/>
  </c:spPr>
  <c:txPr>
    <a:bodyPr/>
    <a:lstStyle/>
    <a:p>
      <a:pPr>
        <a:defRPr sz="1100"/>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983245844269466"/>
          <c:y val="3.6772171539979484E-2"/>
          <c:w val="0.86488976377952753"/>
          <c:h val="0.76136378767229773"/>
        </c:manualLayout>
      </c:layout>
      <c:lineChart>
        <c:grouping val="standard"/>
        <c:varyColors val="0"/>
        <c:ser>
          <c:idx val="0"/>
          <c:order val="0"/>
          <c:tx>
            <c:strRef>
              <c:f>Sheet2!$D$1</c:f>
              <c:strCache>
                <c:ptCount val="1"/>
                <c:pt idx="0">
                  <c:v>Total processing time without pre-alignment (sec)</c:v>
                </c:pt>
              </c:strCache>
            </c:strRef>
          </c:tx>
          <c:spPr>
            <a:ln w="57150" cap="rnd">
              <a:solidFill>
                <a:schemeClr val="tx2"/>
              </a:solidFill>
              <a:round/>
            </a:ln>
            <a:effectLst/>
          </c:spPr>
          <c:marker>
            <c:symbol val="none"/>
          </c:marker>
          <c:cat>
            <c:multiLvlStrRef>
              <c:f>Sheet2!$B$2:$C$41</c:f>
              <c:multiLvlStrCache>
                <c:ptCount val="40"/>
                <c:lvl>
                  <c:pt idx="0">
                    <c:v>100%</c:v>
                  </c:pt>
                  <c:pt idx="1">
                    <c:v>80%</c:v>
                  </c:pt>
                  <c:pt idx="2">
                    <c:v>60%</c:v>
                  </c:pt>
                  <c:pt idx="3">
                    <c:v>40%</c:v>
                  </c:pt>
                  <c:pt idx="4">
                    <c:v>20%</c:v>
                  </c:pt>
                  <c:pt idx="5">
                    <c:v>100%</c:v>
                  </c:pt>
                  <c:pt idx="6">
                    <c:v>80%</c:v>
                  </c:pt>
                  <c:pt idx="7">
                    <c:v>60%</c:v>
                  </c:pt>
                  <c:pt idx="8">
                    <c:v>40%</c:v>
                  </c:pt>
                  <c:pt idx="9">
                    <c:v>20%</c:v>
                  </c:pt>
                  <c:pt idx="10">
                    <c:v>100%</c:v>
                  </c:pt>
                  <c:pt idx="11">
                    <c:v>80%</c:v>
                  </c:pt>
                  <c:pt idx="12">
                    <c:v>60%</c:v>
                  </c:pt>
                  <c:pt idx="13">
                    <c:v>40%</c:v>
                  </c:pt>
                  <c:pt idx="14">
                    <c:v>20%</c:v>
                  </c:pt>
                  <c:pt idx="15">
                    <c:v>100%</c:v>
                  </c:pt>
                  <c:pt idx="16">
                    <c:v>80%</c:v>
                  </c:pt>
                  <c:pt idx="17">
                    <c:v>60%</c:v>
                  </c:pt>
                  <c:pt idx="18">
                    <c:v>40%</c:v>
                  </c:pt>
                  <c:pt idx="19">
                    <c:v>20%</c:v>
                  </c:pt>
                  <c:pt idx="20">
                    <c:v>100%</c:v>
                  </c:pt>
                  <c:pt idx="21">
                    <c:v>80%</c:v>
                  </c:pt>
                  <c:pt idx="22">
                    <c:v>60%</c:v>
                  </c:pt>
                  <c:pt idx="23">
                    <c:v>40%</c:v>
                  </c:pt>
                  <c:pt idx="24">
                    <c:v>20%</c:v>
                  </c:pt>
                  <c:pt idx="25">
                    <c:v>100%</c:v>
                  </c:pt>
                  <c:pt idx="26">
                    <c:v>80%</c:v>
                  </c:pt>
                  <c:pt idx="27">
                    <c:v>60%</c:v>
                  </c:pt>
                  <c:pt idx="28">
                    <c:v>40%</c:v>
                  </c:pt>
                  <c:pt idx="29">
                    <c:v>20%</c:v>
                  </c:pt>
                  <c:pt idx="30">
                    <c:v>100%</c:v>
                  </c:pt>
                  <c:pt idx="31">
                    <c:v>80%</c:v>
                  </c:pt>
                  <c:pt idx="32">
                    <c:v>60%</c:v>
                  </c:pt>
                  <c:pt idx="33">
                    <c:v>40%</c:v>
                  </c:pt>
                  <c:pt idx="34">
                    <c:v>20%</c:v>
                  </c:pt>
                  <c:pt idx="35">
                    <c:v>100%</c:v>
                  </c:pt>
                  <c:pt idx="36">
                    <c:v>80%</c:v>
                  </c:pt>
                  <c:pt idx="37">
                    <c:v>60%</c:v>
                  </c:pt>
                  <c:pt idx="38">
                    <c:v>40%</c:v>
                  </c:pt>
                  <c:pt idx="39">
                    <c:v>20%</c:v>
                  </c:pt>
                </c:lvl>
                <c:lvl>
                  <c:pt idx="0">
                    <c:v>2x</c:v>
                  </c:pt>
                  <c:pt idx="5">
                    <c:v>4x</c:v>
                  </c:pt>
                  <c:pt idx="10">
                    <c:v>8x</c:v>
                  </c:pt>
                  <c:pt idx="15">
                    <c:v>16x</c:v>
                  </c:pt>
                  <c:pt idx="20">
                    <c:v>32x</c:v>
                  </c:pt>
                  <c:pt idx="25">
                    <c:v>64x</c:v>
                  </c:pt>
                  <c:pt idx="30">
                    <c:v>128x</c:v>
                  </c:pt>
                  <c:pt idx="35">
                    <c:v>256x</c:v>
                  </c:pt>
                </c:lvl>
              </c:multiLvlStrCache>
            </c:multiLvlStrRef>
          </c:cat>
          <c:val>
            <c:numRef>
              <c:f>Sheet2!$D$2:$D$41</c:f>
              <c:numCache>
                <c:formatCode>General</c:formatCode>
                <c:ptCount val="40"/>
                <c:pt idx="0">
                  <c:v>10000</c:v>
                </c:pt>
                <c:pt idx="1">
                  <c:v>10000</c:v>
                </c:pt>
                <c:pt idx="2">
                  <c:v>10000</c:v>
                </c:pt>
                <c:pt idx="3">
                  <c:v>10000</c:v>
                </c:pt>
                <c:pt idx="4">
                  <c:v>10000</c:v>
                </c:pt>
                <c:pt idx="5">
                  <c:v>10000</c:v>
                </c:pt>
                <c:pt idx="6">
                  <c:v>10000</c:v>
                </c:pt>
                <c:pt idx="7">
                  <c:v>10000</c:v>
                </c:pt>
                <c:pt idx="8">
                  <c:v>10000</c:v>
                </c:pt>
                <c:pt idx="9">
                  <c:v>10000</c:v>
                </c:pt>
                <c:pt idx="10">
                  <c:v>10000</c:v>
                </c:pt>
                <c:pt idx="11">
                  <c:v>10000</c:v>
                </c:pt>
                <c:pt idx="12">
                  <c:v>10000</c:v>
                </c:pt>
                <c:pt idx="13">
                  <c:v>10000</c:v>
                </c:pt>
                <c:pt idx="14">
                  <c:v>10000</c:v>
                </c:pt>
                <c:pt idx="15">
                  <c:v>10000</c:v>
                </c:pt>
                <c:pt idx="16">
                  <c:v>10000</c:v>
                </c:pt>
                <c:pt idx="17">
                  <c:v>10000</c:v>
                </c:pt>
                <c:pt idx="18">
                  <c:v>10000</c:v>
                </c:pt>
                <c:pt idx="19">
                  <c:v>10000</c:v>
                </c:pt>
                <c:pt idx="20">
                  <c:v>10000</c:v>
                </c:pt>
                <c:pt idx="21">
                  <c:v>10000</c:v>
                </c:pt>
                <c:pt idx="22">
                  <c:v>10000</c:v>
                </c:pt>
                <c:pt idx="23">
                  <c:v>10000</c:v>
                </c:pt>
                <c:pt idx="24">
                  <c:v>10000</c:v>
                </c:pt>
                <c:pt idx="25">
                  <c:v>10000</c:v>
                </c:pt>
                <c:pt idx="26">
                  <c:v>10000</c:v>
                </c:pt>
                <c:pt idx="27">
                  <c:v>10000</c:v>
                </c:pt>
                <c:pt idx="28">
                  <c:v>10000</c:v>
                </c:pt>
                <c:pt idx="29">
                  <c:v>10000</c:v>
                </c:pt>
                <c:pt idx="30">
                  <c:v>10000</c:v>
                </c:pt>
                <c:pt idx="31">
                  <c:v>10000</c:v>
                </c:pt>
                <c:pt idx="32">
                  <c:v>10000</c:v>
                </c:pt>
                <c:pt idx="33">
                  <c:v>10000</c:v>
                </c:pt>
                <c:pt idx="34">
                  <c:v>10000</c:v>
                </c:pt>
                <c:pt idx="35">
                  <c:v>10000</c:v>
                </c:pt>
                <c:pt idx="36">
                  <c:v>10000</c:v>
                </c:pt>
                <c:pt idx="37">
                  <c:v>10000</c:v>
                </c:pt>
                <c:pt idx="38">
                  <c:v>10000</c:v>
                </c:pt>
                <c:pt idx="39">
                  <c:v>10000</c:v>
                </c:pt>
              </c:numCache>
            </c:numRef>
          </c:val>
          <c:smooth val="0"/>
          <c:extLst>
            <c:ext xmlns:c16="http://schemas.microsoft.com/office/drawing/2014/chart" uri="{C3380CC4-5D6E-409C-BE32-E72D297353CC}">
              <c16:uniqueId val="{00000000-CEF4-CC48-AC73-1A6D7338BD89}"/>
            </c:ext>
          </c:extLst>
        </c:ser>
        <c:dLbls>
          <c:showLegendKey val="0"/>
          <c:showVal val="0"/>
          <c:showCatName val="0"/>
          <c:showSerName val="0"/>
          <c:showPercent val="0"/>
          <c:showBubbleSize val="0"/>
        </c:dLbls>
        <c:smooth val="0"/>
        <c:axId val="343514144"/>
        <c:axId val="343513752"/>
        <c:extLst>
          <c:ext xmlns:c15="http://schemas.microsoft.com/office/drawing/2012/chart" uri="{02D57815-91ED-43cb-92C2-25804820EDAC}">
            <c15:filteredLineSeries>
              <c15:ser>
                <c:idx val="1"/>
                <c:order val="1"/>
                <c:tx>
                  <c:strRef>
                    <c:extLst>
                      <c:ext uri="{02D57815-91ED-43cb-92C2-25804820EDAC}">
                        <c15:formulaRef>
                          <c15:sqref>Sheet2!$E$1</c15:sqref>
                        </c15:formulaRef>
                      </c:ext>
                    </c:extLst>
                    <c:strCache>
                      <c:ptCount val="1"/>
                      <c:pt idx="0">
                        <c:v>Total processing time with pre-alignment (sec)</c:v>
                      </c:pt>
                    </c:strCache>
                  </c:strRef>
                </c:tx>
                <c:spPr>
                  <a:ln w="57150" cap="rnd">
                    <a:solidFill>
                      <a:srgbClr val="FF0000"/>
                    </a:solidFill>
                    <a:round/>
                  </a:ln>
                  <a:effectLst/>
                </c:spPr>
                <c:marker>
                  <c:symbol val="none"/>
                </c:marker>
                <c:cat>
                  <c:multiLvlStrRef>
                    <c:extLst>
                      <c:ext uri="{02D57815-91ED-43cb-92C2-25804820EDAC}">
                        <c15:formulaRef>
                          <c15:sqref>Sheet2!$B$2:$C$41</c15:sqref>
                        </c15:formulaRef>
                      </c:ext>
                    </c:extLst>
                    <c:multiLvlStrCache>
                      <c:ptCount val="40"/>
                      <c:lvl>
                        <c:pt idx="0">
                          <c:v>100%</c:v>
                        </c:pt>
                        <c:pt idx="1">
                          <c:v>80%</c:v>
                        </c:pt>
                        <c:pt idx="2">
                          <c:v>60%</c:v>
                        </c:pt>
                        <c:pt idx="3">
                          <c:v>40%</c:v>
                        </c:pt>
                        <c:pt idx="4">
                          <c:v>20%</c:v>
                        </c:pt>
                        <c:pt idx="5">
                          <c:v>100%</c:v>
                        </c:pt>
                        <c:pt idx="6">
                          <c:v>80%</c:v>
                        </c:pt>
                        <c:pt idx="7">
                          <c:v>60%</c:v>
                        </c:pt>
                        <c:pt idx="8">
                          <c:v>40%</c:v>
                        </c:pt>
                        <c:pt idx="9">
                          <c:v>20%</c:v>
                        </c:pt>
                        <c:pt idx="10">
                          <c:v>100%</c:v>
                        </c:pt>
                        <c:pt idx="11">
                          <c:v>80%</c:v>
                        </c:pt>
                        <c:pt idx="12">
                          <c:v>60%</c:v>
                        </c:pt>
                        <c:pt idx="13">
                          <c:v>40%</c:v>
                        </c:pt>
                        <c:pt idx="14">
                          <c:v>20%</c:v>
                        </c:pt>
                        <c:pt idx="15">
                          <c:v>100%</c:v>
                        </c:pt>
                        <c:pt idx="16">
                          <c:v>80%</c:v>
                        </c:pt>
                        <c:pt idx="17">
                          <c:v>60%</c:v>
                        </c:pt>
                        <c:pt idx="18">
                          <c:v>40%</c:v>
                        </c:pt>
                        <c:pt idx="19">
                          <c:v>20%</c:v>
                        </c:pt>
                        <c:pt idx="20">
                          <c:v>100%</c:v>
                        </c:pt>
                        <c:pt idx="21">
                          <c:v>80%</c:v>
                        </c:pt>
                        <c:pt idx="22">
                          <c:v>60%</c:v>
                        </c:pt>
                        <c:pt idx="23">
                          <c:v>40%</c:v>
                        </c:pt>
                        <c:pt idx="24">
                          <c:v>20%</c:v>
                        </c:pt>
                        <c:pt idx="25">
                          <c:v>100%</c:v>
                        </c:pt>
                        <c:pt idx="26">
                          <c:v>80%</c:v>
                        </c:pt>
                        <c:pt idx="27">
                          <c:v>60%</c:v>
                        </c:pt>
                        <c:pt idx="28">
                          <c:v>40%</c:v>
                        </c:pt>
                        <c:pt idx="29">
                          <c:v>20%</c:v>
                        </c:pt>
                        <c:pt idx="30">
                          <c:v>100%</c:v>
                        </c:pt>
                        <c:pt idx="31">
                          <c:v>80%</c:v>
                        </c:pt>
                        <c:pt idx="32">
                          <c:v>60%</c:v>
                        </c:pt>
                        <c:pt idx="33">
                          <c:v>40%</c:v>
                        </c:pt>
                        <c:pt idx="34">
                          <c:v>20%</c:v>
                        </c:pt>
                        <c:pt idx="35">
                          <c:v>100%</c:v>
                        </c:pt>
                        <c:pt idx="36">
                          <c:v>80%</c:v>
                        </c:pt>
                        <c:pt idx="37">
                          <c:v>60%</c:v>
                        </c:pt>
                        <c:pt idx="38">
                          <c:v>40%</c:v>
                        </c:pt>
                        <c:pt idx="39">
                          <c:v>20%</c:v>
                        </c:pt>
                      </c:lvl>
                      <c:lvl>
                        <c:pt idx="0">
                          <c:v>2x</c:v>
                        </c:pt>
                        <c:pt idx="5">
                          <c:v>4x</c:v>
                        </c:pt>
                        <c:pt idx="10">
                          <c:v>8x</c:v>
                        </c:pt>
                        <c:pt idx="15">
                          <c:v>16x</c:v>
                        </c:pt>
                        <c:pt idx="20">
                          <c:v>32x</c:v>
                        </c:pt>
                        <c:pt idx="25">
                          <c:v>64x</c:v>
                        </c:pt>
                        <c:pt idx="30">
                          <c:v>128x</c:v>
                        </c:pt>
                        <c:pt idx="35">
                          <c:v>256x</c:v>
                        </c:pt>
                      </c:lvl>
                    </c:multiLvlStrCache>
                  </c:multiLvlStrRef>
                </c:cat>
                <c:val>
                  <c:numRef>
                    <c:extLst>
                      <c:ext uri="{02D57815-91ED-43cb-92C2-25804820EDAC}">
                        <c15:formulaRef>
                          <c15:sqref>Sheet2!$E$2:$E$41</c15:sqref>
                        </c15:formulaRef>
                      </c:ext>
                    </c:extLst>
                    <c:numCache>
                      <c:formatCode>General</c:formatCode>
                      <c:ptCount val="40"/>
                      <c:pt idx="0">
                        <c:v>5000</c:v>
                      </c:pt>
                      <c:pt idx="1">
                        <c:v>6999.9999999999991</c:v>
                      </c:pt>
                      <c:pt idx="2">
                        <c:v>9000</c:v>
                      </c:pt>
                      <c:pt idx="3">
                        <c:v>11000</c:v>
                      </c:pt>
                      <c:pt idx="4">
                        <c:v>13000</c:v>
                      </c:pt>
                      <c:pt idx="5">
                        <c:v>2500</c:v>
                      </c:pt>
                      <c:pt idx="6">
                        <c:v>4499.9999999999991</c:v>
                      </c:pt>
                      <c:pt idx="7">
                        <c:v>6500</c:v>
                      </c:pt>
                      <c:pt idx="8">
                        <c:v>8500</c:v>
                      </c:pt>
                      <c:pt idx="9">
                        <c:v>10500</c:v>
                      </c:pt>
                      <c:pt idx="10">
                        <c:v>1250</c:v>
                      </c:pt>
                      <c:pt idx="11">
                        <c:v>3249.9999999999991</c:v>
                      </c:pt>
                      <c:pt idx="12">
                        <c:v>5250</c:v>
                      </c:pt>
                      <c:pt idx="13">
                        <c:v>7250</c:v>
                      </c:pt>
                      <c:pt idx="14">
                        <c:v>9250</c:v>
                      </c:pt>
                      <c:pt idx="15">
                        <c:v>625</c:v>
                      </c:pt>
                      <c:pt idx="16">
                        <c:v>2624.9999999999991</c:v>
                      </c:pt>
                      <c:pt idx="17">
                        <c:v>4625</c:v>
                      </c:pt>
                      <c:pt idx="18">
                        <c:v>6625</c:v>
                      </c:pt>
                      <c:pt idx="19">
                        <c:v>8625</c:v>
                      </c:pt>
                      <c:pt idx="20">
                        <c:v>312.5</c:v>
                      </c:pt>
                      <c:pt idx="21">
                        <c:v>2312.4999999999991</c:v>
                      </c:pt>
                      <c:pt idx="22">
                        <c:v>4312.5</c:v>
                      </c:pt>
                      <c:pt idx="23">
                        <c:v>6312.5</c:v>
                      </c:pt>
                      <c:pt idx="24">
                        <c:v>8312.5</c:v>
                      </c:pt>
                      <c:pt idx="25">
                        <c:v>156.25</c:v>
                      </c:pt>
                      <c:pt idx="26">
                        <c:v>2156.2499999999991</c:v>
                      </c:pt>
                      <c:pt idx="27">
                        <c:v>4156.25</c:v>
                      </c:pt>
                      <c:pt idx="28">
                        <c:v>6156.25</c:v>
                      </c:pt>
                      <c:pt idx="29">
                        <c:v>8156.25</c:v>
                      </c:pt>
                      <c:pt idx="30">
                        <c:v>78.125</c:v>
                      </c:pt>
                      <c:pt idx="31">
                        <c:v>2078.1249999999991</c:v>
                      </c:pt>
                      <c:pt idx="32">
                        <c:v>4078.125</c:v>
                      </c:pt>
                      <c:pt idx="33">
                        <c:v>6078.125</c:v>
                      </c:pt>
                      <c:pt idx="34">
                        <c:v>8078.125</c:v>
                      </c:pt>
                      <c:pt idx="35">
                        <c:v>39.0625</c:v>
                      </c:pt>
                      <c:pt idx="36">
                        <c:v>2039.0624999999993</c:v>
                      </c:pt>
                      <c:pt idx="37">
                        <c:v>4039.0625</c:v>
                      </c:pt>
                      <c:pt idx="38">
                        <c:v>6039.0625</c:v>
                      </c:pt>
                      <c:pt idx="39">
                        <c:v>8039.0625</c:v>
                      </c:pt>
                    </c:numCache>
                  </c:numRef>
                </c:val>
                <c:smooth val="0"/>
                <c:extLst>
                  <c:ext xmlns:c16="http://schemas.microsoft.com/office/drawing/2014/chart" uri="{C3380CC4-5D6E-409C-BE32-E72D297353CC}">
                    <c16:uniqueId val="{00000001-CEF4-CC48-AC73-1A6D7338BD89}"/>
                  </c:ext>
                </c:extLst>
              </c15:ser>
            </c15:filteredLineSeries>
            <c15:filteredLineSeries>
              <c15:ser>
                <c:idx val="2"/>
                <c:order val="2"/>
                <c:tx>
                  <c:strRef>
                    <c:extLst xmlns:c15="http://schemas.microsoft.com/office/drawing/2012/chart">
                      <c:ext xmlns:c15="http://schemas.microsoft.com/office/drawing/2012/chart" uri="{02D57815-91ED-43cb-92C2-25804820EDAC}">
                        <c15:formulaRef>
                          <c15:sqref>Sheet2!$F$1</c15:sqref>
                        </c15:formulaRef>
                      </c:ext>
                    </c:extLst>
                    <c:strCache>
                      <c:ptCount val="1"/>
                      <c:pt idx="0">
                        <c:v>Ideal processing time for 90% pre-alignment rejection percentage</c:v>
                      </c:pt>
                    </c:strCache>
                  </c:strRef>
                </c:tx>
                <c:spPr>
                  <a:ln w="288925" cap="flat" cmpd="sng">
                    <a:solidFill>
                      <a:schemeClr val="bg2">
                        <a:lumMod val="25000"/>
                        <a:alpha val="49000"/>
                      </a:schemeClr>
                    </a:solidFill>
                    <a:miter lim="800000"/>
                  </a:ln>
                  <a:effectLst/>
                </c:spPr>
                <c:marker>
                  <c:symbol val="none"/>
                </c:marker>
                <c:cat>
                  <c:multiLvlStrRef>
                    <c:extLst xmlns:c15="http://schemas.microsoft.com/office/drawing/2012/chart">
                      <c:ext xmlns:c15="http://schemas.microsoft.com/office/drawing/2012/chart" uri="{02D57815-91ED-43cb-92C2-25804820EDAC}">
                        <c15:formulaRef>
                          <c15:sqref>Sheet2!$B$2:$C$41</c15:sqref>
                        </c15:formulaRef>
                      </c:ext>
                    </c:extLst>
                    <c:multiLvlStrCache>
                      <c:ptCount val="40"/>
                      <c:lvl>
                        <c:pt idx="0">
                          <c:v>100%</c:v>
                        </c:pt>
                        <c:pt idx="1">
                          <c:v>80%</c:v>
                        </c:pt>
                        <c:pt idx="2">
                          <c:v>60%</c:v>
                        </c:pt>
                        <c:pt idx="3">
                          <c:v>40%</c:v>
                        </c:pt>
                        <c:pt idx="4">
                          <c:v>20%</c:v>
                        </c:pt>
                        <c:pt idx="5">
                          <c:v>100%</c:v>
                        </c:pt>
                        <c:pt idx="6">
                          <c:v>80%</c:v>
                        </c:pt>
                        <c:pt idx="7">
                          <c:v>60%</c:v>
                        </c:pt>
                        <c:pt idx="8">
                          <c:v>40%</c:v>
                        </c:pt>
                        <c:pt idx="9">
                          <c:v>20%</c:v>
                        </c:pt>
                        <c:pt idx="10">
                          <c:v>100%</c:v>
                        </c:pt>
                        <c:pt idx="11">
                          <c:v>80%</c:v>
                        </c:pt>
                        <c:pt idx="12">
                          <c:v>60%</c:v>
                        </c:pt>
                        <c:pt idx="13">
                          <c:v>40%</c:v>
                        </c:pt>
                        <c:pt idx="14">
                          <c:v>20%</c:v>
                        </c:pt>
                        <c:pt idx="15">
                          <c:v>100%</c:v>
                        </c:pt>
                        <c:pt idx="16">
                          <c:v>80%</c:v>
                        </c:pt>
                        <c:pt idx="17">
                          <c:v>60%</c:v>
                        </c:pt>
                        <c:pt idx="18">
                          <c:v>40%</c:v>
                        </c:pt>
                        <c:pt idx="19">
                          <c:v>20%</c:v>
                        </c:pt>
                        <c:pt idx="20">
                          <c:v>100%</c:v>
                        </c:pt>
                        <c:pt idx="21">
                          <c:v>80%</c:v>
                        </c:pt>
                        <c:pt idx="22">
                          <c:v>60%</c:v>
                        </c:pt>
                        <c:pt idx="23">
                          <c:v>40%</c:v>
                        </c:pt>
                        <c:pt idx="24">
                          <c:v>20%</c:v>
                        </c:pt>
                        <c:pt idx="25">
                          <c:v>100%</c:v>
                        </c:pt>
                        <c:pt idx="26">
                          <c:v>80%</c:v>
                        </c:pt>
                        <c:pt idx="27">
                          <c:v>60%</c:v>
                        </c:pt>
                        <c:pt idx="28">
                          <c:v>40%</c:v>
                        </c:pt>
                        <c:pt idx="29">
                          <c:v>20%</c:v>
                        </c:pt>
                        <c:pt idx="30">
                          <c:v>100%</c:v>
                        </c:pt>
                        <c:pt idx="31">
                          <c:v>80%</c:v>
                        </c:pt>
                        <c:pt idx="32">
                          <c:v>60%</c:v>
                        </c:pt>
                        <c:pt idx="33">
                          <c:v>40%</c:v>
                        </c:pt>
                        <c:pt idx="34">
                          <c:v>20%</c:v>
                        </c:pt>
                        <c:pt idx="35">
                          <c:v>100%</c:v>
                        </c:pt>
                        <c:pt idx="36">
                          <c:v>80%</c:v>
                        </c:pt>
                        <c:pt idx="37">
                          <c:v>60%</c:v>
                        </c:pt>
                        <c:pt idx="38">
                          <c:v>40%</c:v>
                        </c:pt>
                        <c:pt idx="39">
                          <c:v>20%</c:v>
                        </c:pt>
                      </c:lvl>
                      <c:lvl>
                        <c:pt idx="0">
                          <c:v>2x</c:v>
                        </c:pt>
                        <c:pt idx="5">
                          <c:v>4x</c:v>
                        </c:pt>
                        <c:pt idx="10">
                          <c:v>8x</c:v>
                        </c:pt>
                        <c:pt idx="15">
                          <c:v>16x</c:v>
                        </c:pt>
                        <c:pt idx="20">
                          <c:v>32x</c:v>
                        </c:pt>
                        <c:pt idx="25">
                          <c:v>64x</c:v>
                        </c:pt>
                        <c:pt idx="30">
                          <c:v>128x</c:v>
                        </c:pt>
                        <c:pt idx="35">
                          <c:v>256x</c:v>
                        </c:pt>
                      </c:lvl>
                    </c:multiLvlStrCache>
                  </c:multiLvlStrRef>
                </c:cat>
                <c:val>
                  <c:numRef>
                    <c:extLst xmlns:c15="http://schemas.microsoft.com/office/drawing/2012/chart">
                      <c:ext xmlns:c15="http://schemas.microsoft.com/office/drawing/2012/chart" uri="{02D57815-91ED-43cb-92C2-25804820EDAC}">
                        <c15:formulaRef>
                          <c15:sqref>Sheet2!$F$2:$F$41</c15:sqref>
                        </c15:formulaRef>
                      </c:ext>
                    </c:extLst>
                    <c:numCache>
                      <c:formatCode>General</c:formatCode>
                      <c:ptCount val="40"/>
                      <c:pt idx="0">
                        <c:v>6000</c:v>
                      </c:pt>
                      <c:pt idx="1">
                        <c:v>6000</c:v>
                      </c:pt>
                      <c:pt idx="2">
                        <c:v>6000</c:v>
                      </c:pt>
                      <c:pt idx="3">
                        <c:v>6000</c:v>
                      </c:pt>
                      <c:pt idx="4">
                        <c:v>6000</c:v>
                      </c:pt>
                      <c:pt idx="5">
                        <c:v>3499.9999999999995</c:v>
                      </c:pt>
                      <c:pt idx="6">
                        <c:v>3499.9999999999995</c:v>
                      </c:pt>
                      <c:pt idx="7">
                        <c:v>3499.9999999999995</c:v>
                      </c:pt>
                      <c:pt idx="8">
                        <c:v>3499.9999999999995</c:v>
                      </c:pt>
                      <c:pt idx="9">
                        <c:v>3499.9999999999995</c:v>
                      </c:pt>
                      <c:pt idx="10">
                        <c:v>2249.9999999999995</c:v>
                      </c:pt>
                      <c:pt idx="11">
                        <c:v>2249.9999999999995</c:v>
                      </c:pt>
                      <c:pt idx="12">
                        <c:v>2249.9999999999995</c:v>
                      </c:pt>
                      <c:pt idx="13">
                        <c:v>2249.9999999999995</c:v>
                      </c:pt>
                      <c:pt idx="14">
                        <c:v>2249.9999999999995</c:v>
                      </c:pt>
                      <c:pt idx="15">
                        <c:v>1624.9999999999995</c:v>
                      </c:pt>
                      <c:pt idx="16">
                        <c:v>1624.9999999999995</c:v>
                      </c:pt>
                      <c:pt idx="17">
                        <c:v>1624.9999999999995</c:v>
                      </c:pt>
                      <c:pt idx="18">
                        <c:v>1624.9999999999995</c:v>
                      </c:pt>
                      <c:pt idx="19">
                        <c:v>1624.9999999999995</c:v>
                      </c:pt>
                      <c:pt idx="20">
                        <c:v>1312.4999999999995</c:v>
                      </c:pt>
                      <c:pt idx="21">
                        <c:v>1312.4999999999995</c:v>
                      </c:pt>
                      <c:pt idx="22">
                        <c:v>1312.4999999999995</c:v>
                      </c:pt>
                      <c:pt idx="23">
                        <c:v>1312.4999999999995</c:v>
                      </c:pt>
                      <c:pt idx="24">
                        <c:v>1312.4999999999995</c:v>
                      </c:pt>
                      <c:pt idx="25">
                        <c:v>1156.2499999999995</c:v>
                      </c:pt>
                      <c:pt idx="26">
                        <c:v>1156.2499999999995</c:v>
                      </c:pt>
                      <c:pt idx="27">
                        <c:v>1156.2499999999995</c:v>
                      </c:pt>
                      <c:pt idx="28">
                        <c:v>1156.2499999999995</c:v>
                      </c:pt>
                      <c:pt idx="29">
                        <c:v>1156.2499999999995</c:v>
                      </c:pt>
                      <c:pt idx="30">
                        <c:v>1078.1249999999995</c:v>
                      </c:pt>
                      <c:pt idx="31">
                        <c:v>1078.1249999999995</c:v>
                      </c:pt>
                      <c:pt idx="32">
                        <c:v>1078.1249999999995</c:v>
                      </c:pt>
                      <c:pt idx="33">
                        <c:v>1078.1249999999995</c:v>
                      </c:pt>
                      <c:pt idx="34">
                        <c:v>1078.1249999999995</c:v>
                      </c:pt>
                      <c:pt idx="35">
                        <c:v>1039.0624999999995</c:v>
                      </c:pt>
                      <c:pt idx="36">
                        <c:v>1039.0624999999995</c:v>
                      </c:pt>
                      <c:pt idx="37">
                        <c:v>1039.0624999999995</c:v>
                      </c:pt>
                      <c:pt idx="38">
                        <c:v>1039.0624999999995</c:v>
                      </c:pt>
                      <c:pt idx="39">
                        <c:v>1039.0624999999995</c:v>
                      </c:pt>
                    </c:numCache>
                  </c:numRef>
                </c:val>
                <c:smooth val="1"/>
                <c:extLst xmlns:c15="http://schemas.microsoft.com/office/drawing/2012/chart">
                  <c:ext xmlns:c16="http://schemas.microsoft.com/office/drawing/2014/chart" uri="{C3380CC4-5D6E-409C-BE32-E72D297353CC}">
                    <c16:uniqueId val="{00000002-CEF4-CC48-AC73-1A6D7338BD89}"/>
                  </c:ext>
                </c:extLst>
              </c15:ser>
            </c15:filteredLineSeries>
          </c:ext>
        </c:extLst>
      </c:lineChart>
      <c:catAx>
        <c:axId val="343514144"/>
        <c:scaling>
          <c:orientation val="minMax"/>
        </c:scaling>
        <c:delete val="0"/>
        <c:axPos val="b"/>
        <c:majorGridlines>
          <c:spPr>
            <a:ln w="9525" cap="flat" cmpd="sng" algn="ctr">
              <a:solidFill>
                <a:schemeClr val="dk1">
                  <a:lumMod val="15000"/>
                  <a:lumOff val="85000"/>
                  <a:alpha val="54000"/>
                </a:schemeClr>
              </a:solidFill>
              <a:round/>
            </a:ln>
            <a:effectLst/>
          </c:spPr>
        </c:majorGridlines>
        <c:minorGridlines>
          <c:spPr>
            <a:ln w="9525" cap="flat" cmpd="sng" algn="ctr">
              <a:solidFill>
                <a:schemeClr val="dk1">
                  <a:lumMod val="15000"/>
                  <a:lumOff val="85000"/>
                  <a:alpha val="51000"/>
                </a:schemeClr>
              </a:solidFill>
              <a:round/>
            </a:ln>
            <a:effectLst/>
          </c:spPr>
        </c:minorGridlines>
        <c:title>
          <c:tx>
            <c:rich>
              <a:bodyPr rot="0" spcFirstLastPara="1" vertOverflow="ellipsis" vert="horz" wrap="square" anchor="ctr" anchorCtr="1"/>
              <a:lstStyle/>
              <a:p>
                <a:pPr>
                  <a:defRPr sz="1200" b="1" i="0" u="none" strike="noStrike" kern="1200" baseline="0">
                    <a:solidFill>
                      <a:schemeClr val="tx1"/>
                    </a:solidFill>
                    <a:latin typeface="+mn-lt"/>
                    <a:ea typeface="+mn-ea"/>
                    <a:cs typeface="+mn-cs"/>
                  </a:defRPr>
                </a:pPr>
                <a:r>
                  <a:rPr lang="en-US"/>
                  <a:t>Pre-alignment rejected mapping percentage and speed compared to alignment step</a:t>
                </a:r>
              </a:p>
            </c:rich>
          </c:tx>
          <c:overlay val="0"/>
          <c:spPr>
            <a:noFill/>
            <a:ln>
              <a:noFill/>
            </a:ln>
            <a:effectLst/>
          </c:spPr>
          <c:txPr>
            <a:bodyPr rot="0" spcFirstLastPara="1" vertOverflow="ellipsis" vert="horz" wrap="square" anchor="ctr" anchorCtr="1"/>
            <a:lstStyle/>
            <a:p>
              <a:pPr>
                <a:defRPr sz="1200" b="1" i="0" u="none" strike="noStrike" kern="1200" baseline="0">
                  <a:solidFill>
                    <a:schemeClr val="tx1"/>
                  </a:solidFill>
                  <a:latin typeface="+mn-lt"/>
                  <a:ea typeface="+mn-ea"/>
                  <a:cs typeface="+mn-cs"/>
                </a:defRPr>
              </a:pPr>
              <a:endParaRPr lang="en-US"/>
            </a:p>
          </c:txPr>
        </c:title>
        <c:numFmt formatCode="General" sourceLinked="1"/>
        <c:majorTickMark val="out"/>
        <c:minorTickMark val="cross"/>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cap="none" spc="0" normalizeH="0" baseline="0">
                <a:solidFill>
                  <a:schemeClr val="tx1"/>
                </a:solidFill>
                <a:latin typeface="+mn-lt"/>
                <a:ea typeface="+mn-ea"/>
                <a:cs typeface="+mn-cs"/>
              </a:defRPr>
            </a:pPr>
            <a:endParaRPr lang="en-US"/>
          </a:p>
        </c:txPr>
        <c:crossAx val="343513752"/>
        <c:crosses val="autoZero"/>
        <c:auto val="1"/>
        <c:lblAlgn val="ctr"/>
        <c:lblOffset val="100"/>
        <c:noMultiLvlLbl val="0"/>
      </c:catAx>
      <c:valAx>
        <c:axId val="343513752"/>
        <c:scaling>
          <c:orientation val="minMax"/>
        </c:scaling>
        <c:delete val="0"/>
        <c:axPos val="l"/>
        <c:majorGridlines>
          <c:spPr>
            <a:ln w="9525" cap="flat" cmpd="sng" algn="ctr">
              <a:solidFill>
                <a:schemeClr val="dk1">
                  <a:lumMod val="15000"/>
                  <a:lumOff val="85000"/>
                  <a:alpha val="54000"/>
                </a:schemeClr>
              </a:solidFill>
              <a:round/>
            </a:ln>
            <a:effectLst/>
          </c:spPr>
        </c:majorGridlines>
        <c:title>
          <c:tx>
            <c:rich>
              <a:bodyPr rot="-5400000" spcFirstLastPara="1" vertOverflow="ellipsis" vert="horz" wrap="square" anchor="ctr" anchorCtr="1"/>
              <a:lstStyle/>
              <a:p>
                <a:pPr>
                  <a:defRPr sz="1200" b="1" i="0" u="none" strike="noStrike" kern="1200" baseline="0">
                    <a:solidFill>
                      <a:schemeClr val="tx1"/>
                    </a:solidFill>
                    <a:latin typeface="+mn-lt"/>
                    <a:ea typeface="+mn-ea"/>
                    <a:cs typeface="+mn-cs"/>
                  </a:defRPr>
                </a:pPr>
                <a:r>
                  <a:rPr lang="en-US" dirty="0"/>
                  <a:t>Processing time (sec) for 1 million mappings</a:t>
                </a:r>
              </a:p>
            </c:rich>
          </c:tx>
          <c:layout>
            <c:manualLayout>
              <c:xMode val="edge"/>
              <c:yMode val="edge"/>
              <c:x val="1.1756671041119861E-2"/>
              <c:y val="9.1747843834526666E-2"/>
            </c:manualLayout>
          </c:layout>
          <c:overlay val="0"/>
          <c:spPr>
            <a:noFill/>
            <a:ln>
              <a:noFill/>
            </a:ln>
            <a:effectLst/>
          </c:spPr>
          <c:txPr>
            <a:bodyPr rot="-5400000" spcFirstLastPara="1" vertOverflow="ellipsis" vert="horz" wrap="square" anchor="ctr" anchorCtr="1"/>
            <a:lstStyle/>
            <a:p>
              <a:pPr>
                <a:defRPr sz="1200" b="1" i="0" u="none" strike="noStrike" kern="1200" baseline="0">
                  <a:solidFill>
                    <a:schemeClr val="tx1"/>
                  </a:solidFill>
                  <a:latin typeface="+mn-lt"/>
                  <a:ea typeface="+mn-ea"/>
                  <a:cs typeface="+mn-cs"/>
                </a:defRPr>
              </a:pPr>
              <a:endParaRPr lang="en-US"/>
            </a:p>
          </c:txPr>
        </c:title>
        <c:numFmt formatCode="#,##0" sourceLinked="0"/>
        <c:majorTickMark val="cross"/>
        <c:minorTickMark val="cross"/>
        <c:tickLblPos val="nextTo"/>
        <c:spPr>
          <a:noFill/>
          <a:ln>
            <a:solidFill>
              <a:schemeClr val="tx1"/>
            </a:solid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343514144"/>
        <c:crosses val="autoZero"/>
        <c:crossBetween val="between"/>
      </c:valAx>
      <c:spPr>
        <a:solidFill>
          <a:schemeClr val="bg1"/>
        </a:solidFill>
        <a:ln>
          <a:noFill/>
        </a:ln>
        <a:effectLst/>
      </c:spPr>
    </c:plotArea>
    <c:legend>
      <c:legendPos val="b"/>
      <c:layout>
        <c:manualLayout>
          <c:xMode val="edge"/>
          <c:yMode val="edge"/>
          <c:x val="0.41573501749781283"/>
          <c:y val="4.5847104055367072E-2"/>
          <c:w val="0.56158541119860017"/>
          <c:h val="9.2970588306999627E-2"/>
        </c:manualLayout>
      </c:layout>
      <c:overlay val="0"/>
      <c:spPr>
        <a:solidFill>
          <a:schemeClr val="bg1"/>
        </a:solidFill>
        <a:ln>
          <a:solidFill>
            <a:schemeClr val="tx1">
              <a:lumMod val="65000"/>
              <a:lumOff val="35000"/>
            </a:schemeClr>
          </a:solid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solidFill>
      <a:schemeClr val="lt1"/>
    </a:solidFill>
    <a:ln w="9525" cap="flat" cmpd="sng" algn="ctr">
      <a:noFill/>
      <a:round/>
    </a:ln>
    <a:effectLst/>
  </c:spPr>
  <c:txPr>
    <a:bodyPr/>
    <a:lstStyle/>
    <a:p>
      <a:pPr>
        <a:defRPr sz="1200">
          <a:solidFill>
            <a:schemeClr val="tx1"/>
          </a:solidFill>
        </a:defRPr>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983245844269466"/>
          <c:y val="3.6772171539979484E-2"/>
          <c:w val="0.86488976377952753"/>
          <c:h val="0.76136378767229773"/>
        </c:manualLayout>
      </c:layout>
      <c:lineChart>
        <c:grouping val="standard"/>
        <c:varyColors val="0"/>
        <c:ser>
          <c:idx val="0"/>
          <c:order val="0"/>
          <c:tx>
            <c:strRef>
              <c:f>Sheet2!$D$1</c:f>
              <c:strCache>
                <c:ptCount val="1"/>
                <c:pt idx="0">
                  <c:v>Total processing time without pre-alignment (sec)</c:v>
                </c:pt>
              </c:strCache>
            </c:strRef>
          </c:tx>
          <c:spPr>
            <a:ln w="57150" cap="rnd">
              <a:solidFill>
                <a:schemeClr val="tx2"/>
              </a:solidFill>
              <a:round/>
            </a:ln>
            <a:effectLst/>
          </c:spPr>
          <c:marker>
            <c:symbol val="none"/>
          </c:marker>
          <c:cat>
            <c:multiLvlStrRef>
              <c:f>Sheet2!$B$2:$C$41</c:f>
              <c:multiLvlStrCache>
                <c:ptCount val="40"/>
                <c:lvl>
                  <c:pt idx="0">
                    <c:v>100%</c:v>
                  </c:pt>
                  <c:pt idx="1">
                    <c:v>80%</c:v>
                  </c:pt>
                  <c:pt idx="2">
                    <c:v>60%</c:v>
                  </c:pt>
                  <c:pt idx="3">
                    <c:v>40%</c:v>
                  </c:pt>
                  <c:pt idx="4">
                    <c:v>20%</c:v>
                  </c:pt>
                  <c:pt idx="5">
                    <c:v>100%</c:v>
                  </c:pt>
                  <c:pt idx="6">
                    <c:v>80%</c:v>
                  </c:pt>
                  <c:pt idx="7">
                    <c:v>60%</c:v>
                  </c:pt>
                  <c:pt idx="8">
                    <c:v>40%</c:v>
                  </c:pt>
                  <c:pt idx="9">
                    <c:v>20%</c:v>
                  </c:pt>
                  <c:pt idx="10">
                    <c:v>100%</c:v>
                  </c:pt>
                  <c:pt idx="11">
                    <c:v>80%</c:v>
                  </c:pt>
                  <c:pt idx="12">
                    <c:v>60%</c:v>
                  </c:pt>
                  <c:pt idx="13">
                    <c:v>40%</c:v>
                  </c:pt>
                  <c:pt idx="14">
                    <c:v>20%</c:v>
                  </c:pt>
                  <c:pt idx="15">
                    <c:v>100%</c:v>
                  </c:pt>
                  <c:pt idx="16">
                    <c:v>80%</c:v>
                  </c:pt>
                  <c:pt idx="17">
                    <c:v>60%</c:v>
                  </c:pt>
                  <c:pt idx="18">
                    <c:v>40%</c:v>
                  </c:pt>
                  <c:pt idx="19">
                    <c:v>20%</c:v>
                  </c:pt>
                  <c:pt idx="20">
                    <c:v>100%</c:v>
                  </c:pt>
                  <c:pt idx="21">
                    <c:v>80%</c:v>
                  </c:pt>
                  <c:pt idx="22">
                    <c:v>60%</c:v>
                  </c:pt>
                  <c:pt idx="23">
                    <c:v>40%</c:v>
                  </c:pt>
                  <c:pt idx="24">
                    <c:v>20%</c:v>
                  </c:pt>
                  <c:pt idx="25">
                    <c:v>100%</c:v>
                  </c:pt>
                  <c:pt idx="26">
                    <c:v>80%</c:v>
                  </c:pt>
                  <c:pt idx="27">
                    <c:v>60%</c:v>
                  </c:pt>
                  <c:pt idx="28">
                    <c:v>40%</c:v>
                  </c:pt>
                  <c:pt idx="29">
                    <c:v>20%</c:v>
                  </c:pt>
                  <c:pt idx="30">
                    <c:v>100%</c:v>
                  </c:pt>
                  <c:pt idx="31">
                    <c:v>80%</c:v>
                  </c:pt>
                  <c:pt idx="32">
                    <c:v>60%</c:v>
                  </c:pt>
                  <c:pt idx="33">
                    <c:v>40%</c:v>
                  </c:pt>
                  <c:pt idx="34">
                    <c:v>20%</c:v>
                  </c:pt>
                  <c:pt idx="35">
                    <c:v>100%</c:v>
                  </c:pt>
                  <c:pt idx="36">
                    <c:v>80%</c:v>
                  </c:pt>
                  <c:pt idx="37">
                    <c:v>60%</c:v>
                  </c:pt>
                  <c:pt idx="38">
                    <c:v>40%</c:v>
                  </c:pt>
                  <c:pt idx="39">
                    <c:v>20%</c:v>
                  </c:pt>
                </c:lvl>
                <c:lvl>
                  <c:pt idx="0">
                    <c:v>2x</c:v>
                  </c:pt>
                  <c:pt idx="5">
                    <c:v>4x</c:v>
                  </c:pt>
                  <c:pt idx="10">
                    <c:v>8x</c:v>
                  </c:pt>
                  <c:pt idx="15">
                    <c:v>16x</c:v>
                  </c:pt>
                  <c:pt idx="20">
                    <c:v>32x</c:v>
                  </c:pt>
                  <c:pt idx="25">
                    <c:v>64x</c:v>
                  </c:pt>
                  <c:pt idx="30">
                    <c:v>128x</c:v>
                  </c:pt>
                  <c:pt idx="35">
                    <c:v>256x</c:v>
                  </c:pt>
                </c:lvl>
              </c:multiLvlStrCache>
            </c:multiLvlStrRef>
          </c:cat>
          <c:val>
            <c:numRef>
              <c:f>Sheet2!$D$2:$D$41</c:f>
              <c:numCache>
                <c:formatCode>General</c:formatCode>
                <c:ptCount val="40"/>
                <c:pt idx="0">
                  <c:v>10000</c:v>
                </c:pt>
                <c:pt idx="1">
                  <c:v>10000</c:v>
                </c:pt>
                <c:pt idx="2">
                  <c:v>10000</c:v>
                </c:pt>
                <c:pt idx="3">
                  <c:v>10000</c:v>
                </c:pt>
                <c:pt idx="4">
                  <c:v>10000</c:v>
                </c:pt>
                <c:pt idx="5">
                  <c:v>10000</c:v>
                </c:pt>
                <c:pt idx="6">
                  <c:v>10000</c:v>
                </c:pt>
                <c:pt idx="7">
                  <c:v>10000</c:v>
                </c:pt>
                <c:pt idx="8">
                  <c:v>10000</c:v>
                </c:pt>
                <c:pt idx="9">
                  <c:v>10000</c:v>
                </c:pt>
                <c:pt idx="10">
                  <c:v>10000</c:v>
                </c:pt>
                <c:pt idx="11">
                  <c:v>10000</c:v>
                </c:pt>
                <c:pt idx="12">
                  <c:v>10000</c:v>
                </c:pt>
                <c:pt idx="13">
                  <c:v>10000</c:v>
                </c:pt>
                <c:pt idx="14">
                  <c:v>10000</c:v>
                </c:pt>
                <c:pt idx="15">
                  <c:v>10000</c:v>
                </c:pt>
                <c:pt idx="16">
                  <c:v>10000</c:v>
                </c:pt>
                <c:pt idx="17">
                  <c:v>10000</c:v>
                </c:pt>
                <c:pt idx="18">
                  <c:v>10000</c:v>
                </c:pt>
                <c:pt idx="19">
                  <c:v>10000</c:v>
                </c:pt>
                <c:pt idx="20">
                  <c:v>10000</c:v>
                </c:pt>
                <c:pt idx="21">
                  <c:v>10000</c:v>
                </c:pt>
                <c:pt idx="22">
                  <c:v>10000</c:v>
                </c:pt>
                <c:pt idx="23">
                  <c:v>10000</c:v>
                </c:pt>
                <c:pt idx="24">
                  <c:v>10000</c:v>
                </c:pt>
                <c:pt idx="25">
                  <c:v>10000</c:v>
                </c:pt>
                <c:pt idx="26">
                  <c:v>10000</c:v>
                </c:pt>
                <c:pt idx="27">
                  <c:v>10000</c:v>
                </c:pt>
                <c:pt idx="28">
                  <c:v>10000</c:v>
                </c:pt>
                <c:pt idx="29">
                  <c:v>10000</c:v>
                </c:pt>
                <c:pt idx="30">
                  <c:v>10000</c:v>
                </c:pt>
                <c:pt idx="31">
                  <c:v>10000</c:v>
                </c:pt>
                <c:pt idx="32">
                  <c:v>10000</c:v>
                </c:pt>
                <c:pt idx="33">
                  <c:v>10000</c:v>
                </c:pt>
                <c:pt idx="34">
                  <c:v>10000</c:v>
                </c:pt>
                <c:pt idx="35">
                  <c:v>10000</c:v>
                </c:pt>
                <c:pt idx="36">
                  <c:v>10000</c:v>
                </c:pt>
                <c:pt idx="37">
                  <c:v>10000</c:v>
                </c:pt>
                <c:pt idx="38">
                  <c:v>10000</c:v>
                </c:pt>
                <c:pt idx="39">
                  <c:v>10000</c:v>
                </c:pt>
              </c:numCache>
            </c:numRef>
          </c:val>
          <c:smooth val="0"/>
          <c:extLst>
            <c:ext xmlns:c16="http://schemas.microsoft.com/office/drawing/2014/chart" uri="{C3380CC4-5D6E-409C-BE32-E72D297353CC}">
              <c16:uniqueId val="{00000000-23CF-3D4D-8997-13CB5384B985}"/>
            </c:ext>
          </c:extLst>
        </c:ser>
        <c:ser>
          <c:idx val="1"/>
          <c:order val="1"/>
          <c:tx>
            <c:strRef>
              <c:f>Sheet2!$E$1</c:f>
              <c:strCache>
                <c:ptCount val="1"/>
                <c:pt idx="0">
                  <c:v>Total processing time with pre-alignment (sec)</c:v>
                </c:pt>
              </c:strCache>
            </c:strRef>
          </c:tx>
          <c:spPr>
            <a:ln w="57150" cap="rnd">
              <a:solidFill>
                <a:srgbClr val="FF0000"/>
              </a:solidFill>
              <a:round/>
            </a:ln>
            <a:effectLst/>
          </c:spPr>
          <c:marker>
            <c:symbol val="none"/>
          </c:marker>
          <c:cat>
            <c:multiLvlStrRef>
              <c:f>Sheet2!$B$2:$C$41</c:f>
              <c:multiLvlStrCache>
                <c:ptCount val="40"/>
                <c:lvl>
                  <c:pt idx="0">
                    <c:v>100%</c:v>
                  </c:pt>
                  <c:pt idx="1">
                    <c:v>80%</c:v>
                  </c:pt>
                  <c:pt idx="2">
                    <c:v>60%</c:v>
                  </c:pt>
                  <c:pt idx="3">
                    <c:v>40%</c:v>
                  </c:pt>
                  <c:pt idx="4">
                    <c:v>20%</c:v>
                  </c:pt>
                  <c:pt idx="5">
                    <c:v>100%</c:v>
                  </c:pt>
                  <c:pt idx="6">
                    <c:v>80%</c:v>
                  </c:pt>
                  <c:pt idx="7">
                    <c:v>60%</c:v>
                  </c:pt>
                  <c:pt idx="8">
                    <c:v>40%</c:v>
                  </c:pt>
                  <c:pt idx="9">
                    <c:v>20%</c:v>
                  </c:pt>
                  <c:pt idx="10">
                    <c:v>100%</c:v>
                  </c:pt>
                  <c:pt idx="11">
                    <c:v>80%</c:v>
                  </c:pt>
                  <c:pt idx="12">
                    <c:v>60%</c:v>
                  </c:pt>
                  <c:pt idx="13">
                    <c:v>40%</c:v>
                  </c:pt>
                  <c:pt idx="14">
                    <c:v>20%</c:v>
                  </c:pt>
                  <c:pt idx="15">
                    <c:v>100%</c:v>
                  </c:pt>
                  <c:pt idx="16">
                    <c:v>80%</c:v>
                  </c:pt>
                  <c:pt idx="17">
                    <c:v>60%</c:v>
                  </c:pt>
                  <c:pt idx="18">
                    <c:v>40%</c:v>
                  </c:pt>
                  <c:pt idx="19">
                    <c:v>20%</c:v>
                  </c:pt>
                  <c:pt idx="20">
                    <c:v>100%</c:v>
                  </c:pt>
                  <c:pt idx="21">
                    <c:v>80%</c:v>
                  </c:pt>
                  <c:pt idx="22">
                    <c:v>60%</c:v>
                  </c:pt>
                  <c:pt idx="23">
                    <c:v>40%</c:v>
                  </c:pt>
                  <c:pt idx="24">
                    <c:v>20%</c:v>
                  </c:pt>
                  <c:pt idx="25">
                    <c:v>100%</c:v>
                  </c:pt>
                  <c:pt idx="26">
                    <c:v>80%</c:v>
                  </c:pt>
                  <c:pt idx="27">
                    <c:v>60%</c:v>
                  </c:pt>
                  <c:pt idx="28">
                    <c:v>40%</c:v>
                  </c:pt>
                  <c:pt idx="29">
                    <c:v>20%</c:v>
                  </c:pt>
                  <c:pt idx="30">
                    <c:v>100%</c:v>
                  </c:pt>
                  <c:pt idx="31">
                    <c:v>80%</c:v>
                  </c:pt>
                  <c:pt idx="32">
                    <c:v>60%</c:v>
                  </c:pt>
                  <c:pt idx="33">
                    <c:v>40%</c:v>
                  </c:pt>
                  <c:pt idx="34">
                    <c:v>20%</c:v>
                  </c:pt>
                  <c:pt idx="35">
                    <c:v>100%</c:v>
                  </c:pt>
                  <c:pt idx="36">
                    <c:v>80%</c:v>
                  </c:pt>
                  <c:pt idx="37">
                    <c:v>60%</c:v>
                  </c:pt>
                  <c:pt idx="38">
                    <c:v>40%</c:v>
                  </c:pt>
                  <c:pt idx="39">
                    <c:v>20%</c:v>
                  </c:pt>
                </c:lvl>
                <c:lvl>
                  <c:pt idx="0">
                    <c:v>2x</c:v>
                  </c:pt>
                  <c:pt idx="5">
                    <c:v>4x</c:v>
                  </c:pt>
                  <c:pt idx="10">
                    <c:v>8x</c:v>
                  </c:pt>
                  <c:pt idx="15">
                    <c:v>16x</c:v>
                  </c:pt>
                  <c:pt idx="20">
                    <c:v>32x</c:v>
                  </c:pt>
                  <c:pt idx="25">
                    <c:v>64x</c:v>
                  </c:pt>
                  <c:pt idx="30">
                    <c:v>128x</c:v>
                  </c:pt>
                  <c:pt idx="35">
                    <c:v>256x</c:v>
                  </c:pt>
                </c:lvl>
              </c:multiLvlStrCache>
            </c:multiLvlStrRef>
          </c:cat>
          <c:val>
            <c:numRef>
              <c:f>Sheet2!$E$2:$E$41</c:f>
              <c:numCache>
                <c:formatCode>General</c:formatCode>
                <c:ptCount val="40"/>
                <c:pt idx="0">
                  <c:v>5000</c:v>
                </c:pt>
                <c:pt idx="1">
                  <c:v>6999.9999999999991</c:v>
                </c:pt>
                <c:pt idx="2">
                  <c:v>9000</c:v>
                </c:pt>
                <c:pt idx="3">
                  <c:v>11000</c:v>
                </c:pt>
                <c:pt idx="4">
                  <c:v>13000</c:v>
                </c:pt>
                <c:pt idx="5">
                  <c:v>2500</c:v>
                </c:pt>
                <c:pt idx="6">
                  <c:v>4499.9999999999991</c:v>
                </c:pt>
                <c:pt idx="7">
                  <c:v>6500</c:v>
                </c:pt>
                <c:pt idx="8">
                  <c:v>8500</c:v>
                </c:pt>
                <c:pt idx="9">
                  <c:v>10500</c:v>
                </c:pt>
                <c:pt idx="10">
                  <c:v>1250</c:v>
                </c:pt>
                <c:pt idx="11">
                  <c:v>3249.9999999999991</c:v>
                </c:pt>
                <c:pt idx="12">
                  <c:v>5250</c:v>
                </c:pt>
                <c:pt idx="13">
                  <c:v>7250</c:v>
                </c:pt>
                <c:pt idx="14">
                  <c:v>9250</c:v>
                </c:pt>
                <c:pt idx="15">
                  <c:v>625</c:v>
                </c:pt>
                <c:pt idx="16">
                  <c:v>2624.9999999999991</c:v>
                </c:pt>
                <c:pt idx="17">
                  <c:v>4625</c:v>
                </c:pt>
                <c:pt idx="18">
                  <c:v>6625</c:v>
                </c:pt>
                <c:pt idx="19">
                  <c:v>8625</c:v>
                </c:pt>
                <c:pt idx="20">
                  <c:v>312.5</c:v>
                </c:pt>
                <c:pt idx="21">
                  <c:v>2312.4999999999991</c:v>
                </c:pt>
                <c:pt idx="22">
                  <c:v>4312.5</c:v>
                </c:pt>
                <c:pt idx="23">
                  <c:v>6312.5</c:v>
                </c:pt>
                <c:pt idx="24">
                  <c:v>8312.5</c:v>
                </c:pt>
                <c:pt idx="25">
                  <c:v>156.25</c:v>
                </c:pt>
                <c:pt idx="26">
                  <c:v>2156.2499999999991</c:v>
                </c:pt>
                <c:pt idx="27">
                  <c:v>4156.25</c:v>
                </c:pt>
                <c:pt idx="28">
                  <c:v>6156.25</c:v>
                </c:pt>
                <c:pt idx="29">
                  <c:v>8156.25</c:v>
                </c:pt>
                <c:pt idx="30">
                  <c:v>78.125</c:v>
                </c:pt>
                <c:pt idx="31">
                  <c:v>2078.1249999999991</c:v>
                </c:pt>
                <c:pt idx="32">
                  <c:v>4078.125</c:v>
                </c:pt>
                <c:pt idx="33">
                  <c:v>6078.125</c:v>
                </c:pt>
                <c:pt idx="34">
                  <c:v>8078.125</c:v>
                </c:pt>
                <c:pt idx="35">
                  <c:v>39.0625</c:v>
                </c:pt>
                <c:pt idx="36">
                  <c:v>2039.0624999999993</c:v>
                </c:pt>
                <c:pt idx="37">
                  <c:v>4039.0625</c:v>
                </c:pt>
                <c:pt idx="38">
                  <c:v>6039.0625</c:v>
                </c:pt>
                <c:pt idx="39">
                  <c:v>8039.0625</c:v>
                </c:pt>
              </c:numCache>
            </c:numRef>
          </c:val>
          <c:smooth val="0"/>
          <c:extLst>
            <c:ext xmlns:c16="http://schemas.microsoft.com/office/drawing/2014/chart" uri="{C3380CC4-5D6E-409C-BE32-E72D297353CC}">
              <c16:uniqueId val="{00000001-23CF-3D4D-8997-13CB5384B985}"/>
            </c:ext>
          </c:extLst>
        </c:ser>
        <c:ser>
          <c:idx val="2"/>
          <c:order val="2"/>
          <c:tx>
            <c:strRef>
              <c:f>Sheet2!$F$1</c:f>
              <c:strCache>
                <c:ptCount val="1"/>
                <c:pt idx="0">
                  <c:v>Ideal processing time for 90% pre-alignment rejection percentage</c:v>
                </c:pt>
              </c:strCache>
            </c:strRef>
          </c:tx>
          <c:spPr>
            <a:ln w="288925" cap="flat" cmpd="sng">
              <a:solidFill>
                <a:schemeClr val="bg2">
                  <a:lumMod val="25000"/>
                  <a:alpha val="49000"/>
                </a:schemeClr>
              </a:solidFill>
              <a:miter lim="800000"/>
            </a:ln>
            <a:effectLst/>
          </c:spPr>
          <c:marker>
            <c:symbol val="none"/>
          </c:marker>
          <c:cat>
            <c:multiLvlStrRef>
              <c:f>Sheet2!$B$2:$C$41</c:f>
              <c:multiLvlStrCache>
                <c:ptCount val="40"/>
                <c:lvl>
                  <c:pt idx="0">
                    <c:v>100%</c:v>
                  </c:pt>
                  <c:pt idx="1">
                    <c:v>80%</c:v>
                  </c:pt>
                  <c:pt idx="2">
                    <c:v>60%</c:v>
                  </c:pt>
                  <c:pt idx="3">
                    <c:v>40%</c:v>
                  </c:pt>
                  <c:pt idx="4">
                    <c:v>20%</c:v>
                  </c:pt>
                  <c:pt idx="5">
                    <c:v>100%</c:v>
                  </c:pt>
                  <c:pt idx="6">
                    <c:v>80%</c:v>
                  </c:pt>
                  <c:pt idx="7">
                    <c:v>60%</c:v>
                  </c:pt>
                  <c:pt idx="8">
                    <c:v>40%</c:v>
                  </c:pt>
                  <c:pt idx="9">
                    <c:v>20%</c:v>
                  </c:pt>
                  <c:pt idx="10">
                    <c:v>100%</c:v>
                  </c:pt>
                  <c:pt idx="11">
                    <c:v>80%</c:v>
                  </c:pt>
                  <c:pt idx="12">
                    <c:v>60%</c:v>
                  </c:pt>
                  <c:pt idx="13">
                    <c:v>40%</c:v>
                  </c:pt>
                  <c:pt idx="14">
                    <c:v>20%</c:v>
                  </c:pt>
                  <c:pt idx="15">
                    <c:v>100%</c:v>
                  </c:pt>
                  <c:pt idx="16">
                    <c:v>80%</c:v>
                  </c:pt>
                  <c:pt idx="17">
                    <c:v>60%</c:v>
                  </c:pt>
                  <c:pt idx="18">
                    <c:v>40%</c:v>
                  </c:pt>
                  <c:pt idx="19">
                    <c:v>20%</c:v>
                  </c:pt>
                  <c:pt idx="20">
                    <c:v>100%</c:v>
                  </c:pt>
                  <c:pt idx="21">
                    <c:v>80%</c:v>
                  </c:pt>
                  <c:pt idx="22">
                    <c:v>60%</c:v>
                  </c:pt>
                  <c:pt idx="23">
                    <c:v>40%</c:v>
                  </c:pt>
                  <c:pt idx="24">
                    <c:v>20%</c:v>
                  </c:pt>
                  <c:pt idx="25">
                    <c:v>100%</c:v>
                  </c:pt>
                  <c:pt idx="26">
                    <c:v>80%</c:v>
                  </c:pt>
                  <c:pt idx="27">
                    <c:v>60%</c:v>
                  </c:pt>
                  <c:pt idx="28">
                    <c:v>40%</c:v>
                  </c:pt>
                  <c:pt idx="29">
                    <c:v>20%</c:v>
                  </c:pt>
                  <c:pt idx="30">
                    <c:v>100%</c:v>
                  </c:pt>
                  <c:pt idx="31">
                    <c:v>80%</c:v>
                  </c:pt>
                  <c:pt idx="32">
                    <c:v>60%</c:v>
                  </c:pt>
                  <c:pt idx="33">
                    <c:v>40%</c:v>
                  </c:pt>
                  <c:pt idx="34">
                    <c:v>20%</c:v>
                  </c:pt>
                  <c:pt idx="35">
                    <c:v>100%</c:v>
                  </c:pt>
                  <c:pt idx="36">
                    <c:v>80%</c:v>
                  </c:pt>
                  <c:pt idx="37">
                    <c:v>60%</c:v>
                  </c:pt>
                  <c:pt idx="38">
                    <c:v>40%</c:v>
                  </c:pt>
                  <c:pt idx="39">
                    <c:v>20%</c:v>
                  </c:pt>
                </c:lvl>
                <c:lvl>
                  <c:pt idx="0">
                    <c:v>2x</c:v>
                  </c:pt>
                  <c:pt idx="5">
                    <c:v>4x</c:v>
                  </c:pt>
                  <c:pt idx="10">
                    <c:v>8x</c:v>
                  </c:pt>
                  <c:pt idx="15">
                    <c:v>16x</c:v>
                  </c:pt>
                  <c:pt idx="20">
                    <c:v>32x</c:v>
                  </c:pt>
                  <c:pt idx="25">
                    <c:v>64x</c:v>
                  </c:pt>
                  <c:pt idx="30">
                    <c:v>128x</c:v>
                  </c:pt>
                  <c:pt idx="35">
                    <c:v>256x</c:v>
                  </c:pt>
                </c:lvl>
              </c:multiLvlStrCache>
            </c:multiLvlStrRef>
          </c:cat>
          <c:val>
            <c:numRef>
              <c:f>Sheet2!$F$2:$F$41</c:f>
              <c:numCache>
                <c:formatCode>General</c:formatCode>
                <c:ptCount val="40"/>
                <c:pt idx="0">
                  <c:v>6000</c:v>
                </c:pt>
                <c:pt idx="1">
                  <c:v>6000</c:v>
                </c:pt>
                <c:pt idx="2">
                  <c:v>6000</c:v>
                </c:pt>
                <c:pt idx="3">
                  <c:v>6000</c:v>
                </c:pt>
                <c:pt idx="4">
                  <c:v>6000</c:v>
                </c:pt>
                <c:pt idx="5">
                  <c:v>3499.9999999999995</c:v>
                </c:pt>
                <c:pt idx="6">
                  <c:v>3499.9999999999995</c:v>
                </c:pt>
                <c:pt idx="7">
                  <c:v>3499.9999999999995</c:v>
                </c:pt>
                <c:pt idx="8">
                  <c:v>3499.9999999999995</c:v>
                </c:pt>
                <c:pt idx="9">
                  <c:v>3499.9999999999995</c:v>
                </c:pt>
                <c:pt idx="10">
                  <c:v>2249.9999999999995</c:v>
                </c:pt>
                <c:pt idx="11">
                  <c:v>2249.9999999999995</c:v>
                </c:pt>
                <c:pt idx="12">
                  <c:v>2249.9999999999995</c:v>
                </c:pt>
                <c:pt idx="13">
                  <c:v>2249.9999999999995</c:v>
                </c:pt>
                <c:pt idx="14">
                  <c:v>2249.9999999999995</c:v>
                </c:pt>
                <c:pt idx="15">
                  <c:v>1624.9999999999995</c:v>
                </c:pt>
                <c:pt idx="16">
                  <c:v>1624.9999999999995</c:v>
                </c:pt>
                <c:pt idx="17">
                  <c:v>1624.9999999999995</c:v>
                </c:pt>
                <c:pt idx="18">
                  <c:v>1624.9999999999995</c:v>
                </c:pt>
                <c:pt idx="19">
                  <c:v>1624.9999999999995</c:v>
                </c:pt>
                <c:pt idx="20">
                  <c:v>1312.4999999999995</c:v>
                </c:pt>
                <c:pt idx="21">
                  <c:v>1312.4999999999995</c:v>
                </c:pt>
                <c:pt idx="22">
                  <c:v>1312.4999999999995</c:v>
                </c:pt>
                <c:pt idx="23">
                  <c:v>1312.4999999999995</c:v>
                </c:pt>
                <c:pt idx="24">
                  <c:v>1312.4999999999995</c:v>
                </c:pt>
                <c:pt idx="25">
                  <c:v>1156.2499999999995</c:v>
                </c:pt>
                <c:pt idx="26">
                  <c:v>1156.2499999999995</c:v>
                </c:pt>
                <c:pt idx="27">
                  <c:v>1156.2499999999995</c:v>
                </c:pt>
                <c:pt idx="28">
                  <c:v>1156.2499999999995</c:v>
                </c:pt>
                <c:pt idx="29">
                  <c:v>1156.2499999999995</c:v>
                </c:pt>
                <c:pt idx="30">
                  <c:v>1078.1249999999995</c:v>
                </c:pt>
                <c:pt idx="31">
                  <c:v>1078.1249999999995</c:v>
                </c:pt>
                <c:pt idx="32">
                  <c:v>1078.1249999999995</c:v>
                </c:pt>
                <c:pt idx="33">
                  <c:v>1078.1249999999995</c:v>
                </c:pt>
                <c:pt idx="34">
                  <c:v>1078.1249999999995</c:v>
                </c:pt>
                <c:pt idx="35">
                  <c:v>1039.0624999999995</c:v>
                </c:pt>
                <c:pt idx="36">
                  <c:v>1039.0624999999995</c:v>
                </c:pt>
                <c:pt idx="37">
                  <c:v>1039.0624999999995</c:v>
                </c:pt>
                <c:pt idx="38">
                  <c:v>1039.0624999999995</c:v>
                </c:pt>
                <c:pt idx="39">
                  <c:v>1039.0624999999995</c:v>
                </c:pt>
              </c:numCache>
            </c:numRef>
          </c:val>
          <c:smooth val="1"/>
          <c:extLst>
            <c:ext xmlns:c16="http://schemas.microsoft.com/office/drawing/2014/chart" uri="{C3380CC4-5D6E-409C-BE32-E72D297353CC}">
              <c16:uniqueId val="{00000002-23CF-3D4D-8997-13CB5384B985}"/>
            </c:ext>
          </c:extLst>
        </c:ser>
        <c:dLbls>
          <c:showLegendKey val="0"/>
          <c:showVal val="0"/>
          <c:showCatName val="0"/>
          <c:showSerName val="0"/>
          <c:showPercent val="0"/>
          <c:showBubbleSize val="0"/>
        </c:dLbls>
        <c:smooth val="0"/>
        <c:axId val="343509048"/>
        <c:axId val="343510616"/>
      </c:lineChart>
      <c:catAx>
        <c:axId val="343509048"/>
        <c:scaling>
          <c:orientation val="minMax"/>
        </c:scaling>
        <c:delete val="0"/>
        <c:axPos val="b"/>
        <c:majorGridlines>
          <c:spPr>
            <a:ln w="9525" cap="flat" cmpd="sng" algn="ctr">
              <a:solidFill>
                <a:schemeClr val="dk1">
                  <a:lumMod val="15000"/>
                  <a:lumOff val="85000"/>
                  <a:alpha val="54000"/>
                </a:schemeClr>
              </a:solidFill>
              <a:round/>
            </a:ln>
            <a:effectLst/>
          </c:spPr>
        </c:majorGridlines>
        <c:minorGridlines>
          <c:spPr>
            <a:ln w="9525" cap="flat" cmpd="sng" algn="ctr">
              <a:solidFill>
                <a:schemeClr val="dk1">
                  <a:lumMod val="15000"/>
                  <a:lumOff val="85000"/>
                  <a:alpha val="51000"/>
                </a:schemeClr>
              </a:solidFill>
              <a:round/>
            </a:ln>
            <a:effectLst/>
          </c:spPr>
        </c:minorGridlines>
        <c:title>
          <c:tx>
            <c:rich>
              <a:bodyPr rot="0" spcFirstLastPara="1" vertOverflow="ellipsis" vert="horz" wrap="square" anchor="ctr" anchorCtr="1"/>
              <a:lstStyle/>
              <a:p>
                <a:pPr>
                  <a:defRPr sz="1200" b="1" i="0" u="none" strike="noStrike" kern="1200" baseline="0">
                    <a:solidFill>
                      <a:schemeClr val="tx1"/>
                    </a:solidFill>
                    <a:latin typeface="+mn-lt"/>
                    <a:ea typeface="+mn-ea"/>
                    <a:cs typeface="+mn-cs"/>
                  </a:defRPr>
                </a:pPr>
                <a:r>
                  <a:rPr lang="en-US"/>
                  <a:t>Pre-alignment rejected mapping percentage and speed compared to alignment step</a:t>
                </a:r>
              </a:p>
            </c:rich>
          </c:tx>
          <c:overlay val="0"/>
          <c:spPr>
            <a:noFill/>
            <a:ln>
              <a:noFill/>
            </a:ln>
            <a:effectLst/>
          </c:spPr>
          <c:txPr>
            <a:bodyPr rot="0" spcFirstLastPara="1" vertOverflow="ellipsis" vert="horz" wrap="square" anchor="ctr" anchorCtr="1"/>
            <a:lstStyle/>
            <a:p>
              <a:pPr>
                <a:defRPr sz="1200" b="1" i="0" u="none" strike="noStrike" kern="1200" baseline="0">
                  <a:solidFill>
                    <a:schemeClr val="tx1"/>
                  </a:solidFill>
                  <a:latin typeface="+mn-lt"/>
                  <a:ea typeface="+mn-ea"/>
                  <a:cs typeface="+mn-cs"/>
                </a:defRPr>
              </a:pPr>
              <a:endParaRPr lang="en-US"/>
            </a:p>
          </c:txPr>
        </c:title>
        <c:numFmt formatCode="General" sourceLinked="1"/>
        <c:majorTickMark val="out"/>
        <c:minorTickMark val="cross"/>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cap="none" spc="0" normalizeH="0" baseline="0">
                <a:solidFill>
                  <a:schemeClr val="tx1"/>
                </a:solidFill>
                <a:latin typeface="+mn-lt"/>
                <a:ea typeface="+mn-ea"/>
                <a:cs typeface="+mn-cs"/>
              </a:defRPr>
            </a:pPr>
            <a:endParaRPr lang="en-US"/>
          </a:p>
        </c:txPr>
        <c:crossAx val="343510616"/>
        <c:crosses val="autoZero"/>
        <c:auto val="1"/>
        <c:lblAlgn val="ctr"/>
        <c:lblOffset val="100"/>
        <c:noMultiLvlLbl val="0"/>
      </c:catAx>
      <c:valAx>
        <c:axId val="343510616"/>
        <c:scaling>
          <c:orientation val="minMax"/>
        </c:scaling>
        <c:delete val="0"/>
        <c:axPos val="l"/>
        <c:majorGridlines>
          <c:spPr>
            <a:ln w="9525" cap="flat" cmpd="sng" algn="ctr">
              <a:solidFill>
                <a:schemeClr val="dk1">
                  <a:lumMod val="15000"/>
                  <a:lumOff val="85000"/>
                  <a:alpha val="54000"/>
                </a:schemeClr>
              </a:solidFill>
              <a:round/>
            </a:ln>
            <a:effectLst/>
          </c:spPr>
        </c:majorGridlines>
        <c:title>
          <c:tx>
            <c:rich>
              <a:bodyPr rot="-5400000" spcFirstLastPara="1" vertOverflow="ellipsis" vert="horz" wrap="square" anchor="ctr" anchorCtr="1"/>
              <a:lstStyle/>
              <a:p>
                <a:pPr>
                  <a:defRPr sz="1200" b="1" i="0" u="none" strike="noStrike" kern="1200" baseline="0">
                    <a:solidFill>
                      <a:schemeClr val="tx1"/>
                    </a:solidFill>
                    <a:latin typeface="+mn-lt"/>
                    <a:ea typeface="+mn-ea"/>
                    <a:cs typeface="+mn-cs"/>
                  </a:defRPr>
                </a:pPr>
                <a:r>
                  <a:rPr lang="en-US" dirty="0"/>
                  <a:t>Processing time (sec) for 1 million mappings</a:t>
                </a:r>
              </a:p>
            </c:rich>
          </c:tx>
          <c:layout>
            <c:manualLayout>
              <c:xMode val="edge"/>
              <c:yMode val="edge"/>
              <c:x val="1.1756671041119861E-2"/>
              <c:y val="9.1747843834526666E-2"/>
            </c:manualLayout>
          </c:layout>
          <c:overlay val="0"/>
          <c:spPr>
            <a:noFill/>
            <a:ln>
              <a:noFill/>
            </a:ln>
            <a:effectLst/>
          </c:spPr>
          <c:txPr>
            <a:bodyPr rot="-5400000" spcFirstLastPara="1" vertOverflow="ellipsis" vert="horz" wrap="square" anchor="ctr" anchorCtr="1"/>
            <a:lstStyle/>
            <a:p>
              <a:pPr>
                <a:defRPr sz="1200" b="1" i="0" u="none" strike="noStrike" kern="1200" baseline="0">
                  <a:solidFill>
                    <a:schemeClr val="tx1"/>
                  </a:solidFill>
                  <a:latin typeface="+mn-lt"/>
                  <a:ea typeface="+mn-ea"/>
                  <a:cs typeface="+mn-cs"/>
                </a:defRPr>
              </a:pPr>
              <a:endParaRPr lang="en-US"/>
            </a:p>
          </c:txPr>
        </c:title>
        <c:numFmt formatCode="#,##0" sourceLinked="0"/>
        <c:majorTickMark val="cross"/>
        <c:minorTickMark val="cross"/>
        <c:tickLblPos val="nextTo"/>
        <c:spPr>
          <a:noFill/>
          <a:ln>
            <a:solidFill>
              <a:schemeClr val="tx1"/>
            </a:solid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343509048"/>
        <c:crosses val="autoZero"/>
        <c:crossBetween val="between"/>
      </c:valAx>
      <c:spPr>
        <a:solidFill>
          <a:schemeClr val="bg1"/>
        </a:solidFill>
        <a:ln>
          <a:noFill/>
        </a:ln>
        <a:effectLst/>
      </c:spPr>
    </c:plotArea>
    <c:legend>
      <c:legendPos val="b"/>
      <c:layout>
        <c:manualLayout>
          <c:xMode val="edge"/>
          <c:yMode val="edge"/>
          <c:x val="0.41573501749781283"/>
          <c:y val="4.5847104055367072E-2"/>
          <c:w val="0.56158541119860017"/>
          <c:h val="0.14298683843100879"/>
        </c:manualLayout>
      </c:layout>
      <c:overlay val="0"/>
      <c:spPr>
        <a:solidFill>
          <a:schemeClr val="bg1"/>
        </a:solidFill>
        <a:ln>
          <a:solidFill>
            <a:schemeClr val="tx1">
              <a:lumMod val="65000"/>
              <a:lumOff val="35000"/>
            </a:schemeClr>
          </a:solid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solidFill>
      <a:schemeClr val="lt1"/>
    </a:solidFill>
    <a:ln w="9525" cap="flat" cmpd="sng" algn="ctr">
      <a:noFill/>
      <a:round/>
    </a:ln>
    <a:effectLst/>
  </c:spPr>
  <c:txPr>
    <a:bodyPr/>
    <a:lstStyle/>
    <a:p>
      <a:pPr>
        <a:defRPr sz="1200">
          <a:solidFill>
            <a:schemeClr val="tx1"/>
          </a:solidFill>
        </a:defRPr>
      </a:pPr>
      <a:endParaRPr lang="en-US"/>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3481578691552"/>
          <c:y val="7.03358448482896E-2"/>
          <c:w val="0.81172292699523696"/>
          <c:h val="0.54584290990013495"/>
        </c:manualLayout>
      </c:layout>
      <c:barChart>
        <c:barDir val="bar"/>
        <c:grouping val="clustered"/>
        <c:varyColors val="0"/>
        <c:ser>
          <c:idx val="0"/>
          <c:order val="0"/>
          <c:tx>
            <c:strRef>
              <c:f>Sheet1!$B$1</c:f>
              <c:strCache>
                <c:ptCount val="1"/>
                <c:pt idx="0">
                  <c:v>열3</c:v>
                </c:pt>
              </c:strCache>
            </c:strRef>
          </c:tx>
          <c:spPr>
            <a:solidFill>
              <a:schemeClr val="accent1"/>
            </a:solidFill>
            <a:ln>
              <a:solidFill>
                <a:schemeClr val="accent1">
                  <a:lumMod val="50000"/>
                </a:schemeClr>
              </a:solidFill>
            </a:ln>
            <a:effectLst/>
          </c:spPr>
          <c:invertIfNegative val="0"/>
          <c:dLbls>
            <c:dLbl>
              <c:idx val="0"/>
              <c:tx>
                <c:rich>
                  <a:bodyPr/>
                  <a:lstStyle/>
                  <a:p>
                    <a:r>
                      <a:rPr lang="en-US" altLang="ko-KR" dirty="0"/>
                      <a:t>+42%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6EF8-504D-9B4D-CE09101666FF}"/>
                </c:ext>
              </c:extLst>
            </c:dLbl>
            <c:dLbl>
              <c:idx val="1"/>
              <c:delete val="1"/>
              <c:extLst>
                <c:ext xmlns:c15="http://schemas.microsoft.com/office/drawing/2012/chart" uri="{CE6537A1-D6FC-4f65-9D91-7224C49458BB}"/>
                <c:ext xmlns:c16="http://schemas.microsoft.com/office/drawing/2014/chart" uri="{C3380CC4-5D6E-409C-BE32-E72D297353CC}">
                  <c16:uniqueId val="{00000001-6EF8-504D-9B4D-CE09101666FF}"/>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128 Cores</c:v>
                </c:pt>
                <c:pt idx="1">
                  <c:v>32 Cores</c:v>
                </c:pt>
              </c:strCache>
            </c:strRef>
          </c:cat>
          <c:val>
            <c:numRef>
              <c:f>Sheet1!$B$2:$B$3</c:f>
              <c:numCache>
                <c:formatCode>General</c:formatCode>
                <c:ptCount val="2"/>
                <c:pt idx="0">
                  <c:v>1.420607344</c:v>
                </c:pt>
                <c:pt idx="1">
                  <c:v>1</c:v>
                </c:pt>
              </c:numCache>
            </c:numRef>
          </c:val>
          <c:extLst>
            <c:ext xmlns:c16="http://schemas.microsoft.com/office/drawing/2014/chart" uri="{C3380CC4-5D6E-409C-BE32-E72D297353CC}">
              <c16:uniqueId val="{00000002-6EF8-504D-9B4D-CE09101666FF}"/>
            </c:ext>
          </c:extLst>
        </c:ser>
        <c:dLbls>
          <c:showLegendKey val="0"/>
          <c:showVal val="0"/>
          <c:showCatName val="0"/>
          <c:showSerName val="0"/>
          <c:showPercent val="0"/>
          <c:showBubbleSize val="0"/>
        </c:dLbls>
        <c:gapWidth val="50"/>
        <c:axId val="-1614558480"/>
        <c:axId val="-1614553984"/>
      </c:barChart>
      <c:catAx>
        <c:axId val="-1614558480"/>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614553984"/>
        <c:crosses val="autoZero"/>
        <c:auto val="1"/>
        <c:lblAlgn val="ctr"/>
        <c:lblOffset val="100"/>
        <c:noMultiLvlLbl val="0"/>
      </c:catAx>
      <c:valAx>
        <c:axId val="-1614553984"/>
        <c:scaling>
          <c:orientation val="minMax"/>
          <c:max val="4"/>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dirty="0"/>
                  <a:t>Speedup</a:t>
                </a:r>
                <a:endParaRPr lang="ko-KR" altLang="en-US" dirty="0"/>
              </a:p>
            </c:rich>
          </c:tx>
          <c:layout>
            <c:manualLayout>
              <c:xMode val="edge"/>
              <c:yMode val="edge"/>
              <c:x val="0.509829153300282"/>
              <c:y val="0.82470364039603605"/>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614558480"/>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latin typeface="+mn-lt"/>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BE9C-9B46-A486-2F04F8C1860A}"/>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BE9C-9B46-A486-2F04F8C1860A}"/>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BE9C-9B46-A486-2F04F8C1860A}"/>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BE9C-9B46-A486-2F04F8C1860A}"/>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BE9C-9B46-A486-2F04F8C1860A}"/>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BE9C-9B46-A486-2F04F8C1860A}"/>
              </c:ext>
            </c:extLst>
          </c:dPt>
          <c:dLbls>
            <c:dLbl>
              <c:idx val="0"/>
              <c:delete val="1"/>
              <c:extLst>
                <c:ext xmlns:c15="http://schemas.microsoft.com/office/drawing/2012/chart" uri="{CE6537A1-D6FC-4f65-9D91-7224C49458BB}"/>
                <c:ext xmlns:c16="http://schemas.microsoft.com/office/drawing/2014/chart" uri="{C3380CC4-5D6E-409C-BE32-E72D297353CC}">
                  <c16:uniqueId val="{00000001-BE9C-9B46-A486-2F04F8C1860A}"/>
                </c:ext>
              </c:extLst>
            </c:dLbl>
            <c:dLbl>
              <c:idx val="1"/>
              <c:tx>
                <c:rich>
                  <a:bodyPr/>
                  <a:lstStyle/>
                  <a:p>
                    <a:r>
                      <a:rPr lang="en-US" altLang="ko-KR"/>
                      <a:t>+56%</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BE9C-9B46-A486-2F04F8C1860A}"/>
                </c:ext>
              </c:extLst>
            </c:dLbl>
            <c:dLbl>
              <c:idx val="2"/>
              <c:tx>
                <c:rich>
                  <a:bodyPr/>
                  <a:lstStyle/>
                  <a:p>
                    <a:r>
                      <a:rPr lang="en-US" altLang="ko-KR"/>
                      <a:t>+25%</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BE9C-9B46-A486-2F04F8C1860A}"/>
                </c:ext>
              </c:extLst>
            </c:dLbl>
            <c:dLbl>
              <c:idx val="3"/>
              <c:tx>
                <c:rich>
                  <a:bodyPr/>
                  <a:lstStyle/>
                  <a:p>
                    <a:r>
                      <a:rPr lang="en-US" altLang="ko-KR"/>
                      <a:t>9.0x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BE9C-9B46-A486-2F04F8C1860A}"/>
                </c:ext>
              </c:extLst>
            </c:dLbl>
            <c:dLbl>
              <c:idx val="4"/>
              <c:tx>
                <c:rich>
                  <a:bodyPr/>
                  <a:lstStyle/>
                  <a:p>
                    <a:r>
                      <a:rPr lang="en-US" altLang="ko-KR"/>
                      <a:t>11.6x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BE9C-9B46-A486-2F04F8C1860A}"/>
                </c:ext>
              </c:extLst>
            </c:dLbl>
            <c:dLbl>
              <c:idx val="5"/>
              <c:tx>
                <c:rich>
                  <a:bodyPr/>
                  <a:lstStyle/>
                  <a:p>
                    <a:r>
                      <a:rPr lang="en-US" altLang="ko-KR"/>
                      <a:t>13.8x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BE9C-9B46-A486-2F04F8C1860A}"/>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c:v>
                </c:pt>
                <c:pt idx="1">
                  <c:v>1.559151435</c:v>
                </c:pt>
                <c:pt idx="2">
                  <c:v>1.252544595</c:v>
                </c:pt>
                <c:pt idx="3">
                  <c:v>9.0241128310000001</c:v>
                </c:pt>
                <c:pt idx="4">
                  <c:v>11.6257351</c:v>
                </c:pt>
                <c:pt idx="5">
                  <c:v>13.781443319999999</c:v>
                </c:pt>
              </c:numCache>
            </c:numRef>
          </c:val>
          <c:extLst>
            <c:ext xmlns:c16="http://schemas.microsoft.com/office/drawing/2014/chart" uri="{C3380CC4-5D6E-409C-BE32-E72D297353CC}">
              <c16:uniqueId val="{0000000C-BE9C-9B46-A486-2F04F8C1860A}"/>
            </c:ext>
          </c:extLst>
        </c:ser>
        <c:dLbls>
          <c:showLegendKey val="0"/>
          <c:showVal val="0"/>
          <c:showCatName val="0"/>
          <c:showSerName val="0"/>
          <c:showPercent val="0"/>
          <c:showBubbleSize val="0"/>
        </c:dLbls>
        <c:gapWidth val="80"/>
        <c:overlap val="-27"/>
        <c:axId val="-1745965472"/>
        <c:axId val="-1745961200"/>
      </c:barChart>
      <c:catAx>
        <c:axId val="-174596547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45961200"/>
        <c:crosses val="autoZero"/>
        <c:auto val="1"/>
        <c:lblAlgn val="ctr"/>
        <c:lblOffset val="100"/>
        <c:noMultiLvlLbl val="0"/>
      </c:catAx>
      <c:valAx>
        <c:axId val="-174596120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a:t>Speedup</a:t>
                </a:r>
                <a:endParaRPr lang="ko-KR" altLang="en-US" dirty="0"/>
              </a:p>
            </c:rich>
          </c:tx>
          <c:layout>
            <c:manualLayout>
              <c:xMode val="edge"/>
              <c:yMode val="edge"/>
              <c:x val="4.6296296296296302E-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45965472"/>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3FDA-2141-A566-22CFFCBB66D4}"/>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3FDA-2141-A566-22CFFCBB66D4}"/>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3FDA-2141-A566-22CFFCBB66D4}"/>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3FDA-2141-A566-22CFFCBB66D4}"/>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3FDA-2141-A566-22CFFCBB66D4}"/>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3FDA-2141-A566-22CFFCBB66D4}"/>
              </c:ext>
            </c:extLst>
          </c:dPt>
          <c:dLbls>
            <c:dLbl>
              <c:idx val="0"/>
              <c:delete val="1"/>
              <c:extLst>
                <c:ext xmlns:c15="http://schemas.microsoft.com/office/drawing/2012/chart" uri="{CE6537A1-D6FC-4f65-9D91-7224C49458BB}"/>
                <c:ext xmlns:c16="http://schemas.microsoft.com/office/drawing/2014/chart" uri="{C3380CC4-5D6E-409C-BE32-E72D297353CC}">
                  <c16:uniqueId val="{00000001-3FDA-2141-A566-22CFFCBB66D4}"/>
                </c:ext>
              </c:extLst>
            </c:dLbl>
            <c:dLbl>
              <c:idx val="1"/>
              <c:tx>
                <c:rich>
                  <a:bodyPr/>
                  <a:lstStyle/>
                  <a:p>
                    <a:r>
                      <a:rPr lang="en-US" altLang="ko-KR"/>
                      <a:t>+56%</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3FDA-2141-A566-22CFFCBB66D4}"/>
                </c:ext>
              </c:extLst>
            </c:dLbl>
            <c:dLbl>
              <c:idx val="2"/>
              <c:tx>
                <c:rich>
                  <a:bodyPr/>
                  <a:lstStyle/>
                  <a:p>
                    <a:r>
                      <a:rPr lang="en-US" altLang="ko-KR"/>
                      <a:t>+25%</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3FDA-2141-A566-22CFFCBB66D4}"/>
                </c:ext>
              </c:extLst>
            </c:dLbl>
            <c:dLbl>
              <c:idx val="3"/>
              <c:tx>
                <c:rich>
                  <a:bodyPr/>
                  <a:lstStyle/>
                  <a:p>
                    <a:r>
                      <a:rPr lang="en-US" altLang="ko-KR"/>
                      <a:t>9.0x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3FDA-2141-A566-22CFFCBB66D4}"/>
                </c:ext>
              </c:extLst>
            </c:dLbl>
            <c:dLbl>
              <c:idx val="4"/>
              <c:tx>
                <c:rich>
                  <a:bodyPr/>
                  <a:lstStyle/>
                  <a:p>
                    <a:r>
                      <a:rPr lang="en-US" altLang="ko-KR"/>
                      <a:t>11.6x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3FDA-2141-A566-22CFFCBB66D4}"/>
                </c:ext>
              </c:extLst>
            </c:dLbl>
            <c:dLbl>
              <c:idx val="5"/>
              <c:tx>
                <c:rich>
                  <a:bodyPr/>
                  <a:lstStyle/>
                  <a:p>
                    <a:r>
                      <a:rPr lang="en-US" altLang="ko-KR"/>
                      <a:t>13.8x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3FDA-2141-A566-22CFFCBB66D4}"/>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c:v>
                </c:pt>
                <c:pt idx="1">
                  <c:v>1.559151435</c:v>
                </c:pt>
                <c:pt idx="2">
                  <c:v>1.252544595</c:v>
                </c:pt>
                <c:pt idx="3">
                  <c:v>9.0241128310000001</c:v>
                </c:pt>
                <c:pt idx="4">
                  <c:v>11.6257351</c:v>
                </c:pt>
                <c:pt idx="5">
                  <c:v>13.781443319999999</c:v>
                </c:pt>
              </c:numCache>
            </c:numRef>
          </c:val>
          <c:extLst>
            <c:ext xmlns:c16="http://schemas.microsoft.com/office/drawing/2014/chart" uri="{C3380CC4-5D6E-409C-BE32-E72D297353CC}">
              <c16:uniqueId val="{0000000C-3FDA-2141-A566-22CFFCBB66D4}"/>
            </c:ext>
          </c:extLst>
        </c:ser>
        <c:dLbls>
          <c:showLegendKey val="0"/>
          <c:showVal val="0"/>
          <c:showCatName val="0"/>
          <c:showSerName val="0"/>
          <c:showPercent val="0"/>
          <c:showBubbleSize val="0"/>
        </c:dLbls>
        <c:gapWidth val="80"/>
        <c:overlap val="-27"/>
        <c:axId val="-1472848432"/>
        <c:axId val="-1472844352"/>
      </c:barChart>
      <c:catAx>
        <c:axId val="-147284843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472844352"/>
        <c:crosses val="autoZero"/>
        <c:auto val="1"/>
        <c:lblAlgn val="ctr"/>
        <c:lblOffset val="100"/>
        <c:noMultiLvlLbl val="0"/>
      </c:catAx>
      <c:valAx>
        <c:axId val="-1472844352"/>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a:t>Speedup</a:t>
                </a:r>
                <a:endParaRPr lang="ko-KR" altLang="en-US" dirty="0"/>
              </a:p>
            </c:rich>
          </c:tx>
          <c:layout>
            <c:manualLayout>
              <c:xMode val="edge"/>
              <c:yMode val="edge"/>
              <c:x val="4.6296296296296302E-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472848432"/>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2400" b="1" i="0" u="none" strike="noStrike" kern="1200" spc="0" baseline="0">
                <a:solidFill>
                  <a:schemeClr val="tx1"/>
                </a:solidFill>
                <a:latin typeface="+mn-lt"/>
                <a:ea typeface="+mn-ea"/>
                <a:cs typeface="+mn-cs"/>
              </a:defRPr>
            </a:pPr>
            <a:r>
              <a:rPr lang="en-US" altLang="ko-KR" b="1" dirty="0"/>
              <a:t>Memory </a:t>
            </a:r>
            <a:r>
              <a:rPr lang="en-US" altLang="ko-KR" b="1"/>
              <a:t>Bandwidth Consumption</a:t>
            </a:r>
            <a:endParaRPr lang="en-US" altLang="ko-KR" b="1" dirty="0"/>
          </a:p>
        </c:rich>
      </c:tx>
      <c:overlay val="0"/>
      <c:spPr>
        <a:noFill/>
        <a:ln>
          <a:noFill/>
        </a:ln>
        <a:effectLst/>
      </c:spPr>
    </c:title>
    <c:autoTitleDeleted val="0"/>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95FF-7646-B4E8-4E4D426E691D}"/>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95FF-7646-B4E8-4E4D426E691D}"/>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95FF-7646-B4E8-4E4D426E691D}"/>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95FF-7646-B4E8-4E4D426E691D}"/>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95FF-7646-B4E8-4E4D426E691D}"/>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95FF-7646-B4E8-4E4D426E691D}"/>
              </c:ext>
            </c:extLst>
          </c:dPt>
          <c:dLbls>
            <c:dLbl>
              <c:idx val="0"/>
              <c:tx>
                <c:rich>
                  <a:bodyPr/>
                  <a:lstStyle/>
                  <a:p>
                    <a:r>
                      <a:rPr lang="en-US" altLang="ko-KR" sz="1800" dirty="0"/>
                      <a:t>80GB/s</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95FF-7646-B4E8-4E4D426E691D}"/>
                </c:ext>
              </c:extLst>
            </c:dLbl>
            <c:dLbl>
              <c:idx val="1"/>
              <c:tx>
                <c:rich>
                  <a:bodyPr/>
                  <a:lstStyle/>
                  <a:p>
                    <a:r>
                      <a:rPr lang="en-US" altLang="ko-KR" sz="1800" dirty="0"/>
                      <a:t>190GB/s</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95FF-7646-B4E8-4E4D426E691D}"/>
                </c:ext>
              </c:extLst>
            </c:dLbl>
            <c:dLbl>
              <c:idx val="2"/>
              <c:tx>
                <c:rich>
                  <a:bodyPr/>
                  <a:lstStyle/>
                  <a:p>
                    <a:r>
                      <a:rPr lang="en-US" altLang="ko-KR" sz="1800" dirty="0"/>
                      <a:t>243GB/s</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95FF-7646-B4E8-4E4D426E691D}"/>
                </c:ext>
              </c:extLst>
            </c:dLbl>
            <c:dLbl>
              <c:idx val="3"/>
              <c:tx>
                <c:rich>
                  <a:bodyPr/>
                  <a:lstStyle/>
                  <a:p>
                    <a:r>
                      <a:rPr lang="en-US" altLang="ko-KR" b="1" dirty="0"/>
                      <a:t>1.3TB/s</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95FF-7646-B4E8-4E4D426E691D}"/>
                </c:ext>
              </c:extLst>
            </c:dLbl>
            <c:dLbl>
              <c:idx val="4"/>
              <c:tx>
                <c:rich>
                  <a:bodyPr/>
                  <a:lstStyle/>
                  <a:p>
                    <a:r>
                      <a:rPr lang="en-US" altLang="ko-KR" b="1" dirty="0"/>
                      <a:t>2.2TB/s</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95FF-7646-B4E8-4E4D426E691D}"/>
                </c:ext>
              </c:extLst>
            </c:dLbl>
            <c:dLbl>
              <c:idx val="5"/>
              <c:tx>
                <c:rich>
                  <a:bodyPr rot="0" spcFirstLastPara="1" vertOverflow="ellipsis" vert="horz" wrap="square" lIns="38100" tIns="19050" rIns="38100" bIns="19050" anchor="ctr" anchorCtr="1">
                    <a:spAutoFit/>
                  </a:bodyPr>
                  <a:lstStyle/>
                  <a:p>
                    <a:pPr>
                      <a:defRPr sz="1800" b="1" i="0" u="none" strike="noStrike" kern="1200" baseline="0">
                        <a:solidFill>
                          <a:schemeClr val="tx1"/>
                        </a:solidFill>
                        <a:latin typeface="+mn-lt"/>
                        <a:ea typeface="+mn-ea"/>
                        <a:cs typeface="+mn-cs"/>
                      </a:defRPr>
                    </a:pPr>
                    <a:r>
                      <a:rPr lang="en-US" altLang="ko-KR" b="1" dirty="0"/>
                      <a:t>2.9TB/s</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95FF-7646-B4E8-4E4D426E691D}"/>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7.9545171498E-2</c:v>
                </c:pt>
                <c:pt idx="1">
                  <c:v>0.19040264943999999</c:v>
                </c:pt>
                <c:pt idx="2">
                  <c:v>0.24288608168</c:v>
                </c:pt>
                <c:pt idx="3">
                  <c:v>1.2943036050600001</c:v>
                </c:pt>
                <c:pt idx="4">
                  <c:v>2.2439987488000002</c:v>
                </c:pt>
                <c:pt idx="5">
                  <c:v>2.9196510961999991</c:v>
                </c:pt>
              </c:numCache>
            </c:numRef>
          </c:val>
          <c:extLst>
            <c:ext xmlns:c16="http://schemas.microsoft.com/office/drawing/2014/chart" uri="{C3380CC4-5D6E-409C-BE32-E72D297353CC}">
              <c16:uniqueId val="{0000000C-95FF-7646-B4E8-4E4D426E691D}"/>
            </c:ext>
          </c:extLst>
        </c:ser>
        <c:dLbls>
          <c:showLegendKey val="0"/>
          <c:showVal val="0"/>
          <c:showCatName val="0"/>
          <c:showSerName val="0"/>
          <c:showPercent val="0"/>
          <c:showBubbleSize val="0"/>
        </c:dLbls>
        <c:gapWidth val="80"/>
        <c:overlap val="-27"/>
        <c:axId val="-1472740656"/>
        <c:axId val="-1472736896"/>
      </c:barChart>
      <c:catAx>
        <c:axId val="-147274065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472736896"/>
        <c:crosses val="autoZero"/>
        <c:auto val="1"/>
        <c:lblAlgn val="ctr"/>
        <c:lblOffset val="100"/>
        <c:noMultiLvlLbl val="0"/>
      </c:catAx>
      <c:valAx>
        <c:axId val="-1472736896"/>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800" b="0" i="0" u="none" strike="noStrike" kern="1200" baseline="0">
                    <a:solidFill>
                      <a:schemeClr val="tx1"/>
                    </a:solidFill>
                    <a:latin typeface="+mn-lt"/>
                    <a:ea typeface="+mn-ea"/>
                    <a:cs typeface="+mn-cs"/>
                  </a:defRPr>
                </a:pPr>
                <a:r>
                  <a:rPr lang="en-US" altLang="ko-KR" sz="1800" dirty="0"/>
                  <a:t>Memory Bandwidth</a:t>
                </a:r>
                <a:r>
                  <a:rPr lang="en-US" altLang="ko-KR" sz="1800" baseline="0" dirty="0"/>
                  <a:t> (TB/s)</a:t>
                </a:r>
              </a:p>
            </c:rich>
          </c:tx>
          <c:layout>
            <c:manualLayout>
              <c:xMode val="edge"/>
              <c:yMode val="edge"/>
              <c:x val="0"/>
              <c:y val="0.14917297913327701"/>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472740656"/>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D682-FE4A-8C64-E2F2783B4298}"/>
              </c:ext>
            </c:extLst>
          </c:dPt>
          <c:dPt>
            <c:idx val="1"/>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3-D682-FE4A-8C64-E2F2783B4298}"/>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D682-FE4A-8C64-E2F2783B4298}"/>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D682-FE4A-8C64-E2F2783B4298}"/>
              </c:ext>
            </c:extLst>
          </c:dPt>
          <c:dLbls>
            <c:dLbl>
              <c:idx val="1"/>
              <c:tx>
                <c:rich>
                  <a:bodyPr/>
                  <a:lstStyle/>
                  <a:p>
                    <a:r>
                      <a:rPr lang="en-US" altLang="ko-KR" dirty="0"/>
                      <a:t>2.3x</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D682-FE4A-8C64-E2F2783B4298}"/>
                </c:ext>
              </c:extLst>
            </c:dLbl>
            <c:dLbl>
              <c:idx val="2"/>
              <c:tx>
                <c:rich>
                  <a:bodyPr/>
                  <a:lstStyle/>
                  <a:p>
                    <a:r>
                      <a:rPr lang="en-US" altLang="ko-KR" dirty="0"/>
                      <a:t>3.0x</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D682-FE4A-8C64-E2F2783B4298}"/>
                </c:ext>
              </c:extLst>
            </c:dLbl>
            <c:dLbl>
              <c:idx val="3"/>
              <c:tx>
                <c:rich>
                  <a:bodyPr/>
                  <a:lstStyle/>
                  <a:p>
                    <a:r>
                      <a:rPr lang="en-US" altLang="ko-KR" dirty="0"/>
                      <a:t>6.5x</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D682-FE4A-8C64-E2F2783B4298}"/>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HMC-MC</c:v>
                </c:pt>
                <c:pt idx="1">
                  <c:v>HMC-MC +
PIM BW</c:v>
                </c:pt>
                <c:pt idx="2">
                  <c:v>Tesseract + Conventional BW</c:v>
                </c:pt>
                <c:pt idx="3">
                  <c:v>Tesseract</c:v>
                </c:pt>
              </c:strCache>
            </c:strRef>
          </c:cat>
          <c:val>
            <c:numRef>
              <c:f>Sheet1!$B$2:$B$5</c:f>
              <c:numCache>
                <c:formatCode>General</c:formatCode>
                <c:ptCount val="4"/>
                <c:pt idx="0">
                  <c:v>1</c:v>
                </c:pt>
                <c:pt idx="1">
                  <c:v>2.3042730158714102</c:v>
                </c:pt>
                <c:pt idx="2">
                  <c:v>3.0223863878163568</c:v>
                </c:pt>
                <c:pt idx="3">
                  <c:v>6.4998907173731304</c:v>
                </c:pt>
              </c:numCache>
            </c:numRef>
          </c:val>
          <c:extLst>
            <c:ext xmlns:c16="http://schemas.microsoft.com/office/drawing/2014/chart" uri="{C3380CC4-5D6E-409C-BE32-E72D297353CC}">
              <c16:uniqueId val="{00000008-D682-FE4A-8C64-E2F2783B4298}"/>
            </c:ext>
          </c:extLst>
        </c:ser>
        <c:dLbls>
          <c:showLegendKey val="0"/>
          <c:showVal val="0"/>
          <c:showCatName val="0"/>
          <c:showSerName val="0"/>
          <c:showPercent val="0"/>
          <c:showBubbleSize val="0"/>
        </c:dLbls>
        <c:gapWidth val="80"/>
        <c:overlap val="-27"/>
        <c:axId val="67795088"/>
        <c:axId val="67800800"/>
      </c:barChart>
      <c:catAx>
        <c:axId val="6779508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67800800"/>
        <c:crosses val="autoZero"/>
        <c:auto val="1"/>
        <c:lblAlgn val="ctr"/>
        <c:lblOffset val="100"/>
        <c:noMultiLvlLbl val="0"/>
      </c:catAx>
      <c:valAx>
        <c:axId val="6780080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dirty="0"/>
                  <a:t>Speedup</a:t>
                </a:r>
              </a:p>
            </c:rich>
          </c:tx>
          <c:layout>
            <c:manualLayout>
              <c:xMode val="edge"/>
              <c:yMode val="edge"/>
              <c:x val="1.54320987654321E-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6779508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Sheet1!$B$1</c:f>
              <c:strCache>
                <c:ptCount val="1"/>
                <c:pt idx="0">
                  <c:v>Memory Layers</c:v>
                </c:pt>
              </c:strCache>
            </c:strRef>
          </c:tx>
          <c:spPr>
            <a:solidFill>
              <a:schemeClr val="accent1">
                <a:shade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Sheet1!$B$2:$B$3</c:f>
              <c:numCache>
                <c:formatCode>General</c:formatCode>
                <c:ptCount val="2"/>
                <c:pt idx="0">
                  <c:v>6.3750664600000007E-2</c:v>
                </c:pt>
                <c:pt idx="1">
                  <c:v>2.4336080491188499E-2</c:v>
                </c:pt>
              </c:numCache>
            </c:numRef>
          </c:val>
          <c:extLst>
            <c:ext xmlns:c16="http://schemas.microsoft.com/office/drawing/2014/chart" uri="{C3380CC4-5D6E-409C-BE32-E72D297353CC}">
              <c16:uniqueId val="{00000000-5DF4-1A4A-A35C-9A3D3795F0E9}"/>
            </c:ext>
          </c:extLst>
        </c:ser>
        <c:ser>
          <c:idx val="1"/>
          <c:order val="1"/>
          <c:tx>
            <c:strRef>
              <c:f>Sheet1!$C$1</c:f>
              <c:strCache>
                <c:ptCount val="1"/>
                <c:pt idx="0">
                  <c:v>Logic Layers</c:v>
                </c:pt>
              </c:strCache>
            </c:strRef>
          </c:tx>
          <c:spPr>
            <a:solidFill>
              <a:schemeClr val="accent1"/>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Sheet1!$C$2:$C$3</c:f>
              <c:numCache>
                <c:formatCode>General</c:formatCode>
                <c:ptCount val="2"/>
                <c:pt idx="0">
                  <c:v>0.93624933539999999</c:v>
                </c:pt>
                <c:pt idx="1">
                  <c:v>8.9919873647840196E-2</c:v>
                </c:pt>
              </c:numCache>
            </c:numRef>
          </c:val>
          <c:extLst>
            <c:ext xmlns:c16="http://schemas.microsoft.com/office/drawing/2014/chart" uri="{C3380CC4-5D6E-409C-BE32-E72D297353CC}">
              <c16:uniqueId val="{00000001-5DF4-1A4A-A35C-9A3D3795F0E9}"/>
            </c:ext>
          </c:extLst>
        </c:ser>
        <c:ser>
          <c:idx val="2"/>
          <c:order val="2"/>
          <c:tx>
            <c:strRef>
              <c:f>Sheet1!$D$1</c:f>
              <c:strCache>
                <c:ptCount val="1"/>
                <c:pt idx="0">
                  <c:v>Cores</c:v>
                </c:pt>
              </c:strCache>
            </c:strRef>
          </c:tx>
          <c:spPr>
            <a:solidFill>
              <a:schemeClr val="accent1">
                <a:tint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Sheet1!$D$2:$D$3</c:f>
              <c:numCache>
                <c:formatCode>General</c:formatCode>
                <c:ptCount val="2"/>
                <c:pt idx="0">
                  <c:v>0</c:v>
                </c:pt>
                <c:pt idx="1">
                  <c:v>2.0218882855307301E-2</c:v>
                </c:pt>
              </c:numCache>
            </c:numRef>
          </c:val>
          <c:extLst>
            <c:ext xmlns:c16="http://schemas.microsoft.com/office/drawing/2014/chart" uri="{C3380CC4-5D6E-409C-BE32-E72D297353CC}">
              <c16:uniqueId val="{00000002-5DF4-1A4A-A35C-9A3D3795F0E9}"/>
            </c:ext>
          </c:extLst>
        </c:ser>
        <c:dLbls>
          <c:showLegendKey val="0"/>
          <c:showVal val="0"/>
          <c:showCatName val="0"/>
          <c:showSerName val="0"/>
          <c:showPercent val="0"/>
          <c:showBubbleSize val="0"/>
        </c:dLbls>
        <c:gapWidth val="80"/>
        <c:overlap val="100"/>
        <c:axId val="-1506018976"/>
        <c:axId val="-1506014208"/>
      </c:barChart>
      <c:catAx>
        <c:axId val="-15060189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506014208"/>
        <c:crosses val="autoZero"/>
        <c:auto val="1"/>
        <c:lblAlgn val="ctr"/>
        <c:lblOffset val="100"/>
        <c:noMultiLvlLbl val="0"/>
      </c:catAx>
      <c:valAx>
        <c:axId val="-150601420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506018976"/>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5">
  <cs:axisTitle>
    <cs:lnRef idx="0"/>
    <cs:fillRef idx="0"/>
    <cs:effectRef idx="0"/>
    <cs:fontRef idx="minor">
      <a:schemeClr val="tx2"/>
    </cs:fontRef>
    <cs:defRPr sz="1197" b="1" kern="1200"/>
  </cs:axisTitle>
  <cs:categoryAxis>
    <cs:lnRef idx="0"/>
    <cs:fillRef idx="0"/>
    <cs:effectRef idx="0"/>
    <cs:fontRef idx="minor">
      <a:schemeClr val="tx2"/>
    </cs:fontRef>
    <cs:spPr>
      <a:ln w="9525" cap="flat" cmpd="sng" algn="ctr">
        <a:solidFill>
          <a:schemeClr val="tx2">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2">
            <a:lumMod val="15000"/>
            <a:lumOff val="85000"/>
          </a:schemeClr>
        </a:solidFill>
        <a:round/>
      </a:ln>
    </cs:spPr>
    <cs:defRPr sz="1197" kern="1200"/>
  </cs:chartArea>
  <cs:dataLabel>
    <cs:lnRef idx="0"/>
    <cs:fillRef idx="0"/>
    <cs:effectRef idx="0"/>
    <cs:fontRef idx="minor">
      <a:schemeClr val="tx2"/>
    </cs:fontRef>
    <cs:defRPr sz="1197" kern="1200"/>
  </cs:dataLabel>
  <cs:dataLabelCallout>
    <cs:lnRef idx="0"/>
    <cs:fillRef idx="0"/>
    <cs:effectRef idx="0"/>
    <cs:fontRef idx="minor">
      <a:schemeClr val="dk2">
        <a:lumMod val="7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2"/>
    <cs:fontRef idx="minor">
      <a:schemeClr val="tx2"/>
    </cs:fontRef>
  </cs:dataPoint>
  <cs:dataPoint3D>
    <cs:lnRef idx="0"/>
    <cs:fillRef idx="3">
      <cs:styleClr val="auto"/>
    </cs:fillRef>
    <cs:effectRef idx="2"/>
    <cs:fontRef idx="minor">
      <a:schemeClr val="tx2"/>
    </cs:fontRef>
  </cs:dataPoint3D>
  <cs:dataPointLine>
    <cs:lnRef idx="0">
      <cs:styleClr val="auto"/>
    </cs:lnRef>
    <cs:fillRef idx="3"/>
    <cs:effectRef idx="2"/>
    <cs:fontRef idx="minor">
      <a:schemeClr val="tx2"/>
    </cs:fontRef>
    <cs:spPr>
      <a:ln w="31750" cap="rnd">
        <a:solidFill>
          <a:schemeClr val="phClr"/>
        </a:solidFill>
        <a:round/>
      </a:ln>
    </cs:spPr>
  </cs:dataPointLine>
  <cs:dataPointMarker>
    <cs:lnRef idx="0"/>
    <cs:fillRef idx="3">
      <cs:styleClr val="auto"/>
    </cs:fillRef>
    <cs:effectRef idx="2"/>
    <cs:fontRef idx="minor">
      <a:schemeClr val="tx2"/>
    </cs:fontRef>
    <cs:spPr>
      <a:ln w="12700">
        <a:solidFill>
          <a:schemeClr val="lt2"/>
        </a:solidFill>
        <a:round/>
      </a:ln>
    </cs:spPr>
  </cs:dataPointMarker>
  <cs:dataPointMarkerLayout symbol="circle" size="6"/>
  <cs:dataPointWireframe>
    <cs:lnRef idx="0">
      <cs:styleClr val="auto"/>
    </cs:lnRef>
    <cs:fillRef idx="3"/>
    <cs:effectRef idx="2"/>
    <cs:fontRef idx="minor">
      <a:schemeClr val="tx2"/>
    </cs:fontRef>
    <cs:spPr>
      <a:ln w="9525" cap="rnd">
        <a:solidFill>
          <a:schemeClr val="phClr"/>
        </a:solidFill>
        <a:round/>
      </a:ln>
    </cs:spPr>
  </cs:dataPointWireframe>
  <cs:dataTable>
    <cs:lnRef idx="0"/>
    <cs:fillRef idx="0"/>
    <cs:effectRef idx="0"/>
    <cs:fontRef idx="minor">
      <a:schemeClr val="tx2"/>
    </cs:fontRef>
    <cs:spPr>
      <a:ln w="9525">
        <a:solidFill>
          <a:schemeClr val="tx2">
            <a:lumMod val="15000"/>
            <a:lumOff val="85000"/>
          </a:schemeClr>
        </a:solidFill>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2"/>
    </cs:fontRef>
    <cs:spPr>
      <a:ln w="9525">
        <a:solidFill>
          <a:schemeClr val="tx2">
            <a:lumMod val="60000"/>
            <a:lumOff val="40000"/>
          </a:schemeClr>
        </a:solidFill>
        <a:prstDash val="dash"/>
      </a:ln>
    </cs:spPr>
  </cs:dropLine>
  <cs:errorBar>
    <cs:lnRef idx="0"/>
    <cs:fillRef idx="0"/>
    <cs:effectRef idx="0"/>
    <cs:fontRef idx="minor">
      <a:schemeClr val="tx2"/>
    </cs:fontRef>
    <cs:spPr>
      <a:ln w="9525">
        <a:solidFill>
          <a:schemeClr val="tx2">
            <a:lumMod val="75000"/>
          </a:schemeClr>
        </a:solidFill>
        <a:round/>
      </a:ln>
    </cs:spPr>
  </cs:errorBar>
  <cs:floor>
    <cs:lnRef idx="0"/>
    <cs:fillRef idx="0"/>
    <cs:effectRef idx="0"/>
    <cs:fontRef idx="minor">
      <a:schemeClr val="tx2"/>
    </cs:fontRef>
  </cs:floor>
  <cs:gridlineMajor>
    <cs:lnRef idx="0"/>
    <cs:fillRef idx="0"/>
    <cs:effectRef idx="0"/>
    <cs:fontRef idx="minor">
      <a:schemeClr val="tx2"/>
    </cs:fontRef>
    <cs:spPr>
      <a:ln w="9525" cap="flat" cmpd="sng" algn="ctr">
        <a:solidFill>
          <a:schemeClr val="tx2">
            <a:lumMod val="15000"/>
            <a:lumOff val="85000"/>
          </a:schemeClr>
        </a:solidFill>
        <a:round/>
      </a:ln>
    </cs:spPr>
  </cs:gridlineMajor>
  <cs:gridlineMinor>
    <cs:lnRef idx="0"/>
    <cs:fillRef idx="0"/>
    <cs:effectRef idx="0"/>
    <cs:fontRef idx="minor">
      <a:schemeClr val="tx2"/>
    </cs:fontRef>
    <cs:spPr>
      <a:ln>
        <a:solidFill>
          <a:schemeClr val="tx2">
            <a:lumMod val="5000"/>
            <a:lumOff val="95000"/>
          </a:schemeClr>
        </a:solidFill>
      </a:ln>
    </cs:spPr>
  </cs:gridlineMinor>
  <cs:hiLoLine>
    <cs:lnRef idx="0"/>
    <cs:fillRef idx="0"/>
    <cs:effectRef idx="0"/>
    <cs:fontRef idx="minor">
      <a:schemeClr val="tx2"/>
    </cs:fontRef>
    <cs:spPr>
      <a:ln w="9525">
        <a:solidFill>
          <a:schemeClr val="tx2">
            <a:lumMod val="60000"/>
            <a:lumOff val="40000"/>
          </a:schemeClr>
        </a:solidFill>
        <a:prstDash val="dash"/>
      </a:ln>
    </cs:spPr>
  </cs:hiLoLine>
  <cs:leaderLine>
    <cs:lnRef idx="0"/>
    <cs:fillRef idx="0"/>
    <cs:effectRef idx="0"/>
    <cs:fontRef idx="minor">
      <a:schemeClr val="tx2"/>
    </cs:fontRef>
    <cs:spPr>
      <a:ln w="9525">
        <a:solidFill>
          <a:schemeClr val="tx2">
            <a:lumMod val="35000"/>
            <a:lumOff val="65000"/>
          </a:schemeClr>
        </a:solidFill>
      </a:ln>
    </cs:spPr>
  </cs:leaderLine>
  <cs:legend>
    <cs:lnRef idx="0"/>
    <cs:fillRef idx="0"/>
    <cs:effectRef idx="0"/>
    <cs:fontRef idx="minor">
      <a:schemeClr val="tx2"/>
    </cs:fontRef>
    <cs:defRPr sz="1197" kern="1200"/>
  </cs:legend>
  <cs:plotArea>
    <cs:lnRef idx="0"/>
    <cs:fillRef idx="0"/>
    <cs:effectRef idx="0"/>
    <cs:fontRef idx="minor">
      <a:schemeClr val="tx2"/>
    </cs:fontRef>
  </cs:plotArea>
  <cs:plotArea3D>
    <cs:lnRef idx="0"/>
    <cs:fillRef idx="0"/>
    <cs:effectRef idx="0"/>
    <cs:fontRef idx="minor">
      <a:schemeClr val="tx2"/>
    </cs:fontRef>
  </cs:plotArea3D>
  <cs:seriesAxis>
    <cs:lnRef idx="0"/>
    <cs:fillRef idx="0"/>
    <cs:effectRef idx="0"/>
    <cs:fontRef idx="minor">
      <a:schemeClr val="tx2"/>
    </cs:fontRef>
    <cs:spPr>
      <a:ln w="9525" cap="flat" cmpd="sng" algn="ctr">
        <a:solidFill>
          <a:schemeClr val="tx2">
            <a:lumMod val="15000"/>
            <a:lumOff val="85000"/>
          </a:schemeClr>
        </a:solidFill>
        <a:round/>
      </a:ln>
    </cs:spPr>
    <cs:defRPr sz="1197" kern="1200"/>
  </cs:seriesAxis>
  <cs:seriesLine>
    <cs:lnRef idx="0"/>
    <cs:fillRef idx="0"/>
    <cs:effectRef idx="0"/>
    <cs:fontRef idx="minor">
      <a:schemeClr val="tx2"/>
    </cs:fontRef>
    <cs:spPr>
      <a:ln w="9525">
        <a:solidFill>
          <a:schemeClr val="tx2">
            <a:lumMod val="60000"/>
            <a:lumOff val="40000"/>
          </a:schemeClr>
        </a:solidFill>
        <a:prstDash val="dash"/>
      </a:ln>
    </cs:spPr>
  </cs:seriesLine>
  <cs:title>
    <cs:lnRef idx="0"/>
    <cs:fillRef idx="0"/>
    <cs:effectRef idx="0"/>
    <cs:fontRef idx="minor">
      <a:schemeClr val="tx2"/>
    </cs:fontRef>
    <cs:defRPr sz="2128" b="1" kern="1200"/>
  </cs:title>
  <cs:trendline>
    <cs:lnRef idx="0">
      <cs:styleClr val="auto"/>
    </cs:lnRef>
    <cs:fillRef idx="0"/>
    <cs:effectRef idx="0"/>
    <cs:fontRef idx="minor">
      <a:schemeClr val="tx2"/>
    </cs:fontRef>
    <cs:spPr>
      <a:ln w="19050" cap="rnd">
        <a:solidFill>
          <a:schemeClr val="phClr"/>
        </a:solidFill>
        <a:prstDash val="sysDash"/>
      </a:ln>
    </cs:spPr>
  </cs:trendline>
  <cs:trendlineLabel>
    <cs:lnRef idx="0"/>
    <cs:fillRef idx="0"/>
    <cs:effectRef idx="0"/>
    <cs:fontRef idx="minor">
      <a:schemeClr val="tx2"/>
    </cs:fontRef>
    <cs:defRPr sz="1197" kern="1200"/>
  </cs:trendlineLabel>
  <cs:upBar>
    <cs:lnRef idx="0"/>
    <cs:fillRef idx="0"/>
    <cs:effectRef idx="0"/>
    <cs:fontRef idx="minor">
      <a:schemeClr val="tx2"/>
    </cs:fontRef>
    <cs:spPr>
      <a:solidFill>
        <a:schemeClr val="lt1"/>
      </a:solidFill>
      <a:ln w="9525">
        <a:solidFill>
          <a:schemeClr val="tx1">
            <a:lumMod val="15000"/>
            <a:lumOff val="85000"/>
          </a:schemeClr>
        </a:solidFill>
      </a:ln>
    </cs:spPr>
  </cs:upBar>
  <cs:valueAxis>
    <cs:lnRef idx="0"/>
    <cs:fillRef idx="0"/>
    <cs:effectRef idx="0"/>
    <cs:fontRef idx="minor">
      <a:schemeClr val="tx2"/>
    </cs:fontRef>
    <cs:defRPr sz="1197" kern="1200"/>
  </cs:valueAxis>
  <cs:wall>
    <cs:lnRef idx="0"/>
    <cs:fillRef idx="0"/>
    <cs:effectRef idx="0"/>
    <cs:fontRef idx="minor">
      <a:schemeClr val="tx2"/>
    </cs:fontRef>
  </cs:wall>
</cs:chartStyle>
</file>

<file path=ppt/charts/style3.xml><?xml version="1.0" encoding="utf-8"?>
<cs:chartStyle xmlns:cs="http://schemas.microsoft.com/office/drawing/2012/chartStyle" xmlns:a="http://schemas.openxmlformats.org/drawingml/2006/main" id="253">
  <cs:axisTitle>
    <cs:lnRef idx="0"/>
    <cs:fillRef idx="0"/>
    <cs:effectRef idx="0"/>
    <cs:fontRef idx="minor">
      <a:schemeClr val="dk1">
        <a:lumMod val="75000"/>
        <a:lumOff val="25000"/>
      </a:schemeClr>
    </cs:fontRef>
    <cs:defRPr sz="1197" b="1" kern="1200"/>
  </cs:axisTitle>
  <cs:categoryAxis>
    <cs:lnRef idx="0"/>
    <cs:fillRef idx="0"/>
    <cs:effectRef idx="0"/>
    <cs:fontRef idx="minor">
      <a:schemeClr val="dk1">
        <a:lumMod val="75000"/>
        <a:lumOff val="25000"/>
      </a:schemeClr>
    </cs:fontRef>
    <cs:spPr>
      <a:ln w="19050" cap="flat" cmpd="sng" algn="ctr">
        <a:solidFill>
          <a:schemeClr val="dk1">
            <a:lumMod val="75000"/>
            <a:lumOff val="25000"/>
          </a:schemeClr>
        </a:solidFill>
        <a:round/>
      </a:ln>
    </cs:spPr>
    <cs:defRPr sz="1197" kern="1200" cap="all" baseline="0"/>
  </cs:categoryAxis>
  <cs:chartArea>
    <cs:lnRef idx="0"/>
    <cs:fillRef idx="0"/>
    <cs:effectRef idx="0"/>
    <cs:fontRef idx="minor">
      <a:schemeClr val="dk1"/>
    </cs:fontRef>
    <cs:spPr>
      <a:gradFill flip="none" rotWithShape="1">
        <a:gsLst>
          <a:gs pos="0">
            <a:schemeClr val="lt1"/>
          </a:gs>
          <a:gs pos="39000">
            <a:schemeClr val="lt1"/>
          </a:gs>
          <a:gs pos="100000">
            <a:schemeClr val="lt1">
              <a:lumMod val="75000"/>
            </a:schemeClr>
          </a:gs>
        </a:gsLst>
        <a:path path="circle">
          <a:fillToRect l="50000" t="-80000" r="50000" b="180000"/>
        </a:path>
        <a:tileRect/>
      </a:gradFill>
      <a:ln w="9525" cap="flat" cmpd="sng" algn="ctr">
        <a:solidFill>
          <a:schemeClr val="dk1">
            <a:lumMod val="25000"/>
            <a:lumOff val="75000"/>
          </a:schemeClr>
        </a:solidFill>
        <a:round/>
      </a:ln>
    </cs:spPr>
    <cs:defRPr sz="1197" kern="1200"/>
  </cs:chartArea>
  <cs:dataLabel>
    <cs:lnRef idx="0"/>
    <cs:fillRef idx="0"/>
    <cs:effectRef idx="0"/>
    <cs:fontRef idx="minor">
      <a:schemeClr val="lt1"/>
    </cs:fontRef>
    <cs:spPr>
      <a:pattFill prst="pct75">
        <a:fgClr>
          <a:schemeClr val="dk1">
            <a:lumMod val="75000"/>
            <a:lumOff val="25000"/>
          </a:schemeClr>
        </a:fgClr>
        <a:bgClr>
          <a:schemeClr val="dk1">
            <a:lumMod val="65000"/>
            <a:lumOff val="35000"/>
          </a:schemeClr>
        </a:bgClr>
      </a:pattFill>
      <a:effectLst>
        <a:outerShdw blurRad="50800" dist="38100" dir="2700000" algn="tl" rotWithShape="0">
          <a:prstClr val="black">
            <a:alpha val="40000"/>
          </a:prstClr>
        </a:outerShdw>
      </a:effectLst>
    </cs:spPr>
    <cs:defRPr sz="1330" b="1" i="0" u="none" strike="noStrike" kern="1200" baseline="0"/>
  </cs:dataLabel>
  <cs:dataLabelCallout>
    <cs:lnRef idx="0"/>
    <cs:fillRef idx="0"/>
    <cs:effectRef idx="0"/>
    <cs:fontRef idx="minor">
      <a:schemeClr val="lt1"/>
    </cs:fontRef>
    <cs:spPr>
      <a:pattFill prst="pct75">
        <a:fgClr>
          <a:schemeClr val="dk1">
            <a:lumMod val="75000"/>
            <a:lumOff val="25000"/>
          </a:schemeClr>
        </a:fgClr>
        <a:bgClr>
          <a:schemeClr val="dk1">
            <a:lumMod val="65000"/>
            <a:lumOff val="35000"/>
          </a:schemeClr>
        </a:bgClr>
      </a:pattFill>
      <a:effectLst>
        <a:outerShdw blurRad="50800" dist="38100" dir="2700000" algn="tl" rotWithShape="0">
          <a:prstClr val="black">
            <a:alpha val="40000"/>
          </a:prstClr>
        </a:outerShdw>
      </a:effectLst>
    </cs:spPr>
    <cs:defRPr sz="1330" b="1" i="0" u="none" strike="noStrike" kern="1200" baseline="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a:effectLst>
        <a:outerShdw blurRad="254000" sx="102000" sy="102000" algn="ctr" rotWithShape="0">
          <a:prstClr val="black">
            <a:alpha val="20000"/>
          </a:prstClr>
        </a:outerShdw>
      </a:effectLst>
    </cs:spPr>
  </cs:dataPoint>
  <cs:dataPoint3D>
    <cs:lnRef idx="0"/>
    <cs:fillRef idx="0">
      <cs:styleClr val="auto"/>
    </cs:fillRef>
    <cs:effectRef idx="0"/>
    <cs:fontRef idx="minor">
      <a:schemeClr val="dk1"/>
    </cs:fontRef>
    <cs:spPr>
      <a:solidFill>
        <a:schemeClr val="phClr"/>
      </a:solidFill>
      <a:effectLst>
        <a:outerShdw blurRad="254000" sx="102000" sy="102000" algn="ctr" rotWithShape="0">
          <a:prstClr val="black">
            <a:alpha val="20000"/>
          </a:prstClr>
        </a:outerShdw>
      </a:effectLst>
    </cs:spPr>
  </cs:dataPoint3D>
  <cs:dataPointLine>
    <cs:lnRef idx="0">
      <cs:styleClr val="auto"/>
    </cs:lnRef>
    <cs:fillRef idx="0"/>
    <cs:effectRef idx="0"/>
    <cs:fontRef idx="minor">
      <a:schemeClr val="dk1"/>
    </cs:fontRef>
    <cs:spPr>
      <a:ln w="31750" cap="rnd">
        <a:solidFill>
          <a:schemeClr val="phClr">
            <a:alpha val="85000"/>
          </a:schemeClr>
        </a:solidFill>
        <a:round/>
      </a:ln>
    </cs:spPr>
  </cs:dataPointLine>
  <cs:dataPointMarker>
    <cs:lnRef idx="0"/>
    <cs:fillRef idx="0">
      <cs:styleClr val="auto"/>
    </cs:fillRef>
    <cs:effectRef idx="0"/>
    <cs:fontRef idx="minor">
      <a:schemeClr val="dk1"/>
    </cs:fontRef>
    <cs:spPr>
      <a:solidFill>
        <a:schemeClr val="phClr">
          <a:alpha val="85000"/>
        </a:schemeClr>
      </a:solidFill>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75000"/>
        <a:lumOff val="25000"/>
      </a:schemeClr>
    </cs:fontRef>
    <cs:spPr>
      <a:ln w="9525">
        <a:solidFill>
          <a:schemeClr val="dk1">
            <a:lumMod val="35000"/>
            <a:lumOff val="65000"/>
          </a:schemeClr>
        </a:solidFill>
      </a:ln>
    </cs:spPr>
    <cs:defRPr sz="1197" kern="1200"/>
  </cs:dataTable>
  <cs:downBar>
    <cs:lnRef idx="0"/>
    <cs:fillRef idx="0"/>
    <cs:effectRef idx="0"/>
    <cs:fontRef idx="minor">
      <a:schemeClr val="dk1"/>
    </cs:fontRef>
    <cs:spPr>
      <a:solidFill>
        <a:schemeClr val="dk1">
          <a:lumMod val="50000"/>
          <a:lumOff val="50000"/>
        </a:schemeClr>
      </a:solidFill>
      <a:ln w="9525">
        <a:solidFill>
          <a:schemeClr val="dk1">
            <a:lumMod val="65000"/>
            <a:lumOff val="35000"/>
          </a:schemeClr>
        </a:solidFill>
      </a:ln>
    </cs:spPr>
  </cs:downBar>
  <cs:dropLine>
    <cs:lnRef idx="0"/>
    <cs:fillRef idx="0"/>
    <cs:effectRef idx="0"/>
    <cs:fontRef idx="minor">
      <a:schemeClr val="dk1"/>
    </cs:fontRef>
    <cs:spPr>
      <a:ln w="9525">
        <a:solidFill>
          <a:schemeClr val="dk1">
            <a:lumMod val="35000"/>
            <a:lumOff val="65000"/>
          </a:schemeClr>
        </a:solidFill>
        <a:prstDash val="dash"/>
      </a:ln>
    </cs:spPr>
  </cs:dropLine>
  <cs:errorBar>
    <cs:lnRef idx="0"/>
    <cs:fillRef idx="0"/>
    <cs:effectRef idx="0"/>
    <cs:fontRef idx="minor">
      <a:schemeClr val="dk1"/>
    </cs:fontRef>
    <cs:spPr>
      <a:ln w="9525">
        <a:solidFill>
          <a:schemeClr val="dk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gradFill>
          <a:gsLst>
            <a:gs pos="100000">
              <a:schemeClr val="dk1">
                <a:lumMod val="95000"/>
                <a:lumOff val="5000"/>
                <a:alpha val="42000"/>
              </a:schemeClr>
            </a:gs>
            <a:gs pos="0">
              <a:schemeClr val="lt1">
                <a:lumMod val="75000"/>
                <a:alpha val="36000"/>
              </a:schemeClr>
            </a:gs>
          </a:gsLst>
          <a:lin ang="5400000" scaled="0"/>
        </a:gradFill>
        <a:round/>
      </a:ln>
    </cs:spPr>
  </cs:gridlineMajor>
  <cs:gridlineMinor>
    <cs:lnRef idx="0"/>
    <cs:fillRef idx="0"/>
    <cs:effectRef idx="0"/>
    <cs:fontRef idx="minor">
      <a:schemeClr val="dk1"/>
    </cs:fontRef>
    <cs:spPr>
      <a:ln>
        <a:gradFill>
          <a:gsLst>
            <a:gs pos="100000">
              <a:schemeClr val="dk1">
                <a:lumMod val="95000"/>
                <a:lumOff val="5000"/>
                <a:alpha val="42000"/>
              </a:schemeClr>
            </a:gs>
            <a:gs pos="0">
              <a:schemeClr val="lt1">
                <a:lumMod val="75000"/>
                <a:alpha val="36000"/>
              </a:schemeClr>
            </a:gs>
          </a:gsLst>
          <a:lin ang="5400000" scaled="0"/>
        </a:gradFill>
      </a:ln>
    </cs:spPr>
  </cs:gridlineMinor>
  <cs:hiLoLine>
    <cs:lnRef idx="0"/>
    <cs:fillRef idx="0"/>
    <cs:effectRef idx="0"/>
    <cs:fontRef idx="minor">
      <a:schemeClr val="dk1"/>
    </cs:fontRef>
    <cs:spPr>
      <a:ln w="9525">
        <a:solidFill>
          <a:schemeClr val="dk1">
            <a:lumMod val="35000"/>
            <a:lumOff val="65000"/>
          </a:schemeClr>
        </a:solidFill>
        <a:prstDash val="dash"/>
      </a:ln>
    </cs:spPr>
  </cs:hiLoLine>
  <cs:leaderLine>
    <cs:lnRef idx="0"/>
    <cs:fillRef idx="0"/>
    <cs:effectRef idx="0"/>
    <cs:fontRef idx="minor">
      <a:schemeClr val="dk1"/>
    </cs:fontRef>
    <cs:spPr>
      <a:ln w="9525">
        <a:solidFill>
          <a:schemeClr val="dk1">
            <a:lumMod val="50000"/>
            <a:lumOff val="50000"/>
          </a:schemeClr>
        </a:solidFill>
      </a:ln>
    </cs:spPr>
  </cs:leaderLine>
  <cs:legend>
    <cs:lnRef idx="0"/>
    <cs:fillRef idx="0"/>
    <cs:effectRef idx="0"/>
    <cs:fontRef idx="minor">
      <a:schemeClr val="dk1">
        <a:lumMod val="75000"/>
        <a:lumOff val="25000"/>
      </a:schemeClr>
    </cs:fontRef>
    <cs:spPr>
      <a:solidFill>
        <a:schemeClr val="lt1">
          <a:lumMod val="95000"/>
          <a:alpha val="39000"/>
        </a:schemeClr>
      </a:solidFill>
    </cs:spPr>
    <cs:defRPr sz="1197" kern="1200"/>
  </cs:legend>
  <cs:plotArea>
    <cs:lnRef idx="0"/>
    <cs:fillRef idx="0"/>
    <cs:effectRef idx="0"/>
    <cs:fontRef idx="minor">
      <a:schemeClr val="dk1"/>
    </cs:fontRef>
  </cs:plotArea>
  <cs:plotArea3D>
    <cs:lnRef idx="0"/>
    <cs:fillRef idx="0"/>
    <cs:effectRef idx="0"/>
    <cs:fontRef idx="minor">
      <a:schemeClr val="dk1"/>
    </cs:fontRef>
  </cs:plotArea3D>
  <cs:seriesAxis>
    <cs:lnRef idx="0"/>
    <cs:fillRef idx="0"/>
    <cs:effectRef idx="0"/>
    <cs:fontRef idx="minor">
      <a:schemeClr val="dk1">
        <a:lumMod val="75000"/>
        <a:lumOff val="25000"/>
      </a:schemeClr>
    </cs:fontRef>
    <cs:spPr>
      <a:ln w="31750" cap="flat" cmpd="sng" algn="ctr">
        <a:solidFill>
          <a:schemeClr val="dk1">
            <a:lumMod val="75000"/>
            <a:lumOff val="25000"/>
          </a:schemeClr>
        </a:solidFill>
        <a:round/>
      </a:ln>
    </cs:spPr>
    <cs:defRPr sz="1197" kern="1200"/>
  </cs:seriesAxis>
  <cs:seriesLine>
    <cs:lnRef idx="0"/>
    <cs:fillRef idx="0"/>
    <cs:effectRef idx="0"/>
    <cs:fontRef idx="minor">
      <a:schemeClr val="dk1"/>
    </cs:fontRef>
    <cs:spPr>
      <a:ln w="9525">
        <a:solidFill>
          <a:schemeClr val="dk1">
            <a:lumMod val="50000"/>
            <a:lumOff val="50000"/>
          </a:schemeClr>
        </a:solidFill>
        <a:round/>
      </a:ln>
    </cs:spPr>
  </cs:seriesLine>
  <cs:title>
    <cs:lnRef idx="0"/>
    <cs:fillRef idx="0"/>
    <cs:effectRef idx="0"/>
    <cs:fontRef idx="minor">
      <a:schemeClr val="dk1">
        <a:lumMod val="75000"/>
        <a:lumOff val="25000"/>
      </a:schemeClr>
    </cs:fontRef>
    <cs:defRPr sz="2200" b="1" kern="1200" baseline="0"/>
  </cs:title>
  <cs:trendline>
    <cs:lnRef idx="0">
      <cs:styleClr val="auto"/>
    </cs:lnRef>
    <cs:fillRef idx="0"/>
    <cs:effectRef idx="0"/>
    <cs:fontRef idx="minor">
      <a:schemeClr val="dk1"/>
    </cs:fontRef>
    <cs:spPr>
      <a:ln w="19050" cap="rnd">
        <a:solidFill>
          <a:schemeClr val="phClr"/>
        </a:solidFill>
      </a:ln>
    </cs:spPr>
  </cs:trendline>
  <cs:trendlineLabel>
    <cs:lnRef idx="0"/>
    <cs:fillRef idx="0"/>
    <cs:effectRef idx="0"/>
    <cs:fontRef idx="minor">
      <a:schemeClr val="dk1">
        <a:lumMod val="75000"/>
        <a:lumOff val="25000"/>
      </a:schemeClr>
    </cs:fontRef>
    <cs:defRPr sz="1197" kern="1200"/>
  </cs:trendlineLabel>
  <cs:upBar>
    <cs:lnRef idx="0"/>
    <cs:fillRef idx="0"/>
    <cs:effectRef idx="0"/>
    <cs:fontRef idx="minor">
      <a:schemeClr val="dk1"/>
    </cs:fontRef>
    <cs:spPr>
      <a:solidFill>
        <a:schemeClr val="lt1"/>
      </a:solidFill>
      <a:ln w="9525">
        <a:solidFill>
          <a:schemeClr val="dk1">
            <a:lumMod val="65000"/>
            <a:lumOff val="35000"/>
          </a:schemeClr>
        </a:solidFill>
      </a:ln>
    </cs:spPr>
  </cs:upBar>
  <cs:valueAxis>
    <cs:lnRef idx="0"/>
    <cs:fillRef idx="0"/>
    <cs:effectRef idx="0"/>
    <cs:fontRef idx="minor">
      <a:schemeClr val="dk1">
        <a:lumMod val="75000"/>
        <a:lumOff val="25000"/>
      </a:schemeClr>
    </cs:fontRef>
    <cs:spPr>
      <a:ln>
        <a:noFill/>
      </a:ln>
    </cs:spPr>
    <cs:defRPr sz="1197" kern="1200"/>
  </cs:valueAxis>
  <cs:wall>
    <cs:lnRef idx="0"/>
    <cs:fillRef idx="0"/>
    <cs:effectRef idx="0"/>
    <cs:fontRef idx="minor">
      <a:schemeClr val="dk1"/>
    </cs:fontRef>
  </cs:wall>
</cs:chartStyle>
</file>

<file path=ppt/charts/style4.xml><?xml version="1.0" encoding="utf-8"?>
<cs:chartStyle xmlns:cs="http://schemas.microsoft.com/office/drawing/2012/chartStyle" xmlns:a="http://schemas.openxmlformats.org/drawingml/2006/main" id="118">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3">
      <cs:styleClr val="auto"/>
    </cs:fillRef>
    <cs:effectRef idx="2">
      <a:schemeClr val="dk1"/>
    </cs:effectRef>
    <cs:fontRef idx="minor">
      <a:schemeClr val="tx1"/>
    </cs:fontRef>
  </cs:dataPoint>
  <cs:dataPoint3D>
    <cs:lnRef idx="0"/>
    <cs:fillRef idx="3">
      <cs:styleClr val="auto"/>
    </cs:fillRef>
    <cs:effectRef idx="2">
      <a:schemeClr val="dk1"/>
    </cs:effectRef>
    <cs:fontRef idx="minor">
      <a:schemeClr val="tx1"/>
    </cs:fontRef>
  </cs:dataPoint3D>
  <cs:dataPointLine>
    <cs:lnRef idx="1">
      <cs:styleClr val="auto"/>
    </cs:lnRef>
    <cs:lineWidthScale>5</cs:lineWidthScale>
    <cs:fillRef idx="0"/>
    <cs:effectRef idx="0"/>
    <cs:fontRef idx="minor">
      <a:schemeClr val="tx1"/>
    </cs:fontRef>
    <cs:spPr>
      <a:ln cap="rnd">
        <a:round/>
      </a:ln>
    </cs:spPr>
  </cs:dataPointLine>
  <cs:dataPointMarker>
    <cs:lnRef idx="1">
      <cs:styleClr val="auto"/>
    </cs:lnRef>
    <cs:fillRef idx="3">
      <cs:styleClr val="auto"/>
    </cs:fillRef>
    <cs:effectRef idx="2">
      <a:schemeClr val="dk1"/>
    </cs:effectRef>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0"/>
    <cs:fillRef idx="3">
      <a:schemeClr val="dk1">
        <a:tint val="95000"/>
      </a:schemeClr>
    </cs:fillRef>
    <cs:effectRef idx="2">
      <a:schemeClr val="dk1"/>
    </cs:effectRef>
    <cs:fontRef idx="minor">
      <a:schemeClr val="tx1"/>
    </cs:fontRef>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0"/>
    <cs:fillRef idx="3">
      <a:schemeClr val="dk1">
        <a:tint val="5000"/>
      </a:schemeClr>
    </cs:fillRef>
    <cs:effectRef idx="2">
      <a:schemeClr val="dk1"/>
    </cs:effectRef>
    <cs:fontRef idx="minor">
      <a:schemeClr val="tx1"/>
    </cs:fontRef>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5.xml><?xml version="1.0" encoding="utf-8"?>
<cs:chartStyle xmlns:cs="http://schemas.microsoft.com/office/drawing/2012/chartStyle" xmlns:a="http://schemas.openxmlformats.org/drawingml/2006/main" id="207">
  <cs:axisTitle>
    <cs:lnRef idx="0"/>
    <cs:fillRef idx="0"/>
    <cs:effectRef idx="0"/>
    <cs:fontRef idx="minor">
      <a:schemeClr val="tx2"/>
    </cs:fontRef>
    <cs:defRPr sz="900" b="1" kern="1200"/>
  </cs:axisTitle>
  <cs:categoryAxis>
    <cs:lnRef idx="0"/>
    <cs:fillRef idx="0"/>
    <cs:effectRef idx="0"/>
    <cs:fontRef idx="minor">
      <a:schemeClr val="tx2"/>
    </cs:fontRef>
    <cs:spPr>
      <a:ln w="9525" cap="flat" cmpd="sng" algn="ctr">
        <a:solidFill>
          <a:schemeClr val="tx2">
            <a:lumMod val="15000"/>
            <a:lumOff val="85000"/>
          </a:schemeClr>
        </a:solidFill>
        <a:round/>
      </a:ln>
    </cs:spPr>
    <cs:defRPr sz="900"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2">
            <a:lumMod val="15000"/>
            <a:lumOff val="85000"/>
          </a:schemeClr>
        </a:solidFill>
        <a:round/>
      </a:ln>
    </cs:spPr>
    <cs:defRPr sz="900" kern="1200"/>
  </cs:chartArea>
  <cs:dataLabel>
    <cs:lnRef idx="0"/>
    <cs:fillRef idx="0"/>
    <cs:effectRef idx="0"/>
    <cs:fontRef idx="minor">
      <a:schemeClr val="tx2"/>
    </cs:fontRef>
    <cs:defRPr sz="900" kern="1200"/>
  </cs:dataLabel>
  <cs:dataLabelCallout>
    <cs:lnRef idx="0"/>
    <cs:fillRef idx="0"/>
    <cs:effectRef idx="0"/>
    <cs:fontRef idx="minor">
      <a:schemeClr val="dk2">
        <a:lumMod val="7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2"/>
    <cs:fontRef idx="minor">
      <a:schemeClr val="tx2"/>
    </cs:fontRef>
  </cs:dataPoint>
  <cs:dataPoint3D>
    <cs:lnRef idx="0"/>
    <cs:fillRef idx="3">
      <cs:styleClr val="auto"/>
    </cs:fillRef>
    <cs:effectRef idx="2"/>
    <cs:fontRef idx="minor">
      <a:schemeClr val="tx2"/>
    </cs:fontRef>
  </cs:dataPoint3D>
  <cs:dataPointLine>
    <cs:lnRef idx="0">
      <cs:styleClr val="auto"/>
    </cs:lnRef>
    <cs:fillRef idx="3"/>
    <cs:effectRef idx="2"/>
    <cs:fontRef idx="minor">
      <a:schemeClr val="tx2"/>
    </cs:fontRef>
    <cs:spPr>
      <a:ln w="31750" cap="rnd">
        <a:solidFill>
          <a:schemeClr val="phClr"/>
        </a:solidFill>
        <a:round/>
      </a:ln>
    </cs:spPr>
  </cs:dataPointLine>
  <cs:dataPointMarker>
    <cs:lnRef idx="0"/>
    <cs:fillRef idx="3">
      <cs:styleClr val="auto"/>
    </cs:fillRef>
    <cs:effectRef idx="2"/>
    <cs:fontRef idx="minor">
      <a:schemeClr val="tx2"/>
    </cs:fontRef>
    <cs:spPr>
      <a:ln w="12700">
        <a:solidFill>
          <a:schemeClr val="lt2"/>
        </a:solidFill>
        <a:round/>
      </a:ln>
    </cs:spPr>
  </cs:dataPointMarker>
  <cs:dataPointMarkerLayout symbol="circle" size="6"/>
  <cs:dataPointWireframe>
    <cs:lnRef idx="0">
      <cs:styleClr val="auto"/>
    </cs:lnRef>
    <cs:fillRef idx="3"/>
    <cs:effectRef idx="2"/>
    <cs:fontRef idx="minor">
      <a:schemeClr val="tx2"/>
    </cs:fontRef>
    <cs:spPr>
      <a:ln w="9525" cap="rnd">
        <a:solidFill>
          <a:schemeClr val="phClr"/>
        </a:solidFill>
        <a:round/>
      </a:ln>
    </cs:spPr>
  </cs:dataPointWireframe>
  <cs:dataTable>
    <cs:lnRef idx="0"/>
    <cs:fillRef idx="0"/>
    <cs:effectRef idx="0"/>
    <cs:fontRef idx="minor">
      <a:schemeClr val="tx2"/>
    </cs:fontRef>
    <cs:spPr>
      <a:ln w="9525">
        <a:solidFill>
          <a:schemeClr val="tx2">
            <a:lumMod val="15000"/>
            <a:lumOff val="85000"/>
          </a:schemeClr>
        </a:solidFill>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2"/>
    </cs:fontRef>
    <cs:spPr>
      <a:ln w="9525">
        <a:solidFill>
          <a:schemeClr val="tx2">
            <a:lumMod val="60000"/>
            <a:lumOff val="40000"/>
          </a:schemeClr>
        </a:solidFill>
        <a:prstDash val="dash"/>
      </a:ln>
    </cs:spPr>
  </cs:dropLine>
  <cs:errorBar>
    <cs:lnRef idx="0"/>
    <cs:fillRef idx="0"/>
    <cs:effectRef idx="0"/>
    <cs:fontRef idx="minor">
      <a:schemeClr val="tx2"/>
    </cs:fontRef>
    <cs:spPr>
      <a:ln w="9525">
        <a:solidFill>
          <a:schemeClr val="tx2">
            <a:lumMod val="75000"/>
            <a:lumOff val="25000"/>
          </a:schemeClr>
        </a:solidFill>
        <a:round/>
      </a:ln>
    </cs:spPr>
  </cs:errorBar>
  <cs:floor>
    <cs:lnRef idx="0"/>
    <cs:fillRef idx="0"/>
    <cs:effectRef idx="0"/>
    <cs:fontRef idx="minor">
      <a:schemeClr val="tx2"/>
    </cs:fontRef>
  </cs:floor>
  <cs:gridlineMajor>
    <cs:lnRef idx="0"/>
    <cs:fillRef idx="0"/>
    <cs:effectRef idx="0"/>
    <cs:fontRef idx="minor">
      <a:schemeClr val="tx2"/>
    </cs:fontRef>
    <cs:spPr>
      <a:ln w="9525" cap="flat" cmpd="sng" algn="ctr">
        <a:solidFill>
          <a:schemeClr val="tx2">
            <a:lumMod val="15000"/>
            <a:lumOff val="85000"/>
          </a:schemeClr>
        </a:solidFill>
        <a:round/>
      </a:ln>
    </cs:spPr>
  </cs:gridlineMajor>
  <cs:gridlineMinor>
    <cs:lnRef idx="0"/>
    <cs:fillRef idx="0"/>
    <cs:effectRef idx="0"/>
    <cs:fontRef idx="minor">
      <a:schemeClr val="tx2"/>
    </cs:fontRef>
    <cs:spPr>
      <a:ln>
        <a:solidFill>
          <a:schemeClr val="tx2">
            <a:lumMod val="5000"/>
            <a:lumOff val="95000"/>
          </a:schemeClr>
        </a:solidFill>
      </a:ln>
    </cs:spPr>
  </cs:gridlineMinor>
  <cs:hiLoLine>
    <cs:lnRef idx="0"/>
    <cs:fillRef idx="0"/>
    <cs:effectRef idx="0"/>
    <cs:fontRef idx="minor">
      <a:schemeClr val="tx2"/>
    </cs:fontRef>
    <cs:spPr>
      <a:ln w="9525">
        <a:solidFill>
          <a:schemeClr val="tx2">
            <a:lumMod val="60000"/>
            <a:lumOff val="40000"/>
          </a:schemeClr>
        </a:solidFill>
        <a:prstDash val="dash"/>
      </a:ln>
    </cs:spPr>
  </cs:hiLoLine>
  <cs:leaderLine>
    <cs:lnRef idx="0"/>
    <cs:fillRef idx="0"/>
    <cs:effectRef idx="0"/>
    <cs:fontRef idx="minor">
      <a:schemeClr val="tx2"/>
    </cs:fontRef>
    <cs:spPr>
      <a:ln w="9525">
        <a:solidFill>
          <a:schemeClr val="tx2">
            <a:lumMod val="35000"/>
            <a:lumOff val="65000"/>
          </a:schemeClr>
        </a:solidFill>
      </a:ln>
    </cs:spPr>
  </cs:leaderLine>
  <cs:legend>
    <cs:lnRef idx="0"/>
    <cs:fillRef idx="0"/>
    <cs:effectRef idx="0"/>
    <cs:fontRef idx="minor">
      <a:schemeClr val="tx2"/>
    </cs:fontRef>
    <cs:defRPr sz="900" kern="1200"/>
  </cs:legend>
  <cs:plotArea>
    <cs:lnRef idx="0"/>
    <cs:fillRef idx="0"/>
    <cs:effectRef idx="0"/>
    <cs:fontRef idx="minor">
      <a:schemeClr val="tx2"/>
    </cs:fontRef>
  </cs:plotArea>
  <cs:plotArea3D>
    <cs:lnRef idx="0"/>
    <cs:fillRef idx="0"/>
    <cs:effectRef idx="0"/>
    <cs:fontRef idx="minor">
      <a:schemeClr val="tx2"/>
    </cs:fontRef>
  </cs:plotArea3D>
  <cs:seriesAxis>
    <cs:lnRef idx="0"/>
    <cs:fillRef idx="0"/>
    <cs:effectRef idx="0"/>
    <cs:fontRef idx="minor">
      <a:schemeClr val="tx2"/>
    </cs:fontRef>
    <cs:spPr>
      <a:ln w="9525" cap="flat" cmpd="sng" algn="ctr">
        <a:solidFill>
          <a:schemeClr val="tx2">
            <a:lumMod val="15000"/>
            <a:lumOff val="85000"/>
          </a:schemeClr>
        </a:solidFill>
        <a:round/>
      </a:ln>
    </cs:spPr>
    <cs:defRPr sz="900" kern="1200"/>
  </cs:seriesAxis>
  <cs:seriesLine>
    <cs:lnRef idx="0"/>
    <cs:fillRef idx="0"/>
    <cs:effectRef idx="0"/>
    <cs:fontRef idx="minor">
      <a:schemeClr val="tx2"/>
    </cs:fontRef>
    <cs:spPr>
      <a:ln w="9525">
        <a:solidFill>
          <a:schemeClr val="tx2">
            <a:lumMod val="60000"/>
            <a:lumOff val="40000"/>
          </a:schemeClr>
        </a:solidFill>
        <a:prstDash val="dash"/>
      </a:ln>
    </cs:spPr>
  </cs:seriesLine>
  <cs:title>
    <cs:lnRef idx="0"/>
    <cs:fillRef idx="0"/>
    <cs:effectRef idx="0"/>
    <cs:fontRef idx="minor">
      <a:schemeClr val="tx2"/>
    </cs:fontRef>
    <cs:defRPr sz="1600" b="1" kern="1200"/>
  </cs:title>
  <cs:trendline>
    <cs:lnRef idx="0">
      <cs:styleClr val="auto"/>
    </cs:lnRef>
    <cs:fillRef idx="0"/>
    <cs:effectRef idx="0"/>
    <cs:fontRef idx="minor">
      <a:schemeClr val="tx2"/>
    </cs:fontRef>
    <cs:spPr>
      <a:ln w="19050" cap="rnd">
        <a:solidFill>
          <a:schemeClr val="phClr"/>
        </a:solidFill>
        <a:prstDash val="sysDash"/>
      </a:ln>
    </cs:spPr>
  </cs:trendline>
  <cs:trendlineLabel>
    <cs:lnRef idx="0"/>
    <cs:fillRef idx="0"/>
    <cs:effectRef idx="0"/>
    <cs:fontRef idx="minor">
      <a:schemeClr val="tx2"/>
    </cs:fontRef>
    <cs:defRPr sz="900" kern="1200"/>
  </cs:trendlineLabel>
  <cs:upBar>
    <cs:lnRef idx="0"/>
    <cs:fillRef idx="0"/>
    <cs:effectRef idx="0"/>
    <cs:fontRef idx="minor">
      <a:schemeClr val="tx2"/>
    </cs:fontRef>
    <cs:spPr>
      <a:solidFill>
        <a:schemeClr val="lt1"/>
      </a:solidFill>
      <a:ln w="9525">
        <a:solidFill>
          <a:schemeClr val="tx1">
            <a:lumMod val="15000"/>
            <a:lumOff val="85000"/>
          </a:schemeClr>
        </a:solidFill>
      </a:ln>
    </cs:spPr>
  </cs:upBar>
  <cs:valueAxis>
    <cs:lnRef idx="0"/>
    <cs:fillRef idx="0"/>
    <cs:effectRef idx="0"/>
    <cs:fontRef idx="minor">
      <a:schemeClr val="tx2"/>
    </cs:fontRef>
    <cs:defRPr sz="900" kern="1200"/>
  </cs:valueAxis>
  <cs:wall>
    <cs:lnRef idx="0"/>
    <cs:fillRef idx="0"/>
    <cs:effectRef idx="0"/>
    <cs:fontRef idx="minor">
      <a:schemeClr val="tx2"/>
    </cs:fontRef>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32">
  <cs:axisTitle>
    <cs:lnRef idx="0"/>
    <cs:fillRef idx="0"/>
    <cs:effectRef idx="0"/>
    <cs:fontRef idx="minor">
      <a:schemeClr val="dk1">
        <a:lumMod val="65000"/>
        <a:lumOff val="35000"/>
      </a:schemeClr>
    </cs:fontRef>
    <cs:defRPr sz="1197" b="1" kern="1200"/>
  </cs:axisTitle>
  <cs:categoryAxis>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197" kern="1200" cap="none" spc="0" normalizeH="0" baseline="0"/>
  </cs:categoryAxis>
  <cs:chartArea>
    <cs:lnRef idx="0"/>
    <cs:fillRef idx="0"/>
    <cs:effectRef idx="0"/>
    <cs:fontRef idx="minor">
      <a:schemeClr val="dk1"/>
    </cs:fontRef>
    <cs:spPr>
      <a:solidFill>
        <a:schemeClr val="lt1"/>
      </a:solidFill>
      <a:ln w="9525" cap="flat" cmpd="sng" algn="ctr">
        <a:solidFill>
          <a:schemeClr val="dk1">
            <a:lumMod val="15000"/>
            <a:lumOff val="85000"/>
          </a:schemeClr>
        </a:solidFill>
        <a:round/>
      </a:ln>
    </cs:spPr>
    <cs:defRPr sz="1197" kern="1200"/>
  </cs:chartArea>
  <cs:dataLabel>
    <cs:lnRef idx="0"/>
    <cs:fillRef idx="0"/>
    <cs:effectRef idx="0"/>
    <cs:fontRef idx="minor">
      <a:schemeClr val="dk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lt1"/>
      </a:solidFill>
      <a:ln w="15875">
        <a:solidFill>
          <a:schemeClr val="phClr"/>
        </a:solidFill>
        <a:round/>
      </a:ln>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064" kern="1200"/>
  </cs:dataTable>
  <cs:downBar>
    <cs:lnRef idx="0"/>
    <cs:fillRef idx="0"/>
    <cs:effectRef idx="0"/>
    <cs:fontRef idx="minor">
      <a:schemeClr val="dk1"/>
    </cs:fontRef>
    <cs:spPr>
      <a:solidFill>
        <a:schemeClr val="dk1">
          <a:lumMod val="75000"/>
          <a:lumOff val="25000"/>
        </a:schemeClr>
      </a:solidFill>
      <a:ln w="9525" cap="flat" cmpd="sng" algn="ctr">
        <a:solidFill>
          <a:schemeClr val="dk1">
            <a:lumMod val="50000"/>
            <a:lumOff val="50000"/>
          </a:schemeClr>
        </a:solidFill>
        <a:round/>
      </a:ln>
    </cs:spPr>
  </cs:downBar>
  <cs:dropLine>
    <cs:lnRef idx="0"/>
    <cs:fillRef idx="0"/>
    <cs:effectRef idx="0"/>
    <cs:fontRef idx="minor">
      <a:schemeClr val="dk1"/>
    </cs:fontRef>
    <cs:spPr>
      <a:ln w="9525" cap="flat" cmpd="sng" algn="ctr">
        <a:solidFill>
          <a:schemeClr val="dk1">
            <a:lumMod val="35000"/>
            <a:lumOff val="65000"/>
          </a:schemeClr>
        </a:solidFill>
        <a:round/>
      </a:ln>
    </cs:spPr>
  </cs:dropLine>
  <cs:errorBar>
    <cs:lnRef idx="0"/>
    <cs:fillRef idx="0"/>
    <cs:effectRef idx="0"/>
    <cs:fontRef idx="minor">
      <a:schemeClr val="dk1"/>
    </cs:fontRef>
    <cs:spPr>
      <a:ln w="9525" cap="flat" cmpd="sng" algn="ctr">
        <a:solidFill>
          <a:schemeClr val="dk1">
            <a:lumMod val="50000"/>
            <a:lumOff val="50000"/>
          </a:schemeClr>
        </a:solidFill>
        <a:round/>
      </a:ln>
    </cs:spPr>
  </cs:errorBar>
  <cs:floor>
    <cs:lnRef idx="0"/>
    <cs:fillRef idx="0"/>
    <cs:effectRef idx="0"/>
    <cs:fontRef idx="minor">
      <a:schemeClr val="dk1"/>
    </cs:fontRef>
    <cs:spPr>
      <a:pattFill prst="ltDnDiag">
        <a:fgClr>
          <a:schemeClr val="dk1">
            <a:lumMod val="15000"/>
            <a:lumOff val="85000"/>
          </a:schemeClr>
        </a:fgClr>
        <a:bgClr>
          <a:schemeClr val="lt1"/>
        </a:bgClr>
      </a:pattFill>
    </cs:spPr>
  </cs:floor>
  <cs:gridlineMajor>
    <cs:lnRef idx="0"/>
    <cs:fillRef idx="0"/>
    <cs:effectRef idx="0"/>
    <cs:fontRef idx="minor">
      <a:schemeClr val="dk1"/>
    </cs:fontRef>
    <cs:spPr>
      <a:ln w="9525" cap="flat" cmpd="sng" algn="ctr">
        <a:solidFill>
          <a:schemeClr val="dk1">
            <a:lumMod val="15000"/>
            <a:lumOff val="85000"/>
            <a:alpha val="54000"/>
          </a:schemeClr>
        </a:solidFill>
        <a:round/>
      </a:ln>
    </cs:spPr>
  </cs:gridlineMajor>
  <cs:gridlineMinor>
    <cs:lnRef idx="0"/>
    <cs:fillRef idx="0"/>
    <cs:effectRef idx="0"/>
    <cs:fontRef idx="minor">
      <a:schemeClr val="dk1"/>
    </cs:fontRef>
    <cs:spPr>
      <a:ln w="9525" cap="flat" cmpd="sng" algn="ctr">
        <a:solidFill>
          <a:schemeClr val="dk1">
            <a:lumMod val="15000"/>
            <a:lumOff val="85000"/>
            <a:alpha val="51000"/>
          </a:schemeClr>
        </a:solidFill>
        <a:round/>
      </a:ln>
    </cs:spPr>
  </cs:gridlineMinor>
  <cs:hiLoLine>
    <cs:lnRef idx="0"/>
    <cs:fillRef idx="0"/>
    <cs:effectRef idx="0"/>
    <cs:fontRef idx="minor">
      <a:schemeClr val="dk1"/>
    </cs:fontRef>
    <cs:spPr>
      <a:ln w="9525" cap="flat" cmpd="sng" algn="ctr">
        <a:solidFill>
          <a:schemeClr val="dk1">
            <a:lumMod val="35000"/>
            <a:lumOff val="65000"/>
          </a:schemeClr>
        </a:solidFill>
        <a:round/>
      </a:ln>
    </cs:spPr>
  </cs:hiLoLine>
  <cs:leaderLine>
    <cs:lnRef idx="0"/>
    <cs:fillRef idx="0"/>
    <cs:effectRef idx="0"/>
    <cs:fontRef idx="minor">
      <a:schemeClr val="dk1"/>
    </cs:fontRef>
    <cs:spPr>
      <a:ln w="9525" cap="flat" cmpd="sng" algn="ctr">
        <a:solidFill>
          <a:schemeClr val="dk1">
            <a:lumMod val="35000"/>
            <a:lumOff val="65000"/>
          </a:schemeClr>
        </a:solidFill>
        <a:round/>
      </a:ln>
    </cs:spPr>
  </cs:leaderLine>
  <cs:legend>
    <cs:lnRef idx="0"/>
    <cs:fillRef idx="0"/>
    <cs:effectRef idx="0"/>
    <cs:fontRef idx="minor">
      <a:schemeClr val="dk1">
        <a:lumMod val="65000"/>
        <a:lumOff val="35000"/>
      </a:schemeClr>
    </cs:fontRef>
    <cs:defRPr sz="1197" kern="1200"/>
  </cs:legend>
  <cs:plotArea>
    <cs:lnRef idx="0"/>
    <cs:fillRef idx="0"/>
    <cs:effectRef idx="0"/>
    <cs:fontRef idx="minor">
      <a:schemeClr val="dk1"/>
    </cs:fontRef>
    <cs:spPr>
      <a:pattFill prst="ltDnDiag">
        <a:fgClr>
          <a:schemeClr val="dk1">
            <a:lumMod val="15000"/>
            <a:lumOff val="85000"/>
          </a:schemeClr>
        </a:fgClr>
        <a:bgClr>
          <a:schemeClr val="lt1"/>
        </a:bgClr>
      </a:pattFill>
    </cs:spPr>
  </cs:plotArea>
  <cs:plotArea3D>
    <cs:lnRef idx="0"/>
    <cs:fillRef idx="0"/>
    <cs:effectRef idx="0"/>
    <cs:fontRef idx="minor">
      <a:schemeClr val="dk1"/>
    </cs:fontRef>
    <cs:spPr>
      <a:solidFill>
        <a:schemeClr val="lt1"/>
      </a:solidFill>
    </cs:spPr>
  </cs:plotArea3D>
  <cs:seriesAxis>
    <cs:lnRef idx="0"/>
    <cs:fillRef idx="0"/>
    <cs:effectRef idx="0"/>
    <cs:fontRef idx="minor">
      <a:schemeClr val="dk1">
        <a:lumMod val="65000"/>
        <a:lumOff val="35000"/>
      </a:schemeClr>
    </cs:fontRef>
    <cs:defRPr sz="1197" kern="1200"/>
  </cs:seriesAxis>
  <cs:seriesLine>
    <cs:lnRef idx="0"/>
    <cs:fillRef idx="0"/>
    <cs:effectRef idx="0"/>
    <cs:fontRef idx="minor">
      <a:schemeClr val="dk1"/>
    </cs:fontRef>
    <cs:spPr>
      <a:ln w="9525" cap="flat" cmpd="sng" algn="ctr">
        <a:solidFill>
          <a:schemeClr val="dk1">
            <a:lumMod val="35000"/>
            <a:lumOff val="65000"/>
          </a:schemeClr>
        </a:solidFill>
        <a:round/>
      </a:ln>
    </cs:spPr>
  </cs:seriesLine>
  <cs:title>
    <cs:lnRef idx="0"/>
    <cs:fillRef idx="0"/>
    <cs:effectRef idx="0"/>
    <cs:fontRef idx="major">
      <a:schemeClr val="dk1">
        <a:lumMod val="50000"/>
        <a:lumOff val="50000"/>
      </a:schemeClr>
    </cs:fontRef>
    <cs:defRPr sz="2128" b="1" kern="1200" cap="none" spc="0" normalizeH="0" baseline="0"/>
  </cs:title>
  <cs:trendline>
    <cs:lnRef idx="0">
      <cs:styleClr val="auto"/>
    </cs:lnRef>
    <cs:fillRef idx="0"/>
    <cs:effectRef idx="0"/>
    <cs:fontRef idx="minor">
      <a:schemeClr val="dk1"/>
    </cs:fontRef>
    <cs:spPr>
      <a:ln w="19050" cap="rnd">
        <a:solidFill>
          <a:schemeClr val="phClr"/>
        </a:solidFill>
      </a:ln>
    </cs:spPr>
  </cs:trendline>
  <cs:trendlineLabel>
    <cs:lnRef idx="0"/>
    <cs:fillRef idx="0"/>
    <cs:effectRef idx="0"/>
    <cs:fontRef idx="minor">
      <a:schemeClr val="dk1">
        <a:lumMod val="65000"/>
        <a:lumOff val="35000"/>
      </a:schemeClr>
    </cs:fontRef>
    <cs:defRPr sz="1197" kern="1200"/>
  </cs:trendlineLabel>
  <cs:upBar>
    <cs:lnRef idx="0"/>
    <cs:fillRef idx="0"/>
    <cs:effectRef idx="0"/>
    <cs:fontRef idx="minor">
      <a:schemeClr val="dk1"/>
    </cs:fontRef>
    <cs:spPr>
      <a:solidFill>
        <a:schemeClr val="lt1"/>
      </a:solidFill>
      <a:ln w="9525" cap="flat" cmpd="sng" algn="ctr">
        <a:solidFill>
          <a:schemeClr val="dk1">
            <a:lumMod val="50000"/>
            <a:lumOff val="50000"/>
          </a:schemeClr>
        </a:solidFill>
        <a:round/>
      </a:ln>
    </cs:spPr>
  </cs:upBar>
  <cs:valueAxis>
    <cs:lnRef idx="0"/>
    <cs:fillRef idx="0"/>
    <cs:effectRef idx="0"/>
    <cs:fontRef idx="minor">
      <a:schemeClr val="dk1">
        <a:lumMod val="65000"/>
        <a:lumOff val="35000"/>
      </a:schemeClr>
    </cs:fontRef>
    <cs:defRPr sz="1197" kern="1200"/>
  </cs:valueAxis>
  <cs:wall>
    <cs:lnRef idx="0"/>
    <cs:fillRef idx="0"/>
    <cs:effectRef idx="0"/>
    <cs:fontRef idx="minor">
      <a:schemeClr val="dk1"/>
    </cs:fontRef>
    <cs:spPr>
      <a:pattFill prst="ltDnDiag">
        <a:fgClr>
          <a:schemeClr val="dk1">
            <a:lumMod val="15000"/>
            <a:lumOff val="85000"/>
          </a:schemeClr>
        </a:fgClr>
        <a:bgClr>
          <a:schemeClr val="lt1"/>
        </a:bgClr>
      </a:pattFill>
    </cs:spPr>
  </cs:wall>
</cs:chartStyle>
</file>

<file path=ppt/charts/style9.xml><?xml version="1.0" encoding="utf-8"?>
<cs:chartStyle xmlns:cs="http://schemas.microsoft.com/office/drawing/2012/chartStyle" xmlns:a="http://schemas.openxmlformats.org/drawingml/2006/main" id="232">
  <cs:axisTitle>
    <cs:lnRef idx="0"/>
    <cs:fillRef idx="0"/>
    <cs:effectRef idx="0"/>
    <cs:fontRef idx="minor">
      <a:schemeClr val="dk1">
        <a:lumMod val="65000"/>
        <a:lumOff val="35000"/>
      </a:schemeClr>
    </cs:fontRef>
    <cs:defRPr sz="1197" b="1" kern="1200"/>
  </cs:axisTitle>
  <cs:categoryAxis>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197" kern="1200" cap="none" spc="0" normalizeH="0" baseline="0"/>
  </cs:categoryAxis>
  <cs:chartArea>
    <cs:lnRef idx="0"/>
    <cs:fillRef idx="0"/>
    <cs:effectRef idx="0"/>
    <cs:fontRef idx="minor">
      <a:schemeClr val="dk1"/>
    </cs:fontRef>
    <cs:spPr>
      <a:solidFill>
        <a:schemeClr val="lt1"/>
      </a:solidFill>
      <a:ln w="9525" cap="flat" cmpd="sng" algn="ctr">
        <a:solidFill>
          <a:schemeClr val="dk1">
            <a:lumMod val="15000"/>
            <a:lumOff val="85000"/>
          </a:schemeClr>
        </a:solidFill>
        <a:round/>
      </a:ln>
    </cs:spPr>
    <cs:defRPr sz="1197" kern="1200"/>
  </cs:chartArea>
  <cs:dataLabel>
    <cs:lnRef idx="0"/>
    <cs:fillRef idx="0"/>
    <cs:effectRef idx="0"/>
    <cs:fontRef idx="minor">
      <a:schemeClr val="dk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lt1"/>
      </a:solidFill>
      <a:ln w="15875">
        <a:solidFill>
          <a:schemeClr val="phClr"/>
        </a:solidFill>
        <a:round/>
      </a:ln>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064" kern="1200"/>
  </cs:dataTable>
  <cs:downBar>
    <cs:lnRef idx="0"/>
    <cs:fillRef idx="0"/>
    <cs:effectRef idx="0"/>
    <cs:fontRef idx="minor">
      <a:schemeClr val="dk1"/>
    </cs:fontRef>
    <cs:spPr>
      <a:solidFill>
        <a:schemeClr val="dk1">
          <a:lumMod val="75000"/>
          <a:lumOff val="25000"/>
        </a:schemeClr>
      </a:solidFill>
      <a:ln w="9525" cap="flat" cmpd="sng" algn="ctr">
        <a:solidFill>
          <a:schemeClr val="dk1">
            <a:lumMod val="50000"/>
            <a:lumOff val="50000"/>
          </a:schemeClr>
        </a:solidFill>
        <a:round/>
      </a:ln>
    </cs:spPr>
  </cs:downBar>
  <cs:dropLine>
    <cs:lnRef idx="0"/>
    <cs:fillRef idx="0"/>
    <cs:effectRef idx="0"/>
    <cs:fontRef idx="minor">
      <a:schemeClr val="dk1"/>
    </cs:fontRef>
    <cs:spPr>
      <a:ln w="9525" cap="flat" cmpd="sng" algn="ctr">
        <a:solidFill>
          <a:schemeClr val="dk1">
            <a:lumMod val="35000"/>
            <a:lumOff val="65000"/>
          </a:schemeClr>
        </a:solidFill>
        <a:round/>
      </a:ln>
    </cs:spPr>
  </cs:dropLine>
  <cs:errorBar>
    <cs:lnRef idx="0"/>
    <cs:fillRef idx="0"/>
    <cs:effectRef idx="0"/>
    <cs:fontRef idx="minor">
      <a:schemeClr val="dk1"/>
    </cs:fontRef>
    <cs:spPr>
      <a:ln w="9525" cap="flat" cmpd="sng" algn="ctr">
        <a:solidFill>
          <a:schemeClr val="dk1">
            <a:lumMod val="50000"/>
            <a:lumOff val="50000"/>
          </a:schemeClr>
        </a:solidFill>
        <a:round/>
      </a:ln>
    </cs:spPr>
  </cs:errorBar>
  <cs:floor>
    <cs:lnRef idx="0"/>
    <cs:fillRef idx="0"/>
    <cs:effectRef idx="0"/>
    <cs:fontRef idx="minor">
      <a:schemeClr val="dk1"/>
    </cs:fontRef>
    <cs:spPr>
      <a:pattFill prst="ltDnDiag">
        <a:fgClr>
          <a:schemeClr val="dk1">
            <a:lumMod val="15000"/>
            <a:lumOff val="85000"/>
          </a:schemeClr>
        </a:fgClr>
        <a:bgClr>
          <a:schemeClr val="lt1"/>
        </a:bgClr>
      </a:pattFill>
    </cs:spPr>
  </cs:floor>
  <cs:gridlineMajor>
    <cs:lnRef idx="0"/>
    <cs:fillRef idx="0"/>
    <cs:effectRef idx="0"/>
    <cs:fontRef idx="minor">
      <a:schemeClr val="dk1"/>
    </cs:fontRef>
    <cs:spPr>
      <a:ln w="9525" cap="flat" cmpd="sng" algn="ctr">
        <a:solidFill>
          <a:schemeClr val="dk1">
            <a:lumMod val="15000"/>
            <a:lumOff val="85000"/>
            <a:alpha val="54000"/>
          </a:schemeClr>
        </a:solidFill>
        <a:round/>
      </a:ln>
    </cs:spPr>
  </cs:gridlineMajor>
  <cs:gridlineMinor>
    <cs:lnRef idx="0"/>
    <cs:fillRef idx="0"/>
    <cs:effectRef idx="0"/>
    <cs:fontRef idx="minor">
      <a:schemeClr val="dk1"/>
    </cs:fontRef>
    <cs:spPr>
      <a:ln w="9525" cap="flat" cmpd="sng" algn="ctr">
        <a:solidFill>
          <a:schemeClr val="dk1">
            <a:lumMod val="15000"/>
            <a:lumOff val="85000"/>
            <a:alpha val="51000"/>
          </a:schemeClr>
        </a:solidFill>
        <a:round/>
      </a:ln>
    </cs:spPr>
  </cs:gridlineMinor>
  <cs:hiLoLine>
    <cs:lnRef idx="0"/>
    <cs:fillRef idx="0"/>
    <cs:effectRef idx="0"/>
    <cs:fontRef idx="minor">
      <a:schemeClr val="dk1"/>
    </cs:fontRef>
    <cs:spPr>
      <a:ln w="9525" cap="flat" cmpd="sng" algn="ctr">
        <a:solidFill>
          <a:schemeClr val="dk1">
            <a:lumMod val="35000"/>
            <a:lumOff val="65000"/>
          </a:schemeClr>
        </a:solidFill>
        <a:round/>
      </a:ln>
    </cs:spPr>
  </cs:hiLoLine>
  <cs:leaderLine>
    <cs:lnRef idx="0"/>
    <cs:fillRef idx="0"/>
    <cs:effectRef idx="0"/>
    <cs:fontRef idx="minor">
      <a:schemeClr val="dk1"/>
    </cs:fontRef>
    <cs:spPr>
      <a:ln w="9525" cap="flat" cmpd="sng" algn="ctr">
        <a:solidFill>
          <a:schemeClr val="dk1">
            <a:lumMod val="35000"/>
            <a:lumOff val="65000"/>
          </a:schemeClr>
        </a:solidFill>
        <a:round/>
      </a:ln>
    </cs:spPr>
  </cs:leaderLine>
  <cs:legend>
    <cs:lnRef idx="0"/>
    <cs:fillRef idx="0"/>
    <cs:effectRef idx="0"/>
    <cs:fontRef idx="minor">
      <a:schemeClr val="dk1">
        <a:lumMod val="65000"/>
        <a:lumOff val="35000"/>
      </a:schemeClr>
    </cs:fontRef>
    <cs:defRPr sz="1197" kern="1200"/>
  </cs:legend>
  <cs:plotArea>
    <cs:lnRef idx="0"/>
    <cs:fillRef idx="0"/>
    <cs:effectRef idx="0"/>
    <cs:fontRef idx="minor">
      <a:schemeClr val="dk1"/>
    </cs:fontRef>
    <cs:spPr>
      <a:pattFill prst="ltDnDiag">
        <a:fgClr>
          <a:schemeClr val="dk1">
            <a:lumMod val="15000"/>
            <a:lumOff val="85000"/>
          </a:schemeClr>
        </a:fgClr>
        <a:bgClr>
          <a:schemeClr val="lt1"/>
        </a:bgClr>
      </a:pattFill>
    </cs:spPr>
  </cs:plotArea>
  <cs:plotArea3D>
    <cs:lnRef idx="0"/>
    <cs:fillRef idx="0"/>
    <cs:effectRef idx="0"/>
    <cs:fontRef idx="minor">
      <a:schemeClr val="dk1"/>
    </cs:fontRef>
    <cs:spPr>
      <a:solidFill>
        <a:schemeClr val="lt1"/>
      </a:solidFill>
    </cs:spPr>
  </cs:plotArea3D>
  <cs:seriesAxis>
    <cs:lnRef idx="0"/>
    <cs:fillRef idx="0"/>
    <cs:effectRef idx="0"/>
    <cs:fontRef idx="minor">
      <a:schemeClr val="dk1">
        <a:lumMod val="65000"/>
        <a:lumOff val="35000"/>
      </a:schemeClr>
    </cs:fontRef>
    <cs:defRPr sz="1197" kern="1200"/>
  </cs:seriesAxis>
  <cs:seriesLine>
    <cs:lnRef idx="0"/>
    <cs:fillRef idx="0"/>
    <cs:effectRef idx="0"/>
    <cs:fontRef idx="minor">
      <a:schemeClr val="dk1"/>
    </cs:fontRef>
    <cs:spPr>
      <a:ln w="9525" cap="flat" cmpd="sng" algn="ctr">
        <a:solidFill>
          <a:schemeClr val="dk1">
            <a:lumMod val="35000"/>
            <a:lumOff val="65000"/>
          </a:schemeClr>
        </a:solidFill>
        <a:round/>
      </a:ln>
    </cs:spPr>
  </cs:seriesLine>
  <cs:title>
    <cs:lnRef idx="0"/>
    <cs:fillRef idx="0"/>
    <cs:effectRef idx="0"/>
    <cs:fontRef idx="major">
      <a:schemeClr val="dk1">
        <a:lumMod val="50000"/>
        <a:lumOff val="50000"/>
      </a:schemeClr>
    </cs:fontRef>
    <cs:defRPr sz="2128" b="1" kern="1200" cap="none" spc="0" normalizeH="0" baseline="0"/>
  </cs:title>
  <cs:trendline>
    <cs:lnRef idx="0">
      <cs:styleClr val="auto"/>
    </cs:lnRef>
    <cs:fillRef idx="0"/>
    <cs:effectRef idx="0"/>
    <cs:fontRef idx="minor">
      <a:schemeClr val="dk1"/>
    </cs:fontRef>
    <cs:spPr>
      <a:ln w="19050" cap="rnd">
        <a:solidFill>
          <a:schemeClr val="phClr"/>
        </a:solidFill>
      </a:ln>
    </cs:spPr>
  </cs:trendline>
  <cs:trendlineLabel>
    <cs:lnRef idx="0"/>
    <cs:fillRef idx="0"/>
    <cs:effectRef idx="0"/>
    <cs:fontRef idx="minor">
      <a:schemeClr val="dk1">
        <a:lumMod val="65000"/>
        <a:lumOff val="35000"/>
      </a:schemeClr>
    </cs:fontRef>
    <cs:defRPr sz="1197" kern="1200"/>
  </cs:trendlineLabel>
  <cs:upBar>
    <cs:lnRef idx="0"/>
    <cs:fillRef idx="0"/>
    <cs:effectRef idx="0"/>
    <cs:fontRef idx="minor">
      <a:schemeClr val="dk1"/>
    </cs:fontRef>
    <cs:spPr>
      <a:solidFill>
        <a:schemeClr val="lt1"/>
      </a:solidFill>
      <a:ln w="9525" cap="flat" cmpd="sng" algn="ctr">
        <a:solidFill>
          <a:schemeClr val="dk1">
            <a:lumMod val="50000"/>
            <a:lumOff val="50000"/>
          </a:schemeClr>
        </a:solidFill>
        <a:round/>
      </a:ln>
    </cs:spPr>
  </cs:upBar>
  <cs:valueAxis>
    <cs:lnRef idx="0"/>
    <cs:fillRef idx="0"/>
    <cs:effectRef idx="0"/>
    <cs:fontRef idx="minor">
      <a:schemeClr val="dk1">
        <a:lumMod val="65000"/>
        <a:lumOff val="35000"/>
      </a:schemeClr>
    </cs:fontRef>
    <cs:defRPr sz="1197" kern="1200"/>
  </cs:valueAxis>
  <cs:wall>
    <cs:lnRef idx="0"/>
    <cs:fillRef idx="0"/>
    <cs:effectRef idx="0"/>
    <cs:fontRef idx="minor">
      <a:schemeClr val="dk1"/>
    </cs:fontRef>
    <cs:spPr>
      <a:pattFill prst="ltDnDiag">
        <a:fgClr>
          <a:schemeClr val="dk1">
            <a:lumMod val="15000"/>
            <a:lumOff val="85000"/>
          </a:schemeClr>
        </a:fgClr>
        <a:bgClr>
          <a:schemeClr val="lt1"/>
        </a:bgClr>
      </a:pattFill>
    </cs:spPr>
  </cs:wall>
</cs:chartStyle>
</file>

<file path=ppt/diagrams/colors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6_3">
  <dgm:title val=""/>
  <dgm:desc val=""/>
  <dgm:catLst>
    <dgm:cat type="accent6" pri="11300"/>
  </dgm:catLst>
  <dgm:styleLbl name="node0">
    <dgm:fillClrLst meth="repeat">
      <a:schemeClr val="accent6">
        <a:shade val="80000"/>
      </a:schemeClr>
    </dgm:fillClrLst>
    <dgm:linClrLst meth="repeat">
      <a:schemeClr val="lt1"/>
    </dgm:linClrLst>
    <dgm:effectClrLst/>
    <dgm:txLinClrLst/>
    <dgm:txFillClrLst/>
    <dgm:txEffectClrLst/>
  </dgm:styleLbl>
  <dgm:styleLbl name="node1">
    <dgm:fillClrLst>
      <a:schemeClr val="accent6">
        <a:shade val="80000"/>
      </a:schemeClr>
      <a:schemeClr val="accent6">
        <a:tint val="70000"/>
      </a:schemeClr>
    </dgm:fillClrLst>
    <dgm:linClrLst meth="repeat">
      <a:schemeClr val="lt1"/>
    </dgm:linClrLst>
    <dgm:effectClrLst/>
    <dgm:txLinClrLst/>
    <dgm:txFillClrLst/>
    <dgm:txEffectClrLst/>
  </dgm:styleLbl>
  <dgm:styleLbl name="alignNode1">
    <dgm:fillClrLst>
      <a:schemeClr val="accent6">
        <a:shade val="80000"/>
      </a:schemeClr>
      <a:schemeClr val="accent6">
        <a:tint val="70000"/>
      </a:schemeClr>
    </dgm:fillClrLst>
    <dgm:linClrLst>
      <a:schemeClr val="accent6">
        <a:shade val="80000"/>
      </a:schemeClr>
      <a:schemeClr val="accent6">
        <a:tint val="70000"/>
      </a:schemeClr>
    </dgm:linClrLst>
    <dgm:effectClrLst/>
    <dgm:txLinClrLst/>
    <dgm:txFillClrLst/>
    <dgm:txEffectClrLst/>
  </dgm:styleLbl>
  <dgm:styleLbl name="lnNode1">
    <dgm:fillClrLst>
      <a:schemeClr val="accent6">
        <a:shade val="80000"/>
      </a:schemeClr>
      <a:schemeClr val="accent6">
        <a:tint val="70000"/>
      </a:schemeClr>
    </dgm:fillClrLst>
    <dgm:linClrLst meth="repeat">
      <a:schemeClr val="lt1"/>
    </dgm:linClrLst>
    <dgm:effectClrLst/>
    <dgm:txLinClrLst/>
    <dgm:txFillClrLst/>
    <dgm:txEffectClrLst/>
  </dgm:styleLbl>
  <dgm:styleLbl name="vennNode1">
    <dgm:fillClrLst>
      <a:schemeClr val="accent6">
        <a:shade val="80000"/>
        <a:alpha val="50000"/>
      </a:schemeClr>
      <a:schemeClr val="accent6">
        <a:tint val="70000"/>
        <a:alpha val="50000"/>
      </a:schemeClr>
    </dgm:fillClrLst>
    <dgm:linClrLst meth="repeat">
      <a:schemeClr val="lt1"/>
    </dgm:linClrLst>
    <dgm:effectClrLst/>
    <dgm:txLinClrLst/>
    <dgm:txFillClrLst/>
    <dgm:txEffectClrLst/>
  </dgm:styleLbl>
  <dgm:styleLbl name="node2">
    <dgm:fillClrLst>
      <a:schemeClr val="accent6">
        <a:tint val="99000"/>
      </a:schemeClr>
    </dgm:fillClrLst>
    <dgm:linClrLst meth="repeat">
      <a:schemeClr val="lt1"/>
    </dgm:linClrLst>
    <dgm:effectClrLst/>
    <dgm:txLinClrLst/>
    <dgm:txFillClrLst/>
    <dgm:txEffectClrLst/>
  </dgm:styleLbl>
  <dgm:styleLbl name="node3">
    <dgm:fillClrLst>
      <a:schemeClr val="accent6">
        <a:tint val="80000"/>
      </a:schemeClr>
    </dgm:fillClrLst>
    <dgm:linClrLst meth="repeat">
      <a:schemeClr val="lt1"/>
    </dgm:linClrLst>
    <dgm:effectClrLst/>
    <dgm:txLinClrLst/>
    <dgm:txFillClrLst/>
    <dgm:txEffectClrLst/>
  </dgm:styleLbl>
  <dgm:styleLbl name="node4">
    <dgm:fillClrLst>
      <a:schemeClr val="accent6">
        <a:tint val="70000"/>
      </a:schemeClr>
    </dgm:fillClrLst>
    <dgm:linClrLst meth="repeat">
      <a:schemeClr val="lt1"/>
    </dgm:linClrLst>
    <dgm:effectClrLst/>
    <dgm:txLinClrLst/>
    <dgm:txFillClrLst/>
    <dgm:txEffectClrLst/>
  </dgm:styleLbl>
  <dgm:styleLbl name="fg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align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dgm:txEffectClrLst/>
  </dgm:styleLbl>
  <dgm:styleLbl name="fgSibTrans2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meth="repeat">
      <a:schemeClr val="lt1"/>
    </dgm:txFillClrLst>
    <dgm:txEffectClrLst/>
  </dgm:styleLbl>
  <dgm:styleLbl name="bgSibTrans2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meth="repeat">
      <a:schemeClr val="lt1"/>
    </dgm:txFillClrLst>
    <dgm:txEffectClrLst/>
  </dgm:styleLbl>
  <dgm:styleLbl name="sibTrans1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meth="repeat">
      <a:schemeClr val="tx1"/>
    </dgm:txFillClrLst>
    <dgm:txEffectClrLst/>
  </dgm:styleLbl>
  <dgm:styleLbl name="callout">
    <dgm:fillClrLst meth="repeat">
      <a:schemeClr val="accent6"/>
    </dgm:fillClrLst>
    <dgm:linClrLst meth="repeat">
      <a:schemeClr val="accent6"/>
    </dgm:linClrLst>
    <dgm:effectClrLst/>
    <dgm:txLinClrLst/>
    <dgm:txFillClrLst meth="repeat">
      <a:schemeClr val="tx1"/>
    </dgm:txFillClrLst>
    <dgm:txEffectClrLst/>
  </dgm:styleLbl>
  <dgm:styleLbl name="asst0">
    <dgm:fillClrLst meth="repeat">
      <a:schemeClr val="accent6">
        <a:shade val="80000"/>
      </a:schemeClr>
    </dgm:fillClrLst>
    <dgm:linClrLst meth="repeat">
      <a:schemeClr val="lt1"/>
    </dgm:linClrLst>
    <dgm:effectClrLst/>
    <dgm:txLinClrLst/>
    <dgm:txFillClrLst/>
    <dgm:txEffectClrLst/>
  </dgm:styleLbl>
  <dgm:styleLbl name="asst1">
    <dgm:fillClrLst meth="repeat">
      <a:schemeClr val="accent6">
        <a:shade val="80000"/>
      </a:schemeClr>
    </dgm:fillClrLst>
    <dgm:linClrLst meth="repeat">
      <a:schemeClr val="lt1"/>
    </dgm:linClrLst>
    <dgm:effectClrLst/>
    <dgm:txLinClrLst/>
    <dgm:txFillClrLst/>
    <dgm:txEffectClrLst/>
  </dgm:styleLbl>
  <dgm:styleLbl name="asst2">
    <dgm:fillClrLst>
      <a:schemeClr val="accent6">
        <a:tint val="99000"/>
      </a:schemeClr>
    </dgm:fillClrLst>
    <dgm:linClrLst meth="repeat">
      <a:schemeClr val="lt1"/>
    </dgm:linClrLst>
    <dgm:effectClrLst/>
    <dgm:txLinClrLst/>
    <dgm:txFillClrLst/>
    <dgm:txEffectClrLst/>
  </dgm:styleLbl>
  <dgm:styleLbl name="asst3">
    <dgm:fillClrLst>
      <a:schemeClr val="accent6">
        <a:tint val="80000"/>
      </a:schemeClr>
    </dgm:fillClrLst>
    <dgm:linClrLst meth="repeat">
      <a:schemeClr val="lt1"/>
    </dgm:linClrLst>
    <dgm:effectClrLst/>
    <dgm:txLinClrLst/>
    <dgm:txFillClrLst/>
    <dgm:txEffectClrLst/>
  </dgm:styleLbl>
  <dgm:styleLbl name="asst4">
    <dgm:fillClrLst>
      <a:schemeClr val="accent6">
        <a:tint val="70000"/>
      </a:schemeClr>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a:tint val="90000"/>
      </a:schemeClr>
    </dgm:fillClrLst>
    <dgm:linClrLst meth="repeat">
      <a:schemeClr val="accent6">
        <a:tint val="90000"/>
      </a:schemeClr>
    </dgm:linClrLst>
    <dgm:effectClrLst/>
    <dgm:txLinClrLst/>
    <dgm:txFillClrLst/>
    <dgm:txEffectClrLst/>
  </dgm:styleLbl>
  <dgm:styleLbl name="parChTrans2D3">
    <dgm:fillClrLst meth="repeat">
      <a:schemeClr val="accent6">
        <a:tint val="70000"/>
      </a:schemeClr>
    </dgm:fillClrLst>
    <dgm:linClrLst meth="repeat">
      <a:schemeClr val="accent6">
        <a:tint val="70000"/>
      </a:schemeClr>
    </dgm:linClrLst>
    <dgm:effectClrLst/>
    <dgm:txLinClrLst/>
    <dgm:txFillClrLst/>
    <dgm:txEffectClrLst/>
  </dgm:styleLbl>
  <dgm:styleLbl name="parChTrans2D4">
    <dgm:fillClrLst meth="repeat">
      <a:schemeClr val="accent6">
        <a:tint val="50000"/>
      </a:schemeClr>
    </dgm:fillClrLst>
    <dgm:linClrLst meth="repeat">
      <a:schemeClr val="accent6">
        <a:tint val="50000"/>
      </a:schemeClr>
    </dgm:linClrLst>
    <dgm:effectClrLst/>
    <dgm:txLinClrLst/>
    <dgm:txFillClrLst meth="repeat">
      <a:schemeClr val="lt1"/>
    </dgm:txFillClrLst>
    <dgm:txEffectClrLst/>
  </dgm:styleLbl>
  <dgm:styleLbl name="parChTrans1D1">
    <dgm:fillClrLst meth="repeat">
      <a:schemeClr val="accent6">
        <a:shade val="80000"/>
      </a:schemeClr>
    </dgm:fillClrLst>
    <dgm:linClrLst meth="repeat">
      <a:schemeClr val="accent6">
        <a:shade val="80000"/>
      </a:schemeClr>
    </dgm:linClrLst>
    <dgm:effectClrLst/>
    <dgm:txLinClrLst/>
    <dgm:txFillClrLst meth="repeat">
      <a:schemeClr val="tx1"/>
    </dgm:txFillClrLst>
    <dgm:txEffectClrLst/>
  </dgm:styleLbl>
  <dgm:styleLbl name="parChTrans1D2">
    <dgm:fillClrLst meth="repeat">
      <a:schemeClr val="accent6">
        <a:tint val="99000"/>
      </a:schemeClr>
    </dgm:fillClrLst>
    <dgm:linClrLst meth="repeat">
      <a:schemeClr val="accent6">
        <a:tint val="99000"/>
      </a:schemeClr>
    </dgm:linClrLst>
    <dgm:effectClrLst/>
    <dgm:txLinClrLst/>
    <dgm:txFillClrLst meth="repeat">
      <a:schemeClr val="tx1"/>
    </dgm:txFillClrLst>
    <dgm:txEffectClrLst/>
  </dgm:styleLbl>
  <dgm:styleLbl name="parChTrans1D3">
    <dgm:fillClrLst meth="repeat">
      <a:schemeClr val="accent6">
        <a:tint val="80000"/>
      </a:schemeClr>
    </dgm:fillClrLst>
    <dgm:linClrLst meth="repeat">
      <a:schemeClr val="accent6">
        <a:tint val="80000"/>
      </a:schemeClr>
    </dgm:linClrLst>
    <dgm:effectClrLst/>
    <dgm:txLinClrLst/>
    <dgm:txFillClrLst meth="repeat">
      <a:schemeClr val="tx1"/>
    </dgm:txFillClrLst>
    <dgm:txEffectClrLst/>
  </dgm:styleLbl>
  <dgm:styleLbl name="parChTrans1D4">
    <dgm:fillClrLst meth="repeat">
      <a:schemeClr val="accent6">
        <a:tint val="70000"/>
      </a:schemeClr>
    </dgm:fillClrLst>
    <dgm:linClrLst meth="repeat">
      <a:schemeClr val="accent6">
        <a:tint val="7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solidFgAcc1">
    <dgm:fillClrLst meth="repeat">
      <a:schemeClr val="lt1"/>
    </dgm:fillClrLst>
    <dgm:linClrLst>
      <a:schemeClr val="accent6">
        <a:shade val="80000"/>
      </a:schemeClr>
      <a:schemeClr val="accent6">
        <a:tint val="7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a:tint val="99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a:tint val="8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a:tint val="70000"/>
      </a:schemeClr>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6">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6_3">
  <dgm:title val=""/>
  <dgm:desc val=""/>
  <dgm:catLst>
    <dgm:cat type="accent6" pri="11300"/>
  </dgm:catLst>
  <dgm:styleLbl name="node0">
    <dgm:fillClrLst meth="repeat">
      <a:schemeClr val="accent6">
        <a:shade val="80000"/>
      </a:schemeClr>
    </dgm:fillClrLst>
    <dgm:linClrLst meth="repeat">
      <a:schemeClr val="lt1"/>
    </dgm:linClrLst>
    <dgm:effectClrLst/>
    <dgm:txLinClrLst/>
    <dgm:txFillClrLst/>
    <dgm:txEffectClrLst/>
  </dgm:styleLbl>
  <dgm:styleLbl name="node1">
    <dgm:fillClrLst>
      <a:schemeClr val="accent6">
        <a:shade val="80000"/>
      </a:schemeClr>
      <a:schemeClr val="accent6">
        <a:tint val="70000"/>
      </a:schemeClr>
    </dgm:fillClrLst>
    <dgm:linClrLst meth="repeat">
      <a:schemeClr val="lt1"/>
    </dgm:linClrLst>
    <dgm:effectClrLst/>
    <dgm:txLinClrLst/>
    <dgm:txFillClrLst/>
    <dgm:txEffectClrLst/>
  </dgm:styleLbl>
  <dgm:styleLbl name="alignNode1">
    <dgm:fillClrLst>
      <a:schemeClr val="accent6">
        <a:shade val="80000"/>
      </a:schemeClr>
      <a:schemeClr val="accent6">
        <a:tint val="70000"/>
      </a:schemeClr>
    </dgm:fillClrLst>
    <dgm:linClrLst>
      <a:schemeClr val="accent6">
        <a:shade val="80000"/>
      </a:schemeClr>
      <a:schemeClr val="accent6">
        <a:tint val="70000"/>
      </a:schemeClr>
    </dgm:linClrLst>
    <dgm:effectClrLst/>
    <dgm:txLinClrLst/>
    <dgm:txFillClrLst/>
    <dgm:txEffectClrLst/>
  </dgm:styleLbl>
  <dgm:styleLbl name="lnNode1">
    <dgm:fillClrLst>
      <a:schemeClr val="accent6">
        <a:shade val="80000"/>
      </a:schemeClr>
      <a:schemeClr val="accent6">
        <a:tint val="70000"/>
      </a:schemeClr>
    </dgm:fillClrLst>
    <dgm:linClrLst meth="repeat">
      <a:schemeClr val="lt1"/>
    </dgm:linClrLst>
    <dgm:effectClrLst/>
    <dgm:txLinClrLst/>
    <dgm:txFillClrLst/>
    <dgm:txEffectClrLst/>
  </dgm:styleLbl>
  <dgm:styleLbl name="vennNode1">
    <dgm:fillClrLst>
      <a:schemeClr val="accent6">
        <a:shade val="80000"/>
        <a:alpha val="50000"/>
      </a:schemeClr>
      <a:schemeClr val="accent6">
        <a:tint val="70000"/>
        <a:alpha val="50000"/>
      </a:schemeClr>
    </dgm:fillClrLst>
    <dgm:linClrLst meth="repeat">
      <a:schemeClr val="lt1"/>
    </dgm:linClrLst>
    <dgm:effectClrLst/>
    <dgm:txLinClrLst/>
    <dgm:txFillClrLst/>
    <dgm:txEffectClrLst/>
  </dgm:styleLbl>
  <dgm:styleLbl name="node2">
    <dgm:fillClrLst>
      <a:schemeClr val="accent6">
        <a:tint val="99000"/>
      </a:schemeClr>
    </dgm:fillClrLst>
    <dgm:linClrLst meth="repeat">
      <a:schemeClr val="lt1"/>
    </dgm:linClrLst>
    <dgm:effectClrLst/>
    <dgm:txLinClrLst/>
    <dgm:txFillClrLst/>
    <dgm:txEffectClrLst/>
  </dgm:styleLbl>
  <dgm:styleLbl name="node3">
    <dgm:fillClrLst>
      <a:schemeClr val="accent6">
        <a:tint val="80000"/>
      </a:schemeClr>
    </dgm:fillClrLst>
    <dgm:linClrLst meth="repeat">
      <a:schemeClr val="lt1"/>
    </dgm:linClrLst>
    <dgm:effectClrLst/>
    <dgm:txLinClrLst/>
    <dgm:txFillClrLst/>
    <dgm:txEffectClrLst/>
  </dgm:styleLbl>
  <dgm:styleLbl name="node4">
    <dgm:fillClrLst>
      <a:schemeClr val="accent6">
        <a:tint val="70000"/>
      </a:schemeClr>
    </dgm:fillClrLst>
    <dgm:linClrLst meth="repeat">
      <a:schemeClr val="lt1"/>
    </dgm:linClrLst>
    <dgm:effectClrLst/>
    <dgm:txLinClrLst/>
    <dgm:txFillClrLst/>
    <dgm:txEffectClrLst/>
  </dgm:styleLbl>
  <dgm:styleLbl name="fg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align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dgm:txEffectClrLst/>
  </dgm:styleLbl>
  <dgm:styleLbl name="fgSibTrans2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meth="repeat">
      <a:schemeClr val="lt1"/>
    </dgm:txFillClrLst>
    <dgm:txEffectClrLst/>
  </dgm:styleLbl>
  <dgm:styleLbl name="bgSibTrans2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meth="repeat">
      <a:schemeClr val="lt1"/>
    </dgm:txFillClrLst>
    <dgm:txEffectClrLst/>
  </dgm:styleLbl>
  <dgm:styleLbl name="sibTrans1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meth="repeat">
      <a:schemeClr val="tx1"/>
    </dgm:txFillClrLst>
    <dgm:txEffectClrLst/>
  </dgm:styleLbl>
  <dgm:styleLbl name="callout">
    <dgm:fillClrLst meth="repeat">
      <a:schemeClr val="accent6"/>
    </dgm:fillClrLst>
    <dgm:linClrLst meth="repeat">
      <a:schemeClr val="accent6"/>
    </dgm:linClrLst>
    <dgm:effectClrLst/>
    <dgm:txLinClrLst/>
    <dgm:txFillClrLst meth="repeat">
      <a:schemeClr val="tx1"/>
    </dgm:txFillClrLst>
    <dgm:txEffectClrLst/>
  </dgm:styleLbl>
  <dgm:styleLbl name="asst0">
    <dgm:fillClrLst meth="repeat">
      <a:schemeClr val="accent6">
        <a:shade val="80000"/>
      </a:schemeClr>
    </dgm:fillClrLst>
    <dgm:linClrLst meth="repeat">
      <a:schemeClr val="lt1"/>
    </dgm:linClrLst>
    <dgm:effectClrLst/>
    <dgm:txLinClrLst/>
    <dgm:txFillClrLst/>
    <dgm:txEffectClrLst/>
  </dgm:styleLbl>
  <dgm:styleLbl name="asst1">
    <dgm:fillClrLst meth="repeat">
      <a:schemeClr val="accent6">
        <a:shade val="80000"/>
      </a:schemeClr>
    </dgm:fillClrLst>
    <dgm:linClrLst meth="repeat">
      <a:schemeClr val="lt1"/>
    </dgm:linClrLst>
    <dgm:effectClrLst/>
    <dgm:txLinClrLst/>
    <dgm:txFillClrLst/>
    <dgm:txEffectClrLst/>
  </dgm:styleLbl>
  <dgm:styleLbl name="asst2">
    <dgm:fillClrLst>
      <a:schemeClr val="accent6">
        <a:tint val="99000"/>
      </a:schemeClr>
    </dgm:fillClrLst>
    <dgm:linClrLst meth="repeat">
      <a:schemeClr val="lt1"/>
    </dgm:linClrLst>
    <dgm:effectClrLst/>
    <dgm:txLinClrLst/>
    <dgm:txFillClrLst/>
    <dgm:txEffectClrLst/>
  </dgm:styleLbl>
  <dgm:styleLbl name="asst3">
    <dgm:fillClrLst>
      <a:schemeClr val="accent6">
        <a:tint val="80000"/>
      </a:schemeClr>
    </dgm:fillClrLst>
    <dgm:linClrLst meth="repeat">
      <a:schemeClr val="lt1"/>
    </dgm:linClrLst>
    <dgm:effectClrLst/>
    <dgm:txLinClrLst/>
    <dgm:txFillClrLst/>
    <dgm:txEffectClrLst/>
  </dgm:styleLbl>
  <dgm:styleLbl name="asst4">
    <dgm:fillClrLst>
      <a:schemeClr val="accent6">
        <a:tint val="70000"/>
      </a:schemeClr>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a:tint val="90000"/>
      </a:schemeClr>
    </dgm:fillClrLst>
    <dgm:linClrLst meth="repeat">
      <a:schemeClr val="accent6">
        <a:tint val="90000"/>
      </a:schemeClr>
    </dgm:linClrLst>
    <dgm:effectClrLst/>
    <dgm:txLinClrLst/>
    <dgm:txFillClrLst/>
    <dgm:txEffectClrLst/>
  </dgm:styleLbl>
  <dgm:styleLbl name="parChTrans2D3">
    <dgm:fillClrLst meth="repeat">
      <a:schemeClr val="accent6">
        <a:tint val="70000"/>
      </a:schemeClr>
    </dgm:fillClrLst>
    <dgm:linClrLst meth="repeat">
      <a:schemeClr val="accent6">
        <a:tint val="70000"/>
      </a:schemeClr>
    </dgm:linClrLst>
    <dgm:effectClrLst/>
    <dgm:txLinClrLst/>
    <dgm:txFillClrLst/>
    <dgm:txEffectClrLst/>
  </dgm:styleLbl>
  <dgm:styleLbl name="parChTrans2D4">
    <dgm:fillClrLst meth="repeat">
      <a:schemeClr val="accent6">
        <a:tint val="50000"/>
      </a:schemeClr>
    </dgm:fillClrLst>
    <dgm:linClrLst meth="repeat">
      <a:schemeClr val="accent6">
        <a:tint val="50000"/>
      </a:schemeClr>
    </dgm:linClrLst>
    <dgm:effectClrLst/>
    <dgm:txLinClrLst/>
    <dgm:txFillClrLst meth="repeat">
      <a:schemeClr val="lt1"/>
    </dgm:txFillClrLst>
    <dgm:txEffectClrLst/>
  </dgm:styleLbl>
  <dgm:styleLbl name="parChTrans1D1">
    <dgm:fillClrLst meth="repeat">
      <a:schemeClr val="accent6">
        <a:shade val="80000"/>
      </a:schemeClr>
    </dgm:fillClrLst>
    <dgm:linClrLst meth="repeat">
      <a:schemeClr val="accent6">
        <a:shade val="80000"/>
      </a:schemeClr>
    </dgm:linClrLst>
    <dgm:effectClrLst/>
    <dgm:txLinClrLst/>
    <dgm:txFillClrLst meth="repeat">
      <a:schemeClr val="tx1"/>
    </dgm:txFillClrLst>
    <dgm:txEffectClrLst/>
  </dgm:styleLbl>
  <dgm:styleLbl name="parChTrans1D2">
    <dgm:fillClrLst meth="repeat">
      <a:schemeClr val="accent6">
        <a:tint val="99000"/>
      </a:schemeClr>
    </dgm:fillClrLst>
    <dgm:linClrLst meth="repeat">
      <a:schemeClr val="accent6">
        <a:tint val="99000"/>
      </a:schemeClr>
    </dgm:linClrLst>
    <dgm:effectClrLst/>
    <dgm:txLinClrLst/>
    <dgm:txFillClrLst meth="repeat">
      <a:schemeClr val="tx1"/>
    </dgm:txFillClrLst>
    <dgm:txEffectClrLst/>
  </dgm:styleLbl>
  <dgm:styleLbl name="parChTrans1D3">
    <dgm:fillClrLst meth="repeat">
      <a:schemeClr val="accent6">
        <a:tint val="80000"/>
      </a:schemeClr>
    </dgm:fillClrLst>
    <dgm:linClrLst meth="repeat">
      <a:schemeClr val="accent6">
        <a:tint val="80000"/>
      </a:schemeClr>
    </dgm:linClrLst>
    <dgm:effectClrLst/>
    <dgm:txLinClrLst/>
    <dgm:txFillClrLst meth="repeat">
      <a:schemeClr val="tx1"/>
    </dgm:txFillClrLst>
    <dgm:txEffectClrLst/>
  </dgm:styleLbl>
  <dgm:styleLbl name="parChTrans1D4">
    <dgm:fillClrLst meth="repeat">
      <a:schemeClr val="accent6">
        <a:tint val="70000"/>
      </a:schemeClr>
    </dgm:fillClrLst>
    <dgm:linClrLst meth="repeat">
      <a:schemeClr val="accent6">
        <a:tint val="7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solidFgAcc1">
    <dgm:fillClrLst meth="repeat">
      <a:schemeClr val="lt1"/>
    </dgm:fillClrLst>
    <dgm:linClrLst>
      <a:schemeClr val="accent6">
        <a:shade val="80000"/>
      </a:schemeClr>
      <a:schemeClr val="accent6">
        <a:tint val="7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a:tint val="99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a:tint val="8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a:tint val="70000"/>
      </a:schemeClr>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6">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6_3">
  <dgm:title val=""/>
  <dgm:desc val=""/>
  <dgm:catLst>
    <dgm:cat type="accent6" pri="11300"/>
  </dgm:catLst>
  <dgm:styleLbl name="node0">
    <dgm:fillClrLst meth="repeat">
      <a:schemeClr val="accent6">
        <a:shade val="80000"/>
      </a:schemeClr>
    </dgm:fillClrLst>
    <dgm:linClrLst meth="repeat">
      <a:schemeClr val="lt1"/>
    </dgm:linClrLst>
    <dgm:effectClrLst/>
    <dgm:txLinClrLst/>
    <dgm:txFillClrLst/>
    <dgm:txEffectClrLst/>
  </dgm:styleLbl>
  <dgm:styleLbl name="node1">
    <dgm:fillClrLst>
      <a:schemeClr val="accent6">
        <a:shade val="80000"/>
      </a:schemeClr>
      <a:schemeClr val="accent6">
        <a:tint val="70000"/>
      </a:schemeClr>
    </dgm:fillClrLst>
    <dgm:linClrLst meth="repeat">
      <a:schemeClr val="lt1"/>
    </dgm:linClrLst>
    <dgm:effectClrLst/>
    <dgm:txLinClrLst/>
    <dgm:txFillClrLst/>
    <dgm:txEffectClrLst/>
  </dgm:styleLbl>
  <dgm:styleLbl name="alignNode1">
    <dgm:fillClrLst>
      <a:schemeClr val="accent6">
        <a:shade val="80000"/>
      </a:schemeClr>
      <a:schemeClr val="accent6">
        <a:tint val="70000"/>
      </a:schemeClr>
    </dgm:fillClrLst>
    <dgm:linClrLst>
      <a:schemeClr val="accent6">
        <a:shade val="80000"/>
      </a:schemeClr>
      <a:schemeClr val="accent6">
        <a:tint val="70000"/>
      </a:schemeClr>
    </dgm:linClrLst>
    <dgm:effectClrLst/>
    <dgm:txLinClrLst/>
    <dgm:txFillClrLst/>
    <dgm:txEffectClrLst/>
  </dgm:styleLbl>
  <dgm:styleLbl name="lnNode1">
    <dgm:fillClrLst>
      <a:schemeClr val="accent6">
        <a:shade val="80000"/>
      </a:schemeClr>
      <a:schemeClr val="accent6">
        <a:tint val="70000"/>
      </a:schemeClr>
    </dgm:fillClrLst>
    <dgm:linClrLst meth="repeat">
      <a:schemeClr val="lt1"/>
    </dgm:linClrLst>
    <dgm:effectClrLst/>
    <dgm:txLinClrLst/>
    <dgm:txFillClrLst/>
    <dgm:txEffectClrLst/>
  </dgm:styleLbl>
  <dgm:styleLbl name="vennNode1">
    <dgm:fillClrLst>
      <a:schemeClr val="accent6">
        <a:shade val="80000"/>
        <a:alpha val="50000"/>
      </a:schemeClr>
      <a:schemeClr val="accent6">
        <a:tint val="70000"/>
        <a:alpha val="50000"/>
      </a:schemeClr>
    </dgm:fillClrLst>
    <dgm:linClrLst meth="repeat">
      <a:schemeClr val="lt1"/>
    </dgm:linClrLst>
    <dgm:effectClrLst/>
    <dgm:txLinClrLst/>
    <dgm:txFillClrLst/>
    <dgm:txEffectClrLst/>
  </dgm:styleLbl>
  <dgm:styleLbl name="node2">
    <dgm:fillClrLst>
      <a:schemeClr val="accent6">
        <a:tint val="99000"/>
      </a:schemeClr>
    </dgm:fillClrLst>
    <dgm:linClrLst meth="repeat">
      <a:schemeClr val="lt1"/>
    </dgm:linClrLst>
    <dgm:effectClrLst/>
    <dgm:txLinClrLst/>
    <dgm:txFillClrLst/>
    <dgm:txEffectClrLst/>
  </dgm:styleLbl>
  <dgm:styleLbl name="node3">
    <dgm:fillClrLst>
      <a:schemeClr val="accent6">
        <a:tint val="80000"/>
      </a:schemeClr>
    </dgm:fillClrLst>
    <dgm:linClrLst meth="repeat">
      <a:schemeClr val="lt1"/>
    </dgm:linClrLst>
    <dgm:effectClrLst/>
    <dgm:txLinClrLst/>
    <dgm:txFillClrLst/>
    <dgm:txEffectClrLst/>
  </dgm:styleLbl>
  <dgm:styleLbl name="node4">
    <dgm:fillClrLst>
      <a:schemeClr val="accent6">
        <a:tint val="70000"/>
      </a:schemeClr>
    </dgm:fillClrLst>
    <dgm:linClrLst meth="repeat">
      <a:schemeClr val="lt1"/>
    </dgm:linClrLst>
    <dgm:effectClrLst/>
    <dgm:txLinClrLst/>
    <dgm:txFillClrLst/>
    <dgm:txEffectClrLst/>
  </dgm:styleLbl>
  <dgm:styleLbl name="fg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align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dgm:txEffectClrLst/>
  </dgm:styleLbl>
  <dgm:styleLbl name="fgSibTrans2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meth="repeat">
      <a:schemeClr val="lt1"/>
    </dgm:txFillClrLst>
    <dgm:txEffectClrLst/>
  </dgm:styleLbl>
  <dgm:styleLbl name="bgSibTrans2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meth="repeat">
      <a:schemeClr val="lt1"/>
    </dgm:txFillClrLst>
    <dgm:txEffectClrLst/>
  </dgm:styleLbl>
  <dgm:styleLbl name="sibTrans1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meth="repeat">
      <a:schemeClr val="tx1"/>
    </dgm:txFillClrLst>
    <dgm:txEffectClrLst/>
  </dgm:styleLbl>
  <dgm:styleLbl name="callout">
    <dgm:fillClrLst meth="repeat">
      <a:schemeClr val="accent6"/>
    </dgm:fillClrLst>
    <dgm:linClrLst meth="repeat">
      <a:schemeClr val="accent6"/>
    </dgm:linClrLst>
    <dgm:effectClrLst/>
    <dgm:txLinClrLst/>
    <dgm:txFillClrLst meth="repeat">
      <a:schemeClr val="tx1"/>
    </dgm:txFillClrLst>
    <dgm:txEffectClrLst/>
  </dgm:styleLbl>
  <dgm:styleLbl name="asst0">
    <dgm:fillClrLst meth="repeat">
      <a:schemeClr val="accent6">
        <a:shade val="80000"/>
      </a:schemeClr>
    </dgm:fillClrLst>
    <dgm:linClrLst meth="repeat">
      <a:schemeClr val="lt1"/>
    </dgm:linClrLst>
    <dgm:effectClrLst/>
    <dgm:txLinClrLst/>
    <dgm:txFillClrLst/>
    <dgm:txEffectClrLst/>
  </dgm:styleLbl>
  <dgm:styleLbl name="asst1">
    <dgm:fillClrLst meth="repeat">
      <a:schemeClr val="accent6">
        <a:shade val="80000"/>
      </a:schemeClr>
    </dgm:fillClrLst>
    <dgm:linClrLst meth="repeat">
      <a:schemeClr val="lt1"/>
    </dgm:linClrLst>
    <dgm:effectClrLst/>
    <dgm:txLinClrLst/>
    <dgm:txFillClrLst/>
    <dgm:txEffectClrLst/>
  </dgm:styleLbl>
  <dgm:styleLbl name="asst2">
    <dgm:fillClrLst>
      <a:schemeClr val="accent6">
        <a:tint val="99000"/>
      </a:schemeClr>
    </dgm:fillClrLst>
    <dgm:linClrLst meth="repeat">
      <a:schemeClr val="lt1"/>
    </dgm:linClrLst>
    <dgm:effectClrLst/>
    <dgm:txLinClrLst/>
    <dgm:txFillClrLst/>
    <dgm:txEffectClrLst/>
  </dgm:styleLbl>
  <dgm:styleLbl name="asst3">
    <dgm:fillClrLst>
      <a:schemeClr val="accent6">
        <a:tint val="80000"/>
      </a:schemeClr>
    </dgm:fillClrLst>
    <dgm:linClrLst meth="repeat">
      <a:schemeClr val="lt1"/>
    </dgm:linClrLst>
    <dgm:effectClrLst/>
    <dgm:txLinClrLst/>
    <dgm:txFillClrLst/>
    <dgm:txEffectClrLst/>
  </dgm:styleLbl>
  <dgm:styleLbl name="asst4">
    <dgm:fillClrLst>
      <a:schemeClr val="accent6">
        <a:tint val="70000"/>
      </a:schemeClr>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a:tint val="90000"/>
      </a:schemeClr>
    </dgm:fillClrLst>
    <dgm:linClrLst meth="repeat">
      <a:schemeClr val="accent6">
        <a:tint val="90000"/>
      </a:schemeClr>
    </dgm:linClrLst>
    <dgm:effectClrLst/>
    <dgm:txLinClrLst/>
    <dgm:txFillClrLst/>
    <dgm:txEffectClrLst/>
  </dgm:styleLbl>
  <dgm:styleLbl name="parChTrans2D3">
    <dgm:fillClrLst meth="repeat">
      <a:schemeClr val="accent6">
        <a:tint val="70000"/>
      </a:schemeClr>
    </dgm:fillClrLst>
    <dgm:linClrLst meth="repeat">
      <a:schemeClr val="accent6">
        <a:tint val="70000"/>
      </a:schemeClr>
    </dgm:linClrLst>
    <dgm:effectClrLst/>
    <dgm:txLinClrLst/>
    <dgm:txFillClrLst/>
    <dgm:txEffectClrLst/>
  </dgm:styleLbl>
  <dgm:styleLbl name="parChTrans2D4">
    <dgm:fillClrLst meth="repeat">
      <a:schemeClr val="accent6">
        <a:tint val="50000"/>
      </a:schemeClr>
    </dgm:fillClrLst>
    <dgm:linClrLst meth="repeat">
      <a:schemeClr val="accent6">
        <a:tint val="50000"/>
      </a:schemeClr>
    </dgm:linClrLst>
    <dgm:effectClrLst/>
    <dgm:txLinClrLst/>
    <dgm:txFillClrLst meth="repeat">
      <a:schemeClr val="lt1"/>
    </dgm:txFillClrLst>
    <dgm:txEffectClrLst/>
  </dgm:styleLbl>
  <dgm:styleLbl name="parChTrans1D1">
    <dgm:fillClrLst meth="repeat">
      <a:schemeClr val="accent6">
        <a:shade val="80000"/>
      </a:schemeClr>
    </dgm:fillClrLst>
    <dgm:linClrLst meth="repeat">
      <a:schemeClr val="accent6">
        <a:shade val="80000"/>
      </a:schemeClr>
    </dgm:linClrLst>
    <dgm:effectClrLst/>
    <dgm:txLinClrLst/>
    <dgm:txFillClrLst meth="repeat">
      <a:schemeClr val="tx1"/>
    </dgm:txFillClrLst>
    <dgm:txEffectClrLst/>
  </dgm:styleLbl>
  <dgm:styleLbl name="parChTrans1D2">
    <dgm:fillClrLst meth="repeat">
      <a:schemeClr val="accent6">
        <a:tint val="99000"/>
      </a:schemeClr>
    </dgm:fillClrLst>
    <dgm:linClrLst meth="repeat">
      <a:schemeClr val="accent6">
        <a:tint val="99000"/>
      </a:schemeClr>
    </dgm:linClrLst>
    <dgm:effectClrLst/>
    <dgm:txLinClrLst/>
    <dgm:txFillClrLst meth="repeat">
      <a:schemeClr val="tx1"/>
    </dgm:txFillClrLst>
    <dgm:txEffectClrLst/>
  </dgm:styleLbl>
  <dgm:styleLbl name="parChTrans1D3">
    <dgm:fillClrLst meth="repeat">
      <a:schemeClr val="accent6">
        <a:tint val="80000"/>
      </a:schemeClr>
    </dgm:fillClrLst>
    <dgm:linClrLst meth="repeat">
      <a:schemeClr val="accent6">
        <a:tint val="80000"/>
      </a:schemeClr>
    </dgm:linClrLst>
    <dgm:effectClrLst/>
    <dgm:txLinClrLst/>
    <dgm:txFillClrLst meth="repeat">
      <a:schemeClr val="tx1"/>
    </dgm:txFillClrLst>
    <dgm:txEffectClrLst/>
  </dgm:styleLbl>
  <dgm:styleLbl name="parChTrans1D4">
    <dgm:fillClrLst meth="repeat">
      <a:schemeClr val="accent6">
        <a:tint val="70000"/>
      </a:schemeClr>
    </dgm:fillClrLst>
    <dgm:linClrLst meth="repeat">
      <a:schemeClr val="accent6">
        <a:tint val="7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solidFgAcc1">
    <dgm:fillClrLst meth="repeat">
      <a:schemeClr val="lt1"/>
    </dgm:fillClrLst>
    <dgm:linClrLst>
      <a:schemeClr val="accent6">
        <a:shade val="80000"/>
      </a:schemeClr>
      <a:schemeClr val="accent6">
        <a:tint val="7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a:tint val="99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a:tint val="8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a:tint val="70000"/>
      </a:schemeClr>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6">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6_3">
  <dgm:title val=""/>
  <dgm:desc val=""/>
  <dgm:catLst>
    <dgm:cat type="accent6" pri="11300"/>
  </dgm:catLst>
  <dgm:styleLbl name="node0">
    <dgm:fillClrLst meth="repeat">
      <a:schemeClr val="accent6">
        <a:shade val="80000"/>
      </a:schemeClr>
    </dgm:fillClrLst>
    <dgm:linClrLst meth="repeat">
      <a:schemeClr val="lt1"/>
    </dgm:linClrLst>
    <dgm:effectClrLst/>
    <dgm:txLinClrLst/>
    <dgm:txFillClrLst/>
    <dgm:txEffectClrLst/>
  </dgm:styleLbl>
  <dgm:styleLbl name="node1">
    <dgm:fillClrLst>
      <a:schemeClr val="accent6">
        <a:shade val="80000"/>
      </a:schemeClr>
      <a:schemeClr val="accent6">
        <a:tint val="70000"/>
      </a:schemeClr>
    </dgm:fillClrLst>
    <dgm:linClrLst meth="repeat">
      <a:schemeClr val="lt1"/>
    </dgm:linClrLst>
    <dgm:effectClrLst/>
    <dgm:txLinClrLst/>
    <dgm:txFillClrLst/>
    <dgm:txEffectClrLst/>
  </dgm:styleLbl>
  <dgm:styleLbl name="alignNode1">
    <dgm:fillClrLst>
      <a:schemeClr val="accent6">
        <a:shade val="80000"/>
      </a:schemeClr>
      <a:schemeClr val="accent6">
        <a:tint val="70000"/>
      </a:schemeClr>
    </dgm:fillClrLst>
    <dgm:linClrLst>
      <a:schemeClr val="accent6">
        <a:shade val="80000"/>
      </a:schemeClr>
      <a:schemeClr val="accent6">
        <a:tint val="70000"/>
      </a:schemeClr>
    </dgm:linClrLst>
    <dgm:effectClrLst/>
    <dgm:txLinClrLst/>
    <dgm:txFillClrLst/>
    <dgm:txEffectClrLst/>
  </dgm:styleLbl>
  <dgm:styleLbl name="lnNode1">
    <dgm:fillClrLst>
      <a:schemeClr val="accent6">
        <a:shade val="80000"/>
      </a:schemeClr>
      <a:schemeClr val="accent6">
        <a:tint val="70000"/>
      </a:schemeClr>
    </dgm:fillClrLst>
    <dgm:linClrLst meth="repeat">
      <a:schemeClr val="lt1"/>
    </dgm:linClrLst>
    <dgm:effectClrLst/>
    <dgm:txLinClrLst/>
    <dgm:txFillClrLst/>
    <dgm:txEffectClrLst/>
  </dgm:styleLbl>
  <dgm:styleLbl name="vennNode1">
    <dgm:fillClrLst>
      <a:schemeClr val="accent6">
        <a:shade val="80000"/>
        <a:alpha val="50000"/>
      </a:schemeClr>
      <a:schemeClr val="accent6">
        <a:tint val="70000"/>
        <a:alpha val="50000"/>
      </a:schemeClr>
    </dgm:fillClrLst>
    <dgm:linClrLst meth="repeat">
      <a:schemeClr val="lt1"/>
    </dgm:linClrLst>
    <dgm:effectClrLst/>
    <dgm:txLinClrLst/>
    <dgm:txFillClrLst/>
    <dgm:txEffectClrLst/>
  </dgm:styleLbl>
  <dgm:styleLbl name="node2">
    <dgm:fillClrLst>
      <a:schemeClr val="accent6">
        <a:tint val="99000"/>
      </a:schemeClr>
    </dgm:fillClrLst>
    <dgm:linClrLst meth="repeat">
      <a:schemeClr val="lt1"/>
    </dgm:linClrLst>
    <dgm:effectClrLst/>
    <dgm:txLinClrLst/>
    <dgm:txFillClrLst/>
    <dgm:txEffectClrLst/>
  </dgm:styleLbl>
  <dgm:styleLbl name="node3">
    <dgm:fillClrLst>
      <a:schemeClr val="accent6">
        <a:tint val="80000"/>
      </a:schemeClr>
    </dgm:fillClrLst>
    <dgm:linClrLst meth="repeat">
      <a:schemeClr val="lt1"/>
    </dgm:linClrLst>
    <dgm:effectClrLst/>
    <dgm:txLinClrLst/>
    <dgm:txFillClrLst/>
    <dgm:txEffectClrLst/>
  </dgm:styleLbl>
  <dgm:styleLbl name="node4">
    <dgm:fillClrLst>
      <a:schemeClr val="accent6">
        <a:tint val="70000"/>
      </a:schemeClr>
    </dgm:fillClrLst>
    <dgm:linClrLst meth="repeat">
      <a:schemeClr val="lt1"/>
    </dgm:linClrLst>
    <dgm:effectClrLst/>
    <dgm:txLinClrLst/>
    <dgm:txFillClrLst/>
    <dgm:txEffectClrLst/>
  </dgm:styleLbl>
  <dgm:styleLbl name="fg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align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dgm:txEffectClrLst/>
  </dgm:styleLbl>
  <dgm:styleLbl name="fgSibTrans2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meth="repeat">
      <a:schemeClr val="lt1"/>
    </dgm:txFillClrLst>
    <dgm:txEffectClrLst/>
  </dgm:styleLbl>
  <dgm:styleLbl name="bgSibTrans2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meth="repeat">
      <a:schemeClr val="lt1"/>
    </dgm:txFillClrLst>
    <dgm:txEffectClrLst/>
  </dgm:styleLbl>
  <dgm:styleLbl name="sibTrans1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meth="repeat">
      <a:schemeClr val="tx1"/>
    </dgm:txFillClrLst>
    <dgm:txEffectClrLst/>
  </dgm:styleLbl>
  <dgm:styleLbl name="callout">
    <dgm:fillClrLst meth="repeat">
      <a:schemeClr val="accent6"/>
    </dgm:fillClrLst>
    <dgm:linClrLst meth="repeat">
      <a:schemeClr val="accent6"/>
    </dgm:linClrLst>
    <dgm:effectClrLst/>
    <dgm:txLinClrLst/>
    <dgm:txFillClrLst meth="repeat">
      <a:schemeClr val="tx1"/>
    </dgm:txFillClrLst>
    <dgm:txEffectClrLst/>
  </dgm:styleLbl>
  <dgm:styleLbl name="asst0">
    <dgm:fillClrLst meth="repeat">
      <a:schemeClr val="accent6">
        <a:shade val="80000"/>
      </a:schemeClr>
    </dgm:fillClrLst>
    <dgm:linClrLst meth="repeat">
      <a:schemeClr val="lt1"/>
    </dgm:linClrLst>
    <dgm:effectClrLst/>
    <dgm:txLinClrLst/>
    <dgm:txFillClrLst/>
    <dgm:txEffectClrLst/>
  </dgm:styleLbl>
  <dgm:styleLbl name="asst1">
    <dgm:fillClrLst meth="repeat">
      <a:schemeClr val="accent6">
        <a:shade val="80000"/>
      </a:schemeClr>
    </dgm:fillClrLst>
    <dgm:linClrLst meth="repeat">
      <a:schemeClr val="lt1"/>
    </dgm:linClrLst>
    <dgm:effectClrLst/>
    <dgm:txLinClrLst/>
    <dgm:txFillClrLst/>
    <dgm:txEffectClrLst/>
  </dgm:styleLbl>
  <dgm:styleLbl name="asst2">
    <dgm:fillClrLst>
      <a:schemeClr val="accent6">
        <a:tint val="99000"/>
      </a:schemeClr>
    </dgm:fillClrLst>
    <dgm:linClrLst meth="repeat">
      <a:schemeClr val="lt1"/>
    </dgm:linClrLst>
    <dgm:effectClrLst/>
    <dgm:txLinClrLst/>
    <dgm:txFillClrLst/>
    <dgm:txEffectClrLst/>
  </dgm:styleLbl>
  <dgm:styleLbl name="asst3">
    <dgm:fillClrLst>
      <a:schemeClr val="accent6">
        <a:tint val="80000"/>
      </a:schemeClr>
    </dgm:fillClrLst>
    <dgm:linClrLst meth="repeat">
      <a:schemeClr val="lt1"/>
    </dgm:linClrLst>
    <dgm:effectClrLst/>
    <dgm:txLinClrLst/>
    <dgm:txFillClrLst/>
    <dgm:txEffectClrLst/>
  </dgm:styleLbl>
  <dgm:styleLbl name="asst4">
    <dgm:fillClrLst>
      <a:schemeClr val="accent6">
        <a:tint val="70000"/>
      </a:schemeClr>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a:tint val="90000"/>
      </a:schemeClr>
    </dgm:fillClrLst>
    <dgm:linClrLst meth="repeat">
      <a:schemeClr val="accent6">
        <a:tint val="90000"/>
      </a:schemeClr>
    </dgm:linClrLst>
    <dgm:effectClrLst/>
    <dgm:txLinClrLst/>
    <dgm:txFillClrLst/>
    <dgm:txEffectClrLst/>
  </dgm:styleLbl>
  <dgm:styleLbl name="parChTrans2D3">
    <dgm:fillClrLst meth="repeat">
      <a:schemeClr val="accent6">
        <a:tint val="70000"/>
      </a:schemeClr>
    </dgm:fillClrLst>
    <dgm:linClrLst meth="repeat">
      <a:schemeClr val="accent6">
        <a:tint val="70000"/>
      </a:schemeClr>
    </dgm:linClrLst>
    <dgm:effectClrLst/>
    <dgm:txLinClrLst/>
    <dgm:txFillClrLst/>
    <dgm:txEffectClrLst/>
  </dgm:styleLbl>
  <dgm:styleLbl name="parChTrans2D4">
    <dgm:fillClrLst meth="repeat">
      <a:schemeClr val="accent6">
        <a:tint val="50000"/>
      </a:schemeClr>
    </dgm:fillClrLst>
    <dgm:linClrLst meth="repeat">
      <a:schemeClr val="accent6">
        <a:tint val="50000"/>
      </a:schemeClr>
    </dgm:linClrLst>
    <dgm:effectClrLst/>
    <dgm:txLinClrLst/>
    <dgm:txFillClrLst meth="repeat">
      <a:schemeClr val="lt1"/>
    </dgm:txFillClrLst>
    <dgm:txEffectClrLst/>
  </dgm:styleLbl>
  <dgm:styleLbl name="parChTrans1D1">
    <dgm:fillClrLst meth="repeat">
      <a:schemeClr val="accent6">
        <a:shade val="80000"/>
      </a:schemeClr>
    </dgm:fillClrLst>
    <dgm:linClrLst meth="repeat">
      <a:schemeClr val="accent6">
        <a:shade val="80000"/>
      </a:schemeClr>
    </dgm:linClrLst>
    <dgm:effectClrLst/>
    <dgm:txLinClrLst/>
    <dgm:txFillClrLst meth="repeat">
      <a:schemeClr val="tx1"/>
    </dgm:txFillClrLst>
    <dgm:txEffectClrLst/>
  </dgm:styleLbl>
  <dgm:styleLbl name="parChTrans1D2">
    <dgm:fillClrLst meth="repeat">
      <a:schemeClr val="accent6">
        <a:tint val="99000"/>
      </a:schemeClr>
    </dgm:fillClrLst>
    <dgm:linClrLst meth="repeat">
      <a:schemeClr val="accent6">
        <a:tint val="99000"/>
      </a:schemeClr>
    </dgm:linClrLst>
    <dgm:effectClrLst/>
    <dgm:txLinClrLst/>
    <dgm:txFillClrLst meth="repeat">
      <a:schemeClr val="tx1"/>
    </dgm:txFillClrLst>
    <dgm:txEffectClrLst/>
  </dgm:styleLbl>
  <dgm:styleLbl name="parChTrans1D3">
    <dgm:fillClrLst meth="repeat">
      <a:schemeClr val="accent6">
        <a:tint val="80000"/>
      </a:schemeClr>
    </dgm:fillClrLst>
    <dgm:linClrLst meth="repeat">
      <a:schemeClr val="accent6">
        <a:tint val="80000"/>
      </a:schemeClr>
    </dgm:linClrLst>
    <dgm:effectClrLst/>
    <dgm:txLinClrLst/>
    <dgm:txFillClrLst meth="repeat">
      <a:schemeClr val="tx1"/>
    </dgm:txFillClrLst>
    <dgm:txEffectClrLst/>
  </dgm:styleLbl>
  <dgm:styleLbl name="parChTrans1D4">
    <dgm:fillClrLst meth="repeat">
      <a:schemeClr val="accent6">
        <a:tint val="70000"/>
      </a:schemeClr>
    </dgm:fillClrLst>
    <dgm:linClrLst meth="repeat">
      <a:schemeClr val="accent6">
        <a:tint val="7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solidFgAcc1">
    <dgm:fillClrLst meth="repeat">
      <a:schemeClr val="lt1"/>
    </dgm:fillClrLst>
    <dgm:linClrLst>
      <a:schemeClr val="accent6">
        <a:shade val="80000"/>
      </a:schemeClr>
      <a:schemeClr val="accent6">
        <a:tint val="7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a:tint val="99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a:tint val="8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a:tint val="70000"/>
      </a:schemeClr>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6">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75D8D269-421E-4589-AB1F-A9BAE4D4F94B}" type="doc">
      <dgm:prSet loTypeId="urn:microsoft.com/office/officeart/2005/8/layout/chevron1" loCatId="process" qsTypeId="urn:microsoft.com/office/officeart/2005/8/quickstyle/simple4" qsCatId="simple" csTypeId="urn:microsoft.com/office/officeart/2005/8/colors/colorful5" csCatId="colorful" phldr="1"/>
      <dgm:spPr/>
    </dgm:pt>
    <dgm:pt modelId="{A4EB02FC-E72F-40C5-8036-89057538B898}">
      <dgm:prSet phldrT="[Text]" custT="1"/>
      <dgm:spPr/>
      <dgm:t>
        <a:bodyPr/>
        <a:lstStyle/>
        <a:p>
          <a:r>
            <a:rPr lang="en-US" sz="1400" dirty="0">
              <a:solidFill>
                <a:schemeClr val="bg1"/>
              </a:solidFill>
            </a:rPr>
            <a:t>Generate 2E+1 masks</a:t>
          </a:r>
        </a:p>
      </dgm:t>
    </dgm:pt>
    <dgm:pt modelId="{977D1643-2FA3-462E-BB53-B26E18AABF7B}" type="parTrans" cxnId="{CFBA63D8-EC5F-40B7-B756-749435B10244}">
      <dgm:prSet/>
      <dgm:spPr/>
      <dgm:t>
        <a:bodyPr/>
        <a:lstStyle/>
        <a:p>
          <a:endParaRPr lang="en-US" sz="1400"/>
        </a:p>
      </dgm:t>
    </dgm:pt>
    <dgm:pt modelId="{31144255-BA62-4427-8ACB-0E279FC0E134}" type="sibTrans" cxnId="{CFBA63D8-EC5F-40B7-B756-749435B10244}">
      <dgm:prSet/>
      <dgm:spPr/>
      <dgm:t>
        <a:bodyPr/>
        <a:lstStyle/>
        <a:p>
          <a:endParaRPr lang="en-US" sz="1400"/>
        </a:p>
      </dgm:t>
    </dgm:pt>
    <dgm:pt modelId="{157059EA-B005-47F3-B359-ACEC246480F2}">
      <dgm:prSet phldrT="[Text]" custT="1"/>
      <dgm:spPr/>
      <dgm:t>
        <a:bodyPr/>
        <a:lstStyle/>
        <a:p>
          <a:pPr>
            <a:lnSpc>
              <a:spcPct val="90000"/>
            </a:lnSpc>
            <a:spcAft>
              <a:spcPts val="0"/>
            </a:spcAft>
          </a:pPr>
          <a:r>
            <a:rPr lang="en-US" sz="1400" dirty="0"/>
            <a:t>Amend random zeros: </a:t>
          </a:r>
        </a:p>
        <a:p>
          <a:pPr>
            <a:lnSpc>
              <a:spcPct val="90000"/>
            </a:lnSpc>
            <a:spcAft>
              <a:spcPts val="0"/>
            </a:spcAft>
          </a:pPr>
          <a:r>
            <a:rPr lang="en-US" sz="1400" dirty="0"/>
            <a:t>101 </a:t>
          </a:r>
          <a:r>
            <a:rPr lang="en-US" sz="1400" dirty="0">
              <a:sym typeface="Wingdings" panose="05000000000000000000" pitchFamily="2" charset="2"/>
            </a:rPr>
            <a:t> 111 </a:t>
          </a:r>
          <a:r>
            <a:rPr lang="en-US" sz="1400" dirty="0"/>
            <a:t> &amp;  1001 </a:t>
          </a:r>
          <a:r>
            <a:rPr lang="en-US" sz="1400" dirty="0">
              <a:sym typeface="Wingdings" panose="05000000000000000000" pitchFamily="2" charset="2"/>
            </a:rPr>
            <a:t></a:t>
          </a:r>
          <a:r>
            <a:rPr lang="en-US" sz="1400" dirty="0"/>
            <a:t> 1111</a:t>
          </a:r>
        </a:p>
      </dgm:t>
    </dgm:pt>
    <dgm:pt modelId="{72997F0D-0D52-4ED2-BF2E-86A70C224561}" type="parTrans" cxnId="{162B5200-239F-4992-AD97-9A5220D3260D}">
      <dgm:prSet/>
      <dgm:spPr/>
      <dgm:t>
        <a:bodyPr/>
        <a:lstStyle/>
        <a:p>
          <a:endParaRPr lang="en-US" sz="1400"/>
        </a:p>
      </dgm:t>
    </dgm:pt>
    <dgm:pt modelId="{38BB99EE-DFBF-4C85-9615-949A3FF3E026}" type="sibTrans" cxnId="{162B5200-239F-4992-AD97-9A5220D3260D}">
      <dgm:prSet/>
      <dgm:spPr/>
      <dgm:t>
        <a:bodyPr/>
        <a:lstStyle/>
        <a:p>
          <a:endParaRPr lang="en-US" sz="1400"/>
        </a:p>
      </dgm:t>
    </dgm:pt>
    <dgm:pt modelId="{7D2D55F8-FCC8-44D2-AD8F-0F719ACD1413}">
      <dgm:prSet phldrT="[Text]" custT="1"/>
      <dgm:spPr/>
      <dgm:t>
        <a:bodyPr/>
        <a:lstStyle/>
        <a:p>
          <a:pPr>
            <a:spcAft>
              <a:spcPts val="0"/>
            </a:spcAft>
          </a:pPr>
          <a:r>
            <a:rPr lang="en-US" sz="1400" dirty="0"/>
            <a:t>AND all masks, </a:t>
          </a:r>
        </a:p>
        <a:p>
          <a:pPr>
            <a:spcAft>
              <a:spcPts val="0"/>
            </a:spcAft>
          </a:pPr>
          <a:r>
            <a:rPr lang="en-US" sz="1400" dirty="0"/>
            <a:t>ACCEPT </a:t>
          </a:r>
          <a:r>
            <a:rPr lang="en-US" sz="1400" dirty="0" err="1"/>
            <a:t>iff</a:t>
          </a:r>
          <a:r>
            <a:rPr lang="en-US" sz="1400" dirty="0"/>
            <a:t> number of ‘1’ </a:t>
          </a:r>
          <a:r>
            <a:rPr lang="en-US" sz="1400" dirty="0">
              <a:latin typeface="Consolas" panose="020B0609020204030204" pitchFamily="49" charset="0"/>
              <a:cs typeface="Consolas" panose="020B0609020204030204" pitchFamily="49" charset="0"/>
            </a:rPr>
            <a:t>≤ Threshold</a:t>
          </a:r>
          <a:endParaRPr lang="en-US" sz="1400" dirty="0"/>
        </a:p>
      </dgm:t>
    </dgm:pt>
    <dgm:pt modelId="{2C133FFD-5164-420B-8045-659E2701A636}" type="parTrans" cxnId="{AD1C545D-2FB7-4921-8477-77BC3E4E38C4}">
      <dgm:prSet/>
      <dgm:spPr/>
      <dgm:t>
        <a:bodyPr/>
        <a:lstStyle/>
        <a:p>
          <a:endParaRPr lang="en-US" sz="1400"/>
        </a:p>
      </dgm:t>
    </dgm:pt>
    <dgm:pt modelId="{5E57DC2B-1B88-4C47-8312-A6CD88E01A91}" type="sibTrans" cxnId="{AD1C545D-2FB7-4921-8477-77BC3E4E38C4}">
      <dgm:prSet/>
      <dgm:spPr/>
      <dgm:t>
        <a:bodyPr/>
        <a:lstStyle/>
        <a:p>
          <a:endParaRPr lang="en-US" sz="1400"/>
        </a:p>
      </dgm:t>
    </dgm:pt>
    <dgm:pt modelId="{4F7140BA-CD71-4ACC-82BF-B0F51D6E1104}" type="pres">
      <dgm:prSet presAssocID="{75D8D269-421E-4589-AB1F-A9BAE4D4F94B}" presName="Name0" presStyleCnt="0">
        <dgm:presLayoutVars>
          <dgm:dir/>
          <dgm:animLvl val="lvl"/>
          <dgm:resizeHandles val="exact"/>
        </dgm:presLayoutVars>
      </dgm:prSet>
      <dgm:spPr/>
    </dgm:pt>
    <dgm:pt modelId="{AA2636E1-05F7-40F6-B113-6ACD4DAE7C84}" type="pres">
      <dgm:prSet presAssocID="{A4EB02FC-E72F-40C5-8036-89057538B898}" presName="parTxOnly" presStyleLbl="node1" presStyleIdx="0" presStyleCnt="3" custScaleX="48310">
        <dgm:presLayoutVars>
          <dgm:chMax val="0"/>
          <dgm:chPref val="0"/>
          <dgm:bulletEnabled val="1"/>
        </dgm:presLayoutVars>
      </dgm:prSet>
      <dgm:spPr/>
    </dgm:pt>
    <dgm:pt modelId="{C22B9540-E5EC-44A2-85A8-DFD006AF2A50}" type="pres">
      <dgm:prSet presAssocID="{31144255-BA62-4427-8ACB-0E279FC0E134}" presName="parTxOnlySpace" presStyleCnt="0"/>
      <dgm:spPr/>
    </dgm:pt>
    <dgm:pt modelId="{B3F34F1A-EBD5-4210-B039-278AB970AC0A}" type="pres">
      <dgm:prSet presAssocID="{157059EA-B005-47F3-B359-ACEC246480F2}" presName="parTxOnly" presStyleLbl="node1" presStyleIdx="1" presStyleCnt="3">
        <dgm:presLayoutVars>
          <dgm:chMax val="0"/>
          <dgm:chPref val="0"/>
          <dgm:bulletEnabled val="1"/>
        </dgm:presLayoutVars>
      </dgm:prSet>
      <dgm:spPr/>
    </dgm:pt>
    <dgm:pt modelId="{8D3A11D6-B107-4779-B1E1-97114FC09E3A}" type="pres">
      <dgm:prSet presAssocID="{38BB99EE-DFBF-4C85-9615-949A3FF3E026}" presName="parTxOnlySpace" presStyleCnt="0"/>
      <dgm:spPr/>
    </dgm:pt>
    <dgm:pt modelId="{010F66CE-98BD-4800-ACE1-BE56AF2153C7}" type="pres">
      <dgm:prSet presAssocID="{7D2D55F8-FCC8-44D2-AD8F-0F719ACD1413}" presName="parTxOnly" presStyleLbl="node1" presStyleIdx="2" presStyleCnt="3" custScaleX="107338">
        <dgm:presLayoutVars>
          <dgm:chMax val="0"/>
          <dgm:chPref val="0"/>
          <dgm:bulletEnabled val="1"/>
        </dgm:presLayoutVars>
      </dgm:prSet>
      <dgm:spPr/>
    </dgm:pt>
  </dgm:ptLst>
  <dgm:cxnLst>
    <dgm:cxn modelId="{162B5200-239F-4992-AD97-9A5220D3260D}" srcId="{75D8D269-421E-4589-AB1F-A9BAE4D4F94B}" destId="{157059EA-B005-47F3-B359-ACEC246480F2}" srcOrd="1" destOrd="0" parTransId="{72997F0D-0D52-4ED2-BF2E-86A70C224561}" sibTransId="{38BB99EE-DFBF-4C85-9615-949A3FF3E026}"/>
    <dgm:cxn modelId="{2BDD1E04-2FDF-41FA-A2F1-3B4535B3D59E}" type="presOf" srcId="{7D2D55F8-FCC8-44D2-AD8F-0F719ACD1413}" destId="{010F66CE-98BD-4800-ACE1-BE56AF2153C7}" srcOrd="0" destOrd="0" presId="urn:microsoft.com/office/officeart/2005/8/layout/chevron1"/>
    <dgm:cxn modelId="{C155313D-99F1-4308-8E61-1FF8F88D8F44}" type="presOf" srcId="{157059EA-B005-47F3-B359-ACEC246480F2}" destId="{B3F34F1A-EBD5-4210-B039-278AB970AC0A}" srcOrd="0" destOrd="0" presId="urn:microsoft.com/office/officeart/2005/8/layout/chevron1"/>
    <dgm:cxn modelId="{AD1C545D-2FB7-4921-8477-77BC3E4E38C4}" srcId="{75D8D269-421E-4589-AB1F-A9BAE4D4F94B}" destId="{7D2D55F8-FCC8-44D2-AD8F-0F719ACD1413}" srcOrd="2" destOrd="0" parTransId="{2C133FFD-5164-420B-8045-659E2701A636}" sibTransId="{5E57DC2B-1B88-4C47-8312-A6CD88E01A91}"/>
    <dgm:cxn modelId="{CFBA63D8-EC5F-40B7-B756-749435B10244}" srcId="{75D8D269-421E-4589-AB1F-A9BAE4D4F94B}" destId="{A4EB02FC-E72F-40C5-8036-89057538B898}" srcOrd="0" destOrd="0" parTransId="{977D1643-2FA3-462E-BB53-B26E18AABF7B}" sibTransId="{31144255-BA62-4427-8ACB-0E279FC0E134}"/>
    <dgm:cxn modelId="{D3FD3BF4-6BAD-4E0C-8B2B-705FFEF93CE4}" type="presOf" srcId="{75D8D269-421E-4589-AB1F-A9BAE4D4F94B}" destId="{4F7140BA-CD71-4ACC-82BF-B0F51D6E1104}" srcOrd="0" destOrd="0" presId="urn:microsoft.com/office/officeart/2005/8/layout/chevron1"/>
    <dgm:cxn modelId="{ABA141FC-6005-4DC4-958A-7AAAC3AED96C}" type="presOf" srcId="{A4EB02FC-E72F-40C5-8036-89057538B898}" destId="{AA2636E1-05F7-40F6-B113-6ACD4DAE7C84}" srcOrd="0" destOrd="0" presId="urn:microsoft.com/office/officeart/2005/8/layout/chevron1"/>
    <dgm:cxn modelId="{07266E81-8807-4A7D-99B7-D175536D060B}" type="presParOf" srcId="{4F7140BA-CD71-4ACC-82BF-B0F51D6E1104}" destId="{AA2636E1-05F7-40F6-B113-6ACD4DAE7C84}" srcOrd="0" destOrd="0" presId="urn:microsoft.com/office/officeart/2005/8/layout/chevron1"/>
    <dgm:cxn modelId="{A9EB3595-289E-4D33-A01C-0689582D185D}" type="presParOf" srcId="{4F7140BA-CD71-4ACC-82BF-B0F51D6E1104}" destId="{C22B9540-E5EC-44A2-85A8-DFD006AF2A50}" srcOrd="1" destOrd="0" presId="urn:microsoft.com/office/officeart/2005/8/layout/chevron1"/>
    <dgm:cxn modelId="{89312055-C62E-4CF6-8FD4-A4DF097A15E4}" type="presParOf" srcId="{4F7140BA-CD71-4ACC-82BF-B0F51D6E1104}" destId="{B3F34F1A-EBD5-4210-B039-278AB970AC0A}" srcOrd="2" destOrd="0" presId="urn:microsoft.com/office/officeart/2005/8/layout/chevron1"/>
    <dgm:cxn modelId="{6CE5E901-C83F-4CD1-9B8B-EBC0D2CE5D08}" type="presParOf" srcId="{4F7140BA-CD71-4ACC-82BF-B0F51D6E1104}" destId="{8D3A11D6-B107-4779-B1E1-97114FC09E3A}" srcOrd="3" destOrd="0" presId="urn:microsoft.com/office/officeart/2005/8/layout/chevron1"/>
    <dgm:cxn modelId="{801F53F3-C42D-4743-AFFE-F6EF8BA385FD}" type="presParOf" srcId="{4F7140BA-CD71-4ACC-82BF-B0F51D6E1104}" destId="{010F66CE-98BD-4800-ACE1-BE56AF2153C7}" srcOrd="4" destOrd="0" presId="urn:microsoft.com/office/officeart/2005/8/layout/chevron1"/>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75D8D269-421E-4589-AB1F-A9BAE4D4F94B}" type="doc">
      <dgm:prSet loTypeId="urn:microsoft.com/office/officeart/2005/8/layout/chevron1" loCatId="process" qsTypeId="urn:microsoft.com/office/officeart/2005/8/quickstyle/simple4" qsCatId="simple" csTypeId="urn:microsoft.com/office/officeart/2005/8/colors/colorful5" csCatId="colorful" phldr="1"/>
      <dgm:spPr/>
    </dgm:pt>
    <dgm:pt modelId="{A4EB02FC-E72F-40C5-8036-89057538B898}">
      <dgm:prSet phldrT="[Text]" custT="1"/>
      <dgm:spPr/>
      <dgm:t>
        <a:bodyPr/>
        <a:lstStyle/>
        <a:p>
          <a:r>
            <a:rPr lang="en-US" sz="1400" dirty="0"/>
            <a:t>Generate 2E+1 masks</a:t>
          </a:r>
        </a:p>
      </dgm:t>
    </dgm:pt>
    <dgm:pt modelId="{977D1643-2FA3-462E-BB53-B26E18AABF7B}" type="parTrans" cxnId="{CFBA63D8-EC5F-40B7-B756-749435B10244}">
      <dgm:prSet/>
      <dgm:spPr/>
      <dgm:t>
        <a:bodyPr/>
        <a:lstStyle/>
        <a:p>
          <a:endParaRPr lang="en-US" sz="1400"/>
        </a:p>
      </dgm:t>
    </dgm:pt>
    <dgm:pt modelId="{31144255-BA62-4427-8ACB-0E279FC0E134}" type="sibTrans" cxnId="{CFBA63D8-EC5F-40B7-B756-749435B10244}">
      <dgm:prSet/>
      <dgm:spPr/>
      <dgm:t>
        <a:bodyPr/>
        <a:lstStyle/>
        <a:p>
          <a:endParaRPr lang="en-US" sz="1400"/>
        </a:p>
      </dgm:t>
    </dgm:pt>
    <dgm:pt modelId="{157059EA-B005-47F3-B359-ACEC246480F2}">
      <dgm:prSet phldrT="[Text]" custT="1"/>
      <dgm:spPr/>
      <dgm:t>
        <a:bodyPr/>
        <a:lstStyle/>
        <a:p>
          <a:pPr>
            <a:lnSpc>
              <a:spcPct val="90000"/>
            </a:lnSpc>
            <a:spcAft>
              <a:spcPts val="0"/>
            </a:spcAft>
          </a:pPr>
          <a:r>
            <a:rPr lang="en-US" sz="1400" dirty="0"/>
            <a:t>Amend random zeros: </a:t>
          </a:r>
        </a:p>
        <a:p>
          <a:pPr>
            <a:lnSpc>
              <a:spcPct val="90000"/>
            </a:lnSpc>
            <a:spcAft>
              <a:spcPts val="0"/>
            </a:spcAft>
          </a:pPr>
          <a:r>
            <a:rPr lang="en-US" sz="1400" dirty="0"/>
            <a:t>101 </a:t>
          </a:r>
          <a:r>
            <a:rPr lang="en-US" sz="1400" dirty="0">
              <a:sym typeface="Wingdings" panose="05000000000000000000" pitchFamily="2" charset="2"/>
            </a:rPr>
            <a:t> 111 </a:t>
          </a:r>
          <a:r>
            <a:rPr lang="en-US" sz="1400" dirty="0"/>
            <a:t> &amp;  1001 </a:t>
          </a:r>
          <a:r>
            <a:rPr lang="en-US" sz="1400" dirty="0">
              <a:sym typeface="Wingdings" panose="05000000000000000000" pitchFamily="2" charset="2"/>
            </a:rPr>
            <a:t></a:t>
          </a:r>
          <a:r>
            <a:rPr lang="en-US" sz="1400" dirty="0"/>
            <a:t> 1111</a:t>
          </a:r>
        </a:p>
      </dgm:t>
    </dgm:pt>
    <dgm:pt modelId="{72997F0D-0D52-4ED2-BF2E-86A70C224561}" type="parTrans" cxnId="{162B5200-239F-4992-AD97-9A5220D3260D}">
      <dgm:prSet/>
      <dgm:spPr/>
      <dgm:t>
        <a:bodyPr/>
        <a:lstStyle/>
        <a:p>
          <a:endParaRPr lang="en-US" sz="1400"/>
        </a:p>
      </dgm:t>
    </dgm:pt>
    <dgm:pt modelId="{38BB99EE-DFBF-4C85-9615-949A3FF3E026}" type="sibTrans" cxnId="{162B5200-239F-4992-AD97-9A5220D3260D}">
      <dgm:prSet/>
      <dgm:spPr/>
      <dgm:t>
        <a:bodyPr/>
        <a:lstStyle/>
        <a:p>
          <a:endParaRPr lang="en-US" sz="1400"/>
        </a:p>
      </dgm:t>
    </dgm:pt>
    <dgm:pt modelId="{7D2D55F8-FCC8-44D2-AD8F-0F719ACD1413}">
      <dgm:prSet phldrT="[Text]" custT="1"/>
      <dgm:spPr/>
      <dgm:t>
        <a:bodyPr/>
        <a:lstStyle/>
        <a:p>
          <a:pPr>
            <a:spcAft>
              <a:spcPts val="0"/>
            </a:spcAft>
          </a:pPr>
          <a:r>
            <a:rPr lang="en-US" sz="1400" dirty="0"/>
            <a:t>AND all masks, </a:t>
          </a:r>
        </a:p>
        <a:p>
          <a:pPr>
            <a:spcAft>
              <a:spcPts val="0"/>
            </a:spcAft>
          </a:pPr>
          <a:r>
            <a:rPr lang="en-US" sz="1400" dirty="0"/>
            <a:t>ACCEPT </a:t>
          </a:r>
          <a:r>
            <a:rPr lang="en-US" sz="1400" dirty="0" err="1"/>
            <a:t>iff</a:t>
          </a:r>
          <a:r>
            <a:rPr lang="en-US" sz="1400" dirty="0"/>
            <a:t> number of ‘1’ </a:t>
          </a:r>
          <a:r>
            <a:rPr lang="en-US" sz="1400" dirty="0">
              <a:latin typeface="Consolas" panose="020B0609020204030204" pitchFamily="49" charset="0"/>
              <a:cs typeface="Consolas" panose="020B0609020204030204" pitchFamily="49" charset="0"/>
            </a:rPr>
            <a:t>≤ Threshold</a:t>
          </a:r>
          <a:endParaRPr lang="en-US" sz="1400" dirty="0"/>
        </a:p>
      </dgm:t>
    </dgm:pt>
    <dgm:pt modelId="{2C133FFD-5164-420B-8045-659E2701A636}" type="parTrans" cxnId="{AD1C545D-2FB7-4921-8477-77BC3E4E38C4}">
      <dgm:prSet/>
      <dgm:spPr/>
      <dgm:t>
        <a:bodyPr/>
        <a:lstStyle/>
        <a:p>
          <a:endParaRPr lang="en-US" sz="1400"/>
        </a:p>
      </dgm:t>
    </dgm:pt>
    <dgm:pt modelId="{5E57DC2B-1B88-4C47-8312-A6CD88E01A91}" type="sibTrans" cxnId="{AD1C545D-2FB7-4921-8477-77BC3E4E38C4}">
      <dgm:prSet/>
      <dgm:spPr/>
      <dgm:t>
        <a:bodyPr/>
        <a:lstStyle/>
        <a:p>
          <a:endParaRPr lang="en-US" sz="1400"/>
        </a:p>
      </dgm:t>
    </dgm:pt>
    <dgm:pt modelId="{4F7140BA-CD71-4ACC-82BF-B0F51D6E1104}" type="pres">
      <dgm:prSet presAssocID="{75D8D269-421E-4589-AB1F-A9BAE4D4F94B}" presName="Name0" presStyleCnt="0">
        <dgm:presLayoutVars>
          <dgm:dir/>
          <dgm:animLvl val="lvl"/>
          <dgm:resizeHandles val="exact"/>
        </dgm:presLayoutVars>
      </dgm:prSet>
      <dgm:spPr/>
    </dgm:pt>
    <dgm:pt modelId="{AA2636E1-05F7-40F6-B113-6ACD4DAE7C84}" type="pres">
      <dgm:prSet presAssocID="{A4EB02FC-E72F-40C5-8036-89057538B898}" presName="parTxOnly" presStyleLbl="node1" presStyleIdx="0" presStyleCnt="3" custScaleX="48310">
        <dgm:presLayoutVars>
          <dgm:chMax val="0"/>
          <dgm:chPref val="0"/>
          <dgm:bulletEnabled val="1"/>
        </dgm:presLayoutVars>
      </dgm:prSet>
      <dgm:spPr/>
    </dgm:pt>
    <dgm:pt modelId="{C22B9540-E5EC-44A2-85A8-DFD006AF2A50}" type="pres">
      <dgm:prSet presAssocID="{31144255-BA62-4427-8ACB-0E279FC0E134}" presName="parTxOnlySpace" presStyleCnt="0"/>
      <dgm:spPr/>
    </dgm:pt>
    <dgm:pt modelId="{B3F34F1A-EBD5-4210-B039-278AB970AC0A}" type="pres">
      <dgm:prSet presAssocID="{157059EA-B005-47F3-B359-ACEC246480F2}" presName="parTxOnly" presStyleLbl="node1" presStyleIdx="1" presStyleCnt="3">
        <dgm:presLayoutVars>
          <dgm:chMax val="0"/>
          <dgm:chPref val="0"/>
          <dgm:bulletEnabled val="1"/>
        </dgm:presLayoutVars>
      </dgm:prSet>
      <dgm:spPr/>
    </dgm:pt>
    <dgm:pt modelId="{8D3A11D6-B107-4779-B1E1-97114FC09E3A}" type="pres">
      <dgm:prSet presAssocID="{38BB99EE-DFBF-4C85-9615-949A3FF3E026}" presName="parTxOnlySpace" presStyleCnt="0"/>
      <dgm:spPr/>
    </dgm:pt>
    <dgm:pt modelId="{010F66CE-98BD-4800-ACE1-BE56AF2153C7}" type="pres">
      <dgm:prSet presAssocID="{7D2D55F8-FCC8-44D2-AD8F-0F719ACD1413}" presName="parTxOnly" presStyleLbl="node1" presStyleIdx="2" presStyleCnt="3" custScaleX="107338">
        <dgm:presLayoutVars>
          <dgm:chMax val="0"/>
          <dgm:chPref val="0"/>
          <dgm:bulletEnabled val="1"/>
        </dgm:presLayoutVars>
      </dgm:prSet>
      <dgm:spPr/>
    </dgm:pt>
  </dgm:ptLst>
  <dgm:cxnLst>
    <dgm:cxn modelId="{162B5200-239F-4992-AD97-9A5220D3260D}" srcId="{75D8D269-421E-4589-AB1F-A9BAE4D4F94B}" destId="{157059EA-B005-47F3-B359-ACEC246480F2}" srcOrd="1" destOrd="0" parTransId="{72997F0D-0D52-4ED2-BF2E-86A70C224561}" sibTransId="{38BB99EE-DFBF-4C85-9615-949A3FF3E026}"/>
    <dgm:cxn modelId="{BAD98C53-DB1E-4274-8438-7A247113291D}" type="presOf" srcId="{A4EB02FC-E72F-40C5-8036-89057538B898}" destId="{AA2636E1-05F7-40F6-B113-6ACD4DAE7C84}" srcOrd="0" destOrd="0" presId="urn:microsoft.com/office/officeart/2005/8/layout/chevron1"/>
    <dgm:cxn modelId="{AD1C545D-2FB7-4921-8477-77BC3E4E38C4}" srcId="{75D8D269-421E-4589-AB1F-A9BAE4D4F94B}" destId="{7D2D55F8-FCC8-44D2-AD8F-0F719ACD1413}" srcOrd="2" destOrd="0" parTransId="{2C133FFD-5164-420B-8045-659E2701A636}" sibTransId="{5E57DC2B-1B88-4C47-8312-A6CD88E01A91}"/>
    <dgm:cxn modelId="{AA89FA80-BFAA-467E-A667-BFF36B58C9AD}" type="presOf" srcId="{157059EA-B005-47F3-B359-ACEC246480F2}" destId="{B3F34F1A-EBD5-4210-B039-278AB970AC0A}" srcOrd="0" destOrd="0" presId="urn:microsoft.com/office/officeart/2005/8/layout/chevron1"/>
    <dgm:cxn modelId="{CFBA63D8-EC5F-40B7-B756-749435B10244}" srcId="{75D8D269-421E-4589-AB1F-A9BAE4D4F94B}" destId="{A4EB02FC-E72F-40C5-8036-89057538B898}" srcOrd="0" destOrd="0" parTransId="{977D1643-2FA3-462E-BB53-B26E18AABF7B}" sibTransId="{31144255-BA62-4427-8ACB-0E279FC0E134}"/>
    <dgm:cxn modelId="{A25316E6-69F7-4582-9145-FCA490AD62C2}" type="presOf" srcId="{7D2D55F8-FCC8-44D2-AD8F-0F719ACD1413}" destId="{010F66CE-98BD-4800-ACE1-BE56AF2153C7}" srcOrd="0" destOrd="0" presId="urn:microsoft.com/office/officeart/2005/8/layout/chevron1"/>
    <dgm:cxn modelId="{CCF67CF4-7277-4721-9A5E-6A1139F1EEAC}" type="presOf" srcId="{75D8D269-421E-4589-AB1F-A9BAE4D4F94B}" destId="{4F7140BA-CD71-4ACC-82BF-B0F51D6E1104}" srcOrd="0" destOrd="0" presId="urn:microsoft.com/office/officeart/2005/8/layout/chevron1"/>
    <dgm:cxn modelId="{8110E1BB-E54E-4DD9-A38D-496B2E0AABDA}" type="presParOf" srcId="{4F7140BA-CD71-4ACC-82BF-B0F51D6E1104}" destId="{AA2636E1-05F7-40F6-B113-6ACD4DAE7C84}" srcOrd="0" destOrd="0" presId="urn:microsoft.com/office/officeart/2005/8/layout/chevron1"/>
    <dgm:cxn modelId="{66B52FC3-2D27-42CE-A515-D54147E6EC38}" type="presParOf" srcId="{4F7140BA-CD71-4ACC-82BF-B0F51D6E1104}" destId="{C22B9540-E5EC-44A2-85A8-DFD006AF2A50}" srcOrd="1" destOrd="0" presId="urn:microsoft.com/office/officeart/2005/8/layout/chevron1"/>
    <dgm:cxn modelId="{BD9BDD20-A294-44BD-83BF-1BEF03A9C90C}" type="presParOf" srcId="{4F7140BA-CD71-4ACC-82BF-B0F51D6E1104}" destId="{B3F34F1A-EBD5-4210-B039-278AB970AC0A}" srcOrd="2" destOrd="0" presId="urn:microsoft.com/office/officeart/2005/8/layout/chevron1"/>
    <dgm:cxn modelId="{5EFAC550-DFBE-4FCE-B581-D703250FDF1B}" type="presParOf" srcId="{4F7140BA-CD71-4ACC-82BF-B0F51D6E1104}" destId="{8D3A11D6-B107-4779-B1E1-97114FC09E3A}" srcOrd="3" destOrd="0" presId="urn:microsoft.com/office/officeart/2005/8/layout/chevron1"/>
    <dgm:cxn modelId="{221AF847-C6DD-4FB5-92DA-324E6BE76ABE}" type="presParOf" srcId="{4F7140BA-CD71-4ACC-82BF-B0F51D6E1104}" destId="{010F66CE-98BD-4800-ACE1-BE56AF2153C7}" srcOrd="4" destOrd="0" presId="urn:microsoft.com/office/officeart/2005/8/layout/chevron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75D8D269-421E-4589-AB1F-A9BAE4D4F94B}" type="doc">
      <dgm:prSet loTypeId="urn:microsoft.com/office/officeart/2005/8/layout/chevron1" loCatId="process" qsTypeId="urn:microsoft.com/office/officeart/2005/8/quickstyle/simple4" qsCatId="simple" csTypeId="urn:microsoft.com/office/officeart/2005/8/colors/colorful5" csCatId="colorful" phldr="1"/>
      <dgm:spPr/>
    </dgm:pt>
    <dgm:pt modelId="{A4EB02FC-E72F-40C5-8036-89057538B898}">
      <dgm:prSet phldrT="[Text]" custT="1"/>
      <dgm:spPr/>
      <dgm:t>
        <a:bodyPr/>
        <a:lstStyle/>
        <a:p>
          <a:r>
            <a:rPr lang="en-US" sz="1400" dirty="0"/>
            <a:t>Generate 2E+1 masks</a:t>
          </a:r>
        </a:p>
      </dgm:t>
    </dgm:pt>
    <dgm:pt modelId="{977D1643-2FA3-462E-BB53-B26E18AABF7B}" type="parTrans" cxnId="{CFBA63D8-EC5F-40B7-B756-749435B10244}">
      <dgm:prSet/>
      <dgm:spPr/>
      <dgm:t>
        <a:bodyPr/>
        <a:lstStyle/>
        <a:p>
          <a:endParaRPr lang="en-US" sz="1400"/>
        </a:p>
      </dgm:t>
    </dgm:pt>
    <dgm:pt modelId="{31144255-BA62-4427-8ACB-0E279FC0E134}" type="sibTrans" cxnId="{CFBA63D8-EC5F-40B7-B756-749435B10244}">
      <dgm:prSet/>
      <dgm:spPr/>
      <dgm:t>
        <a:bodyPr/>
        <a:lstStyle/>
        <a:p>
          <a:endParaRPr lang="en-US" sz="1400"/>
        </a:p>
      </dgm:t>
    </dgm:pt>
    <dgm:pt modelId="{157059EA-B005-47F3-B359-ACEC246480F2}">
      <dgm:prSet phldrT="[Text]" custT="1"/>
      <dgm:spPr/>
      <dgm:t>
        <a:bodyPr/>
        <a:lstStyle/>
        <a:p>
          <a:pPr>
            <a:lnSpc>
              <a:spcPct val="90000"/>
            </a:lnSpc>
            <a:spcAft>
              <a:spcPts val="0"/>
            </a:spcAft>
          </a:pPr>
          <a:r>
            <a:rPr lang="en-US" sz="1400" dirty="0"/>
            <a:t>Amend random zeros: </a:t>
          </a:r>
        </a:p>
        <a:p>
          <a:pPr>
            <a:lnSpc>
              <a:spcPct val="90000"/>
            </a:lnSpc>
            <a:spcAft>
              <a:spcPts val="0"/>
            </a:spcAft>
          </a:pPr>
          <a:r>
            <a:rPr lang="en-US" sz="1400" dirty="0"/>
            <a:t>101 </a:t>
          </a:r>
          <a:r>
            <a:rPr lang="en-US" sz="1400" dirty="0">
              <a:sym typeface="Wingdings" panose="05000000000000000000" pitchFamily="2" charset="2"/>
            </a:rPr>
            <a:t> 111 </a:t>
          </a:r>
          <a:r>
            <a:rPr lang="en-US" sz="1400" dirty="0"/>
            <a:t> &amp;  1001 </a:t>
          </a:r>
          <a:r>
            <a:rPr lang="en-US" sz="1400" dirty="0">
              <a:sym typeface="Wingdings" panose="05000000000000000000" pitchFamily="2" charset="2"/>
            </a:rPr>
            <a:t></a:t>
          </a:r>
          <a:r>
            <a:rPr lang="en-US" sz="1400" dirty="0"/>
            <a:t> 1111</a:t>
          </a:r>
        </a:p>
      </dgm:t>
    </dgm:pt>
    <dgm:pt modelId="{72997F0D-0D52-4ED2-BF2E-86A70C224561}" type="parTrans" cxnId="{162B5200-239F-4992-AD97-9A5220D3260D}">
      <dgm:prSet/>
      <dgm:spPr/>
      <dgm:t>
        <a:bodyPr/>
        <a:lstStyle/>
        <a:p>
          <a:endParaRPr lang="en-US" sz="1400"/>
        </a:p>
      </dgm:t>
    </dgm:pt>
    <dgm:pt modelId="{38BB99EE-DFBF-4C85-9615-949A3FF3E026}" type="sibTrans" cxnId="{162B5200-239F-4992-AD97-9A5220D3260D}">
      <dgm:prSet/>
      <dgm:spPr/>
      <dgm:t>
        <a:bodyPr/>
        <a:lstStyle/>
        <a:p>
          <a:endParaRPr lang="en-US" sz="1400"/>
        </a:p>
      </dgm:t>
    </dgm:pt>
    <dgm:pt modelId="{7D2D55F8-FCC8-44D2-AD8F-0F719ACD1413}">
      <dgm:prSet phldrT="[Text]" custT="1"/>
      <dgm:spPr/>
      <dgm:t>
        <a:bodyPr/>
        <a:lstStyle/>
        <a:p>
          <a:pPr>
            <a:spcAft>
              <a:spcPts val="0"/>
            </a:spcAft>
          </a:pPr>
          <a:r>
            <a:rPr lang="en-US" sz="1400" dirty="0"/>
            <a:t>AND all masks, </a:t>
          </a:r>
        </a:p>
        <a:p>
          <a:pPr>
            <a:spcAft>
              <a:spcPts val="0"/>
            </a:spcAft>
          </a:pPr>
          <a:r>
            <a:rPr lang="en-US" sz="1400" dirty="0"/>
            <a:t>ACCEPT </a:t>
          </a:r>
          <a:r>
            <a:rPr lang="en-US" sz="1400" dirty="0" err="1"/>
            <a:t>iff</a:t>
          </a:r>
          <a:r>
            <a:rPr lang="en-US" sz="1400" dirty="0"/>
            <a:t> number of ‘1’ </a:t>
          </a:r>
          <a:r>
            <a:rPr lang="en-US" sz="1400" dirty="0">
              <a:latin typeface="Consolas" panose="020B0609020204030204" pitchFamily="49" charset="0"/>
              <a:cs typeface="Consolas" panose="020B0609020204030204" pitchFamily="49" charset="0"/>
            </a:rPr>
            <a:t>≤ Threshold</a:t>
          </a:r>
          <a:endParaRPr lang="en-US" sz="1400" dirty="0"/>
        </a:p>
      </dgm:t>
    </dgm:pt>
    <dgm:pt modelId="{2C133FFD-5164-420B-8045-659E2701A636}" type="parTrans" cxnId="{AD1C545D-2FB7-4921-8477-77BC3E4E38C4}">
      <dgm:prSet/>
      <dgm:spPr/>
      <dgm:t>
        <a:bodyPr/>
        <a:lstStyle/>
        <a:p>
          <a:endParaRPr lang="en-US" sz="1400"/>
        </a:p>
      </dgm:t>
    </dgm:pt>
    <dgm:pt modelId="{5E57DC2B-1B88-4C47-8312-A6CD88E01A91}" type="sibTrans" cxnId="{AD1C545D-2FB7-4921-8477-77BC3E4E38C4}">
      <dgm:prSet/>
      <dgm:spPr/>
      <dgm:t>
        <a:bodyPr/>
        <a:lstStyle/>
        <a:p>
          <a:endParaRPr lang="en-US" sz="1400"/>
        </a:p>
      </dgm:t>
    </dgm:pt>
    <dgm:pt modelId="{4F7140BA-CD71-4ACC-82BF-B0F51D6E1104}" type="pres">
      <dgm:prSet presAssocID="{75D8D269-421E-4589-AB1F-A9BAE4D4F94B}" presName="Name0" presStyleCnt="0">
        <dgm:presLayoutVars>
          <dgm:dir/>
          <dgm:animLvl val="lvl"/>
          <dgm:resizeHandles val="exact"/>
        </dgm:presLayoutVars>
      </dgm:prSet>
      <dgm:spPr/>
    </dgm:pt>
    <dgm:pt modelId="{AA2636E1-05F7-40F6-B113-6ACD4DAE7C84}" type="pres">
      <dgm:prSet presAssocID="{A4EB02FC-E72F-40C5-8036-89057538B898}" presName="parTxOnly" presStyleLbl="node1" presStyleIdx="0" presStyleCnt="3" custScaleX="48310">
        <dgm:presLayoutVars>
          <dgm:chMax val="0"/>
          <dgm:chPref val="0"/>
          <dgm:bulletEnabled val="1"/>
        </dgm:presLayoutVars>
      </dgm:prSet>
      <dgm:spPr/>
    </dgm:pt>
    <dgm:pt modelId="{C22B9540-E5EC-44A2-85A8-DFD006AF2A50}" type="pres">
      <dgm:prSet presAssocID="{31144255-BA62-4427-8ACB-0E279FC0E134}" presName="parTxOnlySpace" presStyleCnt="0"/>
      <dgm:spPr/>
    </dgm:pt>
    <dgm:pt modelId="{B3F34F1A-EBD5-4210-B039-278AB970AC0A}" type="pres">
      <dgm:prSet presAssocID="{157059EA-B005-47F3-B359-ACEC246480F2}" presName="parTxOnly" presStyleLbl="node1" presStyleIdx="1" presStyleCnt="3">
        <dgm:presLayoutVars>
          <dgm:chMax val="0"/>
          <dgm:chPref val="0"/>
          <dgm:bulletEnabled val="1"/>
        </dgm:presLayoutVars>
      </dgm:prSet>
      <dgm:spPr/>
    </dgm:pt>
    <dgm:pt modelId="{8D3A11D6-B107-4779-B1E1-97114FC09E3A}" type="pres">
      <dgm:prSet presAssocID="{38BB99EE-DFBF-4C85-9615-949A3FF3E026}" presName="parTxOnlySpace" presStyleCnt="0"/>
      <dgm:spPr/>
    </dgm:pt>
    <dgm:pt modelId="{010F66CE-98BD-4800-ACE1-BE56AF2153C7}" type="pres">
      <dgm:prSet presAssocID="{7D2D55F8-FCC8-44D2-AD8F-0F719ACD1413}" presName="parTxOnly" presStyleLbl="node1" presStyleIdx="2" presStyleCnt="3" custScaleX="107338">
        <dgm:presLayoutVars>
          <dgm:chMax val="0"/>
          <dgm:chPref val="0"/>
          <dgm:bulletEnabled val="1"/>
        </dgm:presLayoutVars>
      </dgm:prSet>
      <dgm:spPr/>
    </dgm:pt>
  </dgm:ptLst>
  <dgm:cxnLst>
    <dgm:cxn modelId="{162B5200-239F-4992-AD97-9A5220D3260D}" srcId="{75D8D269-421E-4589-AB1F-A9BAE4D4F94B}" destId="{157059EA-B005-47F3-B359-ACEC246480F2}" srcOrd="1" destOrd="0" parTransId="{72997F0D-0D52-4ED2-BF2E-86A70C224561}" sibTransId="{38BB99EE-DFBF-4C85-9615-949A3FF3E026}"/>
    <dgm:cxn modelId="{81DEF512-3BFE-4E87-BADD-D5258C73D04A}" type="presOf" srcId="{A4EB02FC-E72F-40C5-8036-89057538B898}" destId="{AA2636E1-05F7-40F6-B113-6ACD4DAE7C84}" srcOrd="0" destOrd="0" presId="urn:microsoft.com/office/officeart/2005/8/layout/chevron1"/>
    <dgm:cxn modelId="{9623D447-188E-4E04-9E7D-8F6B9960B802}" type="presOf" srcId="{75D8D269-421E-4589-AB1F-A9BAE4D4F94B}" destId="{4F7140BA-CD71-4ACC-82BF-B0F51D6E1104}" srcOrd="0" destOrd="0" presId="urn:microsoft.com/office/officeart/2005/8/layout/chevron1"/>
    <dgm:cxn modelId="{AD1C545D-2FB7-4921-8477-77BC3E4E38C4}" srcId="{75D8D269-421E-4589-AB1F-A9BAE4D4F94B}" destId="{7D2D55F8-FCC8-44D2-AD8F-0F719ACD1413}" srcOrd="2" destOrd="0" parTransId="{2C133FFD-5164-420B-8045-659E2701A636}" sibTransId="{5E57DC2B-1B88-4C47-8312-A6CD88E01A91}"/>
    <dgm:cxn modelId="{BAC7F45F-A25D-4F5E-AF6F-76CB9DD0DB6C}" type="presOf" srcId="{157059EA-B005-47F3-B359-ACEC246480F2}" destId="{B3F34F1A-EBD5-4210-B039-278AB970AC0A}" srcOrd="0" destOrd="0" presId="urn:microsoft.com/office/officeart/2005/8/layout/chevron1"/>
    <dgm:cxn modelId="{5783EDBD-1080-4479-ADB0-D1308A4B51E2}" type="presOf" srcId="{7D2D55F8-FCC8-44D2-AD8F-0F719ACD1413}" destId="{010F66CE-98BD-4800-ACE1-BE56AF2153C7}" srcOrd="0" destOrd="0" presId="urn:microsoft.com/office/officeart/2005/8/layout/chevron1"/>
    <dgm:cxn modelId="{CFBA63D8-EC5F-40B7-B756-749435B10244}" srcId="{75D8D269-421E-4589-AB1F-A9BAE4D4F94B}" destId="{A4EB02FC-E72F-40C5-8036-89057538B898}" srcOrd="0" destOrd="0" parTransId="{977D1643-2FA3-462E-BB53-B26E18AABF7B}" sibTransId="{31144255-BA62-4427-8ACB-0E279FC0E134}"/>
    <dgm:cxn modelId="{EE7C2906-F5CD-4BA4-B634-7C8DAF708B0E}" type="presParOf" srcId="{4F7140BA-CD71-4ACC-82BF-B0F51D6E1104}" destId="{AA2636E1-05F7-40F6-B113-6ACD4DAE7C84}" srcOrd="0" destOrd="0" presId="urn:microsoft.com/office/officeart/2005/8/layout/chevron1"/>
    <dgm:cxn modelId="{3A66B4C2-3460-4C0F-A32E-511310A52DC3}" type="presParOf" srcId="{4F7140BA-CD71-4ACC-82BF-B0F51D6E1104}" destId="{C22B9540-E5EC-44A2-85A8-DFD006AF2A50}" srcOrd="1" destOrd="0" presId="urn:microsoft.com/office/officeart/2005/8/layout/chevron1"/>
    <dgm:cxn modelId="{9DBE3F7F-6E88-4E5E-BFBF-F8B05964CBC6}" type="presParOf" srcId="{4F7140BA-CD71-4ACC-82BF-B0F51D6E1104}" destId="{B3F34F1A-EBD5-4210-B039-278AB970AC0A}" srcOrd="2" destOrd="0" presId="urn:microsoft.com/office/officeart/2005/8/layout/chevron1"/>
    <dgm:cxn modelId="{39C71F1E-4BE8-4F05-B4C9-A74CC87CD104}" type="presParOf" srcId="{4F7140BA-CD71-4ACC-82BF-B0F51D6E1104}" destId="{8D3A11D6-B107-4779-B1E1-97114FC09E3A}" srcOrd="3" destOrd="0" presId="urn:microsoft.com/office/officeart/2005/8/layout/chevron1"/>
    <dgm:cxn modelId="{04C8F8CA-F98E-48EA-B2B1-5C12DA093D27}" type="presParOf" srcId="{4F7140BA-CD71-4ACC-82BF-B0F51D6E1104}" destId="{010F66CE-98BD-4800-ACE1-BE56AF2153C7}" srcOrd="4" destOrd="0" presId="urn:microsoft.com/office/officeart/2005/8/layout/chevron1"/>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75D8D269-421E-4589-AB1F-A9BAE4D4F94B}" type="doc">
      <dgm:prSet loTypeId="urn:microsoft.com/office/officeart/2005/8/layout/chevron1" loCatId="process" qsTypeId="urn:microsoft.com/office/officeart/2005/8/quickstyle/simple4" qsCatId="simple" csTypeId="urn:microsoft.com/office/officeart/2005/8/colors/accent6_3" csCatId="accent6" phldr="1"/>
      <dgm:spPr/>
    </dgm:pt>
    <dgm:pt modelId="{A4EB02FC-E72F-40C5-8036-89057538B898}">
      <dgm:prSet phldrT="[Text]" custT="1"/>
      <dgm:spPr/>
      <dgm:t>
        <a:bodyPr/>
        <a:lstStyle/>
        <a:p>
          <a:r>
            <a:rPr lang="en-US" sz="1400"/>
            <a:t>Building Neighborhood Map</a:t>
          </a:r>
        </a:p>
      </dgm:t>
    </dgm:pt>
    <dgm:pt modelId="{977D1643-2FA3-462E-BB53-B26E18AABF7B}" type="parTrans" cxnId="{CFBA63D8-EC5F-40B7-B756-749435B10244}">
      <dgm:prSet/>
      <dgm:spPr/>
      <dgm:t>
        <a:bodyPr/>
        <a:lstStyle/>
        <a:p>
          <a:endParaRPr lang="en-US" sz="1400"/>
        </a:p>
      </dgm:t>
    </dgm:pt>
    <dgm:pt modelId="{31144255-BA62-4427-8ACB-0E279FC0E134}" type="sibTrans" cxnId="{CFBA63D8-EC5F-40B7-B756-749435B10244}">
      <dgm:prSet/>
      <dgm:spPr/>
      <dgm:t>
        <a:bodyPr/>
        <a:lstStyle/>
        <a:p>
          <a:endParaRPr lang="en-US" sz="1400"/>
        </a:p>
      </dgm:t>
    </dgm:pt>
    <dgm:pt modelId="{157059EA-B005-47F3-B359-ACEC246480F2}">
      <dgm:prSet phldrT="[Text]" custT="1"/>
      <dgm:spPr/>
      <dgm:t>
        <a:bodyPr/>
        <a:lstStyle/>
        <a:p>
          <a:r>
            <a:rPr lang="en-US" sz="1400"/>
            <a:t>Finding the Optimal Routing Path</a:t>
          </a:r>
        </a:p>
      </dgm:t>
    </dgm:pt>
    <dgm:pt modelId="{72997F0D-0D52-4ED2-BF2E-86A70C224561}" type="parTrans" cxnId="{162B5200-239F-4992-AD97-9A5220D3260D}">
      <dgm:prSet/>
      <dgm:spPr/>
      <dgm:t>
        <a:bodyPr/>
        <a:lstStyle/>
        <a:p>
          <a:endParaRPr lang="en-US" sz="1400"/>
        </a:p>
      </dgm:t>
    </dgm:pt>
    <dgm:pt modelId="{38BB99EE-DFBF-4C85-9615-949A3FF3E026}" type="sibTrans" cxnId="{162B5200-239F-4992-AD97-9A5220D3260D}">
      <dgm:prSet/>
      <dgm:spPr/>
      <dgm:t>
        <a:bodyPr/>
        <a:lstStyle/>
        <a:p>
          <a:endParaRPr lang="en-US" sz="1400"/>
        </a:p>
      </dgm:t>
    </dgm:pt>
    <dgm:pt modelId="{7D2D55F8-FCC8-44D2-AD8F-0F719ACD1413}">
      <dgm:prSet phldrT="[Text]" custT="1"/>
      <dgm:spPr/>
      <dgm:t>
        <a:bodyPr/>
        <a:lstStyle/>
        <a:p>
          <a:pPr>
            <a:spcAft>
              <a:spcPts val="0"/>
            </a:spcAft>
          </a:pPr>
          <a:r>
            <a:rPr lang="en-US" sz="1400">
              <a:latin typeface="+mn-lt"/>
            </a:rPr>
            <a:t>Examining the Snake Survival</a:t>
          </a:r>
        </a:p>
      </dgm:t>
    </dgm:pt>
    <dgm:pt modelId="{2C133FFD-5164-420B-8045-659E2701A636}" type="parTrans" cxnId="{AD1C545D-2FB7-4921-8477-77BC3E4E38C4}">
      <dgm:prSet/>
      <dgm:spPr/>
      <dgm:t>
        <a:bodyPr/>
        <a:lstStyle/>
        <a:p>
          <a:endParaRPr lang="en-US" sz="1400"/>
        </a:p>
      </dgm:t>
    </dgm:pt>
    <dgm:pt modelId="{5E57DC2B-1B88-4C47-8312-A6CD88E01A91}" type="sibTrans" cxnId="{AD1C545D-2FB7-4921-8477-77BC3E4E38C4}">
      <dgm:prSet/>
      <dgm:spPr/>
      <dgm:t>
        <a:bodyPr/>
        <a:lstStyle/>
        <a:p>
          <a:endParaRPr lang="en-US" sz="1400"/>
        </a:p>
      </dgm:t>
    </dgm:pt>
    <dgm:pt modelId="{4F7140BA-CD71-4ACC-82BF-B0F51D6E1104}" type="pres">
      <dgm:prSet presAssocID="{75D8D269-421E-4589-AB1F-A9BAE4D4F94B}" presName="Name0" presStyleCnt="0">
        <dgm:presLayoutVars>
          <dgm:dir/>
          <dgm:animLvl val="lvl"/>
          <dgm:resizeHandles val="exact"/>
        </dgm:presLayoutVars>
      </dgm:prSet>
      <dgm:spPr/>
    </dgm:pt>
    <dgm:pt modelId="{AA2636E1-05F7-40F6-B113-6ACD4DAE7C84}" type="pres">
      <dgm:prSet presAssocID="{A4EB02FC-E72F-40C5-8036-89057538B898}" presName="parTxOnly" presStyleLbl="node1" presStyleIdx="0" presStyleCnt="3" custScaleX="83934">
        <dgm:presLayoutVars>
          <dgm:chMax val="0"/>
          <dgm:chPref val="0"/>
          <dgm:bulletEnabled val="1"/>
        </dgm:presLayoutVars>
      </dgm:prSet>
      <dgm:spPr/>
    </dgm:pt>
    <dgm:pt modelId="{C22B9540-E5EC-44A2-85A8-DFD006AF2A50}" type="pres">
      <dgm:prSet presAssocID="{31144255-BA62-4427-8ACB-0E279FC0E134}" presName="parTxOnlySpace" presStyleCnt="0"/>
      <dgm:spPr/>
    </dgm:pt>
    <dgm:pt modelId="{B3F34F1A-EBD5-4210-B039-278AB970AC0A}" type="pres">
      <dgm:prSet presAssocID="{157059EA-B005-47F3-B359-ACEC246480F2}" presName="parTxOnly" presStyleLbl="node1" presStyleIdx="1" presStyleCnt="3" custScaleX="85769">
        <dgm:presLayoutVars>
          <dgm:chMax val="0"/>
          <dgm:chPref val="0"/>
          <dgm:bulletEnabled val="1"/>
        </dgm:presLayoutVars>
      </dgm:prSet>
      <dgm:spPr/>
    </dgm:pt>
    <dgm:pt modelId="{8D3A11D6-B107-4779-B1E1-97114FC09E3A}" type="pres">
      <dgm:prSet presAssocID="{38BB99EE-DFBF-4C85-9615-949A3FF3E026}" presName="parTxOnlySpace" presStyleCnt="0"/>
      <dgm:spPr/>
    </dgm:pt>
    <dgm:pt modelId="{010F66CE-98BD-4800-ACE1-BE56AF2153C7}" type="pres">
      <dgm:prSet presAssocID="{7D2D55F8-FCC8-44D2-AD8F-0F719ACD1413}" presName="parTxOnly" presStyleLbl="node1" presStyleIdx="2" presStyleCnt="3" custScaleX="88880">
        <dgm:presLayoutVars>
          <dgm:chMax val="0"/>
          <dgm:chPref val="0"/>
          <dgm:bulletEnabled val="1"/>
        </dgm:presLayoutVars>
      </dgm:prSet>
      <dgm:spPr/>
    </dgm:pt>
  </dgm:ptLst>
  <dgm:cxnLst>
    <dgm:cxn modelId="{162B5200-239F-4992-AD97-9A5220D3260D}" srcId="{75D8D269-421E-4589-AB1F-A9BAE4D4F94B}" destId="{157059EA-B005-47F3-B359-ACEC246480F2}" srcOrd="1" destOrd="0" parTransId="{72997F0D-0D52-4ED2-BF2E-86A70C224561}" sibTransId="{38BB99EE-DFBF-4C85-9615-949A3FF3E026}"/>
    <dgm:cxn modelId="{F07A1342-83C6-438D-8A99-C99F3539BE7B}" type="presOf" srcId="{7D2D55F8-FCC8-44D2-AD8F-0F719ACD1413}" destId="{010F66CE-98BD-4800-ACE1-BE56AF2153C7}" srcOrd="0" destOrd="0" presId="urn:microsoft.com/office/officeart/2005/8/layout/chevron1"/>
    <dgm:cxn modelId="{A15C555B-7877-416B-977D-887A9B89C4FF}" type="presOf" srcId="{75D8D269-421E-4589-AB1F-A9BAE4D4F94B}" destId="{4F7140BA-CD71-4ACC-82BF-B0F51D6E1104}" srcOrd="0" destOrd="0" presId="urn:microsoft.com/office/officeart/2005/8/layout/chevron1"/>
    <dgm:cxn modelId="{AD1C545D-2FB7-4921-8477-77BC3E4E38C4}" srcId="{75D8D269-421E-4589-AB1F-A9BAE4D4F94B}" destId="{7D2D55F8-FCC8-44D2-AD8F-0F719ACD1413}" srcOrd="2" destOrd="0" parTransId="{2C133FFD-5164-420B-8045-659E2701A636}" sibTransId="{5E57DC2B-1B88-4C47-8312-A6CD88E01A91}"/>
    <dgm:cxn modelId="{BD4426B5-8192-4E18-B4C7-8ACF8A76105E}" type="presOf" srcId="{A4EB02FC-E72F-40C5-8036-89057538B898}" destId="{AA2636E1-05F7-40F6-B113-6ACD4DAE7C84}" srcOrd="0" destOrd="0" presId="urn:microsoft.com/office/officeart/2005/8/layout/chevron1"/>
    <dgm:cxn modelId="{CFBA63D8-EC5F-40B7-B756-749435B10244}" srcId="{75D8D269-421E-4589-AB1F-A9BAE4D4F94B}" destId="{A4EB02FC-E72F-40C5-8036-89057538B898}" srcOrd="0" destOrd="0" parTransId="{977D1643-2FA3-462E-BB53-B26E18AABF7B}" sibTransId="{31144255-BA62-4427-8ACB-0E279FC0E134}"/>
    <dgm:cxn modelId="{BE38F3EA-E72C-4CCA-B333-FA8F6FF2BF55}" type="presOf" srcId="{157059EA-B005-47F3-B359-ACEC246480F2}" destId="{B3F34F1A-EBD5-4210-B039-278AB970AC0A}" srcOrd="0" destOrd="0" presId="urn:microsoft.com/office/officeart/2005/8/layout/chevron1"/>
    <dgm:cxn modelId="{1853D6A3-E872-4DB2-88E8-494345D30068}" type="presParOf" srcId="{4F7140BA-CD71-4ACC-82BF-B0F51D6E1104}" destId="{AA2636E1-05F7-40F6-B113-6ACD4DAE7C84}" srcOrd="0" destOrd="0" presId="urn:microsoft.com/office/officeart/2005/8/layout/chevron1"/>
    <dgm:cxn modelId="{384E6421-57AB-473A-BC3D-D2DEED27279C}" type="presParOf" srcId="{4F7140BA-CD71-4ACC-82BF-B0F51D6E1104}" destId="{C22B9540-E5EC-44A2-85A8-DFD006AF2A50}" srcOrd="1" destOrd="0" presId="urn:microsoft.com/office/officeart/2005/8/layout/chevron1"/>
    <dgm:cxn modelId="{A01681ED-30D2-46F9-8D8F-8EF4E8A401A9}" type="presParOf" srcId="{4F7140BA-CD71-4ACC-82BF-B0F51D6E1104}" destId="{B3F34F1A-EBD5-4210-B039-278AB970AC0A}" srcOrd="2" destOrd="0" presId="urn:microsoft.com/office/officeart/2005/8/layout/chevron1"/>
    <dgm:cxn modelId="{0011D16F-E130-4BDB-A6B0-CA23BA7F6AC3}" type="presParOf" srcId="{4F7140BA-CD71-4ACC-82BF-B0F51D6E1104}" destId="{8D3A11D6-B107-4779-B1E1-97114FC09E3A}" srcOrd="3" destOrd="0" presId="urn:microsoft.com/office/officeart/2005/8/layout/chevron1"/>
    <dgm:cxn modelId="{01D663AF-9D4E-4D68-AE2B-54D54DDA2ADE}" type="presParOf" srcId="{4F7140BA-CD71-4ACC-82BF-B0F51D6E1104}" destId="{010F66CE-98BD-4800-ACE1-BE56AF2153C7}" srcOrd="4" destOrd="0" presId="urn:microsoft.com/office/officeart/2005/8/layout/chevron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75D8D269-421E-4589-AB1F-A9BAE4D4F94B}" type="doc">
      <dgm:prSet loTypeId="urn:microsoft.com/office/officeart/2005/8/layout/chevron1" loCatId="process" qsTypeId="urn:microsoft.com/office/officeart/2005/8/quickstyle/simple4" qsCatId="simple" csTypeId="urn:microsoft.com/office/officeart/2005/8/colors/accent6_3" csCatId="accent6" phldr="1"/>
      <dgm:spPr/>
    </dgm:pt>
    <dgm:pt modelId="{A4EB02FC-E72F-40C5-8036-89057538B898}">
      <dgm:prSet phldrT="[Text]" custT="1"/>
      <dgm:spPr/>
      <dgm:t>
        <a:bodyPr/>
        <a:lstStyle/>
        <a:p>
          <a:r>
            <a:rPr lang="en-US" sz="1400"/>
            <a:t>Building Neighborhood Map</a:t>
          </a:r>
        </a:p>
      </dgm:t>
    </dgm:pt>
    <dgm:pt modelId="{977D1643-2FA3-462E-BB53-B26E18AABF7B}" type="parTrans" cxnId="{CFBA63D8-EC5F-40B7-B756-749435B10244}">
      <dgm:prSet/>
      <dgm:spPr/>
      <dgm:t>
        <a:bodyPr/>
        <a:lstStyle/>
        <a:p>
          <a:endParaRPr lang="en-US" sz="1400"/>
        </a:p>
      </dgm:t>
    </dgm:pt>
    <dgm:pt modelId="{31144255-BA62-4427-8ACB-0E279FC0E134}" type="sibTrans" cxnId="{CFBA63D8-EC5F-40B7-B756-749435B10244}">
      <dgm:prSet/>
      <dgm:spPr/>
      <dgm:t>
        <a:bodyPr/>
        <a:lstStyle/>
        <a:p>
          <a:endParaRPr lang="en-US" sz="1400"/>
        </a:p>
      </dgm:t>
    </dgm:pt>
    <dgm:pt modelId="{157059EA-B005-47F3-B359-ACEC246480F2}">
      <dgm:prSet phldrT="[Text]" custT="1"/>
      <dgm:spPr/>
      <dgm:t>
        <a:bodyPr/>
        <a:lstStyle/>
        <a:p>
          <a:r>
            <a:rPr lang="en-US" sz="1400"/>
            <a:t>Finding the Optimal Routing Path</a:t>
          </a:r>
        </a:p>
      </dgm:t>
    </dgm:pt>
    <dgm:pt modelId="{72997F0D-0D52-4ED2-BF2E-86A70C224561}" type="parTrans" cxnId="{162B5200-239F-4992-AD97-9A5220D3260D}">
      <dgm:prSet/>
      <dgm:spPr/>
      <dgm:t>
        <a:bodyPr/>
        <a:lstStyle/>
        <a:p>
          <a:endParaRPr lang="en-US" sz="1400"/>
        </a:p>
      </dgm:t>
    </dgm:pt>
    <dgm:pt modelId="{38BB99EE-DFBF-4C85-9615-949A3FF3E026}" type="sibTrans" cxnId="{162B5200-239F-4992-AD97-9A5220D3260D}">
      <dgm:prSet/>
      <dgm:spPr/>
      <dgm:t>
        <a:bodyPr/>
        <a:lstStyle/>
        <a:p>
          <a:endParaRPr lang="en-US" sz="1400"/>
        </a:p>
      </dgm:t>
    </dgm:pt>
    <dgm:pt modelId="{7D2D55F8-FCC8-44D2-AD8F-0F719ACD1413}">
      <dgm:prSet phldrT="[Text]" custT="1"/>
      <dgm:spPr/>
      <dgm:t>
        <a:bodyPr/>
        <a:lstStyle/>
        <a:p>
          <a:pPr>
            <a:spcAft>
              <a:spcPts val="0"/>
            </a:spcAft>
          </a:pPr>
          <a:r>
            <a:rPr lang="en-US" sz="1400">
              <a:latin typeface="+mn-lt"/>
            </a:rPr>
            <a:t>Examining the Snake Survival</a:t>
          </a:r>
        </a:p>
      </dgm:t>
    </dgm:pt>
    <dgm:pt modelId="{2C133FFD-5164-420B-8045-659E2701A636}" type="parTrans" cxnId="{AD1C545D-2FB7-4921-8477-77BC3E4E38C4}">
      <dgm:prSet/>
      <dgm:spPr/>
      <dgm:t>
        <a:bodyPr/>
        <a:lstStyle/>
        <a:p>
          <a:endParaRPr lang="en-US" sz="1400"/>
        </a:p>
      </dgm:t>
    </dgm:pt>
    <dgm:pt modelId="{5E57DC2B-1B88-4C47-8312-A6CD88E01A91}" type="sibTrans" cxnId="{AD1C545D-2FB7-4921-8477-77BC3E4E38C4}">
      <dgm:prSet/>
      <dgm:spPr/>
      <dgm:t>
        <a:bodyPr/>
        <a:lstStyle/>
        <a:p>
          <a:endParaRPr lang="en-US" sz="1400"/>
        </a:p>
      </dgm:t>
    </dgm:pt>
    <dgm:pt modelId="{4F7140BA-CD71-4ACC-82BF-B0F51D6E1104}" type="pres">
      <dgm:prSet presAssocID="{75D8D269-421E-4589-AB1F-A9BAE4D4F94B}" presName="Name0" presStyleCnt="0">
        <dgm:presLayoutVars>
          <dgm:dir/>
          <dgm:animLvl val="lvl"/>
          <dgm:resizeHandles val="exact"/>
        </dgm:presLayoutVars>
      </dgm:prSet>
      <dgm:spPr/>
    </dgm:pt>
    <dgm:pt modelId="{AA2636E1-05F7-40F6-B113-6ACD4DAE7C84}" type="pres">
      <dgm:prSet presAssocID="{A4EB02FC-E72F-40C5-8036-89057538B898}" presName="parTxOnly" presStyleLbl="node1" presStyleIdx="0" presStyleCnt="3" custScaleX="83934">
        <dgm:presLayoutVars>
          <dgm:chMax val="0"/>
          <dgm:chPref val="0"/>
          <dgm:bulletEnabled val="1"/>
        </dgm:presLayoutVars>
      </dgm:prSet>
      <dgm:spPr/>
    </dgm:pt>
    <dgm:pt modelId="{C22B9540-E5EC-44A2-85A8-DFD006AF2A50}" type="pres">
      <dgm:prSet presAssocID="{31144255-BA62-4427-8ACB-0E279FC0E134}" presName="parTxOnlySpace" presStyleCnt="0"/>
      <dgm:spPr/>
    </dgm:pt>
    <dgm:pt modelId="{B3F34F1A-EBD5-4210-B039-278AB970AC0A}" type="pres">
      <dgm:prSet presAssocID="{157059EA-B005-47F3-B359-ACEC246480F2}" presName="parTxOnly" presStyleLbl="node1" presStyleIdx="1" presStyleCnt="3" custScaleX="85769">
        <dgm:presLayoutVars>
          <dgm:chMax val="0"/>
          <dgm:chPref val="0"/>
          <dgm:bulletEnabled val="1"/>
        </dgm:presLayoutVars>
      </dgm:prSet>
      <dgm:spPr/>
    </dgm:pt>
    <dgm:pt modelId="{8D3A11D6-B107-4779-B1E1-97114FC09E3A}" type="pres">
      <dgm:prSet presAssocID="{38BB99EE-DFBF-4C85-9615-949A3FF3E026}" presName="parTxOnlySpace" presStyleCnt="0"/>
      <dgm:spPr/>
    </dgm:pt>
    <dgm:pt modelId="{010F66CE-98BD-4800-ACE1-BE56AF2153C7}" type="pres">
      <dgm:prSet presAssocID="{7D2D55F8-FCC8-44D2-AD8F-0F719ACD1413}" presName="parTxOnly" presStyleLbl="node1" presStyleIdx="2" presStyleCnt="3" custScaleX="88880">
        <dgm:presLayoutVars>
          <dgm:chMax val="0"/>
          <dgm:chPref val="0"/>
          <dgm:bulletEnabled val="1"/>
        </dgm:presLayoutVars>
      </dgm:prSet>
      <dgm:spPr/>
    </dgm:pt>
  </dgm:ptLst>
  <dgm:cxnLst>
    <dgm:cxn modelId="{162B5200-239F-4992-AD97-9A5220D3260D}" srcId="{75D8D269-421E-4589-AB1F-A9BAE4D4F94B}" destId="{157059EA-B005-47F3-B359-ACEC246480F2}" srcOrd="1" destOrd="0" parTransId="{72997F0D-0D52-4ED2-BF2E-86A70C224561}" sibTransId="{38BB99EE-DFBF-4C85-9615-949A3FF3E026}"/>
    <dgm:cxn modelId="{F07A1342-83C6-438D-8A99-C99F3539BE7B}" type="presOf" srcId="{7D2D55F8-FCC8-44D2-AD8F-0F719ACD1413}" destId="{010F66CE-98BD-4800-ACE1-BE56AF2153C7}" srcOrd="0" destOrd="0" presId="urn:microsoft.com/office/officeart/2005/8/layout/chevron1"/>
    <dgm:cxn modelId="{A15C555B-7877-416B-977D-887A9B89C4FF}" type="presOf" srcId="{75D8D269-421E-4589-AB1F-A9BAE4D4F94B}" destId="{4F7140BA-CD71-4ACC-82BF-B0F51D6E1104}" srcOrd="0" destOrd="0" presId="urn:microsoft.com/office/officeart/2005/8/layout/chevron1"/>
    <dgm:cxn modelId="{AD1C545D-2FB7-4921-8477-77BC3E4E38C4}" srcId="{75D8D269-421E-4589-AB1F-A9BAE4D4F94B}" destId="{7D2D55F8-FCC8-44D2-AD8F-0F719ACD1413}" srcOrd="2" destOrd="0" parTransId="{2C133FFD-5164-420B-8045-659E2701A636}" sibTransId="{5E57DC2B-1B88-4C47-8312-A6CD88E01A91}"/>
    <dgm:cxn modelId="{BD4426B5-8192-4E18-B4C7-8ACF8A76105E}" type="presOf" srcId="{A4EB02FC-E72F-40C5-8036-89057538B898}" destId="{AA2636E1-05F7-40F6-B113-6ACD4DAE7C84}" srcOrd="0" destOrd="0" presId="urn:microsoft.com/office/officeart/2005/8/layout/chevron1"/>
    <dgm:cxn modelId="{CFBA63D8-EC5F-40B7-B756-749435B10244}" srcId="{75D8D269-421E-4589-AB1F-A9BAE4D4F94B}" destId="{A4EB02FC-E72F-40C5-8036-89057538B898}" srcOrd="0" destOrd="0" parTransId="{977D1643-2FA3-462E-BB53-B26E18AABF7B}" sibTransId="{31144255-BA62-4427-8ACB-0E279FC0E134}"/>
    <dgm:cxn modelId="{BE38F3EA-E72C-4CCA-B333-FA8F6FF2BF55}" type="presOf" srcId="{157059EA-B005-47F3-B359-ACEC246480F2}" destId="{B3F34F1A-EBD5-4210-B039-278AB970AC0A}" srcOrd="0" destOrd="0" presId="urn:microsoft.com/office/officeart/2005/8/layout/chevron1"/>
    <dgm:cxn modelId="{1853D6A3-E872-4DB2-88E8-494345D30068}" type="presParOf" srcId="{4F7140BA-CD71-4ACC-82BF-B0F51D6E1104}" destId="{AA2636E1-05F7-40F6-B113-6ACD4DAE7C84}" srcOrd="0" destOrd="0" presId="urn:microsoft.com/office/officeart/2005/8/layout/chevron1"/>
    <dgm:cxn modelId="{384E6421-57AB-473A-BC3D-D2DEED27279C}" type="presParOf" srcId="{4F7140BA-CD71-4ACC-82BF-B0F51D6E1104}" destId="{C22B9540-E5EC-44A2-85A8-DFD006AF2A50}" srcOrd="1" destOrd="0" presId="urn:microsoft.com/office/officeart/2005/8/layout/chevron1"/>
    <dgm:cxn modelId="{A01681ED-30D2-46F9-8D8F-8EF4E8A401A9}" type="presParOf" srcId="{4F7140BA-CD71-4ACC-82BF-B0F51D6E1104}" destId="{B3F34F1A-EBD5-4210-B039-278AB970AC0A}" srcOrd="2" destOrd="0" presId="urn:microsoft.com/office/officeart/2005/8/layout/chevron1"/>
    <dgm:cxn modelId="{0011D16F-E130-4BDB-A6B0-CA23BA7F6AC3}" type="presParOf" srcId="{4F7140BA-CD71-4ACC-82BF-B0F51D6E1104}" destId="{8D3A11D6-B107-4779-B1E1-97114FC09E3A}" srcOrd="3" destOrd="0" presId="urn:microsoft.com/office/officeart/2005/8/layout/chevron1"/>
    <dgm:cxn modelId="{01D663AF-9D4E-4D68-AE2B-54D54DDA2ADE}" type="presParOf" srcId="{4F7140BA-CD71-4ACC-82BF-B0F51D6E1104}" destId="{010F66CE-98BD-4800-ACE1-BE56AF2153C7}" srcOrd="4" destOrd="0" presId="urn:microsoft.com/office/officeart/2005/8/layout/chevron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75D8D269-421E-4589-AB1F-A9BAE4D4F94B}" type="doc">
      <dgm:prSet loTypeId="urn:microsoft.com/office/officeart/2005/8/layout/chevron1" loCatId="process" qsTypeId="urn:microsoft.com/office/officeart/2005/8/quickstyle/simple4" qsCatId="simple" csTypeId="urn:microsoft.com/office/officeart/2005/8/colors/accent6_3" csCatId="accent6" phldr="1"/>
      <dgm:spPr/>
    </dgm:pt>
    <dgm:pt modelId="{A4EB02FC-E72F-40C5-8036-89057538B898}">
      <dgm:prSet phldrT="[Text]" custT="1"/>
      <dgm:spPr/>
      <dgm:t>
        <a:bodyPr/>
        <a:lstStyle/>
        <a:p>
          <a:r>
            <a:rPr lang="en-US" sz="1400"/>
            <a:t>Building Neighborhood Map</a:t>
          </a:r>
        </a:p>
      </dgm:t>
    </dgm:pt>
    <dgm:pt modelId="{977D1643-2FA3-462E-BB53-B26E18AABF7B}" type="parTrans" cxnId="{CFBA63D8-EC5F-40B7-B756-749435B10244}">
      <dgm:prSet/>
      <dgm:spPr/>
      <dgm:t>
        <a:bodyPr/>
        <a:lstStyle/>
        <a:p>
          <a:endParaRPr lang="en-US" sz="1400"/>
        </a:p>
      </dgm:t>
    </dgm:pt>
    <dgm:pt modelId="{31144255-BA62-4427-8ACB-0E279FC0E134}" type="sibTrans" cxnId="{CFBA63D8-EC5F-40B7-B756-749435B10244}">
      <dgm:prSet/>
      <dgm:spPr/>
      <dgm:t>
        <a:bodyPr/>
        <a:lstStyle/>
        <a:p>
          <a:endParaRPr lang="en-US" sz="1400"/>
        </a:p>
      </dgm:t>
    </dgm:pt>
    <dgm:pt modelId="{157059EA-B005-47F3-B359-ACEC246480F2}">
      <dgm:prSet phldrT="[Text]" custT="1"/>
      <dgm:spPr/>
      <dgm:t>
        <a:bodyPr/>
        <a:lstStyle/>
        <a:p>
          <a:r>
            <a:rPr lang="en-US" sz="1400"/>
            <a:t>Finding the Optimal Routing Path</a:t>
          </a:r>
        </a:p>
      </dgm:t>
    </dgm:pt>
    <dgm:pt modelId="{72997F0D-0D52-4ED2-BF2E-86A70C224561}" type="parTrans" cxnId="{162B5200-239F-4992-AD97-9A5220D3260D}">
      <dgm:prSet/>
      <dgm:spPr/>
      <dgm:t>
        <a:bodyPr/>
        <a:lstStyle/>
        <a:p>
          <a:endParaRPr lang="en-US" sz="1400"/>
        </a:p>
      </dgm:t>
    </dgm:pt>
    <dgm:pt modelId="{38BB99EE-DFBF-4C85-9615-949A3FF3E026}" type="sibTrans" cxnId="{162B5200-239F-4992-AD97-9A5220D3260D}">
      <dgm:prSet/>
      <dgm:spPr/>
      <dgm:t>
        <a:bodyPr/>
        <a:lstStyle/>
        <a:p>
          <a:endParaRPr lang="en-US" sz="1400"/>
        </a:p>
      </dgm:t>
    </dgm:pt>
    <dgm:pt modelId="{7D2D55F8-FCC8-44D2-AD8F-0F719ACD1413}">
      <dgm:prSet phldrT="[Text]" custT="1"/>
      <dgm:spPr/>
      <dgm:t>
        <a:bodyPr/>
        <a:lstStyle/>
        <a:p>
          <a:pPr>
            <a:spcAft>
              <a:spcPts val="0"/>
            </a:spcAft>
          </a:pPr>
          <a:r>
            <a:rPr lang="en-US" sz="1400">
              <a:latin typeface="+mn-lt"/>
            </a:rPr>
            <a:t>Examining the Snake Survival</a:t>
          </a:r>
        </a:p>
      </dgm:t>
    </dgm:pt>
    <dgm:pt modelId="{2C133FFD-5164-420B-8045-659E2701A636}" type="parTrans" cxnId="{AD1C545D-2FB7-4921-8477-77BC3E4E38C4}">
      <dgm:prSet/>
      <dgm:spPr/>
      <dgm:t>
        <a:bodyPr/>
        <a:lstStyle/>
        <a:p>
          <a:endParaRPr lang="en-US" sz="1400"/>
        </a:p>
      </dgm:t>
    </dgm:pt>
    <dgm:pt modelId="{5E57DC2B-1B88-4C47-8312-A6CD88E01A91}" type="sibTrans" cxnId="{AD1C545D-2FB7-4921-8477-77BC3E4E38C4}">
      <dgm:prSet/>
      <dgm:spPr/>
      <dgm:t>
        <a:bodyPr/>
        <a:lstStyle/>
        <a:p>
          <a:endParaRPr lang="en-US" sz="1400"/>
        </a:p>
      </dgm:t>
    </dgm:pt>
    <dgm:pt modelId="{4F7140BA-CD71-4ACC-82BF-B0F51D6E1104}" type="pres">
      <dgm:prSet presAssocID="{75D8D269-421E-4589-AB1F-A9BAE4D4F94B}" presName="Name0" presStyleCnt="0">
        <dgm:presLayoutVars>
          <dgm:dir/>
          <dgm:animLvl val="lvl"/>
          <dgm:resizeHandles val="exact"/>
        </dgm:presLayoutVars>
      </dgm:prSet>
      <dgm:spPr/>
    </dgm:pt>
    <dgm:pt modelId="{AA2636E1-05F7-40F6-B113-6ACD4DAE7C84}" type="pres">
      <dgm:prSet presAssocID="{A4EB02FC-E72F-40C5-8036-89057538B898}" presName="parTxOnly" presStyleLbl="node1" presStyleIdx="0" presStyleCnt="3" custScaleX="83934">
        <dgm:presLayoutVars>
          <dgm:chMax val="0"/>
          <dgm:chPref val="0"/>
          <dgm:bulletEnabled val="1"/>
        </dgm:presLayoutVars>
      </dgm:prSet>
      <dgm:spPr/>
    </dgm:pt>
    <dgm:pt modelId="{C22B9540-E5EC-44A2-85A8-DFD006AF2A50}" type="pres">
      <dgm:prSet presAssocID="{31144255-BA62-4427-8ACB-0E279FC0E134}" presName="parTxOnlySpace" presStyleCnt="0"/>
      <dgm:spPr/>
    </dgm:pt>
    <dgm:pt modelId="{B3F34F1A-EBD5-4210-B039-278AB970AC0A}" type="pres">
      <dgm:prSet presAssocID="{157059EA-B005-47F3-B359-ACEC246480F2}" presName="parTxOnly" presStyleLbl="node1" presStyleIdx="1" presStyleCnt="3" custScaleX="85769">
        <dgm:presLayoutVars>
          <dgm:chMax val="0"/>
          <dgm:chPref val="0"/>
          <dgm:bulletEnabled val="1"/>
        </dgm:presLayoutVars>
      </dgm:prSet>
      <dgm:spPr/>
    </dgm:pt>
    <dgm:pt modelId="{8D3A11D6-B107-4779-B1E1-97114FC09E3A}" type="pres">
      <dgm:prSet presAssocID="{38BB99EE-DFBF-4C85-9615-949A3FF3E026}" presName="parTxOnlySpace" presStyleCnt="0"/>
      <dgm:spPr/>
    </dgm:pt>
    <dgm:pt modelId="{010F66CE-98BD-4800-ACE1-BE56AF2153C7}" type="pres">
      <dgm:prSet presAssocID="{7D2D55F8-FCC8-44D2-AD8F-0F719ACD1413}" presName="parTxOnly" presStyleLbl="node1" presStyleIdx="2" presStyleCnt="3" custScaleX="88880">
        <dgm:presLayoutVars>
          <dgm:chMax val="0"/>
          <dgm:chPref val="0"/>
          <dgm:bulletEnabled val="1"/>
        </dgm:presLayoutVars>
      </dgm:prSet>
      <dgm:spPr/>
    </dgm:pt>
  </dgm:ptLst>
  <dgm:cxnLst>
    <dgm:cxn modelId="{162B5200-239F-4992-AD97-9A5220D3260D}" srcId="{75D8D269-421E-4589-AB1F-A9BAE4D4F94B}" destId="{157059EA-B005-47F3-B359-ACEC246480F2}" srcOrd="1" destOrd="0" parTransId="{72997F0D-0D52-4ED2-BF2E-86A70C224561}" sibTransId="{38BB99EE-DFBF-4C85-9615-949A3FF3E026}"/>
    <dgm:cxn modelId="{F07A1342-83C6-438D-8A99-C99F3539BE7B}" type="presOf" srcId="{7D2D55F8-FCC8-44D2-AD8F-0F719ACD1413}" destId="{010F66CE-98BD-4800-ACE1-BE56AF2153C7}" srcOrd="0" destOrd="0" presId="urn:microsoft.com/office/officeart/2005/8/layout/chevron1"/>
    <dgm:cxn modelId="{A15C555B-7877-416B-977D-887A9B89C4FF}" type="presOf" srcId="{75D8D269-421E-4589-AB1F-A9BAE4D4F94B}" destId="{4F7140BA-CD71-4ACC-82BF-B0F51D6E1104}" srcOrd="0" destOrd="0" presId="urn:microsoft.com/office/officeart/2005/8/layout/chevron1"/>
    <dgm:cxn modelId="{AD1C545D-2FB7-4921-8477-77BC3E4E38C4}" srcId="{75D8D269-421E-4589-AB1F-A9BAE4D4F94B}" destId="{7D2D55F8-FCC8-44D2-AD8F-0F719ACD1413}" srcOrd="2" destOrd="0" parTransId="{2C133FFD-5164-420B-8045-659E2701A636}" sibTransId="{5E57DC2B-1B88-4C47-8312-A6CD88E01A91}"/>
    <dgm:cxn modelId="{BD4426B5-8192-4E18-B4C7-8ACF8A76105E}" type="presOf" srcId="{A4EB02FC-E72F-40C5-8036-89057538B898}" destId="{AA2636E1-05F7-40F6-B113-6ACD4DAE7C84}" srcOrd="0" destOrd="0" presId="urn:microsoft.com/office/officeart/2005/8/layout/chevron1"/>
    <dgm:cxn modelId="{CFBA63D8-EC5F-40B7-B756-749435B10244}" srcId="{75D8D269-421E-4589-AB1F-A9BAE4D4F94B}" destId="{A4EB02FC-E72F-40C5-8036-89057538B898}" srcOrd="0" destOrd="0" parTransId="{977D1643-2FA3-462E-BB53-B26E18AABF7B}" sibTransId="{31144255-BA62-4427-8ACB-0E279FC0E134}"/>
    <dgm:cxn modelId="{BE38F3EA-E72C-4CCA-B333-FA8F6FF2BF55}" type="presOf" srcId="{157059EA-B005-47F3-B359-ACEC246480F2}" destId="{B3F34F1A-EBD5-4210-B039-278AB970AC0A}" srcOrd="0" destOrd="0" presId="urn:microsoft.com/office/officeart/2005/8/layout/chevron1"/>
    <dgm:cxn modelId="{1853D6A3-E872-4DB2-88E8-494345D30068}" type="presParOf" srcId="{4F7140BA-CD71-4ACC-82BF-B0F51D6E1104}" destId="{AA2636E1-05F7-40F6-B113-6ACD4DAE7C84}" srcOrd="0" destOrd="0" presId="urn:microsoft.com/office/officeart/2005/8/layout/chevron1"/>
    <dgm:cxn modelId="{384E6421-57AB-473A-BC3D-D2DEED27279C}" type="presParOf" srcId="{4F7140BA-CD71-4ACC-82BF-B0F51D6E1104}" destId="{C22B9540-E5EC-44A2-85A8-DFD006AF2A50}" srcOrd="1" destOrd="0" presId="urn:microsoft.com/office/officeart/2005/8/layout/chevron1"/>
    <dgm:cxn modelId="{A01681ED-30D2-46F9-8D8F-8EF4E8A401A9}" type="presParOf" srcId="{4F7140BA-CD71-4ACC-82BF-B0F51D6E1104}" destId="{B3F34F1A-EBD5-4210-B039-278AB970AC0A}" srcOrd="2" destOrd="0" presId="urn:microsoft.com/office/officeart/2005/8/layout/chevron1"/>
    <dgm:cxn modelId="{0011D16F-E130-4BDB-A6B0-CA23BA7F6AC3}" type="presParOf" srcId="{4F7140BA-CD71-4ACC-82BF-B0F51D6E1104}" destId="{8D3A11D6-B107-4779-B1E1-97114FC09E3A}" srcOrd="3" destOrd="0" presId="urn:microsoft.com/office/officeart/2005/8/layout/chevron1"/>
    <dgm:cxn modelId="{01D663AF-9D4E-4D68-AE2B-54D54DDA2ADE}" type="presParOf" srcId="{4F7140BA-CD71-4ACC-82BF-B0F51D6E1104}" destId="{010F66CE-98BD-4800-ACE1-BE56AF2153C7}" srcOrd="4" destOrd="0" presId="urn:microsoft.com/office/officeart/2005/8/layout/chevron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75D8D269-421E-4589-AB1F-A9BAE4D4F94B}" type="doc">
      <dgm:prSet loTypeId="urn:microsoft.com/office/officeart/2005/8/layout/chevron1" loCatId="process" qsTypeId="urn:microsoft.com/office/officeart/2005/8/quickstyle/simple4" qsCatId="simple" csTypeId="urn:microsoft.com/office/officeart/2005/8/colors/accent6_3" csCatId="accent6" phldr="1"/>
      <dgm:spPr/>
    </dgm:pt>
    <dgm:pt modelId="{A4EB02FC-E72F-40C5-8036-89057538B898}">
      <dgm:prSet phldrT="[Text]" custT="1"/>
      <dgm:spPr/>
      <dgm:t>
        <a:bodyPr/>
        <a:lstStyle/>
        <a:p>
          <a:r>
            <a:rPr lang="en-US" sz="1400"/>
            <a:t>Building Neighborhood Map</a:t>
          </a:r>
        </a:p>
      </dgm:t>
    </dgm:pt>
    <dgm:pt modelId="{977D1643-2FA3-462E-BB53-B26E18AABF7B}" type="parTrans" cxnId="{CFBA63D8-EC5F-40B7-B756-749435B10244}">
      <dgm:prSet/>
      <dgm:spPr/>
      <dgm:t>
        <a:bodyPr/>
        <a:lstStyle/>
        <a:p>
          <a:endParaRPr lang="en-US" sz="1400"/>
        </a:p>
      </dgm:t>
    </dgm:pt>
    <dgm:pt modelId="{31144255-BA62-4427-8ACB-0E279FC0E134}" type="sibTrans" cxnId="{CFBA63D8-EC5F-40B7-B756-749435B10244}">
      <dgm:prSet/>
      <dgm:spPr/>
      <dgm:t>
        <a:bodyPr/>
        <a:lstStyle/>
        <a:p>
          <a:endParaRPr lang="en-US" sz="1400"/>
        </a:p>
      </dgm:t>
    </dgm:pt>
    <dgm:pt modelId="{157059EA-B005-47F3-B359-ACEC246480F2}">
      <dgm:prSet phldrT="[Text]" custT="1"/>
      <dgm:spPr/>
      <dgm:t>
        <a:bodyPr/>
        <a:lstStyle/>
        <a:p>
          <a:r>
            <a:rPr lang="en-US" sz="1400"/>
            <a:t>Finding the Routing Travel Path</a:t>
          </a:r>
        </a:p>
      </dgm:t>
    </dgm:pt>
    <dgm:pt modelId="{72997F0D-0D52-4ED2-BF2E-86A70C224561}" type="parTrans" cxnId="{162B5200-239F-4992-AD97-9A5220D3260D}">
      <dgm:prSet/>
      <dgm:spPr/>
      <dgm:t>
        <a:bodyPr/>
        <a:lstStyle/>
        <a:p>
          <a:endParaRPr lang="en-US" sz="1400"/>
        </a:p>
      </dgm:t>
    </dgm:pt>
    <dgm:pt modelId="{38BB99EE-DFBF-4C85-9615-949A3FF3E026}" type="sibTrans" cxnId="{162B5200-239F-4992-AD97-9A5220D3260D}">
      <dgm:prSet/>
      <dgm:spPr/>
      <dgm:t>
        <a:bodyPr/>
        <a:lstStyle/>
        <a:p>
          <a:endParaRPr lang="en-US" sz="1400"/>
        </a:p>
      </dgm:t>
    </dgm:pt>
    <dgm:pt modelId="{7D2D55F8-FCC8-44D2-AD8F-0F719ACD1413}">
      <dgm:prSet phldrT="[Text]" custT="1"/>
      <dgm:spPr/>
      <dgm:t>
        <a:bodyPr/>
        <a:lstStyle/>
        <a:p>
          <a:pPr>
            <a:spcAft>
              <a:spcPts val="0"/>
            </a:spcAft>
          </a:pPr>
          <a:r>
            <a:rPr lang="en-US" sz="1400">
              <a:latin typeface="+mn-lt"/>
            </a:rPr>
            <a:t>Examining the Snake Survival</a:t>
          </a:r>
        </a:p>
      </dgm:t>
    </dgm:pt>
    <dgm:pt modelId="{2C133FFD-5164-420B-8045-659E2701A636}" type="parTrans" cxnId="{AD1C545D-2FB7-4921-8477-77BC3E4E38C4}">
      <dgm:prSet/>
      <dgm:spPr/>
      <dgm:t>
        <a:bodyPr/>
        <a:lstStyle/>
        <a:p>
          <a:endParaRPr lang="en-US" sz="1400"/>
        </a:p>
      </dgm:t>
    </dgm:pt>
    <dgm:pt modelId="{5E57DC2B-1B88-4C47-8312-A6CD88E01A91}" type="sibTrans" cxnId="{AD1C545D-2FB7-4921-8477-77BC3E4E38C4}">
      <dgm:prSet/>
      <dgm:spPr/>
      <dgm:t>
        <a:bodyPr/>
        <a:lstStyle/>
        <a:p>
          <a:endParaRPr lang="en-US" sz="1400"/>
        </a:p>
      </dgm:t>
    </dgm:pt>
    <dgm:pt modelId="{4F7140BA-CD71-4ACC-82BF-B0F51D6E1104}" type="pres">
      <dgm:prSet presAssocID="{75D8D269-421E-4589-AB1F-A9BAE4D4F94B}" presName="Name0" presStyleCnt="0">
        <dgm:presLayoutVars>
          <dgm:dir/>
          <dgm:animLvl val="lvl"/>
          <dgm:resizeHandles val="exact"/>
        </dgm:presLayoutVars>
      </dgm:prSet>
      <dgm:spPr/>
    </dgm:pt>
    <dgm:pt modelId="{AA2636E1-05F7-40F6-B113-6ACD4DAE7C84}" type="pres">
      <dgm:prSet presAssocID="{A4EB02FC-E72F-40C5-8036-89057538B898}" presName="parTxOnly" presStyleLbl="node1" presStyleIdx="0" presStyleCnt="3" custScaleX="83934">
        <dgm:presLayoutVars>
          <dgm:chMax val="0"/>
          <dgm:chPref val="0"/>
          <dgm:bulletEnabled val="1"/>
        </dgm:presLayoutVars>
      </dgm:prSet>
      <dgm:spPr/>
    </dgm:pt>
    <dgm:pt modelId="{C22B9540-E5EC-44A2-85A8-DFD006AF2A50}" type="pres">
      <dgm:prSet presAssocID="{31144255-BA62-4427-8ACB-0E279FC0E134}" presName="parTxOnlySpace" presStyleCnt="0"/>
      <dgm:spPr/>
    </dgm:pt>
    <dgm:pt modelId="{B3F34F1A-EBD5-4210-B039-278AB970AC0A}" type="pres">
      <dgm:prSet presAssocID="{157059EA-B005-47F3-B359-ACEC246480F2}" presName="parTxOnly" presStyleLbl="node1" presStyleIdx="1" presStyleCnt="3" custScaleX="85769">
        <dgm:presLayoutVars>
          <dgm:chMax val="0"/>
          <dgm:chPref val="0"/>
          <dgm:bulletEnabled val="1"/>
        </dgm:presLayoutVars>
      </dgm:prSet>
      <dgm:spPr/>
    </dgm:pt>
    <dgm:pt modelId="{8D3A11D6-B107-4779-B1E1-97114FC09E3A}" type="pres">
      <dgm:prSet presAssocID="{38BB99EE-DFBF-4C85-9615-949A3FF3E026}" presName="parTxOnlySpace" presStyleCnt="0"/>
      <dgm:spPr/>
    </dgm:pt>
    <dgm:pt modelId="{010F66CE-98BD-4800-ACE1-BE56AF2153C7}" type="pres">
      <dgm:prSet presAssocID="{7D2D55F8-FCC8-44D2-AD8F-0F719ACD1413}" presName="parTxOnly" presStyleLbl="node1" presStyleIdx="2" presStyleCnt="3" custScaleX="88880">
        <dgm:presLayoutVars>
          <dgm:chMax val="0"/>
          <dgm:chPref val="0"/>
          <dgm:bulletEnabled val="1"/>
        </dgm:presLayoutVars>
      </dgm:prSet>
      <dgm:spPr/>
    </dgm:pt>
  </dgm:ptLst>
  <dgm:cxnLst>
    <dgm:cxn modelId="{162B5200-239F-4992-AD97-9A5220D3260D}" srcId="{75D8D269-421E-4589-AB1F-A9BAE4D4F94B}" destId="{157059EA-B005-47F3-B359-ACEC246480F2}" srcOrd="1" destOrd="0" parTransId="{72997F0D-0D52-4ED2-BF2E-86A70C224561}" sibTransId="{38BB99EE-DFBF-4C85-9615-949A3FF3E026}"/>
    <dgm:cxn modelId="{F07A1342-83C6-438D-8A99-C99F3539BE7B}" type="presOf" srcId="{7D2D55F8-FCC8-44D2-AD8F-0F719ACD1413}" destId="{010F66CE-98BD-4800-ACE1-BE56AF2153C7}" srcOrd="0" destOrd="0" presId="urn:microsoft.com/office/officeart/2005/8/layout/chevron1"/>
    <dgm:cxn modelId="{A15C555B-7877-416B-977D-887A9B89C4FF}" type="presOf" srcId="{75D8D269-421E-4589-AB1F-A9BAE4D4F94B}" destId="{4F7140BA-CD71-4ACC-82BF-B0F51D6E1104}" srcOrd="0" destOrd="0" presId="urn:microsoft.com/office/officeart/2005/8/layout/chevron1"/>
    <dgm:cxn modelId="{AD1C545D-2FB7-4921-8477-77BC3E4E38C4}" srcId="{75D8D269-421E-4589-AB1F-A9BAE4D4F94B}" destId="{7D2D55F8-FCC8-44D2-AD8F-0F719ACD1413}" srcOrd="2" destOrd="0" parTransId="{2C133FFD-5164-420B-8045-659E2701A636}" sibTransId="{5E57DC2B-1B88-4C47-8312-A6CD88E01A91}"/>
    <dgm:cxn modelId="{BD4426B5-8192-4E18-B4C7-8ACF8A76105E}" type="presOf" srcId="{A4EB02FC-E72F-40C5-8036-89057538B898}" destId="{AA2636E1-05F7-40F6-B113-6ACD4DAE7C84}" srcOrd="0" destOrd="0" presId="urn:microsoft.com/office/officeart/2005/8/layout/chevron1"/>
    <dgm:cxn modelId="{CFBA63D8-EC5F-40B7-B756-749435B10244}" srcId="{75D8D269-421E-4589-AB1F-A9BAE4D4F94B}" destId="{A4EB02FC-E72F-40C5-8036-89057538B898}" srcOrd="0" destOrd="0" parTransId="{977D1643-2FA3-462E-BB53-B26E18AABF7B}" sibTransId="{31144255-BA62-4427-8ACB-0E279FC0E134}"/>
    <dgm:cxn modelId="{BE38F3EA-E72C-4CCA-B333-FA8F6FF2BF55}" type="presOf" srcId="{157059EA-B005-47F3-B359-ACEC246480F2}" destId="{B3F34F1A-EBD5-4210-B039-278AB970AC0A}" srcOrd="0" destOrd="0" presId="urn:microsoft.com/office/officeart/2005/8/layout/chevron1"/>
    <dgm:cxn modelId="{1853D6A3-E872-4DB2-88E8-494345D30068}" type="presParOf" srcId="{4F7140BA-CD71-4ACC-82BF-B0F51D6E1104}" destId="{AA2636E1-05F7-40F6-B113-6ACD4DAE7C84}" srcOrd="0" destOrd="0" presId="urn:microsoft.com/office/officeart/2005/8/layout/chevron1"/>
    <dgm:cxn modelId="{384E6421-57AB-473A-BC3D-D2DEED27279C}" type="presParOf" srcId="{4F7140BA-CD71-4ACC-82BF-B0F51D6E1104}" destId="{C22B9540-E5EC-44A2-85A8-DFD006AF2A50}" srcOrd="1" destOrd="0" presId="urn:microsoft.com/office/officeart/2005/8/layout/chevron1"/>
    <dgm:cxn modelId="{A01681ED-30D2-46F9-8D8F-8EF4E8A401A9}" type="presParOf" srcId="{4F7140BA-CD71-4ACC-82BF-B0F51D6E1104}" destId="{B3F34F1A-EBD5-4210-B039-278AB970AC0A}" srcOrd="2" destOrd="0" presId="urn:microsoft.com/office/officeart/2005/8/layout/chevron1"/>
    <dgm:cxn modelId="{0011D16F-E130-4BDB-A6B0-CA23BA7F6AC3}" type="presParOf" srcId="{4F7140BA-CD71-4ACC-82BF-B0F51D6E1104}" destId="{8D3A11D6-B107-4779-B1E1-97114FC09E3A}" srcOrd="3" destOrd="0" presId="urn:microsoft.com/office/officeart/2005/8/layout/chevron1"/>
    <dgm:cxn modelId="{01D663AF-9D4E-4D68-AE2B-54D54DDA2ADE}" type="presParOf" srcId="{4F7140BA-CD71-4ACC-82BF-B0F51D6E1104}" destId="{010F66CE-98BD-4800-ACE1-BE56AF2153C7}" srcOrd="4" destOrd="0" presId="urn:microsoft.com/office/officeart/2005/8/layout/chevron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75D8D269-421E-4589-AB1F-A9BAE4D4F94B}" type="doc">
      <dgm:prSet loTypeId="urn:microsoft.com/office/officeart/2005/8/layout/chevron1" loCatId="process" qsTypeId="urn:microsoft.com/office/officeart/2005/8/quickstyle/simple4" qsCatId="simple" csTypeId="urn:microsoft.com/office/officeart/2005/8/colors/colorful5" csCatId="colorful" phldr="1"/>
      <dgm:spPr/>
    </dgm:pt>
    <dgm:pt modelId="{A4EB02FC-E72F-40C5-8036-89057538B898}">
      <dgm:prSet phldrT="[Text]" custT="1"/>
      <dgm:spPr/>
      <dgm:t>
        <a:bodyPr/>
        <a:lstStyle/>
        <a:p>
          <a:r>
            <a:rPr lang="en-US" sz="1400" dirty="0"/>
            <a:t>Build Neighborhood Map</a:t>
          </a:r>
        </a:p>
      </dgm:t>
    </dgm:pt>
    <dgm:pt modelId="{977D1643-2FA3-462E-BB53-B26E18AABF7B}" type="parTrans" cxnId="{CFBA63D8-EC5F-40B7-B756-749435B10244}">
      <dgm:prSet/>
      <dgm:spPr/>
      <dgm:t>
        <a:bodyPr/>
        <a:lstStyle/>
        <a:p>
          <a:endParaRPr lang="en-US" sz="1400"/>
        </a:p>
      </dgm:t>
    </dgm:pt>
    <dgm:pt modelId="{31144255-BA62-4427-8ACB-0E279FC0E134}" type="sibTrans" cxnId="{CFBA63D8-EC5F-40B7-B756-749435B10244}">
      <dgm:prSet/>
      <dgm:spPr/>
      <dgm:t>
        <a:bodyPr/>
        <a:lstStyle/>
        <a:p>
          <a:endParaRPr lang="en-US" sz="1400"/>
        </a:p>
      </dgm:t>
    </dgm:pt>
    <dgm:pt modelId="{157059EA-B005-47F3-B359-ACEC246480F2}">
      <dgm:prSet phldrT="[Text]" custT="1"/>
      <dgm:spPr/>
      <dgm:t>
        <a:bodyPr/>
        <a:lstStyle/>
        <a:p>
          <a:r>
            <a:rPr lang="en-US" sz="1400" dirty="0"/>
            <a:t>Track the Diagonally Consecutive Matches</a:t>
          </a:r>
        </a:p>
      </dgm:t>
    </dgm:pt>
    <dgm:pt modelId="{72997F0D-0D52-4ED2-BF2E-86A70C224561}" type="parTrans" cxnId="{162B5200-239F-4992-AD97-9A5220D3260D}">
      <dgm:prSet/>
      <dgm:spPr/>
      <dgm:t>
        <a:bodyPr/>
        <a:lstStyle/>
        <a:p>
          <a:endParaRPr lang="en-US" sz="1400"/>
        </a:p>
      </dgm:t>
    </dgm:pt>
    <dgm:pt modelId="{38BB99EE-DFBF-4C85-9615-949A3FF3E026}" type="sibTrans" cxnId="{162B5200-239F-4992-AD97-9A5220D3260D}">
      <dgm:prSet/>
      <dgm:spPr/>
      <dgm:t>
        <a:bodyPr/>
        <a:lstStyle/>
        <a:p>
          <a:endParaRPr lang="en-US" sz="1400"/>
        </a:p>
      </dgm:t>
    </dgm:pt>
    <dgm:pt modelId="{7D2D55F8-FCC8-44D2-AD8F-0F719ACD1413}">
      <dgm:prSet phldrT="[Text]" custT="1"/>
      <dgm:spPr/>
      <dgm:t>
        <a:bodyPr/>
        <a:lstStyle/>
        <a:p>
          <a:pPr>
            <a:spcAft>
              <a:spcPts val="0"/>
            </a:spcAft>
          </a:pPr>
          <a:r>
            <a:rPr lang="en-US" sz="1400" dirty="0">
              <a:latin typeface="+mn-lt"/>
            </a:rPr>
            <a:t>ACCEPT </a:t>
          </a:r>
          <a:r>
            <a:rPr lang="en-US" sz="1400" dirty="0" err="1">
              <a:latin typeface="+mn-lt"/>
            </a:rPr>
            <a:t>iff</a:t>
          </a:r>
          <a:r>
            <a:rPr lang="en-US" sz="1400" dirty="0">
              <a:latin typeface="+mn-lt"/>
            </a:rPr>
            <a:t> number of ‘1’ </a:t>
          </a:r>
          <a:r>
            <a:rPr lang="en-US" sz="1400" dirty="0">
              <a:latin typeface="+mn-lt"/>
              <a:cs typeface="Consolas" panose="020B0609020204030204" pitchFamily="49" charset="0"/>
            </a:rPr>
            <a:t>≤ Threshold</a:t>
          </a:r>
          <a:endParaRPr lang="en-US" sz="1400" dirty="0">
            <a:latin typeface="+mn-lt"/>
          </a:endParaRPr>
        </a:p>
      </dgm:t>
    </dgm:pt>
    <dgm:pt modelId="{2C133FFD-5164-420B-8045-659E2701A636}" type="parTrans" cxnId="{AD1C545D-2FB7-4921-8477-77BC3E4E38C4}">
      <dgm:prSet/>
      <dgm:spPr/>
      <dgm:t>
        <a:bodyPr/>
        <a:lstStyle/>
        <a:p>
          <a:endParaRPr lang="en-US" sz="1400"/>
        </a:p>
      </dgm:t>
    </dgm:pt>
    <dgm:pt modelId="{5E57DC2B-1B88-4C47-8312-A6CD88E01A91}" type="sibTrans" cxnId="{AD1C545D-2FB7-4921-8477-77BC3E4E38C4}">
      <dgm:prSet/>
      <dgm:spPr/>
      <dgm:t>
        <a:bodyPr/>
        <a:lstStyle/>
        <a:p>
          <a:endParaRPr lang="en-US" sz="1400"/>
        </a:p>
      </dgm:t>
    </dgm:pt>
    <dgm:pt modelId="{4F7140BA-CD71-4ACC-82BF-B0F51D6E1104}" type="pres">
      <dgm:prSet presAssocID="{75D8D269-421E-4589-AB1F-A9BAE4D4F94B}" presName="Name0" presStyleCnt="0">
        <dgm:presLayoutVars>
          <dgm:dir/>
          <dgm:animLvl val="lvl"/>
          <dgm:resizeHandles val="exact"/>
        </dgm:presLayoutVars>
      </dgm:prSet>
      <dgm:spPr/>
    </dgm:pt>
    <dgm:pt modelId="{AA2636E1-05F7-40F6-B113-6ACD4DAE7C84}" type="pres">
      <dgm:prSet presAssocID="{A4EB02FC-E72F-40C5-8036-89057538B898}" presName="parTxOnly" presStyleLbl="node1" presStyleIdx="0" presStyleCnt="3" custScaleX="59071">
        <dgm:presLayoutVars>
          <dgm:chMax val="0"/>
          <dgm:chPref val="0"/>
          <dgm:bulletEnabled val="1"/>
        </dgm:presLayoutVars>
      </dgm:prSet>
      <dgm:spPr/>
    </dgm:pt>
    <dgm:pt modelId="{C22B9540-E5EC-44A2-85A8-DFD006AF2A50}" type="pres">
      <dgm:prSet presAssocID="{31144255-BA62-4427-8ACB-0E279FC0E134}" presName="parTxOnlySpace" presStyleCnt="0"/>
      <dgm:spPr/>
    </dgm:pt>
    <dgm:pt modelId="{B3F34F1A-EBD5-4210-B039-278AB970AC0A}" type="pres">
      <dgm:prSet presAssocID="{157059EA-B005-47F3-B359-ACEC246480F2}" presName="parTxOnly" presStyleLbl="node1" presStyleIdx="1" presStyleCnt="3" custScaleX="85769">
        <dgm:presLayoutVars>
          <dgm:chMax val="0"/>
          <dgm:chPref val="0"/>
          <dgm:bulletEnabled val="1"/>
        </dgm:presLayoutVars>
      </dgm:prSet>
      <dgm:spPr/>
    </dgm:pt>
    <dgm:pt modelId="{8D3A11D6-B107-4779-B1E1-97114FC09E3A}" type="pres">
      <dgm:prSet presAssocID="{38BB99EE-DFBF-4C85-9615-949A3FF3E026}" presName="parTxOnlySpace" presStyleCnt="0"/>
      <dgm:spPr/>
    </dgm:pt>
    <dgm:pt modelId="{010F66CE-98BD-4800-ACE1-BE56AF2153C7}" type="pres">
      <dgm:prSet presAssocID="{7D2D55F8-FCC8-44D2-AD8F-0F719ACD1413}" presName="parTxOnly" presStyleLbl="node1" presStyleIdx="2" presStyleCnt="3" custScaleX="88880">
        <dgm:presLayoutVars>
          <dgm:chMax val="0"/>
          <dgm:chPref val="0"/>
          <dgm:bulletEnabled val="1"/>
        </dgm:presLayoutVars>
      </dgm:prSet>
      <dgm:spPr/>
    </dgm:pt>
  </dgm:ptLst>
  <dgm:cxnLst>
    <dgm:cxn modelId="{162B5200-239F-4992-AD97-9A5220D3260D}" srcId="{75D8D269-421E-4589-AB1F-A9BAE4D4F94B}" destId="{157059EA-B005-47F3-B359-ACEC246480F2}" srcOrd="1" destOrd="0" parTransId="{72997F0D-0D52-4ED2-BF2E-86A70C224561}" sibTransId="{38BB99EE-DFBF-4C85-9615-949A3FF3E026}"/>
    <dgm:cxn modelId="{7862D617-EFF1-4CA6-93B8-A09FBB0369EF}" type="presOf" srcId="{75D8D269-421E-4589-AB1F-A9BAE4D4F94B}" destId="{4F7140BA-CD71-4ACC-82BF-B0F51D6E1104}" srcOrd="0" destOrd="0" presId="urn:microsoft.com/office/officeart/2005/8/layout/chevron1"/>
    <dgm:cxn modelId="{AD1C545D-2FB7-4921-8477-77BC3E4E38C4}" srcId="{75D8D269-421E-4589-AB1F-A9BAE4D4F94B}" destId="{7D2D55F8-FCC8-44D2-AD8F-0F719ACD1413}" srcOrd="2" destOrd="0" parTransId="{2C133FFD-5164-420B-8045-659E2701A636}" sibTransId="{5E57DC2B-1B88-4C47-8312-A6CD88E01A91}"/>
    <dgm:cxn modelId="{3DC35E9C-3194-41E6-AC2A-725FD58C4AE4}" type="presOf" srcId="{A4EB02FC-E72F-40C5-8036-89057538B898}" destId="{AA2636E1-05F7-40F6-B113-6ACD4DAE7C84}" srcOrd="0" destOrd="0" presId="urn:microsoft.com/office/officeart/2005/8/layout/chevron1"/>
    <dgm:cxn modelId="{42F8E5D3-DE9A-48DE-A654-332E0A5496F6}" type="presOf" srcId="{157059EA-B005-47F3-B359-ACEC246480F2}" destId="{B3F34F1A-EBD5-4210-B039-278AB970AC0A}" srcOrd="0" destOrd="0" presId="urn:microsoft.com/office/officeart/2005/8/layout/chevron1"/>
    <dgm:cxn modelId="{FD6706D8-9D48-49F2-8E19-2081010D2059}" type="presOf" srcId="{7D2D55F8-FCC8-44D2-AD8F-0F719ACD1413}" destId="{010F66CE-98BD-4800-ACE1-BE56AF2153C7}" srcOrd="0" destOrd="0" presId="urn:microsoft.com/office/officeart/2005/8/layout/chevron1"/>
    <dgm:cxn modelId="{CFBA63D8-EC5F-40B7-B756-749435B10244}" srcId="{75D8D269-421E-4589-AB1F-A9BAE4D4F94B}" destId="{A4EB02FC-E72F-40C5-8036-89057538B898}" srcOrd="0" destOrd="0" parTransId="{977D1643-2FA3-462E-BB53-B26E18AABF7B}" sibTransId="{31144255-BA62-4427-8ACB-0E279FC0E134}"/>
    <dgm:cxn modelId="{9D141F70-B174-48BB-B980-09AB8D3C6571}" type="presParOf" srcId="{4F7140BA-CD71-4ACC-82BF-B0F51D6E1104}" destId="{AA2636E1-05F7-40F6-B113-6ACD4DAE7C84}" srcOrd="0" destOrd="0" presId="urn:microsoft.com/office/officeart/2005/8/layout/chevron1"/>
    <dgm:cxn modelId="{ECCE6058-5BAA-408B-A566-9A0E7B945120}" type="presParOf" srcId="{4F7140BA-CD71-4ACC-82BF-B0F51D6E1104}" destId="{C22B9540-E5EC-44A2-85A8-DFD006AF2A50}" srcOrd="1" destOrd="0" presId="urn:microsoft.com/office/officeart/2005/8/layout/chevron1"/>
    <dgm:cxn modelId="{0A1CD912-42E6-4A8E-A44F-39E40D190DE3}" type="presParOf" srcId="{4F7140BA-CD71-4ACC-82BF-B0F51D6E1104}" destId="{B3F34F1A-EBD5-4210-B039-278AB970AC0A}" srcOrd="2" destOrd="0" presId="urn:microsoft.com/office/officeart/2005/8/layout/chevron1"/>
    <dgm:cxn modelId="{D57690B1-865B-4CED-AF84-98D7F01EB973}" type="presParOf" srcId="{4F7140BA-CD71-4ACC-82BF-B0F51D6E1104}" destId="{8D3A11D6-B107-4779-B1E1-97114FC09E3A}" srcOrd="3" destOrd="0" presId="urn:microsoft.com/office/officeart/2005/8/layout/chevron1"/>
    <dgm:cxn modelId="{697418CF-5345-4A3E-9952-10B4CB381AB3}" type="presParOf" srcId="{4F7140BA-CD71-4ACC-82BF-B0F51D6E1104}" destId="{010F66CE-98BD-4800-ACE1-BE56AF2153C7}" srcOrd="4" destOrd="0" presId="urn:microsoft.com/office/officeart/2005/8/layout/chevron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A2636E1-05F7-40F6-B113-6ACD4DAE7C84}">
      <dsp:nvSpPr>
        <dsp:cNvPr id="0" name=""/>
        <dsp:cNvSpPr/>
      </dsp:nvSpPr>
      <dsp:spPr>
        <a:xfrm>
          <a:off x="480" y="0"/>
          <a:ext cx="1842484" cy="478942"/>
        </a:xfrm>
        <a:prstGeom prst="chevron">
          <a:avLst/>
        </a:prstGeom>
        <a:gradFill rotWithShape="0">
          <a:gsLst>
            <a:gs pos="0">
              <a:schemeClr val="accent5">
                <a:hueOff val="0"/>
                <a:satOff val="0"/>
                <a:lumOff val="0"/>
                <a:alphaOff val="0"/>
                <a:shade val="51000"/>
                <a:satMod val="130000"/>
              </a:schemeClr>
            </a:gs>
            <a:gs pos="80000">
              <a:schemeClr val="accent5">
                <a:hueOff val="0"/>
                <a:satOff val="0"/>
                <a:lumOff val="0"/>
                <a:alphaOff val="0"/>
                <a:shade val="93000"/>
                <a:satMod val="130000"/>
              </a:schemeClr>
            </a:gs>
            <a:gs pos="100000">
              <a:schemeClr val="accent5">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ct val="35000"/>
            </a:spcAft>
            <a:buNone/>
          </a:pPr>
          <a:r>
            <a:rPr lang="en-US" sz="1400" kern="1200" dirty="0">
              <a:solidFill>
                <a:schemeClr val="bg1"/>
              </a:solidFill>
            </a:rPr>
            <a:t>Generate 2E+1 masks</a:t>
          </a:r>
        </a:p>
      </dsp:txBody>
      <dsp:txXfrm>
        <a:off x="239951" y="0"/>
        <a:ext cx="1363542" cy="478942"/>
      </dsp:txXfrm>
    </dsp:sp>
    <dsp:sp modelId="{B3F34F1A-EBD5-4210-B039-278AB970AC0A}">
      <dsp:nvSpPr>
        <dsp:cNvPr id="0" name=""/>
        <dsp:cNvSpPr/>
      </dsp:nvSpPr>
      <dsp:spPr>
        <a:xfrm>
          <a:off x="1461576" y="0"/>
          <a:ext cx="3813877" cy="478942"/>
        </a:xfrm>
        <a:prstGeom prst="chevron">
          <a:avLst/>
        </a:prstGeom>
        <a:gradFill rotWithShape="0">
          <a:gsLst>
            <a:gs pos="0">
              <a:schemeClr val="accent5">
                <a:hueOff val="-4966938"/>
                <a:satOff val="19906"/>
                <a:lumOff val="4314"/>
                <a:alphaOff val="0"/>
                <a:shade val="51000"/>
                <a:satMod val="130000"/>
              </a:schemeClr>
            </a:gs>
            <a:gs pos="80000">
              <a:schemeClr val="accent5">
                <a:hueOff val="-4966938"/>
                <a:satOff val="19906"/>
                <a:lumOff val="4314"/>
                <a:alphaOff val="0"/>
                <a:shade val="93000"/>
                <a:satMod val="130000"/>
              </a:schemeClr>
            </a:gs>
            <a:gs pos="100000">
              <a:schemeClr val="accent5">
                <a:hueOff val="-4966938"/>
                <a:satOff val="19906"/>
                <a:lumOff val="4314"/>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ts val="0"/>
            </a:spcAft>
            <a:buNone/>
          </a:pPr>
          <a:r>
            <a:rPr lang="en-US" sz="1400" kern="1200" dirty="0"/>
            <a:t>Amend random zeros: </a:t>
          </a:r>
        </a:p>
        <a:p>
          <a:pPr marL="0" lvl="0" indent="0" algn="ctr" defTabSz="622300">
            <a:lnSpc>
              <a:spcPct val="90000"/>
            </a:lnSpc>
            <a:spcBef>
              <a:spcPct val="0"/>
            </a:spcBef>
            <a:spcAft>
              <a:spcPts val="0"/>
            </a:spcAft>
            <a:buNone/>
          </a:pPr>
          <a:r>
            <a:rPr lang="en-US" sz="1400" kern="1200" dirty="0"/>
            <a:t>101 </a:t>
          </a:r>
          <a:r>
            <a:rPr lang="en-US" sz="1400" kern="1200" dirty="0">
              <a:sym typeface="Wingdings" panose="05000000000000000000" pitchFamily="2" charset="2"/>
            </a:rPr>
            <a:t> 111 </a:t>
          </a:r>
          <a:r>
            <a:rPr lang="en-US" sz="1400" kern="1200" dirty="0"/>
            <a:t> &amp;  1001 </a:t>
          </a:r>
          <a:r>
            <a:rPr lang="en-US" sz="1400" kern="1200" dirty="0">
              <a:sym typeface="Wingdings" panose="05000000000000000000" pitchFamily="2" charset="2"/>
            </a:rPr>
            <a:t></a:t>
          </a:r>
          <a:r>
            <a:rPr lang="en-US" sz="1400" kern="1200" dirty="0"/>
            <a:t> 1111</a:t>
          </a:r>
        </a:p>
      </dsp:txBody>
      <dsp:txXfrm>
        <a:off x="1701047" y="0"/>
        <a:ext cx="3334935" cy="478942"/>
      </dsp:txXfrm>
    </dsp:sp>
    <dsp:sp modelId="{010F66CE-98BD-4800-ACE1-BE56AF2153C7}">
      <dsp:nvSpPr>
        <dsp:cNvPr id="0" name=""/>
        <dsp:cNvSpPr/>
      </dsp:nvSpPr>
      <dsp:spPr>
        <a:xfrm>
          <a:off x="4894066" y="0"/>
          <a:ext cx="4093739" cy="478942"/>
        </a:xfrm>
        <a:prstGeom prst="chevron">
          <a:avLst/>
        </a:prstGeom>
        <a:gradFill rotWithShape="0">
          <a:gsLst>
            <a:gs pos="0">
              <a:schemeClr val="accent5">
                <a:hueOff val="-9933876"/>
                <a:satOff val="39811"/>
                <a:lumOff val="8628"/>
                <a:alphaOff val="0"/>
                <a:shade val="51000"/>
                <a:satMod val="130000"/>
              </a:schemeClr>
            </a:gs>
            <a:gs pos="80000">
              <a:schemeClr val="accent5">
                <a:hueOff val="-9933876"/>
                <a:satOff val="39811"/>
                <a:lumOff val="8628"/>
                <a:alphaOff val="0"/>
                <a:shade val="93000"/>
                <a:satMod val="130000"/>
              </a:schemeClr>
            </a:gs>
            <a:gs pos="100000">
              <a:schemeClr val="accent5">
                <a:hueOff val="-9933876"/>
                <a:satOff val="39811"/>
                <a:lumOff val="8628"/>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ts val="0"/>
            </a:spcAft>
            <a:buNone/>
          </a:pPr>
          <a:r>
            <a:rPr lang="en-US" sz="1400" kern="1200" dirty="0"/>
            <a:t>AND all masks, </a:t>
          </a:r>
        </a:p>
        <a:p>
          <a:pPr marL="0" lvl="0" indent="0" algn="ctr" defTabSz="622300">
            <a:lnSpc>
              <a:spcPct val="90000"/>
            </a:lnSpc>
            <a:spcBef>
              <a:spcPct val="0"/>
            </a:spcBef>
            <a:spcAft>
              <a:spcPts val="0"/>
            </a:spcAft>
            <a:buNone/>
          </a:pPr>
          <a:r>
            <a:rPr lang="en-US" sz="1400" kern="1200" dirty="0"/>
            <a:t>ACCEPT </a:t>
          </a:r>
          <a:r>
            <a:rPr lang="en-US" sz="1400" kern="1200" dirty="0" err="1"/>
            <a:t>iff</a:t>
          </a:r>
          <a:r>
            <a:rPr lang="en-US" sz="1400" kern="1200" dirty="0"/>
            <a:t> number of ‘1’ </a:t>
          </a:r>
          <a:r>
            <a:rPr lang="en-US" sz="1400" kern="1200" dirty="0">
              <a:latin typeface="Consolas" panose="020B0609020204030204" pitchFamily="49" charset="0"/>
              <a:cs typeface="Consolas" panose="020B0609020204030204" pitchFamily="49" charset="0"/>
            </a:rPr>
            <a:t>≤ Threshold</a:t>
          </a:r>
          <a:endParaRPr lang="en-US" sz="1400" kern="1200" dirty="0"/>
        </a:p>
      </dsp:txBody>
      <dsp:txXfrm>
        <a:off x="5133537" y="0"/>
        <a:ext cx="3614797" cy="478942"/>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A2636E1-05F7-40F6-B113-6ACD4DAE7C84}">
      <dsp:nvSpPr>
        <dsp:cNvPr id="0" name=""/>
        <dsp:cNvSpPr/>
      </dsp:nvSpPr>
      <dsp:spPr>
        <a:xfrm>
          <a:off x="480" y="0"/>
          <a:ext cx="1842484" cy="478942"/>
        </a:xfrm>
        <a:prstGeom prst="chevron">
          <a:avLst/>
        </a:prstGeom>
        <a:gradFill rotWithShape="0">
          <a:gsLst>
            <a:gs pos="0">
              <a:schemeClr val="accent5">
                <a:hueOff val="0"/>
                <a:satOff val="0"/>
                <a:lumOff val="0"/>
                <a:alphaOff val="0"/>
                <a:shade val="51000"/>
                <a:satMod val="130000"/>
              </a:schemeClr>
            </a:gs>
            <a:gs pos="80000">
              <a:schemeClr val="accent5">
                <a:hueOff val="0"/>
                <a:satOff val="0"/>
                <a:lumOff val="0"/>
                <a:alphaOff val="0"/>
                <a:shade val="93000"/>
                <a:satMod val="130000"/>
              </a:schemeClr>
            </a:gs>
            <a:gs pos="100000">
              <a:schemeClr val="accent5">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ct val="35000"/>
            </a:spcAft>
            <a:buNone/>
          </a:pPr>
          <a:r>
            <a:rPr lang="en-US" sz="1400" kern="1200" dirty="0"/>
            <a:t>Generate 2E+1 masks</a:t>
          </a:r>
        </a:p>
      </dsp:txBody>
      <dsp:txXfrm>
        <a:off x="239951" y="0"/>
        <a:ext cx="1363542" cy="478942"/>
      </dsp:txXfrm>
    </dsp:sp>
    <dsp:sp modelId="{B3F34F1A-EBD5-4210-B039-278AB970AC0A}">
      <dsp:nvSpPr>
        <dsp:cNvPr id="0" name=""/>
        <dsp:cNvSpPr/>
      </dsp:nvSpPr>
      <dsp:spPr>
        <a:xfrm>
          <a:off x="1461576" y="0"/>
          <a:ext cx="3813877" cy="478942"/>
        </a:xfrm>
        <a:prstGeom prst="chevron">
          <a:avLst/>
        </a:prstGeom>
        <a:gradFill rotWithShape="0">
          <a:gsLst>
            <a:gs pos="0">
              <a:schemeClr val="accent5">
                <a:hueOff val="-4966938"/>
                <a:satOff val="19906"/>
                <a:lumOff val="4314"/>
                <a:alphaOff val="0"/>
                <a:shade val="51000"/>
                <a:satMod val="130000"/>
              </a:schemeClr>
            </a:gs>
            <a:gs pos="80000">
              <a:schemeClr val="accent5">
                <a:hueOff val="-4966938"/>
                <a:satOff val="19906"/>
                <a:lumOff val="4314"/>
                <a:alphaOff val="0"/>
                <a:shade val="93000"/>
                <a:satMod val="130000"/>
              </a:schemeClr>
            </a:gs>
            <a:gs pos="100000">
              <a:schemeClr val="accent5">
                <a:hueOff val="-4966938"/>
                <a:satOff val="19906"/>
                <a:lumOff val="4314"/>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ts val="0"/>
            </a:spcAft>
            <a:buNone/>
          </a:pPr>
          <a:r>
            <a:rPr lang="en-US" sz="1400" kern="1200" dirty="0"/>
            <a:t>Amend random zeros: </a:t>
          </a:r>
        </a:p>
        <a:p>
          <a:pPr marL="0" lvl="0" indent="0" algn="ctr" defTabSz="622300">
            <a:lnSpc>
              <a:spcPct val="90000"/>
            </a:lnSpc>
            <a:spcBef>
              <a:spcPct val="0"/>
            </a:spcBef>
            <a:spcAft>
              <a:spcPts val="0"/>
            </a:spcAft>
            <a:buNone/>
          </a:pPr>
          <a:r>
            <a:rPr lang="en-US" sz="1400" kern="1200" dirty="0"/>
            <a:t>101 </a:t>
          </a:r>
          <a:r>
            <a:rPr lang="en-US" sz="1400" kern="1200" dirty="0">
              <a:sym typeface="Wingdings" panose="05000000000000000000" pitchFamily="2" charset="2"/>
            </a:rPr>
            <a:t> 111 </a:t>
          </a:r>
          <a:r>
            <a:rPr lang="en-US" sz="1400" kern="1200" dirty="0"/>
            <a:t> &amp;  1001 </a:t>
          </a:r>
          <a:r>
            <a:rPr lang="en-US" sz="1400" kern="1200" dirty="0">
              <a:sym typeface="Wingdings" panose="05000000000000000000" pitchFamily="2" charset="2"/>
            </a:rPr>
            <a:t></a:t>
          </a:r>
          <a:r>
            <a:rPr lang="en-US" sz="1400" kern="1200" dirty="0"/>
            <a:t> 1111</a:t>
          </a:r>
        </a:p>
      </dsp:txBody>
      <dsp:txXfrm>
        <a:off x="1701047" y="0"/>
        <a:ext cx="3334935" cy="478942"/>
      </dsp:txXfrm>
    </dsp:sp>
    <dsp:sp modelId="{010F66CE-98BD-4800-ACE1-BE56AF2153C7}">
      <dsp:nvSpPr>
        <dsp:cNvPr id="0" name=""/>
        <dsp:cNvSpPr/>
      </dsp:nvSpPr>
      <dsp:spPr>
        <a:xfrm>
          <a:off x="4894066" y="0"/>
          <a:ext cx="4093739" cy="478942"/>
        </a:xfrm>
        <a:prstGeom prst="chevron">
          <a:avLst/>
        </a:prstGeom>
        <a:gradFill rotWithShape="0">
          <a:gsLst>
            <a:gs pos="0">
              <a:schemeClr val="accent5">
                <a:hueOff val="-9933876"/>
                <a:satOff val="39811"/>
                <a:lumOff val="8628"/>
                <a:alphaOff val="0"/>
                <a:shade val="51000"/>
                <a:satMod val="130000"/>
              </a:schemeClr>
            </a:gs>
            <a:gs pos="80000">
              <a:schemeClr val="accent5">
                <a:hueOff val="-9933876"/>
                <a:satOff val="39811"/>
                <a:lumOff val="8628"/>
                <a:alphaOff val="0"/>
                <a:shade val="93000"/>
                <a:satMod val="130000"/>
              </a:schemeClr>
            </a:gs>
            <a:gs pos="100000">
              <a:schemeClr val="accent5">
                <a:hueOff val="-9933876"/>
                <a:satOff val="39811"/>
                <a:lumOff val="8628"/>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ts val="0"/>
            </a:spcAft>
            <a:buNone/>
          </a:pPr>
          <a:r>
            <a:rPr lang="en-US" sz="1400" kern="1200" dirty="0"/>
            <a:t>AND all masks, </a:t>
          </a:r>
        </a:p>
        <a:p>
          <a:pPr marL="0" lvl="0" indent="0" algn="ctr" defTabSz="622300">
            <a:lnSpc>
              <a:spcPct val="90000"/>
            </a:lnSpc>
            <a:spcBef>
              <a:spcPct val="0"/>
            </a:spcBef>
            <a:spcAft>
              <a:spcPts val="0"/>
            </a:spcAft>
            <a:buNone/>
          </a:pPr>
          <a:r>
            <a:rPr lang="en-US" sz="1400" kern="1200" dirty="0"/>
            <a:t>ACCEPT </a:t>
          </a:r>
          <a:r>
            <a:rPr lang="en-US" sz="1400" kern="1200" dirty="0" err="1"/>
            <a:t>iff</a:t>
          </a:r>
          <a:r>
            <a:rPr lang="en-US" sz="1400" kern="1200" dirty="0"/>
            <a:t> number of ‘1’ </a:t>
          </a:r>
          <a:r>
            <a:rPr lang="en-US" sz="1400" kern="1200" dirty="0">
              <a:latin typeface="Consolas" panose="020B0609020204030204" pitchFamily="49" charset="0"/>
              <a:cs typeface="Consolas" panose="020B0609020204030204" pitchFamily="49" charset="0"/>
            </a:rPr>
            <a:t>≤ Threshold</a:t>
          </a:r>
          <a:endParaRPr lang="en-US" sz="1400" kern="1200" dirty="0"/>
        </a:p>
      </dsp:txBody>
      <dsp:txXfrm>
        <a:off x="5133537" y="0"/>
        <a:ext cx="3614797" cy="478942"/>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A2636E1-05F7-40F6-B113-6ACD4DAE7C84}">
      <dsp:nvSpPr>
        <dsp:cNvPr id="0" name=""/>
        <dsp:cNvSpPr/>
      </dsp:nvSpPr>
      <dsp:spPr>
        <a:xfrm>
          <a:off x="480" y="0"/>
          <a:ext cx="1842484" cy="478942"/>
        </a:xfrm>
        <a:prstGeom prst="chevron">
          <a:avLst/>
        </a:prstGeom>
        <a:gradFill rotWithShape="0">
          <a:gsLst>
            <a:gs pos="0">
              <a:schemeClr val="accent5">
                <a:hueOff val="0"/>
                <a:satOff val="0"/>
                <a:lumOff val="0"/>
                <a:alphaOff val="0"/>
                <a:shade val="51000"/>
                <a:satMod val="130000"/>
              </a:schemeClr>
            </a:gs>
            <a:gs pos="80000">
              <a:schemeClr val="accent5">
                <a:hueOff val="0"/>
                <a:satOff val="0"/>
                <a:lumOff val="0"/>
                <a:alphaOff val="0"/>
                <a:shade val="93000"/>
                <a:satMod val="130000"/>
              </a:schemeClr>
            </a:gs>
            <a:gs pos="100000">
              <a:schemeClr val="accent5">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ct val="35000"/>
            </a:spcAft>
            <a:buNone/>
          </a:pPr>
          <a:r>
            <a:rPr lang="en-US" sz="1400" kern="1200" dirty="0"/>
            <a:t>Generate 2E+1 masks</a:t>
          </a:r>
        </a:p>
      </dsp:txBody>
      <dsp:txXfrm>
        <a:off x="239951" y="0"/>
        <a:ext cx="1363542" cy="478942"/>
      </dsp:txXfrm>
    </dsp:sp>
    <dsp:sp modelId="{B3F34F1A-EBD5-4210-B039-278AB970AC0A}">
      <dsp:nvSpPr>
        <dsp:cNvPr id="0" name=""/>
        <dsp:cNvSpPr/>
      </dsp:nvSpPr>
      <dsp:spPr>
        <a:xfrm>
          <a:off x="1461576" y="0"/>
          <a:ext cx="3813877" cy="478942"/>
        </a:xfrm>
        <a:prstGeom prst="chevron">
          <a:avLst/>
        </a:prstGeom>
        <a:gradFill rotWithShape="0">
          <a:gsLst>
            <a:gs pos="0">
              <a:schemeClr val="accent5">
                <a:hueOff val="-4966938"/>
                <a:satOff val="19906"/>
                <a:lumOff val="4314"/>
                <a:alphaOff val="0"/>
                <a:shade val="51000"/>
                <a:satMod val="130000"/>
              </a:schemeClr>
            </a:gs>
            <a:gs pos="80000">
              <a:schemeClr val="accent5">
                <a:hueOff val="-4966938"/>
                <a:satOff val="19906"/>
                <a:lumOff val="4314"/>
                <a:alphaOff val="0"/>
                <a:shade val="93000"/>
                <a:satMod val="130000"/>
              </a:schemeClr>
            </a:gs>
            <a:gs pos="100000">
              <a:schemeClr val="accent5">
                <a:hueOff val="-4966938"/>
                <a:satOff val="19906"/>
                <a:lumOff val="4314"/>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ts val="0"/>
            </a:spcAft>
            <a:buNone/>
          </a:pPr>
          <a:r>
            <a:rPr lang="en-US" sz="1400" kern="1200" dirty="0"/>
            <a:t>Amend random zeros: </a:t>
          </a:r>
        </a:p>
        <a:p>
          <a:pPr marL="0" lvl="0" indent="0" algn="ctr" defTabSz="622300">
            <a:lnSpc>
              <a:spcPct val="90000"/>
            </a:lnSpc>
            <a:spcBef>
              <a:spcPct val="0"/>
            </a:spcBef>
            <a:spcAft>
              <a:spcPts val="0"/>
            </a:spcAft>
            <a:buNone/>
          </a:pPr>
          <a:r>
            <a:rPr lang="en-US" sz="1400" kern="1200" dirty="0"/>
            <a:t>101 </a:t>
          </a:r>
          <a:r>
            <a:rPr lang="en-US" sz="1400" kern="1200" dirty="0">
              <a:sym typeface="Wingdings" panose="05000000000000000000" pitchFamily="2" charset="2"/>
            </a:rPr>
            <a:t> 111 </a:t>
          </a:r>
          <a:r>
            <a:rPr lang="en-US" sz="1400" kern="1200" dirty="0"/>
            <a:t> &amp;  1001 </a:t>
          </a:r>
          <a:r>
            <a:rPr lang="en-US" sz="1400" kern="1200" dirty="0">
              <a:sym typeface="Wingdings" panose="05000000000000000000" pitchFamily="2" charset="2"/>
            </a:rPr>
            <a:t></a:t>
          </a:r>
          <a:r>
            <a:rPr lang="en-US" sz="1400" kern="1200" dirty="0"/>
            <a:t> 1111</a:t>
          </a:r>
        </a:p>
      </dsp:txBody>
      <dsp:txXfrm>
        <a:off x="1701047" y="0"/>
        <a:ext cx="3334935" cy="478942"/>
      </dsp:txXfrm>
    </dsp:sp>
    <dsp:sp modelId="{010F66CE-98BD-4800-ACE1-BE56AF2153C7}">
      <dsp:nvSpPr>
        <dsp:cNvPr id="0" name=""/>
        <dsp:cNvSpPr/>
      </dsp:nvSpPr>
      <dsp:spPr>
        <a:xfrm>
          <a:off x="4894066" y="0"/>
          <a:ext cx="4093739" cy="478942"/>
        </a:xfrm>
        <a:prstGeom prst="chevron">
          <a:avLst/>
        </a:prstGeom>
        <a:gradFill rotWithShape="0">
          <a:gsLst>
            <a:gs pos="0">
              <a:schemeClr val="accent5">
                <a:hueOff val="-9933876"/>
                <a:satOff val="39811"/>
                <a:lumOff val="8628"/>
                <a:alphaOff val="0"/>
                <a:shade val="51000"/>
                <a:satMod val="130000"/>
              </a:schemeClr>
            </a:gs>
            <a:gs pos="80000">
              <a:schemeClr val="accent5">
                <a:hueOff val="-9933876"/>
                <a:satOff val="39811"/>
                <a:lumOff val="8628"/>
                <a:alphaOff val="0"/>
                <a:shade val="93000"/>
                <a:satMod val="130000"/>
              </a:schemeClr>
            </a:gs>
            <a:gs pos="100000">
              <a:schemeClr val="accent5">
                <a:hueOff val="-9933876"/>
                <a:satOff val="39811"/>
                <a:lumOff val="8628"/>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ts val="0"/>
            </a:spcAft>
            <a:buNone/>
          </a:pPr>
          <a:r>
            <a:rPr lang="en-US" sz="1400" kern="1200" dirty="0"/>
            <a:t>AND all masks, </a:t>
          </a:r>
        </a:p>
        <a:p>
          <a:pPr marL="0" lvl="0" indent="0" algn="ctr" defTabSz="622300">
            <a:lnSpc>
              <a:spcPct val="90000"/>
            </a:lnSpc>
            <a:spcBef>
              <a:spcPct val="0"/>
            </a:spcBef>
            <a:spcAft>
              <a:spcPts val="0"/>
            </a:spcAft>
            <a:buNone/>
          </a:pPr>
          <a:r>
            <a:rPr lang="en-US" sz="1400" kern="1200" dirty="0"/>
            <a:t>ACCEPT </a:t>
          </a:r>
          <a:r>
            <a:rPr lang="en-US" sz="1400" kern="1200" dirty="0" err="1"/>
            <a:t>iff</a:t>
          </a:r>
          <a:r>
            <a:rPr lang="en-US" sz="1400" kern="1200" dirty="0"/>
            <a:t> number of ‘1’ </a:t>
          </a:r>
          <a:r>
            <a:rPr lang="en-US" sz="1400" kern="1200" dirty="0">
              <a:latin typeface="Consolas" panose="020B0609020204030204" pitchFamily="49" charset="0"/>
              <a:cs typeface="Consolas" panose="020B0609020204030204" pitchFamily="49" charset="0"/>
            </a:rPr>
            <a:t>≤ Threshold</a:t>
          </a:r>
          <a:endParaRPr lang="en-US" sz="1400" kern="1200" dirty="0"/>
        </a:p>
      </dsp:txBody>
      <dsp:txXfrm>
        <a:off x="5133537" y="0"/>
        <a:ext cx="3614797" cy="478942"/>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A2636E1-05F7-40F6-B113-6ACD4DAE7C84}">
      <dsp:nvSpPr>
        <dsp:cNvPr id="0" name=""/>
        <dsp:cNvSpPr/>
      </dsp:nvSpPr>
      <dsp:spPr>
        <a:xfrm>
          <a:off x="2101" y="0"/>
          <a:ext cx="3160619" cy="478942"/>
        </a:xfrm>
        <a:prstGeom prst="chevron">
          <a:avLst/>
        </a:prstGeom>
        <a:gradFill rotWithShape="0">
          <a:gsLst>
            <a:gs pos="0">
              <a:schemeClr val="accent6">
                <a:shade val="80000"/>
                <a:hueOff val="0"/>
                <a:satOff val="0"/>
                <a:lumOff val="0"/>
                <a:alphaOff val="0"/>
                <a:shade val="51000"/>
                <a:satMod val="130000"/>
              </a:schemeClr>
            </a:gs>
            <a:gs pos="80000">
              <a:schemeClr val="accent6">
                <a:shade val="80000"/>
                <a:hueOff val="0"/>
                <a:satOff val="0"/>
                <a:lumOff val="0"/>
                <a:alphaOff val="0"/>
                <a:shade val="93000"/>
                <a:satMod val="130000"/>
              </a:schemeClr>
            </a:gs>
            <a:gs pos="100000">
              <a:schemeClr val="accent6">
                <a:shade val="80000"/>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ct val="35000"/>
            </a:spcAft>
            <a:buNone/>
          </a:pPr>
          <a:r>
            <a:rPr lang="en-US" sz="1400" kern="1200"/>
            <a:t>Building Neighborhood Map</a:t>
          </a:r>
        </a:p>
      </dsp:txBody>
      <dsp:txXfrm>
        <a:off x="241572" y="0"/>
        <a:ext cx="2681677" cy="478942"/>
      </dsp:txXfrm>
    </dsp:sp>
    <dsp:sp modelId="{B3F34F1A-EBD5-4210-B039-278AB970AC0A}">
      <dsp:nvSpPr>
        <dsp:cNvPr id="0" name=""/>
        <dsp:cNvSpPr/>
      </dsp:nvSpPr>
      <dsp:spPr>
        <a:xfrm>
          <a:off x="2786161" y="0"/>
          <a:ext cx="3229718" cy="478942"/>
        </a:xfrm>
        <a:prstGeom prst="chevron">
          <a:avLst/>
        </a:prstGeom>
        <a:gradFill rotWithShape="0">
          <a:gsLst>
            <a:gs pos="0">
              <a:schemeClr val="accent6">
                <a:shade val="80000"/>
                <a:hueOff val="107576"/>
                <a:satOff val="-18027"/>
                <a:lumOff val="18120"/>
                <a:alphaOff val="0"/>
                <a:shade val="51000"/>
                <a:satMod val="130000"/>
              </a:schemeClr>
            </a:gs>
            <a:gs pos="80000">
              <a:schemeClr val="accent6">
                <a:shade val="80000"/>
                <a:hueOff val="107576"/>
                <a:satOff val="-18027"/>
                <a:lumOff val="18120"/>
                <a:alphaOff val="0"/>
                <a:shade val="93000"/>
                <a:satMod val="130000"/>
              </a:schemeClr>
            </a:gs>
            <a:gs pos="100000">
              <a:schemeClr val="accent6">
                <a:shade val="80000"/>
                <a:hueOff val="107576"/>
                <a:satOff val="-18027"/>
                <a:lumOff val="1812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ct val="35000"/>
            </a:spcAft>
            <a:buNone/>
          </a:pPr>
          <a:r>
            <a:rPr lang="en-US" sz="1400" kern="1200"/>
            <a:t>Finding the Optimal Routing Path</a:t>
          </a:r>
        </a:p>
      </dsp:txBody>
      <dsp:txXfrm>
        <a:off x="3025632" y="0"/>
        <a:ext cx="2750776" cy="478942"/>
      </dsp:txXfrm>
    </dsp:sp>
    <dsp:sp modelId="{010F66CE-98BD-4800-ACE1-BE56AF2153C7}">
      <dsp:nvSpPr>
        <dsp:cNvPr id="0" name=""/>
        <dsp:cNvSpPr/>
      </dsp:nvSpPr>
      <dsp:spPr>
        <a:xfrm>
          <a:off x="5639319" y="0"/>
          <a:ext cx="3346865" cy="478942"/>
        </a:xfrm>
        <a:prstGeom prst="chevron">
          <a:avLst/>
        </a:prstGeom>
        <a:gradFill rotWithShape="0">
          <a:gsLst>
            <a:gs pos="0">
              <a:schemeClr val="accent6">
                <a:shade val="80000"/>
                <a:hueOff val="215152"/>
                <a:satOff val="-36054"/>
                <a:lumOff val="36240"/>
                <a:alphaOff val="0"/>
                <a:shade val="51000"/>
                <a:satMod val="130000"/>
              </a:schemeClr>
            </a:gs>
            <a:gs pos="80000">
              <a:schemeClr val="accent6">
                <a:shade val="80000"/>
                <a:hueOff val="215152"/>
                <a:satOff val="-36054"/>
                <a:lumOff val="36240"/>
                <a:alphaOff val="0"/>
                <a:shade val="93000"/>
                <a:satMod val="130000"/>
              </a:schemeClr>
            </a:gs>
            <a:gs pos="100000">
              <a:schemeClr val="accent6">
                <a:shade val="80000"/>
                <a:hueOff val="215152"/>
                <a:satOff val="-36054"/>
                <a:lumOff val="3624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ts val="0"/>
            </a:spcAft>
            <a:buNone/>
          </a:pPr>
          <a:r>
            <a:rPr lang="en-US" sz="1400" kern="1200">
              <a:latin typeface="+mn-lt"/>
            </a:rPr>
            <a:t>Examining the Snake Survival</a:t>
          </a:r>
        </a:p>
      </dsp:txBody>
      <dsp:txXfrm>
        <a:off x="5878790" y="0"/>
        <a:ext cx="2867923" cy="478942"/>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A2636E1-05F7-40F6-B113-6ACD4DAE7C84}">
      <dsp:nvSpPr>
        <dsp:cNvPr id="0" name=""/>
        <dsp:cNvSpPr/>
      </dsp:nvSpPr>
      <dsp:spPr>
        <a:xfrm>
          <a:off x="2101" y="0"/>
          <a:ext cx="3160619" cy="478942"/>
        </a:xfrm>
        <a:prstGeom prst="chevron">
          <a:avLst/>
        </a:prstGeom>
        <a:gradFill rotWithShape="0">
          <a:gsLst>
            <a:gs pos="0">
              <a:schemeClr val="accent6">
                <a:shade val="80000"/>
                <a:hueOff val="0"/>
                <a:satOff val="0"/>
                <a:lumOff val="0"/>
                <a:alphaOff val="0"/>
                <a:shade val="51000"/>
                <a:satMod val="130000"/>
              </a:schemeClr>
            </a:gs>
            <a:gs pos="80000">
              <a:schemeClr val="accent6">
                <a:shade val="80000"/>
                <a:hueOff val="0"/>
                <a:satOff val="0"/>
                <a:lumOff val="0"/>
                <a:alphaOff val="0"/>
                <a:shade val="93000"/>
                <a:satMod val="130000"/>
              </a:schemeClr>
            </a:gs>
            <a:gs pos="100000">
              <a:schemeClr val="accent6">
                <a:shade val="80000"/>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ct val="35000"/>
            </a:spcAft>
            <a:buNone/>
          </a:pPr>
          <a:r>
            <a:rPr lang="en-US" sz="1400" kern="1200"/>
            <a:t>Building Neighborhood Map</a:t>
          </a:r>
        </a:p>
      </dsp:txBody>
      <dsp:txXfrm>
        <a:off x="241572" y="0"/>
        <a:ext cx="2681677" cy="478942"/>
      </dsp:txXfrm>
    </dsp:sp>
    <dsp:sp modelId="{B3F34F1A-EBD5-4210-B039-278AB970AC0A}">
      <dsp:nvSpPr>
        <dsp:cNvPr id="0" name=""/>
        <dsp:cNvSpPr/>
      </dsp:nvSpPr>
      <dsp:spPr>
        <a:xfrm>
          <a:off x="2786161" y="0"/>
          <a:ext cx="3229718" cy="478942"/>
        </a:xfrm>
        <a:prstGeom prst="chevron">
          <a:avLst/>
        </a:prstGeom>
        <a:gradFill rotWithShape="0">
          <a:gsLst>
            <a:gs pos="0">
              <a:schemeClr val="accent6">
                <a:shade val="80000"/>
                <a:hueOff val="107576"/>
                <a:satOff val="-18027"/>
                <a:lumOff val="18120"/>
                <a:alphaOff val="0"/>
                <a:shade val="51000"/>
                <a:satMod val="130000"/>
              </a:schemeClr>
            </a:gs>
            <a:gs pos="80000">
              <a:schemeClr val="accent6">
                <a:shade val="80000"/>
                <a:hueOff val="107576"/>
                <a:satOff val="-18027"/>
                <a:lumOff val="18120"/>
                <a:alphaOff val="0"/>
                <a:shade val="93000"/>
                <a:satMod val="130000"/>
              </a:schemeClr>
            </a:gs>
            <a:gs pos="100000">
              <a:schemeClr val="accent6">
                <a:shade val="80000"/>
                <a:hueOff val="107576"/>
                <a:satOff val="-18027"/>
                <a:lumOff val="1812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ct val="35000"/>
            </a:spcAft>
            <a:buNone/>
          </a:pPr>
          <a:r>
            <a:rPr lang="en-US" sz="1400" kern="1200"/>
            <a:t>Finding the Optimal Routing Path</a:t>
          </a:r>
        </a:p>
      </dsp:txBody>
      <dsp:txXfrm>
        <a:off x="3025632" y="0"/>
        <a:ext cx="2750776" cy="478942"/>
      </dsp:txXfrm>
    </dsp:sp>
    <dsp:sp modelId="{010F66CE-98BD-4800-ACE1-BE56AF2153C7}">
      <dsp:nvSpPr>
        <dsp:cNvPr id="0" name=""/>
        <dsp:cNvSpPr/>
      </dsp:nvSpPr>
      <dsp:spPr>
        <a:xfrm>
          <a:off x="5639319" y="0"/>
          <a:ext cx="3346865" cy="478942"/>
        </a:xfrm>
        <a:prstGeom prst="chevron">
          <a:avLst/>
        </a:prstGeom>
        <a:gradFill rotWithShape="0">
          <a:gsLst>
            <a:gs pos="0">
              <a:schemeClr val="accent6">
                <a:shade val="80000"/>
                <a:hueOff val="215152"/>
                <a:satOff val="-36054"/>
                <a:lumOff val="36240"/>
                <a:alphaOff val="0"/>
                <a:shade val="51000"/>
                <a:satMod val="130000"/>
              </a:schemeClr>
            </a:gs>
            <a:gs pos="80000">
              <a:schemeClr val="accent6">
                <a:shade val="80000"/>
                <a:hueOff val="215152"/>
                <a:satOff val="-36054"/>
                <a:lumOff val="36240"/>
                <a:alphaOff val="0"/>
                <a:shade val="93000"/>
                <a:satMod val="130000"/>
              </a:schemeClr>
            </a:gs>
            <a:gs pos="100000">
              <a:schemeClr val="accent6">
                <a:shade val="80000"/>
                <a:hueOff val="215152"/>
                <a:satOff val="-36054"/>
                <a:lumOff val="3624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ts val="0"/>
            </a:spcAft>
            <a:buNone/>
          </a:pPr>
          <a:r>
            <a:rPr lang="en-US" sz="1400" kern="1200">
              <a:latin typeface="+mn-lt"/>
            </a:rPr>
            <a:t>Examining the Snake Survival</a:t>
          </a:r>
        </a:p>
      </dsp:txBody>
      <dsp:txXfrm>
        <a:off x="5878790" y="0"/>
        <a:ext cx="2867923" cy="478942"/>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A2636E1-05F7-40F6-B113-6ACD4DAE7C84}">
      <dsp:nvSpPr>
        <dsp:cNvPr id="0" name=""/>
        <dsp:cNvSpPr/>
      </dsp:nvSpPr>
      <dsp:spPr>
        <a:xfrm>
          <a:off x="2101" y="0"/>
          <a:ext cx="3160619" cy="478942"/>
        </a:xfrm>
        <a:prstGeom prst="chevron">
          <a:avLst/>
        </a:prstGeom>
        <a:gradFill rotWithShape="0">
          <a:gsLst>
            <a:gs pos="0">
              <a:schemeClr val="accent6">
                <a:shade val="80000"/>
                <a:hueOff val="0"/>
                <a:satOff val="0"/>
                <a:lumOff val="0"/>
                <a:alphaOff val="0"/>
                <a:shade val="51000"/>
                <a:satMod val="130000"/>
              </a:schemeClr>
            </a:gs>
            <a:gs pos="80000">
              <a:schemeClr val="accent6">
                <a:shade val="80000"/>
                <a:hueOff val="0"/>
                <a:satOff val="0"/>
                <a:lumOff val="0"/>
                <a:alphaOff val="0"/>
                <a:shade val="93000"/>
                <a:satMod val="130000"/>
              </a:schemeClr>
            </a:gs>
            <a:gs pos="100000">
              <a:schemeClr val="accent6">
                <a:shade val="80000"/>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ct val="35000"/>
            </a:spcAft>
            <a:buNone/>
          </a:pPr>
          <a:r>
            <a:rPr lang="en-US" sz="1400" kern="1200"/>
            <a:t>Building Neighborhood Map</a:t>
          </a:r>
        </a:p>
      </dsp:txBody>
      <dsp:txXfrm>
        <a:off x="241572" y="0"/>
        <a:ext cx="2681677" cy="478942"/>
      </dsp:txXfrm>
    </dsp:sp>
    <dsp:sp modelId="{B3F34F1A-EBD5-4210-B039-278AB970AC0A}">
      <dsp:nvSpPr>
        <dsp:cNvPr id="0" name=""/>
        <dsp:cNvSpPr/>
      </dsp:nvSpPr>
      <dsp:spPr>
        <a:xfrm>
          <a:off x="2786161" y="0"/>
          <a:ext cx="3229718" cy="478942"/>
        </a:xfrm>
        <a:prstGeom prst="chevron">
          <a:avLst/>
        </a:prstGeom>
        <a:gradFill rotWithShape="0">
          <a:gsLst>
            <a:gs pos="0">
              <a:schemeClr val="accent6">
                <a:shade val="80000"/>
                <a:hueOff val="107576"/>
                <a:satOff val="-18027"/>
                <a:lumOff val="18120"/>
                <a:alphaOff val="0"/>
                <a:shade val="51000"/>
                <a:satMod val="130000"/>
              </a:schemeClr>
            </a:gs>
            <a:gs pos="80000">
              <a:schemeClr val="accent6">
                <a:shade val="80000"/>
                <a:hueOff val="107576"/>
                <a:satOff val="-18027"/>
                <a:lumOff val="18120"/>
                <a:alphaOff val="0"/>
                <a:shade val="93000"/>
                <a:satMod val="130000"/>
              </a:schemeClr>
            </a:gs>
            <a:gs pos="100000">
              <a:schemeClr val="accent6">
                <a:shade val="80000"/>
                <a:hueOff val="107576"/>
                <a:satOff val="-18027"/>
                <a:lumOff val="1812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ct val="35000"/>
            </a:spcAft>
            <a:buNone/>
          </a:pPr>
          <a:r>
            <a:rPr lang="en-US" sz="1400" kern="1200"/>
            <a:t>Finding the Optimal Routing Path</a:t>
          </a:r>
        </a:p>
      </dsp:txBody>
      <dsp:txXfrm>
        <a:off x="3025632" y="0"/>
        <a:ext cx="2750776" cy="478942"/>
      </dsp:txXfrm>
    </dsp:sp>
    <dsp:sp modelId="{010F66CE-98BD-4800-ACE1-BE56AF2153C7}">
      <dsp:nvSpPr>
        <dsp:cNvPr id="0" name=""/>
        <dsp:cNvSpPr/>
      </dsp:nvSpPr>
      <dsp:spPr>
        <a:xfrm>
          <a:off x="5639319" y="0"/>
          <a:ext cx="3346865" cy="478942"/>
        </a:xfrm>
        <a:prstGeom prst="chevron">
          <a:avLst/>
        </a:prstGeom>
        <a:gradFill rotWithShape="0">
          <a:gsLst>
            <a:gs pos="0">
              <a:schemeClr val="accent6">
                <a:shade val="80000"/>
                <a:hueOff val="215152"/>
                <a:satOff val="-36054"/>
                <a:lumOff val="36240"/>
                <a:alphaOff val="0"/>
                <a:shade val="51000"/>
                <a:satMod val="130000"/>
              </a:schemeClr>
            </a:gs>
            <a:gs pos="80000">
              <a:schemeClr val="accent6">
                <a:shade val="80000"/>
                <a:hueOff val="215152"/>
                <a:satOff val="-36054"/>
                <a:lumOff val="36240"/>
                <a:alphaOff val="0"/>
                <a:shade val="93000"/>
                <a:satMod val="130000"/>
              </a:schemeClr>
            </a:gs>
            <a:gs pos="100000">
              <a:schemeClr val="accent6">
                <a:shade val="80000"/>
                <a:hueOff val="215152"/>
                <a:satOff val="-36054"/>
                <a:lumOff val="3624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ts val="0"/>
            </a:spcAft>
            <a:buNone/>
          </a:pPr>
          <a:r>
            <a:rPr lang="en-US" sz="1400" kern="1200">
              <a:latin typeface="+mn-lt"/>
            </a:rPr>
            <a:t>Examining the Snake Survival</a:t>
          </a:r>
        </a:p>
      </dsp:txBody>
      <dsp:txXfrm>
        <a:off x="5878790" y="0"/>
        <a:ext cx="2867923" cy="478942"/>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A2636E1-05F7-40F6-B113-6ACD4DAE7C84}">
      <dsp:nvSpPr>
        <dsp:cNvPr id="0" name=""/>
        <dsp:cNvSpPr/>
      </dsp:nvSpPr>
      <dsp:spPr>
        <a:xfrm>
          <a:off x="2101" y="0"/>
          <a:ext cx="3160619" cy="478942"/>
        </a:xfrm>
        <a:prstGeom prst="chevron">
          <a:avLst/>
        </a:prstGeom>
        <a:gradFill rotWithShape="0">
          <a:gsLst>
            <a:gs pos="0">
              <a:schemeClr val="accent6">
                <a:shade val="80000"/>
                <a:hueOff val="0"/>
                <a:satOff val="0"/>
                <a:lumOff val="0"/>
                <a:alphaOff val="0"/>
                <a:shade val="51000"/>
                <a:satMod val="130000"/>
              </a:schemeClr>
            </a:gs>
            <a:gs pos="80000">
              <a:schemeClr val="accent6">
                <a:shade val="80000"/>
                <a:hueOff val="0"/>
                <a:satOff val="0"/>
                <a:lumOff val="0"/>
                <a:alphaOff val="0"/>
                <a:shade val="93000"/>
                <a:satMod val="130000"/>
              </a:schemeClr>
            </a:gs>
            <a:gs pos="100000">
              <a:schemeClr val="accent6">
                <a:shade val="80000"/>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ct val="35000"/>
            </a:spcAft>
            <a:buNone/>
          </a:pPr>
          <a:r>
            <a:rPr lang="en-US" sz="1400" kern="1200"/>
            <a:t>Building Neighborhood Map</a:t>
          </a:r>
        </a:p>
      </dsp:txBody>
      <dsp:txXfrm>
        <a:off x="241572" y="0"/>
        <a:ext cx="2681677" cy="478942"/>
      </dsp:txXfrm>
    </dsp:sp>
    <dsp:sp modelId="{B3F34F1A-EBD5-4210-B039-278AB970AC0A}">
      <dsp:nvSpPr>
        <dsp:cNvPr id="0" name=""/>
        <dsp:cNvSpPr/>
      </dsp:nvSpPr>
      <dsp:spPr>
        <a:xfrm>
          <a:off x="2786161" y="0"/>
          <a:ext cx="3229718" cy="478942"/>
        </a:xfrm>
        <a:prstGeom prst="chevron">
          <a:avLst/>
        </a:prstGeom>
        <a:gradFill rotWithShape="0">
          <a:gsLst>
            <a:gs pos="0">
              <a:schemeClr val="accent6">
                <a:shade val="80000"/>
                <a:hueOff val="107576"/>
                <a:satOff val="-18027"/>
                <a:lumOff val="18120"/>
                <a:alphaOff val="0"/>
                <a:shade val="51000"/>
                <a:satMod val="130000"/>
              </a:schemeClr>
            </a:gs>
            <a:gs pos="80000">
              <a:schemeClr val="accent6">
                <a:shade val="80000"/>
                <a:hueOff val="107576"/>
                <a:satOff val="-18027"/>
                <a:lumOff val="18120"/>
                <a:alphaOff val="0"/>
                <a:shade val="93000"/>
                <a:satMod val="130000"/>
              </a:schemeClr>
            </a:gs>
            <a:gs pos="100000">
              <a:schemeClr val="accent6">
                <a:shade val="80000"/>
                <a:hueOff val="107576"/>
                <a:satOff val="-18027"/>
                <a:lumOff val="1812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ct val="35000"/>
            </a:spcAft>
            <a:buNone/>
          </a:pPr>
          <a:r>
            <a:rPr lang="en-US" sz="1400" kern="1200"/>
            <a:t>Finding the Routing Travel Path</a:t>
          </a:r>
        </a:p>
      </dsp:txBody>
      <dsp:txXfrm>
        <a:off x="3025632" y="0"/>
        <a:ext cx="2750776" cy="478942"/>
      </dsp:txXfrm>
    </dsp:sp>
    <dsp:sp modelId="{010F66CE-98BD-4800-ACE1-BE56AF2153C7}">
      <dsp:nvSpPr>
        <dsp:cNvPr id="0" name=""/>
        <dsp:cNvSpPr/>
      </dsp:nvSpPr>
      <dsp:spPr>
        <a:xfrm>
          <a:off x="5639319" y="0"/>
          <a:ext cx="3346865" cy="478942"/>
        </a:xfrm>
        <a:prstGeom prst="chevron">
          <a:avLst/>
        </a:prstGeom>
        <a:gradFill rotWithShape="0">
          <a:gsLst>
            <a:gs pos="0">
              <a:schemeClr val="accent6">
                <a:shade val="80000"/>
                <a:hueOff val="215152"/>
                <a:satOff val="-36054"/>
                <a:lumOff val="36240"/>
                <a:alphaOff val="0"/>
                <a:shade val="51000"/>
                <a:satMod val="130000"/>
              </a:schemeClr>
            </a:gs>
            <a:gs pos="80000">
              <a:schemeClr val="accent6">
                <a:shade val="80000"/>
                <a:hueOff val="215152"/>
                <a:satOff val="-36054"/>
                <a:lumOff val="36240"/>
                <a:alphaOff val="0"/>
                <a:shade val="93000"/>
                <a:satMod val="130000"/>
              </a:schemeClr>
            </a:gs>
            <a:gs pos="100000">
              <a:schemeClr val="accent6">
                <a:shade val="80000"/>
                <a:hueOff val="215152"/>
                <a:satOff val="-36054"/>
                <a:lumOff val="3624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ts val="0"/>
            </a:spcAft>
            <a:buNone/>
          </a:pPr>
          <a:r>
            <a:rPr lang="en-US" sz="1400" kern="1200">
              <a:latin typeface="+mn-lt"/>
            </a:rPr>
            <a:t>Examining the Snake Survival</a:t>
          </a:r>
        </a:p>
      </dsp:txBody>
      <dsp:txXfrm>
        <a:off x="5878790" y="0"/>
        <a:ext cx="2867923" cy="478942"/>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A2636E1-05F7-40F6-B113-6ACD4DAE7C84}">
      <dsp:nvSpPr>
        <dsp:cNvPr id="0" name=""/>
        <dsp:cNvSpPr/>
      </dsp:nvSpPr>
      <dsp:spPr>
        <a:xfrm>
          <a:off x="1234" y="0"/>
          <a:ext cx="2483629" cy="478942"/>
        </a:xfrm>
        <a:prstGeom prst="chevron">
          <a:avLst/>
        </a:prstGeom>
        <a:gradFill rotWithShape="0">
          <a:gsLst>
            <a:gs pos="0">
              <a:schemeClr val="accent5">
                <a:hueOff val="0"/>
                <a:satOff val="0"/>
                <a:lumOff val="0"/>
                <a:alphaOff val="0"/>
                <a:shade val="51000"/>
                <a:satMod val="130000"/>
              </a:schemeClr>
            </a:gs>
            <a:gs pos="80000">
              <a:schemeClr val="accent5">
                <a:hueOff val="0"/>
                <a:satOff val="0"/>
                <a:lumOff val="0"/>
                <a:alphaOff val="0"/>
                <a:shade val="93000"/>
                <a:satMod val="130000"/>
              </a:schemeClr>
            </a:gs>
            <a:gs pos="100000">
              <a:schemeClr val="accent5">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ct val="35000"/>
            </a:spcAft>
            <a:buNone/>
          </a:pPr>
          <a:r>
            <a:rPr lang="en-US" sz="1400" kern="1200" dirty="0"/>
            <a:t>Build Neighborhood Map</a:t>
          </a:r>
        </a:p>
      </dsp:txBody>
      <dsp:txXfrm>
        <a:off x="240705" y="0"/>
        <a:ext cx="2004687" cy="478942"/>
      </dsp:txXfrm>
    </dsp:sp>
    <dsp:sp modelId="{B3F34F1A-EBD5-4210-B039-278AB970AC0A}">
      <dsp:nvSpPr>
        <dsp:cNvPr id="0" name=""/>
        <dsp:cNvSpPr/>
      </dsp:nvSpPr>
      <dsp:spPr>
        <a:xfrm>
          <a:off x="2064415" y="0"/>
          <a:ext cx="3606142" cy="478942"/>
        </a:xfrm>
        <a:prstGeom prst="chevron">
          <a:avLst/>
        </a:prstGeom>
        <a:gradFill rotWithShape="0">
          <a:gsLst>
            <a:gs pos="0">
              <a:schemeClr val="accent5">
                <a:hueOff val="2303808"/>
                <a:satOff val="-1142"/>
                <a:lumOff val="-23334"/>
                <a:alphaOff val="0"/>
                <a:shade val="51000"/>
                <a:satMod val="130000"/>
              </a:schemeClr>
            </a:gs>
            <a:gs pos="80000">
              <a:schemeClr val="accent5">
                <a:hueOff val="2303808"/>
                <a:satOff val="-1142"/>
                <a:lumOff val="-23334"/>
                <a:alphaOff val="0"/>
                <a:shade val="93000"/>
                <a:satMod val="130000"/>
              </a:schemeClr>
            </a:gs>
            <a:gs pos="100000">
              <a:schemeClr val="accent5">
                <a:hueOff val="2303808"/>
                <a:satOff val="-1142"/>
                <a:lumOff val="-23334"/>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ct val="35000"/>
            </a:spcAft>
            <a:buNone/>
          </a:pPr>
          <a:r>
            <a:rPr lang="en-US" sz="1400" kern="1200" dirty="0"/>
            <a:t>Track the Diagonally Consecutive Matches</a:t>
          </a:r>
        </a:p>
      </dsp:txBody>
      <dsp:txXfrm>
        <a:off x="2303886" y="0"/>
        <a:ext cx="3127200" cy="478942"/>
      </dsp:txXfrm>
    </dsp:sp>
    <dsp:sp modelId="{010F66CE-98BD-4800-ACE1-BE56AF2153C7}">
      <dsp:nvSpPr>
        <dsp:cNvPr id="0" name=""/>
        <dsp:cNvSpPr/>
      </dsp:nvSpPr>
      <dsp:spPr>
        <a:xfrm>
          <a:off x="5250109" y="0"/>
          <a:ext cx="3736943" cy="478942"/>
        </a:xfrm>
        <a:prstGeom prst="chevron">
          <a:avLst/>
        </a:prstGeom>
        <a:gradFill rotWithShape="0">
          <a:gsLst>
            <a:gs pos="0">
              <a:schemeClr val="accent5">
                <a:hueOff val="4607616"/>
                <a:satOff val="-2283"/>
                <a:lumOff val="-46667"/>
                <a:alphaOff val="0"/>
                <a:shade val="51000"/>
                <a:satMod val="130000"/>
              </a:schemeClr>
            </a:gs>
            <a:gs pos="80000">
              <a:schemeClr val="accent5">
                <a:hueOff val="4607616"/>
                <a:satOff val="-2283"/>
                <a:lumOff val="-46667"/>
                <a:alphaOff val="0"/>
                <a:shade val="93000"/>
                <a:satMod val="130000"/>
              </a:schemeClr>
            </a:gs>
            <a:gs pos="100000">
              <a:schemeClr val="accent5">
                <a:hueOff val="4607616"/>
                <a:satOff val="-2283"/>
                <a:lumOff val="-46667"/>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56007" tIns="18669" rIns="18669" bIns="18669" numCol="1" spcCol="1270" anchor="ctr" anchorCtr="0">
          <a:noAutofit/>
        </a:bodyPr>
        <a:lstStyle/>
        <a:p>
          <a:pPr marL="0" lvl="0" indent="0" algn="ctr" defTabSz="622300">
            <a:lnSpc>
              <a:spcPct val="90000"/>
            </a:lnSpc>
            <a:spcBef>
              <a:spcPct val="0"/>
            </a:spcBef>
            <a:spcAft>
              <a:spcPts val="0"/>
            </a:spcAft>
            <a:buNone/>
          </a:pPr>
          <a:r>
            <a:rPr lang="en-US" sz="1400" kern="1200" dirty="0">
              <a:latin typeface="+mn-lt"/>
            </a:rPr>
            <a:t>ACCEPT </a:t>
          </a:r>
          <a:r>
            <a:rPr lang="en-US" sz="1400" kern="1200" dirty="0" err="1">
              <a:latin typeface="+mn-lt"/>
            </a:rPr>
            <a:t>iff</a:t>
          </a:r>
          <a:r>
            <a:rPr lang="en-US" sz="1400" kern="1200" dirty="0">
              <a:latin typeface="+mn-lt"/>
            </a:rPr>
            <a:t> number of ‘1’ </a:t>
          </a:r>
          <a:r>
            <a:rPr lang="en-US" sz="1400" kern="1200" dirty="0">
              <a:latin typeface="+mn-lt"/>
              <a:cs typeface="Consolas" panose="020B0609020204030204" pitchFamily="49" charset="0"/>
            </a:rPr>
            <a:t>≤ Threshold</a:t>
          </a:r>
          <a:endParaRPr lang="en-US" sz="1400" kern="1200" dirty="0">
            <a:latin typeface="+mn-lt"/>
          </a:endParaRPr>
        </a:p>
      </dsp:txBody>
      <dsp:txXfrm>
        <a:off x="5489580" y="0"/>
        <a:ext cx="3258001" cy="478942"/>
      </dsp:txXfrm>
    </dsp:sp>
  </dsp:spTree>
</dsp:drawing>
</file>

<file path=ppt/diagrams/layout1.xml><?xml version="1.0" encoding="utf-8"?>
<dgm:layoutDef xmlns:dgm="http://schemas.openxmlformats.org/drawingml/2006/diagram" xmlns:a="http://schemas.openxmlformats.org/drawingml/2006/main" uniqueId="urn:microsoft.com/office/officeart/2005/8/layout/chevron1">
  <dgm:title val=""/>
  <dgm:desc val=""/>
  <dgm:catLst>
    <dgm:cat type="process" pri="9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des" func="maxDepth" op="gte" val="2">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1.5"/>
          <dgm:constr type="h" for="des" forName="desTx" refType="primFontSz" refFor="des" refForName="parTx" fact="0.5"/>
          <dgm:constr type="w" for="ch" forName="space" op="equ" val="-6"/>
        </dgm:constrLst>
        <dgm:ruleLst>
          <dgm:rule type="w" for="ch" forName="composite" val="0" fact="NaN" max="NaN"/>
          <dgm:rule type="primFontSz" for="des" forName="parTx" val="5" fact="NaN" max="NaN"/>
        </dgm:ruleLst>
        <dgm:forEach name="Name6" axis="ch" ptType="node">
          <dgm:layoutNode name="composite">
            <dgm:alg type="composite"/>
            <dgm:shape xmlns:r="http://schemas.openxmlformats.org/officeDocument/2006/relationships" r:blip="">
              <dgm:adjLst/>
            </dgm:shape>
            <dgm:presOf/>
            <dgm:choose name="Name7">
              <dgm:if name="Name8" func="var" arg="dir" op="equ" val="norm">
                <dgm:constrLst>
                  <dgm:constr type="l" for="ch" forName="parTx"/>
                  <dgm:constr type="w" for="ch" forName="parTx" refType="w"/>
                  <dgm:constr type="t" for="ch" forName="parTx"/>
                  <dgm:constr type="l" for="ch" forName="desTx"/>
                  <dgm:constr type="w" for="ch" forName="desTx" refType="w" refFor="ch" refForName="parTx" fact="0.8"/>
                  <dgm:constr type="t" for="ch" forName="desTx" refType="h" refFor="ch" refForName="parTx" fact="1.125"/>
                </dgm:constrLst>
              </dgm:if>
              <dgm:else name="Name9">
                <dgm:constrLst>
                  <dgm:constr type="l" for="ch" forName="parTx"/>
                  <dgm:constr type="w" for="ch" forName="parTx" refType="w"/>
                  <dgm:constr type="t" for="ch" forName="parTx"/>
                  <dgm:constr type="l" for="ch" forName="desTx" refType="w" fact="0.2"/>
                  <dgm:constr type="w" for="ch" forName="desTx" refType="w" refFor="ch" refForName="parTx" fact="0.8"/>
                  <dgm:constr type="t" for="ch" forName="desTx" refType="h" refFor="ch" refForName="parTx" fact="1.125"/>
                </dgm:constrLst>
              </dgm:else>
            </dgm:choose>
            <dgm:ruleLst>
              <dgm:rule type="h" val="INF" fact="NaN" max="NaN"/>
            </dgm:ruleLst>
            <dgm:layoutNode name="parTx">
              <dgm:varLst>
                <dgm:chMax val="0"/>
                <dgm:chPref val="0"/>
                <dgm:bulletEnabled val="1"/>
              </dgm:varLst>
              <dgm:alg type="tx"/>
              <dgm:choose name="Name10">
                <dgm:if name="Name11" func="var" arg="dir" op="equ" val="norm">
                  <dgm:shape xmlns:r="http://schemas.openxmlformats.org/officeDocument/2006/relationships" type="chevron" r:blip="">
                    <dgm:adjLst/>
                  </dgm:shape>
                </dgm:if>
                <dgm:else name="Name12">
                  <dgm:shape xmlns:r="http://schemas.openxmlformats.org/officeDocument/2006/relationships" rot="180" type="chevron" r:blip="">
                    <dgm:adjLst/>
                  </dgm:shape>
                </dgm:else>
              </dgm:choose>
              <dgm:presOf axis="self" ptType="node"/>
              <dgm:choose name="Name13">
                <dgm:if name="Name14" func="var" arg="dir" op="equ" val="norm">
                  <dgm:constrLst>
                    <dgm:constr type="h" refType="w" op="lte" fact="0.4"/>
                    <dgm:constr type="h"/>
                    <dgm:constr type="tMarg" refType="primFontSz" fact="0.105"/>
                    <dgm:constr type="bMarg" refType="primFontSz" fact="0.105"/>
                    <dgm:constr type="lMarg" refType="primFontSz" fact="0.315"/>
                    <dgm:constr type="rMarg" refType="primFontSz" fact="0.105"/>
                  </dgm:constrLst>
                </dgm:if>
                <dgm:else name="Name15">
                  <dgm:constrLst>
                    <dgm:constr type="h" refType="w" op="lte" fact="0.4"/>
                    <dgm:constr type="h"/>
                    <dgm:constr type="tMarg" refType="primFontSz" fact="0.105"/>
                    <dgm:constr type="bMarg" refType="primFontSz" fact="0.105"/>
                    <dgm:constr type="lMarg" refType="primFontSz" fact="0.105"/>
                    <dgm:constr type="rMarg" refType="primFontSz" fact="0.315"/>
                  </dgm:constrLst>
                </dgm:else>
              </dgm:choose>
              <dgm:ruleLst>
                <dgm:rule type="h" val="INF" fact="NaN" max="NaN"/>
              </dgm:ruleLst>
            </dgm:layoutNode>
            <dgm:layoutNode name="desTx" styleLbl="revTx">
              <dgm:varLst>
                <dgm:bulletEnabled val="1"/>
              </dgm:varLst>
              <dgm:alg type="tx">
                <dgm:param type="stBulletLvl" val="1"/>
              </dgm:alg>
              <dgm:choose name="Name16">
                <dgm:if name="Name17" axis="ch" ptType="node" func="cnt" op="gte" val="1">
                  <dgm:shape xmlns:r="http://schemas.openxmlformats.org/officeDocument/2006/relationships" type="rect" r:blip="">
                    <dgm:adjLst/>
                  </dgm:shape>
                </dgm:if>
                <dgm:else name="Name18">
                  <dgm:shape xmlns:r="http://schemas.openxmlformats.org/officeDocument/2006/relationships" type="rect" r:blip="" hideGeom="1">
                    <dgm:adjLst/>
                  </dgm:shape>
                </dgm:else>
              </dgm:choose>
              <dgm:presOf axis="des" ptType="node"/>
              <dgm:constrLst>
                <dgm:constr type="secFontSz" val="65"/>
                <dgm:constr type="primFontSz" refType="secFontSz"/>
                <dgm:constr type="h"/>
                <dgm:constr type="tMarg"/>
                <dgm:constr type="bMarg"/>
                <dgm:constr type="rMarg"/>
                <dgm:constr type="lMarg"/>
              </dgm:constrLst>
              <dgm:ruleLst>
                <dgm:rule type="h" val="INF" fact="NaN" max="NaN"/>
              </dgm:ruleLst>
            </dgm:layoutNode>
          </dgm:layoutNode>
          <dgm:forEach name="Name19" axis="followSib" ptType="sibTrans" cnt="1">
            <dgm:layoutNode name="space">
              <dgm:alg type="sp"/>
              <dgm:shape xmlns:r="http://schemas.openxmlformats.org/officeDocument/2006/relationships" r:blip="">
                <dgm:adjLst/>
              </dgm:shape>
              <dgm:presOf/>
              <dgm:constrLst/>
              <dgm:ruleLst/>
            </dgm:layoutNode>
          </dgm:forEach>
        </dgm:forEach>
      </dgm:if>
      <dgm:else name="Name20">
        <dgm:constrLst>
          <dgm:constr type="w" for="ch" forName="parTxOnly" refType="w"/>
          <dgm:constr type="h" for="des" forName="parTxOnly" op="equ"/>
          <dgm:constr type="primFontSz" for="des" forName="parTxOnly" op="equ" val="65"/>
          <dgm:constr type="w" for="ch" forName="parTxOnlySpace" refType="w" refFor="ch" refForName="parTxOnly" fact="-0.1"/>
        </dgm:constrLst>
        <dgm:ruleLst/>
        <dgm:forEach name="Name21" axis="ch" ptType="node">
          <dgm:layoutNode name="parTxOnly">
            <dgm:varLst>
              <dgm:chMax val="0"/>
              <dgm:chPref val="0"/>
              <dgm:bulletEnabled val="1"/>
            </dgm:varLst>
            <dgm:alg type="tx"/>
            <dgm:choose name="Name22">
              <dgm:if name="Name23" func="var" arg="dir" op="equ" val="norm">
                <dgm:shape xmlns:r="http://schemas.openxmlformats.org/officeDocument/2006/relationships" type="chevron" r:blip="">
                  <dgm:adjLst/>
                </dgm:shape>
              </dgm:if>
              <dgm:else name="Name24">
                <dgm:shape xmlns:r="http://schemas.openxmlformats.org/officeDocument/2006/relationships" rot="180" type="chevron" r:blip="">
                  <dgm:adjLst/>
                </dgm:shape>
              </dgm:else>
            </dgm:choose>
            <dgm:presOf axis="self" ptType="node"/>
            <dgm:choose name="Name25">
              <dgm:if name="Name26" func="var" arg="dir" op="equ" val="norm">
                <dgm:constrLst>
                  <dgm:constr type="h" refType="w" op="equ" fact="0.4"/>
                  <dgm:constr type="tMarg" refType="primFontSz" fact="0.105"/>
                  <dgm:constr type="bMarg" refType="primFontSz" fact="0.105"/>
                  <dgm:constr type="lMarg" refType="primFontSz" fact="0.315"/>
                  <dgm:constr type="rMarg" refType="primFontSz" fact="0.105"/>
                </dgm:constrLst>
              </dgm:if>
              <dgm:else name="Name27">
                <dgm:constrLst>
                  <dgm:constr type="h" refType="w" op="equ" fact="0.4"/>
                  <dgm:constr type="tMarg" refType="primFontSz" fact="0.105"/>
                  <dgm:constr type="bMarg" refType="primFontSz" fact="0.105"/>
                  <dgm:constr type="lMarg" refType="primFontSz" fact="0.105"/>
                  <dgm:constr type="rMarg" refType="primFontSz" fact="0.315"/>
                </dgm:constrLst>
              </dgm:else>
            </dgm:choose>
            <dgm:ruleLst>
              <dgm:rule type="primFontSz" val="5" fact="NaN" max="NaN"/>
            </dgm:ruleLst>
          </dgm:layoutNode>
          <dgm:forEach name="Name28" axis="followSib" ptType="sibTrans" cnt="1">
            <dgm:layoutNode name="parTxOnlySpace">
              <dgm:alg type="sp"/>
              <dgm:shape xmlns:r="http://schemas.openxmlformats.org/officeDocument/2006/relationships" r:blip="">
                <dgm:adjLst/>
              </dgm:shape>
              <dgm:presOf/>
              <dgm:constrLst/>
              <dgm:ruleLst/>
            </dgm:layoutNode>
          </dgm:forEach>
        </dgm:forEach>
      </dgm:else>
    </dgm:choose>
  </dgm:layoutNode>
</dgm:layoutDef>
</file>

<file path=ppt/diagrams/layout2.xml><?xml version="1.0" encoding="utf-8"?>
<dgm:layoutDef xmlns:dgm="http://schemas.openxmlformats.org/drawingml/2006/diagram" xmlns:a="http://schemas.openxmlformats.org/drawingml/2006/main" uniqueId="urn:microsoft.com/office/officeart/2005/8/layout/chevron1">
  <dgm:title val=""/>
  <dgm:desc val=""/>
  <dgm:catLst>
    <dgm:cat type="process" pri="9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des" func="maxDepth" op="gte" val="2">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1.5"/>
          <dgm:constr type="h" for="des" forName="desTx" refType="primFontSz" refFor="des" refForName="parTx" fact="0.5"/>
          <dgm:constr type="w" for="ch" forName="space" op="equ" val="-6"/>
        </dgm:constrLst>
        <dgm:ruleLst>
          <dgm:rule type="w" for="ch" forName="composite" val="0" fact="NaN" max="NaN"/>
          <dgm:rule type="primFontSz" for="des" forName="parTx" val="5" fact="NaN" max="NaN"/>
        </dgm:ruleLst>
        <dgm:forEach name="Name6" axis="ch" ptType="node">
          <dgm:layoutNode name="composite">
            <dgm:alg type="composite"/>
            <dgm:shape xmlns:r="http://schemas.openxmlformats.org/officeDocument/2006/relationships" r:blip="">
              <dgm:adjLst/>
            </dgm:shape>
            <dgm:presOf/>
            <dgm:choose name="Name7">
              <dgm:if name="Name8" func="var" arg="dir" op="equ" val="norm">
                <dgm:constrLst>
                  <dgm:constr type="l" for="ch" forName="parTx"/>
                  <dgm:constr type="w" for="ch" forName="parTx" refType="w"/>
                  <dgm:constr type="t" for="ch" forName="parTx"/>
                  <dgm:constr type="l" for="ch" forName="desTx"/>
                  <dgm:constr type="w" for="ch" forName="desTx" refType="w" refFor="ch" refForName="parTx" fact="0.8"/>
                  <dgm:constr type="t" for="ch" forName="desTx" refType="h" refFor="ch" refForName="parTx" fact="1.125"/>
                </dgm:constrLst>
              </dgm:if>
              <dgm:else name="Name9">
                <dgm:constrLst>
                  <dgm:constr type="l" for="ch" forName="parTx"/>
                  <dgm:constr type="w" for="ch" forName="parTx" refType="w"/>
                  <dgm:constr type="t" for="ch" forName="parTx"/>
                  <dgm:constr type="l" for="ch" forName="desTx" refType="w" fact="0.2"/>
                  <dgm:constr type="w" for="ch" forName="desTx" refType="w" refFor="ch" refForName="parTx" fact="0.8"/>
                  <dgm:constr type="t" for="ch" forName="desTx" refType="h" refFor="ch" refForName="parTx" fact="1.125"/>
                </dgm:constrLst>
              </dgm:else>
            </dgm:choose>
            <dgm:ruleLst>
              <dgm:rule type="h" val="INF" fact="NaN" max="NaN"/>
            </dgm:ruleLst>
            <dgm:layoutNode name="parTx">
              <dgm:varLst>
                <dgm:chMax val="0"/>
                <dgm:chPref val="0"/>
                <dgm:bulletEnabled val="1"/>
              </dgm:varLst>
              <dgm:alg type="tx"/>
              <dgm:choose name="Name10">
                <dgm:if name="Name11" func="var" arg="dir" op="equ" val="norm">
                  <dgm:shape xmlns:r="http://schemas.openxmlformats.org/officeDocument/2006/relationships" type="chevron" r:blip="">
                    <dgm:adjLst/>
                  </dgm:shape>
                </dgm:if>
                <dgm:else name="Name12">
                  <dgm:shape xmlns:r="http://schemas.openxmlformats.org/officeDocument/2006/relationships" rot="180" type="chevron" r:blip="">
                    <dgm:adjLst/>
                  </dgm:shape>
                </dgm:else>
              </dgm:choose>
              <dgm:presOf axis="self" ptType="node"/>
              <dgm:choose name="Name13">
                <dgm:if name="Name14" func="var" arg="dir" op="equ" val="norm">
                  <dgm:constrLst>
                    <dgm:constr type="h" refType="w" op="lte" fact="0.4"/>
                    <dgm:constr type="h"/>
                    <dgm:constr type="tMarg" refType="primFontSz" fact="0.105"/>
                    <dgm:constr type="bMarg" refType="primFontSz" fact="0.105"/>
                    <dgm:constr type="lMarg" refType="primFontSz" fact="0.315"/>
                    <dgm:constr type="rMarg" refType="primFontSz" fact="0.105"/>
                  </dgm:constrLst>
                </dgm:if>
                <dgm:else name="Name15">
                  <dgm:constrLst>
                    <dgm:constr type="h" refType="w" op="lte" fact="0.4"/>
                    <dgm:constr type="h"/>
                    <dgm:constr type="tMarg" refType="primFontSz" fact="0.105"/>
                    <dgm:constr type="bMarg" refType="primFontSz" fact="0.105"/>
                    <dgm:constr type="lMarg" refType="primFontSz" fact="0.105"/>
                    <dgm:constr type="rMarg" refType="primFontSz" fact="0.315"/>
                  </dgm:constrLst>
                </dgm:else>
              </dgm:choose>
              <dgm:ruleLst>
                <dgm:rule type="h" val="INF" fact="NaN" max="NaN"/>
              </dgm:ruleLst>
            </dgm:layoutNode>
            <dgm:layoutNode name="desTx" styleLbl="revTx">
              <dgm:varLst>
                <dgm:bulletEnabled val="1"/>
              </dgm:varLst>
              <dgm:alg type="tx">
                <dgm:param type="stBulletLvl" val="1"/>
              </dgm:alg>
              <dgm:choose name="Name16">
                <dgm:if name="Name17" axis="ch" ptType="node" func="cnt" op="gte" val="1">
                  <dgm:shape xmlns:r="http://schemas.openxmlformats.org/officeDocument/2006/relationships" type="rect" r:blip="">
                    <dgm:adjLst/>
                  </dgm:shape>
                </dgm:if>
                <dgm:else name="Name18">
                  <dgm:shape xmlns:r="http://schemas.openxmlformats.org/officeDocument/2006/relationships" type="rect" r:blip="" hideGeom="1">
                    <dgm:adjLst/>
                  </dgm:shape>
                </dgm:else>
              </dgm:choose>
              <dgm:presOf axis="des" ptType="node"/>
              <dgm:constrLst>
                <dgm:constr type="secFontSz" val="65"/>
                <dgm:constr type="primFontSz" refType="secFontSz"/>
                <dgm:constr type="h"/>
                <dgm:constr type="tMarg"/>
                <dgm:constr type="bMarg"/>
                <dgm:constr type="rMarg"/>
                <dgm:constr type="lMarg"/>
              </dgm:constrLst>
              <dgm:ruleLst>
                <dgm:rule type="h" val="INF" fact="NaN" max="NaN"/>
              </dgm:ruleLst>
            </dgm:layoutNode>
          </dgm:layoutNode>
          <dgm:forEach name="Name19" axis="followSib" ptType="sibTrans" cnt="1">
            <dgm:layoutNode name="space">
              <dgm:alg type="sp"/>
              <dgm:shape xmlns:r="http://schemas.openxmlformats.org/officeDocument/2006/relationships" r:blip="">
                <dgm:adjLst/>
              </dgm:shape>
              <dgm:presOf/>
              <dgm:constrLst/>
              <dgm:ruleLst/>
            </dgm:layoutNode>
          </dgm:forEach>
        </dgm:forEach>
      </dgm:if>
      <dgm:else name="Name20">
        <dgm:constrLst>
          <dgm:constr type="w" for="ch" forName="parTxOnly" refType="w"/>
          <dgm:constr type="h" for="des" forName="parTxOnly" op="equ"/>
          <dgm:constr type="primFontSz" for="des" forName="parTxOnly" op="equ" val="65"/>
          <dgm:constr type="w" for="ch" forName="parTxOnlySpace" refType="w" refFor="ch" refForName="parTxOnly" fact="-0.1"/>
        </dgm:constrLst>
        <dgm:ruleLst/>
        <dgm:forEach name="Name21" axis="ch" ptType="node">
          <dgm:layoutNode name="parTxOnly">
            <dgm:varLst>
              <dgm:chMax val="0"/>
              <dgm:chPref val="0"/>
              <dgm:bulletEnabled val="1"/>
            </dgm:varLst>
            <dgm:alg type="tx"/>
            <dgm:choose name="Name22">
              <dgm:if name="Name23" func="var" arg="dir" op="equ" val="norm">
                <dgm:shape xmlns:r="http://schemas.openxmlformats.org/officeDocument/2006/relationships" type="chevron" r:blip="">
                  <dgm:adjLst/>
                </dgm:shape>
              </dgm:if>
              <dgm:else name="Name24">
                <dgm:shape xmlns:r="http://schemas.openxmlformats.org/officeDocument/2006/relationships" rot="180" type="chevron" r:blip="">
                  <dgm:adjLst/>
                </dgm:shape>
              </dgm:else>
            </dgm:choose>
            <dgm:presOf axis="self" ptType="node"/>
            <dgm:choose name="Name25">
              <dgm:if name="Name26" func="var" arg="dir" op="equ" val="norm">
                <dgm:constrLst>
                  <dgm:constr type="h" refType="w" op="equ" fact="0.4"/>
                  <dgm:constr type="tMarg" refType="primFontSz" fact="0.105"/>
                  <dgm:constr type="bMarg" refType="primFontSz" fact="0.105"/>
                  <dgm:constr type="lMarg" refType="primFontSz" fact="0.315"/>
                  <dgm:constr type="rMarg" refType="primFontSz" fact="0.105"/>
                </dgm:constrLst>
              </dgm:if>
              <dgm:else name="Name27">
                <dgm:constrLst>
                  <dgm:constr type="h" refType="w" op="equ" fact="0.4"/>
                  <dgm:constr type="tMarg" refType="primFontSz" fact="0.105"/>
                  <dgm:constr type="bMarg" refType="primFontSz" fact="0.105"/>
                  <dgm:constr type="lMarg" refType="primFontSz" fact="0.105"/>
                  <dgm:constr type="rMarg" refType="primFontSz" fact="0.315"/>
                </dgm:constrLst>
              </dgm:else>
            </dgm:choose>
            <dgm:ruleLst>
              <dgm:rule type="primFontSz" val="5" fact="NaN" max="NaN"/>
            </dgm:ruleLst>
          </dgm:layoutNode>
          <dgm:forEach name="Name28" axis="followSib" ptType="sibTrans" cnt="1">
            <dgm:layoutNode name="parTxOnlySpace">
              <dgm:alg type="sp"/>
              <dgm:shape xmlns:r="http://schemas.openxmlformats.org/officeDocument/2006/relationships" r:blip="">
                <dgm:adjLst/>
              </dgm:shape>
              <dgm:presOf/>
              <dgm:constrLst/>
              <dgm:ruleLst/>
            </dgm:layoutNode>
          </dgm:forEach>
        </dgm:forEach>
      </dgm:else>
    </dgm:choose>
  </dgm:layoutNode>
</dgm:layoutDef>
</file>

<file path=ppt/diagrams/layout3.xml><?xml version="1.0" encoding="utf-8"?>
<dgm:layoutDef xmlns:dgm="http://schemas.openxmlformats.org/drawingml/2006/diagram" xmlns:a="http://schemas.openxmlformats.org/drawingml/2006/main" uniqueId="urn:microsoft.com/office/officeart/2005/8/layout/chevron1">
  <dgm:title val=""/>
  <dgm:desc val=""/>
  <dgm:catLst>
    <dgm:cat type="process" pri="9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des" func="maxDepth" op="gte" val="2">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1.5"/>
          <dgm:constr type="h" for="des" forName="desTx" refType="primFontSz" refFor="des" refForName="parTx" fact="0.5"/>
          <dgm:constr type="w" for="ch" forName="space" op="equ" val="-6"/>
        </dgm:constrLst>
        <dgm:ruleLst>
          <dgm:rule type="w" for="ch" forName="composite" val="0" fact="NaN" max="NaN"/>
          <dgm:rule type="primFontSz" for="des" forName="parTx" val="5" fact="NaN" max="NaN"/>
        </dgm:ruleLst>
        <dgm:forEach name="Name6" axis="ch" ptType="node">
          <dgm:layoutNode name="composite">
            <dgm:alg type="composite"/>
            <dgm:shape xmlns:r="http://schemas.openxmlformats.org/officeDocument/2006/relationships" r:blip="">
              <dgm:adjLst/>
            </dgm:shape>
            <dgm:presOf/>
            <dgm:choose name="Name7">
              <dgm:if name="Name8" func="var" arg="dir" op="equ" val="norm">
                <dgm:constrLst>
                  <dgm:constr type="l" for="ch" forName="parTx"/>
                  <dgm:constr type="w" for="ch" forName="parTx" refType="w"/>
                  <dgm:constr type="t" for="ch" forName="parTx"/>
                  <dgm:constr type="l" for="ch" forName="desTx"/>
                  <dgm:constr type="w" for="ch" forName="desTx" refType="w" refFor="ch" refForName="parTx" fact="0.8"/>
                  <dgm:constr type="t" for="ch" forName="desTx" refType="h" refFor="ch" refForName="parTx" fact="1.125"/>
                </dgm:constrLst>
              </dgm:if>
              <dgm:else name="Name9">
                <dgm:constrLst>
                  <dgm:constr type="l" for="ch" forName="parTx"/>
                  <dgm:constr type="w" for="ch" forName="parTx" refType="w"/>
                  <dgm:constr type="t" for="ch" forName="parTx"/>
                  <dgm:constr type="l" for="ch" forName="desTx" refType="w" fact="0.2"/>
                  <dgm:constr type="w" for="ch" forName="desTx" refType="w" refFor="ch" refForName="parTx" fact="0.8"/>
                  <dgm:constr type="t" for="ch" forName="desTx" refType="h" refFor="ch" refForName="parTx" fact="1.125"/>
                </dgm:constrLst>
              </dgm:else>
            </dgm:choose>
            <dgm:ruleLst>
              <dgm:rule type="h" val="INF" fact="NaN" max="NaN"/>
            </dgm:ruleLst>
            <dgm:layoutNode name="parTx">
              <dgm:varLst>
                <dgm:chMax val="0"/>
                <dgm:chPref val="0"/>
                <dgm:bulletEnabled val="1"/>
              </dgm:varLst>
              <dgm:alg type="tx"/>
              <dgm:choose name="Name10">
                <dgm:if name="Name11" func="var" arg="dir" op="equ" val="norm">
                  <dgm:shape xmlns:r="http://schemas.openxmlformats.org/officeDocument/2006/relationships" type="chevron" r:blip="">
                    <dgm:adjLst/>
                  </dgm:shape>
                </dgm:if>
                <dgm:else name="Name12">
                  <dgm:shape xmlns:r="http://schemas.openxmlformats.org/officeDocument/2006/relationships" rot="180" type="chevron" r:blip="">
                    <dgm:adjLst/>
                  </dgm:shape>
                </dgm:else>
              </dgm:choose>
              <dgm:presOf axis="self" ptType="node"/>
              <dgm:choose name="Name13">
                <dgm:if name="Name14" func="var" arg="dir" op="equ" val="norm">
                  <dgm:constrLst>
                    <dgm:constr type="h" refType="w" op="lte" fact="0.4"/>
                    <dgm:constr type="h"/>
                    <dgm:constr type="tMarg" refType="primFontSz" fact="0.105"/>
                    <dgm:constr type="bMarg" refType="primFontSz" fact="0.105"/>
                    <dgm:constr type="lMarg" refType="primFontSz" fact="0.315"/>
                    <dgm:constr type="rMarg" refType="primFontSz" fact="0.105"/>
                  </dgm:constrLst>
                </dgm:if>
                <dgm:else name="Name15">
                  <dgm:constrLst>
                    <dgm:constr type="h" refType="w" op="lte" fact="0.4"/>
                    <dgm:constr type="h"/>
                    <dgm:constr type="tMarg" refType="primFontSz" fact="0.105"/>
                    <dgm:constr type="bMarg" refType="primFontSz" fact="0.105"/>
                    <dgm:constr type="lMarg" refType="primFontSz" fact="0.105"/>
                    <dgm:constr type="rMarg" refType="primFontSz" fact="0.315"/>
                  </dgm:constrLst>
                </dgm:else>
              </dgm:choose>
              <dgm:ruleLst>
                <dgm:rule type="h" val="INF" fact="NaN" max="NaN"/>
              </dgm:ruleLst>
            </dgm:layoutNode>
            <dgm:layoutNode name="desTx" styleLbl="revTx">
              <dgm:varLst>
                <dgm:bulletEnabled val="1"/>
              </dgm:varLst>
              <dgm:alg type="tx">
                <dgm:param type="stBulletLvl" val="1"/>
              </dgm:alg>
              <dgm:choose name="Name16">
                <dgm:if name="Name17" axis="ch" ptType="node" func="cnt" op="gte" val="1">
                  <dgm:shape xmlns:r="http://schemas.openxmlformats.org/officeDocument/2006/relationships" type="rect" r:blip="">
                    <dgm:adjLst/>
                  </dgm:shape>
                </dgm:if>
                <dgm:else name="Name18">
                  <dgm:shape xmlns:r="http://schemas.openxmlformats.org/officeDocument/2006/relationships" type="rect" r:blip="" hideGeom="1">
                    <dgm:adjLst/>
                  </dgm:shape>
                </dgm:else>
              </dgm:choose>
              <dgm:presOf axis="des" ptType="node"/>
              <dgm:constrLst>
                <dgm:constr type="secFontSz" val="65"/>
                <dgm:constr type="primFontSz" refType="secFontSz"/>
                <dgm:constr type="h"/>
                <dgm:constr type="tMarg"/>
                <dgm:constr type="bMarg"/>
                <dgm:constr type="rMarg"/>
                <dgm:constr type="lMarg"/>
              </dgm:constrLst>
              <dgm:ruleLst>
                <dgm:rule type="h" val="INF" fact="NaN" max="NaN"/>
              </dgm:ruleLst>
            </dgm:layoutNode>
          </dgm:layoutNode>
          <dgm:forEach name="Name19" axis="followSib" ptType="sibTrans" cnt="1">
            <dgm:layoutNode name="space">
              <dgm:alg type="sp"/>
              <dgm:shape xmlns:r="http://schemas.openxmlformats.org/officeDocument/2006/relationships" r:blip="">
                <dgm:adjLst/>
              </dgm:shape>
              <dgm:presOf/>
              <dgm:constrLst/>
              <dgm:ruleLst/>
            </dgm:layoutNode>
          </dgm:forEach>
        </dgm:forEach>
      </dgm:if>
      <dgm:else name="Name20">
        <dgm:constrLst>
          <dgm:constr type="w" for="ch" forName="parTxOnly" refType="w"/>
          <dgm:constr type="h" for="des" forName="parTxOnly" op="equ"/>
          <dgm:constr type="primFontSz" for="des" forName="parTxOnly" op="equ" val="65"/>
          <dgm:constr type="w" for="ch" forName="parTxOnlySpace" refType="w" refFor="ch" refForName="parTxOnly" fact="-0.1"/>
        </dgm:constrLst>
        <dgm:ruleLst/>
        <dgm:forEach name="Name21" axis="ch" ptType="node">
          <dgm:layoutNode name="parTxOnly">
            <dgm:varLst>
              <dgm:chMax val="0"/>
              <dgm:chPref val="0"/>
              <dgm:bulletEnabled val="1"/>
            </dgm:varLst>
            <dgm:alg type="tx"/>
            <dgm:choose name="Name22">
              <dgm:if name="Name23" func="var" arg="dir" op="equ" val="norm">
                <dgm:shape xmlns:r="http://schemas.openxmlformats.org/officeDocument/2006/relationships" type="chevron" r:blip="">
                  <dgm:adjLst/>
                </dgm:shape>
              </dgm:if>
              <dgm:else name="Name24">
                <dgm:shape xmlns:r="http://schemas.openxmlformats.org/officeDocument/2006/relationships" rot="180" type="chevron" r:blip="">
                  <dgm:adjLst/>
                </dgm:shape>
              </dgm:else>
            </dgm:choose>
            <dgm:presOf axis="self" ptType="node"/>
            <dgm:choose name="Name25">
              <dgm:if name="Name26" func="var" arg="dir" op="equ" val="norm">
                <dgm:constrLst>
                  <dgm:constr type="h" refType="w" op="equ" fact="0.4"/>
                  <dgm:constr type="tMarg" refType="primFontSz" fact="0.105"/>
                  <dgm:constr type="bMarg" refType="primFontSz" fact="0.105"/>
                  <dgm:constr type="lMarg" refType="primFontSz" fact="0.315"/>
                  <dgm:constr type="rMarg" refType="primFontSz" fact="0.105"/>
                </dgm:constrLst>
              </dgm:if>
              <dgm:else name="Name27">
                <dgm:constrLst>
                  <dgm:constr type="h" refType="w" op="equ" fact="0.4"/>
                  <dgm:constr type="tMarg" refType="primFontSz" fact="0.105"/>
                  <dgm:constr type="bMarg" refType="primFontSz" fact="0.105"/>
                  <dgm:constr type="lMarg" refType="primFontSz" fact="0.105"/>
                  <dgm:constr type="rMarg" refType="primFontSz" fact="0.315"/>
                </dgm:constrLst>
              </dgm:else>
            </dgm:choose>
            <dgm:ruleLst>
              <dgm:rule type="primFontSz" val="5" fact="NaN" max="NaN"/>
            </dgm:ruleLst>
          </dgm:layoutNode>
          <dgm:forEach name="Name28" axis="followSib" ptType="sibTrans" cnt="1">
            <dgm:layoutNode name="parTxOnlySpace">
              <dgm:alg type="sp"/>
              <dgm:shape xmlns:r="http://schemas.openxmlformats.org/officeDocument/2006/relationships" r:blip="">
                <dgm:adjLst/>
              </dgm:shape>
              <dgm:presOf/>
              <dgm:constrLst/>
              <dgm:ruleLst/>
            </dgm:layoutNode>
          </dgm:forEach>
        </dgm:forEach>
      </dgm:else>
    </dgm:choose>
  </dgm:layoutNode>
</dgm:layoutDef>
</file>

<file path=ppt/diagrams/layout4.xml><?xml version="1.0" encoding="utf-8"?>
<dgm:layoutDef xmlns:dgm="http://schemas.openxmlformats.org/drawingml/2006/diagram" xmlns:a="http://schemas.openxmlformats.org/drawingml/2006/main" uniqueId="urn:microsoft.com/office/officeart/2005/8/layout/chevron1">
  <dgm:title val=""/>
  <dgm:desc val=""/>
  <dgm:catLst>
    <dgm:cat type="process" pri="9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des" func="maxDepth" op="gte" val="2">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1.5"/>
          <dgm:constr type="h" for="des" forName="desTx" refType="primFontSz" refFor="des" refForName="parTx" fact="0.5"/>
          <dgm:constr type="w" for="ch" forName="space" op="equ" val="-6"/>
        </dgm:constrLst>
        <dgm:ruleLst>
          <dgm:rule type="w" for="ch" forName="composite" val="0" fact="NaN" max="NaN"/>
          <dgm:rule type="primFontSz" for="des" forName="parTx" val="5" fact="NaN" max="NaN"/>
        </dgm:ruleLst>
        <dgm:forEach name="Name6" axis="ch" ptType="node">
          <dgm:layoutNode name="composite">
            <dgm:alg type="composite"/>
            <dgm:shape xmlns:r="http://schemas.openxmlformats.org/officeDocument/2006/relationships" r:blip="">
              <dgm:adjLst/>
            </dgm:shape>
            <dgm:presOf/>
            <dgm:choose name="Name7">
              <dgm:if name="Name8" func="var" arg="dir" op="equ" val="norm">
                <dgm:constrLst>
                  <dgm:constr type="l" for="ch" forName="parTx"/>
                  <dgm:constr type="w" for="ch" forName="parTx" refType="w"/>
                  <dgm:constr type="t" for="ch" forName="parTx"/>
                  <dgm:constr type="l" for="ch" forName="desTx"/>
                  <dgm:constr type="w" for="ch" forName="desTx" refType="w" refFor="ch" refForName="parTx" fact="0.8"/>
                  <dgm:constr type="t" for="ch" forName="desTx" refType="h" refFor="ch" refForName="parTx" fact="1.125"/>
                </dgm:constrLst>
              </dgm:if>
              <dgm:else name="Name9">
                <dgm:constrLst>
                  <dgm:constr type="l" for="ch" forName="parTx"/>
                  <dgm:constr type="w" for="ch" forName="parTx" refType="w"/>
                  <dgm:constr type="t" for="ch" forName="parTx"/>
                  <dgm:constr type="l" for="ch" forName="desTx" refType="w" fact="0.2"/>
                  <dgm:constr type="w" for="ch" forName="desTx" refType="w" refFor="ch" refForName="parTx" fact="0.8"/>
                  <dgm:constr type="t" for="ch" forName="desTx" refType="h" refFor="ch" refForName="parTx" fact="1.125"/>
                </dgm:constrLst>
              </dgm:else>
            </dgm:choose>
            <dgm:ruleLst>
              <dgm:rule type="h" val="INF" fact="NaN" max="NaN"/>
            </dgm:ruleLst>
            <dgm:layoutNode name="parTx">
              <dgm:varLst>
                <dgm:chMax val="0"/>
                <dgm:chPref val="0"/>
                <dgm:bulletEnabled val="1"/>
              </dgm:varLst>
              <dgm:alg type="tx"/>
              <dgm:choose name="Name10">
                <dgm:if name="Name11" func="var" arg="dir" op="equ" val="norm">
                  <dgm:shape xmlns:r="http://schemas.openxmlformats.org/officeDocument/2006/relationships" type="chevron" r:blip="">
                    <dgm:adjLst/>
                  </dgm:shape>
                </dgm:if>
                <dgm:else name="Name12">
                  <dgm:shape xmlns:r="http://schemas.openxmlformats.org/officeDocument/2006/relationships" rot="180" type="chevron" r:blip="">
                    <dgm:adjLst/>
                  </dgm:shape>
                </dgm:else>
              </dgm:choose>
              <dgm:presOf axis="self" ptType="node"/>
              <dgm:choose name="Name13">
                <dgm:if name="Name14" func="var" arg="dir" op="equ" val="norm">
                  <dgm:constrLst>
                    <dgm:constr type="h" refType="w" op="lte" fact="0.4"/>
                    <dgm:constr type="h"/>
                    <dgm:constr type="tMarg" refType="primFontSz" fact="0.105"/>
                    <dgm:constr type="bMarg" refType="primFontSz" fact="0.105"/>
                    <dgm:constr type="lMarg" refType="primFontSz" fact="0.315"/>
                    <dgm:constr type="rMarg" refType="primFontSz" fact="0.105"/>
                  </dgm:constrLst>
                </dgm:if>
                <dgm:else name="Name15">
                  <dgm:constrLst>
                    <dgm:constr type="h" refType="w" op="lte" fact="0.4"/>
                    <dgm:constr type="h"/>
                    <dgm:constr type="tMarg" refType="primFontSz" fact="0.105"/>
                    <dgm:constr type="bMarg" refType="primFontSz" fact="0.105"/>
                    <dgm:constr type="lMarg" refType="primFontSz" fact="0.105"/>
                    <dgm:constr type="rMarg" refType="primFontSz" fact="0.315"/>
                  </dgm:constrLst>
                </dgm:else>
              </dgm:choose>
              <dgm:ruleLst>
                <dgm:rule type="h" val="INF" fact="NaN" max="NaN"/>
              </dgm:ruleLst>
            </dgm:layoutNode>
            <dgm:layoutNode name="desTx" styleLbl="revTx">
              <dgm:varLst>
                <dgm:bulletEnabled val="1"/>
              </dgm:varLst>
              <dgm:alg type="tx">
                <dgm:param type="stBulletLvl" val="1"/>
              </dgm:alg>
              <dgm:choose name="Name16">
                <dgm:if name="Name17" axis="ch" ptType="node" func="cnt" op="gte" val="1">
                  <dgm:shape xmlns:r="http://schemas.openxmlformats.org/officeDocument/2006/relationships" type="rect" r:blip="">
                    <dgm:adjLst/>
                  </dgm:shape>
                </dgm:if>
                <dgm:else name="Name18">
                  <dgm:shape xmlns:r="http://schemas.openxmlformats.org/officeDocument/2006/relationships" type="rect" r:blip="" hideGeom="1">
                    <dgm:adjLst/>
                  </dgm:shape>
                </dgm:else>
              </dgm:choose>
              <dgm:presOf axis="des" ptType="node"/>
              <dgm:constrLst>
                <dgm:constr type="secFontSz" val="65"/>
                <dgm:constr type="primFontSz" refType="secFontSz"/>
                <dgm:constr type="h"/>
                <dgm:constr type="tMarg"/>
                <dgm:constr type="bMarg"/>
                <dgm:constr type="rMarg"/>
                <dgm:constr type="lMarg"/>
              </dgm:constrLst>
              <dgm:ruleLst>
                <dgm:rule type="h" val="INF" fact="NaN" max="NaN"/>
              </dgm:ruleLst>
            </dgm:layoutNode>
          </dgm:layoutNode>
          <dgm:forEach name="Name19" axis="followSib" ptType="sibTrans" cnt="1">
            <dgm:layoutNode name="space">
              <dgm:alg type="sp"/>
              <dgm:shape xmlns:r="http://schemas.openxmlformats.org/officeDocument/2006/relationships" r:blip="">
                <dgm:adjLst/>
              </dgm:shape>
              <dgm:presOf/>
              <dgm:constrLst/>
              <dgm:ruleLst/>
            </dgm:layoutNode>
          </dgm:forEach>
        </dgm:forEach>
      </dgm:if>
      <dgm:else name="Name20">
        <dgm:constrLst>
          <dgm:constr type="w" for="ch" forName="parTxOnly" refType="w"/>
          <dgm:constr type="h" for="des" forName="parTxOnly" op="equ"/>
          <dgm:constr type="primFontSz" for="des" forName="parTxOnly" op="equ" val="65"/>
          <dgm:constr type="w" for="ch" forName="parTxOnlySpace" refType="w" refFor="ch" refForName="parTxOnly" fact="-0.1"/>
        </dgm:constrLst>
        <dgm:ruleLst/>
        <dgm:forEach name="Name21" axis="ch" ptType="node">
          <dgm:layoutNode name="parTxOnly">
            <dgm:varLst>
              <dgm:chMax val="0"/>
              <dgm:chPref val="0"/>
              <dgm:bulletEnabled val="1"/>
            </dgm:varLst>
            <dgm:alg type="tx"/>
            <dgm:choose name="Name22">
              <dgm:if name="Name23" func="var" arg="dir" op="equ" val="norm">
                <dgm:shape xmlns:r="http://schemas.openxmlformats.org/officeDocument/2006/relationships" type="chevron" r:blip="">
                  <dgm:adjLst/>
                </dgm:shape>
              </dgm:if>
              <dgm:else name="Name24">
                <dgm:shape xmlns:r="http://schemas.openxmlformats.org/officeDocument/2006/relationships" rot="180" type="chevron" r:blip="">
                  <dgm:adjLst/>
                </dgm:shape>
              </dgm:else>
            </dgm:choose>
            <dgm:presOf axis="self" ptType="node"/>
            <dgm:choose name="Name25">
              <dgm:if name="Name26" func="var" arg="dir" op="equ" val="norm">
                <dgm:constrLst>
                  <dgm:constr type="h" refType="w" op="equ" fact="0.4"/>
                  <dgm:constr type="tMarg" refType="primFontSz" fact="0.105"/>
                  <dgm:constr type="bMarg" refType="primFontSz" fact="0.105"/>
                  <dgm:constr type="lMarg" refType="primFontSz" fact="0.315"/>
                  <dgm:constr type="rMarg" refType="primFontSz" fact="0.105"/>
                </dgm:constrLst>
              </dgm:if>
              <dgm:else name="Name27">
                <dgm:constrLst>
                  <dgm:constr type="h" refType="w" op="equ" fact="0.4"/>
                  <dgm:constr type="tMarg" refType="primFontSz" fact="0.105"/>
                  <dgm:constr type="bMarg" refType="primFontSz" fact="0.105"/>
                  <dgm:constr type="lMarg" refType="primFontSz" fact="0.105"/>
                  <dgm:constr type="rMarg" refType="primFontSz" fact="0.315"/>
                </dgm:constrLst>
              </dgm:else>
            </dgm:choose>
            <dgm:ruleLst>
              <dgm:rule type="primFontSz" val="5" fact="NaN" max="NaN"/>
            </dgm:ruleLst>
          </dgm:layoutNode>
          <dgm:forEach name="Name28" axis="followSib" ptType="sibTrans" cnt="1">
            <dgm:layoutNode name="parTxOnlySpace">
              <dgm:alg type="sp"/>
              <dgm:shape xmlns:r="http://schemas.openxmlformats.org/officeDocument/2006/relationships" r:blip="">
                <dgm:adjLst/>
              </dgm:shape>
              <dgm:presOf/>
              <dgm:constrLst/>
              <dgm:ruleLst/>
            </dgm:layoutNode>
          </dgm:forEach>
        </dgm:forEach>
      </dgm:else>
    </dgm:choose>
  </dgm:layoutNode>
</dgm:layoutDef>
</file>

<file path=ppt/diagrams/layout5.xml><?xml version="1.0" encoding="utf-8"?>
<dgm:layoutDef xmlns:dgm="http://schemas.openxmlformats.org/drawingml/2006/diagram" xmlns:a="http://schemas.openxmlformats.org/drawingml/2006/main" uniqueId="urn:microsoft.com/office/officeart/2005/8/layout/chevron1">
  <dgm:title val=""/>
  <dgm:desc val=""/>
  <dgm:catLst>
    <dgm:cat type="process" pri="9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des" func="maxDepth" op="gte" val="2">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1.5"/>
          <dgm:constr type="h" for="des" forName="desTx" refType="primFontSz" refFor="des" refForName="parTx" fact="0.5"/>
          <dgm:constr type="w" for="ch" forName="space" op="equ" val="-6"/>
        </dgm:constrLst>
        <dgm:ruleLst>
          <dgm:rule type="w" for="ch" forName="composite" val="0" fact="NaN" max="NaN"/>
          <dgm:rule type="primFontSz" for="des" forName="parTx" val="5" fact="NaN" max="NaN"/>
        </dgm:ruleLst>
        <dgm:forEach name="Name6" axis="ch" ptType="node">
          <dgm:layoutNode name="composite">
            <dgm:alg type="composite"/>
            <dgm:shape xmlns:r="http://schemas.openxmlformats.org/officeDocument/2006/relationships" r:blip="">
              <dgm:adjLst/>
            </dgm:shape>
            <dgm:presOf/>
            <dgm:choose name="Name7">
              <dgm:if name="Name8" func="var" arg="dir" op="equ" val="norm">
                <dgm:constrLst>
                  <dgm:constr type="l" for="ch" forName="parTx"/>
                  <dgm:constr type="w" for="ch" forName="parTx" refType="w"/>
                  <dgm:constr type="t" for="ch" forName="parTx"/>
                  <dgm:constr type="l" for="ch" forName="desTx"/>
                  <dgm:constr type="w" for="ch" forName="desTx" refType="w" refFor="ch" refForName="parTx" fact="0.8"/>
                  <dgm:constr type="t" for="ch" forName="desTx" refType="h" refFor="ch" refForName="parTx" fact="1.125"/>
                </dgm:constrLst>
              </dgm:if>
              <dgm:else name="Name9">
                <dgm:constrLst>
                  <dgm:constr type="l" for="ch" forName="parTx"/>
                  <dgm:constr type="w" for="ch" forName="parTx" refType="w"/>
                  <dgm:constr type="t" for="ch" forName="parTx"/>
                  <dgm:constr type="l" for="ch" forName="desTx" refType="w" fact="0.2"/>
                  <dgm:constr type="w" for="ch" forName="desTx" refType="w" refFor="ch" refForName="parTx" fact="0.8"/>
                  <dgm:constr type="t" for="ch" forName="desTx" refType="h" refFor="ch" refForName="parTx" fact="1.125"/>
                </dgm:constrLst>
              </dgm:else>
            </dgm:choose>
            <dgm:ruleLst>
              <dgm:rule type="h" val="INF" fact="NaN" max="NaN"/>
            </dgm:ruleLst>
            <dgm:layoutNode name="parTx">
              <dgm:varLst>
                <dgm:chMax val="0"/>
                <dgm:chPref val="0"/>
                <dgm:bulletEnabled val="1"/>
              </dgm:varLst>
              <dgm:alg type="tx"/>
              <dgm:choose name="Name10">
                <dgm:if name="Name11" func="var" arg="dir" op="equ" val="norm">
                  <dgm:shape xmlns:r="http://schemas.openxmlformats.org/officeDocument/2006/relationships" type="chevron" r:blip="">
                    <dgm:adjLst/>
                  </dgm:shape>
                </dgm:if>
                <dgm:else name="Name12">
                  <dgm:shape xmlns:r="http://schemas.openxmlformats.org/officeDocument/2006/relationships" rot="180" type="chevron" r:blip="">
                    <dgm:adjLst/>
                  </dgm:shape>
                </dgm:else>
              </dgm:choose>
              <dgm:presOf axis="self" ptType="node"/>
              <dgm:choose name="Name13">
                <dgm:if name="Name14" func="var" arg="dir" op="equ" val="norm">
                  <dgm:constrLst>
                    <dgm:constr type="h" refType="w" op="lte" fact="0.4"/>
                    <dgm:constr type="h"/>
                    <dgm:constr type="tMarg" refType="primFontSz" fact="0.105"/>
                    <dgm:constr type="bMarg" refType="primFontSz" fact="0.105"/>
                    <dgm:constr type="lMarg" refType="primFontSz" fact="0.315"/>
                    <dgm:constr type="rMarg" refType="primFontSz" fact="0.105"/>
                  </dgm:constrLst>
                </dgm:if>
                <dgm:else name="Name15">
                  <dgm:constrLst>
                    <dgm:constr type="h" refType="w" op="lte" fact="0.4"/>
                    <dgm:constr type="h"/>
                    <dgm:constr type="tMarg" refType="primFontSz" fact="0.105"/>
                    <dgm:constr type="bMarg" refType="primFontSz" fact="0.105"/>
                    <dgm:constr type="lMarg" refType="primFontSz" fact="0.105"/>
                    <dgm:constr type="rMarg" refType="primFontSz" fact="0.315"/>
                  </dgm:constrLst>
                </dgm:else>
              </dgm:choose>
              <dgm:ruleLst>
                <dgm:rule type="h" val="INF" fact="NaN" max="NaN"/>
              </dgm:ruleLst>
            </dgm:layoutNode>
            <dgm:layoutNode name="desTx" styleLbl="revTx">
              <dgm:varLst>
                <dgm:bulletEnabled val="1"/>
              </dgm:varLst>
              <dgm:alg type="tx">
                <dgm:param type="stBulletLvl" val="1"/>
              </dgm:alg>
              <dgm:choose name="Name16">
                <dgm:if name="Name17" axis="ch" ptType="node" func="cnt" op="gte" val="1">
                  <dgm:shape xmlns:r="http://schemas.openxmlformats.org/officeDocument/2006/relationships" type="rect" r:blip="">
                    <dgm:adjLst/>
                  </dgm:shape>
                </dgm:if>
                <dgm:else name="Name18">
                  <dgm:shape xmlns:r="http://schemas.openxmlformats.org/officeDocument/2006/relationships" type="rect" r:blip="" hideGeom="1">
                    <dgm:adjLst/>
                  </dgm:shape>
                </dgm:else>
              </dgm:choose>
              <dgm:presOf axis="des" ptType="node"/>
              <dgm:constrLst>
                <dgm:constr type="secFontSz" val="65"/>
                <dgm:constr type="primFontSz" refType="secFontSz"/>
                <dgm:constr type="h"/>
                <dgm:constr type="tMarg"/>
                <dgm:constr type="bMarg"/>
                <dgm:constr type="rMarg"/>
                <dgm:constr type="lMarg"/>
              </dgm:constrLst>
              <dgm:ruleLst>
                <dgm:rule type="h" val="INF" fact="NaN" max="NaN"/>
              </dgm:ruleLst>
            </dgm:layoutNode>
          </dgm:layoutNode>
          <dgm:forEach name="Name19" axis="followSib" ptType="sibTrans" cnt="1">
            <dgm:layoutNode name="space">
              <dgm:alg type="sp"/>
              <dgm:shape xmlns:r="http://schemas.openxmlformats.org/officeDocument/2006/relationships" r:blip="">
                <dgm:adjLst/>
              </dgm:shape>
              <dgm:presOf/>
              <dgm:constrLst/>
              <dgm:ruleLst/>
            </dgm:layoutNode>
          </dgm:forEach>
        </dgm:forEach>
      </dgm:if>
      <dgm:else name="Name20">
        <dgm:constrLst>
          <dgm:constr type="w" for="ch" forName="parTxOnly" refType="w"/>
          <dgm:constr type="h" for="des" forName="parTxOnly" op="equ"/>
          <dgm:constr type="primFontSz" for="des" forName="parTxOnly" op="equ" val="65"/>
          <dgm:constr type="w" for="ch" forName="parTxOnlySpace" refType="w" refFor="ch" refForName="parTxOnly" fact="-0.1"/>
        </dgm:constrLst>
        <dgm:ruleLst/>
        <dgm:forEach name="Name21" axis="ch" ptType="node">
          <dgm:layoutNode name="parTxOnly">
            <dgm:varLst>
              <dgm:chMax val="0"/>
              <dgm:chPref val="0"/>
              <dgm:bulletEnabled val="1"/>
            </dgm:varLst>
            <dgm:alg type="tx"/>
            <dgm:choose name="Name22">
              <dgm:if name="Name23" func="var" arg="dir" op="equ" val="norm">
                <dgm:shape xmlns:r="http://schemas.openxmlformats.org/officeDocument/2006/relationships" type="chevron" r:blip="">
                  <dgm:adjLst/>
                </dgm:shape>
              </dgm:if>
              <dgm:else name="Name24">
                <dgm:shape xmlns:r="http://schemas.openxmlformats.org/officeDocument/2006/relationships" rot="180" type="chevron" r:blip="">
                  <dgm:adjLst/>
                </dgm:shape>
              </dgm:else>
            </dgm:choose>
            <dgm:presOf axis="self" ptType="node"/>
            <dgm:choose name="Name25">
              <dgm:if name="Name26" func="var" arg="dir" op="equ" val="norm">
                <dgm:constrLst>
                  <dgm:constr type="h" refType="w" op="equ" fact="0.4"/>
                  <dgm:constr type="tMarg" refType="primFontSz" fact="0.105"/>
                  <dgm:constr type="bMarg" refType="primFontSz" fact="0.105"/>
                  <dgm:constr type="lMarg" refType="primFontSz" fact="0.315"/>
                  <dgm:constr type="rMarg" refType="primFontSz" fact="0.105"/>
                </dgm:constrLst>
              </dgm:if>
              <dgm:else name="Name27">
                <dgm:constrLst>
                  <dgm:constr type="h" refType="w" op="equ" fact="0.4"/>
                  <dgm:constr type="tMarg" refType="primFontSz" fact="0.105"/>
                  <dgm:constr type="bMarg" refType="primFontSz" fact="0.105"/>
                  <dgm:constr type="lMarg" refType="primFontSz" fact="0.105"/>
                  <dgm:constr type="rMarg" refType="primFontSz" fact="0.315"/>
                </dgm:constrLst>
              </dgm:else>
            </dgm:choose>
            <dgm:ruleLst>
              <dgm:rule type="primFontSz" val="5" fact="NaN" max="NaN"/>
            </dgm:ruleLst>
          </dgm:layoutNode>
          <dgm:forEach name="Name28" axis="followSib" ptType="sibTrans" cnt="1">
            <dgm:layoutNode name="parTxOnlySpace">
              <dgm:alg type="sp"/>
              <dgm:shape xmlns:r="http://schemas.openxmlformats.org/officeDocument/2006/relationships" r:blip="">
                <dgm:adjLst/>
              </dgm:shape>
              <dgm:presOf/>
              <dgm:constrLst/>
              <dgm:ruleLst/>
            </dgm:layoutNode>
          </dgm:forEach>
        </dgm:forEach>
      </dgm:else>
    </dgm:choose>
  </dgm:layoutNode>
</dgm:layoutDef>
</file>

<file path=ppt/diagrams/layout6.xml><?xml version="1.0" encoding="utf-8"?>
<dgm:layoutDef xmlns:dgm="http://schemas.openxmlformats.org/drawingml/2006/diagram" xmlns:a="http://schemas.openxmlformats.org/drawingml/2006/main" uniqueId="urn:microsoft.com/office/officeart/2005/8/layout/chevron1">
  <dgm:title val=""/>
  <dgm:desc val=""/>
  <dgm:catLst>
    <dgm:cat type="process" pri="9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des" func="maxDepth" op="gte" val="2">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1.5"/>
          <dgm:constr type="h" for="des" forName="desTx" refType="primFontSz" refFor="des" refForName="parTx" fact="0.5"/>
          <dgm:constr type="w" for="ch" forName="space" op="equ" val="-6"/>
        </dgm:constrLst>
        <dgm:ruleLst>
          <dgm:rule type="w" for="ch" forName="composite" val="0" fact="NaN" max="NaN"/>
          <dgm:rule type="primFontSz" for="des" forName="parTx" val="5" fact="NaN" max="NaN"/>
        </dgm:ruleLst>
        <dgm:forEach name="Name6" axis="ch" ptType="node">
          <dgm:layoutNode name="composite">
            <dgm:alg type="composite"/>
            <dgm:shape xmlns:r="http://schemas.openxmlformats.org/officeDocument/2006/relationships" r:blip="">
              <dgm:adjLst/>
            </dgm:shape>
            <dgm:presOf/>
            <dgm:choose name="Name7">
              <dgm:if name="Name8" func="var" arg="dir" op="equ" val="norm">
                <dgm:constrLst>
                  <dgm:constr type="l" for="ch" forName="parTx"/>
                  <dgm:constr type="w" for="ch" forName="parTx" refType="w"/>
                  <dgm:constr type="t" for="ch" forName="parTx"/>
                  <dgm:constr type="l" for="ch" forName="desTx"/>
                  <dgm:constr type="w" for="ch" forName="desTx" refType="w" refFor="ch" refForName="parTx" fact="0.8"/>
                  <dgm:constr type="t" for="ch" forName="desTx" refType="h" refFor="ch" refForName="parTx" fact="1.125"/>
                </dgm:constrLst>
              </dgm:if>
              <dgm:else name="Name9">
                <dgm:constrLst>
                  <dgm:constr type="l" for="ch" forName="parTx"/>
                  <dgm:constr type="w" for="ch" forName="parTx" refType="w"/>
                  <dgm:constr type="t" for="ch" forName="parTx"/>
                  <dgm:constr type="l" for="ch" forName="desTx" refType="w" fact="0.2"/>
                  <dgm:constr type="w" for="ch" forName="desTx" refType="w" refFor="ch" refForName="parTx" fact="0.8"/>
                  <dgm:constr type="t" for="ch" forName="desTx" refType="h" refFor="ch" refForName="parTx" fact="1.125"/>
                </dgm:constrLst>
              </dgm:else>
            </dgm:choose>
            <dgm:ruleLst>
              <dgm:rule type="h" val="INF" fact="NaN" max="NaN"/>
            </dgm:ruleLst>
            <dgm:layoutNode name="parTx">
              <dgm:varLst>
                <dgm:chMax val="0"/>
                <dgm:chPref val="0"/>
                <dgm:bulletEnabled val="1"/>
              </dgm:varLst>
              <dgm:alg type="tx"/>
              <dgm:choose name="Name10">
                <dgm:if name="Name11" func="var" arg="dir" op="equ" val="norm">
                  <dgm:shape xmlns:r="http://schemas.openxmlformats.org/officeDocument/2006/relationships" type="chevron" r:blip="">
                    <dgm:adjLst/>
                  </dgm:shape>
                </dgm:if>
                <dgm:else name="Name12">
                  <dgm:shape xmlns:r="http://schemas.openxmlformats.org/officeDocument/2006/relationships" rot="180" type="chevron" r:blip="">
                    <dgm:adjLst/>
                  </dgm:shape>
                </dgm:else>
              </dgm:choose>
              <dgm:presOf axis="self" ptType="node"/>
              <dgm:choose name="Name13">
                <dgm:if name="Name14" func="var" arg="dir" op="equ" val="norm">
                  <dgm:constrLst>
                    <dgm:constr type="h" refType="w" op="lte" fact="0.4"/>
                    <dgm:constr type="h"/>
                    <dgm:constr type="tMarg" refType="primFontSz" fact="0.105"/>
                    <dgm:constr type="bMarg" refType="primFontSz" fact="0.105"/>
                    <dgm:constr type="lMarg" refType="primFontSz" fact="0.315"/>
                    <dgm:constr type="rMarg" refType="primFontSz" fact="0.105"/>
                  </dgm:constrLst>
                </dgm:if>
                <dgm:else name="Name15">
                  <dgm:constrLst>
                    <dgm:constr type="h" refType="w" op="lte" fact="0.4"/>
                    <dgm:constr type="h"/>
                    <dgm:constr type="tMarg" refType="primFontSz" fact="0.105"/>
                    <dgm:constr type="bMarg" refType="primFontSz" fact="0.105"/>
                    <dgm:constr type="lMarg" refType="primFontSz" fact="0.105"/>
                    <dgm:constr type="rMarg" refType="primFontSz" fact="0.315"/>
                  </dgm:constrLst>
                </dgm:else>
              </dgm:choose>
              <dgm:ruleLst>
                <dgm:rule type="h" val="INF" fact="NaN" max="NaN"/>
              </dgm:ruleLst>
            </dgm:layoutNode>
            <dgm:layoutNode name="desTx" styleLbl="revTx">
              <dgm:varLst>
                <dgm:bulletEnabled val="1"/>
              </dgm:varLst>
              <dgm:alg type="tx">
                <dgm:param type="stBulletLvl" val="1"/>
              </dgm:alg>
              <dgm:choose name="Name16">
                <dgm:if name="Name17" axis="ch" ptType="node" func="cnt" op="gte" val="1">
                  <dgm:shape xmlns:r="http://schemas.openxmlformats.org/officeDocument/2006/relationships" type="rect" r:blip="">
                    <dgm:adjLst/>
                  </dgm:shape>
                </dgm:if>
                <dgm:else name="Name18">
                  <dgm:shape xmlns:r="http://schemas.openxmlformats.org/officeDocument/2006/relationships" type="rect" r:blip="" hideGeom="1">
                    <dgm:adjLst/>
                  </dgm:shape>
                </dgm:else>
              </dgm:choose>
              <dgm:presOf axis="des" ptType="node"/>
              <dgm:constrLst>
                <dgm:constr type="secFontSz" val="65"/>
                <dgm:constr type="primFontSz" refType="secFontSz"/>
                <dgm:constr type="h"/>
                <dgm:constr type="tMarg"/>
                <dgm:constr type="bMarg"/>
                <dgm:constr type="rMarg"/>
                <dgm:constr type="lMarg"/>
              </dgm:constrLst>
              <dgm:ruleLst>
                <dgm:rule type="h" val="INF" fact="NaN" max="NaN"/>
              </dgm:ruleLst>
            </dgm:layoutNode>
          </dgm:layoutNode>
          <dgm:forEach name="Name19" axis="followSib" ptType="sibTrans" cnt="1">
            <dgm:layoutNode name="space">
              <dgm:alg type="sp"/>
              <dgm:shape xmlns:r="http://schemas.openxmlformats.org/officeDocument/2006/relationships" r:blip="">
                <dgm:adjLst/>
              </dgm:shape>
              <dgm:presOf/>
              <dgm:constrLst/>
              <dgm:ruleLst/>
            </dgm:layoutNode>
          </dgm:forEach>
        </dgm:forEach>
      </dgm:if>
      <dgm:else name="Name20">
        <dgm:constrLst>
          <dgm:constr type="w" for="ch" forName="parTxOnly" refType="w"/>
          <dgm:constr type="h" for="des" forName="parTxOnly" op="equ"/>
          <dgm:constr type="primFontSz" for="des" forName="parTxOnly" op="equ" val="65"/>
          <dgm:constr type="w" for="ch" forName="parTxOnlySpace" refType="w" refFor="ch" refForName="parTxOnly" fact="-0.1"/>
        </dgm:constrLst>
        <dgm:ruleLst/>
        <dgm:forEach name="Name21" axis="ch" ptType="node">
          <dgm:layoutNode name="parTxOnly">
            <dgm:varLst>
              <dgm:chMax val="0"/>
              <dgm:chPref val="0"/>
              <dgm:bulletEnabled val="1"/>
            </dgm:varLst>
            <dgm:alg type="tx"/>
            <dgm:choose name="Name22">
              <dgm:if name="Name23" func="var" arg="dir" op="equ" val="norm">
                <dgm:shape xmlns:r="http://schemas.openxmlformats.org/officeDocument/2006/relationships" type="chevron" r:blip="">
                  <dgm:adjLst/>
                </dgm:shape>
              </dgm:if>
              <dgm:else name="Name24">
                <dgm:shape xmlns:r="http://schemas.openxmlformats.org/officeDocument/2006/relationships" rot="180" type="chevron" r:blip="">
                  <dgm:adjLst/>
                </dgm:shape>
              </dgm:else>
            </dgm:choose>
            <dgm:presOf axis="self" ptType="node"/>
            <dgm:choose name="Name25">
              <dgm:if name="Name26" func="var" arg="dir" op="equ" val="norm">
                <dgm:constrLst>
                  <dgm:constr type="h" refType="w" op="equ" fact="0.4"/>
                  <dgm:constr type="tMarg" refType="primFontSz" fact="0.105"/>
                  <dgm:constr type="bMarg" refType="primFontSz" fact="0.105"/>
                  <dgm:constr type="lMarg" refType="primFontSz" fact="0.315"/>
                  <dgm:constr type="rMarg" refType="primFontSz" fact="0.105"/>
                </dgm:constrLst>
              </dgm:if>
              <dgm:else name="Name27">
                <dgm:constrLst>
                  <dgm:constr type="h" refType="w" op="equ" fact="0.4"/>
                  <dgm:constr type="tMarg" refType="primFontSz" fact="0.105"/>
                  <dgm:constr type="bMarg" refType="primFontSz" fact="0.105"/>
                  <dgm:constr type="lMarg" refType="primFontSz" fact="0.105"/>
                  <dgm:constr type="rMarg" refType="primFontSz" fact="0.315"/>
                </dgm:constrLst>
              </dgm:else>
            </dgm:choose>
            <dgm:ruleLst>
              <dgm:rule type="primFontSz" val="5" fact="NaN" max="NaN"/>
            </dgm:ruleLst>
          </dgm:layoutNode>
          <dgm:forEach name="Name28" axis="followSib" ptType="sibTrans" cnt="1">
            <dgm:layoutNode name="parTxOnlySpace">
              <dgm:alg type="sp"/>
              <dgm:shape xmlns:r="http://schemas.openxmlformats.org/officeDocument/2006/relationships" r:blip="">
                <dgm:adjLst/>
              </dgm:shape>
              <dgm:presOf/>
              <dgm:constrLst/>
              <dgm:ruleLst/>
            </dgm:layoutNode>
          </dgm:forEach>
        </dgm:forEach>
      </dgm:else>
    </dgm:choose>
  </dgm:layoutNode>
</dgm:layoutDef>
</file>

<file path=ppt/diagrams/layout7.xml><?xml version="1.0" encoding="utf-8"?>
<dgm:layoutDef xmlns:dgm="http://schemas.openxmlformats.org/drawingml/2006/diagram" xmlns:a="http://schemas.openxmlformats.org/drawingml/2006/main" uniqueId="urn:microsoft.com/office/officeart/2005/8/layout/chevron1">
  <dgm:title val=""/>
  <dgm:desc val=""/>
  <dgm:catLst>
    <dgm:cat type="process" pri="9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des" func="maxDepth" op="gte" val="2">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1.5"/>
          <dgm:constr type="h" for="des" forName="desTx" refType="primFontSz" refFor="des" refForName="parTx" fact="0.5"/>
          <dgm:constr type="w" for="ch" forName="space" op="equ" val="-6"/>
        </dgm:constrLst>
        <dgm:ruleLst>
          <dgm:rule type="w" for="ch" forName="composite" val="0" fact="NaN" max="NaN"/>
          <dgm:rule type="primFontSz" for="des" forName="parTx" val="5" fact="NaN" max="NaN"/>
        </dgm:ruleLst>
        <dgm:forEach name="Name6" axis="ch" ptType="node">
          <dgm:layoutNode name="composite">
            <dgm:alg type="composite"/>
            <dgm:shape xmlns:r="http://schemas.openxmlformats.org/officeDocument/2006/relationships" r:blip="">
              <dgm:adjLst/>
            </dgm:shape>
            <dgm:presOf/>
            <dgm:choose name="Name7">
              <dgm:if name="Name8" func="var" arg="dir" op="equ" val="norm">
                <dgm:constrLst>
                  <dgm:constr type="l" for="ch" forName="parTx"/>
                  <dgm:constr type="w" for="ch" forName="parTx" refType="w"/>
                  <dgm:constr type="t" for="ch" forName="parTx"/>
                  <dgm:constr type="l" for="ch" forName="desTx"/>
                  <dgm:constr type="w" for="ch" forName="desTx" refType="w" refFor="ch" refForName="parTx" fact="0.8"/>
                  <dgm:constr type="t" for="ch" forName="desTx" refType="h" refFor="ch" refForName="parTx" fact="1.125"/>
                </dgm:constrLst>
              </dgm:if>
              <dgm:else name="Name9">
                <dgm:constrLst>
                  <dgm:constr type="l" for="ch" forName="parTx"/>
                  <dgm:constr type="w" for="ch" forName="parTx" refType="w"/>
                  <dgm:constr type="t" for="ch" forName="parTx"/>
                  <dgm:constr type="l" for="ch" forName="desTx" refType="w" fact="0.2"/>
                  <dgm:constr type="w" for="ch" forName="desTx" refType="w" refFor="ch" refForName="parTx" fact="0.8"/>
                  <dgm:constr type="t" for="ch" forName="desTx" refType="h" refFor="ch" refForName="parTx" fact="1.125"/>
                </dgm:constrLst>
              </dgm:else>
            </dgm:choose>
            <dgm:ruleLst>
              <dgm:rule type="h" val="INF" fact="NaN" max="NaN"/>
            </dgm:ruleLst>
            <dgm:layoutNode name="parTx">
              <dgm:varLst>
                <dgm:chMax val="0"/>
                <dgm:chPref val="0"/>
                <dgm:bulletEnabled val="1"/>
              </dgm:varLst>
              <dgm:alg type="tx"/>
              <dgm:choose name="Name10">
                <dgm:if name="Name11" func="var" arg="dir" op="equ" val="norm">
                  <dgm:shape xmlns:r="http://schemas.openxmlformats.org/officeDocument/2006/relationships" type="chevron" r:blip="">
                    <dgm:adjLst/>
                  </dgm:shape>
                </dgm:if>
                <dgm:else name="Name12">
                  <dgm:shape xmlns:r="http://schemas.openxmlformats.org/officeDocument/2006/relationships" rot="180" type="chevron" r:blip="">
                    <dgm:adjLst/>
                  </dgm:shape>
                </dgm:else>
              </dgm:choose>
              <dgm:presOf axis="self" ptType="node"/>
              <dgm:choose name="Name13">
                <dgm:if name="Name14" func="var" arg="dir" op="equ" val="norm">
                  <dgm:constrLst>
                    <dgm:constr type="h" refType="w" op="lte" fact="0.4"/>
                    <dgm:constr type="h"/>
                    <dgm:constr type="tMarg" refType="primFontSz" fact="0.105"/>
                    <dgm:constr type="bMarg" refType="primFontSz" fact="0.105"/>
                    <dgm:constr type="lMarg" refType="primFontSz" fact="0.315"/>
                    <dgm:constr type="rMarg" refType="primFontSz" fact="0.105"/>
                  </dgm:constrLst>
                </dgm:if>
                <dgm:else name="Name15">
                  <dgm:constrLst>
                    <dgm:constr type="h" refType="w" op="lte" fact="0.4"/>
                    <dgm:constr type="h"/>
                    <dgm:constr type="tMarg" refType="primFontSz" fact="0.105"/>
                    <dgm:constr type="bMarg" refType="primFontSz" fact="0.105"/>
                    <dgm:constr type="lMarg" refType="primFontSz" fact="0.105"/>
                    <dgm:constr type="rMarg" refType="primFontSz" fact="0.315"/>
                  </dgm:constrLst>
                </dgm:else>
              </dgm:choose>
              <dgm:ruleLst>
                <dgm:rule type="h" val="INF" fact="NaN" max="NaN"/>
              </dgm:ruleLst>
            </dgm:layoutNode>
            <dgm:layoutNode name="desTx" styleLbl="revTx">
              <dgm:varLst>
                <dgm:bulletEnabled val="1"/>
              </dgm:varLst>
              <dgm:alg type="tx">
                <dgm:param type="stBulletLvl" val="1"/>
              </dgm:alg>
              <dgm:choose name="Name16">
                <dgm:if name="Name17" axis="ch" ptType="node" func="cnt" op="gte" val="1">
                  <dgm:shape xmlns:r="http://schemas.openxmlformats.org/officeDocument/2006/relationships" type="rect" r:blip="">
                    <dgm:adjLst/>
                  </dgm:shape>
                </dgm:if>
                <dgm:else name="Name18">
                  <dgm:shape xmlns:r="http://schemas.openxmlformats.org/officeDocument/2006/relationships" type="rect" r:blip="" hideGeom="1">
                    <dgm:adjLst/>
                  </dgm:shape>
                </dgm:else>
              </dgm:choose>
              <dgm:presOf axis="des" ptType="node"/>
              <dgm:constrLst>
                <dgm:constr type="secFontSz" val="65"/>
                <dgm:constr type="primFontSz" refType="secFontSz"/>
                <dgm:constr type="h"/>
                <dgm:constr type="tMarg"/>
                <dgm:constr type="bMarg"/>
                <dgm:constr type="rMarg"/>
                <dgm:constr type="lMarg"/>
              </dgm:constrLst>
              <dgm:ruleLst>
                <dgm:rule type="h" val="INF" fact="NaN" max="NaN"/>
              </dgm:ruleLst>
            </dgm:layoutNode>
          </dgm:layoutNode>
          <dgm:forEach name="Name19" axis="followSib" ptType="sibTrans" cnt="1">
            <dgm:layoutNode name="space">
              <dgm:alg type="sp"/>
              <dgm:shape xmlns:r="http://schemas.openxmlformats.org/officeDocument/2006/relationships" r:blip="">
                <dgm:adjLst/>
              </dgm:shape>
              <dgm:presOf/>
              <dgm:constrLst/>
              <dgm:ruleLst/>
            </dgm:layoutNode>
          </dgm:forEach>
        </dgm:forEach>
      </dgm:if>
      <dgm:else name="Name20">
        <dgm:constrLst>
          <dgm:constr type="w" for="ch" forName="parTxOnly" refType="w"/>
          <dgm:constr type="h" for="des" forName="parTxOnly" op="equ"/>
          <dgm:constr type="primFontSz" for="des" forName="parTxOnly" op="equ" val="65"/>
          <dgm:constr type="w" for="ch" forName="parTxOnlySpace" refType="w" refFor="ch" refForName="parTxOnly" fact="-0.1"/>
        </dgm:constrLst>
        <dgm:ruleLst/>
        <dgm:forEach name="Name21" axis="ch" ptType="node">
          <dgm:layoutNode name="parTxOnly">
            <dgm:varLst>
              <dgm:chMax val="0"/>
              <dgm:chPref val="0"/>
              <dgm:bulletEnabled val="1"/>
            </dgm:varLst>
            <dgm:alg type="tx"/>
            <dgm:choose name="Name22">
              <dgm:if name="Name23" func="var" arg="dir" op="equ" val="norm">
                <dgm:shape xmlns:r="http://schemas.openxmlformats.org/officeDocument/2006/relationships" type="chevron" r:blip="">
                  <dgm:adjLst/>
                </dgm:shape>
              </dgm:if>
              <dgm:else name="Name24">
                <dgm:shape xmlns:r="http://schemas.openxmlformats.org/officeDocument/2006/relationships" rot="180" type="chevron" r:blip="">
                  <dgm:adjLst/>
                </dgm:shape>
              </dgm:else>
            </dgm:choose>
            <dgm:presOf axis="self" ptType="node"/>
            <dgm:choose name="Name25">
              <dgm:if name="Name26" func="var" arg="dir" op="equ" val="norm">
                <dgm:constrLst>
                  <dgm:constr type="h" refType="w" op="equ" fact="0.4"/>
                  <dgm:constr type="tMarg" refType="primFontSz" fact="0.105"/>
                  <dgm:constr type="bMarg" refType="primFontSz" fact="0.105"/>
                  <dgm:constr type="lMarg" refType="primFontSz" fact="0.315"/>
                  <dgm:constr type="rMarg" refType="primFontSz" fact="0.105"/>
                </dgm:constrLst>
              </dgm:if>
              <dgm:else name="Name27">
                <dgm:constrLst>
                  <dgm:constr type="h" refType="w" op="equ" fact="0.4"/>
                  <dgm:constr type="tMarg" refType="primFontSz" fact="0.105"/>
                  <dgm:constr type="bMarg" refType="primFontSz" fact="0.105"/>
                  <dgm:constr type="lMarg" refType="primFontSz" fact="0.105"/>
                  <dgm:constr type="rMarg" refType="primFontSz" fact="0.315"/>
                </dgm:constrLst>
              </dgm:else>
            </dgm:choose>
            <dgm:ruleLst>
              <dgm:rule type="primFontSz" val="5" fact="NaN" max="NaN"/>
            </dgm:ruleLst>
          </dgm:layoutNode>
          <dgm:forEach name="Name28" axis="followSib" ptType="sibTrans" cnt="1">
            <dgm:layoutNode name="parTxOnlySpace">
              <dgm:alg type="sp"/>
              <dgm:shape xmlns:r="http://schemas.openxmlformats.org/officeDocument/2006/relationships" r:blip="">
                <dgm:adjLst/>
              </dgm:shape>
              <dgm:presOf/>
              <dgm:constrLst/>
              <dgm:ruleLst/>
            </dgm:layoutNode>
          </dgm:forEach>
        </dgm:forEach>
      </dgm:else>
    </dgm:choose>
  </dgm:layoutNode>
</dgm:layoutDef>
</file>

<file path=ppt/diagrams/layout8.xml><?xml version="1.0" encoding="utf-8"?>
<dgm:layoutDef xmlns:dgm="http://schemas.openxmlformats.org/drawingml/2006/diagram" xmlns:a="http://schemas.openxmlformats.org/drawingml/2006/main" uniqueId="urn:microsoft.com/office/officeart/2005/8/layout/chevron1">
  <dgm:title val=""/>
  <dgm:desc val=""/>
  <dgm:catLst>
    <dgm:cat type="process" pri="9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des" func="maxDepth" op="gte" val="2">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1.5"/>
          <dgm:constr type="h" for="des" forName="desTx" refType="primFontSz" refFor="des" refForName="parTx" fact="0.5"/>
          <dgm:constr type="w" for="ch" forName="space" op="equ" val="-6"/>
        </dgm:constrLst>
        <dgm:ruleLst>
          <dgm:rule type="w" for="ch" forName="composite" val="0" fact="NaN" max="NaN"/>
          <dgm:rule type="primFontSz" for="des" forName="parTx" val="5" fact="NaN" max="NaN"/>
        </dgm:ruleLst>
        <dgm:forEach name="Name6" axis="ch" ptType="node">
          <dgm:layoutNode name="composite">
            <dgm:alg type="composite"/>
            <dgm:shape xmlns:r="http://schemas.openxmlformats.org/officeDocument/2006/relationships" r:blip="">
              <dgm:adjLst/>
            </dgm:shape>
            <dgm:presOf/>
            <dgm:choose name="Name7">
              <dgm:if name="Name8" func="var" arg="dir" op="equ" val="norm">
                <dgm:constrLst>
                  <dgm:constr type="l" for="ch" forName="parTx"/>
                  <dgm:constr type="w" for="ch" forName="parTx" refType="w"/>
                  <dgm:constr type="t" for="ch" forName="parTx"/>
                  <dgm:constr type="l" for="ch" forName="desTx"/>
                  <dgm:constr type="w" for="ch" forName="desTx" refType="w" refFor="ch" refForName="parTx" fact="0.8"/>
                  <dgm:constr type="t" for="ch" forName="desTx" refType="h" refFor="ch" refForName="parTx" fact="1.125"/>
                </dgm:constrLst>
              </dgm:if>
              <dgm:else name="Name9">
                <dgm:constrLst>
                  <dgm:constr type="l" for="ch" forName="parTx"/>
                  <dgm:constr type="w" for="ch" forName="parTx" refType="w"/>
                  <dgm:constr type="t" for="ch" forName="parTx"/>
                  <dgm:constr type="l" for="ch" forName="desTx" refType="w" fact="0.2"/>
                  <dgm:constr type="w" for="ch" forName="desTx" refType="w" refFor="ch" refForName="parTx" fact="0.8"/>
                  <dgm:constr type="t" for="ch" forName="desTx" refType="h" refFor="ch" refForName="parTx" fact="1.125"/>
                </dgm:constrLst>
              </dgm:else>
            </dgm:choose>
            <dgm:ruleLst>
              <dgm:rule type="h" val="INF" fact="NaN" max="NaN"/>
            </dgm:ruleLst>
            <dgm:layoutNode name="parTx">
              <dgm:varLst>
                <dgm:chMax val="0"/>
                <dgm:chPref val="0"/>
                <dgm:bulletEnabled val="1"/>
              </dgm:varLst>
              <dgm:alg type="tx"/>
              <dgm:choose name="Name10">
                <dgm:if name="Name11" func="var" arg="dir" op="equ" val="norm">
                  <dgm:shape xmlns:r="http://schemas.openxmlformats.org/officeDocument/2006/relationships" type="chevron" r:blip="">
                    <dgm:adjLst/>
                  </dgm:shape>
                </dgm:if>
                <dgm:else name="Name12">
                  <dgm:shape xmlns:r="http://schemas.openxmlformats.org/officeDocument/2006/relationships" rot="180" type="chevron" r:blip="">
                    <dgm:adjLst/>
                  </dgm:shape>
                </dgm:else>
              </dgm:choose>
              <dgm:presOf axis="self" ptType="node"/>
              <dgm:choose name="Name13">
                <dgm:if name="Name14" func="var" arg="dir" op="equ" val="norm">
                  <dgm:constrLst>
                    <dgm:constr type="h" refType="w" op="lte" fact="0.4"/>
                    <dgm:constr type="h"/>
                    <dgm:constr type="tMarg" refType="primFontSz" fact="0.105"/>
                    <dgm:constr type="bMarg" refType="primFontSz" fact="0.105"/>
                    <dgm:constr type="lMarg" refType="primFontSz" fact="0.315"/>
                    <dgm:constr type="rMarg" refType="primFontSz" fact="0.105"/>
                  </dgm:constrLst>
                </dgm:if>
                <dgm:else name="Name15">
                  <dgm:constrLst>
                    <dgm:constr type="h" refType="w" op="lte" fact="0.4"/>
                    <dgm:constr type="h"/>
                    <dgm:constr type="tMarg" refType="primFontSz" fact="0.105"/>
                    <dgm:constr type="bMarg" refType="primFontSz" fact="0.105"/>
                    <dgm:constr type="lMarg" refType="primFontSz" fact="0.105"/>
                    <dgm:constr type="rMarg" refType="primFontSz" fact="0.315"/>
                  </dgm:constrLst>
                </dgm:else>
              </dgm:choose>
              <dgm:ruleLst>
                <dgm:rule type="h" val="INF" fact="NaN" max="NaN"/>
              </dgm:ruleLst>
            </dgm:layoutNode>
            <dgm:layoutNode name="desTx" styleLbl="revTx">
              <dgm:varLst>
                <dgm:bulletEnabled val="1"/>
              </dgm:varLst>
              <dgm:alg type="tx">
                <dgm:param type="stBulletLvl" val="1"/>
              </dgm:alg>
              <dgm:choose name="Name16">
                <dgm:if name="Name17" axis="ch" ptType="node" func="cnt" op="gte" val="1">
                  <dgm:shape xmlns:r="http://schemas.openxmlformats.org/officeDocument/2006/relationships" type="rect" r:blip="">
                    <dgm:adjLst/>
                  </dgm:shape>
                </dgm:if>
                <dgm:else name="Name18">
                  <dgm:shape xmlns:r="http://schemas.openxmlformats.org/officeDocument/2006/relationships" type="rect" r:blip="" hideGeom="1">
                    <dgm:adjLst/>
                  </dgm:shape>
                </dgm:else>
              </dgm:choose>
              <dgm:presOf axis="des" ptType="node"/>
              <dgm:constrLst>
                <dgm:constr type="secFontSz" val="65"/>
                <dgm:constr type="primFontSz" refType="secFontSz"/>
                <dgm:constr type="h"/>
                <dgm:constr type="tMarg"/>
                <dgm:constr type="bMarg"/>
                <dgm:constr type="rMarg"/>
                <dgm:constr type="lMarg"/>
              </dgm:constrLst>
              <dgm:ruleLst>
                <dgm:rule type="h" val="INF" fact="NaN" max="NaN"/>
              </dgm:ruleLst>
            </dgm:layoutNode>
          </dgm:layoutNode>
          <dgm:forEach name="Name19" axis="followSib" ptType="sibTrans" cnt="1">
            <dgm:layoutNode name="space">
              <dgm:alg type="sp"/>
              <dgm:shape xmlns:r="http://schemas.openxmlformats.org/officeDocument/2006/relationships" r:blip="">
                <dgm:adjLst/>
              </dgm:shape>
              <dgm:presOf/>
              <dgm:constrLst/>
              <dgm:ruleLst/>
            </dgm:layoutNode>
          </dgm:forEach>
        </dgm:forEach>
      </dgm:if>
      <dgm:else name="Name20">
        <dgm:constrLst>
          <dgm:constr type="w" for="ch" forName="parTxOnly" refType="w"/>
          <dgm:constr type="h" for="des" forName="parTxOnly" op="equ"/>
          <dgm:constr type="primFontSz" for="des" forName="parTxOnly" op="equ" val="65"/>
          <dgm:constr type="w" for="ch" forName="parTxOnlySpace" refType="w" refFor="ch" refForName="parTxOnly" fact="-0.1"/>
        </dgm:constrLst>
        <dgm:ruleLst/>
        <dgm:forEach name="Name21" axis="ch" ptType="node">
          <dgm:layoutNode name="parTxOnly">
            <dgm:varLst>
              <dgm:chMax val="0"/>
              <dgm:chPref val="0"/>
              <dgm:bulletEnabled val="1"/>
            </dgm:varLst>
            <dgm:alg type="tx"/>
            <dgm:choose name="Name22">
              <dgm:if name="Name23" func="var" arg="dir" op="equ" val="norm">
                <dgm:shape xmlns:r="http://schemas.openxmlformats.org/officeDocument/2006/relationships" type="chevron" r:blip="">
                  <dgm:adjLst/>
                </dgm:shape>
              </dgm:if>
              <dgm:else name="Name24">
                <dgm:shape xmlns:r="http://schemas.openxmlformats.org/officeDocument/2006/relationships" rot="180" type="chevron" r:blip="">
                  <dgm:adjLst/>
                </dgm:shape>
              </dgm:else>
            </dgm:choose>
            <dgm:presOf axis="self" ptType="node"/>
            <dgm:choose name="Name25">
              <dgm:if name="Name26" func="var" arg="dir" op="equ" val="norm">
                <dgm:constrLst>
                  <dgm:constr type="h" refType="w" op="equ" fact="0.4"/>
                  <dgm:constr type="tMarg" refType="primFontSz" fact="0.105"/>
                  <dgm:constr type="bMarg" refType="primFontSz" fact="0.105"/>
                  <dgm:constr type="lMarg" refType="primFontSz" fact="0.315"/>
                  <dgm:constr type="rMarg" refType="primFontSz" fact="0.105"/>
                </dgm:constrLst>
              </dgm:if>
              <dgm:else name="Name27">
                <dgm:constrLst>
                  <dgm:constr type="h" refType="w" op="equ" fact="0.4"/>
                  <dgm:constr type="tMarg" refType="primFontSz" fact="0.105"/>
                  <dgm:constr type="bMarg" refType="primFontSz" fact="0.105"/>
                  <dgm:constr type="lMarg" refType="primFontSz" fact="0.105"/>
                  <dgm:constr type="rMarg" refType="primFontSz" fact="0.315"/>
                </dgm:constrLst>
              </dgm:else>
            </dgm:choose>
            <dgm:ruleLst>
              <dgm:rule type="primFontSz" val="5" fact="NaN" max="NaN"/>
            </dgm:ruleLst>
          </dgm:layoutNode>
          <dgm:forEach name="Name28" axis="followSib" ptType="sibTrans" cnt="1">
            <dgm:layoutNode name="parTxOnlySpace">
              <dgm:alg type="sp"/>
              <dgm:shape xmlns:r="http://schemas.openxmlformats.org/officeDocument/2006/relationships" r:blip="">
                <dgm:adjLst/>
              </dgm:shape>
              <dgm:presOf/>
              <dgm:constrLst/>
              <dgm:ruleLst/>
            </dgm:layoutNode>
          </dgm:forEach>
        </dgm:forEach>
      </dgm:else>
    </dgm:choose>
  </dgm:layoutNode>
</dgm:layoutDef>
</file>

<file path=ppt/diagrams/quickStyle1.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61.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4820"/>
          </a:xfrm>
          <a:prstGeom prst="rect">
            <a:avLst/>
          </a:prstGeom>
        </p:spPr>
        <p:txBody>
          <a:bodyPr vert="horz" lIns="93177" tIns="46589" rIns="93177" bIns="46589" rtlCol="0"/>
          <a:lstStyle>
            <a:lvl1pPr algn="r">
              <a:defRPr sz="1200"/>
            </a:lvl1pPr>
          </a:lstStyle>
          <a:p>
            <a:fld id="{AC167E78-EA36-40A1-A9A0-B443C6CB1F60}" type="datetimeFigureOut">
              <a:rPr lang="en-US" smtClean="0"/>
              <a:pPr/>
              <a:t>9/5/22</a:t>
            </a:fld>
            <a:endParaRPr lang="en-US"/>
          </a:p>
        </p:txBody>
      </p:sp>
      <p:sp>
        <p:nvSpPr>
          <p:cNvPr id="4" name="Footer Placeholder 3"/>
          <p:cNvSpPr>
            <a:spLocks noGrp="1"/>
          </p:cNvSpPr>
          <p:nvPr>
            <p:ph type="ftr" sz="quarter" idx="2"/>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5" name="Slide Number Placeholder 4"/>
          <p:cNvSpPr>
            <a:spLocks noGrp="1"/>
          </p:cNvSpPr>
          <p:nvPr>
            <p:ph type="sldNum" sz="quarter" idx="3"/>
          </p:nvPr>
        </p:nvSpPr>
        <p:spPr>
          <a:xfrm>
            <a:off x="3970938" y="8829967"/>
            <a:ext cx="3037840" cy="464820"/>
          </a:xfrm>
          <a:prstGeom prst="rect">
            <a:avLst/>
          </a:prstGeom>
        </p:spPr>
        <p:txBody>
          <a:bodyPr vert="horz" lIns="93177" tIns="46589" rIns="93177" bIns="46589" rtlCol="0" anchor="b"/>
          <a:lstStyle>
            <a:lvl1pPr algn="r">
              <a:defRPr sz="1200"/>
            </a:lvl1pPr>
          </a:lstStyle>
          <a:p>
            <a:fld id="{1E401BE2-F7AC-4C50-A6E5-F6C806E13D7E}" type="slidenum">
              <a:rPr lang="en-US" smtClean="0"/>
              <a:pPr/>
              <a:t>‹#›</a:t>
            </a:fld>
            <a:endParaRPr lang="en-US"/>
          </a:p>
        </p:txBody>
      </p:sp>
    </p:spTree>
    <p:extLst>
      <p:ext uri="{BB962C8B-B14F-4D97-AF65-F5344CB8AC3E}">
        <p14:creationId xmlns:p14="http://schemas.microsoft.com/office/powerpoint/2010/main" val="10462981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60.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fld id="{88D89EF4-2B2A-4F54-A6DD-1EB35DCF17B3}" type="datetimeFigureOut">
              <a:rPr lang="en-US" smtClean="0"/>
              <a:pPr/>
              <a:t>9/5/22</a:t>
            </a:fld>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AB959945-7217-484B-8E74-88DC87A74BB0}" type="slidenum">
              <a:rPr lang="en-US" smtClean="0"/>
              <a:pPr/>
              <a:t>‹#›</a:t>
            </a:fld>
            <a:endParaRPr lang="en-US"/>
          </a:p>
        </p:txBody>
      </p:sp>
    </p:spTree>
    <p:extLst>
      <p:ext uri="{BB962C8B-B14F-4D97-AF65-F5344CB8AC3E}">
        <p14:creationId xmlns:p14="http://schemas.microsoft.com/office/powerpoint/2010/main" val="35580705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3" Type="http://schemas.openxmlformats.org/officeDocument/2006/relationships/hyperlink" Target="https://www.nejm.org/doi/full/10.1056/NEJMoa075974" TargetMode="External"/><Relationship Id="rId2" Type="http://schemas.openxmlformats.org/officeDocument/2006/relationships/slide" Target="../slides/slide39.xml"/><Relationship Id="rId1" Type="http://schemas.openxmlformats.org/officeDocument/2006/relationships/notesMaster" Target="../notesMasters/notesMaster1.xml"/><Relationship Id="rId4" Type="http://schemas.openxmlformats.org/officeDocument/2006/relationships/hyperlink" Target="https://www.ncbi.nlm.nih.gov/pmc/articles/PMC2880448/" TargetMode="Externa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07576245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latinLnBrk="0"/>
            <a:r>
              <a:rPr lang="en-US" sz="1200" b="0" i="0" kern="1200" dirty="0">
                <a:solidFill>
                  <a:schemeClr val="tx1"/>
                </a:solidFill>
                <a:effectLst/>
                <a:latin typeface="+mn-lt"/>
                <a:ea typeface="+mn-ea"/>
                <a:cs typeface="+mn-cs"/>
              </a:rPr>
              <a:t>Unlocking the life’s code requires diving into the nucleus of our body cells, where the double-stranded genome resides. Genome is literally the 'code of life' - it is the set of instructions for making everything from you to zebras, strawberries, and even yeast.</a:t>
            </a:r>
          </a:p>
          <a:p>
            <a:br>
              <a:rPr lang="en-US" dirty="0"/>
            </a:br>
            <a:r>
              <a:rPr lang="en-US" b="0" cap="none" dirty="0"/>
              <a:t>since the discovery of </a:t>
            </a:r>
            <a:r>
              <a:rPr lang="en-US" b="0" cap="none" dirty="0" err="1"/>
              <a:t>dna’s</a:t>
            </a:r>
            <a:r>
              <a:rPr lang="en-US" b="0" cap="none" dirty="0"/>
              <a:t> double-helical structure (</a:t>
            </a:r>
            <a:r>
              <a:rPr lang="en-US" b="0" cap="none" dirty="0" err="1"/>
              <a:t>watson</a:t>
            </a:r>
            <a:r>
              <a:rPr lang="en-US" b="0" cap="none" dirty="0"/>
              <a:t> </a:t>
            </a:r>
            <a:r>
              <a:rPr lang="en-US" b="0" i="1" cap="none" dirty="0"/>
              <a:t>et al.</a:t>
            </a:r>
            <a:r>
              <a:rPr lang="en-US" b="0" cap="none" dirty="0"/>
              <a:t> 1953) </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pPr/>
              <a:t>9</a:t>
            </a:fld>
            <a:endParaRPr lang="en-US"/>
          </a:p>
        </p:txBody>
      </p:sp>
    </p:spTree>
    <p:extLst>
      <p:ext uri="{BB962C8B-B14F-4D97-AF65-F5344CB8AC3E}">
        <p14:creationId xmlns:p14="http://schemas.microsoft.com/office/powerpoint/2010/main" val="101254090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0" kern="1200" dirty="0">
                <a:solidFill>
                  <a:schemeClr val="tx1"/>
                </a:solidFill>
                <a:effectLst/>
                <a:latin typeface="+mn-lt"/>
                <a:ea typeface="+mn-ea"/>
                <a:cs typeface="+mn-cs"/>
              </a:rPr>
              <a:t>Our DNA is literally a cookbook that contains the information needed to make all of our phenotypes and traits. Our genes are the recipes for making us what we are physically.</a:t>
            </a:r>
            <a:br>
              <a:rPr lang="en-US" dirty="0"/>
            </a:b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pPr/>
              <a:t>10</a:t>
            </a:fld>
            <a:endParaRPr lang="en-US"/>
          </a:p>
        </p:txBody>
      </p:sp>
    </p:spTree>
    <p:extLst>
      <p:ext uri="{BB962C8B-B14F-4D97-AF65-F5344CB8AC3E}">
        <p14:creationId xmlns:p14="http://schemas.microsoft.com/office/powerpoint/2010/main" val="309822380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0" kern="1200" dirty="0">
                <a:solidFill>
                  <a:schemeClr val="tx1"/>
                </a:solidFill>
                <a:effectLst/>
                <a:latin typeface="+mn-lt"/>
                <a:ea typeface="+mn-ea"/>
                <a:cs typeface="+mn-cs"/>
              </a:rPr>
              <a:t>Henrietta Lacks,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11</a:t>
            </a:fld>
            <a:endParaRPr lang="en-US">
              <a:solidFill>
                <a:prstClr val="black"/>
              </a:solidFill>
            </a:endParaRPr>
          </a:p>
        </p:txBody>
      </p:sp>
    </p:spTree>
    <p:extLst>
      <p:ext uri="{BB962C8B-B14F-4D97-AF65-F5344CB8AC3E}">
        <p14:creationId xmlns:p14="http://schemas.microsoft.com/office/powerpoint/2010/main" val="288046839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solidFill>
                  <a:schemeClr val="bg1">
                    <a:lumMod val="50000"/>
                  </a:schemeClr>
                </a:solidFill>
              </a:rPr>
              <a:t>Phi x174 is a virus that Infects E. Coli bacteria</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a:solidFill>
                <a:srgbClr val="222222"/>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a:solidFill>
                  <a:schemeClr val="tx1"/>
                </a:solidFill>
                <a:effectLst/>
                <a:latin typeface="+mn-lt"/>
                <a:ea typeface="+mn-ea"/>
                <a:cs typeface="+mn-cs"/>
              </a:rPr>
              <a:t>You may be exposed to E. coli from contaminated water or food — especially raw vegetables and undercooked ground beef.</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a:solidFill>
                <a:srgbClr val="222222"/>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a:solidFill>
                  <a:srgbClr val="222222"/>
                </a:solidFill>
                <a:latin typeface="arial" panose="020B0604020202020204" pitchFamily="34" charset="0"/>
              </a:rPr>
              <a:t>Paris Japonica</a:t>
            </a:r>
            <a:r>
              <a:rPr lang="en-US">
                <a:solidFill>
                  <a:srgbClr val="222222"/>
                </a:solidFill>
                <a:latin typeface="arial" panose="020B0604020202020204" pitchFamily="34" charset="0"/>
              </a:rPr>
              <a:t> : A rare Japanese flower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solidFill>
                  <a:srgbClr val="222222"/>
                </a:solidFill>
                <a:latin typeface="arial" panose="020B0604020202020204" pitchFamily="34" charset="0"/>
              </a:rPr>
              <a:t>============================</a:t>
            </a:r>
          </a:p>
          <a:p>
            <a:r>
              <a:rPr lang="en-US" sz="1200" b="0" i="0" u="none" strike="noStrike" kern="1200" baseline="0">
                <a:solidFill>
                  <a:schemeClr val="tx1"/>
                </a:solidFill>
                <a:latin typeface="+mn-lt"/>
                <a:ea typeface="+mn-ea"/>
                <a:cs typeface="+mn-cs"/>
              </a:rPr>
              <a:t>Phi is 600K time smaller than the genome of human	</a:t>
            </a:r>
          </a:p>
          <a:p>
            <a:r>
              <a:rPr lang="en-US" sz="1200" b="0" i="0" u="none" strike="noStrike" kern="1200" baseline="0">
                <a:solidFill>
                  <a:schemeClr val="tx1"/>
                </a:solidFill>
                <a:latin typeface="+mn-lt"/>
                <a:ea typeface="+mn-ea"/>
                <a:cs typeface="+mn-cs"/>
              </a:rPr>
              <a:t>E coli is ~600 time smaller than the human genome</a:t>
            </a:r>
          </a:p>
          <a:p>
            <a:r>
              <a:rPr lang="en-US" sz="1200" b="0" i="0" u="none" strike="noStrike" kern="1200" baseline="0">
                <a:solidFill>
                  <a:schemeClr val="tx1"/>
                </a:solidFill>
                <a:latin typeface="+mn-lt"/>
                <a:ea typeface="+mn-ea"/>
                <a:cs typeface="+mn-cs"/>
              </a:rPr>
              <a:t>Onion has a genome that is 5x larger than that of human</a:t>
            </a:r>
          </a:p>
          <a:p>
            <a:r>
              <a:rPr lang="en-US" sz="1200" b="0" i="0" u="none" strike="noStrike" kern="1200" baseline="0">
                <a:solidFill>
                  <a:schemeClr val="tx1"/>
                </a:solidFill>
                <a:latin typeface="+mn-lt"/>
                <a:ea typeface="+mn-ea"/>
                <a:cs typeface="+mn-cs"/>
              </a:rPr>
              <a:t>Paris japonica’s genome is 46x larger than the human genome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8071314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As the whole genome of most organisms cannot be sequenced all at once, the genome is broken into smaller fragments. </a:t>
            </a:r>
          </a:p>
          <a:p>
            <a:r>
              <a:rPr lang="en-US" sz="1200" kern="1200" dirty="0">
                <a:solidFill>
                  <a:schemeClr val="tx1"/>
                </a:solidFill>
                <a:effectLst/>
                <a:latin typeface="+mn-lt"/>
                <a:ea typeface="+mn-ea"/>
                <a:cs typeface="+mn-cs"/>
              </a:rPr>
              <a:t>After each fragment is sequenced, small pieces of DNA sequences (i.e. reads) are generated. </a:t>
            </a:r>
            <a:endParaRPr lang="en-US"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2A29B5B4-DF53-9241-A035-39249688D76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5186958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untangling yarn ball</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17</a:t>
            </a:fld>
            <a:endParaRPr lang="en-US">
              <a:solidFill>
                <a:prstClr val="black"/>
              </a:solidFill>
            </a:endParaRPr>
          </a:p>
        </p:txBody>
      </p:sp>
    </p:spTree>
    <p:extLst>
      <p:ext uri="{BB962C8B-B14F-4D97-AF65-F5344CB8AC3E}">
        <p14:creationId xmlns:p14="http://schemas.microsoft.com/office/powerpoint/2010/main" val="207045913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242" name="Rectangle 9"/>
          <p:cNvSpPr>
            <a:spLocks noGrp="1" noChangeArrowheads="1"/>
          </p:cNvSpPr>
          <p:nvPr>
            <p:ph type="sldNum" sz="quarter"/>
          </p:nvPr>
        </p:nvSpPr>
        <p:spPr>
          <a:noFill/>
        </p:spPr>
        <p:txBody>
          <a:bodyPr/>
          <a:lstStyle/>
          <a:p>
            <a:fld id="{B685DBD6-D95A-41EC-889F-21CF45C92CC4}" type="slidenum">
              <a:rPr lang="en-US" smtClean="0"/>
              <a:pPr/>
              <a:t>18</a:t>
            </a:fld>
            <a:endParaRPr lang="en-US"/>
          </a:p>
        </p:txBody>
      </p:sp>
      <p:sp>
        <p:nvSpPr>
          <p:cNvPr id="10243" name="Rectangle 1"/>
          <p:cNvSpPr>
            <a:spLocks noGrp="1" noRot="1" noChangeAspect="1" noChangeArrowheads="1" noTextEdit="1"/>
          </p:cNvSpPr>
          <p:nvPr>
            <p:ph type="sldImg"/>
          </p:nvPr>
        </p:nvSpPr>
        <p:spPr>
          <a:xfrm>
            <a:off x="1144588" y="693738"/>
            <a:ext cx="4567237" cy="3427412"/>
          </a:xfrm>
          <a:solidFill>
            <a:srgbClr val="FFFFFF"/>
          </a:solidFill>
          <a:ln>
            <a:solidFill>
              <a:srgbClr val="000000"/>
            </a:solidFill>
            <a:miter lim="800000"/>
          </a:ln>
        </p:spPr>
      </p:sp>
      <p:sp>
        <p:nvSpPr>
          <p:cNvPr id="10244" name="Rectangle 2"/>
          <p:cNvSpPr>
            <a:spLocks noGrp="1" noChangeArrowheads="1"/>
          </p:cNvSpPr>
          <p:nvPr>
            <p:ph type="body" idx="1"/>
          </p:nvPr>
        </p:nvSpPr>
        <p:spPr>
          <a:xfrm>
            <a:off x="686361" y="4342535"/>
            <a:ext cx="5485279" cy="4114511"/>
          </a:xfrm>
          <a:noFill/>
          <a:ln/>
        </p:spPr>
        <p:txBody>
          <a:bodyPr wrap="none" anchor="ctr"/>
          <a:lstStyle/>
          <a:p>
            <a:endParaRPr lang="en-US"/>
          </a:p>
        </p:txBody>
      </p:sp>
    </p:spTree>
    <p:extLst>
      <p:ext uri="{BB962C8B-B14F-4D97-AF65-F5344CB8AC3E}">
        <p14:creationId xmlns:p14="http://schemas.microsoft.com/office/powerpoint/2010/main" val="133032538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242" name="Rectangle 9"/>
          <p:cNvSpPr>
            <a:spLocks noGrp="1" noChangeArrowheads="1"/>
          </p:cNvSpPr>
          <p:nvPr>
            <p:ph type="sldNum" sz="quarter"/>
          </p:nvPr>
        </p:nvSpPr>
        <p:spPr>
          <a:noFill/>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685DBD6-D95A-41EC-889F-21CF45C92CC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10243" name="Rectangle 1"/>
          <p:cNvSpPr>
            <a:spLocks noGrp="1" noRot="1" noChangeAspect="1" noChangeArrowheads="1" noTextEdit="1"/>
          </p:cNvSpPr>
          <p:nvPr>
            <p:ph type="sldImg"/>
          </p:nvPr>
        </p:nvSpPr>
        <p:spPr>
          <a:xfrm>
            <a:off x="1144588" y="693738"/>
            <a:ext cx="4567237" cy="3427412"/>
          </a:xfrm>
          <a:solidFill>
            <a:srgbClr val="FFFFFF"/>
          </a:solidFill>
          <a:ln>
            <a:solidFill>
              <a:srgbClr val="000000"/>
            </a:solidFill>
            <a:miter lim="800000"/>
          </a:ln>
        </p:spPr>
      </p:sp>
      <p:sp>
        <p:nvSpPr>
          <p:cNvPr id="10244" name="Rectangle 2"/>
          <p:cNvSpPr>
            <a:spLocks noGrp="1" noChangeArrowheads="1"/>
          </p:cNvSpPr>
          <p:nvPr>
            <p:ph type="body" idx="1"/>
          </p:nvPr>
        </p:nvSpPr>
        <p:spPr>
          <a:xfrm>
            <a:off x="686361" y="4342535"/>
            <a:ext cx="5485279" cy="4114511"/>
          </a:xfrm>
          <a:noFill/>
          <a:ln/>
        </p:spPr>
        <p:txBody>
          <a:bodyPr wrap="none" anchor="ctr"/>
          <a:lstStyle/>
          <a:p>
            <a:endParaRPr lang="en-US"/>
          </a:p>
        </p:txBody>
      </p:sp>
    </p:spTree>
    <p:extLst>
      <p:ext uri="{BB962C8B-B14F-4D97-AF65-F5344CB8AC3E}">
        <p14:creationId xmlns:p14="http://schemas.microsoft.com/office/powerpoint/2010/main" val="12726884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0" kern="1200" dirty="0">
                <a:solidFill>
                  <a:schemeClr val="tx1"/>
                </a:solidFill>
                <a:effectLst/>
                <a:latin typeface="+mn-lt"/>
                <a:ea typeface="+mn-ea"/>
                <a:cs typeface="+mn-cs"/>
              </a:rPr>
              <a:t>The 13-year long human project is the starting of the genomic era! It opened the door to remarkable biomedical discoveries by providing the first complete human genome sequence. It cost 3 billion dollars to read the entire sequence.</a:t>
            </a:r>
            <a:br>
              <a:rPr lang="en-US" dirty="0"/>
            </a:b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pPr/>
              <a:t>20</a:t>
            </a:fld>
            <a:endParaRPr lang="en-US"/>
          </a:p>
        </p:txBody>
      </p:sp>
    </p:spTree>
    <p:extLst>
      <p:ext uri="{BB962C8B-B14F-4D97-AF65-F5344CB8AC3E}">
        <p14:creationId xmlns:p14="http://schemas.microsoft.com/office/powerpoint/2010/main" val="55111612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latinLnBrk="0"/>
            <a:r>
              <a:rPr lang="en-US" sz="1200" b="0" i="0" kern="1200" dirty="0">
                <a:solidFill>
                  <a:schemeClr val="tx1"/>
                </a:solidFill>
                <a:effectLst/>
                <a:latin typeface="+mn-lt"/>
                <a:ea typeface="+mn-ea"/>
                <a:cs typeface="+mn-cs"/>
              </a:rPr>
              <a:t>However, since the development of high throughput sequencing (HTS) technologies, the cost of genome sequencing has fallen off a cliff (&lt;&lt; 1,000$) making it viable for almost everyone's use.</a:t>
            </a:r>
          </a:p>
          <a:p>
            <a:br>
              <a:rPr lang="en-US" dirty="0"/>
            </a:b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pPr/>
              <a:t>21</a:t>
            </a:fld>
            <a:endParaRPr lang="en-US"/>
          </a:p>
        </p:txBody>
      </p:sp>
    </p:spTree>
    <p:extLst>
      <p:ext uri="{BB962C8B-B14F-4D97-AF65-F5344CB8AC3E}">
        <p14:creationId xmlns:p14="http://schemas.microsoft.com/office/powerpoint/2010/main" val="169138205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Second generation =</a:t>
            </a:r>
            <a:r>
              <a:rPr lang="en-US" baseline="0" dirty="0"/>
              <a:t> </a:t>
            </a:r>
            <a:r>
              <a:rPr lang="en-US" dirty="0"/>
              <a:t>next generation = massively parallel sequencing =</a:t>
            </a:r>
            <a:r>
              <a:rPr lang="en-US" baseline="0" dirty="0"/>
              <a:t> </a:t>
            </a:r>
            <a:r>
              <a:rPr lang="en-US" sz="1200" kern="1200" dirty="0">
                <a:solidFill>
                  <a:schemeClr val="tx1"/>
                </a:solidFill>
                <a:effectLst/>
                <a:latin typeface="+mn-lt"/>
                <a:ea typeface="+mn-ea"/>
                <a:cs typeface="+mn-cs"/>
              </a:rPr>
              <a:t>high throughput sequencing (HTS) =</a:t>
            </a:r>
            <a:r>
              <a:rPr lang="en-US" sz="1200" kern="1200" baseline="0" dirty="0">
                <a:solidFill>
                  <a:schemeClr val="tx1"/>
                </a:solidFill>
                <a:effectLst/>
                <a:latin typeface="+mn-lt"/>
                <a:ea typeface="+mn-ea"/>
                <a:cs typeface="+mn-cs"/>
              </a:rPr>
              <a:t> Sequencing by Synthesis</a:t>
            </a:r>
          </a:p>
          <a:p>
            <a:r>
              <a:rPr lang="en-US" sz="1200" b="1" kern="1200" baseline="0" dirty="0">
                <a:solidFill>
                  <a:schemeClr val="tx1"/>
                </a:solidFill>
                <a:effectLst/>
                <a:latin typeface="+mn-lt"/>
                <a:ea typeface="+mn-ea"/>
                <a:cs typeface="+mn-cs"/>
              </a:rPr>
              <a:t>Attach large number of DNA molecules to the flow cell then sequence by synthesis using CMOS light sensor to observe the chemical interactions</a:t>
            </a:r>
            <a:endParaRPr lang="en-US" b="1" dirty="0"/>
          </a:p>
        </p:txBody>
      </p:sp>
      <p:sp>
        <p:nvSpPr>
          <p:cNvPr id="4" name="Slide Number Placeholder 3"/>
          <p:cNvSpPr>
            <a:spLocks noGrp="1"/>
          </p:cNvSpPr>
          <p:nvPr>
            <p:ph type="sldNum" sz="quarter" idx="10"/>
          </p:nvPr>
        </p:nvSpPr>
        <p:spPr/>
        <p:txBody>
          <a:bodyPr/>
          <a:lstStyle/>
          <a:p>
            <a:fld id="{AB959945-7217-484B-8E74-88DC87A74BB0}" type="slidenum">
              <a:rPr lang="en-US" smtClean="0"/>
              <a:pPr/>
              <a:t>24</a:t>
            </a:fld>
            <a:endParaRPr lang="en-US"/>
          </a:p>
        </p:txBody>
      </p:sp>
    </p:spTree>
    <p:extLst>
      <p:ext uri="{BB962C8B-B14F-4D97-AF65-F5344CB8AC3E}">
        <p14:creationId xmlns:p14="http://schemas.microsoft.com/office/powerpoint/2010/main" val="149252708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latinLnBrk="0"/>
            <a:r>
              <a:rPr lang="en-US" sz="1200" b="0" i="0" kern="1200" dirty="0">
                <a:solidFill>
                  <a:schemeClr val="tx1"/>
                </a:solidFill>
                <a:effectLst/>
                <a:latin typeface="+mn-lt"/>
                <a:ea typeface="+mn-ea"/>
                <a:cs typeface="+mn-cs"/>
              </a:rPr>
              <a:t>Until today, there is no machine takes genomic sample and produces the full sequence of the donor. I</a:t>
            </a:r>
          </a:p>
          <a:p>
            <a:pPr rtl="0" latinLnBrk="0"/>
            <a:r>
              <a:rPr lang="en-US" sz="1200" b="0" i="0" kern="1200" dirty="0" err="1">
                <a:solidFill>
                  <a:schemeClr val="tx1"/>
                </a:solidFill>
                <a:effectLst/>
                <a:latin typeface="+mn-lt"/>
                <a:ea typeface="+mn-ea"/>
                <a:cs typeface="+mn-cs"/>
              </a:rPr>
              <a:t>nstead</a:t>
            </a:r>
            <a:r>
              <a:rPr lang="en-US" sz="1200" b="0" i="0" kern="1200" dirty="0">
                <a:solidFill>
                  <a:schemeClr val="tx1"/>
                </a:solidFill>
                <a:effectLst/>
                <a:latin typeface="+mn-lt"/>
                <a:ea typeface="+mn-ea"/>
                <a:cs typeface="+mn-cs"/>
              </a:rPr>
              <a:t>, HTS technology is used to sequence/read random short DNA fragments of copies of the original molecule. </a:t>
            </a:r>
          </a:p>
          <a:p>
            <a:pPr rtl="0" latinLnBrk="0"/>
            <a:r>
              <a:rPr lang="en-US" sz="1200" b="1" i="0" kern="1200" dirty="0">
                <a:solidFill>
                  <a:schemeClr val="tx1"/>
                </a:solidFill>
                <a:effectLst/>
                <a:latin typeface="+mn-lt"/>
                <a:ea typeface="+mn-ea"/>
                <a:cs typeface="+mn-cs"/>
              </a:rPr>
              <a:t>The sequencer adds the molecule “T” to all bases near the flow cell surface and observes the chemical reaction by a CMOS sensor</a:t>
            </a:r>
            <a:r>
              <a:rPr lang="en-US" sz="1200" b="0" i="0" kern="1200" dirty="0">
                <a:solidFill>
                  <a:schemeClr val="tx1"/>
                </a:solidFill>
                <a:effectLst/>
                <a:latin typeface="+mn-lt"/>
                <a:ea typeface="+mn-ea"/>
                <a:cs typeface="+mn-cs"/>
              </a:rPr>
              <a:t>. If a reaction happens then the base is “A” (A reacts with T, C with G and vice versa). </a:t>
            </a:r>
          </a:p>
          <a:p>
            <a:pPr rtl="0" latinLnBrk="0"/>
            <a:r>
              <a:rPr lang="en-US" sz="1200" b="0" i="0" kern="1200" dirty="0">
                <a:solidFill>
                  <a:schemeClr val="tx1"/>
                </a:solidFill>
                <a:effectLst/>
                <a:latin typeface="+mn-lt"/>
                <a:ea typeface="+mn-ea"/>
                <a:cs typeface="+mn-cs"/>
              </a:rPr>
              <a:t>This step is repeated for A, C, and G molecules for each base of the fragments. </a:t>
            </a:r>
          </a:p>
          <a:p>
            <a:pPr rtl="0" latinLnBrk="0"/>
            <a:r>
              <a:rPr lang="en-US" sz="1200" b="0" i="0" kern="1200" dirty="0">
                <a:solidFill>
                  <a:schemeClr val="tx1"/>
                </a:solidFill>
                <a:effectLst/>
                <a:latin typeface="+mn-lt"/>
                <a:ea typeface="+mn-ea"/>
                <a:cs typeface="+mn-cs"/>
              </a:rPr>
              <a:t>Bases are sequenced concurrently, hence the name “high throughput”.</a:t>
            </a:r>
          </a:p>
          <a:p>
            <a:br>
              <a:rPr lang="en-US" dirty="0"/>
            </a:b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73653894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Rhinoceros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0843890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By sequencing the same DNA segment many times (10 to 30 times),  we can have accurate more longer reads.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3462457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Genome analysis starts with sequencing random short DNA fragments of copies of the original molecule.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Unfortunately,</a:t>
            </a:r>
            <a:r>
              <a:rPr lang="en-US" sz="1200" b="0" i="0" kern="1200" baseline="0" dirty="0">
                <a:solidFill>
                  <a:schemeClr val="tx1"/>
                </a:solidFill>
                <a:effectLst/>
                <a:latin typeface="+mn-lt"/>
                <a:ea typeface="+mn-ea"/>
                <a:cs typeface="+mn-cs"/>
              </a:rPr>
              <a:t> these reads </a:t>
            </a:r>
            <a:r>
              <a:rPr lang="en-US" sz="1200" kern="1200" dirty="0">
                <a:solidFill>
                  <a:schemeClr val="tx1"/>
                </a:solidFill>
                <a:effectLst/>
                <a:latin typeface="+mn-lt"/>
                <a:ea typeface="+mn-ea"/>
                <a:cs typeface="+mn-cs"/>
              </a:rPr>
              <a:t>lack information about their order and which part of genome they are originated from.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Hence</a:t>
            </a:r>
            <a:r>
              <a:rPr lang="en-US" sz="1200" kern="1200" baseline="0" dirty="0">
                <a:solidFill>
                  <a:schemeClr val="tx1"/>
                </a:solidFill>
                <a:effectLst/>
                <a:latin typeface="+mn-lt"/>
                <a:ea typeface="+mn-ea"/>
                <a:cs typeface="+mn-cs"/>
              </a:rPr>
              <a:t> the second step is to map these reads to a long reference genome.</a:t>
            </a:r>
            <a:endParaRPr lang="en-US" sz="1200" b="0" i="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0" i="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324024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8007ACF-AAC3-5042-8810-95271E5FFB1F}" type="slidenum">
              <a:rPr kumimoji="0" lang="en-US" altLang="ko-KR" sz="1200" b="0" i="0" u="none" strike="noStrike" kern="1200" cap="none" spc="0" normalizeH="0" baseline="0" noProof="0">
                <a:ln>
                  <a:noFill/>
                </a:ln>
                <a:solidFill>
                  <a:prstClr val="black"/>
                </a:solidFill>
                <a:effectLst/>
                <a:uLnTx/>
                <a:uFillTx/>
                <a:latin typeface="Calibri" charset="0"/>
                <a:ea typeface="ＭＳ Ｐゴシック" charset="0"/>
                <a:cs typeface="맑은 고딕" charset="0"/>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altLang="ko-KR" sz="1200" b="0" i="0" u="none" strike="noStrike" kern="1200" cap="none" spc="0" normalizeH="0" baseline="0" noProof="0">
              <a:ln>
                <a:noFill/>
              </a:ln>
              <a:solidFill>
                <a:prstClr val="black"/>
              </a:solidFill>
              <a:effectLst/>
              <a:uLnTx/>
              <a:uFillTx/>
              <a:latin typeface="Calibri" charset="0"/>
              <a:ea typeface="ＭＳ Ｐゴシック" charset="0"/>
              <a:cs typeface="맑은 고딕" charset="0"/>
            </a:endParaRPr>
          </a:p>
        </p:txBody>
      </p:sp>
      <p:sp>
        <p:nvSpPr>
          <p:cNvPr id="19459"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19460" name="Rectangle 3"/>
          <p:cNvSpPr>
            <a:spLocks noGrp="1" noChangeArrowheads="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eaLnBrk="1" hangingPunct="1">
              <a:spcBef>
                <a:spcPct val="0"/>
              </a:spcBef>
            </a:pPr>
            <a:r>
              <a:rPr lang="en-US">
                <a:latin typeface="Calibri" charset="0"/>
                <a:ea typeface="ＭＳ Ｐゴシック" charset="0"/>
                <a:cs typeface="ＭＳ Ｐゴシック" charset="0"/>
              </a:rPr>
              <a:t>Genetic association study is a procedure of seeking for the SNPs potentially causing the phenotypic changes. Here in this example of blood pressure, it appears that the left SNP is more strongly associated with the blood pressure than the right SNP, because all the individual with genotype </a:t>
            </a:r>
            <a:r>
              <a:rPr lang="ja-JP" altLang="en-US">
                <a:latin typeface="Calibri" charset="0"/>
                <a:ea typeface="ＭＳ Ｐゴシック" charset="0"/>
                <a:cs typeface="ＭＳ Ｐゴシック" charset="0"/>
              </a:rPr>
              <a:t>“</a:t>
            </a:r>
            <a:r>
              <a:rPr lang="en-US">
                <a:latin typeface="Calibri" charset="0"/>
                <a:ea typeface="ＭＳ Ｐゴシック" charset="0"/>
                <a:cs typeface="ＭＳ Ｐゴシック" charset="0"/>
              </a:rPr>
              <a:t>C</a:t>
            </a:r>
            <a:r>
              <a:rPr lang="ja-JP" altLang="en-US">
                <a:latin typeface="Calibri" charset="0"/>
                <a:ea typeface="ＭＳ Ｐゴシック" charset="0"/>
                <a:cs typeface="ＭＳ Ｐゴシック" charset="0"/>
              </a:rPr>
              <a:t>”</a:t>
            </a:r>
            <a:r>
              <a:rPr lang="en-US">
                <a:latin typeface="Calibri" charset="0"/>
                <a:ea typeface="ＭＳ Ｐゴシック" charset="0"/>
                <a:cs typeface="ＭＳ Ｐゴシック" charset="0"/>
              </a:rPr>
              <a:t> have high blood pressure, and individuals with </a:t>
            </a:r>
            <a:r>
              <a:rPr lang="ja-JP" altLang="en-US">
                <a:latin typeface="Calibri" charset="0"/>
                <a:ea typeface="ＭＳ Ｐゴシック" charset="0"/>
                <a:cs typeface="ＭＳ Ｐゴシック" charset="0"/>
              </a:rPr>
              <a:t>“</a:t>
            </a:r>
            <a:r>
              <a:rPr lang="en-US">
                <a:latin typeface="Calibri" charset="0"/>
                <a:ea typeface="ＭＳ Ｐゴシック" charset="0"/>
                <a:cs typeface="ＭＳ Ｐゴシック" charset="0"/>
              </a:rPr>
              <a:t>T</a:t>
            </a:r>
            <a:r>
              <a:rPr lang="ja-JP" altLang="en-US">
                <a:latin typeface="Calibri" charset="0"/>
                <a:ea typeface="ＭＳ Ｐゴシック" charset="0"/>
                <a:cs typeface="ＭＳ Ｐゴシック" charset="0"/>
              </a:rPr>
              <a:t>”</a:t>
            </a:r>
            <a:r>
              <a:rPr lang="en-US">
                <a:latin typeface="Calibri" charset="0"/>
                <a:ea typeface="ＭＳ Ｐゴシック" charset="0"/>
                <a:cs typeface="ＭＳ Ｐゴシック" charset="0"/>
              </a:rPr>
              <a:t> has low blood pressure.</a:t>
            </a:r>
          </a:p>
        </p:txBody>
      </p:sp>
    </p:spTree>
    <p:extLst>
      <p:ext uri="{BB962C8B-B14F-4D97-AF65-F5344CB8AC3E}">
        <p14:creationId xmlns:p14="http://schemas.microsoft.com/office/powerpoint/2010/main" val="345386487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0" kern="1200">
                <a:solidFill>
                  <a:schemeClr val="tx1"/>
                </a:solidFill>
                <a:effectLst/>
                <a:latin typeface="+mn-lt"/>
                <a:ea typeface="+mn-ea"/>
                <a:cs typeface="+mn-cs"/>
              </a:rPr>
              <a:t>the </a:t>
            </a:r>
            <a:r>
              <a:rPr lang="en-US" sz="1200" b="1" i="0" kern="1200">
                <a:solidFill>
                  <a:schemeClr val="tx1"/>
                </a:solidFill>
                <a:effectLst/>
                <a:latin typeface="+mn-lt"/>
                <a:ea typeface="+mn-ea"/>
                <a:cs typeface="+mn-cs"/>
              </a:rPr>
              <a:t>negative logarithm</a:t>
            </a:r>
            <a:r>
              <a:rPr lang="en-US" sz="1200" b="0" i="0" kern="1200">
                <a:solidFill>
                  <a:schemeClr val="tx1"/>
                </a:solidFill>
                <a:effectLst/>
                <a:latin typeface="+mn-lt"/>
                <a:ea typeface="+mn-ea"/>
                <a:cs typeface="+mn-cs"/>
              </a:rPr>
              <a:t> of the association p-value for each single nucleotide polymorphism (SNP) displayed on the </a:t>
            </a:r>
            <a:r>
              <a:rPr lang="en-US" sz="1200" b="1" i="0" kern="1200">
                <a:solidFill>
                  <a:schemeClr val="tx1"/>
                </a:solidFill>
                <a:effectLst/>
                <a:latin typeface="+mn-lt"/>
                <a:ea typeface="+mn-ea"/>
                <a:cs typeface="+mn-cs"/>
              </a:rPr>
              <a:t>Y</a:t>
            </a:r>
            <a:r>
              <a:rPr lang="en-US" sz="1200" b="0" i="0" kern="1200">
                <a:solidFill>
                  <a:schemeClr val="tx1"/>
                </a:solidFill>
                <a:effectLst/>
                <a:latin typeface="+mn-lt"/>
                <a:ea typeface="+mn-ea"/>
                <a:cs typeface="+mn-cs"/>
              </a:rPr>
              <a:t>-</a:t>
            </a:r>
            <a:r>
              <a:rPr lang="en-US" sz="1200" b="1" i="0" kern="1200">
                <a:solidFill>
                  <a:schemeClr val="tx1"/>
                </a:solidFill>
                <a:effectLst/>
                <a:latin typeface="+mn-lt"/>
                <a:ea typeface="+mn-ea"/>
                <a:cs typeface="+mn-cs"/>
              </a:rPr>
              <a:t>axis</a:t>
            </a:r>
            <a:r>
              <a:rPr lang="en-US" sz="1200" b="0" i="0" kern="1200">
                <a:solidFill>
                  <a:schemeClr val="tx1"/>
                </a:solidFill>
                <a:effectLst/>
                <a:latin typeface="+mn-lt"/>
                <a:ea typeface="+mn-ea"/>
                <a:cs typeface="+mn-cs"/>
              </a:rPr>
              <a:t>, meaning that each dot on the </a:t>
            </a:r>
            <a:r>
              <a:rPr lang="en-US" sz="1200" b="1" i="0" kern="1200">
                <a:solidFill>
                  <a:schemeClr val="tx1"/>
                </a:solidFill>
                <a:effectLst/>
                <a:latin typeface="+mn-lt"/>
                <a:ea typeface="+mn-ea"/>
                <a:cs typeface="+mn-cs"/>
              </a:rPr>
              <a:t>Manhattan plot</a:t>
            </a:r>
            <a:r>
              <a:rPr lang="en-US" sz="1200" b="0" i="0" kern="1200">
                <a:solidFill>
                  <a:schemeClr val="tx1"/>
                </a:solidFill>
                <a:effectLst/>
                <a:latin typeface="+mn-lt"/>
                <a:ea typeface="+mn-ea"/>
                <a:cs typeface="+mn-cs"/>
              </a:rPr>
              <a:t> signifies a SNP</a:t>
            </a:r>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0694724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t>SNP is 1 </a:t>
            </a:r>
            <a:r>
              <a:rPr lang="en-US" err="1"/>
              <a:t>bp</a:t>
            </a:r>
            <a:r>
              <a:rPr lang="en-US"/>
              <a:t>, INDEL 1-49bp, Structural Variation &gt;=50bp</a:t>
            </a:r>
          </a:p>
          <a:p>
            <a:endParaRPr lang="en-US">
              <a:hlinkClick r:id="rId3"/>
            </a:endParaRPr>
          </a:p>
          <a:p>
            <a:endParaRPr lang="en-US">
              <a:hlinkClick r:id="rId3"/>
            </a:endParaRPr>
          </a:p>
          <a:p>
            <a:r>
              <a:rPr lang="en-US">
                <a:hlinkClick r:id="rId3"/>
              </a:rPr>
              <a:t>https://www.nejm.org/doi/full/10.1056/NEJMoa075974</a:t>
            </a:r>
            <a:endParaRPr lang="en-US"/>
          </a:p>
          <a:p>
            <a:r>
              <a:rPr lang="en-US">
                <a:hlinkClick r:id="rId4"/>
              </a:rPr>
              <a:t>https://www.ncbi.nlm.nih.gov/pmc/articles/PMC2880448/</a:t>
            </a:r>
            <a:endParaRPr lang="en-US"/>
          </a:p>
          <a:p>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1527064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0" u="none" strike="noStrike" kern="1200" baseline="0">
                <a:solidFill>
                  <a:schemeClr val="tx1"/>
                </a:solidFill>
                <a:latin typeface="+mn-lt"/>
                <a:ea typeface="+mn-ea"/>
                <a:cs typeface="+mn-cs"/>
              </a:rPr>
              <a:t>There is also an urgent need for rapidly incorporating clinical sequencing into clinical practice for diagnosis of genetic disorders in critically ill infants [53, 54, 55, 56]. While early diagnosis in such infants shortens the clinical course and enables optimal outcomes [57, 58, 59], it is still challenging to deliver </a:t>
            </a:r>
            <a:r>
              <a:rPr lang="en-US" sz="1200" b="0" i="0" u="none" strike="noStrike" kern="1200" baseline="0" err="1">
                <a:solidFill>
                  <a:schemeClr val="tx1"/>
                </a:solidFill>
                <a:latin typeface="+mn-lt"/>
                <a:ea typeface="+mn-ea"/>
                <a:cs typeface="+mn-cs"/>
              </a:rPr>
              <a:t>ecient</a:t>
            </a:r>
            <a:r>
              <a:rPr lang="en-US" sz="1200" b="0" i="0" u="none" strike="noStrike" kern="1200" baseline="0">
                <a:solidFill>
                  <a:schemeClr val="tx1"/>
                </a:solidFill>
                <a:latin typeface="+mn-lt"/>
                <a:ea typeface="+mn-ea"/>
                <a:cs typeface="+mn-cs"/>
              </a:rPr>
              <a:t> clinical sequencing for tens to hundreds of thousands of hospitalized infants each year [60].</a:t>
            </a:r>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19199043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organism detection in metagenomes </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0621176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lnSpcReduction="10000"/>
          </a:bodyPr>
          <a:lstStyle/>
          <a:p>
            <a:pPr marL="171450" indent="-171450">
              <a:buFont typeface="Arial" panose="020B0604020202020204" pitchFamily="34" charset="0"/>
              <a:buChar char="•"/>
            </a:pPr>
            <a:r>
              <a:rPr lang="en-US" sz="1200"/>
              <a:t>In 2015, they sequenced DNA from surfaces across the </a:t>
            </a:r>
            <a:r>
              <a:rPr lang="en-US" sz="1200">
                <a:solidFill>
                  <a:srgbClr val="FF0000"/>
                </a:solidFill>
              </a:rPr>
              <a:t>entire New York City (NYC) </a:t>
            </a:r>
            <a:r>
              <a:rPr lang="en-US" sz="1200"/>
              <a:t>subway system.</a:t>
            </a:r>
          </a:p>
          <a:p>
            <a:pPr marL="171450" indent="-171450">
              <a:buFont typeface="Arial" panose="020B0604020202020204" pitchFamily="34" charset="0"/>
              <a:buChar char="•"/>
            </a:pPr>
            <a:r>
              <a:rPr lang="en-US" sz="1200"/>
              <a:t>~ 1,700 microbial taxa detected were dominated mostly by </a:t>
            </a:r>
            <a:r>
              <a:rPr lang="en-US" sz="1200">
                <a:solidFill>
                  <a:srgbClr val="FF0000"/>
                </a:solidFill>
              </a:rPr>
              <a:t>human skin bacteria</a:t>
            </a:r>
            <a:r>
              <a:rPr lang="en-US" sz="1200"/>
              <a:t>.</a:t>
            </a:r>
          </a:p>
          <a:p>
            <a:pPr marL="171450" indent="-171450">
              <a:buFont typeface="Arial" panose="020B0604020202020204" pitchFamily="34" charset="0"/>
              <a:buChar char="•"/>
            </a:pPr>
            <a:r>
              <a:rPr lang="en-US" sz="1200"/>
              <a:t>Almost half the DNA present on the subway surfaces matched </a:t>
            </a:r>
            <a:r>
              <a:rPr lang="en-US" sz="1200">
                <a:solidFill>
                  <a:srgbClr val="FF0000"/>
                </a:solidFill>
              </a:rPr>
              <a:t>no known organism</a:t>
            </a:r>
            <a:r>
              <a:rPr lang="en-US" sz="1200"/>
              <a:t>. </a:t>
            </a:r>
          </a:p>
          <a:p>
            <a:pPr marL="171450" indent="-171450">
              <a:buFont typeface="Arial" panose="020B0604020202020204" pitchFamily="34" charset="0"/>
              <a:buChar char="•"/>
            </a:pPr>
            <a:r>
              <a:rPr lang="en-US" sz="1200"/>
              <a:t>And though results showed that the bacteria found in the subways were mostly </a:t>
            </a:r>
            <a:r>
              <a:rPr lang="en-US" sz="1200">
                <a:solidFill>
                  <a:srgbClr val="FF0000"/>
                </a:solidFill>
              </a:rPr>
              <a:t>harmless</a:t>
            </a:r>
            <a:r>
              <a:rPr lang="en-US" sz="1200"/>
              <a:t>, they detected pathogenic agents, including fragments of the </a:t>
            </a:r>
            <a:r>
              <a:rPr lang="en-US" sz="1200" b="1">
                <a:solidFill>
                  <a:srgbClr val="FF0000"/>
                </a:solidFill>
                <a:effectLst>
                  <a:outerShdw blurRad="38100" dist="38100" dir="2700000" algn="tl">
                    <a:srgbClr val="000000">
                      <a:alpha val="43137"/>
                    </a:srgbClr>
                  </a:outerShdw>
                </a:effectLst>
              </a:rPr>
              <a:t>plague and anthrax genomes </a:t>
            </a:r>
            <a:r>
              <a:rPr lang="en-US" sz="1200"/>
              <a:t>!!</a:t>
            </a:r>
          </a:p>
          <a:p>
            <a:endParaRPr lang="en-US"/>
          </a:p>
          <a:p>
            <a:endParaRPr lang="en-US"/>
          </a:p>
          <a:p>
            <a:endParaRPr lang="en-US"/>
          </a:p>
          <a:p>
            <a:r>
              <a:rPr lang="en-US" err="1"/>
              <a:t>MegaBLAST</a:t>
            </a:r>
            <a:r>
              <a:rPr lang="en-US"/>
              <a:t>-LCA Pipeline The </a:t>
            </a:r>
            <a:r>
              <a:rPr lang="en-US" err="1"/>
              <a:t>MegaBLAST</a:t>
            </a:r>
            <a:r>
              <a:rPr lang="en-US"/>
              <a:t>-LCA pipeline consisted of five steps explained in detail below. </a:t>
            </a:r>
          </a:p>
          <a:p>
            <a:pPr marL="228600" indent="-228600">
              <a:buAutoNum type="arabicParenBoth"/>
            </a:pPr>
            <a:r>
              <a:rPr lang="en-US"/>
              <a:t>Paired-end reads were prepared for BLAST by trimming, filtering on quality scores, and converting to unpaired FASTA sequences. </a:t>
            </a:r>
          </a:p>
          <a:p>
            <a:pPr marL="228600" indent="-228600">
              <a:buAutoNum type="arabicParenBoth"/>
            </a:pPr>
            <a:r>
              <a:rPr lang="en-US"/>
              <a:t>Prepared reads were searched for in the NCBI NT database using </a:t>
            </a:r>
            <a:r>
              <a:rPr lang="en-US" err="1"/>
              <a:t>MegaBLAST</a:t>
            </a:r>
            <a:r>
              <a:rPr lang="en-US"/>
              <a:t> (default parameters). </a:t>
            </a:r>
          </a:p>
          <a:p>
            <a:pPr marL="228600" indent="-228600">
              <a:buAutoNum type="arabicParenBoth"/>
            </a:pPr>
            <a:r>
              <a:rPr lang="en-US" err="1"/>
              <a:t>MegaBLAST</a:t>
            </a:r>
            <a:r>
              <a:rPr lang="en-US"/>
              <a:t> hits were filtered such that short and low-scoring hits were ignored in subsequent analysis.</a:t>
            </a:r>
          </a:p>
          <a:p>
            <a:pPr marL="228600" indent="-228600">
              <a:buAutoNum type="arabicParenBoth"/>
            </a:pPr>
            <a:r>
              <a:rPr lang="en-US"/>
              <a:t>Reads with </a:t>
            </a:r>
            <a:r>
              <a:rPr lang="en-US" err="1"/>
              <a:t>MegaBLAST</a:t>
            </a:r>
            <a:r>
              <a:rPr lang="en-US"/>
              <a:t> hits to multiple taxa were assigned to the LCA taxa in the NCBI Taxonomy using the MEGAN algorithm. For example, hits to multiple species of the same genus are assigned to the common genus by the LCA algorithm. </a:t>
            </a:r>
          </a:p>
          <a:p>
            <a:pPr marL="228600" indent="-228600">
              <a:buAutoNum type="arabicParenBoth"/>
            </a:pPr>
            <a:r>
              <a:rPr lang="en-US"/>
              <a:t>Finally, for each sample, the total number of reads assigned to each taxon were counted. We validated our </a:t>
            </a:r>
            <a:r>
              <a:rPr lang="en-US" err="1"/>
              <a:t>MegaBLAST</a:t>
            </a:r>
            <a:r>
              <a:rPr lang="en-US"/>
              <a:t>-LCA pipeline on a mock community of 11 bacterial species (see Tables S2 and S3).</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447B59-457F-4165-BB7E-2B5077C247D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13105208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solidFill>
                  <a:srgbClr val="000000"/>
                </a:solidFill>
                <a:latin typeface="Arial" panose="020B0604020202020204" pitchFamily="34" charset="0"/>
              </a:rPr>
              <a:t>Knowing what </a:t>
            </a:r>
            <a:r>
              <a:rPr lang="en-US">
                <a:solidFill>
                  <a:srgbClr val="0000FF"/>
                </a:solidFill>
                <a:latin typeface="Arial" panose="020B0604020202020204" pitchFamily="34" charset="0"/>
              </a:rPr>
              <a:t>organisms</a:t>
            </a:r>
            <a:r>
              <a:rPr lang="en-US">
                <a:solidFill>
                  <a:srgbClr val="000000"/>
                </a:solidFill>
                <a:latin typeface="Arial" panose="020B0604020202020204" pitchFamily="34" charset="0"/>
              </a:rPr>
              <a:t> are </a:t>
            </a:r>
            <a:r>
              <a:rPr lang="en-US">
                <a:solidFill>
                  <a:srgbClr val="FF0000"/>
                </a:solidFill>
                <a:latin typeface="Arial" panose="020B0604020202020204" pitchFamily="34" charset="0"/>
              </a:rPr>
              <a:t>present</a:t>
            </a:r>
            <a:r>
              <a:rPr lang="en-US">
                <a:solidFill>
                  <a:srgbClr val="000000"/>
                </a:solidFill>
                <a:latin typeface="Arial" panose="020B0604020202020204" pitchFamily="34" charset="0"/>
              </a:rPr>
              <a:t> in a given environmental sample and how </a:t>
            </a:r>
            <a:r>
              <a:rPr lang="en-US">
                <a:solidFill>
                  <a:srgbClr val="FF0000"/>
                </a:solidFill>
                <a:latin typeface="Arial" panose="020B0604020202020204" pitchFamily="34" charset="0"/>
              </a:rPr>
              <a:t>abundant</a:t>
            </a:r>
            <a:r>
              <a:rPr lang="en-US">
                <a:solidFill>
                  <a:srgbClr val="000000"/>
                </a:solidFill>
                <a:latin typeface="Arial" panose="020B0604020202020204" pitchFamily="34" charset="0"/>
              </a:rPr>
              <a:t> are they</a:t>
            </a:r>
            <a:endParaRPr lang="en-US"/>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8298690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Typical sequencer machine generates a flood of reads, for example, Illumina HiSeq4000 generates 300 million bases/minute.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However, existing computer alignment algorithms can only process 0.6% of these reads in the same amount of time.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This gap is widening as more advanced sequencers are made available in the market.</a:t>
            </a:r>
            <a:endParaRPr lang="en-US" sz="120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01686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ctr"/>
            <a:r>
              <a:rPr lang="en-US" sz="1200" dirty="0">
                <a:latin typeface="Calibri" panose="020F0502020204030204" pitchFamily="34" charset="0"/>
              </a:rPr>
              <a:t>12.48</a:t>
            </a:r>
          </a:p>
          <a:p>
            <a:pPr algn="ctr"/>
            <a:r>
              <a:rPr lang="en-US" sz="1200" dirty="0">
                <a:latin typeface="Calibri" panose="020F0502020204030204" pitchFamily="34" charset="0"/>
              </a:rPr>
              <a:t>5.2 CPU hours</a:t>
            </a:r>
          </a:p>
          <a:p>
            <a:pPr algn="ctr"/>
            <a:r>
              <a:rPr lang="en-US" sz="1200" dirty="0">
                <a:latin typeface="Calibri" panose="020F0502020204030204" pitchFamily="34" charset="0"/>
              </a:rPr>
              <a:t>144x</a:t>
            </a:r>
          </a:p>
          <a:p>
            <a:pPr algn="ctr"/>
            <a:r>
              <a:rPr lang="en-US" sz="1200" dirty="0">
                <a:latin typeface="Calibri" panose="020F0502020204030204" pitchFamily="34" charset="0"/>
              </a:rPr>
              <a:t>60 CPU hours</a:t>
            </a:r>
          </a:p>
          <a:p>
            <a:pPr algn="ctr"/>
            <a:endParaRPr lang="en-US" sz="1200" dirty="0">
              <a:latin typeface="Calibri" panose="020F0502020204030204" pitchFamily="34" charset="0"/>
            </a:endParaRPr>
          </a:p>
          <a:p>
            <a:pPr algn="ctr"/>
            <a:r>
              <a:rPr lang="en-US" sz="1200" dirty="0">
                <a:latin typeface="Calibri" panose="020F0502020204030204" pitchFamily="34" charset="0"/>
                <a:sym typeface="Wingdings" panose="05000000000000000000" pitchFamily="2" charset="2"/>
              </a:rPr>
              <a:t>BWA-MEM</a:t>
            </a:r>
          </a:p>
          <a:p>
            <a:pPr algn="ctr"/>
            <a:r>
              <a:rPr lang="en-US" dirty="0">
                <a:sym typeface="Wingdings" panose="05000000000000000000" pitchFamily="2" charset="2"/>
              </a:rPr>
              <a:t>25 minutes</a:t>
            </a:r>
          </a:p>
          <a:p>
            <a:pPr algn="ctr"/>
            <a:r>
              <a:rPr lang="en-US" dirty="0"/>
              <a:t>Illumine </a:t>
            </a:r>
            <a:r>
              <a:rPr lang="en-US" dirty="0" err="1"/>
              <a:t>HiSeq</a:t>
            </a:r>
            <a:r>
              <a:rPr lang="en-US" dirty="0"/>
              <a:t> X10</a:t>
            </a:r>
            <a:endParaRPr lang="en-US" dirty="0">
              <a:sym typeface="Wingdings" panose="05000000000000000000" pitchFamily="2" charset="2"/>
            </a:endParaRPr>
          </a:p>
          <a:p>
            <a:pPr algn="ctr"/>
            <a:endParaRPr lang="en-US" dirty="0">
              <a:sym typeface="Wingdings" panose="05000000000000000000" pitchFamily="2" charset="2"/>
            </a:endParaRPr>
          </a:p>
          <a:p>
            <a:pPr algn="ctr"/>
            <a:r>
              <a:rPr lang="en-US" dirty="0">
                <a:sym typeface="Wingdings" panose="05000000000000000000" pitchFamily="2" charset="2"/>
              </a:rPr>
              <a:t>25 minutes</a:t>
            </a:r>
          </a:p>
          <a:p>
            <a:pPr algn="ctr"/>
            <a:r>
              <a:rPr lang="en-US" dirty="0" err="1">
                <a:sym typeface="Wingdings" panose="05000000000000000000" pitchFamily="2" charset="2"/>
              </a:rPr>
              <a:t>Nanopore</a:t>
            </a:r>
            <a:r>
              <a:rPr lang="en-US" dirty="0">
                <a:sym typeface="Wingdings" panose="05000000000000000000" pitchFamily="2" charset="2"/>
              </a:rPr>
              <a:t> </a:t>
            </a:r>
            <a:r>
              <a:rPr lang="en-US" dirty="0" err="1">
                <a:sym typeface="Wingdings" panose="05000000000000000000" pitchFamily="2" charset="2"/>
              </a:rPr>
              <a:t>MinION</a:t>
            </a:r>
            <a:endParaRPr lang="en-US" dirty="0">
              <a:sym typeface="Wingdings" panose="05000000000000000000" pitchFamily="2" charset="2"/>
            </a:endParaRPr>
          </a:p>
          <a:p>
            <a:pPr algn="ctr"/>
            <a:endParaRPr lang="en-US" dirty="0">
              <a:sym typeface="Wingdings" panose="05000000000000000000" pitchFamily="2"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dirty="0"/>
              <a:t>Short reads generated in a day using today’s HTS machines (e.g., Illumine </a:t>
            </a:r>
            <a:r>
              <a:rPr lang="en-US" dirty="0" err="1"/>
              <a:t>HiSeq</a:t>
            </a:r>
            <a:r>
              <a:rPr lang="en-US" dirty="0"/>
              <a:t> X10) can be mapped to the human reference genome using BWA-MEM [36], a popular and widely-used read mapper, in 12.5 CPU (central processing unit) days when running on a single core [66, 67]. BWA-MEM also takes about 2.5 CPU days to map long reads that are generated in 25 minutes using today’s </a:t>
            </a:r>
            <a:r>
              <a:rPr lang="en-US" dirty="0" err="1"/>
              <a:t>Nanopore</a:t>
            </a:r>
            <a:r>
              <a:rPr lang="en-US" dirty="0"/>
              <a:t> </a:t>
            </a:r>
            <a:r>
              <a:rPr lang="en-US" dirty="0" err="1"/>
              <a:t>MinION</a:t>
            </a:r>
            <a:r>
              <a:rPr lang="en-US" dirty="0"/>
              <a:t> sequencer [68]</a:t>
            </a:r>
          </a:p>
          <a:p>
            <a:pPr algn="ctr"/>
            <a:endParaRPr lang="en-US" dirty="0"/>
          </a:p>
          <a:p>
            <a:pPr algn="ctr"/>
            <a:endParaRPr lang="en-US" sz="1200" dirty="0">
              <a:latin typeface="Calibri" panose="020F0502020204030204" pitchFamily="34" charset="0"/>
            </a:endParaRP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7132083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ctr"/>
            <a:r>
              <a:rPr lang="en-US" sz="1200" dirty="0">
                <a:latin typeface="Calibri" panose="020F0502020204030204" pitchFamily="34" charset="0"/>
              </a:rPr>
              <a:t>12.48</a:t>
            </a:r>
          </a:p>
          <a:p>
            <a:pPr algn="ctr"/>
            <a:r>
              <a:rPr lang="en-US" sz="1200" dirty="0">
                <a:latin typeface="Calibri" panose="020F0502020204030204" pitchFamily="34" charset="0"/>
              </a:rPr>
              <a:t>5.2 CPU hours</a:t>
            </a:r>
          </a:p>
          <a:p>
            <a:pPr algn="ctr"/>
            <a:r>
              <a:rPr lang="en-US" sz="1200" dirty="0">
                <a:latin typeface="Calibri" panose="020F0502020204030204" pitchFamily="34" charset="0"/>
              </a:rPr>
              <a:t>144x</a:t>
            </a:r>
          </a:p>
          <a:p>
            <a:pPr algn="ctr"/>
            <a:r>
              <a:rPr lang="en-US" sz="1200" dirty="0">
                <a:latin typeface="Calibri" panose="020F0502020204030204" pitchFamily="34" charset="0"/>
              </a:rPr>
              <a:t>60 CPU hours</a:t>
            </a:r>
          </a:p>
          <a:p>
            <a:pPr algn="ctr"/>
            <a:endParaRPr lang="en-US" sz="1200" dirty="0">
              <a:latin typeface="Calibri" panose="020F0502020204030204" pitchFamily="34" charset="0"/>
            </a:endParaRPr>
          </a:p>
          <a:p>
            <a:pPr algn="ctr"/>
            <a:r>
              <a:rPr lang="en-US" sz="1200" dirty="0">
                <a:latin typeface="Calibri" panose="020F0502020204030204" pitchFamily="34" charset="0"/>
                <a:sym typeface="Wingdings" panose="05000000000000000000" pitchFamily="2" charset="2"/>
              </a:rPr>
              <a:t>BWA-MEM</a:t>
            </a:r>
          </a:p>
          <a:p>
            <a:pPr algn="ctr"/>
            <a:r>
              <a:rPr lang="en-US" dirty="0">
                <a:sym typeface="Wingdings" panose="05000000000000000000" pitchFamily="2" charset="2"/>
              </a:rPr>
              <a:t>25 minutes</a:t>
            </a:r>
          </a:p>
          <a:p>
            <a:pPr algn="ctr"/>
            <a:r>
              <a:rPr lang="en-US" dirty="0"/>
              <a:t>Illumine </a:t>
            </a:r>
            <a:r>
              <a:rPr lang="en-US" dirty="0" err="1"/>
              <a:t>HiSeq</a:t>
            </a:r>
            <a:r>
              <a:rPr lang="en-US" dirty="0"/>
              <a:t> X10</a:t>
            </a:r>
            <a:endParaRPr lang="en-US" dirty="0">
              <a:sym typeface="Wingdings" panose="05000000000000000000" pitchFamily="2" charset="2"/>
            </a:endParaRPr>
          </a:p>
          <a:p>
            <a:pPr algn="ctr"/>
            <a:endParaRPr lang="en-US" dirty="0">
              <a:sym typeface="Wingdings" panose="05000000000000000000" pitchFamily="2" charset="2"/>
            </a:endParaRPr>
          </a:p>
          <a:p>
            <a:pPr algn="ctr"/>
            <a:r>
              <a:rPr lang="en-US" dirty="0">
                <a:sym typeface="Wingdings" panose="05000000000000000000" pitchFamily="2" charset="2"/>
              </a:rPr>
              <a:t>25 minutes</a:t>
            </a:r>
          </a:p>
          <a:p>
            <a:pPr algn="ctr"/>
            <a:r>
              <a:rPr lang="en-US" dirty="0">
                <a:sym typeface="Wingdings" panose="05000000000000000000" pitchFamily="2" charset="2"/>
              </a:rPr>
              <a:t>Nanopore </a:t>
            </a:r>
            <a:r>
              <a:rPr lang="en-US" dirty="0" err="1">
                <a:sym typeface="Wingdings" panose="05000000000000000000" pitchFamily="2" charset="2"/>
              </a:rPr>
              <a:t>MinION</a:t>
            </a:r>
            <a:endParaRPr lang="en-US" dirty="0">
              <a:sym typeface="Wingdings" panose="05000000000000000000" pitchFamily="2" charset="2"/>
            </a:endParaRPr>
          </a:p>
          <a:p>
            <a:pPr algn="ctr"/>
            <a:endParaRPr lang="en-US" dirty="0">
              <a:sym typeface="Wingdings" panose="05000000000000000000" pitchFamily="2"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dirty="0"/>
              <a:t>Short reads generated in a day using today’s HTS machines (e.g., Illumine </a:t>
            </a:r>
            <a:r>
              <a:rPr lang="en-US" dirty="0" err="1"/>
              <a:t>HiSeq</a:t>
            </a:r>
            <a:r>
              <a:rPr lang="en-US" dirty="0"/>
              <a:t> X10) can be mapped to the human reference genome using BWA-MEM [36], a popular and widely-used read mapper, in 12.5 CPU (central processing unit) days when running on a single core [66, 67]. BWA-MEM also takes about 2.5 CPU days to map long reads that are generated in 25 minutes using today’s Nanopore </a:t>
            </a:r>
            <a:r>
              <a:rPr lang="en-US" dirty="0" err="1"/>
              <a:t>MinION</a:t>
            </a:r>
            <a:r>
              <a:rPr lang="en-US" dirty="0"/>
              <a:t> sequencer [68]</a:t>
            </a:r>
          </a:p>
          <a:p>
            <a:pPr algn="ctr"/>
            <a:endParaRPr lang="en-US" dirty="0"/>
          </a:p>
          <a:p>
            <a:pPr algn="ctr"/>
            <a:endParaRPr lang="en-US" sz="1200" dirty="0">
              <a:latin typeface="Calibri" panose="020F0502020204030204" pitchFamily="34" charset="0"/>
            </a:endParaRP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3968843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As the whole genome of most organisms cannot be sequenced all at once, the genome is broken into smaller fragments. </a:t>
            </a:r>
          </a:p>
          <a:p>
            <a:r>
              <a:rPr lang="en-US" sz="1200" kern="1200" dirty="0">
                <a:solidFill>
                  <a:schemeClr val="tx1"/>
                </a:solidFill>
                <a:effectLst/>
                <a:latin typeface="+mn-lt"/>
                <a:ea typeface="+mn-ea"/>
                <a:cs typeface="+mn-cs"/>
              </a:rPr>
              <a:t>After each fragment is sequenced, small pieces of DNA sequences (i.e. reads) are generated. </a:t>
            </a:r>
            <a:endParaRPr lang="en-US"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2A29B5B4-DF53-9241-A035-39249688D76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5502857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These reads can then be analyzed following two different approaches: read mapping and de novo assembly. Read mapping is the process of aligning the reads against the reference genome to detect variations in the sequenced genome. Reference genome is a DNA sequence accepted as the representation of the genomic sequence of a species. </a:t>
            </a:r>
            <a:r>
              <a:rPr lang="en-US" sz="1200" kern="1200" baseline="0" dirty="0">
                <a:solidFill>
                  <a:schemeClr val="tx1"/>
                </a:solidFill>
                <a:effectLst/>
                <a:latin typeface="+mn-lt"/>
                <a:ea typeface="+mn-ea"/>
                <a:cs typeface="+mn-cs"/>
              </a:rPr>
              <a:t>The genome of a species is copied from individual to individual across multiple generations of a population with minimal differences at every step. The genomes of different individuals of the same species have typically the same number of chromosomes and most of the same bases in each chromosome. Thus, we can talk about a reference genome of a species. </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De novo assembly is the method of combining the reads to construct the original sequence when a reference genome does not exist. </a:t>
            </a:r>
          </a:p>
          <a:p>
            <a:endParaRPr lang="en-US" sz="12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 </a:t>
            </a:r>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2A29B5B4-DF53-9241-A035-39249688D76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9942861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kern="1200" baseline="0" dirty="0">
                <a:solidFill>
                  <a:schemeClr val="tx1"/>
                </a:solidFill>
                <a:latin typeface="+mn-lt"/>
                <a:ea typeface="+mn-ea"/>
                <a:cs typeface="+mn-cs"/>
              </a:rPr>
              <a:t>Read mapping is a post processing procedure after DNA sequencing. It maps the data output from a DNA sequencer, which are many short DNA fragments, to a known reference genome, with some minor differences allowed.</a:t>
            </a:r>
          </a:p>
          <a:p>
            <a:endParaRPr lang="en-US" sz="1200" kern="1200" baseline="0" dirty="0">
              <a:solidFill>
                <a:schemeClr val="tx1"/>
              </a:solidFill>
              <a:latin typeface="+mn-lt"/>
              <a:ea typeface="+mn-ea"/>
              <a:cs typeface="+mn-cs"/>
            </a:endParaRPr>
          </a:p>
          <a:p>
            <a:r>
              <a:rPr lang="en-US" sz="1200" kern="1200" baseline="0" dirty="0">
                <a:solidFill>
                  <a:schemeClr val="tx1"/>
                </a:solidFill>
                <a:latin typeface="+mn-lt"/>
                <a:ea typeface="+mn-ea"/>
                <a:cs typeface="+mn-cs"/>
              </a:rPr>
              <a:t>To illustrate the problem better, let us take a closer look at the DNA itself. Logically, the DNA is a double stranded long string. In reality, within a cell they folded into a sphere in the nucleus like a ball of wool. Since it is very hard to disentangle the DNA at molecular level, to extract the information out, a sequencer cuts the mass into many short DNA pieces which are called reads.</a:t>
            </a:r>
          </a:p>
          <a:p>
            <a:endParaRPr lang="en-US" sz="1200" kern="1200" baseline="0" dirty="0">
              <a:solidFill>
                <a:schemeClr val="tx1"/>
              </a:solidFill>
              <a:latin typeface="+mn-lt"/>
              <a:ea typeface="+mn-ea"/>
              <a:cs typeface="+mn-cs"/>
            </a:endParaRPr>
          </a:p>
          <a:p>
            <a:r>
              <a:rPr lang="en-US" sz="1200" kern="1200" dirty="0">
                <a:solidFill>
                  <a:schemeClr val="tx1"/>
                </a:solidFill>
                <a:latin typeface="+mn-lt"/>
                <a:ea typeface="+mn-ea"/>
                <a:cs typeface="+mn-cs"/>
              </a:rPr>
              <a:t>A mapper’s</a:t>
            </a:r>
            <a:r>
              <a:rPr lang="en-US" sz="1200" kern="1200" baseline="0" dirty="0">
                <a:solidFill>
                  <a:schemeClr val="tx1"/>
                </a:solidFill>
                <a:latin typeface="+mn-lt"/>
                <a:ea typeface="+mn-ea"/>
                <a:cs typeface="+mn-cs"/>
              </a:rPr>
              <a:t> job is to find where these DNA short reads are most likely to be originally placed so that later we can assemble them in the correct order to restore the original DNA.</a:t>
            </a:r>
          </a:p>
          <a:p>
            <a:endParaRPr lang="en-US" dirty="0"/>
          </a:p>
          <a:p>
            <a:r>
              <a:rPr lang="en-US" dirty="0"/>
              <a:t>Mapping these short reads,</a:t>
            </a:r>
            <a:r>
              <a:rPr lang="en-US" baseline="0" dirty="0"/>
              <a:t> up to billions of them</a:t>
            </a:r>
            <a:r>
              <a:rPr lang="en-US" dirty="0"/>
              <a:t>,</a:t>
            </a:r>
            <a:r>
              <a:rPr lang="en-US" baseline="0" dirty="0"/>
              <a:t> with each one being 50 to 300 base-pairs long, to the reference genome is challenging.</a:t>
            </a:r>
            <a:endParaRPr lang="en-US" sz="1200" kern="1200" dirty="0">
              <a:solidFill>
                <a:schemeClr val="tx1"/>
              </a:solidFill>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9867862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kern="1200" baseline="0">
                <a:solidFill>
                  <a:schemeClr val="tx1"/>
                </a:solidFill>
                <a:latin typeface="+mn-lt"/>
                <a:ea typeface="+mn-ea"/>
                <a:cs typeface="+mn-cs"/>
              </a:rPr>
              <a:t>Read mapping is a post processing procedure after DNA sequencing. It maps the data output from a DNA sequencer, which are many short DNA fragments, to a known reference genome, with some minor differences allowed.</a:t>
            </a:r>
          </a:p>
          <a:p>
            <a:endParaRPr lang="en-US" sz="1200" kern="1200" baseline="0">
              <a:solidFill>
                <a:schemeClr val="tx1"/>
              </a:solidFill>
              <a:latin typeface="+mn-lt"/>
              <a:ea typeface="+mn-ea"/>
              <a:cs typeface="+mn-cs"/>
            </a:endParaRPr>
          </a:p>
          <a:p>
            <a:r>
              <a:rPr lang="en-US" sz="1200" kern="1200" baseline="0">
                <a:solidFill>
                  <a:schemeClr val="tx1"/>
                </a:solidFill>
                <a:latin typeface="+mn-lt"/>
                <a:ea typeface="+mn-ea"/>
                <a:cs typeface="+mn-cs"/>
              </a:rPr>
              <a:t>To illustrate the problem better, let us take a closer look at the DNA itself. Logically, the DNA is a double stranded long string. In reality, within a cell they folded into a sphere in the nucleus like a ball of wool. Since it is very hard to disentangle the DNA at molecular level, to extract the information out, a sequencer cuts the mass into many short DNA pieces which are called reads.</a:t>
            </a:r>
          </a:p>
          <a:p>
            <a:endParaRPr lang="en-US" sz="1200" kern="1200" baseline="0">
              <a:solidFill>
                <a:schemeClr val="tx1"/>
              </a:solidFill>
              <a:latin typeface="+mn-lt"/>
              <a:ea typeface="+mn-ea"/>
              <a:cs typeface="+mn-cs"/>
            </a:endParaRPr>
          </a:p>
          <a:p>
            <a:r>
              <a:rPr lang="en-US" sz="1200" kern="1200">
                <a:solidFill>
                  <a:schemeClr val="tx1"/>
                </a:solidFill>
                <a:latin typeface="+mn-lt"/>
                <a:ea typeface="+mn-ea"/>
                <a:cs typeface="+mn-cs"/>
              </a:rPr>
              <a:t>A mapper’s</a:t>
            </a:r>
            <a:r>
              <a:rPr lang="en-US" sz="1200" kern="1200" baseline="0">
                <a:solidFill>
                  <a:schemeClr val="tx1"/>
                </a:solidFill>
                <a:latin typeface="+mn-lt"/>
                <a:ea typeface="+mn-ea"/>
                <a:cs typeface="+mn-cs"/>
              </a:rPr>
              <a:t> job is to find where these DNA short reads are most likely to be originally placed so that later we can assemble them in the correct order to restore the original DNA.</a:t>
            </a:r>
          </a:p>
          <a:p>
            <a:endParaRPr lang="en-US"/>
          </a:p>
          <a:p>
            <a:r>
              <a:rPr lang="en-US"/>
              <a:t>Mapping these short reads,</a:t>
            </a:r>
            <a:r>
              <a:rPr lang="en-US" baseline="0"/>
              <a:t> up to billions of them</a:t>
            </a:r>
            <a:r>
              <a:rPr lang="en-US"/>
              <a:t>,</a:t>
            </a:r>
            <a:r>
              <a:rPr lang="en-US" baseline="0"/>
              <a:t> with each one being 50 to 300 base-pairs long, to the reference genome is challenging.</a:t>
            </a:r>
            <a:endParaRPr lang="en-US" sz="1200" kern="1200">
              <a:solidFill>
                <a:schemeClr val="tx1"/>
              </a:solidFill>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04183774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An</a:t>
            </a:r>
            <a:r>
              <a:rPr lang="en-US" sz="1200" kern="1200" baseline="0" dirty="0">
                <a:solidFill>
                  <a:schemeClr val="tx1"/>
                </a:solidFill>
                <a:effectLst/>
                <a:latin typeface="+mn-lt"/>
                <a:ea typeface="+mn-ea"/>
                <a:cs typeface="+mn-cs"/>
              </a:rPr>
              <a:t> overwhelming majority </a:t>
            </a:r>
            <a:r>
              <a:rPr lang="en-US" sz="1200" kern="1200" dirty="0">
                <a:solidFill>
                  <a:schemeClr val="tx1"/>
                </a:solidFill>
                <a:effectLst/>
                <a:latin typeface="+mn-lt"/>
                <a:ea typeface="+mn-ea"/>
                <a:cs typeface="+mn-cs"/>
              </a:rPr>
              <a:t>of the read mapper’s execution time is spent in read alignment.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8799601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solidFill>
                  <a:srgbClr val="000000"/>
                </a:solidFill>
                <a:latin typeface="Calibri" panose="020F0502020204030204" pitchFamily="34" charset="0"/>
              </a:rPr>
              <a:t> (f) Once the pre-alignment filter accepts the alignment between a read and a region in the reference genome then DP-based (or non-DP based) verification algorithms are used to generate the alignment file (in BAM or SAM formats), which contains alignment information such as the exact number of differences, location of each difference, and their type.</a:t>
            </a:r>
            <a:endParaRPr lang="en-US" b="1">
              <a:effectLst/>
            </a:endParaRP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1871884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http://www.let.rug.nl/kleiweg/lev/</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5698159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dirty="0"/>
              <a:t>There are three main challenges.</a:t>
            </a:r>
            <a:endParaRPr lang="en-US" baseline="0" dirty="0"/>
          </a:p>
          <a:p>
            <a:endParaRPr lang="en-US" baseline="0" dirty="0"/>
          </a:p>
          <a:p>
            <a:r>
              <a:rPr lang="en-US" baseline="0" dirty="0"/>
              <a:t>First. The mapper needs to find many mappings for each read. Because the read is so short, they can map to multiple locations in the reference genome. How can we efficiently find all mappings of a read?</a:t>
            </a:r>
          </a:p>
          <a:p>
            <a:endParaRPr lang="en-US" baseline="0" dirty="0"/>
          </a:p>
          <a:p>
            <a:r>
              <a:rPr lang="en-US" baseline="0" dirty="0"/>
              <a:t>Second. The mapper needs to tolerate small variance or errors in each read. Since individuals are different, the subject’s DNA might slightly differs from the reference DNA, which can be mismatches, insertions or deletions of base pairs. How can we efficiently map each read with up to a number of e errors present?</a:t>
            </a:r>
          </a:p>
          <a:p>
            <a:endParaRPr lang="en-US" baseline="0" dirty="0"/>
          </a:p>
          <a:p>
            <a:r>
              <a:rPr lang="en-US" baseline="0" dirty="0"/>
              <a:t>Third. The mapper needs to map each read very fast. In another word, performance is important. Because the human DNA is 3.2 billion base-pairs long and each read is only hundreds of base-pairs long, there can be billions of reads subjected to mapping for an individual human. Current state of the art mappers take weeks to map a human’s DNA. So the question is, how can we design a much higher performance read mapper?</a:t>
            </a:r>
            <a:endParaRPr lang="en-US" dirty="0"/>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7465003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1- Read alignment follows the basic dynamic-programming doctrine which runs in a quadratic time.</a:t>
            </a:r>
          </a:p>
          <a:p>
            <a:r>
              <a:rPr lang="en-US" dirty="0"/>
              <a:t>2- Data dependencies between the entries limits the parallelism. Each cell depends or three</a:t>
            </a:r>
            <a:r>
              <a:rPr lang="en-US" baseline="0" dirty="0"/>
              <a:t> pre-computed cells (immediate left, upper, and upper-left cells). Thus, we can compute the vectors one after another but not in parallel. Left-to-right, or top-to-bottom, anti-diagonal. </a:t>
            </a:r>
          </a:p>
          <a:p>
            <a:r>
              <a:rPr lang="en-US" baseline="0" dirty="0"/>
              <a:t>3- We can solve a significant amount of time, If we can find a way to detect the incorrect mappings with cheap heuristics, much cheaper than computing the alignment.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2816192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1- Read alignment follows the basic dynamic-programming doctrine which runs in a quadratic time.</a:t>
            </a:r>
          </a:p>
          <a:p>
            <a:r>
              <a:rPr lang="en-US" dirty="0"/>
              <a:t>2- Data dependencies between the entries limits the parallelism. Each cell depends or three</a:t>
            </a:r>
            <a:r>
              <a:rPr lang="en-US" baseline="0" dirty="0"/>
              <a:t> pre-computed cells (immediate left, upper, and upper-left cells). Thus, we can compute the vectors one after another but not in parallel. Left-to-right, or top-to-bottom, anti-diagonal. </a:t>
            </a:r>
          </a:p>
          <a:p>
            <a:r>
              <a:rPr lang="en-US" baseline="0" dirty="0"/>
              <a:t>3- We can solve a significant amount of time, If we can find a way to detect the incorrect mappings with cheap heuristics, much cheaper than computing the alignment.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9499507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1- Read alignment follows the basic dynamic-programming doctrine which runs in a quadratic time.</a:t>
            </a:r>
          </a:p>
          <a:p>
            <a:r>
              <a:rPr lang="en-US" dirty="0"/>
              <a:t>2- Data dependencies between the entries limits the parallelism. Each cell depends or three</a:t>
            </a:r>
            <a:r>
              <a:rPr lang="en-US" baseline="0" dirty="0"/>
              <a:t> pre-computed cells (immediate left, upper, and upper-left cells). Thus, we can compute the vectors one after another but not in parallel. Left-to-right, or top-to-bottom, anti-diagonal. </a:t>
            </a:r>
          </a:p>
          <a:p>
            <a:r>
              <a:rPr lang="en-US" baseline="0" dirty="0"/>
              <a:t>3- We can solve a significant amount of time, If we can find a way to detect the incorrect mappings with cheap heuristics, much cheaper than computing the alignment.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6434059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1- Read alignment follows the basic dynamic-programming doctrine which runs in a quadratic time.</a:t>
            </a:r>
          </a:p>
          <a:p>
            <a:r>
              <a:rPr lang="en-US" dirty="0"/>
              <a:t>2- Data dependencies between the entries limits the parallelism. Each cell depends or three</a:t>
            </a:r>
            <a:r>
              <a:rPr lang="en-US" baseline="0" dirty="0"/>
              <a:t> pre-computed cells (immediate left, upper, and upper-left cells). Thus, we can compute the vectors one after another but not in parallel. Left-to-right, or top-to-bottom, anti-diagonal. </a:t>
            </a:r>
          </a:p>
          <a:p>
            <a:r>
              <a:rPr lang="en-US" baseline="0" dirty="0"/>
              <a:t>3- We can solve a significant amount of time, If we can find a way to detect the incorrect mappings with cheap heuristics, much cheaper than computing the alignment.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42110669"/>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8421644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In preprocessing, the mapper stores the full permutations of a short fixed-length DNA string called k-</a:t>
            </a:r>
            <a:r>
              <a:rPr lang="en-US" baseline="0" dirty="0" err="1"/>
              <a:t>mers</a:t>
            </a:r>
            <a:r>
              <a:rPr lang="en-US" baseline="0" dirty="0"/>
              <a:t>, with k denoting the length of the string. In this example, k = 12 and they are also called 12-mers. For each k-</a:t>
            </a:r>
            <a:r>
              <a:rPr lang="en-US" baseline="0" dirty="0" err="1"/>
              <a:t>mer</a:t>
            </a:r>
            <a:r>
              <a:rPr lang="en-US" baseline="0" dirty="0"/>
              <a:t>, the mapper sweeps through the reference genome and stores all of the occurrence locations of the k-</a:t>
            </a:r>
            <a:r>
              <a:rPr lang="en-US" baseline="0" dirty="0" err="1"/>
              <a:t>mer</a:t>
            </a:r>
            <a:r>
              <a:rPr lang="en-US" baseline="0" dirty="0"/>
              <a:t> into a location list. The mapper then do this for all k-</a:t>
            </a:r>
            <a:r>
              <a:rPr lang="en-US" baseline="0" dirty="0" err="1"/>
              <a:t>mers</a:t>
            </a:r>
            <a:r>
              <a:rPr lang="en-US" baseline="0" dirty="0"/>
              <a:t>. If a permutation never appeared in the reference genome, there will be an empty list for it.</a:t>
            </a:r>
          </a:p>
          <a:p>
            <a:endParaRPr lang="en-US" baseline="0" dirty="0"/>
          </a:p>
          <a:p>
            <a:r>
              <a:rPr lang="en-US" baseline="0" dirty="0"/>
              <a:t>This data structure, usually implemented as the hash table is only constructed once for a reference genome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7626517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baseline="0" dirty="0"/>
              <a:t>For a single read, the mapper first divides the read into non-overlapping k-</a:t>
            </a:r>
            <a:r>
              <a:rPr lang="en-US" baseline="0" dirty="0" err="1"/>
              <a:t>mers</a:t>
            </a:r>
            <a:r>
              <a:rPr lang="en-US" baseline="0" dirty="0"/>
              <a:t>, and uses the k-</a:t>
            </a:r>
            <a:r>
              <a:rPr lang="en-US" baseline="0" dirty="0" err="1"/>
              <a:t>mers</a:t>
            </a:r>
            <a:r>
              <a:rPr lang="en-US" baseline="0" dirty="0"/>
              <a:t> to query the hash table. The hash table returns the locations lists of the k-</a:t>
            </a:r>
            <a:r>
              <a:rPr lang="en-US" baseline="0" dirty="0" err="1"/>
              <a:t>mers</a:t>
            </a:r>
            <a:r>
              <a:rPr lang="en-US" baseline="0" dirty="0"/>
              <a:t> and traverses them one by one. </a:t>
            </a:r>
          </a:p>
          <a:p>
            <a:endParaRPr lang="en-US" baseline="0" dirty="0"/>
          </a:p>
          <a:p>
            <a:r>
              <a:rPr lang="en-US" baseline="0" dirty="0"/>
              <a:t>For each location in the list, the mapper retrieves the reference sequence at the location from the database and verifies if the read differs from the reference with more than e errors. The verification itself, is an expensive string comparison (edit distance computation) function. It compares the two DNA strings base pair by base pair, until the end. Then the mapper moves on to the next step, repeats, until it examined all locations.</a:t>
            </a:r>
          </a:p>
          <a:p>
            <a:endParaRPr lang="en-US" baseline="0" dirty="0"/>
          </a:p>
          <a:p>
            <a:r>
              <a:rPr lang="en-US" baseline="0" dirty="0"/>
              <a:t>This is the best previous work circa 2013.</a:t>
            </a:r>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2945814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It</a:t>
            </a:r>
            <a:r>
              <a:rPr lang="en-US" baseline="0" dirty="0"/>
              <a:t> turned out the Hash Table based mappers solve the first 2 challenges pretty well. They guarantee to find all mappings with no more than e errors present.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9502890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baseline="0" dirty="0"/>
              <a:t>It turns out the performance of existing hash table based mappers is very poor. They are very slow.</a:t>
            </a:r>
          </a:p>
          <a:p>
            <a:endParaRPr lang="en-US" baseline="0" dirty="0"/>
          </a:p>
          <a:p>
            <a:r>
              <a:rPr lang="en-US" dirty="0"/>
              <a:t>This is because</a:t>
            </a:r>
            <a:r>
              <a:rPr lang="en-US" baseline="0" dirty="0"/>
              <a:t> of the expensive verification computation. To perform a verification, the mapper has to access the memory once for the reference genome and conduct many base-pair wise comparisons between the reference genome and the read, in order to locate the errors.</a:t>
            </a:r>
          </a:p>
          <a:p>
            <a:endParaRPr lang="en-US" baseline="0" dirty="0"/>
          </a:p>
          <a:p>
            <a:r>
              <a:rPr lang="en-US" baseline="0" dirty="0"/>
              <a:t>In fact, from our profiling result, the verification process can consume up to 95% of the execution time. Moreover, most of the verification calculations are unnecessary.</a:t>
            </a:r>
          </a:p>
          <a:p>
            <a:endParaRPr lang="en-US" baseline="0" dirty="0"/>
          </a:p>
          <a:p>
            <a:r>
              <a:rPr lang="en-US" baseline="0" dirty="0"/>
              <a:t>Our goal is to speedup the mapper by reducing the execution time of the verification process.</a:t>
            </a:r>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11633804"/>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a:t>How</a:t>
            </a:r>
            <a:r>
              <a:rPr lang="en-US" baseline="0" dirty="0"/>
              <a:t> can we do that? It turns out most of the verification calculations are unnecessary. We observe that usually only 1 out of 1000 potential mapping locations passes the verification process becoming a valid mapping.</a:t>
            </a:r>
          </a:p>
          <a:p>
            <a:pPr marL="0" marR="0" indent="0" algn="l" defTabSz="914400" rtl="0" eaLnBrk="1" fontAlgn="auto" latinLnBrk="0" hangingPunct="1">
              <a:lnSpc>
                <a:spcPct val="100000"/>
              </a:lnSpc>
              <a:spcBef>
                <a:spcPts val="0"/>
              </a:spcBef>
              <a:spcAft>
                <a:spcPts val="0"/>
              </a:spcAft>
              <a:buClrTx/>
              <a:buSzTx/>
              <a:buFontTx/>
              <a:buNone/>
              <a:tabLst/>
              <a:defRPr/>
            </a:pPr>
            <a:endParaRPr lang="en-US" baseline="0" dirty="0"/>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We also observe that we can get rid of unnecessary verification calculations by</a:t>
            </a:r>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Detecting and rejecting early invalid mappings</a:t>
            </a:r>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and by Reducing the number of potential mappings</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7509602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Observation</a:t>
            </a:r>
            <a:r>
              <a:rPr lang="en-US" baseline="0" dirty="0"/>
              <a:t> 1: For valid mappings, Adjacent k-</a:t>
            </a:r>
            <a:r>
              <a:rPr lang="en-US" baseline="0" dirty="0" err="1"/>
              <a:t>mers</a:t>
            </a:r>
            <a:r>
              <a:rPr lang="en-US" baseline="0" dirty="0"/>
              <a:t> in the read should also be adjacent in the reference genome.</a:t>
            </a:r>
          </a:p>
          <a:p>
            <a:r>
              <a:rPr lang="en-US" baseline="0" dirty="0"/>
              <a:t>Hence, mapper can quickly reject mappings that do not satisfy this property.</a:t>
            </a:r>
          </a:p>
          <a:p>
            <a:endParaRPr lang="en-US" baseline="0" dirty="0"/>
          </a:p>
          <a:p>
            <a:r>
              <a:rPr lang="en-US" baseline="0" dirty="0"/>
              <a:t>Observation 2: Some k-</a:t>
            </a:r>
            <a:r>
              <a:rPr lang="en-US" baseline="0" dirty="0" err="1"/>
              <a:t>mers</a:t>
            </a:r>
            <a:r>
              <a:rPr lang="en-US" baseline="0" dirty="0"/>
              <a:t> are cheaper than others because they have shorter location lists, which means they occur less frequently in the reference genome. Previous work proved that the mapper only needs to examine e+1 k-</a:t>
            </a:r>
            <a:r>
              <a:rPr lang="en-US" baseline="0" dirty="0" err="1"/>
              <a:t>mers</a:t>
            </a:r>
            <a:r>
              <a:rPr lang="en-US" baseline="0" dirty="0"/>
              <a:t>’ locations to tolerate e errors.</a:t>
            </a:r>
          </a:p>
          <a:p>
            <a:r>
              <a:rPr lang="en-US" baseline="0" dirty="0" err="1"/>
              <a:t>Hense</a:t>
            </a:r>
            <a:r>
              <a:rPr lang="en-US" baseline="0" dirty="0"/>
              <a:t>, the mapper can choose the cheapest e+1 k-</a:t>
            </a:r>
            <a:r>
              <a:rPr lang="en-US" baseline="0" dirty="0" err="1"/>
              <a:t>mers</a:t>
            </a:r>
            <a:r>
              <a:rPr lang="en-US" baseline="0" dirty="0"/>
              <a:t> and verify their locations.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7062455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baseline="0" dirty="0"/>
              <a:t>In our work, </a:t>
            </a:r>
            <a:r>
              <a:rPr lang="en-US" baseline="0" dirty="0" err="1"/>
              <a:t>FastHASH</a:t>
            </a:r>
            <a:r>
              <a:rPr lang="en-US" baseline="0" dirty="0"/>
              <a:t>, we have two mechanisms to leverage the two observations respectively.</a:t>
            </a:r>
          </a:p>
          <a:p>
            <a:endParaRPr lang="en-US" baseline="0" dirty="0"/>
          </a:p>
          <a:p>
            <a:r>
              <a:rPr lang="en-US" baseline="0" dirty="0"/>
              <a:t>Mechanism 1: Adjacency Filtering, which ….</a:t>
            </a:r>
          </a:p>
          <a:p>
            <a:r>
              <a:rPr lang="en-US" baseline="0" dirty="0"/>
              <a:t>Mechanism 2: Cheap k-</a:t>
            </a:r>
            <a:r>
              <a:rPr lang="en-US" baseline="0" dirty="0" err="1"/>
              <a:t>mer</a:t>
            </a:r>
            <a:r>
              <a:rPr lang="en-US" baseline="0" dirty="0"/>
              <a:t> Selection, which ….</a:t>
            </a:r>
          </a:p>
          <a:p>
            <a:endParaRPr lang="en-US" baseline="0" dirty="0"/>
          </a:p>
          <a:p>
            <a:r>
              <a:rPr lang="en-US" baseline="0" dirty="0"/>
              <a:t>Let us first take a look at Adjacency Filtering.</a:t>
            </a:r>
            <a:endParaRPr lang="en-US" dirty="0"/>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66593684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goal of AF is to detect invalid mappings at early stage.</a:t>
            </a:r>
          </a:p>
          <a:p>
            <a:endParaRPr lang="en-US" dirty="0"/>
          </a:p>
          <a:p>
            <a:r>
              <a:rPr lang="en-US" dirty="0"/>
              <a:t>This</a:t>
            </a:r>
            <a:r>
              <a:rPr lang="en-US" baseline="0" dirty="0"/>
              <a:t> is based on the insight that, for a valid mapping, adjacent k-</a:t>
            </a:r>
            <a:r>
              <a:rPr lang="en-US" baseline="0" dirty="0" err="1"/>
              <a:t>mers</a:t>
            </a:r>
            <a:r>
              <a:rPr lang="en-US" baseline="0" dirty="0"/>
              <a:t> in the read are also adjacent in the reference genome.</a:t>
            </a:r>
          </a:p>
          <a:p>
            <a:r>
              <a:rPr lang="en-US" baseline="0" dirty="0"/>
              <a:t>Let’s take a look at the previous example. The read is divided into 3 k-</a:t>
            </a:r>
            <a:r>
              <a:rPr lang="en-US" baseline="0" dirty="0" err="1"/>
              <a:t>mers</a:t>
            </a:r>
            <a:r>
              <a:rPr lang="en-US" baseline="0" dirty="0"/>
              <a:t> and they occur at different locations in the reference genome</a:t>
            </a:r>
          </a:p>
          <a:p>
            <a:endParaRPr lang="en-US" baseline="0" dirty="0"/>
          </a:p>
          <a:p>
            <a:r>
              <a:rPr lang="en-US" baseline="0" dirty="0"/>
              <a:t>From the figure, we can see that, only the location in the blue box is a valid mapping, as the three adjacent k-</a:t>
            </a:r>
            <a:r>
              <a:rPr lang="en-US" baseline="0" dirty="0" err="1"/>
              <a:t>mers</a:t>
            </a:r>
            <a:r>
              <a:rPr lang="en-US" baseline="0" dirty="0"/>
              <a:t> of the read are adjacent in the reference genome. Other locations are all invalid mappings because they only map to a single isolated k-</a:t>
            </a:r>
            <a:r>
              <a:rPr lang="en-US" baseline="0" dirty="0" err="1"/>
              <a:t>mers</a:t>
            </a:r>
            <a:r>
              <a:rPr lang="en-US" baseline="0" dirty="0"/>
              <a:t> from the read.</a:t>
            </a:r>
          </a:p>
          <a:p>
            <a:endParaRPr lang="en-US" baseline="0" dirty="0"/>
          </a:p>
          <a:p>
            <a:r>
              <a:rPr lang="en-US" baseline="0" dirty="0"/>
              <a:t>The key idea is instead of performing the expensive verification calculation, we can search for adjacent locations in the k-</a:t>
            </a:r>
            <a:r>
              <a:rPr lang="en-US" baseline="0" dirty="0" err="1"/>
              <a:t>mers</a:t>
            </a:r>
            <a:r>
              <a:rPr lang="en-US" baseline="0" dirty="0"/>
              <a:t>’ location lists and if more than e k-</a:t>
            </a:r>
            <a:r>
              <a:rPr lang="en-US" baseline="0" dirty="0" err="1"/>
              <a:t>mers</a:t>
            </a:r>
            <a:r>
              <a:rPr lang="en-US" baseline="0" dirty="0"/>
              <a:t> fail this process, we know there must be more than e errors present, concluding that the mapping is invalid</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54453600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baseline="0" dirty="0"/>
              <a:t>Let us look back to the previous example. With Adjacency Filtering, we still traverse the location lists but with each location, before the verification, we check if adjacent locations are in adjacent k-</a:t>
            </a:r>
            <a:r>
              <a:rPr lang="en-US" baseline="0" dirty="0" err="1"/>
              <a:t>mers</a:t>
            </a:r>
            <a:r>
              <a:rPr lang="en-US" baseline="0" dirty="0"/>
              <a:t>’ location lists.</a:t>
            </a:r>
          </a:p>
          <a:p>
            <a:endParaRPr lang="en-US" baseline="0" dirty="0"/>
          </a:p>
          <a:p>
            <a:r>
              <a:rPr lang="en-US" baseline="0" dirty="0"/>
              <a:t>In this case, with location 12 from the first k-</a:t>
            </a:r>
            <a:r>
              <a:rPr lang="en-US" baseline="0" dirty="0" err="1"/>
              <a:t>mer</a:t>
            </a:r>
            <a:r>
              <a:rPr lang="en-US" baseline="0" dirty="0"/>
              <a:t>, and the k-</a:t>
            </a:r>
            <a:r>
              <a:rPr lang="en-US" baseline="0" dirty="0" err="1"/>
              <a:t>mer</a:t>
            </a:r>
            <a:r>
              <a:rPr lang="en-US" baseline="0" dirty="0"/>
              <a:t> length being 12, we will be looking for location 24 in the second k-</a:t>
            </a:r>
            <a:r>
              <a:rPr lang="en-US" baseline="0" dirty="0" err="1"/>
              <a:t>mer’s</a:t>
            </a:r>
            <a:r>
              <a:rPr lang="en-US" baseline="0" dirty="0"/>
              <a:t> location lists, which is there and the third k-</a:t>
            </a:r>
            <a:r>
              <a:rPr lang="en-US" baseline="0" dirty="0" err="1"/>
              <a:t>mer’s</a:t>
            </a:r>
            <a:r>
              <a:rPr lang="en-US" baseline="0" dirty="0"/>
              <a:t> location list, which is also there. Because all adjacent locations are found in adjacent k-</a:t>
            </a:r>
            <a:r>
              <a:rPr lang="en-US" baseline="0" dirty="0" err="1"/>
              <a:t>mers</a:t>
            </a:r>
            <a:r>
              <a:rPr lang="en-US" baseline="0" dirty="0"/>
              <a:t>, we pass location 12 towards the verification process.</a:t>
            </a:r>
          </a:p>
          <a:p>
            <a:endParaRPr lang="en-US" baseline="0" dirty="0"/>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For the next location, 324, we search for adjacent location 336 in 2</a:t>
            </a:r>
            <a:r>
              <a:rPr lang="en-US" baseline="30000" dirty="0"/>
              <a:t>nd</a:t>
            </a:r>
            <a:r>
              <a:rPr lang="en-US" baseline="0" dirty="0"/>
              <a:t> k-</a:t>
            </a:r>
            <a:r>
              <a:rPr lang="en-US" baseline="0" dirty="0" err="1"/>
              <a:t>mer</a:t>
            </a:r>
            <a:r>
              <a:rPr lang="en-US" baseline="0" dirty="0"/>
              <a:t> and it’s not there. We conclude there must be at least an error and skip the verification process and move on to the next location </a:t>
            </a:r>
            <a:r>
              <a:rPr lang="en-US" sz="1200" b="0" dirty="0">
                <a:solidFill>
                  <a:schemeClr val="accent1"/>
                </a:solidFill>
              </a:rPr>
              <a:t>577.</a:t>
            </a:r>
            <a:r>
              <a:rPr lang="en-US" sz="1200" b="0" baseline="0" dirty="0">
                <a:solidFill>
                  <a:schemeClr val="accent1"/>
                </a:solidFill>
              </a:rPr>
              <a:t> We search for adjacent location 589, which is also not there. Then we move to the next 940 and search for 952, which is also not there. So on and so forth for all locations. In this way, we only do verification once and that is for the single valid mapping of this read.</a:t>
            </a:r>
            <a:endParaRPr lang="en-US" baseline="0" dirty="0"/>
          </a:p>
          <a:p>
            <a:endParaRPr lang="en-US" baseline="0" dirty="0"/>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14663229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baseline="0" dirty="0"/>
              <a:t>In our work, </a:t>
            </a:r>
            <a:r>
              <a:rPr lang="en-US" baseline="0" dirty="0" err="1"/>
              <a:t>FastHASH</a:t>
            </a:r>
            <a:r>
              <a:rPr lang="en-US" baseline="0" dirty="0"/>
              <a:t>, we have two mechanisms to leverage the two observations respectively.</a:t>
            </a:r>
          </a:p>
          <a:p>
            <a:endParaRPr lang="en-US" baseline="0" dirty="0"/>
          </a:p>
          <a:p>
            <a:r>
              <a:rPr lang="en-US" baseline="0" dirty="0"/>
              <a:t>Mechanism 1: Adjacency Filtering, which ….</a:t>
            </a:r>
          </a:p>
          <a:p>
            <a:r>
              <a:rPr lang="en-US" baseline="0" dirty="0"/>
              <a:t>Mechanism 2: Cheap k-</a:t>
            </a:r>
            <a:r>
              <a:rPr lang="en-US" baseline="0" dirty="0" err="1"/>
              <a:t>mer</a:t>
            </a:r>
            <a:r>
              <a:rPr lang="en-US" baseline="0" dirty="0"/>
              <a:t> Selection, which ….</a:t>
            </a:r>
          </a:p>
          <a:p>
            <a:endParaRPr lang="en-US" baseline="0" dirty="0"/>
          </a:p>
          <a:p>
            <a:r>
              <a:rPr lang="en-US" baseline="0" dirty="0"/>
              <a:t>Let us first take a look at Adjacency Filtering.</a:t>
            </a:r>
            <a:endParaRPr lang="en-US" dirty="0"/>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0041525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goal of Cheap K-</a:t>
            </a:r>
            <a:r>
              <a:rPr lang="en-US" dirty="0" err="1"/>
              <a:t>mer</a:t>
            </a:r>
            <a:r>
              <a:rPr lang="en-US" dirty="0"/>
              <a:t> Selection is to reduce the number of potential mappings</a:t>
            </a:r>
          </a:p>
          <a:p>
            <a:endParaRPr lang="en-US" dirty="0"/>
          </a:p>
          <a:p>
            <a:r>
              <a:rPr lang="en-US" dirty="0"/>
              <a:t>The key insight is that the</a:t>
            </a:r>
            <a:r>
              <a:rPr lang="en-US" baseline="0" dirty="0"/>
              <a:t> k-</a:t>
            </a:r>
            <a:r>
              <a:rPr lang="en-US" baseline="0" dirty="0" err="1"/>
              <a:t>mers</a:t>
            </a:r>
            <a:r>
              <a:rPr lang="en-US" baseline="0" dirty="0"/>
              <a:t> have different cost to examine. Some k-</a:t>
            </a:r>
            <a:r>
              <a:rPr lang="en-US" baseline="0" dirty="0" err="1"/>
              <a:t>mers</a:t>
            </a:r>
            <a:r>
              <a:rPr lang="en-US" baseline="0" dirty="0"/>
              <a:t> are cheaper as they have fewer locations in their location lists than others, which also means they occur less frequently in the reference genome.</a:t>
            </a:r>
          </a:p>
          <a:p>
            <a:endParaRPr lang="en-US" baseline="0" dirty="0"/>
          </a:p>
          <a:p>
            <a:r>
              <a:rPr lang="en-US" baseline="0" dirty="0"/>
              <a:t>The key idea is to sort the k-</a:t>
            </a:r>
            <a:r>
              <a:rPr lang="en-US" baseline="0" dirty="0" err="1"/>
              <a:t>mers</a:t>
            </a:r>
            <a:r>
              <a:rPr lang="en-US" baseline="0" dirty="0"/>
              <a:t> based on their number of locations and select the k-</a:t>
            </a:r>
            <a:r>
              <a:rPr lang="en-US" baseline="0" dirty="0" err="1"/>
              <a:t>mers</a:t>
            </a:r>
            <a:r>
              <a:rPr lang="en-US" baseline="0" dirty="0"/>
              <a:t> with fewest locations to verify.</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9359308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example,</a:t>
            </a:r>
            <a:r>
              <a:rPr lang="en-US" baseline="0" dirty="0"/>
              <a:t> we have a longer read which can be divided into 6 k-</a:t>
            </a:r>
            <a:r>
              <a:rPr lang="en-US" baseline="0" dirty="0" err="1"/>
              <a:t>mers</a:t>
            </a:r>
            <a:r>
              <a:rPr lang="en-US" baseline="0" dirty="0"/>
              <a:t>. The error tolerance threshold e is set to 2, which means we need to select at least 3 k-</a:t>
            </a:r>
            <a:r>
              <a:rPr lang="en-US" baseline="0" dirty="0" err="1"/>
              <a:t>mers</a:t>
            </a:r>
            <a:r>
              <a:rPr lang="en-US" baseline="0" dirty="0"/>
              <a:t> to verify their locations. </a:t>
            </a:r>
          </a:p>
          <a:p>
            <a:endParaRPr lang="en-US" baseline="0" dirty="0"/>
          </a:p>
          <a:p>
            <a:r>
              <a:rPr lang="en-US" baseline="0" dirty="0"/>
              <a:t>Here is the location list of a k-mer. The first several entries here are locations while the last entry summarizes the number of locations of this k-mer.</a:t>
            </a:r>
          </a:p>
          <a:p>
            <a:endParaRPr lang="en-US" baseline="0" dirty="0"/>
          </a:p>
          <a:p>
            <a:r>
              <a:rPr lang="en-US" baseline="0" dirty="0"/>
              <a:t>We can see that for this read, some of the k-</a:t>
            </a:r>
            <a:r>
              <a:rPr lang="en-US" baseline="0" dirty="0" err="1"/>
              <a:t>mers</a:t>
            </a:r>
            <a:r>
              <a:rPr lang="en-US" baseline="0" dirty="0"/>
              <a:t> are cheap, having fewer than 10 locations, whereas some of them are expensive, having </a:t>
            </a:r>
            <a:r>
              <a:rPr lang="en-US" baseline="0" dirty="0" err="1"/>
              <a:t>morethan</a:t>
            </a:r>
            <a:r>
              <a:rPr lang="en-US" baseline="0" dirty="0"/>
              <a:t> thousands of locations.</a:t>
            </a:r>
          </a:p>
          <a:p>
            <a:endParaRPr lang="en-US" baseline="0" dirty="0"/>
          </a:p>
          <a:p>
            <a:r>
              <a:rPr lang="en-US" baseline="0" dirty="0"/>
              <a:t>Previous work selects k-</a:t>
            </a:r>
            <a:r>
              <a:rPr lang="en-US" baseline="0" dirty="0" err="1"/>
              <a:t>mers</a:t>
            </a:r>
            <a:r>
              <a:rPr lang="en-US" baseline="0" dirty="0"/>
              <a:t> at uniform locations, hence verifying 3004 locations. </a:t>
            </a:r>
            <a:r>
              <a:rPr lang="en-US" baseline="0" dirty="0" err="1"/>
              <a:t>FastHASH</a:t>
            </a:r>
            <a:r>
              <a:rPr lang="en-US" baseline="0" dirty="0"/>
              <a:t> however, selects only the cheap k-</a:t>
            </a:r>
            <a:r>
              <a:rPr lang="en-US" baseline="0" dirty="0" err="1"/>
              <a:t>mers</a:t>
            </a:r>
            <a:r>
              <a:rPr lang="en-US" baseline="0" dirty="0"/>
              <a:t> and verifies only 6 locations.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85293753"/>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dirty="0"/>
              <a:t>We implemented </a:t>
            </a:r>
            <a:r>
              <a:rPr lang="en-US" dirty="0" err="1"/>
              <a:t>FastHASH</a:t>
            </a:r>
            <a:r>
              <a:rPr lang="en-US" dirty="0"/>
              <a:t> on top of state-of</a:t>
            </a:r>
            <a:r>
              <a:rPr lang="en-US" baseline="0" dirty="0"/>
              <a:t>-the-art mapper </a:t>
            </a:r>
            <a:r>
              <a:rPr lang="en-US" baseline="0" dirty="0" err="1"/>
              <a:t>mrFAST</a:t>
            </a:r>
            <a:r>
              <a:rPr lang="en-US" baseline="0" dirty="0"/>
              <a:t>, updating it to a new version 2.5</a:t>
            </a:r>
            <a:endParaRPr lang="en-US" dirty="0"/>
          </a:p>
          <a:p>
            <a:endParaRPr lang="en-US" dirty="0"/>
          </a:p>
          <a:p>
            <a:r>
              <a:rPr lang="en-US" dirty="0"/>
              <a:t>We evaluated the algorithm on two data</a:t>
            </a:r>
            <a:r>
              <a:rPr lang="en-US" baseline="0" dirty="0"/>
              <a:t> sets.</a:t>
            </a:r>
          </a:p>
          <a:p>
            <a:endParaRPr lang="en-US" baseline="0" dirty="0"/>
          </a:p>
          <a:p>
            <a:r>
              <a:rPr lang="en-US" dirty="0"/>
              <a:t>Data</a:t>
            </a:r>
            <a:r>
              <a:rPr lang="en-US" baseline="0" dirty="0"/>
              <a:t> set one are real read sets generated from </a:t>
            </a:r>
            <a:r>
              <a:rPr lang="en-US" baseline="0" dirty="0" err="1"/>
              <a:t>illumina</a:t>
            </a:r>
            <a:r>
              <a:rPr lang="en-US" baseline="0" dirty="0"/>
              <a:t> platform.</a:t>
            </a:r>
          </a:p>
          <a:p>
            <a:endParaRPr lang="en-US" baseline="0" dirty="0"/>
          </a:p>
          <a:p>
            <a:r>
              <a:rPr lang="en-US" baseline="0" dirty="0"/>
              <a:t>Data set two are simulated read sets generated from the reference genome.</a:t>
            </a:r>
          </a:p>
          <a:p>
            <a:endParaRPr lang="en-US" baseline="0" dirty="0"/>
          </a:p>
          <a:p>
            <a:r>
              <a:rPr lang="en-US" baseline="0" dirty="0"/>
              <a:t>All the evaluations were obtained from an Intel Core i7 Sandy Bridge machine with 16GB of main memory</a:t>
            </a:r>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4028447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a:t>
            </a:r>
            <a:r>
              <a:rPr lang="en-US" baseline="0" dirty="0"/>
              <a:t> we present the performance result of </a:t>
            </a:r>
            <a:r>
              <a:rPr lang="en-US" baseline="0" dirty="0" err="1"/>
              <a:t>FastHASH</a:t>
            </a:r>
            <a:r>
              <a:rPr lang="en-US" baseline="0" dirty="0"/>
              <a:t>, which is the speedup verses the old </a:t>
            </a:r>
            <a:r>
              <a:rPr lang="en-US" baseline="0" dirty="0" err="1"/>
              <a:t>mrFAST</a:t>
            </a:r>
            <a:r>
              <a:rPr lang="en-US" baseline="0" dirty="0"/>
              <a:t>.</a:t>
            </a:r>
          </a:p>
          <a:p>
            <a:endParaRPr lang="en-US" baseline="0" dirty="0"/>
          </a:p>
          <a:p>
            <a:r>
              <a:rPr lang="en-US" baseline="0" dirty="0"/>
              <a:t>We run the program with different error threshold e.</a:t>
            </a:r>
          </a:p>
          <a:p>
            <a:r>
              <a:rPr lang="en-US" baseline="0" dirty="0"/>
              <a:t>And the x axis shows the error threshold e.</a:t>
            </a:r>
          </a:p>
          <a:p>
            <a:r>
              <a:rPr lang="en-US" baseline="0" dirty="0"/>
              <a:t>The y axis shows the times of speedup.</a:t>
            </a:r>
          </a:p>
          <a:p>
            <a:r>
              <a:rPr lang="en-US" baseline="0" dirty="0"/>
              <a:t>The data is obtained with different read sets as well.</a:t>
            </a:r>
          </a:p>
          <a:p>
            <a:endParaRPr lang="en-US" baseline="0" dirty="0"/>
          </a:p>
          <a:p>
            <a:pPr marL="0" marR="0" indent="0" algn="l" defTabSz="914400" rtl="0" eaLnBrk="1" fontAlgn="auto" latinLnBrk="0" hangingPunct="1">
              <a:lnSpc>
                <a:spcPct val="100000"/>
              </a:lnSpc>
              <a:spcBef>
                <a:spcPts val="0"/>
              </a:spcBef>
              <a:spcAft>
                <a:spcPts val="0"/>
              </a:spcAft>
              <a:buClrTx/>
              <a:buSzTx/>
              <a:buFontTx/>
              <a:buNone/>
              <a:tabLst/>
              <a:defRPr/>
            </a:pPr>
            <a:r>
              <a:rPr lang="en-US" dirty="0"/>
              <a:t>From this graph, we can see that</a:t>
            </a:r>
            <a:r>
              <a:rPr lang="en-US" baseline="0" dirty="0"/>
              <a:t> </a:t>
            </a:r>
            <a:r>
              <a:rPr lang="en-US" sz="1200" dirty="0">
                <a:solidFill>
                  <a:srgbClr val="000090"/>
                </a:solidFill>
              </a:rPr>
              <a:t>With </a:t>
            </a:r>
            <a:r>
              <a:rPr lang="en-US" sz="1200" dirty="0" err="1">
                <a:solidFill>
                  <a:srgbClr val="000090"/>
                </a:solidFill>
              </a:rPr>
              <a:t>FastHASH</a:t>
            </a:r>
            <a:r>
              <a:rPr lang="en-US" sz="1200" dirty="0">
                <a:solidFill>
                  <a:srgbClr val="000090"/>
                </a:solidFill>
              </a:rPr>
              <a:t>, </a:t>
            </a:r>
            <a:r>
              <a:rPr lang="en-US" sz="1200" dirty="0" err="1">
                <a:solidFill>
                  <a:srgbClr val="000090"/>
                </a:solidFill>
              </a:rPr>
              <a:t>mrFAST</a:t>
            </a:r>
            <a:r>
              <a:rPr lang="en-US" sz="1200" dirty="0">
                <a:solidFill>
                  <a:srgbClr val="000090"/>
                </a:solidFill>
              </a:rPr>
              <a:t> obtains up to 19x speedup over previous version.</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8752407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This graph shows where the speedup comes from.</a:t>
            </a:r>
          </a:p>
          <a:p>
            <a:endParaRPr lang="en-US" baseline="0" dirty="0"/>
          </a:p>
          <a:p>
            <a:r>
              <a:rPr lang="en-US" baseline="0" dirty="0"/>
              <a:t>In this graph, we show the reduction of potential mappings with </a:t>
            </a:r>
            <a:r>
              <a:rPr lang="en-US" baseline="0" dirty="0" err="1"/>
              <a:t>FastHASH</a:t>
            </a:r>
            <a:r>
              <a:rPr lang="en-US" baseline="0" dirty="0"/>
              <a:t>. The x axis shows the error threshold e and the y axis shows the number of potential mappings. Notice that y axis is log10 scaled.</a:t>
            </a:r>
          </a:p>
          <a:p>
            <a:endParaRPr lang="en-US" baseline="0" dirty="0"/>
          </a:p>
          <a:p>
            <a:r>
              <a:rPr lang="en-US" baseline="0" dirty="0"/>
              <a:t>With </a:t>
            </a:r>
            <a:r>
              <a:rPr lang="en-US" baseline="0" dirty="0" err="1"/>
              <a:t>FastHASH</a:t>
            </a:r>
            <a:r>
              <a:rPr lang="en-US" baseline="0" dirty="0"/>
              <a:t>, we observe that over 99% of the potential mappings are filtered out at low cost, reducing a large amount of verification calculation.</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579872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In this work, we talked about the problem, which is poor performance of existing </a:t>
            </a:r>
            <a:r>
              <a:rPr lang="en-US" dirty="0"/>
              <a:t>read mappers to map billion of short reads to the reference genome, in the presence of errors.</a:t>
            </a:r>
          </a:p>
          <a:p>
            <a:endParaRPr lang="en-US" dirty="0"/>
          </a:p>
          <a:p>
            <a:r>
              <a:rPr lang="en-US" dirty="0"/>
              <a:t>We made</a:t>
            </a:r>
            <a:r>
              <a:rPr lang="en-US" baseline="0" dirty="0"/>
              <a:t> the observation that most of the verification calculations are unnecessary.</a:t>
            </a:r>
          </a:p>
          <a:p>
            <a:endParaRPr lang="en-US" baseline="0" dirty="0"/>
          </a:p>
          <a:p>
            <a:r>
              <a:rPr lang="en-US" baseline="0" dirty="0"/>
              <a:t>The key idea of </a:t>
            </a:r>
            <a:r>
              <a:rPr lang="en-US" baseline="0" dirty="0" err="1"/>
              <a:t>FastHASH</a:t>
            </a:r>
            <a:r>
              <a:rPr lang="en-US" baseline="0" dirty="0"/>
              <a:t> is to reduce the cost of unnecessary verification calculations.</a:t>
            </a:r>
          </a:p>
          <a:p>
            <a:r>
              <a:rPr lang="en-US" baseline="0" dirty="0"/>
              <a:t>We have 2 mechanisms:</a:t>
            </a:r>
          </a:p>
          <a:p>
            <a:r>
              <a:rPr lang="en-US" baseline="0" dirty="0"/>
              <a:t>The first one rejects invalid mappings early, which is AF.</a:t>
            </a:r>
          </a:p>
          <a:p>
            <a:pPr marL="0" marR="0" lvl="1" indent="0" algn="l" defTabSz="914400" rtl="0" eaLnBrk="1" fontAlgn="auto" latinLnBrk="0" hangingPunct="1">
              <a:lnSpc>
                <a:spcPct val="100000"/>
              </a:lnSpc>
              <a:spcBef>
                <a:spcPts val="0"/>
              </a:spcBef>
              <a:spcAft>
                <a:spcPts val="0"/>
              </a:spcAft>
              <a:buClrTx/>
              <a:buSzTx/>
              <a:buFontTx/>
              <a:buNone/>
              <a:tabLst/>
              <a:defRPr/>
            </a:pPr>
            <a:r>
              <a:rPr lang="en-US" baseline="0" dirty="0"/>
              <a:t>The second one </a:t>
            </a:r>
            <a:r>
              <a:rPr lang="en-US" dirty="0"/>
              <a:t>Reduces the number of possible mappings to examine,</a:t>
            </a:r>
            <a:r>
              <a:rPr lang="en-US" baseline="0" dirty="0"/>
              <a:t> which is </a:t>
            </a:r>
            <a:r>
              <a:rPr lang="en-US" dirty="0"/>
              <a:t>Cheap K-</a:t>
            </a:r>
            <a:r>
              <a:rPr lang="en-US" dirty="0" err="1"/>
              <a:t>mer</a:t>
            </a:r>
            <a:r>
              <a:rPr lang="en-US" dirty="0"/>
              <a:t> Selection</a:t>
            </a:r>
          </a:p>
          <a:p>
            <a:pPr marL="0" marR="0" lvl="1"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1" indent="0" algn="l" defTabSz="914400" rtl="0" eaLnBrk="1" fontAlgn="auto" latinLnBrk="0" hangingPunct="1">
              <a:lnSpc>
                <a:spcPct val="100000"/>
              </a:lnSpc>
              <a:spcBef>
                <a:spcPts val="0"/>
              </a:spcBef>
              <a:spcAft>
                <a:spcPts val="0"/>
              </a:spcAft>
              <a:buClrTx/>
              <a:buSzTx/>
              <a:buFontTx/>
              <a:buNone/>
              <a:tabLst/>
              <a:defRPr/>
            </a:pPr>
            <a:r>
              <a:rPr lang="en-US" dirty="0"/>
              <a:t>As</a:t>
            </a:r>
            <a:r>
              <a:rPr lang="en-US" baseline="0" dirty="0"/>
              <a:t> a result, we achieved up to 19x speedup over previous state-of-the-art mapper</a:t>
            </a:r>
            <a:endParaRPr lang="en-US" dirty="0"/>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5826990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the best of our knowledge, SHD</a:t>
            </a:r>
            <a:r>
              <a:rPr lang="en-US" baseline="0" dirty="0"/>
              <a:t> is the fastest CPU-based filter. It depends on the fact the a deleted character causes all trailing characters to be shifted to the left direction. To correctly pairwise compare this sequence, we need to shift it back to the right direction then compare. Generally we need 2E shifts to compare any two sequences regardless the edit is insertion or deletion. </a:t>
            </a:r>
          </a:p>
          <a:p>
            <a:endParaRPr lang="en-US" baseline="0" dirty="0"/>
          </a:p>
          <a:p>
            <a:r>
              <a:rPr lang="en-US" baseline="0" dirty="0" err="1"/>
              <a:t>GateKeeper</a:t>
            </a:r>
            <a:r>
              <a:rPr lang="en-US" baseline="0" dirty="0"/>
              <a:t> is another recent filter that uses FPGA to improve the speed and the read length support of SHD.</a:t>
            </a:r>
            <a:endParaRPr lang="en-US" dirty="0"/>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pPr/>
              <a:t>103</a:t>
            </a:fld>
            <a:endParaRPr lang="en-US"/>
          </a:p>
        </p:txBody>
      </p:sp>
    </p:spTree>
    <p:extLst>
      <p:ext uri="{BB962C8B-B14F-4D97-AF65-F5344CB8AC3E}">
        <p14:creationId xmlns:p14="http://schemas.microsoft.com/office/powerpoint/2010/main" val="349328599"/>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Our second proposed method to accelerate read mappers is to parallelize the matrix computation.</a:t>
            </a:r>
          </a:p>
          <a:p>
            <a:endParaRPr lang="en-US" baseline="0" dirty="0"/>
          </a:p>
          <a:p>
            <a:r>
              <a:rPr lang="en-US" baseline="0" dirty="0"/>
              <a:t>To explain our new matrix, here is an example of exact match sequences. Now imagine there is a base deletion for any reason.</a:t>
            </a:r>
          </a:p>
          <a:p>
            <a:endParaRPr lang="en-US" baseline="0" dirty="0"/>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CF094C5-460E-475C-89A4-E8FF9BE715E8}"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10006764"/>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After deletion, the trailing bases will be shifted to left to form a single sequence.</a:t>
            </a:r>
          </a:p>
          <a:p>
            <a:endParaRPr lang="en-US" baseline="0" dirty="0"/>
          </a:p>
          <a:p>
            <a:r>
              <a:rPr lang="en-US" baseline="0" dirty="0"/>
              <a:t>But when we align it back, we get too many mismatches though the number of edits is only ONE.</a:t>
            </a:r>
          </a:p>
          <a:p>
            <a:endParaRPr lang="en-US" baseline="0" dirty="0"/>
          </a:p>
          <a:p>
            <a:r>
              <a:rPr lang="en-US" baseline="0" dirty="0"/>
              <a:t>To cancel the effect of deletion and correctly align the sequences, we have to shift the sequence to right and align again.</a:t>
            </a:r>
          </a:p>
        </p:txBody>
      </p:sp>
      <p:sp>
        <p:nvSpPr>
          <p:cNvPr id="4" name="Slide Number Placeholder 3"/>
          <p:cNvSpPr>
            <a:spLocks noGrp="1"/>
          </p:cNvSpPr>
          <p:nvPr>
            <p:ph type="sldNum" sz="quarter" idx="10"/>
          </p:nvPr>
        </p:nvSpPr>
        <p:spPr/>
        <p:txBody>
          <a:bodyPr/>
          <a:lstStyle/>
          <a:p>
            <a:fld id="{0CF094C5-460E-475C-89A4-E8FF9BE715E8}" type="slidenum">
              <a:rPr lang="en-US" smtClean="0">
                <a:solidFill>
                  <a:prstClr val="black"/>
                </a:solidFill>
              </a:rPr>
              <a:pPr/>
              <a:t>105</a:t>
            </a:fld>
            <a:endParaRPr lang="en-US">
              <a:solidFill>
                <a:prstClr val="black"/>
              </a:solidFill>
            </a:endParaRPr>
          </a:p>
        </p:txBody>
      </p:sp>
    </p:spTree>
    <p:extLst>
      <p:ext uri="{BB962C8B-B14F-4D97-AF65-F5344CB8AC3E}">
        <p14:creationId xmlns:p14="http://schemas.microsoft.com/office/powerpoint/2010/main" val="3554667100"/>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With the help of another right-shifted </a:t>
            </a:r>
            <a:r>
              <a:rPr lang="en-US" baseline="0" dirty="0"/>
              <a:t>copy of the original sequence, we can have more similarities between the two sequences. Think about other scenarios where you have an insertion? Or a combination of deletion and insertion?</a:t>
            </a:r>
          </a:p>
        </p:txBody>
      </p:sp>
      <p:sp>
        <p:nvSpPr>
          <p:cNvPr id="4" name="Slide Number Placeholder 3"/>
          <p:cNvSpPr>
            <a:spLocks noGrp="1"/>
          </p:cNvSpPr>
          <p:nvPr>
            <p:ph type="sldNum" sz="quarter" idx="10"/>
          </p:nvPr>
        </p:nvSpPr>
        <p:spPr/>
        <p:txBody>
          <a:bodyPr/>
          <a:lstStyle/>
          <a:p>
            <a:fld id="{0CF094C5-460E-475C-89A4-E8FF9BE715E8}" type="slidenum">
              <a:rPr lang="en-US" smtClean="0">
                <a:solidFill>
                  <a:prstClr val="black"/>
                </a:solidFill>
              </a:rPr>
              <a:pPr/>
              <a:t>106</a:t>
            </a:fld>
            <a:endParaRPr lang="en-US">
              <a:solidFill>
                <a:prstClr val="black"/>
              </a:solidFill>
            </a:endParaRPr>
          </a:p>
        </p:txBody>
      </p:sp>
    </p:spTree>
    <p:extLst>
      <p:ext uri="{BB962C8B-B14F-4D97-AF65-F5344CB8AC3E}">
        <p14:creationId xmlns:p14="http://schemas.microsoft.com/office/powerpoint/2010/main" val="1544035240"/>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With the help of another right-shifted </a:t>
            </a:r>
            <a:r>
              <a:rPr lang="en-US" baseline="0"/>
              <a:t>copy of the original sequence, we can have more similarities between the two sequences. Think about other scenarios where you have an insertion? Or a combination of deletion and insertion?</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CF094C5-460E-475C-89A4-E8FF9BE715E8}"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43614303"/>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So this is how we compute the filter matrix. We pairwise compare each character from a sequence to its corresponding character from the other sequence. Match =0, Mismatch=1</a:t>
            </a:r>
          </a:p>
          <a:p>
            <a:endParaRPr lang="en-US" baseline="0" dirty="0"/>
          </a:p>
          <a:p>
            <a:r>
              <a:rPr lang="en-US" baseline="0" dirty="0"/>
              <a:t>The yellow diagonal vector represents XOR between the two sequences. The pink diagonal vectors represent right-shifted copies of the query sequence then compared to the reference. The blue vectors represent left-shifted copies of the query. By this we can guarantee that we can correctly examine any two sequences regardless the type of edits they have. </a:t>
            </a:r>
            <a:r>
              <a:rPr lang="en-US" b="1" baseline="0" dirty="0"/>
              <a:t>AND NO DATA DEPENDENCIES between the cells.</a:t>
            </a:r>
          </a:p>
        </p:txBody>
      </p:sp>
      <p:sp>
        <p:nvSpPr>
          <p:cNvPr id="4" name="Slide Number Placeholder 3"/>
          <p:cNvSpPr>
            <a:spLocks noGrp="1"/>
          </p:cNvSpPr>
          <p:nvPr>
            <p:ph type="sldNum" sz="quarter" idx="10"/>
          </p:nvPr>
        </p:nvSpPr>
        <p:spPr/>
        <p:txBody>
          <a:bodyPr/>
          <a:lstStyle/>
          <a:p>
            <a:fld id="{0CF094C5-460E-475C-89A4-E8FF9BE715E8}" type="slidenum">
              <a:rPr lang="en-US" smtClean="0">
                <a:solidFill>
                  <a:prstClr val="black"/>
                </a:solidFill>
              </a:rPr>
              <a:pPr/>
              <a:t>108</a:t>
            </a:fld>
            <a:endParaRPr lang="en-US">
              <a:solidFill>
                <a:prstClr val="black"/>
              </a:solidFill>
            </a:endParaRPr>
          </a:p>
        </p:txBody>
      </p:sp>
    </p:spTree>
    <p:extLst>
      <p:ext uri="{BB962C8B-B14F-4D97-AF65-F5344CB8AC3E}">
        <p14:creationId xmlns:p14="http://schemas.microsoft.com/office/powerpoint/2010/main" val="2938527628"/>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After computing the binary matrix of GateKeeper, we need to backtrack</a:t>
            </a:r>
            <a:r>
              <a:rPr lang="en-US" baseline="0" dirty="0"/>
              <a:t> all matches (consecutive zeros highlighted in green) between the two sequences. In GateKeeper, we AND all diagonal bit-vectors of the matrix together and produce a single bit-vector that represents the largest possible number of matches between the two sequences. Due to the use of AND operation, we need to ignore the meaningless short zeros (one or two zeros). Final step is to count the number of zeros in the AND mask and if exceeds the threshold then the filter passes the two sequences.</a:t>
            </a:r>
            <a:endParaRPr lang="en-US" dirty="0"/>
          </a:p>
        </p:txBody>
      </p:sp>
      <p:sp>
        <p:nvSpPr>
          <p:cNvPr id="4" name="Slide Number Placeholder 3"/>
          <p:cNvSpPr>
            <a:spLocks noGrp="1"/>
          </p:cNvSpPr>
          <p:nvPr>
            <p:ph type="sldNum" sz="quarter" idx="10"/>
          </p:nvPr>
        </p:nvSpPr>
        <p:spPr/>
        <p:txBody>
          <a:bodyPr/>
          <a:lstStyle/>
          <a:p>
            <a:pPr>
              <a:defRPr/>
            </a:pPr>
            <a:fld id="{AB959945-7217-484B-8E74-88DC87A74BB0}" type="slidenum">
              <a:rPr lang="en-US" smtClean="0">
                <a:solidFill>
                  <a:prstClr val="black"/>
                </a:solidFill>
              </a:rPr>
              <a:pPr>
                <a:defRPr/>
              </a:pPr>
              <a:t>109</a:t>
            </a:fld>
            <a:endParaRPr lang="en-US">
              <a:solidFill>
                <a:prstClr val="black"/>
              </a:solidFill>
            </a:endParaRPr>
          </a:p>
        </p:txBody>
      </p:sp>
    </p:spTree>
    <p:extLst>
      <p:ext uri="{BB962C8B-B14F-4D97-AF65-F5344CB8AC3E}">
        <p14:creationId xmlns:p14="http://schemas.microsoft.com/office/powerpoint/2010/main" val="38595879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How</a:t>
            </a:r>
            <a:r>
              <a:rPr lang="en-US" baseline="0"/>
              <a:t> to achieve a filter that is even much faster than the banded alignment algorithm?</a:t>
            </a:r>
          </a:p>
          <a:p>
            <a:endParaRPr lang="en-US" baseline="0"/>
          </a:p>
          <a:p>
            <a:r>
              <a:rPr lang="en-US" baseline="0"/>
              <a:t>1- Removing the data dependencies between the cells of the dynamic programming matrix.</a:t>
            </a:r>
          </a:p>
          <a:p>
            <a:r>
              <a:rPr lang="en-US" baseline="0"/>
              <a:t>In NW algorithm, each cell depends on three pre-computed cells (top, diagonal, and left cells). This restricts the way we computed the entire matrix (left to right, or top to bottom, or anti-diagonal), which limits the parallelism effort. In GateKeeper, we just perform a pairwise comparison (ZERO means a match and ONE means a mismatch). NO data dependencies in GateKeeper!!</a:t>
            </a:r>
          </a:p>
          <a:p>
            <a:r>
              <a:rPr lang="en-US" baseline="0"/>
              <a:t>2- Generating a binary matrix and backtrack the solution using only bitwise operations.</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CF094C5-460E-475C-89A4-E8FF9BE715E8}"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8003453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How</a:t>
            </a:r>
            <a:r>
              <a:rPr lang="en-US" baseline="0"/>
              <a:t> to achieve a filter that is even much faster than the banded alignment algorithm?</a:t>
            </a:r>
          </a:p>
          <a:p>
            <a:endParaRPr lang="en-US" baseline="0"/>
          </a:p>
          <a:p>
            <a:r>
              <a:rPr lang="en-US" baseline="0"/>
              <a:t>1- Removing the data dependencies between the cells of the dynamic programming matrix.</a:t>
            </a:r>
          </a:p>
          <a:p>
            <a:r>
              <a:rPr lang="en-US" baseline="0"/>
              <a:t>In NW algorithm, each cell depends on three pre-computed cells (top, diagonal, and left cells). This restricts the way we computed the entire matrix (left to right, or top to bottom, or anti-diagonal), which limits the parallelism effort. In GateKeeper, we just perform a pairwise comparison (ZERO means a match and ONE means a mismatch). NO data dependencies in GateKeeper!!</a:t>
            </a:r>
          </a:p>
          <a:p>
            <a:r>
              <a:rPr lang="en-US" baseline="0"/>
              <a:t>2- Generating a binary matrix and backtrack the solution using only bitwise operations.</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CF094C5-460E-475C-89A4-E8FF9BE715E8}"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188985000"/>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r>
              <a:rPr lang="en-US" b="1" i="1" u="sng" dirty="0"/>
              <a:t>[CLICK]</a:t>
            </a:r>
          </a:p>
          <a:p>
            <a:r>
              <a:rPr lang="en-US" b="0" i="0" u="none" dirty="0"/>
              <a:t>Alignment is the algorithm for determining </a:t>
            </a:r>
            <a:r>
              <a:rPr lang="en-US" b="0" i="0" u="none" baseline="0" dirty="0"/>
              <a:t>a match between a read and a reference substring. This is very expensive and requires the use of an O(n2) dynamic programming algorithm. </a:t>
            </a:r>
          </a:p>
          <a:p>
            <a:r>
              <a:rPr lang="en-US" b="1" i="0" u="none" baseline="0" dirty="0"/>
              <a:t>[CLICK]</a:t>
            </a:r>
          </a:p>
          <a:p>
            <a:r>
              <a:rPr lang="en-US" b="0" i="0" u="none" baseline="0" dirty="0"/>
              <a:t>To give the scale of required computation, a single human can generate millions to billions of reads, and each read results in multiple locations</a:t>
            </a:r>
          </a:p>
          <a:p>
            <a:r>
              <a:rPr lang="en-US" b="1" i="1" u="sng" baseline="0" dirty="0"/>
              <a:t>[CLICK]</a:t>
            </a:r>
          </a:p>
          <a:p>
            <a:r>
              <a:rPr lang="en-US" b="0" i="0" u="none" dirty="0"/>
              <a:t>Modern read mappers </a:t>
            </a:r>
            <a:r>
              <a:rPr lang="en-US" b="0" i="0" u="none" baseline="0" dirty="0"/>
              <a:t>reduce the time spent on alignment for increased performance. This can be done in two ways:</a:t>
            </a:r>
          </a:p>
          <a:p>
            <a:r>
              <a:rPr lang="en-US" b="1" i="1" u="sng" baseline="0" dirty="0"/>
              <a:t>[CLICK]</a:t>
            </a:r>
          </a:p>
          <a:p>
            <a:r>
              <a:rPr lang="en-US" b="0" i="0" u="none" baseline="0" dirty="0"/>
              <a:t>By further optimizing the alignment algorithm, which many prior works have done.. OR </a:t>
            </a:r>
          </a:p>
          <a:p>
            <a:r>
              <a:rPr lang="en-US" b="1" i="1" u="sng" baseline="0" dirty="0"/>
              <a:t>[CLICK]</a:t>
            </a:r>
          </a:p>
          <a:p>
            <a:r>
              <a:rPr lang="en-US" b="0" i="0" u="none" dirty="0"/>
              <a:t>By reducing the number of alignments necessary by quickly discarding mismatches.</a:t>
            </a:r>
            <a:r>
              <a:rPr lang="en-US" b="0" i="0" u="none" baseline="0" dirty="0"/>
              <a:t> We refer to this as filtering.</a:t>
            </a:r>
          </a:p>
          <a:p>
            <a:r>
              <a:rPr lang="en-US" b="1" i="1" u="sng" baseline="0" dirty="0"/>
              <a:t>[CLICK]</a:t>
            </a:r>
          </a:p>
          <a:p>
            <a:r>
              <a:rPr lang="en-US" b="0" i="0" u="none" dirty="0"/>
              <a:t>Both methods are used by mappers today, but now filtering has replaced alignment as the bottleneck.</a:t>
            </a:r>
          </a:p>
          <a:p>
            <a:r>
              <a:rPr lang="en-US" b="1" i="0" u="none" baseline="0" dirty="0"/>
              <a:t>[CLICK]</a:t>
            </a:r>
          </a:p>
          <a:p>
            <a:r>
              <a:rPr lang="en-US" b="0" i="0" u="none" baseline="0" dirty="0"/>
              <a:t>Our goal is to improve the filtering step in read mappers</a:t>
            </a:r>
          </a:p>
          <a:p>
            <a:r>
              <a:rPr lang="en-US" b="1" i="1" u="sng" baseline="0" dirty="0"/>
              <a:t>[END-CLICK]</a:t>
            </a:r>
            <a:endParaRPr lang="en-US" b="1" i="1" u="sng" dirty="0"/>
          </a:p>
        </p:txBody>
      </p:sp>
      <p:sp>
        <p:nvSpPr>
          <p:cNvPr id="4" name="Slide Number Placeholder 3"/>
          <p:cNvSpPr>
            <a:spLocks noGrp="1"/>
          </p:cNvSpPr>
          <p:nvPr>
            <p:ph type="sldNum" sz="quarter" idx="10"/>
          </p:nvPr>
        </p:nvSpPr>
        <p:spPr/>
        <p:txBody>
          <a:bodyPr/>
          <a:lstStyle/>
          <a:p>
            <a:fld id="{01886909-2889-F945-800E-20D12DE739B0}" type="slidenum">
              <a:rPr lang="en-US" smtClean="0"/>
              <a:t>115</a:t>
            </a:fld>
            <a:endParaRPr lang="en-US"/>
          </a:p>
        </p:txBody>
      </p:sp>
    </p:spTree>
    <p:extLst>
      <p:ext uri="{BB962C8B-B14F-4D97-AF65-F5344CB8AC3E}">
        <p14:creationId xmlns:p14="http://schemas.microsoft.com/office/powerpoint/2010/main" val="244247617"/>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r>
              <a:rPr lang="en-US" b="1" i="1" u="sng" dirty="0"/>
              <a:t>[CLICK]</a:t>
            </a:r>
          </a:p>
          <a:p>
            <a:r>
              <a:rPr lang="en-US" b="0" i="0" u="none" dirty="0"/>
              <a:t>Alignment is the algorithm for determining </a:t>
            </a:r>
            <a:r>
              <a:rPr lang="en-US" b="0" i="0" u="none" baseline="0" dirty="0"/>
              <a:t>a match between a read and a reference substring. This is very expensive and requires the use of an O(n2) dynamic programming algorithm. </a:t>
            </a:r>
          </a:p>
          <a:p>
            <a:r>
              <a:rPr lang="en-US" b="1" i="0" u="none" baseline="0" dirty="0"/>
              <a:t>[CLICK]</a:t>
            </a:r>
          </a:p>
          <a:p>
            <a:r>
              <a:rPr lang="en-US" b="0" i="0" u="none" baseline="0" dirty="0"/>
              <a:t>To give the scale of required computation, a single human can generate millions to billions of reads, and each read results in multiple locations</a:t>
            </a:r>
          </a:p>
          <a:p>
            <a:r>
              <a:rPr lang="en-US" b="1" i="1" u="sng" baseline="0" dirty="0"/>
              <a:t>[CLICK]</a:t>
            </a:r>
          </a:p>
          <a:p>
            <a:r>
              <a:rPr lang="en-US" b="0" i="0" u="none" dirty="0"/>
              <a:t>Modern read mappers </a:t>
            </a:r>
            <a:r>
              <a:rPr lang="en-US" b="0" i="0" u="none" baseline="0" dirty="0"/>
              <a:t>reduce the time spent on alignment for increased performance. This can be done in two ways:</a:t>
            </a:r>
          </a:p>
          <a:p>
            <a:r>
              <a:rPr lang="en-US" b="1" i="1" u="sng" baseline="0" dirty="0"/>
              <a:t>[CLICK]</a:t>
            </a:r>
          </a:p>
          <a:p>
            <a:r>
              <a:rPr lang="en-US" b="0" i="0" u="none" baseline="0" dirty="0"/>
              <a:t>By further optimizing the alignment algorithm, which many prior works have done.. OR </a:t>
            </a:r>
          </a:p>
          <a:p>
            <a:r>
              <a:rPr lang="en-US" b="1" i="1" u="sng" baseline="0" dirty="0"/>
              <a:t>[CLICK]</a:t>
            </a:r>
          </a:p>
          <a:p>
            <a:r>
              <a:rPr lang="en-US" b="0" i="0" u="none" dirty="0"/>
              <a:t>By reducing the number of alignments necessary by quickly discarding mismatches.</a:t>
            </a:r>
            <a:r>
              <a:rPr lang="en-US" b="0" i="0" u="none" baseline="0" dirty="0"/>
              <a:t> We refer to this as filtering.</a:t>
            </a:r>
          </a:p>
          <a:p>
            <a:r>
              <a:rPr lang="en-US" b="1" i="1" u="sng" baseline="0" dirty="0"/>
              <a:t>[CLICK]</a:t>
            </a:r>
          </a:p>
          <a:p>
            <a:r>
              <a:rPr lang="en-US" b="0" i="0" u="none" dirty="0"/>
              <a:t>Both methods are used by mappers today, but now filtering has replaced alignment as the bottleneck.</a:t>
            </a:r>
          </a:p>
          <a:p>
            <a:r>
              <a:rPr lang="en-US" b="1" i="0" u="none" baseline="0" dirty="0"/>
              <a:t>[CLICK]</a:t>
            </a:r>
          </a:p>
          <a:p>
            <a:r>
              <a:rPr lang="en-US" b="0" i="0" u="none" baseline="0" dirty="0"/>
              <a:t>Our goal is to improve the filtering step in read mappers</a:t>
            </a:r>
          </a:p>
          <a:p>
            <a:r>
              <a:rPr lang="en-US" b="1" i="1" u="sng" baseline="0" dirty="0"/>
              <a:t>[END-CLICK]</a:t>
            </a:r>
            <a:endParaRPr lang="en-US" b="1" i="1" u="sng" dirty="0"/>
          </a:p>
        </p:txBody>
      </p:sp>
      <p:sp>
        <p:nvSpPr>
          <p:cNvPr id="4" name="Slide Number Placeholder 3"/>
          <p:cNvSpPr>
            <a:spLocks noGrp="1"/>
          </p:cNvSpPr>
          <p:nvPr>
            <p:ph type="sldNum" sz="quarter" idx="10"/>
          </p:nvPr>
        </p:nvSpPr>
        <p:spPr/>
        <p:txBody>
          <a:bodyPr/>
          <a:lstStyle/>
          <a:p>
            <a:fld id="{01886909-2889-F945-800E-20D12DE739B0}" type="slidenum">
              <a:rPr lang="en-US" smtClean="0"/>
              <a:t>116</a:t>
            </a:fld>
            <a:endParaRPr lang="en-US"/>
          </a:p>
        </p:txBody>
      </p:sp>
    </p:spTree>
    <p:extLst>
      <p:ext uri="{BB962C8B-B14F-4D97-AF65-F5344CB8AC3E}">
        <p14:creationId xmlns:p14="http://schemas.microsoft.com/office/powerpoint/2010/main" val="4215617912"/>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Ideal pre-alignment filter should be both accurate and fast:</a:t>
            </a:r>
          </a:p>
          <a:p>
            <a:r>
              <a:rPr lang="en-US" sz="1200" kern="1200">
                <a:solidFill>
                  <a:schemeClr val="tx1"/>
                </a:solidFill>
                <a:effectLst/>
                <a:latin typeface="+mn-lt"/>
                <a:ea typeface="+mn-ea"/>
                <a:cs typeface="+mn-cs"/>
              </a:rPr>
              <a:t>1- Faster</a:t>
            </a:r>
            <a:r>
              <a:rPr lang="en-US" sz="1200" kern="1200" baseline="0">
                <a:solidFill>
                  <a:schemeClr val="tx1"/>
                </a:solidFill>
                <a:effectLst/>
                <a:latin typeface="+mn-lt"/>
                <a:ea typeface="+mn-ea"/>
                <a:cs typeface="+mn-cs"/>
              </a:rPr>
              <a:t> than typical aligners</a:t>
            </a:r>
            <a:r>
              <a:rPr lang="en-US" sz="1200" kern="1200">
                <a:solidFill>
                  <a:schemeClr val="tx1"/>
                </a:solidFill>
                <a:effectLst/>
                <a:latin typeface="+mn-lt"/>
                <a:ea typeface="+mn-ea"/>
                <a:cs typeface="+mn-cs"/>
              </a:rPr>
              <a:t> to compensate the computation overhead introduced by its filtering technique (as we added an extra filtering stage).</a:t>
            </a:r>
            <a:endParaRPr lang="en-US"/>
          </a:p>
          <a:p>
            <a:r>
              <a:rPr lang="en-US"/>
              <a:t>2- We</a:t>
            </a:r>
            <a:r>
              <a:rPr lang="en-US" baseline="0"/>
              <a:t> define the accuracy of pre-alignment filtering as follows: It’s the ability of the filter to reject most of the incorrect mappings (i.e., maximizing the true reject rate and minimizing the false accept rate) while keeping all the correct ones (i.e., zero false reject rate). </a:t>
            </a:r>
            <a:endParaRPr lang="en-US"/>
          </a:p>
          <a:p>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9318101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r>
              <a:rPr lang="en-US" b="1" i="1" u="sng" dirty="0"/>
              <a:t>[CLICK]</a:t>
            </a:r>
          </a:p>
          <a:p>
            <a:r>
              <a:rPr lang="en-US" b="0" i="0" u="none" dirty="0"/>
              <a:t>Again</a:t>
            </a:r>
            <a:r>
              <a:rPr lang="en-US" b="0" i="0" u="none" baseline="0" dirty="0"/>
              <a:t>, we split the read into k-</a:t>
            </a:r>
            <a:r>
              <a:rPr lang="en-US" b="0" i="0" u="none" baseline="0" dirty="0" err="1"/>
              <a:t>mers</a:t>
            </a:r>
            <a:r>
              <a:rPr lang="en-US" b="0" i="0" u="none" baseline="0" dirty="0"/>
              <a:t> of length 5 and query the hash table for their location lists </a:t>
            </a:r>
            <a:endParaRPr lang="en-US" b="0" i="0" u="none" dirty="0"/>
          </a:p>
          <a:p>
            <a:pPr marL="0" marR="0" indent="0" algn="l" defTabSz="914400" rtl="0" eaLnBrk="1" fontAlgn="auto" latinLnBrk="0" hangingPunct="1">
              <a:lnSpc>
                <a:spcPct val="100000"/>
              </a:lnSpc>
              <a:spcBef>
                <a:spcPts val="0"/>
              </a:spcBef>
              <a:spcAft>
                <a:spcPts val="0"/>
              </a:spcAft>
              <a:buClrTx/>
              <a:buSzTx/>
              <a:buFontTx/>
              <a:buNone/>
              <a:tabLst/>
              <a:defRPr/>
            </a:pPr>
            <a:r>
              <a:rPr lang="en-US" b="1" i="1" u="sng" dirty="0"/>
              <a:t>[CLICK]</a:t>
            </a:r>
          </a:p>
          <a:p>
            <a:pPr marL="0" marR="0" indent="0" algn="l" defTabSz="914400" rtl="0" eaLnBrk="1" fontAlgn="auto" latinLnBrk="0" hangingPunct="1">
              <a:lnSpc>
                <a:spcPct val="100000"/>
              </a:lnSpc>
              <a:spcBef>
                <a:spcPts val="0"/>
              </a:spcBef>
              <a:spcAft>
                <a:spcPts val="0"/>
              </a:spcAft>
              <a:buClrTx/>
              <a:buSzTx/>
              <a:buFontTx/>
              <a:buNone/>
              <a:tabLst/>
              <a:defRPr/>
            </a:pPr>
            <a:r>
              <a:rPr lang="en-US" b="0" i="0" u="none" dirty="0"/>
              <a:t>We then pass the locations through the filter and attempt to efficiently discard</a:t>
            </a:r>
            <a:r>
              <a:rPr lang="en-US" b="0" i="0" u="none" baseline="0" dirty="0"/>
              <a:t> as many locations as possible before having to run alignment. Here we see that locations that are obviously mismatches get discarded, before needing alignment.  </a:t>
            </a:r>
            <a:endParaRPr lang="en-US" b="0" i="0" u="none" dirty="0"/>
          </a:p>
          <a:p>
            <a:pPr marL="0" marR="0" indent="0" algn="l" defTabSz="914400" rtl="0" eaLnBrk="1" fontAlgn="auto" latinLnBrk="0" hangingPunct="1">
              <a:lnSpc>
                <a:spcPct val="100000"/>
              </a:lnSpc>
              <a:spcBef>
                <a:spcPts val="0"/>
              </a:spcBef>
              <a:spcAft>
                <a:spcPts val="0"/>
              </a:spcAft>
              <a:buClrTx/>
              <a:buSzTx/>
              <a:buFontTx/>
              <a:buNone/>
              <a:tabLst/>
              <a:defRPr/>
            </a:pPr>
            <a:r>
              <a:rPr lang="en-US" b="1" i="1" u="sng" dirty="0"/>
              <a:t>[CLICK]</a:t>
            </a:r>
          </a:p>
          <a:p>
            <a:pPr marL="0" marR="0" indent="0" algn="l" defTabSz="914400" rtl="0" eaLnBrk="1" fontAlgn="auto" latinLnBrk="0" hangingPunct="1">
              <a:lnSpc>
                <a:spcPct val="100000"/>
              </a:lnSpc>
              <a:spcBef>
                <a:spcPts val="0"/>
              </a:spcBef>
              <a:spcAft>
                <a:spcPts val="0"/>
              </a:spcAft>
              <a:buClrTx/>
              <a:buSzTx/>
              <a:buFontTx/>
              <a:buNone/>
              <a:tabLst/>
              <a:defRPr/>
            </a:pPr>
            <a:r>
              <a:rPr lang="en-US" b="0" i="0" u="none" dirty="0"/>
              <a:t>The</a:t>
            </a:r>
            <a:r>
              <a:rPr lang="en-US" b="0" i="0" u="none" baseline="0" dirty="0"/>
              <a:t> read must then be aligned against the strings that pass the filter to determine location matches</a:t>
            </a:r>
            <a:endParaRPr lang="en-US" b="0" i="0" u="none" dirty="0"/>
          </a:p>
          <a:p>
            <a:pPr marL="0" marR="0" indent="0" algn="l" defTabSz="914400" rtl="0" eaLnBrk="1" fontAlgn="auto" latinLnBrk="0" hangingPunct="1">
              <a:lnSpc>
                <a:spcPct val="100000"/>
              </a:lnSpc>
              <a:spcBef>
                <a:spcPts val="0"/>
              </a:spcBef>
              <a:spcAft>
                <a:spcPts val="0"/>
              </a:spcAft>
              <a:buClrTx/>
              <a:buSzTx/>
              <a:buFontTx/>
              <a:buNone/>
              <a:tabLst/>
              <a:defRPr/>
            </a:pPr>
            <a:r>
              <a:rPr lang="en-US" b="1" i="1" u="sng" dirty="0"/>
              <a:t>[CLICK]</a:t>
            </a:r>
          </a:p>
          <a:p>
            <a:pPr marL="0" marR="0" indent="0" algn="l" defTabSz="914400" rtl="0" eaLnBrk="1" fontAlgn="auto" latinLnBrk="0" hangingPunct="1">
              <a:lnSpc>
                <a:spcPct val="100000"/>
              </a:lnSpc>
              <a:spcBef>
                <a:spcPts val="0"/>
              </a:spcBef>
              <a:spcAft>
                <a:spcPts val="0"/>
              </a:spcAft>
              <a:buClrTx/>
              <a:buSzTx/>
              <a:buFontTx/>
              <a:buNone/>
              <a:tabLst/>
              <a:defRPr/>
            </a:pPr>
            <a:r>
              <a:rPr lang="en-US" b="0" i="0" u="none" dirty="0"/>
              <a:t>Any</a:t>
            </a:r>
            <a:r>
              <a:rPr lang="en-US" b="0" i="0" u="none" baseline="0" dirty="0"/>
              <a:t> location that passes through the filter, but then fails the alignment is called a false negative. False negative rates and filtering speed are important metrics for analyzing a filter.</a:t>
            </a:r>
          </a:p>
          <a:p>
            <a:pPr marL="0" marR="0" indent="0" algn="l" defTabSz="914400" rtl="0" eaLnBrk="1" fontAlgn="auto" latinLnBrk="0" hangingPunct="1">
              <a:lnSpc>
                <a:spcPct val="100000"/>
              </a:lnSpc>
              <a:spcBef>
                <a:spcPts val="0"/>
              </a:spcBef>
              <a:spcAft>
                <a:spcPts val="0"/>
              </a:spcAft>
              <a:buClrTx/>
              <a:buSzTx/>
              <a:buFontTx/>
              <a:buNone/>
              <a:tabLst/>
              <a:defRPr/>
            </a:pPr>
            <a:endParaRPr lang="en-US" b="0" i="0" u="none" baseline="0" dirty="0"/>
          </a:p>
          <a:p>
            <a:pPr marL="0" marR="0" indent="0" algn="l" defTabSz="914400" rtl="0" eaLnBrk="1" fontAlgn="auto" latinLnBrk="0" hangingPunct="1">
              <a:lnSpc>
                <a:spcPct val="100000"/>
              </a:lnSpc>
              <a:spcBef>
                <a:spcPts val="0"/>
              </a:spcBef>
              <a:spcAft>
                <a:spcPts val="0"/>
              </a:spcAft>
              <a:buClrTx/>
              <a:buSzTx/>
              <a:buFontTx/>
              <a:buNone/>
              <a:tabLst/>
              <a:defRPr/>
            </a:pPr>
            <a:r>
              <a:rPr lang="en-US" b="0" i="0" u="none" baseline="0" dirty="0"/>
              <a:t>note that when the filter was added, we were able to forego 3 instances of alignment thus saving us execution time.</a:t>
            </a:r>
            <a:endParaRPr lang="en-US" b="0" i="0" u="none" dirty="0"/>
          </a:p>
          <a:p>
            <a:pPr marL="0" marR="0" indent="0" algn="l" defTabSz="914400" rtl="0" eaLnBrk="1" fontAlgn="auto" latinLnBrk="0" hangingPunct="1">
              <a:lnSpc>
                <a:spcPct val="100000"/>
              </a:lnSpc>
              <a:spcBef>
                <a:spcPts val="0"/>
              </a:spcBef>
              <a:spcAft>
                <a:spcPts val="0"/>
              </a:spcAft>
              <a:buClrTx/>
              <a:buSzTx/>
              <a:buFontTx/>
              <a:buNone/>
              <a:tabLst/>
              <a:defRPr/>
            </a:pPr>
            <a:r>
              <a:rPr lang="en-US" b="1" i="1" u="sng" dirty="0"/>
              <a:t>[END-CLICK]</a:t>
            </a:r>
          </a:p>
          <a:p>
            <a:endParaRPr lang="en-US" b="1" i="1" u="sng"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86909-2889-F945-800E-20D12DE739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7223905"/>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How</a:t>
            </a:r>
            <a:r>
              <a:rPr lang="en-US" baseline="0" dirty="0"/>
              <a:t> to achieve a filter that is even much faster than the banded alignment algorithm?</a:t>
            </a:r>
          </a:p>
          <a:p>
            <a:endParaRPr lang="en-US" baseline="0" dirty="0"/>
          </a:p>
          <a:p>
            <a:r>
              <a:rPr lang="en-US" baseline="0" dirty="0"/>
              <a:t>1- Removing the data dependencies between the cells of the dynamic programming matrix.</a:t>
            </a:r>
          </a:p>
          <a:p>
            <a:r>
              <a:rPr lang="en-US" baseline="0" dirty="0"/>
              <a:t>In NW algorithm, each cell depends on three pre-computed cells (top, diagonal, and left cells). This restricts the way we computed the entire matrix (left to right, or top to bottom, or anti-diagonal), which limits the parallelism effort. In </a:t>
            </a:r>
            <a:r>
              <a:rPr lang="en-US" baseline="0" dirty="0" err="1"/>
              <a:t>GateKeeper</a:t>
            </a:r>
            <a:r>
              <a:rPr lang="en-US" baseline="0" dirty="0"/>
              <a:t>, we just perform a pairwise comparison (ZERO means a match and ONE means a mismatch). NO data dependencies in </a:t>
            </a:r>
            <a:r>
              <a:rPr lang="en-US" baseline="0" dirty="0" err="1"/>
              <a:t>GateKeeper</a:t>
            </a:r>
            <a:r>
              <a:rPr lang="en-US" baseline="0" dirty="0"/>
              <a:t>!!</a:t>
            </a:r>
          </a:p>
          <a:p>
            <a:r>
              <a:rPr lang="en-US" baseline="0" dirty="0"/>
              <a:t>2- Generating a binary matrix and backtrack the solution using only bitwise operations.</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6472370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To bridge the widening gap between the sequencer</a:t>
            </a:r>
            <a:r>
              <a:rPr lang="en-US" baseline="0" dirty="0"/>
              <a:t> &amp; the </a:t>
            </a:r>
            <a:r>
              <a:rPr lang="en-US" dirty="0"/>
              <a:t>mapper,</a:t>
            </a:r>
            <a:r>
              <a:rPr lang="en-US" baseline="0" dirty="0"/>
              <a:t> we propose the concept of pre-alignment filtering. We added a new examination step before the accurate alignment step. The main objective of this step is to detect the incorrect mappings accurately and rapidly. Only the mappings that pass our filter are examined by the alignment step. We also explore exploiting todays’ hardware accelerators to further boost the filtering speed of such filters.</a:t>
            </a:r>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80850444"/>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After computing the binary matrix of GateKeeper, we need to backtrack</a:t>
            </a:r>
            <a:r>
              <a:rPr lang="en-US" baseline="0" dirty="0"/>
              <a:t> all matches (consecutive zeros highlighted in green) between the two sequences. In GateKeeper, we AND all diagonal bit-vectors of the matrix together and produce a single bit-vector that represents the largest possible number of matches between the two sequences. Due to the use of AND operation, we need to ignore the meaningless short zeros (one or two zeros). Final step is to count the number of zeros in the AND mask and if exceeds the threshold then the filter passes the two sequences.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7305968"/>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a:t>
            </a:r>
            <a:r>
              <a:rPr lang="en-US" baseline="0" dirty="0"/>
              <a:t> basically we have three main steps in GateKeeper:</a:t>
            </a:r>
          </a:p>
          <a:p>
            <a:r>
              <a:rPr lang="en-US" baseline="0" dirty="0"/>
              <a:t>Step 1: Building the matrix that involves 2E shift registers (each diagonal bit-vector is generated by shifting the read then pairwise compare the shifted read with the reference), each of length =</a:t>
            </a:r>
            <a:r>
              <a:rPr lang="en-US" baseline="0" dirty="0" err="1"/>
              <a:t>ReadLength</a:t>
            </a:r>
            <a:r>
              <a:rPr lang="en-US" baseline="0" dirty="0"/>
              <a:t>. </a:t>
            </a:r>
          </a:p>
          <a:p>
            <a:endParaRPr lang="en-US" baseline="0" dirty="0"/>
          </a:p>
          <a:p>
            <a:r>
              <a:rPr lang="en-US" baseline="0" dirty="0"/>
              <a:t>Step 2: Cancelling the meaningless short zeros by changing them to ones (101 is changed to 111 and 1001 to 1111) using 5-input LUT of the VC709 FPGA. </a:t>
            </a:r>
          </a:p>
          <a:p>
            <a:endParaRPr lang="en-US" baseline="0" dirty="0"/>
          </a:p>
          <a:p>
            <a:r>
              <a:rPr lang="en-US" baseline="0" dirty="0"/>
              <a:t>Step 3: AND all vectors and count the number of zeros in the AND mask.</a:t>
            </a:r>
            <a:endParaRPr lang="en-US" dirty="0"/>
          </a:p>
          <a:p>
            <a:endParaRPr lang="en-US" dirty="0"/>
          </a:p>
          <a:p>
            <a:r>
              <a:rPr lang="en-US" dirty="0"/>
              <a:t>Alignment filters do not replace the alignment verification.</a:t>
            </a:r>
          </a:p>
          <a:p>
            <a:r>
              <a:rPr lang="en-US" dirty="0"/>
              <a:t>Alignment filters eliminate most of incorrect mappings.</a:t>
            </a:r>
          </a:p>
          <a:p>
            <a:r>
              <a:rPr lang="en-US" dirty="0"/>
              <a:t>Alignment filters keep the correct (or nearly correct) mappings.</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0635544"/>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Here, we present the architecture of GateKeeper. </a:t>
            </a:r>
            <a:r>
              <a:rPr lang="en-US" sz="1200" dirty="0"/>
              <a:t>Each </a:t>
            </a:r>
            <a:r>
              <a:rPr lang="en-US" sz="1200" b="1" dirty="0"/>
              <a:t>processing core is able to examine a single mapping in a single clock cycle.</a:t>
            </a:r>
            <a:r>
              <a:rPr lang="en-US" sz="1200" b="1" baseline="0" dirty="0"/>
              <a:t> </a:t>
            </a:r>
            <a:r>
              <a:rPr lang="en-US" sz="1200" dirty="0"/>
              <a:t>We integrate </a:t>
            </a:r>
            <a:r>
              <a:rPr lang="en-US" sz="1200" b="1" dirty="0"/>
              <a:t>many hardware processing cores in the architecture of GateKeeper </a:t>
            </a:r>
            <a:r>
              <a:rPr lang="en-US" sz="1200" dirty="0"/>
              <a:t>for examining many mappings in a parallel fashion.</a:t>
            </a:r>
            <a:r>
              <a:rPr lang="en-US" dirty="0"/>
              <a:t> T</a:t>
            </a:r>
            <a:r>
              <a:rPr lang="en-US" baseline="0" dirty="0"/>
              <a:t>he input read-reference pairs are transferred from the host to the FPGA via </a:t>
            </a:r>
            <a:r>
              <a:rPr lang="en-US" baseline="0" dirty="0" err="1"/>
              <a:t>PCIe</a:t>
            </a:r>
            <a:r>
              <a:rPr lang="en-US" baseline="0" dirty="0"/>
              <a:t> third generation 4-lane at the rate of 13.3 billion bases/sec. With this data throughput, we can have 16 processing cores work concurrently to examine 16 read-reference pairs. Our architecture occupies only 50% of the FPGA resource for a read length of 100 </a:t>
            </a:r>
            <a:r>
              <a:rPr lang="en-US" baseline="0" dirty="0" err="1"/>
              <a:t>bp</a:t>
            </a:r>
            <a:r>
              <a:rPr lang="en-US" baseline="0" dirty="0"/>
              <a:t> and 91% for a read length of 300 </a:t>
            </a:r>
            <a:r>
              <a:rPr lang="en-US" baseline="0" dirty="0" err="1"/>
              <a:t>bp.</a:t>
            </a:r>
            <a:r>
              <a:rPr lang="en-US" baseline="0" dirty="0"/>
              <a:t>  </a:t>
            </a:r>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CF094C5-460E-475C-89A4-E8FF9BE715E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4627239"/>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CF094C5-460E-475C-89A4-E8FF9BE715E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520107"/>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a:t>
            </a:r>
            <a:r>
              <a:rPr lang="en-US" baseline="0" dirty="0"/>
              <a:t> implement our algorithm in Verilog and design a hardware accelerator for it. </a:t>
            </a:r>
            <a:r>
              <a:rPr lang="en-US" sz="1200" b="0" i="0" kern="1200" dirty="0">
                <a:solidFill>
                  <a:schemeClr val="tx1"/>
                </a:solidFill>
                <a:effectLst/>
                <a:latin typeface="+mn-lt"/>
                <a:ea typeface="+mn-ea"/>
                <a:cs typeface="+mn-cs"/>
              </a:rPr>
              <a:t>Each processing core is able to examine a single mapping. We integrate many hardware processing cores in the architecture of MAGNET for examining many mappings in a parallel fashion.</a:t>
            </a:r>
            <a:br>
              <a:rPr lang="en-US" dirty="0"/>
            </a:b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447B59-457F-4165-BB7E-2B5077C247D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009353437"/>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After computing the binary matrix of GateKeeper, we need to backtrack</a:t>
            </a:r>
            <a:r>
              <a:rPr lang="en-US" baseline="0"/>
              <a:t> all matches (consecutive zeros highlighted in green) between the two sequences. In GateKeeper, we AND all diagonal bit-vectors of the matrix together and produce a single bit-vector that represents the largest possible number of matches between the two sequences. Due to the use of AND operation, we need to ignore the meaningless short zeros (one or two zeros). Final step is to count the number of zeros in the AND mask and if exceeds the threshold then the filter passes the two sequences.</a:t>
            </a:r>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53097040"/>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After computing the binary matrix of GateKeeper, we need to backtrack</a:t>
            </a:r>
            <a:r>
              <a:rPr lang="en-US" baseline="0"/>
              <a:t> all matches (consecutive zeros highlighted in green) between the two sequences. In GateKeeper, we AND all diagonal bit-vectors of the matrix together and produce a single bit-vector that represents the largest possible number of matches between the two sequences. Due to the use of AND operation, we need to ignore the meaningless short zeros (one or two zeros). Final step is to count the number of zeros in the AND mask and if exceeds the threshold then the filter passes the two sequences.</a:t>
            </a:r>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5333144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After computing the binary matrix of GateKeeper, we need to backtrack</a:t>
            </a:r>
            <a:r>
              <a:rPr lang="en-US" baseline="0"/>
              <a:t> all matches (consecutive zeros highlighted in green) between the two sequences. In GateKeeper, we AND all diagonal bit-vectors of the matrix together and produce a single bit-vector that represents the largest possible number of matches between the two sequences. Due to the use of AND operation, we need to ignore the meaningless short zeros (one or two zeros). Final step is to count the number of zeros in the AND mask and if exceeds the threshold then the filter passes the two sequences.</a:t>
            </a:r>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019995844"/>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After computing the binary matrix of GateKeeper, we need to backtrack</a:t>
            </a:r>
            <a:r>
              <a:rPr lang="en-US" baseline="0"/>
              <a:t> all matches (consecutive zeros highlighted in green) between the two sequences. In GateKeeper, we AND all diagonal bit-vectors of the matrix together and produce a single bit-vector that represents the largest possible number of matches between the two sequences. Due to the use of AND operation, we need to ignore the meaningless short zeros (one or two zeros). Final step is to count the number of zeros in the AND mask and if exceeds the threshold then the filter passes the two sequences.</a:t>
            </a:r>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69907772"/>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As a result, read mapping must perform approximate string matching (ASM). Several algorithms exist for ASM, but state-of-the-art read mapping tools typically make use of an expensive dynamic programming based algorithm that scales quadratically in both execution time and required storage. This ASM algorithm is the major bottleneck </a:t>
            </a:r>
            <a:r>
              <a:rPr lang="en-US" sz="1200" b="0" i="0" u="none" strike="noStrike" kern="1200" dirty="0">
                <a:solidFill>
                  <a:schemeClr val="tx1"/>
                </a:solidFill>
                <a:effectLst/>
                <a:latin typeface="+mn-lt"/>
                <a:ea typeface="+mn-ea"/>
                <a:cs typeface="+mn-cs"/>
              </a:rPr>
              <a:t>for many steps of the genome sequence analysis pipeline.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Thus, our goal in this work is to design a fast and flexible framework for both short and long reads, which can be used to accelerate multiple steps of the genome sequence analysis pipeline. </a:t>
            </a: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057B29E-981E-4B62-B6B9-A448AF3A78B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154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5140225"/>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[CLICK] Our goal in this work is to design a fast and flexible framework for both short and long reads, which can accelerate multiple steps of genome sequence analysis (GSA). </a:t>
            </a: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[CLICK] To this end, we propose GenASM</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[CLICK] </a:t>
            </a:r>
            <a:r>
              <a:rPr lang="en-US" sz="1200" b="0" i="0" u="none" strike="noStrike" kern="1200" dirty="0">
                <a:solidFill>
                  <a:schemeClr val="tx1"/>
                </a:solidFill>
                <a:effectLst/>
                <a:latin typeface="+mn-lt"/>
                <a:ea typeface="+mn-ea"/>
                <a:cs typeface="+mn-cs"/>
              </a:rPr>
              <a:t>We base GenASM on Bitap, an ASM algorithm that uses only fast and simple bitwise operations, making it amenable to efficient hardware acceleration.</a:t>
            </a:r>
            <a:r>
              <a:rPr lang="en-US" sz="1200" kern="1200" dirty="0">
                <a:solidFill>
                  <a:schemeClr val="tx1"/>
                </a:solidFill>
                <a:effectLst/>
                <a:latin typeface="+mn-lt"/>
                <a:ea typeface="+mn-ea"/>
                <a:cs typeface="+mn-cs"/>
              </a:rPr>
              <a:t> To our knowledge, GenASM is the first work that enhances and accelerates Bitap, and also it is the first ASM acceleration framework for genome sequence analysis.</a:t>
            </a: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kern="1200" dirty="0">
                <a:solidFill>
                  <a:schemeClr val="tx1"/>
                </a:solidFill>
                <a:effectLst/>
                <a:latin typeface="+mn-lt"/>
                <a:ea typeface="+mn-ea"/>
                <a:cs typeface="+mn-cs"/>
              </a:rPr>
              <a:t>[CLICK] We modify Bitap to support long reads and to enable parallelization.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kern="1200" dirty="0">
                <a:solidFill>
                  <a:schemeClr val="tx1"/>
                </a:solidFill>
                <a:effectLst/>
                <a:latin typeface="+mn-lt"/>
                <a:ea typeface="+mn-ea"/>
                <a:cs typeface="+mn-cs"/>
              </a:rPr>
              <a:t>We also develop a novel Bitap-compatible algorithm for traceback, which uses information collected during ASM about the different types of errors to identify the optimal alignment of reads.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[CLICK] And</a:t>
            </a:r>
            <a:r>
              <a:rPr lang="en-US" sz="1200" b="0" i="0" u="none" strike="noStrike" kern="1200" dirty="0">
                <a:solidFill>
                  <a:schemeClr val="tx1"/>
                </a:solidFill>
                <a:effectLst/>
                <a:latin typeface="+mn-lt"/>
                <a:ea typeface="+mn-ea"/>
                <a:cs typeface="+mn-cs"/>
              </a:rPr>
              <a:t>, we co-design specialized, low-power and area-efficient hardware for both algorithms.</a:t>
            </a:r>
            <a:endParaRPr lang="en-US" dirty="0"/>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057B29E-981E-4B62-B6B9-A448AF3A78B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155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0996212"/>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92500" lnSpcReduction="10000"/>
          </a:bodyPr>
          <a:lstStyle/>
          <a:p>
            <a:pPr marL="520700" indent="-342900">
              <a:lnSpc>
                <a:spcPct val="100000"/>
              </a:lnSpc>
              <a:spcBef>
                <a:spcPts val="0"/>
              </a:spcBef>
              <a:spcAft>
                <a:spcPts val="600"/>
              </a:spcAft>
            </a:pPr>
            <a:r>
              <a:rPr lang="en-US" sz="1200" b="0" i="0" u="none" strike="noStrike" kern="1200" dirty="0">
                <a:solidFill>
                  <a:schemeClr val="tx1"/>
                </a:solidFill>
                <a:effectLst/>
                <a:latin typeface="+mn-lt"/>
                <a:ea typeface="+mn-ea"/>
                <a:cs typeface="+mn-cs"/>
              </a:rPr>
              <a:t>Our co-designed hardware consists of two components</a:t>
            </a:r>
            <a:r>
              <a:rPr lang="en-US" sz="2400" kern="1200" dirty="0">
                <a:solidFill>
                  <a:schemeClr val="tx1"/>
                </a:solidFill>
                <a:effectLst/>
                <a:latin typeface="+mn-lt"/>
                <a:ea typeface="+mn-ea"/>
                <a:cs typeface="+mn-cs"/>
              </a:rPr>
              <a:t>: </a:t>
            </a:r>
          </a:p>
          <a:p>
            <a:pPr marL="520700" indent="-342900">
              <a:lnSpc>
                <a:spcPct val="100000"/>
              </a:lnSpc>
              <a:spcBef>
                <a:spcPts val="0"/>
              </a:spcBef>
              <a:spcAft>
                <a:spcPts val="600"/>
              </a:spcAft>
            </a:pPr>
            <a:r>
              <a:rPr lang="en-US" sz="2400" kern="1200" dirty="0">
                <a:solidFill>
                  <a:schemeClr val="tx1"/>
                </a:solidFill>
                <a:effectLst/>
                <a:latin typeface="+mn-lt"/>
                <a:ea typeface="+mn-ea"/>
                <a:cs typeface="+mn-cs"/>
              </a:rPr>
              <a:t>(1) GenASM-DC, which provides hardware support to efficiently execute our modified Bitap algorithm to perform distance calculation; and </a:t>
            </a:r>
          </a:p>
          <a:p>
            <a:pPr marL="520700" indent="-342900">
              <a:lnSpc>
                <a:spcPct val="100000"/>
              </a:lnSpc>
              <a:spcBef>
                <a:spcPts val="0"/>
              </a:spcBef>
              <a:spcAft>
                <a:spcPts val="600"/>
              </a:spcAft>
            </a:pPr>
            <a:r>
              <a:rPr lang="en-US" sz="2400" kern="1200" dirty="0">
                <a:solidFill>
                  <a:schemeClr val="tx1"/>
                </a:solidFill>
                <a:effectLst/>
                <a:latin typeface="+mn-lt"/>
                <a:ea typeface="+mn-ea"/>
                <a:cs typeface="+mn-cs"/>
              </a:rPr>
              <a:t>(2) GenASM-TB, which provides hardware support to efficiently execute our novel traceback algorithm to find the optimal alignment.</a:t>
            </a:r>
            <a:endParaRPr lang="en-US" sz="2200" dirty="0">
              <a:solidFill>
                <a:schemeClr val="tx1"/>
              </a:solidFill>
            </a:endParaRPr>
          </a:p>
          <a:p>
            <a:pPr marL="520700" indent="-342900">
              <a:lnSpc>
                <a:spcPct val="100000"/>
              </a:lnSpc>
              <a:spcBef>
                <a:spcPts val="0"/>
              </a:spcBef>
              <a:spcAft>
                <a:spcPts val="600"/>
              </a:spcAft>
            </a:pPr>
            <a:r>
              <a:rPr lang="en-US" sz="2200" dirty="0">
                <a:solidFill>
                  <a:schemeClr val="tx1"/>
                </a:solidFill>
              </a:rPr>
              <a:t>GenASM also has two types of SRAM buffers:</a:t>
            </a:r>
          </a:p>
          <a:p>
            <a:pPr marL="520700" indent="-342900">
              <a:lnSpc>
                <a:spcPct val="100000"/>
              </a:lnSpc>
              <a:spcBef>
                <a:spcPts val="0"/>
              </a:spcBef>
              <a:spcAft>
                <a:spcPts val="600"/>
              </a:spcAft>
            </a:pPr>
            <a:r>
              <a:rPr lang="en-US" sz="2200" dirty="0">
                <a:solidFill>
                  <a:schemeClr val="tx1"/>
                </a:solidFill>
              </a:rPr>
              <a:t>DC-SRAM, and</a:t>
            </a:r>
          </a:p>
          <a:p>
            <a:pPr marL="520700" indent="-342900">
              <a:lnSpc>
                <a:spcPct val="100000"/>
              </a:lnSpc>
              <a:spcBef>
                <a:spcPts val="0"/>
              </a:spcBef>
              <a:spcAft>
                <a:spcPts val="600"/>
              </a:spcAft>
            </a:pPr>
            <a:r>
              <a:rPr lang="en-US" sz="2200" dirty="0">
                <a:solidFill>
                  <a:schemeClr val="tx1"/>
                </a:solidFill>
              </a:rPr>
              <a:t>TB-SRAMs</a:t>
            </a:r>
            <a:endParaRPr lang="en-US" sz="2100" dirty="0">
              <a:solidFill>
                <a:schemeClr val="tx1"/>
              </a:solidFill>
            </a:endParaRPr>
          </a:p>
          <a:p>
            <a:pPr marL="520700" marR="0" lvl="0" indent="-342900" algn="l" defTabSz="914400" rtl="0" eaLnBrk="1" fontAlgn="auto" latinLnBrk="0" hangingPunct="1">
              <a:lnSpc>
                <a:spcPct val="100000"/>
              </a:lnSpc>
              <a:spcBef>
                <a:spcPts val="0"/>
              </a:spcBef>
              <a:spcAft>
                <a:spcPts val="600"/>
              </a:spcAft>
              <a:buClrTx/>
              <a:buSzTx/>
              <a:buFontTx/>
              <a:buNone/>
              <a:tabLst/>
              <a:defRPr/>
            </a:pPr>
            <a:endParaRPr lang="en-US" sz="2100" dirty="0">
              <a:solidFill>
                <a:schemeClr val="tx1"/>
              </a:solidFill>
            </a:endParaRPr>
          </a:p>
          <a:p>
            <a:pPr marL="520700" marR="0" lvl="0" indent="-342900" algn="l" defTabSz="914400" rtl="0" eaLnBrk="1" fontAlgn="auto" latinLnBrk="0" hangingPunct="1">
              <a:lnSpc>
                <a:spcPct val="100000"/>
              </a:lnSpc>
              <a:spcBef>
                <a:spcPts val="0"/>
              </a:spcBef>
              <a:spcAft>
                <a:spcPts val="600"/>
              </a:spcAft>
              <a:buClrTx/>
              <a:buSzTx/>
              <a:buFontTx/>
              <a:buNone/>
              <a:tabLst/>
              <a:defRPr/>
            </a:pPr>
            <a:endParaRPr lang="en-US" sz="2400" dirty="0"/>
          </a:p>
          <a:p>
            <a:pPr marL="520700" marR="0" lvl="0" indent="-342900" algn="l" defTabSz="914400" rtl="0" eaLnBrk="1" fontAlgn="auto" latinLnBrk="0" hangingPunct="1">
              <a:lnSpc>
                <a:spcPct val="100000"/>
              </a:lnSpc>
              <a:spcBef>
                <a:spcPts val="0"/>
              </a:spcBef>
              <a:spcAft>
                <a:spcPts val="600"/>
              </a:spcAft>
              <a:buClrTx/>
              <a:buSzTx/>
              <a:buFontTx/>
              <a:buNone/>
              <a:tabLst/>
              <a:defRPr/>
            </a:pPr>
            <a:endParaRPr lang="en-US" sz="2400" dirty="0"/>
          </a:p>
          <a:p>
            <a:pPr marL="520700" marR="0" lvl="0" indent="-342900" algn="l" defTabSz="914400" rtl="0" eaLnBrk="1" fontAlgn="auto" latinLnBrk="0" hangingPunct="1">
              <a:lnSpc>
                <a:spcPct val="100000"/>
              </a:lnSpc>
              <a:spcBef>
                <a:spcPts val="0"/>
              </a:spcBef>
              <a:spcAft>
                <a:spcPts val="600"/>
              </a:spcAft>
              <a:buClrTx/>
              <a:buSzTx/>
              <a:buFontTx/>
              <a:buNone/>
              <a:tabLst/>
              <a:defRPr/>
            </a:pPr>
            <a:endParaRPr lang="en-US" sz="2100" dirty="0">
              <a:solidFill>
                <a:schemeClr val="tx1"/>
              </a:solidFill>
            </a:endParaRPr>
          </a:p>
          <a:p>
            <a:pPr marL="520700" marR="0" lvl="0" indent="-342900" algn="l" defTabSz="914400" rtl="0" eaLnBrk="1" fontAlgn="auto" latinLnBrk="0" hangingPunct="1">
              <a:lnSpc>
                <a:spcPct val="100000"/>
              </a:lnSpc>
              <a:spcBef>
                <a:spcPts val="0"/>
              </a:spcBef>
              <a:spcAft>
                <a:spcPts val="600"/>
              </a:spcAft>
              <a:buClrTx/>
              <a:buSzTx/>
              <a:buFontTx/>
              <a:buNone/>
              <a:tabLst/>
              <a:defRPr/>
            </a:pPr>
            <a:endParaRPr lang="en-US" sz="2100" dirty="0">
              <a:solidFill>
                <a:schemeClr val="tx1"/>
              </a:solidFill>
            </a:endParaRPr>
          </a:p>
          <a:p>
            <a:pPr marL="520700" marR="0" lvl="0" indent="-342900" algn="l" defTabSz="914400" rtl="0" eaLnBrk="1" fontAlgn="auto" latinLnBrk="0" hangingPunct="1">
              <a:lnSpc>
                <a:spcPct val="100000"/>
              </a:lnSpc>
              <a:spcBef>
                <a:spcPts val="0"/>
              </a:spcBef>
              <a:spcAft>
                <a:spcPts val="600"/>
              </a:spcAft>
              <a:buClrTx/>
              <a:buSzTx/>
              <a:buFontTx/>
              <a:buNone/>
              <a:tabLst/>
              <a:defRPr/>
            </a:pPr>
            <a:endParaRPr lang="en-US" sz="2400"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D64B0BB-F452-6F45-9C9C-EFED3BFBC47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156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4429215"/>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520700" marR="0" lvl="0" indent="-342900" algn="l" defTabSz="914400" rtl="0" eaLnBrk="1" fontAlgn="auto" latinLnBrk="0" hangingPunct="1">
              <a:lnSpc>
                <a:spcPct val="100000"/>
              </a:lnSpc>
              <a:spcBef>
                <a:spcPts val="0"/>
              </a:spcBef>
              <a:spcAft>
                <a:spcPts val="600"/>
              </a:spcAft>
              <a:buClrTx/>
              <a:buSzTx/>
              <a:buFontTx/>
              <a:buNone/>
              <a:tabLst/>
              <a:defRPr/>
            </a:pPr>
            <a:r>
              <a:rPr lang="en-US" sz="2100" dirty="0">
                <a:solidFill>
                  <a:schemeClr val="tx1"/>
                </a:solidFill>
              </a:rPr>
              <a:t>Our specialized compute units and on-chip SRAMs help us to: </a:t>
            </a:r>
          </a:p>
          <a:p>
            <a:pPr marL="520700" marR="0" lvl="0" indent="-342900" algn="l" defTabSz="914400" rtl="0" eaLnBrk="1" fontAlgn="auto" latinLnBrk="0" hangingPunct="1">
              <a:lnSpc>
                <a:spcPct val="100000"/>
              </a:lnSpc>
              <a:spcBef>
                <a:spcPts val="0"/>
              </a:spcBef>
              <a:spcAft>
                <a:spcPts val="600"/>
              </a:spcAft>
              <a:buClrTx/>
              <a:buSzTx/>
              <a:buFontTx/>
              <a:buNone/>
              <a:tabLst/>
              <a:defRPr/>
            </a:pPr>
            <a:r>
              <a:rPr lang="en-US" sz="2100" dirty="0">
                <a:solidFill>
                  <a:schemeClr val="tx1"/>
                </a:solidFill>
              </a:rPr>
              <a:t>[CLICK] (1) Match the rate of computation with memory capacity and bandwidth </a:t>
            </a:r>
          </a:p>
          <a:p>
            <a:pPr marL="520700" marR="0" lvl="0" indent="-342900" algn="l" defTabSz="914400" rtl="0" eaLnBrk="1" fontAlgn="auto" latinLnBrk="0" hangingPunct="1">
              <a:lnSpc>
                <a:spcPct val="100000"/>
              </a:lnSpc>
              <a:spcBef>
                <a:spcPts val="0"/>
              </a:spcBef>
              <a:spcAft>
                <a:spcPts val="600"/>
              </a:spcAft>
              <a:buClrTx/>
              <a:buSzTx/>
              <a:buFontTx/>
              <a:buNone/>
              <a:tabLst/>
              <a:defRPr/>
            </a:pPr>
            <a:r>
              <a:rPr lang="en-US" sz="2100" dirty="0">
                <a:solidFill>
                  <a:schemeClr val="tx1"/>
                </a:solidFill>
              </a:rPr>
              <a:t>[CLICK] (2) Achieve high performance and power efficiency</a:t>
            </a:r>
          </a:p>
          <a:p>
            <a:pPr marL="520700" marR="0" lvl="0" indent="-342900" algn="l" defTabSz="914400" rtl="0" eaLnBrk="1" fontAlgn="auto" latinLnBrk="0" hangingPunct="1">
              <a:lnSpc>
                <a:spcPct val="100000"/>
              </a:lnSpc>
              <a:spcBef>
                <a:spcPts val="0"/>
              </a:spcBef>
              <a:spcAft>
                <a:spcPts val="600"/>
              </a:spcAft>
              <a:buClrTx/>
              <a:buSzTx/>
              <a:buFontTx/>
              <a:buNone/>
              <a:tabLst/>
              <a:defRPr/>
            </a:pPr>
            <a:r>
              <a:rPr lang="en-US" sz="2100" dirty="0">
                <a:solidFill>
                  <a:schemeClr val="tx1"/>
                </a:solidFill>
              </a:rPr>
              <a:t>[CLICK] (3) Scale linearly in performance with the number of parallel compute units that we add to the system </a:t>
            </a:r>
          </a:p>
          <a:p>
            <a:pPr marL="520700" marR="0" lvl="0" indent="-342900" algn="l" defTabSz="914400" rtl="0" eaLnBrk="1" fontAlgn="auto" latinLnBrk="0" hangingPunct="1">
              <a:lnSpc>
                <a:spcPct val="100000"/>
              </a:lnSpc>
              <a:spcBef>
                <a:spcPts val="0"/>
              </a:spcBef>
              <a:spcAft>
                <a:spcPts val="600"/>
              </a:spcAft>
              <a:buClrTx/>
              <a:buSzTx/>
              <a:buFontTx/>
              <a:buNone/>
              <a:tabLst/>
              <a:defRPr/>
            </a:pPr>
            <a:endParaRPr lang="en-US" sz="2100" dirty="0">
              <a:solidFill>
                <a:schemeClr val="tx1"/>
              </a:solidFill>
            </a:endParaRPr>
          </a:p>
          <a:p>
            <a:pPr marL="520700" marR="0" lvl="0" indent="-342900" algn="l" defTabSz="914400" rtl="0" eaLnBrk="1" fontAlgn="auto" latinLnBrk="0" hangingPunct="1">
              <a:lnSpc>
                <a:spcPct val="100000"/>
              </a:lnSpc>
              <a:spcBef>
                <a:spcPts val="0"/>
              </a:spcBef>
              <a:spcAft>
                <a:spcPts val="600"/>
              </a:spcAft>
              <a:buClrTx/>
              <a:buSzTx/>
              <a:buFontTx/>
              <a:buNone/>
              <a:tabLst/>
              <a:defRPr/>
            </a:pPr>
            <a:endParaRPr lang="en-US" sz="2400" dirty="0"/>
          </a:p>
          <a:p>
            <a:pPr marL="520700" marR="0" lvl="0" indent="-342900" algn="l" defTabSz="914400" rtl="0" eaLnBrk="1" fontAlgn="auto" latinLnBrk="0" hangingPunct="1">
              <a:lnSpc>
                <a:spcPct val="100000"/>
              </a:lnSpc>
              <a:spcBef>
                <a:spcPts val="0"/>
              </a:spcBef>
              <a:spcAft>
                <a:spcPts val="600"/>
              </a:spcAft>
              <a:buClrTx/>
              <a:buSzTx/>
              <a:buFontTx/>
              <a:buNone/>
              <a:tabLst/>
              <a:defRPr/>
            </a:pPr>
            <a:endParaRPr lang="en-US" sz="2400" dirty="0"/>
          </a:p>
          <a:p>
            <a:pPr marL="520700" marR="0" lvl="0" indent="-342900" algn="l" defTabSz="914400" rtl="0" eaLnBrk="1" fontAlgn="auto" latinLnBrk="0" hangingPunct="1">
              <a:lnSpc>
                <a:spcPct val="100000"/>
              </a:lnSpc>
              <a:spcBef>
                <a:spcPts val="0"/>
              </a:spcBef>
              <a:spcAft>
                <a:spcPts val="600"/>
              </a:spcAft>
              <a:buClrTx/>
              <a:buSzTx/>
              <a:buFontTx/>
              <a:buNone/>
              <a:tabLst/>
              <a:defRPr/>
            </a:pPr>
            <a:endParaRPr lang="en-US" sz="2100" dirty="0">
              <a:solidFill>
                <a:schemeClr val="tx1"/>
              </a:solidFill>
            </a:endParaRPr>
          </a:p>
          <a:p>
            <a:pPr marL="520700" marR="0" lvl="0" indent="-342900" algn="l" defTabSz="914400" rtl="0" eaLnBrk="1" fontAlgn="auto" latinLnBrk="0" hangingPunct="1">
              <a:lnSpc>
                <a:spcPct val="100000"/>
              </a:lnSpc>
              <a:spcBef>
                <a:spcPts val="0"/>
              </a:spcBef>
              <a:spcAft>
                <a:spcPts val="600"/>
              </a:spcAft>
              <a:buClrTx/>
              <a:buSzTx/>
              <a:buFontTx/>
              <a:buNone/>
              <a:tabLst/>
              <a:defRPr/>
            </a:pPr>
            <a:endParaRPr lang="en-US" sz="2100" dirty="0">
              <a:solidFill>
                <a:schemeClr val="tx1"/>
              </a:solidFill>
            </a:endParaRPr>
          </a:p>
          <a:p>
            <a:pPr marL="520700" marR="0" lvl="0" indent="-342900" algn="l" defTabSz="914400" rtl="0" eaLnBrk="1" fontAlgn="auto" latinLnBrk="0" hangingPunct="1">
              <a:lnSpc>
                <a:spcPct val="100000"/>
              </a:lnSpc>
              <a:spcBef>
                <a:spcPts val="0"/>
              </a:spcBef>
              <a:spcAft>
                <a:spcPts val="600"/>
              </a:spcAft>
              <a:buClrTx/>
              <a:buSzTx/>
              <a:buFontTx/>
              <a:buNone/>
              <a:tabLst/>
              <a:defRPr/>
            </a:pPr>
            <a:endParaRPr lang="en-US" sz="2400"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D64B0BB-F452-6F45-9C9C-EFED3BFBC47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157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7657705"/>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kern="1200" dirty="0">
                <a:solidFill>
                  <a:schemeClr val="tx1"/>
                </a:solidFill>
                <a:effectLst/>
                <a:latin typeface="+mn-lt"/>
                <a:ea typeface="+mn-ea"/>
                <a:cs typeface="+mn-cs"/>
              </a:rPr>
              <a:t>[CLICK] We implement GenASM-DC as a linear cyclic systolic array based accelerator, using small and very simple logic components.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kern="1200" dirty="0">
                <a:solidFill>
                  <a:schemeClr val="tx1"/>
                </a:solidFill>
                <a:effectLst/>
                <a:latin typeface="+mn-lt"/>
                <a:ea typeface="+mn-ea"/>
                <a:cs typeface="+mn-cs"/>
              </a:rPr>
              <a:t>[CLICK] This design helps us to maximize parallelism and minimize memory BW and footprint.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0" i="0" u="none" strike="noStrike"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[CLICK] Processing Core is the b</a:t>
            </a:r>
            <a:r>
              <a:rPr lang="en-US" dirty="0"/>
              <a:t>asic compute component which computes the intermediate bitvectors</a:t>
            </a:r>
            <a:endParaRPr lang="en-US" sz="120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kern="1200" dirty="0">
                <a:solidFill>
                  <a:schemeClr val="tx1"/>
                </a:solidFill>
                <a:effectLst/>
                <a:latin typeface="+mn-lt"/>
                <a:ea typeface="+mn-ea"/>
                <a:cs typeface="+mn-cs"/>
              </a:rPr>
              <a:t>[CLICK] and when we add the flip-flop-based storage logic around Processing Core, we define a </a:t>
            </a:r>
            <a:r>
              <a:rPr lang="en-US" sz="2000" b="1" dirty="0"/>
              <a:t>Processing Element (PE)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kern="1200" dirty="0">
                <a:solidFill>
                  <a:schemeClr val="tx1"/>
                </a:solidFill>
                <a:effectLst/>
                <a:latin typeface="+mn-lt"/>
                <a:ea typeface="+mn-ea"/>
                <a:cs typeface="+mn-cs"/>
              </a:rPr>
              <a:t>[CLICK] Multiple PEs are concatenated to define a </a:t>
            </a:r>
            <a:r>
              <a:rPr lang="en-US" sz="2000" b="1" dirty="0"/>
              <a:t>Processing Block</a:t>
            </a:r>
            <a:endParaRPr lang="en-US" sz="1200" b="0" i="0" u="none" strike="noStrike"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kern="1200" dirty="0">
                <a:solidFill>
                  <a:schemeClr val="tx1"/>
                </a:solidFill>
                <a:effectLst/>
                <a:latin typeface="+mn-lt"/>
                <a:ea typeface="+mn-ea"/>
                <a:cs typeface="+mn-cs"/>
              </a:rPr>
              <a:t>[CLICK]  We also have DC-SRAM, which stores the reference text, the pattern bitmasks for the query read, and the intermediate data generated from PEs, and we also have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kern="1200" dirty="0">
                <a:solidFill>
                  <a:schemeClr val="tx1"/>
                </a:solidFill>
                <a:effectLst/>
                <a:latin typeface="+mn-lt"/>
                <a:ea typeface="+mn-ea"/>
                <a:cs typeface="+mn-cs"/>
              </a:rPr>
              <a:t>[CLICK] TB-SRAMs, which store the intermediate bitvectors generated by each PE of GenASM-DC for later use by GenASM-TB. </a:t>
            </a:r>
          </a:p>
          <a:p>
            <a:pPr marL="755650" lvl="1" indent="-255588">
              <a:lnSpc>
                <a:spcPct val="100000"/>
              </a:lnSpc>
              <a:spcBef>
                <a:spcPts val="0"/>
              </a:spcBef>
              <a:spcAft>
                <a:spcPts val="0"/>
              </a:spcAft>
              <a:tabLst>
                <a:tab pos="4699000" algn="l"/>
                <a:tab pos="4875213" algn="l"/>
                <a:tab pos="5240338" algn="l"/>
                <a:tab pos="5414963" algn="l"/>
              </a:tabLst>
            </a:pPr>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D64B0BB-F452-6F45-9C9C-EFED3BFBC47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158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6739721"/>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[CLICK] We implement GenASM-TB hardware using very simple logic, which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[CLICK] 1) reads the bitvectors from one of the TB-SRAMs using the computed address,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[CLICK] 2) performs the required bitwise comparisons to find the traceback output for the current position, and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[CLICK] 3) computes the next TB-SRAM address to read the new set of bitvectors.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After GenASM-TB finds the complete traceback output, [CLICK] it writes this output to main memory and completes its execution. </a:t>
            </a:r>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7139A41-7A76-1D40-B3BE-29B670EC38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159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75572373"/>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[CLICK] </a:t>
            </a:r>
            <a:r>
              <a:rPr lang="en-US" dirty="0"/>
              <a:t>We synthesize our DC and TB accelerator datapaths with a typical 28nm low-power process:</a:t>
            </a:r>
          </a:p>
          <a:p>
            <a:r>
              <a:rPr lang="en-US" sz="1200" kern="1200" dirty="0">
                <a:solidFill>
                  <a:schemeClr val="tx1"/>
                </a:solidFill>
                <a:effectLst/>
                <a:latin typeface="+mn-lt"/>
                <a:ea typeface="+mn-ea"/>
                <a:cs typeface="+mn-cs"/>
              </a:rPr>
              <a:t>[CLICK] </a:t>
            </a:r>
            <a:r>
              <a:rPr lang="en-US" dirty="0"/>
              <a:t>Both accelerators operates at 1GHz.</a:t>
            </a:r>
          </a:p>
          <a:p>
            <a:endParaRPr lang="en-US" dirty="0"/>
          </a:p>
          <a:p>
            <a:r>
              <a:rPr lang="en-US" sz="1200" kern="1200" dirty="0">
                <a:solidFill>
                  <a:schemeClr val="tx1"/>
                </a:solidFill>
                <a:effectLst/>
                <a:latin typeface="+mn-lt"/>
                <a:ea typeface="+mn-ea"/>
                <a:cs typeface="+mn-cs"/>
              </a:rPr>
              <a:t>[CLICK] </a:t>
            </a:r>
            <a:r>
              <a:rPr lang="en-US" dirty="0"/>
              <a:t>We find that for 32 GenASM accelerator (one for each HMC vault), total area overhead is ten point sixty nine millimeter square and total power consumption is three point twenty-three watts.</a:t>
            </a:r>
          </a:p>
          <a:p>
            <a:r>
              <a:rPr lang="en-US" dirty="0"/>
              <a:t>We observe that both area and power consumption of GenASM (at 1 vault) is around 1% of the area and power consumption of a single Xeon CPU core.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7139A41-7A76-1D40-B3BE-29B670EC38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160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59296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Thus, GenASM has low area and power overheads.</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7139A41-7A76-1D40-B3BE-29B670EC38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161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81407117"/>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kern="1200" dirty="0">
                <a:solidFill>
                  <a:schemeClr val="tx1"/>
                </a:solidFill>
                <a:effectLst/>
                <a:latin typeface="+mn-lt"/>
                <a:ea typeface="+mn-ea"/>
                <a:cs typeface="+mn-cs"/>
              </a:rPr>
              <a:t>GenASM is flexible and can be used for a number of use cases.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100" b="0" i="0" u="none" strike="noStrike" kern="1200" dirty="0">
                <a:solidFill>
                  <a:schemeClr val="tx1"/>
                </a:solidFill>
                <a:effectLst/>
                <a:latin typeface="+mn-lt"/>
                <a:ea typeface="+mn-ea"/>
                <a:cs typeface="+mn-cs"/>
              </a:rPr>
              <a:t>In this work, we evaluate three of them in detail and two of them are from the read mapping pipeline: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100" b="0" i="0" u="none" strike="noStrike" kern="1200" dirty="0">
                <a:solidFill>
                  <a:schemeClr val="tx1"/>
                </a:solidFill>
                <a:effectLst/>
                <a:latin typeface="+mn-lt"/>
                <a:ea typeface="+mn-ea"/>
                <a:cs typeface="+mn-cs"/>
              </a:rPr>
              <a:t>Pre-alignment filtering and read alignment</a:t>
            </a:r>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7139A41-7A76-1D40-B3BE-29B670EC38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162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0928824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[CLICK] (1) read alignment</a:t>
            </a:r>
          </a:p>
          <a:p>
            <a:r>
              <a:rPr lang="en-US" sz="1200" kern="1200" dirty="0">
                <a:solidFill>
                  <a:schemeClr val="tx1"/>
                </a:solidFill>
                <a:effectLst/>
                <a:latin typeface="+mn-lt"/>
                <a:ea typeface="+mn-ea"/>
                <a:cs typeface="+mn-cs"/>
              </a:rPr>
              <a:t>is the most time consuming step of read mapping that we align each read to all of its candidate reference regions and then find the optimal alignment.</a:t>
            </a:r>
          </a:p>
          <a:p>
            <a:r>
              <a:rPr lang="en-US" sz="1200" kern="1200" dirty="0">
                <a:solidFill>
                  <a:schemeClr val="tx1"/>
                </a:solidFill>
                <a:effectLst/>
                <a:latin typeface="+mn-lt"/>
                <a:ea typeface="+mn-ea"/>
                <a:cs typeface="+mn-cs"/>
              </a:rPr>
              <a:t>[CLICK] (2) in pre-alignment filtering for short reads, </a:t>
            </a:r>
          </a:p>
          <a:p>
            <a:r>
              <a:rPr lang="en-US" sz="1200" kern="1200" dirty="0">
                <a:solidFill>
                  <a:schemeClr val="tx1"/>
                </a:solidFill>
                <a:effectLst/>
                <a:latin typeface="+mn-lt"/>
                <a:ea typeface="+mn-ea"/>
                <a:cs typeface="+mn-cs"/>
              </a:rPr>
              <a:t>we aim to quickly identify and filter out the unlikely candidate reference regions of each read by approximating the edit distance between them and filter out if it is above a threshold.</a:t>
            </a:r>
          </a:p>
          <a:p>
            <a:r>
              <a:rPr lang="en-US" sz="1200" kern="1200" dirty="0">
                <a:solidFill>
                  <a:schemeClr val="tx1"/>
                </a:solidFill>
                <a:effectLst/>
                <a:latin typeface="+mn-lt"/>
                <a:ea typeface="+mn-ea"/>
                <a:cs typeface="+mn-cs"/>
              </a:rPr>
              <a:t>[CLICK] And our third use case is edit distance calculation </a:t>
            </a:r>
          </a:p>
          <a:p>
            <a:r>
              <a:rPr lang="en-US" sz="1200" b="0" i="0" u="none" strike="noStrike" kern="1200" dirty="0">
                <a:solidFill>
                  <a:schemeClr val="tx1"/>
                </a:solidFill>
                <a:effectLst/>
                <a:latin typeface="+mn-lt"/>
                <a:ea typeface="+mn-ea"/>
                <a:cs typeface="+mn-cs"/>
              </a:rPr>
              <a:t>Which is one of the fundamental operations in genomics that measures the similarity or distance btw two sequences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0" i="0" u="none" strike="noStrike"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kern="1200" dirty="0">
                <a:solidFill>
                  <a:schemeClr val="tx1"/>
                </a:solidFill>
                <a:effectLst/>
                <a:latin typeface="+mn-lt"/>
                <a:ea typeface="+mn-ea"/>
                <a:cs typeface="+mn-cs"/>
              </a:rPr>
              <a:t>In our paper, we also briefly discuss several other use cases such as generic text search</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7139A41-7A76-1D40-B3BE-29B670EC38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163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99472055"/>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solidFill>
                  <a:schemeClr val="tx1"/>
                </a:solidFill>
              </a:rPr>
              <a:t>We find that, for all the three use cases, GenASM is </a:t>
            </a:r>
            <a:r>
              <a:rPr lang="en-US" dirty="0">
                <a:solidFill>
                  <a:srgbClr val="FE6200"/>
                </a:solidFill>
              </a:rPr>
              <a:t>significantly more efficient </a:t>
            </a:r>
            <a:r>
              <a:rPr lang="en-US" sz="1200" kern="1200" dirty="0">
                <a:solidFill>
                  <a:schemeClr val="tx1"/>
                </a:solidFill>
                <a:effectLst/>
                <a:latin typeface="+mn-lt"/>
                <a:ea typeface="+mn-ea"/>
                <a:cs typeface="+mn-cs"/>
              </a:rPr>
              <a:t>in terms of both speed and power consumption </a:t>
            </a:r>
            <a:r>
              <a:rPr lang="en-US" dirty="0">
                <a:solidFill>
                  <a:schemeClr val="tx1"/>
                </a:solidFill>
              </a:rPr>
              <a:t>than state-of-the-art software and hardware baselines</a:t>
            </a:r>
            <a:endParaRPr lang="en-US" sz="1200" b="0" i="0" u="none" strike="noStrike" kern="1200" dirty="0">
              <a:solidFill>
                <a:schemeClr val="tx1"/>
              </a:solidFill>
              <a:effectLst/>
              <a:latin typeface="+mn-lt"/>
              <a:ea typeface="+mn-ea"/>
              <a:cs typeface="+mn-cs"/>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7139A41-7A76-1D40-B3BE-29B670EC38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164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89160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Hello, I am Damla Senol Cali. Today, I'll be presenting our work “SeGraM: A Universal Hardware Accelerator for Genomic Sequence-to-Graph and Sequence-to-Sequence Mapping ".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7139A41-7A76-1D40-B3BE-29B670EC38FE}" type="slidenum">
              <a:rPr kumimoji="0" lang="en-US" sz="13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167</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8403664"/>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32500" lnSpcReduction="20000"/>
          </a:bodyPr>
          <a:lstStyle/>
          <a:p>
            <a:pPr marL="0" marR="0" lvl="0" indent="0" algn="l" defTabSz="914400" rtl="0" eaLnBrk="1" fontAlgn="auto" latinLnBrk="0" hangingPunct="1">
              <a:lnSpc>
                <a:spcPct val="100000"/>
              </a:lnSpc>
              <a:spcBef>
                <a:spcPts val="600"/>
              </a:spcBef>
              <a:spcAft>
                <a:spcPts val="0"/>
              </a:spcAft>
              <a:buClr>
                <a:srgbClr val="C00000"/>
              </a:buClr>
              <a:buSzTx/>
              <a:buFont typeface="Wingdings" panose="05000000000000000000" pitchFamily="2" charset="2"/>
              <a:buNone/>
              <a:tabLst/>
              <a:defRPr/>
            </a:pPr>
            <a:r>
              <a:rPr lang="en-US" sz="4800" b="0" i="1" dirty="0">
                <a:solidFill>
                  <a:schemeClr val="tx1"/>
                </a:solidFill>
              </a:rPr>
              <a:t>Read mapping, which is the process of m</a:t>
            </a:r>
            <a:r>
              <a:rPr lang="en-US" sz="4800" b="0" dirty="0">
                <a:solidFill>
                  <a:schemeClr val="tx1"/>
                </a:solidFill>
              </a:rPr>
              <a:t>apping the reads to a reference genome is a c</a:t>
            </a:r>
            <a:r>
              <a:rPr lang="en-US" sz="3200" b="0" i="1" dirty="0">
                <a:solidFill>
                  <a:schemeClr val="tx1"/>
                </a:solidFill>
              </a:rPr>
              <a:t>ritical step</a:t>
            </a:r>
            <a:r>
              <a:rPr lang="en-US" sz="3200" b="0" dirty="0">
                <a:solidFill>
                  <a:schemeClr val="tx1"/>
                </a:solidFill>
              </a:rPr>
              <a:t> in genome sequence analysis</a:t>
            </a:r>
          </a:p>
          <a:p>
            <a:pPr marL="0" marR="0" lvl="0" indent="0" algn="l" defTabSz="914400" rtl="0" eaLnBrk="1" fontAlgn="auto" latinLnBrk="0" hangingPunct="1">
              <a:lnSpc>
                <a:spcPct val="100000"/>
              </a:lnSpc>
              <a:spcBef>
                <a:spcPts val="600"/>
              </a:spcBef>
              <a:spcAft>
                <a:spcPts val="0"/>
              </a:spcAft>
              <a:buClr>
                <a:srgbClr val="C00000"/>
              </a:buClr>
              <a:buSzTx/>
              <a:buFont typeface="Wingdings" panose="05000000000000000000" pitchFamily="2" charset="2"/>
              <a:buNone/>
              <a:tabLst/>
              <a:defRPr/>
            </a:pPr>
            <a:r>
              <a:rPr lang="en-US" sz="3200" b="0" dirty="0">
                <a:solidFill>
                  <a:schemeClr val="tx1"/>
                </a:solidFill>
                <a:latin typeface="+mj-lt"/>
              </a:rPr>
              <a:t>Traditionally, we perform seq2seq mapping, where we</a:t>
            </a:r>
            <a:endParaRPr lang="en-US" sz="3200" b="0" dirty="0">
              <a:latin typeface="+mj-lt"/>
            </a:endParaRPr>
          </a:p>
          <a:p>
            <a:pPr marL="285750" indent="-285750">
              <a:spcBef>
                <a:spcPts val="600"/>
              </a:spcBef>
              <a:buClr>
                <a:srgbClr val="C00000"/>
              </a:buClr>
              <a:buFont typeface="Wingdings" panose="05000000000000000000" pitchFamily="2" charset="2"/>
              <a:buChar char="q"/>
            </a:pPr>
            <a:r>
              <a:rPr lang="en-US" sz="3200" b="0" dirty="0">
                <a:latin typeface="+mj-lt"/>
              </a:rPr>
              <a:t>Map </a:t>
            </a:r>
            <a:r>
              <a:rPr lang="en-US" sz="3200" b="0" i="1" dirty="0">
                <a:latin typeface="+mj-lt"/>
              </a:rPr>
              <a:t>reads</a:t>
            </a:r>
            <a:r>
              <a:rPr lang="en-US" sz="3200" b="0" dirty="0">
                <a:latin typeface="+mj-lt"/>
              </a:rPr>
              <a:t> collected from an individual to a known </a:t>
            </a:r>
            <a:r>
              <a:rPr lang="en-US" sz="3200" b="0" i="1" dirty="0">
                <a:solidFill>
                  <a:srgbClr val="C00000"/>
                </a:solidFill>
                <a:latin typeface="+mj-lt"/>
              </a:rPr>
              <a:t>linear reference genome sequence</a:t>
            </a:r>
          </a:p>
          <a:p>
            <a:pPr marL="285750" indent="-285750">
              <a:spcBef>
                <a:spcPts val="600"/>
              </a:spcBef>
              <a:buClr>
                <a:srgbClr val="C00000"/>
              </a:buClr>
              <a:buFont typeface="Wingdings" panose="05000000000000000000" pitchFamily="2" charset="2"/>
              <a:buChar char="q"/>
            </a:pPr>
            <a:r>
              <a:rPr lang="en-US" sz="3200" b="0" dirty="0">
                <a:latin typeface="+mj-lt"/>
              </a:rPr>
              <a:t>Emphasizes the genetic variations that are </a:t>
            </a:r>
            <a:r>
              <a:rPr lang="en-US" sz="3200" b="0" dirty="0">
                <a:solidFill>
                  <a:srgbClr val="C00000"/>
                </a:solidFill>
                <a:latin typeface="+mj-lt"/>
              </a:rPr>
              <a:t>present</a:t>
            </a:r>
            <a:r>
              <a:rPr lang="en-US" sz="3200" b="0" dirty="0">
                <a:latin typeface="+mj-lt"/>
              </a:rPr>
              <a:t> in the single reference genome</a:t>
            </a:r>
          </a:p>
          <a:p>
            <a:pPr marL="285750" indent="-285750">
              <a:spcBef>
                <a:spcPts val="600"/>
              </a:spcBef>
              <a:buClr>
                <a:srgbClr val="C00000"/>
              </a:buClr>
              <a:buFont typeface="Wingdings" panose="05000000000000000000" pitchFamily="2" charset="2"/>
              <a:buChar char="q"/>
            </a:pPr>
            <a:r>
              <a:rPr lang="en-US" sz="3200" b="0" dirty="0">
                <a:solidFill>
                  <a:srgbClr val="C00000"/>
                </a:solidFill>
                <a:latin typeface="+mj-lt"/>
              </a:rPr>
              <a:t>Ignores other variations </a:t>
            </a:r>
            <a:r>
              <a:rPr lang="en-US" sz="3200" b="0" dirty="0">
                <a:latin typeface="+mj-lt"/>
              </a:rPr>
              <a:t>that are not represented in the single linear reference sequence</a:t>
            </a:r>
          </a:p>
          <a:p>
            <a:pPr marL="285750" indent="-285750">
              <a:spcBef>
                <a:spcPts val="600"/>
              </a:spcBef>
              <a:buClr>
                <a:srgbClr val="C00000"/>
              </a:buClr>
              <a:buFont typeface="Wingdings" panose="05000000000000000000" pitchFamily="2" charset="2"/>
              <a:buChar char="q"/>
            </a:pPr>
            <a:r>
              <a:rPr lang="en-US" sz="3200" b="0" dirty="0">
                <a:latin typeface="+mj-lt"/>
              </a:rPr>
              <a:t>Introduces </a:t>
            </a:r>
            <a:r>
              <a:rPr lang="en-US" sz="3200" b="0" dirty="0">
                <a:solidFill>
                  <a:srgbClr val="C00000"/>
                </a:solidFill>
                <a:latin typeface="+mj-lt"/>
              </a:rPr>
              <a:t>reference bias</a:t>
            </a:r>
          </a:p>
          <a:p>
            <a:pPr marL="285750" indent="-285750">
              <a:spcBef>
                <a:spcPts val="600"/>
              </a:spcBef>
              <a:buClr>
                <a:srgbClr val="C00000"/>
              </a:buClr>
              <a:buFont typeface="Wingdings" panose="05000000000000000000" pitchFamily="2" charset="2"/>
              <a:buChar char="q"/>
            </a:pPr>
            <a:r>
              <a:rPr lang="en-US" sz="3200" b="0" dirty="0">
                <a:solidFill>
                  <a:srgbClr val="C00000"/>
                </a:solidFill>
                <a:latin typeface="+mj-lt"/>
              </a:rPr>
              <a:t>However, s2s mapping is a well studied problem with many available tools and accelerators</a:t>
            </a:r>
          </a:p>
          <a:p>
            <a:pPr marL="0" indent="0">
              <a:spcBef>
                <a:spcPts val="1200"/>
              </a:spcBef>
              <a:buClr>
                <a:srgbClr val="00B050"/>
              </a:buClr>
              <a:buFont typeface="Wingdings" panose="05000000000000000000" pitchFamily="2" charset="2"/>
              <a:buNone/>
            </a:pPr>
            <a:endParaRPr lang="en-US" sz="4400" dirty="0"/>
          </a:p>
          <a:p>
            <a:pPr marL="0" indent="0">
              <a:spcBef>
                <a:spcPts val="1200"/>
              </a:spcBef>
              <a:buClr>
                <a:srgbClr val="00B050"/>
              </a:buClr>
              <a:buFont typeface="Wingdings" panose="05000000000000000000" pitchFamily="2" charset="2"/>
              <a:buNone/>
            </a:pPr>
            <a:r>
              <a:rPr lang="en-US" sz="4400" dirty="0"/>
              <a:t>Recent works replace the linear reference sequence with a </a:t>
            </a:r>
            <a:r>
              <a:rPr lang="en-US" sz="4400" b="1" i="1" dirty="0">
                <a:solidFill>
                  <a:srgbClr val="00B050"/>
                </a:solidFill>
              </a:rPr>
              <a:t>graph-based representation of  the reference genome</a:t>
            </a:r>
            <a:r>
              <a:rPr lang="en-US" sz="4400" b="1" dirty="0">
                <a:solidFill>
                  <a:srgbClr val="00B050"/>
                </a:solidFill>
              </a:rPr>
              <a:t> (</a:t>
            </a:r>
            <a:r>
              <a:rPr lang="en-US" sz="4400" b="1" i="1" dirty="0">
                <a:solidFill>
                  <a:srgbClr val="00B050"/>
                </a:solidFill>
              </a:rPr>
              <a:t>genome graph</a:t>
            </a:r>
            <a:r>
              <a:rPr lang="en-US" sz="4400" b="1" dirty="0">
                <a:solidFill>
                  <a:srgbClr val="00B050"/>
                </a:solidFill>
              </a:rPr>
              <a:t>). Thus, we can perform seq2graph mapping.</a:t>
            </a:r>
          </a:p>
          <a:p>
            <a:pPr marL="285750" indent="-285750">
              <a:spcBef>
                <a:spcPts val="1200"/>
              </a:spcBef>
              <a:buClr>
                <a:srgbClr val="00B050"/>
              </a:buClr>
              <a:buFont typeface="Wingdings" panose="05000000000000000000" pitchFamily="2" charset="2"/>
              <a:buChar char="q"/>
            </a:pPr>
            <a:r>
              <a:rPr lang="en-US" sz="4400" b="1" dirty="0">
                <a:solidFill>
                  <a:srgbClr val="00B050"/>
                </a:solidFill>
              </a:rPr>
              <a:t>Captures the genetic variations and diversity </a:t>
            </a:r>
            <a:r>
              <a:rPr lang="en-US" sz="4400" dirty="0"/>
              <a:t>across many individuals in a population</a:t>
            </a:r>
          </a:p>
          <a:p>
            <a:pPr marL="0" indent="0">
              <a:spcBef>
                <a:spcPts val="1200"/>
              </a:spcBef>
              <a:buClr>
                <a:srgbClr val="00B050"/>
              </a:buClr>
              <a:buFont typeface="Wingdings" panose="05000000000000000000" pitchFamily="2" charset="2"/>
              <a:buNone/>
            </a:pPr>
            <a:r>
              <a:rPr lang="en-US" sz="4400" dirty="0"/>
              <a:t>[CLICK] Results in </a:t>
            </a:r>
            <a:r>
              <a:rPr lang="en-US" sz="4400" b="1" dirty="0">
                <a:solidFill>
                  <a:srgbClr val="00B050"/>
                </a:solidFill>
              </a:rPr>
              <a:t>notable quality improvements </a:t>
            </a:r>
            <a:r>
              <a:rPr lang="en-US" sz="4400" dirty="0"/>
              <a:t>in GSA</a:t>
            </a:r>
          </a:p>
          <a:p>
            <a:pPr marL="0" indent="0">
              <a:spcBef>
                <a:spcPts val="600"/>
              </a:spcBef>
              <a:buClr>
                <a:srgbClr val="C00000"/>
              </a:buClr>
              <a:buFont typeface="Wingdings" panose="05000000000000000000" pitchFamily="2" charset="2"/>
              <a:buNone/>
            </a:pPr>
            <a:endParaRPr lang="en-US" sz="3200" b="0" dirty="0">
              <a:solidFill>
                <a:srgbClr val="C00000"/>
              </a:solidFill>
              <a:latin typeface="+mj-lt"/>
            </a:endParaRPr>
          </a:p>
          <a:p>
            <a:pPr marL="0" indent="0">
              <a:spcBef>
                <a:spcPts val="600"/>
              </a:spcBef>
              <a:buClr>
                <a:srgbClr val="C00000"/>
              </a:buClr>
              <a:buFont typeface="Wingdings" panose="05000000000000000000" pitchFamily="2" charset="2"/>
              <a:buNone/>
            </a:pPr>
            <a:endParaRPr lang="en-US" sz="3200" b="0" dirty="0">
              <a:solidFill>
                <a:srgbClr val="C00000"/>
              </a:solidFill>
              <a:latin typeface="+mj-lt"/>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7139A41-7A76-1D40-B3BE-29B670EC38FE}" type="slidenum">
              <a:rPr kumimoji="0" lang="en-US" sz="13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168</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8529241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6"/>
        <p:cNvGrpSpPr/>
        <p:nvPr/>
      </p:nvGrpSpPr>
      <p:grpSpPr>
        <a:xfrm>
          <a:off x="0" y="0"/>
          <a:ext cx="0" cy="0"/>
          <a:chOff x="0" y="0"/>
          <a:chExt cx="0" cy="0"/>
        </a:xfrm>
      </p:grpSpPr>
      <p:sp>
        <p:nvSpPr>
          <p:cNvPr id="687" name="Google Shape;687;gd121dd48d8_38_114:notes"/>
          <p:cNvSpPr txBox="1">
            <a:spLocks noGrp="1"/>
          </p:cNvSpPr>
          <p:nvPr>
            <p:ph type="body" idx="1"/>
          </p:nvPr>
        </p:nvSpPr>
        <p:spPr>
          <a:xfrm>
            <a:off x="731520" y="4620578"/>
            <a:ext cx="5852160" cy="3780630"/>
          </a:xfrm>
          <a:prstGeom prst="rect">
            <a:avLst/>
          </a:prstGeom>
        </p:spPr>
        <p:txBody>
          <a:bodyPr spcFirstLastPara="1" wrap="square" lIns="96645" tIns="96645" rIns="96645" bIns="96645" anchor="t" anchorCtr="0">
            <a:noAutofit/>
          </a:bodyPr>
          <a:lstStyle/>
          <a:p>
            <a:pPr algn="l"/>
            <a:r>
              <a:rPr lang="en-US" sz="1900" dirty="0">
                <a:latin typeface="LinLibertineT"/>
              </a:rPr>
              <a:t>[CLICK] Thus, our goal is to come up with a specialized, high-performance, scalable, and low-cost algorithm/hardware co-design that alleviates bottlenecks in both the seeding and alignment steps of sequence-to-graph mapping. </a:t>
            </a:r>
          </a:p>
          <a:p>
            <a:pPr algn="l"/>
            <a:r>
              <a:rPr lang="en-US" sz="1900" dirty="0">
                <a:latin typeface="LinLibertineT"/>
              </a:rPr>
              <a:t>[CLICK] To this end, we propose SeGraM, a </a:t>
            </a:r>
            <a:r>
              <a:rPr lang="en-US" sz="1900" dirty="0">
                <a:latin typeface="LinLibertineTI"/>
              </a:rPr>
              <a:t>universal algorithm/hardware co-designed genomic mapping accelerator </a:t>
            </a:r>
            <a:r>
              <a:rPr lang="en-US" sz="1900" dirty="0">
                <a:latin typeface="LinLibertineT"/>
              </a:rPr>
              <a:t>that can effectively and efficiently support both sequence-to-graph mapping and sequence-to-sequence mapping, for both short and long reads. To our knowledge, SeGraM is the first algorithm/hardware co-design for accelerating</a:t>
            </a:r>
          </a:p>
          <a:p>
            <a:pPr algn="l"/>
            <a:r>
              <a:rPr lang="en-US" sz="1900" dirty="0">
                <a:latin typeface="LinLibertineT"/>
              </a:rPr>
              <a:t>sequence-to-graph mapping.</a:t>
            </a:r>
          </a:p>
        </p:txBody>
      </p:sp>
      <p:sp>
        <p:nvSpPr>
          <p:cNvPr id="688" name="Google Shape;688;gd121dd48d8_38_114:notes"/>
          <p:cNvSpPr>
            <a:spLocks noGrp="1" noRot="1" noChangeAspect="1"/>
          </p:cNvSpPr>
          <p:nvPr>
            <p:ph type="sldImg" idx="2"/>
          </p:nvPr>
        </p:nvSpPr>
        <p:spPr>
          <a:xfrm>
            <a:off x="1497013" y="1200150"/>
            <a:ext cx="4321175" cy="3240088"/>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4076886656"/>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77500" lnSpcReduction="20000"/>
          </a:bodyPr>
          <a:lstStyle/>
          <a:p>
            <a:pPr algn="l"/>
            <a:r>
              <a:rPr lang="en-US" sz="1900" dirty="0">
                <a:latin typeface="LinLibertineT"/>
              </a:rPr>
              <a:t>[CLICK] [CLICK] [CLICK] We demonstrate that SeGraM provides significant improvements for multiple steps of the sequence-to-graph (i.e., S2G) and sequence-to-sequence (i.e., S2S) mapping pipelines.</a:t>
            </a:r>
          </a:p>
          <a:p>
            <a:pPr algn="l"/>
            <a:r>
              <a:rPr lang="en-US" sz="1900" dirty="0">
                <a:latin typeface="LinLibertineT"/>
              </a:rPr>
              <a:t>==================================================================================================================</a:t>
            </a:r>
          </a:p>
          <a:p>
            <a:pPr algn="l"/>
            <a:r>
              <a:rPr lang="en-US" sz="1900" dirty="0">
                <a:latin typeface="LinLibertineT"/>
              </a:rPr>
              <a:t>[CLICK] We show that (1) SeGraM provides greatly higher throughput and lower power consumption on both short and long reads compared to state-of-the-art software tools for sequence-to-graph mapping, and</a:t>
            </a:r>
          </a:p>
          <a:p>
            <a:pPr algn="l"/>
            <a:r>
              <a:rPr lang="en-US" sz="1900" dirty="0">
                <a:latin typeface="LinLibertineT"/>
              </a:rPr>
              <a:t>[CLICK] (2) BitAlign significantly outperforms a state-of-the-art sequence-to-graph alignment tool and [CLICK] three state-of-the-art hardware solutions that are specifically designed for sequence-to-sequence alignment.</a:t>
            </a:r>
          </a:p>
          <a:p>
            <a:pPr algn="l"/>
            <a:r>
              <a:rPr lang="en-US" sz="1900" dirty="0">
                <a:latin typeface="LinLibertineT"/>
              </a:rPr>
              <a:t>===========================================================================================================</a:t>
            </a:r>
          </a:p>
          <a:p>
            <a:pPr algn="l"/>
            <a:r>
              <a:rPr lang="en-US" sz="1900" dirty="0">
                <a:latin typeface="LinLibertineT"/>
              </a:rPr>
              <a:t>We also show that MinSeed can be employed for the seeding step of both sequence-to-graph and sequence-to-sequence mapping pipelines.</a:t>
            </a:r>
            <a:endParaRPr lang="en-US" sz="1300"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7139A41-7A76-1D40-B3BE-29B670EC38FE}" type="slidenum">
              <a:rPr kumimoji="0" lang="en-US" sz="13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170</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33863753"/>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92500" lnSpcReduction="20000"/>
          </a:bodyPr>
          <a:lstStyle/>
          <a:p>
            <a:pPr algn="l"/>
            <a:r>
              <a:rPr lang="en-US" sz="1900" dirty="0">
                <a:latin typeface="LinLibertineT"/>
              </a:rPr>
              <a:t>Which brings us to seq2graph mapping. </a:t>
            </a:r>
          </a:p>
          <a:p>
            <a:pPr algn="l"/>
            <a:r>
              <a:rPr lang="en-US" sz="1900" dirty="0">
                <a:latin typeface="LinLibertineT"/>
              </a:rPr>
              <a:t>Sequence-to-graph mapping pipeline has [CLICK] two pre-processing and [CLICK] three main steps.</a:t>
            </a:r>
          </a:p>
          <a:p>
            <a:pPr algn="l"/>
            <a:r>
              <a:rPr lang="en-US" sz="1900" dirty="0">
                <a:solidFill>
                  <a:srgbClr val="000000"/>
                </a:solidFill>
                <a:latin typeface="LinLibertineT"/>
              </a:rPr>
              <a:t>[CLICK] The first pre-processing step constructs the genome graph using a linear reference genome and the associated variations for that genome. </a:t>
            </a:r>
          </a:p>
          <a:p>
            <a:pPr algn="l"/>
            <a:r>
              <a:rPr lang="en-US" sz="1900" dirty="0">
                <a:solidFill>
                  <a:srgbClr val="000000"/>
                </a:solidFill>
                <a:latin typeface="LinLibertineT"/>
              </a:rPr>
              <a:t>[CLICK] The second pre-processing step indexes the nodes of the graph. The resulting index is used in the first main step of the pipeline, [CLICK] </a:t>
            </a:r>
            <a:r>
              <a:rPr lang="en-US" sz="1900" dirty="0">
                <a:solidFill>
                  <a:srgbClr val="000000"/>
                </a:solidFill>
                <a:latin typeface="LinLibertineTI"/>
              </a:rPr>
              <a:t>seeding</a:t>
            </a:r>
            <a:r>
              <a:rPr lang="en-US" sz="1900" dirty="0">
                <a:solidFill>
                  <a:srgbClr val="000000"/>
                </a:solidFill>
                <a:latin typeface="LinLibertineT"/>
              </a:rPr>
              <a:t>, which aims to find seed matches between the query read and a region of the graph. </a:t>
            </a:r>
          </a:p>
          <a:p>
            <a:pPr algn="l"/>
            <a:r>
              <a:rPr lang="en-US" sz="1900" dirty="0">
                <a:solidFill>
                  <a:srgbClr val="000000"/>
                </a:solidFill>
                <a:latin typeface="LinLibertineT"/>
              </a:rPr>
              <a:t>[CLICK] After optionally filtering these seed matches with a </a:t>
            </a:r>
            <a:r>
              <a:rPr lang="en-US" sz="1900" dirty="0">
                <a:solidFill>
                  <a:srgbClr val="000000"/>
                </a:solidFill>
                <a:latin typeface="LinLibertineTI"/>
              </a:rPr>
              <a:t>filtering</a:t>
            </a:r>
            <a:r>
              <a:rPr lang="en-US" sz="1900" dirty="0">
                <a:solidFill>
                  <a:srgbClr val="000000"/>
                </a:solidFill>
                <a:latin typeface="LinLibertineT"/>
              </a:rPr>
              <a:t>, </a:t>
            </a:r>
            <a:r>
              <a:rPr lang="en-US" sz="1900" dirty="0">
                <a:solidFill>
                  <a:srgbClr val="000000"/>
                </a:solidFill>
                <a:latin typeface="LinLibertineTI"/>
              </a:rPr>
              <a:t>chaining</a:t>
            </a:r>
            <a:r>
              <a:rPr lang="en-US" sz="1900" dirty="0">
                <a:solidFill>
                  <a:srgbClr val="000000"/>
                </a:solidFill>
                <a:latin typeface="LinLibertineT"/>
              </a:rPr>
              <a:t>, or </a:t>
            </a:r>
            <a:r>
              <a:rPr lang="en-US" sz="1900" dirty="0">
                <a:solidFill>
                  <a:srgbClr val="000000"/>
                </a:solidFill>
                <a:latin typeface="LinLibertineTI"/>
              </a:rPr>
              <a:t>clustering s</a:t>
            </a:r>
            <a:r>
              <a:rPr lang="en-US" sz="1900" dirty="0">
                <a:solidFill>
                  <a:srgbClr val="000000"/>
                </a:solidFill>
                <a:latin typeface="LinLibertineT"/>
              </a:rPr>
              <a:t>tep, [CLICK] </a:t>
            </a:r>
            <a:r>
              <a:rPr lang="en-US" sz="1900" dirty="0">
                <a:solidFill>
                  <a:srgbClr val="000000"/>
                </a:solidFill>
                <a:latin typeface="LinLibertineTI"/>
              </a:rPr>
              <a:t>alignment </a:t>
            </a:r>
            <a:r>
              <a:rPr lang="en-US" sz="1900" dirty="0">
                <a:solidFill>
                  <a:srgbClr val="000000"/>
                </a:solidFill>
                <a:latin typeface="LinLibertineT"/>
              </a:rPr>
              <a:t>is performed between all of the non-filtered seed locations within the graph and the query read to find the optimal alignment. Alignment is the most expensive step of the pipeline, so let’s look at it in detail.</a:t>
            </a:r>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7139A41-7A76-1D40-B3BE-29B670EC38FE}" type="slidenum">
              <a:rPr kumimoji="0" lang="en-US" sz="13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173</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07332403"/>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r>
              <a:rPr lang="en-US" sz="1900" dirty="0">
                <a:latin typeface="LinLibertineT"/>
              </a:rPr>
              <a:t>[CLICK] Traditional sequence-to-sequence (S2S) alignment typically employs DP-based algorithms with quadratic time and space complexity.</a:t>
            </a:r>
          </a:p>
          <a:p>
            <a:pPr algn="l"/>
            <a:r>
              <a:rPr lang="en-US" sz="1900" dirty="0">
                <a:latin typeface="LinLibertineT"/>
              </a:rPr>
              <a:t>A DP-based algorithm operates on a table, where each column of the table corresponds to a reference character, and each row of the table corresponds to a query read character.</a:t>
            </a:r>
          </a:p>
          <a:p>
            <a:pPr algn="l"/>
            <a:r>
              <a:rPr lang="en-US" sz="1900" dirty="0">
                <a:latin typeface="LinLibertineT"/>
              </a:rPr>
              <a:t>[HIGHLIGHT] In S2S alignment, a new cell in the table is determined with simple rules from 3 of its neighbor cells.</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7139A41-7A76-1D40-B3BE-29B670EC38FE}" type="slidenum">
              <a:rPr kumimoji="0" lang="en-US" sz="13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174</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22536554"/>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85000" lnSpcReduction="20000"/>
          </a:bodyPr>
          <a:lstStyle/>
          <a:p>
            <a:pPr algn="l"/>
            <a:r>
              <a:rPr lang="en-US" sz="1900" dirty="0">
                <a:latin typeface="LinLibertineT"/>
              </a:rPr>
              <a:t>[CLICK] In contrast to S2S alignment, S2G alignment must incorporate non-neighboring characters as well whenever there is an edge (i.e., </a:t>
            </a:r>
            <a:r>
              <a:rPr lang="en-US" sz="1900" dirty="0">
                <a:latin typeface="LinLibertineTI"/>
              </a:rPr>
              <a:t>hop</a:t>
            </a:r>
            <a:r>
              <a:rPr lang="en-US" sz="1900" dirty="0">
                <a:latin typeface="LinLibertineT"/>
              </a:rPr>
              <a:t>) from the non-neighboring character to the current character. [HIGHLIGHT] For example, when computing the green-shaded cell, we need information from </a:t>
            </a:r>
            <a:r>
              <a:rPr lang="en-US" sz="1900" dirty="0">
                <a:latin typeface="LinLibertineTI"/>
              </a:rPr>
              <a:t>all </a:t>
            </a:r>
            <a:r>
              <a:rPr lang="en-US" sz="1900" dirty="0">
                <a:latin typeface="LinLibertineT"/>
              </a:rPr>
              <a:t>of the light green-shaded cells.</a:t>
            </a:r>
          </a:p>
          <a:p>
            <a:pPr algn="l"/>
            <a:r>
              <a:rPr lang="en-US" sz="1900" dirty="0">
                <a:latin typeface="LinLibertineT"/>
              </a:rPr>
              <a:t>=======================================================================================================</a:t>
            </a:r>
          </a:p>
          <a:p>
            <a:pPr algn="l"/>
            <a:r>
              <a:rPr lang="en-US" sz="2600" dirty="0">
                <a:latin typeface="LinLibertineT"/>
              </a:rPr>
              <a:t>Even though sequence-to-sequence mapping is a well-studied problem, given the additional complexities and overheads of processing a genome graph instead of a linear reference genome, sequence-to-graph mapping is a more difficult computational problem with a smaller number of practical software tools currently available.</a:t>
            </a:r>
            <a:endParaRPr lang="en-US" sz="2600"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7139A41-7A76-1D40-B3BE-29B670EC38FE}" type="slidenum">
              <a:rPr kumimoji="0" lang="en-US" sz="13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175</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8939599"/>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6"/>
        <p:cNvGrpSpPr/>
        <p:nvPr/>
      </p:nvGrpSpPr>
      <p:grpSpPr>
        <a:xfrm>
          <a:off x="0" y="0"/>
          <a:ext cx="0" cy="0"/>
          <a:chOff x="0" y="0"/>
          <a:chExt cx="0" cy="0"/>
        </a:xfrm>
      </p:grpSpPr>
      <p:sp>
        <p:nvSpPr>
          <p:cNvPr id="687" name="Google Shape;687;gd121dd48d8_38_114:notes"/>
          <p:cNvSpPr txBox="1">
            <a:spLocks noGrp="1"/>
          </p:cNvSpPr>
          <p:nvPr>
            <p:ph type="body" idx="1"/>
          </p:nvPr>
        </p:nvSpPr>
        <p:spPr>
          <a:xfrm>
            <a:off x="731520" y="4620578"/>
            <a:ext cx="5852160" cy="3780630"/>
          </a:xfrm>
          <a:prstGeom prst="rect">
            <a:avLst/>
          </a:prstGeom>
        </p:spPr>
        <p:txBody>
          <a:bodyPr spcFirstLastPara="1" wrap="square" lIns="96645" tIns="96645" rIns="96645" bIns="96645" anchor="t" anchorCtr="0">
            <a:noAutofit/>
          </a:bodyPr>
          <a:lstStyle/>
          <a:p>
            <a:pPr algn="l"/>
            <a:r>
              <a:rPr lang="en-US" sz="1900" dirty="0">
                <a:latin typeface="LinLibertineT"/>
              </a:rPr>
              <a:t>In order to further understand the performance bottlenecks of the state-of-the-art sequence-to-graph mapping tools, we rigorously analyze two such tools, </a:t>
            </a:r>
            <a:r>
              <a:rPr lang="en-US" sz="1900" dirty="0" err="1">
                <a:latin typeface="LinLibertineT"/>
              </a:rPr>
              <a:t>GraphAligner</a:t>
            </a:r>
            <a:r>
              <a:rPr lang="en-US" sz="1900" dirty="0">
                <a:latin typeface="LinLibertineT"/>
              </a:rPr>
              <a:t> [61] and vg [36], and we make four key observations.</a:t>
            </a:r>
          </a:p>
          <a:p>
            <a:pPr algn="l"/>
            <a:r>
              <a:rPr lang="en-US" sz="1900" dirty="0">
                <a:latin typeface="LinLibertineT"/>
              </a:rPr>
              <a:t>[CLICK] (1) Among the three online steps of the read mapping pipeline alignment </a:t>
            </a:r>
            <a:r>
              <a:rPr lang="en-US" sz="1900" dirty="0" err="1">
                <a:latin typeface="LinLibertineT"/>
              </a:rPr>
              <a:t>i</a:t>
            </a:r>
            <a:r>
              <a:rPr lang="en-US" sz="1900" dirty="0">
                <a:latin typeface="LinLibertineT"/>
              </a:rPr>
              <a:t>) constitutes majority of the end-to-end execution of sequence-to-graph mapping, and ii) is even more expensive than its counterpart in the traditional read mapping pipeline.</a:t>
            </a:r>
          </a:p>
          <a:p>
            <a:pPr algn="l"/>
            <a:r>
              <a:rPr lang="en-US" sz="1900" dirty="0">
                <a:latin typeface="LinLibertineT"/>
              </a:rPr>
              <a:t>[CLICK] (2) Alignment suffers from high cache miss rates, due to the high amount of internal data that is generated and reused during this step. </a:t>
            </a:r>
          </a:p>
          <a:p>
            <a:pPr algn="l"/>
            <a:r>
              <a:rPr lang="en-US" sz="1900" dirty="0">
                <a:latin typeface="LinLibertineT"/>
              </a:rPr>
              <a:t>[CLICK} (3) Seeding suffers from the main memory (DRAM) latency bottleneck, due to the high number of irregular memory accesses. </a:t>
            </a:r>
          </a:p>
          <a:p>
            <a:pPr algn="l"/>
            <a:r>
              <a:rPr lang="en-US" sz="1900" dirty="0">
                <a:latin typeface="LinLibertineT"/>
              </a:rPr>
              <a:t>[CLICK] (4) Both state-of-the-art tools scale </a:t>
            </a:r>
            <a:r>
              <a:rPr lang="en-US" sz="1900" dirty="0" err="1">
                <a:latin typeface="LinLibertineT"/>
              </a:rPr>
              <a:t>sublinearly</a:t>
            </a:r>
            <a:r>
              <a:rPr lang="en-US" sz="1900" dirty="0">
                <a:latin typeface="LinLibertineT"/>
              </a:rPr>
              <a:t> as thread count increases, wasting available thread-level parallelism in hardware. </a:t>
            </a:r>
          </a:p>
          <a:p>
            <a:pPr algn="l"/>
            <a:r>
              <a:rPr lang="en-US" sz="1900" dirty="0">
                <a:latin typeface="LinLibertineT"/>
              </a:rPr>
              <a:t>[CLICK] We also investigate the existing HW accelerators. It is important to note that there is no existing hardware accelerator for sequence-to-graph mapping or alignment problems.</a:t>
            </a:r>
          </a:p>
          <a:p>
            <a:pPr algn="l"/>
            <a:r>
              <a:rPr lang="en-US" sz="1900" dirty="0">
                <a:latin typeface="LinLibertineT"/>
              </a:rPr>
              <a:t>[CLICK] Even though there are several hardware accelerators designed to alleviate bottlenecks in several steps of traditional sequence-to-sequence (S2S) mapping, none of these</a:t>
            </a:r>
          </a:p>
          <a:p>
            <a:pPr algn="l"/>
            <a:r>
              <a:rPr lang="en-US" sz="1900" dirty="0">
                <a:latin typeface="LinLibertineT"/>
              </a:rPr>
              <a:t>designs can be directly employed for the sequence-to-graph (S2G) mapping problem. This is because S2S mapping is a special case of S2G mapping, where all nodes have only one incoming edge. Existing accelerators are limited to </a:t>
            </a:r>
            <a:r>
              <a:rPr lang="en-US" sz="1900" dirty="0">
                <a:latin typeface="LinLibertineTI"/>
              </a:rPr>
              <a:t>only </a:t>
            </a:r>
            <a:r>
              <a:rPr lang="en-US" sz="1900" dirty="0">
                <a:latin typeface="LinLibertineT"/>
              </a:rPr>
              <a:t>this special case, and are unsuitable for the more general S2G mapping problem, where we also need to consider multiple edges (i.e., hops) that a node can have.</a:t>
            </a:r>
          </a:p>
          <a:p>
            <a:pPr algn="l"/>
            <a:r>
              <a:rPr lang="en-US" sz="1900" dirty="0">
                <a:latin typeface="LinLibertineT"/>
              </a:rPr>
              <a:t>[CLICK] We also look at the possibility of exploiting existing several graph accelerators. While existing graph accelerators could potentially be customized to help the seeding step of the sequence-to-graph mapping pipeline, they are unable to handle the major bottleneck of sequence-to-graph mapping, which is alignment. Alignment is not a graph traversal workload, and instead is an expensive bitvector-based or DP-based computational problem.</a:t>
            </a:r>
          </a:p>
          <a:p>
            <a:pPr algn="l"/>
            <a:endParaRPr lang="en-US" sz="1900" dirty="0">
              <a:latin typeface="LinLibertineT"/>
            </a:endParaRPr>
          </a:p>
          <a:p>
            <a:pPr algn="l"/>
            <a:r>
              <a:rPr lang="en-US" sz="1900" dirty="0">
                <a:latin typeface="LinLibertineT"/>
              </a:rPr>
              <a:t>Thus, we need to have a specialized, balanced, and scalable design for compute units, on-chip memory, and main memory accesses for both the seeding and alignment steps of sequence-to-graph mapping.</a:t>
            </a:r>
          </a:p>
        </p:txBody>
      </p:sp>
      <p:sp>
        <p:nvSpPr>
          <p:cNvPr id="688" name="Google Shape;688;gd121dd48d8_38_114:notes"/>
          <p:cNvSpPr>
            <a:spLocks noGrp="1" noRot="1" noChangeAspect="1"/>
          </p:cNvSpPr>
          <p:nvPr>
            <p:ph type="sldImg" idx="2"/>
          </p:nvPr>
        </p:nvSpPr>
        <p:spPr>
          <a:xfrm>
            <a:off x="1497013" y="1200150"/>
            <a:ext cx="4321175" cy="3240088"/>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4074963283"/>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92500" lnSpcReduction="10000"/>
          </a:bodyPr>
          <a:lstStyle/>
          <a:p>
            <a:pPr algn="l"/>
            <a:r>
              <a:rPr lang="en-US" sz="1900" dirty="0">
                <a:latin typeface="LinLibertineT"/>
              </a:rPr>
              <a:t>[CLICK] the first </a:t>
            </a:r>
            <a:r>
              <a:rPr lang="en-US" sz="1900" dirty="0">
                <a:latin typeface="LinLibertineTI"/>
              </a:rPr>
              <a:t>universal genomic mapping accelerator </a:t>
            </a:r>
            <a:r>
              <a:rPr lang="en-US" sz="1900" dirty="0">
                <a:latin typeface="LinLibertineT"/>
              </a:rPr>
              <a:t>that can support both sequence-to-graph mapping and sequence-to-sequence mapping, for both short and</a:t>
            </a:r>
          </a:p>
          <a:p>
            <a:pPr algn="l"/>
            <a:r>
              <a:rPr lang="en-US" sz="1900" dirty="0">
                <a:latin typeface="LinLibertineT"/>
              </a:rPr>
              <a:t>long reads. </a:t>
            </a:r>
          </a:p>
          <a:p>
            <a:pPr algn="l"/>
            <a:r>
              <a:rPr lang="en-US" sz="1900" dirty="0">
                <a:latin typeface="LinLibertineT"/>
              </a:rPr>
              <a:t>[CLICK] To our knowledge, SeGraM is the first algorithm/hardware co-design for accelerating sequence-to-graph mapping.</a:t>
            </a:r>
            <a:endParaRPr lang="en-US" sz="1300" dirty="0"/>
          </a:p>
          <a:p>
            <a:pPr algn="l"/>
            <a:r>
              <a:rPr lang="en-US" sz="1900" dirty="0">
                <a:latin typeface="LinLibertineT"/>
              </a:rPr>
              <a:t>[CLICK] We base SeGraM upon a minimizer-based seeding algorithm and we propose a novel bitvector-based alignment algorithm for sequence-to-graph alignment. </a:t>
            </a:r>
          </a:p>
          <a:p>
            <a:pPr defTabSz="966612">
              <a:defRPr/>
            </a:pPr>
            <a:r>
              <a:rPr lang="en-US" sz="1900" dirty="0"/>
              <a:t>[CLICK] these cover the algorithmic contributions of SeGraM</a:t>
            </a:r>
          </a:p>
          <a:p>
            <a:pPr algn="l"/>
            <a:r>
              <a:rPr lang="en-US" sz="1900" dirty="0">
                <a:latin typeface="LinLibertineT"/>
              </a:rPr>
              <a:t>[CLICK] We </a:t>
            </a:r>
            <a:r>
              <a:rPr lang="en-US" sz="1900" dirty="0">
                <a:latin typeface="LinLibertineTI"/>
              </a:rPr>
              <a:t>co-design </a:t>
            </a:r>
            <a:r>
              <a:rPr lang="en-US" sz="1900" dirty="0">
                <a:latin typeface="LinLibertineT"/>
              </a:rPr>
              <a:t>both algorithms with high-performance, scalable, and efficient hardware accelerators.</a:t>
            </a:r>
          </a:p>
          <a:p>
            <a:pPr algn="l"/>
            <a:r>
              <a:rPr lang="en-US" sz="1300" dirty="0"/>
              <a:t>[CLICK] and this covers the hardware-level contributions of SeGraM</a:t>
            </a:r>
          </a:p>
          <a:p>
            <a:pPr defTabSz="966612">
              <a:defRPr/>
            </a:pPr>
            <a:endParaRPr lang="en-US" dirty="0"/>
          </a:p>
          <a:p>
            <a:pPr defTabSz="966612">
              <a:defRPr/>
            </a:pPr>
            <a:endParaRPr lang="en-US" dirty="0"/>
          </a:p>
          <a:p>
            <a:pPr defTabSz="966612">
              <a:defRPr/>
            </a:pPr>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7139A41-7A76-1D40-B3BE-29B670EC38FE}" type="slidenum">
              <a:rPr kumimoji="0" lang="en-US" sz="13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177</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15929958"/>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3"/>
        <p:cNvGrpSpPr/>
        <p:nvPr/>
      </p:nvGrpSpPr>
      <p:grpSpPr>
        <a:xfrm>
          <a:off x="0" y="0"/>
          <a:ext cx="0" cy="0"/>
          <a:chOff x="0" y="0"/>
          <a:chExt cx="0" cy="0"/>
        </a:xfrm>
      </p:grpSpPr>
      <p:sp>
        <p:nvSpPr>
          <p:cNvPr id="694" name="Google Shape;694;gd121dd48d8_38_218:notes"/>
          <p:cNvSpPr>
            <a:spLocks noGrp="1" noRot="1" noChangeAspect="1"/>
          </p:cNvSpPr>
          <p:nvPr>
            <p:ph type="sldImg" idx="2"/>
          </p:nvPr>
        </p:nvSpPr>
        <p:spPr>
          <a:xfrm>
            <a:off x="1257300" y="720725"/>
            <a:ext cx="4800600" cy="360045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5" name="Google Shape;695;gd121dd48d8_38_218:notes"/>
          <p:cNvSpPr txBox="1">
            <a:spLocks noGrp="1"/>
          </p:cNvSpPr>
          <p:nvPr>
            <p:ph type="body" idx="1"/>
          </p:nvPr>
        </p:nvSpPr>
        <p:spPr>
          <a:xfrm>
            <a:off x="731520" y="4560570"/>
            <a:ext cx="5852160" cy="4320540"/>
          </a:xfrm>
          <a:prstGeom prst="rect">
            <a:avLst/>
          </a:prstGeom>
        </p:spPr>
        <p:txBody>
          <a:bodyPr spcFirstLastPara="1" wrap="square" lIns="96645" tIns="96645" rIns="96645" bIns="96645" anchor="t" anchorCtr="0">
            <a:noAutofit/>
          </a:bodyPr>
          <a:lstStyle/>
          <a:p>
            <a:pPr algn="l"/>
            <a:r>
              <a:rPr lang="en-US" sz="1900" dirty="0">
                <a:latin typeface="LinLibertineT"/>
              </a:rPr>
              <a:t>A SeGraM accelerator consists of two main components:</a:t>
            </a:r>
          </a:p>
          <a:p>
            <a:pPr algn="l"/>
            <a:r>
              <a:rPr lang="en-US" sz="1900" dirty="0">
                <a:latin typeface="LinLibertineT"/>
              </a:rPr>
              <a:t>[CLICK] MinSeed (MS), which is responsible for the seeding step and it is the first hardware accelerator for minimizer-based seeding, and second component is</a:t>
            </a:r>
          </a:p>
          <a:p>
            <a:pPr algn="l"/>
            <a:r>
              <a:rPr lang="en-US" sz="1900" dirty="0">
                <a:latin typeface="LinLibertineT"/>
              </a:rPr>
              <a:t>[CLICK] (2) BitAlign (BA), which is responsible for the alignment step and it is the first hardware accelerator for sequence-to-graph alignment.</a:t>
            </a:r>
            <a:endParaRPr dirty="0"/>
          </a:p>
        </p:txBody>
      </p:sp>
    </p:spTree>
    <p:extLst>
      <p:ext uri="{BB962C8B-B14F-4D97-AF65-F5344CB8AC3E}">
        <p14:creationId xmlns:p14="http://schemas.microsoft.com/office/powerpoint/2010/main" val="1015703865"/>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3"/>
        <p:cNvGrpSpPr/>
        <p:nvPr/>
      </p:nvGrpSpPr>
      <p:grpSpPr>
        <a:xfrm>
          <a:off x="0" y="0"/>
          <a:ext cx="0" cy="0"/>
          <a:chOff x="0" y="0"/>
          <a:chExt cx="0" cy="0"/>
        </a:xfrm>
      </p:grpSpPr>
      <p:sp>
        <p:nvSpPr>
          <p:cNvPr id="694" name="Google Shape;694;gd121dd48d8_38_218:notes"/>
          <p:cNvSpPr>
            <a:spLocks noGrp="1" noRot="1" noChangeAspect="1"/>
          </p:cNvSpPr>
          <p:nvPr>
            <p:ph type="sldImg" idx="2"/>
          </p:nvPr>
        </p:nvSpPr>
        <p:spPr>
          <a:xfrm>
            <a:off x="1257300" y="720725"/>
            <a:ext cx="4800600" cy="360045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5" name="Google Shape;695;gd121dd48d8_38_218:notes"/>
          <p:cNvSpPr txBox="1">
            <a:spLocks noGrp="1"/>
          </p:cNvSpPr>
          <p:nvPr>
            <p:ph type="body" idx="1"/>
          </p:nvPr>
        </p:nvSpPr>
        <p:spPr>
          <a:xfrm>
            <a:off x="731520" y="4560570"/>
            <a:ext cx="5852160" cy="4320540"/>
          </a:xfrm>
          <a:prstGeom prst="rect">
            <a:avLst/>
          </a:prstGeom>
        </p:spPr>
        <p:txBody>
          <a:bodyPr spcFirstLastPara="1" wrap="square" lIns="96645" tIns="96645" rIns="96645" bIns="96645" anchor="t" anchorCtr="0">
            <a:noAutofit/>
          </a:bodyPr>
          <a:lstStyle/>
          <a:p>
            <a:pPr algn="l"/>
            <a:r>
              <a:rPr lang="en-US" sz="1900" dirty="0">
                <a:latin typeface="LinLibertineT"/>
              </a:rPr>
              <a:t>Let’s look at the overview of our hardware design.</a:t>
            </a:r>
          </a:p>
          <a:p>
            <a:pPr algn="l"/>
            <a:r>
              <a:rPr lang="en-US" sz="1900" dirty="0">
                <a:latin typeface="LinLibertineT"/>
              </a:rPr>
              <a:t>[CLICK] Before SeGraM execution starts, as pre-processing steps, we (1) generate each chromosome’s graph structure, (2) index each graph’s nodes, and (3) pre-load both the resulting graph and hash table index into the main memory. Both the graph and its index are static data structures that can be generated </a:t>
            </a:r>
            <a:r>
              <a:rPr lang="en-US" sz="1900" dirty="0">
                <a:latin typeface="LinLibertineTI"/>
              </a:rPr>
              <a:t>only once </a:t>
            </a:r>
            <a:r>
              <a:rPr lang="en-US" sz="1900" dirty="0">
                <a:latin typeface="LinLibertineT"/>
              </a:rPr>
              <a:t>and reused for multiple mapping executions.</a:t>
            </a:r>
          </a:p>
          <a:p>
            <a:pPr algn="l"/>
            <a:r>
              <a:rPr lang="en-US" sz="1900" dirty="0">
                <a:solidFill>
                  <a:srgbClr val="000000"/>
                </a:solidFill>
                <a:latin typeface="LinLibertineT"/>
              </a:rPr>
              <a:t>[CLICK] SeGraM execution starts when the query read is streamed from the host and MinSeed writes it to the </a:t>
            </a:r>
            <a:r>
              <a:rPr lang="en-US" sz="1900" dirty="0">
                <a:solidFill>
                  <a:srgbClr val="000000"/>
                </a:solidFill>
                <a:latin typeface="LinLibertineTI"/>
              </a:rPr>
              <a:t>read scratchpad </a:t>
            </a:r>
            <a:r>
              <a:rPr lang="en-US" sz="1900" dirty="0">
                <a:solidFill>
                  <a:srgbClr val="000000"/>
                </a:solidFill>
                <a:latin typeface="LinLibertineT"/>
              </a:rPr>
              <a:t>( </a:t>
            </a:r>
            <a:r>
              <a:rPr lang="en-US" sz="1900" dirty="0">
                <a:solidFill>
                  <a:srgbClr val="FFFFFF"/>
                </a:solidFill>
                <a:latin typeface="LinLibertineT"/>
              </a:rPr>
              <a:t>1 </a:t>
            </a:r>
            <a:r>
              <a:rPr lang="en-US" sz="1900" dirty="0">
                <a:solidFill>
                  <a:srgbClr val="000000"/>
                </a:solidFill>
                <a:latin typeface="LinLibertineT"/>
              </a:rPr>
              <a:t>). </a:t>
            </a:r>
          </a:p>
          <a:p>
            <a:pPr algn="l"/>
            <a:r>
              <a:rPr lang="en-US" sz="1900" dirty="0">
                <a:solidFill>
                  <a:srgbClr val="000000"/>
                </a:solidFill>
                <a:latin typeface="LinLibertineT"/>
              </a:rPr>
              <a:t>[CLICK] Using all of the </a:t>
            </a:r>
            <a:r>
              <a:rPr lang="en-US" sz="1900" dirty="0">
                <a:solidFill>
                  <a:srgbClr val="000000"/>
                </a:solidFill>
                <a:latin typeface="LinLibertineTI"/>
              </a:rPr>
              <a:t>k</a:t>
            </a:r>
            <a:r>
              <a:rPr lang="en-US" sz="1900" dirty="0">
                <a:solidFill>
                  <a:srgbClr val="000000"/>
                </a:solidFill>
                <a:latin typeface="LinLibertineT"/>
              </a:rPr>
              <a:t>-length subsequences (i.e., </a:t>
            </a:r>
            <a:r>
              <a:rPr lang="en-US" sz="1900" dirty="0">
                <a:solidFill>
                  <a:srgbClr val="000000"/>
                </a:solidFill>
                <a:latin typeface="LinLibertineTI"/>
              </a:rPr>
              <a:t>k-</a:t>
            </a:r>
            <a:r>
              <a:rPr lang="en-US" sz="1900" dirty="0" err="1">
                <a:solidFill>
                  <a:srgbClr val="000000"/>
                </a:solidFill>
                <a:latin typeface="LinLibertineTI"/>
              </a:rPr>
              <a:t>mers</a:t>
            </a:r>
            <a:r>
              <a:rPr lang="en-US" sz="1900" dirty="0">
                <a:solidFill>
                  <a:srgbClr val="000000"/>
                </a:solidFill>
                <a:latin typeface="LinLibertineT"/>
              </a:rPr>
              <a:t>) of the query read, [CLICK] MinSeed finds the minimum representative set of these k-</a:t>
            </a:r>
            <a:r>
              <a:rPr lang="en-US" sz="1900" dirty="0" err="1">
                <a:solidFill>
                  <a:srgbClr val="000000"/>
                </a:solidFill>
                <a:latin typeface="LinLibertineT"/>
              </a:rPr>
              <a:t>mers</a:t>
            </a:r>
            <a:r>
              <a:rPr lang="en-US" sz="1900" dirty="0">
                <a:solidFill>
                  <a:srgbClr val="000000"/>
                </a:solidFill>
                <a:latin typeface="LinLibertineT"/>
              </a:rPr>
              <a:t> (i.e., </a:t>
            </a:r>
            <a:r>
              <a:rPr lang="en-US" sz="1900" dirty="0">
                <a:solidFill>
                  <a:srgbClr val="000000"/>
                </a:solidFill>
                <a:latin typeface="LinLibertineTI"/>
              </a:rPr>
              <a:t>minimizers</a:t>
            </a:r>
            <a:r>
              <a:rPr lang="en-US" sz="1900" dirty="0">
                <a:solidFill>
                  <a:srgbClr val="000000"/>
                </a:solidFill>
                <a:latin typeface="LinLibertineT"/>
              </a:rPr>
              <a:t>) according to a scoring mechanism and [CLICK] writes them to the </a:t>
            </a:r>
            <a:r>
              <a:rPr lang="en-US" sz="1900" dirty="0">
                <a:solidFill>
                  <a:srgbClr val="000000"/>
                </a:solidFill>
                <a:latin typeface="LinLibertineTI"/>
              </a:rPr>
              <a:t>minimizer scratchpad </a:t>
            </a:r>
            <a:r>
              <a:rPr lang="en-US" sz="1900" dirty="0">
                <a:solidFill>
                  <a:srgbClr val="000000"/>
                </a:solidFill>
                <a:latin typeface="LinLibertineT"/>
              </a:rPr>
              <a:t>( </a:t>
            </a:r>
            <a:r>
              <a:rPr lang="en-US" sz="1900" dirty="0">
                <a:solidFill>
                  <a:srgbClr val="FFFFFF"/>
                </a:solidFill>
                <a:latin typeface="LinLibertineT"/>
              </a:rPr>
              <a:t>2 </a:t>
            </a:r>
            <a:r>
              <a:rPr lang="en-US" sz="1900" dirty="0">
                <a:solidFill>
                  <a:srgbClr val="000000"/>
                </a:solidFill>
                <a:latin typeface="LinLibertineT"/>
              </a:rPr>
              <a:t>). </a:t>
            </a:r>
          </a:p>
          <a:p>
            <a:pPr algn="l"/>
            <a:r>
              <a:rPr lang="en-US" sz="1900" dirty="0">
                <a:solidFill>
                  <a:srgbClr val="000000"/>
                </a:solidFill>
                <a:latin typeface="LinLibertineT"/>
              </a:rPr>
              <a:t>[CLICK] For each minimizer, MinSeed fetches its occurrence frequency from the hash table in main memory ( </a:t>
            </a:r>
            <a:r>
              <a:rPr lang="en-US" sz="1900" dirty="0">
                <a:solidFill>
                  <a:srgbClr val="FFFFFF"/>
                </a:solidFill>
                <a:latin typeface="LinLibertineT"/>
              </a:rPr>
              <a:t>3 </a:t>
            </a:r>
            <a:r>
              <a:rPr lang="en-US" sz="1900" dirty="0">
                <a:solidFill>
                  <a:srgbClr val="000000"/>
                </a:solidFill>
                <a:latin typeface="LinLibertineT"/>
              </a:rPr>
              <a:t>) and [CLICK] filters out each minimizer whose occurrence frequency is above a user-defined threshold ( </a:t>
            </a:r>
            <a:r>
              <a:rPr lang="en-US" sz="1900" dirty="0">
                <a:solidFill>
                  <a:srgbClr val="FFFFFF"/>
                </a:solidFill>
                <a:latin typeface="LinLibertineT"/>
              </a:rPr>
              <a:t>4 </a:t>
            </a:r>
            <a:r>
              <a:rPr lang="en-US" sz="1900" dirty="0">
                <a:solidFill>
                  <a:srgbClr val="000000"/>
                </a:solidFill>
                <a:latin typeface="LinLibertineT"/>
              </a:rPr>
              <a:t>). We aim to select the least frequent minimizers and filter out the most frequent minimizers such that we minimize the number of seed locations to be considered for the expensive alignment step. </a:t>
            </a:r>
          </a:p>
          <a:p>
            <a:pPr algn="l"/>
            <a:r>
              <a:rPr lang="en-US" sz="1900" dirty="0">
                <a:solidFill>
                  <a:srgbClr val="000000"/>
                </a:solidFill>
                <a:latin typeface="LinLibertineT"/>
              </a:rPr>
              <a:t>[CLICK] Next, MinSeed fetches the seed locations of the remaining minimizers from main memory, and writes them to the </a:t>
            </a:r>
            <a:r>
              <a:rPr lang="en-US" sz="1900" dirty="0">
                <a:solidFill>
                  <a:srgbClr val="000000"/>
                </a:solidFill>
                <a:latin typeface="LinLibertineTI"/>
              </a:rPr>
              <a:t>seed scratchpad </a:t>
            </a:r>
            <a:r>
              <a:rPr lang="en-US" sz="1900" dirty="0">
                <a:solidFill>
                  <a:srgbClr val="000000"/>
                </a:solidFill>
                <a:latin typeface="LinLibertineT"/>
              </a:rPr>
              <a:t>( </a:t>
            </a:r>
            <a:r>
              <a:rPr lang="en-US" sz="1900" dirty="0">
                <a:solidFill>
                  <a:srgbClr val="FFFFFF"/>
                </a:solidFill>
                <a:latin typeface="LinLibertineT"/>
              </a:rPr>
              <a:t>5 </a:t>
            </a:r>
            <a:r>
              <a:rPr lang="en-US" sz="1900" dirty="0">
                <a:solidFill>
                  <a:srgbClr val="000000"/>
                </a:solidFill>
                <a:latin typeface="LinLibertineT"/>
              </a:rPr>
              <a:t>). </a:t>
            </a:r>
          </a:p>
          <a:p>
            <a:pPr algn="l"/>
            <a:r>
              <a:rPr lang="en-US" sz="1900" dirty="0">
                <a:solidFill>
                  <a:srgbClr val="000000"/>
                </a:solidFill>
                <a:latin typeface="LinLibertineT"/>
              </a:rPr>
              <a:t>[CLICK] Finally, MinSeed calculates the candidate reference region (i.e., subgraph surrounding the seed) for each seed ( </a:t>
            </a:r>
            <a:r>
              <a:rPr lang="en-US" sz="1900" dirty="0">
                <a:solidFill>
                  <a:srgbClr val="FFFFFF"/>
                </a:solidFill>
                <a:latin typeface="LinLibertineT"/>
              </a:rPr>
              <a:t>6 </a:t>
            </a:r>
            <a:r>
              <a:rPr lang="en-US" sz="1900" dirty="0">
                <a:solidFill>
                  <a:srgbClr val="000000"/>
                </a:solidFill>
                <a:latin typeface="LinLibertineT"/>
              </a:rPr>
              <a:t>), [CLICK] fetches the graph nodes from memory for each candidate region in the reference and writes the nodes to the </a:t>
            </a:r>
            <a:r>
              <a:rPr lang="en-US" sz="1900" dirty="0">
                <a:solidFill>
                  <a:srgbClr val="000000"/>
                </a:solidFill>
                <a:latin typeface="LinLibertineTI"/>
              </a:rPr>
              <a:t>input scratchpad </a:t>
            </a:r>
            <a:r>
              <a:rPr lang="en-US" sz="1900" dirty="0">
                <a:solidFill>
                  <a:srgbClr val="000000"/>
                </a:solidFill>
                <a:latin typeface="LinLibertineT"/>
              </a:rPr>
              <a:t>of BitAlign. ( </a:t>
            </a:r>
            <a:r>
              <a:rPr lang="en-US" sz="1900" dirty="0">
                <a:solidFill>
                  <a:srgbClr val="FFFFFF"/>
                </a:solidFill>
                <a:latin typeface="LinLibertineT"/>
              </a:rPr>
              <a:t>7 </a:t>
            </a:r>
            <a:r>
              <a:rPr lang="en-US" sz="1900" dirty="0">
                <a:solidFill>
                  <a:srgbClr val="000000"/>
                </a:solidFill>
                <a:latin typeface="LinLibertineT"/>
              </a:rPr>
              <a:t>). </a:t>
            </a:r>
          </a:p>
          <a:p>
            <a:pPr algn="l"/>
            <a:r>
              <a:rPr lang="en-US" sz="1900" dirty="0">
                <a:solidFill>
                  <a:srgbClr val="000000"/>
                </a:solidFill>
                <a:latin typeface="LinLibertineT"/>
              </a:rPr>
              <a:t>[CLICK] BitAlign starts by reading the subgraph and the query read from the </a:t>
            </a:r>
            <a:r>
              <a:rPr lang="en-US" sz="1900" dirty="0">
                <a:solidFill>
                  <a:srgbClr val="000000"/>
                </a:solidFill>
                <a:latin typeface="LinLibertineTI"/>
              </a:rPr>
              <a:t>input scratchpad</a:t>
            </a:r>
            <a:r>
              <a:rPr lang="en-US" sz="1900" dirty="0">
                <a:solidFill>
                  <a:srgbClr val="000000"/>
                </a:solidFill>
                <a:latin typeface="LinLibertineT"/>
              </a:rPr>
              <a:t>, and generates the bitvectors ( </a:t>
            </a:r>
            <a:r>
              <a:rPr lang="en-US" sz="1900" dirty="0">
                <a:solidFill>
                  <a:srgbClr val="FFFFFF"/>
                </a:solidFill>
                <a:latin typeface="LinLibertineT"/>
              </a:rPr>
              <a:t>8 </a:t>
            </a:r>
            <a:r>
              <a:rPr lang="en-US" sz="1900" dirty="0">
                <a:solidFill>
                  <a:srgbClr val="000000"/>
                </a:solidFill>
                <a:latin typeface="LinLibertineT"/>
              </a:rPr>
              <a:t>) required for performing approximate string matching and edit distance calculation. </a:t>
            </a:r>
          </a:p>
          <a:p>
            <a:pPr algn="l"/>
            <a:r>
              <a:rPr lang="en-US" sz="1900" dirty="0">
                <a:solidFill>
                  <a:srgbClr val="000000"/>
                </a:solidFill>
                <a:latin typeface="LinLibertineT"/>
              </a:rPr>
              <a:t>While generating these bitvectors, [CLICK] BitAlign writes them to the </a:t>
            </a:r>
            <a:r>
              <a:rPr lang="en-US" sz="1900" dirty="0">
                <a:solidFill>
                  <a:srgbClr val="000000"/>
                </a:solidFill>
                <a:latin typeface="LinLibertineTI"/>
              </a:rPr>
              <a:t>hop queues </a:t>
            </a:r>
            <a:r>
              <a:rPr lang="en-US" sz="1900" dirty="0">
                <a:solidFill>
                  <a:srgbClr val="000000"/>
                </a:solidFill>
                <a:latin typeface="LinLibertineT"/>
              </a:rPr>
              <a:t>( </a:t>
            </a:r>
            <a:r>
              <a:rPr lang="en-US" sz="1900" dirty="0">
                <a:solidFill>
                  <a:srgbClr val="FFFFFF"/>
                </a:solidFill>
                <a:latin typeface="LinLibertineT"/>
              </a:rPr>
              <a:t>9 </a:t>
            </a:r>
            <a:r>
              <a:rPr lang="en-US" sz="1900" dirty="0">
                <a:solidFill>
                  <a:srgbClr val="000000"/>
                </a:solidFill>
                <a:latin typeface="LinLibertineT"/>
              </a:rPr>
              <a:t>) in order to handle the hops required for graph-based alignment, and also, [CLICK] to the </a:t>
            </a:r>
            <a:r>
              <a:rPr lang="en-US" sz="1900" dirty="0">
                <a:solidFill>
                  <a:srgbClr val="000000"/>
                </a:solidFill>
                <a:latin typeface="LinLibertineTI"/>
              </a:rPr>
              <a:t>bitvector scratchpad </a:t>
            </a:r>
            <a:r>
              <a:rPr lang="en-US" sz="1900" dirty="0">
                <a:solidFill>
                  <a:srgbClr val="000000"/>
                </a:solidFill>
                <a:latin typeface="LinLibertineT"/>
              </a:rPr>
              <a:t>( </a:t>
            </a:r>
            <a:r>
              <a:rPr lang="en-US" sz="1900" dirty="0">
                <a:solidFill>
                  <a:srgbClr val="FFFFFF"/>
                </a:solidFill>
                <a:latin typeface="LinLibertineT"/>
              </a:rPr>
              <a:t>10 </a:t>
            </a:r>
            <a:r>
              <a:rPr lang="en-US" sz="1900" dirty="0">
                <a:solidFill>
                  <a:srgbClr val="000000"/>
                </a:solidFill>
                <a:latin typeface="LinLibertineT"/>
              </a:rPr>
              <a:t>) to be later used as part of the traceback operation.</a:t>
            </a:r>
          </a:p>
          <a:p>
            <a:pPr algn="l"/>
            <a:r>
              <a:rPr lang="en-US" sz="1900" dirty="0">
                <a:solidFill>
                  <a:srgbClr val="000000"/>
                </a:solidFill>
                <a:latin typeface="LinLibertineT"/>
              </a:rPr>
              <a:t>Once BitAlign finishes generating and writing all the bitvectors, [CLICK] it starts reading them back from the </a:t>
            </a:r>
            <a:r>
              <a:rPr lang="en-US" sz="1900" dirty="0">
                <a:solidFill>
                  <a:srgbClr val="000000"/>
                </a:solidFill>
                <a:latin typeface="LinLibertineTI"/>
              </a:rPr>
              <a:t>bitvector scratchpad</a:t>
            </a:r>
            <a:r>
              <a:rPr lang="en-US" sz="1900" dirty="0">
                <a:solidFill>
                  <a:srgbClr val="000000"/>
                </a:solidFill>
                <a:latin typeface="LinLibertineT"/>
              </a:rPr>
              <a:t>, performs the traceback operation ( </a:t>
            </a:r>
            <a:r>
              <a:rPr lang="en-US" sz="1900" dirty="0">
                <a:solidFill>
                  <a:srgbClr val="FFFFFF"/>
                </a:solidFill>
                <a:latin typeface="LinLibertineT"/>
              </a:rPr>
              <a:t>11 </a:t>
            </a:r>
            <a:r>
              <a:rPr lang="en-US" sz="1900" dirty="0">
                <a:solidFill>
                  <a:srgbClr val="000000"/>
                </a:solidFill>
                <a:latin typeface="LinLibertineT"/>
              </a:rPr>
              <a:t>), finds the optimal alignment between the subgraph and the query read, and [CLICK] streams the optimal alignment information back to the host ( </a:t>
            </a:r>
            <a:r>
              <a:rPr lang="en-US" sz="1900" dirty="0">
                <a:solidFill>
                  <a:srgbClr val="FFFFFF"/>
                </a:solidFill>
                <a:latin typeface="LinLibertineT"/>
              </a:rPr>
              <a:t>12 </a:t>
            </a:r>
            <a:r>
              <a:rPr lang="en-US" sz="1900" dirty="0">
                <a:solidFill>
                  <a:srgbClr val="000000"/>
                </a:solidFill>
                <a:latin typeface="LinLibertineT"/>
              </a:rPr>
              <a:t>).</a:t>
            </a:r>
            <a:endParaRPr dirty="0"/>
          </a:p>
        </p:txBody>
      </p:sp>
    </p:spTree>
    <p:extLst>
      <p:ext uri="{BB962C8B-B14F-4D97-AF65-F5344CB8AC3E}">
        <p14:creationId xmlns:p14="http://schemas.microsoft.com/office/powerpoint/2010/main" val="2145498884"/>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3"/>
        <p:cNvGrpSpPr/>
        <p:nvPr/>
      </p:nvGrpSpPr>
      <p:grpSpPr>
        <a:xfrm>
          <a:off x="0" y="0"/>
          <a:ext cx="0" cy="0"/>
          <a:chOff x="0" y="0"/>
          <a:chExt cx="0" cy="0"/>
        </a:xfrm>
      </p:grpSpPr>
      <p:sp>
        <p:nvSpPr>
          <p:cNvPr id="694" name="Google Shape;694;gd121dd48d8_38_218:notes"/>
          <p:cNvSpPr>
            <a:spLocks noGrp="1" noRot="1" noChangeAspect="1"/>
          </p:cNvSpPr>
          <p:nvPr>
            <p:ph type="sldImg" idx="2"/>
          </p:nvPr>
        </p:nvSpPr>
        <p:spPr>
          <a:xfrm>
            <a:off x="1257300" y="720725"/>
            <a:ext cx="4800600" cy="360045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5" name="Google Shape;695;gd121dd48d8_38_218:notes"/>
          <p:cNvSpPr txBox="1">
            <a:spLocks noGrp="1"/>
          </p:cNvSpPr>
          <p:nvPr>
            <p:ph type="body" idx="1"/>
          </p:nvPr>
        </p:nvSpPr>
        <p:spPr>
          <a:xfrm>
            <a:off x="731520" y="4560570"/>
            <a:ext cx="5852160" cy="4320540"/>
          </a:xfrm>
          <a:prstGeom prst="rect">
            <a:avLst/>
          </a:prstGeom>
        </p:spPr>
        <p:txBody>
          <a:bodyPr spcFirstLastPara="1" wrap="square" lIns="96645" tIns="96645" rIns="96645" bIns="96645" anchor="t" anchorCtr="0">
            <a:noAutofit/>
          </a:bodyPr>
          <a:lstStyle/>
          <a:p>
            <a:pPr defTabSz="966612">
              <a:defRPr/>
            </a:pPr>
            <a:r>
              <a:rPr lang="en-US" dirty="0"/>
              <a:t>Let’s look at the HW design of MinSeed.</a:t>
            </a:r>
          </a:p>
          <a:p>
            <a:pPr marL="362480" indent="-362480">
              <a:lnSpc>
                <a:spcPct val="110000"/>
              </a:lnSpc>
              <a:buClr>
                <a:srgbClr val="0070C0"/>
              </a:buClr>
              <a:buFont typeface="Wingdings" pitchFamily="2" charset="2"/>
              <a:buChar char="q"/>
            </a:pPr>
            <a:r>
              <a:rPr lang="en-US" sz="1300" dirty="0">
                <a:latin typeface="Corbel" panose="020B0503020204020204" pitchFamily="34" charset="0"/>
              </a:rPr>
              <a:t>MinSeed accelerator consists of three computation modules, three scratchpads, and the memory interface</a:t>
            </a:r>
          </a:p>
          <a:p>
            <a:pPr marL="362480" indent="-362480">
              <a:lnSpc>
                <a:spcPct val="110000"/>
              </a:lnSpc>
              <a:buClr>
                <a:srgbClr val="0070C0"/>
              </a:buClr>
              <a:buFont typeface="Wingdings" pitchFamily="2" charset="2"/>
              <a:buChar char="q"/>
            </a:pPr>
            <a:r>
              <a:rPr lang="en-US" sz="1300" dirty="0">
                <a:latin typeface="Corbel" panose="020B0503020204020204" pitchFamily="34" charset="0"/>
              </a:rPr>
              <a:t>Computation modules are implemented with simple logic, since we require only basic operations (e.g., comparisons, simple arithmetic operations, scratchpad R/W operations)</a:t>
            </a:r>
          </a:p>
          <a:p>
            <a:pPr marL="362480" indent="-362480">
              <a:lnSpc>
                <a:spcPct val="110000"/>
              </a:lnSpc>
              <a:buClr>
                <a:srgbClr val="0070C0"/>
              </a:buClr>
              <a:buFont typeface="Wingdings" pitchFamily="2" charset="2"/>
              <a:buChar char="q"/>
            </a:pPr>
            <a:r>
              <a:rPr lang="en-US" sz="1300" dirty="0">
                <a:latin typeface="Corbel" panose="020B0503020204020204" pitchFamily="34" charset="0"/>
              </a:rPr>
              <a:t>For all three scratchpads, we employ a double buffering technique to hide the latency of the MinSeed accelerator.</a:t>
            </a:r>
          </a:p>
          <a:p>
            <a:pPr marL="362480" indent="-362480">
              <a:lnSpc>
                <a:spcPct val="110000"/>
              </a:lnSpc>
              <a:buClr>
                <a:srgbClr val="0070C0"/>
              </a:buClr>
              <a:buFont typeface="Wingdings" pitchFamily="2" charset="2"/>
              <a:buChar char="q"/>
            </a:pPr>
            <a:r>
              <a:rPr lang="en-US" sz="1300" dirty="0">
                <a:latin typeface="Corbel" panose="020B0503020204020204" pitchFamily="34" charset="0"/>
              </a:rPr>
              <a:t>We couple MinSeed with High-Bandwidth Memory (HBM) to enable low-latency and highly-parallel memory access.</a:t>
            </a:r>
          </a:p>
          <a:p>
            <a:pPr defTabSz="966612">
              <a:defRPr/>
            </a:pPr>
            <a:endParaRPr lang="en-US" dirty="0"/>
          </a:p>
        </p:txBody>
      </p:sp>
    </p:spTree>
    <p:extLst>
      <p:ext uri="{BB962C8B-B14F-4D97-AF65-F5344CB8AC3E}">
        <p14:creationId xmlns:p14="http://schemas.microsoft.com/office/powerpoint/2010/main" val="2903013414"/>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3"/>
        <p:cNvGrpSpPr/>
        <p:nvPr/>
      </p:nvGrpSpPr>
      <p:grpSpPr>
        <a:xfrm>
          <a:off x="0" y="0"/>
          <a:ext cx="0" cy="0"/>
          <a:chOff x="0" y="0"/>
          <a:chExt cx="0" cy="0"/>
        </a:xfrm>
      </p:grpSpPr>
      <p:sp>
        <p:nvSpPr>
          <p:cNvPr id="694" name="Google Shape;694;gd121dd48d8_38_218:notes"/>
          <p:cNvSpPr>
            <a:spLocks noGrp="1" noRot="1" noChangeAspect="1"/>
          </p:cNvSpPr>
          <p:nvPr>
            <p:ph type="sldImg" idx="2"/>
          </p:nvPr>
        </p:nvSpPr>
        <p:spPr>
          <a:xfrm>
            <a:off x="1257300" y="720725"/>
            <a:ext cx="4800600" cy="360045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5" name="Google Shape;695;gd121dd48d8_38_218:notes"/>
          <p:cNvSpPr txBox="1">
            <a:spLocks noGrp="1"/>
          </p:cNvSpPr>
          <p:nvPr>
            <p:ph type="body" idx="1"/>
          </p:nvPr>
        </p:nvSpPr>
        <p:spPr>
          <a:xfrm>
            <a:off x="731520" y="4560570"/>
            <a:ext cx="5852160" cy="4320540"/>
          </a:xfrm>
          <a:prstGeom prst="rect">
            <a:avLst/>
          </a:prstGeom>
        </p:spPr>
        <p:txBody>
          <a:bodyPr spcFirstLastPara="1" wrap="square" lIns="96645" tIns="96645" rIns="96645" bIns="96645" anchor="t" anchorCtr="0">
            <a:noAutofit/>
          </a:bodyPr>
          <a:lstStyle/>
          <a:p>
            <a:pPr defTabSz="966612">
              <a:defRPr/>
            </a:pPr>
            <a:r>
              <a:rPr lang="en-US" dirty="0"/>
              <a:t>Let’s look at the HW design of BitAlign.</a:t>
            </a:r>
          </a:p>
          <a:p>
            <a:pPr algn="l"/>
            <a:r>
              <a:rPr lang="en-US" sz="1900" dirty="0">
                <a:latin typeface="LinLibertineT"/>
              </a:rPr>
              <a:t>[CLICK] We implement BitAlign as a linear cyclic systolic array based accelerator. </a:t>
            </a:r>
          </a:p>
          <a:p>
            <a:pPr algn="l"/>
            <a:r>
              <a:rPr lang="en-US" sz="1900" dirty="0">
                <a:latin typeface="LinLibertineT"/>
              </a:rPr>
              <a:t>[CLICK] While this design is based on the GenASM hardware, where bitvectors are written to Bitvector Scratchpads during bitvector generation step for later use in traceback, [CLICK] our new design incorporates </a:t>
            </a:r>
            <a:r>
              <a:rPr lang="en-US" sz="1900" dirty="0">
                <a:latin typeface="LinLibertineTI"/>
              </a:rPr>
              <a:t>hop queue registers </a:t>
            </a:r>
            <a:r>
              <a:rPr lang="en-US" sz="1900" dirty="0">
                <a:latin typeface="LinLibertineT"/>
              </a:rPr>
              <a:t>in order to feed the bitvectors of non-neighboring characters/nodes.</a:t>
            </a:r>
          </a:p>
        </p:txBody>
      </p:sp>
    </p:spTree>
    <p:extLst>
      <p:ext uri="{BB962C8B-B14F-4D97-AF65-F5344CB8AC3E}">
        <p14:creationId xmlns:p14="http://schemas.microsoft.com/office/powerpoint/2010/main" val="2640920926"/>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3"/>
        <p:cNvGrpSpPr/>
        <p:nvPr/>
      </p:nvGrpSpPr>
      <p:grpSpPr>
        <a:xfrm>
          <a:off x="0" y="0"/>
          <a:ext cx="0" cy="0"/>
          <a:chOff x="0" y="0"/>
          <a:chExt cx="0" cy="0"/>
        </a:xfrm>
      </p:grpSpPr>
      <p:sp>
        <p:nvSpPr>
          <p:cNvPr id="694" name="Google Shape;694;gd121dd48d8_38_218:notes"/>
          <p:cNvSpPr>
            <a:spLocks noGrp="1" noRot="1" noChangeAspect="1"/>
          </p:cNvSpPr>
          <p:nvPr>
            <p:ph type="sldImg" idx="2"/>
          </p:nvPr>
        </p:nvSpPr>
        <p:spPr>
          <a:xfrm>
            <a:off x="1257300" y="720725"/>
            <a:ext cx="4800600" cy="360045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5" name="Google Shape;695;gd121dd48d8_38_218:notes"/>
          <p:cNvSpPr txBox="1">
            <a:spLocks noGrp="1"/>
          </p:cNvSpPr>
          <p:nvPr>
            <p:ph type="body" idx="1"/>
          </p:nvPr>
        </p:nvSpPr>
        <p:spPr>
          <a:xfrm>
            <a:off x="731520" y="4560570"/>
            <a:ext cx="5852160" cy="4320540"/>
          </a:xfrm>
          <a:prstGeom prst="rect">
            <a:avLst/>
          </a:prstGeom>
        </p:spPr>
        <p:txBody>
          <a:bodyPr spcFirstLastPara="1" wrap="square" lIns="96645" tIns="96645" rIns="96645" bIns="96645" anchor="t" anchorCtr="0">
            <a:noAutofit/>
          </a:bodyPr>
          <a:lstStyle/>
          <a:p>
            <a:pPr algn="l"/>
            <a:r>
              <a:rPr lang="en-US" sz="1900" dirty="0">
                <a:latin typeface="LinLibertineT"/>
              </a:rPr>
              <a:t>[CLICK] SeGraM is connected to a host system that is responsible for the pre-processing steps and for transferring the query read to the accelerator.</a:t>
            </a:r>
          </a:p>
          <a:p>
            <a:pPr algn="l"/>
            <a:r>
              <a:rPr lang="en-US" sz="1900" dirty="0">
                <a:latin typeface="LinLibertineT"/>
              </a:rPr>
              <a:t>[CLICK] Next to each HBM2E channel, we place one SeGraM accelerator, such that it will have exclusive access without any interference from other SeGraM accelerators.</a:t>
            </a:r>
          </a:p>
          <a:p>
            <a:pPr algn="l"/>
            <a:r>
              <a:rPr lang="en-US" sz="1900" dirty="0">
                <a:latin typeface="LinLibertineT"/>
              </a:rPr>
              <a:t>[CLICK] Each SeGraM accelerator is a combination of one MinSeed accelerator and one BitAlign accelerator. </a:t>
            </a:r>
          </a:p>
          <a:p>
            <a:pPr algn="l"/>
            <a:r>
              <a:rPr lang="en-US" sz="1900" dirty="0">
                <a:latin typeface="LinLibertineT"/>
              </a:rPr>
              <a:t>[CLICK] Each HBM2E stack has eight memory channels, thus connected to 8 SeGraM accelerators, which define one SeGraM module.</a:t>
            </a:r>
          </a:p>
          <a:p>
            <a:pPr algn="l"/>
            <a:r>
              <a:rPr lang="en-US" sz="1900" dirty="0">
                <a:latin typeface="LinLibertineT"/>
              </a:rPr>
              <a:t>[CLICK] Our hardware platform includes four off-chip HBM2E stacks, thus 4 SeGraM modules, thus 32 SeGraM accelerators in total. ====================================================================================================================</a:t>
            </a:r>
          </a:p>
          <a:p>
            <a:pPr algn="l"/>
            <a:r>
              <a:rPr lang="en-US" sz="1900" dirty="0">
                <a:latin typeface="LinLibertineT"/>
              </a:rPr>
              <a:t>Each SeGraM accelerator has exclusive access to one HBM2E channel to ensure low-latency memory access, without any interference from other SeGraM accelerators in each module. </a:t>
            </a:r>
          </a:p>
          <a:p>
            <a:pPr defTabSz="966612">
              <a:defRPr/>
            </a:pPr>
            <a:r>
              <a:rPr lang="en-US" sz="1900" dirty="0">
                <a:latin typeface="LinLibertineT"/>
              </a:rPr>
              <a:t>There is no communication required between different SeGraM accelerators in a single SeGraM module, and each SeGraM accelerator communicates with the host independently of other SeGraM accelerators.</a:t>
            </a:r>
          </a:p>
          <a:p>
            <a:pPr algn="l"/>
            <a:r>
              <a:rPr lang="en-US" sz="1900" dirty="0">
                <a:latin typeface="LinLibertineT"/>
              </a:rPr>
              <a:t>[CLICK] We replicate the graph-based reference and hash-table-based index across all 4 independent HBM2E stacks, which enables us to have 32 independent SeGraM accelerators running in parallel.</a:t>
            </a:r>
          </a:p>
          <a:p>
            <a:pPr algn="l"/>
            <a:r>
              <a:rPr lang="en-US" sz="1900" dirty="0">
                <a:latin typeface="LinLibertineT"/>
              </a:rPr>
              <a:t>[CLICK] Within each stack, to balance the memory footprint across all channels, we distribute the graph and index structures of all chromosomes (1–22, X, Y) based on their sizes across the eight independent channels</a:t>
            </a:r>
          </a:p>
          <a:p>
            <a:pPr algn="l"/>
            <a:r>
              <a:rPr lang="en-US" sz="1900" dirty="0">
                <a:latin typeface="LinLibertineT"/>
              </a:rPr>
              <a:t>[CLICK] We design each SeGraM accelerator (MinSeed + BitAlign) to operate in a pipelined fashion and we employ double buffering technique for all MS scratchpads, such that we can hide the latency of the MinSeed accelerator.</a:t>
            </a:r>
            <a:endParaRPr lang="en-US" sz="1300" dirty="0">
              <a:latin typeface="Corbel" panose="020B0503020204020204" pitchFamily="34" charset="0"/>
            </a:endParaRPr>
          </a:p>
        </p:txBody>
      </p:sp>
    </p:spTree>
    <p:extLst>
      <p:ext uri="{BB962C8B-B14F-4D97-AF65-F5344CB8AC3E}">
        <p14:creationId xmlns:p14="http://schemas.microsoft.com/office/powerpoint/2010/main" val="3330721730"/>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70000" lnSpcReduction="20000"/>
          </a:bodyPr>
          <a:lstStyle/>
          <a:p>
            <a:pPr algn="l"/>
            <a:r>
              <a:rPr lang="en-US" sz="1900" dirty="0">
                <a:latin typeface="LinLibertineT"/>
              </a:rPr>
              <a:t>As a result of the flexibility and modularity of the SeGraM framework, we can run each accelerator together or separately. Thus, we describe four use cases of SeGraM: [CLICK] (1) end-to-end mapping w/ SeGraM, [CLICK] (2) standalone s2g alignment w/ BitAlign and can be coupled with any seeding tool or accelerator, [CLICK] (3) similarly, standalone s2s alignment w/ BitAlign, and [CLICK] (4) standalone seeding for both s2g and s2s w/ MinSeed and can be coupled with any alignment tool or accelerator.</a:t>
            </a:r>
            <a:endParaRPr lang="en-US" sz="1900" dirty="0">
              <a:latin typeface="LinLibertineTB"/>
            </a:endParaRPr>
          </a:p>
          <a:p>
            <a:pPr algn="l"/>
            <a:r>
              <a:rPr lang="en-US" sz="1900" dirty="0">
                <a:latin typeface="LinLibertineTB"/>
              </a:rPr>
              <a:t>=========================================================================================================</a:t>
            </a:r>
          </a:p>
          <a:p>
            <a:pPr algn="l"/>
            <a:r>
              <a:rPr lang="en-US" sz="1900" dirty="0">
                <a:latin typeface="LinLibertineTB"/>
              </a:rPr>
              <a:t>[CLICK] F</a:t>
            </a:r>
            <a:r>
              <a:rPr lang="en-US" sz="1900" dirty="0">
                <a:latin typeface="LinLibertineT"/>
              </a:rPr>
              <a:t>or sequence-to-graph mapping, the whole SeGraM design (MinSeed + BitAlign) should be employed, since both seeding and alignment steps are required. With the help of the divide-and-conquer approach inherited from the GenASM algorithm, we can use SeGraM to perform sequence-to-graph mapping for both short reads and long reads. </a:t>
            </a:r>
          </a:p>
          <a:p>
            <a:pPr algn="l"/>
            <a:r>
              <a:rPr lang="en-US" sz="1900" dirty="0">
                <a:latin typeface="LinLibertineT"/>
              </a:rPr>
              <a:t>[CLICK] Since BitAlign takes in a graph-based reference and a query read as its inputs, it can be used as a standalone sequence-to-graph aligner, without MinSeed. BitAlign is orthogonal to and can be coupled with any seeding (or filtering) tool/accelerator.</a:t>
            </a:r>
          </a:p>
          <a:p>
            <a:pPr algn="l"/>
            <a:r>
              <a:rPr lang="en-US" sz="1900" dirty="0">
                <a:latin typeface="LinLibertineT"/>
              </a:rPr>
              <a:t>[CLICK] BitAlign can also be used for sequence-to-sequence alignment, as sequence-to-sequence alignment is a special and simpler variant of sequence-to-graph alignment. [CLICK] Similarly, MinSeed can be used without BitAlign as a standalone seeding accelerator for both graph-based mapping and traditional linear mapping. MinSeed is orthogonal to and can be coupled with any alignment tool or accelerator.</a:t>
            </a:r>
            <a:endParaRPr lang="en-US" sz="2300" b="1"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7139A41-7A76-1D40-B3BE-29B670EC38FE}" type="slidenum">
              <a:rPr kumimoji="0" lang="en-US" sz="13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183</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7095730"/>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66612">
              <a:defRPr/>
            </a:pPr>
            <a:r>
              <a:rPr lang="en-US" sz="1300" dirty="0"/>
              <a:t>Based on our synthesis of MinSeed and BitAlign accelerator </a:t>
            </a:r>
            <a:r>
              <a:rPr lang="en-US" sz="1300" dirty="0" err="1"/>
              <a:t>datapaths</a:t>
            </a:r>
            <a:r>
              <a:rPr lang="en-US" sz="1300" dirty="0"/>
              <a:t>, [CLICK] total area overhead of SeGraM attached to all 32 channels is around 28mm2 and the total power consumption is around 28 W, including the HBM power. </a:t>
            </a:r>
            <a:endParaRPr lang="en-US" dirty="0"/>
          </a:p>
          <a:p>
            <a:r>
              <a:rPr lang="en-US" sz="1300" dirty="0"/>
              <a:t>[CLICK] We find that the main contributors for the area overhead and power consumption are (1) </a:t>
            </a:r>
            <a:r>
              <a:rPr lang="en-US" sz="1300" dirty="0" err="1"/>
              <a:t>hopQueueRegisters</a:t>
            </a:r>
            <a:r>
              <a:rPr lang="en-US" sz="1300" dirty="0"/>
              <a:t> since they constitute more than 60% of the area and power of BitAlign logic, and (2) the bitvector scratchpads. </a:t>
            </a:r>
          </a:p>
          <a:p>
            <a:endParaRPr lang="en-US" sz="1300"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7139A41-7A76-1D40-B3BE-29B670EC38FE}" type="slidenum">
              <a:rPr kumimoji="0" lang="en-US" sz="13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184</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66770145"/>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look at our long read analysis for s2g mapping with SeGraM. Here we only show our throughput numbers in the plot, not the power numbers.</a:t>
            </a:r>
          </a:p>
          <a:p>
            <a:r>
              <a:rPr lang="en-US" dirty="0"/>
              <a:t>Compared to two state-of-the-art s2g mapping software tools, </a:t>
            </a:r>
            <a:r>
              <a:rPr lang="en-US" dirty="0" err="1"/>
              <a:t>GraphAligner</a:t>
            </a:r>
            <a:r>
              <a:rPr lang="en-US" dirty="0"/>
              <a:t> and vg, we </a:t>
            </a:r>
            <a:r>
              <a:rPr lang="en-US"/>
              <a:t>find that [</a:t>
            </a:r>
            <a:r>
              <a:rPr lang="en-US" dirty="0"/>
              <a:t>CLICK]</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7139A41-7A76-1D40-B3BE-29B670EC38FE}" type="slidenum">
              <a:rPr kumimoji="0" lang="en-US" sz="13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185</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2576834"/>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66612">
              <a:defRPr/>
            </a:pPr>
            <a:r>
              <a:rPr lang="en-US" dirty="0"/>
              <a:t>and when we look at our short read analysis, we find that [CLICK][CLICK]</a:t>
            </a: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7139A41-7A76-1D40-B3BE-29B670EC38FE}" type="slidenum">
              <a:rPr kumimoji="0" lang="en-US" sz="13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186</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86696622"/>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look at the key results for the sequence-to-graph alignment module of </a:t>
            </a:r>
            <a:r>
              <a:rPr lang="en-US" dirty="0" err="1"/>
              <a:t>SeGraM</a:t>
            </a:r>
            <a:r>
              <a:rPr lang="en-US" dirty="0"/>
              <a:t>, which is </a:t>
            </a:r>
            <a:r>
              <a:rPr lang="en-US" dirty="0" err="1"/>
              <a:t>BitAlign</a:t>
            </a:r>
            <a:r>
              <a:rPr lang="en-US" dirty="0"/>
              <a: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7139A41-7A76-1D40-B3BE-29B670EC38FE}" type="slidenum">
              <a:rPr kumimoji="0" lang="en-US" sz="13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187</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38785923"/>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66612">
              <a:defRPr/>
            </a:pPr>
            <a:r>
              <a:rPr lang="en-US" sz="1300" dirty="0"/>
              <a:t>[CLICK] To conclude, in this work, we propose SeGraM, the first universal… To our knowledge, SeGraM is also the first </a:t>
            </a:r>
            <a:r>
              <a:rPr lang="en-US" sz="1300" dirty="0" err="1"/>
              <a:t>alg</a:t>
            </a:r>
            <a:r>
              <a:rPr lang="en-US" sz="1300" dirty="0"/>
              <a:t>/</a:t>
            </a:r>
            <a:r>
              <a:rPr lang="en-US" sz="1300" dirty="0" err="1"/>
              <a:t>hw</a:t>
            </a:r>
            <a:r>
              <a:rPr lang="en-US" sz="1300" dirty="0"/>
              <a:t> co-design for accelerating S2G mapping. </a:t>
            </a:r>
          </a:p>
          <a:p>
            <a:pPr defTabSz="966612">
              <a:defRPr/>
            </a:pPr>
            <a:r>
              <a:rPr lang="en-US" sz="1300" dirty="0"/>
              <a:t>[CLICK] SeGraM consists of 2 components: MinSeed … and BitAlign …</a:t>
            </a:r>
          </a:p>
          <a:p>
            <a:pPr defTabSz="966612">
              <a:defRPr/>
            </a:pPr>
            <a:r>
              <a:rPr lang="en-US" sz="1300" dirty="0"/>
              <a:t>[CLICK] SeGraM supports multiple steps of S2G and S2S mapping pipelines, and</a:t>
            </a:r>
          </a:p>
          <a:p>
            <a:pPr defTabSz="966612">
              <a:defRPr/>
            </a:pPr>
            <a:r>
              <a:rPr lang="en-US" sz="1300" dirty="0"/>
              <a:t>[CLICK] Based on our extensive analysis, we show that SeGraM outperforms state-of-the-art SW and HW solutions</a:t>
            </a:r>
            <a:endParaRPr lang="en-US" dirty="0"/>
          </a:p>
          <a:p>
            <a:endParaRPr lang="en-US" b="0"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D64B0BB-F452-6F45-9C9C-EFED3BFBC47E}" type="slidenum">
              <a:rPr kumimoji="0" lang="en-US" sz="13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188</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48249697"/>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baseline="0" dirty="0"/>
              <a:t>To this end we build a  </a:t>
            </a:r>
            <a:r>
              <a:rPr lang="en-US" baseline="0" dirty="0"/>
              <a:t>[CLICK] </a:t>
            </a:r>
            <a:r>
              <a:rPr lang="en-US" b="1" baseline="0" dirty="0"/>
              <a:t>near-HBM FPGA based accelerator which is connected to a server-grade IBM POWER9-based CPU system</a:t>
            </a:r>
            <a:endParaRPr lang="en-US" baseline="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B71F7F3-9543-40DF-A656-8B6347E0E9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184439"/>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[CLICK]</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770546-422D-4312-AAED-8754555E20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5323823"/>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86909-2889-F945-800E-20D12DE739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61698099"/>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endParaRPr lang="en-US" b="1" i="1" u="sng" dirty="0"/>
          </a:p>
          <a:p>
            <a:endParaRPr lang="en-US" b="1" i="1" u="sng" dirty="0"/>
          </a:p>
          <a:p>
            <a:r>
              <a:rPr lang="en-US" b="1" i="1" u="sng" dirty="0"/>
              <a:t>[CLICK]</a:t>
            </a:r>
          </a:p>
          <a:p>
            <a:r>
              <a:rPr lang="en-US" b="0" i="0" u="none" dirty="0"/>
              <a:t>We first partition the genome in large sequences that we refer to as bins </a:t>
            </a:r>
          </a:p>
          <a:p>
            <a:r>
              <a:rPr lang="en-US" b="1" i="1" u="sng" dirty="0"/>
              <a:t>[CLICK]</a:t>
            </a:r>
          </a:p>
          <a:p>
            <a:r>
              <a:rPr lang="en-US" b="1" i="1" u="sng" dirty="0"/>
              <a:t>[CLICK]</a:t>
            </a:r>
          </a:p>
          <a:p>
            <a:endParaRPr lang="en-US" b="1" i="1" u="sng" dirty="0"/>
          </a:p>
          <a:p>
            <a:r>
              <a:rPr lang="en-US" b="0" i="0" u="none" dirty="0"/>
              <a:t>We show the genome with an arbitrary bin highlighted</a:t>
            </a:r>
          </a:p>
          <a:p>
            <a:r>
              <a:rPr lang="en-US" b="1" i="0" u="none" dirty="0"/>
              <a:t>[CLICK]</a:t>
            </a:r>
          </a:p>
          <a:p>
            <a:r>
              <a:rPr lang="en-US" b="0" i="0" u="none" dirty="0"/>
              <a:t>We then generate</a:t>
            </a:r>
            <a:r>
              <a:rPr lang="en-US" b="0" i="0" u="none" baseline="0" dirty="0"/>
              <a:t> a </a:t>
            </a:r>
            <a:r>
              <a:rPr lang="en-US" b="0" i="0" u="none" baseline="0" dirty="0" err="1"/>
              <a:t>bitvector</a:t>
            </a:r>
            <a:r>
              <a:rPr lang="en-US" b="0" i="0" u="none" baseline="0" dirty="0"/>
              <a:t> that represents the bin and holds the occurrence of all permutations of a small string called a token in the bin</a:t>
            </a:r>
          </a:p>
          <a:p>
            <a:r>
              <a:rPr lang="en-US" b="0" i="0" u="none" baseline="0" dirty="0"/>
              <a:t>we see in the figure that tokens that exist in the bin are represented with a 1, and those not in the bin are a 0.</a:t>
            </a:r>
          </a:p>
          <a:p>
            <a:r>
              <a:rPr lang="en-US" b="1" i="0" u="sng" baseline="0" dirty="0"/>
              <a:t>[CLICK]</a:t>
            </a:r>
          </a:p>
          <a:p>
            <a:r>
              <a:rPr lang="en-US" b="0" i="0" u="none" baseline="0" dirty="0"/>
              <a:t>so AAAAA exists in Bin x </a:t>
            </a:r>
          </a:p>
          <a:p>
            <a:r>
              <a:rPr lang="en-US" b="0" i="0" u="none" baseline="0" dirty="0"/>
              <a:t>and CCCCT does not exist in bin x </a:t>
            </a:r>
          </a:p>
          <a:p>
            <a:r>
              <a:rPr lang="en-US" b="1" i="0" u="sng" baseline="0" dirty="0"/>
              <a:t>[CLICK]</a:t>
            </a:r>
          </a:p>
          <a:p>
            <a:r>
              <a:rPr lang="en-US" b="0" i="0" u="none" baseline="0" dirty="0"/>
              <a:t>to account for matches straddling two bins, we employ overlapping bins so that a read will now always fall within a single bin</a:t>
            </a:r>
          </a:p>
          <a:p>
            <a:endParaRPr lang="en-US" b="1" i="1" u="sng" baseline="0" dirty="0"/>
          </a:p>
          <a:p>
            <a:endParaRPr lang="en-US" b="1" i="1" u="sng" baseline="0" dirty="0"/>
          </a:p>
          <a:p>
            <a:r>
              <a:rPr lang="en-US" b="1" i="1" u="sng" baseline="0" dirty="0"/>
              <a:t>[END-CLICK]</a:t>
            </a:r>
            <a:endParaRPr lang="en-US" b="1" i="1" u="sng"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86909-2889-F945-800E-20D12DE739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24079824"/>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86909-2889-F945-800E-20D12DE739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1537647"/>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r>
              <a:rPr lang="en-US" dirty="0"/>
              <a:t>We use </a:t>
            </a:r>
            <a:r>
              <a:rPr lang="en-US" dirty="0" err="1"/>
              <a:t>bitvectors</a:t>
            </a:r>
            <a:r>
              <a:rPr lang="en-US" dirty="0"/>
              <a:t> to quickly figure out existence within a</a:t>
            </a:r>
            <a:r>
              <a:rPr lang="en-US" baseline="0" dirty="0"/>
              <a:t> bin </a:t>
            </a:r>
          </a:p>
          <a:p>
            <a:endParaRPr lang="en-US" dirty="0"/>
          </a:p>
          <a:p>
            <a:endParaRPr lang="en-US" dirty="0"/>
          </a:p>
          <a:p>
            <a:endParaRPr lang="en-US" dirty="0"/>
          </a:p>
          <a:p>
            <a:r>
              <a:rPr lang="en-US" dirty="0"/>
              <a:t>We see here</a:t>
            </a:r>
            <a:r>
              <a:rPr lang="en-US" baseline="0" dirty="0"/>
              <a:t> a list of bit vectors that are associated with a particular bin. The memory required to store all bit vectors is found by multiplying the number of bins by 4^q bits (which is the size of the bit vectors)</a:t>
            </a:r>
          </a:p>
          <a:p>
            <a:endParaRPr lang="en-US" baseline="0" dirty="0"/>
          </a:p>
          <a:p>
            <a:r>
              <a:rPr lang="en-US" baseline="0" dirty="0"/>
              <a:t>For a bin size of 200 and a q of 5, the memory footprint comes to around 3.8 GB </a:t>
            </a:r>
          </a:p>
          <a:p>
            <a:endParaRPr lang="en-US" baseline="0" dirty="0"/>
          </a:p>
          <a:p>
            <a:r>
              <a:rPr lang="en-US" b="1" i="1" u="sng" baseline="0" dirty="0"/>
              <a:t>[END-CLICK]</a:t>
            </a:r>
            <a:endParaRPr lang="en-US" b="1" i="1" u="sng"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86909-2889-F945-800E-20D12DE739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8175398"/>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Talk</a:t>
            </a:r>
            <a:r>
              <a:rPr lang="en-US" baseline="0" dirty="0"/>
              <a:t> about why GRIM-Filter is faster than alignment. This is obviously faster than dynamic programming. </a:t>
            </a:r>
          </a:p>
          <a:p>
            <a:endParaRPr lang="en-US" dirty="0"/>
          </a:p>
          <a:p>
            <a:r>
              <a:rPr lang="en-US" dirty="0"/>
              <a:t>This threshold</a:t>
            </a:r>
            <a:r>
              <a:rPr lang="en-US" baseline="0" dirty="0"/>
              <a:t> value changes error tolerance</a:t>
            </a:r>
            <a:endParaRPr lang="en-US" dirty="0"/>
          </a:p>
          <a:p>
            <a:endParaRPr lang="en-US" dirty="0"/>
          </a:p>
          <a:p>
            <a:endParaRPr lang="en-US" dirty="0"/>
          </a:p>
          <a:p>
            <a:r>
              <a:rPr lang="en-US" dirty="0"/>
              <a:t>In this example, we will use a token</a:t>
            </a:r>
            <a:r>
              <a:rPr lang="en-US" baseline="0" dirty="0"/>
              <a:t> size of 5 </a:t>
            </a:r>
            <a:endParaRPr lang="en-US" dirty="0"/>
          </a:p>
          <a:p>
            <a:r>
              <a:rPr lang="en-US" dirty="0"/>
              <a:t>We show how GRIM-Filter</a:t>
            </a:r>
            <a:r>
              <a:rPr lang="en-US" baseline="0" dirty="0"/>
              <a:t> determines the need for alignment in a bin X. We use the read to generate a mask to selectively sum bit vectors. </a:t>
            </a:r>
          </a:p>
          <a:p>
            <a:r>
              <a:rPr lang="en-US" b="1" i="1" u="sng" baseline="0" dirty="0"/>
              <a:t>[CLICK]</a:t>
            </a:r>
          </a:p>
          <a:p>
            <a:r>
              <a:rPr lang="en-US" baseline="0" dirty="0"/>
              <a:t>For the given read sequence in red, we find all indices corresponding to the q-grams found in the read. </a:t>
            </a:r>
          </a:p>
          <a:p>
            <a:r>
              <a:rPr lang="en-US" b="1" i="1" u="sng" baseline="0" dirty="0"/>
              <a:t>[CLICK]</a:t>
            </a:r>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We then query and </a:t>
            </a:r>
            <a:r>
              <a:rPr lang="en-US" b="1" i="1" u="sng" dirty="0"/>
              <a:t>[CLICK]</a:t>
            </a:r>
            <a:r>
              <a:rPr lang="en-US" baseline="0" dirty="0"/>
              <a:t> sum the bits of bin X’s pre-computed bit vector of the reference genome.</a:t>
            </a:r>
          </a:p>
          <a:p>
            <a:r>
              <a:rPr lang="en-US" b="0" i="0" u="none" dirty="0"/>
              <a:t>This final value is then compared to a threshold to determine the likelihood</a:t>
            </a:r>
            <a:r>
              <a:rPr lang="en-US" b="0" i="0" u="none" baseline="0" dirty="0"/>
              <a:t> of this read’s existence in Bin X</a:t>
            </a:r>
          </a:p>
          <a:p>
            <a:r>
              <a:rPr lang="en-US" b="0" i="0" u="none" baseline="0" dirty="0"/>
              <a:t>These are all very simple operations and can be run in parallel across different bins</a:t>
            </a:r>
          </a:p>
          <a:p>
            <a:r>
              <a:rPr lang="en-US" b="1" i="1" u="sng" baseline="0" dirty="0"/>
              <a:t>[END-CLICK]</a:t>
            </a:r>
            <a:endParaRPr lang="en-US" b="1" i="1" u="sng"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BA3D9B9-CD49-6346-9B64-E0A0DC2E5A7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61380731"/>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REWRITE </a:t>
            </a:r>
          </a:p>
          <a:p>
            <a:endParaRPr lang="en-US" dirty="0"/>
          </a:p>
          <a:p>
            <a:r>
              <a:rPr lang="en-US" dirty="0"/>
              <a:t>In this example, we will use a token</a:t>
            </a:r>
            <a:r>
              <a:rPr lang="en-US" baseline="0" dirty="0"/>
              <a:t> size of 5 </a:t>
            </a:r>
            <a:endParaRPr lang="en-US" dirty="0"/>
          </a:p>
          <a:p>
            <a:r>
              <a:rPr lang="en-US" dirty="0"/>
              <a:t>We show how GRIM-Filter</a:t>
            </a:r>
            <a:r>
              <a:rPr lang="en-US" baseline="0" dirty="0"/>
              <a:t> determines the need for alignment in a bin X. We use the read to generate a mask to selectively sum bit vectors. </a:t>
            </a:r>
          </a:p>
          <a:p>
            <a:r>
              <a:rPr lang="en-US" b="1" i="1" u="sng" baseline="0" dirty="0"/>
              <a:t>[CLICK]</a:t>
            </a:r>
          </a:p>
          <a:p>
            <a:r>
              <a:rPr lang="en-US" baseline="0" dirty="0"/>
              <a:t>For the given read sequence in red, we find all indices corresponding to the q-grams found in the read. </a:t>
            </a:r>
          </a:p>
          <a:p>
            <a:r>
              <a:rPr lang="en-US" b="1" i="1" u="sng" baseline="0" dirty="0"/>
              <a:t>[CLICK]</a:t>
            </a:r>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We then query and </a:t>
            </a:r>
            <a:r>
              <a:rPr lang="en-US" b="1" i="1" u="sng" dirty="0"/>
              <a:t>[CLICK]</a:t>
            </a:r>
            <a:r>
              <a:rPr lang="en-US" baseline="0" dirty="0"/>
              <a:t> sum the bits of bin X’s pre-computed bit vector of the reference genome.</a:t>
            </a:r>
          </a:p>
          <a:p>
            <a:r>
              <a:rPr lang="en-US" b="0" i="0" u="none" dirty="0"/>
              <a:t>This final value is then compared to a threshold to determine the likelihood</a:t>
            </a:r>
            <a:r>
              <a:rPr lang="en-US" b="0" i="0" u="none" baseline="0" dirty="0"/>
              <a:t> of this read’s existence in Bin X</a:t>
            </a:r>
          </a:p>
          <a:p>
            <a:r>
              <a:rPr lang="en-US" b="0" i="0" u="none" baseline="0" dirty="0"/>
              <a:t>These are all very simple operations and can be run in parallel across different bins</a:t>
            </a:r>
          </a:p>
          <a:p>
            <a:r>
              <a:rPr lang="en-US" b="1" i="1" u="sng" baseline="0" dirty="0"/>
              <a:t>[END-CLICK]</a:t>
            </a:r>
            <a:endParaRPr lang="en-US" b="1" i="1" u="sng"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BA3D9B9-CD49-6346-9B64-E0A0DC2E5A7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4797336"/>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r>
              <a:rPr lang="en-US" b="0" i="0" u="none" dirty="0"/>
              <a:t>As a recap,</a:t>
            </a:r>
            <a:endParaRPr lang="en-US" b="1" i="1" u="sng" dirty="0"/>
          </a:p>
          <a:p>
            <a:r>
              <a:rPr lang="en-US" b="1" i="1" u="sng" dirty="0"/>
              <a:t>[CLICK]</a:t>
            </a:r>
            <a:endParaRPr lang="en-US" b="0" i="0" u="none" dirty="0"/>
          </a:p>
          <a:p>
            <a:r>
              <a:rPr lang="en-US" b="0" i="0" u="none" dirty="0"/>
              <a:t>GRIM-Filter is comprised</a:t>
            </a:r>
            <a:r>
              <a:rPr lang="en-US" b="0" i="0" u="none" baseline="0" dirty="0"/>
              <a:t> of very simple addition/comparison operations </a:t>
            </a:r>
          </a:p>
          <a:p>
            <a:r>
              <a:rPr lang="en-US" b="1" i="1" u="sng" baseline="0" dirty="0"/>
              <a:t>[CLICK]</a:t>
            </a:r>
          </a:p>
          <a:p>
            <a:r>
              <a:rPr lang="en-US" b="0" i="0" u="none" baseline="0" dirty="0"/>
              <a:t>To check a given bin, we sum the bits corresponding to each token in the read</a:t>
            </a:r>
          </a:p>
          <a:p>
            <a:r>
              <a:rPr lang="en-US" b="1" i="1" u="sng" baseline="0" dirty="0"/>
              <a:t>[CLICK]</a:t>
            </a:r>
          </a:p>
          <a:p>
            <a:r>
              <a:rPr lang="en-US" b="0" i="0" u="none" baseline="0" dirty="0"/>
              <a:t>and then we compare the sum against a threshold to determine whether we need to align</a:t>
            </a:r>
          </a:p>
          <a:p>
            <a:r>
              <a:rPr lang="en-US" b="1" i="1" u="sng" baseline="0" dirty="0"/>
              <a:t>[CLICK]</a:t>
            </a:r>
          </a:p>
          <a:p>
            <a:r>
              <a:rPr lang="en-US" b="0" i="0" u="none" baseline="0" dirty="0"/>
              <a:t>It is also highly parallel</a:t>
            </a:r>
          </a:p>
          <a:p>
            <a:r>
              <a:rPr lang="en-US" b="0" i="0" u="none" baseline="0" dirty="0"/>
              <a:t>each bin is operated on independently and there are many many bins </a:t>
            </a:r>
          </a:p>
          <a:p>
            <a:r>
              <a:rPr lang="en-US" b="0" i="0" u="none" baseline="0" dirty="0"/>
              <a:t>[</a:t>
            </a:r>
            <a:r>
              <a:rPr lang="en-US" b="1" i="1" u="sng" baseline="0" dirty="0"/>
              <a:t>CLICK]</a:t>
            </a:r>
            <a:endParaRPr lang="en-US" b="0" i="0" u="none" baseline="0" dirty="0"/>
          </a:p>
          <a:p>
            <a:r>
              <a:rPr lang="en-US" b="0" i="0" u="none" baseline="0" dirty="0"/>
              <a:t>These three properties together make it a suitable algorithm to be run in 3D stacked DRAM</a:t>
            </a:r>
          </a:p>
          <a:p>
            <a:r>
              <a:rPr lang="en-US" b="1" i="1" u="sng" baseline="0" dirty="0"/>
              <a:t>[END-CLICK]</a:t>
            </a:r>
            <a:endParaRPr lang="en-US" b="1" i="1" u="sng"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86909-2889-F945-800E-20D12DE739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163353"/>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r>
              <a:rPr lang="en-US" b="1" i="1" u="sng" dirty="0"/>
              <a:t>THICKEN TSV lines</a:t>
            </a:r>
          </a:p>
          <a:p>
            <a:endParaRPr lang="en-US" b="1" i="1" u="sng" dirty="0"/>
          </a:p>
          <a:p>
            <a:r>
              <a:rPr lang="en-US" b="1" i="1" u="sng" dirty="0"/>
              <a:t>[CLICK]</a:t>
            </a:r>
          </a:p>
          <a:p>
            <a:pPr marL="0" marR="0" indent="0" algn="l" defTabSz="914400" rtl="0" eaLnBrk="1" fontAlgn="auto" latinLnBrk="0" hangingPunct="1">
              <a:lnSpc>
                <a:spcPct val="100000"/>
              </a:lnSpc>
              <a:spcBef>
                <a:spcPts val="0"/>
              </a:spcBef>
              <a:spcAft>
                <a:spcPts val="0"/>
              </a:spcAft>
              <a:buClrTx/>
              <a:buSzTx/>
              <a:buFontTx/>
              <a:buNone/>
              <a:tabLst/>
              <a:defRPr/>
            </a:pPr>
            <a:r>
              <a:rPr lang="en-US" dirty="0"/>
              <a:t>3D stacked memory stacks a</a:t>
            </a:r>
            <a:r>
              <a:rPr lang="en-US" baseline="0" dirty="0"/>
              <a:t> logic layer and DRAM layers with vertical connections called TSVs. This vertical structure allows for a much higher number of connections increasing the available bandwidth. The customizable logic layer enables processing-in-memory, which avoids overloading the memory bus by offloading computation to this layer in the 3D stacked module. </a:t>
            </a:r>
            <a:endParaRPr lang="en-US" b="0" i="0" u="none" baseline="0" dirty="0"/>
          </a:p>
          <a:p>
            <a:r>
              <a:rPr lang="en-US" b="0" i="0" u="none" baseline="0" dirty="0"/>
              <a:t>We can design the simple operations required for GRIM-Filter into the customizable logic layer and appropriately distribute the </a:t>
            </a:r>
            <a:r>
              <a:rPr lang="en-US" b="0" i="0" u="none" baseline="0" dirty="0" err="1"/>
              <a:t>bitvectors</a:t>
            </a:r>
            <a:r>
              <a:rPr lang="en-US" b="0" i="0" u="none" baseline="0" dirty="0"/>
              <a:t> to enable an efficient filter</a:t>
            </a:r>
          </a:p>
          <a:p>
            <a:r>
              <a:rPr lang="en-US" b="1" i="1" u="sng" baseline="0" dirty="0"/>
              <a:t>[CLICK]</a:t>
            </a:r>
          </a:p>
          <a:p>
            <a:r>
              <a:rPr lang="en-US" b="0" i="0" u="none" baseline="0" dirty="0"/>
              <a:t>Real 3D-stacked DRAM technologies are commercially available now such as high bandwidth memory</a:t>
            </a:r>
          </a:p>
          <a:p>
            <a:r>
              <a:rPr lang="en-US" b="1" i="1" u="sng" baseline="0" dirty="0"/>
              <a:t>[CLICK]</a:t>
            </a:r>
          </a:p>
          <a:p>
            <a:r>
              <a:rPr lang="en-US" b="0" i="0" u="none" baseline="0" dirty="0"/>
              <a:t>And micron’s hybrid memory cube, among others </a:t>
            </a:r>
          </a:p>
          <a:p>
            <a:r>
              <a:rPr lang="en-US" b="1" i="1" u="sng" baseline="0" dirty="0"/>
              <a:t>[END-CLICK]</a:t>
            </a:r>
            <a:endParaRPr lang="en-US" b="1" i="1" u="sng"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86909-2889-F945-800E-20D12DE739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1151054"/>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r>
              <a:rPr lang="en-US" b="1" i="1" u="sng" dirty="0"/>
              <a:t>[CLICK]</a:t>
            </a:r>
          </a:p>
          <a:p>
            <a:pPr marL="0" marR="0" indent="0" algn="l" defTabSz="914400" rtl="0" eaLnBrk="1" fontAlgn="auto" latinLnBrk="0" hangingPunct="1">
              <a:lnSpc>
                <a:spcPct val="100000"/>
              </a:lnSpc>
              <a:spcBef>
                <a:spcPts val="0"/>
              </a:spcBef>
              <a:spcAft>
                <a:spcPts val="0"/>
              </a:spcAft>
              <a:buClrTx/>
              <a:buSzTx/>
              <a:buFontTx/>
              <a:buNone/>
              <a:tabLst/>
              <a:defRPr/>
            </a:pPr>
            <a:r>
              <a:rPr lang="en-US" dirty="0"/>
              <a:t>3D stacked memory stacks a</a:t>
            </a:r>
            <a:r>
              <a:rPr lang="en-US" baseline="0" dirty="0"/>
              <a:t> logic layer and DRAM layers with vertical connections called TSVs. This vertical structure allows for a much higher number of connections increasing the available bandwidth. The customizable logic layer allows for processing-in-memory, which avoids overloading the memory bus by offloading computation to this layer in the 3D stacked module. </a:t>
            </a:r>
            <a:endParaRPr lang="en-US" b="0" i="0" u="none" baseline="0" dirty="0"/>
          </a:p>
          <a:p>
            <a:r>
              <a:rPr lang="en-US" b="0" i="0" u="none" baseline="0" dirty="0"/>
              <a:t>We can design the simple operations required for GRIM-Filter into the customizable logic layer and appropriately distribute the bit vectors to enable an efficient filter</a:t>
            </a:r>
          </a:p>
          <a:p>
            <a:r>
              <a:rPr lang="en-US" b="1" i="1" u="sng" baseline="0" dirty="0"/>
              <a:t>[CLICK]</a:t>
            </a:r>
          </a:p>
          <a:p>
            <a:r>
              <a:rPr lang="en-US" b="0" i="0" u="none" baseline="0" dirty="0"/>
              <a:t>Real 3D-stacked DRAM technologies are commercially available now such as high bandwidth memory</a:t>
            </a:r>
          </a:p>
          <a:p>
            <a:r>
              <a:rPr lang="en-US" b="1" i="1" u="sng" baseline="0" dirty="0"/>
              <a:t>[CLICK]</a:t>
            </a:r>
          </a:p>
          <a:p>
            <a:r>
              <a:rPr lang="en-US" b="0" i="0" u="none" baseline="0" dirty="0"/>
              <a:t>And micron’s hybrid memory cube, among others </a:t>
            </a:r>
          </a:p>
          <a:p>
            <a:r>
              <a:rPr lang="en-US" b="1" i="1" u="sng" baseline="0" dirty="0"/>
              <a:t>[END-CLICK]</a:t>
            </a:r>
            <a:endParaRPr lang="en-US" b="1" i="1" u="sng"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86909-2889-F945-800E-20D12DE739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6561228"/>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r>
              <a:rPr lang="en-US" b="1" i="1" u="sng" dirty="0"/>
              <a:t>[CLICK]</a:t>
            </a:r>
          </a:p>
          <a:p>
            <a:pPr marL="0" marR="0" indent="0" algn="l" defTabSz="914400" rtl="0" eaLnBrk="1" fontAlgn="auto" latinLnBrk="0" hangingPunct="1">
              <a:lnSpc>
                <a:spcPct val="100000"/>
              </a:lnSpc>
              <a:spcBef>
                <a:spcPts val="0"/>
              </a:spcBef>
              <a:spcAft>
                <a:spcPts val="0"/>
              </a:spcAft>
              <a:buClrTx/>
              <a:buSzTx/>
              <a:buFontTx/>
              <a:buNone/>
              <a:tabLst/>
              <a:defRPr/>
            </a:pPr>
            <a:r>
              <a:rPr lang="en-US" dirty="0"/>
              <a:t>3D stacked memory stacks a</a:t>
            </a:r>
            <a:r>
              <a:rPr lang="en-US" baseline="0" dirty="0"/>
              <a:t> logic layer and DRAM layers with vertical connections called TSVs. This vertical structure allows for a much higher number of connections increasing the available bandwidth. The customizable logic layer allows for processing-in-memory, which avoids overloading the memory bus by offloading computation to this layer in the 3D stacked module. </a:t>
            </a:r>
            <a:endParaRPr lang="en-US" b="0" i="0" u="none" baseline="0" dirty="0"/>
          </a:p>
          <a:p>
            <a:r>
              <a:rPr lang="en-US" b="0" i="0" u="none" baseline="0" dirty="0"/>
              <a:t>We can design the simple operations required for GRIM-Filter into the customizable logic layer and appropriately distribute the bit vectors to enable an efficient filter</a:t>
            </a:r>
          </a:p>
          <a:p>
            <a:r>
              <a:rPr lang="en-US" b="1" i="1" u="sng" baseline="0" dirty="0"/>
              <a:t>[CLICK]</a:t>
            </a:r>
          </a:p>
          <a:p>
            <a:r>
              <a:rPr lang="en-US" b="0" i="0" u="none" baseline="0" dirty="0"/>
              <a:t>Real 3D-stacked DRAM technologies are commercially available now such as high bandwidth memory</a:t>
            </a:r>
          </a:p>
          <a:p>
            <a:r>
              <a:rPr lang="en-US" b="1" i="1" u="sng" baseline="0" dirty="0"/>
              <a:t>[CLICK]</a:t>
            </a:r>
          </a:p>
          <a:p>
            <a:r>
              <a:rPr lang="en-US" b="0" i="0" u="none" baseline="0" dirty="0"/>
              <a:t>And micron’s hybrid memory cube, among others </a:t>
            </a:r>
          </a:p>
          <a:p>
            <a:r>
              <a:rPr lang="en-US" b="1" i="1" u="sng" baseline="0" dirty="0"/>
              <a:t>[END-CLICK]</a:t>
            </a:r>
            <a:endParaRPr lang="en-US" b="1" i="1" u="sng"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86909-2889-F945-800E-20D12DE739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0775033"/>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r>
              <a:rPr lang="en-US" b="1" i="1" u="sng" dirty="0"/>
              <a:t>[CLICK]</a:t>
            </a:r>
          </a:p>
          <a:p>
            <a:r>
              <a:rPr lang="en-US" b="0" i="0" u="none" dirty="0"/>
              <a:t>Each DRAM layer is organized as an array of Banks</a:t>
            </a:r>
          </a:p>
          <a:p>
            <a:r>
              <a:rPr lang="en-US" b="1" i="0" u="none" dirty="0"/>
              <a:t>[CLICK]</a:t>
            </a:r>
          </a:p>
          <a:p>
            <a:r>
              <a:rPr lang="en-US" b="0" i="0" u="none" dirty="0"/>
              <a:t>and</a:t>
            </a:r>
            <a:r>
              <a:rPr lang="en-US" b="0" i="0" u="none" baseline="0" dirty="0"/>
              <a:t> a bank is an array of cells with a row buffer. The row buffer holds one row at a time and uses this structure to transfer data with high bandwidth into the logic layer via TSVs</a:t>
            </a:r>
          </a:p>
          <a:p>
            <a:r>
              <a:rPr lang="en-US" b="1" i="0" u="none" baseline="0" dirty="0"/>
              <a:t>[CLICK]</a:t>
            </a:r>
            <a:endParaRPr lang="en-US" b="1" i="0" u="none" dirty="0"/>
          </a:p>
          <a:p>
            <a:r>
              <a:rPr lang="en-US" b="0" i="0" u="none" dirty="0"/>
              <a:t>We</a:t>
            </a:r>
            <a:r>
              <a:rPr lang="en-US" b="0" i="0" u="none" baseline="0" dirty="0"/>
              <a:t> now show the distribution of bit vectors across the DRAM arrays to enable parallel processing of many bins. </a:t>
            </a:r>
          </a:p>
          <a:p>
            <a:r>
              <a:rPr lang="en-US" b="1" i="0" u="none" baseline="0" dirty="0"/>
              <a:t>[CLICK]</a:t>
            </a:r>
          </a:p>
          <a:p>
            <a:r>
              <a:rPr lang="en-US" b="0" i="0" u="none" baseline="0" dirty="0"/>
              <a:t>Each row represents a token's occurrence across many sequential bins. and the row of the appropriate token gets queried to find a vector showing the occurrence of the token across many bins.</a:t>
            </a:r>
          </a:p>
          <a:p>
            <a:r>
              <a:rPr lang="en-US" b="0" i="0" u="none" baseline="0" dirty="0"/>
              <a:t>These are the vectors are brought down into the logic layer to be operated on.</a:t>
            </a:r>
          </a:p>
          <a:p>
            <a:r>
              <a:rPr lang="en-US" b="1" i="1" u="sng" baseline="0" dirty="0"/>
              <a:t>[CLICK]</a:t>
            </a:r>
          </a:p>
          <a:p>
            <a:endParaRPr lang="en-US" b="1" i="1" u="sng" baseline="0" dirty="0"/>
          </a:p>
          <a:p>
            <a:r>
              <a:rPr lang="en-US" b="1" i="1" u="sng" baseline="0" dirty="0"/>
              <a:t>[END-CLICK]</a:t>
            </a:r>
            <a:endParaRPr lang="en-US" b="0" i="0" u="none"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86909-2889-F945-800E-20D12DE739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33336752"/>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r>
              <a:rPr lang="en-US" b="1" i="1" u="sng" dirty="0"/>
              <a:t>[CLICK]</a:t>
            </a:r>
          </a:p>
          <a:p>
            <a:r>
              <a:rPr lang="en-US" b="0" i="0" u="none" dirty="0"/>
              <a:t>We</a:t>
            </a:r>
            <a:r>
              <a:rPr lang="en-US" b="0" i="0" u="none" baseline="0" dirty="0"/>
              <a:t> now look at the implementation of logic in the logic layer </a:t>
            </a:r>
            <a:endParaRPr lang="en-US" b="0" i="0" u="none" dirty="0"/>
          </a:p>
          <a:p>
            <a:r>
              <a:rPr lang="en-US" b="1" i="1" u="sng" dirty="0"/>
              <a:t>[CLICK]</a:t>
            </a:r>
          </a:p>
          <a:p>
            <a:r>
              <a:rPr lang="en-US" b="0" i="0" u="none" dirty="0"/>
              <a:t>GRIM-Filter</a:t>
            </a:r>
            <a:r>
              <a:rPr lang="en-US" b="0" i="0" u="none" baseline="0" dirty="0"/>
              <a:t> only requires a very simple design for enabling the </a:t>
            </a:r>
            <a:r>
              <a:rPr lang="en-US" b="0" i="0" u="none" baseline="0" dirty="0" err="1"/>
              <a:t>bitvector</a:t>
            </a:r>
            <a:r>
              <a:rPr lang="en-US" b="0" i="0" u="none" baseline="0" dirty="0"/>
              <a:t> sum and threshold compare across many bins simultaneously. One comparator, </a:t>
            </a:r>
            <a:r>
              <a:rPr lang="en-US" b="0" i="0" u="none" baseline="0" dirty="0" err="1"/>
              <a:t>incrementer</a:t>
            </a:r>
            <a:r>
              <a:rPr lang="en-US" b="0" i="0" u="none" baseline="0" dirty="0"/>
              <a:t>, accumulator, and buffer for each bin that we are checking in parallel</a:t>
            </a:r>
            <a:endParaRPr lang="en-US" b="0" i="0" u="none" dirty="0"/>
          </a:p>
          <a:p>
            <a:r>
              <a:rPr lang="en-US" b="1" i="1" u="sng" dirty="0"/>
              <a:t>[CLICK]</a:t>
            </a:r>
          </a:p>
          <a:p>
            <a:r>
              <a:rPr lang="en-US" b="0" i="0" u="none" dirty="0"/>
              <a:t>This results in a very low area overhead and ease of implementation</a:t>
            </a:r>
          </a:p>
          <a:p>
            <a:r>
              <a:rPr lang="en-US" b="1" i="1" u="sng" dirty="0"/>
              <a:t>[END-CLICK]</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86909-2889-F945-800E-20D12DE739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87370325"/>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r>
              <a:rPr lang="en-US" dirty="0"/>
              <a:t>We ran</a:t>
            </a:r>
            <a:r>
              <a:rPr lang="en-US" baseline="0" dirty="0"/>
              <a:t> 10 separate experiments with real read data sets, consisting of approximately 4 million reads each, and got the following results. Compared to the previous best filter, our filter enjoys a 2x average end-to-end read mapper performance gain across the data sets, and a 6x average lower false negative rate. Again, these are the locations that were not discarded by the filter, but were then later discarded after alignment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86909-2889-F945-800E-20D12DE739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1294401"/>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r>
              <a:rPr lang="en-US" dirty="0"/>
              <a:t>We ran</a:t>
            </a:r>
            <a:r>
              <a:rPr lang="en-US" baseline="0" dirty="0"/>
              <a:t> 10 separate experiments with real read data sets, consisting of approximately 4 million reads each, and got the following results. Compared to the previous best filter, our filter enjoys a 2x average end-to-end read mapper performance gain across the data sets, and a 6x average lower false negative rate. Again, these are the locations that were not discarded by the filter, but were then later discarded after alignment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86909-2889-F945-800E-20D12DE739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89948094"/>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Read mapping performs alignment on large genomic datasets, containing millions of reads. [CLICK]</a:t>
            </a:r>
          </a:p>
          <a:p>
            <a:r>
              <a:rPr lang="en-CH" dirty="0"/>
              <a:t>Therefore, read mapping is both computationally expensive [CLICK]</a:t>
            </a:r>
          </a:p>
          <a:p>
            <a:r>
              <a:rPr lang="en-CH" dirty="0"/>
              <a:t>And incurs high data movement overhead [CLICK]</a:t>
            </a:r>
          </a:p>
          <a:p>
            <a:endParaRPr lang="en-CH" dirty="0"/>
          </a:p>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25590094"/>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sz="1200" kern="1200" dirty="0">
                <a:solidFill>
                  <a:schemeClr val="tx1"/>
                </a:solidFill>
                <a:effectLst/>
                <a:latin typeface="+mn-lt"/>
                <a:ea typeface="+mn-ea"/>
                <a:cs typeface="+mn-cs"/>
              </a:rPr>
              <a:t>There has been significant effort into improving read mapping performance [CLICK]</a:t>
            </a:r>
          </a:p>
          <a:p>
            <a:r>
              <a:rPr lang="en-GB" sz="1200" kern="1200" dirty="0">
                <a:solidFill>
                  <a:schemeClr val="tx1"/>
                </a:solidFill>
                <a:effectLst/>
                <a:latin typeface="+mn-lt"/>
                <a:ea typeface="+mn-ea"/>
                <a:cs typeface="+mn-cs"/>
              </a:rPr>
              <a:t>Through efficient heuristics [CLICK]</a:t>
            </a:r>
          </a:p>
          <a:p>
            <a:r>
              <a:rPr lang="en-GB" sz="1200" kern="1200" dirty="0">
                <a:solidFill>
                  <a:schemeClr val="tx1"/>
                </a:solidFill>
                <a:effectLst/>
                <a:latin typeface="+mn-lt"/>
                <a:ea typeface="+mn-ea"/>
                <a:cs typeface="+mn-cs"/>
              </a:rPr>
              <a:t>hardware accelerators [CLICK]</a:t>
            </a:r>
          </a:p>
          <a:p>
            <a:r>
              <a:rPr lang="en-GB" sz="1200" kern="1200" dirty="0">
                <a:solidFill>
                  <a:schemeClr val="tx1"/>
                </a:solidFill>
                <a:effectLst/>
                <a:latin typeface="+mn-lt"/>
                <a:ea typeface="+mn-ea"/>
                <a:cs typeface="+mn-cs"/>
              </a:rPr>
              <a:t> and various filters that prune reads that do not require expensive computation [CLICK]. </a:t>
            </a:r>
          </a:p>
          <a:p>
            <a:r>
              <a:rPr lang="en-GB" sz="1200" kern="1200" dirty="0">
                <a:solidFill>
                  <a:schemeClr val="tx1"/>
                </a:solidFill>
                <a:effectLst/>
                <a:latin typeface="+mn-lt"/>
                <a:ea typeface="+mn-ea"/>
                <a:cs typeface="+mn-cs"/>
              </a:rPr>
              <a:t>While these approaches address the computation overhead in read mapping [CLICK]</a:t>
            </a:r>
          </a:p>
          <a:p>
            <a:r>
              <a:rPr lang="en-GB" sz="1200" b="1" kern="1200" dirty="0">
                <a:solidFill>
                  <a:schemeClr val="tx1"/>
                </a:solidFill>
                <a:effectLst/>
                <a:latin typeface="+mn-lt"/>
                <a:ea typeface="+mn-ea"/>
                <a:cs typeface="+mn-cs"/>
              </a:rPr>
              <a:t>[While Reads Move] </a:t>
            </a:r>
            <a:r>
              <a:rPr lang="en-GB" sz="1200" kern="1200" dirty="0">
                <a:solidFill>
                  <a:schemeClr val="tx1"/>
                </a:solidFill>
                <a:effectLst/>
                <a:latin typeface="+mn-lt"/>
                <a:ea typeface="+mn-ea"/>
                <a:cs typeface="+mn-cs"/>
              </a:rPr>
              <a:t>None of them alleviate the data movement overhead from storage, whose impact becomes even larger when the computation overhead gets alleviated [CLICK]</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85683378"/>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Our key idea is to filter reads that do not require the expensive alignment computation in the storage system [CLICK] …</a:t>
            </a:r>
          </a:p>
          <a:p>
            <a:r>
              <a:rPr lang="en-GB" b="1" dirty="0"/>
              <a:t>[While Reads Move] T</a:t>
            </a:r>
            <a:r>
              <a:rPr lang="en-CH" b="1" dirty="0"/>
              <a:t>o fundamentally reduce </a:t>
            </a:r>
            <a:r>
              <a:rPr lang="en-CH" dirty="0"/>
              <a:t>the data movement overhead of read mapping</a:t>
            </a:r>
          </a:p>
          <a:p>
            <a:endParaRPr lang="en-GB" b="1" dirty="0"/>
          </a:p>
          <a:p>
            <a:r>
              <a:rPr lang="en-GB" dirty="0"/>
              <a:t>E</a:t>
            </a:r>
            <a:r>
              <a:rPr lang="en-CH" dirty="0"/>
              <a:t>xamples of the reads that not require the costlt alignment step</a:t>
            </a:r>
          </a:p>
          <a:p>
            <a:endParaRPr lang="en-CH" dirty="0"/>
          </a:p>
          <a:p>
            <a:r>
              <a:rPr lang="en-GB" dirty="0"/>
              <a:t>Exactly-matching reads to the reference genome that do not need approximate string matching performed during alignment</a:t>
            </a:r>
          </a:p>
          <a:p>
            <a:endParaRPr lang="en-GB" dirty="0"/>
          </a:p>
          <a:p>
            <a:r>
              <a:rPr lang="en-GB" dirty="0"/>
              <a:t>Non-matching reads that have no potential matching locations in the reference genome hence skip the </a:t>
            </a:r>
            <a:r>
              <a:rPr lang="en-GB" dirty="0" err="1"/>
              <a:t>alignemt</a:t>
            </a:r>
            <a:r>
              <a:rPr lang="en-GB" dirty="0"/>
              <a:t> step</a:t>
            </a:r>
          </a:p>
          <a:p>
            <a:endParaRPr lang="en-GB" dirty="0"/>
          </a:p>
          <a:p>
            <a:endParaRPr lang="en-GB" dirty="0"/>
          </a:p>
          <a:p>
            <a:endParaRPr lang="en-GB" dirty="0"/>
          </a:p>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00021785"/>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92500" lnSpcReduction="10000"/>
          </a:bodyPr>
          <a:lstStyle/>
          <a:p>
            <a:r>
              <a:rPr lang="en-CH" dirty="0"/>
              <a:t>Let’s take a look at filtering opportunities based on the input reads.</a:t>
            </a:r>
          </a:p>
          <a:p>
            <a:pPr>
              <a:spcAft>
                <a:spcPts val="800"/>
              </a:spcAft>
            </a:pPr>
            <a:r>
              <a:rPr lang="en-GB" dirty="0"/>
              <a:t>Sequencing machines produce one of two kinds of reads </a:t>
            </a:r>
          </a:p>
          <a:p>
            <a:pPr lvl="1">
              <a:spcAft>
                <a:spcPts val="800"/>
              </a:spcAft>
            </a:pPr>
            <a:r>
              <a:rPr lang="en-GB" sz="2200" b="1" dirty="0"/>
              <a:t>Short reads: </a:t>
            </a:r>
            <a:r>
              <a:rPr lang="en-GB" sz="2200" dirty="0">
                <a:solidFill>
                  <a:srgbClr val="629B3C"/>
                </a:solidFill>
              </a:rPr>
              <a:t>highly accurate </a:t>
            </a:r>
            <a:r>
              <a:rPr lang="en-GB" sz="2200" dirty="0"/>
              <a:t>(99.9%)  and </a:t>
            </a:r>
            <a:r>
              <a:rPr lang="en-GB" sz="2200" dirty="0">
                <a:solidFill>
                  <a:srgbClr val="C00000"/>
                </a:solidFill>
              </a:rPr>
              <a:t>short </a:t>
            </a:r>
            <a:r>
              <a:rPr lang="en-GB" sz="2200" dirty="0"/>
              <a:t>(e.g., up to a few hundreds of DNA characters)</a:t>
            </a:r>
          </a:p>
          <a:p>
            <a:pPr lvl="1">
              <a:spcAft>
                <a:spcPts val="800"/>
              </a:spcAft>
            </a:pPr>
            <a:r>
              <a:rPr lang="en-GB" sz="2200" b="1" dirty="0"/>
              <a:t>Long reads: </a:t>
            </a:r>
            <a:r>
              <a:rPr lang="en-GB" sz="2200" dirty="0">
                <a:solidFill>
                  <a:srgbClr val="C00000"/>
                </a:solidFill>
              </a:rPr>
              <a:t>less accurate </a:t>
            </a:r>
            <a:r>
              <a:rPr lang="en-GB" sz="2200" dirty="0"/>
              <a:t>(85-90%)  and </a:t>
            </a:r>
            <a:r>
              <a:rPr lang="en-GB" sz="2200" dirty="0">
                <a:solidFill>
                  <a:srgbClr val="629B3C"/>
                </a:solidFill>
              </a:rPr>
              <a:t>long</a:t>
            </a:r>
            <a:r>
              <a:rPr lang="en-GB" sz="2200" dirty="0">
                <a:solidFill>
                  <a:srgbClr val="22AE9B"/>
                </a:solidFill>
              </a:rPr>
              <a:t> </a:t>
            </a:r>
            <a:r>
              <a:rPr lang="en-GB" sz="2200" dirty="0"/>
              <a:t>(e.g., from hundreds to millions of DNA characters)</a:t>
            </a:r>
          </a:p>
          <a:p>
            <a:endParaRPr lang="en-CH" dirty="0"/>
          </a:p>
          <a:p>
            <a:r>
              <a:rPr lang="en-CH" dirty="0"/>
              <a:t>Based on these, We leverage two filtering opportunities</a:t>
            </a:r>
          </a:p>
          <a:p>
            <a:endParaRPr lang="en-CH" dirty="0"/>
          </a:p>
          <a:p>
            <a:r>
              <a:rPr lang="en-CH" dirty="0"/>
              <a:t>First, we can filter exactly matching reads, which are reads that match exactly to one or more subsequences of the reference genome and do not require </a:t>
            </a:r>
            <a:r>
              <a:rPr lang="en-US" sz="1200" dirty="0">
                <a:solidFill>
                  <a:srgbClr val="1982C3"/>
                </a:solidFill>
                <a:latin typeface="Corbel" panose="020B0503020204020204" pitchFamily="34" charset="0"/>
              </a:rPr>
              <a:t>approximate string matching during alignment</a:t>
            </a:r>
            <a:r>
              <a:rPr lang="en-CH" dirty="0"/>
              <a:t>. Exact matches can frequently occur in short read sets with low sequencing errors and low genetic variations</a:t>
            </a:r>
          </a:p>
          <a:p>
            <a:endParaRPr lang="en-CH" dirty="0"/>
          </a:p>
          <a:p>
            <a:pPr marL="0" marR="0" lvl="0" indent="0" algn="l" defTabSz="914400" rtl="0" eaLnBrk="1" fontAlgn="auto" latinLnBrk="0" hangingPunct="1">
              <a:lnSpc>
                <a:spcPct val="100000"/>
              </a:lnSpc>
              <a:spcBef>
                <a:spcPts val="0"/>
              </a:spcBef>
              <a:spcAft>
                <a:spcPts val="0"/>
              </a:spcAft>
              <a:buClrTx/>
              <a:buSzTx/>
              <a:buFontTx/>
              <a:buNone/>
              <a:tabLst/>
              <a:defRPr/>
            </a:pPr>
            <a:r>
              <a:rPr lang="en-CH" dirty="0"/>
              <a:t>Second, we can filter non-matching reads. Such reads do not have any </a:t>
            </a:r>
            <a:r>
              <a:rPr lang="en-GB" dirty="0"/>
              <a:t>potential matching locations in the reference genome</a:t>
            </a:r>
            <a:r>
              <a:rPr lang="en-CH" dirty="0"/>
              <a:t> can skip the expensive alignment step. Non-matching reads can frequently occur in long read sets with high sequencing errors and short or long read sets with high genetic variations</a:t>
            </a:r>
          </a:p>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89017905"/>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However, filtering reads in a modern SSD can be challenging [CLICK]</a:t>
            </a:r>
          </a:p>
          <a:p>
            <a:r>
              <a:rPr lang="en-GB" dirty="0"/>
              <a:t>Due to different </a:t>
            </a:r>
            <a:r>
              <a:rPr lang="en-GB" dirty="0" err="1"/>
              <a:t>behavior</a:t>
            </a:r>
            <a:r>
              <a:rPr lang="en-GB" dirty="0"/>
              <a:t> across read mapping workloads. [CLICK]</a:t>
            </a:r>
          </a:p>
          <a:p>
            <a:r>
              <a:rPr lang="en-GB" dirty="0"/>
              <a:t>And the limited hardware resources in the SSD. </a:t>
            </a:r>
            <a:r>
              <a:rPr lang="en-GB" b="1" dirty="0"/>
              <a:t>By addressing these challenges [CLICK]</a:t>
            </a:r>
          </a:p>
          <a:p>
            <a:endParaRPr lang="en-GB" b="1" dirty="0"/>
          </a:p>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4372958"/>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We propose </a:t>
            </a:r>
            <a:r>
              <a:rPr lang="en-GB" dirty="0" err="1"/>
              <a:t>GenStore</a:t>
            </a:r>
            <a:r>
              <a:rPr lang="en-GB" dirty="0"/>
              <a:t>, the first in-storage processing system designed for genome sequence analysis. [CLICK]</a:t>
            </a:r>
          </a:p>
          <a:p>
            <a:r>
              <a:rPr lang="en-GB" dirty="0"/>
              <a:t>To reduce both the computation [CLICK]</a:t>
            </a:r>
          </a:p>
          <a:p>
            <a:r>
              <a:rPr lang="en-GB" dirty="0"/>
              <a:t>And the data movement overhead [CLICK]</a:t>
            </a:r>
          </a:p>
          <a:p>
            <a:r>
              <a:rPr lang="en-GB" sz="1200" b="0" i="0" u="none" strike="noStrike" kern="1200" dirty="0" err="1">
                <a:solidFill>
                  <a:schemeClr val="tx1"/>
                </a:solidFill>
                <a:effectLst/>
                <a:latin typeface="+mn-lt"/>
                <a:ea typeface="+mn-ea"/>
                <a:cs typeface="+mn-cs"/>
              </a:rPr>
              <a:t>GenStore</a:t>
            </a:r>
            <a:r>
              <a:rPr lang="en-GB" sz="1200" b="0" i="0" u="none" strike="noStrike" kern="1200" dirty="0">
                <a:solidFill>
                  <a:schemeClr val="tx1"/>
                </a:solidFill>
                <a:effectLst/>
                <a:latin typeface="+mn-lt"/>
                <a:ea typeface="+mn-ea"/>
                <a:cs typeface="+mn-cs"/>
              </a:rPr>
              <a:t> provides high-performance and energy benefits compared to state-of-the-art HW and SW baselines </a:t>
            </a:r>
            <a:r>
              <a:rPr lang="en-GB" dirty="0"/>
              <a:t>[CLICK]</a:t>
            </a:r>
          </a:p>
          <a:p>
            <a:endParaRPr lang="en-GB" dirty="0"/>
          </a:p>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4343527"/>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18715E5-0E3B-1B4F-BB79-1C4B57B4732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235</a:t>
            </a:fld>
            <a:endParaRPr kumimoji="0" lang="en-US" sz="12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4194910738"/>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F18715E5-0E3B-1B4F-BB79-1C4B57B4732F}"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236</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2049896682"/>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18715E5-0E3B-1B4F-BB79-1C4B57B4732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7858954"/>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18715E5-0E3B-1B4F-BB79-1C4B57B4732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61468024"/>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18715E5-0E3B-1B4F-BB79-1C4B57B4732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249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7088512"/>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31085560"/>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23884933"/>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442692"/>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MinION is an inexpensive, pocket-sized, portable, high-throughput sequencing apparatus that produces data in real-time. These properties enable new potential applications of genome sequencing, such as rapid surveillance of Ebola, Zika or other epidemics, near-patient testing, and other applications that require real- time data analysis.</a:t>
            </a:r>
          </a:p>
          <a:p>
            <a:pPr marL="0" marR="0" lvl="0" indent="0" algn="l" defTabSz="4572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In addition, the MinION technology has two major advantages. First, it is capable of generating ultra-long reads (</a:t>
            </a:r>
            <a:r>
              <a:rPr lang="en-US" sz="1200" i="1" kern="1200" dirty="0">
                <a:solidFill>
                  <a:schemeClr val="tx1"/>
                </a:solidFill>
                <a:effectLst/>
                <a:latin typeface="+mn-lt"/>
                <a:ea typeface="+mn-ea"/>
                <a:cs typeface="+mn-cs"/>
              </a:rPr>
              <a:t>e</a:t>
            </a:r>
            <a:r>
              <a:rPr lang="en-US" sz="1200" kern="1200" dirty="0">
                <a:solidFill>
                  <a:schemeClr val="tx1"/>
                </a:solidFill>
                <a:effectLst/>
                <a:latin typeface="+mn-lt"/>
                <a:ea typeface="+mn-ea"/>
                <a:cs typeface="+mn-cs"/>
              </a:rPr>
              <a:t>.</a:t>
            </a:r>
            <a:r>
              <a:rPr lang="en-US" sz="1200" i="1" kern="1200" dirty="0">
                <a:solidFill>
                  <a:schemeClr val="tx1"/>
                </a:solidFill>
                <a:effectLst/>
                <a:latin typeface="+mn-lt"/>
                <a:ea typeface="+mn-ea"/>
                <a:cs typeface="+mn-cs"/>
              </a:rPr>
              <a:t>g</a:t>
            </a:r>
            <a:r>
              <a:rPr lang="en-US" sz="1200" kern="1200" dirty="0">
                <a:solidFill>
                  <a:schemeClr val="tx1"/>
                </a:solidFill>
                <a:effectLst/>
                <a:latin typeface="+mn-lt"/>
                <a:ea typeface="+mn-ea"/>
                <a:cs typeface="+mn-cs"/>
              </a:rPr>
              <a:t>., 882 </a:t>
            </a:r>
            <a:r>
              <a:rPr lang="en-US" sz="1200" kern="1200" dirty="0" err="1">
                <a:solidFill>
                  <a:schemeClr val="tx1"/>
                </a:solidFill>
                <a:effectLst/>
                <a:latin typeface="+mn-lt"/>
                <a:ea typeface="+mn-ea"/>
                <a:cs typeface="+mn-cs"/>
              </a:rPr>
              <a:t>kilobase</a:t>
            </a:r>
            <a:r>
              <a:rPr lang="en-US" sz="1200" kern="1200" dirty="0">
                <a:solidFill>
                  <a:schemeClr val="tx1"/>
                </a:solidFill>
                <a:effectLst/>
                <a:latin typeface="+mn-lt"/>
                <a:ea typeface="+mn-ea"/>
                <a:cs typeface="+mn-cs"/>
              </a:rPr>
              <a:t> pairs or longer). </a:t>
            </a:r>
            <a:r>
              <a:rPr lang="en-US" sz="1200" b="1" kern="1200" dirty="0" err="1">
                <a:solidFill>
                  <a:schemeClr val="tx1"/>
                </a:solidFill>
                <a:effectLst/>
                <a:latin typeface="+mn-lt"/>
                <a:ea typeface="+mn-ea"/>
                <a:cs typeface="+mn-cs"/>
              </a:rPr>
              <a:t>MinION’s</a:t>
            </a:r>
            <a:r>
              <a:rPr lang="en-US" sz="1200" b="1" kern="1200" dirty="0">
                <a:solidFill>
                  <a:schemeClr val="tx1"/>
                </a:solidFill>
                <a:effectLst/>
                <a:latin typeface="+mn-lt"/>
                <a:ea typeface="+mn-ea"/>
                <a:cs typeface="+mn-cs"/>
              </a:rPr>
              <a:t> long reads greatly simplify the genome assembly process by decreasing the computational requirements. </a:t>
            </a:r>
            <a:r>
              <a:rPr lang="en-US" sz="1200" kern="1200" dirty="0">
                <a:solidFill>
                  <a:schemeClr val="tx1"/>
                </a:solidFill>
                <a:effectLst/>
                <a:latin typeface="+mn-lt"/>
                <a:ea typeface="+mn-ea"/>
                <a:cs typeface="+mn-cs"/>
              </a:rPr>
              <a:t>Second, it is small and portable. MinION is named as the first DNA sequencing device used in outer space to help the detection of life elsewhere in the universe with the help of its size and portability. </a:t>
            </a:r>
            <a:endParaRPr lang="en-US" dirty="0"/>
          </a:p>
          <a:p>
            <a:pPr marL="0" marR="0" lvl="0" indent="0" algn="l" defTabSz="4572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With the help of continuous updates to the MinION device and the </a:t>
            </a:r>
            <a:r>
              <a:rPr lang="en-US" sz="1200" kern="1200" dirty="0" err="1">
                <a:solidFill>
                  <a:schemeClr val="tx1"/>
                </a:solidFill>
                <a:effectLst/>
                <a:latin typeface="+mn-lt"/>
                <a:ea typeface="+mn-ea"/>
                <a:cs typeface="+mn-cs"/>
              </a:rPr>
              <a:t>nanopore</a:t>
            </a:r>
            <a:r>
              <a:rPr lang="en-US" sz="1200" kern="1200" dirty="0">
                <a:solidFill>
                  <a:schemeClr val="tx1"/>
                </a:solidFill>
                <a:effectLst/>
                <a:latin typeface="+mn-lt"/>
                <a:ea typeface="+mn-ea"/>
                <a:cs typeface="+mn-cs"/>
              </a:rPr>
              <a:t> chemistry, the first </a:t>
            </a:r>
            <a:r>
              <a:rPr lang="en-US" sz="1200" kern="1200" dirty="0" err="1">
                <a:solidFill>
                  <a:schemeClr val="tx1"/>
                </a:solidFill>
                <a:effectLst/>
                <a:latin typeface="+mn-lt"/>
                <a:ea typeface="+mn-ea"/>
                <a:cs typeface="+mn-cs"/>
              </a:rPr>
              <a:t>nanopore</a:t>
            </a:r>
            <a:r>
              <a:rPr lang="en-US" sz="1200" kern="1200" dirty="0">
                <a:solidFill>
                  <a:schemeClr val="tx1"/>
                </a:solidFill>
                <a:effectLst/>
                <a:latin typeface="+mn-lt"/>
                <a:ea typeface="+mn-ea"/>
                <a:cs typeface="+mn-cs"/>
              </a:rPr>
              <a:t> human reference genome was generated by using only MinION devices.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858353"/>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MinION is an inexpensive, pocket-sized, portable, high-throughput sequencing apparatus that produces data in real-time. These properties enable new potential applications of genome sequencing, such as rapid surveillance of Ebola, Zika or other epidemics, near-patient testing, and other applications that require real- time data analysis.</a:t>
            </a:r>
          </a:p>
          <a:p>
            <a:pPr marL="0" marR="0" lvl="0" indent="0" algn="l" defTabSz="4572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In addition, the MinION technology has two major advantages. First, it is capable of generating ultra-long reads (</a:t>
            </a:r>
            <a:r>
              <a:rPr lang="en-US" sz="1200" i="1" kern="1200" dirty="0">
                <a:solidFill>
                  <a:schemeClr val="tx1"/>
                </a:solidFill>
                <a:effectLst/>
                <a:latin typeface="+mn-lt"/>
                <a:ea typeface="+mn-ea"/>
                <a:cs typeface="+mn-cs"/>
              </a:rPr>
              <a:t>e</a:t>
            </a:r>
            <a:r>
              <a:rPr lang="en-US" sz="1200" kern="1200" dirty="0">
                <a:solidFill>
                  <a:schemeClr val="tx1"/>
                </a:solidFill>
                <a:effectLst/>
                <a:latin typeface="+mn-lt"/>
                <a:ea typeface="+mn-ea"/>
                <a:cs typeface="+mn-cs"/>
              </a:rPr>
              <a:t>.</a:t>
            </a:r>
            <a:r>
              <a:rPr lang="en-US" sz="1200" i="1" kern="1200" dirty="0">
                <a:solidFill>
                  <a:schemeClr val="tx1"/>
                </a:solidFill>
                <a:effectLst/>
                <a:latin typeface="+mn-lt"/>
                <a:ea typeface="+mn-ea"/>
                <a:cs typeface="+mn-cs"/>
              </a:rPr>
              <a:t>g</a:t>
            </a:r>
            <a:r>
              <a:rPr lang="en-US" sz="1200" kern="1200" dirty="0">
                <a:solidFill>
                  <a:schemeClr val="tx1"/>
                </a:solidFill>
                <a:effectLst/>
                <a:latin typeface="+mn-lt"/>
                <a:ea typeface="+mn-ea"/>
                <a:cs typeface="+mn-cs"/>
              </a:rPr>
              <a:t>., 882 </a:t>
            </a:r>
            <a:r>
              <a:rPr lang="en-US" sz="1200" kern="1200" dirty="0" err="1">
                <a:solidFill>
                  <a:schemeClr val="tx1"/>
                </a:solidFill>
                <a:effectLst/>
                <a:latin typeface="+mn-lt"/>
                <a:ea typeface="+mn-ea"/>
                <a:cs typeface="+mn-cs"/>
              </a:rPr>
              <a:t>kilobase</a:t>
            </a:r>
            <a:r>
              <a:rPr lang="en-US" sz="1200" kern="1200" dirty="0">
                <a:solidFill>
                  <a:schemeClr val="tx1"/>
                </a:solidFill>
                <a:effectLst/>
                <a:latin typeface="+mn-lt"/>
                <a:ea typeface="+mn-ea"/>
                <a:cs typeface="+mn-cs"/>
              </a:rPr>
              <a:t> pairs or longer). </a:t>
            </a:r>
            <a:r>
              <a:rPr lang="en-US" sz="1200" b="1" kern="1200" dirty="0" err="1">
                <a:solidFill>
                  <a:schemeClr val="tx1"/>
                </a:solidFill>
                <a:effectLst/>
                <a:latin typeface="+mn-lt"/>
                <a:ea typeface="+mn-ea"/>
                <a:cs typeface="+mn-cs"/>
              </a:rPr>
              <a:t>MinION’s</a:t>
            </a:r>
            <a:r>
              <a:rPr lang="en-US" sz="1200" b="1" kern="1200" dirty="0">
                <a:solidFill>
                  <a:schemeClr val="tx1"/>
                </a:solidFill>
                <a:effectLst/>
                <a:latin typeface="+mn-lt"/>
                <a:ea typeface="+mn-ea"/>
                <a:cs typeface="+mn-cs"/>
              </a:rPr>
              <a:t> long reads greatly simplify the genome assembly process by decreasing the computational requirements. </a:t>
            </a:r>
            <a:r>
              <a:rPr lang="en-US" sz="1200" kern="1200" dirty="0">
                <a:solidFill>
                  <a:schemeClr val="tx1"/>
                </a:solidFill>
                <a:effectLst/>
                <a:latin typeface="+mn-lt"/>
                <a:ea typeface="+mn-ea"/>
                <a:cs typeface="+mn-cs"/>
              </a:rPr>
              <a:t>Second, it is small and portable. MinION is named as the first DNA sequencing device used in outer space to help the detection of life elsewhere in the universe with the help of its size and portability. </a:t>
            </a:r>
            <a:endParaRPr lang="en-US" dirty="0"/>
          </a:p>
          <a:p>
            <a:pPr marL="0" marR="0" lvl="0" indent="0" algn="l" defTabSz="4572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With the help of continuous updates to the MinION device and the </a:t>
            </a:r>
            <a:r>
              <a:rPr lang="en-US" sz="1200" kern="1200" dirty="0" err="1">
                <a:solidFill>
                  <a:schemeClr val="tx1"/>
                </a:solidFill>
                <a:effectLst/>
                <a:latin typeface="+mn-lt"/>
                <a:ea typeface="+mn-ea"/>
                <a:cs typeface="+mn-cs"/>
              </a:rPr>
              <a:t>nanopore</a:t>
            </a:r>
            <a:r>
              <a:rPr lang="en-US" sz="1200" kern="1200" dirty="0">
                <a:solidFill>
                  <a:schemeClr val="tx1"/>
                </a:solidFill>
                <a:effectLst/>
                <a:latin typeface="+mn-lt"/>
                <a:ea typeface="+mn-ea"/>
                <a:cs typeface="+mn-cs"/>
              </a:rPr>
              <a:t> chemistry, the first </a:t>
            </a:r>
            <a:r>
              <a:rPr lang="en-US" sz="1200" kern="1200" dirty="0" err="1">
                <a:solidFill>
                  <a:schemeClr val="tx1"/>
                </a:solidFill>
                <a:effectLst/>
                <a:latin typeface="+mn-lt"/>
                <a:ea typeface="+mn-ea"/>
                <a:cs typeface="+mn-cs"/>
              </a:rPr>
              <a:t>nanopore</a:t>
            </a:r>
            <a:r>
              <a:rPr lang="en-US" sz="1200" kern="1200" dirty="0">
                <a:solidFill>
                  <a:schemeClr val="tx1"/>
                </a:solidFill>
                <a:effectLst/>
                <a:latin typeface="+mn-lt"/>
                <a:ea typeface="+mn-ea"/>
                <a:cs typeface="+mn-cs"/>
              </a:rPr>
              <a:t> human reference genome was generated by using only MinION devices.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60003981"/>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75170044"/>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auto" latinLnBrk="0" hangingPunct="1">
              <a:lnSpc>
                <a:spcPct val="100000"/>
              </a:lnSpc>
              <a:spcBef>
                <a:spcPts val="0"/>
              </a:spcBef>
              <a:spcAft>
                <a:spcPts val="0"/>
              </a:spcAft>
              <a:buClrTx/>
              <a:buSzTx/>
              <a:buFontTx/>
              <a:buNone/>
              <a:tabLst/>
              <a:defRPr/>
            </a:pPr>
            <a:fld id="{D433A3D9-BADB-734B-A983-EA6AF1EA18FE}"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rPr>
              <a:pPr marL="0" marR="0" lvl="0" indent="0" algn="r" defTabSz="928538" rtl="0" eaLnBrk="1" fontAlgn="auto" latinLnBrk="0" hangingPunct="1">
                <a:lnSpc>
                  <a:spcPct val="100000"/>
                </a:lnSpc>
                <a:spcBef>
                  <a:spcPts val="0"/>
                </a:spcBef>
                <a:spcAft>
                  <a:spcPts val="0"/>
                </a:spcAft>
                <a:buClrTx/>
                <a:buSzTx/>
                <a:buFontTx/>
                <a:buNone/>
                <a:tabLst/>
                <a:defRPr/>
              </a:pPr>
              <a:t>314</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75779" name="Rectangle 3"/>
          <p:cNvSpPr>
            <a:spLocks noGrp="1" noChangeArrowheads="1"/>
          </p:cNvSpPr>
          <p:nvPr>
            <p:ph type="body" idx="1"/>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1860298805"/>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31085560"/>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31237468"/>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11230599"/>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23884933"/>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442692"/>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53565907"/>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auto" latinLnBrk="0" hangingPunct="1">
              <a:lnSpc>
                <a:spcPct val="100000"/>
              </a:lnSpc>
              <a:spcBef>
                <a:spcPts val="0"/>
              </a:spcBef>
              <a:spcAft>
                <a:spcPts val="0"/>
              </a:spcAft>
              <a:buClrTx/>
              <a:buSzTx/>
              <a:buFontTx/>
              <a:buNone/>
              <a:tabLst/>
              <a:defRPr/>
            </a:pPr>
            <a:fld id="{D433A3D9-BADB-734B-A983-EA6AF1EA18FE}"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rPr>
              <a:pPr marL="0" marR="0" lvl="0" indent="0" algn="r" defTabSz="928538" rtl="0" eaLnBrk="1" fontAlgn="auto" latinLnBrk="0" hangingPunct="1">
                <a:lnSpc>
                  <a:spcPct val="100000"/>
                </a:lnSpc>
                <a:spcBef>
                  <a:spcPts val="0"/>
                </a:spcBef>
                <a:spcAft>
                  <a:spcPts val="0"/>
                </a:spcAft>
                <a:buClrTx/>
                <a:buSzTx/>
                <a:buFontTx/>
                <a:buNone/>
                <a:tabLst/>
                <a:defRPr/>
              </a:pPr>
              <a:t>327</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75779" name="Rectangle 3"/>
          <p:cNvSpPr>
            <a:spLocks noGrp="1" noChangeArrowheads="1"/>
          </p:cNvSpPr>
          <p:nvPr>
            <p:ph type="body" idx="1"/>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2087697802"/>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Why we can not do that?</a:t>
            </a:r>
          </a:p>
          <a:p>
            <a:r>
              <a:rPr lang="en-US"/>
              <a:t>Challenges: 1- supercoiled structure, small cell’s size, sensitivity to 1 base, DNA length.</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37354369"/>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Why we can not do that?</a:t>
            </a:r>
          </a:p>
          <a:p>
            <a:r>
              <a:rPr lang="en-US"/>
              <a:t>Challenges: 1- supercoiled structure, small cell’s size, sensitivity to 1 base, DNA length.</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04574126"/>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a:solidFill>
                  <a:srgbClr val="FF0000"/>
                </a:solidFill>
              </a:rPr>
              <a:t>Reads lack information </a:t>
            </a:r>
            <a:r>
              <a:rPr lang="en-US" sz="1200">
                <a:solidFill>
                  <a:srgbClr val="000000"/>
                </a:solidFill>
              </a:rPr>
              <a:t>about their </a:t>
            </a:r>
            <a:r>
              <a:rPr lang="en-US" sz="1200">
                <a:solidFill>
                  <a:srgbClr val="0432FF"/>
                </a:solidFill>
              </a:rPr>
              <a:t>order</a:t>
            </a:r>
            <a:r>
              <a:rPr lang="en-US" sz="1200">
                <a:solidFill>
                  <a:srgbClr val="000000"/>
                </a:solidFill>
              </a:rPr>
              <a:t> and </a:t>
            </a:r>
            <a:r>
              <a:rPr lang="en-US" sz="1200">
                <a:solidFill>
                  <a:srgbClr val="0432FF"/>
                </a:solidFill>
              </a:rPr>
              <a:t>location</a:t>
            </a:r>
            <a:r>
              <a:rPr lang="en-US" sz="1200">
                <a:solidFill>
                  <a:srgbClr val="000000"/>
                </a:solidFill>
              </a:rPr>
              <a:t> (which part of genome they are originated from)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a:solidFill>
                <a:srgbClr val="000000"/>
              </a:solidFill>
              <a:ea typeface="Tahoma" panose="020B0604030504040204" pitchFamily="34" charset="0"/>
              <a:cs typeface="Tahoma" panose="020B060403050404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a:solidFill>
                  <a:srgbClr val="000000"/>
                </a:solidFill>
                <a:ea typeface="Tahoma" panose="020B0604030504040204" pitchFamily="34" charset="0"/>
                <a:cs typeface="Tahoma" panose="020B0604030504040204" pitchFamily="34" charset="0"/>
              </a:rPr>
              <a:t>PICO bases/44 hours</a:t>
            </a:r>
            <a:endParaRPr lang="en-US" sz="1200">
              <a:solidFill>
                <a:srgbClr val="0000FF"/>
              </a:solidFill>
              <a:ea typeface="Tahoma" panose="020B0604030504040204" pitchFamily="34" charset="0"/>
              <a:cs typeface="Tahoma" panose="020B0604030504040204" pitchFamily="34" charset="0"/>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1723322"/>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latinLnBrk="0"/>
            <a:r>
              <a:rPr lang="en-US" sz="1200" b="0" i="0" kern="1200">
                <a:solidFill>
                  <a:schemeClr val="tx1"/>
                </a:solidFill>
                <a:effectLst/>
                <a:latin typeface="+mn-lt"/>
                <a:ea typeface="+mn-ea"/>
                <a:cs typeface="+mn-cs"/>
              </a:rPr>
              <a:t>Until today, there is no machine takes genomic sample and produces the full sequence of the donor. I</a:t>
            </a:r>
          </a:p>
          <a:p>
            <a:pPr rtl="0" latinLnBrk="0"/>
            <a:r>
              <a:rPr lang="en-US" sz="1200" b="0" i="0" kern="1200" err="1">
                <a:solidFill>
                  <a:schemeClr val="tx1"/>
                </a:solidFill>
                <a:effectLst/>
                <a:latin typeface="+mn-lt"/>
                <a:ea typeface="+mn-ea"/>
                <a:cs typeface="+mn-cs"/>
              </a:rPr>
              <a:t>nstead</a:t>
            </a:r>
            <a:r>
              <a:rPr lang="en-US" sz="1200" b="0" i="0" kern="1200">
                <a:solidFill>
                  <a:schemeClr val="tx1"/>
                </a:solidFill>
                <a:effectLst/>
                <a:latin typeface="+mn-lt"/>
                <a:ea typeface="+mn-ea"/>
                <a:cs typeface="+mn-cs"/>
              </a:rPr>
              <a:t>, HTS technology is used to sequence/read random short DNA fragments of copies of the original molecule. </a:t>
            </a:r>
          </a:p>
          <a:p>
            <a:pPr rtl="0" latinLnBrk="0"/>
            <a:r>
              <a:rPr lang="en-US" sz="1200" b="1" i="0" kern="1200">
                <a:solidFill>
                  <a:schemeClr val="tx1"/>
                </a:solidFill>
                <a:effectLst/>
                <a:latin typeface="+mn-lt"/>
                <a:ea typeface="+mn-ea"/>
                <a:cs typeface="+mn-cs"/>
              </a:rPr>
              <a:t>The sequencer adds the molecule “T” to all bases near the flow cell surface and observes the chemical reaction by a CMOS sensor</a:t>
            </a:r>
            <a:r>
              <a:rPr lang="en-US" sz="1200" b="0" i="0" kern="1200">
                <a:solidFill>
                  <a:schemeClr val="tx1"/>
                </a:solidFill>
                <a:effectLst/>
                <a:latin typeface="+mn-lt"/>
                <a:ea typeface="+mn-ea"/>
                <a:cs typeface="+mn-cs"/>
              </a:rPr>
              <a:t>. If a reaction happens then the base is “A” (A reacts with T, C with G and vice versa). </a:t>
            </a:r>
          </a:p>
          <a:p>
            <a:pPr rtl="0" latinLnBrk="0"/>
            <a:r>
              <a:rPr lang="en-US" sz="1200" b="0" i="0" kern="1200">
                <a:solidFill>
                  <a:schemeClr val="tx1"/>
                </a:solidFill>
                <a:effectLst/>
                <a:latin typeface="+mn-lt"/>
                <a:ea typeface="+mn-ea"/>
                <a:cs typeface="+mn-cs"/>
              </a:rPr>
              <a:t>This step is repeated for A, C, and G molecules for each base of the fragments. </a:t>
            </a:r>
          </a:p>
          <a:p>
            <a:pPr rtl="0" latinLnBrk="0"/>
            <a:r>
              <a:rPr lang="en-US" sz="1200" b="0" i="0" kern="1200">
                <a:solidFill>
                  <a:schemeClr val="tx1"/>
                </a:solidFill>
                <a:effectLst/>
                <a:latin typeface="+mn-lt"/>
                <a:ea typeface="+mn-ea"/>
                <a:cs typeface="+mn-cs"/>
              </a:rPr>
              <a:t>Bases are sequenced concurrently, hence the name “high throughput”.</a:t>
            </a:r>
          </a:p>
          <a:p>
            <a:br>
              <a:rPr lang="en-US"/>
            </a:br>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00091980"/>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latinLnBrk="0"/>
            <a:r>
              <a:rPr lang="en-US" sz="1200" b="0" i="0" kern="1200">
                <a:solidFill>
                  <a:schemeClr val="tx1"/>
                </a:solidFill>
                <a:effectLst/>
                <a:latin typeface="+mn-lt"/>
                <a:ea typeface="+mn-ea"/>
                <a:cs typeface="+mn-cs"/>
              </a:rPr>
              <a:t>Until today, there is no machine takes genomic sample and produces the full sequence of the donor. I</a:t>
            </a:r>
          </a:p>
          <a:p>
            <a:pPr rtl="0" latinLnBrk="0"/>
            <a:r>
              <a:rPr lang="en-US" sz="1200" b="0" i="0" kern="1200" err="1">
                <a:solidFill>
                  <a:schemeClr val="tx1"/>
                </a:solidFill>
                <a:effectLst/>
                <a:latin typeface="+mn-lt"/>
                <a:ea typeface="+mn-ea"/>
                <a:cs typeface="+mn-cs"/>
              </a:rPr>
              <a:t>nstead</a:t>
            </a:r>
            <a:r>
              <a:rPr lang="en-US" sz="1200" b="0" i="0" kern="1200">
                <a:solidFill>
                  <a:schemeClr val="tx1"/>
                </a:solidFill>
                <a:effectLst/>
                <a:latin typeface="+mn-lt"/>
                <a:ea typeface="+mn-ea"/>
                <a:cs typeface="+mn-cs"/>
              </a:rPr>
              <a:t>, HTS technology is used to sequence/read random short DNA fragments of copies of the original molecule. </a:t>
            </a:r>
          </a:p>
          <a:p>
            <a:pPr rtl="0" latinLnBrk="0"/>
            <a:r>
              <a:rPr lang="en-US" sz="1200" b="1" i="0" kern="1200">
                <a:solidFill>
                  <a:schemeClr val="tx1"/>
                </a:solidFill>
                <a:effectLst/>
                <a:latin typeface="+mn-lt"/>
                <a:ea typeface="+mn-ea"/>
                <a:cs typeface="+mn-cs"/>
              </a:rPr>
              <a:t>The sequencer adds the molecule “T” to all bases near the flow cell surface and observes the chemical reaction by a CMOS sensor</a:t>
            </a:r>
            <a:r>
              <a:rPr lang="en-US" sz="1200" b="0" i="0" kern="1200">
                <a:solidFill>
                  <a:schemeClr val="tx1"/>
                </a:solidFill>
                <a:effectLst/>
                <a:latin typeface="+mn-lt"/>
                <a:ea typeface="+mn-ea"/>
                <a:cs typeface="+mn-cs"/>
              </a:rPr>
              <a:t>. If a reaction happens then the base is “A” (A reacts with T, C with G and vice versa). </a:t>
            </a:r>
          </a:p>
          <a:p>
            <a:pPr rtl="0" latinLnBrk="0"/>
            <a:r>
              <a:rPr lang="en-US" sz="1200" b="0" i="0" kern="1200">
                <a:solidFill>
                  <a:schemeClr val="tx1"/>
                </a:solidFill>
                <a:effectLst/>
                <a:latin typeface="+mn-lt"/>
                <a:ea typeface="+mn-ea"/>
                <a:cs typeface="+mn-cs"/>
              </a:rPr>
              <a:t>This step is repeated for A, C, and G molecules for each base of the fragments. </a:t>
            </a:r>
          </a:p>
          <a:p>
            <a:pPr rtl="0" latinLnBrk="0"/>
            <a:r>
              <a:rPr lang="en-US" sz="1200" b="0" i="0" kern="1200">
                <a:solidFill>
                  <a:schemeClr val="tx1"/>
                </a:solidFill>
                <a:effectLst/>
                <a:latin typeface="+mn-lt"/>
                <a:ea typeface="+mn-ea"/>
                <a:cs typeface="+mn-cs"/>
              </a:rPr>
              <a:t>Bases are sequenced concurrently, hence the name “high throughput”.</a:t>
            </a:r>
          </a:p>
          <a:p>
            <a:br>
              <a:rPr lang="en-US"/>
            </a:br>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3145893"/>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latinLnBrk="0"/>
            <a:r>
              <a:rPr lang="en-US" sz="1200" b="0" i="0" kern="1200">
                <a:solidFill>
                  <a:schemeClr val="tx1"/>
                </a:solidFill>
                <a:effectLst/>
                <a:latin typeface="+mn-lt"/>
                <a:ea typeface="+mn-ea"/>
                <a:cs typeface="+mn-cs"/>
              </a:rPr>
              <a:t>Until today, there is no machine takes genomic sample and produces the full sequence of the donor. I</a:t>
            </a:r>
          </a:p>
          <a:p>
            <a:pPr rtl="0" latinLnBrk="0"/>
            <a:r>
              <a:rPr lang="en-US" sz="1200" b="0" i="0" kern="1200" err="1">
                <a:solidFill>
                  <a:schemeClr val="tx1"/>
                </a:solidFill>
                <a:effectLst/>
                <a:latin typeface="+mn-lt"/>
                <a:ea typeface="+mn-ea"/>
                <a:cs typeface="+mn-cs"/>
              </a:rPr>
              <a:t>nstead</a:t>
            </a:r>
            <a:r>
              <a:rPr lang="en-US" sz="1200" b="0" i="0" kern="1200">
                <a:solidFill>
                  <a:schemeClr val="tx1"/>
                </a:solidFill>
                <a:effectLst/>
                <a:latin typeface="+mn-lt"/>
                <a:ea typeface="+mn-ea"/>
                <a:cs typeface="+mn-cs"/>
              </a:rPr>
              <a:t>, HTS technology is used to sequence/read random short DNA fragments of copies of the original molecule. </a:t>
            </a:r>
          </a:p>
          <a:p>
            <a:pPr rtl="0" latinLnBrk="0"/>
            <a:r>
              <a:rPr lang="en-US" sz="1200" b="1" i="0" kern="1200">
                <a:solidFill>
                  <a:schemeClr val="tx1"/>
                </a:solidFill>
                <a:effectLst/>
                <a:latin typeface="+mn-lt"/>
                <a:ea typeface="+mn-ea"/>
                <a:cs typeface="+mn-cs"/>
              </a:rPr>
              <a:t>The sequencer adds the molecule “T” to all bases near the flow cell surface and observes the chemical reaction by a CMOS sensor</a:t>
            </a:r>
            <a:r>
              <a:rPr lang="en-US" sz="1200" b="0" i="0" kern="1200">
                <a:solidFill>
                  <a:schemeClr val="tx1"/>
                </a:solidFill>
                <a:effectLst/>
                <a:latin typeface="+mn-lt"/>
                <a:ea typeface="+mn-ea"/>
                <a:cs typeface="+mn-cs"/>
              </a:rPr>
              <a:t>. If a reaction happens then the base is “A” (A reacts with T, C with G and vice versa). </a:t>
            </a:r>
          </a:p>
          <a:p>
            <a:pPr rtl="0" latinLnBrk="0"/>
            <a:r>
              <a:rPr lang="en-US" sz="1200" b="0" i="0" kern="1200">
                <a:solidFill>
                  <a:schemeClr val="tx1"/>
                </a:solidFill>
                <a:effectLst/>
                <a:latin typeface="+mn-lt"/>
                <a:ea typeface="+mn-ea"/>
                <a:cs typeface="+mn-cs"/>
              </a:rPr>
              <a:t>This step is repeated for A, C, and G molecules for each base of the fragments. </a:t>
            </a:r>
          </a:p>
          <a:p>
            <a:pPr rtl="0" latinLnBrk="0"/>
            <a:r>
              <a:rPr lang="en-US" sz="1200" b="0" i="0" kern="1200">
                <a:solidFill>
                  <a:schemeClr val="tx1"/>
                </a:solidFill>
                <a:effectLst/>
                <a:latin typeface="+mn-lt"/>
                <a:ea typeface="+mn-ea"/>
                <a:cs typeface="+mn-cs"/>
              </a:rPr>
              <a:t>Bases are sequenced concurrently, hence the name “high throughput”.</a:t>
            </a:r>
          </a:p>
          <a:p>
            <a:br>
              <a:rPr lang="en-US"/>
            </a:br>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12734537"/>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Rhinoceros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24160717"/>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tr-T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5E9FE4A-0C21-4AC7-A29F-491DBFD0D03B}"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49909292"/>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By sequencing the same DNA segment many times (10 to 30 times),  we can have accurate more longer reads.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76292699"/>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solidFill>
                  <a:schemeClr val="bg1">
                    <a:lumMod val="50000"/>
                  </a:schemeClr>
                </a:solidFill>
              </a:rPr>
              <a:t>Phi x174 is a virus that Infects E. Coli bacteria</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a:solidFill>
                <a:srgbClr val="222222"/>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a:solidFill>
                  <a:schemeClr val="tx1"/>
                </a:solidFill>
                <a:effectLst/>
                <a:latin typeface="+mn-lt"/>
                <a:ea typeface="+mn-ea"/>
                <a:cs typeface="+mn-cs"/>
              </a:rPr>
              <a:t>You may be exposed to E. coli from contaminated water or food — especially raw vegetables and undercooked ground beef.</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a:solidFill>
                <a:srgbClr val="222222"/>
              </a:solidFill>
              <a:latin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a:solidFill>
                  <a:srgbClr val="222222"/>
                </a:solidFill>
                <a:latin typeface="arial" panose="020B0604020202020204" pitchFamily="34" charset="0"/>
              </a:rPr>
              <a:t>Paris Japonica</a:t>
            </a:r>
            <a:r>
              <a:rPr lang="en-US">
                <a:solidFill>
                  <a:srgbClr val="222222"/>
                </a:solidFill>
                <a:latin typeface="arial" panose="020B0604020202020204" pitchFamily="34" charset="0"/>
              </a:rPr>
              <a:t> : A rare Japanese flower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solidFill>
                  <a:srgbClr val="222222"/>
                </a:solidFill>
                <a:latin typeface="arial" panose="020B0604020202020204" pitchFamily="34" charset="0"/>
              </a:rPr>
              <a:t>============================</a:t>
            </a:r>
          </a:p>
          <a:p>
            <a:r>
              <a:rPr lang="en-US" sz="1200" b="0" i="0" u="none" strike="noStrike" kern="1200" baseline="0">
                <a:solidFill>
                  <a:schemeClr val="tx1"/>
                </a:solidFill>
                <a:latin typeface="+mn-lt"/>
                <a:ea typeface="+mn-ea"/>
                <a:cs typeface="+mn-cs"/>
              </a:rPr>
              <a:t>Phi is 600K time smaller than the genome of human	</a:t>
            </a:r>
          </a:p>
          <a:p>
            <a:r>
              <a:rPr lang="en-US" sz="1200" b="0" i="0" u="none" strike="noStrike" kern="1200" baseline="0">
                <a:solidFill>
                  <a:schemeClr val="tx1"/>
                </a:solidFill>
                <a:latin typeface="+mn-lt"/>
                <a:ea typeface="+mn-ea"/>
                <a:cs typeface="+mn-cs"/>
              </a:rPr>
              <a:t>E coli is ~600 time smaller than the human genome</a:t>
            </a:r>
          </a:p>
          <a:p>
            <a:r>
              <a:rPr lang="en-US" sz="1200" b="0" i="0" u="none" strike="noStrike" kern="1200" baseline="0">
                <a:solidFill>
                  <a:schemeClr val="tx1"/>
                </a:solidFill>
                <a:latin typeface="+mn-lt"/>
                <a:ea typeface="+mn-ea"/>
                <a:cs typeface="+mn-cs"/>
              </a:rPr>
              <a:t>Onion has a genome that is 5x larger than that of human</a:t>
            </a:r>
          </a:p>
          <a:p>
            <a:r>
              <a:rPr lang="en-US" sz="1200" b="0" i="0" u="none" strike="noStrike" kern="1200" baseline="0">
                <a:solidFill>
                  <a:schemeClr val="tx1"/>
                </a:solidFill>
                <a:latin typeface="+mn-lt"/>
                <a:ea typeface="+mn-ea"/>
                <a:cs typeface="+mn-cs"/>
              </a:rPr>
              <a:t>Paris japonica’s genome is 46x larger than the human genome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97225499"/>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0" kern="1200">
                <a:solidFill>
                  <a:schemeClr val="tx1"/>
                </a:solidFill>
                <a:effectLst/>
                <a:latin typeface="+mn-lt"/>
                <a:ea typeface="+mn-ea"/>
                <a:cs typeface="+mn-cs"/>
              </a:rPr>
              <a:t>The 13-year long human project is the starting of the genomic era! It opened the door to remarkable biomedical discoveries by providing the first complete human genome sequence. It cost 3 billion dollars to read the entire sequence.</a:t>
            </a:r>
            <a:br>
              <a:rPr lang="en-US"/>
            </a:br>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87515177"/>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t>There are three main challenges.</a:t>
            </a:r>
            <a:endParaRPr lang="en-US" baseline="0"/>
          </a:p>
          <a:p>
            <a:endParaRPr lang="en-US" baseline="0"/>
          </a:p>
          <a:p>
            <a:r>
              <a:rPr lang="en-US" baseline="0"/>
              <a:t>First. The mapper needs to find many mappings for each read. Because the read is so short, they can map to multiple locations in the reference genome. How can we efficiently find all mappings of a read?</a:t>
            </a:r>
          </a:p>
          <a:p>
            <a:endParaRPr lang="en-US" baseline="0"/>
          </a:p>
          <a:p>
            <a:r>
              <a:rPr lang="en-US" baseline="0"/>
              <a:t>Second. The mapper needs to tolerate small variance or errors in each read. Since individuals are different, the subject’s DNA might slightly differs from the reference DNA, which can be mismatches, insertions or deletions of base pairs. How can we efficiently map each read with up to a number of e errors present?</a:t>
            </a:r>
          </a:p>
          <a:p>
            <a:endParaRPr lang="en-US" baseline="0"/>
          </a:p>
          <a:p>
            <a:r>
              <a:rPr lang="en-US" baseline="0"/>
              <a:t>Third. The mapper needs to map each read very fast. In another word, performance is important. Because the human DNA is 3.2 billion base-pairs long and each read is only hundreds of base-pairs long, there can be billions of reads subjected to mapping for an individual human. Current state of the art mappers take weeks to map a human’s DNA. So the question is, how can we design a much higher performance read mapper?</a:t>
            </a:r>
            <a:endParaRPr lang="en-US"/>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336612052"/>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a:solidFill>
                  <a:srgbClr val="FF0000"/>
                </a:solidFill>
              </a:rPr>
              <a:t>a consensus reference represents </a:t>
            </a:r>
            <a:r>
              <a:rPr lang="en-US" sz="1200" b="0" i="0" kern="1200">
                <a:solidFill>
                  <a:schemeClr val="tx1"/>
                </a:solidFill>
                <a:effectLst/>
                <a:latin typeface="+mn-lt"/>
                <a:ea typeface="+mn-ea"/>
                <a:cs typeface="+mn-cs"/>
              </a:rPr>
              <a:t>the most common nucleotide at each position.</a:t>
            </a:r>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92098134"/>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MAGNET will be presented in the next </a:t>
            </a:r>
            <a:r>
              <a:rPr lang="en-US"/>
              <a:t>talk.</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CF094C5-460E-475C-89A4-E8FF9BE715E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3716792"/>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After computing the binary matrix of GateKeeper, we need to backtrack</a:t>
            </a:r>
            <a:r>
              <a:rPr lang="en-US" baseline="0" dirty="0"/>
              <a:t> all matches (consecutive zeros highlighted in green) between the two sequences. In GateKeeper, we AND all diagonal bit-vectors of the matrix together and produce a single bit-vector that represents the largest possible number of matches between the two sequences. Due to the use of AND operation, we need to ignore the meaningless short zeros (one or two zeros). Final step is to count the number of zeros in the AND mask and if exceeds the threshold then the filter passes the two sequences.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146466744"/>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What effect pre-alignment has on overall execution time?</a:t>
            </a:r>
            <a:r>
              <a:rPr lang="en-US" baseline="0" dirty="0"/>
              <a:t> Well, that depends on how much and how fast it can remove incorrect mappings </a:t>
            </a:r>
          </a:p>
          <a:p>
            <a:endParaRPr lang="en-US" baseline="0" dirty="0"/>
          </a:p>
          <a:p>
            <a:endParaRPr lang="en-US" baseline="0" dirty="0"/>
          </a:p>
          <a:p>
            <a:r>
              <a:rPr lang="en-US" sz="1200" b="0" i="0" u="none" strike="noStrike" kern="1200" baseline="0" dirty="0">
                <a:solidFill>
                  <a:schemeClr val="tx1"/>
                </a:solidFill>
                <a:latin typeface="+mn-lt"/>
                <a:ea typeface="+mn-ea"/>
                <a:cs typeface="+mn-cs"/>
              </a:rPr>
              <a:t>We make</a:t>
            </a:r>
          </a:p>
          <a:p>
            <a:r>
              <a:rPr lang="en-US" sz="1200" b="0" i="0" u="none" strike="noStrike" kern="1200" baseline="0" dirty="0">
                <a:solidFill>
                  <a:schemeClr val="tx1"/>
                </a:solidFill>
                <a:latin typeface="+mn-lt"/>
                <a:ea typeface="+mn-ea"/>
                <a:cs typeface="+mn-cs"/>
              </a:rPr>
              <a:t>two key observations. (1) The reduction in the end-to-end processing time of the</a:t>
            </a:r>
          </a:p>
          <a:p>
            <a:r>
              <a:rPr lang="en-US" sz="1200" b="0" i="0" u="none" strike="noStrike" kern="1200" baseline="0" dirty="0">
                <a:solidFill>
                  <a:schemeClr val="tx1"/>
                </a:solidFill>
                <a:latin typeface="+mn-lt"/>
                <a:ea typeface="+mn-ea"/>
                <a:cs typeface="+mn-cs"/>
              </a:rPr>
              <a:t>alignment step largely depends on the accuracy and the speed of the pre-alignment</a:t>
            </a:r>
          </a:p>
          <a:p>
            <a:r>
              <a:rPr lang="en-US" sz="1200" b="0" i="0" u="none" strike="noStrike" kern="1200" baseline="0" dirty="0" err="1">
                <a:solidFill>
                  <a:schemeClr val="tx1"/>
                </a:solidFill>
                <a:latin typeface="+mn-lt"/>
                <a:ea typeface="+mn-ea"/>
                <a:cs typeface="+mn-cs"/>
              </a:rPr>
              <a:t>lter</a:t>
            </a:r>
            <a:r>
              <a:rPr lang="en-US" sz="1200" b="0" i="0" u="none" strike="noStrike" kern="1200" baseline="0" dirty="0">
                <a:solidFill>
                  <a:schemeClr val="tx1"/>
                </a:solidFill>
                <a:latin typeface="+mn-lt"/>
                <a:ea typeface="+mn-ea"/>
                <a:cs typeface="+mn-cs"/>
              </a:rPr>
              <a:t>. (2) Pre-alignment </a:t>
            </a:r>
            <a:r>
              <a:rPr lang="en-US" sz="1200" b="0" i="0" u="none" strike="noStrike" kern="1200" baseline="0" dirty="0" err="1">
                <a:solidFill>
                  <a:schemeClr val="tx1"/>
                </a:solidFill>
                <a:latin typeface="+mn-lt"/>
                <a:ea typeface="+mn-ea"/>
                <a:cs typeface="+mn-cs"/>
              </a:rPr>
              <a:t>ltering</a:t>
            </a:r>
            <a:r>
              <a:rPr lang="en-US" sz="1200" b="0" i="0" u="none" strike="noStrike" kern="1200" baseline="0" dirty="0">
                <a:solidFill>
                  <a:schemeClr val="tx1"/>
                </a:solidFill>
                <a:latin typeface="+mn-lt"/>
                <a:ea typeface="+mn-ea"/>
                <a:cs typeface="+mn-cs"/>
              </a:rPr>
              <a:t> can provide unsatisfactory performance (as</a:t>
            </a:r>
          </a:p>
          <a:p>
            <a:r>
              <a:rPr lang="en-US" sz="1200" b="0" i="0" u="none" strike="noStrike" kern="1200" baseline="0" dirty="0">
                <a:solidFill>
                  <a:schemeClr val="tx1"/>
                </a:solidFill>
                <a:latin typeface="+mn-lt"/>
                <a:ea typeface="+mn-ea"/>
                <a:cs typeface="+mn-cs"/>
              </a:rPr>
              <a:t>highlighted in red) if it can not reject more than about 30% of the potential</a:t>
            </a:r>
          </a:p>
          <a:p>
            <a:r>
              <a:rPr lang="en-US" sz="1200" b="0" i="0" u="none" strike="noStrike" kern="1200" baseline="0" dirty="0">
                <a:solidFill>
                  <a:schemeClr val="tx1"/>
                </a:solidFill>
                <a:latin typeface="+mn-lt"/>
                <a:ea typeface="+mn-ea"/>
                <a:cs typeface="+mn-cs"/>
              </a:rPr>
              <a:t>mappings while it's only 2x-4x faster than read alignment step.</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447B59-457F-4165-BB7E-2B5077C247D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05653217"/>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auto" latinLnBrk="0" hangingPunct="1">
              <a:lnSpc>
                <a:spcPct val="100000"/>
              </a:lnSpc>
              <a:spcBef>
                <a:spcPts val="0"/>
              </a:spcBef>
              <a:spcAft>
                <a:spcPts val="0"/>
              </a:spcAft>
              <a:buClrTx/>
              <a:buSzTx/>
              <a:buFontTx/>
              <a:buNone/>
              <a:tabLst/>
              <a:defRPr/>
            </a:pPr>
            <a:fld id="{D433A3D9-BADB-734B-A983-EA6AF1EA18FE}"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rPr>
              <a:pPr marL="0" marR="0" lvl="0" indent="0" algn="r" defTabSz="928538" rtl="0" eaLnBrk="1" fontAlgn="auto" latinLnBrk="0" hangingPunct="1">
                <a:lnSpc>
                  <a:spcPct val="100000"/>
                </a:lnSpc>
                <a:spcBef>
                  <a:spcPts val="0"/>
                </a:spcBef>
                <a:spcAft>
                  <a:spcPts val="0"/>
                </a:spcAft>
                <a:buClrTx/>
                <a:buSzTx/>
                <a:buFontTx/>
                <a:buNone/>
                <a:tabLst/>
                <a:defRPr/>
              </a:pPr>
              <a:t>373</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75779" name="Rectangle 3"/>
          <p:cNvSpPr>
            <a:spLocks noGrp="1" noChangeArrowheads="1"/>
          </p:cNvSpPr>
          <p:nvPr>
            <p:ph type="body" idx="1"/>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20564292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Master" Target="../slideMasters/slideMaster7.xml"/><Relationship Id="rId4" Type="http://schemas.openxmlformats.org/officeDocument/2006/relationships/image" Target="../media/image5.emf"/></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9.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4.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8.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5.xml.rels><?xml version="1.0" encoding="UTF-8" standalone="yes"?>
<Relationships xmlns="http://schemas.openxmlformats.org/package/2006/relationships"><Relationship Id="rId2" Type="http://schemas.openxmlformats.org/officeDocument/2006/relationships/image" Target="../media/image8.tiff"/><Relationship Id="rId1" Type="http://schemas.openxmlformats.org/officeDocument/2006/relationships/slideMaster" Target="../slideMasters/slideMaster42.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3.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84.xml.rels><?xml version="1.0" encoding="UTF-8" standalone="yes"?>
<Relationships xmlns="http://schemas.openxmlformats.org/package/2006/relationships"><Relationship Id="rId2" Type="http://schemas.openxmlformats.org/officeDocument/2006/relationships/image" Target="../media/image8.tiff"/><Relationship Id="rId1" Type="http://schemas.openxmlformats.org/officeDocument/2006/relationships/slideMaster" Target="../slideMasters/slideMaster46.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1.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3.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jpeg"/><Relationship Id="rId1" Type="http://schemas.openxmlformats.org/officeDocument/2006/relationships/slideMaster" Target="../slideMasters/slideMaster56.xml"/></Relationships>
</file>

<file path=ppt/slideLayouts/_rels/slideLayout59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6.xml"/></Relationships>
</file>

<file path=ppt/slideLayouts/_rels/slideLayout59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jpeg"/><Relationship Id="rId1" Type="http://schemas.openxmlformats.org/officeDocument/2006/relationships/slideMaster" Target="../slideMasters/slideMaster57.xml"/></Relationships>
</file>

<file path=ppt/slideLayouts/_rels/slideLayout59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7.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737585"/>
      </p:ext>
    </p:extLst>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594966"/>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3963788"/>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0197620"/>
      </p:ext>
    </p:extLst>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4914348"/>
      </p:ext>
    </p:extLst>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563103"/>
      </p:ext>
    </p:extLst>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0163028"/>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337853"/>
      </p:ext>
    </p:extLst>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1889560"/>
      </p:ext>
    </p:extLst>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7858197"/>
      </p:ext>
    </p:extLst>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2321076"/>
      </p:ext>
    </p:extLst>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399281"/>
      </p:ext>
    </p:extLst>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49994594"/>
      </p:ext>
    </p:extLst>
  </p:cSld>
  <p:clrMapOvr>
    <a:masterClrMapping/>
  </p:clrMapOvr>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493300"/>
      </p:ext>
    </p:extLst>
  </p:cSld>
  <p:clrMapOvr>
    <a:masterClrMapping/>
  </p:clrMapOvr>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53959205"/>
      </p:ext>
    </p:extLst>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pic>
        <p:nvPicPr>
          <p:cNvPr id="9" name="Picture 8"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31580221"/>
      </p:ext>
    </p:extLst>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pic>
        <p:nvPicPr>
          <p:cNvPr id="5" name="Picture 4"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66332104"/>
      </p:ext>
    </p:extLst>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pic>
        <p:nvPicPr>
          <p:cNvPr id="4" name="Picture 3"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36326866"/>
      </p:ext>
    </p:extLst>
  </p:cSld>
  <p:clrMapOvr>
    <a:masterClrMapping/>
  </p:clrMapOvr>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19171892"/>
      </p:ext>
    </p:extLst>
  </p:cSld>
  <p:clrMapOvr>
    <a:masterClrMapping/>
  </p:clrMapOvr>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755826"/>
      </p:ext>
    </p:extLst>
  </p:cSld>
  <p:clrMapOvr>
    <a:masterClrMapping/>
  </p:clrMapOvr>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5857697"/>
      </p:ext>
    </p:extLst>
  </p:cSld>
  <p:clrMapOvr>
    <a:masterClrMapping/>
  </p:clrMapOvr>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851008"/>
      </p:ext>
    </p:extLst>
  </p:cSld>
  <p:clrMapOvr>
    <a:masterClrMapping/>
  </p:clrMapOvr>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4742916"/>
      </p:ext>
    </p:extLst>
  </p:cSld>
  <p:clrMapOvr>
    <a:masterClrMapping/>
  </p:clrMapOvr>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6561647"/>
      </p:ext>
    </p:extLst>
  </p:cSld>
  <p:clrMapOvr>
    <a:masterClrMapping/>
  </p:clrMapOvr>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418393"/>
      </p:ext>
    </p:extLst>
  </p:cSld>
  <p:clrMapOvr>
    <a:masterClrMapping/>
  </p:clrMapOvr>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556249"/>
      </p:ext>
    </p:extLst>
  </p:cSld>
  <p:clrMapOvr>
    <a:masterClrMapping/>
  </p:clrMapOvr>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4934606"/>
      </p:ext>
    </p:extLst>
  </p:cSld>
  <p:clrMapOvr>
    <a:masterClrMapping/>
  </p:clrMapOvr>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7983501"/>
      </p:ext>
    </p:extLst>
  </p:cSld>
  <p:clrMapOvr>
    <a:masterClrMapping/>
  </p:clrMapOvr>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9333776"/>
      </p:ext>
    </p:extLst>
  </p:cSld>
  <p:clrMapOvr>
    <a:masterClrMapping/>
  </p:clrMapOvr>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2799048"/>
      </p:ext>
    </p:extLst>
  </p:cSld>
  <p:clrMapOvr>
    <a:masterClrMapping/>
  </p:clrMapOvr>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9270323"/>
      </p:ext>
    </p:extLst>
  </p:cSld>
  <p:clrMapOvr>
    <a:masterClrMapping/>
  </p:clrMapOvr>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8098509"/>
      </p:ext>
    </p:extLst>
  </p:cSld>
  <p:clrMapOvr>
    <a:masterClrMapping/>
  </p:clrMapOvr>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1487723"/>
      </p:ext>
    </p:extLst>
  </p:cSld>
  <p:clrMapOvr>
    <a:masterClrMapping/>
  </p:clrMapOvr>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lgn="ctr">
              <a:defRPr sz="4800"/>
            </a:lvl1pPr>
          </a:lstStyle>
          <a:p>
            <a:r>
              <a:rPr lang="en-US" altLang="en-US" dirty="0"/>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85159992"/>
      </p:ext>
    </p:extLst>
  </p:cSld>
  <p:clrMapOvr>
    <a:masterClrMapping/>
  </p:clrMapOvr>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2pPr marL="669925" indent="-325438">
              <a:buFont typeface="Wingdings" charset="2"/>
              <a:buChar char="q"/>
              <a:defRPr/>
            </a:lvl2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cxnSp>
        <p:nvCxnSpPr>
          <p:cNvPr id="6" name="Straight Connector 5"/>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67884214"/>
      </p:ext>
    </p:extLst>
  </p:cSld>
  <p:clrMapOvr>
    <a:masterClrMapping/>
  </p:clrMapOvr>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490275371"/>
      </p:ext>
    </p:extLst>
  </p:cSld>
  <p:clrMapOvr>
    <a:masterClrMapping/>
  </p:clrMapOvr>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cxnSp>
        <p:nvCxnSpPr>
          <p:cNvPr id="7" name="Straight Connector 6"/>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89941544"/>
      </p:ext>
    </p:extLst>
  </p:cSld>
  <p:clrMapOvr>
    <a:masterClrMapping/>
  </p:clrMapOvr>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513969514"/>
      </p:ext>
    </p:extLst>
  </p:cSld>
  <p:clrMapOvr>
    <a:masterClrMapping/>
  </p:clrMapOvr>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429205284"/>
      </p:ext>
    </p:extLst>
  </p:cSld>
  <p:clrMapOvr>
    <a:masterClrMapping/>
  </p:clrMapOvr>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670808844"/>
      </p:ext>
    </p:extLst>
  </p:cSld>
  <p:clrMapOvr>
    <a:masterClrMapping/>
  </p:clrMapOvr>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12475374"/>
      </p:ext>
    </p:extLst>
  </p:cSld>
  <p:clrMapOvr>
    <a:masterClrMapping/>
  </p:clrMapOvr>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38178713"/>
      </p:ext>
    </p:extLst>
  </p:cSld>
  <p:clrMapOvr>
    <a:masterClrMapping/>
  </p:clrMapOvr>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178834339"/>
      </p:ext>
    </p:extLst>
  </p:cSld>
  <p:clrMapOvr>
    <a:masterClrMapping/>
  </p:clrMapOvr>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06403914"/>
      </p:ext>
    </p:extLst>
  </p:cSld>
  <p:clrMapOvr>
    <a:masterClrMapping/>
  </p:clrMapOvr>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7" name="Picture 6" descr="black&amp;w.png"/>
          <p:cNvPicPr>
            <a:picLocks noChangeAspect="1"/>
          </p:cNvPicPr>
          <p:nvPr userDrawn="1"/>
        </p:nvPicPr>
        <p:blipFill>
          <a:blip r:embed="rId2"/>
          <a:srcRect t="-30672"/>
          <a:stretch>
            <a:fillRect/>
          </a:stretch>
        </p:blipFill>
        <p:spPr>
          <a:xfrm>
            <a:off x="-1" y="0"/>
            <a:ext cx="9144001" cy="6858000"/>
          </a:xfrm>
          <a:prstGeom prst="rect">
            <a:avLst/>
          </a:prstGeom>
          <a:solidFill>
            <a:schemeClr val="bg1"/>
          </a:solidFill>
        </p:spPr>
      </p:pic>
      <p:sp>
        <p:nvSpPr>
          <p:cNvPr id="2" name="Title 1"/>
          <p:cNvSpPr>
            <a:spLocks noGrp="1"/>
          </p:cNvSpPr>
          <p:nvPr>
            <p:ph type="ctrTitle"/>
          </p:nvPr>
        </p:nvSpPr>
        <p:spPr>
          <a:xfrm>
            <a:off x="386494" y="469200"/>
            <a:ext cx="7772400" cy="1308232"/>
          </a:xfrm>
          <a:prstGeom prst="rect">
            <a:avLst/>
          </a:prstGeom>
        </p:spPr>
        <p:txBody>
          <a:bodyPr anchor="t"/>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386494" y="1941516"/>
            <a:ext cx="5009103" cy="1752600"/>
          </a:xfrm>
          <a:prstGeom prst="rect">
            <a:avLst/>
          </a:prstGeom>
        </p:spPr>
        <p:txBody>
          <a:bodyPr/>
          <a:lstStyle>
            <a:lvl1pPr marL="0" indent="0" algn="l">
              <a:buNone/>
              <a:defRPr sz="2800">
                <a:solidFill>
                  <a:schemeClr val="accent1"/>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Rectangle 7"/>
          <p:cNvSpPr/>
          <p:nvPr userDrawn="1"/>
        </p:nvSpPr>
        <p:spPr>
          <a:xfrm>
            <a:off x="-1" y="5967630"/>
            <a:ext cx="9144001" cy="890370"/>
          </a:xfrm>
          <a:prstGeom prst="rect">
            <a:avLst/>
          </a:prstGeom>
          <a:solidFill>
            <a:srgbClr val="FFFFFF">
              <a:alpha val="69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pic>
        <p:nvPicPr>
          <p:cNvPr id="9" name="Picture 8" descr="ecelogorb.psd"/>
          <p:cNvPicPr>
            <a:picLocks noChangeAspect="1"/>
          </p:cNvPicPr>
          <p:nvPr userDrawn="1"/>
        </p:nvPicPr>
        <p:blipFill>
          <a:blip r:embed="rId3">
            <a:lum bright="-8000"/>
          </a:blip>
          <a:stretch>
            <a:fillRect/>
          </a:stretch>
        </p:blipFill>
        <p:spPr>
          <a:xfrm>
            <a:off x="252528" y="6080245"/>
            <a:ext cx="3275179" cy="655036"/>
          </a:xfrm>
          <a:prstGeom prst="rect">
            <a:avLst/>
          </a:prstGeom>
          <a:effectLst/>
        </p:spPr>
      </p:pic>
      <p:pic>
        <p:nvPicPr>
          <p:cNvPr id="10" name="Picture 9" descr="CMU_logo_horiz_black.eps"/>
          <p:cNvPicPr>
            <a:picLocks noChangeAspect="1"/>
          </p:cNvPicPr>
          <p:nvPr userDrawn="1"/>
        </p:nvPicPr>
        <p:blipFill>
          <a:blip r:embed="rId4"/>
          <a:stretch>
            <a:fillRect/>
          </a:stretch>
        </p:blipFill>
        <p:spPr>
          <a:xfrm>
            <a:off x="5108519" y="6259200"/>
            <a:ext cx="3895838" cy="354413"/>
          </a:xfrm>
          <a:prstGeom prst="rect">
            <a:avLst/>
          </a:prstGeom>
          <a:effectLst/>
        </p:spPr>
      </p:pic>
    </p:spTree>
    <p:extLst>
      <p:ext uri="{BB962C8B-B14F-4D97-AF65-F5344CB8AC3E}">
        <p14:creationId xmlns:p14="http://schemas.microsoft.com/office/powerpoint/2010/main" val="1412859093"/>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34327"/>
          </a:xfrm>
          <a:prstGeom prst="rect">
            <a:avLst/>
          </a:prstGeom>
        </p:spPr>
        <p:txBody>
          <a:bodyPr/>
          <a:lstStyle>
            <a:lvl1pPr>
              <a:defRPr>
                <a:latin typeface="Arial"/>
              </a:defRPr>
            </a:lvl1pPr>
          </a:lstStyle>
          <a:p>
            <a:r>
              <a:rPr lang="en-US" dirty="0"/>
              <a:t>Click to edit Master title style</a:t>
            </a:r>
          </a:p>
        </p:txBody>
      </p:sp>
      <p:sp>
        <p:nvSpPr>
          <p:cNvPr id="3" name="Content Placeholder 2"/>
          <p:cNvSpPr>
            <a:spLocks noGrp="1"/>
          </p:cNvSpPr>
          <p:nvPr>
            <p:ph idx="1"/>
          </p:nvPr>
        </p:nvSpPr>
        <p:spPr>
          <a:xfrm>
            <a:off x="457200" y="1079500"/>
            <a:ext cx="8229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44999452"/>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800">
                <a:solidFill>
                  <a:schemeClr val="accent2"/>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Tree>
    <p:extLst>
      <p:ext uri="{BB962C8B-B14F-4D97-AF65-F5344CB8AC3E}">
        <p14:creationId xmlns:p14="http://schemas.microsoft.com/office/powerpoint/2010/main" val="2647485846"/>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Content Placeholder 2"/>
          <p:cNvSpPr>
            <a:spLocks noGrp="1"/>
          </p:cNvSpPr>
          <p:nvPr>
            <p:ph idx="13"/>
          </p:nvPr>
        </p:nvSpPr>
        <p:spPr>
          <a:xfrm>
            <a:off x="457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1"/>
          <p:cNvSpPr>
            <a:spLocks noGrp="1"/>
          </p:cNvSpPr>
          <p:nvPr>
            <p:ph type="title"/>
          </p:nvPr>
        </p:nvSpPr>
        <p:spPr>
          <a:xfrm>
            <a:off x="457200" y="274638"/>
            <a:ext cx="8229600" cy="532719"/>
          </a:xfrm>
          <a:prstGeom prst="rect">
            <a:avLst/>
          </a:prstGeom>
        </p:spPr>
        <p:txBody>
          <a:bodyPr/>
          <a:lstStyle>
            <a:lvl1pPr>
              <a:defRPr>
                <a:latin typeface="Arial"/>
              </a:defRPr>
            </a:lvl1pPr>
          </a:lstStyle>
          <a:p>
            <a:r>
              <a:rPr lang="en-US" dirty="0"/>
              <a:t>Click to edit Master title style</a:t>
            </a:r>
          </a:p>
        </p:txBody>
      </p:sp>
      <p:sp>
        <p:nvSpPr>
          <p:cNvPr id="10" name="Content Placeholder 2"/>
          <p:cNvSpPr>
            <a:spLocks noGrp="1"/>
          </p:cNvSpPr>
          <p:nvPr>
            <p:ph idx="14"/>
          </p:nvPr>
        </p:nvSpPr>
        <p:spPr>
          <a:xfrm>
            <a:off x="4648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730542122"/>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Text Placeholder 2"/>
          <p:cNvSpPr>
            <a:spLocks noGrp="1"/>
          </p:cNvSpPr>
          <p:nvPr>
            <p:ph type="body" idx="1"/>
          </p:nvPr>
        </p:nvSpPr>
        <p:spPr>
          <a:xfrm>
            <a:off x="457200" y="1170214"/>
            <a:ext cx="4040188"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5" name="Text Placeholder 4"/>
          <p:cNvSpPr>
            <a:spLocks noGrp="1"/>
          </p:cNvSpPr>
          <p:nvPr>
            <p:ph type="body" sz="quarter" idx="3"/>
          </p:nvPr>
        </p:nvSpPr>
        <p:spPr>
          <a:xfrm>
            <a:off x="4645025" y="1170214"/>
            <a:ext cx="4041775"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11" name="Picture Placeholder 10"/>
          <p:cNvSpPr>
            <a:spLocks noGrp="1"/>
          </p:cNvSpPr>
          <p:nvPr>
            <p:ph type="pic" sz="quarter" idx="13"/>
          </p:nvPr>
        </p:nvSpPr>
        <p:spPr>
          <a:xfrm>
            <a:off x="457200"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
        <p:nvSpPr>
          <p:cNvPr id="12" name="Picture Placeholder 10"/>
          <p:cNvSpPr>
            <a:spLocks noGrp="1"/>
          </p:cNvSpPr>
          <p:nvPr>
            <p:ph type="pic" sz="quarter" idx="14"/>
          </p:nvPr>
        </p:nvSpPr>
        <p:spPr>
          <a:xfrm>
            <a:off x="4649788"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Tree>
    <p:extLst>
      <p:ext uri="{BB962C8B-B14F-4D97-AF65-F5344CB8AC3E}">
        <p14:creationId xmlns:p14="http://schemas.microsoft.com/office/powerpoint/2010/main" val="1284382925"/>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756813581"/>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Rectangle 4"/>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25658794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8" name="Rectangle 7"/>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
        <p:nvSpPr>
          <p:cNvPr id="2" name="Title 1"/>
          <p:cNvSpPr>
            <a:spLocks noGrp="1"/>
          </p:cNvSpPr>
          <p:nvPr>
            <p:ph type="title"/>
          </p:nvPr>
        </p:nvSpPr>
        <p:spPr>
          <a:xfrm>
            <a:off x="1792288" y="4800600"/>
            <a:ext cx="5486400" cy="566738"/>
          </a:xfrm>
          <a:prstGeom prst="rect">
            <a:avLst/>
          </a:prstGeom>
        </p:spPr>
        <p:txBody>
          <a:bodyPr anchor="b"/>
          <a:lstStyle>
            <a:lvl1pPr algn="l">
              <a:defRPr sz="2000" b="1">
                <a:latin typeface="Arial"/>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a:latin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a:latin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Tree>
    <p:extLst>
      <p:ext uri="{BB962C8B-B14F-4D97-AF65-F5344CB8AC3E}">
        <p14:creationId xmlns:p14="http://schemas.microsoft.com/office/powerpoint/2010/main" val="700729064"/>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634875511"/>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400">
                <a:solidFill>
                  <a:schemeClr val="accent2"/>
                </a:solidFill>
                <a:latin typeface="Arial"/>
                <a:cs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343345180"/>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4_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1792288" y="1137557"/>
            <a:ext cx="5486400" cy="4114800"/>
          </a:xfrm>
          <a:prstGeom prst="rect">
            <a:avLst/>
          </a:prstGeom>
        </p:spPr>
        <p:txBody>
          <a:bodyPr/>
          <a:lstStyle>
            <a:lvl1pPr marL="0" indent="0">
              <a:buNone/>
              <a:defRPr sz="3200">
                <a:latin typeface="Arial"/>
                <a:cs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252357"/>
            <a:ext cx="5486400" cy="804862"/>
          </a:xfrm>
          <a:prstGeom prst="rect">
            <a:avLst/>
          </a:prstGeom>
        </p:spPr>
        <p:txBody>
          <a:bodyPr/>
          <a:lstStyle>
            <a:lvl1pPr marL="0" indent="0">
              <a:buNone/>
              <a:defRPr sz="1400">
                <a:latin typeface="Arial"/>
                <a:cs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1733082049"/>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a:defRPr>
            </a:lvl1pPr>
          </a:lstStyle>
          <a:p>
            <a:r>
              <a:rPr lang="en-US" dirty="0"/>
              <a:t>Click to edit Master title style</a:t>
            </a:r>
          </a:p>
        </p:txBody>
      </p:sp>
      <p:sp>
        <p:nvSpPr>
          <p:cNvPr id="7" name="Picture Placeholder 2"/>
          <p:cNvSpPr>
            <a:spLocks noGrp="1"/>
          </p:cNvSpPr>
          <p:nvPr>
            <p:ph type="pic" idx="1"/>
          </p:nvPr>
        </p:nvSpPr>
        <p:spPr>
          <a:xfrm>
            <a:off x="3316288" y="1070426"/>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ext Placeholder 3"/>
          <p:cNvSpPr>
            <a:spLocks noGrp="1"/>
          </p:cNvSpPr>
          <p:nvPr>
            <p:ph type="body" sz="half" idx="2"/>
          </p:nvPr>
        </p:nvSpPr>
        <p:spPr>
          <a:xfrm>
            <a:off x="3316288" y="5185226"/>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9" name="Text Placeholder 3"/>
          <p:cNvSpPr>
            <a:spLocks noGrp="1"/>
          </p:cNvSpPr>
          <p:nvPr>
            <p:ph type="body" sz="half" idx="10"/>
          </p:nvPr>
        </p:nvSpPr>
        <p:spPr>
          <a:xfrm>
            <a:off x="457201" y="1070426"/>
            <a:ext cx="2859088" cy="49196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3008640885"/>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Rectangle 6"/>
          <p:cNvSpPr/>
          <p:nvPr userDrawn="1"/>
        </p:nvSpPr>
        <p:spPr>
          <a:xfrm>
            <a:off x="3184071" y="145143"/>
            <a:ext cx="5959929" cy="77107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3558354292"/>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8330788"/>
      </p:ext>
    </p:extLst>
  </p:cSld>
  <p:clrMapOvr>
    <a:masterClrMapping/>
  </p:clrMapOvr>
  <p:transition/>
</p:sldLayout>
</file>

<file path=ppt/slideLayouts/slideLayout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8626753"/>
      </p:ext>
    </p:extLst>
  </p:cSld>
  <p:clrMapOvr>
    <a:masterClrMapping/>
  </p:clrMapOvr>
  <p:transition/>
</p:sldLayout>
</file>

<file path=ppt/slideLayouts/slideLayout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2073927"/>
      </p:ext>
    </p:extLst>
  </p:cSld>
  <p:clrMapOvr>
    <a:masterClrMapping/>
  </p:clrMapOvr>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813583"/>
      </p:ext>
    </p:extLst>
  </p:cSld>
  <p:clrMapOvr>
    <a:masterClrMapping/>
  </p:clrMapOvr>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2685609"/>
      </p:ext>
    </p:extLst>
  </p:cSld>
  <p:clrMapOvr>
    <a:masterClrMapping/>
  </p:clrMapOvr>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52787"/>
      </p:ext>
    </p:extLst>
  </p:cSld>
  <p:clrMapOvr>
    <a:masterClrMapping/>
  </p:clrMapOvr>
  <p:transition/>
</p:sldLayout>
</file>

<file path=ppt/slideLayouts/slideLayout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1690549"/>
      </p:ext>
    </p:extLst>
  </p:cSld>
  <p:clrMapOvr>
    <a:masterClrMapping/>
  </p:clrMapOvr>
  <p:transition/>
</p:sldLayout>
</file>

<file path=ppt/slideLayouts/slideLayout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0113194"/>
      </p:ext>
    </p:extLst>
  </p:cSld>
  <p:clrMapOvr>
    <a:masterClrMapping/>
  </p:clrMapOvr>
  <p:transition/>
</p:sldLayout>
</file>

<file path=ppt/slideLayouts/slideLayout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437132"/>
      </p:ext>
    </p:extLst>
  </p:cSld>
  <p:clrMapOvr>
    <a:masterClrMapping/>
  </p:clrMapOvr>
  <p:transition/>
</p:sldLayout>
</file>

<file path=ppt/slideLayouts/slideLayout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594476"/>
      </p:ext>
    </p:extLst>
  </p:cSld>
  <p:clrMapOvr>
    <a:masterClrMapping/>
  </p:clrMapOvr>
  <p:transition/>
</p:sldLayout>
</file>

<file path=ppt/slideLayouts/slideLayout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7013786"/>
      </p:ext>
    </p:extLst>
  </p:cSld>
  <p:clrMapOvr>
    <a:masterClrMapping/>
  </p:clrMapOvr>
  <p:transition/>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700649"/>
      </p:ext>
    </p:extLst>
  </p:cSld>
  <p:clrMapOvr>
    <a:masterClrMapping/>
  </p:clrMapOvr>
  <p:transition/>
</p:sldLayout>
</file>

<file path=ppt/slideLayouts/slideLayout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690191"/>
      </p:ext>
    </p:extLst>
  </p:cSld>
  <p:clrMapOvr>
    <a:masterClrMapping/>
  </p:clrMapOvr>
  <p:transition/>
</p:sldLayout>
</file>

<file path=ppt/slideLayouts/slideLayout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754154"/>
      </p:ext>
    </p:extLst>
  </p:cSld>
  <p:clrMapOvr>
    <a:masterClrMapping/>
  </p:clrMapOvr>
  <p:transition/>
</p:sldLayout>
</file>

<file path=ppt/slideLayouts/slideLayout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7945867"/>
      </p:ext>
    </p:extLst>
  </p:cSld>
  <p:clrMapOvr>
    <a:masterClrMapping/>
  </p:clrMapOvr>
  <p:transition/>
</p:sldLayout>
</file>

<file path=ppt/slideLayouts/slideLayout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637371"/>
      </p:ext>
    </p:extLst>
  </p:cSld>
  <p:clrMapOvr>
    <a:masterClrMapping/>
  </p:clrMapOvr>
  <p:transition/>
</p:sldLayout>
</file>

<file path=ppt/slideLayouts/slideLayout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877408"/>
      </p:ext>
    </p:extLst>
  </p:cSld>
  <p:clrMapOvr>
    <a:masterClrMapping/>
  </p:clrMapOvr>
  <p:transition/>
</p:sldLayout>
</file>

<file path=ppt/slideLayouts/slideLayout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9029212"/>
      </p:ext>
    </p:extLst>
  </p:cSld>
  <p:clrMapOvr>
    <a:masterClrMapping/>
  </p:clrMapOvr>
  <p:transition/>
</p:sldLayout>
</file>

<file path=ppt/slideLayouts/slideLayout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8838355"/>
      </p:ext>
    </p:extLst>
  </p:cSld>
  <p:clrMapOvr>
    <a:masterClrMapping/>
  </p:clrMapOvr>
  <p:transition/>
</p:sldLayout>
</file>

<file path=ppt/slideLayouts/slideLayout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256693"/>
      </p:ext>
    </p:extLst>
  </p:cSld>
  <p:clrMapOvr>
    <a:masterClrMapping/>
  </p:clrMapOvr>
  <p:transition/>
</p:sldLayout>
</file>

<file path=ppt/slideLayouts/slideLayout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30625"/>
      </p:ext>
    </p:extLst>
  </p:cSld>
  <p:clrMapOvr>
    <a:masterClrMapping/>
  </p:clrMapOvr>
  <p:transition/>
</p:sldLayout>
</file>

<file path=ppt/slideLayouts/slideLayout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494368"/>
      </p:ext>
    </p:extLst>
  </p:cSld>
  <p:clrMapOvr>
    <a:masterClrMapping/>
  </p:clrMapOvr>
  <p:transition/>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396810"/>
      </p:ext>
    </p:extLst>
  </p:cSld>
  <p:clrMapOvr>
    <a:masterClrMapping/>
  </p:clrMapOvr>
  <p:transition/>
</p:sldLayout>
</file>

<file path=ppt/slideLayouts/slideLayout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678932"/>
      </p:ext>
    </p:extLst>
  </p:cSld>
  <p:clrMapOvr>
    <a:masterClrMapping/>
  </p:clrMapOvr>
  <p:transition/>
</p:sldLayout>
</file>

<file path=ppt/slideLayouts/slideLayout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1486633"/>
      </p:ext>
    </p:extLst>
  </p:cSld>
  <p:clrMapOvr>
    <a:masterClrMapping/>
  </p:clrMapOvr>
  <p:transition/>
</p:sldLayout>
</file>

<file path=ppt/slideLayouts/slideLayout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42156"/>
      </p:ext>
    </p:extLst>
  </p:cSld>
  <p:clrMapOvr>
    <a:masterClrMapping/>
  </p:clrMapOvr>
  <p:transition/>
</p:sldLayout>
</file>

<file path=ppt/slideLayouts/slideLayout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9204901"/>
      </p:ext>
    </p:extLst>
  </p:cSld>
  <p:clrMapOvr>
    <a:masterClrMapping/>
  </p:clrMapOvr>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1634217"/>
      </p:ext>
    </p:extLst>
  </p:cSld>
  <p:clrMapOvr>
    <a:masterClrMapping/>
  </p:clrMapOvr>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4237537"/>
      </p:ext>
    </p:extLst>
  </p:cSld>
  <p:clrMapOvr>
    <a:masterClrMapping/>
  </p:clrMapOvr>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7247826"/>
      </p:ext>
    </p:extLst>
  </p:cSld>
  <p:clrMapOvr>
    <a:masterClrMapping/>
  </p:clrMapOvr>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798383"/>
      </p:ext>
    </p:extLst>
  </p:cSld>
  <p:clrMapOvr>
    <a:masterClrMapping/>
  </p:clrMapOvr>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6820733"/>
      </p:ext>
    </p:extLst>
  </p:cSld>
  <p:clrMapOvr>
    <a:masterClrMapping/>
  </p:clrMapOvr>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2077888"/>
      </p:ext>
    </p:extLst>
  </p:cSld>
  <p:clrMapOvr>
    <a:masterClrMapping/>
  </p:clrMapOvr>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2606719"/>
      </p:ext>
    </p:extLst>
  </p:cSld>
  <p:clrMapOvr>
    <a:masterClrMapping/>
  </p:clrMapOvr>
  <p:transition/>
</p:sldLayout>
</file>

<file path=ppt/slideLayouts/slideLayout1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9601064"/>
      </p:ext>
    </p:extLst>
  </p:cSld>
  <p:clrMapOvr>
    <a:masterClrMapping/>
  </p:clrMapOvr>
  <p:transition/>
</p:sldLayout>
</file>

<file path=ppt/slideLayouts/slideLayout1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941158"/>
      </p:ext>
    </p:extLst>
  </p:cSld>
  <p:clrMapOvr>
    <a:masterClrMapping/>
  </p:clrMapOvr>
  <p:transition/>
</p:sldLayout>
</file>

<file path=ppt/slideLayouts/slideLayout1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2369188"/>
      </p:ext>
    </p:extLst>
  </p:cSld>
  <p:clrMapOvr>
    <a:masterClrMapping/>
  </p:clrMapOvr>
  <p:transition/>
</p:sldLayout>
</file>

<file path=ppt/slideLayouts/slideLayout1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461306"/>
      </p:ext>
    </p:extLst>
  </p:cSld>
  <p:clrMapOvr>
    <a:masterClrMapping/>
  </p:clrMapOvr>
  <p:transition/>
</p:sldLayout>
</file>

<file path=ppt/slideLayouts/slideLayout1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3792512"/>
      </p:ext>
    </p:extLst>
  </p:cSld>
  <p:clrMapOvr>
    <a:masterClrMapping/>
  </p:clrMapOvr>
  <p:transition/>
</p:sldLayout>
</file>

<file path=ppt/slideLayouts/slideLayout1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236361"/>
      </p:ext>
    </p:extLst>
  </p:cSld>
  <p:clrMapOvr>
    <a:masterClrMapping/>
  </p:clrMapOvr>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6666256"/>
      </p:ext>
    </p:extLst>
  </p:cSld>
  <p:clrMapOvr>
    <a:masterClrMapping/>
  </p:clrMapOvr>
  <p:transition/>
</p:sldLayout>
</file>

<file path=ppt/slideLayouts/slideLayout1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785251"/>
      </p:ext>
    </p:extLst>
  </p:cSld>
  <p:clrMapOvr>
    <a:masterClrMapping/>
  </p:clrMapOvr>
  <p:transition/>
</p:sldLayout>
</file>

<file path=ppt/slideLayouts/slideLayout1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190055"/>
      </p:ext>
    </p:extLst>
  </p:cSld>
  <p:clrMapOvr>
    <a:masterClrMapping/>
  </p:clrMapOvr>
  <p:transition/>
</p:sldLayout>
</file>

<file path=ppt/slideLayouts/slideLayout1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6774506"/>
      </p:ext>
    </p:extLst>
  </p:cSld>
  <p:clrMapOvr>
    <a:masterClrMapping/>
  </p:clrMapOvr>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r>
              <a:rPr lang="en-US" altLang="en-US" dirty="0">
                <a:solidFill>
                  <a:srgbClr val="000000"/>
                </a:solidFill>
              </a:rPr>
              <a:t>CHIPPER: HPCA 2011</a:t>
            </a: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546172"/>
      </p:ext>
    </p:extLst>
  </p:cSld>
  <p:clrMapOvr>
    <a:masterClrMapping/>
  </p:clrMapOvr>
  <p:transition/>
</p:sldLayout>
</file>

<file path=ppt/slideLayouts/slideLayout1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395310"/>
          </a:xfrm>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2110258"/>
      </p:ext>
    </p:extLst>
  </p:cSld>
  <p:clrMapOvr>
    <a:masterClrMapping/>
  </p:clrMapOvr>
  <p:transition/>
</p:sldLayout>
</file>

<file path=ppt/slideLayouts/slideLayout1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4919528"/>
      </p:ext>
    </p:extLst>
  </p:cSld>
  <p:clrMapOvr>
    <a:masterClrMapping/>
  </p:clrMapOvr>
  <p:transition/>
</p:sldLayout>
</file>

<file path=ppt/slideLayouts/slideLayout1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1959976"/>
      </p:ext>
    </p:extLst>
  </p:cSld>
  <p:clrMapOvr>
    <a:masterClrMapping/>
  </p:clrMapOvr>
  <p:transition/>
</p:sldLayout>
</file>

<file path=ppt/slideLayouts/slideLayout1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0789655"/>
      </p:ext>
    </p:extLst>
  </p:cSld>
  <p:clrMapOvr>
    <a:masterClrMapping/>
  </p:clrMapOvr>
  <p:transition/>
</p:sldLayout>
</file>

<file path=ppt/slideLayouts/slideLayout1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437517"/>
      </p:ext>
    </p:extLst>
  </p:cSld>
  <p:clrMapOvr>
    <a:masterClrMapping/>
  </p:clrMapOvr>
  <p:transition/>
</p:sldLayout>
</file>

<file path=ppt/slideLayouts/slideLayout1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9839402"/>
      </p:ext>
    </p:extLst>
  </p:cSld>
  <p:clrMapOvr>
    <a:masterClrMapping/>
  </p:clrMapOvr>
  <p:transition/>
</p:sldLayout>
</file>

<file path=ppt/slideLayouts/slideLayout1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38992"/>
      </p:ext>
    </p:extLst>
  </p:cSld>
  <p:clrMapOvr>
    <a:masterClrMapping/>
  </p:clrMapOvr>
  <p:transition/>
</p:sldLayout>
</file>

<file path=ppt/slideLayouts/slideLayout1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9253517"/>
      </p:ext>
    </p:extLst>
  </p:cSld>
  <p:clrMapOvr>
    <a:masterClrMapping/>
  </p:clrMapOvr>
  <p:transition/>
</p:sldLayout>
</file>

<file path=ppt/slideLayouts/slideLayout1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2485112"/>
      </p:ext>
    </p:extLst>
  </p:cSld>
  <p:clrMapOvr>
    <a:masterClrMapping/>
  </p:clrMapOvr>
  <p:transition/>
</p:sldLayout>
</file>

<file path=ppt/slideLayouts/slideLayout1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5939329"/>
      </p:ext>
    </p:extLst>
  </p:cSld>
  <p:clrMapOvr>
    <a:masterClrMapping/>
  </p:clrMapOvr>
  <p:transition/>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7987462"/>
      </p:ext>
    </p:extLst>
  </p:cSld>
  <p:clrMapOvr>
    <a:masterClrMapping/>
  </p:clrMapOvr>
  <p:transition/>
</p:sldLayout>
</file>

<file path=ppt/slideLayouts/slideLayout1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7334739"/>
      </p:ext>
    </p:extLst>
  </p:cSld>
  <p:clrMapOvr>
    <a:masterClrMapping/>
  </p:clrMapOvr>
  <p:transition/>
</p:sldLayout>
</file>

<file path=ppt/slideLayouts/slideLayout1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974618"/>
      </p:ext>
    </p:extLst>
  </p:cSld>
  <p:clrMapOvr>
    <a:masterClrMapping/>
  </p:clrMapOvr>
  <p:transition/>
</p:sldLayout>
</file>

<file path=ppt/slideLayouts/slideLayout1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148924"/>
      </p:ext>
    </p:extLst>
  </p:cSld>
  <p:clrMapOvr>
    <a:masterClrMapping/>
  </p:clrMapOvr>
  <p:transition/>
</p:sldLayout>
</file>

<file path=ppt/slideLayouts/slideLayout1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6244487"/>
      </p:ext>
    </p:extLst>
  </p:cSld>
  <p:clrMapOvr>
    <a:masterClrMapping/>
  </p:clrMapOvr>
  <p:transition/>
</p:sldLayout>
</file>

<file path=ppt/slideLayouts/slideLayout1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776866"/>
      </p:ext>
    </p:extLst>
  </p:cSld>
  <p:clrMapOvr>
    <a:masterClrMapping/>
  </p:clrMapOvr>
  <p:transition/>
</p:sldLayout>
</file>

<file path=ppt/slideLayouts/slideLayout1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15277"/>
      </p:ext>
    </p:extLst>
  </p:cSld>
  <p:clrMapOvr>
    <a:masterClrMapping/>
  </p:clrMapOvr>
  <p:transition/>
</p:sldLayout>
</file>

<file path=ppt/slideLayouts/slideLayout1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3009747"/>
      </p:ext>
    </p:extLst>
  </p:cSld>
  <p:clrMapOvr>
    <a:masterClrMapping/>
  </p:clrMapOvr>
  <p:transition/>
</p:sldLayout>
</file>

<file path=ppt/slideLayouts/slideLayout1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938578"/>
      </p:ext>
    </p:extLst>
  </p:cSld>
  <p:clrMapOvr>
    <a:masterClrMapping/>
  </p:clrMapOvr>
  <p:transition/>
</p:sldLayout>
</file>

<file path=ppt/slideLayouts/slideLayout1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996562"/>
      </p:ext>
    </p:extLst>
  </p:cSld>
  <p:clrMapOvr>
    <a:masterClrMapping/>
  </p:clrMapOvr>
  <p:transition/>
</p:sldLayout>
</file>

<file path=ppt/slideLayouts/slideLayout1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9823875"/>
      </p:ext>
    </p:extLst>
  </p:cSld>
  <p:clrMapOvr>
    <a:masterClrMapping/>
  </p:clrMapOvr>
  <p:transition/>
</p:sldLayout>
</file>

<file path=ppt/slideLayouts/slideLayout1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6627791"/>
      </p:ext>
    </p:extLst>
  </p:cSld>
  <p:clrMapOvr>
    <a:masterClrMapping/>
  </p:clrMapOvr>
  <p:transition/>
</p:sldLayout>
</file>

<file path=ppt/slideLayouts/slideLayout1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4908108"/>
      </p:ext>
    </p:extLst>
  </p:cSld>
  <p:clrMapOvr>
    <a:masterClrMapping/>
  </p:clrMapOvr>
  <p:transition/>
</p:sldLayout>
</file>

<file path=ppt/slideLayouts/slideLayout1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4252285"/>
      </p:ext>
    </p:extLst>
  </p:cSld>
  <p:clrMapOvr>
    <a:masterClrMapping/>
  </p:clrMapOvr>
  <p:transition/>
</p:sldLayout>
</file>

<file path=ppt/slideLayouts/slideLayout1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81355"/>
      </p:ext>
    </p:extLst>
  </p:cSld>
  <p:clrMapOvr>
    <a:masterClrMapping/>
  </p:clrMapOvr>
  <p:transition/>
</p:sldLayout>
</file>

<file path=ppt/slideLayouts/slideLayout1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2680472"/>
      </p:ext>
    </p:extLst>
  </p:cSld>
  <p:clrMapOvr>
    <a:masterClrMapping/>
  </p:clrMapOvr>
  <p:transition/>
</p:sldLayout>
</file>

<file path=ppt/slideLayouts/slideLayout1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5242114"/>
      </p:ext>
    </p:extLst>
  </p:cSld>
  <p:clrMapOvr>
    <a:masterClrMapping/>
  </p:clrMapOvr>
  <p:transition/>
</p:sldLayout>
</file>

<file path=ppt/slideLayouts/slideLayout1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9464020"/>
      </p:ext>
    </p:extLst>
  </p:cSld>
  <p:clrMapOvr>
    <a:masterClrMapping/>
  </p:clrMapOvr>
  <p:transition/>
</p:sldLayout>
</file>

<file path=ppt/slideLayouts/slideLayout1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6771237"/>
      </p:ext>
    </p:extLst>
  </p:cSld>
  <p:clrMapOvr>
    <a:masterClrMapping/>
  </p:clrMapOvr>
  <p:transition/>
</p:sldLayout>
</file>

<file path=ppt/slideLayouts/slideLayout1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4381690"/>
      </p:ext>
    </p:extLst>
  </p:cSld>
  <p:clrMapOvr>
    <a:masterClrMapping/>
  </p:clrMapOvr>
  <p:transition/>
</p:sldLayout>
</file>

<file path=ppt/slideLayouts/slideLayout1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737539"/>
      </p:ext>
    </p:extLst>
  </p:cSld>
  <p:clrMapOvr>
    <a:masterClrMapping/>
  </p:clrMapOvr>
  <p:transition/>
</p:sldLayout>
</file>

<file path=ppt/slideLayouts/slideLayout1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5964383"/>
      </p:ext>
    </p:extLst>
  </p:cSld>
  <p:clrMapOvr>
    <a:masterClrMapping/>
  </p:clrMapOvr>
  <p:transition/>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7102026"/>
      </p:ext>
    </p:extLst>
  </p:cSld>
  <p:clrMapOvr>
    <a:masterClrMapping/>
  </p:clrMapOvr>
  <p:transition/>
</p:sldLayout>
</file>

<file path=ppt/slideLayouts/slideLayout1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1157730"/>
      </p:ext>
    </p:extLst>
  </p:cSld>
  <p:clrMapOvr>
    <a:masterClrMapping/>
  </p:clrMapOvr>
  <p:transition/>
</p:sldLayout>
</file>

<file path=ppt/slideLayouts/slideLayout1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8104299"/>
      </p:ext>
    </p:extLst>
  </p:cSld>
  <p:clrMapOvr>
    <a:masterClrMapping/>
  </p:clrMapOvr>
  <p:transition/>
</p:sldLayout>
</file>

<file path=ppt/slideLayouts/slideLayout1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900483"/>
      </p:ext>
    </p:extLst>
  </p:cSld>
  <p:clrMapOvr>
    <a:masterClrMapping/>
  </p:clrMapOvr>
  <p:transition/>
</p:sldLayout>
</file>

<file path=ppt/slideLayouts/slideLayout1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3385155"/>
      </p:ext>
    </p:extLst>
  </p:cSld>
  <p:clrMapOvr>
    <a:masterClrMapping/>
  </p:clrMapOvr>
  <p:transition/>
</p:sldLayout>
</file>

<file path=ppt/slideLayouts/slideLayout1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2013795"/>
      </p:ext>
    </p:extLst>
  </p:cSld>
  <p:clrMapOvr>
    <a:masterClrMapping/>
  </p:clrMapOvr>
  <p:transition/>
</p:sldLayout>
</file>

<file path=ppt/slideLayouts/slideLayout1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2506705"/>
      </p:ext>
    </p:extLst>
  </p:cSld>
  <p:clrMapOvr>
    <a:masterClrMapping/>
  </p:clrMapOvr>
  <p:transition/>
</p:sldLayout>
</file>

<file path=ppt/slideLayouts/slideLayout1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6184746"/>
      </p:ext>
    </p:extLst>
  </p:cSld>
  <p:clrMapOvr>
    <a:masterClrMapping/>
  </p:clrMapOvr>
  <p:transition/>
</p:sldLayout>
</file>

<file path=ppt/slideLayouts/slideLayout1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9774164"/>
      </p:ext>
    </p:extLst>
  </p:cSld>
  <p:clrMapOvr>
    <a:masterClrMapping/>
  </p:clrMapOvr>
  <p:transition/>
</p:sldLayout>
</file>

<file path=ppt/slideLayouts/slideLayout1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804165"/>
      </p:ext>
    </p:extLst>
  </p:cSld>
  <p:clrMapOvr>
    <a:masterClrMapping/>
  </p:clrMapOvr>
  <p:transition/>
</p:sldLayout>
</file>

<file path=ppt/slideLayouts/slideLayout1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264924"/>
      </p:ext>
    </p:extLst>
  </p:cSld>
  <p:clrMapOvr>
    <a:masterClrMapping/>
  </p:clrMapOvr>
  <p:transition/>
</p:sldLayout>
</file>

<file path=ppt/slideLayouts/slideLayout1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588555"/>
      </p:ext>
    </p:extLst>
  </p:cSld>
  <p:clrMapOvr>
    <a:masterClrMapping/>
  </p:clrMapOvr>
  <p:transition/>
</p:sldLayout>
</file>

<file path=ppt/slideLayouts/slideLayout1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7595845"/>
      </p:ext>
    </p:extLst>
  </p:cSld>
  <p:clrMapOvr>
    <a:masterClrMapping/>
  </p:clrMapOvr>
  <p:transition/>
</p:sldLayout>
</file>

<file path=ppt/slideLayouts/slideLayout1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4865600"/>
      </p:ext>
    </p:extLst>
  </p:cSld>
  <p:clrMapOvr>
    <a:masterClrMapping/>
  </p:clrMapOvr>
  <p:transition/>
</p:sldLayout>
</file>

<file path=ppt/slideLayouts/slideLayout1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9087117"/>
      </p:ext>
    </p:extLst>
  </p:cSld>
  <p:clrMapOvr>
    <a:masterClrMapping/>
  </p:clrMapOvr>
  <p:transition/>
</p:sldLayout>
</file>

<file path=ppt/slideLayouts/slideLayout1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6221515"/>
      </p:ext>
    </p:extLst>
  </p:cSld>
  <p:clrMapOvr>
    <a:masterClrMapping/>
  </p:clrMapOvr>
  <p:transition/>
</p:sldLayout>
</file>

<file path=ppt/slideLayouts/slideLayout1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218779"/>
      </p:ext>
    </p:extLst>
  </p:cSld>
  <p:clrMapOvr>
    <a:masterClrMapping/>
  </p:clrMapOvr>
  <p:transition/>
</p:sldLayout>
</file>

<file path=ppt/slideLayouts/slideLayout1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316749"/>
      </p:ext>
    </p:extLst>
  </p:cSld>
  <p:clrMapOvr>
    <a:masterClrMapping/>
  </p:clrMapOvr>
  <p:transition/>
</p:sldLayout>
</file>

<file path=ppt/slideLayouts/slideLayout1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9382393"/>
      </p:ext>
    </p:extLst>
  </p:cSld>
  <p:clrMapOvr>
    <a:masterClrMapping/>
  </p:clrMapOvr>
  <p:transition/>
</p:sldLayout>
</file>

<file path=ppt/slideLayouts/slideLayout1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1510711"/>
      </p:ext>
    </p:extLst>
  </p:cSld>
  <p:clrMapOvr>
    <a:masterClrMapping/>
  </p:clrMapOvr>
  <p:transition/>
</p:sldLayout>
</file>

<file path=ppt/slideLayouts/slideLayout1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736569"/>
      </p:ext>
    </p:extLst>
  </p:cSld>
  <p:clrMapOvr>
    <a:masterClrMapping/>
  </p:clrMapOvr>
  <p:transition/>
</p:sldLayout>
</file>

<file path=ppt/slideLayouts/slideLayout1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4059779"/>
      </p:ext>
    </p:extLst>
  </p:cSld>
  <p:clrMapOvr>
    <a:masterClrMapping/>
  </p:clrMapOvr>
  <p:transition/>
</p:sldLayout>
</file>

<file path=ppt/slideLayouts/slideLayout1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74614"/>
      </p:ext>
    </p:extLst>
  </p:cSld>
  <p:clrMapOvr>
    <a:masterClrMapping/>
  </p:clrMapOvr>
  <p:transition/>
</p:sldLayout>
</file>

<file path=ppt/slideLayouts/slideLayout1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8307966"/>
      </p:ext>
    </p:extLst>
  </p:cSld>
  <p:clrMapOvr>
    <a:masterClrMapping/>
  </p:clrMapOvr>
  <p:transition/>
</p:sldLayout>
</file>

<file path=ppt/slideLayouts/slideLayout1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66992"/>
      </p:ext>
    </p:extLst>
  </p:cSld>
  <p:clrMapOvr>
    <a:masterClrMapping/>
  </p:clrMapOvr>
  <p:transition/>
</p:sldLayout>
</file>

<file path=ppt/slideLayouts/slideLayout1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769532"/>
      </p:ext>
    </p:extLst>
  </p:cSld>
  <p:clrMapOvr>
    <a:masterClrMapping/>
  </p:clrMapOvr>
  <p:transition/>
</p:sldLayout>
</file>

<file path=ppt/slideLayouts/slideLayout1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072713"/>
      </p:ext>
    </p:extLst>
  </p:cSld>
  <p:clrMapOvr>
    <a:masterClrMapping/>
  </p:clrMapOvr>
  <p:transition/>
</p:sldLayout>
</file>

<file path=ppt/slideLayouts/slideLayout1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40216"/>
      </p:ext>
    </p:extLst>
  </p:cSld>
  <p:clrMapOvr>
    <a:masterClrMapping/>
  </p:clrMapOvr>
  <p:transition/>
</p:sldLayout>
</file>

<file path=ppt/slideLayouts/slideLayout1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3551887"/>
      </p:ext>
    </p:extLst>
  </p:cSld>
  <p:clrMapOvr>
    <a:masterClrMapping/>
  </p:clrMapOvr>
  <p:transition/>
</p:sldLayout>
</file>

<file path=ppt/slideLayouts/slideLayout1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12893416"/>
      </p:ext>
    </p:extLst>
  </p:cSld>
  <p:clrMapOvr>
    <a:masterClrMapping/>
  </p:clrMapOvr>
  <p:transition/>
</p:sldLayout>
</file>

<file path=ppt/slideLayouts/slideLayout1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5623611"/>
      </p:ext>
    </p:extLst>
  </p:cSld>
  <p:clrMapOvr>
    <a:masterClrMapping/>
  </p:clrMapOvr>
  <p:transition/>
</p:sldLayout>
</file>

<file path=ppt/slideLayouts/slideLayout1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074657"/>
      </p:ext>
    </p:extLst>
  </p:cSld>
  <p:clrMapOvr>
    <a:masterClrMapping/>
  </p:clrMapOvr>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4777081"/>
      </p:ext>
    </p:extLst>
  </p:cSld>
  <p:clrMapOvr>
    <a:masterClrMapping/>
  </p:clrMapOvr>
  <p:transition/>
</p:sldLayout>
</file>

<file path=ppt/slideLayouts/slideLayout1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2878914"/>
      </p:ext>
    </p:extLst>
  </p:cSld>
  <p:clrMapOvr>
    <a:masterClrMapping/>
  </p:clrMapOvr>
  <p:transition/>
</p:sldLayout>
</file>

<file path=ppt/slideLayouts/slideLayout1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89629"/>
      </p:ext>
    </p:extLst>
  </p:cSld>
  <p:clrMapOvr>
    <a:masterClrMapping/>
  </p:clrMapOvr>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560"/>
      </p:ext>
    </p:extLst>
  </p:cSld>
  <p:clrMapOvr>
    <a:masterClrMapping/>
  </p:clrMapOvr>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459952"/>
      </p:ext>
    </p:extLst>
  </p:cSld>
  <p:clrMapOvr>
    <a:masterClrMapping/>
  </p:clrMapOvr>
  <p:transition/>
</p:sldLayout>
</file>

<file path=ppt/slideLayouts/slideLayout1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123489"/>
      </p:ext>
    </p:extLst>
  </p:cSld>
  <p:clrMapOvr>
    <a:masterClrMapping/>
  </p:clrMapOvr>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8066245"/>
      </p:ext>
    </p:extLst>
  </p:cSld>
  <p:clrMapOvr>
    <a:masterClrMapping/>
  </p:clrMapOvr>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883743"/>
      </p:ext>
    </p:extLst>
  </p:cSld>
  <p:clrMapOvr>
    <a:masterClrMapping/>
  </p:clrMapOvr>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224853"/>
      </p:ext>
    </p:extLst>
  </p:cSld>
  <p:clrMapOvr>
    <a:masterClrMapping/>
  </p:clrMapOvr>
  <p:transition/>
</p:sldLayout>
</file>

<file path=ppt/slideLayouts/slideLayout1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2647908"/>
      </p:ext>
    </p:extLst>
  </p:cSld>
  <p:clrMapOvr>
    <a:masterClrMapping/>
  </p:clrMapOvr>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390558"/>
      </p:ext>
    </p:extLst>
  </p:cSld>
  <p:clrMapOvr>
    <a:masterClrMapping/>
  </p:clrMapOvr>
  <p:transition/>
</p:sldLayout>
</file>

<file path=ppt/slideLayouts/slideLayout1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4037458"/>
      </p:ext>
    </p:extLst>
  </p:cSld>
  <p:clrMapOvr>
    <a:masterClrMapping/>
  </p:clrMapOvr>
  <p:transition/>
</p:sldLayout>
</file>

<file path=ppt/slideLayouts/slideLayout19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p>
        </p:txBody>
      </p:sp>
      <p:sp>
        <p:nvSpPr>
          <p:cNvPr id="6" name="Rectangle 1030"/>
          <p:cNvSpPr>
            <a:spLocks noGrp="1" noChangeArrowheads="1"/>
          </p:cNvSpPr>
          <p:nvPr>
            <p:ph type="sldNum" sz="quarter" idx="11"/>
          </p:nvPr>
        </p:nvSpPr>
        <p:spPr/>
        <p:txBody>
          <a:bodyPr/>
          <a:lstStyle>
            <a:lvl1pPr>
              <a:defRPr/>
            </a:lvl1pPr>
          </a:lstStyle>
          <a:p>
            <a:pPr>
              <a:defRPr/>
            </a:pPr>
            <a:fld id="{02CDD642-5717-9C43-BCF7-E4F88A58C1C2}" type="slidenum">
              <a:rPr lang="en-US"/>
              <a:pPr>
                <a:defRPr/>
              </a:pPr>
              <a:t>‹#›</a:t>
            </a:fld>
            <a:endParaRPr lang="en-US"/>
          </a:p>
        </p:txBody>
      </p:sp>
    </p:spTree>
    <p:extLst>
      <p:ext uri="{BB962C8B-B14F-4D97-AF65-F5344CB8AC3E}">
        <p14:creationId xmlns:p14="http://schemas.microsoft.com/office/powerpoint/2010/main" val="1254422593"/>
      </p:ext>
    </p:extLst>
  </p:cSld>
  <p:clrMapOvr>
    <a:masterClrMapping/>
  </p:clrMapOvr>
  <p:transition/>
</p:sldLayout>
</file>

<file path=ppt/slideLayouts/slideLayout1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FD84AC23-9DE4-C746-BC02-D3085298AE85}" type="slidenum">
              <a:rPr lang="en-US"/>
              <a:pPr>
                <a:defRPr/>
              </a:pPr>
              <a:t>‹#›</a:t>
            </a:fld>
            <a:endParaRPr lang="en-US"/>
          </a:p>
        </p:txBody>
      </p:sp>
    </p:spTree>
    <p:extLst>
      <p:ext uri="{BB962C8B-B14F-4D97-AF65-F5344CB8AC3E}">
        <p14:creationId xmlns:p14="http://schemas.microsoft.com/office/powerpoint/2010/main" val="3369825448"/>
      </p:ext>
    </p:extLst>
  </p:cSld>
  <p:clrMapOvr>
    <a:masterClrMapping/>
  </p:clrMapOvr>
  <p:transition/>
</p:sldLayout>
</file>

<file path=ppt/slideLayouts/slideLayout1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39065027-C458-0F45-A175-76C38D629A02}" type="slidenum">
              <a:rPr lang="en-US"/>
              <a:pPr>
                <a:defRPr/>
              </a:pPr>
              <a:t>‹#›</a:t>
            </a:fld>
            <a:endParaRPr lang="en-US"/>
          </a:p>
        </p:txBody>
      </p:sp>
    </p:spTree>
    <p:extLst>
      <p:ext uri="{BB962C8B-B14F-4D97-AF65-F5344CB8AC3E}">
        <p14:creationId xmlns:p14="http://schemas.microsoft.com/office/powerpoint/2010/main" val="4240962719"/>
      </p:ext>
    </p:extLst>
  </p:cSld>
  <p:clrMapOvr>
    <a:masterClrMapping/>
  </p:clrMapOvr>
  <p:transition/>
</p:sldLayout>
</file>

<file path=ppt/slideLayouts/slideLayout1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0B3F2552-3716-B24B-9F3D-FF7B024E8C3A}" type="slidenum">
              <a:rPr lang="en-US"/>
              <a:pPr>
                <a:defRPr/>
              </a:pPr>
              <a:t>‹#›</a:t>
            </a:fld>
            <a:endParaRPr lang="en-US"/>
          </a:p>
        </p:txBody>
      </p:sp>
    </p:spTree>
    <p:extLst>
      <p:ext uri="{BB962C8B-B14F-4D97-AF65-F5344CB8AC3E}">
        <p14:creationId xmlns:p14="http://schemas.microsoft.com/office/powerpoint/2010/main" val="3349633555"/>
      </p:ext>
    </p:extLst>
  </p:cSld>
  <p:clrMapOvr>
    <a:masterClrMapping/>
  </p:clrMapOvr>
  <p:transition/>
</p:sldLayout>
</file>

<file path=ppt/slideLayouts/slideLayout1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p:cNvSpPr>
            <a:spLocks noGrp="1" noChangeArrowheads="1"/>
          </p:cNvSpPr>
          <p:nvPr>
            <p:ph type="sldNum" sz="quarter" idx="11"/>
          </p:nvPr>
        </p:nvSpPr>
        <p:spPr>
          <a:ln/>
        </p:spPr>
        <p:txBody>
          <a:bodyPr/>
          <a:lstStyle>
            <a:lvl1pPr>
              <a:defRPr/>
            </a:lvl1pPr>
          </a:lstStyle>
          <a:p>
            <a:pPr>
              <a:defRPr/>
            </a:pPr>
            <a:fld id="{C07D5230-971F-2E41-8CFA-14A60A5B226D}" type="slidenum">
              <a:rPr lang="en-US"/>
              <a:pPr>
                <a:defRPr/>
              </a:pPr>
              <a:t>‹#›</a:t>
            </a:fld>
            <a:endParaRPr lang="en-US"/>
          </a:p>
        </p:txBody>
      </p:sp>
    </p:spTree>
    <p:extLst>
      <p:ext uri="{BB962C8B-B14F-4D97-AF65-F5344CB8AC3E}">
        <p14:creationId xmlns:p14="http://schemas.microsoft.com/office/powerpoint/2010/main" val="686320648"/>
      </p:ext>
    </p:extLst>
  </p:cSld>
  <p:clrMapOvr>
    <a:masterClrMapping/>
  </p:clrMapOvr>
  <p:transition/>
</p:sldLayout>
</file>

<file path=ppt/slideLayouts/slideLayout1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1"/>
          </p:nvPr>
        </p:nvSpPr>
        <p:spPr>
          <a:ln/>
        </p:spPr>
        <p:txBody>
          <a:bodyPr/>
          <a:lstStyle>
            <a:lvl1pPr>
              <a:defRPr/>
            </a:lvl1pPr>
          </a:lstStyle>
          <a:p>
            <a:pPr>
              <a:defRPr/>
            </a:pPr>
            <a:fld id="{380DEAA0-2A78-7C4C-AC1D-0745BDD65952}" type="slidenum">
              <a:rPr lang="en-US"/>
              <a:pPr>
                <a:defRPr/>
              </a:pPr>
              <a:t>‹#›</a:t>
            </a:fld>
            <a:endParaRPr lang="en-US"/>
          </a:p>
        </p:txBody>
      </p:sp>
    </p:spTree>
    <p:extLst>
      <p:ext uri="{BB962C8B-B14F-4D97-AF65-F5344CB8AC3E}">
        <p14:creationId xmlns:p14="http://schemas.microsoft.com/office/powerpoint/2010/main" val="1329154556"/>
      </p:ext>
    </p:extLst>
  </p:cSld>
  <p:clrMapOvr>
    <a:masterClrMapping/>
  </p:clrMapOvr>
  <p:transition/>
</p:sldLayout>
</file>

<file path=ppt/slideLayouts/slideLayout1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p:cNvSpPr>
            <a:spLocks noGrp="1" noChangeArrowheads="1"/>
          </p:cNvSpPr>
          <p:nvPr>
            <p:ph type="sldNum" sz="quarter" idx="11"/>
          </p:nvPr>
        </p:nvSpPr>
        <p:spPr>
          <a:ln/>
        </p:spPr>
        <p:txBody>
          <a:bodyPr/>
          <a:lstStyle>
            <a:lvl1pPr>
              <a:defRPr/>
            </a:lvl1pPr>
          </a:lstStyle>
          <a:p>
            <a:pPr>
              <a:defRPr/>
            </a:pPr>
            <a:fld id="{A4DA15DC-7DB6-2E4F-8E40-D436CE9278D6}" type="slidenum">
              <a:rPr lang="en-US"/>
              <a:pPr>
                <a:defRPr/>
              </a:pPr>
              <a:t>‹#›</a:t>
            </a:fld>
            <a:endParaRPr lang="en-US"/>
          </a:p>
        </p:txBody>
      </p:sp>
    </p:spTree>
    <p:extLst>
      <p:ext uri="{BB962C8B-B14F-4D97-AF65-F5344CB8AC3E}">
        <p14:creationId xmlns:p14="http://schemas.microsoft.com/office/powerpoint/2010/main" val="1328609927"/>
      </p:ext>
    </p:extLst>
  </p:cSld>
  <p:clrMapOvr>
    <a:masterClrMapping/>
  </p:clrMapOvr>
  <p:transition/>
</p:sldLayout>
</file>

<file path=ppt/slideLayouts/slideLayout1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B69972F1-201A-1341-A138-68D5169749F5}" type="slidenum">
              <a:rPr lang="en-US"/>
              <a:pPr>
                <a:defRPr/>
              </a:pPr>
              <a:t>‹#›</a:t>
            </a:fld>
            <a:endParaRPr lang="en-US"/>
          </a:p>
        </p:txBody>
      </p:sp>
    </p:spTree>
    <p:extLst>
      <p:ext uri="{BB962C8B-B14F-4D97-AF65-F5344CB8AC3E}">
        <p14:creationId xmlns:p14="http://schemas.microsoft.com/office/powerpoint/2010/main" val="3583802723"/>
      </p:ext>
    </p:extLst>
  </p:cSld>
  <p:clrMapOvr>
    <a:masterClrMapping/>
  </p:clrMapOvr>
  <p:transition/>
</p:sldLayout>
</file>

<file path=ppt/slideLayouts/slideLayout1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4E7A4686-03CC-5744-B2F1-C7CFBAB9DD97}" type="slidenum">
              <a:rPr lang="en-US"/>
              <a:pPr>
                <a:defRPr/>
              </a:pPr>
              <a:t>‹#›</a:t>
            </a:fld>
            <a:endParaRPr lang="en-US"/>
          </a:p>
        </p:txBody>
      </p:sp>
    </p:spTree>
    <p:extLst>
      <p:ext uri="{BB962C8B-B14F-4D97-AF65-F5344CB8AC3E}">
        <p14:creationId xmlns:p14="http://schemas.microsoft.com/office/powerpoint/2010/main" val="511547140"/>
      </p:ext>
    </p:extLst>
  </p:cSld>
  <p:clrMapOvr>
    <a:masterClrMapping/>
  </p:clrMapOvr>
  <p:transition/>
</p:sldLayout>
</file>

<file path=ppt/slideLayouts/slideLayout1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D4A60323-C27F-274D-98DD-E8A584096F1A}" type="slidenum">
              <a:rPr lang="en-US"/>
              <a:pPr>
                <a:defRPr/>
              </a:pPr>
              <a:t>‹#›</a:t>
            </a:fld>
            <a:endParaRPr lang="en-US"/>
          </a:p>
        </p:txBody>
      </p:sp>
    </p:spTree>
    <p:extLst>
      <p:ext uri="{BB962C8B-B14F-4D97-AF65-F5344CB8AC3E}">
        <p14:creationId xmlns:p14="http://schemas.microsoft.com/office/powerpoint/2010/main" val="2842246284"/>
      </p:ext>
    </p:extLst>
  </p:cSld>
  <p:clrMapOvr>
    <a:masterClrMapping/>
  </p:clrMapOvr>
  <p:transition/>
</p:sldLayout>
</file>

<file path=ppt/slideLayouts/slideLayout2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0198D1A2-8B05-D448-BEED-1DCCC56698B6}" type="slidenum">
              <a:rPr lang="en-US"/>
              <a:pPr>
                <a:defRPr/>
              </a:pPr>
              <a:t>‹#›</a:t>
            </a:fld>
            <a:endParaRPr lang="en-US"/>
          </a:p>
        </p:txBody>
      </p:sp>
    </p:spTree>
    <p:extLst>
      <p:ext uri="{BB962C8B-B14F-4D97-AF65-F5344CB8AC3E}">
        <p14:creationId xmlns:p14="http://schemas.microsoft.com/office/powerpoint/2010/main" val="276210459"/>
      </p:ext>
    </p:extLst>
  </p:cSld>
  <p:clrMapOvr>
    <a:masterClrMapping/>
  </p:clrMapOvr>
  <p:transition/>
</p:sldLayout>
</file>

<file path=ppt/slideLayouts/slideLayout20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70B2FA06-CF86-2545-AF2A-570D639DE5A2}" type="slidenum">
              <a:rPr lang="en-US"/>
              <a:pPr>
                <a:defRPr/>
              </a:pPr>
              <a:t>‹#›</a:t>
            </a:fld>
            <a:endParaRPr lang="en-US"/>
          </a:p>
        </p:txBody>
      </p:sp>
    </p:spTree>
    <p:extLst>
      <p:ext uri="{BB962C8B-B14F-4D97-AF65-F5344CB8AC3E}">
        <p14:creationId xmlns:p14="http://schemas.microsoft.com/office/powerpoint/2010/main" val="2828830028"/>
      </p:ext>
    </p:extLst>
  </p:cSld>
  <p:clrMapOvr>
    <a:masterClrMapping/>
  </p:clrMapOvr>
  <p:transition/>
</p:sldLayout>
</file>

<file path=ppt/slideLayouts/slideLayout2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0461737"/>
      </p:ext>
    </p:extLst>
  </p:cSld>
  <p:clrMapOvr>
    <a:masterClrMapping/>
  </p:clrMapOvr>
  <p:transition/>
</p:sldLayout>
</file>

<file path=ppt/slideLayouts/slideLayout2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sz="2800"/>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977340"/>
      </p:ext>
    </p:extLst>
  </p:cSld>
  <p:clrMapOvr>
    <a:masterClrMapping/>
  </p:clrMapOvr>
  <p:transition/>
</p:sldLayout>
</file>

<file path=ppt/slideLayouts/slideLayout2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8964163"/>
      </p:ext>
    </p:extLst>
  </p:cSld>
  <p:clrMapOvr>
    <a:masterClrMapping/>
  </p:clrMapOvr>
  <p:transition/>
</p:sldLayout>
</file>

<file path=ppt/slideLayouts/slideLayout2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4227174"/>
      </p:ext>
    </p:extLst>
  </p:cSld>
  <p:clrMapOvr>
    <a:masterClrMapping/>
  </p:clrMapOvr>
  <p:transition/>
</p:sldLayout>
</file>

<file path=ppt/slideLayouts/slideLayout2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3425256"/>
      </p:ext>
    </p:extLst>
  </p:cSld>
  <p:clrMapOvr>
    <a:masterClrMapping/>
  </p:clrMapOvr>
  <p:transition/>
</p:sldLayout>
</file>

<file path=ppt/slideLayouts/slideLayout2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0028508"/>
      </p:ext>
    </p:extLst>
  </p:cSld>
  <p:clrMapOvr>
    <a:masterClrMapping/>
  </p:clrMapOvr>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796304"/>
      </p:ext>
    </p:extLst>
  </p:cSld>
  <p:clrMapOvr>
    <a:masterClrMapping/>
  </p:clrMapOvr>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483577"/>
      </p:ext>
    </p:extLst>
  </p:cSld>
  <p:clrMapOvr>
    <a:masterClrMapping/>
  </p:clrMapOvr>
  <p:transition/>
</p:sldLayout>
</file>

<file path=ppt/slideLayouts/slideLayout2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82701788"/>
      </p:ext>
    </p:extLst>
  </p:cSld>
  <p:clrMapOvr>
    <a:masterClrMapping/>
  </p:clrMapOvr>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848879"/>
      </p:ext>
    </p:extLst>
  </p:cSld>
  <p:clrMapOvr>
    <a:masterClrMapping/>
  </p:clrMapOvr>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6933164"/>
      </p:ext>
    </p:extLst>
  </p:cSld>
  <p:clrMapOvr>
    <a:masterClrMapping/>
  </p:clrMapOvr>
  <p:transition/>
</p:sldLayout>
</file>

<file path=ppt/slideLayouts/slideLayout2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599387"/>
      </p:ext>
    </p:extLst>
  </p:cSld>
  <p:clrMapOvr>
    <a:masterClrMapping/>
  </p:clrMapOvr>
  <p:transition/>
</p:sldLayout>
</file>

<file path=ppt/slideLayouts/slideLayout2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560067"/>
      </p:ext>
    </p:extLst>
  </p:cSld>
  <p:clrMapOvr>
    <a:masterClrMapping/>
  </p:clrMapOvr>
  <p:transition/>
</p:sldLayout>
</file>

<file path=ppt/slideLayouts/slideLayout2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234862"/>
      </p:ext>
    </p:extLst>
  </p:cSld>
  <p:clrMapOvr>
    <a:masterClrMapping/>
  </p:clrMapOvr>
  <p:transition/>
</p:sldLayout>
</file>

<file path=ppt/slideLayouts/slideLayout2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3120778"/>
      </p:ext>
    </p:extLst>
  </p:cSld>
  <p:clrMapOvr>
    <a:masterClrMapping/>
  </p:clrMapOvr>
  <p:transition/>
</p:sldLayout>
</file>

<file path=ppt/slideLayouts/slideLayout2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624576"/>
      </p:ext>
    </p:extLst>
  </p:cSld>
  <p:clrMapOvr>
    <a:masterClrMapping/>
  </p:clrMapOvr>
  <p:transition/>
</p:sldLayout>
</file>

<file path=ppt/slideLayouts/slideLayout2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977436"/>
      </p:ext>
    </p:extLst>
  </p:cSld>
  <p:clrMapOvr>
    <a:masterClrMapping/>
  </p:clrMapOvr>
  <p:transition/>
</p:sldLayout>
</file>

<file path=ppt/slideLayouts/slideLayout2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39623"/>
      </p:ext>
    </p:extLst>
  </p:cSld>
  <p:clrMapOvr>
    <a:masterClrMapping/>
  </p:clrMapOvr>
  <p:transition/>
</p:sldLayout>
</file>

<file path=ppt/slideLayouts/slideLayout2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0802086"/>
      </p:ext>
    </p:extLst>
  </p:cSld>
  <p:clrMapOvr>
    <a:masterClrMapping/>
  </p:clrMapOvr>
  <p:transition/>
</p:sldLayout>
</file>

<file path=ppt/slideLayouts/slideLayout2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001118"/>
      </p:ext>
    </p:extLst>
  </p:cSld>
  <p:clrMapOvr>
    <a:masterClrMapping/>
  </p:clrMapOvr>
  <p:transition/>
</p:sldLayout>
</file>

<file path=ppt/slideLayouts/slideLayout2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3235911"/>
      </p:ext>
    </p:extLst>
  </p:cSld>
  <p:clrMapOvr>
    <a:masterClrMapping/>
  </p:clrMapOvr>
  <p:transition/>
</p:sldLayout>
</file>

<file path=ppt/slideLayouts/slideLayout2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8123"/>
      </p:ext>
    </p:extLst>
  </p:cSld>
  <p:clrMapOvr>
    <a:masterClrMapping/>
  </p:clrMapOvr>
  <p:transition/>
</p:sldLayout>
</file>

<file path=ppt/slideLayouts/slideLayout2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9193878"/>
      </p:ext>
    </p:extLst>
  </p:cSld>
  <p:clrMapOvr>
    <a:masterClrMapping/>
  </p:clrMapOvr>
  <p:transition/>
</p:sldLayout>
</file>

<file path=ppt/slideLayouts/slideLayout2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1185237"/>
      </p:ext>
    </p:extLst>
  </p:cSld>
  <p:clrMapOvr>
    <a:masterClrMapping/>
  </p:clrMapOvr>
  <p:transition/>
</p:sldLayout>
</file>

<file path=ppt/slideLayouts/slideLayout2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883693"/>
      </p:ext>
    </p:extLst>
  </p:cSld>
  <p:clrMapOvr>
    <a:masterClrMapping/>
  </p:clrMapOvr>
  <p:transition/>
</p:sldLayout>
</file>

<file path=ppt/slideLayouts/slideLayout2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9650700"/>
      </p:ext>
    </p:extLst>
  </p:cSld>
  <p:clrMapOvr>
    <a:masterClrMapping/>
  </p:clrMapOvr>
  <p:transition/>
</p:sldLayout>
</file>

<file path=ppt/slideLayouts/slideLayout2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0384331"/>
      </p:ext>
    </p:extLst>
  </p:cSld>
  <p:clrMapOvr>
    <a:masterClrMapping/>
  </p:clrMapOvr>
  <p:transition/>
</p:sldLayout>
</file>

<file path=ppt/slideLayouts/slideLayout2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33802"/>
      </p:ext>
    </p:extLst>
  </p:cSld>
  <p:clrMapOvr>
    <a:masterClrMapping/>
  </p:clrMapOvr>
  <p:transition/>
</p:sldLayout>
</file>

<file path=ppt/slideLayouts/slideLayout2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7748"/>
      </p:ext>
    </p:extLst>
  </p:cSld>
  <p:clrMapOvr>
    <a:masterClrMapping/>
  </p:clrMapOvr>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759025"/>
      </p:ext>
    </p:extLst>
  </p:cSld>
  <p:clrMapOvr>
    <a:masterClrMapping/>
  </p:clrMapOvr>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220365"/>
      </p:ext>
    </p:extLst>
  </p:cSld>
  <p:clrMapOvr>
    <a:masterClrMapping/>
  </p:clrMapOvr>
  <p:transition/>
</p:sldLayout>
</file>

<file path=ppt/slideLayouts/slideLayout2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7159023"/>
      </p:ext>
    </p:extLst>
  </p:cSld>
  <p:clrMapOvr>
    <a:masterClrMapping/>
  </p:clrMapOvr>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9583518"/>
      </p:ext>
    </p:extLst>
  </p:cSld>
  <p:clrMapOvr>
    <a:masterClrMapping/>
  </p:clrMapOvr>
  <p:transition/>
</p:sldLayout>
</file>

<file path=ppt/slideLayouts/slideLayout235.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56466987"/>
      </p:ext>
    </p:extLst>
  </p:cSld>
  <p:clrMapOvr>
    <a:overrideClrMapping bg1="lt1" tx1="dk1" bg2="lt2" tx2="dk2" accent1="accent1" accent2="accent2" accent3="accent3" accent4="accent4" accent5="accent5" accent6="accent6" hlink="hlink" folHlink="folHlink"/>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041047578"/>
      </p:ext>
    </p:extLst>
  </p:cSld>
  <p:clrMapOvr>
    <a:overrideClrMapping bg1="lt1" tx1="dk1" bg2="lt2" tx2="dk2" accent1="accent1" accent2="accent2" accent3="accent3" accent4="accent4" accent5="accent5" accent6="accent6" hlink="hlink" folHlink="folHlink"/>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774591281"/>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497539033"/>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344595767"/>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30774320"/>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68654668"/>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955635"/>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28291441"/>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9/5/22</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2058623853"/>
      </p:ext>
    </p:extLst>
  </p:cSld>
  <p:clrMapOvr>
    <a:overrideClrMapping bg1="dk1" tx1="lt1" bg2="dk2" tx2="lt2" accent1="accent1" accent2="accent2" accent3="accent3" accent4="accent4" accent5="accent5" accent6="accent6" hlink="hlink" folHlink="folHlink"/>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262987500"/>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88769312"/>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21175784"/>
      </p:ext>
    </p:extLst>
  </p:cSld>
  <p:clrMapOvr>
    <a:masterClrMapping/>
  </p:clrMapOvr>
  <p:transition/>
</p:sldLayout>
</file>

<file path=ppt/slideLayouts/slideLayout2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67124249"/>
      </p:ext>
    </p:extLst>
  </p:cSld>
  <p:clrMapOvr>
    <a:masterClrMapping/>
  </p:clrMapOvr>
  <p:transition/>
</p:sldLayout>
</file>

<file path=ppt/slideLayouts/slideLayout2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97265628"/>
      </p:ext>
    </p:extLst>
  </p:cSld>
  <p:clrMapOvr>
    <a:masterClrMapping/>
  </p:clrMapOvr>
  <p:transition/>
</p:sldLayout>
</file>

<file path=ppt/slideLayouts/slideLayout2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676231"/>
      </p:ext>
    </p:extLst>
  </p:cSld>
  <p:clrMapOvr>
    <a:masterClrMapping/>
  </p:clrMapOvr>
  <p:transition/>
</p:sldLayout>
</file>

<file path=ppt/slideLayouts/slideLayout2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41575383"/>
      </p:ext>
    </p:extLst>
  </p:cSld>
  <p:clrMapOvr>
    <a:masterClrMapping/>
  </p:clrMapOvr>
  <p:transition/>
</p:sldLayout>
</file>

<file path=ppt/slideLayouts/slideLayout2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5011113"/>
      </p:ext>
    </p:extLst>
  </p:cSld>
  <p:clrMapOvr>
    <a:masterClrMapping/>
  </p:clrMapOvr>
  <p:transition/>
</p:sldLayout>
</file>

<file path=ppt/slideLayouts/slideLayout2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51265468"/>
      </p:ext>
    </p:extLst>
  </p:cSld>
  <p:clrMapOvr>
    <a:masterClrMapping/>
  </p:clrMapOvr>
  <p:transition/>
</p:sldLayout>
</file>

<file path=ppt/slideLayouts/slideLayout2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04952016"/>
      </p:ext>
    </p:extLst>
  </p:cSld>
  <p:clrMapOvr>
    <a:masterClrMapping/>
  </p:clrMapOvr>
  <p:transition/>
</p:sldLayout>
</file>

<file path=ppt/slideLayouts/slideLayout2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04853053"/>
      </p:ext>
    </p:extLst>
  </p:cSld>
  <p:clrMapOvr>
    <a:masterClrMapping/>
  </p:clrMapOvr>
  <p:transition/>
</p:sldLayout>
</file>

<file path=ppt/slideLayouts/slideLayout2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292141"/>
      </p:ext>
    </p:extLst>
  </p:cSld>
  <p:clrMapOvr>
    <a:masterClrMapping/>
  </p:clrMapOvr>
  <p:transition/>
</p:sldLayout>
</file>

<file path=ppt/slideLayouts/slideLayout2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5273888"/>
      </p:ext>
    </p:extLst>
  </p:cSld>
  <p:clrMapOvr>
    <a:masterClrMapping/>
  </p:clrMapOvr>
  <p:transition/>
</p:sldLayout>
</file>

<file path=ppt/slideLayouts/slideLayout258.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69410633"/>
      </p:ext>
    </p:extLst>
  </p:cSld>
  <p:clrMapOvr>
    <a:masterClrMapping/>
  </p:clrMapOvr>
  <p:transition/>
</p:sldLayout>
</file>

<file path=ppt/slideLayouts/slideLayout259.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a:t>마스터 제목 스타일 편집</a:t>
            </a:r>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a:t>마스터 부제목 스타일 편집</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2022. 9. 5.</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69450811"/>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a:t>마스터 제목 스타일 편집</a:t>
            </a:r>
          </a:p>
        </p:txBody>
      </p:sp>
      <p:sp>
        <p:nvSpPr>
          <p:cNvPr id="3" name="내용 개체 틀 2"/>
          <p:cNvSpPr>
            <a:spLocks noGrp="1"/>
          </p:cNvSpPr>
          <p:nvPr>
            <p:ph idx="1"/>
          </p:nvPr>
        </p:nvSpPr>
        <p:spPr>
          <a:xfrm>
            <a:off x="457200" y="1340768"/>
            <a:ext cx="8229600" cy="4968552"/>
          </a:xfrm>
        </p:spPr>
        <p:txBody>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2022. 9. 5.</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239307237"/>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a:t>마스터 제목 스타일 편집</a:t>
            </a:r>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2022. 9. 5.</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8285041"/>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2022. 9. 5.</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914290364"/>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a:t>마스터 제목 스타일 편집</a:t>
            </a:r>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2022. 9. 5.</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4028857536"/>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2022. 9. 5.</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943871302"/>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2022. 9. 5.</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60198658"/>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9479520"/>
      </p:ext>
    </p:extLst>
  </p:cSld>
  <p:clrMapOvr>
    <a:masterClrMapping/>
  </p:clrMapOvr>
  <p:transition/>
</p:sldLayout>
</file>

<file path=ppt/slideLayouts/slideLayout2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0556325"/>
      </p:ext>
    </p:extLst>
  </p:cSld>
  <p:clrMapOvr>
    <a:masterClrMapping/>
  </p:clrMapOvr>
  <p:transition/>
</p:sldLayout>
</file>

<file path=ppt/slideLayouts/slideLayout2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0379847"/>
      </p:ext>
    </p:extLst>
  </p:cSld>
  <p:clrMapOvr>
    <a:masterClrMapping/>
  </p:clrMapOvr>
  <p:transition/>
</p:sldLayout>
</file>

<file path=ppt/slideLayouts/slideLayout2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572035"/>
      </p:ext>
    </p:extLst>
  </p:cSld>
  <p:clrMapOvr>
    <a:masterClrMapping/>
  </p:clrMapOvr>
  <p:transition/>
</p:sldLayout>
</file>

<file path=ppt/slideLayouts/slideLayout2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566681"/>
      </p:ext>
    </p:extLst>
  </p:cSld>
  <p:clrMapOvr>
    <a:masterClrMapping/>
  </p:clrMapOvr>
  <p:transition/>
</p:sldLayout>
</file>

<file path=ppt/slideLayouts/slideLayout2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8079462"/>
      </p:ext>
    </p:extLst>
  </p:cSld>
  <p:clrMapOvr>
    <a:masterClrMapping/>
  </p:clrMapOvr>
  <p:transition/>
</p:sldLayout>
</file>

<file path=ppt/slideLayouts/slideLayout2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5569968"/>
      </p:ext>
    </p:extLst>
  </p:cSld>
  <p:clrMapOvr>
    <a:masterClrMapping/>
  </p:clrMapOvr>
  <p:transition/>
</p:sldLayout>
</file>

<file path=ppt/slideLayouts/slideLayout2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9015984"/>
      </p:ext>
    </p:extLst>
  </p:cSld>
  <p:clrMapOvr>
    <a:masterClrMapping/>
  </p:clrMapOvr>
  <p:transition/>
</p:sldLayout>
</file>

<file path=ppt/slideLayouts/slideLayout2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952"/>
      </p:ext>
    </p:extLst>
  </p:cSld>
  <p:clrMapOvr>
    <a:masterClrMapping/>
  </p:clrMapOvr>
  <p:transition/>
</p:sldLayout>
</file>

<file path=ppt/slideLayouts/slideLayout2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945983"/>
      </p:ext>
    </p:extLst>
  </p:cSld>
  <p:clrMapOvr>
    <a:masterClrMapping/>
  </p:clrMapOvr>
  <p:transition/>
</p:sldLayout>
</file>

<file path=ppt/slideLayouts/slideLayout2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2225097"/>
      </p:ext>
    </p:extLst>
  </p:cSld>
  <p:clrMapOvr>
    <a:masterClrMapping/>
  </p:clrMapOvr>
  <p:transition/>
</p:sldLayout>
</file>

<file path=ppt/slideLayouts/slideLayout2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69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15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1295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52414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133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26171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55898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8574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01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8012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11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0E240D94-E5C6-2B45-92EB-F7FCCB9B6116}" type="slidenum">
              <a:rPr lang="en-US" altLang="en-US"/>
              <a:pPr>
                <a:defRPr/>
              </a:pPr>
              <a:t>‹#›</a:t>
            </a:fld>
            <a:endParaRPr lang="en-US" altLang="en-US"/>
          </a:p>
        </p:txBody>
      </p:sp>
    </p:spTree>
    <p:extLst>
      <p:ext uri="{BB962C8B-B14F-4D97-AF65-F5344CB8AC3E}">
        <p14:creationId xmlns:p14="http://schemas.microsoft.com/office/powerpoint/2010/main" val="1439261544"/>
      </p:ext>
    </p:extLst>
  </p:cSld>
  <p:clrMapOvr>
    <a:masterClrMapping/>
  </p:clrMapOvr>
  <p:transition/>
</p:sldLayout>
</file>

<file path=ppt/slideLayouts/slideLayout2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7B2952-2F74-D544-92BC-FBFBE9A340CC}" type="slidenum">
              <a:rPr lang="en-US" altLang="en-US"/>
              <a:pPr>
                <a:defRPr/>
              </a:pPr>
              <a:t>‹#›</a:t>
            </a:fld>
            <a:endParaRPr lang="en-US" altLang="en-US"/>
          </a:p>
        </p:txBody>
      </p:sp>
    </p:spTree>
    <p:extLst>
      <p:ext uri="{BB962C8B-B14F-4D97-AF65-F5344CB8AC3E}">
        <p14:creationId xmlns:p14="http://schemas.microsoft.com/office/powerpoint/2010/main" val="1244734131"/>
      </p:ext>
    </p:extLst>
  </p:cSld>
  <p:clrMapOvr>
    <a:masterClrMapping/>
  </p:clrMapOvr>
  <p:transition/>
</p:sldLayout>
</file>

<file path=ppt/slideLayouts/slideLayout2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F9F7682-838C-D145-8DB5-B49C18A130F8}" type="slidenum">
              <a:rPr lang="en-US" altLang="en-US"/>
              <a:pPr>
                <a:defRPr/>
              </a:pPr>
              <a:t>‹#›</a:t>
            </a:fld>
            <a:endParaRPr lang="en-US" altLang="en-US"/>
          </a:p>
        </p:txBody>
      </p:sp>
    </p:spTree>
    <p:extLst>
      <p:ext uri="{BB962C8B-B14F-4D97-AF65-F5344CB8AC3E}">
        <p14:creationId xmlns:p14="http://schemas.microsoft.com/office/powerpoint/2010/main" val="3758153688"/>
      </p:ext>
    </p:extLst>
  </p:cSld>
  <p:clrMapOvr>
    <a:masterClrMapping/>
  </p:clrMapOvr>
  <p:transition/>
</p:sldLayout>
</file>

<file path=ppt/slideLayouts/slideLayout2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E01938C-1825-4C47-ADAA-667501E8BB2D}" type="slidenum">
              <a:rPr lang="en-US" altLang="en-US"/>
              <a:pPr>
                <a:defRPr/>
              </a:pPr>
              <a:t>‹#›</a:t>
            </a:fld>
            <a:endParaRPr lang="en-US" altLang="en-US"/>
          </a:p>
        </p:txBody>
      </p:sp>
    </p:spTree>
    <p:extLst>
      <p:ext uri="{BB962C8B-B14F-4D97-AF65-F5344CB8AC3E}">
        <p14:creationId xmlns:p14="http://schemas.microsoft.com/office/powerpoint/2010/main" val="3906725712"/>
      </p:ext>
    </p:extLst>
  </p:cSld>
  <p:clrMapOvr>
    <a:masterClrMapping/>
  </p:clrMapOvr>
  <p:transition/>
</p:sldLayout>
</file>

<file path=ppt/slideLayouts/slideLayout2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2E44CBD-17AA-1C44-8BA0-F0313DF1E03A}" type="slidenum">
              <a:rPr lang="en-US" altLang="en-US"/>
              <a:pPr>
                <a:defRPr/>
              </a:pPr>
              <a:t>‹#›</a:t>
            </a:fld>
            <a:endParaRPr lang="en-US" altLang="en-US"/>
          </a:p>
        </p:txBody>
      </p:sp>
    </p:spTree>
    <p:extLst>
      <p:ext uri="{BB962C8B-B14F-4D97-AF65-F5344CB8AC3E}">
        <p14:creationId xmlns:p14="http://schemas.microsoft.com/office/powerpoint/2010/main" val="4069638184"/>
      </p:ext>
    </p:extLst>
  </p:cSld>
  <p:clrMapOvr>
    <a:masterClrMapping/>
  </p:clrMapOvr>
  <p:transition/>
</p:sldLayout>
</file>

<file path=ppt/slideLayouts/slideLayout2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14E6E70-902E-8E4C-B56A-EB171DB5C34A}" type="slidenum">
              <a:rPr lang="en-US" altLang="en-US"/>
              <a:pPr>
                <a:defRPr/>
              </a:pPr>
              <a:t>‹#›</a:t>
            </a:fld>
            <a:endParaRPr lang="en-US" altLang="en-US"/>
          </a:p>
        </p:txBody>
      </p:sp>
    </p:spTree>
    <p:extLst>
      <p:ext uri="{BB962C8B-B14F-4D97-AF65-F5344CB8AC3E}">
        <p14:creationId xmlns:p14="http://schemas.microsoft.com/office/powerpoint/2010/main" val="4280595539"/>
      </p:ext>
    </p:extLst>
  </p:cSld>
  <p:clrMapOvr>
    <a:masterClrMapping/>
  </p:clrMapOvr>
  <p:transition/>
</p:sldLayout>
</file>

<file path=ppt/slideLayouts/slideLayout2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1920B83-E5C7-4748-945F-F9585594732C}" type="slidenum">
              <a:rPr lang="en-US" altLang="en-US"/>
              <a:pPr>
                <a:defRPr/>
              </a:pPr>
              <a:t>‹#›</a:t>
            </a:fld>
            <a:endParaRPr lang="en-US" altLang="en-US"/>
          </a:p>
        </p:txBody>
      </p:sp>
    </p:spTree>
    <p:extLst>
      <p:ext uri="{BB962C8B-B14F-4D97-AF65-F5344CB8AC3E}">
        <p14:creationId xmlns:p14="http://schemas.microsoft.com/office/powerpoint/2010/main" val="2174433047"/>
      </p:ext>
    </p:extLst>
  </p:cSld>
  <p:clrMapOvr>
    <a:masterClrMapping/>
  </p:clrMapOvr>
  <p:transition/>
</p:sldLayout>
</file>

<file path=ppt/slideLayouts/slideLayout2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84C42A7-D582-E24E-B2AD-361121256527}" type="slidenum">
              <a:rPr lang="en-US" altLang="en-US"/>
              <a:pPr>
                <a:defRPr/>
              </a:pPr>
              <a:t>‹#›</a:t>
            </a:fld>
            <a:endParaRPr lang="en-US" altLang="en-US"/>
          </a:p>
        </p:txBody>
      </p:sp>
    </p:spTree>
    <p:extLst>
      <p:ext uri="{BB962C8B-B14F-4D97-AF65-F5344CB8AC3E}">
        <p14:creationId xmlns:p14="http://schemas.microsoft.com/office/powerpoint/2010/main" val="895594660"/>
      </p:ext>
    </p:extLst>
  </p:cSld>
  <p:clrMapOvr>
    <a:masterClrMapping/>
  </p:clrMapOvr>
  <p:transition/>
</p:sldLayout>
</file>

<file path=ppt/slideLayouts/slideLayout2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45B44AF-607F-D14C-BF32-685CA37DFF41}" type="slidenum">
              <a:rPr lang="en-US" altLang="en-US"/>
              <a:pPr>
                <a:defRPr/>
              </a:pPr>
              <a:t>‹#›</a:t>
            </a:fld>
            <a:endParaRPr lang="en-US" altLang="en-US"/>
          </a:p>
        </p:txBody>
      </p:sp>
    </p:spTree>
    <p:extLst>
      <p:ext uri="{BB962C8B-B14F-4D97-AF65-F5344CB8AC3E}">
        <p14:creationId xmlns:p14="http://schemas.microsoft.com/office/powerpoint/2010/main" val="3598801899"/>
      </p:ext>
    </p:extLst>
  </p:cSld>
  <p:clrMapOvr>
    <a:masterClrMapping/>
  </p:clrMapOvr>
  <p:transition/>
</p:sldLayout>
</file>

<file path=ppt/slideLayouts/slideLayout2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DCDFAA6-D8FF-694C-834A-ACCCD8522248}" type="slidenum">
              <a:rPr lang="en-US" altLang="en-US"/>
              <a:pPr>
                <a:defRPr/>
              </a:pPr>
              <a:t>‹#›</a:t>
            </a:fld>
            <a:endParaRPr lang="en-US" altLang="en-US"/>
          </a:p>
        </p:txBody>
      </p:sp>
    </p:spTree>
    <p:extLst>
      <p:ext uri="{BB962C8B-B14F-4D97-AF65-F5344CB8AC3E}">
        <p14:creationId xmlns:p14="http://schemas.microsoft.com/office/powerpoint/2010/main" val="1823007646"/>
      </p:ext>
    </p:extLst>
  </p:cSld>
  <p:clrMapOvr>
    <a:masterClrMapping/>
  </p:clrMapOvr>
  <p:transition/>
</p:sldLayout>
</file>

<file path=ppt/slideLayouts/slideLayout2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923AAA-1C55-7E45-B953-D9BFED328DD6}" type="slidenum">
              <a:rPr lang="en-US" altLang="en-US"/>
              <a:pPr>
                <a:defRPr/>
              </a:pPr>
              <a:t>‹#›</a:t>
            </a:fld>
            <a:endParaRPr lang="en-US" altLang="en-US"/>
          </a:p>
        </p:txBody>
      </p:sp>
    </p:spTree>
    <p:extLst>
      <p:ext uri="{BB962C8B-B14F-4D97-AF65-F5344CB8AC3E}">
        <p14:creationId xmlns:p14="http://schemas.microsoft.com/office/powerpoint/2010/main" val="2692791579"/>
      </p:ext>
    </p:extLst>
  </p:cSld>
  <p:clrMapOvr>
    <a:masterClrMapping/>
  </p:clrMapOvr>
  <p:transition/>
</p:sldLayout>
</file>

<file path=ppt/slideLayouts/slideLayout299.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69409717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0.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501980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485014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104253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280317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9795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49454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249070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6683859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8.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9/5/22</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354438086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3662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66441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C668BF9C-93BB-B548-912F-BE2A1331A62B}" type="slidenum">
              <a:rPr lang="en-US" altLang="en-US"/>
              <a:pPr>
                <a:defRPr/>
              </a:pPr>
              <a:t>‹#›</a:t>
            </a:fld>
            <a:endParaRPr lang="en-US" altLang="en-US"/>
          </a:p>
        </p:txBody>
      </p:sp>
    </p:spTree>
    <p:extLst>
      <p:ext uri="{BB962C8B-B14F-4D97-AF65-F5344CB8AC3E}">
        <p14:creationId xmlns:p14="http://schemas.microsoft.com/office/powerpoint/2010/main" val="3159291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60F4C6C-A4AD-634C-B2AA-5823E85646AB}" type="slidenum">
              <a:rPr lang="en-US" altLang="en-US"/>
              <a:pPr>
                <a:defRPr/>
              </a:pPr>
              <a:t>‹#›</a:t>
            </a:fld>
            <a:endParaRPr lang="en-US" altLang="en-US"/>
          </a:p>
        </p:txBody>
      </p:sp>
    </p:spTree>
    <p:extLst>
      <p:ext uri="{BB962C8B-B14F-4D97-AF65-F5344CB8AC3E}">
        <p14:creationId xmlns:p14="http://schemas.microsoft.com/office/powerpoint/2010/main" val="2064879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E9D27D4-CF21-B743-868C-38D13B2F42B4}" type="slidenum">
              <a:rPr lang="en-US" altLang="en-US"/>
              <a:pPr>
                <a:defRPr/>
              </a:pPr>
              <a:t>‹#›</a:t>
            </a:fld>
            <a:endParaRPr lang="en-US" altLang="en-US"/>
          </a:p>
        </p:txBody>
      </p:sp>
    </p:spTree>
    <p:extLst>
      <p:ext uri="{BB962C8B-B14F-4D97-AF65-F5344CB8AC3E}">
        <p14:creationId xmlns:p14="http://schemas.microsoft.com/office/powerpoint/2010/main" val="236753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8F35F6C-2FE9-E643-BA9E-744EBFA979FE}" type="slidenum">
              <a:rPr lang="en-US" altLang="en-US"/>
              <a:pPr>
                <a:defRPr/>
              </a:pPr>
              <a:t>‹#›</a:t>
            </a:fld>
            <a:endParaRPr lang="en-US" altLang="en-US"/>
          </a:p>
        </p:txBody>
      </p:sp>
    </p:spTree>
    <p:extLst>
      <p:ext uri="{BB962C8B-B14F-4D97-AF65-F5344CB8AC3E}">
        <p14:creationId xmlns:p14="http://schemas.microsoft.com/office/powerpoint/2010/main" val="3324610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36820D8-511C-334B-9255-32401B223793}" type="slidenum">
              <a:rPr lang="en-US" altLang="en-US"/>
              <a:pPr>
                <a:defRPr/>
              </a:pPr>
              <a:t>‹#›</a:t>
            </a:fld>
            <a:endParaRPr lang="en-US" altLang="en-US"/>
          </a:p>
        </p:txBody>
      </p:sp>
    </p:spTree>
    <p:extLst>
      <p:ext uri="{BB962C8B-B14F-4D97-AF65-F5344CB8AC3E}">
        <p14:creationId xmlns:p14="http://schemas.microsoft.com/office/powerpoint/2010/main" val="1827451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42E3693-D302-D64D-8335-04DBBDCAC3E8}" type="slidenum">
              <a:rPr lang="en-US" altLang="en-US"/>
              <a:pPr>
                <a:defRPr/>
              </a:pPr>
              <a:t>‹#›</a:t>
            </a:fld>
            <a:endParaRPr lang="en-US" altLang="en-US"/>
          </a:p>
        </p:txBody>
      </p:sp>
    </p:spTree>
    <p:extLst>
      <p:ext uri="{BB962C8B-B14F-4D97-AF65-F5344CB8AC3E}">
        <p14:creationId xmlns:p14="http://schemas.microsoft.com/office/powerpoint/2010/main" val="3658476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0C3B91E-9495-5D4C-A473-89DD744F318C}" type="slidenum">
              <a:rPr lang="en-US" altLang="en-US"/>
              <a:pPr>
                <a:defRPr/>
              </a:pPr>
              <a:t>‹#›</a:t>
            </a:fld>
            <a:endParaRPr lang="en-US" altLang="en-US"/>
          </a:p>
        </p:txBody>
      </p:sp>
    </p:spTree>
    <p:extLst>
      <p:ext uri="{BB962C8B-B14F-4D97-AF65-F5344CB8AC3E}">
        <p14:creationId xmlns:p14="http://schemas.microsoft.com/office/powerpoint/2010/main" val="17564904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E317DB17-6DD3-1D47-9DC7-29C718BD885A}" type="slidenum">
              <a:rPr lang="en-US" altLang="en-US"/>
              <a:pPr>
                <a:defRPr/>
              </a:pPr>
              <a:t>‹#›</a:t>
            </a:fld>
            <a:endParaRPr lang="en-US" altLang="en-US"/>
          </a:p>
        </p:txBody>
      </p:sp>
    </p:spTree>
    <p:extLst>
      <p:ext uri="{BB962C8B-B14F-4D97-AF65-F5344CB8AC3E}">
        <p14:creationId xmlns:p14="http://schemas.microsoft.com/office/powerpoint/2010/main" val="3370464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8B564A7-2749-BD47-ACBB-5E9A7893C5B7}" type="slidenum">
              <a:rPr lang="en-US" altLang="en-US"/>
              <a:pPr>
                <a:defRPr/>
              </a:pPr>
              <a:t>‹#›</a:t>
            </a:fld>
            <a:endParaRPr lang="en-US" altLang="en-US"/>
          </a:p>
        </p:txBody>
      </p:sp>
    </p:spTree>
    <p:extLst>
      <p:ext uri="{BB962C8B-B14F-4D97-AF65-F5344CB8AC3E}">
        <p14:creationId xmlns:p14="http://schemas.microsoft.com/office/powerpoint/2010/main" val="15538328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53FA10DE-9244-444C-BB66-013E28A2DDD9}" type="slidenum">
              <a:rPr lang="en-US" altLang="en-US"/>
              <a:pPr>
                <a:defRPr/>
              </a:pPr>
              <a:t>‹#›</a:t>
            </a:fld>
            <a:endParaRPr lang="en-US" altLang="en-US"/>
          </a:p>
        </p:txBody>
      </p:sp>
    </p:spTree>
    <p:extLst>
      <p:ext uri="{BB962C8B-B14F-4D97-AF65-F5344CB8AC3E}">
        <p14:creationId xmlns:p14="http://schemas.microsoft.com/office/powerpoint/2010/main" val="10646979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E2563C0-B5B3-BE4C-AFD7-D5025596D7E3}" type="slidenum">
              <a:rPr lang="en-US" altLang="en-US"/>
              <a:pPr>
                <a:defRPr/>
              </a:pPr>
              <a:t>‹#›</a:t>
            </a:fld>
            <a:endParaRPr lang="en-US" altLang="en-US"/>
          </a:p>
        </p:txBody>
      </p:sp>
    </p:spTree>
    <p:extLst>
      <p:ext uri="{BB962C8B-B14F-4D97-AF65-F5344CB8AC3E}">
        <p14:creationId xmlns:p14="http://schemas.microsoft.com/office/powerpoint/2010/main" val="3950607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5C66147B-D8F4-B34F-ACFC-F4150A9F5034}" type="slidenum">
              <a:rPr lang="en-US" altLang="en-US"/>
              <a:pPr>
                <a:defRPr/>
              </a:pPr>
              <a:t>‹#›</a:t>
            </a:fld>
            <a:endParaRPr lang="en-US" altLang="en-US"/>
          </a:p>
        </p:txBody>
      </p:sp>
    </p:spTree>
    <p:extLst>
      <p:ext uri="{BB962C8B-B14F-4D97-AF65-F5344CB8AC3E}">
        <p14:creationId xmlns:p14="http://schemas.microsoft.com/office/powerpoint/2010/main" val="2858821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B4B655F-9513-DB41-847A-CB5F5ABCD6B3}" type="slidenum">
              <a:rPr lang="en-US" altLang="en-US"/>
              <a:pPr>
                <a:defRPr/>
              </a:pPr>
              <a:t>‹#›</a:t>
            </a:fld>
            <a:endParaRPr lang="en-US" altLang="en-US"/>
          </a:p>
        </p:txBody>
      </p:sp>
    </p:spTree>
    <p:extLst>
      <p:ext uri="{BB962C8B-B14F-4D97-AF65-F5344CB8AC3E}">
        <p14:creationId xmlns:p14="http://schemas.microsoft.com/office/powerpoint/2010/main" val="1247416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F70262A-25C7-1D4F-BA49-9AAD51FA1D0E}" type="slidenum">
              <a:rPr lang="en-US" altLang="en-US"/>
              <a:pPr>
                <a:defRPr/>
              </a:pPr>
              <a:t>‹#›</a:t>
            </a:fld>
            <a:endParaRPr lang="en-US" altLang="en-US"/>
          </a:p>
        </p:txBody>
      </p:sp>
    </p:spTree>
    <p:extLst>
      <p:ext uri="{BB962C8B-B14F-4D97-AF65-F5344CB8AC3E}">
        <p14:creationId xmlns:p14="http://schemas.microsoft.com/office/powerpoint/2010/main" val="15245025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AFF24C-C776-6444-B9B7-94F550F93C13}" type="slidenum">
              <a:rPr lang="en-US" altLang="en-US"/>
              <a:pPr>
                <a:defRPr/>
              </a:pPr>
              <a:t>‹#›</a:t>
            </a:fld>
            <a:endParaRPr lang="en-US" altLang="en-US"/>
          </a:p>
        </p:txBody>
      </p:sp>
    </p:spTree>
    <p:extLst>
      <p:ext uri="{BB962C8B-B14F-4D97-AF65-F5344CB8AC3E}">
        <p14:creationId xmlns:p14="http://schemas.microsoft.com/office/powerpoint/2010/main" val="167374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3D46D27-56D0-344A-BE31-89C869EBEEAE}" type="slidenum">
              <a:rPr lang="en-US" altLang="en-US"/>
              <a:pPr>
                <a:defRPr/>
              </a:pPr>
              <a:t>‹#›</a:t>
            </a:fld>
            <a:endParaRPr lang="en-US" altLang="en-US"/>
          </a:p>
        </p:txBody>
      </p:sp>
    </p:spTree>
    <p:extLst>
      <p:ext uri="{BB962C8B-B14F-4D97-AF65-F5344CB8AC3E}">
        <p14:creationId xmlns:p14="http://schemas.microsoft.com/office/powerpoint/2010/main" val="40940905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4925BFE8-1EE5-7749-87C6-59D761839782}" type="slidenum">
              <a:rPr lang="en-US" altLang="en-US"/>
              <a:pPr>
                <a:defRPr/>
              </a:pPr>
              <a:t>‹#›</a:t>
            </a:fld>
            <a:endParaRPr lang="en-US" altLang="en-US"/>
          </a:p>
        </p:txBody>
      </p:sp>
    </p:spTree>
    <p:extLst>
      <p:ext uri="{BB962C8B-B14F-4D97-AF65-F5344CB8AC3E}">
        <p14:creationId xmlns:p14="http://schemas.microsoft.com/office/powerpoint/2010/main" val="2375012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9151F3C-38B5-C447-BBE5-70E1ABFC6BB2}" type="slidenum">
              <a:rPr lang="en-US" altLang="en-US"/>
              <a:pPr>
                <a:defRPr/>
              </a:pPr>
              <a:t>‹#›</a:t>
            </a:fld>
            <a:endParaRPr lang="en-US" altLang="en-US"/>
          </a:p>
        </p:txBody>
      </p:sp>
    </p:spTree>
    <p:extLst>
      <p:ext uri="{BB962C8B-B14F-4D97-AF65-F5344CB8AC3E}">
        <p14:creationId xmlns:p14="http://schemas.microsoft.com/office/powerpoint/2010/main" val="2960859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07B9740-5855-2A42-B252-D99EB4C57248}" type="slidenum">
              <a:rPr lang="en-US" altLang="en-US"/>
              <a:pPr>
                <a:defRPr/>
              </a:pPr>
              <a:t>‹#›</a:t>
            </a:fld>
            <a:endParaRPr lang="en-US" altLang="en-US"/>
          </a:p>
        </p:txBody>
      </p:sp>
    </p:spTree>
    <p:extLst>
      <p:ext uri="{BB962C8B-B14F-4D97-AF65-F5344CB8AC3E}">
        <p14:creationId xmlns:p14="http://schemas.microsoft.com/office/powerpoint/2010/main" val="1966816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DC5EF0D-3683-CA41-828D-672F2E3955A1}" type="slidenum">
              <a:rPr lang="en-US" altLang="en-US"/>
              <a:pPr>
                <a:defRPr/>
              </a:pPr>
              <a:t>‹#›</a:t>
            </a:fld>
            <a:endParaRPr lang="en-US" altLang="en-US"/>
          </a:p>
        </p:txBody>
      </p:sp>
    </p:spTree>
    <p:extLst>
      <p:ext uri="{BB962C8B-B14F-4D97-AF65-F5344CB8AC3E}">
        <p14:creationId xmlns:p14="http://schemas.microsoft.com/office/powerpoint/2010/main" val="2146915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11A51B-8B96-BD4C-95B5-FCA03A36A313}" type="slidenum">
              <a:rPr lang="en-US" altLang="en-US"/>
              <a:pPr>
                <a:defRPr/>
              </a:pPr>
              <a:t>‹#›</a:t>
            </a:fld>
            <a:endParaRPr lang="en-US" altLang="en-US"/>
          </a:p>
        </p:txBody>
      </p:sp>
    </p:spTree>
    <p:extLst>
      <p:ext uri="{BB962C8B-B14F-4D97-AF65-F5344CB8AC3E}">
        <p14:creationId xmlns:p14="http://schemas.microsoft.com/office/powerpoint/2010/main" val="22723253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89F2BAA-D8FE-2C4D-A9A5-9491AFC1AF7D}" type="slidenum">
              <a:rPr lang="en-US" altLang="en-US"/>
              <a:pPr>
                <a:defRPr/>
              </a:pPr>
              <a:t>‹#›</a:t>
            </a:fld>
            <a:endParaRPr lang="en-US" altLang="en-US"/>
          </a:p>
        </p:txBody>
      </p:sp>
    </p:spTree>
    <p:extLst>
      <p:ext uri="{BB962C8B-B14F-4D97-AF65-F5344CB8AC3E}">
        <p14:creationId xmlns:p14="http://schemas.microsoft.com/office/powerpoint/2010/main" val="2139914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66.xml><?xml version="1.0" encoding="utf-8"?>
<p:sldLayout xmlns:a="http://schemas.openxmlformats.org/drawingml/2006/main" xmlns:r="http://schemas.openxmlformats.org/officeDocument/2006/relationships" xmlns:p="http://schemas.openxmlformats.org/presentationml/2006/main" showMasterSp="0" type="title" preserve="1">
  <p:cSld name="標題投影片">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sz="1350">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6" name="Line 10"/>
          <p:cNvSpPr>
            <a:spLocks noChangeShapeType="1"/>
          </p:cNvSpPr>
          <p:nvPr/>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sz="1350">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3600"/>
            </a:lvl1pPr>
          </a:lstStyle>
          <a:p>
            <a:r>
              <a:rPr lang="en-US" altLang="zh-TW"/>
              <a:t>Click to edit Master title style</a:t>
            </a:r>
            <a:endParaRPr lang="en-US" altLang="en-US"/>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zh-TW"/>
              <a:t>Click to edit Master subtitle style</a:t>
            </a:r>
            <a:endParaRPr lang="en-US" altLang="en-US"/>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900">
                <a:latin typeface="Garamond" pitchFamily="18" charset="0"/>
              </a:defRPr>
            </a:lvl1pPr>
          </a:lstStyle>
          <a:p>
            <a:endParaRPr 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solidFill>
                <a:srgbClr val="000000"/>
              </a:solidFill>
            </a:endParaRPr>
          </a:p>
        </p:txBody>
      </p:sp>
      <p:sp>
        <p:nvSpPr>
          <p:cNvPr id="9" name="Rectangle 6"/>
          <p:cNvSpPr>
            <a:spLocks noGrp="1" noChangeArrowheads="1"/>
          </p:cNvSpPr>
          <p:nvPr>
            <p:ph type="sldNum" sz="quarter" idx="12"/>
          </p:nvPr>
        </p:nvSpPr>
        <p:spPr/>
        <p:txBody>
          <a:bodyPr/>
          <a:lstStyle>
            <a:lvl1pPr>
              <a:defRPr sz="900"/>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67.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idx="1"/>
          </p:nvPr>
        </p:nvSpPr>
        <p:spPr/>
        <p:txBody>
          <a:body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68.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20"/>
            <a:ext cx="7772400" cy="1362075"/>
          </a:xfrm>
        </p:spPr>
        <p:txBody>
          <a:bodyPr/>
          <a:lstStyle>
            <a:lvl1pPr algn="l">
              <a:defRPr sz="3000" b="1" cap="all"/>
            </a:lvl1pPr>
          </a:lstStyle>
          <a:p>
            <a:r>
              <a:rPr lang="en-US" altLang="zh-TW"/>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en-US" altLang="zh-TW"/>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69.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70.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ltLang="zh-TW"/>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Text Placeholder 4"/>
          <p:cNvSpPr>
            <a:spLocks noGrp="1"/>
          </p:cNvSpPr>
          <p:nvPr>
            <p:ph type="body" sz="quarter" idx="3"/>
          </p:nvPr>
        </p:nvSpPr>
        <p:spPr>
          <a:xfrm>
            <a:off x="4645035" y="1535113"/>
            <a:ext cx="4041775"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6" name="Content Placeholder 5"/>
          <p:cNvSpPr>
            <a:spLocks noGrp="1"/>
          </p:cNvSpPr>
          <p:nvPr>
            <p:ph sz="quarter" idx="4"/>
          </p:nvPr>
        </p:nvSpPr>
        <p:spPr>
          <a:xfrm>
            <a:off x="4645035" y="2174875"/>
            <a:ext cx="4041775"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71.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7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73.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1500" b="1"/>
            </a:lvl1pPr>
          </a:lstStyle>
          <a:p>
            <a:r>
              <a:rPr lang="en-US" altLang="zh-TW"/>
              <a:t>Click to edit Master title style</a:t>
            </a:r>
            <a:endParaRPr lang="en-US"/>
          </a:p>
        </p:txBody>
      </p:sp>
      <p:sp>
        <p:nvSpPr>
          <p:cNvPr id="3" name="Content Placeholder 2"/>
          <p:cNvSpPr>
            <a:spLocks noGrp="1"/>
          </p:cNvSpPr>
          <p:nvPr>
            <p:ph idx="1"/>
          </p:nvPr>
        </p:nvSpPr>
        <p:spPr>
          <a:xfrm>
            <a:off x="3575050" y="273070"/>
            <a:ext cx="5111750" cy="5853113"/>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74.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500" b="1"/>
            </a:lvl1pPr>
          </a:lstStyle>
          <a:p>
            <a:r>
              <a:rPr lang="en-US" altLang="zh-TW"/>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altLang="zh-TW" noProof="0"/>
              <a:t>Drag picture to placeholder or click icon to add</a:t>
            </a:r>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75.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76.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ltLang="zh-TW"/>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prstClr val="black"/>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prstClr val="black"/>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040316079"/>
      </p:ext>
    </p:extLst>
  </p:cSld>
  <p:clrMapOvr>
    <a:masterClrMapping/>
  </p:clrMapOvr>
  <p:transition/>
</p:sldLayout>
</file>

<file path=ppt/slideLayouts/slideLayout378.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95505513"/>
      </p:ext>
    </p:extLst>
  </p:cSld>
  <p:clrMapOvr>
    <a:masterClrMapping/>
  </p:clrMapOvr>
  <p:transition/>
</p:sldLayout>
</file>

<file path=ppt/slideLayouts/slideLayout3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50049071"/>
      </p:ext>
    </p:extLst>
  </p:cSld>
  <p:clrMapOvr>
    <a:masterClrMapping/>
  </p:clrMapOvr>
  <p:transition/>
</p:sldLayout>
</file>

<file path=ppt/slideLayouts/slideLayout3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609667803"/>
      </p:ext>
    </p:extLst>
  </p:cSld>
  <p:clrMapOvr>
    <a:masterClrMapping/>
  </p:clrMapOvr>
  <p:transition/>
</p:sldLayout>
</file>

<file path=ppt/slideLayouts/slideLayout3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850335604"/>
      </p:ext>
    </p:extLst>
  </p:cSld>
  <p:clrMapOvr>
    <a:masterClrMapping/>
  </p:clrMapOvr>
  <p:transition/>
</p:sldLayout>
</file>

<file path=ppt/slideLayouts/slideLayout3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086861317"/>
      </p:ext>
    </p:extLst>
  </p:cSld>
  <p:clrMapOvr>
    <a:masterClrMapping/>
  </p:clrMapOvr>
  <p:transition/>
</p:sldLayout>
</file>

<file path=ppt/slideLayouts/slideLayout3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065847800"/>
      </p:ext>
    </p:extLst>
  </p:cSld>
  <p:clrMapOvr>
    <a:masterClrMapping/>
  </p:clrMapOvr>
  <p:transition/>
</p:sldLayout>
</file>

<file path=ppt/slideLayouts/slideLayout3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581083894"/>
      </p:ext>
    </p:extLst>
  </p:cSld>
  <p:clrMapOvr>
    <a:masterClrMapping/>
  </p:clrMapOvr>
  <p:transition/>
</p:sldLayout>
</file>

<file path=ppt/slideLayouts/slideLayout3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037543223"/>
      </p:ext>
    </p:extLst>
  </p:cSld>
  <p:clrMapOvr>
    <a:masterClrMapping/>
  </p:clrMapOvr>
  <p:transition/>
</p:sldLayout>
</file>

<file path=ppt/slideLayouts/slideLayout3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544814988"/>
      </p:ext>
    </p:extLst>
  </p:cSld>
  <p:clrMapOvr>
    <a:masterClrMapping/>
  </p:clrMapOvr>
  <p:transition/>
</p:sldLayout>
</file>

<file path=ppt/slideLayouts/slideLayout3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272918736"/>
      </p:ext>
    </p:extLst>
  </p:cSld>
  <p:clrMapOvr>
    <a:masterClrMapping/>
  </p:clrMapOvr>
  <p:transition/>
</p:sldLayout>
</file>

<file path=ppt/slideLayouts/slideLayout3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4252831330"/>
      </p:ext>
    </p:extLst>
  </p:cSld>
  <p:clrMapOvr>
    <a:masterClrMapping/>
  </p:clrMapOvr>
  <p:transition/>
</p:sldLayout>
</file>

<file path=ppt/slideLayouts/slideLayout3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2638844089"/>
      </p:ext>
    </p:extLst>
  </p:cSld>
  <p:clrMapOvr>
    <a:masterClrMapping/>
  </p:clrMapOvr>
  <p:transition/>
</p:sldLayout>
</file>

<file path=ppt/slideLayouts/slideLayout3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4281490560"/>
      </p:ext>
    </p:extLst>
  </p:cSld>
  <p:clrMapOvr>
    <a:masterClrMapping/>
  </p:clrMapOvr>
  <p:transition/>
</p:sldLayout>
</file>

<file path=ppt/slideLayouts/slideLayout3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733195777"/>
      </p:ext>
    </p:extLst>
  </p:cSld>
  <p:clrMapOvr>
    <a:masterClrMapping/>
  </p:clrMapOvr>
  <p:transition/>
</p:sldLayout>
</file>

<file path=ppt/slideLayouts/slideLayout3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2760736871"/>
      </p:ext>
    </p:extLst>
  </p:cSld>
  <p:clrMapOvr>
    <a:masterClrMapping/>
  </p:clrMapOvr>
  <p:transition/>
</p:sldLayout>
</file>

<file path=ppt/slideLayouts/slideLayout3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397649569"/>
      </p:ext>
    </p:extLst>
  </p:cSld>
  <p:clrMapOvr>
    <a:masterClrMapping/>
  </p:clrMapOvr>
  <p:transition/>
</p:sldLayout>
</file>

<file path=ppt/slideLayouts/slideLayout3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931982028"/>
      </p:ext>
    </p:extLst>
  </p:cSld>
  <p:clrMapOvr>
    <a:masterClrMapping/>
  </p:clrMapOvr>
  <p:transition/>
</p:sldLayout>
</file>

<file path=ppt/slideLayouts/slideLayout3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2656937798"/>
      </p:ext>
    </p:extLst>
  </p:cSld>
  <p:clrMapOvr>
    <a:masterClrMapping/>
  </p:clrMapOvr>
  <p:transition/>
</p:sldLayout>
</file>

<file path=ppt/slideLayouts/slideLayout3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3704035137"/>
      </p:ext>
    </p:extLst>
  </p:cSld>
  <p:clrMapOvr>
    <a:masterClrMapping/>
  </p:clrMapOvr>
  <p:transition/>
</p:sldLayout>
</file>

<file path=ppt/slideLayouts/slideLayout3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2237166669"/>
      </p:ext>
    </p:extLst>
  </p:cSld>
  <p:clrMapOvr>
    <a:masterClrMapping/>
  </p:clrMapOvr>
  <p:transition/>
</p:sldLayout>
</file>

<file path=ppt/slideLayouts/slideLayout3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892932499"/>
      </p:ext>
    </p:extLst>
  </p:cSld>
  <p:clrMapOvr>
    <a:masterClrMapping/>
  </p:clrMapOvr>
  <p:transition/>
</p:sldLayout>
</file>

<file path=ppt/slideLayouts/slideLayout399.xml><?xml version="1.0" encoding="utf-8"?>
<p:sldLayout xmlns:a="http://schemas.openxmlformats.org/drawingml/2006/main" xmlns:r="http://schemas.openxmlformats.org/officeDocument/2006/relationships" xmlns:p="http://schemas.openxmlformats.org/presentationml/2006/main" showMasterSp="0" type="title" preserve="1">
  <p:cSld name="標題投影片">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defRPr sz="3600"/>
            </a:lvl1pPr>
          </a:lstStyle>
          <a:p>
            <a:r>
              <a:rPr lang="en-US" altLang="zh-TW"/>
              <a:t>Click to edit Master title style</a:t>
            </a:r>
            <a:endParaRPr lang="en-US" altLang="en-US"/>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zh-TW"/>
              <a:t>Click to edit Master subtitle style</a:t>
            </a:r>
            <a:endParaRPr lang="en-US" altLang="en-US"/>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900">
                <a:latin typeface="Garamond" pitchFamily="18" charset="0"/>
              </a:defRPr>
            </a:lvl1pPr>
          </a:lstStyle>
          <a:p>
            <a:endParaRPr 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p>
        </p:txBody>
      </p:sp>
      <p:sp>
        <p:nvSpPr>
          <p:cNvPr id="9" name="Rectangle 6"/>
          <p:cNvSpPr>
            <a:spLocks noGrp="1" noChangeArrowheads="1"/>
          </p:cNvSpPr>
          <p:nvPr>
            <p:ph type="sldNum" sz="quarter" idx="12"/>
          </p:nvPr>
        </p:nvSpPr>
        <p:spPr/>
        <p:txBody>
          <a:bodyPr/>
          <a:lstStyle>
            <a:lvl1pPr>
              <a:defRPr sz="900"/>
            </a:lvl1pPr>
          </a:lstStyle>
          <a:p>
            <a:fld id="{4CAE9295-42F8-0747-9AE1-33958E89C374}" type="slidenum">
              <a:rPr lang="en-US" smtClean="0"/>
              <a:t>‹#›</a:t>
            </a:fld>
            <a:endParaRPr lang="en-US"/>
          </a:p>
        </p:txBody>
      </p:sp>
    </p:spTree>
    <p:extLst>
      <p:ext uri="{BB962C8B-B14F-4D97-AF65-F5344CB8AC3E}">
        <p14:creationId xmlns:p14="http://schemas.microsoft.com/office/powerpoint/2010/main" val="132041881"/>
      </p:ext>
    </p:extLst>
  </p:cSld>
  <p:clrMapOvr>
    <a:masterClrMapping/>
  </p:clrMapOvr>
  <p:transition/>
</p:sldLayout>
</file>

<file path=ppt/slideLayouts/slideLayout400.xml><?xml version="1.0" encoding="utf-8"?>
<p:sldLayout xmlns:a="http://schemas.openxmlformats.org/drawingml/2006/main" xmlns:r="http://schemas.openxmlformats.org/officeDocument/2006/relationships" xmlns:p="http://schemas.openxmlformats.org/presentationml/2006/main" showMasterSp="0" type="obj" preserve="1">
  <p:cSld name="標題及物件">
    <p:bg>
      <p:bgRef idx="1001">
        <a:schemeClr val="bg1"/>
      </p:bgRef>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idx="1"/>
          </p:nvPr>
        </p:nvSpPr>
        <p:spPr/>
        <p:txBody>
          <a:body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t>‹#›</a:t>
            </a:fld>
            <a:endParaRPr lang="en-US"/>
          </a:p>
        </p:txBody>
      </p:sp>
      <p:pic>
        <p:nvPicPr>
          <p:cNvPr id="7" name="Picture 6"/>
          <p:cNvPicPr>
            <a:picLocks noChangeAspect="1"/>
          </p:cNvPicPr>
          <p:nvPr userDrawn="1"/>
        </p:nvPicPr>
        <p:blipFill>
          <a:blip r:embed="rId2"/>
          <a:stretch>
            <a:fillRect/>
          </a:stretch>
        </p:blipFill>
        <p:spPr>
          <a:xfrm>
            <a:off x="157619" y="6491171"/>
            <a:ext cx="1090808" cy="245591"/>
          </a:xfrm>
          <a:prstGeom prst="rect">
            <a:avLst/>
          </a:prstGeom>
        </p:spPr>
      </p:pic>
    </p:spTree>
    <p:extLst>
      <p:ext uri="{BB962C8B-B14F-4D97-AF65-F5344CB8AC3E}">
        <p14:creationId xmlns:p14="http://schemas.microsoft.com/office/powerpoint/2010/main" val="2960882561"/>
      </p:ext>
    </p:extLst>
  </p:cSld>
  <p:clrMapOvr>
    <a:overrideClrMapping bg1="lt1" tx1="dk1" bg2="lt2" tx2="dk2" accent1="accent1" accent2="accent2" accent3="accent3" accent4="accent4" accent5="accent5" accent6="accent6" hlink="hlink" folHlink="folHlink"/>
  </p:clrMapOvr>
  <p:transition/>
</p:sldLayout>
</file>

<file path=ppt/slideLayouts/slideLayout401.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20"/>
            <a:ext cx="7772400" cy="1362075"/>
          </a:xfrm>
        </p:spPr>
        <p:txBody>
          <a:bodyPr/>
          <a:lstStyle>
            <a:lvl1pPr algn="l">
              <a:defRPr sz="3000" b="1" cap="all"/>
            </a:lvl1pPr>
          </a:lstStyle>
          <a:p>
            <a:r>
              <a:rPr lang="en-US" altLang="zh-TW"/>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en-US" altLang="zh-TW"/>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t>‹#›</a:t>
            </a:fld>
            <a:endParaRPr lang="en-US"/>
          </a:p>
        </p:txBody>
      </p:sp>
    </p:spTree>
    <p:extLst>
      <p:ext uri="{BB962C8B-B14F-4D97-AF65-F5344CB8AC3E}">
        <p14:creationId xmlns:p14="http://schemas.microsoft.com/office/powerpoint/2010/main" val="2106891645"/>
      </p:ext>
    </p:extLst>
  </p:cSld>
  <p:clrMapOvr>
    <a:masterClrMapping/>
  </p:clrMapOvr>
  <p:transition/>
</p:sldLayout>
</file>

<file path=ppt/slideLayouts/slideLayout402.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t>‹#›</a:t>
            </a:fld>
            <a:endParaRPr lang="en-US"/>
          </a:p>
        </p:txBody>
      </p:sp>
    </p:spTree>
    <p:extLst>
      <p:ext uri="{BB962C8B-B14F-4D97-AF65-F5344CB8AC3E}">
        <p14:creationId xmlns:p14="http://schemas.microsoft.com/office/powerpoint/2010/main" val="136624590"/>
      </p:ext>
    </p:extLst>
  </p:cSld>
  <p:clrMapOvr>
    <a:masterClrMapping/>
  </p:clrMapOvr>
  <p:transition/>
</p:sldLayout>
</file>

<file path=ppt/slideLayouts/slideLayout403.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ltLang="zh-TW"/>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Text Placeholder 4"/>
          <p:cNvSpPr>
            <a:spLocks noGrp="1"/>
          </p:cNvSpPr>
          <p:nvPr>
            <p:ph type="body" sz="quarter" idx="3"/>
          </p:nvPr>
        </p:nvSpPr>
        <p:spPr>
          <a:xfrm>
            <a:off x="4645035" y="1535113"/>
            <a:ext cx="4041775"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6" name="Content Placeholder 5"/>
          <p:cNvSpPr>
            <a:spLocks noGrp="1"/>
          </p:cNvSpPr>
          <p:nvPr>
            <p:ph sz="quarter" idx="4"/>
          </p:nvPr>
        </p:nvSpPr>
        <p:spPr>
          <a:xfrm>
            <a:off x="4645035" y="2174875"/>
            <a:ext cx="4041775"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p>
        </p:txBody>
      </p:sp>
      <p:sp>
        <p:nvSpPr>
          <p:cNvPr id="8"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t>‹#›</a:t>
            </a:fld>
            <a:endParaRPr lang="en-US"/>
          </a:p>
        </p:txBody>
      </p:sp>
    </p:spTree>
    <p:extLst>
      <p:ext uri="{BB962C8B-B14F-4D97-AF65-F5344CB8AC3E}">
        <p14:creationId xmlns:p14="http://schemas.microsoft.com/office/powerpoint/2010/main" val="55453510"/>
      </p:ext>
    </p:extLst>
  </p:cSld>
  <p:clrMapOvr>
    <a:masterClrMapping/>
  </p:clrMapOvr>
  <p:transition/>
</p:sldLayout>
</file>

<file path=ppt/slideLayouts/slideLayout404.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p>
        </p:txBody>
      </p:sp>
      <p:sp>
        <p:nvSpPr>
          <p:cNvPr id="4"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t>‹#›</a:t>
            </a:fld>
            <a:endParaRPr lang="en-US"/>
          </a:p>
        </p:txBody>
      </p:sp>
    </p:spTree>
    <p:extLst>
      <p:ext uri="{BB962C8B-B14F-4D97-AF65-F5344CB8AC3E}">
        <p14:creationId xmlns:p14="http://schemas.microsoft.com/office/powerpoint/2010/main" val="3460602706"/>
      </p:ext>
    </p:extLst>
  </p:cSld>
  <p:clrMapOvr>
    <a:masterClrMapping/>
  </p:clrMapOvr>
  <p:transition/>
</p:sldLayout>
</file>

<file path=ppt/slideLayouts/slideLayout40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p>
        </p:txBody>
      </p:sp>
      <p:sp>
        <p:nvSpPr>
          <p:cNvPr id="3"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t>‹#›</a:t>
            </a:fld>
            <a:endParaRPr lang="en-US"/>
          </a:p>
        </p:txBody>
      </p:sp>
    </p:spTree>
    <p:extLst>
      <p:ext uri="{BB962C8B-B14F-4D97-AF65-F5344CB8AC3E}">
        <p14:creationId xmlns:p14="http://schemas.microsoft.com/office/powerpoint/2010/main" val="4115285652"/>
      </p:ext>
    </p:extLst>
  </p:cSld>
  <p:clrMapOvr>
    <a:masterClrMapping/>
  </p:clrMapOvr>
  <p:transition/>
</p:sldLayout>
</file>

<file path=ppt/slideLayouts/slideLayout406.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1500" b="1"/>
            </a:lvl1pPr>
          </a:lstStyle>
          <a:p>
            <a:r>
              <a:rPr lang="en-US" altLang="zh-TW"/>
              <a:t>Click to edit Master title style</a:t>
            </a:r>
            <a:endParaRPr lang="en-US"/>
          </a:p>
        </p:txBody>
      </p:sp>
      <p:sp>
        <p:nvSpPr>
          <p:cNvPr id="3" name="Content Placeholder 2"/>
          <p:cNvSpPr>
            <a:spLocks noGrp="1"/>
          </p:cNvSpPr>
          <p:nvPr>
            <p:ph idx="1"/>
          </p:nvPr>
        </p:nvSpPr>
        <p:spPr>
          <a:xfrm>
            <a:off x="3575050" y="273070"/>
            <a:ext cx="5111750" cy="5853113"/>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t>‹#›</a:t>
            </a:fld>
            <a:endParaRPr lang="en-US"/>
          </a:p>
        </p:txBody>
      </p:sp>
    </p:spTree>
    <p:extLst>
      <p:ext uri="{BB962C8B-B14F-4D97-AF65-F5344CB8AC3E}">
        <p14:creationId xmlns:p14="http://schemas.microsoft.com/office/powerpoint/2010/main" val="2732395157"/>
      </p:ext>
    </p:extLst>
  </p:cSld>
  <p:clrMapOvr>
    <a:masterClrMapping/>
  </p:clrMapOvr>
  <p:transition/>
</p:sldLayout>
</file>

<file path=ppt/slideLayouts/slideLayout407.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500" b="1"/>
            </a:lvl1pPr>
          </a:lstStyle>
          <a:p>
            <a:r>
              <a:rPr lang="en-US" altLang="zh-TW"/>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altLang="zh-TW" noProof="0"/>
              <a:t>Drag picture to placeholder or click icon to add</a:t>
            </a:r>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t>‹#›</a:t>
            </a:fld>
            <a:endParaRPr lang="en-US"/>
          </a:p>
        </p:txBody>
      </p:sp>
    </p:spTree>
    <p:extLst>
      <p:ext uri="{BB962C8B-B14F-4D97-AF65-F5344CB8AC3E}">
        <p14:creationId xmlns:p14="http://schemas.microsoft.com/office/powerpoint/2010/main" val="1392338345"/>
      </p:ext>
    </p:extLst>
  </p:cSld>
  <p:clrMapOvr>
    <a:masterClrMapping/>
  </p:clrMapOvr>
  <p:transition/>
</p:sldLayout>
</file>

<file path=ppt/slideLayouts/slideLayout408.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t>‹#›</a:t>
            </a:fld>
            <a:endParaRPr lang="en-US"/>
          </a:p>
        </p:txBody>
      </p:sp>
    </p:spTree>
    <p:extLst>
      <p:ext uri="{BB962C8B-B14F-4D97-AF65-F5344CB8AC3E}">
        <p14:creationId xmlns:p14="http://schemas.microsoft.com/office/powerpoint/2010/main" val="1339937160"/>
      </p:ext>
    </p:extLst>
  </p:cSld>
  <p:clrMapOvr>
    <a:masterClrMapping/>
  </p:clrMapOvr>
  <p:transition/>
</p:sldLayout>
</file>

<file path=ppt/slideLayouts/slideLayout409.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ltLang="zh-TW"/>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t>‹#›</a:t>
            </a:fld>
            <a:endParaRPr lang="en-US"/>
          </a:p>
        </p:txBody>
      </p:sp>
    </p:spTree>
    <p:extLst>
      <p:ext uri="{BB962C8B-B14F-4D97-AF65-F5344CB8AC3E}">
        <p14:creationId xmlns:p14="http://schemas.microsoft.com/office/powerpoint/2010/main" val="3468775401"/>
      </p:ext>
    </p:extLst>
  </p:cSld>
  <p:clrMapOvr>
    <a:masterClrMapping/>
  </p:clrMapOvr>
  <p:transition/>
</p:sldLayout>
</file>

<file path=ppt/slideLayouts/slideLayout410.xml><?xml version="1.0" encoding="utf-8"?>
<p:sldLayout xmlns:a="http://schemas.openxmlformats.org/drawingml/2006/main" xmlns:r="http://schemas.openxmlformats.org/officeDocument/2006/relationships" xmlns:p="http://schemas.openxmlformats.org/presentationml/2006/main" type="title" preserve="1">
  <p:cSld name="標題投影片">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524074"/>
            <a:ext cx="7772400" cy="1470025"/>
          </a:xfrm>
        </p:spPr>
        <p:txBody>
          <a:bodyPr/>
          <a:lstStyle>
            <a:lvl1pPr>
              <a:defRPr>
                <a:solidFill>
                  <a:srgbClr val="006633"/>
                </a:solidFill>
              </a:defRPr>
            </a:lvl1pPr>
          </a:lstStyle>
          <a:p>
            <a:r>
              <a:rPr lang="tr-TR" altLang="zh-TW"/>
              <a:t>Click to edit Master title style</a:t>
            </a:r>
            <a:endParaRPr lang="en-US" dirty="0"/>
          </a:p>
        </p:txBody>
      </p:sp>
      <p:sp>
        <p:nvSpPr>
          <p:cNvPr id="3" name="Subtitle 2"/>
          <p:cNvSpPr>
            <a:spLocks noGrp="1"/>
          </p:cNvSpPr>
          <p:nvPr>
            <p:ph type="subTitle" idx="1"/>
          </p:nvPr>
        </p:nvSpPr>
        <p:spPr>
          <a:xfrm>
            <a:off x="1371600" y="3733800"/>
            <a:ext cx="6400800" cy="1752600"/>
          </a:xfrm>
        </p:spPr>
        <p:txBody>
          <a:bodyPr/>
          <a:lstStyle>
            <a:lvl1pPr marL="0" indent="0" algn="ctr">
              <a:buNone/>
              <a:defRPr b="0">
                <a:solidFill>
                  <a:schemeClr val="tx1"/>
                </a:solidFill>
              </a:defRPr>
            </a:lvl1pPr>
            <a:lvl2pPr marL="457130" indent="0" algn="ctr">
              <a:buNone/>
              <a:defRPr>
                <a:solidFill>
                  <a:schemeClr val="tx1">
                    <a:tint val="75000"/>
                  </a:schemeClr>
                </a:solidFill>
              </a:defRPr>
            </a:lvl2pPr>
            <a:lvl3pPr marL="914259" indent="0" algn="ctr">
              <a:buNone/>
              <a:defRPr>
                <a:solidFill>
                  <a:schemeClr val="tx1">
                    <a:tint val="75000"/>
                  </a:schemeClr>
                </a:solidFill>
              </a:defRPr>
            </a:lvl3pPr>
            <a:lvl4pPr marL="1371390" indent="0" algn="ctr">
              <a:buNone/>
              <a:defRPr>
                <a:solidFill>
                  <a:schemeClr val="tx1">
                    <a:tint val="75000"/>
                  </a:schemeClr>
                </a:solidFill>
              </a:defRPr>
            </a:lvl4pPr>
            <a:lvl5pPr marL="1828519" indent="0" algn="ctr">
              <a:buNone/>
              <a:defRPr>
                <a:solidFill>
                  <a:schemeClr val="tx1">
                    <a:tint val="75000"/>
                  </a:schemeClr>
                </a:solidFill>
              </a:defRPr>
            </a:lvl5pPr>
            <a:lvl6pPr marL="2285649" indent="0" algn="ctr">
              <a:buNone/>
              <a:defRPr>
                <a:solidFill>
                  <a:schemeClr val="tx1">
                    <a:tint val="75000"/>
                  </a:schemeClr>
                </a:solidFill>
              </a:defRPr>
            </a:lvl6pPr>
            <a:lvl7pPr marL="2742780" indent="0" algn="ctr">
              <a:buNone/>
              <a:defRPr>
                <a:solidFill>
                  <a:schemeClr val="tx1">
                    <a:tint val="75000"/>
                  </a:schemeClr>
                </a:solidFill>
              </a:defRPr>
            </a:lvl7pPr>
            <a:lvl8pPr marL="3199908" indent="0" algn="ctr">
              <a:buNone/>
              <a:defRPr>
                <a:solidFill>
                  <a:schemeClr val="tx1">
                    <a:tint val="75000"/>
                  </a:schemeClr>
                </a:solidFill>
              </a:defRPr>
            </a:lvl8pPr>
            <a:lvl9pPr marL="3657039" indent="0" algn="ctr">
              <a:buNone/>
              <a:defRPr>
                <a:solidFill>
                  <a:schemeClr val="tx1">
                    <a:tint val="75000"/>
                  </a:schemeClr>
                </a:solidFill>
              </a:defRPr>
            </a:lvl9pPr>
          </a:lstStyle>
          <a:p>
            <a:r>
              <a:rPr lang="tr-TR" altLang="zh-TW"/>
              <a:t>Click to edit Master subtitle style</a:t>
            </a:r>
            <a:endParaRPr lang="en-US"/>
          </a:p>
        </p:txBody>
      </p:sp>
      <p:sp>
        <p:nvSpPr>
          <p:cNvPr id="4" name="Date Placeholder 3"/>
          <p:cNvSpPr>
            <a:spLocks noGrp="1"/>
          </p:cNvSpPr>
          <p:nvPr>
            <p:ph type="dt" sz="half" idx="10"/>
          </p:nvPr>
        </p:nvSpPr>
        <p:spPr/>
        <p:txBody>
          <a:bodyPr/>
          <a:lstStyle/>
          <a:p>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
        <p:nvSpPr>
          <p:cNvPr id="11" name="Freeform 10"/>
          <p:cNvSpPr>
            <a:spLocks noChangeArrowheads="1"/>
          </p:cNvSpPr>
          <p:nvPr userDrawn="1"/>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rgbClr val="CC9900"/>
            </a:solidFill>
            <a:prstDash val="solid"/>
            <a:miter lim="800000"/>
            <a:headEnd/>
            <a:tailEnd/>
          </a:ln>
        </p:spPr>
        <p:txBody>
          <a:bodyPr lIns="91425" tIns="45713" rIns="91425" bIns="45713"/>
          <a:lstStyle/>
          <a:p>
            <a:pPr defTabSz="914259">
              <a:defRPr/>
            </a:pPr>
            <a:endParaRPr lang="en-US" sz="1800" kern="0">
              <a:solidFill>
                <a:sysClr val="windowText" lastClr="000000"/>
              </a:solidFill>
              <a:latin typeface="Calibri"/>
            </a:endParaRPr>
          </a:p>
        </p:txBody>
      </p:sp>
      <p:sp>
        <p:nvSpPr>
          <p:cNvPr id="12" name="Line 8"/>
          <p:cNvSpPr>
            <a:spLocks noChangeShapeType="1"/>
          </p:cNvSpPr>
          <p:nvPr userDrawn="1"/>
        </p:nvSpPr>
        <p:spPr bwMode="auto">
          <a:xfrm>
            <a:off x="457200" y="3371850"/>
            <a:ext cx="8229600" cy="0"/>
          </a:xfrm>
          <a:prstGeom prst="line">
            <a:avLst/>
          </a:prstGeom>
          <a:noFill/>
          <a:ln w="19050">
            <a:solidFill>
              <a:srgbClr val="CC9900"/>
            </a:solidFill>
            <a:round/>
            <a:headEnd/>
            <a:tailEnd/>
          </a:ln>
          <a:effectLst/>
        </p:spPr>
        <p:txBody>
          <a:bodyPr lIns="91425" tIns="45713" rIns="91425" bIns="45713"/>
          <a:lstStyle/>
          <a:p>
            <a:pPr defTabSz="914259">
              <a:defRPr/>
            </a:pPr>
            <a:endParaRPr lang="en-US" sz="1800" kern="0">
              <a:solidFill>
                <a:sysClr val="windowText" lastClr="000000"/>
              </a:solidFill>
              <a:latin typeface="Calibri"/>
            </a:endParaRPr>
          </a:p>
        </p:txBody>
      </p:sp>
    </p:spTree>
    <p:extLst>
      <p:ext uri="{BB962C8B-B14F-4D97-AF65-F5344CB8AC3E}">
        <p14:creationId xmlns:p14="http://schemas.microsoft.com/office/powerpoint/2010/main" val="1637497966"/>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solidFill>
                  <a:srgbClr val="006633"/>
                </a:solidFill>
              </a:defRPr>
            </a:lvl1pPr>
          </a:lstStyle>
          <a:p>
            <a:r>
              <a:rPr lang="tr-TR" altLang="zh-TW"/>
              <a:t>Click to edit Master title style</a:t>
            </a:r>
            <a:endParaRPr lang="en-US" dirty="0"/>
          </a:p>
        </p:txBody>
      </p:sp>
      <p:sp>
        <p:nvSpPr>
          <p:cNvPr id="3" name="Content Placeholder 2"/>
          <p:cNvSpPr>
            <a:spLocks noGrp="1"/>
          </p:cNvSpPr>
          <p:nvPr>
            <p:ph idx="1"/>
          </p:nvPr>
        </p:nvSpPr>
        <p:spPr>
          <a:xfrm>
            <a:off x="457200" y="1295400"/>
            <a:ext cx="8229600" cy="5029200"/>
          </a:xfrm>
        </p:spPr>
        <p:txBody>
          <a:bodyPr/>
          <a:lstStyle/>
          <a:p>
            <a:pPr lvl="0"/>
            <a:r>
              <a:rPr lang="tr-TR" altLang="zh-TW"/>
              <a:t>Click to edit Master text styles</a:t>
            </a:r>
          </a:p>
          <a:p>
            <a:pPr lvl="1"/>
            <a:r>
              <a:rPr lang="tr-TR" altLang="zh-TW"/>
              <a:t>Second level</a:t>
            </a:r>
          </a:p>
          <a:p>
            <a:pPr lvl="2"/>
            <a:r>
              <a:rPr lang="tr-TR" altLang="zh-TW"/>
              <a:t>Third level</a:t>
            </a:r>
          </a:p>
          <a:p>
            <a:pPr lvl="3"/>
            <a:r>
              <a:rPr lang="tr-TR" altLang="zh-TW"/>
              <a:t>Fourth level</a:t>
            </a:r>
          </a:p>
          <a:p>
            <a:pPr lvl="4"/>
            <a:r>
              <a:rPr lang="tr-TR" altLang="zh-TW"/>
              <a:t>Fifth level</a:t>
            </a:r>
            <a:endParaRPr lang="en-US"/>
          </a:p>
        </p:txBody>
      </p:sp>
      <p:sp>
        <p:nvSpPr>
          <p:cNvPr id="4" name="Date Placeholder 3"/>
          <p:cNvSpPr>
            <a:spLocks noGrp="1"/>
          </p:cNvSpPr>
          <p:nvPr>
            <p:ph type="dt" sz="half" idx="10"/>
          </p:nvPr>
        </p:nvSpPr>
        <p:spPr/>
        <p:txBody>
          <a:bodyPr/>
          <a:lstStyle/>
          <a:p>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a:xfrm>
            <a:off x="6705601" y="6416752"/>
            <a:ext cx="2133600" cy="365125"/>
          </a:xfrm>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cxnSp>
        <p:nvCxnSpPr>
          <p:cNvPr id="7" name="Straight Connector 6"/>
          <p:cNvCxnSpPr/>
          <p:nvPr userDrawn="1"/>
        </p:nvCxnSpPr>
        <p:spPr>
          <a:xfrm>
            <a:off x="457200" y="1065212"/>
            <a:ext cx="8229600" cy="1588"/>
          </a:xfrm>
          <a:prstGeom prst="line">
            <a:avLst/>
          </a:prstGeom>
          <a:ln w="28575">
            <a:solidFill>
              <a:srgbClr val="CC99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96022139"/>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77"/>
            <a:ext cx="7772400" cy="1362075"/>
          </a:xfrm>
        </p:spPr>
        <p:txBody>
          <a:bodyPr anchor="t"/>
          <a:lstStyle>
            <a:lvl1pPr algn="l">
              <a:defRPr sz="4000" b="1" cap="all"/>
            </a:lvl1pPr>
          </a:lstStyle>
          <a:p>
            <a:r>
              <a:rPr lang="tr-TR" altLang="zh-TW"/>
              <a:t>Click to edit Master title style</a:t>
            </a:r>
            <a:endParaRPr lang="en-US"/>
          </a:p>
        </p:txBody>
      </p:sp>
      <p:sp>
        <p:nvSpPr>
          <p:cNvPr id="3" name="Text Placeholder 2"/>
          <p:cNvSpPr>
            <a:spLocks noGrp="1"/>
          </p:cNvSpPr>
          <p:nvPr>
            <p:ph type="body" idx="1"/>
          </p:nvPr>
        </p:nvSpPr>
        <p:spPr>
          <a:xfrm>
            <a:off x="722313" y="2906722"/>
            <a:ext cx="7772400" cy="1500187"/>
          </a:xfrm>
        </p:spPr>
        <p:txBody>
          <a:bodyPr anchor="b"/>
          <a:lstStyle>
            <a:lvl1pPr marL="0" indent="0">
              <a:buNone/>
              <a:defRPr sz="2000">
                <a:solidFill>
                  <a:schemeClr val="tx1">
                    <a:tint val="75000"/>
                  </a:schemeClr>
                </a:solidFill>
              </a:defRPr>
            </a:lvl1pPr>
            <a:lvl2pPr marL="457130" indent="0">
              <a:buNone/>
              <a:defRPr sz="1800">
                <a:solidFill>
                  <a:schemeClr val="tx1">
                    <a:tint val="75000"/>
                  </a:schemeClr>
                </a:solidFill>
              </a:defRPr>
            </a:lvl2pPr>
            <a:lvl3pPr marL="914259" indent="0">
              <a:buNone/>
              <a:defRPr sz="1600">
                <a:solidFill>
                  <a:schemeClr val="tx1">
                    <a:tint val="75000"/>
                  </a:schemeClr>
                </a:solidFill>
              </a:defRPr>
            </a:lvl3pPr>
            <a:lvl4pPr marL="1371390" indent="0">
              <a:buNone/>
              <a:defRPr sz="1400">
                <a:solidFill>
                  <a:schemeClr val="tx1">
                    <a:tint val="75000"/>
                  </a:schemeClr>
                </a:solidFill>
              </a:defRPr>
            </a:lvl4pPr>
            <a:lvl5pPr marL="1828519" indent="0">
              <a:buNone/>
              <a:defRPr sz="1400">
                <a:solidFill>
                  <a:schemeClr val="tx1">
                    <a:tint val="75000"/>
                  </a:schemeClr>
                </a:solidFill>
              </a:defRPr>
            </a:lvl5pPr>
            <a:lvl6pPr marL="2285649" indent="0">
              <a:buNone/>
              <a:defRPr sz="1400">
                <a:solidFill>
                  <a:schemeClr val="tx1">
                    <a:tint val="75000"/>
                  </a:schemeClr>
                </a:solidFill>
              </a:defRPr>
            </a:lvl6pPr>
            <a:lvl7pPr marL="2742780" indent="0">
              <a:buNone/>
              <a:defRPr sz="1400">
                <a:solidFill>
                  <a:schemeClr val="tx1">
                    <a:tint val="75000"/>
                  </a:schemeClr>
                </a:solidFill>
              </a:defRPr>
            </a:lvl7pPr>
            <a:lvl8pPr marL="3199908" indent="0">
              <a:buNone/>
              <a:defRPr sz="1400">
                <a:solidFill>
                  <a:schemeClr val="tx1">
                    <a:tint val="75000"/>
                  </a:schemeClr>
                </a:solidFill>
              </a:defRPr>
            </a:lvl8pPr>
            <a:lvl9pPr marL="3657039" indent="0">
              <a:buNone/>
              <a:defRPr sz="1400">
                <a:solidFill>
                  <a:schemeClr val="tx1">
                    <a:tint val="75000"/>
                  </a:schemeClr>
                </a:solidFill>
              </a:defRPr>
            </a:lvl9pPr>
          </a:lstStyle>
          <a:p>
            <a:pPr lvl="0"/>
            <a:r>
              <a:rPr lang="tr-TR" altLang="zh-TW"/>
              <a:t>Click to edit Master text styles</a:t>
            </a:r>
          </a:p>
        </p:txBody>
      </p:sp>
      <p:sp>
        <p:nvSpPr>
          <p:cNvPr id="4" name="Date Placeholder 3"/>
          <p:cNvSpPr>
            <a:spLocks noGrp="1"/>
          </p:cNvSpPr>
          <p:nvPr>
            <p:ph type="dt" sz="half" idx="10"/>
          </p:nvPr>
        </p:nvSpPr>
        <p:spPr/>
        <p:txBody>
          <a:bodyPr/>
          <a:lstStyle/>
          <a:p>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105750641"/>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altLang="zh-TW"/>
              <a:t>Click to edit Master title style</a:t>
            </a:r>
            <a:endParaRPr lang="en-US"/>
          </a:p>
        </p:txBody>
      </p:sp>
      <p:sp>
        <p:nvSpPr>
          <p:cNvPr id="3" name="Content Placeholder 2"/>
          <p:cNvSpPr>
            <a:spLocks noGrp="1"/>
          </p:cNvSpPr>
          <p:nvPr>
            <p:ph sz="half" idx="1"/>
          </p:nvPr>
        </p:nvSpPr>
        <p:spPr>
          <a:xfrm>
            <a:off x="457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altLang="zh-TW"/>
              <a:t>Click to edit Master text styles</a:t>
            </a:r>
          </a:p>
          <a:p>
            <a:pPr lvl="1"/>
            <a:r>
              <a:rPr lang="tr-TR" altLang="zh-TW"/>
              <a:t>Second level</a:t>
            </a:r>
          </a:p>
          <a:p>
            <a:pPr lvl="2"/>
            <a:r>
              <a:rPr lang="tr-TR" altLang="zh-TW"/>
              <a:t>Third level</a:t>
            </a:r>
          </a:p>
          <a:p>
            <a:pPr lvl="3"/>
            <a:r>
              <a:rPr lang="tr-TR" altLang="zh-TW"/>
              <a:t>Fourth level</a:t>
            </a:r>
          </a:p>
          <a:p>
            <a:pPr lvl="4"/>
            <a:r>
              <a:rPr lang="tr-TR" altLang="zh-TW"/>
              <a:t>Fifth level</a:t>
            </a:r>
            <a:endParaRPr lang="en-US"/>
          </a:p>
        </p:txBody>
      </p:sp>
      <p:sp>
        <p:nvSpPr>
          <p:cNvPr id="4" name="Content Placeholder 3"/>
          <p:cNvSpPr>
            <a:spLocks noGrp="1"/>
          </p:cNvSpPr>
          <p:nvPr>
            <p:ph sz="half" idx="2"/>
          </p:nvPr>
        </p:nvSpPr>
        <p:spPr>
          <a:xfrm>
            <a:off x="4648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altLang="zh-TW"/>
              <a:t>Click to edit Master text styles</a:t>
            </a:r>
          </a:p>
          <a:p>
            <a:pPr lvl="1"/>
            <a:r>
              <a:rPr lang="tr-TR" altLang="zh-TW"/>
              <a:t>Second level</a:t>
            </a:r>
          </a:p>
          <a:p>
            <a:pPr lvl="2"/>
            <a:r>
              <a:rPr lang="tr-TR" altLang="zh-TW"/>
              <a:t>Third level</a:t>
            </a:r>
          </a:p>
          <a:p>
            <a:pPr lvl="3"/>
            <a:r>
              <a:rPr lang="tr-TR" altLang="zh-TW"/>
              <a:t>Fourth level</a:t>
            </a:r>
          </a:p>
          <a:p>
            <a:pPr lvl="4"/>
            <a:r>
              <a:rPr lang="tr-TR" altLang="zh-TW"/>
              <a:t>Fifth level</a:t>
            </a:r>
            <a:endParaRPr lang="en-US"/>
          </a:p>
        </p:txBody>
      </p:sp>
      <p:sp>
        <p:nvSpPr>
          <p:cNvPr id="5" name="Date Placeholder 4"/>
          <p:cNvSpPr>
            <a:spLocks noGrp="1"/>
          </p:cNvSpPr>
          <p:nvPr>
            <p:ph type="dt" sz="half" idx="10"/>
          </p:nvPr>
        </p:nvSpPr>
        <p:spPr/>
        <p:txBody>
          <a:bodyPr/>
          <a:lstStyle/>
          <a:p>
            <a:endParaRPr lang="en-US" dirty="0">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998734834"/>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tr-TR" altLang="zh-TW"/>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tr-TR" altLang="zh-TW"/>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altLang="zh-TW"/>
              <a:t>Click to edit Master text styles</a:t>
            </a:r>
          </a:p>
          <a:p>
            <a:pPr lvl="1"/>
            <a:r>
              <a:rPr lang="tr-TR" altLang="zh-TW"/>
              <a:t>Second level</a:t>
            </a:r>
          </a:p>
          <a:p>
            <a:pPr lvl="2"/>
            <a:r>
              <a:rPr lang="tr-TR" altLang="zh-TW"/>
              <a:t>Third level</a:t>
            </a:r>
          </a:p>
          <a:p>
            <a:pPr lvl="3"/>
            <a:r>
              <a:rPr lang="tr-TR" altLang="zh-TW"/>
              <a:t>Fourth level</a:t>
            </a:r>
          </a:p>
          <a:p>
            <a:pPr lvl="4"/>
            <a:r>
              <a:rPr lang="tr-TR" altLang="zh-TW"/>
              <a:t>Fifth level</a:t>
            </a:r>
            <a:endParaRPr lang="en-US"/>
          </a:p>
        </p:txBody>
      </p:sp>
      <p:sp>
        <p:nvSpPr>
          <p:cNvPr id="5" name="Text Placeholder 4"/>
          <p:cNvSpPr>
            <a:spLocks noGrp="1"/>
          </p:cNvSpPr>
          <p:nvPr>
            <p:ph type="body" sz="quarter" idx="3"/>
          </p:nvPr>
        </p:nvSpPr>
        <p:spPr>
          <a:xfrm>
            <a:off x="4645063"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tr-TR" altLang="zh-TW"/>
              <a:t>Click to edit Master text styles</a:t>
            </a:r>
          </a:p>
        </p:txBody>
      </p:sp>
      <p:sp>
        <p:nvSpPr>
          <p:cNvPr id="6" name="Content Placeholder 5"/>
          <p:cNvSpPr>
            <a:spLocks noGrp="1"/>
          </p:cNvSpPr>
          <p:nvPr>
            <p:ph sz="quarter" idx="4"/>
          </p:nvPr>
        </p:nvSpPr>
        <p:spPr>
          <a:xfrm>
            <a:off x="4645063"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altLang="zh-TW"/>
              <a:t>Click to edit Master text styles</a:t>
            </a:r>
          </a:p>
          <a:p>
            <a:pPr lvl="1"/>
            <a:r>
              <a:rPr lang="tr-TR" altLang="zh-TW"/>
              <a:t>Second level</a:t>
            </a:r>
          </a:p>
          <a:p>
            <a:pPr lvl="2"/>
            <a:r>
              <a:rPr lang="tr-TR" altLang="zh-TW"/>
              <a:t>Third level</a:t>
            </a:r>
          </a:p>
          <a:p>
            <a:pPr lvl="3"/>
            <a:r>
              <a:rPr lang="tr-TR" altLang="zh-TW"/>
              <a:t>Fourth level</a:t>
            </a:r>
          </a:p>
          <a:p>
            <a:pPr lvl="4"/>
            <a:r>
              <a:rPr lang="tr-TR" altLang="zh-TW"/>
              <a:t>Fifth level</a:t>
            </a:r>
            <a:endParaRPr lang="en-US"/>
          </a:p>
        </p:txBody>
      </p:sp>
      <p:sp>
        <p:nvSpPr>
          <p:cNvPr id="7" name="Date Placeholder 6"/>
          <p:cNvSpPr>
            <a:spLocks noGrp="1"/>
          </p:cNvSpPr>
          <p:nvPr>
            <p:ph type="dt" sz="half" idx="10"/>
          </p:nvPr>
        </p:nvSpPr>
        <p:spPr/>
        <p:txBody>
          <a:bodyPr/>
          <a:lstStyle/>
          <a:p>
            <a:endParaRPr lang="en-US" dirty="0">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656128069"/>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altLang="zh-TW"/>
              <a:t>Click to edit Master title style</a:t>
            </a:r>
            <a:endParaRPr lang="en-US"/>
          </a:p>
        </p:txBody>
      </p:sp>
      <p:sp>
        <p:nvSpPr>
          <p:cNvPr id="3" name="Date Placeholder 2"/>
          <p:cNvSpPr>
            <a:spLocks noGrp="1"/>
          </p:cNvSpPr>
          <p:nvPr>
            <p:ph type="dt" sz="half" idx="10"/>
          </p:nvPr>
        </p:nvSpPr>
        <p:spPr/>
        <p:txBody>
          <a:bodyPr/>
          <a:lstStyle/>
          <a:p>
            <a:endParaRPr lang="en-US" dirty="0">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2717158757"/>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dirty="0">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2707887088"/>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tr-TR" altLang="zh-TW"/>
              <a:t>Click to edit Master title style</a:t>
            </a:r>
            <a:endParaRPr lang="en-US"/>
          </a:p>
        </p:txBody>
      </p:sp>
      <p:sp>
        <p:nvSpPr>
          <p:cNvPr id="3" name="Content Placeholder 2"/>
          <p:cNvSpPr>
            <a:spLocks noGrp="1"/>
          </p:cNvSpPr>
          <p:nvPr>
            <p:ph idx="1"/>
          </p:nvPr>
        </p:nvSpPr>
        <p:spPr>
          <a:xfrm>
            <a:off x="3575050" y="273127"/>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altLang="zh-TW"/>
              <a:t>Click to edit Master text styles</a:t>
            </a:r>
          </a:p>
          <a:p>
            <a:pPr lvl="1"/>
            <a:r>
              <a:rPr lang="tr-TR" altLang="zh-TW"/>
              <a:t>Second level</a:t>
            </a:r>
          </a:p>
          <a:p>
            <a:pPr lvl="2"/>
            <a:r>
              <a:rPr lang="tr-TR" altLang="zh-TW"/>
              <a:t>Third level</a:t>
            </a:r>
          </a:p>
          <a:p>
            <a:pPr lvl="3"/>
            <a:r>
              <a:rPr lang="tr-TR" altLang="zh-TW"/>
              <a:t>Fourth level</a:t>
            </a:r>
          </a:p>
          <a:p>
            <a:pPr lvl="4"/>
            <a:r>
              <a:rPr lang="tr-TR" altLang="zh-TW"/>
              <a:t>Fifth level</a:t>
            </a:r>
            <a:endParaRPr lang="en-US"/>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tr-TR" altLang="zh-TW"/>
              <a:t>Click to edit Master text styles</a:t>
            </a:r>
          </a:p>
        </p:txBody>
      </p:sp>
      <p:sp>
        <p:nvSpPr>
          <p:cNvPr id="5" name="Date Placeholder 4"/>
          <p:cNvSpPr>
            <a:spLocks noGrp="1"/>
          </p:cNvSpPr>
          <p:nvPr>
            <p:ph type="dt" sz="half" idx="10"/>
          </p:nvPr>
        </p:nvSpPr>
        <p:spPr/>
        <p:txBody>
          <a:bodyPr/>
          <a:lstStyle/>
          <a:p>
            <a:endParaRPr lang="en-US" dirty="0">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4262975933"/>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tr-TR" altLang="zh-TW"/>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r>
              <a:rPr lang="tr-TR" altLang="zh-TW"/>
              <a:t>Drag picture to placeholder or click icon to add</a:t>
            </a:r>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tr-TR" altLang="zh-TW"/>
              <a:t>Click to edit Master text styles</a:t>
            </a:r>
          </a:p>
        </p:txBody>
      </p:sp>
      <p:sp>
        <p:nvSpPr>
          <p:cNvPr id="5" name="Date Placeholder 4"/>
          <p:cNvSpPr>
            <a:spLocks noGrp="1"/>
          </p:cNvSpPr>
          <p:nvPr>
            <p:ph type="dt" sz="half" idx="10"/>
          </p:nvPr>
        </p:nvSpPr>
        <p:spPr/>
        <p:txBody>
          <a:bodyPr/>
          <a:lstStyle/>
          <a:p>
            <a:endParaRPr lang="en-US" dirty="0">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253629823"/>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altLang="zh-TW"/>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tr-TR" altLang="zh-TW"/>
              <a:t>Click to edit Master text styles</a:t>
            </a:r>
          </a:p>
          <a:p>
            <a:pPr lvl="1"/>
            <a:r>
              <a:rPr lang="tr-TR" altLang="zh-TW"/>
              <a:t>Second level</a:t>
            </a:r>
          </a:p>
          <a:p>
            <a:pPr lvl="2"/>
            <a:r>
              <a:rPr lang="tr-TR" altLang="zh-TW"/>
              <a:t>Third level</a:t>
            </a:r>
          </a:p>
          <a:p>
            <a:pPr lvl="3"/>
            <a:r>
              <a:rPr lang="tr-TR" altLang="zh-TW"/>
              <a:t>Fourth level</a:t>
            </a:r>
          </a:p>
          <a:p>
            <a:pPr lvl="4"/>
            <a:r>
              <a:rPr lang="tr-TR" altLang="zh-TW"/>
              <a:t>Fifth level</a:t>
            </a:r>
            <a:endParaRPr lang="en-US"/>
          </a:p>
        </p:txBody>
      </p:sp>
      <p:sp>
        <p:nvSpPr>
          <p:cNvPr id="4" name="Date Placeholder 3"/>
          <p:cNvSpPr>
            <a:spLocks noGrp="1"/>
          </p:cNvSpPr>
          <p:nvPr>
            <p:ph type="dt" sz="half" idx="10"/>
          </p:nvPr>
        </p:nvSpPr>
        <p:spPr/>
        <p:txBody>
          <a:bodyPr/>
          <a:lstStyle/>
          <a:p>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00831019"/>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715"/>
            <a:ext cx="2057400" cy="5851525"/>
          </a:xfrm>
        </p:spPr>
        <p:txBody>
          <a:bodyPr vert="eaVert"/>
          <a:lstStyle/>
          <a:p>
            <a:r>
              <a:rPr lang="tr-TR" altLang="zh-TW"/>
              <a:t>Click to edit Master title style</a:t>
            </a:r>
            <a:endParaRPr lang="en-US"/>
          </a:p>
        </p:txBody>
      </p:sp>
      <p:sp>
        <p:nvSpPr>
          <p:cNvPr id="3" name="Vertical Text Placeholder 2"/>
          <p:cNvSpPr>
            <a:spLocks noGrp="1"/>
          </p:cNvSpPr>
          <p:nvPr>
            <p:ph type="body" orient="vert" idx="1"/>
          </p:nvPr>
        </p:nvSpPr>
        <p:spPr>
          <a:xfrm>
            <a:off x="457200" y="274715"/>
            <a:ext cx="6019800" cy="5851525"/>
          </a:xfrm>
        </p:spPr>
        <p:txBody>
          <a:bodyPr vert="eaVert"/>
          <a:lstStyle/>
          <a:p>
            <a:pPr lvl="0"/>
            <a:r>
              <a:rPr lang="tr-TR" altLang="zh-TW"/>
              <a:t>Click to edit Master text styles</a:t>
            </a:r>
          </a:p>
          <a:p>
            <a:pPr lvl="1"/>
            <a:r>
              <a:rPr lang="tr-TR" altLang="zh-TW"/>
              <a:t>Second level</a:t>
            </a:r>
          </a:p>
          <a:p>
            <a:pPr lvl="2"/>
            <a:r>
              <a:rPr lang="tr-TR" altLang="zh-TW"/>
              <a:t>Third level</a:t>
            </a:r>
          </a:p>
          <a:p>
            <a:pPr lvl="3"/>
            <a:r>
              <a:rPr lang="tr-TR" altLang="zh-TW"/>
              <a:t>Fourth level</a:t>
            </a:r>
          </a:p>
          <a:p>
            <a:pPr lvl="4"/>
            <a:r>
              <a:rPr lang="tr-TR" altLang="zh-TW"/>
              <a:t>Fifth level</a:t>
            </a:r>
            <a:endParaRPr lang="en-US"/>
          </a:p>
        </p:txBody>
      </p:sp>
      <p:sp>
        <p:nvSpPr>
          <p:cNvPr id="4" name="Date Placeholder 3"/>
          <p:cNvSpPr>
            <a:spLocks noGrp="1"/>
          </p:cNvSpPr>
          <p:nvPr>
            <p:ph type="dt" sz="half" idx="10"/>
          </p:nvPr>
        </p:nvSpPr>
        <p:spPr/>
        <p:txBody>
          <a:bodyPr/>
          <a:lstStyle/>
          <a:p>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58161B50-6D0B-48B4-A1D4-BAD8C599CC84}"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488138609"/>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ext uri="{BB962C8B-B14F-4D97-AF65-F5344CB8AC3E}">
        <p14:creationId xmlns:p14="http://schemas.microsoft.com/office/powerpoint/2010/main" val="1186036456"/>
      </p:ext>
    </p:extLst>
  </p:cSld>
  <p:clrMapOvr>
    <a:masterClrMapping/>
  </p:clrMapOvr>
  <p:transition/>
</p:sldLayout>
</file>

<file path=ppt/slideLayouts/slideLayout4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ext uri="{BB962C8B-B14F-4D97-AF65-F5344CB8AC3E}">
        <p14:creationId xmlns:p14="http://schemas.microsoft.com/office/powerpoint/2010/main" val="2918041016"/>
      </p:ext>
    </p:extLst>
  </p:cSld>
  <p:clrMapOvr>
    <a:masterClrMapping/>
  </p:clrMapOvr>
  <p:transition/>
</p:sldLayout>
</file>

<file path=ppt/slideLayouts/slideLayout4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ext uri="{BB962C8B-B14F-4D97-AF65-F5344CB8AC3E}">
        <p14:creationId xmlns:p14="http://schemas.microsoft.com/office/powerpoint/2010/main" val="2068020991"/>
      </p:ext>
    </p:extLst>
  </p:cSld>
  <p:clrMapOvr>
    <a:masterClrMapping/>
  </p:clrMapOvr>
  <p:transition/>
</p:sldLayout>
</file>

<file path=ppt/slideLayouts/slideLayout4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ext uri="{BB962C8B-B14F-4D97-AF65-F5344CB8AC3E}">
        <p14:creationId xmlns:p14="http://schemas.microsoft.com/office/powerpoint/2010/main" val="3890640182"/>
      </p:ext>
    </p:extLst>
  </p:cSld>
  <p:clrMapOvr>
    <a:masterClrMapping/>
  </p:clrMapOvr>
  <p:transition/>
</p:sldLayout>
</file>

<file path=ppt/slideLayouts/slideLayout4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ext uri="{BB962C8B-B14F-4D97-AF65-F5344CB8AC3E}">
        <p14:creationId xmlns:p14="http://schemas.microsoft.com/office/powerpoint/2010/main" val="4201418456"/>
      </p:ext>
    </p:extLst>
  </p:cSld>
  <p:clrMapOvr>
    <a:masterClrMapping/>
  </p:clrMapOvr>
  <p:transition/>
</p:sldLayout>
</file>

<file path=ppt/slideLayouts/slideLayout4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ext uri="{BB962C8B-B14F-4D97-AF65-F5344CB8AC3E}">
        <p14:creationId xmlns:p14="http://schemas.microsoft.com/office/powerpoint/2010/main" val="311487286"/>
      </p:ext>
    </p:extLst>
  </p:cSld>
  <p:clrMapOvr>
    <a:masterClrMapping/>
  </p:clrMapOvr>
  <p:transition/>
</p:sldLayout>
</file>

<file path=ppt/slideLayouts/slideLayout4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ext uri="{BB962C8B-B14F-4D97-AF65-F5344CB8AC3E}">
        <p14:creationId xmlns:p14="http://schemas.microsoft.com/office/powerpoint/2010/main" val="2209798641"/>
      </p:ext>
    </p:extLst>
  </p:cSld>
  <p:clrMapOvr>
    <a:masterClrMapping/>
  </p:clrMapOvr>
  <p:transition/>
</p:sldLayout>
</file>

<file path=ppt/slideLayouts/slideLayout4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ext uri="{BB962C8B-B14F-4D97-AF65-F5344CB8AC3E}">
        <p14:creationId xmlns:p14="http://schemas.microsoft.com/office/powerpoint/2010/main" val="2965129965"/>
      </p:ext>
    </p:extLst>
  </p:cSld>
  <p:clrMapOvr>
    <a:masterClrMapping/>
  </p:clrMapOvr>
  <p:transition/>
</p:sldLayout>
</file>

<file path=ppt/slideLayouts/slideLayout4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ext uri="{BB962C8B-B14F-4D97-AF65-F5344CB8AC3E}">
        <p14:creationId xmlns:p14="http://schemas.microsoft.com/office/powerpoint/2010/main" val="1470239937"/>
      </p:ext>
    </p:extLst>
  </p:cSld>
  <p:clrMapOvr>
    <a:masterClrMapping/>
  </p:clrMapOvr>
  <p:transition/>
</p:sldLayout>
</file>

<file path=ppt/slideLayouts/slideLayout4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ext uri="{BB962C8B-B14F-4D97-AF65-F5344CB8AC3E}">
        <p14:creationId xmlns:p14="http://schemas.microsoft.com/office/powerpoint/2010/main" val="4204139769"/>
      </p:ext>
    </p:extLst>
  </p:cSld>
  <p:clrMapOvr>
    <a:masterClrMapping/>
  </p:clrMapOvr>
  <p:transition/>
</p:sldLayout>
</file>

<file path=ppt/slideLayouts/slideLayout4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ext uri="{BB962C8B-B14F-4D97-AF65-F5344CB8AC3E}">
        <p14:creationId xmlns:p14="http://schemas.microsoft.com/office/powerpoint/2010/main" val="2727536009"/>
      </p:ext>
    </p:extLst>
  </p:cSld>
  <p:clrMapOvr>
    <a:masterClrMapping/>
  </p:clrMapOvr>
  <p:transition/>
</p:sldLayout>
</file>

<file path=ppt/slideLayouts/slideLayout43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ext uri="{BB962C8B-B14F-4D97-AF65-F5344CB8AC3E}">
        <p14:creationId xmlns:p14="http://schemas.microsoft.com/office/powerpoint/2010/main" val="2206112474"/>
      </p:ext>
    </p:extLst>
  </p:cSld>
  <p:clrMapOvr>
    <a:masterClrMapping/>
  </p:clrMapOvr>
  <p:transition/>
</p:sldLayout>
</file>

<file path=ppt/slideLayouts/slideLayout4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a:extLst>
              <a:ext uri="{FF2B5EF4-FFF2-40B4-BE49-F238E27FC236}">
                <a16:creationId xmlns:a16="http://schemas.microsoft.com/office/drawing/2014/main" id="{BFE31D43-EC5B-6D46-A530-1916B594C627}"/>
              </a:ext>
            </a:extLst>
          </p:cNvPr>
          <p:cNvSpPr>
            <a:spLocks noChangeArrowheads="1"/>
          </p:cNvSpPr>
          <p:nvPr/>
        </p:nvSpPr>
        <p:spPr bwMode="auto">
          <a:xfrm>
            <a:off x="457200" y="1123950"/>
            <a:ext cx="8229600" cy="914400"/>
          </a:xfrm>
          <a:custGeom>
            <a:avLst/>
            <a:gdLst>
              <a:gd name="T0" fmla="*/ 0 w 1000"/>
              <a:gd name="T1" fmla="*/ 1000 h 1000"/>
              <a:gd name="T2" fmla="*/ 0 w 1000"/>
              <a:gd name="T3" fmla="*/ 0 h 1000"/>
              <a:gd name="T4" fmla="*/ 1000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304EBC71-D16D-724D-8FF7-5920CE91FB92}"/>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431F904C-B97A-1B40-97B6-244339C6A547}"/>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556A2509-CE15-344E-9C31-67809FF8451F}"/>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latin typeface="Garamond" pitchFamily="18" charset="0"/>
              </a:defRPr>
            </a:lvl1pPr>
          </a:lstStyle>
          <a:p>
            <a:pPr>
              <a:defRPr/>
            </a:pPr>
            <a:endParaRPr lang="en-US" altLang="en-US"/>
          </a:p>
        </p:txBody>
      </p:sp>
      <p:sp>
        <p:nvSpPr>
          <p:cNvPr id="8" name="Rectangle 5">
            <a:extLst>
              <a:ext uri="{FF2B5EF4-FFF2-40B4-BE49-F238E27FC236}">
                <a16:creationId xmlns:a16="http://schemas.microsoft.com/office/drawing/2014/main" id="{12F90F15-1656-CF4B-B08C-66AC690C172D}"/>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593B4E89-D562-7E4F-BB45-A01C7EC4AB04}"/>
              </a:ext>
            </a:extLst>
          </p:cNvPr>
          <p:cNvSpPr>
            <a:spLocks noGrp="1" noChangeArrowheads="1"/>
          </p:cNvSpPr>
          <p:nvPr>
            <p:ph type="sldNum" sz="quarter" idx="12"/>
          </p:nvPr>
        </p:nvSpPr>
        <p:spPr/>
        <p:txBody>
          <a:bodyPr/>
          <a:lstStyle>
            <a:lvl1pPr>
              <a:defRPr sz="1200"/>
            </a:lvl1pPr>
          </a:lstStyle>
          <a:p>
            <a:pPr>
              <a:defRPr/>
            </a:pPr>
            <a:fld id="{C34B0B5A-1369-1B4C-A177-0670EE0E6C07}" type="slidenum">
              <a:rPr lang="en-US" altLang="en-US"/>
              <a:pPr>
                <a:defRPr/>
              </a:pPr>
              <a:t>‹#›</a:t>
            </a:fld>
            <a:endParaRPr lang="en-US" altLang="en-US"/>
          </a:p>
        </p:txBody>
      </p:sp>
    </p:spTree>
    <p:extLst>
      <p:ext uri="{BB962C8B-B14F-4D97-AF65-F5344CB8AC3E}">
        <p14:creationId xmlns:p14="http://schemas.microsoft.com/office/powerpoint/2010/main" val="4136866501"/>
      </p:ext>
    </p:extLst>
  </p:cSld>
  <p:clrMapOvr>
    <a:masterClrMapping/>
  </p:clrMapOvr>
  <p:transition/>
</p:sldLayout>
</file>

<file path=ppt/slideLayouts/slideLayout4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B1B42054-1F18-0A4A-82EF-3E762143C83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9458C081-6DD2-3045-A7E4-50E3512BAA62}"/>
              </a:ext>
            </a:extLst>
          </p:cNvPr>
          <p:cNvSpPr>
            <a:spLocks noGrp="1" noChangeArrowheads="1"/>
          </p:cNvSpPr>
          <p:nvPr>
            <p:ph type="sldNum" sz="quarter" idx="11"/>
          </p:nvPr>
        </p:nvSpPr>
        <p:spPr>
          <a:ln/>
        </p:spPr>
        <p:txBody>
          <a:bodyPr/>
          <a:lstStyle>
            <a:lvl1pPr>
              <a:defRPr/>
            </a:lvl1pPr>
          </a:lstStyle>
          <a:p>
            <a:pPr>
              <a:defRPr/>
            </a:pPr>
            <a:fld id="{7A1B7751-9870-6541-9957-819C77D79013}" type="slidenum">
              <a:rPr lang="en-US" altLang="en-US"/>
              <a:pPr>
                <a:defRPr/>
              </a:pPr>
              <a:t>‹#›</a:t>
            </a:fld>
            <a:endParaRPr lang="en-US" altLang="en-US"/>
          </a:p>
        </p:txBody>
      </p:sp>
    </p:spTree>
    <p:extLst>
      <p:ext uri="{BB962C8B-B14F-4D97-AF65-F5344CB8AC3E}">
        <p14:creationId xmlns:p14="http://schemas.microsoft.com/office/powerpoint/2010/main" val="4079335801"/>
      </p:ext>
    </p:extLst>
  </p:cSld>
  <p:clrMapOvr>
    <a:masterClrMapping/>
  </p:clrMapOvr>
  <p:transition/>
</p:sldLayout>
</file>

<file path=ppt/slideLayouts/slideLayout4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DE0E3C2E-96A6-FB43-B805-C61B23E80BA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13DFB309-12FC-2F47-BBD2-4E0C7376A6F9}"/>
              </a:ext>
            </a:extLst>
          </p:cNvPr>
          <p:cNvSpPr>
            <a:spLocks noGrp="1" noChangeArrowheads="1"/>
          </p:cNvSpPr>
          <p:nvPr>
            <p:ph type="sldNum" sz="quarter" idx="11"/>
          </p:nvPr>
        </p:nvSpPr>
        <p:spPr>
          <a:ln/>
        </p:spPr>
        <p:txBody>
          <a:bodyPr/>
          <a:lstStyle>
            <a:lvl1pPr>
              <a:defRPr/>
            </a:lvl1pPr>
          </a:lstStyle>
          <a:p>
            <a:pPr>
              <a:defRPr/>
            </a:pPr>
            <a:fld id="{01232ED1-E350-194C-A5F8-DA2CB935CEB5}" type="slidenum">
              <a:rPr lang="en-US" altLang="en-US"/>
              <a:pPr>
                <a:defRPr/>
              </a:pPr>
              <a:t>‹#›</a:t>
            </a:fld>
            <a:endParaRPr lang="en-US" altLang="en-US"/>
          </a:p>
        </p:txBody>
      </p:sp>
    </p:spTree>
    <p:extLst>
      <p:ext uri="{BB962C8B-B14F-4D97-AF65-F5344CB8AC3E}">
        <p14:creationId xmlns:p14="http://schemas.microsoft.com/office/powerpoint/2010/main" val="1571169148"/>
      </p:ext>
    </p:extLst>
  </p:cSld>
  <p:clrMapOvr>
    <a:masterClrMapping/>
  </p:clrMapOvr>
  <p:transition/>
</p:sldLayout>
</file>

<file path=ppt/slideLayouts/slideLayout4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3385DE8B-6034-3746-9197-6658D810BE0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3FC526EA-9A29-A34A-B0B2-82EA117C70F9}"/>
              </a:ext>
            </a:extLst>
          </p:cNvPr>
          <p:cNvSpPr>
            <a:spLocks noGrp="1" noChangeArrowheads="1"/>
          </p:cNvSpPr>
          <p:nvPr>
            <p:ph type="sldNum" sz="quarter" idx="11"/>
          </p:nvPr>
        </p:nvSpPr>
        <p:spPr>
          <a:ln/>
        </p:spPr>
        <p:txBody>
          <a:bodyPr/>
          <a:lstStyle>
            <a:lvl1pPr>
              <a:defRPr/>
            </a:lvl1pPr>
          </a:lstStyle>
          <a:p>
            <a:pPr>
              <a:defRPr/>
            </a:pPr>
            <a:fld id="{19AC7EB3-2E17-8845-AA6D-9C7858451E8F}" type="slidenum">
              <a:rPr lang="en-US" altLang="en-US"/>
              <a:pPr>
                <a:defRPr/>
              </a:pPr>
              <a:t>‹#›</a:t>
            </a:fld>
            <a:endParaRPr lang="en-US" altLang="en-US"/>
          </a:p>
        </p:txBody>
      </p:sp>
    </p:spTree>
    <p:extLst>
      <p:ext uri="{BB962C8B-B14F-4D97-AF65-F5344CB8AC3E}">
        <p14:creationId xmlns:p14="http://schemas.microsoft.com/office/powerpoint/2010/main" val="1859551979"/>
      </p:ext>
    </p:extLst>
  </p:cSld>
  <p:clrMapOvr>
    <a:masterClrMapping/>
  </p:clrMapOvr>
  <p:transition/>
</p:sldLayout>
</file>

<file path=ppt/slideLayouts/slideLayout4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3ACDC270-D2B4-6A4B-AD98-0613A7B55F6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9DAA2111-1F33-2644-BF78-4784F3B96198}"/>
              </a:ext>
            </a:extLst>
          </p:cNvPr>
          <p:cNvSpPr>
            <a:spLocks noGrp="1" noChangeArrowheads="1"/>
          </p:cNvSpPr>
          <p:nvPr>
            <p:ph type="sldNum" sz="quarter" idx="11"/>
          </p:nvPr>
        </p:nvSpPr>
        <p:spPr>
          <a:ln/>
        </p:spPr>
        <p:txBody>
          <a:bodyPr/>
          <a:lstStyle>
            <a:lvl1pPr>
              <a:defRPr/>
            </a:lvl1pPr>
          </a:lstStyle>
          <a:p>
            <a:pPr>
              <a:defRPr/>
            </a:pPr>
            <a:fld id="{6DFD554C-E1DE-8C47-A68D-183AFE8B58EF}" type="slidenum">
              <a:rPr lang="en-US" altLang="en-US"/>
              <a:pPr>
                <a:defRPr/>
              </a:pPr>
              <a:t>‹#›</a:t>
            </a:fld>
            <a:endParaRPr lang="en-US" altLang="en-US"/>
          </a:p>
        </p:txBody>
      </p:sp>
    </p:spTree>
    <p:extLst>
      <p:ext uri="{BB962C8B-B14F-4D97-AF65-F5344CB8AC3E}">
        <p14:creationId xmlns:p14="http://schemas.microsoft.com/office/powerpoint/2010/main" val="2521568663"/>
      </p:ext>
    </p:extLst>
  </p:cSld>
  <p:clrMapOvr>
    <a:masterClrMapping/>
  </p:clrMapOvr>
  <p:transition/>
</p:sldLayout>
</file>

<file path=ppt/slideLayouts/slideLayout4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1F9908E9-A2C6-B34C-8842-33CF846DFFD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80718952-370A-A047-8291-0486A2990A1A}"/>
              </a:ext>
            </a:extLst>
          </p:cNvPr>
          <p:cNvSpPr>
            <a:spLocks noGrp="1" noChangeArrowheads="1"/>
          </p:cNvSpPr>
          <p:nvPr>
            <p:ph type="sldNum" sz="quarter" idx="11"/>
          </p:nvPr>
        </p:nvSpPr>
        <p:spPr>
          <a:ln/>
        </p:spPr>
        <p:txBody>
          <a:bodyPr/>
          <a:lstStyle>
            <a:lvl1pPr>
              <a:defRPr/>
            </a:lvl1pPr>
          </a:lstStyle>
          <a:p>
            <a:pPr>
              <a:defRPr/>
            </a:pPr>
            <a:fld id="{D8145946-A8EE-1A41-9869-62BE7D0E15A7}" type="slidenum">
              <a:rPr lang="en-US" altLang="en-US"/>
              <a:pPr>
                <a:defRPr/>
              </a:pPr>
              <a:t>‹#›</a:t>
            </a:fld>
            <a:endParaRPr lang="en-US" altLang="en-US"/>
          </a:p>
        </p:txBody>
      </p:sp>
    </p:spTree>
    <p:extLst>
      <p:ext uri="{BB962C8B-B14F-4D97-AF65-F5344CB8AC3E}">
        <p14:creationId xmlns:p14="http://schemas.microsoft.com/office/powerpoint/2010/main" val="378503593"/>
      </p:ext>
    </p:extLst>
  </p:cSld>
  <p:clrMapOvr>
    <a:masterClrMapping/>
  </p:clrMapOvr>
  <p:transition/>
</p:sldLayout>
</file>

<file path=ppt/slideLayouts/slideLayout4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9FEDB721-8859-1649-86FB-2767DD6B038E}"/>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B290A787-BD8B-BD42-8B60-D4F3E73EA9E3}"/>
              </a:ext>
            </a:extLst>
          </p:cNvPr>
          <p:cNvSpPr>
            <a:spLocks noGrp="1" noChangeArrowheads="1"/>
          </p:cNvSpPr>
          <p:nvPr>
            <p:ph type="sldNum" sz="quarter" idx="11"/>
          </p:nvPr>
        </p:nvSpPr>
        <p:spPr>
          <a:ln/>
        </p:spPr>
        <p:txBody>
          <a:bodyPr/>
          <a:lstStyle>
            <a:lvl1pPr>
              <a:defRPr/>
            </a:lvl1pPr>
          </a:lstStyle>
          <a:p>
            <a:pPr>
              <a:defRPr/>
            </a:pPr>
            <a:fld id="{BEAA283E-B809-0342-9EFE-028DE854B66C}" type="slidenum">
              <a:rPr lang="en-US" altLang="en-US"/>
              <a:pPr>
                <a:defRPr/>
              </a:pPr>
              <a:t>‹#›</a:t>
            </a:fld>
            <a:endParaRPr lang="en-US" altLang="en-US"/>
          </a:p>
        </p:txBody>
      </p:sp>
    </p:spTree>
    <p:extLst>
      <p:ext uri="{BB962C8B-B14F-4D97-AF65-F5344CB8AC3E}">
        <p14:creationId xmlns:p14="http://schemas.microsoft.com/office/powerpoint/2010/main" val="3758404459"/>
      </p:ext>
    </p:extLst>
  </p:cSld>
  <p:clrMapOvr>
    <a:masterClrMapping/>
  </p:clrMapOvr>
  <p:transition/>
</p:sldLayout>
</file>

<file path=ppt/slideLayouts/slideLayout4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B3021525-85F5-B24E-AF3E-0169838E83C9}"/>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CD1A8B58-5C95-AF42-8BD5-0FDDD0EDC291}"/>
              </a:ext>
            </a:extLst>
          </p:cNvPr>
          <p:cNvSpPr>
            <a:spLocks noGrp="1" noChangeArrowheads="1"/>
          </p:cNvSpPr>
          <p:nvPr>
            <p:ph type="sldNum" sz="quarter" idx="11"/>
          </p:nvPr>
        </p:nvSpPr>
        <p:spPr>
          <a:ln/>
        </p:spPr>
        <p:txBody>
          <a:bodyPr/>
          <a:lstStyle>
            <a:lvl1pPr>
              <a:defRPr/>
            </a:lvl1pPr>
          </a:lstStyle>
          <a:p>
            <a:pPr>
              <a:defRPr/>
            </a:pPr>
            <a:fld id="{22EF1834-4868-1043-849C-11CD7DE4AFD5}" type="slidenum">
              <a:rPr lang="en-US" altLang="en-US"/>
              <a:pPr>
                <a:defRPr/>
              </a:pPr>
              <a:t>‹#›</a:t>
            </a:fld>
            <a:endParaRPr lang="en-US" altLang="en-US"/>
          </a:p>
        </p:txBody>
      </p:sp>
    </p:spTree>
    <p:extLst>
      <p:ext uri="{BB962C8B-B14F-4D97-AF65-F5344CB8AC3E}">
        <p14:creationId xmlns:p14="http://schemas.microsoft.com/office/powerpoint/2010/main" val="1478498665"/>
      </p:ext>
    </p:extLst>
  </p:cSld>
  <p:clrMapOvr>
    <a:masterClrMapping/>
  </p:clrMapOvr>
  <p:transition/>
</p:sldLayout>
</file>

<file path=ppt/slideLayouts/slideLayout4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4D4FE086-EE0E-7B43-9DFC-0BEE36476FF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88F36788-68DC-164B-AE50-3C2B39BD2BCC}"/>
              </a:ext>
            </a:extLst>
          </p:cNvPr>
          <p:cNvSpPr>
            <a:spLocks noGrp="1" noChangeArrowheads="1"/>
          </p:cNvSpPr>
          <p:nvPr>
            <p:ph type="sldNum" sz="quarter" idx="11"/>
          </p:nvPr>
        </p:nvSpPr>
        <p:spPr>
          <a:ln/>
        </p:spPr>
        <p:txBody>
          <a:bodyPr/>
          <a:lstStyle>
            <a:lvl1pPr>
              <a:defRPr/>
            </a:lvl1pPr>
          </a:lstStyle>
          <a:p>
            <a:pPr>
              <a:defRPr/>
            </a:pPr>
            <a:fld id="{D3BBDB7A-3F9F-B341-87C1-54F26857E4CC}" type="slidenum">
              <a:rPr lang="en-US" altLang="en-US"/>
              <a:pPr>
                <a:defRPr/>
              </a:pPr>
              <a:t>‹#›</a:t>
            </a:fld>
            <a:endParaRPr lang="en-US" altLang="en-US"/>
          </a:p>
        </p:txBody>
      </p:sp>
    </p:spTree>
    <p:extLst>
      <p:ext uri="{BB962C8B-B14F-4D97-AF65-F5344CB8AC3E}">
        <p14:creationId xmlns:p14="http://schemas.microsoft.com/office/powerpoint/2010/main" val="2431637017"/>
      </p:ext>
    </p:extLst>
  </p:cSld>
  <p:clrMapOvr>
    <a:masterClrMapping/>
  </p:clrMapOvr>
  <p:transition/>
</p:sldLayout>
</file>

<file path=ppt/slideLayouts/slideLayout4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033BC8EB-C4E9-B141-BF61-08194D340BD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6395A34B-8708-3644-A2A2-C3E8EEF0BD33}"/>
              </a:ext>
            </a:extLst>
          </p:cNvPr>
          <p:cNvSpPr>
            <a:spLocks noGrp="1" noChangeArrowheads="1"/>
          </p:cNvSpPr>
          <p:nvPr>
            <p:ph type="sldNum" sz="quarter" idx="11"/>
          </p:nvPr>
        </p:nvSpPr>
        <p:spPr>
          <a:ln/>
        </p:spPr>
        <p:txBody>
          <a:bodyPr/>
          <a:lstStyle>
            <a:lvl1pPr>
              <a:defRPr/>
            </a:lvl1pPr>
          </a:lstStyle>
          <a:p>
            <a:pPr>
              <a:defRPr/>
            </a:pPr>
            <a:fld id="{73C1673D-4614-9447-AEB8-918A4FBDE1D6}" type="slidenum">
              <a:rPr lang="en-US" altLang="en-US"/>
              <a:pPr>
                <a:defRPr/>
              </a:pPr>
              <a:t>‹#›</a:t>
            </a:fld>
            <a:endParaRPr lang="en-US" altLang="en-US"/>
          </a:p>
        </p:txBody>
      </p:sp>
    </p:spTree>
    <p:extLst>
      <p:ext uri="{BB962C8B-B14F-4D97-AF65-F5344CB8AC3E}">
        <p14:creationId xmlns:p14="http://schemas.microsoft.com/office/powerpoint/2010/main" val="3686278205"/>
      </p:ext>
    </p:extLst>
  </p:cSld>
  <p:clrMapOvr>
    <a:masterClrMapping/>
  </p:clrMapOvr>
  <p:transition/>
</p:sldLayout>
</file>

<file path=ppt/slideLayouts/slideLayout4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4936AEB2-51F1-B24D-B1B9-C2A61C7E51A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964A55A6-B73F-C84D-8DCE-4D96A89EBE26}"/>
              </a:ext>
            </a:extLst>
          </p:cNvPr>
          <p:cNvSpPr>
            <a:spLocks noGrp="1" noChangeArrowheads="1"/>
          </p:cNvSpPr>
          <p:nvPr>
            <p:ph type="sldNum" sz="quarter" idx="11"/>
          </p:nvPr>
        </p:nvSpPr>
        <p:spPr>
          <a:ln/>
        </p:spPr>
        <p:txBody>
          <a:bodyPr/>
          <a:lstStyle>
            <a:lvl1pPr>
              <a:defRPr/>
            </a:lvl1pPr>
          </a:lstStyle>
          <a:p>
            <a:pPr>
              <a:defRPr/>
            </a:pPr>
            <a:fld id="{31AAD42C-D65E-7341-AB0E-6CCDEBF2AAD8}" type="slidenum">
              <a:rPr lang="en-US" altLang="en-US"/>
              <a:pPr>
                <a:defRPr/>
              </a:pPr>
              <a:t>‹#›</a:t>
            </a:fld>
            <a:endParaRPr lang="en-US" altLang="en-US"/>
          </a:p>
        </p:txBody>
      </p:sp>
    </p:spTree>
    <p:extLst>
      <p:ext uri="{BB962C8B-B14F-4D97-AF65-F5344CB8AC3E}">
        <p14:creationId xmlns:p14="http://schemas.microsoft.com/office/powerpoint/2010/main" val="1588664806"/>
      </p:ext>
    </p:extLst>
  </p:cSld>
  <p:clrMapOvr>
    <a:masterClrMapping/>
  </p:clrMapOvr>
  <p:transition/>
</p:sldLayout>
</file>

<file path=ppt/slideLayouts/slideLayout4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822960" y="758952"/>
            <a:ext cx="7543800" cy="3566160"/>
          </a:xfrm>
        </p:spPr>
        <p:txBody>
          <a:bodyPr anchor="b">
            <a:normAutofit/>
          </a:bodyPr>
          <a:lstStyle>
            <a:lvl1pPr algn="l">
              <a:lnSpc>
                <a:spcPct val="85000"/>
              </a:lnSpc>
              <a:defRPr sz="8000" spc="-50" baseline="0">
                <a:solidFill>
                  <a:schemeClr val="tx1">
                    <a:lumMod val="85000"/>
                    <a:lumOff val="15000"/>
                  </a:schemeClr>
                </a:solidFill>
                <a:latin typeface="Corbel" panose="020B0503020204020204" pitchFamily="34" charset="0"/>
              </a:defRPr>
            </a:lvl1pPr>
          </a:lstStyle>
          <a:p>
            <a:r>
              <a:rPr lang="en-US" dirty="0"/>
              <a:t>Click to edit Master title style</a:t>
            </a:r>
          </a:p>
        </p:txBody>
      </p:sp>
      <p:sp>
        <p:nvSpPr>
          <p:cNvPr id="3" name="Subtitle 2"/>
          <p:cNvSpPr>
            <a:spLocks noGrp="1"/>
          </p:cNvSpPr>
          <p:nvPr>
            <p:ph type="subTitle" idx="1"/>
          </p:nvPr>
        </p:nvSpPr>
        <p:spPr>
          <a:xfrm>
            <a:off x="825038" y="4455621"/>
            <a:ext cx="7543800" cy="1143000"/>
          </a:xfrm>
        </p:spPr>
        <p:txBody>
          <a:bodyPr lIns="91440" rIns="91440">
            <a:normAutofit/>
          </a:bodyPr>
          <a:lstStyle>
            <a:lvl1pPr marL="0" indent="0" algn="l">
              <a:buNone/>
              <a:defRPr lang="en-US" dirty="0">
                <a:latin typeface="Corbel" panose="020B0503020204020204" pitchFamily="34" charset="0"/>
              </a:defRPr>
            </a:lvl1pPr>
            <a:lvl2pPr marL="457200" indent="0" algn="ctr">
              <a:buNone/>
              <a:defRPr sz="24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4" name="Date Placeholder 3"/>
          <p:cNvSpPr>
            <a:spLocks noGrp="1"/>
          </p:cNvSpPr>
          <p:nvPr>
            <p:ph type="dt" sz="half" idx="10"/>
          </p:nvPr>
        </p:nvSpPr>
        <p:spPr>
          <a:xfrm>
            <a:off x="822961" y="6459786"/>
            <a:ext cx="1854203" cy="365125"/>
          </a:xfrm>
          <a:prstGeom prst="rect">
            <a:avLst/>
          </a:prstGeom>
        </p:spPr>
        <p:txBody>
          <a:bodyPr/>
          <a:lstStyle>
            <a:lvl1pPr>
              <a:defRPr>
                <a:latin typeface="Corbel" panose="020B0503020204020204" pitchFamily="34" charset="0"/>
              </a:defRPr>
            </a:lvl1pPr>
          </a:lstStyle>
          <a:p>
            <a:endParaRPr lang="en-US"/>
          </a:p>
        </p:txBody>
      </p:sp>
      <p:sp>
        <p:nvSpPr>
          <p:cNvPr id="5" name="Footer Placeholder 4"/>
          <p:cNvSpPr>
            <a:spLocks noGrp="1"/>
          </p:cNvSpPr>
          <p:nvPr>
            <p:ph type="ftr" sz="quarter" idx="11"/>
          </p:nvPr>
        </p:nvSpPr>
        <p:spPr>
          <a:xfrm>
            <a:off x="2764639" y="6459786"/>
            <a:ext cx="3617103" cy="365125"/>
          </a:xfrm>
          <a:prstGeom prst="rect">
            <a:avLst/>
          </a:prstGeom>
        </p:spPr>
        <p:txBody>
          <a:bodyPr/>
          <a:lstStyle>
            <a:lvl1pPr>
              <a:defRPr>
                <a:latin typeface="Corbel" panose="020B0503020204020204" pitchFamily="34" charset="0"/>
              </a:defRPr>
            </a:lvl1pPr>
          </a:lstStyle>
          <a:p>
            <a:endParaRPr lang="en-US"/>
          </a:p>
        </p:txBody>
      </p:sp>
      <p:sp>
        <p:nvSpPr>
          <p:cNvPr id="6" name="Slide Number Placeholder 5"/>
          <p:cNvSpPr>
            <a:spLocks noGrp="1"/>
          </p:cNvSpPr>
          <p:nvPr>
            <p:ph type="sldNum" sz="quarter" idx="12"/>
          </p:nvPr>
        </p:nvSpPr>
        <p:spPr>
          <a:xfrm>
            <a:off x="7425344" y="6459786"/>
            <a:ext cx="984019" cy="365125"/>
          </a:xfrm>
          <a:prstGeom prst="rect">
            <a:avLst/>
          </a:prstGeom>
        </p:spPr>
        <p:txBody>
          <a:bodyPr/>
          <a:lstStyle>
            <a:lvl1pPr>
              <a:defRPr>
                <a:latin typeface="Corbel" panose="020B0503020204020204" pitchFamily="34" charset="0"/>
              </a:defRPr>
            </a:lvl1pPr>
          </a:lstStyle>
          <a:p>
            <a:fld id="{CD91F3D4-A4DB-CE42-BA95-FABA56D31263}" type="slidenum">
              <a:rPr lang="en-US" smtClean="0"/>
              <a:pPr/>
              <a:t>‹#›</a:t>
            </a:fld>
            <a:endParaRPr lang="en-US"/>
          </a:p>
        </p:txBody>
      </p:sp>
    </p:spTree>
    <p:extLst>
      <p:ext uri="{BB962C8B-B14F-4D97-AF65-F5344CB8AC3E}">
        <p14:creationId xmlns:p14="http://schemas.microsoft.com/office/powerpoint/2010/main" val="2824927922"/>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preserve="1">
  <p:cSld name="Title and Content">
    <p:bg>
      <p:bgPr>
        <a:solidFill>
          <a:schemeClr val="bg1"/>
        </a:solidFill>
        <a:effectLst/>
      </p:bgPr>
    </p:bg>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lvl1pPr>
              <a:defRPr>
                <a:latin typeface="Corbel" panose="020B0503020204020204" pitchFamily="34" charset="0"/>
              </a:defRPr>
            </a:lvl1pPr>
          </a:lstStyle>
          <a:p>
            <a:r>
              <a:rPr lang="en-US"/>
              <a:t>Click to edit Master title style</a:t>
            </a:r>
          </a:p>
        </p:txBody>
      </p:sp>
      <p:sp>
        <p:nvSpPr>
          <p:cNvPr id="15" name="Text Placeholder 2"/>
          <p:cNvSpPr>
            <a:spLocks noGrp="1"/>
          </p:cNvSpPr>
          <p:nvPr>
            <p:ph idx="1"/>
          </p:nvPr>
        </p:nvSpPr>
        <p:spPr>
          <a:xfrm>
            <a:off x="366963" y="1153551"/>
            <a:ext cx="8410073" cy="5275384"/>
          </a:xfrm>
          <a:prstGeom prst="rect">
            <a:avLst/>
          </a:prstGeom>
        </p:spPr>
        <p:txBody>
          <a:bodyPr vert="horz" lIns="0" tIns="45720" rIns="0" bIns="45720" rtlCol="0">
            <a:normAutofit/>
          </a:bodyPr>
          <a:lstStyle>
            <a:lvl1pPr marL="454025" indent="-274638">
              <a:buSzPct val="90000"/>
              <a:buFont typeface="Wingdings" pitchFamily="2" charset="2"/>
              <a:buChar char="q"/>
              <a:tabLst/>
              <a:defRPr>
                <a:latin typeface="Corbel" panose="020B0503020204020204" pitchFamily="34" charset="0"/>
              </a:defRPr>
            </a:lvl1pPr>
            <a:lvl2pPr marL="717550" indent="-263525">
              <a:buSzPct val="90000"/>
              <a:buFont typeface="Courier New" panose="02070309020205020404" pitchFamily="49" charset="0"/>
              <a:buChar char="o"/>
              <a:tabLst/>
              <a:defRPr>
                <a:latin typeface="Corbel" panose="020B0503020204020204" pitchFamily="34" charset="0"/>
              </a:defRPr>
            </a:lvl2pPr>
            <a:lvl3pPr marL="896938" indent="-179388">
              <a:buSzPct val="90000"/>
              <a:buFont typeface="Wingdings" pitchFamily="2" charset="2"/>
              <a:buChar char="§"/>
              <a:tabLst/>
              <a:defRPr>
                <a:latin typeface="Corbel" panose="020B0503020204020204" pitchFamily="34" charset="0"/>
              </a:defRPr>
            </a:lvl3pPr>
            <a:lvl4pPr marL="454025" indent="-274638">
              <a:buFont typeface="Courier New" panose="02070309020205020404" pitchFamily="49" charset="0"/>
              <a:buChar char="o"/>
              <a:tabLst/>
              <a:defRPr>
                <a:latin typeface="Corbel" panose="020B0503020204020204" pitchFamily="34" charset="0"/>
              </a:defRPr>
            </a:lvl4pPr>
            <a:lvl5pPr marL="454025" indent="-274638">
              <a:buFont typeface="Courier New" panose="02070309020205020404" pitchFamily="49" charset="0"/>
              <a:buChar char="o"/>
              <a:tabLst/>
              <a:defRPr>
                <a:latin typeface="Corbel" panose="020B0503020204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Box 3">
            <a:extLst>
              <a:ext uri="{FF2B5EF4-FFF2-40B4-BE49-F238E27FC236}">
                <a16:creationId xmlns:a16="http://schemas.microsoft.com/office/drawing/2014/main" id="{7877DCE4-59DE-6842-9025-850FA35F2989}"/>
              </a:ext>
            </a:extLst>
          </p:cNvPr>
          <p:cNvSpPr txBox="1"/>
          <p:nvPr userDrawn="1"/>
        </p:nvSpPr>
        <p:spPr>
          <a:xfrm>
            <a:off x="8110845" y="6838002"/>
            <a:ext cx="184731" cy="369332"/>
          </a:xfrm>
          <a:prstGeom prst="rect">
            <a:avLst/>
          </a:prstGeom>
          <a:noFill/>
        </p:spPr>
        <p:txBody>
          <a:bodyPr wrap="none" rtlCol="0">
            <a:spAutoFit/>
          </a:bodyPr>
          <a:lstStyle/>
          <a:p>
            <a:endParaRPr lang="en-US" dirty="0">
              <a:latin typeface="Corbel" panose="020B0503020204020204" pitchFamily="34" charset="0"/>
            </a:endParaRPr>
          </a:p>
        </p:txBody>
      </p:sp>
      <p:sp>
        <p:nvSpPr>
          <p:cNvPr id="12" name="Slide Number Placeholder 11">
            <a:extLst>
              <a:ext uri="{FF2B5EF4-FFF2-40B4-BE49-F238E27FC236}">
                <a16:creationId xmlns:a16="http://schemas.microsoft.com/office/drawing/2014/main" id="{ACB0FC8C-43DD-9D48-AFAC-3990C93373E6}"/>
              </a:ext>
            </a:extLst>
          </p:cNvPr>
          <p:cNvSpPr>
            <a:spLocks noGrp="1"/>
          </p:cNvSpPr>
          <p:nvPr>
            <p:ph type="sldNum" sz="quarter" idx="10"/>
          </p:nvPr>
        </p:nvSpPr>
        <p:spPr>
          <a:xfrm>
            <a:off x="7516375" y="6567235"/>
            <a:ext cx="1260661" cy="270767"/>
          </a:xfrm>
          <a:prstGeom prst="rect">
            <a:avLst/>
          </a:prstGeom>
        </p:spPr>
        <p:txBody>
          <a:bodyPr anchor="ctr" anchorCtr="0"/>
          <a:lstStyle>
            <a:lvl1pPr algn="r">
              <a:defRPr sz="1600" b="1">
                <a:solidFill>
                  <a:schemeClr val="bg1"/>
                </a:solidFill>
                <a:latin typeface="Corbel" panose="020B0503020204020204" pitchFamily="34" charset="0"/>
                <a:cs typeface="Calibri" panose="020F0502020204030204" pitchFamily="34" charset="0"/>
              </a:defRPr>
            </a:lvl1pPr>
          </a:lstStyle>
          <a:p>
            <a:fld id="{BE67019E-6B59-9444-A8F8-0CFAB6B6981D}" type="slidenum">
              <a:rPr lang="en-US" smtClean="0"/>
              <a:pPr/>
              <a:t>‹#›</a:t>
            </a:fld>
            <a:endParaRPr lang="en-US" dirty="0"/>
          </a:p>
        </p:txBody>
      </p:sp>
      <p:sp>
        <p:nvSpPr>
          <p:cNvPr id="2" name="TextBox 1">
            <a:extLst>
              <a:ext uri="{FF2B5EF4-FFF2-40B4-BE49-F238E27FC236}">
                <a16:creationId xmlns:a16="http://schemas.microsoft.com/office/drawing/2014/main" id="{DFF6FA9D-EFD2-1C4F-A541-91C2470A455F}"/>
              </a:ext>
            </a:extLst>
          </p:cNvPr>
          <p:cNvSpPr txBox="1"/>
          <p:nvPr userDrawn="1"/>
        </p:nvSpPr>
        <p:spPr>
          <a:xfrm>
            <a:off x="289800" y="6557854"/>
            <a:ext cx="2286000" cy="307777"/>
          </a:xfrm>
          <a:prstGeom prst="rect">
            <a:avLst/>
          </a:prstGeom>
          <a:noFill/>
        </p:spPr>
        <p:txBody>
          <a:bodyPr wrap="square" rtlCol="0">
            <a:spAutoFit/>
          </a:bodyPr>
          <a:lstStyle/>
          <a:p>
            <a:r>
              <a:rPr lang="en-US" sz="1400" b="1" dirty="0">
                <a:solidFill>
                  <a:schemeClr val="bg1"/>
                </a:solidFill>
                <a:latin typeface="Corbel" panose="020B0503020204020204" pitchFamily="34" charset="0"/>
              </a:rPr>
              <a:t>Damla Senol Cali</a:t>
            </a:r>
          </a:p>
        </p:txBody>
      </p:sp>
      <p:pic>
        <p:nvPicPr>
          <p:cNvPr id="3" name="Picture 2">
            <a:extLst>
              <a:ext uri="{FF2B5EF4-FFF2-40B4-BE49-F238E27FC236}">
                <a16:creationId xmlns:a16="http://schemas.microsoft.com/office/drawing/2014/main" id="{4052A465-8F4F-ED47-B31D-D47AD03CD431}"/>
              </a:ext>
            </a:extLst>
          </p:cNvPr>
          <p:cNvPicPr>
            <a:picLocks noChangeAspect="1"/>
          </p:cNvPicPr>
          <p:nvPr userDrawn="1"/>
        </p:nvPicPr>
        <p:blipFill>
          <a:blip r:embed="rId2"/>
          <a:stretch>
            <a:fillRect/>
          </a:stretch>
        </p:blipFill>
        <p:spPr>
          <a:xfrm>
            <a:off x="4113778" y="6573165"/>
            <a:ext cx="916442" cy="270767"/>
          </a:xfrm>
          <a:prstGeom prst="rect">
            <a:avLst/>
          </a:prstGeom>
        </p:spPr>
      </p:pic>
    </p:spTree>
    <p:extLst>
      <p:ext uri="{BB962C8B-B14F-4D97-AF65-F5344CB8AC3E}">
        <p14:creationId xmlns:p14="http://schemas.microsoft.com/office/powerpoint/2010/main" val="418502177"/>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showMasterSp="0" type="secHead" preserve="1">
  <p:cSld name="Section Header">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822960" y="758952"/>
            <a:ext cx="7543800" cy="3566160"/>
          </a:xfrm>
        </p:spPr>
        <p:txBody>
          <a:bodyPr anchor="b" anchorCtr="0">
            <a:normAutofit/>
          </a:bodyPr>
          <a:lstStyle>
            <a:lvl1pPr>
              <a:lnSpc>
                <a:spcPct val="85000"/>
              </a:lnSpc>
              <a:defRPr sz="8000" b="0">
                <a:solidFill>
                  <a:schemeClr val="tx1">
                    <a:lumMod val="85000"/>
                    <a:lumOff val="15000"/>
                  </a:schemeClr>
                </a:solidFill>
              </a:defRPr>
            </a:lvl1pPr>
          </a:lstStyle>
          <a:p>
            <a:r>
              <a:rPr lang="en-US"/>
              <a:t>Click to edit Master title style</a:t>
            </a:r>
            <a:endParaRPr lang="en-US" dirty="0"/>
          </a:p>
        </p:txBody>
      </p:sp>
      <p:sp>
        <p:nvSpPr>
          <p:cNvPr id="3" name="Text Placeholder 2"/>
          <p:cNvSpPr>
            <a:spLocks noGrp="1"/>
          </p:cNvSpPr>
          <p:nvPr>
            <p:ph type="body" idx="1"/>
          </p:nvPr>
        </p:nvSpPr>
        <p:spPr>
          <a:xfrm>
            <a:off x="822960" y="4453128"/>
            <a:ext cx="7543800" cy="1143000"/>
          </a:xfrm>
        </p:spPr>
        <p:txBody>
          <a:bodyPr lIns="91440" rIns="91440" anchor="t" anchorCtr="0">
            <a:normAutofit/>
          </a:bodyPr>
          <a:lstStyle>
            <a:lvl1pPr marL="0" indent="0">
              <a:buNone/>
              <a:defRPr sz="2400" cap="all" spc="200" baseline="0">
                <a:solidFill>
                  <a:schemeClr val="tx2"/>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10" name="Rectangle 9">
            <a:extLst>
              <a:ext uri="{FF2B5EF4-FFF2-40B4-BE49-F238E27FC236}">
                <a16:creationId xmlns:a16="http://schemas.microsoft.com/office/drawing/2014/main" id="{3A3EF56B-2326-4E43-9A56-37F643A747BE}"/>
              </a:ext>
            </a:extLst>
          </p:cNvPr>
          <p:cNvSpPr/>
          <p:nvPr userDrawn="1"/>
        </p:nvSpPr>
        <p:spPr>
          <a:xfrm flipV="1">
            <a:off x="462012" y="4366260"/>
            <a:ext cx="8265695" cy="457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6" name="Rectangle 5">
            <a:extLst>
              <a:ext uri="{FF2B5EF4-FFF2-40B4-BE49-F238E27FC236}">
                <a16:creationId xmlns:a16="http://schemas.microsoft.com/office/drawing/2014/main" id="{81548F38-4271-374F-8F2F-F4933C041C58}"/>
              </a:ext>
            </a:extLst>
          </p:cNvPr>
          <p:cNvSpPr/>
          <p:nvPr userDrawn="1"/>
        </p:nvSpPr>
        <p:spPr>
          <a:xfrm>
            <a:off x="0" y="6403574"/>
            <a:ext cx="9144001" cy="480184"/>
          </a:xfrm>
          <a:prstGeom prst="rect">
            <a:avLst/>
          </a:prstGeom>
          <a:solidFill>
            <a:srgbClr val="75ABDF"/>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b="0" dirty="0"/>
          </a:p>
        </p:txBody>
      </p:sp>
    </p:spTree>
    <p:extLst>
      <p:ext uri="{BB962C8B-B14F-4D97-AF65-F5344CB8AC3E}">
        <p14:creationId xmlns:p14="http://schemas.microsoft.com/office/powerpoint/2010/main" val="2382064512"/>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8" name="Title 7"/>
          <p:cNvSpPr>
            <a:spLocks noGrp="1"/>
          </p:cNvSpPr>
          <p:nvPr>
            <p:ph type="title"/>
          </p:nvPr>
        </p:nvSpPr>
        <p:spPr>
          <a:xfrm>
            <a:off x="822960" y="286604"/>
            <a:ext cx="7543800" cy="1450757"/>
          </a:xfrm>
        </p:spPr>
        <p:txBody>
          <a:bodyPr/>
          <a:lstStyle/>
          <a:p>
            <a:r>
              <a:rPr lang="en-US"/>
              <a:t>Click to edit Master title style</a:t>
            </a:r>
            <a:endParaRPr lang="en-US" dirty="0"/>
          </a:p>
        </p:txBody>
      </p:sp>
      <p:sp>
        <p:nvSpPr>
          <p:cNvPr id="3" name="Content Placeholder 2"/>
          <p:cNvSpPr>
            <a:spLocks noGrp="1"/>
          </p:cNvSpPr>
          <p:nvPr>
            <p:ph sz="half" idx="1"/>
          </p:nvPr>
        </p:nvSpPr>
        <p:spPr>
          <a:xfrm>
            <a:off x="822960" y="1845734"/>
            <a:ext cx="3703320" cy="40233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63440" y="1845736"/>
            <a:ext cx="3703320" cy="402335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a:xfrm>
            <a:off x="822961" y="6459786"/>
            <a:ext cx="1854203" cy="365125"/>
          </a:xfrm>
          <a:prstGeom prst="rect">
            <a:avLst/>
          </a:prstGeom>
        </p:spPr>
        <p:txBody>
          <a:bodyPr/>
          <a:lstStyle/>
          <a:p>
            <a:endParaRPr lang="en-US"/>
          </a:p>
        </p:txBody>
      </p:sp>
      <p:sp>
        <p:nvSpPr>
          <p:cNvPr id="6" name="Footer Placeholder 5"/>
          <p:cNvSpPr>
            <a:spLocks noGrp="1"/>
          </p:cNvSpPr>
          <p:nvPr>
            <p:ph type="ftr" sz="quarter" idx="11"/>
          </p:nvPr>
        </p:nvSpPr>
        <p:spPr>
          <a:xfrm>
            <a:off x="2764639" y="6459786"/>
            <a:ext cx="3617103" cy="365125"/>
          </a:xfrm>
          <a:prstGeom prst="rect">
            <a:avLst/>
          </a:prstGeom>
        </p:spPr>
        <p:txBody>
          <a:bodyPr/>
          <a:lstStyle/>
          <a:p>
            <a:endParaRPr lang="en-US"/>
          </a:p>
        </p:txBody>
      </p:sp>
      <p:sp>
        <p:nvSpPr>
          <p:cNvPr id="7" name="Slide Number Placeholder 6"/>
          <p:cNvSpPr>
            <a:spLocks noGrp="1"/>
          </p:cNvSpPr>
          <p:nvPr>
            <p:ph type="sldNum" sz="quarter" idx="12"/>
          </p:nvPr>
        </p:nvSpPr>
        <p:spPr>
          <a:xfrm>
            <a:off x="7425344" y="6459786"/>
            <a:ext cx="984019" cy="365125"/>
          </a:xfrm>
          <a:prstGeom prst="rect">
            <a:avLst/>
          </a:prstGeom>
        </p:spPr>
        <p:txBody>
          <a:bodyPr/>
          <a:lstStyle/>
          <a:p>
            <a:fld id="{CD91F3D4-A4DB-CE42-BA95-FABA56D31263}" type="slidenum">
              <a:rPr lang="en-US" smtClean="0"/>
              <a:t>‹#›</a:t>
            </a:fld>
            <a:endParaRPr lang="en-US"/>
          </a:p>
        </p:txBody>
      </p:sp>
    </p:spTree>
    <p:extLst>
      <p:ext uri="{BB962C8B-B14F-4D97-AF65-F5344CB8AC3E}">
        <p14:creationId xmlns:p14="http://schemas.microsoft.com/office/powerpoint/2010/main" val="2716405158"/>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a:xfrm>
            <a:off x="822960" y="286604"/>
            <a:ext cx="7543800" cy="1450757"/>
          </a:xfrm>
        </p:spPr>
        <p:txBody>
          <a:bodyPr/>
          <a:lstStyle/>
          <a:p>
            <a:r>
              <a:rPr lang="en-US"/>
              <a:t>Click to edit Master title style</a:t>
            </a:r>
            <a:endParaRPr lang="en-US" dirty="0"/>
          </a:p>
        </p:txBody>
      </p:sp>
      <p:sp>
        <p:nvSpPr>
          <p:cNvPr id="3" name="Text Placeholder 2"/>
          <p:cNvSpPr>
            <a:spLocks noGrp="1"/>
          </p:cNvSpPr>
          <p:nvPr>
            <p:ph type="body" idx="1"/>
          </p:nvPr>
        </p:nvSpPr>
        <p:spPr>
          <a:xfrm>
            <a:off x="822960" y="1846052"/>
            <a:ext cx="3703320" cy="736282"/>
          </a:xfrm>
        </p:spPr>
        <p:txBody>
          <a:bodyPr lIns="91440" rIns="91440" anchor="ctr">
            <a:normAutofit/>
          </a:bodyPr>
          <a:lstStyle>
            <a:lvl1pPr marL="0" indent="0">
              <a:buNone/>
              <a:defRPr sz="2000" b="0" cap="all" baseline="0">
                <a:solidFill>
                  <a:schemeClr val="tx2"/>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22960" y="2582334"/>
            <a:ext cx="3703320" cy="32867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63440" y="1846052"/>
            <a:ext cx="3703320" cy="736282"/>
          </a:xfrm>
        </p:spPr>
        <p:txBody>
          <a:bodyPr lIns="91440" rIns="91440" anchor="ctr">
            <a:normAutofit/>
          </a:bodyPr>
          <a:lstStyle>
            <a:lvl1pPr marL="0" indent="0">
              <a:buNone/>
              <a:defRPr sz="2000" b="0" cap="all" baseline="0">
                <a:solidFill>
                  <a:schemeClr val="tx2"/>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63440" y="2582334"/>
            <a:ext cx="3703320" cy="32867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a:xfrm>
            <a:off x="822961" y="6459786"/>
            <a:ext cx="1854203" cy="365125"/>
          </a:xfrm>
          <a:prstGeom prst="rect">
            <a:avLst/>
          </a:prstGeom>
        </p:spPr>
        <p:txBody>
          <a:bodyPr/>
          <a:lstStyle/>
          <a:p>
            <a:endParaRPr lang="en-US"/>
          </a:p>
        </p:txBody>
      </p:sp>
      <p:sp>
        <p:nvSpPr>
          <p:cNvPr id="8" name="Footer Placeholder 7"/>
          <p:cNvSpPr>
            <a:spLocks noGrp="1"/>
          </p:cNvSpPr>
          <p:nvPr>
            <p:ph type="ftr" sz="quarter" idx="11"/>
          </p:nvPr>
        </p:nvSpPr>
        <p:spPr>
          <a:xfrm>
            <a:off x="2764639" y="6459786"/>
            <a:ext cx="3617103" cy="365125"/>
          </a:xfrm>
          <a:prstGeom prst="rect">
            <a:avLst/>
          </a:prstGeom>
        </p:spPr>
        <p:txBody>
          <a:bodyPr/>
          <a:lstStyle/>
          <a:p>
            <a:endParaRPr lang="en-US"/>
          </a:p>
        </p:txBody>
      </p:sp>
      <p:sp>
        <p:nvSpPr>
          <p:cNvPr id="9" name="Slide Number Placeholder 8"/>
          <p:cNvSpPr>
            <a:spLocks noGrp="1"/>
          </p:cNvSpPr>
          <p:nvPr>
            <p:ph type="sldNum" sz="quarter" idx="12"/>
          </p:nvPr>
        </p:nvSpPr>
        <p:spPr>
          <a:xfrm>
            <a:off x="7425344" y="6459786"/>
            <a:ext cx="984019" cy="365125"/>
          </a:xfrm>
          <a:prstGeom prst="rect">
            <a:avLst/>
          </a:prstGeom>
        </p:spPr>
        <p:txBody>
          <a:bodyPr/>
          <a:lstStyle/>
          <a:p>
            <a:fld id="{CD91F3D4-A4DB-CE42-BA95-FABA56D31263}" type="slidenum">
              <a:rPr lang="en-US" smtClean="0"/>
              <a:t>‹#›</a:t>
            </a:fld>
            <a:endParaRPr lang="en-US"/>
          </a:p>
        </p:txBody>
      </p:sp>
    </p:spTree>
    <p:extLst>
      <p:ext uri="{BB962C8B-B14F-4D97-AF65-F5344CB8AC3E}">
        <p14:creationId xmlns:p14="http://schemas.microsoft.com/office/powerpoint/2010/main" val="1039930631"/>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a:xfrm>
            <a:off x="822961" y="6459786"/>
            <a:ext cx="1854203" cy="365125"/>
          </a:xfrm>
          <a:prstGeom prst="rect">
            <a:avLst/>
          </a:prstGeom>
        </p:spPr>
        <p:txBody>
          <a:bodyPr/>
          <a:lstStyle/>
          <a:p>
            <a:endParaRPr lang="en-US"/>
          </a:p>
        </p:txBody>
      </p:sp>
      <p:sp>
        <p:nvSpPr>
          <p:cNvPr id="4" name="Footer Placeholder 3"/>
          <p:cNvSpPr>
            <a:spLocks noGrp="1"/>
          </p:cNvSpPr>
          <p:nvPr>
            <p:ph type="ftr" sz="quarter" idx="11"/>
          </p:nvPr>
        </p:nvSpPr>
        <p:spPr>
          <a:xfrm>
            <a:off x="2764639" y="6459786"/>
            <a:ext cx="3617103" cy="365125"/>
          </a:xfrm>
          <a:prstGeom prst="rect">
            <a:avLst/>
          </a:prstGeom>
        </p:spPr>
        <p:txBody>
          <a:bodyPr/>
          <a:lstStyle/>
          <a:p>
            <a:endParaRPr lang="en-US"/>
          </a:p>
        </p:txBody>
      </p:sp>
      <p:sp>
        <p:nvSpPr>
          <p:cNvPr id="5" name="Slide Number Placeholder 4"/>
          <p:cNvSpPr>
            <a:spLocks noGrp="1"/>
          </p:cNvSpPr>
          <p:nvPr>
            <p:ph type="sldNum" sz="quarter" idx="12"/>
          </p:nvPr>
        </p:nvSpPr>
        <p:spPr>
          <a:xfrm>
            <a:off x="110144" y="6388833"/>
            <a:ext cx="984019" cy="365125"/>
          </a:xfrm>
          <a:prstGeom prst="rect">
            <a:avLst/>
          </a:prstGeom>
        </p:spPr>
        <p:txBody>
          <a:bodyPr/>
          <a:lstStyle/>
          <a:p>
            <a:fld id="{CD91F3D4-A4DB-CE42-BA95-FABA56D31263}" type="slidenum">
              <a:rPr lang="en-US" smtClean="0"/>
              <a:t>‹#›</a:t>
            </a:fld>
            <a:endParaRPr lang="en-US"/>
          </a:p>
        </p:txBody>
      </p:sp>
    </p:spTree>
    <p:extLst>
      <p:ext uri="{BB962C8B-B14F-4D97-AF65-F5344CB8AC3E}">
        <p14:creationId xmlns:p14="http://schemas.microsoft.com/office/powerpoint/2010/main" val="2771437128"/>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5" name="Rectangle 4"/>
          <p:cNvSpPr/>
          <p:nvPr/>
        </p:nvSpPr>
        <p:spPr>
          <a:xfrm>
            <a:off x="2382" y="6400800"/>
            <a:ext cx="9141619"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6" name="Rectangle 5"/>
          <p:cNvSpPr/>
          <p:nvPr/>
        </p:nvSpPr>
        <p:spPr>
          <a:xfrm>
            <a:off x="12" y="6334316"/>
            <a:ext cx="9141619" cy="640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7" name="Date Placeholder 6"/>
          <p:cNvSpPr>
            <a:spLocks noGrp="1"/>
          </p:cNvSpPr>
          <p:nvPr>
            <p:ph type="dt" sz="half" idx="10"/>
          </p:nvPr>
        </p:nvSpPr>
        <p:spPr>
          <a:xfrm>
            <a:off x="822961" y="6459786"/>
            <a:ext cx="1854203" cy="365125"/>
          </a:xfrm>
          <a:prstGeom prst="rect">
            <a:avLst/>
          </a:prstGeom>
        </p:spPr>
        <p:txBody>
          <a:bodyPr/>
          <a:lstStyle/>
          <a:p>
            <a:endParaRPr lang="en-US"/>
          </a:p>
        </p:txBody>
      </p:sp>
      <p:sp>
        <p:nvSpPr>
          <p:cNvPr id="8" name="Footer Placeholder 7"/>
          <p:cNvSpPr>
            <a:spLocks noGrp="1"/>
          </p:cNvSpPr>
          <p:nvPr>
            <p:ph type="ftr" sz="quarter" idx="11"/>
          </p:nvPr>
        </p:nvSpPr>
        <p:spPr>
          <a:xfrm>
            <a:off x="2764639" y="6459786"/>
            <a:ext cx="3617103" cy="365125"/>
          </a:xfrm>
          <a:prstGeom prst="rect">
            <a:avLst/>
          </a:prstGeom>
        </p:spPr>
        <p:txBody>
          <a:bodyPr/>
          <a:lstStyle>
            <a:lvl1pPr>
              <a:defRPr>
                <a:solidFill>
                  <a:srgbClr val="FFFFFF"/>
                </a:solidFill>
              </a:defRPr>
            </a:lvl1pPr>
          </a:lstStyle>
          <a:p>
            <a:endParaRPr lang="en-US"/>
          </a:p>
        </p:txBody>
      </p:sp>
      <p:sp>
        <p:nvSpPr>
          <p:cNvPr id="9" name="Slide Number Placeholder 8"/>
          <p:cNvSpPr>
            <a:spLocks noGrp="1"/>
          </p:cNvSpPr>
          <p:nvPr>
            <p:ph type="sldNum" sz="quarter" idx="12"/>
          </p:nvPr>
        </p:nvSpPr>
        <p:spPr>
          <a:xfrm>
            <a:off x="7425344" y="6459786"/>
            <a:ext cx="984019" cy="365125"/>
          </a:xfrm>
          <a:prstGeom prst="rect">
            <a:avLst/>
          </a:prstGeom>
        </p:spPr>
        <p:txBody>
          <a:bodyPr/>
          <a:lstStyle/>
          <a:p>
            <a:fld id="{CD91F3D4-A4DB-CE42-BA95-FABA56D31263}" type="slidenum">
              <a:rPr lang="en-US" smtClean="0"/>
              <a:t>‹#›</a:t>
            </a:fld>
            <a:endParaRPr lang="en-US"/>
          </a:p>
        </p:txBody>
      </p:sp>
    </p:spTree>
    <p:extLst>
      <p:ext uri="{BB962C8B-B14F-4D97-AF65-F5344CB8AC3E}">
        <p14:creationId xmlns:p14="http://schemas.microsoft.com/office/powerpoint/2010/main" val="2058667415"/>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8" name="Rectangle 7"/>
          <p:cNvSpPr/>
          <p:nvPr/>
        </p:nvSpPr>
        <p:spPr>
          <a:xfrm>
            <a:off x="13" y="0"/>
            <a:ext cx="3038093"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9" name="Rectangle 8"/>
          <p:cNvSpPr/>
          <p:nvPr/>
        </p:nvSpPr>
        <p:spPr>
          <a:xfrm>
            <a:off x="3030053" y="0"/>
            <a:ext cx="48006"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342900" y="594359"/>
            <a:ext cx="2400300" cy="2286000"/>
          </a:xfrm>
        </p:spPr>
        <p:txBody>
          <a:bodyPr anchor="b">
            <a:normAutofit/>
          </a:bodyPr>
          <a:lstStyle>
            <a:lvl1pPr>
              <a:defRPr sz="3600" b="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3460237" y="731520"/>
            <a:ext cx="5009393" cy="5257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342900" y="2926080"/>
            <a:ext cx="2400300" cy="3379124"/>
          </a:xfrm>
        </p:spPr>
        <p:txBody>
          <a:bodyPr lIns="91440" rIns="91440">
            <a:normAutofit/>
          </a:bodyPr>
          <a:lstStyle>
            <a:lvl1pPr marL="0" indent="0">
              <a:buNone/>
              <a:defRPr sz="1500">
                <a:solidFill>
                  <a:srgbClr val="FFFFFF"/>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349134" y="6459786"/>
            <a:ext cx="1963883" cy="365125"/>
          </a:xfrm>
          <a:prstGeom prst="rect">
            <a:avLst/>
          </a:prstGeom>
        </p:spPr>
        <p:txBody>
          <a:bodyPr/>
          <a:lstStyle>
            <a:lvl1pPr algn="l">
              <a:defRPr/>
            </a:lvl1pPr>
          </a:lstStyle>
          <a:p>
            <a:endParaRPr lang="en-US"/>
          </a:p>
        </p:txBody>
      </p:sp>
      <p:sp>
        <p:nvSpPr>
          <p:cNvPr id="6" name="Footer Placeholder 5"/>
          <p:cNvSpPr>
            <a:spLocks noGrp="1"/>
          </p:cNvSpPr>
          <p:nvPr>
            <p:ph type="ftr" sz="quarter" idx="11"/>
          </p:nvPr>
        </p:nvSpPr>
        <p:spPr>
          <a:xfrm>
            <a:off x="3600450" y="6459786"/>
            <a:ext cx="3486150" cy="365125"/>
          </a:xfrm>
          <a:prstGeom prst="rect">
            <a:avLst/>
          </a:prstGeom>
        </p:spPr>
        <p:txBody>
          <a:bodyPr/>
          <a:lstStyle>
            <a:lvl1pPr algn="l">
              <a:defRPr>
                <a:solidFill>
                  <a:schemeClr val="tx2"/>
                </a:solidFill>
              </a:defRPr>
            </a:lvl1pPr>
          </a:lstStyle>
          <a:p>
            <a:endParaRPr lang="en-US"/>
          </a:p>
        </p:txBody>
      </p:sp>
      <p:sp>
        <p:nvSpPr>
          <p:cNvPr id="7" name="Slide Number Placeholder 6"/>
          <p:cNvSpPr>
            <a:spLocks noGrp="1"/>
          </p:cNvSpPr>
          <p:nvPr>
            <p:ph type="sldNum" sz="quarter" idx="12"/>
          </p:nvPr>
        </p:nvSpPr>
        <p:spPr>
          <a:xfrm>
            <a:off x="7425344" y="6459786"/>
            <a:ext cx="984019" cy="365125"/>
          </a:xfrm>
          <a:prstGeom prst="rect">
            <a:avLst/>
          </a:prstGeom>
        </p:spPr>
        <p:txBody>
          <a:bodyPr/>
          <a:lstStyle>
            <a:lvl1pPr>
              <a:defRPr>
                <a:solidFill>
                  <a:schemeClr val="tx2"/>
                </a:solidFill>
              </a:defRPr>
            </a:lvl1pPr>
          </a:lstStyle>
          <a:p>
            <a:fld id="{CD91F3D4-A4DB-CE42-BA95-FABA56D31263}" type="slidenum">
              <a:rPr lang="en-US" smtClean="0"/>
              <a:t>‹#›</a:t>
            </a:fld>
            <a:endParaRPr lang="en-US"/>
          </a:p>
        </p:txBody>
      </p:sp>
    </p:spTree>
    <p:extLst>
      <p:ext uri="{BB962C8B-B14F-4D97-AF65-F5344CB8AC3E}">
        <p14:creationId xmlns:p14="http://schemas.microsoft.com/office/powerpoint/2010/main" val="76089716"/>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8" name="Rectangle 7"/>
          <p:cNvSpPr/>
          <p:nvPr/>
        </p:nvSpPr>
        <p:spPr>
          <a:xfrm>
            <a:off x="0" y="4953000"/>
            <a:ext cx="9141619" cy="1905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9" name="Rectangle 8"/>
          <p:cNvSpPr/>
          <p:nvPr/>
        </p:nvSpPr>
        <p:spPr>
          <a:xfrm>
            <a:off x="12" y="4915076"/>
            <a:ext cx="9141619" cy="640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822960" y="5074920"/>
            <a:ext cx="7589520" cy="822960"/>
          </a:xfrm>
        </p:spPr>
        <p:txBody>
          <a:bodyPr tIns="0" bIns="0" anchor="b">
            <a:noAutofit/>
          </a:bodyPr>
          <a:lstStyle>
            <a:lvl1pPr>
              <a:defRPr sz="36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12" y="0"/>
            <a:ext cx="9143989" cy="4915076"/>
          </a:xfrm>
          <a:solidFill>
            <a:schemeClr val="accent2"/>
          </a:solidFill>
        </p:spPr>
        <p:txBody>
          <a:bodyPr lIns="457200" tIns="457200" anchor="t"/>
          <a:lstStyle>
            <a:lvl1pPr marL="0" indent="0">
              <a:buNone/>
              <a:defRPr sz="3200">
                <a:solidFill>
                  <a:schemeClr val="bg1"/>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822959" y="5907024"/>
            <a:ext cx="7589520" cy="594360"/>
          </a:xfrm>
        </p:spPr>
        <p:txBody>
          <a:bodyPr lIns="91440" tIns="0" rIns="91440" bIns="0">
            <a:normAutofit/>
          </a:bodyPr>
          <a:lstStyle>
            <a:lvl1pPr marL="0" indent="0">
              <a:spcBef>
                <a:spcPts val="0"/>
              </a:spcBef>
              <a:spcAft>
                <a:spcPts val="600"/>
              </a:spcAft>
              <a:buNone/>
              <a:defRPr sz="1500">
                <a:solidFill>
                  <a:srgbClr val="FFFFFF"/>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822961" y="6459786"/>
            <a:ext cx="1854203" cy="365125"/>
          </a:xfrm>
          <a:prstGeom prst="rect">
            <a:avLst/>
          </a:prstGeom>
        </p:spPr>
        <p:txBody>
          <a:bodyPr/>
          <a:lstStyle/>
          <a:p>
            <a:endParaRPr lang="en-US"/>
          </a:p>
        </p:txBody>
      </p:sp>
      <p:sp>
        <p:nvSpPr>
          <p:cNvPr id="6" name="Footer Placeholder 5"/>
          <p:cNvSpPr>
            <a:spLocks noGrp="1"/>
          </p:cNvSpPr>
          <p:nvPr>
            <p:ph type="ftr" sz="quarter" idx="11"/>
          </p:nvPr>
        </p:nvSpPr>
        <p:spPr>
          <a:xfrm>
            <a:off x="2764639" y="6459786"/>
            <a:ext cx="3617103" cy="365125"/>
          </a:xfrm>
          <a:prstGeom prst="rect">
            <a:avLst/>
          </a:prstGeom>
        </p:spPr>
        <p:txBody>
          <a:bodyPr/>
          <a:lstStyle/>
          <a:p>
            <a:endParaRPr lang="en-US"/>
          </a:p>
        </p:txBody>
      </p:sp>
      <p:sp>
        <p:nvSpPr>
          <p:cNvPr id="7" name="Slide Number Placeholder 6"/>
          <p:cNvSpPr>
            <a:spLocks noGrp="1"/>
          </p:cNvSpPr>
          <p:nvPr>
            <p:ph type="sldNum" sz="quarter" idx="12"/>
          </p:nvPr>
        </p:nvSpPr>
        <p:spPr>
          <a:xfrm>
            <a:off x="7425344" y="6459786"/>
            <a:ext cx="984019" cy="365125"/>
          </a:xfrm>
          <a:prstGeom prst="rect">
            <a:avLst/>
          </a:prstGeom>
        </p:spPr>
        <p:txBody>
          <a:bodyPr/>
          <a:lstStyle/>
          <a:p>
            <a:fld id="{CD91F3D4-A4DB-CE42-BA95-FABA56D31263}" type="slidenum">
              <a:rPr lang="en-US" smtClean="0"/>
              <a:t>‹#›</a:t>
            </a:fld>
            <a:endParaRPr lang="en-US"/>
          </a:p>
        </p:txBody>
      </p:sp>
    </p:spTree>
    <p:extLst>
      <p:ext uri="{BB962C8B-B14F-4D97-AF65-F5344CB8AC3E}">
        <p14:creationId xmlns:p14="http://schemas.microsoft.com/office/powerpoint/2010/main" val="688653745"/>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lIns="45720" tIns="0" rIns="4572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a:xfrm>
            <a:off x="822961" y="6459786"/>
            <a:ext cx="1854203" cy="365125"/>
          </a:xfrm>
          <a:prstGeom prst="rect">
            <a:avLst/>
          </a:prstGeom>
        </p:spPr>
        <p:txBody>
          <a:bodyPr/>
          <a:lstStyle/>
          <a:p>
            <a:endParaRPr lang="en-US"/>
          </a:p>
        </p:txBody>
      </p:sp>
      <p:sp>
        <p:nvSpPr>
          <p:cNvPr id="5" name="Footer Placeholder 4"/>
          <p:cNvSpPr>
            <a:spLocks noGrp="1"/>
          </p:cNvSpPr>
          <p:nvPr>
            <p:ph type="ftr" sz="quarter" idx="11"/>
          </p:nvPr>
        </p:nvSpPr>
        <p:spPr>
          <a:xfrm>
            <a:off x="2764639" y="6459786"/>
            <a:ext cx="3617103" cy="365125"/>
          </a:xfrm>
          <a:prstGeom prst="rect">
            <a:avLst/>
          </a:prstGeom>
        </p:spPr>
        <p:txBody>
          <a:bodyPr/>
          <a:lstStyle/>
          <a:p>
            <a:endParaRPr lang="en-US"/>
          </a:p>
        </p:txBody>
      </p:sp>
      <p:sp>
        <p:nvSpPr>
          <p:cNvPr id="6" name="Slide Number Placeholder 5"/>
          <p:cNvSpPr>
            <a:spLocks noGrp="1"/>
          </p:cNvSpPr>
          <p:nvPr>
            <p:ph type="sldNum" sz="quarter" idx="12"/>
          </p:nvPr>
        </p:nvSpPr>
        <p:spPr>
          <a:xfrm>
            <a:off x="7425344" y="6459786"/>
            <a:ext cx="984019" cy="365125"/>
          </a:xfrm>
          <a:prstGeom prst="rect">
            <a:avLst/>
          </a:prstGeom>
        </p:spPr>
        <p:txBody>
          <a:bodyPr/>
          <a:lstStyle/>
          <a:p>
            <a:fld id="{CD91F3D4-A4DB-CE42-BA95-FABA56D31263}" type="slidenum">
              <a:rPr lang="en-US" smtClean="0"/>
              <a:t>‹#›</a:t>
            </a:fld>
            <a:endParaRPr lang="en-US"/>
          </a:p>
        </p:txBody>
      </p:sp>
    </p:spTree>
    <p:extLst>
      <p:ext uri="{BB962C8B-B14F-4D97-AF65-F5344CB8AC3E}">
        <p14:creationId xmlns:p14="http://schemas.microsoft.com/office/powerpoint/2010/main" val="829564376"/>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822960" y="286605"/>
            <a:ext cx="7543800" cy="821760"/>
          </a:xfrm>
        </p:spPr>
        <p:txBody>
          <a:bodyPr/>
          <a:lstStyle/>
          <a:p>
            <a:r>
              <a:rPr lang="en-US"/>
              <a:t>Click to edit Master title style</a:t>
            </a:r>
          </a:p>
        </p:txBody>
      </p:sp>
      <p:sp>
        <p:nvSpPr>
          <p:cNvPr id="7" name="Date Placeholder 6"/>
          <p:cNvSpPr>
            <a:spLocks noGrp="1"/>
          </p:cNvSpPr>
          <p:nvPr>
            <p:ph type="dt" sz="half" idx="10"/>
          </p:nvPr>
        </p:nvSpPr>
        <p:spPr>
          <a:xfrm>
            <a:off x="822961" y="6459786"/>
            <a:ext cx="1854203" cy="365125"/>
          </a:xfrm>
          <a:prstGeom prst="rect">
            <a:avLst/>
          </a:prstGeom>
        </p:spPr>
        <p:txBody>
          <a:bodyPr/>
          <a:lstStyle/>
          <a:p>
            <a:endParaRPr lang="en-US"/>
          </a:p>
        </p:txBody>
      </p:sp>
      <p:sp>
        <p:nvSpPr>
          <p:cNvPr id="8" name="Footer Placeholder 7"/>
          <p:cNvSpPr>
            <a:spLocks noGrp="1"/>
          </p:cNvSpPr>
          <p:nvPr>
            <p:ph type="ftr" sz="quarter" idx="11"/>
          </p:nvPr>
        </p:nvSpPr>
        <p:spPr>
          <a:xfrm>
            <a:off x="2764639" y="6459786"/>
            <a:ext cx="3617103" cy="365125"/>
          </a:xfrm>
          <a:prstGeom prst="rect">
            <a:avLst/>
          </a:prstGeom>
        </p:spPr>
        <p:txBody>
          <a:bodyPr/>
          <a:lstStyle/>
          <a:p>
            <a:endParaRPr lang="en-US"/>
          </a:p>
        </p:txBody>
      </p:sp>
      <p:sp>
        <p:nvSpPr>
          <p:cNvPr id="9" name="Slide Number Placeholder 8"/>
          <p:cNvSpPr>
            <a:spLocks noGrp="1"/>
          </p:cNvSpPr>
          <p:nvPr>
            <p:ph type="sldNum" sz="quarter" idx="12"/>
          </p:nvPr>
        </p:nvSpPr>
        <p:spPr>
          <a:xfrm>
            <a:off x="7425344" y="6459786"/>
            <a:ext cx="984019" cy="365125"/>
          </a:xfrm>
          <a:prstGeom prst="rect">
            <a:avLst/>
          </a:prstGeom>
        </p:spPr>
        <p:txBody>
          <a:bodyPr/>
          <a:lstStyle/>
          <a:p>
            <a:fld id="{CD91F3D4-A4DB-CE42-BA95-FABA56D31263}" type="slidenum">
              <a:rPr lang="en-US" smtClean="0"/>
              <a:t>‹#›</a:t>
            </a:fld>
            <a:endParaRPr lang="en-US"/>
          </a:p>
        </p:txBody>
      </p:sp>
    </p:spTree>
    <p:extLst>
      <p:ext uri="{BB962C8B-B14F-4D97-AF65-F5344CB8AC3E}">
        <p14:creationId xmlns:p14="http://schemas.microsoft.com/office/powerpoint/2010/main" val="1403237762"/>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7" name="Rectangle 6"/>
          <p:cNvSpPr/>
          <p:nvPr/>
        </p:nvSpPr>
        <p:spPr>
          <a:xfrm>
            <a:off x="2382" y="6400800"/>
            <a:ext cx="9141619"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8" name="Rectangle 7"/>
          <p:cNvSpPr/>
          <p:nvPr/>
        </p:nvSpPr>
        <p:spPr>
          <a:xfrm>
            <a:off x="12" y="6334316"/>
            <a:ext cx="9141619" cy="640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Vertical Title 1"/>
          <p:cNvSpPr>
            <a:spLocks noGrp="1"/>
          </p:cNvSpPr>
          <p:nvPr>
            <p:ph type="title" orient="vert"/>
          </p:nvPr>
        </p:nvSpPr>
        <p:spPr>
          <a:xfrm>
            <a:off x="6543675" y="414779"/>
            <a:ext cx="1971675" cy="5757421"/>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414779"/>
            <a:ext cx="5800725" cy="5757420"/>
          </a:xfrm>
        </p:spPr>
        <p:txBody>
          <a:bodyPr vert="eaVert" lIns="45720" tIns="0" rIns="4572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a:xfrm>
            <a:off x="822961" y="6459786"/>
            <a:ext cx="1854203" cy="365125"/>
          </a:xfrm>
          <a:prstGeom prst="rect">
            <a:avLst/>
          </a:prstGeom>
        </p:spPr>
        <p:txBody>
          <a:bodyPr/>
          <a:lstStyle/>
          <a:p>
            <a:endParaRPr lang="en-US"/>
          </a:p>
        </p:txBody>
      </p:sp>
      <p:sp>
        <p:nvSpPr>
          <p:cNvPr id="5" name="Footer Placeholder 4"/>
          <p:cNvSpPr>
            <a:spLocks noGrp="1"/>
          </p:cNvSpPr>
          <p:nvPr>
            <p:ph type="ftr" sz="quarter" idx="11"/>
          </p:nvPr>
        </p:nvSpPr>
        <p:spPr>
          <a:xfrm>
            <a:off x="2764639" y="6459786"/>
            <a:ext cx="3617103" cy="365125"/>
          </a:xfrm>
          <a:prstGeom prst="rect">
            <a:avLst/>
          </a:prstGeom>
        </p:spPr>
        <p:txBody>
          <a:bodyPr/>
          <a:lstStyle/>
          <a:p>
            <a:endParaRPr lang="en-US"/>
          </a:p>
        </p:txBody>
      </p:sp>
      <p:sp>
        <p:nvSpPr>
          <p:cNvPr id="6" name="Slide Number Placeholder 5"/>
          <p:cNvSpPr>
            <a:spLocks noGrp="1"/>
          </p:cNvSpPr>
          <p:nvPr>
            <p:ph type="sldNum" sz="quarter" idx="12"/>
          </p:nvPr>
        </p:nvSpPr>
        <p:spPr>
          <a:xfrm>
            <a:off x="7425344" y="6459786"/>
            <a:ext cx="984019" cy="365125"/>
          </a:xfrm>
          <a:prstGeom prst="rect">
            <a:avLst/>
          </a:prstGeom>
        </p:spPr>
        <p:txBody>
          <a:bodyPr/>
          <a:lstStyle/>
          <a:p>
            <a:fld id="{CD91F3D4-A4DB-CE42-BA95-FABA56D31263}" type="slidenum">
              <a:rPr lang="en-US" smtClean="0"/>
              <a:t>‹#›</a:t>
            </a:fld>
            <a:endParaRPr lang="en-US"/>
          </a:p>
        </p:txBody>
      </p:sp>
    </p:spTree>
    <p:extLst>
      <p:ext uri="{BB962C8B-B14F-4D97-AF65-F5344CB8AC3E}">
        <p14:creationId xmlns:p14="http://schemas.microsoft.com/office/powerpoint/2010/main" val="2715765456"/>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727504525"/>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75991" y="73725"/>
            <a:ext cx="8987623" cy="740193"/>
          </a:xfrm>
          <a:prstGeom prst="rect">
            <a:avLst/>
          </a:prstGeom>
        </p:spPr>
        <p:txBody>
          <a:bodyPr/>
          <a:lstStyle>
            <a:lvl1pPr>
              <a:defRPr sz="4800">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911225"/>
            <a:ext cx="8987623" cy="5318753"/>
          </a:xfrm>
          <a:prstGeom prst="rect">
            <a:avLst/>
          </a:prstGeom>
        </p:spPr>
        <p:txBody>
          <a:bodyPr/>
          <a:lstStyle>
            <a:lvl1pPr>
              <a:defRPr sz="3600">
                <a:latin typeface="Cambria" panose="02040503050406030204" pitchFamily="18" charset="0"/>
              </a:defRPr>
            </a:lvl1pPr>
            <a:lvl2pPr marL="685783" indent="-228594">
              <a:buFont typeface="Cambria" panose="02040503050406030204" pitchFamily="18" charset="0"/>
              <a:buChar char="-"/>
              <a:defRPr sz="2800">
                <a:latin typeface="Cambria" panose="02040503050406030204" pitchFamily="18" charset="0"/>
              </a:defRPr>
            </a:lvl2pPr>
            <a:lvl3pPr>
              <a:defRPr sz="2400">
                <a:latin typeface="Cambria" panose="02040503050406030204" pitchFamily="18" charset="0"/>
              </a:defRPr>
            </a:lvl3pPr>
            <a:lvl4pPr>
              <a:defRPr sz="2400">
                <a:latin typeface="Cambria" panose="02040503050406030204" pitchFamily="18" charset="0"/>
              </a:defRPr>
            </a:lvl4pPr>
            <a:lvl5pPr>
              <a:defRPr sz="24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9" name="Picture 8" descr="safari.png"/>
          <p:cNvPicPr>
            <a:picLocks noChangeAspect="1"/>
          </p:cNvPicPr>
          <p:nvPr userDrawn="1"/>
        </p:nvPicPr>
        <p:blipFill>
          <a:blip r:embed="rId2" cstate="print"/>
          <a:stretch>
            <a:fillRect/>
          </a:stretch>
        </p:blipFill>
        <p:spPr>
          <a:xfrm>
            <a:off x="189560" y="6413144"/>
            <a:ext cx="1080120" cy="312523"/>
          </a:xfrm>
          <a:prstGeom prst="rect">
            <a:avLst/>
          </a:prstGeom>
        </p:spPr>
      </p:pic>
    </p:spTree>
    <p:extLst>
      <p:ext uri="{BB962C8B-B14F-4D97-AF65-F5344CB8AC3E}">
        <p14:creationId xmlns:p14="http://schemas.microsoft.com/office/powerpoint/2010/main" val="1327283271"/>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matchingName="Title slide" type="title">
  <p:cSld name="1_Title slid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311708" y="992767"/>
            <a:ext cx="8520600" cy="2736800"/>
          </a:xfrm>
          <a:prstGeom prst="rect">
            <a:avLst/>
          </a:prstGeom>
        </p:spPr>
        <p:txBody>
          <a:bodyPr spcFirstLastPara="1" wrap="square" lIns="91425" tIns="91425" rIns="91425" bIns="91425" anchor="b" anchorCtr="0">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311700" y="3778833"/>
            <a:ext cx="8520600" cy="105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2" name="Google Shape;12;p2"/>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952417912"/>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536633"/>
            <a:ext cx="8520600" cy="4555200"/>
          </a:xfrm>
          <a:prstGeom prst="rect">
            <a:avLst/>
          </a:prstGeom>
        </p:spPr>
        <p:txBody>
          <a:bodyPr spcFirstLastPara="1" wrap="square" lIns="91425" tIns="91425" rIns="91425" bIns="91425" anchor="t" anchorCtr="0">
            <a:noAutofit/>
          </a:bodyPr>
          <a:lstStyle>
            <a:lvl1pPr marL="457189" lvl="0" indent="-342891">
              <a:spcBef>
                <a:spcPts val="0"/>
              </a:spcBef>
              <a:spcAft>
                <a:spcPts val="0"/>
              </a:spcAft>
              <a:buSzPts val="1800"/>
              <a:buChar char="●"/>
              <a:defRPr/>
            </a:lvl1pPr>
            <a:lvl2pPr marL="914377" lvl="1" indent="-317492">
              <a:spcBef>
                <a:spcPts val="1600"/>
              </a:spcBef>
              <a:spcAft>
                <a:spcPts val="0"/>
              </a:spcAft>
              <a:buSzPts val="1400"/>
              <a:buChar char="○"/>
              <a:defRPr/>
            </a:lvl2pPr>
            <a:lvl3pPr marL="1371566" lvl="2" indent="-317492">
              <a:spcBef>
                <a:spcPts val="1600"/>
              </a:spcBef>
              <a:spcAft>
                <a:spcPts val="0"/>
              </a:spcAft>
              <a:buSzPts val="1400"/>
              <a:buChar char="■"/>
              <a:defRPr/>
            </a:lvl3pPr>
            <a:lvl4pPr marL="1828754" lvl="3" indent="-317492">
              <a:spcBef>
                <a:spcPts val="1600"/>
              </a:spcBef>
              <a:spcAft>
                <a:spcPts val="0"/>
              </a:spcAft>
              <a:buSzPts val="1400"/>
              <a:buChar char="●"/>
              <a:defRPr/>
            </a:lvl4pPr>
            <a:lvl5pPr marL="2285943" lvl="4" indent="-317492">
              <a:spcBef>
                <a:spcPts val="1600"/>
              </a:spcBef>
              <a:spcAft>
                <a:spcPts val="0"/>
              </a:spcAft>
              <a:buSzPts val="1400"/>
              <a:buChar char="○"/>
              <a:defRPr/>
            </a:lvl5pPr>
            <a:lvl6pPr marL="2743131" lvl="5" indent="-317492">
              <a:spcBef>
                <a:spcPts val="1600"/>
              </a:spcBef>
              <a:spcAft>
                <a:spcPts val="0"/>
              </a:spcAft>
              <a:buSzPts val="1400"/>
              <a:buChar char="■"/>
              <a:defRPr/>
            </a:lvl6pPr>
            <a:lvl7pPr marL="3200320" lvl="6" indent="-317492">
              <a:spcBef>
                <a:spcPts val="1600"/>
              </a:spcBef>
              <a:spcAft>
                <a:spcPts val="0"/>
              </a:spcAft>
              <a:buSzPts val="1400"/>
              <a:buChar char="●"/>
              <a:defRPr/>
            </a:lvl7pPr>
            <a:lvl8pPr marL="3657509" lvl="7" indent="-317492">
              <a:spcBef>
                <a:spcPts val="1600"/>
              </a:spcBef>
              <a:spcAft>
                <a:spcPts val="0"/>
              </a:spcAft>
              <a:buSzPts val="1400"/>
              <a:buChar char="○"/>
              <a:defRPr/>
            </a:lvl8pPr>
            <a:lvl9pPr marL="4114697" lvl="8" indent="-317492">
              <a:spcBef>
                <a:spcPts val="1600"/>
              </a:spcBef>
              <a:spcAft>
                <a:spcPts val="1600"/>
              </a:spcAft>
              <a:buSzPts val="1400"/>
              <a:buChar char="■"/>
              <a:defRPr/>
            </a:lvl9pPr>
          </a:lstStyle>
          <a:p>
            <a:endParaRPr/>
          </a:p>
        </p:txBody>
      </p:sp>
      <p:sp>
        <p:nvSpPr>
          <p:cNvPr id="19" name="Google Shape;19;p4"/>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668535269"/>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AF4A5797-4A52-3C47-A60F-384E101789BB}" type="slidenum">
              <a:rPr lang="en-US"/>
              <a:pPr>
                <a:defRPr/>
              </a:pPr>
              <a:t>‹#›</a:t>
            </a:fld>
            <a:endParaRPr lang="en-US"/>
          </a:p>
        </p:txBody>
      </p:sp>
    </p:spTree>
    <p:extLst>
      <p:ext uri="{BB962C8B-B14F-4D97-AF65-F5344CB8AC3E}">
        <p14:creationId xmlns:p14="http://schemas.microsoft.com/office/powerpoint/2010/main" val="1627277507"/>
      </p:ext>
    </p:extLst>
  </p:cSld>
  <p:clrMapOvr>
    <a:masterClrMapping/>
  </p:clrMapOvr>
  <p:transition/>
</p:sldLayout>
</file>

<file path=ppt/slideLayouts/slideLayout4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5A4FB91F-8620-9C4D-8A32-1AD02BFD54B1}" type="slidenum">
              <a:rPr lang="en-US"/>
              <a:pPr>
                <a:defRPr/>
              </a:pPr>
              <a:t>‹#›</a:t>
            </a:fld>
            <a:endParaRPr lang="en-US"/>
          </a:p>
        </p:txBody>
      </p:sp>
    </p:spTree>
    <p:extLst>
      <p:ext uri="{BB962C8B-B14F-4D97-AF65-F5344CB8AC3E}">
        <p14:creationId xmlns:p14="http://schemas.microsoft.com/office/powerpoint/2010/main" val="433711968"/>
      </p:ext>
    </p:extLst>
  </p:cSld>
  <p:clrMapOvr>
    <a:masterClrMapping/>
  </p:clrMapOvr>
  <p:transition/>
</p:sldLayout>
</file>

<file path=ppt/slideLayouts/slideLayout4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073B9C50-E303-F947-B3E2-3E825F48C7D2}" type="slidenum">
              <a:rPr lang="en-US"/>
              <a:pPr>
                <a:defRPr/>
              </a:pPr>
              <a:t>‹#›</a:t>
            </a:fld>
            <a:endParaRPr lang="en-US"/>
          </a:p>
        </p:txBody>
      </p:sp>
    </p:spTree>
    <p:extLst>
      <p:ext uri="{BB962C8B-B14F-4D97-AF65-F5344CB8AC3E}">
        <p14:creationId xmlns:p14="http://schemas.microsoft.com/office/powerpoint/2010/main" val="3018602851"/>
      </p:ext>
    </p:extLst>
  </p:cSld>
  <p:clrMapOvr>
    <a:masterClrMapping/>
  </p:clrMapOvr>
  <p:transition/>
</p:sldLayout>
</file>

<file path=ppt/slideLayouts/slideLayout4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220808B7-3DFC-6D40-89A2-98C67E53C3E2}" type="slidenum">
              <a:rPr lang="en-US"/>
              <a:pPr>
                <a:defRPr/>
              </a:pPr>
              <a:t>‹#›</a:t>
            </a:fld>
            <a:endParaRPr lang="en-US"/>
          </a:p>
        </p:txBody>
      </p:sp>
    </p:spTree>
    <p:extLst>
      <p:ext uri="{BB962C8B-B14F-4D97-AF65-F5344CB8AC3E}">
        <p14:creationId xmlns:p14="http://schemas.microsoft.com/office/powerpoint/2010/main" val="3155699080"/>
      </p:ext>
    </p:extLst>
  </p:cSld>
  <p:clrMapOvr>
    <a:masterClrMapping/>
  </p:clrMapOvr>
  <p:transition/>
</p:sldLayout>
</file>

<file path=ppt/slideLayouts/slideLayout4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FA78E456-01DF-094D-8CFB-DA5FA9E8BD10}" type="slidenum">
              <a:rPr lang="en-US"/>
              <a:pPr>
                <a:defRPr/>
              </a:pPr>
              <a:t>‹#›</a:t>
            </a:fld>
            <a:endParaRPr lang="en-US"/>
          </a:p>
        </p:txBody>
      </p:sp>
    </p:spTree>
    <p:extLst>
      <p:ext uri="{BB962C8B-B14F-4D97-AF65-F5344CB8AC3E}">
        <p14:creationId xmlns:p14="http://schemas.microsoft.com/office/powerpoint/2010/main" val="3101486696"/>
      </p:ext>
    </p:extLst>
  </p:cSld>
  <p:clrMapOvr>
    <a:masterClrMapping/>
  </p:clrMapOvr>
  <p:transition/>
</p:sldLayout>
</file>

<file path=ppt/slideLayouts/slideLayout4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428B0D83-FC11-C440-9D61-A92EDF7AC339}" type="slidenum">
              <a:rPr lang="en-US"/>
              <a:pPr>
                <a:defRPr/>
              </a:pPr>
              <a:t>‹#›</a:t>
            </a:fld>
            <a:endParaRPr lang="en-US"/>
          </a:p>
        </p:txBody>
      </p:sp>
    </p:spTree>
    <p:extLst>
      <p:ext uri="{BB962C8B-B14F-4D97-AF65-F5344CB8AC3E}">
        <p14:creationId xmlns:p14="http://schemas.microsoft.com/office/powerpoint/2010/main" val="2583846944"/>
      </p:ext>
    </p:extLst>
  </p:cSld>
  <p:clrMapOvr>
    <a:masterClrMapping/>
  </p:clrMapOvr>
  <p:transition/>
</p:sldLayout>
</file>

<file path=ppt/slideLayouts/slideLayout4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293D0A55-7789-CF47-ACA7-2311AFA1B98E}" type="slidenum">
              <a:rPr lang="en-US"/>
              <a:pPr>
                <a:defRPr/>
              </a:pPr>
              <a:t>‹#›</a:t>
            </a:fld>
            <a:endParaRPr lang="en-US"/>
          </a:p>
        </p:txBody>
      </p:sp>
    </p:spTree>
    <p:extLst>
      <p:ext uri="{BB962C8B-B14F-4D97-AF65-F5344CB8AC3E}">
        <p14:creationId xmlns:p14="http://schemas.microsoft.com/office/powerpoint/2010/main" val="2380732871"/>
      </p:ext>
    </p:extLst>
  </p:cSld>
  <p:clrMapOvr>
    <a:masterClrMapping/>
  </p:clrMapOvr>
  <p:transition/>
</p:sldLayout>
</file>

<file path=ppt/slideLayouts/slideLayout4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DE99BBE6-A637-304C-B5B7-9A7E3C08C57E}" type="slidenum">
              <a:rPr lang="en-US"/>
              <a:pPr>
                <a:defRPr/>
              </a:pPr>
              <a:t>‹#›</a:t>
            </a:fld>
            <a:endParaRPr lang="en-US"/>
          </a:p>
        </p:txBody>
      </p:sp>
    </p:spTree>
    <p:extLst>
      <p:ext uri="{BB962C8B-B14F-4D97-AF65-F5344CB8AC3E}">
        <p14:creationId xmlns:p14="http://schemas.microsoft.com/office/powerpoint/2010/main" val="4172719076"/>
      </p:ext>
    </p:extLst>
  </p:cSld>
  <p:clrMapOvr>
    <a:masterClrMapping/>
  </p:clrMapOvr>
  <p:transition/>
</p:sldLayout>
</file>

<file path=ppt/slideLayouts/slideLayout4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E35BCF56-964A-F947-93A6-92ACEE6C7F5E}" type="slidenum">
              <a:rPr lang="en-US"/>
              <a:pPr>
                <a:defRPr/>
              </a:pPr>
              <a:t>‹#›</a:t>
            </a:fld>
            <a:endParaRPr lang="en-US"/>
          </a:p>
        </p:txBody>
      </p:sp>
    </p:spTree>
    <p:extLst>
      <p:ext uri="{BB962C8B-B14F-4D97-AF65-F5344CB8AC3E}">
        <p14:creationId xmlns:p14="http://schemas.microsoft.com/office/powerpoint/2010/main" val="1419820670"/>
      </p:ext>
    </p:extLst>
  </p:cSld>
  <p:clrMapOvr>
    <a:masterClrMapping/>
  </p:clrMapOvr>
  <p:transition/>
</p:sldLayout>
</file>

<file path=ppt/slideLayouts/slideLayout4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F1CA570-B74D-4749-94AD-86C253965FD8}" type="slidenum">
              <a:rPr lang="en-US"/>
              <a:pPr>
                <a:defRPr/>
              </a:pPr>
              <a:t>‹#›</a:t>
            </a:fld>
            <a:endParaRPr lang="en-US"/>
          </a:p>
        </p:txBody>
      </p:sp>
    </p:spTree>
    <p:extLst>
      <p:ext uri="{BB962C8B-B14F-4D97-AF65-F5344CB8AC3E}">
        <p14:creationId xmlns:p14="http://schemas.microsoft.com/office/powerpoint/2010/main" val="1142551096"/>
      </p:ext>
    </p:extLst>
  </p:cSld>
  <p:clrMapOvr>
    <a:masterClrMapping/>
  </p:clrMapOvr>
  <p:transition/>
</p:sldLayout>
</file>

<file path=ppt/slideLayouts/slideLayout4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20CE11DC-2133-4F4D-8A86-82695C13466E}" type="slidenum">
              <a:rPr lang="en-US"/>
              <a:pPr>
                <a:defRPr/>
              </a:pPr>
              <a:t>‹#›</a:t>
            </a:fld>
            <a:endParaRPr lang="en-US"/>
          </a:p>
        </p:txBody>
      </p:sp>
    </p:spTree>
    <p:extLst>
      <p:ext uri="{BB962C8B-B14F-4D97-AF65-F5344CB8AC3E}">
        <p14:creationId xmlns:p14="http://schemas.microsoft.com/office/powerpoint/2010/main" val="758230398"/>
      </p:ext>
    </p:extLst>
  </p:cSld>
  <p:clrMapOvr>
    <a:masterClrMapping/>
  </p:clrMapOvr>
  <p:transition/>
</p:sldLayout>
</file>

<file path=ppt/slideLayouts/slideLayout47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26D320AC-71F7-B345-A8F3-275013FA312A}" type="slidenum">
              <a:rPr lang="en-US"/>
              <a:pPr>
                <a:defRPr/>
              </a:pPr>
              <a:t>‹#›</a:t>
            </a:fld>
            <a:endParaRPr lang="en-US"/>
          </a:p>
        </p:txBody>
      </p:sp>
    </p:spTree>
    <p:extLst>
      <p:ext uri="{BB962C8B-B14F-4D97-AF65-F5344CB8AC3E}">
        <p14:creationId xmlns:p14="http://schemas.microsoft.com/office/powerpoint/2010/main" val="3403393665"/>
      </p:ext>
    </p:extLst>
  </p:cSld>
  <p:clrMapOvr>
    <a:masterClrMapping/>
  </p:clrMapOvr>
  <p:transition/>
</p:sldLayout>
</file>

<file path=ppt/slideLayouts/slideLayout47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0476204"/>
      </p:ext>
    </p:extLst>
  </p:cSld>
  <p:clrMapOvr>
    <a:masterClrMapping/>
  </p:clrMapOvr>
  <p:transition/>
</p:sldLayout>
</file>

<file path=ppt/slideLayouts/slideLayout47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7370963"/>
      </p:ext>
    </p:extLst>
  </p:cSld>
  <p:clrMapOvr>
    <a:masterClrMapping/>
  </p:clrMapOvr>
  <p:transition/>
</p:sldLayout>
</file>

<file path=ppt/slideLayouts/slideLayout47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4837191"/>
      </p:ext>
    </p:extLst>
  </p:cSld>
  <p:clrMapOvr>
    <a:masterClrMapping/>
  </p:clrMapOvr>
  <p:transition/>
</p:sldLayout>
</file>

<file path=ppt/slideLayouts/slideLayout47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8553264"/>
      </p:ext>
    </p:extLst>
  </p:cSld>
  <p:clrMapOvr>
    <a:masterClrMapping/>
  </p:clrMapOvr>
  <p:transition/>
</p:sldLayout>
</file>

<file path=ppt/slideLayouts/slideLayout47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2528868"/>
      </p:ext>
    </p:extLst>
  </p:cSld>
  <p:clrMapOvr>
    <a:masterClrMapping/>
  </p:clrMapOvr>
  <p:transition/>
</p:sldLayout>
</file>

<file path=ppt/slideLayouts/slideLayout47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3636926"/>
      </p:ext>
    </p:extLst>
  </p:cSld>
  <p:clrMapOvr>
    <a:masterClrMapping/>
  </p:clrMapOvr>
  <p:transition/>
</p:sldLayout>
</file>

<file path=ppt/slideLayouts/slideLayout47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8205202"/>
      </p:ext>
    </p:extLst>
  </p:cSld>
  <p:clrMapOvr>
    <a:masterClrMapping/>
  </p:clrMapOvr>
  <p:transition/>
</p:sldLayout>
</file>

<file path=ppt/slideLayouts/slideLayout47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0263579"/>
      </p:ext>
    </p:extLst>
  </p:cSld>
  <p:clrMapOvr>
    <a:masterClrMapping/>
  </p:clrMapOvr>
  <p:transition/>
</p:sldLayout>
</file>

<file path=ppt/slideLayouts/slideLayout48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57008405"/>
      </p:ext>
    </p:extLst>
  </p:cSld>
  <p:clrMapOvr>
    <a:masterClrMapping/>
  </p:clrMapOvr>
  <p:transition/>
</p:sldLayout>
</file>

<file path=ppt/slideLayouts/slideLayout48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7935425"/>
      </p:ext>
    </p:extLst>
  </p:cSld>
  <p:clrMapOvr>
    <a:masterClrMapping/>
  </p:clrMapOvr>
  <p:transition/>
</p:sldLayout>
</file>

<file path=ppt/slideLayouts/slideLayout48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897897"/>
      </p:ext>
    </p:extLst>
  </p:cSld>
  <p:clrMapOvr>
    <a:masterClrMapping/>
  </p:clrMapOvr>
  <p:transition/>
</p:sldLayout>
</file>

<file path=ppt/slideLayouts/slideLayout48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822960" y="758952"/>
            <a:ext cx="7543800" cy="3566160"/>
          </a:xfrm>
          <a:prstGeom prst="rect">
            <a:avLst/>
          </a:prstGeom>
        </p:spPr>
        <p:txBody>
          <a:bodyPr anchor="b">
            <a:normAutofit/>
          </a:bodyPr>
          <a:lstStyle>
            <a:lvl1pPr algn="l">
              <a:lnSpc>
                <a:spcPct val="85000"/>
              </a:lnSpc>
              <a:defRPr sz="8000" spc="-50" baseline="0">
                <a:solidFill>
                  <a:schemeClr val="tx1">
                    <a:lumMod val="85000"/>
                    <a:lumOff val="15000"/>
                  </a:schemeClr>
                </a:solidFill>
                <a:latin typeface="Corbel" panose="020B0503020204020204" pitchFamily="34" charset="0"/>
              </a:defRPr>
            </a:lvl1pPr>
          </a:lstStyle>
          <a:p>
            <a:r>
              <a:rPr lang="en-US" dirty="0"/>
              <a:t>Click to edit Master title style</a:t>
            </a:r>
          </a:p>
        </p:txBody>
      </p:sp>
      <p:sp>
        <p:nvSpPr>
          <p:cNvPr id="3" name="Subtitle 2"/>
          <p:cNvSpPr>
            <a:spLocks noGrp="1"/>
          </p:cNvSpPr>
          <p:nvPr>
            <p:ph type="subTitle" idx="1"/>
          </p:nvPr>
        </p:nvSpPr>
        <p:spPr>
          <a:xfrm>
            <a:off x="825038" y="4455621"/>
            <a:ext cx="7543800" cy="1143000"/>
          </a:xfrm>
        </p:spPr>
        <p:txBody>
          <a:bodyPr lIns="91440" rIns="91440">
            <a:normAutofit/>
          </a:bodyPr>
          <a:lstStyle>
            <a:lvl1pPr marL="0" indent="0" algn="l">
              <a:buNone/>
              <a:defRPr lang="en-US" dirty="0">
                <a:latin typeface="Corbel" panose="020B0503020204020204" pitchFamily="34" charset="0"/>
              </a:defRPr>
            </a:lvl1pPr>
            <a:lvl2pPr marL="457200" indent="0" algn="ctr">
              <a:buNone/>
              <a:defRPr sz="24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4" name="Date Placeholder 3"/>
          <p:cNvSpPr>
            <a:spLocks noGrp="1"/>
          </p:cNvSpPr>
          <p:nvPr>
            <p:ph type="dt" sz="half" idx="10"/>
          </p:nvPr>
        </p:nvSpPr>
        <p:spPr>
          <a:xfrm>
            <a:off x="822961" y="6459786"/>
            <a:ext cx="1854203" cy="365125"/>
          </a:xfrm>
          <a:prstGeom prst="rect">
            <a:avLst/>
          </a:prstGeom>
        </p:spPr>
        <p:txBody>
          <a:bodyPr/>
          <a:lstStyle>
            <a:lvl1pPr>
              <a:defRPr>
                <a:latin typeface="Corbel" panose="020B0503020204020204" pitchFamily="34" charset="0"/>
              </a:defRPr>
            </a:lvl1pPr>
          </a:lstStyle>
          <a:p>
            <a:endParaRPr lang="en-US"/>
          </a:p>
        </p:txBody>
      </p:sp>
      <p:sp>
        <p:nvSpPr>
          <p:cNvPr id="5" name="Footer Placeholder 4"/>
          <p:cNvSpPr>
            <a:spLocks noGrp="1"/>
          </p:cNvSpPr>
          <p:nvPr>
            <p:ph type="ftr" sz="quarter" idx="11"/>
          </p:nvPr>
        </p:nvSpPr>
        <p:spPr>
          <a:xfrm>
            <a:off x="2764639" y="6459786"/>
            <a:ext cx="3617103" cy="365125"/>
          </a:xfrm>
          <a:prstGeom prst="rect">
            <a:avLst/>
          </a:prstGeom>
        </p:spPr>
        <p:txBody>
          <a:bodyPr/>
          <a:lstStyle>
            <a:lvl1pPr>
              <a:defRPr>
                <a:latin typeface="Corbel" panose="020B0503020204020204" pitchFamily="34" charset="0"/>
              </a:defRPr>
            </a:lvl1pPr>
          </a:lstStyle>
          <a:p>
            <a:endParaRPr lang="en-US"/>
          </a:p>
        </p:txBody>
      </p:sp>
      <p:sp>
        <p:nvSpPr>
          <p:cNvPr id="6" name="Slide Number Placeholder 5"/>
          <p:cNvSpPr>
            <a:spLocks noGrp="1"/>
          </p:cNvSpPr>
          <p:nvPr>
            <p:ph type="sldNum" sz="quarter" idx="12"/>
          </p:nvPr>
        </p:nvSpPr>
        <p:spPr>
          <a:xfrm>
            <a:off x="7425344" y="6459786"/>
            <a:ext cx="984019" cy="365125"/>
          </a:xfrm>
          <a:prstGeom prst="rect">
            <a:avLst/>
          </a:prstGeom>
        </p:spPr>
        <p:txBody>
          <a:bodyPr/>
          <a:lstStyle>
            <a:lvl1pPr>
              <a:defRPr>
                <a:latin typeface="Corbel" panose="020B0503020204020204" pitchFamily="34" charset="0"/>
              </a:defRPr>
            </a:lvl1pPr>
          </a:lstStyle>
          <a:p>
            <a:fld id="{CD91F3D4-A4DB-CE42-BA95-FABA56D31263}" type="slidenum">
              <a:rPr lang="en-US" smtClean="0"/>
              <a:pPr/>
              <a:t>‹#›</a:t>
            </a:fld>
            <a:endParaRPr lang="en-US"/>
          </a:p>
        </p:txBody>
      </p:sp>
    </p:spTree>
    <p:extLst>
      <p:ext uri="{BB962C8B-B14F-4D97-AF65-F5344CB8AC3E}">
        <p14:creationId xmlns:p14="http://schemas.microsoft.com/office/powerpoint/2010/main" val="2973202055"/>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preserve="1" userDrawn="1">
  <p:cSld name="Title and Content">
    <p:bg>
      <p:bgPr>
        <a:solidFill>
          <a:schemeClr val="bg1"/>
        </a:solidFill>
        <a:effectLst/>
      </p:bgPr>
    </p:bg>
    <p:spTree>
      <p:nvGrpSpPr>
        <p:cNvPr id="1" name=""/>
        <p:cNvGrpSpPr/>
        <p:nvPr/>
      </p:nvGrpSpPr>
      <p:grpSpPr>
        <a:xfrm>
          <a:off x="0" y="0"/>
          <a:ext cx="0" cy="0"/>
          <a:chOff x="0" y="0"/>
          <a:chExt cx="0" cy="0"/>
        </a:xfrm>
      </p:grpSpPr>
      <p:sp>
        <p:nvSpPr>
          <p:cNvPr id="10" name="Title 9"/>
          <p:cNvSpPr>
            <a:spLocks noGrp="1"/>
          </p:cNvSpPr>
          <p:nvPr>
            <p:ph type="title"/>
          </p:nvPr>
        </p:nvSpPr>
        <p:spPr>
          <a:xfrm>
            <a:off x="366963" y="257434"/>
            <a:ext cx="8410073" cy="753467"/>
          </a:xfrm>
          <a:prstGeom prst="rect">
            <a:avLst/>
          </a:prstGeom>
        </p:spPr>
        <p:txBody>
          <a:bodyPr/>
          <a:lstStyle>
            <a:lvl1pPr>
              <a:defRPr>
                <a:solidFill>
                  <a:srgbClr val="0070C0"/>
                </a:solidFill>
                <a:latin typeface="Corbel" panose="020B0503020204020204" pitchFamily="34" charset="0"/>
              </a:defRPr>
            </a:lvl1pPr>
          </a:lstStyle>
          <a:p>
            <a:r>
              <a:rPr lang="en-US"/>
              <a:t>Click to edit Master title style</a:t>
            </a:r>
          </a:p>
        </p:txBody>
      </p:sp>
      <p:sp>
        <p:nvSpPr>
          <p:cNvPr id="15" name="Text Placeholder 2"/>
          <p:cNvSpPr>
            <a:spLocks noGrp="1"/>
          </p:cNvSpPr>
          <p:nvPr>
            <p:ph idx="1"/>
          </p:nvPr>
        </p:nvSpPr>
        <p:spPr>
          <a:xfrm>
            <a:off x="366963" y="1153551"/>
            <a:ext cx="8410073" cy="5275384"/>
          </a:xfrm>
          <a:prstGeom prst="rect">
            <a:avLst/>
          </a:prstGeom>
        </p:spPr>
        <p:txBody>
          <a:bodyPr vert="horz" lIns="0" tIns="45720" rIns="0" bIns="45720" rtlCol="0">
            <a:normAutofit/>
          </a:bodyPr>
          <a:lstStyle>
            <a:lvl1pPr marL="454025" indent="-274638">
              <a:buSzPct val="90000"/>
              <a:buFont typeface="Wingdings" pitchFamily="2" charset="2"/>
              <a:buChar char="q"/>
              <a:tabLst/>
              <a:defRPr>
                <a:latin typeface="Corbel" panose="020B0503020204020204" pitchFamily="34" charset="0"/>
              </a:defRPr>
            </a:lvl1pPr>
            <a:lvl2pPr marL="717550" indent="-263525">
              <a:buSzPct val="90000"/>
              <a:buFont typeface="Courier New" panose="02070309020205020404" pitchFamily="49" charset="0"/>
              <a:buChar char="o"/>
              <a:tabLst/>
              <a:defRPr>
                <a:latin typeface="Corbel" panose="020B0503020204020204" pitchFamily="34" charset="0"/>
              </a:defRPr>
            </a:lvl2pPr>
            <a:lvl3pPr marL="896938" indent="-179388">
              <a:buSzPct val="90000"/>
              <a:buFont typeface="Wingdings" pitchFamily="2" charset="2"/>
              <a:buChar char="§"/>
              <a:tabLst/>
              <a:defRPr>
                <a:latin typeface="Corbel" panose="020B0503020204020204" pitchFamily="34" charset="0"/>
              </a:defRPr>
            </a:lvl3pPr>
            <a:lvl4pPr marL="454025" indent="-274638">
              <a:buFont typeface="Courier New" panose="02070309020205020404" pitchFamily="49" charset="0"/>
              <a:buChar char="o"/>
              <a:tabLst/>
              <a:defRPr>
                <a:latin typeface="Corbel" panose="020B0503020204020204" pitchFamily="34" charset="0"/>
              </a:defRPr>
            </a:lvl4pPr>
            <a:lvl5pPr marL="454025" indent="-274638">
              <a:buFont typeface="Courier New" panose="02070309020205020404" pitchFamily="49" charset="0"/>
              <a:buChar char="o"/>
              <a:tabLst/>
              <a:defRPr>
                <a:latin typeface="Corbel" panose="020B0503020204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Slide Number Placeholder 11">
            <a:extLst>
              <a:ext uri="{FF2B5EF4-FFF2-40B4-BE49-F238E27FC236}">
                <a16:creationId xmlns:a16="http://schemas.microsoft.com/office/drawing/2014/main" id="{ACB0FC8C-43DD-9D48-AFAC-3990C93373E6}"/>
              </a:ext>
            </a:extLst>
          </p:cNvPr>
          <p:cNvSpPr>
            <a:spLocks noGrp="1"/>
          </p:cNvSpPr>
          <p:nvPr>
            <p:ph type="sldNum" sz="quarter" idx="10"/>
          </p:nvPr>
        </p:nvSpPr>
        <p:spPr>
          <a:xfrm>
            <a:off x="7516375" y="6571538"/>
            <a:ext cx="1260661" cy="270767"/>
          </a:xfrm>
          <a:prstGeom prst="rect">
            <a:avLst/>
          </a:prstGeom>
        </p:spPr>
        <p:txBody>
          <a:bodyPr anchor="ctr" anchorCtr="0"/>
          <a:lstStyle>
            <a:lvl1pPr algn="r">
              <a:defRPr sz="1600" b="1" i="0">
                <a:solidFill>
                  <a:srgbClr val="0070C0"/>
                </a:solidFill>
                <a:latin typeface="Calibri" panose="020F0502020204030204" pitchFamily="34" charset="0"/>
                <a:ea typeface="Linux Libertine O Semibold" panose="02000503000000000000" pitchFamily="2" charset="0"/>
                <a:cs typeface="Calibri" panose="020F0502020204030204" pitchFamily="34" charset="0"/>
              </a:defRPr>
            </a:lvl1pPr>
          </a:lstStyle>
          <a:p>
            <a:fld id="{BE67019E-6B59-9444-A8F8-0CFAB6B6981D}" type="slidenum">
              <a:rPr lang="en-US" smtClean="0"/>
              <a:pPr/>
              <a:t>‹#›</a:t>
            </a:fld>
            <a:endParaRPr lang="en-US" dirty="0"/>
          </a:p>
        </p:txBody>
      </p:sp>
      <p:sp>
        <p:nvSpPr>
          <p:cNvPr id="2" name="TextBox 1">
            <a:extLst>
              <a:ext uri="{FF2B5EF4-FFF2-40B4-BE49-F238E27FC236}">
                <a16:creationId xmlns:a16="http://schemas.microsoft.com/office/drawing/2014/main" id="{DFF6FA9D-EFD2-1C4F-A541-91C2470A455F}"/>
              </a:ext>
            </a:extLst>
          </p:cNvPr>
          <p:cNvSpPr txBox="1"/>
          <p:nvPr userDrawn="1"/>
        </p:nvSpPr>
        <p:spPr>
          <a:xfrm>
            <a:off x="366963" y="6535300"/>
            <a:ext cx="2286000" cy="338554"/>
          </a:xfrm>
          <a:prstGeom prst="rect">
            <a:avLst/>
          </a:prstGeom>
          <a:noFill/>
        </p:spPr>
        <p:txBody>
          <a:bodyPr wrap="square" rtlCol="0">
            <a:spAutoFit/>
          </a:bodyPr>
          <a:lstStyle/>
          <a:p>
            <a:pPr algn="l"/>
            <a:r>
              <a:rPr lang="en-US" sz="1600" b="1" i="0" dirty="0">
                <a:solidFill>
                  <a:srgbClr val="0070C0"/>
                </a:solidFill>
                <a:latin typeface="Corbel" panose="020B0503020204020204" pitchFamily="34" charset="0"/>
                <a:ea typeface="Linux Libertine O Semibold" panose="02000503000000000000" pitchFamily="2" charset="0"/>
                <a:cs typeface="Calibri" panose="020F0502020204030204" pitchFamily="34" charset="0"/>
              </a:rPr>
              <a:t>Damla Senol Cali</a:t>
            </a:r>
          </a:p>
        </p:txBody>
      </p:sp>
      <p:pic>
        <p:nvPicPr>
          <p:cNvPr id="8" name="Picture 7">
            <a:extLst>
              <a:ext uri="{FF2B5EF4-FFF2-40B4-BE49-F238E27FC236}">
                <a16:creationId xmlns:a16="http://schemas.microsoft.com/office/drawing/2014/main" id="{E79E2B53-383E-8940-BBFE-5EBE570A07C9}"/>
              </a:ext>
            </a:extLst>
          </p:cNvPr>
          <p:cNvPicPr>
            <a:picLocks noChangeAspect="1"/>
          </p:cNvPicPr>
          <p:nvPr userDrawn="1"/>
        </p:nvPicPr>
        <p:blipFill>
          <a:blip r:embed="rId2"/>
          <a:stretch>
            <a:fillRect/>
          </a:stretch>
        </p:blipFill>
        <p:spPr>
          <a:xfrm>
            <a:off x="4045346" y="6554274"/>
            <a:ext cx="1053308" cy="311205"/>
          </a:xfrm>
          <a:prstGeom prst="rect">
            <a:avLst/>
          </a:prstGeom>
        </p:spPr>
      </p:pic>
    </p:spTree>
    <p:extLst>
      <p:ext uri="{BB962C8B-B14F-4D97-AF65-F5344CB8AC3E}">
        <p14:creationId xmlns:p14="http://schemas.microsoft.com/office/powerpoint/2010/main" val="3827964849"/>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showMasterSp="0" type="secHead" preserve="1">
  <p:cSld name="Section Header">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822960" y="758952"/>
            <a:ext cx="7543800" cy="3566160"/>
          </a:xfrm>
          <a:prstGeom prst="rect">
            <a:avLst/>
          </a:prstGeom>
        </p:spPr>
        <p:txBody>
          <a:bodyPr anchor="b" anchorCtr="0">
            <a:normAutofit/>
          </a:bodyPr>
          <a:lstStyle>
            <a:lvl1pPr>
              <a:lnSpc>
                <a:spcPct val="85000"/>
              </a:lnSpc>
              <a:defRPr sz="8000" b="0">
                <a:solidFill>
                  <a:schemeClr val="tx1">
                    <a:lumMod val="85000"/>
                    <a:lumOff val="15000"/>
                  </a:schemeClr>
                </a:solidFill>
              </a:defRPr>
            </a:lvl1pPr>
          </a:lstStyle>
          <a:p>
            <a:r>
              <a:rPr lang="en-US"/>
              <a:t>Click to edit Master title style</a:t>
            </a:r>
            <a:endParaRPr lang="en-US" dirty="0"/>
          </a:p>
        </p:txBody>
      </p:sp>
      <p:sp>
        <p:nvSpPr>
          <p:cNvPr id="3" name="Text Placeholder 2"/>
          <p:cNvSpPr>
            <a:spLocks noGrp="1"/>
          </p:cNvSpPr>
          <p:nvPr>
            <p:ph type="body" idx="1"/>
          </p:nvPr>
        </p:nvSpPr>
        <p:spPr>
          <a:xfrm>
            <a:off x="822960" y="4453128"/>
            <a:ext cx="7543800" cy="1143000"/>
          </a:xfrm>
        </p:spPr>
        <p:txBody>
          <a:bodyPr lIns="91440" rIns="91440" anchor="t" anchorCtr="0">
            <a:normAutofit/>
          </a:bodyPr>
          <a:lstStyle>
            <a:lvl1pPr marL="0" indent="0">
              <a:buNone/>
              <a:defRPr sz="2400" cap="all" spc="200" baseline="0">
                <a:solidFill>
                  <a:schemeClr val="tx2"/>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10" name="Rectangle 9">
            <a:extLst>
              <a:ext uri="{FF2B5EF4-FFF2-40B4-BE49-F238E27FC236}">
                <a16:creationId xmlns:a16="http://schemas.microsoft.com/office/drawing/2014/main" id="{3A3EF56B-2326-4E43-9A56-37F643A747BE}"/>
              </a:ext>
            </a:extLst>
          </p:cNvPr>
          <p:cNvSpPr/>
          <p:nvPr userDrawn="1"/>
        </p:nvSpPr>
        <p:spPr>
          <a:xfrm flipV="1">
            <a:off x="462012" y="4366260"/>
            <a:ext cx="8265695" cy="457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6" name="Rectangle 5">
            <a:extLst>
              <a:ext uri="{FF2B5EF4-FFF2-40B4-BE49-F238E27FC236}">
                <a16:creationId xmlns:a16="http://schemas.microsoft.com/office/drawing/2014/main" id="{81548F38-4271-374F-8F2F-F4933C041C58}"/>
              </a:ext>
            </a:extLst>
          </p:cNvPr>
          <p:cNvSpPr/>
          <p:nvPr userDrawn="1"/>
        </p:nvSpPr>
        <p:spPr>
          <a:xfrm>
            <a:off x="0" y="6403574"/>
            <a:ext cx="9144001" cy="480184"/>
          </a:xfrm>
          <a:prstGeom prst="rect">
            <a:avLst/>
          </a:prstGeom>
          <a:solidFill>
            <a:srgbClr val="75ABDF"/>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b="0" dirty="0"/>
          </a:p>
        </p:txBody>
      </p:sp>
    </p:spTree>
    <p:extLst>
      <p:ext uri="{BB962C8B-B14F-4D97-AF65-F5344CB8AC3E}">
        <p14:creationId xmlns:p14="http://schemas.microsoft.com/office/powerpoint/2010/main" val="3080192644"/>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8" name="Title 7"/>
          <p:cNvSpPr>
            <a:spLocks noGrp="1"/>
          </p:cNvSpPr>
          <p:nvPr>
            <p:ph type="title"/>
          </p:nvPr>
        </p:nvSpPr>
        <p:spPr>
          <a:xfrm>
            <a:off x="822960" y="286604"/>
            <a:ext cx="7543800" cy="1450757"/>
          </a:xfrm>
          <a:prstGeom prst="rect">
            <a:avLst/>
          </a:prstGeom>
        </p:spPr>
        <p:txBody>
          <a:bodyPr/>
          <a:lstStyle/>
          <a:p>
            <a:r>
              <a:rPr lang="en-US"/>
              <a:t>Click to edit Master title style</a:t>
            </a:r>
            <a:endParaRPr lang="en-US" dirty="0"/>
          </a:p>
        </p:txBody>
      </p:sp>
      <p:sp>
        <p:nvSpPr>
          <p:cNvPr id="3" name="Content Placeholder 2"/>
          <p:cNvSpPr>
            <a:spLocks noGrp="1"/>
          </p:cNvSpPr>
          <p:nvPr>
            <p:ph sz="half" idx="1"/>
          </p:nvPr>
        </p:nvSpPr>
        <p:spPr>
          <a:xfrm>
            <a:off x="822960" y="1845734"/>
            <a:ext cx="3703320" cy="40233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63440" y="1845736"/>
            <a:ext cx="3703320" cy="402335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a:xfrm>
            <a:off x="822961" y="6459786"/>
            <a:ext cx="1854203" cy="365125"/>
          </a:xfrm>
          <a:prstGeom prst="rect">
            <a:avLst/>
          </a:prstGeom>
        </p:spPr>
        <p:txBody>
          <a:bodyPr/>
          <a:lstStyle/>
          <a:p>
            <a:endParaRPr lang="en-US"/>
          </a:p>
        </p:txBody>
      </p:sp>
      <p:sp>
        <p:nvSpPr>
          <p:cNvPr id="6" name="Footer Placeholder 5"/>
          <p:cNvSpPr>
            <a:spLocks noGrp="1"/>
          </p:cNvSpPr>
          <p:nvPr>
            <p:ph type="ftr" sz="quarter" idx="11"/>
          </p:nvPr>
        </p:nvSpPr>
        <p:spPr>
          <a:xfrm>
            <a:off x="2764639" y="6459786"/>
            <a:ext cx="3617103" cy="365125"/>
          </a:xfrm>
          <a:prstGeom prst="rect">
            <a:avLst/>
          </a:prstGeom>
        </p:spPr>
        <p:txBody>
          <a:bodyPr/>
          <a:lstStyle/>
          <a:p>
            <a:endParaRPr lang="en-US"/>
          </a:p>
        </p:txBody>
      </p:sp>
      <p:sp>
        <p:nvSpPr>
          <p:cNvPr id="7" name="Slide Number Placeholder 6"/>
          <p:cNvSpPr>
            <a:spLocks noGrp="1"/>
          </p:cNvSpPr>
          <p:nvPr>
            <p:ph type="sldNum" sz="quarter" idx="12"/>
          </p:nvPr>
        </p:nvSpPr>
        <p:spPr>
          <a:xfrm>
            <a:off x="7425344" y="6459786"/>
            <a:ext cx="984019" cy="365125"/>
          </a:xfrm>
          <a:prstGeom prst="rect">
            <a:avLst/>
          </a:prstGeom>
        </p:spPr>
        <p:txBody>
          <a:bodyPr/>
          <a:lstStyle/>
          <a:p>
            <a:fld id="{CD91F3D4-A4DB-CE42-BA95-FABA56D31263}" type="slidenum">
              <a:rPr lang="en-US" smtClean="0"/>
              <a:t>‹#›</a:t>
            </a:fld>
            <a:endParaRPr lang="en-US"/>
          </a:p>
        </p:txBody>
      </p:sp>
    </p:spTree>
    <p:extLst>
      <p:ext uri="{BB962C8B-B14F-4D97-AF65-F5344CB8AC3E}">
        <p14:creationId xmlns:p14="http://schemas.microsoft.com/office/powerpoint/2010/main" val="3059206355"/>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a:xfrm>
            <a:off x="822960" y="286604"/>
            <a:ext cx="7543800" cy="1450757"/>
          </a:xfrm>
          <a:prstGeom prst="rect">
            <a:avLst/>
          </a:prstGeom>
        </p:spPr>
        <p:txBody>
          <a:bodyPr/>
          <a:lstStyle/>
          <a:p>
            <a:r>
              <a:rPr lang="en-US"/>
              <a:t>Click to edit Master title style</a:t>
            </a:r>
            <a:endParaRPr lang="en-US" dirty="0"/>
          </a:p>
        </p:txBody>
      </p:sp>
      <p:sp>
        <p:nvSpPr>
          <p:cNvPr id="3" name="Text Placeholder 2"/>
          <p:cNvSpPr>
            <a:spLocks noGrp="1"/>
          </p:cNvSpPr>
          <p:nvPr>
            <p:ph type="body" idx="1"/>
          </p:nvPr>
        </p:nvSpPr>
        <p:spPr>
          <a:xfrm>
            <a:off x="822960" y="1846052"/>
            <a:ext cx="3703320" cy="736282"/>
          </a:xfrm>
        </p:spPr>
        <p:txBody>
          <a:bodyPr lIns="91440" rIns="91440" anchor="ctr">
            <a:normAutofit/>
          </a:bodyPr>
          <a:lstStyle>
            <a:lvl1pPr marL="0" indent="0">
              <a:buNone/>
              <a:defRPr sz="2000" b="0" cap="all" baseline="0">
                <a:solidFill>
                  <a:schemeClr val="tx2"/>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22960" y="2582334"/>
            <a:ext cx="3703320" cy="32867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63440" y="1846052"/>
            <a:ext cx="3703320" cy="736282"/>
          </a:xfrm>
        </p:spPr>
        <p:txBody>
          <a:bodyPr lIns="91440" rIns="91440" anchor="ctr">
            <a:normAutofit/>
          </a:bodyPr>
          <a:lstStyle>
            <a:lvl1pPr marL="0" indent="0">
              <a:buNone/>
              <a:defRPr sz="2000" b="0" cap="all" baseline="0">
                <a:solidFill>
                  <a:schemeClr val="tx2"/>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63440" y="2582334"/>
            <a:ext cx="3703320" cy="32867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a:xfrm>
            <a:off x="822961" y="6459786"/>
            <a:ext cx="1854203" cy="365125"/>
          </a:xfrm>
          <a:prstGeom prst="rect">
            <a:avLst/>
          </a:prstGeom>
        </p:spPr>
        <p:txBody>
          <a:bodyPr/>
          <a:lstStyle/>
          <a:p>
            <a:endParaRPr lang="en-US"/>
          </a:p>
        </p:txBody>
      </p:sp>
      <p:sp>
        <p:nvSpPr>
          <p:cNvPr id="8" name="Footer Placeholder 7"/>
          <p:cNvSpPr>
            <a:spLocks noGrp="1"/>
          </p:cNvSpPr>
          <p:nvPr>
            <p:ph type="ftr" sz="quarter" idx="11"/>
          </p:nvPr>
        </p:nvSpPr>
        <p:spPr>
          <a:xfrm>
            <a:off x="2764639" y="6459786"/>
            <a:ext cx="3617103" cy="365125"/>
          </a:xfrm>
          <a:prstGeom prst="rect">
            <a:avLst/>
          </a:prstGeom>
        </p:spPr>
        <p:txBody>
          <a:bodyPr/>
          <a:lstStyle/>
          <a:p>
            <a:endParaRPr lang="en-US"/>
          </a:p>
        </p:txBody>
      </p:sp>
      <p:sp>
        <p:nvSpPr>
          <p:cNvPr id="9" name="Slide Number Placeholder 8"/>
          <p:cNvSpPr>
            <a:spLocks noGrp="1"/>
          </p:cNvSpPr>
          <p:nvPr>
            <p:ph type="sldNum" sz="quarter" idx="12"/>
          </p:nvPr>
        </p:nvSpPr>
        <p:spPr>
          <a:xfrm>
            <a:off x="7425344" y="6459786"/>
            <a:ext cx="984019" cy="365125"/>
          </a:xfrm>
          <a:prstGeom prst="rect">
            <a:avLst/>
          </a:prstGeom>
        </p:spPr>
        <p:txBody>
          <a:bodyPr/>
          <a:lstStyle/>
          <a:p>
            <a:fld id="{CD91F3D4-A4DB-CE42-BA95-FABA56D31263}" type="slidenum">
              <a:rPr lang="en-US" smtClean="0"/>
              <a:t>‹#›</a:t>
            </a:fld>
            <a:endParaRPr lang="en-US"/>
          </a:p>
        </p:txBody>
      </p:sp>
    </p:spTree>
    <p:extLst>
      <p:ext uri="{BB962C8B-B14F-4D97-AF65-F5344CB8AC3E}">
        <p14:creationId xmlns:p14="http://schemas.microsoft.com/office/powerpoint/2010/main" val="1490334500"/>
      </p:ext>
    </p:extLst>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366963" y="257434"/>
            <a:ext cx="8410073" cy="753467"/>
          </a:xfrm>
          <a:prstGeom prst="rect">
            <a:avLst/>
          </a:prstGeom>
        </p:spPr>
        <p:txBody>
          <a:bodyPr/>
          <a:lstStyle/>
          <a:p>
            <a:r>
              <a:rPr lang="en-US"/>
              <a:t>Click to edit Master title style</a:t>
            </a:r>
            <a:endParaRPr lang="en-US" dirty="0"/>
          </a:p>
        </p:txBody>
      </p:sp>
      <p:sp>
        <p:nvSpPr>
          <p:cNvPr id="3" name="Date Placeholder 2"/>
          <p:cNvSpPr>
            <a:spLocks noGrp="1"/>
          </p:cNvSpPr>
          <p:nvPr>
            <p:ph type="dt" sz="half" idx="10"/>
          </p:nvPr>
        </p:nvSpPr>
        <p:spPr>
          <a:xfrm>
            <a:off x="822961" y="6459786"/>
            <a:ext cx="1854203" cy="365125"/>
          </a:xfrm>
          <a:prstGeom prst="rect">
            <a:avLst/>
          </a:prstGeom>
        </p:spPr>
        <p:txBody>
          <a:bodyPr/>
          <a:lstStyle/>
          <a:p>
            <a:endParaRPr lang="en-US"/>
          </a:p>
        </p:txBody>
      </p:sp>
      <p:sp>
        <p:nvSpPr>
          <p:cNvPr id="4" name="Footer Placeholder 3"/>
          <p:cNvSpPr>
            <a:spLocks noGrp="1"/>
          </p:cNvSpPr>
          <p:nvPr>
            <p:ph type="ftr" sz="quarter" idx="11"/>
          </p:nvPr>
        </p:nvSpPr>
        <p:spPr>
          <a:xfrm>
            <a:off x="2764639" y="6459786"/>
            <a:ext cx="3617103" cy="365125"/>
          </a:xfrm>
          <a:prstGeom prst="rect">
            <a:avLst/>
          </a:prstGeom>
        </p:spPr>
        <p:txBody>
          <a:bodyPr/>
          <a:lstStyle/>
          <a:p>
            <a:endParaRPr lang="en-US"/>
          </a:p>
        </p:txBody>
      </p:sp>
      <p:sp>
        <p:nvSpPr>
          <p:cNvPr id="5" name="Slide Number Placeholder 4"/>
          <p:cNvSpPr>
            <a:spLocks noGrp="1"/>
          </p:cNvSpPr>
          <p:nvPr>
            <p:ph type="sldNum" sz="quarter" idx="12"/>
          </p:nvPr>
        </p:nvSpPr>
        <p:spPr>
          <a:xfrm>
            <a:off x="110144" y="6388833"/>
            <a:ext cx="984019" cy="365125"/>
          </a:xfrm>
          <a:prstGeom prst="rect">
            <a:avLst/>
          </a:prstGeom>
        </p:spPr>
        <p:txBody>
          <a:bodyPr/>
          <a:lstStyle/>
          <a:p>
            <a:fld id="{CD91F3D4-A4DB-CE42-BA95-FABA56D31263}" type="slidenum">
              <a:rPr lang="en-US" smtClean="0"/>
              <a:t>‹#›</a:t>
            </a:fld>
            <a:endParaRPr lang="en-US"/>
          </a:p>
        </p:txBody>
      </p:sp>
    </p:spTree>
    <p:extLst>
      <p:ext uri="{BB962C8B-B14F-4D97-AF65-F5344CB8AC3E}">
        <p14:creationId xmlns:p14="http://schemas.microsoft.com/office/powerpoint/2010/main" val="475641804"/>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5" name="Rectangle 4"/>
          <p:cNvSpPr/>
          <p:nvPr/>
        </p:nvSpPr>
        <p:spPr>
          <a:xfrm>
            <a:off x="2382" y="6400800"/>
            <a:ext cx="9141619"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6" name="Rectangle 5"/>
          <p:cNvSpPr/>
          <p:nvPr/>
        </p:nvSpPr>
        <p:spPr>
          <a:xfrm>
            <a:off x="12" y="6334316"/>
            <a:ext cx="9141619" cy="640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7" name="Date Placeholder 6"/>
          <p:cNvSpPr>
            <a:spLocks noGrp="1"/>
          </p:cNvSpPr>
          <p:nvPr>
            <p:ph type="dt" sz="half" idx="10"/>
          </p:nvPr>
        </p:nvSpPr>
        <p:spPr>
          <a:xfrm>
            <a:off x="822961" y="6459786"/>
            <a:ext cx="1854203" cy="365125"/>
          </a:xfrm>
          <a:prstGeom prst="rect">
            <a:avLst/>
          </a:prstGeom>
        </p:spPr>
        <p:txBody>
          <a:bodyPr/>
          <a:lstStyle/>
          <a:p>
            <a:endParaRPr lang="en-US"/>
          </a:p>
        </p:txBody>
      </p:sp>
      <p:sp>
        <p:nvSpPr>
          <p:cNvPr id="8" name="Footer Placeholder 7"/>
          <p:cNvSpPr>
            <a:spLocks noGrp="1"/>
          </p:cNvSpPr>
          <p:nvPr>
            <p:ph type="ftr" sz="quarter" idx="11"/>
          </p:nvPr>
        </p:nvSpPr>
        <p:spPr>
          <a:xfrm>
            <a:off x="2764639" y="6459786"/>
            <a:ext cx="3617103" cy="365125"/>
          </a:xfrm>
          <a:prstGeom prst="rect">
            <a:avLst/>
          </a:prstGeom>
        </p:spPr>
        <p:txBody>
          <a:bodyPr/>
          <a:lstStyle>
            <a:lvl1pPr>
              <a:defRPr>
                <a:solidFill>
                  <a:srgbClr val="FFFFFF"/>
                </a:solidFill>
              </a:defRPr>
            </a:lvl1pPr>
          </a:lstStyle>
          <a:p>
            <a:endParaRPr lang="en-US"/>
          </a:p>
        </p:txBody>
      </p:sp>
      <p:sp>
        <p:nvSpPr>
          <p:cNvPr id="9" name="Slide Number Placeholder 8"/>
          <p:cNvSpPr>
            <a:spLocks noGrp="1"/>
          </p:cNvSpPr>
          <p:nvPr>
            <p:ph type="sldNum" sz="quarter" idx="12"/>
          </p:nvPr>
        </p:nvSpPr>
        <p:spPr>
          <a:xfrm>
            <a:off x="7425344" y="6459786"/>
            <a:ext cx="984019" cy="365125"/>
          </a:xfrm>
          <a:prstGeom prst="rect">
            <a:avLst/>
          </a:prstGeom>
        </p:spPr>
        <p:txBody>
          <a:bodyPr/>
          <a:lstStyle/>
          <a:p>
            <a:fld id="{CD91F3D4-A4DB-CE42-BA95-FABA56D31263}" type="slidenum">
              <a:rPr lang="en-US" smtClean="0"/>
              <a:t>‹#›</a:t>
            </a:fld>
            <a:endParaRPr lang="en-US"/>
          </a:p>
        </p:txBody>
      </p:sp>
    </p:spTree>
    <p:extLst>
      <p:ext uri="{BB962C8B-B14F-4D97-AF65-F5344CB8AC3E}">
        <p14:creationId xmlns:p14="http://schemas.microsoft.com/office/powerpoint/2010/main" val="3729100221"/>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8" name="Rectangle 7"/>
          <p:cNvSpPr/>
          <p:nvPr/>
        </p:nvSpPr>
        <p:spPr>
          <a:xfrm>
            <a:off x="13" y="0"/>
            <a:ext cx="3038093"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9" name="Rectangle 8"/>
          <p:cNvSpPr/>
          <p:nvPr/>
        </p:nvSpPr>
        <p:spPr>
          <a:xfrm>
            <a:off x="3030053" y="0"/>
            <a:ext cx="48006"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342900" y="594359"/>
            <a:ext cx="2400300" cy="2286000"/>
          </a:xfrm>
          <a:prstGeom prst="rect">
            <a:avLst/>
          </a:prstGeom>
        </p:spPr>
        <p:txBody>
          <a:bodyPr anchor="b">
            <a:normAutofit/>
          </a:bodyPr>
          <a:lstStyle>
            <a:lvl1pPr>
              <a:defRPr sz="3600" b="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3460237" y="731520"/>
            <a:ext cx="5009393" cy="5257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342900" y="2926080"/>
            <a:ext cx="2400300" cy="3379124"/>
          </a:xfrm>
        </p:spPr>
        <p:txBody>
          <a:bodyPr lIns="91440" rIns="91440">
            <a:normAutofit/>
          </a:bodyPr>
          <a:lstStyle>
            <a:lvl1pPr marL="0" indent="0">
              <a:buNone/>
              <a:defRPr sz="1500">
                <a:solidFill>
                  <a:srgbClr val="FFFFFF"/>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349134" y="6459786"/>
            <a:ext cx="1963883" cy="365125"/>
          </a:xfrm>
          <a:prstGeom prst="rect">
            <a:avLst/>
          </a:prstGeom>
        </p:spPr>
        <p:txBody>
          <a:bodyPr/>
          <a:lstStyle>
            <a:lvl1pPr algn="l">
              <a:defRPr/>
            </a:lvl1pPr>
          </a:lstStyle>
          <a:p>
            <a:endParaRPr lang="en-US"/>
          </a:p>
        </p:txBody>
      </p:sp>
      <p:sp>
        <p:nvSpPr>
          <p:cNvPr id="6" name="Footer Placeholder 5"/>
          <p:cNvSpPr>
            <a:spLocks noGrp="1"/>
          </p:cNvSpPr>
          <p:nvPr>
            <p:ph type="ftr" sz="quarter" idx="11"/>
          </p:nvPr>
        </p:nvSpPr>
        <p:spPr>
          <a:xfrm>
            <a:off x="3600450" y="6459786"/>
            <a:ext cx="3486150" cy="365125"/>
          </a:xfrm>
          <a:prstGeom prst="rect">
            <a:avLst/>
          </a:prstGeom>
        </p:spPr>
        <p:txBody>
          <a:bodyPr/>
          <a:lstStyle>
            <a:lvl1pPr algn="l">
              <a:defRPr>
                <a:solidFill>
                  <a:schemeClr val="tx2"/>
                </a:solidFill>
              </a:defRPr>
            </a:lvl1pPr>
          </a:lstStyle>
          <a:p>
            <a:endParaRPr lang="en-US"/>
          </a:p>
        </p:txBody>
      </p:sp>
      <p:sp>
        <p:nvSpPr>
          <p:cNvPr id="7" name="Slide Number Placeholder 6"/>
          <p:cNvSpPr>
            <a:spLocks noGrp="1"/>
          </p:cNvSpPr>
          <p:nvPr>
            <p:ph type="sldNum" sz="quarter" idx="12"/>
          </p:nvPr>
        </p:nvSpPr>
        <p:spPr>
          <a:xfrm>
            <a:off x="7425344" y="6459786"/>
            <a:ext cx="984019" cy="365125"/>
          </a:xfrm>
          <a:prstGeom prst="rect">
            <a:avLst/>
          </a:prstGeom>
        </p:spPr>
        <p:txBody>
          <a:bodyPr/>
          <a:lstStyle>
            <a:lvl1pPr>
              <a:defRPr>
                <a:solidFill>
                  <a:schemeClr val="tx2"/>
                </a:solidFill>
              </a:defRPr>
            </a:lvl1pPr>
          </a:lstStyle>
          <a:p>
            <a:fld id="{CD91F3D4-A4DB-CE42-BA95-FABA56D31263}" type="slidenum">
              <a:rPr lang="en-US" smtClean="0"/>
              <a:t>‹#›</a:t>
            </a:fld>
            <a:endParaRPr lang="en-US"/>
          </a:p>
        </p:txBody>
      </p:sp>
    </p:spTree>
    <p:extLst>
      <p:ext uri="{BB962C8B-B14F-4D97-AF65-F5344CB8AC3E}">
        <p14:creationId xmlns:p14="http://schemas.microsoft.com/office/powerpoint/2010/main" val="3049199456"/>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8" name="Rectangle 7"/>
          <p:cNvSpPr/>
          <p:nvPr/>
        </p:nvSpPr>
        <p:spPr>
          <a:xfrm>
            <a:off x="0" y="4953000"/>
            <a:ext cx="9141619" cy="1905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9" name="Rectangle 8"/>
          <p:cNvSpPr/>
          <p:nvPr/>
        </p:nvSpPr>
        <p:spPr>
          <a:xfrm>
            <a:off x="12" y="4915076"/>
            <a:ext cx="9141619" cy="640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822960" y="5074920"/>
            <a:ext cx="7589520" cy="822960"/>
          </a:xfrm>
          <a:prstGeom prst="rect">
            <a:avLst/>
          </a:prstGeom>
        </p:spPr>
        <p:txBody>
          <a:bodyPr tIns="0" bIns="0" anchor="b">
            <a:noAutofit/>
          </a:bodyPr>
          <a:lstStyle>
            <a:lvl1pPr>
              <a:defRPr sz="36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12" y="0"/>
            <a:ext cx="9143989" cy="4915076"/>
          </a:xfrm>
          <a:solidFill>
            <a:schemeClr val="accent2"/>
          </a:solidFill>
        </p:spPr>
        <p:txBody>
          <a:bodyPr lIns="457200" tIns="457200" anchor="t"/>
          <a:lstStyle>
            <a:lvl1pPr marL="0" indent="0">
              <a:buNone/>
              <a:defRPr sz="3200">
                <a:solidFill>
                  <a:schemeClr val="bg1"/>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822959" y="5907024"/>
            <a:ext cx="7589520" cy="594360"/>
          </a:xfrm>
        </p:spPr>
        <p:txBody>
          <a:bodyPr lIns="91440" tIns="0" rIns="91440" bIns="0">
            <a:normAutofit/>
          </a:bodyPr>
          <a:lstStyle>
            <a:lvl1pPr marL="0" indent="0">
              <a:spcBef>
                <a:spcPts val="0"/>
              </a:spcBef>
              <a:spcAft>
                <a:spcPts val="600"/>
              </a:spcAft>
              <a:buNone/>
              <a:defRPr sz="1500">
                <a:solidFill>
                  <a:srgbClr val="FFFFFF"/>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822961" y="6459786"/>
            <a:ext cx="1854203" cy="365125"/>
          </a:xfrm>
          <a:prstGeom prst="rect">
            <a:avLst/>
          </a:prstGeom>
        </p:spPr>
        <p:txBody>
          <a:bodyPr/>
          <a:lstStyle/>
          <a:p>
            <a:endParaRPr lang="en-US"/>
          </a:p>
        </p:txBody>
      </p:sp>
      <p:sp>
        <p:nvSpPr>
          <p:cNvPr id="6" name="Footer Placeholder 5"/>
          <p:cNvSpPr>
            <a:spLocks noGrp="1"/>
          </p:cNvSpPr>
          <p:nvPr>
            <p:ph type="ftr" sz="quarter" idx="11"/>
          </p:nvPr>
        </p:nvSpPr>
        <p:spPr>
          <a:xfrm>
            <a:off x="2764639" y="6459786"/>
            <a:ext cx="3617103" cy="365125"/>
          </a:xfrm>
          <a:prstGeom prst="rect">
            <a:avLst/>
          </a:prstGeom>
        </p:spPr>
        <p:txBody>
          <a:bodyPr/>
          <a:lstStyle/>
          <a:p>
            <a:endParaRPr lang="en-US"/>
          </a:p>
        </p:txBody>
      </p:sp>
      <p:sp>
        <p:nvSpPr>
          <p:cNvPr id="7" name="Slide Number Placeholder 6"/>
          <p:cNvSpPr>
            <a:spLocks noGrp="1"/>
          </p:cNvSpPr>
          <p:nvPr>
            <p:ph type="sldNum" sz="quarter" idx="12"/>
          </p:nvPr>
        </p:nvSpPr>
        <p:spPr>
          <a:xfrm>
            <a:off x="7425344" y="6459786"/>
            <a:ext cx="984019" cy="365125"/>
          </a:xfrm>
          <a:prstGeom prst="rect">
            <a:avLst/>
          </a:prstGeom>
        </p:spPr>
        <p:txBody>
          <a:bodyPr/>
          <a:lstStyle/>
          <a:p>
            <a:fld id="{CD91F3D4-A4DB-CE42-BA95-FABA56D31263}" type="slidenum">
              <a:rPr lang="en-US" smtClean="0"/>
              <a:t>‹#›</a:t>
            </a:fld>
            <a:endParaRPr lang="en-US"/>
          </a:p>
        </p:txBody>
      </p:sp>
    </p:spTree>
    <p:extLst>
      <p:ext uri="{BB962C8B-B14F-4D97-AF65-F5344CB8AC3E}">
        <p14:creationId xmlns:p14="http://schemas.microsoft.com/office/powerpoint/2010/main" val="2172523750"/>
      </p:ext>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366963" y="257434"/>
            <a:ext cx="8410073" cy="753467"/>
          </a:xfrm>
          <a:prstGeom prst="rect">
            <a:avLst/>
          </a:prstGeom>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lIns="45720" tIns="0" rIns="4572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a:xfrm>
            <a:off x="822961" y="6459786"/>
            <a:ext cx="1854203" cy="365125"/>
          </a:xfrm>
          <a:prstGeom prst="rect">
            <a:avLst/>
          </a:prstGeom>
        </p:spPr>
        <p:txBody>
          <a:bodyPr/>
          <a:lstStyle/>
          <a:p>
            <a:endParaRPr lang="en-US"/>
          </a:p>
        </p:txBody>
      </p:sp>
      <p:sp>
        <p:nvSpPr>
          <p:cNvPr id="5" name="Footer Placeholder 4"/>
          <p:cNvSpPr>
            <a:spLocks noGrp="1"/>
          </p:cNvSpPr>
          <p:nvPr>
            <p:ph type="ftr" sz="quarter" idx="11"/>
          </p:nvPr>
        </p:nvSpPr>
        <p:spPr>
          <a:xfrm>
            <a:off x="2764639" y="6459786"/>
            <a:ext cx="3617103" cy="365125"/>
          </a:xfrm>
          <a:prstGeom prst="rect">
            <a:avLst/>
          </a:prstGeom>
        </p:spPr>
        <p:txBody>
          <a:bodyPr/>
          <a:lstStyle/>
          <a:p>
            <a:endParaRPr lang="en-US"/>
          </a:p>
        </p:txBody>
      </p:sp>
      <p:sp>
        <p:nvSpPr>
          <p:cNvPr id="6" name="Slide Number Placeholder 5"/>
          <p:cNvSpPr>
            <a:spLocks noGrp="1"/>
          </p:cNvSpPr>
          <p:nvPr>
            <p:ph type="sldNum" sz="quarter" idx="12"/>
          </p:nvPr>
        </p:nvSpPr>
        <p:spPr>
          <a:xfrm>
            <a:off x="7425344" y="6459786"/>
            <a:ext cx="984019" cy="365125"/>
          </a:xfrm>
          <a:prstGeom prst="rect">
            <a:avLst/>
          </a:prstGeom>
        </p:spPr>
        <p:txBody>
          <a:bodyPr/>
          <a:lstStyle/>
          <a:p>
            <a:fld id="{CD91F3D4-A4DB-CE42-BA95-FABA56D31263}" type="slidenum">
              <a:rPr lang="en-US" smtClean="0"/>
              <a:t>‹#›</a:t>
            </a:fld>
            <a:endParaRPr lang="en-US"/>
          </a:p>
        </p:txBody>
      </p:sp>
    </p:spTree>
    <p:extLst>
      <p:ext uri="{BB962C8B-B14F-4D97-AF65-F5344CB8AC3E}">
        <p14:creationId xmlns:p14="http://schemas.microsoft.com/office/powerpoint/2010/main" val="1481669943"/>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822960" y="286605"/>
            <a:ext cx="7543800" cy="821760"/>
          </a:xfrm>
          <a:prstGeom prst="rect">
            <a:avLst/>
          </a:prstGeom>
        </p:spPr>
        <p:txBody>
          <a:bodyPr/>
          <a:lstStyle/>
          <a:p>
            <a:r>
              <a:rPr lang="en-US"/>
              <a:t>Click to edit Master title style</a:t>
            </a:r>
          </a:p>
        </p:txBody>
      </p:sp>
      <p:sp>
        <p:nvSpPr>
          <p:cNvPr id="7" name="Date Placeholder 6"/>
          <p:cNvSpPr>
            <a:spLocks noGrp="1"/>
          </p:cNvSpPr>
          <p:nvPr>
            <p:ph type="dt" sz="half" idx="10"/>
          </p:nvPr>
        </p:nvSpPr>
        <p:spPr>
          <a:xfrm>
            <a:off x="822961" y="6459786"/>
            <a:ext cx="1854203" cy="365125"/>
          </a:xfrm>
          <a:prstGeom prst="rect">
            <a:avLst/>
          </a:prstGeom>
        </p:spPr>
        <p:txBody>
          <a:bodyPr/>
          <a:lstStyle/>
          <a:p>
            <a:endParaRPr lang="en-US"/>
          </a:p>
        </p:txBody>
      </p:sp>
      <p:sp>
        <p:nvSpPr>
          <p:cNvPr id="8" name="Footer Placeholder 7"/>
          <p:cNvSpPr>
            <a:spLocks noGrp="1"/>
          </p:cNvSpPr>
          <p:nvPr>
            <p:ph type="ftr" sz="quarter" idx="11"/>
          </p:nvPr>
        </p:nvSpPr>
        <p:spPr>
          <a:xfrm>
            <a:off x="2764639" y="6459786"/>
            <a:ext cx="3617103" cy="365125"/>
          </a:xfrm>
          <a:prstGeom prst="rect">
            <a:avLst/>
          </a:prstGeom>
        </p:spPr>
        <p:txBody>
          <a:bodyPr/>
          <a:lstStyle/>
          <a:p>
            <a:endParaRPr lang="en-US"/>
          </a:p>
        </p:txBody>
      </p:sp>
      <p:sp>
        <p:nvSpPr>
          <p:cNvPr id="9" name="Slide Number Placeholder 8"/>
          <p:cNvSpPr>
            <a:spLocks noGrp="1"/>
          </p:cNvSpPr>
          <p:nvPr>
            <p:ph type="sldNum" sz="quarter" idx="12"/>
          </p:nvPr>
        </p:nvSpPr>
        <p:spPr>
          <a:xfrm>
            <a:off x="7425344" y="6459786"/>
            <a:ext cx="984019" cy="365125"/>
          </a:xfrm>
          <a:prstGeom prst="rect">
            <a:avLst/>
          </a:prstGeom>
        </p:spPr>
        <p:txBody>
          <a:bodyPr/>
          <a:lstStyle/>
          <a:p>
            <a:fld id="{CD91F3D4-A4DB-CE42-BA95-FABA56D31263}" type="slidenum">
              <a:rPr lang="en-US" smtClean="0"/>
              <a:t>‹#›</a:t>
            </a:fld>
            <a:endParaRPr lang="en-US"/>
          </a:p>
        </p:txBody>
      </p:sp>
    </p:spTree>
    <p:extLst>
      <p:ext uri="{BB962C8B-B14F-4D97-AF65-F5344CB8AC3E}">
        <p14:creationId xmlns:p14="http://schemas.microsoft.com/office/powerpoint/2010/main" val="2279437564"/>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7" name="Rectangle 6"/>
          <p:cNvSpPr/>
          <p:nvPr/>
        </p:nvSpPr>
        <p:spPr>
          <a:xfrm>
            <a:off x="2382" y="6400800"/>
            <a:ext cx="9141619"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8" name="Rectangle 7"/>
          <p:cNvSpPr/>
          <p:nvPr/>
        </p:nvSpPr>
        <p:spPr>
          <a:xfrm>
            <a:off x="12" y="6334316"/>
            <a:ext cx="9141619" cy="6400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Vertical Title 1"/>
          <p:cNvSpPr>
            <a:spLocks noGrp="1"/>
          </p:cNvSpPr>
          <p:nvPr>
            <p:ph type="title" orient="vert"/>
          </p:nvPr>
        </p:nvSpPr>
        <p:spPr>
          <a:xfrm>
            <a:off x="6543675" y="414779"/>
            <a:ext cx="1971675" cy="5757421"/>
          </a:xfrm>
          <a:prstGeom prst="rect">
            <a:avLst/>
          </a:prstGeo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414779"/>
            <a:ext cx="5800725" cy="5757420"/>
          </a:xfrm>
        </p:spPr>
        <p:txBody>
          <a:bodyPr vert="eaVert" lIns="45720" tIns="0" rIns="4572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a:xfrm>
            <a:off x="822961" y="6459786"/>
            <a:ext cx="1854203" cy="365125"/>
          </a:xfrm>
          <a:prstGeom prst="rect">
            <a:avLst/>
          </a:prstGeom>
        </p:spPr>
        <p:txBody>
          <a:bodyPr/>
          <a:lstStyle/>
          <a:p>
            <a:endParaRPr lang="en-US"/>
          </a:p>
        </p:txBody>
      </p:sp>
      <p:sp>
        <p:nvSpPr>
          <p:cNvPr id="5" name="Footer Placeholder 4"/>
          <p:cNvSpPr>
            <a:spLocks noGrp="1"/>
          </p:cNvSpPr>
          <p:nvPr>
            <p:ph type="ftr" sz="quarter" idx="11"/>
          </p:nvPr>
        </p:nvSpPr>
        <p:spPr>
          <a:xfrm>
            <a:off x="2764639" y="6459786"/>
            <a:ext cx="3617103" cy="365125"/>
          </a:xfrm>
          <a:prstGeom prst="rect">
            <a:avLst/>
          </a:prstGeom>
        </p:spPr>
        <p:txBody>
          <a:bodyPr/>
          <a:lstStyle/>
          <a:p>
            <a:endParaRPr lang="en-US"/>
          </a:p>
        </p:txBody>
      </p:sp>
      <p:sp>
        <p:nvSpPr>
          <p:cNvPr id="6" name="Slide Number Placeholder 5"/>
          <p:cNvSpPr>
            <a:spLocks noGrp="1"/>
          </p:cNvSpPr>
          <p:nvPr>
            <p:ph type="sldNum" sz="quarter" idx="12"/>
          </p:nvPr>
        </p:nvSpPr>
        <p:spPr>
          <a:xfrm>
            <a:off x="7425344" y="6459786"/>
            <a:ext cx="984019" cy="365125"/>
          </a:xfrm>
          <a:prstGeom prst="rect">
            <a:avLst/>
          </a:prstGeom>
        </p:spPr>
        <p:txBody>
          <a:bodyPr/>
          <a:lstStyle/>
          <a:p>
            <a:fld id="{CD91F3D4-A4DB-CE42-BA95-FABA56D31263}" type="slidenum">
              <a:rPr lang="en-US" smtClean="0"/>
              <a:t>‹#›</a:t>
            </a:fld>
            <a:endParaRPr lang="en-US"/>
          </a:p>
        </p:txBody>
      </p:sp>
    </p:spTree>
    <p:extLst>
      <p:ext uri="{BB962C8B-B14F-4D97-AF65-F5344CB8AC3E}">
        <p14:creationId xmlns:p14="http://schemas.microsoft.com/office/powerpoint/2010/main" val="968501109"/>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68341328"/>
      </p:ext>
    </p:extLst>
  </p:cSld>
  <p:clrMapOvr>
    <a:masterClrMapping/>
  </p:clrMapOvr>
  <p:transition/>
</p:sldLayout>
</file>

<file path=ppt/slideLayouts/slideLayout49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3759077872"/>
      </p:ext>
    </p:extLst>
  </p:cSld>
  <p:clrMapOvr>
    <a:masterClrMapping/>
  </p:clrMapOvr>
  <p:transition/>
</p:sldLayout>
</file>

<file path=ppt/slideLayouts/slideLayout49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720901774"/>
      </p:ext>
    </p:extLst>
  </p:cSld>
  <p:clrMapOvr>
    <a:masterClrMapping/>
  </p:clrMapOvr>
  <p:transition/>
</p:sldLayout>
</file>

<file path=ppt/slideLayouts/slideLayout49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3338973600"/>
      </p:ext>
    </p:extLst>
  </p:cSld>
  <p:clrMapOvr>
    <a:masterClrMapping/>
  </p:clrMapOvr>
  <p:transition/>
</p:sldLayout>
</file>

<file path=ppt/slideLayouts/slideLayout49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1015007059"/>
      </p:ext>
    </p:extLst>
  </p:cSld>
  <p:clrMapOvr>
    <a:masterClrMapping/>
  </p:clrMapOvr>
  <p:transition/>
</p:sldLayout>
</file>

<file path=ppt/slideLayouts/slideLayout50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3448011139"/>
      </p:ext>
    </p:extLst>
  </p:cSld>
  <p:clrMapOvr>
    <a:masterClrMapping/>
  </p:clrMapOvr>
  <p:transition/>
</p:sldLayout>
</file>

<file path=ppt/slideLayouts/slideLayout50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3928080889"/>
      </p:ext>
    </p:extLst>
  </p:cSld>
  <p:clrMapOvr>
    <a:masterClrMapping/>
  </p:clrMapOvr>
  <p:transition/>
</p:sldLayout>
</file>

<file path=ppt/slideLayouts/slideLayout50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4156852600"/>
      </p:ext>
    </p:extLst>
  </p:cSld>
  <p:clrMapOvr>
    <a:masterClrMapping/>
  </p:clrMapOvr>
  <p:transition/>
</p:sldLayout>
</file>

<file path=ppt/slideLayouts/slideLayout50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1233069757"/>
      </p:ext>
    </p:extLst>
  </p:cSld>
  <p:clrMapOvr>
    <a:masterClrMapping/>
  </p:clrMapOvr>
  <p:transition/>
</p:sldLayout>
</file>

<file path=ppt/slideLayouts/slideLayout50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3829858875"/>
      </p:ext>
    </p:extLst>
  </p:cSld>
  <p:clrMapOvr>
    <a:masterClrMapping/>
  </p:clrMapOvr>
  <p:transition/>
</p:sldLayout>
</file>

<file path=ppt/slideLayouts/slideLayout50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2052489630"/>
      </p:ext>
    </p:extLst>
  </p:cSld>
  <p:clrMapOvr>
    <a:masterClrMapping/>
  </p:clrMapOvr>
  <p:transition/>
</p:sldLayout>
</file>

<file path=ppt/slideLayouts/slideLayout506.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3410679727"/>
      </p:ext>
    </p:extLst>
  </p:cSld>
  <p:clrMapOvr>
    <a:masterClrMapping/>
  </p:clrMapOvr>
  <p:transition/>
</p:sldLayout>
</file>

<file path=ppt/slideLayouts/slideLayout50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4291417282"/>
      </p:ext>
    </p:extLst>
  </p:cSld>
  <p:clrMapOvr>
    <a:masterClrMapping/>
  </p:clrMapOvr>
  <p:transition/>
</p:sldLayout>
</file>

<file path=ppt/slideLayouts/slideLayout5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950962108"/>
      </p:ext>
    </p:extLst>
  </p:cSld>
  <p:clrMapOvr>
    <a:masterClrMapping/>
  </p:clrMapOvr>
  <p:transition/>
</p:sldLayout>
</file>

<file path=ppt/slideLayouts/slideLayout50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673372426"/>
      </p:ext>
    </p:extLst>
  </p:cSld>
  <p:clrMapOvr>
    <a:masterClrMapping/>
  </p:clrMapOvr>
  <p:transition/>
</p:sldLayout>
</file>

<file path=ppt/slideLayouts/slideLayout51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1902372098"/>
      </p:ext>
    </p:extLst>
  </p:cSld>
  <p:clrMapOvr>
    <a:masterClrMapping/>
  </p:clrMapOvr>
  <p:transition/>
</p:sldLayout>
</file>

<file path=ppt/slideLayouts/slideLayout51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2262304770"/>
      </p:ext>
    </p:extLst>
  </p:cSld>
  <p:clrMapOvr>
    <a:masterClrMapping/>
  </p:clrMapOvr>
  <p:transition/>
</p:sldLayout>
</file>

<file path=ppt/slideLayouts/slideLayout51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499349254"/>
      </p:ext>
    </p:extLst>
  </p:cSld>
  <p:clrMapOvr>
    <a:masterClrMapping/>
  </p:clrMapOvr>
  <p:transition/>
</p:sldLayout>
</file>

<file path=ppt/slideLayouts/slideLayout51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149157026"/>
      </p:ext>
    </p:extLst>
  </p:cSld>
  <p:clrMapOvr>
    <a:masterClrMapping/>
  </p:clrMapOvr>
  <p:transition/>
</p:sldLayout>
</file>

<file path=ppt/slideLayouts/slideLayout51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3336896659"/>
      </p:ext>
    </p:extLst>
  </p:cSld>
  <p:clrMapOvr>
    <a:masterClrMapping/>
  </p:clrMapOvr>
  <p:transition/>
</p:sldLayout>
</file>

<file path=ppt/slideLayouts/slideLayout51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3367592964"/>
      </p:ext>
    </p:extLst>
  </p:cSld>
  <p:clrMapOvr>
    <a:masterClrMapping/>
  </p:clrMapOvr>
  <p:transition/>
</p:sldLayout>
</file>

<file path=ppt/slideLayouts/slideLayout5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3998088648"/>
      </p:ext>
    </p:extLst>
  </p:cSld>
  <p:clrMapOvr>
    <a:masterClrMapping/>
  </p:clrMapOvr>
  <p:transition/>
</p:sldLayout>
</file>

<file path=ppt/slideLayouts/slideLayout5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407167610"/>
      </p:ext>
    </p:extLst>
  </p:cSld>
  <p:clrMapOvr>
    <a:masterClrMapping/>
  </p:clrMapOvr>
  <p:transition/>
</p:sldLayout>
</file>

<file path=ppt/slideLayouts/slideLayout51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0968397"/>
      </p:ext>
    </p:extLst>
  </p:cSld>
  <p:clrMapOvr>
    <a:masterClrMapping/>
  </p:clrMapOvr>
  <p:transition/>
</p:sldLayout>
</file>

<file path=ppt/slideLayouts/slideLayout5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1671323"/>
      </p:ext>
    </p:extLst>
  </p:cSld>
  <p:clrMapOvr>
    <a:masterClrMapping/>
  </p:clrMapOvr>
  <p:transition/>
</p:sldLayout>
</file>

<file path=ppt/slideLayouts/slideLayout52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9832932"/>
      </p:ext>
    </p:extLst>
  </p:cSld>
  <p:clrMapOvr>
    <a:masterClrMapping/>
  </p:clrMapOvr>
  <p:transition/>
</p:sldLayout>
</file>

<file path=ppt/slideLayouts/slideLayout5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5835008"/>
      </p:ext>
    </p:extLst>
  </p:cSld>
  <p:clrMapOvr>
    <a:masterClrMapping/>
  </p:clrMapOvr>
  <p:transition/>
</p:sldLayout>
</file>

<file path=ppt/slideLayouts/slideLayout5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6052496"/>
      </p:ext>
    </p:extLst>
  </p:cSld>
  <p:clrMapOvr>
    <a:masterClrMapping/>
  </p:clrMapOvr>
  <p:transition/>
</p:sldLayout>
</file>

<file path=ppt/slideLayouts/slideLayout5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6174579"/>
      </p:ext>
    </p:extLst>
  </p:cSld>
  <p:clrMapOvr>
    <a:masterClrMapping/>
  </p:clrMapOvr>
  <p:transition/>
</p:sldLayout>
</file>

<file path=ppt/slideLayouts/slideLayout5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3278292"/>
      </p:ext>
    </p:extLst>
  </p:cSld>
  <p:clrMapOvr>
    <a:masterClrMapping/>
  </p:clrMapOvr>
  <p:transition/>
</p:sldLayout>
</file>

<file path=ppt/slideLayouts/slideLayout52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2747650"/>
      </p:ext>
    </p:extLst>
  </p:cSld>
  <p:clrMapOvr>
    <a:masterClrMapping/>
  </p:clrMapOvr>
  <p:transition/>
</p:sldLayout>
</file>

<file path=ppt/slideLayouts/slideLayout52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6410069"/>
      </p:ext>
    </p:extLst>
  </p:cSld>
  <p:clrMapOvr>
    <a:masterClrMapping/>
  </p:clrMapOvr>
  <p:transition/>
</p:sldLayout>
</file>

<file path=ppt/slideLayouts/slideLayout5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2723532"/>
      </p:ext>
    </p:extLst>
  </p:cSld>
  <p:clrMapOvr>
    <a:masterClrMapping/>
  </p:clrMapOvr>
  <p:transition/>
</p:sldLayout>
</file>

<file path=ppt/slideLayouts/slideLayout52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000148"/>
      </p:ext>
    </p:extLst>
  </p:cSld>
  <p:clrMapOvr>
    <a:masterClrMapping/>
  </p:clrMapOvr>
  <p:transition/>
</p:sldLayout>
</file>

<file path=ppt/slideLayouts/slideLayout52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1916547048"/>
      </p:ext>
    </p:extLst>
  </p:cSld>
  <p:clrMapOvr>
    <a:masterClrMapping/>
  </p:clrMapOvr>
  <p:transition/>
</p:sldLayout>
</file>

<file path=ppt/slideLayouts/slideLayout5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2803767597"/>
      </p:ext>
    </p:extLst>
  </p:cSld>
  <p:clrMapOvr>
    <a:masterClrMapping/>
  </p:clrMapOvr>
  <p:transition/>
</p:sldLayout>
</file>

<file path=ppt/slideLayouts/slideLayout5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774010717"/>
      </p:ext>
    </p:extLst>
  </p:cSld>
  <p:clrMapOvr>
    <a:masterClrMapping/>
  </p:clrMapOvr>
  <p:transition/>
</p:sldLayout>
</file>

<file path=ppt/slideLayouts/slideLayout5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1415139449"/>
      </p:ext>
    </p:extLst>
  </p:cSld>
  <p:clrMapOvr>
    <a:masterClrMapping/>
  </p:clrMapOvr>
  <p:transition/>
</p:sldLayout>
</file>

<file path=ppt/slideLayouts/slideLayout5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3748046247"/>
      </p:ext>
    </p:extLst>
  </p:cSld>
  <p:clrMapOvr>
    <a:masterClrMapping/>
  </p:clrMapOvr>
  <p:transition/>
</p:sldLayout>
</file>

<file path=ppt/slideLayouts/slideLayout5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738341173"/>
      </p:ext>
    </p:extLst>
  </p:cSld>
  <p:clrMapOvr>
    <a:masterClrMapping/>
  </p:clrMapOvr>
  <p:transition/>
</p:sldLayout>
</file>

<file path=ppt/slideLayouts/slideLayout5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962729066"/>
      </p:ext>
    </p:extLst>
  </p:cSld>
  <p:clrMapOvr>
    <a:masterClrMapping/>
  </p:clrMapOvr>
  <p:transition/>
</p:sldLayout>
</file>

<file path=ppt/slideLayouts/slideLayout5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549255152"/>
      </p:ext>
    </p:extLst>
  </p:cSld>
  <p:clrMapOvr>
    <a:masterClrMapping/>
  </p:clrMapOvr>
  <p:transition/>
</p:sldLayout>
</file>

<file path=ppt/slideLayouts/slideLayout5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1284880897"/>
      </p:ext>
    </p:extLst>
  </p:cSld>
  <p:clrMapOvr>
    <a:masterClrMapping/>
  </p:clrMapOvr>
  <p:transition/>
</p:sldLayout>
</file>

<file path=ppt/slideLayouts/slideLayout5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1935805863"/>
      </p:ext>
    </p:extLst>
  </p:cSld>
  <p:clrMapOvr>
    <a:masterClrMapping/>
  </p:clrMapOvr>
  <p:transition/>
</p:sldLayout>
</file>

<file path=ppt/slideLayouts/slideLayout5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1818111463"/>
      </p:ext>
    </p:extLst>
  </p:cSld>
  <p:clrMapOvr>
    <a:masterClrMapping/>
  </p:clrMapOvr>
  <p:transition/>
</p:sldLayout>
</file>

<file path=ppt/slideLayouts/slideLayout54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08326752"/>
      </p:ext>
    </p:extLst>
  </p:cSld>
  <p:clrMapOvr>
    <a:masterClrMapping/>
  </p:clrMapOvr>
  <p:transition/>
</p:sldLayout>
</file>

<file path=ppt/slideLayouts/slideLayout5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935212282"/>
      </p:ext>
    </p:extLst>
  </p:cSld>
  <p:clrMapOvr>
    <a:masterClrMapping/>
  </p:clrMapOvr>
  <p:transition/>
</p:sldLayout>
</file>

<file path=ppt/slideLayouts/slideLayout5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914719431"/>
      </p:ext>
    </p:extLst>
  </p:cSld>
  <p:clrMapOvr>
    <a:masterClrMapping/>
  </p:clrMapOvr>
  <p:transition/>
</p:sldLayout>
</file>

<file path=ppt/slideLayouts/slideLayout5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499083869"/>
      </p:ext>
    </p:extLst>
  </p:cSld>
  <p:clrMapOvr>
    <a:masterClrMapping/>
  </p:clrMapOvr>
  <p:transition/>
</p:sldLayout>
</file>

<file path=ppt/slideLayouts/slideLayout5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902201667"/>
      </p:ext>
    </p:extLst>
  </p:cSld>
  <p:clrMapOvr>
    <a:masterClrMapping/>
  </p:clrMapOvr>
  <p:transition/>
</p:sldLayout>
</file>

<file path=ppt/slideLayouts/slideLayout5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68028813"/>
      </p:ext>
    </p:extLst>
  </p:cSld>
  <p:clrMapOvr>
    <a:masterClrMapping/>
  </p:clrMapOvr>
  <p:transition/>
</p:sldLayout>
</file>

<file path=ppt/slideLayouts/slideLayout5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640974540"/>
      </p:ext>
    </p:extLst>
  </p:cSld>
  <p:clrMapOvr>
    <a:masterClrMapping/>
  </p:clrMapOvr>
  <p:transition/>
</p:sldLayout>
</file>

<file path=ppt/slideLayouts/slideLayout5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38537933"/>
      </p:ext>
    </p:extLst>
  </p:cSld>
  <p:clrMapOvr>
    <a:masterClrMapping/>
  </p:clrMapOvr>
  <p:transition/>
</p:sldLayout>
</file>

<file path=ppt/slideLayouts/slideLayout5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206811364"/>
      </p:ext>
    </p:extLst>
  </p:cSld>
  <p:clrMapOvr>
    <a:masterClrMapping/>
  </p:clrMapOvr>
  <p:transition/>
</p:sldLayout>
</file>

<file path=ppt/slideLayouts/slideLayout5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50924540"/>
      </p:ext>
    </p:extLst>
  </p:cSld>
  <p:clrMapOvr>
    <a:masterClrMapping/>
  </p:clrMapOvr>
  <p:transition/>
</p:sldLayout>
</file>

<file path=ppt/slideLayouts/slideLayout5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809452853"/>
      </p:ext>
    </p:extLst>
  </p:cSld>
  <p:clrMapOvr>
    <a:masterClrMapping/>
  </p:clrMapOvr>
  <p:transition/>
</p:sldLayout>
</file>

<file path=ppt/slideLayouts/slideLayout55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048664683"/>
      </p:ext>
    </p:extLst>
  </p:cSld>
  <p:clrMapOvr>
    <a:masterClrMapping/>
  </p:clrMapOvr>
  <p:transition/>
</p:sldLayout>
</file>

<file path=ppt/slideLayouts/slideLayout55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2274764478"/>
      </p:ext>
    </p:extLst>
  </p:cSld>
  <p:clrMapOvr>
    <a:masterClrMapping/>
  </p:clrMapOvr>
  <p:transition/>
</p:sldLayout>
</file>

<file path=ppt/slideLayouts/slideLayout5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750429080"/>
      </p:ext>
    </p:extLst>
  </p:cSld>
  <p:clrMapOvr>
    <a:masterClrMapping/>
  </p:clrMapOvr>
  <p:transition/>
</p:sldLayout>
</file>

<file path=ppt/slideLayouts/slideLayout55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2067112857"/>
      </p:ext>
    </p:extLst>
  </p:cSld>
  <p:clrMapOvr>
    <a:masterClrMapping/>
  </p:clrMapOvr>
  <p:transition/>
</p:sldLayout>
</file>

<file path=ppt/slideLayouts/slideLayout55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1356007129"/>
      </p:ext>
    </p:extLst>
  </p:cSld>
  <p:clrMapOvr>
    <a:masterClrMapping/>
  </p:clrMapOvr>
  <p:transition/>
</p:sldLayout>
</file>

<file path=ppt/slideLayouts/slideLayout55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349497263"/>
      </p:ext>
    </p:extLst>
  </p:cSld>
  <p:clrMapOvr>
    <a:masterClrMapping/>
  </p:clrMapOvr>
  <p:transition/>
</p:sldLayout>
</file>

<file path=ppt/slideLayouts/slideLayout55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2618933903"/>
      </p:ext>
    </p:extLst>
  </p:cSld>
  <p:clrMapOvr>
    <a:masterClrMapping/>
  </p:clrMapOvr>
  <p:transition/>
</p:sldLayout>
</file>

<file path=ppt/slideLayouts/slideLayout55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862140226"/>
      </p:ext>
    </p:extLst>
  </p:cSld>
  <p:clrMapOvr>
    <a:masterClrMapping/>
  </p:clrMapOvr>
  <p:transition/>
</p:sldLayout>
</file>

<file path=ppt/slideLayouts/slideLayout55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2955897265"/>
      </p:ext>
    </p:extLst>
  </p:cSld>
  <p:clrMapOvr>
    <a:masterClrMapping/>
  </p:clrMapOvr>
  <p:transition/>
</p:sldLayout>
</file>

<file path=ppt/slideLayouts/slideLayout56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925054529"/>
      </p:ext>
    </p:extLst>
  </p:cSld>
  <p:clrMapOvr>
    <a:masterClrMapping/>
  </p:clrMapOvr>
  <p:transition/>
</p:sldLayout>
</file>

<file path=ppt/slideLayouts/slideLayout56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132279079"/>
      </p:ext>
    </p:extLst>
  </p:cSld>
  <p:clrMapOvr>
    <a:masterClrMapping/>
  </p:clrMapOvr>
  <p:transition/>
</p:sldLayout>
</file>

<file path=ppt/slideLayouts/slideLayout56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3212068084"/>
      </p:ext>
    </p:extLst>
  </p:cSld>
  <p:clrMapOvr>
    <a:masterClrMapping/>
  </p:clrMapOvr>
  <p:transition/>
</p:sldLayout>
</file>

<file path=ppt/slideLayouts/slideLayout563.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536633"/>
            <a:ext cx="8520600" cy="4555200"/>
          </a:xfrm>
          <a:prstGeom prst="rect">
            <a:avLst/>
          </a:prstGeom>
        </p:spPr>
        <p:txBody>
          <a:bodyPr spcFirstLastPara="1" wrap="square" lIns="91425" tIns="91425" rIns="91425" bIns="91425" anchor="t" anchorCtr="0">
            <a:noAutofit/>
          </a:bodyPr>
          <a:lstStyle>
            <a:lvl1pPr marL="457200" lvl="0" indent="-342900">
              <a:spcBef>
                <a:spcPts val="0"/>
              </a:spcBef>
              <a:spcAft>
                <a:spcPts val="0"/>
              </a:spcAft>
              <a:buSzPts val="1800"/>
              <a:buChar char="●"/>
              <a:defRPr/>
            </a:lvl1pPr>
            <a:lvl2pPr marL="914400" lvl="1" indent="-317500">
              <a:spcBef>
                <a:spcPts val="1600"/>
              </a:spcBef>
              <a:spcAft>
                <a:spcPts val="0"/>
              </a:spcAft>
              <a:buSzPts val="1400"/>
              <a:buChar char="○"/>
              <a:defRPr/>
            </a:lvl2pPr>
            <a:lvl3pPr marL="1371600" lvl="2" indent="-317500">
              <a:spcBef>
                <a:spcPts val="1600"/>
              </a:spcBef>
              <a:spcAft>
                <a:spcPts val="0"/>
              </a:spcAft>
              <a:buSzPts val="1400"/>
              <a:buChar char="■"/>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
        <p:nvSpPr>
          <p:cNvPr id="19" name="Google Shape;19;p4"/>
          <p:cNvSpPr txBox="1">
            <a:spLocks noGrp="1"/>
          </p:cNvSpPr>
          <p:nvPr>
            <p:ph type="sldNum" idx="12"/>
          </p:nvPr>
        </p:nvSpPr>
        <p:spPr>
          <a:xfrm>
            <a:off x="8472458"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939983918"/>
      </p:ext>
    </p:extLst>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3353945"/>
      </p:ext>
    </p:extLst>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89560" y="95697"/>
            <a:ext cx="8798061" cy="770467"/>
          </a:xfrm>
          <a:prstGeom prst="rect">
            <a:avLst/>
          </a:prstGeom>
        </p:spPr>
        <p:txBody>
          <a:bodyPr anchor="ctr"/>
          <a:lstStyle>
            <a:lvl1pPr>
              <a:lnSpc>
                <a:spcPct val="100000"/>
              </a:lnSpc>
              <a:spcAft>
                <a:spcPts val="600"/>
              </a:spcAft>
              <a:defRPr sz="3600" b="1">
                <a:solidFill>
                  <a:srgbClr val="0062A0"/>
                </a:solidFill>
                <a:latin typeface="Corbel" panose="020B0503020204020204" pitchFamily="34" charset="0"/>
              </a:defRPr>
            </a:lvl1pPr>
          </a:lstStyle>
          <a:p>
            <a:r>
              <a:rPr lang="en-US" dirty="0"/>
              <a:t>Click to edit Master title style</a:t>
            </a:r>
          </a:p>
        </p:txBody>
      </p:sp>
      <p:sp>
        <p:nvSpPr>
          <p:cNvPr id="3" name="Content Placeholder 2"/>
          <p:cNvSpPr>
            <a:spLocks noGrp="1"/>
          </p:cNvSpPr>
          <p:nvPr>
            <p:ph idx="1"/>
          </p:nvPr>
        </p:nvSpPr>
        <p:spPr>
          <a:xfrm>
            <a:off x="189560" y="978194"/>
            <a:ext cx="8798061" cy="5377521"/>
          </a:xfrm>
          <a:prstGeom prst="rect">
            <a:avLst/>
          </a:prstGeom>
        </p:spPr>
        <p:txBody>
          <a:bodyPr/>
          <a:lstStyle>
            <a:lvl1pPr marL="187200" indent="-187200">
              <a:buClr>
                <a:schemeClr val="tx1"/>
              </a:buClr>
              <a:tabLst/>
              <a:defRPr sz="2800">
                <a:latin typeface="Corbel" panose="020B0503020204020204" pitchFamily="34" charset="0"/>
              </a:defRPr>
            </a:lvl1pPr>
            <a:lvl2pPr marL="311150" indent="-187200">
              <a:buFont typeface="Cambria" panose="02040503050406030204" pitchFamily="18" charset="0"/>
              <a:buChar char="-"/>
              <a:tabLst/>
              <a:defRPr sz="2400">
                <a:latin typeface="Corbel" panose="020B0503020204020204" pitchFamily="34" charset="0"/>
              </a:defRPr>
            </a:lvl2pPr>
            <a:lvl3pPr marL="533400" indent="-187200">
              <a:buClr>
                <a:schemeClr val="tx1"/>
              </a:buClr>
              <a:tabLst/>
              <a:defRPr sz="2400">
                <a:latin typeface="Corbel" panose="020B0503020204020204" pitchFamily="34" charset="0"/>
              </a:defRPr>
            </a:lvl3pPr>
            <a:lvl4pPr indent="-187200">
              <a:defRPr sz="2400">
                <a:latin typeface="Corbel" panose="020B0503020204020204" pitchFamily="34" charset="0"/>
              </a:defRPr>
            </a:lvl4pPr>
            <a:lvl5pPr indent="-187200">
              <a:defRPr sz="2400">
                <a:latin typeface="Corbel" panose="020B0503020204020204" pitchFamily="34"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Slide Number Placeholder 5"/>
          <p:cNvSpPr txBox="1">
            <a:spLocks/>
          </p:cNvSpPr>
          <p:nvPr userDrawn="1"/>
        </p:nvSpPr>
        <p:spPr>
          <a:xfrm>
            <a:off x="7924800"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latin typeface="+mn-lt"/>
              </a:rPr>
              <a:pPr/>
              <a:t>‹#›</a:t>
            </a:fld>
            <a:endParaRPr lang="en-US" dirty="0">
              <a:latin typeface="+mn-lt"/>
            </a:endParaRP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spTree>
    <p:extLst>
      <p:ext uri="{BB962C8B-B14F-4D97-AF65-F5344CB8AC3E}">
        <p14:creationId xmlns:p14="http://schemas.microsoft.com/office/powerpoint/2010/main" val="2771345413"/>
      </p:ext>
    </p:extLst>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0C8C929E-28D9-A841-B8CA-FC3027FDB36A}"/>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6564B97F-161A-D54C-808B-F3F916EFED6B}"/>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AAC5913C-196A-0247-8DD1-1FA6DB92536B}"/>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C7A83FE5-DCB7-644D-A455-D19C7BEC10FE}"/>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B2A417AE-95FE-8F4C-8E63-6FDC3E78F068}"/>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008D3888-D486-C848-B450-BD582C72A73A}"/>
              </a:ext>
            </a:extLst>
          </p:cNvPr>
          <p:cNvSpPr>
            <a:spLocks noGrp="1" noChangeArrowheads="1"/>
          </p:cNvSpPr>
          <p:nvPr>
            <p:ph type="sldNum" sz="quarter" idx="12"/>
          </p:nvPr>
        </p:nvSpPr>
        <p:spPr/>
        <p:txBody>
          <a:bodyPr/>
          <a:lstStyle>
            <a:lvl1pPr>
              <a:defRPr sz="1200"/>
            </a:lvl1pPr>
          </a:lstStyle>
          <a:p>
            <a:pPr>
              <a:defRPr/>
            </a:pPr>
            <a:fld id="{871A1AF6-C29A-3A49-AA01-42F32EB73108}" type="slidenum">
              <a:rPr lang="en-US" altLang="en-US"/>
              <a:pPr>
                <a:defRPr/>
              </a:pPr>
              <a:t>‹#›</a:t>
            </a:fld>
            <a:endParaRPr lang="en-US" altLang="en-US"/>
          </a:p>
        </p:txBody>
      </p:sp>
    </p:spTree>
    <p:extLst>
      <p:ext uri="{BB962C8B-B14F-4D97-AF65-F5344CB8AC3E}">
        <p14:creationId xmlns:p14="http://schemas.microsoft.com/office/powerpoint/2010/main" val="34686462"/>
      </p:ext>
    </p:extLst>
  </p:cSld>
  <p:clrMapOvr>
    <a:masterClrMapping/>
  </p:clrMapOvr>
  <p:transition/>
</p:sldLayout>
</file>

<file path=ppt/slideLayouts/slideLayout5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34B96156-E2A2-7147-AB6D-65FBC4DBD0A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507F09E6-2AF5-2A4F-ABE8-548BBCAFDE2E}"/>
              </a:ext>
            </a:extLst>
          </p:cNvPr>
          <p:cNvSpPr>
            <a:spLocks noGrp="1" noChangeArrowheads="1"/>
          </p:cNvSpPr>
          <p:nvPr>
            <p:ph type="sldNum" sz="quarter" idx="11"/>
          </p:nvPr>
        </p:nvSpPr>
        <p:spPr>
          <a:ln/>
        </p:spPr>
        <p:txBody>
          <a:bodyPr/>
          <a:lstStyle>
            <a:lvl1pPr>
              <a:defRPr/>
            </a:lvl1pPr>
          </a:lstStyle>
          <a:p>
            <a:pPr>
              <a:defRPr/>
            </a:pPr>
            <a:fld id="{5AE8A6BA-C088-9441-9826-2C0854D7F910}" type="slidenum">
              <a:rPr lang="en-US" altLang="en-US"/>
              <a:pPr>
                <a:defRPr/>
              </a:pPr>
              <a:t>‹#›</a:t>
            </a:fld>
            <a:endParaRPr lang="en-US" altLang="en-US"/>
          </a:p>
        </p:txBody>
      </p:sp>
    </p:spTree>
    <p:extLst>
      <p:ext uri="{BB962C8B-B14F-4D97-AF65-F5344CB8AC3E}">
        <p14:creationId xmlns:p14="http://schemas.microsoft.com/office/powerpoint/2010/main" val="3060465146"/>
      </p:ext>
    </p:extLst>
  </p:cSld>
  <p:clrMapOvr>
    <a:masterClrMapping/>
  </p:clrMapOvr>
  <p:transition/>
</p:sldLayout>
</file>

<file path=ppt/slideLayouts/slideLayout5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6C681852-FB9F-314D-A270-CA1A64B63AE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203247E-42B6-794D-826B-9C94F89AB759}"/>
              </a:ext>
            </a:extLst>
          </p:cNvPr>
          <p:cNvSpPr>
            <a:spLocks noGrp="1" noChangeArrowheads="1"/>
          </p:cNvSpPr>
          <p:nvPr>
            <p:ph type="sldNum" sz="quarter" idx="11"/>
          </p:nvPr>
        </p:nvSpPr>
        <p:spPr>
          <a:ln/>
        </p:spPr>
        <p:txBody>
          <a:bodyPr/>
          <a:lstStyle>
            <a:lvl1pPr>
              <a:defRPr/>
            </a:lvl1pPr>
          </a:lstStyle>
          <a:p>
            <a:pPr>
              <a:defRPr/>
            </a:pPr>
            <a:fld id="{5F9CE593-9420-3945-9878-BC99587A47DD}" type="slidenum">
              <a:rPr lang="en-US" altLang="en-US"/>
              <a:pPr>
                <a:defRPr/>
              </a:pPr>
              <a:t>‹#›</a:t>
            </a:fld>
            <a:endParaRPr lang="en-US" altLang="en-US"/>
          </a:p>
        </p:txBody>
      </p:sp>
    </p:spTree>
    <p:extLst>
      <p:ext uri="{BB962C8B-B14F-4D97-AF65-F5344CB8AC3E}">
        <p14:creationId xmlns:p14="http://schemas.microsoft.com/office/powerpoint/2010/main" val="1973209936"/>
      </p:ext>
    </p:extLst>
  </p:cSld>
  <p:clrMapOvr>
    <a:masterClrMapping/>
  </p:clrMapOvr>
  <p:transition/>
</p:sldLayout>
</file>

<file path=ppt/slideLayouts/slideLayout5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DF312C2C-ABBC-3549-B0D7-D9DA757D28A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68A422CE-8B8B-C247-973A-2CC423A82E76}"/>
              </a:ext>
            </a:extLst>
          </p:cNvPr>
          <p:cNvSpPr>
            <a:spLocks noGrp="1" noChangeArrowheads="1"/>
          </p:cNvSpPr>
          <p:nvPr>
            <p:ph type="sldNum" sz="quarter" idx="11"/>
          </p:nvPr>
        </p:nvSpPr>
        <p:spPr>
          <a:ln/>
        </p:spPr>
        <p:txBody>
          <a:bodyPr/>
          <a:lstStyle>
            <a:lvl1pPr>
              <a:defRPr/>
            </a:lvl1pPr>
          </a:lstStyle>
          <a:p>
            <a:pPr>
              <a:defRPr/>
            </a:pPr>
            <a:fld id="{96B8EAE1-AABF-8048-B71C-71DBD38CCF0A}" type="slidenum">
              <a:rPr lang="en-US" altLang="en-US"/>
              <a:pPr>
                <a:defRPr/>
              </a:pPr>
              <a:t>‹#›</a:t>
            </a:fld>
            <a:endParaRPr lang="en-US" altLang="en-US"/>
          </a:p>
        </p:txBody>
      </p:sp>
    </p:spTree>
    <p:extLst>
      <p:ext uri="{BB962C8B-B14F-4D97-AF65-F5344CB8AC3E}">
        <p14:creationId xmlns:p14="http://schemas.microsoft.com/office/powerpoint/2010/main" val="1055318430"/>
      </p:ext>
    </p:extLst>
  </p:cSld>
  <p:clrMapOvr>
    <a:masterClrMapping/>
  </p:clrMapOvr>
  <p:transition/>
</p:sldLayout>
</file>

<file path=ppt/slideLayouts/slideLayout5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F2BACE98-82C2-DA4F-BAFE-79DACFB31A2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1C3C3AFB-1D2D-1642-8A0D-BC56BC6AC915}"/>
              </a:ext>
            </a:extLst>
          </p:cNvPr>
          <p:cNvSpPr>
            <a:spLocks noGrp="1" noChangeArrowheads="1"/>
          </p:cNvSpPr>
          <p:nvPr>
            <p:ph type="sldNum" sz="quarter" idx="11"/>
          </p:nvPr>
        </p:nvSpPr>
        <p:spPr>
          <a:ln/>
        </p:spPr>
        <p:txBody>
          <a:bodyPr/>
          <a:lstStyle>
            <a:lvl1pPr>
              <a:defRPr/>
            </a:lvl1pPr>
          </a:lstStyle>
          <a:p>
            <a:pPr>
              <a:defRPr/>
            </a:pPr>
            <a:fld id="{2E73ED02-06CD-7448-B59F-41E374859A4A}" type="slidenum">
              <a:rPr lang="en-US" altLang="en-US"/>
              <a:pPr>
                <a:defRPr/>
              </a:pPr>
              <a:t>‹#›</a:t>
            </a:fld>
            <a:endParaRPr lang="en-US" altLang="en-US"/>
          </a:p>
        </p:txBody>
      </p:sp>
    </p:spTree>
    <p:extLst>
      <p:ext uri="{BB962C8B-B14F-4D97-AF65-F5344CB8AC3E}">
        <p14:creationId xmlns:p14="http://schemas.microsoft.com/office/powerpoint/2010/main" val="3677330225"/>
      </p:ext>
    </p:extLst>
  </p:cSld>
  <p:clrMapOvr>
    <a:masterClrMapping/>
  </p:clrMapOvr>
  <p:transition/>
</p:sldLayout>
</file>

<file path=ppt/slideLayouts/slideLayout5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574218F4-92E0-D04C-BB27-25849AB017E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3ADA5DEB-2219-E04E-B3F6-9CEF3E38799B}"/>
              </a:ext>
            </a:extLst>
          </p:cNvPr>
          <p:cNvSpPr>
            <a:spLocks noGrp="1" noChangeArrowheads="1"/>
          </p:cNvSpPr>
          <p:nvPr>
            <p:ph type="sldNum" sz="quarter" idx="11"/>
          </p:nvPr>
        </p:nvSpPr>
        <p:spPr>
          <a:ln/>
        </p:spPr>
        <p:txBody>
          <a:bodyPr/>
          <a:lstStyle>
            <a:lvl1pPr>
              <a:defRPr/>
            </a:lvl1pPr>
          </a:lstStyle>
          <a:p>
            <a:pPr>
              <a:defRPr/>
            </a:pPr>
            <a:fld id="{A7275B1E-1F0C-8347-8A2D-F7FF8FA3E1F1}" type="slidenum">
              <a:rPr lang="en-US" altLang="en-US"/>
              <a:pPr>
                <a:defRPr/>
              </a:pPr>
              <a:t>‹#›</a:t>
            </a:fld>
            <a:endParaRPr lang="en-US" altLang="en-US"/>
          </a:p>
        </p:txBody>
      </p:sp>
    </p:spTree>
    <p:extLst>
      <p:ext uri="{BB962C8B-B14F-4D97-AF65-F5344CB8AC3E}">
        <p14:creationId xmlns:p14="http://schemas.microsoft.com/office/powerpoint/2010/main" val="3892333055"/>
      </p:ext>
    </p:extLst>
  </p:cSld>
  <p:clrMapOvr>
    <a:masterClrMapping/>
  </p:clrMapOvr>
  <p:transition/>
</p:sldLayout>
</file>

<file path=ppt/slideLayouts/slideLayout5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77076116-9A8E-DD43-BB96-FF74C521A57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C6453045-3278-114F-9B94-E3CCF6BA765D}"/>
              </a:ext>
            </a:extLst>
          </p:cNvPr>
          <p:cNvSpPr>
            <a:spLocks noGrp="1" noChangeArrowheads="1"/>
          </p:cNvSpPr>
          <p:nvPr>
            <p:ph type="sldNum" sz="quarter" idx="11"/>
          </p:nvPr>
        </p:nvSpPr>
        <p:spPr>
          <a:ln/>
        </p:spPr>
        <p:txBody>
          <a:bodyPr/>
          <a:lstStyle>
            <a:lvl1pPr>
              <a:defRPr/>
            </a:lvl1pPr>
          </a:lstStyle>
          <a:p>
            <a:pPr>
              <a:defRPr/>
            </a:pPr>
            <a:fld id="{B0A63811-0C88-424D-807E-72BFC158FD04}" type="slidenum">
              <a:rPr lang="en-US" altLang="en-US"/>
              <a:pPr>
                <a:defRPr/>
              </a:pPr>
              <a:t>‹#›</a:t>
            </a:fld>
            <a:endParaRPr lang="en-US" altLang="en-US"/>
          </a:p>
        </p:txBody>
      </p:sp>
    </p:spTree>
    <p:extLst>
      <p:ext uri="{BB962C8B-B14F-4D97-AF65-F5344CB8AC3E}">
        <p14:creationId xmlns:p14="http://schemas.microsoft.com/office/powerpoint/2010/main" val="99475536"/>
      </p:ext>
    </p:extLst>
  </p:cSld>
  <p:clrMapOvr>
    <a:masterClrMapping/>
  </p:clrMapOvr>
  <p:transition/>
</p:sldLayout>
</file>

<file path=ppt/slideLayouts/slideLayout5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CFCCB6FE-6843-6C43-9199-F29F5DA9153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CD7F3DB-ED82-EF49-AE0E-16C445D66EBA}"/>
              </a:ext>
            </a:extLst>
          </p:cNvPr>
          <p:cNvSpPr>
            <a:spLocks noGrp="1" noChangeArrowheads="1"/>
          </p:cNvSpPr>
          <p:nvPr>
            <p:ph type="sldNum" sz="quarter" idx="11"/>
          </p:nvPr>
        </p:nvSpPr>
        <p:spPr>
          <a:ln/>
        </p:spPr>
        <p:txBody>
          <a:bodyPr/>
          <a:lstStyle>
            <a:lvl1pPr>
              <a:defRPr/>
            </a:lvl1pPr>
          </a:lstStyle>
          <a:p>
            <a:pPr>
              <a:defRPr/>
            </a:pPr>
            <a:fld id="{3727BDC7-4286-0348-B3E3-35EBC125A67C}" type="slidenum">
              <a:rPr lang="en-US" altLang="en-US"/>
              <a:pPr>
                <a:defRPr/>
              </a:pPr>
              <a:t>‹#›</a:t>
            </a:fld>
            <a:endParaRPr lang="en-US" altLang="en-US"/>
          </a:p>
        </p:txBody>
      </p:sp>
    </p:spTree>
    <p:extLst>
      <p:ext uri="{BB962C8B-B14F-4D97-AF65-F5344CB8AC3E}">
        <p14:creationId xmlns:p14="http://schemas.microsoft.com/office/powerpoint/2010/main" val="144256020"/>
      </p:ext>
    </p:extLst>
  </p:cSld>
  <p:clrMapOvr>
    <a:masterClrMapping/>
  </p:clrMapOvr>
  <p:transition/>
</p:sldLayout>
</file>

<file path=ppt/slideLayouts/slideLayout5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6C501A7E-E808-2A4D-A294-3FE38ED883D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A55CA164-8BFD-454B-98A1-8883538D6EA8}"/>
              </a:ext>
            </a:extLst>
          </p:cNvPr>
          <p:cNvSpPr>
            <a:spLocks noGrp="1" noChangeArrowheads="1"/>
          </p:cNvSpPr>
          <p:nvPr>
            <p:ph type="sldNum" sz="quarter" idx="11"/>
          </p:nvPr>
        </p:nvSpPr>
        <p:spPr>
          <a:ln/>
        </p:spPr>
        <p:txBody>
          <a:bodyPr/>
          <a:lstStyle>
            <a:lvl1pPr>
              <a:defRPr/>
            </a:lvl1pPr>
          </a:lstStyle>
          <a:p>
            <a:pPr>
              <a:defRPr/>
            </a:pPr>
            <a:fld id="{203E3525-7C23-FA4A-84E9-CD20986B9C3D}" type="slidenum">
              <a:rPr lang="en-US" altLang="en-US"/>
              <a:pPr>
                <a:defRPr/>
              </a:pPr>
              <a:t>‹#›</a:t>
            </a:fld>
            <a:endParaRPr lang="en-US" altLang="en-US"/>
          </a:p>
        </p:txBody>
      </p:sp>
    </p:spTree>
    <p:extLst>
      <p:ext uri="{BB962C8B-B14F-4D97-AF65-F5344CB8AC3E}">
        <p14:creationId xmlns:p14="http://schemas.microsoft.com/office/powerpoint/2010/main" val="3584369426"/>
      </p:ext>
    </p:extLst>
  </p:cSld>
  <p:clrMapOvr>
    <a:masterClrMapping/>
  </p:clrMapOvr>
  <p:transition/>
</p:sldLayout>
</file>

<file path=ppt/slideLayouts/slideLayout5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C4C5C39E-8AAC-984A-99D0-C96378C34CC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62EAD916-AFF0-5040-8789-7A5150BE3DA5}"/>
              </a:ext>
            </a:extLst>
          </p:cNvPr>
          <p:cNvSpPr>
            <a:spLocks noGrp="1" noChangeArrowheads="1"/>
          </p:cNvSpPr>
          <p:nvPr>
            <p:ph type="sldNum" sz="quarter" idx="11"/>
          </p:nvPr>
        </p:nvSpPr>
        <p:spPr>
          <a:ln/>
        </p:spPr>
        <p:txBody>
          <a:bodyPr/>
          <a:lstStyle>
            <a:lvl1pPr>
              <a:defRPr/>
            </a:lvl1pPr>
          </a:lstStyle>
          <a:p>
            <a:pPr>
              <a:defRPr/>
            </a:pPr>
            <a:fld id="{C9F34B8E-6385-4148-B32C-E4FF21BA5340}" type="slidenum">
              <a:rPr lang="en-US" altLang="en-US"/>
              <a:pPr>
                <a:defRPr/>
              </a:pPr>
              <a:t>‹#›</a:t>
            </a:fld>
            <a:endParaRPr lang="en-US" altLang="en-US"/>
          </a:p>
        </p:txBody>
      </p:sp>
    </p:spTree>
    <p:extLst>
      <p:ext uri="{BB962C8B-B14F-4D97-AF65-F5344CB8AC3E}">
        <p14:creationId xmlns:p14="http://schemas.microsoft.com/office/powerpoint/2010/main" val="2086559206"/>
      </p:ext>
    </p:extLst>
  </p:cSld>
  <p:clrMapOvr>
    <a:masterClrMapping/>
  </p:clrMapOvr>
  <p:transition/>
</p:sldLayout>
</file>

<file path=ppt/slideLayouts/slideLayout5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838DED25-2CDF-1945-8893-6959FB69CF06}"/>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A3DC90B0-FB99-1C4D-A9D6-A99F30E87A88}"/>
              </a:ext>
            </a:extLst>
          </p:cNvPr>
          <p:cNvSpPr>
            <a:spLocks noGrp="1" noChangeArrowheads="1"/>
          </p:cNvSpPr>
          <p:nvPr>
            <p:ph type="sldNum" sz="quarter" idx="11"/>
          </p:nvPr>
        </p:nvSpPr>
        <p:spPr>
          <a:ln/>
        </p:spPr>
        <p:txBody>
          <a:bodyPr/>
          <a:lstStyle>
            <a:lvl1pPr>
              <a:defRPr/>
            </a:lvl1pPr>
          </a:lstStyle>
          <a:p>
            <a:pPr>
              <a:defRPr/>
            </a:pPr>
            <a:fld id="{7C58E949-C242-A64E-A739-C1B5ADFC6D10}" type="slidenum">
              <a:rPr lang="en-US" altLang="en-US"/>
              <a:pPr>
                <a:defRPr/>
              </a:pPr>
              <a:t>‹#›</a:t>
            </a:fld>
            <a:endParaRPr lang="en-US" altLang="en-US"/>
          </a:p>
        </p:txBody>
      </p:sp>
    </p:spTree>
    <p:extLst>
      <p:ext uri="{BB962C8B-B14F-4D97-AF65-F5344CB8AC3E}">
        <p14:creationId xmlns:p14="http://schemas.microsoft.com/office/powerpoint/2010/main" val="2246721928"/>
      </p:ext>
    </p:extLst>
  </p:cSld>
  <p:clrMapOvr>
    <a:masterClrMapping/>
  </p:clrMapOvr>
  <p:transition/>
</p:sldLayout>
</file>

<file path=ppt/slideLayouts/slideLayout577.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EE55F241-12A6-A04E-BE21-E2FB81C9E0B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197070D8-8DAD-7241-9957-9EFC528BD426}"/>
              </a:ext>
            </a:extLst>
          </p:cNvPr>
          <p:cNvSpPr>
            <a:spLocks noGrp="1" noChangeArrowheads="1"/>
          </p:cNvSpPr>
          <p:nvPr>
            <p:ph type="sldNum" sz="quarter" idx="11"/>
          </p:nvPr>
        </p:nvSpPr>
        <p:spPr>
          <a:ln/>
        </p:spPr>
        <p:txBody>
          <a:bodyPr/>
          <a:lstStyle>
            <a:lvl1pPr>
              <a:defRPr/>
            </a:lvl1pPr>
          </a:lstStyle>
          <a:p>
            <a:pPr>
              <a:defRPr/>
            </a:pPr>
            <a:fld id="{C963C093-3ACA-694F-A135-17D0BEB3F4A5}" type="slidenum">
              <a:rPr lang="en-US" altLang="en-US"/>
              <a:pPr>
                <a:defRPr/>
              </a:pPr>
              <a:t>‹#›</a:t>
            </a:fld>
            <a:endParaRPr lang="en-US" altLang="en-US"/>
          </a:p>
        </p:txBody>
      </p:sp>
    </p:spTree>
    <p:extLst>
      <p:ext uri="{BB962C8B-B14F-4D97-AF65-F5344CB8AC3E}">
        <p14:creationId xmlns:p14="http://schemas.microsoft.com/office/powerpoint/2010/main" val="2899848938"/>
      </p:ext>
    </p:extLst>
  </p:cSld>
  <p:clrMapOvr>
    <a:masterClrMapping/>
  </p:clrMapOvr>
  <p:transition/>
</p:sldLayout>
</file>

<file path=ppt/slideLayouts/slideLayout5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CDC00C90-2B48-774D-9D10-ACD2AA1FABF5}"/>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99AEA994-74D3-F245-934E-07CD18FA44C3}"/>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503ED410-A9AE-8449-9FA1-D23B9ED458F9}"/>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C5096B33-C878-B64E-8604-BF7B8540464E}"/>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D5E56938-326F-5F44-80B6-62A0071E3E54}"/>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2C0A28E5-8C47-A644-82FE-3D3608916BE2}"/>
              </a:ext>
            </a:extLst>
          </p:cNvPr>
          <p:cNvSpPr>
            <a:spLocks noGrp="1" noChangeArrowheads="1"/>
          </p:cNvSpPr>
          <p:nvPr>
            <p:ph type="sldNum" sz="quarter" idx="12"/>
          </p:nvPr>
        </p:nvSpPr>
        <p:spPr/>
        <p:txBody>
          <a:bodyPr/>
          <a:lstStyle>
            <a:lvl1pPr>
              <a:defRPr sz="1200"/>
            </a:lvl1pPr>
          </a:lstStyle>
          <a:p>
            <a:pPr>
              <a:defRPr/>
            </a:pPr>
            <a:fld id="{25068BFD-CE97-1846-81A4-E105DC1B4DBA}" type="slidenum">
              <a:rPr lang="en-US" altLang="en-US"/>
              <a:pPr>
                <a:defRPr/>
              </a:pPr>
              <a:t>‹#›</a:t>
            </a:fld>
            <a:endParaRPr lang="en-US" altLang="en-US"/>
          </a:p>
        </p:txBody>
      </p:sp>
    </p:spTree>
    <p:extLst>
      <p:ext uri="{BB962C8B-B14F-4D97-AF65-F5344CB8AC3E}">
        <p14:creationId xmlns:p14="http://schemas.microsoft.com/office/powerpoint/2010/main" val="2711871211"/>
      </p:ext>
    </p:extLst>
  </p:cSld>
  <p:clrMapOvr>
    <a:masterClrMapping/>
  </p:clrMapOvr>
  <p:transition/>
</p:sldLayout>
</file>

<file path=ppt/slideLayouts/slideLayout5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2C7EF4DF-9854-0047-B390-FE284708696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15A02980-DCD2-954D-8D11-E3B6E3D1C240}"/>
              </a:ext>
            </a:extLst>
          </p:cNvPr>
          <p:cNvSpPr>
            <a:spLocks noGrp="1" noChangeArrowheads="1"/>
          </p:cNvSpPr>
          <p:nvPr>
            <p:ph type="sldNum" sz="quarter" idx="11"/>
          </p:nvPr>
        </p:nvSpPr>
        <p:spPr>
          <a:ln/>
        </p:spPr>
        <p:txBody>
          <a:bodyPr/>
          <a:lstStyle>
            <a:lvl1pPr>
              <a:defRPr/>
            </a:lvl1pPr>
          </a:lstStyle>
          <a:p>
            <a:pPr>
              <a:defRPr/>
            </a:pPr>
            <a:fld id="{696CF17A-3047-224B-BC46-DD606BE3B229}" type="slidenum">
              <a:rPr lang="en-US" altLang="en-US"/>
              <a:pPr>
                <a:defRPr/>
              </a:pPr>
              <a:t>‹#›</a:t>
            </a:fld>
            <a:endParaRPr lang="en-US" altLang="en-US"/>
          </a:p>
        </p:txBody>
      </p:sp>
    </p:spTree>
    <p:extLst>
      <p:ext uri="{BB962C8B-B14F-4D97-AF65-F5344CB8AC3E}">
        <p14:creationId xmlns:p14="http://schemas.microsoft.com/office/powerpoint/2010/main" val="3089363575"/>
      </p:ext>
    </p:extLst>
  </p:cSld>
  <p:clrMapOvr>
    <a:masterClrMapping/>
  </p:clrMapOvr>
  <p:transition/>
</p:sldLayout>
</file>

<file path=ppt/slideLayouts/slideLayout5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CE49ADBD-06B6-8446-AA68-DEB60554B86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0FB0AD4B-F99D-A04F-AFEA-C26A531657EF}"/>
              </a:ext>
            </a:extLst>
          </p:cNvPr>
          <p:cNvSpPr>
            <a:spLocks noGrp="1" noChangeArrowheads="1"/>
          </p:cNvSpPr>
          <p:nvPr>
            <p:ph type="sldNum" sz="quarter" idx="11"/>
          </p:nvPr>
        </p:nvSpPr>
        <p:spPr>
          <a:ln/>
        </p:spPr>
        <p:txBody>
          <a:bodyPr/>
          <a:lstStyle>
            <a:lvl1pPr>
              <a:defRPr/>
            </a:lvl1pPr>
          </a:lstStyle>
          <a:p>
            <a:pPr>
              <a:defRPr/>
            </a:pPr>
            <a:fld id="{480945C1-562E-0B43-8BA6-CECFB3DB6883}" type="slidenum">
              <a:rPr lang="en-US" altLang="en-US"/>
              <a:pPr>
                <a:defRPr/>
              </a:pPr>
              <a:t>‹#›</a:t>
            </a:fld>
            <a:endParaRPr lang="en-US" altLang="en-US"/>
          </a:p>
        </p:txBody>
      </p:sp>
    </p:spTree>
    <p:extLst>
      <p:ext uri="{BB962C8B-B14F-4D97-AF65-F5344CB8AC3E}">
        <p14:creationId xmlns:p14="http://schemas.microsoft.com/office/powerpoint/2010/main" val="2618058983"/>
      </p:ext>
    </p:extLst>
  </p:cSld>
  <p:clrMapOvr>
    <a:masterClrMapping/>
  </p:clrMapOvr>
  <p:transition/>
</p:sldLayout>
</file>

<file path=ppt/slideLayouts/slideLayout5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7B0B1CC9-3AFE-3B4A-916B-FD0123FECDB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D0ADB426-B89D-CE46-AC70-3C1BF392FD2A}"/>
              </a:ext>
            </a:extLst>
          </p:cNvPr>
          <p:cNvSpPr>
            <a:spLocks noGrp="1" noChangeArrowheads="1"/>
          </p:cNvSpPr>
          <p:nvPr>
            <p:ph type="sldNum" sz="quarter" idx="11"/>
          </p:nvPr>
        </p:nvSpPr>
        <p:spPr>
          <a:ln/>
        </p:spPr>
        <p:txBody>
          <a:bodyPr/>
          <a:lstStyle>
            <a:lvl1pPr>
              <a:defRPr/>
            </a:lvl1pPr>
          </a:lstStyle>
          <a:p>
            <a:pPr>
              <a:defRPr/>
            </a:pPr>
            <a:fld id="{FD41BB3E-5830-2B45-BB27-0294365D18EF}" type="slidenum">
              <a:rPr lang="en-US" altLang="en-US"/>
              <a:pPr>
                <a:defRPr/>
              </a:pPr>
              <a:t>‹#›</a:t>
            </a:fld>
            <a:endParaRPr lang="en-US" altLang="en-US"/>
          </a:p>
        </p:txBody>
      </p:sp>
    </p:spTree>
    <p:extLst>
      <p:ext uri="{BB962C8B-B14F-4D97-AF65-F5344CB8AC3E}">
        <p14:creationId xmlns:p14="http://schemas.microsoft.com/office/powerpoint/2010/main" val="2483927937"/>
      </p:ext>
    </p:extLst>
  </p:cSld>
  <p:clrMapOvr>
    <a:masterClrMapping/>
  </p:clrMapOvr>
  <p:transition/>
</p:sldLayout>
</file>

<file path=ppt/slideLayouts/slideLayout5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38422B8E-BA55-FE4A-81E9-8B46CBC0B31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2E94FC70-3D31-9340-9E6C-A712F6C3A501}"/>
              </a:ext>
            </a:extLst>
          </p:cNvPr>
          <p:cNvSpPr>
            <a:spLocks noGrp="1" noChangeArrowheads="1"/>
          </p:cNvSpPr>
          <p:nvPr>
            <p:ph type="sldNum" sz="quarter" idx="11"/>
          </p:nvPr>
        </p:nvSpPr>
        <p:spPr>
          <a:ln/>
        </p:spPr>
        <p:txBody>
          <a:bodyPr/>
          <a:lstStyle>
            <a:lvl1pPr>
              <a:defRPr/>
            </a:lvl1pPr>
          </a:lstStyle>
          <a:p>
            <a:pPr>
              <a:defRPr/>
            </a:pPr>
            <a:fld id="{ACEFB2BF-590A-6A48-A02A-D30AA854250D}" type="slidenum">
              <a:rPr lang="en-US" altLang="en-US"/>
              <a:pPr>
                <a:defRPr/>
              </a:pPr>
              <a:t>‹#›</a:t>
            </a:fld>
            <a:endParaRPr lang="en-US" altLang="en-US"/>
          </a:p>
        </p:txBody>
      </p:sp>
    </p:spTree>
    <p:extLst>
      <p:ext uri="{BB962C8B-B14F-4D97-AF65-F5344CB8AC3E}">
        <p14:creationId xmlns:p14="http://schemas.microsoft.com/office/powerpoint/2010/main" val="3285319677"/>
      </p:ext>
    </p:extLst>
  </p:cSld>
  <p:clrMapOvr>
    <a:masterClrMapping/>
  </p:clrMapOvr>
  <p:transition/>
</p:sldLayout>
</file>

<file path=ppt/slideLayouts/slideLayout5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25F3CC42-0BD2-394C-8B7F-5631AD30E6A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4679DEDC-0C3A-3C44-A2D5-4BD3691757A9}"/>
              </a:ext>
            </a:extLst>
          </p:cNvPr>
          <p:cNvSpPr>
            <a:spLocks noGrp="1" noChangeArrowheads="1"/>
          </p:cNvSpPr>
          <p:nvPr>
            <p:ph type="sldNum" sz="quarter" idx="11"/>
          </p:nvPr>
        </p:nvSpPr>
        <p:spPr>
          <a:ln/>
        </p:spPr>
        <p:txBody>
          <a:bodyPr/>
          <a:lstStyle>
            <a:lvl1pPr>
              <a:defRPr/>
            </a:lvl1pPr>
          </a:lstStyle>
          <a:p>
            <a:pPr>
              <a:defRPr/>
            </a:pPr>
            <a:fld id="{CF03530E-84F0-4E4D-97EC-F41FDF532921}" type="slidenum">
              <a:rPr lang="en-US" altLang="en-US"/>
              <a:pPr>
                <a:defRPr/>
              </a:pPr>
              <a:t>‹#›</a:t>
            </a:fld>
            <a:endParaRPr lang="en-US" altLang="en-US"/>
          </a:p>
        </p:txBody>
      </p:sp>
    </p:spTree>
    <p:extLst>
      <p:ext uri="{BB962C8B-B14F-4D97-AF65-F5344CB8AC3E}">
        <p14:creationId xmlns:p14="http://schemas.microsoft.com/office/powerpoint/2010/main" val="1032270016"/>
      </p:ext>
    </p:extLst>
  </p:cSld>
  <p:clrMapOvr>
    <a:masterClrMapping/>
  </p:clrMapOvr>
  <p:transition/>
</p:sldLayout>
</file>

<file path=ppt/slideLayouts/slideLayout5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E18DF1E5-E2E8-6947-99AF-7738B051BC7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9663BC53-9B1F-B146-8B0E-991A3099170E}"/>
              </a:ext>
            </a:extLst>
          </p:cNvPr>
          <p:cNvSpPr>
            <a:spLocks noGrp="1" noChangeArrowheads="1"/>
          </p:cNvSpPr>
          <p:nvPr>
            <p:ph type="sldNum" sz="quarter" idx="11"/>
          </p:nvPr>
        </p:nvSpPr>
        <p:spPr>
          <a:ln/>
        </p:spPr>
        <p:txBody>
          <a:bodyPr/>
          <a:lstStyle>
            <a:lvl1pPr>
              <a:defRPr/>
            </a:lvl1pPr>
          </a:lstStyle>
          <a:p>
            <a:pPr>
              <a:defRPr/>
            </a:pPr>
            <a:fld id="{AF3C5C33-E6A1-4847-95A7-3EBF9E8B9CAD}" type="slidenum">
              <a:rPr lang="en-US" altLang="en-US"/>
              <a:pPr>
                <a:defRPr/>
              </a:pPr>
              <a:t>‹#›</a:t>
            </a:fld>
            <a:endParaRPr lang="en-US" altLang="en-US"/>
          </a:p>
        </p:txBody>
      </p:sp>
    </p:spTree>
    <p:extLst>
      <p:ext uri="{BB962C8B-B14F-4D97-AF65-F5344CB8AC3E}">
        <p14:creationId xmlns:p14="http://schemas.microsoft.com/office/powerpoint/2010/main" val="2212048395"/>
      </p:ext>
    </p:extLst>
  </p:cSld>
  <p:clrMapOvr>
    <a:masterClrMapping/>
  </p:clrMapOvr>
  <p:transition/>
</p:sldLayout>
</file>

<file path=ppt/slideLayouts/slideLayout5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3E7E5B98-DD40-5A4E-A09F-1A9E05C90B7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C4051EDA-0257-094E-A24D-0D703F040B2B}"/>
              </a:ext>
            </a:extLst>
          </p:cNvPr>
          <p:cNvSpPr>
            <a:spLocks noGrp="1" noChangeArrowheads="1"/>
          </p:cNvSpPr>
          <p:nvPr>
            <p:ph type="sldNum" sz="quarter" idx="11"/>
          </p:nvPr>
        </p:nvSpPr>
        <p:spPr>
          <a:ln/>
        </p:spPr>
        <p:txBody>
          <a:bodyPr/>
          <a:lstStyle>
            <a:lvl1pPr>
              <a:defRPr/>
            </a:lvl1pPr>
          </a:lstStyle>
          <a:p>
            <a:pPr>
              <a:defRPr/>
            </a:pPr>
            <a:fld id="{96F1F150-A575-9E40-AA2B-9458DBEC6D59}" type="slidenum">
              <a:rPr lang="en-US" altLang="en-US"/>
              <a:pPr>
                <a:defRPr/>
              </a:pPr>
              <a:t>‹#›</a:t>
            </a:fld>
            <a:endParaRPr lang="en-US" altLang="en-US"/>
          </a:p>
        </p:txBody>
      </p:sp>
    </p:spTree>
    <p:extLst>
      <p:ext uri="{BB962C8B-B14F-4D97-AF65-F5344CB8AC3E}">
        <p14:creationId xmlns:p14="http://schemas.microsoft.com/office/powerpoint/2010/main" val="2782460148"/>
      </p:ext>
    </p:extLst>
  </p:cSld>
  <p:clrMapOvr>
    <a:masterClrMapping/>
  </p:clrMapOvr>
  <p:transition/>
</p:sldLayout>
</file>

<file path=ppt/slideLayouts/slideLayout5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F7DFFAD8-B4E9-194F-A4BA-01659826153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D408619-7AF3-7B4F-BD18-D47A85A5592E}"/>
              </a:ext>
            </a:extLst>
          </p:cNvPr>
          <p:cNvSpPr>
            <a:spLocks noGrp="1" noChangeArrowheads="1"/>
          </p:cNvSpPr>
          <p:nvPr>
            <p:ph type="sldNum" sz="quarter" idx="11"/>
          </p:nvPr>
        </p:nvSpPr>
        <p:spPr>
          <a:ln/>
        </p:spPr>
        <p:txBody>
          <a:bodyPr/>
          <a:lstStyle>
            <a:lvl1pPr>
              <a:defRPr/>
            </a:lvl1pPr>
          </a:lstStyle>
          <a:p>
            <a:pPr>
              <a:defRPr/>
            </a:pPr>
            <a:fld id="{E844B256-FDB8-A24A-BC54-E455A5EB84A9}" type="slidenum">
              <a:rPr lang="en-US" altLang="en-US"/>
              <a:pPr>
                <a:defRPr/>
              </a:pPr>
              <a:t>‹#›</a:t>
            </a:fld>
            <a:endParaRPr lang="en-US" altLang="en-US"/>
          </a:p>
        </p:txBody>
      </p:sp>
    </p:spTree>
    <p:extLst>
      <p:ext uri="{BB962C8B-B14F-4D97-AF65-F5344CB8AC3E}">
        <p14:creationId xmlns:p14="http://schemas.microsoft.com/office/powerpoint/2010/main" val="954216890"/>
      </p:ext>
    </p:extLst>
  </p:cSld>
  <p:clrMapOvr>
    <a:masterClrMapping/>
  </p:clrMapOvr>
  <p:transition/>
</p:sldLayout>
</file>

<file path=ppt/slideLayouts/slideLayout5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29E45739-2222-874D-9ADA-D29F4ED43FB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E334804F-BD3E-3B41-A0D1-E466DD49F22E}"/>
              </a:ext>
            </a:extLst>
          </p:cNvPr>
          <p:cNvSpPr>
            <a:spLocks noGrp="1" noChangeArrowheads="1"/>
          </p:cNvSpPr>
          <p:nvPr>
            <p:ph type="sldNum" sz="quarter" idx="11"/>
          </p:nvPr>
        </p:nvSpPr>
        <p:spPr>
          <a:ln/>
        </p:spPr>
        <p:txBody>
          <a:bodyPr/>
          <a:lstStyle>
            <a:lvl1pPr>
              <a:defRPr/>
            </a:lvl1pPr>
          </a:lstStyle>
          <a:p>
            <a:pPr>
              <a:defRPr/>
            </a:pPr>
            <a:fld id="{18BB26D8-7164-314F-AD57-1692E7A0EDBC}" type="slidenum">
              <a:rPr lang="en-US" altLang="en-US"/>
              <a:pPr>
                <a:defRPr/>
              </a:pPr>
              <a:t>‹#›</a:t>
            </a:fld>
            <a:endParaRPr lang="en-US" altLang="en-US"/>
          </a:p>
        </p:txBody>
      </p:sp>
    </p:spTree>
    <p:extLst>
      <p:ext uri="{BB962C8B-B14F-4D97-AF65-F5344CB8AC3E}">
        <p14:creationId xmlns:p14="http://schemas.microsoft.com/office/powerpoint/2010/main" val="3878555362"/>
      </p:ext>
    </p:extLst>
  </p:cSld>
  <p:clrMapOvr>
    <a:masterClrMapping/>
  </p:clrMapOvr>
  <p:transition/>
</p:sldLayout>
</file>

<file path=ppt/slideLayouts/slideLayout5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82887B67-9E93-F84F-9444-CEA91BB1C946}"/>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69B68B1E-88E7-FB46-BF5C-290B340EEA78}"/>
              </a:ext>
            </a:extLst>
          </p:cNvPr>
          <p:cNvSpPr>
            <a:spLocks noGrp="1" noChangeArrowheads="1"/>
          </p:cNvSpPr>
          <p:nvPr>
            <p:ph type="sldNum" sz="quarter" idx="11"/>
          </p:nvPr>
        </p:nvSpPr>
        <p:spPr>
          <a:ln/>
        </p:spPr>
        <p:txBody>
          <a:bodyPr/>
          <a:lstStyle>
            <a:lvl1pPr>
              <a:defRPr/>
            </a:lvl1pPr>
          </a:lstStyle>
          <a:p>
            <a:pPr>
              <a:defRPr/>
            </a:pPr>
            <a:fld id="{67BFF8DB-66A4-8F4B-9ECB-5597B3DAFE8A}" type="slidenum">
              <a:rPr lang="en-US" altLang="en-US"/>
              <a:pPr>
                <a:defRPr/>
              </a:pPr>
              <a:t>‹#›</a:t>
            </a:fld>
            <a:endParaRPr lang="en-US" altLang="en-US"/>
          </a:p>
        </p:txBody>
      </p:sp>
    </p:spTree>
    <p:extLst>
      <p:ext uri="{BB962C8B-B14F-4D97-AF65-F5344CB8AC3E}">
        <p14:creationId xmlns:p14="http://schemas.microsoft.com/office/powerpoint/2010/main" val="1732393971"/>
      </p:ext>
    </p:extLst>
  </p:cSld>
  <p:clrMapOvr>
    <a:masterClrMapping/>
  </p:clrMapOvr>
  <p:transition/>
</p:sldLayout>
</file>

<file path=ppt/slideLayouts/slideLayout589.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55F49D8D-996B-D84B-BAC3-E81FCC0D2491}"/>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B64841AC-0C79-4A4E-B268-24574D71519A}"/>
              </a:ext>
            </a:extLst>
          </p:cNvPr>
          <p:cNvSpPr>
            <a:spLocks noGrp="1" noChangeArrowheads="1"/>
          </p:cNvSpPr>
          <p:nvPr>
            <p:ph type="sldNum" sz="quarter" idx="11"/>
          </p:nvPr>
        </p:nvSpPr>
        <p:spPr>
          <a:ln/>
        </p:spPr>
        <p:txBody>
          <a:bodyPr/>
          <a:lstStyle>
            <a:lvl1pPr>
              <a:defRPr/>
            </a:lvl1pPr>
          </a:lstStyle>
          <a:p>
            <a:pPr>
              <a:defRPr/>
            </a:pPr>
            <a:fld id="{1299FE76-E591-2347-A8E7-E38782B1C689}" type="slidenum">
              <a:rPr lang="en-US" altLang="en-US"/>
              <a:pPr>
                <a:defRPr/>
              </a:pPr>
              <a:t>‹#›</a:t>
            </a:fld>
            <a:endParaRPr lang="en-US" altLang="en-US"/>
          </a:p>
        </p:txBody>
      </p:sp>
    </p:spTree>
    <p:extLst>
      <p:ext uri="{BB962C8B-B14F-4D97-AF65-F5344CB8AC3E}">
        <p14:creationId xmlns:p14="http://schemas.microsoft.com/office/powerpoint/2010/main" val="984754529"/>
      </p:ext>
    </p:extLst>
  </p:cSld>
  <p:clrMapOvr>
    <a:masterClrMapping/>
  </p:clrMapOvr>
  <p:transition/>
</p:sldLayout>
</file>

<file path=ppt/slideLayouts/slideLayout590.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0"/>
            <a:ext cx="9144000" cy="4379053"/>
          </a:xfrm>
          <a:prstGeom prst="rect">
            <a:avLst/>
          </a:prstGeom>
          <a:solidFill>
            <a:srgbClr val="A5A5A5">
              <a:lumMod val="20000"/>
              <a:lumOff val="80000"/>
            </a:srgbClr>
          </a:solidFill>
          <a:ln w="12700" cap="flat" cmpd="sng" algn="ctr">
            <a:solidFill>
              <a:sysClr val="window" lastClr="FFFFFF"/>
            </a:solidFill>
            <a:prstDash val="solid"/>
            <a:miter lim="800000"/>
          </a:ln>
          <a:effectLst/>
        </p:spPr>
        <p:txBody>
          <a:bodyPr rtlCol="0" anchor="ctr"/>
          <a:lstStyle/>
          <a:p>
            <a:pPr marL="0" marR="0" lvl="0" indent="0" algn="ctr" defTabSz="914354" eaLnBrk="1" fontAlgn="auto" latinLnBrk="0" hangingPunct="1">
              <a:lnSpc>
                <a:spcPct val="100000"/>
              </a:lnSpc>
              <a:spcBef>
                <a:spcPts val="0"/>
              </a:spcBef>
              <a:spcAft>
                <a:spcPts val="0"/>
              </a:spcAft>
              <a:buClrTx/>
              <a:buSzTx/>
              <a:buFontTx/>
              <a:buNone/>
              <a:tabLst/>
              <a:defRPr/>
            </a:pPr>
            <a:endParaRPr kumimoji="0" lang="en-CH" sz="1351"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09311" y="2839453"/>
            <a:ext cx="6858000" cy="1539600"/>
          </a:xfrm>
        </p:spPr>
        <p:txBody>
          <a:bodyPr>
            <a:normAutofit/>
          </a:bodyPr>
          <a:lstStyle>
            <a:lvl1pPr marL="0" indent="0" algn="ctr">
              <a:buNone/>
              <a:defRPr sz="3200" b="1" i="0" baseline="0">
                <a:latin typeface="+mj-lt"/>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sz="3200" b="1" dirty="0">
                <a:latin typeface="Segoe UI" panose="020B0502040204020203" pitchFamily="34" charset="0"/>
                <a:ea typeface="Cambria" panose="02040503050406030204" pitchFamily="18" charset="0"/>
                <a:cs typeface="Segoe UI" panose="020B0502040204020203" pitchFamily="34" charset="0"/>
              </a:rPr>
              <a:t>Click to edit Master subtitle style</a:t>
            </a:r>
            <a:endParaRPr lang="en-US" dirty="0"/>
          </a:p>
        </p:txBody>
      </p:sp>
      <p:pic>
        <p:nvPicPr>
          <p:cNvPr id="12" name="Picture 2" descr="http://www.euroc-project.eu/fileadmin/imgEuroc/eurocConsortiumLogos/ethLogo.png">
            <a:extLst>
              <a:ext uri="{FF2B5EF4-FFF2-40B4-BE49-F238E27FC236}">
                <a16:creationId xmlns:a16="http://schemas.microsoft.com/office/drawing/2014/main" id="{8CF7D528-60B9-7C4D-8128-F52BA3A7A4B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86696" y="6030665"/>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a:blip r:embed="rId3"/>
          <a:stretch>
            <a:fillRect/>
          </a:stretch>
        </p:blipFill>
        <p:spPr>
          <a:xfrm>
            <a:off x="6084489" y="5887318"/>
            <a:ext cx="2640412" cy="607663"/>
          </a:xfrm>
          <a:prstGeom prst="rect">
            <a:avLst/>
          </a:prstGeom>
        </p:spPr>
      </p:pic>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220667"/>
            <a:ext cx="9144000" cy="2619375"/>
          </a:xfrm>
        </p:spPr>
        <p:txBody>
          <a:bodyPr anchor="ctr">
            <a:normAutofit/>
          </a:bodyPr>
          <a:lstStyle>
            <a:lvl1pPr marL="0" indent="0" algn="ctr">
              <a:buNone/>
              <a:defRPr sz="4800" b="1">
                <a:latin typeface="Segoe UI Symbol" panose="020B0502040204020203" pitchFamily="34" charset="0"/>
                <a:ea typeface="Segoe UI Symbol" panose="020B0502040204020203" pitchFamily="34" charset="0"/>
                <a:cs typeface="Segoe UI Historic" panose="020B0502040204020203" pitchFamily="34" charset="0"/>
              </a:defRPr>
            </a:lvl1pPr>
          </a:lstStyle>
          <a:p>
            <a:pPr lvl="0"/>
            <a:r>
              <a:rPr lang="en-US" dirty="0"/>
              <a:t>Click to edit Title</a:t>
            </a:r>
          </a:p>
        </p:txBody>
      </p:sp>
    </p:spTree>
    <p:extLst>
      <p:ext uri="{BB962C8B-B14F-4D97-AF65-F5344CB8AC3E}">
        <p14:creationId xmlns:p14="http://schemas.microsoft.com/office/powerpoint/2010/main" val="2456906122"/>
      </p:ext>
    </p:extLst>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5"/>
            <a:ext cx="8894602" cy="606084"/>
          </a:xfrm>
          <a:prstGeom prst="rect">
            <a:avLst/>
          </a:prstGeom>
        </p:spPr>
        <p:txBody>
          <a:bodyPr/>
          <a:lstStyle>
            <a:lvl1pPr>
              <a:defRPr sz="4400" b="1">
                <a:latin typeface="Segoe UI" panose="020B0502040204020203" pitchFamily="34" charset="0"/>
                <a:cs typeface="Segoe UI" panose="020B0502040204020203" pitchFamily="34" charset="0"/>
              </a:defRPr>
            </a:lvl1pPr>
          </a:lstStyle>
          <a:p>
            <a:r>
              <a:rPr lang="en-US" dirty="0"/>
              <a:t>Click to edit Master title style</a:t>
            </a:r>
          </a:p>
        </p:txBody>
      </p:sp>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Segoe UI" panose="020B0502040204020203" pitchFamily="34" charset="0"/>
                <a:cs typeface="Segoe UI" panose="020B0502040204020203" pitchFamily="34" charset="0"/>
              </a:defRPr>
            </a:lvl1pPr>
            <a:lvl2pPr marL="685766" indent="-228589">
              <a:buFont typeface="Cambria" panose="02040503050406030204" pitchFamily="18" charset="0"/>
              <a:buChar char="-"/>
              <a:defRPr sz="2400">
                <a:latin typeface="Segoe UI" panose="020B0502040204020203" pitchFamily="34" charset="0"/>
                <a:cs typeface="Segoe UI" panose="020B0502040204020203" pitchFamily="34" charset="0"/>
              </a:defRPr>
            </a:lvl2pPr>
            <a:lvl3pPr>
              <a:defRPr sz="2000">
                <a:latin typeface="Segoe UI" panose="020B0502040204020203" pitchFamily="34" charset="0"/>
                <a:cs typeface="Segoe UI" panose="020B0502040204020203" pitchFamily="34" charset="0"/>
              </a:defRPr>
            </a:lvl3pPr>
            <a:lvl4pPr>
              <a:defRPr sz="2000">
                <a:latin typeface="Segoe UI" panose="020B0502040204020203" pitchFamily="34" charset="0"/>
                <a:cs typeface="Segoe UI" panose="020B0502040204020203" pitchFamily="34" charset="0"/>
              </a:defRPr>
            </a:lvl4pPr>
            <a:lvl5pPr>
              <a:defRPr sz="2000">
                <a:latin typeface="Segoe UI" panose="020B0502040204020203" pitchFamily="34" charset="0"/>
                <a:cs typeface="Segoe UI" panose="020B0502040204020203" pitchFamily="34"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355716"/>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z="2000" smtClean="0">
                <a:latin typeface="Segoe UI" panose="020B0502040204020203" pitchFamily="34" charset="0"/>
                <a:cs typeface="Segoe UI" panose="020B0502040204020203" pitchFamily="34" charset="0"/>
              </a:rPr>
              <a:pPr/>
              <a:t>‹#›</a:t>
            </a:fld>
            <a:endParaRPr lang="en-US" sz="2000" dirty="0">
              <a:latin typeface="Segoe UI" panose="020B0502040204020203" pitchFamily="34" charset="0"/>
              <a:cs typeface="Segoe UI" panose="020B0502040204020203" pitchFamily="34" charset="0"/>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13145"/>
            <a:ext cx="1080120" cy="312523"/>
          </a:xfrm>
          <a:prstGeom prst="rect">
            <a:avLst/>
          </a:prstGeom>
        </p:spPr>
      </p:pic>
      <p:cxnSp>
        <p:nvCxnSpPr>
          <p:cNvPr id="16" name="Straight Connector 15">
            <a:extLst>
              <a:ext uri="{FF2B5EF4-FFF2-40B4-BE49-F238E27FC236}">
                <a16:creationId xmlns:a16="http://schemas.microsoft.com/office/drawing/2014/main" id="{89CD1133-1492-4A44-93C1-B89EF4FD41F6}"/>
              </a:ext>
            </a:extLst>
          </p:cNvPr>
          <p:cNvCxnSpPr>
            <a:cxnSpLocks/>
          </p:cNvCxnSpPr>
          <p:nvPr userDrawn="1"/>
        </p:nvCxnSpPr>
        <p:spPr>
          <a:xfrm>
            <a:off x="117027" y="831499"/>
            <a:ext cx="8894601" cy="0"/>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37546987"/>
      </p:ext>
    </p:extLst>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0"/>
            <a:ext cx="9144000" cy="4379053"/>
          </a:xfrm>
          <a:prstGeom prst="rect">
            <a:avLst/>
          </a:prstGeom>
          <a:solidFill>
            <a:srgbClr val="A5A5A5">
              <a:lumMod val="20000"/>
              <a:lumOff val="80000"/>
            </a:srgbClr>
          </a:solidFill>
          <a:ln w="12700" cap="flat" cmpd="sng" algn="ctr">
            <a:solidFill>
              <a:sysClr val="window" lastClr="FFFFFF"/>
            </a:solidFill>
            <a:prstDash val="solid"/>
            <a:miter lim="800000"/>
          </a:ln>
          <a:effectLst/>
        </p:spPr>
        <p:txBody>
          <a:bodyPr rtlCol="0" anchor="ctr"/>
          <a:lstStyle/>
          <a:p>
            <a:pPr marL="0" marR="0" lvl="0" indent="0" algn="ctr" defTabSz="914354" eaLnBrk="1" fontAlgn="auto" latinLnBrk="0" hangingPunct="1">
              <a:lnSpc>
                <a:spcPct val="100000"/>
              </a:lnSpc>
              <a:spcBef>
                <a:spcPts val="0"/>
              </a:spcBef>
              <a:spcAft>
                <a:spcPts val="0"/>
              </a:spcAft>
              <a:buClrTx/>
              <a:buSzTx/>
              <a:buFontTx/>
              <a:buNone/>
              <a:tabLst/>
              <a:defRPr/>
            </a:pPr>
            <a:endParaRPr kumimoji="0" lang="en-CH" sz="1351"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09311" y="2839453"/>
            <a:ext cx="6858000" cy="1539600"/>
          </a:xfrm>
        </p:spPr>
        <p:txBody>
          <a:bodyPr>
            <a:normAutofit/>
          </a:bodyPr>
          <a:lstStyle>
            <a:lvl1pPr marL="0" indent="0" algn="ctr">
              <a:buNone/>
              <a:defRPr sz="3200" b="1" i="0" baseline="0">
                <a:latin typeface="+mj-lt"/>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sz="3200" b="1" dirty="0">
                <a:latin typeface="Segoe UI" panose="020B0502040204020203" pitchFamily="34" charset="0"/>
                <a:ea typeface="Cambria" panose="02040503050406030204" pitchFamily="18" charset="0"/>
                <a:cs typeface="Segoe UI" panose="020B0502040204020203" pitchFamily="34" charset="0"/>
              </a:rPr>
              <a:t>Click to edit Master subtitle style</a:t>
            </a:r>
            <a:endParaRPr lang="en-US" dirty="0"/>
          </a:p>
        </p:txBody>
      </p:sp>
      <p:pic>
        <p:nvPicPr>
          <p:cNvPr id="12" name="Picture 2" descr="http://www.euroc-project.eu/fileadmin/imgEuroc/eurocConsortiumLogos/ethLogo.png">
            <a:extLst>
              <a:ext uri="{FF2B5EF4-FFF2-40B4-BE49-F238E27FC236}">
                <a16:creationId xmlns:a16="http://schemas.microsoft.com/office/drawing/2014/main" id="{8CF7D528-60B9-7C4D-8128-F52BA3A7A4B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86696" y="6030665"/>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a:blip r:embed="rId3"/>
          <a:stretch>
            <a:fillRect/>
          </a:stretch>
        </p:blipFill>
        <p:spPr>
          <a:xfrm>
            <a:off x="6084489" y="5887318"/>
            <a:ext cx="2640412" cy="607663"/>
          </a:xfrm>
          <a:prstGeom prst="rect">
            <a:avLst/>
          </a:prstGeom>
        </p:spPr>
      </p:pic>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220667"/>
            <a:ext cx="9144000" cy="2619375"/>
          </a:xfrm>
        </p:spPr>
        <p:txBody>
          <a:bodyPr anchor="ctr">
            <a:normAutofit/>
          </a:bodyPr>
          <a:lstStyle>
            <a:lvl1pPr marL="0" indent="0" algn="ctr">
              <a:buNone/>
              <a:defRPr sz="4800" b="1">
                <a:latin typeface="Segoe UI Symbol" panose="020B0502040204020203" pitchFamily="34" charset="0"/>
                <a:ea typeface="Segoe UI Symbol" panose="020B0502040204020203" pitchFamily="34" charset="0"/>
                <a:cs typeface="Segoe UI Historic" panose="020B0502040204020203" pitchFamily="34" charset="0"/>
              </a:defRPr>
            </a:lvl1pPr>
          </a:lstStyle>
          <a:p>
            <a:pPr lvl="0"/>
            <a:r>
              <a:rPr lang="en-US" dirty="0"/>
              <a:t>Click to edit Title</a:t>
            </a:r>
          </a:p>
        </p:txBody>
      </p:sp>
    </p:spTree>
    <p:extLst>
      <p:ext uri="{BB962C8B-B14F-4D97-AF65-F5344CB8AC3E}">
        <p14:creationId xmlns:p14="http://schemas.microsoft.com/office/powerpoint/2010/main" val="2855216355"/>
      </p:ext>
    </p:extLst>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5"/>
            <a:ext cx="8894602" cy="606084"/>
          </a:xfrm>
          <a:prstGeom prst="rect">
            <a:avLst/>
          </a:prstGeom>
        </p:spPr>
        <p:txBody>
          <a:bodyPr/>
          <a:lstStyle>
            <a:lvl1pPr>
              <a:defRPr sz="4400" b="1">
                <a:latin typeface="Candara" panose="020E0502030303020204" pitchFamily="34" charset="0"/>
                <a:ea typeface="Geneva" panose="020B0503030404040204" pitchFamily="34" charset="0"/>
                <a:cs typeface="Futura Medium" panose="020B0602020204020303" pitchFamily="34" charset="-79"/>
              </a:defRPr>
            </a:lvl1pPr>
          </a:lstStyle>
          <a:p>
            <a:r>
              <a:rPr lang="en-US" dirty="0"/>
              <a:t>Click to edit Master title style</a:t>
            </a:r>
          </a:p>
        </p:txBody>
      </p:sp>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Candara" panose="020E0502030303020204" pitchFamily="34" charset="0"/>
                <a:ea typeface="Geneva" panose="020B0503030404040204" pitchFamily="34" charset="0"/>
                <a:cs typeface="Beirut" pitchFamily="2" charset="-78"/>
              </a:defRPr>
            </a:lvl1pPr>
            <a:lvl2pPr marL="685766" indent="-228589">
              <a:buFont typeface="Cambria" panose="02040503050406030204" pitchFamily="18" charset="0"/>
              <a:buChar char="-"/>
              <a:defRPr sz="2400">
                <a:latin typeface="Candara" panose="020E0502030303020204" pitchFamily="34" charset="0"/>
                <a:ea typeface="Geneva" panose="020B0503030404040204" pitchFamily="34" charset="0"/>
                <a:cs typeface="Beirut" pitchFamily="2" charset="-78"/>
              </a:defRPr>
            </a:lvl2pPr>
            <a:lvl3pPr>
              <a:defRPr sz="2000">
                <a:latin typeface="Candara" panose="020E0502030303020204" pitchFamily="34" charset="0"/>
                <a:ea typeface="Geneva" panose="020B0503030404040204" pitchFamily="34" charset="0"/>
                <a:cs typeface="Beirut" pitchFamily="2" charset="-78"/>
              </a:defRPr>
            </a:lvl3pPr>
            <a:lvl4pPr>
              <a:defRPr sz="2000">
                <a:latin typeface="Candara" panose="020E0502030303020204" pitchFamily="34" charset="0"/>
                <a:ea typeface="Geneva" panose="020B0503030404040204" pitchFamily="34" charset="0"/>
                <a:cs typeface="Beirut" pitchFamily="2" charset="-78"/>
              </a:defRPr>
            </a:lvl4pPr>
            <a:lvl5pPr>
              <a:defRPr sz="2000">
                <a:latin typeface="Candara" panose="020E0502030303020204" pitchFamily="34" charset="0"/>
                <a:ea typeface="Geneva" panose="020B0503030404040204" pitchFamily="34" charset="0"/>
                <a:cs typeface="Beirut" pitchFamily="2" charset="-78"/>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7648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z="2000" smtClean="0">
                <a:latin typeface="Segoe UI" panose="020B0502040204020203" pitchFamily="34" charset="0"/>
                <a:cs typeface="Segoe UI" panose="020B0502040204020203" pitchFamily="34" charset="0"/>
              </a:rPr>
              <a:pPr/>
              <a:t>‹#›</a:t>
            </a:fld>
            <a:endParaRPr lang="en-US" sz="2000" dirty="0">
              <a:latin typeface="Segoe UI" panose="020B0502040204020203" pitchFamily="34" charset="0"/>
              <a:cs typeface="Segoe UI" panose="020B0502040204020203" pitchFamily="34" charset="0"/>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525283"/>
            <a:ext cx="1080120" cy="312523"/>
          </a:xfrm>
          <a:prstGeom prst="rect">
            <a:avLst/>
          </a:prstGeom>
        </p:spPr>
      </p:pic>
      <p:cxnSp>
        <p:nvCxnSpPr>
          <p:cNvPr id="16" name="Straight Connector 15">
            <a:extLst>
              <a:ext uri="{FF2B5EF4-FFF2-40B4-BE49-F238E27FC236}">
                <a16:creationId xmlns:a16="http://schemas.microsoft.com/office/drawing/2014/main" id="{89CD1133-1492-4A44-93C1-B89EF4FD41F6}"/>
              </a:ext>
            </a:extLst>
          </p:cNvPr>
          <p:cNvCxnSpPr>
            <a:cxnSpLocks/>
          </p:cNvCxnSpPr>
          <p:nvPr userDrawn="1"/>
        </p:nvCxnSpPr>
        <p:spPr>
          <a:xfrm>
            <a:off x="117027" y="831499"/>
            <a:ext cx="8894601" cy="0"/>
          </a:xfrm>
          <a:prstGeom prst="line">
            <a:avLst/>
          </a:prstGeom>
          <a:ln w="28575">
            <a:solidFill>
              <a:srgbClr val="ED7D3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4E97BD3-6BDD-8949-ACFE-8F75374CA53C}"/>
              </a:ext>
            </a:extLst>
          </p:cNvPr>
          <p:cNvCxnSpPr>
            <a:cxnSpLocks/>
          </p:cNvCxnSpPr>
          <p:nvPr userDrawn="1"/>
        </p:nvCxnSpPr>
        <p:spPr>
          <a:xfrm>
            <a:off x="117027" y="6482153"/>
            <a:ext cx="8894601" cy="0"/>
          </a:xfrm>
          <a:prstGeom prst="line">
            <a:avLst/>
          </a:prstGeom>
          <a:ln w="28575">
            <a:solidFill>
              <a:srgbClr val="ED7D3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65332325"/>
      </p:ext>
    </p:extLst>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BB22F3D8-372A-7E4F-BAF0-2B62E16D72F9}"/>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2538D10A-B20C-1F4A-A69F-0F0B507B6CBC}"/>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323C0A52-D6B6-4A4D-BD73-5955293DBD07}"/>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203D96CF-D2B5-284A-8A3B-88E2B14F16CA}"/>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ECE92EBB-E8F1-BB42-9972-9FC2F1E39DD3}"/>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D815D7EE-6875-8949-837F-2AE3A4F79FD4}"/>
              </a:ext>
            </a:extLst>
          </p:cNvPr>
          <p:cNvSpPr>
            <a:spLocks noGrp="1" noChangeArrowheads="1"/>
          </p:cNvSpPr>
          <p:nvPr>
            <p:ph type="sldNum" sz="quarter" idx="12"/>
          </p:nvPr>
        </p:nvSpPr>
        <p:spPr/>
        <p:txBody>
          <a:bodyPr/>
          <a:lstStyle>
            <a:lvl1pPr>
              <a:defRPr sz="1200"/>
            </a:lvl1pPr>
          </a:lstStyle>
          <a:p>
            <a:pPr>
              <a:defRPr/>
            </a:pPr>
            <a:fld id="{800691C5-9FA5-3F46-90A7-ED5D0D102BB3}" type="slidenum">
              <a:rPr lang="en-US" altLang="en-US"/>
              <a:pPr>
                <a:defRPr/>
              </a:pPr>
              <a:t>‹#›</a:t>
            </a:fld>
            <a:endParaRPr lang="en-US" altLang="en-US"/>
          </a:p>
        </p:txBody>
      </p:sp>
    </p:spTree>
    <p:extLst>
      <p:ext uri="{BB962C8B-B14F-4D97-AF65-F5344CB8AC3E}">
        <p14:creationId xmlns:p14="http://schemas.microsoft.com/office/powerpoint/2010/main" val="4193616655"/>
      </p:ext>
    </p:extLst>
  </p:cSld>
  <p:clrMapOvr>
    <a:masterClrMapping/>
  </p:clrMapOvr>
  <p:transition/>
</p:sldLayout>
</file>

<file path=ppt/slideLayouts/slideLayout59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30D4116A-1656-924F-8339-968CDC00B50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A92E4BB7-CF8F-934D-88CB-2C51D02F6495}"/>
              </a:ext>
            </a:extLst>
          </p:cNvPr>
          <p:cNvSpPr>
            <a:spLocks noGrp="1" noChangeArrowheads="1"/>
          </p:cNvSpPr>
          <p:nvPr>
            <p:ph type="sldNum" sz="quarter" idx="11"/>
          </p:nvPr>
        </p:nvSpPr>
        <p:spPr>
          <a:ln/>
        </p:spPr>
        <p:txBody>
          <a:bodyPr/>
          <a:lstStyle>
            <a:lvl1pPr>
              <a:defRPr/>
            </a:lvl1pPr>
          </a:lstStyle>
          <a:p>
            <a:pPr>
              <a:defRPr/>
            </a:pPr>
            <a:fld id="{8DE33320-76E4-0249-8CA9-3902D97168FA}" type="slidenum">
              <a:rPr lang="en-US" altLang="en-US"/>
              <a:pPr>
                <a:defRPr/>
              </a:pPr>
              <a:t>‹#›</a:t>
            </a:fld>
            <a:endParaRPr lang="en-US" altLang="en-US"/>
          </a:p>
        </p:txBody>
      </p:sp>
    </p:spTree>
    <p:extLst>
      <p:ext uri="{BB962C8B-B14F-4D97-AF65-F5344CB8AC3E}">
        <p14:creationId xmlns:p14="http://schemas.microsoft.com/office/powerpoint/2010/main" val="2609098900"/>
      </p:ext>
    </p:extLst>
  </p:cSld>
  <p:clrMapOvr>
    <a:masterClrMapping/>
  </p:clrMapOvr>
  <p:transition/>
</p:sldLayout>
</file>

<file path=ppt/slideLayouts/slideLayout59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2D009077-10AD-0947-8806-7D3C25918E6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AA347429-32EA-F843-AE5C-FC1A699EBC2F}"/>
              </a:ext>
            </a:extLst>
          </p:cNvPr>
          <p:cNvSpPr>
            <a:spLocks noGrp="1" noChangeArrowheads="1"/>
          </p:cNvSpPr>
          <p:nvPr>
            <p:ph type="sldNum" sz="quarter" idx="11"/>
          </p:nvPr>
        </p:nvSpPr>
        <p:spPr>
          <a:ln/>
        </p:spPr>
        <p:txBody>
          <a:bodyPr/>
          <a:lstStyle>
            <a:lvl1pPr>
              <a:defRPr/>
            </a:lvl1pPr>
          </a:lstStyle>
          <a:p>
            <a:pPr>
              <a:defRPr/>
            </a:pPr>
            <a:fld id="{06FAB052-3664-BF4F-993F-29369860E1D8}" type="slidenum">
              <a:rPr lang="en-US" altLang="en-US"/>
              <a:pPr>
                <a:defRPr/>
              </a:pPr>
              <a:t>‹#›</a:t>
            </a:fld>
            <a:endParaRPr lang="en-US" altLang="en-US"/>
          </a:p>
        </p:txBody>
      </p:sp>
    </p:spTree>
    <p:extLst>
      <p:ext uri="{BB962C8B-B14F-4D97-AF65-F5344CB8AC3E}">
        <p14:creationId xmlns:p14="http://schemas.microsoft.com/office/powerpoint/2010/main" val="3795870866"/>
      </p:ext>
    </p:extLst>
  </p:cSld>
  <p:clrMapOvr>
    <a:masterClrMapping/>
  </p:clrMapOvr>
  <p:transition/>
</p:sldLayout>
</file>

<file path=ppt/slideLayouts/slideLayout59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24642810-0270-CB48-A1CA-24DCF4455E9E}"/>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431DA97B-4E00-DC4F-B7DB-18E15C434422}"/>
              </a:ext>
            </a:extLst>
          </p:cNvPr>
          <p:cNvSpPr>
            <a:spLocks noGrp="1" noChangeArrowheads="1"/>
          </p:cNvSpPr>
          <p:nvPr>
            <p:ph type="sldNum" sz="quarter" idx="11"/>
          </p:nvPr>
        </p:nvSpPr>
        <p:spPr>
          <a:ln/>
        </p:spPr>
        <p:txBody>
          <a:bodyPr/>
          <a:lstStyle>
            <a:lvl1pPr>
              <a:defRPr/>
            </a:lvl1pPr>
          </a:lstStyle>
          <a:p>
            <a:pPr>
              <a:defRPr/>
            </a:pPr>
            <a:fld id="{6C6EB4A5-7404-294B-999D-175F606D6201}" type="slidenum">
              <a:rPr lang="en-US" altLang="en-US"/>
              <a:pPr>
                <a:defRPr/>
              </a:pPr>
              <a:t>‹#›</a:t>
            </a:fld>
            <a:endParaRPr lang="en-US" altLang="en-US"/>
          </a:p>
        </p:txBody>
      </p:sp>
    </p:spTree>
    <p:extLst>
      <p:ext uri="{BB962C8B-B14F-4D97-AF65-F5344CB8AC3E}">
        <p14:creationId xmlns:p14="http://schemas.microsoft.com/office/powerpoint/2010/main" val="3787621125"/>
      </p:ext>
    </p:extLst>
  </p:cSld>
  <p:clrMapOvr>
    <a:masterClrMapping/>
  </p:clrMapOvr>
  <p:transition/>
</p:sldLayout>
</file>

<file path=ppt/slideLayouts/slideLayout59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24BD8FCD-1BEB-6A42-B8B1-C39ED5BE279E}"/>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91A21973-5A9E-154E-A49A-033DD08EB7E1}"/>
              </a:ext>
            </a:extLst>
          </p:cNvPr>
          <p:cNvSpPr>
            <a:spLocks noGrp="1" noChangeArrowheads="1"/>
          </p:cNvSpPr>
          <p:nvPr>
            <p:ph type="sldNum" sz="quarter" idx="11"/>
          </p:nvPr>
        </p:nvSpPr>
        <p:spPr>
          <a:ln/>
        </p:spPr>
        <p:txBody>
          <a:bodyPr/>
          <a:lstStyle>
            <a:lvl1pPr>
              <a:defRPr/>
            </a:lvl1pPr>
          </a:lstStyle>
          <a:p>
            <a:pPr>
              <a:defRPr/>
            </a:pPr>
            <a:fld id="{08A13A1E-7D24-2943-AA19-843CF9E69946}" type="slidenum">
              <a:rPr lang="en-US" altLang="en-US"/>
              <a:pPr>
                <a:defRPr/>
              </a:pPr>
              <a:t>‹#›</a:t>
            </a:fld>
            <a:endParaRPr lang="en-US" altLang="en-US"/>
          </a:p>
        </p:txBody>
      </p:sp>
    </p:spTree>
    <p:extLst>
      <p:ext uri="{BB962C8B-B14F-4D97-AF65-F5344CB8AC3E}">
        <p14:creationId xmlns:p14="http://schemas.microsoft.com/office/powerpoint/2010/main" val="4077449246"/>
      </p:ext>
    </p:extLst>
  </p:cSld>
  <p:clrMapOvr>
    <a:masterClrMapping/>
  </p:clrMapOvr>
  <p:transition/>
</p:sldLayout>
</file>

<file path=ppt/slideLayouts/slideLayout59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DB659D62-F008-694B-A107-310AB43E4CD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866F093A-DC6C-3444-8F25-CDFB50F79EDF}"/>
              </a:ext>
            </a:extLst>
          </p:cNvPr>
          <p:cNvSpPr>
            <a:spLocks noGrp="1" noChangeArrowheads="1"/>
          </p:cNvSpPr>
          <p:nvPr>
            <p:ph type="sldNum" sz="quarter" idx="11"/>
          </p:nvPr>
        </p:nvSpPr>
        <p:spPr>
          <a:ln/>
        </p:spPr>
        <p:txBody>
          <a:bodyPr/>
          <a:lstStyle>
            <a:lvl1pPr>
              <a:defRPr/>
            </a:lvl1pPr>
          </a:lstStyle>
          <a:p>
            <a:pPr>
              <a:defRPr/>
            </a:pPr>
            <a:fld id="{3BD812E9-CA0A-8244-A046-0571FC545305}" type="slidenum">
              <a:rPr lang="en-US" altLang="en-US"/>
              <a:pPr>
                <a:defRPr/>
              </a:pPr>
              <a:t>‹#›</a:t>
            </a:fld>
            <a:endParaRPr lang="en-US" altLang="en-US"/>
          </a:p>
        </p:txBody>
      </p:sp>
    </p:spTree>
    <p:extLst>
      <p:ext uri="{BB962C8B-B14F-4D97-AF65-F5344CB8AC3E}">
        <p14:creationId xmlns:p14="http://schemas.microsoft.com/office/powerpoint/2010/main" val="2604466658"/>
      </p:ext>
    </p:extLst>
  </p:cSld>
  <p:clrMapOvr>
    <a:masterClrMapping/>
  </p:clrMapOvr>
  <p:transition/>
</p:sldLayout>
</file>

<file path=ppt/slideLayouts/slideLayout60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F96B94DE-149A-A84D-858F-4D5B428FA7A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24B1C692-591D-3346-8E1A-A19CC1BBF043}"/>
              </a:ext>
            </a:extLst>
          </p:cNvPr>
          <p:cNvSpPr>
            <a:spLocks noGrp="1" noChangeArrowheads="1"/>
          </p:cNvSpPr>
          <p:nvPr>
            <p:ph type="sldNum" sz="quarter" idx="11"/>
          </p:nvPr>
        </p:nvSpPr>
        <p:spPr>
          <a:ln/>
        </p:spPr>
        <p:txBody>
          <a:bodyPr/>
          <a:lstStyle>
            <a:lvl1pPr>
              <a:defRPr/>
            </a:lvl1pPr>
          </a:lstStyle>
          <a:p>
            <a:pPr>
              <a:defRPr/>
            </a:pPr>
            <a:fld id="{1D4001C4-BF5C-F640-BD99-70162C2025EC}" type="slidenum">
              <a:rPr lang="en-US" altLang="en-US"/>
              <a:pPr>
                <a:defRPr/>
              </a:pPr>
              <a:t>‹#›</a:t>
            </a:fld>
            <a:endParaRPr lang="en-US" altLang="en-US"/>
          </a:p>
        </p:txBody>
      </p:sp>
    </p:spTree>
    <p:extLst>
      <p:ext uri="{BB962C8B-B14F-4D97-AF65-F5344CB8AC3E}">
        <p14:creationId xmlns:p14="http://schemas.microsoft.com/office/powerpoint/2010/main" val="1844030434"/>
      </p:ext>
    </p:extLst>
  </p:cSld>
  <p:clrMapOvr>
    <a:masterClrMapping/>
  </p:clrMapOvr>
  <p:transition/>
</p:sldLayout>
</file>

<file path=ppt/slideLayouts/slideLayout60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7690CA2F-7EF4-4D4B-B05E-9CD06D97C0C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3EF9E563-85B6-884B-A069-BAB01B87B7D8}"/>
              </a:ext>
            </a:extLst>
          </p:cNvPr>
          <p:cNvSpPr>
            <a:spLocks noGrp="1" noChangeArrowheads="1"/>
          </p:cNvSpPr>
          <p:nvPr>
            <p:ph type="sldNum" sz="quarter" idx="11"/>
          </p:nvPr>
        </p:nvSpPr>
        <p:spPr>
          <a:ln/>
        </p:spPr>
        <p:txBody>
          <a:bodyPr/>
          <a:lstStyle>
            <a:lvl1pPr>
              <a:defRPr/>
            </a:lvl1pPr>
          </a:lstStyle>
          <a:p>
            <a:pPr>
              <a:defRPr/>
            </a:pPr>
            <a:fld id="{7D3D0717-7499-9E44-845B-E851FCB16976}" type="slidenum">
              <a:rPr lang="en-US" altLang="en-US"/>
              <a:pPr>
                <a:defRPr/>
              </a:pPr>
              <a:t>‹#›</a:t>
            </a:fld>
            <a:endParaRPr lang="en-US" altLang="en-US"/>
          </a:p>
        </p:txBody>
      </p:sp>
    </p:spTree>
    <p:extLst>
      <p:ext uri="{BB962C8B-B14F-4D97-AF65-F5344CB8AC3E}">
        <p14:creationId xmlns:p14="http://schemas.microsoft.com/office/powerpoint/2010/main" val="176949601"/>
      </p:ext>
    </p:extLst>
  </p:cSld>
  <p:clrMapOvr>
    <a:masterClrMapping/>
  </p:clrMapOvr>
  <p:transition/>
</p:sldLayout>
</file>

<file path=ppt/slideLayouts/slideLayout60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9562426B-A5A0-F944-991E-0F589442A93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EBECD59-3F6D-0145-A9B5-5EE2DF859F8B}"/>
              </a:ext>
            </a:extLst>
          </p:cNvPr>
          <p:cNvSpPr>
            <a:spLocks noGrp="1" noChangeArrowheads="1"/>
          </p:cNvSpPr>
          <p:nvPr>
            <p:ph type="sldNum" sz="quarter" idx="11"/>
          </p:nvPr>
        </p:nvSpPr>
        <p:spPr>
          <a:ln/>
        </p:spPr>
        <p:txBody>
          <a:bodyPr/>
          <a:lstStyle>
            <a:lvl1pPr>
              <a:defRPr/>
            </a:lvl1pPr>
          </a:lstStyle>
          <a:p>
            <a:pPr>
              <a:defRPr/>
            </a:pPr>
            <a:fld id="{25E9139E-1132-E74D-AAEB-A81F8150B18F}" type="slidenum">
              <a:rPr lang="en-US" altLang="en-US"/>
              <a:pPr>
                <a:defRPr/>
              </a:pPr>
              <a:t>‹#›</a:t>
            </a:fld>
            <a:endParaRPr lang="en-US" altLang="en-US"/>
          </a:p>
        </p:txBody>
      </p:sp>
    </p:spTree>
    <p:extLst>
      <p:ext uri="{BB962C8B-B14F-4D97-AF65-F5344CB8AC3E}">
        <p14:creationId xmlns:p14="http://schemas.microsoft.com/office/powerpoint/2010/main" val="2345970584"/>
      </p:ext>
    </p:extLst>
  </p:cSld>
  <p:clrMapOvr>
    <a:masterClrMapping/>
  </p:clrMapOvr>
  <p:transition/>
</p:sldLayout>
</file>

<file path=ppt/slideLayouts/slideLayout60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BB00FC4D-28B2-774A-BDF5-CB3A5D1E70E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EBDB0E60-2A7B-1B44-BB6D-97BF3A139C97}"/>
              </a:ext>
            </a:extLst>
          </p:cNvPr>
          <p:cNvSpPr>
            <a:spLocks noGrp="1" noChangeArrowheads="1"/>
          </p:cNvSpPr>
          <p:nvPr>
            <p:ph type="sldNum" sz="quarter" idx="11"/>
          </p:nvPr>
        </p:nvSpPr>
        <p:spPr>
          <a:ln/>
        </p:spPr>
        <p:txBody>
          <a:bodyPr/>
          <a:lstStyle>
            <a:lvl1pPr>
              <a:defRPr/>
            </a:lvl1pPr>
          </a:lstStyle>
          <a:p>
            <a:pPr>
              <a:defRPr/>
            </a:pPr>
            <a:fld id="{FC5C9412-F662-064D-BEDC-D33A60B08A72}" type="slidenum">
              <a:rPr lang="en-US" altLang="en-US"/>
              <a:pPr>
                <a:defRPr/>
              </a:pPr>
              <a:t>‹#›</a:t>
            </a:fld>
            <a:endParaRPr lang="en-US" altLang="en-US"/>
          </a:p>
        </p:txBody>
      </p:sp>
    </p:spTree>
    <p:extLst>
      <p:ext uri="{BB962C8B-B14F-4D97-AF65-F5344CB8AC3E}">
        <p14:creationId xmlns:p14="http://schemas.microsoft.com/office/powerpoint/2010/main" val="3006665815"/>
      </p:ext>
    </p:extLst>
  </p:cSld>
  <p:clrMapOvr>
    <a:masterClrMapping/>
  </p:clrMapOvr>
  <p:transition/>
</p:sldLayout>
</file>

<file path=ppt/slideLayouts/slideLayout60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10E3EA30-DFF3-9C4B-9691-5C9AAB88EB4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2B2EE262-3A13-4443-80B8-614C7A4B25F7}"/>
              </a:ext>
            </a:extLst>
          </p:cNvPr>
          <p:cNvSpPr>
            <a:spLocks noGrp="1" noChangeArrowheads="1"/>
          </p:cNvSpPr>
          <p:nvPr>
            <p:ph type="sldNum" sz="quarter" idx="11"/>
          </p:nvPr>
        </p:nvSpPr>
        <p:spPr>
          <a:ln/>
        </p:spPr>
        <p:txBody>
          <a:bodyPr/>
          <a:lstStyle>
            <a:lvl1pPr>
              <a:defRPr/>
            </a:lvl1pPr>
          </a:lstStyle>
          <a:p>
            <a:pPr>
              <a:defRPr/>
            </a:pPr>
            <a:fld id="{C5970A1F-36EE-AC4A-B790-1CFE7EECDED3}" type="slidenum">
              <a:rPr lang="en-US" altLang="en-US"/>
              <a:pPr>
                <a:defRPr/>
              </a:pPr>
              <a:t>‹#›</a:t>
            </a:fld>
            <a:endParaRPr lang="en-US" altLang="en-US"/>
          </a:p>
        </p:txBody>
      </p:sp>
    </p:spTree>
    <p:extLst>
      <p:ext uri="{BB962C8B-B14F-4D97-AF65-F5344CB8AC3E}">
        <p14:creationId xmlns:p14="http://schemas.microsoft.com/office/powerpoint/2010/main" val="1450124161"/>
      </p:ext>
    </p:extLst>
  </p:cSld>
  <p:clrMapOvr>
    <a:masterClrMapping/>
  </p:clrMapOvr>
  <p:transition/>
</p:sldLayout>
</file>

<file path=ppt/slideLayouts/slideLayout605.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2A476F68-C964-6F4C-B323-CADD64DDE3D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F4A41114-0EC5-4244-A8AE-388F27C49018}"/>
              </a:ext>
            </a:extLst>
          </p:cNvPr>
          <p:cNvSpPr>
            <a:spLocks noGrp="1" noChangeArrowheads="1"/>
          </p:cNvSpPr>
          <p:nvPr>
            <p:ph type="sldNum" sz="quarter" idx="11"/>
          </p:nvPr>
        </p:nvSpPr>
        <p:spPr>
          <a:ln/>
        </p:spPr>
        <p:txBody>
          <a:bodyPr/>
          <a:lstStyle>
            <a:lvl1pPr>
              <a:defRPr/>
            </a:lvl1pPr>
          </a:lstStyle>
          <a:p>
            <a:pPr>
              <a:defRPr/>
            </a:pPr>
            <a:fld id="{C811C9BF-9555-1749-A87B-CA7C52D013D0}" type="slidenum">
              <a:rPr lang="en-US" altLang="en-US"/>
              <a:pPr>
                <a:defRPr/>
              </a:pPr>
              <a:t>‹#›</a:t>
            </a:fld>
            <a:endParaRPr lang="en-US" altLang="en-US"/>
          </a:p>
        </p:txBody>
      </p:sp>
    </p:spTree>
    <p:extLst>
      <p:ext uri="{BB962C8B-B14F-4D97-AF65-F5344CB8AC3E}">
        <p14:creationId xmlns:p14="http://schemas.microsoft.com/office/powerpoint/2010/main" val="219745067"/>
      </p:ext>
    </p:extLst>
  </p:cSld>
  <p:clrMapOvr>
    <a:masterClrMapping/>
  </p:clrMapOvr>
  <p:transition/>
</p:sldLayout>
</file>

<file path=ppt/slideLayouts/slideLayout60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914618684"/>
      </p:ext>
    </p:extLst>
  </p:cSld>
  <p:clrMapOvr>
    <a:masterClrMapping/>
  </p:clrMapOvr>
  <p:transition/>
</p:sldLayout>
</file>

<file path=ppt/slideLayouts/slideLayout60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241957072"/>
      </p:ext>
    </p:extLst>
  </p:cSld>
  <p:clrMapOvr>
    <a:masterClrMapping/>
  </p:clrMapOvr>
  <p:transition/>
</p:sldLayout>
</file>

<file path=ppt/slideLayouts/slideLayout60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1627970822"/>
      </p:ext>
    </p:extLst>
  </p:cSld>
  <p:clrMapOvr>
    <a:masterClrMapping/>
  </p:clrMapOvr>
  <p:transition/>
</p:sldLayout>
</file>

<file path=ppt/slideLayouts/slideLayout60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331691289"/>
      </p:ext>
    </p:extLst>
  </p:cSld>
  <p:clrMapOvr>
    <a:masterClrMapping/>
  </p:clrMapOvr>
  <p:transition/>
</p:sldLayout>
</file>

<file path=ppt/slideLayouts/slideLayout61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391005769"/>
      </p:ext>
    </p:extLst>
  </p:cSld>
  <p:clrMapOvr>
    <a:masterClrMapping/>
  </p:clrMapOvr>
  <p:transition/>
</p:sldLayout>
</file>

<file path=ppt/slideLayouts/slideLayout61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2352606447"/>
      </p:ext>
    </p:extLst>
  </p:cSld>
  <p:clrMapOvr>
    <a:masterClrMapping/>
  </p:clrMapOvr>
  <p:transition/>
</p:sldLayout>
</file>

<file path=ppt/slideLayouts/slideLayout61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03456362"/>
      </p:ext>
    </p:extLst>
  </p:cSld>
  <p:clrMapOvr>
    <a:masterClrMapping/>
  </p:clrMapOvr>
  <p:transition/>
</p:sldLayout>
</file>

<file path=ppt/slideLayouts/slideLayout61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266372512"/>
      </p:ext>
    </p:extLst>
  </p:cSld>
  <p:clrMapOvr>
    <a:masterClrMapping/>
  </p:clrMapOvr>
  <p:transition/>
</p:sldLayout>
</file>

<file path=ppt/slideLayouts/slideLayout61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2117443375"/>
      </p:ext>
    </p:extLst>
  </p:cSld>
  <p:clrMapOvr>
    <a:masterClrMapping/>
  </p:clrMapOvr>
  <p:transition/>
</p:sldLayout>
</file>

<file path=ppt/slideLayouts/slideLayout61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1393832082"/>
      </p:ext>
    </p:extLst>
  </p:cSld>
  <p:clrMapOvr>
    <a:masterClrMapping/>
  </p:clrMapOvr>
  <p:transition/>
</p:sldLayout>
</file>

<file path=ppt/slideLayouts/slideLayout61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1608700599"/>
      </p:ext>
    </p:extLst>
  </p:cSld>
  <p:clrMapOvr>
    <a:masterClrMapping/>
  </p:clrMapOvr>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image" Target="../media/image1.png"/><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3.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0.xml"/><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4.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41.xml"/><Relationship Id="rId13" Type="http://schemas.openxmlformats.org/officeDocument/2006/relationships/image" Target="../media/image1.png"/><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theme" Target="../theme/theme5.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52.xml"/><Relationship Id="rId13" Type="http://schemas.openxmlformats.org/officeDocument/2006/relationships/image" Target="../media/image1.png"/><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theme" Target="../theme/theme6.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3.xml"/><Relationship Id="rId13" Type="http://schemas.openxmlformats.org/officeDocument/2006/relationships/slideLayout" Target="../slideLayouts/slideLayout68.xml"/><Relationship Id="rId18" Type="http://schemas.openxmlformats.org/officeDocument/2006/relationships/image" Target="../media/image5.emf"/><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slideLayout" Target="../slideLayouts/slideLayout67.xml"/><Relationship Id="rId17" Type="http://schemas.openxmlformats.org/officeDocument/2006/relationships/image" Target="../media/image4.png"/><Relationship Id="rId2" Type="http://schemas.openxmlformats.org/officeDocument/2006/relationships/slideLayout" Target="../slideLayouts/slideLayout57.xml"/><Relationship Id="rId16" Type="http://schemas.openxmlformats.org/officeDocument/2006/relationships/image" Target="../media/image3.png"/><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5" Type="http://schemas.openxmlformats.org/officeDocument/2006/relationships/slideLayout" Target="../slideLayouts/slideLayout60.xml"/><Relationship Id="rId15" Type="http://schemas.openxmlformats.org/officeDocument/2006/relationships/image" Target="../media/image2.png"/><Relationship Id="rId10" Type="http://schemas.openxmlformats.org/officeDocument/2006/relationships/slideLayout" Target="../slideLayouts/slideLayout65.xml"/><Relationship Id="rId4" Type="http://schemas.openxmlformats.org/officeDocument/2006/relationships/slideLayout" Target="../slideLayouts/slideLayout59.xml"/><Relationship Id="rId9" Type="http://schemas.openxmlformats.org/officeDocument/2006/relationships/slideLayout" Target="../slideLayouts/slideLayout64.xml"/><Relationship Id="rId14"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76.xml"/><Relationship Id="rId13" Type="http://schemas.openxmlformats.org/officeDocument/2006/relationships/image" Target="../media/image1.png"/><Relationship Id="rId3" Type="http://schemas.openxmlformats.org/officeDocument/2006/relationships/slideLayout" Target="../slideLayouts/slideLayout71.xml"/><Relationship Id="rId7" Type="http://schemas.openxmlformats.org/officeDocument/2006/relationships/slideLayout" Target="../slideLayouts/slideLayout75.xml"/><Relationship Id="rId12" Type="http://schemas.openxmlformats.org/officeDocument/2006/relationships/theme" Target="../theme/theme8.xml"/><Relationship Id="rId2" Type="http://schemas.openxmlformats.org/officeDocument/2006/relationships/slideLayout" Target="../slideLayouts/slideLayout70.xml"/><Relationship Id="rId1" Type="http://schemas.openxmlformats.org/officeDocument/2006/relationships/slideLayout" Target="../slideLayouts/slideLayout69.xml"/><Relationship Id="rId6" Type="http://schemas.openxmlformats.org/officeDocument/2006/relationships/slideLayout" Target="../slideLayouts/slideLayout74.xml"/><Relationship Id="rId11" Type="http://schemas.openxmlformats.org/officeDocument/2006/relationships/slideLayout" Target="../slideLayouts/slideLayout79.xml"/><Relationship Id="rId5" Type="http://schemas.openxmlformats.org/officeDocument/2006/relationships/slideLayout" Target="../slideLayouts/slideLayout73.xml"/><Relationship Id="rId10" Type="http://schemas.openxmlformats.org/officeDocument/2006/relationships/slideLayout" Target="../slideLayouts/slideLayout78.xml"/><Relationship Id="rId4" Type="http://schemas.openxmlformats.org/officeDocument/2006/relationships/slideLayout" Target="../slideLayouts/slideLayout72.xml"/><Relationship Id="rId9" Type="http://schemas.openxmlformats.org/officeDocument/2006/relationships/slideLayout" Target="../slideLayouts/slideLayout77.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87.xml"/><Relationship Id="rId13" Type="http://schemas.openxmlformats.org/officeDocument/2006/relationships/image" Target="../media/image1.png"/><Relationship Id="rId3" Type="http://schemas.openxmlformats.org/officeDocument/2006/relationships/slideLayout" Target="../slideLayouts/slideLayout82.xml"/><Relationship Id="rId7" Type="http://schemas.openxmlformats.org/officeDocument/2006/relationships/slideLayout" Target="../slideLayouts/slideLayout86.xml"/><Relationship Id="rId12" Type="http://schemas.openxmlformats.org/officeDocument/2006/relationships/theme" Target="../theme/theme9.xml"/><Relationship Id="rId2" Type="http://schemas.openxmlformats.org/officeDocument/2006/relationships/slideLayout" Target="../slideLayouts/slideLayout81.xml"/><Relationship Id="rId1" Type="http://schemas.openxmlformats.org/officeDocument/2006/relationships/slideLayout" Target="../slideLayouts/slideLayout80.xml"/><Relationship Id="rId6" Type="http://schemas.openxmlformats.org/officeDocument/2006/relationships/slideLayout" Target="../slideLayouts/slideLayout85.xml"/><Relationship Id="rId11" Type="http://schemas.openxmlformats.org/officeDocument/2006/relationships/slideLayout" Target="../slideLayouts/slideLayout90.xml"/><Relationship Id="rId5" Type="http://schemas.openxmlformats.org/officeDocument/2006/relationships/slideLayout" Target="../slideLayouts/slideLayout84.xml"/><Relationship Id="rId10" Type="http://schemas.openxmlformats.org/officeDocument/2006/relationships/slideLayout" Target="../slideLayouts/slideLayout89.xml"/><Relationship Id="rId4" Type="http://schemas.openxmlformats.org/officeDocument/2006/relationships/slideLayout" Target="../slideLayouts/slideLayout83.xml"/><Relationship Id="rId9" Type="http://schemas.openxmlformats.org/officeDocument/2006/relationships/slideLayout" Target="../slideLayouts/slideLayout88.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98.xml"/><Relationship Id="rId13" Type="http://schemas.openxmlformats.org/officeDocument/2006/relationships/image" Target="../media/image1.png"/><Relationship Id="rId3" Type="http://schemas.openxmlformats.org/officeDocument/2006/relationships/slideLayout" Target="../slideLayouts/slideLayout93.xml"/><Relationship Id="rId7" Type="http://schemas.openxmlformats.org/officeDocument/2006/relationships/slideLayout" Target="../slideLayouts/slideLayout97.xml"/><Relationship Id="rId12" Type="http://schemas.openxmlformats.org/officeDocument/2006/relationships/theme" Target="../theme/theme10.xml"/><Relationship Id="rId2" Type="http://schemas.openxmlformats.org/officeDocument/2006/relationships/slideLayout" Target="../slideLayouts/slideLayout92.xml"/><Relationship Id="rId1" Type="http://schemas.openxmlformats.org/officeDocument/2006/relationships/slideLayout" Target="../slideLayouts/slideLayout91.xml"/><Relationship Id="rId6" Type="http://schemas.openxmlformats.org/officeDocument/2006/relationships/slideLayout" Target="../slideLayouts/slideLayout96.xml"/><Relationship Id="rId11" Type="http://schemas.openxmlformats.org/officeDocument/2006/relationships/slideLayout" Target="../slideLayouts/slideLayout101.xml"/><Relationship Id="rId5" Type="http://schemas.openxmlformats.org/officeDocument/2006/relationships/slideLayout" Target="../slideLayouts/slideLayout95.xml"/><Relationship Id="rId10" Type="http://schemas.openxmlformats.org/officeDocument/2006/relationships/slideLayout" Target="../slideLayouts/slideLayout100.xml"/><Relationship Id="rId4" Type="http://schemas.openxmlformats.org/officeDocument/2006/relationships/slideLayout" Target="../slideLayouts/slideLayout94.xml"/><Relationship Id="rId9" Type="http://schemas.openxmlformats.org/officeDocument/2006/relationships/slideLayout" Target="../slideLayouts/slideLayout99.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09.xml"/><Relationship Id="rId13" Type="http://schemas.openxmlformats.org/officeDocument/2006/relationships/image" Target="../media/image1.png"/><Relationship Id="rId3" Type="http://schemas.openxmlformats.org/officeDocument/2006/relationships/slideLayout" Target="../slideLayouts/slideLayout104.xml"/><Relationship Id="rId7" Type="http://schemas.openxmlformats.org/officeDocument/2006/relationships/slideLayout" Target="../slideLayouts/slideLayout108.xml"/><Relationship Id="rId12" Type="http://schemas.openxmlformats.org/officeDocument/2006/relationships/theme" Target="../theme/theme11.xml"/><Relationship Id="rId2" Type="http://schemas.openxmlformats.org/officeDocument/2006/relationships/slideLayout" Target="../slideLayouts/slideLayout103.xml"/><Relationship Id="rId1" Type="http://schemas.openxmlformats.org/officeDocument/2006/relationships/slideLayout" Target="../slideLayouts/slideLayout102.xml"/><Relationship Id="rId6" Type="http://schemas.openxmlformats.org/officeDocument/2006/relationships/slideLayout" Target="../slideLayouts/slideLayout107.xml"/><Relationship Id="rId11" Type="http://schemas.openxmlformats.org/officeDocument/2006/relationships/slideLayout" Target="../slideLayouts/slideLayout112.xml"/><Relationship Id="rId5" Type="http://schemas.openxmlformats.org/officeDocument/2006/relationships/slideLayout" Target="../slideLayouts/slideLayout106.xml"/><Relationship Id="rId10" Type="http://schemas.openxmlformats.org/officeDocument/2006/relationships/slideLayout" Target="../slideLayouts/slideLayout111.xml"/><Relationship Id="rId4" Type="http://schemas.openxmlformats.org/officeDocument/2006/relationships/slideLayout" Target="../slideLayouts/slideLayout105.xml"/><Relationship Id="rId9" Type="http://schemas.openxmlformats.org/officeDocument/2006/relationships/slideLayout" Target="../slideLayouts/slideLayout110.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20.xml"/><Relationship Id="rId13" Type="http://schemas.openxmlformats.org/officeDocument/2006/relationships/image" Target="../media/image1.png"/><Relationship Id="rId3" Type="http://schemas.openxmlformats.org/officeDocument/2006/relationships/slideLayout" Target="../slideLayouts/slideLayout115.xml"/><Relationship Id="rId7" Type="http://schemas.openxmlformats.org/officeDocument/2006/relationships/slideLayout" Target="../slideLayouts/slideLayout119.xml"/><Relationship Id="rId12" Type="http://schemas.openxmlformats.org/officeDocument/2006/relationships/theme" Target="../theme/theme12.xml"/><Relationship Id="rId2" Type="http://schemas.openxmlformats.org/officeDocument/2006/relationships/slideLayout" Target="../slideLayouts/slideLayout114.xml"/><Relationship Id="rId1" Type="http://schemas.openxmlformats.org/officeDocument/2006/relationships/slideLayout" Target="../slideLayouts/slideLayout113.xml"/><Relationship Id="rId6" Type="http://schemas.openxmlformats.org/officeDocument/2006/relationships/slideLayout" Target="../slideLayouts/slideLayout118.xml"/><Relationship Id="rId11" Type="http://schemas.openxmlformats.org/officeDocument/2006/relationships/slideLayout" Target="../slideLayouts/slideLayout123.xml"/><Relationship Id="rId5" Type="http://schemas.openxmlformats.org/officeDocument/2006/relationships/slideLayout" Target="../slideLayouts/slideLayout117.xml"/><Relationship Id="rId10" Type="http://schemas.openxmlformats.org/officeDocument/2006/relationships/slideLayout" Target="../slideLayouts/slideLayout122.xml"/><Relationship Id="rId4" Type="http://schemas.openxmlformats.org/officeDocument/2006/relationships/slideLayout" Target="../slideLayouts/slideLayout116.xml"/><Relationship Id="rId9" Type="http://schemas.openxmlformats.org/officeDocument/2006/relationships/slideLayout" Target="../slideLayouts/slideLayout121.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31.xml"/><Relationship Id="rId13" Type="http://schemas.openxmlformats.org/officeDocument/2006/relationships/image" Target="../media/image1.png"/><Relationship Id="rId3" Type="http://schemas.openxmlformats.org/officeDocument/2006/relationships/slideLayout" Target="../slideLayouts/slideLayout126.xml"/><Relationship Id="rId7" Type="http://schemas.openxmlformats.org/officeDocument/2006/relationships/slideLayout" Target="../slideLayouts/slideLayout130.xml"/><Relationship Id="rId12" Type="http://schemas.openxmlformats.org/officeDocument/2006/relationships/theme" Target="../theme/theme13.xml"/><Relationship Id="rId2" Type="http://schemas.openxmlformats.org/officeDocument/2006/relationships/slideLayout" Target="../slideLayouts/slideLayout125.xml"/><Relationship Id="rId1" Type="http://schemas.openxmlformats.org/officeDocument/2006/relationships/slideLayout" Target="../slideLayouts/slideLayout124.xml"/><Relationship Id="rId6" Type="http://schemas.openxmlformats.org/officeDocument/2006/relationships/slideLayout" Target="../slideLayouts/slideLayout129.xml"/><Relationship Id="rId11" Type="http://schemas.openxmlformats.org/officeDocument/2006/relationships/slideLayout" Target="../slideLayouts/slideLayout134.xml"/><Relationship Id="rId5" Type="http://schemas.openxmlformats.org/officeDocument/2006/relationships/slideLayout" Target="../slideLayouts/slideLayout128.xml"/><Relationship Id="rId10" Type="http://schemas.openxmlformats.org/officeDocument/2006/relationships/slideLayout" Target="../slideLayouts/slideLayout133.xml"/><Relationship Id="rId4" Type="http://schemas.openxmlformats.org/officeDocument/2006/relationships/slideLayout" Target="../slideLayouts/slideLayout127.xml"/><Relationship Id="rId9" Type="http://schemas.openxmlformats.org/officeDocument/2006/relationships/slideLayout" Target="../slideLayouts/slideLayout132.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42.xml"/><Relationship Id="rId3" Type="http://schemas.openxmlformats.org/officeDocument/2006/relationships/slideLayout" Target="../slideLayouts/slideLayout137.xml"/><Relationship Id="rId7" Type="http://schemas.openxmlformats.org/officeDocument/2006/relationships/slideLayout" Target="../slideLayouts/slideLayout141.xml"/><Relationship Id="rId12" Type="http://schemas.openxmlformats.org/officeDocument/2006/relationships/theme" Target="../theme/theme14.xml"/><Relationship Id="rId2" Type="http://schemas.openxmlformats.org/officeDocument/2006/relationships/slideLayout" Target="../slideLayouts/slideLayout136.xml"/><Relationship Id="rId1" Type="http://schemas.openxmlformats.org/officeDocument/2006/relationships/slideLayout" Target="../slideLayouts/slideLayout135.xml"/><Relationship Id="rId6" Type="http://schemas.openxmlformats.org/officeDocument/2006/relationships/slideLayout" Target="../slideLayouts/slideLayout140.xml"/><Relationship Id="rId11" Type="http://schemas.openxmlformats.org/officeDocument/2006/relationships/slideLayout" Target="../slideLayouts/slideLayout145.xml"/><Relationship Id="rId5" Type="http://schemas.openxmlformats.org/officeDocument/2006/relationships/slideLayout" Target="../slideLayouts/slideLayout139.xml"/><Relationship Id="rId10" Type="http://schemas.openxmlformats.org/officeDocument/2006/relationships/slideLayout" Target="../slideLayouts/slideLayout144.xml"/><Relationship Id="rId4" Type="http://schemas.openxmlformats.org/officeDocument/2006/relationships/slideLayout" Target="../slideLayouts/slideLayout138.xml"/><Relationship Id="rId9" Type="http://schemas.openxmlformats.org/officeDocument/2006/relationships/slideLayout" Target="../slideLayouts/slideLayout143.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53.xml"/><Relationship Id="rId13" Type="http://schemas.openxmlformats.org/officeDocument/2006/relationships/image" Target="../media/image1.png"/><Relationship Id="rId3" Type="http://schemas.openxmlformats.org/officeDocument/2006/relationships/slideLayout" Target="../slideLayouts/slideLayout148.xml"/><Relationship Id="rId7" Type="http://schemas.openxmlformats.org/officeDocument/2006/relationships/slideLayout" Target="../slideLayouts/slideLayout152.xml"/><Relationship Id="rId12" Type="http://schemas.openxmlformats.org/officeDocument/2006/relationships/theme" Target="../theme/theme15.xml"/><Relationship Id="rId2" Type="http://schemas.openxmlformats.org/officeDocument/2006/relationships/slideLayout" Target="../slideLayouts/slideLayout147.xml"/><Relationship Id="rId1" Type="http://schemas.openxmlformats.org/officeDocument/2006/relationships/slideLayout" Target="../slideLayouts/slideLayout146.xml"/><Relationship Id="rId6" Type="http://schemas.openxmlformats.org/officeDocument/2006/relationships/slideLayout" Target="../slideLayouts/slideLayout151.xml"/><Relationship Id="rId11" Type="http://schemas.openxmlformats.org/officeDocument/2006/relationships/slideLayout" Target="../slideLayouts/slideLayout156.xml"/><Relationship Id="rId5" Type="http://schemas.openxmlformats.org/officeDocument/2006/relationships/slideLayout" Target="../slideLayouts/slideLayout150.xml"/><Relationship Id="rId10" Type="http://schemas.openxmlformats.org/officeDocument/2006/relationships/slideLayout" Target="../slideLayouts/slideLayout155.xml"/><Relationship Id="rId4" Type="http://schemas.openxmlformats.org/officeDocument/2006/relationships/slideLayout" Target="../slideLayouts/slideLayout149.xml"/><Relationship Id="rId9" Type="http://schemas.openxmlformats.org/officeDocument/2006/relationships/slideLayout" Target="../slideLayouts/slideLayout154.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64.xml"/><Relationship Id="rId3" Type="http://schemas.openxmlformats.org/officeDocument/2006/relationships/slideLayout" Target="../slideLayouts/slideLayout159.xml"/><Relationship Id="rId7" Type="http://schemas.openxmlformats.org/officeDocument/2006/relationships/slideLayout" Target="../slideLayouts/slideLayout163.xml"/><Relationship Id="rId12" Type="http://schemas.openxmlformats.org/officeDocument/2006/relationships/theme" Target="../theme/theme16.xml"/><Relationship Id="rId2" Type="http://schemas.openxmlformats.org/officeDocument/2006/relationships/slideLayout" Target="../slideLayouts/slideLayout158.xml"/><Relationship Id="rId1" Type="http://schemas.openxmlformats.org/officeDocument/2006/relationships/slideLayout" Target="../slideLayouts/slideLayout157.xml"/><Relationship Id="rId6" Type="http://schemas.openxmlformats.org/officeDocument/2006/relationships/slideLayout" Target="../slideLayouts/slideLayout162.xml"/><Relationship Id="rId11" Type="http://schemas.openxmlformats.org/officeDocument/2006/relationships/slideLayout" Target="../slideLayouts/slideLayout167.xml"/><Relationship Id="rId5" Type="http://schemas.openxmlformats.org/officeDocument/2006/relationships/slideLayout" Target="../slideLayouts/slideLayout161.xml"/><Relationship Id="rId10" Type="http://schemas.openxmlformats.org/officeDocument/2006/relationships/slideLayout" Target="../slideLayouts/slideLayout166.xml"/><Relationship Id="rId4" Type="http://schemas.openxmlformats.org/officeDocument/2006/relationships/slideLayout" Target="../slideLayouts/slideLayout160.xml"/><Relationship Id="rId9" Type="http://schemas.openxmlformats.org/officeDocument/2006/relationships/slideLayout" Target="../slideLayouts/slideLayout165.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75.xml"/><Relationship Id="rId13" Type="http://schemas.openxmlformats.org/officeDocument/2006/relationships/image" Target="../media/image1.png"/><Relationship Id="rId3" Type="http://schemas.openxmlformats.org/officeDocument/2006/relationships/slideLayout" Target="../slideLayouts/slideLayout170.xml"/><Relationship Id="rId7" Type="http://schemas.openxmlformats.org/officeDocument/2006/relationships/slideLayout" Target="../slideLayouts/slideLayout174.xml"/><Relationship Id="rId12" Type="http://schemas.openxmlformats.org/officeDocument/2006/relationships/theme" Target="../theme/theme17.xml"/><Relationship Id="rId2" Type="http://schemas.openxmlformats.org/officeDocument/2006/relationships/slideLayout" Target="../slideLayouts/slideLayout169.xml"/><Relationship Id="rId1" Type="http://schemas.openxmlformats.org/officeDocument/2006/relationships/slideLayout" Target="../slideLayouts/slideLayout168.xml"/><Relationship Id="rId6" Type="http://schemas.openxmlformats.org/officeDocument/2006/relationships/slideLayout" Target="../slideLayouts/slideLayout173.xml"/><Relationship Id="rId11" Type="http://schemas.openxmlformats.org/officeDocument/2006/relationships/slideLayout" Target="../slideLayouts/slideLayout178.xml"/><Relationship Id="rId5" Type="http://schemas.openxmlformats.org/officeDocument/2006/relationships/slideLayout" Target="../slideLayouts/slideLayout172.xml"/><Relationship Id="rId10" Type="http://schemas.openxmlformats.org/officeDocument/2006/relationships/slideLayout" Target="../slideLayouts/slideLayout177.xml"/><Relationship Id="rId4" Type="http://schemas.openxmlformats.org/officeDocument/2006/relationships/slideLayout" Target="../slideLayouts/slideLayout171.xml"/><Relationship Id="rId9" Type="http://schemas.openxmlformats.org/officeDocument/2006/relationships/slideLayout" Target="../slideLayouts/slideLayout176.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186.xml"/><Relationship Id="rId3" Type="http://schemas.openxmlformats.org/officeDocument/2006/relationships/slideLayout" Target="../slideLayouts/slideLayout181.xml"/><Relationship Id="rId7" Type="http://schemas.openxmlformats.org/officeDocument/2006/relationships/slideLayout" Target="../slideLayouts/slideLayout185.xml"/><Relationship Id="rId12" Type="http://schemas.openxmlformats.org/officeDocument/2006/relationships/theme" Target="../theme/theme18.xml"/><Relationship Id="rId2" Type="http://schemas.openxmlformats.org/officeDocument/2006/relationships/slideLayout" Target="../slideLayouts/slideLayout180.xml"/><Relationship Id="rId1" Type="http://schemas.openxmlformats.org/officeDocument/2006/relationships/slideLayout" Target="../slideLayouts/slideLayout179.xml"/><Relationship Id="rId6" Type="http://schemas.openxmlformats.org/officeDocument/2006/relationships/slideLayout" Target="../slideLayouts/slideLayout184.xml"/><Relationship Id="rId11" Type="http://schemas.openxmlformats.org/officeDocument/2006/relationships/slideLayout" Target="../slideLayouts/slideLayout189.xml"/><Relationship Id="rId5" Type="http://schemas.openxmlformats.org/officeDocument/2006/relationships/slideLayout" Target="../slideLayouts/slideLayout183.xml"/><Relationship Id="rId10" Type="http://schemas.openxmlformats.org/officeDocument/2006/relationships/slideLayout" Target="../slideLayouts/slideLayout188.xml"/><Relationship Id="rId4" Type="http://schemas.openxmlformats.org/officeDocument/2006/relationships/slideLayout" Target="../slideLayouts/slideLayout182.xml"/><Relationship Id="rId9" Type="http://schemas.openxmlformats.org/officeDocument/2006/relationships/slideLayout" Target="../slideLayouts/slideLayout187.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197.xml"/><Relationship Id="rId13" Type="http://schemas.openxmlformats.org/officeDocument/2006/relationships/theme" Target="../theme/theme19.xml"/><Relationship Id="rId3" Type="http://schemas.openxmlformats.org/officeDocument/2006/relationships/slideLayout" Target="../slideLayouts/slideLayout192.xml"/><Relationship Id="rId7" Type="http://schemas.openxmlformats.org/officeDocument/2006/relationships/slideLayout" Target="../slideLayouts/slideLayout196.xml"/><Relationship Id="rId12" Type="http://schemas.openxmlformats.org/officeDocument/2006/relationships/slideLayout" Target="../slideLayouts/slideLayout201.xml"/><Relationship Id="rId2" Type="http://schemas.openxmlformats.org/officeDocument/2006/relationships/slideLayout" Target="../slideLayouts/slideLayout191.xml"/><Relationship Id="rId1" Type="http://schemas.openxmlformats.org/officeDocument/2006/relationships/slideLayout" Target="../slideLayouts/slideLayout190.xml"/><Relationship Id="rId6" Type="http://schemas.openxmlformats.org/officeDocument/2006/relationships/slideLayout" Target="../slideLayouts/slideLayout195.xml"/><Relationship Id="rId11" Type="http://schemas.openxmlformats.org/officeDocument/2006/relationships/slideLayout" Target="../slideLayouts/slideLayout200.xml"/><Relationship Id="rId5" Type="http://schemas.openxmlformats.org/officeDocument/2006/relationships/slideLayout" Target="../slideLayouts/slideLayout194.xml"/><Relationship Id="rId10" Type="http://schemas.openxmlformats.org/officeDocument/2006/relationships/slideLayout" Target="../slideLayouts/slideLayout199.xml"/><Relationship Id="rId4" Type="http://schemas.openxmlformats.org/officeDocument/2006/relationships/slideLayout" Target="../slideLayouts/slideLayout193.xml"/><Relationship Id="rId9" Type="http://schemas.openxmlformats.org/officeDocument/2006/relationships/slideLayout" Target="../slideLayouts/slideLayout198.xml"/><Relationship Id="rId14" Type="http://schemas.openxmlformats.org/officeDocument/2006/relationships/image" Target="../media/image1.png"/></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09.xml"/><Relationship Id="rId3" Type="http://schemas.openxmlformats.org/officeDocument/2006/relationships/slideLayout" Target="../slideLayouts/slideLayout204.xml"/><Relationship Id="rId7" Type="http://schemas.openxmlformats.org/officeDocument/2006/relationships/slideLayout" Target="../slideLayouts/slideLayout208.xml"/><Relationship Id="rId12" Type="http://schemas.openxmlformats.org/officeDocument/2006/relationships/theme" Target="../theme/theme20.xml"/><Relationship Id="rId2" Type="http://schemas.openxmlformats.org/officeDocument/2006/relationships/slideLayout" Target="../slideLayouts/slideLayout203.xml"/><Relationship Id="rId1" Type="http://schemas.openxmlformats.org/officeDocument/2006/relationships/slideLayout" Target="../slideLayouts/slideLayout202.xml"/><Relationship Id="rId6" Type="http://schemas.openxmlformats.org/officeDocument/2006/relationships/slideLayout" Target="../slideLayouts/slideLayout207.xml"/><Relationship Id="rId11" Type="http://schemas.openxmlformats.org/officeDocument/2006/relationships/slideLayout" Target="../slideLayouts/slideLayout212.xml"/><Relationship Id="rId5" Type="http://schemas.openxmlformats.org/officeDocument/2006/relationships/slideLayout" Target="../slideLayouts/slideLayout206.xml"/><Relationship Id="rId10" Type="http://schemas.openxmlformats.org/officeDocument/2006/relationships/slideLayout" Target="../slideLayouts/slideLayout211.xml"/><Relationship Id="rId4" Type="http://schemas.openxmlformats.org/officeDocument/2006/relationships/slideLayout" Target="../slideLayouts/slideLayout205.xml"/><Relationship Id="rId9" Type="http://schemas.openxmlformats.org/officeDocument/2006/relationships/slideLayout" Target="../slideLayouts/slideLayout210.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20.xml"/><Relationship Id="rId13" Type="http://schemas.openxmlformats.org/officeDocument/2006/relationships/image" Target="../media/image1.png"/><Relationship Id="rId3" Type="http://schemas.openxmlformats.org/officeDocument/2006/relationships/slideLayout" Target="../slideLayouts/slideLayout215.xml"/><Relationship Id="rId7" Type="http://schemas.openxmlformats.org/officeDocument/2006/relationships/slideLayout" Target="../slideLayouts/slideLayout219.xml"/><Relationship Id="rId12" Type="http://schemas.openxmlformats.org/officeDocument/2006/relationships/theme" Target="../theme/theme21.xml"/><Relationship Id="rId2" Type="http://schemas.openxmlformats.org/officeDocument/2006/relationships/slideLayout" Target="../slideLayouts/slideLayout214.xml"/><Relationship Id="rId1" Type="http://schemas.openxmlformats.org/officeDocument/2006/relationships/slideLayout" Target="../slideLayouts/slideLayout213.xml"/><Relationship Id="rId6" Type="http://schemas.openxmlformats.org/officeDocument/2006/relationships/slideLayout" Target="../slideLayouts/slideLayout218.xml"/><Relationship Id="rId11" Type="http://schemas.openxmlformats.org/officeDocument/2006/relationships/slideLayout" Target="../slideLayouts/slideLayout223.xml"/><Relationship Id="rId5" Type="http://schemas.openxmlformats.org/officeDocument/2006/relationships/slideLayout" Target="../slideLayouts/slideLayout217.xml"/><Relationship Id="rId10" Type="http://schemas.openxmlformats.org/officeDocument/2006/relationships/slideLayout" Target="../slideLayouts/slideLayout222.xml"/><Relationship Id="rId4" Type="http://schemas.openxmlformats.org/officeDocument/2006/relationships/slideLayout" Target="../slideLayouts/slideLayout216.xml"/><Relationship Id="rId9" Type="http://schemas.openxmlformats.org/officeDocument/2006/relationships/slideLayout" Target="../slideLayouts/slideLayout221.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31.xml"/><Relationship Id="rId3" Type="http://schemas.openxmlformats.org/officeDocument/2006/relationships/slideLayout" Target="../slideLayouts/slideLayout226.xml"/><Relationship Id="rId7" Type="http://schemas.openxmlformats.org/officeDocument/2006/relationships/slideLayout" Target="../slideLayouts/slideLayout230.xml"/><Relationship Id="rId12" Type="http://schemas.openxmlformats.org/officeDocument/2006/relationships/theme" Target="../theme/theme22.xml"/><Relationship Id="rId2" Type="http://schemas.openxmlformats.org/officeDocument/2006/relationships/slideLayout" Target="../slideLayouts/slideLayout225.xml"/><Relationship Id="rId1" Type="http://schemas.openxmlformats.org/officeDocument/2006/relationships/slideLayout" Target="../slideLayouts/slideLayout224.xml"/><Relationship Id="rId6" Type="http://schemas.openxmlformats.org/officeDocument/2006/relationships/slideLayout" Target="../slideLayouts/slideLayout229.xml"/><Relationship Id="rId11" Type="http://schemas.openxmlformats.org/officeDocument/2006/relationships/slideLayout" Target="../slideLayouts/slideLayout234.xml"/><Relationship Id="rId5" Type="http://schemas.openxmlformats.org/officeDocument/2006/relationships/slideLayout" Target="../slideLayouts/slideLayout228.xml"/><Relationship Id="rId10" Type="http://schemas.openxmlformats.org/officeDocument/2006/relationships/slideLayout" Target="../slideLayouts/slideLayout233.xml"/><Relationship Id="rId4" Type="http://schemas.openxmlformats.org/officeDocument/2006/relationships/slideLayout" Target="../slideLayouts/slideLayout227.xml"/><Relationship Id="rId9" Type="http://schemas.openxmlformats.org/officeDocument/2006/relationships/slideLayout" Target="../slideLayouts/slideLayout232.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242.xml"/><Relationship Id="rId13" Type="http://schemas.openxmlformats.org/officeDocument/2006/relationships/theme" Target="../theme/theme23.xml"/><Relationship Id="rId3" Type="http://schemas.openxmlformats.org/officeDocument/2006/relationships/slideLayout" Target="../slideLayouts/slideLayout237.xml"/><Relationship Id="rId7" Type="http://schemas.openxmlformats.org/officeDocument/2006/relationships/slideLayout" Target="../slideLayouts/slideLayout241.xml"/><Relationship Id="rId12" Type="http://schemas.openxmlformats.org/officeDocument/2006/relationships/slideLayout" Target="../slideLayouts/slideLayout246.xml"/><Relationship Id="rId2" Type="http://schemas.openxmlformats.org/officeDocument/2006/relationships/slideLayout" Target="../slideLayouts/slideLayout236.xml"/><Relationship Id="rId1" Type="http://schemas.openxmlformats.org/officeDocument/2006/relationships/slideLayout" Target="../slideLayouts/slideLayout235.xml"/><Relationship Id="rId6" Type="http://schemas.openxmlformats.org/officeDocument/2006/relationships/slideLayout" Target="../slideLayouts/slideLayout240.xml"/><Relationship Id="rId11" Type="http://schemas.openxmlformats.org/officeDocument/2006/relationships/slideLayout" Target="../slideLayouts/slideLayout245.xml"/><Relationship Id="rId5" Type="http://schemas.openxmlformats.org/officeDocument/2006/relationships/slideLayout" Target="../slideLayouts/slideLayout239.xml"/><Relationship Id="rId10" Type="http://schemas.openxmlformats.org/officeDocument/2006/relationships/slideLayout" Target="../slideLayouts/slideLayout244.xml"/><Relationship Id="rId4" Type="http://schemas.openxmlformats.org/officeDocument/2006/relationships/slideLayout" Target="../slideLayouts/slideLayout238.xml"/><Relationship Id="rId9" Type="http://schemas.openxmlformats.org/officeDocument/2006/relationships/slideLayout" Target="../slideLayouts/slideLayout243.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254.xml"/><Relationship Id="rId13" Type="http://schemas.openxmlformats.org/officeDocument/2006/relationships/theme" Target="../theme/theme24.xml"/><Relationship Id="rId3" Type="http://schemas.openxmlformats.org/officeDocument/2006/relationships/slideLayout" Target="../slideLayouts/slideLayout249.xml"/><Relationship Id="rId7" Type="http://schemas.openxmlformats.org/officeDocument/2006/relationships/slideLayout" Target="../slideLayouts/slideLayout253.xml"/><Relationship Id="rId12" Type="http://schemas.openxmlformats.org/officeDocument/2006/relationships/slideLayout" Target="../slideLayouts/slideLayout258.xml"/><Relationship Id="rId2" Type="http://schemas.openxmlformats.org/officeDocument/2006/relationships/slideLayout" Target="../slideLayouts/slideLayout248.xml"/><Relationship Id="rId1" Type="http://schemas.openxmlformats.org/officeDocument/2006/relationships/slideLayout" Target="../slideLayouts/slideLayout247.xml"/><Relationship Id="rId6" Type="http://schemas.openxmlformats.org/officeDocument/2006/relationships/slideLayout" Target="../slideLayouts/slideLayout252.xml"/><Relationship Id="rId11" Type="http://schemas.openxmlformats.org/officeDocument/2006/relationships/slideLayout" Target="../slideLayouts/slideLayout257.xml"/><Relationship Id="rId5" Type="http://schemas.openxmlformats.org/officeDocument/2006/relationships/slideLayout" Target="../slideLayouts/slideLayout251.xml"/><Relationship Id="rId10" Type="http://schemas.openxmlformats.org/officeDocument/2006/relationships/slideLayout" Target="../slideLayouts/slideLayout256.xml"/><Relationship Id="rId4" Type="http://schemas.openxmlformats.org/officeDocument/2006/relationships/slideLayout" Target="../slideLayouts/slideLayout250.xml"/><Relationship Id="rId9" Type="http://schemas.openxmlformats.org/officeDocument/2006/relationships/slideLayout" Target="../slideLayouts/slideLayout255.xml"/><Relationship Id="rId14" Type="http://schemas.openxmlformats.org/officeDocument/2006/relationships/image" Target="../media/image1.png"/></Relationships>
</file>

<file path=ppt/slideMasters/_rels/slideMaster25.xml.rels><?xml version="1.0" encoding="UTF-8" standalone="yes"?>
<Relationships xmlns="http://schemas.openxmlformats.org/package/2006/relationships"><Relationship Id="rId8" Type="http://schemas.openxmlformats.org/officeDocument/2006/relationships/theme" Target="../theme/theme25.xml"/><Relationship Id="rId3" Type="http://schemas.openxmlformats.org/officeDocument/2006/relationships/slideLayout" Target="../slideLayouts/slideLayout261.xml"/><Relationship Id="rId7" Type="http://schemas.openxmlformats.org/officeDocument/2006/relationships/slideLayout" Target="../slideLayouts/slideLayout265.xml"/><Relationship Id="rId2" Type="http://schemas.openxmlformats.org/officeDocument/2006/relationships/slideLayout" Target="../slideLayouts/slideLayout260.xml"/><Relationship Id="rId1" Type="http://schemas.openxmlformats.org/officeDocument/2006/relationships/slideLayout" Target="../slideLayouts/slideLayout259.xml"/><Relationship Id="rId6" Type="http://schemas.openxmlformats.org/officeDocument/2006/relationships/slideLayout" Target="../slideLayouts/slideLayout264.xml"/><Relationship Id="rId5" Type="http://schemas.openxmlformats.org/officeDocument/2006/relationships/slideLayout" Target="../slideLayouts/slideLayout263.xml"/><Relationship Id="rId4" Type="http://schemas.openxmlformats.org/officeDocument/2006/relationships/slideLayout" Target="../slideLayouts/slideLayout262.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273.xml"/><Relationship Id="rId13" Type="http://schemas.openxmlformats.org/officeDocument/2006/relationships/image" Target="../media/image1.png"/><Relationship Id="rId3" Type="http://schemas.openxmlformats.org/officeDocument/2006/relationships/slideLayout" Target="../slideLayouts/slideLayout268.xml"/><Relationship Id="rId7" Type="http://schemas.openxmlformats.org/officeDocument/2006/relationships/slideLayout" Target="../slideLayouts/slideLayout272.xml"/><Relationship Id="rId12" Type="http://schemas.openxmlformats.org/officeDocument/2006/relationships/theme" Target="../theme/theme26.xml"/><Relationship Id="rId2" Type="http://schemas.openxmlformats.org/officeDocument/2006/relationships/slideLayout" Target="../slideLayouts/slideLayout267.xml"/><Relationship Id="rId1" Type="http://schemas.openxmlformats.org/officeDocument/2006/relationships/slideLayout" Target="../slideLayouts/slideLayout266.xml"/><Relationship Id="rId6" Type="http://schemas.openxmlformats.org/officeDocument/2006/relationships/slideLayout" Target="../slideLayouts/slideLayout271.xml"/><Relationship Id="rId11" Type="http://schemas.openxmlformats.org/officeDocument/2006/relationships/slideLayout" Target="../slideLayouts/slideLayout276.xml"/><Relationship Id="rId5" Type="http://schemas.openxmlformats.org/officeDocument/2006/relationships/slideLayout" Target="../slideLayouts/slideLayout270.xml"/><Relationship Id="rId10" Type="http://schemas.openxmlformats.org/officeDocument/2006/relationships/slideLayout" Target="../slideLayouts/slideLayout275.xml"/><Relationship Id="rId4" Type="http://schemas.openxmlformats.org/officeDocument/2006/relationships/slideLayout" Target="../slideLayouts/slideLayout269.xml"/><Relationship Id="rId9" Type="http://schemas.openxmlformats.org/officeDocument/2006/relationships/slideLayout" Target="../slideLayouts/slideLayout274.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284.xml"/><Relationship Id="rId13" Type="http://schemas.openxmlformats.org/officeDocument/2006/relationships/image" Target="../media/image1.png"/><Relationship Id="rId3" Type="http://schemas.openxmlformats.org/officeDocument/2006/relationships/slideLayout" Target="../slideLayouts/slideLayout279.xml"/><Relationship Id="rId7" Type="http://schemas.openxmlformats.org/officeDocument/2006/relationships/slideLayout" Target="../slideLayouts/slideLayout283.xml"/><Relationship Id="rId12" Type="http://schemas.openxmlformats.org/officeDocument/2006/relationships/theme" Target="../theme/theme27.xml"/><Relationship Id="rId2" Type="http://schemas.openxmlformats.org/officeDocument/2006/relationships/slideLayout" Target="../slideLayouts/slideLayout278.xml"/><Relationship Id="rId1" Type="http://schemas.openxmlformats.org/officeDocument/2006/relationships/slideLayout" Target="../slideLayouts/slideLayout277.xml"/><Relationship Id="rId6" Type="http://schemas.openxmlformats.org/officeDocument/2006/relationships/slideLayout" Target="../slideLayouts/slideLayout282.xml"/><Relationship Id="rId11" Type="http://schemas.openxmlformats.org/officeDocument/2006/relationships/slideLayout" Target="../slideLayouts/slideLayout287.xml"/><Relationship Id="rId5" Type="http://schemas.openxmlformats.org/officeDocument/2006/relationships/slideLayout" Target="../slideLayouts/slideLayout281.xml"/><Relationship Id="rId10" Type="http://schemas.openxmlformats.org/officeDocument/2006/relationships/slideLayout" Target="../slideLayouts/slideLayout286.xml"/><Relationship Id="rId4" Type="http://schemas.openxmlformats.org/officeDocument/2006/relationships/slideLayout" Target="../slideLayouts/slideLayout280.xml"/><Relationship Id="rId9" Type="http://schemas.openxmlformats.org/officeDocument/2006/relationships/slideLayout" Target="../slideLayouts/slideLayout285.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295.xml"/><Relationship Id="rId13" Type="http://schemas.openxmlformats.org/officeDocument/2006/relationships/image" Target="../media/image1.png"/><Relationship Id="rId3" Type="http://schemas.openxmlformats.org/officeDocument/2006/relationships/slideLayout" Target="../slideLayouts/slideLayout290.xml"/><Relationship Id="rId7" Type="http://schemas.openxmlformats.org/officeDocument/2006/relationships/slideLayout" Target="../slideLayouts/slideLayout294.xml"/><Relationship Id="rId12" Type="http://schemas.openxmlformats.org/officeDocument/2006/relationships/theme" Target="../theme/theme28.xml"/><Relationship Id="rId2" Type="http://schemas.openxmlformats.org/officeDocument/2006/relationships/slideLayout" Target="../slideLayouts/slideLayout289.xml"/><Relationship Id="rId1" Type="http://schemas.openxmlformats.org/officeDocument/2006/relationships/slideLayout" Target="../slideLayouts/slideLayout288.xml"/><Relationship Id="rId6" Type="http://schemas.openxmlformats.org/officeDocument/2006/relationships/slideLayout" Target="../slideLayouts/slideLayout293.xml"/><Relationship Id="rId11" Type="http://schemas.openxmlformats.org/officeDocument/2006/relationships/slideLayout" Target="../slideLayouts/slideLayout298.xml"/><Relationship Id="rId5" Type="http://schemas.openxmlformats.org/officeDocument/2006/relationships/slideLayout" Target="../slideLayouts/slideLayout292.xml"/><Relationship Id="rId10" Type="http://schemas.openxmlformats.org/officeDocument/2006/relationships/slideLayout" Target="../slideLayouts/slideLayout297.xml"/><Relationship Id="rId4" Type="http://schemas.openxmlformats.org/officeDocument/2006/relationships/slideLayout" Target="../slideLayouts/slideLayout291.xml"/><Relationship Id="rId9" Type="http://schemas.openxmlformats.org/officeDocument/2006/relationships/slideLayout" Target="../slideLayouts/slideLayout296.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306.xml"/><Relationship Id="rId13" Type="http://schemas.openxmlformats.org/officeDocument/2006/relationships/theme" Target="../theme/theme29.xml"/><Relationship Id="rId3" Type="http://schemas.openxmlformats.org/officeDocument/2006/relationships/slideLayout" Target="../slideLayouts/slideLayout301.xml"/><Relationship Id="rId7" Type="http://schemas.openxmlformats.org/officeDocument/2006/relationships/slideLayout" Target="../slideLayouts/slideLayout305.xml"/><Relationship Id="rId12" Type="http://schemas.openxmlformats.org/officeDocument/2006/relationships/slideLayout" Target="../slideLayouts/slideLayout310.xml"/><Relationship Id="rId2" Type="http://schemas.openxmlformats.org/officeDocument/2006/relationships/slideLayout" Target="../slideLayouts/slideLayout300.xml"/><Relationship Id="rId1" Type="http://schemas.openxmlformats.org/officeDocument/2006/relationships/slideLayout" Target="../slideLayouts/slideLayout299.xml"/><Relationship Id="rId6" Type="http://schemas.openxmlformats.org/officeDocument/2006/relationships/slideLayout" Target="../slideLayouts/slideLayout304.xml"/><Relationship Id="rId11" Type="http://schemas.openxmlformats.org/officeDocument/2006/relationships/slideLayout" Target="../slideLayouts/slideLayout309.xml"/><Relationship Id="rId5" Type="http://schemas.openxmlformats.org/officeDocument/2006/relationships/slideLayout" Target="../slideLayouts/slideLayout303.xml"/><Relationship Id="rId10" Type="http://schemas.openxmlformats.org/officeDocument/2006/relationships/slideLayout" Target="../slideLayouts/slideLayout308.xml"/><Relationship Id="rId4" Type="http://schemas.openxmlformats.org/officeDocument/2006/relationships/slideLayout" Target="../slideLayouts/slideLayout302.xml"/><Relationship Id="rId9" Type="http://schemas.openxmlformats.org/officeDocument/2006/relationships/slideLayout" Target="../slideLayouts/slideLayout307.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18.xml"/><Relationship Id="rId13" Type="http://schemas.openxmlformats.org/officeDocument/2006/relationships/image" Target="../media/image1.png"/><Relationship Id="rId3" Type="http://schemas.openxmlformats.org/officeDocument/2006/relationships/slideLayout" Target="../slideLayouts/slideLayout313.xml"/><Relationship Id="rId7" Type="http://schemas.openxmlformats.org/officeDocument/2006/relationships/slideLayout" Target="../slideLayouts/slideLayout317.xml"/><Relationship Id="rId12" Type="http://schemas.openxmlformats.org/officeDocument/2006/relationships/theme" Target="../theme/theme30.xml"/><Relationship Id="rId2" Type="http://schemas.openxmlformats.org/officeDocument/2006/relationships/slideLayout" Target="../slideLayouts/slideLayout312.xml"/><Relationship Id="rId1" Type="http://schemas.openxmlformats.org/officeDocument/2006/relationships/slideLayout" Target="../slideLayouts/slideLayout311.xml"/><Relationship Id="rId6" Type="http://schemas.openxmlformats.org/officeDocument/2006/relationships/slideLayout" Target="../slideLayouts/slideLayout316.xml"/><Relationship Id="rId11" Type="http://schemas.openxmlformats.org/officeDocument/2006/relationships/slideLayout" Target="../slideLayouts/slideLayout321.xml"/><Relationship Id="rId5" Type="http://schemas.openxmlformats.org/officeDocument/2006/relationships/slideLayout" Target="../slideLayouts/slideLayout315.xml"/><Relationship Id="rId10" Type="http://schemas.openxmlformats.org/officeDocument/2006/relationships/slideLayout" Target="../slideLayouts/slideLayout320.xml"/><Relationship Id="rId4" Type="http://schemas.openxmlformats.org/officeDocument/2006/relationships/slideLayout" Target="../slideLayouts/slideLayout314.xml"/><Relationship Id="rId9" Type="http://schemas.openxmlformats.org/officeDocument/2006/relationships/slideLayout" Target="../slideLayouts/slideLayout319.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329.xml"/><Relationship Id="rId3" Type="http://schemas.openxmlformats.org/officeDocument/2006/relationships/slideLayout" Target="../slideLayouts/slideLayout324.xml"/><Relationship Id="rId7" Type="http://schemas.openxmlformats.org/officeDocument/2006/relationships/slideLayout" Target="../slideLayouts/slideLayout328.xml"/><Relationship Id="rId12" Type="http://schemas.openxmlformats.org/officeDocument/2006/relationships/theme" Target="../theme/theme31.xml"/><Relationship Id="rId2" Type="http://schemas.openxmlformats.org/officeDocument/2006/relationships/slideLayout" Target="../slideLayouts/slideLayout323.xml"/><Relationship Id="rId1" Type="http://schemas.openxmlformats.org/officeDocument/2006/relationships/slideLayout" Target="../slideLayouts/slideLayout322.xml"/><Relationship Id="rId6" Type="http://schemas.openxmlformats.org/officeDocument/2006/relationships/slideLayout" Target="../slideLayouts/slideLayout327.xml"/><Relationship Id="rId11" Type="http://schemas.openxmlformats.org/officeDocument/2006/relationships/slideLayout" Target="../slideLayouts/slideLayout332.xml"/><Relationship Id="rId5" Type="http://schemas.openxmlformats.org/officeDocument/2006/relationships/slideLayout" Target="../slideLayouts/slideLayout326.xml"/><Relationship Id="rId10" Type="http://schemas.openxmlformats.org/officeDocument/2006/relationships/slideLayout" Target="../slideLayouts/slideLayout331.xml"/><Relationship Id="rId4" Type="http://schemas.openxmlformats.org/officeDocument/2006/relationships/slideLayout" Target="../slideLayouts/slideLayout325.xml"/><Relationship Id="rId9" Type="http://schemas.openxmlformats.org/officeDocument/2006/relationships/slideLayout" Target="../slideLayouts/slideLayout330.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340.xml"/><Relationship Id="rId13" Type="http://schemas.openxmlformats.org/officeDocument/2006/relationships/image" Target="../media/image1.png"/><Relationship Id="rId3" Type="http://schemas.openxmlformats.org/officeDocument/2006/relationships/slideLayout" Target="../slideLayouts/slideLayout335.xml"/><Relationship Id="rId7" Type="http://schemas.openxmlformats.org/officeDocument/2006/relationships/slideLayout" Target="../slideLayouts/slideLayout339.xml"/><Relationship Id="rId12" Type="http://schemas.openxmlformats.org/officeDocument/2006/relationships/theme" Target="../theme/theme32.xml"/><Relationship Id="rId2" Type="http://schemas.openxmlformats.org/officeDocument/2006/relationships/slideLayout" Target="../slideLayouts/slideLayout334.xml"/><Relationship Id="rId1" Type="http://schemas.openxmlformats.org/officeDocument/2006/relationships/slideLayout" Target="../slideLayouts/slideLayout333.xml"/><Relationship Id="rId6" Type="http://schemas.openxmlformats.org/officeDocument/2006/relationships/slideLayout" Target="../slideLayouts/slideLayout338.xml"/><Relationship Id="rId11" Type="http://schemas.openxmlformats.org/officeDocument/2006/relationships/slideLayout" Target="../slideLayouts/slideLayout343.xml"/><Relationship Id="rId5" Type="http://schemas.openxmlformats.org/officeDocument/2006/relationships/slideLayout" Target="../slideLayouts/slideLayout337.xml"/><Relationship Id="rId10" Type="http://schemas.openxmlformats.org/officeDocument/2006/relationships/slideLayout" Target="../slideLayouts/slideLayout342.xml"/><Relationship Id="rId4" Type="http://schemas.openxmlformats.org/officeDocument/2006/relationships/slideLayout" Target="../slideLayouts/slideLayout336.xml"/><Relationship Id="rId9" Type="http://schemas.openxmlformats.org/officeDocument/2006/relationships/slideLayout" Target="../slideLayouts/slideLayout341.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351.xml"/><Relationship Id="rId13" Type="http://schemas.openxmlformats.org/officeDocument/2006/relationships/image" Target="../media/image1.png"/><Relationship Id="rId3" Type="http://schemas.openxmlformats.org/officeDocument/2006/relationships/slideLayout" Target="../slideLayouts/slideLayout346.xml"/><Relationship Id="rId7" Type="http://schemas.openxmlformats.org/officeDocument/2006/relationships/slideLayout" Target="../slideLayouts/slideLayout350.xml"/><Relationship Id="rId12" Type="http://schemas.openxmlformats.org/officeDocument/2006/relationships/theme" Target="../theme/theme33.xml"/><Relationship Id="rId2" Type="http://schemas.openxmlformats.org/officeDocument/2006/relationships/slideLayout" Target="../slideLayouts/slideLayout345.xml"/><Relationship Id="rId1" Type="http://schemas.openxmlformats.org/officeDocument/2006/relationships/slideLayout" Target="../slideLayouts/slideLayout344.xml"/><Relationship Id="rId6" Type="http://schemas.openxmlformats.org/officeDocument/2006/relationships/slideLayout" Target="../slideLayouts/slideLayout349.xml"/><Relationship Id="rId11" Type="http://schemas.openxmlformats.org/officeDocument/2006/relationships/slideLayout" Target="../slideLayouts/slideLayout354.xml"/><Relationship Id="rId5" Type="http://schemas.openxmlformats.org/officeDocument/2006/relationships/slideLayout" Target="../slideLayouts/slideLayout348.xml"/><Relationship Id="rId10" Type="http://schemas.openxmlformats.org/officeDocument/2006/relationships/slideLayout" Target="../slideLayouts/slideLayout353.xml"/><Relationship Id="rId4" Type="http://schemas.openxmlformats.org/officeDocument/2006/relationships/slideLayout" Target="../slideLayouts/slideLayout347.xml"/><Relationship Id="rId9" Type="http://schemas.openxmlformats.org/officeDocument/2006/relationships/slideLayout" Target="../slideLayouts/slideLayout352.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362.xml"/><Relationship Id="rId13" Type="http://schemas.openxmlformats.org/officeDocument/2006/relationships/image" Target="../media/image1.png"/><Relationship Id="rId3" Type="http://schemas.openxmlformats.org/officeDocument/2006/relationships/slideLayout" Target="../slideLayouts/slideLayout357.xml"/><Relationship Id="rId7" Type="http://schemas.openxmlformats.org/officeDocument/2006/relationships/slideLayout" Target="../slideLayouts/slideLayout361.xml"/><Relationship Id="rId12" Type="http://schemas.openxmlformats.org/officeDocument/2006/relationships/theme" Target="../theme/theme34.xml"/><Relationship Id="rId2" Type="http://schemas.openxmlformats.org/officeDocument/2006/relationships/slideLayout" Target="../slideLayouts/slideLayout356.xml"/><Relationship Id="rId1" Type="http://schemas.openxmlformats.org/officeDocument/2006/relationships/slideLayout" Target="../slideLayouts/slideLayout355.xml"/><Relationship Id="rId6" Type="http://schemas.openxmlformats.org/officeDocument/2006/relationships/slideLayout" Target="../slideLayouts/slideLayout360.xml"/><Relationship Id="rId11" Type="http://schemas.openxmlformats.org/officeDocument/2006/relationships/slideLayout" Target="../slideLayouts/slideLayout365.xml"/><Relationship Id="rId5" Type="http://schemas.openxmlformats.org/officeDocument/2006/relationships/slideLayout" Target="../slideLayouts/slideLayout359.xml"/><Relationship Id="rId10" Type="http://schemas.openxmlformats.org/officeDocument/2006/relationships/slideLayout" Target="../slideLayouts/slideLayout364.xml"/><Relationship Id="rId4" Type="http://schemas.openxmlformats.org/officeDocument/2006/relationships/slideLayout" Target="../slideLayouts/slideLayout358.xml"/><Relationship Id="rId9" Type="http://schemas.openxmlformats.org/officeDocument/2006/relationships/slideLayout" Target="../slideLayouts/slideLayout363.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373.xml"/><Relationship Id="rId13" Type="http://schemas.openxmlformats.org/officeDocument/2006/relationships/image" Target="../media/image1.png"/><Relationship Id="rId3" Type="http://schemas.openxmlformats.org/officeDocument/2006/relationships/slideLayout" Target="../slideLayouts/slideLayout368.xml"/><Relationship Id="rId7" Type="http://schemas.openxmlformats.org/officeDocument/2006/relationships/slideLayout" Target="../slideLayouts/slideLayout372.xml"/><Relationship Id="rId12" Type="http://schemas.openxmlformats.org/officeDocument/2006/relationships/theme" Target="../theme/theme35.xml"/><Relationship Id="rId2" Type="http://schemas.openxmlformats.org/officeDocument/2006/relationships/slideLayout" Target="../slideLayouts/slideLayout367.xml"/><Relationship Id="rId1" Type="http://schemas.openxmlformats.org/officeDocument/2006/relationships/slideLayout" Target="../slideLayouts/slideLayout366.xml"/><Relationship Id="rId6" Type="http://schemas.openxmlformats.org/officeDocument/2006/relationships/slideLayout" Target="../slideLayouts/slideLayout371.xml"/><Relationship Id="rId11" Type="http://schemas.openxmlformats.org/officeDocument/2006/relationships/slideLayout" Target="../slideLayouts/slideLayout376.xml"/><Relationship Id="rId5" Type="http://schemas.openxmlformats.org/officeDocument/2006/relationships/slideLayout" Target="../slideLayouts/slideLayout370.xml"/><Relationship Id="rId10" Type="http://schemas.openxmlformats.org/officeDocument/2006/relationships/slideLayout" Target="../slideLayouts/slideLayout375.xml"/><Relationship Id="rId4" Type="http://schemas.openxmlformats.org/officeDocument/2006/relationships/slideLayout" Target="../slideLayouts/slideLayout369.xml"/><Relationship Id="rId9" Type="http://schemas.openxmlformats.org/officeDocument/2006/relationships/slideLayout" Target="../slideLayouts/slideLayout374.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384.xml"/><Relationship Id="rId3" Type="http://schemas.openxmlformats.org/officeDocument/2006/relationships/slideLayout" Target="../slideLayouts/slideLayout379.xml"/><Relationship Id="rId7" Type="http://schemas.openxmlformats.org/officeDocument/2006/relationships/slideLayout" Target="../slideLayouts/slideLayout383.xml"/><Relationship Id="rId12" Type="http://schemas.openxmlformats.org/officeDocument/2006/relationships/theme" Target="../theme/theme36.xml"/><Relationship Id="rId2" Type="http://schemas.openxmlformats.org/officeDocument/2006/relationships/slideLayout" Target="../slideLayouts/slideLayout378.xml"/><Relationship Id="rId1" Type="http://schemas.openxmlformats.org/officeDocument/2006/relationships/slideLayout" Target="../slideLayouts/slideLayout377.xml"/><Relationship Id="rId6" Type="http://schemas.openxmlformats.org/officeDocument/2006/relationships/slideLayout" Target="../slideLayouts/slideLayout382.xml"/><Relationship Id="rId11" Type="http://schemas.openxmlformats.org/officeDocument/2006/relationships/slideLayout" Target="../slideLayouts/slideLayout387.xml"/><Relationship Id="rId5" Type="http://schemas.openxmlformats.org/officeDocument/2006/relationships/slideLayout" Target="../slideLayouts/slideLayout381.xml"/><Relationship Id="rId10" Type="http://schemas.openxmlformats.org/officeDocument/2006/relationships/slideLayout" Target="../slideLayouts/slideLayout386.xml"/><Relationship Id="rId4" Type="http://schemas.openxmlformats.org/officeDocument/2006/relationships/slideLayout" Target="../slideLayouts/slideLayout380.xml"/><Relationship Id="rId9" Type="http://schemas.openxmlformats.org/officeDocument/2006/relationships/slideLayout" Target="../slideLayouts/slideLayout385.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395.xml"/><Relationship Id="rId3" Type="http://schemas.openxmlformats.org/officeDocument/2006/relationships/slideLayout" Target="../slideLayouts/slideLayout390.xml"/><Relationship Id="rId7" Type="http://schemas.openxmlformats.org/officeDocument/2006/relationships/slideLayout" Target="../slideLayouts/slideLayout394.xml"/><Relationship Id="rId12" Type="http://schemas.openxmlformats.org/officeDocument/2006/relationships/theme" Target="../theme/theme37.xml"/><Relationship Id="rId2" Type="http://schemas.openxmlformats.org/officeDocument/2006/relationships/slideLayout" Target="../slideLayouts/slideLayout389.xml"/><Relationship Id="rId1" Type="http://schemas.openxmlformats.org/officeDocument/2006/relationships/slideLayout" Target="../slideLayouts/slideLayout388.xml"/><Relationship Id="rId6" Type="http://schemas.openxmlformats.org/officeDocument/2006/relationships/slideLayout" Target="../slideLayouts/slideLayout393.xml"/><Relationship Id="rId11" Type="http://schemas.openxmlformats.org/officeDocument/2006/relationships/slideLayout" Target="../slideLayouts/slideLayout398.xml"/><Relationship Id="rId5" Type="http://schemas.openxmlformats.org/officeDocument/2006/relationships/slideLayout" Target="../slideLayouts/slideLayout392.xml"/><Relationship Id="rId10" Type="http://schemas.openxmlformats.org/officeDocument/2006/relationships/slideLayout" Target="../slideLayouts/slideLayout397.xml"/><Relationship Id="rId4" Type="http://schemas.openxmlformats.org/officeDocument/2006/relationships/slideLayout" Target="../slideLayouts/slideLayout391.xml"/><Relationship Id="rId9" Type="http://schemas.openxmlformats.org/officeDocument/2006/relationships/slideLayout" Target="../slideLayouts/slideLayout396.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406.xml"/><Relationship Id="rId13" Type="http://schemas.openxmlformats.org/officeDocument/2006/relationships/image" Target="../media/image1.png"/><Relationship Id="rId3" Type="http://schemas.openxmlformats.org/officeDocument/2006/relationships/slideLayout" Target="../slideLayouts/slideLayout401.xml"/><Relationship Id="rId7" Type="http://schemas.openxmlformats.org/officeDocument/2006/relationships/slideLayout" Target="../slideLayouts/slideLayout405.xml"/><Relationship Id="rId12" Type="http://schemas.openxmlformats.org/officeDocument/2006/relationships/theme" Target="../theme/theme38.xml"/><Relationship Id="rId2" Type="http://schemas.openxmlformats.org/officeDocument/2006/relationships/slideLayout" Target="../slideLayouts/slideLayout400.xml"/><Relationship Id="rId1" Type="http://schemas.openxmlformats.org/officeDocument/2006/relationships/slideLayout" Target="../slideLayouts/slideLayout399.xml"/><Relationship Id="rId6" Type="http://schemas.openxmlformats.org/officeDocument/2006/relationships/slideLayout" Target="../slideLayouts/slideLayout404.xml"/><Relationship Id="rId11" Type="http://schemas.openxmlformats.org/officeDocument/2006/relationships/slideLayout" Target="../slideLayouts/slideLayout409.xml"/><Relationship Id="rId5" Type="http://schemas.openxmlformats.org/officeDocument/2006/relationships/slideLayout" Target="../slideLayouts/slideLayout403.xml"/><Relationship Id="rId10" Type="http://schemas.openxmlformats.org/officeDocument/2006/relationships/slideLayout" Target="../slideLayouts/slideLayout408.xml"/><Relationship Id="rId4" Type="http://schemas.openxmlformats.org/officeDocument/2006/relationships/slideLayout" Target="../slideLayouts/slideLayout402.xml"/><Relationship Id="rId9" Type="http://schemas.openxmlformats.org/officeDocument/2006/relationships/slideLayout" Target="../slideLayouts/slideLayout407.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417.xml"/><Relationship Id="rId13" Type="http://schemas.openxmlformats.org/officeDocument/2006/relationships/image" Target="../media/image1.png"/><Relationship Id="rId3" Type="http://schemas.openxmlformats.org/officeDocument/2006/relationships/slideLayout" Target="../slideLayouts/slideLayout412.xml"/><Relationship Id="rId7" Type="http://schemas.openxmlformats.org/officeDocument/2006/relationships/slideLayout" Target="../slideLayouts/slideLayout416.xml"/><Relationship Id="rId12" Type="http://schemas.openxmlformats.org/officeDocument/2006/relationships/theme" Target="../theme/theme39.xml"/><Relationship Id="rId2" Type="http://schemas.openxmlformats.org/officeDocument/2006/relationships/slideLayout" Target="../slideLayouts/slideLayout411.xml"/><Relationship Id="rId1" Type="http://schemas.openxmlformats.org/officeDocument/2006/relationships/slideLayout" Target="../slideLayouts/slideLayout410.xml"/><Relationship Id="rId6" Type="http://schemas.openxmlformats.org/officeDocument/2006/relationships/slideLayout" Target="../slideLayouts/slideLayout415.xml"/><Relationship Id="rId11" Type="http://schemas.openxmlformats.org/officeDocument/2006/relationships/slideLayout" Target="../slideLayouts/slideLayout420.xml"/><Relationship Id="rId5" Type="http://schemas.openxmlformats.org/officeDocument/2006/relationships/slideLayout" Target="../slideLayouts/slideLayout414.xml"/><Relationship Id="rId10" Type="http://schemas.openxmlformats.org/officeDocument/2006/relationships/slideLayout" Target="../slideLayouts/slideLayout419.xml"/><Relationship Id="rId4" Type="http://schemas.openxmlformats.org/officeDocument/2006/relationships/slideLayout" Target="../slideLayouts/slideLayout413.xml"/><Relationship Id="rId9" Type="http://schemas.openxmlformats.org/officeDocument/2006/relationships/slideLayout" Target="../slideLayouts/slideLayout418.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428.xml"/><Relationship Id="rId13" Type="http://schemas.openxmlformats.org/officeDocument/2006/relationships/theme" Target="../theme/theme40.xml"/><Relationship Id="rId3" Type="http://schemas.openxmlformats.org/officeDocument/2006/relationships/slideLayout" Target="../slideLayouts/slideLayout423.xml"/><Relationship Id="rId7" Type="http://schemas.openxmlformats.org/officeDocument/2006/relationships/slideLayout" Target="../slideLayouts/slideLayout427.xml"/><Relationship Id="rId12" Type="http://schemas.openxmlformats.org/officeDocument/2006/relationships/slideLayout" Target="../slideLayouts/slideLayout432.xml"/><Relationship Id="rId2" Type="http://schemas.openxmlformats.org/officeDocument/2006/relationships/slideLayout" Target="../slideLayouts/slideLayout422.xml"/><Relationship Id="rId1" Type="http://schemas.openxmlformats.org/officeDocument/2006/relationships/slideLayout" Target="../slideLayouts/slideLayout421.xml"/><Relationship Id="rId6" Type="http://schemas.openxmlformats.org/officeDocument/2006/relationships/slideLayout" Target="../slideLayouts/slideLayout426.xml"/><Relationship Id="rId11" Type="http://schemas.openxmlformats.org/officeDocument/2006/relationships/slideLayout" Target="../slideLayouts/slideLayout431.xml"/><Relationship Id="rId5" Type="http://schemas.openxmlformats.org/officeDocument/2006/relationships/slideLayout" Target="../slideLayouts/slideLayout425.xml"/><Relationship Id="rId10" Type="http://schemas.openxmlformats.org/officeDocument/2006/relationships/slideLayout" Target="../slideLayouts/slideLayout430.xml"/><Relationship Id="rId4" Type="http://schemas.openxmlformats.org/officeDocument/2006/relationships/slideLayout" Target="../slideLayouts/slideLayout424.xml"/><Relationship Id="rId9" Type="http://schemas.openxmlformats.org/officeDocument/2006/relationships/slideLayout" Target="../slideLayouts/slideLayout429.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440.xml"/><Relationship Id="rId13" Type="http://schemas.openxmlformats.org/officeDocument/2006/relationships/image" Target="../media/image1.png"/><Relationship Id="rId3" Type="http://schemas.openxmlformats.org/officeDocument/2006/relationships/slideLayout" Target="../slideLayouts/slideLayout435.xml"/><Relationship Id="rId7" Type="http://schemas.openxmlformats.org/officeDocument/2006/relationships/slideLayout" Target="../slideLayouts/slideLayout439.xml"/><Relationship Id="rId12" Type="http://schemas.openxmlformats.org/officeDocument/2006/relationships/theme" Target="../theme/theme41.xml"/><Relationship Id="rId2" Type="http://schemas.openxmlformats.org/officeDocument/2006/relationships/slideLayout" Target="../slideLayouts/slideLayout434.xml"/><Relationship Id="rId1" Type="http://schemas.openxmlformats.org/officeDocument/2006/relationships/slideLayout" Target="../slideLayouts/slideLayout433.xml"/><Relationship Id="rId6" Type="http://schemas.openxmlformats.org/officeDocument/2006/relationships/slideLayout" Target="../slideLayouts/slideLayout438.xml"/><Relationship Id="rId11" Type="http://schemas.openxmlformats.org/officeDocument/2006/relationships/slideLayout" Target="../slideLayouts/slideLayout443.xml"/><Relationship Id="rId5" Type="http://schemas.openxmlformats.org/officeDocument/2006/relationships/slideLayout" Target="../slideLayouts/slideLayout437.xml"/><Relationship Id="rId10" Type="http://schemas.openxmlformats.org/officeDocument/2006/relationships/slideLayout" Target="../slideLayouts/slideLayout442.xml"/><Relationship Id="rId4" Type="http://schemas.openxmlformats.org/officeDocument/2006/relationships/slideLayout" Target="../slideLayouts/slideLayout436.xml"/><Relationship Id="rId9" Type="http://schemas.openxmlformats.org/officeDocument/2006/relationships/slideLayout" Target="../slideLayouts/slideLayout441.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451.xml"/><Relationship Id="rId13" Type="http://schemas.openxmlformats.org/officeDocument/2006/relationships/theme" Target="../theme/theme42.xml"/><Relationship Id="rId3" Type="http://schemas.openxmlformats.org/officeDocument/2006/relationships/slideLayout" Target="../slideLayouts/slideLayout446.xml"/><Relationship Id="rId7" Type="http://schemas.openxmlformats.org/officeDocument/2006/relationships/slideLayout" Target="../slideLayouts/slideLayout450.xml"/><Relationship Id="rId12" Type="http://schemas.openxmlformats.org/officeDocument/2006/relationships/slideLayout" Target="../slideLayouts/slideLayout455.xml"/><Relationship Id="rId2" Type="http://schemas.openxmlformats.org/officeDocument/2006/relationships/slideLayout" Target="../slideLayouts/slideLayout445.xml"/><Relationship Id="rId1" Type="http://schemas.openxmlformats.org/officeDocument/2006/relationships/slideLayout" Target="../slideLayouts/slideLayout444.xml"/><Relationship Id="rId6" Type="http://schemas.openxmlformats.org/officeDocument/2006/relationships/slideLayout" Target="../slideLayouts/slideLayout449.xml"/><Relationship Id="rId11" Type="http://schemas.openxmlformats.org/officeDocument/2006/relationships/slideLayout" Target="../slideLayouts/slideLayout454.xml"/><Relationship Id="rId5" Type="http://schemas.openxmlformats.org/officeDocument/2006/relationships/slideLayout" Target="../slideLayouts/slideLayout448.xml"/><Relationship Id="rId10" Type="http://schemas.openxmlformats.org/officeDocument/2006/relationships/slideLayout" Target="../slideLayouts/slideLayout453.xml"/><Relationship Id="rId4" Type="http://schemas.openxmlformats.org/officeDocument/2006/relationships/slideLayout" Target="../slideLayouts/slideLayout447.xml"/><Relationship Id="rId9" Type="http://schemas.openxmlformats.org/officeDocument/2006/relationships/slideLayout" Target="../slideLayouts/slideLayout452.xml"/></Relationships>
</file>

<file path=ppt/slideMasters/_rels/slideMaster43.xml.rels><?xml version="1.0" encoding="UTF-8" standalone="yes"?>
<Relationships xmlns="http://schemas.openxmlformats.org/package/2006/relationships"><Relationship Id="rId3" Type="http://schemas.openxmlformats.org/officeDocument/2006/relationships/slideLayout" Target="../slideLayouts/slideLayout458.xml"/><Relationship Id="rId2" Type="http://schemas.openxmlformats.org/officeDocument/2006/relationships/slideLayout" Target="../slideLayouts/slideLayout457.xml"/><Relationship Id="rId1" Type="http://schemas.openxmlformats.org/officeDocument/2006/relationships/slideLayout" Target="../slideLayouts/slideLayout456.xml"/><Relationship Id="rId5" Type="http://schemas.openxmlformats.org/officeDocument/2006/relationships/theme" Target="../theme/theme43.xml"/><Relationship Id="rId4" Type="http://schemas.openxmlformats.org/officeDocument/2006/relationships/slideLayout" Target="../slideLayouts/slideLayout459.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467.xml"/><Relationship Id="rId13" Type="http://schemas.openxmlformats.org/officeDocument/2006/relationships/theme" Target="../theme/theme44.xml"/><Relationship Id="rId3" Type="http://schemas.openxmlformats.org/officeDocument/2006/relationships/slideLayout" Target="../slideLayouts/slideLayout462.xml"/><Relationship Id="rId7" Type="http://schemas.openxmlformats.org/officeDocument/2006/relationships/slideLayout" Target="../slideLayouts/slideLayout466.xml"/><Relationship Id="rId12" Type="http://schemas.openxmlformats.org/officeDocument/2006/relationships/slideLayout" Target="../slideLayouts/slideLayout471.xml"/><Relationship Id="rId2" Type="http://schemas.openxmlformats.org/officeDocument/2006/relationships/slideLayout" Target="../slideLayouts/slideLayout461.xml"/><Relationship Id="rId1" Type="http://schemas.openxmlformats.org/officeDocument/2006/relationships/slideLayout" Target="../slideLayouts/slideLayout460.xml"/><Relationship Id="rId6" Type="http://schemas.openxmlformats.org/officeDocument/2006/relationships/slideLayout" Target="../slideLayouts/slideLayout465.xml"/><Relationship Id="rId11" Type="http://schemas.openxmlformats.org/officeDocument/2006/relationships/slideLayout" Target="../slideLayouts/slideLayout470.xml"/><Relationship Id="rId5" Type="http://schemas.openxmlformats.org/officeDocument/2006/relationships/slideLayout" Target="../slideLayouts/slideLayout464.xml"/><Relationship Id="rId10" Type="http://schemas.openxmlformats.org/officeDocument/2006/relationships/slideLayout" Target="../slideLayouts/slideLayout469.xml"/><Relationship Id="rId4" Type="http://schemas.openxmlformats.org/officeDocument/2006/relationships/slideLayout" Target="../slideLayouts/slideLayout463.xml"/><Relationship Id="rId9" Type="http://schemas.openxmlformats.org/officeDocument/2006/relationships/slideLayout" Target="../slideLayouts/slideLayout468.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479.xml"/><Relationship Id="rId13" Type="http://schemas.openxmlformats.org/officeDocument/2006/relationships/image" Target="../media/image1.png"/><Relationship Id="rId3" Type="http://schemas.openxmlformats.org/officeDocument/2006/relationships/slideLayout" Target="../slideLayouts/slideLayout474.xml"/><Relationship Id="rId7" Type="http://schemas.openxmlformats.org/officeDocument/2006/relationships/slideLayout" Target="../slideLayouts/slideLayout478.xml"/><Relationship Id="rId12" Type="http://schemas.openxmlformats.org/officeDocument/2006/relationships/theme" Target="../theme/theme45.xml"/><Relationship Id="rId2" Type="http://schemas.openxmlformats.org/officeDocument/2006/relationships/slideLayout" Target="../slideLayouts/slideLayout473.xml"/><Relationship Id="rId1" Type="http://schemas.openxmlformats.org/officeDocument/2006/relationships/slideLayout" Target="../slideLayouts/slideLayout472.xml"/><Relationship Id="rId6" Type="http://schemas.openxmlformats.org/officeDocument/2006/relationships/slideLayout" Target="../slideLayouts/slideLayout477.xml"/><Relationship Id="rId11" Type="http://schemas.openxmlformats.org/officeDocument/2006/relationships/slideLayout" Target="../slideLayouts/slideLayout482.xml"/><Relationship Id="rId5" Type="http://schemas.openxmlformats.org/officeDocument/2006/relationships/slideLayout" Target="../slideLayouts/slideLayout476.xml"/><Relationship Id="rId10" Type="http://schemas.openxmlformats.org/officeDocument/2006/relationships/slideLayout" Target="../slideLayouts/slideLayout481.xml"/><Relationship Id="rId4" Type="http://schemas.openxmlformats.org/officeDocument/2006/relationships/slideLayout" Target="../slideLayouts/slideLayout475.xml"/><Relationship Id="rId9" Type="http://schemas.openxmlformats.org/officeDocument/2006/relationships/slideLayout" Target="../slideLayouts/slideLayout480.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490.xml"/><Relationship Id="rId13" Type="http://schemas.openxmlformats.org/officeDocument/2006/relationships/theme" Target="../theme/theme46.xml"/><Relationship Id="rId3" Type="http://schemas.openxmlformats.org/officeDocument/2006/relationships/slideLayout" Target="../slideLayouts/slideLayout485.xml"/><Relationship Id="rId7" Type="http://schemas.openxmlformats.org/officeDocument/2006/relationships/slideLayout" Target="../slideLayouts/slideLayout489.xml"/><Relationship Id="rId12" Type="http://schemas.openxmlformats.org/officeDocument/2006/relationships/slideLayout" Target="../slideLayouts/slideLayout494.xml"/><Relationship Id="rId2" Type="http://schemas.openxmlformats.org/officeDocument/2006/relationships/slideLayout" Target="../slideLayouts/slideLayout484.xml"/><Relationship Id="rId1" Type="http://schemas.openxmlformats.org/officeDocument/2006/relationships/slideLayout" Target="../slideLayouts/slideLayout483.xml"/><Relationship Id="rId6" Type="http://schemas.openxmlformats.org/officeDocument/2006/relationships/slideLayout" Target="../slideLayouts/slideLayout488.xml"/><Relationship Id="rId11" Type="http://schemas.openxmlformats.org/officeDocument/2006/relationships/slideLayout" Target="../slideLayouts/slideLayout493.xml"/><Relationship Id="rId5" Type="http://schemas.openxmlformats.org/officeDocument/2006/relationships/slideLayout" Target="../slideLayouts/slideLayout487.xml"/><Relationship Id="rId10" Type="http://schemas.openxmlformats.org/officeDocument/2006/relationships/slideLayout" Target="../slideLayouts/slideLayout492.xml"/><Relationship Id="rId4" Type="http://schemas.openxmlformats.org/officeDocument/2006/relationships/slideLayout" Target="../slideLayouts/slideLayout486.xml"/><Relationship Id="rId9" Type="http://schemas.openxmlformats.org/officeDocument/2006/relationships/slideLayout" Target="../slideLayouts/slideLayout491.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502.xml"/><Relationship Id="rId13" Type="http://schemas.openxmlformats.org/officeDocument/2006/relationships/theme" Target="../theme/theme47.xml"/><Relationship Id="rId3" Type="http://schemas.openxmlformats.org/officeDocument/2006/relationships/slideLayout" Target="../slideLayouts/slideLayout497.xml"/><Relationship Id="rId7" Type="http://schemas.openxmlformats.org/officeDocument/2006/relationships/slideLayout" Target="../slideLayouts/slideLayout501.xml"/><Relationship Id="rId12" Type="http://schemas.openxmlformats.org/officeDocument/2006/relationships/slideLayout" Target="../slideLayouts/slideLayout506.xml"/><Relationship Id="rId2" Type="http://schemas.openxmlformats.org/officeDocument/2006/relationships/slideLayout" Target="../slideLayouts/slideLayout496.xml"/><Relationship Id="rId1" Type="http://schemas.openxmlformats.org/officeDocument/2006/relationships/slideLayout" Target="../slideLayouts/slideLayout495.xml"/><Relationship Id="rId6" Type="http://schemas.openxmlformats.org/officeDocument/2006/relationships/slideLayout" Target="../slideLayouts/slideLayout500.xml"/><Relationship Id="rId11" Type="http://schemas.openxmlformats.org/officeDocument/2006/relationships/slideLayout" Target="../slideLayouts/slideLayout505.xml"/><Relationship Id="rId5" Type="http://schemas.openxmlformats.org/officeDocument/2006/relationships/slideLayout" Target="../slideLayouts/slideLayout499.xml"/><Relationship Id="rId10" Type="http://schemas.openxmlformats.org/officeDocument/2006/relationships/slideLayout" Target="../slideLayouts/slideLayout504.xml"/><Relationship Id="rId4" Type="http://schemas.openxmlformats.org/officeDocument/2006/relationships/slideLayout" Target="../slideLayouts/slideLayout498.xml"/><Relationship Id="rId9" Type="http://schemas.openxmlformats.org/officeDocument/2006/relationships/slideLayout" Target="../slideLayouts/slideLayout503.xml"/><Relationship Id="rId14" Type="http://schemas.openxmlformats.org/officeDocument/2006/relationships/image" Target="../media/image1.png"/></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514.xml"/><Relationship Id="rId13" Type="http://schemas.openxmlformats.org/officeDocument/2006/relationships/image" Target="../media/image1.png"/><Relationship Id="rId3" Type="http://schemas.openxmlformats.org/officeDocument/2006/relationships/slideLayout" Target="../slideLayouts/slideLayout509.xml"/><Relationship Id="rId7" Type="http://schemas.openxmlformats.org/officeDocument/2006/relationships/slideLayout" Target="../slideLayouts/slideLayout513.xml"/><Relationship Id="rId12" Type="http://schemas.openxmlformats.org/officeDocument/2006/relationships/theme" Target="../theme/theme48.xml"/><Relationship Id="rId2" Type="http://schemas.openxmlformats.org/officeDocument/2006/relationships/slideLayout" Target="../slideLayouts/slideLayout508.xml"/><Relationship Id="rId1" Type="http://schemas.openxmlformats.org/officeDocument/2006/relationships/slideLayout" Target="../slideLayouts/slideLayout507.xml"/><Relationship Id="rId6" Type="http://schemas.openxmlformats.org/officeDocument/2006/relationships/slideLayout" Target="../slideLayouts/slideLayout512.xml"/><Relationship Id="rId11" Type="http://schemas.openxmlformats.org/officeDocument/2006/relationships/slideLayout" Target="../slideLayouts/slideLayout517.xml"/><Relationship Id="rId5" Type="http://schemas.openxmlformats.org/officeDocument/2006/relationships/slideLayout" Target="../slideLayouts/slideLayout511.xml"/><Relationship Id="rId10" Type="http://schemas.openxmlformats.org/officeDocument/2006/relationships/slideLayout" Target="../slideLayouts/slideLayout516.xml"/><Relationship Id="rId4" Type="http://schemas.openxmlformats.org/officeDocument/2006/relationships/slideLayout" Target="../slideLayouts/slideLayout510.xml"/><Relationship Id="rId9" Type="http://schemas.openxmlformats.org/officeDocument/2006/relationships/slideLayout" Target="../slideLayouts/slideLayout515.xml"/></Relationships>
</file>

<file path=ppt/slideMasters/_rels/slideMaster49.xml.rels><?xml version="1.0" encoding="UTF-8" standalone="yes"?>
<Relationships xmlns="http://schemas.openxmlformats.org/package/2006/relationships"><Relationship Id="rId8" Type="http://schemas.openxmlformats.org/officeDocument/2006/relationships/slideLayout" Target="../slideLayouts/slideLayout525.xml"/><Relationship Id="rId13" Type="http://schemas.openxmlformats.org/officeDocument/2006/relationships/image" Target="../media/image1.png"/><Relationship Id="rId3" Type="http://schemas.openxmlformats.org/officeDocument/2006/relationships/slideLayout" Target="../slideLayouts/slideLayout520.xml"/><Relationship Id="rId7" Type="http://schemas.openxmlformats.org/officeDocument/2006/relationships/slideLayout" Target="../slideLayouts/slideLayout524.xml"/><Relationship Id="rId12" Type="http://schemas.openxmlformats.org/officeDocument/2006/relationships/theme" Target="../theme/theme49.xml"/><Relationship Id="rId2" Type="http://schemas.openxmlformats.org/officeDocument/2006/relationships/slideLayout" Target="../slideLayouts/slideLayout519.xml"/><Relationship Id="rId1" Type="http://schemas.openxmlformats.org/officeDocument/2006/relationships/slideLayout" Target="../slideLayouts/slideLayout518.xml"/><Relationship Id="rId6" Type="http://schemas.openxmlformats.org/officeDocument/2006/relationships/slideLayout" Target="../slideLayouts/slideLayout523.xml"/><Relationship Id="rId11" Type="http://schemas.openxmlformats.org/officeDocument/2006/relationships/slideLayout" Target="../slideLayouts/slideLayout528.xml"/><Relationship Id="rId5" Type="http://schemas.openxmlformats.org/officeDocument/2006/relationships/slideLayout" Target="../slideLayouts/slideLayout522.xml"/><Relationship Id="rId10" Type="http://schemas.openxmlformats.org/officeDocument/2006/relationships/slideLayout" Target="../slideLayouts/slideLayout527.xml"/><Relationship Id="rId4" Type="http://schemas.openxmlformats.org/officeDocument/2006/relationships/slideLayout" Target="../slideLayouts/slideLayout521.xml"/><Relationship Id="rId9" Type="http://schemas.openxmlformats.org/officeDocument/2006/relationships/slideLayout" Target="../slideLayouts/slideLayout526.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536.xml"/><Relationship Id="rId13" Type="http://schemas.openxmlformats.org/officeDocument/2006/relationships/image" Target="../media/image1.png"/><Relationship Id="rId3" Type="http://schemas.openxmlformats.org/officeDocument/2006/relationships/slideLayout" Target="../slideLayouts/slideLayout531.xml"/><Relationship Id="rId7" Type="http://schemas.openxmlformats.org/officeDocument/2006/relationships/slideLayout" Target="../slideLayouts/slideLayout535.xml"/><Relationship Id="rId12" Type="http://schemas.openxmlformats.org/officeDocument/2006/relationships/theme" Target="../theme/theme50.xml"/><Relationship Id="rId2" Type="http://schemas.openxmlformats.org/officeDocument/2006/relationships/slideLayout" Target="../slideLayouts/slideLayout530.xml"/><Relationship Id="rId1" Type="http://schemas.openxmlformats.org/officeDocument/2006/relationships/slideLayout" Target="../slideLayouts/slideLayout529.xml"/><Relationship Id="rId6" Type="http://schemas.openxmlformats.org/officeDocument/2006/relationships/slideLayout" Target="../slideLayouts/slideLayout534.xml"/><Relationship Id="rId11" Type="http://schemas.openxmlformats.org/officeDocument/2006/relationships/slideLayout" Target="../slideLayouts/slideLayout539.xml"/><Relationship Id="rId5" Type="http://schemas.openxmlformats.org/officeDocument/2006/relationships/slideLayout" Target="../slideLayouts/slideLayout533.xml"/><Relationship Id="rId10" Type="http://schemas.openxmlformats.org/officeDocument/2006/relationships/slideLayout" Target="../slideLayouts/slideLayout538.xml"/><Relationship Id="rId4" Type="http://schemas.openxmlformats.org/officeDocument/2006/relationships/slideLayout" Target="../slideLayouts/slideLayout532.xml"/><Relationship Id="rId9" Type="http://schemas.openxmlformats.org/officeDocument/2006/relationships/slideLayout" Target="../slideLayouts/slideLayout537.xml"/></Relationships>
</file>

<file path=ppt/slideMasters/_rels/slideMaster51.xml.rels><?xml version="1.0" encoding="UTF-8" standalone="yes"?>
<Relationships xmlns="http://schemas.openxmlformats.org/package/2006/relationships"><Relationship Id="rId8" Type="http://schemas.openxmlformats.org/officeDocument/2006/relationships/slideLayout" Target="../slideLayouts/slideLayout547.xml"/><Relationship Id="rId13" Type="http://schemas.openxmlformats.org/officeDocument/2006/relationships/theme" Target="../theme/theme51.xml"/><Relationship Id="rId3" Type="http://schemas.openxmlformats.org/officeDocument/2006/relationships/slideLayout" Target="../slideLayouts/slideLayout542.xml"/><Relationship Id="rId7" Type="http://schemas.openxmlformats.org/officeDocument/2006/relationships/slideLayout" Target="../slideLayouts/slideLayout546.xml"/><Relationship Id="rId12" Type="http://schemas.openxmlformats.org/officeDocument/2006/relationships/slideLayout" Target="../slideLayouts/slideLayout551.xml"/><Relationship Id="rId2" Type="http://schemas.openxmlformats.org/officeDocument/2006/relationships/slideLayout" Target="../slideLayouts/slideLayout541.xml"/><Relationship Id="rId1" Type="http://schemas.openxmlformats.org/officeDocument/2006/relationships/slideLayout" Target="../slideLayouts/slideLayout540.xml"/><Relationship Id="rId6" Type="http://schemas.openxmlformats.org/officeDocument/2006/relationships/slideLayout" Target="../slideLayouts/slideLayout545.xml"/><Relationship Id="rId11" Type="http://schemas.openxmlformats.org/officeDocument/2006/relationships/slideLayout" Target="../slideLayouts/slideLayout550.xml"/><Relationship Id="rId5" Type="http://schemas.openxmlformats.org/officeDocument/2006/relationships/slideLayout" Target="../slideLayouts/slideLayout544.xml"/><Relationship Id="rId10" Type="http://schemas.openxmlformats.org/officeDocument/2006/relationships/slideLayout" Target="../slideLayouts/slideLayout549.xml"/><Relationship Id="rId4" Type="http://schemas.openxmlformats.org/officeDocument/2006/relationships/slideLayout" Target="../slideLayouts/slideLayout543.xml"/><Relationship Id="rId9" Type="http://schemas.openxmlformats.org/officeDocument/2006/relationships/slideLayout" Target="../slideLayouts/slideLayout548.xml"/><Relationship Id="rId14" Type="http://schemas.openxmlformats.org/officeDocument/2006/relationships/image" Target="../media/image1.png"/></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559.xml"/><Relationship Id="rId13" Type="http://schemas.openxmlformats.org/officeDocument/2006/relationships/theme" Target="../theme/theme52.xml"/><Relationship Id="rId3" Type="http://schemas.openxmlformats.org/officeDocument/2006/relationships/slideLayout" Target="../slideLayouts/slideLayout554.xml"/><Relationship Id="rId7" Type="http://schemas.openxmlformats.org/officeDocument/2006/relationships/slideLayout" Target="../slideLayouts/slideLayout558.xml"/><Relationship Id="rId12" Type="http://schemas.openxmlformats.org/officeDocument/2006/relationships/slideLayout" Target="../slideLayouts/slideLayout563.xml"/><Relationship Id="rId2" Type="http://schemas.openxmlformats.org/officeDocument/2006/relationships/slideLayout" Target="../slideLayouts/slideLayout553.xml"/><Relationship Id="rId1" Type="http://schemas.openxmlformats.org/officeDocument/2006/relationships/slideLayout" Target="../slideLayouts/slideLayout552.xml"/><Relationship Id="rId6" Type="http://schemas.openxmlformats.org/officeDocument/2006/relationships/slideLayout" Target="../slideLayouts/slideLayout557.xml"/><Relationship Id="rId11" Type="http://schemas.openxmlformats.org/officeDocument/2006/relationships/slideLayout" Target="../slideLayouts/slideLayout562.xml"/><Relationship Id="rId5" Type="http://schemas.openxmlformats.org/officeDocument/2006/relationships/slideLayout" Target="../slideLayouts/slideLayout556.xml"/><Relationship Id="rId10" Type="http://schemas.openxmlformats.org/officeDocument/2006/relationships/slideLayout" Target="../slideLayouts/slideLayout561.xml"/><Relationship Id="rId4" Type="http://schemas.openxmlformats.org/officeDocument/2006/relationships/slideLayout" Target="../slideLayouts/slideLayout555.xml"/><Relationship Id="rId9" Type="http://schemas.openxmlformats.org/officeDocument/2006/relationships/slideLayout" Target="../slideLayouts/slideLayout560.xml"/><Relationship Id="rId14" Type="http://schemas.openxmlformats.org/officeDocument/2006/relationships/image" Target="../media/image1.png"/></Relationships>
</file>

<file path=ppt/slideMasters/_rels/slideMaster53.xml.rels><?xml version="1.0" encoding="UTF-8" standalone="yes"?>
<Relationships xmlns="http://schemas.openxmlformats.org/package/2006/relationships"><Relationship Id="rId3" Type="http://schemas.openxmlformats.org/officeDocument/2006/relationships/theme" Target="../theme/theme53.xml"/><Relationship Id="rId2" Type="http://schemas.openxmlformats.org/officeDocument/2006/relationships/slideLayout" Target="../slideLayouts/slideLayout565.xml"/><Relationship Id="rId1" Type="http://schemas.openxmlformats.org/officeDocument/2006/relationships/slideLayout" Target="../slideLayouts/slideLayout564.xml"/></Relationships>
</file>

<file path=ppt/slideMasters/_rels/slideMaster54.xml.rels><?xml version="1.0" encoding="UTF-8" standalone="yes"?>
<Relationships xmlns="http://schemas.openxmlformats.org/package/2006/relationships"><Relationship Id="rId8" Type="http://schemas.openxmlformats.org/officeDocument/2006/relationships/slideLayout" Target="../slideLayouts/slideLayout573.xml"/><Relationship Id="rId13" Type="http://schemas.openxmlformats.org/officeDocument/2006/relationships/theme" Target="../theme/theme54.xml"/><Relationship Id="rId3" Type="http://schemas.openxmlformats.org/officeDocument/2006/relationships/slideLayout" Target="../slideLayouts/slideLayout568.xml"/><Relationship Id="rId7" Type="http://schemas.openxmlformats.org/officeDocument/2006/relationships/slideLayout" Target="../slideLayouts/slideLayout572.xml"/><Relationship Id="rId12" Type="http://schemas.openxmlformats.org/officeDocument/2006/relationships/slideLayout" Target="../slideLayouts/slideLayout577.xml"/><Relationship Id="rId2" Type="http://schemas.openxmlformats.org/officeDocument/2006/relationships/slideLayout" Target="../slideLayouts/slideLayout567.xml"/><Relationship Id="rId1" Type="http://schemas.openxmlformats.org/officeDocument/2006/relationships/slideLayout" Target="../slideLayouts/slideLayout566.xml"/><Relationship Id="rId6" Type="http://schemas.openxmlformats.org/officeDocument/2006/relationships/slideLayout" Target="../slideLayouts/slideLayout571.xml"/><Relationship Id="rId11" Type="http://schemas.openxmlformats.org/officeDocument/2006/relationships/slideLayout" Target="../slideLayouts/slideLayout576.xml"/><Relationship Id="rId5" Type="http://schemas.openxmlformats.org/officeDocument/2006/relationships/slideLayout" Target="../slideLayouts/slideLayout570.xml"/><Relationship Id="rId10" Type="http://schemas.openxmlformats.org/officeDocument/2006/relationships/slideLayout" Target="../slideLayouts/slideLayout575.xml"/><Relationship Id="rId4" Type="http://schemas.openxmlformats.org/officeDocument/2006/relationships/slideLayout" Target="../slideLayouts/slideLayout569.xml"/><Relationship Id="rId9" Type="http://schemas.openxmlformats.org/officeDocument/2006/relationships/slideLayout" Target="../slideLayouts/slideLayout574.xml"/></Relationships>
</file>

<file path=ppt/slideMasters/_rels/slideMaster55.xml.rels><?xml version="1.0" encoding="UTF-8" standalone="yes"?>
<Relationships xmlns="http://schemas.openxmlformats.org/package/2006/relationships"><Relationship Id="rId8" Type="http://schemas.openxmlformats.org/officeDocument/2006/relationships/slideLayout" Target="../slideLayouts/slideLayout585.xml"/><Relationship Id="rId13" Type="http://schemas.openxmlformats.org/officeDocument/2006/relationships/theme" Target="../theme/theme55.xml"/><Relationship Id="rId3" Type="http://schemas.openxmlformats.org/officeDocument/2006/relationships/slideLayout" Target="../slideLayouts/slideLayout580.xml"/><Relationship Id="rId7" Type="http://schemas.openxmlformats.org/officeDocument/2006/relationships/slideLayout" Target="../slideLayouts/slideLayout584.xml"/><Relationship Id="rId12" Type="http://schemas.openxmlformats.org/officeDocument/2006/relationships/slideLayout" Target="../slideLayouts/slideLayout589.xml"/><Relationship Id="rId2" Type="http://schemas.openxmlformats.org/officeDocument/2006/relationships/slideLayout" Target="../slideLayouts/slideLayout579.xml"/><Relationship Id="rId1" Type="http://schemas.openxmlformats.org/officeDocument/2006/relationships/slideLayout" Target="../slideLayouts/slideLayout578.xml"/><Relationship Id="rId6" Type="http://schemas.openxmlformats.org/officeDocument/2006/relationships/slideLayout" Target="../slideLayouts/slideLayout583.xml"/><Relationship Id="rId11" Type="http://schemas.openxmlformats.org/officeDocument/2006/relationships/slideLayout" Target="../slideLayouts/slideLayout588.xml"/><Relationship Id="rId5" Type="http://schemas.openxmlformats.org/officeDocument/2006/relationships/slideLayout" Target="../slideLayouts/slideLayout582.xml"/><Relationship Id="rId10" Type="http://schemas.openxmlformats.org/officeDocument/2006/relationships/slideLayout" Target="../slideLayouts/slideLayout587.xml"/><Relationship Id="rId4" Type="http://schemas.openxmlformats.org/officeDocument/2006/relationships/slideLayout" Target="../slideLayouts/slideLayout581.xml"/><Relationship Id="rId9" Type="http://schemas.openxmlformats.org/officeDocument/2006/relationships/slideLayout" Target="../slideLayouts/slideLayout586.xml"/></Relationships>
</file>

<file path=ppt/slideMasters/_rels/slideMaster56.xml.rels><?xml version="1.0" encoding="UTF-8" standalone="yes"?>
<Relationships xmlns="http://schemas.openxmlformats.org/package/2006/relationships"><Relationship Id="rId3" Type="http://schemas.openxmlformats.org/officeDocument/2006/relationships/theme" Target="../theme/theme56.xml"/><Relationship Id="rId2" Type="http://schemas.openxmlformats.org/officeDocument/2006/relationships/slideLayout" Target="../slideLayouts/slideLayout591.xml"/><Relationship Id="rId1" Type="http://schemas.openxmlformats.org/officeDocument/2006/relationships/slideLayout" Target="../slideLayouts/slideLayout590.xml"/></Relationships>
</file>

<file path=ppt/slideMasters/_rels/slideMaster57.xml.rels><?xml version="1.0" encoding="UTF-8" standalone="yes"?>
<Relationships xmlns="http://schemas.openxmlformats.org/package/2006/relationships"><Relationship Id="rId3" Type="http://schemas.openxmlformats.org/officeDocument/2006/relationships/theme" Target="../theme/theme57.xml"/><Relationship Id="rId2" Type="http://schemas.openxmlformats.org/officeDocument/2006/relationships/slideLayout" Target="../slideLayouts/slideLayout593.xml"/><Relationship Id="rId1" Type="http://schemas.openxmlformats.org/officeDocument/2006/relationships/slideLayout" Target="../slideLayouts/slideLayout592.xml"/></Relationships>
</file>

<file path=ppt/slideMasters/_rels/slideMaster58.xml.rels><?xml version="1.0" encoding="UTF-8" standalone="yes"?>
<Relationships xmlns="http://schemas.openxmlformats.org/package/2006/relationships"><Relationship Id="rId8" Type="http://schemas.openxmlformats.org/officeDocument/2006/relationships/slideLayout" Target="../slideLayouts/slideLayout601.xml"/><Relationship Id="rId13" Type="http://schemas.openxmlformats.org/officeDocument/2006/relationships/theme" Target="../theme/theme58.xml"/><Relationship Id="rId3" Type="http://schemas.openxmlformats.org/officeDocument/2006/relationships/slideLayout" Target="../slideLayouts/slideLayout596.xml"/><Relationship Id="rId7" Type="http://schemas.openxmlformats.org/officeDocument/2006/relationships/slideLayout" Target="../slideLayouts/slideLayout600.xml"/><Relationship Id="rId12" Type="http://schemas.openxmlformats.org/officeDocument/2006/relationships/slideLayout" Target="../slideLayouts/slideLayout605.xml"/><Relationship Id="rId2" Type="http://schemas.openxmlformats.org/officeDocument/2006/relationships/slideLayout" Target="../slideLayouts/slideLayout595.xml"/><Relationship Id="rId1" Type="http://schemas.openxmlformats.org/officeDocument/2006/relationships/slideLayout" Target="../slideLayouts/slideLayout594.xml"/><Relationship Id="rId6" Type="http://schemas.openxmlformats.org/officeDocument/2006/relationships/slideLayout" Target="../slideLayouts/slideLayout599.xml"/><Relationship Id="rId11" Type="http://schemas.openxmlformats.org/officeDocument/2006/relationships/slideLayout" Target="../slideLayouts/slideLayout604.xml"/><Relationship Id="rId5" Type="http://schemas.openxmlformats.org/officeDocument/2006/relationships/slideLayout" Target="../slideLayouts/slideLayout598.xml"/><Relationship Id="rId10" Type="http://schemas.openxmlformats.org/officeDocument/2006/relationships/slideLayout" Target="../slideLayouts/slideLayout603.xml"/><Relationship Id="rId4" Type="http://schemas.openxmlformats.org/officeDocument/2006/relationships/slideLayout" Target="../slideLayouts/slideLayout597.xml"/><Relationship Id="rId9" Type="http://schemas.openxmlformats.org/officeDocument/2006/relationships/slideLayout" Target="../slideLayouts/slideLayout602.xml"/></Relationships>
</file>

<file path=ppt/slideMasters/_rels/slideMaster59.xml.rels><?xml version="1.0" encoding="UTF-8" standalone="yes"?>
<Relationships xmlns="http://schemas.openxmlformats.org/package/2006/relationships"><Relationship Id="rId8" Type="http://schemas.openxmlformats.org/officeDocument/2006/relationships/slideLayout" Target="../slideLayouts/slideLayout613.xml"/><Relationship Id="rId13" Type="http://schemas.openxmlformats.org/officeDocument/2006/relationships/image" Target="../media/image1.png"/><Relationship Id="rId3" Type="http://schemas.openxmlformats.org/officeDocument/2006/relationships/slideLayout" Target="../slideLayouts/slideLayout608.xml"/><Relationship Id="rId7" Type="http://schemas.openxmlformats.org/officeDocument/2006/relationships/slideLayout" Target="../slideLayouts/slideLayout612.xml"/><Relationship Id="rId12" Type="http://schemas.openxmlformats.org/officeDocument/2006/relationships/theme" Target="../theme/theme59.xml"/><Relationship Id="rId2" Type="http://schemas.openxmlformats.org/officeDocument/2006/relationships/slideLayout" Target="../slideLayouts/slideLayout607.xml"/><Relationship Id="rId1" Type="http://schemas.openxmlformats.org/officeDocument/2006/relationships/slideLayout" Target="../slideLayouts/slideLayout606.xml"/><Relationship Id="rId6" Type="http://schemas.openxmlformats.org/officeDocument/2006/relationships/slideLayout" Target="../slideLayouts/slideLayout611.xml"/><Relationship Id="rId11" Type="http://schemas.openxmlformats.org/officeDocument/2006/relationships/slideLayout" Target="../slideLayouts/slideLayout616.xml"/><Relationship Id="rId5" Type="http://schemas.openxmlformats.org/officeDocument/2006/relationships/slideLayout" Target="../slideLayouts/slideLayout610.xml"/><Relationship Id="rId10" Type="http://schemas.openxmlformats.org/officeDocument/2006/relationships/slideLayout" Target="../slideLayouts/slideLayout615.xml"/><Relationship Id="rId4" Type="http://schemas.openxmlformats.org/officeDocument/2006/relationships/slideLayout" Target="../slideLayouts/slideLayout609.xml"/><Relationship Id="rId9" Type="http://schemas.openxmlformats.org/officeDocument/2006/relationships/slideLayout" Target="../slideLayouts/slideLayout61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48319655"/>
      </p:ext>
    </p:extLst>
  </p:cSld>
  <p:clrMap bg1="lt1" tx1="dk1" bg2="lt2" tx2="dk2" accent1="accent1" accent2="accent2" accent3="accent3" accent4="accent4" accent5="accent5" accent6="accent6" hlink="hlink" folHlink="folHlink"/>
  <p:sldLayoutIdLst>
    <p:sldLayoutId id="2147483813" r:id="rId1"/>
    <p:sldLayoutId id="2147483814" r:id="rId2"/>
    <p:sldLayoutId id="2147483815" r:id="rId3"/>
    <p:sldLayoutId id="2147483816" r:id="rId4"/>
    <p:sldLayoutId id="2147483817" r:id="rId5"/>
    <p:sldLayoutId id="2147483818" r:id="rId6"/>
    <p:sldLayoutId id="2147483819" r:id="rId7"/>
    <p:sldLayoutId id="2147483820" r:id="rId8"/>
    <p:sldLayoutId id="2147483821" r:id="rId9"/>
    <p:sldLayoutId id="2147483822" r:id="rId10"/>
    <p:sldLayoutId id="214748382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951778093"/>
      </p:ext>
    </p:extLst>
  </p:cSld>
  <p:clrMap bg1="lt1" tx1="dk1" bg2="lt2" tx2="dk2" accent1="accent1" accent2="accent2" accent3="accent3" accent4="accent4" accent5="accent5" accent6="accent6" hlink="hlink" folHlink="folHlink"/>
  <p:sldLayoutIdLst>
    <p:sldLayoutId id="2147483825" r:id="rId1"/>
    <p:sldLayoutId id="2147483826" r:id="rId2"/>
    <p:sldLayoutId id="2147483827" r:id="rId3"/>
    <p:sldLayoutId id="2147483828" r:id="rId4"/>
    <p:sldLayoutId id="2147483829" r:id="rId5"/>
    <p:sldLayoutId id="2147483830" r:id="rId6"/>
    <p:sldLayoutId id="2147483831" r:id="rId7"/>
    <p:sldLayoutId id="2147483832" r:id="rId8"/>
    <p:sldLayoutId id="2147483833" r:id="rId9"/>
    <p:sldLayoutId id="2147483834" r:id="rId10"/>
    <p:sldLayoutId id="214748383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888125"/>
      </p:ext>
    </p:extLst>
  </p:cSld>
  <p:clrMap bg1="lt1" tx1="dk1" bg2="lt2" tx2="dk2" accent1="accent1" accent2="accent2" accent3="accent3" accent4="accent4" accent5="accent5" accent6="accent6" hlink="hlink" folHlink="folHlink"/>
  <p:sldLayoutIdLst>
    <p:sldLayoutId id="2147483849" r:id="rId1"/>
    <p:sldLayoutId id="2147483850" r:id="rId2"/>
    <p:sldLayoutId id="2147483851" r:id="rId3"/>
    <p:sldLayoutId id="2147483852" r:id="rId4"/>
    <p:sldLayoutId id="2147483853" r:id="rId5"/>
    <p:sldLayoutId id="2147483854" r:id="rId6"/>
    <p:sldLayoutId id="2147483855" r:id="rId7"/>
    <p:sldLayoutId id="2147483856" r:id="rId8"/>
    <p:sldLayoutId id="2147483857" r:id="rId9"/>
    <p:sldLayoutId id="2147483858" r:id="rId10"/>
    <p:sldLayoutId id="214748385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pic>
        <p:nvPicPr>
          <p:cNvPr id="6" name="Picture 5"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77287076"/>
      </p:ext>
    </p:extLst>
  </p:cSld>
  <p:clrMap bg1="lt1" tx1="dk1" bg2="lt2" tx2="dk2" accent1="accent1" accent2="accent2" accent3="accent3" accent4="accent4" accent5="accent5" accent6="accent6" hlink="hlink" folHlink="folHlink"/>
  <p:sldLayoutIdLst>
    <p:sldLayoutId id="2147483873" r:id="rId1"/>
    <p:sldLayoutId id="2147483874" r:id="rId2"/>
    <p:sldLayoutId id="2147483875" r:id="rId3"/>
    <p:sldLayoutId id="2147483876" r:id="rId4"/>
    <p:sldLayoutId id="2147483877" r:id="rId5"/>
    <p:sldLayoutId id="2147483878" r:id="rId6"/>
    <p:sldLayoutId id="2147483879" r:id="rId7"/>
    <p:sldLayoutId id="2147483880" r:id="rId8"/>
    <p:sldLayoutId id="2147483881" r:id="rId9"/>
    <p:sldLayoutId id="2147483882" r:id="rId10"/>
    <p:sldLayoutId id="2147483883" r:id="rId11"/>
  </p:sldLayoutIdLst>
  <p:transition/>
  <p:hf hdr="0" ftr="0" dt="0"/>
  <p:txStyles>
    <p:titleStyle>
      <a:lvl1pPr algn="l" rtl="0" eaLnBrk="0" fontAlgn="base" hangingPunct="0">
        <a:spcBef>
          <a:spcPct val="0"/>
        </a:spcBef>
        <a:spcAft>
          <a:spcPct val="0"/>
        </a:spcAft>
        <a:defRPr sz="4000">
          <a:solidFill>
            <a:schemeClr val="tx1"/>
          </a:solidFill>
          <a:latin typeface="Times New Roman"/>
          <a:ea typeface="+mj-ea"/>
          <a:cs typeface="Times New Roman"/>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Picture 6" descr="header.png"/>
          <p:cNvPicPr>
            <a:picLocks noChangeAspect="1"/>
          </p:cNvPicPr>
          <p:nvPr userDrawn="1"/>
        </p:nvPicPr>
        <p:blipFill>
          <a:blip r:embed="rId15"/>
          <a:stretch>
            <a:fillRect/>
          </a:stretch>
        </p:blipFill>
        <p:spPr>
          <a:xfrm>
            <a:off x="4053359" y="264849"/>
            <a:ext cx="5102012" cy="542508"/>
          </a:xfrm>
          <a:prstGeom prst="rect">
            <a:avLst/>
          </a:prstGeom>
        </p:spPr>
      </p:pic>
      <p:sp>
        <p:nvSpPr>
          <p:cNvPr id="8" name="Title Placeholder 1"/>
          <p:cNvSpPr>
            <a:spLocks noGrp="1"/>
          </p:cNvSpPr>
          <p:nvPr>
            <p:ph type="title"/>
          </p:nvPr>
        </p:nvSpPr>
        <p:spPr>
          <a:xfrm>
            <a:off x="299306" y="274638"/>
            <a:ext cx="8387494" cy="532719"/>
          </a:xfrm>
          <a:prstGeom prst="rect">
            <a:avLst/>
          </a:prstGeom>
        </p:spPr>
        <p:txBody>
          <a:bodyPr vert="horz" lIns="91440" tIns="45720" rIns="91440" bIns="45720" rtlCol="0" anchor="ctr">
            <a:noAutofit/>
          </a:bodyPr>
          <a:lstStyle/>
          <a:p>
            <a:r>
              <a:rPr lang="en-US" dirty="0"/>
              <a:t>Click edit Master title style</a:t>
            </a:r>
          </a:p>
        </p:txBody>
      </p:sp>
      <p:pic>
        <p:nvPicPr>
          <p:cNvPr id="9" name="Picture 8" descr="footer.png"/>
          <p:cNvPicPr>
            <a:picLocks noChangeAspect="1"/>
          </p:cNvPicPr>
          <p:nvPr userDrawn="1"/>
        </p:nvPicPr>
        <p:blipFill>
          <a:blip r:embed="rId16"/>
          <a:stretch>
            <a:fillRect/>
          </a:stretch>
        </p:blipFill>
        <p:spPr>
          <a:xfrm>
            <a:off x="-27215" y="6267135"/>
            <a:ext cx="9189720" cy="611833"/>
          </a:xfrm>
          <a:prstGeom prst="rect">
            <a:avLst/>
          </a:prstGeom>
          <a:ln>
            <a:noFill/>
          </a:ln>
        </p:spPr>
      </p:pic>
      <p:pic>
        <p:nvPicPr>
          <p:cNvPr id="10" name="Picture 9" descr="ecelogorb.psd"/>
          <p:cNvPicPr>
            <a:picLocks noChangeAspect="1"/>
          </p:cNvPicPr>
          <p:nvPr userDrawn="1"/>
        </p:nvPicPr>
        <p:blipFill>
          <a:blip r:embed="rId17">
            <a:lum bright="-8000"/>
          </a:blip>
          <a:stretch>
            <a:fillRect/>
          </a:stretch>
        </p:blipFill>
        <p:spPr>
          <a:xfrm>
            <a:off x="193350" y="6294367"/>
            <a:ext cx="2563296" cy="512659"/>
          </a:xfrm>
          <a:prstGeom prst="rect">
            <a:avLst/>
          </a:prstGeom>
          <a:effectLst/>
        </p:spPr>
      </p:pic>
      <p:pic>
        <p:nvPicPr>
          <p:cNvPr id="11" name="Picture 10" descr="CMU_logo_horiz_black.eps"/>
          <p:cNvPicPr>
            <a:picLocks noChangeAspect="1"/>
          </p:cNvPicPr>
          <p:nvPr userDrawn="1"/>
        </p:nvPicPr>
        <p:blipFill>
          <a:blip r:embed="rId18"/>
          <a:stretch>
            <a:fillRect/>
          </a:stretch>
        </p:blipFill>
        <p:spPr>
          <a:xfrm>
            <a:off x="5263668" y="6393688"/>
            <a:ext cx="3714414" cy="337908"/>
          </a:xfrm>
          <a:prstGeom prst="rect">
            <a:avLst/>
          </a:prstGeom>
          <a:effectLst/>
        </p:spPr>
      </p:pic>
    </p:spTree>
    <p:extLst>
      <p:ext uri="{BB962C8B-B14F-4D97-AF65-F5344CB8AC3E}">
        <p14:creationId xmlns:p14="http://schemas.microsoft.com/office/powerpoint/2010/main" val="1092185447"/>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20" r:id="rId10"/>
    <p:sldLayoutId id="2147483921" r:id="rId11"/>
    <p:sldLayoutId id="2147483922" r:id="rId12"/>
    <p:sldLayoutId id="2147483923" r:id="rId13"/>
  </p:sldLayoutIdLst>
  <p:txStyles>
    <p:titleStyle>
      <a:lvl1pPr algn="l" defTabSz="457200" rtl="0" eaLnBrk="1" latinLnBrk="0" hangingPunct="1">
        <a:spcBef>
          <a:spcPct val="0"/>
        </a:spcBef>
        <a:buNone/>
        <a:defRPr sz="3600" kern="1200">
          <a:solidFill>
            <a:schemeClr val="tx1"/>
          </a:solidFill>
          <a:latin typeface="Arial"/>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44848149"/>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4278721475"/>
      </p:ext>
    </p:extLst>
  </p:cSld>
  <p:clrMap bg1="lt1" tx1="dk1" bg2="lt2" tx2="dk2" accent1="accent1" accent2="accent2" accent3="accent3" accent4="accent4" accent5="accent5" accent6="accent6" hlink="hlink" folHlink="folHlink"/>
  <p:sldLayoutIdLst>
    <p:sldLayoutId id="2147484088" r:id="rId1"/>
    <p:sldLayoutId id="2147484089" r:id="rId2"/>
    <p:sldLayoutId id="2147484090" r:id="rId3"/>
    <p:sldLayoutId id="2147484091" r:id="rId4"/>
    <p:sldLayoutId id="2147484092" r:id="rId5"/>
    <p:sldLayoutId id="2147484093" r:id="rId6"/>
    <p:sldLayoutId id="2147484094" r:id="rId7"/>
    <p:sldLayoutId id="2147484095" r:id="rId8"/>
    <p:sldLayoutId id="2147484096" r:id="rId9"/>
    <p:sldLayoutId id="2147484097" r:id="rId10"/>
    <p:sldLayoutId id="214748409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941076515"/>
      </p:ext>
    </p:extLst>
  </p:cSld>
  <p:clrMap bg1="lt1" tx1="dk1" bg2="lt2" tx2="dk2" accent1="accent1" accent2="accent2" accent3="accent3" accent4="accent4" accent5="accent5" accent6="accent6" hlink="hlink" folHlink="folHlink"/>
  <p:sldLayoutIdLst>
    <p:sldLayoutId id="2147484100" r:id="rId1"/>
    <p:sldLayoutId id="2147484101" r:id="rId2"/>
    <p:sldLayoutId id="2147484102" r:id="rId3"/>
    <p:sldLayoutId id="2147484103" r:id="rId4"/>
    <p:sldLayoutId id="2147484104" r:id="rId5"/>
    <p:sldLayoutId id="2147484105" r:id="rId6"/>
    <p:sldLayoutId id="2147484106" r:id="rId7"/>
    <p:sldLayoutId id="2147484107" r:id="rId8"/>
    <p:sldLayoutId id="2147484108" r:id="rId9"/>
    <p:sldLayoutId id="2147484109" r:id="rId10"/>
    <p:sldLayoutId id="214748411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4174514676"/>
      </p:ext>
    </p:extLst>
  </p:cSld>
  <p:clrMap bg1="lt1" tx1="dk1" bg2="lt2" tx2="dk2" accent1="accent1" accent2="accent2" accent3="accent3" accent4="accent4" accent5="accent5" accent6="accent6" hlink="hlink" folHlink="folHlink"/>
  <p:sldLayoutIdLst>
    <p:sldLayoutId id="2147484282" r:id="rId1"/>
    <p:sldLayoutId id="2147484283" r:id="rId2"/>
    <p:sldLayoutId id="2147484284" r:id="rId3"/>
    <p:sldLayoutId id="2147484285" r:id="rId4"/>
    <p:sldLayoutId id="2147484286" r:id="rId5"/>
    <p:sldLayoutId id="2147484287" r:id="rId6"/>
    <p:sldLayoutId id="2147484288" r:id="rId7"/>
    <p:sldLayoutId id="2147484289" r:id="rId8"/>
    <p:sldLayoutId id="2147484290" r:id="rId9"/>
    <p:sldLayoutId id="2147484291" r:id="rId10"/>
    <p:sldLayoutId id="214748429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r>
              <a:rPr lang="en-US" altLang="en-US" dirty="0">
                <a:solidFill>
                  <a:srgbClr val="000000"/>
                </a:solidFill>
              </a:rPr>
              <a:t>CHIPPER: HPCA 2011</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285720" y="6357958"/>
            <a:ext cx="1347679" cy="389938"/>
          </a:xfrm>
          <a:prstGeom prst="rect">
            <a:avLst/>
          </a:prstGeom>
        </p:spPr>
      </p:pic>
    </p:spTree>
    <p:extLst>
      <p:ext uri="{BB962C8B-B14F-4D97-AF65-F5344CB8AC3E}">
        <p14:creationId xmlns:p14="http://schemas.microsoft.com/office/powerpoint/2010/main" val="2503778565"/>
      </p:ext>
    </p:extLst>
  </p:cSld>
  <p:clrMap bg1="lt1" tx1="dk1" bg2="lt2" tx2="dk2" accent1="accent1" accent2="accent2" accent3="accent3" accent4="accent4" accent5="accent5" accent6="accent6" hlink="hlink" folHlink="folHlink"/>
  <p:sldLayoutIdLst>
    <p:sldLayoutId id="2147484523" r:id="rId1"/>
    <p:sldLayoutId id="2147484524" r:id="rId2"/>
    <p:sldLayoutId id="2147484525" r:id="rId3"/>
    <p:sldLayoutId id="2147484526" r:id="rId4"/>
    <p:sldLayoutId id="2147484527" r:id="rId5"/>
    <p:sldLayoutId id="2147484528" r:id="rId6"/>
    <p:sldLayoutId id="2147484529" r:id="rId7"/>
    <p:sldLayoutId id="2147484530" r:id="rId8"/>
    <p:sldLayoutId id="2147484531" r:id="rId9"/>
    <p:sldLayoutId id="2147484532" r:id="rId10"/>
    <p:sldLayoutId id="214748453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2586202913"/>
      </p:ext>
    </p:extLst>
  </p:cSld>
  <p:clrMap bg1="lt1" tx1="dk1" bg2="lt2" tx2="dk2" accent1="accent1" accent2="accent2" accent3="accent3" accent4="accent4" accent5="accent5" accent6="accent6" hlink="hlink" folHlink="folHlink"/>
  <p:sldLayoutIdLst>
    <p:sldLayoutId id="2147484572" r:id="rId1"/>
    <p:sldLayoutId id="2147484573" r:id="rId2"/>
    <p:sldLayoutId id="2147484574" r:id="rId3"/>
    <p:sldLayoutId id="2147484575" r:id="rId4"/>
    <p:sldLayoutId id="2147484576" r:id="rId5"/>
    <p:sldLayoutId id="2147484577" r:id="rId6"/>
    <p:sldLayoutId id="2147484578" r:id="rId7"/>
    <p:sldLayoutId id="2147484579" r:id="rId8"/>
    <p:sldLayoutId id="2147484580" r:id="rId9"/>
    <p:sldLayoutId id="2147484581" r:id="rId10"/>
    <p:sldLayoutId id="214748458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272753442"/>
      </p:ext>
    </p:extLst>
  </p:cSld>
  <p:clrMap bg1="lt1" tx1="dk1" bg2="lt2" tx2="dk2" accent1="accent1" accent2="accent2" accent3="accent3" accent4="accent4" accent5="accent5" accent6="accent6" hlink="hlink" folHlink="folHlink"/>
  <p:sldLayoutIdLst>
    <p:sldLayoutId id="2147484778" r:id="rId1"/>
    <p:sldLayoutId id="2147484779" r:id="rId2"/>
    <p:sldLayoutId id="2147484780" r:id="rId3"/>
    <p:sldLayoutId id="2147484781" r:id="rId4"/>
    <p:sldLayoutId id="2147484782" r:id="rId5"/>
    <p:sldLayoutId id="2147484783" r:id="rId6"/>
    <p:sldLayoutId id="2147484784" r:id="rId7"/>
    <p:sldLayoutId id="2147484785" r:id="rId8"/>
    <p:sldLayoutId id="2147484786" r:id="rId9"/>
    <p:sldLayoutId id="2147484787" r:id="rId10"/>
    <p:sldLayoutId id="214748478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27860052"/>
      </p:ext>
    </p:extLst>
  </p:cSld>
  <p:clrMap bg1="lt1" tx1="dk1" bg2="lt2" tx2="dk2" accent1="accent1" accent2="accent2" accent3="accent3" accent4="accent4" accent5="accent5" accent6="accent6" hlink="hlink" folHlink="folHlink"/>
  <p:sldLayoutIdLst>
    <p:sldLayoutId id="2147484838" r:id="rId1"/>
    <p:sldLayoutId id="2147484839" r:id="rId2"/>
    <p:sldLayoutId id="2147484840" r:id="rId3"/>
    <p:sldLayoutId id="2147484841" r:id="rId4"/>
    <p:sldLayoutId id="2147484842" r:id="rId5"/>
    <p:sldLayoutId id="2147484843" r:id="rId6"/>
    <p:sldLayoutId id="2147484844" r:id="rId7"/>
    <p:sldLayoutId id="2147484845" r:id="rId8"/>
    <p:sldLayoutId id="2147484846" r:id="rId9"/>
    <p:sldLayoutId id="2147484847" r:id="rId10"/>
    <p:sldLayoutId id="214748484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2151711694"/>
      </p:ext>
    </p:extLst>
  </p:cSld>
  <p:clrMap bg1="lt1" tx1="dk1" bg2="lt2" tx2="dk2" accent1="accent1" accent2="accent2" accent3="accent3" accent4="accent4" accent5="accent5" accent6="accent6" hlink="hlink" folHlink="folHlink"/>
  <p:sldLayoutIdLst>
    <p:sldLayoutId id="2147484850" r:id="rId1"/>
    <p:sldLayoutId id="2147484851" r:id="rId2"/>
    <p:sldLayoutId id="2147484852" r:id="rId3"/>
    <p:sldLayoutId id="2147484853" r:id="rId4"/>
    <p:sldLayoutId id="2147484854" r:id="rId5"/>
    <p:sldLayoutId id="2147484855" r:id="rId6"/>
    <p:sldLayoutId id="2147484856" r:id="rId7"/>
    <p:sldLayoutId id="2147484857" r:id="rId8"/>
    <p:sldLayoutId id="2147484858" r:id="rId9"/>
    <p:sldLayoutId id="2147484859" r:id="rId10"/>
    <p:sldLayoutId id="214748486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691673417"/>
      </p:ext>
    </p:extLst>
  </p:cSld>
  <p:clrMap bg1="lt1" tx1="dk1" bg2="lt2" tx2="dk2" accent1="accent1" accent2="accent2" accent3="accent3" accent4="accent4" accent5="accent5" accent6="accent6" hlink="hlink" folHlink="folHlink"/>
  <p:sldLayoutIdLst>
    <p:sldLayoutId id="2147484862" r:id="rId1"/>
    <p:sldLayoutId id="2147484863" r:id="rId2"/>
    <p:sldLayoutId id="2147484864" r:id="rId3"/>
    <p:sldLayoutId id="2147484865" r:id="rId4"/>
    <p:sldLayoutId id="2147484866" r:id="rId5"/>
    <p:sldLayoutId id="2147484867" r:id="rId6"/>
    <p:sldLayoutId id="2147484868" r:id="rId7"/>
    <p:sldLayoutId id="2147484869" r:id="rId8"/>
    <p:sldLayoutId id="2147484870" r:id="rId9"/>
    <p:sldLayoutId id="2147484871" r:id="rId10"/>
    <p:sldLayoutId id="214748487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079760595"/>
      </p:ext>
    </p:extLst>
  </p:cSld>
  <p:clrMap bg1="lt1" tx1="dk1" bg2="lt2" tx2="dk2" accent1="accent1" accent2="accent2" accent3="accent3" accent4="accent4" accent5="accent5" accent6="accent6" hlink="hlink" folHlink="folHlink"/>
  <p:sldLayoutIdLst>
    <p:sldLayoutId id="2147484874" r:id="rId1"/>
    <p:sldLayoutId id="2147484875" r:id="rId2"/>
    <p:sldLayoutId id="2147484876" r:id="rId3"/>
    <p:sldLayoutId id="2147484877" r:id="rId4"/>
    <p:sldLayoutId id="2147484878" r:id="rId5"/>
    <p:sldLayoutId id="2147484879" r:id="rId6"/>
    <p:sldLayoutId id="2147484880" r:id="rId7"/>
    <p:sldLayoutId id="2147484881" r:id="rId8"/>
    <p:sldLayoutId id="2147484882" r:id="rId9"/>
    <p:sldLayoutId id="2147484883" r:id="rId10"/>
    <p:sldLayoutId id="214748488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3362"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63"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charset="0"/>
              </a:defRPr>
            </a:lvl1pPr>
          </a:lstStyle>
          <a:p>
            <a:pPr fontAlgn="base">
              <a:spcBef>
                <a:spcPct val="0"/>
              </a:spcBef>
              <a:spcAft>
                <a:spcPct val="0"/>
              </a:spcAft>
              <a:defRPr/>
            </a:pPr>
            <a:endParaRPr lang="en-US">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defRPr/>
            </a:pPr>
            <a:fld id="{12B59C95-9F24-CC4B-832C-1D8C21792A43}" type="slidenum">
              <a:rPr lang="en-US">
                <a:ea typeface="ＭＳ Ｐゴシック" charset="0"/>
                <a:cs typeface="ＭＳ Ｐゴシック" charset="0"/>
              </a:rPr>
              <a:pPr fontAlgn="base">
                <a:spcBef>
                  <a:spcPct val="0"/>
                </a:spcBef>
                <a:spcAft>
                  <a:spcPct val="0"/>
                </a:spcAft>
                <a:defRPr/>
              </a:pPr>
              <a:t>‹#›</a:t>
            </a:fld>
            <a:endParaRPr lang="en-US">
              <a:ea typeface="ＭＳ Ｐゴシック" charset="0"/>
              <a:cs typeface="ＭＳ Ｐゴシック" charset="0"/>
            </a:endParaRPr>
          </a:p>
        </p:txBody>
      </p:sp>
      <p:sp>
        <p:nvSpPr>
          <p:cNvPr id="143366"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367"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43368"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55159085"/>
      </p:ext>
    </p:extLst>
  </p:cSld>
  <p:clrMap bg1="lt1" tx1="dk1" bg2="lt2" tx2="dk2" accent1="accent1" accent2="accent2" accent3="accent3" accent4="accent4" accent5="accent5" accent6="accent6" hlink="hlink" folHlink="folHlink"/>
  <p:sldLayoutIdLst>
    <p:sldLayoutId id="2147484970" r:id="rId1"/>
    <p:sldLayoutId id="2147484971" r:id="rId2"/>
    <p:sldLayoutId id="2147484972" r:id="rId3"/>
    <p:sldLayoutId id="2147484973" r:id="rId4"/>
    <p:sldLayoutId id="2147484974" r:id="rId5"/>
    <p:sldLayoutId id="2147484975" r:id="rId6"/>
    <p:sldLayoutId id="2147484976" r:id="rId7"/>
    <p:sldLayoutId id="2147484977" r:id="rId8"/>
    <p:sldLayoutId id="2147484978" r:id="rId9"/>
    <p:sldLayoutId id="2147484979" r:id="rId10"/>
    <p:sldLayoutId id="2147484980" r:id="rId11"/>
    <p:sldLayoutId id="214748498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58009255"/>
      </p:ext>
    </p:extLst>
  </p:cSld>
  <p:clrMap bg1="lt1" tx1="dk1" bg2="lt2" tx2="dk2" accent1="accent1" accent2="accent2" accent3="accent3" accent4="accent4" accent5="accent5" accent6="accent6" hlink="hlink" folHlink="folHlink"/>
  <p:sldLayoutIdLst>
    <p:sldLayoutId id="2147485411" r:id="rId1"/>
    <p:sldLayoutId id="2147485412" r:id="rId2"/>
    <p:sldLayoutId id="2147485413" r:id="rId3"/>
    <p:sldLayoutId id="2147485414" r:id="rId4"/>
    <p:sldLayoutId id="2147485415" r:id="rId5"/>
    <p:sldLayoutId id="2147485416" r:id="rId6"/>
    <p:sldLayoutId id="2147485417" r:id="rId7"/>
    <p:sldLayoutId id="2147485418" r:id="rId8"/>
    <p:sldLayoutId id="2147485419" r:id="rId9"/>
    <p:sldLayoutId id="2147485420" r:id="rId10"/>
    <p:sldLayoutId id="214748542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5848122"/>
      </p:ext>
    </p:extLst>
  </p:cSld>
  <p:clrMap bg1="lt1" tx1="dk1" bg2="lt2" tx2="dk2" accent1="accent1" accent2="accent2" accent3="accent3" accent4="accent4" accent5="accent5" accent6="accent6" hlink="hlink" folHlink="folHlink"/>
  <p:sldLayoutIdLst>
    <p:sldLayoutId id="2147485521" r:id="rId1"/>
    <p:sldLayoutId id="2147485522" r:id="rId2"/>
    <p:sldLayoutId id="2147485523" r:id="rId3"/>
    <p:sldLayoutId id="2147485524" r:id="rId4"/>
    <p:sldLayoutId id="2147485525" r:id="rId5"/>
    <p:sldLayoutId id="2147485526" r:id="rId6"/>
    <p:sldLayoutId id="2147485527" r:id="rId7"/>
    <p:sldLayoutId id="2147485528" r:id="rId8"/>
    <p:sldLayoutId id="2147485529" r:id="rId9"/>
    <p:sldLayoutId id="2147485530" r:id="rId10"/>
    <p:sldLayoutId id="21474855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1921638257"/>
      </p:ext>
    </p:extLst>
  </p:cSld>
  <p:clrMap bg1="lt1" tx1="dk1" bg2="lt2" tx2="dk2" accent1="accent1" accent2="accent2" accent3="accent3" accent4="accent4" accent5="accent5" accent6="accent6" hlink="hlink" folHlink="folHlink"/>
  <p:sldLayoutIdLst>
    <p:sldLayoutId id="2147485533" r:id="rId1"/>
    <p:sldLayoutId id="2147485534" r:id="rId2"/>
    <p:sldLayoutId id="2147485535" r:id="rId3"/>
    <p:sldLayoutId id="2147485536" r:id="rId4"/>
    <p:sldLayoutId id="2147485537" r:id="rId5"/>
    <p:sldLayoutId id="2147485538" r:id="rId6"/>
    <p:sldLayoutId id="2147485539" r:id="rId7"/>
    <p:sldLayoutId id="2147485540" r:id="rId8"/>
    <p:sldLayoutId id="2147485541" r:id="rId9"/>
    <p:sldLayoutId id="2147485542" r:id="rId10"/>
    <p:sldLayoutId id="214748554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2826778"/>
      </p:ext>
    </p:extLst>
  </p:cSld>
  <p:clrMap bg1="lt1" tx1="dk1" bg2="lt2" tx2="dk2" accent1="accent1" accent2="accent2" accent3="accent3" accent4="accent4" accent5="accent5" accent6="accent6" hlink="hlink" folHlink="folHlink"/>
  <p:sldLayoutIdLst>
    <p:sldLayoutId id="2147485666" r:id="rId1"/>
    <p:sldLayoutId id="2147485667" r:id="rId2"/>
    <p:sldLayoutId id="2147485668" r:id="rId3"/>
    <p:sldLayoutId id="2147485669" r:id="rId4"/>
    <p:sldLayoutId id="2147485670" r:id="rId5"/>
    <p:sldLayoutId id="2147485671" r:id="rId6"/>
    <p:sldLayoutId id="2147485672" r:id="rId7"/>
    <p:sldLayoutId id="2147485673" r:id="rId8"/>
    <p:sldLayoutId id="2147485674" r:id="rId9"/>
    <p:sldLayoutId id="2147485675" r:id="rId10"/>
    <p:sldLayoutId id="2147485676" r:id="rId11"/>
    <p:sldLayoutId id="2147485677" r:id="rId12"/>
  </p:sldLayoutIdLs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48738813"/>
      </p:ext>
    </p:extLst>
  </p:cSld>
  <p:clrMap bg1="lt1" tx1="dk1" bg2="lt2" tx2="dk2" accent1="accent1" accent2="accent2" accent3="accent3" accent4="accent4" accent5="accent5" accent6="accent6" hlink="hlink" folHlink="folHlink"/>
  <p:sldLayoutIdLst>
    <p:sldLayoutId id="2147485715" r:id="rId1"/>
    <p:sldLayoutId id="2147485716" r:id="rId2"/>
    <p:sldLayoutId id="2147485717" r:id="rId3"/>
    <p:sldLayoutId id="2147485718" r:id="rId4"/>
    <p:sldLayoutId id="2147485719" r:id="rId5"/>
    <p:sldLayoutId id="2147485720" r:id="rId6"/>
    <p:sldLayoutId id="2147485721" r:id="rId7"/>
    <p:sldLayoutId id="2147485722" r:id="rId8"/>
    <p:sldLayoutId id="2147485723" r:id="rId9"/>
    <p:sldLayoutId id="2147485724" r:id="rId10"/>
    <p:sldLayoutId id="2147485725" r:id="rId11"/>
    <p:sldLayoutId id="214748572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a:t>마스터 제목 스타일 편집</a:t>
            </a:r>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2022. 9. 5.</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377926446"/>
      </p:ext>
    </p:extLst>
  </p:cSld>
  <p:clrMap bg1="lt1" tx1="dk1" bg2="lt2" tx2="dk2" accent1="accent1" accent2="accent2" accent3="accent3" accent4="accent4" accent5="accent5" accent6="accent6" hlink="hlink" folHlink="folHlink"/>
  <p:sldLayoutIdLst>
    <p:sldLayoutId id="2147486473" r:id="rId1"/>
    <p:sldLayoutId id="2147486474" r:id="rId2"/>
    <p:sldLayoutId id="2147486475" r:id="rId3"/>
    <p:sldLayoutId id="2147486476" r:id="rId4"/>
    <p:sldLayoutId id="2147486477" r:id="rId5"/>
    <p:sldLayoutId id="2147486478" r:id="rId6"/>
    <p:sldLayoutId id="2147486479" r:id="rId7"/>
  </p:sldLayoutIdLst>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218258153"/>
      </p:ext>
    </p:extLst>
  </p:cSld>
  <p:clrMap bg1="lt1" tx1="dk1" bg2="lt2" tx2="dk2" accent1="accent1" accent2="accent2" accent3="accent3" accent4="accent4" accent5="accent5" accent6="accent6" hlink="hlink" folHlink="folHlink"/>
  <p:sldLayoutIdLst>
    <p:sldLayoutId id="2147486595" r:id="rId1"/>
    <p:sldLayoutId id="2147486596" r:id="rId2"/>
    <p:sldLayoutId id="2147486597" r:id="rId3"/>
    <p:sldLayoutId id="2147486598" r:id="rId4"/>
    <p:sldLayoutId id="2147486599" r:id="rId5"/>
    <p:sldLayoutId id="2147486600" r:id="rId6"/>
    <p:sldLayoutId id="2147486601" r:id="rId7"/>
    <p:sldLayoutId id="2147486602" r:id="rId8"/>
    <p:sldLayoutId id="2147486603" r:id="rId9"/>
    <p:sldLayoutId id="2147486604" r:id="rId10"/>
    <p:sldLayoutId id="214748660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494495"/>
      </p:ext>
    </p:extLst>
  </p:cSld>
  <p:clrMap bg1="lt1" tx1="dk1" bg2="lt2" tx2="dk2" accent1="accent1" accent2="accent2" accent3="accent3" accent4="accent4" accent5="accent5" accent6="accent6" hlink="hlink" folHlink="folHlink"/>
  <p:sldLayoutIdLst>
    <p:sldLayoutId id="2147486872" r:id="rId1"/>
    <p:sldLayoutId id="2147486873" r:id="rId2"/>
    <p:sldLayoutId id="2147486874" r:id="rId3"/>
    <p:sldLayoutId id="2147486875" r:id="rId4"/>
    <p:sldLayoutId id="2147486876" r:id="rId5"/>
    <p:sldLayoutId id="2147486877" r:id="rId6"/>
    <p:sldLayoutId id="2147486878" r:id="rId7"/>
    <p:sldLayoutId id="2147486879" r:id="rId8"/>
    <p:sldLayoutId id="2147486880" r:id="rId9"/>
    <p:sldLayoutId id="2147486881" r:id="rId10"/>
    <p:sldLayoutId id="2147486882"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3107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3107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B223C560-0E5F-EA4E-BC8F-576A57968152}" type="slidenum">
              <a:rPr lang="en-US" altLang="en-US"/>
              <a:pPr>
                <a:defRPr/>
              </a:pPr>
              <a:t>‹#›</a:t>
            </a:fld>
            <a:endParaRPr lang="en-US" altLang="en-US"/>
          </a:p>
        </p:txBody>
      </p:sp>
      <p:sp>
        <p:nvSpPr>
          <p:cNvPr id="13107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3107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31080" name="Picture 7"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179388" y="6453188"/>
            <a:ext cx="1079500" cy="3127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93472234"/>
      </p:ext>
    </p:extLst>
  </p:cSld>
  <p:clrMap bg1="lt1" tx1="dk1" bg2="lt2" tx2="dk2" accent1="accent1" accent2="accent2" accent3="accent3" accent4="accent4" accent5="accent5" accent6="accent6" hlink="hlink" folHlink="folHlink"/>
  <p:sldLayoutIdLst>
    <p:sldLayoutId id="2147487121" r:id="rId1"/>
    <p:sldLayoutId id="2147487122" r:id="rId2"/>
    <p:sldLayoutId id="2147487123" r:id="rId3"/>
    <p:sldLayoutId id="2147487124" r:id="rId4"/>
    <p:sldLayoutId id="2147487125" r:id="rId5"/>
    <p:sldLayoutId id="2147487126" r:id="rId6"/>
    <p:sldLayoutId id="2147487127" r:id="rId7"/>
    <p:sldLayoutId id="2147487128" r:id="rId8"/>
    <p:sldLayoutId id="2147487129" r:id="rId9"/>
    <p:sldLayoutId id="2147487130" r:id="rId10"/>
    <p:sldLayoutId id="21474871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9/5/22</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929406329"/>
      </p:ext>
    </p:extLst>
  </p:cSld>
  <p:clrMap bg1="lt1" tx1="dk1" bg2="lt2" tx2="dk2" accent1="accent1" accent2="accent2" accent3="accent3" accent4="accent4" accent5="accent5" accent6="accent6" hlink="hlink" folHlink="folHlink"/>
  <p:sldLayoutIdLst>
    <p:sldLayoutId id="2147487145" r:id="rId1"/>
    <p:sldLayoutId id="2147487146" r:id="rId2"/>
    <p:sldLayoutId id="2147487147" r:id="rId3"/>
    <p:sldLayoutId id="2147487148" r:id="rId4"/>
    <p:sldLayoutId id="2147487149" r:id="rId5"/>
    <p:sldLayoutId id="2147487150" r:id="rId6"/>
    <p:sldLayoutId id="2147487151" r:id="rId7"/>
    <p:sldLayoutId id="2147487152" r:id="rId8"/>
    <p:sldLayoutId id="2147487153" r:id="rId9"/>
    <p:sldLayoutId id="2147487154" r:id="rId10"/>
    <p:sldLayoutId id="2147487155" r:id="rId11"/>
    <p:sldLayoutId id="2147487156"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6998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69987"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EFC36330-171D-874A-B302-CA3D70443983}" type="slidenum">
              <a:rPr lang="en-US" altLang="en-US"/>
              <a:pPr>
                <a:defRPr/>
              </a:pPr>
              <a:t>‹#›</a:t>
            </a:fld>
            <a:endParaRPr lang="en-US" altLang="en-US"/>
          </a:p>
        </p:txBody>
      </p:sp>
      <p:sp>
        <p:nvSpPr>
          <p:cNvPr id="169990"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69991"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69992" name="Picture 7"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179388" y="6453188"/>
            <a:ext cx="1079500" cy="3127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3560839"/>
      </p:ext>
    </p:extLst>
  </p:cSld>
  <p:clrMap bg1="lt1" tx1="dk1" bg2="lt2" tx2="dk2" accent1="accent1" accent2="accent2" accent3="accent3" accent4="accent4" accent5="accent5" accent6="accent6" hlink="hlink" folHlink="folHlink"/>
  <p:sldLayoutIdLst>
    <p:sldLayoutId id="2147487195" r:id="rId1"/>
    <p:sldLayoutId id="2147487196" r:id="rId2"/>
    <p:sldLayoutId id="2147487197" r:id="rId3"/>
    <p:sldLayoutId id="2147487198" r:id="rId4"/>
    <p:sldLayoutId id="2147487199" r:id="rId5"/>
    <p:sldLayoutId id="2147487200" r:id="rId6"/>
    <p:sldLayoutId id="2147487201" r:id="rId7"/>
    <p:sldLayoutId id="2147487202" r:id="rId8"/>
    <p:sldLayoutId id="2147487203" r:id="rId9"/>
    <p:sldLayoutId id="2147487204" r:id="rId10"/>
    <p:sldLayoutId id="214748720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891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3891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72694B9D-8BFE-654E-8D86-2D1B27ECA5D0}" type="slidenum">
              <a:rPr lang="en-US" altLang="en-US"/>
              <a:pPr>
                <a:defRPr/>
              </a:pPr>
              <a:t>‹#›</a:t>
            </a:fld>
            <a:endParaRPr lang="en-US" altLang="en-US"/>
          </a:p>
        </p:txBody>
      </p:sp>
      <p:sp>
        <p:nvSpPr>
          <p:cNvPr id="3891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3891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237550987"/>
      </p:ext>
    </p:extLst>
  </p:cSld>
  <p:clrMap bg1="lt1" tx1="dk1" bg2="lt2" tx2="dk2" accent1="accent1" accent2="accent2" accent3="accent3" accent4="accent4" accent5="accent5" accent6="accent6" hlink="hlink" folHlink="folHlink"/>
  <p:sldLayoutIdLst>
    <p:sldLayoutId id="2147487207" r:id="rId1"/>
    <p:sldLayoutId id="2147487208" r:id="rId2"/>
    <p:sldLayoutId id="2147487209" r:id="rId3"/>
    <p:sldLayoutId id="2147487210" r:id="rId4"/>
    <p:sldLayoutId id="2147487211" r:id="rId5"/>
    <p:sldLayoutId id="2147487212" r:id="rId6"/>
    <p:sldLayoutId id="2147487213" r:id="rId7"/>
    <p:sldLayoutId id="2147487214" r:id="rId8"/>
    <p:sldLayoutId id="2147487215" r:id="rId9"/>
    <p:sldLayoutId id="2147487216" r:id="rId10"/>
    <p:sldLayoutId id="214748721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94431041"/>
      </p:ext>
    </p:extLst>
  </p:cSld>
  <p:clrMap bg1="lt1" tx1="dk1" bg2="lt2" tx2="dk2" accent1="accent1" accent2="accent2" accent3="accent3" accent4="accent4" accent5="accent5" accent6="accent6" hlink="hlink" folHlink="folHlink"/>
  <p:sldLayoutIdLst>
    <p:sldLayoutId id="2147487259" r:id="rId1"/>
    <p:sldLayoutId id="2147487260" r:id="rId2"/>
    <p:sldLayoutId id="2147487261" r:id="rId3"/>
    <p:sldLayoutId id="2147487262" r:id="rId4"/>
    <p:sldLayoutId id="2147487263" r:id="rId5"/>
    <p:sldLayoutId id="2147487264" r:id="rId6"/>
    <p:sldLayoutId id="2147487265" r:id="rId7"/>
    <p:sldLayoutId id="2147487266" r:id="rId8"/>
    <p:sldLayoutId id="2147487267" r:id="rId9"/>
    <p:sldLayoutId id="2147487268" r:id="rId10"/>
    <p:sldLayoutId id="214748726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07527537"/>
      </p:ext>
    </p:extLst>
  </p:cSld>
  <p:clrMap bg1="lt1" tx1="dk1" bg2="lt2" tx2="dk2" accent1="accent1" accent2="accent2" accent3="accent3" accent4="accent4" accent5="accent5" accent6="accent6" hlink="hlink" folHlink="folHlink"/>
  <p:sldLayoutIdLst>
    <p:sldLayoutId id="2147487575" r:id="rId1"/>
    <p:sldLayoutId id="2147487576" r:id="rId2"/>
    <p:sldLayoutId id="2147487577" r:id="rId3"/>
    <p:sldLayoutId id="2147487578" r:id="rId4"/>
    <p:sldLayoutId id="2147487579" r:id="rId5"/>
    <p:sldLayoutId id="2147487580" r:id="rId6"/>
    <p:sldLayoutId id="2147487581" r:id="rId7"/>
    <p:sldLayoutId id="2147487582" r:id="rId8"/>
    <p:sldLayoutId id="2147487583" r:id="rId9"/>
    <p:sldLayoutId id="2147487584" r:id="rId10"/>
    <p:sldLayoutId id="214748758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24069023"/>
      </p:ext>
    </p:extLst>
  </p:cSld>
  <p:clrMap bg1="lt1" tx1="dk1" bg2="lt2" tx2="dk2" accent1="accent1" accent2="accent2" accent3="accent3" accent4="accent4" accent5="accent5" accent6="accent6" hlink="hlink" folHlink="folHlink"/>
  <p:sldLayoutIdLst>
    <p:sldLayoutId id="2147487624" r:id="rId1"/>
    <p:sldLayoutId id="2147487625" r:id="rId2"/>
    <p:sldLayoutId id="2147487626" r:id="rId3"/>
    <p:sldLayoutId id="2147487627" r:id="rId4"/>
    <p:sldLayoutId id="2147487628" r:id="rId5"/>
    <p:sldLayoutId id="2147487629" r:id="rId6"/>
    <p:sldLayoutId id="2147487630" r:id="rId7"/>
    <p:sldLayoutId id="2147487631" r:id="rId8"/>
    <p:sldLayoutId id="2147487632" r:id="rId9"/>
    <p:sldLayoutId id="2147487633" r:id="rId10"/>
    <p:sldLayoutId id="214748763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按一下以編輯母片標題樣式</a:t>
            </a:r>
            <a:endParaRPr lang="en-US" altLang="en-US"/>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altLang="en-US"/>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900">
                <a:latin typeface="Garamond" pitchFamily="18" charset="0"/>
              </a:defRPr>
            </a:lvl1pPr>
          </a:lstStyle>
          <a:p>
            <a:endParaRPr 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a:latin typeface="Garamond" pitchFamily="18" charset="0"/>
              </a:defRPr>
            </a:lvl1pPr>
          </a:lstStyle>
          <a:p>
            <a:fld id="{4CAE9295-42F8-0747-9AE1-33958E89C374}" type="slidenum">
              <a:rPr lang="en-US" smtClean="0">
                <a:solidFill>
                  <a:srgbClr val="000000"/>
                </a:solidFill>
              </a:rPr>
              <a:pPr/>
              <a:t>‹#›</a:t>
            </a:fld>
            <a:endParaRPr 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91276993"/>
      </p:ext>
    </p:extLst>
  </p:cSld>
  <p:clrMap bg1="lt1" tx1="dk1" bg2="lt2" tx2="dk2" accent1="accent1" accent2="accent2" accent3="accent3" accent4="accent4" accent5="accent5" accent6="accent6" hlink="hlink" folHlink="folHlink"/>
  <p:sldLayoutIdLst>
    <p:sldLayoutId id="2147488077" r:id="rId1"/>
    <p:sldLayoutId id="2147488078" r:id="rId2"/>
    <p:sldLayoutId id="2147488079" r:id="rId3"/>
    <p:sldLayoutId id="2147488080" r:id="rId4"/>
    <p:sldLayoutId id="2147488081" r:id="rId5"/>
    <p:sldLayoutId id="2147488082" r:id="rId6"/>
    <p:sldLayoutId id="2147488083" r:id="rId7"/>
    <p:sldLayoutId id="2147488084" r:id="rId8"/>
    <p:sldLayoutId id="2147488085" r:id="rId9"/>
    <p:sldLayoutId id="2147488086" r:id="rId10"/>
    <p:sldLayoutId id="2147488087" r:id="rId11"/>
  </p:sldLayoutIdLst>
  <p:transition/>
  <p:hf hdr="0" ftr="0" dt="0"/>
  <p:txStyles>
    <p:titleStyle>
      <a:lvl1pPr algn="l" rtl="0" eaLnBrk="1" fontAlgn="base" hangingPunct="1">
        <a:spcBef>
          <a:spcPct val="0"/>
        </a:spcBef>
        <a:spcAft>
          <a:spcPct val="0"/>
        </a:spcAft>
        <a:defRPr sz="3000">
          <a:solidFill>
            <a:schemeClr val="tx2"/>
          </a:solidFill>
          <a:latin typeface="+mj-lt"/>
          <a:ea typeface="+mj-ea"/>
          <a:cs typeface="+mj-cs"/>
        </a:defRPr>
      </a:lvl1pPr>
      <a:lvl2pPr algn="l" rtl="0" eaLnBrk="1" fontAlgn="base" hangingPunct="1">
        <a:spcBef>
          <a:spcPct val="0"/>
        </a:spcBef>
        <a:spcAft>
          <a:spcPct val="0"/>
        </a:spcAft>
        <a:defRPr sz="3000">
          <a:solidFill>
            <a:schemeClr val="tx2"/>
          </a:solidFill>
          <a:latin typeface="Garamond" pitchFamily="18" charset="0"/>
        </a:defRPr>
      </a:lvl2pPr>
      <a:lvl3pPr algn="l" rtl="0" eaLnBrk="1" fontAlgn="base" hangingPunct="1">
        <a:spcBef>
          <a:spcPct val="0"/>
        </a:spcBef>
        <a:spcAft>
          <a:spcPct val="0"/>
        </a:spcAft>
        <a:defRPr sz="3000">
          <a:solidFill>
            <a:schemeClr val="tx2"/>
          </a:solidFill>
          <a:latin typeface="Garamond" pitchFamily="18" charset="0"/>
        </a:defRPr>
      </a:lvl3pPr>
      <a:lvl4pPr algn="l" rtl="0" eaLnBrk="1" fontAlgn="base" hangingPunct="1">
        <a:spcBef>
          <a:spcPct val="0"/>
        </a:spcBef>
        <a:spcAft>
          <a:spcPct val="0"/>
        </a:spcAft>
        <a:defRPr sz="3000">
          <a:solidFill>
            <a:schemeClr val="tx2"/>
          </a:solidFill>
          <a:latin typeface="Garamond" pitchFamily="18" charset="0"/>
        </a:defRPr>
      </a:lvl4pPr>
      <a:lvl5pPr algn="l" rtl="0" eaLnBrk="1" fontAlgn="base" hangingPunct="1">
        <a:spcBef>
          <a:spcPct val="0"/>
        </a:spcBef>
        <a:spcAft>
          <a:spcPct val="0"/>
        </a:spcAft>
        <a:defRPr sz="3000">
          <a:solidFill>
            <a:schemeClr val="tx2"/>
          </a:solidFill>
          <a:latin typeface="Garamond" pitchFamily="18" charset="0"/>
        </a:defRPr>
      </a:lvl5pPr>
      <a:lvl6pPr marL="342900" algn="l" rtl="0" eaLnBrk="1" fontAlgn="base" hangingPunct="1">
        <a:spcBef>
          <a:spcPct val="0"/>
        </a:spcBef>
        <a:spcAft>
          <a:spcPct val="0"/>
        </a:spcAft>
        <a:defRPr sz="3000">
          <a:solidFill>
            <a:schemeClr val="tx2"/>
          </a:solidFill>
          <a:latin typeface="Garamond" pitchFamily="18" charset="0"/>
        </a:defRPr>
      </a:lvl6pPr>
      <a:lvl7pPr marL="685800" algn="l" rtl="0" eaLnBrk="1" fontAlgn="base" hangingPunct="1">
        <a:spcBef>
          <a:spcPct val="0"/>
        </a:spcBef>
        <a:spcAft>
          <a:spcPct val="0"/>
        </a:spcAft>
        <a:defRPr sz="3000">
          <a:solidFill>
            <a:schemeClr val="tx2"/>
          </a:solidFill>
          <a:latin typeface="Garamond" pitchFamily="18" charset="0"/>
        </a:defRPr>
      </a:lvl7pPr>
      <a:lvl8pPr marL="1028700" algn="l" rtl="0" eaLnBrk="1" fontAlgn="base" hangingPunct="1">
        <a:spcBef>
          <a:spcPct val="0"/>
        </a:spcBef>
        <a:spcAft>
          <a:spcPct val="0"/>
        </a:spcAft>
        <a:defRPr sz="3000">
          <a:solidFill>
            <a:schemeClr val="tx2"/>
          </a:solidFill>
          <a:latin typeface="Garamond" pitchFamily="18" charset="0"/>
        </a:defRPr>
      </a:lvl8pPr>
      <a:lvl9pPr marL="1371600" algn="l" rtl="0" eaLnBrk="1" fontAlgn="base" hangingPunct="1">
        <a:spcBef>
          <a:spcPct val="0"/>
        </a:spcBef>
        <a:spcAft>
          <a:spcPct val="0"/>
        </a:spcAft>
        <a:defRPr sz="3000">
          <a:solidFill>
            <a:schemeClr val="tx2"/>
          </a:solidFill>
          <a:latin typeface="Garamond" pitchFamily="18" charset="0"/>
        </a:defRPr>
      </a:lvl9pPr>
    </p:titleStyle>
    <p:bodyStyle>
      <a:lvl1pPr marL="257175" indent="-257175" algn="l" rtl="0" eaLnBrk="1" fontAlgn="base" hangingPunct="1">
        <a:spcBef>
          <a:spcPct val="20000"/>
        </a:spcBef>
        <a:spcAft>
          <a:spcPct val="0"/>
        </a:spcAft>
        <a:buClr>
          <a:schemeClr val="accent1"/>
        </a:buClr>
        <a:buSzPct val="65000"/>
        <a:buFont typeface="Wingdings" pitchFamily="2" charset="2"/>
        <a:buChar char="n"/>
        <a:defRPr sz="1800">
          <a:solidFill>
            <a:schemeClr val="tx1"/>
          </a:solidFill>
          <a:latin typeface="+mn-lt"/>
          <a:ea typeface="+mn-ea"/>
          <a:cs typeface="+mn-cs"/>
        </a:defRPr>
      </a:lvl1pPr>
      <a:lvl2pPr marL="502444" indent="-244079" algn="l" rtl="0" eaLnBrk="1" fontAlgn="base" hangingPunct="1">
        <a:spcBef>
          <a:spcPct val="20000"/>
        </a:spcBef>
        <a:spcAft>
          <a:spcPct val="0"/>
        </a:spcAft>
        <a:buClr>
          <a:schemeClr val="accent2"/>
        </a:buClr>
        <a:buSzPct val="60000"/>
        <a:buFont typeface="Wingdings" pitchFamily="2" charset="2"/>
        <a:buChar char="q"/>
        <a:defRPr sz="1650">
          <a:solidFill>
            <a:schemeClr val="tx1"/>
          </a:solidFill>
          <a:latin typeface="+mn-lt"/>
        </a:defRPr>
      </a:lvl2pPr>
      <a:lvl3pPr marL="766763" indent="-263129" algn="l" rtl="0" eaLnBrk="1" fontAlgn="base" hangingPunct="1">
        <a:spcBef>
          <a:spcPct val="20000"/>
        </a:spcBef>
        <a:spcAft>
          <a:spcPct val="0"/>
        </a:spcAft>
        <a:buClr>
          <a:schemeClr val="accent1"/>
        </a:buClr>
        <a:buSzPct val="65000"/>
        <a:buFont typeface="Wingdings" pitchFamily="2" charset="2"/>
        <a:buChar char="n"/>
        <a:defRPr sz="1500">
          <a:solidFill>
            <a:schemeClr val="tx1"/>
          </a:solidFill>
          <a:latin typeface="+mn-lt"/>
        </a:defRPr>
      </a:lvl3pPr>
      <a:lvl4pPr marL="1004888" indent="-236935" algn="l" rtl="0" eaLnBrk="1" fontAlgn="base" hangingPunct="1">
        <a:spcBef>
          <a:spcPct val="20000"/>
        </a:spcBef>
        <a:spcAft>
          <a:spcPct val="0"/>
        </a:spcAft>
        <a:buClr>
          <a:schemeClr val="accent2"/>
        </a:buClr>
        <a:buSzPct val="70000"/>
        <a:buFont typeface="Wingdings" pitchFamily="2" charset="2"/>
        <a:buChar char="q"/>
        <a:defRPr>
          <a:solidFill>
            <a:schemeClr val="tx1"/>
          </a:solidFill>
          <a:latin typeface="+mn-lt"/>
        </a:defRPr>
      </a:lvl4pPr>
      <a:lvl5pPr marL="12608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5pPr>
      <a:lvl6pPr marL="16037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6pPr>
      <a:lvl7pPr marL="19466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7pPr>
      <a:lvl8pPr marL="22895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8pPr>
      <a:lvl9pPr marL="26324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Tree>
    <p:extLst>
      <p:ext uri="{BB962C8B-B14F-4D97-AF65-F5344CB8AC3E}">
        <p14:creationId xmlns:p14="http://schemas.microsoft.com/office/powerpoint/2010/main" val="3036572897"/>
      </p:ext>
    </p:extLst>
  </p:cSld>
  <p:clrMap bg1="lt1" tx1="dk1" bg2="lt2" tx2="dk2" accent1="accent1" accent2="accent2" accent3="accent3" accent4="accent4" accent5="accent5" accent6="accent6" hlink="hlink" folHlink="folHlink"/>
  <p:sldLayoutIdLst>
    <p:sldLayoutId id="2147488140" r:id="rId1"/>
    <p:sldLayoutId id="2147488141" r:id="rId2"/>
    <p:sldLayoutId id="2147488142" r:id="rId3"/>
    <p:sldLayoutId id="2147488143" r:id="rId4"/>
    <p:sldLayoutId id="2147488144" r:id="rId5"/>
    <p:sldLayoutId id="2147488145" r:id="rId6"/>
    <p:sldLayoutId id="2147488146" r:id="rId7"/>
    <p:sldLayoutId id="2147488147" r:id="rId8"/>
    <p:sldLayoutId id="2147488148" r:id="rId9"/>
    <p:sldLayoutId id="2147488149" r:id="rId10"/>
    <p:sldLayoutId id="214748815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spTree>
    <p:extLst>
      <p:ext uri="{BB962C8B-B14F-4D97-AF65-F5344CB8AC3E}">
        <p14:creationId xmlns:p14="http://schemas.microsoft.com/office/powerpoint/2010/main" val="461338241"/>
      </p:ext>
    </p:extLst>
  </p:cSld>
  <p:clrMap bg1="lt1" tx1="dk1" bg2="lt2" tx2="dk2" accent1="accent1" accent2="accent2" accent3="accent3" accent4="accent4" accent5="accent5" accent6="accent6" hlink="hlink" folHlink="folHlink"/>
  <p:sldLayoutIdLst>
    <p:sldLayoutId id="2147488152" r:id="rId1"/>
    <p:sldLayoutId id="2147488153" r:id="rId2"/>
    <p:sldLayoutId id="2147488154" r:id="rId3"/>
    <p:sldLayoutId id="2147488155" r:id="rId4"/>
    <p:sldLayoutId id="2147488156" r:id="rId5"/>
    <p:sldLayoutId id="2147488157" r:id="rId6"/>
    <p:sldLayoutId id="2147488158" r:id="rId7"/>
    <p:sldLayoutId id="2147488159" r:id="rId8"/>
    <p:sldLayoutId id="2147488160" r:id="rId9"/>
    <p:sldLayoutId id="2147488161" r:id="rId10"/>
    <p:sldLayoutId id="214748816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按一下以編輯母片標題樣式</a:t>
            </a:r>
            <a:endParaRPr lang="en-US" altLang="en-US"/>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altLang="en-US"/>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900">
                <a:latin typeface="Garamond" pitchFamily="18" charset="0"/>
              </a:defRPr>
            </a:lvl1pPr>
          </a:lstStyle>
          <a:p>
            <a:endParaRPr 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a:latin typeface="Garamond" pitchFamily="18" charset="0"/>
              </a:defRPr>
            </a:lvl1pPr>
          </a:lstStyle>
          <a:p>
            <a:fld id="{4CAE9295-42F8-0747-9AE1-33958E89C374}" type="slidenum">
              <a:rPr lang="en-US" smtClean="0"/>
              <a:t>‹#›</a:t>
            </a:fld>
            <a:endParaRPr 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sz="1350"/>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sz="1350"/>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33121658"/>
      </p:ext>
    </p:extLst>
  </p:cSld>
  <p:clrMap bg1="lt1" tx1="dk1" bg2="lt2" tx2="dk2" accent1="accent1" accent2="accent2" accent3="accent3" accent4="accent4" accent5="accent5" accent6="accent6" hlink="hlink" folHlink="folHlink"/>
  <p:sldLayoutIdLst>
    <p:sldLayoutId id="2147488164" r:id="rId1"/>
    <p:sldLayoutId id="2147488165" r:id="rId2"/>
    <p:sldLayoutId id="2147488166" r:id="rId3"/>
    <p:sldLayoutId id="2147488167" r:id="rId4"/>
    <p:sldLayoutId id="2147488168" r:id="rId5"/>
    <p:sldLayoutId id="2147488169" r:id="rId6"/>
    <p:sldLayoutId id="2147488170" r:id="rId7"/>
    <p:sldLayoutId id="2147488171" r:id="rId8"/>
    <p:sldLayoutId id="2147488172" r:id="rId9"/>
    <p:sldLayoutId id="2147488173" r:id="rId10"/>
    <p:sldLayoutId id="2147488174" r:id="rId11"/>
  </p:sldLayoutIdLst>
  <p:transition/>
  <p:hf hdr="0" ftr="0" dt="0"/>
  <p:txStyles>
    <p:titleStyle>
      <a:lvl1pPr algn="l" rtl="0" eaLnBrk="1" fontAlgn="base" hangingPunct="1">
        <a:spcBef>
          <a:spcPct val="0"/>
        </a:spcBef>
        <a:spcAft>
          <a:spcPct val="0"/>
        </a:spcAft>
        <a:defRPr sz="3000">
          <a:solidFill>
            <a:schemeClr val="tx2"/>
          </a:solidFill>
          <a:latin typeface="+mj-lt"/>
          <a:ea typeface="+mj-ea"/>
          <a:cs typeface="+mj-cs"/>
        </a:defRPr>
      </a:lvl1pPr>
      <a:lvl2pPr algn="l" rtl="0" eaLnBrk="1" fontAlgn="base" hangingPunct="1">
        <a:spcBef>
          <a:spcPct val="0"/>
        </a:spcBef>
        <a:spcAft>
          <a:spcPct val="0"/>
        </a:spcAft>
        <a:defRPr sz="3000">
          <a:solidFill>
            <a:schemeClr val="tx2"/>
          </a:solidFill>
          <a:latin typeface="Garamond" pitchFamily="18" charset="0"/>
        </a:defRPr>
      </a:lvl2pPr>
      <a:lvl3pPr algn="l" rtl="0" eaLnBrk="1" fontAlgn="base" hangingPunct="1">
        <a:spcBef>
          <a:spcPct val="0"/>
        </a:spcBef>
        <a:spcAft>
          <a:spcPct val="0"/>
        </a:spcAft>
        <a:defRPr sz="3000">
          <a:solidFill>
            <a:schemeClr val="tx2"/>
          </a:solidFill>
          <a:latin typeface="Garamond" pitchFamily="18" charset="0"/>
        </a:defRPr>
      </a:lvl3pPr>
      <a:lvl4pPr algn="l" rtl="0" eaLnBrk="1" fontAlgn="base" hangingPunct="1">
        <a:spcBef>
          <a:spcPct val="0"/>
        </a:spcBef>
        <a:spcAft>
          <a:spcPct val="0"/>
        </a:spcAft>
        <a:defRPr sz="3000">
          <a:solidFill>
            <a:schemeClr val="tx2"/>
          </a:solidFill>
          <a:latin typeface="Garamond" pitchFamily="18" charset="0"/>
        </a:defRPr>
      </a:lvl4pPr>
      <a:lvl5pPr algn="l" rtl="0" eaLnBrk="1" fontAlgn="base" hangingPunct="1">
        <a:spcBef>
          <a:spcPct val="0"/>
        </a:spcBef>
        <a:spcAft>
          <a:spcPct val="0"/>
        </a:spcAft>
        <a:defRPr sz="3000">
          <a:solidFill>
            <a:schemeClr val="tx2"/>
          </a:solidFill>
          <a:latin typeface="Garamond" pitchFamily="18" charset="0"/>
        </a:defRPr>
      </a:lvl5pPr>
      <a:lvl6pPr marL="342900" algn="l" rtl="0" eaLnBrk="1" fontAlgn="base" hangingPunct="1">
        <a:spcBef>
          <a:spcPct val="0"/>
        </a:spcBef>
        <a:spcAft>
          <a:spcPct val="0"/>
        </a:spcAft>
        <a:defRPr sz="3000">
          <a:solidFill>
            <a:schemeClr val="tx2"/>
          </a:solidFill>
          <a:latin typeface="Garamond" pitchFamily="18" charset="0"/>
        </a:defRPr>
      </a:lvl6pPr>
      <a:lvl7pPr marL="685800" algn="l" rtl="0" eaLnBrk="1" fontAlgn="base" hangingPunct="1">
        <a:spcBef>
          <a:spcPct val="0"/>
        </a:spcBef>
        <a:spcAft>
          <a:spcPct val="0"/>
        </a:spcAft>
        <a:defRPr sz="3000">
          <a:solidFill>
            <a:schemeClr val="tx2"/>
          </a:solidFill>
          <a:latin typeface="Garamond" pitchFamily="18" charset="0"/>
        </a:defRPr>
      </a:lvl7pPr>
      <a:lvl8pPr marL="1028700" algn="l" rtl="0" eaLnBrk="1" fontAlgn="base" hangingPunct="1">
        <a:spcBef>
          <a:spcPct val="0"/>
        </a:spcBef>
        <a:spcAft>
          <a:spcPct val="0"/>
        </a:spcAft>
        <a:defRPr sz="3000">
          <a:solidFill>
            <a:schemeClr val="tx2"/>
          </a:solidFill>
          <a:latin typeface="Garamond" pitchFamily="18" charset="0"/>
        </a:defRPr>
      </a:lvl8pPr>
      <a:lvl9pPr marL="1371600" algn="l" rtl="0" eaLnBrk="1" fontAlgn="base" hangingPunct="1">
        <a:spcBef>
          <a:spcPct val="0"/>
        </a:spcBef>
        <a:spcAft>
          <a:spcPct val="0"/>
        </a:spcAft>
        <a:defRPr sz="3000">
          <a:solidFill>
            <a:schemeClr val="tx2"/>
          </a:solidFill>
          <a:latin typeface="Garamond" pitchFamily="18" charset="0"/>
        </a:defRPr>
      </a:lvl9pPr>
    </p:titleStyle>
    <p:bodyStyle>
      <a:lvl1pPr marL="257175" indent="-257175" algn="l" rtl="0" eaLnBrk="1" fontAlgn="base" hangingPunct="1">
        <a:spcBef>
          <a:spcPct val="20000"/>
        </a:spcBef>
        <a:spcAft>
          <a:spcPct val="0"/>
        </a:spcAft>
        <a:buClr>
          <a:schemeClr val="accent1"/>
        </a:buClr>
        <a:buSzPct val="65000"/>
        <a:buFont typeface="Wingdings" pitchFamily="2" charset="2"/>
        <a:buChar char="n"/>
        <a:defRPr sz="1800">
          <a:solidFill>
            <a:schemeClr val="tx1"/>
          </a:solidFill>
          <a:latin typeface="+mn-lt"/>
          <a:ea typeface="+mn-ea"/>
          <a:cs typeface="+mn-cs"/>
        </a:defRPr>
      </a:lvl1pPr>
      <a:lvl2pPr marL="502444" indent="-244079" algn="l" rtl="0" eaLnBrk="1" fontAlgn="base" hangingPunct="1">
        <a:spcBef>
          <a:spcPct val="20000"/>
        </a:spcBef>
        <a:spcAft>
          <a:spcPct val="0"/>
        </a:spcAft>
        <a:buClr>
          <a:schemeClr val="accent2"/>
        </a:buClr>
        <a:buSzPct val="60000"/>
        <a:buFont typeface="Wingdings" pitchFamily="2" charset="2"/>
        <a:buChar char="q"/>
        <a:defRPr sz="1650">
          <a:solidFill>
            <a:schemeClr val="tx1"/>
          </a:solidFill>
          <a:latin typeface="+mn-lt"/>
        </a:defRPr>
      </a:lvl2pPr>
      <a:lvl3pPr marL="766763" indent="-263129" algn="l" rtl="0" eaLnBrk="1" fontAlgn="base" hangingPunct="1">
        <a:spcBef>
          <a:spcPct val="20000"/>
        </a:spcBef>
        <a:spcAft>
          <a:spcPct val="0"/>
        </a:spcAft>
        <a:buClr>
          <a:schemeClr val="accent1"/>
        </a:buClr>
        <a:buSzPct val="65000"/>
        <a:buFont typeface="Wingdings" pitchFamily="2" charset="2"/>
        <a:buChar char="n"/>
        <a:defRPr sz="1500">
          <a:solidFill>
            <a:schemeClr val="tx1"/>
          </a:solidFill>
          <a:latin typeface="+mn-lt"/>
        </a:defRPr>
      </a:lvl3pPr>
      <a:lvl4pPr marL="1004888" indent="-236935" algn="l" rtl="0" eaLnBrk="1" fontAlgn="base" hangingPunct="1">
        <a:spcBef>
          <a:spcPct val="20000"/>
        </a:spcBef>
        <a:spcAft>
          <a:spcPct val="0"/>
        </a:spcAft>
        <a:buClr>
          <a:schemeClr val="accent2"/>
        </a:buClr>
        <a:buSzPct val="70000"/>
        <a:buFont typeface="Wingdings" pitchFamily="2" charset="2"/>
        <a:buChar char="q"/>
        <a:defRPr>
          <a:solidFill>
            <a:schemeClr val="tx1"/>
          </a:solidFill>
          <a:latin typeface="+mn-lt"/>
        </a:defRPr>
      </a:lvl4pPr>
      <a:lvl5pPr marL="12608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5pPr>
      <a:lvl6pPr marL="16037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6pPr>
      <a:lvl7pPr marL="19466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7pPr>
      <a:lvl8pPr marL="22895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8pPr>
      <a:lvl9pPr marL="26324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792162"/>
          </a:xfrm>
          <a:prstGeom prst="rect">
            <a:avLst/>
          </a:prstGeom>
        </p:spPr>
        <p:txBody>
          <a:bodyPr vert="horz" lIns="0" tIns="45713" rIns="0" bIns="45713" rtlCol="0" anchor="ctr">
            <a:normAutofit/>
          </a:bodyPr>
          <a:lstStyle/>
          <a:p>
            <a:r>
              <a:rPr lang="zh-TW" altLang="en-US"/>
              <a:t>按一下以編輯母片標題樣式</a:t>
            </a:r>
            <a:endParaRPr lang="en-US"/>
          </a:p>
        </p:txBody>
      </p:sp>
      <p:sp>
        <p:nvSpPr>
          <p:cNvPr id="3" name="Text Placeholder 2"/>
          <p:cNvSpPr>
            <a:spLocks noGrp="1"/>
          </p:cNvSpPr>
          <p:nvPr>
            <p:ph type="body" idx="1"/>
          </p:nvPr>
        </p:nvSpPr>
        <p:spPr>
          <a:xfrm>
            <a:off x="457200" y="1295403"/>
            <a:ext cx="8229600" cy="4830763"/>
          </a:xfrm>
          <a:prstGeom prst="rect">
            <a:avLst/>
          </a:prstGeom>
        </p:spPr>
        <p:txBody>
          <a:bodyPr vert="horz" lIns="91425" tIns="45713" rIns="91425" bIns="45713" rtlCol="0">
            <a:normAutofit/>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a:p>
        </p:txBody>
      </p:sp>
      <p:sp>
        <p:nvSpPr>
          <p:cNvPr id="4" name="Date Placeholder 3"/>
          <p:cNvSpPr>
            <a:spLocks noGrp="1"/>
          </p:cNvSpPr>
          <p:nvPr>
            <p:ph type="dt" sz="half" idx="2"/>
          </p:nvPr>
        </p:nvSpPr>
        <p:spPr>
          <a:xfrm>
            <a:off x="457200" y="6356425"/>
            <a:ext cx="2133600" cy="365125"/>
          </a:xfrm>
          <a:prstGeom prst="rect">
            <a:avLst/>
          </a:prstGeom>
        </p:spPr>
        <p:txBody>
          <a:bodyPr vert="horz" lIns="91425" tIns="45713" rIns="91425" bIns="45713" rtlCol="0" anchor="ctr"/>
          <a:lstStyle>
            <a:lvl1pPr algn="l">
              <a:defRPr sz="1200">
                <a:solidFill>
                  <a:schemeClr val="tx1">
                    <a:tint val="75000"/>
                  </a:schemeClr>
                </a:solidFill>
              </a:defRPr>
            </a:lvl1pPr>
          </a:lstStyle>
          <a:p>
            <a:pPr defTabSz="914259"/>
            <a:endParaRPr lang="en-US" dirty="0">
              <a:solidFill>
                <a:prstClr val="black">
                  <a:tint val="75000"/>
                </a:prstClr>
              </a:solidFill>
            </a:endParaRPr>
          </a:p>
        </p:txBody>
      </p:sp>
      <p:sp>
        <p:nvSpPr>
          <p:cNvPr id="5" name="Footer Placeholder 4"/>
          <p:cNvSpPr>
            <a:spLocks noGrp="1"/>
          </p:cNvSpPr>
          <p:nvPr>
            <p:ph type="ftr" sz="quarter" idx="3"/>
          </p:nvPr>
        </p:nvSpPr>
        <p:spPr>
          <a:xfrm>
            <a:off x="3124201" y="6356425"/>
            <a:ext cx="2895600" cy="365125"/>
          </a:xfrm>
          <a:prstGeom prst="rect">
            <a:avLst/>
          </a:prstGeom>
        </p:spPr>
        <p:txBody>
          <a:bodyPr vert="horz" lIns="91425" tIns="45713" rIns="91425" bIns="45713" rtlCol="0" anchor="ctr"/>
          <a:lstStyle>
            <a:lvl1pPr algn="ctr">
              <a:defRPr sz="1200">
                <a:solidFill>
                  <a:schemeClr val="tx1">
                    <a:tint val="75000"/>
                  </a:schemeClr>
                </a:solidFill>
              </a:defRPr>
            </a:lvl1pPr>
          </a:lstStyle>
          <a:p>
            <a:pPr defTabSz="914259"/>
            <a:endParaRPr lang="en-US" dirty="0">
              <a:solidFill>
                <a:prstClr val="black">
                  <a:tint val="75000"/>
                </a:prstClr>
              </a:solidFill>
            </a:endParaRPr>
          </a:p>
        </p:txBody>
      </p:sp>
      <p:sp>
        <p:nvSpPr>
          <p:cNvPr id="6" name="Slide Number Placeholder 5"/>
          <p:cNvSpPr>
            <a:spLocks noGrp="1"/>
          </p:cNvSpPr>
          <p:nvPr>
            <p:ph type="sldNum" sz="quarter" idx="4"/>
          </p:nvPr>
        </p:nvSpPr>
        <p:spPr>
          <a:xfrm>
            <a:off x="6553200" y="6356425"/>
            <a:ext cx="2133600" cy="365125"/>
          </a:xfrm>
          <a:prstGeom prst="rect">
            <a:avLst/>
          </a:prstGeom>
        </p:spPr>
        <p:txBody>
          <a:bodyPr vert="horz" lIns="91425" tIns="45713" rIns="91425" bIns="45713" rtlCol="0" anchor="ctr"/>
          <a:lstStyle>
            <a:lvl1pPr algn="r">
              <a:defRPr sz="1200">
                <a:solidFill>
                  <a:schemeClr val="tx1">
                    <a:tint val="75000"/>
                  </a:schemeClr>
                </a:solidFill>
              </a:defRPr>
            </a:lvl1pPr>
          </a:lstStyle>
          <a:p>
            <a:pPr defTabSz="914259"/>
            <a:fld id="{58161B50-6D0B-48B4-A1D4-BAD8C599CC84}" type="slidenum">
              <a:rPr lang="en-US" smtClean="0">
                <a:solidFill>
                  <a:prstClr val="black">
                    <a:tint val="75000"/>
                  </a:prstClr>
                </a:solidFill>
              </a:rPr>
              <a:pPr defTabSz="914259"/>
              <a:t>‹#›</a:t>
            </a:fld>
            <a:endParaRPr lang="en-US" dirty="0">
              <a:solidFill>
                <a:prstClr val="black">
                  <a:tint val="75000"/>
                </a:prstClr>
              </a:solidFill>
            </a:endParaRPr>
          </a:p>
        </p:txBody>
      </p:sp>
      <p:pic>
        <p:nvPicPr>
          <p:cNvPr id="7" name="Picture 6" descr="safari.png"/>
          <p:cNvPicPr>
            <a:picLocks noChangeAspect="1"/>
          </p:cNvPicPr>
          <p:nvPr/>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624989912"/>
      </p:ext>
    </p:extLst>
  </p:cSld>
  <p:clrMap bg1="lt1" tx1="dk1" bg2="lt2" tx2="dk2" accent1="accent1" accent2="accent2" accent3="accent3" accent4="accent4" accent5="accent5" accent6="accent6" hlink="hlink" folHlink="folHlink"/>
  <p:sldLayoutIdLst>
    <p:sldLayoutId id="2147488176" r:id="rId1"/>
    <p:sldLayoutId id="2147488177" r:id="rId2"/>
    <p:sldLayoutId id="2147488178" r:id="rId3"/>
    <p:sldLayoutId id="2147488179" r:id="rId4"/>
    <p:sldLayoutId id="2147488180" r:id="rId5"/>
    <p:sldLayoutId id="2147488181" r:id="rId6"/>
    <p:sldLayoutId id="2147488182" r:id="rId7"/>
    <p:sldLayoutId id="2147488183" r:id="rId8"/>
    <p:sldLayoutId id="2147488184" r:id="rId9"/>
    <p:sldLayoutId id="2147488185" r:id="rId10"/>
    <p:sldLayoutId id="2147488186" r:id="rId11"/>
  </p:sldLayoutIdLst>
  <p:hf hdr="0" ftr="0" dt="0"/>
  <p:txStyles>
    <p:titleStyle>
      <a:lvl1pPr algn="ctr" defTabSz="914259" rtl="0" eaLnBrk="1" latinLnBrk="0" hangingPunct="1">
        <a:spcBef>
          <a:spcPct val="0"/>
        </a:spcBef>
        <a:buNone/>
        <a:defRPr sz="4400" kern="1200">
          <a:solidFill>
            <a:schemeClr val="tx1"/>
          </a:solidFill>
          <a:latin typeface="Times New Roman" pitchFamily="18" charset="0"/>
          <a:ea typeface="+mj-ea"/>
          <a:cs typeface="Times New Roman" pitchFamily="18" charset="0"/>
        </a:defRPr>
      </a:lvl1pPr>
    </p:titleStyle>
    <p:bodyStyle>
      <a:lvl1pPr marL="342848" indent="-342848" algn="l" defTabSz="914259"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836" indent="-285707" algn="l" defTabSz="914259"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2824" indent="-228564" algn="l" defTabSz="914259"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599954" indent="-228564" algn="l" defTabSz="914259"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085" indent="-228564" algn="l" defTabSz="914259"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215" indent="-228564" algn="l" defTabSz="914259"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344" indent="-228564" algn="l" defTabSz="914259"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475" indent="-228564" algn="l" defTabSz="914259"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5603" indent="-228564" algn="l" defTabSz="914259"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306102790"/>
      </p:ext>
    </p:extLst>
  </p:cSld>
  <p:clrMap bg1="lt1" tx1="dk1" bg2="lt2" tx2="dk2" accent1="accent1" accent2="accent2" accent3="accent3" accent4="accent4" accent5="accent5" accent6="accent6" hlink="hlink" folHlink="folHlink"/>
  <p:sldLayoutIdLst>
    <p:sldLayoutId id="2147488201" r:id="rId1"/>
    <p:sldLayoutId id="2147488202" r:id="rId2"/>
    <p:sldLayoutId id="2147488203" r:id="rId3"/>
    <p:sldLayoutId id="2147488204" r:id="rId4"/>
    <p:sldLayoutId id="2147488205" r:id="rId5"/>
    <p:sldLayoutId id="2147488206" r:id="rId6"/>
    <p:sldLayoutId id="2147488207" r:id="rId7"/>
    <p:sldLayoutId id="2147488208" r:id="rId8"/>
    <p:sldLayoutId id="2147488209" r:id="rId9"/>
    <p:sldLayoutId id="2147488210" r:id="rId10"/>
    <p:sldLayoutId id="2147488211" r:id="rId11"/>
    <p:sldLayoutId id="2147488212"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49858" name="Rectangle 1026">
            <a:extLst>
              <a:ext uri="{FF2B5EF4-FFF2-40B4-BE49-F238E27FC236}">
                <a16:creationId xmlns:a16="http://schemas.microsoft.com/office/drawing/2014/main" id="{69248EF4-3E69-B545-A84A-3629A8EF2DEA}"/>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249859" name="Rectangle 1027">
            <a:extLst>
              <a:ext uri="{FF2B5EF4-FFF2-40B4-BE49-F238E27FC236}">
                <a16:creationId xmlns:a16="http://schemas.microsoft.com/office/drawing/2014/main" id="{76028715-7B83-A94D-8964-AD03F51D6623}"/>
              </a:ext>
            </a:extLst>
          </p:cNvPr>
          <p:cNvSpPr>
            <a:spLocks noGrp="1" noChangeArrowheads="1"/>
          </p:cNvSpPr>
          <p:nvPr>
            <p:ph type="body" idx="1"/>
          </p:nvPr>
        </p:nvSpPr>
        <p:spPr bwMode="auto">
          <a:xfrm>
            <a:off x="228600" y="1371600"/>
            <a:ext cx="8610600" cy="487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E98DCC22-FAD6-A244-9758-A06739651DC7}"/>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latin typeface="Garamond" pitchFamily="18" charset="0"/>
              </a:defRPr>
            </a:lvl1pPr>
          </a:lstStyle>
          <a:p>
            <a:pPr>
              <a:defRPr/>
            </a:pPr>
            <a:endParaRPr lang="en-US" altLang="en-US"/>
          </a:p>
        </p:txBody>
      </p:sp>
      <p:sp>
        <p:nvSpPr>
          <p:cNvPr id="100358" name="Rectangle 1030">
            <a:extLst>
              <a:ext uri="{FF2B5EF4-FFF2-40B4-BE49-F238E27FC236}">
                <a16:creationId xmlns:a16="http://schemas.microsoft.com/office/drawing/2014/main" id="{88BD0DCB-AF21-E243-BA84-578BB3062006}"/>
              </a:ext>
            </a:extLst>
          </p:cNvPr>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latin typeface="Garamond" pitchFamily="18" charset="0"/>
              </a:defRPr>
            </a:lvl1pPr>
          </a:lstStyle>
          <a:p>
            <a:pPr>
              <a:defRPr/>
            </a:pPr>
            <a:fld id="{80C0A34F-326B-4141-AEB1-5680B50808E3}" type="slidenum">
              <a:rPr lang="en-US" altLang="en-US"/>
              <a:pPr>
                <a:defRPr/>
              </a:pPr>
              <a:t>‹#›</a:t>
            </a:fld>
            <a:endParaRPr lang="en-US" altLang="en-US"/>
          </a:p>
        </p:txBody>
      </p:sp>
      <p:sp>
        <p:nvSpPr>
          <p:cNvPr id="249862" name="Line 1032">
            <a:extLst>
              <a:ext uri="{FF2B5EF4-FFF2-40B4-BE49-F238E27FC236}">
                <a16:creationId xmlns:a16="http://schemas.microsoft.com/office/drawing/2014/main" id="{5882E6FE-A590-4046-970B-5C757A356BB7}"/>
              </a:ext>
            </a:extLst>
          </p:cNvPr>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863" name="Line 1033">
            <a:extLst>
              <a:ext uri="{FF2B5EF4-FFF2-40B4-BE49-F238E27FC236}">
                <a16:creationId xmlns:a16="http://schemas.microsoft.com/office/drawing/2014/main" id="{0DDADD4F-5184-5647-B349-2A12A9A3454A}"/>
              </a:ext>
            </a:extLst>
          </p:cNvPr>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pic>
        <p:nvPicPr>
          <p:cNvPr id="249864" name="Picture 7" descr="safari.png">
            <a:extLst>
              <a:ext uri="{FF2B5EF4-FFF2-40B4-BE49-F238E27FC236}">
                <a16:creationId xmlns:a16="http://schemas.microsoft.com/office/drawing/2014/main" id="{6FA29B0F-0D97-7048-8D55-3A8259A54054}"/>
              </a:ext>
            </a:extLst>
          </p:cNvPr>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179388" y="6453188"/>
            <a:ext cx="1079500" cy="312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29145207"/>
      </p:ext>
    </p:extLst>
  </p:cSld>
  <p:clrMap bg1="lt1" tx1="dk1" bg2="lt2" tx2="dk2" accent1="accent1" accent2="accent2" accent3="accent3" accent4="accent4" accent5="accent5" accent6="accent6" hlink="hlink" folHlink="folHlink"/>
  <p:sldLayoutIdLst>
    <p:sldLayoutId id="2147488214" r:id="rId1"/>
    <p:sldLayoutId id="2147488215" r:id="rId2"/>
    <p:sldLayoutId id="2147488216" r:id="rId3"/>
    <p:sldLayoutId id="2147488217" r:id="rId4"/>
    <p:sldLayoutId id="2147488218" r:id="rId5"/>
    <p:sldLayoutId id="2147488219" r:id="rId6"/>
    <p:sldLayoutId id="2147488220" r:id="rId7"/>
    <p:sldLayoutId id="2147488221" r:id="rId8"/>
    <p:sldLayoutId id="2147488222" r:id="rId9"/>
    <p:sldLayoutId id="2147488223" r:id="rId10"/>
    <p:sldLayoutId id="214748822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Rectangle 6"/>
          <p:cNvSpPr/>
          <p:nvPr userDrawn="1"/>
        </p:nvSpPr>
        <p:spPr>
          <a:xfrm>
            <a:off x="-2" y="6536970"/>
            <a:ext cx="9144001" cy="370458"/>
          </a:xfrm>
          <a:prstGeom prst="rect">
            <a:avLst/>
          </a:prstGeom>
          <a:solidFill>
            <a:srgbClr val="7FC1FC"/>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b="0" dirty="0"/>
          </a:p>
        </p:txBody>
      </p:sp>
      <p:sp>
        <p:nvSpPr>
          <p:cNvPr id="9" name="Rectangle 8"/>
          <p:cNvSpPr/>
          <p:nvPr/>
        </p:nvSpPr>
        <p:spPr>
          <a:xfrm>
            <a:off x="366963" y="1006133"/>
            <a:ext cx="8410073" cy="457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Placeholder 1"/>
          <p:cNvSpPr>
            <a:spLocks noGrp="1"/>
          </p:cNvSpPr>
          <p:nvPr>
            <p:ph type="title"/>
          </p:nvPr>
        </p:nvSpPr>
        <p:spPr>
          <a:xfrm>
            <a:off x="366963" y="257434"/>
            <a:ext cx="8410073" cy="753467"/>
          </a:xfrm>
          <a:prstGeom prst="rect">
            <a:avLst/>
          </a:prstGeom>
        </p:spPr>
        <p:txBody>
          <a:bodyPr vert="horz" lIns="91440" tIns="45720" rIns="91440" bIns="45720" rtlCol="0" anchor="ctr" anchorCtr="0">
            <a:normAutofit/>
          </a:bodyPr>
          <a:lstStyle/>
          <a:p>
            <a:r>
              <a:rPr lang="en-US" dirty="0"/>
              <a:t>Click to edit Master title style</a:t>
            </a:r>
          </a:p>
        </p:txBody>
      </p:sp>
      <p:sp>
        <p:nvSpPr>
          <p:cNvPr id="3" name="Text Placeholder 2"/>
          <p:cNvSpPr>
            <a:spLocks noGrp="1"/>
          </p:cNvSpPr>
          <p:nvPr>
            <p:ph type="body" idx="1"/>
          </p:nvPr>
        </p:nvSpPr>
        <p:spPr>
          <a:xfrm>
            <a:off x="366964" y="1138595"/>
            <a:ext cx="8410073" cy="5311632"/>
          </a:xfrm>
          <a:prstGeom prst="rect">
            <a:avLst/>
          </a:prstGeom>
        </p:spPr>
        <p:txBody>
          <a:bodyPr vert="horz" lIns="0" tIns="45720" rIns="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11">
            <a:extLst>
              <a:ext uri="{FF2B5EF4-FFF2-40B4-BE49-F238E27FC236}">
                <a16:creationId xmlns:a16="http://schemas.microsoft.com/office/drawing/2014/main" id="{9A79501A-6899-B540-BD7F-353D672C4F01}"/>
              </a:ext>
            </a:extLst>
          </p:cNvPr>
          <p:cNvSpPr>
            <a:spLocks noGrp="1"/>
          </p:cNvSpPr>
          <p:nvPr>
            <p:ph type="sldNum" sz="quarter" idx="4"/>
          </p:nvPr>
        </p:nvSpPr>
        <p:spPr>
          <a:xfrm>
            <a:off x="7516375" y="6567235"/>
            <a:ext cx="1260661" cy="270767"/>
          </a:xfrm>
          <a:prstGeom prst="rect">
            <a:avLst/>
          </a:prstGeom>
        </p:spPr>
        <p:txBody>
          <a:bodyPr anchor="ctr" anchorCtr="0"/>
          <a:lstStyle>
            <a:lvl1pPr algn="r">
              <a:defRPr sz="1600" b="1">
                <a:solidFill>
                  <a:schemeClr val="bg1"/>
                </a:solidFill>
                <a:latin typeface="Corbel" panose="020B0503020204020204" pitchFamily="34" charset="0"/>
                <a:cs typeface="Calibri" panose="020F0502020204030204" pitchFamily="34" charset="0"/>
              </a:defRPr>
            </a:lvl1pPr>
          </a:lstStyle>
          <a:p>
            <a:fld id="{BE67019E-6B59-9444-A8F8-0CFAB6B6981D}" type="slidenum">
              <a:rPr lang="en-US" smtClean="0"/>
              <a:pPr/>
              <a:t>‹#›</a:t>
            </a:fld>
            <a:endParaRPr lang="en-US" dirty="0"/>
          </a:p>
        </p:txBody>
      </p:sp>
    </p:spTree>
    <p:extLst>
      <p:ext uri="{BB962C8B-B14F-4D97-AF65-F5344CB8AC3E}">
        <p14:creationId xmlns:p14="http://schemas.microsoft.com/office/powerpoint/2010/main" val="1798587366"/>
      </p:ext>
    </p:extLst>
  </p:cSld>
  <p:clrMap bg1="lt1" tx1="dk1" bg2="lt2" tx2="dk2" accent1="accent1" accent2="accent2" accent3="accent3" accent4="accent4" accent5="accent5" accent6="accent6" hlink="hlink" folHlink="folHlink"/>
  <p:sldLayoutIdLst>
    <p:sldLayoutId id="2147488226" r:id="rId1"/>
    <p:sldLayoutId id="2147488227" r:id="rId2"/>
    <p:sldLayoutId id="2147488228" r:id="rId3"/>
    <p:sldLayoutId id="2147488229" r:id="rId4"/>
    <p:sldLayoutId id="2147488230" r:id="rId5"/>
    <p:sldLayoutId id="2147488231" r:id="rId6"/>
    <p:sldLayoutId id="2147488232" r:id="rId7"/>
    <p:sldLayoutId id="2147488233" r:id="rId8"/>
    <p:sldLayoutId id="2147488234" r:id="rId9"/>
    <p:sldLayoutId id="2147488235" r:id="rId10"/>
    <p:sldLayoutId id="2147488236" r:id="rId11"/>
    <p:sldLayoutId id="2147488237" r:id="rId12"/>
  </p:sldLayoutIdLst>
  <p:hf hdr="0" ftr="0" dt="0"/>
  <p:txStyles>
    <p:titleStyle>
      <a:lvl1pPr algn="l" defTabSz="914400" rtl="0" eaLnBrk="1" latinLnBrk="0" hangingPunct="1">
        <a:lnSpc>
          <a:spcPct val="100000"/>
        </a:lnSpc>
        <a:spcBef>
          <a:spcPct val="0"/>
        </a:spcBef>
        <a:buNone/>
        <a:defRPr sz="4800" kern="1200" spc="-50" baseline="0">
          <a:solidFill>
            <a:schemeClr val="accent1"/>
          </a:solidFill>
          <a:latin typeface="Corbel" panose="020B0503020204020204" pitchFamily="34" charset="0"/>
          <a:ea typeface="+mj-ea"/>
          <a:cs typeface="Calibri" panose="020F0502020204030204" pitchFamily="34" charset="0"/>
        </a:defRPr>
      </a:lvl1pPr>
    </p:titleStyle>
    <p:bodyStyle>
      <a:lvl1pPr marL="91440" indent="-91440" algn="l" defTabSz="914400" rtl="0" eaLnBrk="1" latinLnBrk="0" hangingPunct="1">
        <a:lnSpc>
          <a:spcPct val="90000"/>
        </a:lnSpc>
        <a:spcBef>
          <a:spcPts val="1200"/>
        </a:spcBef>
        <a:spcAft>
          <a:spcPts val="200"/>
        </a:spcAft>
        <a:buClr>
          <a:schemeClr val="accent1"/>
        </a:buClr>
        <a:buSzPct val="100000"/>
        <a:buFont typeface="Calibri" panose="020F0502020204030204" pitchFamily="34" charset="0"/>
        <a:buChar char=" "/>
        <a:defRPr sz="2000" kern="1200">
          <a:solidFill>
            <a:schemeClr val="tx1">
              <a:lumMod val="75000"/>
              <a:lumOff val="25000"/>
            </a:schemeClr>
          </a:solidFill>
          <a:latin typeface="Corbel" panose="020B0503020204020204" pitchFamily="34" charset="0"/>
          <a:ea typeface="+mn-ea"/>
          <a:cs typeface="Calibri" panose="020F0502020204030204" pitchFamily="34" charset="0"/>
        </a:defRPr>
      </a:lvl1pPr>
      <a:lvl2pPr marL="384048" indent="-182880" algn="l" defTabSz="914400" rtl="0" eaLnBrk="1" latinLnBrk="0" hangingPunct="1">
        <a:lnSpc>
          <a:spcPct val="90000"/>
        </a:lnSpc>
        <a:spcBef>
          <a:spcPts val="200"/>
        </a:spcBef>
        <a:spcAft>
          <a:spcPts val="400"/>
        </a:spcAft>
        <a:buClr>
          <a:schemeClr val="accent1"/>
        </a:buClr>
        <a:buFont typeface="Calibri" pitchFamily="34" charset="0"/>
        <a:buChar char="◦"/>
        <a:defRPr sz="1800" kern="1200">
          <a:solidFill>
            <a:schemeClr val="tx1">
              <a:lumMod val="75000"/>
              <a:lumOff val="25000"/>
            </a:schemeClr>
          </a:solidFill>
          <a:latin typeface="Corbel" panose="020B0503020204020204" pitchFamily="34" charset="0"/>
          <a:ea typeface="+mn-ea"/>
          <a:cs typeface="Calibri" panose="020F0502020204030204" pitchFamily="34" charset="0"/>
        </a:defRPr>
      </a:lvl2pPr>
      <a:lvl3pPr marL="566928" indent="-18288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3pPr>
      <a:lvl4pPr marL="749808" indent="-18288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4pPr>
      <a:lvl5pPr marL="932688" indent="-18288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5pPr>
      <a:lvl6pPr marL="11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6pPr>
      <a:lvl7pPr marL="13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7pPr>
      <a:lvl8pPr marL="15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8pPr>
      <a:lvl9pPr marL="17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61383698"/>
      </p:ext>
    </p:extLst>
  </p:cSld>
  <p:clrMap bg1="lt1" tx1="dk1" bg2="lt2" tx2="dk2" accent1="accent1" accent2="accent2" accent3="accent3" accent4="accent4" accent5="accent5" accent6="accent6" hlink="hlink" folHlink="folHlink"/>
  <p:sldLayoutIdLst>
    <p:sldLayoutId id="2147488239" r:id="rId1"/>
    <p:sldLayoutId id="2147488240" r:id="rId2"/>
    <p:sldLayoutId id="2147488241" r:id="rId3"/>
    <p:sldLayoutId id="2147488242" r:id="rId4"/>
  </p:sldLayoutIdLst>
  <p:hf hdr="0" dt="0"/>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0BD7560A-9F5D-7742-BEE3-53E7C8CD2AD3}"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2142842715"/>
      </p:ext>
    </p:extLst>
  </p:cSld>
  <p:clrMap bg1="lt1" tx1="dk1" bg2="lt2" tx2="dk2" accent1="accent1" accent2="accent2" accent3="accent3" accent4="accent4" accent5="accent5" accent6="accent6" hlink="hlink" folHlink="folHlink"/>
  <p:sldLayoutIdLst>
    <p:sldLayoutId id="2147488244" r:id="rId1"/>
    <p:sldLayoutId id="2147488245" r:id="rId2"/>
    <p:sldLayoutId id="2147488246" r:id="rId3"/>
    <p:sldLayoutId id="2147488247" r:id="rId4"/>
    <p:sldLayoutId id="2147488248" r:id="rId5"/>
    <p:sldLayoutId id="2147488249" r:id="rId6"/>
    <p:sldLayoutId id="2147488250" r:id="rId7"/>
    <p:sldLayoutId id="2147488251" r:id="rId8"/>
    <p:sldLayoutId id="2147488252" r:id="rId9"/>
    <p:sldLayoutId id="2147488253" r:id="rId10"/>
    <p:sldLayoutId id="2147488254" r:id="rId11"/>
    <p:sldLayoutId id="2147488255"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56657446"/>
      </p:ext>
    </p:extLst>
  </p:cSld>
  <p:clrMap bg1="lt1" tx1="dk1" bg2="lt2" tx2="dk2" accent1="accent1" accent2="accent2" accent3="accent3" accent4="accent4" accent5="accent5" accent6="accent6" hlink="hlink" folHlink="folHlink"/>
  <p:sldLayoutIdLst>
    <p:sldLayoutId id="2147488257" r:id="rId1"/>
    <p:sldLayoutId id="2147488258" r:id="rId2"/>
    <p:sldLayoutId id="2147488259" r:id="rId3"/>
    <p:sldLayoutId id="2147488260" r:id="rId4"/>
    <p:sldLayoutId id="2147488261" r:id="rId5"/>
    <p:sldLayoutId id="2147488262" r:id="rId6"/>
    <p:sldLayoutId id="2147488263" r:id="rId7"/>
    <p:sldLayoutId id="2147488264" r:id="rId8"/>
    <p:sldLayoutId id="2147488265" r:id="rId9"/>
    <p:sldLayoutId id="2147488266" r:id="rId10"/>
    <p:sldLayoutId id="2147488267"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Rectangle 6"/>
          <p:cNvSpPr/>
          <p:nvPr userDrawn="1"/>
        </p:nvSpPr>
        <p:spPr>
          <a:xfrm>
            <a:off x="-2" y="6536970"/>
            <a:ext cx="9144001" cy="370458"/>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b="0" dirty="0"/>
          </a:p>
        </p:txBody>
      </p:sp>
      <p:sp>
        <p:nvSpPr>
          <p:cNvPr id="9" name="Rectangle 8"/>
          <p:cNvSpPr/>
          <p:nvPr/>
        </p:nvSpPr>
        <p:spPr>
          <a:xfrm>
            <a:off x="366963" y="1006133"/>
            <a:ext cx="8410073" cy="45719"/>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 name="Text Placeholder 2"/>
          <p:cNvSpPr>
            <a:spLocks noGrp="1"/>
          </p:cNvSpPr>
          <p:nvPr>
            <p:ph type="body" idx="1"/>
          </p:nvPr>
        </p:nvSpPr>
        <p:spPr>
          <a:xfrm>
            <a:off x="366964" y="1138595"/>
            <a:ext cx="8410073" cy="5311632"/>
          </a:xfrm>
          <a:prstGeom prst="rect">
            <a:avLst/>
          </a:prstGeom>
        </p:spPr>
        <p:txBody>
          <a:bodyPr vert="horz" lIns="0" tIns="45720" rIns="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11">
            <a:extLst>
              <a:ext uri="{FF2B5EF4-FFF2-40B4-BE49-F238E27FC236}">
                <a16:creationId xmlns:a16="http://schemas.microsoft.com/office/drawing/2014/main" id="{9A79501A-6899-B540-BD7F-353D672C4F01}"/>
              </a:ext>
            </a:extLst>
          </p:cNvPr>
          <p:cNvSpPr>
            <a:spLocks noGrp="1"/>
          </p:cNvSpPr>
          <p:nvPr>
            <p:ph type="sldNum" sz="quarter" idx="4"/>
          </p:nvPr>
        </p:nvSpPr>
        <p:spPr>
          <a:xfrm>
            <a:off x="7516375" y="6567235"/>
            <a:ext cx="1260661" cy="270767"/>
          </a:xfrm>
          <a:prstGeom prst="rect">
            <a:avLst/>
          </a:prstGeom>
        </p:spPr>
        <p:txBody>
          <a:bodyPr anchor="ctr" anchorCtr="0"/>
          <a:lstStyle>
            <a:lvl1pPr algn="r">
              <a:defRPr sz="1600" b="1">
                <a:solidFill>
                  <a:schemeClr val="bg1"/>
                </a:solidFill>
                <a:latin typeface="Corbel" panose="020B0503020204020204" pitchFamily="34" charset="0"/>
                <a:cs typeface="Calibri" panose="020F0502020204030204" pitchFamily="34" charset="0"/>
              </a:defRPr>
            </a:lvl1pPr>
          </a:lstStyle>
          <a:p>
            <a:fld id="{BE67019E-6B59-9444-A8F8-0CFAB6B6981D}" type="slidenum">
              <a:rPr lang="en-US" smtClean="0"/>
              <a:pPr/>
              <a:t>‹#›</a:t>
            </a:fld>
            <a:endParaRPr lang="en-US" dirty="0"/>
          </a:p>
        </p:txBody>
      </p:sp>
      <p:sp>
        <p:nvSpPr>
          <p:cNvPr id="8" name="Title Placeholder 1">
            <a:extLst>
              <a:ext uri="{FF2B5EF4-FFF2-40B4-BE49-F238E27FC236}">
                <a16:creationId xmlns:a16="http://schemas.microsoft.com/office/drawing/2014/main" id="{B64D9AE9-2733-754F-86B9-8A69E05BAA3E}"/>
              </a:ext>
            </a:extLst>
          </p:cNvPr>
          <p:cNvSpPr>
            <a:spLocks noGrp="1"/>
          </p:cNvSpPr>
          <p:nvPr>
            <p:ph type="title"/>
          </p:nvPr>
        </p:nvSpPr>
        <p:spPr>
          <a:xfrm>
            <a:off x="366963" y="257434"/>
            <a:ext cx="8410073" cy="753467"/>
          </a:xfrm>
          <a:prstGeom prst="rect">
            <a:avLst/>
          </a:prstGeom>
        </p:spPr>
        <p:txBody>
          <a:bodyPr vert="horz" lIns="91440" tIns="45720" rIns="91440" bIns="45720" rtlCol="0" anchor="ctr" anchorCtr="0">
            <a:normAutofit/>
          </a:bodyPr>
          <a:lstStyle/>
          <a:p>
            <a:r>
              <a:rPr lang="en-US" dirty="0"/>
              <a:t>Click to edit Master title style</a:t>
            </a:r>
          </a:p>
        </p:txBody>
      </p:sp>
    </p:spTree>
    <p:extLst>
      <p:ext uri="{BB962C8B-B14F-4D97-AF65-F5344CB8AC3E}">
        <p14:creationId xmlns:p14="http://schemas.microsoft.com/office/powerpoint/2010/main" val="87848796"/>
      </p:ext>
    </p:extLst>
  </p:cSld>
  <p:clrMap bg1="lt1" tx1="dk1" bg2="lt2" tx2="dk2" accent1="accent1" accent2="accent2" accent3="accent3" accent4="accent4" accent5="accent5" accent6="accent6" hlink="hlink" folHlink="folHlink"/>
  <p:sldLayoutIdLst>
    <p:sldLayoutId id="2147488269" r:id="rId1"/>
    <p:sldLayoutId id="2147488270" r:id="rId2"/>
    <p:sldLayoutId id="2147488271" r:id="rId3"/>
    <p:sldLayoutId id="2147488272" r:id="rId4"/>
    <p:sldLayoutId id="2147488273" r:id="rId5"/>
    <p:sldLayoutId id="2147488274" r:id="rId6"/>
    <p:sldLayoutId id="2147488275" r:id="rId7"/>
    <p:sldLayoutId id="2147488276" r:id="rId8"/>
    <p:sldLayoutId id="2147488277" r:id="rId9"/>
    <p:sldLayoutId id="2147488278" r:id="rId10"/>
    <p:sldLayoutId id="2147488279" r:id="rId11"/>
    <p:sldLayoutId id="2147488280" r:id="rId12"/>
  </p:sldLayoutIdLst>
  <p:hf hdr="0" ftr="0" dt="0"/>
  <p:txStyles>
    <p:titleStyle>
      <a:lvl1pPr algn="l" defTabSz="914400" rtl="0" eaLnBrk="1" latinLnBrk="0" hangingPunct="1">
        <a:lnSpc>
          <a:spcPct val="100000"/>
        </a:lnSpc>
        <a:spcBef>
          <a:spcPct val="0"/>
        </a:spcBef>
        <a:buNone/>
        <a:defRPr sz="4800" kern="1200" spc="-50" baseline="0">
          <a:solidFill>
            <a:schemeClr val="accent1"/>
          </a:solidFill>
          <a:latin typeface="Corbel" panose="020B0503020204020204" pitchFamily="34" charset="0"/>
          <a:ea typeface="+mj-ea"/>
          <a:cs typeface="Calibri" panose="020F0502020204030204" pitchFamily="34" charset="0"/>
        </a:defRPr>
      </a:lvl1pPr>
    </p:titleStyle>
    <p:bodyStyle>
      <a:lvl1pPr marL="91440" indent="-91440" algn="l" defTabSz="914400" rtl="0" eaLnBrk="1" latinLnBrk="0" hangingPunct="1">
        <a:lnSpc>
          <a:spcPct val="90000"/>
        </a:lnSpc>
        <a:spcBef>
          <a:spcPts val="1200"/>
        </a:spcBef>
        <a:spcAft>
          <a:spcPts val="200"/>
        </a:spcAft>
        <a:buClr>
          <a:schemeClr val="accent1"/>
        </a:buClr>
        <a:buSzPct val="100000"/>
        <a:buFont typeface="Calibri" panose="020F0502020204030204" pitchFamily="34" charset="0"/>
        <a:buChar char=" "/>
        <a:defRPr sz="2000" kern="1200">
          <a:solidFill>
            <a:schemeClr val="tx1">
              <a:lumMod val="75000"/>
              <a:lumOff val="25000"/>
            </a:schemeClr>
          </a:solidFill>
          <a:latin typeface="Corbel" panose="020B0503020204020204" pitchFamily="34" charset="0"/>
          <a:ea typeface="+mn-ea"/>
          <a:cs typeface="Calibri" panose="020F0502020204030204" pitchFamily="34" charset="0"/>
        </a:defRPr>
      </a:lvl1pPr>
      <a:lvl2pPr marL="384048" indent="-182880" algn="l" defTabSz="914400" rtl="0" eaLnBrk="1" latinLnBrk="0" hangingPunct="1">
        <a:lnSpc>
          <a:spcPct val="90000"/>
        </a:lnSpc>
        <a:spcBef>
          <a:spcPts val="200"/>
        </a:spcBef>
        <a:spcAft>
          <a:spcPts val="400"/>
        </a:spcAft>
        <a:buClr>
          <a:schemeClr val="accent1"/>
        </a:buClr>
        <a:buFont typeface="Calibri" pitchFamily="34" charset="0"/>
        <a:buChar char="◦"/>
        <a:defRPr sz="1800" kern="1200">
          <a:solidFill>
            <a:schemeClr val="tx1">
              <a:lumMod val="75000"/>
              <a:lumOff val="25000"/>
            </a:schemeClr>
          </a:solidFill>
          <a:latin typeface="Corbel" panose="020B0503020204020204" pitchFamily="34" charset="0"/>
          <a:ea typeface="+mn-ea"/>
          <a:cs typeface="Calibri" panose="020F0502020204030204" pitchFamily="34" charset="0"/>
        </a:defRPr>
      </a:lvl2pPr>
      <a:lvl3pPr marL="566928" indent="-18288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3pPr>
      <a:lvl4pPr marL="749808" indent="-18288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4pPr>
      <a:lvl5pPr marL="932688" indent="-18288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5pPr>
      <a:lvl6pPr marL="11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6pPr>
      <a:lvl7pPr marL="13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7pPr>
      <a:lvl8pPr marL="15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8pPr>
      <a:lvl9pPr marL="17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A7361BF2-EEC8-BD44-B1FF-0E6EA04503FC}"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1629691858"/>
      </p:ext>
    </p:extLst>
  </p:cSld>
  <p:clrMap bg1="lt1" tx1="dk1" bg2="lt2" tx2="dk2" accent1="accent1" accent2="accent2" accent3="accent3" accent4="accent4" accent5="accent5" accent6="accent6" hlink="hlink" folHlink="folHlink"/>
  <p:sldLayoutIdLst>
    <p:sldLayoutId id="2147488282" r:id="rId1"/>
    <p:sldLayoutId id="2147488283" r:id="rId2"/>
    <p:sldLayoutId id="2147488284" r:id="rId3"/>
    <p:sldLayoutId id="2147488285" r:id="rId4"/>
    <p:sldLayoutId id="2147488286" r:id="rId5"/>
    <p:sldLayoutId id="2147488287" r:id="rId6"/>
    <p:sldLayoutId id="2147488288" r:id="rId7"/>
    <p:sldLayoutId id="2147488289" r:id="rId8"/>
    <p:sldLayoutId id="2147488290" r:id="rId9"/>
    <p:sldLayoutId id="2147488291" r:id="rId10"/>
    <p:sldLayoutId id="2147488292" r:id="rId11"/>
    <p:sldLayoutId id="2147488293"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dirty="0"/>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25905354"/>
      </p:ext>
    </p:extLst>
  </p:cSld>
  <p:clrMap bg1="lt1" tx1="dk1" bg2="lt2" tx2="dk2" accent1="accent1" accent2="accent2" accent3="accent3" accent4="accent4" accent5="accent5" accent6="accent6" hlink="hlink" folHlink="folHlink"/>
  <p:sldLayoutIdLst>
    <p:sldLayoutId id="2147488295" r:id="rId1"/>
    <p:sldLayoutId id="2147488296" r:id="rId2"/>
    <p:sldLayoutId id="2147488297" r:id="rId3"/>
    <p:sldLayoutId id="2147488298" r:id="rId4"/>
    <p:sldLayoutId id="2147488299" r:id="rId5"/>
    <p:sldLayoutId id="2147488300" r:id="rId6"/>
    <p:sldLayoutId id="2147488301" r:id="rId7"/>
    <p:sldLayoutId id="2147488302" r:id="rId8"/>
    <p:sldLayoutId id="2147488303" r:id="rId9"/>
    <p:sldLayoutId id="2147488304" r:id="rId10"/>
    <p:sldLayoutId id="214748830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1733970302"/>
      </p:ext>
    </p:extLst>
  </p:cSld>
  <p:clrMap bg1="lt1" tx1="dk1" bg2="lt2" tx2="dk2" accent1="accent1" accent2="accent2" accent3="accent3" accent4="accent4" accent5="accent5" accent6="accent6" hlink="hlink" folHlink="folHlink"/>
  <p:sldLayoutIdLst>
    <p:sldLayoutId id="2147488307" r:id="rId1"/>
    <p:sldLayoutId id="2147488308" r:id="rId2"/>
    <p:sldLayoutId id="2147488309" r:id="rId3"/>
    <p:sldLayoutId id="2147488310" r:id="rId4"/>
    <p:sldLayoutId id="2147488311" r:id="rId5"/>
    <p:sldLayoutId id="2147488312" r:id="rId6"/>
    <p:sldLayoutId id="2147488313" r:id="rId7"/>
    <p:sldLayoutId id="2147488314" r:id="rId8"/>
    <p:sldLayoutId id="2147488315" r:id="rId9"/>
    <p:sldLayoutId id="2147488316" r:id="rId10"/>
    <p:sldLayoutId id="2147488317"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00768996"/>
      </p:ext>
    </p:extLst>
  </p:cSld>
  <p:clrMap bg1="lt1" tx1="dk1" bg2="lt2" tx2="dk2" accent1="accent1" accent2="accent2" accent3="accent3" accent4="accent4" accent5="accent5" accent6="accent6" hlink="hlink" folHlink="folHlink"/>
  <p:sldLayoutIdLst>
    <p:sldLayoutId id="2147488319" r:id="rId1"/>
    <p:sldLayoutId id="2147488320" r:id="rId2"/>
    <p:sldLayoutId id="2147488321" r:id="rId3"/>
    <p:sldLayoutId id="2147488322" r:id="rId4"/>
    <p:sldLayoutId id="2147488323" r:id="rId5"/>
    <p:sldLayoutId id="2147488324" r:id="rId6"/>
    <p:sldLayoutId id="2147488325" r:id="rId7"/>
    <p:sldLayoutId id="2147488326" r:id="rId8"/>
    <p:sldLayoutId id="2147488327" r:id="rId9"/>
    <p:sldLayoutId id="2147488328" r:id="rId10"/>
    <p:sldLayoutId id="2147488329"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565995559"/>
      </p:ext>
    </p:extLst>
  </p:cSld>
  <p:clrMap bg1="lt1" tx1="dk1" bg2="lt2" tx2="dk2" accent1="accent1" accent2="accent2" accent3="accent3" accent4="accent4" accent5="accent5" accent6="accent6" hlink="hlink" folHlink="folHlink"/>
  <p:sldLayoutIdLst>
    <p:sldLayoutId id="2147488331" r:id="rId1"/>
    <p:sldLayoutId id="2147488332" r:id="rId2"/>
    <p:sldLayoutId id="2147488333" r:id="rId3"/>
    <p:sldLayoutId id="2147488334" r:id="rId4"/>
    <p:sldLayoutId id="2147488335" r:id="rId5"/>
    <p:sldLayoutId id="2147488336" r:id="rId6"/>
    <p:sldLayoutId id="2147488337" r:id="rId7"/>
    <p:sldLayoutId id="2147488338" r:id="rId8"/>
    <p:sldLayoutId id="2147488339" r:id="rId9"/>
    <p:sldLayoutId id="2147488340" r:id="rId10"/>
    <p:sldLayoutId id="2147488341" r:id="rId11"/>
    <p:sldLayoutId id="2147488342"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4"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54551092"/>
      </p:ext>
    </p:extLst>
  </p:cSld>
  <p:clrMap bg1="lt1" tx1="dk1" bg2="lt2" tx2="dk2" accent1="accent1" accent2="accent2" accent3="accent3" accent4="accent4" accent5="accent5" accent6="accent6" hlink="hlink" folHlink="folHlink"/>
  <p:sldLayoutIdLst>
    <p:sldLayoutId id="2147488344" r:id="rId1"/>
    <p:sldLayoutId id="2147488345" r:id="rId2"/>
    <p:sldLayoutId id="2147488346" r:id="rId3"/>
    <p:sldLayoutId id="2147488347" r:id="rId4"/>
    <p:sldLayoutId id="2147488348" r:id="rId5"/>
    <p:sldLayoutId id="2147488349" r:id="rId6"/>
    <p:sldLayoutId id="2147488350" r:id="rId7"/>
    <p:sldLayoutId id="2147488351" r:id="rId8"/>
    <p:sldLayoutId id="2147488352" r:id="rId9"/>
    <p:sldLayoutId id="2147488353" r:id="rId10"/>
    <p:sldLayoutId id="2147488354" r:id="rId11"/>
    <p:sldLayoutId id="2147488355" r:id="rId12"/>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3779205"/>
      </p:ext>
    </p:extLst>
  </p:cSld>
  <p:clrMap bg1="lt1" tx1="dk1" bg2="lt2" tx2="dk2" accent1="accent1" accent2="accent2" accent3="accent3" accent4="accent4" accent5="accent5" accent6="accent6" hlink="hlink" folHlink="folHlink"/>
  <p:sldLayoutIdLst>
    <p:sldLayoutId id="2147488360" r:id="rId1"/>
    <p:sldLayoutId id="2147488361"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64193922-6134-7948-9137-2E5B8D9C2913}"/>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F539B65D-748C-974F-A932-F79F35E252D6}"/>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D4894F77-4824-1C4D-B980-C0F4BA1A5509}"/>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57C535B2-C077-3C46-A187-4CBEF0169A1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panose="02020404030301010803" pitchFamily="18" charset="0"/>
                <a:cs typeface="Arial" panose="020B0604020202020204" pitchFamily="34" charset="0"/>
              </a:defRPr>
            </a:lvl1pPr>
          </a:lstStyle>
          <a:p>
            <a:pPr>
              <a:defRPr/>
            </a:pPr>
            <a:fld id="{77CA2CB9-F24C-5E45-831A-419127340138}" type="slidenum">
              <a:rPr lang="en-US" altLang="en-US"/>
              <a:pPr>
                <a:defRPr/>
              </a:pPr>
              <a:t>‹#›</a:t>
            </a:fld>
            <a:endParaRPr lang="en-US" altLang="en-US"/>
          </a:p>
        </p:txBody>
      </p:sp>
      <p:sp>
        <p:nvSpPr>
          <p:cNvPr id="1030" name="Line 1032">
            <a:extLst>
              <a:ext uri="{FF2B5EF4-FFF2-40B4-BE49-F238E27FC236}">
                <a16:creationId xmlns:a16="http://schemas.microsoft.com/office/drawing/2014/main" id="{81ED38AC-4E34-6E46-B9C1-7D8804246711}"/>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3094ABAD-0C8B-604E-94E7-BFA539131366}"/>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2086719823"/>
      </p:ext>
    </p:extLst>
  </p:cSld>
  <p:clrMap bg1="lt1" tx1="dk1" bg2="lt2" tx2="dk2" accent1="accent1" accent2="accent2" accent3="accent3" accent4="accent4" accent5="accent5" accent6="accent6" hlink="hlink" folHlink="folHlink"/>
  <p:sldLayoutIdLst>
    <p:sldLayoutId id="2147488363" r:id="rId1"/>
    <p:sldLayoutId id="2147488364" r:id="rId2"/>
    <p:sldLayoutId id="2147488365" r:id="rId3"/>
    <p:sldLayoutId id="2147488366" r:id="rId4"/>
    <p:sldLayoutId id="2147488367" r:id="rId5"/>
    <p:sldLayoutId id="2147488368" r:id="rId6"/>
    <p:sldLayoutId id="2147488369" r:id="rId7"/>
    <p:sldLayoutId id="2147488370" r:id="rId8"/>
    <p:sldLayoutId id="2147488371" r:id="rId9"/>
    <p:sldLayoutId id="2147488372" r:id="rId10"/>
    <p:sldLayoutId id="2147488373" r:id="rId11"/>
    <p:sldLayoutId id="214748837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50C7FBDD-E441-CD4F-8D0B-986DA964BE68}"/>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4C961336-C8C0-B349-AA8E-7AF2E55425BE}"/>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359B2321-3A35-4A4F-B784-F9EB82CDF06A}"/>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803C6AB3-8E66-0C47-9AFC-E6BBCC85987C}"/>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ea typeface="ＭＳ Ｐゴシック" charset="-128"/>
              </a:defRPr>
            </a:lvl1pPr>
          </a:lstStyle>
          <a:p>
            <a:pPr>
              <a:defRPr/>
            </a:pPr>
            <a:fld id="{1D4941C2-832B-CE44-A6CD-6ECEF1806624}" type="slidenum">
              <a:rPr lang="en-US" altLang="en-US"/>
              <a:pPr>
                <a:defRPr/>
              </a:pPr>
              <a:t>‹#›</a:t>
            </a:fld>
            <a:endParaRPr lang="en-US" altLang="en-US"/>
          </a:p>
        </p:txBody>
      </p:sp>
      <p:sp>
        <p:nvSpPr>
          <p:cNvPr id="1030" name="Line 1032">
            <a:extLst>
              <a:ext uri="{FF2B5EF4-FFF2-40B4-BE49-F238E27FC236}">
                <a16:creationId xmlns:a16="http://schemas.microsoft.com/office/drawing/2014/main" id="{84905974-26AA-1845-8C01-E86327ED24C4}"/>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E18BF5C3-4749-A240-A740-B0558883607B}"/>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309720579"/>
      </p:ext>
    </p:extLst>
  </p:cSld>
  <p:clrMap bg1="lt1" tx1="dk1" bg2="lt2" tx2="dk2" accent1="accent1" accent2="accent2" accent3="accent3" accent4="accent4" accent5="accent5" accent6="accent6" hlink="hlink" folHlink="folHlink"/>
  <p:sldLayoutIdLst>
    <p:sldLayoutId id="2147488376" r:id="rId1"/>
    <p:sldLayoutId id="2147488377" r:id="rId2"/>
    <p:sldLayoutId id="2147488378" r:id="rId3"/>
    <p:sldLayoutId id="2147488379" r:id="rId4"/>
    <p:sldLayoutId id="2147488380" r:id="rId5"/>
    <p:sldLayoutId id="2147488381" r:id="rId6"/>
    <p:sldLayoutId id="2147488382" r:id="rId7"/>
    <p:sldLayoutId id="2147488383" r:id="rId8"/>
    <p:sldLayoutId id="2147488384" r:id="rId9"/>
    <p:sldLayoutId id="2147488385" r:id="rId10"/>
    <p:sldLayoutId id="2147488386" r:id="rId11"/>
    <p:sldLayoutId id="2147488387"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9"/>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2"/>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9/5/22</a:t>
            </a:fld>
            <a:endParaRPr lang="en-US"/>
          </a:p>
        </p:txBody>
      </p:sp>
      <p:sp>
        <p:nvSpPr>
          <p:cNvPr id="5" name="Footer Placeholder 4"/>
          <p:cNvSpPr>
            <a:spLocks noGrp="1"/>
          </p:cNvSpPr>
          <p:nvPr>
            <p:ph type="ftr" sz="quarter" idx="3"/>
          </p:nvPr>
        </p:nvSpPr>
        <p:spPr>
          <a:xfrm>
            <a:off x="3028950" y="6356352"/>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2"/>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4115612957"/>
      </p:ext>
    </p:extLst>
  </p:cSld>
  <p:clrMap bg1="lt1" tx1="dk1" bg2="lt2" tx2="dk2" accent1="accent1" accent2="accent2" accent3="accent3" accent4="accent4" accent5="accent5" accent6="accent6" hlink="hlink" folHlink="folHlink"/>
  <p:sldLayoutIdLst>
    <p:sldLayoutId id="2147488389" r:id="rId1"/>
    <p:sldLayoutId id="2147488390" r:id="rId2"/>
  </p:sldLayoutIdLst>
  <p:txStyles>
    <p:titleStyle>
      <a:lvl1pPr algn="l" defTabSz="914354"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89" indent="-228589" algn="l" defTabSz="914354"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66" indent="-228589" algn="l" defTabSz="914354"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42" indent="-228589" algn="l" defTabSz="914354"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20"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298"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9"/>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2"/>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9/5/22</a:t>
            </a:fld>
            <a:endParaRPr lang="en-US"/>
          </a:p>
        </p:txBody>
      </p:sp>
      <p:sp>
        <p:nvSpPr>
          <p:cNvPr id="5" name="Footer Placeholder 4"/>
          <p:cNvSpPr>
            <a:spLocks noGrp="1"/>
          </p:cNvSpPr>
          <p:nvPr>
            <p:ph type="ftr" sz="quarter" idx="3"/>
          </p:nvPr>
        </p:nvSpPr>
        <p:spPr>
          <a:xfrm>
            <a:off x="3028950" y="6356352"/>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2"/>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1248291438"/>
      </p:ext>
    </p:extLst>
  </p:cSld>
  <p:clrMap bg1="lt1" tx1="dk1" bg2="lt2" tx2="dk2" accent1="accent1" accent2="accent2" accent3="accent3" accent4="accent4" accent5="accent5" accent6="accent6" hlink="hlink" folHlink="folHlink"/>
  <p:sldLayoutIdLst>
    <p:sldLayoutId id="2147488392" r:id="rId1"/>
    <p:sldLayoutId id="2147488393" r:id="rId2"/>
  </p:sldLayoutIdLst>
  <p:txStyles>
    <p:titleStyle>
      <a:lvl1pPr algn="l" defTabSz="914354"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89" indent="-228589" algn="l" defTabSz="914354"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66" indent="-228589" algn="l" defTabSz="914354"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42" indent="-228589" algn="l" defTabSz="914354"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20"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298"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25666" name="Rectangle 1026">
            <a:extLst>
              <a:ext uri="{FF2B5EF4-FFF2-40B4-BE49-F238E27FC236}">
                <a16:creationId xmlns:a16="http://schemas.microsoft.com/office/drawing/2014/main" id="{767842EF-2E87-9649-8E4C-4EF07515E698}"/>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625667" name="Rectangle 1027">
            <a:extLst>
              <a:ext uri="{FF2B5EF4-FFF2-40B4-BE49-F238E27FC236}">
                <a16:creationId xmlns:a16="http://schemas.microsoft.com/office/drawing/2014/main" id="{7F46E882-405C-294F-A176-5EB4B6E5E8E2}"/>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3955FDDD-00C5-1D4C-912E-1BDB0E3BD330}"/>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2C1267A1-BE40-C34F-A587-D92B7D4A5D5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a:defRPr/>
            </a:pPr>
            <a:fld id="{B1C60925-3F6D-0244-A63C-8428EA4EFD07}" type="slidenum">
              <a:rPr lang="en-US" altLang="en-US"/>
              <a:pPr>
                <a:defRPr/>
              </a:pPr>
              <a:t>‹#›</a:t>
            </a:fld>
            <a:endParaRPr lang="en-US" altLang="en-US"/>
          </a:p>
        </p:txBody>
      </p:sp>
      <p:sp>
        <p:nvSpPr>
          <p:cNvPr id="625670" name="Line 1032">
            <a:extLst>
              <a:ext uri="{FF2B5EF4-FFF2-40B4-BE49-F238E27FC236}">
                <a16:creationId xmlns:a16="http://schemas.microsoft.com/office/drawing/2014/main" id="{BEFE2080-76AE-4B40-AEAD-392FD767B104}"/>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5671" name="Line 1033">
            <a:extLst>
              <a:ext uri="{FF2B5EF4-FFF2-40B4-BE49-F238E27FC236}">
                <a16:creationId xmlns:a16="http://schemas.microsoft.com/office/drawing/2014/main" id="{23A53299-EA82-2047-A09E-6BA500656893}"/>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1736842945"/>
      </p:ext>
    </p:extLst>
  </p:cSld>
  <p:clrMap bg1="lt1" tx1="dk1" bg2="lt2" tx2="dk2" accent1="accent1" accent2="accent2" accent3="accent3" accent4="accent4" accent5="accent5" accent6="accent6" hlink="hlink" folHlink="folHlink"/>
  <p:sldLayoutIdLst>
    <p:sldLayoutId id="2147488395" r:id="rId1"/>
    <p:sldLayoutId id="2147488396" r:id="rId2"/>
    <p:sldLayoutId id="2147488397" r:id="rId3"/>
    <p:sldLayoutId id="2147488398" r:id="rId4"/>
    <p:sldLayoutId id="2147488399" r:id="rId5"/>
    <p:sldLayoutId id="2147488400" r:id="rId6"/>
    <p:sldLayoutId id="2147488401" r:id="rId7"/>
    <p:sldLayoutId id="2147488402" r:id="rId8"/>
    <p:sldLayoutId id="2147488403" r:id="rId9"/>
    <p:sldLayoutId id="2147488404" r:id="rId10"/>
    <p:sldLayoutId id="2147488405" r:id="rId11"/>
    <p:sldLayoutId id="214748840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74863066"/>
      </p:ext>
    </p:extLst>
  </p:cSld>
  <p:clrMap bg1="lt1" tx1="dk1" bg2="lt2" tx2="dk2" accent1="accent1" accent2="accent2" accent3="accent3" accent4="accent4" accent5="accent5" accent6="accent6" hlink="hlink" folHlink="folHlink"/>
  <p:sldLayoutIdLst>
    <p:sldLayoutId id="2147488408" r:id="rId1"/>
    <p:sldLayoutId id="2147488409" r:id="rId2"/>
    <p:sldLayoutId id="2147488410" r:id="rId3"/>
    <p:sldLayoutId id="2147488411" r:id="rId4"/>
    <p:sldLayoutId id="2147488412" r:id="rId5"/>
    <p:sldLayoutId id="2147488413" r:id="rId6"/>
    <p:sldLayoutId id="2147488414" r:id="rId7"/>
    <p:sldLayoutId id="2147488415" r:id="rId8"/>
    <p:sldLayoutId id="2147488416" r:id="rId9"/>
    <p:sldLayoutId id="2147488417" r:id="rId10"/>
    <p:sldLayoutId id="214748841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mailto:omutlu@gmail.com" TargetMode="External"/><Relationship Id="rId7" Type="http://schemas.openxmlformats.org/officeDocument/2006/relationships/image" Target="../media/image12.jpe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1.png"/><Relationship Id="rId5" Type="http://schemas.openxmlformats.org/officeDocument/2006/relationships/image" Target="../media/image11.png"/><Relationship Id="rId4" Type="http://schemas.openxmlformats.org/officeDocument/2006/relationships/hyperlink" Target="https://people.inf.ethz.ch/omutlu" TargetMode="Externa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image" Target="../media/image13.png"/><Relationship Id="rId1" Type="http://schemas.openxmlformats.org/officeDocument/2006/relationships/slideLayout" Target="../slideLayouts/slideLayout567.xml"/><Relationship Id="rId6" Type="http://schemas.openxmlformats.org/officeDocument/2006/relationships/image" Target="../media/image16.png"/><Relationship Id="rId5" Type="http://schemas.openxmlformats.org/officeDocument/2006/relationships/image" Target="../media/image15.png"/><Relationship Id="rId4" Type="http://schemas.openxmlformats.org/officeDocument/2006/relationships/hyperlink" Target="https://arxiv.org/pdf/2008.00961.pdf" TargetMode="External"/></Relationships>
</file>

<file path=ppt/slides/_rels/slide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hyperlink" Target="https://arxiv.org/pdf/2008.00961.pdf" TargetMode="External"/><Relationship Id="rId1" Type="http://schemas.openxmlformats.org/officeDocument/2006/relationships/slideLayout" Target="../slideLayouts/slideLayout557.xml"/></Relationships>
</file>

<file path=ppt/slides/_rels/slide6.xml.rels><?xml version="1.0" encoding="UTF-8" standalone="yes"?>
<Relationships xmlns="http://schemas.openxmlformats.org/package/2006/relationships"><Relationship Id="rId3" Type="http://schemas.openxmlformats.org/officeDocument/2006/relationships/hyperlink" Target="https://arxiv.org/pdf/2106.06433.pdf" TargetMode="External"/><Relationship Id="rId2" Type="http://schemas.openxmlformats.org/officeDocument/2006/relationships/image" Target="../media/image18.png"/><Relationship Id="rId1" Type="http://schemas.openxmlformats.org/officeDocument/2006/relationships/slideLayout" Target="../slideLayouts/slideLayout557.xml"/><Relationship Id="rId4" Type="http://schemas.openxmlformats.org/officeDocument/2006/relationships/hyperlink" Target="https://github.com/CMU-SAFARI/SneakySnake/tree/master/SneakySnake-HLS-HBM" TargetMode="External"/></Relationships>
</file>

<file path=ppt/slides/_rels/slide7.xml.rels><?xml version="1.0" encoding="UTF-8" standalone="yes"?>
<Relationships xmlns="http://schemas.openxmlformats.org/package/2006/relationships"><Relationship Id="rId3" Type="http://schemas.openxmlformats.org/officeDocument/2006/relationships/hyperlink" Target="https://github.com/CMU-SAFARI/Molecules2Variations" TargetMode="External"/><Relationship Id="rId2" Type="http://schemas.openxmlformats.org/officeDocument/2006/relationships/hyperlink" Target="https://arxiv.org/abs/2205.07957" TargetMode="External"/><Relationship Id="rId1" Type="http://schemas.openxmlformats.org/officeDocument/2006/relationships/slideLayout" Target="../slideLayouts/slideLayout553.xml"/><Relationship Id="rId5" Type="http://schemas.openxmlformats.org/officeDocument/2006/relationships/hyperlink" Target="https://arxiv.org/pdf/2205.07957.pdf" TargetMode="External"/><Relationship Id="rId4" Type="http://schemas.openxmlformats.org/officeDocument/2006/relationships/image" Target="../media/image19.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2.xml"/><Relationship Id="rId1" Type="http://schemas.openxmlformats.org/officeDocument/2006/relationships/slideLayout" Target="../slideLayouts/slideLayout6.xml"/><Relationship Id="rId4" Type="http://schemas.openxmlformats.org/officeDocument/2006/relationships/image" Target="../media/image21.png"/></Relationships>
</file>

<file path=ppt/slides/_rels/slide10.xml.rels><?xml version="1.0" encoding="UTF-8" standalone="yes"?>
<Relationships xmlns="http://schemas.openxmlformats.org/package/2006/relationships"><Relationship Id="rId3" Type="http://schemas.openxmlformats.org/officeDocument/2006/relationships/image" Target="../media/image22.png"/><Relationship Id="rId7" Type="http://schemas.openxmlformats.org/officeDocument/2006/relationships/image" Target="../media/image26.jpeg"/><Relationship Id="rId2" Type="http://schemas.openxmlformats.org/officeDocument/2006/relationships/notesSlide" Target="../notesSlides/notesSlide3.xml"/><Relationship Id="rId1" Type="http://schemas.openxmlformats.org/officeDocument/2006/relationships/slideLayout" Target="../slideLayouts/slideLayout6.xml"/><Relationship Id="rId6" Type="http://schemas.openxmlformats.org/officeDocument/2006/relationships/image" Target="../media/image25.jpeg"/><Relationship Id="rId5" Type="http://schemas.openxmlformats.org/officeDocument/2006/relationships/image" Target="../media/image24.jpeg"/><Relationship Id="rId4" Type="http://schemas.openxmlformats.org/officeDocument/2006/relationships/image" Target="../media/image23.gif"/></Relationships>
</file>

<file path=ppt/slides/_rels/slide11.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4.xml"/><Relationship Id="rId1" Type="http://schemas.openxmlformats.org/officeDocument/2006/relationships/slideLayout" Target="../slideLayouts/slideLayout6.xml"/><Relationship Id="rId4" Type="http://schemas.openxmlformats.org/officeDocument/2006/relationships/image" Target="../media/image28.jpe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58.xml"/></Relationships>
</file>

<file path=ppt/slides/_rels/slide13.xml.rels><?xml version="1.0" encoding="UTF-8" standalone="yes"?>
<Relationships xmlns="http://schemas.openxmlformats.org/package/2006/relationships"><Relationship Id="rId3" Type="http://schemas.openxmlformats.org/officeDocument/2006/relationships/image" Target="../media/image29.jpeg"/><Relationship Id="rId7" Type="http://schemas.openxmlformats.org/officeDocument/2006/relationships/image" Target="../media/image33.jpeg"/><Relationship Id="rId2" Type="http://schemas.openxmlformats.org/officeDocument/2006/relationships/notesSlide" Target="../notesSlides/notesSlide5.xml"/><Relationship Id="rId1" Type="http://schemas.openxmlformats.org/officeDocument/2006/relationships/slideLayout" Target="../slideLayouts/slideLayout557.xml"/><Relationship Id="rId6" Type="http://schemas.openxmlformats.org/officeDocument/2006/relationships/image" Target="../media/image32.png"/><Relationship Id="rId5" Type="http://schemas.openxmlformats.org/officeDocument/2006/relationships/image" Target="../media/image31.jpeg"/><Relationship Id="rId4" Type="http://schemas.openxmlformats.org/officeDocument/2006/relationships/image" Target="../media/image30.jpe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35.emf"/><Relationship Id="rId2" Type="http://schemas.openxmlformats.org/officeDocument/2006/relationships/image" Target="../media/image34.png"/><Relationship Id="rId1" Type="http://schemas.openxmlformats.org/officeDocument/2006/relationships/slideLayout" Target="../slideLayouts/slideLayout557.xml"/><Relationship Id="rId4" Type="http://schemas.openxmlformats.org/officeDocument/2006/relationships/hyperlink" Target="https://arxiv.org/abs/2003.00110" TargetMode="External"/></Relationships>
</file>

<file path=ppt/slides/_rels/slide17.xml.rels><?xml version="1.0" encoding="UTF-8" standalone="yes"?>
<Relationships xmlns="http://schemas.openxmlformats.org/package/2006/relationships"><Relationship Id="rId3" Type="http://schemas.openxmlformats.org/officeDocument/2006/relationships/image" Target="../media/image36.jpeg"/><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8" Type="http://schemas.openxmlformats.org/officeDocument/2006/relationships/image" Target="../media/image42.jpeg"/><Relationship Id="rId13" Type="http://schemas.openxmlformats.org/officeDocument/2006/relationships/image" Target="../media/image47.tiff"/><Relationship Id="rId3" Type="http://schemas.openxmlformats.org/officeDocument/2006/relationships/image" Target="../media/image37.jpeg"/><Relationship Id="rId7" Type="http://schemas.openxmlformats.org/officeDocument/2006/relationships/image" Target="../media/image41.jpeg"/><Relationship Id="rId12" Type="http://schemas.openxmlformats.org/officeDocument/2006/relationships/image" Target="../media/image46.png"/><Relationship Id="rId2" Type="http://schemas.openxmlformats.org/officeDocument/2006/relationships/notesSlide" Target="../notesSlides/notesSlide8.xml"/><Relationship Id="rId1" Type="http://schemas.openxmlformats.org/officeDocument/2006/relationships/slideLayout" Target="../slideLayouts/slideLayout7.xml"/><Relationship Id="rId6" Type="http://schemas.openxmlformats.org/officeDocument/2006/relationships/image" Target="../media/image40.jpeg"/><Relationship Id="rId11" Type="http://schemas.openxmlformats.org/officeDocument/2006/relationships/image" Target="../media/image45.png"/><Relationship Id="rId5" Type="http://schemas.openxmlformats.org/officeDocument/2006/relationships/image" Target="../media/image39.png"/><Relationship Id="rId10" Type="http://schemas.openxmlformats.org/officeDocument/2006/relationships/image" Target="../media/image44.png"/><Relationship Id="rId4" Type="http://schemas.openxmlformats.org/officeDocument/2006/relationships/image" Target="../media/image38.png"/><Relationship Id="rId9" Type="http://schemas.openxmlformats.org/officeDocument/2006/relationships/image" Target="../media/image43.png"/></Relationships>
</file>

<file path=ppt/slides/_rels/slide19.xml.rels><?xml version="1.0" encoding="UTF-8" standalone="yes"?>
<Relationships xmlns="http://schemas.openxmlformats.org/package/2006/relationships"><Relationship Id="rId8" Type="http://schemas.openxmlformats.org/officeDocument/2006/relationships/image" Target="../media/image52.tiff"/><Relationship Id="rId3" Type="http://schemas.openxmlformats.org/officeDocument/2006/relationships/image" Target="../media/image48.jpeg"/><Relationship Id="rId7" Type="http://schemas.openxmlformats.org/officeDocument/2006/relationships/image" Target="../media/image51.tiff"/><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image" Target="../media/image50.tiff"/><Relationship Id="rId5" Type="http://schemas.openxmlformats.org/officeDocument/2006/relationships/image" Target="../media/image49.png"/><Relationship Id="rId4" Type="http://schemas.openxmlformats.org/officeDocument/2006/relationships/image" Target="../media/image47.tiff"/><Relationship Id="rId9" Type="http://schemas.openxmlformats.org/officeDocument/2006/relationships/image" Target="../media/image53.tiff"/></Relationships>
</file>

<file path=ppt/slides/_rels/slide20.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0.xml"/><Relationship Id="rId1" Type="http://schemas.openxmlformats.org/officeDocument/2006/relationships/slideLayout" Target="../slideLayouts/slideLayout2.xml"/><Relationship Id="rId5" Type="http://schemas.openxmlformats.org/officeDocument/2006/relationships/image" Target="../media/image56.jpeg"/><Relationship Id="rId4" Type="http://schemas.openxmlformats.org/officeDocument/2006/relationships/image" Target="../media/image55.jpeg"/></Relationships>
</file>

<file path=ppt/slides/_rels/slide21.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11.xml"/><Relationship Id="rId1" Type="http://schemas.openxmlformats.org/officeDocument/2006/relationships/slideLayout" Target="../slideLayouts/slideLayout2.xml"/><Relationship Id="rId6" Type="http://schemas.openxmlformats.org/officeDocument/2006/relationships/hyperlink" Target="http://www.economist.com/news/21631808-so-much-genetic-data-so-many-uses-genes-unzipped" TargetMode="External"/><Relationship Id="rId5" Type="http://schemas.openxmlformats.org/officeDocument/2006/relationships/image" Target="../media/image59.png"/><Relationship Id="rId4" Type="http://schemas.openxmlformats.org/officeDocument/2006/relationships/image" Target="../media/image58.jpeg"/></Relationships>
</file>

<file path=ppt/slides/_rels/slide22.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hyperlink" Target="https://www.genome.gov/about-genomics/fact-sheets/DNA-Sequencing-Costs-Data" TargetMode="Externa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61.jpeg"/><Relationship Id="rId2" Type="http://schemas.openxmlformats.org/officeDocument/2006/relationships/hyperlink" Target="https://www.genome.gov/about-genomics/fact-sheets/DNA-Sequencing-Costs-Data" TargetMode="Externa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62.jpeg"/><Relationship Id="rId2" Type="http://schemas.openxmlformats.org/officeDocument/2006/relationships/notesSlide" Target="../notesSlides/notesSlide12.xml"/><Relationship Id="rId1" Type="http://schemas.openxmlformats.org/officeDocument/2006/relationships/slideLayout" Target="../slideLayouts/slideLayout2.xml"/><Relationship Id="rId6" Type="http://schemas.openxmlformats.org/officeDocument/2006/relationships/image" Target="../media/image65.jpeg"/><Relationship Id="rId5" Type="http://schemas.openxmlformats.org/officeDocument/2006/relationships/image" Target="../media/image64.jpeg"/><Relationship Id="rId4" Type="http://schemas.openxmlformats.org/officeDocument/2006/relationships/image" Target="../media/image63.png"/></Relationships>
</file>

<file path=ppt/slides/_rels/slide25.xml.rels><?xml version="1.0" encoding="UTF-8" standalone="yes"?>
<Relationships xmlns="http://schemas.openxmlformats.org/package/2006/relationships"><Relationship Id="rId3" Type="http://schemas.openxmlformats.org/officeDocument/2006/relationships/image" Target="../media/image66.jpeg"/><Relationship Id="rId2" Type="http://schemas.openxmlformats.org/officeDocument/2006/relationships/notesSlide" Target="../notesSlides/notesSlide13.xml"/><Relationship Id="rId1" Type="http://schemas.openxmlformats.org/officeDocument/2006/relationships/slideLayout" Target="../slideLayouts/slideLayout6.xml"/><Relationship Id="rId6" Type="http://schemas.openxmlformats.org/officeDocument/2006/relationships/image" Target="../media/image69.jpg"/><Relationship Id="rId5" Type="http://schemas.openxmlformats.org/officeDocument/2006/relationships/image" Target="../media/image68.png"/><Relationship Id="rId4" Type="http://schemas.openxmlformats.org/officeDocument/2006/relationships/image" Target="../media/image67.gif"/></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hyperlink" Target="https://www.pacb.com/smrt-science/smrt-sequencing/hifi-reads-for-highly-accurate-long-read-sequencing/" TargetMode="External"/><Relationship Id="rId2" Type="http://schemas.openxmlformats.org/officeDocument/2006/relationships/notesSlide" Target="../notesSlides/notesSlide14.xml"/><Relationship Id="rId1" Type="http://schemas.openxmlformats.org/officeDocument/2006/relationships/slideLayout" Target="../slideLayouts/slideLayout557.xml"/><Relationship Id="rId5" Type="http://schemas.openxmlformats.org/officeDocument/2006/relationships/image" Target="../media/image71.png"/><Relationship Id="rId4" Type="http://schemas.openxmlformats.org/officeDocument/2006/relationships/image" Target="../media/image70.png"/></Relationships>
</file>

<file path=ppt/slides/_rels/slide28.xml.rels><?xml version="1.0" encoding="UTF-8" standalone="yes"?>
<Relationships xmlns="http://schemas.openxmlformats.org/package/2006/relationships"><Relationship Id="rId8" Type="http://schemas.openxmlformats.org/officeDocument/2006/relationships/image" Target="../media/image43.png"/><Relationship Id="rId3" Type="http://schemas.openxmlformats.org/officeDocument/2006/relationships/hyperlink" Target="https://arxiv.org/pdf/1711.08774.pdf" TargetMode="External"/><Relationship Id="rId7" Type="http://schemas.openxmlformats.org/officeDocument/2006/relationships/image" Target="../media/image72.png"/><Relationship Id="rId2" Type="http://schemas.openxmlformats.org/officeDocument/2006/relationships/hyperlink" Target="https://www.ncbi.nlm.nih.gov/pubmed/29617724" TargetMode="External"/><Relationship Id="rId1" Type="http://schemas.openxmlformats.org/officeDocument/2006/relationships/slideLayout" Target="../slideLayouts/slideLayout2.xml"/><Relationship Id="rId6" Type="http://schemas.openxmlformats.org/officeDocument/2006/relationships/hyperlink" Target="https://www.youtube.com/watch?v=Zug8FonO8Vo" TargetMode="External"/><Relationship Id="rId5" Type="http://schemas.openxmlformats.org/officeDocument/2006/relationships/hyperlink" Target="https://people.inf.ethz.ch/omutlu/pub/nanopore-sequencing-technology-and-tools-for-genome-assembly-AACBB18-talk.pdf" TargetMode="External"/><Relationship Id="rId4" Type="http://schemas.openxmlformats.org/officeDocument/2006/relationships/hyperlink" Target="https://people.inf.ethz.ch/omutlu/pub/nanopore-sequencing-technology-and-tools-for-genome-assembly-AACBB18-talk.pptx" TargetMode="External"/></Relationships>
</file>

<file path=ppt/slides/_rels/slide29.xml.rels><?xml version="1.0" encoding="UTF-8" standalone="yes"?>
<Relationships xmlns="http://schemas.openxmlformats.org/package/2006/relationships"><Relationship Id="rId3" Type="http://schemas.openxmlformats.org/officeDocument/2006/relationships/hyperlink" Target="https://www.nature.com/articles/s41587-019-0217-9" TargetMode="External"/><Relationship Id="rId2" Type="http://schemas.openxmlformats.org/officeDocument/2006/relationships/notesSlide" Target="../notesSlides/notesSlide15.xml"/><Relationship Id="rId1" Type="http://schemas.openxmlformats.org/officeDocument/2006/relationships/slideLayout" Target="../slideLayouts/slideLayout553.xml"/><Relationship Id="rId6" Type="http://schemas.openxmlformats.org/officeDocument/2006/relationships/image" Target="../media/image73.tiff"/><Relationship Id="rId5" Type="http://schemas.openxmlformats.org/officeDocument/2006/relationships/hyperlink" Target="https://pacbio.gs.washington.edu/" TargetMode="External"/><Relationship Id="rId4" Type="http://schemas.openxmlformats.org/officeDocument/2006/relationships/hyperlink" Target="https://labs.wsu.edu/genomicscore/illumina-sequencing/" TargetMode="External"/></Relationships>
</file>

<file path=ppt/slides/_rels/slide30.xml.rels><?xml version="1.0" encoding="UTF-8" standalone="yes"?>
<Relationships xmlns="http://schemas.openxmlformats.org/package/2006/relationships"><Relationship Id="rId8" Type="http://schemas.openxmlformats.org/officeDocument/2006/relationships/image" Target="../media/image77.emf"/><Relationship Id="rId3" Type="http://schemas.openxmlformats.org/officeDocument/2006/relationships/image" Target="../media/image74.png"/><Relationship Id="rId7" Type="http://schemas.openxmlformats.org/officeDocument/2006/relationships/oleObject" Target="../embeddings/oleObject2.bin"/><Relationship Id="rId2" Type="http://schemas.openxmlformats.org/officeDocument/2006/relationships/notesSlide" Target="../notesSlides/notesSlide16.xml"/><Relationship Id="rId1" Type="http://schemas.openxmlformats.org/officeDocument/2006/relationships/slideLayout" Target="../slideLayouts/slideLayout383.xml"/><Relationship Id="rId6" Type="http://schemas.openxmlformats.org/officeDocument/2006/relationships/image" Target="../media/image76.emf"/><Relationship Id="rId5" Type="http://schemas.openxmlformats.org/officeDocument/2006/relationships/oleObject" Target="../embeddings/oleObject1.bin"/><Relationship Id="rId4" Type="http://schemas.openxmlformats.org/officeDocument/2006/relationships/image" Target="../media/image75.jpeg"/></Relationships>
</file>

<file path=ppt/slides/_rels/slide31.xml.rels><?xml version="1.0" encoding="UTF-8" standalone="yes"?>
<Relationships xmlns="http://schemas.openxmlformats.org/package/2006/relationships"><Relationship Id="rId3" Type="http://schemas.openxmlformats.org/officeDocument/2006/relationships/hyperlink" Target="https://github.com/Mangul-Lab-USC/review_technology_dictates_algorithms" TargetMode="External"/><Relationship Id="rId2" Type="http://schemas.openxmlformats.org/officeDocument/2006/relationships/hyperlink" Target="https://arxiv.org/abs/2003.00110" TargetMode="External"/><Relationship Id="rId1" Type="http://schemas.openxmlformats.org/officeDocument/2006/relationships/slideLayout" Target="../slideLayouts/slideLayout553.xml"/><Relationship Id="rId4" Type="http://schemas.openxmlformats.org/officeDocument/2006/relationships/image" Target="../media/image78.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52.xml"/></Relationships>
</file>

<file path=ppt/slides/_rels/slide33.xml.rels><?xml version="1.0" encoding="UTF-8" standalone="yes"?>
<Relationships xmlns="http://schemas.openxmlformats.org/package/2006/relationships"><Relationship Id="rId2" Type="http://schemas.openxmlformats.org/officeDocument/2006/relationships/image" Target="../media/image79.jpeg"/><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3" Type="http://schemas.openxmlformats.org/officeDocument/2006/relationships/hyperlink" Target="https://commons.wikimedia.org/w/index.php?curid=30550950" TargetMode="External"/><Relationship Id="rId2" Type="http://schemas.openxmlformats.org/officeDocument/2006/relationships/image" Target="../media/image80.png"/><Relationship Id="rId1" Type="http://schemas.openxmlformats.org/officeDocument/2006/relationships/slideLayout" Target="../slideLayouts/slideLayout422.xml"/></Relationships>
</file>

<file path=ppt/slides/_rels/slide35.xml.rels><?xml version="1.0" encoding="UTF-8" standalone="yes"?>
<Relationships xmlns="http://schemas.openxmlformats.org/package/2006/relationships"><Relationship Id="rId8" Type="http://schemas.openxmlformats.org/officeDocument/2006/relationships/image" Target="../media/image87.jpeg"/><Relationship Id="rId3" Type="http://schemas.openxmlformats.org/officeDocument/2006/relationships/image" Target="../media/image82.jpeg"/><Relationship Id="rId7" Type="http://schemas.openxmlformats.org/officeDocument/2006/relationships/image" Target="../media/image86.png"/><Relationship Id="rId2" Type="http://schemas.openxmlformats.org/officeDocument/2006/relationships/image" Target="../media/image81.png"/><Relationship Id="rId1" Type="http://schemas.openxmlformats.org/officeDocument/2006/relationships/slideLayout" Target="../slideLayouts/slideLayout2.xml"/><Relationship Id="rId6" Type="http://schemas.openxmlformats.org/officeDocument/2006/relationships/image" Target="../media/image85.jpeg"/><Relationship Id="rId5" Type="http://schemas.openxmlformats.org/officeDocument/2006/relationships/image" Target="../media/image84.jpeg"/><Relationship Id="rId4" Type="http://schemas.openxmlformats.org/officeDocument/2006/relationships/image" Target="../media/image83.jpeg"/></Relationships>
</file>

<file path=ppt/slides/_rels/slide36.xml.rels><?xml version="1.0" encoding="UTF-8" standalone="yes"?>
<Relationships xmlns="http://schemas.openxmlformats.org/package/2006/relationships"><Relationship Id="rId3" Type="http://schemas.openxmlformats.org/officeDocument/2006/relationships/hyperlink" Target="computationalgenomics.bioinformatics.ucla.edu/portfolio/eleazar-eskin-discovering-the-causal-variants-involved-in-gwas-studies" TargetMode="External"/><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3" Type="http://schemas.openxmlformats.org/officeDocument/2006/relationships/image" Target="../media/image88.png"/><Relationship Id="rId2" Type="http://schemas.openxmlformats.org/officeDocument/2006/relationships/notesSlide" Target="../notesSlides/notesSlide18.xml"/><Relationship Id="rId1" Type="http://schemas.openxmlformats.org/officeDocument/2006/relationships/slideLayout" Target="../slideLayouts/slideLayout2.xml"/><Relationship Id="rId4" Type="http://schemas.openxmlformats.org/officeDocument/2006/relationships/image" Target="../media/image89.png"/></Relationships>
</file>

<file path=ppt/slides/_rels/slide38.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0.png"/><Relationship Id="rId1" Type="http://schemas.openxmlformats.org/officeDocument/2006/relationships/slideLayout" Target="../slideLayouts/slideLayout6.xml"/><Relationship Id="rId4" Type="http://schemas.openxmlformats.org/officeDocument/2006/relationships/hyperlink" Target="https://opensnp.org/snps/rs12979860" TargetMode="External"/></Relationships>
</file>

<file path=ppt/slides/_rels/slide39.xml.rels><?xml version="1.0" encoding="UTF-8" standalone="yes"?>
<Relationships xmlns="http://schemas.openxmlformats.org/package/2006/relationships"><Relationship Id="rId3" Type="http://schemas.openxmlformats.org/officeDocument/2006/relationships/image" Target="../media/image92.jpeg"/><Relationship Id="rId7" Type="http://schemas.openxmlformats.org/officeDocument/2006/relationships/image" Target="../media/image96.jpeg"/><Relationship Id="rId2" Type="http://schemas.openxmlformats.org/officeDocument/2006/relationships/notesSlide" Target="../notesSlides/notesSlide19.xml"/><Relationship Id="rId1" Type="http://schemas.openxmlformats.org/officeDocument/2006/relationships/slideLayout" Target="../slideLayouts/slideLayout2.xml"/><Relationship Id="rId6" Type="http://schemas.openxmlformats.org/officeDocument/2006/relationships/image" Target="../media/image95.jpeg"/><Relationship Id="rId5" Type="http://schemas.openxmlformats.org/officeDocument/2006/relationships/image" Target="../media/image94.png"/><Relationship Id="rId4" Type="http://schemas.openxmlformats.org/officeDocument/2006/relationships/image" Target="../media/image93.jpeg"/></Relationships>
</file>

<file path=ppt/slides/_rels/slide40.xml.rels><?xml version="1.0" encoding="UTF-8" standalone="yes"?>
<Relationships xmlns="http://schemas.openxmlformats.org/package/2006/relationships"><Relationship Id="rId3" Type="http://schemas.openxmlformats.org/officeDocument/2006/relationships/hyperlink" Target="https://www.ncbi.nlm.nih.gov/pmc/articles/PMC5884823/" TargetMode="External"/><Relationship Id="rId2" Type="http://schemas.openxmlformats.org/officeDocument/2006/relationships/notesSlide" Target="../notesSlides/notesSlide20.xml"/><Relationship Id="rId1" Type="http://schemas.openxmlformats.org/officeDocument/2006/relationships/slideLayout" Target="../slideLayouts/slideLayout553.xml"/><Relationship Id="rId5" Type="http://schemas.openxmlformats.org/officeDocument/2006/relationships/image" Target="../media/image98.png"/><Relationship Id="rId4" Type="http://schemas.openxmlformats.org/officeDocument/2006/relationships/image" Target="../media/image97.png"/></Relationships>
</file>

<file path=ppt/slides/_rels/slide41.xml.rels><?xml version="1.0" encoding="UTF-8" standalone="yes"?>
<Relationships xmlns="http://schemas.openxmlformats.org/package/2006/relationships"><Relationship Id="rId3" Type="http://schemas.openxmlformats.org/officeDocument/2006/relationships/hyperlink" Target="https://www.nature.com/articles/s41576-019-0180-9" TargetMode="External"/><Relationship Id="rId2" Type="http://schemas.openxmlformats.org/officeDocument/2006/relationships/image" Target="../media/image99.png"/><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image" Target="../media/image100.jpeg"/><Relationship Id="rId2" Type="http://schemas.openxmlformats.org/officeDocument/2006/relationships/notesSlide" Target="../notesSlides/notesSlide21.xml"/><Relationship Id="rId1" Type="http://schemas.openxmlformats.org/officeDocument/2006/relationships/slideLayout" Target="../slideLayouts/slideLayout2.xml"/><Relationship Id="rId5" Type="http://schemas.openxmlformats.org/officeDocument/2006/relationships/image" Target="../media/image101.png"/><Relationship Id="rId4" Type="http://schemas.openxmlformats.org/officeDocument/2006/relationships/hyperlink" Target="http://math.oregonstate.edu/~koslickd" TargetMode="External"/></Relationships>
</file>

<file path=ppt/slides/_rels/slide43.xml.rels><?xml version="1.0" encoding="UTF-8" standalone="yes"?>
<Relationships xmlns="http://schemas.openxmlformats.org/package/2006/relationships"><Relationship Id="rId3" Type="http://schemas.openxmlformats.org/officeDocument/2006/relationships/hyperlink" Target="https://blog.wego.com/7-crowded-places-and-events-that-you-will-love/" TargetMode="External"/><Relationship Id="rId2" Type="http://schemas.openxmlformats.org/officeDocument/2006/relationships/image" Target="../media/image102.tiff"/><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103.tmp"/><Relationship Id="rId2" Type="http://schemas.openxmlformats.org/officeDocument/2006/relationships/notesSlide" Target="../notesSlides/notesSlide22.xml"/><Relationship Id="rId1" Type="http://schemas.openxmlformats.org/officeDocument/2006/relationships/slideLayout" Target="../slideLayouts/slideLayout2.xml"/><Relationship Id="rId4" Type="http://schemas.openxmlformats.org/officeDocument/2006/relationships/hyperlink" Target="https://www.cell.com/cell-systems/pdfExtended/S2405-4712(15)00002-2" TargetMode="External"/></Relationships>
</file>

<file path=ppt/slides/_rels/slide45.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hyperlink" Target="https://www.cell.com/cell/fulltext/S0092-8674(21)00585-7" TargetMode="External"/><Relationship Id="rId1" Type="http://schemas.openxmlformats.org/officeDocument/2006/relationships/slideLayout" Target="../slideLayouts/slideLayout553.xml"/><Relationship Id="rId5" Type="http://schemas.openxmlformats.org/officeDocument/2006/relationships/image" Target="../media/image106.png"/><Relationship Id="rId4" Type="http://schemas.openxmlformats.org/officeDocument/2006/relationships/image" Target="../media/image105.png"/></Relationships>
</file>

<file path=ppt/slides/_rels/slide46.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Layout" Target="../slideLayouts/slideLayout557.xml"/></Relationships>
</file>

<file path=ppt/slides/_rels/slide47.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image" Target="../media/image108.png"/><Relationship Id="rId1" Type="http://schemas.openxmlformats.org/officeDocument/2006/relationships/slideLayout" Target="../slideLayouts/slideLayout2.xml"/><Relationship Id="rId4" Type="http://schemas.openxmlformats.org/officeDocument/2006/relationships/hyperlink" Target="https://nanoporetech.com/about-us/news/200-oxford-nanopore-sequencers-have-left-uk-china-support-rapid-near-sample" TargetMode="External"/></Relationships>
</file>

<file path=ppt/slides/_rels/slide48.xml.rels><?xml version="1.0" encoding="UTF-8" standalone="yes"?>
<Relationships xmlns="http://schemas.openxmlformats.org/package/2006/relationships"><Relationship Id="rId3" Type="http://schemas.openxmlformats.org/officeDocument/2006/relationships/hyperlink" Target="https://www.medrxiv.org/content/10.1101/2020.08.04.20167874v2" TargetMode="External"/><Relationship Id="rId2" Type="http://schemas.openxmlformats.org/officeDocument/2006/relationships/image" Target="../media/image110.png"/><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hyperlink" Target="https://www.nature.com/articles/nature16996" TargetMode="External"/><Relationship Id="rId2" Type="http://schemas.openxmlformats.org/officeDocument/2006/relationships/image" Target="../media/image111.png"/><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8" Type="http://schemas.openxmlformats.org/officeDocument/2006/relationships/image" Target="../media/image117.jpeg"/><Relationship Id="rId3" Type="http://schemas.openxmlformats.org/officeDocument/2006/relationships/image" Target="../media/image112.png"/><Relationship Id="rId7" Type="http://schemas.openxmlformats.org/officeDocument/2006/relationships/image" Target="../media/image116.jpeg"/><Relationship Id="rId2" Type="http://schemas.openxmlformats.org/officeDocument/2006/relationships/notesSlide" Target="../notesSlides/notesSlide23.xml"/><Relationship Id="rId1" Type="http://schemas.openxmlformats.org/officeDocument/2006/relationships/slideLayout" Target="../slideLayouts/slideLayout553.xml"/><Relationship Id="rId6" Type="http://schemas.openxmlformats.org/officeDocument/2006/relationships/image" Target="../media/image115.jpeg"/><Relationship Id="rId5" Type="http://schemas.openxmlformats.org/officeDocument/2006/relationships/image" Target="../media/image114.tiff"/><Relationship Id="rId4" Type="http://schemas.openxmlformats.org/officeDocument/2006/relationships/image" Target="../media/image113.tiff"/></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552.xml"/></Relationships>
</file>

<file path=ppt/slides/_rels/slide52.xml.rels><?xml version="1.0" encoding="UTF-8" standalone="yes"?>
<Relationships xmlns="http://schemas.openxmlformats.org/package/2006/relationships"><Relationship Id="rId8" Type="http://schemas.openxmlformats.org/officeDocument/2006/relationships/image" Target="../media/image77.emf"/><Relationship Id="rId3" Type="http://schemas.openxmlformats.org/officeDocument/2006/relationships/image" Target="../media/image74.png"/><Relationship Id="rId7" Type="http://schemas.openxmlformats.org/officeDocument/2006/relationships/oleObject" Target="../embeddings/oleObject4.bin"/><Relationship Id="rId2" Type="http://schemas.openxmlformats.org/officeDocument/2006/relationships/notesSlide" Target="../notesSlides/notesSlide24.xml"/><Relationship Id="rId1" Type="http://schemas.openxmlformats.org/officeDocument/2006/relationships/slideLayout" Target="../slideLayouts/slideLayout383.xml"/><Relationship Id="rId6" Type="http://schemas.openxmlformats.org/officeDocument/2006/relationships/image" Target="../media/image76.emf"/><Relationship Id="rId5" Type="http://schemas.openxmlformats.org/officeDocument/2006/relationships/oleObject" Target="../embeddings/oleObject3.bin"/><Relationship Id="rId4" Type="http://schemas.openxmlformats.org/officeDocument/2006/relationships/image" Target="../media/image75.jpeg"/><Relationship Id="rId9" Type="http://schemas.openxmlformats.org/officeDocument/2006/relationships/image" Target="../media/image118.jpeg"/></Relationships>
</file>

<file path=ppt/slides/_rels/slide53.xml.rels><?xml version="1.0" encoding="UTF-8" standalone="yes"?>
<Relationships xmlns="http://schemas.openxmlformats.org/package/2006/relationships"><Relationship Id="rId3" Type="http://schemas.openxmlformats.org/officeDocument/2006/relationships/image" Target="../media/image118.jpeg"/><Relationship Id="rId2" Type="http://schemas.openxmlformats.org/officeDocument/2006/relationships/notesSlide" Target="../notesSlides/notesSlide25.xml"/><Relationship Id="rId1" Type="http://schemas.openxmlformats.org/officeDocument/2006/relationships/slideLayout" Target="../slideLayouts/slideLayout338.xml"/></Relationships>
</file>

<file path=ppt/slides/_rels/slide54.xml.rels><?xml version="1.0" encoding="UTF-8" standalone="yes"?>
<Relationships xmlns="http://schemas.openxmlformats.org/package/2006/relationships"><Relationship Id="rId3" Type="http://schemas.openxmlformats.org/officeDocument/2006/relationships/image" Target="../media/image119.jpeg"/><Relationship Id="rId2" Type="http://schemas.openxmlformats.org/officeDocument/2006/relationships/notesSlide" Target="../notesSlides/notesSlide26.xml"/><Relationship Id="rId1" Type="http://schemas.openxmlformats.org/officeDocument/2006/relationships/slideLayout" Target="../slideLayouts/slideLayout6.xml"/><Relationship Id="rId5" Type="http://schemas.openxmlformats.org/officeDocument/2006/relationships/hyperlink" Target="https://www.scirp.org/journal/paperinformation.aspx?paperid=74603" TargetMode="External"/><Relationship Id="rId4" Type="http://schemas.openxmlformats.org/officeDocument/2006/relationships/chart" Target="../charts/chart1.xml"/></Relationships>
</file>

<file path=ppt/slides/_rels/slide55.xml.rels><?xml version="1.0" encoding="UTF-8" standalone="yes"?>
<Relationships xmlns="http://schemas.openxmlformats.org/package/2006/relationships"><Relationship Id="rId3" Type="http://schemas.openxmlformats.org/officeDocument/2006/relationships/image" Target="../media/image121.jpeg"/><Relationship Id="rId2" Type="http://schemas.openxmlformats.org/officeDocument/2006/relationships/image" Target="../media/image120.jpeg"/><Relationship Id="rId1" Type="http://schemas.openxmlformats.org/officeDocument/2006/relationships/slideLayout" Target="../slideLayouts/slideLayout557.xml"/><Relationship Id="rId6" Type="http://schemas.openxmlformats.org/officeDocument/2006/relationships/image" Target="../media/image124.tiff"/><Relationship Id="rId5" Type="http://schemas.openxmlformats.org/officeDocument/2006/relationships/image" Target="../media/image123.tiff"/><Relationship Id="rId4" Type="http://schemas.openxmlformats.org/officeDocument/2006/relationships/image" Target="../media/image122.jpe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3" Type="http://schemas.openxmlformats.org/officeDocument/2006/relationships/image" Target="../media/image125.png"/><Relationship Id="rId2" Type="http://schemas.openxmlformats.org/officeDocument/2006/relationships/notesSlide" Target="../notesSlides/notesSlide29.xml"/><Relationship Id="rId1" Type="http://schemas.openxmlformats.org/officeDocument/2006/relationships/slideLayout" Target="../slideLayouts/slideLayout389.xml"/><Relationship Id="rId4" Type="http://schemas.openxmlformats.org/officeDocument/2006/relationships/image" Target="../media/image126.png"/></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3" Type="http://schemas.openxmlformats.org/officeDocument/2006/relationships/image" Target="../media/image128.tiff"/><Relationship Id="rId2" Type="http://schemas.openxmlformats.org/officeDocument/2006/relationships/image" Target="../media/image127.tiff"/><Relationship Id="rId1" Type="http://schemas.openxmlformats.org/officeDocument/2006/relationships/slideLayout" Target="../slideLayouts/slideLayout557.xml"/></Relationships>
</file>

<file path=ppt/slides/_rels/slide63.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notesSlide" Target="../notesSlides/notesSlide32.xml"/><Relationship Id="rId1" Type="http://schemas.openxmlformats.org/officeDocument/2006/relationships/slideLayout" Target="../slideLayouts/slideLayout553.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34.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89.xml"/></Relationships>
</file>

<file path=ppt/slides/_rels/slide66.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notesSlide" Target="../notesSlides/notesSlide35.xml"/><Relationship Id="rId1" Type="http://schemas.openxmlformats.org/officeDocument/2006/relationships/slideLayout" Target="../slideLayouts/slideLayout389.xml"/><Relationship Id="rId4" Type="http://schemas.openxmlformats.org/officeDocument/2006/relationships/image" Target="../media/image130.emf"/></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34.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34.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34.xml"/></Relationships>
</file>

<file path=ppt/slides/_rels/slide70.xml.rels><?xml version="1.0" encoding="UTF-8" standalone="yes"?>
<Relationships xmlns="http://schemas.openxmlformats.org/package/2006/relationships"><Relationship Id="rId3" Type="http://schemas.openxmlformats.org/officeDocument/2006/relationships/hyperlink" Target="https://arxiv.org/abs/1412.0348" TargetMode="External"/><Relationship Id="rId2" Type="http://schemas.openxmlformats.org/officeDocument/2006/relationships/image" Target="../media/image131.png"/><Relationship Id="rId1" Type="http://schemas.openxmlformats.org/officeDocument/2006/relationships/slideLayout" Target="../slideLayouts/slideLayout553.xml"/></Relationships>
</file>

<file path=ppt/slides/_rels/slide71.xml.rels><?xml version="1.0" encoding="UTF-8" standalone="yes"?>
<Relationships xmlns="http://schemas.openxmlformats.org/package/2006/relationships"><Relationship Id="rId3" Type="http://schemas.openxmlformats.org/officeDocument/2006/relationships/hyperlink" Target="https://github.com/Mangul-Lab-USC/review_technology_dictates_algorithms" TargetMode="External"/><Relationship Id="rId2" Type="http://schemas.openxmlformats.org/officeDocument/2006/relationships/hyperlink" Target="https://arxiv.org/abs/2003.00110" TargetMode="External"/><Relationship Id="rId1" Type="http://schemas.openxmlformats.org/officeDocument/2006/relationships/slideLayout" Target="../slideLayouts/slideLayout553.xml"/><Relationship Id="rId4" Type="http://schemas.openxmlformats.org/officeDocument/2006/relationships/image" Target="../media/image78.png"/></Relationships>
</file>

<file path=ppt/slides/_rels/slide72.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39.xml"/><Relationship Id="rId1" Type="http://schemas.openxmlformats.org/officeDocument/2006/relationships/slideLayout" Target="../slideLayouts/slideLayout553.xml"/></Relationships>
</file>

<file path=ppt/slides/_rels/slide73.xml.rels><?xml version="1.0" encoding="UTF-8" standalone="yes"?>
<Relationships xmlns="http://schemas.openxmlformats.org/package/2006/relationships"><Relationship Id="rId3" Type="http://schemas.openxmlformats.org/officeDocument/2006/relationships/hyperlink" Target="https://arxiv.org/pdf/2008.00961.pdf" TargetMode="External"/><Relationship Id="rId2" Type="http://schemas.openxmlformats.org/officeDocument/2006/relationships/image" Target="../media/image34.png"/><Relationship Id="rId1" Type="http://schemas.openxmlformats.org/officeDocument/2006/relationships/slideLayout" Target="../slideLayouts/slideLayout553.xml"/></Relationships>
</file>

<file path=ppt/slides/_rels/slide7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hyperlink" Target="https://arxiv.org/pdf/2008.00961.pdf" TargetMode="External"/><Relationship Id="rId1" Type="http://schemas.openxmlformats.org/officeDocument/2006/relationships/slideLayout" Target="../slideLayouts/slideLayout55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89.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389.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89.xml"/></Relationships>
</file>

<file path=ppt/slides/_rels/slide81.xml.rels><?xml version="1.0" encoding="UTF-8" standalone="yes"?>
<Relationships xmlns="http://schemas.openxmlformats.org/package/2006/relationships"><Relationship Id="rId3" Type="http://schemas.openxmlformats.org/officeDocument/2006/relationships/image" Target="../media/image132.tiff"/><Relationship Id="rId2" Type="http://schemas.openxmlformats.org/officeDocument/2006/relationships/notesSlide" Target="../notesSlides/notesSlide42.xml"/><Relationship Id="rId1" Type="http://schemas.openxmlformats.org/officeDocument/2006/relationships/slideLayout" Target="../slideLayouts/slideLayout389.xml"/><Relationship Id="rId5" Type="http://schemas.openxmlformats.org/officeDocument/2006/relationships/hyperlink" Target="http://mrfast.sourceforge.net/" TargetMode="External"/><Relationship Id="rId4" Type="http://schemas.openxmlformats.org/officeDocument/2006/relationships/image" Target="../media/image133.tiff"/></Relationships>
</file>

<file path=ppt/slides/_rels/slide82.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43.xml"/><Relationship Id="rId1" Type="http://schemas.openxmlformats.org/officeDocument/2006/relationships/slideLayout" Target="../slideLayouts/slideLayout389.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42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553.xml"/></Relationships>
</file>

<file path=ppt/slides/_rels/slide85.xml.rels><?xml version="1.0" encoding="UTF-8" standalone="yes"?>
<Relationships xmlns="http://schemas.openxmlformats.org/package/2006/relationships"><Relationship Id="rId3" Type="http://schemas.openxmlformats.org/officeDocument/2006/relationships/hyperlink" Target="http://www.computer.org/micro/" TargetMode="External"/><Relationship Id="rId7" Type="http://schemas.openxmlformats.org/officeDocument/2006/relationships/image" Target="../media/image134.png"/><Relationship Id="rId2" Type="http://schemas.openxmlformats.org/officeDocument/2006/relationships/hyperlink" Target="https://people.inf.ethz.ch/omutlu/pub/AcceleratingGenomeAnalysis_ieeemicro20.pdf" TargetMode="External"/><Relationship Id="rId1" Type="http://schemas.openxmlformats.org/officeDocument/2006/relationships/slideLayout" Target="../slideLayouts/slideLayout422.xml"/><Relationship Id="rId6" Type="http://schemas.openxmlformats.org/officeDocument/2006/relationships/hyperlink" Target="https://www.youtube.com/watch?v=hPnSmfwu2-A" TargetMode="External"/><Relationship Id="rId5" Type="http://schemas.openxmlformats.org/officeDocument/2006/relationships/hyperlink" Target="https://people.inf.ethz.ch/omutlu/pub/onur-AcceleratingGenomeAnalysis-AACBB-Keynote-Feb-16-2019-FINAL.pdf" TargetMode="External"/><Relationship Id="rId4" Type="http://schemas.openxmlformats.org/officeDocument/2006/relationships/hyperlink" Target="https://people.inf.ethz.ch/omutlu/pub/onur-AcceleratingGenomeAnalysis-AACBB-Keynote-Feb-16-2019-FINAL.pptx" TargetMode="Externa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3" Type="http://schemas.openxmlformats.org/officeDocument/2006/relationships/image" Target="../media/image135.tiff"/><Relationship Id="rId2" Type="http://schemas.openxmlformats.org/officeDocument/2006/relationships/hyperlink" Target="http://mrfast.sourceforge.net/" TargetMode="External"/><Relationship Id="rId1" Type="http://schemas.openxmlformats.org/officeDocument/2006/relationships/slideLayout" Target="../slideLayouts/slideLayout389.xml"/><Relationship Id="rId4" Type="http://schemas.openxmlformats.org/officeDocument/2006/relationships/hyperlink" Target="http://www.biomedcentral.com/1471-2164/14/S1/S13/" TargetMode="Externa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89.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89.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89.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89.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89.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89.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89.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89.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89.xml"/></Relationships>
</file>

<file path=ppt/slides/_rels/slide97.xml.rels><?xml version="1.0" encoding="UTF-8" standalone="yes"?>
<Relationships xmlns="http://schemas.openxmlformats.org/package/2006/relationships"><Relationship Id="rId3" Type="http://schemas.openxmlformats.org/officeDocument/2006/relationships/image" Target="../media/image136.emf"/><Relationship Id="rId2" Type="http://schemas.openxmlformats.org/officeDocument/2006/relationships/notesSlide" Target="../notesSlides/notesSlide53.xml"/><Relationship Id="rId1" Type="http://schemas.openxmlformats.org/officeDocument/2006/relationships/slideLayout" Target="../slideLayouts/slideLayout389.xml"/></Relationships>
</file>

<file path=ppt/slides/_rels/slide98.xml.rels><?xml version="1.0" encoding="UTF-8" standalone="yes"?>
<Relationships xmlns="http://schemas.openxmlformats.org/package/2006/relationships"><Relationship Id="rId3" Type="http://schemas.openxmlformats.org/officeDocument/2006/relationships/image" Target="../media/image137.emf"/><Relationship Id="rId2" Type="http://schemas.openxmlformats.org/officeDocument/2006/relationships/notesSlide" Target="../notesSlides/notesSlide54.xml"/><Relationship Id="rId1" Type="http://schemas.openxmlformats.org/officeDocument/2006/relationships/slideLayout" Target="../slideLayouts/slideLayout389.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89.xml"/></Relationships>
</file>

<file path=ppt/slides/_rels/slide100.xml.rels><?xml version="1.0" encoding="UTF-8" standalone="yes"?>
<Relationships xmlns="http://schemas.openxmlformats.org/package/2006/relationships"><Relationship Id="rId3" Type="http://schemas.openxmlformats.org/officeDocument/2006/relationships/image" Target="../media/image135.tiff"/><Relationship Id="rId2" Type="http://schemas.openxmlformats.org/officeDocument/2006/relationships/hyperlink" Target="http://mrfast.sourceforge.net/" TargetMode="External"/><Relationship Id="rId1" Type="http://schemas.openxmlformats.org/officeDocument/2006/relationships/slideLayout" Target="../slideLayouts/slideLayout389.xml"/><Relationship Id="rId4" Type="http://schemas.openxmlformats.org/officeDocument/2006/relationships/hyperlink" Target="http://www.biomedcentral.com/1471-2164/14/S1/S13/" TargetMode="Externa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389.xml"/></Relationships>
</file>

<file path=ppt/slides/_rels/slide102.xml.rels><?xml version="1.0" encoding="UTF-8" standalone="yes"?>
<Relationships xmlns="http://schemas.openxmlformats.org/package/2006/relationships"><Relationship Id="rId3" Type="http://schemas.openxmlformats.org/officeDocument/2006/relationships/hyperlink" Target="https://github.com/CMU-SAFARI/Shifted-Hamming-Distance" TargetMode="External"/><Relationship Id="rId2" Type="http://schemas.openxmlformats.org/officeDocument/2006/relationships/image" Target="../media/image138.tiff"/><Relationship Id="rId1" Type="http://schemas.openxmlformats.org/officeDocument/2006/relationships/slideLayout" Target="../slideLayouts/slideLayout389.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89.xml"/></Relationships>
</file>

<file path=ppt/slides/_rels/slide104.xml.rels><?xml version="1.0" encoding="UTF-8" standalone="yes"?>
<Relationships xmlns="http://schemas.openxmlformats.org/package/2006/relationships"><Relationship Id="rId3" Type="http://schemas.openxmlformats.org/officeDocument/2006/relationships/image" Target="../media/image910.png"/><Relationship Id="rId2" Type="http://schemas.openxmlformats.org/officeDocument/2006/relationships/notesSlide" Target="../notesSlides/notesSlide57.xml"/><Relationship Id="rId1" Type="http://schemas.openxmlformats.org/officeDocument/2006/relationships/slideLayout" Target="../slideLayouts/slideLayout334.xml"/><Relationship Id="rId5" Type="http://schemas.microsoft.com/office/2007/relationships/hdphoto" Target="../media/hdphoto1.wdp"/><Relationship Id="rId4" Type="http://schemas.openxmlformats.org/officeDocument/2006/relationships/image" Target="../media/image139.png"/></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89.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89.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notesSlide" Target="../notesSlides/notesSlide61.xml"/><Relationship Id="rId1" Type="http://schemas.openxmlformats.org/officeDocument/2006/relationships/slideLayout" Target="../slideLayouts/slideLayout389.xml"/><Relationship Id="rId4" Type="http://schemas.openxmlformats.org/officeDocument/2006/relationships/image" Target="../media/image140.emf"/></Relationships>
</file>

<file path=ppt/slides/_rels/slide109.xml.rels><?xml version="1.0" encoding="UTF-8" standalone="yes"?>
<Relationships xmlns="http://schemas.openxmlformats.org/package/2006/relationships"><Relationship Id="rId8" Type="http://schemas.openxmlformats.org/officeDocument/2006/relationships/diagramColors" Target="../diagrams/colors1.xml"/><Relationship Id="rId13" Type="http://schemas.openxmlformats.org/officeDocument/2006/relationships/image" Target="../media/image143.emf"/><Relationship Id="rId3" Type="http://schemas.openxmlformats.org/officeDocument/2006/relationships/oleObject" Target="../embeddings/oleObject7.bin"/><Relationship Id="rId7" Type="http://schemas.openxmlformats.org/officeDocument/2006/relationships/diagramQuickStyle" Target="../diagrams/quickStyle1.xml"/><Relationship Id="rId12" Type="http://schemas.openxmlformats.org/officeDocument/2006/relationships/oleObject" Target="../embeddings/oleObject9.bin"/><Relationship Id="rId2" Type="http://schemas.openxmlformats.org/officeDocument/2006/relationships/notesSlide" Target="../notesSlides/notesSlide62.xml"/><Relationship Id="rId1" Type="http://schemas.openxmlformats.org/officeDocument/2006/relationships/slideLayout" Target="../slideLayouts/slideLayout378.xml"/><Relationship Id="rId6" Type="http://schemas.openxmlformats.org/officeDocument/2006/relationships/diagramLayout" Target="../diagrams/layout1.xml"/><Relationship Id="rId11" Type="http://schemas.openxmlformats.org/officeDocument/2006/relationships/image" Target="../media/image142.emf"/><Relationship Id="rId5" Type="http://schemas.openxmlformats.org/officeDocument/2006/relationships/diagramData" Target="../diagrams/data1.xml"/><Relationship Id="rId15" Type="http://schemas.openxmlformats.org/officeDocument/2006/relationships/image" Target="../media/image144.emf"/><Relationship Id="rId10" Type="http://schemas.openxmlformats.org/officeDocument/2006/relationships/oleObject" Target="../embeddings/oleObject8.bin"/><Relationship Id="rId4" Type="http://schemas.openxmlformats.org/officeDocument/2006/relationships/image" Target="../media/image141.emf"/><Relationship Id="rId9" Type="http://schemas.microsoft.com/office/2007/relationships/diagramDrawing" Target="../diagrams/drawing1.xml"/><Relationship Id="rId14" Type="http://schemas.openxmlformats.org/officeDocument/2006/relationships/oleObject" Target="../embeddings/oleObject10.bin"/></Relationships>
</file>

<file path=ppt/slides/_rels/slide110.xml.rels><?xml version="1.0" encoding="UTF-8" standalone="yes"?>
<Relationships xmlns="http://schemas.openxmlformats.org/package/2006/relationships"><Relationship Id="rId8" Type="http://schemas.openxmlformats.org/officeDocument/2006/relationships/image" Target="../media/image147.emf"/><Relationship Id="rId3" Type="http://schemas.openxmlformats.org/officeDocument/2006/relationships/oleObject" Target="../embeddings/oleObject11.bin"/><Relationship Id="rId7" Type="http://schemas.openxmlformats.org/officeDocument/2006/relationships/oleObject" Target="../embeddings/oleObject13.bin"/><Relationship Id="rId2" Type="http://schemas.openxmlformats.org/officeDocument/2006/relationships/notesSlide" Target="../notesSlides/notesSlide63.xml"/><Relationship Id="rId1" Type="http://schemas.openxmlformats.org/officeDocument/2006/relationships/slideLayout" Target="../slideLayouts/slideLayout2.xml"/><Relationship Id="rId6" Type="http://schemas.openxmlformats.org/officeDocument/2006/relationships/image" Target="../media/image146.emf"/><Relationship Id="rId5" Type="http://schemas.openxmlformats.org/officeDocument/2006/relationships/oleObject" Target="../embeddings/oleObject12.bin"/><Relationship Id="rId4" Type="http://schemas.openxmlformats.org/officeDocument/2006/relationships/image" Target="../media/image145.emf"/></Relationships>
</file>

<file path=ppt/slides/_rels/slide111.xml.rels><?xml version="1.0" encoding="UTF-8" standalone="yes"?>
<Relationships xmlns="http://schemas.openxmlformats.org/package/2006/relationships"><Relationship Id="rId8" Type="http://schemas.openxmlformats.org/officeDocument/2006/relationships/image" Target="../media/image147.emf"/><Relationship Id="rId3" Type="http://schemas.openxmlformats.org/officeDocument/2006/relationships/oleObject" Target="../embeddings/oleObject11.bin"/><Relationship Id="rId7" Type="http://schemas.openxmlformats.org/officeDocument/2006/relationships/oleObject" Target="../embeddings/oleObject13.bin"/><Relationship Id="rId2" Type="http://schemas.openxmlformats.org/officeDocument/2006/relationships/notesSlide" Target="../notesSlides/notesSlide64.xml"/><Relationship Id="rId1" Type="http://schemas.openxmlformats.org/officeDocument/2006/relationships/slideLayout" Target="../slideLayouts/slideLayout2.xml"/><Relationship Id="rId6" Type="http://schemas.openxmlformats.org/officeDocument/2006/relationships/image" Target="../media/image146.emf"/><Relationship Id="rId11" Type="http://schemas.openxmlformats.org/officeDocument/2006/relationships/image" Target="../media/image150.jpeg"/><Relationship Id="rId5" Type="http://schemas.openxmlformats.org/officeDocument/2006/relationships/oleObject" Target="../embeddings/oleObject12.bin"/><Relationship Id="rId10" Type="http://schemas.openxmlformats.org/officeDocument/2006/relationships/image" Target="../media/image149.jpeg"/><Relationship Id="rId4" Type="http://schemas.openxmlformats.org/officeDocument/2006/relationships/image" Target="../media/image145.emf"/><Relationship Id="rId9" Type="http://schemas.openxmlformats.org/officeDocument/2006/relationships/image" Target="../media/image148.jpeg"/></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389.xml"/></Relationships>
</file>

<file path=ppt/slides/_rels/slide113.xml.rels><?xml version="1.0" encoding="UTF-8" standalone="yes"?>
<Relationships xmlns="http://schemas.openxmlformats.org/package/2006/relationships"><Relationship Id="rId3" Type="http://schemas.openxmlformats.org/officeDocument/2006/relationships/hyperlink" Target="https://github.com/CMU-SAFARI/Shifted-Hamming-Distance" TargetMode="External"/><Relationship Id="rId2" Type="http://schemas.openxmlformats.org/officeDocument/2006/relationships/image" Target="../media/image138.tiff"/><Relationship Id="rId1" Type="http://schemas.openxmlformats.org/officeDocument/2006/relationships/slideLayout" Target="../slideLayouts/slideLayout389.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3" Type="http://schemas.openxmlformats.org/officeDocument/2006/relationships/image" Target="../media/image151.emf"/><Relationship Id="rId2" Type="http://schemas.openxmlformats.org/officeDocument/2006/relationships/notesSlide" Target="../notesSlides/notesSlide67.xml"/><Relationship Id="rId1" Type="http://schemas.openxmlformats.org/officeDocument/2006/relationships/slideLayout" Target="../slideLayouts/slideLayout553.xml"/></Relationships>
</file>

<file path=ppt/slides/_rels/slide118.xml.rels><?xml version="1.0" encoding="UTF-8" standalone="yes"?>
<Relationships xmlns="http://schemas.openxmlformats.org/package/2006/relationships"><Relationship Id="rId3" Type="http://schemas.openxmlformats.org/officeDocument/2006/relationships/image" Target="../media/image152.emf"/><Relationship Id="rId2" Type="http://schemas.openxmlformats.org/officeDocument/2006/relationships/notesSlide" Target="../notesSlides/notesSlide68.xml"/><Relationship Id="rId1" Type="http://schemas.openxmlformats.org/officeDocument/2006/relationships/slideLayout" Target="../slideLayouts/slideLayout400.xml"/></Relationships>
</file>

<file path=ppt/slides/_rels/slide119.xml.rels><?xml version="1.0" encoding="UTF-8" standalone="yes"?>
<Relationships xmlns="http://schemas.openxmlformats.org/package/2006/relationships"><Relationship Id="rId8" Type="http://schemas.openxmlformats.org/officeDocument/2006/relationships/image" Target="../media/image149.jpeg"/><Relationship Id="rId3" Type="http://schemas.openxmlformats.org/officeDocument/2006/relationships/oleObject" Target="../embeddings/oleObject14.bin"/><Relationship Id="rId7" Type="http://schemas.openxmlformats.org/officeDocument/2006/relationships/image" Target="../media/image148.jpeg"/><Relationship Id="rId2" Type="http://schemas.openxmlformats.org/officeDocument/2006/relationships/notesSlide" Target="../notesSlides/notesSlide69.xml"/><Relationship Id="rId1" Type="http://schemas.openxmlformats.org/officeDocument/2006/relationships/slideLayout" Target="../slideLayouts/slideLayout378.xml"/><Relationship Id="rId6" Type="http://schemas.openxmlformats.org/officeDocument/2006/relationships/image" Target="../media/image140.emf"/><Relationship Id="rId5" Type="http://schemas.openxmlformats.org/officeDocument/2006/relationships/oleObject" Target="../embeddings/oleObject15.bin"/><Relationship Id="rId4" Type="http://schemas.openxmlformats.org/officeDocument/2006/relationships/image" Target="../media/image153.emf"/><Relationship Id="rId9" Type="http://schemas.openxmlformats.org/officeDocument/2006/relationships/image" Target="../media/image150.jpeg"/></Relationships>
</file>

<file path=ppt/slides/_rels/slide120.xml.rels><?xml version="1.0" encoding="UTF-8" standalone="yes"?>
<Relationships xmlns="http://schemas.openxmlformats.org/package/2006/relationships"><Relationship Id="rId3" Type="http://schemas.openxmlformats.org/officeDocument/2006/relationships/oleObject" Target="../embeddings/oleObject16.bin"/><Relationship Id="rId2" Type="http://schemas.openxmlformats.org/officeDocument/2006/relationships/notesSlide" Target="../notesSlides/notesSlide70.xml"/><Relationship Id="rId1" Type="http://schemas.openxmlformats.org/officeDocument/2006/relationships/slideLayout" Target="../slideLayouts/slideLayout383.xml"/><Relationship Id="rId5" Type="http://schemas.openxmlformats.org/officeDocument/2006/relationships/image" Target="../media/image155.jpeg"/><Relationship Id="rId4" Type="http://schemas.openxmlformats.org/officeDocument/2006/relationships/image" Target="../media/image154.emf"/></Relationships>
</file>

<file path=ppt/slides/_rels/slide121.xml.rels><?xml version="1.0" encoding="UTF-8" standalone="yes"?>
<Relationships xmlns="http://schemas.openxmlformats.org/package/2006/relationships"><Relationship Id="rId3" Type="http://schemas.openxmlformats.org/officeDocument/2006/relationships/hyperlink" Target="http://bioinformatics.oxfordjournals.org/" TargetMode="External"/><Relationship Id="rId2" Type="http://schemas.openxmlformats.org/officeDocument/2006/relationships/hyperlink" Target="https://people.inf.ethz.ch/omutlu/pub/gatekeeper_FPGA-genome-prealignment-accelerator_bionformatics17.pdf" TargetMode="External"/><Relationship Id="rId1" Type="http://schemas.openxmlformats.org/officeDocument/2006/relationships/slideLayout" Target="../slideLayouts/slideLayout2.xml"/><Relationship Id="rId6" Type="http://schemas.openxmlformats.org/officeDocument/2006/relationships/image" Target="../media/image156.tiff"/><Relationship Id="rId5" Type="http://schemas.openxmlformats.org/officeDocument/2006/relationships/hyperlink" Target="https://academic.oup.com/bioinformatics/article-lookup/doi/10.1093/bioinformatics/btx342" TargetMode="External"/><Relationship Id="rId4" Type="http://schemas.openxmlformats.org/officeDocument/2006/relationships/hyperlink" Target="https://github.com/BilkentCompGen/GateKeeper" TargetMode="External"/></Relationships>
</file>

<file path=ppt/slides/_rels/slide122.xml.rels><?xml version="1.0" encoding="UTF-8" standalone="yes"?>
<Relationships xmlns="http://schemas.openxmlformats.org/package/2006/relationships"><Relationship Id="rId8" Type="http://schemas.openxmlformats.org/officeDocument/2006/relationships/oleObject" Target="../embeddings/oleObject17.bin"/><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71.xml"/><Relationship Id="rId1" Type="http://schemas.openxmlformats.org/officeDocument/2006/relationships/slideLayout" Target="../slideLayouts/slideLayout378.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 Id="rId9" Type="http://schemas.openxmlformats.org/officeDocument/2006/relationships/image" Target="../media/image157.emf"/></Relationships>
</file>

<file path=ppt/slides/_rels/slide123.xml.rels><?xml version="1.0" encoding="UTF-8" standalone="yes"?>
<Relationships xmlns="http://schemas.openxmlformats.org/package/2006/relationships"><Relationship Id="rId8" Type="http://schemas.openxmlformats.org/officeDocument/2006/relationships/diagramColors" Target="../diagrams/colors3.xml"/><Relationship Id="rId3" Type="http://schemas.openxmlformats.org/officeDocument/2006/relationships/oleObject" Target="../embeddings/oleObject18.bin"/><Relationship Id="rId7" Type="http://schemas.openxmlformats.org/officeDocument/2006/relationships/diagramQuickStyle" Target="../diagrams/quickStyle3.xml"/><Relationship Id="rId12" Type="http://schemas.openxmlformats.org/officeDocument/2006/relationships/image" Target="../media/image150.png"/><Relationship Id="rId2" Type="http://schemas.openxmlformats.org/officeDocument/2006/relationships/notesSlide" Target="../notesSlides/notesSlide72.xml"/><Relationship Id="rId1" Type="http://schemas.openxmlformats.org/officeDocument/2006/relationships/slideLayout" Target="../slideLayouts/slideLayout378.xml"/><Relationship Id="rId6" Type="http://schemas.openxmlformats.org/officeDocument/2006/relationships/diagramLayout" Target="../diagrams/layout3.xml"/><Relationship Id="rId5" Type="http://schemas.openxmlformats.org/officeDocument/2006/relationships/diagramData" Target="../diagrams/data3.xml"/><Relationship Id="rId10" Type="http://schemas.openxmlformats.org/officeDocument/2006/relationships/image" Target="../media/image158.emf"/><Relationship Id="rId4" Type="http://schemas.openxmlformats.org/officeDocument/2006/relationships/image" Target="../media/image157.emf"/><Relationship Id="rId9" Type="http://schemas.microsoft.com/office/2007/relationships/diagramDrawing" Target="../diagrams/drawing3.xml"/></Relationships>
</file>

<file path=ppt/slides/_rels/slide124.xml.rels><?xml version="1.0" encoding="UTF-8" standalone="yes"?>
<Relationships xmlns="http://schemas.openxmlformats.org/package/2006/relationships"><Relationship Id="rId3" Type="http://schemas.openxmlformats.org/officeDocument/2006/relationships/oleObject" Target="../embeddings/oleObject19.bin"/><Relationship Id="rId2" Type="http://schemas.openxmlformats.org/officeDocument/2006/relationships/notesSlide" Target="../notesSlides/notesSlide73.xml"/><Relationship Id="rId1" Type="http://schemas.openxmlformats.org/officeDocument/2006/relationships/slideLayout" Target="../slideLayouts/slideLayout2.xml"/><Relationship Id="rId4" Type="http://schemas.openxmlformats.org/officeDocument/2006/relationships/image" Target="../media/image159.emf"/></Relationships>
</file>

<file path=ppt/slides/_rels/slide125.xml.rels><?xml version="1.0" encoding="UTF-8" standalone="yes"?>
<Relationships xmlns="http://schemas.openxmlformats.org/package/2006/relationships"><Relationship Id="rId3" Type="http://schemas.openxmlformats.org/officeDocument/2006/relationships/image" Target="../media/image160.emf"/><Relationship Id="rId2" Type="http://schemas.openxmlformats.org/officeDocument/2006/relationships/oleObject" Target="../embeddings/oleObject20.bin"/><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380.xml"/></Relationships>
</file>

<file path=ppt/slides/_rels/slide127.xml.rels><?xml version="1.0" encoding="UTF-8" standalone="yes"?>
<Relationships xmlns="http://schemas.openxmlformats.org/package/2006/relationships"><Relationship Id="rId2" Type="http://schemas.openxmlformats.org/officeDocument/2006/relationships/hyperlink" Target="https://github.com/BilkentCompGen/GateKeeper" TargetMode="External"/><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3" Type="http://schemas.openxmlformats.org/officeDocument/2006/relationships/hyperlink" Target="http://bioinformatics.oxfordjournals.org/" TargetMode="External"/><Relationship Id="rId2" Type="http://schemas.openxmlformats.org/officeDocument/2006/relationships/hyperlink" Target="https://people.inf.ethz.ch/omutlu/pub/gatekeeper_FPGA-genome-prealignment-accelerator_bionformatics17.pdf" TargetMode="External"/><Relationship Id="rId1" Type="http://schemas.openxmlformats.org/officeDocument/2006/relationships/slideLayout" Target="../slideLayouts/slideLayout2.xml"/><Relationship Id="rId6" Type="http://schemas.openxmlformats.org/officeDocument/2006/relationships/image" Target="../media/image156.tiff"/><Relationship Id="rId5" Type="http://schemas.openxmlformats.org/officeDocument/2006/relationships/hyperlink" Target="https://academic.oup.com/bioinformatics/article-lookup/doi/10.1093/bioinformatics/btx342" TargetMode="External"/><Relationship Id="rId4" Type="http://schemas.openxmlformats.org/officeDocument/2006/relationships/hyperlink" Target="https://github.com/BilkentCompGen/GateKeeper" TargetMode="External"/></Relationships>
</file>

<file path=ppt/slides/_rels/slide130.xml.rels><?xml version="1.0" encoding="UTF-8" standalone="yes"?>
<Relationships xmlns="http://schemas.openxmlformats.org/package/2006/relationships"><Relationship Id="rId3" Type="http://schemas.openxmlformats.org/officeDocument/2006/relationships/oleObject" Target="../embeddings/oleObject21.bin"/><Relationship Id="rId2" Type="http://schemas.openxmlformats.org/officeDocument/2006/relationships/notesSlide" Target="../notesSlides/notesSlide75.xml"/><Relationship Id="rId1" Type="http://schemas.openxmlformats.org/officeDocument/2006/relationships/slideLayout" Target="../slideLayouts/slideLayout2.xml"/><Relationship Id="rId4" Type="http://schemas.openxmlformats.org/officeDocument/2006/relationships/image" Target="../media/image161.emf"/></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473.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434.xml"/></Relationships>
</file>

<file path=ppt/slides/_rels/slide133.xml.rels><?xml version="1.0" encoding="UTF-8" standalone="yes"?>
<Relationships xmlns="http://schemas.openxmlformats.org/package/2006/relationships"><Relationship Id="rId3" Type="http://schemas.openxmlformats.org/officeDocument/2006/relationships/hyperlink" Target="https://people.inf.ethz.ch/omutlu/pub/shouji-genome-prealignment-filter_bionformatics19.pdf" TargetMode="External"/><Relationship Id="rId2" Type="http://schemas.openxmlformats.org/officeDocument/2006/relationships/image" Target="../media/image162.png"/><Relationship Id="rId1" Type="http://schemas.openxmlformats.org/officeDocument/2006/relationships/slideLayout" Target="../slideLayouts/slideLayout2.xml"/><Relationship Id="rId6" Type="http://schemas.openxmlformats.org/officeDocument/2006/relationships/hyperlink" Target="https://doi.org/10.1093/bioinformatics/btz234" TargetMode="External"/><Relationship Id="rId5" Type="http://schemas.openxmlformats.org/officeDocument/2006/relationships/hyperlink" Target="https://github.com/CMU-SAFARI/Shouji" TargetMode="External"/><Relationship Id="rId4" Type="http://schemas.openxmlformats.org/officeDocument/2006/relationships/hyperlink" Target="http://bioinformatics.oxfordjournals.org/" TargetMode="Externa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2" Type="http://schemas.openxmlformats.org/officeDocument/2006/relationships/image" Target="../media/image163.tiff"/><Relationship Id="rId1" Type="http://schemas.openxmlformats.org/officeDocument/2006/relationships/slideLayout" Target="../slideLayouts/slideLayout553.xml"/></Relationships>
</file>

<file path=ppt/slides/_rels/slide136.xml.rels><?xml version="1.0" encoding="UTF-8" standalone="yes"?>
<Relationships xmlns="http://schemas.openxmlformats.org/package/2006/relationships"><Relationship Id="rId3" Type="http://schemas.openxmlformats.org/officeDocument/2006/relationships/image" Target="../media/image164.emf"/><Relationship Id="rId2" Type="http://schemas.openxmlformats.org/officeDocument/2006/relationships/package" Target="../embeddings/Microsoft_Excel_Worksheet3.xlsx"/><Relationship Id="rId1" Type="http://schemas.openxmlformats.org/officeDocument/2006/relationships/slideLayout" Target="../slideLayouts/slideLayout7.xml"/><Relationship Id="rId6" Type="http://schemas.openxmlformats.org/officeDocument/2006/relationships/hyperlink" Target="https://doi.org/10.1093/bioinformatics/btz234" TargetMode="External"/><Relationship Id="rId5" Type="http://schemas.openxmlformats.org/officeDocument/2006/relationships/image" Target="../media/image165.emf"/><Relationship Id="rId4" Type="http://schemas.openxmlformats.org/officeDocument/2006/relationships/package" Target="../embeddings/Microsoft_Excel_Worksheet4.xlsx"/></Relationships>
</file>

<file path=ppt/slides/_rels/slide137.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3" Type="http://schemas.openxmlformats.org/officeDocument/2006/relationships/image" Target="../media/image166.emf"/><Relationship Id="rId2" Type="http://schemas.openxmlformats.org/officeDocument/2006/relationships/oleObject" Target="../embeddings/oleObject22.bin"/><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3" Type="http://schemas.openxmlformats.org/officeDocument/2006/relationships/hyperlink" Target="https://people.inf.ethz.ch/omutlu/pub/shouji-genome-prealignment-filter_bionformatics19.pdf" TargetMode="External"/><Relationship Id="rId2" Type="http://schemas.openxmlformats.org/officeDocument/2006/relationships/image" Target="../media/image162.png"/><Relationship Id="rId1" Type="http://schemas.openxmlformats.org/officeDocument/2006/relationships/slideLayout" Target="../slideLayouts/slideLayout2.xml"/><Relationship Id="rId6" Type="http://schemas.openxmlformats.org/officeDocument/2006/relationships/hyperlink" Target="https://doi.org/10.1093/bioinformatics/btz234" TargetMode="External"/><Relationship Id="rId5" Type="http://schemas.openxmlformats.org/officeDocument/2006/relationships/hyperlink" Target="https://github.com/CMU-SAFARI/Shouji" TargetMode="External"/><Relationship Id="rId4" Type="http://schemas.openxmlformats.org/officeDocument/2006/relationships/hyperlink" Target="http://bioinformatics.oxfordjournals.org/" TargetMode="External"/></Relationships>
</file>

<file path=ppt/slides/_rels/slide140.xml.rels><?xml version="1.0" encoding="UTF-8" standalone="yes"?>
<Relationships xmlns="http://schemas.openxmlformats.org/package/2006/relationships"><Relationship Id="rId3" Type="http://schemas.openxmlformats.org/officeDocument/2006/relationships/hyperlink" Target="https://people.inf.ethz.ch/omutlu/pub/SneakySnake_UniversalGenomePrealignmentFilter_bioinformatics20.pdf" TargetMode="External"/><Relationship Id="rId2" Type="http://schemas.openxmlformats.org/officeDocument/2006/relationships/image" Target="../media/image167.png"/><Relationship Id="rId1" Type="http://schemas.openxmlformats.org/officeDocument/2006/relationships/slideLayout" Target="../slideLayouts/slideLayout2.xml"/><Relationship Id="rId6" Type="http://schemas.openxmlformats.org/officeDocument/2006/relationships/hyperlink" Target="https://doi.org/10.1093/bioinformatics/btaa1015" TargetMode="External"/><Relationship Id="rId5" Type="http://schemas.openxmlformats.org/officeDocument/2006/relationships/hyperlink" Target="https://github.com/CMU-SAFARI/SneakySnake" TargetMode="External"/><Relationship Id="rId4" Type="http://schemas.openxmlformats.org/officeDocument/2006/relationships/hyperlink" Target="http://bioinformatics.oxfordjournals.org/" TargetMode="External"/></Relationships>
</file>

<file path=ppt/slides/_rels/slide141.xml.rels><?xml version="1.0" encoding="UTF-8" standalone="yes"?>
<Relationships xmlns="http://schemas.openxmlformats.org/package/2006/relationships"><Relationship Id="rId2" Type="http://schemas.openxmlformats.org/officeDocument/2006/relationships/image" Target="../media/image163.tiff"/><Relationship Id="rId1" Type="http://schemas.openxmlformats.org/officeDocument/2006/relationships/slideLayout" Target="../slideLayouts/slideLayout553.xml"/></Relationships>
</file>

<file path=ppt/slides/_rels/slide142.xml.rels><?xml version="1.0" encoding="UTF-8" standalone="yes"?>
<Relationships xmlns="http://schemas.openxmlformats.org/package/2006/relationships"><Relationship Id="rId3" Type="http://schemas.openxmlformats.org/officeDocument/2006/relationships/image" Target="../media/image169.png"/><Relationship Id="rId2" Type="http://schemas.openxmlformats.org/officeDocument/2006/relationships/image" Target="../media/image168.tiff"/><Relationship Id="rId1" Type="http://schemas.openxmlformats.org/officeDocument/2006/relationships/slideLayout" Target="../slideLayouts/slideLayout2.xml"/><Relationship Id="rId4" Type="http://schemas.openxmlformats.org/officeDocument/2006/relationships/image" Target="../media/image170.tiff"/></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8" Type="http://schemas.microsoft.com/office/2007/relationships/diagramDrawing" Target="../diagrams/drawing4.xml"/><Relationship Id="rId3" Type="http://schemas.openxmlformats.org/officeDocument/2006/relationships/image" Target="../media/image171.png"/><Relationship Id="rId7" Type="http://schemas.openxmlformats.org/officeDocument/2006/relationships/diagramColors" Target="../diagrams/colors4.xml"/><Relationship Id="rId2" Type="http://schemas.openxmlformats.org/officeDocument/2006/relationships/notesSlide" Target="../notesSlides/notesSlide76.xml"/><Relationship Id="rId1" Type="http://schemas.openxmlformats.org/officeDocument/2006/relationships/slideLayout" Target="../slideLayouts/slideLayout2.xml"/><Relationship Id="rId6" Type="http://schemas.openxmlformats.org/officeDocument/2006/relationships/diagramQuickStyle" Target="../diagrams/quickStyle4.xml"/><Relationship Id="rId5" Type="http://schemas.openxmlformats.org/officeDocument/2006/relationships/diagramLayout" Target="../diagrams/layout4.xml"/><Relationship Id="rId4" Type="http://schemas.openxmlformats.org/officeDocument/2006/relationships/diagramData" Target="../diagrams/data4.xml"/><Relationship Id="rId9" Type="http://schemas.openxmlformats.org/officeDocument/2006/relationships/image" Target="../media/image172.png"/></Relationships>
</file>

<file path=ppt/slides/_rels/slide145.xml.rels><?xml version="1.0" encoding="UTF-8" standalone="yes"?>
<Relationships xmlns="http://schemas.openxmlformats.org/package/2006/relationships"><Relationship Id="rId8" Type="http://schemas.openxmlformats.org/officeDocument/2006/relationships/image" Target="../media/image172.png"/><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notesSlide" Target="../notesSlides/notesSlide77.xml"/><Relationship Id="rId1" Type="http://schemas.openxmlformats.org/officeDocument/2006/relationships/slideLayout" Target="../slideLayouts/slideLayout2.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 Id="rId9" Type="http://schemas.openxmlformats.org/officeDocument/2006/relationships/image" Target="../media/image173.png"/></Relationships>
</file>

<file path=ppt/slides/_rels/slide146.xml.rels><?xml version="1.0" encoding="UTF-8" standalone="yes"?>
<Relationships xmlns="http://schemas.openxmlformats.org/package/2006/relationships"><Relationship Id="rId8" Type="http://schemas.openxmlformats.org/officeDocument/2006/relationships/image" Target="../media/image174.png"/><Relationship Id="rId3" Type="http://schemas.openxmlformats.org/officeDocument/2006/relationships/diagramData" Target="../diagrams/data6.xml"/><Relationship Id="rId7" Type="http://schemas.microsoft.com/office/2007/relationships/diagramDrawing" Target="../diagrams/drawing6.xml"/><Relationship Id="rId2" Type="http://schemas.openxmlformats.org/officeDocument/2006/relationships/notesSlide" Target="../notesSlides/notesSlide78.xml"/><Relationship Id="rId1" Type="http://schemas.openxmlformats.org/officeDocument/2006/relationships/slideLayout" Target="../slideLayouts/slideLayout2.xml"/><Relationship Id="rId6" Type="http://schemas.openxmlformats.org/officeDocument/2006/relationships/diagramColors" Target="../diagrams/colors6.xml"/><Relationship Id="rId5" Type="http://schemas.openxmlformats.org/officeDocument/2006/relationships/diagramQuickStyle" Target="../diagrams/quickStyle6.xml"/><Relationship Id="rId4" Type="http://schemas.openxmlformats.org/officeDocument/2006/relationships/diagramLayout" Target="../diagrams/layout6.xml"/><Relationship Id="rId9" Type="http://schemas.openxmlformats.org/officeDocument/2006/relationships/image" Target="../media/image169.png"/></Relationships>
</file>

<file path=ppt/slides/_rels/slide147.xml.rels><?xml version="1.0" encoding="UTF-8" standalone="yes"?>
<Relationships xmlns="http://schemas.openxmlformats.org/package/2006/relationships"><Relationship Id="rId8" Type="http://schemas.openxmlformats.org/officeDocument/2006/relationships/image" Target="../media/image174.png"/><Relationship Id="rId3" Type="http://schemas.openxmlformats.org/officeDocument/2006/relationships/diagramData" Target="../diagrams/data7.xml"/><Relationship Id="rId7" Type="http://schemas.microsoft.com/office/2007/relationships/diagramDrawing" Target="../diagrams/drawing7.xml"/><Relationship Id="rId2" Type="http://schemas.openxmlformats.org/officeDocument/2006/relationships/notesSlide" Target="../notesSlides/notesSlide79.xml"/><Relationship Id="rId1" Type="http://schemas.openxmlformats.org/officeDocument/2006/relationships/slideLayout" Target="../slideLayouts/slideLayout2.xml"/><Relationship Id="rId6" Type="http://schemas.openxmlformats.org/officeDocument/2006/relationships/diagramColors" Target="../diagrams/colors7.xml"/><Relationship Id="rId5" Type="http://schemas.openxmlformats.org/officeDocument/2006/relationships/diagramQuickStyle" Target="../diagrams/quickStyle7.xml"/><Relationship Id="rId4" Type="http://schemas.openxmlformats.org/officeDocument/2006/relationships/diagramLayout" Target="../diagrams/layout7.xml"/><Relationship Id="rId9" Type="http://schemas.openxmlformats.org/officeDocument/2006/relationships/image" Target="../media/image175.png"/></Relationships>
</file>

<file path=ppt/slides/_rels/slide148.xml.rels><?xml version="1.0" encoding="UTF-8" standalone="yes"?>
<Relationships xmlns="http://schemas.openxmlformats.org/package/2006/relationships"><Relationship Id="rId3" Type="http://schemas.openxmlformats.org/officeDocument/2006/relationships/image" Target="../media/image177.png"/><Relationship Id="rId2" Type="http://schemas.openxmlformats.org/officeDocument/2006/relationships/image" Target="../media/image176.png"/><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553.xml"/></Relationships>
</file>

<file path=ppt/slides/_rels/slide150.xml.rels><?xml version="1.0" encoding="UTF-8" standalone="yes"?>
<Relationships xmlns="http://schemas.openxmlformats.org/package/2006/relationships"><Relationship Id="rId2" Type="http://schemas.openxmlformats.org/officeDocument/2006/relationships/image" Target="../media/image178.png"/><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2" Type="http://schemas.openxmlformats.org/officeDocument/2006/relationships/image" Target="../media/image179.png"/><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3" Type="http://schemas.openxmlformats.org/officeDocument/2006/relationships/hyperlink" Target="https://people.inf.ethz.ch/omutlu/pub/SneakySnake_UniversalGenomePrealignmentFilter_bioinformatics20.pdf" TargetMode="External"/><Relationship Id="rId2" Type="http://schemas.openxmlformats.org/officeDocument/2006/relationships/image" Target="../media/image167.png"/><Relationship Id="rId1" Type="http://schemas.openxmlformats.org/officeDocument/2006/relationships/slideLayout" Target="../slideLayouts/slideLayout2.xml"/><Relationship Id="rId6" Type="http://schemas.openxmlformats.org/officeDocument/2006/relationships/hyperlink" Target="https://doi.org/10.1093/bioinformatics/btaa1015" TargetMode="External"/><Relationship Id="rId5" Type="http://schemas.openxmlformats.org/officeDocument/2006/relationships/hyperlink" Target="https://github.com/CMU-SAFARI/SneakySnake" TargetMode="External"/><Relationship Id="rId4" Type="http://schemas.openxmlformats.org/officeDocument/2006/relationships/hyperlink" Target="http://bioinformatics.oxfordjournals.org/" TargetMode="External"/></Relationships>
</file>

<file path=ppt/slides/_rels/slide153.xml.rels><?xml version="1.0" encoding="UTF-8" standalone="yes"?>
<Relationships xmlns="http://schemas.openxmlformats.org/package/2006/relationships"><Relationship Id="rId8" Type="http://schemas.openxmlformats.org/officeDocument/2006/relationships/hyperlink" Target="https://people.inf.ethz.ch/omutlu/pub/GenASM-approximate-string-matching-framework-for-genome-analysis_micro20-talk.pptx" TargetMode="External"/><Relationship Id="rId3" Type="http://schemas.openxmlformats.org/officeDocument/2006/relationships/hyperlink" Target="http://www.microarch.org/micro53/" TargetMode="External"/><Relationship Id="rId7" Type="http://schemas.openxmlformats.org/officeDocument/2006/relationships/hyperlink" Target="https://www.youtube.com/watch?v=srQVqPJFqjo" TargetMode="External"/><Relationship Id="rId2" Type="http://schemas.openxmlformats.org/officeDocument/2006/relationships/hyperlink" Target="https://people.inf.ethz.ch/omutlu/pub/GenASM-approximate-string-matching-framework-for-genome-analysis_micro20.pdf" TargetMode="External"/><Relationship Id="rId1" Type="http://schemas.openxmlformats.org/officeDocument/2006/relationships/slideLayout" Target="../slideLayouts/slideLayout2.xml"/><Relationship Id="rId6" Type="http://schemas.openxmlformats.org/officeDocument/2006/relationships/hyperlink" Target="https://people.inf.ethz.ch/omutlu/pub/GenASM-approximate-string-matching-framework-for-genome-analysis_micro20-lightning-talk.pdf" TargetMode="External"/><Relationship Id="rId5" Type="http://schemas.openxmlformats.org/officeDocument/2006/relationships/hyperlink" Target="https://people.inf.ethz.ch/omutlu/pub/GenASM-approximate-string-matching-framework-for-genome-analysis_micro20-lightning-talk.pptx" TargetMode="External"/><Relationship Id="rId10" Type="http://schemas.openxmlformats.org/officeDocument/2006/relationships/image" Target="../media/image180.png"/><Relationship Id="rId4" Type="http://schemas.openxmlformats.org/officeDocument/2006/relationships/hyperlink" Target="https://www.youtube.com/watch?v=nJs3RRnvk_k" TargetMode="External"/><Relationship Id="rId9" Type="http://schemas.openxmlformats.org/officeDocument/2006/relationships/hyperlink" Target="https://people.inf.ethz.ch/omutlu/pub/GenASM-approximate-string-matching-framework-for-genome-analysis_micro20-talk.pdf" TargetMode="External"/></Relationships>
</file>

<file path=ppt/slides/_rels/slide154.xml.rels><?xml version="1.0" encoding="UTF-8" standalone="yes"?>
<Relationships xmlns="http://schemas.openxmlformats.org/package/2006/relationships"><Relationship Id="rId3" Type="http://schemas.openxmlformats.org/officeDocument/2006/relationships/notesSlide" Target="../notesSlides/notesSlide80.xml"/><Relationship Id="rId2" Type="http://schemas.openxmlformats.org/officeDocument/2006/relationships/slideLayout" Target="../slideLayouts/slideLayout445.xml"/><Relationship Id="rId1" Type="http://schemas.openxmlformats.org/officeDocument/2006/relationships/tags" Target="../tags/tag1.xml"/></Relationships>
</file>

<file path=ppt/slides/_rels/slide155.xml.rels><?xml version="1.0" encoding="UTF-8" standalone="yes"?>
<Relationships xmlns="http://schemas.openxmlformats.org/package/2006/relationships"><Relationship Id="rId3" Type="http://schemas.openxmlformats.org/officeDocument/2006/relationships/notesSlide" Target="../notesSlides/notesSlide81.xml"/><Relationship Id="rId2" Type="http://schemas.openxmlformats.org/officeDocument/2006/relationships/slideLayout" Target="../slideLayouts/slideLayout484.xml"/><Relationship Id="rId1" Type="http://schemas.openxmlformats.org/officeDocument/2006/relationships/tags" Target="../tags/tag2.xml"/></Relationships>
</file>

<file path=ppt/slides/_rels/slide156.xml.rels><?xml version="1.0" encoding="UTF-8" standalone="yes"?>
<Relationships xmlns="http://schemas.openxmlformats.org/package/2006/relationships"><Relationship Id="rId3" Type="http://schemas.openxmlformats.org/officeDocument/2006/relationships/notesSlide" Target="../notesSlides/notesSlide82.xml"/><Relationship Id="rId2" Type="http://schemas.openxmlformats.org/officeDocument/2006/relationships/slideLayout" Target="../slideLayouts/slideLayout484.xml"/><Relationship Id="rId1" Type="http://schemas.openxmlformats.org/officeDocument/2006/relationships/tags" Target="../tags/tag3.xml"/><Relationship Id="rId5" Type="http://schemas.openxmlformats.org/officeDocument/2006/relationships/image" Target="../media/image182.emf"/><Relationship Id="rId4" Type="http://schemas.openxmlformats.org/officeDocument/2006/relationships/image" Target="../media/image181.emf"/></Relationships>
</file>

<file path=ppt/slides/_rels/slide157.xml.rels><?xml version="1.0" encoding="UTF-8" standalone="yes"?>
<Relationships xmlns="http://schemas.openxmlformats.org/package/2006/relationships"><Relationship Id="rId3" Type="http://schemas.openxmlformats.org/officeDocument/2006/relationships/notesSlide" Target="../notesSlides/notesSlide83.xml"/><Relationship Id="rId2" Type="http://schemas.openxmlformats.org/officeDocument/2006/relationships/slideLayout" Target="../slideLayouts/slideLayout484.xml"/><Relationship Id="rId1" Type="http://schemas.openxmlformats.org/officeDocument/2006/relationships/tags" Target="../tags/tag4.xml"/><Relationship Id="rId5" Type="http://schemas.openxmlformats.org/officeDocument/2006/relationships/image" Target="../media/image182.emf"/><Relationship Id="rId4" Type="http://schemas.openxmlformats.org/officeDocument/2006/relationships/image" Target="../media/image181.emf"/></Relationships>
</file>

<file path=ppt/slides/_rels/slide158.xml.rels><?xml version="1.0" encoding="UTF-8" standalone="yes"?>
<Relationships xmlns="http://schemas.openxmlformats.org/package/2006/relationships"><Relationship Id="rId8" Type="http://schemas.openxmlformats.org/officeDocument/2006/relationships/image" Target="../media/image187.emf"/><Relationship Id="rId3" Type="http://schemas.openxmlformats.org/officeDocument/2006/relationships/notesSlide" Target="../notesSlides/notesSlide84.xml"/><Relationship Id="rId7" Type="http://schemas.openxmlformats.org/officeDocument/2006/relationships/image" Target="../media/image186.emf"/><Relationship Id="rId2" Type="http://schemas.openxmlformats.org/officeDocument/2006/relationships/slideLayout" Target="../slideLayouts/slideLayout484.xml"/><Relationship Id="rId1" Type="http://schemas.openxmlformats.org/officeDocument/2006/relationships/tags" Target="../tags/tag5.xml"/><Relationship Id="rId6" Type="http://schemas.openxmlformats.org/officeDocument/2006/relationships/image" Target="../media/image185.emf"/><Relationship Id="rId5" Type="http://schemas.openxmlformats.org/officeDocument/2006/relationships/image" Target="../media/image184.emf"/><Relationship Id="rId4" Type="http://schemas.openxmlformats.org/officeDocument/2006/relationships/image" Target="../media/image183.emf"/></Relationships>
</file>

<file path=ppt/slides/_rels/slide159.xml.rels><?xml version="1.0" encoding="UTF-8" standalone="yes"?>
<Relationships xmlns="http://schemas.openxmlformats.org/package/2006/relationships"><Relationship Id="rId3" Type="http://schemas.openxmlformats.org/officeDocument/2006/relationships/notesSlide" Target="../notesSlides/notesSlide85.xml"/><Relationship Id="rId2" Type="http://schemas.openxmlformats.org/officeDocument/2006/relationships/slideLayout" Target="../slideLayouts/slideLayout484.xml"/><Relationship Id="rId1" Type="http://schemas.openxmlformats.org/officeDocument/2006/relationships/tags" Target="../tags/tag6.xml"/></Relationships>
</file>

<file path=ppt/slides/_rels/slide160.xml.rels><?xml version="1.0" encoding="UTF-8" standalone="yes"?>
<Relationships xmlns="http://schemas.openxmlformats.org/package/2006/relationships"><Relationship Id="rId3" Type="http://schemas.openxmlformats.org/officeDocument/2006/relationships/notesSlide" Target="../notesSlides/notesSlide86.xml"/><Relationship Id="rId2" Type="http://schemas.openxmlformats.org/officeDocument/2006/relationships/slideLayout" Target="../slideLayouts/slideLayout484.xml"/><Relationship Id="rId1" Type="http://schemas.openxmlformats.org/officeDocument/2006/relationships/tags" Target="../tags/tag7.xml"/><Relationship Id="rId5" Type="http://schemas.openxmlformats.org/officeDocument/2006/relationships/image" Target="../media/image189.emf"/><Relationship Id="rId4" Type="http://schemas.openxmlformats.org/officeDocument/2006/relationships/image" Target="../media/image188.emf"/></Relationships>
</file>

<file path=ppt/slides/_rels/slide161.xml.rels><?xml version="1.0" encoding="UTF-8" standalone="yes"?>
<Relationships xmlns="http://schemas.openxmlformats.org/package/2006/relationships"><Relationship Id="rId3" Type="http://schemas.openxmlformats.org/officeDocument/2006/relationships/notesSlide" Target="../notesSlides/notesSlide87.xml"/><Relationship Id="rId2" Type="http://schemas.openxmlformats.org/officeDocument/2006/relationships/slideLayout" Target="../slideLayouts/slideLayout484.xml"/><Relationship Id="rId1" Type="http://schemas.openxmlformats.org/officeDocument/2006/relationships/tags" Target="../tags/tag8.xml"/><Relationship Id="rId5" Type="http://schemas.openxmlformats.org/officeDocument/2006/relationships/image" Target="../media/image189.emf"/><Relationship Id="rId4" Type="http://schemas.openxmlformats.org/officeDocument/2006/relationships/image" Target="../media/image188.emf"/></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484.xml"/></Relationships>
</file>

<file path=ppt/slides/_rels/slide163.xml.rels><?xml version="1.0" encoding="UTF-8" standalone="yes"?>
<Relationships xmlns="http://schemas.openxmlformats.org/package/2006/relationships"><Relationship Id="rId3" Type="http://schemas.openxmlformats.org/officeDocument/2006/relationships/notesSlide" Target="../notesSlides/notesSlide89.xml"/><Relationship Id="rId2" Type="http://schemas.openxmlformats.org/officeDocument/2006/relationships/slideLayout" Target="../slideLayouts/slideLayout484.xml"/><Relationship Id="rId1" Type="http://schemas.openxmlformats.org/officeDocument/2006/relationships/tags" Target="../tags/tag9.xml"/></Relationships>
</file>

<file path=ppt/slides/_rels/slide164.xml.rels><?xml version="1.0" encoding="UTF-8" standalone="yes"?>
<Relationships xmlns="http://schemas.openxmlformats.org/package/2006/relationships"><Relationship Id="rId3" Type="http://schemas.openxmlformats.org/officeDocument/2006/relationships/notesSlide" Target="../notesSlides/notesSlide90.xml"/><Relationship Id="rId2" Type="http://schemas.openxmlformats.org/officeDocument/2006/relationships/slideLayout" Target="../slideLayouts/slideLayout484.xml"/><Relationship Id="rId1" Type="http://schemas.openxmlformats.org/officeDocument/2006/relationships/tags" Target="../tags/tag10.xml"/></Relationships>
</file>

<file path=ppt/slides/_rels/slide165.xml.rels><?xml version="1.0" encoding="UTF-8" standalone="yes"?>
<Relationships xmlns="http://schemas.openxmlformats.org/package/2006/relationships"><Relationship Id="rId8" Type="http://schemas.openxmlformats.org/officeDocument/2006/relationships/hyperlink" Target="https://people.inf.ethz.ch/omutlu/pub/GenASM-approximate-string-matching-framework-for-genome-analysis_micro20-talk.pptx" TargetMode="External"/><Relationship Id="rId3" Type="http://schemas.openxmlformats.org/officeDocument/2006/relationships/hyperlink" Target="http://www.microarch.org/micro53/" TargetMode="External"/><Relationship Id="rId7" Type="http://schemas.openxmlformats.org/officeDocument/2006/relationships/hyperlink" Target="https://www.youtube.com/watch?v=srQVqPJFqjo" TargetMode="External"/><Relationship Id="rId2" Type="http://schemas.openxmlformats.org/officeDocument/2006/relationships/hyperlink" Target="https://people.inf.ethz.ch/omutlu/pub/GenASM-approximate-string-matching-framework-for-genome-analysis_micro20.pdf" TargetMode="External"/><Relationship Id="rId1" Type="http://schemas.openxmlformats.org/officeDocument/2006/relationships/slideLayout" Target="../slideLayouts/slideLayout2.xml"/><Relationship Id="rId6" Type="http://schemas.openxmlformats.org/officeDocument/2006/relationships/hyperlink" Target="https://people.inf.ethz.ch/omutlu/pub/GenASM-approximate-string-matching-framework-for-genome-analysis_micro20-lightning-talk.pdf" TargetMode="External"/><Relationship Id="rId5" Type="http://schemas.openxmlformats.org/officeDocument/2006/relationships/hyperlink" Target="https://people.inf.ethz.ch/omutlu/pub/GenASM-approximate-string-matching-framework-for-genome-analysis_micro20-lightning-talk.pptx" TargetMode="External"/><Relationship Id="rId10" Type="http://schemas.openxmlformats.org/officeDocument/2006/relationships/image" Target="../media/image180.png"/><Relationship Id="rId4" Type="http://schemas.openxmlformats.org/officeDocument/2006/relationships/hyperlink" Target="https://www.youtube.com/watch?v=nJs3RRnvk_k" TargetMode="External"/><Relationship Id="rId9" Type="http://schemas.openxmlformats.org/officeDocument/2006/relationships/hyperlink" Target="https://people.inf.ethz.ch/omutlu/pub/GenASM-approximate-string-matching-framework-for-genome-analysis_micro20-talk.pdf" TargetMode="External"/></Relationships>
</file>

<file path=ppt/slides/_rels/slide166.xml.rels><?xml version="1.0" encoding="UTF-8" standalone="yes"?>
<Relationships xmlns="http://schemas.openxmlformats.org/package/2006/relationships"><Relationship Id="rId3" Type="http://schemas.openxmlformats.org/officeDocument/2006/relationships/hyperlink" Target="http://iscaconf.org/isca2022/" TargetMode="External"/><Relationship Id="rId2" Type="http://schemas.openxmlformats.org/officeDocument/2006/relationships/hyperlink" Target="https://people.inf.ethz.ch/omutlu/pub/SeGraM_genomic-sequence-mapping-universal-accelerator_isca22.pdf" TargetMode="External"/><Relationship Id="rId1" Type="http://schemas.openxmlformats.org/officeDocument/2006/relationships/slideLayout" Target="../slideLayouts/slideLayout2.xml"/><Relationship Id="rId5" Type="http://schemas.openxmlformats.org/officeDocument/2006/relationships/image" Target="../media/image190.png"/><Relationship Id="rId4" Type="http://schemas.openxmlformats.org/officeDocument/2006/relationships/hyperlink" Target="https://arxiv.org/pdf/2205.05883.pdf" TargetMode="External"/></Relationships>
</file>

<file path=ppt/slides/_rels/slide167.xml.rels><?xml version="1.0" encoding="UTF-8" standalone="yes"?>
<Relationships xmlns="http://schemas.openxmlformats.org/package/2006/relationships"><Relationship Id="rId8" Type="http://schemas.openxmlformats.org/officeDocument/2006/relationships/image" Target="../media/image194.png"/><Relationship Id="rId3" Type="http://schemas.openxmlformats.org/officeDocument/2006/relationships/hyperlink" Target="mailto:damlasenolcali@gmail.com" TargetMode="External"/><Relationship Id="rId7" Type="http://schemas.openxmlformats.org/officeDocument/2006/relationships/image" Target="../media/image193.png"/><Relationship Id="rId2" Type="http://schemas.openxmlformats.org/officeDocument/2006/relationships/notesSlide" Target="../notesSlides/notesSlide91.xml"/><Relationship Id="rId1" Type="http://schemas.openxmlformats.org/officeDocument/2006/relationships/slideLayout" Target="../slideLayouts/slideLayout483.xml"/><Relationship Id="rId6" Type="http://schemas.openxmlformats.org/officeDocument/2006/relationships/image" Target="../media/image192.tiff"/><Relationship Id="rId5" Type="http://schemas.openxmlformats.org/officeDocument/2006/relationships/image" Target="../media/image191.tiff"/><Relationship Id="rId10" Type="http://schemas.openxmlformats.org/officeDocument/2006/relationships/image" Target="../media/image195.png"/><Relationship Id="rId4" Type="http://schemas.openxmlformats.org/officeDocument/2006/relationships/hyperlink" Target="https://damlasenolcali.github.io/" TargetMode="External"/><Relationship Id="rId9" Type="http://schemas.openxmlformats.org/officeDocument/2006/relationships/image" Target="../media/image8.tiff"/></Relationships>
</file>

<file path=ppt/slides/_rels/slide168.xml.rels><?xml version="1.0" encoding="UTF-8" standalone="yes"?>
<Relationships xmlns="http://schemas.openxmlformats.org/package/2006/relationships"><Relationship Id="rId3" Type="http://schemas.openxmlformats.org/officeDocument/2006/relationships/notesSlide" Target="../notesSlides/notesSlide92.xml"/><Relationship Id="rId2" Type="http://schemas.openxmlformats.org/officeDocument/2006/relationships/slideLayout" Target="../slideLayouts/slideLayout484.xml"/><Relationship Id="rId1" Type="http://schemas.openxmlformats.org/officeDocument/2006/relationships/tags" Target="../tags/tag11.xml"/><Relationship Id="rId4" Type="http://schemas.openxmlformats.org/officeDocument/2006/relationships/image" Target="../media/image196.png"/></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484.xml"/></Relationships>
</file>

<file path=ppt/slides/_rels/slide170.xml.rels><?xml version="1.0" encoding="UTF-8" standalone="yes"?>
<Relationships xmlns="http://schemas.openxmlformats.org/package/2006/relationships"><Relationship Id="rId3" Type="http://schemas.openxmlformats.org/officeDocument/2006/relationships/notesSlide" Target="../notesSlides/notesSlide94.xml"/><Relationship Id="rId2" Type="http://schemas.openxmlformats.org/officeDocument/2006/relationships/slideLayout" Target="../slideLayouts/slideLayout484.xml"/><Relationship Id="rId1" Type="http://schemas.openxmlformats.org/officeDocument/2006/relationships/tags" Target="../tags/tag12.xml"/></Relationships>
</file>

<file path=ppt/slides/_rels/slide171.xml.rels><?xml version="1.0" encoding="UTF-8" standalone="yes"?>
<Relationships xmlns="http://schemas.openxmlformats.org/package/2006/relationships"><Relationship Id="rId3" Type="http://schemas.openxmlformats.org/officeDocument/2006/relationships/image" Target="../media/image197.png"/><Relationship Id="rId2" Type="http://schemas.openxmlformats.org/officeDocument/2006/relationships/hyperlink" Target="https://www.youtube.com/watch?v=gyjqYoyDP9s" TargetMode="External"/><Relationship Id="rId1" Type="http://schemas.openxmlformats.org/officeDocument/2006/relationships/slideLayout" Target="../slideLayouts/slideLayout607.xml"/></Relationships>
</file>

<file path=ppt/slides/_rels/slide172.xml.rels><?xml version="1.0" encoding="UTF-8" standalone="yes"?>
<Relationships xmlns="http://schemas.openxmlformats.org/package/2006/relationships"><Relationship Id="rId3" Type="http://schemas.openxmlformats.org/officeDocument/2006/relationships/hyperlink" Target="http://iscaconf.org/isca2022/" TargetMode="External"/><Relationship Id="rId2" Type="http://schemas.openxmlformats.org/officeDocument/2006/relationships/hyperlink" Target="https://people.inf.ethz.ch/omutlu/pub/SeGraM_genomic-sequence-mapping-universal-accelerator_isca22.pdf" TargetMode="External"/><Relationship Id="rId1" Type="http://schemas.openxmlformats.org/officeDocument/2006/relationships/slideLayout" Target="../slideLayouts/slideLayout2.xml"/><Relationship Id="rId5" Type="http://schemas.openxmlformats.org/officeDocument/2006/relationships/image" Target="../media/image190.png"/><Relationship Id="rId4" Type="http://schemas.openxmlformats.org/officeDocument/2006/relationships/hyperlink" Target="https://arxiv.org/pdf/2205.05883.pdf" TargetMode="Externa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484.xml"/></Relationships>
</file>

<file path=ppt/slides/_rels/slide174.xml.rels><?xml version="1.0" encoding="UTF-8" standalone="yes"?>
<Relationships xmlns="http://schemas.openxmlformats.org/package/2006/relationships"><Relationship Id="rId3" Type="http://schemas.openxmlformats.org/officeDocument/2006/relationships/image" Target="../media/image198.png"/><Relationship Id="rId2" Type="http://schemas.openxmlformats.org/officeDocument/2006/relationships/notesSlide" Target="../notesSlides/notesSlide96.xml"/><Relationship Id="rId1" Type="http://schemas.openxmlformats.org/officeDocument/2006/relationships/slideLayout" Target="../slideLayouts/slideLayout484.xml"/><Relationship Id="rId4" Type="http://schemas.openxmlformats.org/officeDocument/2006/relationships/image" Target="../media/image199.png"/></Relationships>
</file>

<file path=ppt/slides/_rels/slide175.xml.rels><?xml version="1.0" encoding="UTF-8" standalone="yes"?>
<Relationships xmlns="http://schemas.openxmlformats.org/package/2006/relationships"><Relationship Id="rId3" Type="http://schemas.openxmlformats.org/officeDocument/2006/relationships/image" Target="../media/image200.png"/><Relationship Id="rId2" Type="http://schemas.openxmlformats.org/officeDocument/2006/relationships/notesSlide" Target="../notesSlides/notesSlide97.xml"/><Relationship Id="rId1" Type="http://schemas.openxmlformats.org/officeDocument/2006/relationships/slideLayout" Target="../slideLayouts/slideLayout484.xml"/><Relationship Id="rId5" Type="http://schemas.openxmlformats.org/officeDocument/2006/relationships/image" Target="../media/image202.png"/><Relationship Id="rId4" Type="http://schemas.openxmlformats.org/officeDocument/2006/relationships/image" Target="../media/image201.png"/></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484.xml"/></Relationships>
</file>

<file path=ppt/slides/_rels/slide177.xml.rels><?xml version="1.0" encoding="UTF-8" standalone="yes"?>
<Relationships xmlns="http://schemas.openxmlformats.org/package/2006/relationships"><Relationship Id="rId3" Type="http://schemas.openxmlformats.org/officeDocument/2006/relationships/notesSlide" Target="../notesSlides/notesSlide99.xml"/><Relationship Id="rId2" Type="http://schemas.openxmlformats.org/officeDocument/2006/relationships/slideLayout" Target="../slideLayouts/slideLayout484.xml"/><Relationship Id="rId1" Type="http://schemas.openxmlformats.org/officeDocument/2006/relationships/tags" Target="../tags/tag13.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484.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484.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484.xml"/></Relationships>
</file>

<file path=ppt/slides/_rels/slide181.xml.rels><?xml version="1.0" encoding="UTF-8" standalone="yes"?>
<Relationships xmlns="http://schemas.openxmlformats.org/package/2006/relationships"><Relationship Id="rId3" Type="http://schemas.openxmlformats.org/officeDocument/2006/relationships/hyperlink" Target="https://people.inf.ethz.ch/omutlu/pub/GenASM-approximate-string-matching-framework-for-genome-analysis_micro20.pdf" TargetMode="External"/><Relationship Id="rId2" Type="http://schemas.openxmlformats.org/officeDocument/2006/relationships/notesSlide" Target="../notesSlides/notesSlide103.xml"/><Relationship Id="rId1" Type="http://schemas.openxmlformats.org/officeDocument/2006/relationships/slideLayout" Target="../slideLayouts/slideLayout484.xml"/></Relationships>
</file>

<file path=ppt/slides/_rels/slide182.xml.rels><?xml version="1.0" encoding="UTF-8" standalone="yes"?>
<Relationships xmlns="http://schemas.openxmlformats.org/package/2006/relationships"><Relationship Id="rId3" Type="http://schemas.openxmlformats.org/officeDocument/2006/relationships/image" Target="../media/image203.png"/><Relationship Id="rId2" Type="http://schemas.openxmlformats.org/officeDocument/2006/relationships/notesSlide" Target="../notesSlides/notesSlide104.xml"/><Relationship Id="rId1" Type="http://schemas.openxmlformats.org/officeDocument/2006/relationships/slideLayout" Target="../slideLayouts/slideLayout484.xml"/></Relationships>
</file>

<file path=ppt/slides/_rels/slide183.xml.rels><?xml version="1.0" encoding="UTF-8" standalone="yes"?>
<Relationships xmlns="http://schemas.openxmlformats.org/package/2006/relationships"><Relationship Id="rId3" Type="http://schemas.openxmlformats.org/officeDocument/2006/relationships/notesSlide" Target="../notesSlides/notesSlide105.xml"/><Relationship Id="rId2" Type="http://schemas.openxmlformats.org/officeDocument/2006/relationships/slideLayout" Target="../slideLayouts/slideLayout484.xml"/><Relationship Id="rId1" Type="http://schemas.openxmlformats.org/officeDocument/2006/relationships/tags" Target="../tags/tag14.xml"/></Relationships>
</file>

<file path=ppt/slides/_rels/slide184.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notesSlide" Target="../notesSlides/notesSlide106.xml"/><Relationship Id="rId1" Type="http://schemas.openxmlformats.org/officeDocument/2006/relationships/slideLayout" Target="../slideLayouts/slideLayout484.xml"/><Relationship Id="rId4" Type="http://schemas.openxmlformats.org/officeDocument/2006/relationships/image" Target="../media/image205.png"/></Relationships>
</file>

<file path=ppt/slides/_rels/slide185.xml.rels><?xml version="1.0" encoding="UTF-8" standalone="yes"?>
<Relationships xmlns="http://schemas.openxmlformats.org/package/2006/relationships"><Relationship Id="rId3" Type="http://schemas.openxmlformats.org/officeDocument/2006/relationships/image" Target="../media/image206.png"/><Relationship Id="rId2" Type="http://schemas.openxmlformats.org/officeDocument/2006/relationships/notesSlide" Target="../notesSlides/notesSlide107.xml"/><Relationship Id="rId1" Type="http://schemas.openxmlformats.org/officeDocument/2006/relationships/slideLayout" Target="../slideLayouts/slideLayout484.xml"/></Relationships>
</file>

<file path=ppt/slides/_rels/slide186.xml.rels><?xml version="1.0" encoding="UTF-8" standalone="yes"?>
<Relationships xmlns="http://schemas.openxmlformats.org/package/2006/relationships"><Relationship Id="rId3" Type="http://schemas.openxmlformats.org/officeDocument/2006/relationships/image" Target="../media/image207.png"/><Relationship Id="rId2" Type="http://schemas.openxmlformats.org/officeDocument/2006/relationships/notesSlide" Target="../notesSlides/notesSlide108.xml"/><Relationship Id="rId1" Type="http://schemas.openxmlformats.org/officeDocument/2006/relationships/slideLayout" Target="../slideLayouts/slideLayout484.xml"/></Relationships>
</file>

<file path=ppt/slides/_rels/slide187.xml.rels><?xml version="1.0" encoding="UTF-8" standalone="yes"?>
<Relationships xmlns="http://schemas.openxmlformats.org/package/2006/relationships"><Relationship Id="rId3" Type="http://schemas.openxmlformats.org/officeDocument/2006/relationships/image" Target="../media/image208.png"/><Relationship Id="rId2" Type="http://schemas.openxmlformats.org/officeDocument/2006/relationships/notesSlide" Target="../notesSlides/notesSlide109.xml"/><Relationship Id="rId1" Type="http://schemas.openxmlformats.org/officeDocument/2006/relationships/slideLayout" Target="../slideLayouts/slideLayout484.xml"/></Relationships>
</file>

<file path=ppt/slides/_rels/slide188.xml.rels><?xml version="1.0" encoding="UTF-8" standalone="yes"?>
<Relationships xmlns="http://schemas.openxmlformats.org/package/2006/relationships"><Relationship Id="rId3" Type="http://schemas.openxmlformats.org/officeDocument/2006/relationships/notesSlide" Target="../notesSlides/notesSlide110.xml"/><Relationship Id="rId2" Type="http://schemas.openxmlformats.org/officeDocument/2006/relationships/slideLayout" Target="../slideLayouts/slideLayout484.xml"/><Relationship Id="rId1" Type="http://schemas.openxmlformats.org/officeDocument/2006/relationships/tags" Target="../tags/tag15.xml"/></Relationships>
</file>

<file path=ppt/slides/_rels/slide189.xml.rels><?xml version="1.0" encoding="UTF-8" standalone="yes"?>
<Relationships xmlns="http://schemas.openxmlformats.org/package/2006/relationships"><Relationship Id="rId3" Type="http://schemas.openxmlformats.org/officeDocument/2006/relationships/hyperlink" Target="http://iscaconf.org/isca2022/" TargetMode="External"/><Relationship Id="rId2" Type="http://schemas.openxmlformats.org/officeDocument/2006/relationships/hyperlink" Target="https://people.inf.ethz.ch/omutlu/pub/SeGraM_genomic-sequence-mapping-universal-accelerator_isca22.pdf" TargetMode="External"/><Relationship Id="rId1" Type="http://schemas.openxmlformats.org/officeDocument/2006/relationships/slideLayout" Target="../slideLayouts/slideLayout2.xml"/><Relationship Id="rId5" Type="http://schemas.openxmlformats.org/officeDocument/2006/relationships/image" Target="../media/image190.png"/><Relationship Id="rId4" Type="http://schemas.openxmlformats.org/officeDocument/2006/relationships/hyperlink" Target="https://arxiv.org/pdf/2205.05883.pdf" TargetMode="Externa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3" Type="http://schemas.openxmlformats.org/officeDocument/2006/relationships/hyperlink" Target="https://arxiv.org/pdf/2106.06433.pdf" TargetMode="External"/><Relationship Id="rId2" Type="http://schemas.openxmlformats.org/officeDocument/2006/relationships/image" Target="../media/image18.png"/><Relationship Id="rId1" Type="http://schemas.openxmlformats.org/officeDocument/2006/relationships/slideLayout" Target="../slideLayouts/slideLayout557.xml"/><Relationship Id="rId4" Type="http://schemas.openxmlformats.org/officeDocument/2006/relationships/hyperlink" Target="https://github.com/CMU-SAFARI/SneakySnake/tree/master/SneakySnake-HLS-HBM" TargetMode="Externa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553.xml"/></Relationships>
</file>

<file path=ppt/slides/_rels/slide195.xml.rels><?xml version="1.0" encoding="UTF-8" standalone="yes"?>
<Relationships xmlns="http://schemas.openxmlformats.org/package/2006/relationships"><Relationship Id="rId3" Type="http://schemas.openxmlformats.org/officeDocument/2006/relationships/image" Target="../media/image209.jpeg"/><Relationship Id="rId2" Type="http://schemas.openxmlformats.org/officeDocument/2006/relationships/notesSlide" Target="../notesSlides/notesSlide111.xml"/><Relationship Id="rId1" Type="http://schemas.openxmlformats.org/officeDocument/2006/relationships/slideLayout" Target="../slideLayouts/slideLayout13.xml"/><Relationship Id="rId4" Type="http://schemas.openxmlformats.org/officeDocument/2006/relationships/image" Target="../media/image210.jpeg"/></Relationships>
</file>

<file path=ppt/slides/_rels/slide196.xml.rels><?xml version="1.0" encoding="UTF-8" standalone="yes"?>
<Relationships xmlns="http://schemas.openxmlformats.org/package/2006/relationships"><Relationship Id="rId3" Type="http://schemas.openxmlformats.org/officeDocument/2006/relationships/image" Target="../media/image211.tiff"/><Relationship Id="rId2" Type="http://schemas.openxmlformats.org/officeDocument/2006/relationships/notesSlide" Target="../notesSlides/notesSlide112.xml"/><Relationship Id="rId1" Type="http://schemas.openxmlformats.org/officeDocument/2006/relationships/slideLayout" Target="../slideLayouts/slideLayout13.xml"/><Relationship Id="rId4" Type="http://schemas.openxmlformats.org/officeDocument/2006/relationships/image" Target="../media/image212.tiff"/></Relationships>
</file>

<file path=ppt/slides/_rels/slide197.xml.rels><?xml version="1.0" encoding="UTF-8" standalone="yes"?>
<Relationships xmlns="http://schemas.openxmlformats.org/package/2006/relationships"><Relationship Id="rId3" Type="http://schemas.openxmlformats.org/officeDocument/2006/relationships/hyperlink" Target="https://arxiv.org/pdf/2106.06433.pdf" TargetMode="External"/><Relationship Id="rId2" Type="http://schemas.openxmlformats.org/officeDocument/2006/relationships/image" Target="../media/image18.png"/><Relationship Id="rId1" Type="http://schemas.openxmlformats.org/officeDocument/2006/relationships/slideLayout" Target="../slideLayouts/slideLayout557.xml"/><Relationship Id="rId4" Type="http://schemas.openxmlformats.org/officeDocument/2006/relationships/hyperlink" Target="https://github.com/CMU-SAFARI/SneakySnake/tree/master/SneakySnake-HLS-HBM" TargetMode="External"/></Relationships>
</file>

<file path=ppt/slides/_rels/slide198.xml.rels><?xml version="1.0" encoding="UTF-8" standalone="yes"?>
<Relationships xmlns="http://schemas.openxmlformats.org/package/2006/relationships"><Relationship Id="rId8" Type="http://schemas.openxmlformats.org/officeDocument/2006/relationships/hyperlink" Target="https://www.youtube.com/watch?v=j5-I84iNVd8" TargetMode="External"/><Relationship Id="rId3" Type="http://schemas.openxmlformats.org/officeDocument/2006/relationships/hyperlink" Target="http://www.biomedcentral.com/bmcgenomics/" TargetMode="External"/><Relationship Id="rId7" Type="http://schemas.openxmlformats.org/officeDocument/2006/relationships/hyperlink" Target="https://github.com/CMU-SAFARI/GRIM" TargetMode="External"/><Relationship Id="rId2" Type="http://schemas.openxmlformats.org/officeDocument/2006/relationships/hyperlink" Target="https://arxiv.org/pdf/1711.01177.pdf" TargetMode="External"/><Relationship Id="rId1" Type="http://schemas.openxmlformats.org/officeDocument/2006/relationships/slideLayout" Target="../slideLayouts/slideLayout2.xml"/><Relationship Id="rId6" Type="http://schemas.openxmlformats.org/officeDocument/2006/relationships/hyperlink" Target="https://people.inf.ethz.ch/omutlu/pub/GRIM-filter-DNA-pre-alignment-in-memory_apbc18-talk.pdf" TargetMode="External"/><Relationship Id="rId5" Type="http://schemas.openxmlformats.org/officeDocument/2006/relationships/hyperlink" Target="https://people.inf.ethz.ch/omutlu/pub/GRIM-filter-DNA-pre-alignment-in-memory_apbc18-talk.pptx" TargetMode="External"/><Relationship Id="rId4" Type="http://schemas.openxmlformats.org/officeDocument/2006/relationships/hyperlink" Target="http://apbc2018.bio.keio.ac.jp/" TargetMode="External"/><Relationship Id="rId9" Type="http://schemas.openxmlformats.org/officeDocument/2006/relationships/image" Target="../media/image213.png"/></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553.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400.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400.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400.xml"/></Relationships>
</file>

<file path=ppt/slides/_rels/slide203.xml.rels><?xml version="1.0" encoding="UTF-8" standalone="yes"?>
<Relationships xmlns="http://schemas.openxmlformats.org/package/2006/relationships"><Relationship Id="rId3" Type="http://schemas.openxmlformats.org/officeDocument/2006/relationships/image" Target="../media/image181.png"/><Relationship Id="rId2" Type="http://schemas.openxmlformats.org/officeDocument/2006/relationships/notesSlide" Target="../notesSlides/notesSlide116.xml"/><Relationship Id="rId1" Type="http://schemas.openxmlformats.org/officeDocument/2006/relationships/slideLayout" Target="../slideLayouts/slideLayout400.xml"/><Relationship Id="rId4" Type="http://schemas.openxmlformats.org/officeDocument/2006/relationships/image" Target="../media/image214.emf"/></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400.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400.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400.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400.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400.xml"/></Relationships>
</file>

<file path=ppt/slides/_rels/slide209.xml.rels><?xml version="1.0" encoding="UTF-8" standalone="yes"?>
<Relationships xmlns="http://schemas.openxmlformats.org/package/2006/relationships"><Relationship Id="rId2" Type="http://schemas.openxmlformats.org/officeDocument/2006/relationships/image" Target="../media/image215.png"/><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2" Type="http://schemas.openxmlformats.org/officeDocument/2006/relationships/image" Target="../media/image216.tiff"/><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3" Type="http://schemas.openxmlformats.org/officeDocument/2006/relationships/image" Target="../media/image217.emf"/><Relationship Id="rId2" Type="http://schemas.openxmlformats.org/officeDocument/2006/relationships/notesSlide" Target="../notesSlides/notesSlide120.xml"/><Relationship Id="rId1" Type="http://schemas.openxmlformats.org/officeDocument/2006/relationships/slideLayout" Target="../slideLayouts/slideLayout400.xml"/></Relationships>
</file>

<file path=ppt/slides/_rels/slide212.xml.rels><?xml version="1.0" encoding="UTF-8" standalone="yes"?>
<Relationships xmlns="http://schemas.openxmlformats.org/package/2006/relationships"><Relationship Id="rId3" Type="http://schemas.openxmlformats.org/officeDocument/2006/relationships/image" Target="../media/image218.emf"/><Relationship Id="rId2" Type="http://schemas.openxmlformats.org/officeDocument/2006/relationships/notesSlide" Target="../notesSlides/notesSlide121.xml"/><Relationship Id="rId1" Type="http://schemas.openxmlformats.org/officeDocument/2006/relationships/slideLayout" Target="../slideLayouts/slideLayout400.xml"/><Relationship Id="rId5" Type="http://schemas.openxmlformats.org/officeDocument/2006/relationships/image" Target="../media/image219.tiff"/><Relationship Id="rId4" Type="http://schemas.openxmlformats.org/officeDocument/2006/relationships/image" Target="../media/image217.emf"/></Relationships>
</file>

<file path=ppt/slides/_rels/slide213.xml.rels><?xml version="1.0" encoding="UTF-8" standalone="yes"?>
<Relationships xmlns="http://schemas.openxmlformats.org/package/2006/relationships"><Relationship Id="rId3" Type="http://schemas.openxmlformats.org/officeDocument/2006/relationships/image" Target="../media/image218.emf"/><Relationship Id="rId2" Type="http://schemas.openxmlformats.org/officeDocument/2006/relationships/notesSlide" Target="../notesSlides/notesSlide122.xml"/><Relationship Id="rId1" Type="http://schemas.openxmlformats.org/officeDocument/2006/relationships/slideLayout" Target="../slideLayouts/slideLayout400.xml"/><Relationship Id="rId6" Type="http://schemas.openxmlformats.org/officeDocument/2006/relationships/image" Target="../media/image220.tiff"/><Relationship Id="rId5" Type="http://schemas.openxmlformats.org/officeDocument/2006/relationships/image" Target="../media/image219.tiff"/><Relationship Id="rId4" Type="http://schemas.openxmlformats.org/officeDocument/2006/relationships/image" Target="../media/image217.emf"/></Relationships>
</file>

<file path=ppt/slides/_rels/slide214.xml.rels><?xml version="1.0" encoding="UTF-8" standalone="yes"?>
<Relationships xmlns="http://schemas.openxmlformats.org/package/2006/relationships"><Relationship Id="rId3" Type="http://schemas.openxmlformats.org/officeDocument/2006/relationships/image" Target="../media/image221.emf"/><Relationship Id="rId2" Type="http://schemas.openxmlformats.org/officeDocument/2006/relationships/notesSlide" Target="../notesSlides/notesSlide123.xml"/><Relationship Id="rId1" Type="http://schemas.openxmlformats.org/officeDocument/2006/relationships/slideLayout" Target="../slideLayouts/slideLayout400.xml"/><Relationship Id="rId4" Type="http://schemas.openxmlformats.org/officeDocument/2006/relationships/image" Target="../media/image222.emf"/></Relationships>
</file>

<file path=ppt/slides/_rels/slide215.xml.rels><?xml version="1.0" encoding="UTF-8" standalone="yes"?>
<Relationships xmlns="http://schemas.openxmlformats.org/package/2006/relationships"><Relationship Id="rId3" Type="http://schemas.openxmlformats.org/officeDocument/2006/relationships/image" Target="../media/image223.emf"/><Relationship Id="rId2" Type="http://schemas.openxmlformats.org/officeDocument/2006/relationships/notesSlide" Target="../notesSlides/notesSlide124.xml"/><Relationship Id="rId1" Type="http://schemas.openxmlformats.org/officeDocument/2006/relationships/slideLayout" Target="../slideLayouts/slideLayout400.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400.xml"/></Relationships>
</file>

<file path=ppt/slides/_rels/slide217.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notesSlide" Target="../notesSlides/notesSlide125.xml"/><Relationship Id="rId1" Type="http://schemas.openxmlformats.org/officeDocument/2006/relationships/slideLayout" Target="../slideLayouts/slideLayout400.xml"/></Relationships>
</file>

<file path=ppt/slides/_rels/slide218.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notesSlide" Target="../notesSlides/notesSlide126.xml"/><Relationship Id="rId1" Type="http://schemas.openxmlformats.org/officeDocument/2006/relationships/slideLayout" Target="../slideLayouts/slideLayout400.xml"/><Relationship Id="rId4" Type="http://schemas.openxmlformats.org/officeDocument/2006/relationships/image" Target="../media/image224.emf"/></Relationships>
</file>

<file path=ppt/slides/_rels/slide219.xml.rels><?xml version="1.0" encoding="UTF-8" standalone="yes"?>
<Relationships xmlns="http://schemas.openxmlformats.org/package/2006/relationships"><Relationship Id="rId8" Type="http://schemas.openxmlformats.org/officeDocument/2006/relationships/hyperlink" Target="https://www.youtube.com/watch?v=j5-I84iNVd8" TargetMode="External"/><Relationship Id="rId3" Type="http://schemas.openxmlformats.org/officeDocument/2006/relationships/hyperlink" Target="http://www.biomedcentral.com/bmcgenomics/" TargetMode="External"/><Relationship Id="rId7" Type="http://schemas.openxmlformats.org/officeDocument/2006/relationships/hyperlink" Target="https://github.com/CMU-SAFARI/GRIM" TargetMode="External"/><Relationship Id="rId2" Type="http://schemas.openxmlformats.org/officeDocument/2006/relationships/hyperlink" Target="https://arxiv.org/pdf/1711.01177.pdf" TargetMode="External"/><Relationship Id="rId1" Type="http://schemas.openxmlformats.org/officeDocument/2006/relationships/slideLayout" Target="../slideLayouts/slideLayout2.xml"/><Relationship Id="rId6" Type="http://schemas.openxmlformats.org/officeDocument/2006/relationships/hyperlink" Target="https://people.inf.ethz.ch/omutlu/pub/GRIM-filter-DNA-pre-alignment-in-memory_apbc18-talk.pdf" TargetMode="External"/><Relationship Id="rId5" Type="http://schemas.openxmlformats.org/officeDocument/2006/relationships/hyperlink" Target="https://people.inf.ethz.ch/omutlu/pub/GRIM-filter-DNA-pre-alignment-in-memory_apbc18-talk.pptx" TargetMode="External"/><Relationship Id="rId4" Type="http://schemas.openxmlformats.org/officeDocument/2006/relationships/hyperlink" Target="http://apbc2018.bio.keio.ac.jp/" TargetMode="External"/><Relationship Id="rId9" Type="http://schemas.openxmlformats.org/officeDocument/2006/relationships/image" Target="../media/image213.png"/></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3" Type="http://schemas.openxmlformats.org/officeDocument/2006/relationships/hyperlink" Target="https://asplos-conference.org/" TargetMode="External"/><Relationship Id="rId7" Type="http://schemas.openxmlformats.org/officeDocument/2006/relationships/image" Target="../media/image225.png"/><Relationship Id="rId2" Type="http://schemas.openxmlformats.org/officeDocument/2006/relationships/hyperlink" Target="https://people.inf.ethz.ch/omutlu/pub/GenStore_asplos22-arxiv.pdf" TargetMode="External"/><Relationship Id="rId1" Type="http://schemas.openxmlformats.org/officeDocument/2006/relationships/slideLayout" Target="../slideLayouts/slideLayout2.xml"/><Relationship Id="rId6" Type="http://schemas.openxmlformats.org/officeDocument/2006/relationships/hyperlink" Target="https://www.youtube.com/watch?v=Vi1af8KY0g8" TargetMode="External"/><Relationship Id="rId5" Type="http://schemas.openxmlformats.org/officeDocument/2006/relationships/hyperlink" Target="https://people.inf.ethz.ch/omutlu/pub/GenStore_asplos22-lightning-talk.pdf" TargetMode="External"/><Relationship Id="rId4" Type="http://schemas.openxmlformats.org/officeDocument/2006/relationships/hyperlink" Target="https://people.inf.ethz.ch/omutlu/pub/GenStore_asplos22-lightning-talk.pptx" TargetMode="External"/></Relationships>
</file>

<file path=ppt/slides/_rels/slide222.xml.rels><?xml version="1.0" encoding="UTF-8" standalone="yes"?>
<Relationships xmlns="http://schemas.openxmlformats.org/package/2006/relationships"><Relationship Id="rId3" Type="http://schemas.openxmlformats.org/officeDocument/2006/relationships/notesSlide" Target="../notesSlides/notesSlide127.xml"/><Relationship Id="rId2" Type="http://schemas.openxmlformats.org/officeDocument/2006/relationships/slideLayout" Target="../slideLayouts/slideLayout565.xml"/><Relationship Id="rId1" Type="http://schemas.openxmlformats.org/officeDocument/2006/relationships/tags" Target="../tags/tag16.xml"/><Relationship Id="rId5" Type="http://schemas.openxmlformats.org/officeDocument/2006/relationships/image" Target="../media/image227.svg"/><Relationship Id="rId4" Type="http://schemas.openxmlformats.org/officeDocument/2006/relationships/image" Target="../media/image226.png"/></Relationships>
</file>

<file path=ppt/slides/_rels/slide223.xml.rels><?xml version="1.0" encoding="UTF-8" standalone="yes"?>
<Relationships xmlns="http://schemas.openxmlformats.org/package/2006/relationships"><Relationship Id="rId8" Type="http://schemas.openxmlformats.org/officeDocument/2006/relationships/image" Target="../media/image232.png"/><Relationship Id="rId3" Type="http://schemas.openxmlformats.org/officeDocument/2006/relationships/notesSlide" Target="../notesSlides/notesSlide128.xml"/><Relationship Id="rId7" Type="http://schemas.openxmlformats.org/officeDocument/2006/relationships/image" Target="../media/image231.svg"/><Relationship Id="rId2" Type="http://schemas.openxmlformats.org/officeDocument/2006/relationships/slideLayout" Target="../slideLayouts/slideLayout565.xml"/><Relationship Id="rId1" Type="http://schemas.openxmlformats.org/officeDocument/2006/relationships/tags" Target="../tags/tag17.xml"/><Relationship Id="rId6" Type="http://schemas.openxmlformats.org/officeDocument/2006/relationships/image" Target="../media/image230.png"/><Relationship Id="rId11" Type="http://schemas.openxmlformats.org/officeDocument/2006/relationships/image" Target="../media/image227.svg"/><Relationship Id="rId5" Type="http://schemas.openxmlformats.org/officeDocument/2006/relationships/image" Target="../media/image229.svg"/><Relationship Id="rId10" Type="http://schemas.openxmlformats.org/officeDocument/2006/relationships/image" Target="../media/image226.png"/><Relationship Id="rId4" Type="http://schemas.openxmlformats.org/officeDocument/2006/relationships/image" Target="../media/image228.png"/><Relationship Id="rId9" Type="http://schemas.openxmlformats.org/officeDocument/2006/relationships/image" Target="../media/image233.svg"/></Relationships>
</file>

<file path=ppt/slides/_rels/slide224.xml.rels><?xml version="1.0" encoding="UTF-8" standalone="yes"?>
<Relationships xmlns="http://schemas.openxmlformats.org/package/2006/relationships"><Relationship Id="rId3" Type="http://schemas.openxmlformats.org/officeDocument/2006/relationships/notesSlide" Target="../notesSlides/notesSlide129.xml"/><Relationship Id="rId2" Type="http://schemas.openxmlformats.org/officeDocument/2006/relationships/slideLayout" Target="../slideLayouts/slideLayout565.xml"/><Relationship Id="rId1" Type="http://schemas.openxmlformats.org/officeDocument/2006/relationships/tags" Target="../tags/tag18.xml"/><Relationship Id="rId5" Type="http://schemas.openxmlformats.org/officeDocument/2006/relationships/image" Target="../media/image235.svg"/><Relationship Id="rId4" Type="http://schemas.openxmlformats.org/officeDocument/2006/relationships/image" Target="../media/image234.png"/></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565.xml"/></Relationships>
</file>

<file path=ppt/slides/_rels/slide226.xml.rels><?xml version="1.0" encoding="UTF-8" standalone="yes"?>
<Relationships xmlns="http://schemas.openxmlformats.org/package/2006/relationships"><Relationship Id="rId3" Type="http://schemas.openxmlformats.org/officeDocument/2006/relationships/notesSlide" Target="../notesSlides/notesSlide131.xml"/><Relationship Id="rId2" Type="http://schemas.openxmlformats.org/officeDocument/2006/relationships/slideLayout" Target="../slideLayouts/slideLayout565.xml"/><Relationship Id="rId1" Type="http://schemas.openxmlformats.org/officeDocument/2006/relationships/tags" Target="../tags/tag19.xml"/><Relationship Id="rId5" Type="http://schemas.openxmlformats.org/officeDocument/2006/relationships/image" Target="../media/image235.svg"/><Relationship Id="rId4" Type="http://schemas.openxmlformats.org/officeDocument/2006/relationships/image" Target="../media/image234.png"/></Relationships>
</file>

<file path=ppt/slides/_rels/slide227.xml.rels><?xml version="1.0" encoding="UTF-8" standalone="yes"?>
<Relationships xmlns="http://schemas.openxmlformats.org/package/2006/relationships"><Relationship Id="rId3" Type="http://schemas.openxmlformats.org/officeDocument/2006/relationships/notesSlide" Target="../notesSlides/notesSlide132.xml"/><Relationship Id="rId2" Type="http://schemas.openxmlformats.org/officeDocument/2006/relationships/slideLayout" Target="../slideLayouts/slideLayout565.xml"/><Relationship Id="rId1" Type="http://schemas.openxmlformats.org/officeDocument/2006/relationships/tags" Target="../tags/tag20.xml"/><Relationship Id="rId5" Type="http://schemas.openxmlformats.org/officeDocument/2006/relationships/image" Target="../media/image235.svg"/><Relationship Id="rId4" Type="http://schemas.openxmlformats.org/officeDocument/2006/relationships/image" Target="../media/image234.png"/></Relationships>
</file>

<file path=ppt/slides/_rels/slide228.xml.rels><?xml version="1.0" encoding="UTF-8" standalone="yes"?>
<Relationships xmlns="http://schemas.openxmlformats.org/package/2006/relationships"><Relationship Id="rId3" Type="http://schemas.openxmlformats.org/officeDocument/2006/relationships/hyperlink" Target="https://asplos-conference.org/" TargetMode="External"/><Relationship Id="rId7" Type="http://schemas.openxmlformats.org/officeDocument/2006/relationships/image" Target="../media/image225.png"/><Relationship Id="rId2" Type="http://schemas.openxmlformats.org/officeDocument/2006/relationships/hyperlink" Target="https://people.inf.ethz.ch/omutlu/pub/GenStore_asplos22-arxiv.pdf" TargetMode="External"/><Relationship Id="rId1" Type="http://schemas.openxmlformats.org/officeDocument/2006/relationships/slideLayout" Target="../slideLayouts/slideLayout2.xml"/><Relationship Id="rId6" Type="http://schemas.openxmlformats.org/officeDocument/2006/relationships/hyperlink" Target="https://www.youtube.com/watch?v=Vi1af8KY0g8" TargetMode="External"/><Relationship Id="rId5" Type="http://schemas.openxmlformats.org/officeDocument/2006/relationships/hyperlink" Target="https://people.inf.ethz.ch/omutlu/pub/GenStore_asplos22-lightning-talk.pdf" TargetMode="External"/><Relationship Id="rId4" Type="http://schemas.openxmlformats.org/officeDocument/2006/relationships/hyperlink" Target="https://people.inf.ethz.ch/omutlu/pub/GenStore_asplos22-lightning-talk.pptx" TargetMode="External"/></Relationships>
</file>

<file path=ppt/slides/_rels/slide229.xml.rels><?xml version="1.0" encoding="UTF-8" standalone="yes"?>
<Relationships xmlns="http://schemas.openxmlformats.org/package/2006/relationships"><Relationship Id="rId3" Type="http://schemas.openxmlformats.org/officeDocument/2006/relationships/hyperlink" Target="https://people.inf.ethz.ch/omutlu/projects.htm" TargetMode="External"/><Relationship Id="rId2" Type="http://schemas.openxmlformats.org/officeDocument/2006/relationships/hyperlink" Target="https://people.inf.ethz.ch/omutlu/pub/ModernPrimerOnPIM_springer-emerging-computing-bookchapter21.pdf" TargetMode="External"/><Relationship Id="rId1" Type="http://schemas.openxmlformats.org/officeDocument/2006/relationships/slideLayout" Target="../slideLayouts/slideLayout422.xml"/><Relationship Id="rId5" Type="http://schemas.openxmlformats.org/officeDocument/2006/relationships/image" Target="../media/image236.png"/><Relationship Id="rId4" Type="http://schemas.openxmlformats.org/officeDocument/2006/relationships/hyperlink" Target="https://arxiv.org/pdf/1903.03988.pdf" TargetMode="External"/></Relationships>
</file>

<file path=ppt/slides/_rels/slide230.xml.rels><?xml version="1.0" encoding="UTF-8" standalone="yes"?>
<Relationships xmlns="http://schemas.openxmlformats.org/package/2006/relationships"><Relationship Id="rId3" Type="http://schemas.openxmlformats.org/officeDocument/2006/relationships/hyperlink" Target="https://www.research.ibm.com/journal/" TargetMode="External"/><Relationship Id="rId2" Type="http://schemas.openxmlformats.org/officeDocument/2006/relationships/hyperlink" Target="https://arxiv.org/pdf/1907.12947.pdf" TargetMode="External"/><Relationship Id="rId1" Type="http://schemas.openxmlformats.org/officeDocument/2006/relationships/slideLayout" Target="../slideLayouts/slideLayout422.xml"/><Relationship Id="rId4" Type="http://schemas.openxmlformats.org/officeDocument/2006/relationships/image" Target="../media/image237.png"/></Relationships>
</file>

<file path=ppt/slides/_rels/slide231.xml.rels><?xml version="1.0" encoding="UTF-8" standalone="yes"?>
<Relationships xmlns="http://schemas.openxmlformats.org/package/2006/relationships"><Relationship Id="rId8" Type="http://schemas.openxmlformats.org/officeDocument/2006/relationships/hyperlink" Target="https://www.youtube.com/watch?v=1S9P5-i4EuI" TargetMode="External"/><Relationship Id="rId3" Type="http://schemas.openxmlformats.org/officeDocument/2006/relationships/hyperlink" Target="https://ieee-iedm.org/program/tutorials/" TargetMode="External"/><Relationship Id="rId7" Type="http://schemas.openxmlformats.org/officeDocument/2006/relationships/hyperlink" Target="https://www.youtube.com/watch?v=H3sEaINPBOE" TargetMode="External"/><Relationship Id="rId12" Type="http://schemas.openxmlformats.org/officeDocument/2006/relationships/hyperlink" Target="https://www.youtube.com/onurmutlulectures" TargetMode="External"/><Relationship Id="rId2" Type="http://schemas.openxmlformats.org/officeDocument/2006/relationships/hyperlink" Target="https://people.inf.ethz.ch/omutlu/pub/onur-IEDM-Tutorial-MemoryCentricComputingSystems-December-12-2020-FINAL.pptx" TargetMode="External"/><Relationship Id="rId1" Type="http://schemas.openxmlformats.org/officeDocument/2006/relationships/slideLayout" Target="../slideLayouts/slideLayout422.xml"/><Relationship Id="rId6" Type="http://schemas.openxmlformats.org/officeDocument/2006/relationships/hyperlink" Target="https://people.inf.ethz.ch/omutlu/pub/onur-IEDM-Tutorial-ExecutiveSummary-MemoryCentricComputingSystems-December-12-2020-FINAL.pdf" TargetMode="External"/><Relationship Id="rId11" Type="http://schemas.openxmlformats.org/officeDocument/2006/relationships/hyperlink" Target="https://people.inf.ethz.ch/omutlu/pub/ModernPrimerOnPIM_springer-emerging-computing-bookchapter21.pdf" TargetMode="External"/><Relationship Id="rId5" Type="http://schemas.openxmlformats.org/officeDocument/2006/relationships/hyperlink" Target="https://people.inf.ethz.ch/omutlu/pub/onur-IEDM-Tutorial-ExecutiveSummary-MemoryCentricComputingSystems-December-12-2020-FINAL.pptx" TargetMode="External"/><Relationship Id="rId10" Type="http://schemas.openxmlformats.org/officeDocument/2006/relationships/hyperlink" Target="https://people.inf.ethz.ch/omutlu/pub/intelligent-architectures-for-intelligent-machines_keynote-paper_VLSI20.pdf" TargetMode="External"/><Relationship Id="rId4" Type="http://schemas.openxmlformats.org/officeDocument/2006/relationships/hyperlink" Target="https://people.inf.ethz.ch/omutlu/pub/onur-IEDM-Tutorial-MemoryCentricComputingSystems-December-12-2020-FINAL.pdf" TargetMode="External"/><Relationship Id="rId9" Type="http://schemas.openxmlformats.org/officeDocument/2006/relationships/hyperlink" Target="https://ieee-iedm.org/wp-content/uploads/2020/11/Mutlu.pdf" TargetMode="External"/></Relationships>
</file>

<file path=ppt/slides/_rels/slide232.xml.rels><?xml version="1.0" encoding="UTF-8" standalone="yes"?>
<Relationships xmlns="http://schemas.openxmlformats.org/package/2006/relationships"><Relationship Id="rId8" Type="http://schemas.openxmlformats.org/officeDocument/2006/relationships/hyperlink" Target="https://www.youtube.com/watch?v=1S9P5-i4EuI" TargetMode="External"/><Relationship Id="rId13" Type="http://schemas.openxmlformats.org/officeDocument/2006/relationships/image" Target="../media/image238.png"/><Relationship Id="rId3" Type="http://schemas.openxmlformats.org/officeDocument/2006/relationships/hyperlink" Target="https://ieee-iedm.org/program/tutorials/" TargetMode="External"/><Relationship Id="rId7" Type="http://schemas.openxmlformats.org/officeDocument/2006/relationships/hyperlink" Target="https://www.youtube.com/watch?v=H3sEaINPBOE" TargetMode="External"/><Relationship Id="rId12" Type="http://schemas.openxmlformats.org/officeDocument/2006/relationships/hyperlink" Target="https://www.youtube.com/onurmutlulectures" TargetMode="External"/><Relationship Id="rId2" Type="http://schemas.openxmlformats.org/officeDocument/2006/relationships/hyperlink" Target="https://people.inf.ethz.ch/omutlu/pub/onur-IEDM-Tutorial-MemoryCentricComputingSystems-December-12-2020-FINAL.pptx" TargetMode="External"/><Relationship Id="rId1" Type="http://schemas.openxmlformats.org/officeDocument/2006/relationships/slideLayout" Target="../slideLayouts/slideLayout422.xml"/><Relationship Id="rId6" Type="http://schemas.openxmlformats.org/officeDocument/2006/relationships/hyperlink" Target="https://people.inf.ethz.ch/omutlu/pub/onur-IEDM-Tutorial-ExecutiveSummary-MemoryCentricComputingSystems-December-12-2020-FINAL.pdf" TargetMode="External"/><Relationship Id="rId11" Type="http://schemas.openxmlformats.org/officeDocument/2006/relationships/hyperlink" Target="https://people.inf.ethz.ch/omutlu/pub/ModernPrimerOnPIM_springer-emerging-computing-bookchapter21.pdf" TargetMode="External"/><Relationship Id="rId5" Type="http://schemas.openxmlformats.org/officeDocument/2006/relationships/hyperlink" Target="https://people.inf.ethz.ch/omutlu/pub/onur-IEDM-Tutorial-ExecutiveSummary-MemoryCentricComputingSystems-December-12-2020-FINAL.pptx" TargetMode="External"/><Relationship Id="rId10" Type="http://schemas.openxmlformats.org/officeDocument/2006/relationships/hyperlink" Target="https://people.inf.ethz.ch/omutlu/pub/intelligent-architectures-for-intelligent-machines_keynote-paper_VLSI20.pdf" TargetMode="External"/><Relationship Id="rId4" Type="http://schemas.openxmlformats.org/officeDocument/2006/relationships/hyperlink" Target="https://people.inf.ethz.ch/omutlu/pub/onur-IEDM-Tutorial-MemoryCentricComputingSystems-December-12-2020-FINAL.pdf" TargetMode="External"/><Relationship Id="rId9" Type="http://schemas.openxmlformats.org/officeDocument/2006/relationships/hyperlink" Target="https://ieee-iedm.org/wp-content/uploads/2020/11/Mutlu.pdf" TargetMode="External"/></Relationships>
</file>

<file path=ppt/slides/_rels/slide233.xml.rels><?xml version="1.0" encoding="UTF-8" standalone="yes"?>
<Relationships xmlns="http://schemas.openxmlformats.org/package/2006/relationships"><Relationship Id="rId8" Type="http://schemas.openxmlformats.org/officeDocument/2006/relationships/image" Target="../media/image244.tiff"/><Relationship Id="rId3" Type="http://schemas.openxmlformats.org/officeDocument/2006/relationships/image" Target="../media/image215.png"/><Relationship Id="rId7" Type="http://schemas.openxmlformats.org/officeDocument/2006/relationships/image" Target="../media/image243.png"/><Relationship Id="rId2" Type="http://schemas.openxmlformats.org/officeDocument/2006/relationships/image" Target="../media/image239.png"/><Relationship Id="rId1" Type="http://schemas.openxmlformats.org/officeDocument/2006/relationships/slideLayout" Target="../slideLayouts/slideLayout422.xml"/><Relationship Id="rId6" Type="http://schemas.openxmlformats.org/officeDocument/2006/relationships/image" Target="../media/image242.jpeg"/><Relationship Id="rId5" Type="http://schemas.openxmlformats.org/officeDocument/2006/relationships/image" Target="../media/image241.jpeg"/><Relationship Id="rId4" Type="http://schemas.openxmlformats.org/officeDocument/2006/relationships/image" Target="../media/image240.png"/><Relationship Id="rId9" Type="http://schemas.openxmlformats.org/officeDocument/2006/relationships/image" Target="../media/image245.png"/></Relationships>
</file>

<file path=ppt/slides/_rels/slide234.xml.rels><?xml version="1.0" encoding="UTF-8" standalone="yes"?>
<Relationships xmlns="http://schemas.openxmlformats.org/package/2006/relationships"><Relationship Id="rId3" Type="http://schemas.openxmlformats.org/officeDocument/2006/relationships/hyperlink" Target="https://www.anandtech.com/show/14750/hot-chips-31-analysis-inmemory-processing-by-upmem" TargetMode="External"/><Relationship Id="rId2" Type="http://schemas.openxmlformats.org/officeDocument/2006/relationships/image" Target="../media/image246.tiff"/><Relationship Id="rId1" Type="http://schemas.openxmlformats.org/officeDocument/2006/relationships/slideLayout" Target="../slideLayouts/slideLayout579.xml"/><Relationship Id="rId5" Type="http://schemas.openxmlformats.org/officeDocument/2006/relationships/hyperlink" Target="https://www.upmem.com/video-upmem-presenting-its-true-processing-in-memory-solution-hot-chips-2019/" TargetMode="External"/><Relationship Id="rId4" Type="http://schemas.openxmlformats.org/officeDocument/2006/relationships/image" Target="../media/image247.tiff"/></Relationships>
</file>

<file path=ppt/slides/_rels/slide235.xml.rels><?xml version="1.0" encoding="UTF-8" standalone="yes"?>
<Relationships xmlns="http://schemas.openxmlformats.org/package/2006/relationships"><Relationship Id="rId3" Type="http://schemas.openxmlformats.org/officeDocument/2006/relationships/image" Target="../media/image248.jpeg"/><Relationship Id="rId2" Type="http://schemas.openxmlformats.org/officeDocument/2006/relationships/notesSlide" Target="../notesSlides/notesSlide133.xml"/><Relationship Id="rId1" Type="http://schemas.openxmlformats.org/officeDocument/2006/relationships/slideLayout" Target="../slideLayouts/slideLayout591.xml"/><Relationship Id="rId4" Type="http://schemas.openxmlformats.org/officeDocument/2006/relationships/hyperlink" Target="http://www.upmem.com/" TargetMode="External"/></Relationships>
</file>

<file path=ppt/slides/_rels/slide236.xml.rels><?xml version="1.0" encoding="UTF-8" standalone="yes"?>
<Relationships xmlns="http://schemas.openxmlformats.org/package/2006/relationships"><Relationship Id="rId8" Type="http://schemas.openxmlformats.org/officeDocument/2006/relationships/image" Target="../media/image254.emf"/><Relationship Id="rId13" Type="http://schemas.openxmlformats.org/officeDocument/2006/relationships/hyperlink" Target="https://arxiv.org/pdf/2105.03814.pdf" TargetMode="External"/><Relationship Id="rId3" Type="http://schemas.openxmlformats.org/officeDocument/2006/relationships/image" Target="../media/image249.emf"/><Relationship Id="rId7" Type="http://schemas.openxmlformats.org/officeDocument/2006/relationships/image" Target="../media/image253.emf"/><Relationship Id="rId12" Type="http://schemas.openxmlformats.org/officeDocument/2006/relationships/image" Target="../media/image258.emf"/><Relationship Id="rId2" Type="http://schemas.openxmlformats.org/officeDocument/2006/relationships/notesSlide" Target="../notesSlides/notesSlide134.xml"/><Relationship Id="rId1" Type="http://schemas.openxmlformats.org/officeDocument/2006/relationships/slideLayout" Target="../slideLayouts/slideLayout579.xml"/><Relationship Id="rId6" Type="http://schemas.openxmlformats.org/officeDocument/2006/relationships/image" Target="../media/image252.emf"/><Relationship Id="rId11" Type="http://schemas.openxmlformats.org/officeDocument/2006/relationships/image" Target="../media/image257.emf"/><Relationship Id="rId5" Type="http://schemas.openxmlformats.org/officeDocument/2006/relationships/image" Target="../media/image251.emf"/><Relationship Id="rId10" Type="http://schemas.openxmlformats.org/officeDocument/2006/relationships/image" Target="../media/image256.emf"/><Relationship Id="rId4" Type="http://schemas.openxmlformats.org/officeDocument/2006/relationships/image" Target="../media/image250.emf"/><Relationship Id="rId9" Type="http://schemas.openxmlformats.org/officeDocument/2006/relationships/image" Target="../media/image255.emf"/><Relationship Id="rId14" Type="http://schemas.openxmlformats.org/officeDocument/2006/relationships/image" Target="../media/image259.png"/></Relationships>
</file>

<file path=ppt/slides/_rels/slide237.xml.rels><?xml version="1.0" encoding="UTF-8" standalone="yes"?>
<Relationships xmlns="http://schemas.openxmlformats.org/package/2006/relationships"><Relationship Id="rId3" Type="http://schemas.openxmlformats.org/officeDocument/2006/relationships/image" Target="../media/image260.png"/><Relationship Id="rId2" Type="http://schemas.openxmlformats.org/officeDocument/2006/relationships/hyperlink" Target="https://www.youtube.com/watch?v=Sscy1Wrr22A&amp;list=PL5Q2soXY2Zi9xidyIgBxUz7xRPS-wisBN&amp;index=26" TargetMode="External"/><Relationship Id="rId1" Type="http://schemas.openxmlformats.org/officeDocument/2006/relationships/slideLayout" Target="../slideLayouts/slideLayout422.xml"/></Relationships>
</file>

<file path=ppt/slides/_rels/slide238.xml.rels><?xml version="1.0" encoding="UTF-8" standalone="yes"?>
<Relationships xmlns="http://schemas.openxmlformats.org/package/2006/relationships"><Relationship Id="rId3" Type="http://schemas.openxmlformats.org/officeDocument/2006/relationships/image" Target="../media/image259.png"/><Relationship Id="rId2" Type="http://schemas.openxmlformats.org/officeDocument/2006/relationships/hyperlink" Target="https://arxiv.org/pdf/2105.03814.pdf" TargetMode="External"/><Relationship Id="rId1" Type="http://schemas.openxmlformats.org/officeDocument/2006/relationships/slideLayout" Target="../slideLayouts/slideLayout579.xml"/></Relationships>
</file>

<file path=ppt/slides/_rels/slide239.xml.rels><?xml version="1.0" encoding="UTF-8" standalone="yes"?>
<Relationships xmlns="http://schemas.openxmlformats.org/package/2006/relationships"><Relationship Id="rId3" Type="http://schemas.openxmlformats.org/officeDocument/2006/relationships/hyperlink" Target="https://arxiv.org/pdf/2207.07886.pdf" TargetMode="External"/><Relationship Id="rId7" Type="http://schemas.openxmlformats.org/officeDocument/2006/relationships/image" Target="../media/image263.png"/><Relationship Id="rId2" Type="http://schemas.openxmlformats.org/officeDocument/2006/relationships/hyperlink" Target="https://arxiv.org/pdf/2105.03814.pdf" TargetMode="External"/><Relationship Id="rId1" Type="http://schemas.openxmlformats.org/officeDocument/2006/relationships/slideLayout" Target="../slideLayouts/slideLayout2.xml"/><Relationship Id="rId6" Type="http://schemas.openxmlformats.org/officeDocument/2006/relationships/hyperlink" Target="https://www.youtube.com/watch?v=nphV36SrysA" TargetMode="External"/><Relationship Id="rId5" Type="http://schemas.openxmlformats.org/officeDocument/2006/relationships/image" Target="../media/image262.png"/><Relationship Id="rId4" Type="http://schemas.openxmlformats.org/officeDocument/2006/relationships/image" Target="../media/image261.jpeg"/></Relationships>
</file>

<file path=ppt/slides/_rels/slide240.xml.rels><?xml version="1.0" encoding="UTF-8" standalone="yes"?>
<Relationships xmlns="http://schemas.openxmlformats.org/package/2006/relationships"><Relationship Id="rId8" Type="http://schemas.openxmlformats.org/officeDocument/2006/relationships/hyperlink" Target="https://www.youtube.com/watch?v=nphV36SrysA&amp;list=PL5Q2soXY2Zi8D_5MGV6EnXEJHnV2YFBJl&amp;index=65" TargetMode="External"/><Relationship Id="rId3" Type="http://schemas.openxmlformats.org/officeDocument/2006/relationships/hyperlink" Target="https://sites.google.com/umn.edu/cut-2021/home" TargetMode="External"/><Relationship Id="rId7" Type="http://schemas.openxmlformats.org/officeDocument/2006/relationships/hyperlink" Target="https://people.inf.ethz.ch/omutlu/pub/Benchmarking-Memory-Centric-Computing-Systems_cut21-talk.pdf" TargetMode="External"/><Relationship Id="rId2" Type="http://schemas.openxmlformats.org/officeDocument/2006/relationships/hyperlink" Target="https://people.inf.ethz.ch/omutlu/pub/Benchmarking-Memory-Centric-Computing-Systems_cut21.pdf" TargetMode="External"/><Relationship Id="rId1" Type="http://schemas.openxmlformats.org/officeDocument/2006/relationships/slideLayout" Target="../slideLayouts/slideLayout579.xml"/><Relationship Id="rId6" Type="http://schemas.openxmlformats.org/officeDocument/2006/relationships/hyperlink" Target="https://people.inf.ethz.ch/omutlu/pub/Benchmarking-Memory-Centric-Computing-Systems_cut21-talk.pptx" TargetMode="External"/><Relationship Id="rId5" Type="http://schemas.openxmlformats.org/officeDocument/2006/relationships/hyperlink" Target="https://github.com/CMU-SAFARI/prim-benchmarks" TargetMode="External"/><Relationship Id="rId10" Type="http://schemas.openxmlformats.org/officeDocument/2006/relationships/image" Target="../media/image264.png"/><Relationship Id="rId4" Type="http://schemas.openxmlformats.org/officeDocument/2006/relationships/hyperlink" Target="https://arxiv.org/abs/2110.01709" TargetMode="External"/><Relationship Id="rId9" Type="http://schemas.openxmlformats.org/officeDocument/2006/relationships/hyperlink" Target="https://www.youtube.com/watch?v=SrFD_u46EDA&amp;list=PL5Q2soXY2Zi8_VVChACnON4sfh2bJ5IrD&amp;index=152" TargetMode="Externa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593.xml"/></Relationships>
</file>

<file path=ppt/slides/_rels/slide242.xml.rels><?xml version="1.0" encoding="UTF-8" standalone="yes"?>
<Relationships xmlns="http://schemas.openxmlformats.org/package/2006/relationships"><Relationship Id="rId3" Type="http://schemas.openxmlformats.org/officeDocument/2006/relationships/hyperlink" Target="https://github.com/CMU-SAFARI/prim-benchmarks" TargetMode="External"/><Relationship Id="rId2" Type="http://schemas.openxmlformats.org/officeDocument/2006/relationships/notesSlide" Target="../notesSlides/notesSlide135.xml"/><Relationship Id="rId1" Type="http://schemas.openxmlformats.org/officeDocument/2006/relationships/slideLayout" Target="../slideLayouts/slideLayout593.xml"/><Relationship Id="rId4" Type="http://schemas.openxmlformats.org/officeDocument/2006/relationships/image" Target="../media/image265.png"/></Relationships>
</file>

<file path=ppt/slides/_rels/slide243.xml.rels><?xml version="1.0" encoding="UTF-8" standalone="yes"?>
<Relationships xmlns="http://schemas.openxmlformats.org/package/2006/relationships"><Relationship Id="rId3" Type="http://schemas.openxmlformats.org/officeDocument/2006/relationships/image" Target="../media/image266.png"/><Relationship Id="rId2" Type="http://schemas.openxmlformats.org/officeDocument/2006/relationships/notesSlide" Target="../notesSlides/notesSlide136.xml"/><Relationship Id="rId1" Type="http://schemas.openxmlformats.org/officeDocument/2006/relationships/slideLayout" Target="../slideLayouts/slideLayout593.xml"/><Relationship Id="rId5" Type="http://schemas.openxmlformats.org/officeDocument/2006/relationships/hyperlink" Target="https://github.com/CMU-SAFARI/prim-benchmarks" TargetMode="External"/><Relationship Id="rId4" Type="http://schemas.openxmlformats.org/officeDocument/2006/relationships/hyperlink" Target="https://arxiv.org/pdf/2105.03814.pdf" TargetMode="External"/></Relationships>
</file>

<file path=ppt/slides/_rels/slide244.xml.rels><?xml version="1.0" encoding="UTF-8" standalone="yes"?>
<Relationships xmlns="http://schemas.openxmlformats.org/package/2006/relationships"><Relationship Id="rId3" Type="http://schemas.openxmlformats.org/officeDocument/2006/relationships/hyperlink" Target="https://www.youtube.com/watch?v=D8Hjy2iU9l4&amp;list=PL5Q2soXY2Zi_tOTAYm--dYByNPL7JhwR9" TargetMode="External"/><Relationship Id="rId2" Type="http://schemas.openxmlformats.org/officeDocument/2006/relationships/image" Target="../media/image267.png"/><Relationship Id="rId1" Type="http://schemas.openxmlformats.org/officeDocument/2006/relationships/slideLayout" Target="../slideLayouts/slideLayout579.xml"/></Relationships>
</file>

<file path=ppt/slides/_rels/slide245.xml.rels><?xml version="1.0" encoding="UTF-8" standalone="yes"?>
<Relationships xmlns="http://schemas.openxmlformats.org/package/2006/relationships"><Relationship Id="rId3" Type="http://schemas.openxmlformats.org/officeDocument/2006/relationships/image" Target="../media/image268.png"/><Relationship Id="rId2" Type="http://schemas.openxmlformats.org/officeDocument/2006/relationships/hyperlink" Target="https://www.youtube.com/watch?v=D8Hjy2iU9l4&amp;list=PL5Q2soXY2Zi_tOTAYm--dYByNPL7JhwR9" TargetMode="External"/><Relationship Id="rId1" Type="http://schemas.openxmlformats.org/officeDocument/2006/relationships/slideLayout" Target="../slideLayouts/slideLayout422.xml"/></Relationships>
</file>

<file path=ppt/slides/_rels/slide246.xml.rels><?xml version="1.0" encoding="UTF-8" standalone="yes"?>
<Relationships xmlns="http://schemas.openxmlformats.org/package/2006/relationships"><Relationship Id="rId3" Type="http://schemas.openxmlformats.org/officeDocument/2006/relationships/image" Target="../media/image269.png"/><Relationship Id="rId2" Type="http://schemas.openxmlformats.org/officeDocument/2006/relationships/hyperlink" Target="https://www.youtube.com/watch?v=Pp9jSU2b9oM&amp;list=PL5Q2soXY2Zi8_VVChACnON4sfh2bJ5IrD&amp;index=159" TargetMode="External"/><Relationship Id="rId1" Type="http://schemas.openxmlformats.org/officeDocument/2006/relationships/slideLayout" Target="../slideLayouts/slideLayout422.xml"/></Relationships>
</file>

<file path=ppt/slides/_rels/slide247.xml.rels><?xml version="1.0" encoding="UTF-8" standalone="yes"?>
<Relationships xmlns="http://schemas.openxmlformats.org/package/2006/relationships"><Relationship Id="rId8" Type="http://schemas.openxmlformats.org/officeDocument/2006/relationships/hyperlink" Target="https://people.inf.ethz.ch/omutlu/pub/PrIM-UPMEM-Tutorial-Analysis-Benchmarking-1hour-2021-07-04-talk.pdf" TargetMode="External"/><Relationship Id="rId13" Type="http://schemas.openxmlformats.org/officeDocument/2006/relationships/hyperlink" Target="https://www.youtube.com/watch?v=D8Hjy2iU9l4&amp;list=PL5Q2soXY2Zi_tOTAYm--dYByNPL7JhwR9" TargetMode="External"/><Relationship Id="rId3" Type="http://schemas.openxmlformats.org/officeDocument/2006/relationships/hyperlink" Target="https://arxiv.org/abs/2105.03814" TargetMode="External"/><Relationship Id="rId7" Type="http://schemas.openxmlformats.org/officeDocument/2006/relationships/hyperlink" Target="https://people.inf.ethz.ch/omutlu/pub/PrIM-UPMEM-Tutorial-Analysis-Benchmarking-1hour-2021-07-04-talk.pptx" TargetMode="External"/><Relationship Id="rId12" Type="http://schemas.openxmlformats.org/officeDocument/2006/relationships/hyperlink" Target="https://people.inf.ethz.ch/omutlu/pub/PrIM-UPMEM-Tutorial-Analysis-Benchmarking-SAFARI-Live-Seminar-2021-07-12-talk.pdf" TargetMode="External"/><Relationship Id="rId2" Type="http://schemas.openxmlformats.org/officeDocument/2006/relationships/hyperlink" Target="https://arxiv.org/pdf/2105.03814.pdf" TargetMode="External"/><Relationship Id="rId1" Type="http://schemas.openxmlformats.org/officeDocument/2006/relationships/slideLayout" Target="../slideLayouts/slideLayout422.xml"/><Relationship Id="rId6" Type="http://schemas.openxmlformats.org/officeDocument/2006/relationships/hyperlink" Target="https://people.inf.ethz.ch/omutlu/pub/PrIM-UPMEM-Tutorial-Analysis-Benchmarking-20min-2021-07-04-talk.pdf" TargetMode="External"/><Relationship Id="rId11" Type="http://schemas.openxmlformats.org/officeDocument/2006/relationships/hyperlink" Target="https://people.inf.ethz.ch/omutlu/pub/PrIM-UPMEM-Tutorial-Analysis-Benchmarking-SAFARI-Live-Seminar-2021-07-12-talk.pptx" TargetMode="External"/><Relationship Id="rId5" Type="http://schemas.openxmlformats.org/officeDocument/2006/relationships/hyperlink" Target="https://people.inf.ethz.ch/omutlu/pub/PrIM-UPMEM-Tutorial-Analysis-Benchmarking-20min-2021-07-04-talk.pptx" TargetMode="External"/><Relationship Id="rId10" Type="http://schemas.openxmlformats.org/officeDocument/2006/relationships/hyperlink" Target="https://people.inf.ethz.ch/omutlu/pub/PrIM-UPMEM-Tutorial-Analysis-Benchmarking-3min-2021-07-04-talk.pdf" TargetMode="External"/><Relationship Id="rId4" Type="http://schemas.openxmlformats.org/officeDocument/2006/relationships/hyperlink" Target="https://github.com/CMU-SAFARI/prim-benchmarks" TargetMode="External"/><Relationship Id="rId9" Type="http://schemas.openxmlformats.org/officeDocument/2006/relationships/hyperlink" Target="https://people.inf.ethz.ch/omutlu/pub/PrIM-UPMEM-Tutorial-Analysis-Benchmarking-3min-2021-07-04-talk.pptx" TargetMode="External"/><Relationship Id="rId14" Type="http://schemas.openxmlformats.org/officeDocument/2006/relationships/hyperlink" Target="https://www.youtube.com/watch?v=SrFD_u46EDA&amp;list=PL5Q2soXY2Zi8_VVChACnON4sfh2bJ5IrD&amp;index=152" TargetMode="External"/></Relationships>
</file>

<file path=ppt/slides/_rels/slide248.xml.rels><?xml version="1.0" encoding="UTF-8" standalone="yes"?>
<Relationships xmlns="http://schemas.openxmlformats.org/package/2006/relationships"><Relationship Id="rId8" Type="http://schemas.openxmlformats.org/officeDocument/2006/relationships/hyperlink" Target="https://www.youtube.com/watch?v=nphV36SrysA&amp;list=PL5Q2soXY2Zi8D_5MGV6EnXEJHnV2YFBJl&amp;index=65" TargetMode="External"/><Relationship Id="rId3" Type="http://schemas.openxmlformats.org/officeDocument/2006/relationships/hyperlink" Target="https://sites.google.com/umn.edu/cut-2021/home" TargetMode="External"/><Relationship Id="rId7" Type="http://schemas.openxmlformats.org/officeDocument/2006/relationships/hyperlink" Target="https://people.inf.ethz.ch/omutlu/pub/Benchmarking-Memory-Centric-Computing-Systems_cut21-talk.pdf" TargetMode="External"/><Relationship Id="rId2" Type="http://schemas.openxmlformats.org/officeDocument/2006/relationships/hyperlink" Target="https://people.inf.ethz.ch/omutlu/pub/Benchmarking-Memory-Centric-Computing-Systems_cut21.pdf" TargetMode="External"/><Relationship Id="rId1" Type="http://schemas.openxmlformats.org/officeDocument/2006/relationships/slideLayout" Target="../slideLayouts/slideLayout579.xml"/><Relationship Id="rId6" Type="http://schemas.openxmlformats.org/officeDocument/2006/relationships/hyperlink" Target="https://people.inf.ethz.ch/omutlu/pub/Benchmarking-Memory-Centric-Computing-Systems_cut21-talk.pptx" TargetMode="External"/><Relationship Id="rId5" Type="http://schemas.openxmlformats.org/officeDocument/2006/relationships/hyperlink" Target="https://github.com/CMU-SAFARI/prim-benchmarks" TargetMode="External"/><Relationship Id="rId10" Type="http://schemas.openxmlformats.org/officeDocument/2006/relationships/image" Target="../media/image264.png"/><Relationship Id="rId4" Type="http://schemas.openxmlformats.org/officeDocument/2006/relationships/hyperlink" Target="https://arxiv.org/abs/2110.01709" TargetMode="External"/><Relationship Id="rId9" Type="http://schemas.openxmlformats.org/officeDocument/2006/relationships/hyperlink" Target="https://www.youtube.com/watch?v=SrFD_u46EDA&amp;list=PL5Q2soXY2Zi8_VVChACnON4sfh2bJ5IrD&amp;index=152" TargetMode="External"/></Relationships>
</file>

<file path=ppt/slides/_rels/slide249.xml.rels><?xml version="1.0" encoding="UTF-8" standalone="yes"?>
<Relationships xmlns="http://schemas.openxmlformats.org/package/2006/relationships"><Relationship Id="rId3" Type="http://schemas.openxmlformats.org/officeDocument/2006/relationships/hyperlink" Target="https://arxiv.org/pdf/2206.06022.pdf" TargetMode="External"/><Relationship Id="rId2" Type="http://schemas.openxmlformats.org/officeDocument/2006/relationships/notesSlide" Target="../notesSlides/notesSlide137.xml"/><Relationship Id="rId1" Type="http://schemas.openxmlformats.org/officeDocument/2006/relationships/slideLayout" Target="../slideLayouts/slideLayout593.xml"/><Relationship Id="rId5" Type="http://schemas.openxmlformats.org/officeDocument/2006/relationships/image" Target="../media/image271.png"/><Relationship Id="rId4" Type="http://schemas.openxmlformats.org/officeDocument/2006/relationships/image" Target="../media/image270.png"/></Relationships>
</file>

<file path=ppt/slides/_rels/slide250.xml.rels><?xml version="1.0" encoding="UTF-8" standalone="yes"?>
<Relationships xmlns="http://schemas.openxmlformats.org/package/2006/relationships"><Relationship Id="rId3" Type="http://schemas.openxmlformats.org/officeDocument/2006/relationships/hyperlink" Target="https://github.com/safaad/aim" TargetMode="External"/><Relationship Id="rId2" Type="http://schemas.openxmlformats.org/officeDocument/2006/relationships/hyperlink" Target="https://arxiv.org/abs/2208.01243" TargetMode="External"/><Relationship Id="rId1" Type="http://schemas.openxmlformats.org/officeDocument/2006/relationships/slideLayout" Target="../slideLayouts/slideLayout553.xml"/><Relationship Id="rId4" Type="http://schemas.openxmlformats.org/officeDocument/2006/relationships/image" Target="../media/image272.png"/></Relationships>
</file>

<file path=ppt/slides/_rels/slide251.xml.rels><?xml version="1.0" encoding="UTF-8" standalone="yes"?>
<Relationships xmlns="http://schemas.openxmlformats.org/package/2006/relationships"><Relationship Id="rId3" Type="http://schemas.openxmlformats.org/officeDocument/2006/relationships/image" Target="../media/image273.png"/><Relationship Id="rId2" Type="http://schemas.openxmlformats.org/officeDocument/2006/relationships/notesSlide" Target="../notesSlides/notesSlide138.xml"/><Relationship Id="rId1" Type="http://schemas.openxmlformats.org/officeDocument/2006/relationships/slideLayout" Target="../slideLayouts/slideLayout607.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3.xml.rels><?xml version="1.0" encoding="UTF-8" standalone="yes"?>
<Relationships xmlns="http://schemas.openxmlformats.org/package/2006/relationships"><Relationship Id="rId8" Type="http://schemas.openxmlformats.org/officeDocument/2006/relationships/image" Target="../media/image43.png"/><Relationship Id="rId3" Type="http://schemas.openxmlformats.org/officeDocument/2006/relationships/hyperlink" Target="https://arxiv.org/pdf/1711.08774.pdf" TargetMode="External"/><Relationship Id="rId7" Type="http://schemas.openxmlformats.org/officeDocument/2006/relationships/image" Target="../media/image72.png"/><Relationship Id="rId2" Type="http://schemas.openxmlformats.org/officeDocument/2006/relationships/hyperlink" Target="https://www.ncbi.nlm.nih.gov/pubmed/29617724" TargetMode="External"/><Relationship Id="rId1" Type="http://schemas.openxmlformats.org/officeDocument/2006/relationships/slideLayout" Target="../slideLayouts/slideLayout2.xml"/><Relationship Id="rId6" Type="http://schemas.openxmlformats.org/officeDocument/2006/relationships/hyperlink" Target="https://www.youtube.com/watch?v=Zug8FonO8Vo" TargetMode="External"/><Relationship Id="rId5" Type="http://schemas.openxmlformats.org/officeDocument/2006/relationships/hyperlink" Target="https://people.inf.ethz.ch/omutlu/pub/nanopore-sequencing-technology-and-tools-for-genome-assembly-AACBB18-talk.pdf" TargetMode="External"/><Relationship Id="rId4" Type="http://schemas.openxmlformats.org/officeDocument/2006/relationships/hyperlink" Target="https://people.inf.ethz.ch/omutlu/pub/nanopore-sequencing-technology-and-tools-for-genome-assembly-AACBB18-talk.pptx" TargetMode="External"/></Relationships>
</file>

<file path=ppt/slides/_rels/slide254.xml.rels><?xml version="1.0" encoding="UTF-8" standalone="yes"?>
<Relationships xmlns="http://schemas.openxmlformats.org/package/2006/relationships"><Relationship Id="rId3" Type="http://schemas.openxmlformats.org/officeDocument/2006/relationships/hyperlink" Target="http://iscaconf.org/isca2022/" TargetMode="External"/><Relationship Id="rId2" Type="http://schemas.openxmlformats.org/officeDocument/2006/relationships/hyperlink" Target="https://people.inf.ethz.ch/omutlu/pub/SeGraM_genomic-sequence-mapping-universal-accelerator_isca22.pdf" TargetMode="External"/><Relationship Id="rId1" Type="http://schemas.openxmlformats.org/officeDocument/2006/relationships/slideLayout" Target="../slideLayouts/slideLayout2.xml"/><Relationship Id="rId5" Type="http://schemas.openxmlformats.org/officeDocument/2006/relationships/image" Target="../media/image190.png"/><Relationship Id="rId4" Type="http://schemas.openxmlformats.org/officeDocument/2006/relationships/hyperlink" Target="https://arxiv.org/pdf/2205.05883.pdf" TargetMode="External"/></Relationships>
</file>

<file path=ppt/slides/_rels/slide255.xml.rels><?xml version="1.0" encoding="UTF-8" standalone="yes"?>
<Relationships xmlns="http://schemas.openxmlformats.org/package/2006/relationships"><Relationship Id="rId3" Type="http://schemas.openxmlformats.org/officeDocument/2006/relationships/hyperlink" Target="https://people.inf.ethz.ch/omutlu/pub/AirLift_genome-remapper_arxiv21.pdf" TargetMode="External"/><Relationship Id="rId2" Type="http://schemas.openxmlformats.org/officeDocument/2006/relationships/image" Target="../media/image274.png"/><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3" Type="http://schemas.openxmlformats.org/officeDocument/2006/relationships/hyperlink" Target="https://people.inf.ethz.ch/omutlu/pub/AirLift_genome-remapper_arxiv21.pdf" TargetMode="External"/><Relationship Id="rId7" Type="http://schemas.openxmlformats.org/officeDocument/2006/relationships/image" Target="../media/image275.png"/><Relationship Id="rId2" Type="http://schemas.openxmlformats.org/officeDocument/2006/relationships/notesSlide" Target="../notesSlides/notesSlide139.xml"/><Relationship Id="rId1" Type="http://schemas.openxmlformats.org/officeDocument/2006/relationships/slideLayout" Target="../slideLayouts/slideLayout2.xml"/><Relationship Id="rId6" Type="http://schemas.openxmlformats.org/officeDocument/2006/relationships/hyperlink" Target="https://github.com/CMU-SAFARI/AirLift" TargetMode="External"/><Relationship Id="rId5" Type="http://schemas.openxmlformats.org/officeDocument/2006/relationships/hyperlink" Target="https://doi.org/10.1101/2021.02.16.431517" TargetMode="External"/><Relationship Id="rId4" Type="http://schemas.openxmlformats.org/officeDocument/2006/relationships/hyperlink" Target="https://arxiv.org/abs/1912.08735" TargetMode="External"/></Relationships>
</file>

<file path=ppt/slides/_rels/slide257.xml.rels><?xml version="1.0" encoding="UTF-8" standalone="yes"?>
<Relationships xmlns="http://schemas.openxmlformats.org/package/2006/relationships"><Relationship Id="rId3" Type="http://schemas.openxmlformats.org/officeDocument/2006/relationships/hyperlink" Target="https://doi.org/10.1093/bioinformatics/btac554" TargetMode="External"/><Relationship Id="rId2" Type="http://schemas.openxmlformats.org/officeDocument/2006/relationships/notesSlide" Target="../notesSlides/notesSlide140.xml"/><Relationship Id="rId1" Type="http://schemas.openxmlformats.org/officeDocument/2006/relationships/slideLayout" Target="../slideLayouts/slideLayout2.xml"/><Relationship Id="rId5" Type="http://schemas.openxmlformats.org/officeDocument/2006/relationships/image" Target="../media/image276.png"/><Relationship Id="rId4" Type="http://schemas.openxmlformats.org/officeDocument/2006/relationships/hyperlink" Target="https://github.com/CMU-SAFARI/FastRemap" TargetMode="External"/></Relationships>
</file>

<file path=ppt/slides/_rels/slide258.xml.rels><?xml version="1.0" encoding="UTF-8" standalone="yes"?>
<Relationships xmlns="http://schemas.openxmlformats.org/package/2006/relationships"><Relationship Id="rId8" Type="http://schemas.openxmlformats.org/officeDocument/2006/relationships/image" Target="../media/image43.png"/><Relationship Id="rId3" Type="http://schemas.openxmlformats.org/officeDocument/2006/relationships/hyperlink" Target="https://arxiv.org/pdf/1711.08774.pdf" TargetMode="External"/><Relationship Id="rId7" Type="http://schemas.openxmlformats.org/officeDocument/2006/relationships/image" Target="../media/image72.png"/><Relationship Id="rId2" Type="http://schemas.openxmlformats.org/officeDocument/2006/relationships/hyperlink" Target="https://www.ncbi.nlm.nih.gov/pubmed/29617724" TargetMode="External"/><Relationship Id="rId1" Type="http://schemas.openxmlformats.org/officeDocument/2006/relationships/slideLayout" Target="../slideLayouts/slideLayout2.xml"/><Relationship Id="rId6" Type="http://schemas.openxmlformats.org/officeDocument/2006/relationships/hyperlink" Target="https://www.youtube.com/watch?v=Zug8FonO8Vo" TargetMode="External"/><Relationship Id="rId5" Type="http://schemas.openxmlformats.org/officeDocument/2006/relationships/hyperlink" Target="https://people.inf.ethz.ch/omutlu/pub/nanopore-sequencing-technology-and-tools-for-genome-assembly-AACBB18-talk.pdf" TargetMode="External"/><Relationship Id="rId4" Type="http://schemas.openxmlformats.org/officeDocument/2006/relationships/hyperlink" Target="https://people.inf.ethz.ch/omutlu/pub/nanopore-sequencing-technology-and-tools-for-genome-assembly-AACBB18-talk.pptx" TargetMode="Externa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3" Type="http://schemas.openxmlformats.org/officeDocument/2006/relationships/image" Target="../media/image277.tiff"/><Relationship Id="rId2" Type="http://schemas.openxmlformats.org/officeDocument/2006/relationships/notesSlide" Target="../notesSlides/notesSlide142.xml"/><Relationship Id="rId1" Type="http://schemas.openxmlformats.org/officeDocument/2006/relationships/slideLayout" Target="../slideLayouts/slideLayout2.xml"/><Relationship Id="rId4" Type="http://schemas.openxmlformats.org/officeDocument/2006/relationships/image" Target="../media/image278.tiff"/></Relationships>
</file>

<file path=ppt/slides/_rels/slide262.xml.rels><?xml version="1.0" encoding="UTF-8" standalone="yes"?>
<Relationships xmlns="http://schemas.openxmlformats.org/package/2006/relationships"><Relationship Id="rId3" Type="http://schemas.openxmlformats.org/officeDocument/2006/relationships/image" Target="../media/image279.tiff"/><Relationship Id="rId2" Type="http://schemas.openxmlformats.org/officeDocument/2006/relationships/hyperlink" Target="https://nanoporetech.com/products/comparison" TargetMode="External"/><Relationship Id="rId1" Type="http://schemas.openxmlformats.org/officeDocument/2006/relationships/slideLayout" Target="../slideLayouts/slideLayout2.xml"/><Relationship Id="rId4" Type="http://schemas.openxmlformats.org/officeDocument/2006/relationships/image" Target="../media/image280.png"/></Relationships>
</file>

<file path=ppt/slides/_rels/slide263.xml.rels><?xml version="1.0" encoding="UTF-8" standalone="yes"?>
<Relationships xmlns="http://schemas.openxmlformats.org/package/2006/relationships"><Relationship Id="rId3" Type="http://schemas.openxmlformats.org/officeDocument/2006/relationships/hyperlink" Target="https://www.illumina.com/systems/sequencing-platforms.html" TargetMode="External"/><Relationship Id="rId2" Type="http://schemas.openxmlformats.org/officeDocument/2006/relationships/image" Target="../media/image281.png"/><Relationship Id="rId1" Type="http://schemas.openxmlformats.org/officeDocument/2006/relationships/slideLayout" Target="../slideLayouts/slideLayout2.xml"/><Relationship Id="rId4" Type="http://schemas.openxmlformats.org/officeDocument/2006/relationships/image" Target="../media/image282.tiff"/></Relationships>
</file>

<file path=ppt/slides/_rels/slide264.xml.rels><?xml version="1.0" encoding="UTF-8" standalone="yes"?>
<Relationships xmlns="http://schemas.openxmlformats.org/package/2006/relationships"><Relationship Id="rId3" Type="http://schemas.openxmlformats.org/officeDocument/2006/relationships/hyperlink" Target="https://phys.org/news/2013-12-gene-sequencing-future.html" TargetMode="External"/><Relationship Id="rId2" Type="http://schemas.openxmlformats.org/officeDocument/2006/relationships/image" Target="../media/image283.tiff"/><Relationship Id="rId1" Type="http://schemas.openxmlformats.org/officeDocument/2006/relationships/slideLayout" Target="../slideLayouts/slideLayout2.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7.xml.rels><?xml version="1.0" encoding="UTF-8" standalone="yes"?>
<Relationships xmlns="http://schemas.openxmlformats.org/package/2006/relationships"><Relationship Id="rId2" Type="http://schemas.openxmlformats.org/officeDocument/2006/relationships/image" Target="../media/image284.tiff"/><Relationship Id="rId1" Type="http://schemas.openxmlformats.org/officeDocument/2006/relationships/slideLayout" Target="../slideLayouts/slideLayout2.xml"/></Relationships>
</file>

<file path=ppt/slides/_rels/slide268.xml.rels><?xml version="1.0" encoding="UTF-8" standalone="yes"?>
<Relationships xmlns="http://schemas.openxmlformats.org/package/2006/relationships"><Relationship Id="rId2" Type="http://schemas.openxmlformats.org/officeDocument/2006/relationships/image" Target="../media/image285.png"/><Relationship Id="rId1" Type="http://schemas.openxmlformats.org/officeDocument/2006/relationships/slideLayout" Target="../slideLayouts/slideLayout2.xml"/></Relationships>
</file>

<file path=ppt/slides/_rels/slide269.xml.rels><?xml version="1.0" encoding="UTF-8" standalone="yes"?>
<Relationships xmlns="http://schemas.openxmlformats.org/package/2006/relationships"><Relationship Id="rId2" Type="http://schemas.openxmlformats.org/officeDocument/2006/relationships/image" Target="../media/image286.png"/><Relationship Id="rId1" Type="http://schemas.openxmlformats.org/officeDocument/2006/relationships/slideLayout" Target="../slideLayouts/slideLayout2.xml"/></Relationships>
</file>

<file path=ppt/slides/_rels/slide270.xml.rels><?xml version="1.0" encoding="UTF-8" standalone="yes"?>
<Relationships xmlns="http://schemas.openxmlformats.org/package/2006/relationships"><Relationship Id="rId2" Type="http://schemas.openxmlformats.org/officeDocument/2006/relationships/image" Target="../media/image287.png"/><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hyperlink" Target="https://arxiv.org/pdf/1711.08774.pdf" TargetMode="External"/><Relationship Id="rId1" Type="http://schemas.openxmlformats.org/officeDocument/2006/relationships/slideLayout" Target="../slideLayouts/slideLayout2.xml"/><Relationship Id="rId5" Type="http://schemas.openxmlformats.org/officeDocument/2006/relationships/image" Target="../media/image289.png"/><Relationship Id="rId4" Type="http://schemas.openxmlformats.org/officeDocument/2006/relationships/image" Target="../media/image288.tiff"/></Relationships>
</file>

<file path=ppt/slides/_rels/slide272.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image" Target="../media/image108.png"/><Relationship Id="rId1" Type="http://schemas.openxmlformats.org/officeDocument/2006/relationships/slideLayout" Target="../slideLayouts/slideLayout2.xml"/><Relationship Id="rId4" Type="http://schemas.openxmlformats.org/officeDocument/2006/relationships/hyperlink" Target="https://nanoporetech.com/about-us/news/200-oxford-nanopore-sequencers-have-left-uk-china-support-rapid-near-sample" TargetMode="Externa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4.xml.rels><?xml version="1.0" encoding="UTF-8" standalone="yes"?>
<Relationships xmlns="http://schemas.openxmlformats.org/package/2006/relationships"><Relationship Id="rId3" Type="http://schemas.openxmlformats.org/officeDocument/2006/relationships/image" Target="../media/image290.png"/><Relationship Id="rId2" Type="http://schemas.openxmlformats.org/officeDocument/2006/relationships/hyperlink" Target="https://nanoporetech.com/covid-19/overview" TargetMode="External"/><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3" Type="http://schemas.openxmlformats.org/officeDocument/2006/relationships/image" Target="../media/image291.png"/><Relationship Id="rId2" Type="http://schemas.openxmlformats.org/officeDocument/2006/relationships/hyperlink" Target="https://nanoporetech.com/covid-19/overview" TargetMode="External"/><Relationship Id="rId1" Type="http://schemas.openxmlformats.org/officeDocument/2006/relationships/slideLayout" Target="../slideLayouts/slideLayout2.xml"/></Relationships>
</file>

<file path=ppt/slides/_rels/slide276.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image" Target="../media/image13.png"/><Relationship Id="rId1" Type="http://schemas.openxmlformats.org/officeDocument/2006/relationships/slideLayout" Target="../slideLayouts/slideLayout567.xml"/><Relationship Id="rId6" Type="http://schemas.openxmlformats.org/officeDocument/2006/relationships/image" Target="../media/image16.png"/><Relationship Id="rId5" Type="http://schemas.openxmlformats.org/officeDocument/2006/relationships/image" Target="../media/image15.png"/><Relationship Id="rId4" Type="http://schemas.openxmlformats.org/officeDocument/2006/relationships/hyperlink" Target="https://arxiv.org/pdf/2008.00961.pdf" TargetMode="Externa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552.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552.xml"/></Relationships>
</file>

<file path=ppt/slides/_rels/slide280.xml.rels><?xml version="1.0" encoding="UTF-8" standalone="yes"?>
<Relationships xmlns="http://schemas.openxmlformats.org/package/2006/relationships"><Relationship Id="rId3" Type="http://schemas.openxmlformats.org/officeDocument/2006/relationships/hyperlink" Target="https://emea.illumina.com/products/by-type/informatics-products/dragen-bio-it-platform.html" TargetMode="External"/><Relationship Id="rId2" Type="http://schemas.openxmlformats.org/officeDocument/2006/relationships/image" Target="../media/image292.png"/><Relationship Id="rId1" Type="http://schemas.openxmlformats.org/officeDocument/2006/relationships/slideLayout" Target="../slideLayouts/slideLayout553.xml"/><Relationship Id="rId4" Type="http://schemas.openxmlformats.org/officeDocument/2006/relationships/hyperlink" Target="https://emea.illumina.com/company/news-center/press-releases/2018/2349147.html" TargetMode="External"/></Relationships>
</file>

<file path=ppt/slides/_rels/slide281.xml.rels><?xml version="1.0" encoding="UTF-8" standalone="yes"?>
<Relationships xmlns="http://schemas.openxmlformats.org/package/2006/relationships"><Relationship Id="rId3" Type="http://schemas.openxmlformats.org/officeDocument/2006/relationships/image" Target="../media/image294.png"/><Relationship Id="rId2" Type="http://schemas.openxmlformats.org/officeDocument/2006/relationships/image" Target="../media/image293.tiff"/><Relationship Id="rId1" Type="http://schemas.openxmlformats.org/officeDocument/2006/relationships/slideLayout" Target="../slideLayouts/slideLayout557.xml"/><Relationship Id="rId4" Type="http://schemas.openxmlformats.org/officeDocument/2006/relationships/hyperlink" Target="https://developer.nvidia.com/clara-parabricks" TargetMode="External"/></Relationships>
</file>

<file path=ppt/slides/_rels/slide282.xml.rels><?xml version="1.0" encoding="UTF-8" standalone="yes"?>
<Relationships xmlns="http://schemas.openxmlformats.org/package/2006/relationships"><Relationship Id="rId3" Type="http://schemas.openxmlformats.org/officeDocument/2006/relationships/hyperlink" Target="https://blogs.nvidia.com/blog/2022/03/22/nvidia-hopper-accelerates-dynamic-programming-using-dpx-instructions/" TargetMode="External"/><Relationship Id="rId2" Type="http://schemas.openxmlformats.org/officeDocument/2006/relationships/image" Target="../media/image295.png"/><Relationship Id="rId1" Type="http://schemas.openxmlformats.org/officeDocument/2006/relationships/slideLayout" Target="../slideLayouts/slideLayout557.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5.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image" Target="../media/image13.png"/><Relationship Id="rId1" Type="http://schemas.openxmlformats.org/officeDocument/2006/relationships/slideLayout" Target="../slideLayouts/slideLayout567.xml"/><Relationship Id="rId6" Type="http://schemas.openxmlformats.org/officeDocument/2006/relationships/image" Target="../media/image16.png"/><Relationship Id="rId5" Type="http://schemas.openxmlformats.org/officeDocument/2006/relationships/image" Target="../media/image15.png"/><Relationship Id="rId4" Type="http://schemas.openxmlformats.org/officeDocument/2006/relationships/hyperlink" Target="https://arxiv.org/pdf/2008.00961.pdf" TargetMode="Externa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552.xml"/></Relationships>
</file>

<file path=ppt/slides/_rels/slide287.xml.rels><?xml version="1.0" encoding="UTF-8" standalone="yes"?>
<Relationships xmlns="http://schemas.openxmlformats.org/package/2006/relationships"><Relationship Id="rId3" Type="http://schemas.openxmlformats.org/officeDocument/2006/relationships/hyperlink" Target="http://www.computer.org/micro/" TargetMode="External"/><Relationship Id="rId7" Type="http://schemas.openxmlformats.org/officeDocument/2006/relationships/image" Target="../media/image134.png"/><Relationship Id="rId2" Type="http://schemas.openxmlformats.org/officeDocument/2006/relationships/hyperlink" Target="https://people.inf.ethz.ch/omutlu/pub/AcceleratingGenomeAnalysis_ieeemicro20.pdf" TargetMode="External"/><Relationship Id="rId1" Type="http://schemas.openxmlformats.org/officeDocument/2006/relationships/slideLayout" Target="../slideLayouts/slideLayout422.xml"/><Relationship Id="rId6" Type="http://schemas.openxmlformats.org/officeDocument/2006/relationships/hyperlink" Target="https://www.youtube.com/watch?v=hPnSmfwu2-A" TargetMode="External"/><Relationship Id="rId5" Type="http://schemas.openxmlformats.org/officeDocument/2006/relationships/hyperlink" Target="https://people.inf.ethz.ch/omutlu/pub/onur-AcceleratingGenomeAnalysis-AACBB-Keynote-Feb-16-2019-FINAL.pdf" TargetMode="External"/><Relationship Id="rId4" Type="http://schemas.openxmlformats.org/officeDocument/2006/relationships/hyperlink" Target="https://people.inf.ethz.ch/omutlu/pub/onur-AcceleratingGenomeAnalysis-AACBB-Keynote-Feb-16-2019-FINAL.pptx" TargetMode="External"/></Relationships>
</file>

<file path=ppt/slides/_rels/slide288.xml.rels><?xml version="1.0" encoding="UTF-8" standalone="yes"?>
<Relationships xmlns="http://schemas.openxmlformats.org/package/2006/relationships"><Relationship Id="rId3" Type="http://schemas.openxmlformats.org/officeDocument/2006/relationships/hyperlink" Target="https://people.inf.ethz.ch/omutlu/projects.htm" TargetMode="External"/><Relationship Id="rId2" Type="http://schemas.openxmlformats.org/officeDocument/2006/relationships/hyperlink" Target="https://people.inf.ethz.ch/omutlu/pub/ModernPrimerOnPIM_springer-emerging-computing-bookchapter21.pdf" TargetMode="External"/><Relationship Id="rId1" Type="http://schemas.openxmlformats.org/officeDocument/2006/relationships/slideLayout" Target="../slideLayouts/slideLayout422.xml"/><Relationship Id="rId5" Type="http://schemas.openxmlformats.org/officeDocument/2006/relationships/image" Target="../media/image236.png"/><Relationship Id="rId4" Type="http://schemas.openxmlformats.org/officeDocument/2006/relationships/hyperlink" Target="https://arxiv.org/pdf/2012.03112.pdf" TargetMode="External"/></Relationships>
</file>

<file path=ppt/slides/_rels/slide289.xml.rels><?xml version="1.0" encoding="UTF-8" standalone="yes"?>
<Relationships xmlns="http://schemas.openxmlformats.org/package/2006/relationships"><Relationship Id="rId3" Type="http://schemas.openxmlformats.org/officeDocument/2006/relationships/hyperlink" Target="https://www.research.ibm.com/journal/" TargetMode="External"/><Relationship Id="rId2" Type="http://schemas.openxmlformats.org/officeDocument/2006/relationships/hyperlink" Target="https://arxiv.org/pdf/1907.12947.pdf" TargetMode="External"/><Relationship Id="rId1" Type="http://schemas.openxmlformats.org/officeDocument/2006/relationships/slideLayout" Target="../slideLayouts/slideLayout422.xml"/><Relationship Id="rId4" Type="http://schemas.openxmlformats.org/officeDocument/2006/relationships/image" Target="../media/image237.png"/></Relationships>
</file>

<file path=ppt/slides/_rels/slide290.xml.rels><?xml version="1.0" encoding="UTF-8" standalone="yes"?>
<Relationships xmlns="http://schemas.openxmlformats.org/package/2006/relationships"><Relationship Id="rId8" Type="http://schemas.openxmlformats.org/officeDocument/2006/relationships/hyperlink" Target="https://www.youtube.com/watch?v=1S9P5-i4EuI" TargetMode="External"/><Relationship Id="rId3" Type="http://schemas.openxmlformats.org/officeDocument/2006/relationships/hyperlink" Target="https://ieee-iedm.org/program/tutorials/" TargetMode="External"/><Relationship Id="rId7" Type="http://schemas.openxmlformats.org/officeDocument/2006/relationships/hyperlink" Target="https://www.youtube.com/watch?v=H3sEaINPBOE" TargetMode="External"/><Relationship Id="rId12" Type="http://schemas.openxmlformats.org/officeDocument/2006/relationships/hyperlink" Target="https://www.youtube.com/onurmutlulectures" TargetMode="External"/><Relationship Id="rId2" Type="http://schemas.openxmlformats.org/officeDocument/2006/relationships/hyperlink" Target="https://people.inf.ethz.ch/omutlu/pub/onur-IEDM-Tutorial-MemoryCentricComputingSystems-December-12-2020-FINAL.pptx" TargetMode="External"/><Relationship Id="rId1" Type="http://schemas.openxmlformats.org/officeDocument/2006/relationships/slideLayout" Target="../slideLayouts/slideLayout422.xml"/><Relationship Id="rId6" Type="http://schemas.openxmlformats.org/officeDocument/2006/relationships/hyperlink" Target="https://people.inf.ethz.ch/omutlu/pub/onur-IEDM-Tutorial-ExecutiveSummary-MemoryCentricComputingSystems-December-12-2020-FINAL.pdf" TargetMode="External"/><Relationship Id="rId11" Type="http://schemas.openxmlformats.org/officeDocument/2006/relationships/hyperlink" Target="https://people.inf.ethz.ch/omutlu/pub/ModernPrimerOnPIM_springer-emerging-computing-bookchapter21.pdf" TargetMode="External"/><Relationship Id="rId5" Type="http://schemas.openxmlformats.org/officeDocument/2006/relationships/hyperlink" Target="https://people.inf.ethz.ch/omutlu/pub/onur-IEDM-Tutorial-ExecutiveSummary-MemoryCentricComputingSystems-December-12-2020-FINAL.pptx" TargetMode="External"/><Relationship Id="rId10" Type="http://schemas.openxmlformats.org/officeDocument/2006/relationships/hyperlink" Target="https://people.inf.ethz.ch/omutlu/pub/intelligent-architectures-for-intelligent-machines_keynote-paper_VLSI20.pdf" TargetMode="External"/><Relationship Id="rId4" Type="http://schemas.openxmlformats.org/officeDocument/2006/relationships/hyperlink" Target="https://people.inf.ethz.ch/omutlu/pub/onur-IEDM-Tutorial-MemoryCentricComputingSystems-December-12-2020-FINAL.pdf" TargetMode="External"/><Relationship Id="rId9" Type="http://schemas.openxmlformats.org/officeDocument/2006/relationships/hyperlink" Target="https://ieee-iedm.org/wp-content/uploads/2020/11/Mutlu.pdf" TargetMode="External"/></Relationships>
</file>

<file path=ppt/slides/_rels/slide291.xml.rels><?xml version="1.0" encoding="UTF-8" standalone="yes"?>
<Relationships xmlns="http://schemas.openxmlformats.org/package/2006/relationships"><Relationship Id="rId8" Type="http://schemas.openxmlformats.org/officeDocument/2006/relationships/hyperlink" Target="https://www.youtube.com/watch?v=1S9P5-i4EuI" TargetMode="External"/><Relationship Id="rId13" Type="http://schemas.openxmlformats.org/officeDocument/2006/relationships/image" Target="../media/image238.png"/><Relationship Id="rId3" Type="http://schemas.openxmlformats.org/officeDocument/2006/relationships/hyperlink" Target="https://ieee-iedm.org/program/tutorials/" TargetMode="External"/><Relationship Id="rId7" Type="http://schemas.openxmlformats.org/officeDocument/2006/relationships/hyperlink" Target="https://www.youtube.com/watch?v=H3sEaINPBOE" TargetMode="External"/><Relationship Id="rId12" Type="http://schemas.openxmlformats.org/officeDocument/2006/relationships/hyperlink" Target="https://www.youtube.com/onurmutlulectures" TargetMode="External"/><Relationship Id="rId2" Type="http://schemas.openxmlformats.org/officeDocument/2006/relationships/hyperlink" Target="https://people.inf.ethz.ch/omutlu/pub/onur-IEDM-Tutorial-MemoryCentricComputingSystems-December-12-2020-FINAL.pptx" TargetMode="External"/><Relationship Id="rId1" Type="http://schemas.openxmlformats.org/officeDocument/2006/relationships/slideLayout" Target="../slideLayouts/slideLayout422.xml"/><Relationship Id="rId6" Type="http://schemas.openxmlformats.org/officeDocument/2006/relationships/hyperlink" Target="https://people.inf.ethz.ch/omutlu/pub/onur-IEDM-Tutorial-ExecutiveSummary-MemoryCentricComputingSystems-December-12-2020-FINAL.pdf" TargetMode="External"/><Relationship Id="rId11" Type="http://schemas.openxmlformats.org/officeDocument/2006/relationships/hyperlink" Target="https://people.inf.ethz.ch/omutlu/pub/ModernPrimerOnPIM_springer-emerging-computing-bookchapter21.pdf" TargetMode="External"/><Relationship Id="rId5" Type="http://schemas.openxmlformats.org/officeDocument/2006/relationships/hyperlink" Target="https://people.inf.ethz.ch/omutlu/pub/onur-IEDM-Tutorial-ExecutiveSummary-MemoryCentricComputingSystems-December-12-2020-FINAL.pptx" TargetMode="External"/><Relationship Id="rId10" Type="http://schemas.openxmlformats.org/officeDocument/2006/relationships/hyperlink" Target="https://people.inf.ethz.ch/omutlu/pub/intelligent-architectures-for-intelligent-machines_keynote-paper_VLSI20.pdf" TargetMode="External"/><Relationship Id="rId4" Type="http://schemas.openxmlformats.org/officeDocument/2006/relationships/hyperlink" Target="https://people.inf.ethz.ch/omutlu/pub/onur-IEDM-Tutorial-MemoryCentricComputingSystems-December-12-2020-FINAL.pdf" TargetMode="External"/><Relationship Id="rId9" Type="http://schemas.openxmlformats.org/officeDocument/2006/relationships/hyperlink" Target="https://ieee-iedm.org/wp-content/uploads/2020/11/Mutlu.pdf" TargetMode="External"/></Relationships>
</file>

<file path=ppt/slides/_rels/slide292.xml.rels><?xml version="1.0" encoding="UTF-8" standalone="yes"?>
<Relationships xmlns="http://schemas.openxmlformats.org/package/2006/relationships"><Relationship Id="rId3" Type="http://schemas.openxmlformats.org/officeDocument/2006/relationships/hyperlink" Target="https://www.youtube.com/watch?v=qeukNs5XI3g" TargetMode="External"/><Relationship Id="rId2" Type="http://schemas.openxmlformats.org/officeDocument/2006/relationships/image" Target="../media/image296.png"/><Relationship Id="rId1" Type="http://schemas.openxmlformats.org/officeDocument/2006/relationships/slideLayout" Target="../slideLayouts/slideLayout2.xml"/></Relationships>
</file>

<file path=ppt/slides/_rels/slide293.xml.rels><?xml version="1.0" encoding="UTF-8" standalone="yes"?>
<Relationships xmlns="http://schemas.openxmlformats.org/package/2006/relationships"><Relationship Id="rId3" Type="http://schemas.openxmlformats.org/officeDocument/2006/relationships/hyperlink" Target="https://arxiv.org/pdf/2106.06433.pdf" TargetMode="External"/><Relationship Id="rId2" Type="http://schemas.openxmlformats.org/officeDocument/2006/relationships/image" Target="../media/image18.png"/><Relationship Id="rId1" Type="http://schemas.openxmlformats.org/officeDocument/2006/relationships/slideLayout" Target="../slideLayouts/slideLayout557.xml"/><Relationship Id="rId4" Type="http://schemas.openxmlformats.org/officeDocument/2006/relationships/hyperlink" Target="https://github.com/CMU-SAFARI/SneakySnake/tree/master/SneakySnake-HLS-HBM" TargetMode="External"/></Relationships>
</file>

<file path=ppt/slides/_rels/slide294.xml.rels><?xml version="1.0" encoding="UTF-8" standalone="yes"?>
<Relationships xmlns="http://schemas.openxmlformats.org/package/2006/relationships"><Relationship Id="rId3" Type="http://schemas.openxmlformats.org/officeDocument/2006/relationships/hyperlink" Target="https://github.com/CMU-SAFARI/Molecules2Variations" TargetMode="External"/><Relationship Id="rId2" Type="http://schemas.openxmlformats.org/officeDocument/2006/relationships/hyperlink" Target="https://arxiv.org/abs/2205.07957" TargetMode="External"/><Relationship Id="rId1" Type="http://schemas.openxmlformats.org/officeDocument/2006/relationships/slideLayout" Target="../slideLayouts/slideLayout553.xml"/><Relationship Id="rId5" Type="http://schemas.openxmlformats.org/officeDocument/2006/relationships/hyperlink" Target="https://arxiv.org/pdf/2205.07957.pdf" TargetMode="External"/><Relationship Id="rId4" Type="http://schemas.openxmlformats.org/officeDocument/2006/relationships/image" Target="../media/image19.png"/></Relationships>
</file>

<file path=ppt/slides/_rels/slide295.xml.rels><?xml version="1.0" encoding="UTF-8" standalone="yes"?>
<Relationships xmlns="http://schemas.openxmlformats.org/package/2006/relationships"><Relationship Id="rId3" Type="http://schemas.openxmlformats.org/officeDocument/2006/relationships/hyperlink" Target="https://www.youtube.com/watch?v=ygmQpdDTL7o&amp;list=PL5Q2soXY2Zi9xidyIgBxUz7xRPS-wisBN&amp;index=14" TargetMode="External"/><Relationship Id="rId2" Type="http://schemas.openxmlformats.org/officeDocument/2006/relationships/hyperlink" Target="https://www.youtube.com/watch?v=CrRb32v7SJc&amp;list=PL5Q2soXY2Zi9xidyIgBxUz7xRPS-wisBN&amp;index=5" TargetMode="External"/><Relationship Id="rId1" Type="http://schemas.openxmlformats.org/officeDocument/2006/relationships/slideLayout" Target="../slideLayouts/slideLayout541.xml"/><Relationship Id="rId6" Type="http://schemas.openxmlformats.org/officeDocument/2006/relationships/hyperlink" Target="https://www.youtube.com/onurmutlulectures" TargetMode="External"/><Relationship Id="rId5" Type="http://schemas.openxmlformats.org/officeDocument/2006/relationships/hyperlink" Target="https://www.youtube.com/watch?v=rgjl8ZyLsAg&amp;list=PL5Q2soXY2Zi9E2bBVAgCqLgwiDRQDTyId" TargetMode="External"/><Relationship Id="rId4" Type="http://schemas.openxmlformats.org/officeDocument/2006/relationships/hyperlink" Target="https://www.youtube.com/watch?v=gR7XR-Eepcg&amp;list=PL5Q2soXY2Zi9xidyIgBxUz7xRPS-wisBN&amp;index=10" TargetMode="External"/></Relationships>
</file>

<file path=ppt/slides/_rels/slide296.xml.rels><?xml version="1.0" encoding="UTF-8" standalone="yes"?>
<Relationships xmlns="http://schemas.openxmlformats.org/package/2006/relationships"><Relationship Id="rId3" Type="http://schemas.openxmlformats.org/officeDocument/2006/relationships/hyperlink" Target="https://safari.ethz.ch/architecture/fall2021/doku.php?id=schedule" TargetMode="External"/><Relationship Id="rId2" Type="http://schemas.openxmlformats.org/officeDocument/2006/relationships/hyperlink" Target="https://safari.ethz.ch/projects_and_seminars/spring2022/doku.php?id=bioinformatics" TargetMode="External"/><Relationship Id="rId1" Type="http://schemas.openxmlformats.org/officeDocument/2006/relationships/slideLayout" Target="../slideLayouts/slideLayout553.xml"/><Relationship Id="rId6" Type="http://schemas.openxmlformats.org/officeDocument/2006/relationships/image" Target="../media/image297.png"/><Relationship Id="rId5" Type="http://schemas.openxmlformats.org/officeDocument/2006/relationships/hyperlink" Target="https://www.youtube.com/watch?v=4yfkM_5EFgo&amp;list=PL5Q2soXY2Zi-Mnk1PxjEIG32HAGILkTOF" TargetMode="External"/><Relationship Id="rId4" Type="http://schemas.openxmlformats.org/officeDocument/2006/relationships/hyperlink" Target="https://www.youtube.com/watch?v=DEL_5A_Y3TI&amp;list=PL5Q2soXY2Zi8NrPDgOR1yRU_Cxxjw-u18" TargetMode="External"/></Relationships>
</file>

<file path=ppt/slides/_rels/slide297.xml.rels><?xml version="1.0" encoding="UTF-8" standalone="yes"?>
<Relationships xmlns="http://schemas.openxmlformats.org/package/2006/relationships"><Relationship Id="rId3" Type="http://schemas.openxmlformats.org/officeDocument/2006/relationships/hyperlink" Target="https://safari.ethz.ch/projects_and_seminars/fall2021/doku.php?id=bioinformatics" TargetMode="External"/><Relationship Id="rId7" Type="http://schemas.openxmlformats.org/officeDocument/2006/relationships/image" Target="../media/image298.png"/><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595.xml"/><Relationship Id="rId6" Type="http://schemas.openxmlformats.org/officeDocument/2006/relationships/hyperlink" Target="https://www.youtube.com/watch?v=MnogTeMjY8k&amp;list=PL5Q2soXY2Zi8sngH-TrNZnDhDkPq55J9J" TargetMode="External"/><Relationship Id="rId5" Type="http://schemas.openxmlformats.org/officeDocument/2006/relationships/hyperlink" Target="https://www.youtube.com/watch?v=4yfkM_5EFgo&amp;list=PL5Q2soXY2Zi-Mnk1PxjEIG32HAGILkTOF" TargetMode="External"/><Relationship Id="rId4" Type="http://schemas.openxmlformats.org/officeDocument/2006/relationships/hyperlink" Target="https://www.youtube.com/watch?v=9e4Chnwdovo&amp;list=PL5Q2soXY2Zi-841fUYYUK9EsXKhQKRPyX" TargetMode="External"/></Relationships>
</file>

<file path=ppt/slides/_rels/slide298.xml.rels><?xml version="1.0" encoding="UTF-8" standalone="yes"?>
<Relationships xmlns="http://schemas.openxmlformats.org/package/2006/relationships"><Relationship Id="rId3" Type="http://schemas.openxmlformats.org/officeDocument/2006/relationships/hyperlink" Target="https://safari.ethz.ch/architecture/fall2020/doku.php?id=schedule" TargetMode="External"/><Relationship Id="rId7" Type="http://schemas.openxmlformats.org/officeDocument/2006/relationships/hyperlink" Target="https://www.youtube.com/onurmutlulectures" TargetMode="External"/><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461.xml"/><Relationship Id="rId6" Type="http://schemas.openxmlformats.org/officeDocument/2006/relationships/image" Target="../media/image299.png"/><Relationship Id="rId5" Type="http://schemas.openxmlformats.org/officeDocument/2006/relationships/hyperlink" Target="https://www.youtube.com/watch?v=c3mPdZA-Fmc&amp;list=PL5Q2soXY2Zi9xidyIgBxUz7xRPS-wisBN" TargetMode="External"/><Relationship Id="rId4" Type="http://schemas.openxmlformats.org/officeDocument/2006/relationships/hyperlink" Target="https://www.youtube.com/watch?v=4yfkM_5EFgo&amp;list=PL5Q2soXY2Zi-Mnk1PxjEIG32HAGILkTOF" TargetMode="External"/></Relationships>
</file>

<file path=ppt/slides/_rels/slide299.xml.rels><?xml version="1.0" encoding="UTF-8" standalone="yes"?>
<Relationships xmlns="http://schemas.openxmlformats.org/package/2006/relationships"><Relationship Id="rId8" Type="http://schemas.openxmlformats.org/officeDocument/2006/relationships/image" Target="../media/image300.png"/><Relationship Id="rId3" Type="http://schemas.openxmlformats.org/officeDocument/2006/relationships/hyperlink" Target="https://safari.ethz.ch/architecture/fall2021/doku.php?id=schedule" TargetMode="External"/><Relationship Id="rId7" Type="http://schemas.openxmlformats.org/officeDocument/2006/relationships/hyperlink" Target="https://www.youtube.com/watch?v=LbC0EZY8yw4&amp;list=PL5Q2soXY2Zi_uej3aY39YB5pfW4SJ7LlN" TargetMode="External"/><Relationship Id="rId2" Type="http://schemas.openxmlformats.org/officeDocument/2006/relationships/hyperlink" Target="https://safari.ethz.ch/digitaltechnik/spring2022/doku.php?id=schedule" TargetMode="External"/><Relationship Id="rId1" Type="http://schemas.openxmlformats.org/officeDocument/2006/relationships/slideLayout" Target="../slideLayouts/slideLayout553.xml"/><Relationship Id="rId6" Type="http://schemas.openxmlformats.org/officeDocument/2006/relationships/hyperlink" Target="https://www.youtube.com/watch?v=4yfkM_5EFgo&amp;list=PL5Q2soXY2Zi-Mnk1PxjEIG32HAGILkTOF" TargetMode="External"/><Relationship Id="rId5" Type="http://schemas.openxmlformats.org/officeDocument/2006/relationships/hyperlink" Target="https://www.youtube.com/watch?v=cpXdE3HwvK0&amp;list=PL5Q2soXY2Zi97Ya5DEUpMpO2bbAoaG7c6" TargetMode="External"/><Relationship Id="rId4" Type="http://schemas.openxmlformats.org/officeDocument/2006/relationships/hyperlink" Target="https://safari.ethz.ch/digitaltechnik/spring2021/doku.php?id=schedule" TargetMode="External"/><Relationship Id="rId9" Type="http://schemas.openxmlformats.org/officeDocument/2006/relationships/hyperlink" Target="https://www.youtube.com/onurmutlulectures" TargetMode="External"/></Relationships>
</file>

<file path=ppt/slides/_rels/slide300.xml.rels><?xml version="1.0" encoding="UTF-8" standalone="yes"?>
<Relationships xmlns="http://schemas.openxmlformats.org/package/2006/relationships"><Relationship Id="rId3" Type="http://schemas.openxmlformats.org/officeDocument/2006/relationships/hyperlink" Target="https://safari.ethz.ch/architecture/fall2021/doku.php?id=schedule" TargetMode="External"/><Relationship Id="rId7" Type="http://schemas.openxmlformats.org/officeDocument/2006/relationships/image" Target="../media/image301.png"/><Relationship Id="rId2" Type="http://schemas.openxmlformats.org/officeDocument/2006/relationships/hyperlink" Target="https://safari.ethz.ch/architecture_seminar/spring2022/doku.php?id=schedule" TargetMode="External"/><Relationship Id="rId1" Type="http://schemas.openxmlformats.org/officeDocument/2006/relationships/slideLayout" Target="../slideLayouts/slideLayout553.xml"/><Relationship Id="rId6" Type="http://schemas.openxmlformats.org/officeDocument/2006/relationships/hyperlink" Target="https://www.youtube.com/watch?v=4TcP297mdsI&amp;list=PL5Q2soXY2Zi_7UBNmC9B8Yr5JSwTG9yH4" TargetMode="External"/><Relationship Id="rId5" Type="http://schemas.openxmlformats.org/officeDocument/2006/relationships/hyperlink" Target="https://www.youtube.com/watch?v=rS9UPk509AQ&amp;list=PL5Q2soXY2Zi_hxizriwKmFHgcoe2Q8-m0" TargetMode="External"/><Relationship Id="rId4" Type="http://schemas.openxmlformats.org/officeDocument/2006/relationships/hyperlink" Target="https://safari.ethz.ch/architecture_seminar/fall2021/doku.php?id=schedule" TargetMode="External"/></Relationships>
</file>

<file path=ppt/slides/_rels/slide301.xml.rels><?xml version="1.0" encoding="UTF-8" standalone="yes"?>
<Relationships xmlns="http://schemas.openxmlformats.org/package/2006/relationships"><Relationship Id="rId3" Type="http://schemas.openxmlformats.org/officeDocument/2006/relationships/hyperlink" Target="https://safari.ethz.ch/projects_and_seminars/spring2022/doku.php?id=processing_in_memory" TargetMode="External"/><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2.xml"/><Relationship Id="rId6" Type="http://schemas.openxmlformats.org/officeDocument/2006/relationships/image" Target="../media/image302.png"/><Relationship Id="rId5" Type="http://schemas.openxmlformats.org/officeDocument/2006/relationships/hyperlink" Target="https://www.youtube.com/watch?v=4yfkM_5EFgo&amp;list=PL5Q2soXY2Zi-Mnk1PxjEIG32HAGILkTOF" TargetMode="External"/><Relationship Id="rId4" Type="http://schemas.openxmlformats.org/officeDocument/2006/relationships/hyperlink" Target="https://www.youtube.com/watch?v=9e4Chnwdovo&amp;list=PL5Q2soXY2Zi-841fUYYUK9EsXKhQKRPyX" TargetMode="External"/></Relationships>
</file>

<file path=ppt/slides/_rels/slide302.xml.rels><?xml version="1.0" encoding="UTF-8" standalone="yes"?>
<Relationships xmlns="http://schemas.openxmlformats.org/package/2006/relationships"><Relationship Id="rId3" Type="http://schemas.openxmlformats.org/officeDocument/2006/relationships/hyperlink" Target="https://safari.ethz.ch/architecture/fall2021/doku.php?id=schedule" TargetMode="External"/><Relationship Id="rId2" Type="http://schemas.openxmlformats.org/officeDocument/2006/relationships/hyperlink" Target="https://safari.ethz.ch/projects_and_seminars/spring2022/doku.php?id=heterogeneous_systems" TargetMode="External"/><Relationship Id="rId1" Type="http://schemas.openxmlformats.org/officeDocument/2006/relationships/slideLayout" Target="../slideLayouts/slideLayout595.xml"/><Relationship Id="rId6" Type="http://schemas.openxmlformats.org/officeDocument/2006/relationships/image" Target="../media/image303.png"/><Relationship Id="rId5" Type="http://schemas.openxmlformats.org/officeDocument/2006/relationships/hyperlink" Target="https://www.youtube.com/watch?v=4yfkM_5EFgo&amp;list=PL5Q2soXY2Zi-Mnk1PxjEIG32HAGILkTOF" TargetMode="External"/><Relationship Id="rId4" Type="http://schemas.openxmlformats.org/officeDocument/2006/relationships/hyperlink" Target="https://www.youtube.com/watch?v=oFO5fTrgFIY&amp;list=PL5Q2soXY2Zi9XrgXR38IM_FTjmY6h7Gzm" TargetMode="External"/></Relationships>
</file>

<file path=ppt/slides/_rels/slide303.xml.rels><?xml version="1.0" encoding="UTF-8" standalone="yes"?>
<Relationships xmlns="http://schemas.openxmlformats.org/package/2006/relationships"><Relationship Id="rId8" Type="http://schemas.openxmlformats.org/officeDocument/2006/relationships/image" Target="../media/image305.png"/><Relationship Id="rId3" Type="http://schemas.openxmlformats.org/officeDocument/2006/relationships/hyperlink" Target="https://safari.ethz.ch/projects_and_seminars/spring2022/doku.php?id=hw_sw_codesign" TargetMode="External"/><Relationship Id="rId7" Type="http://schemas.openxmlformats.org/officeDocument/2006/relationships/image" Target="../media/image304.png"/><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595.xml"/><Relationship Id="rId6" Type="http://schemas.openxmlformats.org/officeDocument/2006/relationships/hyperlink" Target="https://youtube.com/playlist?list=PL5Q2soXY2Zi8nH7un3ghD2nutKWWDk-NK" TargetMode="External"/><Relationship Id="rId5" Type="http://schemas.openxmlformats.org/officeDocument/2006/relationships/hyperlink" Target="https://www.youtube.com/watch?v=4yfkM_5EFgo&amp;list=PL5Q2soXY2Zi-Mnk1PxjEIG32HAGILkTOF" TargetMode="External"/><Relationship Id="rId4" Type="http://schemas.openxmlformats.org/officeDocument/2006/relationships/hyperlink" Target="https://www.youtube.com/watch?v=9e4Chnwdovo&amp;list=PL5Q2soXY2Zi-841fUYYUK9EsXKhQKRPyX" TargetMode="External"/></Relationships>
</file>

<file path=ppt/slides/_rels/slide304.xml.rels><?xml version="1.0" encoding="UTF-8" standalone="yes"?>
<Relationships xmlns="http://schemas.openxmlformats.org/package/2006/relationships"><Relationship Id="rId3" Type="http://schemas.openxmlformats.org/officeDocument/2006/relationships/hyperlink" Target="https://safari.ethz.ch/projects_and_seminars/spring2022/doku.php?id=modern_ssds" TargetMode="External"/><Relationship Id="rId7" Type="http://schemas.openxmlformats.org/officeDocument/2006/relationships/image" Target="../media/image307.png"/><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595.xml"/><Relationship Id="rId6" Type="http://schemas.openxmlformats.org/officeDocument/2006/relationships/image" Target="../media/image306.png"/><Relationship Id="rId5" Type="http://schemas.openxmlformats.org/officeDocument/2006/relationships/hyperlink" Target="https://www.youtube.com/watch?v=4yfkM_5EFgo&amp;list=PL5Q2soXY2Zi-Mnk1PxjEIG32HAGILkTOF" TargetMode="External"/><Relationship Id="rId4" Type="http://schemas.openxmlformats.org/officeDocument/2006/relationships/hyperlink" Target="https://www.youtube.com/watch?v=_q4rm71DsY4&amp;list=PL5Q2soXY2Zi8vabcse1kL22DEcgMl2RAq" TargetMode="Externa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422.xml"/></Relationships>
</file>

<file path=ppt/slides/_rels/slide306.xml.rels><?xml version="1.0" encoding="UTF-8" standalone="yes"?>
<Relationships xmlns="http://schemas.openxmlformats.org/package/2006/relationships"><Relationship Id="rId3" Type="http://schemas.openxmlformats.org/officeDocument/2006/relationships/image" Target="../media/image308.jpeg"/><Relationship Id="rId2" Type="http://schemas.openxmlformats.org/officeDocument/2006/relationships/hyperlink" Target="http://www.safari.ethz.ch/" TargetMode="External"/><Relationship Id="rId1" Type="http://schemas.openxmlformats.org/officeDocument/2006/relationships/slideLayout" Target="../slideLayouts/slideLayout422.xml"/></Relationships>
</file>

<file path=ppt/slides/_rels/slide307.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309.png"/><Relationship Id="rId1" Type="http://schemas.openxmlformats.org/officeDocument/2006/relationships/slideLayout" Target="../slideLayouts/slideLayout457.xml"/><Relationship Id="rId6" Type="http://schemas.openxmlformats.org/officeDocument/2006/relationships/hyperlink" Target="https://safari.ethz.ch/safari-newsletter-january-2021/" TargetMode="External"/><Relationship Id="rId5" Type="http://schemas.openxmlformats.org/officeDocument/2006/relationships/image" Target="../media/image310.jpeg"/><Relationship Id="rId4" Type="http://schemas.openxmlformats.org/officeDocument/2006/relationships/hyperlink" Target="http://www.safari.ethz.ch/" TargetMode="External"/></Relationships>
</file>

<file path=ppt/slides/_rels/slide308.xml.rels><?xml version="1.0" encoding="UTF-8" standalone="yes"?>
<Relationships xmlns="http://schemas.openxmlformats.org/package/2006/relationships"><Relationship Id="rId3" Type="http://schemas.openxmlformats.org/officeDocument/2006/relationships/image" Target="../media/image311.png"/><Relationship Id="rId2" Type="http://schemas.openxmlformats.org/officeDocument/2006/relationships/hyperlink" Target="https://safari.ethz.ch/safari-newsletter-april-2020/" TargetMode="External"/><Relationship Id="rId1" Type="http://schemas.openxmlformats.org/officeDocument/2006/relationships/slideLayout" Target="../slideLayouts/slideLayout461.xml"/></Relationships>
</file>

<file path=ppt/slides/_rels/slide309.xml.rels><?xml version="1.0" encoding="UTF-8" standalone="yes"?>
<Relationships xmlns="http://schemas.openxmlformats.org/package/2006/relationships"><Relationship Id="rId3" Type="http://schemas.openxmlformats.org/officeDocument/2006/relationships/image" Target="../media/image312.png"/><Relationship Id="rId2" Type="http://schemas.openxmlformats.org/officeDocument/2006/relationships/hyperlink" Target="https://safari.ethz.ch/safari-newsletter-january-2021/" TargetMode="External"/><Relationship Id="rId1" Type="http://schemas.openxmlformats.org/officeDocument/2006/relationships/slideLayout" Target="../slideLayouts/slideLayout461.xml"/></Relationships>
</file>

<file path=ppt/slides/_rels/slide310.xml.rels><?xml version="1.0" encoding="UTF-8" standalone="yes"?>
<Relationships xmlns="http://schemas.openxmlformats.org/package/2006/relationships"><Relationship Id="rId3" Type="http://schemas.openxmlformats.org/officeDocument/2006/relationships/image" Target="../media/image313.png"/><Relationship Id="rId2" Type="http://schemas.openxmlformats.org/officeDocument/2006/relationships/hyperlink" Target="https://safari.ethz.ch/safari-newsletter-december-2021/" TargetMode="External"/><Relationship Id="rId1" Type="http://schemas.openxmlformats.org/officeDocument/2006/relationships/slideLayout" Target="../slideLayouts/slideLayout461.xml"/></Relationships>
</file>

<file path=ppt/slides/_rels/slide311.xml.rels><?xml version="1.0" encoding="UTF-8" standalone="yes"?>
<Relationships xmlns="http://schemas.openxmlformats.org/package/2006/relationships"><Relationship Id="rId3" Type="http://schemas.openxmlformats.org/officeDocument/2006/relationships/hyperlink" Target="https://www.youtube.com/onurmutlulectures" TargetMode="External"/><Relationship Id="rId2" Type="http://schemas.openxmlformats.org/officeDocument/2006/relationships/hyperlink" Target="https://people.inf.ethz.ch/omutlu/projects.htm" TargetMode="External"/><Relationship Id="rId1" Type="http://schemas.openxmlformats.org/officeDocument/2006/relationships/slideLayout" Target="../slideLayouts/slideLayout496.xml"/></Relationships>
</file>

<file path=ppt/slides/_rels/slide312.xml.rels><?xml version="1.0" encoding="UTF-8" standalone="yes"?>
<Relationships xmlns="http://schemas.openxmlformats.org/package/2006/relationships"><Relationship Id="rId3" Type="http://schemas.openxmlformats.org/officeDocument/2006/relationships/image" Target="../media/image314.png"/><Relationship Id="rId2" Type="http://schemas.openxmlformats.org/officeDocument/2006/relationships/hyperlink" Target="https://github.com/CMU-SAFARI/" TargetMode="External"/><Relationship Id="rId1" Type="http://schemas.openxmlformats.org/officeDocument/2006/relationships/slideLayout" Target="../slideLayouts/slideLayout461.xml"/><Relationship Id="rId4" Type="http://schemas.openxmlformats.org/officeDocument/2006/relationships/image" Target="../media/image315.png"/></Relationships>
</file>

<file path=ppt/slides/_rels/slide313.xml.rels><?xml version="1.0" encoding="UTF-8" standalone="yes"?>
<Relationships xmlns="http://schemas.openxmlformats.org/package/2006/relationships"><Relationship Id="rId3" Type="http://schemas.openxmlformats.org/officeDocument/2006/relationships/hyperlink" Target="mailto:omutlu@gmail.com" TargetMode="External"/><Relationship Id="rId7" Type="http://schemas.openxmlformats.org/officeDocument/2006/relationships/image" Target="../media/image12.jpeg"/><Relationship Id="rId2" Type="http://schemas.openxmlformats.org/officeDocument/2006/relationships/notesSlide" Target="../notesSlides/notesSlide143.xml"/><Relationship Id="rId1" Type="http://schemas.openxmlformats.org/officeDocument/2006/relationships/slideLayout" Target="../slideLayouts/slideLayout1.xml"/><Relationship Id="rId6" Type="http://schemas.openxmlformats.org/officeDocument/2006/relationships/image" Target="../media/image1.png"/><Relationship Id="rId5" Type="http://schemas.openxmlformats.org/officeDocument/2006/relationships/image" Target="../media/image11.png"/><Relationship Id="rId4" Type="http://schemas.openxmlformats.org/officeDocument/2006/relationships/hyperlink" Target="https://people.inf.ethz.ch/omutlu" TargetMode="External"/></Relationships>
</file>

<file path=ppt/slides/_rels/slide314.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1.xml"/></Relationships>
</file>

<file path=ppt/slides/_rels/slide315.xml.rels><?xml version="1.0" encoding="UTF-8" standalone="yes"?>
<Relationships xmlns="http://schemas.openxmlformats.org/package/2006/relationships"><Relationship Id="rId3" Type="http://schemas.openxmlformats.org/officeDocument/2006/relationships/image" Target="../media/image273.png"/><Relationship Id="rId2" Type="http://schemas.openxmlformats.org/officeDocument/2006/relationships/notesSlide" Target="../notesSlides/notesSlide145.xml"/><Relationship Id="rId1" Type="http://schemas.openxmlformats.org/officeDocument/2006/relationships/slideLayout" Target="../slideLayouts/slideLayout607.xml"/></Relationships>
</file>

<file path=ppt/slides/_rels/slide316.xml.rels><?xml version="1.0" encoding="UTF-8" standalone="yes"?>
<Relationships xmlns="http://schemas.openxmlformats.org/package/2006/relationships"><Relationship Id="rId3" Type="http://schemas.openxmlformats.org/officeDocument/2006/relationships/hyperlink" Target="https://arxiv.org/pdf/2112.08687.pdf" TargetMode="External"/><Relationship Id="rId2" Type="http://schemas.openxmlformats.org/officeDocument/2006/relationships/notesSlide" Target="../notesSlides/notesSlide146.xml"/><Relationship Id="rId1" Type="http://schemas.openxmlformats.org/officeDocument/2006/relationships/slideLayout" Target="../slideLayouts/slideLayout607.xml"/><Relationship Id="rId6" Type="http://schemas.openxmlformats.org/officeDocument/2006/relationships/image" Target="../media/image316.png"/><Relationship Id="rId5" Type="http://schemas.openxmlformats.org/officeDocument/2006/relationships/hyperlink" Target="https://github.com/CMU-SAFARI/BLEND" TargetMode="External"/><Relationship Id="rId4" Type="http://schemas.openxmlformats.org/officeDocument/2006/relationships/hyperlink" Target="https://arxiv.org/abs/2112.08687" TargetMode="External"/></Relationships>
</file>

<file path=ppt/slides/_rels/slide317.xml.rels><?xml version="1.0" encoding="UTF-8" standalone="yes"?>
<Relationships xmlns="http://schemas.openxmlformats.org/package/2006/relationships"><Relationship Id="rId3" Type="http://schemas.openxmlformats.org/officeDocument/2006/relationships/hyperlink" Target="https://arxiv.org/pdf/2207.09765.pdf" TargetMode="External"/><Relationship Id="rId2" Type="http://schemas.openxmlformats.org/officeDocument/2006/relationships/notesSlide" Target="../notesSlides/notesSlide147.xml"/><Relationship Id="rId1" Type="http://schemas.openxmlformats.org/officeDocument/2006/relationships/slideLayout" Target="../slideLayouts/slideLayout607.xml"/><Relationship Id="rId6" Type="http://schemas.openxmlformats.org/officeDocument/2006/relationships/image" Target="../media/image317.png"/><Relationship Id="rId5" Type="http://schemas.openxmlformats.org/officeDocument/2006/relationships/hyperlink" Target="https://github.com/CMU-SAFARI/ApHMM-GPU" TargetMode="External"/><Relationship Id="rId4" Type="http://schemas.openxmlformats.org/officeDocument/2006/relationships/hyperlink" Target="https://arxiv.org/abs/2207.09765" TargetMode="External"/></Relationships>
</file>

<file path=ppt/slides/_rels/slide318.xml.rels><?xml version="1.0" encoding="UTF-8" standalone="yes"?>
<Relationships xmlns="http://schemas.openxmlformats.org/package/2006/relationships"><Relationship Id="rId3" Type="http://schemas.openxmlformats.org/officeDocument/2006/relationships/hyperlink" Target="https://people.inf.ethz.ch/omutlu/pub/AirLift_genome-remapper_arxiv21.pdf" TargetMode="External"/><Relationship Id="rId7" Type="http://schemas.openxmlformats.org/officeDocument/2006/relationships/image" Target="../media/image275.png"/><Relationship Id="rId2" Type="http://schemas.openxmlformats.org/officeDocument/2006/relationships/notesSlide" Target="../notesSlides/notesSlide148.xml"/><Relationship Id="rId1" Type="http://schemas.openxmlformats.org/officeDocument/2006/relationships/slideLayout" Target="../slideLayouts/slideLayout2.xml"/><Relationship Id="rId6" Type="http://schemas.openxmlformats.org/officeDocument/2006/relationships/hyperlink" Target="https://github.com/CMU-SAFARI/AirLift" TargetMode="External"/><Relationship Id="rId5" Type="http://schemas.openxmlformats.org/officeDocument/2006/relationships/hyperlink" Target="https://doi.org/10.1101/2021.02.16.431517" TargetMode="External"/><Relationship Id="rId4" Type="http://schemas.openxmlformats.org/officeDocument/2006/relationships/hyperlink" Target="https://arxiv.org/abs/1912.08735" TargetMode="External"/></Relationships>
</file>

<file path=ppt/slides/_rels/slide319.xml.rels><?xml version="1.0" encoding="UTF-8" standalone="yes"?>
<Relationships xmlns="http://schemas.openxmlformats.org/package/2006/relationships"><Relationship Id="rId3" Type="http://schemas.openxmlformats.org/officeDocument/2006/relationships/hyperlink" Target="https://doi.org/10.1093/bioinformatics/btac554" TargetMode="External"/><Relationship Id="rId2" Type="http://schemas.openxmlformats.org/officeDocument/2006/relationships/notesSlide" Target="../notesSlides/notesSlide149.xml"/><Relationship Id="rId1" Type="http://schemas.openxmlformats.org/officeDocument/2006/relationships/slideLayout" Target="../slideLayouts/slideLayout2.xml"/><Relationship Id="rId5" Type="http://schemas.openxmlformats.org/officeDocument/2006/relationships/image" Target="../media/image276.png"/><Relationship Id="rId4" Type="http://schemas.openxmlformats.org/officeDocument/2006/relationships/hyperlink" Target="https://github.com/CMU-SAFARI/FastRemap" TargetMode="External"/></Relationships>
</file>

<file path=ppt/slides/_rels/slide320.xml.rels><?xml version="1.0" encoding="UTF-8" standalone="yes"?>
<Relationships xmlns="http://schemas.openxmlformats.org/package/2006/relationships"><Relationship Id="rId3" Type="http://schemas.openxmlformats.org/officeDocument/2006/relationships/hyperlink" Target="https://github.com/CMU-SAFARI/COVIDHunter" TargetMode="External"/><Relationship Id="rId2" Type="http://schemas.openxmlformats.org/officeDocument/2006/relationships/hyperlink" Target="https://arxiv.org/pdf/2102.03667.pdf" TargetMode="External"/><Relationship Id="rId1" Type="http://schemas.openxmlformats.org/officeDocument/2006/relationships/slideLayout" Target="../slideLayouts/slideLayout553.xml"/><Relationship Id="rId4" Type="http://schemas.openxmlformats.org/officeDocument/2006/relationships/image" Target="../media/image318.png"/></Relationships>
</file>

<file path=ppt/slides/_rels/slide321.xml.rels><?xml version="1.0" encoding="UTF-8" standalone="yes"?>
<Relationships xmlns="http://schemas.openxmlformats.org/package/2006/relationships"><Relationship Id="rId3" Type="http://schemas.openxmlformats.org/officeDocument/2006/relationships/image" Target="../media/image319.png"/><Relationship Id="rId2" Type="http://schemas.openxmlformats.org/officeDocument/2006/relationships/hyperlink" Target="https://arxiv.org/pdf/2203.16261.pdf" TargetMode="External"/><Relationship Id="rId1" Type="http://schemas.openxmlformats.org/officeDocument/2006/relationships/slideLayout" Target="../slideLayouts/slideLayout553.xml"/></Relationships>
</file>

<file path=ppt/slides/_rels/slide322.xml.rels><?xml version="1.0" encoding="UTF-8" standalone="yes"?>
<Relationships xmlns="http://schemas.openxmlformats.org/package/2006/relationships"><Relationship Id="rId3" Type="http://schemas.openxmlformats.org/officeDocument/2006/relationships/image" Target="../media/image320.png"/><Relationship Id="rId2" Type="http://schemas.openxmlformats.org/officeDocument/2006/relationships/hyperlink" Target="https://arxiv.org/pdf/2206.01932.pdf" TargetMode="External"/><Relationship Id="rId1" Type="http://schemas.openxmlformats.org/officeDocument/2006/relationships/slideLayout" Target="../slideLayouts/slideLayout557.xml"/></Relationships>
</file>

<file path=ppt/slides/_rels/slide323.xml.rels><?xml version="1.0" encoding="UTF-8" standalone="yes"?>
<Relationships xmlns="http://schemas.openxmlformats.org/package/2006/relationships"><Relationship Id="rId3" Type="http://schemas.openxmlformats.org/officeDocument/2006/relationships/hyperlink" Target="https://github.com/safaad/aim" TargetMode="External"/><Relationship Id="rId2" Type="http://schemas.openxmlformats.org/officeDocument/2006/relationships/hyperlink" Target="https://arxiv.org/abs/2208.01243" TargetMode="External"/><Relationship Id="rId1" Type="http://schemas.openxmlformats.org/officeDocument/2006/relationships/slideLayout" Target="../slideLayouts/slideLayout553.xml"/><Relationship Id="rId4" Type="http://schemas.openxmlformats.org/officeDocument/2006/relationships/image" Target="../media/image272.png"/></Relationships>
</file>

<file path=ppt/slides/_rels/slide324.xml.rels><?xml version="1.0" encoding="UTF-8" standalone="yes"?>
<Relationships xmlns="http://schemas.openxmlformats.org/package/2006/relationships"><Relationship Id="rId3" Type="http://schemas.openxmlformats.org/officeDocument/2006/relationships/hyperlink" Target="https://github.com/CMU-SAFARI/Scrooge" TargetMode="External"/><Relationship Id="rId2" Type="http://schemas.openxmlformats.org/officeDocument/2006/relationships/hyperlink" Target="https://arxiv.org/abs/2208.09985" TargetMode="External"/><Relationship Id="rId1" Type="http://schemas.openxmlformats.org/officeDocument/2006/relationships/slideLayout" Target="../slideLayouts/slideLayout553.xml"/><Relationship Id="rId4" Type="http://schemas.openxmlformats.org/officeDocument/2006/relationships/image" Target="../media/image321.png"/></Relationships>
</file>

<file path=ppt/slides/_rels/slide325.xml.rels><?xml version="1.0" encoding="UTF-8" standalone="yes"?>
<Relationships xmlns="http://schemas.openxmlformats.org/package/2006/relationships"><Relationship Id="rId3" Type="http://schemas.openxmlformats.org/officeDocument/2006/relationships/hyperlink" Target="https://github.com/CMU-SAFARI/Molecules2Variations" TargetMode="External"/><Relationship Id="rId2" Type="http://schemas.openxmlformats.org/officeDocument/2006/relationships/hyperlink" Target="https://arxiv.org/abs/2205.07957" TargetMode="External"/><Relationship Id="rId1" Type="http://schemas.openxmlformats.org/officeDocument/2006/relationships/slideLayout" Target="../slideLayouts/slideLayout553.xml"/><Relationship Id="rId4" Type="http://schemas.openxmlformats.org/officeDocument/2006/relationships/image" Target="../media/image19.png"/></Relationships>
</file>

<file path=ppt/slides/_rels/slide326.xml.rels><?xml version="1.0" encoding="UTF-8" standalone="yes"?>
<Relationships xmlns="http://schemas.openxmlformats.org/package/2006/relationships"><Relationship Id="rId3" Type="http://schemas.openxmlformats.org/officeDocument/2006/relationships/hyperlink" Target="https://arxiv.org/pdf/2204.02085.pdf" TargetMode="External"/><Relationship Id="rId2" Type="http://schemas.openxmlformats.org/officeDocument/2006/relationships/notesSlide" Target="../notesSlides/notesSlide150.xml"/><Relationship Id="rId1" Type="http://schemas.openxmlformats.org/officeDocument/2006/relationships/slideLayout" Target="../slideLayouts/slideLayout2.xml"/><Relationship Id="rId5" Type="http://schemas.openxmlformats.org/officeDocument/2006/relationships/image" Target="../media/image322.png"/><Relationship Id="rId4" Type="http://schemas.openxmlformats.org/officeDocument/2006/relationships/hyperlink" Target="https://arxiv.org/abs/2204.02085" TargetMode="External"/></Relationships>
</file>

<file path=ppt/slides/_rels/slide327.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1.xml"/></Relationships>
</file>

<file path=ppt/slides/_rels/slide328.xml.rels><?xml version="1.0" encoding="UTF-8" standalone="yes"?>
<Relationships xmlns="http://schemas.openxmlformats.org/package/2006/relationships"><Relationship Id="rId3" Type="http://schemas.openxmlformats.org/officeDocument/2006/relationships/hyperlink" Target="https://www.youtube.com/watch?v=j2GIigqn1Qw&amp;list=PL5Q2soXY2Zi9xidyIgBxUz7xRPS-wisBN&amp;index=13" TargetMode="External"/><Relationship Id="rId2" Type="http://schemas.openxmlformats.org/officeDocument/2006/relationships/hyperlink" Target="https://www.youtube.com/watch?v=oGcZAGwfEUE&amp;list=PL5Q2soXY2Zi9xidyIgBxUz7xRPS-wisBN&amp;index=12" TargetMode="External"/><Relationship Id="rId1" Type="http://schemas.openxmlformats.org/officeDocument/2006/relationships/slideLayout" Target="../slideLayouts/slideLayout541.xml"/><Relationship Id="rId6" Type="http://schemas.openxmlformats.org/officeDocument/2006/relationships/hyperlink" Target="https://www.youtube.com/onurmutlulectures" TargetMode="External"/><Relationship Id="rId5" Type="http://schemas.openxmlformats.org/officeDocument/2006/relationships/hyperlink" Target="https://www.youtube.com/watch?v=Sscy1Wrr22A&amp;list=PL5Q2soXY2Zi9xidyIgBxUz7xRPS-wisBN&amp;index=25" TargetMode="External"/><Relationship Id="rId4" Type="http://schemas.openxmlformats.org/officeDocument/2006/relationships/hyperlink" Target="https://www.youtube.com/watch?v=gR7XR-Eepcg&amp;list=PL5Q2soXY2Zi9xidyIgBxUz7xRPS-wisBN&amp;index=10" TargetMode="External"/></Relationships>
</file>

<file path=ppt/slides/_rels/slide329.xml.rels><?xml version="1.0" encoding="UTF-8" standalone="yes"?>
<Relationships xmlns="http://schemas.openxmlformats.org/package/2006/relationships"><Relationship Id="rId3" Type="http://schemas.openxmlformats.org/officeDocument/2006/relationships/hyperlink" Target="https://www.youtube.com/watch?v=j2GIigqn1Qw&amp;list=PL5Q2soXY2Zi9xidyIgBxUz7xRPS-wisBN&amp;index=13" TargetMode="External"/><Relationship Id="rId2" Type="http://schemas.openxmlformats.org/officeDocument/2006/relationships/hyperlink" Target="https://www.youtube.com/watch?v=oGcZAGwfEUE&amp;list=PL5Q2soXY2Zi9xidyIgBxUz7xRPS-wisBN&amp;index=12" TargetMode="External"/><Relationship Id="rId1" Type="http://schemas.openxmlformats.org/officeDocument/2006/relationships/slideLayout" Target="../slideLayouts/slideLayout541.xml"/><Relationship Id="rId5" Type="http://schemas.openxmlformats.org/officeDocument/2006/relationships/hyperlink" Target="https://www.youtube.com/onurmutlulectures" TargetMode="External"/><Relationship Id="rId4" Type="http://schemas.openxmlformats.org/officeDocument/2006/relationships/hyperlink" Target="https://www.youtube.com/watch?v=gR7XR-Eepcg&amp;list=PL5Q2soXY2Zi9xidyIgBxUz7xRPS-wisBN&amp;index=10" TargetMode="External"/></Relationships>
</file>

<file path=ppt/slides/_rels/slide330.xml.rels><?xml version="1.0" encoding="UTF-8" standalone="yes"?>
<Relationships xmlns="http://schemas.openxmlformats.org/package/2006/relationships"><Relationship Id="rId3" Type="http://schemas.openxmlformats.org/officeDocument/2006/relationships/image" Target="../media/image323.jpeg"/><Relationship Id="rId2" Type="http://schemas.openxmlformats.org/officeDocument/2006/relationships/notesSlide" Target="../notesSlides/notesSlide152.xml"/><Relationship Id="rId1" Type="http://schemas.openxmlformats.org/officeDocument/2006/relationships/slideLayout" Target="../slideLayouts/slideLayout6.xml"/><Relationship Id="rId4" Type="http://schemas.openxmlformats.org/officeDocument/2006/relationships/image" Target="../media/image324.png"/></Relationships>
</file>

<file path=ppt/slides/_rels/slide331.xml.rels><?xml version="1.0" encoding="UTF-8" standalone="yes"?>
<Relationships xmlns="http://schemas.openxmlformats.org/package/2006/relationships"><Relationship Id="rId3" Type="http://schemas.openxmlformats.org/officeDocument/2006/relationships/image" Target="../media/image323.jpeg"/><Relationship Id="rId2" Type="http://schemas.openxmlformats.org/officeDocument/2006/relationships/notesSlide" Target="../notesSlides/notesSlide153.xml"/><Relationship Id="rId1" Type="http://schemas.openxmlformats.org/officeDocument/2006/relationships/slideLayout" Target="../slideLayouts/slideLayout6.xml"/><Relationship Id="rId4" Type="http://schemas.openxmlformats.org/officeDocument/2006/relationships/image" Target="../media/image324.png"/></Relationships>
</file>

<file path=ppt/slides/_rels/slide332.xml.rels><?xml version="1.0" encoding="UTF-8" standalone="yes"?>
<Relationships xmlns="http://schemas.openxmlformats.org/package/2006/relationships"><Relationship Id="rId8" Type="http://schemas.openxmlformats.org/officeDocument/2006/relationships/image" Target="../media/image329.png"/><Relationship Id="rId3" Type="http://schemas.openxmlformats.org/officeDocument/2006/relationships/image" Target="../media/image325.png"/><Relationship Id="rId7" Type="http://schemas.openxmlformats.org/officeDocument/2006/relationships/image" Target="../media/image328.png"/><Relationship Id="rId2" Type="http://schemas.openxmlformats.org/officeDocument/2006/relationships/notesSlide" Target="../notesSlides/notesSlide154.xml"/><Relationship Id="rId1" Type="http://schemas.openxmlformats.org/officeDocument/2006/relationships/slideLayout" Target="../slideLayouts/slideLayout6.xml"/><Relationship Id="rId6" Type="http://schemas.openxmlformats.org/officeDocument/2006/relationships/image" Target="../media/image327.png"/><Relationship Id="rId5" Type="http://schemas.openxmlformats.org/officeDocument/2006/relationships/image" Target="../media/image326.emf"/><Relationship Id="rId4" Type="http://schemas.openxmlformats.org/officeDocument/2006/relationships/oleObject" Target="../embeddings/oleObject23.bin"/></Relationships>
</file>

<file path=ppt/slides/_rels/slide333.xml.rels><?xml version="1.0" encoding="UTF-8" standalone="yes"?>
<Relationships xmlns="http://schemas.openxmlformats.org/package/2006/relationships"><Relationship Id="rId3" Type="http://schemas.openxmlformats.org/officeDocument/2006/relationships/image" Target="../media/image279.tiff"/><Relationship Id="rId2" Type="http://schemas.openxmlformats.org/officeDocument/2006/relationships/hyperlink" Target="https://nanoporetech.com/products/comparison" TargetMode="External"/><Relationship Id="rId1" Type="http://schemas.openxmlformats.org/officeDocument/2006/relationships/slideLayout" Target="../slideLayouts/slideLayout2.xml"/><Relationship Id="rId4" Type="http://schemas.openxmlformats.org/officeDocument/2006/relationships/image" Target="../media/image280.png"/></Relationships>
</file>

<file path=ppt/slides/_rels/slide334.xml.rels><?xml version="1.0" encoding="UTF-8" standalone="yes"?>
<Relationships xmlns="http://schemas.openxmlformats.org/package/2006/relationships"><Relationship Id="rId3" Type="http://schemas.openxmlformats.org/officeDocument/2006/relationships/hyperlink" Target="https://www.illumina.com/systems/sequencing-platforms.html" TargetMode="External"/><Relationship Id="rId2" Type="http://schemas.openxmlformats.org/officeDocument/2006/relationships/image" Target="../media/image281.png"/><Relationship Id="rId1" Type="http://schemas.openxmlformats.org/officeDocument/2006/relationships/slideLayout" Target="../slideLayouts/slideLayout2.xml"/><Relationship Id="rId4" Type="http://schemas.openxmlformats.org/officeDocument/2006/relationships/image" Target="../media/image282.tiff"/></Relationships>
</file>

<file path=ppt/slides/_rels/slide335.xml.rels><?xml version="1.0" encoding="UTF-8" standalone="yes"?>
<Relationships xmlns="http://schemas.openxmlformats.org/package/2006/relationships"><Relationship Id="rId8" Type="http://schemas.openxmlformats.org/officeDocument/2006/relationships/image" Target="../media/image121.jpeg"/><Relationship Id="rId3" Type="http://schemas.openxmlformats.org/officeDocument/2006/relationships/image" Target="../media/image68.png"/><Relationship Id="rId7" Type="http://schemas.openxmlformats.org/officeDocument/2006/relationships/image" Target="../media/image120.jpeg"/><Relationship Id="rId2" Type="http://schemas.openxmlformats.org/officeDocument/2006/relationships/notesSlide" Target="../notesSlides/notesSlide155.xml"/><Relationship Id="rId1" Type="http://schemas.openxmlformats.org/officeDocument/2006/relationships/slideLayout" Target="../slideLayouts/slideLayout6.xml"/><Relationship Id="rId6" Type="http://schemas.openxmlformats.org/officeDocument/2006/relationships/image" Target="../media/image332.png"/><Relationship Id="rId5" Type="http://schemas.openxmlformats.org/officeDocument/2006/relationships/image" Target="../media/image331.png"/><Relationship Id="rId4" Type="http://schemas.openxmlformats.org/officeDocument/2006/relationships/image" Target="../media/image330.jpeg"/><Relationship Id="rId9" Type="http://schemas.openxmlformats.org/officeDocument/2006/relationships/image" Target="../media/image122.jpeg"/></Relationships>
</file>

<file path=ppt/slides/_rels/slide336.xml.rels><?xml version="1.0" encoding="UTF-8" standalone="yes"?>
<Relationships xmlns="http://schemas.openxmlformats.org/package/2006/relationships"><Relationship Id="rId8" Type="http://schemas.openxmlformats.org/officeDocument/2006/relationships/image" Target="../media/image333.emf"/><Relationship Id="rId3" Type="http://schemas.openxmlformats.org/officeDocument/2006/relationships/image" Target="../media/image68.png"/><Relationship Id="rId7" Type="http://schemas.openxmlformats.org/officeDocument/2006/relationships/oleObject" Target="../embeddings/oleObject24.bin"/><Relationship Id="rId2" Type="http://schemas.openxmlformats.org/officeDocument/2006/relationships/notesSlide" Target="../notesSlides/notesSlide156.xml"/><Relationship Id="rId1" Type="http://schemas.openxmlformats.org/officeDocument/2006/relationships/slideLayout" Target="../slideLayouts/slideLayout6.xml"/><Relationship Id="rId6" Type="http://schemas.openxmlformats.org/officeDocument/2006/relationships/image" Target="../media/image332.png"/><Relationship Id="rId5" Type="http://schemas.openxmlformats.org/officeDocument/2006/relationships/image" Target="../media/image331.png"/><Relationship Id="rId4" Type="http://schemas.openxmlformats.org/officeDocument/2006/relationships/image" Target="../media/image330.jpeg"/></Relationships>
</file>

<file path=ppt/slides/_rels/slide337.xml.rels><?xml version="1.0" encoding="UTF-8" standalone="yes"?>
<Relationships xmlns="http://schemas.openxmlformats.org/package/2006/relationships"><Relationship Id="rId8" Type="http://schemas.openxmlformats.org/officeDocument/2006/relationships/image" Target="../media/image333.emf"/><Relationship Id="rId3" Type="http://schemas.openxmlformats.org/officeDocument/2006/relationships/image" Target="../media/image68.png"/><Relationship Id="rId7" Type="http://schemas.openxmlformats.org/officeDocument/2006/relationships/oleObject" Target="../embeddings/oleObject24.bin"/><Relationship Id="rId2" Type="http://schemas.openxmlformats.org/officeDocument/2006/relationships/notesSlide" Target="../notesSlides/notesSlide157.xml"/><Relationship Id="rId1" Type="http://schemas.openxmlformats.org/officeDocument/2006/relationships/slideLayout" Target="../slideLayouts/slideLayout6.xml"/><Relationship Id="rId6" Type="http://schemas.openxmlformats.org/officeDocument/2006/relationships/image" Target="../media/image332.png"/><Relationship Id="rId5" Type="http://schemas.openxmlformats.org/officeDocument/2006/relationships/image" Target="../media/image331.png"/><Relationship Id="rId4" Type="http://schemas.openxmlformats.org/officeDocument/2006/relationships/image" Target="../media/image330.jpeg"/><Relationship Id="rId9" Type="http://schemas.openxmlformats.org/officeDocument/2006/relationships/hyperlink" Target="https://emea.illumina.com/systems/sequencing-platforms/iseq/tour.html" TargetMode="External"/></Relationships>
</file>

<file path=ppt/slides/_rels/slide338.xml.rels><?xml version="1.0" encoding="UTF-8" standalone="yes"?>
<Relationships xmlns="http://schemas.openxmlformats.org/package/2006/relationships"><Relationship Id="rId3" Type="http://schemas.openxmlformats.org/officeDocument/2006/relationships/hyperlink" Target="https://phys.org/news/2013-12-gene-sequencing-future.html" TargetMode="External"/><Relationship Id="rId2" Type="http://schemas.openxmlformats.org/officeDocument/2006/relationships/image" Target="../media/image283.tiff"/><Relationship Id="rId1" Type="http://schemas.openxmlformats.org/officeDocument/2006/relationships/slideLayout" Target="../slideLayouts/slideLayout2.xml"/></Relationships>
</file>

<file path=ppt/slides/_rels/slide339.xml.rels><?xml version="1.0" encoding="UTF-8" standalone="yes"?>
<Relationships xmlns="http://schemas.openxmlformats.org/package/2006/relationships"><Relationship Id="rId3" Type="http://schemas.openxmlformats.org/officeDocument/2006/relationships/hyperlink" Target="https://phys.org/news/2013-12-gene-sequencing-future.html" TargetMode="External"/><Relationship Id="rId2" Type="http://schemas.openxmlformats.org/officeDocument/2006/relationships/image" Target="../media/image283.tiff"/><Relationship Id="rId1" Type="http://schemas.openxmlformats.org/officeDocument/2006/relationships/slideLayout" Target="../slideLayouts/slideLayout2.xml"/><Relationship Id="rId5" Type="http://schemas.openxmlformats.org/officeDocument/2006/relationships/hyperlink" Target="https://nanoporetech.com/resource-centre/minion-video" TargetMode="External"/><Relationship Id="rId4" Type="http://schemas.openxmlformats.org/officeDocument/2006/relationships/hyperlink" Target="https://emea.illumina.com/systems/sequencing-platforms/iseq/tour.html" TargetMode="External"/></Relationships>
</file>

<file path=ppt/slides/_rels/slide340.xml.rels><?xml version="1.0" encoding="UTF-8" standalone="yes"?>
<Relationships xmlns="http://schemas.openxmlformats.org/package/2006/relationships"><Relationship Id="rId3" Type="http://schemas.openxmlformats.org/officeDocument/2006/relationships/hyperlink" Target="https://www.pacb.com/smrt-science/smrt-sequencing/hifi-reads-for-highly-accurate-long-read-sequencing/" TargetMode="External"/><Relationship Id="rId2" Type="http://schemas.openxmlformats.org/officeDocument/2006/relationships/notesSlide" Target="../notesSlides/notesSlide158.xml"/><Relationship Id="rId1" Type="http://schemas.openxmlformats.org/officeDocument/2006/relationships/slideLayout" Target="../slideLayouts/slideLayout6.xml"/><Relationship Id="rId5" Type="http://schemas.openxmlformats.org/officeDocument/2006/relationships/image" Target="../media/image71.png"/><Relationship Id="rId4" Type="http://schemas.openxmlformats.org/officeDocument/2006/relationships/image" Target="../media/image70.png"/></Relationships>
</file>

<file path=ppt/slides/_rels/slide341.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159.xml"/><Relationship Id="rId1" Type="http://schemas.openxmlformats.org/officeDocument/2006/relationships/slideLayout" Target="../slideLayouts/slideLayout2.xml"/><Relationship Id="rId5" Type="http://schemas.openxmlformats.org/officeDocument/2006/relationships/hyperlink" Target="https://www.pacb.com/smrt-science/smrt-sequencing/hifi-reads-for-highly-accurate-long-read-sequencing/" TargetMode="External"/><Relationship Id="rId4" Type="http://schemas.openxmlformats.org/officeDocument/2006/relationships/image" Target="../media/image334.png"/></Relationships>
</file>

<file path=ppt/slides/_rels/slide342.xml.rels><?xml version="1.0" encoding="UTF-8" standalone="yes"?>
<Relationships xmlns="http://schemas.openxmlformats.org/package/2006/relationships"><Relationship Id="rId3" Type="http://schemas.openxmlformats.org/officeDocument/2006/relationships/hyperlink" Target="https://www.nature.com/articles/s41587-019-0217-9" TargetMode="External"/><Relationship Id="rId2" Type="http://schemas.openxmlformats.org/officeDocument/2006/relationships/notesSlide" Target="../notesSlides/notesSlide160.xml"/><Relationship Id="rId1" Type="http://schemas.openxmlformats.org/officeDocument/2006/relationships/slideLayout" Target="../slideLayouts/slideLayout2.xml"/><Relationship Id="rId6" Type="http://schemas.openxmlformats.org/officeDocument/2006/relationships/image" Target="../media/image73.tiff"/><Relationship Id="rId5" Type="http://schemas.openxmlformats.org/officeDocument/2006/relationships/hyperlink" Target="https://pacbio.gs.washington.edu/" TargetMode="External"/><Relationship Id="rId4" Type="http://schemas.openxmlformats.org/officeDocument/2006/relationships/hyperlink" Target="https://labs.wsu.edu/genomicscore/illumina-sequencing/" TargetMode="External"/></Relationships>
</file>

<file path=ppt/slides/_rels/slide343.xml.rels><?xml version="1.0" encoding="UTF-8" standalone="yes"?>
<Relationships xmlns="http://schemas.openxmlformats.org/package/2006/relationships"><Relationship Id="rId3" Type="http://schemas.openxmlformats.org/officeDocument/2006/relationships/image" Target="../media/image29.jpeg"/><Relationship Id="rId7" Type="http://schemas.openxmlformats.org/officeDocument/2006/relationships/image" Target="../media/image33.jpeg"/><Relationship Id="rId2" Type="http://schemas.openxmlformats.org/officeDocument/2006/relationships/notesSlide" Target="../notesSlides/notesSlide161.xml"/><Relationship Id="rId1" Type="http://schemas.openxmlformats.org/officeDocument/2006/relationships/slideLayout" Target="../slideLayouts/slideLayout6.xml"/><Relationship Id="rId6" Type="http://schemas.openxmlformats.org/officeDocument/2006/relationships/image" Target="../media/image32.png"/><Relationship Id="rId5" Type="http://schemas.openxmlformats.org/officeDocument/2006/relationships/image" Target="../media/image31.jpeg"/><Relationship Id="rId4" Type="http://schemas.openxmlformats.org/officeDocument/2006/relationships/image" Target="../media/image30.jpeg"/></Relationships>
</file>

<file path=ppt/slides/_rels/slide344.xml.rels><?xml version="1.0" encoding="UTF-8" standalone="yes"?>
<Relationships xmlns="http://schemas.openxmlformats.org/package/2006/relationships"><Relationship Id="rId8" Type="http://schemas.openxmlformats.org/officeDocument/2006/relationships/image" Target="../media/image336.jpeg"/><Relationship Id="rId3" Type="http://schemas.openxmlformats.org/officeDocument/2006/relationships/image" Target="../media/image54.jpeg"/><Relationship Id="rId7" Type="http://schemas.openxmlformats.org/officeDocument/2006/relationships/image" Target="../media/image335.tiff"/><Relationship Id="rId2" Type="http://schemas.openxmlformats.org/officeDocument/2006/relationships/notesSlide" Target="../notesSlides/notesSlide162.xml"/><Relationship Id="rId1" Type="http://schemas.openxmlformats.org/officeDocument/2006/relationships/slideLayout" Target="../slideLayouts/slideLayout2.xml"/><Relationship Id="rId6" Type="http://schemas.openxmlformats.org/officeDocument/2006/relationships/image" Target="../media/image329.png"/><Relationship Id="rId5" Type="http://schemas.openxmlformats.org/officeDocument/2006/relationships/image" Target="../media/image328.png"/><Relationship Id="rId4" Type="http://schemas.openxmlformats.org/officeDocument/2006/relationships/image" Target="../media/image327.png"/></Relationships>
</file>

<file path=ppt/slides/_rels/slide345.xml.rels><?xml version="1.0" encoding="UTF-8" standalone="yes"?>
<Relationships xmlns="http://schemas.openxmlformats.org/package/2006/relationships"><Relationship Id="rId3" Type="http://schemas.openxmlformats.org/officeDocument/2006/relationships/hyperlink" Target="https://www.ncbi.nlm.nih.gov/assembly/GCF_000001405.39" TargetMode="External"/><Relationship Id="rId2" Type="http://schemas.openxmlformats.org/officeDocument/2006/relationships/hyperlink" Target="https://www.ncbi.nlm.nih.gov/Taxonomy/Browser/wwwtax.cgi?mode=Info&amp;id=9606&amp;lvl=3&amp;lin=f&amp;keep=1&amp;srchmode=1&amp;unlock" TargetMode="External"/><Relationship Id="rId1" Type="http://schemas.openxmlformats.org/officeDocument/2006/relationships/slideLayout" Target="../slideLayouts/slideLayout2.xml"/></Relationships>
</file>

<file path=ppt/slides/_rels/slide346.xml.rels><?xml version="1.0" encoding="UTF-8" standalone="yes"?>
<Relationships xmlns="http://schemas.openxmlformats.org/package/2006/relationships"><Relationship Id="rId3" Type="http://schemas.openxmlformats.org/officeDocument/2006/relationships/image" Target="../media/image337.tiff"/><Relationship Id="rId2" Type="http://schemas.openxmlformats.org/officeDocument/2006/relationships/notesSlide" Target="../notesSlides/notesSlide163.xml"/><Relationship Id="rId1" Type="http://schemas.openxmlformats.org/officeDocument/2006/relationships/slideLayout" Target="../slideLayouts/slideLayout334.xml"/></Relationships>
</file>

<file path=ppt/slides/_rels/slide347.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hyperlink" Target="https://www.pacb.com/smrt-science/smrt-sequencing/hifi-reads-for-highly-accurate-long-read-sequencing/" TargetMode="External"/><Relationship Id="rId1" Type="http://schemas.openxmlformats.org/officeDocument/2006/relationships/slideLayout" Target="../slideLayouts/slideLayout338.xml"/><Relationship Id="rId6" Type="http://schemas.openxmlformats.org/officeDocument/2006/relationships/image" Target="../media/image339.png"/><Relationship Id="rId5" Type="http://schemas.openxmlformats.org/officeDocument/2006/relationships/image" Target="../media/image338.png"/><Relationship Id="rId4" Type="http://schemas.openxmlformats.org/officeDocument/2006/relationships/image" Target="../media/image71.png"/></Relationships>
</file>

<file path=ppt/slides/_rels/slide348.xml.rels><?xml version="1.0" encoding="UTF-8" standalone="yes"?>
<Relationships xmlns="http://schemas.openxmlformats.org/package/2006/relationships"><Relationship Id="rId3" Type="http://schemas.openxmlformats.org/officeDocument/2006/relationships/hyperlink" Target="https://www.nature.com/articles/s41588-018-0273-y" TargetMode="External"/><Relationship Id="rId2" Type="http://schemas.openxmlformats.org/officeDocument/2006/relationships/image" Target="../media/image340.png"/><Relationship Id="rId1" Type="http://schemas.openxmlformats.org/officeDocument/2006/relationships/slideLayout" Target="../slideLayouts/slideLayout334.xml"/></Relationships>
</file>

<file path=ppt/slides/_rels/slide349.xml.rels><?xml version="1.0" encoding="UTF-8" standalone="yes"?>
<Relationships xmlns="http://schemas.openxmlformats.org/package/2006/relationships"><Relationship Id="rId3" Type="http://schemas.openxmlformats.org/officeDocument/2006/relationships/image" Target="../media/image341.png"/><Relationship Id="rId2" Type="http://schemas.openxmlformats.org/officeDocument/2006/relationships/notesSlide" Target="../notesSlides/notesSlide164.xml"/><Relationship Id="rId1" Type="http://schemas.openxmlformats.org/officeDocument/2006/relationships/slideLayout" Target="../slideLayouts/slideLayout334.xml"/><Relationship Id="rId4" Type="http://schemas.openxmlformats.org/officeDocument/2006/relationships/hyperlink" Target="https://genomebiology.biomedcentral.com/articles/10.1186/s13059-019-1774-4" TargetMode="External"/></Relationships>
</file>

<file path=ppt/slides/_rels/slide350.xml.rels><?xml version="1.0" encoding="UTF-8" standalone="yes"?>
<Relationships xmlns="http://schemas.openxmlformats.org/package/2006/relationships"><Relationship Id="rId3" Type="http://schemas.openxmlformats.org/officeDocument/2006/relationships/oleObject" Target="../embeddings/oleObject25.bin"/><Relationship Id="rId2" Type="http://schemas.openxmlformats.org/officeDocument/2006/relationships/notesSlide" Target="../notesSlides/notesSlide165.xml"/><Relationship Id="rId1" Type="http://schemas.openxmlformats.org/officeDocument/2006/relationships/slideLayout" Target="../slideLayouts/slideLayout2.xml"/><Relationship Id="rId4" Type="http://schemas.openxmlformats.org/officeDocument/2006/relationships/image" Target="../media/image342.emf"/></Relationships>
</file>

<file path=ppt/slides/_rels/slide351.xml.rels><?xml version="1.0" encoding="UTF-8" standalone="yes"?>
<Relationships xmlns="http://schemas.openxmlformats.org/package/2006/relationships"><Relationship Id="rId8" Type="http://schemas.openxmlformats.org/officeDocument/2006/relationships/oleObject" Target="../embeddings/oleObject26.bin"/><Relationship Id="rId3" Type="http://schemas.openxmlformats.org/officeDocument/2006/relationships/diagramData" Target="../diagrams/data8.xml"/><Relationship Id="rId7" Type="http://schemas.microsoft.com/office/2007/relationships/diagramDrawing" Target="../diagrams/drawing8.xml"/><Relationship Id="rId2" Type="http://schemas.openxmlformats.org/officeDocument/2006/relationships/notesSlide" Target="../notesSlides/notesSlide166.xml"/><Relationship Id="rId1" Type="http://schemas.openxmlformats.org/officeDocument/2006/relationships/slideLayout" Target="../slideLayouts/slideLayout334.xml"/><Relationship Id="rId6" Type="http://schemas.openxmlformats.org/officeDocument/2006/relationships/diagramColors" Target="../diagrams/colors8.xml"/><Relationship Id="rId5" Type="http://schemas.openxmlformats.org/officeDocument/2006/relationships/diagramQuickStyle" Target="../diagrams/quickStyle8.xml"/><Relationship Id="rId10" Type="http://schemas.openxmlformats.org/officeDocument/2006/relationships/hyperlink" Target="https://arxiv.org/abs/1707.01631" TargetMode="External"/><Relationship Id="rId4" Type="http://schemas.openxmlformats.org/officeDocument/2006/relationships/diagramLayout" Target="../diagrams/layout8.xml"/><Relationship Id="rId9" Type="http://schemas.openxmlformats.org/officeDocument/2006/relationships/image" Target="../media/image343.emf"/></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4.xml.rels><?xml version="1.0" encoding="UTF-8" standalone="yes"?>
<Relationships xmlns="http://schemas.openxmlformats.org/package/2006/relationships"><Relationship Id="rId2" Type="http://schemas.openxmlformats.org/officeDocument/2006/relationships/image" Target="../media/image344.png"/><Relationship Id="rId1" Type="http://schemas.openxmlformats.org/officeDocument/2006/relationships/slideLayout" Target="../slideLayouts/slideLayout2.xml"/></Relationships>
</file>

<file path=ppt/slides/_rels/slide355.xml.rels><?xml version="1.0" encoding="UTF-8" standalone="yes"?>
<Relationships xmlns="http://schemas.openxmlformats.org/package/2006/relationships"><Relationship Id="rId3" Type="http://schemas.openxmlformats.org/officeDocument/2006/relationships/hyperlink" Target="https://arxiv.org/abs/1912.08735" TargetMode="External"/><Relationship Id="rId2" Type="http://schemas.openxmlformats.org/officeDocument/2006/relationships/hyperlink" Target="https://github.com/CMU-SAFARI/AirLift" TargetMode="External"/><Relationship Id="rId1" Type="http://schemas.openxmlformats.org/officeDocument/2006/relationships/slideLayout" Target="../slideLayouts/slideLayout6.xml"/><Relationship Id="rId4" Type="http://schemas.openxmlformats.org/officeDocument/2006/relationships/image" Target="../media/image345.png"/></Relationships>
</file>

<file path=ppt/slides/_rels/slide356.xml.rels><?xml version="1.0" encoding="UTF-8" standalone="yes"?>
<Relationships xmlns="http://schemas.openxmlformats.org/package/2006/relationships"><Relationship Id="rId2" Type="http://schemas.openxmlformats.org/officeDocument/2006/relationships/image" Target="../media/image346.gif"/><Relationship Id="rId1" Type="http://schemas.openxmlformats.org/officeDocument/2006/relationships/slideLayout" Target="../slideLayouts/slideLayout2.xml"/></Relationships>
</file>

<file path=ppt/slides/_rels/slide357.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167.xml"/><Relationship Id="rId1" Type="http://schemas.openxmlformats.org/officeDocument/2006/relationships/slideLayout" Target="../slideLayouts/slideLayout382.xml"/><Relationship Id="rId5" Type="http://schemas.openxmlformats.org/officeDocument/2006/relationships/image" Target="../media/image347.png"/><Relationship Id="rId4" Type="http://schemas.openxmlformats.org/officeDocument/2006/relationships/chart" Target="../charts/chart9.xml"/></Relationships>
</file>

<file path=ppt/slides/_rels/slide358.xml.rels><?xml version="1.0" encoding="UTF-8" standalone="yes"?>
<Relationships xmlns="http://schemas.openxmlformats.org/package/2006/relationships"><Relationship Id="rId3" Type="http://schemas.openxmlformats.org/officeDocument/2006/relationships/image" Target="../media/image349.jpeg"/><Relationship Id="rId2" Type="http://schemas.openxmlformats.org/officeDocument/2006/relationships/image" Target="../media/image348.jpeg"/><Relationship Id="rId1" Type="http://schemas.openxmlformats.org/officeDocument/2006/relationships/slideLayout" Target="../slideLayouts/slideLayout422.xml"/><Relationship Id="rId6" Type="http://schemas.openxmlformats.org/officeDocument/2006/relationships/chart" Target="../charts/chart10.xml"/><Relationship Id="rId5" Type="http://schemas.openxmlformats.org/officeDocument/2006/relationships/image" Target="../media/image351.png"/><Relationship Id="rId4" Type="http://schemas.openxmlformats.org/officeDocument/2006/relationships/image" Target="../media/image350.jpeg"/></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60.xml.rels><?xml version="1.0" encoding="UTF-8" standalone="yes"?>
<Relationships xmlns="http://schemas.openxmlformats.org/package/2006/relationships"><Relationship Id="rId2" Type="http://schemas.openxmlformats.org/officeDocument/2006/relationships/image" Target="../media/image215.png"/><Relationship Id="rId1" Type="http://schemas.openxmlformats.org/officeDocument/2006/relationships/slideLayout" Target="../slideLayouts/slideLayout13.xml"/></Relationships>
</file>

<file path=ppt/slides/_rels/slide361.xml.rels><?xml version="1.0" encoding="UTF-8" standalone="yes"?>
<Relationships xmlns="http://schemas.openxmlformats.org/package/2006/relationships"><Relationship Id="rId2" Type="http://schemas.openxmlformats.org/officeDocument/2006/relationships/image" Target="../media/image215.png"/><Relationship Id="rId1" Type="http://schemas.openxmlformats.org/officeDocument/2006/relationships/slideLayout" Target="../slideLayouts/slideLayout13.xml"/></Relationships>
</file>

<file path=ppt/slides/_rels/slide362.xml.rels><?xml version="1.0" encoding="UTF-8" standalone="yes"?>
<Relationships xmlns="http://schemas.openxmlformats.org/package/2006/relationships"><Relationship Id="rId2" Type="http://schemas.openxmlformats.org/officeDocument/2006/relationships/image" Target="../media/image352.tiff"/><Relationship Id="rId1" Type="http://schemas.openxmlformats.org/officeDocument/2006/relationships/slideLayout" Target="../slideLayouts/slideLayout334.xml"/></Relationships>
</file>

<file path=ppt/slides/_rels/slide363.xml.rels><?xml version="1.0" encoding="UTF-8" standalone="yes"?>
<Relationships xmlns="http://schemas.openxmlformats.org/package/2006/relationships"><Relationship Id="rId2" Type="http://schemas.openxmlformats.org/officeDocument/2006/relationships/image" Target="../media/image353.tiff"/><Relationship Id="rId1" Type="http://schemas.openxmlformats.org/officeDocument/2006/relationships/slideLayout" Target="../slideLayouts/slideLayout334.xml"/></Relationships>
</file>

<file path=ppt/slides/_rels/slide364.xml.rels><?xml version="1.0" encoding="UTF-8" standalone="yes"?>
<Relationships xmlns="http://schemas.openxmlformats.org/package/2006/relationships"><Relationship Id="rId2" Type="http://schemas.openxmlformats.org/officeDocument/2006/relationships/image" Target="../media/image354.tiff"/><Relationship Id="rId1" Type="http://schemas.openxmlformats.org/officeDocument/2006/relationships/slideLayout" Target="../slideLayouts/slideLayout334.xml"/></Relationships>
</file>

<file path=ppt/slides/_rels/slide365.xml.rels><?xml version="1.0" encoding="UTF-8" standalone="yes"?>
<Relationships xmlns="http://schemas.openxmlformats.org/package/2006/relationships"><Relationship Id="rId2" Type="http://schemas.openxmlformats.org/officeDocument/2006/relationships/image" Target="../media/image355.tiff"/><Relationship Id="rId1" Type="http://schemas.openxmlformats.org/officeDocument/2006/relationships/slideLayout" Target="../slideLayouts/slideLayout334.xml"/></Relationships>
</file>

<file path=ppt/slides/_rels/slide366.xml.rels><?xml version="1.0" encoding="UTF-8" standalone="yes"?>
<Relationships xmlns="http://schemas.openxmlformats.org/package/2006/relationships"><Relationship Id="rId2" Type="http://schemas.openxmlformats.org/officeDocument/2006/relationships/image" Target="../media/image215.png"/><Relationship Id="rId1" Type="http://schemas.openxmlformats.org/officeDocument/2006/relationships/slideLayout" Target="../slideLayouts/slideLayout13.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68.xml.rels><?xml version="1.0" encoding="UTF-8" standalone="yes"?>
<Relationships xmlns="http://schemas.openxmlformats.org/package/2006/relationships"><Relationship Id="rId2" Type="http://schemas.openxmlformats.org/officeDocument/2006/relationships/chart" Target="../charts/chart11.xml"/><Relationship Id="rId1" Type="http://schemas.openxmlformats.org/officeDocument/2006/relationships/slideLayout" Target="../slideLayouts/slideLayout13.xml"/></Relationships>
</file>

<file path=ppt/slides/_rels/slide369.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chart" Target="../charts/chart12.xml"/><Relationship Id="rId1" Type="http://schemas.openxmlformats.org/officeDocument/2006/relationships/slideLayout" Target="../slideLayouts/slideLayout13.xml"/></Relationships>
</file>

<file path=ppt/slides/_rels/slide370.xml.rels><?xml version="1.0" encoding="UTF-8" standalone="yes"?>
<Relationships xmlns="http://schemas.openxmlformats.org/package/2006/relationships"><Relationship Id="rId2" Type="http://schemas.openxmlformats.org/officeDocument/2006/relationships/chart" Target="../charts/chart14.xml"/><Relationship Id="rId1" Type="http://schemas.openxmlformats.org/officeDocument/2006/relationships/slideLayout" Target="../slideLayouts/slideLayout334.xml"/></Relationships>
</file>

<file path=ppt/slides/_rels/slide371.xml.rels><?xml version="1.0" encoding="UTF-8" standalone="yes"?>
<Relationships xmlns="http://schemas.openxmlformats.org/package/2006/relationships"><Relationship Id="rId2" Type="http://schemas.openxmlformats.org/officeDocument/2006/relationships/chart" Target="../charts/chart15.xml"/><Relationship Id="rId1" Type="http://schemas.openxmlformats.org/officeDocument/2006/relationships/slideLayout" Target="../slideLayouts/slideLayout13.xml"/></Relationships>
</file>

<file path=ppt/slides/_rels/slide372.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tesseract-pim-architecture-for-graph-processing_isca15.pdf" TargetMode="External"/><Relationship Id="rId1" Type="http://schemas.openxmlformats.org/officeDocument/2006/relationships/slideLayout" Target="../slideLayouts/slideLayout13.xml"/><Relationship Id="rId6" Type="http://schemas.openxmlformats.org/officeDocument/2006/relationships/image" Target="../media/image356.png"/><Relationship Id="rId5" Type="http://schemas.openxmlformats.org/officeDocument/2006/relationships/hyperlink" Target="http://users.ece.cmu.edu/~omutlu/pub/tesseract-pim-architecture-for-graph-processing_isca15-lightning-talk.pdf" TargetMode="External"/><Relationship Id="rId4" Type="http://schemas.openxmlformats.org/officeDocument/2006/relationships/hyperlink" Target="http://users.ece.cmu.edu/~omutlu/pub/tesseract-pim-architecture-for-graph-processing_isca15-talk.pdf" TargetMode="External"/></Relationships>
</file>

<file path=ppt/slides/_rels/slide373.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6 September 2022</a:t>
            </a:r>
          </a:p>
          <a:p>
            <a:r>
              <a:rPr lang="en-US" sz="2200" dirty="0"/>
              <a:t>Barcelona Supercomputing Center</a:t>
            </a:r>
          </a:p>
          <a:p>
            <a:pPr algn="l"/>
            <a:endParaRPr lang="en-US" sz="2200" dirty="0"/>
          </a:p>
        </p:txBody>
      </p:sp>
      <p:sp>
        <p:nvSpPr>
          <p:cNvPr id="13" name="Title 1"/>
          <p:cNvSpPr>
            <a:spLocks noGrp="1"/>
          </p:cNvSpPr>
          <p:nvPr>
            <p:ph type="ctrTitle"/>
          </p:nvPr>
        </p:nvSpPr>
        <p:spPr>
          <a:xfrm>
            <a:off x="395536" y="1340768"/>
            <a:ext cx="8382000" cy="2201416"/>
          </a:xfrm>
        </p:spPr>
        <p:txBody>
          <a:bodyPr>
            <a:normAutofit/>
          </a:bodyPr>
          <a:lstStyle/>
          <a:p>
            <a:pPr algn="ctr"/>
            <a:r>
              <a:rPr lang="en-US" sz="5400" dirty="0"/>
              <a:t>Accelerating Genome Analysis</a:t>
            </a:r>
            <a:br>
              <a:rPr lang="en-US" sz="4400" dirty="0"/>
            </a:br>
            <a:br>
              <a:rPr lang="en-US" sz="800" dirty="0"/>
            </a:br>
            <a:r>
              <a:rPr lang="en-US" sz="4400" dirty="0">
                <a:solidFill>
                  <a:srgbClr val="C00000"/>
                </a:solidFill>
              </a:rPr>
              <a:t>A Primer on an Ongoing Journey</a:t>
            </a:r>
          </a:p>
        </p:txBody>
      </p:sp>
      <p:pic>
        <p:nvPicPr>
          <p:cNvPr id="10" name="Picture 2" descr="ETH Zurich short logo, black"/>
          <p:cNvPicPr>
            <a:picLocks noChangeAspect="1" noChangeArrowheads="1"/>
          </p:cNvPicPr>
          <p:nvPr/>
        </p:nvPicPr>
        <p:blipFill rotWithShape="1">
          <a:blip r:embed="rId5">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 xmlns:a14="http://schemas.microsoft.com/office/drawing/2010/main">
                <a:solidFill>
                  <a:srgbClr val="FFFFFF"/>
                </a:solidFill>
              </a14:hiddenFill>
            </a:ext>
          </a:extLst>
        </p:spPr>
      </p:pic>
      <p:pic>
        <p:nvPicPr>
          <p:cNvPr id="8" name="Picture 7" descr="safari.png">
            <a:extLst>
              <a:ext uri="{FF2B5EF4-FFF2-40B4-BE49-F238E27FC236}">
                <a16:creationId xmlns:a16="http://schemas.microsoft.com/office/drawing/2014/main" id="{C9B17D3A-555D-294B-BA0B-7E8D65DE6AC3}"/>
              </a:ext>
            </a:extLst>
          </p:cNvPr>
          <p:cNvPicPr>
            <a:picLocks noChangeAspect="1"/>
          </p:cNvPicPr>
          <p:nvPr/>
        </p:nvPicPr>
        <p:blipFill>
          <a:blip r:embed="rId6" cstate="print"/>
          <a:stretch>
            <a:fillRect/>
          </a:stretch>
        </p:blipFill>
        <p:spPr>
          <a:xfrm>
            <a:off x="216024" y="5949280"/>
            <a:ext cx="1745138" cy="504938"/>
          </a:xfrm>
          <a:prstGeom prst="rect">
            <a:avLst/>
          </a:prstGeom>
        </p:spPr>
      </p:pic>
      <p:pic>
        <p:nvPicPr>
          <p:cNvPr id="9" name="Picture 8" descr="Burgundy_CMU_JPG_Logo.jpg">
            <a:extLst>
              <a:ext uri="{FF2B5EF4-FFF2-40B4-BE49-F238E27FC236}">
                <a16:creationId xmlns:a16="http://schemas.microsoft.com/office/drawing/2014/main" id="{9127C22E-15AE-AE44-AF51-E3A55BC60E46}"/>
              </a:ext>
            </a:extLst>
          </p:cNvPr>
          <p:cNvPicPr>
            <a:picLocks noChangeAspect="1"/>
          </p:cNvPicPr>
          <p:nvPr/>
        </p:nvPicPr>
        <p:blipFill>
          <a:blip r:embed="rId7" cstate="print"/>
          <a:stretch>
            <a:fillRect/>
          </a:stretch>
        </p:blipFill>
        <p:spPr>
          <a:xfrm>
            <a:off x="6478027" y="5805264"/>
            <a:ext cx="2532185" cy="914400"/>
          </a:xfrm>
          <a:prstGeom prst="rect">
            <a:avLst/>
          </a:prstGeom>
        </p:spPr>
      </p:pic>
    </p:spTree>
    <p:extLst>
      <p:ext uri="{BB962C8B-B14F-4D97-AF65-F5344CB8AC3E}">
        <p14:creationId xmlns:p14="http://schemas.microsoft.com/office/powerpoint/2010/main" val="418297499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41FEDF-EF5F-2343-9008-0C2639C7F008}"/>
              </a:ext>
            </a:extLst>
          </p:cNvPr>
          <p:cNvSpPr>
            <a:spLocks noGrp="1"/>
          </p:cNvSpPr>
          <p:nvPr>
            <p:ph type="title"/>
          </p:nvPr>
        </p:nvSpPr>
        <p:spPr/>
        <p:txBody>
          <a:bodyPr/>
          <a:lstStyle/>
          <a:p>
            <a:r>
              <a:rPr lang="en-US" dirty="0"/>
              <a:t>Overview</a:t>
            </a:r>
          </a:p>
        </p:txBody>
      </p:sp>
      <p:sp>
        <p:nvSpPr>
          <p:cNvPr id="3" name="Content Placeholder 2">
            <a:extLst>
              <a:ext uri="{FF2B5EF4-FFF2-40B4-BE49-F238E27FC236}">
                <a16:creationId xmlns:a16="http://schemas.microsoft.com/office/drawing/2014/main" id="{E6DEF487-252E-3F42-9947-AC1AA9333552}"/>
              </a:ext>
            </a:extLst>
          </p:cNvPr>
          <p:cNvSpPr>
            <a:spLocks noGrp="1"/>
          </p:cNvSpPr>
          <p:nvPr>
            <p:ph idx="1"/>
          </p:nvPr>
        </p:nvSpPr>
        <p:spPr>
          <a:xfrm>
            <a:off x="228600" y="1052736"/>
            <a:ext cx="8915400" cy="5029200"/>
          </a:xfrm>
        </p:spPr>
        <p:txBody>
          <a:bodyPr/>
          <a:lstStyle/>
          <a:p>
            <a:r>
              <a:rPr lang="en-US" dirty="0">
                <a:solidFill>
                  <a:srgbClr val="0000FF"/>
                </a:solidFill>
              </a:rPr>
              <a:t>System design for bioinformatics </a:t>
            </a:r>
            <a:r>
              <a:rPr lang="en-US" dirty="0"/>
              <a:t>is a critical problem</a:t>
            </a:r>
          </a:p>
          <a:p>
            <a:pPr lvl="1"/>
            <a:r>
              <a:rPr lang="en-US" dirty="0"/>
              <a:t>It has large scientific, medical, societal, personal implications</a:t>
            </a:r>
          </a:p>
          <a:p>
            <a:endParaRPr lang="en-US" dirty="0"/>
          </a:p>
          <a:p>
            <a:r>
              <a:rPr lang="en-US" dirty="0"/>
              <a:t>This talk is about accelerating </a:t>
            </a:r>
            <a:r>
              <a:rPr lang="en-US" dirty="0">
                <a:solidFill>
                  <a:srgbClr val="0000FF"/>
                </a:solidFill>
              </a:rPr>
              <a:t>a key step in bioinformatics</a:t>
            </a:r>
            <a:r>
              <a:rPr lang="en-US" dirty="0"/>
              <a:t>: </a:t>
            </a:r>
            <a:r>
              <a:rPr lang="en-US" dirty="0">
                <a:solidFill>
                  <a:srgbClr val="FF0000"/>
                </a:solidFill>
              </a:rPr>
              <a:t>genome sequence analysis</a:t>
            </a:r>
          </a:p>
          <a:p>
            <a:pPr lvl="1"/>
            <a:r>
              <a:rPr lang="en-US" dirty="0"/>
              <a:t>In particular, </a:t>
            </a:r>
            <a:r>
              <a:rPr lang="en-US" dirty="0">
                <a:solidFill>
                  <a:srgbClr val="FF0000"/>
                </a:solidFill>
              </a:rPr>
              <a:t>read mapping</a:t>
            </a:r>
          </a:p>
          <a:p>
            <a:endParaRPr lang="en-US" dirty="0"/>
          </a:p>
          <a:p>
            <a:r>
              <a:rPr lang="en-US" dirty="0">
                <a:solidFill>
                  <a:srgbClr val="7030A0"/>
                </a:solidFill>
              </a:rPr>
              <a:t>Many bottlenecks </a:t>
            </a:r>
            <a:r>
              <a:rPr lang="en-US" dirty="0"/>
              <a:t>exist in accessing and manipulating </a:t>
            </a:r>
            <a:r>
              <a:rPr lang="en-US" dirty="0">
                <a:solidFill>
                  <a:srgbClr val="7030A0"/>
                </a:solidFill>
              </a:rPr>
              <a:t>huge amounts of genomic data </a:t>
            </a:r>
            <a:r>
              <a:rPr lang="en-US" dirty="0"/>
              <a:t>during analysis</a:t>
            </a:r>
          </a:p>
          <a:p>
            <a:endParaRPr lang="en-US" dirty="0"/>
          </a:p>
          <a:p>
            <a:r>
              <a:rPr lang="en-US" dirty="0"/>
              <a:t>We will cover various </a:t>
            </a:r>
            <a:r>
              <a:rPr lang="en-US" dirty="0">
                <a:solidFill>
                  <a:srgbClr val="0000FF"/>
                </a:solidFill>
              </a:rPr>
              <a:t>recent ideas to accelerate read mapping</a:t>
            </a:r>
          </a:p>
          <a:p>
            <a:pPr lvl="1"/>
            <a:r>
              <a:rPr lang="en-US" dirty="0"/>
              <a:t>My personal journey since September 2006</a:t>
            </a:r>
          </a:p>
          <a:p>
            <a:endParaRPr lang="en-US" dirty="0"/>
          </a:p>
          <a:p>
            <a:endParaRPr lang="en-US" dirty="0"/>
          </a:p>
          <a:p>
            <a:endParaRPr lang="en-US" dirty="0"/>
          </a:p>
          <a:p>
            <a:endParaRPr lang="en-US" dirty="0"/>
          </a:p>
          <a:p>
            <a:endParaRPr lang="en-US" dirty="0"/>
          </a:p>
        </p:txBody>
      </p:sp>
      <p:sp>
        <p:nvSpPr>
          <p:cNvPr id="4" name="Slide Number Placeholder 3">
            <a:extLst>
              <a:ext uri="{FF2B5EF4-FFF2-40B4-BE49-F238E27FC236}">
                <a16:creationId xmlns:a16="http://schemas.microsoft.com/office/drawing/2014/main" id="{C0D852A5-EE62-484B-A021-ACAA12743B7A}"/>
              </a:ext>
            </a:extLst>
          </p:cNvPr>
          <p:cNvSpPr>
            <a:spLocks noGrp="1"/>
          </p:cNvSpPr>
          <p:nvPr>
            <p:ph type="sldNum" sz="quarter" idx="11"/>
          </p:nvPr>
        </p:nvSpPr>
        <p:spPr/>
        <p:txBody>
          <a:bodyPr/>
          <a:lstStyle/>
          <a:p>
            <a:fld id="{323594FA-E141-4234-AE05-360401972BE7}" type="slidenum">
              <a:rPr lang="en-US" altLang="en-US" smtClean="0"/>
              <a:pPr/>
              <a:t>2</a:t>
            </a:fld>
            <a:endParaRPr lang="en-US" altLang="en-US"/>
          </a:p>
        </p:txBody>
      </p:sp>
    </p:spTree>
    <p:extLst>
      <p:ext uri="{BB962C8B-B14F-4D97-AF65-F5344CB8AC3E}">
        <p14:creationId xmlns:p14="http://schemas.microsoft.com/office/powerpoint/2010/main" val="241103868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2768AE-5D18-9E4D-B0AE-1600CC02AD30}"/>
              </a:ext>
            </a:extLst>
          </p:cNvPr>
          <p:cNvSpPr>
            <a:spLocks noGrp="1"/>
          </p:cNvSpPr>
          <p:nvPr>
            <p:ph type="title"/>
          </p:nvPr>
        </p:nvSpPr>
        <p:spPr/>
        <p:txBody>
          <a:bodyPr/>
          <a:lstStyle/>
          <a:p>
            <a:r>
              <a:rPr lang="en-US" dirty="0"/>
              <a:t>Our Dream (circa 2007)</a:t>
            </a:r>
          </a:p>
        </p:txBody>
      </p:sp>
      <p:sp>
        <p:nvSpPr>
          <p:cNvPr id="3" name="Content Placeholder 2">
            <a:extLst>
              <a:ext uri="{FF2B5EF4-FFF2-40B4-BE49-F238E27FC236}">
                <a16:creationId xmlns:a16="http://schemas.microsoft.com/office/drawing/2014/main" id="{498EA495-2CCE-D648-8AF6-F3266A555827}"/>
              </a:ext>
            </a:extLst>
          </p:cNvPr>
          <p:cNvSpPr>
            <a:spLocks noGrp="1"/>
          </p:cNvSpPr>
          <p:nvPr>
            <p:ph idx="1"/>
          </p:nvPr>
        </p:nvSpPr>
        <p:spPr/>
        <p:txBody>
          <a:bodyPr/>
          <a:lstStyle/>
          <a:p>
            <a:r>
              <a:rPr lang="en-US" dirty="0">
                <a:solidFill>
                  <a:srgbClr val="0000FF"/>
                </a:solidFill>
              </a:rPr>
              <a:t>An embedded device that can perform comprehensive genome analysis in real time (within a minute)</a:t>
            </a:r>
          </a:p>
          <a:p>
            <a:pPr lvl="1"/>
            <a:r>
              <a:rPr lang="en-US" dirty="0"/>
              <a:t>Which of these DNAs does this DNA segment match with?</a:t>
            </a:r>
          </a:p>
          <a:p>
            <a:pPr lvl="1"/>
            <a:r>
              <a:rPr lang="en-US" dirty="0"/>
              <a:t>What is the likely genetic disposition of this patient to this drug?</a:t>
            </a:r>
          </a:p>
          <a:p>
            <a:pPr lvl="1"/>
            <a:r>
              <a:rPr lang="en-US" dirty="0"/>
              <a:t>What disease/condition might this particular DNA/RNA piece associated with?</a:t>
            </a:r>
          </a:p>
          <a:p>
            <a:pPr lvl="1"/>
            <a:r>
              <a:rPr lang="en-US" dirty="0"/>
              <a:t>. . . </a:t>
            </a:r>
          </a:p>
          <a:p>
            <a:endParaRPr lang="en-US" dirty="0"/>
          </a:p>
        </p:txBody>
      </p:sp>
      <p:sp>
        <p:nvSpPr>
          <p:cNvPr id="4" name="Slide Number Placeholder 3">
            <a:extLst>
              <a:ext uri="{FF2B5EF4-FFF2-40B4-BE49-F238E27FC236}">
                <a16:creationId xmlns:a16="http://schemas.microsoft.com/office/drawing/2014/main" id="{C6BF723B-2431-BD4C-A973-FB0472D63A7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84279265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63955F-E593-C94F-8AC7-1810F08980FA}"/>
              </a:ext>
            </a:extLst>
          </p:cNvPr>
          <p:cNvSpPr>
            <a:spLocks noGrp="1"/>
          </p:cNvSpPr>
          <p:nvPr>
            <p:ph type="title"/>
          </p:nvPr>
        </p:nvSpPr>
        <p:spPr>
          <a:xfrm>
            <a:off x="228600" y="152400"/>
            <a:ext cx="8915400" cy="1066800"/>
          </a:xfrm>
        </p:spPr>
        <p:txBody>
          <a:bodyPr>
            <a:noAutofit/>
          </a:bodyPr>
          <a:lstStyle/>
          <a:p>
            <a:r>
              <a:rPr lang="en-US" sz="3600" dirty="0"/>
              <a:t>A Bright Future for Intelligent Genome Analysis</a:t>
            </a:r>
          </a:p>
        </p:txBody>
      </p:sp>
      <p:sp>
        <p:nvSpPr>
          <p:cNvPr id="4" name="Slide Number Placeholder 3">
            <a:extLst>
              <a:ext uri="{FF2B5EF4-FFF2-40B4-BE49-F238E27FC236}">
                <a16:creationId xmlns:a16="http://schemas.microsoft.com/office/drawing/2014/main" id="{945DD420-3CB6-7A41-8020-2C87CA87ABA7}"/>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prstClr val="white"/>
                </a:solidFill>
                <a:effectLst/>
                <a:uLnTx/>
                <a:uFillTx/>
                <a:latin typeface="Corbel" panose="020B0503020204020204" pitchFamily="34" charset="0"/>
                <a:ea typeface="ＭＳ Ｐゴシック" panose="020B0600070205080204" pitchFamily="34" charset="-128"/>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4</a:t>
            </a:fld>
            <a:endParaRPr kumimoji="0" lang="en-US" sz="1600" b="1" i="0" u="none" strike="noStrike" kern="1200" cap="none" spc="0" normalizeH="0" baseline="0" noProof="0" dirty="0">
              <a:ln>
                <a:noFill/>
              </a:ln>
              <a:solidFill>
                <a:prstClr val="white"/>
              </a:solidFill>
              <a:effectLst/>
              <a:uLnTx/>
              <a:uFillTx/>
              <a:latin typeface="Corbel" panose="020B0503020204020204" pitchFamily="34" charset="0"/>
              <a:ea typeface="ＭＳ Ｐゴシック" panose="020B0600070205080204" pitchFamily="34" charset="-128"/>
              <a:cs typeface="Calibri" panose="020F0502020204030204" pitchFamily="34" charset="0"/>
            </a:endParaRPr>
          </a:p>
        </p:txBody>
      </p:sp>
      <p:pic>
        <p:nvPicPr>
          <p:cNvPr id="5122" name="Picture 2">
            <a:extLst>
              <a:ext uri="{FF2B5EF4-FFF2-40B4-BE49-F238E27FC236}">
                <a16:creationId xmlns:a16="http://schemas.microsoft.com/office/drawing/2014/main" id="{5C405E63-629C-CD4C-A407-9B4A7134B86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09143" y="3969960"/>
            <a:ext cx="4934857" cy="2811840"/>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3CFD409C-4506-9941-8552-EF2195C4FB00}"/>
              </a:ext>
            </a:extLst>
          </p:cNvPr>
          <p:cNvSpPr txBox="1"/>
          <p:nvPr/>
        </p:nvSpPr>
        <p:spPr>
          <a:xfrm>
            <a:off x="6487885" y="6150579"/>
            <a:ext cx="242388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orbel" panose="020B0503020204020204"/>
                <a:ea typeface="ＭＳ Ｐゴシック" panose="020B0600070205080204" pitchFamily="34" charset="-128"/>
                <a:cs typeface="+mn-cs"/>
              </a:rPr>
              <a:t>SmidgION</a:t>
            </a:r>
            <a:r>
              <a:rPr kumimoji="0" lang="en-US" sz="1800" b="0" i="0" u="none" strike="noStrike" kern="1200" cap="none" spc="0" normalizeH="0" baseline="0" noProof="0" dirty="0">
                <a:ln>
                  <a:noFill/>
                </a:ln>
                <a:solidFill>
                  <a:prstClr val="black"/>
                </a:solidFill>
                <a:effectLst/>
                <a:uLnTx/>
                <a:uFillTx/>
                <a:latin typeface="Corbel" panose="020B0503020204020204"/>
                <a:ea typeface="ＭＳ Ｐゴシック" panose="020B0600070205080204" pitchFamily="34" charset="-128"/>
                <a:cs typeface="+mn-cs"/>
              </a:rPr>
              <a:t> from ONT</a:t>
            </a:r>
          </a:p>
        </p:txBody>
      </p:sp>
      <p:pic>
        <p:nvPicPr>
          <p:cNvPr id="5124" name="Picture 4" descr="First Nanopore Sequencing of Human Genome">
            <a:extLst>
              <a:ext uri="{FF2B5EF4-FFF2-40B4-BE49-F238E27FC236}">
                <a16:creationId xmlns:a16="http://schemas.microsoft.com/office/drawing/2014/main" id="{CD6415EF-163D-B542-B3D4-F9AA1F93D9C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9142" y="1775512"/>
            <a:ext cx="4378883" cy="2941150"/>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a:extLst>
              <a:ext uri="{FF2B5EF4-FFF2-40B4-BE49-F238E27FC236}">
                <a16:creationId xmlns:a16="http://schemas.microsoft.com/office/drawing/2014/main" id="{384B99A9-CA22-114E-A3BA-CE16FDD156D7}"/>
              </a:ext>
            </a:extLst>
          </p:cNvPr>
          <p:cNvSpPr/>
          <p:nvPr/>
        </p:nvSpPr>
        <p:spPr>
          <a:xfrm>
            <a:off x="399142" y="1784391"/>
            <a:ext cx="4378883" cy="294115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7" name="Right Arrow 6">
            <a:extLst>
              <a:ext uri="{FF2B5EF4-FFF2-40B4-BE49-F238E27FC236}">
                <a16:creationId xmlns:a16="http://schemas.microsoft.com/office/drawing/2014/main" id="{CDDC3997-C7CB-584B-BDBF-AE5464A11F6D}"/>
              </a:ext>
            </a:extLst>
          </p:cNvPr>
          <p:cNvSpPr/>
          <p:nvPr/>
        </p:nvSpPr>
        <p:spPr>
          <a:xfrm rot="2626864">
            <a:off x="4168426" y="4039373"/>
            <a:ext cx="1219200" cy="725715"/>
          </a:xfrm>
          <a:prstGeom prst="rightArrow">
            <a:avLst/>
          </a:prstGeom>
          <a:solidFill>
            <a:schemeClr val="accent2">
              <a:lumMod val="60000"/>
              <a:lumOff val="40000"/>
            </a:schemeClr>
          </a:solid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8" name="TextBox 7">
            <a:extLst>
              <a:ext uri="{FF2B5EF4-FFF2-40B4-BE49-F238E27FC236}">
                <a16:creationId xmlns:a16="http://schemas.microsoft.com/office/drawing/2014/main" id="{894684CC-0CFA-074F-9F5D-8C754E1811D1}"/>
              </a:ext>
            </a:extLst>
          </p:cNvPr>
          <p:cNvSpPr txBox="1"/>
          <p:nvPr/>
        </p:nvSpPr>
        <p:spPr>
          <a:xfrm>
            <a:off x="366963" y="4540875"/>
            <a:ext cx="2423885" cy="369332"/>
          </a:xfrm>
          <a:prstGeom prst="rect">
            <a:avLst/>
          </a:prstGeom>
          <a:solidFill>
            <a:schemeClr val="bg1"/>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rbel" panose="020B0503020204020204"/>
                <a:ea typeface="ＭＳ Ｐゴシック" panose="020B0600070205080204" pitchFamily="34" charset="-128"/>
                <a:cs typeface="+mn-cs"/>
              </a:rPr>
              <a:t>MinION from ONT</a:t>
            </a:r>
          </a:p>
        </p:txBody>
      </p:sp>
      <p:sp>
        <p:nvSpPr>
          <p:cNvPr id="10" name="Slide Number Placeholder 2">
            <a:extLst>
              <a:ext uri="{FF2B5EF4-FFF2-40B4-BE49-F238E27FC236}">
                <a16:creationId xmlns:a16="http://schemas.microsoft.com/office/drawing/2014/main" id="{6C9A6BE0-035D-4D45-AA88-9C10BDC56A6E}"/>
              </a:ext>
            </a:extLst>
          </p:cNvPr>
          <p:cNvSpPr>
            <a:spLocks noGrp="1"/>
          </p:cNvSpPr>
          <p:nvPr>
            <p:ph type="sldNum" sz="quarter" idx="11"/>
          </p:nvPr>
        </p:nvSpPr>
        <p:spPr>
          <a:xfrm>
            <a:off x="6946900" y="6373813"/>
            <a:ext cx="2133600" cy="457200"/>
          </a:xfrm>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a:t>
            </a:fld>
            <a:endParaRPr kumimoji="0" lang="en-US" altLang="en-US" sz="1600" b="0"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sp>
        <p:nvSpPr>
          <p:cNvPr id="11" name="Rectangle 10">
            <a:extLst>
              <a:ext uri="{FF2B5EF4-FFF2-40B4-BE49-F238E27FC236}">
                <a16:creationId xmlns:a16="http://schemas.microsoft.com/office/drawing/2014/main" id="{2976BE83-CBB8-5848-A3B9-9F433A948BCE}"/>
              </a:ext>
            </a:extLst>
          </p:cNvPr>
          <p:cNvSpPr/>
          <p:nvPr/>
        </p:nvSpPr>
        <p:spPr>
          <a:xfrm>
            <a:off x="76200" y="910043"/>
            <a:ext cx="8943782" cy="523220"/>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Mohammed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Alser</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Zülal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Bingöl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Damla</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Senol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Cali,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Jeremie</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Kim,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Saugata</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Ghose, Can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Alkan</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Onur Mutlu</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 sz="14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sym typeface="Calibri"/>
                <a:hlinkClick r:id="rId4">
                  <a:extLst>
                    <a:ext uri="{A12FA001-AC4F-418D-AE19-62706E023703}">
                      <ahyp:hlinkClr xmlns:ahyp="http://schemas.microsoft.com/office/drawing/2018/hyperlinkcolor" val="tx"/>
                    </a:ext>
                  </a:extLst>
                </a:hlinkClick>
              </a:rPr>
              <a:t>“Accelerating Genome Analysis: A Primer on an Ongoing Journey” </a:t>
            </a:r>
            <a:r>
              <a:rPr kumimoji="0" lang="en" sz="14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sym typeface="Calibri"/>
              </a:rPr>
              <a:t> </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IEEE Micro, August 2020.</a:t>
            </a:r>
          </a:p>
        </p:txBody>
      </p:sp>
      <p:pic>
        <p:nvPicPr>
          <p:cNvPr id="3" name="Picture 2">
            <a:extLst>
              <a:ext uri="{FF2B5EF4-FFF2-40B4-BE49-F238E27FC236}">
                <a16:creationId xmlns:a16="http://schemas.microsoft.com/office/drawing/2014/main" id="{4D51AC44-75A3-4349-9946-96683AA9B4E8}"/>
              </a:ext>
            </a:extLst>
          </p:cNvPr>
          <p:cNvPicPr>
            <a:picLocks noChangeAspect="1"/>
          </p:cNvPicPr>
          <p:nvPr/>
        </p:nvPicPr>
        <p:blipFill>
          <a:blip r:embed="rId5"/>
          <a:stretch>
            <a:fillRect/>
          </a:stretch>
        </p:blipFill>
        <p:spPr>
          <a:xfrm>
            <a:off x="4810204" y="1702419"/>
            <a:ext cx="3577446" cy="633799"/>
          </a:xfrm>
          <a:prstGeom prst="rect">
            <a:avLst/>
          </a:prstGeom>
        </p:spPr>
      </p:pic>
      <p:pic>
        <p:nvPicPr>
          <p:cNvPr id="6" name="Picture 5">
            <a:extLst>
              <a:ext uri="{FF2B5EF4-FFF2-40B4-BE49-F238E27FC236}">
                <a16:creationId xmlns:a16="http://schemas.microsoft.com/office/drawing/2014/main" id="{869A8184-11C2-4146-99A6-DC2DD45B8BBF}"/>
              </a:ext>
            </a:extLst>
          </p:cNvPr>
          <p:cNvPicPr>
            <a:picLocks noChangeAspect="1"/>
          </p:cNvPicPr>
          <p:nvPr/>
        </p:nvPicPr>
        <p:blipFill>
          <a:blip r:embed="rId6"/>
          <a:stretch>
            <a:fillRect/>
          </a:stretch>
        </p:blipFill>
        <p:spPr>
          <a:xfrm>
            <a:off x="4803425" y="2638622"/>
            <a:ext cx="3584225" cy="635000"/>
          </a:xfrm>
          <a:prstGeom prst="rect">
            <a:avLst/>
          </a:prstGeom>
        </p:spPr>
      </p:pic>
    </p:spTree>
    <p:extLst>
      <p:ext uri="{BB962C8B-B14F-4D97-AF65-F5344CB8AC3E}">
        <p14:creationId xmlns:p14="http://schemas.microsoft.com/office/powerpoint/2010/main" val="1661062611"/>
      </p:ext>
    </p:extLst>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77F95-FF6B-654D-95C6-AD41C66E3683}"/>
              </a:ext>
            </a:extLst>
          </p:cNvPr>
          <p:cNvSpPr>
            <a:spLocks noGrp="1"/>
          </p:cNvSpPr>
          <p:nvPr>
            <p:ph type="title"/>
          </p:nvPr>
        </p:nvSpPr>
        <p:spPr>
          <a:xfrm>
            <a:off x="228600" y="152400"/>
            <a:ext cx="9067800" cy="1066800"/>
          </a:xfrm>
        </p:spPr>
        <p:txBody>
          <a:bodyPr/>
          <a:lstStyle/>
          <a:p>
            <a:r>
              <a:rPr lang="en-US" dirty="0"/>
              <a:t>A Few Overview Readings (I)</a:t>
            </a:r>
          </a:p>
        </p:txBody>
      </p:sp>
      <p:sp>
        <p:nvSpPr>
          <p:cNvPr id="3" name="Slide Number Placeholder 2">
            <a:extLst>
              <a:ext uri="{FF2B5EF4-FFF2-40B4-BE49-F238E27FC236}">
                <a16:creationId xmlns:a16="http://schemas.microsoft.com/office/drawing/2014/main" id="{0D137D6E-472B-9545-BC90-4764A091EBD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Rectangle 5">
            <a:extLst>
              <a:ext uri="{FF2B5EF4-FFF2-40B4-BE49-F238E27FC236}">
                <a16:creationId xmlns:a16="http://schemas.microsoft.com/office/drawing/2014/main" id="{34726789-60B9-0041-AA5A-82AD45A48174}"/>
              </a:ext>
            </a:extLst>
          </p:cNvPr>
          <p:cNvSpPr/>
          <p:nvPr/>
        </p:nvSpPr>
        <p:spPr>
          <a:xfrm>
            <a:off x="200218" y="914400"/>
            <a:ext cx="8943782" cy="120032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Mohammed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Alser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Zülal</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Bingöl</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Damla</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Senol</a:t>
            </a:r>
            <a:r>
              <a:rPr kumimoji="0" lang="en-US" sz="1800" b="0" i="0" u="none" strike="noStrike" kern="1200" cap="none" spc="0" normalizeH="0" baseline="0" noProof="0" dirty="0">
                <a:ln>
                  <a:noFill/>
                </a:ln>
                <a:solidFill>
                  <a:srgbClr val="000000"/>
                </a:solidFill>
                <a:effectLst/>
                <a:uLnTx/>
                <a:uFillTx/>
                <a:latin typeface="Tahoma"/>
                <a:ea typeface="+mn-ea"/>
                <a:cs typeface="+mn-cs"/>
              </a:rPr>
              <a:t> Cali,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Jeremie</a:t>
            </a:r>
            <a:r>
              <a:rPr kumimoji="0" lang="en-US" sz="1800" b="0" i="0" u="none" strike="noStrike" kern="1200" cap="none" spc="0" normalizeH="0" baseline="0" noProof="0" dirty="0">
                <a:ln>
                  <a:noFill/>
                </a:ln>
                <a:solidFill>
                  <a:srgbClr val="000000"/>
                </a:solidFill>
                <a:effectLst/>
                <a:uLnTx/>
                <a:uFillTx/>
                <a:latin typeface="Tahoma"/>
                <a:ea typeface="+mn-ea"/>
                <a:cs typeface="+mn-cs"/>
              </a:rPr>
              <a:t> Kim,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Saugata</a:t>
            </a:r>
            <a:r>
              <a:rPr kumimoji="0" lang="en-US" sz="1800" b="0" i="0" u="none" strike="noStrike" kern="1200" cap="none" spc="0" normalizeH="0" baseline="0" noProof="0" dirty="0">
                <a:ln>
                  <a:noFill/>
                </a:ln>
                <a:solidFill>
                  <a:srgbClr val="000000"/>
                </a:solidFill>
                <a:effectLst/>
                <a:uLnTx/>
                <a:uFillTx/>
                <a:latin typeface="Tahoma"/>
                <a:ea typeface="+mn-ea"/>
                <a:cs typeface="+mn-cs"/>
              </a:rPr>
              <a:t> Ghose,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Can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Alkan</a:t>
            </a:r>
            <a:r>
              <a:rPr kumimoji="0" lang="en-US" sz="1800" b="0" i="0" u="none" strike="noStrike" kern="1200" cap="none" spc="0" normalizeH="0" baseline="0" noProof="0" dirty="0">
                <a:ln>
                  <a:noFill/>
                </a:ln>
                <a:solidFill>
                  <a:srgbClr val="000000"/>
                </a:solidFill>
                <a:effectLst/>
                <a:uLnTx/>
                <a:uFillTx/>
                <a:latin typeface="Tahoma"/>
                <a:ea typeface="+mn-ea"/>
                <a:cs typeface="+mn-cs"/>
              </a:rPr>
              <a:t>, Onur Mutlu</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 sz="1800" b="0" i="0" u="none" strike="noStrike" kern="1200" cap="none" spc="0" normalizeH="0" baseline="0" noProof="0" dirty="0">
                <a:ln>
                  <a:noFill/>
                </a:ln>
                <a:solidFill>
                  <a:srgbClr val="0000FF"/>
                </a:solidFill>
                <a:effectLst/>
                <a:uLnTx/>
                <a:uFillTx/>
                <a:latin typeface="Tahoma"/>
                <a:ea typeface="+mn-ea"/>
                <a:cs typeface="+mn-cs"/>
                <a:sym typeface="Calibri"/>
                <a:hlinkClick r:id="rId2">
                  <a:extLst>
                    <a:ext uri="{A12FA001-AC4F-418D-AE19-62706E023703}">
                      <ahyp:hlinkClr xmlns:ahyp="http://schemas.microsoft.com/office/drawing/2018/hyperlinkcolor" val="tx"/>
                    </a:ext>
                  </a:extLst>
                </a:hlinkClick>
              </a:rPr>
              <a:t>“Accelerating Genome Analysis: A Primer on an Ongoing Journey” </a:t>
            </a:r>
            <a:endParaRPr kumimoji="0" lang="en" sz="1800" b="0" i="0" u="none" strike="noStrike" kern="1200" cap="none" spc="0" normalizeH="0" baseline="0" noProof="0" dirty="0">
              <a:ln>
                <a:noFill/>
              </a:ln>
              <a:solidFill>
                <a:srgbClr val="0000FF"/>
              </a:solidFill>
              <a:effectLst/>
              <a:uLnTx/>
              <a:uFillTx/>
              <a:latin typeface="Tahoma"/>
              <a:ea typeface="+mn-ea"/>
              <a:cs typeface="+mn-cs"/>
              <a:sym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IEEE Micro, August 2020.</a:t>
            </a:r>
          </a:p>
        </p:txBody>
      </p:sp>
      <p:pic>
        <p:nvPicPr>
          <p:cNvPr id="7" name="Picture 6">
            <a:extLst>
              <a:ext uri="{FF2B5EF4-FFF2-40B4-BE49-F238E27FC236}">
                <a16:creationId xmlns:a16="http://schemas.microsoft.com/office/drawing/2014/main" id="{51B19457-CD9D-4B41-A6FA-F26BB5FC31AF}"/>
              </a:ext>
            </a:extLst>
          </p:cNvPr>
          <p:cNvPicPr>
            <a:picLocks noChangeAspect="1"/>
          </p:cNvPicPr>
          <p:nvPr/>
        </p:nvPicPr>
        <p:blipFill rotWithShape="1">
          <a:blip r:embed="rId3">
            <a:extLst>
              <a:ext uri="{28A0092B-C50C-407E-A947-70E740481C1C}">
                <a14:useLocalDpi xmlns:a14="http://schemas.microsoft.com/office/drawing/2010/main" val="0"/>
              </a:ext>
            </a:extLst>
          </a:blip>
          <a:srcRect l="3161" t="12560" r="35038" b="41460"/>
          <a:stretch/>
        </p:blipFill>
        <p:spPr>
          <a:xfrm>
            <a:off x="741821" y="2478316"/>
            <a:ext cx="7660358" cy="3678734"/>
          </a:xfrm>
          <a:prstGeom prst="rect">
            <a:avLst/>
          </a:prstGeom>
        </p:spPr>
      </p:pic>
      <p:sp>
        <p:nvSpPr>
          <p:cNvPr id="8" name="TextBox 7">
            <a:extLst>
              <a:ext uri="{FF2B5EF4-FFF2-40B4-BE49-F238E27FC236}">
                <a16:creationId xmlns:a16="http://schemas.microsoft.com/office/drawing/2014/main" id="{442EB977-07DC-5349-14CA-301FA1C34F91}"/>
              </a:ext>
            </a:extLst>
          </p:cNvPr>
          <p:cNvSpPr txBox="1"/>
          <p:nvPr/>
        </p:nvSpPr>
        <p:spPr>
          <a:xfrm>
            <a:off x="1475656" y="6351711"/>
            <a:ext cx="625523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https://arxiv.org/pdf/2008.00961.</a:t>
            </a:r>
            <a:r>
              <a:rPr kumimoji="0" lang="en-US" sz="24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pdf</a:t>
            </a:r>
            <a:r>
              <a:rPr kumimoji="0" lang="en-US" sz="24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3311335706"/>
      </p:ext>
    </p:extLst>
  </p:cSld>
  <p:clrMapOvr>
    <a:masterClrMapping/>
  </p:clrMapOvr>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77F95-FF6B-654D-95C6-AD41C66E3683}"/>
              </a:ext>
            </a:extLst>
          </p:cNvPr>
          <p:cNvSpPr>
            <a:spLocks noGrp="1"/>
          </p:cNvSpPr>
          <p:nvPr>
            <p:ph type="title"/>
          </p:nvPr>
        </p:nvSpPr>
        <p:spPr/>
        <p:txBody>
          <a:bodyPr/>
          <a:lstStyle/>
          <a:p>
            <a:r>
              <a:rPr lang="en-US" dirty="0"/>
              <a:t>A Few Overview Readings (II)</a:t>
            </a:r>
          </a:p>
        </p:txBody>
      </p:sp>
      <p:sp>
        <p:nvSpPr>
          <p:cNvPr id="3" name="Slide Number Placeholder 2">
            <a:extLst>
              <a:ext uri="{FF2B5EF4-FFF2-40B4-BE49-F238E27FC236}">
                <a16:creationId xmlns:a16="http://schemas.microsoft.com/office/drawing/2014/main" id="{0D137D6E-472B-9545-BC90-4764A091EBD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60A72CBA-36E4-2E48-B856-DDCFDCFF91FA}"/>
              </a:ext>
            </a:extLst>
          </p:cNvPr>
          <p:cNvPicPr>
            <a:picLocks noChangeAspect="1"/>
          </p:cNvPicPr>
          <p:nvPr/>
        </p:nvPicPr>
        <p:blipFill rotWithShape="1">
          <a:blip r:embed="rId2">
            <a:extLst>
              <a:ext uri="{28A0092B-C50C-407E-A947-70E740481C1C}">
                <a14:useLocalDpi xmlns:a14="http://schemas.microsoft.com/office/drawing/2010/main" val="0"/>
              </a:ext>
            </a:extLst>
          </a:blip>
          <a:srcRect l="4325" t="25508" r="35825" b="29425"/>
          <a:stretch/>
        </p:blipFill>
        <p:spPr>
          <a:xfrm>
            <a:off x="827584" y="2683149"/>
            <a:ext cx="7488832" cy="3626171"/>
          </a:xfrm>
          <a:prstGeom prst="rect">
            <a:avLst/>
          </a:prstGeom>
        </p:spPr>
      </p:pic>
      <p:sp>
        <p:nvSpPr>
          <p:cNvPr id="6" name="Rectangle 5">
            <a:extLst>
              <a:ext uri="{FF2B5EF4-FFF2-40B4-BE49-F238E27FC236}">
                <a16:creationId xmlns:a16="http://schemas.microsoft.com/office/drawing/2014/main" id="{34726789-60B9-0041-AA5A-82AD45A48174}"/>
              </a:ext>
            </a:extLst>
          </p:cNvPr>
          <p:cNvSpPr/>
          <p:nvPr/>
        </p:nvSpPr>
        <p:spPr>
          <a:xfrm>
            <a:off x="200218" y="914400"/>
            <a:ext cx="8943782" cy="175432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Gagandeep Singh, Mohammed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Alser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Damla</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Senol</a:t>
            </a:r>
            <a:r>
              <a:rPr kumimoji="0" lang="en-US" sz="1800" b="0" i="0" u="none" strike="noStrike" kern="1200" cap="none" spc="0" normalizeH="0" baseline="0" noProof="0" dirty="0">
                <a:ln>
                  <a:noFill/>
                </a:ln>
                <a:solidFill>
                  <a:srgbClr val="000000"/>
                </a:solidFill>
                <a:effectLst/>
                <a:uLnTx/>
                <a:uFillTx/>
                <a:latin typeface="Tahoma"/>
                <a:ea typeface="+mn-ea"/>
                <a:cs typeface="+mn-cs"/>
              </a:rPr>
              <a:t> Cali,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Dionysios</a:t>
            </a:r>
            <a:r>
              <a:rPr kumimoji="0" lang="en-US" sz="1800" b="0" i="0" u="none" strike="noStrike" kern="1200" cap="none" spc="0" normalizeH="0" baseline="0" noProof="0" dirty="0">
                <a:ln>
                  <a:noFill/>
                </a:ln>
                <a:solidFill>
                  <a:srgbClr val="000000"/>
                </a:solidFill>
                <a:effectLst/>
                <a:uLnTx/>
                <a:uFillTx/>
                <a:latin typeface="Tahoma"/>
                <a:ea typeface="+mn-ea"/>
                <a:cs typeface="+mn-cs"/>
              </a:rPr>
              <a:t> Diamantopoulos, Juan Gomez-Luna, Henk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Corporaal</a:t>
            </a:r>
            <a:r>
              <a:rPr kumimoji="0" lang="en-US" sz="1800" b="0" i="0" u="none" strike="noStrike" kern="1200" cap="none" spc="0" normalizeH="0" baseline="0" noProof="0" dirty="0">
                <a:ln>
                  <a:noFill/>
                </a:ln>
                <a:solidFill>
                  <a:srgbClr val="000000"/>
                </a:solidFill>
                <a:effectLst/>
                <a:uLnTx/>
                <a:uFillTx/>
                <a:latin typeface="Tahoma"/>
                <a:ea typeface="+mn-ea"/>
                <a:cs typeface="+mn-cs"/>
              </a:rPr>
              <a:t>, Onur Mutlu,</a:t>
            </a:r>
            <a:endParaRPr kumimoji="0" lang="ar-SA"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t>
            </a: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FPGA-Based Near-Memory Acceleration of Modern Data-Intensive Applications</a:t>
            </a:r>
            <a:r>
              <a:rPr kumimoji="0" lang="en-US" sz="1800" b="1" i="0" u="none" strike="noStrike" kern="1200" cap="none" spc="0" normalizeH="0" baseline="0" noProof="0" dirty="0">
                <a:ln>
                  <a:noFill/>
                </a:ln>
                <a:solidFill>
                  <a:srgbClr val="0000FF"/>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IEEE Micro, 2021.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4"/>
              </a:rPr>
              <a:t>Source Code</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endParaRPr kumimoji="0" lang="en-US" sz="1700" b="0" i="0" u="none" strike="noStrike" kern="1200" cap="none" spc="0" normalizeH="0" baseline="0" noProof="0" dirty="0">
              <a:ln>
                <a:noFill/>
              </a:ln>
              <a:solidFill>
                <a:srgbClr val="000000"/>
              </a:solidFill>
              <a:effectLst/>
              <a:uLnTx/>
              <a:uFillTx/>
              <a:latin typeface="Tahoma"/>
              <a:ea typeface="+mn-ea"/>
              <a:cs typeface="+mn-cs"/>
            </a:endParaRPr>
          </a:p>
        </p:txBody>
      </p:sp>
      <p:sp>
        <p:nvSpPr>
          <p:cNvPr id="7" name="TextBox 6">
            <a:extLst>
              <a:ext uri="{FF2B5EF4-FFF2-40B4-BE49-F238E27FC236}">
                <a16:creationId xmlns:a16="http://schemas.microsoft.com/office/drawing/2014/main" id="{B89120A8-600E-D9F2-1235-979E32ED77AE}"/>
              </a:ext>
            </a:extLst>
          </p:cNvPr>
          <p:cNvSpPr txBox="1"/>
          <p:nvPr/>
        </p:nvSpPr>
        <p:spPr>
          <a:xfrm>
            <a:off x="1475656" y="6351711"/>
            <a:ext cx="625523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432FF"/>
                </a:solidFill>
                <a:effectLst/>
                <a:uLnTx/>
                <a:uFillTx/>
                <a:latin typeface="Tahoma"/>
                <a:ea typeface="+mn-ea"/>
                <a:cs typeface="+mn-cs"/>
                <a:hlinkClick r:id="rId3"/>
              </a:rPr>
              <a:t>https://arxiv.org/pdf/2106.06433.pdf</a:t>
            </a:r>
            <a:r>
              <a:rPr kumimoji="0" lang="en-US" sz="2400" b="1" i="0" u="none" strike="noStrike" kern="1200" cap="none" spc="0" normalizeH="0" baseline="0" noProof="0" dirty="0">
                <a:ln>
                  <a:noFill/>
                </a:ln>
                <a:solidFill>
                  <a:srgbClr val="0432FF"/>
                </a:solidFill>
                <a:effectLst/>
                <a:uLnTx/>
                <a:uFillTx/>
                <a:latin typeface="Tahoma"/>
                <a:ea typeface="+mn-ea"/>
                <a:cs typeface="+mn-cs"/>
              </a:rPr>
              <a:t> </a:t>
            </a:r>
            <a:endParaRPr kumimoji="0" lang="en-US" sz="2400" b="1"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2799786191"/>
      </p:ext>
    </p:extLst>
  </p:cSld>
  <p:clrMapOvr>
    <a:masterClrMapping/>
  </p:clrMapOvr>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344F12-528E-5A48-BAE0-E0DF14FEB9AA}"/>
              </a:ext>
            </a:extLst>
          </p:cNvPr>
          <p:cNvSpPr>
            <a:spLocks noGrp="1"/>
          </p:cNvSpPr>
          <p:nvPr>
            <p:ph type="title"/>
          </p:nvPr>
        </p:nvSpPr>
        <p:spPr/>
        <p:txBody>
          <a:bodyPr/>
          <a:lstStyle/>
          <a:p>
            <a:r>
              <a:rPr lang="en-US" dirty="0"/>
              <a:t>A Few Overview Readings (III)</a:t>
            </a:r>
          </a:p>
        </p:txBody>
      </p:sp>
      <p:sp>
        <p:nvSpPr>
          <p:cNvPr id="4" name="Slide Number Placeholder 3">
            <a:extLst>
              <a:ext uri="{FF2B5EF4-FFF2-40B4-BE49-F238E27FC236}">
                <a16:creationId xmlns:a16="http://schemas.microsoft.com/office/drawing/2014/main" id="{2664F514-3E94-8048-A442-6555D3EDBF09}"/>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Rectangle 7">
            <a:extLst>
              <a:ext uri="{FF2B5EF4-FFF2-40B4-BE49-F238E27FC236}">
                <a16:creationId xmlns:a16="http://schemas.microsoft.com/office/drawing/2014/main" id="{E2CA0203-DBBA-FD41-ADB8-08D665685A68}"/>
              </a:ext>
            </a:extLst>
          </p:cNvPr>
          <p:cNvSpPr/>
          <p:nvPr/>
        </p:nvSpPr>
        <p:spPr>
          <a:xfrm>
            <a:off x="259409" y="908720"/>
            <a:ext cx="8799307" cy="175432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i="0" u="none" strike="noStrike" kern="1200" cap="none" spc="0" normalizeH="0" baseline="0" noProof="0" dirty="0">
                <a:ln>
                  <a:noFill/>
                </a:ln>
                <a:solidFill>
                  <a:srgbClr val="000000"/>
                </a:solidFill>
                <a:effectLst/>
                <a:uLnTx/>
                <a:uFillTx/>
                <a:latin typeface="Tahoma"/>
                <a:ea typeface="+mn-ea"/>
                <a:cs typeface="+mn-cs"/>
              </a:rPr>
              <a:t>Mohammed </a:t>
            </a:r>
            <a:r>
              <a:rPr kumimoji="0" lang="en-US" sz="1800" i="0" u="none" strike="noStrike" kern="1200" cap="none" spc="0" normalizeH="0" baseline="0" noProof="0" dirty="0" err="1">
                <a:ln>
                  <a:noFill/>
                </a:ln>
                <a:solidFill>
                  <a:srgbClr val="000000"/>
                </a:solidFill>
                <a:effectLst/>
                <a:uLnTx/>
                <a:uFillTx/>
                <a:latin typeface="Tahoma"/>
                <a:ea typeface="+mn-ea"/>
                <a:cs typeface="+mn-cs"/>
              </a:rPr>
              <a:t>Alser</a:t>
            </a:r>
            <a:r>
              <a:rPr kumimoji="0" lang="en-US" sz="1800" b="0" i="0" u="none" strike="noStrike" kern="1200" cap="none" spc="0" normalizeH="0" baseline="0" noProof="0" dirty="0">
                <a:ln>
                  <a:noFill/>
                </a:ln>
                <a:solidFill>
                  <a:srgbClr val="000000"/>
                </a:solidFill>
                <a:effectLst/>
                <a:uLnTx/>
                <a:uFillTx/>
                <a:latin typeface="Tahoma"/>
                <a:ea typeface="+mn-ea"/>
                <a:cs typeface="+mn-cs"/>
              </a:rPr>
              <a:t>, Joel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Lindegger</a:t>
            </a:r>
            <a:r>
              <a:rPr kumimoji="0" lang="en-US" sz="1800" b="0" i="0" u="none" strike="noStrike" kern="1200" cap="none" spc="0" normalizeH="0" baseline="0" noProof="0" dirty="0">
                <a:ln>
                  <a:noFill/>
                </a:ln>
                <a:solidFill>
                  <a:srgbClr val="000000"/>
                </a:solidFill>
                <a:effectLst/>
                <a:uLnTx/>
                <a:uFillTx/>
                <a:latin typeface="Tahoma"/>
                <a:ea typeface="+mn-ea"/>
                <a:cs typeface="+mn-cs"/>
              </a:rPr>
              <a:t>, Can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Firtina</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Nour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Almadhoun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Haiyu</a:t>
            </a:r>
            <a:r>
              <a:rPr kumimoji="0" lang="en-US" sz="1800" b="0" i="0" u="none" strike="noStrike" kern="1200" cap="none" spc="0" normalizeH="0" baseline="0" noProof="0" dirty="0">
                <a:ln>
                  <a:noFill/>
                </a:ln>
                <a:solidFill>
                  <a:srgbClr val="000000"/>
                </a:solidFill>
                <a:effectLst/>
                <a:uLnTx/>
                <a:uFillTx/>
                <a:latin typeface="Tahoma"/>
                <a:ea typeface="+mn-ea"/>
                <a:cs typeface="+mn-cs"/>
              </a:rPr>
              <a:t> Mao, Gagandeep Singh, Juan Gomez-Luna,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Onur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Mutlu</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rPr>
              <a:t>“</a:t>
            </a:r>
            <a:r>
              <a:rPr kumimoji="0" lang="en-US" sz="1800" b="1" i="0" u="none" strike="noStrike" kern="1200" cap="none" spc="0" normalizeH="0" baseline="0" noProof="0" dirty="0">
                <a:ln>
                  <a:noFill/>
                </a:ln>
                <a:solidFill>
                  <a:srgbClr val="000000"/>
                </a:solidFill>
                <a:effectLst/>
                <a:uLnTx/>
                <a:uFillTx/>
                <a:latin typeface="Tahoma"/>
                <a:ea typeface="+mn-ea"/>
                <a:cs typeface="+mn-cs"/>
                <a:hlinkClick r:id="rId2"/>
              </a:rPr>
              <a:t>From Molecules to Genomic Variations: Intelligent Algorithms and Architectures for Intelligent Genome Analysis</a:t>
            </a:r>
            <a:r>
              <a:rPr kumimoji="0" lang="en-US" sz="1800" b="1" i="0" u="none" strike="noStrike" kern="1200" cap="none" spc="0" normalizeH="0" baseline="0" noProof="0" dirty="0">
                <a:ln>
                  <a:noFill/>
                </a:ln>
                <a:solidFill>
                  <a:srgbClr val="000000"/>
                </a:solidFill>
                <a:effectLst/>
                <a:uLnTx/>
                <a:uFillTx/>
                <a:latin typeface="Tahoma"/>
                <a:ea typeface="+mn-ea"/>
                <a:cs typeface="+mn-cs"/>
              </a:rPr>
              <a:t>”</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Computational and Structural Biotechnology Journal, 2022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3"/>
              </a:rPr>
              <a:t>Source code</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p:txBody>
      </p:sp>
      <p:pic>
        <p:nvPicPr>
          <p:cNvPr id="10" name="Content Placeholder 9">
            <a:extLst>
              <a:ext uri="{FF2B5EF4-FFF2-40B4-BE49-F238E27FC236}">
                <a16:creationId xmlns:a16="http://schemas.microsoft.com/office/drawing/2014/main" id="{F45D9B22-CAE4-6040-89EE-CD3A1307D8EC}"/>
              </a:ext>
            </a:extLst>
          </p:cNvPr>
          <p:cNvPicPr>
            <a:picLocks noGrp="1" noChangeAspect="1"/>
          </p:cNvPicPr>
          <p:nvPr>
            <p:ph idx="1"/>
          </p:nvPr>
        </p:nvPicPr>
        <p:blipFill>
          <a:blip r:embed="rId4">
            <a:extLst>
              <a:ext uri="{28A0092B-C50C-407E-A947-70E740481C1C}">
                <a14:useLocalDpi xmlns:a14="http://schemas.microsoft.com/office/drawing/2010/main" val="0"/>
              </a:ext>
            </a:extLst>
          </a:blip>
          <a:stretch>
            <a:fillRect/>
          </a:stretch>
        </p:blipFill>
        <p:spPr>
          <a:xfrm>
            <a:off x="0" y="2852936"/>
            <a:ext cx="9144000" cy="3413760"/>
          </a:xfrm>
        </p:spPr>
      </p:pic>
      <p:sp>
        <p:nvSpPr>
          <p:cNvPr id="6" name="TextBox 5">
            <a:extLst>
              <a:ext uri="{FF2B5EF4-FFF2-40B4-BE49-F238E27FC236}">
                <a16:creationId xmlns:a16="http://schemas.microsoft.com/office/drawing/2014/main" id="{3CBD41D2-621F-D5F9-13B4-D39C618AB2B6}"/>
              </a:ext>
            </a:extLst>
          </p:cNvPr>
          <p:cNvSpPr txBox="1"/>
          <p:nvPr/>
        </p:nvSpPr>
        <p:spPr>
          <a:xfrm>
            <a:off x="1557121" y="6351711"/>
            <a:ext cx="6255239" cy="461665"/>
          </a:xfrm>
          <a:prstGeom prst="rect">
            <a:avLst/>
          </a:prstGeom>
          <a:noFill/>
        </p:spPr>
        <p:txBody>
          <a:bodyPr wrap="none" rtlCol="0">
            <a:spAutoFit/>
          </a:bodyPr>
          <a:lstStyle/>
          <a:p>
            <a:r>
              <a:rPr lang="en-US" sz="2400" b="1" dirty="0">
                <a:solidFill>
                  <a:srgbClr val="0000FF"/>
                </a:solidFill>
                <a:hlinkClick r:id="rId5">
                  <a:extLst>
                    <a:ext uri="{A12FA001-AC4F-418D-AE19-62706E023703}">
                      <ahyp:hlinkClr xmlns:ahyp="http://schemas.microsoft.com/office/drawing/2018/hyperlinkcolor" val="tx"/>
                    </a:ext>
                  </a:extLst>
                </a:hlinkClick>
              </a:rPr>
              <a:t>https://arxiv.org/pdf/2205.07957.pdf</a:t>
            </a:r>
            <a:r>
              <a:rPr lang="en-US" sz="2400" b="1" dirty="0">
                <a:solidFill>
                  <a:srgbClr val="0000FF"/>
                </a:solidFill>
              </a:rPr>
              <a:t> </a:t>
            </a:r>
          </a:p>
        </p:txBody>
      </p:sp>
    </p:spTree>
    <p:extLst>
      <p:ext uri="{BB962C8B-B14F-4D97-AF65-F5344CB8AC3E}">
        <p14:creationId xmlns:p14="http://schemas.microsoft.com/office/powerpoint/2010/main" val="3234056152"/>
      </p:ext>
    </p:extLst>
  </p:cSld>
  <p:clrMapOvr>
    <a:masterClrMapping/>
  </p:clrMapOvr>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1E9326-06A9-D843-9F15-BC3324EE5826}"/>
              </a:ext>
            </a:extLst>
          </p:cNvPr>
          <p:cNvSpPr>
            <a:spLocks noGrp="1"/>
          </p:cNvSpPr>
          <p:nvPr>
            <p:ph type="title"/>
          </p:nvPr>
        </p:nvSpPr>
        <p:spPr/>
        <p:txBody>
          <a:bodyPr/>
          <a:lstStyle/>
          <a:p>
            <a:r>
              <a:rPr lang="en-US" dirty="0"/>
              <a:t>Agenda</a:t>
            </a:r>
          </a:p>
        </p:txBody>
      </p:sp>
      <p:sp>
        <p:nvSpPr>
          <p:cNvPr id="3" name="Content Placeholder 2">
            <a:extLst>
              <a:ext uri="{FF2B5EF4-FFF2-40B4-BE49-F238E27FC236}">
                <a16:creationId xmlns:a16="http://schemas.microsoft.com/office/drawing/2014/main" id="{AFB9DA22-BE61-2446-87AE-83F927ADF074}"/>
              </a:ext>
            </a:extLst>
          </p:cNvPr>
          <p:cNvSpPr>
            <a:spLocks noGrp="1"/>
          </p:cNvSpPr>
          <p:nvPr>
            <p:ph idx="1"/>
          </p:nvPr>
        </p:nvSpPr>
        <p:spPr>
          <a:xfrm>
            <a:off x="228600" y="1124744"/>
            <a:ext cx="8610600" cy="5123656"/>
          </a:xfrm>
        </p:spPr>
        <p:txBody>
          <a:bodyPr/>
          <a:lstStyle/>
          <a:p>
            <a:r>
              <a:rPr lang="en-US" dirty="0">
                <a:solidFill>
                  <a:srgbClr val="0000FF"/>
                </a:solidFill>
              </a:rPr>
              <a:t>The Problem: DNA Read Mapping</a:t>
            </a:r>
          </a:p>
          <a:p>
            <a:pPr lvl="1"/>
            <a:r>
              <a:rPr lang="en-US" dirty="0"/>
              <a:t>State-of-the-art Read Mapper Design</a:t>
            </a:r>
          </a:p>
          <a:p>
            <a:pPr lvl="1"/>
            <a:endParaRPr lang="en-US" dirty="0"/>
          </a:p>
          <a:p>
            <a:r>
              <a:rPr lang="en-US" dirty="0"/>
              <a:t>Algorithmic Acceleration </a:t>
            </a:r>
          </a:p>
          <a:p>
            <a:pPr lvl="1"/>
            <a:r>
              <a:rPr lang="en-US" dirty="0"/>
              <a:t>Exploiting Structure of the Genome</a:t>
            </a:r>
          </a:p>
          <a:p>
            <a:pPr lvl="1"/>
            <a:r>
              <a:rPr lang="en-US" dirty="0"/>
              <a:t>Exploiting SIMD Instructions</a:t>
            </a:r>
          </a:p>
          <a:p>
            <a:endParaRPr lang="en-US" dirty="0"/>
          </a:p>
          <a:p>
            <a:r>
              <a:rPr lang="en-US" dirty="0"/>
              <a:t>Hardware Acceleration</a:t>
            </a:r>
          </a:p>
          <a:p>
            <a:pPr lvl="1"/>
            <a:r>
              <a:rPr lang="en-US" dirty="0"/>
              <a:t>Specialized Architectures</a:t>
            </a:r>
          </a:p>
          <a:p>
            <a:pPr lvl="1"/>
            <a:r>
              <a:rPr lang="en-US" dirty="0"/>
              <a:t>Processing in Memory &amp; Storage</a:t>
            </a:r>
          </a:p>
          <a:p>
            <a:pPr lvl="1"/>
            <a:endParaRPr lang="en-US" dirty="0"/>
          </a:p>
          <a:p>
            <a:r>
              <a:rPr lang="en-US" dirty="0"/>
              <a:t>Future Opportunities: New Technologies &amp; Applications</a:t>
            </a:r>
          </a:p>
        </p:txBody>
      </p:sp>
      <p:sp>
        <p:nvSpPr>
          <p:cNvPr id="4" name="Slide Number Placeholder 3">
            <a:extLst>
              <a:ext uri="{FF2B5EF4-FFF2-40B4-BE49-F238E27FC236}">
                <a16:creationId xmlns:a16="http://schemas.microsoft.com/office/drawing/2014/main" id="{F4C949E8-B432-2143-85E7-FAB3F0E378CF}"/>
              </a:ext>
            </a:extLst>
          </p:cNvPr>
          <p:cNvSpPr>
            <a:spLocks noGrp="1"/>
          </p:cNvSpPr>
          <p:nvPr>
            <p:ph type="sldNum" sz="quarter" idx="11"/>
          </p:nvPr>
        </p:nvSpPr>
        <p:spPr/>
        <p:txBody>
          <a:bodyPr/>
          <a:lstStyle/>
          <a:p>
            <a:fld id="{323594FA-E141-4234-AE05-360401972BE7}" type="slidenum">
              <a:rPr lang="en-US" altLang="en-US" smtClean="0"/>
              <a:pPr/>
              <a:t>8</a:t>
            </a:fld>
            <a:endParaRPr lang="en-US" altLang="en-US"/>
          </a:p>
        </p:txBody>
      </p:sp>
    </p:spTree>
    <p:extLst>
      <p:ext uri="{BB962C8B-B14F-4D97-AF65-F5344CB8AC3E}">
        <p14:creationId xmlns:p14="http://schemas.microsoft.com/office/powerpoint/2010/main" val="2410908713"/>
      </p:ext>
    </p:extLst>
  </p:cSld>
  <p:clrMapOvr>
    <a:masterClrMapping/>
  </p:clrMapOvr>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p:cNvSpPr>
            <a:spLocks noGrp="1"/>
          </p:cNvSpPr>
          <p:nvPr>
            <p:ph type="title"/>
          </p:nvPr>
        </p:nvSpPr>
        <p:spPr/>
        <p:txBody>
          <a:bodyPr/>
          <a:lstStyle/>
          <a:p>
            <a:r>
              <a:rPr lang="en-US" dirty="0"/>
              <a:t>What Is a Genome Made Of?</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9</a:t>
            </a:fld>
            <a:endParaRPr lang="en-US" altLang="en-US"/>
          </a:p>
        </p:txBody>
      </p:sp>
      <p:pic>
        <p:nvPicPr>
          <p:cNvPr id="6" name="Picture 2" descr="Picture"/>
          <p:cNvPicPr>
            <a:picLocks noChangeAspect="1" noChangeArrowheads="1"/>
          </p:cNvPicPr>
          <p:nvPr/>
        </p:nvPicPr>
        <p:blipFill rotWithShape="1">
          <a:blip r:embed="rId3">
            <a:extLst>
              <a:ext uri="{28A0092B-C50C-407E-A947-70E740481C1C}">
                <a14:useLocalDpi xmlns:a14="http://schemas.microsoft.com/office/drawing/2010/main" val="0"/>
              </a:ext>
            </a:extLst>
          </a:blip>
          <a:srcRect l="10713" t="16302" r="51507" b="48876"/>
          <a:stretch/>
        </p:blipFill>
        <p:spPr bwMode="auto">
          <a:xfrm>
            <a:off x="6930356" y="4772494"/>
            <a:ext cx="2160240" cy="1512168"/>
          </a:xfrm>
          <a:prstGeom prst="rect">
            <a:avLst/>
          </a:prstGeom>
          <a:noFill/>
          <a:extLst>
            <a:ext uri="{909E8E84-426E-40DD-AFC4-6F175D3DCCD1}">
              <a14:hiddenFill xmlns:a14="http://schemas.microsoft.com/office/drawing/2010/main">
                <a:solidFill>
                  <a:srgbClr val="FFFFFF"/>
                </a:solidFill>
              </a14:hiddenFill>
            </a:ext>
          </a:extLst>
        </p:spPr>
      </p:pic>
      <p:pic>
        <p:nvPicPr>
          <p:cNvPr id="3074" name="Picture 2" descr="Image result for dna book"/>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1176" y="920585"/>
            <a:ext cx="8291264" cy="5330100"/>
          </a:xfrm>
          <a:prstGeom prst="rect">
            <a:avLst/>
          </a:prstGeom>
          <a:noFill/>
          <a:extLst>
            <a:ext uri="{909E8E84-426E-40DD-AFC4-6F175D3DCCD1}">
              <a14:hiddenFill xmlns:a14="http://schemas.microsoft.com/office/drawing/2010/main">
                <a:solidFill>
                  <a:srgbClr val="FFFFFF"/>
                </a:solidFill>
              </a14:hiddenFill>
            </a:ext>
          </a:extLst>
        </p:spPr>
      </p:pic>
      <p:cxnSp>
        <p:nvCxnSpPr>
          <p:cNvPr id="5" name="Straight Arrow Connector 4"/>
          <p:cNvCxnSpPr/>
          <p:nvPr/>
        </p:nvCxnSpPr>
        <p:spPr>
          <a:xfrm flipH="1" flipV="1">
            <a:off x="2854944" y="5251077"/>
            <a:ext cx="926631" cy="532707"/>
          </a:xfrm>
          <a:prstGeom prst="straightConnector1">
            <a:avLst/>
          </a:prstGeom>
          <a:ln w="50800">
            <a:solidFill>
              <a:srgbClr val="FE0606"/>
            </a:solidFill>
            <a:headEnd type="none" w="med" len="med"/>
            <a:tailEnd type="stealth" w="lg" len="lg"/>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3794151" y="5692191"/>
            <a:ext cx="1584176" cy="369332"/>
          </a:xfrm>
          <a:prstGeom prst="rect">
            <a:avLst/>
          </a:prstGeom>
          <a:noFill/>
        </p:spPr>
        <p:txBody>
          <a:bodyPr wrap="square" rtlCol="0">
            <a:spAutoFit/>
          </a:bodyPr>
          <a:lstStyle/>
          <a:p>
            <a:r>
              <a:rPr lang="en-US" dirty="0">
                <a:ea typeface="Meiryo" panose="020B0604030504040204" pitchFamily="34" charset="-128"/>
                <a:cs typeface="Aparajita" panose="020B0604020202020204" pitchFamily="34" charset="0"/>
              </a:rPr>
              <a:t>Cell</a:t>
            </a:r>
          </a:p>
        </p:txBody>
      </p:sp>
      <p:sp>
        <p:nvSpPr>
          <p:cNvPr id="9" name="Rectangle 8"/>
          <p:cNvSpPr/>
          <p:nvPr/>
        </p:nvSpPr>
        <p:spPr>
          <a:xfrm>
            <a:off x="722507" y="5899941"/>
            <a:ext cx="978153" cy="369332"/>
          </a:xfrm>
          <a:prstGeom prst="rect">
            <a:avLst/>
          </a:prstGeom>
        </p:spPr>
        <p:txBody>
          <a:bodyPr wrap="none">
            <a:spAutoFit/>
          </a:bodyPr>
          <a:lstStyle/>
          <a:p>
            <a:r>
              <a:rPr lang="en-US" dirty="0">
                <a:ea typeface="Meiryo" panose="020B0604030504040204" pitchFamily="34" charset="-128"/>
                <a:cs typeface="Aparajita" panose="020B0604020202020204" pitchFamily="34" charset="0"/>
              </a:rPr>
              <a:t>Nucleus</a:t>
            </a:r>
          </a:p>
        </p:txBody>
      </p:sp>
      <p:cxnSp>
        <p:nvCxnSpPr>
          <p:cNvPr id="11" name="Straight Arrow Connector 10"/>
          <p:cNvCxnSpPr/>
          <p:nvPr/>
        </p:nvCxnSpPr>
        <p:spPr>
          <a:xfrm flipV="1">
            <a:off x="982736" y="3871940"/>
            <a:ext cx="764410" cy="2028001"/>
          </a:xfrm>
          <a:prstGeom prst="straightConnector1">
            <a:avLst/>
          </a:prstGeom>
          <a:ln w="50800">
            <a:solidFill>
              <a:srgbClr val="FE0606"/>
            </a:solidFill>
            <a:headEnd type="none" w="med" len="med"/>
            <a:tailEnd type="stealth" w="lg" len="lg"/>
          </a:ln>
        </p:spPr>
        <p:style>
          <a:lnRef idx="1">
            <a:schemeClr val="accent1"/>
          </a:lnRef>
          <a:fillRef idx="0">
            <a:schemeClr val="accent1"/>
          </a:fillRef>
          <a:effectRef idx="0">
            <a:schemeClr val="accent1"/>
          </a:effectRef>
          <a:fontRef idx="minor">
            <a:schemeClr val="tx1"/>
          </a:fontRef>
        </p:style>
      </p:cxnSp>
      <p:pic>
        <p:nvPicPr>
          <p:cNvPr id="15" name="Picture 2" descr="Picture"/>
          <p:cNvPicPr>
            <a:picLocks noChangeAspect="1" noChangeArrowheads="1"/>
          </p:cNvPicPr>
          <p:nvPr/>
        </p:nvPicPr>
        <p:blipFill rotWithShape="1">
          <a:blip r:embed="rId3">
            <a:extLst>
              <a:ext uri="{28A0092B-C50C-407E-A947-70E740481C1C}">
                <a14:useLocalDpi xmlns:a14="http://schemas.microsoft.com/office/drawing/2010/main" val="0"/>
              </a:ext>
            </a:extLst>
          </a:blip>
          <a:srcRect l="72999" t="17063" r="10630" b="48116"/>
          <a:stretch/>
        </p:blipFill>
        <p:spPr bwMode="auto">
          <a:xfrm>
            <a:off x="8132614" y="3292690"/>
            <a:ext cx="936104" cy="1512168"/>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p:cNvSpPr/>
          <p:nvPr/>
        </p:nvSpPr>
        <p:spPr>
          <a:xfrm>
            <a:off x="1385141" y="6416077"/>
            <a:ext cx="7297614" cy="369332"/>
          </a:xfrm>
          <a:prstGeom prst="rect">
            <a:avLst/>
          </a:prstGeom>
        </p:spPr>
        <p:txBody>
          <a:bodyPr wrap="square">
            <a:spAutoFit/>
          </a:bodyPr>
          <a:lstStyle/>
          <a:p>
            <a:r>
              <a:rPr lang="en-US" dirty="0"/>
              <a:t>The discovery of DNA’s double-helical structure (Watson+, 1953) </a:t>
            </a:r>
          </a:p>
        </p:txBody>
      </p:sp>
    </p:spTree>
    <p:extLst>
      <p:ext uri="{BB962C8B-B14F-4D97-AF65-F5344CB8AC3E}">
        <p14:creationId xmlns:p14="http://schemas.microsoft.com/office/powerpoint/2010/main" val="1245577355"/>
      </p:ext>
    </p:ext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0"/>
          <p:cNvSpPr>
            <a:spLocks noGrp="1"/>
          </p:cNvSpPr>
          <p:nvPr>
            <p:ph type="title"/>
          </p:nvPr>
        </p:nvSpPr>
        <p:spPr/>
        <p:txBody>
          <a:bodyPr/>
          <a:lstStyle/>
          <a:p>
            <a:r>
              <a:rPr lang="en-US" dirty="0"/>
              <a:t>The Central Dogma of Molecular Biology</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10</a:t>
            </a:fld>
            <a:endParaRPr lang="en-US" altLang="en-US"/>
          </a:p>
        </p:txBody>
      </p:sp>
      <p:pic>
        <p:nvPicPr>
          <p:cNvPr id="16396" name="Picture 12" descr="Image result for the central dogma of biology"/>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0230" y="1029335"/>
            <a:ext cx="8615801" cy="3765106"/>
          </a:xfrm>
          <a:prstGeom prst="rect">
            <a:avLst/>
          </a:prstGeom>
          <a:noFill/>
          <a:extLst>
            <a:ext uri="{909E8E84-426E-40DD-AFC4-6F175D3DCCD1}">
              <a14:hiddenFill xmlns:a14="http://schemas.microsoft.com/office/drawing/2010/main">
                <a:solidFill>
                  <a:srgbClr val="FFFFFF"/>
                </a:solidFill>
              </a14:hiddenFill>
            </a:ext>
          </a:extLst>
        </p:spPr>
      </p:pic>
      <p:pic>
        <p:nvPicPr>
          <p:cNvPr id="16388" name="Picture 4" descr="Image result for cookbook"/>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538" y="4480164"/>
            <a:ext cx="1728230" cy="1762501"/>
          </a:xfrm>
          <a:prstGeom prst="rect">
            <a:avLst/>
          </a:prstGeom>
          <a:noFill/>
          <a:extLst>
            <a:ext uri="{909E8E84-426E-40DD-AFC4-6F175D3DCCD1}">
              <a14:hiddenFill xmlns:a14="http://schemas.microsoft.com/office/drawing/2010/main">
                <a:solidFill>
                  <a:srgbClr val="FFFFFF"/>
                </a:solidFill>
              </a14:hiddenFill>
            </a:ext>
          </a:extLst>
        </p:spPr>
      </p:pic>
      <p:pic>
        <p:nvPicPr>
          <p:cNvPr id="16392" name="Picture 8" descr="Image result for apple pie cookbook"/>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85034" y="4463865"/>
            <a:ext cx="1267389" cy="1856614"/>
          </a:xfrm>
          <a:prstGeom prst="rect">
            <a:avLst/>
          </a:prstGeom>
          <a:noFill/>
          <a:extLst>
            <a:ext uri="{909E8E84-426E-40DD-AFC4-6F175D3DCCD1}">
              <a14:hiddenFill xmlns:a14="http://schemas.microsoft.com/office/drawing/2010/main">
                <a:solidFill>
                  <a:srgbClr val="FFFFFF"/>
                </a:solidFill>
              </a14:hiddenFill>
            </a:ext>
          </a:extLst>
        </p:spPr>
      </p:pic>
      <p:pic>
        <p:nvPicPr>
          <p:cNvPr id="16394" name="Picture 10" descr="Image result for apple pie with whipped cream"/>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811471" y="4558300"/>
            <a:ext cx="2521669" cy="1679012"/>
          </a:xfrm>
          <a:prstGeom prst="rect">
            <a:avLst/>
          </a:prstGeom>
          <a:noFill/>
          <a:extLst>
            <a:ext uri="{909E8E84-426E-40DD-AFC4-6F175D3DCCD1}">
              <a14:hiddenFill xmlns:a14="http://schemas.microsoft.com/office/drawing/2010/main">
                <a:solidFill>
                  <a:srgbClr val="FFFFFF"/>
                </a:solidFill>
              </a14:hiddenFill>
            </a:ext>
          </a:extLst>
        </p:spPr>
      </p:pic>
      <p:sp>
        <p:nvSpPr>
          <p:cNvPr id="12" name="TextBox 11"/>
          <p:cNvSpPr txBox="1"/>
          <p:nvPr/>
        </p:nvSpPr>
        <p:spPr>
          <a:xfrm>
            <a:off x="6874252" y="3279704"/>
            <a:ext cx="1458888" cy="369332"/>
          </a:xfrm>
          <a:prstGeom prst="rect">
            <a:avLst/>
          </a:prstGeom>
          <a:noFill/>
        </p:spPr>
        <p:txBody>
          <a:bodyPr wrap="square" rtlCol="0">
            <a:spAutoFit/>
          </a:bodyPr>
          <a:lstStyle/>
          <a:p>
            <a:r>
              <a:rPr lang="en-US" dirty="0">
                <a:solidFill>
                  <a:schemeClr val="bg1"/>
                </a:solidFill>
              </a:rPr>
              <a:t>Phenotypes </a:t>
            </a:r>
          </a:p>
        </p:txBody>
      </p:sp>
      <p:sp>
        <p:nvSpPr>
          <p:cNvPr id="19" name="TextBox 18"/>
          <p:cNvSpPr txBox="1"/>
          <p:nvPr/>
        </p:nvSpPr>
        <p:spPr>
          <a:xfrm>
            <a:off x="1259632" y="3284984"/>
            <a:ext cx="1458888" cy="369332"/>
          </a:xfrm>
          <a:prstGeom prst="rect">
            <a:avLst/>
          </a:prstGeom>
          <a:noFill/>
        </p:spPr>
        <p:txBody>
          <a:bodyPr wrap="square" rtlCol="0">
            <a:spAutoFit/>
          </a:bodyPr>
          <a:lstStyle/>
          <a:p>
            <a:r>
              <a:rPr lang="en-US" dirty="0">
                <a:solidFill>
                  <a:schemeClr val="bg1"/>
                </a:solidFill>
              </a:rPr>
              <a:t>Genotypes </a:t>
            </a:r>
          </a:p>
        </p:txBody>
      </p:sp>
      <p:pic>
        <p:nvPicPr>
          <p:cNvPr id="21506" name="Picture 2" descr="Image result for human genetic traits"/>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313728" y="1275468"/>
            <a:ext cx="1714656" cy="143345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26017984"/>
      </p:ext>
    </p:extLst>
  </p:cSld>
  <p:clrMapOvr>
    <a:masterClrMapping/>
  </p:clrMapOvr>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fld id="{323594FA-E141-4234-AE05-360401972BE7}" type="slidenum">
              <a:rPr lang="en-US" altLang="en-US" smtClean="0">
                <a:solidFill>
                  <a:prstClr val="black"/>
                </a:solidFill>
              </a:rPr>
              <a:pPr/>
              <a:t>11</a:t>
            </a:fld>
            <a:endParaRPr lang="en-US" altLang="en-US">
              <a:solidFill>
                <a:prstClr val="black"/>
              </a:solidFill>
            </a:endParaRPr>
          </a:p>
        </p:txBody>
      </p:sp>
      <p:pic>
        <p:nvPicPr>
          <p:cNvPr id="36868" name="Picture 4" descr="Image result for human dna under a microscope"/>
          <p:cNvPicPr>
            <a:picLocks noChangeAspect="1" noChangeArrowheads="1"/>
          </p:cNvPicPr>
          <p:nvPr/>
        </p:nvPicPr>
        <p:blipFill rotWithShape="1">
          <a:blip r:embed="rId3">
            <a:extLst>
              <a:ext uri="{28A0092B-C50C-407E-A947-70E740481C1C}">
                <a14:useLocalDpi xmlns:a14="http://schemas.microsoft.com/office/drawing/2010/main" val="0"/>
              </a:ext>
            </a:extLst>
          </a:blip>
          <a:srcRect t="33525"/>
          <a:stretch/>
        </p:blipFill>
        <p:spPr bwMode="auto">
          <a:xfrm>
            <a:off x="2488490" y="957129"/>
            <a:ext cx="6350710" cy="3525522"/>
          </a:xfrm>
          <a:prstGeom prst="rect">
            <a:avLst/>
          </a:prstGeom>
          <a:noFill/>
          <a:extLst>
            <a:ext uri="{909E8E84-426E-40DD-AFC4-6F175D3DCCD1}">
              <a14:hiddenFill xmlns:a14="http://schemas.microsoft.com/office/drawing/2010/main">
                <a:solidFill>
                  <a:srgbClr val="FFFFFF"/>
                </a:solidFill>
              </a14:hiddenFill>
            </a:ext>
          </a:extLst>
        </p:spPr>
      </p:pic>
      <p:pic>
        <p:nvPicPr>
          <p:cNvPr id="36870" name="Picture 6" descr="Image result for human dna under a microscop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8600" y="3841718"/>
            <a:ext cx="5738608" cy="2502352"/>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5751320" y="5535752"/>
            <a:ext cx="3087880" cy="707886"/>
          </a:xfrm>
          <a:prstGeom prst="rect">
            <a:avLst/>
          </a:prstGeom>
          <a:solidFill>
            <a:schemeClr val="bg1"/>
          </a:solidFill>
          <a:ln>
            <a:solidFill>
              <a:schemeClr val="tx1"/>
            </a:solidFill>
          </a:ln>
        </p:spPr>
        <p:txBody>
          <a:bodyPr wrap="square">
            <a:spAutoFit/>
          </a:bodyPr>
          <a:lstStyle/>
          <a:p>
            <a:r>
              <a:rPr lang="en-US" sz="2000" dirty="0"/>
              <a:t>human chromosome #12</a:t>
            </a:r>
          </a:p>
          <a:p>
            <a:r>
              <a:rPr lang="en-US" sz="2000" dirty="0"/>
              <a:t>from HeLa’s cell</a:t>
            </a:r>
          </a:p>
        </p:txBody>
      </p:sp>
      <p:sp>
        <p:nvSpPr>
          <p:cNvPr id="9" name="Title 8"/>
          <p:cNvSpPr>
            <a:spLocks noGrp="1"/>
          </p:cNvSpPr>
          <p:nvPr>
            <p:ph type="title"/>
          </p:nvPr>
        </p:nvSpPr>
        <p:spPr/>
        <p:txBody>
          <a:bodyPr/>
          <a:lstStyle/>
          <a:p>
            <a:r>
              <a:rPr lang="en-US" dirty="0"/>
              <a:t>DNA Under Electron Microscope</a:t>
            </a:r>
          </a:p>
        </p:txBody>
      </p:sp>
    </p:spTree>
    <p:extLst>
      <p:ext uri="{BB962C8B-B14F-4D97-AF65-F5344CB8AC3E}">
        <p14:creationId xmlns:p14="http://schemas.microsoft.com/office/powerpoint/2010/main" val="3563173023"/>
      </p:ext>
    </p:extLst>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E83A186F-D6BE-304D-A68C-49A62CAD2662}"/>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6574E-FA2E-425B-A84C-39F9592E9ECB}"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Rectangle 2">
            <a:extLst>
              <a:ext uri="{FF2B5EF4-FFF2-40B4-BE49-F238E27FC236}">
                <a16:creationId xmlns:a16="http://schemas.microsoft.com/office/drawing/2014/main" id="{08674814-707A-5C48-96A6-1F9F2C707A89}"/>
              </a:ext>
            </a:extLst>
          </p:cNvPr>
          <p:cNvSpPr/>
          <p:nvPr/>
        </p:nvSpPr>
        <p:spPr>
          <a:xfrm>
            <a:off x="0" y="0"/>
            <a:ext cx="9144000" cy="6986528"/>
          </a:xfrm>
          <a:prstGeom prst="rect">
            <a:avLst/>
          </a:prstGeom>
          <a:solidFill>
            <a:schemeClr val="bg1"/>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CCTCCTCAGTGCCACCCAGCCCACTGGCAGCTCCCAAACAGGCTCTTATTAAAACACCCTGTTCCCTGCCCCTTGGAGTGAGGTGTCAAGGACCTAAACTAAAAAAAAAAAAAGAAAAAGAAAAGAAAAAGAATTTAAAATTTAAGTAATTCTTTGAAAAAAACTAATTTCTAAGCTTCTTCATGTCAAGGACCTAATGTGCTAAACAGCACTTTT</a:t>
            </a:r>
            <a:r>
              <a:rPr kumimoji="0" lang="en-US" sz="3200" b="1" i="0" u="none" strike="noStrike" kern="1200" cap="none" spc="0" normalizeH="0" baseline="0" noProof="0">
                <a:ln>
                  <a:noFill/>
                </a:ln>
                <a:solidFill>
                  <a:srgbClr val="FF0000"/>
                </a:solidFill>
                <a:effectLst/>
                <a:uLnTx/>
                <a:uFillTx/>
                <a:latin typeface="Calibri" panose="020F0502020204030204" pitchFamily="34" charset="0"/>
                <a:ea typeface="+mn-ea"/>
                <a:cs typeface="Calibri" panose="020F0502020204030204" pitchFamily="34" charset="0"/>
              </a:rPr>
              <a:t>TTGACCATTAT</a:t>
            </a:r>
            <a:r>
              <a:rPr kumimoji="0" lang="en-US" sz="32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TTTGGATCTGAAAGAAATCAAGAATAAATGAAGGACTTGATACATTGGAAGAGGAGAGTCAAGGACCTACAGAAAAAAAAAAAAAAGAAAAAGAAAAGAAAAAGA</a:t>
            </a:r>
            <a:r>
              <a:rPr kumimoji="0" lang="en-US" sz="3200" b="1" i="0" u="none" strike="noStrike" kern="1200" cap="none" spc="0" normalizeH="0" baseline="0" noProof="0">
                <a:ln>
                  <a:noFill/>
                </a:ln>
                <a:solidFill>
                  <a:srgbClr val="FF0000"/>
                </a:solidFill>
                <a:effectLst/>
                <a:uLnTx/>
                <a:uFillTx/>
                <a:latin typeface="Calibri" panose="020F0502020204030204" pitchFamily="34" charset="0"/>
                <a:ea typeface="+mn-ea"/>
                <a:cs typeface="Calibri" panose="020F0502020204030204" pitchFamily="34" charset="0"/>
              </a:rPr>
              <a:t>A</a:t>
            </a:r>
            <a:r>
              <a:rPr kumimoji="0" lang="en-US" sz="32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TTTAAAATTTAAGTAATTCTTTGAAAAAAACTAATTTCTAAGCTTCTT</a:t>
            </a:r>
            <a:r>
              <a:rPr kumimoji="0" lang="en-US" sz="3200" b="1" i="0" u="none" strike="noStrike" kern="1200" cap="none" spc="0" normalizeH="0" baseline="0" noProof="0">
                <a:ln>
                  <a:noFill/>
                </a:ln>
                <a:solidFill>
                  <a:srgbClr val="FF0000"/>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rPr>
              <a:t>C</a:t>
            </a:r>
            <a:r>
              <a:rPr kumimoji="0" lang="en-US" sz="32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ATGTCAAGGACCTAATGTCTGTGTTGCAGGTCTTCTTGCATTTCCCTGTCAAAAGAAAAAGAATTTAAAATTTAAGTAATTCTTTGAAAAAAACTAATTTCTAAGCTTCTTCATGTCAAGGACCTAATGTCAGGCC</a:t>
            </a:r>
            <a:endParaRPr kumimoji="0" lang="ar-SA" sz="32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GGCTCTTATTAAAACACCCTGTTCCCTGCCCCTTGGAGTG</a:t>
            </a:r>
          </a:p>
        </p:txBody>
      </p:sp>
    </p:spTree>
    <p:extLst>
      <p:ext uri="{BB962C8B-B14F-4D97-AF65-F5344CB8AC3E}">
        <p14:creationId xmlns:p14="http://schemas.microsoft.com/office/powerpoint/2010/main" val="3752436981"/>
      </p:ext>
    </p:extLst>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Large is a Genome?</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2" descr="Image result for E. coli O157:H7 picture"/>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618374" y="1950875"/>
            <a:ext cx="2078805" cy="1709711"/>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pic>
        <p:nvPicPr>
          <p:cNvPr id="8" name="Picture 12" descr="Image result for onion"/>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4932040" y="1772816"/>
            <a:ext cx="1642712" cy="1928862"/>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14" descr="Related image"/>
          <p:cNvPicPr>
            <a:picLocks noChangeAspect="1" noChangeArrowheads="1"/>
          </p:cNvPicPr>
          <p:nvPr/>
        </p:nvPicPr>
        <p:blipFill rotWithShape="1">
          <a:blip r:embed="rId5" cstate="print">
            <a:extLst>
              <a:ext uri="{28A0092B-C50C-407E-A947-70E740481C1C}">
                <a14:useLocalDpi xmlns:a14="http://schemas.microsoft.com/office/drawing/2010/main"/>
              </a:ext>
            </a:extLst>
          </a:blip>
          <a:srcRect/>
          <a:stretch/>
        </p:blipFill>
        <p:spPr bwMode="auto">
          <a:xfrm>
            <a:off x="6588224" y="1484784"/>
            <a:ext cx="2448272" cy="2154481"/>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Lst>
        </p:spPr>
      </p:pic>
      <p:sp>
        <p:nvSpPr>
          <p:cNvPr id="14" name="Rectangle 13"/>
          <p:cNvSpPr/>
          <p:nvPr/>
        </p:nvSpPr>
        <p:spPr>
          <a:xfrm>
            <a:off x="0" y="3959697"/>
            <a:ext cx="9144000" cy="72008"/>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5" name="Oval 14"/>
          <p:cNvSpPr/>
          <p:nvPr/>
        </p:nvSpPr>
        <p:spPr>
          <a:xfrm>
            <a:off x="225324" y="3815681"/>
            <a:ext cx="360040" cy="360040"/>
          </a:xfrm>
          <a:prstGeom prst="ellipse">
            <a:avLst/>
          </a:prstGeom>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pic>
        <p:nvPicPr>
          <p:cNvPr id="16" name="Picture 4" descr="Image result for ÏX174 virus"/>
          <p:cNvPicPr>
            <a:picLocks noChangeAspect="1" noChangeArrowheads="1"/>
          </p:cNvPicPr>
          <p:nvPr/>
        </p:nvPicPr>
        <p:blipFill>
          <a:blip r:embed="rId6" cstate="print">
            <a:extLst>
              <a:ext uri="{28A0092B-C50C-407E-A947-70E740481C1C}">
                <a14:useLocalDpi xmlns:a14="http://schemas.microsoft.com/office/drawing/2010/main"/>
              </a:ext>
            </a:extLst>
          </a:blip>
          <a:srcRect/>
          <a:stretch>
            <a:fillRect/>
          </a:stretch>
        </p:blipFill>
        <p:spPr bwMode="auto">
          <a:xfrm>
            <a:off x="-66956" y="2109033"/>
            <a:ext cx="1499307" cy="1499307"/>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p:cNvSpPr/>
          <p:nvPr/>
        </p:nvSpPr>
        <p:spPr>
          <a:xfrm rot="2347529">
            <a:off x="117005" y="4706924"/>
            <a:ext cx="1792478" cy="70788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Phi X174 virus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0000"/>
                </a:solidFill>
                <a:effectLst/>
                <a:uLnTx/>
                <a:uFillTx/>
                <a:latin typeface="Tahoma"/>
                <a:ea typeface="+mn-ea"/>
                <a:cs typeface="+mn-cs"/>
              </a:rPr>
              <a:t>5.386 Kilo bp</a:t>
            </a:r>
          </a:p>
        </p:txBody>
      </p:sp>
      <p:sp>
        <p:nvSpPr>
          <p:cNvPr id="19" name="Oval 18"/>
          <p:cNvSpPr/>
          <p:nvPr/>
        </p:nvSpPr>
        <p:spPr>
          <a:xfrm>
            <a:off x="1979712" y="3815681"/>
            <a:ext cx="360040" cy="360040"/>
          </a:xfrm>
          <a:prstGeom prst="ellipse">
            <a:avLst/>
          </a:prstGeom>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1" name="Rectangle 20"/>
          <p:cNvSpPr/>
          <p:nvPr/>
        </p:nvSpPr>
        <p:spPr>
          <a:xfrm rot="2347529">
            <a:off x="1804644" y="4755559"/>
            <a:ext cx="1946623" cy="70788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Tahoma"/>
                <a:ea typeface="+mn-ea"/>
                <a:cs typeface="+mn-cs"/>
              </a:rPr>
              <a:t>E. coli O157:H7</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0000"/>
                </a:solidFill>
                <a:effectLst/>
                <a:uLnTx/>
                <a:uFillTx/>
                <a:latin typeface="Tahoma"/>
                <a:ea typeface="+mn-ea"/>
                <a:cs typeface="+mn-cs"/>
              </a:rPr>
              <a:t>5.44 Million </a:t>
            </a:r>
            <a:r>
              <a:rPr kumimoji="0" lang="en-US" sz="2000" b="0" i="0" u="none" strike="noStrike" kern="1200" cap="none" spc="0" normalizeH="0" baseline="0" noProof="0" err="1">
                <a:ln>
                  <a:noFill/>
                </a:ln>
                <a:solidFill>
                  <a:srgbClr val="FF0000"/>
                </a:solidFill>
                <a:effectLst/>
                <a:uLnTx/>
                <a:uFillTx/>
                <a:latin typeface="Tahoma"/>
                <a:ea typeface="+mn-ea"/>
                <a:cs typeface="+mn-cs"/>
              </a:rPr>
              <a:t>bp</a:t>
            </a:r>
            <a:endParaRPr kumimoji="0" lang="en-US" sz="2000" b="0" i="0" u="none" strike="noStrike" kern="1200" cap="none" spc="0" normalizeH="0" baseline="0" noProof="0">
              <a:ln>
                <a:noFill/>
              </a:ln>
              <a:solidFill>
                <a:srgbClr val="FF0000"/>
              </a:solidFill>
              <a:effectLst/>
              <a:uLnTx/>
              <a:uFillTx/>
              <a:latin typeface="Tahoma"/>
              <a:ea typeface="+mn-ea"/>
              <a:cs typeface="+mn-cs"/>
            </a:endParaRPr>
          </a:p>
        </p:txBody>
      </p:sp>
      <p:sp>
        <p:nvSpPr>
          <p:cNvPr id="22" name="Oval 21"/>
          <p:cNvSpPr/>
          <p:nvPr/>
        </p:nvSpPr>
        <p:spPr>
          <a:xfrm>
            <a:off x="3923928" y="3815681"/>
            <a:ext cx="360040" cy="360040"/>
          </a:xfrm>
          <a:prstGeom prst="ellipse">
            <a:avLst/>
          </a:prstGeom>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4" name="Rectangle 23"/>
          <p:cNvSpPr/>
          <p:nvPr/>
        </p:nvSpPr>
        <p:spPr>
          <a:xfrm rot="2347529">
            <a:off x="3707248" y="4677599"/>
            <a:ext cx="1800493" cy="70788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Tahoma"/>
                <a:ea typeface="+mn-ea"/>
                <a:cs typeface="+mn-cs"/>
              </a:rPr>
              <a:t>Homo Sapiens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0000"/>
                </a:solidFill>
                <a:effectLst/>
                <a:uLnTx/>
                <a:uFillTx/>
                <a:latin typeface="Tahoma"/>
                <a:ea typeface="+mn-ea"/>
                <a:cs typeface="+mn-cs"/>
              </a:rPr>
              <a:t>3.2 Billion </a:t>
            </a:r>
            <a:r>
              <a:rPr kumimoji="0" lang="en-US" sz="2000" b="0" i="0" u="none" strike="noStrike" kern="1200" cap="none" spc="0" normalizeH="0" baseline="0" noProof="0" err="1">
                <a:ln>
                  <a:noFill/>
                </a:ln>
                <a:solidFill>
                  <a:srgbClr val="FF0000"/>
                </a:solidFill>
                <a:effectLst/>
                <a:uLnTx/>
                <a:uFillTx/>
                <a:latin typeface="Tahoma"/>
                <a:ea typeface="+mn-ea"/>
                <a:cs typeface="+mn-cs"/>
              </a:rPr>
              <a:t>bp</a:t>
            </a:r>
            <a:endParaRPr kumimoji="0" lang="en-US" sz="2000" b="0" i="0" u="none" strike="noStrike" kern="1200" cap="none" spc="0" normalizeH="0" baseline="0" noProof="0">
              <a:ln>
                <a:noFill/>
              </a:ln>
              <a:solidFill>
                <a:srgbClr val="FF0000"/>
              </a:solidFill>
              <a:effectLst/>
              <a:uLnTx/>
              <a:uFillTx/>
              <a:latin typeface="Tahoma"/>
              <a:ea typeface="+mn-ea"/>
              <a:cs typeface="+mn-cs"/>
            </a:endParaRPr>
          </a:p>
        </p:txBody>
      </p:sp>
      <p:sp>
        <p:nvSpPr>
          <p:cNvPr id="25" name="Oval 24"/>
          <p:cNvSpPr/>
          <p:nvPr/>
        </p:nvSpPr>
        <p:spPr>
          <a:xfrm>
            <a:off x="5724128" y="3822266"/>
            <a:ext cx="360040" cy="360040"/>
          </a:xfrm>
          <a:prstGeom prst="ellipse">
            <a:avLst/>
          </a:prstGeom>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7" name="Rectangle 26"/>
          <p:cNvSpPr/>
          <p:nvPr/>
        </p:nvSpPr>
        <p:spPr>
          <a:xfrm rot="2347529">
            <a:off x="5439869" y="4833553"/>
            <a:ext cx="2451569" cy="70788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222222"/>
                </a:solidFill>
                <a:effectLst/>
                <a:uLnTx/>
                <a:uFillTx/>
                <a:latin typeface="arial" panose="020B0604020202020204" pitchFamily="34" charset="0"/>
                <a:ea typeface="+mn-ea"/>
                <a:cs typeface="+mn-cs"/>
              </a:rPr>
              <a:t> Onion, Allium Cepa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0000"/>
                </a:solidFill>
                <a:effectLst/>
                <a:uLnTx/>
                <a:uFillTx/>
                <a:latin typeface="arial" panose="020B0604020202020204" pitchFamily="34" charset="0"/>
                <a:ea typeface="+mn-ea"/>
                <a:cs typeface="+mn-cs"/>
              </a:rPr>
              <a:t>16 Billion bp</a:t>
            </a:r>
            <a:endParaRPr kumimoji="0" lang="en-US" sz="2000" b="0" i="0" u="none" strike="noStrike" kern="1200" cap="none" spc="0" normalizeH="0" baseline="0" noProof="0" dirty="0">
              <a:ln>
                <a:noFill/>
              </a:ln>
              <a:solidFill>
                <a:srgbClr val="FF0000"/>
              </a:solidFill>
              <a:effectLst/>
              <a:uLnTx/>
              <a:uFillTx/>
              <a:latin typeface="Tahoma"/>
              <a:ea typeface="+mn-ea"/>
              <a:cs typeface="+mn-cs"/>
            </a:endParaRPr>
          </a:p>
        </p:txBody>
      </p:sp>
      <p:sp>
        <p:nvSpPr>
          <p:cNvPr id="28" name="Oval 27"/>
          <p:cNvSpPr/>
          <p:nvPr/>
        </p:nvSpPr>
        <p:spPr>
          <a:xfrm>
            <a:off x="7668344" y="3822266"/>
            <a:ext cx="360040" cy="360040"/>
          </a:xfrm>
          <a:prstGeom prst="ellipse">
            <a:avLst/>
          </a:prstGeom>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0" name="Rectangle 29"/>
          <p:cNvSpPr/>
          <p:nvPr/>
        </p:nvSpPr>
        <p:spPr>
          <a:xfrm rot="2347529">
            <a:off x="7442777" y="4738380"/>
            <a:ext cx="1867819" cy="70788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222222"/>
                </a:solidFill>
                <a:effectLst/>
                <a:uLnTx/>
                <a:uFillTx/>
                <a:latin typeface="arial" panose="020B0604020202020204" pitchFamily="34" charset="0"/>
                <a:ea typeface="+mn-ea"/>
                <a:cs typeface="+mn-cs"/>
              </a:rPr>
              <a:t>Paris Japonica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149 Billion bp</a:t>
            </a:r>
          </a:p>
        </p:txBody>
      </p:sp>
      <p:pic>
        <p:nvPicPr>
          <p:cNvPr id="54274" name="Picture 2" descr="Image result for human"/>
          <p:cNvPicPr>
            <a:picLocks noChangeAspect="1" noChangeArrowheads="1"/>
          </p:cNvPicPr>
          <p:nvPr/>
        </p:nvPicPr>
        <p:blipFill>
          <a:blip r:embed="rId7" cstate="print">
            <a:extLst>
              <a:ext uri="{28A0092B-C50C-407E-A947-70E740481C1C}">
                <a14:useLocalDpi xmlns:a14="http://schemas.microsoft.com/office/drawing/2010/main"/>
              </a:ext>
            </a:extLst>
          </a:blip>
          <a:srcRect/>
          <a:stretch>
            <a:fillRect/>
          </a:stretch>
        </p:blipFill>
        <p:spPr bwMode="auto">
          <a:xfrm>
            <a:off x="3813734" y="1575488"/>
            <a:ext cx="1000868" cy="207713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15332599"/>
      </p:ext>
    </p:extLst>
  </p:cSld>
  <p:clrMapOvr>
    <a:masterClrMapping/>
  </p:clrMapOvr>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DNA Sequencing</a:t>
            </a:r>
          </a:p>
        </p:txBody>
      </p:sp>
      <p:sp>
        <p:nvSpPr>
          <p:cNvPr id="3" name="Content Placeholder 2"/>
          <p:cNvSpPr>
            <a:spLocks noGrp="1"/>
          </p:cNvSpPr>
          <p:nvPr>
            <p:ph idx="1"/>
          </p:nvPr>
        </p:nvSpPr>
        <p:spPr>
          <a:xfrm>
            <a:off x="228600" y="1371600"/>
            <a:ext cx="8915400" cy="4876800"/>
          </a:xfrm>
        </p:spPr>
        <p:txBody>
          <a:bodyPr/>
          <a:lstStyle/>
          <a:p>
            <a:r>
              <a:rPr lang="en-US" dirty="0"/>
              <a:t>Goal: </a:t>
            </a:r>
          </a:p>
          <a:p>
            <a:pPr lvl="1"/>
            <a:r>
              <a:rPr lang="en-US" dirty="0">
                <a:solidFill>
                  <a:srgbClr val="0000FF"/>
                </a:solidFill>
              </a:rPr>
              <a:t>Find the complete sequence of A, C, G, T’s in an organism’s DNA</a:t>
            </a:r>
          </a:p>
          <a:p>
            <a:endParaRPr lang="en-US" dirty="0"/>
          </a:p>
          <a:p>
            <a:r>
              <a:rPr lang="en-US" dirty="0"/>
              <a:t>Challenge: </a:t>
            </a:r>
          </a:p>
          <a:p>
            <a:pPr lvl="1"/>
            <a:r>
              <a:rPr lang="en-US" dirty="0">
                <a:solidFill>
                  <a:srgbClr val="FF0000"/>
                </a:solidFill>
              </a:rPr>
              <a:t>There is no machine that takes long DNA as an input, and gives the complete sequence as output</a:t>
            </a:r>
          </a:p>
          <a:p>
            <a:pPr lvl="1"/>
            <a:r>
              <a:rPr lang="en-US" dirty="0"/>
              <a:t>All sequencing machines chop DNA into pieces and identify relatively small pieces (but not how they fit together)</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14</a:t>
            </a:fld>
            <a:endParaRPr lang="en-US" altLang="en-US"/>
          </a:p>
        </p:txBody>
      </p:sp>
    </p:spTree>
    <p:extLst>
      <p:ext uri="{BB962C8B-B14F-4D97-AF65-F5344CB8AC3E}">
        <p14:creationId xmlns:p14="http://schemas.microsoft.com/office/powerpoint/2010/main" val="132025453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p:cNvSpPr/>
          <p:nvPr/>
        </p:nvSpPr>
        <p:spPr>
          <a:xfrm flipV="1">
            <a:off x="2218475" y="1993767"/>
            <a:ext cx="3816626" cy="122754"/>
          </a:xfrm>
          <a:prstGeom prst="rect">
            <a:avLst/>
          </a:prstGeom>
          <a:gradFill flip="none" rotWithShape="1">
            <a:gsLst>
              <a:gs pos="0">
                <a:srgbClr val="FFFF00"/>
              </a:gs>
              <a:gs pos="27000">
                <a:srgbClr val="D580DB"/>
              </a:gs>
              <a:gs pos="63000">
                <a:srgbClr val="00B0F0"/>
              </a:gs>
              <a:gs pos="89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17" name="TextBox 16"/>
          <p:cNvSpPr txBox="1"/>
          <p:nvPr/>
        </p:nvSpPr>
        <p:spPr>
          <a:xfrm>
            <a:off x="3954982" y="1678228"/>
            <a:ext cx="2196652"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rbel" panose="020B0503020204020204"/>
                <a:ea typeface="+mn-ea"/>
                <a:cs typeface="+mn-cs"/>
              </a:rPr>
              <a:t>Large DNA molecule</a:t>
            </a:r>
          </a:p>
        </p:txBody>
      </p:sp>
      <p:sp>
        <p:nvSpPr>
          <p:cNvPr id="27" name="Rectangle 26"/>
          <p:cNvSpPr/>
          <p:nvPr/>
        </p:nvSpPr>
        <p:spPr>
          <a:xfrm rot="20515068">
            <a:off x="2308257" y="2804389"/>
            <a:ext cx="1080000" cy="98550"/>
          </a:xfrm>
          <a:prstGeom prst="rect">
            <a:avLst/>
          </a:prstGeom>
          <a:solidFill>
            <a:srgbClr val="E3E3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28" name="Rectangle 27"/>
          <p:cNvSpPr/>
          <p:nvPr/>
        </p:nvSpPr>
        <p:spPr>
          <a:xfrm rot="541883">
            <a:off x="3326138" y="2962916"/>
            <a:ext cx="1080000" cy="100800"/>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29" name="Rectangle 28"/>
          <p:cNvSpPr/>
          <p:nvPr/>
        </p:nvSpPr>
        <p:spPr>
          <a:xfrm rot="21094906">
            <a:off x="2625287" y="3160417"/>
            <a:ext cx="1080000" cy="1008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30" name="Rectangle 29"/>
          <p:cNvSpPr/>
          <p:nvPr/>
        </p:nvSpPr>
        <p:spPr>
          <a:xfrm rot="21250960">
            <a:off x="4014199" y="2778730"/>
            <a:ext cx="1080000" cy="100800"/>
          </a:xfrm>
          <a:prstGeom prst="rect">
            <a:avLst/>
          </a:prstGeom>
          <a:solidFill>
            <a:srgbClr val="D580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31" name="Rectangle 30"/>
          <p:cNvSpPr/>
          <p:nvPr/>
        </p:nvSpPr>
        <p:spPr>
          <a:xfrm rot="358080">
            <a:off x="4030955" y="3259788"/>
            <a:ext cx="1080000" cy="100800"/>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32" name="Rectangle 31"/>
          <p:cNvSpPr/>
          <p:nvPr/>
        </p:nvSpPr>
        <p:spPr>
          <a:xfrm rot="472447">
            <a:off x="4861120" y="2986372"/>
            <a:ext cx="1080000" cy="100800"/>
          </a:xfrm>
          <a:prstGeom prst="rect">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33" name="Rectangle 32"/>
          <p:cNvSpPr/>
          <p:nvPr/>
        </p:nvSpPr>
        <p:spPr>
          <a:xfrm rot="21055297">
            <a:off x="5015857" y="3462076"/>
            <a:ext cx="1080000" cy="100800"/>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cxnSp>
        <p:nvCxnSpPr>
          <p:cNvPr id="36" name="Straight Arrow Connector 35"/>
          <p:cNvCxnSpPr/>
          <p:nvPr/>
        </p:nvCxnSpPr>
        <p:spPr>
          <a:xfrm>
            <a:off x="4254440" y="2184447"/>
            <a:ext cx="0" cy="512064"/>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sp>
        <p:nvSpPr>
          <p:cNvPr id="38" name="TextBox 37"/>
          <p:cNvSpPr txBox="1"/>
          <p:nvPr/>
        </p:nvSpPr>
        <p:spPr>
          <a:xfrm>
            <a:off x="3894100" y="3618619"/>
            <a:ext cx="2257534"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rbel" panose="020B0503020204020204"/>
                <a:ea typeface="+mn-ea"/>
                <a:cs typeface="+mn-cs"/>
              </a:rPr>
              <a:t>Small DNA fragments</a:t>
            </a:r>
          </a:p>
        </p:txBody>
      </p:sp>
      <p:cxnSp>
        <p:nvCxnSpPr>
          <p:cNvPr id="40" name="Straight Arrow Connector 39"/>
          <p:cNvCxnSpPr/>
          <p:nvPr/>
        </p:nvCxnSpPr>
        <p:spPr>
          <a:xfrm>
            <a:off x="4275079" y="3987951"/>
            <a:ext cx="0" cy="512064"/>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7517875" y="4984040"/>
            <a:ext cx="812697"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rbel" panose="020B0503020204020204"/>
                <a:ea typeface="+mn-ea"/>
                <a:cs typeface="+mn-cs"/>
              </a:rPr>
              <a:t>Reads</a:t>
            </a:r>
          </a:p>
        </p:txBody>
      </p:sp>
      <p:grpSp>
        <p:nvGrpSpPr>
          <p:cNvPr id="7" name="Group 6"/>
          <p:cNvGrpSpPr/>
          <p:nvPr/>
        </p:nvGrpSpPr>
        <p:grpSpPr>
          <a:xfrm>
            <a:off x="2360658" y="4519360"/>
            <a:ext cx="1562077" cy="338554"/>
            <a:chOff x="2188389" y="4545756"/>
            <a:chExt cx="1562077" cy="338554"/>
          </a:xfrm>
        </p:grpSpPr>
        <p:sp>
          <p:nvSpPr>
            <p:cNvPr id="41" name="Rectangle 40"/>
            <p:cNvSpPr/>
            <p:nvPr/>
          </p:nvSpPr>
          <p:spPr>
            <a:xfrm>
              <a:off x="2250608" y="4593349"/>
              <a:ext cx="1373688" cy="222956"/>
            </a:xfrm>
            <a:prstGeom prst="rect">
              <a:avLst/>
            </a:prstGeom>
            <a:solidFill>
              <a:srgbClr val="E3E3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49" name="TextBox 48"/>
            <p:cNvSpPr txBox="1"/>
            <p:nvPr/>
          </p:nvSpPr>
          <p:spPr>
            <a:xfrm>
              <a:off x="2188389" y="4545756"/>
              <a:ext cx="1562077"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Corbel" panose="020B0503020204020204"/>
                  <a:ea typeface="+mn-ea"/>
                  <a:cs typeface="+mn-cs"/>
                </a:rPr>
                <a:t>ACGTACCCCGT</a:t>
              </a:r>
            </a:p>
          </p:txBody>
        </p:sp>
      </p:grpSp>
      <p:grpSp>
        <p:nvGrpSpPr>
          <p:cNvPr id="18" name="Group 17"/>
          <p:cNvGrpSpPr/>
          <p:nvPr/>
        </p:nvGrpSpPr>
        <p:grpSpPr>
          <a:xfrm>
            <a:off x="3569046" y="4932628"/>
            <a:ext cx="1561509" cy="338554"/>
            <a:chOff x="3128483" y="5309496"/>
            <a:chExt cx="1561509" cy="338554"/>
          </a:xfrm>
        </p:grpSpPr>
        <p:sp>
          <p:nvSpPr>
            <p:cNvPr id="43" name="Rectangle 42"/>
            <p:cNvSpPr/>
            <p:nvPr/>
          </p:nvSpPr>
          <p:spPr>
            <a:xfrm>
              <a:off x="3203322" y="5362917"/>
              <a:ext cx="1375200" cy="2232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50" name="TextBox 49"/>
            <p:cNvSpPr txBox="1"/>
            <p:nvPr/>
          </p:nvSpPr>
          <p:spPr>
            <a:xfrm>
              <a:off x="3128483" y="5309496"/>
              <a:ext cx="1561509"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Corbel" panose="020B0503020204020204"/>
                  <a:ea typeface="+mn-ea"/>
                  <a:cs typeface="+mn-cs"/>
                </a:rPr>
                <a:t>GATACACTGTG</a:t>
              </a:r>
            </a:p>
          </p:txBody>
        </p:sp>
      </p:grpSp>
      <p:grpSp>
        <p:nvGrpSpPr>
          <p:cNvPr id="11" name="Group 10"/>
          <p:cNvGrpSpPr/>
          <p:nvPr/>
        </p:nvGrpSpPr>
        <p:grpSpPr>
          <a:xfrm>
            <a:off x="4535963" y="4490619"/>
            <a:ext cx="1539765" cy="338554"/>
            <a:chOff x="4477482" y="4534478"/>
            <a:chExt cx="1539765" cy="338554"/>
          </a:xfrm>
        </p:grpSpPr>
        <p:sp>
          <p:nvSpPr>
            <p:cNvPr id="44" name="Rectangle 43"/>
            <p:cNvSpPr/>
            <p:nvPr/>
          </p:nvSpPr>
          <p:spPr>
            <a:xfrm>
              <a:off x="4541403" y="4588375"/>
              <a:ext cx="1375200" cy="223200"/>
            </a:xfrm>
            <a:prstGeom prst="rect">
              <a:avLst/>
            </a:prstGeom>
            <a:solidFill>
              <a:srgbClr val="D580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51" name="TextBox 50"/>
            <p:cNvSpPr txBox="1"/>
            <p:nvPr/>
          </p:nvSpPr>
          <p:spPr>
            <a:xfrm>
              <a:off x="4477482" y="4534478"/>
              <a:ext cx="1539765"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Corbel" panose="020B0503020204020204"/>
                  <a:ea typeface="+mn-ea"/>
                  <a:cs typeface="+mn-cs"/>
                </a:rPr>
                <a:t>TTTTTTTAATT</a:t>
              </a:r>
            </a:p>
          </p:txBody>
        </p:sp>
      </p:grpSp>
      <p:grpSp>
        <p:nvGrpSpPr>
          <p:cNvPr id="19" name="Group 18"/>
          <p:cNvGrpSpPr/>
          <p:nvPr/>
        </p:nvGrpSpPr>
        <p:grpSpPr>
          <a:xfrm>
            <a:off x="2358575" y="5463512"/>
            <a:ext cx="1564160" cy="338554"/>
            <a:chOff x="3857124" y="4997083"/>
            <a:chExt cx="1564160" cy="338554"/>
          </a:xfrm>
        </p:grpSpPr>
        <p:sp>
          <p:nvSpPr>
            <p:cNvPr id="42" name="Rectangle 41"/>
            <p:cNvSpPr/>
            <p:nvPr/>
          </p:nvSpPr>
          <p:spPr>
            <a:xfrm>
              <a:off x="3938690" y="5047731"/>
              <a:ext cx="1375200" cy="223200"/>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52" name="TextBox 51"/>
            <p:cNvSpPr txBox="1"/>
            <p:nvPr/>
          </p:nvSpPr>
          <p:spPr>
            <a:xfrm>
              <a:off x="3857124" y="4997083"/>
              <a:ext cx="1564160"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Corbel" panose="020B0503020204020204"/>
                  <a:ea typeface="+mn-ea"/>
                  <a:cs typeface="+mn-cs"/>
                </a:rPr>
                <a:t>CTAGGGACCTT</a:t>
              </a:r>
            </a:p>
          </p:txBody>
        </p:sp>
      </p:grpSp>
      <p:grpSp>
        <p:nvGrpSpPr>
          <p:cNvPr id="13" name="Group 12"/>
          <p:cNvGrpSpPr/>
          <p:nvPr/>
        </p:nvGrpSpPr>
        <p:grpSpPr>
          <a:xfrm>
            <a:off x="4572000" y="5456483"/>
            <a:ext cx="1658240" cy="338554"/>
            <a:chOff x="4551147" y="5294189"/>
            <a:chExt cx="1658240" cy="338554"/>
          </a:xfrm>
        </p:grpSpPr>
        <p:sp>
          <p:nvSpPr>
            <p:cNvPr id="45" name="Rectangle 44"/>
            <p:cNvSpPr/>
            <p:nvPr/>
          </p:nvSpPr>
          <p:spPr>
            <a:xfrm>
              <a:off x="4642047" y="5344410"/>
              <a:ext cx="1375200" cy="223200"/>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53" name="TextBox 52"/>
            <p:cNvSpPr txBox="1"/>
            <p:nvPr/>
          </p:nvSpPr>
          <p:spPr>
            <a:xfrm>
              <a:off x="4551147" y="5294189"/>
              <a:ext cx="1658240"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Corbel" panose="020B0503020204020204"/>
                  <a:ea typeface="+mn-ea"/>
                  <a:cs typeface="+mn-cs"/>
                </a:rPr>
                <a:t>ACGACGTAGCT</a:t>
              </a:r>
            </a:p>
          </p:txBody>
        </p:sp>
      </p:grpSp>
      <p:grpSp>
        <p:nvGrpSpPr>
          <p:cNvPr id="12" name="Group 11"/>
          <p:cNvGrpSpPr/>
          <p:nvPr/>
        </p:nvGrpSpPr>
        <p:grpSpPr>
          <a:xfrm>
            <a:off x="5287484" y="4926755"/>
            <a:ext cx="1577052" cy="338554"/>
            <a:chOff x="5390191" y="5006202"/>
            <a:chExt cx="1577052" cy="338554"/>
          </a:xfrm>
        </p:grpSpPr>
        <p:sp>
          <p:nvSpPr>
            <p:cNvPr id="46" name="Rectangle 45"/>
            <p:cNvSpPr/>
            <p:nvPr/>
          </p:nvSpPr>
          <p:spPr>
            <a:xfrm>
              <a:off x="5473122" y="5071106"/>
              <a:ext cx="1375200" cy="223200"/>
            </a:xfrm>
            <a:prstGeom prst="rect">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54" name="TextBox 53"/>
            <p:cNvSpPr txBox="1"/>
            <p:nvPr/>
          </p:nvSpPr>
          <p:spPr>
            <a:xfrm>
              <a:off x="5390191" y="5006202"/>
              <a:ext cx="1577052"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Corbel" panose="020B0503020204020204"/>
                  <a:ea typeface="+mn-ea"/>
                  <a:cs typeface="+mn-cs"/>
                </a:rPr>
                <a:t>AAAAAAAAAA</a:t>
              </a:r>
            </a:p>
          </p:txBody>
        </p:sp>
      </p:grpSp>
      <p:grpSp>
        <p:nvGrpSpPr>
          <p:cNvPr id="14" name="Group 13"/>
          <p:cNvGrpSpPr/>
          <p:nvPr/>
        </p:nvGrpSpPr>
        <p:grpSpPr>
          <a:xfrm>
            <a:off x="1858454" y="4937187"/>
            <a:ext cx="1488373" cy="338554"/>
            <a:chOff x="2517296" y="5024271"/>
            <a:chExt cx="1488373" cy="338554"/>
          </a:xfrm>
        </p:grpSpPr>
        <p:sp>
          <p:nvSpPr>
            <p:cNvPr id="47" name="Rectangle 46"/>
            <p:cNvSpPr/>
            <p:nvPr/>
          </p:nvSpPr>
          <p:spPr>
            <a:xfrm>
              <a:off x="2582826" y="5074208"/>
              <a:ext cx="1375200" cy="223200"/>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55" name="TextBox 54"/>
            <p:cNvSpPr txBox="1"/>
            <p:nvPr/>
          </p:nvSpPr>
          <p:spPr>
            <a:xfrm>
              <a:off x="2517296" y="5024271"/>
              <a:ext cx="1488373"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white"/>
                  </a:solidFill>
                  <a:effectLst/>
                  <a:uLnTx/>
                  <a:uFillTx/>
                  <a:latin typeface="Corbel" panose="020B0503020204020204"/>
                  <a:ea typeface="+mn-ea"/>
                  <a:cs typeface="+mn-cs"/>
                </a:rPr>
                <a:t>ACGAGCGGGT</a:t>
              </a:r>
              <a:endParaRPr kumimoji="0" lang="en-US" sz="1600" b="1" i="0" u="none" strike="noStrike" kern="1200" cap="none" spc="0" normalizeH="0" baseline="0" noProof="0" dirty="0">
                <a:ln>
                  <a:noFill/>
                </a:ln>
                <a:solidFill>
                  <a:prstClr val="white"/>
                </a:solidFill>
                <a:effectLst/>
                <a:uLnTx/>
                <a:uFillTx/>
                <a:latin typeface="Corbel" panose="020B0503020204020204"/>
                <a:ea typeface="+mn-ea"/>
                <a:cs typeface="+mn-cs"/>
              </a:endParaRPr>
            </a:p>
          </p:txBody>
        </p:sp>
      </p:grpSp>
      <p:sp>
        <p:nvSpPr>
          <p:cNvPr id="21" name="Right Brace 20"/>
          <p:cNvSpPr/>
          <p:nvPr/>
        </p:nvSpPr>
        <p:spPr>
          <a:xfrm>
            <a:off x="6864536" y="4447646"/>
            <a:ext cx="652304" cy="1430394"/>
          </a:xfrm>
          <a:prstGeom prst="rightBrace">
            <a:avLst/>
          </a:prstGeom>
          <a:ln w="28575"/>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4" name="Title 3">
            <a:extLst>
              <a:ext uri="{FF2B5EF4-FFF2-40B4-BE49-F238E27FC236}">
                <a16:creationId xmlns:a16="http://schemas.microsoft.com/office/drawing/2014/main" id="{870D95F5-7750-3347-9E12-808E53A13286}"/>
              </a:ext>
            </a:extLst>
          </p:cNvPr>
          <p:cNvSpPr>
            <a:spLocks noGrp="1"/>
          </p:cNvSpPr>
          <p:nvPr>
            <p:ph type="title"/>
          </p:nvPr>
        </p:nvSpPr>
        <p:spPr/>
        <p:txBody>
          <a:bodyPr>
            <a:normAutofit/>
          </a:bodyPr>
          <a:lstStyle/>
          <a:p>
            <a:r>
              <a:rPr lang="en-US" dirty="0"/>
              <a:t>Genome Sequencing</a:t>
            </a:r>
          </a:p>
        </p:txBody>
      </p:sp>
    </p:spTree>
    <p:extLst>
      <p:ext uri="{BB962C8B-B14F-4D97-AF65-F5344CB8AC3E}">
        <p14:creationId xmlns:p14="http://schemas.microsoft.com/office/powerpoint/2010/main" val="6214148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9"/>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0"/>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1"/>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3"/>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8"/>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40"/>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48"/>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1"/>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7"/>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18"/>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11"/>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19"/>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13"/>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12"/>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p:bldP spid="27" grpId="0" animBg="1"/>
      <p:bldP spid="28" grpId="0" animBg="1"/>
      <p:bldP spid="29" grpId="0" animBg="1"/>
      <p:bldP spid="30" grpId="0" animBg="1"/>
      <p:bldP spid="31" grpId="0" animBg="1"/>
      <p:bldP spid="32" grpId="0" animBg="1"/>
      <p:bldP spid="33" grpId="0" animBg="1"/>
      <p:bldP spid="38" grpId="0"/>
      <p:bldP spid="48" grpId="0"/>
      <p:bldP spid="21"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28E1B2-2199-6840-A1E7-24E2B01594A9}"/>
              </a:ext>
            </a:extLst>
          </p:cNvPr>
          <p:cNvSpPr>
            <a:spLocks noGrp="1"/>
          </p:cNvSpPr>
          <p:nvPr>
            <p:ph type="title"/>
          </p:nvPr>
        </p:nvSpPr>
        <p:spPr/>
        <p:txBody>
          <a:bodyPr/>
          <a:lstStyle/>
          <a:p>
            <a:r>
              <a:rPr lang="en-US" dirty="0"/>
              <a:t>Genome Sequencing and Analysis</a:t>
            </a:r>
          </a:p>
        </p:txBody>
      </p:sp>
      <p:sp>
        <p:nvSpPr>
          <p:cNvPr id="3" name="Slide Number Placeholder 2">
            <a:extLst>
              <a:ext uri="{FF2B5EF4-FFF2-40B4-BE49-F238E27FC236}">
                <a16:creationId xmlns:a16="http://schemas.microsoft.com/office/drawing/2014/main" id="{4D64045F-865F-6541-98F7-EB458E64296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23" name="Google Shape;91;p18">
            <a:extLst>
              <a:ext uri="{FF2B5EF4-FFF2-40B4-BE49-F238E27FC236}">
                <a16:creationId xmlns:a16="http://schemas.microsoft.com/office/drawing/2014/main" id="{3B1974B1-15E5-C840-9425-DE9A45E9362A}"/>
              </a:ext>
            </a:extLst>
          </p:cNvPr>
          <p:cNvPicPr preferRelativeResize="0"/>
          <p:nvPr/>
        </p:nvPicPr>
        <p:blipFill rotWithShape="1">
          <a:blip r:embed="rId2">
            <a:alphaModFix/>
          </a:blip>
          <a:srcRect b="82395"/>
          <a:stretch/>
        </p:blipFill>
        <p:spPr>
          <a:xfrm>
            <a:off x="-1286" y="1674894"/>
            <a:ext cx="9146573" cy="1247516"/>
          </a:xfrm>
          <a:prstGeom prst="rect">
            <a:avLst/>
          </a:prstGeom>
          <a:noFill/>
          <a:ln>
            <a:noFill/>
          </a:ln>
        </p:spPr>
      </p:pic>
      <p:pic>
        <p:nvPicPr>
          <p:cNvPr id="18" name="Picture 17">
            <a:extLst>
              <a:ext uri="{FF2B5EF4-FFF2-40B4-BE49-F238E27FC236}">
                <a16:creationId xmlns:a16="http://schemas.microsoft.com/office/drawing/2014/main" id="{E654956F-6A47-CA42-8E6D-B4594B381C69}"/>
              </a:ext>
            </a:extLst>
          </p:cNvPr>
          <p:cNvPicPr>
            <a:picLocks noChangeAspect="1"/>
          </p:cNvPicPr>
          <p:nvPr/>
        </p:nvPicPr>
        <p:blipFill>
          <a:blip r:embed="rId3"/>
          <a:stretch>
            <a:fillRect/>
          </a:stretch>
        </p:blipFill>
        <p:spPr>
          <a:xfrm rot="21188902">
            <a:off x="3406388" y="1440787"/>
            <a:ext cx="1835272" cy="492690"/>
          </a:xfrm>
          <a:prstGeom prst="rect">
            <a:avLst/>
          </a:prstGeom>
        </p:spPr>
      </p:pic>
      <p:sp>
        <p:nvSpPr>
          <p:cNvPr id="21" name="Rectangle 20">
            <a:extLst>
              <a:ext uri="{FF2B5EF4-FFF2-40B4-BE49-F238E27FC236}">
                <a16:creationId xmlns:a16="http://schemas.microsoft.com/office/drawing/2014/main" id="{A861756E-95E1-BF45-BFB3-24168590EFF7}"/>
              </a:ext>
            </a:extLst>
          </p:cNvPr>
          <p:cNvSpPr/>
          <p:nvPr/>
        </p:nvSpPr>
        <p:spPr>
          <a:xfrm>
            <a:off x="173328" y="3264231"/>
            <a:ext cx="8797345" cy="232459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0000FF"/>
                </a:solidFill>
                <a:effectLst/>
                <a:uLnTx/>
                <a:uFillTx/>
                <a:latin typeface="Tahoma"/>
                <a:ea typeface="+mn-ea"/>
                <a:cs typeface="+mn-cs"/>
              </a:rPr>
              <a:t>Current sequencing machines provide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0000"/>
                </a:solidFill>
                <a:effectLst/>
                <a:uLnTx/>
                <a:uFillTx/>
                <a:latin typeface="Tahoma"/>
                <a:ea typeface="+mn-ea"/>
                <a:cs typeface="+mn-cs"/>
              </a:rPr>
              <a:t>small randomized fragments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0000FF"/>
                </a:solidFill>
                <a:effectLst/>
                <a:uLnTx/>
                <a:uFillTx/>
                <a:latin typeface="Tahoma"/>
                <a:ea typeface="+mn-ea"/>
                <a:cs typeface="+mn-cs"/>
              </a:rPr>
              <a:t>of the original DNA sequence</a:t>
            </a:r>
          </a:p>
        </p:txBody>
      </p:sp>
      <p:sp>
        <p:nvSpPr>
          <p:cNvPr id="24" name="Google Shape;92;p18">
            <a:extLst>
              <a:ext uri="{FF2B5EF4-FFF2-40B4-BE49-F238E27FC236}">
                <a16:creationId xmlns:a16="http://schemas.microsoft.com/office/drawing/2014/main" id="{707DED9F-329A-D143-9B35-8C5C453FDF59}"/>
              </a:ext>
            </a:extLst>
          </p:cNvPr>
          <p:cNvSpPr txBox="1"/>
          <p:nvPr/>
        </p:nvSpPr>
        <p:spPr>
          <a:xfrm>
            <a:off x="107504" y="5930647"/>
            <a:ext cx="9575839" cy="661011"/>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50" b="0" i="0" u="none" strike="noStrike" kern="1200" cap="none" spc="0" normalizeH="0" baseline="0" noProof="0" dirty="0" err="1">
                <a:ln>
                  <a:noFill/>
                </a:ln>
                <a:solidFill>
                  <a:srgbClr val="000000"/>
                </a:solidFill>
                <a:effectLst/>
                <a:uLnTx/>
                <a:uFillTx/>
                <a:latin typeface="Tahoma"/>
                <a:ea typeface="+mn-ea"/>
                <a:cs typeface="+mn-cs"/>
              </a:rPr>
              <a:t>Alser</a:t>
            </a:r>
            <a:r>
              <a:rPr kumimoji="0" lang="en-US" sz="1350" b="0" i="0" u="none" strike="noStrike" kern="1200" cap="none" spc="0" normalizeH="0" baseline="0" noProof="0" dirty="0">
                <a:ln>
                  <a:noFill/>
                </a:ln>
                <a:solidFill>
                  <a:srgbClr val="000000"/>
                </a:solidFill>
                <a:effectLst/>
                <a:uLnTx/>
                <a:uFillTx/>
                <a:latin typeface="Tahoma"/>
                <a:ea typeface="+mn-ea"/>
                <a:cs typeface="+mn-cs"/>
              </a:rPr>
              <a:t>+, "</a:t>
            </a:r>
            <a:r>
              <a:rPr kumimoji="0" lang="en-US" sz="1350" b="1" i="0" u="none" strike="noStrike" kern="1200" cap="none" spc="0" normalizeH="0" baseline="0" noProof="0" dirty="0">
                <a:ln>
                  <a:noFill/>
                </a:ln>
                <a:solidFill>
                  <a:srgbClr val="000000"/>
                </a:solidFill>
                <a:effectLst/>
                <a:uLnTx/>
                <a:uFillTx/>
                <a:latin typeface="Tahoma"/>
                <a:ea typeface="+mn-ea"/>
                <a:cs typeface="+mn-cs"/>
                <a:hlinkClick r:id="rId4"/>
              </a:rPr>
              <a:t>Technology dictates algorithms: Recent developments in read alignment</a:t>
            </a:r>
            <a:r>
              <a:rPr kumimoji="0" lang="en-US" sz="1350" b="0" i="0" u="none" strike="noStrike" kern="1200" cap="none" spc="0" normalizeH="0" baseline="0" noProof="0" dirty="0">
                <a:ln>
                  <a:noFill/>
                </a:ln>
                <a:solidFill>
                  <a:srgbClr val="000000"/>
                </a:solidFill>
                <a:effectLst/>
                <a:uLnTx/>
                <a:uFillTx/>
                <a:latin typeface="Tahoma"/>
                <a:ea typeface="+mn-ea"/>
                <a:cs typeface="+mn-cs"/>
              </a:rPr>
              <a:t>", Genome Biology, 2021</a:t>
            </a:r>
          </a:p>
        </p:txBody>
      </p:sp>
      <p:sp>
        <p:nvSpPr>
          <p:cNvPr id="5" name="Rectangle 4">
            <a:extLst>
              <a:ext uri="{FF2B5EF4-FFF2-40B4-BE49-F238E27FC236}">
                <a16:creationId xmlns:a16="http://schemas.microsoft.com/office/drawing/2014/main" id="{4E709EAD-EEC1-D64D-B7CB-AFD5A7F3DCEC}"/>
              </a:ext>
            </a:extLst>
          </p:cNvPr>
          <p:cNvSpPr/>
          <p:nvPr/>
        </p:nvSpPr>
        <p:spPr>
          <a:xfrm>
            <a:off x="4104345" y="2744960"/>
            <a:ext cx="3528392"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 name="Rounded Rectangle 3">
            <a:extLst>
              <a:ext uri="{FF2B5EF4-FFF2-40B4-BE49-F238E27FC236}">
                <a16:creationId xmlns:a16="http://schemas.microsoft.com/office/drawing/2014/main" id="{8223A530-5C3C-2642-8A84-851C57B59ECC}"/>
              </a:ext>
            </a:extLst>
          </p:cNvPr>
          <p:cNvSpPr/>
          <p:nvPr/>
        </p:nvSpPr>
        <p:spPr>
          <a:xfrm>
            <a:off x="5292080" y="1674894"/>
            <a:ext cx="2088232" cy="1247516"/>
          </a:xfrm>
          <a:prstGeom prst="roundRect">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0000"/>
                </a:solidFill>
                <a:effectLst/>
                <a:uLnTx/>
                <a:uFillTx/>
                <a:latin typeface="Tahoma"/>
                <a:ea typeface="+mn-ea"/>
                <a:cs typeface="+mn-cs"/>
              </a:rPr>
              <a:t>Read Mapping</a:t>
            </a:r>
          </a:p>
        </p:txBody>
      </p:sp>
      <p:sp>
        <p:nvSpPr>
          <p:cNvPr id="6" name="TextBox 5">
            <a:extLst>
              <a:ext uri="{FF2B5EF4-FFF2-40B4-BE49-F238E27FC236}">
                <a16:creationId xmlns:a16="http://schemas.microsoft.com/office/drawing/2014/main" id="{0F191C52-1AD6-BA49-9235-0A513F87A062}"/>
              </a:ext>
            </a:extLst>
          </p:cNvPr>
          <p:cNvSpPr txBox="1"/>
          <p:nvPr/>
        </p:nvSpPr>
        <p:spPr>
          <a:xfrm>
            <a:off x="4036106" y="2670945"/>
            <a:ext cx="792088" cy="3231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a:ln>
                  <a:noFill/>
                </a:ln>
                <a:solidFill>
                  <a:srgbClr val="000000"/>
                </a:solidFill>
                <a:effectLst/>
                <a:uLnTx/>
                <a:uFillTx/>
                <a:latin typeface="Tahoma"/>
                <a:ea typeface="+mn-ea"/>
                <a:cs typeface="+mn-cs"/>
              </a:rPr>
              <a:t>Reads</a:t>
            </a:r>
          </a:p>
        </p:txBody>
      </p:sp>
    </p:spTree>
    <p:extLst>
      <p:ext uri="{BB962C8B-B14F-4D97-AF65-F5344CB8AC3E}">
        <p14:creationId xmlns:p14="http://schemas.microsoft.com/office/powerpoint/2010/main" val="3245701753"/>
      </p:ext>
    </p:extLst>
  </p:cSld>
  <p:clrMapOvr>
    <a:masterClrMapping/>
  </p:clrMapOvr>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9023920" cy="1066800"/>
          </a:xfrm>
        </p:spPr>
        <p:txBody>
          <a:bodyPr/>
          <a:lstStyle/>
          <a:p>
            <a:r>
              <a:rPr lang="en-US" dirty="0"/>
              <a:t>Untangling Yarn Balls &amp; DNA Sequencing</a:t>
            </a:r>
          </a:p>
        </p:txBody>
      </p:sp>
      <p:sp>
        <p:nvSpPr>
          <p:cNvPr id="3" name="Slide Number Placeholder 2"/>
          <p:cNvSpPr>
            <a:spLocks noGrp="1"/>
          </p:cNvSpPr>
          <p:nvPr>
            <p:ph type="sldNum" sz="quarter" idx="11"/>
          </p:nvPr>
        </p:nvSpPr>
        <p:spPr/>
        <p:txBody>
          <a:bodyPr/>
          <a:lstStyle/>
          <a:p>
            <a:fld id="{018A7077-2B78-4FB5-8F56-24239751AEF0}" type="slidenum">
              <a:rPr lang="en-US" altLang="en-US" smtClean="0">
                <a:solidFill>
                  <a:prstClr val="black"/>
                </a:solidFill>
              </a:rPr>
              <a:pPr/>
              <a:t>17</a:t>
            </a:fld>
            <a:endParaRPr lang="en-US" altLang="en-US">
              <a:solidFill>
                <a:prstClr val="black"/>
              </a:solidFill>
            </a:endParaRPr>
          </a:p>
        </p:txBody>
      </p:sp>
      <p:pic>
        <p:nvPicPr>
          <p:cNvPr id="37890" name="Picture 2" descr="Related image"/>
          <p:cNvPicPr>
            <a:picLocks noChangeAspect="1" noChangeArrowheads="1"/>
          </p:cNvPicPr>
          <p:nvPr/>
        </p:nvPicPr>
        <p:blipFill rotWithShape="1">
          <a:blip r:embed="rId3">
            <a:extLst>
              <a:ext uri="{28A0092B-C50C-407E-A947-70E740481C1C}">
                <a14:useLocalDpi xmlns:a14="http://schemas.microsoft.com/office/drawing/2010/main" val="0"/>
              </a:ext>
            </a:extLst>
          </a:blip>
          <a:srcRect t="1299" b="1299"/>
          <a:stretch/>
        </p:blipFill>
        <p:spPr bwMode="auto">
          <a:xfrm>
            <a:off x="880066" y="1005800"/>
            <a:ext cx="7251138" cy="530352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21920410"/>
      </p:ext>
    </p:extLst>
  </p:cSld>
  <p:clrMapOvr>
    <a:masterClrMapping/>
  </p:clrMapOvr>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Text Box 1"/>
          <p:cNvSpPr txBox="1">
            <a:spLocks noChangeArrowheads="1"/>
          </p:cNvSpPr>
          <p:nvPr/>
        </p:nvSpPr>
        <p:spPr bwMode="auto">
          <a:xfrm>
            <a:off x="249120" y="84249"/>
            <a:ext cx="3422880" cy="391721"/>
          </a:xfrm>
          <a:prstGeom prst="rect">
            <a:avLst/>
          </a:prstGeom>
          <a:noFill/>
          <a:ln w="9525">
            <a:noFill/>
            <a:round/>
            <a:headEnd/>
            <a:tailEnd/>
          </a:ln>
        </p:spPr>
        <p:txBody>
          <a:bodyPr wrap="none" lIns="81639" tIns="60086" rIns="81639" bIns="40820"/>
          <a:lstStyle/>
          <a:p>
            <a:pPr>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pPr>
            <a:r>
              <a:rPr lang="en-US" sz="4000" dirty="0">
                <a:solidFill>
                  <a:schemeClr val="tx2"/>
                </a:solidFill>
                <a:latin typeface="+mj-lt"/>
              </a:rPr>
              <a:t>Genome Sequencers</a:t>
            </a:r>
          </a:p>
        </p:txBody>
      </p:sp>
      <p:pic>
        <p:nvPicPr>
          <p:cNvPr id="4099" name="Picture 2"/>
          <p:cNvPicPr>
            <a:picLocks noChangeAspect="1" noChangeArrowheads="1"/>
          </p:cNvPicPr>
          <p:nvPr/>
        </p:nvPicPr>
        <p:blipFill>
          <a:blip r:embed="rId3" cstate="print"/>
          <a:srcRect/>
          <a:stretch>
            <a:fillRect/>
          </a:stretch>
        </p:blipFill>
        <p:spPr bwMode="auto">
          <a:xfrm>
            <a:off x="96481" y="829527"/>
            <a:ext cx="1562400" cy="1525121"/>
          </a:xfrm>
          <a:prstGeom prst="rect">
            <a:avLst/>
          </a:prstGeom>
          <a:noFill/>
          <a:ln w="9525">
            <a:noFill/>
            <a:round/>
            <a:headEnd/>
            <a:tailEnd/>
          </a:ln>
        </p:spPr>
      </p:pic>
      <p:pic>
        <p:nvPicPr>
          <p:cNvPr id="4100" name="Picture 3"/>
          <p:cNvPicPr>
            <a:picLocks noChangeAspect="1" noChangeArrowheads="1"/>
          </p:cNvPicPr>
          <p:nvPr/>
        </p:nvPicPr>
        <p:blipFill>
          <a:blip r:embed="rId4" cstate="print"/>
          <a:srcRect/>
          <a:stretch>
            <a:fillRect/>
          </a:stretch>
        </p:blipFill>
        <p:spPr bwMode="auto">
          <a:xfrm>
            <a:off x="83520" y="2737728"/>
            <a:ext cx="2404800" cy="1908200"/>
          </a:xfrm>
          <a:prstGeom prst="rect">
            <a:avLst/>
          </a:prstGeom>
          <a:noFill/>
          <a:ln w="9525">
            <a:noFill/>
            <a:round/>
            <a:headEnd/>
            <a:tailEnd/>
          </a:ln>
        </p:spPr>
      </p:pic>
      <p:pic>
        <p:nvPicPr>
          <p:cNvPr id="4101" name="Picture 4"/>
          <p:cNvPicPr>
            <a:picLocks noChangeAspect="1" noChangeArrowheads="1"/>
          </p:cNvPicPr>
          <p:nvPr/>
        </p:nvPicPr>
        <p:blipFill>
          <a:blip r:embed="rId5" cstate="print"/>
          <a:srcRect/>
          <a:stretch>
            <a:fillRect/>
          </a:stretch>
        </p:blipFill>
        <p:spPr bwMode="auto">
          <a:xfrm>
            <a:off x="1658880" y="829528"/>
            <a:ext cx="2737440" cy="1742583"/>
          </a:xfrm>
          <a:prstGeom prst="rect">
            <a:avLst/>
          </a:prstGeom>
          <a:noFill/>
          <a:ln w="9525">
            <a:noFill/>
            <a:round/>
            <a:headEnd/>
            <a:tailEnd/>
          </a:ln>
        </p:spPr>
      </p:pic>
      <p:pic>
        <p:nvPicPr>
          <p:cNvPr id="4102" name="Picture 5"/>
          <p:cNvPicPr>
            <a:picLocks noChangeAspect="1" noChangeArrowheads="1"/>
          </p:cNvPicPr>
          <p:nvPr/>
        </p:nvPicPr>
        <p:blipFill>
          <a:blip r:embed="rId6" cstate="print"/>
          <a:srcRect/>
          <a:stretch>
            <a:fillRect/>
          </a:stretch>
        </p:blipFill>
        <p:spPr bwMode="auto">
          <a:xfrm>
            <a:off x="282240" y="4977162"/>
            <a:ext cx="1791360" cy="1412789"/>
          </a:xfrm>
          <a:prstGeom prst="rect">
            <a:avLst/>
          </a:prstGeom>
          <a:noFill/>
          <a:ln w="9525">
            <a:noFill/>
            <a:round/>
            <a:headEnd/>
            <a:tailEnd/>
          </a:ln>
        </p:spPr>
      </p:pic>
      <p:pic>
        <p:nvPicPr>
          <p:cNvPr id="4103" name="Picture 6"/>
          <p:cNvPicPr>
            <a:picLocks noChangeAspect="1" noChangeArrowheads="1"/>
          </p:cNvPicPr>
          <p:nvPr/>
        </p:nvPicPr>
        <p:blipFill>
          <a:blip r:embed="rId7" cstate="print"/>
          <a:srcRect/>
          <a:stretch>
            <a:fillRect/>
          </a:stretch>
        </p:blipFill>
        <p:spPr bwMode="auto">
          <a:xfrm>
            <a:off x="2488320" y="4977163"/>
            <a:ext cx="2322720" cy="1575525"/>
          </a:xfrm>
          <a:prstGeom prst="rect">
            <a:avLst/>
          </a:prstGeom>
          <a:noFill/>
          <a:ln w="9525">
            <a:noFill/>
            <a:round/>
            <a:headEnd/>
            <a:tailEnd/>
          </a:ln>
        </p:spPr>
      </p:pic>
      <p:pic>
        <p:nvPicPr>
          <p:cNvPr id="4104" name="Picture 7"/>
          <p:cNvPicPr>
            <a:picLocks noChangeAspect="1" noChangeArrowheads="1"/>
          </p:cNvPicPr>
          <p:nvPr/>
        </p:nvPicPr>
        <p:blipFill>
          <a:blip r:embed="rId8" cstate="print"/>
          <a:srcRect/>
          <a:stretch>
            <a:fillRect/>
          </a:stretch>
        </p:blipFill>
        <p:spPr bwMode="auto">
          <a:xfrm>
            <a:off x="5044320" y="362918"/>
            <a:ext cx="1658880" cy="1908201"/>
          </a:xfrm>
          <a:prstGeom prst="rect">
            <a:avLst/>
          </a:prstGeom>
          <a:noFill/>
          <a:ln w="9525">
            <a:noFill/>
            <a:round/>
            <a:headEnd/>
            <a:tailEnd/>
          </a:ln>
        </p:spPr>
      </p:pic>
      <p:pic>
        <p:nvPicPr>
          <p:cNvPr id="4105" name="Picture 8"/>
          <p:cNvPicPr>
            <a:picLocks noChangeAspect="1" noChangeArrowheads="1"/>
          </p:cNvPicPr>
          <p:nvPr/>
        </p:nvPicPr>
        <p:blipFill>
          <a:blip r:embed="rId9" cstate="print"/>
          <a:srcRect/>
          <a:stretch>
            <a:fillRect/>
          </a:stretch>
        </p:blipFill>
        <p:spPr bwMode="auto">
          <a:xfrm>
            <a:off x="5136481" y="2239436"/>
            <a:ext cx="2080800" cy="1523680"/>
          </a:xfrm>
          <a:prstGeom prst="rect">
            <a:avLst/>
          </a:prstGeom>
          <a:noFill/>
          <a:ln w="9525">
            <a:noFill/>
            <a:round/>
            <a:headEnd/>
            <a:tailEnd/>
          </a:ln>
        </p:spPr>
      </p:pic>
      <p:pic>
        <p:nvPicPr>
          <p:cNvPr id="4106" name="Picture 9"/>
          <p:cNvPicPr>
            <a:picLocks noChangeAspect="1" noChangeArrowheads="1"/>
          </p:cNvPicPr>
          <p:nvPr/>
        </p:nvPicPr>
        <p:blipFill>
          <a:blip r:embed="rId10" cstate="print"/>
          <a:srcRect l="50665"/>
          <a:stretch>
            <a:fillRect/>
          </a:stretch>
        </p:blipFill>
        <p:spPr bwMode="auto">
          <a:xfrm>
            <a:off x="5209920" y="4369436"/>
            <a:ext cx="2774830" cy="1387561"/>
          </a:xfrm>
          <a:prstGeom prst="rect">
            <a:avLst/>
          </a:prstGeom>
          <a:noFill/>
          <a:ln w="9525">
            <a:noFill/>
            <a:round/>
            <a:headEnd/>
            <a:tailEnd/>
          </a:ln>
        </p:spPr>
      </p:pic>
      <p:pic>
        <p:nvPicPr>
          <p:cNvPr id="4107" name="Picture 10"/>
          <p:cNvPicPr>
            <a:picLocks noChangeAspect="1" noChangeArrowheads="1"/>
          </p:cNvPicPr>
          <p:nvPr/>
        </p:nvPicPr>
        <p:blipFill>
          <a:blip r:embed="rId11" cstate="print"/>
          <a:srcRect/>
          <a:stretch>
            <a:fillRect/>
          </a:stretch>
        </p:blipFill>
        <p:spPr bwMode="auto">
          <a:xfrm>
            <a:off x="2656801" y="2969592"/>
            <a:ext cx="2237760" cy="1676336"/>
          </a:xfrm>
          <a:prstGeom prst="rect">
            <a:avLst/>
          </a:prstGeom>
          <a:noFill/>
          <a:ln w="9525">
            <a:noFill/>
            <a:round/>
            <a:headEnd/>
            <a:tailEnd/>
          </a:ln>
        </p:spPr>
      </p:pic>
      <p:pic>
        <p:nvPicPr>
          <p:cNvPr id="4108" name="Picture 11"/>
          <p:cNvPicPr>
            <a:picLocks noChangeAspect="1" noChangeArrowheads="1"/>
          </p:cNvPicPr>
          <p:nvPr/>
        </p:nvPicPr>
        <p:blipFill>
          <a:blip r:embed="rId12" cstate="print"/>
          <a:srcRect l="24799" r="24799"/>
          <a:stretch>
            <a:fillRect/>
          </a:stretch>
        </p:blipFill>
        <p:spPr bwMode="auto">
          <a:xfrm>
            <a:off x="7290720" y="110181"/>
            <a:ext cx="1569600" cy="1659054"/>
          </a:xfrm>
          <a:prstGeom prst="rect">
            <a:avLst/>
          </a:prstGeom>
          <a:noFill/>
          <a:ln w="9525">
            <a:noFill/>
            <a:round/>
            <a:headEnd/>
            <a:tailEnd/>
          </a:ln>
        </p:spPr>
      </p:pic>
      <p:sp>
        <p:nvSpPr>
          <p:cNvPr id="4109" name="Text Box 12"/>
          <p:cNvSpPr txBox="1">
            <a:spLocks noChangeArrowheads="1"/>
          </p:cNvSpPr>
          <p:nvPr/>
        </p:nvSpPr>
        <p:spPr bwMode="auto">
          <a:xfrm>
            <a:off x="5292080" y="6309320"/>
            <a:ext cx="3732480" cy="663910"/>
          </a:xfrm>
          <a:prstGeom prst="rect">
            <a:avLst/>
          </a:prstGeom>
          <a:noFill/>
          <a:ln w="9525">
            <a:noFill/>
            <a:round/>
            <a:headEnd/>
            <a:tailEnd/>
          </a:ln>
        </p:spPr>
        <p:txBody>
          <a:bodyPr lIns="81639" tIns="40820" rIns="81639" bIns="40820"/>
          <a:lstStyle/>
          <a:p>
            <a:pPr>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pPr>
            <a:r>
              <a:rPr lang="en-US" b="1" dirty="0">
                <a:solidFill>
                  <a:srgbClr val="FF0000"/>
                </a:solidFill>
                <a:latin typeface="Calibri" pitchFamily="34" charset="0"/>
              </a:rPr>
              <a:t>… and more! All produce data with different properties.</a:t>
            </a:r>
          </a:p>
        </p:txBody>
      </p:sp>
      <p:sp>
        <p:nvSpPr>
          <p:cNvPr id="4110" name="Text Box 13"/>
          <p:cNvSpPr txBox="1">
            <a:spLocks noChangeArrowheads="1"/>
          </p:cNvSpPr>
          <p:nvPr/>
        </p:nvSpPr>
        <p:spPr bwMode="auto">
          <a:xfrm>
            <a:off x="249120" y="2354648"/>
            <a:ext cx="1163520" cy="312512"/>
          </a:xfrm>
          <a:prstGeom prst="rect">
            <a:avLst/>
          </a:prstGeom>
          <a:noFill/>
          <a:ln w="9525">
            <a:noFill/>
            <a:round/>
            <a:headEnd/>
            <a:tailEnd/>
          </a:ln>
        </p:spPr>
        <p:txBody>
          <a:bodyPr wrap="none" lIns="81639" tIns="40820" rIns="81639" bIns="40820"/>
          <a:lstStyle/>
          <a:p>
            <a:pPr>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pPr>
            <a:r>
              <a:rPr lang="en-US" dirty="0">
                <a:solidFill>
                  <a:srgbClr val="000000"/>
                </a:solidFill>
                <a:latin typeface="Calibri" pitchFamily="34" charset="0"/>
              </a:rPr>
              <a:t>Roche/454</a:t>
            </a:r>
          </a:p>
        </p:txBody>
      </p:sp>
      <p:sp>
        <p:nvSpPr>
          <p:cNvPr id="4111" name="Text Box 14"/>
          <p:cNvSpPr txBox="1">
            <a:spLocks noChangeArrowheads="1"/>
          </p:cNvSpPr>
          <p:nvPr/>
        </p:nvSpPr>
        <p:spPr bwMode="auto">
          <a:xfrm>
            <a:off x="83520" y="4562399"/>
            <a:ext cx="1955520" cy="312513"/>
          </a:xfrm>
          <a:prstGeom prst="rect">
            <a:avLst/>
          </a:prstGeom>
          <a:noFill/>
          <a:ln w="9525">
            <a:noFill/>
            <a:round/>
            <a:headEnd/>
            <a:tailEnd/>
          </a:ln>
        </p:spPr>
        <p:txBody>
          <a:bodyPr wrap="none" lIns="81639" tIns="40820" rIns="81639" bIns="40820"/>
          <a:lstStyle/>
          <a:p>
            <a:pPr>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pPr>
            <a:r>
              <a:rPr lang="en-US" dirty="0">
                <a:solidFill>
                  <a:srgbClr val="000000"/>
                </a:solidFill>
                <a:latin typeface="Calibri" pitchFamily="34" charset="0"/>
              </a:rPr>
              <a:t>Illumina HiSeq2000</a:t>
            </a:r>
          </a:p>
        </p:txBody>
      </p:sp>
      <p:sp>
        <p:nvSpPr>
          <p:cNvPr id="4112" name="Text Box 15"/>
          <p:cNvSpPr txBox="1">
            <a:spLocks noChangeArrowheads="1"/>
          </p:cNvSpPr>
          <p:nvPr/>
        </p:nvSpPr>
        <p:spPr bwMode="auto">
          <a:xfrm>
            <a:off x="1331640" y="6381328"/>
            <a:ext cx="1707840" cy="312513"/>
          </a:xfrm>
          <a:prstGeom prst="rect">
            <a:avLst/>
          </a:prstGeom>
          <a:noFill/>
          <a:ln w="9525">
            <a:noFill/>
            <a:round/>
            <a:headEnd/>
            <a:tailEnd/>
          </a:ln>
        </p:spPr>
        <p:txBody>
          <a:bodyPr wrap="none" lIns="81639" tIns="40820" rIns="81639" bIns="40820"/>
          <a:lstStyle/>
          <a:p>
            <a:pPr>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pPr>
            <a:r>
              <a:rPr lang="en-US" sz="1400" dirty="0">
                <a:solidFill>
                  <a:srgbClr val="000000"/>
                </a:solidFill>
                <a:latin typeface="Calibri" pitchFamily="34" charset="0"/>
              </a:rPr>
              <a:t>Ion Torrent PGM</a:t>
            </a:r>
          </a:p>
        </p:txBody>
      </p:sp>
      <p:sp>
        <p:nvSpPr>
          <p:cNvPr id="4113" name="Text Box 16"/>
          <p:cNvSpPr txBox="1">
            <a:spLocks noChangeArrowheads="1"/>
          </p:cNvSpPr>
          <p:nvPr/>
        </p:nvSpPr>
        <p:spPr bwMode="auto">
          <a:xfrm>
            <a:off x="2488320" y="6545488"/>
            <a:ext cx="1844640" cy="312512"/>
          </a:xfrm>
          <a:prstGeom prst="rect">
            <a:avLst/>
          </a:prstGeom>
          <a:noFill/>
          <a:ln w="9525">
            <a:noFill/>
            <a:round/>
            <a:headEnd/>
            <a:tailEnd/>
          </a:ln>
        </p:spPr>
        <p:txBody>
          <a:bodyPr wrap="none" lIns="81639" tIns="40820" rIns="81639" bIns="40820"/>
          <a:lstStyle/>
          <a:p>
            <a:pPr>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pPr>
            <a:r>
              <a:rPr lang="en-US" dirty="0">
                <a:solidFill>
                  <a:srgbClr val="000000"/>
                </a:solidFill>
                <a:latin typeface="Calibri" pitchFamily="34" charset="0"/>
              </a:rPr>
              <a:t>Ion Torrent Proton</a:t>
            </a:r>
          </a:p>
        </p:txBody>
      </p:sp>
      <p:sp>
        <p:nvSpPr>
          <p:cNvPr id="4114" name="Text Box 17"/>
          <p:cNvSpPr txBox="1">
            <a:spLocks noChangeArrowheads="1"/>
          </p:cNvSpPr>
          <p:nvPr/>
        </p:nvSpPr>
        <p:spPr bwMode="auto">
          <a:xfrm>
            <a:off x="2707200" y="2341686"/>
            <a:ext cx="1107360" cy="312513"/>
          </a:xfrm>
          <a:prstGeom prst="rect">
            <a:avLst/>
          </a:prstGeom>
          <a:noFill/>
          <a:ln w="9525">
            <a:noFill/>
            <a:round/>
            <a:headEnd/>
            <a:tailEnd/>
          </a:ln>
        </p:spPr>
        <p:txBody>
          <a:bodyPr wrap="none" lIns="81639" tIns="40820" rIns="81639" bIns="40820"/>
          <a:lstStyle/>
          <a:p>
            <a:pPr>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pPr>
            <a:r>
              <a:rPr lang="en-US" dirty="0">
                <a:solidFill>
                  <a:srgbClr val="000000"/>
                </a:solidFill>
                <a:latin typeface="Calibri" pitchFamily="34" charset="0"/>
              </a:rPr>
              <a:t>AB </a:t>
            </a:r>
            <a:r>
              <a:rPr lang="en-US" dirty="0" err="1">
                <a:solidFill>
                  <a:srgbClr val="000000"/>
                </a:solidFill>
                <a:latin typeface="Calibri" pitchFamily="34" charset="0"/>
              </a:rPr>
              <a:t>SOLiD</a:t>
            </a:r>
            <a:endParaRPr lang="en-US" dirty="0">
              <a:solidFill>
                <a:srgbClr val="000000"/>
              </a:solidFill>
              <a:latin typeface="Calibri" pitchFamily="34" charset="0"/>
            </a:endParaRPr>
          </a:p>
        </p:txBody>
      </p:sp>
      <p:sp>
        <p:nvSpPr>
          <p:cNvPr id="4115" name="Text Box 18"/>
          <p:cNvSpPr txBox="1">
            <a:spLocks noChangeArrowheads="1"/>
          </p:cNvSpPr>
          <p:nvPr/>
        </p:nvSpPr>
        <p:spPr bwMode="auto">
          <a:xfrm>
            <a:off x="5292080" y="5817917"/>
            <a:ext cx="2568960" cy="312513"/>
          </a:xfrm>
          <a:prstGeom prst="rect">
            <a:avLst/>
          </a:prstGeom>
          <a:noFill/>
          <a:ln w="9525">
            <a:noFill/>
            <a:round/>
            <a:headEnd/>
            <a:tailEnd/>
          </a:ln>
        </p:spPr>
        <p:txBody>
          <a:bodyPr wrap="none" lIns="81639" tIns="40820" rIns="81639" bIns="40820"/>
          <a:lstStyle/>
          <a:p>
            <a:pPr>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pPr>
            <a:r>
              <a:rPr lang="en-US" dirty="0">
                <a:solidFill>
                  <a:srgbClr val="000000"/>
                </a:solidFill>
                <a:latin typeface="Calibri" pitchFamily="34" charset="0"/>
              </a:rPr>
              <a:t>Oxford Nanopore </a:t>
            </a:r>
            <a:r>
              <a:rPr lang="en-US" dirty="0" err="1">
                <a:solidFill>
                  <a:srgbClr val="000000"/>
                </a:solidFill>
                <a:latin typeface="Calibri" pitchFamily="34" charset="0"/>
              </a:rPr>
              <a:t>GridION</a:t>
            </a:r>
            <a:endParaRPr lang="en-US" dirty="0">
              <a:solidFill>
                <a:srgbClr val="000000"/>
              </a:solidFill>
              <a:latin typeface="Calibri" pitchFamily="34" charset="0"/>
            </a:endParaRPr>
          </a:p>
        </p:txBody>
      </p:sp>
      <p:sp>
        <p:nvSpPr>
          <p:cNvPr id="4116" name="Text Box 19"/>
          <p:cNvSpPr txBox="1">
            <a:spLocks noChangeArrowheads="1"/>
          </p:cNvSpPr>
          <p:nvPr/>
        </p:nvSpPr>
        <p:spPr bwMode="auto">
          <a:xfrm>
            <a:off x="5225760" y="3763116"/>
            <a:ext cx="2511360" cy="312512"/>
          </a:xfrm>
          <a:prstGeom prst="rect">
            <a:avLst/>
          </a:prstGeom>
          <a:noFill/>
          <a:ln w="9525">
            <a:noFill/>
            <a:round/>
            <a:headEnd/>
            <a:tailEnd/>
          </a:ln>
        </p:spPr>
        <p:txBody>
          <a:bodyPr wrap="none" lIns="81639" tIns="40820" rIns="81639" bIns="40820"/>
          <a:lstStyle/>
          <a:p>
            <a:pPr>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pPr>
            <a:r>
              <a:rPr lang="en-US" dirty="0">
                <a:solidFill>
                  <a:srgbClr val="000000"/>
                </a:solidFill>
                <a:latin typeface="Calibri" pitchFamily="34" charset="0"/>
              </a:rPr>
              <a:t>Oxford Nanopore </a:t>
            </a:r>
            <a:r>
              <a:rPr lang="en-US" dirty="0" err="1">
                <a:solidFill>
                  <a:srgbClr val="000000"/>
                </a:solidFill>
                <a:latin typeface="Calibri" pitchFamily="34" charset="0"/>
              </a:rPr>
              <a:t>MinION</a:t>
            </a:r>
            <a:endParaRPr lang="en-US" dirty="0">
              <a:solidFill>
                <a:srgbClr val="000000"/>
              </a:solidFill>
              <a:latin typeface="Calibri" pitchFamily="34" charset="0"/>
            </a:endParaRPr>
          </a:p>
        </p:txBody>
      </p:sp>
      <p:sp>
        <p:nvSpPr>
          <p:cNvPr id="4117" name="Text Box 20"/>
          <p:cNvSpPr txBox="1">
            <a:spLocks noChangeArrowheads="1"/>
          </p:cNvSpPr>
          <p:nvPr/>
        </p:nvSpPr>
        <p:spPr bwMode="auto">
          <a:xfrm>
            <a:off x="7584767" y="1772816"/>
            <a:ext cx="1095840" cy="544377"/>
          </a:xfrm>
          <a:prstGeom prst="rect">
            <a:avLst/>
          </a:prstGeom>
          <a:noFill/>
          <a:ln w="9525">
            <a:noFill/>
            <a:round/>
            <a:headEnd/>
            <a:tailEnd/>
          </a:ln>
        </p:spPr>
        <p:txBody>
          <a:bodyPr wrap="none" lIns="81639" tIns="40820" rIns="81639" bIns="40820"/>
          <a:lstStyle/>
          <a:p>
            <a:pPr>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pPr>
            <a:r>
              <a:rPr lang="en-US" dirty="0">
                <a:solidFill>
                  <a:srgbClr val="000000"/>
                </a:solidFill>
                <a:latin typeface="Calibri" pitchFamily="34" charset="0"/>
              </a:rPr>
              <a:t>Complete</a:t>
            </a:r>
          </a:p>
          <a:p>
            <a:pPr>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pPr>
            <a:r>
              <a:rPr lang="en-US" dirty="0">
                <a:solidFill>
                  <a:srgbClr val="000000"/>
                </a:solidFill>
                <a:latin typeface="Calibri" pitchFamily="34" charset="0"/>
              </a:rPr>
              <a:t>Genomics</a:t>
            </a:r>
          </a:p>
        </p:txBody>
      </p:sp>
      <p:sp>
        <p:nvSpPr>
          <p:cNvPr id="4118" name="Text Box 21"/>
          <p:cNvSpPr txBox="1">
            <a:spLocks noChangeArrowheads="1"/>
          </p:cNvSpPr>
          <p:nvPr/>
        </p:nvSpPr>
        <p:spPr bwMode="auto">
          <a:xfrm>
            <a:off x="5169600" y="1792989"/>
            <a:ext cx="1520640" cy="312512"/>
          </a:xfrm>
          <a:prstGeom prst="rect">
            <a:avLst/>
          </a:prstGeom>
          <a:noFill/>
          <a:ln w="9525">
            <a:noFill/>
            <a:round/>
            <a:headEnd/>
            <a:tailEnd/>
          </a:ln>
        </p:spPr>
        <p:txBody>
          <a:bodyPr wrap="none" lIns="81639" tIns="40820" rIns="81639" bIns="40820"/>
          <a:lstStyle/>
          <a:p>
            <a:pPr>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pPr>
            <a:r>
              <a:rPr lang="en-US" dirty="0">
                <a:solidFill>
                  <a:srgbClr val="000000"/>
                </a:solidFill>
                <a:latin typeface="Calibri" pitchFamily="34" charset="0"/>
              </a:rPr>
              <a:t>Illumina </a:t>
            </a:r>
            <a:r>
              <a:rPr lang="en-US" dirty="0" err="1">
                <a:solidFill>
                  <a:srgbClr val="000000"/>
                </a:solidFill>
                <a:latin typeface="Calibri" pitchFamily="34" charset="0"/>
              </a:rPr>
              <a:t>MiSeq</a:t>
            </a:r>
            <a:endParaRPr lang="en-US" dirty="0">
              <a:solidFill>
                <a:srgbClr val="000000"/>
              </a:solidFill>
              <a:latin typeface="Calibri" pitchFamily="34" charset="0"/>
            </a:endParaRPr>
          </a:p>
        </p:txBody>
      </p:sp>
      <p:sp>
        <p:nvSpPr>
          <p:cNvPr id="4119" name="Text Box 22"/>
          <p:cNvSpPr txBox="1">
            <a:spLocks noChangeArrowheads="1"/>
          </p:cNvSpPr>
          <p:nvPr/>
        </p:nvSpPr>
        <p:spPr bwMode="auto">
          <a:xfrm>
            <a:off x="2586240" y="4645928"/>
            <a:ext cx="2280960" cy="312513"/>
          </a:xfrm>
          <a:prstGeom prst="rect">
            <a:avLst/>
          </a:prstGeom>
          <a:noFill/>
          <a:ln w="9525">
            <a:noFill/>
            <a:round/>
            <a:headEnd/>
            <a:tailEnd/>
          </a:ln>
        </p:spPr>
        <p:txBody>
          <a:bodyPr wrap="none" lIns="81639" tIns="40820" rIns="81639" bIns="40820"/>
          <a:lstStyle/>
          <a:p>
            <a:pPr>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pPr>
            <a:r>
              <a:rPr lang="en-US" dirty="0">
                <a:solidFill>
                  <a:srgbClr val="000000"/>
                </a:solidFill>
                <a:latin typeface="Calibri" pitchFamily="34" charset="0"/>
              </a:rPr>
              <a:t>Pacific Biosciences RS</a:t>
            </a:r>
          </a:p>
        </p:txBody>
      </p:sp>
      <p:pic>
        <p:nvPicPr>
          <p:cNvPr id="2" name="Picture 1">
            <a:extLst>
              <a:ext uri="{FF2B5EF4-FFF2-40B4-BE49-F238E27FC236}">
                <a16:creationId xmlns:a16="http://schemas.microsoft.com/office/drawing/2014/main" id="{5286926F-A2D7-D54A-9679-98991FADA789}"/>
              </a:ext>
            </a:extLst>
          </p:cNvPr>
          <p:cNvPicPr>
            <a:picLocks noChangeAspect="1"/>
          </p:cNvPicPr>
          <p:nvPr/>
        </p:nvPicPr>
        <p:blipFill>
          <a:blip r:embed="rId13"/>
          <a:stretch>
            <a:fillRect/>
          </a:stretch>
        </p:blipFill>
        <p:spPr>
          <a:xfrm>
            <a:off x="7907854" y="2420888"/>
            <a:ext cx="1066800" cy="1993900"/>
          </a:xfrm>
          <a:prstGeom prst="rect">
            <a:avLst/>
          </a:prstGeom>
        </p:spPr>
      </p:pic>
      <p:sp>
        <p:nvSpPr>
          <p:cNvPr id="25" name="Text Box 14">
            <a:extLst>
              <a:ext uri="{FF2B5EF4-FFF2-40B4-BE49-F238E27FC236}">
                <a16:creationId xmlns:a16="http://schemas.microsoft.com/office/drawing/2014/main" id="{2CACA9BA-5821-1048-8CBA-9D82E07E5188}"/>
              </a:ext>
            </a:extLst>
          </p:cNvPr>
          <p:cNvSpPr txBox="1">
            <a:spLocks noChangeArrowheads="1"/>
          </p:cNvSpPr>
          <p:nvPr/>
        </p:nvSpPr>
        <p:spPr bwMode="auto">
          <a:xfrm>
            <a:off x="8030881" y="4379366"/>
            <a:ext cx="1955520" cy="312513"/>
          </a:xfrm>
          <a:prstGeom prst="rect">
            <a:avLst/>
          </a:prstGeom>
          <a:noFill/>
          <a:ln w="9525">
            <a:noFill/>
            <a:round/>
            <a:headEnd/>
            <a:tailEnd/>
          </a:ln>
        </p:spPr>
        <p:txBody>
          <a:bodyPr wrap="none" lIns="81639" tIns="40820" rIns="81639" bIns="40820"/>
          <a:lstStyle/>
          <a:p>
            <a:pPr>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pPr>
            <a:r>
              <a:rPr lang="en-US" dirty="0">
                <a:solidFill>
                  <a:srgbClr val="000000"/>
                </a:solidFill>
                <a:latin typeface="Calibri" pitchFamily="34" charset="0"/>
              </a:rPr>
              <a:t>Illumina </a:t>
            </a:r>
          </a:p>
          <a:p>
            <a:pPr>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pPr>
            <a:r>
              <a:rPr lang="en-US" dirty="0" err="1">
                <a:solidFill>
                  <a:srgbClr val="000000"/>
                </a:solidFill>
                <a:latin typeface="Calibri" pitchFamily="34" charset="0"/>
              </a:rPr>
              <a:t>NovaSeq</a:t>
            </a:r>
            <a:endParaRPr lang="en-US" dirty="0">
              <a:solidFill>
                <a:srgbClr val="000000"/>
              </a:solidFill>
              <a:latin typeface="Calibri" pitchFamily="34" charset="0"/>
            </a:endParaRPr>
          </a:p>
          <a:p>
            <a:pPr>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pPr>
            <a:r>
              <a:rPr lang="en-US" dirty="0">
                <a:solidFill>
                  <a:srgbClr val="000000"/>
                </a:solidFill>
                <a:latin typeface="Calibri" pitchFamily="34" charset="0"/>
              </a:rPr>
              <a:t>6000</a:t>
            </a:r>
          </a:p>
        </p:txBody>
      </p:sp>
    </p:spTree>
    <p:extLst>
      <p:ext uri="{BB962C8B-B14F-4D97-AF65-F5344CB8AC3E}">
        <p14:creationId xmlns:p14="http://schemas.microsoft.com/office/powerpoint/2010/main" val="4112085581"/>
      </p:ext>
    </p:extLst>
  </p:cSld>
  <p:clrMapOvr>
    <a:masterClrMapping/>
  </p:clrMapOvr>
  <p:transition spd="med"/>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05" name="Picture 8"/>
          <p:cNvPicPr>
            <a:picLocks noChangeAspect="1" noChangeArrowheads="1"/>
          </p:cNvPicPr>
          <p:nvPr/>
        </p:nvPicPr>
        <p:blipFill rotWithShape="1">
          <a:blip r:embed="rId3" cstate="print">
            <a:extLst>
              <a:ext uri="{28A0092B-C50C-407E-A947-70E740481C1C}">
                <a14:useLocalDpi xmlns:a14="http://schemas.microsoft.com/office/drawing/2010/main"/>
              </a:ext>
            </a:extLst>
          </a:blip>
          <a:srcRect/>
          <a:stretch/>
        </p:blipFill>
        <p:spPr bwMode="auto">
          <a:xfrm>
            <a:off x="6341074" y="2835506"/>
            <a:ext cx="2264883" cy="1315071"/>
          </a:xfrm>
          <a:prstGeom prst="rect">
            <a:avLst/>
          </a:prstGeom>
          <a:noFill/>
          <a:ln w="9525">
            <a:noFill/>
            <a:round/>
            <a:headEnd/>
            <a:tailEnd/>
          </a:ln>
        </p:spPr>
      </p:pic>
      <p:sp>
        <p:nvSpPr>
          <p:cNvPr id="4109" name="Text Box 12"/>
          <p:cNvSpPr txBox="1">
            <a:spLocks noChangeArrowheads="1"/>
          </p:cNvSpPr>
          <p:nvPr/>
        </p:nvSpPr>
        <p:spPr bwMode="auto">
          <a:xfrm>
            <a:off x="1707966" y="6018342"/>
            <a:ext cx="7383042" cy="420502"/>
          </a:xfrm>
          <a:prstGeom prst="rect">
            <a:avLst/>
          </a:prstGeom>
          <a:noFill/>
          <a:ln w="9525">
            <a:noFill/>
            <a:round/>
            <a:headEnd/>
            <a:tailEnd/>
          </a:ln>
        </p:spPr>
        <p:txBody>
          <a:bodyPr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2400" b="1" i="0" u="none" strike="noStrike" kern="1200" cap="none" spc="0" normalizeH="0" baseline="0" noProof="0">
                <a:ln>
                  <a:noFill/>
                </a:ln>
                <a:solidFill>
                  <a:srgbClr val="FF0000"/>
                </a:solidFill>
                <a:effectLst/>
                <a:uLnTx/>
                <a:uFillTx/>
                <a:latin typeface="Calibri" pitchFamily="34" charset="0"/>
                <a:ea typeface="+mn-ea"/>
                <a:cs typeface="+mn-cs"/>
              </a:rPr>
              <a:t>… and more! All produce data with different properties.</a:t>
            </a:r>
          </a:p>
        </p:txBody>
      </p:sp>
      <p:sp>
        <p:nvSpPr>
          <p:cNvPr id="4111" name="Text Box 14"/>
          <p:cNvSpPr txBox="1">
            <a:spLocks noChangeArrowheads="1"/>
          </p:cNvSpPr>
          <p:nvPr/>
        </p:nvSpPr>
        <p:spPr bwMode="auto">
          <a:xfrm>
            <a:off x="720389" y="2492896"/>
            <a:ext cx="195552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a:ln>
                  <a:noFill/>
                </a:ln>
                <a:solidFill>
                  <a:srgbClr val="000000"/>
                </a:solidFill>
                <a:effectLst/>
                <a:uLnTx/>
                <a:uFillTx/>
                <a:latin typeface="Calibri" pitchFamily="34" charset="0"/>
                <a:ea typeface="+mn-ea"/>
                <a:cs typeface="+mn-cs"/>
              </a:rPr>
              <a:t>Illumina </a:t>
            </a:r>
            <a:r>
              <a:rPr kumimoji="0" lang="en-US" sz="1800" b="0" i="0" u="none" strike="noStrike" kern="1200" cap="none" spc="0" normalizeH="0" baseline="0" noProof="0" err="1">
                <a:ln>
                  <a:noFill/>
                </a:ln>
                <a:solidFill>
                  <a:srgbClr val="000000"/>
                </a:solidFill>
                <a:effectLst/>
                <a:uLnTx/>
                <a:uFillTx/>
                <a:latin typeface="Calibri" pitchFamily="34" charset="0"/>
                <a:ea typeface="+mn-ea"/>
                <a:cs typeface="+mn-cs"/>
              </a:rPr>
              <a:t>MiSeq</a:t>
            </a:r>
            <a:endParaRPr kumimoji="0" lang="en-US" sz="1800" b="0" i="0" u="none" strike="noStrike" kern="1200" cap="none" spc="0" normalizeH="0" baseline="0" noProof="0">
              <a:ln>
                <a:noFill/>
              </a:ln>
              <a:solidFill>
                <a:srgbClr val="000000"/>
              </a:solidFill>
              <a:effectLst/>
              <a:uLnTx/>
              <a:uFillTx/>
              <a:latin typeface="Calibri" pitchFamily="34" charset="0"/>
              <a:ea typeface="+mn-ea"/>
              <a:cs typeface="+mn-cs"/>
            </a:endParaRPr>
          </a:p>
        </p:txBody>
      </p:sp>
      <p:sp>
        <p:nvSpPr>
          <p:cNvPr id="4116" name="Text Box 19"/>
          <p:cNvSpPr txBox="1">
            <a:spLocks noChangeArrowheads="1"/>
          </p:cNvSpPr>
          <p:nvPr/>
        </p:nvSpPr>
        <p:spPr bwMode="auto">
          <a:xfrm>
            <a:off x="6149862" y="4140682"/>
            <a:ext cx="251136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Oxford </a:t>
            </a:r>
            <a:r>
              <a:rPr kumimoji="0" lang="en-US" sz="1800" b="0" i="0" u="none" strike="noStrike" kern="1200" cap="none" spc="0" normalizeH="0" baseline="0" noProof="0" err="1">
                <a:ln>
                  <a:noFill/>
                </a:ln>
                <a:solidFill>
                  <a:srgbClr val="000000"/>
                </a:solidFill>
                <a:effectLst/>
                <a:uLnTx/>
                <a:uFillTx/>
                <a:latin typeface="Calibri" panose="020F0502020204030204" pitchFamily="34" charset="0"/>
                <a:ea typeface="+mn-ea"/>
                <a:cs typeface="Calibri" panose="020F0502020204030204" pitchFamily="34" charset="0"/>
              </a:rPr>
              <a:t>Nanopore</a:t>
            </a: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 </a:t>
            </a:r>
            <a:r>
              <a:rPr kumimoji="0" lang="en-US" sz="1800" b="0" i="0" u="none" strike="noStrike" kern="1200" cap="none" spc="0" normalizeH="0" baseline="0" noProof="0" err="1">
                <a:ln>
                  <a:noFill/>
                </a:ln>
                <a:solidFill>
                  <a:srgbClr val="000000"/>
                </a:solidFill>
                <a:effectLst/>
                <a:uLnTx/>
                <a:uFillTx/>
                <a:latin typeface="Calibri" panose="020F0502020204030204" pitchFamily="34" charset="0"/>
                <a:ea typeface="+mn-ea"/>
                <a:cs typeface="Calibri" panose="020F0502020204030204" pitchFamily="34" charset="0"/>
              </a:rPr>
              <a:t>MinION</a:t>
            </a: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119" name="Text Box 22"/>
          <p:cNvSpPr txBox="1">
            <a:spLocks noChangeArrowheads="1"/>
          </p:cNvSpPr>
          <p:nvPr/>
        </p:nvSpPr>
        <p:spPr bwMode="auto">
          <a:xfrm>
            <a:off x="2975084" y="5796865"/>
            <a:ext cx="228096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Pacific Biosciences RS II</a:t>
            </a:r>
          </a:p>
        </p:txBody>
      </p:sp>
      <p:pic>
        <p:nvPicPr>
          <p:cNvPr id="2" name="Picture 1">
            <a:extLst>
              <a:ext uri="{FF2B5EF4-FFF2-40B4-BE49-F238E27FC236}">
                <a16:creationId xmlns:a16="http://schemas.microsoft.com/office/drawing/2014/main" id="{5286926F-A2D7-D54A-9679-98991FADA789}"/>
              </a:ext>
            </a:extLst>
          </p:cNvPr>
          <p:cNvPicPr>
            <a:picLocks noChangeAspect="1"/>
          </p:cNvPicPr>
          <p:nvPr/>
        </p:nvPicPr>
        <p:blipFill rotWithShape="1">
          <a:blip r:embed="rId4">
            <a:extLst>
              <a:ext uri="{28A0092B-C50C-407E-A947-70E740481C1C}">
                <a14:useLocalDpi xmlns:a14="http://schemas.microsoft.com/office/drawing/2010/main"/>
              </a:ext>
            </a:extLst>
          </a:blip>
          <a:srcRect l="8748" t="4106"/>
          <a:stretch/>
        </p:blipFill>
        <p:spPr>
          <a:xfrm>
            <a:off x="659168" y="2865864"/>
            <a:ext cx="1522463" cy="2990331"/>
          </a:xfrm>
          <a:prstGeom prst="rect">
            <a:avLst/>
          </a:prstGeom>
        </p:spPr>
      </p:pic>
      <p:sp>
        <p:nvSpPr>
          <p:cNvPr id="25" name="Text Box 14">
            <a:extLst>
              <a:ext uri="{FF2B5EF4-FFF2-40B4-BE49-F238E27FC236}">
                <a16:creationId xmlns:a16="http://schemas.microsoft.com/office/drawing/2014/main" id="{2CACA9BA-5821-1048-8CBA-9D82E07E5188}"/>
              </a:ext>
            </a:extLst>
          </p:cNvPr>
          <p:cNvSpPr txBox="1">
            <a:spLocks noChangeArrowheads="1"/>
          </p:cNvSpPr>
          <p:nvPr/>
        </p:nvSpPr>
        <p:spPr bwMode="auto">
          <a:xfrm>
            <a:off x="227637" y="5698152"/>
            <a:ext cx="2226045" cy="454485"/>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Illumina </a:t>
            </a:r>
            <a:r>
              <a:rPr kumimoji="0" lang="en-US" sz="1800" b="0" i="0" u="none" strike="noStrike" kern="1200" cap="none" spc="0" normalizeH="0" baseline="0" noProof="0" err="1">
                <a:ln>
                  <a:noFill/>
                </a:ln>
                <a:solidFill>
                  <a:srgbClr val="000000"/>
                </a:solidFill>
                <a:effectLst/>
                <a:uLnTx/>
                <a:uFillTx/>
                <a:latin typeface="Calibri" panose="020F0502020204030204" pitchFamily="34" charset="0"/>
                <a:ea typeface="+mn-ea"/>
                <a:cs typeface="Calibri" panose="020F0502020204030204" pitchFamily="34" charset="0"/>
              </a:rPr>
              <a:t>NovaSeq</a:t>
            </a: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 6000</a:t>
            </a:r>
          </a:p>
        </p:txBody>
      </p:sp>
      <p:pic>
        <p:nvPicPr>
          <p:cNvPr id="28" name="Picture 6" descr="SmidgION-2018.png"/>
          <p:cNvPicPr>
            <a:picLocks noChangeAspect="1" noChangeArrowheads="1"/>
          </p:cNvPicPr>
          <p:nvPr/>
        </p:nvPicPr>
        <p:blipFill>
          <a:blip r:embed="rId5" cstate="print">
            <a:extLst>
              <a:ext uri="{28A0092B-C50C-407E-A947-70E740481C1C}">
                <a14:useLocalDpi xmlns:a14="http://schemas.microsoft.com/office/drawing/2010/main"/>
              </a:ext>
            </a:extLst>
          </a:blip>
          <a:srcRect/>
          <a:stretch>
            <a:fillRect/>
          </a:stretch>
        </p:blipFill>
        <p:spPr bwMode="auto">
          <a:xfrm rot="20419971">
            <a:off x="5904311" y="4637310"/>
            <a:ext cx="2378084" cy="1355026"/>
          </a:xfrm>
          <a:prstGeom prst="rect">
            <a:avLst/>
          </a:prstGeom>
          <a:noFill/>
          <a:extLst>
            <a:ext uri="{909E8E84-426E-40DD-AFC4-6F175D3DCCD1}">
              <a14:hiddenFill xmlns:a14="http://schemas.microsoft.com/office/drawing/2010/main">
                <a:solidFill>
                  <a:srgbClr val="FFFFFF"/>
                </a:solidFill>
              </a14:hiddenFill>
            </a:ext>
          </a:extLst>
        </p:spPr>
      </p:pic>
      <p:sp>
        <p:nvSpPr>
          <p:cNvPr id="29" name="Rectangle 28"/>
          <p:cNvSpPr/>
          <p:nvPr/>
        </p:nvSpPr>
        <p:spPr>
          <a:xfrm>
            <a:off x="7361099" y="4941168"/>
            <a:ext cx="1387365" cy="92333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Oxford</a:t>
            </a:r>
          </a:p>
          <a:p>
            <a:pPr marL="0" marR="0" lvl="0" indent="0" algn="ctr"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Nanopore </a:t>
            </a:r>
            <a:r>
              <a:rPr kumimoji="0" lang="en-US" sz="1800" b="0" i="0" u="none" strike="noStrike" kern="1200" cap="none" spc="0" normalizeH="0" baseline="0" noProof="0" err="1">
                <a:ln>
                  <a:noFill/>
                </a:ln>
                <a:solidFill>
                  <a:srgbClr val="000000"/>
                </a:solidFill>
                <a:effectLst/>
                <a:uLnTx/>
                <a:uFillTx/>
                <a:latin typeface="Calibri" panose="020F0502020204030204" pitchFamily="34" charset="0"/>
                <a:ea typeface="+mn-ea"/>
                <a:cs typeface="Calibri" panose="020F0502020204030204" pitchFamily="34" charset="0"/>
              </a:rPr>
              <a:t>SmidgION</a:t>
            </a: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6" name="Title 5">
            <a:extLst>
              <a:ext uri="{FF2B5EF4-FFF2-40B4-BE49-F238E27FC236}">
                <a16:creationId xmlns:a16="http://schemas.microsoft.com/office/drawing/2014/main" id="{BB9ACE75-2A91-FF48-BB7A-B238CC199F0D}"/>
              </a:ext>
            </a:extLst>
          </p:cNvPr>
          <p:cNvSpPr>
            <a:spLocks noGrp="1"/>
          </p:cNvSpPr>
          <p:nvPr>
            <p:ph type="title"/>
          </p:nvPr>
        </p:nvSpPr>
        <p:spPr/>
        <p:txBody>
          <a:bodyPr/>
          <a:lstStyle/>
          <a:p>
            <a:r>
              <a:rPr lang="en-US"/>
              <a:t>High-Throughput Sequencers</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6574E-FA2E-425B-A84C-39F9592E9ECB}"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4" name="Picture 3">
            <a:extLst>
              <a:ext uri="{FF2B5EF4-FFF2-40B4-BE49-F238E27FC236}">
                <a16:creationId xmlns:a16="http://schemas.microsoft.com/office/drawing/2014/main" id="{80604968-A48F-7F4C-8018-E4032C22CB13}"/>
              </a:ext>
            </a:extLst>
          </p:cNvPr>
          <p:cNvPicPr>
            <a:picLocks noChangeAspect="1"/>
          </p:cNvPicPr>
          <p:nvPr/>
        </p:nvPicPr>
        <p:blipFill rotWithShape="1">
          <a:blip r:embed="rId6">
            <a:extLst>
              <a:ext uri="{28A0092B-C50C-407E-A947-70E740481C1C}">
                <a14:useLocalDpi xmlns:a14="http://schemas.microsoft.com/office/drawing/2010/main"/>
              </a:ext>
            </a:extLst>
          </a:blip>
          <a:srcRect/>
          <a:stretch/>
        </p:blipFill>
        <p:spPr>
          <a:xfrm>
            <a:off x="2813213" y="3655082"/>
            <a:ext cx="2826635" cy="2198457"/>
          </a:xfrm>
          <a:prstGeom prst="rect">
            <a:avLst/>
          </a:prstGeom>
        </p:spPr>
      </p:pic>
      <p:pic>
        <p:nvPicPr>
          <p:cNvPr id="5" name="Picture 4">
            <a:extLst>
              <a:ext uri="{FF2B5EF4-FFF2-40B4-BE49-F238E27FC236}">
                <a16:creationId xmlns:a16="http://schemas.microsoft.com/office/drawing/2014/main" id="{750A2965-1724-534D-BB34-BC89C68792B6}"/>
              </a:ext>
            </a:extLst>
          </p:cNvPr>
          <p:cNvPicPr>
            <a:picLocks noChangeAspect="1"/>
          </p:cNvPicPr>
          <p:nvPr/>
        </p:nvPicPr>
        <p:blipFill rotWithShape="1">
          <a:blip r:embed="rId7">
            <a:extLst>
              <a:ext uri="{28A0092B-C50C-407E-A947-70E740481C1C}">
                <a14:useLocalDpi xmlns:a14="http://schemas.microsoft.com/office/drawing/2010/main"/>
              </a:ext>
            </a:extLst>
          </a:blip>
          <a:srcRect/>
          <a:stretch/>
        </p:blipFill>
        <p:spPr>
          <a:xfrm>
            <a:off x="2933433" y="869263"/>
            <a:ext cx="1854591" cy="2935859"/>
          </a:xfrm>
          <a:prstGeom prst="rect">
            <a:avLst/>
          </a:prstGeom>
        </p:spPr>
      </p:pic>
      <p:sp>
        <p:nvSpPr>
          <p:cNvPr id="7" name="Rectangle 6">
            <a:extLst>
              <a:ext uri="{FF2B5EF4-FFF2-40B4-BE49-F238E27FC236}">
                <a16:creationId xmlns:a16="http://schemas.microsoft.com/office/drawing/2014/main" id="{34E6AA61-728F-A647-A582-56CFE877C4B9}"/>
              </a:ext>
            </a:extLst>
          </p:cNvPr>
          <p:cNvSpPr/>
          <p:nvPr/>
        </p:nvSpPr>
        <p:spPr>
          <a:xfrm>
            <a:off x="4728805" y="2090916"/>
            <a:ext cx="1317990" cy="92333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Pacific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Biosciences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Sequel II</a:t>
            </a:r>
          </a:p>
        </p:txBody>
      </p:sp>
      <p:pic>
        <p:nvPicPr>
          <p:cNvPr id="8" name="Picture 7">
            <a:extLst>
              <a:ext uri="{FF2B5EF4-FFF2-40B4-BE49-F238E27FC236}">
                <a16:creationId xmlns:a16="http://schemas.microsoft.com/office/drawing/2014/main" id="{23229967-EAD1-274A-AE95-6D6FC05060BD}"/>
              </a:ext>
            </a:extLst>
          </p:cNvPr>
          <p:cNvPicPr>
            <a:picLocks noChangeAspect="1"/>
          </p:cNvPicPr>
          <p:nvPr/>
        </p:nvPicPr>
        <p:blipFill>
          <a:blip r:embed="rId8"/>
          <a:stretch>
            <a:fillRect/>
          </a:stretch>
        </p:blipFill>
        <p:spPr>
          <a:xfrm>
            <a:off x="6125961" y="1108776"/>
            <a:ext cx="2559162" cy="1796468"/>
          </a:xfrm>
          <a:prstGeom prst="rect">
            <a:avLst/>
          </a:prstGeom>
        </p:spPr>
      </p:pic>
      <p:sp>
        <p:nvSpPr>
          <p:cNvPr id="9" name="Rectangle 8">
            <a:extLst>
              <a:ext uri="{FF2B5EF4-FFF2-40B4-BE49-F238E27FC236}">
                <a16:creationId xmlns:a16="http://schemas.microsoft.com/office/drawing/2014/main" id="{718B4294-5F14-AF42-94E3-9B5A8E6AF93F}"/>
              </a:ext>
            </a:extLst>
          </p:cNvPr>
          <p:cNvSpPr/>
          <p:nvPr/>
        </p:nvSpPr>
        <p:spPr>
          <a:xfrm>
            <a:off x="5931345" y="944360"/>
            <a:ext cx="1357936" cy="92333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Oxford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rPr>
              <a:t>Nanopore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err="1">
                <a:ln>
                  <a:noFill/>
                </a:ln>
                <a:solidFill>
                  <a:srgbClr val="000000"/>
                </a:solidFill>
                <a:effectLst/>
                <a:uLnTx/>
                <a:uFillTx/>
                <a:latin typeface="Calibri" panose="020F0502020204030204" pitchFamily="34" charset="0"/>
                <a:ea typeface="+mn-ea"/>
                <a:cs typeface="Calibri" panose="020F0502020204030204" pitchFamily="34" charset="0"/>
              </a:rPr>
              <a:t>PromethION</a:t>
            </a:r>
            <a:endPar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pic>
        <p:nvPicPr>
          <p:cNvPr id="10" name="Picture 9">
            <a:extLst>
              <a:ext uri="{FF2B5EF4-FFF2-40B4-BE49-F238E27FC236}">
                <a16:creationId xmlns:a16="http://schemas.microsoft.com/office/drawing/2014/main" id="{EE071B56-2764-9D4E-8045-45BFB073568C}"/>
              </a:ext>
            </a:extLst>
          </p:cNvPr>
          <p:cNvPicPr>
            <a:picLocks noChangeAspect="1"/>
          </p:cNvPicPr>
          <p:nvPr/>
        </p:nvPicPr>
        <p:blipFill rotWithShape="1">
          <a:blip r:embed="rId9">
            <a:extLst>
              <a:ext uri="{28A0092B-C50C-407E-A947-70E740481C1C}">
                <a14:useLocalDpi xmlns:a14="http://schemas.microsoft.com/office/drawing/2010/main"/>
              </a:ext>
            </a:extLst>
          </a:blip>
          <a:srcRect/>
          <a:stretch/>
        </p:blipFill>
        <p:spPr>
          <a:xfrm>
            <a:off x="227637" y="836712"/>
            <a:ext cx="2601870" cy="1732710"/>
          </a:xfrm>
          <a:prstGeom prst="rect">
            <a:avLst/>
          </a:prstGeom>
        </p:spPr>
      </p:pic>
    </p:spTree>
    <p:extLst>
      <p:ext uri="{BB962C8B-B14F-4D97-AF65-F5344CB8AC3E}">
        <p14:creationId xmlns:p14="http://schemas.microsoft.com/office/powerpoint/2010/main" val="913942114"/>
      </p:ext>
    </p:extLst>
  </p:cSld>
  <p:clrMapOvr>
    <a:masterClrMapping/>
  </p:clrMapOvr>
  <p:transition spd="med"/>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p:cNvSpPr>
            <a:spLocks noGrp="1"/>
          </p:cNvSpPr>
          <p:nvPr>
            <p:ph type="title"/>
          </p:nvPr>
        </p:nvSpPr>
        <p:spPr/>
        <p:txBody>
          <a:bodyPr/>
          <a:lstStyle/>
          <a:p>
            <a:r>
              <a:rPr lang="en-US" dirty="0"/>
              <a:t>The Genomic Era</a:t>
            </a:r>
          </a:p>
        </p:txBody>
      </p:sp>
      <p:sp>
        <p:nvSpPr>
          <p:cNvPr id="10" name="Content Placeholder 9"/>
          <p:cNvSpPr>
            <a:spLocks noGrp="1"/>
          </p:cNvSpPr>
          <p:nvPr>
            <p:ph idx="1"/>
          </p:nvPr>
        </p:nvSpPr>
        <p:spPr>
          <a:xfrm>
            <a:off x="228600" y="1124744"/>
            <a:ext cx="8610600" cy="5123656"/>
          </a:xfrm>
        </p:spPr>
        <p:txBody>
          <a:bodyPr/>
          <a:lstStyle/>
          <a:p>
            <a:r>
              <a:rPr lang="en-US" sz="2100" dirty="0"/>
              <a:t>1990-2003: The Human Genome Project (HGP) provides a complete and accurate sequence of all </a:t>
            </a:r>
            <a:r>
              <a:rPr lang="en-US" sz="2100" b="1" dirty="0"/>
              <a:t>DNA base pairs</a:t>
            </a:r>
            <a:r>
              <a:rPr lang="en-US" sz="2100" dirty="0"/>
              <a:t> that make up the human genome and finds 20,000 to 25,000 human genes.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20</a:t>
            </a:fld>
            <a:endParaRPr lang="en-US" altLang="en-US"/>
          </a:p>
        </p:txBody>
      </p:sp>
      <p:pic>
        <p:nvPicPr>
          <p:cNvPr id="11" name="Picture 2" descr="Image result for chronology of genome sequenci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6903" y="2480702"/>
            <a:ext cx="6783693" cy="3539097"/>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p:cNvSpPr/>
          <p:nvPr/>
        </p:nvSpPr>
        <p:spPr>
          <a:xfrm>
            <a:off x="2843808" y="4830739"/>
            <a:ext cx="2305312" cy="1200329"/>
          </a:xfrm>
          <a:prstGeom prst="rect">
            <a:avLst/>
          </a:prstGeom>
          <a:solidFill>
            <a:srgbClr val="FF0000"/>
          </a:solidFill>
          <a:ln w="57150">
            <a:solidFill>
              <a:srgbClr val="FFFF00"/>
            </a:solidFill>
          </a:ln>
        </p:spPr>
        <p:txBody>
          <a:bodyPr wrap="square">
            <a:spAutoFit/>
          </a:bodyPr>
          <a:lstStyle/>
          <a:p>
            <a:pPr algn="ctr"/>
            <a:r>
              <a:rPr lang="en-US" sz="2400" dirty="0">
                <a:solidFill>
                  <a:schemeClr val="bg1"/>
                </a:solidFill>
              </a:rPr>
              <a:t>13 year-long</a:t>
            </a:r>
          </a:p>
          <a:p>
            <a:pPr algn="ctr"/>
            <a:r>
              <a:rPr lang="en-US" sz="2400" dirty="0">
                <a:solidFill>
                  <a:schemeClr val="bg1"/>
                </a:solidFill>
              </a:rPr>
              <a:t>$3,000,000,000 (in 1991 USD)</a:t>
            </a:r>
          </a:p>
        </p:txBody>
      </p:sp>
      <p:pic>
        <p:nvPicPr>
          <p:cNvPr id="1026" name="Picture 2" descr="Image result for human genome project nature"/>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50058"/>
          <a:stretch/>
        </p:blipFill>
        <p:spPr bwMode="auto">
          <a:xfrm>
            <a:off x="7150596" y="2191544"/>
            <a:ext cx="1710371" cy="2249202"/>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Image result for human genome project nature"/>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r="50397"/>
          <a:stretch/>
        </p:blipFill>
        <p:spPr bwMode="auto">
          <a:xfrm>
            <a:off x="7164287" y="4184054"/>
            <a:ext cx="1728193" cy="228818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65476079"/>
      </p:ext>
    </p:extLst>
  </p:cSld>
  <p:clrMapOvr>
    <a:masterClrMapping/>
  </p:clrMapOvr>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descr="20151101_stc002_595.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33713" y="2799766"/>
            <a:ext cx="7602783" cy="3552225"/>
          </a:xfrm>
          <a:prstGeom prst="rect">
            <a:avLst/>
          </a:prstGeom>
        </p:spPr>
      </p:pic>
      <p:sp>
        <p:nvSpPr>
          <p:cNvPr id="2" name="Title 1"/>
          <p:cNvSpPr>
            <a:spLocks noGrp="1"/>
          </p:cNvSpPr>
          <p:nvPr>
            <p:ph type="title"/>
          </p:nvPr>
        </p:nvSpPr>
        <p:spPr/>
        <p:txBody>
          <a:bodyPr/>
          <a:lstStyle/>
          <a:p>
            <a:r>
              <a:rPr lang="en-US" dirty="0"/>
              <a:t>The Genomic Era (continued)</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21</a:t>
            </a:fld>
            <a:endParaRPr lang="en-US" altLang="en-US"/>
          </a:p>
        </p:txBody>
      </p:sp>
      <p:pic>
        <p:nvPicPr>
          <p:cNvPr id="5" name="Picture 2" descr="https://www.genome.gov/images/content/costpermb2015_4.jpg"/>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t="1619"/>
          <a:stretch/>
        </p:blipFill>
        <p:spPr bwMode="auto">
          <a:xfrm>
            <a:off x="323528" y="1011651"/>
            <a:ext cx="3764149" cy="2777389"/>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p:nvSpPr>
        <p:spPr>
          <a:xfrm>
            <a:off x="1966911" y="1688007"/>
            <a:ext cx="228825" cy="228825"/>
          </a:xfrm>
          <a:prstGeom prst="ellipse">
            <a:avLst/>
          </a:prstGeom>
          <a:solidFill>
            <a:srgbClr val="FF0000"/>
          </a:solidFill>
        </p:spPr>
        <p:txBody>
          <a:bodyPr wrap="square" rtlCol="0" anchor="ctr">
            <a:spAutoFit/>
          </a:bodyPr>
          <a:lstStyle/>
          <a:p>
            <a:pPr algn="just"/>
            <a:endParaRPr lang="en-US" sz="400" b="1" dirty="0">
              <a:solidFill>
                <a:schemeClr val="bg2"/>
              </a:solidFill>
              <a:latin typeface="europa"/>
            </a:endParaRPr>
          </a:p>
        </p:txBody>
      </p:sp>
      <p:sp>
        <p:nvSpPr>
          <p:cNvPr id="7" name="Rectangle 6"/>
          <p:cNvSpPr/>
          <p:nvPr/>
        </p:nvSpPr>
        <p:spPr>
          <a:xfrm>
            <a:off x="3779912" y="1198493"/>
            <a:ext cx="3540686" cy="646331"/>
          </a:xfrm>
          <a:prstGeom prst="rect">
            <a:avLst/>
          </a:prstGeom>
          <a:solidFill>
            <a:schemeClr val="accent1">
              <a:lumMod val="60000"/>
              <a:lumOff val="40000"/>
            </a:schemeClr>
          </a:solidFill>
        </p:spPr>
        <p:txBody>
          <a:bodyPr wrap="square">
            <a:spAutoFit/>
          </a:bodyPr>
          <a:lstStyle/>
          <a:p>
            <a:r>
              <a:rPr lang="en-US" dirty="0"/>
              <a:t>development of high-throughput sequencing (HTS) technologies</a:t>
            </a:r>
          </a:p>
        </p:txBody>
      </p:sp>
      <p:cxnSp>
        <p:nvCxnSpPr>
          <p:cNvPr id="9" name="Straight Arrow Connector 8"/>
          <p:cNvCxnSpPr/>
          <p:nvPr/>
        </p:nvCxnSpPr>
        <p:spPr>
          <a:xfrm flipH="1">
            <a:off x="4355978" y="2060848"/>
            <a:ext cx="288030" cy="432048"/>
          </a:xfrm>
          <a:prstGeom prst="straightConnector1">
            <a:avLst/>
          </a:prstGeom>
          <a:ln w="63500">
            <a:solidFill>
              <a:schemeClr val="bg1"/>
            </a:solidFill>
            <a:tailEnd type="triangle"/>
          </a:ln>
        </p:spPr>
        <p:style>
          <a:lnRef idx="1">
            <a:schemeClr val="accent1"/>
          </a:lnRef>
          <a:fillRef idx="0">
            <a:schemeClr val="accent1"/>
          </a:fillRef>
          <a:effectRef idx="0">
            <a:schemeClr val="accent1"/>
          </a:effectRef>
          <a:fontRef idx="minor">
            <a:schemeClr val="tx1"/>
          </a:fontRef>
        </p:style>
      </p:cxnSp>
      <p:pic>
        <p:nvPicPr>
          <p:cNvPr id="10" name="Picture 2" descr="Image result for the economist"/>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t="24601" b="24369"/>
          <a:stretch/>
        </p:blipFill>
        <p:spPr bwMode="auto">
          <a:xfrm>
            <a:off x="252485" y="5963008"/>
            <a:ext cx="790158" cy="403212"/>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1530363" y="6460344"/>
            <a:ext cx="7290109" cy="276999"/>
          </a:xfrm>
          <a:prstGeom prst="rect">
            <a:avLst/>
          </a:prstGeom>
        </p:spPr>
        <p:txBody>
          <a:bodyPr wrap="square">
            <a:spAutoFit/>
          </a:bodyPr>
          <a:lstStyle/>
          <a:p>
            <a:r>
              <a:rPr lang="en-US" sz="1200" dirty="0">
                <a:hlinkClick r:id="rId6"/>
              </a:rPr>
              <a:t>http://www.economist.com/news/21631808-so-much-genetic-data-so-many-uses-genes-unzipped</a:t>
            </a:r>
            <a:r>
              <a:rPr lang="en-US" sz="1200" dirty="0"/>
              <a:t> </a:t>
            </a:r>
          </a:p>
        </p:txBody>
      </p:sp>
      <p:sp>
        <p:nvSpPr>
          <p:cNvPr id="3" name="Down Arrow 2"/>
          <p:cNvSpPr/>
          <p:nvPr/>
        </p:nvSpPr>
        <p:spPr>
          <a:xfrm rot="4961981">
            <a:off x="2655370" y="840988"/>
            <a:ext cx="517315" cy="1382049"/>
          </a:xfrm>
          <a:prstGeom prst="downArrow">
            <a:avLst/>
          </a:prstGeom>
          <a:solidFill>
            <a:schemeClr val="accent1">
              <a:lumMod val="60000"/>
              <a:lumOff val="40000"/>
            </a:schemeClr>
          </a:solidFill>
        </p:spPr>
        <p:txBody>
          <a:bodyPr wrap="square" rtlCol="0" anchor="ctr">
            <a:spAutoFit/>
          </a:bodyPr>
          <a:lstStyle/>
          <a:p>
            <a:pPr algn="just"/>
            <a:endParaRPr lang="en-US" sz="400" b="1" dirty="0">
              <a:solidFill>
                <a:schemeClr val="bg2"/>
              </a:solidFill>
              <a:latin typeface="europa"/>
            </a:endParaRPr>
          </a:p>
        </p:txBody>
      </p:sp>
      <p:sp>
        <p:nvSpPr>
          <p:cNvPr id="12" name="Rectangle 11"/>
          <p:cNvSpPr/>
          <p:nvPr/>
        </p:nvSpPr>
        <p:spPr>
          <a:xfrm>
            <a:off x="177924" y="4006805"/>
            <a:ext cx="2305844" cy="646331"/>
          </a:xfrm>
          <a:prstGeom prst="rect">
            <a:avLst/>
          </a:prstGeom>
          <a:solidFill>
            <a:schemeClr val="accent1">
              <a:lumMod val="60000"/>
              <a:lumOff val="40000"/>
            </a:schemeClr>
          </a:solidFill>
        </p:spPr>
        <p:txBody>
          <a:bodyPr wrap="square">
            <a:spAutoFit/>
          </a:bodyPr>
          <a:lstStyle/>
          <a:p>
            <a:r>
              <a:rPr lang="en-US" dirty="0"/>
              <a:t>Number of Genomes Sequenced</a:t>
            </a:r>
          </a:p>
        </p:txBody>
      </p:sp>
    </p:spTree>
    <p:extLst>
      <p:ext uri="{BB962C8B-B14F-4D97-AF65-F5344CB8AC3E}">
        <p14:creationId xmlns:p14="http://schemas.microsoft.com/office/powerpoint/2010/main" val="946846369"/>
      </p:ext>
    </p:extLst>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57533D-6578-9244-9E1E-65F2A91829C2}"/>
              </a:ext>
            </a:extLst>
          </p:cNvPr>
          <p:cNvSpPr>
            <a:spLocks noGrp="1"/>
          </p:cNvSpPr>
          <p:nvPr>
            <p:ph type="title"/>
          </p:nvPr>
        </p:nvSpPr>
        <p:spPr/>
        <p:txBody>
          <a:bodyPr>
            <a:normAutofit/>
          </a:bodyPr>
          <a:lstStyle/>
          <a:p>
            <a:r>
              <a:rPr lang="en-US" dirty="0"/>
              <a:t>Genome Sequencing Cost Is Reducing</a:t>
            </a:r>
          </a:p>
        </p:txBody>
      </p:sp>
      <p:sp>
        <p:nvSpPr>
          <p:cNvPr id="3" name="Content Placeholder 2">
            <a:extLst>
              <a:ext uri="{FF2B5EF4-FFF2-40B4-BE49-F238E27FC236}">
                <a16:creationId xmlns:a16="http://schemas.microsoft.com/office/drawing/2014/main" id="{3D9248F6-5736-8940-A0E5-90DF88C81348}"/>
              </a:ext>
            </a:extLst>
          </p:cNvPr>
          <p:cNvSpPr>
            <a:spLocks noGrp="1"/>
          </p:cNvSpPr>
          <p:nvPr>
            <p:ph idx="1"/>
          </p:nvPr>
        </p:nvSpPr>
        <p:spPr>
          <a:xfrm>
            <a:off x="366963" y="6158167"/>
            <a:ext cx="8410073" cy="270768"/>
          </a:xfrm>
        </p:spPr>
        <p:txBody>
          <a:bodyPr>
            <a:normAutofit fontScale="55000" lnSpcReduction="20000"/>
          </a:bodyPr>
          <a:lstStyle/>
          <a:p>
            <a:pPr marL="179387" indent="0" algn="r">
              <a:buNone/>
            </a:pPr>
            <a:r>
              <a:rPr lang="en-US" dirty="0"/>
              <a:t>*From NIH (</a:t>
            </a:r>
            <a:r>
              <a:rPr lang="en-US" dirty="0">
                <a:hlinkClick r:id="rId2"/>
              </a:rPr>
              <a:t>https://www.genome.gov/about-genomics/fact-sheets/DNA-Sequencing-Costs-Data</a:t>
            </a:r>
            <a:r>
              <a:rPr lang="en-US" dirty="0"/>
              <a:t>)</a:t>
            </a:r>
          </a:p>
        </p:txBody>
      </p:sp>
      <p:pic>
        <p:nvPicPr>
          <p:cNvPr id="147458" name="Picture 2" descr="Sequencing Cost Per Megabase">
            <a:extLst>
              <a:ext uri="{FF2B5EF4-FFF2-40B4-BE49-F238E27FC236}">
                <a16:creationId xmlns:a16="http://schemas.microsoft.com/office/drawing/2014/main" id="{DDA2069E-88D9-EE48-AF49-797907692D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980728"/>
            <a:ext cx="9144000" cy="514508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75255444"/>
      </p:ext>
    </p:extLst>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57533D-6578-9244-9E1E-65F2A91829C2}"/>
              </a:ext>
            </a:extLst>
          </p:cNvPr>
          <p:cNvSpPr>
            <a:spLocks noGrp="1"/>
          </p:cNvSpPr>
          <p:nvPr>
            <p:ph type="title"/>
          </p:nvPr>
        </p:nvSpPr>
        <p:spPr/>
        <p:txBody>
          <a:bodyPr>
            <a:normAutofit/>
          </a:bodyPr>
          <a:lstStyle/>
          <a:p>
            <a:r>
              <a:rPr lang="en-US" dirty="0"/>
              <a:t>Genome Sequencing Cost Is Reducing</a:t>
            </a:r>
          </a:p>
        </p:txBody>
      </p:sp>
      <p:sp>
        <p:nvSpPr>
          <p:cNvPr id="3" name="Content Placeholder 2">
            <a:extLst>
              <a:ext uri="{FF2B5EF4-FFF2-40B4-BE49-F238E27FC236}">
                <a16:creationId xmlns:a16="http://schemas.microsoft.com/office/drawing/2014/main" id="{3D9248F6-5736-8940-A0E5-90DF88C81348}"/>
              </a:ext>
            </a:extLst>
          </p:cNvPr>
          <p:cNvSpPr>
            <a:spLocks noGrp="1"/>
          </p:cNvSpPr>
          <p:nvPr>
            <p:ph idx="1"/>
          </p:nvPr>
        </p:nvSpPr>
        <p:spPr>
          <a:xfrm>
            <a:off x="366963" y="6158167"/>
            <a:ext cx="8410073" cy="270768"/>
          </a:xfrm>
        </p:spPr>
        <p:txBody>
          <a:bodyPr>
            <a:normAutofit fontScale="55000" lnSpcReduction="20000"/>
          </a:bodyPr>
          <a:lstStyle/>
          <a:p>
            <a:pPr marL="179387" indent="0" algn="r">
              <a:buNone/>
            </a:pPr>
            <a:r>
              <a:rPr lang="en-US" dirty="0"/>
              <a:t>*From NIH (</a:t>
            </a:r>
            <a:r>
              <a:rPr lang="en-US" dirty="0">
                <a:hlinkClick r:id="rId2"/>
              </a:rPr>
              <a:t>https://www.genome.gov/about-genomics/fact-sheets/DNA-Sequencing-Costs-Data</a:t>
            </a:r>
            <a:r>
              <a:rPr lang="en-US" dirty="0"/>
              <a:t>)</a:t>
            </a:r>
          </a:p>
        </p:txBody>
      </p:sp>
      <p:pic>
        <p:nvPicPr>
          <p:cNvPr id="148482" name="Picture 2" descr="Graph: Sequencing Cost Per Genome">
            <a:extLst>
              <a:ext uri="{FF2B5EF4-FFF2-40B4-BE49-F238E27FC236}">
                <a16:creationId xmlns:a16="http://schemas.microsoft.com/office/drawing/2014/main" id="{77B095F8-870F-FB45-9DCD-846C1C684CE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980728"/>
            <a:ext cx="9144000" cy="514508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21515940"/>
      </p:ext>
    </p:extLst>
  </p:cSld>
  <p:clrMapOvr>
    <a:masterClrMapping/>
  </p:clrMapOvr>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High-Throughput Sequencing (HTS)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24</a:t>
            </a:fld>
            <a:endParaRPr lang="en-US" altLang="en-US"/>
          </a:p>
        </p:txBody>
      </p:sp>
      <p:pic>
        <p:nvPicPr>
          <p:cNvPr id="18434" name="Picture 2" descr="Image result for next generation sequencing illumina"/>
          <p:cNvPicPr>
            <a:picLocks noChangeAspect="1" noChangeArrowheads="1"/>
          </p:cNvPicPr>
          <p:nvPr/>
        </p:nvPicPr>
        <p:blipFill rotWithShape="1">
          <a:blip r:embed="rId3">
            <a:extLst>
              <a:ext uri="{28A0092B-C50C-407E-A947-70E740481C1C}">
                <a14:useLocalDpi xmlns:a14="http://schemas.microsoft.com/office/drawing/2010/main" val="0"/>
              </a:ext>
            </a:extLst>
          </a:blip>
          <a:srcRect l="35233" t="25008" r="35526" b="16545"/>
          <a:stretch/>
        </p:blipFill>
        <p:spPr bwMode="auto">
          <a:xfrm>
            <a:off x="729328" y="2345594"/>
            <a:ext cx="2573954" cy="3858840"/>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9"/>
          <p:cNvPicPr>
            <a:picLocks noChangeAspect="1"/>
          </p:cNvPicPr>
          <p:nvPr/>
        </p:nvPicPr>
        <p:blipFill rotWithShape="1">
          <a:blip r:embed="rId4">
            <a:extLst>
              <a:ext uri="{28A0092B-C50C-407E-A947-70E740481C1C}">
                <a14:useLocalDpi xmlns:a14="http://schemas.microsoft.com/office/drawing/2010/main" val="0"/>
              </a:ext>
            </a:extLst>
          </a:blip>
          <a:srcRect l="33770" t="-1135" b="10364"/>
          <a:stretch/>
        </p:blipFill>
        <p:spPr>
          <a:xfrm>
            <a:off x="3923928" y="1772816"/>
            <a:ext cx="4824536" cy="4589212"/>
          </a:xfrm>
          <a:prstGeom prst="rect">
            <a:avLst/>
          </a:prstGeom>
        </p:spPr>
      </p:pic>
      <p:sp>
        <p:nvSpPr>
          <p:cNvPr id="3" name="Rectangle 2"/>
          <p:cNvSpPr/>
          <p:nvPr/>
        </p:nvSpPr>
        <p:spPr>
          <a:xfrm>
            <a:off x="6481192" y="6230986"/>
            <a:ext cx="611088" cy="150342"/>
          </a:xfrm>
          <a:prstGeom prst="rect">
            <a:avLst/>
          </a:prstGeom>
          <a:solidFill>
            <a:schemeClr val="bg1"/>
          </a:solidFill>
        </p:spPr>
        <p:txBody>
          <a:bodyPr wrap="square" rtlCol="0" anchor="ctr">
            <a:spAutoFit/>
          </a:bodyPr>
          <a:lstStyle/>
          <a:p>
            <a:pPr algn="just"/>
            <a:endParaRPr lang="en-US" sz="400" b="1" dirty="0">
              <a:solidFill>
                <a:schemeClr val="bg2"/>
              </a:solidFill>
              <a:latin typeface="europa"/>
            </a:endParaRPr>
          </a:p>
        </p:txBody>
      </p:sp>
      <p:pic>
        <p:nvPicPr>
          <p:cNvPr id="19460" name="Picture 4" descr="Image result for sequencing flow cell"/>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t="48854"/>
          <a:stretch/>
        </p:blipFill>
        <p:spPr bwMode="auto">
          <a:xfrm rot="10800000">
            <a:off x="4678443" y="1017991"/>
            <a:ext cx="2701869" cy="898841"/>
          </a:xfrm>
          <a:prstGeom prst="rect">
            <a:avLst/>
          </a:prstGeom>
          <a:noFill/>
          <a:extLst>
            <a:ext uri="{909E8E84-426E-40DD-AFC4-6F175D3DCCD1}">
              <a14:hiddenFill xmlns:a14="http://schemas.microsoft.com/office/drawing/2010/main">
                <a:solidFill>
                  <a:srgbClr val="FFFFFF"/>
                </a:solidFill>
              </a14:hiddenFill>
            </a:ext>
          </a:extLst>
        </p:spPr>
      </p:pic>
      <p:pic>
        <p:nvPicPr>
          <p:cNvPr id="19462" name="Picture 6" descr="Image result for sequencing flow cell"/>
          <p:cNvPicPr>
            <a:picLocks noChangeAspect="1" noChangeArrowheads="1"/>
          </p:cNvPicPr>
          <p:nvPr/>
        </p:nvPicPr>
        <p:blipFill rotWithShape="1">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t="7416" r="64686"/>
          <a:stretch/>
        </p:blipFill>
        <p:spPr bwMode="auto">
          <a:xfrm rot="16200000">
            <a:off x="1389669" y="79103"/>
            <a:ext cx="1200585" cy="2859820"/>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13"/>
          <p:cNvPicPr>
            <a:picLocks noChangeAspect="1"/>
          </p:cNvPicPr>
          <p:nvPr/>
        </p:nvPicPr>
        <p:blipFill rotWithShape="1">
          <a:blip r:embed="rId4">
            <a:extLst>
              <a:ext uri="{28A0092B-C50C-407E-A947-70E740481C1C}">
                <a14:useLocalDpi xmlns:a14="http://schemas.microsoft.com/office/drawing/2010/main" val="0"/>
              </a:ext>
            </a:extLst>
          </a:blip>
          <a:srcRect l="58052" t="54411" r="31074" b="35619"/>
          <a:stretch/>
        </p:blipFill>
        <p:spPr>
          <a:xfrm>
            <a:off x="3419872" y="4581128"/>
            <a:ext cx="792088" cy="504056"/>
          </a:xfrm>
          <a:prstGeom prst="rect">
            <a:avLst/>
          </a:prstGeom>
        </p:spPr>
      </p:pic>
      <p:sp>
        <p:nvSpPr>
          <p:cNvPr id="5" name="Rectangle 4"/>
          <p:cNvSpPr/>
          <p:nvPr/>
        </p:nvSpPr>
        <p:spPr>
          <a:xfrm>
            <a:off x="1483102" y="2584025"/>
            <a:ext cx="6177796" cy="2246769"/>
          </a:xfrm>
          <a:prstGeom prst="rect">
            <a:avLst/>
          </a:prstGeom>
          <a:solidFill>
            <a:schemeClr val="bg1"/>
          </a:solidFill>
          <a:ln>
            <a:solidFill>
              <a:srgbClr val="FF0000"/>
            </a:solidFill>
          </a:ln>
        </p:spPr>
        <p:txBody>
          <a:bodyPr wrap="square">
            <a:spAutoFit/>
          </a:bodyPr>
          <a:lstStyle/>
          <a:p>
            <a:r>
              <a:rPr lang="en-US" sz="2800" dirty="0">
                <a:solidFill>
                  <a:srgbClr val="FF0000"/>
                </a:solidFill>
              </a:rPr>
              <a:t>= Second Generation </a:t>
            </a:r>
          </a:p>
          <a:p>
            <a:r>
              <a:rPr lang="en-US" sz="2800" dirty="0">
                <a:solidFill>
                  <a:srgbClr val="FF0000"/>
                </a:solidFill>
              </a:rPr>
              <a:t>= Next Generation</a:t>
            </a:r>
          </a:p>
          <a:p>
            <a:r>
              <a:rPr lang="en-US" sz="2800" dirty="0">
                <a:solidFill>
                  <a:srgbClr val="FF0000"/>
                </a:solidFill>
              </a:rPr>
              <a:t>= Massively Parallel Sequencing</a:t>
            </a:r>
          </a:p>
          <a:p>
            <a:r>
              <a:rPr lang="en-US" sz="2800" dirty="0">
                <a:solidFill>
                  <a:srgbClr val="FF0000"/>
                </a:solidFill>
              </a:rPr>
              <a:t>= High Throughput Sequencing (HTS) = Sequencing by Synthesis (Illumina)</a:t>
            </a:r>
          </a:p>
        </p:txBody>
      </p:sp>
      <p:cxnSp>
        <p:nvCxnSpPr>
          <p:cNvPr id="8" name="Straight Arrow Connector 7"/>
          <p:cNvCxnSpPr/>
          <p:nvPr/>
        </p:nvCxnSpPr>
        <p:spPr>
          <a:xfrm>
            <a:off x="3310291" y="1570817"/>
            <a:ext cx="327537" cy="144016"/>
          </a:xfrm>
          <a:prstGeom prst="straightConnector1">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3563888" y="1453486"/>
            <a:ext cx="648072" cy="523220"/>
          </a:xfrm>
          <a:prstGeom prst="rect">
            <a:avLst/>
          </a:prstGeom>
          <a:noFill/>
        </p:spPr>
        <p:txBody>
          <a:bodyPr wrap="square" rtlCol="0">
            <a:spAutoFit/>
          </a:bodyPr>
          <a:lstStyle/>
          <a:p>
            <a:r>
              <a:rPr lang="en-US" sz="1400" dirty="0"/>
              <a:t>flow cell</a:t>
            </a:r>
          </a:p>
        </p:txBody>
      </p:sp>
    </p:spTree>
    <p:extLst>
      <p:ext uri="{BB962C8B-B14F-4D97-AF65-F5344CB8AC3E}">
        <p14:creationId xmlns:p14="http://schemas.microsoft.com/office/powerpoint/2010/main" val="149485134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High-Throughput Sequencing (HTS) </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sp>
        <p:nvSpPr>
          <p:cNvPr id="5" name="Parallelogram 4"/>
          <p:cNvSpPr/>
          <p:nvPr/>
        </p:nvSpPr>
        <p:spPr>
          <a:xfrm>
            <a:off x="615296" y="4264517"/>
            <a:ext cx="6554624" cy="1051132"/>
          </a:xfrm>
          <a:prstGeom prst="parallelogram">
            <a:avLst>
              <a:gd name="adj" fmla="val 221748"/>
            </a:avLst>
          </a:prstGeom>
          <a:gradFill flip="none" rotWithShape="1">
            <a:gsLst>
              <a:gs pos="0">
                <a:schemeClr val="bg1">
                  <a:lumMod val="65000"/>
                  <a:tint val="66000"/>
                  <a:satMod val="160000"/>
                </a:schemeClr>
              </a:gs>
              <a:gs pos="50000">
                <a:schemeClr val="bg1">
                  <a:lumMod val="65000"/>
                  <a:tint val="44500"/>
                  <a:satMod val="160000"/>
                </a:schemeClr>
              </a:gs>
              <a:gs pos="100000">
                <a:schemeClr val="bg1">
                  <a:lumMod val="65000"/>
                  <a:tint val="23500"/>
                  <a:satMod val="160000"/>
                </a:schemeClr>
              </a:gs>
            </a:gsLst>
            <a:lin ang="18900000" scaled="1"/>
            <a:tileRect/>
          </a:gradFill>
          <a:ln>
            <a:solidFill>
              <a:schemeClr val="tx1"/>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sp>
        <p:nvSpPr>
          <p:cNvPr id="54" name="Parallelogram 53"/>
          <p:cNvSpPr/>
          <p:nvPr/>
        </p:nvSpPr>
        <p:spPr>
          <a:xfrm>
            <a:off x="648053" y="4254546"/>
            <a:ext cx="6554624" cy="1051132"/>
          </a:xfrm>
          <a:prstGeom prst="parallelogram">
            <a:avLst>
              <a:gd name="adj" fmla="val 221748"/>
            </a:avLst>
          </a:prstGeom>
          <a:blipFill dpi="0" rotWithShape="1">
            <a:blip r:embed="rId3" cstate="print">
              <a:extLst>
                <a:ext uri="{28A0092B-C50C-407E-A947-70E740481C1C}">
                  <a14:useLocalDpi xmlns:a14="http://schemas.microsoft.com/office/drawing/2010/main" val="0"/>
                </a:ext>
              </a:extLst>
            </a:blip>
            <a:srcRect/>
            <a:stretch>
              <a:fillRect/>
            </a:stretch>
          </a:blipFill>
          <a:ln>
            <a:solidFill>
              <a:schemeClr val="tx1"/>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09663" y="999858"/>
            <a:ext cx="3955286" cy="1997619"/>
          </a:xfrm>
          <a:prstGeom prst="rect">
            <a:avLst/>
          </a:prstGeom>
        </p:spPr>
      </p:pic>
      <p:sp>
        <p:nvSpPr>
          <p:cNvPr id="9" name="TextBox 8"/>
          <p:cNvSpPr txBox="1"/>
          <p:nvPr/>
        </p:nvSpPr>
        <p:spPr>
          <a:xfrm>
            <a:off x="1003600" y="3615858"/>
            <a:ext cx="452845" cy="1733808"/>
          </a:xfrm>
          <a:prstGeom prst="rect">
            <a:avLst/>
          </a:prstGeom>
          <a:noFill/>
        </p:spPr>
        <p:txBody>
          <a:bodyPr wrap="square" rtlCol="0">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endParaRPr kumimoji="0" lang="en-US" sz="1800" b="1" i="0" u="none" strike="noStrike" kern="1200" cap="none" spc="0" normalizeH="0" baseline="0" noProof="0" dirty="0">
              <a:ln>
                <a:noFill/>
              </a:ln>
              <a:solidFill>
                <a:srgbClr val="EF866A"/>
              </a:solidFill>
              <a:effectLst/>
              <a:uLnTx/>
              <a:uFillTx/>
              <a:latin typeface="Arial Black" panose="020B0A04020102020204" pitchFamily="34" charset="0"/>
              <a:ea typeface="+mn-ea"/>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endPar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sp>
        <p:nvSpPr>
          <p:cNvPr id="14" name="TextBox 13"/>
          <p:cNvSpPr txBox="1"/>
          <p:nvPr/>
        </p:nvSpPr>
        <p:spPr>
          <a:xfrm>
            <a:off x="2015897" y="3494627"/>
            <a:ext cx="452845" cy="1733808"/>
          </a:xfrm>
          <a:prstGeom prst="rect">
            <a:avLst/>
          </a:prstGeom>
          <a:noFill/>
        </p:spPr>
        <p:txBody>
          <a:bodyPr wrap="square" rtlCol="0">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endPar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sp>
        <p:nvSpPr>
          <p:cNvPr id="15" name="TextBox 14"/>
          <p:cNvSpPr txBox="1"/>
          <p:nvPr/>
        </p:nvSpPr>
        <p:spPr>
          <a:xfrm>
            <a:off x="4885999" y="3454182"/>
            <a:ext cx="452845" cy="1733808"/>
          </a:xfrm>
          <a:prstGeom prst="rect">
            <a:avLst/>
          </a:prstGeom>
          <a:noFill/>
        </p:spPr>
        <p:txBody>
          <a:bodyPr wrap="square" rtlCol="0">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C</a:t>
            </a:r>
            <a:endParaRPr kumimoji="0" lang="en-US" sz="1800" b="1" i="0" u="none" strike="noStrike" kern="1200" cap="none" spc="0" normalizeH="0" baseline="0" noProof="0" dirty="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endParaRPr>
          </a:p>
        </p:txBody>
      </p:sp>
      <p:sp>
        <p:nvSpPr>
          <p:cNvPr id="16" name="TextBox 15"/>
          <p:cNvSpPr txBox="1"/>
          <p:nvPr/>
        </p:nvSpPr>
        <p:spPr>
          <a:xfrm>
            <a:off x="2347162" y="3094647"/>
            <a:ext cx="452845" cy="1733808"/>
          </a:xfrm>
          <a:prstGeom prst="rect">
            <a:avLst/>
          </a:prstGeom>
          <a:noFill/>
        </p:spPr>
        <p:txBody>
          <a:bodyPr wrap="square" rtlCol="0">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endPar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A</a:t>
            </a:r>
          </a:p>
        </p:txBody>
      </p:sp>
      <p:sp>
        <p:nvSpPr>
          <p:cNvPr id="19" name="TextBox 18"/>
          <p:cNvSpPr txBox="1"/>
          <p:nvPr/>
        </p:nvSpPr>
        <p:spPr>
          <a:xfrm>
            <a:off x="1500654" y="3575255"/>
            <a:ext cx="452845" cy="1733808"/>
          </a:xfrm>
          <a:prstGeom prst="rect">
            <a:avLst/>
          </a:prstGeom>
          <a:noFill/>
        </p:spPr>
        <p:txBody>
          <a:bodyPr wrap="square" rtlCol="0">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sp>
        <p:nvSpPr>
          <p:cNvPr id="20" name="TextBox 19"/>
          <p:cNvSpPr txBox="1"/>
          <p:nvPr/>
        </p:nvSpPr>
        <p:spPr>
          <a:xfrm>
            <a:off x="2988976" y="3154794"/>
            <a:ext cx="452845" cy="1733808"/>
          </a:xfrm>
          <a:prstGeom prst="rect">
            <a:avLst/>
          </a:prstGeom>
          <a:noFill/>
        </p:spPr>
        <p:txBody>
          <a:bodyPr wrap="square" rtlCol="0">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A</a:t>
            </a:r>
          </a:p>
        </p:txBody>
      </p:sp>
      <p:sp>
        <p:nvSpPr>
          <p:cNvPr id="21" name="TextBox 20"/>
          <p:cNvSpPr txBox="1"/>
          <p:nvPr/>
        </p:nvSpPr>
        <p:spPr>
          <a:xfrm>
            <a:off x="3286868" y="3494627"/>
            <a:ext cx="452845" cy="1733808"/>
          </a:xfrm>
          <a:prstGeom prst="rect">
            <a:avLst/>
          </a:prstGeom>
          <a:noFill/>
        </p:spPr>
        <p:txBody>
          <a:bodyPr wrap="square" rtlCol="0">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sp>
        <p:nvSpPr>
          <p:cNvPr id="22" name="TextBox 21"/>
          <p:cNvSpPr txBox="1"/>
          <p:nvPr/>
        </p:nvSpPr>
        <p:spPr>
          <a:xfrm>
            <a:off x="2697788" y="3561975"/>
            <a:ext cx="452845" cy="1733808"/>
          </a:xfrm>
          <a:prstGeom prst="rect">
            <a:avLst/>
          </a:prstGeom>
          <a:noFill/>
        </p:spPr>
        <p:txBody>
          <a:bodyPr wrap="square" rtlCol="0">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endPar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G</a:t>
            </a:r>
            <a:endParaRPr kumimoji="0" lang="en-US" sz="1800" b="1" i="0" u="none" strike="noStrike" kern="1200" cap="none" spc="0" normalizeH="0" baseline="0" noProof="0" dirty="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endParaRPr>
          </a:p>
        </p:txBody>
      </p:sp>
      <p:sp>
        <p:nvSpPr>
          <p:cNvPr id="23" name="TextBox 22"/>
          <p:cNvSpPr txBox="1"/>
          <p:nvPr/>
        </p:nvSpPr>
        <p:spPr>
          <a:xfrm>
            <a:off x="4118472" y="2972358"/>
            <a:ext cx="452845" cy="1733808"/>
          </a:xfrm>
          <a:prstGeom prst="rect">
            <a:avLst/>
          </a:prstGeom>
          <a:noFill/>
        </p:spPr>
        <p:txBody>
          <a:bodyPr wrap="square" rtlCol="0">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sp>
        <p:nvSpPr>
          <p:cNvPr id="24" name="TextBox 23"/>
          <p:cNvSpPr txBox="1"/>
          <p:nvPr/>
        </p:nvSpPr>
        <p:spPr>
          <a:xfrm>
            <a:off x="4430939" y="3575255"/>
            <a:ext cx="452845" cy="1733808"/>
          </a:xfrm>
          <a:prstGeom prst="rect">
            <a:avLst/>
          </a:prstGeom>
          <a:noFill/>
        </p:spPr>
        <p:txBody>
          <a:bodyPr wrap="square" rtlCol="0">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 </a:t>
            </a:r>
            <a:r>
              <a:rPr kumimoji="0" lang="en-US" sz="1800" b="1" i="0" u="none" strike="noStrike" kern="1200" cap="none" spc="0" normalizeH="0" baseline="0" noProof="0" dirty="0" err="1">
                <a:ln>
                  <a:noFill/>
                </a:ln>
                <a:solidFill>
                  <a:srgbClr val="7687CD"/>
                </a:solidFill>
                <a:effectLst/>
                <a:uLnTx/>
                <a:uFillTx/>
                <a:latin typeface="Arial Black" panose="020B0A04020102020204" pitchFamily="34" charset="0"/>
                <a:ea typeface="+mn-ea"/>
                <a:cs typeface="+mn-cs"/>
              </a:rPr>
              <a:t>G</a:t>
            </a: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 </a:t>
            </a:r>
            <a:r>
              <a:rPr kumimoji="0" lang="en-US" sz="1800" b="1" i="0" u="none" strike="noStrike" kern="1200" cap="none" spc="0" normalizeH="0" baseline="0" noProof="0" dirty="0" err="1">
                <a:ln>
                  <a:noFill/>
                </a:ln>
                <a:solidFill>
                  <a:srgbClr val="7687CD"/>
                </a:solidFill>
                <a:effectLst/>
                <a:uLnTx/>
                <a:uFillTx/>
                <a:latin typeface="Arial Black" panose="020B0A04020102020204" pitchFamily="34" charset="0"/>
                <a:ea typeface="+mn-ea"/>
                <a:cs typeface="+mn-cs"/>
              </a:rPr>
              <a:t>G</a:t>
            </a: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 </a:t>
            </a: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C</a:t>
            </a:r>
            <a:endParaRPr kumimoji="0" lang="en-US" sz="1800" b="1" i="0" u="none" strike="noStrike" kern="1200" cap="none" spc="0" normalizeH="0" baseline="0" noProof="0" dirty="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endParaRPr>
          </a:p>
        </p:txBody>
      </p:sp>
      <p:sp>
        <p:nvSpPr>
          <p:cNvPr id="25" name="TextBox 24"/>
          <p:cNvSpPr txBox="1"/>
          <p:nvPr/>
        </p:nvSpPr>
        <p:spPr>
          <a:xfrm>
            <a:off x="3783711" y="3567342"/>
            <a:ext cx="452845" cy="1733808"/>
          </a:xfrm>
          <a:prstGeom prst="rect">
            <a:avLst/>
          </a:prstGeom>
          <a:noFill/>
        </p:spPr>
        <p:txBody>
          <a:bodyPr wrap="square" rtlCol="0">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endPar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C</a:t>
            </a:r>
            <a:endParaRPr kumimoji="0" lang="en-US" sz="1800" b="1" i="0" u="none" strike="noStrike" kern="1200" cap="none" spc="0" normalizeH="0" baseline="0" noProof="0" dirty="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endParaRPr>
          </a:p>
        </p:txBody>
      </p:sp>
      <p:sp>
        <p:nvSpPr>
          <p:cNvPr id="26" name="TextBox 25"/>
          <p:cNvSpPr txBox="1"/>
          <p:nvPr/>
        </p:nvSpPr>
        <p:spPr>
          <a:xfrm>
            <a:off x="5623692" y="2802351"/>
            <a:ext cx="452845" cy="1733808"/>
          </a:xfrm>
          <a:prstGeom prst="rect">
            <a:avLst/>
          </a:prstGeom>
          <a:noFill/>
        </p:spPr>
        <p:txBody>
          <a:bodyPr wrap="square" rtlCol="0">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sp>
        <p:nvSpPr>
          <p:cNvPr id="27" name="TextBox 26"/>
          <p:cNvSpPr txBox="1"/>
          <p:nvPr/>
        </p:nvSpPr>
        <p:spPr>
          <a:xfrm>
            <a:off x="6177610" y="2812678"/>
            <a:ext cx="452845" cy="1733808"/>
          </a:xfrm>
          <a:prstGeom prst="rect">
            <a:avLst/>
          </a:prstGeom>
          <a:noFill/>
        </p:spPr>
        <p:txBody>
          <a:bodyPr wrap="square" rtlCol="0">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sp>
        <p:nvSpPr>
          <p:cNvPr id="28" name="TextBox 27"/>
          <p:cNvSpPr txBox="1"/>
          <p:nvPr/>
        </p:nvSpPr>
        <p:spPr>
          <a:xfrm>
            <a:off x="5232285" y="3056538"/>
            <a:ext cx="452845" cy="1733808"/>
          </a:xfrm>
          <a:prstGeom prst="rect">
            <a:avLst/>
          </a:prstGeom>
          <a:noFill/>
        </p:spPr>
        <p:txBody>
          <a:bodyPr wrap="square" rtlCol="0">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grpSp>
        <p:nvGrpSpPr>
          <p:cNvPr id="50" name="Group 49"/>
          <p:cNvGrpSpPr/>
          <p:nvPr/>
        </p:nvGrpSpPr>
        <p:grpSpPr>
          <a:xfrm>
            <a:off x="7358314" y="1588793"/>
            <a:ext cx="610389" cy="702745"/>
            <a:chOff x="6261691" y="5439667"/>
            <a:chExt cx="610389" cy="702745"/>
          </a:xfrm>
        </p:grpSpPr>
        <p:sp>
          <p:nvSpPr>
            <p:cNvPr id="31" name="Freeform 30"/>
            <p:cNvSpPr/>
            <p:nvPr/>
          </p:nvSpPr>
          <p:spPr>
            <a:xfrm>
              <a:off x="6261691" y="5754988"/>
              <a:ext cx="553935" cy="385505"/>
            </a:xfrm>
            <a:custGeom>
              <a:avLst/>
              <a:gdLst>
                <a:gd name="connsiteX0" fmla="*/ 262972 w 849529"/>
                <a:gd name="connsiteY0" fmla="*/ 82 h 591220"/>
                <a:gd name="connsiteX1" fmla="*/ 262972 w 849529"/>
                <a:gd name="connsiteY1" fmla="*/ 82 h 591220"/>
                <a:gd name="connsiteX2" fmla="*/ 295759 w 849529"/>
                <a:gd name="connsiteY2" fmla="*/ 11012 h 591220"/>
                <a:gd name="connsiteX3" fmla="*/ 310331 w 849529"/>
                <a:gd name="connsiteY3" fmla="*/ 18298 h 591220"/>
                <a:gd name="connsiteX4" fmla="*/ 408693 w 849529"/>
                <a:gd name="connsiteY4" fmla="*/ 14655 h 591220"/>
                <a:gd name="connsiteX5" fmla="*/ 470625 w 849529"/>
                <a:gd name="connsiteY5" fmla="*/ 7369 h 591220"/>
                <a:gd name="connsiteX6" fmla="*/ 521627 w 849529"/>
                <a:gd name="connsiteY6" fmla="*/ 11012 h 591220"/>
                <a:gd name="connsiteX7" fmla="*/ 576272 w 849529"/>
                <a:gd name="connsiteY7" fmla="*/ 18298 h 591220"/>
                <a:gd name="connsiteX8" fmla="*/ 598131 w 849529"/>
                <a:gd name="connsiteY8" fmla="*/ 18298 h 591220"/>
                <a:gd name="connsiteX9" fmla="*/ 619989 w 849529"/>
                <a:gd name="connsiteY9" fmla="*/ 21941 h 591220"/>
                <a:gd name="connsiteX10" fmla="*/ 638204 w 849529"/>
                <a:gd name="connsiteY10" fmla="*/ 40156 h 591220"/>
                <a:gd name="connsiteX11" fmla="*/ 645490 w 849529"/>
                <a:gd name="connsiteY11" fmla="*/ 62014 h 591220"/>
                <a:gd name="connsiteX12" fmla="*/ 670991 w 849529"/>
                <a:gd name="connsiteY12" fmla="*/ 83872 h 591220"/>
                <a:gd name="connsiteX13" fmla="*/ 674634 w 849529"/>
                <a:gd name="connsiteY13" fmla="*/ 94801 h 591220"/>
                <a:gd name="connsiteX14" fmla="*/ 681920 w 849529"/>
                <a:gd name="connsiteY14" fmla="*/ 105730 h 591220"/>
                <a:gd name="connsiteX15" fmla="*/ 696492 w 849529"/>
                <a:gd name="connsiteY15" fmla="*/ 156733 h 591220"/>
                <a:gd name="connsiteX16" fmla="*/ 703778 w 849529"/>
                <a:gd name="connsiteY16" fmla="*/ 167662 h 591220"/>
                <a:gd name="connsiteX17" fmla="*/ 718350 w 849529"/>
                <a:gd name="connsiteY17" fmla="*/ 171305 h 591220"/>
                <a:gd name="connsiteX18" fmla="*/ 729280 w 849529"/>
                <a:gd name="connsiteY18" fmla="*/ 178591 h 591220"/>
                <a:gd name="connsiteX19" fmla="*/ 732923 w 849529"/>
                <a:gd name="connsiteY19" fmla="*/ 189520 h 591220"/>
                <a:gd name="connsiteX20" fmla="*/ 736566 w 849529"/>
                <a:gd name="connsiteY20" fmla="*/ 204092 h 591220"/>
                <a:gd name="connsiteX21" fmla="*/ 747495 w 849529"/>
                <a:gd name="connsiteY21" fmla="*/ 215021 h 591220"/>
                <a:gd name="connsiteX22" fmla="*/ 751138 w 849529"/>
                <a:gd name="connsiteY22" fmla="*/ 225950 h 591220"/>
                <a:gd name="connsiteX23" fmla="*/ 762067 w 849529"/>
                <a:gd name="connsiteY23" fmla="*/ 247808 h 591220"/>
                <a:gd name="connsiteX24" fmla="*/ 769353 w 849529"/>
                <a:gd name="connsiteY24" fmla="*/ 276953 h 591220"/>
                <a:gd name="connsiteX25" fmla="*/ 780282 w 849529"/>
                <a:gd name="connsiteY25" fmla="*/ 302454 h 591220"/>
                <a:gd name="connsiteX26" fmla="*/ 791211 w 849529"/>
                <a:gd name="connsiteY26" fmla="*/ 306097 h 591220"/>
                <a:gd name="connsiteX27" fmla="*/ 794854 w 849529"/>
                <a:gd name="connsiteY27" fmla="*/ 317026 h 591220"/>
                <a:gd name="connsiteX28" fmla="*/ 798497 w 849529"/>
                <a:gd name="connsiteY28" fmla="*/ 331598 h 591220"/>
                <a:gd name="connsiteX29" fmla="*/ 809426 w 849529"/>
                <a:gd name="connsiteY29" fmla="*/ 342527 h 591220"/>
                <a:gd name="connsiteX30" fmla="*/ 820355 w 849529"/>
                <a:gd name="connsiteY30" fmla="*/ 375314 h 591220"/>
                <a:gd name="connsiteX31" fmla="*/ 823998 w 849529"/>
                <a:gd name="connsiteY31" fmla="*/ 386243 h 591220"/>
                <a:gd name="connsiteX32" fmla="*/ 838570 w 849529"/>
                <a:gd name="connsiteY32" fmla="*/ 408102 h 591220"/>
                <a:gd name="connsiteX33" fmla="*/ 845856 w 849529"/>
                <a:gd name="connsiteY33" fmla="*/ 419031 h 591220"/>
                <a:gd name="connsiteX34" fmla="*/ 849499 w 849529"/>
                <a:gd name="connsiteY34" fmla="*/ 429960 h 591220"/>
                <a:gd name="connsiteX35" fmla="*/ 845856 w 849529"/>
                <a:gd name="connsiteY35" fmla="*/ 440889 h 591220"/>
                <a:gd name="connsiteX36" fmla="*/ 849499 w 849529"/>
                <a:gd name="connsiteY36" fmla="*/ 451818 h 591220"/>
                <a:gd name="connsiteX37" fmla="*/ 842213 w 849529"/>
                <a:gd name="connsiteY37" fmla="*/ 473676 h 591220"/>
                <a:gd name="connsiteX38" fmla="*/ 838570 w 849529"/>
                <a:gd name="connsiteY38" fmla="*/ 484605 h 591220"/>
                <a:gd name="connsiteX39" fmla="*/ 834927 w 849529"/>
                <a:gd name="connsiteY39" fmla="*/ 495534 h 591220"/>
                <a:gd name="connsiteX40" fmla="*/ 823998 w 849529"/>
                <a:gd name="connsiteY40" fmla="*/ 502820 h 591220"/>
                <a:gd name="connsiteX41" fmla="*/ 816712 w 849529"/>
                <a:gd name="connsiteY41" fmla="*/ 524678 h 591220"/>
                <a:gd name="connsiteX42" fmla="*/ 809426 w 849529"/>
                <a:gd name="connsiteY42" fmla="*/ 531965 h 591220"/>
                <a:gd name="connsiteX43" fmla="*/ 780282 w 849529"/>
                <a:gd name="connsiteY43" fmla="*/ 546537 h 591220"/>
                <a:gd name="connsiteX44" fmla="*/ 747495 w 849529"/>
                <a:gd name="connsiteY44" fmla="*/ 557466 h 591220"/>
                <a:gd name="connsiteX45" fmla="*/ 736566 w 849529"/>
                <a:gd name="connsiteY45" fmla="*/ 561109 h 591220"/>
                <a:gd name="connsiteX46" fmla="*/ 685563 w 849529"/>
                <a:gd name="connsiteY46" fmla="*/ 564752 h 591220"/>
                <a:gd name="connsiteX47" fmla="*/ 649133 w 849529"/>
                <a:gd name="connsiteY47" fmla="*/ 572038 h 591220"/>
                <a:gd name="connsiteX48" fmla="*/ 638204 w 849529"/>
                <a:gd name="connsiteY48" fmla="*/ 575681 h 591220"/>
                <a:gd name="connsiteX49" fmla="*/ 594487 w 849529"/>
                <a:gd name="connsiteY49" fmla="*/ 579324 h 591220"/>
                <a:gd name="connsiteX50" fmla="*/ 561700 w 849529"/>
                <a:gd name="connsiteY50" fmla="*/ 579324 h 591220"/>
                <a:gd name="connsiteX51" fmla="*/ 543485 w 849529"/>
                <a:gd name="connsiteY51" fmla="*/ 575681 h 591220"/>
                <a:gd name="connsiteX52" fmla="*/ 532556 w 849529"/>
                <a:gd name="connsiteY52" fmla="*/ 579324 h 591220"/>
                <a:gd name="connsiteX53" fmla="*/ 517984 w 849529"/>
                <a:gd name="connsiteY53" fmla="*/ 586610 h 591220"/>
                <a:gd name="connsiteX54" fmla="*/ 503412 w 849529"/>
                <a:gd name="connsiteY54" fmla="*/ 590253 h 591220"/>
                <a:gd name="connsiteX55" fmla="*/ 474268 w 849529"/>
                <a:gd name="connsiteY55" fmla="*/ 590253 h 591220"/>
                <a:gd name="connsiteX56" fmla="*/ 408693 w 849529"/>
                <a:gd name="connsiteY56" fmla="*/ 579324 h 591220"/>
                <a:gd name="connsiteX57" fmla="*/ 350405 w 849529"/>
                <a:gd name="connsiteY57" fmla="*/ 579324 h 591220"/>
                <a:gd name="connsiteX58" fmla="*/ 306688 w 849529"/>
                <a:gd name="connsiteY58" fmla="*/ 586610 h 591220"/>
                <a:gd name="connsiteX59" fmla="*/ 295759 w 849529"/>
                <a:gd name="connsiteY59" fmla="*/ 575681 h 591220"/>
                <a:gd name="connsiteX60" fmla="*/ 208327 w 849529"/>
                <a:gd name="connsiteY60" fmla="*/ 564752 h 591220"/>
                <a:gd name="connsiteX61" fmla="*/ 193754 w 849529"/>
                <a:gd name="connsiteY61" fmla="*/ 561109 h 591220"/>
                <a:gd name="connsiteX62" fmla="*/ 171896 w 849529"/>
                <a:gd name="connsiteY62" fmla="*/ 568395 h 591220"/>
                <a:gd name="connsiteX63" fmla="*/ 113608 w 849529"/>
                <a:gd name="connsiteY63" fmla="*/ 561109 h 591220"/>
                <a:gd name="connsiteX64" fmla="*/ 95393 w 849529"/>
                <a:gd name="connsiteY64" fmla="*/ 557466 h 591220"/>
                <a:gd name="connsiteX65" fmla="*/ 84464 w 849529"/>
                <a:gd name="connsiteY65" fmla="*/ 561109 h 591220"/>
                <a:gd name="connsiteX66" fmla="*/ 73534 w 849529"/>
                <a:gd name="connsiteY66" fmla="*/ 557466 h 591220"/>
                <a:gd name="connsiteX67" fmla="*/ 48033 w 849529"/>
                <a:gd name="connsiteY67" fmla="*/ 546537 h 591220"/>
                <a:gd name="connsiteX68" fmla="*/ 40747 w 849529"/>
                <a:gd name="connsiteY68" fmla="*/ 535608 h 591220"/>
                <a:gd name="connsiteX69" fmla="*/ 11603 w 849529"/>
                <a:gd name="connsiteY69" fmla="*/ 521035 h 591220"/>
                <a:gd name="connsiteX70" fmla="*/ 7960 w 849529"/>
                <a:gd name="connsiteY70" fmla="*/ 510106 h 591220"/>
                <a:gd name="connsiteX71" fmla="*/ 674 w 849529"/>
                <a:gd name="connsiteY71" fmla="*/ 491891 h 591220"/>
                <a:gd name="connsiteX72" fmla="*/ 4317 w 849529"/>
                <a:gd name="connsiteY72" fmla="*/ 480962 h 591220"/>
                <a:gd name="connsiteX73" fmla="*/ 4317 w 849529"/>
                <a:gd name="connsiteY73" fmla="*/ 459104 h 591220"/>
                <a:gd name="connsiteX74" fmla="*/ 674 w 849529"/>
                <a:gd name="connsiteY74" fmla="*/ 448175 h 591220"/>
                <a:gd name="connsiteX75" fmla="*/ 4317 w 849529"/>
                <a:gd name="connsiteY75" fmla="*/ 437246 h 591220"/>
                <a:gd name="connsiteX76" fmla="*/ 11603 w 849529"/>
                <a:gd name="connsiteY76" fmla="*/ 397173 h 591220"/>
                <a:gd name="connsiteX77" fmla="*/ 22532 w 849529"/>
                <a:gd name="connsiteY77" fmla="*/ 386243 h 591220"/>
                <a:gd name="connsiteX78" fmla="*/ 26175 w 849529"/>
                <a:gd name="connsiteY78" fmla="*/ 375314 h 591220"/>
                <a:gd name="connsiteX79" fmla="*/ 48033 w 849529"/>
                <a:gd name="connsiteY79" fmla="*/ 342527 h 591220"/>
                <a:gd name="connsiteX80" fmla="*/ 55319 w 849529"/>
                <a:gd name="connsiteY80" fmla="*/ 331598 h 591220"/>
                <a:gd name="connsiteX81" fmla="*/ 58962 w 849529"/>
                <a:gd name="connsiteY81" fmla="*/ 320669 h 591220"/>
                <a:gd name="connsiteX82" fmla="*/ 69891 w 849529"/>
                <a:gd name="connsiteY82" fmla="*/ 309740 h 591220"/>
                <a:gd name="connsiteX83" fmla="*/ 80821 w 849529"/>
                <a:gd name="connsiteY83" fmla="*/ 295168 h 591220"/>
                <a:gd name="connsiteX84" fmla="*/ 95393 w 849529"/>
                <a:gd name="connsiteY84" fmla="*/ 273310 h 591220"/>
                <a:gd name="connsiteX85" fmla="*/ 113608 w 849529"/>
                <a:gd name="connsiteY85" fmla="*/ 251451 h 591220"/>
                <a:gd name="connsiteX86" fmla="*/ 124537 w 849529"/>
                <a:gd name="connsiteY86" fmla="*/ 218664 h 591220"/>
                <a:gd name="connsiteX87" fmla="*/ 131823 w 849529"/>
                <a:gd name="connsiteY87" fmla="*/ 207735 h 591220"/>
                <a:gd name="connsiteX88" fmla="*/ 139109 w 849529"/>
                <a:gd name="connsiteY88" fmla="*/ 185877 h 591220"/>
                <a:gd name="connsiteX89" fmla="*/ 150038 w 849529"/>
                <a:gd name="connsiteY89" fmla="*/ 171305 h 591220"/>
                <a:gd name="connsiteX90" fmla="*/ 171896 w 849529"/>
                <a:gd name="connsiteY90" fmla="*/ 127588 h 591220"/>
                <a:gd name="connsiteX91" fmla="*/ 182825 w 849529"/>
                <a:gd name="connsiteY91" fmla="*/ 102087 h 591220"/>
                <a:gd name="connsiteX92" fmla="*/ 186468 w 849529"/>
                <a:gd name="connsiteY92" fmla="*/ 91158 h 591220"/>
                <a:gd name="connsiteX93" fmla="*/ 197397 w 849529"/>
                <a:gd name="connsiteY93" fmla="*/ 83872 h 591220"/>
                <a:gd name="connsiteX94" fmla="*/ 201040 w 849529"/>
                <a:gd name="connsiteY94" fmla="*/ 69300 h 591220"/>
                <a:gd name="connsiteX95" fmla="*/ 226542 w 849529"/>
                <a:gd name="connsiteY95" fmla="*/ 40156 h 591220"/>
                <a:gd name="connsiteX96" fmla="*/ 252043 w 849529"/>
                <a:gd name="connsiteY96" fmla="*/ 25584 h 591220"/>
                <a:gd name="connsiteX97" fmla="*/ 262972 w 849529"/>
                <a:gd name="connsiteY97" fmla="*/ 11012 h 591220"/>
                <a:gd name="connsiteX98" fmla="*/ 270258 w 849529"/>
                <a:gd name="connsiteY98" fmla="*/ 82 h 591220"/>
                <a:gd name="connsiteX99" fmla="*/ 277544 w 849529"/>
                <a:gd name="connsiteY99" fmla="*/ 7369 h 591220"/>
                <a:gd name="connsiteX100" fmla="*/ 262972 w 849529"/>
                <a:gd name="connsiteY100" fmla="*/ 82 h 591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49529" h="591220">
                  <a:moveTo>
                    <a:pt x="262972" y="82"/>
                  </a:moveTo>
                  <a:lnTo>
                    <a:pt x="262972" y="82"/>
                  </a:lnTo>
                  <a:cubicBezTo>
                    <a:pt x="273901" y="3725"/>
                    <a:pt x="285007" y="6876"/>
                    <a:pt x="295759" y="11012"/>
                  </a:cubicBezTo>
                  <a:cubicBezTo>
                    <a:pt x="300828" y="12962"/>
                    <a:pt x="304903" y="18123"/>
                    <a:pt x="310331" y="18298"/>
                  </a:cubicBezTo>
                  <a:lnTo>
                    <a:pt x="408693" y="14655"/>
                  </a:lnTo>
                  <a:lnTo>
                    <a:pt x="470625" y="7369"/>
                  </a:lnTo>
                  <a:cubicBezTo>
                    <a:pt x="487669" y="7369"/>
                    <a:pt x="504653" y="9469"/>
                    <a:pt x="521627" y="11012"/>
                  </a:cubicBezTo>
                  <a:cubicBezTo>
                    <a:pt x="534574" y="12189"/>
                    <a:pt x="562758" y="16367"/>
                    <a:pt x="576272" y="18298"/>
                  </a:cubicBezTo>
                  <a:cubicBezTo>
                    <a:pt x="605415" y="28012"/>
                    <a:pt x="568986" y="18298"/>
                    <a:pt x="598131" y="18298"/>
                  </a:cubicBezTo>
                  <a:cubicBezTo>
                    <a:pt x="605518" y="18298"/>
                    <a:pt x="612703" y="20727"/>
                    <a:pt x="619989" y="21941"/>
                  </a:cubicBezTo>
                  <a:cubicBezTo>
                    <a:pt x="629959" y="28588"/>
                    <a:pt x="633091" y="28652"/>
                    <a:pt x="638204" y="40156"/>
                  </a:cubicBezTo>
                  <a:cubicBezTo>
                    <a:pt x="641323" y="47174"/>
                    <a:pt x="640059" y="56583"/>
                    <a:pt x="645490" y="62014"/>
                  </a:cubicBezTo>
                  <a:cubicBezTo>
                    <a:pt x="663158" y="79682"/>
                    <a:pt x="654346" y="72776"/>
                    <a:pt x="670991" y="83872"/>
                  </a:cubicBezTo>
                  <a:cubicBezTo>
                    <a:pt x="672205" y="87515"/>
                    <a:pt x="672917" y="91366"/>
                    <a:pt x="674634" y="94801"/>
                  </a:cubicBezTo>
                  <a:cubicBezTo>
                    <a:pt x="676592" y="98717"/>
                    <a:pt x="681061" y="101437"/>
                    <a:pt x="681920" y="105730"/>
                  </a:cubicBezTo>
                  <a:cubicBezTo>
                    <a:pt x="692399" y="158125"/>
                    <a:pt x="671458" y="140044"/>
                    <a:pt x="696492" y="156733"/>
                  </a:cubicBezTo>
                  <a:cubicBezTo>
                    <a:pt x="698921" y="160376"/>
                    <a:pt x="700135" y="165233"/>
                    <a:pt x="703778" y="167662"/>
                  </a:cubicBezTo>
                  <a:cubicBezTo>
                    <a:pt x="707944" y="170439"/>
                    <a:pt x="713748" y="169333"/>
                    <a:pt x="718350" y="171305"/>
                  </a:cubicBezTo>
                  <a:cubicBezTo>
                    <a:pt x="722375" y="173030"/>
                    <a:pt x="725637" y="176162"/>
                    <a:pt x="729280" y="178591"/>
                  </a:cubicBezTo>
                  <a:cubicBezTo>
                    <a:pt x="730494" y="182234"/>
                    <a:pt x="731868" y="185828"/>
                    <a:pt x="732923" y="189520"/>
                  </a:cubicBezTo>
                  <a:cubicBezTo>
                    <a:pt x="734298" y="194334"/>
                    <a:pt x="734082" y="199745"/>
                    <a:pt x="736566" y="204092"/>
                  </a:cubicBezTo>
                  <a:cubicBezTo>
                    <a:pt x="739122" y="208565"/>
                    <a:pt x="743852" y="211378"/>
                    <a:pt x="747495" y="215021"/>
                  </a:cubicBezTo>
                  <a:cubicBezTo>
                    <a:pt x="748709" y="218664"/>
                    <a:pt x="749421" y="222515"/>
                    <a:pt x="751138" y="225950"/>
                  </a:cubicBezTo>
                  <a:cubicBezTo>
                    <a:pt x="761086" y="245845"/>
                    <a:pt x="756573" y="227664"/>
                    <a:pt x="762067" y="247808"/>
                  </a:cubicBezTo>
                  <a:cubicBezTo>
                    <a:pt x="764702" y="257469"/>
                    <a:pt x="766924" y="267238"/>
                    <a:pt x="769353" y="276953"/>
                  </a:cubicBezTo>
                  <a:cubicBezTo>
                    <a:pt x="771541" y="285703"/>
                    <a:pt x="772420" y="296164"/>
                    <a:pt x="780282" y="302454"/>
                  </a:cubicBezTo>
                  <a:cubicBezTo>
                    <a:pt x="783281" y="304853"/>
                    <a:pt x="787568" y="304883"/>
                    <a:pt x="791211" y="306097"/>
                  </a:cubicBezTo>
                  <a:cubicBezTo>
                    <a:pt x="792425" y="309740"/>
                    <a:pt x="793799" y="313334"/>
                    <a:pt x="794854" y="317026"/>
                  </a:cubicBezTo>
                  <a:cubicBezTo>
                    <a:pt x="796229" y="321840"/>
                    <a:pt x="796013" y="327251"/>
                    <a:pt x="798497" y="331598"/>
                  </a:cubicBezTo>
                  <a:cubicBezTo>
                    <a:pt x="801053" y="336071"/>
                    <a:pt x="805783" y="338884"/>
                    <a:pt x="809426" y="342527"/>
                  </a:cubicBezTo>
                  <a:lnTo>
                    <a:pt x="820355" y="375314"/>
                  </a:lnTo>
                  <a:cubicBezTo>
                    <a:pt x="821569" y="378957"/>
                    <a:pt x="821868" y="383048"/>
                    <a:pt x="823998" y="386243"/>
                  </a:cubicBezTo>
                  <a:lnTo>
                    <a:pt x="838570" y="408102"/>
                  </a:lnTo>
                  <a:cubicBezTo>
                    <a:pt x="840999" y="411745"/>
                    <a:pt x="844471" y="414877"/>
                    <a:pt x="845856" y="419031"/>
                  </a:cubicBezTo>
                  <a:lnTo>
                    <a:pt x="849499" y="429960"/>
                  </a:lnTo>
                  <a:cubicBezTo>
                    <a:pt x="848285" y="433603"/>
                    <a:pt x="845856" y="437049"/>
                    <a:pt x="845856" y="440889"/>
                  </a:cubicBezTo>
                  <a:cubicBezTo>
                    <a:pt x="845856" y="444729"/>
                    <a:pt x="849923" y="448001"/>
                    <a:pt x="849499" y="451818"/>
                  </a:cubicBezTo>
                  <a:cubicBezTo>
                    <a:pt x="848651" y="459451"/>
                    <a:pt x="844642" y="466390"/>
                    <a:pt x="842213" y="473676"/>
                  </a:cubicBezTo>
                  <a:lnTo>
                    <a:pt x="838570" y="484605"/>
                  </a:lnTo>
                  <a:cubicBezTo>
                    <a:pt x="837356" y="488248"/>
                    <a:pt x="838122" y="493404"/>
                    <a:pt x="834927" y="495534"/>
                  </a:cubicBezTo>
                  <a:lnTo>
                    <a:pt x="823998" y="502820"/>
                  </a:lnTo>
                  <a:cubicBezTo>
                    <a:pt x="821569" y="510106"/>
                    <a:pt x="822142" y="519247"/>
                    <a:pt x="816712" y="524678"/>
                  </a:cubicBezTo>
                  <a:cubicBezTo>
                    <a:pt x="814283" y="527107"/>
                    <a:pt x="812108" y="529819"/>
                    <a:pt x="809426" y="531965"/>
                  </a:cubicBezTo>
                  <a:cubicBezTo>
                    <a:pt x="799302" y="540065"/>
                    <a:pt x="793233" y="541828"/>
                    <a:pt x="780282" y="546537"/>
                  </a:cubicBezTo>
                  <a:cubicBezTo>
                    <a:pt x="769455" y="550474"/>
                    <a:pt x="758424" y="553823"/>
                    <a:pt x="747495" y="557466"/>
                  </a:cubicBezTo>
                  <a:cubicBezTo>
                    <a:pt x="743852" y="558680"/>
                    <a:pt x="740396" y="560835"/>
                    <a:pt x="736566" y="561109"/>
                  </a:cubicBezTo>
                  <a:lnTo>
                    <a:pt x="685563" y="564752"/>
                  </a:lnTo>
                  <a:cubicBezTo>
                    <a:pt x="668387" y="567615"/>
                    <a:pt x="664350" y="567690"/>
                    <a:pt x="649133" y="572038"/>
                  </a:cubicBezTo>
                  <a:cubicBezTo>
                    <a:pt x="645441" y="573093"/>
                    <a:pt x="642010" y="575173"/>
                    <a:pt x="638204" y="575681"/>
                  </a:cubicBezTo>
                  <a:cubicBezTo>
                    <a:pt x="623709" y="577614"/>
                    <a:pt x="609059" y="578110"/>
                    <a:pt x="594487" y="579324"/>
                  </a:cubicBezTo>
                  <a:cubicBezTo>
                    <a:pt x="569884" y="571123"/>
                    <a:pt x="600169" y="579324"/>
                    <a:pt x="561700" y="579324"/>
                  </a:cubicBezTo>
                  <a:cubicBezTo>
                    <a:pt x="555508" y="579324"/>
                    <a:pt x="549557" y="576895"/>
                    <a:pt x="543485" y="575681"/>
                  </a:cubicBezTo>
                  <a:cubicBezTo>
                    <a:pt x="539842" y="576895"/>
                    <a:pt x="536086" y="577811"/>
                    <a:pt x="532556" y="579324"/>
                  </a:cubicBezTo>
                  <a:cubicBezTo>
                    <a:pt x="527564" y="581463"/>
                    <a:pt x="523069" y="584703"/>
                    <a:pt x="517984" y="586610"/>
                  </a:cubicBezTo>
                  <a:cubicBezTo>
                    <a:pt x="513296" y="588368"/>
                    <a:pt x="508269" y="589039"/>
                    <a:pt x="503412" y="590253"/>
                  </a:cubicBezTo>
                  <a:cubicBezTo>
                    <a:pt x="442349" y="574987"/>
                    <a:pt x="535331" y="595804"/>
                    <a:pt x="474268" y="590253"/>
                  </a:cubicBezTo>
                  <a:cubicBezTo>
                    <a:pt x="452199" y="588247"/>
                    <a:pt x="408693" y="579324"/>
                    <a:pt x="408693" y="579324"/>
                  </a:cubicBezTo>
                  <a:cubicBezTo>
                    <a:pt x="367690" y="595725"/>
                    <a:pt x="418051" y="579324"/>
                    <a:pt x="350405" y="579324"/>
                  </a:cubicBezTo>
                  <a:cubicBezTo>
                    <a:pt x="335632" y="579324"/>
                    <a:pt x="321260" y="584181"/>
                    <a:pt x="306688" y="586610"/>
                  </a:cubicBezTo>
                  <a:cubicBezTo>
                    <a:pt x="303045" y="582967"/>
                    <a:pt x="300702" y="577135"/>
                    <a:pt x="295759" y="575681"/>
                  </a:cubicBezTo>
                  <a:cubicBezTo>
                    <a:pt x="281832" y="571585"/>
                    <a:pt x="226913" y="566611"/>
                    <a:pt x="208327" y="564752"/>
                  </a:cubicBezTo>
                  <a:cubicBezTo>
                    <a:pt x="203469" y="563538"/>
                    <a:pt x="198736" y="560611"/>
                    <a:pt x="193754" y="561109"/>
                  </a:cubicBezTo>
                  <a:cubicBezTo>
                    <a:pt x="186112" y="561873"/>
                    <a:pt x="171896" y="568395"/>
                    <a:pt x="171896" y="568395"/>
                  </a:cubicBezTo>
                  <a:lnTo>
                    <a:pt x="113608" y="561109"/>
                  </a:lnTo>
                  <a:cubicBezTo>
                    <a:pt x="107478" y="560233"/>
                    <a:pt x="101585" y="557466"/>
                    <a:pt x="95393" y="557466"/>
                  </a:cubicBezTo>
                  <a:cubicBezTo>
                    <a:pt x="91553" y="557466"/>
                    <a:pt x="88107" y="559895"/>
                    <a:pt x="84464" y="561109"/>
                  </a:cubicBezTo>
                  <a:cubicBezTo>
                    <a:pt x="80821" y="559895"/>
                    <a:pt x="77064" y="558979"/>
                    <a:pt x="73534" y="557466"/>
                  </a:cubicBezTo>
                  <a:cubicBezTo>
                    <a:pt x="42017" y="543959"/>
                    <a:pt x="73667" y="555082"/>
                    <a:pt x="48033" y="546537"/>
                  </a:cubicBezTo>
                  <a:cubicBezTo>
                    <a:pt x="45604" y="542894"/>
                    <a:pt x="43843" y="538704"/>
                    <a:pt x="40747" y="535608"/>
                  </a:cubicBezTo>
                  <a:cubicBezTo>
                    <a:pt x="33472" y="528333"/>
                    <a:pt x="20298" y="524514"/>
                    <a:pt x="11603" y="521035"/>
                  </a:cubicBezTo>
                  <a:cubicBezTo>
                    <a:pt x="10389" y="517392"/>
                    <a:pt x="9308" y="513702"/>
                    <a:pt x="7960" y="510106"/>
                  </a:cubicBezTo>
                  <a:cubicBezTo>
                    <a:pt x="5664" y="503983"/>
                    <a:pt x="1485" y="498380"/>
                    <a:pt x="674" y="491891"/>
                  </a:cubicBezTo>
                  <a:cubicBezTo>
                    <a:pt x="198" y="488081"/>
                    <a:pt x="3103" y="484605"/>
                    <a:pt x="4317" y="480962"/>
                  </a:cubicBezTo>
                  <a:cubicBezTo>
                    <a:pt x="-5398" y="451818"/>
                    <a:pt x="4317" y="488248"/>
                    <a:pt x="4317" y="459104"/>
                  </a:cubicBezTo>
                  <a:cubicBezTo>
                    <a:pt x="4317" y="455264"/>
                    <a:pt x="1888" y="451818"/>
                    <a:pt x="674" y="448175"/>
                  </a:cubicBezTo>
                  <a:cubicBezTo>
                    <a:pt x="1888" y="444532"/>
                    <a:pt x="3630" y="441024"/>
                    <a:pt x="4317" y="437246"/>
                  </a:cubicBezTo>
                  <a:cubicBezTo>
                    <a:pt x="4568" y="435864"/>
                    <a:pt x="6381" y="405006"/>
                    <a:pt x="11603" y="397173"/>
                  </a:cubicBezTo>
                  <a:cubicBezTo>
                    <a:pt x="14461" y="392886"/>
                    <a:pt x="18889" y="389886"/>
                    <a:pt x="22532" y="386243"/>
                  </a:cubicBezTo>
                  <a:cubicBezTo>
                    <a:pt x="23746" y="382600"/>
                    <a:pt x="24310" y="378671"/>
                    <a:pt x="26175" y="375314"/>
                  </a:cubicBezTo>
                  <a:lnTo>
                    <a:pt x="48033" y="342527"/>
                  </a:lnTo>
                  <a:cubicBezTo>
                    <a:pt x="50462" y="338884"/>
                    <a:pt x="53934" y="335752"/>
                    <a:pt x="55319" y="331598"/>
                  </a:cubicBezTo>
                  <a:cubicBezTo>
                    <a:pt x="56533" y="327955"/>
                    <a:pt x="56832" y="323864"/>
                    <a:pt x="58962" y="320669"/>
                  </a:cubicBezTo>
                  <a:cubicBezTo>
                    <a:pt x="61820" y="316382"/>
                    <a:pt x="66538" y="313652"/>
                    <a:pt x="69891" y="309740"/>
                  </a:cubicBezTo>
                  <a:cubicBezTo>
                    <a:pt x="73843" y="305130"/>
                    <a:pt x="77178" y="300025"/>
                    <a:pt x="80821" y="295168"/>
                  </a:cubicBezTo>
                  <a:cubicBezTo>
                    <a:pt x="89484" y="269180"/>
                    <a:pt x="77200" y="300601"/>
                    <a:pt x="95393" y="273310"/>
                  </a:cubicBezTo>
                  <a:cubicBezTo>
                    <a:pt x="112082" y="248275"/>
                    <a:pt x="78373" y="277877"/>
                    <a:pt x="113608" y="251451"/>
                  </a:cubicBezTo>
                  <a:cubicBezTo>
                    <a:pt x="117251" y="240522"/>
                    <a:pt x="118147" y="228249"/>
                    <a:pt x="124537" y="218664"/>
                  </a:cubicBezTo>
                  <a:cubicBezTo>
                    <a:pt x="126966" y="215021"/>
                    <a:pt x="130045" y="211736"/>
                    <a:pt x="131823" y="207735"/>
                  </a:cubicBezTo>
                  <a:cubicBezTo>
                    <a:pt x="134942" y="200717"/>
                    <a:pt x="134501" y="192021"/>
                    <a:pt x="139109" y="185877"/>
                  </a:cubicBezTo>
                  <a:cubicBezTo>
                    <a:pt x="142752" y="181020"/>
                    <a:pt x="147323" y="176736"/>
                    <a:pt x="150038" y="171305"/>
                  </a:cubicBezTo>
                  <a:cubicBezTo>
                    <a:pt x="173811" y="123760"/>
                    <a:pt x="153281" y="146205"/>
                    <a:pt x="171896" y="127588"/>
                  </a:cubicBezTo>
                  <a:cubicBezTo>
                    <a:pt x="175539" y="119088"/>
                    <a:pt x="179390" y="110674"/>
                    <a:pt x="182825" y="102087"/>
                  </a:cubicBezTo>
                  <a:cubicBezTo>
                    <a:pt x="184251" y="98522"/>
                    <a:pt x="184069" y="94157"/>
                    <a:pt x="186468" y="91158"/>
                  </a:cubicBezTo>
                  <a:cubicBezTo>
                    <a:pt x="189203" y="87739"/>
                    <a:pt x="193754" y="86301"/>
                    <a:pt x="197397" y="83872"/>
                  </a:cubicBezTo>
                  <a:cubicBezTo>
                    <a:pt x="198611" y="79015"/>
                    <a:pt x="198801" y="73778"/>
                    <a:pt x="201040" y="69300"/>
                  </a:cubicBezTo>
                  <a:cubicBezTo>
                    <a:pt x="212779" y="45823"/>
                    <a:pt x="210958" y="51287"/>
                    <a:pt x="226542" y="40156"/>
                  </a:cubicBezTo>
                  <a:cubicBezTo>
                    <a:pt x="245840" y="26372"/>
                    <a:pt x="234308" y="31496"/>
                    <a:pt x="252043" y="25584"/>
                  </a:cubicBezTo>
                  <a:cubicBezTo>
                    <a:pt x="255686" y="20727"/>
                    <a:pt x="259443" y="15953"/>
                    <a:pt x="262972" y="11012"/>
                  </a:cubicBezTo>
                  <a:cubicBezTo>
                    <a:pt x="265517" y="7449"/>
                    <a:pt x="266010" y="1144"/>
                    <a:pt x="270258" y="82"/>
                  </a:cubicBezTo>
                  <a:cubicBezTo>
                    <a:pt x="273590" y="-751"/>
                    <a:pt x="275115" y="4940"/>
                    <a:pt x="277544" y="7369"/>
                  </a:cubicBezTo>
                  <a:cubicBezTo>
                    <a:pt x="268911" y="20319"/>
                    <a:pt x="265401" y="1296"/>
                    <a:pt x="262972" y="82"/>
                  </a:cubicBezTo>
                  <a:close/>
                </a:path>
              </a:pathLst>
            </a:custGeom>
            <a:solidFill>
              <a:srgbClr val="EF876B"/>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pic>
          <p:nvPicPr>
            <p:cNvPr id="29" name="Picture 28"/>
            <p:cNvPicPr>
              <a:picLocks noChangeAspect="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r="41879"/>
            <a:stretch/>
          </p:blipFill>
          <p:spPr>
            <a:xfrm>
              <a:off x="6262467" y="5439667"/>
              <a:ext cx="609613" cy="702745"/>
            </a:xfrm>
            <a:prstGeom prst="rect">
              <a:avLst/>
            </a:prstGeom>
          </p:spPr>
        </p:pic>
        <p:sp>
          <p:nvSpPr>
            <p:cNvPr id="32" name="Rectangle 31"/>
            <p:cNvSpPr/>
            <p:nvPr/>
          </p:nvSpPr>
          <p:spPr>
            <a:xfrm>
              <a:off x="6366966" y="5791039"/>
              <a:ext cx="280863" cy="297517"/>
            </a:xfrm>
            <a:prstGeom prst="rect">
              <a:avLst/>
            </a:prstGeom>
          </p:spPr>
          <p:txBody>
            <a:bodyPr wrap="square">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Black" panose="020B0A04020102020204" pitchFamily="34" charset="0"/>
                  <a:ea typeface="+mn-ea"/>
                  <a:cs typeface="+mn-cs"/>
                </a:rPr>
                <a:t>T</a:t>
              </a:r>
            </a:p>
          </p:txBody>
        </p:sp>
      </p:grpSp>
      <p:grpSp>
        <p:nvGrpSpPr>
          <p:cNvPr id="48" name="Group 47"/>
          <p:cNvGrpSpPr/>
          <p:nvPr/>
        </p:nvGrpSpPr>
        <p:grpSpPr>
          <a:xfrm>
            <a:off x="7367834" y="4474300"/>
            <a:ext cx="610389" cy="702745"/>
            <a:chOff x="7560604" y="5499377"/>
            <a:chExt cx="610389" cy="702745"/>
          </a:xfrm>
        </p:grpSpPr>
        <p:sp>
          <p:nvSpPr>
            <p:cNvPr id="35" name="Freeform 34"/>
            <p:cNvSpPr/>
            <p:nvPr/>
          </p:nvSpPr>
          <p:spPr>
            <a:xfrm>
              <a:off x="7560604" y="5814698"/>
              <a:ext cx="553935" cy="385505"/>
            </a:xfrm>
            <a:custGeom>
              <a:avLst/>
              <a:gdLst>
                <a:gd name="connsiteX0" fmla="*/ 262972 w 849529"/>
                <a:gd name="connsiteY0" fmla="*/ 82 h 591220"/>
                <a:gd name="connsiteX1" fmla="*/ 262972 w 849529"/>
                <a:gd name="connsiteY1" fmla="*/ 82 h 591220"/>
                <a:gd name="connsiteX2" fmla="*/ 295759 w 849529"/>
                <a:gd name="connsiteY2" fmla="*/ 11012 h 591220"/>
                <a:gd name="connsiteX3" fmla="*/ 310331 w 849529"/>
                <a:gd name="connsiteY3" fmla="*/ 18298 h 591220"/>
                <a:gd name="connsiteX4" fmla="*/ 408693 w 849529"/>
                <a:gd name="connsiteY4" fmla="*/ 14655 h 591220"/>
                <a:gd name="connsiteX5" fmla="*/ 470625 w 849529"/>
                <a:gd name="connsiteY5" fmla="*/ 7369 h 591220"/>
                <a:gd name="connsiteX6" fmla="*/ 521627 w 849529"/>
                <a:gd name="connsiteY6" fmla="*/ 11012 h 591220"/>
                <a:gd name="connsiteX7" fmla="*/ 576272 w 849529"/>
                <a:gd name="connsiteY7" fmla="*/ 18298 h 591220"/>
                <a:gd name="connsiteX8" fmla="*/ 598131 w 849529"/>
                <a:gd name="connsiteY8" fmla="*/ 18298 h 591220"/>
                <a:gd name="connsiteX9" fmla="*/ 619989 w 849529"/>
                <a:gd name="connsiteY9" fmla="*/ 21941 h 591220"/>
                <a:gd name="connsiteX10" fmla="*/ 638204 w 849529"/>
                <a:gd name="connsiteY10" fmla="*/ 40156 h 591220"/>
                <a:gd name="connsiteX11" fmla="*/ 645490 w 849529"/>
                <a:gd name="connsiteY11" fmla="*/ 62014 h 591220"/>
                <a:gd name="connsiteX12" fmla="*/ 670991 w 849529"/>
                <a:gd name="connsiteY12" fmla="*/ 83872 h 591220"/>
                <a:gd name="connsiteX13" fmla="*/ 674634 w 849529"/>
                <a:gd name="connsiteY13" fmla="*/ 94801 h 591220"/>
                <a:gd name="connsiteX14" fmla="*/ 681920 w 849529"/>
                <a:gd name="connsiteY14" fmla="*/ 105730 h 591220"/>
                <a:gd name="connsiteX15" fmla="*/ 696492 w 849529"/>
                <a:gd name="connsiteY15" fmla="*/ 156733 h 591220"/>
                <a:gd name="connsiteX16" fmla="*/ 703778 w 849529"/>
                <a:gd name="connsiteY16" fmla="*/ 167662 h 591220"/>
                <a:gd name="connsiteX17" fmla="*/ 718350 w 849529"/>
                <a:gd name="connsiteY17" fmla="*/ 171305 h 591220"/>
                <a:gd name="connsiteX18" fmla="*/ 729280 w 849529"/>
                <a:gd name="connsiteY18" fmla="*/ 178591 h 591220"/>
                <a:gd name="connsiteX19" fmla="*/ 732923 w 849529"/>
                <a:gd name="connsiteY19" fmla="*/ 189520 h 591220"/>
                <a:gd name="connsiteX20" fmla="*/ 736566 w 849529"/>
                <a:gd name="connsiteY20" fmla="*/ 204092 h 591220"/>
                <a:gd name="connsiteX21" fmla="*/ 747495 w 849529"/>
                <a:gd name="connsiteY21" fmla="*/ 215021 h 591220"/>
                <a:gd name="connsiteX22" fmla="*/ 751138 w 849529"/>
                <a:gd name="connsiteY22" fmla="*/ 225950 h 591220"/>
                <a:gd name="connsiteX23" fmla="*/ 762067 w 849529"/>
                <a:gd name="connsiteY23" fmla="*/ 247808 h 591220"/>
                <a:gd name="connsiteX24" fmla="*/ 769353 w 849529"/>
                <a:gd name="connsiteY24" fmla="*/ 276953 h 591220"/>
                <a:gd name="connsiteX25" fmla="*/ 780282 w 849529"/>
                <a:gd name="connsiteY25" fmla="*/ 302454 h 591220"/>
                <a:gd name="connsiteX26" fmla="*/ 791211 w 849529"/>
                <a:gd name="connsiteY26" fmla="*/ 306097 h 591220"/>
                <a:gd name="connsiteX27" fmla="*/ 794854 w 849529"/>
                <a:gd name="connsiteY27" fmla="*/ 317026 h 591220"/>
                <a:gd name="connsiteX28" fmla="*/ 798497 w 849529"/>
                <a:gd name="connsiteY28" fmla="*/ 331598 h 591220"/>
                <a:gd name="connsiteX29" fmla="*/ 809426 w 849529"/>
                <a:gd name="connsiteY29" fmla="*/ 342527 h 591220"/>
                <a:gd name="connsiteX30" fmla="*/ 820355 w 849529"/>
                <a:gd name="connsiteY30" fmla="*/ 375314 h 591220"/>
                <a:gd name="connsiteX31" fmla="*/ 823998 w 849529"/>
                <a:gd name="connsiteY31" fmla="*/ 386243 h 591220"/>
                <a:gd name="connsiteX32" fmla="*/ 838570 w 849529"/>
                <a:gd name="connsiteY32" fmla="*/ 408102 h 591220"/>
                <a:gd name="connsiteX33" fmla="*/ 845856 w 849529"/>
                <a:gd name="connsiteY33" fmla="*/ 419031 h 591220"/>
                <a:gd name="connsiteX34" fmla="*/ 849499 w 849529"/>
                <a:gd name="connsiteY34" fmla="*/ 429960 h 591220"/>
                <a:gd name="connsiteX35" fmla="*/ 845856 w 849529"/>
                <a:gd name="connsiteY35" fmla="*/ 440889 h 591220"/>
                <a:gd name="connsiteX36" fmla="*/ 849499 w 849529"/>
                <a:gd name="connsiteY36" fmla="*/ 451818 h 591220"/>
                <a:gd name="connsiteX37" fmla="*/ 842213 w 849529"/>
                <a:gd name="connsiteY37" fmla="*/ 473676 h 591220"/>
                <a:gd name="connsiteX38" fmla="*/ 838570 w 849529"/>
                <a:gd name="connsiteY38" fmla="*/ 484605 h 591220"/>
                <a:gd name="connsiteX39" fmla="*/ 834927 w 849529"/>
                <a:gd name="connsiteY39" fmla="*/ 495534 h 591220"/>
                <a:gd name="connsiteX40" fmla="*/ 823998 w 849529"/>
                <a:gd name="connsiteY40" fmla="*/ 502820 h 591220"/>
                <a:gd name="connsiteX41" fmla="*/ 816712 w 849529"/>
                <a:gd name="connsiteY41" fmla="*/ 524678 h 591220"/>
                <a:gd name="connsiteX42" fmla="*/ 809426 w 849529"/>
                <a:gd name="connsiteY42" fmla="*/ 531965 h 591220"/>
                <a:gd name="connsiteX43" fmla="*/ 780282 w 849529"/>
                <a:gd name="connsiteY43" fmla="*/ 546537 h 591220"/>
                <a:gd name="connsiteX44" fmla="*/ 747495 w 849529"/>
                <a:gd name="connsiteY44" fmla="*/ 557466 h 591220"/>
                <a:gd name="connsiteX45" fmla="*/ 736566 w 849529"/>
                <a:gd name="connsiteY45" fmla="*/ 561109 h 591220"/>
                <a:gd name="connsiteX46" fmla="*/ 685563 w 849529"/>
                <a:gd name="connsiteY46" fmla="*/ 564752 h 591220"/>
                <a:gd name="connsiteX47" fmla="*/ 649133 w 849529"/>
                <a:gd name="connsiteY47" fmla="*/ 572038 h 591220"/>
                <a:gd name="connsiteX48" fmla="*/ 638204 w 849529"/>
                <a:gd name="connsiteY48" fmla="*/ 575681 h 591220"/>
                <a:gd name="connsiteX49" fmla="*/ 594487 w 849529"/>
                <a:gd name="connsiteY49" fmla="*/ 579324 h 591220"/>
                <a:gd name="connsiteX50" fmla="*/ 561700 w 849529"/>
                <a:gd name="connsiteY50" fmla="*/ 579324 h 591220"/>
                <a:gd name="connsiteX51" fmla="*/ 543485 w 849529"/>
                <a:gd name="connsiteY51" fmla="*/ 575681 h 591220"/>
                <a:gd name="connsiteX52" fmla="*/ 532556 w 849529"/>
                <a:gd name="connsiteY52" fmla="*/ 579324 h 591220"/>
                <a:gd name="connsiteX53" fmla="*/ 517984 w 849529"/>
                <a:gd name="connsiteY53" fmla="*/ 586610 h 591220"/>
                <a:gd name="connsiteX54" fmla="*/ 503412 w 849529"/>
                <a:gd name="connsiteY54" fmla="*/ 590253 h 591220"/>
                <a:gd name="connsiteX55" fmla="*/ 474268 w 849529"/>
                <a:gd name="connsiteY55" fmla="*/ 590253 h 591220"/>
                <a:gd name="connsiteX56" fmla="*/ 408693 w 849529"/>
                <a:gd name="connsiteY56" fmla="*/ 579324 h 591220"/>
                <a:gd name="connsiteX57" fmla="*/ 350405 w 849529"/>
                <a:gd name="connsiteY57" fmla="*/ 579324 h 591220"/>
                <a:gd name="connsiteX58" fmla="*/ 306688 w 849529"/>
                <a:gd name="connsiteY58" fmla="*/ 586610 h 591220"/>
                <a:gd name="connsiteX59" fmla="*/ 295759 w 849529"/>
                <a:gd name="connsiteY59" fmla="*/ 575681 h 591220"/>
                <a:gd name="connsiteX60" fmla="*/ 208327 w 849529"/>
                <a:gd name="connsiteY60" fmla="*/ 564752 h 591220"/>
                <a:gd name="connsiteX61" fmla="*/ 193754 w 849529"/>
                <a:gd name="connsiteY61" fmla="*/ 561109 h 591220"/>
                <a:gd name="connsiteX62" fmla="*/ 171896 w 849529"/>
                <a:gd name="connsiteY62" fmla="*/ 568395 h 591220"/>
                <a:gd name="connsiteX63" fmla="*/ 113608 w 849529"/>
                <a:gd name="connsiteY63" fmla="*/ 561109 h 591220"/>
                <a:gd name="connsiteX64" fmla="*/ 95393 w 849529"/>
                <a:gd name="connsiteY64" fmla="*/ 557466 h 591220"/>
                <a:gd name="connsiteX65" fmla="*/ 84464 w 849529"/>
                <a:gd name="connsiteY65" fmla="*/ 561109 h 591220"/>
                <a:gd name="connsiteX66" fmla="*/ 73534 w 849529"/>
                <a:gd name="connsiteY66" fmla="*/ 557466 h 591220"/>
                <a:gd name="connsiteX67" fmla="*/ 48033 w 849529"/>
                <a:gd name="connsiteY67" fmla="*/ 546537 h 591220"/>
                <a:gd name="connsiteX68" fmla="*/ 40747 w 849529"/>
                <a:gd name="connsiteY68" fmla="*/ 535608 h 591220"/>
                <a:gd name="connsiteX69" fmla="*/ 11603 w 849529"/>
                <a:gd name="connsiteY69" fmla="*/ 521035 h 591220"/>
                <a:gd name="connsiteX70" fmla="*/ 7960 w 849529"/>
                <a:gd name="connsiteY70" fmla="*/ 510106 h 591220"/>
                <a:gd name="connsiteX71" fmla="*/ 674 w 849529"/>
                <a:gd name="connsiteY71" fmla="*/ 491891 h 591220"/>
                <a:gd name="connsiteX72" fmla="*/ 4317 w 849529"/>
                <a:gd name="connsiteY72" fmla="*/ 480962 h 591220"/>
                <a:gd name="connsiteX73" fmla="*/ 4317 w 849529"/>
                <a:gd name="connsiteY73" fmla="*/ 459104 h 591220"/>
                <a:gd name="connsiteX74" fmla="*/ 674 w 849529"/>
                <a:gd name="connsiteY74" fmla="*/ 448175 h 591220"/>
                <a:gd name="connsiteX75" fmla="*/ 4317 w 849529"/>
                <a:gd name="connsiteY75" fmla="*/ 437246 h 591220"/>
                <a:gd name="connsiteX76" fmla="*/ 11603 w 849529"/>
                <a:gd name="connsiteY76" fmla="*/ 397173 h 591220"/>
                <a:gd name="connsiteX77" fmla="*/ 22532 w 849529"/>
                <a:gd name="connsiteY77" fmla="*/ 386243 h 591220"/>
                <a:gd name="connsiteX78" fmla="*/ 26175 w 849529"/>
                <a:gd name="connsiteY78" fmla="*/ 375314 h 591220"/>
                <a:gd name="connsiteX79" fmla="*/ 48033 w 849529"/>
                <a:gd name="connsiteY79" fmla="*/ 342527 h 591220"/>
                <a:gd name="connsiteX80" fmla="*/ 55319 w 849529"/>
                <a:gd name="connsiteY80" fmla="*/ 331598 h 591220"/>
                <a:gd name="connsiteX81" fmla="*/ 58962 w 849529"/>
                <a:gd name="connsiteY81" fmla="*/ 320669 h 591220"/>
                <a:gd name="connsiteX82" fmla="*/ 69891 w 849529"/>
                <a:gd name="connsiteY82" fmla="*/ 309740 h 591220"/>
                <a:gd name="connsiteX83" fmla="*/ 80821 w 849529"/>
                <a:gd name="connsiteY83" fmla="*/ 295168 h 591220"/>
                <a:gd name="connsiteX84" fmla="*/ 95393 w 849529"/>
                <a:gd name="connsiteY84" fmla="*/ 273310 h 591220"/>
                <a:gd name="connsiteX85" fmla="*/ 113608 w 849529"/>
                <a:gd name="connsiteY85" fmla="*/ 251451 h 591220"/>
                <a:gd name="connsiteX86" fmla="*/ 124537 w 849529"/>
                <a:gd name="connsiteY86" fmla="*/ 218664 h 591220"/>
                <a:gd name="connsiteX87" fmla="*/ 131823 w 849529"/>
                <a:gd name="connsiteY87" fmla="*/ 207735 h 591220"/>
                <a:gd name="connsiteX88" fmla="*/ 139109 w 849529"/>
                <a:gd name="connsiteY88" fmla="*/ 185877 h 591220"/>
                <a:gd name="connsiteX89" fmla="*/ 150038 w 849529"/>
                <a:gd name="connsiteY89" fmla="*/ 171305 h 591220"/>
                <a:gd name="connsiteX90" fmla="*/ 171896 w 849529"/>
                <a:gd name="connsiteY90" fmla="*/ 127588 h 591220"/>
                <a:gd name="connsiteX91" fmla="*/ 182825 w 849529"/>
                <a:gd name="connsiteY91" fmla="*/ 102087 h 591220"/>
                <a:gd name="connsiteX92" fmla="*/ 186468 w 849529"/>
                <a:gd name="connsiteY92" fmla="*/ 91158 h 591220"/>
                <a:gd name="connsiteX93" fmla="*/ 197397 w 849529"/>
                <a:gd name="connsiteY93" fmla="*/ 83872 h 591220"/>
                <a:gd name="connsiteX94" fmla="*/ 201040 w 849529"/>
                <a:gd name="connsiteY94" fmla="*/ 69300 h 591220"/>
                <a:gd name="connsiteX95" fmla="*/ 226542 w 849529"/>
                <a:gd name="connsiteY95" fmla="*/ 40156 h 591220"/>
                <a:gd name="connsiteX96" fmla="*/ 252043 w 849529"/>
                <a:gd name="connsiteY96" fmla="*/ 25584 h 591220"/>
                <a:gd name="connsiteX97" fmla="*/ 262972 w 849529"/>
                <a:gd name="connsiteY97" fmla="*/ 11012 h 591220"/>
                <a:gd name="connsiteX98" fmla="*/ 270258 w 849529"/>
                <a:gd name="connsiteY98" fmla="*/ 82 h 591220"/>
                <a:gd name="connsiteX99" fmla="*/ 277544 w 849529"/>
                <a:gd name="connsiteY99" fmla="*/ 7369 h 591220"/>
                <a:gd name="connsiteX100" fmla="*/ 262972 w 849529"/>
                <a:gd name="connsiteY100" fmla="*/ 82 h 591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49529" h="591220">
                  <a:moveTo>
                    <a:pt x="262972" y="82"/>
                  </a:moveTo>
                  <a:lnTo>
                    <a:pt x="262972" y="82"/>
                  </a:lnTo>
                  <a:cubicBezTo>
                    <a:pt x="273901" y="3725"/>
                    <a:pt x="285007" y="6876"/>
                    <a:pt x="295759" y="11012"/>
                  </a:cubicBezTo>
                  <a:cubicBezTo>
                    <a:pt x="300828" y="12962"/>
                    <a:pt x="304903" y="18123"/>
                    <a:pt x="310331" y="18298"/>
                  </a:cubicBezTo>
                  <a:lnTo>
                    <a:pt x="408693" y="14655"/>
                  </a:lnTo>
                  <a:lnTo>
                    <a:pt x="470625" y="7369"/>
                  </a:lnTo>
                  <a:cubicBezTo>
                    <a:pt x="487669" y="7369"/>
                    <a:pt x="504653" y="9469"/>
                    <a:pt x="521627" y="11012"/>
                  </a:cubicBezTo>
                  <a:cubicBezTo>
                    <a:pt x="534574" y="12189"/>
                    <a:pt x="562758" y="16367"/>
                    <a:pt x="576272" y="18298"/>
                  </a:cubicBezTo>
                  <a:cubicBezTo>
                    <a:pt x="605415" y="28012"/>
                    <a:pt x="568986" y="18298"/>
                    <a:pt x="598131" y="18298"/>
                  </a:cubicBezTo>
                  <a:cubicBezTo>
                    <a:pt x="605518" y="18298"/>
                    <a:pt x="612703" y="20727"/>
                    <a:pt x="619989" y="21941"/>
                  </a:cubicBezTo>
                  <a:cubicBezTo>
                    <a:pt x="629959" y="28588"/>
                    <a:pt x="633091" y="28652"/>
                    <a:pt x="638204" y="40156"/>
                  </a:cubicBezTo>
                  <a:cubicBezTo>
                    <a:pt x="641323" y="47174"/>
                    <a:pt x="640059" y="56583"/>
                    <a:pt x="645490" y="62014"/>
                  </a:cubicBezTo>
                  <a:cubicBezTo>
                    <a:pt x="663158" y="79682"/>
                    <a:pt x="654346" y="72776"/>
                    <a:pt x="670991" y="83872"/>
                  </a:cubicBezTo>
                  <a:cubicBezTo>
                    <a:pt x="672205" y="87515"/>
                    <a:pt x="672917" y="91366"/>
                    <a:pt x="674634" y="94801"/>
                  </a:cubicBezTo>
                  <a:cubicBezTo>
                    <a:pt x="676592" y="98717"/>
                    <a:pt x="681061" y="101437"/>
                    <a:pt x="681920" y="105730"/>
                  </a:cubicBezTo>
                  <a:cubicBezTo>
                    <a:pt x="692399" y="158125"/>
                    <a:pt x="671458" y="140044"/>
                    <a:pt x="696492" y="156733"/>
                  </a:cubicBezTo>
                  <a:cubicBezTo>
                    <a:pt x="698921" y="160376"/>
                    <a:pt x="700135" y="165233"/>
                    <a:pt x="703778" y="167662"/>
                  </a:cubicBezTo>
                  <a:cubicBezTo>
                    <a:pt x="707944" y="170439"/>
                    <a:pt x="713748" y="169333"/>
                    <a:pt x="718350" y="171305"/>
                  </a:cubicBezTo>
                  <a:cubicBezTo>
                    <a:pt x="722375" y="173030"/>
                    <a:pt x="725637" y="176162"/>
                    <a:pt x="729280" y="178591"/>
                  </a:cubicBezTo>
                  <a:cubicBezTo>
                    <a:pt x="730494" y="182234"/>
                    <a:pt x="731868" y="185828"/>
                    <a:pt x="732923" y="189520"/>
                  </a:cubicBezTo>
                  <a:cubicBezTo>
                    <a:pt x="734298" y="194334"/>
                    <a:pt x="734082" y="199745"/>
                    <a:pt x="736566" y="204092"/>
                  </a:cubicBezTo>
                  <a:cubicBezTo>
                    <a:pt x="739122" y="208565"/>
                    <a:pt x="743852" y="211378"/>
                    <a:pt x="747495" y="215021"/>
                  </a:cubicBezTo>
                  <a:cubicBezTo>
                    <a:pt x="748709" y="218664"/>
                    <a:pt x="749421" y="222515"/>
                    <a:pt x="751138" y="225950"/>
                  </a:cubicBezTo>
                  <a:cubicBezTo>
                    <a:pt x="761086" y="245845"/>
                    <a:pt x="756573" y="227664"/>
                    <a:pt x="762067" y="247808"/>
                  </a:cubicBezTo>
                  <a:cubicBezTo>
                    <a:pt x="764702" y="257469"/>
                    <a:pt x="766924" y="267238"/>
                    <a:pt x="769353" y="276953"/>
                  </a:cubicBezTo>
                  <a:cubicBezTo>
                    <a:pt x="771541" y="285703"/>
                    <a:pt x="772420" y="296164"/>
                    <a:pt x="780282" y="302454"/>
                  </a:cubicBezTo>
                  <a:cubicBezTo>
                    <a:pt x="783281" y="304853"/>
                    <a:pt x="787568" y="304883"/>
                    <a:pt x="791211" y="306097"/>
                  </a:cubicBezTo>
                  <a:cubicBezTo>
                    <a:pt x="792425" y="309740"/>
                    <a:pt x="793799" y="313334"/>
                    <a:pt x="794854" y="317026"/>
                  </a:cubicBezTo>
                  <a:cubicBezTo>
                    <a:pt x="796229" y="321840"/>
                    <a:pt x="796013" y="327251"/>
                    <a:pt x="798497" y="331598"/>
                  </a:cubicBezTo>
                  <a:cubicBezTo>
                    <a:pt x="801053" y="336071"/>
                    <a:pt x="805783" y="338884"/>
                    <a:pt x="809426" y="342527"/>
                  </a:cubicBezTo>
                  <a:lnTo>
                    <a:pt x="820355" y="375314"/>
                  </a:lnTo>
                  <a:cubicBezTo>
                    <a:pt x="821569" y="378957"/>
                    <a:pt x="821868" y="383048"/>
                    <a:pt x="823998" y="386243"/>
                  </a:cubicBezTo>
                  <a:lnTo>
                    <a:pt x="838570" y="408102"/>
                  </a:lnTo>
                  <a:cubicBezTo>
                    <a:pt x="840999" y="411745"/>
                    <a:pt x="844471" y="414877"/>
                    <a:pt x="845856" y="419031"/>
                  </a:cubicBezTo>
                  <a:lnTo>
                    <a:pt x="849499" y="429960"/>
                  </a:lnTo>
                  <a:cubicBezTo>
                    <a:pt x="848285" y="433603"/>
                    <a:pt x="845856" y="437049"/>
                    <a:pt x="845856" y="440889"/>
                  </a:cubicBezTo>
                  <a:cubicBezTo>
                    <a:pt x="845856" y="444729"/>
                    <a:pt x="849923" y="448001"/>
                    <a:pt x="849499" y="451818"/>
                  </a:cubicBezTo>
                  <a:cubicBezTo>
                    <a:pt x="848651" y="459451"/>
                    <a:pt x="844642" y="466390"/>
                    <a:pt x="842213" y="473676"/>
                  </a:cubicBezTo>
                  <a:lnTo>
                    <a:pt x="838570" y="484605"/>
                  </a:lnTo>
                  <a:cubicBezTo>
                    <a:pt x="837356" y="488248"/>
                    <a:pt x="838122" y="493404"/>
                    <a:pt x="834927" y="495534"/>
                  </a:cubicBezTo>
                  <a:lnTo>
                    <a:pt x="823998" y="502820"/>
                  </a:lnTo>
                  <a:cubicBezTo>
                    <a:pt x="821569" y="510106"/>
                    <a:pt x="822142" y="519247"/>
                    <a:pt x="816712" y="524678"/>
                  </a:cubicBezTo>
                  <a:cubicBezTo>
                    <a:pt x="814283" y="527107"/>
                    <a:pt x="812108" y="529819"/>
                    <a:pt x="809426" y="531965"/>
                  </a:cubicBezTo>
                  <a:cubicBezTo>
                    <a:pt x="799302" y="540065"/>
                    <a:pt x="793233" y="541828"/>
                    <a:pt x="780282" y="546537"/>
                  </a:cubicBezTo>
                  <a:cubicBezTo>
                    <a:pt x="769455" y="550474"/>
                    <a:pt x="758424" y="553823"/>
                    <a:pt x="747495" y="557466"/>
                  </a:cubicBezTo>
                  <a:cubicBezTo>
                    <a:pt x="743852" y="558680"/>
                    <a:pt x="740396" y="560835"/>
                    <a:pt x="736566" y="561109"/>
                  </a:cubicBezTo>
                  <a:lnTo>
                    <a:pt x="685563" y="564752"/>
                  </a:lnTo>
                  <a:cubicBezTo>
                    <a:pt x="668387" y="567615"/>
                    <a:pt x="664350" y="567690"/>
                    <a:pt x="649133" y="572038"/>
                  </a:cubicBezTo>
                  <a:cubicBezTo>
                    <a:pt x="645441" y="573093"/>
                    <a:pt x="642010" y="575173"/>
                    <a:pt x="638204" y="575681"/>
                  </a:cubicBezTo>
                  <a:cubicBezTo>
                    <a:pt x="623709" y="577614"/>
                    <a:pt x="609059" y="578110"/>
                    <a:pt x="594487" y="579324"/>
                  </a:cubicBezTo>
                  <a:cubicBezTo>
                    <a:pt x="569884" y="571123"/>
                    <a:pt x="600169" y="579324"/>
                    <a:pt x="561700" y="579324"/>
                  </a:cubicBezTo>
                  <a:cubicBezTo>
                    <a:pt x="555508" y="579324"/>
                    <a:pt x="549557" y="576895"/>
                    <a:pt x="543485" y="575681"/>
                  </a:cubicBezTo>
                  <a:cubicBezTo>
                    <a:pt x="539842" y="576895"/>
                    <a:pt x="536086" y="577811"/>
                    <a:pt x="532556" y="579324"/>
                  </a:cubicBezTo>
                  <a:cubicBezTo>
                    <a:pt x="527564" y="581463"/>
                    <a:pt x="523069" y="584703"/>
                    <a:pt x="517984" y="586610"/>
                  </a:cubicBezTo>
                  <a:cubicBezTo>
                    <a:pt x="513296" y="588368"/>
                    <a:pt x="508269" y="589039"/>
                    <a:pt x="503412" y="590253"/>
                  </a:cubicBezTo>
                  <a:cubicBezTo>
                    <a:pt x="442349" y="574987"/>
                    <a:pt x="535331" y="595804"/>
                    <a:pt x="474268" y="590253"/>
                  </a:cubicBezTo>
                  <a:cubicBezTo>
                    <a:pt x="452199" y="588247"/>
                    <a:pt x="408693" y="579324"/>
                    <a:pt x="408693" y="579324"/>
                  </a:cubicBezTo>
                  <a:cubicBezTo>
                    <a:pt x="367690" y="595725"/>
                    <a:pt x="418051" y="579324"/>
                    <a:pt x="350405" y="579324"/>
                  </a:cubicBezTo>
                  <a:cubicBezTo>
                    <a:pt x="335632" y="579324"/>
                    <a:pt x="321260" y="584181"/>
                    <a:pt x="306688" y="586610"/>
                  </a:cubicBezTo>
                  <a:cubicBezTo>
                    <a:pt x="303045" y="582967"/>
                    <a:pt x="300702" y="577135"/>
                    <a:pt x="295759" y="575681"/>
                  </a:cubicBezTo>
                  <a:cubicBezTo>
                    <a:pt x="281832" y="571585"/>
                    <a:pt x="226913" y="566611"/>
                    <a:pt x="208327" y="564752"/>
                  </a:cubicBezTo>
                  <a:cubicBezTo>
                    <a:pt x="203469" y="563538"/>
                    <a:pt x="198736" y="560611"/>
                    <a:pt x="193754" y="561109"/>
                  </a:cubicBezTo>
                  <a:cubicBezTo>
                    <a:pt x="186112" y="561873"/>
                    <a:pt x="171896" y="568395"/>
                    <a:pt x="171896" y="568395"/>
                  </a:cubicBezTo>
                  <a:lnTo>
                    <a:pt x="113608" y="561109"/>
                  </a:lnTo>
                  <a:cubicBezTo>
                    <a:pt x="107478" y="560233"/>
                    <a:pt x="101585" y="557466"/>
                    <a:pt x="95393" y="557466"/>
                  </a:cubicBezTo>
                  <a:cubicBezTo>
                    <a:pt x="91553" y="557466"/>
                    <a:pt x="88107" y="559895"/>
                    <a:pt x="84464" y="561109"/>
                  </a:cubicBezTo>
                  <a:cubicBezTo>
                    <a:pt x="80821" y="559895"/>
                    <a:pt x="77064" y="558979"/>
                    <a:pt x="73534" y="557466"/>
                  </a:cubicBezTo>
                  <a:cubicBezTo>
                    <a:pt x="42017" y="543959"/>
                    <a:pt x="73667" y="555082"/>
                    <a:pt x="48033" y="546537"/>
                  </a:cubicBezTo>
                  <a:cubicBezTo>
                    <a:pt x="45604" y="542894"/>
                    <a:pt x="43843" y="538704"/>
                    <a:pt x="40747" y="535608"/>
                  </a:cubicBezTo>
                  <a:cubicBezTo>
                    <a:pt x="33472" y="528333"/>
                    <a:pt x="20298" y="524514"/>
                    <a:pt x="11603" y="521035"/>
                  </a:cubicBezTo>
                  <a:cubicBezTo>
                    <a:pt x="10389" y="517392"/>
                    <a:pt x="9308" y="513702"/>
                    <a:pt x="7960" y="510106"/>
                  </a:cubicBezTo>
                  <a:cubicBezTo>
                    <a:pt x="5664" y="503983"/>
                    <a:pt x="1485" y="498380"/>
                    <a:pt x="674" y="491891"/>
                  </a:cubicBezTo>
                  <a:cubicBezTo>
                    <a:pt x="198" y="488081"/>
                    <a:pt x="3103" y="484605"/>
                    <a:pt x="4317" y="480962"/>
                  </a:cubicBezTo>
                  <a:cubicBezTo>
                    <a:pt x="-5398" y="451818"/>
                    <a:pt x="4317" y="488248"/>
                    <a:pt x="4317" y="459104"/>
                  </a:cubicBezTo>
                  <a:cubicBezTo>
                    <a:pt x="4317" y="455264"/>
                    <a:pt x="1888" y="451818"/>
                    <a:pt x="674" y="448175"/>
                  </a:cubicBezTo>
                  <a:cubicBezTo>
                    <a:pt x="1888" y="444532"/>
                    <a:pt x="3630" y="441024"/>
                    <a:pt x="4317" y="437246"/>
                  </a:cubicBezTo>
                  <a:cubicBezTo>
                    <a:pt x="4568" y="435864"/>
                    <a:pt x="6381" y="405006"/>
                    <a:pt x="11603" y="397173"/>
                  </a:cubicBezTo>
                  <a:cubicBezTo>
                    <a:pt x="14461" y="392886"/>
                    <a:pt x="18889" y="389886"/>
                    <a:pt x="22532" y="386243"/>
                  </a:cubicBezTo>
                  <a:cubicBezTo>
                    <a:pt x="23746" y="382600"/>
                    <a:pt x="24310" y="378671"/>
                    <a:pt x="26175" y="375314"/>
                  </a:cubicBezTo>
                  <a:lnTo>
                    <a:pt x="48033" y="342527"/>
                  </a:lnTo>
                  <a:cubicBezTo>
                    <a:pt x="50462" y="338884"/>
                    <a:pt x="53934" y="335752"/>
                    <a:pt x="55319" y="331598"/>
                  </a:cubicBezTo>
                  <a:cubicBezTo>
                    <a:pt x="56533" y="327955"/>
                    <a:pt x="56832" y="323864"/>
                    <a:pt x="58962" y="320669"/>
                  </a:cubicBezTo>
                  <a:cubicBezTo>
                    <a:pt x="61820" y="316382"/>
                    <a:pt x="66538" y="313652"/>
                    <a:pt x="69891" y="309740"/>
                  </a:cubicBezTo>
                  <a:cubicBezTo>
                    <a:pt x="73843" y="305130"/>
                    <a:pt x="77178" y="300025"/>
                    <a:pt x="80821" y="295168"/>
                  </a:cubicBezTo>
                  <a:cubicBezTo>
                    <a:pt x="89484" y="269180"/>
                    <a:pt x="77200" y="300601"/>
                    <a:pt x="95393" y="273310"/>
                  </a:cubicBezTo>
                  <a:cubicBezTo>
                    <a:pt x="112082" y="248275"/>
                    <a:pt x="78373" y="277877"/>
                    <a:pt x="113608" y="251451"/>
                  </a:cubicBezTo>
                  <a:cubicBezTo>
                    <a:pt x="117251" y="240522"/>
                    <a:pt x="118147" y="228249"/>
                    <a:pt x="124537" y="218664"/>
                  </a:cubicBezTo>
                  <a:cubicBezTo>
                    <a:pt x="126966" y="215021"/>
                    <a:pt x="130045" y="211736"/>
                    <a:pt x="131823" y="207735"/>
                  </a:cubicBezTo>
                  <a:cubicBezTo>
                    <a:pt x="134942" y="200717"/>
                    <a:pt x="134501" y="192021"/>
                    <a:pt x="139109" y="185877"/>
                  </a:cubicBezTo>
                  <a:cubicBezTo>
                    <a:pt x="142752" y="181020"/>
                    <a:pt x="147323" y="176736"/>
                    <a:pt x="150038" y="171305"/>
                  </a:cubicBezTo>
                  <a:cubicBezTo>
                    <a:pt x="173811" y="123760"/>
                    <a:pt x="153281" y="146205"/>
                    <a:pt x="171896" y="127588"/>
                  </a:cubicBezTo>
                  <a:cubicBezTo>
                    <a:pt x="175539" y="119088"/>
                    <a:pt x="179390" y="110674"/>
                    <a:pt x="182825" y="102087"/>
                  </a:cubicBezTo>
                  <a:cubicBezTo>
                    <a:pt x="184251" y="98522"/>
                    <a:pt x="184069" y="94157"/>
                    <a:pt x="186468" y="91158"/>
                  </a:cubicBezTo>
                  <a:cubicBezTo>
                    <a:pt x="189203" y="87739"/>
                    <a:pt x="193754" y="86301"/>
                    <a:pt x="197397" y="83872"/>
                  </a:cubicBezTo>
                  <a:cubicBezTo>
                    <a:pt x="198611" y="79015"/>
                    <a:pt x="198801" y="73778"/>
                    <a:pt x="201040" y="69300"/>
                  </a:cubicBezTo>
                  <a:cubicBezTo>
                    <a:pt x="212779" y="45823"/>
                    <a:pt x="210958" y="51287"/>
                    <a:pt x="226542" y="40156"/>
                  </a:cubicBezTo>
                  <a:cubicBezTo>
                    <a:pt x="245840" y="26372"/>
                    <a:pt x="234308" y="31496"/>
                    <a:pt x="252043" y="25584"/>
                  </a:cubicBezTo>
                  <a:cubicBezTo>
                    <a:pt x="255686" y="20727"/>
                    <a:pt x="259443" y="15953"/>
                    <a:pt x="262972" y="11012"/>
                  </a:cubicBezTo>
                  <a:cubicBezTo>
                    <a:pt x="265517" y="7449"/>
                    <a:pt x="266010" y="1144"/>
                    <a:pt x="270258" y="82"/>
                  </a:cubicBezTo>
                  <a:cubicBezTo>
                    <a:pt x="273590" y="-751"/>
                    <a:pt x="275115" y="4940"/>
                    <a:pt x="277544" y="7369"/>
                  </a:cubicBezTo>
                  <a:cubicBezTo>
                    <a:pt x="268911" y="20319"/>
                    <a:pt x="265401" y="1296"/>
                    <a:pt x="262972" y="82"/>
                  </a:cubicBezTo>
                  <a:close/>
                </a:path>
              </a:pathLst>
            </a:custGeom>
            <a:solidFill>
              <a:srgbClr val="7588CD"/>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pic>
          <p:nvPicPr>
            <p:cNvPr id="36" name="Picture 35"/>
            <p:cNvPicPr>
              <a:picLocks noChangeAspect="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r="41879"/>
            <a:stretch/>
          </p:blipFill>
          <p:spPr>
            <a:xfrm>
              <a:off x="7561380" y="5499377"/>
              <a:ext cx="609613" cy="702745"/>
            </a:xfrm>
            <a:prstGeom prst="rect">
              <a:avLst/>
            </a:prstGeom>
          </p:spPr>
        </p:pic>
        <p:sp>
          <p:nvSpPr>
            <p:cNvPr id="37" name="Rectangle 36"/>
            <p:cNvSpPr/>
            <p:nvPr/>
          </p:nvSpPr>
          <p:spPr>
            <a:xfrm>
              <a:off x="7665879" y="5850749"/>
              <a:ext cx="280863" cy="297517"/>
            </a:xfrm>
            <a:prstGeom prst="rect">
              <a:avLst/>
            </a:prstGeom>
          </p:spPr>
          <p:txBody>
            <a:bodyPr wrap="square">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Black" panose="020B0A04020102020204" pitchFamily="34" charset="0"/>
                  <a:ea typeface="+mn-ea"/>
                  <a:cs typeface="+mn-cs"/>
                </a:rPr>
                <a:t>G</a:t>
              </a:r>
            </a:p>
          </p:txBody>
        </p:sp>
      </p:grpSp>
      <p:grpSp>
        <p:nvGrpSpPr>
          <p:cNvPr id="47" name="Group 46"/>
          <p:cNvGrpSpPr/>
          <p:nvPr/>
        </p:nvGrpSpPr>
        <p:grpSpPr>
          <a:xfrm>
            <a:off x="7367447" y="3493588"/>
            <a:ext cx="610389" cy="702745"/>
            <a:chOff x="7694107" y="4646422"/>
            <a:chExt cx="610389" cy="702745"/>
          </a:xfrm>
        </p:grpSpPr>
        <p:sp>
          <p:nvSpPr>
            <p:cNvPr id="39" name="Freeform 38"/>
            <p:cNvSpPr/>
            <p:nvPr/>
          </p:nvSpPr>
          <p:spPr>
            <a:xfrm>
              <a:off x="7694107" y="4961743"/>
              <a:ext cx="553935" cy="385505"/>
            </a:xfrm>
            <a:custGeom>
              <a:avLst/>
              <a:gdLst>
                <a:gd name="connsiteX0" fmla="*/ 262972 w 849529"/>
                <a:gd name="connsiteY0" fmla="*/ 82 h 591220"/>
                <a:gd name="connsiteX1" fmla="*/ 262972 w 849529"/>
                <a:gd name="connsiteY1" fmla="*/ 82 h 591220"/>
                <a:gd name="connsiteX2" fmla="*/ 295759 w 849529"/>
                <a:gd name="connsiteY2" fmla="*/ 11012 h 591220"/>
                <a:gd name="connsiteX3" fmla="*/ 310331 w 849529"/>
                <a:gd name="connsiteY3" fmla="*/ 18298 h 591220"/>
                <a:gd name="connsiteX4" fmla="*/ 408693 w 849529"/>
                <a:gd name="connsiteY4" fmla="*/ 14655 h 591220"/>
                <a:gd name="connsiteX5" fmla="*/ 470625 w 849529"/>
                <a:gd name="connsiteY5" fmla="*/ 7369 h 591220"/>
                <a:gd name="connsiteX6" fmla="*/ 521627 w 849529"/>
                <a:gd name="connsiteY6" fmla="*/ 11012 h 591220"/>
                <a:gd name="connsiteX7" fmla="*/ 576272 w 849529"/>
                <a:gd name="connsiteY7" fmla="*/ 18298 h 591220"/>
                <a:gd name="connsiteX8" fmla="*/ 598131 w 849529"/>
                <a:gd name="connsiteY8" fmla="*/ 18298 h 591220"/>
                <a:gd name="connsiteX9" fmla="*/ 619989 w 849529"/>
                <a:gd name="connsiteY9" fmla="*/ 21941 h 591220"/>
                <a:gd name="connsiteX10" fmla="*/ 638204 w 849529"/>
                <a:gd name="connsiteY10" fmla="*/ 40156 h 591220"/>
                <a:gd name="connsiteX11" fmla="*/ 645490 w 849529"/>
                <a:gd name="connsiteY11" fmla="*/ 62014 h 591220"/>
                <a:gd name="connsiteX12" fmla="*/ 670991 w 849529"/>
                <a:gd name="connsiteY12" fmla="*/ 83872 h 591220"/>
                <a:gd name="connsiteX13" fmla="*/ 674634 w 849529"/>
                <a:gd name="connsiteY13" fmla="*/ 94801 h 591220"/>
                <a:gd name="connsiteX14" fmla="*/ 681920 w 849529"/>
                <a:gd name="connsiteY14" fmla="*/ 105730 h 591220"/>
                <a:gd name="connsiteX15" fmla="*/ 696492 w 849529"/>
                <a:gd name="connsiteY15" fmla="*/ 156733 h 591220"/>
                <a:gd name="connsiteX16" fmla="*/ 703778 w 849529"/>
                <a:gd name="connsiteY16" fmla="*/ 167662 h 591220"/>
                <a:gd name="connsiteX17" fmla="*/ 718350 w 849529"/>
                <a:gd name="connsiteY17" fmla="*/ 171305 h 591220"/>
                <a:gd name="connsiteX18" fmla="*/ 729280 w 849529"/>
                <a:gd name="connsiteY18" fmla="*/ 178591 h 591220"/>
                <a:gd name="connsiteX19" fmla="*/ 732923 w 849529"/>
                <a:gd name="connsiteY19" fmla="*/ 189520 h 591220"/>
                <a:gd name="connsiteX20" fmla="*/ 736566 w 849529"/>
                <a:gd name="connsiteY20" fmla="*/ 204092 h 591220"/>
                <a:gd name="connsiteX21" fmla="*/ 747495 w 849529"/>
                <a:gd name="connsiteY21" fmla="*/ 215021 h 591220"/>
                <a:gd name="connsiteX22" fmla="*/ 751138 w 849529"/>
                <a:gd name="connsiteY22" fmla="*/ 225950 h 591220"/>
                <a:gd name="connsiteX23" fmla="*/ 762067 w 849529"/>
                <a:gd name="connsiteY23" fmla="*/ 247808 h 591220"/>
                <a:gd name="connsiteX24" fmla="*/ 769353 w 849529"/>
                <a:gd name="connsiteY24" fmla="*/ 276953 h 591220"/>
                <a:gd name="connsiteX25" fmla="*/ 780282 w 849529"/>
                <a:gd name="connsiteY25" fmla="*/ 302454 h 591220"/>
                <a:gd name="connsiteX26" fmla="*/ 791211 w 849529"/>
                <a:gd name="connsiteY26" fmla="*/ 306097 h 591220"/>
                <a:gd name="connsiteX27" fmla="*/ 794854 w 849529"/>
                <a:gd name="connsiteY27" fmla="*/ 317026 h 591220"/>
                <a:gd name="connsiteX28" fmla="*/ 798497 w 849529"/>
                <a:gd name="connsiteY28" fmla="*/ 331598 h 591220"/>
                <a:gd name="connsiteX29" fmla="*/ 809426 w 849529"/>
                <a:gd name="connsiteY29" fmla="*/ 342527 h 591220"/>
                <a:gd name="connsiteX30" fmla="*/ 820355 w 849529"/>
                <a:gd name="connsiteY30" fmla="*/ 375314 h 591220"/>
                <a:gd name="connsiteX31" fmla="*/ 823998 w 849529"/>
                <a:gd name="connsiteY31" fmla="*/ 386243 h 591220"/>
                <a:gd name="connsiteX32" fmla="*/ 838570 w 849529"/>
                <a:gd name="connsiteY32" fmla="*/ 408102 h 591220"/>
                <a:gd name="connsiteX33" fmla="*/ 845856 w 849529"/>
                <a:gd name="connsiteY33" fmla="*/ 419031 h 591220"/>
                <a:gd name="connsiteX34" fmla="*/ 849499 w 849529"/>
                <a:gd name="connsiteY34" fmla="*/ 429960 h 591220"/>
                <a:gd name="connsiteX35" fmla="*/ 845856 w 849529"/>
                <a:gd name="connsiteY35" fmla="*/ 440889 h 591220"/>
                <a:gd name="connsiteX36" fmla="*/ 849499 w 849529"/>
                <a:gd name="connsiteY36" fmla="*/ 451818 h 591220"/>
                <a:gd name="connsiteX37" fmla="*/ 842213 w 849529"/>
                <a:gd name="connsiteY37" fmla="*/ 473676 h 591220"/>
                <a:gd name="connsiteX38" fmla="*/ 838570 w 849529"/>
                <a:gd name="connsiteY38" fmla="*/ 484605 h 591220"/>
                <a:gd name="connsiteX39" fmla="*/ 834927 w 849529"/>
                <a:gd name="connsiteY39" fmla="*/ 495534 h 591220"/>
                <a:gd name="connsiteX40" fmla="*/ 823998 w 849529"/>
                <a:gd name="connsiteY40" fmla="*/ 502820 h 591220"/>
                <a:gd name="connsiteX41" fmla="*/ 816712 w 849529"/>
                <a:gd name="connsiteY41" fmla="*/ 524678 h 591220"/>
                <a:gd name="connsiteX42" fmla="*/ 809426 w 849529"/>
                <a:gd name="connsiteY42" fmla="*/ 531965 h 591220"/>
                <a:gd name="connsiteX43" fmla="*/ 780282 w 849529"/>
                <a:gd name="connsiteY43" fmla="*/ 546537 h 591220"/>
                <a:gd name="connsiteX44" fmla="*/ 747495 w 849529"/>
                <a:gd name="connsiteY44" fmla="*/ 557466 h 591220"/>
                <a:gd name="connsiteX45" fmla="*/ 736566 w 849529"/>
                <a:gd name="connsiteY45" fmla="*/ 561109 h 591220"/>
                <a:gd name="connsiteX46" fmla="*/ 685563 w 849529"/>
                <a:gd name="connsiteY46" fmla="*/ 564752 h 591220"/>
                <a:gd name="connsiteX47" fmla="*/ 649133 w 849529"/>
                <a:gd name="connsiteY47" fmla="*/ 572038 h 591220"/>
                <a:gd name="connsiteX48" fmla="*/ 638204 w 849529"/>
                <a:gd name="connsiteY48" fmla="*/ 575681 h 591220"/>
                <a:gd name="connsiteX49" fmla="*/ 594487 w 849529"/>
                <a:gd name="connsiteY49" fmla="*/ 579324 h 591220"/>
                <a:gd name="connsiteX50" fmla="*/ 561700 w 849529"/>
                <a:gd name="connsiteY50" fmla="*/ 579324 h 591220"/>
                <a:gd name="connsiteX51" fmla="*/ 543485 w 849529"/>
                <a:gd name="connsiteY51" fmla="*/ 575681 h 591220"/>
                <a:gd name="connsiteX52" fmla="*/ 532556 w 849529"/>
                <a:gd name="connsiteY52" fmla="*/ 579324 h 591220"/>
                <a:gd name="connsiteX53" fmla="*/ 517984 w 849529"/>
                <a:gd name="connsiteY53" fmla="*/ 586610 h 591220"/>
                <a:gd name="connsiteX54" fmla="*/ 503412 w 849529"/>
                <a:gd name="connsiteY54" fmla="*/ 590253 h 591220"/>
                <a:gd name="connsiteX55" fmla="*/ 474268 w 849529"/>
                <a:gd name="connsiteY55" fmla="*/ 590253 h 591220"/>
                <a:gd name="connsiteX56" fmla="*/ 408693 w 849529"/>
                <a:gd name="connsiteY56" fmla="*/ 579324 h 591220"/>
                <a:gd name="connsiteX57" fmla="*/ 350405 w 849529"/>
                <a:gd name="connsiteY57" fmla="*/ 579324 h 591220"/>
                <a:gd name="connsiteX58" fmla="*/ 306688 w 849529"/>
                <a:gd name="connsiteY58" fmla="*/ 586610 h 591220"/>
                <a:gd name="connsiteX59" fmla="*/ 295759 w 849529"/>
                <a:gd name="connsiteY59" fmla="*/ 575681 h 591220"/>
                <a:gd name="connsiteX60" fmla="*/ 208327 w 849529"/>
                <a:gd name="connsiteY60" fmla="*/ 564752 h 591220"/>
                <a:gd name="connsiteX61" fmla="*/ 193754 w 849529"/>
                <a:gd name="connsiteY61" fmla="*/ 561109 h 591220"/>
                <a:gd name="connsiteX62" fmla="*/ 171896 w 849529"/>
                <a:gd name="connsiteY62" fmla="*/ 568395 h 591220"/>
                <a:gd name="connsiteX63" fmla="*/ 113608 w 849529"/>
                <a:gd name="connsiteY63" fmla="*/ 561109 h 591220"/>
                <a:gd name="connsiteX64" fmla="*/ 95393 w 849529"/>
                <a:gd name="connsiteY64" fmla="*/ 557466 h 591220"/>
                <a:gd name="connsiteX65" fmla="*/ 84464 w 849529"/>
                <a:gd name="connsiteY65" fmla="*/ 561109 h 591220"/>
                <a:gd name="connsiteX66" fmla="*/ 73534 w 849529"/>
                <a:gd name="connsiteY66" fmla="*/ 557466 h 591220"/>
                <a:gd name="connsiteX67" fmla="*/ 48033 w 849529"/>
                <a:gd name="connsiteY67" fmla="*/ 546537 h 591220"/>
                <a:gd name="connsiteX68" fmla="*/ 40747 w 849529"/>
                <a:gd name="connsiteY68" fmla="*/ 535608 h 591220"/>
                <a:gd name="connsiteX69" fmla="*/ 11603 w 849529"/>
                <a:gd name="connsiteY69" fmla="*/ 521035 h 591220"/>
                <a:gd name="connsiteX70" fmla="*/ 7960 w 849529"/>
                <a:gd name="connsiteY70" fmla="*/ 510106 h 591220"/>
                <a:gd name="connsiteX71" fmla="*/ 674 w 849529"/>
                <a:gd name="connsiteY71" fmla="*/ 491891 h 591220"/>
                <a:gd name="connsiteX72" fmla="*/ 4317 w 849529"/>
                <a:gd name="connsiteY72" fmla="*/ 480962 h 591220"/>
                <a:gd name="connsiteX73" fmla="*/ 4317 w 849529"/>
                <a:gd name="connsiteY73" fmla="*/ 459104 h 591220"/>
                <a:gd name="connsiteX74" fmla="*/ 674 w 849529"/>
                <a:gd name="connsiteY74" fmla="*/ 448175 h 591220"/>
                <a:gd name="connsiteX75" fmla="*/ 4317 w 849529"/>
                <a:gd name="connsiteY75" fmla="*/ 437246 h 591220"/>
                <a:gd name="connsiteX76" fmla="*/ 11603 w 849529"/>
                <a:gd name="connsiteY76" fmla="*/ 397173 h 591220"/>
                <a:gd name="connsiteX77" fmla="*/ 22532 w 849529"/>
                <a:gd name="connsiteY77" fmla="*/ 386243 h 591220"/>
                <a:gd name="connsiteX78" fmla="*/ 26175 w 849529"/>
                <a:gd name="connsiteY78" fmla="*/ 375314 h 591220"/>
                <a:gd name="connsiteX79" fmla="*/ 48033 w 849529"/>
                <a:gd name="connsiteY79" fmla="*/ 342527 h 591220"/>
                <a:gd name="connsiteX80" fmla="*/ 55319 w 849529"/>
                <a:gd name="connsiteY80" fmla="*/ 331598 h 591220"/>
                <a:gd name="connsiteX81" fmla="*/ 58962 w 849529"/>
                <a:gd name="connsiteY81" fmla="*/ 320669 h 591220"/>
                <a:gd name="connsiteX82" fmla="*/ 69891 w 849529"/>
                <a:gd name="connsiteY82" fmla="*/ 309740 h 591220"/>
                <a:gd name="connsiteX83" fmla="*/ 80821 w 849529"/>
                <a:gd name="connsiteY83" fmla="*/ 295168 h 591220"/>
                <a:gd name="connsiteX84" fmla="*/ 95393 w 849529"/>
                <a:gd name="connsiteY84" fmla="*/ 273310 h 591220"/>
                <a:gd name="connsiteX85" fmla="*/ 113608 w 849529"/>
                <a:gd name="connsiteY85" fmla="*/ 251451 h 591220"/>
                <a:gd name="connsiteX86" fmla="*/ 124537 w 849529"/>
                <a:gd name="connsiteY86" fmla="*/ 218664 h 591220"/>
                <a:gd name="connsiteX87" fmla="*/ 131823 w 849529"/>
                <a:gd name="connsiteY87" fmla="*/ 207735 h 591220"/>
                <a:gd name="connsiteX88" fmla="*/ 139109 w 849529"/>
                <a:gd name="connsiteY88" fmla="*/ 185877 h 591220"/>
                <a:gd name="connsiteX89" fmla="*/ 150038 w 849529"/>
                <a:gd name="connsiteY89" fmla="*/ 171305 h 591220"/>
                <a:gd name="connsiteX90" fmla="*/ 171896 w 849529"/>
                <a:gd name="connsiteY90" fmla="*/ 127588 h 591220"/>
                <a:gd name="connsiteX91" fmla="*/ 182825 w 849529"/>
                <a:gd name="connsiteY91" fmla="*/ 102087 h 591220"/>
                <a:gd name="connsiteX92" fmla="*/ 186468 w 849529"/>
                <a:gd name="connsiteY92" fmla="*/ 91158 h 591220"/>
                <a:gd name="connsiteX93" fmla="*/ 197397 w 849529"/>
                <a:gd name="connsiteY93" fmla="*/ 83872 h 591220"/>
                <a:gd name="connsiteX94" fmla="*/ 201040 w 849529"/>
                <a:gd name="connsiteY94" fmla="*/ 69300 h 591220"/>
                <a:gd name="connsiteX95" fmla="*/ 226542 w 849529"/>
                <a:gd name="connsiteY95" fmla="*/ 40156 h 591220"/>
                <a:gd name="connsiteX96" fmla="*/ 252043 w 849529"/>
                <a:gd name="connsiteY96" fmla="*/ 25584 h 591220"/>
                <a:gd name="connsiteX97" fmla="*/ 262972 w 849529"/>
                <a:gd name="connsiteY97" fmla="*/ 11012 h 591220"/>
                <a:gd name="connsiteX98" fmla="*/ 270258 w 849529"/>
                <a:gd name="connsiteY98" fmla="*/ 82 h 591220"/>
                <a:gd name="connsiteX99" fmla="*/ 277544 w 849529"/>
                <a:gd name="connsiteY99" fmla="*/ 7369 h 591220"/>
                <a:gd name="connsiteX100" fmla="*/ 262972 w 849529"/>
                <a:gd name="connsiteY100" fmla="*/ 82 h 591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49529" h="591220">
                  <a:moveTo>
                    <a:pt x="262972" y="82"/>
                  </a:moveTo>
                  <a:lnTo>
                    <a:pt x="262972" y="82"/>
                  </a:lnTo>
                  <a:cubicBezTo>
                    <a:pt x="273901" y="3725"/>
                    <a:pt x="285007" y="6876"/>
                    <a:pt x="295759" y="11012"/>
                  </a:cubicBezTo>
                  <a:cubicBezTo>
                    <a:pt x="300828" y="12962"/>
                    <a:pt x="304903" y="18123"/>
                    <a:pt x="310331" y="18298"/>
                  </a:cubicBezTo>
                  <a:lnTo>
                    <a:pt x="408693" y="14655"/>
                  </a:lnTo>
                  <a:lnTo>
                    <a:pt x="470625" y="7369"/>
                  </a:lnTo>
                  <a:cubicBezTo>
                    <a:pt x="487669" y="7369"/>
                    <a:pt x="504653" y="9469"/>
                    <a:pt x="521627" y="11012"/>
                  </a:cubicBezTo>
                  <a:cubicBezTo>
                    <a:pt x="534574" y="12189"/>
                    <a:pt x="562758" y="16367"/>
                    <a:pt x="576272" y="18298"/>
                  </a:cubicBezTo>
                  <a:cubicBezTo>
                    <a:pt x="605415" y="28012"/>
                    <a:pt x="568986" y="18298"/>
                    <a:pt x="598131" y="18298"/>
                  </a:cubicBezTo>
                  <a:cubicBezTo>
                    <a:pt x="605518" y="18298"/>
                    <a:pt x="612703" y="20727"/>
                    <a:pt x="619989" y="21941"/>
                  </a:cubicBezTo>
                  <a:cubicBezTo>
                    <a:pt x="629959" y="28588"/>
                    <a:pt x="633091" y="28652"/>
                    <a:pt x="638204" y="40156"/>
                  </a:cubicBezTo>
                  <a:cubicBezTo>
                    <a:pt x="641323" y="47174"/>
                    <a:pt x="640059" y="56583"/>
                    <a:pt x="645490" y="62014"/>
                  </a:cubicBezTo>
                  <a:cubicBezTo>
                    <a:pt x="663158" y="79682"/>
                    <a:pt x="654346" y="72776"/>
                    <a:pt x="670991" y="83872"/>
                  </a:cubicBezTo>
                  <a:cubicBezTo>
                    <a:pt x="672205" y="87515"/>
                    <a:pt x="672917" y="91366"/>
                    <a:pt x="674634" y="94801"/>
                  </a:cubicBezTo>
                  <a:cubicBezTo>
                    <a:pt x="676592" y="98717"/>
                    <a:pt x="681061" y="101437"/>
                    <a:pt x="681920" y="105730"/>
                  </a:cubicBezTo>
                  <a:cubicBezTo>
                    <a:pt x="692399" y="158125"/>
                    <a:pt x="671458" y="140044"/>
                    <a:pt x="696492" y="156733"/>
                  </a:cubicBezTo>
                  <a:cubicBezTo>
                    <a:pt x="698921" y="160376"/>
                    <a:pt x="700135" y="165233"/>
                    <a:pt x="703778" y="167662"/>
                  </a:cubicBezTo>
                  <a:cubicBezTo>
                    <a:pt x="707944" y="170439"/>
                    <a:pt x="713748" y="169333"/>
                    <a:pt x="718350" y="171305"/>
                  </a:cubicBezTo>
                  <a:cubicBezTo>
                    <a:pt x="722375" y="173030"/>
                    <a:pt x="725637" y="176162"/>
                    <a:pt x="729280" y="178591"/>
                  </a:cubicBezTo>
                  <a:cubicBezTo>
                    <a:pt x="730494" y="182234"/>
                    <a:pt x="731868" y="185828"/>
                    <a:pt x="732923" y="189520"/>
                  </a:cubicBezTo>
                  <a:cubicBezTo>
                    <a:pt x="734298" y="194334"/>
                    <a:pt x="734082" y="199745"/>
                    <a:pt x="736566" y="204092"/>
                  </a:cubicBezTo>
                  <a:cubicBezTo>
                    <a:pt x="739122" y="208565"/>
                    <a:pt x="743852" y="211378"/>
                    <a:pt x="747495" y="215021"/>
                  </a:cubicBezTo>
                  <a:cubicBezTo>
                    <a:pt x="748709" y="218664"/>
                    <a:pt x="749421" y="222515"/>
                    <a:pt x="751138" y="225950"/>
                  </a:cubicBezTo>
                  <a:cubicBezTo>
                    <a:pt x="761086" y="245845"/>
                    <a:pt x="756573" y="227664"/>
                    <a:pt x="762067" y="247808"/>
                  </a:cubicBezTo>
                  <a:cubicBezTo>
                    <a:pt x="764702" y="257469"/>
                    <a:pt x="766924" y="267238"/>
                    <a:pt x="769353" y="276953"/>
                  </a:cubicBezTo>
                  <a:cubicBezTo>
                    <a:pt x="771541" y="285703"/>
                    <a:pt x="772420" y="296164"/>
                    <a:pt x="780282" y="302454"/>
                  </a:cubicBezTo>
                  <a:cubicBezTo>
                    <a:pt x="783281" y="304853"/>
                    <a:pt x="787568" y="304883"/>
                    <a:pt x="791211" y="306097"/>
                  </a:cubicBezTo>
                  <a:cubicBezTo>
                    <a:pt x="792425" y="309740"/>
                    <a:pt x="793799" y="313334"/>
                    <a:pt x="794854" y="317026"/>
                  </a:cubicBezTo>
                  <a:cubicBezTo>
                    <a:pt x="796229" y="321840"/>
                    <a:pt x="796013" y="327251"/>
                    <a:pt x="798497" y="331598"/>
                  </a:cubicBezTo>
                  <a:cubicBezTo>
                    <a:pt x="801053" y="336071"/>
                    <a:pt x="805783" y="338884"/>
                    <a:pt x="809426" y="342527"/>
                  </a:cubicBezTo>
                  <a:lnTo>
                    <a:pt x="820355" y="375314"/>
                  </a:lnTo>
                  <a:cubicBezTo>
                    <a:pt x="821569" y="378957"/>
                    <a:pt x="821868" y="383048"/>
                    <a:pt x="823998" y="386243"/>
                  </a:cubicBezTo>
                  <a:lnTo>
                    <a:pt x="838570" y="408102"/>
                  </a:lnTo>
                  <a:cubicBezTo>
                    <a:pt x="840999" y="411745"/>
                    <a:pt x="844471" y="414877"/>
                    <a:pt x="845856" y="419031"/>
                  </a:cubicBezTo>
                  <a:lnTo>
                    <a:pt x="849499" y="429960"/>
                  </a:lnTo>
                  <a:cubicBezTo>
                    <a:pt x="848285" y="433603"/>
                    <a:pt x="845856" y="437049"/>
                    <a:pt x="845856" y="440889"/>
                  </a:cubicBezTo>
                  <a:cubicBezTo>
                    <a:pt x="845856" y="444729"/>
                    <a:pt x="849923" y="448001"/>
                    <a:pt x="849499" y="451818"/>
                  </a:cubicBezTo>
                  <a:cubicBezTo>
                    <a:pt x="848651" y="459451"/>
                    <a:pt x="844642" y="466390"/>
                    <a:pt x="842213" y="473676"/>
                  </a:cubicBezTo>
                  <a:lnTo>
                    <a:pt x="838570" y="484605"/>
                  </a:lnTo>
                  <a:cubicBezTo>
                    <a:pt x="837356" y="488248"/>
                    <a:pt x="838122" y="493404"/>
                    <a:pt x="834927" y="495534"/>
                  </a:cubicBezTo>
                  <a:lnTo>
                    <a:pt x="823998" y="502820"/>
                  </a:lnTo>
                  <a:cubicBezTo>
                    <a:pt x="821569" y="510106"/>
                    <a:pt x="822142" y="519247"/>
                    <a:pt x="816712" y="524678"/>
                  </a:cubicBezTo>
                  <a:cubicBezTo>
                    <a:pt x="814283" y="527107"/>
                    <a:pt x="812108" y="529819"/>
                    <a:pt x="809426" y="531965"/>
                  </a:cubicBezTo>
                  <a:cubicBezTo>
                    <a:pt x="799302" y="540065"/>
                    <a:pt x="793233" y="541828"/>
                    <a:pt x="780282" y="546537"/>
                  </a:cubicBezTo>
                  <a:cubicBezTo>
                    <a:pt x="769455" y="550474"/>
                    <a:pt x="758424" y="553823"/>
                    <a:pt x="747495" y="557466"/>
                  </a:cubicBezTo>
                  <a:cubicBezTo>
                    <a:pt x="743852" y="558680"/>
                    <a:pt x="740396" y="560835"/>
                    <a:pt x="736566" y="561109"/>
                  </a:cubicBezTo>
                  <a:lnTo>
                    <a:pt x="685563" y="564752"/>
                  </a:lnTo>
                  <a:cubicBezTo>
                    <a:pt x="668387" y="567615"/>
                    <a:pt x="664350" y="567690"/>
                    <a:pt x="649133" y="572038"/>
                  </a:cubicBezTo>
                  <a:cubicBezTo>
                    <a:pt x="645441" y="573093"/>
                    <a:pt x="642010" y="575173"/>
                    <a:pt x="638204" y="575681"/>
                  </a:cubicBezTo>
                  <a:cubicBezTo>
                    <a:pt x="623709" y="577614"/>
                    <a:pt x="609059" y="578110"/>
                    <a:pt x="594487" y="579324"/>
                  </a:cubicBezTo>
                  <a:cubicBezTo>
                    <a:pt x="569884" y="571123"/>
                    <a:pt x="600169" y="579324"/>
                    <a:pt x="561700" y="579324"/>
                  </a:cubicBezTo>
                  <a:cubicBezTo>
                    <a:pt x="555508" y="579324"/>
                    <a:pt x="549557" y="576895"/>
                    <a:pt x="543485" y="575681"/>
                  </a:cubicBezTo>
                  <a:cubicBezTo>
                    <a:pt x="539842" y="576895"/>
                    <a:pt x="536086" y="577811"/>
                    <a:pt x="532556" y="579324"/>
                  </a:cubicBezTo>
                  <a:cubicBezTo>
                    <a:pt x="527564" y="581463"/>
                    <a:pt x="523069" y="584703"/>
                    <a:pt x="517984" y="586610"/>
                  </a:cubicBezTo>
                  <a:cubicBezTo>
                    <a:pt x="513296" y="588368"/>
                    <a:pt x="508269" y="589039"/>
                    <a:pt x="503412" y="590253"/>
                  </a:cubicBezTo>
                  <a:cubicBezTo>
                    <a:pt x="442349" y="574987"/>
                    <a:pt x="535331" y="595804"/>
                    <a:pt x="474268" y="590253"/>
                  </a:cubicBezTo>
                  <a:cubicBezTo>
                    <a:pt x="452199" y="588247"/>
                    <a:pt x="408693" y="579324"/>
                    <a:pt x="408693" y="579324"/>
                  </a:cubicBezTo>
                  <a:cubicBezTo>
                    <a:pt x="367690" y="595725"/>
                    <a:pt x="418051" y="579324"/>
                    <a:pt x="350405" y="579324"/>
                  </a:cubicBezTo>
                  <a:cubicBezTo>
                    <a:pt x="335632" y="579324"/>
                    <a:pt x="321260" y="584181"/>
                    <a:pt x="306688" y="586610"/>
                  </a:cubicBezTo>
                  <a:cubicBezTo>
                    <a:pt x="303045" y="582967"/>
                    <a:pt x="300702" y="577135"/>
                    <a:pt x="295759" y="575681"/>
                  </a:cubicBezTo>
                  <a:cubicBezTo>
                    <a:pt x="281832" y="571585"/>
                    <a:pt x="226913" y="566611"/>
                    <a:pt x="208327" y="564752"/>
                  </a:cubicBezTo>
                  <a:cubicBezTo>
                    <a:pt x="203469" y="563538"/>
                    <a:pt x="198736" y="560611"/>
                    <a:pt x="193754" y="561109"/>
                  </a:cubicBezTo>
                  <a:cubicBezTo>
                    <a:pt x="186112" y="561873"/>
                    <a:pt x="171896" y="568395"/>
                    <a:pt x="171896" y="568395"/>
                  </a:cubicBezTo>
                  <a:lnTo>
                    <a:pt x="113608" y="561109"/>
                  </a:lnTo>
                  <a:cubicBezTo>
                    <a:pt x="107478" y="560233"/>
                    <a:pt x="101585" y="557466"/>
                    <a:pt x="95393" y="557466"/>
                  </a:cubicBezTo>
                  <a:cubicBezTo>
                    <a:pt x="91553" y="557466"/>
                    <a:pt x="88107" y="559895"/>
                    <a:pt x="84464" y="561109"/>
                  </a:cubicBezTo>
                  <a:cubicBezTo>
                    <a:pt x="80821" y="559895"/>
                    <a:pt x="77064" y="558979"/>
                    <a:pt x="73534" y="557466"/>
                  </a:cubicBezTo>
                  <a:cubicBezTo>
                    <a:pt x="42017" y="543959"/>
                    <a:pt x="73667" y="555082"/>
                    <a:pt x="48033" y="546537"/>
                  </a:cubicBezTo>
                  <a:cubicBezTo>
                    <a:pt x="45604" y="542894"/>
                    <a:pt x="43843" y="538704"/>
                    <a:pt x="40747" y="535608"/>
                  </a:cubicBezTo>
                  <a:cubicBezTo>
                    <a:pt x="33472" y="528333"/>
                    <a:pt x="20298" y="524514"/>
                    <a:pt x="11603" y="521035"/>
                  </a:cubicBezTo>
                  <a:cubicBezTo>
                    <a:pt x="10389" y="517392"/>
                    <a:pt x="9308" y="513702"/>
                    <a:pt x="7960" y="510106"/>
                  </a:cubicBezTo>
                  <a:cubicBezTo>
                    <a:pt x="5664" y="503983"/>
                    <a:pt x="1485" y="498380"/>
                    <a:pt x="674" y="491891"/>
                  </a:cubicBezTo>
                  <a:cubicBezTo>
                    <a:pt x="198" y="488081"/>
                    <a:pt x="3103" y="484605"/>
                    <a:pt x="4317" y="480962"/>
                  </a:cubicBezTo>
                  <a:cubicBezTo>
                    <a:pt x="-5398" y="451818"/>
                    <a:pt x="4317" y="488248"/>
                    <a:pt x="4317" y="459104"/>
                  </a:cubicBezTo>
                  <a:cubicBezTo>
                    <a:pt x="4317" y="455264"/>
                    <a:pt x="1888" y="451818"/>
                    <a:pt x="674" y="448175"/>
                  </a:cubicBezTo>
                  <a:cubicBezTo>
                    <a:pt x="1888" y="444532"/>
                    <a:pt x="3630" y="441024"/>
                    <a:pt x="4317" y="437246"/>
                  </a:cubicBezTo>
                  <a:cubicBezTo>
                    <a:pt x="4568" y="435864"/>
                    <a:pt x="6381" y="405006"/>
                    <a:pt x="11603" y="397173"/>
                  </a:cubicBezTo>
                  <a:cubicBezTo>
                    <a:pt x="14461" y="392886"/>
                    <a:pt x="18889" y="389886"/>
                    <a:pt x="22532" y="386243"/>
                  </a:cubicBezTo>
                  <a:cubicBezTo>
                    <a:pt x="23746" y="382600"/>
                    <a:pt x="24310" y="378671"/>
                    <a:pt x="26175" y="375314"/>
                  </a:cubicBezTo>
                  <a:lnTo>
                    <a:pt x="48033" y="342527"/>
                  </a:lnTo>
                  <a:cubicBezTo>
                    <a:pt x="50462" y="338884"/>
                    <a:pt x="53934" y="335752"/>
                    <a:pt x="55319" y="331598"/>
                  </a:cubicBezTo>
                  <a:cubicBezTo>
                    <a:pt x="56533" y="327955"/>
                    <a:pt x="56832" y="323864"/>
                    <a:pt x="58962" y="320669"/>
                  </a:cubicBezTo>
                  <a:cubicBezTo>
                    <a:pt x="61820" y="316382"/>
                    <a:pt x="66538" y="313652"/>
                    <a:pt x="69891" y="309740"/>
                  </a:cubicBezTo>
                  <a:cubicBezTo>
                    <a:pt x="73843" y="305130"/>
                    <a:pt x="77178" y="300025"/>
                    <a:pt x="80821" y="295168"/>
                  </a:cubicBezTo>
                  <a:cubicBezTo>
                    <a:pt x="89484" y="269180"/>
                    <a:pt x="77200" y="300601"/>
                    <a:pt x="95393" y="273310"/>
                  </a:cubicBezTo>
                  <a:cubicBezTo>
                    <a:pt x="112082" y="248275"/>
                    <a:pt x="78373" y="277877"/>
                    <a:pt x="113608" y="251451"/>
                  </a:cubicBezTo>
                  <a:cubicBezTo>
                    <a:pt x="117251" y="240522"/>
                    <a:pt x="118147" y="228249"/>
                    <a:pt x="124537" y="218664"/>
                  </a:cubicBezTo>
                  <a:cubicBezTo>
                    <a:pt x="126966" y="215021"/>
                    <a:pt x="130045" y="211736"/>
                    <a:pt x="131823" y="207735"/>
                  </a:cubicBezTo>
                  <a:cubicBezTo>
                    <a:pt x="134942" y="200717"/>
                    <a:pt x="134501" y="192021"/>
                    <a:pt x="139109" y="185877"/>
                  </a:cubicBezTo>
                  <a:cubicBezTo>
                    <a:pt x="142752" y="181020"/>
                    <a:pt x="147323" y="176736"/>
                    <a:pt x="150038" y="171305"/>
                  </a:cubicBezTo>
                  <a:cubicBezTo>
                    <a:pt x="173811" y="123760"/>
                    <a:pt x="153281" y="146205"/>
                    <a:pt x="171896" y="127588"/>
                  </a:cubicBezTo>
                  <a:cubicBezTo>
                    <a:pt x="175539" y="119088"/>
                    <a:pt x="179390" y="110674"/>
                    <a:pt x="182825" y="102087"/>
                  </a:cubicBezTo>
                  <a:cubicBezTo>
                    <a:pt x="184251" y="98522"/>
                    <a:pt x="184069" y="94157"/>
                    <a:pt x="186468" y="91158"/>
                  </a:cubicBezTo>
                  <a:cubicBezTo>
                    <a:pt x="189203" y="87739"/>
                    <a:pt x="193754" y="86301"/>
                    <a:pt x="197397" y="83872"/>
                  </a:cubicBezTo>
                  <a:cubicBezTo>
                    <a:pt x="198611" y="79015"/>
                    <a:pt x="198801" y="73778"/>
                    <a:pt x="201040" y="69300"/>
                  </a:cubicBezTo>
                  <a:cubicBezTo>
                    <a:pt x="212779" y="45823"/>
                    <a:pt x="210958" y="51287"/>
                    <a:pt x="226542" y="40156"/>
                  </a:cubicBezTo>
                  <a:cubicBezTo>
                    <a:pt x="245840" y="26372"/>
                    <a:pt x="234308" y="31496"/>
                    <a:pt x="252043" y="25584"/>
                  </a:cubicBezTo>
                  <a:cubicBezTo>
                    <a:pt x="255686" y="20727"/>
                    <a:pt x="259443" y="15953"/>
                    <a:pt x="262972" y="11012"/>
                  </a:cubicBezTo>
                  <a:cubicBezTo>
                    <a:pt x="265517" y="7449"/>
                    <a:pt x="266010" y="1144"/>
                    <a:pt x="270258" y="82"/>
                  </a:cubicBezTo>
                  <a:cubicBezTo>
                    <a:pt x="273590" y="-751"/>
                    <a:pt x="275115" y="4940"/>
                    <a:pt x="277544" y="7369"/>
                  </a:cubicBezTo>
                  <a:cubicBezTo>
                    <a:pt x="268911" y="20319"/>
                    <a:pt x="265401" y="1296"/>
                    <a:pt x="262972" y="82"/>
                  </a:cubicBezTo>
                  <a:close/>
                </a:path>
              </a:pathLst>
            </a:custGeom>
            <a:solidFill>
              <a:srgbClr val="76BED6"/>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pic>
          <p:nvPicPr>
            <p:cNvPr id="40" name="Picture 39"/>
            <p:cNvPicPr>
              <a:picLocks noChangeAspect="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r="41879"/>
            <a:stretch/>
          </p:blipFill>
          <p:spPr>
            <a:xfrm>
              <a:off x="7694883" y="4646422"/>
              <a:ext cx="609613" cy="702745"/>
            </a:xfrm>
            <a:prstGeom prst="rect">
              <a:avLst/>
            </a:prstGeom>
          </p:spPr>
        </p:pic>
        <p:sp>
          <p:nvSpPr>
            <p:cNvPr id="41" name="Rectangle 40"/>
            <p:cNvSpPr/>
            <p:nvPr/>
          </p:nvSpPr>
          <p:spPr>
            <a:xfrm>
              <a:off x="7799382" y="4997794"/>
              <a:ext cx="280863" cy="297517"/>
            </a:xfrm>
            <a:prstGeom prst="rect">
              <a:avLst/>
            </a:prstGeom>
          </p:spPr>
          <p:txBody>
            <a:bodyPr wrap="square">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Black" panose="020B0A04020102020204" pitchFamily="34" charset="0"/>
                  <a:ea typeface="+mn-ea"/>
                  <a:cs typeface="+mn-cs"/>
                </a:rPr>
                <a:t>C</a:t>
              </a:r>
            </a:p>
          </p:txBody>
        </p:sp>
      </p:grpSp>
      <p:grpSp>
        <p:nvGrpSpPr>
          <p:cNvPr id="46" name="Group 45"/>
          <p:cNvGrpSpPr/>
          <p:nvPr/>
        </p:nvGrpSpPr>
        <p:grpSpPr>
          <a:xfrm>
            <a:off x="7367834" y="2524595"/>
            <a:ext cx="610389" cy="702745"/>
            <a:chOff x="7588832" y="4012028"/>
            <a:chExt cx="610389" cy="702745"/>
          </a:xfrm>
        </p:grpSpPr>
        <p:sp>
          <p:nvSpPr>
            <p:cNvPr id="43" name="Freeform 42"/>
            <p:cNvSpPr/>
            <p:nvPr/>
          </p:nvSpPr>
          <p:spPr>
            <a:xfrm>
              <a:off x="7588832" y="4327349"/>
              <a:ext cx="553935" cy="385505"/>
            </a:xfrm>
            <a:custGeom>
              <a:avLst/>
              <a:gdLst>
                <a:gd name="connsiteX0" fmla="*/ 262972 w 849529"/>
                <a:gd name="connsiteY0" fmla="*/ 82 h 591220"/>
                <a:gd name="connsiteX1" fmla="*/ 262972 w 849529"/>
                <a:gd name="connsiteY1" fmla="*/ 82 h 591220"/>
                <a:gd name="connsiteX2" fmla="*/ 295759 w 849529"/>
                <a:gd name="connsiteY2" fmla="*/ 11012 h 591220"/>
                <a:gd name="connsiteX3" fmla="*/ 310331 w 849529"/>
                <a:gd name="connsiteY3" fmla="*/ 18298 h 591220"/>
                <a:gd name="connsiteX4" fmla="*/ 408693 w 849529"/>
                <a:gd name="connsiteY4" fmla="*/ 14655 h 591220"/>
                <a:gd name="connsiteX5" fmla="*/ 470625 w 849529"/>
                <a:gd name="connsiteY5" fmla="*/ 7369 h 591220"/>
                <a:gd name="connsiteX6" fmla="*/ 521627 w 849529"/>
                <a:gd name="connsiteY6" fmla="*/ 11012 h 591220"/>
                <a:gd name="connsiteX7" fmla="*/ 576272 w 849529"/>
                <a:gd name="connsiteY7" fmla="*/ 18298 h 591220"/>
                <a:gd name="connsiteX8" fmla="*/ 598131 w 849529"/>
                <a:gd name="connsiteY8" fmla="*/ 18298 h 591220"/>
                <a:gd name="connsiteX9" fmla="*/ 619989 w 849529"/>
                <a:gd name="connsiteY9" fmla="*/ 21941 h 591220"/>
                <a:gd name="connsiteX10" fmla="*/ 638204 w 849529"/>
                <a:gd name="connsiteY10" fmla="*/ 40156 h 591220"/>
                <a:gd name="connsiteX11" fmla="*/ 645490 w 849529"/>
                <a:gd name="connsiteY11" fmla="*/ 62014 h 591220"/>
                <a:gd name="connsiteX12" fmla="*/ 670991 w 849529"/>
                <a:gd name="connsiteY12" fmla="*/ 83872 h 591220"/>
                <a:gd name="connsiteX13" fmla="*/ 674634 w 849529"/>
                <a:gd name="connsiteY13" fmla="*/ 94801 h 591220"/>
                <a:gd name="connsiteX14" fmla="*/ 681920 w 849529"/>
                <a:gd name="connsiteY14" fmla="*/ 105730 h 591220"/>
                <a:gd name="connsiteX15" fmla="*/ 696492 w 849529"/>
                <a:gd name="connsiteY15" fmla="*/ 156733 h 591220"/>
                <a:gd name="connsiteX16" fmla="*/ 703778 w 849529"/>
                <a:gd name="connsiteY16" fmla="*/ 167662 h 591220"/>
                <a:gd name="connsiteX17" fmla="*/ 718350 w 849529"/>
                <a:gd name="connsiteY17" fmla="*/ 171305 h 591220"/>
                <a:gd name="connsiteX18" fmla="*/ 729280 w 849529"/>
                <a:gd name="connsiteY18" fmla="*/ 178591 h 591220"/>
                <a:gd name="connsiteX19" fmla="*/ 732923 w 849529"/>
                <a:gd name="connsiteY19" fmla="*/ 189520 h 591220"/>
                <a:gd name="connsiteX20" fmla="*/ 736566 w 849529"/>
                <a:gd name="connsiteY20" fmla="*/ 204092 h 591220"/>
                <a:gd name="connsiteX21" fmla="*/ 747495 w 849529"/>
                <a:gd name="connsiteY21" fmla="*/ 215021 h 591220"/>
                <a:gd name="connsiteX22" fmla="*/ 751138 w 849529"/>
                <a:gd name="connsiteY22" fmla="*/ 225950 h 591220"/>
                <a:gd name="connsiteX23" fmla="*/ 762067 w 849529"/>
                <a:gd name="connsiteY23" fmla="*/ 247808 h 591220"/>
                <a:gd name="connsiteX24" fmla="*/ 769353 w 849529"/>
                <a:gd name="connsiteY24" fmla="*/ 276953 h 591220"/>
                <a:gd name="connsiteX25" fmla="*/ 780282 w 849529"/>
                <a:gd name="connsiteY25" fmla="*/ 302454 h 591220"/>
                <a:gd name="connsiteX26" fmla="*/ 791211 w 849529"/>
                <a:gd name="connsiteY26" fmla="*/ 306097 h 591220"/>
                <a:gd name="connsiteX27" fmla="*/ 794854 w 849529"/>
                <a:gd name="connsiteY27" fmla="*/ 317026 h 591220"/>
                <a:gd name="connsiteX28" fmla="*/ 798497 w 849529"/>
                <a:gd name="connsiteY28" fmla="*/ 331598 h 591220"/>
                <a:gd name="connsiteX29" fmla="*/ 809426 w 849529"/>
                <a:gd name="connsiteY29" fmla="*/ 342527 h 591220"/>
                <a:gd name="connsiteX30" fmla="*/ 820355 w 849529"/>
                <a:gd name="connsiteY30" fmla="*/ 375314 h 591220"/>
                <a:gd name="connsiteX31" fmla="*/ 823998 w 849529"/>
                <a:gd name="connsiteY31" fmla="*/ 386243 h 591220"/>
                <a:gd name="connsiteX32" fmla="*/ 838570 w 849529"/>
                <a:gd name="connsiteY32" fmla="*/ 408102 h 591220"/>
                <a:gd name="connsiteX33" fmla="*/ 845856 w 849529"/>
                <a:gd name="connsiteY33" fmla="*/ 419031 h 591220"/>
                <a:gd name="connsiteX34" fmla="*/ 849499 w 849529"/>
                <a:gd name="connsiteY34" fmla="*/ 429960 h 591220"/>
                <a:gd name="connsiteX35" fmla="*/ 845856 w 849529"/>
                <a:gd name="connsiteY35" fmla="*/ 440889 h 591220"/>
                <a:gd name="connsiteX36" fmla="*/ 849499 w 849529"/>
                <a:gd name="connsiteY36" fmla="*/ 451818 h 591220"/>
                <a:gd name="connsiteX37" fmla="*/ 842213 w 849529"/>
                <a:gd name="connsiteY37" fmla="*/ 473676 h 591220"/>
                <a:gd name="connsiteX38" fmla="*/ 838570 w 849529"/>
                <a:gd name="connsiteY38" fmla="*/ 484605 h 591220"/>
                <a:gd name="connsiteX39" fmla="*/ 834927 w 849529"/>
                <a:gd name="connsiteY39" fmla="*/ 495534 h 591220"/>
                <a:gd name="connsiteX40" fmla="*/ 823998 w 849529"/>
                <a:gd name="connsiteY40" fmla="*/ 502820 h 591220"/>
                <a:gd name="connsiteX41" fmla="*/ 816712 w 849529"/>
                <a:gd name="connsiteY41" fmla="*/ 524678 h 591220"/>
                <a:gd name="connsiteX42" fmla="*/ 809426 w 849529"/>
                <a:gd name="connsiteY42" fmla="*/ 531965 h 591220"/>
                <a:gd name="connsiteX43" fmla="*/ 780282 w 849529"/>
                <a:gd name="connsiteY43" fmla="*/ 546537 h 591220"/>
                <a:gd name="connsiteX44" fmla="*/ 747495 w 849529"/>
                <a:gd name="connsiteY44" fmla="*/ 557466 h 591220"/>
                <a:gd name="connsiteX45" fmla="*/ 736566 w 849529"/>
                <a:gd name="connsiteY45" fmla="*/ 561109 h 591220"/>
                <a:gd name="connsiteX46" fmla="*/ 685563 w 849529"/>
                <a:gd name="connsiteY46" fmla="*/ 564752 h 591220"/>
                <a:gd name="connsiteX47" fmla="*/ 649133 w 849529"/>
                <a:gd name="connsiteY47" fmla="*/ 572038 h 591220"/>
                <a:gd name="connsiteX48" fmla="*/ 638204 w 849529"/>
                <a:gd name="connsiteY48" fmla="*/ 575681 h 591220"/>
                <a:gd name="connsiteX49" fmla="*/ 594487 w 849529"/>
                <a:gd name="connsiteY49" fmla="*/ 579324 h 591220"/>
                <a:gd name="connsiteX50" fmla="*/ 561700 w 849529"/>
                <a:gd name="connsiteY50" fmla="*/ 579324 h 591220"/>
                <a:gd name="connsiteX51" fmla="*/ 543485 w 849529"/>
                <a:gd name="connsiteY51" fmla="*/ 575681 h 591220"/>
                <a:gd name="connsiteX52" fmla="*/ 532556 w 849529"/>
                <a:gd name="connsiteY52" fmla="*/ 579324 h 591220"/>
                <a:gd name="connsiteX53" fmla="*/ 517984 w 849529"/>
                <a:gd name="connsiteY53" fmla="*/ 586610 h 591220"/>
                <a:gd name="connsiteX54" fmla="*/ 503412 w 849529"/>
                <a:gd name="connsiteY54" fmla="*/ 590253 h 591220"/>
                <a:gd name="connsiteX55" fmla="*/ 474268 w 849529"/>
                <a:gd name="connsiteY55" fmla="*/ 590253 h 591220"/>
                <a:gd name="connsiteX56" fmla="*/ 408693 w 849529"/>
                <a:gd name="connsiteY56" fmla="*/ 579324 h 591220"/>
                <a:gd name="connsiteX57" fmla="*/ 350405 w 849529"/>
                <a:gd name="connsiteY57" fmla="*/ 579324 h 591220"/>
                <a:gd name="connsiteX58" fmla="*/ 306688 w 849529"/>
                <a:gd name="connsiteY58" fmla="*/ 586610 h 591220"/>
                <a:gd name="connsiteX59" fmla="*/ 295759 w 849529"/>
                <a:gd name="connsiteY59" fmla="*/ 575681 h 591220"/>
                <a:gd name="connsiteX60" fmla="*/ 208327 w 849529"/>
                <a:gd name="connsiteY60" fmla="*/ 564752 h 591220"/>
                <a:gd name="connsiteX61" fmla="*/ 193754 w 849529"/>
                <a:gd name="connsiteY61" fmla="*/ 561109 h 591220"/>
                <a:gd name="connsiteX62" fmla="*/ 171896 w 849529"/>
                <a:gd name="connsiteY62" fmla="*/ 568395 h 591220"/>
                <a:gd name="connsiteX63" fmla="*/ 113608 w 849529"/>
                <a:gd name="connsiteY63" fmla="*/ 561109 h 591220"/>
                <a:gd name="connsiteX64" fmla="*/ 95393 w 849529"/>
                <a:gd name="connsiteY64" fmla="*/ 557466 h 591220"/>
                <a:gd name="connsiteX65" fmla="*/ 84464 w 849529"/>
                <a:gd name="connsiteY65" fmla="*/ 561109 h 591220"/>
                <a:gd name="connsiteX66" fmla="*/ 73534 w 849529"/>
                <a:gd name="connsiteY66" fmla="*/ 557466 h 591220"/>
                <a:gd name="connsiteX67" fmla="*/ 48033 w 849529"/>
                <a:gd name="connsiteY67" fmla="*/ 546537 h 591220"/>
                <a:gd name="connsiteX68" fmla="*/ 40747 w 849529"/>
                <a:gd name="connsiteY68" fmla="*/ 535608 h 591220"/>
                <a:gd name="connsiteX69" fmla="*/ 11603 w 849529"/>
                <a:gd name="connsiteY69" fmla="*/ 521035 h 591220"/>
                <a:gd name="connsiteX70" fmla="*/ 7960 w 849529"/>
                <a:gd name="connsiteY70" fmla="*/ 510106 h 591220"/>
                <a:gd name="connsiteX71" fmla="*/ 674 w 849529"/>
                <a:gd name="connsiteY71" fmla="*/ 491891 h 591220"/>
                <a:gd name="connsiteX72" fmla="*/ 4317 w 849529"/>
                <a:gd name="connsiteY72" fmla="*/ 480962 h 591220"/>
                <a:gd name="connsiteX73" fmla="*/ 4317 w 849529"/>
                <a:gd name="connsiteY73" fmla="*/ 459104 h 591220"/>
                <a:gd name="connsiteX74" fmla="*/ 674 w 849529"/>
                <a:gd name="connsiteY74" fmla="*/ 448175 h 591220"/>
                <a:gd name="connsiteX75" fmla="*/ 4317 w 849529"/>
                <a:gd name="connsiteY75" fmla="*/ 437246 h 591220"/>
                <a:gd name="connsiteX76" fmla="*/ 11603 w 849529"/>
                <a:gd name="connsiteY76" fmla="*/ 397173 h 591220"/>
                <a:gd name="connsiteX77" fmla="*/ 22532 w 849529"/>
                <a:gd name="connsiteY77" fmla="*/ 386243 h 591220"/>
                <a:gd name="connsiteX78" fmla="*/ 26175 w 849529"/>
                <a:gd name="connsiteY78" fmla="*/ 375314 h 591220"/>
                <a:gd name="connsiteX79" fmla="*/ 48033 w 849529"/>
                <a:gd name="connsiteY79" fmla="*/ 342527 h 591220"/>
                <a:gd name="connsiteX80" fmla="*/ 55319 w 849529"/>
                <a:gd name="connsiteY80" fmla="*/ 331598 h 591220"/>
                <a:gd name="connsiteX81" fmla="*/ 58962 w 849529"/>
                <a:gd name="connsiteY81" fmla="*/ 320669 h 591220"/>
                <a:gd name="connsiteX82" fmla="*/ 69891 w 849529"/>
                <a:gd name="connsiteY82" fmla="*/ 309740 h 591220"/>
                <a:gd name="connsiteX83" fmla="*/ 80821 w 849529"/>
                <a:gd name="connsiteY83" fmla="*/ 295168 h 591220"/>
                <a:gd name="connsiteX84" fmla="*/ 95393 w 849529"/>
                <a:gd name="connsiteY84" fmla="*/ 273310 h 591220"/>
                <a:gd name="connsiteX85" fmla="*/ 113608 w 849529"/>
                <a:gd name="connsiteY85" fmla="*/ 251451 h 591220"/>
                <a:gd name="connsiteX86" fmla="*/ 124537 w 849529"/>
                <a:gd name="connsiteY86" fmla="*/ 218664 h 591220"/>
                <a:gd name="connsiteX87" fmla="*/ 131823 w 849529"/>
                <a:gd name="connsiteY87" fmla="*/ 207735 h 591220"/>
                <a:gd name="connsiteX88" fmla="*/ 139109 w 849529"/>
                <a:gd name="connsiteY88" fmla="*/ 185877 h 591220"/>
                <a:gd name="connsiteX89" fmla="*/ 150038 w 849529"/>
                <a:gd name="connsiteY89" fmla="*/ 171305 h 591220"/>
                <a:gd name="connsiteX90" fmla="*/ 171896 w 849529"/>
                <a:gd name="connsiteY90" fmla="*/ 127588 h 591220"/>
                <a:gd name="connsiteX91" fmla="*/ 182825 w 849529"/>
                <a:gd name="connsiteY91" fmla="*/ 102087 h 591220"/>
                <a:gd name="connsiteX92" fmla="*/ 186468 w 849529"/>
                <a:gd name="connsiteY92" fmla="*/ 91158 h 591220"/>
                <a:gd name="connsiteX93" fmla="*/ 197397 w 849529"/>
                <a:gd name="connsiteY93" fmla="*/ 83872 h 591220"/>
                <a:gd name="connsiteX94" fmla="*/ 201040 w 849529"/>
                <a:gd name="connsiteY94" fmla="*/ 69300 h 591220"/>
                <a:gd name="connsiteX95" fmla="*/ 226542 w 849529"/>
                <a:gd name="connsiteY95" fmla="*/ 40156 h 591220"/>
                <a:gd name="connsiteX96" fmla="*/ 252043 w 849529"/>
                <a:gd name="connsiteY96" fmla="*/ 25584 h 591220"/>
                <a:gd name="connsiteX97" fmla="*/ 262972 w 849529"/>
                <a:gd name="connsiteY97" fmla="*/ 11012 h 591220"/>
                <a:gd name="connsiteX98" fmla="*/ 270258 w 849529"/>
                <a:gd name="connsiteY98" fmla="*/ 82 h 591220"/>
                <a:gd name="connsiteX99" fmla="*/ 277544 w 849529"/>
                <a:gd name="connsiteY99" fmla="*/ 7369 h 591220"/>
                <a:gd name="connsiteX100" fmla="*/ 262972 w 849529"/>
                <a:gd name="connsiteY100" fmla="*/ 82 h 591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49529" h="591220">
                  <a:moveTo>
                    <a:pt x="262972" y="82"/>
                  </a:moveTo>
                  <a:lnTo>
                    <a:pt x="262972" y="82"/>
                  </a:lnTo>
                  <a:cubicBezTo>
                    <a:pt x="273901" y="3725"/>
                    <a:pt x="285007" y="6876"/>
                    <a:pt x="295759" y="11012"/>
                  </a:cubicBezTo>
                  <a:cubicBezTo>
                    <a:pt x="300828" y="12962"/>
                    <a:pt x="304903" y="18123"/>
                    <a:pt x="310331" y="18298"/>
                  </a:cubicBezTo>
                  <a:lnTo>
                    <a:pt x="408693" y="14655"/>
                  </a:lnTo>
                  <a:lnTo>
                    <a:pt x="470625" y="7369"/>
                  </a:lnTo>
                  <a:cubicBezTo>
                    <a:pt x="487669" y="7369"/>
                    <a:pt x="504653" y="9469"/>
                    <a:pt x="521627" y="11012"/>
                  </a:cubicBezTo>
                  <a:cubicBezTo>
                    <a:pt x="534574" y="12189"/>
                    <a:pt x="562758" y="16367"/>
                    <a:pt x="576272" y="18298"/>
                  </a:cubicBezTo>
                  <a:cubicBezTo>
                    <a:pt x="605415" y="28012"/>
                    <a:pt x="568986" y="18298"/>
                    <a:pt x="598131" y="18298"/>
                  </a:cubicBezTo>
                  <a:cubicBezTo>
                    <a:pt x="605518" y="18298"/>
                    <a:pt x="612703" y="20727"/>
                    <a:pt x="619989" y="21941"/>
                  </a:cubicBezTo>
                  <a:cubicBezTo>
                    <a:pt x="629959" y="28588"/>
                    <a:pt x="633091" y="28652"/>
                    <a:pt x="638204" y="40156"/>
                  </a:cubicBezTo>
                  <a:cubicBezTo>
                    <a:pt x="641323" y="47174"/>
                    <a:pt x="640059" y="56583"/>
                    <a:pt x="645490" y="62014"/>
                  </a:cubicBezTo>
                  <a:cubicBezTo>
                    <a:pt x="663158" y="79682"/>
                    <a:pt x="654346" y="72776"/>
                    <a:pt x="670991" y="83872"/>
                  </a:cubicBezTo>
                  <a:cubicBezTo>
                    <a:pt x="672205" y="87515"/>
                    <a:pt x="672917" y="91366"/>
                    <a:pt x="674634" y="94801"/>
                  </a:cubicBezTo>
                  <a:cubicBezTo>
                    <a:pt x="676592" y="98717"/>
                    <a:pt x="681061" y="101437"/>
                    <a:pt x="681920" y="105730"/>
                  </a:cubicBezTo>
                  <a:cubicBezTo>
                    <a:pt x="692399" y="158125"/>
                    <a:pt x="671458" y="140044"/>
                    <a:pt x="696492" y="156733"/>
                  </a:cubicBezTo>
                  <a:cubicBezTo>
                    <a:pt x="698921" y="160376"/>
                    <a:pt x="700135" y="165233"/>
                    <a:pt x="703778" y="167662"/>
                  </a:cubicBezTo>
                  <a:cubicBezTo>
                    <a:pt x="707944" y="170439"/>
                    <a:pt x="713748" y="169333"/>
                    <a:pt x="718350" y="171305"/>
                  </a:cubicBezTo>
                  <a:cubicBezTo>
                    <a:pt x="722375" y="173030"/>
                    <a:pt x="725637" y="176162"/>
                    <a:pt x="729280" y="178591"/>
                  </a:cubicBezTo>
                  <a:cubicBezTo>
                    <a:pt x="730494" y="182234"/>
                    <a:pt x="731868" y="185828"/>
                    <a:pt x="732923" y="189520"/>
                  </a:cubicBezTo>
                  <a:cubicBezTo>
                    <a:pt x="734298" y="194334"/>
                    <a:pt x="734082" y="199745"/>
                    <a:pt x="736566" y="204092"/>
                  </a:cubicBezTo>
                  <a:cubicBezTo>
                    <a:pt x="739122" y="208565"/>
                    <a:pt x="743852" y="211378"/>
                    <a:pt x="747495" y="215021"/>
                  </a:cubicBezTo>
                  <a:cubicBezTo>
                    <a:pt x="748709" y="218664"/>
                    <a:pt x="749421" y="222515"/>
                    <a:pt x="751138" y="225950"/>
                  </a:cubicBezTo>
                  <a:cubicBezTo>
                    <a:pt x="761086" y="245845"/>
                    <a:pt x="756573" y="227664"/>
                    <a:pt x="762067" y="247808"/>
                  </a:cubicBezTo>
                  <a:cubicBezTo>
                    <a:pt x="764702" y="257469"/>
                    <a:pt x="766924" y="267238"/>
                    <a:pt x="769353" y="276953"/>
                  </a:cubicBezTo>
                  <a:cubicBezTo>
                    <a:pt x="771541" y="285703"/>
                    <a:pt x="772420" y="296164"/>
                    <a:pt x="780282" y="302454"/>
                  </a:cubicBezTo>
                  <a:cubicBezTo>
                    <a:pt x="783281" y="304853"/>
                    <a:pt x="787568" y="304883"/>
                    <a:pt x="791211" y="306097"/>
                  </a:cubicBezTo>
                  <a:cubicBezTo>
                    <a:pt x="792425" y="309740"/>
                    <a:pt x="793799" y="313334"/>
                    <a:pt x="794854" y="317026"/>
                  </a:cubicBezTo>
                  <a:cubicBezTo>
                    <a:pt x="796229" y="321840"/>
                    <a:pt x="796013" y="327251"/>
                    <a:pt x="798497" y="331598"/>
                  </a:cubicBezTo>
                  <a:cubicBezTo>
                    <a:pt x="801053" y="336071"/>
                    <a:pt x="805783" y="338884"/>
                    <a:pt x="809426" y="342527"/>
                  </a:cubicBezTo>
                  <a:lnTo>
                    <a:pt x="820355" y="375314"/>
                  </a:lnTo>
                  <a:cubicBezTo>
                    <a:pt x="821569" y="378957"/>
                    <a:pt x="821868" y="383048"/>
                    <a:pt x="823998" y="386243"/>
                  </a:cubicBezTo>
                  <a:lnTo>
                    <a:pt x="838570" y="408102"/>
                  </a:lnTo>
                  <a:cubicBezTo>
                    <a:pt x="840999" y="411745"/>
                    <a:pt x="844471" y="414877"/>
                    <a:pt x="845856" y="419031"/>
                  </a:cubicBezTo>
                  <a:lnTo>
                    <a:pt x="849499" y="429960"/>
                  </a:lnTo>
                  <a:cubicBezTo>
                    <a:pt x="848285" y="433603"/>
                    <a:pt x="845856" y="437049"/>
                    <a:pt x="845856" y="440889"/>
                  </a:cubicBezTo>
                  <a:cubicBezTo>
                    <a:pt x="845856" y="444729"/>
                    <a:pt x="849923" y="448001"/>
                    <a:pt x="849499" y="451818"/>
                  </a:cubicBezTo>
                  <a:cubicBezTo>
                    <a:pt x="848651" y="459451"/>
                    <a:pt x="844642" y="466390"/>
                    <a:pt x="842213" y="473676"/>
                  </a:cubicBezTo>
                  <a:lnTo>
                    <a:pt x="838570" y="484605"/>
                  </a:lnTo>
                  <a:cubicBezTo>
                    <a:pt x="837356" y="488248"/>
                    <a:pt x="838122" y="493404"/>
                    <a:pt x="834927" y="495534"/>
                  </a:cubicBezTo>
                  <a:lnTo>
                    <a:pt x="823998" y="502820"/>
                  </a:lnTo>
                  <a:cubicBezTo>
                    <a:pt x="821569" y="510106"/>
                    <a:pt x="822142" y="519247"/>
                    <a:pt x="816712" y="524678"/>
                  </a:cubicBezTo>
                  <a:cubicBezTo>
                    <a:pt x="814283" y="527107"/>
                    <a:pt x="812108" y="529819"/>
                    <a:pt x="809426" y="531965"/>
                  </a:cubicBezTo>
                  <a:cubicBezTo>
                    <a:pt x="799302" y="540065"/>
                    <a:pt x="793233" y="541828"/>
                    <a:pt x="780282" y="546537"/>
                  </a:cubicBezTo>
                  <a:cubicBezTo>
                    <a:pt x="769455" y="550474"/>
                    <a:pt x="758424" y="553823"/>
                    <a:pt x="747495" y="557466"/>
                  </a:cubicBezTo>
                  <a:cubicBezTo>
                    <a:pt x="743852" y="558680"/>
                    <a:pt x="740396" y="560835"/>
                    <a:pt x="736566" y="561109"/>
                  </a:cubicBezTo>
                  <a:lnTo>
                    <a:pt x="685563" y="564752"/>
                  </a:lnTo>
                  <a:cubicBezTo>
                    <a:pt x="668387" y="567615"/>
                    <a:pt x="664350" y="567690"/>
                    <a:pt x="649133" y="572038"/>
                  </a:cubicBezTo>
                  <a:cubicBezTo>
                    <a:pt x="645441" y="573093"/>
                    <a:pt x="642010" y="575173"/>
                    <a:pt x="638204" y="575681"/>
                  </a:cubicBezTo>
                  <a:cubicBezTo>
                    <a:pt x="623709" y="577614"/>
                    <a:pt x="609059" y="578110"/>
                    <a:pt x="594487" y="579324"/>
                  </a:cubicBezTo>
                  <a:cubicBezTo>
                    <a:pt x="569884" y="571123"/>
                    <a:pt x="600169" y="579324"/>
                    <a:pt x="561700" y="579324"/>
                  </a:cubicBezTo>
                  <a:cubicBezTo>
                    <a:pt x="555508" y="579324"/>
                    <a:pt x="549557" y="576895"/>
                    <a:pt x="543485" y="575681"/>
                  </a:cubicBezTo>
                  <a:cubicBezTo>
                    <a:pt x="539842" y="576895"/>
                    <a:pt x="536086" y="577811"/>
                    <a:pt x="532556" y="579324"/>
                  </a:cubicBezTo>
                  <a:cubicBezTo>
                    <a:pt x="527564" y="581463"/>
                    <a:pt x="523069" y="584703"/>
                    <a:pt x="517984" y="586610"/>
                  </a:cubicBezTo>
                  <a:cubicBezTo>
                    <a:pt x="513296" y="588368"/>
                    <a:pt x="508269" y="589039"/>
                    <a:pt x="503412" y="590253"/>
                  </a:cubicBezTo>
                  <a:cubicBezTo>
                    <a:pt x="442349" y="574987"/>
                    <a:pt x="535331" y="595804"/>
                    <a:pt x="474268" y="590253"/>
                  </a:cubicBezTo>
                  <a:cubicBezTo>
                    <a:pt x="452199" y="588247"/>
                    <a:pt x="408693" y="579324"/>
                    <a:pt x="408693" y="579324"/>
                  </a:cubicBezTo>
                  <a:cubicBezTo>
                    <a:pt x="367690" y="595725"/>
                    <a:pt x="418051" y="579324"/>
                    <a:pt x="350405" y="579324"/>
                  </a:cubicBezTo>
                  <a:cubicBezTo>
                    <a:pt x="335632" y="579324"/>
                    <a:pt x="321260" y="584181"/>
                    <a:pt x="306688" y="586610"/>
                  </a:cubicBezTo>
                  <a:cubicBezTo>
                    <a:pt x="303045" y="582967"/>
                    <a:pt x="300702" y="577135"/>
                    <a:pt x="295759" y="575681"/>
                  </a:cubicBezTo>
                  <a:cubicBezTo>
                    <a:pt x="281832" y="571585"/>
                    <a:pt x="226913" y="566611"/>
                    <a:pt x="208327" y="564752"/>
                  </a:cubicBezTo>
                  <a:cubicBezTo>
                    <a:pt x="203469" y="563538"/>
                    <a:pt x="198736" y="560611"/>
                    <a:pt x="193754" y="561109"/>
                  </a:cubicBezTo>
                  <a:cubicBezTo>
                    <a:pt x="186112" y="561873"/>
                    <a:pt x="171896" y="568395"/>
                    <a:pt x="171896" y="568395"/>
                  </a:cubicBezTo>
                  <a:lnTo>
                    <a:pt x="113608" y="561109"/>
                  </a:lnTo>
                  <a:cubicBezTo>
                    <a:pt x="107478" y="560233"/>
                    <a:pt x="101585" y="557466"/>
                    <a:pt x="95393" y="557466"/>
                  </a:cubicBezTo>
                  <a:cubicBezTo>
                    <a:pt x="91553" y="557466"/>
                    <a:pt x="88107" y="559895"/>
                    <a:pt x="84464" y="561109"/>
                  </a:cubicBezTo>
                  <a:cubicBezTo>
                    <a:pt x="80821" y="559895"/>
                    <a:pt x="77064" y="558979"/>
                    <a:pt x="73534" y="557466"/>
                  </a:cubicBezTo>
                  <a:cubicBezTo>
                    <a:pt x="42017" y="543959"/>
                    <a:pt x="73667" y="555082"/>
                    <a:pt x="48033" y="546537"/>
                  </a:cubicBezTo>
                  <a:cubicBezTo>
                    <a:pt x="45604" y="542894"/>
                    <a:pt x="43843" y="538704"/>
                    <a:pt x="40747" y="535608"/>
                  </a:cubicBezTo>
                  <a:cubicBezTo>
                    <a:pt x="33472" y="528333"/>
                    <a:pt x="20298" y="524514"/>
                    <a:pt x="11603" y="521035"/>
                  </a:cubicBezTo>
                  <a:cubicBezTo>
                    <a:pt x="10389" y="517392"/>
                    <a:pt x="9308" y="513702"/>
                    <a:pt x="7960" y="510106"/>
                  </a:cubicBezTo>
                  <a:cubicBezTo>
                    <a:pt x="5664" y="503983"/>
                    <a:pt x="1485" y="498380"/>
                    <a:pt x="674" y="491891"/>
                  </a:cubicBezTo>
                  <a:cubicBezTo>
                    <a:pt x="198" y="488081"/>
                    <a:pt x="3103" y="484605"/>
                    <a:pt x="4317" y="480962"/>
                  </a:cubicBezTo>
                  <a:cubicBezTo>
                    <a:pt x="-5398" y="451818"/>
                    <a:pt x="4317" y="488248"/>
                    <a:pt x="4317" y="459104"/>
                  </a:cubicBezTo>
                  <a:cubicBezTo>
                    <a:pt x="4317" y="455264"/>
                    <a:pt x="1888" y="451818"/>
                    <a:pt x="674" y="448175"/>
                  </a:cubicBezTo>
                  <a:cubicBezTo>
                    <a:pt x="1888" y="444532"/>
                    <a:pt x="3630" y="441024"/>
                    <a:pt x="4317" y="437246"/>
                  </a:cubicBezTo>
                  <a:cubicBezTo>
                    <a:pt x="4568" y="435864"/>
                    <a:pt x="6381" y="405006"/>
                    <a:pt x="11603" y="397173"/>
                  </a:cubicBezTo>
                  <a:cubicBezTo>
                    <a:pt x="14461" y="392886"/>
                    <a:pt x="18889" y="389886"/>
                    <a:pt x="22532" y="386243"/>
                  </a:cubicBezTo>
                  <a:cubicBezTo>
                    <a:pt x="23746" y="382600"/>
                    <a:pt x="24310" y="378671"/>
                    <a:pt x="26175" y="375314"/>
                  </a:cubicBezTo>
                  <a:lnTo>
                    <a:pt x="48033" y="342527"/>
                  </a:lnTo>
                  <a:cubicBezTo>
                    <a:pt x="50462" y="338884"/>
                    <a:pt x="53934" y="335752"/>
                    <a:pt x="55319" y="331598"/>
                  </a:cubicBezTo>
                  <a:cubicBezTo>
                    <a:pt x="56533" y="327955"/>
                    <a:pt x="56832" y="323864"/>
                    <a:pt x="58962" y="320669"/>
                  </a:cubicBezTo>
                  <a:cubicBezTo>
                    <a:pt x="61820" y="316382"/>
                    <a:pt x="66538" y="313652"/>
                    <a:pt x="69891" y="309740"/>
                  </a:cubicBezTo>
                  <a:cubicBezTo>
                    <a:pt x="73843" y="305130"/>
                    <a:pt x="77178" y="300025"/>
                    <a:pt x="80821" y="295168"/>
                  </a:cubicBezTo>
                  <a:cubicBezTo>
                    <a:pt x="89484" y="269180"/>
                    <a:pt x="77200" y="300601"/>
                    <a:pt x="95393" y="273310"/>
                  </a:cubicBezTo>
                  <a:cubicBezTo>
                    <a:pt x="112082" y="248275"/>
                    <a:pt x="78373" y="277877"/>
                    <a:pt x="113608" y="251451"/>
                  </a:cubicBezTo>
                  <a:cubicBezTo>
                    <a:pt x="117251" y="240522"/>
                    <a:pt x="118147" y="228249"/>
                    <a:pt x="124537" y="218664"/>
                  </a:cubicBezTo>
                  <a:cubicBezTo>
                    <a:pt x="126966" y="215021"/>
                    <a:pt x="130045" y="211736"/>
                    <a:pt x="131823" y="207735"/>
                  </a:cubicBezTo>
                  <a:cubicBezTo>
                    <a:pt x="134942" y="200717"/>
                    <a:pt x="134501" y="192021"/>
                    <a:pt x="139109" y="185877"/>
                  </a:cubicBezTo>
                  <a:cubicBezTo>
                    <a:pt x="142752" y="181020"/>
                    <a:pt x="147323" y="176736"/>
                    <a:pt x="150038" y="171305"/>
                  </a:cubicBezTo>
                  <a:cubicBezTo>
                    <a:pt x="173811" y="123760"/>
                    <a:pt x="153281" y="146205"/>
                    <a:pt x="171896" y="127588"/>
                  </a:cubicBezTo>
                  <a:cubicBezTo>
                    <a:pt x="175539" y="119088"/>
                    <a:pt x="179390" y="110674"/>
                    <a:pt x="182825" y="102087"/>
                  </a:cubicBezTo>
                  <a:cubicBezTo>
                    <a:pt x="184251" y="98522"/>
                    <a:pt x="184069" y="94157"/>
                    <a:pt x="186468" y="91158"/>
                  </a:cubicBezTo>
                  <a:cubicBezTo>
                    <a:pt x="189203" y="87739"/>
                    <a:pt x="193754" y="86301"/>
                    <a:pt x="197397" y="83872"/>
                  </a:cubicBezTo>
                  <a:cubicBezTo>
                    <a:pt x="198611" y="79015"/>
                    <a:pt x="198801" y="73778"/>
                    <a:pt x="201040" y="69300"/>
                  </a:cubicBezTo>
                  <a:cubicBezTo>
                    <a:pt x="212779" y="45823"/>
                    <a:pt x="210958" y="51287"/>
                    <a:pt x="226542" y="40156"/>
                  </a:cubicBezTo>
                  <a:cubicBezTo>
                    <a:pt x="245840" y="26372"/>
                    <a:pt x="234308" y="31496"/>
                    <a:pt x="252043" y="25584"/>
                  </a:cubicBezTo>
                  <a:cubicBezTo>
                    <a:pt x="255686" y="20727"/>
                    <a:pt x="259443" y="15953"/>
                    <a:pt x="262972" y="11012"/>
                  </a:cubicBezTo>
                  <a:cubicBezTo>
                    <a:pt x="265517" y="7449"/>
                    <a:pt x="266010" y="1144"/>
                    <a:pt x="270258" y="82"/>
                  </a:cubicBezTo>
                  <a:cubicBezTo>
                    <a:pt x="273590" y="-751"/>
                    <a:pt x="275115" y="4940"/>
                    <a:pt x="277544" y="7369"/>
                  </a:cubicBezTo>
                  <a:cubicBezTo>
                    <a:pt x="268911" y="20319"/>
                    <a:pt x="265401" y="1296"/>
                    <a:pt x="262972" y="82"/>
                  </a:cubicBezTo>
                  <a:close/>
                </a:path>
              </a:pathLst>
            </a:custGeom>
            <a:solidFill>
              <a:srgbClr val="DC498D"/>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pic>
          <p:nvPicPr>
            <p:cNvPr id="44" name="Picture 43"/>
            <p:cNvPicPr>
              <a:picLocks noChangeAspect="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r="41879"/>
            <a:stretch/>
          </p:blipFill>
          <p:spPr>
            <a:xfrm>
              <a:off x="7589608" y="4012028"/>
              <a:ext cx="609613" cy="702745"/>
            </a:xfrm>
            <a:prstGeom prst="rect">
              <a:avLst/>
            </a:prstGeom>
          </p:spPr>
        </p:pic>
        <p:sp>
          <p:nvSpPr>
            <p:cNvPr id="45" name="Rectangle 44"/>
            <p:cNvSpPr/>
            <p:nvPr/>
          </p:nvSpPr>
          <p:spPr>
            <a:xfrm>
              <a:off x="7694107" y="4363400"/>
              <a:ext cx="280863" cy="297517"/>
            </a:xfrm>
            <a:prstGeom prst="rect">
              <a:avLst/>
            </a:prstGeom>
          </p:spPr>
          <p:txBody>
            <a:bodyPr wrap="square">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Black" panose="020B0A04020102020204" pitchFamily="34" charset="0"/>
                  <a:ea typeface="+mn-ea"/>
                  <a:cs typeface="+mn-cs"/>
                </a:rPr>
                <a:t>A</a:t>
              </a:r>
            </a:p>
          </p:txBody>
        </p:sp>
      </p:grpSp>
      <p:sp>
        <p:nvSpPr>
          <p:cNvPr id="51" name="TextBox 50"/>
          <p:cNvSpPr txBox="1"/>
          <p:nvPr/>
        </p:nvSpPr>
        <p:spPr>
          <a:xfrm>
            <a:off x="4883783" y="5315483"/>
            <a:ext cx="1987035"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Tahoma"/>
                <a:ea typeface="+mn-ea"/>
                <a:cs typeface="+mn-cs"/>
              </a:rPr>
              <a:t>Glass flow cell surface</a:t>
            </a:r>
          </a:p>
        </p:txBody>
      </p:sp>
      <p:sp>
        <p:nvSpPr>
          <p:cNvPr id="52" name="Freeform 51"/>
          <p:cNvSpPr/>
          <p:nvPr/>
        </p:nvSpPr>
        <p:spPr>
          <a:xfrm flipH="1">
            <a:off x="5486700" y="4948813"/>
            <a:ext cx="371955" cy="366836"/>
          </a:xfrm>
          <a:custGeom>
            <a:avLst/>
            <a:gdLst>
              <a:gd name="connsiteX0" fmla="*/ 42428 w 371955"/>
              <a:gd name="connsiteY0" fmla="*/ 511948 h 511948"/>
              <a:gd name="connsiteX1" fmla="*/ 25336 w 371955"/>
              <a:gd name="connsiteY1" fmla="*/ 153024 h 511948"/>
              <a:gd name="connsiteX2" fmla="*/ 341530 w 371955"/>
              <a:gd name="connsiteY2" fmla="*/ 16292 h 511948"/>
              <a:gd name="connsiteX3" fmla="*/ 341530 w 371955"/>
              <a:gd name="connsiteY3" fmla="*/ 7746 h 511948"/>
            </a:gdLst>
            <a:ahLst/>
            <a:cxnLst>
              <a:cxn ang="0">
                <a:pos x="connsiteX0" y="connsiteY0"/>
              </a:cxn>
              <a:cxn ang="0">
                <a:pos x="connsiteX1" y="connsiteY1"/>
              </a:cxn>
              <a:cxn ang="0">
                <a:pos x="connsiteX2" y="connsiteY2"/>
              </a:cxn>
              <a:cxn ang="0">
                <a:pos x="connsiteX3" y="connsiteY3"/>
              </a:cxn>
            </a:cxnLst>
            <a:rect l="l" t="t" r="r" b="b"/>
            <a:pathLst>
              <a:path w="371955" h="511948">
                <a:moveTo>
                  <a:pt x="42428" y="511948"/>
                </a:moveTo>
                <a:cubicBezTo>
                  <a:pt x="8957" y="373790"/>
                  <a:pt x="-24514" y="235633"/>
                  <a:pt x="25336" y="153024"/>
                </a:cubicBezTo>
                <a:cubicBezTo>
                  <a:pt x="75186" y="70415"/>
                  <a:pt x="288831" y="40505"/>
                  <a:pt x="341530" y="16292"/>
                </a:cubicBezTo>
                <a:cubicBezTo>
                  <a:pt x="394229" y="-7921"/>
                  <a:pt x="367879" y="-88"/>
                  <a:pt x="341530" y="7746"/>
                </a:cubicBezTo>
              </a:path>
            </a:pathLst>
          </a:custGeom>
          <a:noFill/>
          <a:ln>
            <a:solidFill>
              <a:schemeClr val="tx1"/>
            </a:solidFill>
            <a:headEnd type="none" w="med" len="med"/>
            <a:tailEnd type="triangle" w="med" len="me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53" name="Rectangle 52"/>
          <p:cNvSpPr/>
          <p:nvPr/>
        </p:nvSpPr>
        <p:spPr>
          <a:xfrm>
            <a:off x="389369" y="5750782"/>
            <a:ext cx="8365263" cy="58477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As a workaround, HTS technologies sequence random short DNA fragments (75-300 </a:t>
            </a:r>
            <a:r>
              <a:rPr kumimoji="0" lang="en-US" sz="1600" b="0" i="0" u="none" strike="noStrike" kern="1200" cap="none" spc="0" normalizeH="0" baseline="0" noProof="0" dirty="0" err="1">
                <a:ln>
                  <a:noFill/>
                </a:ln>
                <a:solidFill>
                  <a:srgbClr val="000000"/>
                </a:solidFill>
                <a:effectLst/>
                <a:uLnTx/>
                <a:uFillTx/>
                <a:latin typeface="Tahoma"/>
                <a:ea typeface="+mn-ea"/>
                <a:cs typeface="+mn-cs"/>
              </a:rPr>
              <a:t>basepairs</a:t>
            </a:r>
            <a:r>
              <a:rPr kumimoji="0" lang="en-US" sz="1600" b="0" i="0" u="none" strike="noStrike" kern="1200" cap="none" spc="0" normalizeH="0" baseline="0" noProof="0" dirty="0">
                <a:ln>
                  <a:noFill/>
                </a:ln>
                <a:solidFill>
                  <a:srgbClr val="000000"/>
                </a:solidFill>
                <a:effectLst/>
                <a:uLnTx/>
                <a:uFillTx/>
                <a:latin typeface="Tahoma"/>
                <a:ea typeface="+mn-ea"/>
                <a:cs typeface="+mn-cs"/>
              </a:rPr>
              <a:t> long) of copies of the original molecule.</a:t>
            </a:r>
          </a:p>
        </p:txBody>
      </p:sp>
      <p:pic>
        <p:nvPicPr>
          <p:cNvPr id="56" name="Picture 55"/>
          <p:cNvPicPr>
            <a:picLocks noChangeAspect="1"/>
          </p:cNvPicPr>
          <p:nvPr/>
        </p:nvPicPr>
        <p:blipFill rotWithShape="1">
          <a:blip r:embed="rId6">
            <a:extLst>
              <a:ext uri="{28A0092B-C50C-407E-A947-70E740481C1C}">
                <a14:useLocalDpi xmlns:a14="http://schemas.microsoft.com/office/drawing/2010/main" val="0"/>
              </a:ext>
            </a:extLst>
          </a:blip>
          <a:srcRect l="39975" t="4290" r="40475" b="27596"/>
          <a:stretch/>
        </p:blipFill>
        <p:spPr>
          <a:xfrm>
            <a:off x="8018715" y="2087272"/>
            <a:ext cx="1197134" cy="2618894"/>
          </a:xfrm>
          <a:prstGeom prst="rect">
            <a:avLst/>
          </a:prstGeom>
        </p:spPr>
      </p:pic>
      <p:sp>
        <p:nvSpPr>
          <p:cNvPr id="4" name="TextBox 3">
            <a:extLst>
              <a:ext uri="{FF2B5EF4-FFF2-40B4-BE49-F238E27FC236}">
                <a16:creationId xmlns:a16="http://schemas.microsoft.com/office/drawing/2014/main" id="{47DF7933-77E6-3744-BA52-57A5FF27031A}"/>
              </a:ext>
            </a:extLst>
          </p:cNvPr>
          <p:cNvSpPr txBox="1"/>
          <p:nvPr/>
        </p:nvSpPr>
        <p:spPr>
          <a:xfrm>
            <a:off x="3792983" y="869529"/>
            <a:ext cx="4818948" cy="954107"/>
          </a:xfrm>
          <a:prstGeom prst="rect">
            <a:avLst/>
          </a:prstGeom>
          <a:noFill/>
        </p:spPr>
        <p:txBody>
          <a:bodyPr wrap="none" rtlCol="0">
            <a:spAutoFit/>
          </a:bodyPr>
          <a:lstStyle/>
          <a:p>
            <a:r>
              <a:rPr lang="en-US" sz="1400" b="1" dirty="0"/>
              <a:t>The sequencer adds the molecule “T” </a:t>
            </a:r>
          </a:p>
          <a:p>
            <a:r>
              <a:rPr lang="en-US" sz="1400" b="1" dirty="0"/>
              <a:t>to all bases near the flow cell surface and </a:t>
            </a:r>
          </a:p>
          <a:p>
            <a:r>
              <a:rPr lang="en-US" sz="1400" b="1" dirty="0"/>
              <a:t>observes the chemical reaction via a CMOS sensor</a:t>
            </a:r>
            <a:r>
              <a:rPr lang="en-US" sz="1400" dirty="0"/>
              <a:t>. </a:t>
            </a:r>
          </a:p>
          <a:p>
            <a:r>
              <a:rPr lang="en-US" sz="1400" dirty="0"/>
              <a:t>If a reaction happens then the base is “A”</a:t>
            </a:r>
          </a:p>
        </p:txBody>
      </p:sp>
    </p:spTree>
    <p:extLst>
      <p:ext uri="{BB962C8B-B14F-4D97-AF65-F5344CB8AC3E}">
        <p14:creationId xmlns:p14="http://schemas.microsoft.com/office/powerpoint/2010/main" val="44455426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par>
                                <p:cTn id="7" presetID="10" presetClass="entr" presetSubtype="0" fill="hold" nodeType="withEffect">
                                  <p:stCondLst>
                                    <p:cond delay="0"/>
                                  </p:stCondLst>
                                  <p:childTnLst>
                                    <p:set>
                                      <p:cBhvr>
                                        <p:cTn id="8" dur="1" fill="hold">
                                          <p:stCondLst>
                                            <p:cond delay="0"/>
                                          </p:stCondLst>
                                        </p:cTn>
                                        <p:tgtEl>
                                          <p:spTgt spid="50"/>
                                        </p:tgtEl>
                                        <p:attrNameLst>
                                          <p:attrName>style.visibility</p:attrName>
                                        </p:attrNameLst>
                                      </p:cBhvr>
                                      <p:to>
                                        <p:strVal val="visible"/>
                                      </p:to>
                                    </p:set>
                                    <p:animEffect transition="in" filter="fade">
                                      <p:cBhvr>
                                        <p:cTn id="9" dur="500"/>
                                        <p:tgtEl>
                                          <p:spTgt spid="50"/>
                                        </p:tgtEl>
                                      </p:cBhvr>
                                    </p:animEffect>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500"/>
                                        <p:tgtEl>
                                          <p:spTgt spid="6"/>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46"/>
                                        </p:tgtEl>
                                        <p:attrNameLst>
                                          <p:attrName>style.visibility</p:attrName>
                                        </p:attrNameLst>
                                      </p:cBhvr>
                                      <p:to>
                                        <p:strVal val="visible"/>
                                      </p:to>
                                    </p:set>
                                    <p:animEffect transition="in" filter="fade">
                                      <p:cBhvr>
                                        <p:cTn id="19" dur="500"/>
                                        <p:tgtEl>
                                          <p:spTgt spid="46"/>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47"/>
                                        </p:tgtEl>
                                        <p:attrNameLst>
                                          <p:attrName>style.visibility</p:attrName>
                                        </p:attrNameLst>
                                      </p:cBhvr>
                                      <p:to>
                                        <p:strVal val="visible"/>
                                      </p:to>
                                    </p:set>
                                    <p:animEffect transition="in" filter="fade">
                                      <p:cBhvr>
                                        <p:cTn id="24" dur="500"/>
                                        <p:tgtEl>
                                          <p:spTgt spid="47"/>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48"/>
                                        </p:tgtEl>
                                        <p:attrNameLst>
                                          <p:attrName>style.visibility</p:attrName>
                                        </p:attrNameLst>
                                      </p:cBhvr>
                                      <p:to>
                                        <p:strVal val="visible"/>
                                      </p:to>
                                    </p:set>
                                    <p:animEffect transition="in" filter="fade">
                                      <p:cBhvr>
                                        <p:cTn id="29" dur="500"/>
                                        <p:tgtEl>
                                          <p:spTgt spid="48"/>
                                        </p:tgtEl>
                                      </p:cBhvr>
                                    </p:animEffect>
                                  </p:childTnLst>
                                </p:cTn>
                              </p:par>
                            </p:childTnLst>
                          </p:cTn>
                        </p:par>
                      </p:childTnLst>
                    </p:cTn>
                  </p:par>
                  <p:par>
                    <p:cTn id="30" fill="hold">
                      <p:stCondLst>
                        <p:cond delay="indefinite"/>
                      </p:stCondLst>
                      <p:childTnLst>
                        <p:par>
                          <p:cTn id="31" fill="hold">
                            <p:stCondLst>
                              <p:cond delay="0"/>
                            </p:stCondLst>
                            <p:childTnLst>
                              <p:par>
                                <p:cTn id="32" presetID="14" presetClass="entr" presetSubtype="10" fill="hold" grpId="0" nodeType="clickEffect">
                                  <p:stCondLst>
                                    <p:cond delay="0"/>
                                  </p:stCondLst>
                                  <p:childTnLst>
                                    <p:set>
                                      <p:cBhvr>
                                        <p:cTn id="33" dur="1" fill="hold">
                                          <p:stCondLst>
                                            <p:cond delay="0"/>
                                          </p:stCondLst>
                                        </p:cTn>
                                        <p:tgtEl>
                                          <p:spTgt spid="54"/>
                                        </p:tgtEl>
                                        <p:attrNameLst>
                                          <p:attrName>style.visibility</p:attrName>
                                        </p:attrNameLst>
                                      </p:cBhvr>
                                      <p:to>
                                        <p:strVal val="visible"/>
                                      </p:to>
                                    </p:set>
                                    <p:animEffect transition="in" filter="randombar(horizontal)">
                                      <p:cBhvr>
                                        <p:cTn id="34" dur="500"/>
                                        <p:tgtEl>
                                          <p:spTgt spid="54"/>
                                        </p:tgtEl>
                                      </p:cBhvr>
                                    </p:animEffect>
                                  </p:childTnLst>
                                </p:cTn>
                              </p:par>
                            </p:childTnLst>
                          </p:cTn>
                        </p:par>
                        <p:par>
                          <p:cTn id="35" fill="hold">
                            <p:stCondLst>
                              <p:cond delay="500"/>
                            </p:stCondLst>
                            <p:childTnLst>
                              <p:par>
                                <p:cTn id="36" presetID="22" presetClass="exit" presetSubtype="4" fill="hold" grpId="0" nodeType="afterEffect">
                                  <p:stCondLst>
                                    <p:cond delay="500"/>
                                  </p:stCondLst>
                                  <p:childTnLst>
                                    <p:animEffect transition="out" filter="wipe(down)">
                                      <p:cBhvr>
                                        <p:cTn id="37" dur="500"/>
                                        <p:tgtEl>
                                          <p:spTgt spid="14"/>
                                        </p:tgtEl>
                                      </p:cBhvr>
                                    </p:animEffect>
                                    <p:set>
                                      <p:cBhvr>
                                        <p:cTn id="38" dur="1" fill="hold">
                                          <p:stCondLst>
                                            <p:cond delay="499"/>
                                          </p:stCondLst>
                                        </p:cTn>
                                        <p:tgtEl>
                                          <p:spTgt spid="14"/>
                                        </p:tgtEl>
                                        <p:attrNameLst>
                                          <p:attrName>style.visibility</p:attrName>
                                        </p:attrNameLst>
                                      </p:cBhvr>
                                      <p:to>
                                        <p:strVal val="hidden"/>
                                      </p:to>
                                    </p:set>
                                  </p:childTnLst>
                                </p:cTn>
                              </p:par>
                              <p:par>
                                <p:cTn id="39" presetID="22" presetClass="exit" presetSubtype="4" fill="hold" grpId="0" nodeType="withEffect">
                                  <p:stCondLst>
                                    <p:cond delay="0"/>
                                  </p:stCondLst>
                                  <p:childTnLst>
                                    <p:animEffect transition="out" filter="wipe(down)">
                                      <p:cBhvr>
                                        <p:cTn id="40" dur="500"/>
                                        <p:tgtEl>
                                          <p:spTgt spid="15"/>
                                        </p:tgtEl>
                                      </p:cBhvr>
                                    </p:animEffect>
                                    <p:set>
                                      <p:cBhvr>
                                        <p:cTn id="41" dur="1" fill="hold">
                                          <p:stCondLst>
                                            <p:cond delay="499"/>
                                          </p:stCondLst>
                                        </p:cTn>
                                        <p:tgtEl>
                                          <p:spTgt spid="15"/>
                                        </p:tgtEl>
                                        <p:attrNameLst>
                                          <p:attrName>style.visibility</p:attrName>
                                        </p:attrNameLst>
                                      </p:cBhvr>
                                      <p:to>
                                        <p:strVal val="hidden"/>
                                      </p:to>
                                    </p:set>
                                  </p:childTnLst>
                                </p:cTn>
                              </p:par>
                              <p:par>
                                <p:cTn id="42" presetID="22" presetClass="exit" presetSubtype="4" fill="hold" grpId="0" nodeType="withEffect">
                                  <p:stCondLst>
                                    <p:cond delay="0"/>
                                  </p:stCondLst>
                                  <p:childTnLst>
                                    <p:animEffect transition="out" filter="wipe(down)">
                                      <p:cBhvr>
                                        <p:cTn id="43" dur="500"/>
                                        <p:tgtEl>
                                          <p:spTgt spid="16"/>
                                        </p:tgtEl>
                                      </p:cBhvr>
                                    </p:animEffect>
                                    <p:set>
                                      <p:cBhvr>
                                        <p:cTn id="44" dur="1" fill="hold">
                                          <p:stCondLst>
                                            <p:cond delay="499"/>
                                          </p:stCondLst>
                                        </p:cTn>
                                        <p:tgtEl>
                                          <p:spTgt spid="16"/>
                                        </p:tgtEl>
                                        <p:attrNameLst>
                                          <p:attrName>style.visibility</p:attrName>
                                        </p:attrNameLst>
                                      </p:cBhvr>
                                      <p:to>
                                        <p:strVal val="hidden"/>
                                      </p:to>
                                    </p:set>
                                  </p:childTnLst>
                                </p:cTn>
                              </p:par>
                              <p:par>
                                <p:cTn id="45" presetID="22" presetClass="exit" presetSubtype="4" fill="hold" grpId="0" nodeType="withEffect">
                                  <p:stCondLst>
                                    <p:cond delay="0"/>
                                  </p:stCondLst>
                                  <p:childTnLst>
                                    <p:animEffect transition="out" filter="wipe(down)">
                                      <p:cBhvr>
                                        <p:cTn id="46" dur="500"/>
                                        <p:tgtEl>
                                          <p:spTgt spid="20"/>
                                        </p:tgtEl>
                                      </p:cBhvr>
                                    </p:animEffect>
                                    <p:set>
                                      <p:cBhvr>
                                        <p:cTn id="47" dur="1" fill="hold">
                                          <p:stCondLst>
                                            <p:cond delay="499"/>
                                          </p:stCondLst>
                                        </p:cTn>
                                        <p:tgtEl>
                                          <p:spTgt spid="20"/>
                                        </p:tgtEl>
                                        <p:attrNameLst>
                                          <p:attrName>style.visibility</p:attrName>
                                        </p:attrNameLst>
                                      </p:cBhvr>
                                      <p:to>
                                        <p:strVal val="hidden"/>
                                      </p:to>
                                    </p:set>
                                  </p:childTnLst>
                                </p:cTn>
                              </p:par>
                              <p:par>
                                <p:cTn id="48" presetID="22" presetClass="exit" presetSubtype="4" fill="hold" grpId="0" nodeType="withEffect">
                                  <p:stCondLst>
                                    <p:cond delay="0"/>
                                  </p:stCondLst>
                                  <p:childTnLst>
                                    <p:animEffect transition="out" filter="wipe(down)">
                                      <p:cBhvr>
                                        <p:cTn id="49" dur="500"/>
                                        <p:tgtEl>
                                          <p:spTgt spid="21"/>
                                        </p:tgtEl>
                                      </p:cBhvr>
                                    </p:animEffect>
                                    <p:set>
                                      <p:cBhvr>
                                        <p:cTn id="50" dur="1" fill="hold">
                                          <p:stCondLst>
                                            <p:cond delay="499"/>
                                          </p:stCondLst>
                                        </p:cTn>
                                        <p:tgtEl>
                                          <p:spTgt spid="21"/>
                                        </p:tgtEl>
                                        <p:attrNameLst>
                                          <p:attrName>style.visibility</p:attrName>
                                        </p:attrNameLst>
                                      </p:cBhvr>
                                      <p:to>
                                        <p:strVal val="hidden"/>
                                      </p:to>
                                    </p:set>
                                  </p:childTnLst>
                                </p:cTn>
                              </p:par>
                              <p:par>
                                <p:cTn id="51" presetID="22" presetClass="exit" presetSubtype="4" fill="hold" grpId="0" nodeType="withEffect">
                                  <p:stCondLst>
                                    <p:cond delay="0"/>
                                  </p:stCondLst>
                                  <p:childTnLst>
                                    <p:animEffect transition="out" filter="wipe(down)">
                                      <p:cBhvr>
                                        <p:cTn id="52" dur="500"/>
                                        <p:tgtEl>
                                          <p:spTgt spid="23"/>
                                        </p:tgtEl>
                                      </p:cBhvr>
                                    </p:animEffect>
                                    <p:set>
                                      <p:cBhvr>
                                        <p:cTn id="53" dur="1" fill="hold">
                                          <p:stCondLst>
                                            <p:cond delay="499"/>
                                          </p:stCondLst>
                                        </p:cTn>
                                        <p:tgtEl>
                                          <p:spTgt spid="23"/>
                                        </p:tgtEl>
                                        <p:attrNameLst>
                                          <p:attrName>style.visibility</p:attrName>
                                        </p:attrNameLst>
                                      </p:cBhvr>
                                      <p:to>
                                        <p:strVal val="hidden"/>
                                      </p:to>
                                    </p:set>
                                  </p:childTnLst>
                                </p:cTn>
                              </p:par>
                              <p:par>
                                <p:cTn id="54" presetID="22" presetClass="exit" presetSubtype="4" fill="hold" grpId="0" nodeType="withEffect">
                                  <p:stCondLst>
                                    <p:cond delay="0"/>
                                  </p:stCondLst>
                                  <p:childTnLst>
                                    <p:animEffect transition="out" filter="wipe(down)">
                                      <p:cBhvr>
                                        <p:cTn id="55" dur="500"/>
                                        <p:tgtEl>
                                          <p:spTgt spid="26"/>
                                        </p:tgtEl>
                                      </p:cBhvr>
                                    </p:animEffect>
                                    <p:set>
                                      <p:cBhvr>
                                        <p:cTn id="56" dur="1" fill="hold">
                                          <p:stCondLst>
                                            <p:cond delay="499"/>
                                          </p:stCondLst>
                                        </p:cTn>
                                        <p:tgtEl>
                                          <p:spTgt spid="26"/>
                                        </p:tgtEl>
                                        <p:attrNameLst>
                                          <p:attrName>style.visibility</p:attrName>
                                        </p:attrNameLst>
                                      </p:cBhvr>
                                      <p:to>
                                        <p:strVal val="hidden"/>
                                      </p:to>
                                    </p:set>
                                  </p:childTnLst>
                                </p:cTn>
                              </p:par>
                              <p:par>
                                <p:cTn id="57" presetID="22" presetClass="exit" presetSubtype="4" fill="hold" grpId="0" nodeType="withEffect">
                                  <p:stCondLst>
                                    <p:cond delay="0"/>
                                  </p:stCondLst>
                                  <p:childTnLst>
                                    <p:animEffect transition="out" filter="wipe(down)">
                                      <p:cBhvr>
                                        <p:cTn id="58" dur="500"/>
                                        <p:tgtEl>
                                          <p:spTgt spid="27"/>
                                        </p:tgtEl>
                                      </p:cBhvr>
                                    </p:animEffect>
                                    <p:set>
                                      <p:cBhvr>
                                        <p:cTn id="59" dur="1" fill="hold">
                                          <p:stCondLst>
                                            <p:cond delay="499"/>
                                          </p:stCondLst>
                                        </p:cTn>
                                        <p:tgtEl>
                                          <p:spTgt spid="27"/>
                                        </p:tgtEl>
                                        <p:attrNameLst>
                                          <p:attrName>style.visibility</p:attrName>
                                        </p:attrNameLst>
                                      </p:cBhvr>
                                      <p:to>
                                        <p:strVal val="hidden"/>
                                      </p:to>
                                    </p:set>
                                  </p:childTnLst>
                                </p:cTn>
                              </p:par>
                              <p:par>
                                <p:cTn id="60" presetID="22" presetClass="exit" presetSubtype="4" fill="hold" grpId="0" nodeType="withEffect">
                                  <p:stCondLst>
                                    <p:cond delay="0"/>
                                  </p:stCondLst>
                                  <p:childTnLst>
                                    <p:animEffect transition="out" filter="wipe(down)">
                                      <p:cBhvr>
                                        <p:cTn id="61" dur="500"/>
                                        <p:tgtEl>
                                          <p:spTgt spid="28"/>
                                        </p:tgtEl>
                                      </p:cBhvr>
                                    </p:animEffect>
                                    <p:set>
                                      <p:cBhvr>
                                        <p:cTn id="62" dur="1" fill="hold">
                                          <p:stCondLst>
                                            <p:cond delay="499"/>
                                          </p:stCondLst>
                                        </p:cTn>
                                        <p:tgtEl>
                                          <p:spTgt spid="28"/>
                                        </p:tgtEl>
                                        <p:attrNameLst>
                                          <p:attrName>style.visibility</p:attrName>
                                        </p:attrNameLst>
                                      </p:cBhvr>
                                      <p:to>
                                        <p:strVal val="hidden"/>
                                      </p:to>
                                    </p:set>
                                  </p:childTnLst>
                                </p:cTn>
                              </p:par>
                              <p:par>
                                <p:cTn id="63" presetID="22" presetClass="exit" presetSubtype="4" fill="hold" grpId="0" nodeType="withEffect">
                                  <p:stCondLst>
                                    <p:cond delay="0"/>
                                  </p:stCondLst>
                                  <p:childTnLst>
                                    <p:animEffect transition="out" filter="wipe(down)">
                                      <p:cBhvr>
                                        <p:cTn id="64" dur="500"/>
                                        <p:tgtEl>
                                          <p:spTgt spid="19"/>
                                        </p:tgtEl>
                                      </p:cBhvr>
                                    </p:animEffect>
                                    <p:set>
                                      <p:cBhvr>
                                        <p:cTn id="65" dur="1" fill="hold">
                                          <p:stCondLst>
                                            <p:cond delay="499"/>
                                          </p:stCondLst>
                                        </p:cTn>
                                        <p:tgtEl>
                                          <p:spTgt spid="19"/>
                                        </p:tgtEl>
                                        <p:attrNameLst>
                                          <p:attrName>style.visibility</p:attrName>
                                        </p:attrNameLst>
                                      </p:cBhvr>
                                      <p:to>
                                        <p:strVal val="hidden"/>
                                      </p:to>
                                    </p:set>
                                  </p:childTnLst>
                                </p:cTn>
                              </p:par>
                              <p:par>
                                <p:cTn id="66" presetID="22" presetClass="exit" presetSubtype="4" fill="hold" grpId="0" nodeType="withEffect">
                                  <p:stCondLst>
                                    <p:cond delay="0"/>
                                  </p:stCondLst>
                                  <p:childTnLst>
                                    <p:animEffect transition="out" filter="wipe(down)">
                                      <p:cBhvr>
                                        <p:cTn id="67" dur="500"/>
                                        <p:tgtEl>
                                          <p:spTgt spid="9"/>
                                        </p:tgtEl>
                                      </p:cBhvr>
                                    </p:animEffect>
                                    <p:set>
                                      <p:cBhvr>
                                        <p:cTn id="68" dur="1" fill="hold">
                                          <p:stCondLst>
                                            <p:cond delay="499"/>
                                          </p:stCondLst>
                                        </p:cTn>
                                        <p:tgtEl>
                                          <p:spTgt spid="9"/>
                                        </p:tgtEl>
                                        <p:attrNameLst>
                                          <p:attrName>style.visibility</p:attrName>
                                        </p:attrNameLst>
                                      </p:cBhvr>
                                      <p:to>
                                        <p:strVal val="hidden"/>
                                      </p:to>
                                    </p:set>
                                  </p:childTnLst>
                                </p:cTn>
                              </p:par>
                              <p:par>
                                <p:cTn id="69" presetID="22" presetClass="exit" presetSubtype="4" fill="hold" grpId="0" nodeType="withEffect">
                                  <p:stCondLst>
                                    <p:cond delay="0"/>
                                  </p:stCondLst>
                                  <p:childTnLst>
                                    <p:animEffect transition="out" filter="wipe(down)">
                                      <p:cBhvr>
                                        <p:cTn id="70" dur="500"/>
                                        <p:tgtEl>
                                          <p:spTgt spid="22"/>
                                        </p:tgtEl>
                                      </p:cBhvr>
                                    </p:animEffect>
                                    <p:set>
                                      <p:cBhvr>
                                        <p:cTn id="71" dur="1" fill="hold">
                                          <p:stCondLst>
                                            <p:cond delay="499"/>
                                          </p:stCondLst>
                                        </p:cTn>
                                        <p:tgtEl>
                                          <p:spTgt spid="22"/>
                                        </p:tgtEl>
                                        <p:attrNameLst>
                                          <p:attrName>style.visibility</p:attrName>
                                        </p:attrNameLst>
                                      </p:cBhvr>
                                      <p:to>
                                        <p:strVal val="hidden"/>
                                      </p:to>
                                    </p:set>
                                  </p:childTnLst>
                                </p:cTn>
                              </p:par>
                              <p:par>
                                <p:cTn id="72" presetID="22" presetClass="exit" presetSubtype="4" fill="hold" grpId="0" nodeType="withEffect">
                                  <p:stCondLst>
                                    <p:cond delay="0"/>
                                  </p:stCondLst>
                                  <p:childTnLst>
                                    <p:animEffect transition="out" filter="wipe(down)">
                                      <p:cBhvr>
                                        <p:cTn id="73" dur="500"/>
                                        <p:tgtEl>
                                          <p:spTgt spid="25"/>
                                        </p:tgtEl>
                                      </p:cBhvr>
                                    </p:animEffect>
                                    <p:set>
                                      <p:cBhvr>
                                        <p:cTn id="74" dur="1" fill="hold">
                                          <p:stCondLst>
                                            <p:cond delay="499"/>
                                          </p:stCondLst>
                                        </p:cTn>
                                        <p:tgtEl>
                                          <p:spTgt spid="25"/>
                                        </p:tgtEl>
                                        <p:attrNameLst>
                                          <p:attrName>style.visibility</p:attrName>
                                        </p:attrNameLst>
                                      </p:cBhvr>
                                      <p:to>
                                        <p:strVal val="hidden"/>
                                      </p:to>
                                    </p:set>
                                  </p:childTnLst>
                                </p:cTn>
                              </p:par>
                              <p:par>
                                <p:cTn id="75" presetID="22" presetClass="exit" presetSubtype="4" fill="hold" grpId="0" nodeType="withEffect">
                                  <p:stCondLst>
                                    <p:cond delay="0"/>
                                  </p:stCondLst>
                                  <p:childTnLst>
                                    <p:animEffect transition="out" filter="wipe(down)">
                                      <p:cBhvr>
                                        <p:cTn id="76" dur="500"/>
                                        <p:tgtEl>
                                          <p:spTgt spid="24"/>
                                        </p:tgtEl>
                                      </p:cBhvr>
                                    </p:animEffect>
                                    <p:set>
                                      <p:cBhvr>
                                        <p:cTn id="77" dur="1" fill="hold">
                                          <p:stCondLst>
                                            <p:cond delay="499"/>
                                          </p:stCondLst>
                                        </p:cTn>
                                        <p:tgtEl>
                                          <p:spTgt spid="2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9" grpId="0"/>
      <p:bldP spid="14" grpId="0"/>
      <p:bldP spid="15" grpId="0"/>
      <p:bldP spid="16" grpId="0"/>
      <p:bldP spid="19" grpId="0"/>
      <p:bldP spid="20" grpId="0"/>
      <p:bldP spid="21" grpId="0"/>
      <p:bldP spid="22" grpId="0"/>
      <p:bldP spid="23" grpId="0"/>
      <p:bldP spid="24" grpId="0"/>
      <p:bldP spid="25" grpId="0"/>
      <p:bldP spid="26" grpId="0"/>
      <p:bldP spid="27" grpId="0"/>
      <p:bldP spid="28" grpId="0"/>
      <p:bldP spid="4"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1E9326-06A9-D843-9F15-BC3324EE5826}"/>
              </a:ext>
            </a:extLst>
          </p:cNvPr>
          <p:cNvSpPr>
            <a:spLocks noGrp="1"/>
          </p:cNvSpPr>
          <p:nvPr>
            <p:ph type="title"/>
          </p:nvPr>
        </p:nvSpPr>
        <p:spPr/>
        <p:txBody>
          <a:bodyPr/>
          <a:lstStyle/>
          <a:p>
            <a:r>
              <a:rPr lang="en-US" dirty="0"/>
              <a:t>High-Throughput Sequencing</a:t>
            </a:r>
          </a:p>
        </p:txBody>
      </p:sp>
      <p:sp>
        <p:nvSpPr>
          <p:cNvPr id="4" name="Slide Number Placeholder 3">
            <a:extLst>
              <a:ext uri="{FF2B5EF4-FFF2-40B4-BE49-F238E27FC236}">
                <a16:creationId xmlns:a16="http://schemas.microsoft.com/office/drawing/2014/main" id="{F4C949E8-B432-2143-85E7-FAB3F0E378C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003340F8-3A8B-834C-91D5-9FD30DDFF056}"/>
              </a:ext>
            </a:extLst>
          </p:cNvPr>
          <p:cNvSpPr>
            <a:spLocks noGrp="1"/>
          </p:cNvSpPr>
          <p:nvPr>
            <p:ph idx="1"/>
          </p:nvPr>
        </p:nvSpPr>
        <p:spPr>
          <a:xfrm>
            <a:off x="228600" y="908720"/>
            <a:ext cx="8610600" cy="5638800"/>
          </a:xfr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indent="-342900" eaLnBrk="0" fontAlgn="base" hangingPunct="0">
              <a:spcBef>
                <a:spcPts val="0"/>
              </a:spcBef>
              <a:spcAft>
                <a:spcPct val="0"/>
              </a:spcAft>
              <a:buClr>
                <a:schemeClr val="accent1"/>
              </a:buClr>
              <a:buSzPct val="65000"/>
              <a:buFont typeface="Wingdings" pitchFamily="2" charset="2"/>
              <a:buChar char="n"/>
            </a:pPr>
            <a:r>
              <a:rPr lang="en-US" dirty="0"/>
              <a:t>Massively parallel sequencing technology</a:t>
            </a:r>
          </a:p>
          <a:p>
            <a:pPr marL="669925" lvl="1" indent="-325438" eaLnBrk="0" fontAlgn="base" hangingPunct="0">
              <a:spcBef>
                <a:spcPts val="0"/>
              </a:spcBef>
              <a:spcAft>
                <a:spcPct val="0"/>
              </a:spcAft>
              <a:buClr>
                <a:schemeClr val="accent2"/>
              </a:buClr>
              <a:buSzPct val="60000"/>
              <a:buFont typeface="Wingdings" pitchFamily="2" charset="2"/>
              <a:buChar char="q"/>
            </a:pPr>
            <a:r>
              <a:rPr lang="en-US" sz="2000" dirty="0">
                <a:solidFill>
                  <a:srgbClr val="0000FF"/>
                </a:solidFill>
                <a:latin typeface="Tahoma" panose="020B0604030504040204" pitchFamily="34" charset="0"/>
                <a:ea typeface="Tahoma" panose="020B0604030504040204" pitchFamily="34" charset="0"/>
                <a:cs typeface="Tahoma" panose="020B0604030504040204" pitchFamily="34" charset="0"/>
              </a:rPr>
              <a:t>Illumina, Roche 454, Ion Torrent, SOLID…</a:t>
            </a:r>
          </a:p>
          <a:p>
            <a:pPr marL="669925" lvl="1" indent="-325438" eaLnBrk="0" fontAlgn="base" hangingPunct="0">
              <a:spcBef>
                <a:spcPts val="0"/>
              </a:spcBef>
              <a:spcAft>
                <a:spcPct val="0"/>
              </a:spcAft>
              <a:buClr>
                <a:schemeClr val="accent2"/>
              </a:buClr>
              <a:buSzPct val="60000"/>
              <a:buFont typeface="Wingdings" pitchFamily="2" charset="2"/>
              <a:buChar char="q"/>
            </a:pPr>
            <a:endParaRPr lang="en-US" sz="2000" dirty="0">
              <a:solidFill>
                <a:srgbClr val="0000FF"/>
              </a:solidFill>
              <a:latin typeface="Tahoma" panose="020B0604030504040204" pitchFamily="34" charset="0"/>
              <a:ea typeface="Tahoma" panose="020B0604030504040204" pitchFamily="34" charset="0"/>
              <a:cs typeface="Tahoma" panose="020B0604030504040204" pitchFamily="34" charset="0"/>
            </a:endParaRPr>
          </a:p>
          <a:p>
            <a:pPr marL="342900" indent="-342900" eaLnBrk="0" fontAlgn="base" hangingPunct="0">
              <a:spcBef>
                <a:spcPts val="0"/>
              </a:spcBef>
              <a:spcAft>
                <a:spcPct val="0"/>
              </a:spcAft>
              <a:buClr>
                <a:schemeClr val="accent1"/>
              </a:buClr>
              <a:buSzPct val="65000"/>
              <a:buFont typeface="Wingdings" pitchFamily="2" charset="2"/>
              <a:buChar char="n"/>
            </a:pPr>
            <a:r>
              <a:rPr lang="en-US" dirty="0">
                <a:latin typeface="Tahoma" panose="020B0604030504040204" pitchFamily="34" charset="0"/>
                <a:ea typeface="Tahoma" panose="020B0604030504040204" pitchFamily="34" charset="0"/>
                <a:cs typeface="Tahoma" panose="020B0604030504040204" pitchFamily="34" charset="0"/>
              </a:rPr>
              <a:t>Small DNA fragments are first amplified and then sequenced in parallel, leading to</a:t>
            </a:r>
          </a:p>
          <a:p>
            <a:pPr marL="669925" lvl="1" indent="-325438" eaLnBrk="0" fontAlgn="base" hangingPunct="0">
              <a:spcBef>
                <a:spcPts val="0"/>
              </a:spcBef>
              <a:spcAft>
                <a:spcPct val="0"/>
              </a:spcAft>
              <a:buClr>
                <a:schemeClr val="accent2"/>
              </a:buClr>
              <a:buSzPct val="60000"/>
              <a:buFont typeface="Wingdings" pitchFamily="2" charset="2"/>
              <a:buChar char="q"/>
            </a:pPr>
            <a:r>
              <a:rPr lang="en-US" sz="2000" dirty="0">
                <a:solidFill>
                  <a:srgbClr val="0000FF"/>
                </a:solidFill>
                <a:latin typeface="Tahoma" panose="020B0604030504040204" pitchFamily="34" charset="0"/>
                <a:ea typeface="Tahoma" panose="020B0604030504040204" pitchFamily="34" charset="0"/>
                <a:cs typeface="Tahoma" panose="020B0604030504040204" pitchFamily="34" charset="0"/>
              </a:rPr>
              <a:t>High throughput</a:t>
            </a:r>
          </a:p>
          <a:p>
            <a:pPr marL="669925" lvl="1" indent="-325438" eaLnBrk="0" fontAlgn="base" hangingPunct="0">
              <a:spcBef>
                <a:spcPts val="0"/>
              </a:spcBef>
              <a:spcAft>
                <a:spcPct val="0"/>
              </a:spcAft>
              <a:buClr>
                <a:schemeClr val="accent2"/>
              </a:buClr>
              <a:buSzPct val="60000"/>
              <a:buFont typeface="Wingdings" pitchFamily="2" charset="2"/>
              <a:buChar char="q"/>
            </a:pPr>
            <a:r>
              <a:rPr lang="en-US" sz="2000" dirty="0">
                <a:solidFill>
                  <a:srgbClr val="0000FF"/>
                </a:solidFill>
                <a:latin typeface="Tahoma" panose="020B0604030504040204" pitchFamily="34" charset="0"/>
                <a:ea typeface="Tahoma" panose="020B0604030504040204" pitchFamily="34" charset="0"/>
                <a:cs typeface="Tahoma" panose="020B0604030504040204" pitchFamily="34" charset="0"/>
              </a:rPr>
              <a:t>High speed</a:t>
            </a:r>
          </a:p>
          <a:p>
            <a:pPr marL="669925" lvl="1" indent="-325438" eaLnBrk="0" fontAlgn="base" hangingPunct="0">
              <a:spcBef>
                <a:spcPts val="0"/>
              </a:spcBef>
              <a:spcAft>
                <a:spcPct val="0"/>
              </a:spcAft>
              <a:buClr>
                <a:schemeClr val="accent2"/>
              </a:buClr>
              <a:buSzPct val="60000"/>
              <a:buFont typeface="Wingdings" pitchFamily="2" charset="2"/>
              <a:buChar char="q"/>
            </a:pPr>
            <a:r>
              <a:rPr lang="en-US" sz="2000" dirty="0">
                <a:solidFill>
                  <a:srgbClr val="0000FF"/>
                </a:solidFill>
                <a:latin typeface="Tahoma" panose="020B0604030504040204" pitchFamily="34" charset="0"/>
                <a:ea typeface="Tahoma" panose="020B0604030504040204" pitchFamily="34" charset="0"/>
                <a:cs typeface="Tahoma" panose="020B0604030504040204" pitchFamily="34" charset="0"/>
              </a:rPr>
              <a:t>Low cost </a:t>
            </a:r>
          </a:p>
          <a:p>
            <a:pPr marL="669925" lvl="1" indent="-325438" eaLnBrk="0" fontAlgn="base" hangingPunct="0">
              <a:spcBef>
                <a:spcPts val="0"/>
              </a:spcBef>
              <a:spcAft>
                <a:spcPct val="0"/>
              </a:spcAft>
              <a:buClr>
                <a:schemeClr val="accent2"/>
              </a:buClr>
              <a:buSzPct val="60000"/>
              <a:buFont typeface="Wingdings" pitchFamily="2" charset="2"/>
              <a:buChar char="q"/>
            </a:pPr>
            <a:r>
              <a:rPr lang="en-US" sz="2000" dirty="0">
                <a:solidFill>
                  <a:srgbClr val="FF0000"/>
                </a:solidFill>
                <a:latin typeface="Tahoma" panose="020B0604030504040204" pitchFamily="34" charset="0"/>
                <a:ea typeface="Tahoma" panose="020B0604030504040204" pitchFamily="34" charset="0"/>
                <a:cs typeface="Tahoma" panose="020B0604030504040204" pitchFamily="34" charset="0"/>
              </a:rPr>
              <a:t>Short reads</a:t>
            </a:r>
          </a:p>
          <a:p>
            <a:pPr marL="1022350" lvl="2" indent="-350838" eaLnBrk="0" fontAlgn="base" hangingPunct="0">
              <a:spcBef>
                <a:spcPts val="0"/>
              </a:spcBef>
              <a:spcAft>
                <a:spcPct val="0"/>
              </a:spcAft>
              <a:buClr>
                <a:schemeClr val="accent1"/>
              </a:buClr>
              <a:buSzPct val="65000"/>
              <a:buFont typeface="Wingdings" pitchFamily="2" charset="2"/>
              <a:buChar char="n"/>
            </a:pPr>
            <a:endParaRPr lang="en-US" sz="1800" dirty="0">
              <a:latin typeface="Tahoma" panose="020B0604030504040204" pitchFamily="34" charset="0"/>
              <a:ea typeface="Tahoma" panose="020B0604030504040204" pitchFamily="34" charset="0"/>
              <a:cs typeface="Tahoma" panose="020B0604030504040204" pitchFamily="34" charset="0"/>
            </a:endParaRPr>
          </a:p>
          <a:p>
            <a:pPr marL="1022350" lvl="2" indent="-350838" eaLnBrk="0" fontAlgn="base" hangingPunct="0">
              <a:spcBef>
                <a:spcPts val="0"/>
              </a:spcBef>
              <a:spcAft>
                <a:spcPct val="0"/>
              </a:spcAft>
              <a:buClr>
                <a:schemeClr val="accent1"/>
              </a:buClr>
              <a:buSzPct val="65000"/>
              <a:buFont typeface="Wingdings" pitchFamily="2" charset="2"/>
              <a:buChar char="n"/>
            </a:pPr>
            <a:endParaRPr lang="en-US" sz="1800" dirty="0">
              <a:latin typeface="Tahoma" panose="020B0604030504040204" pitchFamily="34" charset="0"/>
              <a:ea typeface="Tahoma" panose="020B0604030504040204" pitchFamily="34" charset="0"/>
              <a:cs typeface="Tahoma" panose="020B0604030504040204" pitchFamily="34" charset="0"/>
            </a:endParaRPr>
          </a:p>
          <a:p>
            <a:pPr marL="342900" indent="-342900" eaLnBrk="0" fontAlgn="base" hangingPunct="0">
              <a:spcBef>
                <a:spcPts val="0"/>
              </a:spcBef>
              <a:spcAft>
                <a:spcPct val="0"/>
              </a:spcAft>
              <a:buClr>
                <a:schemeClr val="accent1"/>
              </a:buClr>
              <a:buSzPct val="65000"/>
              <a:buFont typeface="Wingdings" pitchFamily="2" charset="2"/>
              <a:buChar char="n"/>
            </a:pPr>
            <a:r>
              <a:rPr lang="en-US" sz="2000" dirty="0">
                <a:latin typeface="Tahoma" panose="020B0604030504040204" pitchFamily="34" charset="0"/>
                <a:ea typeface="Tahoma" panose="020B0604030504040204" pitchFamily="34" charset="0"/>
                <a:cs typeface="Tahoma" panose="020B0604030504040204" pitchFamily="34" charset="0"/>
              </a:rPr>
              <a:t>Sequencing is done by either reading optical signals as each base is added, or by detecting hydrogen ions instead of light, leading to:</a:t>
            </a:r>
          </a:p>
          <a:p>
            <a:pPr marL="669925" lvl="1" indent="-325438" eaLnBrk="0" fontAlgn="base" hangingPunct="0">
              <a:spcBef>
                <a:spcPts val="0"/>
              </a:spcBef>
              <a:spcAft>
                <a:spcPct val="0"/>
              </a:spcAft>
              <a:buClr>
                <a:schemeClr val="accent2"/>
              </a:buClr>
              <a:buSzPct val="60000"/>
              <a:buFont typeface="Wingdings" pitchFamily="2" charset="2"/>
              <a:buChar char="q"/>
            </a:pPr>
            <a:r>
              <a:rPr lang="en-US" sz="2000" dirty="0">
                <a:solidFill>
                  <a:srgbClr val="0000FF"/>
                </a:solidFill>
                <a:latin typeface="Tahoma" panose="020B0604030504040204" pitchFamily="34" charset="0"/>
                <a:ea typeface="Tahoma" panose="020B0604030504040204" pitchFamily="34" charset="0"/>
                <a:cs typeface="Tahoma" panose="020B0604030504040204" pitchFamily="34" charset="0"/>
              </a:rPr>
              <a:t>Low error rates (relatively)</a:t>
            </a:r>
          </a:p>
          <a:p>
            <a:pPr lvl="1">
              <a:spcBef>
                <a:spcPts val="0"/>
              </a:spcBef>
            </a:pPr>
            <a:r>
              <a:rPr lang="en-US" sz="2000" kern="1200" dirty="0">
                <a:solidFill>
                  <a:srgbClr val="FF0000"/>
                </a:solidFill>
              </a:rPr>
              <a:t>Reads lack information </a:t>
            </a:r>
            <a:r>
              <a:rPr lang="en-US" sz="2000" kern="1200" dirty="0"/>
              <a:t>about their order and which part of genome they are originated from</a:t>
            </a:r>
            <a:endParaRPr lang="en-US" sz="2000" dirty="0">
              <a:solidFill>
                <a:srgbClr val="0000FF"/>
              </a:solidFill>
              <a:latin typeface="Tahoma" panose="020B0604030504040204" pitchFamily="34" charset="0"/>
              <a:ea typeface="Tahoma" panose="020B0604030504040204" pitchFamily="34" charset="0"/>
              <a:cs typeface="Tahoma" panose="020B0604030504040204" pitchFamily="34" charset="0"/>
            </a:endParaRPr>
          </a:p>
        </p:txBody>
      </p:sp>
    </p:spTree>
    <p:extLst>
      <p:ext uri="{BB962C8B-B14F-4D97-AF65-F5344CB8AC3E}">
        <p14:creationId xmlns:p14="http://schemas.microsoft.com/office/powerpoint/2010/main" val="121036514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xEl>
                                              <p:pRg st="4" end="4"/>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8">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8">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8">
                                            <p:txEl>
                                              <p:pRg st="10" end="1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8">
                                            <p:txEl>
                                              <p:pRg st="11" end="11"/>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8">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7DDD43-0922-7749-8244-39E8B458FD5C}"/>
              </a:ext>
            </a:extLst>
          </p:cNvPr>
          <p:cNvSpPr>
            <a:spLocks noGrp="1"/>
          </p:cNvSpPr>
          <p:nvPr>
            <p:ph type="title"/>
          </p:nvPr>
        </p:nvSpPr>
        <p:spPr/>
        <p:txBody>
          <a:bodyPr/>
          <a:lstStyle/>
          <a:p>
            <a:r>
              <a:rPr lang="en-US" dirty="0"/>
              <a:t>Solving the Puzzle</a:t>
            </a:r>
          </a:p>
        </p:txBody>
      </p:sp>
      <p:sp>
        <p:nvSpPr>
          <p:cNvPr id="3" name="Slide Number Placeholder 2">
            <a:extLst>
              <a:ext uri="{FF2B5EF4-FFF2-40B4-BE49-F238E27FC236}">
                <a16:creationId xmlns:a16="http://schemas.microsoft.com/office/drawing/2014/main" id="{FC4E016A-B4B0-3144-9119-C66195E1DB8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10" name="Rectangle 9">
            <a:extLst>
              <a:ext uri="{FF2B5EF4-FFF2-40B4-BE49-F238E27FC236}">
                <a16:creationId xmlns:a16="http://schemas.microsoft.com/office/drawing/2014/main" id="{97B285DF-9552-E74B-80C5-326BC90E4C2F}"/>
              </a:ext>
            </a:extLst>
          </p:cNvPr>
          <p:cNvSpPr/>
          <p:nvPr/>
        </p:nvSpPr>
        <p:spPr>
          <a:xfrm>
            <a:off x="228600" y="6093296"/>
            <a:ext cx="8915400"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hlinkClick r:id="rId3"/>
              </a:rPr>
              <a:t>https://www.pacb.com/smrt-science/smrt-sequencing/hifi-reads-for-highly-accurate-long-read-sequencing/</a:t>
            </a:r>
            <a:r>
              <a:rPr kumimoji="0" lang="en-US" sz="1400" b="0" i="0" u="none" strike="noStrike" kern="1200" cap="none" spc="0" normalizeH="0" baseline="0" noProof="0" dirty="0">
                <a:ln>
                  <a:noFill/>
                </a:ln>
                <a:solidFill>
                  <a:srgbClr val="000000"/>
                </a:solidFill>
                <a:effectLst/>
                <a:uLnTx/>
                <a:uFillTx/>
                <a:latin typeface="Tahoma"/>
                <a:ea typeface="+mn-ea"/>
                <a:cs typeface="+mn-cs"/>
              </a:rPr>
              <a:t> </a:t>
            </a:r>
          </a:p>
        </p:txBody>
      </p:sp>
      <p:pic>
        <p:nvPicPr>
          <p:cNvPr id="11" name="Picture 10">
            <a:extLst>
              <a:ext uri="{FF2B5EF4-FFF2-40B4-BE49-F238E27FC236}">
                <a16:creationId xmlns:a16="http://schemas.microsoft.com/office/drawing/2014/main" id="{E5D6E617-FD86-3947-898A-F71BDFA8836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312962" y="1986230"/>
            <a:ext cx="2480476" cy="2445662"/>
          </a:xfrm>
          <a:prstGeom prst="rect">
            <a:avLst/>
          </a:prstGeom>
        </p:spPr>
      </p:pic>
      <p:pic>
        <p:nvPicPr>
          <p:cNvPr id="12" name="Picture 11">
            <a:extLst>
              <a:ext uri="{FF2B5EF4-FFF2-40B4-BE49-F238E27FC236}">
                <a16:creationId xmlns:a16="http://schemas.microsoft.com/office/drawing/2014/main" id="{98B5BE29-BA79-D44C-83CD-78C43FA04B10}"/>
              </a:ext>
            </a:extLst>
          </p:cNvPr>
          <p:cNvPicPr>
            <a:picLocks noChangeAspect="1"/>
          </p:cNvPicPr>
          <p:nvPr/>
        </p:nvPicPr>
        <p:blipFill rotWithShape="1">
          <a:blip r:embed="rId5">
            <a:extLst>
              <a:ext uri="{28A0092B-C50C-407E-A947-70E740481C1C}">
                <a14:useLocalDpi xmlns:a14="http://schemas.microsoft.com/office/drawing/2010/main" val="0"/>
              </a:ext>
            </a:extLst>
          </a:blip>
          <a:srcRect l="16834" t="9863" r="57179" b="39151"/>
          <a:stretch/>
        </p:blipFill>
        <p:spPr>
          <a:xfrm>
            <a:off x="1043608" y="1987805"/>
            <a:ext cx="2526188" cy="2444087"/>
          </a:xfrm>
          <a:prstGeom prst="rect">
            <a:avLst/>
          </a:prstGeom>
        </p:spPr>
      </p:pic>
      <p:pic>
        <p:nvPicPr>
          <p:cNvPr id="13" name="Picture 12">
            <a:extLst>
              <a:ext uri="{FF2B5EF4-FFF2-40B4-BE49-F238E27FC236}">
                <a16:creationId xmlns:a16="http://schemas.microsoft.com/office/drawing/2014/main" id="{4F469525-A5EB-4747-A040-C8DE90DE8954}"/>
              </a:ext>
            </a:extLst>
          </p:cNvPr>
          <p:cNvPicPr>
            <a:picLocks noChangeAspect="1"/>
          </p:cNvPicPr>
          <p:nvPr/>
        </p:nvPicPr>
        <p:blipFill rotWithShape="1">
          <a:blip r:embed="rId4">
            <a:extLst>
              <a:ext uri="{28A0092B-C50C-407E-A947-70E740481C1C}">
                <a14:useLocalDpi xmlns:a14="http://schemas.microsoft.com/office/drawing/2010/main" val="0"/>
              </a:ext>
            </a:extLst>
          </a:blip>
          <a:srcRect l="53135" t="6535" r="35253" b="80400"/>
          <a:stretch/>
        </p:blipFill>
        <p:spPr>
          <a:xfrm>
            <a:off x="8019458" y="3400812"/>
            <a:ext cx="227204" cy="252052"/>
          </a:xfrm>
          <a:prstGeom prst="rect">
            <a:avLst/>
          </a:prstGeom>
        </p:spPr>
      </p:pic>
      <p:pic>
        <p:nvPicPr>
          <p:cNvPr id="14" name="Picture 13">
            <a:extLst>
              <a:ext uri="{FF2B5EF4-FFF2-40B4-BE49-F238E27FC236}">
                <a16:creationId xmlns:a16="http://schemas.microsoft.com/office/drawing/2014/main" id="{95117210-A6DA-BA4F-AD0F-2051986E7127}"/>
              </a:ext>
            </a:extLst>
          </p:cNvPr>
          <p:cNvPicPr>
            <a:picLocks noChangeAspect="1"/>
          </p:cNvPicPr>
          <p:nvPr/>
        </p:nvPicPr>
        <p:blipFill rotWithShape="1">
          <a:blip r:embed="rId4">
            <a:extLst>
              <a:ext uri="{28A0092B-C50C-407E-A947-70E740481C1C}">
                <a14:useLocalDpi xmlns:a14="http://schemas.microsoft.com/office/drawing/2010/main" val="0"/>
              </a:ext>
            </a:extLst>
          </a:blip>
          <a:srcRect l="53135" t="6535" r="35253" b="80400"/>
          <a:stretch/>
        </p:blipFill>
        <p:spPr>
          <a:xfrm>
            <a:off x="7953010" y="4002454"/>
            <a:ext cx="227204" cy="252052"/>
          </a:xfrm>
          <a:prstGeom prst="rect">
            <a:avLst/>
          </a:prstGeom>
        </p:spPr>
      </p:pic>
      <p:pic>
        <p:nvPicPr>
          <p:cNvPr id="15" name="Picture 14">
            <a:extLst>
              <a:ext uri="{FF2B5EF4-FFF2-40B4-BE49-F238E27FC236}">
                <a16:creationId xmlns:a16="http://schemas.microsoft.com/office/drawing/2014/main" id="{1C236360-7405-B140-B665-373470E5A2C8}"/>
              </a:ext>
            </a:extLst>
          </p:cNvPr>
          <p:cNvPicPr>
            <a:picLocks noChangeAspect="1"/>
          </p:cNvPicPr>
          <p:nvPr/>
        </p:nvPicPr>
        <p:blipFill rotWithShape="1">
          <a:blip r:embed="rId4">
            <a:extLst>
              <a:ext uri="{28A0092B-C50C-407E-A947-70E740481C1C}">
                <a14:useLocalDpi xmlns:a14="http://schemas.microsoft.com/office/drawing/2010/main" val="0"/>
              </a:ext>
            </a:extLst>
          </a:blip>
          <a:srcRect r="90431" b="91510"/>
          <a:stretch/>
        </p:blipFill>
        <p:spPr>
          <a:xfrm>
            <a:off x="8406873" y="3207756"/>
            <a:ext cx="237356" cy="207640"/>
          </a:xfrm>
          <a:prstGeom prst="rect">
            <a:avLst/>
          </a:prstGeom>
        </p:spPr>
      </p:pic>
      <p:pic>
        <p:nvPicPr>
          <p:cNvPr id="16" name="Picture 15">
            <a:extLst>
              <a:ext uri="{FF2B5EF4-FFF2-40B4-BE49-F238E27FC236}">
                <a16:creationId xmlns:a16="http://schemas.microsoft.com/office/drawing/2014/main" id="{9D17E9A4-DF98-2846-8872-7E4A3BB85079}"/>
              </a:ext>
            </a:extLst>
          </p:cNvPr>
          <p:cNvPicPr>
            <a:picLocks noChangeAspect="1"/>
          </p:cNvPicPr>
          <p:nvPr/>
        </p:nvPicPr>
        <p:blipFill rotWithShape="1">
          <a:blip r:embed="rId4">
            <a:extLst>
              <a:ext uri="{28A0092B-C50C-407E-A947-70E740481C1C}">
                <a14:useLocalDpi xmlns:a14="http://schemas.microsoft.com/office/drawing/2010/main" val="0"/>
              </a:ext>
            </a:extLst>
          </a:blip>
          <a:srcRect r="90431" b="91510"/>
          <a:stretch/>
        </p:blipFill>
        <p:spPr>
          <a:xfrm>
            <a:off x="7900780" y="4604096"/>
            <a:ext cx="237356" cy="207640"/>
          </a:xfrm>
          <a:prstGeom prst="rect">
            <a:avLst/>
          </a:prstGeom>
        </p:spPr>
      </p:pic>
      <p:pic>
        <p:nvPicPr>
          <p:cNvPr id="17" name="Picture 16">
            <a:extLst>
              <a:ext uri="{FF2B5EF4-FFF2-40B4-BE49-F238E27FC236}">
                <a16:creationId xmlns:a16="http://schemas.microsoft.com/office/drawing/2014/main" id="{4C65A681-130C-0441-9B00-486F1EEC666A}"/>
              </a:ext>
            </a:extLst>
          </p:cNvPr>
          <p:cNvPicPr>
            <a:picLocks noChangeAspect="1"/>
          </p:cNvPicPr>
          <p:nvPr/>
        </p:nvPicPr>
        <p:blipFill rotWithShape="1">
          <a:blip r:embed="rId4">
            <a:extLst>
              <a:ext uri="{28A0092B-C50C-407E-A947-70E740481C1C}">
                <a14:useLocalDpi xmlns:a14="http://schemas.microsoft.com/office/drawing/2010/main" val="0"/>
              </a:ext>
            </a:extLst>
          </a:blip>
          <a:srcRect l="53135" t="6535" r="35253" b="80400"/>
          <a:stretch/>
        </p:blipFill>
        <p:spPr>
          <a:xfrm>
            <a:off x="7136743" y="4775290"/>
            <a:ext cx="227204" cy="252052"/>
          </a:xfrm>
          <a:prstGeom prst="rect">
            <a:avLst/>
          </a:prstGeom>
        </p:spPr>
      </p:pic>
      <p:pic>
        <p:nvPicPr>
          <p:cNvPr id="18" name="Picture 17">
            <a:extLst>
              <a:ext uri="{FF2B5EF4-FFF2-40B4-BE49-F238E27FC236}">
                <a16:creationId xmlns:a16="http://schemas.microsoft.com/office/drawing/2014/main" id="{8B1A5BD8-86BD-924F-9CB0-513819EA643A}"/>
              </a:ext>
            </a:extLst>
          </p:cNvPr>
          <p:cNvPicPr>
            <a:picLocks noChangeAspect="1"/>
          </p:cNvPicPr>
          <p:nvPr/>
        </p:nvPicPr>
        <p:blipFill rotWithShape="1">
          <a:blip r:embed="rId4">
            <a:extLst>
              <a:ext uri="{28A0092B-C50C-407E-A947-70E740481C1C}">
                <a14:useLocalDpi xmlns:a14="http://schemas.microsoft.com/office/drawing/2010/main" val="0"/>
              </a:ext>
            </a:extLst>
          </a:blip>
          <a:srcRect l="53135" t="6535" r="35253" b="80400"/>
          <a:stretch/>
        </p:blipFill>
        <p:spPr>
          <a:xfrm>
            <a:off x="7642836" y="5201532"/>
            <a:ext cx="227204" cy="252052"/>
          </a:xfrm>
          <a:prstGeom prst="rect">
            <a:avLst/>
          </a:prstGeom>
        </p:spPr>
      </p:pic>
      <p:pic>
        <p:nvPicPr>
          <p:cNvPr id="19" name="Picture 18">
            <a:extLst>
              <a:ext uri="{FF2B5EF4-FFF2-40B4-BE49-F238E27FC236}">
                <a16:creationId xmlns:a16="http://schemas.microsoft.com/office/drawing/2014/main" id="{3D49802F-5868-FB4A-832B-03B14ECE5E0A}"/>
              </a:ext>
            </a:extLst>
          </p:cNvPr>
          <p:cNvPicPr>
            <a:picLocks noChangeAspect="1"/>
          </p:cNvPicPr>
          <p:nvPr/>
        </p:nvPicPr>
        <p:blipFill rotWithShape="1">
          <a:blip r:embed="rId4">
            <a:extLst>
              <a:ext uri="{28A0092B-C50C-407E-A947-70E740481C1C}">
                <a14:useLocalDpi xmlns:a14="http://schemas.microsoft.com/office/drawing/2010/main" val="0"/>
              </a:ext>
            </a:extLst>
          </a:blip>
          <a:srcRect r="90431" b="91510"/>
          <a:stretch/>
        </p:blipFill>
        <p:spPr>
          <a:xfrm>
            <a:off x="7524158" y="4582234"/>
            <a:ext cx="237356" cy="207640"/>
          </a:xfrm>
          <a:prstGeom prst="rect">
            <a:avLst/>
          </a:prstGeom>
        </p:spPr>
      </p:pic>
      <p:pic>
        <p:nvPicPr>
          <p:cNvPr id="20" name="Picture 19">
            <a:extLst>
              <a:ext uri="{FF2B5EF4-FFF2-40B4-BE49-F238E27FC236}">
                <a16:creationId xmlns:a16="http://schemas.microsoft.com/office/drawing/2014/main" id="{F3C7B490-362A-2F4C-BF78-FD2619C34391}"/>
              </a:ext>
            </a:extLst>
          </p:cNvPr>
          <p:cNvPicPr>
            <a:picLocks noChangeAspect="1"/>
          </p:cNvPicPr>
          <p:nvPr/>
        </p:nvPicPr>
        <p:blipFill rotWithShape="1">
          <a:blip r:embed="rId4">
            <a:extLst>
              <a:ext uri="{28A0092B-C50C-407E-A947-70E740481C1C}">
                <a14:useLocalDpi xmlns:a14="http://schemas.microsoft.com/office/drawing/2010/main" val="0"/>
              </a:ext>
            </a:extLst>
          </a:blip>
          <a:srcRect r="90431" b="91510"/>
          <a:stretch/>
        </p:blipFill>
        <p:spPr>
          <a:xfrm>
            <a:off x="6630971" y="4815593"/>
            <a:ext cx="237356" cy="207640"/>
          </a:xfrm>
          <a:prstGeom prst="rect">
            <a:avLst/>
          </a:prstGeom>
        </p:spPr>
      </p:pic>
      <p:pic>
        <p:nvPicPr>
          <p:cNvPr id="21" name="Picture 20">
            <a:extLst>
              <a:ext uri="{FF2B5EF4-FFF2-40B4-BE49-F238E27FC236}">
                <a16:creationId xmlns:a16="http://schemas.microsoft.com/office/drawing/2014/main" id="{083F182C-A746-DA49-8DDB-B9D6D58818EE}"/>
              </a:ext>
            </a:extLst>
          </p:cNvPr>
          <p:cNvPicPr>
            <a:picLocks noChangeAspect="1"/>
          </p:cNvPicPr>
          <p:nvPr/>
        </p:nvPicPr>
        <p:blipFill rotWithShape="1">
          <a:blip r:embed="rId4">
            <a:extLst>
              <a:ext uri="{28A0092B-C50C-407E-A947-70E740481C1C}">
                <a14:useLocalDpi xmlns:a14="http://schemas.microsoft.com/office/drawing/2010/main" val="0"/>
              </a:ext>
            </a:extLst>
          </a:blip>
          <a:srcRect l="53135" t="6535" r="35253" b="80400"/>
          <a:stretch/>
        </p:blipFill>
        <p:spPr>
          <a:xfrm>
            <a:off x="5629530" y="4738457"/>
            <a:ext cx="227204" cy="252052"/>
          </a:xfrm>
          <a:prstGeom prst="rect">
            <a:avLst/>
          </a:prstGeom>
        </p:spPr>
      </p:pic>
      <p:pic>
        <p:nvPicPr>
          <p:cNvPr id="22" name="Picture 21">
            <a:extLst>
              <a:ext uri="{FF2B5EF4-FFF2-40B4-BE49-F238E27FC236}">
                <a16:creationId xmlns:a16="http://schemas.microsoft.com/office/drawing/2014/main" id="{3F3CA6D7-1392-7643-B35B-DBB8D49DC158}"/>
              </a:ext>
            </a:extLst>
          </p:cNvPr>
          <p:cNvPicPr>
            <a:picLocks noChangeAspect="1"/>
          </p:cNvPicPr>
          <p:nvPr/>
        </p:nvPicPr>
        <p:blipFill rotWithShape="1">
          <a:blip r:embed="rId4">
            <a:extLst>
              <a:ext uri="{28A0092B-C50C-407E-A947-70E740481C1C}">
                <a14:useLocalDpi xmlns:a14="http://schemas.microsoft.com/office/drawing/2010/main" val="0"/>
              </a:ext>
            </a:extLst>
          </a:blip>
          <a:srcRect l="53135" t="6535" r="35253" b="80400"/>
          <a:stretch/>
        </p:blipFill>
        <p:spPr>
          <a:xfrm>
            <a:off x="5199360" y="4632913"/>
            <a:ext cx="227204" cy="252052"/>
          </a:xfrm>
          <a:prstGeom prst="rect">
            <a:avLst/>
          </a:prstGeom>
        </p:spPr>
      </p:pic>
      <p:pic>
        <p:nvPicPr>
          <p:cNvPr id="23" name="Picture 22">
            <a:extLst>
              <a:ext uri="{FF2B5EF4-FFF2-40B4-BE49-F238E27FC236}">
                <a16:creationId xmlns:a16="http://schemas.microsoft.com/office/drawing/2014/main" id="{1A413483-FBA5-7A46-8968-A87DEA8EC514}"/>
              </a:ext>
            </a:extLst>
          </p:cNvPr>
          <p:cNvPicPr>
            <a:picLocks noChangeAspect="1"/>
          </p:cNvPicPr>
          <p:nvPr/>
        </p:nvPicPr>
        <p:blipFill rotWithShape="1">
          <a:blip r:embed="rId4">
            <a:extLst>
              <a:ext uri="{28A0092B-C50C-407E-A947-70E740481C1C}">
                <a14:useLocalDpi xmlns:a14="http://schemas.microsoft.com/office/drawing/2010/main" val="0"/>
              </a:ext>
            </a:extLst>
          </a:blip>
          <a:srcRect r="90431" b="91510"/>
          <a:stretch/>
        </p:blipFill>
        <p:spPr>
          <a:xfrm>
            <a:off x="6016945" y="4545401"/>
            <a:ext cx="237356" cy="207640"/>
          </a:xfrm>
          <a:prstGeom prst="rect">
            <a:avLst/>
          </a:prstGeom>
        </p:spPr>
      </p:pic>
      <p:cxnSp>
        <p:nvCxnSpPr>
          <p:cNvPr id="25" name="Straight Arrow Connector 24">
            <a:extLst>
              <a:ext uri="{FF2B5EF4-FFF2-40B4-BE49-F238E27FC236}">
                <a16:creationId xmlns:a16="http://schemas.microsoft.com/office/drawing/2014/main" id="{D59F5759-D2B3-984C-84EC-B91DEAAA1483}"/>
              </a:ext>
            </a:extLst>
          </p:cNvPr>
          <p:cNvCxnSpPr/>
          <p:nvPr/>
        </p:nvCxnSpPr>
        <p:spPr>
          <a:xfrm flipV="1">
            <a:off x="5076056" y="5023233"/>
            <a:ext cx="553474" cy="430351"/>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BC8B5F7F-8199-DF4C-838E-578FD4C3253D}"/>
              </a:ext>
            </a:extLst>
          </p:cNvPr>
          <p:cNvSpPr txBox="1"/>
          <p:nvPr/>
        </p:nvSpPr>
        <p:spPr>
          <a:xfrm>
            <a:off x="3635896" y="5291916"/>
            <a:ext cx="1440160" cy="646331"/>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Tahoma"/>
                <a:ea typeface="+mn-ea"/>
                <a:cs typeface="+mn-cs"/>
              </a:rPr>
              <a:t>Sequenced Reads</a:t>
            </a:r>
          </a:p>
        </p:txBody>
      </p:sp>
      <p:cxnSp>
        <p:nvCxnSpPr>
          <p:cNvPr id="27" name="Straight Arrow Connector 26">
            <a:extLst>
              <a:ext uri="{FF2B5EF4-FFF2-40B4-BE49-F238E27FC236}">
                <a16:creationId xmlns:a16="http://schemas.microsoft.com/office/drawing/2014/main" id="{D7BE8510-6ED2-8340-B88D-AB3AFA71D9F0}"/>
              </a:ext>
            </a:extLst>
          </p:cNvPr>
          <p:cNvCxnSpPr>
            <a:cxnSpLocks/>
            <a:stCxn id="26" idx="3"/>
          </p:cNvCxnSpPr>
          <p:nvPr/>
        </p:nvCxnSpPr>
        <p:spPr>
          <a:xfrm flipV="1">
            <a:off x="5076056" y="4990509"/>
            <a:ext cx="1477144" cy="624573"/>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a:extLst>
              <a:ext uri="{FF2B5EF4-FFF2-40B4-BE49-F238E27FC236}">
                <a16:creationId xmlns:a16="http://schemas.microsoft.com/office/drawing/2014/main" id="{7333E574-B2CD-274E-B169-3CE741D4251B}"/>
              </a:ext>
            </a:extLst>
          </p:cNvPr>
          <p:cNvCxnSpPr/>
          <p:nvPr/>
        </p:nvCxnSpPr>
        <p:spPr>
          <a:xfrm flipV="1">
            <a:off x="2411760" y="4474813"/>
            <a:ext cx="553474" cy="430351"/>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0AC79B73-2727-C043-AC0B-1C225432BA46}"/>
              </a:ext>
            </a:extLst>
          </p:cNvPr>
          <p:cNvSpPr txBox="1"/>
          <p:nvPr/>
        </p:nvSpPr>
        <p:spPr>
          <a:xfrm>
            <a:off x="1043608" y="4653136"/>
            <a:ext cx="1368152" cy="646331"/>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Tahoma"/>
                <a:ea typeface="+mn-ea"/>
                <a:cs typeface="+mn-cs"/>
              </a:rPr>
              <a:t>Reference genome</a:t>
            </a:r>
          </a:p>
        </p:txBody>
      </p:sp>
      <p:sp>
        <p:nvSpPr>
          <p:cNvPr id="24" name="TextBox 23">
            <a:extLst>
              <a:ext uri="{FF2B5EF4-FFF2-40B4-BE49-F238E27FC236}">
                <a16:creationId xmlns:a16="http://schemas.microsoft.com/office/drawing/2014/main" id="{DF736C76-54AA-404D-BBCF-F7CB3AA1CA7E}"/>
              </a:ext>
            </a:extLst>
          </p:cNvPr>
          <p:cNvSpPr txBox="1"/>
          <p:nvPr/>
        </p:nvSpPr>
        <p:spPr>
          <a:xfrm>
            <a:off x="1669834" y="1371091"/>
            <a:ext cx="259080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.FASTA file</a:t>
            </a:r>
          </a:p>
        </p:txBody>
      </p:sp>
      <p:sp>
        <p:nvSpPr>
          <p:cNvPr id="28" name="TextBox 27">
            <a:extLst>
              <a:ext uri="{FF2B5EF4-FFF2-40B4-BE49-F238E27FC236}">
                <a16:creationId xmlns:a16="http://schemas.microsoft.com/office/drawing/2014/main" id="{8579A6A5-0682-7F40-8778-95BAED30F779}"/>
              </a:ext>
            </a:extLst>
          </p:cNvPr>
          <p:cNvSpPr txBox="1"/>
          <p:nvPr/>
        </p:nvSpPr>
        <p:spPr>
          <a:xfrm>
            <a:off x="5814628" y="1417863"/>
            <a:ext cx="259080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.FASTQ file</a:t>
            </a:r>
          </a:p>
        </p:txBody>
      </p:sp>
    </p:spTree>
    <p:extLst>
      <p:ext uri="{BB962C8B-B14F-4D97-AF65-F5344CB8AC3E}">
        <p14:creationId xmlns:p14="http://schemas.microsoft.com/office/powerpoint/2010/main" val="405253302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dissolve">
                                      <p:cBhvr>
                                        <p:cTn id="7" dur="500"/>
                                        <p:tgtEl>
                                          <p:spTgt spid="13"/>
                                        </p:tgtEl>
                                      </p:cBhvr>
                                    </p:animEffect>
                                  </p:childTnLst>
                                </p:cTn>
                              </p:par>
                              <p:par>
                                <p:cTn id="8" presetID="9"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dissolve">
                                      <p:cBhvr>
                                        <p:cTn id="10" dur="500"/>
                                        <p:tgtEl>
                                          <p:spTgt spid="14"/>
                                        </p:tgtEl>
                                      </p:cBhvr>
                                    </p:animEffect>
                                  </p:childTnLst>
                                </p:cTn>
                              </p:par>
                              <p:par>
                                <p:cTn id="11" presetID="9"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dissolve">
                                      <p:cBhvr>
                                        <p:cTn id="13" dur="500"/>
                                        <p:tgtEl>
                                          <p:spTgt spid="15"/>
                                        </p:tgtEl>
                                      </p:cBhvr>
                                    </p:animEffect>
                                  </p:childTnLst>
                                </p:cTn>
                              </p:par>
                              <p:par>
                                <p:cTn id="14" presetID="9" presetClass="entr" presetSubtype="0" fill="hold" nodeType="with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dissolve">
                                      <p:cBhvr>
                                        <p:cTn id="16" dur="500"/>
                                        <p:tgtEl>
                                          <p:spTgt spid="16"/>
                                        </p:tgtEl>
                                      </p:cBhvr>
                                    </p:animEffect>
                                  </p:childTnLst>
                                </p:cTn>
                              </p:par>
                              <p:par>
                                <p:cTn id="17" presetID="9" presetClass="entr" presetSubtype="0" fill="hold" nodeType="with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dissolve">
                                      <p:cBhvr>
                                        <p:cTn id="19" dur="500"/>
                                        <p:tgtEl>
                                          <p:spTgt spid="17"/>
                                        </p:tgtEl>
                                      </p:cBhvr>
                                    </p:animEffect>
                                  </p:childTnLst>
                                </p:cTn>
                              </p:par>
                              <p:par>
                                <p:cTn id="20" presetID="9" presetClass="entr" presetSubtype="0" fill="hold" nodeType="with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dissolve">
                                      <p:cBhvr>
                                        <p:cTn id="22" dur="500"/>
                                        <p:tgtEl>
                                          <p:spTgt spid="18"/>
                                        </p:tgtEl>
                                      </p:cBhvr>
                                    </p:animEffect>
                                  </p:childTnLst>
                                </p:cTn>
                              </p:par>
                              <p:par>
                                <p:cTn id="23" presetID="9" presetClass="entr" presetSubtype="0" fill="hold" nodeType="withEffect">
                                  <p:stCondLst>
                                    <p:cond delay="0"/>
                                  </p:stCondLst>
                                  <p:childTnLst>
                                    <p:set>
                                      <p:cBhvr>
                                        <p:cTn id="24" dur="1" fill="hold">
                                          <p:stCondLst>
                                            <p:cond delay="0"/>
                                          </p:stCondLst>
                                        </p:cTn>
                                        <p:tgtEl>
                                          <p:spTgt spid="19"/>
                                        </p:tgtEl>
                                        <p:attrNameLst>
                                          <p:attrName>style.visibility</p:attrName>
                                        </p:attrNameLst>
                                      </p:cBhvr>
                                      <p:to>
                                        <p:strVal val="visible"/>
                                      </p:to>
                                    </p:set>
                                    <p:animEffect transition="in" filter="dissolve">
                                      <p:cBhvr>
                                        <p:cTn id="25" dur="500"/>
                                        <p:tgtEl>
                                          <p:spTgt spid="19"/>
                                        </p:tgtEl>
                                      </p:cBhvr>
                                    </p:animEffect>
                                  </p:childTnLst>
                                </p:cTn>
                              </p:par>
                              <p:par>
                                <p:cTn id="26" presetID="9" presetClass="entr" presetSubtype="0" fill="hold" nodeType="withEffect">
                                  <p:stCondLst>
                                    <p:cond delay="0"/>
                                  </p:stCondLst>
                                  <p:childTnLst>
                                    <p:set>
                                      <p:cBhvr>
                                        <p:cTn id="27" dur="1" fill="hold">
                                          <p:stCondLst>
                                            <p:cond delay="0"/>
                                          </p:stCondLst>
                                        </p:cTn>
                                        <p:tgtEl>
                                          <p:spTgt spid="20"/>
                                        </p:tgtEl>
                                        <p:attrNameLst>
                                          <p:attrName>style.visibility</p:attrName>
                                        </p:attrNameLst>
                                      </p:cBhvr>
                                      <p:to>
                                        <p:strVal val="visible"/>
                                      </p:to>
                                    </p:set>
                                    <p:animEffect transition="in" filter="dissolve">
                                      <p:cBhvr>
                                        <p:cTn id="28" dur="500"/>
                                        <p:tgtEl>
                                          <p:spTgt spid="20"/>
                                        </p:tgtEl>
                                      </p:cBhvr>
                                    </p:animEffect>
                                  </p:childTnLst>
                                </p:cTn>
                              </p:par>
                              <p:par>
                                <p:cTn id="29" presetID="9" presetClass="entr" presetSubtype="0" fill="hold" nodeType="with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dissolve">
                                      <p:cBhvr>
                                        <p:cTn id="31" dur="500"/>
                                        <p:tgtEl>
                                          <p:spTgt spid="21"/>
                                        </p:tgtEl>
                                      </p:cBhvr>
                                    </p:animEffect>
                                  </p:childTnLst>
                                </p:cTn>
                              </p:par>
                              <p:par>
                                <p:cTn id="32" presetID="9" presetClass="entr" presetSubtype="0" fill="hold" nodeType="withEffect">
                                  <p:stCondLst>
                                    <p:cond delay="0"/>
                                  </p:stCondLst>
                                  <p:childTnLst>
                                    <p:set>
                                      <p:cBhvr>
                                        <p:cTn id="33" dur="1" fill="hold">
                                          <p:stCondLst>
                                            <p:cond delay="0"/>
                                          </p:stCondLst>
                                        </p:cTn>
                                        <p:tgtEl>
                                          <p:spTgt spid="22"/>
                                        </p:tgtEl>
                                        <p:attrNameLst>
                                          <p:attrName>style.visibility</p:attrName>
                                        </p:attrNameLst>
                                      </p:cBhvr>
                                      <p:to>
                                        <p:strVal val="visible"/>
                                      </p:to>
                                    </p:set>
                                    <p:animEffect transition="in" filter="dissolve">
                                      <p:cBhvr>
                                        <p:cTn id="34" dur="500"/>
                                        <p:tgtEl>
                                          <p:spTgt spid="22"/>
                                        </p:tgtEl>
                                      </p:cBhvr>
                                    </p:animEffect>
                                  </p:childTnLst>
                                </p:cTn>
                              </p:par>
                              <p:par>
                                <p:cTn id="35" presetID="9" presetClass="entr" presetSubtype="0" fill="hold" nodeType="withEffect">
                                  <p:stCondLst>
                                    <p:cond delay="0"/>
                                  </p:stCondLst>
                                  <p:childTnLst>
                                    <p:set>
                                      <p:cBhvr>
                                        <p:cTn id="36" dur="1" fill="hold">
                                          <p:stCondLst>
                                            <p:cond delay="0"/>
                                          </p:stCondLst>
                                        </p:cTn>
                                        <p:tgtEl>
                                          <p:spTgt spid="23"/>
                                        </p:tgtEl>
                                        <p:attrNameLst>
                                          <p:attrName>style.visibility</p:attrName>
                                        </p:attrNameLst>
                                      </p:cBhvr>
                                      <p:to>
                                        <p:strVal val="visible"/>
                                      </p:to>
                                    </p:set>
                                    <p:animEffect transition="in" filter="dissolve">
                                      <p:cBhvr>
                                        <p:cTn id="37" dur="500"/>
                                        <p:tgtEl>
                                          <p:spTgt spid="23"/>
                                        </p:tgtEl>
                                      </p:cBhvr>
                                    </p:animEffect>
                                  </p:childTnLst>
                                </p:cTn>
                              </p:par>
                              <p:par>
                                <p:cTn id="38" presetID="9"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dissolve">
                                      <p:cBhvr>
                                        <p:cTn id="40" dur="500"/>
                                        <p:tgtEl>
                                          <p:spTgt spid="25"/>
                                        </p:tgtEl>
                                      </p:cBhvr>
                                    </p:animEffect>
                                  </p:childTnLst>
                                </p:cTn>
                              </p:par>
                              <p:par>
                                <p:cTn id="41" presetID="9" presetClass="entr" presetSubtype="0" fill="hold" grpId="0" nodeType="withEffect">
                                  <p:stCondLst>
                                    <p:cond delay="0"/>
                                  </p:stCondLst>
                                  <p:childTnLst>
                                    <p:set>
                                      <p:cBhvr>
                                        <p:cTn id="42" dur="1" fill="hold">
                                          <p:stCondLst>
                                            <p:cond delay="0"/>
                                          </p:stCondLst>
                                        </p:cTn>
                                        <p:tgtEl>
                                          <p:spTgt spid="26"/>
                                        </p:tgtEl>
                                        <p:attrNameLst>
                                          <p:attrName>style.visibility</p:attrName>
                                        </p:attrNameLst>
                                      </p:cBhvr>
                                      <p:to>
                                        <p:strVal val="visible"/>
                                      </p:to>
                                    </p:set>
                                    <p:animEffect transition="in" filter="dissolve">
                                      <p:cBhvr>
                                        <p:cTn id="43" dur="500"/>
                                        <p:tgtEl>
                                          <p:spTgt spid="26"/>
                                        </p:tgtEl>
                                      </p:cBhvr>
                                    </p:animEffect>
                                  </p:childTnLst>
                                </p:cTn>
                              </p:par>
                              <p:par>
                                <p:cTn id="44" presetID="9" presetClass="entr" presetSubtype="0" fill="hold" nodeType="withEffect">
                                  <p:stCondLst>
                                    <p:cond delay="0"/>
                                  </p:stCondLst>
                                  <p:childTnLst>
                                    <p:set>
                                      <p:cBhvr>
                                        <p:cTn id="45" dur="1" fill="hold">
                                          <p:stCondLst>
                                            <p:cond delay="0"/>
                                          </p:stCondLst>
                                        </p:cTn>
                                        <p:tgtEl>
                                          <p:spTgt spid="27"/>
                                        </p:tgtEl>
                                        <p:attrNameLst>
                                          <p:attrName>style.visibility</p:attrName>
                                        </p:attrNameLst>
                                      </p:cBhvr>
                                      <p:to>
                                        <p:strVal val="visible"/>
                                      </p:to>
                                    </p:set>
                                    <p:animEffect transition="in" filter="dissolve">
                                      <p:cBhvr>
                                        <p:cTn id="46" dur="500"/>
                                        <p:tgtEl>
                                          <p:spTgt spid="27"/>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28"/>
                                        </p:tgtEl>
                                        <p:attrNameLst>
                                          <p:attrName>style.visibility</p:attrName>
                                        </p:attrNameLst>
                                      </p:cBhvr>
                                      <p:to>
                                        <p:strVal val="visible"/>
                                      </p:to>
                                    </p:set>
                                    <p:animEffect transition="in" filter="dissolve">
                                      <p:cBhvr>
                                        <p:cTn id="49" dur="500"/>
                                        <p:tgtEl>
                                          <p:spTgt spid="28"/>
                                        </p:tgtEl>
                                      </p:cBhvr>
                                    </p:animEffect>
                                  </p:childTnLst>
                                </p:cTn>
                              </p:par>
                            </p:childTnLst>
                          </p:cTn>
                        </p:par>
                      </p:childTnLst>
                    </p:cTn>
                  </p:par>
                  <p:par>
                    <p:cTn id="50" fill="hold">
                      <p:stCondLst>
                        <p:cond delay="indefinite"/>
                      </p:stCondLst>
                      <p:childTnLst>
                        <p:par>
                          <p:cTn id="51" fill="hold">
                            <p:stCondLst>
                              <p:cond delay="0"/>
                            </p:stCondLst>
                            <p:childTnLst>
                              <p:par>
                                <p:cTn id="52" presetID="9" presetClass="entr" presetSubtype="0" fill="hold" nodeType="clickEffect">
                                  <p:stCondLst>
                                    <p:cond delay="0"/>
                                  </p:stCondLst>
                                  <p:childTnLst>
                                    <p:set>
                                      <p:cBhvr>
                                        <p:cTn id="53" dur="1" fill="hold">
                                          <p:stCondLst>
                                            <p:cond delay="0"/>
                                          </p:stCondLst>
                                        </p:cTn>
                                        <p:tgtEl>
                                          <p:spTgt spid="11"/>
                                        </p:tgtEl>
                                        <p:attrNameLst>
                                          <p:attrName>style.visibility</p:attrName>
                                        </p:attrNameLst>
                                      </p:cBhvr>
                                      <p:to>
                                        <p:strVal val="visible"/>
                                      </p:to>
                                    </p:set>
                                    <p:animEffect transition="in" filter="dissolve">
                                      <p:cBhvr>
                                        <p:cTn id="54"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8"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Newer Genome Sequencing Technologies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TextBox 2">
            <a:extLst>
              <a:ext uri="{FF2B5EF4-FFF2-40B4-BE49-F238E27FC236}">
                <a16:creationId xmlns:a16="http://schemas.microsoft.com/office/drawing/2014/main" id="{9DEDF4F9-AC11-CE40-96CF-BFA639F16628}"/>
              </a:ext>
            </a:extLst>
          </p:cNvPr>
          <p:cNvSpPr txBox="1"/>
          <p:nvPr/>
        </p:nvSpPr>
        <p:spPr>
          <a:xfrm>
            <a:off x="336100" y="5036983"/>
            <a:ext cx="8193974" cy="147732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Assembly: Computational Analysis of the Current State, Bottlenecks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and Future Directions</a:t>
            </a:r>
            <a:r>
              <a:rPr kumimoji="0" lang="en-US" sz="1800" b="0" i="0" u="none" strike="noStrike" kern="1200" cap="none" spc="0" normalizeH="0" baseline="0" noProof="0" dirty="0">
                <a:ln>
                  <a:noFill/>
                </a:ln>
                <a:solidFill>
                  <a:srgbClr val="000000"/>
                </a:solidFill>
                <a:effectLst/>
                <a:uLnTx/>
                <a:uFillTx/>
                <a:latin typeface="Tahoma"/>
                <a:ea typeface="+mn-ea"/>
                <a:cs typeface="+mn-cs"/>
              </a:rPr>
              <a:t>,” Briefings in Bioinformatics, 2018.</a:t>
            </a:r>
          </a:p>
          <a:p>
            <a:pPr lvl="0">
              <a:defRPr/>
            </a:pPr>
            <a:r>
              <a:rPr lang="en-US" dirty="0"/>
              <a:t>[</a:t>
            </a:r>
            <a:r>
              <a:rPr lang="en-US" dirty="0">
                <a:hlinkClick r:id="rId3"/>
              </a:rPr>
              <a:t>Open arxiv.org version</a:t>
            </a:r>
            <a:r>
              <a:rPr lang="en-US" dirty="0"/>
              <a:t>] [</a:t>
            </a:r>
            <a:r>
              <a:rPr lang="en-US" dirty="0">
                <a:hlinkClick r:id="rId4"/>
              </a:rPr>
              <a:t>Slides (pptx)</a:t>
            </a:r>
            <a:r>
              <a:rPr lang="en-US" dirty="0"/>
              <a:t> </a:t>
            </a:r>
            <a:r>
              <a:rPr lang="en-US" dirty="0">
                <a:hlinkClick r:id="rId5"/>
              </a:rPr>
              <a:t>(pdf)</a:t>
            </a:r>
            <a:r>
              <a:rPr lang="en-US" dirty="0"/>
              <a:t>] [</a:t>
            </a:r>
            <a:r>
              <a:rPr lang="en-US" dirty="0">
                <a:hlinkClick r:id="rId6"/>
              </a:rPr>
              <a:t>Talk Video at AACBB 2019</a:t>
            </a:r>
            <a:r>
              <a:rPr lang="en-US" dirty="0"/>
              <a:t>]</a:t>
            </a: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5" name="Picture 4">
            <a:extLst>
              <a:ext uri="{FF2B5EF4-FFF2-40B4-BE49-F238E27FC236}">
                <a16:creationId xmlns:a16="http://schemas.microsoft.com/office/drawing/2014/main" id="{B7B92BBE-67D0-BE44-AFBF-F27F37B8A8C3}"/>
              </a:ext>
            </a:extLst>
          </p:cNvPr>
          <p:cNvPicPr>
            <a:picLocks noChangeAspect="1"/>
          </p:cNvPicPr>
          <p:nvPr/>
        </p:nvPicPr>
        <p:blipFill>
          <a:blip r:embed="rId7"/>
          <a:stretch>
            <a:fillRect/>
          </a:stretch>
        </p:blipFill>
        <p:spPr>
          <a:xfrm>
            <a:off x="0" y="1484784"/>
            <a:ext cx="9144000" cy="2202873"/>
          </a:xfrm>
          <a:prstGeom prst="rect">
            <a:avLst/>
          </a:prstGeom>
        </p:spPr>
      </p:pic>
      <p:pic>
        <p:nvPicPr>
          <p:cNvPr id="6" name="Picture 8">
            <a:extLst>
              <a:ext uri="{FF2B5EF4-FFF2-40B4-BE49-F238E27FC236}">
                <a16:creationId xmlns:a16="http://schemas.microsoft.com/office/drawing/2014/main" id="{DE735DFE-2D11-5849-BC1A-6B423D4888C8}"/>
              </a:ext>
            </a:extLst>
          </p:cNvPr>
          <p:cNvPicPr>
            <a:picLocks noChangeAspect="1" noChangeArrowheads="1"/>
          </p:cNvPicPr>
          <p:nvPr/>
        </p:nvPicPr>
        <p:blipFill>
          <a:blip r:embed="rId8" cstate="print"/>
          <a:srcRect/>
          <a:stretch>
            <a:fillRect/>
          </a:stretch>
        </p:blipFill>
        <p:spPr bwMode="auto">
          <a:xfrm>
            <a:off x="6660801" y="2996952"/>
            <a:ext cx="2080800" cy="1523680"/>
          </a:xfrm>
          <a:prstGeom prst="rect">
            <a:avLst/>
          </a:prstGeom>
          <a:noFill/>
          <a:ln w="9525">
            <a:noFill/>
            <a:round/>
            <a:headEnd/>
            <a:tailEnd/>
          </a:ln>
        </p:spPr>
      </p:pic>
      <p:sp>
        <p:nvSpPr>
          <p:cNvPr id="7" name="Text Box 19">
            <a:extLst>
              <a:ext uri="{FF2B5EF4-FFF2-40B4-BE49-F238E27FC236}">
                <a16:creationId xmlns:a16="http://schemas.microsoft.com/office/drawing/2014/main" id="{9BD0F31E-C179-B049-9A06-915AC4721F68}"/>
              </a:ext>
            </a:extLst>
          </p:cNvPr>
          <p:cNvSpPr txBox="1">
            <a:spLocks noChangeArrowheads="1"/>
          </p:cNvSpPr>
          <p:nvPr/>
        </p:nvSpPr>
        <p:spPr bwMode="auto">
          <a:xfrm>
            <a:off x="6381120" y="4520632"/>
            <a:ext cx="251136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MinION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Tree>
    <p:extLst>
      <p:ext uri="{BB962C8B-B14F-4D97-AF65-F5344CB8AC3E}">
        <p14:creationId xmlns:p14="http://schemas.microsoft.com/office/powerpoint/2010/main" val="2291912574"/>
      </p:ext>
    </p:extLst>
  </p:cSld>
  <p:clrMapOvr>
    <a:masterClrMapping/>
  </p:clrMapOvr>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E3E753-3BD1-F240-B1CA-D616295175D8}"/>
              </a:ext>
            </a:extLst>
          </p:cNvPr>
          <p:cNvSpPr>
            <a:spLocks noGrp="1"/>
          </p:cNvSpPr>
          <p:nvPr>
            <p:ph type="title"/>
          </p:nvPr>
        </p:nvSpPr>
        <p:spPr/>
        <p:txBody>
          <a:bodyPr/>
          <a:lstStyle/>
          <a:p>
            <a:r>
              <a:rPr lang="en-US" dirty="0"/>
              <a:t>Types of Genomic Reads</a:t>
            </a:r>
          </a:p>
        </p:txBody>
      </p:sp>
      <p:sp>
        <p:nvSpPr>
          <p:cNvPr id="4" name="Slide Number Placeholder 3">
            <a:extLst>
              <a:ext uri="{FF2B5EF4-FFF2-40B4-BE49-F238E27FC236}">
                <a16:creationId xmlns:a16="http://schemas.microsoft.com/office/drawing/2014/main" id="{EEDD956A-0FDA-9E46-A86C-508969A86DA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11" name="Rectangle 10">
            <a:extLst>
              <a:ext uri="{FF2B5EF4-FFF2-40B4-BE49-F238E27FC236}">
                <a16:creationId xmlns:a16="http://schemas.microsoft.com/office/drawing/2014/main" id="{23CC7E5D-9C72-1647-B5C4-D840E0679CE4}"/>
              </a:ext>
            </a:extLst>
          </p:cNvPr>
          <p:cNvSpPr/>
          <p:nvPr/>
        </p:nvSpPr>
        <p:spPr>
          <a:xfrm>
            <a:off x="475928" y="5589240"/>
            <a:ext cx="8363272"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Wenger+, "</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3"/>
              </a:rPr>
              <a:t>Accurate circular consensus long-read sequencing improves variant detection and assembly of a human genome</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1" u="none" strike="noStrike" kern="1200" cap="none" spc="0" normalizeH="0" baseline="0" noProof="0" dirty="0">
                <a:ln>
                  <a:noFill/>
                </a:ln>
                <a:solidFill>
                  <a:srgbClr val="000000"/>
                </a:solidFill>
                <a:effectLst/>
                <a:uLnTx/>
                <a:uFillTx/>
                <a:latin typeface="Tahoma"/>
                <a:ea typeface="+mn-ea"/>
                <a:cs typeface="+mn-cs"/>
              </a:rPr>
              <a:t>Nature Biotechnology</a:t>
            </a:r>
            <a:r>
              <a:rPr kumimoji="0" lang="en-US" sz="1800" b="0" i="0" u="none" strike="noStrike" kern="1200" cap="none" spc="0" normalizeH="0" baseline="0" noProof="0" dirty="0">
                <a:ln>
                  <a:noFill/>
                </a:ln>
                <a:solidFill>
                  <a:srgbClr val="000000"/>
                </a:solidFill>
                <a:effectLst/>
                <a:uLnTx/>
                <a:uFillTx/>
                <a:latin typeface="Tahoma"/>
                <a:ea typeface="+mn-ea"/>
                <a:cs typeface="+mn-cs"/>
              </a:rPr>
              <a:t>, 2019</a:t>
            </a:r>
          </a:p>
        </p:txBody>
      </p:sp>
      <p:sp>
        <p:nvSpPr>
          <p:cNvPr id="12" name="TextBox 11">
            <a:extLst>
              <a:ext uri="{FF2B5EF4-FFF2-40B4-BE49-F238E27FC236}">
                <a16:creationId xmlns:a16="http://schemas.microsoft.com/office/drawing/2014/main" id="{5AFA460E-A818-8A45-A4D1-CCB1B1A713F3}"/>
              </a:ext>
            </a:extLst>
          </p:cNvPr>
          <p:cNvSpPr txBox="1"/>
          <p:nvPr/>
        </p:nvSpPr>
        <p:spPr>
          <a:xfrm>
            <a:off x="6645635" y="2067475"/>
            <a:ext cx="2113173"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00BA50"/>
                </a:solidFill>
                <a:effectLst/>
                <a:uLnTx/>
                <a:uFillTx/>
                <a:latin typeface="Tahoma"/>
                <a:ea typeface="+mn-ea"/>
                <a:cs typeface="+mn-cs"/>
              </a:rPr>
              <a:t>But still very expensive!</a:t>
            </a:r>
          </a:p>
        </p:txBody>
      </p:sp>
      <p:sp>
        <p:nvSpPr>
          <p:cNvPr id="13" name="Rectangle 12">
            <a:extLst>
              <a:ext uri="{FF2B5EF4-FFF2-40B4-BE49-F238E27FC236}">
                <a16:creationId xmlns:a16="http://schemas.microsoft.com/office/drawing/2014/main" id="{4EBF03D7-5E6D-9746-8751-AB2079D255B3}"/>
              </a:ext>
            </a:extLst>
          </p:cNvPr>
          <p:cNvSpPr/>
          <p:nvPr/>
        </p:nvSpPr>
        <p:spPr>
          <a:xfrm>
            <a:off x="1219200" y="6352051"/>
            <a:ext cx="6377136" cy="52322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Tahoma"/>
                <a:ea typeface="+mn-ea"/>
                <a:cs typeface="+mn-cs"/>
                <a:hlinkClick r:id="rId4"/>
              </a:rPr>
              <a:t>https://labs.wsu.edu/genomicscore/illumina-sequencing/</a:t>
            </a:r>
            <a:endParaRPr kumimoji="0" lang="en-US" sz="1400" b="0" i="0" u="none" strike="noStrike" kern="1200" cap="none" spc="0" normalizeH="0" baseline="0" noProof="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Tahoma"/>
                <a:ea typeface="+mn-ea"/>
                <a:cs typeface="+mn-cs"/>
                <a:hlinkClick r:id="rId5"/>
              </a:rPr>
              <a:t>https://pacbio.gs.washington.edu/</a:t>
            </a:r>
            <a:r>
              <a:rPr kumimoji="0" lang="en-US" sz="1400" b="0" i="0" u="none" strike="noStrike" kern="1200" cap="none" spc="0" normalizeH="0" baseline="0" noProof="0">
                <a:ln>
                  <a:noFill/>
                </a:ln>
                <a:solidFill>
                  <a:srgbClr val="000000"/>
                </a:solidFill>
                <a:effectLst/>
                <a:uLnTx/>
                <a:uFillTx/>
                <a:latin typeface="Tahoma"/>
                <a:ea typeface="+mn-ea"/>
                <a:cs typeface="+mn-cs"/>
              </a:rPr>
              <a:t> </a:t>
            </a:r>
          </a:p>
        </p:txBody>
      </p:sp>
      <p:pic>
        <p:nvPicPr>
          <p:cNvPr id="3" name="Picture 2">
            <a:extLst>
              <a:ext uri="{FF2B5EF4-FFF2-40B4-BE49-F238E27FC236}">
                <a16:creationId xmlns:a16="http://schemas.microsoft.com/office/drawing/2014/main" id="{15A79167-9458-0C43-853A-65E75431222C}"/>
              </a:ext>
            </a:extLst>
          </p:cNvPr>
          <p:cNvPicPr>
            <a:picLocks noChangeAspect="1"/>
          </p:cNvPicPr>
          <p:nvPr/>
        </p:nvPicPr>
        <p:blipFill>
          <a:blip r:embed="rId6"/>
          <a:stretch>
            <a:fillRect/>
          </a:stretch>
        </p:blipFill>
        <p:spPr>
          <a:xfrm>
            <a:off x="585060" y="1484784"/>
            <a:ext cx="6507220" cy="3854397"/>
          </a:xfrm>
          <a:prstGeom prst="rect">
            <a:avLst/>
          </a:prstGeom>
        </p:spPr>
      </p:pic>
      <p:sp>
        <p:nvSpPr>
          <p:cNvPr id="5" name="TextBox 4">
            <a:extLst>
              <a:ext uri="{FF2B5EF4-FFF2-40B4-BE49-F238E27FC236}">
                <a16:creationId xmlns:a16="http://schemas.microsoft.com/office/drawing/2014/main" id="{A7E3689F-AAA7-EC48-9019-55F032C9CA21}"/>
              </a:ext>
            </a:extLst>
          </p:cNvPr>
          <p:cNvSpPr txBox="1"/>
          <p:nvPr/>
        </p:nvSpPr>
        <p:spPr>
          <a:xfrm>
            <a:off x="6742584" y="1136911"/>
            <a:ext cx="1944216" cy="969496"/>
          </a:xfrm>
          <a:prstGeom prst="rect">
            <a:avLst/>
          </a:prstGeom>
          <a:solidFill>
            <a:srgbClr val="00BA50"/>
          </a:solidFill>
          <a:ln w="28575">
            <a:solidFill>
              <a:srgbClr val="FFFF00"/>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Long: 10-20 kb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Accurate: 99.8%</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Tahoma"/>
              <a:ea typeface="+mn-ea"/>
              <a:cs typeface="+mn-cs"/>
            </a:endParaRPr>
          </a:p>
        </p:txBody>
      </p:sp>
      <p:sp>
        <p:nvSpPr>
          <p:cNvPr id="7" name="Freeform 6">
            <a:extLst>
              <a:ext uri="{FF2B5EF4-FFF2-40B4-BE49-F238E27FC236}">
                <a16:creationId xmlns:a16="http://schemas.microsoft.com/office/drawing/2014/main" id="{D0C5C203-8167-9948-BD88-B14D2F36B4F3}"/>
              </a:ext>
            </a:extLst>
          </p:cNvPr>
          <p:cNvSpPr/>
          <p:nvPr/>
        </p:nvSpPr>
        <p:spPr>
          <a:xfrm>
            <a:off x="5891088" y="1547113"/>
            <a:ext cx="779488" cy="431446"/>
          </a:xfrm>
          <a:custGeom>
            <a:avLst/>
            <a:gdLst>
              <a:gd name="connsiteX0" fmla="*/ 779488 w 779488"/>
              <a:gd name="connsiteY0" fmla="*/ 71682 h 431446"/>
              <a:gd name="connsiteX1" fmla="*/ 239842 w 779488"/>
              <a:gd name="connsiteY1" fmla="*/ 26711 h 431446"/>
              <a:gd name="connsiteX2" fmla="*/ 0 w 779488"/>
              <a:gd name="connsiteY2" fmla="*/ 431446 h 431446"/>
              <a:gd name="connsiteX3" fmla="*/ 0 w 779488"/>
              <a:gd name="connsiteY3" fmla="*/ 431446 h 431446"/>
            </a:gdLst>
            <a:ahLst/>
            <a:cxnLst>
              <a:cxn ang="0">
                <a:pos x="connsiteX0" y="connsiteY0"/>
              </a:cxn>
              <a:cxn ang="0">
                <a:pos x="connsiteX1" y="connsiteY1"/>
              </a:cxn>
              <a:cxn ang="0">
                <a:pos x="connsiteX2" y="connsiteY2"/>
              </a:cxn>
              <a:cxn ang="0">
                <a:pos x="connsiteX3" y="connsiteY3"/>
              </a:cxn>
            </a:cxnLst>
            <a:rect l="l" t="t" r="r" b="b"/>
            <a:pathLst>
              <a:path w="779488" h="431446">
                <a:moveTo>
                  <a:pt x="779488" y="71682"/>
                </a:moveTo>
                <a:cubicBezTo>
                  <a:pt x="574622" y="19216"/>
                  <a:pt x="369757" y="-33250"/>
                  <a:pt x="239842" y="26711"/>
                </a:cubicBezTo>
                <a:cubicBezTo>
                  <a:pt x="109927" y="86672"/>
                  <a:pt x="0" y="431446"/>
                  <a:pt x="0" y="431446"/>
                </a:cubicBezTo>
                <a:lnTo>
                  <a:pt x="0" y="431446"/>
                </a:lnTo>
              </a:path>
            </a:pathLst>
          </a:custGeom>
          <a:noFill/>
          <a:ln w="38100">
            <a:solidFill>
              <a:srgbClr val="00BA5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05142564"/>
      </p:ext>
    </p:extLst>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11591" y="0"/>
            <a:ext cx="9145859" cy="6858000"/>
          </a:xfrm>
          <a:prstGeom prst="rect">
            <a:avLst/>
          </a:prstGeom>
          <a:solidFill>
            <a:schemeClr val="bg1"/>
          </a:solidFill>
          <a:ln>
            <a:no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sp>
        <p:nvSpPr>
          <p:cNvPr id="20" name="Rectangle 19"/>
          <p:cNvSpPr/>
          <p:nvPr/>
        </p:nvSpPr>
        <p:spPr>
          <a:xfrm>
            <a:off x="8534400" y="4129073"/>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pic>
        <p:nvPicPr>
          <p:cNvPr id="71" name="Picture 70" descr="http://www.nextplatform.com/wp-content/uploads/2015/03/Glenn1.png"/>
          <p:cNvPicPr>
            <a:picLocks noChangeAspect="1" noChangeArrowheads="1"/>
          </p:cNvPicPr>
          <p:nvPr/>
        </p:nvPicPr>
        <p:blipFill rotWithShape="1">
          <a:blip r:embed="rId3">
            <a:extLst>
              <a:ext uri="{28A0092B-C50C-407E-A947-70E740481C1C}">
                <a14:useLocalDpi xmlns:a14="http://schemas.microsoft.com/office/drawing/2010/main" val="0"/>
              </a:ext>
            </a:extLst>
          </a:blip>
          <a:srcRect l="35425" t="51522" r="34916" b="5973"/>
          <a:stretch/>
        </p:blipFill>
        <p:spPr bwMode="auto">
          <a:xfrm>
            <a:off x="105649" y="4094761"/>
            <a:ext cx="4224963" cy="1829100"/>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71"/>
          <p:cNvPicPr>
            <a:picLocks noChangeAspect="1"/>
          </p:cNvPicPr>
          <p:nvPr/>
        </p:nvPicPr>
        <p:blipFill rotWithShape="1">
          <a:blip r:embed="rId4"/>
          <a:srcRect l="50959" t="10448" r="25205" b="67472"/>
          <a:stretch/>
        </p:blipFill>
        <p:spPr>
          <a:xfrm>
            <a:off x="5495894" y="3689818"/>
            <a:ext cx="2867618" cy="2653333"/>
          </a:xfrm>
          <a:prstGeom prst="rect">
            <a:avLst/>
          </a:prstGeom>
        </p:spPr>
      </p:pic>
      <p:sp>
        <p:nvSpPr>
          <p:cNvPr id="75" name="Rectangle 74"/>
          <p:cNvSpPr/>
          <p:nvPr/>
        </p:nvSpPr>
        <p:spPr>
          <a:xfrm>
            <a:off x="8022677" y="4174288"/>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8" name="Rectangle 77"/>
          <p:cNvSpPr/>
          <p:nvPr/>
        </p:nvSpPr>
        <p:spPr>
          <a:xfrm>
            <a:off x="4628782" y="0"/>
            <a:ext cx="9144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9" name="Rectangle 78"/>
          <p:cNvSpPr/>
          <p:nvPr/>
        </p:nvSpPr>
        <p:spPr>
          <a:xfrm>
            <a:off x="1" y="3383280"/>
            <a:ext cx="9144000"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80" name="Rectangle 79"/>
          <p:cNvSpPr/>
          <p:nvPr/>
        </p:nvSpPr>
        <p:spPr>
          <a:xfrm>
            <a:off x="3610761" y="2895290"/>
            <a:ext cx="2103160" cy="1077218"/>
          </a:xfrm>
          <a:prstGeom prst="rect">
            <a:avLst/>
          </a:prstGeom>
          <a:solidFill>
            <a:schemeClr val="bg1"/>
          </a:solidFill>
          <a:ln>
            <a:solidFill>
              <a:srgbClr val="1B65A8"/>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Genome Analysis</a:t>
            </a:r>
          </a:p>
        </p:txBody>
      </p:sp>
      <p:graphicFrame>
        <p:nvGraphicFramePr>
          <p:cNvPr id="2" name="Object 1"/>
          <p:cNvGraphicFramePr>
            <a:graphicFrameLocks noChangeAspect="1"/>
          </p:cNvGraphicFramePr>
          <p:nvPr/>
        </p:nvGraphicFramePr>
        <p:xfrm>
          <a:off x="5311176" y="36301"/>
          <a:ext cx="3509639" cy="3353943"/>
        </p:xfrm>
        <a:graphic>
          <a:graphicData uri="http://schemas.openxmlformats.org/presentationml/2006/ole">
            <mc:AlternateContent xmlns:mc="http://schemas.openxmlformats.org/markup-compatibility/2006">
              <mc:Choice xmlns:v="urn:schemas-microsoft-com:vml" Requires="v">
                <p:oleObj name="Visio" r:id="rId5" imgW="2695276" imgH="2509932" progId="Visio.Drawing.11">
                  <p:embed/>
                </p:oleObj>
              </mc:Choice>
              <mc:Fallback>
                <p:oleObj name="Visio" r:id="rId5" imgW="2695276" imgH="2509932" progId="Visio.Drawing.11">
                  <p:embed/>
                  <p:pic>
                    <p:nvPicPr>
                      <p:cNvPr id="2" name="Object 1"/>
                      <p:cNvPicPr/>
                      <p:nvPr/>
                    </p:nvPicPr>
                    <p:blipFill>
                      <a:blip r:embed="rId6"/>
                      <a:stretch>
                        <a:fillRect/>
                      </a:stretch>
                    </p:blipFill>
                    <p:spPr>
                      <a:xfrm>
                        <a:off x="5311176" y="36301"/>
                        <a:ext cx="3509639" cy="3353943"/>
                      </a:xfrm>
                      <a:prstGeom prst="rect">
                        <a:avLst/>
                      </a:prstGeom>
                    </p:spPr>
                  </p:pic>
                </p:oleObj>
              </mc:Fallback>
            </mc:AlternateContent>
          </a:graphicData>
        </a:graphic>
      </p:graphicFrame>
      <p:graphicFrame>
        <p:nvGraphicFramePr>
          <p:cNvPr id="23" name="Object 22"/>
          <p:cNvGraphicFramePr>
            <a:graphicFrameLocks noChangeAspect="1"/>
          </p:cNvGraphicFramePr>
          <p:nvPr/>
        </p:nvGraphicFramePr>
        <p:xfrm>
          <a:off x="177467" y="500679"/>
          <a:ext cx="4895872" cy="2150973"/>
        </p:xfrm>
        <a:graphic>
          <a:graphicData uri="http://schemas.openxmlformats.org/presentationml/2006/ole">
            <mc:AlternateContent xmlns:mc="http://schemas.openxmlformats.org/markup-compatibility/2006">
              <mc:Choice xmlns:v="urn:schemas-microsoft-com:vml" Requires="v">
                <p:oleObj name="Visio" r:id="rId7" imgW="3859122" imgH="1695796" progId="Visio.Drawing.11">
                  <p:embed/>
                </p:oleObj>
              </mc:Choice>
              <mc:Fallback>
                <p:oleObj name="Visio" r:id="rId7" imgW="3859122" imgH="1695796" progId="Visio.Drawing.11">
                  <p:embed/>
                  <p:pic>
                    <p:nvPicPr>
                      <p:cNvPr id="23" name="Object 22"/>
                      <p:cNvPicPr/>
                      <p:nvPr/>
                    </p:nvPicPr>
                    <p:blipFill>
                      <a:blip r:embed="rId8"/>
                      <a:stretch>
                        <a:fillRect/>
                      </a:stretch>
                    </p:blipFill>
                    <p:spPr>
                      <a:xfrm>
                        <a:off x="177467" y="500679"/>
                        <a:ext cx="4895872" cy="2150973"/>
                      </a:xfrm>
                      <a:prstGeom prst="rect">
                        <a:avLst/>
                      </a:prstGeom>
                    </p:spPr>
                  </p:pic>
                </p:oleObj>
              </mc:Fallback>
            </mc:AlternateContent>
          </a:graphicData>
        </a:graphic>
      </p:graphicFrame>
      <p:sp>
        <p:nvSpPr>
          <p:cNvPr id="81" name="Snip Diagonal Corner Rectangle 80"/>
          <p:cNvSpPr/>
          <p:nvPr/>
        </p:nvSpPr>
        <p:spPr>
          <a:xfrm>
            <a:off x="0" y="292493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1</a:t>
            </a:r>
          </a:p>
        </p:txBody>
      </p:sp>
      <p:sp>
        <p:nvSpPr>
          <p:cNvPr id="82" name="Snip Diagonal Corner Rectangle 81"/>
          <p:cNvSpPr/>
          <p:nvPr/>
        </p:nvSpPr>
        <p:spPr>
          <a:xfrm>
            <a:off x="8675925" y="292493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2</a:t>
            </a:r>
          </a:p>
        </p:txBody>
      </p:sp>
      <p:sp>
        <p:nvSpPr>
          <p:cNvPr id="83" name="TextBox 82"/>
          <p:cNvSpPr txBox="1"/>
          <p:nvPr/>
        </p:nvSpPr>
        <p:spPr>
          <a:xfrm>
            <a:off x="458343" y="29249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Sequencing</a:t>
            </a:r>
          </a:p>
        </p:txBody>
      </p:sp>
      <p:sp>
        <p:nvSpPr>
          <p:cNvPr id="84" name="TextBox 83"/>
          <p:cNvSpPr txBox="1"/>
          <p:nvPr/>
        </p:nvSpPr>
        <p:spPr>
          <a:xfrm>
            <a:off x="6304876" y="2916378"/>
            <a:ext cx="247322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Read Mapping</a:t>
            </a:r>
          </a:p>
        </p:txBody>
      </p:sp>
      <p:sp>
        <p:nvSpPr>
          <p:cNvPr id="85" name="Snip Diagonal Corner Rectangle 84"/>
          <p:cNvSpPr/>
          <p:nvPr/>
        </p:nvSpPr>
        <p:spPr>
          <a:xfrm>
            <a:off x="-11591" y="639965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3</a:t>
            </a:r>
          </a:p>
        </p:txBody>
      </p:sp>
      <p:sp>
        <p:nvSpPr>
          <p:cNvPr id="86" name="Snip Diagonal Corner Rectangle 85"/>
          <p:cNvSpPr/>
          <p:nvPr/>
        </p:nvSpPr>
        <p:spPr>
          <a:xfrm>
            <a:off x="8678558" y="639965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4</a:t>
            </a:r>
          </a:p>
        </p:txBody>
      </p:sp>
      <p:sp>
        <p:nvSpPr>
          <p:cNvPr id="87" name="TextBox 86"/>
          <p:cNvSpPr txBox="1"/>
          <p:nvPr/>
        </p:nvSpPr>
        <p:spPr>
          <a:xfrm>
            <a:off x="483743" y="63793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Variant Calling</a:t>
            </a:r>
          </a:p>
        </p:txBody>
      </p:sp>
      <p:sp>
        <p:nvSpPr>
          <p:cNvPr id="88" name="TextBox 87"/>
          <p:cNvSpPr txBox="1"/>
          <p:nvPr/>
        </p:nvSpPr>
        <p:spPr>
          <a:xfrm>
            <a:off x="5558503" y="6399656"/>
            <a:ext cx="3404877"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Scientific Discovery</a:t>
            </a:r>
          </a:p>
        </p:txBody>
      </p:sp>
    </p:spTree>
    <p:extLst>
      <p:ext uri="{BB962C8B-B14F-4D97-AF65-F5344CB8AC3E}">
        <p14:creationId xmlns:p14="http://schemas.microsoft.com/office/powerpoint/2010/main" val="3039723768"/>
      </p:ext>
    </p:extLst>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DE1C88-80BD-3F42-8E64-1DBA0E566073}"/>
              </a:ext>
            </a:extLst>
          </p:cNvPr>
          <p:cNvSpPr>
            <a:spLocks noGrp="1"/>
          </p:cNvSpPr>
          <p:nvPr>
            <p:ph type="title"/>
          </p:nvPr>
        </p:nvSpPr>
        <p:spPr/>
        <p:txBody>
          <a:bodyPr/>
          <a:lstStyle/>
          <a:p>
            <a:r>
              <a:rPr lang="en-US" dirty="0"/>
              <a:t>Read Mapping Techniques in 111 Pages</a:t>
            </a:r>
          </a:p>
        </p:txBody>
      </p:sp>
      <p:sp>
        <p:nvSpPr>
          <p:cNvPr id="4" name="Slide Number Placeholder 3">
            <a:extLst>
              <a:ext uri="{FF2B5EF4-FFF2-40B4-BE49-F238E27FC236}">
                <a16:creationId xmlns:a16="http://schemas.microsoft.com/office/drawing/2014/main" id="{38622231-A3EC-3A4A-952B-4A50B5E1861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Rectangle 6">
            <a:extLst>
              <a:ext uri="{FF2B5EF4-FFF2-40B4-BE49-F238E27FC236}">
                <a16:creationId xmlns:a16="http://schemas.microsoft.com/office/drawing/2014/main" id="{13FF36B7-4AC0-1540-86E7-03D1A14C2BD6}"/>
              </a:ext>
            </a:extLst>
          </p:cNvPr>
          <p:cNvSpPr/>
          <p:nvPr/>
        </p:nvSpPr>
        <p:spPr>
          <a:xfrm>
            <a:off x="344693" y="1268760"/>
            <a:ext cx="8799307" cy="203132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rPr>
              <a:t>Mohammed </a:t>
            </a:r>
            <a:r>
              <a:rPr kumimoji="0" lang="en-US" sz="1800" b="1" i="0" u="none" strike="noStrike" kern="1200" cap="none" spc="0" normalizeH="0" baseline="0" noProof="0" dirty="0" err="1">
                <a:ln>
                  <a:noFill/>
                </a:ln>
                <a:solidFill>
                  <a:srgbClr val="000000"/>
                </a:solidFill>
                <a:effectLst/>
                <a:uLnTx/>
                <a:uFillTx/>
                <a:latin typeface="Tahoma"/>
                <a:ea typeface="+mn-ea"/>
                <a:cs typeface="+mn-cs"/>
              </a:rPr>
              <a:t>Alser</a:t>
            </a:r>
            <a:r>
              <a:rPr kumimoji="0" lang="en-US" sz="1800" b="1"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rPr>
              <a:t> Jeremy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Rotman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Dhrithi</a:t>
            </a:r>
            <a:r>
              <a:rPr kumimoji="0" lang="en-US" sz="1800" b="0" i="0" u="none" strike="noStrike" kern="1200" cap="none" spc="0" normalizeH="0" baseline="0" noProof="0" dirty="0">
                <a:ln>
                  <a:noFill/>
                </a:ln>
                <a:solidFill>
                  <a:srgbClr val="000000"/>
                </a:solidFill>
                <a:effectLst/>
                <a:uLnTx/>
                <a:uFillTx/>
                <a:latin typeface="Tahoma"/>
                <a:ea typeface="+mn-ea"/>
                <a:cs typeface="+mn-cs"/>
              </a:rPr>
              <a:t> Deshpande, Kodi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Taraszka</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Huwenbo</a:t>
            </a:r>
            <a:r>
              <a:rPr kumimoji="0" lang="en-US" sz="1800" b="0" i="0" u="none" strike="noStrike" kern="1200" cap="none" spc="0" normalizeH="0" baseline="0" noProof="0" dirty="0">
                <a:ln>
                  <a:noFill/>
                </a:ln>
                <a:solidFill>
                  <a:srgbClr val="000000"/>
                </a:solidFill>
                <a:effectLst/>
                <a:uLnTx/>
                <a:uFillTx/>
                <a:latin typeface="Tahoma"/>
                <a:ea typeface="+mn-ea"/>
                <a:cs typeface="+mn-cs"/>
              </a:rPr>
              <a:t> Shi,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Pelin</a:t>
            </a:r>
            <a:r>
              <a:rPr kumimoji="0" lang="en-US" sz="1800" b="0" i="0" u="none" strike="noStrike" kern="1200" cap="none" spc="0" normalizeH="0" baseline="0" noProof="0" dirty="0">
                <a:ln>
                  <a:noFill/>
                </a:ln>
                <a:solidFill>
                  <a:srgbClr val="000000"/>
                </a:solidFill>
                <a:effectLst/>
                <a:uLnTx/>
                <a:uFillTx/>
                <a:latin typeface="Tahoma"/>
                <a:ea typeface="+mn-ea"/>
                <a:cs typeface="+mn-cs"/>
              </a:rPr>
              <a:t> Icer Baykal, Harry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Taegyun</a:t>
            </a:r>
            <a:r>
              <a:rPr kumimoji="0" lang="en-US" sz="1800" b="0" i="0" u="none" strike="noStrike" kern="1200" cap="none" spc="0" normalizeH="0" baseline="0" noProof="0" dirty="0">
                <a:ln>
                  <a:noFill/>
                </a:ln>
                <a:solidFill>
                  <a:srgbClr val="000000"/>
                </a:solidFill>
                <a:effectLst/>
                <a:uLnTx/>
                <a:uFillTx/>
                <a:latin typeface="Tahoma"/>
                <a:ea typeface="+mn-ea"/>
                <a:cs typeface="+mn-cs"/>
              </a:rPr>
              <a:t> Yang, Victor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Xue</a:t>
            </a:r>
            <a:r>
              <a:rPr kumimoji="0" lang="en-US" sz="1800" b="0" i="0" u="none" strike="noStrike" kern="1200" cap="none" spc="0" normalizeH="0" baseline="0" noProof="0" dirty="0">
                <a:ln>
                  <a:noFill/>
                </a:ln>
                <a:solidFill>
                  <a:srgbClr val="000000"/>
                </a:solidFill>
                <a:effectLst/>
                <a:uLnTx/>
                <a:uFillTx/>
                <a:latin typeface="Tahoma"/>
                <a:ea typeface="+mn-ea"/>
                <a:cs typeface="+mn-cs"/>
              </a:rPr>
              <a:t>, Sergey Knyazev, Benjamin D. Singer, Brunilda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Balliu</a:t>
            </a:r>
            <a:r>
              <a:rPr kumimoji="0" lang="en-US" sz="1800" b="0" i="0" u="none" strike="noStrike" kern="1200" cap="none" spc="0" normalizeH="0" baseline="0" noProof="0" dirty="0">
                <a:ln>
                  <a:noFill/>
                </a:ln>
                <a:solidFill>
                  <a:srgbClr val="000000"/>
                </a:solidFill>
                <a:effectLst/>
                <a:uLnTx/>
                <a:uFillTx/>
                <a:latin typeface="Tahoma"/>
                <a:ea typeface="+mn-ea"/>
                <a:cs typeface="+mn-cs"/>
              </a:rPr>
              <a:t>, David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Koslicki</a:t>
            </a:r>
            <a:r>
              <a:rPr kumimoji="0" lang="en-US" sz="1800" b="0" i="0" u="none" strike="noStrike" kern="1200" cap="none" spc="0" normalizeH="0" baseline="0" noProof="0" dirty="0">
                <a:ln>
                  <a:noFill/>
                </a:ln>
                <a:solidFill>
                  <a:srgbClr val="000000"/>
                </a:solidFill>
                <a:effectLst/>
                <a:uLnTx/>
                <a:uFillTx/>
                <a:latin typeface="Tahoma"/>
                <a:ea typeface="+mn-ea"/>
                <a:cs typeface="+mn-cs"/>
              </a:rPr>
              <a:t>, Pavel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Skums</a:t>
            </a:r>
            <a:r>
              <a:rPr kumimoji="0" lang="en-US" sz="1800" b="0" i="0" u="none" strike="noStrike" kern="1200" cap="none" spc="0" normalizeH="0" baseline="0" noProof="0" dirty="0">
                <a:ln>
                  <a:noFill/>
                </a:ln>
                <a:solidFill>
                  <a:srgbClr val="000000"/>
                </a:solidFill>
                <a:effectLst/>
                <a:uLnTx/>
                <a:uFillTx/>
                <a:latin typeface="Tahoma"/>
                <a:ea typeface="+mn-ea"/>
                <a:cs typeface="+mn-cs"/>
              </a:rPr>
              <a:t>, Alex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Zelikovsky</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Can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Alkan</a:t>
            </a:r>
            <a:r>
              <a:rPr kumimoji="0" lang="en-US" sz="1800" b="0" i="0" u="none" strike="noStrike" kern="1200" cap="none" spc="0" normalizeH="0" baseline="0" noProof="0" dirty="0">
                <a:ln>
                  <a:noFill/>
                </a:ln>
                <a:solidFill>
                  <a:srgbClr val="000000"/>
                </a:solidFill>
                <a:effectLst/>
                <a:uLnTx/>
                <a:uFillTx/>
                <a:latin typeface="Tahoma"/>
                <a:ea typeface="+mn-ea"/>
                <a:cs typeface="+mn-cs"/>
              </a:rPr>
              <a:t>, Onur Mutlu,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Serghei</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Mangul</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t>
            </a: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Technology dictates algorithms: Recent developments in read alignment</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Genome Biology, 2021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3"/>
              </a:rPr>
              <a:t>Source code</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p:txBody>
      </p:sp>
      <p:pic>
        <p:nvPicPr>
          <p:cNvPr id="5" name="Picture 4">
            <a:extLst>
              <a:ext uri="{FF2B5EF4-FFF2-40B4-BE49-F238E27FC236}">
                <a16:creationId xmlns:a16="http://schemas.microsoft.com/office/drawing/2014/main" id="{D081A5BD-206E-BD4D-AAE3-B6EA838517B5}"/>
              </a:ext>
            </a:extLst>
          </p:cNvPr>
          <p:cNvPicPr>
            <a:picLocks noChangeAspect="1"/>
          </p:cNvPicPr>
          <p:nvPr/>
        </p:nvPicPr>
        <p:blipFill rotWithShape="1">
          <a:blip r:embed="rId4">
            <a:extLst>
              <a:ext uri="{28A0092B-C50C-407E-A947-70E740481C1C}">
                <a14:useLocalDpi xmlns:a14="http://schemas.microsoft.com/office/drawing/2010/main" val="0"/>
              </a:ext>
            </a:extLst>
          </a:blip>
          <a:srcRect l="21650" t="34033" r="21651" b="40240"/>
          <a:stretch/>
        </p:blipFill>
        <p:spPr>
          <a:xfrm>
            <a:off x="640455" y="4005064"/>
            <a:ext cx="7863090" cy="2302982"/>
          </a:xfrm>
          <a:prstGeom prst="rect">
            <a:avLst/>
          </a:prstGeom>
        </p:spPr>
      </p:pic>
      <p:sp>
        <p:nvSpPr>
          <p:cNvPr id="9" name="Rectangle 8">
            <a:extLst>
              <a:ext uri="{FF2B5EF4-FFF2-40B4-BE49-F238E27FC236}">
                <a16:creationId xmlns:a16="http://schemas.microsoft.com/office/drawing/2014/main" id="{7DF5FE91-7986-3D40-AF0B-D3341371BC00}"/>
              </a:ext>
            </a:extLst>
          </p:cNvPr>
          <p:cNvSpPr/>
          <p:nvPr/>
        </p:nvSpPr>
        <p:spPr>
          <a:xfrm>
            <a:off x="1831058" y="924807"/>
            <a:ext cx="5481885" cy="369332"/>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mn-ea"/>
                <a:cs typeface="+mn-cs"/>
              </a:rPr>
              <a:t>In-depth analysis of 107 read mappers (1988-2020)</a:t>
            </a:r>
          </a:p>
        </p:txBody>
      </p:sp>
      <p:pic>
        <p:nvPicPr>
          <p:cNvPr id="11" name="Picture 10">
            <a:extLst>
              <a:ext uri="{FF2B5EF4-FFF2-40B4-BE49-F238E27FC236}">
                <a16:creationId xmlns:a16="http://schemas.microsoft.com/office/drawing/2014/main" id="{72D46847-8A4F-DA49-90EB-F4B9ADAD6B22}"/>
              </a:ext>
            </a:extLst>
          </p:cNvPr>
          <p:cNvPicPr>
            <a:picLocks noChangeAspect="1"/>
          </p:cNvPicPr>
          <p:nvPr/>
        </p:nvPicPr>
        <p:blipFill rotWithShape="1">
          <a:blip r:embed="rId4">
            <a:extLst>
              <a:ext uri="{28A0092B-C50C-407E-A947-70E740481C1C}">
                <a14:useLocalDpi xmlns:a14="http://schemas.microsoft.com/office/drawing/2010/main" val="0"/>
              </a:ext>
            </a:extLst>
          </a:blip>
          <a:srcRect l="21650" t="24380" r="21651" b="69391"/>
          <a:stretch/>
        </p:blipFill>
        <p:spPr>
          <a:xfrm>
            <a:off x="640455" y="3501008"/>
            <a:ext cx="7863090" cy="557572"/>
          </a:xfrm>
          <a:prstGeom prst="rect">
            <a:avLst/>
          </a:prstGeom>
        </p:spPr>
      </p:pic>
    </p:spTree>
    <p:extLst>
      <p:ext uri="{BB962C8B-B14F-4D97-AF65-F5344CB8AC3E}">
        <p14:creationId xmlns:p14="http://schemas.microsoft.com/office/powerpoint/2010/main" val="20330942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29" name="Title 4">
            <a:extLst>
              <a:ext uri="{FF2B5EF4-FFF2-40B4-BE49-F238E27FC236}">
                <a16:creationId xmlns:a16="http://schemas.microsoft.com/office/drawing/2014/main" id="{0670578D-E19B-8541-9537-191677663DAC}"/>
              </a:ext>
            </a:extLst>
          </p:cNvPr>
          <p:cNvSpPr>
            <a:spLocks noGrp="1" noChangeArrowheads="1"/>
          </p:cNvSpPr>
          <p:nvPr>
            <p:ph type="ctrTitle"/>
          </p:nvPr>
        </p:nvSpPr>
        <p:spPr>
          <a:xfrm>
            <a:off x="2191816" y="1748408"/>
            <a:ext cx="7924800" cy="1752600"/>
          </a:xfrm>
        </p:spPr>
        <p:txBody>
          <a:bodyPr/>
          <a:lstStyle/>
          <a:p>
            <a:r>
              <a:rPr lang="en-US" altLang="en-US" dirty="0">
                <a:ea typeface="ＭＳ Ｐゴシック" panose="020B0600070205080204" pitchFamily="34" charset="-128"/>
              </a:rPr>
              <a:t>Why Do We Care?</a:t>
            </a:r>
          </a:p>
        </p:txBody>
      </p:sp>
      <p:sp>
        <p:nvSpPr>
          <p:cNvPr id="176130" name="Subtitle 5">
            <a:extLst>
              <a:ext uri="{FF2B5EF4-FFF2-40B4-BE49-F238E27FC236}">
                <a16:creationId xmlns:a16="http://schemas.microsoft.com/office/drawing/2014/main" id="{53FF18AD-8F96-6146-B6EC-4036AE430FD8}"/>
              </a:ext>
            </a:extLst>
          </p:cNvPr>
          <p:cNvSpPr>
            <a:spLocks noGrp="1" noChangeArrowheads="1"/>
          </p:cNvSpPr>
          <p:nvPr>
            <p:ph type="subTitle" idx="1"/>
          </p:nvPr>
        </p:nvSpPr>
        <p:spPr/>
        <p:txBody>
          <a:bodyPr/>
          <a:lstStyle/>
          <a:p>
            <a:endParaRPr lang="en-US" altLang="en-US">
              <a:ea typeface="ＭＳ Ｐゴシック" panose="020B0600070205080204" pitchFamily="34" charset="-128"/>
            </a:endParaRPr>
          </a:p>
        </p:txBody>
      </p:sp>
    </p:spTree>
    <p:extLst>
      <p:ext uri="{BB962C8B-B14F-4D97-AF65-F5344CB8AC3E}">
        <p14:creationId xmlns:p14="http://schemas.microsoft.com/office/powerpoint/2010/main" val="976413579"/>
      </p:ext>
    </p:extLst>
  </p:cSld>
  <p:clrMapOvr>
    <a:masterClrMapping/>
  </p:clrMapOvr>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descr="Image result for multiple sequence alignme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352" y="404664"/>
            <a:ext cx="9067297" cy="5893743"/>
          </a:xfrm>
          <a:prstGeom prst="rect">
            <a:avLst/>
          </a:prstGeom>
          <a:noFill/>
          <a:extLst>
            <a:ext uri="{909E8E84-426E-40DD-AFC4-6F175D3DCCD1}">
              <a14:hiddenFill xmlns:a14="http://schemas.microsoft.com/office/drawing/2010/main">
                <a:solidFill>
                  <a:srgbClr val="FFFFFF"/>
                </a:solidFill>
              </a14:hiddenFill>
            </a:ext>
          </a:extLst>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12" name="Rectangle 11"/>
          <p:cNvSpPr/>
          <p:nvPr/>
        </p:nvSpPr>
        <p:spPr>
          <a:xfrm>
            <a:off x="161764" y="4673978"/>
            <a:ext cx="8820472" cy="1569660"/>
          </a:xfrm>
          <a:prstGeom prst="rect">
            <a:avLst/>
          </a:prstGeom>
          <a:solidFill>
            <a:schemeClr val="bg1"/>
          </a:solidFill>
          <a:ln w="28575">
            <a:solidFill>
              <a:srgbClr val="FF0000"/>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70C0"/>
                </a:solidFill>
                <a:effectLst/>
                <a:uLnTx/>
                <a:uFillTx/>
                <a:latin typeface="Tahoma"/>
                <a:ea typeface="+mn-ea"/>
                <a:cs typeface="+mn-cs"/>
              </a:rPr>
              <a:t>Example Question: If I give you a bunch of sequences, tell me where they are the same and where they are different.</a:t>
            </a:r>
          </a:p>
        </p:txBody>
      </p:sp>
      <p:sp>
        <p:nvSpPr>
          <p:cNvPr id="13" name="TextBox 12"/>
          <p:cNvSpPr txBox="1"/>
          <p:nvPr/>
        </p:nvSpPr>
        <p:spPr>
          <a:xfrm>
            <a:off x="2411083" y="0"/>
            <a:ext cx="41148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rPr>
              <a:t>Multiple sequence alignment</a:t>
            </a:r>
          </a:p>
        </p:txBody>
      </p:sp>
    </p:spTree>
    <p:extLst>
      <p:ext uri="{BB962C8B-B14F-4D97-AF65-F5344CB8AC3E}">
        <p14:creationId xmlns:p14="http://schemas.microsoft.com/office/powerpoint/2010/main" val="3037887376"/>
      </p:ext>
    </p:extLst>
  </p:cSld>
  <p:clrMapOvr>
    <a:masterClrMapping/>
  </p:clrMapOvr>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Genome Sequence Alignment: Example</a:t>
            </a:r>
          </a:p>
        </p:txBody>
      </p:sp>
      <p:pic>
        <p:nvPicPr>
          <p:cNvPr id="5" name="Content Placeholder 4" descr="A_genome_alignment_of_eight_Yersinia_isolates 2.png"/>
          <p:cNvPicPr>
            <a:picLocks noGrp="1" noChangeAspect="1"/>
          </p:cNvPicPr>
          <p:nvPr>
            <p:ph idx="1"/>
          </p:nvPr>
        </p:nvPicPr>
        <p:blipFill>
          <a:blip r:embed="rId2" cstate="print">
            <a:extLst>
              <a:ext uri="{28A0092B-C50C-407E-A947-70E740481C1C}">
                <a14:useLocalDpi xmlns:a14="http://schemas.microsoft.com/office/drawing/2010/main" val="0"/>
              </a:ext>
            </a:extLst>
          </a:blip>
          <a:srcRect t="2363" b="2363"/>
          <a:stretch>
            <a:fillRect/>
          </a:stretch>
        </p:blipFill>
        <p:spPr>
          <a:xfrm>
            <a:off x="228600" y="1044631"/>
            <a:ext cx="8925728" cy="5383801"/>
          </a:xfrm>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6" name="TextBox 5"/>
          <p:cNvSpPr txBox="1"/>
          <p:nvPr/>
        </p:nvSpPr>
        <p:spPr>
          <a:xfrm>
            <a:off x="35496" y="6474822"/>
            <a:ext cx="8163513"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a:ea typeface="+mn-ea"/>
                <a:cs typeface="Calibri"/>
              </a:rPr>
              <a:t>Source: By Aaron E. Darling, </a:t>
            </a:r>
            <a:r>
              <a:rPr kumimoji="0" lang="en-US" sz="800" b="0" i="0" u="none" strike="noStrike" kern="1200" cap="none" spc="0" normalizeH="0" baseline="0" noProof="0" dirty="0" err="1">
                <a:ln>
                  <a:noFill/>
                </a:ln>
                <a:solidFill>
                  <a:srgbClr val="000000"/>
                </a:solidFill>
                <a:effectLst/>
                <a:uLnTx/>
                <a:uFillTx/>
                <a:latin typeface="Calibri"/>
                <a:ea typeface="+mn-ea"/>
                <a:cs typeface="Calibri"/>
              </a:rPr>
              <a:t>István</a:t>
            </a:r>
            <a:r>
              <a:rPr kumimoji="0" lang="en-US" sz="800" b="0" i="0" u="none" strike="noStrike" kern="1200" cap="none" spc="0" normalizeH="0" baseline="0" noProof="0" dirty="0">
                <a:ln>
                  <a:noFill/>
                </a:ln>
                <a:solidFill>
                  <a:srgbClr val="000000"/>
                </a:solidFill>
                <a:effectLst/>
                <a:uLnTx/>
                <a:uFillTx/>
                <a:latin typeface="Calibri"/>
                <a:ea typeface="+mn-ea"/>
                <a:cs typeface="Calibri"/>
              </a:rPr>
              <a:t> </a:t>
            </a:r>
            <a:r>
              <a:rPr kumimoji="0" lang="en-US" sz="800" b="0" i="0" u="none" strike="noStrike" kern="1200" cap="none" spc="0" normalizeH="0" baseline="0" noProof="0" dirty="0" err="1">
                <a:ln>
                  <a:noFill/>
                </a:ln>
                <a:solidFill>
                  <a:srgbClr val="000000"/>
                </a:solidFill>
                <a:effectLst/>
                <a:uLnTx/>
                <a:uFillTx/>
                <a:latin typeface="Calibri"/>
                <a:ea typeface="+mn-ea"/>
                <a:cs typeface="Calibri"/>
              </a:rPr>
              <a:t>Miklós</a:t>
            </a:r>
            <a:r>
              <a:rPr kumimoji="0" lang="en-US" sz="800" b="0" i="0" u="none" strike="noStrike" kern="1200" cap="none" spc="0" normalizeH="0" baseline="0" noProof="0" dirty="0">
                <a:ln>
                  <a:noFill/>
                </a:ln>
                <a:solidFill>
                  <a:srgbClr val="000000"/>
                </a:solidFill>
                <a:effectLst/>
                <a:uLnTx/>
                <a:uFillTx/>
                <a:latin typeface="Calibri"/>
                <a:ea typeface="+mn-ea"/>
                <a:cs typeface="Calibri"/>
              </a:rPr>
              <a:t>, Mark A. Ragan - Figure 1 from Darling AE, </a:t>
            </a:r>
            <a:r>
              <a:rPr kumimoji="0" lang="en-US" sz="800" b="0" i="0" u="none" strike="noStrike" kern="1200" cap="none" spc="0" normalizeH="0" baseline="0" noProof="0" dirty="0" err="1">
                <a:ln>
                  <a:noFill/>
                </a:ln>
                <a:solidFill>
                  <a:srgbClr val="000000"/>
                </a:solidFill>
                <a:effectLst/>
                <a:uLnTx/>
                <a:uFillTx/>
                <a:latin typeface="Calibri"/>
                <a:ea typeface="+mn-ea"/>
                <a:cs typeface="Calibri"/>
              </a:rPr>
              <a:t>Miklós</a:t>
            </a:r>
            <a:r>
              <a:rPr kumimoji="0" lang="en-US" sz="800" b="0" i="0" u="none" strike="noStrike" kern="1200" cap="none" spc="0" normalizeH="0" baseline="0" noProof="0" dirty="0">
                <a:ln>
                  <a:noFill/>
                </a:ln>
                <a:solidFill>
                  <a:srgbClr val="000000"/>
                </a:solidFill>
                <a:effectLst/>
                <a:uLnTx/>
                <a:uFillTx/>
                <a:latin typeface="Calibri"/>
                <a:ea typeface="+mn-ea"/>
                <a:cs typeface="Calibri"/>
              </a:rPr>
              <a:t> I, Ragan MA (2008).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a:ea typeface="+mn-ea"/>
                <a:cs typeface="Calibri"/>
              </a:rPr>
              <a:t>"Dynamics of Genome Rearrangement in Bacterial Populations". PLOS Genetics. DOI:10.1371/journal.pgen.1000128., CC BY 2.5, </a:t>
            </a:r>
            <a:r>
              <a:rPr kumimoji="0" lang="en-US" sz="800" b="0" i="0" u="none" strike="noStrike" kern="1200" cap="none" spc="0" normalizeH="0" baseline="0" noProof="0" dirty="0">
                <a:ln>
                  <a:noFill/>
                </a:ln>
                <a:solidFill>
                  <a:srgbClr val="000000"/>
                </a:solidFill>
                <a:effectLst/>
                <a:uLnTx/>
                <a:uFillTx/>
                <a:latin typeface="Calibri"/>
                <a:ea typeface="+mn-ea"/>
                <a:cs typeface="Calibri"/>
                <a:hlinkClick r:id="rId3"/>
              </a:rPr>
              <a:t>https://commons.wikimedia.org/w/index.php?curid=30550950</a:t>
            </a:r>
            <a:r>
              <a:rPr kumimoji="0" lang="en-US" sz="800" b="0" i="0" u="none" strike="noStrike" kern="1200" cap="none" spc="0" normalizeH="0" baseline="0" noProof="0" dirty="0">
                <a:ln>
                  <a:noFill/>
                </a:ln>
                <a:solidFill>
                  <a:srgbClr val="000000"/>
                </a:solidFill>
                <a:effectLst/>
                <a:uLnTx/>
                <a:uFillTx/>
                <a:latin typeface="Calibri"/>
                <a:ea typeface="+mn-ea"/>
                <a:cs typeface="Calibri"/>
              </a:rPr>
              <a:t> </a:t>
            </a:r>
          </a:p>
        </p:txBody>
      </p:sp>
    </p:spTree>
    <p:extLst>
      <p:ext uri="{BB962C8B-B14F-4D97-AF65-F5344CB8AC3E}">
        <p14:creationId xmlns:p14="http://schemas.microsoft.com/office/powerpoint/2010/main" val="3813603209"/>
      </p:ext>
    </p:extLst>
  </p:cSld>
  <p:clrMapOvr>
    <a:masterClrMapping/>
  </p:clrMapOvr>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Genetic Similarity Between Species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17410" name="Picture 2" descr="Image result for human"/>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405418"/>
            <a:ext cx="2885194" cy="1620029"/>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p:cNvSpPr txBox="1"/>
          <p:nvPr/>
        </p:nvSpPr>
        <p:spPr>
          <a:xfrm>
            <a:off x="1278351" y="3721089"/>
            <a:ext cx="1577029"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rPr>
              <a:t>99.9%</a:t>
            </a:r>
          </a:p>
        </p:txBody>
      </p:sp>
      <p:pic>
        <p:nvPicPr>
          <p:cNvPr id="17414" name="Picture 6" descr="Image result for human and chimpanze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12765" y="980728"/>
            <a:ext cx="1834344" cy="1234847"/>
          </a:xfrm>
          <a:prstGeom prst="rect">
            <a:avLst/>
          </a:prstGeom>
          <a:noFill/>
          <a:extLst>
            <a:ext uri="{909E8E84-426E-40DD-AFC4-6F175D3DCCD1}">
              <a14:hiddenFill xmlns:a14="http://schemas.microsoft.com/office/drawing/2010/main">
                <a:solidFill>
                  <a:srgbClr val="FFFFFF"/>
                </a:solidFill>
              </a14:hiddenFill>
            </a:ext>
          </a:extLst>
        </p:spPr>
      </p:pic>
      <p:sp>
        <p:nvSpPr>
          <p:cNvPr id="9" name="TextBox 8"/>
          <p:cNvSpPr txBox="1"/>
          <p:nvPr/>
        </p:nvSpPr>
        <p:spPr>
          <a:xfrm>
            <a:off x="6655867" y="1582344"/>
            <a:ext cx="1577029"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96%</a:t>
            </a:r>
          </a:p>
        </p:txBody>
      </p:sp>
      <p:sp>
        <p:nvSpPr>
          <p:cNvPr id="6" name="Rectangle 5"/>
          <p:cNvSpPr/>
          <p:nvPr/>
        </p:nvSpPr>
        <p:spPr>
          <a:xfrm>
            <a:off x="6326780" y="1213012"/>
            <a:ext cx="2709716"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Human ~ Chimpanzee</a:t>
            </a:r>
          </a:p>
        </p:txBody>
      </p:sp>
      <p:sp>
        <p:nvSpPr>
          <p:cNvPr id="11" name="Rectangle 10"/>
          <p:cNvSpPr/>
          <p:nvPr/>
        </p:nvSpPr>
        <p:spPr>
          <a:xfrm>
            <a:off x="565990" y="3242825"/>
            <a:ext cx="2544286"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rPr>
              <a:t>Human ~ Human</a:t>
            </a:r>
          </a:p>
        </p:txBody>
      </p:sp>
      <p:pic>
        <p:nvPicPr>
          <p:cNvPr id="17416" name="Picture 8" descr="Image result for human and cat"/>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312901" y="2398918"/>
            <a:ext cx="1824062" cy="1230344"/>
          </a:xfrm>
          <a:prstGeom prst="rect">
            <a:avLst/>
          </a:prstGeom>
          <a:noFill/>
          <a:extLst>
            <a:ext uri="{909E8E84-426E-40DD-AFC4-6F175D3DCCD1}">
              <a14:hiddenFill xmlns:a14="http://schemas.microsoft.com/office/drawing/2010/main">
                <a:solidFill>
                  <a:srgbClr val="FFFFFF"/>
                </a:solidFill>
              </a14:hiddenFill>
            </a:ext>
          </a:extLst>
        </p:spPr>
      </p:pic>
      <p:sp>
        <p:nvSpPr>
          <p:cNvPr id="13" name="TextBox 12"/>
          <p:cNvSpPr txBox="1"/>
          <p:nvPr/>
        </p:nvSpPr>
        <p:spPr>
          <a:xfrm>
            <a:off x="6602076" y="2953540"/>
            <a:ext cx="1577029"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90%</a:t>
            </a:r>
          </a:p>
        </p:txBody>
      </p:sp>
      <p:sp>
        <p:nvSpPr>
          <p:cNvPr id="14" name="Rectangle 13"/>
          <p:cNvSpPr/>
          <p:nvPr/>
        </p:nvSpPr>
        <p:spPr>
          <a:xfrm>
            <a:off x="6272989" y="2584208"/>
            <a:ext cx="1713931"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Human ~ Cat</a:t>
            </a:r>
          </a:p>
        </p:txBody>
      </p:sp>
      <p:pic>
        <p:nvPicPr>
          <p:cNvPr id="17418" name="Picture 10" descr="Image result for human and cow"/>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312901" y="3812604"/>
            <a:ext cx="1824062" cy="1026035"/>
          </a:xfrm>
          <a:prstGeom prst="rect">
            <a:avLst/>
          </a:prstGeom>
          <a:noFill/>
          <a:extLst>
            <a:ext uri="{909E8E84-426E-40DD-AFC4-6F175D3DCCD1}">
              <a14:hiddenFill xmlns:a14="http://schemas.microsoft.com/office/drawing/2010/main">
                <a:solidFill>
                  <a:srgbClr val="FFFFFF"/>
                </a:solidFill>
              </a14:hiddenFill>
            </a:ext>
          </a:extLst>
        </p:spPr>
      </p:pic>
      <p:sp>
        <p:nvSpPr>
          <p:cNvPr id="16" name="TextBox 15"/>
          <p:cNvSpPr txBox="1"/>
          <p:nvPr/>
        </p:nvSpPr>
        <p:spPr>
          <a:xfrm>
            <a:off x="6655867" y="4403097"/>
            <a:ext cx="1577029"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80%</a:t>
            </a:r>
          </a:p>
        </p:txBody>
      </p:sp>
      <p:sp>
        <p:nvSpPr>
          <p:cNvPr id="17" name="Rectangle 16"/>
          <p:cNvSpPr/>
          <p:nvPr/>
        </p:nvSpPr>
        <p:spPr>
          <a:xfrm>
            <a:off x="6326780" y="4033765"/>
            <a:ext cx="182293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Human ~ Cow</a:t>
            </a:r>
          </a:p>
        </p:txBody>
      </p:sp>
      <p:pic>
        <p:nvPicPr>
          <p:cNvPr id="17420" name="Picture 12" descr="Image result for human and banana"/>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12901" y="5068970"/>
            <a:ext cx="1824062" cy="1213831"/>
          </a:xfrm>
          <a:prstGeom prst="rect">
            <a:avLst/>
          </a:prstGeom>
          <a:noFill/>
          <a:extLst>
            <a:ext uri="{909E8E84-426E-40DD-AFC4-6F175D3DCCD1}">
              <a14:hiddenFill xmlns:a14="http://schemas.microsoft.com/office/drawing/2010/main">
                <a:solidFill>
                  <a:srgbClr val="FFFFFF"/>
                </a:solidFill>
              </a14:hiddenFill>
            </a:ext>
          </a:extLst>
        </p:spPr>
      </p:pic>
      <p:sp>
        <p:nvSpPr>
          <p:cNvPr id="19" name="TextBox 18"/>
          <p:cNvSpPr txBox="1"/>
          <p:nvPr/>
        </p:nvSpPr>
        <p:spPr>
          <a:xfrm>
            <a:off x="6655867" y="5636027"/>
            <a:ext cx="1577029"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50-60%</a:t>
            </a:r>
          </a:p>
        </p:txBody>
      </p:sp>
      <p:sp>
        <p:nvSpPr>
          <p:cNvPr id="20" name="Rectangle 19"/>
          <p:cNvSpPr/>
          <p:nvPr/>
        </p:nvSpPr>
        <p:spPr>
          <a:xfrm>
            <a:off x="6326780" y="5266695"/>
            <a:ext cx="2180084"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Human ~ Banana</a:t>
            </a:r>
          </a:p>
        </p:txBody>
      </p:sp>
      <p:pic>
        <p:nvPicPr>
          <p:cNvPr id="152578" name="Picture 2" descr="Biden is president, so what comes next? – The A-Blast">
            <a:extLst>
              <a:ext uri="{FF2B5EF4-FFF2-40B4-BE49-F238E27FC236}">
                <a16:creationId xmlns:a16="http://schemas.microsoft.com/office/drawing/2014/main" id="{D25739FC-DDAC-AD41-BABD-D33DE53BE9A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74272" y="4278505"/>
            <a:ext cx="1380143" cy="1742783"/>
          </a:xfrm>
          <a:prstGeom prst="rect">
            <a:avLst/>
          </a:prstGeom>
          <a:noFill/>
          <a:extLst>
            <a:ext uri="{909E8E84-426E-40DD-AFC4-6F175D3DCCD1}">
              <a14:hiddenFill xmlns:a14="http://schemas.microsoft.com/office/drawing/2010/main">
                <a:solidFill>
                  <a:srgbClr val="FFFFFF"/>
                </a:solidFill>
              </a14:hiddenFill>
            </a:ext>
          </a:extLst>
        </p:spPr>
      </p:pic>
      <p:pic>
        <p:nvPicPr>
          <p:cNvPr id="152580" name="Picture 4">
            <a:extLst>
              <a:ext uri="{FF2B5EF4-FFF2-40B4-BE49-F238E27FC236}">
                <a16:creationId xmlns:a16="http://schemas.microsoft.com/office/drawing/2014/main" id="{362159F7-866B-7D45-BD6C-C43447B69D2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54414" y="4213730"/>
            <a:ext cx="1255861" cy="18042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42297275"/>
      </p:ext>
    </p:extLst>
  </p:cSld>
  <p:clrMapOvr>
    <a:masterClrMapping/>
  </p:clrMapOvr>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5" name="Text Box 4"/>
          <p:cNvSpPr txBox="1">
            <a:spLocks noChangeArrowheads="1"/>
          </p:cNvSpPr>
          <p:nvPr/>
        </p:nvSpPr>
        <p:spPr bwMode="auto">
          <a:xfrm>
            <a:off x="1833164" y="1339180"/>
            <a:ext cx="4960938"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…ACATG</a:t>
            </a:r>
            <a:r>
              <a:rPr kumimoji="0" lang="en-US" altLang="ko-KR" sz="2000" b="1" i="0" u="none" strike="noStrike" kern="1200" cap="none" spc="0" normalizeH="0" baseline="0" noProof="0">
                <a:ln>
                  <a:noFill/>
                </a:ln>
                <a:solidFill>
                  <a:srgbClr val="FF0000"/>
                </a:solidFill>
                <a:effectLst/>
                <a:uLnTx/>
                <a:uFillTx/>
                <a:latin typeface="Gill Sans" charset="0"/>
                <a:ea typeface="ＭＳ Ｐゴシック" charset="0"/>
              </a:rPr>
              <a:t>C</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CGACATTTCATA</a:t>
            </a:r>
            <a:r>
              <a:rPr kumimoji="0" lang="en-US" altLang="ko-KR" sz="2000" b="1" i="0" u="none" strike="noStrike" kern="1200" cap="none" spc="0" normalizeH="0" baseline="0" noProof="0">
                <a:ln>
                  <a:noFill/>
                </a:ln>
                <a:solidFill>
                  <a:srgbClr val="0000FF"/>
                </a:solidFill>
                <a:effectLst/>
                <a:uLnTx/>
                <a:uFillTx/>
                <a:latin typeface="Gill Sans" charset="0"/>
                <a:ea typeface="ＭＳ Ｐゴシック" charset="0"/>
              </a:rPr>
              <a:t>G</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GCC…</a:t>
            </a:r>
            <a:endParaRPr kumimoji="0" lang="en-US" sz="2000" b="1" i="0" u="none" strike="noStrike" kern="1200" cap="none" spc="0" normalizeH="0" baseline="0" noProof="0">
              <a:ln>
                <a:noFill/>
              </a:ln>
              <a:solidFill>
                <a:srgbClr val="000000"/>
              </a:solidFill>
              <a:effectLst/>
              <a:uLnTx/>
              <a:uFillTx/>
              <a:latin typeface="Gill Sans" charset="0"/>
              <a:ea typeface="ＭＳ Ｐゴシック" charset="0"/>
            </a:endParaRPr>
          </a:p>
        </p:txBody>
      </p:sp>
      <p:sp>
        <p:nvSpPr>
          <p:cNvPr id="18436" name="Text Box 6"/>
          <p:cNvSpPr txBox="1">
            <a:spLocks noChangeArrowheads="1"/>
          </p:cNvSpPr>
          <p:nvPr/>
        </p:nvSpPr>
        <p:spPr bwMode="auto">
          <a:xfrm>
            <a:off x="1833164" y="1618580"/>
            <a:ext cx="5800725" cy="396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…ACATG</a:t>
            </a:r>
            <a:r>
              <a:rPr kumimoji="0" lang="en-US" altLang="ko-KR" sz="2000" b="1" i="0" u="none" strike="noStrike" kern="1200" cap="none" spc="0" normalizeH="0" baseline="0" noProof="0">
                <a:ln>
                  <a:noFill/>
                </a:ln>
                <a:solidFill>
                  <a:srgbClr val="FF0000"/>
                </a:solidFill>
                <a:effectLst/>
                <a:uLnTx/>
                <a:uFillTx/>
                <a:latin typeface="Gill Sans" charset="0"/>
                <a:ea typeface="ＭＳ Ｐゴシック" charset="0"/>
              </a:rPr>
              <a:t>C</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CGACATTTCATA</a:t>
            </a:r>
            <a:r>
              <a:rPr kumimoji="0" lang="en-US" altLang="ko-KR" sz="2000" b="1" i="0" u="none" strike="noStrike" kern="1200" cap="none" spc="0" normalizeH="0" baseline="0" noProof="0">
                <a:ln>
                  <a:noFill/>
                </a:ln>
                <a:solidFill>
                  <a:srgbClr val="FF0000"/>
                </a:solidFill>
                <a:effectLst/>
                <a:uLnTx/>
                <a:uFillTx/>
                <a:latin typeface="Gill Sans" charset="0"/>
                <a:ea typeface="ＭＳ Ｐゴシック" charset="0"/>
              </a:rPr>
              <a:t>A</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GCC…</a:t>
            </a:r>
            <a:endParaRPr kumimoji="0" lang="en-US" sz="2000" b="1" i="0" u="none" strike="noStrike" kern="1200" cap="none" spc="0" normalizeH="0" baseline="0" noProof="0">
              <a:ln>
                <a:noFill/>
              </a:ln>
              <a:solidFill>
                <a:srgbClr val="000000"/>
              </a:solidFill>
              <a:effectLst/>
              <a:uLnTx/>
              <a:uFillTx/>
              <a:latin typeface="Gill Sans" charset="0"/>
              <a:ea typeface="ＭＳ Ｐゴシック" charset="0"/>
            </a:endParaRPr>
          </a:p>
        </p:txBody>
      </p:sp>
      <p:sp>
        <p:nvSpPr>
          <p:cNvPr id="18437" name="Text Box 7"/>
          <p:cNvSpPr txBox="1">
            <a:spLocks noChangeArrowheads="1"/>
          </p:cNvSpPr>
          <p:nvPr/>
        </p:nvSpPr>
        <p:spPr bwMode="auto">
          <a:xfrm>
            <a:off x="1833164" y="1888455"/>
            <a:ext cx="4960938"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…ACATG</a:t>
            </a:r>
            <a:r>
              <a:rPr kumimoji="0" lang="en-US" altLang="ko-KR" sz="2000" b="1" i="0" u="none" strike="noStrike" kern="1200" cap="none" spc="0" normalizeH="0" baseline="0" noProof="0">
                <a:ln>
                  <a:noFill/>
                </a:ln>
                <a:solidFill>
                  <a:srgbClr val="FF0000"/>
                </a:solidFill>
                <a:effectLst/>
                <a:uLnTx/>
                <a:uFillTx/>
                <a:latin typeface="Gill Sans" charset="0"/>
                <a:ea typeface="ＭＳ Ｐゴシック" charset="0"/>
              </a:rPr>
              <a:t>C</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CGACATTTCATA</a:t>
            </a:r>
            <a:r>
              <a:rPr kumimoji="0" lang="en-US" altLang="ko-KR" sz="2000" b="1" i="0" u="none" strike="noStrike" kern="1200" cap="none" spc="0" normalizeH="0" baseline="0" noProof="0">
                <a:ln>
                  <a:noFill/>
                </a:ln>
                <a:solidFill>
                  <a:srgbClr val="0000FF"/>
                </a:solidFill>
                <a:effectLst/>
                <a:uLnTx/>
                <a:uFillTx/>
                <a:latin typeface="Gill Sans" charset="0"/>
                <a:ea typeface="ＭＳ Ｐゴシック" charset="0"/>
              </a:rPr>
              <a:t>G</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GCC…</a:t>
            </a:r>
            <a:endParaRPr kumimoji="0" lang="en-US" sz="2000" b="1" i="0" u="none" strike="noStrike" kern="1200" cap="none" spc="0" normalizeH="0" baseline="0" noProof="0">
              <a:ln>
                <a:noFill/>
              </a:ln>
              <a:solidFill>
                <a:srgbClr val="000000"/>
              </a:solidFill>
              <a:effectLst/>
              <a:uLnTx/>
              <a:uFillTx/>
              <a:latin typeface="Gill Sans" charset="0"/>
              <a:ea typeface="ＭＳ Ｐゴシック" charset="0"/>
            </a:endParaRPr>
          </a:p>
        </p:txBody>
      </p:sp>
      <p:sp>
        <p:nvSpPr>
          <p:cNvPr id="18438" name="Text Box 8"/>
          <p:cNvSpPr txBox="1">
            <a:spLocks noChangeArrowheads="1"/>
          </p:cNvSpPr>
          <p:nvPr/>
        </p:nvSpPr>
        <p:spPr bwMode="auto">
          <a:xfrm>
            <a:off x="1833164" y="2167855"/>
            <a:ext cx="5800725" cy="396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…ACATG</a:t>
            </a:r>
            <a:r>
              <a:rPr kumimoji="0" lang="en-US" altLang="ko-KR" sz="2000" b="1" i="0" u="none" strike="noStrike" kern="1200" cap="none" spc="0" normalizeH="0" baseline="0" noProof="0">
                <a:ln>
                  <a:noFill/>
                </a:ln>
                <a:solidFill>
                  <a:srgbClr val="FF0000"/>
                </a:solidFill>
                <a:effectLst/>
                <a:uLnTx/>
                <a:uFillTx/>
                <a:latin typeface="Gill Sans" charset="0"/>
                <a:ea typeface="ＭＳ Ｐゴシック" charset="0"/>
              </a:rPr>
              <a:t>C</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CGACATTTCATA</a:t>
            </a:r>
            <a:r>
              <a:rPr kumimoji="0" lang="en-US" altLang="ko-KR" sz="2000" b="1" i="0" u="none" strike="noStrike" kern="1200" cap="none" spc="0" normalizeH="0" baseline="0" noProof="0">
                <a:ln>
                  <a:noFill/>
                </a:ln>
                <a:solidFill>
                  <a:srgbClr val="FF0000"/>
                </a:solidFill>
                <a:effectLst/>
                <a:uLnTx/>
                <a:uFillTx/>
                <a:latin typeface="Gill Sans" charset="0"/>
                <a:ea typeface="ＭＳ Ｐゴシック" charset="0"/>
              </a:rPr>
              <a:t>A</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GCC…</a:t>
            </a:r>
            <a:endParaRPr kumimoji="0" lang="en-US" sz="2000" b="1" i="0" u="none" strike="noStrike" kern="1200" cap="none" spc="0" normalizeH="0" baseline="0" noProof="0">
              <a:ln>
                <a:noFill/>
              </a:ln>
              <a:solidFill>
                <a:srgbClr val="000000"/>
              </a:solidFill>
              <a:effectLst/>
              <a:uLnTx/>
              <a:uFillTx/>
              <a:latin typeface="Gill Sans" charset="0"/>
              <a:ea typeface="ＭＳ Ｐゴシック" charset="0"/>
            </a:endParaRPr>
          </a:p>
        </p:txBody>
      </p:sp>
      <p:sp>
        <p:nvSpPr>
          <p:cNvPr id="18439" name="Text Box 9"/>
          <p:cNvSpPr txBox="1">
            <a:spLocks noChangeArrowheads="1"/>
          </p:cNvSpPr>
          <p:nvPr/>
        </p:nvSpPr>
        <p:spPr bwMode="auto">
          <a:xfrm>
            <a:off x="1833164" y="2466305"/>
            <a:ext cx="4960938"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…ACATG</a:t>
            </a:r>
            <a:r>
              <a:rPr kumimoji="0" lang="en-US" altLang="ko-KR" sz="2000" b="1" i="0" u="none" strike="noStrike" kern="1200" cap="none" spc="0" normalizeH="0" baseline="0" noProof="0">
                <a:ln>
                  <a:noFill/>
                </a:ln>
                <a:solidFill>
                  <a:srgbClr val="FF0000"/>
                </a:solidFill>
                <a:effectLst/>
                <a:uLnTx/>
                <a:uFillTx/>
                <a:latin typeface="Gill Sans" charset="0"/>
                <a:ea typeface="ＭＳ Ｐゴシック" charset="0"/>
              </a:rPr>
              <a:t>C</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CGACATTTCATA</a:t>
            </a:r>
            <a:r>
              <a:rPr kumimoji="0" lang="en-US" altLang="ko-KR" sz="2000" b="1" i="0" u="none" strike="noStrike" kern="1200" cap="none" spc="0" normalizeH="0" baseline="0" noProof="0">
                <a:ln>
                  <a:noFill/>
                </a:ln>
                <a:solidFill>
                  <a:srgbClr val="0000FF"/>
                </a:solidFill>
                <a:effectLst/>
                <a:uLnTx/>
                <a:uFillTx/>
                <a:latin typeface="Gill Sans" charset="0"/>
                <a:ea typeface="ＭＳ Ｐゴシック" charset="0"/>
              </a:rPr>
              <a:t>G</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GCC…</a:t>
            </a:r>
            <a:endParaRPr kumimoji="0" lang="en-US" sz="2000" b="1" i="0" u="none" strike="noStrike" kern="1200" cap="none" spc="0" normalizeH="0" baseline="0" noProof="0">
              <a:ln>
                <a:noFill/>
              </a:ln>
              <a:solidFill>
                <a:srgbClr val="000000"/>
              </a:solidFill>
              <a:effectLst/>
              <a:uLnTx/>
              <a:uFillTx/>
              <a:latin typeface="Gill Sans" charset="0"/>
              <a:ea typeface="ＭＳ Ｐゴシック" charset="0"/>
            </a:endParaRPr>
          </a:p>
        </p:txBody>
      </p:sp>
      <p:sp>
        <p:nvSpPr>
          <p:cNvPr id="18440" name="Text Box 10"/>
          <p:cNvSpPr txBox="1">
            <a:spLocks noChangeArrowheads="1"/>
          </p:cNvSpPr>
          <p:nvPr/>
        </p:nvSpPr>
        <p:spPr bwMode="auto">
          <a:xfrm>
            <a:off x="1833164" y="2745705"/>
            <a:ext cx="4619341"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…ACATG</a:t>
            </a:r>
            <a:r>
              <a:rPr kumimoji="0" lang="en-US" altLang="ko-KR" sz="2000" b="1" i="0" u="none" strike="noStrike" kern="1200" cap="none" spc="0" normalizeH="0" baseline="0" noProof="0">
                <a:ln>
                  <a:noFill/>
                </a:ln>
                <a:solidFill>
                  <a:srgbClr val="FF0000"/>
                </a:solidFill>
                <a:effectLst/>
                <a:uLnTx/>
                <a:uFillTx/>
                <a:latin typeface="Gill Sans" charset="0"/>
                <a:ea typeface="ＭＳ Ｐゴシック" charset="0"/>
              </a:rPr>
              <a:t>C</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CGACATTTCATA</a:t>
            </a:r>
            <a:r>
              <a:rPr kumimoji="0" lang="en-US" altLang="ko-KR" sz="2000" b="1" i="0" u="none" strike="noStrike" kern="1200" cap="none" spc="0" normalizeH="0" baseline="0" noProof="0">
                <a:ln>
                  <a:noFill/>
                </a:ln>
                <a:solidFill>
                  <a:srgbClr val="0000FF"/>
                </a:solidFill>
                <a:effectLst/>
                <a:uLnTx/>
                <a:uFillTx/>
                <a:latin typeface="Gill Sans" charset="0"/>
                <a:ea typeface="ＭＳ Ｐゴシック" charset="0"/>
              </a:rPr>
              <a:t>G</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GCC…</a:t>
            </a:r>
            <a:endParaRPr kumimoji="0" lang="en-US" sz="2000" b="1" i="0" u="none" strike="noStrike" kern="1200" cap="none" spc="0" normalizeH="0" baseline="0" noProof="0">
              <a:ln>
                <a:noFill/>
              </a:ln>
              <a:solidFill>
                <a:srgbClr val="000000"/>
              </a:solidFill>
              <a:effectLst/>
              <a:uLnTx/>
              <a:uFillTx/>
              <a:latin typeface="Gill Sans" charset="0"/>
              <a:ea typeface="ＭＳ Ｐゴシック" charset="0"/>
            </a:endParaRPr>
          </a:p>
        </p:txBody>
      </p:sp>
      <p:sp>
        <p:nvSpPr>
          <p:cNvPr id="18441" name="Text Box 11"/>
          <p:cNvSpPr txBox="1">
            <a:spLocks noChangeArrowheads="1"/>
          </p:cNvSpPr>
          <p:nvPr/>
        </p:nvSpPr>
        <p:spPr bwMode="auto">
          <a:xfrm>
            <a:off x="1833164" y="3015580"/>
            <a:ext cx="4606517"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…ACATG</a:t>
            </a:r>
            <a:r>
              <a:rPr kumimoji="0" lang="en-US" altLang="ko-KR" sz="2000" b="1" i="0" u="none" strike="noStrike" kern="1200" cap="none" spc="0" normalizeH="0" baseline="0" noProof="0">
                <a:ln>
                  <a:noFill/>
                </a:ln>
                <a:solidFill>
                  <a:srgbClr val="FF0000"/>
                </a:solidFill>
                <a:effectLst/>
                <a:uLnTx/>
                <a:uFillTx/>
                <a:latin typeface="Gill Sans" charset="0"/>
                <a:ea typeface="ＭＳ Ｐゴシック" charset="0"/>
              </a:rPr>
              <a:t>C</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CGACATTTCATA</a:t>
            </a:r>
            <a:r>
              <a:rPr kumimoji="0" lang="en-US" altLang="ko-KR" sz="2000" b="1" i="0" u="none" strike="noStrike" kern="1200" cap="none" spc="0" normalizeH="0" baseline="0" noProof="0">
                <a:ln>
                  <a:noFill/>
                </a:ln>
                <a:solidFill>
                  <a:srgbClr val="FF0000"/>
                </a:solidFill>
                <a:effectLst/>
                <a:uLnTx/>
                <a:uFillTx/>
                <a:latin typeface="Gill Sans" charset="0"/>
                <a:ea typeface="ＭＳ Ｐゴシック" charset="0"/>
              </a:rPr>
              <a:t>A</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GCC…</a:t>
            </a:r>
            <a:endParaRPr kumimoji="0" lang="en-US" sz="2000" b="1" i="0" u="none" strike="noStrike" kern="1200" cap="none" spc="0" normalizeH="0" baseline="0" noProof="0">
              <a:ln>
                <a:noFill/>
              </a:ln>
              <a:solidFill>
                <a:srgbClr val="000000"/>
              </a:solidFill>
              <a:effectLst/>
              <a:uLnTx/>
              <a:uFillTx/>
              <a:latin typeface="Gill Sans" charset="0"/>
              <a:ea typeface="ＭＳ Ｐゴシック" charset="0"/>
            </a:endParaRPr>
          </a:p>
        </p:txBody>
      </p:sp>
      <p:sp>
        <p:nvSpPr>
          <p:cNvPr id="18442" name="Text Box 12"/>
          <p:cNvSpPr txBox="1">
            <a:spLocks noChangeArrowheads="1"/>
          </p:cNvSpPr>
          <p:nvPr/>
        </p:nvSpPr>
        <p:spPr bwMode="auto">
          <a:xfrm>
            <a:off x="1833164" y="3294980"/>
            <a:ext cx="5800725" cy="396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…ACATG</a:t>
            </a:r>
            <a:r>
              <a:rPr kumimoji="0" lang="en-US" altLang="ko-KR" sz="2000" b="1" i="0" u="none" strike="noStrike" kern="1200" cap="none" spc="0" normalizeH="0" baseline="0" noProof="0">
                <a:ln>
                  <a:noFill/>
                </a:ln>
                <a:solidFill>
                  <a:srgbClr val="FF0000"/>
                </a:solidFill>
                <a:effectLst/>
                <a:uLnTx/>
                <a:uFillTx/>
                <a:latin typeface="Gill Sans" charset="0"/>
                <a:ea typeface="ＭＳ Ｐゴシック" charset="0"/>
              </a:rPr>
              <a:t>C</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CGACATTTCATA</a:t>
            </a:r>
            <a:r>
              <a:rPr kumimoji="0" lang="en-US" altLang="ko-KR" sz="2000" b="1" i="0" u="none" strike="noStrike" kern="1200" cap="none" spc="0" normalizeH="0" baseline="0" noProof="0">
                <a:ln>
                  <a:noFill/>
                </a:ln>
                <a:solidFill>
                  <a:srgbClr val="FF0000"/>
                </a:solidFill>
                <a:effectLst/>
                <a:uLnTx/>
                <a:uFillTx/>
                <a:latin typeface="Gill Sans" charset="0"/>
                <a:ea typeface="ＭＳ Ｐゴシック" charset="0"/>
              </a:rPr>
              <a:t>A</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GCC…</a:t>
            </a:r>
            <a:endParaRPr kumimoji="0" lang="en-US" sz="2000" b="1" i="0" u="none" strike="noStrike" kern="1200" cap="none" spc="0" normalizeH="0" baseline="0" noProof="0">
              <a:ln>
                <a:noFill/>
              </a:ln>
              <a:solidFill>
                <a:srgbClr val="000000"/>
              </a:solidFill>
              <a:effectLst/>
              <a:uLnTx/>
              <a:uFillTx/>
              <a:latin typeface="Gill Sans" charset="0"/>
              <a:ea typeface="ＭＳ Ｐゴシック" charset="0"/>
            </a:endParaRPr>
          </a:p>
        </p:txBody>
      </p:sp>
      <p:sp>
        <p:nvSpPr>
          <p:cNvPr id="18443" name="Text Box 13"/>
          <p:cNvSpPr txBox="1">
            <a:spLocks noChangeArrowheads="1"/>
          </p:cNvSpPr>
          <p:nvPr/>
        </p:nvSpPr>
        <p:spPr bwMode="auto">
          <a:xfrm>
            <a:off x="1833164" y="3599780"/>
            <a:ext cx="49561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…ACATG</a:t>
            </a:r>
            <a:r>
              <a:rPr kumimoji="0" lang="en-US" altLang="ko-KR" sz="2000" b="1" i="0" u="none" strike="noStrike" kern="1200" cap="none" spc="0" normalizeH="0" baseline="0" noProof="0">
                <a:ln>
                  <a:noFill/>
                </a:ln>
                <a:solidFill>
                  <a:srgbClr val="0000FF"/>
                </a:solidFill>
                <a:effectLst/>
                <a:uLnTx/>
                <a:uFillTx/>
                <a:latin typeface="Gill Sans" charset="0"/>
                <a:ea typeface="ＭＳ Ｐゴシック" charset="0"/>
              </a:rPr>
              <a:t>T</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CGACATTTCATA</a:t>
            </a:r>
            <a:r>
              <a:rPr kumimoji="0" lang="en-US" altLang="ko-KR" sz="2000" b="1" i="0" u="none" strike="noStrike" kern="1200" cap="none" spc="0" normalizeH="0" baseline="0" noProof="0">
                <a:ln>
                  <a:noFill/>
                </a:ln>
                <a:solidFill>
                  <a:srgbClr val="0000FF"/>
                </a:solidFill>
                <a:effectLst/>
                <a:uLnTx/>
                <a:uFillTx/>
                <a:latin typeface="Gill Sans" charset="0"/>
                <a:ea typeface="ＭＳ Ｐゴシック" charset="0"/>
              </a:rPr>
              <a:t>G</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GCC…</a:t>
            </a:r>
            <a:endParaRPr kumimoji="0" lang="en-US" sz="2000" b="1" i="0" u="none" strike="noStrike" kern="1200" cap="none" spc="0" normalizeH="0" baseline="0" noProof="0">
              <a:ln>
                <a:noFill/>
              </a:ln>
              <a:solidFill>
                <a:srgbClr val="000000"/>
              </a:solidFill>
              <a:effectLst/>
              <a:uLnTx/>
              <a:uFillTx/>
              <a:latin typeface="Gill Sans" charset="0"/>
              <a:ea typeface="ＭＳ Ｐゴシック" charset="0"/>
            </a:endParaRPr>
          </a:p>
        </p:txBody>
      </p:sp>
      <p:sp>
        <p:nvSpPr>
          <p:cNvPr id="18444" name="Text Box 14"/>
          <p:cNvSpPr txBox="1">
            <a:spLocks noChangeArrowheads="1"/>
          </p:cNvSpPr>
          <p:nvPr/>
        </p:nvSpPr>
        <p:spPr bwMode="auto">
          <a:xfrm>
            <a:off x="1833164" y="3879180"/>
            <a:ext cx="4577663"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…ACATG</a:t>
            </a:r>
            <a:r>
              <a:rPr kumimoji="0" lang="en-US" altLang="ko-KR" sz="2000" b="1" i="0" u="none" strike="noStrike" kern="1200" cap="none" spc="0" normalizeH="0" baseline="0" noProof="0">
                <a:ln>
                  <a:noFill/>
                </a:ln>
                <a:solidFill>
                  <a:srgbClr val="0000FF"/>
                </a:solidFill>
                <a:effectLst/>
                <a:uLnTx/>
                <a:uFillTx/>
                <a:latin typeface="Gill Sans" charset="0"/>
                <a:ea typeface="ＭＳ Ｐゴシック" charset="0"/>
              </a:rPr>
              <a:t>T</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CGACATTTCATA</a:t>
            </a:r>
            <a:r>
              <a:rPr kumimoji="0" lang="en-US" altLang="ko-KR" sz="2000" b="1" i="0" u="none" strike="noStrike" kern="1200" cap="none" spc="0" normalizeH="0" baseline="0" noProof="0">
                <a:ln>
                  <a:noFill/>
                </a:ln>
                <a:solidFill>
                  <a:srgbClr val="FF0000"/>
                </a:solidFill>
                <a:effectLst/>
                <a:uLnTx/>
                <a:uFillTx/>
                <a:latin typeface="Gill Sans" charset="0"/>
                <a:ea typeface="ＭＳ Ｐゴシック" charset="0"/>
              </a:rPr>
              <a:t>A</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GCC…</a:t>
            </a:r>
            <a:endParaRPr kumimoji="0" lang="en-US" sz="2000" b="1" i="0" u="none" strike="noStrike" kern="1200" cap="none" spc="0" normalizeH="0" baseline="0" noProof="0">
              <a:ln>
                <a:noFill/>
              </a:ln>
              <a:solidFill>
                <a:srgbClr val="000000"/>
              </a:solidFill>
              <a:effectLst/>
              <a:uLnTx/>
              <a:uFillTx/>
              <a:latin typeface="Gill Sans" charset="0"/>
              <a:ea typeface="ＭＳ Ｐゴシック" charset="0"/>
            </a:endParaRPr>
          </a:p>
        </p:txBody>
      </p:sp>
      <p:sp>
        <p:nvSpPr>
          <p:cNvPr id="18445" name="Text Box 15"/>
          <p:cNvSpPr txBox="1">
            <a:spLocks noChangeArrowheads="1"/>
          </p:cNvSpPr>
          <p:nvPr/>
        </p:nvSpPr>
        <p:spPr bwMode="auto">
          <a:xfrm>
            <a:off x="1833164" y="4149055"/>
            <a:ext cx="4590487"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…ACATG</a:t>
            </a:r>
            <a:r>
              <a:rPr kumimoji="0" lang="en-US" altLang="ko-KR" sz="2000" b="1" i="0" u="none" strike="noStrike" kern="1200" cap="none" spc="0" normalizeH="0" baseline="0" noProof="0">
                <a:ln>
                  <a:noFill/>
                </a:ln>
                <a:solidFill>
                  <a:srgbClr val="0000FF"/>
                </a:solidFill>
                <a:effectLst/>
                <a:uLnTx/>
                <a:uFillTx/>
                <a:latin typeface="Gill Sans" charset="0"/>
                <a:ea typeface="ＭＳ Ｐゴシック" charset="0"/>
              </a:rPr>
              <a:t>T</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CGACATTTCATA</a:t>
            </a:r>
            <a:r>
              <a:rPr kumimoji="0" lang="en-US" altLang="ko-KR" sz="2000" b="1" i="0" u="none" strike="noStrike" kern="1200" cap="none" spc="0" normalizeH="0" baseline="0" noProof="0">
                <a:ln>
                  <a:noFill/>
                </a:ln>
                <a:solidFill>
                  <a:srgbClr val="0000FF"/>
                </a:solidFill>
                <a:effectLst/>
                <a:uLnTx/>
                <a:uFillTx/>
                <a:latin typeface="Gill Sans" charset="0"/>
                <a:ea typeface="ＭＳ Ｐゴシック" charset="0"/>
              </a:rPr>
              <a:t>G</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GCC…</a:t>
            </a:r>
            <a:endParaRPr kumimoji="0" lang="en-US" sz="2000" b="1" i="0" u="none" strike="noStrike" kern="1200" cap="none" spc="0" normalizeH="0" baseline="0" noProof="0">
              <a:ln>
                <a:noFill/>
              </a:ln>
              <a:solidFill>
                <a:srgbClr val="000000"/>
              </a:solidFill>
              <a:effectLst/>
              <a:uLnTx/>
              <a:uFillTx/>
              <a:latin typeface="Gill Sans" charset="0"/>
              <a:ea typeface="ＭＳ Ｐゴシック" charset="0"/>
            </a:endParaRPr>
          </a:p>
        </p:txBody>
      </p:sp>
      <p:sp>
        <p:nvSpPr>
          <p:cNvPr id="18446" name="Text Box 16"/>
          <p:cNvSpPr txBox="1">
            <a:spLocks noChangeArrowheads="1"/>
          </p:cNvSpPr>
          <p:nvPr/>
        </p:nvSpPr>
        <p:spPr bwMode="auto">
          <a:xfrm>
            <a:off x="1833164" y="4428455"/>
            <a:ext cx="496570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…ACATG</a:t>
            </a:r>
            <a:r>
              <a:rPr kumimoji="0" lang="en-US" altLang="ko-KR" sz="2000" b="1" i="0" u="none" strike="noStrike" kern="1200" cap="none" spc="0" normalizeH="0" baseline="0" noProof="0">
                <a:ln>
                  <a:noFill/>
                </a:ln>
                <a:solidFill>
                  <a:srgbClr val="0000FF"/>
                </a:solidFill>
                <a:effectLst/>
                <a:uLnTx/>
                <a:uFillTx/>
                <a:latin typeface="Gill Sans" charset="0"/>
                <a:ea typeface="ＭＳ Ｐゴシック" charset="0"/>
              </a:rPr>
              <a:t>T</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CGACATTTCATA</a:t>
            </a:r>
            <a:r>
              <a:rPr kumimoji="0" lang="en-US" altLang="ko-KR" sz="2000" b="1" i="0" u="none" strike="noStrike" kern="1200" cap="none" spc="0" normalizeH="0" baseline="0" noProof="0">
                <a:ln>
                  <a:noFill/>
                </a:ln>
                <a:solidFill>
                  <a:srgbClr val="FF0000"/>
                </a:solidFill>
                <a:effectLst/>
                <a:uLnTx/>
                <a:uFillTx/>
                <a:latin typeface="Gill Sans" charset="0"/>
                <a:ea typeface="ＭＳ Ｐゴシック" charset="0"/>
              </a:rPr>
              <a:t>A</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GCC…</a:t>
            </a:r>
            <a:endParaRPr kumimoji="0" lang="en-US" sz="2000" b="1" i="0" u="none" strike="noStrike" kern="1200" cap="none" spc="0" normalizeH="0" baseline="0" noProof="0">
              <a:ln>
                <a:noFill/>
              </a:ln>
              <a:solidFill>
                <a:srgbClr val="000000"/>
              </a:solidFill>
              <a:effectLst/>
              <a:uLnTx/>
              <a:uFillTx/>
              <a:latin typeface="Gill Sans" charset="0"/>
              <a:ea typeface="ＭＳ Ｐゴシック" charset="0"/>
            </a:endParaRPr>
          </a:p>
        </p:txBody>
      </p:sp>
      <p:sp>
        <p:nvSpPr>
          <p:cNvPr id="18447" name="Text Box 17"/>
          <p:cNvSpPr txBox="1">
            <a:spLocks noChangeArrowheads="1"/>
          </p:cNvSpPr>
          <p:nvPr/>
        </p:nvSpPr>
        <p:spPr bwMode="auto">
          <a:xfrm>
            <a:off x="1833164" y="4720555"/>
            <a:ext cx="49561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…ACATG</a:t>
            </a:r>
            <a:r>
              <a:rPr kumimoji="0" lang="en-US" altLang="ko-KR" sz="2000" b="1" i="0" u="none" strike="noStrike" kern="1200" cap="none" spc="0" normalizeH="0" baseline="0" noProof="0">
                <a:ln>
                  <a:noFill/>
                </a:ln>
                <a:solidFill>
                  <a:srgbClr val="0000FF"/>
                </a:solidFill>
                <a:effectLst/>
                <a:uLnTx/>
                <a:uFillTx/>
                <a:latin typeface="Gill Sans" charset="0"/>
                <a:ea typeface="ＭＳ Ｐゴシック" charset="0"/>
              </a:rPr>
              <a:t>T</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CGACATTTCATA</a:t>
            </a:r>
            <a:r>
              <a:rPr kumimoji="0" lang="en-US" altLang="ko-KR" sz="2000" b="1" i="0" u="none" strike="noStrike" kern="1200" cap="none" spc="0" normalizeH="0" baseline="0" noProof="0">
                <a:ln>
                  <a:noFill/>
                </a:ln>
                <a:solidFill>
                  <a:srgbClr val="0000FF"/>
                </a:solidFill>
                <a:effectLst/>
                <a:uLnTx/>
                <a:uFillTx/>
                <a:latin typeface="Gill Sans" charset="0"/>
                <a:ea typeface="ＭＳ Ｐゴシック" charset="0"/>
              </a:rPr>
              <a:t>G</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GCC…</a:t>
            </a:r>
            <a:endParaRPr kumimoji="0" lang="en-US" sz="2000" b="1" i="0" u="none" strike="noStrike" kern="1200" cap="none" spc="0" normalizeH="0" baseline="0" noProof="0">
              <a:ln>
                <a:noFill/>
              </a:ln>
              <a:solidFill>
                <a:srgbClr val="000000"/>
              </a:solidFill>
              <a:effectLst/>
              <a:uLnTx/>
              <a:uFillTx/>
              <a:latin typeface="Gill Sans" charset="0"/>
              <a:ea typeface="ＭＳ Ｐゴシック" charset="0"/>
            </a:endParaRPr>
          </a:p>
        </p:txBody>
      </p:sp>
      <p:sp>
        <p:nvSpPr>
          <p:cNvPr id="18448" name="Text Box 18"/>
          <p:cNvSpPr txBox="1">
            <a:spLocks noChangeArrowheads="1"/>
          </p:cNvSpPr>
          <p:nvPr/>
        </p:nvSpPr>
        <p:spPr bwMode="auto">
          <a:xfrm>
            <a:off x="1833164" y="4999955"/>
            <a:ext cx="496570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…ACATG</a:t>
            </a:r>
            <a:r>
              <a:rPr kumimoji="0" lang="en-US" altLang="ko-KR" sz="2000" b="1" i="0" u="none" strike="noStrike" kern="1200" cap="none" spc="0" normalizeH="0" baseline="0" noProof="0">
                <a:ln>
                  <a:noFill/>
                </a:ln>
                <a:solidFill>
                  <a:srgbClr val="0000FF"/>
                </a:solidFill>
                <a:effectLst/>
                <a:uLnTx/>
                <a:uFillTx/>
                <a:latin typeface="Gill Sans" charset="0"/>
                <a:ea typeface="ＭＳ Ｐゴシック" charset="0"/>
              </a:rPr>
              <a:t>T</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CGACATTTCATA</a:t>
            </a:r>
            <a:r>
              <a:rPr kumimoji="0" lang="en-US" altLang="ko-KR" sz="2000" b="1" i="0" u="none" strike="noStrike" kern="1200" cap="none" spc="0" normalizeH="0" baseline="0" noProof="0">
                <a:ln>
                  <a:noFill/>
                </a:ln>
                <a:solidFill>
                  <a:srgbClr val="FF0000"/>
                </a:solidFill>
                <a:effectLst/>
                <a:uLnTx/>
                <a:uFillTx/>
                <a:latin typeface="Gill Sans" charset="0"/>
                <a:ea typeface="ＭＳ Ｐゴシック" charset="0"/>
              </a:rPr>
              <a:t>A</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GCC…</a:t>
            </a:r>
            <a:endParaRPr kumimoji="0" lang="en-US" sz="2000" b="1" i="0" u="none" strike="noStrike" kern="1200" cap="none" spc="0" normalizeH="0" baseline="0" noProof="0">
              <a:ln>
                <a:noFill/>
              </a:ln>
              <a:solidFill>
                <a:srgbClr val="000000"/>
              </a:solidFill>
              <a:effectLst/>
              <a:uLnTx/>
              <a:uFillTx/>
              <a:latin typeface="Gill Sans" charset="0"/>
              <a:ea typeface="ＭＳ Ｐゴシック" charset="0"/>
            </a:endParaRPr>
          </a:p>
        </p:txBody>
      </p:sp>
      <p:sp>
        <p:nvSpPr>
          <p:cNvPr id="18449" name="Text Box 19"/>
          <p:cNvSpPr txBox="1">
            <a:spLocks noChangeArrowheads="1"/>
          </p:cNvSpPr>
          <p:nvPr/>
        </p:nvSpPr>
        <p:spPr bwMode="auto">
          <a:xfrm>
            <a:off x="1833164" y="5269830"/>
            <a:ext cx="495617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…ACATG</a:t>
            </a:r>
            <a:r>
              <a:rPr kumimoji="0" lang="en-US" altLang="ko-KR" sz="2000" b="1" i="0" u="none" strike="noStrike" kern="1200" cap="none" spc="0" normalizeH="0" baseline="0" noProof="0">
                <a:ln>
                  <a:noFill/>
                </a:ln>
                <a:solidFill>
                  <a:srgbClr val="0000FF"/>
                </a:solidFill>
                <a:effectLst/>
                <a:uLnTx/>
                <a:uFillTx/>
                <a:latin typeface="Gill Sans" charset="0"/>
                <a:ea typeface="ＭＳ Ｐゴシック" charset="0"/>
              </a:rPr>
              <a:t>T</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CGACATTTCATA</a:t>
            </a:r>
            <a:r>
              <a:rPr kumimoji="0" lang="en-US" altLang="ko-KR" sz="2000" b="1" i="0" u="none" strike="noStrike" kern="1200" cap="none" spc="0" normalizeH="0" baseline="0" noProof="0">
                <a:ln>
                  <a:noFill/>
                </a:ln>
                <a:solidFill>
                  <a:srgbClr val="0000FF"/>
                </a:solidFill>
                <a:effectLst/>
                <a:uLnTx/>
                <a:uFillTx/>
                <a:latin typeface="Gill Sans" charset="0"/>
                <a:ea typeface="ＭＳ Ｐゴシック" charset="0"/>
              </a:rPr>
              <a:t>G</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GCC…</a:t>
            </a:r>
            <a:endParaRPr kumimoji="0" lang="en-US" sz="2000" b="1" i="0" u="none" strike="noStrike" kern="1200" cap="none" spc="0" normalizeH="0" baseline="0" noProof="0">
              <a:ln>
                <a:noFill/>
              </a:ln>
              <a:solidFill>
                <a:srgbClr val="000000"/>
              </a:solidFill>
              <a:effectLst/>
              <a:uLnTx/>
              <a:uFillTx/>
              <a:latin typeface="Gill Sans" charset="0"/>
              <a:ea typeface="ＭＳ Ｐゴシック" charset="0"/>
            </a:endParaRPr>
          </a:p>
        </p:txBody>
      </p:sp>
      <p:sp>
        <p:nvSpPr>
          <p:cNvPr id="18450" name="Text Box 20"/>
          <p:cNvSpPr txBox="1">
            <a:spLocks noChangeArrowheads="1"/>
          </p:cNvSpPr>
          <p:nvPr/>
        </p:nvSpPr>
        <p:spPr bwMode="auto">
          <a:xfrm>
            <a:off x="1833164" y="5549230"/>
            <a:ext cx="4965700"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…ACATG</a:t>
            </a:r>
            <a:r>
              <a:rPr kumimoji="0" lang="en-US" altLang="ko-KR" sz="2000" b="1" i="0" u="none" strike="noStrike" kern="1200" cap="none" spc="0" normalizeH="0" baseline="0" noProof="0">
                <a:ln>
                  <a:noFill/>
                </a:ln>
                <a:solidFill>
                  <a:srgbClr val="0000FF"/>
                </a:solidFill>
                <a:effectLst/>
                <a:uLnTx/>
                <a:uFillTx/>
                <a:latin typeface="Gill Sans" charset="0"/>
                <a:ea typeface="ＭＳ Ｐゴシック" charset="0"/>
              </a:rPr>
              <a:t>T</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CGACATTTCATA</a:t>
            </a:r>
            <a:r>
              <a:rPr kumimoji="0" lang="en-US" altLang="ko-KR" sz="2000" b="1" i="0" u="none" strike="noStrike" kern="1200" cap="none" spc="0" normalizeH="0" baseline="0" noProof="0">
                <a:ln>
                  <a:noFill/>
                </a:ln>
                <a:solidFill>
                  <a:srgbClr val="FF0000"/>
                </a:solidFill>
                <a:effectLst/>
                <a:uLnTx/>
                <a:uFillTx/>
                <a:latin typeface="Gill Sans" charset="0"/>
                <a:ea typeface="ＭＳ Ｐゴシック" charset="0"/>
              </a:rPr>
              <a:t>A</a:t>
            </a:r>
            <a:r>
              <a:rPr kumimoji="0" lang="en-US" altLang="ko-KR" sz="2000" b="1" i="0" u="none" strike="noStrike" kern="1200" cap="none" spc="0" normalizeH="0" baseline="0" noProof="0">
                <a:ln>
                  <a:noFill/>
                </a:ln>
                <a:solidFill>
                  <a:srgbClr val="000000"/>
                </a:solidFill>
                <a:effectLst/>
                <a:uLnTx/>
                <a:uFillTx/>
                <a:latin typeface="Gill Sans" charset="0"/>
                <a:ea typeface="ＭＳ Ｐゴシック" charset="0"/>
              </a:rPr>
              <a:t>GCC…</a:t>
            </a:r>
            <a:endParaRPr kumimoji="0" lang="en-US" sz="2000" b="1" i="0" u="none" strike="noStrike" kern="1200" cap="none" spc="0" normalizeH="0" baseline="0" noProof="0">
              <a:ln>
                <a:noFill/>
              </a:ln>
              <a:solidFill>
                <a:srgbClr val="000000"/>
              </a:solidFill>
              <a:effectLst/>
              <a:uLnTx/>
              <a:uFillTx/>
              <a:latin typeface="Gill Sans" charset="0"/>
              <a:ea typeface="ＭＳ Ｐゴシック" charset="0"/>
            </a:endParaRPr>
          </a:p>
        </p:txBody>
      </p:sp>
      <p:sp>
        <p:nvSpPr>
          <p:cNvPr id="18451" name="Text Box 22"/>
          <p:cNvSpPr txBox="1">
            <a:spLocks noChangeArrowheads="1"/>
          </p:cNvSpPr>
          <p:nvPr/>
        </p:nvSpPr>
        <p:spPr bwMode="auto">
          <a:xfrm>
            <a:off x="1547664" y="1042888"/>
            <a:ext cx="7632848"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ＭＳ Ｐゴシック" charset="0"/>
              </a:rPr>
              <a:t>                   SNP1                           SNP2             Blood Pressure</a:t>
            </a:r>
          </a:p>
        </p:txBody>
      </p:sp>
      <p:sp>
        <p:nvSpPr>
          <p:cNvPr id="18452" name="Text Box 23"/>
          <p:cNvSpPr txBox="1">
            <a:spLocks noChangeArrowheads="1"/>
          </p:cNvSpPr>
          <p:nvPr/>
        </p:nvSpPr>
        <p:spPr bwMode="auto">
          <a:xfrm>
            <a:off x="7279653" y="1401786"/>
            <a:ext cx="820738"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Gill Sans" charset="0"/>
                <a:ea typeface="ＭＳ Ｐゴシック" charset="0"/>
              </a:rPr>
              <a:t>180</a:t>
            </a:r>
          </a:p>
        </p:txBody>
      </p:sp>
      <p:sp>
        <p:nvSpPr>
          <p:cNvPr id="18453" name="Text Box 25"/>
          <p:cNvSpPr txBox="1">
            <a:spLocks noChangeArrowheads="1"/>
          </p:cNvSpPr>
          <p:nvPr/>
        </p:nvSpPr>
        <p:spPr bwMode="auto">
          <a:xfrm>
            <a:off x="7279653" y="1674836"/>
            <a:ext cx="820738"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40"/>
                </a:solidFill>
                <a:effectLst/>
                <a:uLnTx/>
                <a:uFillTx/>
                <a:latin typeface="Gill Sans" charset="0"/>
                <a:ea typeface="ＭＳ Ｐゴシック" charset="0"/>
              </a:rPr>
              <a:t>175</a:t>
            </a:r>
          </a:p>
        </p:txBody>
      </p:sp>
      <p:sp>
        <p:nvSpPr>
          <p:cNvPr id="18454" name="Text Box 26"/>
          <p:cNvSpPr txBox="1">
            <a:spLocks noChangeArrowheads="1"/>
          </p:cNvSpPr>
          <p:nvPr/>
        </p:nvSpPr>
        <p:spPr bwMode="auto">
          <a:xfrm>
            <a:off x="7279653" y="1949473"/>
            <a:ext cx="820738"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80"/>
                </a:solidFill>
                <a:effectLst/>
                <a:uLnTx/>
                <a:uFillTx/>
                <a:latin typeface="Gill Sans" charset="0"/>
                <a:ea typeface="ＭＳ Ｐゴシック" charset="0"/>
              </a:rPr>
              <a:t>170</a:t>
            </a:r>
          </a:p>
        </p:txBody>
      </p:sp>
      <p:sp>
        <p:nvSpPr>
          <p:cNvPr id="18455" name="Text Box 27"/>
          <p:cNvSpPr txBox="1">
            <a:spLocks noChangeArrowheads="1"/>
          </p:cNvSpPr>
          <p:nvPr/>
        </p:nvSpPr>
        <p:spPr bwMode="auto">
          <a:xfrm>
            <a:off x="7279653" y="2222523"/>
            <a:ext cx="820738"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C0"/>
                </a:solidFill>
                <a:effectLst/>
                <a:uLnTx/>
                <a:uFillTx/>
                <a:latin typeface="Gill Sans" charset="0"/>
                <a:ea typeface="ＭＳ Ｐゴシック" charset="0"/>
              </a:rPr>
              <a:t>165</a:t>
            </a:r>
          </a:p>
        </p:txBody>
      </p:sp>
      <p:sp>
        <p:nvSpPr>
          <p:cNvPr id="18456" name="Text Box 28"/>
          <p:cNvSpPr txBox="1">
            <a:spLocks noChangeArrowheads="1"/>
          </p:cNvSpPr>
          <p:nvPr/>
        </p:nvSpPr>
        <p:spPr bwMode="auto">
          <a:xfrm>
            <a:off x="7279653" y="2495573"/>
            <a:ext cx="820738"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E1"/>
                </a:solidFill>
                <a:effectLst/>
                <a:uLnTx/>
                <a:uFillTx/>
                <a:latin typeface="Gill Sans" charset="0"/>
                <a:ea typeface="ＭＳ Ｐゴシック" charset="0"/>
              </a:rPr>
              <a:t>160</a:t>
            </a:r>
          </a:p>
        </p:txBody>
      </p:sp>
      <p:sp>
        <p:nvSpPr>
          <p:cNvPr id="18457" name="Text Box 29"/>
          <p:cNvSpPr txBox="1">
            <a:spLocks noChangeArrowheads="1"/>
          </p:cNvSpPr>
          <p:nvPr/>
        </p:nvSpPr>
        <p:spPr bwMode="auto">
          <a:xfrm>
            <a:off x="7279653" y="2770211"/>
            <a:ext cx="820738"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FF"/>
                </a:solidFill>
                <a:effectLst/>
                <a:uLnTx/>
                <a:uFillTx/>
                <a:latin typeface="Gill Sans" charset="0"/>
                <a:ea typeface="ＭＳ Ｐゴシック" charset="0"/>
              </a:rPr>
              <a:t>145</a:t>
            </a:r>
          </a:p>
        </p:txBody>
      </p:sp>
      <p:sp>
        <p:nvSpPr>
          <p:cNvPr id="18458" name="Text Box 30"/>
          <p:cNvSpPr txBox="1">
            <a:spLocks noChangeArrowheads="1"/>
          </p:cNvSpPr>
          <p:nvPr/>
        </p:nvSpPr>
        <p:spPr bwMode="auto">
          <a:xfrm>
            <a:off x="7279653" y="3043261"/>
            <a:ext cx="820738"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D800FF"/>
                </a:solidFill>
                <a:effectLst/>
                <a:uLnTx/>
                <a:uFillTx/>
                <a:latin typeface="Gill Sans" charset="0"/>
                <a:ea typeface="ＭＳ Ｐゴシック" charset="0"/>
              </a:rPr>
              <a:t>140</a:t>
            </a:r>
          </a:p>
        </p:txBody>
      </p:sp>
      <p:sp>
        <p:nvSpPr>
          <p:cNvPr id="18459" name="Text Box 31"/>
          <p:cNvSpPr txBox="1">
            <a:spLocks noChangeArrowheads="1"/>
          </p:cNvSpPr>
          <p:nvPr/>
        </p:nvSpPr>
        <p:spPr bwMode="auto">
          <a:xfrm>
            <a:off x="7279653" y="3316311"/>
            <a:ext cx="820738"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8000FF"/>
                </a:solidFill>
                <a:effectLst/>
                <a:uLnTx/>
                <a:uFillTx/>
                <a:latin typeface="Gill Sans" charset="0"/>
                <a:ea typeface="ＭＳ Ｐゴシック" charset="0"/>
              </a:rPr>
              <a:t>130</a:t>
            </a:r>
          </a:p>
        </p:txBody>
      </p:sp>
      <p:sp>
        <p:nvSpPr>
          <p:cNvPr id="18460" name="Text Box 32"/>
          <p:cNvSpPr txBox="1">
            <a:spLocks noChangeArrowheads="1"/>
          </p:cNvSpPr>
          <p:nvPr/>
        </p:nvSpPr>
        <p:spPr bwMode="auto">
          <a:xfrm>
            <a:off x="7279653" y="3590948"/>
            <a:ext cx="820738"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5C00FF"/>
                </a:solidFill>
                <a:effectLst/>
                <a:uLnTx/>
                <a:uFillTx/>
                <a:latin typeface="Gill Sans" charset="0"/>
                <a:ea typeface="ＭＳ Ｐゴシック" charset="0"/>
              </a:rPr>
              <a:t>120</a:t>
            </a:r>
          </a:p>
        </p:txBody>
      </p:sp>
      <p:sp>
        <p:nvSpPr>
          <p:cNvPr id="18461" name="Text Box 33"/>
          <p:cNvSpPr txBox="1">
            <a:spLocks noChangeArrowheads="1"/>
          </p:cNvSpPr>
          <p:nvPr/>
        </p:nvSpPr>
        <p:spPr bwMode="auto">
          <a:xfrm>
            <a:off x="7279653" y="3863998"/>
            <a:ext cx="820738"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5C00FF"/>
                </a:solidFill>
                <a:effectLst/>
                <a:uLnTx/>
                <a:uFillTx/>
                <a:latin typeface="Gill Sans" charset="0"/>
                <a:ea typeface="ＭＳ Ｐゴシック" charset="0"/>
              </a:rPr>
              <a:t>120</a:t>
            </a:r>
          </a:p>
        </p:txBody>
      </p:sp>
      <p:sp>
        <p:nvSpPr>
          <p:cNvPr id="18462" name="Text Box 34"/>
          <p:cNvSpPr txBox="1">
            <a:spLocks noChangeArrowheads="1"/>
          </p:cNvSpPr>
          <p:nvPr/>
        </p:nvSpPr>
        <p:spPr bwMode="auto">
          <a:xfrm>
            <a:off x="7279653" y="4137048"/>
            <a:ext cx="820738"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4000FF"/>
                </a:solidFill>
                <a:effectLst/>
                <a:uLnTx/>
                <a:uFillTx/>
                <a:latin typeface="Gill Sans" charset="0"/>
                <a:ea typeface="ＭＳ Ｐゴシック" charset="0"/>
              </a:rPr>
              <a:t>115</a:t>
            </a:r>
          </a:p>
        </p:txBody>
      </p:sp>
      <p:sp>
        <p:nvSpPr>
          <p:cNvPr id="18463" name="Text Box 35"/>
          <p:cNvSpPr txBox="1">
            <a:spLocks noChangeArrowheads="1"/>
          </p:cNvSpPr>
          <p:nvPr/>
        </p:nvSpPr>
        <p:spPr bwMode="auto">
          <a:xfrm>
            <a:off x="7279653" y="4411686"/>
            <a:ext cx="820738"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000FF"/>
                </a:solidFill>
                <a:effectLst/>
                <a:uLnTx/>
                <a:uFillTx/>
                <a:latin typeface="Gill Sans" charset="0"/>
                <a:ea typeface="ＭＳ Ｐゴシック" charset="0"/>
              </a:rPr>
              <a:t>110</a:t>
            </a:r>
          </a:p>
        </p:txBody>
      </p:sp>
      <p:sp>
        <p:nvSpPr>
          <p:cNvPr id="18464" name="Text Box 36"/>
          <p:cNvSpPr txBox="1">
            <a:spLocks noChangeArrowheads="1"/>
          </p:cNvSpPr>
          <p:nvPr/>
        </p:nvSpPr>
        <p:spPr bwMode="auto">
          <a:xfrm>
            <a:off x="7279653" y="4684736"/>
            <a:ext cx="820738"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000FF"/>
                </a:solidFill>
                <a:effectLst/>
                <a:uLnTx/>
                <a:uFillTx/>
                <a:latin typeface="Gill Sans" charset="0"/>
                <a:ea typeface="ＭＳ Ｐゴシック" charset="0"/>
              </a:rPr>
              <a:t>110</a:t>
            </a:r>
          </a:p>
        </p:txBody>
      </p:sp>
      <p:sp>
        <p:nvSpPr>
          <p:cNvPr id="18465" name="Text Box 37"/>
          <p:cNvSpPr txBox="1">
            <a:spLocks noChangeArrowheads="1"/>
          </p:cNvSpPr>
          <p:nvPr/>
        </p:nvSpPr>
        <p:spPr bwMode="auto">
          <a:xfrm>
            <a:off x="7279653" y="4957786"/>
            <a:ext cx="820738"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000FF"/>
                </a:solidFill>
                <a:effectLst/>
                <a:uLnTx/>
                <a:uFillTx/>
                <a:latin typeface="Gill Sans" charset="0"/>
                <a:ea typeface="ＭＳ Ｐゴシック" charset="0"/>
              </a:rPr>
              <a:t>110</a:t>
            </a:r>
          </a:p>
        </p:txBody>
      </p:sp>
      <p:sp>
        <p:nvSpPr>
          <p:cNvPr id="18466" name="Text Box 38"/>
          <p:cNvSpPr txBox="1">
            <a:spLocks noChangeArrowheads="1"/>
          </p:cNvSpPr>
          <p:nvPr/>
        </p:nvSpPr>
        <p:spPr bwMode="auto">
          <a:xfrm>
            <a:off x="7279653" y="5232423"/>
            <a:ext cx="820738"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1000FF"/>
                </a:solidFill>
                <a:effectLst/>
                <a:uLnTx/>
                <a:uFillTx/>
                <a:latin typeface="Gill Sans" charset="0"/>
                <a:ea typeface="ＭＳ Ｐゴシック" charset="0"/>
              </a:rPr>
              <a:t>105</a:t>
            </a:r>
          </a:p>
        </p:txBody>
      </p:sp>
      <p:sp>
        <p:nvSpPr>
          <p:cNvPr id="18467" name="Text Box 39"/>
          <p:cNvSpPr txBox="1">
            <a:spLocks noChangeArrowheads="1"/>
          </p:cNvSpPr>
          <p:nvPr/>
        </p:nvSpPr>
        <p:spPr bwMode="auto">
          <a:xfrm>
            <a:off x="7279653" y="5505473"/>
            <a:ext cx="820738"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E2EFF"/>
                </a:solidFill>
                <a:effectLst/>
                <a:uLnTx/>
                <a:uFillTx/>
                <a:latin typeface="Gill Sans" charset="0"/>
                <a:ea typeface="ＭＳ Ｐゴシック" charset="0"/>
              </a:rPr>
              <a:t>100</a:t>
            </a:r>
          </a:p>
        </p:txBody>
      </p:sp>
      <p:sp>
        <p:nvSpPr>
          <p:cNvPr id="3" name="Title 2"/>
          <p:cNvSpPr>
            <a:spLocks noGrp="1"/>
          </p:cNvSpPr>
          <p:nvPr>
            <p:ph type="title"/>
          </p:nvPr>
        </p:nvSpPr>
        <p:spPr/>
        <p:txBody>
          <a:bodyPr/>
          <a:lstStyle/>
          <a:p>
            <a:r>
              <a:rPr lang="en-US" dirty="0"/>
              <a:t>Finding Variations Associated with Traits</a:t>
            </a:r>
          </a:p>
        </p:txBody>
      </p:sp>
      <p:sp>
        <p:nvSpPr>
          <p:cNvPr id="2" name="Rectangle 1"/>
          <p:cNvSpPr/>
          <p:nvPr/>
        </p:nvSpPr>
        <p:spPr>
          <a:xfrm>
            <a:off x="1212526" y="6474717"/>
            <a:ext cx="7632848"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err="1">
                <a:ln>
                  <a:noFill/>
                </a:ln>
                <a:solidFill>
                  <a:srgbClr val="000000"/>
                </a:solidFill>
                <a:effectLst/>
                <a:uLnTx/>
                <a:uFillTx/>
                <a:latin typeface="Tahoma"/>
                <a:ea typeface="+mn-ea"/>
                <a:cs typeface="+mn-cs"/>
                <a:hlinkClick r:id="rId3" action="ppaction://hlinkfile"/>
              </a:rPr>
              <a:t>Eleazar</a:t>
            </a:r>
            <a:r>
              <a:rPr kumimoji="0" lang="en-US" sz="1400" b="0" i="0" u="none" strike="noStrike" kern="1200" cap="none" spc="0" normalizeH="0" baseline="0" noProof="0">
                <a:ln>
                  <a:noFill/>
                </a:ln>
                <a:solidFill>
                  <a:srgbClr val="000000"/>
                </a:solidFill>
                <a:effectLst/>
                <a:uLnTx/>
                <a:uFillTx/>
                <a:latin typeface="Tahoma"/>
                <a:ea typeface="+mn-ea"/>
                <a:cs typeface="+mn-cs"/>
                <a:hlinkClick r:id="rId3" action="ppaction://hlinkfile"/>
              </a:rPr>
              <a:t> </a:t>
            </a:r>
            <a:r>
              <a:rPr kumimoji="0" lang="en-US" sz="1400" b="0" i="0" u="none" strike="noStrike" kern="1200" cap="none" spc="0" normalizeH="0" baseline="0" noProof="0" err="1">
                <a:ln>
                  <a:noFill/>
                </a:ln>
                <a:solidFill>
                  <a:srgbClr val="000000"/>
                </a:solidFill>
                <a:effectLst/>
                <a:uLnTx/>
                <a:uFillTx/>
                <a:latin typeface="Tahoma"/>
                <a:ea typeface="+mn-ea"/>
                <a:cs typeface="+mn-cs"/>
                <a:hlinkClick r:id="rId3" action="ppaction://hlinkfile"/>
              </a:rPr>
              <a:t>Eskin</a:t>
            </a:r>
            <a:r>
              <a:rPr kumimoji="0" lang="en-US" sz="1400" b="0" i="0" u="none" strike="noStrike" kern="1200" cap="none" spc="0" normalizeH="0" baseline="0" noProof="0">
                <a:ln>
                  <a:noFill/>
                </a:ln>
                <a:solidFill>
                  <a:srgbClr val="000000"/>
                </a:solidFill>
                <a:effectLst/>
                <a:uLnTx/>
                <a:uFillTx/>
                <a:latin typeface="Tahoma"/>
                <a:ea typeface="+mn-ea"/>
                <a:cs typeface="+mn-cs"/>
                <a:hlinkClick r:id="rId3" action="ppaction://hlinkfile"/>
              </a:rPr>
              <a:t>: Discovering the Causal Variants Involved in GWAS Studies, CGSI 2018, UCLA </a:t>
            </a:r>
            <a:endParaRPr kumimoji="0" lang="en-US" sz="1400" b="0" i="0" u="none" strike="noStrike" kern="1200" cap="none" spc="0" normalizeH="0" baseline="0" noProof="0">
              <a:ln>
                <a:noFill/>
              </a:ln>
              <a:solidFill>
                <a:srgbClr val="000000"/>
              </a:solidFill>
              <a:effectLst/>
              <a:uLnTx/>
              <a:uFillTx/>
              <a:latin typeface="Tahoma"/>
              <a:ea typeface="+mn-ea"/>
              <a:cs typeface="+mn-cs"/>
            </a:endParaRPr>
          </a:p>
        </p:txBody>
      </p:sp>
      <p:sp>
        <p:nvSpPr>
          <p:cNvPr id="41" name="Text Box 22"/>
          <p:cNvSpPr txBox="1">
            <a:spLocks noChangeArrowheads="1"/>
          </p:cNvSpPr>
          <p:nvPr/>
        </p:nvSpPr>
        <p:spPr bwMode="auto">
          <a:xfrm>
            <a:off x="-36512" y="1340768"/>
            <a:ext cx="1782984" cy="464742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50" b="0" i="0" u="none" strike="noStrike" kern="1200" cap="none" spc="0" normalizeH="0" baseline="0" noProof="0">
                <a:ln>
                  <a:noFill/>
                </a:ln>
                <a:solidFill>
                  <a:srgbClr val="FFFFFF">
                    <a:lumMod val="65000"/>
                  </a:srgbClr>
                </a:solidFill>
                <a:effectLst/>
                <a:uLnTx/>
                <a:uFillTx/>
                <a:latin typeface="Gill Sans" charset="0"/>
                <a:ea typeface="ＭＳ Ｐゴシック" charset="0"/>
              </a:rPr>
              <a:t>Individual #1</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50" b="0" i="0" u="none" strike="noStrike" kern="1200" cap="none" spc="0" normalizeH="0" baseline="0" noProof="0">
                <a:ln>
                  <a:noFill/>
                </a:ln>
                <a:solidFill>
                  <a:srgbClr val="FFFFFF">
                    <a:lumMod val="65000"/>
                  </a:srgbClr>
                </a:solidFill>
                <a:effectLst/>
                <a:uLnTx/>
                <a:uFillTx/>
                <a:latin typeface="Gill Sans" charset="0"/>
                <a:ea typeface="ＭＳ Ｐゴシック" charset="0"/>
              </a:rPr>
              <a:t>Individual #2</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50" b="0" i="0" u="none" strike="noStrike" kern="1200" cap="none" spc="0" normalizeH="0" baseline="0" noProof="0">
                <a:ln>
                  <a:noFill/>
                </a:ln>
                <a:solidFill>
                  <a:srgbClr val="FFFFFF">
                    <a:lumMod val="65000"/>
                  </a:srgbClr>
                </a:solidFill>
                <a:effectLst/>
                <a:uLnTx/>
                <a:uFillTx/>
                <a:latin typeface="Gill Sans" charset="0"/>
                <a:ea typeface="ＭＳ Ｐゴシック" charset="0"/>
              </a:rPr>
              <a:t>Individual #3</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50" b="0" i="0" u="none" strike="noStrike" kern="1200" cap="none" spc="0" normalizeH="0" baseline="0" noProof="0">
                <a:ln>
                  <a:noFill/>
                </a:ln>
                <a:solidFill>
                  <a:srgbClr val="FF0000"/>
                </a:solidFill>
                <a:effectLst/>
                <a:uLnTx/>
                <a:uFillTx/>
                <a:latin typeface="Gill Sans" charset="0"/>
                <a:ea typeface="ＭＳ Ｐゴシック" charset="0"/>
              </a:rPr>
              <a:t>Individual #4</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50" b="0" i="0" u="none" strike="noStrike" kern="1200" cap="none" spc="0" normalizeH="0" baseline="0" noProof="0">
                <a:ln>
                  <a:noFill/>
                </a:ln>
                <a:solidFill>
                  <a:srgbClr val="FFFFFF">
                    <a:lumMod val="65000"/>
                  </a:srgbClr>
                </a:solidFill>
                <a:effectLst/>
                <a:uLnTx/>
                <a:uFillTx/>
                <a:latin typeface="Gill Sans" charset="0"/>
                <a:ea typeface="ＭＳ Ｐゴシック" charset="0"/>
              </a:rPr>
              <a:t>Individual #5</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50" b="0" i="0" u="none" strike="noStrike" kern="1200" cap="none" spc="0" normalizeH="0" baseline="0" noProof="0">
                <a:ln>
                  <a:noFill/>
                </a:ln>
                <a:solidFill>
                  <a:srgbClr val="FFFFFF">
                    <a:lumMod val="65000"/>
                  </a:srgbClr>
                </a:solidFill>
                <a:effectLst/>
                <a:uLnTx/>
                <a:uFillTx/>
                <a:latin typeface="Gill Sans" charset="0"/>
                <a:ea typeface="ＭＳ Ｐゴシック" charset="0"/>
              </a:rPr>
              <a:t>Individual #6</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50" b="0" i="0" u="none" strike="noStrike" kern="1200" cap="none" spc="0" normalizeH="0" baseline="0" noProof="0">
                <a:ln>
                  <a:noFill/>
                </a:ln>
                <a:solidFill>
                  <a:srgbClr val="FFFFFF">
                    <a:lumMod val="65000"/>
                  </a:srgbClr>
                </a:solidFill>
                <a:effectLst/>
                <a:uLnTx/>
                <a:uFillTx/>
                <a:latin typeface="Gill Sans" charset="0"/>
                <a:ea typeface="ＭＳ Ｐゴシック" charset="0"/>
              </a:rPr>
              <a:t>Individual #7</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50" b="0" i="0" u="none" strike="noStrike" kern="1200" cap="none" spc="0" normalizeH="0" baseline="0" noProof="0">
                <a:ln>
                  <a:noFill/>
                </a:ln>
                <a:solidFill>
                  <a:srgbClr val="FFFFFF">
                    <a:lumMod val="65000"/>
                  </a:srgbClr>
                </a:solidFill>
                <a:effectLst/>
                <a:uLnTx/>
                <a:uFillTx/>
                <a:latin typeface="Gill Sans" charset="0"/>
                <a:ea typeface="ＭＳ Ｐゴシック" charset="0"/>
              </a:rPr>
              <a:t>Individual #8</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50" b="0" i="0" u="none" strike="noStrike" kern="1200" cap="none" spc="0" normalizeH="0" baseline="0" noProof="0">
                <a:ln>
                  <a:noFill/>
                </a:ln>
                <a:solidFill>
                  <a:srgbClr val="FFFFFF">
                    <a:lumMod val="65000"/>
                  </a:srgbClr>
                </a:solidFill>
                <a:effectLst/>
                <a:uLnTx/>
                <a:uFillTx/>
                <a:latin typeface="Gill Sans" charset="0"/>
                <a:ea typeface="ＭＳ Ｐゴシック" charset="0"/>
              </a:rPr>
              <a:t>Individual #9</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50" b="0" i="0" u="none" strike="noStrike" kern="1200" cap="none" spc="0" normalizeH="0" baseline="0" noProof="0">
                <a:ln>
                  <a:noFill/>
                </a:ln>
                <a:solidFill>
                  <a:srgbClr val="FFFFFF">
                    <a:lumMod val="65000"/>
                  </a:srgbClr>
                </a:solidFill>
                <a:effectLst/>
                <a:uLnTx/>
                <a:uFillTx/>
                <a:latin typeface="Gill Sans" charset="0"/>
                <a:ea typeface="ＭＳ Ｐゴシック" charset="0"/>
              </a:rPr>
              <a:t>Individual #10</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50" b="0" i="0" u="none" strike="noStrike" kern="1200" cap="none" spc="0" normalizeH="0" baseline="0" noProof="0">
                <a:ln>
                  <a:noFill/>
                </a:ln>
                <a:solidFill>
                  <a:srgbClr val="FFFFFF">
                    <a:lumMod val="65000"/>
                  </a:srgbClr>
                </a:solidFill>
                <a:effectLst/>
                <a:uLnTx/>
                <a:uFillTx/>
                <a:latin typeface="Gill Sans" charset="0"/>
                <a:ea typeface="ＭＳ Ｐゴシック" charset="0"/>
              </a:rPr>
              <a:t>Individual #11</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50" b="0" i="0" u="none" strike="noStrike" kern="1200" cap="none" spc="0" normalizeH="0" baseline="0" noProof="0">
                <a:ln>
                  <a:noFill/>
                </a:ln>
                <a:solidFill>
                  <a:srgbClr val="FFFFFF">
                    <a:lumMod val="65000"/>
                  </a:srgbClr>
                </a:solidFill>
                <a:effectLst/>
                <a:uLnTx/>
                <a:uFillTx/>
                <a:latin typeface="Gill Sans" charset="0"/>
                <a:ea typeface="ＭＳ Ｐゴシック" charset="0"/>
              </a:rPr>
              <a:t>Individual #12</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50" b="0" i="0" u="none" strike="noStrike" kern="1200" cap="none" spc="0" normalizeH="0" baseline="0" noProof="0">
                <a:ln>
                  <a:noFill/>
                </a:ln>
                <a:solidFill>
                  <a:srgbClr val="FFFFFF">
                    <a:lumMod val="65000"/>
                  </a:srgbClr>
                </a:solidFill>
                <a:effectLst/>
                <a:uLnTx/>
                <a:uFillTx/>
                <a:latin typeface="Gill Sans" charset="0"/>
                <a:ea typeface="ＭＳ Ｐゴシック" charset="0"/>
              </a:rPr>
              <a:t>Individual #13</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50" b="0" i="0" u="none" strike="noStrike" kern="1200" cap="none" spc="0" normalizeH="0" baseline="0" noProof="0">
                <a:ln>
                  <a:noFill/>
                </a:ln>
                <a:solidFill>
                  <a:srgbClr val="FFFFFF">
                    <a:lumMod val="65000"/>
                  </a:srgbClr>
                </a:solidFill>
                <a:effectLst/>
                <a:uLnTx/>
                <a:uFillTx/>
                <a:latin typeface="Gill Sans" charset="0"/>
                <a:ea typeface="ＭＳ Ｐゴシック" charset="0"/>
              </a:rPr>
              <a:t>Individual #14</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50" b="0" i="0" u="none" strike="noStrike" kern="1200" cap="none" spc="0" normalizeH="0" baseline="0" noProof="0">
                <a:ln>
                  <a:noFill/>
                </a:ln>
                <a:solidFill>
                  <a:srgbClr val="FFFFFF">
                    <a:lumMod val="65000"/>
                  </a:srgbClr>
                </a:solidFill>
                <a:effectLst/>
                <a:uLnTx/>
                <a:uFillTx/>
                <a:latin typeface="Gill Sans" charset="0"/>
                <a:ea typeface="ＭＳ Ｐゴシック" charset="0"/>
              </a:rPr>
              <a:t>Individual #15</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50" b="0" i="0" u="none" strike="noStrike" kern="1200" cap="none" spc="0" normalizeH="0" baseline="0" noProof="0">
                <a:ln>
                  <a:noFill/>
                </a:ln>
                <a:solidFill>
                  <a:srgbClr val="FFFFFF">
                    <a:lumMod val="65000"/>
                  </a:srgbClr>
                </a:solidFill>
                <a:effectLst/>
                <a:uLnTx/>
                <a:uFillTx/>
                <a:latin typeface="Gill Sans" charset="0"/>
                <a:ea typeface="ＭＳ Ｐゴシック" charset="0"/>
              </a:rPr>
              <a:t>Individual #16</a:t>
            </a:r>
          </a:p>
        </p:txBody>
      </p:sp>
      <p:cxnSp>
        <p:nvCxnSpPr>
          <p:cNvPr id="6" name="Straight Arrow Connector 5"/>
          <p:cNvCxnSpPr/>
          <p:nvPr/>
        </p:nvCxnSpPr>
        <p:spPr>
          <a:xfrm flipV="1">
            <a:off x="8028384" y="1894648"/>
            <a:ext cx="0" cy="3556000"/>
          </a:xfrm>
          <a:prstGeom prst="straightConnector1">
            <a:avLst/>
          </a:prstGeom>
          <a:ln w="76200">
            <a:solidFill>
              <a:srgbClr val="D8478A"/>
            </a:solidFill>
            <a:tailEnd type="triangle"/>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FC22C308-F301-D94E-B06B-A2F95475F807}"/>
              </a:ext>
            </a:extLst>
          </p:cNvPr>
          <p:cNvSpPr/>
          <p:nvPr/>
        </p:nvSpPr>
        <p:spPr>
          <a:xfrm>
            <a:off x="4932040" y="6041507"/>
            <a:ext cx="3943195"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SNP: single nucleotide polymorphism</a:t>
            </a:r>
          </a:p>
        </p:txBody>
      </p:sp>
    </p:spTree>
    <p:extLst>
      <p:ext uri="{BB962C8B-B14F-4D97-AF65-F5344CB8AC3E}">
        <p14:creationId xmlns:p14="http://schemas.microsoft.com/office/powerpoint/2010/main" val="2216455496"/>
      </p:ext>
    </p:extLst>
  </p:cSld>
  <p:clrMapOvr>
    <a:masterClrMapping/>
  </p:clrMapOvr>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735888" cy="1066800"/>
          </a:xfrm>
        </p:spPr>
        <p:txBody>
          <a:bodyPr/>
          <a:lstStyle/>
          <a:p>
            <a:r>
              <a:rPr lang="en-US" sz="3600" dirty="0"/>
              <a:t>Genome-Wide Association Studies (GWAS)</a:t>
            </a:r>
          </a:p>
        </p:txBody>
      </p:sp>
      <p:sp>
        <p:nvSpPr>
          <p:cNvPr id="3" name="Content Placeholder 2"/>
          <p:cNvSpPr>
            <a:spLocks noGrp="1"/>
          </p:cNvSpPr>
          <p:nvPr>
            <p:ph idx="1"/>
          </p:nvPr>
        </p:nvSpPr>
        <p:spPr>
          <a:xfrm>
            <a:off x="228600" y="951983"/>
            <a:ext cx="8610600" cy="5267672"/>
          </a:xfrm>
        </p:spPr>
        <p:txBody>
          <a:bodyPr/>
          <a:lstStyle/>
          <a:p>
            <a:r>
              <a:rPr lang="en-US" dirty="0"/>
              <a:t>Enables detection of genetic variants associated with phenotypes using two groups of people.</a:t>
            </a:r>
          </a:p>
        </p:txBody>
      </p:sp>
      <p:sp>
        <p:nvSpPr>
          <p:cNvPr id="5" name="Slide Number Placeholder 4"/>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12" name="Picture 11">
            <a:extLst>
              <a:ext uri="{FF2B5EF4-FFF2-40B4-BE49-F238E27FC236}">
                <a16:creationId xmlns:a16="http://schemas.microsoft.com/office/drawing/2014/main" id="{C4582D6B-0B2D-0E44-9C3F-7D0526007EE9}"/>
              </a:ext>
            </a:extLst>
          </p:cNvPr>
          <p:cNvPicPr>
            <a:picLocks noChangeAspect="1"/>
          </p:cNvPicPr>
          <p:nvPr/>
        </p:nvPicPr>
        <p:blipFill rotWithShape="1">
          <a:blip r:embed="rId3">
            <a:extLst>
              <a:ext uri="{28A0092B-C50C-407E-A947-70E740481C1C}">
                <a14:useLocalDpi xmlns:a14="http://schemas.microsoft.com/office/drawing/2010/main" val="0"/>
              </a:ext>
            </a:extLst>
          </a:blip>
          <a:srcRect t="7912" b="9669"/>
          <a:stretch/>
        </p:blipFill>
        <p:spPr>
          <a:xfrm>
            <a:off x="1224730" y="2900107"/>
            <a:ext cx="6618339" cy="3409213"/>
          </a:xfrm>
          <a:prstGeom prst="rect">
            <a:avLst/>
          </a:prstGeom>
        </p:spPr>
      </p:pic>
      <p:cxnSp>
        <p:nvCxnSpPr>
          <p:cNvPr id="15" name="Straight Arrow Connector 14">
            <a:extLst>
              <a:ext uri="{FF2B5EF4-FFF2-40B4-BE49-F238E27FC236}">
                <a16:creationId xmlns:a16="http://schemas.microsoft.com/office/drawing/2014/main" id="{1AFC0366-CF73-B649-8ECC-4FAC8D326CEB}"/>
              </a:ext>
            </a:extLst>
          </p:cNvPr>
          <p:cNvCxnSpPr>
            <a:cxnSpLocks/>
          </p:cNvCxnSpPr>
          <p:nvPr/>
        </p:nvCxnSpPr>
        <p:spPr>
          <a:xfrm>
            <a:off x="1619672" y="4195644"/>
            <a:ext cx="6000328" cy="0"/>
          </a:xfrm>
          <a:prstGeom prst="straightConnector1">
            <a:avLst/>
          </a:prstGeom>
          <a:ln w="38100">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F50C7B19-F738-DE4B-A6C0-1B313EF9EFA9}"/>
              </a:ext>
            </a:extLst>
          </p:cNvPr>
          <p:cNvSpPr/>
          <p:nvPr/>
        </p:nvSpPr>
        <p:spPr>
          <a:xfrm>
            <a:off x="4151714" y="2900107"/>
            <a:ext cx="1068358" cy="43144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9" name="Rectangle 18">
            <a:extLst>
              <a:ext uri="{FF2B5EF4-FFF2-40B4-BE49-F238E27FC236}">
                <a16:creationId xmlns:a16="http://schemas.microsoft.com/office/drawing/2014/main" id="{FC988250-AFE4-B343-9F3E-1F3F8B48CF1E}"/>
              </a:ext>
            </a:extLst>
          </p:cNvPr>
          <p:cNvSpPr/>
          <p:nvPr/>
        </p:nvSpPr>
        <p:spPr>
          <a:xfrm>
            <a:off x="1731207" y="4165233"/>
            <a:ext cx="6000328"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mn-ea"/>
                <a:cs typeface="+mn-cs"/>
              </a:rPr>
              <a:t>variant with higher frequency in cases than in controls</a:t>
            </a:r>
          </a:p>
        </p:txBody>
      </p:sp>
      <p:sp>
        <p:nvSpPr>
          <p:cNvPr id="18" name="Rectangle 17">
            <a:extLst>
              <a:ext uri="{FF2B5EF4-FFF2-40B4-BE49-F238E27FC236}">
                <a16:creationId xmlns:a16="http://schemas.microsoft.com/office/drawing/2014/main" id="{E7B19C22-F031-9D4B-BAE2-35CD1290A848}"/>
              </a:ext>
            </a:extLst>
          </p:cNvPr>
          <p:cNvSpPr/>
          <p:nvPr/>
        </p:nvSpPr>
        <p:spPr>
          <a:xfrm>
            <a:off x="1301320" y="6400756"/>
            <a:ext cx="6223008"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Tahoma"/>
                <a:ea typeface="+mn-ea"/>
                <a:cs typeface="+mn-cs"/>
              </a:rPr>
              <a:t>https://</a:t>
            </a:r>
            <a:r>
              <a:rPr kumimoji="0" lang="en-US" sz="1200" b="0" i="0" u="none" strike="noStrike" kern="1200" cap="none" spc="0" normalizeH="0" baseline="0" noProof="0" err="1">
                <a:ln>
                  <a:noFill/>
                </a:ln>
                <a:solidFill>
                  <a:srgbClr val="000000"/>
                </a:solidFill>
                <a:effectLst/>
                <a:uLnTx/>
                <a:uFillTx/>
                <a:latin typeface="Tahoma"/>
                <a:ea typeface="+mn-ea"/>
                <a:cs typeface="+mn-cs"/>
              </a:rPr>
              <a:t>onlinelearning.hms.harvard.edu</a:t>
            </a:r>
            <a:r>
              <a:rPr kumimoji="0" lang="en-US" sz="1200" b="0" i="0" u="none" strike="noStrike" kern="1200" cap="none" spc="0" normalizeH="0" baseline="0" noProof="0">
                <a:ln>
                  <a:noFill/>
                </a:ln>
                <a:solidFill>
                  <a:srgbClr val="000000"/>
                </a:solidFill>
                <a:effectLst/>
                <a:uLnTx/>
                <a:uFillTx/>
                <a:latin typeface="Tahoma"/>
                <a:ea typeface="+mn-ea"/>
                <a:cs typeface="+mn-cs"/>
              </a:rPr>
              <a:t>/</a:t>
            </a:r>
            <a:r>
              <a:rPr kumimoji="0" lang="en-US" sz="1200" b="0" i="0" u="none" strike="noStrike" kern="1200" cap="none" spc="0" normalizeH="0" baseline="0" noProof="0" err="1">
                <a:ln>
                  <a:noFill/>
                </a:ln>
                <a:solidFill>
                  <a:srgbClr val="000000"/>
                </a:solidFill>
                <a:effectLst/>
                <a:uLnTx/>
                <a:uFillTx/>
                <a:latin typeface="Tahoma"/>
                <a:ea typeface="+mn-ea"/>
                <a:cs typeface="+mn-cs"/>
              </a:rPr>
              <a:t>hmx</a:t>
            </a:r>
            <a:r>
              <a:rPr kumimoji="0" lang="en-US" sz="1200" b="0" i="0" u="none" strike="noStrike" kern="1200" cap="none" spc="0" normalizeH="0" baseline="0" noProof="0">
                <a:ln>
                  <a:noFill/>
                </a:ln>
                <a:solidFill>
                  <a:srgbClr val="000000"/>
                </a:solidFill>
                <a:effectLst/>
                <a:uLnTx/>
                <a:uFillTx/>
                <a:latin typeface="Tahoma"/>
                <a:ea typeface="+mn-ea"/>
                <a:cs typeface="+mn-cs"/>
              </a:rPr>
              <a:t>/courses/genetic-testing/ </a:t>
            </a:r>
          </a:p>
        </p:txBody>
      </p:sp>
      <p:pic>
        <p:nvPicPr>
          <p:cNvPr id="92162" name="Picture 2" descr="Image result for gwas study"/>
          <p:cNvPicPr>
            <a:picLocks noChangeAspect="1" noChangeArrowheads="1"/>
          </p:cNvPicPr>
          <p:nvPr/>
        </p:nvPicPr>
        <p:blipFill rotWithShape="1">
          <a:blip r:embed="rId4">
            <a:extLst>
              <a:ext uri="{28A0092B-C50C-407E-A947-70E740481C1C}">
                <a14:useLocalDpi xmlns:a14="http://schemas.microsoft.com/office/drawing/2010/main" val="0"/>
              </a:ext>
            </a:extLst>
          </a:blip>
          <a:srcRect r="55636" b="48754"/>
          <a:stretch/>
        </p:blipFill>
        <p:spPr bwMode="auto">
          <a:xfrm>
            <a:off x="4511754" y="1773814"/>
            <a:ext cx="2076470" cy="1439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Image result for gwas study">
            <a:extLst>
              <a:ext uri="{FF2B5EF4-FFF2-40B4-BE49-F238E27FC236}">
                <a16:creationId xmlns:a16="http://schemas.microsoft.com/office/drawing/2014/main" id="{829DCE7B-6785-F84C-8B57-190DC4178FAE}"/>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t="52976" r="57454"/>
          <a:stretch/>
        </p:blipFill>
        <p:spPr bwMode="auto">
          <a:xfrm>
            <a:off x="2123728" y="1892386"/>
            <a:ext cx="1991378" cy="132058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26470495"/>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87C86A-D113-F341-BCCA-1066132685B6}"/>
              </a:ext>
            </a:extLst>
          </p:cNvPr>
          <p:cNvSpPr>
            <a:spLocks noGrp="1"/>
          </p:cNvSpPr>
          <p:nvPr>
            <p:ph type="title"/>
          </p:nvPr>
        </p:nvSpPr>
        <p:spPr/>
        <p:txBody>
          <a:bodyPr/>
          <a:lstStyle/>
          <a:p>
            <a:r>
              <a:rPr lang="en-US"/>
              <a:t>SNPs and Personalized Medicine </a:t>
            </a:r>
          </a:p>
        </p:txBody>
      </p:sp>
      <p:sp>
        <p:nvSpPr>
          <p:cNvPr id="3" name="Slide Number Placeholder 2">
            <a:extLst>
              <a:ext uri="{FF2B5EF4-FFF2-40B4-BE49-F238E27FC236}">
                <a16:creationId xmlns:a16="http://schemas.microsoft.com/office/drawing/2014/main" id="{E7186B98-0834-6842-8B78-FC07A170399E}"/>
              </a:ext>
            </a:extLst>
          </p:cNvPr>
          <p:cNvSpPr>
            <a:spLocks noGrp="1"/>
          </p:cNvSpPr>
          <p:nvPr>
            <p:ph type="sldNum" sz="quarter" idx="11"/>
          </p:nvPr>
        </p:nvSpPr>
        <p:spPr/>
        <p:txBody>
          <a:bodyPr/>
          <a:lstStyle/>
          <a:p>
            <a:fld id="{018A7077-2B78-4FB5-8F56-24239751AEF0}" type="slidenum">
              <a:rPr lang="en-US" altLang="en-US" smtClean="0"/>
              <a:pPr/>
              <a:t>38</a:t>
            </a:fld>
            <a:endParaRPr lang="en-US" altLang="en-US"/>
          </a:p>
        </p:txBody>
      </p:sp>
      <p:pic>
        <p:nvPicPr>
          <p:cNvPr id="5" name="Picture 4">
            <a:extLst>
              <a:ext uri="{FF2B5EF4-FFF2-40B4-BE49-F238E27FC236}">
                <a16:creationId xmlns:a16="http://schemas.microsoft.com/office/drawing/2014/main" id="{2CC4191A-F9D8-FF4F-94E2-AADED90B512A}"/>
              </a:ext>
            </a:extLst>
          </p:cNvPr>
          <p:cNvPicPr>
            <a:picLocks noChangeAspect="1"/>
          </p:cNvPicPr>
          <p:nvPr/>
        </p:nvPicPr>
        <p:blipFill rotWithShape="1">
          <a:blip r:embed="rId2">
            <a:extLst>
              <a:ext uri="{28A0092B-C50C-407E-A947-70E740481C1C}">
                <a14:useLocalDpi xmlns:a14="http://schemas.microsoft.com/office/drawing/2010/main" val="0"/>
              </a:ext>
            </a:extLst>
          </a:blip>
          <a:srcRect l="2500" t="70160" r="54725" b="5901"/>
          <a:stretch/>
        </p:blipFill>
        <p:spPr>
          <a:xfrm>
            <a:off x="323528" y="4017241"/>
            <a:ext cx="6552728" cy="2292079"/>
          </a:xfrm>
          <a:prstGeom prst="rect">
            <a:avLst/>
          </a:prstGeom>
          <a:ln>
            <a:solidFill>
              <a:srgbClr val="FF0000"/>
            </a:solidFill>
          </a:ln>
        </p:spPr>
      </p:pic>
      <p:pic>
        <p:nvPicPr>
          <p:cNvPr id="7" name="Picture 6">
            <a:extLst>
              <a:ext uri="{FF2B5EF4-FFF2-40B4-BE49-F238E27FC236}">
                <a16:creationId xmlns:a16="http://schemas.microsoft.com/office/drawing/2014/main" id="{666B069C-267E-C348-B80A-68B94C19E846}"/>
              </a:ext>
            </a:extLst>
          </p:cNvPr>
          <p:cNvPicPr>
            <a:picLocks noChangeAspect="1"/>
          </p:cNvPicPr>
          <p:nvPr/>
        </p:nvPicPr>
        <p:blipFill rotWithShape="1">
          <a:blip r:embed="rId3">
            <a:extLst>
              <a:ext uri="{28A0092B-C50C-407E-A947-70E740481C1C}">
                <a14:useLocalDpi xmlns:a14="http://schemas.microsoft.com/office/drawing/2010/main" val="0"/>
              </a:ext>
            </a:extLst>
          </a:blip>
          <a:srcRect l="772" t="14026" r="54124" b="45672"/>
          <a:stretch/>
        </p:blipFill>
        <p:spPr>
          <a:xfrm>
            <a:off x="372616" y="976259"/>
            <a:ext cx="5423520" cy="3028805"/>
          </a:xfrm>
          <a:prstGeom prst="rect">
            <a:avLst/>
          </a:prstGeom>
          <a:ln>
            <a:solidFill>
              <a:srgbClr val="FF0000"/>
            </a:solidFill>
          </a:ln>
        </p:spPr>
      </p:pic>
      <p:pic>
        <p:nvPicPr>
          <p:cNvPr id="8" name="Picture 7">
            <a:extLst>
              <a:ext uri="{FF2B5EF4-FFF2-40B4-BE49-F238E27FC236}">
                <a16:creationId xmlns:a16="http://schemas.microsoft.com/office/drawing/2014/main" id="{D8532D67-8AEB-184C-B759-571700F0478C}"/>
              </a:ext>
            </a:extLst>
          </p:cNvPr>
          <p:cNvPicPr>
            <a:picLocks noChangeAspect="1"/>
          </p:cNvPicPr>
          <p:nvPr/>
        </p:nvPicPr>
        <p:blipFill rotWithShape="1">
          <a:blip r:embed="rId2">
            <a:extLst>
              <a:ext uri="{28A0092B-C50C-407E-A947-70E740481C1C}">
                <a14:useLocalDpi xmlns:a14="http://schemas.microsoft.com/office/drawing/2010/main" val="0"/>
              </a:ext>
            </a:extLst>
          </a:blip>
          <a:srcRect l="16047" t="18448" r="69779" b="57707"/>
          <a:stretch/>
        </p:blipFill>
        <p:spPr>
          <a:xfrm>
            <a:off x="6018005" y="1007322"/>
            <a:ext cx="2989312" cy="3142964"/>
          </a:xfrm>
          <a:prstGeom prst="rect">
            <a:avLst/>
          </a:prstGeom>
          <a:ln>
            <a:solidFill>
              <a:srgbClr val="FF0000"/>
            </a:solidFill>
          </a:ln>
        </p:spPr>
      </p:pic>
      <p:sp>
        <p:nvSpPr>
          <p:cNvPr id="9" name="Rectangle 8">
            <a:extLst>
              <a:ext uri="{FF2B5EF4-FFF2-40B4-BE49-F238E27FC236}">
                <a16:creationId xmlns:a16="http://schemas.microsoft.com/office/drawing/2014/main" id="{F833128E-D3EB-5448-9A6C-EFD46DD89352}"/>
              </a:ext>
            </a:extLst>
          </p:cNvPr>
          <p:cNvSpPr/>
          <p:nvPr/>
        </p:nvSpPr>
        <p:spPr>
          <a:xfrm>
            <a:off x="1811001" y="6444044"/>
            <a:ext cx="4129464" cy="369332"/>
          </a:xfrm>
          <a:prstGeom prst="rect">
            <a:avLst/>
          </a:prstGeom>
        </p:spPr>
        <p:txBody>
          <a:bodyPr wrap="none">
            <a:spAutoFit/>
          </a:bodyPr>
          <a:lstStyle/>
          <a:p>
            <a:r>
              <a:rPr lang="en-US" dirty="0">
                <a:solidFill>
                  <a:srgbClr val="FF0000"/>
                </a:solidFill>
                <a:hlinkClick r:id="rId4"/>
              </a:rPr>
              <a:t>https://opensnp.org/snps/rs12979860</a:t>
            </a:r>
            <a:r>
              <a:rPr lang="en-US" dirty="0">
                <a:solidFill>
                  <a:srgbClr val="FF0000"/>
                </a:solidFill>
              </a:rPr>
              <a:t> </a:t>
            </a:r>
          </a:p>
        </p:txBody>
      </p:sp>
    </p:spTree>
    <p:extLst>
      <p:ext uri="{BB962C8B-B14F-4D97-AF65-F5344CB8AC3E}">
        <p14:creationId xmlns:p14="http://schemas.microsoft.com/office/powerpoint/2010/main" val="722778153"/>
      </p:ext>
    </p:extLst>
  </p:cSld>
  <p:clrMapOvr>
    <a:masterClrMapping/>
  </p:clrMapOvr>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Much Larger Structural Variations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Rectangle 5"/>
          <p:cNvSpPr/>
          <p:nvPr/>
        </p:nvSpPr>
        <p:spPr>
          <a:xfrm>
            <a:off x="1863152" y="1361625"/>
            <a:ext cx="2766527" cy="92333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AUTISM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Weiss, </a:t>
            </a:r>
            <a:r>
              <a:rPr kumimoji="0" lang="en-US" sz="1800" b="0" i="1" u="none" strike="noStrike" kern="1200" cap="none" spc="0" normalizeH="0" baseline="0" noProof="0">
                <a:ln>
                  <a:noFill/>
                </a:ln>
                <a:solidFill>
                  <a:srgbClr val="000000"/>
                </a:solidFill>
                <a:effectLst/>
                <a:uLnTx/>
                <a:uFillTx/>
                <a:latin typeface="Tahoma"/>
                <a:ea typeface="+mn-ea"/>
                <a:cs typeface="+mn-cs"/>
              </a:rPr>
              <a:t>N </a:t>
            </a:r>
            <a:r>
              <a:rPr kumimoji="0" lang="en-US" sz="1800" b="0" i="1" u="none" strike="noStrike" kern="1200" cap="none" spc="0" normalizeH="0" baseline="0" noProof="0" err="1">
                <a:ln>
                  <a:noFill/>
                </a:ln>
                <a:solidFill>
                  <a:srgbClr val="000000"/>
                </a:solidFill>
                <a:effectLst/>
                <a:uLnTx/>
                <a:uFillTx/>
                <a:latin typeface="Tahoma"/>
                <a:ea typeface="+mn-ea"/>
                <a:cs typeface="+mn-cs"/>
              </a:rPr>
              <a:t>Eng</a:t>
            </a:r>
            <a:r>
              <a:rPr kumimoji="0" lang="en-US" sz="1800" b="0" i="1" u="none" strike="noStrike" kern="1200" cap="none" spc="0" normalizeH="0" baseline="0" noProof="0">
                <a:ln>
                  <a:noFill/>
                </a:ln>
                <a:solidFill>
                  <a:srgbClr val="000000"/>
                </a:solidFill>
                <a:effectLst/>
                <a:uLnTx/>
                <a:uFillTx/>
                <a:latin typeface="Tahoma"/>
                <a:ea typeface="+mn-ea"/>
                <a:cs typeface="+mn-cs"/>
              </a:rPr>
              <a:t> J Med </a:t>
            </a:r>
            <a:r>
              <a:rPr kumimoji="0" lang="en-US" sz="1800" b="0" i="0" u="none" strike="noStrike" kern="1200" cap="none" spc="0" normalizeH="0" baseline="0" noProof="0">
                <a:ln>
                  <a:noFill/>
                </a:ln>
                <a:solidFill>
                  <a:srgbClr val="000000"/>
                </a:solidFill>
                <a:effectLst/>
                <a:uLnTx/>
                <a:uFillTx/>
                <a:latin typeface="Tahoma"/>
                <a:ea typeface="+mn-ea"/>
                <a:cs typeface="+mn-cs"/>
              </a:rPr>
              <a:t>2008</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Deletion of 593 kb</a:t>
            </a:r>
          </a:p>
        </p:txBody>
      </p:sp>
      <p:pic>
        <p:nvPicPr>
          <p:cNvPr id="94210" name="Picture 2" descr="Image result for autism paint"/>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107504" y="1052736"/>
            <a:ext cx="1755648" cy="1699078"/>
          </a:xfrm>
          <a:prstGeom prst="rect">
            <a:avLst/>
          </a:prstGeom>
          <a:noFill/>
          <a:extLst>
            <a:ext uri="{909E8E84-426E-40DD-AFC4-6F175D3DCCD1}">
              <a14:hiddenFill xmlns:a14="http://schemas.microsoft.com/office/drawing/2010/main">
                <a:solidFill>
                  <a:srgbClr val="FFFFFF"/>
                </a:solidFill>
              </a14:hiddenFill>
            </a:ext>
          </a:extLst>
        </p:spPr>
      </p:pic>
      <p:pic>
        <p:nvPicPr>
          <p:cNvPr id="94212" name="Picture 4" descr="Related image"/>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107504" y="2830112"/>
            <a:ext cx="1757153" cy="1757153"/>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p:cNvSpPr/>
          <p:nvPr/>
        </p:nvSpPr>
        <p:spPr>
          <a:xfrm>
            <a:off x="1863152" y="3234586"/>
            <a:ext cx="2350643" cy="92333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OBESITY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Walters, </a:t>
            </a:r>
            <a:r>
              <a:rPr kumimoji="0" lang="en-US" sz="1800" b="0" i="1" u="none" strike="noStrike" kern="1200" cap="none" spc="0" normalizeH="0" baseline="0" noProof="0">
                <a:ln>
                  <a:noFill/>
                </a:ln>
                <a:solidFill>
                  <a:srgbClr val="000000"/>
                </a:solidFill>
                <a:effectLst/>
                <a:uLnTx/>
                <a:uFillTx/>
                <a:latin typeface="Tahoma"/>
                <a:ea typeface="+mn-ea"/>
                <a:cs typeface="+mn-cs"/>
              </a:rPr>
              <a:t>Nature</a:t>
            </a:r>
            <a:r>
              <a:rPr kumimoji="0" lang="en-US" sz="1800" b="0" i="0" u="none" strike="noStrike" kern="1200" cap="none" spc="0" normalizeH="0" baseline="0" noProof="0">
                <a:ln>
                  <a:noFill/>
                </a:ln>
                <a:solidFill>
                  <a:srgbClr val="000000"/>
                </a:solidFill>
                <a:effectLst/>
                <a:uLnTx/>
                <a:uFillTx/>
                <a:latin typeface="Tahoma"/>
                <a:ea typeface="+mn-ea"/>
                <a:cs typeface="+mn-cs"/>
              </a:rPr>
              <a:t> 2010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Deletion of 593 kb</a:t>
            </a:r>
          </a:p>
        </p:txBody>
      </p:sp>
      <p:sp>
        <p:nvSpPr>
          <p:cNvPr id="11" name="Rectangle 10"/>
          <p:cNvSpPr/>
          <p:nvPr/>
        </p:nvSpPr>
        <p:spPr>
          <a:xfrm>
            <a:off x="6413985" y="1361625"/>
            <a:ext cx="2858603" cy="92333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SCHIZOPHRENIA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McCarthy, </a:t>
            </a:r>
            <a:r>
              <a:rPr kumimoji="0" lang="en-US" sz="1800" b="0" i="1" u="none" strike="noStrike" kern="1200" cap="none" spc="0" normalizeH="0" baseline="0" noProof="0">
                <a:ln>
                  <a:noFill/>
                </a:ln>
                <a:solidFill>
                  <a:srgbClr val="000000"/>
                </a:solidFill>
                <a:effectLst/>
                <a:uLnTx/>
                <a:uFillTx/>
                <a:latin typeface="Tahoma"/>
                <a:ea typeface="+mn-ea"/>
                <a:cs typeface="+mn-cs"/>
              </a:rPr>
              <a:t>Nat Genet </a:t>
            </a:r>
            <a:r>
              <a:rPr kumimoji="0" lang="en-US" sz="1800" b="0" i="0" u="none" strike="noStrike" kern="1200" cap="none" spc="0" normalizeH="0" baseline="0" noProof="0">
                <a:ln>
                  <a:noFill/>
                </a:ln>
                <a:solidFill>
                  <a:srgbClr val="000000"/>
                </a:solidFill>
                <a:effectLst/>
                <a:uLnTx/>
                <a:uFillTx/>
                <a:latin typeface="Tahoma"/>
                <a:ea typeface="+mn-ea"/>
                <a:cs typeface="+mn-cs"/>
              </a:rPr>
              <a:t>2009</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Duplication of 593 kb</a:t>
            </a:r>
          </a:p>
        </p:txBody>
      </p:sp>
      <p:sp>
        <p:nvSpPr>
          <p:cNvPr id="14" name="Rectangle 13"/>
          <p:cNvSpPr/>
          <p:nvPr/>
        </p:nvSpPr>
        <p:spPr>
          <a:xfrm>
            <a:off x="6413985" y="3234586"/>
            <a:ext cx="2817246" cy="92333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UNDERWEIGHT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err="1">
                <a:ln>
                  <a:noFill/>
                </a:ln>
                <a:solidFill>
                  <a:srgbClr val="000000"/>
                </a:solidFill>
                <a:effectLst/>
                <a:uLnTx/>
                <a:uFillTx/>
                <a:latin typeface="Tahoma"/>
                <a:ea typeface="+mn-ea"/>
                <a:cs typeface="+mn-cs"/>
              </a:rPr>
              <a:t>Jacquemont</a:t>
            </a:r>
            <a:r>
              <a:rPr kumimoji="0" lang="en-US" sz="1800" b="0" i="0" u="none" strike="noStrike" kern="1200" cap="none" spc="0" normalizeH="0" baseline="0" noProof="0">
                <a:ln>
                  <a:noFill/>
                </a:ln>
                <a:solidFill>
                  <a:srgbClr val="000000"/>
                </a:solidFill>
                <a:effectLst/>
                <a:uLnTx/>
                <a:uFillTx/>
                <a:latin typeface="Tahoma"/>
                <a:ea typeface="+mn-ea"/>
                <a:cs typeface="+mn-cs"/>
              </a:rPr>
              <a:t>, </a:t>
            </a:r>
            <a:r>
              <a:rPr kumimoji="0" lang="en-US" sz="1800" b="0" i="1" u="none" strike="noStrike" kern="1200" cap="none" spc="0" normalizeH="0" baseline="0" noProof="0">
                <a:ln>
                  <a:noFill/>
                </a:ln>
                <a:solidFill>
                  <a:srgbClr val="000000"/>
                </a:solidFill>
                <a:effectLst/>
                <a:uLnTx/>
                <a:uFillTx/>
                <a:latin typeface="Tahoma"/>
                <a:ea typeface="+mn-ea"/>
                <a:cs typeface="+mn-cs"/>
              </a:rPr>
              <a:t>Nature</a:t>
            </a:r>
            <a:r>
              <a:rPr kumimoji="0" lang="en-US" sz="1800" b="0" i="0" u="none" strike="noStrike" kern="1200" cap="none" spc="0" normalizeH="0" baseline="0" noProof="0">
                <a:ln>
                  <a:noFill/>
                </a:ln>
                <a:solidFill>
                  <a:srgbClr val="000000"/>
                </a:solidFill>
                <a:effectLst/>
                <a:uLnTx/>
                <a:uFillTx/>
                <a:latin typeface="Tahoma"/>
                <a:ea typeface="+mn-ea"/>
                <a:cs typeface="+mn-cs"/>
              </a:rPr>
              <a:t> 2011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Duplication of 593 kb</a:t>
            </a:r>
          </a:p>
        </p:txBody>
      </p:sp>
      <p:sp>
        <p:nvSpPr>
          <p:cNvPr id="7" name="Rectangle 6"/>
          <p:cNvSpPr/>
          <p:nvPr/>
        </p:nvSpPr>
        <p:spPr>
          <a:xfrm>
            <a:off x="1335000" y="5239327"/>
            <a:ext cx="2869119" cy="646331"/>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imes New Roman" panose="02020603050405020304" pitchFamily="18" charset="0"/>
                <a:ea typeface="+mn-ea"/>
                <a:cs typeface="+mn-cs"/>
              </a:rPr>
              <a:t>Deletion in the short arm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imes New Roman" panose="02020603050405020304" pitchFamily="18" charset="0"/>
                <a:ea typeface="+mn-ea"/>
                <a:cs typeface="+mn-cs"/>
              </a:rPr>
              <a:t>of chromosome 16 (16p11.2)</a:t>
            </a: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pic>
        <p:nvPicPr>
          <p:cNvPr id="28" name="Picture 12" descr="Image result for chromosome 16"/>
          <p:cNvPicPr>
            <a:picLocks noChangeAspect="1" noChangeArrowheads="1"/>
          </p:cNvPicPr>
          <p:nvPr/>
        </p:nvPicPr>
        <p:blipFill rotWithShape="1">
          <a:blip r:embed="rId5" cstate="print">
            <a:clrChange>
              <a:clrFrom>
                <a:srgbClr val="FFFFFE"/>
              </a:clrFrom>
              <a:clrTo>
                <a:srgbClr val="FFFFFE">
                  <a:alpha val="0"/>
                </a:srgbClr>
              </a:clrTo>
            </a:clrChange>
            <a:extLst>
              <a:ext uri="{28A0092B-C50C-407E-A947-70E740481C1C}">
                <a14:useLocalDpi xmlns:a14="http://schemas.microsoft.com/office/drawing/2010/main"/>
              </a:ext>
            </a:extLst>
          </a:blip>
          <a:srcRect/>
          <a:stretch/>
        </p:blipFill>
        <p:spPr bwMode="auto">
          <a:xfrm flipH="1">
            <a:off x="652716" y="4904032"/>
            <a:ext cx="246876" cy="1409255"/>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12" descr="Image result for chromosome 16"/>
          <p:cNvPicPr>
            <a:picLocks noChangeAspect="1" noChangeArrowheads="1"/>
          </p:cNvPicPr>
          <p:nvPr/>
        </p:nvPicPr>
        <p:blipFill rotWithShape="1">
          <a:blip r:embed="rId5" cstate="print">
            <a:clrChange>
              <a:clrFrom>
                <a:srgbClr val="FFFFFE"/>
              </a:clrFrom>
              <a:clrTo>
                <a:srgbClr val="FFFFFE">
                  <a:alpha val="0"/>
                </a:srgbClr>
              </a:clrTo>
            </a:clrChange>
            <a:extLst>
              <a:ext uri="{28A0092B-C50C-407E-A947-70E740481C1C}">
                <a14:useLocalDpi xmlns:a14="http://schemas.microsoft.com/office/drawing/2010/main"/>
              </a:ext>
            </a:extLst>
          </a:blip>
          <a:srcRect/>
          <a:stretch/>
        </p:blipFill>
        <p:spPr bwMode="auto">
          <a:xfrm flipH="1">
            <a:off x="971600" y="4911292"/>
            <a:ext cx="246876" cy="1409255"/>
          </a:xfrm>
          <a:prstGeom prst="rect">
            <a:avLst/>
          </a:prstGeom>
          <a:noFill/>
          <a:extLst>
            <a:ext uri="{909E8E84-426E-40DD-AFC4-6F175D3DCCD1}">
              <a14:hiddenFill xmlns:a14="http://schemas.microsoft.com/office/drawing/2010/main">
                <a:solidFill>
                  <a:srgbClr val="FFFFFF"/>
                </a:solidFill>
              </a14:hiddenFill>
            </a:ext>
          </a:extLst>
        </p:spPr>
      </p:pic>
      <p:cxnSp>
        <p:nvCxnSpPr>
          <p:cNvPr id="17" name="Straight Connector 16"/>
          <p:cNvCxnSpPr/>
          <p:nvPr/>
        </p:nvCxnSpPr>
        <p:spPr>
          <a:xfrm>
            <a:off x="607520" y="5111846"/>
            <a:ext cx="31678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607520" y="5183854"/>
            <a:ext cx="31678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Rectangle 33"/>
          <p:cNvSpPr/>
          <p:nvPr/>
        </p:nvSpPr>
        <p:spPr>
          <a:xfrm>
            <a:off x="967560" y="5111846"/>
            <a:ext cx="246876" cy="7200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cxnSp>
        <p:nvCxnSpPr>
          <p:cNvPr id="38" name="Straight Connector 37"/>
          <p:cNvCxnSpPr/>
          <p:nvPr/>
        </p:nvCxnSpPr>
        <p:spPr>
          <a:xfrm>
            <a:off x="938810" y="5111846"/>
            <a:ext cx="31678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938810" y="5183854"/>
            <a:ext cx="31678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pic>
        <p:nvPicPr>
          <p:cNvPr id="41" name="Picture 12" descr="Image result for chromosome 16"/>
          <p:cNvPicPr>
            <a:picLocks noChangeAspect="1" noChangeArrowheads="1"/>
          </p:cNvPicPr>
          <p:nvPr/>
        </p:nvPicPr>
        <p:blipFill rotWithShape="1">
          <a:blip r:embed="rId5" cstate="print">
            <a:clrChange>
              <a:clrFrom>
                <a:srgbClr val="FFFFFE"/>
              </a:clrFrom>
              <a:clrTo>
                <a:srgbClr val="FFFFFE">
                  <a:alpha val="0"/>
                </a:srgbClr>
              </a:clrTo>
            </a:clrChange>
            <a:extLst>
              <a:ext uri="{28A0092B-C50C-407E-A947-70E740481C1C}">
                <a14:useLocalDpi xmlns:a14="http://schemas.microsoft.com/office/drawing/2010/main"/>
              </a:ext>
            </a:extLst>
          </a:blip>
          <a:srcRect/>
          <a:stretch/>
        </p:blipFill>
        <p:spPr bwMode="auto">
          <a:xfrm flipH="1">
            <a:off x="5068535" y="4911494"/>
            <a:ext cx="246876" cy="1409255"/>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12" descr="Image result for chromosome 16"/>
          <p:cNvPicPr>
            <a:picLocks noChangeAspect="1" noChangeArrowheads="1"/>
          </p:cNvPicPr>
          <p:nvPr/>
        </p:nvPicPr>
        <p:blipFill rotWithShape="1">
          <a:blip r:embed="rId5" cstate="print">
            <a:clrChange>
              <a:clrFrom>
                <a:srgbClr val="FFFFFE"/>
              </a:clrFrom>
              <a:clrTo>
                <a:srgbClr val="FFFFFE">
                  <a:alpha val="0"/>
                </a:srgbClr>
              </a:clrTo>
            </a:clrChange>
            <a:extLst>
              <a:ext uri="{28A0092B-C50C-407E-A947-70E740481C1C}">
                <a14:useLocalDpi xmlns:a14="http://schemas.microsoft.com/office/drawing/2010/main"/>
              </a:ext>
            </a:extLst>
          </a:blip>
          <a:srcRect/>
          <a:stretch/>
        </p:blipFill>
        <p:spPr bwMode="auto">
          <a:xfrm flipH="1">
            <a:off x="5387419" y="4918754"/>
            <a:ext cx="246876" cy="1409255"/>
          </a:xfrm>
          <a:prstGeom prst="rect">
            <a:avLst/>
          </a:prstGeom>
          <a:noFill/>
          <a:extLst>
            <a:ext uri="{909E8E84-426E-40DD-AFC4-6F175D3DCCD1}">
              <a14:hiddenFill xmlns:a14="http://schemas.microsoft.com/office/drawing/2010/main">
                <a:solidFill>
                  <a:srgbClr val="FFFFFF"/>
                </a:solidFill>
              </a14:hiddenFill>
            </a:ext>
          </a:extLst>
        </p:spPr>
      </p:pic>
      <p:cxnSp>
        <p:nvCxnSpPr>
          <p:cNvPr id="43" name="Straight Connector 42"/>
          <p:cNvCxnSpPr/>
          <p:nvPr/>
        </p:nvCxnSpPr>
        <p:spPr>
          <a:xfrm>
            <a:off x="5027379" y="5121187"/>
            <a:ext cx="31678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5027379" y="5193195"/>
            <a:ext cx="31678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5424664" y="5121187"/>
            <a:ext cx="164592" cy="72008"/>
          </a:xfrm>
          <a:prstGeom prst="rect">
            <a:avLst/>
          </a:prstGeom>
          <a:solidFill>
            <a:srgbClr val="0BAAA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cxnSp>
        <p:nvCxnSpPr>
          <p:cNvPr id="47" name="Straight Connector 46"/>
          <p:cNvCxnSpPr/>
          <p:nvPr/>
        </p:nvCxnSpPr>
        <p:spPr>
          <a:xfrm>
            <a:off x="5358669" y="5193195"/>
            <a:ext cx="31678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Rectangle 47"/>
          <p:cNvSpPr/>
          <p:nvPr/>
        </p:nvSpPr>
        <p:spPr>
          <a:xfrm>
            <a:off x="5424664" y="5043385"/>
            <a:ext cx="164592" cy="72008"/>
          </a:xfrm>
          <a:prstGeom prst="rect">
            <a:avLst/>
          </a:prstGeom>
          <a:solidFill>
            <a:srgbClr val="0BAAA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cxnSp>
        <p:nvCxnSpPr>
          <p:cNvPr id="49" name="Straight Connector 48"/>
          <p:cNvCxnSpPr/>
          <p:nvPr/>
        </p:nvCxnSpPr>
        <p:spPr>
          <a:xfrm>
            <a:off x="5358669" y="5043385"/>
            <a:ext cx="31678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358669" y="5121187"/>
            <a:ext cx="31678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Rectangle 50"/>
          <p:cNvSpPr/>
          <p:nvPr/>
        </p:nvSpPr>
        <p:spPr>
          <a:xfrm>
            <a:off x="5958734" y="5239326"/>
            <a:ext cx="2845651" cy="646331"/>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imes New Roman" panose="02020603050405020304" pitchFamily="18" charset="0"/>
                <a:ea typeface="+mn-ea"/>
                <a:cs typeface="+mn-cs"/>
              </a:rPr>
              <a:t>Duplication in the short arm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imes New Roman" panose="02020603050405020304" pitchFamily="18" charset="0"/>
                <a:ea typeface="+mn-ea"/>
                <a:cs typeface="+mn-cs"/>
              </a:rPr>
              <a:t>of chromosome 16 (16p11.2)</a:t>
            </a: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pic>
        <p:nvPicPr>
          <p:cNvPr id="94222" name="Picture 14" descr="Image result for thin man painting"/>
          <p:cNvPicPr>
            <a:picLocks noChangeAspect="1" noChangeArrowheads="1"/>
          </p:cNvPicPr>
          <p:nvPr/>
        </p:nvPicPr>
        <p:blipFill rotWithShape="1">
          <a:blip r:embed="rId6" cstate="print">
            <a:extLst>
              <a:ext uri="{28A0092B-C50C-407E-A947-70E740481C1C}">
                <a14:useLocalDpi xmlns:a14="http://schemas.microsoft.com/office/drawing/2010/main"/>
              </a:ext>
            </a:extLst>
          </a:blip>
          <a:srcRect/>
          <a:stretch/>
        </p:blipFill>
        <p:spPr bwMode="auto">
          <a:xfrm>
            <a:off x="4644008" y="2837071"/>
            <a:ext cx="1743008" cy="1755648"/>
          </a:xfrm>
          <a:prstGeom prst="rect">
            <a:avLst/>
          </a:prstGeom>
          <a:noFill/>
          <a:extLst>
            <a:ext uri="{909E8E84-426E-40DD-AFC4-6F175D3DCCD1}">
              <a14:hiddenFill xmlns:a14="http://schemas.microsoft.com/office/drawing/2010/main">
                <a:solidFill>
                  <a:srgbClr val="FFFFFF"/>
                </a:solidFill>
              </a14:hiddenFill>
            </a:ext>
          </a:extLst>
        </p:spPr>
      </p:pic>
      <p:pic>
        <p:nvPicPr>
          <p:cNvPr id="94234" name="Picture 26" descr="Related image"/>
          <p:cNvPicPr>
            <a:picLocks noChangeAspect="1" noChangeArrowheads="1"/>
          </p:cNvPicPr>
          <p:nvPr/>
        </p:nvPicPr>
        <p:blipFill rotWithShape="1">
          <a:blip r:embed="rId7" cstate="print">
            <a:extLst>
              <a:ext uri="{28A0092B-C50C-407E-A947-70E740481C1C}">
                <a14:useLocalDpi xmlns:a14="http://schemas.microsoft.com/office/drawing/2010/main"/>
              </a:ext>
            </a:extLst>
          </a:blip>
          <a:srcRect r="-3967"/>
          <a:stretch/>
        </p:blipFill>
        <p:spPr bwMode="auto">
          <a:xfrm>
            <a:off x="4642503" y="1052603"/>
            <a:ext cx="1847342" cy="1755648"/>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a16="http://schemas.microsoft.com/office/drawing/2014/main" id="{74D83407-19CD-F04E-96D5-3B08694C8ED3}"/>
              </a:ext>
            </a:extLst>
          </p:cNvPr>
          <p:cNvSpPr/>
          <p:nvPr/>
        </p:nvSpPr>
        <p:spPr>
          <a:xfrm>
            <a:off x="5068535" y="6409343"/>
            <a:ext cx="3035767"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CNV: copy number variation</a:t>
            </a:r>
          </a:p>
        </p:txBody>
      </p:sp>
    </p:spTree>
    <p:extLst>
      <p:ext uri="{BB962C8B-B14F-4D97-AF65-F5344CB8AC3E}">
        <p14:creationId xmlns:p14="http://schemas.microsoft.com/office/powerpoint/2010/main" val="495767795"/>
      </p:ext>
    </p:extLst>
  </p:cSld>
  <p:clrMapOvr>
    <a:masterClrMapping/>
  </p:clrMapOvr>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p:cNvSpPr>
            <a:spLocks noGrp="1"/>
          </p:cNvSpPr>
          <p:nvPr>
            <p:ph type="title"/>
          </p:nvPr>
        </p:nvSpPr>
        <p:spPr>
          <a:xfrm>
            <a:off x="228600" y="152400"/>
            <a:ext cx="9095928" cy="1066800"/>
          </a:xfrm>
        </p:spPr>
        <p:txBody>
          <a:bodyPr/>
          <a:lstStyle/>
          <a:p>
            <a:r>
              <a:rPr lang="en-US" sz="3600"/>
              <a:t>Personalized Medicine for Critically Ill Infants</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2" name="Rectangle 1">
            <a:extLst>
              <a:ext uri="{FF2B5EF4-FFF2-40B4-BE49-F238E27FC236}">
                <a16:creationId xmlns:a16="http://schemas.microsoft.com/office/drawing/2014/main" id="{57C9BF0B-3A3A-9C4C-A9F2-7EB0B84D71FC}"/>
              </a:ext>
            </a:extLst>
          </p:cNvPr>
          <p:cNvSpPr/>
          <p:nvPr/>
        </p:nvSpPr>
        <p:spPr>
          <a:xfrm>
            <a:off x="1259632" y="6309320"/>
            <a:ext cx="7128792" cy="58477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arial" panose="020B0604020202020204" pitchFamily="34" charset="0"/>
                <a:ea typeface="+mn-ea"/>
                <a:cs typeface="+mn-cs"/>
              </a:rPr>
              <a:t>Farnaes+, “</a:t>
            </a:r>
            <a:r>
              <a:rPr kumimoji="0" lang="en-US" sz="1600" b="0" i="0" u="none" strike="noStrike" kern="1200" cap="none" spc="0" normalizeH="0" baseline="0" noProof="0">
                <a:ln>
                  <a:noFill/>
                </a:ln>
                <a:solidFill>
                  <a:srgbClr val="000000"/>
                </a:solidFill>
                <a:effectLst/>
                <a:uLnTx/>
                <a:uFillTx/>
                <a:latin typeface="arial" panose="020B0604020202020204" pitchFamily="34" charset="0"/>
                <a:ea typeface="+mn-ea"/>
                <a:cs typeface="+mn-cs"/>
                <a:hlinkClick r:id="rId3"/>
              </a:rPr>
              <a:t>Rapid whole-genome sequencing decreases infant morbidity and cost of hospitalization</a:t>
            </a:r>
            <a:r>
              <a:rPr kumimoji="0" lang="en-US" sz="1600" b="0" i="0" u="none" strike="noStrike" kern="1200" cap="none" spc="0" normalizeH="0" baseline="0" noProof="0">
                <a:ln>
                  <a:noFill/>
                </a:ln>
                <a:solidFill>
                  <a:srgbClr val="000000"/>
                </a:solidFill>
                <a:effectLst/>
                <a:uLnTx/>
                <a:uFillTx/>
                <a:latin typeface="arial" panose="020B0604020202020204" pitchFamily="34" charset="0"/>
                <a:ea typeface="+mn-ea"/>
                <a:cs typeface="+mn-cs"/>
              </a:rPr>
              <a:t>”, NPJ Genomic Medicine, 2018</a:t>
            </a:r>
          </a:p>
        </p:txBody>
      </p:sp>
      <p:sp>
        <p:nvSpPr>
          <p:cNvPr id="6" name="Content Placeholder 5">
            <a:extLst>
              <a:ext uri="{FF2B5EF4-FFF2-40B4-BE49-F238E27FC236}">
                <a16:creationId xmlns:a16="http://schemas.microsoft.com/office/drawing/2014/main" id="{92031369-500B-9444-A9BD-9C1C737EE0FE}"/>
              </a:ext>
            </a:extLst>
          </p:cNvPr>
          <p:cNvSpPr>
            <a:spLocks noGrp="1"/>
          </p:cNvSpPr>
          <p:nvPr>
            <p:ph idx="1"/>
          </p:nvPr>
        </p:nvSpPr>
        <p:spPr>
          <a:xfrm>
            <a:off x="228600" y="908720"/>
            <a:ext cx="8610600" cy="5339680"/>
          </a:xfrm>
        </p:spPr>
        <p:txBody>
          <a:bodyPr/>
          <a:lstStyle/>
          <a:p>
            <a:r>
              <a:rPr lang="en-US" err="1">
                <a:solidFill>
                  <a:srgbClr val="0000FF"/>
                </a:solidFill>
              </a:rPr>
              <a:t>rWGS</a:t>
            </a:r>
            <a:r>
              <a:rPr lang="en-US"/>
              <a:t> can be performed in </a:t>
            </a:r>
            <a:r>
              <a:rPr lang="en-US">
                <a:solidFill>
                  <a:srgbClr val="0000FF"/>
                </a:solidFill>
              </a:rPr>
              <a:t>2-day</a:t>
            </a:r>
            <a:r>
              <a:rPr lang="en-US"/>
              <a:t> (</a:t>
            </a:r>
            <a:r>
              <a:rPr lang="en-US">
                <a:solidFill>
                  <a:srgbClr val="FF0000"/>
                </a:solidFill>
              </a:rPr>
              <a:t>costly</a:t>
            </a:r>
            <a:r>
              <a:rPr lang="en-US"/>
              <a:t>) or </a:t>
            </a:r>
            <a:r>
              <a:rPr lang="en-US">
                <a:solidFill>
                  <a:srgbClr val="0000FF"/>
                </a:solidFill>
              </a:rPr>
              <a:t>5-day</a:t>
            </a:r>
            <a:r>
              <a:rPr lang="en-US"/>
              <a:t> time to interpretation. </a:t>
            </a:r>
          </a:p>
          <a:p>
            <a:r>
              <a:rPr lang="en-US"/>
              <a:t>Diagnostic </a:t>
            </a:r>
            <a:r>
              <a:rPr lang="en-US" err="1">
                <a:solidFill>
                  <a:srgbClr val="0000FF"/>
                </a:solidFill>
              </a:rPr>
              <a:t>rWGS</a:t>
            </a:r>
            <a:r>
              <a:rPr lang="en-US"/>
              <a:t> for infants</a:t>
            </a:r>
          </a:p>
          <a:p>
            <a:pPr lvl="1"/>
            <a:r>
              <a:rPr lang="en-US"/>
              <a:t>Avoids </a:t>
            </a:r>
            <a:r>
              <a:rPr lang="en-US">
                <a:solidFill>
                  <a:srgbClr val="FF0000"/>
                </a:solidFill>
              </a:rPr>
              <a:t>morbidity</a:t>
            </a:r>
          </a:p>
          <a:p>
            <a:pPr lvl="1"/>
            <a:r>
              <a:rPr lang="en-US"/>
              <a:t>Reduces </a:t>
            </a:r>
            <a:r>
              <a:rPr lang="en-US">
                <a:solidFill>
                  <a:srgbClr val="FF0000"/>
                </a:solidFill>
              </a:rPr>
              <a:t>hospital stay length </a:t>
            </a:r>
            <a:r>
              <a:rPr lang="en-US"/>
              <a:t>by 6%-69%</a:t>
            </a:r>
          </a:p>
          <a:p>
            <a:pPr lvl="1"/>
            <a:r>
              <a:rPr lang="en-US"/>
              <a:t>Reduces </a:t>
            </a:r>
            <a:r>
              <a:rPr lang="en-US">
                <a:solidFill>
                  <a:srgbClr val="FF0000"/>
                </a:solidFill>
              </a:rPr>
              <a:t>inpatient cost </a:t>
            </a:r>
            <a:r>
              <a:rPr lang="en-US"/>
              <a:t>by $800,000-$2,000,000. </a:t>
            </a:r>
          </a:p>
        </p:txBody>
      </p:sp>
      <p:pic>
        <p:nvPicPr>
          <p:cNvPr id="18" name="Picture 17">
            <a:extLst>
              <a:ext uri="{FF2B5EF4-FFF2-40B4-BE49-F238E27FC236}">
                <a16:creationId xmlns:a16="http://schemas.microsoft.com/office/drawing/2014/main" id="{ACFDD668-5063-224E-8337-66A5287CB8D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23528" y="3995702"/>
            <a:ext cx="4485624" cy="2022636"/>
          </a:xfrm>
          <a:prstGeom prst="rect">
            <a:avLst/>
          </a:prstGeom>
          <a:ln>
            <a:solidFill>
              <a:srgbClr val="FF0000"/>
            </a:solidFill>
          </a:ln>
        </p:spPr>
      </p:pic>
      <p:pic>
        <p:nvPicPr>
          <p:cNvPr id="16" name="Picture 15">
            <a:extLst>
              <a:ext uri="{FF2B5EF4-FFF2-40B4-BE49-F238E27FC236}">
                <a16:creationId xmlns:a16="http://schemas.microsoft.com/office/drawing/2014/main" id="{6372DF59-BDA7-1F42-9346-3209BCB2BEE4}"/>
              </a:ext>
            </a:extLst>
          </p:cNvPr>
          <p:cNvPicPr>
            <a:picLocks noChangeAspect="1"/>
          </p:cNvPicPr>
          <p:nvPr/>
        </p:nvPicPr>
        <p:blipFill rotWithShape="1">
          <a:blip r:embed="rId5">
            <a:extLst>
              <a:ext uri="{28A0092B-C50C-407E-A947-70E740481C1C}">
                <a14:useLocalDpi xmlns:a14="http://schemas.microsoft.com/office/drawing/2010/main" val="0"/>
              </a:ext>
            </a:extLst>
          </a:blip>
          <a:srcRect t="42181"/>
          <a:stretch/>
        </p:blipFill>
        <p:spPr>
          <a:xfrm>
            <a:off x="4378896" y="4558912"/>
            <a:ext cx="4411216" cy="1574457"/>
          </a:xfrm>
          <a:prstGeom prst="rect">
            <a:avLst/>
          </a:prstGeom>
          <a:ln>
            <a:solidFill>
              <a:srgbClr val="FF0000"/>
            </a:solidFill>
          </a:ln>
        </p:spPr>
      </p:pic>
    </p:spTree>
    <p:extLst>
      <p:ext uri="{BB962C8B-B14F-4D97-AF65-F5344CB8AC3E}">
        <p14:creationId xmlns:p14="http://schemas.microsoft.com/office/powerpoint/2010/main" val="1979353970"/>
      </p:ext>
    </p:extLst>
  </p:cSld>
  <p:clrMapOvr>
    <a:masterClrMapping/>
  </p:clrMapOvr>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A3682A-512B-8248-B858-65BE428348BC}"/>
              </a:ext>
            </a:extLst>
          </p:cNvPr>
          <p:cNvSpPr>
            <a:spLocks noGrp="1"/>
          </p:cNvSpPr>
          <p:nvPr>
            <p:ph type="title"/>
          </p:nvPr>
        </p:nvSpPr>
        <p:spPr/>
        <p:txBody>
          <a:bodyPr/>
          <a:lstStyle/>
          <a:p>
            <a:r>
              <a:rPr lang="en-US"/>
              <a:t>Recommended Reading</a:t>
            </a:r>
          </a:p>
        </p:txBody>
      </p:sp>
      <p:pic>
        <p:nvPicPr>
          <p:cNvPr id="7" name="Content Placeholder 6">
            <a:extLst>
              <a:ext uri="{FF2B5EF4-FFF2-40B4-BE49-F238E27FC236}">
                <a16:creationId xmlns:a16="http://schemas.microsoft.com/office/drawing/2014/main" id="{BFA1BD7E-3A95-C940-8D6F-D17A93FADC67}"/>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228600" y="1093779"/>
            <a:ext cx="8610600" cy="4683175"/>
          </a:xfrm>
        </p:spPr>
      </p:pic>
      <p:sp>
        <p:nvSpPr>
          <p:cNvPr id="4" name="Slide Number Placeholder 3">
            <a:extLst>
              <a:ext uri="{FF2B5EF4-FFF2-40B4-BE49-F238E27FC236}">
                <a16:creationId xmlns:a16="http://schemas.microsoft.com/office/drawing/2014/main" id="{D6A22971-C9C1-D04C-879F-66CDECC814D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a:extLst>
              <a:ext uri="{FF2B5EF4-FFF2-40B4-BE49-F238E27FC236}">
                <a16:creationId xmlns:a16="http://schemas.microsoft.com/office/drawing/2014/main" id="{615FD068-F46F-0342-B00F-7C46CC9E2423}"/>
              </a:ext>
            </a:extLst>
          </p:cNvPr>
          <p:cNvSpPr/>
          <p:nvPr/>
        </p:nvSpPr>
        <p:spPr>
          <a:xfrm>
            <a:off x="335003" y="6058972"/>
            <a:ext cx="8788033"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Ho+, "</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3"/>
              </a:rPr>
              <a:t>Structural variation in the sequencing era</a:t>
            </a:r>
            <a:r>
              <a:rPr kumimoji="0" lang="en-US" sz="1800" b="0" i="0" u="none" strike="noStrike" kern="1200" cap="none" spc="0" normalizeH="0" baseline="0" noProof="0" dirty="0">
                <a:ln>
                  <a:noFill/>
                </a:ln>
                <a:solidFill>
                  <a:srgbClr val="000000"/>
                </a:solidFill>
                <a:effectLst/>
                <a:uLnTx/>
                <a:uFillTx/>
                <a:latin typeface="Tahoma"/>
                <a:ea typeface="+mn-ea"/>
                <a:cs typeface="+mn-cs"/>
              </a:rPr>
              <a:t>", Nature Reviews Genetics, 2020</a:t>
            </a:r>
          </a:p>
        </p:txBody>
      </p:sp>
    </p:spTree>
    <p:extLst>
      <p:ext uri="{BB962C8B-B14F-4D97-AF65-F5344CB8AC3E}">
        <p14:creationId xmlns:p14="http://schemas.microsoft.com/office/powerpoint/2010/main" val="453723002"/>
      </p:ext>
    </p:extLst>
  </p:cSld>
  <p:clrMapOvr>
    <a:masterClrMapping/>
  </p:clrMapOvr>
  <p:transition advClick="0"/>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13" name="TextBox 12"/>
          <p:cNvSpPr txBox="1"/>
          <p:nvPr/>
        </p:nvSpPr>
        <p:spPr>
          <a:xfrm>
            <a:off x="457200" y="180094"/>
            <a:ext cx="852503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rPr>
              <a:t>Metagenomics, genome assembly, de novo sequencing</a:t>
            </a:r>
          </a:p>
        </p:txBody>
      </p:sp>
      <p:pic>
        <p:nvPicPr>
          <p:cNvPr id="7170" name="Picture 2" descr="Image result for Quikr"/>
          <p:cNvPicPr>
            <a:picLocks noChangeAspect="1" noChangeArrowheads="1"/>
          </p:cNvPicPr>
          <p:nvPr/>
        </p:nvPicPr>
        <p:blipFill rotWithShape="1">
          <a:blip r:embed="rId3">
            <a:extLst>
              <a:ext uri="{28A0092B-C50C-407E-A947-70E740481C1C}">
                <a14:useLocalDpi xmlns:a14="http://schemas.microsoft.com/office/drawing/2010/main" val="0"/>
              </a:ext>
            </a:extLst>
          </a:blip>
          <a:srcRect l="3649" t="1978" r="2811" b="1795"/>
          <a:stretch/>
        </p:blipFill>
        <p:spPr bwMode="auto">
          <a:xfrm rot="16200000">
            <a:off x="4123020" y="1645732"/>
            <a:ext cx="4320480" cy="5150711"/>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p:cNvSpPr/>
          <p:nvPr/>
        </p:nvSpPr>
        <p:spPr>
          <a:xfrm>
            <a:off x="208126" y="5882440"/>
            <a:ext cx="3777573" cy="33855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hlinkClick r:id="rId4"/>
              </a:rPr>
              <a:t>http://math.oregonstate.edu/~koslickd</a:t>
            </a:r>
            <a:r>
              <a:rPr kumimoji="0" lang="en-US" sz="1600" b="0" i="0" u="none" strike="noStrike" kern="1200" cap="none" spc="0" normalizeH="0" baseline="0" noProof="0" dirty="0">
                <a:ln>
                  <a:noFill/>
                </a:ln>
                <a:solidFill>
                  <a:srgbClr val="000000"/>
                </a:solidFill>
                <a:effectLst/>
                <a:uLnTx/>
                <a:uFillTx/>
                <a:latin typeface="Tahoma"/>
                <a:ea typeface="+mn-ea"/>
                <a:cs typeface="+mn-cs"/>
              </a:rPr>
              <a:t> </a:t>
            </a:r>
          </a:p>
        </p:txBody>
      </p:sp>
      <p:sp>
        <p:nvSpPr>
          <p:cNvPr id="6" name="Rectangle 5"/>
          <p:cNvSpPr/>
          <p:nvPr/>
        </p:nvSpPr>
        <p:spPr>
          <a:xfrm>
            <a:off x="591735" y="5513108"/>
            <a:ext cx="287771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292F33"/>
                </a:solidFill>
                <a:effectLst/>
                <a:uLnTx/>
                <a:uFillTx/>
                <a:latin typeface="Arial" panose="020B0604020202020204" pitchFamily="34" charset="0"/>
                <a:ea typeface="+mn-ea"/>
                <a:cs typeface="+mn-cs"/>
              </a:rPr>
              <a:t>uncleaned de </a:t>
            </a:r>
            <a:r>
              <a:rPr kumimoji="0" lang="en-US" sz="1800" b="0" i="0" u="none" strike="noStrike" kern="1200" cap="none" spc="0" normalizeH="0" baseline="0" noProof="0" dirty="0" err="1">
                <a:ln>
                  <a:noFill/>
                </a:ln>
                <a:solidFill>
                  <a:srgbClr val="292F33"/>
                </a:solidFill>
                <a:effectLst/>
                <a:uLnTx/>
                <a:uFillTx/>
                <a:latin typeface="Arial" panose="020B0604020202020204" pitchFamily="34" charset="0"/>
                <a:ea typeface="+mn-ea"/>
                <a:cs typeface="+mn-cs"/>
              </a:rPr>
              <a:t>Bruijn</a:t>
            </a:r>
            <a:r>
              <a:rPr kumimoji="0" lang="en-US" sz="1800" b="0" i="0" u="none" strike="noStrike" kern="1200" cap="none" spc="0" normalizeH="0" baseline="0" noProof="0" dirty="0">
                <a:ln>
                  <a:noFill/>
                </a:ln>
                <a:solidFill>
                  <a:srgbClr val="292F33"/>
                </a:solidFill>
                <a:effectLst/>
                <a:uLnTx/>
                <a:uFillTx/>
                <a:latin typeface="Arial" panose="020B0604020202020204" pitchFamily="34" charset="0"/>
                <a:ea typeface="+mn-ea"/>
                <a:cs typeface="+mn-cs"/>
              </a:rPr>
              <a:t> graph</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7174" name="Picture 6" descr="Image result for de bruijn graph genome assembly"/>
          <p:cNvPicPr>
            <a:picLocks noChangeAspect="1" noChangeArrowheads="1"/>
          </p:cNvPicPr>
          <p:nvPr/>
        </p:nvPicPr>
        <p:blipFill rotWithShape="1">
          <a:blip r:embed="rId5">
            <a:extLst>
              <a:ext uri="{28A0092B-C50C-407E-A947-70E740481C1C}">
                <a14:useLocalDpi xmlns:a14="http://schemas.microsoft.com/office/drawing/2010/main" val="0"/>
              </a:ext>
            </a:extLst>
          </a:blip>
          <a:srcRect r="31572"/>
          <a:stretch/>
        </p:blipFill>
        <p:spPr bwMode="auto">
          <a:xfrm>
            <a:off x="258812" y="2508703"/>
            <a:ext cx="3230450" cy="2360457"/>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66743" y="627549"/>
            <a:ext cx="9010515" cy="1569660"/>
          </a:xfrm>
          <a:prstGeom prst="rect">
            <a:avLst/>
          </a:prstGeom>
          <a:solidFill>
            <a:schemeClr val="bg1"/>
          </a:solidFill>
          <a:ln w="28575">
            <a:solidFill>
              <a:srgbClr val="FF0000"/>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70C0"/>
                </a:solidFill>
                <a:effectLst/>
                <a:uLnTx/>
                <a:uFillTx/>
                <a:latin typeface="Tahoma"/>
                <a:ea typeface="+mn-ea"/>
                <a:cs typeface="+mn-cs"/>
              </a:rPr>
              <a:t>Question 2: Given a bunch of short sequences, Can you identify the approximate species cluster for </a:t>
            </a:r>
            <a:r>
              <a:rPr kumimoji="0" lang="en-US" sz="3200" b="0" i="0" u="none" strike="noStrike" kern="1200" cap="none" spc="0" normalizeH="0" baseline="0" noProof="0" dirty="0" err="1">
                <a:ln>
                  <a:noFill/>
                </a:ln>
                <a:solidFill>
                  <a:srgbClr val="0070C0"/>
                </a:solidFill>
                <a:effectLst/>
                <a:uLnTx/>
                <a:uFillTx/>
                <a:latin typeface="Tahoma"/>
                <a:ea typeface="+mn-ea"/>
                <a:cs typeface="+mn-cs"/>
              </a:rPr>
              <a:t>genomically</a:t>
            </a:r>
            <a:r>
              <a:rPr kumimoji="0" lang="en-US" sz="3200" b="0" i="0" u="none" strike="noStrike" kern="1200" cap="none" spc="0" normalizeH="0" baseline="0" noProof="0" dirty="0">
                <a:ln>
                  <a:noFill/>
                </a:ln>
                <a:solidFill>
                  <a:srgbClr val="0070C0"/>
                </a:solidFill>
                <a:effectLst/>
                <a:uLnTx/>
                <a:uFillTx/>
                <a:latin typeface="Tahoma"/>
                <a:ea typeface="+mn-ea"/>
                <a:cs typeface="+mn-cs"/>
              </a:rPr>
              <a:t> unknown organisms (bacteria)?</a:t>
            </a:r>
          </a:p>
        </p:txBody>
      </p:sp>
    </p:spTree>
    <p:extLst>
      <p:ext uri="{BB962C8B-B14F-4D97-AF65-F5344CB8AC3E}">
        <p14:creationId xmlns:p14="http://schemas.microsoft.com/office/powerpoint/2010/main" val="3362120069"/>
      </p:ext>
    </p:extLst>
  </p:cSld>
  <p:clrMapOvr>
    <a:masterClrMapping/>
  </p:clrMapOvr>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1C267135-1DF3-9F44-84B1-3544D6C09EDD}"/>
              </a:ext>
            </a:extLst>
          </p:cNvPr>
          <p:cNvPicPr>
            <a:picLocks noChangeAspect="1"/>
          </p:cNvPicPr>
          <p:nvPr/>
        </p:nvPicPr>
        <p:blipFill>
          <a:blip r:embed="rId2"/>
          <a:stretch>
            <a:fillRect/>
          </a:stretch>
        </p:blipFill>
        <p:spPr>
          <a:xfrm>
            <a:off x="560082" y="980728"/>
            <a:ext cx="8023836" cy="5343875"/>
          </a:xfrm>
          <a:prstGeom prst="rect">
            <a:avLst/>
          </a:prstGeom>
        </p:spPr>
      </p:pic>
      <p:sp>
        <p:nvSpPr>
          <p:cNvPr id="2" name="Title 1"/>
          <p:cNvSpPr>
            <a:spLocks noGrp="1"/>
          </p:cNvSpPr>
          <p:nvPr>
            <p:ph type="title"/>
          </p:nvPr>
        </p:nvSpPr>
        <p:spPr/>
        <p:txBody>
          <a:bodyPr/>
          <a:lstStyle/>
          <a:p>
            <a:r>
              <a:rPr lang="en-US"/>
              <a:t>Population-Scale Microbiome Profiling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1187624" y="6411278"/>
            <a:ext cx="6984776"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Tahoma"/>
                <a:ea typeface="+mn-ea"/>
                <a:cs typeface="+mn-cs"/>
                <a:hlinkClick r:id="rId3"/>
              </a:rPr>
              <a:t>https://blog.wego.com/7-crowded-places-and-events-that-you-will-love/</a:t>
            </a:r>
            <a:r>
              <a:rPr kumimoji="0" lang="ar-SA" sz="1400" b="0" i="0" u="none" strike="noStrike" kern="1200" cap="none" spc="0" normalizeH="0" baseline="0" noProof="0">
                <a:ln>
                  <a:noFill/>
                </a:ln>
                <a:solidFill>
                  <a:srgbClr val="000000"/>
                </a:solidFill>
                <a:effectLst/>
                <a:uLnTx/>
                <a:uFillTx/>
                <a:latin typeface="Tahoma"/>
                <a:ea typeface="+mn-ea"/>
                <a:cs typeface="+mn-cs"/>
              </a:rPr>
              <a:t> </a:t>
            </a:r>
            <a:endParaRPr kumimoji="0" lang="en-US" sz="1400" b="0" i="0" u="none" strike="noStrike" kern="1200" cap="none" spc="0" normalizeH="0" baseline="0" noProof="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2347184595"/>
      </p:ext>
    </p:extLst>
  </p:cSld>
  <p:clrMapOvr>
    <a:masterClrMapping/>
  </p:clrMapOvr>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735888" cy="1066800"/>
          </a:xfrm>
        </p:spPr>
        <p:txBody>
          <a:bodyPr/>
          <a:lstStyle/>
          <a:p>
            <a:r>
              <a:rPr lang="en-US" dirty="0"/>
              <a:t>City-Scale Microbiome Profiling</a:t>
            </a:r>
          </a:p>
        </p:txBody>
      </p:sp>
      <p:pic>
        <p:nvPicPr>
          <p:cNvPr id="5" name="Content Placeholder 4" descr="Screen Clipping"/>
          <p:cNvPicPr>
            <a:picLocks noGrp="1" noChangeAspect="1"/>
          </p:cNvPicPr>
          <p:nvPr>
            <p:ph idx="1"/>
          </p:nvPr>
        </p:nvPicPr>
        <p:blipFill>
          <a:blip r:embed="rId3">
            <a:extLst>
              <a:ext uri="{28A0092B-C50C-407E-A947-70E740481C1C}">
                <a14:useLocalDpi xmlns:a14="http://schemas.microsoft.com/office/drawing/2010/main"/>
              </a:ext>
            </a:extLst>
          </a:blip>
          <a:stretch>
            <a:fillRect/>
          </a:stretch>
        </p:blipFill>
        <p:spPr>
          <a:xfrm>
            <a:off x="634168" y="764704"/>
            <a:ext cx="7462718" cy="6096000"/>
          </a:xfrm>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sp>
        <p:nvSpPr>
          <p:cNvPr id="10" name="Rectangle 9">
            <a:extLst>
              <a:ext uri="{FF2B5EF4-FFF2-40B4-BE49-F238E27FC236}">
                <a16:creationId xmlns:a16="http://schemas.microsoft.com/office/drawing/2014/main" id="{1DE7222A-951F-C048-84DD-9A1818D27B5A}"/>
              </a:ext>
            </a:extLst>
          </p:cNvPr>
          <p:cNvSpPr/>
          <p:nvPr/>
        </p:nvSpPr>
        <p:spPr>
          <a:xfrm>
            <a:off x="3635897" y="5556595"/>
            <a:ext cx="5184576" cy="830997"/>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err="1">
                <a:ln>
                  <a:noFill/>
                </a:ln>
                <a:solidFill>
                  <a:srgbClr val="000000"/>
                </a:solidFill>
                <a:effectLst/>
                <a:uLnTx/>
                <a:uFillTx/>
                <a:latin typeface="Tahoma"/>
                <a:ea typeface="+mn-ea"/>
                <a:cs typeface="+mn-cs"/>
              </a:rPr>
              <a:t>Afshinnekoo</a:t>
            </a:r>
            <a:r>
              <a:rPr kumimoji="0" lang="en-US" sz="1600" b="0" i="0" u="none" strike="noStrike" kern="1200" cap="none" spc="0" normalizeH="0" baseline="0" noProof="0">
                <a:ln>
                  <a:noFill/>
                </a:ln>
                <a:solidFill>
                  <a:srgbClr val="000000"/>
                </a:solidFill>
                <a:effectLst/>
                <a:uLnTx/>
                <a:uFillTx/>
                <a:latin typeface="Tahoma"/>
                <a:ea typeface="+mn-ea"/>
                <a:cs typeface="+mn-cs"/>
              </a:rPr>
              <a:t>+, "</a:t>
            </a:r>
            <a:r>
              <a:rPr kumimoji="0" lang="en-US" sz="1600" b="0" i="0" u="none" strike="noStrike" kern="1200" cap="none" spc="0" normalizeH="0" baseline="0" noProof="0">
                <a:ln>
                  <a:noFill/>
                </a:ln>
                <a:solidFill>
                  <a:srgbClr val="000000"/>
                </a:solidFill>
                <a:effectLst/>
                <a:uLnTx/>
                <a:uFillTx/>
                <a:latin typeface="Tahoma"/>
                <a:ea typeface="+mn-ea"/>
                <a:cs typeface="+mn-cs"/>
                <a:hlinkClick r:id="rId4"/>
              </a:rPr>
              <a:t>Geospatial Resolution of Human and Bacterial Diversity with City-Scale Metagenomics</a:t>
            </a:r>
            <a:r>
              <a:rPr kumimoji="0" lang="en-US" sz="1600" b="0" i="0" u="none" strike="noStrike" kern="1200" cap="none" spc="0" normalizeH="0" baseline="0" noProof="0">
                <a:ln>
                  <a:noFill/>
                </a:ln>
                <a:solidFill>
                  <a:srgbClr val="000000"/>
                </a:solidFill>
                <a:effectLst/>
                <a:uLnTx/>
                <a:uFillTx/>
                <a:latin typeface="Tahoma"/>
                <a:ea typeface="+mn-ea"/>
                <a:cs typeface="+mn-cs"/>
              </a:rPr>
              <a:t>", Cell Systems, 2015</a:t>
            </a:r>
          </a:p>
        </p:txBody>
      </p:sp>
    </p:spTree>
    <p:extLst>
      <p:ext uri="{BB962C8B-B14F-4D97-AF65-F5344CB8AC3E}">
        <p14:creationId xmlns:p14="http://schemas.microsoft.com/office/powerpoint/2010/main" val="2014707024"/>
      </p:ext>
    </p:extLst>
  </p:cSld>
  <p:clrMapOvr>
    <a:masterClrMapping/>
  </p:clrMapOvr>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920DED-F6D3-F641-9A93-DD66E64EE3A5}"/>
              </a:ext>
            </a:extLst>
          </p:cNvPr>
          <p:cNvSpPr>
            <a:spLocks noGrp="1"/>
          </p:cNvSpPr>
          <p:nvPr>
            <p:ph type="title"/>
          </p:nvPr>
        </p:nvSpPr>
        <p:spPr/>
        <p:txBody>
          <a:bodyPr/>
          <a:lstStyle/>
          <a:p>
            <a:r>
              <a:rPr lang="en-US" dirty="0"/>
              <a:t>Global-Scale Microbiome Profiling</a:t>
            </a:r>
            <a:br>
              <a:rPr lang="en-US" dirty="0"/>
            </a:br>
            <a:endParaRPr lang="en-US" dirty="0"/>
          </a:p>
        </p:txBody>
      </p:sp>
      <p:sp>
        <p:nvSpPr>
          <p:cNvPr id="4" name="Slide Number Placeholder 3">
            <a:extLst>
              <a:ext uri="{FF2B5EF4-FFF2-40B4-BE49-F238E27FC236}">
                <a16:creationId xmlns:a16="http://schemas.microsoft.com/office/drawing/2014/main" id="{81DBCEB9-FFF9-224F-915E-600E4C6F96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1">
            <a:extLst>
              <a:ext uri="{FF2B5EF4-FFF2-40B4-BE49-F238E27FC236}">
                <a16:creationId xmlns:a16="http://schemas.microsoft.com/office/drawing/2014/main" id="{97622711-BCB7-704D-98C4-5B64E1CD3BC2}"/>
              </a:ext>
            </a:extLst>
          </p:cNvPr>
          <p:cNvSpPr>
            <a:spLocks noChangeArrowheads="1"/>
          </p:cNvSpPr>
          <p:nvPr/>
        </p:nvSpPr>
        <p:spPr bwMode="auto">
          <a:xfrm>
            <a:off x="767690" y="6093296"/>
            <a:ext cx="7608621" cy="292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300" b="0" i="0" u="none" strike="noStrike" kern="1200" cap="none" spc="0" normalizeH="0" baseline="0" noProof="0" err="1">
                <a:ln>
                  <a:noFill/>
                </a:ln>
                <a:solidFill>
                  <a:srgbClr val="000000"/>
                </a:solidFill>
                <a:effectLst/>
                <a:uLnTx/>
                <a:uFillTx/>
                <a:latin typeface="Arial" panose="020B0604020202020204" pitchFamily="34" charset="0"/>
                <a:ea typeface="+mn-ea"/>
                <a:cs typeface="Arial" panose="020B0604020202020204" pitchFamily="34" charset="0"/>
              </a:rPr>
              <a:t>Danko</a:t>
            </a:r>
            <a:r>
              <a:rPr kumimoji="0" lang="en-US" altLang="en-US" sz="13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altLang="en-US" sz="1300" b="0" i="0" u="sng" strike="noStrike" kern="1200" cap="none" spc="0" normalizeH="0" baseline="0" noProof="0">
                <a:ln>
                  <a:noFill/>
                </a:ln>
                <a:solidFill>
                  <a:srgbClr val="0000FF"/>
                </a:solidFill>
                <a:effectLst/>
                <a:uLnTx/>
                <a:uFillTx/>
                <a:latin typeface="Arial" panose="020B0604020202020204" pitchFamily="34" charset="0"/>
                <a:ea typeface="+mn-ea"/>
                <a:cs typeface="Arial" panose="020B0604020202020204" pitchFamily="34" charset="0"/>
                <a:hlinkClick r:id="rId2"/>
              </a:rPr>
              <a:t>A global metagenomic map of urban microbiomes and antimicrobial resistance</a:t>
            </a:r>
            <a:r>
              <a:rPr kumimoji="0" lang="en-US" altLang="en-US" sz="13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 Cell, 2021</a:t>
            </a:r>
            <a:endParaRPr kumimoji="0" lang="en-US" altLang="en-US" sz="900" b="0" i="0" u="none" strike="noStrike" kern="1200" cap="none" spc="0" normalizeH="0" baseline="0" noProof="0">
              <a:ln>
                <a:noFill/>
              </a:ln>
              <a:solidFill>
                <a:srgbClr val="000000"/>
              </a:solidFill>
              <a:effectLst/>
              <a:uLnTx/>
              <a:uFillTx/>
              <a:latin typeface="Tahoma"/>
              <a:ea typeface="+mn-ea"/>
              <a:cs typeface="+mn-cs"/>
            </a:endParaRPr>
          </a:p>
        </p:txBody>
      </p:sp>
      <p:pic>
        <p:nvPicPr>
          <p:cNvPr id="225282" name="Picture 2" descr="https://lh4.googleusercontent.com/N9NU3IQNHo2rw74hmdPaZ9mFBU4cR65A_eI2nxHmkWND8LVc0BjWYLdx_EZ4B31Gxl1jMGbw6QWZ4jAvsC6x62i9bf_wMuCaLrIT3lkHQPbNulXPQT6EP1QdpgTXypEI-zAu7au4AAU=s0">
            <a:extLst>
              <a:ext uri="{FF2B5EF4-FFF2-40B4-BE49-F238E27FC236}">
                <a16:creationId xmlns:a16="http://schemas.microsoft.com/office/drawing/2014/main" id="{8600C3F7-5C5D-8E4A-A225-F4D9A80897D9}"/>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10505"/>
          <a:stretch/>
        </p:blipFill>
        <p:spPr bwMode="auto">
          <a:xfrm>
            <a:off x="339688" y="980729"/>
            <a:ext cx="5528456" cy="2160240"/>
          </a:xfrm>
          <a:prstGeom prst="rect">
            <a:avLst/>
          </a:prstGeom>
          <a:noFill/>
          <a:extLst>
            <a:ext uri="{909E8E84-426E-40DD-AFC4-6F175D3DCCD1}">
              <a14:hiddenFill xmlns:a14="http://schemas.microsoft.com/office/drawing/2010/main">
                <a:solidFill>
                  <a:srgbClr val="FFFFFF"/>
                </a:solidFill>
              </a14:hiddenFill>
            </a:ext>
          </a:extLst>
        </p:spPr>
      </p:pic>
      <p:pic>
        <p:nvPicPr>
          <p:cNvPr id="225283" name="Picture 3" descr="https://lh4.googleusercontent.com/oRPgtX79ddWwjz2atfwfwxBbJA8RL6QfRsoZleamnfZCsGFUTMMmRFOK1KeKl7iCbS64qi9rdko-SpFQcZR5YKcNhnQbiEkTsdq3ml8hxAIB40sk8PxNydTt7ayZdiYNhpSbndDQCAg=s0">
            <a:extLst>
              <a:ext uri="{FF2B5EF4-FFF2-40B4-BE49-F238E27FC236}">
                <a16:creationId xmlns:a16="http://schemas.microsoft.com/office/drawing/2014/main" id="{ADFD7E79-8813-C941-926F-4D3F1072249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3568" y="3140968"/>
            <a:ext cx="4853835" cy="2991991"/>
          </a:xfrm>
          <a:prstGeom prst="rect">
            <a:avLst/>
          </a:prstGeom>
          <a:noFill/>
          <a:extLst>
            <a:ext uri="{909E8E84-426E-40DD-AFC4-6F175D3DCCD1}">
              <a14:hiddenFill xmlns:a14="http://schemas.microsoft.com/office/drawing/2010/main">
                <a:solidFill>
                  <a:srgbClr val="FFFFFF"/>
                </a:solidFill>
              </a14:hiddenFill>
            </a:ext>
          </a:extLst>
        </p:spPr>
      </p:pic>
      <p:pic>
        <p:nvPicPr>
          <p:cNvPr id="225284" name="Picture 4" descr="https://lh5.googleusercontent.com/42eESEC0d8xF7X3-6S34tR_mXiAjMkUdeiNKAG2__x6Fp3t7-yp7E7c4ZHxcD0YVMoWvhG3r00JQyb7iXKoCPfw4dVLJcQh9ud7NJ34M6yrzFa3vtanSywqSdNP5Dt0nQ4Hgdnrdoyc=s0">
            <a:extLst>
              <a:ext uri="{FF2B5EF4-FFF2-40B4-BE49-F238E27FC236}">
                <a16:creationId xmlns:a16="http://schemas.microsoft.com/office/drawing/2014/main" id="{A04FBC75-299F-D249-BB4F-B82183C1E97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796639" y="2036170"/>
            <a:ext cx="3094286" cy="309428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05934035"/>
      </p:ext>
    </p:extLst>
  </p:cSld>
  <p:clrMapOvr>
    <a:masterClrMapping/>
  </p:clrMapOvr>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943A5D-59F3-E349-9C1C-7BAD361D4F7C}"/>
              </a:ext>
            </a:extLst>
          </p:cNvPr>
          <p:cNvSpPr>
            <a:spLocks noGrp="1"/>
          </p:cNvSpPr>
          <p:nvPr>
            <p:ph type="title"/>
          </p:nvPr>
        </p:nvSpPr>
        <p:spPr/>
        <p:txBody>
          <a:bodyPr/>
          <a:lstStyle/>
          <a:p>
            <a:r>
              <a:rPr lang="en-US" dirty="0"/>
              <a:t>A Tsunami of Sequencing Data</a:t>
            </a:r>
          </a:p>
        </p:txBody>
      </p:sp>
      <p:sp>
        <p:nvSpPr>
          <p:cNvPr id="3" name="Slide Number Placeholder 2">
            <a:extLst>
              <a:ext uri="{FF2B5EF4-FFF2-40B4-BE49-F238E27FC236}">
                <a16:creationId xmlns:a16="http://schemas.microsoft.com/office/drawing/2014/main" id="{87CD93AD-96DF-F94E-BD4B-10D8F2FF75B2}"/>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91BB5FA9-3926-3B4C-9D1F-55C09816FEC6}"/>
              </a:ext>
            </a:extLst>
          </p:cNvPr>
          <p:cNvPicPr>
            <a:picLocks noChangeAspect="1"/>
          </p:cNvPicPr>
          <p:nvPr/>
        </p:nvPicPr>
        <p:blipFill rotWithShape="1">
          <a:blip r:embed="rId2">
            <a:extLst>
              <a:ext uri="{28A0092B-C50C-407E-A947-70E740481C1C}">
                <a14:useLocalDpi xmlns:a14="http://schemas.microsoft.com/office/drawing/2010/main" val="0"/>
              </a:ext>
            </a:extLst>
          </a:blip>
          <a:srcRect l="12829" t="17440" r="11427" b="34549"/>
          <a:stretch/>
        </p:blipFill>
        <p:spPr>
          <a:xfrm>
            <a:off x="1800808" y="2087421"/>
            <a:ext cx="6587615" cy="2609774"/>
          </a:xfrm>
          <a:prstGeom prst="rect">
            <a:avLst/>
          </a:prstGeom>
        </p:spPr>
      </p:pic>
      <p:pic>
        <p:nvPicPr>
          <p:cNvPr id="17" name="Picture 16">
            <a:extLst>
              <a:ext uri="{FF2B5EF4-FFF2-40B4-BE49-F238E27FC236}">
                <a16:creationId xmlns:a16="http://schemas.microsoft.com/office/drawing/2014/main" id="{AA48257D-ECBA-284A-B3C2-0653227A2879}"/>
              </a:ext>
            </a:extLst>
          </p:cNvPr>
          <p:cNvPicPr>
            <a:picLocks noChangeAspect="1"/>
          </p:cNvPicPr>
          <p:nvPr/>
        </p:nvPicPr>
        <p:blipFill rotWithShape="1">
          <a:blip r:embed="rId2">
            <a:extLst>
              <a:ext uri="{28A0092B-C50C-407E-A947-70E740481C1C}">
                <a14:useLocalDpi xmlns:a14="http://schemas.microsoft.com/office/drawing/2010/main" val="0"/>
              </a:ext>
            </a:extLst>
          </a:blip>
          <a:srcRect l="4477" t="87836" r="12614" b="9105"/>
          <a:stretch/>
        </p:blipFill>
        <p:spPr>
          <a:xfrm>
            <a:off x="827584" y="6160509"/>
            <a:ext cx="7210791" cy="166257"/>
          </a:xfrm>
          <a:prstGeom prst="rect">
            <a:avLst/>
          </a:prstGeom>
        </p:spPr>
      </p:pic>
      <p:sp>
        <p:nvSpPr>
          <p:cNvPr id="18" name="TextBox 17">
            <a:extLst>
              <a:ext uri="{FF2B5EF4-FFF2-40B4-BE49-F238E27FC236}">
                <a16:creationId xmlns:a16="http://schemas.microsoft.com/office/drawing/2014/main" id="{E50FE743-E536-B549-B4A2-2D36713E51D5}"/>
              </a:ext>
            </a:extLst>
          </p:cNvPr>
          <p:cNvSpPr txBox="1"/>
          <p:nvPr/>
        </p:nvSpPr>
        <p:spPr>
          <a:xfrm>
            <a:off x="1783113" y="2005541"/>
            <a:ext cx="5508000" cy="307777"/>
          </a:xfrm>
          <a:prstGeom prst="rect">
            <a:avLst/>
          </a:prstGeom>
          <a:solidFill>
            <a:srgbClr val="46687F"/>
          </a:solid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Tahoma"/>
                <a:ea typeface="+mn-ea"/>
                <a:cs typeface="+mn-cs"/>
              </a:rPr>
              <a:t>A Tera-scale increase in sequencing production in the past 25 years</a:t>
            </a:r>
          </a:p>
        </p:txBody>
      </p:sp>
      <p:sp>
        <p:nvSpPr>
          <p:cNvPr id="26" name="Rectangle 25">
            <a:extLst>
              <a:ext uri="{FF2B5EF4-FFF2-40B4-BE49-F238E27FC236}">
                <a16:creationId xmlns:a16="http://schemas.microsoft.com/office/drawing/2014/main" id="{1A36444B-3E11-BD4C-BE5F-C45890534BA8}"/>
              </a:ext>
            </a:extLst>
          </p:cNvPr>
          <p:cNvSpPr/>
          <p:nvPr/>
        </p:nvSpPr>
        <p:spPr>
          <a:xfrm>
            <a:off x="7291113" y="1916832"/>
            <a:ext cx="1313335" cy="12241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7" name="Rectangle 26">
            <a:extLst>
              <a:ext uri="{FF2B5EF4-FFF2-40B4-BE49-F238E27FC236}">
                <a16:creationId xmlns:a16="http://schemas.microsoft.com/office/drawing/2014/main" id="{FA0C4B25-E57D-784C-BFFC-87468AD8A334}"/>
              </a:ext>
            </a:extLst>
          </p:cNvPr>
          <p:cNvSpPr/>
          <p:nvPr/>
        </p:nvSpPr>
        <p:spPr>
          <a:xfrm>
            <a:off x="7291113" y="2103868"/>
            <a:ext cx="233216" cy="276391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619158522"/>
      </p:ext>
    </p:extLst>
  </p:cSld>
  <p:clrMapOvr>
    <a:masterClrMapping/>
  </p:clrMapOvr>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5730A-47B0-D949-A912-EC2F725C6EAD}"/>
              </a:ext>
            </a:extLst>
          </p:cNvPr>
          <p:cNvSpPr>
            <a:spLocks noGrp="1"/>
          </p:cNvSpPr>
          <p:nvPr>
            <p:ph type="title"/>
          </p:nvPr>
        </p:nvSpPr>
        <p:spPr>
          <a:xfrm>
            <a:off x="228600" y="152400"/>
            <a:ext cx="8903034" cy="1066800"/>
          </a:xfrm>
        </p:spPr>
        <p:txBody>
          <a:bodyPr/>
          <a:lstStyle/>
          <a:p>
            <a:r>
              <a:rPr lang="en-US" dirty="0"/>
              <a:t>Another Question: Example from 2020-…</a:t>
            </a:r>
          </a:p>
        </p:txBody>
      </p:sp>
      <p:sp>
        <p:nvSpPr>
          <p:cNvPr id="4" name="Slide Number Placeholder 3">
            <a:extLst>
              <a:ext uri="{FF2B5EF4-FFF2-40B4-BE49-F238E27FC236}">
                <a16:creationId xmlns:a16="http://schemas.microsoft.com/office/drawing/2014/main" id="{98930A62-F59B-624C-BB84-C9FBB9A0413D}"/>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D16949F5-6F85-CE49-BD45-A0C27455A6C6}"/>
              </a:ext>
            </a:extLst>
          </p:cNvPr>
          <p:cNvPicPr>
            <a:picLocks noChangeAspect="1"/>
          </p:cNvPicPr>
          <p:nvPr/>
        </p:nvPicPr>
        <p:blipFill>
          <a:blip r:embed="rId2"/>
          <a:stretch>
            <a:fillRect/>
          </a:stretch>
        </p:blipFill>
        <p:spPr>
          <a:xfrm>
            <a:off x="0" y="950575"/>
            <a:ext cx="9144000" cy="2123372"/>
          </a:xfrm>
          <a:prstGeom prst="rect">
            <a:avLst/>
          </a:prstGeom>
        </p:spPr>
      </p:pic>
      <p:pic>
        <p:nvPicPr>
          <p:cNvPr id="6" name="Picture 5">
            <a:extLst>
              <a:ext uri="{FF2B5EF4-FFF2-40B4-BE49-F238E27FC236}">
                <a16:creationId xmlns:a16="http://schemas.microsoft.com/office/drawing/2014/main" id="{3C3AA88A-5F39-0744-80BD-395C5DEAF9D4}"/>
              </a:ext>
            </a:extLst>
          </p:cNvPr>
          <p:cNvPicPr>
            <a:picLocks noChangeAspect="1"/>
          </p:cNvPicPr>
          <p:nvPr/>
        </p:nvPicPr>
        <p:blipFill>
          <a:blip r:embed="rId3"/>
          <a:stretch>
            <a:fillRect/>
          </a:stretch>
        </p:blipFill>
        <p:spPr>
          <a:xfrm>
            <a:off x="1676400" y="3105902"/>
            <a:ext cx="5410200" cy="3594936"/>
          </a:xfrm>
          <a:prstGeom prst="rect">
            <a:avLst/>
          </a:prstGeom>
        </p:spPr>
      </p:pic>
      <p:sp>
        <p:nvSpPr>
          <p:cNvPr id="7" name="TextBox 6">
            <a:extLst>
              <a:ext uri="{FF2B5EF4-FFF2-40B4-BE49-F238E27FC236}">
                <a16:creationId xmlns:a16="http://schemas.microsoft.com/office/drawing/2014/main" id="{A2B8CED8-A1A9-BC46-ACB3-6E83444CCFA3}"/>
              </a:ext>
            </a:extLst>
          </p:cNvPr>
          <p:cNvSpPr txBox="1"/>
          <p:nvPr/>
        </p:nvSpPr>
        <p:spPr>
          <a:xfrm>
            <a:off x="4533900" y="6702831"/>
            <a:ext cx="4597734" cy="184666"/>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4"/>
              </a:rPr>
              <a:t>Source: https://nanoporetech.com/about-us/news/200-oxford-nanopore-sequencers-have-left-uk-china-support-rapid-near-sample</a:t>
            </a:r>
            <a:endParaRPr kumimoji="0" lang="en-US" sz="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42556903"/>
      </p:ext>
    </p:extLst>
  </p:cSld>
  <p:clrMapOvr>
    <a:masterClrMapping/>
  </p:clrMapOvr>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105F3C-6A07-CC45-8619-B8A25009DAC1}"/>
              </a:ext>
            </a:extLst>
          </p:cNvPr>
          <p:cNvSpPr>
            <a:spLocks noGrp="1"/>
          </p:cNvSpPr>
          <p:nvPr>
            <p:ph type="title"/>
          </p:nvPr>
        </p:nvSpPr>
        <p:spPr/>
        <p:txBody>
          <a:bodyPr/>
          <a:lstStyle/>
          <a:p>
            <a:r>
              <a:rPr lang="en-US" dirty="0"/>
              <a:t>Example: Scalable SARS-CoV-2 Testing</a:t>
            </a:r>
          </a:p>
        </p:txBody>
      </p:sp>
      <p:pic>
        <p:nvPicPr>
          <p:cNvPr id="6" name="Content Placeholder 5">
            <a:extLst>
              <a:ext uri="{FF2B5EF4-FFF2-40B4-BE49-F238E27FC236}">
                <a16:creationId xmlns:a16="http://schemas.microsoft.com/office/drawing/2014/main" id="{4174EB2D-52BF-EA41-BAD2-DFBEC5135B2E}"/>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228600" y="978073"/>
            <a:ext cx="8610600" cy="4683175"/>
          </a:xfrm>
        </p:spPr>
      </p:pic>
      <p:sp>
        <p:nvSpPr>
          <p:cNvPr id="4" name="Slide Number Placeholder 3">
            <a:extLst>
              <a:ext uri="{FF2B5EF4-FFF2-40B4-BE49-F238E27FC236}">
                <a16:creationId xmlns:a16="http://schemas.microsoft.com/office/drawing/2014/main" id="{0C052D59-D03C-654F-A70A-38FFE9E3639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Rectangle 6">
            <a:extLst>
              <a:ext uri="{FF2B5EF4-FFF2-40B4-BE49-F238E27FC236}">
                <a16:creationId xmlns:a16="http://schemas.microsoft.com/office/drawing/2014/main" id="{79578754-F386-AB4C-97BD-5E60DBE9217B}"/>
              </a:ext>
            </a:extLst>
          </p:cNvPr>
          <p:cNvSpPr/>
          <p:nvPr/>
        </p:nvSpPr>
        <p:spPr>
          <a:xfrm>
            <a:off x="381000" y="5734997"/>
            <a:ext cx="8458200"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Bloom+, "</a:t>
            </a:r>
            <a:r>
              <a:rPr kumimoji="0" lang="en-US" sz="1800" b="0" i="0" u="none" strike="noStrike" kern="1200" cap="none" spc="0" normalizeH="0" baseline="0" noProof="0">
                <a:ln>
                  <a:noFill/>
                </a:ln>
                <a:solidFill>
                  <a:srgbClr val="000000"/>
                </a:solidFill>
                <a:effectLst/>
                <a:uLnTx/>
                <a:uFillTx/>
                <a:latin typeface="Tahoma"/>
                <a:ea typeface="+mn-ea"/>
                <a:cs typeface="+mn-cs"/>
                <a:hlinkClick r:id="rId3"/>
              </a:rPr>
              <a:t>Swab-Seq: A high-throughput platform for massively scaled up SARS-CoV-2 testing</a:t>
            </a:r>
            <a:r>
              <a:rPr kumimoji="0" lang="en-US" sz="1800" b="0" i="0" u="none" strike="noStrike" kern="1200" cap="none" spc="0" normalizeH="0" baseline="0" noProof="0">
                <a:ln>
                  <a:noFill/>
                </a:ln>
                <a:solidFill>
                  <a:srgbClr val="000000"/>
                </a:solidFill>
                <a:effectLst/>
                <a:uLnTx/>
                <a:uFillTx/>
                <a:latin typeface="Tahoma"/>
                <a:ea typeface="+mn-ea"/>
                <a:cs typeface="+mn-cs"/>
              </a:rPr>
              <a:t>", </a:t>
            </a:r>
            <a:r>
              <a:rPr kumimoji="0" lang="en-US" sz="1800" b="0" i="1" u="none" strike="noStrike" kern="1200" cap="none" spc="0" normalizeH="0" baseline="0" noProof="0" err="1">
                <a:ln>
                  <a:noFill/>
                </a:ln>
                <a:solidFill>
                  <a:srgbClr val="000000"/>
                </a:solidFill>
                <a:effectLst/>
                <a:uLnTx/>
                <a:uFillTx/>
                <a:latin typeface="Tahoma"/>
                <a:ea typeface="+mn-ea"/>
                <a:cs typeface="+mn-cs"/>
              </a:rPr>
              <a:t>medRxiv</a:t>
            </a:r>
            <a:r>
              <a:rPr kumimoji="0" lang="en-US" sz="1800" b="0" i="0" u="none" strike="noStrike" kern="1200" cap="none" spc="0" normalizeH="0" baseline="0" noProof="0">
                <a:ln>
                  <a:noFill/>
                </a:ln>
                <a:solidFill>
                  <a:srgbClr val="000000"/>
                </a:solidFill>
                <a:effectLst/>
                <a:uLnTx/>
                <a:uFillTx/>
                <a:latin typeface="Tahoma"/>
                <a:ea typeface="+mn-ea"/>
                <a:cs typeface="+mn-cs"/>
              </a:rPr>
              <a:t>, 2020</a:t>
            </a:r>
          </a:p>
        </p:txBody>
      </p:sp>
    </p:spTree>
    <p:extLst>
      <p:ext uri="{BB962C8B-B14F-4D97-AF65-F5344CB8AC3E}">
        <p14:creationId xmlns:p14="http://schemas.microsoft.com/office/powerpoint/2010/main" val="267695151"/>
      </p:ext>
    </p:extLst>
  </p:cSld>
  <p:clrMapOvr>
    <a:masterClrMapping/>
  </p:clrMapOvr>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73BE97-2D0F-7244-84AC-AE07AA050571}"/>
              </a:ext>
            </a:extLst>
          </p:cNvPr>
          <p:cNvSpPr>
            <a:spLocks noGrp="1"/>
          </p:cNvSpPr>
          <p:nvPr>
            <p:ph type="title"/>
          </p:nvPr>
        </p:nvSpPr>
        <p:spPr>
          <a:xfrm>
            <a:off x="228600" y="152400"/>
            <a:ext cx="8807896" cy="1066800"/>
          </a:xfrm>
        </p:spPr>
        <p:txBody>
          <a:bodyPr/>
          <a:lstStyle/>
          <a:p>
            <a:r>
              <a:rPr lang="en-US" sz="3600" dirty="0"/>
              <a:t>Example: Rapid Surveillance of Ebola Outbreak</a:t>
            </a:r>
          </a:p>
        </p:txBody>
      </p:sp>
      <p:pic>
        <p:nvPicPr>
          <p:cNvPr id="6" name="Content Placeholder 5">
            <a:extLst>
              <a:ext uri="{FF2B5EF4-FFF2-40B4-BE49-F238E27FC236}">
                <a16:creationId xmlns:a16="http://schemas.microsoft.com/office/drawing/2014/main" id="{FAB50219-E419-6C41-82FB-91FBACAC870F}"/>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1315111" y="959464"/>
            <a:ext cx="6513779" cy="5203590"/>
          </a:xfrm>
        </p:spPr>
      </p:pic>
      <p:sp>
        <p:nvSpPr>
          <p:cNvPr id="4" name="Slide Number Placeholder 3">
            <a:extLst>
              <a:ext uri="{FF2B5EF4-FFF2-40B4-BE49-F238E27FC236}">
                <a16:creationId xmlns:a16="http://schemas.microsoft.com/office/drawing/2014/main" id="{8D1405CF-89C8-4A45-82AD-9D0EC0CE1B5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Rectangle 6">
            <a:extLst>
              <a:ext uri="{FF2B5EF4-FFF2-40B4-BE49-F238E27FC236}">
                <a16:creationId xmlns:a16="http://schemas.microsoft.com/office/drawing/2014/main" id="{74AE59CE-B97B-4446-807B-6FEB99210EAA}"/>
              </a:ext>
            </a:extLst>
          </p:cNvPr>
          <p:cNvSpPr/>
          <p:nvPr/>
        </p:nvSpPr>
        <p:spPr>
          <a:xfrm>
            <a:off x="0" y="6058972"/>
            <a:ext cx="9180238"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Quick+, “</a:t>
            </a:r>
            <a:r>
              <a:rPr kumimoji="0" lang="en-US" sz="1800" b="0" i="0" u="none" strike="noStrike" kern="1200" cap="none" spc="0" normalizeH="0" baseline="0" noProof="0">
                <a:ln>
                  <a:noFill/>
                </a:ln>
                <a:solidFill>
                  <a:srgbClr val="000000"/>
                </a:solidFill>
                <a:effectLst/>
                <a:uLnTx/>
                <a:uFillTx/>
                <a:latin typeface="Tahoma"/>
                <a:ea typeface="+mn-ea"/>
                <a:cs typeface="+mn-cs"/>
                <a:hlinkClick r:id="rId3"/>
              </a:rPr>
              <a:t>Real-time, portable genome sequencing for Ebola surveillance</a:t>
            </a:r>
            <a:r>
              <a:rPr kumimoji="0" lang="en-US" sz="1800" b="0" i="0" u="none" strike="noStrike" kern="1200" cap="none" spc="0" normalizeH="0" baseline="0" noProof="0">
                <a:ln>
                  <a:noFill/>
                </a:ln>
                <a:solidFill>
                  <a:srgbClr val="000000"/>
                </a:solidFill>
                <a:effectLst/>
                <a:uLnTx/>
                <a:uFillTx/>
                <a:latin typeface="Tahoma"/>
                <a:ea typeface="+mn-ea"/>
                <a:cs typeface="+mn-cs"/>
              </a:rPr>
              <a:t>”, </a:t>
            </a:r>
            <a:r>
              <a:rPr kumimoji="0" lang="en-US" sz="1800" b="0" i="1" u="none" strike="noStrike" kern="1200" cap="none" spc="0" normalizeH="0" baseline="0" noProof="0">
                <a:ln>
                  <a:noFill/>
                </a:ln>
                <a:solidFill>
                  <a:srgbClr val="000000"/>
                </a:solidFill>
                <a:effectLst/>
                <a:uLnTx/>
                <a:uFillTx/>
                <a:latin typeface="Tahoma"/>
                <a:ea typeface="+mn-ea"/>
                <a:cs typeface="+mn-cs"/>
              </a:rPr>
              <a:t>Nature</a:t>
            </a:r>
            <a:r>
              <a:rPr kumimoji="0" lang="en-US" sz="1800" b="0" i="0" u="none" strike="noStrike" kern="1200" cap="none" spc="0" normalizeH="0" baseline="0" noProof="0">
                <a:ln>
                  <a:noFill/>
                </a:ln>
                <a:solidFill>
                  <a:srgbClr val="000000"/>
                </a:solidFill>
                <a:effectLst/>
                <a:uLnTx/>
                <a:uFillTx/>
                <a:latin typeface="Tahoma"/>
                <a:ea typeface="+mn-ea"/>
                <a:cs typeface="+mn-cs"/>
              </a:rPr>
              <a:t>, 2016</a:t>
            </a:r>
          </a:p>
        </p:txBody>
      </p:sp>
    </p:spTree>
    <p:extLst>
      <p:ext uri="{BB962C8B-B14F-4D97-AF65-F5344CB8AC3E}">
        <p14:creationId xmlns:p14="http://schemas.microsoft.com/office/powerpoint/2010/main" val="939657241"/>
      </p:ext>
    </p:extLst>
  </p:cSld>
  <p:clrMapOvr>
    <a:masterClrMapping/>
  </p:clrMapOvr>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90D96F-9ED3-0E4C-BF7F-86EEEFB09540}"/>
              </a:ext>
            </a:extLst>
          </p:cNvPr>
          <p:cNvSpPr>
            <a:spLocks noGrp="1"/>
          </p:cNvSpPr>
          <p:nvPr>
            <p:ph type="title"/>
          </p:nvPr>
        </p:nvSpPr>
        <p:spPr>
          <a:xfrm>
            <a:off x="-36512" y="152400"/>
            <a:ext cx="9599984" cy="1066800"/>
          </a:xfrm>
        </p:spPr>
        <p:txBody>
          <a:bodyPr/>
          <a:lstStyle/>
          <a:p>
            <a:r>
              <a:rPr lang="en-US"/>
              <a:t>We Need Faster &amp; Scalable Genome Analysis</a:t>
            </a:r>
          </a:p>
        </p:txBody>
      </p:sp>
      <p:sp>
        <p:nvSpPr>
          <p:cNvPr id="4" name="Slide Number Placeholder 3">
            <a:extLst>
              <a:ext uri="{FF2B5EF4-FFF2-40B4-BE49-F238E27FC236}">
                <a16:creationId xmlns:a16="http://schemas.microsoft.com/office/drawing/2014/main" id="{6071BB7E-7845-6244-9D6F-DC2B6B02D6D9}"/>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Content Placeholder 5">
            <a:extLst>
              <a:ext uri="{FF2B5EF4-FFF2-40B4-BE49-F238E27FC236}">
                <a16:creationId xmlns:a16="http://schemas.microsoft.com/office/drawing/2014/main" id="{9D8BA7B5-6057-0749-8D04-0E229A51C619}"/>
              </a:ext>
            </a:extLst>
          </p:cNvPr>
          <p:cNvPicPr>
            <a:picLocks noChangeAspect="1"/>
          </p:cNvPicPr>
          <p:nvPr/>
        </p:nvPicPr>
        <p:blipFill rotWithShape="1">
          <a:blip r:embed="rId3">
            <a:extLst>
              <a:ext uri="{28A0092B-C50C-407E-A947-70E740481C1C}">
                <a14:useLocalDpi xmlns:a14="http://schemas.microsoft.com/office/drawing/2010/main" val="0"/>
              </a:ext>
            </a:extLst>
          </a:blip>
          <a:srcRect t="17717" r="23484" b="7611"/>
          <a:stretch/>
        </p:blipFill>
        <p:spPr>
          <a:xfrm>
            <a:off x="741198" y="1024625"/>
            <a:ext cx="3423714" cy="2088232"/>
          </a:xfrm>
          <a:prstGeom prst="rect">
            <a:avLst/>
          </a:prstGeom>
        </p:spPr>
      </p:pic>
      <p:pic>
        <p:nvPicPr>
          <p:cNvPr id="7" name="Picture 6">
            <a:extLst>
              <a:ext uri="{FF2B5EF4-FFF2-40B4-BE49-F238E27FC236}">
                <a16:creationId xmlns:a16="http://schemas.microsoft.com/office/drawing/2014/main" id="{A3B519A5-07C0-6A4A-B80F-C4828F13C08E}"/>
              </a:ext>
            </a:extLst>
          </p:cNvPr>
          <p:cNvPicPr>
            <a:picLocks noChangeAspect="1"/>
          </p:cNvPicPr>
          <p:nvPr/>
        </p:nvPicPr>
        <p:blipFill>
          <a:blip r:embed="rId4"/>
          <a:stretch>
            <a:fillRect/>
          </a:stretch>
        </p:blipFill>
        <p:spPr>
          <a:xfrm rot="5400000">
            <a:off x="5686509" y="1014038"/>
            <a:ext cx="2156459" cy="2131671"/>
          </a:xfrm>
          <a:prstGeom prst="rect">
            <a:avLst/>
          </a:prstGeom>
        </p:spPr>
      </p:pic>
      <p:sp>
        <p:nvSpPr>
          <p:cNvPr id="9" name="Rectangle 8">
            <a:extLst>
              <a:ext uri="{FF2B5EF4-FFF2-40B4-BE49-F238E27FC236}">
                <a16:creationId xmlns:a16="http://schemas.microsoft.com/office/drawing/2014/main" id="{79A357C3-037A-FF4C-9649-5150C5A41046}"/>
              </a:ext>
            </a:extLst>
          </p:cNvPr>
          <p:cNvSpPr/>
          <p:nvPr/>
        </p:nvSpPr>
        <p:spPr>
          <a:xfrm>
            <a:off x="4932040" y="3112857"/>
            <a:ext cx="4103801"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Predicting the </a:t>
            </a:r>
            <a:r>
              <a:rPr kumimoji="0" lang="en-US" sz="1800" b="0" i="0" u="none" strike="noStrike" kern="1200" cap="none" spc="0" normalizeH="0" baseline="0" noProof="0" dirty="0">
                <a:ln>
                  <a:noFill/>
                </a:ln>
                <a:solidFill>
                  <a:srgbClr val="FF0000"/>
                </a:solidFill>
                <a:effectLst/>
                <a:uLnTx/>
                <a:uFillTx/>
                <a:latin typeface="Tahoma" panose="020B0604030504040204" pitchFamily="34" charset="0"/>
                <a:ea typeface="Tahoma" panose="020B0604030504040204" pitchFamily="34" charset="0"/>
                <a:cs typeface="Tahoma" panose="020B0604030504040204" pitchFamily="34" charset="0"/>
              </a:rPr>
              <a:t>presence</a:t>
            </a:r>
            <a:r>
              <a:rPr kumimoji="0" lang="en-US" sz="18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and </a:t>
            </a:r>
            <a:r>
              <a:rPr kumimoji="0" lang="en-US" sz="1800" b="0" i="0" u="none" strike="noStrike" kern="1200" cap="none" spc="0" normalizeH="0" baseline="0" noProof="0" dirty="0">
                <a:ln>
                  <a:noFill/>
                </a:ln>
                <a:solidFill>
                  <a:srgbClr val="FF0000"/>
                </a:solidFill>
                <a:effectLst/>
                <a:uLnTx/>
                <a:uFillTx/>
                <a:latin typeface="Tahoma" panose="020B0604030504040204" pitchFamily="34" charset="0"/>
                <a:ea typeface="Tahoma" panose="020B0604030504040204" pitchFamily="34" charset="0"/>
                <a:cs typeface="Tahoma" panose="020B0604030504040204" pitchFamily="34" charset="0"/>
              </a:rPr>
              <a:t>relative abundance</a:t>
            </a:r>
            <a:r>
              <a:rPr kumimoji="0" lang="en-US" sz="18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of </a:t>
            </a:r>
            <a:r>
              <a:rPr kumimoji="0" lang="en-US" sz="1800" b="1" i="0" u="none" strike="noStrike" kern="1200" cap="none" spc="0" normalizeH="0" baseline="0" noProof="0" dirty="0">
                <a:ln>
                  <a:noFill/>
                </a:ln>
                <a:solidFill>
                  <a:srgbClr val="FF0000"/>
                </a:solidFill>
                <a:effectLst/>
                <a:uLnTx/>
                <a:uFillTx/>
                <a:latin typeface="Tahoma" panose="020B0604030504040204" pitchFamily="34" charset="0"/>
                <a:ea typeface="Tahoma" panose="020B0604030504040204" pitchFamily="34" charset="0"/>
                <a:cs typeface="Tahoma" panose="020B0604030504040204" pitchFamily="34" charset="0"/>
              </a:rPr>
              <a:t>microbes</a:t>
            </a:r>
            <a:r>
              <a:rPr kumimoji="0" lang="en-US" sz="18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in a sample</a:t>
            </a:r>
          </a:p>
        </p:txBody>
      </p:sp>
      <p:sp>
        <p:nvSpPr>
          <p:cNvPr id="10" name="Rectangle 9">
            <a:extLst>
              <a:ext uri="{FF2B5EF4-FFF2-40B4-BE49-F238E27FC236}">
                <a16:creationId xmlns:a16="http://schemas.microsoft.com/office/drawing/2014/main" id="{B76B1D94-3169-C94C-81E6-31FAA4873F93}"/>
              </a:ext>
            </a:extLst>
          </p:cNvPr>
          <p:cNvSpPr/>
          <p:nvPr/>
        </p:nvSpPr>
        <p:spPr>
          <a:xfrm>
            <a:off x="539552" y="3131676"/>
            <a:ext cx="3923928"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Understanding </a:t>
            </a:r>
            <a:r>
              <a:rPr kumimoji="0" lang="en-US" sz="1800" b="1" i="0" u="none" strike="noStrike" kern="1200" cap="none" spc="0" normalizeH="0" baseline="0" noProof="0" dirty="0">
                <a:ln>
                  <a:noFill/>
                </a:ln>
                <a:solidFill>
                  <a:srgbClr val="FF0000"/>
                </a:solidFill>
                <a:effectLst/>
                <a:uLnTx/>
                <a:uFillTx/>
                <a:latin typeface="Tahoma" panose="020B0604030504040204" pitchFamily="34" charset="0"/>
                <a:ea typeface="Tahoma" panose="020B0604030504040204" pitchFamily="34" charset="0"/>
                <a:cs typeface="Tahoma" panose="020B0604030504040204" pitchFamily="34" charset="0"/>
              </a:rPr>
              <a:t>genetic variations, species, evolution, …</a:t>
            </a:r>
          </a:p>
        </p:txBody>
      </p:sp>
      <p:sp>
        <p:nvSpPr>
          <p:cNvPr id="13" name="Rectangle 12">
            <a:extLst>
              <a:ext uri="{FF2B5EF4-FFF2-40B4-BE49-F238E27FC236}">
                <a16:creationId xmlns:a16="http://schemas.microsoft.com/office/drawing/2014/main" id="{3A223A29-6644-0347-8D71-6121991CBC37}"/>
              </a:ext>
            </a:extLst>
          </p:cNvPr>
          <p:cNvSpPr/>
          <p:nvPr/>
        </p:nvSpPr>
        <p:spPr>
          <a:xfrm>
            <a:off x="144016" y="5879013"/>
            <a:ext cx="4572000" cy="369332"/>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Rapid surveillance of </a:t>
            </a:r>
            <a:r>
              <a:rPr kumimoji="0" lang="en-US" sz="1800" b="1" i="0" u="none" strike="noStrike" kern="1200" cap="none" spc="0" normalizeH="0" baseline="0" noProof="0">
                <a:ln>
                  <a:noFill/>
                </a:ln>
                <a:solidFill>
                  <a:srgbClr val="FF0000"/>
                </a:solidFill>
                <a:effectLst/>
                <a:uLnTx/>
                <a:uFillTx/>
                <a:latin typeface="Tahoma" panose="020B0604030504040204" pitchFamily="34" charset="0"/>
                <a:ea typeface="Tahoma" panose="020B0604030504040204" pitchFamily="34" charset="0"/>
                <a:cs typeface="Tahoma" panose="020B0604030504040204" pitchFamily="34" charset="0"/>
              </a:rPr>
              <a:t>disease outbreaks</a:t>
            </a:r>
          </a:p>
        </p:txBody>
      </p:sp>
      <p:pic>
        <p:nvPicPr>
          <p:cNvPr id="16" name="Picture 15">
            <a:extLst>
              <a:ext uri="{FF2B5EF4-FFF2-40B4-BE49-F238E27FC236}">
                <a16:creationId xmlns:a16="http://schemas.microsoft.com/office/drawing/2014/main" id="{065DED78-1DA1-334F-BE4E-C478633C9CCD}"/>
              </a:ext>
            </a:extLst>
          </p:cNvPr>
          <p:cNvPicPr>
            <a:picLocks noChangeAspect="1"/>
          </p:cNvPicPr>
          <p:nvPr/>
        </p:nvPicPr>
        <p:blipFill>
          <a:blip r:embed="rId5"/>
          <a:stretch>
            <a:fillRect/>
          </a:stretch>
        </p:blipFill>
        <p:spPr>
          <a:xfrm>
            <a:off x="688528" y="3914154"/>
            <a:ext cx="3476384" cy="1955466"/>
          </a:xfrm>
          <a:prstGeom prst="rect">
            <a:avLst/>
          </a:prstGeom>
        </p:spPr>
      </p:pic>
      <p:sp>
        <p:nvSpPr>
          <p:cNvPr id="17" name="Rectangle 16">
            <a:extLst>
              <a:ext uri="{FF2B5EF4-FFF2-40B4-BE49-F238E27FC236}">
                <a16:creationId xmlns:a16="http://schemas.microsoft.com/office/drawing/2014/main" id="{7BC48378-27E6-E74D-8EEF-1E75F9F5206F}"/>
              </a:ext>
            </a:extLst>
          </p:cNvPr>
          <p:cNvSpPr/>
          <p:nvPr/>
        </p:nvSpPr>
        <p:spPr>
          <a:xfrm>
            <a:off x="5004544" y="5874281"/>
            <a:ext cx="4031952"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Developing </a:t>
            </a:r>
            <a:r>
              <a:rPr kumimoji="0" lang="en-US" sz="1800" b="1" i="0" u="none" strike="noStrike" kern="1200" cap="none" spc="0" normalizeH="0" baseline="0" noProof="0">
                <a:ln>
                  <a:noFill/>
                </a:ln>
                <a:solidFill>
                  <a:srgbClr val="FF0000"/>
                </a:solidFill>
                <a:effectLst/>
                <a:uLnTx/>
                <a:uFillTx/>
                <a:latin typeface="Tahoma" panose="020B0604030504040204" pitchFamily="34" charset="0"/>
                <a:ea typeface="Tahoma" panose="020B0604030504040204" pitchFamily="34" charset="0"/>
                <a:cs typeface="Tahoma" panose="020B0604030504040204" pitchFamily="34" charset="0"/>
              </a:rPr>
              <a:t>personalized medicine</a:t>
            </a:r>
          </a:p>
        </p:txBody>
      </p:sp>
      <p:pic>
        <p:nvPicPr>
          <p:cNvPr id="22" name="Picture 20" descr="Related image">
            <a:extLst>
              <a:ext uri="{FF2B5EF4-FFF2-40B4-BE49-F238E27FC236}">
                <a16:creationId xmlns:a16="http://schemas.microsoft.com/office/drawing/2014/main" id="{A207574E-145E-3846-B1F1-469104C3B010}"/>
              </a:ext>
            </a:extLst>
          </p:cNvPr>
          <p:cNvPicPr>
            <a:picLocks noChangeAspect="1" noChangeArrowheads="1"/>
          </p:cNvPicPr>
          <p:nvPr/>
        </p:nvPicPr>
        <p:blipFill rotWithShape="1">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rcRect l="72942" t="50853" r="8530" b="12146"/>
          <a:stretch/>
        </p:blipFill>
        <p:spPr bwMode="auto">
          <a:xfrm>
            <a:off x="5923875" y="4922839"/>
            <a:ext cx="625218" cy="1028700"/>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0" descr="Related image">
            <a:extLst>
              <a:ext uri="{FF2B5EF4-FFF2-40B4-BE49-F238E27FC236}">
                <a16:creationId xmlns:a16="http://schemas.microsoft.com/office/drawing/2014/main" id="{66E8E7A2-C541-7E48-93B5-E3E2C2B8C2BA}"/>
              </a:ext>
            </a:extLst>
          </p:cNvPr>
          <p:cNvPicPr>
            <a:picLocks noChangeAspect="1" noChangeArrowheads="1"/>
          </p:cNvPicPr>
          <p:nvPr/>
        </p:nvPicPr>
        <p:blipFill rotWithShape="1">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rcRect l="28835" t="50853" r="50206" b="12146"/>
          <a:stretch/>
        </p:blipFill>
        <p:spPr bwMode="auto">
          <a:xfrm>
            <a:off x="6020445" y="3980147"/>
            <a:ext cx="707212" cy="1028700"/>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0" descr="Related image">
            <a:extLst>
              <a:ext uri="{FF2B5EF4-FFF2-40B4-BE49-F238E27FC236}">
                <a16:creationId xmlns:a16="http://schemas.microsoft.com/office/drawing/2014/main" id="{042EC2D7-9036-5049-B7B0-A612D0C670DD}"/>
              </a:ext>
            </a:extLst>
          </p:cNvPr>
          <p:cNvPicPr>
            <a:picLocks noChangeAspect="1" noChangeArrowheads="1"/>
          </p:cNvPicPr>
          <p:nvPr/>
        </p:nvPicPr>
        <p:blipFill rotWithShape="1">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rcRect l="8740" t="50853" r="71287" b="12146"/>
          <a:stretch/>
        </p:blipFill>
        <p:spPr bwMode="auto">
          <a:xfrm>
            <a:off x="5635182" y="3899121"/>
            <a:ext cx="673957" cy="1028700"/>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36" descr="Image result for medication icon">
            <a:extLst>
              <a:ext uri="{FF2B5EF4-FFF2-40B4-BE49-F238E27FC236}">
                <a16:creationId xmlns:a16="http://schemas.microsoft.com/office/drawing/2014/main" id="{E34AC37D-D314-9349-8E43-D3A56B0F7704}"/>
              </a:ext>
            </a:extLst>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56306" t="2057" r="6476" b="59543"/>
          <a:stretch/>
        </p:blipFill>
        <p:spPr bwMode="auto">
          <a:xfrm>
            <a:off x="7446864" y="5116655"/>
            <a:ext cx="653528" cy="674275"/>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36" descr="Image result for medication icon">
            <a:extLst>
              <a:ext uri="{FF2B5EF4-FFF2-40B4-BE49-F238E27FC236}">
                <a16:creationId xmlns:a16="http://schemas.microsoft.com/office/drawing/2014/main" id="{8D68DAFE-2E59-6C43-A4FF-ADCD82611D5C}"/>
              </a:ext>
            </a:extLst>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6663" t="2087" r="55824" b="60400"/>
          <a:stretch/>
        </p:blipFill>
        <p:spPr bwMode="auto">
          <a:xfrm>
            <a:off x="7301905" y="4219429"/>
            <a:ext cx="615574" cy="615574"/>
          </a:xfrm>
          <a:prstGeom prst="rect">
            <a:avLst/>
          </a:prstGeom>
          <a:noFill/>
          <a:extLst>
            <a:ext uri="{909E8E84-426E-40DD-AFC4-6F175D3DCCD1}">
              <a14:hiddenFill xmlns:a14="http://schemas.microsoft.com/office/drawing/2010/main">
                <a:solidFill>
                  <a:srgbClr val="FFFFFF"/>
                </a:solidFill>
              </a14:hiddenFill>
            </a:ext>
          </a:extLst>
        </p:spPr>
      </p:pic>
      <p:sp>
        <p:nvSpPr>
          <p:cNvPr id="29" name="Right Arrow 28">
            <a:extLst>
              <a:ext uri="{FF2B5EF4-FFF2-40B4-BE49-F238E27FC236}">
                <a16:creationId xmlns:a16="http://schemas.microsoft.com/office/drawing/2014/main" id="{F9FEAE5E-C06E-0842-AD47-E10909BBE084}"/>
              </a:ext>
            </a:extLst>
          </p:cNvPr>
          <p:cNvSpPr/>
          <p:nvPr/>
        </p:nvSpPr>
        <p:spPr>
          <a:xfrm flipH="1">
            <a:off x="6806446" y="4413471"/>
            <a:ext cx="375525" cy="221975"/>
          </a:xfrm>
          <a:prstGeom prst="rightArrow">
            <a:avLst>
              <a:gd name="adj1" fmla="val 50000"/>
              <a:gd name="adj2" fmla="val 81840"/>
            </a:avLst>
          </a:prstGeom>
          <a:solidFill>
            <a:schemeClr val="bg1">
              <a:lumMod val="50000"/>
            </a:schemeClr>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a:ln>
                <a:noFill/>
              </a:ln>
              <a:solidFill>
                <a:srgbClr val="5F5F5F"/>
              </a:solidFill>
              <a:effectLst/>
              <a:uLnTx/>
              <a:uFillTx/>
              <a:latin typeface="europa"/>
              <a:ea typeface="+mn-ea"/>
              <a:cs typeface="+mn-cs"/>
            </a:endParaRPr>
          </a:p>
        </p:txBody>
      </p:sp>
      <p:sp>
        <p:nvSpPr>
          <p:cNvPr id="34" name="Right Arrow 33">
            <a:extLst>
              <a:ext uri="{FF2B5EF4-FFF2-40B4-BE49-F238E27FC236}">
                <a16:creationId xmlns:a16="http://schemas.microsoft.com/office/drawing/2014/main" id="{559D13C8-7445-4B4C-9F01-68BBD716A138}"/>
              </a:ext>
            </a:extLst>
          </p:cNvPr>
          <p:cNvSpPr/>
          <p:nvPr/>
        </p:nvSpPr>
        <p:spPr>
          <a:xfrm flipH="1">
            <a:off x="6810216" y="5342806"/>
            <a:ext cx="375525" cy="221975"/>
          </a:xfrm>
          <a:prstGeom prst="rightArrow">
            <a:avLst>
              <a:gd name="adj1" fmla="val 50000"/>
              <a:gd name="adj2" fmla="val 81840"/>
            </a:avLst>
          </a:prstGeom>
          <a:solidFill>
            <a:schemeClr val="bg1">
              <a:lumMod val="50000"/>
            </a:schemeClr>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a:ln>
                <a:noFill/>
              </a:ln>
              <a:solidFill>
                <a:srgbClr val="5F5F5F"/>
              </a:solidFill>
              <a:effectLst/>
              <a:uLnTx/>
              <a:uFillTx/>
              <a:latin typeface="europa"/>
              <a:ea typeface="+mn-ea"/>
              <a:cs typeface="+mn-cs"/>
            </a:endParaRPr>
          </a:p>
        </p:txBody>
      </p:sp>
      <p:sp>
        <p:nvSpPr>
          <p:cNvPr id="35" name="Rectangle 34">
            <a:extLst>
              <a:ext uri="{FF2B5EF4-FFF2-40B4-BE49-F238E27FC236}">
                <a16:creationId xmlns:a16="http://schemas.microsoft.com/office/drawing/2014/main" id="{470B46ED-CFE3-1B42-9238-85E51E7AF537}"/>
              </a:ext>
            </a:extLst>
          </p:cNvPr>
          <p:cNvSpPr/>
          <p:nvPr/>
        </p:nvSpPr>
        <p:spPr>
          <a:xfrm>
            <a:off x="3347864" y="6434284"/>
            <a:ext cx="4968552"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panose="020B0604030504040204" pitchFamily="34" charset="0"/>
                <a:ea typeface="Tahoma" panose="020B0604030504040204" pitchFamily="34" charset="0"/>
                <a:cs typeface="Tahoma" panose="020B0604030504040204" pitchFamily="34" charset="0"/>
              </a:rPr>
              <a:t>And, many, many other applications …</a:t>
            </a:r>
          </a:p>
        </p:txBody>
      </p:sp>
    </p:spTree>
    <p:extLst>
      <p:ext uri="{BB962C8B-B14F-4D97-AF65-F5344CB8AC3E}">
        <p14:creationId xmlns:p14="http://schemas.microsoft.com/office/powerpoint/2010/main" val="2916525589"/>
      </p:ext>
    </p:extLst>
  </p:cSld>
  <p:clrMapOvr>
    <a:masterClrMapping/>
  </p:clrMapOvr>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29" name="Title 4">
            <a:extLst>
              <a:ext uri="{FF2B5EF4-FFF2-40B4-BE49-F238E27FC236}">
                <a16:creationId xmlns:a16="http://schemas.microsoft.com/office/drawing/2014/main" id="{0670578D-E19B-8541-9537-191677663DAC}"/>
              </a:ext>
            </a:extLst>
          </p:cNvPr>
          <p:cNvSpPr>
            <a:spLocks noGrp="1" noChangeArrowheads="1"/>
          </p:cNvSpPr>
          <p:nvPr>
            <p:ph type="ctrTitle"/>
          </p:nvPr>
        </p:nvSpPr>
        <p:spPr>
          <a:xfrm>
            <a:off x="2699792" y="1748408"/>
            <a:ext cx="7924800" cy="1752600"/>
          </a:xfrm>
        </p:spPr>
        <p:txBody>
          <a:bodyPr/>
          <a:lstStyle/>
          <a:p>
            <a:r>
              <a:rPr lang="en-US" altLang="en-US" dirty="0">
                <a:ea typeface="ＭＳ Ｐゴシック" panose="020B0600070205080204" pitchFamily="34" charset="-128"/>
              </a:rPr>
              <a:t>One Problem</a:t>
            </a:r>
          </a:p>
        </p:txBody>
      </p:sp>
      <p:sp>
        <p:nvSpPr>
          <p:cNvPr id="176130" name="Subtitle 5">
            <a:extLst>
              <a:ext uri="{FF2B5EF4-FFF2-40B4-BE49-F238E27FC236}">
                <a16:creationId xmlns:a16="http://schemas.microsoft.com/office/drawing/2014/main" id="{53FF18AD-8F96-6146-B6EC-4036AE430FD8}"/>
              </a:ext>
            </a:extLst>
          </p:cNvPr>
          <p:cNvSpPr>
            <a:spLocks noGrp="1" noChangeArrowheads="1"/>
          </p:cNvSpPr>
          <p:nvPr>
            <p:ph type="subTitle" idx="1"/>
          </p:nvPr>
        </p:nvSpPr>
        <p:spPr/>
        <p:txBody>
          <a:bodyPr/>
          <a:lstStyle/>
          <a:p>
            <a:endParaRPr lang="en-US" altLang="en-US">
              <a:ea typeface="ＭＳ Ｐゴシック" panose="020B0600070205080204" pitchFamily="34" charset="-128"/>
            </a:endParaRPr>
          </a:p>
        </p:txBody>
      </p:sp>
    </p:spTree>
    <p:extLst>
      <p:ext uri="{BB962C8B-B14F-4D97-AF65-F5344CB8AC3E}">
        <p14:creationId xmlns:p14="http://schemas.microsoft.com/office/powerpoint/2010/main" val="2691377537"/>
      </p:ext>
    </p:extLst>
  </p:cSld>
  <p:clrMapOvr>
    <a:masterClrMapping/>
  </p:clrMapOvr>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11591" y="0"/>
            <a:ext cx="9145859" cy="6858000"/>
          </a:xfrm>
          <a:prstGeom prst="rect">
            <a:avLst/>
          </a:prstGeom>
          <a:solidFill>
            <a:schemeClr val="bg1"/>
          </a:solidFill>
          <a:ln>
            <a:no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sp>
        <p:nvSpPr>
          <p:cNvPr id="20" name="Rectangle 19"/>
          <p:cNvSpPr/>
          <p:nvPr/>
        </p:nvSpPr>
        <p:spPr>
          <a:xfrm>
            <a:off x="8534400" y="4129073"/>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pic>
        <p:nvPicPr>
          <p:cNvPr id="71" name="Picture 70" descr="http://www.nextplatform.com/wp-content/uploads/2015/03/Glenn1.png"/>
          <p:cNvPicPr>
            <a:picLocks noChangeAspect="1" noChangeArrowheads="1"/>
          </p:cNvPicPr>
          <p:nvPr/>
        </p:nvPicPr>
        <p:blipFill rotWithShape="1">
          <a:blip r:embed="rId3">
            <a:extLst>
              <a:ext uri="{28A0092B-C50C-407E-A947-70E740481C1C}">
                <a14:useLocalDpi xmlns:a14="http://schemas.microsoft.com/office/drawing/2010/main" val="0"/>
              </a:ext>
            </a:extLst>
          </a:blip>
          <a:srcRect l="35425" t="51522" r="34916" b="5973"/>
          <a:stretch/>
        </p:blipFill>
        <p:spPr bwMode="auto">
          <a:xfrm>
            <a:off x="105649" y="4094761"/>
            <a:ext cx="4224963" cy="1829100"/>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71"/>
          <p:cNvPicPr>
            <a:picLocks noChangeAspect="1"/>
          </p:cNvPicPr>
          <p:nvPr/>
        </p:nvPicPr>
        <p:blipFill rotWithShape="1">
          <a:blip r:embed="rId4"/>
          <a:srcRect l="50959" t="10448" r="25205" b="67472"/>
          <a:stretch/>
        </p:blipFill>
        <p:spPr>
          <a:xfrm>
            <a:off x="5495894" y="3689818"/>
            <a:ext cx="2867618" cy="2653333"/>
          </a:xfrm>
          <a:prstGeom prst="rect">
            <a:avLst/>
          </a:prstGeom>
        </p:spPr>
      </p:pic>
      <p:sp>
        <p:nvSpPr>
          <p:cNvPr id="75" name="Rectangle 74"/>
          <p:cNvSpPr/>
          <p:nvPr/>
        </p:nvSpPr>
        <p:spPr>
          <a:xfrm>
            <a:off x="8022677" y="4174288"/>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8" name="Rectangle 77"/>
          <p:cNvSpPr/>
          <p:nvPr/>
        </p:nvSpPr>
        <p:spPr>
          <a:xfrm>
            <a:off x="4628782" y="0"/>
            <a:ext cx="9144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9" name="Rectangle 78"/>
          <p:cNvSpPr/>
          <p:nvPr/>
        </p:nvSpPr>
        <p:spPr>
          <a:xfrm>
            <a:off x="1" y="3383280"/>
            <a:ext cx="9144000"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graphicFrame>
        <p:nvGraphicFramePr>
          <p:cNvPr id="2" name="Object 1"/>
          <p:cNvGraphicFramePr>
            <a:graphicFrameLocks noChangeAspect="1"/>
          </p:cNvGraphicFramePr>
          <p:nvPr/>
        </p:nvGraphicFramePr>
        <p:xfrm>
          <a:off x="5311176" y="36301"/>
          <a:ext cx="3509639" cy="3353943"/>
        </p:xfrm>
        <a:graphic>
          <a:graphicData uri="http://schemas.openxmlformats.org/presentationml/2006/ole">
            <mc:AlternateContent xmlns:mc="http://schemas.openxmlformats.org/markup-compatibility/2006">
              <mc:Choice xmlns:v="urn:schemas-microsoft-com:vml" Requires="v">
                <p:oleObj name="Visio" r:id="rId5" imgW="2695276" imgH="2509932" progId="Visio.Drawing.11">
                  <p:embed/>
                </p:oleObj>
              </mc:Choice>
              <mc:Fallback>
                <p:oleObj name="Visio" r:id="rId5" imgW="2695276" imgH="2509932" progId="Visio.Drawing.11">
                  <p:embed/>
                  <p:pic>
                    <p:nvPicPr>
                      <p:cNvPr id="2" name="Object 1"/>
                      <p:cNvPicPr/>
                      <p:nvPr/>
                    </p:nvPicPr>
                    <p:blipFill>
                      <a:blip r:embed="rId6"/>
                      <a:stretch>
                        <a:fillRect/>
                      </a:stretch>
                    </p:blipFill>
                    <p:spPr>
                      <a:xfrm>
                        <a:off x="5311176" y="36301"/>
                        <a:ext cx="3509639" cy="3353943"/>
                      </a:xfrm>
                      <a:prstGeom prst="rect">
                        <a:avLst/>
                      </a:prstGeom>
                    </p:spPr>
                  </p:pic>
                </p:oleObj>
              </mc:Fallback>
            </mc:AlternateContent>
          </a:graphicData>
        </a:graphic>
      </p:graphicFrame>
      <p:graphicFrame>
        <p:nvGraphicFramePr>
          <p:cNvPr id="23" name="Object 22"/>
          <p:cNvGraphicFramePr>
            <a:graphicFrameLocks noChangeAspect="1"/>
          </p:cNvGraphicFramePr>
          <p:nvPr/>
        </p:nvGraphicFramePr>
        <p:xfrm>
          <a:off x="177467" y="500679"/>
          <a:ext cx="4895872" cy="2150973"/>
        </p:xfrm>
        <a:graphic>
          <a:graphicData uri="http://schemas.openxmlformats.org/presentationml/2006/ole">
            <mc:AlternateContent xmlns:mc="http://schemas.openxmlformats.org/markup-compatibility/2006">
              <mc:Choice xmlns:v="urn:schemas-microsoft-com:vml" Requires="v">
                <p:oleObj name="Visio" r:id="rId7" imgW="3859122" imgH="1695796" progId="Visio.Drawing.11">
                  <p:embed/>
                </p:oleObj>
              </mc:Choice>
              <mc:Fallback>
                <p:oleObj name="Visio" r:id="rId7" imgW="3859122" imgH="1695796" progId="Visio.Drawing.11">
                  <p:embed/>
                  <p:pic>
                    <p:nvPicPr>
                      <p:cNvPr id="23" name="Object 22"/>
                      <p:cNvPicPr/>
                      <p:nvPr/>
                    </p:nvPicPr>
                    <p:blipFill>
                      <a:blip r:embed="rId8"/>
                      <a:stretch>
                        <a:fillRect/>
                      </a:stretch>
                    </p:blipFill>
                    <p:spPr>
                      <a:xfrm>
                        <a:off x="177467" y="500679"/>
                        <a:ext cx="4895872" cy="2150973"/>
                      </a:xfrm>
                      <a:prstGeom prst="rect">
                        <a:avLst/>
                      </a:prstGeom>
                    </p:spPr>
                  </p:pic>
                </p:oleObj>
              </mc:Fallback>
            </mc:AlternateContent>
          </a:graphicData>
        </a:graphic>
      </p:graphicFrame>
      <p:sp>
        <p:nvSpPr>
          <p:cNvPr id="81" name="Snip Diagonal Corner Rectangle 80"/>
          <p:cNvSpPr/>
          <p:nvPr/>
        </p:nvSpPr>
        <p:spPr>
          <a:xfrm>
            <a:off x="0" y="292493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1</a:t>
            </a:r>
          </a:p>
        </p:txBody>
      </p:sp>
      <p:sp>
        <p:nvSpPr>
          <p:cNvPr id="82" name="Snip Diagonal Corner Rectangle 81"/>
          <p:cNvSpPr/>
          <p:nvPr/>
        </p:nvSpPr>
        <p:spPr>
          <a:xfrm>
            <a:off x="8675925" y="292493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2</a:t>
            </a:r>
          </a:p>
        </p:txBody>
      </p:sp>
      <p:sp>
        <p:nvSpPr>
          <p:cNvPr id="83" name="TextBox 82"/>
          <p:cNvSpPr txBox="1"/>
          <p:nvPr/>
        </p:nvSpPr>
        <p:spPr>
          <a:xfrm>
            <a:off x="458343" y="29249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Sequencing</a:t>
            </a:r>
          </a:p>
        </p:txBody>
      </p:sp>
      <p:sp>
        <p:nvSpPr>
          <p:cNvPr id="84" name="TextBox 83"/>
          <p:cNvSpPr txBox="1"/>
          <p:nvPr/>
        </p:nvSpPr>
        <p:spPr>
          <a:xfrm>
            <a:off x="6304876" y="2916378"/>
            <a:ext cx="247322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Read Mapping</a:t>
            </a:r>
          </a:p>
        </p:txBody>
      </p:sp>
      <p:sp>
        <p:nvSpPr>
          <p:cNvPr id="85" name="Snip Diagonal Corner Rectangle 84"/>
          <p:cNvSpPr/>
          <p:nvPr/>
        </p:nvSpPr>
        <p:spPr>
          <a:xfrm>
            <a:off x="-11591" y="639965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3</a:t>
            </a:r>
          </a:p>
        </p:txBody>
      </p:sp>
      <p:sp>
        <p:nvSpPr>
          <p:cNvPr id="86" name="Snip Diagonal Corner Rectangle 85"/>
          <p:cNvSpPr/>
          <p:nvPr/>
        </p:nvSpPr>
        <p:spPr>
          <a:xfrm>
            <a:off x="8678558" y="639965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4</a:t>
            </a:r>
          </a:p>
        </p:txBody>
      </p:sp>
      <p:sp>
        <p:nvSpPr>
          <p:cNvPr id="87" name="TextBox 86"/>
          <p:cNvSpPr txBox="1"/>
          <p:nvPr/>
        </p:nvSpPr>
        <p:spPr>
          <a:xfrm>
            <a:off x="483743" y="63793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Variant Calling</a:t>
            </a:r>
          </a:p>
        </p:txBody>
      </p:sp>
      <p:sp>
        <p:nvSpPr>
          <p:cNvPr id="88" name="TextBox 87"/>
          <p:cNvSpPr txBox="1"/>
          <p:nvPr/>
        </p:nvSpPr>
        <p:spPr>
          <a:xfrm>
            <a:off x="5558503" y="6399656"/>
            <a:ext cx="3404877"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Scientific Discovery</a:t>
            </a:r>
          </a:p>
        </p:txBody>
      </p:sp>
      <p:grpSp>
        <p:nvGrpSpPr>
          <p:cNvPr id="66" name="Group 65"/>
          <p:cNvGrpSpPr/>
          <p:nvPr/>
        </p:nvGrpSpPr>
        <p:grpSpPr>
          <a:xfrm>
            <a:off x="-289047" y="3715576"/>
            <a:ext cx="9433048" cy="3582965"/>
            <a:chOff x="-108520" y="3573016"/>
            <a:chExt cx="9433048" cy="3582965"/>
          </a:xfrm>
        </p:grpSpPr>
        <p:sp>
          <p:nvSpPr>
            <p:cNvPr id="63" name="Rectangle 62"/>
            <p:cNvSpPr/>
            <p:nvPr/>
          </p:nvSpPr>
          <p:spPr>
            <a:xfrm>
              <a:off x="-108520" y="3573016"/>
              <a:ext cx="9433048" cy="3276000"/>
            </a:xfrm>
            <a:prstGeom prst="rect">
              <a:avLst/>
            </a:prstGeom>
            <a:solidFill>
              <a:schemeClr val="bg1"/>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grpSp>
          <p:nvGrpSpPr>
            <p:cNvPr id="3" name="Group 2"/>
            <p:cNvGrpSpPr/>
            <p:nvPr/>
          </p:nvGrpSpPr>
          <p:grpSpPr>
            <a:xfrm>
              <a:off x="613105" y="4005064"/>
              <a:ext cx="7919335" cy="3150917"/>
              <a:chOff x="-208582" y="3753558"/>
              <a:chExt cx="7919335" cy="3150917"/>
            </a:xfrm>
          </p:grpSpPr>
          <p:sp>
            <p:nvSpPr>
              <p:cNvPr id="62" name="Rectangle 61"/>
              <p:cNvSpPr/>
              <p:nvPr/>
            </p:nvSpPr>
            <p:spPr>
              <a:xfrm rot="12861">
                <a:off x="-208582" y="3828624"/>
                <a:ext cx="1900479" cy="2405141"/>
              </a:xfrm>
              <a:prstGeom prst="rect">
                <a:avLst/>
              </a:prstGeom>
              <a:solidFill>
                <a:srgbClr val="C6C6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pic>
            <p:nvPicPr>
              <p:cNvPr id="28" name="Picture 4" descr="https://i.ytimg.com/vi/thf4TFnkesw/maxresdefault.jpg"/>
              <p:cNvPicPr>
                <a:picLocks noChangeAspect="1" noChangeArrowheads="1"/>
              </p:cNvPicPr>
              <p:nvPr/>
            </p:nvPicPr>
            <p:blipFill rotWithShape="1">
              <a:blip r:embed="rId9" cstate="print">
                <a:clrChange>
                  <a:clrFrom>
                    <a:srgbClr val="FFFFFF"/>
                  </a:clrFrom>
                  <a:clrTo>
                    <a:srgbClr val="FFFFFF">
                      <a:alpha val="0"/>
                    </a:srgbClr>
                  </a:clrTo>
                </a:clrChange>
                <a:extLst>
                  <a:ext uri="{28A0092B-C50C-407E-A947-70E740481C1C}">
                    <a14:useLocalDpi xmlns:a14="http://schemas.microsoft.com/office/drawing/2010/main" val="0"/>
                  </a:ext>
                </a:extLst>
              </a:blip>
              <a:srcRect t="16939" b="37412"/>
              <a:stretch/>
            </p:blipFill>
            <p:spPr bwMode="auto">
              <a:xfrm rot="961673">
                <a:off x="144628" y="3753558"/>
                <a:ext cx="6902450" cy="3150917"/>
              </a:xfrm>
              <a:prstGeom prst="rect">
                <a:avLst/>
              </a:prstGeom>
              <a:noFill/>
              <a:extLst>
                <a:ext uri="{909E8E84-426E-40DD-AFC4-6F175D3DCCD1}">
                  <a14:hiddenFill xmlns:a14="http://schemas.microsoft.com/office/drawing/2010/main">
                    <a:solidFill>
                      <a:srgbClr val="FFFFFF"/>
                    </a:solidFill>
                  </a14:hiddenFill>
                </a:ext>
              </a:extLst>
            </p:spPr>
          </p:pic>
          <p:sp>
            <p:nvSpPr>
              <p:cNvPr id="29" name="Rectangle 28"/>
              <p:cNvSpPr/>
              <p:nvPr/>
            </p:nvSpPr>
            <p:spPr>
              <a:xfrm rot="12861">
                <a:off x="376978" y="4035982"/>
                <a:ext cx="1900479" cy="1797999"/>
              </a:xfrm>
              <a:prstGeom prst="rect">
                <a:avLst/>
              </a:prstGeom>
              <a:solidFill>
                <a:srgbClr val="C6C6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0" name="Oval 29"/>
              <p:cNvSpPr/>
              <p:nvPr/>
            </p:nvSpPr>
            <p:spPr>
              <a:xfrm rot="961673">
                <a:off x="3274474" y="5019457"/>
                <a:ext cx="545523" cy="5455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1" name="Oval 30"/>
              <p:cNvSpPr/>
              <p:nvPr/>
            </p:nvSpPr>
            <p:spPr>
              <a:xfrm rot="961673">
                <a:off x="3184235" y="5076418"/>
                <a:ext cx="545523" cy="5455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2" name="Oval 31"/>
              <p:cNvSpPr/>
              <p:nvPr/>
            </p:nvSpPr>
            <p:spPr>
              <a:xfrm rot="961673">
                <a:off x="2682472" y="5332287"/>
                <a:ext cx="577532"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3" name="Oval 32"/>
              <p:cNvSpPr/>
              <p:nvPr/>
            </p:nvSpPr>
            <p:spPr>
              <a:xfrm rot="961673">
                <a:off x="3178618" y="4478667"/>
                <a:ext cx="577532"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4" name="Oval 33"/>
              <p:cNvSpPr/>
              <p:nvPr/>
            </p:nvSpPr>
            <p:spPr>
              <a:xfrm rot="961673">
                <a:off x="3735687" y="4643492"/>
                <a:ext cx="573365" cy="6430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5" name="Oval 34"/>
              <p:cNvSpPr/>
              <p:nvPr/>
            </p:nvSpPr>
            <p:spPr>
              <a:xfrm rot="961673">
                <a:off x="4180716" y="4852949"/>
                <a:ext cx="676378"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6" name="Oval 35"/>
              <p:cNvSpPr/>
              <p:nvPr/>
            </p:nvSpPr>
            <p:spPr>
              <a:xfrm rot="961673">
                <a:off x="2508995" y="4000739"/>
                <a:ext cx="577532"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7" name="Rounded Rectangle 36"/>
              <p:cNvSpPr/>
              <p:nvPr/>
            </p:nvSpPr>
            <p:spPr>
              <a:xfrm rot="61750">
                <a:off x="2444098" y="4616095"/>
                <a:ext cx="580811" cy="76536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8" name="Rectangle 37"/>
              <p:cNvSpPr/>
              <p:nvPr/>
            </p:nvSpPr>
            <p:spPr>
              <a:xfrm>
                <a:off x="293120" y="4523798"/>
                <a:ext cx="2012089" cy="135421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300 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bases/min</a:t>
                </a:r>
                <a:endParaRPr kumimoji="0" lang="en-US" sz="2800" b="0" i="0" u="none" strike="noStrike" kern="1200" cap="none" spc="0" normalizeH="0" baseline="0" noProof="0" dirty="0">
                  <a:ln>
                    <a:noFill/>
                  </a:ln>
                  <a:solidFill>
                    <a:prstClr val="black"/>
                  </a:solidFill>
                  <a:effectLst/>
                  <a:uLnTx/>
                  <a:uFillTx/>
                  <a:latin typeface="Tahoma"/>
                  <a:ea typeface="+mn-ea"/>
                  <a:cs typeface="+mn-cs"/>
                </a:endParaRPr>
              </a:p>
            </p:txBody>
          </p:sp>
          <p:sp>
            <p:nvSpPr>
              <p:cNvPr id="39" name="Rectangle 5"/>
              <p:cNvSpPr>
                <a:spLocks noChangeArrowheads="1"/>
              </p:cNvSpPr>
              <p:nvPr/>
            </p:nvSpPr>
            <p:spPr bwMode="auto">
              <a:xfrm rot="1668114">
                <a:off x="2356724" y="419589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1F497D"/>
                    </a:solidFill>
                    <a:effectLst/>
                    <a:uLnTx/>
                    <a:uFillTx/>
                    <a:latin typeface="Tahoma"/>
                    <a:ea typeface="+mn-ea"/>
                    <a:cs typeface="+mn-cs"/>
                  </a:rPr>
                  <a:t>GAGTCAGAATTTGAC </a:t>
                </a:r>
              </a:p>
            </p:txBody>
          </p:sp>
          <p:sp>
            <p:nvSpPr>
              <p:cNvPr id="40" name="Rectangle 5"/>
              <p:cNvSpPr>
                <a:spLocks noChangeArrowheads="1"/>
              </p:cNvSpPr>
              <p:nvPr/>
            </p:nvSpPr>
            <p:spPr bwMode="auto">
              <a:xfrm rot="1668114">
                <a:off x="2426056" y="4506516"/>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C0504D"/>
                    </a:solidFill>
                    <a:effectLst/>
                    <a:uLnTx/>
                    <a:uFillTx/>
                    <a:latin typeface="Tahoma"/>
                    <a:ea typeface="+mn-ea"/>
                    <a:cs typeface="+mn-cs"/>
                  </a:rPr>
                  <a:t>GAGTCAGAATTTGAC </a:t>
                </a:r>
              </a:p>
            </p:txBody>
          </p:sp>
          <p:sp>
            <p:nvSpPr>
              <p:cNvPr id="41" name="Rectangle 5"/>
              <p:cNvSpPr>
                <a:spLocks noChangeArrowheads="1"/>
              </p:cNvSpPr>
              <p:nvPr/>
            </p:nvSpPr>
            <p:spPr bwMode="auto">
              <a:xfrm rot="1668114">
                <a:off x="2495388" y="4817134"/>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8064A2"/>
                    </a:solidFill>
                    <a:effectLst/>
                    <a:uLnTx/>
                    <a:uFillTx/>
                    <a:latin typeface="Tahoma"/>
                    <a:ea typeface="+mn-ea"/>
                    <a:cs typeface="+mn-cs"/>
                  </a:rPr>
                  <a:t>GAGTCAGAATTTGAC </a:t>
                </a:r>
              </a:p>
            </p:txBody>
          </p:sp>
          <p:sp>
            <p:nvSpPr>
              <p:cNvPr id="42" name="Rectangle 5"/>
              <p:cNvSpPr>
                <a:spLocks noChangeArrowheads="1"/>
              </p:cNvSpPr>
              <p:nvPr/>
            </p:nvSpPr>
            <p:spPr bwMode="auto">
              <a:xfrm rot="1668114">
                <a:off x="2320594" y="5057620"/>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79646"/>
                    </a:solidFill>
                    <a:effectLst/>
                    <a:uLnTx/>
                    <a:uFillTx/>
                    <a:latin typeface="Tahoma"/>
                    <a:ea typeface="+mn-ea"/>
                    <a:cs typeface="+mn-cs"/>
                  </a:rPr>
                  <a:t>GAGTCAGAATTTGAC </a:t>
                </a:r>
              </a:p>
            </p:txBody>
          </p:sp>
          <p:sp>
            <p:nvSpPr>
              <p:cNvPr id="43" name="Rectangle 5"/>
              <p:cNvSpPr>
                <a:spLocks noChangeArrowheads="1"/>
              </p:cNvSpPr>
              <p:nvPr/>
            </p:nvSpPr>
            <p:spPr bwMode="auto">
              <a:xfrm rot="20074936">
                <a:off x="2354860" y="5490301"/>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9BBB59"/>
                    </a:solidFill>
                    <a:effectLst/>
                    <a:uLnTx/>
                    <a:uFillTx/>
                    <a:latin typeface="Tahoma"/>
                    <a:ea typeface="+mn-ea"/>
                    <a:cs typeface="+mn-cs"/>
                  </a:rPr>
                  <a:t>GAGTCAGAATTTGAC </a:t>
                </a:r>
              </a:p>
            </p:txBody>
          </p:sp>
          <p:sp>
            <p:nvSpPr>
              <p:cNvPr id="44" name="Rectangle 5"/>
              <p:cNvSpPr>
                <a:spLocks noChangeArrowheads="1"/>
              </p:cNvSpPr>
              <p:nvPr/>
            </p:nvSpPr>
            <p:spPr bwMode="auto">
              <a:xfrm rot="20074936">
                <a:off x="2477456" y="5155537"/>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C0504D"/>
                    </a:solidFill>
                    <a:effectLst/>
                    <a:uLnTx/>
                    <a:uFillTx/>
                    <a:latin typeface="Tahoma"/>
                    <a:ea typeface="+mn-ea"/>
                    <a:cs typeface="+mn-cs"/>
                  </a:rPr>
                  <a:t>GAGTCAGAATTTGAC </a:t>
                </a:r>
              </a:p>
            </p:txBody>
          </p:sp>
          <p:sp>
            <p:nvSpPr>
              <p:cNvPr id="45" name="Rectangle 5"/>
              <p:cNvSpPr>
                <a:spLocks noChangeArrowheads="1"/>
              </p:cNvSpPr>
              <p:nvPr/>
            </p:nvSpPr>
            <p:spPr bwMode="auto">
              <a:xfrm rot="20074936">
                <a:off x="2722115" y="485583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F81BD"/>
                    </a:solidFill>
                    <a:effectLst/>
                    <a:uLnTx/>
                    <a:uFillTx/>
                    <a:latin typeface="Tahoma"/>
                    <a:ea typeface="+mn-ea"/>
                    <a:cs typeface="+mn-cs"/>
                  </a:rPr>
                  <a:t>GAGTCAGAATTTGAC </a:t>
                </a:r>
              </a:p>
            </p:txBody>
          </p:sp>
          <p:sp>
            <p:nvSpPr>
              <p:cNvPr id="46" name="Rectangle 5"/>
              <p:cNvSpPr>
                <a:spLocks noChangeArrowheads="1"/>
              </p:cNvSpPr>
              <p:nvPr/>
            </p:nvSpPr>
            <p:spPr bwMode="auto">
              <a:xfrm rot="21285137">
                <a:off x="3766383" y="5109606"/>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79646"/>
                    </a:solidFill>
                    <a:effectLst/>
                    <a:uLnTx/>
                    <a:uFillTx/>
                    <a:latin typeface="Tahoma"/>
                    <a:ea typeface="+mn-ea"/>
                    <a:cs typeface="+mn-cs"/>
                  </a:rPr>
                  <a:t>GAGTCAGAATTTGAC </a:t>
                </a:r>
              </a:p>
            </p:txBody>
          </p:sp>
          <p:sp>
            <p:nvSpPr>
              <p:cNvPr id="47" name="Rectangle 5"/>
              <p:cNvSpPr>
                <a:spLocks noChangeArrowheads="1"/>
              </p:cNvSpPr>
              <p:nvPr/>
            </p:nvSpPr>
            <p:spPr bwMode="auto">
              <a:xfrm rot="21285137">
                <a:off x="3731850" y="4861840"/>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C0504D"/>
                    </a:solidFill>
                    <a:effectLst/>
                    <a:uLnTx/>
                    <a:uFillTx/>
                    <a:latin typeface="Tahoma"/>
                    <a:ea typeface="+mn-ea"/>
                    <a:cs typeface="+mn-cs"/>
                  </a:rPr>
                  <a:t>GAGTCAGAATTTGAC </a:t>
                </a:r>
              </a:p>
            </p:txBody>
          </p:sp>
          <p:sp>
            <p:nvSpPr>
              <p:cNvPr id="48" name="Rectangle 5"/>
              <p:cNvSpPr>
                <a:spLocks noChangeArrowheads="1"/>
              </p:cNvSpPr>
              <p:nvPr/>
            </p:nvSpPr>
            <p:spPr bwMode="auto">
              <a:xfrm rot="21285137">
                <a:off x="3819380" y="464913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F0000"/>
                    </a:solidFill>
                    <a:effectLst/>
                    <a:uLnTx/>
                    <a:uFillTx/>
                    <a:latin typeface="Tahoma"/>
                    <a:ea typeface="+mn-ea"/>
                    <a:cs typeface="+mn-cs"/>
                  </a:rPr>
                  <a:t>GAGTCAGAATTTGAC </a:t>
                </a:r>
              </a:p>
            </p:txBody>
          </p:sp>
          <p:sp>
            <p:nvSpPr>
              <p:cNvPr id="49" name="Rectangle 5"/>
              <p:cNvSpPr>
                <a:spLocks noChangeArrowheads="1"/>
              </p:cNvSpPr>
              <p:nvPr/>
            </p:nvSpPr>
            <p:spPr bwMode="auto">
              <a:xfrm rot="21285137">
                <a:off x="3105970" y="4807546"/>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Tahoma"/>
                    <a:ea typeface="+mn-ea"/>
                    <a:cs typeface="+mn-cs"/>
                  </a:rPr>
                  <a:t>GAGTCAGAATTTGAC </a:t>
                </a:r>
              </a:p>
            </p:txBody>
          </p:sp>
          <p:sp>
            <p:nvSpPr>
              <p:cNvPr id="50" name="Rectangle 5"/>
              <p:cNvSpPr>
                <a:spLocks noChangeArrowheads="1"/>
              </p:cNvSpPr>
              <p:nvPr/>
            </p:nvSpPr>
            <p:spPr bwMode="auto">
              <a:xfrm rot="21285137">
                <a:off x="3210367" y="4996100"/>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B0F0"/>
                    </a:solidFill>
                    <a:effectLst/>
                    <a:uLnTx/>
                    <a:uFillTx/>
                    <a:latin typeface="Tahoma"/>
                    <a:ea typeface="+mn-ea"/>
                    <a:cs typeface="+mn-cs"/>
                  </a:rPr>
                  <a:t>GAGTCAGAATTTGAC </a:t>
                </a:r>
              </a:p>
            </p:txBody>
          </p:sp>
          <p:sp>
            <p:nvSpPr>
              <p:cNvPr id="51" name="Rectangle 5"/>
              <p:cNvSpPr>
                <a:spLocks noChangeArrowheads="1"/>
              </p:cNvSpPr>
              <p:nvPr/>
            </p:nvSpPr>
            <p:spPr bwMode="auto">
              <a:xfrm rot="21285137">
                <a:off x="3314765" y="5184654"/>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FFF00"/>
                    </a:solidFill>
                    <a:effectLst/>
                    <a:uLnTx/>
                    <a:uFillTx/>
                    <a:latin typeface="Tahoma"/>
                    <a:ea typeface="+mn-ea"/>
                    <a:cs typeface="+mn-cs"/>
                  </a:rPr>
                  <a:t>GAGTCAGAATTTGAC </a:t>
                </a:r>
              </a:p>
            </p:txBody>
          </p:sp>
          <p:sp>
            <p:nvSpPr>
              <p:cNvPr id="52" name="Rectangle 5"/>
              <p:cNvSpPr>
                <a:spLocks noChangeArrowheads="1"/>
              </p:cNvSpPr>
              <p:nvPr/>
            </p:nvSpPr>
            <p:spPr bwMode="auto">
              <a:xfrm rot="21285137">
                <a:off x="2437559" y="461623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EECE1"/>
                    </a:solidFill>
                    <a:effectLst/>
                    <a:uLnTx/>
                    <a:uFillTx/>
                    <a:latin typeface="Tahoma"/>
                    <a:ea typeface="+mn-ea"/>
                    <a:cs typeface="+mn-cs"/>
                  </a:rPr>
                  <a:t>GAGTCAGAATTTGAC </a:t>
                </a:r>
              </a:p>
            </p:txBody>
          </p:sp>
          <p:sp>
            <p:nvSpPr>
              <p:cNvPr id="53" name="Rectangle 5"/>
              <p:cNvSpPr>
                <a:spLocks noChangeArrowheads="1"/>
              </p:cNvSpPr>
              <p:nvPr/>
            </p:nvSpPr>
            <p:spPr bwMode="auto">
              <a:xfrm rot="21285137">
                <a:off x="2565252" y="4757922"/>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7030A0"/>
                    </a:solidFill>
                    <a:effectLst/>
                    <a:uLnTx/>
                    <a:uFillTx/>
                    <a:latin typeface="Tahoma"/>
                    <a:ea typeface="+mn-ea"/>
                    <a:cs typeface="+mn-cs"/>
                  </a:rPr>
                  <a:t>GAGTCAGAATTTGAC </a:t>
                </a:r>
              </a:p>
            </p:txBody>
          </p:sp>
          <p:sp>
            <p:nvSpPr>
              <p:cNvPr id="54" name="Striped Right Arrow 53"/>
              <p:cNvSpPr/>
              <p:nvPr/>
            </p:nvSpPr>
            <p:spPr>
              <a:xfrm rot="16200000">
                <a:off x="3669587" y="5745282"/>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5" name="Striped Right Arrow 54"/>
              <p:cNvSpPr/>
              <p:nvPr/>
            </p:nvSpPr>
            <p:spPr>
              <a:xfrm rot="16200000">
                <a:off x="3966178" y="5724775"/>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6" name="Striped Right Arrow 55"/>
              <p:cNvSpPr/>
              <p:nvPr/>
            </p:nvSpPr>
            <p:spPr>
              <a:xfrm rot="5413798">
                <a:off x="3619012" y="4106675"/>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7" name="Striped Right Arrow 56"/>
              <p:cNvSpPr/>
              <p:nvPr/>
            </p:nvSpPr>
            <p:spPr>
              <a:xfrm rot="5413798">
                <a:off x="3915603" y="4115250"/>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8" name="Rectangle 57"/>
              <p:cNvSpPr/>
              <p:nvPr/>
            </p:nvSpPr>
            <p:spPr>
              <a:xfrm>
                <a:off x="293246" y="4156921"/>
                <a:ext cx="2178802" cy="369332"/>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Illumina HiSeq4000  </a:t>
                </a:r>
              </a:p>
            </p:txBody>
          </p:sp>
          <p:sp>
            <p:nvSpPr>
              <p:cNvPr id="59" name="Rectangle 58"/>
              <p:cNvSpPr/>
              <p:nvPr/>
            </p:nvSpPr>
            <p:spPr>
              <a:xfrm>
                <a:off x="5778582" y="4354557"/>
                <a:ext cx="1617751" cy="135421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2 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bases/min</a:t>
                </a:r>
                <a:endParaRPr kumimoji="0" lang="en-US" sz="2800" b="0" i="0" u="none" strike="noStrike" kern="1200" cap="none" spc="0" normalizeH="0" baseline="0" noProof="0" dirty="0">
                  <a:ln>
                    <a:noFill/>
                  </a:ln>
                  <a:solidFill>
                    <a:prstClr val="black"/>
                  </a:solidFill>
                  <a:effectLst/>
                  <a:uLnTx/>
                  <a:uFillTx/>
                  <a:latin typeface="Tahoma"/>
                  <a:ea typeface="+mn-ea"/>
                  <a:cs typeface="+mn-cs"/>
                </a:endParaRPr>
              </a:p>
            </p:txBody>
          </p:sp>
          <p:sp>
            <p:nvSpPr>
              <p:cNvPr id="60" name="Rectangle 59"/>
              <p:cNvSpPr/>
              <p:nvPr/>
            </p:nvSpPr>
            <p:spPr>
              <a:xfrm>
                <a:off x="5838545" y="4024155"/>
                <a:ext cx="1524776" cy="46166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EECE1">
                        <a:lumMod val="75000"/>
                      </a:srgbClr>
                    </a:solidFill>
                    <a:effectLst/>
                    <a:uLnTx/>
                    <a:uFillTx/>
                    <a:latin typeface="Times New Roman" panose="02020603050405020304" pitchFamily="18" charset="0"/>
                    <a:ea typeface="Times New Roman" panose="02020603050405020304" pitchFamily="18" charset="0"/>
                    <a:cs typeface="+mn-cs"/>
                  </a:rPr>
                  <a:t>on average</a:t>
                </a:r>
                <a:endParaRPr kumimoji="0" lang="en-US" sz="1100" b="0" i="0" u="none" strike="noStrike" kern="1200" cap="none" spc="0" normalizeH="0" baseline="0" noProof="0" dirty="0">
                  <a:ln>
                    <a:noFill/>
                  </a:ln>
                  <a:solidFill>
                    <a:srgbClr val="EEECE1">
                      <a:lumMod val="75000"/>
                    </a:srgbClr>
                  </a:solidFill>
                  <a:effectLst/>
                  <a:uLnTx/>
                  <a:uFillTx/>
                  <a:latin typeface="Tahoma"/>
                  <a:ea typeface="+mn-ea"/>
                  <a:cs typeface="+mn-cs"/>
                </a:endParaRPr>
              </a:p>
            </p:txBody>
          </p:sp>
          <p:sp>
            <p:nvSpPr>
              <p:cNvPr id="61" name="Rectangle 60"/>
              <p:cNvSpPr/>
              <p:nvPr/>
            </p:nvSpPr>
            <p:spPr>
              <a:xfrm>
                <a:off x="5594468" y="5530453"/>
                <a:ext cx="2116285" cy="83099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srgbClr val="FF0000"/>
                    </a:solidFill>
                    <a:effectLst/>
                    <a:uLnTx/>
                    <a:uFillTx/>
                    <a:latin typeface="Tahoma"/>
                    <a:ea typeface="Times New Roman" panose="02020603050405020304" pitchFamily="18" charset="0"/>
                    <a:cs typeface="+mn-cs"/>
                  </a:rPr>
                  <a:t>(0.6%)</a:t>
                </a:r>
                <a:endParaRPr kumimoji="0" lang="en-US" sz="800" b="0" i="0" u="none" strike="noStrike" kern="1200" cap="none" spc="0" normalizeH="0" baseline="0" noProof="0" dirty="0">
                  <a:ln>
                    <a:noFill/>
                  </a:ln>
                  <a:solidFill>
                    <a:srgbClr val="FF0000"/>
                  </a:solidFill>
                  <a:effectLst/>
                  <a:uLnTx/>
                  <a:uFillTx/>
                  <a:latin typeface="Tahoma"/>
                  <a:ea typeface="+mn-ea"/>
                  <a:cs typeface="+mn-cs"/>
                </a:endParaRPr>
              </a:p>
            </p:txBody>
          </p:sp>
        </p:grpSp>
      </p:grpSp>
      <p:sp>
        <p:nvSpPr>
          <p:cNvPr id="65" name="TextBox 64"/>
          <p:cNvSpPr txBox="1"/>
          <p:nvPr/>
        </p:nvSpPr>
        <p:spPr>
          <a:xfrm>
            <a:off x="-152230" y="3493395"/>
            <a:ext cx="9296230" cy="584775"/>
          </a:xfrm>
          <a:prstGeom prst="rect">
            <a:avLst/>
          </a:prstGeom>
          <a:solidFill>
            <a:srgbClr val="FFFF99"/>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We Are Bottlenecked in Read Mapping</a:t>
            </a:r>
          </a:p>
        </p:txBody>
      </p:sp>
    </p:spTree>
    <p:extLst>
      <p:ext uri="{BB962C8B-B14F-4D97-AF65-F5344CB8AC3E}">
        <p14:creationId xmlns:p14="http://schemas.microsoft.com/office/powerpoint/2010/main" val="389014046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dissolve">
                                      <p:cBhvr>
                                        <p:cTn id="7" dur="500"/>
                                        <p:tgtEl>
                                          <p:spTgt spid="66"/>
                                        </p:tgtEl>
                                      </p:cBhvr>
                                    </p:animEffect>
                                  </p:childTnLst>
                                </p:cTn>
                              </p:par>
                              <p:par>
                                <p:cTn id="8" presetID="2" presetClass="entr" presetSubtype="4" fill="hold" grpId="0" nodeType="withEffect">
                                  <p:stCondLst>
                                    <p:cond delay="0"/>
                                  </p:stCondLst>
                                  <p:childTnLst>
                                    <p:set>
                                      <p:cBhvr>
                                        <p:cTn id="9" dur="1" fill="hold">
                                          <p:stCondLst>
                                            <p:cond delay="0"/>
                                          </p:stCondLst>
                                        </p:cTn>
                                        <p:tgtEl>
                                          <p:spTgt spid="65"/>
                                        </p:tgtEl>
                                        <p:attrNameLst>
                                          <p:attrName>style.visibility</p:attrName>
                                        </p:attrNameLst>
                                      </p:cBhvr>
                                      <p:to>
                                        <p:strVal val="visible"/>
                                      </p:to>
                                    </p:set>
                                    <p:anim calcmode="lin" valueType="num">
                                      <p:cBhvr additive="base">
                                        <p:cTn id="10" dur="500" fill="hold"/>
                                        <p:tgtEl>
                                          <p:spTgt spid="65"/>
                                        </p:tgtEl>
                                        <p:attrNameLst>
                                          <p:attrName>ppt_x</p:attrName>
                                        </p:attrNameLst>
                                      </p:cBhvr>
                                      <p:tavLst>
                                        <p:tav tm="0">
                                          <p:val>
                                            <p:strVal val="#ppt_x"/>
                                          </p:val>
                                        </p:tav>
                                        <p:tav tm="100000">
                                          <p:val>
                                            <p:strVal val="#ppt_x"/>
                                          </p:val>
                                        </p:tav>
                                      </p:tavLst>
                                    </p:anim>
                                    <p:anim calcmode="lin" valueType="num">
                                      <p:cBhvr additive="base">
                                        <p:cTn id="11" dur="500" fill="hold"/>
                                        <p:tgtEl>
                                          <p:spTgt spid="6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1250386" y="1816526"/>
            <a:ext cx="6922860" cy="3150917"/>
            <a:chOff x="114305" y="3823961"/>
            <a:chExt cx="6922860" cy="3150917"/>
          </a:xfrm>
        </p:grpSpPr>
        <p:sp>
          <p:nvSpPr>
            <p:cNvPr id="7" name="Rectangle 6"/>
            <p:cNvSpPr/>
            <p:nvPr/>
          </p:nvSpPr>
          <p:spPr>
            <a:xfrm rot="12861">
              <a:off x="114305" y="3829228"/>
              <a:ext cx="1577592" cy="2405141"/>
            </a:xfrm>
            <a:prstGeom prst="rect">
              <a:avLst/>
            </a:prstGeom>
            <a:solidFill>
              <a:srgbClr val="C6C6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pic>
          <p:nvPicPr>
            <p:cNvPr id="8" name="Picture 4" descr="https://i.ytimg.com/vi/thf4TFnkesw/maxresdefault.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7389" t="16939" b="37412"/>
            <a:stretch/>
          </p:blipFill>
          <p:spPr bwMode="auto">
            <a:xfrm rot="961673">
              <a:off x="644688" y="3823961"/>
              <a:ext cx="6392477" cy="3150917"/>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p:cNvSpPr/>
            <p:nvPr/>
          </p:nvSpPr>
          <p:spPr>
            <a:xfrm rot="12861">
              <a:off x="376978" y="4035982"/>
              <a:ext cx="1900479" cy="1797999"/>
            </a:xfrm>
            <a:prstGeom prst="rect">
              <a:avLst/>
            </a:prstGeom>
            <a:solidFill>
              <a:srgbClr val="C6C6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10" name="Oval 9"/>
            <p:cNvSpPr/>
            <p:nvPr/>
          </p:nvSpPr>
          <p:spPr>
            <a:xfrm rot="961673">
              <a:off x="3274474" y="5019457"/>
              <a:ext cx="545523" cy="5455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11" name="Oval 10"/>
            <p:cNvSpPr/>
            <p:nvPr/>
          </p:nvSpPr>
          <p:spPr>
            <a:xfrm rot="961673">
              <a:off x="3184235" y="5076418"/>
              <a:ext cx="545523" cy="5455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12" name="Oval 11"/>
            <p:cNvSpPr/>
            <p:nvPr/>
          </p:nvSpPr>
          <p:spPr>
            <a:xfrm rot="961673">
              <a:off x="2682472" y="5332287"/>
              <a:ext cx="577532"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13" name="Oval 12"/>
            <p:cNvSpPr/>
            <p:nvPr/>
          </p:nvSpPr>
          <p:spPr>
            <a:xfrm rot="961673">
              <a:off x="3178618" y="4478667"/>
              <a:ext cx="577532"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14" name="Oval 13"/>
            <p:cNvSpPr/>
            <p:nvPr/>
          </p:nvSpPr>
          <p:spPr>
            <a:xfrm rot="961673">
              <a:off x="3735687" y="4643492"/>
              <a:ext cx="573365" cy="6430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15" name="Oval 14"/>
            <p:cNvSpPr/>
            <p:nvPr/>
          </p:nvSpPr>
          <p:spPr>
            <a:xfrm rot="961673">
              <a:off x="4180716" y="4852949"/>
              <a:ext cx="676378"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16" name="Oval 15"/>
            <p:cNvSpPr/>
            <p:nvPr/>
          </p:nvSpPr>
          <p:spPr>
            <a:xfrm rot="961673">
              <a:off x="2508995" y="4000739"/>
              <a:ext cx="577532"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17" name="Rounded Rectangle 16"/>
            <p:cNvSpPr/>
            <p:nvPr/>
          </p:nvSpPr>
          <p:spPr>
            <a:xfrm rot="61750">
              <a:off x="2444098" y="4616095"/>
              <a:ext cx="580811" cy="76536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18" name="Rectangle 5"/>
            <p:cNvSpPr>
              <a:spLocks noChangeArrowheads="1"/>
            </p:cNvSpPr>
            <p:nvPr/>
          </p:nvSpPr>
          <p:spPr bwMode="auto">
            <a:xfrm rot="1668114">
              <a:off x="2356724" y="419589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1F497D"/>
                  </a:solidFill>
                  <a:effectLst/>
                  <a:uLnTx/>
                  <a:uFillTx/>
                  <a:latin typeface="Tahoma"/>
                  <a:ea typeface="+mn-ea"/>
                  <a:cs typeface="+mn-cs"/>
                </a:rPr>
                <a:t>GAGTCAGAATTTGAC </a:t>
              </a:r>
            </a:p>
          </p:txBody>
        </p:sp>
        <p:sp>
          <p:nvSpPr>
            <p:cNvPr id="19" name="Rectangle 5"/>
            <p:cNvSpPr>
              <a:spLocks noChangeArrowheads="1"/>
            </p:cNvSpPr>
            <p:nvPr/>
          </p:nvSpPr>
          <p:spPr bwMode="auto">
            <a:xfrm rot="1668114">
              <a:off x="2426056" y="4506516"/>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C0504D"/>
                  </a:solidFill>
                  <a:effectLst/>
                  <a:uLnTx/>
                  <a:uFillTx/>
                  <a:latin typeface="Tahoma"/>
                  <a:ea typeface="+mn-ea"/>
                  <a:cs typeface="+mn-cs"/>
                </a:rPr>
                <a:t>GAGTCAGAATTTGAC </a:t>
              </a:r>
            </a:p>
          </p:txBody>
        </p:sp>
        <p:sp>
          <p:nvSpPr>
            <p:cNvPr id="20" name="Rectangle 5"/>
            <p:cNvSpPr>
              <a:spLocks noChangeArrowheads="1"/>
            </p:cNvSpPr>
            <p:nvPr/>
          </p:nvSpPr>
          <p:spPr bwMode="auto">
            <a:xfrm rot="1668114">
              <a:off x="2495388" y="4817134"/>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8064A2"/>
                  </a:solidFill>
                  <a:effectLst/>
                  <a:uLnTx/>
                  <a:uFillTx/>
                  <a:latin typeface="Tahoma"/>
                  <a:ea typeface="+mn-ea"/>
                  <a:cs typeface="+mn-cs"/>
                </a:rPr>
                <a:t>GAGTCAGAATTTGAC </a:t>
              </a:r>
            </a:p>
          </p:txBody>
        </p:sp>
        <p:sp>
          <p:nvSpPr>
            <p:cNvPr id="21" name="Rectangle 5"/>
            <p:cNvSpPr>
              <a:spLocks noChangeArrowheads="1"/>
            </p:cNvSpPr>
            <p:nvPr/>
          </p:nvSpPr>
          <p:spPr bwMode="auto">
            <a:xfrm rot="1668114">
              <a:off x="2320594" y="5057620"/>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79646"/>
                  </a:solidFill>
                  <a:effectLst/>
                  <a:uLnTx/>
                  <a:uFillTx/>
                  <a:latin typeface="Tahoma"/>
                  <a:ea typeface="+mn-ea"/>
                  <a:cs typeface="+mn-cs"/>
                </a:rPr>
                <a:t>GAGTCAGAATTTGAC </a:t>
              </a:r>
            </a:p>
          </p:txBody>
        </p:sp>
        <p:sp>
          <p:nvSpPr>
            <p:cNvPr id="22" name="Rectangle 5"/>
            <p:cNvSpPr>
              <a:spLocks noChangeArrowheads="1"/>
            </p:cNvSpPr>
            <p:nvPr/>
          </p:nvSpPr>
          <p:spPr bwMode="auto">
            <a:xfrm rot="20074936">
              <a:off x="2354860" y="5490301"/>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9BBB59"/>
                  </a:solidFill>
                  <a:effectLst/>
                  <a:uLnTx/>
                  <a:uFillTx/>
                  <a:latin typeface="Tahoma"/>
                  <a:ea typeface="+mn-ea"/>
                  <a:cs typeface="+mn-cs"/>
                </a:rPr>
                <a:t>GAGTCAGAATTTGAC </a:t>
              </a:r>
            </a:p>
          </p:txBody>
        </p:sp>
        <p:sp>
          <p:nvSpPr>
            <p:cNvPr id="23" name="Rectangle 5"/>
            <p:cNvSpPr>
              <a:spLocks noChangeArrowheads="1"/>
            </p:cNvSpPr>
            <p:nvPr/>
          </p:nvSpPr>
          <p:spPr bwMode="auto">
            <a:xfrm rot="20074936">
              <a:off x="2477456" y="5155537"/>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C0504D"/>
                  </a:solidFill>
                  <a:effectLst/>
                  <a:uLnTx/>
                  <a:uFillTx/>
                  <a:latin typeface="Tahoma"/>
                  <a:ea typeface="+mn-ea"/>
                  <a:cs typeface="+mn-cs"/>
                </a:rPr>
                <a:t>GAGTCAGAATTTGAC </a:t>
              </a:r>
            </a:p>
          </p:txBody>
        </p:sp>
        <p:sp>
          <p:nvSpPr>
            <p:cNvPr id="24" name="Rectangle 5"/>
            <p:cNvSpPr>
              <a:spLocks noChangeArrowheads="1"/>
            </p:cNvSpPr>
            <p:nvPr/>
          </p:nvSpPr>
          <p:spPr bwMode="auto">
            <a:xfrm rot="20074936">
              <a:off x="2722115" y="485583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F81BD"/>
                  </a:solidFill>
                  <a:effectLst/>
                  <a:uLnTx/>
                  <a:uFillTx/>
                  <a:latin typeface="Tahoma"/>
                  <a:ea typeface="+mn-ea"/>
                  <a:cs typeface="+mn-cs"/>
                </a:rPr>
                <a:t>GAGTCAGAATTTGAC </a:t>
              </a:r>
            </a:p>
          </p:txBody>
        </p:sp>
        <p:sp>
          <p:nvSpPr>
            <p:cNvPr id="25" name="Rectangle 5"/>
            <p:cNvSpPr>
              <a:spLocks noChangeArrowheads="1"/>
            </p:cNvSpPr>
            <p:nvPr/>
          </p:nvSpPr>
          <p:spPr bwMode="auto">
            <a:xfrm rot="21285137">
              <a:off x="3766383" y="5109606"/>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79646"/>
                  </a:solidFill>
                  <a:effectLst/>
                  <a:uLnTx/>
                  <a:uFillTx/>
                  <a:latin typeface="Tahoma"/>
                  <a:ea typeface="+mn-ea"/>
                  <a:cs typeface="+mn-cs"/>
                </a:rPr>
                <a:t>GAGTCAGAATTTGAC </a:t>
              </a:r>
            </a:p>
          </p:txBody>
        </p:sp>
        <p:sp>
          <p:nvSpPr>
            <p:cNvPr id="26" name="Rectangle 5"/>
            <p:cNvSpPr>
              <a:spLocks noChangeArrowheads="1"/>
            </p:cNvSpPr>
            <p:nvPr/>
          </p:nvSpPr>
          <p:spPr bwMode="auto">
            <a:xfrm rot="21285137">
              <a:off x="3731850" y="4861840"/>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C0504D"/>
                  </a:solidFill>
                  <a:effectLst/>
                  <a:uLnTx/>
                  <a:uFillTx/>
                  <a:latin typeface="Tahoma"/>
                  <a:ea typeface="+mn-ea"/>
                  <a:cs typeface="+mn-cs"/>
                </a:rPr>
                <a:t>GAGTCAGAATTTGAC </a:t>
              </a:r>
            </a:p>
          </p:txBody>
        </p:sp>
        <p:sp>
          <p:nvSpPr>
            <p:cNvPr id="27" name="Rectangle 5"/>
            <p:cNvSpPr>
              <a:spLocks noChangeArrowheads="1"/>
            </p:cNvSpPr>
            <p:nvPr/>
          </p:nvSpPr>
          <p:spPr bwMode="auto">
            <a:xfrm rot="21285137">
              <a:off x="3819380" y="464913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F0000"/>
                  </a:solidFill>
                  <a:effectLst/>
                  <a:uLnTx/>
                  <a:uFillTx/>
                  <a:latin typeface="Tahoma"/>
                  <a:ea typeface="+mn-ea"/>
                  <a:cs typeface="+mn-cs"/>
                </a:rPr>
                <a:t>GAGTCAGAATTTGAC </a:t>
              </a:r>
            </a:p>
          </p:txBody>
        </p:sp>
        <p:sp>
          <p:nvSpPr>
            <p:cNvPr id="28" name="Rectangle 5"/>
            <p:cNvSpPr>
              <a:spLocks noChangeArrowheads="1"/>
            </p:cNvSpPr>
            <p:nvPr/>
          </p:nvSpPr>
          <p:spPr bwMode="auto">
            <a:xfrm rot="21285137">
              <a:off x="3105970" y="4807546"/>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Tahoma"/>
                  <a:ea typeface="+mn-ea"/>
                  <a:cs typeface="+mn-cs"/>
                </a:rPr>
                <a:t>GAGTCAGAATTTGAC </a:t>
              </a:r>
            </a:p>
          </p:txBody>
        </p:sp>
        <p:sp>
          <p:nvSpPr>
            <p:cNvPr id="29" name="Rectangle 5"/>
            <p:cNvSpPr>
              <a:spLocks noChangeArrowheads="1"/>
            </p:cNvSpPr>
            <p:nvPr/>
          </p:nvSpPr>
          <p:spPr bwMode="auto">
            <a:xfrm rot="21285137">
              <a:off x="3210367" y="4996100"/>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B0F0"/>
                  </a:solidFill>
                  <a:effectLst/>
                  <a:uLnTx/>
                  <a:uFillTx/>
                  <a:latin typeface="Tahoma"/>
                  <a:ea typeface="+mn-ea"/>
                  <a:cs typeface="+mn-cs"/>
                </a:rPr>
                <a:t>GAGTCAGAATTTGAC </a:t>
              </a:r>
            </a:p>
          </p:txBody>
        </p:sp>
        <p:sp>
          <p:nvSpPr>
            <p:cNvPr id="30" name="Rectangle 5"/>
            <p:cNvSpPr>
              <a:spLocks noChangeArrowheads="1"/>
            </p:cNvSpPr>
            <p:nvPr/>
          </p:nvSpPr>
          <p:spPr bwMode="auto">
            <a:xfrm rot="21285137">
              <a:off x="3314765" y="5184654"/>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FFF00"/>
                  </a:solidFill>
                  <a:effectLst/>
                  <a:uLnTx/>
                  <a:uFillTx/>
                  <a:latin typeface="Tahoma"/>
                  <a:ea typeface="+mn-ea"/>
                  <a:cs typeface="+mn-cs"/>
                </a:rPr>
                <a:t>GAGTCAGAATTTGAC </a:t>
              </a:r>
            </a:p>
          </p:txBody>
        </p:sp>
        <p:sp>
          <p:nvSpPr>
            <p:cNvPr id="31" name="Rectangle 5"/>
            <p:cNvSpPr>
              <a:spLocks noChangeArrowheads="1"/>
            </p:cNvSpPr>
            <p:nvPr/>
          </p:nvSpPr>
          <p:spPr bwMode="auto">
            <a:xfrm rot="21285137">
              <a:off x="2437559" y="461623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EECE1"/>
                  </a:solidFill>
                  <a:effectLst/>
                  <a:uLnTx/>
                  <a:uFillTx/>
                  <a:latin typeface="Tahoma"/>
                  <a:ea typeface="+mn-ea"/>
                  <a:cs typeface="+mn-cs"/>
                </a:rPr>
                <a:t>GAGTCAGAATTTGAC </a:t>
              </a:r>
            </a:p>
          </p:txBody>
        </p:sp>
        <p:sp>
          <p:nvSpPr>
            <p:cNvPr id="32" name="Rectangle 5"/>
            <p:cNvSpPr>
              <a:spLocks noChangeArrowheads="1"/>
            </p:cNvSpPr>
            <p:nvPr/>
          </p:nvSpPr>
          <p:spPr bwMode="auto">
            <a:xfrm rot="21285137">
              <a:off x="2565252" y="4757922"/>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7030A0"/>
                  </a:solidFill>
                  <a:effectLst/>
                  <a:uLnTx/>
                  <a:uFillTx/>
                  <a:latin typeface="Tahoma"/>
                  <a:ea typeface="+mn-ea"/>
                  <a:cs typeface="+mn-cs"/>
                </a:rPr>
                <a:t>GAGTCAGAATTTGAC </a:t>
              </a:r>
            </a:p>
          </p:txBody>
        </p:sp>
      </p:grpSp>
      <p:sp>
        <p:nvSpPr>
          <p:cNvPr id="48" name="Rectangle 47"/>
          <p:cNvSpPr/>
          <p:nvPr/>
        </p:nvSpPr>
        <p:spPr>
          <a:xfrm rot="12861">
            <a:off x="-4020" y="1822705"/>
            <a:ext cx="3433391" cy="2398875"/>
          </a:xfrm>
          <a:prstGeom prst="rect">
            <a:avLst/>
          </a:prstGeom>
          <a:solidFill>
            <a:srgbClr val="C6C6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2" name="Title 1"/>
          <p:cNvSpPr>
            <a:spLocks noGrp="1"/>
          </p:cNvSpPr>
          <p:nvPr>
            <p:ph type="title"/>
          </p:nvPr>
        </p:nvSpPr>
        <p:spPr/>
        <p:txBody>
          <a:bodyPr/>
          <a:lstStyle/>
          <a:p>
            <a:r>
              <a:rPr lang="en-US" dirty="0"/>
              <a:t>The Read Mapping Bottleneck</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107504" y="3373411"/>
            <a:ext cx="3116631"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sym typeface="Wingdings" panose="05000000000000000000" pitchFamily="2" charset="2"/>
              </a:rPr>
              <a:t>Read Sequencing</a:t>
            </a:r>
            <a:endParaRPr kumimoji="0" lang="en-US" sz="2400" b="0" i="0" u="none" strike="noStrike" kern="1200" cap="none" spc="0" normalizeH="0" baseline="0" noProof="0" dirty="0">
              <a:ln>
                <a:noFill/>
              </a:ln>
              <a:solidFill>
                <a:srgbClr val="000000"/>
              </a:solidFill>
              <a:effectLst/>
              <a:uLnTx/>
              <a:uFillTx/>
              <a:latin typeface="Tahoma"/>
              <a:ea typeface="+mn-ea"/>
              <a:cs typeface="+mn-cs"/>
            </a:endParaRPr>
          </a:p>
        </p:txBody>
      </p:sp>
      <p:sp>
        <p:nvSpPr>
          <p:cNvPr id="37" name="Rectangle 36"/>
          <p:cNvSpPr/>
          <p:nvPr/>
        </p:nvSpPr>
        <p:spPr>
          <a:xfrm>
            <a:off x="6686788" y="3327375"/>
            <a:ext cx="2642635"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sym typeface="Wingdings" panose="05000000000000000000" pitchFamily="2" charset="2"/>
              </a:rPr>
              <a:t>Read Mapping</a:t>
            </a:r>
            <a:endParaRPr kumimoji="0" lang="en-US" sz="2400" b="0" i="0" u="none" strike="noStrike" kern="1200" cap="none" spc="0" normalizeH="0" baseline="0" noProof="0" dirty="0">
              <a:ln>
                <a:noFill/>
              </a:ln>
              <a:solidFill>
                <a:srgbClr val="000000"/>
              </a:solidFill>
              <a:effectLst/>
              <a:uLnTx/>
              <a:uFillTx/>
              <a:latin typeface="Tahoma"/>
              <a:ea typeface="+mn-ea"/>
              <a:cs typeface="+mn-cs"/>
            </a:endParaRPr>
          </a:p>
        </p:txBody>
      </p:sp>
      <p:sp>
        <p:nvSpPr>
          <p:cNvPr id="39" name="Rectangle 38"/>
          <p:cNvSpPr/>
          <p:nvPr/>
        </p:nvSpPr>
        <p:spPr>
          <a:xfrm>
            <a:off x="7308304" y="5877272"/>
            <a:ext cx="1603644"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666666"/>
                </a:solidFill>
                <a:effectLst/>
                <a:uLnTx/>
                <a:uFillTx/>
                <a:latin typeface="Helvetica Neue"/>
                <a:ea typeface="+mn-ea"/>
                <a:cs typeface="+mn-cs"/>
              </a:rPr>
              <a:t>* BWA-MEM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Helvetica Neue"/>
                <a:ea typeface="+mn-ea"/>
                <a:cs typeface="+mn-cs"/>
              </a:rPr>
              <a:t>**</a:t>
            </a:r>
            <a:r>
              <a:rPr kumimoji="0" lang="en-US" sz="1200" b="0" i="0" u="none" strike="noStrike" kern="1200" cap="none" spc="0" normalizeH="0" baseline="0" noProof="0" dirty="0">
                <a:ln>
                  <a:noFill/>
                </a:ln>
                <a:solidFill>
                  <a:srgbClr val="0000FF"/>
                </a:solidFill>
                <a:effectLst/>
                <a:uLnTx/>
                <a:uFillTx/>
                <a:latin typeface="Tahoma"/>
                <a:ea typeface="+mn-ea"/>
                <a:cs typeface="+mn-cs"/>
              </a:rPr>
              <a:t> </a:t>
            </a:r>
            <a:r>
              <a:rPr kumimoji="0" lang="en-US" sz="1200" b="0" i="0" u="none" strike="noStrike" kern="1200" cap="none" spc="0" normalizeH="0" baseline="0" noProof="0" dirty="0">
                <a:ln>
                  <a:noFill/>
                </a:ln>
                <a:solidFill>
                  <a:srgbClr val="5F5F5F"/>
                </a:solidFill>
                <a:effectLst/>
                <a:uLnTx/>
                <a:uFillTx/>
                <a:latin typeface="Tahoma"/>
                <a:ea typeface="+mn-ea"/>
                <a:cs typeface="+mn-cs"/>
              </a:rPr>
              <a:t>HiSeqX10, </a:t>
            </a:r>
            <a:r>
              <a:rPr kumimoji="0" lang="en-US" sz="1200" b="0" i="0" u="none" strike="noStrike" kern="1200" cap="none" spc="0" normalizeH="0" baseline="0" noProof="0" dirty="0" err="1">
                <a:ln>
                  <a:noFill/>
                </a:ln>
                <a:solidFill>
                  <a:srgbClr val="5F5F5F"/>
                </a:solidFill>
                <a:effectLst/>
                <a:uLnTx/>
                <a:uFillTx/>
                <a:latin typeface="Tahoma"/>
                <a:ea typeface="+mn-ea"/>
                <a:cs typeface="+mn-cs"/>
              </a:rPr>
              <a:t>MinION</a:t>
            </a:r>
            <a:endParaRPr kumimoji="0" lang="en-US" sz="1200" b="0" i="0" u="none" strike="noStrike" kern="1200" cap="none" spc="0" normalizeH="0" baseline="0" noProof="0" dirty="0">
              <a:ln>
                <a:noFill/>
              </a:ln>
              <a:solidFill>
                <a:srgbClr val="5F5F5F"/>
              </a:solidFill>
              <a:effectLst/>
              <a:uLnTx/>
              <a:uFillTx/>
              <a:latin typeface="Tahoma"/>
              <a:ea typeface="+mn-ea"/>
              <a:cs typeface="+mn-cs"/>
            </a:endParaRPr>
          </a:p>
        </p:txBody>
      </p:sp>
      <p:sp>
        <p:nvSpPr>
          <p:cNvPr id="40" name="Rectangle 39"/>
          <p:cNvSpPr/>
          <p:nvPr/>
        </p:nvSpPr>
        <p:spPr>
          <a:xfrm>
            <a:off x="8884294" y="3318471"/>
            <a:ext cx="264816" cy="33855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666666"/>
                </a:solidFill>
                <a:effectLst/>
                <a:uLnTx/>
                <a:uFillTx/>
                <a:latin typeface="Helvetica Neue"/>
                <a:ea typeface="+mn-ea"/>
                <a:cs typeface="+mn-cs"/>
              </a:rPr>
              <a:t>*</a:t>
            </a:r>
            <a:endParaRPr kumimoji="0" lang="en-US" sz="1600" b="0" i="0" u="none" strike="noStrike" kern="1200" cap="none" spc="0" normalizeH="0" baseline="0" noProof="0" dirty="0">
              <a:ln>
                <a:noFill/>
              </a:ln>
              <a:solidFill>
                <a:srgbClr val="000000"/>
              </a:solidFill>
              <a:effectLst/>
              <a:uLnTx/>
              <a:uFillTx/>
              <a:latin typeface="Tahoma"/>
              <a:ea typeface="+mn-ea"/>
              <a:cs typeface="+mn-cs"/>
            </a:endParaRPr>
          </a:p>
        </p:txBody>
      </p:sp>
      <p:sp>
        <p:nvSpPr>
          <p:cNvPr id="41" name="Rectangle 40"/>
          <p:cNvSpPr/>
          <p:nvPr/>
        </p:nvSpPr>
        <p:spPr>
          <a:xfrm>
            <a:off x="2783978" y="3420289"/>
            <a:ext cx="344966" cy="58477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Helvetica Neue"/>
                <a:ea typeface="+mn-ea"/>
                <a:cs typeface="+mn-cs"/>
              </a:rPr>
              <a:t>**</a:t>
            </a:r>
            <a:endParaRPr kumimoji="0" lang="en-US" sz="1600" b="0" i="0" u="none" strike="noStrike" kern="1200" cap="none" spc="0" normalizeH="0" baseline="0" noProof="0" dirty="0">
              <a:ln>
                <a:noFill/>
              </a:ln>
              <a:solidFill>
                <a:srgbClr val="0000FF"/>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FF"/>
              </a:solidFill>
              <a:effectLst/>
              <a:uLnTx/>
              <a:uFillTx/>
              <a:latin typeface="Tahoma"/>
              <a:ea typeface="+mn-ea"/>
              <a:cs typeface="+mn-cs"/>
            </a:endParaRPr>
          </a:p>
        </p:txBody>
      </p:sp>
      <p:sp>
        <p:nvSpPr>
          <p:cNvPr id="42" name="Rectangle 41"/>
          <p:cNvSpPr/>
          <p:nvPr/>
        </p:nvSpPr>
        <p:spPr>
          <a:xfrm>
            <a:off x="3299707" y="4593322"/>
            <a:ext cx="2900153" cy="70788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rgbClr val="FF0000"/>
                </a:solidFill>
                <a:effectLst/>
                <a:uLnTx/>
                <a:uFillTx/>
                <a:latin typeface="Tahoma"/>
                <a:ea typeface="+mn-ea"/>
                <a:cs typeface="+mn-cs"/>
              </a:rPr>
              <a:t>150x slower</a:t>
            </a:r>
            <a:endParaRPr kumimoji="0" lang="en-US" sz="600" b="0" i="0" u="none" strike="noStrike" kern="1200" cap="none" spc="0" normalizeH="0" baseline="0" noProof="0" dirty="0">
              <a:ln>
                <a:noFill/>
              </a:ln>
              <a:solidFill>
                <a:srgbClr val="FF0000"/>
              </a:solidFill>
              <a:effectLst/>
              <a:uLnTx/>
              <a:uFillTx/>
              <a:latin typeface="Tahoma"/>
              <a:ea typeface="+mn-ea"/>
              <a:cs typeface="+mn-cs"/>
            </a:endParaRPr>
          </a:p>
        </p:txBody>
      </p:sp>
      <p:sp>
        <p:nvSpPr>
          <p:cNvPr id="43" name="Rectangle 42"/>
          <p:cNvSpPr/>
          <p:nvPr/>
        </p:nvSpPr>
        <p:spPr>
          <a:xfrm>
            <a:off x="1665463" y="2171142"/>
            <a:ext cx="1853392" cy="107721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Million</a:t>
            </a:r>
            <a:r>
              <a:rPr kumimoji="0" lang="en-US" sz="4000" b="0" i="0" u="none" strike="noStrike" kern="1200" cap="none" spc="0" normalizeH="0" baseline="0" noProof="0" dirty="0">
                <a:ln>
                  <a:noFill/>
                </a:ln>
                <a:solidFill>
                  <a:srgbClr val="7588CD"/>
                </a:solidFill>
                <a:effectLst/>
                <a:uLnTx/>
                <a:uFillTx/>
                <a:latin typeface="Times New Roman" panose="02020603050405020304" pitchFamily="18" charset="0"/>
                <a:ea typeface="Times New Roman" panose="02020603050405020304" pitchFamily="18" charset="0"/>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bases/minute</a:t>
            </a:r>
            <a:endParaRPr kumimoji="0" lang="en-US" sz="2400" b="0" i="0" u="none" strike="noStrike" kern="1200" cap="none" spc="0" normalizeH="0" baseline="0" noProof="0" dirty="0">
              <a:ln>
                <a:noFill/>
              </a:ln>
              <a:solidFill>
                <a:srgbClr val="000000"/>
              </a:solidFill>
              <a:effectLst/>
              <a:uLnTx/>
              <a:uFillTx/>
              <a:latin typeface="Tahoma"/>
              <a:ea typeface="+mn-ea"/>
              <a:cs typeface="+mn-cs"/>
            </a:endParaRPr>
          </a:p>
        </p:txBody>
      </p:sp>
      <p:sp>
        <p:nvSpPr>
          <p:cNvPr id="44" name="Rectangle 43"/>
          <p:cNvSpPr/>
          <p:nvPr/>
        </p:nvSpPr>
        <p:spPr>
          <a:xfrm>
            <a:off x="107504" y="2033553"/>
            <a:ext cx="1723549" cy="132343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300</a:t>
            </a:r>
            <a:endParaRPr kumimoji="0" lang="en-US" sz="3600" b="0" i="0" u="none" strike="noStrike" kern="1200" cap="none" spc="0" normalizeH="0" baseline="0" noProof="0" dirty="0">
              <a:ln>
                <a:noFill/>
              </a:ln>
              <a:solidFill>
                <a:srgbClr val="0000FF"/>
              </a:solidFill>
              <a:effectLst/>
              <a:uLnTx/>
              <a:uFillTx/>
              <a:latin typeface="Tahoma"/>
              <a:ea typeface="+mn-ea"/>
              <a:cs typeface="+mn-cs"/>
            </a:endParaRPr>
          </a:p>
        </p:txBody>
      </p:sp>
      <p:sp>
        <p:nvSpPr>
          <p:cNvPr id="45" name="Rectangle 44"/>
          <p:cNvSpPr/>
          <p:nvPr/>
        </p:nvSpPr>
        <p:spPr>
          <a:xfrm>
            <a:off x="7309246" y="2134853"/>
            <a:ext cx="1853392" cy="1077218"/>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Million</a:t>
            </a:r>
            <a:r>
              <a:rPr kumimoji="0" lang="en-US" sz="4000" b="0" i="0" u="none" strike="noStrike" kern="1200" cap="none" spc="0" normalizeH="0" baseline="0" noProof="0" dirty="0">
                <a:ln>
                  <a:noFill/>
                </a:ln>
                <a:solidFill>
                  <a:srgbClr val="7588CD"/>
                </a:solidFill>
                <a:effectLst/>
                <a:uLnTx/>
                <a:uFillTx/>
                <a:latin typeface="Times New Roman" panose="02020603050405020304" pitchFamily="18" charset="0"/>
                <a:ea typeface="Times New Roman" panose="02020603050405020304" pitchFamily="18" charset="0"/>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bases/minute</a:t>
            </a:r>
            <a:endParaRPr kumimoji="0" lang="en-US" sz="2400" b="0" i="0" u="none" strike="noStrike" kern="1200" cap="none" spc="0" normalizeH="0" baseline="0" noProof="0" dirty="0">
              <a:ln>
                <a:noFill/>
              </a:ln>
              <a:solidFill>
                <a:srgbClr val="000000"/>
              </a:solidFill>
              <a:effectLst/>
              <a:uLnTx/>
              <a:uFillTx/>
              <a:latin typeface="Tahoma"/>
              <a:ea typeface="+mn-ea"/>
              <a:cs typeface="+mn-cs"/>
            </a:endParaRPr>
          </a:p>
        </p:txBody>
      </p:sp>
      <p:sp>
        <p:nvSpPr>
          <p:cNvPr id="46" name="Rectangle 45"/>
          <p:cNvSpPr/>
          <p:nvPr/>
        </p:nvSpPr>
        <p:spPr>
          <a:xfrm>
            <a:off x="6799860" y="2027095"/>
            <a:ext cx="697627" cy="132343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2</a:t>
            </a:r>
            <a:endParaRPr kumimoji="0" lang="en-US" sz="3600" b="0" i="0" u="none" strike="noStrike" kern="1200" cap="none" spc="0" normalizeH="0" baseline="0" noProof="0" dirty="0">
              <a:ln>
                <a:noFill/>
              </a:ln>
              <a:solidFill>
                <a:srgbClr val="0000FF"/>
              </a:solidFill>
              <a:effectLst/>
              <a:uLnTx/>
              <a:uFillTx/>
              <a:latin typeface="Tahoma"/>
              <a:ea typeface="+mn-ea"/>
              <a:cs typeface="+mn-cs"/>
            </a:endParaRPr>
          </a:p>
        </p:txBody>
      </p:sp>
      <p:sp>
        <p:nvSpPr>
          <p:cNvPr id="47" name="Striped Right Arrow 46"/>
          <p:cNvSpPr/>
          <p:nvPr/>
        </p:nvSpPr>
        <p:spPr>
          <a:xfrm rot="16200000">
            <a:off x="4805668" y="3737847"/>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0" name="Striped Right Arrow 49"/>
          <p:cNvSpPr/>
          <p:nvPr/>
        </p:nvSpPr>
        <p:spPr>
          <a:xfrm rot="16200000">
            <a:off x="5102259" y="3717340"/>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1" name="Striped Right Arrow 50"/>
          <p:cNvSpPr/>
          <p:nvPr/>
        </p:nvSpPr>
        <p:spPr>
          <a:xfrm rot="5413798">
            <a:off x="4755093" y="2099240"/>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2" name="Striped Right Arrow 51"/>
          <p:cNvSpPr/>
          <p:nvPr/>
        </p:nvSpPr>
        <p:spPr>
          <a:xfrm rot="5413798">
            <a:off x="5051684" y="2107815"/>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Tree>
    <p:extLst>
      <p:ext uri="{BB962C8B-B14F-4D97-AF65-F5344CB8AC3E}">
        <p14:creationId xmlns:p14="http://schemas.microsoft.com/office/powerpoint/2010/main" val="3543918564"/>
      </p:ext>
    </p:extLst>
  </p:cSld>
  <p:clrMapOvr>
    <a:masterClrMapping/>
  </p:clrMapOvr>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1250386" y="1816526"/>
            <a:ext cx="6922860" cy="3150917"/>
            <a:chOff x="114305" y="3823961"/>
            <a:chExt cx="6922860" cy="3150917"/>
          </a:xfrm>
        </p:grpSpPr>
        <p:sp>
          <p:nvSpPr>
            <p:cNvPr id="7" name="Rectangle 6"/>
            <p:cNvSpPr/>
            <p:nvPr/>
          </p:nvSpPr>
          <p:spPr>
            <a:xfrm rot="12861">
              <a:off x="114305" y="3829228"/>
              <a:ext cx="1577592" cy="2405141"/>
            </a:xfrm>
            <a:prstGeom prst="rect">
              <a:avLst/>
            </a:prstGeom>
            <a:solidFill>
              <a:srgbClr val="C6C6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pic>
          <p:nvPicPr>
            <p:cNvPr id="8" name="Picture 4" descr="https://i.ytimg.com/vi/thf4TFnkesw/maxresdefault.jpg"/>
            <p:cNvPicPr>
              <a:picLocks noChangeAspect="1" noChangeArrowheads="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p:blipFill>
          <p:spPr bwMode="auto">
            <a:xfrm rot="961673">
              <a:off x="644688" y="3823961"/>
              <a:ext cx="6392477" cy="3150917"/>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p:cNvSpPr/>
            <p:nvPr/>
          </p:nvSpPr>
          <p:spPr>
            <a:xfrm rot="12861">
              <a:off x="376978" y="4035982"/>
              <a:ext cx="1900479" cy="1797999"/>
            </a:xfrm>
            <a:prstGeom prst="rect">
              <a:avLst/>
            </a:prstGeom>
            <a:solidFill>
              <a:srgbClr val="C6C6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10" name="Oval 9"/>
            <p:cNvSpPr/>
            <p:nvPr/>
          </p:nvSpPr>
          <p:spPr>
            <a:xfrm rot="961673">
              <a:off x="3274474" y="5019457"/>
              <a:ext cx="545523" cy="5455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11" name="Oval 10"/>
            <p:cNvSpPr/>
            <p:nvPr/>
          </p:nvSpPr>
          <p:spPr>
            <a:xfrm rot="961673">
              <a:off x="3184235" y="5076418"/>
              <a:ext cx="545523" cy="5455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12" name="Oval 11"/>
            <p:cNvSpPr/>
            <p:nvPr/>
          </p:nvSpPr>
          <p:spPr>
            <a:xfrm rot="961673">
              <a:off x="2682472" y="5332287"/>
              <a:ext cx="577532"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13" name="Oval 12"/>
            <p:cNvSpPr/>
            <p:nvPr/>
          </p:nvSpPr>
          <p:spPr>
            <a:xfrm rot="961673">
              <a:off x="3178618" y="4478667"/>
              <a:ext cx="577532"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14" name="Oval 13"/>
            <p:cNvSpPr/>
            <p:nvPr/>
          </p:nvSpPr>
          <p:spPr>
            <a:xfrm rot="961673">
              <a:off x="3735687" y="4643492"/>
              <a:ext cx="573365" cy="6430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15" name="Oval 14"/>
            <p:cNvSpPr/>
            <p:nvPr/>
          </p:nvSpPr>
          <p:spPr>
            <a:xfrm rot="961673">
              <a:off x="4180716" y="4852949"/>
              <a:ext cx="676378"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16" name="Oval 15"/>
            <p:cNvSpPr/>
            <p:nvPr/>
          </p:nvSpPr>
          <p:spPr>
            <a:xfrm rot="961673">
              <a:off x="2508995" y="4000739"/>
              <a:ext cx="577532"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17" name="Rounded Rectangle 16"/>
            <p:cNvSpPr/>
            <p:nvPr/>
          </p:nvSpPr>
          <p:spPr>
            <a:xfrm rot="61750">
              <a:off x="2444098" y="4616095"/>
              <a:ext cx="580811" cy="76536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18" name="Rectangle 5"/>
            <p:cNvSpPr>
              <a:spLocks noChangeArrowheads="1"/>
            </p:cNvSpPr>
            <p:nvPr/>
          </p:nvSpPr>
          <p:spPr bwMode="auto">
            <a:xfrm rot="1668114">
              <a:off x="2356724" y="419589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1F497D"/>
                  </a:solidFill>
                  <a:effectLst/>
                  <a:uLnTx/>
                  <a:uFillTx/>
                  <a:latin typeface="Tahoma"/>
                  <a:ea typeface="+mn-ea"/>
                  <a:cs typeface="+mn-cs"/>
                </a:rPr>
                <a:t>GAGTCAGAATTTGAC </a:t>
              </a:r>
            </a:p>
          </p:txBody>
        </p:sp>
        <p:sp>
          <p:nvSpPr>
            <p:cNvPr id="19" name="Rectangle 5"/>
            <p:cNvSpPr>
              <a:spLocks noChangeArrowheads="1"/>
            </p:cNvSpPr>
            <p:nvPr/>
          </p:nvSpPr>
          <p:spPr bwMode="auto">
            <a:xfrm rot="1668114">
              <a:off x="2426056" y="4506516"/>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C0504D"/>
                  </a:solidFill>
                  <a:effectLst/>
                  <a:uLnTx/>
                  <a:uFillTx/>
                  <a:latin typeface="Tahoma"/>
                  <a:ea typeface="+mn-ea"/>
                  <a:cs typeface="+mn-cs"/>
                </a:rPr>
                <a:t>GAGTCAGAATTTGAC </a:t>
              </a:r>
            </a:p>
          </p:txBody>
        </p:sp>
        <p:sp>
          <p:nvSpPr>
            <p:cNvPr id="20" name="Rectangle 5"/>
            <p:cNvSpPr>
              <a:spLocks noChangeArrowheads="1"/>
            </p:cNvSpPr>
            <p:nvPr/>
          </p:nvSpPr>
          <p:spPr bwMode="auto">
            <a:xfrm rot="1668114">
              <a:off x="2495388" y="4817134"/>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8064A2"/>
                  </a:solidFill>
                  <a:effectLst/>
                  <a:uLnTx/>
                  <a:uFillTx/>
                  <a:latin typeface="Tahoma"/>
                  <a:ea typeface="+mn-ea"/>
                  <a:cs typeface="+mn-cs"/>
                </a:rPr>
                <a:t>GAGTCAGAATTTGAC </a:t>
              </a:r>
            </a:p>
          </p:txBody>
        </p:sp>
        <p:sp>
          <p:nvSpPr>
            <p:cNvPr id="21" name="Rectangle 5"/>
            <p:cNvSpPr>
              <a:spLocks noChangeArrowheads="1"/>
            </p:cNvSpPr>
            <p:nvPr/>
          </p:nvSpPr>
          <p:spPr bwMode="auto">
            <a:xfrm rot="1668114">
              <a:off x="2320594" y="5057620"/>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F79646"/>
                  </a:solidFill>
                  <a:effectLst/>
                  <a:uLnTx/>
                  <a:uFillTx/>
                  <a:latin typeface="Tahoma"/>
                  <a:ea typeface="+mn-ea"/>
                  <a:cs typeface="+mn-cs"/>
                </a:rPr>
                <a:t>GAGTCAGAATTTGAC </a:t>
              </a:r>
            </a:p>
          </p:txBody>
        </p:sp>
        <p:sp>
          <p:nvSpPr>
            <p:cNvPr id="22" name="Rectangle 5"/>
            <p:cNvSpPr>
              <a:spLocks noChangeArrowheads="1"/>
            </p:cNvSpPr>
            <p:nvPr/>
          </p:nvSpPr>
          <p:spPr bwMode="auto">
            <a:xfrm rot="20074936">
              <a:off x="2354860" y="5490301"/>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9BBB59"/>
                  </a:solidFill>
                  <a:effectLst/>
                  <a:uLnTx/>
                  <a:uFillTx/>
                  <a:latin typeface="Tahoma"/>
                  <a:ea typeface="+mn-ea"/>
                  <a:cs typeface="+mn-cs"/>
                </a:rPr>
                <a:t>GAGTCAGAATTTGAC </a:t>
              </a:r>
            </a:p>
          </p:txBody>
        </p:sp>
        <p:sp>
          <p:nvSpPr>
            <p:cNvPr id="23" name="Rectangle 5"/>
            <p:cNvSpPr>
              <a:spLocks noChangeArrowheads="1"/>
            </p:cNvSpPr>
            <p:nvPr/>
          </p:nvSpPr>
          <p:spPr bwMode="auto">
            <a:xfrm rot="20074936">
              <a:off x="2477456" y="5155537"/>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C0504D"/>
                  </a:solidFill>
                  <a:effectLst/>
                  <a:uLnTx/>
                  <a:uFillTx/>
                  <a:latin typeface="Tahoma"/>
                  <a:ea typeface="+mn-ea"/>
                  <a:cs typeface="+mn-cs"/>
                </a:rPr>
                <a:t>GAGTCAGAATTTGAC </a:t>
              </a:r>
            </a:p>
          </p:txBody>
        </p:sp>
        <p:sp>
          <p:nvSpPr>
            <p:cNvPr id="24" name="Rectangle 5"/>
            <p:cNvSpPr>
              <a:spLocks noChangeArrowheads="1"/>
            </p:cNvSpPr>
            <p:nvPr/>
          </p:nvSpPr>
          <p:spPr bwMode="auto">
            <a:xfrm rot="20074936">
              <a:off x="2722115" y="485583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4F81BD"/>
                  </a:solidFill>
                  <a:effectLst/>
                  <a:uLnTx/>
                  <a:uFillTx/>
                  <a:latin typeface="Tahoma"/>
                  <a:ea typeface="+mn-ea"/>
                  <a:cs typeface="+mn-cs"/>
                </a:rPr>
                <a:t>GAGTCAGAATTTGAC </a:t>
              </a:r>
            </a:p>
          </p:txBody>
        </p:sp>
        <p:sp>
          <p:nvSpPr>
            <p:cNvPr id="25" name="Rectangle 5"/>
            <p:cNvSpPr>
              <a:spLocks noChangeArrowheads="1"/>
            </p:cNvSpPr>
            <p:nvPr/>
          </p:nvSpPr>
          <p:spPr bwMode="auto">
            <a:xfrm rot="21285137">
              <a:off x="3766383" y="5109606"/>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F79646"/>
                  </a:solidFill>
                  <a:effectLst/>
                  <a:uLnTx/>
                  <a:uFillTx/>
                  <a:latin typeface="Tahoma"/>
                  <a:ea typeface="+mn-ea"/>
                  <a:cs typeface="+mn-cs"/>
                </a:rPr>
                <a:t>GAGTCAGAATTTGAC </a:t>
              </a:r>
            </a:p>
          </p:txBody>
        </p:sp>
        <p:sp>
          <p:nvSpPr>
            <p:cNvPr id="26" name="Rectangle 5"/>
            <p:cNvSpPr>
              <a:spLocks noChangeArrowheads="1"/>
            </p:cNvSpPr>
            <p:nvPr/>
          </p:nvSpPr>
          <p:spPr bwMode="auto">
            <a:xfrm rot="21285137">
              <a:off x="3731850" y="4861840"/>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C0504D"/>
                  </a:solidFill>
                  <a:effectLst/>
                  <a:uLnTx/>
                  <a:uFillTx/>
                  <a:latin typeface="Tahoma"/>
                  <a:ea typeface="+mn-ea"/>
                  <a:cs typeface="+mn-cs"/>
                </a:rPr>
                <a:t>GAGTCAGAATTTGAC </a:t>
              </a:r>
            </a:p>
          </p:txBody>
        </p:sp>
        <p:sp>
          <p:nvSpPr>
            <p:cNvPr id="27" name="Rectangle 5"/>
            <p:cNvSpPr>
              <a:spLocks noChangeArrowheads="1"/>
            </p:cNvSpPr>
            <p:nvPr/>
          </p:nvSpPr>
          <p:spPr bwMode="auto">
            <a:xfrm rot="21285137">
              <a:off x="3819380" y="464913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FF0000"/>
                  </a:solidFill>
                  <a:effectLst/>
                  <a:uLnTx/>
                  <a:uFillTx/>
                  <a:latin typeface="Tahoma"/>
                  <a:ea typeface="+mn-ea"/>
                  <a:cs typeface="+mn-cs"/>
                </a:rPr>
                <a:t>GAGTCAGAATTTGAC </a:t>
              </a:r>
            </a:p>
          </p:txBody>
        </p:sp>
        <p:sp>
          <p:nvSpPr>
            <p:cNvPr id="28" name="Rectangle 5"/>
            <p:cNvSpPr>
              <a:spLocks noChangeArrowheads="1"/>
            </p:cNvSpPr>
            <p:nvPr/>
          </p:nvSpPr>
          <p:spPr bwMode="auto">
            <a:xfrm rot="21285137">
              <a:off x="3105970" y="4807546"/>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prstClr val="black"/>
                  </a:solidFill>
                  <a:effectLst/>
                  <a:uLnTx/>
                  <a:uFillTx/>
                  <a:latin typeface="Tahoma"/>
                  <a:ea typeface="+mn-ea"/>
                  <a:cs typeface="+mn-cs"/>
                </a:rPr>
                <a:t>GAGTCAGAATTTGAC </a:t>
              </a:r>
            </a:p>
          </p:txBody>
        </p:sp>
        <p:sp>
          <p:nvSpPr>
            <p:cNvPr id="29" name="Rectangle 5"/>
            <p:cNvSpPr>
              <a:spLocks noChangeArrowheads="1"/>
            </p:cNvSpPr>
            <p:nvPr/>
          </p:nvSpPr>
          <p:spPr bwMode="auto">
            <a:xfrm rot="21285137">
              <a:off x="3210367" y="4996100"/>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B0F0"/>
                  </a:solidFill>
                  <a:effectLst/>
                  <a:uLnTx/>
                  <a:uFillTx/>
                  <a:latin typeface="Tahoma"/>
                  <a:ea typeface="+mn-ea"/>
                  <a:cs typeface="+mn-cs"/>
                </a:rPr>
                <a:t>GAGTCAGAATTTGAC </a:t>
              </a:r>
            </a:p>
          </p:txBody>
        </p:sp>
        <p:sp>
          <p:nvSpPr>
            <p:cNvPr id="30" name="Rectangle 5"/>
            <p:cNvSpPr>
              <a:spLocks noChangeArrowheads="1"/>
            </p:cNvSpPr>
            <p:nvPr/>
          </p:nvSpPr>
          <p:spPr bwMode="auto">
            <a:xfrm rot="21285137">
              <a:off x="3314765" y="5184654"/>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FFFF00"/>
                  </a:solidFill>
                  <a:effectLst/>
                  <a:uLnTx/>
                  <a:uFillTx/>
                  <a:latin typeface="Tahoma"/>
                  <a:ea typeface="+mn-ea"/>
                  <a:cs typeface="+mn-cs"/>
                </a:rPr>
                <a:t>GAGTCAGAATTTGAC </a:t>
              </a:r>
            </a:p>
          </p:txBody>
        </p:sp>
        <p:sp>
          <p:nvSpPr>
            <p:cNvPr id="31" name="Rectangle 5"/>
            <p:cNvSpPr>
              <a:spLocks noChangeArrowheads="1"/>
            </p:cNvSpPr>
            <p:nvPr/>
          </p:nvSpPr>
          <p:spPr bwMode="auto">
            <a:xfrm rot="21285137">
              <a:off x="2437559" y="461623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EEECE1"/>
                  </a:solidFill>
                  <a:effectLst/>
                  <a:uLnTx/>
                  <a:uFillTx/>
                  <a:latin typeface="Tahoma"/>
                  <a:ea typeface="+mn-ea"/>
                  <a:cs typeface="+mn-cs"/>
                </a:rPr>
                <a:t>GAGTCAGAATTTGAC </a:t>
              </a:r>
            </a:p>
          </p:txBody>
        </p:sp>
        <p:sp>
          <p:nvSpPr>
            <p:cNvPr id="32" name="Rectangle 5"/>
            <p:cNvSpPr>
              <a:spLocks noChangeArrowheads="1"/>
            </p:cNvSpPr>
            <p:nvPr/>
          </p:nvSpPr>
          <p:spPr bwMode="auto">
            <a:xfrm rot="21285137">
              <a:off x="2565252" y="4757922"/>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7030A0"/>
                  </a:solidFill>
                  <a:effectLst/>
                  <a:uLnTx/>
                  <a:uFillTx/>
                  <a:latin typeface="Tahoma"/>
                  <a:ea typeface="+mn-ea"/>
                  <a:cs typeface="+mn-cs"/>
                </a:rPr>
                <a:t>GAGTCAGAATTTGAC </a:t>
              </a:r>
            </a:p>
          </p:txBody>
        </p:sp>
      </p:grpSp>
      <p:sp>
        <p:nvSpPr>
          <p:cNvPr id="48" name="Rectangle 47"/>
          <p:cNvSpPr/>
          <p:nvPr/>
        </p:nvSpPr>
        <p:spPr>
          <a:xfrm rot="12861">
            <a:off x="-4020" y="1822705"/>
            <a:ext cx="3433391" cy="2398875"/>
          </a:xfrm>
          <a:prstGeom prst="rect">
            <a:avLst/>
          </a:prstGeom>
          <a:solidFill>
            <a:srgbClr val="C6C6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2" name="Title 1"/>
          <p:cNvSpPr>
            <a:spLocks noGrp="1"/>
          </p:cNvSpPr>
          <p:nvPr>
            <p:ph type="title"/>
          </p:nvPr>
        </p:nvSpPr>
        <p:spPr/>
        <p:txBody>
          <a:bodyPr/>
          <a:lstStyle/>
          <a:p>
            <a:r>
              <a:rPr lang="en-US" dirty="0"/>
              <a:t>The Read Mapping Bottleneck</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43" name="Rectangle 42"/>
          <p:cNvSpPr/>
          <p:nvPr/>
        </p:nvSpPr>
        <p:spPr>
          <a:xfrm>
            <a:off x="1141069" y="2132856"/>
            <a:ext cx="2638843" cy="95410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0000FF"/>
                </a:solidFill>
                <a:effectLst/>
                <a:uLnTx/>
                <a:uFillTx/>
                <a:latin typeface="Tahoma"/>
                <a:ea typeface="+mn-ea"/>
                <a:cs typeface="+mn-cs"/>
              </a:rPr>
              <a:t>Human whole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0000FF"/>
                </a:solidFill>
                <a:effectLst/>
                <a:uLnTx/>
                <a:uFillTx/>
                <a:latin typeface="Tahoma"/>
                <a:ea typeface="+mn-ea"/>
                <a:cs typeface="+mn-cs"/>
              </a:rPr>
              <a:t>genomes </a:t>
            </a:r>
            <a:endParaRPr kumimoji="0" lang="en-US" sz="2400" b="0" i="0" u="none" strike="noStrike" kern="1200" cap="none" spc="0" normalizeH="0" baseline="0" noProof="0">
              <a:ln>
                <a:noFill/>
              </a:ln>
              <a:solidFill>
                <a:srgbClr val="0000FF"/>
              </a:solidFill>
              <a:effectLst/>
              <a:uLnTx/>
              <a:uFillTx/>
              <a:latin typeface="Tahoma"/>
              <a:ea typeface="+mn-ea"/>
              <a:cs typeface="+mn-cs"/>
            </a:endParaRPr>
          </a:p>
        </p:txBody>
      </p:sp>
      <p:sp>
        <p:nvSpPr>
          <p:cNvPr id="45" name="Rectangle 44"/>
          <p:cNvSpPr/>
          <p:nvPr/>
        </p:nvSpPr>
        <p:spPr>
          <a:xfrm>
            <a:off x="7309246" y="2134853"/>
            <a:ext cx="1962397" cy="70788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0000FF"/>
                </a:solidFill>
                <a:effectLst/>
                <a:uLnTx/>
                <a:uFillTx/>
                <a:latin typeface="Tahoma"/>
                <a:ea typeface="Times New Roman" panose="02020603050405020304" pitchFamily="18" charset="0"/>
                <a:cs typeface="+mn-cs"/>
              </a:rPr>
              <a:t>Human </a:t>
            </a:r>
            <a:endParaRPr kumimoji="0" lang="en-US" sz="4000" b="0" i="0" u="none" strike="noStrike" kern="1200" cap="none" spc="0" normalizeH="0" baseline="0" noProof="0">
              <a:ln>
                <a:noFill/>
              </a:ln>
              <a:solidFill>
                <a:srgbClr val="7588CD"/>
              </a:solidFill>
              <a:effectLst/>
              <a:uLnTx/>
              <a:uFillTx/>
              <a:latin typeface="Tahoma"/>
              <a:ea typeface="Times New Roman" panose="02020603050405020304" pitchFamily="18" charset="0"/>
              <a:cs typeface="+mn-cs"/>
            </a:endParaRPr>
          </a:p>
        </p:txBody>
      </p:sp>
      <p:sp>
        <p:nvSpPr>
          <p:cNvPr id="46" name="Rectangle 45"/>
          <p:cNvSpPr/>
          <p:nvPr/>
        </p:nvSpPr>
        <p:spPr>
          <a:xfrm>
            <a:off x="6732240" y="2027095"/>
            <a:ext cx="744114" cy="132343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0000FF"/>
                </a:solidFill>
                <a:effectLst/>
                <a:uLnTx/>
                <a:uFillTx/>
                <a:latin typeface="Tahoma"/>
                <a:ea typeface="Times New Roman" panose="02020603050405020304" pitchFamily="18" charset="0"/>
                <a:cs typeface="+mn-cs"/>
              </a:rPr>
              <a:t>1</a:t>
            </a:r>
            <a:endParaRPr kumimoji="0" lang="en-US" sz="3600" b="0" i="0" u="none" strike="noStrike" kern="1200" cap="none" spc="0" normalizeH="0" baseline="0" noProof="0">
              <a:ln>
                <a:noFill/>
              </a:ln>
              <a:solidFill>
                <a:srgbClr val="0000FF"/>
              </a:solidFill>
              <a:effectLst/>
              <a:uLnTx/>
              <a:uFillTx/>
              <a:latin typeface="Tahoma"/>
              <a:ea typeface="+mn-ea"/>
              <a:cs typeface="+mn-cs"/>
            </a:endParaRPr>
          </a:p>
        </p:txBody>
      </p:sp>
      <p:sp>
        <p:nvSpPr>
          <p:cNvPr id="47" name="Striped Right Arrow 46"/>
          <p:cNvSpPr/>
          <p:nvPr/>
        </p:nvSpPr>
        <p:spPr>
          <a:xfrm rot="16200000">
            <a:off x="4805668" y="3737847"/>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0" name="Striped Right Arrow 49"/>
          <p:cNvSpPr/>
          <p:nvPr/>
        </p:nvSpPr>
        <p:spPr>
          <a:xfrm rot="16200000">
            <a:off x="5107831" y="3737846"/>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1" name="Striped Right Arrow 50"/>
          <p:cNvSpPr/>
          <p:nvPr/>
        </p:nvSpPr>
        <p:spPr>
          <a:xfrm rot="5413798">
            <a:off x="4812588" y="2090434"/>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2" name="Striped Right Arrow 51"/>
          <p:cNvSpPr/>
          <p:nvPr/>
        </p:nvSpPr>
        <p:spPr>
          <a:xfrm rot="5413798">
            <a:off x="5106149" y="2092113"/>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33" name="Rectangle 32">
            <a:extLst>
              <a:ext uri="{FF2B5EF4-FFF2-40B4-BE49-F238E27FC236}">
                <a16:creationId xmlns:a16="http://schemas.microsoft.com/office/drawing/2014/main" id="{D8C85D51-9794-424F-ABA3-4B00E4DAD481}"/>
              </a:ext>
            </a:extLst>
          </p:cNvPr>
          <p:cNvSpPr/>
          <p:nvPr/>
        </p:nvSpPr>
        <p:spPr>
          <a:xfrm>
            <a:off x="467123" y="4185162"/>
            <a:ext cx="1800621"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lumMod val="50000"/>
                  </a:srgbClr>
                </a:solidFill>
                <a:effectLst/>
                <a:uLnTx/>
                <a:uFillTx/>
                <a:latin typeface="Tahoma"/>
                <a:ea typeface="+mn-ea"/>
                <a:cs typeface="+mn-cs"/>
              </a:rPr>
              <a:t>Illumina </a:t>
            </a:r>
            <a:r>
              <a:rPr kumimoji="0" lang="en-US" sz="1200" b="0" i="0" u="none" strike="noStrike" kern="1200" cap="none" spc="0" normalizeH="0" baseline="0" noProof="0" err="1">
                <a:ln>
                  <a:noFill/>
                </a:ln>
                <a:solidFill>
                  <a:srgbClr val="FFFFFF">
                    <a:lumMod val="50000"/>
                  </a:srgbClr>
                </a:solidFill>
                <a:effectLst/>
                <a:uLnTx/>
                <a:uFillTx/>
                <a:latin typeface="Tahoma"/>
                <a:ea typeface="+mn-ea"/>
                <a:cs typeface="+mn-cs"/>
              </a:rPr>
              <a:t>NovaSeq</a:t>
            </a:r>
            <a:r>
              <a:rPr kumimoji="0" lang="en-US" sz="1200" b="0" i="0" u="none" strike="noStrike" kern="1200" cap="none" spc="0" normalizeH="0" baseline="0" noProof="0">
                <a:ln>
                  <a:noFill/>
                </a:ln>
                <a:solidFill>
                  <a:srgbClr val="FFFFFF">
                    <a:lumMod val="50000"/>
                  </a:srgbClr>
                </a:solidFill>
                <a:effectLst/>
                <a:uLnTx/>
                <a:uFillTx/>
                <a:latin typeface="Tahoma"/>
                <a:ea typeface="+mn-ea"/>
                <a:cs typeface="+mn-cs"/>
              </a:rPr>
              <a:t> 6000 </a:t>
            </a:r>
          </a:p>
        </p:txBody>
      </p:sp>
      <p:sp>
        <p:nvSpPr>
          <p:cNvPr id="34" name="Rectangle 33">
            <a:extLst>
              <a:ext uri="{FF2B5EF4-FFF2-40B4-BE49-F238E27FC236}">
                <a16:creationId xmlns:a16="http://schemas.microsoft.com/office/drawing/2014/main" id="{4018FF9A-DCB0-FB43-AE1A-F906956ABE06}"/>
              </a:ext>
            </a:extLst>
          </p:cNvPr>
          <p:cNvSpPr/>
          <p:nvPr/>
        </p:nvSpPr>
        <p:spPr>
          <a:xfrm>
            <a:off x="-76244" y="1961545"/>
            <a:ext cx="1479892" cy="132343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0000FF"/>
                </a:solidFill>
                <a:effectLst/>
                <a:uLnTx/>
                <a:uFillTx/>
                <a:latin typeface="Tahoma"/>
                <a:ea typeface="+mn-ea"/>
                <a:cs typeface="+mn-cs"/>
              </a:rPr>
              <a:t>48</a:t>
            </a:r>
            <a:r>
              <a:rPr kumimoji="0" lang="en-US" sz="4400" b="0" i="0" u="none" strike="noStrike" kern="1200" cap="none" spc="0" normalizeH="0" baseline="0" noProof="0">
                <a:ln>
                  <a:noFill/>
                </a:ln>
                <a:solidFill>
                  <a:srgbClr val="0000FF"/>
                </a:solidFill>
                <a:effectLst/>
                <a:uLnTx/>
                <a:uFillTx/>
                <a:latin typeface="Tahoma"/>
                <a:ea typeface="+mn-ea"/>
                <a:cs typeface="+mn-cs"/>
              </a:rPr>
              <a:t> </a:t>
            </a:r>
            <a:endParaRPr kumimoji="0" lang="en-US" sz="8000" b="0" i="0" u="none" strike="noStrike" kern="1200" cap="none" spc="0" normalizeH="0" baseline="0" noProof="0">
              <a:ln>
                <a:noFill/>
              </a:ln>
              <a:solidFill>
                <a:srgbClr val="0000FF"/>
              </a:solidFill>
              <a:effectLst/>
              <a:uLnTx/>
              <a:uFillTx/>
              <a:latin typeface="Tahoma"/>
              <a:ea typeface="+mn-ea"/>
              <a:cs typeface="+mn-cs"/>
            </a:endParaRPr>
          </a:p>
        </p:txBody>
      </p:sp>
      <p:sp>
        <p:nvSpPr>
          <p:cNvPr id="35" name="Rectangle 34">
            <a:extLst>
              <a:ext uri="{FF2B5EF4-FFF2-40B4-BE49-F238E27FC236}">
                <a16:creationId xmlns:a16="http://schemas.microsoft.com/office/drawing/2014/main" id="{A13E2FC6-0F48-AB41-8B6C-A7D7B1319991}"/>
              </a:ext>
            </a:extLst>
          </p:cNvPr>
          <p:cNvSpPr/>
          <p:nvPr/>
        </p:nvSpPr>
        <p:spPr>
          <a:xfrm>
            <a:off x="1665288" y="3068960"/>
            <a:ext cx="186551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at 30× coverage</a:t>
            </a:r>
            <a:endParaRPr kumimoji="0" lang="en-US" sz="1100" b="0" i="0" u="none" strike="noStrike" kern="1200" cap="none" spc="0" normalizeH="0" baseline="0" noProof="0">
              <a:ln>
                <a:noFill/>
              </a:ln>
              <a:solidFill>
                <a:srgbClr val="000000"/>
              </a:solidFill>
              <a:effectLst/>
              <a:uLnTx/>
              <a:uFillTx/>
              <a:latin typeface="Tahoma"/>
              <a:ea typeface="+mn-ea"/>
              <a:cs typeface="+mn-cs"/>
            </a:endParaRPr>
          </a:p>
        </p:txBody>
      </p:sp>
      <p:sp>
        <p:nvSpPr>
          <p:cNvPr id="36" name="Rectangle 35">
            <a:extLst>
              <a:ext uri="{FF2B5EF4-FFF2-40B4-BE49-F238E27FC236}">
                <a16:creationId xmlns:a16="http://schemas.microsoft.com/office/drawing/2014/main" id="{E229A744-AE57-F046-8C85-1F1C1B4C18CC}"/>
              </a:ext>
            </a:extLst>
          </p:cNvPr>
          <p:cNvSpPr/>
          <p:nvPr/>
        </p:nvSpPr>
        <p:spPr>
          <a:xfrm>
            <a:off x="1037946" y="3524791"/>
            <a:ext cx="1955985"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Tahoma"/>
                <a:ea typeface="+mn-ea"/>
                <a:cs typeface="+mn-cs"/>
              </a:rPr>
              <a:t>in about 2 days</a:t>
            </a:r>
          </a:p>
        </p:txBody>
      </p:sp>
      <p:sp>
        <p:nvSpPr>
          <p:cNvPr id="49" name="Rectangle 48">
            <a:extLst>
              <a:ext uri="{FF2B5EF4-FFF2-40B4-BE49-F238E27FC236}">
                <a16:creationId xmlns:a16="http://schemas.microsoft.com/office/drawing/2014/main" id="{DF20F8C0-0B16-CC4C-B3BE-8DA2A36AE5E1}"/>
              </a:ext>
            </a:extLst>
          </p:cNvPr>
          <p:cNvSpPr/>
          <p:nvPr/>
        </p:nvSpPr>
        <p:spPr>
          <a:xfrm>
            <a:off x="7308304" y="2566645"/>
            <a:ext cx="1822935" cy="646331"/>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0000FF"/>
                </a:solidFill>
                <a:effectLst/>
                <a:uLnTx/>
                <a:uFillTx/>
                <a:latin typeface="Tahoma"/>
                <a:ea typeface="Times New Roman" panose="02020603050405020304" pitchFamily="18" charset="0"/>
                <a:cs typeface="+mn-cs"/>
              </a:rPr>
              <a:t>genome</a:t>
            </a:r>
            <a:endParaRPr kumimoji="0" lang="en-US" sz="3600" b="0" i="0" u="none" strike="noStrike" kern="1200" cap="none" spc="0" normalizeH="0" baseline="0" noProof="0" dirty="0">
              <a:ln>
                <a:noFill/>
              </a:ln>
              <a:solidFill>
                <a:srgbClr val="000000"/>
              </a:solidFill>
              <a:effectLst/>
              <a:uLnTx/>
              <a:uFillTx/>
              <a:latin typeface="Tahoma"/>
              <a:ea typeface="+mn-ea"/>
              <a:cs typeface="+mn-cs"/>
            </a:endParaRPr>
          </a:p>
        </p:txBody>
      </p:sp>
      <p:sp>
        <p:nvSpPr>
          <p:cNvPr id="53" name="Rectangle 52">
            <a:extLst>
              <a:ext uri="{FF2B5EF4-FFF2-40B4-BE49-F238E27FC236}">
                <a16:creationId xmlns:a16="http://schemas.microsoft.com/office/drawing/2014/main" id="{FCF691F4-ED5C-304C-A4F3-1D81F97623D1}"/>
              </a:ext>
            </a:extLst>
          </p:cNvPr>
          <p:cNvSpPr/>
          <p:nvPr/>
        </p:nvSpPr>
        <p:spPr>
          <a:xfrm>
            <a:off x="7308304" y="3132857"/>
            <a:ext cx="1943992" cy="40011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ahoma"/>
                <a:ea typeface="+mn-ea"/>
                <a:cs typeface="+mn-cs"/>
              </a:rPr>
              <a:t>32 CPU hours </a:t>
            </a:r>
          </a:p>
        </p:txBody>
      </p:sp>
      <p:sp>
        <p:nvSpPr>
          <p:cNvPr id="54" name="Rectangle 53">
            <a:extLst>
              <a:ext uri="{FF2B5EF4-FFF2-40B4-BE49-F238E27FC236}">
                <a16:creationId xmlns:a16="http://schemas.microsoft.com/office/drawing/2014/main" id="{A1114891-6924-E549-BB9C-5F4051232C35}"/>
              </a:ext>
            </a:extLst>
          </p:cNvPr>
          <p:cNvSpPr/>
          <p:nvPr/>
        </p:nvSpPr>
        <p:spPr>
          <a:xfrm>
            <a:off x="6733819" y="3501008"/>
            <a:ext cx="2734725"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on a 48-core processor</a:t>
            </a:r>
          </a:p>
        </p:txBody>
      </p:sp>
      <p:graphicFrame>
        <p:nvGraphicFramePr>
          <p:cNvPr id="55" name="Chart 54">
            <a:extLst>
              <a:ext uri="{FF2B5EF4-FFF2-40B4-BE49-F238E27FC236}">
                <a16:creationId xmlns:a16="http://schemas.microsoft.com/office/drawing/2014/main" id="{5A873478-83B7-E14B-B7E1-1CCC5A2CDBFD}"/>
              </a:ext>
            </a:extLst>
          </p:cNvPr>
          <p:cNvGraphicFramePr/>
          <p:nvPr/>
        </p:nvGraphicFramePr>
        <p:xfrm>
          <a:off x="7018331" y="3919633"/>
          <a:ext cx="2165700" cy="1732700"/>
        </p:xfrm>
        <a:graphic>
          <a:graphicData uri="http://schemas.openxmlformats.org/drawingml/2006/chart">
            <c:chart xmlns:c="http://schemas.openxmlformats.org/drawingml/2006/chart" xmlns:r="http://schemas.openxmlformats.org/officeDocument/2006/relationships" r:id="rId4"/>
          </a:graphicData>
        </a:graphic>
      </p:graphicFrame>
      <p:sp>
        <p:nvSpPr>
          <p:cNvPr id="56" name="Rectangle 55">
            <a:extLst>
              <a:ext uri="{FF2B5EF4-FFF2-40B4-BE49-F238E27FC236}">
                <a16:creationId xmlns:a16="http://schemas.microsoft.com/office/drawing/2014/main" id="{934F37AF-5D19-F849-8EE2-ACBDBF0168F9}"/>
              </a:ext>
            </a:extLst>
          </p:cNvPr>
          <p:cNvSpPr/>
          <p:nvPr/>
        </p:nvSpPr>
        <p:spPr>
          <a:xfrm>
            <a:off x="1181792" y="6400736"/>
            <a:ext cx="7394172" cy="4616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222222"/>
                </a:solidFill>
                <a:effectLst/>
                <a:uLnTx/>
                <a:uFillTx/>
                <a:latin typeface="Arial" panose="020B0604020202020204" pitchFamily="34" charset="0"/>
                <a:ea typeface="+mn-ea"/>
                <a:cs typeface="+mn-cs"/>
              </a:rPr>
              <a:t>Goyal+, "</a:t>
            </a:r>
            <a:r>
              <a:rPr kumimoji="0" lang="en-US" sz="1200" b="0" i="0" u="none" strike="noStrike" kern="1200" cap="none" spc="0" normalizeH="0" baseline="0" noProof="0">
                <a:ln>
                  <a:noFill/>
                </a:ln>
                <a:solidFill>
                  <a:srgbClr val="222222"/>
                </a:solidFill>
                <a:effectLst/>
                <a:uLnTx/>
                <a:uFillTx/>
                <a:latin typeface="Arial" panose="020B0604020202020204" pitchFamily="34" charset="0"/>
                <a:ea typeface="+mn-ea"/>
                <a:cs typeface="+mn-cs"/>
                <a:hlinkClick r:id="rId5"/>
              </a:rPr>
              <a:t>Ultra-fast next generation human genome sequencing data processing using DRAGENTM bio-IT processor for precision medicine</a:t>
            </a:r>
            <a:r>
              <a:rPr kumimoji="0" lang="en-US" sz="1200" b="0" i="0" u="none" strike="noStrike" kern="1200" cap="none" spc="0" normalizeH="0" baseline="0" noProof="0">
                <a:ln>
                  <a:noFill/>
                </a:ln>
                <a:solidFill>
                  <a:srgbClr val="222222"/>
                </a:solidFill>
                <a:effectLst/>
                <a:uLnTx/>
                <a:uFillTx/>
                <a:latin typeface="Arial" panose="020B0604020202020204" pitchFamily="34" charset="0"/>
                <a:ea typeface="+mn-ea"/>
                <a:cs typeface="+mn-cs"/>
              </a:rPr>
              <a:t>”, </a:t>
            </a:r>
            <a:r>
              <a:rPr kumimoji="0" lang="en-US" sz="1200" b="0" i="1" u="none" strike="noStrike" kern="1200" cap="none" spc="0" normalizeH="0" baseline="0" noProof="0">
                <a:ln>
                  <a:noFill/>
                </a:ln>
                <a:solidFill>
                  <a:srgbClr val="222222"/>
                </a:solidFill>
                <a:effectLst/>
                <a:uLnTx/>
                <a:uFillTx/>
                <a:latin typeface="Arial" panose="020B0604020202020204" pitchFamily="34" charset="0"/>
                <a:ea typeface="+mn-ea"/>
                <a:cs typeface="+mn-cs"/>
              </a:rPr>
              <a:t>Open Journal of Genetics, </a:t>
            </a:r>
            <a:r>
              <a:rPr kumimoji="0" lang="en-US" sz="1200" b="0" i="0" u="none" strike="noStrike" kern="1200" cap="none" spc="0" normalizeH="0" baseline="0" noProof="0">
                <a:ln>
                  <a:noFill/>
                </a:ln>
                <a:solidFill>
                  <a:srgbClr val="222222"/>
                </a:solidFill>
                <a:effectLst/>
                <a:uLnTx/>
                <a:uFillTx/>
                <a:latin typeface="Arial" panose="020B0604020202020204" pitchFamily="34" charset="0"/>
                <a:ea typeface="+mn-ea"/>
                <a:cs typeface="+mn-cs"/>
              </a:rPr>
              <a:t>2017.</a:t>
            </a:r>
            <a:endParaRPr kumimoji="0" lang="en-US" sz="1200" b="0" i="0" u="none" strike="noStrike" kern="1200" cap="none" spc="0" normalizeH="0" baseline="0" noProof="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344527377"/>
      </p:ext>
    </p:extLst>
  </p:cSld>
  <p:clrMapOvr>
    <a:masterClrMapping/>
  </p:clrMapOvr>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E82D40-9A40-294C-821D-C9F551A98E1F}"/>
              </a:ext>
            </a:extLst>
          </p:cNvPr>
          <p:cNvSpPr>
            <a:spLocks noGrp="1"/>
          </p:cNvSpPr>
          <p:nvPr>
            <p:ph type="title"/>
          </p:nvPr>
        </p:nvSpPr>
        <p:spPr>
          <a:xfrm>
            <a:off x="35496" y="152400"/>
            <a:ext cx="9167936" cy="1066800"/>
          </a:xfrm>
        </p:spPr>
        <p:txBody>
          <a:bodyPr/>
          <a:lstStyle/>
          <a:p>
            <a:r>
              <a:rPr lang="en-US" dirty="0"/>
              <a:t> Problem with (Genome) Analysis Today</a:t>
            </a:r>
          </a:p>
        </p:txBody>
      </p:sp>
      <p:sp>
        <p:nvSpPr>
          <p:cNvPr id="3" name="Slide Number Placeholder 2">
            <a:extLst>
              <a:ext uri="{FF2B5EF4-FFF2-40B4-BE49-F238E27FC236}">
                <a16:creationId xmlns:a16="http://schemas.microsoft.com/office/drawing/2014/main" id="{54630187-28DD-9546-9969-9F24222B654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pSp>
        <p:nvGrpSpPr>
          <p:cNvPr id="4" name="Group 3">
            <a:extLst>
              <a:ext uri="{FF2B5EF4-FFF2-40B4-BE49-F238E27FC236}">
                <a16:creationId xmlns:a16="http://schemas.microsoft.com/office/drawing/2014/main" id="{E5A101C6-D963-4545-B3BF-32EF1B31EC2F}"/>
              </a:ext>
            </a:extLst>
          </p:cNvPr>
          <p:cNvGrpSpPr/>
          <p:nvPr/>
        </p:nvGrpSpPr>
        <p:grpSpPr>
          <a:xfrm>
            <a:off x="918833" y="1487851"/>
            <a:ext cx="2830933" cy="2402638"/>
            <a:chOff x="4343037" y="3937719"/>
            <a:chExt cx="2445779" cy="1954638"/>
          </a:xfrm>
        </p:grpSpPr>
        <p:pic>
          <p:nvPicPr>
            <p:cNvPr id="5" name="Picture 4">
              <a:extLst>
                <a:ext uri="{FF2B5EF4-FFF2-40B4-BE49-F238E27FC236}">
                  <a16:creationId xmlns:a16="http://schemas.microsoft.com/office/drawing/2014/main" id="{AE77F47A-D91D-8C49-8B2B-7D114F7FC69A}"/>
                </a:ext>
              </a:extLst>
            </p:cNvPr>
            <p:cNvPicPr>
              <a:picLocks noChangeAspect="1"/>
            </p:cNvPicPr>
            <p:nvPr/>
          </p:nvPicPr>
          <p:blipFill rotWithShape="1">
            <a:blip r:embed="rId2" cstate="print">
              <a:extLst>
                <a:ext uri="{28A0092B-C50C-407E-A947-70E740481C1C}">
                  <a14:useLocalDpi xmlns:a14="http://schemas.microsoft.com/office/drawing/2010/main"/>
                </a:ext>
              </a:extLst>
            </a:blip>
            <a:srcRect/>
            <a:stretch/>
          </p:blipFill>
          <p:spPr>
            <a:xfrm>
              <a:off x="5419577" y="3937719"/>
              <a:ext cx="1369239" cy="1954638"/>
            </a:xfrm>
            <a:prstGeom prst="roundRect">
              <a:avLst>
                <a:gd name="adj" fmla="val 3215"/>
              </a:avLst>
            </a:prstGeom>
          </p:spPr>
        </p:pic>
        <p:pic>
          <p:nvPicPr>
            <p:cNvPr id="6" name="Picture 5">
              <a:extLst>
                <a:ext uri="{FF2B5EF4-FFF2-40B4-BE49-F238E27FC236}">
                  <a16:creationId xmlns:a16="http://schemas.microsoft.com/office/drawing/2014/main" id="{C59962F5-2E69-B348-8CF4-AB2C4E8979B8}"/>
                </a:ext>
              </a:extLst>
            </p:cNvPr>
            <p:cNvPicPr>
              <a:picLocks noChangeAspect="1"/>
            </p:cNvPicPr>
            <p:nvPr/>
          </p:nvPicPr>
          <p:blipFill rotWithShape="1">
            <a:blip r:embed="rId3" cstate="print">
              <a:clrChange>
                <a:clrFrom>
                  <a:srgbClr val="C8CBAC"/>
                </a:clrFrom>
                <a:clrTo>
                  <a:srgbClr val="C8CBAC">
                    <a:alpha val="0"/>
                  </a:srgbClr>
                </a:clrTo>
              </a:clrChange>
              <a:extLst>
                <a:ext uri="{28A0092B-C50C-407E-A947-70E740481C1C}">
                  <a14:useLocalDpi xmlns:a14="http://schemas.microsoft.com/office/drawing/2010/main"/>
                </a:ext>
              </a:extLst>
            </a:blip>
            <a:srcRect/>
            <a:stretch/>
          </p:blipFill>
          <p:spPr>
            <a:xfrm>
              <a:off x="4413359" y="4016910"/>
              <a:ext cx="1021969" cy="649893"/>
            </a:xfrm>
            <a:prstGeom prst="rect">
              <a:avLst/>
            </a:prstGeom>
          </p:spPr>
        </p:pic>
        <p:pic>
          <p:nvPicPr>
            <p:cNvPr id="7" name="Picture 6">
              <a:extLst>
                <a:ext uri="{FF2B5EF4-FFF2-40B4-BE49-F238E27FC236}">
                  <a16:creationId xmlns:a16="http://schemas.microsoft.com/office/drawing/2014/main" id="{CF679DEA-9351-BA4B-A1F0-552F12915536}"/>
                </a:ext>
              </a:extLst>
            </p:cNvPr>
            <p:cNvPicPr>
              <a:picLocks noChangeAspect="1"/>
            </p:cNvPicPr>
            <p:nvPr/>
          </p:nvPicPr>
          <p:blipFill rotWithShape="1">
            <a:blip r:embed="rId4" cstate="print">
              <a:extLst>
                <a:ext uri="{28A0092B-C50C-407E-A947-70E740481C1C}">
                  <a14:useLocalDpi xmlns:a14="http://schemas.microsoft.com/office/drawing/2010/main"/>
                </a:ext>
              </a:extLst>
            </a:blip>
            <a:srcRect/>
            <a:stretch/>
          </p:blipFill>
          <p:spPr>
            <a:xfrm>
              <a:off x="4343037" y="4741368"/>
              <a:ext cx="1155916" cy="1106305"/>
            </a:xfrm>
            <a:prstGeom prst="roundRect">
              <a:avLst>
                <a:gd name="adj" fmla="val 5499"/>
              </a:avLst>
            </a:prstGeom>
          </p:spPr>
        </p:pic>
      </p:grpSp>
      <p:sp>
        <p:nvSpPr>
          <p:cNvPr id="8" name="Text Box 20" descr="90%">
            <a:extLst>
              <a:ext uri="{FF2B5EF4-FFF2-40B4-BE49-F238E27FC236}">
                <a16:creationId xmlns:a16="http://schemas.microsoft.com/office/drawing/2014/main" id="{A802DAD3-ACBC-534D-95D3-1045421DFE0B}"/>
              </a:ext>
            </a:extLst>
          </p:cNvPr>
          <p:cNvSpPr txBox="1">
            <a:spLocks noChangeArrowheads="1"/>
          </p:cNvSpPr>
          <p:nvPr/>
        </p:nvSpPr>
        <p:spPr bwMode="auto">
          <a:xfrm>
            <a:off x="899592" y="4005064"/>
            <a:ext cx="2901030" cy="618631"/>
          </a:xfrm>
          <a:prstGeom prst="rect">
            <a:avLst/>
          </a:prstGeom>
          <a:noFill/>
          <a:ln w="12700">
            <a:noFill/>
            <a:miter lim="800000"/>
            <a:headEnd/>
            <a:tailEnd/>
          </a:ln>
          <a:effectLst/>
        </p:spPr>
        <p:txBody>
          <a:bodyPr wrap="squar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0000FF"/>
                </a:solidFill>
                <a:effectLst/>
                <a:uLnTx/>
                <a:uFillTx/>
                <a:latin typeface="Arial" pitchFamily="-107" charset="0"/>
                <a:ea typeface="Arial" pitchFamily="-107" charset="0"/>
                <a:cs typeface="Arial" pitchFamily="-107" charset="0"/>
              </a:rPr>
              <a:t>Special-Purpose</a:t>
            </a: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 Machine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for </a:t>
            </a:r>
            <a:r>
              <a:rPr kumimoji="0" lang="en-US" sz="1800" b="1" i="0" u="none" strike="noStrike" kern="0" cap="none" spc="0" normalizeH="0" baseline="0" noProof="0" dirty="0">
                <a:ln>
                  <a:noFill/>
                </a:ln>
                <a:solidFill>
                  <a:srgbClr val="7030A0"/>
                </a:solidFill>
                <a:effectLst/>
                <a:uLnTx/>
                <a:uFillTx/>
                <a:latin typeface="Arial" pitchFamily="-107" charset="0"/>
                <a:ea typeface="Arial" pitchFamily="-107" charset="0"/>
                <a:cs typeface="Arial" pitchFamily="-107" charset="0"/>
              </a:rPr>
              <a:t>D</a:t>
            </a:r>
            <a:r>
              <a:rPr kumimoji="0" lang="en-US" sz="1800" b="1" i="0" u="none" strike="noStrike" kern="0" cap="none" spc="0" normalizeH="0" baseline="0" noProof="0" dirty="0" err="1">
                <a:ln>
                  <a:noFill/>
                </a:ln>
                <a:solidFill>
                  <a:srgbClr val="7030A0"/>
                </a:solidFill>
                <a:effectLst/>
                <a:uLnTx/>
                <a:uFillTx/>
                <a:latin typeface="Arial" pitchFamily="-107" charset="0"/>
                <a:ea typeface="Arial" pitchFamily="-107" charset="0"/>
                <a:cs typeface="Arial" pitchFamily="-107" charset="0"/>
              </a:rPr>
              <a:t>ata</a:t>
            </a:r>
            <a:r>
              <a:rPr kumimoji="0" lang="en-US" sz="1800" b="1" i="0" u="none" strike="noStrike" kern="0" cap="none" spc="0" normalizeH="0" baseline="0" noProof="0" dirty="0">
                <a:ln>
                  <a:noFill/>
                </a:ln>
                <a:solidFill>
                  <a:srgbClr val="7030A0"/>
                </a:solidFill>
                <a:effectLst/>
                <a:uLnTx/>
                <a:uFillTx/>
                <a:latin typeface="Arial" pitchFamily="-107" charset="0"/>
                <a:ea typeface="Arial" pitchFamily="-107" charset="0"/>
                <a:cs typeface="Arial" pitchFamily="-107" charset="0"/>
              </a:rPr>
              <a:t> Generation</a:t>
            </a:r>
          </a:p>
        </p:txBody>
      </p:sp>
      <p:sp>
        <p:nvSpPr>
          <p:cNvPr id="9" name="Line 15">
            <a:extLst>
              <a:ext uri="{FF2B5EF4-FFF2-40B4-BE49-F238E27FC236}">
                <a16:creationId xmlns:a16="http://schemas.microsoft.com/office/drawing/2014/main" id="{92AD9E27-F44D-F440-8D0E-43BB6C91B087}"/>
              </a:ext>
            </a:extLst>
          </p:cNvPr>
          <p:cNvSpPr>
            <a:spLocks noChangeShapeType="1"/>
          </p:cNvSpPr>
          <p:nvPr/>
        </p:nvSpPr>
        <p:spPr bwMode="auto">
          <a:xfrm flipH="1">
            <a:off x="4093339" y="3143428"/>
            <a:ext cx="982715" cy="0"/>
          </a:xfrm>
          <a:prstGeom prst="line">
            <a:avLst/>
          </a:prstGeom>
          <a:noFill/>
          <a:ln w="76200">
            <a:solidFill>
              <a:srgbClr val="FF0000"/>
            </a:solidFill>
            <a:round/>
            <a:headEnd type="triangle" w="med" len="med"/>
            <a:tailEnd type="non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pic>
        <p:nvPicPr>
          <p:cNvPr id="10" name="Picture 9">
            <a:extLst>
              <a:ext uri="{FF2B5EF4-FFF2-40B4-BE49-F238E27FC236}">
                <a16:creationId xmlns:a16="http://schemas.microsoft.com/office/drawing/2014/main" id="{A98FBFE4-7E5C-BB48-892C-374ED0A83A23}"/>
              </a:ext>
            </a:extLst>
          </p:cNvPr>
          <p:cNvPicPr>
            <a:picLocks noChangeAspect="1"/>
          </p:cNvPicPr>
          <p:nvPr/>
        </p:nvPicPr>
        <p:blipFill>
          <a:blip r:embed="rId5"/>
          <a:stretch>
            <a:fillRect/>
          </a:stretch>
        </p:blipFill>
        <p:spPr>
          <a:xfrm>
            <a:off x="5353733" y="2180190"/>
            <a:ext cx="2016224" cy="2016224"/>
          </a:xfrm>
          <a:prstGeom prst="rect">
            <a:avLst/>
          </a:prstGeom>
        </p:spPr>
      </p:pic>
      <p:sp>
        <p:nvSpPr>
          <p:cNvPr id="11" name="Text Box 20" descr="90%">
            <a:extLst>
              <a:ext uri="{FF2B5EF4-FFF2-40B4-BE49-F238E27FC236}">
                <a16:creationId xmlns:a16="http://schemas.microsoft.com/office/drawing/2014/main" id="{C0521839-D35E-E242-8EC9-AB75DD55C357}"/>
              </a:ext>
            </a:extLst>
          </p:cNvPr>
          <p:cNvSpPr txBox="1">
            <a:spLocks noChangeArrowheads="1"/>
          </p:cNvSpPr>
          <p:nvPr/>
        </p:nvSpPr>
        <p:spPr bwMode="auto">
          <a:xfrm>
            <a:off x="4932040" y="3962497"/>
            <a:ext cx="2901030" cy="618631"/>
          </a:xfrm>
          <a:prstGeom prst="rect">
            <a:avLst/>
          </a:prstGeom>
          <a:noFill/>
          <a:ln w="12700">
            <a:noFill/>
            <a:miter lim="800000"/>
            <a:headEnd/>
            <a:tailEnd/>
          </a:ln>
          <a:effectLst/>
        </p:spPr>
        <p:txBody>
          <a:bodyPr wrap="squar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0000FF"/>
                </a:solidFill>
                <a:effectLst/>
                <a:uLnTx/>
                <a:uFillTx/>
                <a:latin typeface="Arial" pitchFamily="-107" charset="0"/>
                <a:ea typeface="Arial" pitchFamily="-107" charset="0"/>
                <a:cs typeface="Arial" pitchFamily="-107" charset="0"/>
              </a:rPr>
              <a:t>General-Purpose</a:t>
            </a: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 Machine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for </a:t>
            </a:r>
            <a:r>
              <a:rPr kumimoji="0" lang="en-US" sz="1800" b="1" i="0" u="none" strike="noStrike" kern="0" cap="none" spc="0" normalizeH="0" baseline="0" noProof="0" dirty="0">
                <a:ln>
                  <a:noFill/>
                </a:ln>
                <a:solidFill>
                  <a:srgbClr val="7030A0"/>
                </a:solidFill>
                <a:effectLst/>
                <a:uLnTx/>
                <a:uFillTx/>
                <a:latin typeface="Arial" pitchFamily="-107" charset="0"/>
                <a:ea typeface="Arial" pitchFamily="-107" charset="0"/>
                <a:cs typeface="Arial" pitchFamily="-107" charset="0"/>
              </a:rPr>
              <a:t>D</a:t>
            </a:r>
            <a:r>
              <a:rPr kumimoji="0" lang="en-US" sz="1800" b="1" i="0" u="none" strike="noStrike" kern="0" cap="none" spc="0" normalizeH="0" baseline="0" noProof="0" dirty="0" err="1">
                <a:ln>
                  <a:noFill/>
                </a:ln>
                <a:solidFill>
                  <a:srgbClr val="7030A0"/>
                </a:solidFill>
                <a:effectLst/>
                <a:uLnTx/>
                <a:uFillTx/>
                <a:latin typeface="Arial" pitchFamily="-107" charset="0"/>
                <a:ea typeface="Arial" pitchFamily="-107" charset="0"/>
                <a:cs typeface="Arial" pitchFamily="-107" charset="0"/>
              </a:rPr>
              <a:t>ata</a:t>
            </a:r>
            <a:r>
              <a:rPr kumimoji="0" lang="en-US" sz="1800" b="1" i="0" u="none" strike="noStrike" kern="0" cap="none" spc="0" normalizeH="0" baseline="0" noProof="0" dirty="0">
                <a:ln>
                  <a:noFill/>
                </a:ln>
                <a:solidFill>
                  <a:srgbClr val="7030A0"/>
                </a:solidFill>
                <a:effectLst/>
                <a:uLnTx/>
                <a:uFillTx/>
                <a:latin typeface="Arial" pitchFamily="-107" charset="0"/>
                <a:ea typeface="Arial" pitchFamily="-107" charset="0"/>
                <a:cs typeface="Arial" pitchFamily="-107" charset="0"/>
              </a:rPr>
              <a:t> Analysis</a:t>
            </a:r>
          </a:p>
        </p:txBody>
      </p:sp>
      <p:sp>
        <p:nvSpPr>
          <p:cNvPr id="12" name="Line 15">
            <a:extLst>
              <a:ext uri="{FF2B5EF4-FFF2-40B4-BE49-F238E27FC236}">
                <a16:creationId xmlns:a16="http://schemas.microsoft.com/office/drawing/2014/main" id="{FA4115C1-BC57-9A42-BB17-9423BC135CC1}"/>
              </a:ext>
            </a:extLst>
          </p:cNvPr>
          <p:cNvSpPr>
            <a:spLocks noChangeShapeType="1"/>
          </p:cNvSpPr>
          <p:nvPr/>
        </p:nvSpPr>
        <p:spPr bwMode="auto">
          <a:xfrm flipH="1">
            <a:off x="4090741" y="3346708"/>
            <a:ext cx="982714" cy="508223"/>
          </a:xfrm>
          <a:prstGeom prst="line">
            <a:avLst/>
          </a:prstGeom>
          <a:noFill/>
          <a:ln w="76200">
            <a:solidFill>
              <a:srgbClr val="FF0000"/>
            </a:solidFill>
            <a:round/>
            <a:headEnd type="triangle" w="med" len="med"/>
            <a:tailEnd type="non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13" name="Line 15">
            <a:extLst>
              <a:ext uri="{FF2B5EF4-FFF2-40B4-BE49-F238E27FC236}">
                <a16:creationId xmlns:a16="http://schemas.microsoft.com/office/drawing/2014/main" id="{7730E787-E4D8-8144-BA30-E8D5145213DF}"/>
              </a:ext>
            </a:extLst>
          </p:cNvPr>
          <p:cNvSpPr>
            <a:spLocks noChangeShapeType="1"/>
          </p:cNvSpPr>
          <p:nvPr/>
        </p:nvSpPr>
        <p:spPr bwMode="auto">
          <a:xfrm flipH="1" flipV="1">
            <a:off x="4090742" y="2523560"/>
            <a:ext cx="985313" cy="399811"/>
          </a:xfrm>
          <a:prstGeom prst="line">
            <a:avLst/>
          </a:prstGeom>
          <a:noFill/>
          <a:ln w="76200">
            <a:solidFill>
              <a:srgbClr val="FF0000"/>
            </a:solidFill>
            <a:round/>
            <a:headEnd type="triangle" w="med" len="med"/>
            <a:tailEnd type="non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pic>
        <p:nvPicPr>
          <p:cNvPr id="14" name="Picture 13">
            <a:extLst>
              <a:ext uri="{FF2B5EF4-FFF2-40B4-BE49-F238E27FC236}">
                <a16:creationId xmlns:a16="http://schemas.microsoft.com/office/drawing/2014/main" id="{9BA03765-45CD-944B-B578-84948DA26504}"/>
              </a:ext>
            </a:extLst>
          </p:cNvPr>
          <p:cNvPicPr>
            <a:picLocks noChangeAspect="1"/>
          </p:cNvPicPr>
          <p:nvPr/>
        </p:nvPicPr>
        <p:blipFill rotWithShape="1">
          <a:blip r:embed="rId6"/>
          <a:srcRect r="-5153" b="30267"/>
          <a:stretch/>
        </p:blipFill>
        <p:spPr>
          <a:xfrm>
            <a:off x="5872655" y="2617993"/>
            <a:ext cx="585093" cy="525435"/>
          </a:xfrm>
          <a:prstGeom prst="rect">
            <a:avLst/>
          </a:prstGeom>
        </p:spPr>
      </p:pic>
      <p:sp>
        <p:nvSpPr>
          <p:cNvPr id="15" name="TextBox 14">
            <a:extLst>
              <a:ext uri="{FF2B5EF4-FFF2-40B4-BE49-F238E27FC236}">
                <a16:creationId xmlns:a16="http://schemas.microsoft.com/office/drawing/2014/main" id="{8E85EC62-DB59-024F-AEF7-95137CD1711B}"/>
              </a:ext>
            </a:extLst>
          </p:cNvPr>
          <p:cNvSpPr txBox="1"/>
          <p:nvPr/>
        </p:nvSpPr>
        <p:spPr>
          <a:xfrm>
            <a:off x="228600" y="4932457"/>
            <a:ext cx="8159824"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6633"/>
                </a:solidFill>
                <a:effectLst/>
                <a:uLnTx/>
                <a:uFillTx/>
                <a:latin typeface="Comic Sans MS" panose="030F0902030302020204" pitchFamily="66" charset="0"/>
                <a:ea typeface="+mn-ea"/>
                <a:cs typeface="+mn-cs"/>
              </a:rPr>
              <a:t>FAST                        </a:t>
            </a:r>
            <a:r>
              <a:rPr kumimoji="0" lang="en-US" sz="3200" b="1" i="0" u="none" strike="noStrike" kern="1200" cap="none" spc="0" normalizeH="0" baseline="0" noProof="0" dirty="0">
                <a:ln>
                  <a:noFill/>
                </a:ln>
                <a:solidFill>
                  <a:srgbClr val="FF0000"/>
                </a:solidFill>
                <a:effectLst/>
                <a:uLnTx/>
                <a:uFillTx/>
                <a:latin typeface="Comic Sans MS" panose="030F0902030302020204" pitchFamily="66" charset="0"/>
                <a:ea typeface="+mn-ea"/>
                <a:cs typeface="+mn-cs"/>
              </a:rPr>
              <a:t>SLOW</a:t>
            </a:r>
          </a:p>
        </p:txBody>
      </p:sp>
      <p:sp>
        <p:nvSpPr>
          <p:cNvPr id="16" name="TextBox 15">
            <a:extLst>
              <a:ext uri="{FF2B5EF4-FFF2-40B4-BE49-F238E27FC236}">
                <a16:creationId xmlns:a16="http://schemas.microsoft.com/office/drawing/2014/main" id="{D4423DC6-1026-4355-C667-D4D1A1F16D6F}"/>
              </a:ext>
            </a:extLst>
          </p:cNvPr>
          <p:cNvSpPr txBox="1"/>
          <p:nvPr/>
        </p:nvSpPr>
        <p:spPr>
          <a:xfrm>
            <a:off x="2051720" y="5954590"/>
            <a:ext cx="49920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Tahoma"/>
                <a:ea typeface="+mn-ea"/>
                <a:cs typeface="+mn-cs"/>
              </a:rPr>
              <a:t>Slow and inefficient processing capability</a:t>
            </a:r>
          </a:p>
        </p:txBody>
      </p:sp>
      <p:sp>
        <p:nvSpPr>
          <p:cNvPr id="17" name="TextBox 16">
            <a:extLst>
              <a:ext uri="{FF2B5EF4-FFF2-40B4-BE49-F238E27FC236}">
                <a16:creationId xmlns:a16="http://schemas.microsoft.com/office/drawing/2014/main" id="{64086A96-D354-3059-9C64-A176A6002A90}"/>
              </a:ext>
            </a:extLst>
          </p:cNvPr>
          <p:cNvSpPr txBox="1"/>
          <p:nvPr/>
        </p:nvSpPr>
        <p:spPr>
          <a:xfrm>
            <a:off x="1295302" y="6460492"/>
            <a:ext cx="706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This picture is similar for many “data generators &amp; analyzers” today</a:t>
            </a:r>
          </a:p>
        </p:txBody>
      </p:sp>
      <p:sp>
        <p:nvSpPr>
          <p:cNvPr id="18" name="Line 15">
            <a:extLst>
              <a:ext uri="{FF2B5EF4-FFF2-40B4-BE49-F238E27FC236}">
                <a16:creationId xmlns:a16="http://schemas.microsoft.com/office/drawing/2014/main" id="{925427A8-7454-B0ED-2AB3-4F8B14F32BAC}"/>
              </a:ext>
            </a:extLst>
          </p:cNvPr>
          <p:cNvSpPr>
            <a:spLocks noChangeShapeType="1"/>
          </p:cNvSpPr>
          <p:nvPr/>
        </p:nvSpPr>
        <p:spPr bwMode="auto">
          <a:xfrm flipH="1" flipV="1">
            <a:off x="4090740" y="1981407"/>
            <a:ext cx="982713" cy="724645"/>
          </a:xfrm>
          <a:prstGeom prst="line">
            <a:avLst/>
          </a:prstGeom>
          <a:noFill/>
          <a:ln w="76200">
            <a:solidFill>
              <a:srgbClr val="FF0000"/>
            </a:solidFill>
            <a:round/>
            <a:headEnd type="triangle" w="med" len="med"/>
            <a:tailEnd type="non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1550192544"/>
      </p:ext>
    </p:extLst>
  </p:cSld>
  <p:clrMapOvr>
    <a:masterClrMapping/>
  </p:clrMapOvr>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7387FD-A33A-524D-9D5A-BF9942C81CBF}"/>
              </a:ext>
            </a:extLst>
          </p:cNvPr>
          <p:cNvSpPr>
            <a:spLocks noGrp="1"/>
          </p:cNvSpPr>
          <p:nvPr>
            <p:ph type="title"/>
          </p:nvPr>
        </p:nvSpPr>
        <p:spPr/>
        <p:txBody>
          <a:bodyPr/>
          <a:lstStyle/>
          <a:p>
            <a:r>
              <a:rPr lang="en-US" dirty="0"/>
              <a:t>One Problem</a:t>
            </a:r>
          </a:p>
        </p:txBody>
      </p:sp>
      <p:sp>
        <p:nvSpPr>
          <p:cNvPr id="3" name="Content Placeholder 2">
            <a:extLst>
              <a:ext uri="{FF2B5EF4-FFF2-40B4-BE49-F238E27FC236}">
                <a16:creationId xmlns:a16="http://schemas.microsoft.com/office/drawing/2014/main" id="{CFE11A9F-EFCB-5F41-A86B-63C31BD361BC}"/>
              </a:ext>
            </a:extLst>
          </p:cNvPr>
          <p:cNvSpPr>
            <a:spLocks noGrp="1"/>
          </p:cNvSpPr>
          <p:nvPr>
            <p:ph idx="1"/>
          </p:nvPr>
        </p:nvSpPr>
        <p:spPr>
          <a:xfrm>
            <a:off x="228600" y="2204864"/>
            <a:ext cx="8610600" cy="5193723"/>
          </a:xfrm>
        </p:spPr>
        <p:txBody>
          <a:bodyPr/>
          <a:lstStyle/>
          <a:p>
            <a:pPr marL="0" indent="0" algn="ctr">
              <a:buNone/>
            </a:pPr>
            <a:r>
              <a:rPr lang="en-US" sz="4000" b="1" dirty="0">
                <a:solidFill>
                  <a:srgbClr val="0000FF"/>
                </a:solidFill>
              </a:rPr>
              <a:t>Need to construct </a:t>
            </a:r>
          </a:p>
          <a:p>
            <a:pPr marL="0" indent="0" algn="ctr">
              <a:buNone/>
            </a:pPr>
            <a:r>
              <a:rPr lang="en-US" sz="4000" b="1" dirty="0">
                <a:solidFill>
                  <a:srgbClr val="0000FF"/>
                </a:solidFill>
              </a:rPr>
              <a:t>the entire genome </a:t>
            </a:r>
          </a:p>
          <a:p>
            <a:pPr marL="0" indent="0" algn="ctr">
              <a:buNone/>
            </a:pPr>
            <a:r>
              <a:rPr lang="en-US" sz="4000" b="1" dirty="0">
                <a:solidFill>
                  <a:srgbClr val="0000FF"/>
                </a:solidFill>
              </a:rPr>
              <a:t>from many sequenced reads</a:t>
            </a:r>
            <a:endParaRPr lang="en-US" sz="4000" dirty="0">
              <a:solidFill>
                <a:srgbClr val="FF0000"/>
              </a:solidFill>
            </a:endParaRPr>
          </a:p>
        </p:txBody>
      </p:sp>
      <p:sp>
        <p:nvSpPr>
          <p:cNvPr id="4" name="Slide Number Placeholder 3">
            <a:extLst>
              <a:ext uri="{FF2B5EF4-FFF2-40B4-BE49-F238E27FC236}">
                <a16:creationId xmlns:a16="http://schemas.microsoft.com/office/drawing/2014/main" id="{F91FB115-7ECC-6A41-BF95-5BD8C929FAF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3357697637"/>
      </p:ext>
    </p:extLst>
  </p:cSld>
  <p:clrMapOvr>
    <a:masterClrMapping/>
  </p:clrMapOvr>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p:cNvSpPr/>
          <p:nvPr/>
        </p:nvSpPr>
        <p:spPr>
          <a:xfrm flipV="1">
            <a:off x="2218475" y="1993767"/>
            <a:ext cx="3816626" cy="122754"/>
          </a:xfrm>
          <a:prstGeom prst="rect">
            <a:avLst/>
          </a:prstGeom>
          <a:gradFill flip="none" rotWithShape="1">
            <a:gsLst>
              <a:gs pos="0">
                <a:srgbClr val="FFFF00"/>
              </a:gs>
              <a:gs pos="27000">
                <a:srgbClr val="D580DB"/>
              </a:gs>
              <a:gs pos="63000">
                <a:srgbClr val="00B0F0"/>
              </a:gs>
              <a:gs pos="89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17" name="TextBox 16"/>
          <p:cNvSpPr txBox="1"/>
          <p:nvPr/>
        </p:nvSpPr>
        <p:spPr>
          <a:xfrm>
            <a:off x="3954982" y="1678228"/>
            <a:ext cx="2196652"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rbel" panose="020B0503020204020204"/>
                <a:ea typeface="+mn-ea"/>
                <a:cs typeface="+mn-cs"/>
              </a:rPr>
              <a:t>Large DNA molecule</a:t>
            </a:r>
          </a:p>
        </p:txBody>
      </p:sp>
      <p:sp>
        <p:nvSpPr>
          <p:cNvPr id="27" name="Rectangle 26"/>
          <p:cNvSpPr/>
          <p:nvPr/>
        </p:nvSpPr>
        <p:spPr>
          <a:xfrm rot="20515068">
            <a:off x="2308257" y="2804389"/>
            <a:ext cx="1080000" cy="98550"/>
          </a:xfrm>
          <a:prstGeom prst="rect">
            <a:avLst/>
          </a:prstGeom>
          <a:solidFill>
            <a:srgbClr val="E3E3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28" name="Rectangle 27"/>
          <p:cNvSpPr/>
          <p:nvPr/>
        </p:nvSpPr>
        <p:spPr>
          <a:xfrm rot="541883">
            <a:off x="3326138" y="2962916"/>
            <a:ext cx="1080000" cy="100800"/>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29" name="Rectangle 28"/>
          <p:cNvSpPr/>
          <p:nvPr/>
        </p:nvSpPr>
        <p:spPr>
          <a:xfrm rot="21094906">
            <a:off x="2625287" y="3160417"/>
            <a:ext cx="1080000" cy="1008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30" name="Rectangle 29"/>
          <p:cNvSpPr/>
          <p:nvPr/>
        </p:nvSpPr>
        <p:spPr>
          <a:xfrm rot="21250960">
            <a:off x="4014199" y="2778730"/>
            <a:ext cx="1080000" cy="100800"/>
          </a:xfrm>
          <a:prstGeom prst="rect">
            <a:avLst/>
          </a:prstGeom>
          <a:solidFill>
            <a:srgbClr val="D580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31" name="Rectangle 30"/>
          <p:cNvSpPr/>
          <p:nvPr/>
        </p:nvSpPr>
        <p:spPr>
          <a:xfrm rot="358080">
            <a:off x="4030955" y="3259788"/>
            <a:ext cx="1080000" cy="100800"/>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32" name="Rectangle 31"/>
          <p:cNvSpPr/>
          <p:nvPr/>
        </p:nvSpPr>
        <p:spPr>
          <a:xfrm rot="472447">
            <a:off x="4861120" y="2986372"/>
            <a:ext cx="1080000" cy="100800"/>
          </a:xfrm>
          <a:prstGeom prst="rect">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33" name="Rectangle 32"/>
          <p:cNvSpPr/>
          <p:nvPr/>
        </p:nvSpPr>
        <p:spPr>
          <a:xfrm rot="21055297">
            <a:off x="5015857" y="3462076"/>
            <a:ext cx="1080000" cy="100800"/>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cxnSp>
        <p:nvCxnSpPr>
          <p:cNvPr id="36" name="Straight Arrow Connector 35"/>
          <p:cNvCxnSpPr/>
          <p:nvPr/>
        </p:nvCxnSpPr>
        <p:spPr>
          <a:xfrm>
            <a:off x="4254440" y="2184447"/>
            <a:ext cx="0" cy="512064"/>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sp>
        <p:nvSpPr>
          <p:cNvPr id="38" name="TextBox 37"/>
          <p:cNvSpPr txBox="1"/>
          <p:nvPr/>
        </p:nvSpPr>
        <p:spPr>
          <a:xfrm>
            <a:off x="3894100" y="3618619"/>
            <a:ext cx="2257534"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rbel" panose="020B0503020204020204"/>
                <a:ea typeface="+mn-ea"/>
                <a:cs typeface="+mn-cs"/>
              </a:rPr>
              <a:t>Small DNA fragments</a:t>
            </a:r>
          </a:p>
        </p:txBody>
      </p:sp>
      <p:cxnSp>
        <p:nvCxnSpPr>
          <p:cNvPr id="40" name="Straight Arrow Connector 39"/>
          <p:cNvCxnSpPr/>
          <p:nvPr/>
        </p:nvCxnSpPr>
        <p:spPr>
          <a:xfrm>
            <a:off x="4275079" y="3987951"/>
            <a:ext cx="0" cy="512064"/>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7517875" y="4984040"/>
            <a:ext cx="812697"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rbel" panose="020B0503020204020204"/>
                <a:ea typeface="+mn-ea"/>
                <a:cs typeface="+mn-cs"/>
              </a:rPr>
              <a:t>Reads</a:t>
            </a:r>
          </a:p>
        </p:txBody>
      </p:sp>
      <p:grpSp>
        <p:nvGrpSpPr>
          <p:cNvPr id="7" name="Group 6"/>
          <p:cNvGrpSpPr/>
          <p:nvPr/>
        </p:nvGrpSpPr>
        <p:grpSpPr>
          <a:xfrm>
            <a:off x="2360658" y="4519360"/>
            <a:ext cx="1562077" cy="338554"/>
            <a:chOff x="2188389" y="4545756"/>
            <a:chExt cx="1562077" cy="338554"/>
          </a:xfrm>
        </p:grpSpPr>
        <p:sp>
          <p:nvSpPr>
            <p:cNvPr id="41" name="Rectangle 40"/>
            <p:cNvSpPr/>
            <p:nvPr/>
          </p:nvSpPr>
          <p:spPr>
            <a:xfrm>
              <a:off x="2250608" y="4593349"/>
              <a:ext cx="1373688" cy="222956"/>
            </a:xfrm>
            <a:prstGeom prst="rect">
              <a:avLst/>
            </a:prstGeom>
            <a:solidFill>
              <a:srgbClr val="E3E3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49" name="TextBox 48"/>
            <p:cNvSpPr txBox="1"/>
            <p:nvPr/>
          </p:nvSpPr>
          <p:spPr>
            <a:xfrm>
              <a:off x="2188389" y="4545756"/>
              <a:ext cx="1562077"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Corbel" panose="020B0503020204020204"/>
                  <a:ea typeface="+mn-ea"/>
                  <a:cs typeface="+mn-cs"/>
                </a:rPr>
                <a:t>ACGTACCCCGT</a:t>
              </a:r>
            </a:p>
          </p:txBody>
        </p:sp>
      </p:grpSp>
      <p:grpSp>
        <p:nvGrpSpPr>
          <p:cNvPr id="18" name="Group 17"/>
          <p:cNvGrpSpPr/>
          <p:nvPr/>
        </p:nvGrpSpPr>
        <p:grpSpPr>
          <a:xfrm>
            <a:off x="3569046" y="4932628"/>
            <a:ext cx="1561509" cy="338554"/>
            <a:chOff x="3128483" y="5309496"/>
            <a:chExt cx="1561509" cy="338554"/>
          </a:xfrm>
        </p:grpSpPr>
        <p:sp>
          <p:nvSpPr>
            <p:cNvPr id="43" name="Rectangle 42"/>
            <p:cNvSpPr/>
            <p:nvPr/>
          </p:nvSpPr>
          <p:spPr>
            <a:xfrm>
              <a:off x="3203322" y="5362917"/>
              <a:ext cx="1375200" cy="2232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50" name="TextBox 49"/>
            <p:cNvSpPr txBox="1"/>
            <p:nvPr/>
          </p:nvSpPr>
          <p:spPr>
            <a:xfrm>
              <a:off x="3128483" y="5309496"/>
              <a:ext cx="1561509"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Corbel" panose="020B0503020204020204"/>
                  <a:ea typeface="+mn-ea"/>
                  <a:cs typeface="+mn-cs"/>
                </a:rPr>
                <a:t>GATACACTGTG</a:t>
              </a:r>
            </a:p>
          </p:txBody>
        </p:sp>
      </p:grpSp>
      <p:grpSp>
        <p:nvGrpSpPr>
          <p:cNvPr id="11" name="Group 10"/>
          <p:cNvGrpSpPr/>
          <p:nvPr/>
        </p:nvGrpSpPr>
        <p:grpSpPr>
          <a:xfrm>
            <a:off x="4535963" y="4490619"/>
            <a:ext cx="1539765" cy="338554"/>
            <a:chOff x="4477482" y="4534478"/>
            <a:chExt cx="1539765" cy="338554"/>
          </a:xfrm>
        </p:grpSpPr>
        <p:sp>
          <p:nvSpPr>
            <p:cNvPr id="44" name="Rectangle 43"/>
            <p:cNvSpPr/>
            <p:nvPr/>
          </p:nvSpPr>
          <p:spPr>
            <a:xfrm>
              <a:off x="4541403" y="4588375"/>
              <a:ext cx="1375200" cy="223200"/>
            </a:xfrm>
            <a:prstGeom prst="rect">
              <a:avLst/>
            </a:prstGeom>
            <a:solidFill>
              <a:srgbClr val="D580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51" name="TextBox 50"/>
            <p:cNvSpPr txBox="1"/>
            <p:nvPr/>
          </p:nvSpPr>
          <p:spPr>
            <a:xfrm>
              <a:off x="4477482" y="4534478"/>
              <a:ext cx="1539765"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Corbel" panose="020B0503020204020204"/>
                  <a:ea typeface="+mn-ea"/>
                  <a:cs typeface="+mn-cs"/>
                </a:rPr>
                <a:t>TTTTTTTAATT</a:t>
              </a:r>
            </a:p>
          </p:txBody>
        </p:sp>
      </p:grpSp>
      <p:grpSp>
        <p:nvGrpSpPr>
          <p:cNvPr id="19" name="Group 18"/>
          <p:cNvGrpSpPr/>
          <p:nvPr/>
        </p:nvGrpSpPr>
        <p:grpSpPr>
          <a:xfrm>
            <a:off x="2358575" y="5463512"/>
            <a:ext cx="1564160" cy="338554"/>
            <a:chOff x="3857124" y="4997083"/>
            <a:chExt cx="1564160" cy="338554"/>
          </a:xfrm>
        </p:grpSpPr>
        <p:sp>
          <p:nvSpPr>
            <p:cNvPr id="42" name="Rectangle 41"/>
            <p:cNvSpPr/>
            <p:nvPr/>
          </p:nvSpPr>
          <p:spPr>
            <a:xfrm>
              <a:off x="3938690" y="5047731"/>
              <a:ext cx="1375200" cy="223200"/>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52" name="TextBox 51"/>
            <p:cNvSpPr txBox="1"/>
            <p:nvPr/>
          </p:nvSpPr>
          <p:spPr>
            <a:xfrm>
              <a:off x="3857124" y="4997083"/>
              <a:ext cx="1564160"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Corbel" panose="020B0503020204020204"/>
                  <a:ea typeface="+mn-ea"/>
                  <a:cs typeface="+mn-cs"/>
                </a:rPr>
                <a:t>CTAGGGACCTT</a:t>
              </a:r>
            </a:p>
          </p:txBody>
        </p:sp>
      </p:grpSp>
      <p:grpSp>
        <p:nvGrpSpPr>
          <p:cNvPr id="13" name="Group 12"/>
          <p:cNvGrpSpPr/>
          <p:nvPr/>
        </p:nvGrpSpPr>
        <p:grpSpPr>
          <a:xfrm>
            <a:off x="4572000" y="5456483"/>
            <a:ext cx="1658240" cy="338554"/>
            <a:chOff x="4551147" y="5294189"/>
            <a:chExt cx="1658240" cy="338554"/>
          </a:xfrm>
        </p:grpSpPr>
        <p:sp>
          <p:nvSpPr>
            <p:cNvPr id="45" name="Rectangle 44"/>
            <p:cNvSpPr/>
            <p:nvPr/>
          </p:nvSpPr>
          <p:spPr>
            <a:xfrm>
              <a:off x="4642047" y="5344410"/>
              <a:ext cx="1375200" cy="223200"/>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53" name="TextBox 52"/>
            <p:cNvSpPr txBox="1"/>
            <p:nvPr/>
          </p:nvSpPr>
          <p:spPr>
            <a:xfrm>
              <a:off x="4551147" y="5294189"/>
              <a:ext cx="1658240"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Corbel" panose="020B0503020204020204"/>
                  <a:ea typeface="+mn-ea"/>
                  <a:cs typeface="+mn-cs"/>
                </a:rPr>
                <a:t>ACGACGTAGCT</a:t>
              </a:r>
            </a:p>
          </p:txBody>
        </p:sp>
      </p:grpSp>
      <p:grpSp>
        <p:nvGrpSpPr>
          <p:cNvPr id="12" name="Group 11"/>
          <p:cNvGrpSpPr/>
          <p:nvPr/>
        </p:nvGrpSpPr>
        <p:grpSpPr>
          <a:xfrm>
            <a:off x="5287484" y="4926755"/>
            <a:ext cx="1577052" cy="338554"/>
            <a:chOff x="5390191" y="5006202"/>
            <a:chExt cx="1577052" cy="338554"/>
          </a:xfrm>
        </p:grpSpPr>
        <p:sp>
          <p:nvSpPr>
            <p:cNvPr id="46" name="Rectangle 45"/>
            <p:cNvSpPr/>
            <p:nvPr/>
          </p:nvSpPr>
          <p:spPr>
            <a:xfrm>
              <a:off x="5473122" y="5071106"/>
              <a:ext cx="1375200" cy="223200"/>
            </a:xfrm>
            <a:prstGeom prst="rect">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54" name="TextBox 53"/>
            <p:cNvSpPr txBox="1"/>
            <p:nvPr/>
          </p:nvSpPr>
          <p:spPr>
            <a:xfrm>
              <a:off x="5390191" y="5006202"/>
              <a:ext cx="1577052"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Corbel" panose="020B0503020204020204"/>
                  <a:ea typeface="+mn-ea"/>
                  <a:cs typeface="+mn-cs"/>
                </a:rPr>
                <a:t>AAAAAAAAAA</a:t>
              </a:r>
            </a:p>
          </p:txBody>
        </p:sp>
      </p:grpSp>
      <p:grpSp>
        <p:nvGrpSpPr>
          <p:cNvPr id="14" name="Group 13"/>
          <p:cNvGrpSpPr/>
          <p:nvPr/>
        </p:nvGrpSpPr>
        <p:grpSpPr>
          <a:xfrm>
            <a:off x="1858454" y="4937187"/>
            <a:ext cx="1488373" cy="338554"/>
            <a:chOff x="2517296" y="5024271"/>
            <a:chExt cx="1488373" cy="338554"/>
          </a:xfrm>
        </p:grpSpPr>
        <p:sp>
          <p:nvSpPr>
            <p:cNvPr id="47" name="Rectangle 46"/>
            <p:cNvSpPr/>
            <p:nvPr/>
          </p:nvSpPr>
          <p:spPr>
            <a:xfrm>
              <a:off x="2582826" y="5074208"/>
              <a:ext cx="1375200" cy="223200"/>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55" name="TextBox 54"/>
            <p:cNvSpPr txBox="1"/>
            <p:nvPr/>
          </p:nvSpPr>
          <p:spPr>
            <a:xfrm>
              <a:off x="2517296" y="5024271"/>
              <a:ext cx="1488373"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white"/>
                  </a:solidFill>
                  <a:effectLst/>
                  <a:uLnTx/>
                  <a:uFillTx/>
                  <a:latin typeface="Corbel" panose="020B0503020204020204"/>
                  <a:ea typeface="+mn-ea"/>
                  <a:cs typeface="+mn-cs"/>
                </a:rPr>
                <a:t>ACGAGCGGGT</a:t>
              </a:r>
              <a:endParaRPr kumimoji="0" lang="en-US" sz="1600" b="1" i="0" u="none" strike="noStrike" kern="1200" cap="none" spc="0" normalizeH="0" baseline="0" noProof="0" dirty="0">
                <a:ln>
                  <a:noFill/>
                </a:ln>
                <a:solidFill>
                  <a:prstClr val="white"/>
                </a:solidFill>
                <a:effectLst/>
                <a:uLnTx/>
                <a:uFillTx/>
                <a:latin typeface="Corbel" panose="020B0503020204020204"/>
                <a:ea typeface="+mn-ea"/>
                <a:cs typeface="+mn-cs"/>
              </a:endParaRPr>
            </a:p>
          </p:txBody>
        </p:sp>
      </p:grpSp>
      <p:sp>
        <p:nvSpPr>
          <p:cNvPr id="21" name="Right Brace 20"/>
          <p:cNvSpPr/>
          <p:nvPr/>
        </p:nvSpPr>
        <p:spPr>
          <a:xfrm>
            <a:off x="6864536" y="4447646"/>
            <a:ext cx="652304" cy="1430394"/>
          </a:xfrm>
          <a:prstGeom prst="rightBrace">
            <a:avLst/>
          </a:prstGeom>
          <a:ln w="28575"/>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4" name="Title 3">
            <a:extLst>
              <a:ext uri="{FF2B5EF4-FFF2-40B4-BE49-F238E27FC236}">
                <a16:creationId xmlns:a16="http://schemas.microsoft.com/office/drawing/2014/main" id="{870D95F5-7750-3347-9E12-808E53A13286}"/>
              </a:ext>
            </a:extLst>
          </p:cNvPr>
          <p:cNvSpPr>
            <a:spLocks noGrp="1"/>
          </p:cNvSpPr>
          <p:nvPr>
            <p:ph type="title"/>
          </p:nvPr>
        </p:nvSpPr>
        <p:spPr/>
        <p:txBody>
          <a:bodyPr>
            <a:normAutofit/>
          </a:bodyPr>
          <a:lstStyle/>
          <a:p>
            <a:r>
              <a:rPr lang="en-US" dirty="0"/>
              <a:t>Genome Sequencing</a:t>
            </a:r>
          </a:p>
        </p:txBody>
      </p:sp>
    </p:spTree>
    <p:extLst>
      <p:ext uri="{BB962C8B-B14F-4D97-AF65-F5344CB8AC3E}">
        <p14:creationId xmlns:p14="http://schemas.microsoft.com/office/powerpoint/2010/main" val="138505234"/>
      </p:ext>
    </p:extLst>
  </p:cSld>
  <p:clrMapOvr>
    <a:masterClrMapping/>
  </p:clrMapOvr>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0" name="Straight Arrow Connector 19"/>
          <p:cNvCxnSpPr/>
          <p:nvPr/>
        </p:nvCxnSpPr>
        <p:spPr>
          <a:xfrm flipH="1">
            <a:off x="1620982" y="2371199"/>
            <a:ext cx="3097196" cy="254664"/>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p:nvPr/>
        </p:nvCxnSpPr>
        <p:spPr>
          <a:xfrm>
            <a:off x="4718178" y="2371204"/>
            <a:ext cx="3097196" cy="254664"/>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340421" y="2645047"/>
            <a:ext cx="3824739" cy="8925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Corbel" panose="020B0503020204020204"/>
                <a:ea typeface="+mn-ea"/>
                <a:cs typeface="+mn-cs"/>
              </a:rPr>
              <a:t>Read Mapping</a:t>
            </a:r>
            <a:r>
              <a:rPr kumimoji="0" lang="en-US" sz="1800" b="1" i="0" u="none" strike="noStrike" kern="1200" cap="none" spc="0" normalizeH="0" baseline="0" noProof="0" dirty="0">
                <a:ln>
                  <a:noFill/>
                </a:ln>
                <a:solidFill>
                  <a:prstClr val="black"/>
                </a:solidFill>
                <a:effectLst/>
                <a:uLnTx/>
                <a:uFillTx/>
                <a:latin typeface="Corbel" panose="020B0503020204020204"/>
                <a:ea typeface="+mn-ea"/>
                <a:cs typeface="+mn-cs"/>
              </a:rPr>
              <a:t>, </a:t>
            </a:r>
            <a:r>
              <a:rPr kumimoji="0" lang="en-US" sz="1600" b="0" i="0" u="none" strike="noStrike" kern="1200" cap="none" spc="0" normalizeH="0" baseline="0" noProof="0" dirty="0">
                <a:ln>
                  <a:noFill/>
                </a:ln>
                <a:solidFill>
                  <a:prstClr val="black"/>
                </a:solidFill>
                <a:effectLst/>
                <a:uLnTx/>
                <a:uFillTx/>
                <a:latin typeface="Corbel" panose="020B0503020204020204"/>
                <a:ea typeface="+mn-ea"/>
                <a:cs typeface="+mn-cs"/>
              </a:rPr>
              <a:t>method of aligning the reads against a </a:t>
            </a:r>
            <a:r>
              <a:rPr kumimoji="0" lang="en-US" sz="1600" b="1" i="0" u="none" strike="noStrike" kern="1200" cap="none" spc="0" normalizeH="0" baseline="0" noProof="0" dirty="0">
                <a:ln>
                  <a:noFill/>
                </a:ln>
                <a:solidFill>
                  <a:prstClr val="black"/>
                </a:solidFill>
                <a:effectLst/>
                <a:uLnTx/>
                <a:uFillTx/>
                <a:latin typeface="Corbel" panose="020B0503020204020204"/>
                <a:ea typeface="+mn-ea"/>
                <a:cs typeface="+mn-cs"/>
              </a:rPr>
              <a:t>known reference genome </a:t>
            </a:r>
            <a:r>
              <a:rPr kumimoji="0" lang="en-US" sz="1600" b="0" i="0" u="none" strike="noStrike" kern="1200" cap="none" spc="0" normalizeH="0" baseline="0" noProof="0" dirty="0">
                <a:ln>
                  <a:noFill/>
                </a:ln>
                <a:solidFill>
                  <a:prstClr val="black"/>
                </a:solidFill>
                <a:effectLst/>
                <a:uLnTx/>
                <a:uFillTx/>
                <a:latin typeface="Corbel" panose="020B0503020204020204"/>
                <a:ea typeface="+mn-ea"/>
                <a:cs typeface="+mn-cs"/>
              </a:rPr>
              <a:t>to </a:t>
            </a:r>
            <a:r>
              <a:rPr kumimoji="0" lang="en-US" sz="1600" b="1" i="0" u="none" strike="noStrike" kern="1200" cap="none" spc="0" normalizeH="0" baseline="0" noProof="0" dirty="0">
                <a:ln>
                  <a:noFill/>
                </a:ln>
                <a:solidFill>
                  <a:srgbClr val="C00000"/>
                </a:solidFill>
                <a:effectLst/>
                <a:uLnTx/>
                <a:uFillTx/>
                <a:latin typeface="Corbel" panose="020B0503020204020204"/>
                <a:ea typeface="+mn-ea"/>
                <a:cs typeface="+mn-cs"/>
              </a:rPr>
              <a:t>detect matches and variations</a:t>
            </a:r>
            <a:r>
              <a:rPr kumimoji="0" lang="en-US" sz="1800" b="1" i="0" u="none" strike="noStrike" kern="1200" cap="none" spc="0" normalizeH="0" baseline="0" noProof="0" dirty="0">
                <a:ln>
                  <a:noFill/>
                </a:ln>
                <a:solidFill>
                  <a:srgbClr val="C00000"/>
                </a:solidFill>
                <a:effectLst/>
                <a:uLnTx/>
                <a:uFillTx/>
                <a:latin typeface="Corbel" panose="020B0503020204020204"/>
                <a:ea typeface="+mn-ea"/>
                <a:cs typeface="+mn-cs"/>
              </a:rPr>
              <a:t> </a:t>
            </a:r>
          </a:p>
        </p:txBody>
      </p:sp>
      <p:grpSp>
        <p:nvGrpSpPr>
          <p:cNvPr id="65" name="Group 64"/>
          <p:cNvGrpSpPr/>
          <p:nvPr/>
        </p:nvGrpSpPr>
        <p:grpSpPr>
          <a:xfrm>
            <a:off x="2843016" y="1439301"/>
            <a:ext cx="1562077" cy="338554"/>
            <a:chOff x="2188389" y="4545756"/>
            <a:chExt cx="1562077" cy="338554"/>
          </a:xfrm>
        </p:grpSpPr>
        <p:sp>
          <p:nvSpPr>
            <p:cNvPr id="66" name="Rectangle 65"/>
            <p:cNvSpPr/>
            <p:nvPr/>
          </p:nvSpPr>
          <p:spPr>
            <a:xfrm>
              <a:off x="2250608" y="4593349"/>
              <a:ext cx="1373688" cy="222956"/>
            </a:xfrm>
            <a:prstGeom prst="rect">
              <a:avLst/>
            </a:prstGeom>
            <a:solidFill>
              <a:srgbClr val="E3E3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67" name="TextBox 66"/>
            <p:cNvSpPr txBox="1"/>
            <p:nvPr/>
          </p:nvSpPr>
          <p:spPr>
            <a:xfrm>
              <a:off x="2188389" y="4545756"/>
              <a:ext cx="1562077"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Corbel" panose="020B0503020204020204"/>
                  <a:ea typeface="+mn-ea"/>
                  <a:cs typeface="+mn-cs"/>
                </a:rPr>
                <a:t>ACGTACCCCGT</a:t>
              </a:r>
            </a:p>
          </p:txBody>
        </p:sp>
      </p:grpSp>
      <p:grpSp>
        <p:nvGrpSpPr>
          <p:cNvPr id="68" name="Group 67"/>
          <p:cNvGrpSpPr/>
          <p:nvPr/>
        </p:nvGrpSpPr>
        <p:grpSpPr>
          <a:xfrm>
            <a:off x="4051404" y="1725959"/>
            <a:ext cx="1561509" cy="338554"/>
            <a:chOff x="3128483" y="5309496"/>
            <a:chExt cx="1561509" cy="338554"/>
          </a:xfrm>
        </p:grpSpPr>
        <p:sp>
          <p:nvSpPr>
            <p:cNvPr id="69" name="Rectangle 68"/>
            <p:cNvSpPr/>
            <p:nvPr/>
          </p:nvSpPr>
          <p:spPr>
            <a:xfrm>
              <a:off x="3203322" y="5362917"/>
              <a:ext cx="1375200" cy="2232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70" name="TextBox 69"/>
            <p:cNvSpPr txBox="1"/>
            <p:nvPr/>
          </p:nvSpPr>
          <p:spPr>
            <a:xfrm>
              <a:off x="3128483" y="5309496"/>
              <a:ext cx="1561509"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Corbel" panose="020B0503020204020204"/>
                  <a:ea typeface="+mn-ea"/>
                  <a:cs typeface="+mn-cs"/>
                </a:rPr>
                <a:t>GATACACTGTG</a:t>
              </a:r>
            </a:p>
          </p:txBody>
        </p:sp>
      </p:grpSp>
      <p:grpSp>
        <p:nvGrpSpPr>
          <p:cNvPr id="71" name="Group 70"/>
          <p:cNvGrpSpPr/>
          <p:nvPr/>
        </p:nvGrpSpPr>
        <p:grpSpPr>
          <a:xfrm>
            <a:off x="5018321" y="1410560"/>
            <a:ext cx="1539765" cy="338554"/>
            <a:chOff x="4477482" y="4534478"/>
            <a:chExt cx="1539765" cy="338554"/>
          </a:xfrm>
        </p:grpSpPr>
        <p:sp>
          <p:nvSpPr>
            <p:cNvPr id="72" name="Rectangle 71"/>
            <p:cNvSpPr/>
            <p:nvPr/>
          </p:nvSpPr>
          <p:spPr>
            <a:xfrm>
              <a:off x="4541403" y="4588375"/>
              <a:ext cx="1375200" cy="223200"/>
            </a:xfrm>
            <a:prstGeom prst="rect">
              <a:avLst/>
            </a:prstGeom>
            <a:solidFill>
              <a:srgbClr val="D580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73" name="TextBox 72"/>
            <p:cNvSpPr txBox="1"/>
            <p:nvPr/>
          </p:nvSpPr>
          <p:spPr>
            <a:xfrm>
              <a:off x="4477482" y="4534478"/>
              <a:ext cx="1539765"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Corbel" panose="020B0503020204020204"/>
                  <a:ea typeface="+mn-ea"/>
                  <a:cs typeface="+mn-cs"/>
                </a:rPr>
                <a:t>TTTTTTTAATT</a:t>
              </a:r>
            </a:p>
          </p:txBody>
        </p:sp>
      </p:grpSp>
      <p:grpSp>
        <p:nvGrpSpPr>
          <p:cNvPr id="74" name="Group 73"/>
          <p:cNvGrpSpPr/>
          <p:nvPr/>
        </p:nvGrpSpPr>
        <p:grpSpPr>
          <a:xfrm>
            <a:off x="2840933" y="2073962"/>
            <a:ext cx="1564160" cy="338554"/>
            <a:chOff x="3857124" y="4997083"/>
            <a:chExt cx="1564160" cy="338554"/>
          </a:xfrm>
        </p:grpSpPr>
        <p:sp>
          <p:nvSpPr>
            <p:cNvPr id="75" name="Rectangle 74"/>
            <p:cNvSpPr/>
            <p:nvPr/>
          </p:nvSpPr>
          <p:spPr>
            <a:xfrm>
              <a:off x="3938690" y="5047731"/>
              <a:ext cx="1375200" cy="223200"/>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76" name="TextBox 75"/>
            <p:cNvSpPr txBox="1"/>
            <p:nvPr/>
          </p:nvSpPr>
          <p:spPr>
            <a:xfrm>
              <a:off x="3857124" y="4997083"/>
              <a:ext cx="1564160"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Corbel" panose="020B0503020204020204"/>
                  <a:ea typeface="+mn-ea"/>
                  <a:cs typeface="+mn-cs"/>
                </a:rPr>
                <a:t>CTAGGGACCTT</a:t>
              </a:r>
            </a:p>
          </p:txBody>
        </p:sp>
      </p:grpSp>
      <p:grpSp>
        <p:nvGrpSpPr>
          <p:cNvPr id="77" name="Group 76"/>
          <p:cNvGrpSpPr/>
          <p:nvPr/>
        </p:nvGrpSpPr>
        <p:grpSpPr>
          <a:xfrm>
            <a:off x="5054358" y="2066933"/>
            <a:ext cx="1658240" cy="338554"/>
            <a:chOff x="4551147" y="5294189"/>
            <a:chExt cx="1658240" cy="338554"/>
          </a:xfrm>
        </p:grpSpPr>
        <p:sp>
          <p:nvSpPr>
            <p:cNvPr id="78" name="Rectangle 77"/>
            <p:cNvSpPr/>
            <p:nvPr/>
          </p:nvSpPr>
          <p:spPr>
            <a:xfrm>
              <a:off x="4642047" y="5344410"/>
              <a:ext cx="1375200" cy="223200"/>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79" name="TextBox 78"/>
            <p:cNvSpPr txBox="1"/>
            <p:nvPr/>
          </p:nvSpPr>
          <p:spPr>
            <a:xfrm>
              <a:off x="4551147" y="5294189"/>
              <a:ext cx="1658240"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Corbel" panose="020B0503020204020204"/>
                  <a:ea typeface="+mn-ea"/>
                  <a:cs typeface="+mn-cs"/>
                </a:rPr>
                <a:t>ACGACGTAGCT</a:t>
              </a:r>
            </a:p>
          </p:txBody>
        </p:sp>
      </p:grpSp>
      <p:grpSp>
        <p:nvGrpSpPr>
          <p:cNvPr id="80" name="Group 79"/>
          <p:cNvGrpSpPr/>
          <p:nvPr/>
        </p:nvGrpSpPr>
        <p:grpSpPr>
          <a:xfrm>
            <a:off x="5769842" y="1720086"/>
            <a:ext cx="1577052" cy="338554"/>
            <a:chOff x="5390191" y="5006202"/>
            <a:chExt cx="1577052" cy="338554"/>
          </a:xfrm>
        </p:grpSpPr>
        <p:sp>
          <p:nvSpPr>
            <p:cNvPr id="81" name="Rectangle 80"/>
            <p:cNvSpPr/>
            <p:nvPr/>
          </p:nvSpPr>
          <p:spPr>
            <a:xfrm>
              <a:off x="5473122" y="5071106"/>
              <a:ext cx="1375200" cy="223200"/>
            </a:xfrm>
            <a:prstGeom prst="rect">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82" name="TextBox 81"/>
            <p:cNvSpPr txBox="1"/>
            <p:nvPr/>
          </p:nvSpPr>
          <p:spPr>
            <a:xfrm>
              <a:off x="5390191" y="5006202"/>
              <a:ext cx="1577052"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Corbel" panose="020B0503020204020204"/>
                  <a:ea typeface="+mn-ea"/>
                  <a:cs typeface="+mn-cs"/>
                </a:rPr>
                <a:t>AAAAAAAAAA</a:t>
              </a:r>
            </a:p>
          </p:txBody>
        </p:sp>
      </p:grpSp>
      <p:grpSp>
        <p:nvGrpSpPr>
          <p:cNvPr id="83" name="Group 82"/>
          <p:cNvGrpSpPr/>
          <p:nvPr/>
        </p:nvGrpSpPr>
        <p:grpSpPr>
          <a:xfrm>
            <a:off x="2340812" y="1730518"/>
            <a:ext cx="1488373" cy="338554"/>
            <a:chOff x="2517296" y="5024271"/>
            <a:chExt cx="1488373" cy="338554"/>
          </a:xfrm>
        </p:grpSpPr>
        <p:sp>
          <p:nvSpPr>
            <p:cNvPr id="84" name="Rectangle 83"/>
            <p:cNvSpPr/>
            <p:nvPr/>
          </p:nvSpPr>
          <p:spPr>
            <a:xfrm>
              <a:off x="2582826" y="5074208"/>
              <a:ext cx="1375200" cy="223200"/>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85" name="TextBox 84"/>
            <p:cNvSpPr txBox="1"/>
            <p:nvPr/>
          </p:nvSpPr>
          <p:spPr>
            <a:xfrm>
              <a:off x="2517296" y="5024271"/>
              <a:ext cx="1488373"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white"/>
                  </a:solidFill>
                  <a:effectLst/>
                  <a:uLnTx/>
                  <a:uFillTx/>
                  <a:latin typeface="Corbel" panose="020B0503020204020204"/>
                  <a:ea typeface="+mn-ea"/>
                  <a:cs typeface="+mn-cs"/>
                </a:rPr>
                <a:t>ACGAGCGGGT</a:t>
              </a:r>
              <a:endParaRPr kumimoji="0" lang="en-US" sz="1600" b="1" i="0" u="none" strike="noStrike" kern="1200" cap="none" spc="0" normalizeH="0" baseline="0" noProof="0" dirty="0">
                <a:ln>
                  <a:noFill/>
                </a:ln>
                <a:solidFill>
                  <a:prstClr val="white"/>
                </a:solidFill>
                <a:effectLst/>
                <a:uLnTx/>
                <a:uFillTx/>
                <a:latin typeface="Corbel" panose="020B0503020204020204"/>
                <a:ea typeface="+mn-ea"/>
                <a:cs typeface="+mn-cs"/>
              </a:endParaRPr>
            </a:p>
          </p:txBody>
        </p:sp>
      </p:grpSp>
      <p:sp>
        <p:nvSpPr>
          <p:cNvPr id="51" name="TextBox 50"/>
          <p:cNvSpPr txBox="1"/>
          <p:nvPr/>
        </p:nvSpPr>
        <p:spPr>
          <a:xfrm>
            <a:off x="7955064" y="1738605"/>
            <a:ext cx="812697"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orbel" panose="020B0503020204020204"/>
                <a:ea typeface="+mn-ea"/>
                <a:cs typeface="+mn-cs"/>
              </a:rPr>
              <a:t>Reads</a:t>
            </a:r>
            <a:endParaRPr kumimoji="0" lang="en-US" sz="1800" b="0" i="0" u="none" strike="noStrike" kern="1200" cap="none" spc="0" normalizeH="0" baseline="0" noProof="0" dirty="0">
              <a:ln>
                <a:noFill/>
              </a:ln>
              <a:solidFill>
                <a:prstClr val="black"/>
              </a:solidFill>
              <a:effectLst/>
              <a:uLnTx/>
              <a:uFillTx/>
              <a:latin typeface="Corbel" panose="020B0503020204020204"/>
              <a:ea typeface="+mn-ea"/>
              <a:cs typeface="+mn-cs"/>
            </a:endParaRPr>
          </a:p>
        </p:txBody>
      </p:sp>
      <p:sp>
        <p:nvSpPr>
          <p:cNvPr id="52" name="Right Brace 51"/>
          <p:cNvSpPr/>
          <p:nvPr/>
        </p:nvSpPr>
        <p:spPr>
          <a:xfrm>
            <a:off x="7346894" y="1434027"/>
            <a:ext cx="652304" cy="978489"/>
          </a:xfrm>
          <a:prstGeom prst="rightBrace">
            <a:avLst/>
          </a:prstGeom>
          <a:ln w="28575"/>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53" name="TextBox 52"/>
          <p:cNvSpPr txBox="1"/>
          <p:nvPr/>
        </p:nvSpPr>
        <p:spPr>
          <a:xfrm>
            <a:off x="5145258" y="2638924"/>
            <a:ext cx="3742840" cy="86177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FF"/>
                </a:solidFill>
                <a:effectLst/>
                <a:uLnTx/>
                <a:uFillTx/>
                <a:latin typeface="Corbel" panose="020B0503020204020204"/>
                <a:ea typeface="+mn-ea"/>
                <a:cs typeface="+mn-cs"/>
              </a:rPr>
              <a:t>De novo</a:t>
            </a:r>
            <a:r>
              <a:rPr kumimoji="0" lang="en-US" sz="1800" b="1" i="0" u="none" strike="noStrike" kern="1200" cap="none" spc="0" normalizeH="0" baseline="0" noProof="0" dirty="0">
                <a:ln>
                  <a:noFill/>
                </a:ln>
                <a:solidFill>
                  <a:srgbClr val="0000FF"/>
                </a:solidFill>
                <a:effectLst/>
                <a:uLnTx/>
                <a:uFillTx/>
                <a:latin typeface="Corbel" panose="020B0503020204020204"/>
                <a:ea typeface="+mn-ea"/>
                <a:cs typeface="+mn-cs"/>
              </a:rPr>
              <a:t> Assembly</a:t>
            </a:r>
            <a:r>
              <a:rPr kumimoji="0" lang="en-US" sz="1800" b="1" i="0" u="none" strike="noStrike" kern="1200" cap="none" spc="0" normalizeH="0" baseline="0" noProof="0" dirty="0">
                <a:ln>
                  <a:noFill/>
                </a:ln>
                <a:solidFill>
                  <a:prstClr val="black"/>
                </a:solidFill>
                <a:effectLst/>
                <a:uLnTx/>
                <a:uFillTx/>
                <a:latin typeface="Corbel" panose="020B0503020204020204"/>
                <a:ea typeface="+mn-ea"/>
                <a:cs typeface="+mn-cs"/>
              </a:rPr>
              <a:t>, </a:t>
            </a:r>
            <a:r>
              <a:rPr kumimoji="0" lang="en-US" sz="1600" b="0" i="0" u="none" strike="noStrike" kern="1200" cap="none" spc="0" normalizeH="0" baseline="0" noProof="0" dirty="0">
                <a:ln>
                  <a:noFill/>
                </a:ln>
                <a:solidFill>
                  <a:prstClr val="black"/>
                </a:solidFill>
                <a:effectLst/>
                <a:uLnTx/>
                <a:uFillTx/>
                <a:latin typeface="Corbel" panose="020B0503020204020204"/>
                <a:ea typeface="+mn-ea"/>
                <a:cs typeface="+mn-cs"/>
              </a:rPr>
              <a:t>method of merging the reads in order to </a:t>
            </a:r>
            <a:r>
              <a:rPr kumimoji="0" lang="en-US" sz="1600" b="1" i="0" u="none" strike="noStrike" kern="1200" cap="none" spc="0" normalizeH="0" baseline="0" noProof="0" dirty="0">
                <a:ln>
                  <a:noFill/>
                </a:ln>
                <a:solidFill>
                  <a:srgbClr val="C00000"/>
                </a:solidFill>
                <a:effectLst/>
                <a:uLnTx/>
                <a:uFillTx/>
                <a:latin typeface="Corbel" panose="020B0503020204020204"/>
                <a:ea typeface="+mn-ea"/>
                <a:cs typeface="+mn-cs"/>
              </a:rPr>
              <a:t>construct</a:t>
            </a:r>
            <a:r>
              <a:rPr kumimoji="0" lang="en-US" sz="1600" b="0" i="0" u="none" strike="noStrike" kern="1200" cap="none" spc="0" normalizeH="0" baseline="0" noProof="0" dirty="0">
                <a:ln>
                  <a:noFill/>
                </a:ln>
                <a:solidFill>
                  <a:srgbClr val="C00000"/>
                </a:solidFill>
                <a:effectLst/>
                <a:uLnTx/>
                <a:uFillTx/>
                <a:latin typeface="Corbel" panose="020B0503020204020204"/>
                <a:ea typeface="+mn-ea"/>
                <a:cs typeface="+mn-cs"/>
              </a:rPr>
              <a:t> </a:t>
            </a:r>
            <a:r>
              <a:rPr kumimoji="0" lang="en-US" sz="1600" b="0" i="0" u="none" strike="noStrike" kern="1200" cap="none" spc="0" normalizeH="0" baseline="0" noProof="0" dirty="0">
                <a:ln>
                  <a:noFill/>
                </a:ln>
                <a:solidFill>
                  <a:prstClr val="black"/>
                </a:solidFill>
                <a:effectLst/>
                <a:uLnTx/>
                <a:uFillTx/>
                <a:latin typeface="Corbel" panose="020B0503020204020204"/>
                <a:ea typeface="+mn-ea"/>
                <a:cs typeface="+mn-cs"/>
              </a:rPr>
              <a:t>the original sequence (reference genome)</a:t>
            </a:r>
            <a:endParaRPr kumimoji="0" lang="en-US" sz="1600" b="1" i="0" u="none" strike="noStrike" kern="1200" cap="none" spc="0" normalizeH="0" baseline="0" noProof="0" dirty="0">
              <a:ln>
                <a:noFill/>
              </a:ln>
              <a:solidFill>
                <a:prstClr val="black"/>
              </a:solidFill>
              <a:effectLst/>
              <a:uLnTx/>
              <a:uFillTx/>
              <a:latin typeface="Corbel" panose="020B0503020204020204"/>
              <a:ea typeface="+mn-ea"/>
              <a:cs typeface="+mn-cs"/>
            </a:endParaRPr>
          </a:p>
        </p:txBody>
      </p:sp>
      <p:sp>
        <p:nvSpPr>
          <p:cNvPr id="34" name="Rectangle 33">
            <a:extLst>
              <a:ext uri="{FF2B5EF4-FFF2-40B4-BE49-F238E27FC236}">
                <a16:creationId xmlns:a16="http://schemas.microsoft.com/office/drawing/2014/main" id="{975DD671-195F-BE45-8AC5-24BF2E38251A}"/>
              </a:ext>
            </a:extLst>
          </p:cNvPr>
          <p:cNvSpPr/>
          <p:nvPr/>
        </p:nvSpPr>
        <p:spPr>
          <a:xfrm rot="5400000">
            <a:off x="2253236" y="4789498"/>
            <a:ext cx="2520000" cy="144087"/>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35" name="TextBox 34">
            <a:extLst>
              <a:ext uri="{FF2B5EF4-FFF2-40B4-BE49-F238E27FC236}">
                <a16:creationId xmlns:a16="http://schemas.microsoft.com/office/drawing/2014/main" id="{35DBE31E-2AE8-824E-81D4-CEA02E0BA8AE}"/>
              </a:ext>
            </a:extLst>
          </p:cNvPr>
          <p:cNvSpPr txBox="1"/>
          <p:nvPr/>
        </p:nvSpPr>
        <p:spPr>
          <a:xfrm>
            <a:off x="3547629" y="5629099"/>
            <a:ext cx="914400" cy="49244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a:ln>
                  <a:noFill/>
                </a:ln>
                <a:solidFill>
                  <a:prstClr val="black"/>
                </a:solidFill>
                <a:effectLst/>
                <a:uLnTx/>
                <a:uFillTx/>
                <a:latin typeface="Corbel" panose="020B0503020204020204"/>
                <a:ea typeface="+mn-ea"/>
                <a:cs typeface="+mn-cs"/>
              </a:rPr>
              <a:t>Reference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orbel" panose="020B0503020204020204"/>
                <a:ea typeface="+mn-ea"/>
                <a:cs typeface="+mn-cs"/>
              </a:rPr>
              <a:t>Genome</a:t>
            </a:r>
          </a:p>
        </p:txBody>
      </p:sp>
      <p:sp>
        <p:nvSpPr>
          <p:cNvPr id="36" name="Rectangle 35">
            <a:extLst>
              <a:ext uri="{FF2B5EF4-FFF2-40B4-BE49-F238E27FC236}">
                <a16:creationId xmlns:a16="http://schemas.microsoft.com/office/drawing/2014/main" id="{DC75BFC8-5934-3949-AC04-21F9DAD72C6B}"/>
              </a:ext>
            </a:extLst>
          </p:cNvPr>
          <p:cNvSpPr/>
          <p:nvPr/>
        </p:nvSpPr>
        <p:spPr>
          <a:xfrm rot="5400000" flipH="1">
            <a:off x="575820" y="3948663"/>
            <a:ext cx="539999" cy="45719"/>
          </a:xfrm>
          <a:prstGeom prst="rect">
            <a:avLst/>
          </a:prstGeom>
          <a:solidFill>
            <a:srgbClr val="E3E3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37" name="Rectangle 36">
            <a:extLst>
              <a:ext uri="{FF2B5EF4-FFF2-40B4-BE49-F238E27FC236}">
                <a16:creationId xmlns:a16="http://schemas.microsoft.com/office/drawing/2014/main" id="{2FFC78D0-0B56-1845-9212-1B3712D4F32E}"/>
              </a:ext>
            </a:extLst>
          </p:cNvPr>
          <p:cNvSpPr/>
          <p:nvPr/>
        </p:nvSpPr>
        <p:spPr>
          <a:xfrm rot="5400000" flipH="1">
            <a:off x="782914" y="4098101"/>
            <a:ext cx="859088" cy="45720"/>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38" name="Rectangle 37">
            <a:extLst>
              <a:ext uri="{FF2B5EF4-FFF2-40B4-BE49-F238E27FC236}">
                <a16:creationId xmlns:a16="http://schemas.microsoft.com/office/drawing/2014/main" id="{7A08F44B-57DE-6F4B-BE41-267B614529D7}"/>
              </a:ext>
            </a:extLst>
          </p:cNvPr>
          <p:cNvSpPr/>
          <p:nvPr/>
        </p:nvSpPr>
        <p:spPr>
          <a:xfrm rot="5400000" flipH="1">
            <a:off x="485462" y="4218123"/>
            <a:ext cx="1080000" cy="468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39" name="Rectangle 38">
            <a:extLst>
              <a:ext uri="{FF2B5EF4-FFF2-40B4-BE49-F238E27FC236}">
                <a16:creationId xmlns:a16="http://schemas.microsoft.com/office/drawing/2014/main" id="{0CAEE677-A9D2-0542-B757-8D51FA977CFC}"/>
              </a:ext>
            </a:extLst>
          </p:cNvPr>
          <p:cNvSpPr/>
          <p:nvPr/>
        </p:nvSpPr>
        <p:spPr>
          <a:xfrm rot="5400000" flipH="1">
            <a:off x="59224" y="5245156"/>
            <a:ext cx="1574169" cy="45719"/>
          </a:xfrm>
          <a:prstGeom prst="rect">
            <a:avLst/>
          </a:prstGeom>
          <a:solidFill>
            <a:srgbClr val="D580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40" name="Rectangle 39">
            <a:extLst>
              <a:ext uri="{FF2B5EF4-FFF2-40B4-BE49-F238E27FC236}">
                <a16:creationId xmlns:a16="http://schemas.microsoft.com/office/drawing/2014/main" id="{CC1CECB6-C55B-C24D-98C0-74D2A66D0F41}"/>
              </a:ext>
            </a:extLst>
          </p:cNvPr>
          <p:cNvSpPr/>
          <p:nvPr/>
        </p:nvSpPr>
        <p:spPr>
          <a:xfrm rot="5400000" flipH="1">
            <a:off x="635768" y="4989380"/>
            <a:ext cx="1541434" cy="45719"/>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41" name="Rectangle 40">
            <a:extLst>
              <a:ext uri="{FF2B5EF4-FFF2-40B4-BE49-F238E27FC236}">
                <a16:creationId xmlns:a16="http://schemas.microsoft.com/office/drawing/2014/main" id="{1ECE41DC-0C08-A341-BC0C-92E72ECBA423}"/>
              </a:ext>
            </a:extLst>
          </p:cNvPr>
          <p:cNvSpPr/>
          <p:nvPr/>
        </p:nvSpPr>
        <p:spPr>
          <a:xfrm rot="5400000" flipH="1">
            <a:off x="534162" y="5353943"/>
            <a:ext cx="1355512" cy="46800"/>
          </a:xfrm>
          <a:prstGeom prst="rect">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42" name="Rectangle 41">
            <a:extLst>
              <a:ext uri="{FF2B5EF4-FFF2-40B4-BE49-F238E27FC236}">
                <a16:creationId xmlns:a16="http://schemas.microsoft.com/office/drawing/2014/main" id="{A54D0229-9C67-4044-90E1-11CE84F065A8}"/>
              </a:ext>
            </a:extLst>
          </p:cNvPr>
          <p:cNvSpPr/>
          <p:nvPr/>
        </p:nvSpPr>
        <p:spPr>
          <a:xfrm rot="16200000" flipH="1">
            <a:off x="488281" y="5491699"/>
            <a:ext cx="1080000" cy="46800"/>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43" name="Rectangle 42">
            <a:extLst>
              <a:ext uri="{FF2B5EF4-FFF2-40B4-BE49-F238E27FC236}">
                <a16:creationId xmlns:a16="http://schemas.microsoft.com/office/drawing/2014/main" id="{C04BE173-DA15-654E-8D13-F2531940D541}"/>
              </a:ext>
            </a:extLst>
          </p:cNvPr>
          <p:cNvSpPr/>
          <p:nvPr/>
        </p:nvSpPr>
        <p:spPr>
          <a:xfrm rot="16200000">
            <a:off x="5119029" y="3918220"/>
            <a:ext cx="539999" cy="45719"/>
          </a:xfrm>
          <a:prstGeom prst="rect">
            <a:avLst/>
          </a:prstGeom>
          <a:solidFill>
            <a:srgbClr val="E3E3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44" name="Rectangle 43">
            <a:extLst>
              <a:ext uri="{FF2B5EF4-FFF2-40B4-BE49-F238E27FC236}">
                <a16:creationId xmlns:a16="http://schemas.microsoft.com/office/drawing/2014/main" id="{2873816C-BDD0-0D4A-B792-F691CF4EE896}"/>
              </a:ext>
            </a:extLst>
          </p:cNvPr>
          <p:cNvSpPr/>
          <p:nvPr/>
        </p:nvSpPr>
        <p:spPr>
          <a:xfrm rot="16200000">
            <a:off x="5326123" y="4067658"/>
            <a:ext cx="859088" cy="45719"/>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45" name="Rectangle 44">
            <a:extLst>
              <a:ext uri="{FF2B5EF4-FFF2-40B4-BE49-F238E27FC236}">
                <a16:creationId xmlns:a16="http://schemas.microsoft.com/office/drawing/2014/main" id="{F794389F-E3EC-E041-A22D-13DF44DA85FA}"/>
              </a:ext>
            </a:extLst>
          </p:cNvPr>
          <p:cNvSpPr/>
          <p:nvPr/>
        </p:nvSpPr>
        <p:spPr>
          <a:xfrm rot="16200000">
            <a:off x="5028671" y="4187680"/>
            <a:ext cx="1080000" cy="4680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46" name="Rectangle 45">
            <a:extLst>
              <a:ext uri="{FF2B5EF4-FFF2-40B4-BE49-F238E27FC236}">
                <a16:creationId xmlns:a16="http://schemas.microsoft.com/office/drawing/2014/main" id="{FB8BD113-569A-C743-A2BC-FA16829106DD}"/>
              </a:ext>
            </a:extLst>
          </p:cNvPr>
          <p:cNvSpPr/>
          <p:nvPr/>
        </p:nvSpPr>
        <p:spPr>
          <a:xfrm rot="16200000">
            <a:off x="4602433" y="5214712"/>
            <a:ext cx="1574170" cy="45719"/>
          </a:xfrm>
          <a:prstGeom prst="rect">
            <a:avLst/>
          </a:prstGeom>
          <a:solidFill>
            <a:srgbClr val="D580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47" name="Rectangle 46">
            <a:extLst>
              <a:ext uri="{FF2B5EF4-FFF2-40B4-BE49-F238E27FC236}">
                <a16:creationId xmlns:a16="http://schemas.microsoft.com/office/drawing/2014/main" id="{DD9C83E3-019F-1C46-B1CE-7AC51B50A9C1}"/>
              </a:ext>
            </a:extLst>
          </p:cNvPr>
          <p:cNvSpPr/>
          <p:nvPr/>
        </p:nvSpPr>
        <p:spPr>
          <a:xfrm rot="16200000">
            <a:off x="5177408" y="4958937"/>
            <a:ext cx="1541434" cy="45719"/>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48" name="Rectangle 47">
            <a:extLst>
              <a:ext uri="{FF2B5EF4-FFF2-40B4-BE49-F238E27FC236}">
                <a16:creationId xmlns:a16="http://schemas.microsoft.com/office/drawing/2014/main" id="{979A73C1-BC6A-0D42-A3BB-02DD8A9BF59E}"/>
              </a:ext>
            </a:extLst>
          </p:cNvPr>
          <p:cNvSpPr/>
          <p:nvPr/>
        </p:nvSpPr>
        <p:spPr>
          <a:xfrm rot="16200000">
            <a:off x="5076829" y="5324040"/>
            <a:ext cx="1355513" cy="45719"/>
          </a:xfrm>
          <a:prstGeom prst="rect">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49" name="Rectangle 48">
            <a:extLst>
              <a:ext uri="{FF2B5EF4-FFF2-40B4-BE49-F238E27FC236}">
                <a16:creationId xmlns:a16="http://schemas.microsoft.com/office/drawing/2014/main" id="{5E444E41-4B11-4A45-B2C7-E496B67C4DE2}"/>
              </a:ext>
            </a:extLst>
          </p:cNvPr>
          <p:cNvSpPr/>
          <p:nvPr/>
        </p:nvSpPr>
        <p:spPr>
          <a:xfrm rot="5400000">
            <a:off x="5031490" y="5461256"/>
            <a:ext cx="1080000" cy="46800"/>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50" name="Rectangle 49">
            <a:extLst>
              <a:ext uri="{FF2B5EF4-FFF2-40B4-BE49-F238E27FC236}">
                <a16:creationId xmlns:a16="http://schemas.microsoft.com/office/drawing/2014/main" id="{2A81B5E7-3AC7-2943-8069-AFB6B18EBC09}"/>
              </a:ext>
            </a:extLst>
          </p:cNvPr>
          <p:cNvSpPr/>
          <p:nvPr/>
        </p:nvSpPr>
        <p:spPr>
          <a:xfrm rot="5400000">
            <a:off x="6916574" y="4789542"/>
            <a:ext cx="2520000" cy="144000"/>
          </a:xfrm>
          <a:prstGeom prst="rect">
            <a:avLst/>
          </a:prstGeom>
          <a:gradFill flip="none" rotWithShape="1">
            <a:gsLst>
              <a:gs pos="0">
                <a:srgbClr val="FFFF00"/>
              </a:gs>
              <a:gs pos="27000">
                <a:srgbClr val="D580DB"/>
              </a:gs>
              <a:gs pos="63000">
                <a:srgbClr val="00B0F0"/>
              </a:gs>
              <a:gs pos="89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54" name="TextBox 53">
            <a:extLst>
              <a:ext uri="{FF2B5EF4-FFF2-40B4-BE49-F238E27FC236}">
                <a16:creationId xmlns:a16="http://schemas.microsoft.com/office/drawing/2014/main" id="{E1E766D8-32B9-2044-BAEE-677444058B5F}"/>
              </a:ext>
            </a:extLst>
          </p:cNvPr>
          <p:cNvSpPr txBox="1"/>
          <p:nvPr/>
        </p:nvSpPr>
        <p:spPr>
          <a:xfrm>
            <a:off x="8229600" y="5717360"/>
            <a:ext cx="914400" cy="49244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orbel" panose="020B0503020204020204"/>
                <a:ea typeface="+mn-ea"/>
                <a:cs typeface="+mn-cs"/>
              </a:rPr>
              <a:t>Original</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orbel" panose="020B0503020204020204"/>
                <a:ea typeface="+mn-ea"/>
                <a:cs typeface="+mn-cs"/>
              </a:rPr>
              <a:t>Sequence</a:t>
            </a:r>
          </a:p>
        </p:txBody>
      </p:sp>
      <p:sp>
        <p:nvSpPr>
          <p:cNvPr id="5" name="Title 4">
            <a:extLst>
              <a:ext uri="{FF2B5EF4-FFF2-40B4-BE49-F238E27FC236}">
                <a16:creationId xmlns:a16="http://schemas.microsoft.com/office/drawing/2014/main" id="{60BA0EEF-D298-5743-9ECA-343E607FE94F}"/>
              </a:ext>
            </a:extLst>
          </p:cNvPr>
          <p:cNvSpPr>
            <a:spLocks noGrp="1"/>
          </p:cNvSpPr>
          <p:nvPr>
            <p:ph type="title"/>
          </p:nvPr>
        </p:nvSpPr>
        <p:spPr/>
        <p:txBody>
          <a:bodyPr>
            <a:normAutofit/>
          </a:bodyPr>
          <a:lstStyle/>
          <a:p>
            <a:r>
              <a:rPr lang="en-US" dirty="0"/>
              <a:t>Genome Sequence Analysis</a:t>
            </a:r>
          </a:p>
        </p:txBody>
      </p:sp>
    </p:spTree>
    <p:extLst>
      <p:ext uri="{BB962C8B-B14F-4D97-AF65-F5344CB8AC3E}">
        <p14:creationId xmlns:p14="http://schemas.microsoft.com/office/powerpoint/2010/main" val="292438391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9"/>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40"/>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41"/>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4"/>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5"/>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0" presetClass="path" presetSubtype="0" accel="50000" decel="50000" fill="hold" grpId="1" nodeType="clickEffect">
                                  <p:stCondLst>
                                    <p:cond delay="0"/>
                                  </p:stCondLst>
                                  <p:childTnLst>
                                    <p:animMotion origin="layout" path="M 1.38889E-6 -1.85185E-6 L 0.2717 -0.02083 " pathEditMode="relative" rAng="0" ptsTypes="AA">
                                      <p:cBhvr>
                                        <p:cTn id="34" dur="700" fill="hold"/>
                                        <p:tgtEl>
                                          <p:spTgt spid="36"/>
                                        </p:tgtEl>
                                        <p:attrNameLst>
                                          <p:attrName>ppt_x</p:attrName>
                                          <p:attrName>ppt_y</p:attrName>
                                        </p:attrNameLst>
                                      </p:cBhvr>
                                      <p:rCtr x="13576" y="-1042"/>
                                    </p:animMotion>
                                  </p:childTnLst>
                                </p:cTn>
                              </p:par>
                            </p:childTnLst>
                          </p:cTn>
                        </p:par>
                        <p:par>
                          <p:cTn id="35" fill="hold">
                            <p:stCondLst>
                              <p:cond delay="700"/>
                            </p:stCondLst>
                            <p:childTnLst>
                              <p:par>
                                <p:cTn id="36" presetID="0" presetClass="path" presetSubtype="0" accel="50000" decel="50000" fill="hold" grpId="1" nodeType="afterEffect">
                                  <p:stCondLst>
                                    <p:cond delay="0"/>
                                  </p:stCondLst>
                                  <p:childTnLst>
                                    <p:animMotion origin="layout" path="M 8.33333E-7 -2.59259E-6 L 0.23299 0.23125 " pathEditMode="relative" rAng="0" ptsTypes="AA">
                                      <p:cBhvr>
                                        <p:cTn id="37" dur="700" fill="hold"/>
                                        <p:tgtEl>
                                          <p:spTgt spid="37"/>
                                        </p:tgtEl>
                                        <p:attrNameLst>
                                          <p:attrName>ppt_x</p:attrName>
                                          <p:attrName>ppt_y</p:attrName>
                                        </p:attrNameLst>
                                      </p:cBhvr>
                                      <p:rCtr x="11649" y="11551"/>
                                    </p:animMotion>
                                  </p:childTnLst>
                                </p:cTn>
                              </p:par>
                            </p:childTnLst>
                          </p:cTn>
                        </p:par>
                        <p:par>
                          <p:cTn id="38" fill="hold">
                            <p:stCondLst>
                              <p:cond delay="1400"/>
                            </p:stCondLst>
                            <p:childTnLst>
                              <p:par>
                                <p:cTn id="39" presetID="0" presetClass="path" presetSubtype="0" accel="50000" decel="50000" fill="hold" grpId="1" nodeType="afterEffect">
                                  <p:stCondLst>
                                    <p:cond delay="0"/>
                                  </p:stCondLst>
                                  <p:childTnLst>
                                    <p:animMotion origin="layout" path="M 3.33333E-6 4.81481E-6 L 0.21267 0.01134 " pathEditMode="relative" rAng="0" ptsTypes="AA">
                                      <p:cBhvr>
                                        <p:cTn id="40" dur="700" fill="hold"/>
                                        <p:tgtEl>
                                          <p:spTgt spid="38"/>
                                        </p:tgtEl>
                                        <p:attrNameLst>
                                          <p:attrName>ppt_x</p:attrName>
                                          <p:attrName>ppt_y</p:attrName>
                                        </p:attrNameLst>
                                      </p:cBhvr>
                                      <p:rCtr x="10625" y="556"/>
                                    </p:animMotion>
                                  </p:childTnLst>
                                </p:cTn>
                              </p:par>
                            </p:childTnLst>
                          </p:cTn>
                        </p:par>
                        <p:par>
                          <p:cTn id="41" fill="hold">
                            <p:stCondLst>
                              <p:cond delay="2100"/>
                            </p:stCondLst>
                            <p:childTnLst>
                              <p:par>
                                <p:cTn id="42" presetID="0" presetClass="path" presetSubtype="0" accel="50000" decel="50000" fill="hold" grpId="1" nodeType="afterEffect">
                                  <p:stCondLst>
                                    <p:cond delay="0"/>
                                  </p:stCondLst>
                                  <p:childTnLst>
                                    <p:animMotion origin="layout" path="M 1.38889E-6 -2.22222E-6 L 0.25521 -0.06967 " pathEditMode="relative" rAng="0" ptsTypes="AA">
                                      <p:cBhvr>
                                        <p:cTn id="43" dur="700" fill="hold"/>
                                        <p:tgtEl>
                                          <p:spTgt spid="39"/>
                                        </p:tgtEl>
                                        <p:attrNameLst>
                                          <p:attrName>ppt_x</p:attrName>
                                          <p:attrName>ppt_y</p:attrName>
                                        </p:attrNameLst>
                                      </p:cBhvr>
                                      <p:rCtr x="12760" y="-3495"/>
                                    </p:animMotion>
                                  </p:childTnLst>
                                </p:cTn>
                              </p:par>
                            </p:childTnLst>
                          </p:cTn>
                        </p:par>
                        <p:par>
                          <p:cTn id="44" fill="hold">
                            <p:stCondLst>
                              <p:cond delay="2800"/>
                            </p:stCondLst>
                            <p:childTnLst>
                              <p:par>
                                <p:cTn id="45" presetID="0" presetClass="path" presetSubtype="0" accel="50000" decel="50000" fill="hold" grpId="1" nodeType="afterEffect">
                                  <p:stCondLst>
                                    <p:cond delay="0"/>
                                  </p:stCondLst>
                                  <p:childTnLst>
                                    <p:animMotion origin="layout" path="M -3.33333E-6 -3.7037E-6 L 0.13907 -0.07731 " pathEditMode="relative" rAng="0" ptsTypes="AA">
                                      <p:cBhvr>
                                        <p:cTn id="46" dur="700" fill="hold"/>
                                        <p:tgtEl>
                                          <p:spTgt spid="40"/>
                                        </p:tgtEl>
                                        <p:attrNameLst>
                                          <p:attrName>ppt_x</p:attrName>
                                          <p:attrName>ppt_y</p:attrName>
                                        </p:attrNameLst>
                                      </p:cBhvr>
                                      <p:rCtr x="6944" y="-3866"/>
                                    </p:animMotion>
                                  </p:childTnLst>
                                </p:cTn>
                              </p:par>
                            </p:childTnLst>
                          </p:cTn>
                        </p:par>
                        <p:par>
                          <p:cTn id="47" fill="hold">
                            <p:stCondLst>
                              <p:cond delay="3500"/>
                            </p:stCondLst>
                            <p:childTnLst>
                              <p:par>
                                <p:cTn id="48" presetID="0" presetClass="path" presetSubtype="0" accel="50000" decel="50000" fill="hold" grpId="1" nodeType="afterEffect">
                                  <p:stCondLst>
                                    <p:cond delay="0"/>
                                  </p:stCondLst>
                                  <p:childTnLst>
                                    <p:animMotion origin="layout" path="M 8.33333E-7 -4.44444E-6 L 0.18038 0.00695 " pathEditMode="relative" rAng="0" ptsTypes="AA">
                                      <p:cBhvr>
                                        <p:cTn id="49" dur="700" fill="hold"/>
                                        <p:tgtEl>
                                          <p:spTgt spid="41"/>
                                        </p:tgtEl>
                                        <p:attrNameLst>
                                          <p:attrName>ppt_x</p:attrName>
                                          <p:attrName>ppt_y</p:attrName>
                                        </p:attrNameLst>
                                      </p:cBhvr>
                                      <p:rCtr x="9010" y="347"/>
                                    </p:animMotion>
                                  </p:childTnLst>
                                </p:cTn>
                              </p:par>
                            </p:childTnLst>
                          </p:cTn>
                        </p:par>
                        <p:par>
                          <p:cTn id="50" fill="hold">
                            <p:stCondLst>
                              <p:cond delay="4200"/>
                            </p:stCondLst>
                            <p:childTnLst>
                              <p:par>
                                <p:cTn id="51" presetID="0" presetClass="path" presetSubtype="0" accel="50000" decel="50000" fill="hold" grpId="1" nodeType="afterEffect">
                                  <p:stCondLst>
                                    <p:cond delay="0"/>
                                  </p:stCondLst>
                                  <p:childTnLst>
                                    <p:animMotion origin="layout" path="M -3.88889E-6 -3.33333E-6 L 0.25296 -0.11875 " pathEditMode="relative" rAng="0" ptsTypes="AA">
                                      <p:cBhvr>
                                        <p:cTn id="52" dur="700" fill="hold"/>
                                        <p:tgtEl>
                                          <p:spTgt spid="42"/>
                                        </p:tgtEl>
                                        <p:attrNameLst>
                                          <p:attrName>ppt_x</p:attrName>
                                          <p:attrName>ppt_y</p:attrName>
                                        </p:attrNameLst>
                                      </p:cBhvr>
                                      <p:rCtr x="12639" y="-5949"/>
                                    </p:animMotion>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43"/>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44"/>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45"/>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46"/>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47"/>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48"/>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49"/>
                                        </p:tgtEl>
                                        <p:attrNameLst>
                                          <p:attrName>style.visibility</p:attrName>
                                        </p:attrNameLst>
                                      </p:cBhvr>
                                      <p:to>
                                        <p:strVal val="visible"/>
                                      </p:to>
                                    </p:set>
                                  </p:childTnLst>
                                </p:cTn>
                              </p:par>
                            </p:childTnLst>
                          </p:cTn>
                        </p:par>
                      </p:childTnLst>
                    </p:cTn>
                  </p:par>
                  <p:par>
                    <p:cTn id="69" fill="hold">
                      <p:stCondLst>
                        <p:cond delay="indefinite"/>
                      </p:stCondLst>
                      <p:childTnLst>
                        <p:par>
                          <p:cTn id="70" fill="hold">
                            <p:stCondLst>
                              <p:cond delay="0"/>
                            </p:stCondLst>
                            <p:childTnLst>
                              <p:par>
                                <p:cTn id="71" presetID="0" presetClass="path" presetSubtype="0" accel="50000" decel="50000" fill="hold" grpId="1" nodeType="clickEffect">
                                  <p:stCondLst>
                                    <p:cond delay="0"/>
                                  </p:stCondLst>
                                  <p:childTnLst>
                                    <p:animMotion origin="layout" path="M 1.11111E-6 3.7037E-7 L 0.28455 -0.00903 " pathEditMode="relative" rAng="0" ptsTypes="AA">
                                      <p:cBhvr>
                                        <p:cTn id="72" dur="700" fill="hold"/>
                                        <p:tgtEl>
                                          <p:spTgt spid="43"/>
                                        </p:tgtEl>
                                        <p:attrNameLst>
                                          <p:attrName>ppt_x</p:attrName>
                                          <p:attrName>ppt_y</p:attrName>
                                        </p:attrNameLst>
                                      </p:cBhvr>
                                      <p:rCtr x="14219" y="-463"/>
                                    </p:animMotion>
                                  </p:childTnLst>
                                </p:cTn>
                              </p:par>
                            </p:childTnLst>
                          </p:cTn>
                        </p:par>
                        <p:par>
                          <p:cTn id="73" fill="hold">
                            <p:stCondLst>
                              <p:cond delay="700"/>
                            </p:stCondLst>
                            <p:childTnLst>
                              <p:par>
                                <p:cTn id="74" presetID="0" presetClass="path" presetSubtype="0" accel="50000" decel="50000" fill="hold" grpId="1" nodeType="afterEffect">
                                  <p:stCondLst>
                                    <p:cond delay="0"/>
                                  </p:stCondLst>
                                  <p:childTnLst>
                                    <p:animMotion origin="layout" path="M 5.55556E-7 1.11111E-6 L 0.22587 0.03079 " pathEditMode="relative" rAng="0" ptsTypes="AA">
                                      <p:cBhvr>
                                        <p:cTn id="75" dur="700" fill="hold"/>
                                        <p:tgtEl>
                                          <p:spTgt spid="44"/>
                                        </p:tgtEl>
                                        <p:attrNameLst>
                                          <p:attrName>ppt_x</p:attrName>
                                          <p:attrName>ppt_y</p:attrName>
                                        </p:attrNameLst>
                                      </p:cBhvr>
                                      <p:rCtr x="11285" y="1528"/>
                                    </p:animMotion>
                                  </p:childTnLst>
                                </p:cTn>
                              </p:par>
                            </p:childTnLst>
                          </p:cTn>
                        </p:par>
                        <p:par>
                          <p:cTn id="76" fill="hold">
                            <p:stCondLst>
                              <p:cond delay="1400"/>
                            </p:stCondLst>
                            <p:childTnLst>
                              <p:par>
                                <p:cTn id="77" presetID="0" presetClass="path" presetSubtype="0" accel="50000" decel="50000" fill="hold" grpId="1" nodeType="afterEffect">
                                  <p:stCondLst>
                                    <p:cond delay="0"/>
                                  </p:stCondLst>
                                  <p:childTnLst>
                                    <p:animMotion origin="layout" path="M 3.05556E-6 -1.48148E-6 L 0.22239 0.04792 " pathEditMode="relative" rAng="0" ptsTypes="AA">
                                      <p:cBhvr>
                                        <p:cTn id="78" dur="700" fill="hold"/>
                                        <p:tgtEl>
                                          <p:spTgt spid="45"/>
                                        </p:tgtEl>
                                        <p:attrNameLst>
                                          <p:attrName>ppt_x</p:attrName>
                                          <p:attrName>ppt_y</p:attrName>
                                        </p:attrNameLst>
                                      </p:cBhvr>
                                      <p:rCtr x="11111" y="2384"/>
                                    </p:animMotion>
                                  </p:childTnLst>
                                </p:cTn>
                              </p:par>
                            </p:childTnLst>
                          </p:cTn>
                        </p:par>
                        <p:par>
                          <p:cTn id="79" fill="hold">
                            <p:stCondLst>
                              <p:cond delay="2100"/>
                            </p:stCondLst>
                            <p:childTnLst>
                              <p:par>
                                <p:cTn id="80" presetID="0" presetClass="path" presetSubtype="0" accel="50000" decel="50000" fill="hold" grpId="1" nodeType="afterEffect">
                                  <p:stCondLst>
                                    <p:cond delay="0"/>
                                  </p:stCondLst>
                                  <p:childTnLst>
                                    <p:animMotion origin="layout" path="M 1.11111E-6 1.11022E-16 L 0.21788 -0.04977 " pathEditMode="relative" rAng="0" ptsTypes="AA">
                                      <p:cBhvr>
                                        <p:cTn id="81" dur="700" fill="hold"/>
                                        <p:tgtEl>
                                          <p:spTgt spid="46"/>
                                        </p:tgtEl>
                                        <p:attrNameLst>
                                          <p:attrName>ppt_x</p:attrName>
                                          <p:attrName>ppt_y</p:attrName>
                                        </p:attrNameLst>
                                      </p:cBhvr>
                                      <p:rCtr x="10885" y="-2500"/>
                                    </p:animMotion>
                                  </p:childTnLst>
                                </p:cTn>
                              </p:par>
                            </p:childTnLst>
                          </p:cTn>
                        </p:par>
                        <p:par>
                          <p:cTn id="82" fill="hold">
                            <p:stCondLst>
                              <p:cond delay="2800"/>
                            </p:stCondLst>
                            <p:childTnLst>
                              <p:par>
                                <p:cTn id="83" presetID="0" presetClass="path" presetSubtype="0" accel="50000" decel="50000" fill="hold" grpId="1" nodeType="afterEffect">
                                  <p:stCondLst>
                                    <p:cond delay="0"/>
                                  </p:stCondLst>
                                  <p:childTnLst>
                                    <p:animMotion origin="layout" path="M 3.61111E-6 -1.48148E-6 L 0.12899 0.00463 " pathEditMode="relative" rAng="0" ptsTypes="AA">
                                      <p:cBhvr>
                                        <p:cTn id="84" dur="700" fill="hold"/>
                                        <p:tgtEl>
                                          <p:spTgt spid="47"/>
                                        </p:tgtEl>
                                        <p:attrNameLst>
                                          <p:attrName>ppt_x</p:attrName>
                                          <p:attrName>ppt_y</p:attrName>
                                        </p:attrNameLst>
                                      </p:cBhvr>
                                      <p:rCtr x="6441" y="231"/>
                                    </p:animMotion>
                                  </p:childTnLst>
                                </p:cTn>
                              </p:par>
                            </p:childTnLst>
                          </p:cTn>
                        </p:par>
                        <p:par>
                          <p:cTn id="85" fill="hold">
                            <p:stCondLst>
                              <p:cond delay="3500"/>
                            </p:stCondLst>
                            <p:childTnLst>
                              <p:par>
                                <p:cTn id="86" presetID="0" presetClass="path" presetSubtype="0" accel="50000" decel="50000" fill="hold" grpId="1" nodeType="afterEffect">
                                  <p:stCondLst>
                                    <p:cond delay="0"/>
                                  </p:stCondLst>
                                  <p:childTnLst>
                                    <p:animMotion origin="layout" path="M 5.55556E-7 -2.22222E-6 L 0.12431 -0.01389 " pathEditMode="relative" rAng="0" ptsTypes="AA">
                                      <p:cBhvr>
                                        <p:cTn id="87" dur="700" fill="hold"/>
                                        <p:tgtEl>
                                          <p:spTgt spid="48"/>
                                        </p:tgtEl>
                                        <p:attrNameLst>
                                          <p:attrName>ppt_x</p:attrName>
                                          <p:attrName>ppt_y</p:attrName>
                                        </p:attrNameLst>
                                      </p:cBhvr>
                                      <p:rCtr x="6215" y="-694"/>
                                    </p:animMotion>
                                  </p:childTnLst>
                                </p:cTn>
                              </p:par>
                            </p:childTnLst>
                          </p:cTn>
                        </p:par>
                        <p:par>
                          <p:cTn id="88" fill="hold">
                            <p:stCondLst>
                              <p:cond delay="4200"/>
                            </p:stCondLst>
                            <p:childTnLst>
                              <p:par>
                                <p:cTn id="89" presetID="0" presetClass="path" presetSubtype="0" accel="50000" decel="50000" fill="hold" grpId="1" nodeType="afterEffect">
                                  <p:stCondLst>
                                    <p:cond delay="0"/>
                                  </p:stCondLst>
                                  <p:childTnLst>
                                    <p:animMotion origin="layout" path="M -4.16667E-6 -1.11111E-6 L 0.11459 0.00046 " pathEditMode="relative" rAng="0" ptsTypes="AA">
                                      <p:cBhvr>
                                        <p:cTn id="90" dur="700" fill="hold"/>
                                        <p:tgtEl>
                                          <p:spTgt spid="49"/>
                                        </p:tgtEl>
                                        <p:attrNameLst>
                                          <p:attrName>ppt_x</p:attrName>
                                          <p:attrName>ppt_y</p:attrName>
                                        </p:attrNameLst>
                                      </p:cBhvr>
                                      <p:rCtr x="5729" y="23"/>
                                    </p:animMotion>
                                  </p:childTnLst>
                                </p:cTn>
                              </p:par>
                            </p:childTnLst>
                          </p:cTn>
                        </p:par>
                        <p:par>
                          <p:cTn id="91" fill="hold">
                            <p:stCondLst>
                              <p:cond delay="4900"/>
                            </p:stCondLst>
                            <p:childTnLst>
                              <p:par>
                                <p:cTn id="92" presetID="1" presetClass="entr" presetSubtype="0" fill="hold" grpId="0" nodeType="afterEffect">
                                  <p:stCondLst>
                                    <p:cond delay="0"/>
                                  </p:stCondLst>
                                  <p:childTnLst>
                                    <p:set>
                                      <p:cBhvr>
                                        <p:cTn id="93" dur="1" fill="hold">
                                          <p:stCondLst>
                                            <p:cond delay="0"/>
                                          </p:stCondLst>
                                        </p:cTn>
                                        <p:tgtEl>
                                          <p:spTgt spid="50"/>
                                        </p:tgtEl>
                                        <p:attrNameLst>
                                          <p:attrName>style.visibility</p:attrName>
                                        </p:attrNameLst>
                                      </p:cBhvr>
                                      <p:to>
                                        <p:strVal val="visible"/>
                                      </p:to>
                                    </p:set>
                                  </p:childTnLst>
                                </p:cTn>
                              </p:par>
                            </p:childTnLst>
                          </p:cTn>
                        </p:par>
                        <p:par>
                          <p:cTn id="94" fill="hold">
                            <p:stCondLst>
                              <p:cond delay="4900"/>
                            </p:stCondLst>
                            <p:childTnLst>
                              <p:par>
                                <p:cTn id="95" presetID="1" presetClass="entr" presetSubtype="0" fill="hold" grpId="0" nodeType="afterEffect">
                                  <p:stCondLst>
                                    <p:cond delay="0"/>
                                  </p:stCondLst>
                                  <p:childTnLst>
                                    <p:set>
                                      <p:cBhvr>
                                        <p:cTn id="96" dur="1" fill="hold">
                                          <p:stCondLst>
                                            <p:cond delay="0"/>
                                          </p:stCondLst>
                                        </p:cTn>
                                        <p:tgtEl>
                                          <p:spTgt spid="5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53" grpId="0"/>
      <p:bldP spid="34" grpId="0" animBg="1"/>
      <p:bldP spid="35" grpId="0"/>
      <p:bldP spid="36" grpId="0" animBg="1"/>
      <p:bldP spid="36" grpId="1" animBg="1"/>
      <p:bldP spid="37" grpId="0" animBg="1"/>
      <p:bldP spid="37" grpId="1" animBg="1"/>
      <p:bldP spid="38" grpId="0" animBg="1"/>
      <p:bldP spid="38" grpId="1" animBg="1"/>
      <p:bldP spid="39" grpId="0" animBg="1"/>
      <p:bldP spid="39" grpId="1" animBg="1"/>
      <p:bldP spid="40" grpId="0" animBg="1"/>
      <p:bldP spid="40" grpId="1" animBg="1"/>
      <p:bldP spid="41" grpId="0" animBg="1"/>
      <p:bldP spid="41" grpId="1" animBg="1"/>
      <p:bldP spid="42" grpId="0" animBg="1"/>
      <p:bldP spid="42" grpId="1" animBg="1"/>
      <p:bldP spid="43" grpId="0" animBg="1"/>
      <p:bldP spid="43" grpId="1" animBg="1"/>
      <p:bldP spid="44" grpId="0" animBg="1"/>
      <p:bldP spid="44" grpId="1" animBg="1"/>
      <p:bldP spid="45" grpId="0" animBg="1"/>
      <p:bldP spid="45" grpId="1" animBg="1"/>
      <p:bldP spid="46" grpId="0" animBg="1"/>
      <p:bldP spid="46" grpId="1" animBg="1"/>
      <p:bldP spid="47" grpId="0" animBg="1"/>
      <p:bldP spid="47" grpId="1" animBg="1"/>
      <p:bldP spid="48" grpId="0" animBg="1"/>
      <p:bldP spid="48" grpId="1" animBg="1"/>
      <p:bldP spid="49" grpId="0" animBg="1"/>
      <p:bldP spid="49" grpId="1" animBg="1"/>
      <p:bldP spid="50" grpId="0" animBg="1"/>
      <p:bldP spid="54"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800" dirty="0"/>
              <a:t>Read Mapping</a:t>
            </a:r>
          </a:p>
        </p:txBody>
      </p:sp>
      <p:sp>
        <p:nvSpPr>
          <p:cNvPr id="3" name="Content Placeholder 2"/>
          <p:cNvSpPr>
            <a:spLocks noGrp="1"/>
          </p:cNvSpPr>
          <p:nvPr>
            <p:ph idx="1"/>
          </p:nvPr>
        </p:nvSpPr>
        <p:spPr/>
        <p:txBody>
          <a:bodyPr/>
          <a:lstStyle/>
          <a:p>
            <a:r>
              <a:rPr lang="en-US" sz="2600" dirty="0"/>
              <a:t>Map many short DNA fragments (</a:t>
            </a:r>
            <a:r>
              <a:rPr lang="en-US" sz="2600" dirty="0">
                <a:solidFill>
                  <a:srgbClr val="0000FF"/>
                </a:solidFill>
              </a:rPr>
              <a:t>reads</a:t>
            </a:r>
            <a:r>
              <a:rPr lang="en-US" sz="2600" dirty="0"/>
              <a:t>) to a known reference genome with some differences allowed</a:t>
            </a:r>
          </a:p>
          <a:p>
            <a:endParaRPr lang="en-US" dirty="0"/>
          </a:p>
          <a:p>
            <a:endParaRPr lang="en-US" dirty="0"/>
          </a:p>
          <a:p>
            <a:pPr lvl="1"/>
            <a:endParaRPr lang="en-US" sz="20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pic>
        <p:nvPicPr>
          <p:cNvPr id="10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9552" y="2626174"/>
            <a:ext cx="2448272" cy="244827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12" name="Picture 11"/>
          <p:cNvPicPr>
            <a:picLocks noChangeAspect="1"/>
          </p:cNvPicPr>
          <p:nvPr/>
        </p:nvPicPr>
        <p:blipFill>
          <a:blip r:embed="rId4"/>
          <a:stretch>
            <a:fillRect/>
          </a:stretch>
        </p:blipFill>
        <p:spPr>
          <a:xfrm>
            <a:off x="1007604" y="3238242"/>
            <a:ext cx="1409328" cy="1409328"/>
          </a:xfrm>
          <a:prstGeom prst="rect">
            <a:avLst/>
          </a:prstGeom>
        </p:spPr>
      </p:pic>
      <p:sp>
        <p:nvSpPr>
          <p:cNvPr id="8" name="Freeform 7"/>
          <p:cNvSpPr/>
          <p:nvPr/>
        </p:nvSpPr>
        <p:spPr>
          <a:xfrm>
            <a:off x="3957092" y="2906535"/>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6" name="Freeform 15"/>
          <p:cNvSpPr/>
          <p:nvPr/>
        </p:nvSpPr>
        <p:spPr>
          <a:xfrm>
            <a:off x="4109492" y="3058935"/>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7" name="Freeform 16"/>
          <p:cNvSpPr/>
          <p:nvPr/>
        </p:nvSpPr>
        <p:spPr>
          <a:xfrm>
            <a:off x="4385301" y="2957335"/>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8" name="Freeform 17"/>
          <p:cNvSpPr/>
          <p:nvPr/>
        </p:nvSpPr>
        <p:spPr>
          <a:xfrm>
            <a:off x="4051510" y="3482268"/>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9" name="Freeform 18"/>
          <p:cNvSpPr/>
          <p:nvPr/>
        </p:nvSpPr>
        <p:spPr>
          <a:xfrm>
            <a:off x="4327319" y="3318578"/>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0" name="Freeform 19"/>
          <p:cNvSpPr/>
          <p:nvPr/>
        </p:nvSpPr>
        <p:spPr>
          <a:xfrm>
            <a:off x="4167474" y="3534396"/>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1" name="Freeform 20"/>
          <p:cNvSpPr/>
          <p:nvPr/>
        </p:nvSpPr>
        <p:spPr>
          <a:xfrm>
            <a:off x="4442009" y="3645956"/>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2" name="Freeform 21"/>
          <p:cNvSpPr/>
          <p:nvPr/>
        </p:nvSpPr>
        <p:spPr>
          <a:xfrm>
            <a:off x="4359143" y="3713690"/>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3" name="Freeform 22"/>
          <p:cNvSpPr/>
          <p:nvPr/>
        </p:nvSpPr>
        <p:spPr>
          <a:xfrm>
            <a:off x="4051510" y="3990268"/>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4" name="Freeform 23"/>
          <p:cNvSpPr/>
          <p:nvPr/>
        </p:nvSpPr>
        <p:spPr>
          <a:xfrm>
            <a:off x="4269337" y="3872171"/>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5" name="Freeform 24"/>
          <p:cNvSpPr/>
          <p:nvPr/>
        </p:nvSpPr>
        <p:spPr>
          <a:xfrm>
            <a:off x="4167474" y="4041068"/>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6" name="Freeform 25"/>
          <p:cNvSpPr/>
          <p:nvPr/>
        </p:nvSpPr>
        <p:spPr>
          <a:xfrm>
            <a:off x="4384027" y="4176534"/>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 name="Freeform 9"/>
          <p:cNvSpPr/>
          <p:nvPr/>
        </p:nvSpPr>
        <p:spPr>
          <a:xfrm>
            <a:off x="6863049" y="2338143"/>
            <a:ext cx="517263" cy="3384376"/>
          </a:xfrm>
          <a:custGeom>
            <a:avLst/>
            <a:gdLst>
              <a:gd name="connsiteX0" fmla="*/ 47703 w 229231"/>
              <a:gd name="connsiteY0" fmla="*/ 0 h 2754489"/>
              <a:gd name="connsiteX1" fmla="*/ 2548 w 229231"/>
              <a:gd name="connsiteY1" fmla="*/ 225778 h 2754489"/>
              <a:gd name="connsiteX2" fmla="*/ 115437 w 229231"/>
              <a:gd name="connsiteY2" fmla="*/ 406400 h 2754489"/>
              <a:gd name="connsiteX3" fmla="*/ 47703 w 229231"/>
              <a:gd name="connsiteY3" fmla="*/ 620889 h 2754489"/>
              <a:gd name="connsiteX4" fmla="*/ 160592 w 229231"/>
              <a:gd name="connsiteY4" fmla="*/ 846667 h 2754489"/>
              <a:gd name="connsiteX5" fmla="*/ 25125 w 229231"/>
              <a:gd name="connsiteY5" fmla="*/ 1106311 h 2754489"/>
              <a:gd name="connsiteX6" fmla="*/ 183170 w 229231"/>
              <a:gd name="connsiteY6" fmla="*/ 1354667 h 2754489"/>
              <a:gd name="connsiteX7" fmla="*/ 70281 w 229231"/>
              <a:gd name="connsiteY7" fmla="*/ 1591734 h 2754489"/>
              <a:gd name="connsiteX8" fmla="*/ 194459 w 229231"/>
              <a:gd name="connsiteY8" fmla="*/ 1873956 h 2754489"/>
              <a:gd name="connsiteX9" fmla="*/ 70281 w 229231"/>
              <a:gd name="connsiteY9" fmla="*/ 2156178 h 2754489"/>
              <a:gd name="connsiteX10" fmla="*/ 228325 w 229231"/>
              <a:gd name="connsiteY10" fmla="*/ 2370667 h 2754489"/>
              <a:gd name="connsiteX11" fmla="*/ 138014 w 229231"/>
              <a:gd name="connsiteY11" fmla="*/ 2630311 h 2754489"/>
              <a:gd name="connsiteX12" fmla="*/ 205748 w 229231"/>
              <a:gd name="connsiteY12" fmla="*/ 2754489 h 275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9231" h="2754489">
                <a:moveTo>
                  <a:pt x="47703" y="0"/>
                </a:moveTo>
                <a:cubicBezTo>
                  <a:pt x="19481" y="79022"/>
                  <a:pt x="-8741" y="158045"/>
                  <a:pt x="2548" y="225778"/>
                </a:cubicBezTo>
                <a:cubicBezTo>
                  <a:pt x="13837" y="293511"/>
                  <a:pt x="107911" y="340548"/>
                  <a:pt x="115437" y="406400"/>
                </a:cubicBezTo>
                <a:cubicBezTo>
                  <a:pt x="122963" y="472252"/>
                  <a:pt x="40177" y="547511"/>
                  <a:pt x="47703" y="620889"/>
                </a:cubicBezTo>
                <a:cubicBezTo>
                  <a:pt x="55229" y="694267"/>
                  <a:pt x="164355" y="765763"/>
                  <a:pt x="160592" y="846667"/>
                </a:cubicBezTo>
                <a:cubicBezTo>
                  <a:pt x="156829" y="927571"/>
                  <a:pt x="21362" y="1021644"/>
                  <a:pt x="25125" y="1106311"/>
                </a:cubicBezTo>
                <a:cubicBezTo>
                  <a:pt x="28888" y="1190978"/>
                  <a:pt x="175644" y="1273763"/>
                  <a:pt x="183170" y="1354667"/>
                </a:cubicBezTo>
                <a:cubicBezTo>
                  <a:pt x="190696" y="1435571"/>
                  <a:pt x="68400" y="1505186"/>
                  <a:pt x="70281" y="1591734"/>
                </a:cubicBezTo>
                <a:cubicBezTo>
                  <a:pt x="72162" y="1678282"/>
                  <a:pt x="194459" y="1779882"/>
                  <a:pt x="194459" y="1873956"/>
                </a:cubicBezTo>
                <a:cubicBezTo>
                  <a:pt x="194459" y="1968030"/>
                  <a:pt x="64637" y="2073393"/>
                  <a:pt x="70281" y="2156178"/>
                </a:cubicBezTo>
                <a:cubicBezTo>
                  <a:pt x="75925" y="2238963"/>
                  <a:pt x="217036" y="2291645"/>
                  <a:pt x="228325" y="2370667"/>
                </a:cubicBezTo>
                <a:cubicBezTo>
                  <a:pt x="239614" y="2449689"/>
                  <a:pt x="141777" y="2566341"/>
                  <a:pt x="138014" y="2630311"/>
                </a:cubicBezTo>
                <a:cubicBezTo>
                  <a:pt x="134251" y="2694281"/>
                  <a:pt x="192578" y="2718741"/>
                  <a:pt x="205748" y="2754489"/>
                </a:cubicBezTo>
              </a:path>
            </a:pathLst>
          </a:custGeom>
          <a:ln>
            <a:solidFill>
              <a:schemeClr val="tx1">
                <a:lumMod val="75000"/>
                <a:lumOff val="25000"/>
              </a:schemeClr>
            </a:solidFill>
          </a:ln>
        </p:spPr>
        <p:style>
          <a:lnRef idx="2">
            <a:schemeClr val="accent5"/>
          </a:lnRef>
          <a:fillRef idx="0">
            <a:schemeClr val="accent5"/>
          </a:fillRef>
          <a:effectRef idx="1">
            <a:schemeClr val="accent5"/>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lumMod val="65000"/>
                  <a:lumOff val="35000"/>
                </a:srgbClr>
              </a:solidFill>
              <a:effectLst/>
              <a:uLnTx/>
              <a:uFillTx/>
              <a:latin typeface="Tahoma"/>
              <a:ea typeface="+mn-ea"/>
              <a:cs typeface="+mn-cs"/>
            </a:endParaRPr>
          </a:p>
        </p:txBody>
      </p:sp>
      <p:sp>
        <p:nvSpPr>
          <p:cNvPr id="32" name="Right Arrow 31"/>
          <p:cNvSpPr/>
          <p:nvPr/>
        </p:nvSpPr>
        <p:spPr>
          <a:xfrm>
            <a:off x="2915816" y="3654340"/>
            <a:ext cx="432048" cy="442507"/>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7" name="Freeform 26"/>
          <p:cNvSpPr/>
          <p:nvPr/>
        </p:nvSpPr>
        <p:spPr>
          <a:xfrm>
            <a:off x="6863049" y="2348880"/>
            <a:ext cx="517263" cy="3384376"/>
          </a:xfrm>
          <a:custGeom>
            <a:avLst/>
            <a:gdLst>
              <a:gd name="connsiteX0" fmla="*/ 47703 w 229231"/>
              <a:gd name="connsiteY0" fmla="*/ 0 h 2754489"/>
              <a:gd name="connsiteX1" fmla="*/ 2548 w 229231"/>
              <a:gd name="connsiteY1" fmla="*/ 225778 h 2754489"/>
              <a:gd name="connsiteX2" fmla="*/ 115437 w 229231"/>
              <a:gd name="connsiteY2" fmla="*/ 406400 h 2754489"/>
              <a:gd name="connsiteX3" fmla="*/ 47703 w 229231"/>
              <a:gd name="connsiteY3" fmla="*/ 620889 h 2754489"/>
              <a:gd name="connsiteX4" fmla="*/ 160592 w 229231"/>
              <a:gd name="connsiteY4" fmla="*/ 846667 h 2754489"/>
              <a:gd name="connsiteX5" fmla="*/ 25125 w 229231"/>
              <a:gd name="connsiteY5" fmla="*/ 1106311 h 2754489"/>
              <a:gd name="connsiteX6" fmla="*/ 183170 w 229231"/>
              <a:gd name="connsiteY6" fmla="*/ 1354667 h 2754489"/>
              <a:gd name="connsiteX7" fmla="*/ 70281 w 229231"/>
              <a:gd name="connsiteY7" fmla="*/ 1591734 h 2754489"/>
              <a:gd name="connsiteX8" fmla="*/ 194459 w 229231"/>
              <a:gd name="connsiteY8" fmla="*/ 1873956 h 2754489"/>
              <a:gd name="connsiteX9" fmla="*/ 70281 w 229231"/>
              <a:gd name="connsiteY9" fmla="*/ 2156178 h 2754489"/>
              <a:gd name="connsiteX10" fmla="*/ 228325 w 229231"/>
              <a:gd name="connsiteY10" fmla="*/ 2370667 h 2754489"/>
              <a:gd name="connsiteX11" fmla="*/ 138014 w 229231"/>
              <a:gd name="connsiteY11" fmla="*/ 2630311 h 2754489"/>
              <a:gd name="connsiteX12" fmla="*/ 205748 w 229231"/>
              <a:gd name="connsiteY12" fmla="*/ 2754489 h 275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9231" h="2754489">
                <a:moveTo>
                  <a:pt x="47703" y="0"/>
                </a:moveTo>
                <a:cubicBezTo>
                  <a:pt x="19481" y="79022"/>
                  <a:pt x="-8741" y="158045"/>
                  <a:pt x="2548" y="225778"/>
                </a:cubicBezTo>
                <a:cubicBezTo>
                  <a:pt x="13837" y="293511"/>
                  <a:pt x="107911" y="340548"/>
                  <a:pt x="115437" y="406400"/>
                </a:cubicBezTo>
                <a:cubicBezTo>
                  <a:pt x="122963" y="472252"/>
                  <a:pt x="40177" y="547511"/>
                  <a:pt x="47703" y="620889"/>
                </a:cubicBezTo>
                <a:cubicBezTo>
                  <a:pt x="55229" y="694267"/>
                  <a:pt x="164355" y="765763"/>
                  <a:pt x="160592" y="846667"/>
                </a:cubicBezTo>
                <a:cubicBezTo>
                  <a:pt x="156829" y="927571"/>
                  <a:pt x="21362" y="1021644"/>
                  <a:pt x="25125" y="1106311"/>
                </a:cubicBezTo>
                <a:cubicBezTo>
                  <a:pt x="28888" y="1190978"/>
                  <a:pt x="175644" y="1273763"/>
                  <a:pt x="183170" y="1354667"/>
                </a:cubicBezTo>
                <a:cubicBezTo>
                  <a:pt x="190696" y="1435571"/>
                  <a:pt x="68400" y="1505186"/>
                  <a:pt x="70281" y="1591734"/>
                </a:cubicBezTo>
                <a:cubicBezTo>
                  <a:pt x="72162" y="1678282"/>
                  <a:pt x="194459" y="1779882"/>
                  <a:pt x="194459" y="1873956"/>
                </a:cubicBezTo>
                <a:cubicBezTo>
                  <a:pt x="194459" y="1968030"/>
                  <a:pt x="64637" y="2073393"/>
                  <a:pt x="70281" y="2156178"/>
                </a:cubicBezTo>
                <a:cubicBezTo>
                  <a:pt x="75925" y="2238963"/>
                  <a:pt x="217036" y="2291645"/>
                  <a:pt x="228325" y="2370667"/>
                </a:cubicBezTo>
                <a:cubicBezTo>
                  <a:pt x="239614" y="2449689"/>
                  <a:pt x="141777" y="2566341"/>
                  <a:pt x="138014" y="2630311"/>
                </a:cubicBezTo>
                <a:cubicBezTo>
                  <a:pt x="134251" y="2694281"/>
                  <a:pt x="192578" y="2718741"/>
                  <a:pt x="205748" y="2754489"/>
                </a:cubicBezTo>
              </a:path>
            </a:pathLst>
          </a:custGeom>
          <a:ln>
            <a:solidFill>
              <a:schemeClr val="accent1"/>
            </a:solidFill>
          </a:ln>
        </p:spPr>
        <p:style>
          <a:lnRef idx="2">
            <a:schemeClr val="accent5"/>
          </a:lnRef>
          <a:fillRef idx="0">
            <a:schemeClr val="accent5"/>
          </a:fillRef>
          <a:effectRef idx="1">
            <a:schemeClr val="accent5"/>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lumMod val="65000"/>
                  <a:lumOff val="35000"/>
                </a:srgbClr>
              </a:solidFill>
              <a:effectLst/>
              <a:uLnTx/>
              <a:uFillTx/>
              <a:latin typeface="Tahoma"/>
              <a:ea typeface="+mn-ea"/>
              <a:cs typeface="+mn-cs"/>
            </a:endParaRPr>
          </a:p>
        </p:txBody>
      </p:sp>
      <p:sp>
        <p:nvSpPr>
          <p:cNvPr id="28" name="TextBox 27"/>
          <p:cNvSpPr txBox="1"/>
          <p:nvPr/>
        </p:nvSpPr>
        <p:spPr>
          <a:xfrm>
            <a:off x="6012160" y="1968810"/>
            <a:ext cx="208948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Reference genome</a:t>
            </a:r>
          </a:p>
        </p:txBody>
      </p:sp>
      <p:sp>
        <p:nvSpPr>
          <p:cNvPr id="5" name="TextBox 4"/>
          <p:cNvSpPr txBox="1"/>
          <p:nvPr/>
        </p:nvSpPr>
        <p:spPr>
          <a:xfrm>
            <a:off x="3779912" y="4930430"/>
            <a:ext cx="79702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Reads</a:t>
            </a:r>
          </a:p>
        </p:txBody>
      </p:sp>
      <p:sp>
        <p:nvSpPr>
          <p:cNvPr id="6" name="TextBox 5"/>
          <p:cNvSpPr txBox="1"/>
          <p:nvPr/>
        </p:nvSpPr>
        <p:spPr>
          <a:xfrm>
            <a:off x="971600" y="5146454"/>
            <a:ext cx="15829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DNA, logically</a:t>
            </a:r>
          </a:p>
        </p:txBody>
      </p:sp>
      <p:sp>
        <p:nvSpPr>
          <p:cNvPr id="29" name="TextBox 28"/>
          <p:cNvSpPr txBox="1"/>
          <p:nvPr/>
        </p:nvSpPr>
        <p:spPr>
          <a:xfrm>
            <a:off x="971600" y="5137162"/>
            <a:ext cx="174954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DNA, physically</a:t>
            </a:r>
          </a:p>
        </p:txBody>
      </p:sp>
      <p:sp>
        <p:nvSpPr>
          <p:cNvPr id="7" name="Rectangle 6"/>
          <p:cNvSpPr/>
          <p:nvPr/>
        </p:nvSpPr>
        <p:spPr>
          <a:xfrm>
            <a:off x="1259632" y="5589240"/>
            <a:ext cx="6840760" cy="1173707"/>
          </a:xfrm>
          <a:prstGeom prst="rect">
            <a:avLst/>
          </a:prstGeom>
          <a:solidFill>
            <a:schemeClr val="accent6">
              <a:lumMod val="60000"/>
              <a:lumOff val="40000"/>
            </a:schemeClr>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90"/>
                </a:solidFill>
                <a:effectLst/>
                <a:uLnTx/>
                <a:uFillTx/>
                <a:latin typeface="Tahoma"/>
                <a:ea typeface="+mn-ea"/>
                <a:cs typeface="+mn-cs"/>
              </a:rPr>
              <a:t>Mapping short reads to reference genome is challenging (billions of 50-300 base pair reads)</a:t>
            </a:r>
          </a:p>
        </p:txBody>
      </p:sp>
    </p:spTree>
    <p:extLst>
      <p:ext uri="{BB962C8B-B14F-4D97-AF65-F5344CB8AC3E}">
        <p14:creationId xmlns:p14="http://schemas.microsoft.com/office/powerpoint/2010/main" val="382459563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26"/>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xit" presetSubtype="0" fill="hold" nodeType="clickEffect">
                                  <p:stCondLst>
                                    <p:cond delay="0"/>
                                  </p:stCondLst>
                                  <p:childTnLst>
                                    <p:set>
                                      <p:cBhvr>
                                        <p:cTn id="16" dur="1" fill="hold">
                                          <p:stCondLst>
                                            <p:cond delay="0"/>
                                          </p:stCondLst>
                                        </p:cTn>
                                        <p:tgtEl>
                                          <p:spTgt spid="1026"/>
                                        </p:tgtEl>
                                        <p:attrNameLst>
                                          <p:attrName>style.visibility</p:attrName>
                                        </p:attrNameLst>
                                      </p:cBhvr>
                                      <p:to>
                                        <p:strVal val="hidden"/>
                                      </p:to>
                                    </p:set>
                                  </p:childTnLst>
                                </p:cTn>
                              </p:par>
                              <p:par>
                                <p:cTn id="17" presetID="1" presetClass="exit" presetSubtype="0" fill="hold" grpId="1" nodeType="withEffect">
                                  <p:stCondLst>
                                    <p:cond delay="0"/>
                                  </p:stCondLst>
                                  <p:childTnLst>
                                    <p:set>
                                      <p:cBhvr>
                                        <p:cTn id="18" dur="1" fill="hold">
                                          <p:stCondLst>
                                            <p:cond delay="0"/>
                                          </p:stCondLst>
                                        </p:cTn>
                                        <p:tgtEl>
                                          <p:spTgt spid="6"/>
                                        </p:tgtEl>
                                        <p:attrNameLst>
                                          <p:attrName>style.visibility</p:attrName>
                                        </p:attrNameLst>
                                      </p:cBhvr>
                                      <p:to>
                                        <p:strVal val="hidden"/>
                                      </p:to>
                                    </p:set>
                                  </p:childTnLst>
                                </p:cTn>
                              </p:par>
                              <p:par>
                                <p:cTn id="19" presetID="1"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6"/>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9"/>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0"/>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3"/>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24"/>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5"/>
                                        </p:tgtEl>
                                        <p:attrNameLst>
                                          <p:attrName>style.visibility</p:attrName>
                                        </p:attrNameLst>
                                      </p:cBhvr>
                                      <p:to>
                                        <p:strVal val="visible"/>
                                      </p:to>
                                    </p:set>
                                  </p:childTnLst>
                                </p:cTn>
                              </p:par>
                              <p:par>
                                <p:cTn id="45" presetID="1" presetClass="entr" presetSubtype="0" fill="hold" grpId="1" nodeType="withEffect">
                                  <p:stCondLst>
                                    <p:cond delay="0"/>
                                  </p:stCondLst>
                                  <p:childTnLst>
                                    <p:set>
                                      <p:cBhvr>
                                        <p:cTn id="46" dur="1" fill="hold">
                                          <p:stCondLst>
                                            <p:cond delay="0"/>
                                          </p:stCondLst>
                                        </p:cTn>
                                        <p:tgtEl>
                                          <p:spTgt spid="17"/>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26"/>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32"/>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5"/>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42" presetClass="path" presetSubtype="0" accel="50000" decel="50000" fill="hold" grpId="0" nodeType="clickEffect">
                                  <p:stCondLst>
                                    <p:cond delay="0"/>
                                  </p:stCondLst>
                                  <p:childTnLst>
                                    <p:animMotion origin="layout" path="M -1.38889E-6 -1.48148E-6 L 0.2757 -0.01481 " pathEditMode="relative" rAng="0" ptsTypes="AA">
                                      <p:cBhvr>
                                        <p:cTn id="56" dur="2000" fill="hold"/>
                                        <p:tgtEl>
                                          <p:spTgt spid="17"/>
                                        </p:tgtEl>
                                        <p:attrNameLst>
                                          <p:attrName>ppt_x</p:attrName>
                                          <p:attrName>ppt_y</p:attrName>
                                        </p:attrNameLst>
                                      </p:cBhvr>
                                      <p:rCtr x="13785" y="-741"/>
                                    </p:animMotion>
                                  </p:childTnLst>
                                </p:cTn>
                              </p:par>
                              <p:par>
                                <p:cTn id="57" presetID="1" presetClass="entr" presetSubtype="0" fill="hold" grpId="0" nodeType="withEffect">
                                  <p:stCondLst>
                                    <p:cond delay="0"/>
                                  </p:stCondLst>
                                  <p:childTnLst>
                                    <p:set>
                                      <p:cBhvr>
                                        <p:cTn id="58" dur="1" fill="hold">
                                          <p:stCondLst>
                                            <p:cond delay="0"/>
                                          </p:stCondLst>
                                        </p:cTn>
                                        <p:tgtEl>
                                          <p:spTgt spid="10"/>
                                        </p:tgtEl>
                                        <p:attrNameLst>
                                          <p:attrName>style.visibility</p:attrName>
                                        </p:attrNameLst>
                                      </p:cBhvr>
                                      <p:to>
                                        <p:strVal val="visible"/>
                                      </p:to>
                                    </p:set>
                                  </p:childTnLst>
                                </p:cTn>
                              </p:par>
                              <p:par>
                                <p:cTn id="59" presetID="1" presetClass="entr" presetSubtype="0" fill="hold" grpId="1" nodeType="withEffect">
                                  <p:stCondLst>
                                    <p:cond delay="0"/>
                                  </p:stCondLst>
                                  <p:childTnLst>
                                    <p:set>
                                      <p:cBhvr>
                                        <p:cTn id="60" dur="1" fill="hold">
                                          <p:stCondLst>
                                            <p:cond delay="0"/>
                                          </p:stCondLst>
                                        </p:cTn>
                                        <p:tgtEl>
                                          <p:spTgt spid="28"/>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42" presetClass="path" presetSubtype="0" accel="50000" decel="50000" fill="hold" grpId="1" nodeType="clickEffect">
                                  <p:stCondLst>
                                    <p:cond delay="0"/>
                                  </p:stCondLst>
                                  <p:childTnLst>
                                    <p:animMotion origin="layout" path="M -1.38889E-6 7.40741E-7 L 0.27413 -0.16204 " pathEditMode="relative" rAng="0" ptsTypes="AA">
                                      <p:cBhvr>
                                        <p:cTn id="64" dur="2000" fill="hold"/>
                                        <p:tgtEl>
                                          <p:spTgt spid="19"/>
                                        </p:tgtEl>
                                        <p:attrNameLst>
                                          <p:attrName>ppt_x</p:attrName>
                                          <p:attrName>ppt_y</p:attrName>
                                        </p:attrNameLst>
                                      </p:cBhvr>
                                      <p:rCtr x="13698" y="-8102"/>
                                    </p:animMotion>
                                  </p:childTnLst>
                                </p:cTn>
                              </p:par>
                              <p:par>
                                <p:cTn id="65" presetID="42" presetClass="path" presetSubtype="0" accel="50000" decel="50000" fill="hold" grpId="1" nodeType="withEffect">
                                  <p:stCondLst>
                                    <p:cond delay="0"/>
                                  </p:stCondLst>
                                  <p:childTnLst>
                                    <p:animMotion origin="layout" path="M -1.38889E-6 -4.44444E-6 L 0.28524 -0.16759 " pathEditMode="relative" rAng="0" ptsTypes="AA">
                                      <p:cBhvr>
                                        <p:cTn id="66" dur="2000" fill="hold"/>
                                        <p:tgtEl>
                                          <p:spTgt spid="21"/>
                                        </p:tgtEl>
                                        <p:attrNameLst>
                                          <p:attrName>ppt_x</p:attrName>
                                          <p:attrName>ppt_y</p:attrName>
                                        </p:attrNameLst>
                                      </p:cBhvr>
                                      <p:rCtr x="14253" y="-8380"/>
                                    </p:animMotion>
                                  </p:childTnLst>
                                </p:cTn>
                              </p:par>
                              <p:par>
                                <p:cTn id="67" presetID="42" presetClass="path" presetSubtype="0" accel="50000" decel="50000" fill="hold" grpId="1" nodeType="withEffect">
                                  <p:stCondLst>
                                    <p:cond delay="0"/>
                                  </p:stCondLst>
                                  <p:childTnLst>
                                    <p:animMotion origin="layout" path="M -1.38889E-6 7.40741E-7 L 0.29149 0.06991 " pathEditMode="relative" rAng="0" ptsTypes="AA">
                                      <p:cBhvr>
                                        <p:cTn id="68" dur="2000" fill="hold"/>
                                        <p:tgtEl>
                                          <p:spTgt spid="26"/>
                                        </p:tgtEl>
                                        <p:attrNameLst>
                                          <p:attrName>ppt_x</p:attrName>
                                          <p:attrName>ppt_y</p:attrName>
                                        </p:attrNameLst>
                                      </p:cBhvr>
                                      <p:rCtr x="14566" y="3495"/>
                                    </p:animMotion>
                                  </p:childTnLst>
                                </p:cTn>
                              </p:par>
                              <p:par>
                                <p:cTn id="69" presetID="42" presetClass="path" presetSubtype="0" accel="50000" decel="50000" fill="hold" grpId="1" nodeType="withEffect">
                                  <p:stCondLst>
                                    <p:cond delay="0"/>
                                  </p:stCondLst>
                                  <p:childTnLst>
                                    <p:animMotion origin="layout" path="M -3.61111E-6 1.85185E-6 L 0.3099 0.10579 " pathEditMode="relative" rAng="0" ptsTypes="AA">
                                      <p:cBhvr>
                                        <p:cTn id="70" dur="2000" fill="hold"/>
                                        <p:tgtEl>
                                          <p:spTgt spid="22"/>
                                        </p:tgtEl>
                                        <p:attrNameLst>
                                          <p:attrName>ppt_x</p:attrName>
                                          <p:attrName>ppt_y</p:attrName>
                                        </p:attrNameLst>
                                      </p:cBhvr>
                                      <p:rCtr x="15486" y="5278"/>
                                    </p:animMotion>
                                  </p:childTnLst>
                                </p:cTn>
                              </p:par>
                              <p:par>
                                <p:cTn id="71" presetID="42" presetClass="path" presetSubtype="0" accel="50000" decel="50000" fill="hold" grpId="1" nodeType="withEffect">
                                  <p:stCondLst>
                                    <p:cond delay="0"/>
                                  </p:stCondLst>
                                  <p:childTnLst>
                                    <p:animMotion origin="layout" path="M 3.61111E-6 -1.11111E-6 L 0.32274 -0.11921 " pathEditMode="relative" rAng="0" ptsTypes="AA">
                                      <p:cBhvr>
                                        <p:cTn id="72" dur="2000" fill="hold"/>
                                        <p:tgtEl>
                                          <p:spTgt spid="24"/>
                                        </p:tgtEl>
                                        <p:attrNameLst>
                                          <p:attrName>ppt_x</p:attrName>
                                          <p:attrName>ppt_y</p:attrName>
                                        </p:attrNameLst>
                                      </p:cBhvr>
                                      <p:rCtr x="16128" y="-5972"/>
                                    </p:animMotion>
                                  </p:childTnLst>
                                </p:cTn>
                              </p:par>
                              <p:par>
                                <p:cTn id="73" presetID="42" presetClass="path" presetSubtype="0" accel="50000" decel="50000" fill="hold" grpId="1" nodeType="withEffect">
                                  <p:stCondLst>
                                    <p:cond delay="0"/>
                                  </p:stCondLst>
                                  <p:childTnLst>
                                    <p:animMotion origin="layout" path="M 3.33333E-6 3.7037E-6 L 0.30573 0.04398 " pathEditMode="relative" rAng="0" ptsTypes="AA">
                                      <p:cBhvr>
                                        <p:cTn id="74" dur="2000" fill="hold"/>
                                        <p:tgtEl>
                                          <p:spTgt spid="16"/>
                                        </p:tgtEl>
                                        <p:attrNameLst>
                                          <p:attrName>ppt_x</p:attrName>
                                          <p:attrName>ppt_y</p:attrName>
                                        </p:attrNameLst>
                                      </p:cBhvr>
                                      <p:rCtr x="15278" y="2199"/>
                                    </p:animMotion>
                                  </p:childTnLst>
                                </p:cTn>
                              </p:par>
                              <p:par>
                                <p:cTn id="75" presetID="42" presetClass="path" presetSubtype="0" accel="50000" decel="50000" fill="hold" grpId="1" nodeType="withEffect">
                                  <p:stCondLst>
                                    <p:cond delay="0"/>
                                  </p:stCondLst>
                                  <p:childTnLst>
                                    <p:animMotion origin="layout" path="M 3.33333E-6 -7.40741E-7 L 0.31527 0.00602 " pathEditMode="relative" rAng="0" ptsTypes="AA">
                                      <p:cBhvr>
                                        <p:cTn id="76" dur="2000" fill="hold"/>
                                        <p:tgtEl>
                                          <p:spTgt spid="20"/>
                                        </p:tgtEl>
                                        <p:attrNameLst>
                                          <p:attrName>ppt_x</p:attrName>
                                          <p:attrName>ppt_y</p:attrName>
                                        </p:attrNameLst>
                                      </p:cBhvr>
                                      <p:rCtr x="15764" y="301"/>
                                    </p:animMotion>
                                  </p:childTnLst>
                                </p:cTn>
                              </p:par>
                              <p:par>
                                <p:cTn id="77" presetID="42" presetClass="path" presetSubtype="0" accel="50000" decel="50000" fill="hold" grpId="1" nodeType="withEffect">
                                  <p:stCondLst>
                                    <p:cond delay="0"/>
                                  </p:stCondLst>
                                  <p:childTnLst>
                                    <p:animMotion origin="layout" path="M 5.55112E-17 -4.07407E-6 L 0.34601 0.13959 " pathEditMode="relative" rAng="0" ptsTypes="AA">
                                      <p:cBhvr>
                                        <p:cTn id="78" dur="2000" fill="hold"/>
                                        <p:tgtEl>
                                          <p:spTgt spid="8"/>
                                        </p:tgtEl>
                                        <p:attrNameLst>
                                          <p:attrName>ppt_x</p:attrName>
                                          <p:attrName>ppt_y</p:attrName>
                                        </p:attrNameLst>
                                      </p:cBhvr>
                                      <p:rCtr x="17292" y="6968"/>
                                    </p:animMotion>
                                  </p:childTnLst>
                                </p:cTn>
                              </p:par>
                              <p:par>
                                <p:cTn id="79" presetID="42" presetClass="path" presetSubtype="0" accel="50000" decel="50000" fill="hold" grpId="1" nodeType="withEffect">
                                  <p:stCondLst>
                                    <p:cond delay="0"/>
                                  </p:stCondLst>
                                  <p:childTnLst>
                                    <p:animMotion origin="layout" path="M -3.05556E-6 -1.85185E-6 L 0.33577 0.09769 " pathEditMode="relative" rAng="0" ptsTypes="AA">
                                      <p:cBhvr>
                                        <p:cTn id="80" dur="2000" fill="hold"/>
                                        <p:tgtEl>
                                          <p:spTgt spid="18"/>
                                        </p:tgtEl>
                                        <p:attrNameLst>
                                          <p:attrName>ppt_x</p:attrName>
                                          <p:attrName>ppt_y</p:attrName>
                                        </p:attrNameLst>
                                      </p:cBhvr>
                                      <p:rCtr x="16788" y="4884"/>
                                    </p:animMotion>
                                  </p:childTnLst>
                                </p:cTn>
                              </p:par>
                              <p:par>
                                <p:cTn id="81" presetID="42" presetClass="path" presetSubtype="0" accel="50000" decel="50000" fill="hold" grpId="1" nodeType="withEffect">
                                  <p:stCondLst>
                                    <p:cond delay="0"/>
                                  </p:stCondLst>
                                  <p:childTnLst>
                                    <p:animMotion origin="layout" path="M -3.05556E-6 4.07407E-6 L 0.35938 0.13912 " pathEditMode="relative" rAng="0" ptsTypes="AA">
                                      <p:cBhvr>
                                        <p:cTn id="82" dur="2000" fill="hold"/>
                                        <p:tgtEl>
                                          <p:spTgt spid="23"/>
                                        </p:tgtEl>
                                        <p:attrNameLst>
                                          <p:attrName>ppt_x</p:attrName>
                                          <p:attrName>ppt_y</p:attrName>
                                        </p:attrNameLst>
                                      </p:cBhvr>
                                      <p:rCtr x="17969" y="6944"/>
                                    </p:animMotion>
                                  </p:childTnLst>
                                </p:cTn>
                              </p:par>
                              <p:par>
                                <p:cTn id="83" presetID="42" presetClass="path" presetSubtype="0" accel="50000" decel="50000" fill="hold" grpId="1" nodeType="withEffect">
                                  <p:stCondLst>
                                    <p:cond delay="0"/>
                                  </p:stCondLst>
                                  <p:childTnLst>
                                    <p:animMotion origin="layout" path="M 3.33333E-6 -3.33333E-6 L 0.3309 0.17361 " pathEditMode="relative" rAng="0" ptsTypes="AA">
                                      <p:cBhvr>
                                        <p:cTn id="84" dur="2000" fill="hold"/>
                                        <p:tgtEl>
                                          <p:spTgt spid="25"/>
                                        </p:tgtEl>
                                        <p:attrNameLst>
                                          <p:attrName>ppt_x</p:attrName>
                                          <p:attrName>ppt_y</p:attrName>
                                        </p:attrNameLst>
                                      </p:cBhvr>
                                      <p:rCtr x="16545" y="8681"/>
                                    </p:animMotion>
                                  </p:childTnLst>
                                </p:cTn>
                              </p:par>
                            </p:childTnLst>
                          </p:cTn>
                        </p:par>
                      </p:childTnLst>
                    </p:cTn>
                  </p:par>
                  <p:par>
                    <p:cTn id="85" fill="hold">
                      <p:stCondLst>
                        <p:cond delay="indefinite"/>
                      </p:stCondLst>
                      <p:childTnLst>
                        <p:par>
                          <p:cTn id="86" fill="hold">
                            <p:stCondLst>
                              <p:cond delay="0"/>
                            </p:stCondLst>
                            <p:childTnLst>
                              <p:par>
                                <p:cTn id="87" presetID="10" presetClass="exit" presetSubtype="0" fill="hold" grpId="2" nodeType="clickEffect">
                                  <p:stCondLst>
                                    <p:cond delay="0"/>
                                  </p:stCondLst>
                                  <p:childTnLst>
                                    <p:animEffect transition="out" filter="fade">
                                      <p:cBhvr>
                                        <p:cTn id="88" dur="500"/>
                                        <p:tgtEl>
                                          <p:spTgt spid="8"/>
                                        </p:tgtEl>
                                      </p:cBhvr>
                                    </p:animEffect>
                                    <p:set>
                                      <p:cBhvr>
                                        <p:cTn id="89" dur="1" fill="hold">
                                          <p:stCondLst>
                                            <p:cond delay="499"/>
                                          </p:stCondLst>
                                        </p:cTn>
                                        <p:tgtEl>
                                          <p:spTgt spid="8"/>
                                        </p:tgtEl>
                                        <p:attrNameLst>
                                          <p:attrName>style.visibility</p:attrName>
                                        </p:attrNameLst>
                                      </p:cBhvr>
                                      <p:to>
                                        <p:strVal val="hidden"/>
                                      </p:to>
                                    </p:set>
                                  </p:childTnLst>
                                </p:cTn>
                              </p:par>
                              <p:par>
                                <p:cTn id="90" presetID="10" presetClass="exit" presetSubtype="0" fill="hold" grpId="2" nodeType="withEffect">
                                  <p:stCondLst>
                                    <p:cond delay="0"/>
                                  </p:stCondLst>
                                  <p:childTnLst>
                                    <p:animEffect transition="out" filter="fade">
                                      <p:cBhvr>
                                        <p:cTn id="91" dur="500"/>
                                        <p:tgtEl>
                                          <p:spTgt spid="16"/>
                                        </p:tgtEl>
                                      </p:cBhvr>
                                    </p:animEffect>
                                    <p:set>
                                      <p:cBhvr>
                                        <p:cTn id="92" dur="1" fill="hold">
                                          <p:stCondLst>
                                            <p:cond delay="499"/>
                                          </p:stCondLst>
                                        </p:cTn>
                                        <p:tgtEl>
                                          <p:spTgt spid="16"/>
                                        </p:tgtEl>
                                        <p:attrNameLst>
                                          <p:attrName>style.visibility</p:attrName>
                                        </p:attrNameLst>
                                      </p:cBhvr>
                                      <p:to>
                                        <p:strVal val="hidden"/>
                                      </p:to>
                                    </p:set>
                                  </p:childTnLst>
                                </p:cTn>
                              </p:par>
                              <p:par>
                                <p:cTn id="93" presetID="10" presetClass="exit" presetSubtype="0" fill="hold" grpId="2" nodeType="withEffect">
                                  <p:stCondLst>
                                    <p:cond delay="0"/>
                                  </p:stCondLst>
                                  <p:childTnLst>
                                    <p:animEffect transition="out" filter="fade">
                                      <p:cBhvr>
                                        <p:cTn id="94" dur="500"/>
                                        <p:tgtEl>
                                          <p:spTgt spid="18"/>
                                        </p:tgtEl>
                                      </p:cBhvr>
                                    </p:animEffect>
                                    <p:set>
                                      <p:cBhvr>
                                        <p:cTn id="95" dur="1" fill="hold">
                                          <p:stCondLst>
                                            <p:cond delay="499"/>
                                          </p:stCondLst>
                                        </p:cTn>
                                        <p:tgtEl>
                                          <p:spTgt spid="18"/>
                                        </p:tgtEl>
                                        <p:attrNameLst>
                                          <p:attrName>style.visibility</p:attrName>
                                        </p:attrNameLst>
                                      </p:cBhvr>
                                      <p:to>
                                        <p:strVal val="hidden"/>
                                      </p:to>
                                    </p:set>
                                  </p:childTnLst>
                                </p:cTn>
                              </p:par>
                              <p:par>
                                <p:cTn id="96" presetID="10" presetClass="exit" presetSubtype="0" fill="hold" grpId="2" nodeType="withEffect">
                                  <p:stCondLst>
                                    <p:cond delay="0"/>
                                  </p:stCondLst>
                                  <p:childTnLst>
                                    <p:animEffect transition="out" filter="fade">
                                      <p:cBhvr>
                                        <p:cTn id="97" dur="500"/>
                                        <p:tgtEl>
                                          <p:spTgt spid="19"/>
                                        </p:tgtEl>
                                      </p:cBhvr>
                                    </p:animEffect>
                                    <p:set>
                                      <p:cBhvr>
                                        <p:cTn id="98" dur="1" fill="hold">
                                          <p:stCondLst>
                                            <p:cond delay="499"/>
                                          </p:stCondLst>
                                        </p:cTn>
                                        <p:tgtEl>
                                          <p:spTgt spid="19"/>
                                        </p:tgtEl>
                                        <p:attrNameLst>
                                          <p:attrName>style.visibility</p:attrName>
                                        </p:attrNameLst>
                                      </p:cBhvr>
                                      <p:to>
                                        <p:strVal val="hidden"/>
                                      </p:to>
                                    </p:set>
                                  </p:childTnLst>
                                </p:cTn>
                              </p:par>
                              <p:par>
                                <p:cTn id="99" presetID="10" presetClass="exit" presetSubtype="0" fill="hold" grpId="2" nodeType="withEffect">
                                  <p:stCondLst>
                                    <p:cond delay="0"/>
                                  </p:stCondLst>
                                  <p:childTnLst>
                                    <p:animEffect transition="out" filter="fade">
                                      <p:cBhvr>
                                        <p:cTn id="100" dur="500"/>
                                        <p:tgtEl>
                                          <p:spTgt spid="20"/>
                                        </p:tgtEl>
                                      </p:cBhvr>
                                    </p:animEffect>
                                    <p:set>
                                      <p:cBhvr>
                                        <p:cTn id="101" dur="1" fill="hold">
                                          <p:stCondLst>
                                            <p:cond delay="499"/>
                                          </p:stCondLst>
                                        </p:cTn>
                                        <p:tgtEl>
                                          <p:spTgt spid="20"/>
                                        </p:tgtEl>
                                        <p:attrNameLst>
                                          <p:attrName>style.visibility</p:attrName>
                                        </p:attrNameLst>
                                      </p:cBhvr>
                                      <p:to>
                                        <p:strVal val="hidden"/>
                                      </p:to>
                                    </p:set>
                                  </p:childTnLst>
                                </p:cTn>
                              </p:par>
                              <p:par>
                                <p:cTn id="102" presetID="10" presetClass="exit" presetSubtype="0" fill="hold" grpId="2" nodeType="withEffect">
                                  <p:stCondLst>
                                    <p:cond delay="0"/>
                                  </p:stCondLst>
                                  <p:childTnLst>
                                    <p:animEffect transition="out" filter="fade">
                                      <p:cBhvr>
                                        <p:cTn id="103" dur="500"/>
                                        <p:tgtEl>
                                          <p:spTgt spid="21"/>
                                        </p:tgtEl>
                                      </p:cBhvr>
                                    </p:animEffect>
                                    <p:set>
                                      <p:cBhvr>
                                        <p:cTn id="104" dur="1" fill="hold">
                                          <p:stCondLst>
                                            <p:cond delay="499"/>
                                          </p:stCondLst>
                                        </p:cTn>
                                        <p:tgtEl>
                                          <p:spTgt spid="21"/>
                                        </p:tgtEl>
                                        <p:attrNameLst>
                                          <p:attrName>style.visibility</p:attrName>
                                        </p:attrNameLst>
                                      </p:cBhvr>
                                      <p:to>
                                        <p:strVal val="hidden"/>
                                      </p:to>
                                    </p:set>
                                  </p:childTnLst>
                                </p:cTn>
                              </p:par>
                              <p:par>
                                <p:cTn id="105" presetID="10" presetClass="exit" presetSubtype="0" fill="hold" grpId="2" nodeType="withEffect">
                                  <p:stCondLst>
                                    <p:cond delay="0"/>
                                  </p:stCondLst>
                                  <p:childTnLst>
                                    <p:animEffect transition="out" filter="fade">
                                      <p:cBhvr>
                                        <p:cTn id="106" dur="500"/>
                                        <p:tgtEl>
                                          <p:spTgt spid="22"/>
                                        </p:tgtEl>
                                      </p:cBhvr>
                                    </p:animEffect>
                                    <p:set>
                                      <p:cBhvr>
                                        <p:cTn id="107" dur="1" fill="hold">
                                          <p:stCondLst>
                                            <p:cond delay="499"/>
                                          </p:stCondLst>
                                        </p:cTn>
                                        <p:tgtEl>
                                          <p:spTgt spid="22"/>
                                        </p:tgtEl>
                                        <p:attrNameLst>
                                          <p:attrName>style.visibility</p:attrName>
                                        </p:attrNameLst>
                                      </p:cBhvr>
                                      <p:to>
                                        <p:strVal val="hidden"/>
                                      </p:to>
                                    </p:set>
                                  </p:childTnLst>
                                </p:cTn>
                              </p:par>
                              <p:par>
                                <p:cTn id="108" presetID="10" presetClass="exit" presetSubtype="0" fill="hold" grpId="2" nodeType="withEffect">
                                  <p:stCondLst>
                                    <p:cond delay="0"/>
                                  </p:stCondLst>
                                  <p:childTnLst>
                                    <p:animEffect transition="out" filter="fade">
                                      <p:cBhvr>
                                        <p:cTn id="109" dur="500"/>
                                        <p:tgtEl>
                                          <p:spTgt spid="23"/>
                                        </p:tgtEl>
                                      </p:cBhvr>
                                    </p:animEffect>
                                    <p:set>
                                      <p:cBhvr>
                                        <p:cTn id="110" dur="1" fill="hold">
                                          <p:stCondLst>
                                            <p:cond delay="499"/>
                                          </p:stCondLst>
                                        </p:cTn>
                                        <p:tgtEl>
                                          <p:spTgt spid="23"/>
                                        </p:tgtEl>
                                        <p:attrNameLst>
                                          <p:attrName>style.visibility</p:attrName>
                                        </p:attrNameLst>
                                      </p:cBhvr>
                                      <p:to>
                                        <p:strVal val="hidden"/>
                                      </p:to>
                                    </p:set>
                                  </p:childTnLst>
                                </p:cTn>
                              </p:par>
                              <p:par>
                                <p:cTn id="111" presetID="10" presetClass="exit" presetSubtype="0" fill="hold" grpId="2" nodeType="withEffect">
                                  <p:stCondLst>
                                    <p:cond delay="0"/>
                                  </p:stCondLst>
                                  <p:childTnLst>
                                    <p:animEffect transition="out" filter="fade">
                                      <p:cBhvr>
                                        <p:cTn id="112" dur="500"/>
                                        <p:tgtEl>
                                          <p:spTgt spid="24"/>
                                        </p:tgtEl>
                                      </p:cBhvr>
                                    </p:animEffect>
                                    <p:set>
                                      <p:cBhvr>
                                        <p:cTn id="113" dur="1" fill="hold">
                                          <p:stCondLst>
                                            <p:cond delay="499"/>
                                          </p:stCondLst>
                                        </p:cTn>
                                        <p:tgtEl>
                                          <p:spTgt spid="24"/>
                                        </p:tgtEl>
                                        <p:attrNameLst>
                                          <p:attrName>style.visibility</p:attrName>
                                        </p:attrNameLst>
                                      </p:cBhvr>
                                      <p:to>
                                        <p:strVal val="hidden"/>
                                      </p:to>
                                    </p:set>
                                  </p:childTnLst>
                                </p:cTn>
                              </p:par>
                              <p:par>
                                <p:cTn id="114" presetID="10" presetClass="exit" presetSubtype="0" fill="hold" grpId="2" nodeType="withEffect">
                                  <p:stCondLst>
                                    <p:cond delay="0"/>
                                  </p:stCondLst>
                                  <p:childTnLst>
                                    <p:animEffect transition="out" filter="fade">
                                      <p:cBhvr>
                                        <p:cTn id="115" dur="500"/>
                                        <p:tgtEl>
                                          <p:spTgt spid="25"/>
                                        </p:tgtEl>
                                      </p:cBhvr>
                                    </p:animEffect>
                                    <p:set>
                                      <p:cBhvr>
                                        <p:cTn id="116" dur="1" fill="hold">
                                          <p:stCondLst>
                                            <p:cond delay="499"/>
                                          </p:stCondLst>
                                        </p:cTn>
                                        <p:tgtEl>
                                          <p:spTgt spid="25"/>
                                        </p:tgtEl>
                                        <p:attrNameLst>
                                          <p:attrName>style.visibility</p:attrName>
                                        </p:attrNameLst>
                                      </p:cBhvr>
                                      <p:to>
                                        <p:strVal val="hidden"/>
                                      </p:to>
                                    </p:set>
                                  </p:childTnLst>
                                </p:cTn>
                              </p:par>
                              <p:par>
                                <p:cTn id="117" presetID="10" presetClass="exit" presetSubtype="0" fill="hold" grpId="2" nodeType="withEffect">
                                  <p:stCondLst>
                                    <p:cond delay="0"/>
                                  </p:stCondLst>
                                  <p:childTnLst>
                                    <p:animEffect transition="out" filter="fade">
                                      <p:cBhvr>
                                        <p:cTn id="118" dur="500"/>
                                        <p:tgtEl>
                                          <p:spTgt spid="17"/>
                                        </p:tgtEl>
                                      </p:cBhvr>
                                    </p:animEffect>
                                    <p:set>
                                      <p:cBhvr>
                                        <p:cTn id="119" dur="1" fill="hold">
                                          <p:stCondLst>
                                            <p:cond delay="499"/>
                                          </p:stCondLst>
                                        </p:cTn>
                                        <p:tgtEl>
                                          <p:spTgt spid="17"/>
                                        </p:tgtEl>
                                        <p:attrNameLst>
                                          <p:attrName>style.visibility</p:attrName>
                                        </p:attrNameLst>
                                      </p:cBhvr>
                                      <p:to>
                                        <p:strVal val="hidden"/>
                                      </p:to>
                                    </p:set>
                                  </p:childTnLst>
                                </p:cTn>
                              </p:par>
                              <p:par>
                                <p:cTn id="120" presetID="10" presetClass="exit" presetSubtype="0" fill="hold" grpId="2" nodeType="withEffect">
                                  <p:stCondLst>
                                    <p:cond delay="0"/>
                                  </p:stCondLst>
                                  <p:childTnLst>
                                    <p:animEffect transition="out" filter="fade">
                                      <p:cBhvr>
                                        <p:cTn id="121" dur="500"/>
                                        <p:tgtEl>
                                          <p:spTgt spid="26"/>
                                        </p:tgtEl>
                                      </p:cBhvr>
                                    </p:animEffect>
                                    <p:set>
                                      <p:cBhvr>
                                        <p:cTn id="122" dur="1" fill="hold">
                                          <p:stCondLst>
                                            <p:cond delay="499"/>
                                          </p:stCondLst>
                                        </p:cTn>
                                        <p:tgtEl>
                                          <p:spTgt spid="26"/>
                                        </p:tgtEl>
                                        <p:attrNameLst>
                                          <p:attrName>style.visibility</p:attrName>
                                        </p:attrNameLst>
                                      </p:cBhvr>
                                      <p:to>
                                        <p:strVal val="hidden"/>
                                      </p:to>
                                    </p:set>
                                  </p:childTnLst>
                                </p:cTn>
                              </p:par>
                              <p:par>
                                <p:cTn id="123" presetID="10" presetClass="entr" presetSubtype="0" fill="hold" grpId="0" nodeType="withEffect">
                                  <p:stCondLst>
                                    <p:cond delay="0"/>
                                  </p:stCondLst>
                                  <p:childTnLst>
                                    <p:set>
                                      <p:cBhvr>
                                        <p:cTn id="124" dur="1" fill="hold">
                                          <p:stCondLst>
                                            <p:cond delay="0"/>
                                          </p:stCondLst>
                                        </p:cTn>
                                        <p:tgtEl>
                                          <p:spTgt spid="27"/>
                                        </p:tgtEl>
                                        <p:attrNameLst>
                                          <p:attrName>style.visibility</p:attrName>
                                        </p:attrNameLst>
                                      </p:cBhvr>
                                      <p:to>
                                        <p:strVal val="visible"/>
                                      </p:to>
                                    </p:set>
                                    <p:animEffect transition="in" filter="fade">
                                      <p:cBhvr>
                                        <p:cTn id="125" dur="500"/>
                                        <p:tgtEl>
                                          <p:spTgt spid="27"/>
                                        </p:tgtEl>
                                      </p:cBhvr>
                                    </p:animEffect>
                                  </p:childTnLst>
                                </p:cTn>
                              </p:par>
                              <p:par>
                                <p:cTn id="126" presetID="1" presetClass="entr" presetSubtype="0" fill="hold" grpId="0" nodeType="withEffect">
                                  <p:stCondLst>
                                    <p:cond delay="0"/>
                                  </p:stCondLst>
                                  <p:childTnLst>
                                    <p:set>
                                      <p:cBhvr>
                                        <p:cTn id="127" dur="1" fill="hold">
                                          <p:stCondLst>
                                            <p:cond delay="0"/>
                                          </p:stCondLst>
                                        </p:cTn>
                                        <p:tgtEl>
                                          <p:spTgt spid="28"/>
                                        </p:tgtEl>
                                        <p:attrNameLst>
                                          <p:attrName>style.visibility</p:attrName>
                                        </p:attrNameLst>
                                      </p:cBhvr>
                                      <p:to>
                                        <p:strVal val="visible"/>
                                      </p:to>
                                    </p:set>
                                  </p:childTnLst>
                                </p:cTn>
                              </p:par>
                            </p:childTnLst>
                          </p:cTn>
                        </p:par>
                      </p:childTnLst>
                    </p:cTn>
                  </p:par>
                  <p:par>
                    <p:cTn id="128" fill="hold">
                      <p:stCondLst>
                        <p:cond delay="indefinite"/>
                      </p:stCondLst>
                      <p:childTnLst>
                        <p:par>
                          <p:cTn id="129" fill="hold">
                            <p:stCondLst>
                              <p:cond delay="0"/>
                            </p:stCondLst>
                            <p:childTnLst>
                              <p:par>
                                <p:cTn id="130" presetID="1" presetClass="entr" presetSubtype="0" fill="hold" grpId="0" nodeType="clickEffect">
                                  <p:stCondLst>
                                    <p:cond delay="0"/>
                                  </p:stCondLst>
                                  <p:childTnLst>
                                    <p:set>
                                      <p:cBhvr>
                                        <p:cTn id="131"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8" grpId="0" animBg="1"/>
      <p:bldP spid="8" grpId="1" animBg="1"/>
      <p:bldP spid="8"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10" grpId="0" animBg="1"/>
      <p:bldP spid="32" grpId="0" animBg="1"/>
      <p:bldP spid="27" grpId="0" animBg="1"/>
      <p:bldP spid="28" grpId="0"/>
      <p:bldP spid="28" grpId="1"/>
      <p:bldP spid="5" grpId="0"/>
      <p:bldP spid="6" grpId="0"/>
      <p:bldP spid="6" grpId="1"/>
      <p:bldP spid="29" grpId="0"/>
      <p:bldP spid="7"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800" dirty="0"/>
              <a:t>Read Mapping for Metagenomic Analysis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Freeform 7"/>
          <p:cNvSpPr/>
          <p:nvPr/>
        </p:nvSpPr>
        <p:spPr>
          <a:xfrm>
            <a:off x="3927425" y="1693136"/>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EC14C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6" name="Freeform 15"/>
          <p:cNvSpPr/>
          <p:nvPr/>
        </p:nvSpPr>
        <p:spPr>
          <a:xfrm>
            <a:off x="4079825" y="1845536"/>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EC14C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7" name="Freeform 16"/>
          <p:cNvSpPr/>
          <p:nvPr/>
        </p:nvSpPr>
        <p:spPr>
          <a:xfrm>
            <a:off x="4355634" y="1743936"/>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EC14C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8" name="Freeform 17"/>
          <p:cNvSpPr/>
          <p:nvPr/>
        </p:nvSpPr>
        <p:spPr>
          <a:xfrm>
            <a:off x="4021843" y="2268869"/>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EC14C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9" name="Freeform 18"/>
          <p:cNvSpPr/>
          <p:nvPr/>
        </p:nvSpPr>
        <p:spPr>
          <a:xfrm>
            <a:off x="4297652" y="2105179"/>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EC14C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0" name="Freeform 19"/>
          <p:cNvSpPr/>
          <p:nvPr/>
        </p:nvSpPr>
        <p:spPr>
          <a:xfrm>
            <a:off x="4137807" y="2320997"/>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EC14C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1" name="Freeform 20"/>
          <p:cNvSpPr/>
          <p:nvPr/>
        </p:nvSpPr>
        <p:spPr>
          <a:xfrm>
            <a:off x="4412342" y="2432557"/>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EC14C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2" name="Freeform 21"/>
          <p:cNvSpPr/>
          <p:nvPr/>
        </p:nvSpPr>
        <p:spPr>
          <a:xfrm>
            <a:off x="4329476" y="2500291"/>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EC14C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3" name="Freeform 22"/>
          <p:cNvSpPr/>
          <p:nvPr/>
        </p:nvSpPr>
        <p:spPr>
          <a:xfrm>
            <a:off x="4021843" y="2776869"/>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EC14C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4" name="Freeform 23"/>
          <p:cNvSpPr/>
          <p:nvPr/>
        </p:nvSpPr>
        <p:spPr>
          <a:xfrm>
            <a:off x="4239670" y="2658772"/>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EC14C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5" name="Freeform 24"/>
          <p:cNvSpPr/>
          <p:nvPr/>
        </p:nvSpPr>
        <p:spPr>
          <a:xfrm>
            <a:off x="4137807" y="2827669"/>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EC14C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6" name="Freeform 25"/>
          <p:cNvSpPr/>
          <p:nvPr/>
        </p:nvSpPr>
        <p:spPr>
          <a:xfrm>
            <a:off x="4354360" y="2963135"/>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EC14C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 name="Freeform 9"/>
          <p:cNvSpPr/>
          <p:nvPr/>
        </p:nvSpPr>
        <p:spPr>
          <a:xfrm>
            <a:off x="6833382" y="1124744"/>
            <a:ext cx="517263" cy="3384376"/>
          </a:xfrm>
          <a:custGeom>
            <a:avLst/>
            <a:gdLst>
              <a:gd name="connsiteX0" fmla="*/ 47703 w 229231"/>
              <a:gd name="connsiteY0" fmla="*/ 0 h 2754489"/>
              <a:gd name="connsiteX1" fmla="*/ 2548 w 229231"/>
              <a:gd name="connsiteY1" fmla="*/ 225778 h 2754489"/>
              <a:gd name="connsiteX2" fmla="*/ 115437 w 229231"/>
              <a:gd name="connsiteY2" fmla="*/ 406400 h 2754489"/>
              <a:gd name="connsiteX3" fmla="*/ 47703 w 229231"/>
              <a:gd name="connsiteY3" fmla="*/ 620889 h 2754489"/>
              <a:gd name="connsiteX4" fmla="*/ 160592 w 229231"/>
              <a:gd name="connsiteY4" fmla="*/ 846667 h 2754489"/>
              <a:gd name="connsiteX5" fmla="*/ 25125 w 229231"/>
              <a:gd name="connsiteY5" fmla="*/ 1106311 h 2754489"/>
              <a:gd name="connsiteX6" fmla="*/ 183170 w 229231"/>
              <a:gd name="connsiteY6" fmla="*/ 1354667 h 2754489"/>
              <a:gd name="connsiteX7" fmla="*/ 70281 w 229231"/>
              <a:gd name="connsiteY7" fmla="*/ 1591734 h 2754489"/>
              <a:gd name="connsiteX8" fmla="*/ 194459 w 229231"/>
              <a:gd name="connsiteY8" fmla="*/ 1873956 h 2754489"/>
              <a:gd name="connsiteX9" fmla="*/ 70281 w 229231"/>
              <a:gd name="connsiteY9" fmla="*/ 2156178 h 2754489"/>
              <a:gd name="connsiteX10" fmla="*/ 228325 w 229231"/>
              <a:gd name="connsiteY10" fmla="*/ 2370667 h 2754489"/>
              <a:gd name="connsiteX11" fmla="*/ 138014 w 229231"/>
              <a:gd name="connsiteY11" fmla="*/ 2630311 h 2754489"/>
              <a:gd name="connsiteX12" fmla="*/ 205748 w 229231"/>
              <a:gd name="connsiteY12" fmla="*/ 2754489 h 275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9231" h="2754489">
                <a:moveTo>
                  <a:pt x="47703" y="0"/>
                </a:moveTo>
                <a:cubicBezTo>
                  <a:pt x="19481" y="79022"/>
                  <a:pt x="-8741" y="158045"/>
                  <a:pt x="2548" y="225778"/>
                </a:cubicBezTo>
                <a:cubicBezTo>
                  <a:pt x="13837" y="293511"/>
                  <a:pt x="107911" y="340548"/>
                  <a:pt x="115437" y="406400"/>
                </a:cubicBezTo>
                <a:cubicBezTo>
                  <a:pt x="122963" y="472252"/>
                  <a:pt x="40177" y="547511"/>
                  <a:pt x="47703" y="620889"/>
                </a:cubicBezTo>
                <a:cubicBezTo>
                  <a:pt x="55229" y="694267"/>
                  <a:pt x="164355" y="765763"/>
                  <a:pt x="160592" y="846667"/>
                </a:cubicBezTo>
                <a:cubicBezTo>
                  <a:pt x="156829" y="927571"/>
                  <a:pt x="21362" y="1021644"/>
                  <a:pt x="25125" y="1106311"/>
                </a:cubicBezTo>
                <a:cubicBezTo>
                  <a:pt x="28888" y="1190978"/>
                  <a:pt x="175644" y="1273763"/>
                  <a:pt x="183170" y="1354667"/>
                </a:cubicBezTo>
                <a:cubicBezTo>
                  <a:pt x="190696" y="1435571"/>
                  <a:pt x="68400" y="1505186"/>
                  <a:pt x="70281" y="1591734"/>
                </a:cubicBezTo>
                <a:cubicBezTo>
                  <a:pt x="72162" y="1678282"/>
                  <a:pt x="194459" y="1779882"/>
                  <a:pt x="194459" y="1873956"/>
                </a:cubicBezTo>
                <a:cubicBezTo>
                  <a:pt x="194459" y="1968030"/>
                  <a:pt x="64637" y="2073393"/>
                  <a:pt x="70281" y="2156178"/>
                </a:cubicBezTo>
                <a:cubicBezTo>
                  <a:pt x="75925" y="2238963"/>
                  <a:pt x="217036" y="2291645"/>
                  <a:pt x="228325" y="2370667"/>
                </a:cubicBezTo>
                <a:cubicBezTo>
                  <a:pt x="239614" y="2449689"/>
                  <a:pt x="141777" y="2566341"/>
                  <a:pt x="138014" y="2630311"/>
                </a:cubicBezTo>
                <a:cubicBezTo>
                  <a:pt x="134251" y="2694281"/>
                  <a:pt x="192578" y="2718741"/>
                  <a:pt x="205748" y="2754489"/>
                </a:cubicBezTo>
              </a:path>
            </a:pathLst>
          </a:custGeom>
          <a:ln>
            <a:solidFill>
              <a:schemeClr val="tx1">
                <a:lumMod val="75000"/>
                <a:lumOff val="25000"/>
              </a:schemeClr>
            </a:solidFill>
          </a:ln>
        </p:spPr>
        <p:style>
          <a:lnRef idx="2">
            <a:schemeClr val="accent5"/>
          </a:lnRef>
          <a:fillRef idx="0">
            <a:schemeClr val="accent5"/>
          </a:fillRef>
          <a:effectRef idx="1">
            <a:schemeClr val="accent5"/>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lumMod val="65000"/>
                  <a:lumOff val="35000"/>
                </a:srgbClr>
              </a:solidFill>
              <a:effectLst/>
              <a:uLnTx/>
              <a:uFillTx/>
              <a:latin typeface="Tahoma"/>
              <a:ea typeface="+mn-ea"/>
              <a:cs typeface="+mn-cs"/>
            </a:endParaRPr>
          </a:p>
        </p:txBody>
      </p:sp>
      <p:sp>
        <p:nvSpPr>
          <p:cNvPr id="32" name="Right Arrow 31"/>
          <p:cNvSpPr/>
          <p:nvPr/>
        </p:nvSpPr>
        <p:spPr>
          <a:xfrm>
            <a:off x="2934728" y="3716064"/>
            <a:ext cx="432048" cy="442507"/>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7" name="Freeform 26"/>
          <p:cNvSpPr/>
          <p:nvPr/>
        </p:nvSpPr>
        <p:spPr>
          <a:xfrm>
            <a:off x="6833382" y="1135481"/>
            <a:ext cx="517263" cy="3384376"/>
          </a:xfrm>
          <a:custGeom>
            <a:avLst/>
            <a:gdLst>
              <a:gd name="connsiteX0" fmla="*/ 47703 w 229231"/>
              <a:gd name="connsiteY0" fmla="*/ 0 h 2754489"/>
              <a:gd name="connsiteX1" fmla="*/ 2548 w 229231"/>
              <a:gd name="connsiteY1" fmla="*/ 225778 h 2754489"/>
              <a:gd name="connsiteX2" fmla="*/ 115437 w 229231"/>
              <a:gd name="connsiteY2" fmla="*/ 406400 h 2754489"/>
              <a:gd name="connsiteX3" fmla="*/ 47703 w 229231"/>
              <a:gd name="connsiteY3" fmla="*/ 620889 h 2754489"/>
              <a:gd name="connsiteX4" fmla="*/ 160592 w 229231"/>
              <a:gd name="connsiteY4" fmla="*/ 846667 h 2754489"/>
              <a:gd name="connsiteX5" fmla="*/ 25125 w 229231"/>
              <a:gd name="connsiteY5" fmla="*/ 1106311 h 2754489"/>
              <a:gd name="connsiteX6" fmla="*/ 183170 w 229231"/>
              <a:gd name="connsiteY6" fmla="*/ 1354667 h 2754489"/>
              <a:gd name="connsiteX7" fmla="*/ 70281 w 229231"/>
              <a:gd name="connsiteY7" fmla="*/ 1591734 h 2754489"/>
              <a:gd name="connsiteX8" fmla="*/ 194459 w 229231"/>
              <a:gd name="connsiteY8" fmla="*/ 1873956 h 2754489"/>
              <a:gd name="connsiteX9" fmla="*/ 70281 w 229231"/>
              <a:gd name="connsiteY9" fmla="*/ 2156178 h 2754489"/>
              <a:gd name="connsiteX10" fmla="*/ 228325 w 229231"/>
              <a:gd name="connsiteY10" fmla="*/ 2370667 h 2754489"/>
              <a:gd name="connsiteX11" fmla="*/ 138014 w 229231"/>
              <a:gd name="connsiteY11" fmla="*/ 2630311 h 2754489"/>
              <a:gd name="connsiteX12" fmla="*/ 205748 w 229231"/>
              <a:gd name="connsiteY12" fmla="*/ 2754489 h 275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9231" h="2754489">
                <a:moveTo>
                  <a:pt x="47703" y="0"/>
                </a:moveTo>
                <a:cubicBezTo>
                  <a:pt x="19481" y="79022"/>
                  <a:pt x="-8741" y="158045"/>
                  <a:pt x="2548" y="225778"/>
                </a:cubicBezTo>
                <a:cubicBezTo>
                  <a:pt x="13837" y="293511"/>
                  <a:pt x="107911" y="340548"/>
                  <a:pt x="115437" y="406400"/>
                </a:cubicBezTo>
                <a:cubicBezTo>
                  <a:pt x="122963" y="472252"/>
                  <a:pt x="40177" y="547511"/>
                  <a:pt x="47703" y="620889"/>
                </a:cubicBezTo>
                <a:cubicBezTo>
                  <a:pt x="55229" y="694267"/>
                  <a:pt x="164355" y="765763"/>
                  <a:pt x="160592" y="846667"/>
                </a:cubicBezTo>
                <a:cubicBezTo>
                  <a:pt x="156829" y="927571"/>
                  <a:pt x="21362" y="1021644"/>
                  <a:pt x="25125" y="1106311"/>
                </a:cubicBezTo>
                <a:cubicBezTo>
                  <a:pt x="28888" y="1190978"/>
                  <a:pt x="175644" y="1273763"/>
                  <a:pt x="183170" y="1354667"/>
                </a:cubicBezTo>
                <a:cubicBezTo>
                  <a:pt x="190696" y="1435571"/>
                  <a:pt x="68400" y="1505186"/>
                  <a:pt x="70281" y="1591734"/>
                </a:cubicBezTo>
                <a:cubicBezTo>
                  <a:pt x="72162" y="1678282"/>
                  <a:pt x="194459" y="1779882"/>
                  <a:pt x="194459" y="1873956"/>
                </a:cubicBezTo>
                <a:cubicBezTo>
                  <a:pt x="194459" y="1968030"/>
                  <a:pt x="64637" y="2073393"/>
                  <a:pt x="70281" y="2156178"/>
                </a:cubicBezTo>
                <a:cubicBezTo>
                  <a:pt x="75925" y="2238963"/>
                  <a:pt x="217036" y="2291645"/>
                  <a:pt x="228325" y="2370667"/>
                </a:cubicBezTo>
                <a:cubicBezTo>
                  <a:pt x="239614" y="2449689"/>
                  <a:pt x="141777" y="2566341"/>
                  <a:pt x="138014" y="2630311"/>
                </a:cubicBezTo>
                <a:cubicBezTo>
                  <a:pt x="134251" y="2694281"/>
                  <a:pt x="192578" y="2718741"/>
                  <a:pt x="205748" y="2754489"/>
                </a:cubicBezTo>
              </a:path>
            </a:pathLst>
          </a:custGeom>
          <a:ln>
            <a:solidFill>
              <a:srgbClr val="EC14CD"/>
            </a:solidFill>
          </a:ln>
        </p:spPr>
        <p:style>
          <a:lnRef idx="2">
            <a:schemeClr val="accent5"/>
          </a:lnRef>
          <a:fillRef idx="0">
            <a:schemeClr val="accent5"/>
          </a:fillRef>
          <a:effectRef idx="1">
            <a:schemeClr val="accent5"/>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lumMod val="65000"/>
                  <a:lumOff val="35000"/>
                </a:srgbClr>
              </a:solidFill>
              <a:effectLst/>
              <a:uLnTx/>
              <a:uFillTx/>
              <a:latin typeface="Tahoma"/>
              <a:ea typeface="+mn-ea"/>
              <a:cs typeface="+mn-cs"/>
            </a:endParaRPr>
          </a:p>
        </p:txBody>
      </p:sp>
      <p:sp>
        <p:nvSpPr>
          <p:cNvPr id="28" name="TextBox 27"/>
          <p:cNvSpPr txBox="1"/>
          <p:nvPr/>
        </p:nvSpPr>
        <p:spPr>
          <a:xfrm>
            <a:off x="5739892" y="5617089"/>
            <a:ext cx="1324924"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Reference Database</a:t>
            </a:r>
          </a:p>
        </p:txBody>
      </p:sp>
      <p:sp>
        <p:nvSpPr>
          <p:cNvPr id="5" name="TextBox 4"/>
          <p:cNvSpPr txBox="1"/>
          <p:nvPr/>
        </p:nvSpPr>
        <p:spPr>
          <a:xfrm>
            <a:off x="3491880" y="5585764"/>
            <a:ext cx="1506951" cy="64633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Reads in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“text format”</a:t>
            </a:r>
          </a:p>
        </p:txBody>
      </p:sp>
      <p:sp>
        <p:nvSpPr>
          <p:cNvPr id="6" name="TextBox 5"/>
          <p:cNvSpPr txBox="1"/>
          <p:nvPr/>
        </p:nvSpPr>
        <p:spPr>
          <a:xfrm>
            <a:off x="107504" y="5085184"/>
            <a:ext cx="2970606" cy="92333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dirty="0">
                <a:solidFill>
                  <a:srgbClr val="000000"/>
                </a:solidFill>
                <a:latin typeface="Tahoma"/>
              </a:rPr>
              <a:t>G</a:t>
            </a:r>
            <a:r>
              <a:rPr kumimoji="0" lang="en-US" sz="1800" b="0" i="0" u="none" strike="noStrike" kern="1200" cap="none" spc="0" normalizeH="0" baseline="0" noProof="0" dirty="0" err="1">
                <a:ln>
                  <a:noFill/>
                </a:ln>
                <a:solidFill>
                  <a:srgbClr val="000000"/>
                </a:solidFill>
                <a:effectLst/>
                <a:uLnTx/>
                <a:uFillTx/>
                <a:latin typeface="Tahoma"/>
                <a:ea typeface="+mn-ea"/>
                <a:cs typeface="+mn-cs"/>
              </a:rPr>
              <a:t>enetic</a:t>
            </a:r>
            <a:r>
              <a:rPr kumimoji="0" lang="en-US" sz="1800" b="0" i="0" u="none" strike="noStrike" kern="1200" cap="none" spc="0" normalizeH="0" baseline="0" noProof="0" dirty="0">
                <a:ln>
                  <a:noFill/>
                </a:ln>
                <a:solidFill>
                  <a:srgbClr val="000000"/>
                </a:solidFill>
                <a:effectLst/>
                <a:uLnTx/>
                <a:uFillTx/>
                <a:latin typeface="Tahoma"/>
                <a:ea typeface="+mn-ea"/>
                <a:cs typeface="+mn-cs"/>
              </a:rPr>
              <a:t> material recovered directly from environmental samples</a:t>
            </a:r>
          </a:p>
        </p:txBody>
      </p:sp>
      <p:sp>
        <p:nvSpPr>
          <p:cNvPr id="11" name="Freeform 10"/>
          <p:cNvSpPr/>
          <p:nvPr/>
        </p:nvSpPr>
        <p:spPr>
          <a:xfrm rot="17013983">
            <a:off x="1195313" y="2538240"/>
            <a:ext cx="750429" cy="1335115"/>
          </a:xfrm>
          <a:custGeom>
            <a:avLst/>
            <a:gdLst>
              <a:gd name="connsiteX0" fmla="*/ 350916 w 573109"/>
              <a:gd name="connsiteY0" fmla="*/ 0 h 1019639"/>
              <a:gd name="connsiteX1" fmla="*/ 470557 w 573109"/>
              <a:gd name="connsiteY1" fmla="*/ 51275 h 1019639"/>
              <a:gd name="connsiteX2" fmla="*/ 496195 w 573109"/>
              <a:gd name="connsiteY2" fmla="*/ 85458 h 1019639"/>
              <a:gd name="connsiteX3" fmla="*/ 521832 w 573109"/>
              <a:gd name="connsiteY3" fmla="*/ 153825 h 1019639"/>
              <a:gd name="connsiteX4" fmla="*/ 368008 w 573109"/>
              <a:gd name="connsiteY4" fmla="*/ 444382 h 1019639"/>
              <a:gd name="connsiteX5" fmla="*/ 316733 w 573109"/>
              <a:gd name="connsiteY5" fmla="*/ 461473 h 1019639"/>
              <a:gd name="connsiteX6" fmla="*/ 248367 w 573109"/>
              <a:gd name="connsiteY6" fmla="*/ 239283 h 1019639"/>
              <a:gd name="connsiteX7" fmla="*/ 282550 w 573109"/>
              <a:gd name="connsiteY7" fmla="*/ 222191 h 1019639"/>
              <a:gd name="connsiteX8" fmla="*/ 419283 w 573109"/>
              <a:gd name="connsiteY8" fmla="*/ 230737 h 1019639"/>
              <a:gd name="connsiteX9" fmla="*/ 556015 w 573109"/>
              <a:gd name="connsiteY9" fmla="*/ 427290 h 1019639"/>
              <a:gd name="connsiteX10" fmla="*/ 530378 w 573109"/>
              <a:gd name="connsiteY10" fmla="*/ 700756 h 1019639"/>
              <a:gd name="connsiteX11" fmla="*/ 496195 w 573109"/>
              <a:gd name="connsiteY11" fmla="*/ 717847 h 1019639"/>
              <a:gd name="connsiteX12" fmla="*/ 419283 w 573109"/>
              <a:gd name="connsiteY12" fmla="*/ 726393 h 1019639"/>
              <a:gd name="connsiteX13" fmla="*/ 291096 w 573109"/>
              <a:gd name="connsiteY13" fmla="*/ 717847 h 1019639"/>
              <a:gd name="connsiteX14" fmla="*/ 282550 w 573109"/>
              <a:gd name="connsiteY14" fmla="*/ 692210 h 1019639"/>
              <a:gd name="connsiteX15" fmla="*/ 274004 w 573109"/>
              <a:gd name="connsiteY15" fmla="*/ 623843 h 1019639"/>
              <a:gd name="connsiteX16" fmla="*/ 308187 w 573109"/>
              <a:gd name="connsiteY16" fmla="*/ 572569 h 1019639"/>
              <a:gd name="connsiteX17" fmla="*/ 504741 w 573109"/>
              <a:gd name="connsiteY17" fmla="*/ 623843 h 1019639"/>
              <a:gd name="connsiteX18" fmla="*/ 564561 w 573109"/>
              <a:gd name="connsiteY18" fmla="*/ 726393 h 1019639"/>
              <a:gd name="connsiteX19" fmla="*/ 530378 w 573109"/>
              <a:gd name="connsiteY19" fmla="*/ 880217 h 1019639"/>
              <a:gd name="connsiteX20" fmla="*/ 470557 w 573109"/>
              <a:gd name="connsiteY20" fmla="*/ 914400 h 1019639"/>
              <a:gd name="connsiteX21" fmla="*/ 325279 w 573109"/>
              <a:gd name="connsiteY21" fmla="*/ 974221 h 1019639"/>
              <a:gd name="connsiteX22" fmla="*/ 77451 w 573109"/>
              <a:gd name="connsiteY22" fmla="*/ 888763 h 1019639"/>
              <a:gd name="connsiteX23" fmla="*/ 68905 w 573109"/>
              <a:gd name="connsiteY23" fmla="*/ 854580 h 1019639"/>
              <a:gd name="connsiteX24" fmla="*/ 77451 w 573109"/>
              <a:gd name="connsiteY24" fmla="*/ 717847 h 1019639"/>
              <a:gd name="connsiteX25" fmla="*/ 103088 w 573109"/>
              <a:gd name="connsiteY25" fmla="*/ 675118 h 1019639"/>
              <a:gd name="connsiteX26" fmla="*/ 197092 w 573109"/>
              <a:gd name="connsiteY26" fmla="*/ 683664 h 1019639"/>
              <a:gd name="connsiteX27" fmla="*/ 239821 w 573109"/>
              <a:gd name="connsiteY27" fmla="*/ 863126 h 1019639"/>
              <a:gd name="connsiteX28" fmla="*/ 222729 w 573109"/>
              <a:gd name="connsiteY28" fmla="*/ 897309 h 1019639"/>
              <a:gd name="connsiteX29" fmla="*/ 188546 w 573109"/>
              <a:gd name="connsiteY29" fmla="*/ 982767 h 1019639"/>
              <a:gd name="connsiteX30" fmla="*/ 171455 w 573109"/>
              <a:gd name="connsiteY30" fmla="*/ 1008404 h 1019639"/>
              <a:gd name="connsiteX31" fmla="*/ 128726 w 573109"/>
              <a:gd name="connsiteY31" fmla="*/ 1016950 h 1019639"/>
              <a:gd name="connsiteX32" fmla="*/ 43268 w 573109"/>
              <a:gd name="connsiteY32" fmla="*/ 1008404 h 1019639"/>
              <a:gd name="connsiteX33" fmla="*/ 9085 w 573109"/>
              <a:gd name="connsiteY33" fmla="*/ 734939 h 1019639"/>
              <a:gd name="connsiteX34" fmla="*/ 43268 w 573109"/>
              <a:gd name="connsiteY34" fmla="*/ 598206 h 1019639"/>
              <a:gd name="connsiteX35" fmla="*/ 60359 w 573109"/>
              <a:gd name="connsiteY35" fmla="*/ 589660 h 1019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3109" h="1019639">
                <a:moveTo>
                  <a:pt x="350916" y="0"/>
                </a:moveTo>
                <a:cubicBezTo>
                  <a:pt x="411043" y="15032"/>
                  <a:pt x="424370" y="10220"/>
                  <a:pt x="470557" y="51275"/>
                </a:cubicBezTo>
                <a:cubicBezTo>
                  <a:pt x="481202" y="60738"/>
                  <a:pt x="487649" y="74064"/>
                  <a:pt x="496195" y="85458"/>
                </a:cubicBezTo>
                <a:cubicBezTo>
                  <a:pt x="504741" y="108247"/>
                  <a:pt x="524176" y="129600"/>
                  <a:pt x="521832" y="153825"/>
                </a:cubicBezTo>
                <a:cubicBezTo>
                  <a:pt x="505949" y="317944"/>
                  <a:pt x="488215" y="357566"/>
                  <a:pt x="368008" y="444382"/>
                </a:cubicBezTo>
                <a:cubicBezTo>
                  <a:pt x="353403" y="454930"/>
                  <a:pt x="333825" y="455776"/>
                  <a:pt x="316733" y="461473"/>
                </a:cubicBezTo>
                <a:cubicBezTo>
                  <a:pt x="163578" y="356180"/>
                  <a:pt x="133411" y="402137"/>
                  <a:pt x="248367" y="239283"/>
                </a:cubicBezTo>
                <a:cubicBezTo>
                  <a:pt x="255714" y="228875"/>
                  <a:pt x="271156" y="227888"/>
                  <a:pt x="282550" y="222191"/>
                </a:cubicBezTo>
                <a:cubicBezTo>
                  <a:pt x="328128" y="225040"/>
                  <a:pt x="376316" y="215269"/>
                  <a:pt x="419283" y="230737"/>
                </a:cubicBezTo>
                <a:cubicBezTo>
                  <a:pt x="498167" y="259135"/>
                  <a:pt x="527425" y="366024"/>
                  <a:pt x="556015" y="427290"/>
                </a:cubicBezTo>
                <a:cubicBezTo>
                  <a:pt x="572516" y="559297"/>
                  <a:pt x="593579" y="574354"/>
                  <a:pt x="530378" y="700756"/>
                </a:cubicBezTo>
                <a:cubicBezTo>
                  <a:pt x="524681" y="712150"/>
                  <a:pt x="508608" y="714983"/>
                  <a:pt x="496195" y="717847"/>
                </a:cubicBezTo>
                <a:cubicBezTo>
                  <a:pt x="471060" y="723647"/>
                  <a:pt x="444920" y="723544"/>
                  <a:pt x="419283" y="726393"/>
                </a:cubicBezTo>
                <a:cubicBezTo>
                  <a:pt x="376554" y="723544"/>
                  <a:pt x="332641" y="728233"/>
                  <a:pt x="291096" y="717847"/>
                </a:cubicBezTo>
                <a:cubicBezTo>
                  <a:pt x="282357" y="715662"/>
                  <a:pt x="284161" y="701073"/>
                  <a:pt x="282550" y="692210"/>
                </a:cubicBezTo>
                <a:cubicBezTo>
                  <a:pt x="278442" y="669614"/>
                  <a:pt x="276853" y="646632"/>
                  <a:pt x="274004" y="623843"/>
                </a:cubicBezTo>
                <a:cubicBezTo>
                  <a:pt x="285398" y="606752"/>
                  <a:pt x="287804" y="575117"/>
                  <a:pt x="308187" y="572569"/>
                </a:cubicBezTo>
                <a:cubicBezTo>
                  <a:pt x="362749" y="565749"/>
                  <a:pt x="465283" y="564656"/>
                  <a:pt x="504741" y="623843"/>
                </a:cubicBezTo>
                <a:cubicBezTo>
                  <a:pt x="526693" y="656771"/>
                  <a:pt x="544621" y="692210"/>
                  <a:pt x="564561" y="726393"/>
                </a:cubicBezTo>
                <a:cubicBezTo>
                  <a:pt x="553167" y="777668"/>
                  <a:pt x="553868" y="833237"/>
                  <a:pt x="530378" y="880217"/>
                </a:cubicBezTo>
                <a:cubicBezTo>
                  <a:pt x="520107" y="900759"/>
                  <a:pt x="491435" y="904831"/>
                  <a:pt x="470557" y="914400"/>
                </a:cubicBezTo>
                <a:cubicBezTo>
                  <a:pt x="422949" y="936221"/>
                  <a:pt x="373705" y="954281"/>
                  <a:pt x="325279" y="974221"/>
                </a:cubicBezTo>
                <a:cubicBezTo>
                  <a:pt x="242670" y="945735"/>
                  <a:pt x="156636" y="925716"/>
                  <a:pt x="77451" y="888763"/>
                </a:cubicBezTo>
                <a:cubicBezTo>
                  <a:pt x="66808" y="883796"/>
                  <a:pt x="68905" y="866325"/>
                  <a:pt x="68905" y="854580"/>
                </a:cubicBezTo>
                <a:cubicBezTo>
                  <a:pt x="68905" y="808913"/>
                  <a:pt x="68906" y="762707"/>
                  <a:pt x="77451" y="717847"/>
                </a:cubicBezTo>
                <a:cubicBezTo>
                  <a:pt x="80559" y="701530"/>
                  <a:pt x="94542" y="689361"/>
                  <a:pt x="103088" y="675118"/>
                </a:cubicBezTo>
                <a:cubicBezTo>
                  <a:pt x="134423" y="677967"/>
                  <a:pt x="170676" y="666571"/>
                  <a:pt x="197092" y="683664"/>
                </a:cubicBezTo>
                <a:cubicBezTo>
                  <a:pt x="263775" y="726812"/>
                  <a:pt x="252113" y="801665"/>
                  <a:pt x="239821" y="863126"/>
                </a:cubicBezTo>
                <a:cubicBezTo>
                  <a:pt x="237323" y="875618"/>
                  <a:pt x="227747" y="885600"/>
                  <a:pt x="222729" y="897309"/>
                </a:cubicBezTo>
                <a:cubicBezTo>
                  <a:pt x="210643" y="925509"/>
                  <a:pt x="201403" y="954910"/>
                  <a:pt x="188546" y="982767"/>
                </a:cubicBezTo>
                <a:cubicBezTo>
                  <a:pt x="184242" y="992092"/>
                  <a:pt x="180372" y="1003308"/>
                  <a:pt x="171455" y="1008404"/>
                </a:cubicBezTo>
                <a:cubicBezTo>
                  <a:pt x="158844" y="1015610"/>
                  <a:pt x="142969" y="1014101"/>
                  <a:pt x="128726" y="1016950"/>
                </a:cubicBezTo>
                <a:cubicBezTo>
                  <a:pt x="100240" y="1014101"/>
                  <a:pt x="62848" y="1029289"/>
                  <a:pt x="43268" y="1008404"/>
                </a:cubicBezTo>
                <a:cubicBezTo>
                  <a:pt x="-18162" y="942878"/>
                  <a:pt x="1514" y="808126"/>
                  <a:pt x="9085" y="734939"/>
                </a:cubicBezTo>
                <a:cubicBezTo>
                  <a:pt x="12013" y="706630"/>
                  <a:pt x="16654" y="631474"/>
                  <a:pt x="43268" y="598206"/>
                </a:cubicBezTo>
                <a:cubicBezTo>
                  <a:pt x="47247" y="593232"/>
                  <a:pt x="54662" y="592509"/>
                  <a:pt x="60359" y="589660"/>
                </a:cubicBezTo>
              </a:path>
            </a:pathLst>
          </a:custGeom>
          <a:noFill/>
          <a:ln w="38100">
            <a:solidFill>
              <a:srgbClr val="FF0000"/>
            </a:solidFill>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47" name="Freeform 46"/>
          <p:cNvSpPr/>
          <p:nvPr/>
        </p:nvSpPr>
        <p:spPr>
          <a:xfrm rot="1273582">
            <a:off x="1717304" y="2822142"/>
            <a:ext cx="750429" cy="1335115"/>
          </a:xfrm>
          <a:custGeom>
            <a:avLst/>
            <a:gdLst>
              <a:gd name="connsiteX0" fmla="*/ 350916 w 573109"/>
              <a:gd name="connsiteY0" fmla="*/ 0 h 1019639"/>
              <a:gd name="connsiteX1" fmla="*/ 470557 w 573109"/>
              <a:gd name="connsiteY1" fmla="*/ 51275 h 1019639"/>
              <a:gd name="connsiteX2" fmla="*/ 496195 w 573109"/>
              <a:gd name="connsiteY2" fmla="*/ 85458 h 1019639"/>
              <a:gd name="connsiteX3" fmla="*/ 521832 w 573109"/>
              <a:gd name="connsiteY3" fmla="*/ 153825 h 1019639"/>
              <a:gd name="connsiteX4" fmla="*/ 368008 w 573109"/>
              <a:gd name="connsiteY4" fmla="*/ 444382 h 1019639"/>
              <a:gd name="connsiteX5" fmla="*/ 316733 w 573109"/>
              <a:gd name="connsiteY5" fmla="*/ 461473 h 1019639"/>
              <a:gd name="connsiteX6" fmla="*/ 248367 w 573109"/>
              <a:gd name="connsiteY6" fmla="*/ 239283 h 1019639"/>
              <a:gd name="connsiteX7" fmla="*/ 282550 w 573109"/>
              <a:gd name="connsiteY7" fmla="*/ 222191 h 1019639"/>
              <a:gd name="connsiteX8" fmla="*/ 419283 w 573109"/>
              <a:gd name="connsiteY8" fmla="*/ 230737 h 1019639"/>
              <a:gd name="connsiteX9" fmla="*/ 556015 w 573109"/>
              <a:gd name="connsiteY9" fmla="*/ 427290 h 1019639"/>
              <a:gd name="connsiteX10" fmla="*/ 530378 w 573109"/>
              <a:gd name="connsiteY10" fmla="*/ 700756 h 1019639"/>
              <a:gd name="connsiteX11" fmla="*/ 496195 w 573109"/>
              <a:gd name="connsiteY11" fmla="*/ 717847 h 1019639"/>
              <a:gd name="connsiteX12" fmla="*/ 419283 w 573109"/>
              <a:gd name="connsiteY12" fmla="*/ 726393 h 1019639"/>
              <a:gd name="connsiteX13" fmla="*/ 291096 w 573109"/>
              <a:gd name="connsiteY13" fmla="*/ 717847 h 1019639"/>
              <a:gd name="connsiteX14" fmla="*/ 282550 w 573109"/>
              <a:gd name="connsiteY14" fmla="*/ 692210 h 1019639"/>
              <a:gd name="connsiteX15" fmla="*/ 274004 w 573109"/>
              <a:gd name="connsiteY15" fmla="*/ 623843 h 1019639"/>
              <a:gd name="connsiteX16" fmla="*/ 308187 w 573109"/>
              <a:gd name="connsiteY16" fmla="*/ 572569 h 1019639"/>
              <a:gd name="connsiteX17" fmla="*/ 504741 w 573109"/>
              <a:gd name="connsiteY17" fmla="*/ 623843 h 1019639"/>
              <a:gd name="connsiteX18" fmla="*/ 564561 w 573109"/>
              <a:gd name="connsiteY18" fmla="*/ 726393 h 1019639"/>
              <a:gd name="connsiteX19" fmla="*/ 530378 w 573109"/>
              <a:gd name="connsiteY19" fmla="*/ 880217 h 1019639"/>
              <a:gd name="connsiteX20" fmla="*/ 470557 w 573109"/>
              <a:gd name="connsiteY20" fmla="*/ 914400 h 1019639"/>
              <a:gd name="connsiteX21" fmla="*/ 325279 w 573109"/>
              <a:gd name="connsiteY21" fmla="*/ 974221 h 1019639"/>
              <a:gd name="connsiteX22" fmla="*/ 77451 w 573109"/>
              <a:gd name="connsiteY22" fmla="*/ 888763 h 1019639"/>
              <a:gd name="connsiteX23" fmla="*/ 68905 w 573109"/>
              <a:gd name="connsiteY23" fmla="*/ 854580 h 1019639"/>
              <a:gd name="connsiteX24" fmla="*/ 77451 w 573109"/>
              <a:gd name="connsiteY24" fmla="*/ 717847 h 1019639"/>
              <a:gd name="connsiteX25" fmla="*/ 103088 w 573109"/>
              <a:gd name="connsiteY25" fmla="*/ 675118 h 1019639"/>
              <a:gd name="connsiteX26" fmla="*/ 197092 w 573109"/>
              <a:gd name="connsiteY26" fmla="*/ 683664 h 1019639"/>
              <a:gd name="connsiteX27" fmla="*/ 239821 w 573109"/>
              <a:gd name="connsiteY27" fmla="*/ 863126 h 1019639"/>
              <a:gd name="connsiteX28" fmla="*/ 222729 w 573109"/>
              <a:gd name="connsiteY28" fmla="*/ 897309 h 1019639"/>
              <a:gd name="connsiteX29" fmla="*/ 188546 w 573109"/>
              <a:gd name="connsiteY29" fmla="*/ 982767 h 1019639"/>
              <a:gd name="connsiteX30" fmla="*/ 171455 w 573109"/>
              <a:gd name="connsiteY30" fmla="*/ 1008404 h 1019639"/>
              <a:gd name="connsiteX31" fmla="*/ 128726 w 573109"/>
              <a:gd name="connsiteY31" fmla="*/ 1016950 h 1019639"/>
              <a:gd name="connsiteX32" fmla="*/ 43268 w 573109"/>
              <a:gd name="connsiteY32" fmla="*/ 1008404 h 1019639"/>
              <a:gd name="connsiteX33" fmla="*/ 9085 w 573109"/>
              <a:gd name="connsiteY33" fmla="*/ 734939 h 1019639"/>
              <a:gd name="connsiteX34" fmla="*/ 43268 w 573109"/>
              <a:gd name="connsiteY34" fmla="*/ 598206 h 1019639"/>
              <a:gd name="connsiteX35" fmla="*/ 60359 w 573109"/>
              <a:gd name="connsiteY35" fmla="*/ 589660 h 1019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3109" h="1019639">
                <a:moveTo>
                  <a:pt x="350916" y="0"/>
                </a:moveTo>
                <a:cubicBezTo>
                  <a:pt x="411043" y="15032"/>
                  <a:pt x="424370" y="10220"/>
                  <a:pt x="470557" y="51275"/>
                </a:cubicBezTo>
                <a:cubicBezTo>
                  <a:pt x="481202" y="60738"/>
                  <a:pt x="487649" y="74064"/>
                  <a:pt x="496195" y="85458"/>
                </a:cubicBezTo>
                <a:cubicBezTo>
                  <a:pt x="504741" y="108247"/>
                  <a:pt x="524176" y="129600"/>
                  <a:pt x="521832" y="153825"/>
                </a:cubicBezTo>
                <a:cubicBezTo>
                  <a:pt x="505949" y="317944"/>
                  <a:pt x="488215" y="357566"/>
                  <a:pt x="368008" y="444382"/>
                </a:cubicBezTo>
                <a:cubicBezTo>
                  <a:pt x="353403" y="454930"/>
                  <a:pt x="333825" y="455776"/>
                  <a:pt x="316733" y="461473"/>
                </a:cubicBezTo>
                <a:cubicBezTo>
                  <a:pt x="163578" y="356180"/>
                  <a:pt x="133411" y="402137"/>
                  <a:pt x="248367" y="239283"/>
                </a:cubicBezTo>
                <a:cubicBezTo>
                  <a:pt x="255714" y="228875"/>
                  <a:pt x="271156" y="227888"/>
                  <a:pt x="282550" y="222191"/>
                </a:cubicBezTo>
                <a:cubicBezTo>
                  <a:pt x="328128" y="225040"/>
                  <a:pt x="376316" y="215269"/>
                  <a:pt x="419283" y="230737"/>
                </a:cubicBezTo>
                <a:cubicBezTo>
                  <a:pt x="498167" y="259135"/>
                  <a:pt x="527425" y="366024"/>
                  <a:pt x="556015" y="427290"/>
                </a:cubicBezTo>
                <a:cubicBezTo>
                  <a:pt x="572516" y="559297"/>
                  <a:pt x="593579" y="574354"/>
                  <a:pt x="530378" y="700756"/>
                </a:cubicBezTo>
                <a:cubicBezTo>
                  <a:pt x="524681" y="712150"/>
                  <a:pt x="508608" y="714983"/>
                  <a:pt x="496195" y="717847"/>
                </a:cubicBezTo>
                <a:cubicBezTo>
                  <a:pt x="471060" y="723647"/>
                  <a:pt x="444920" y="723544"/>
                  <a:pt x="419283" y="726393"/>
                </a:cubicBezTo>
                <a:cubicBezTo>
                  <a:pt x="376554" y="723544"/>
                  <a:pt x="332641" y="728233"/>
                  <a:pt x="291096" y="717847"/>
                </a:cubicBezTo>
                <a:cubicBezTo>
                  <a:pt x="282357" y="715662"/>
                  <a:pt x="284161" y="701073"/>
                  <a:pt x="282550" y="692210"/>
                </a:cubicBezTo>
                <a:cubicBezTo>
                  <a:pt x="278442" y="669614"/>
                  <a:pt x="276853" y="646632"/>
                  <a:pt x="274004" y="623843"/>
                </a:cubicBezTo>
                <a:cubicBezTo>
                  <a:pt x="285398" y="606752"/>
                  <a:pt x="287804" y="575117"/>
                  <a:pt x="308187" y="572569"/>
                </a:cubicBezTo>
                <a:cubicBezTo>
                  <a:pt x="362749" y="565749"/>
                  <a:pt x="465283" y="564656"/>
                  <a:pt x="504741" y="623843"/>
                </a:cubicBezTo>
                <a:cubicBezTo>
                  <a:pt x="526693" y="656771"/>
                  <a:pt x="544621" y="692210"/>
                  <a:pt x="564561" y="726393"/>
                </a:cubicBezTo>
                <a:cubicBezTo>
                  <a:pt x="553167" y="777668"/>
                  <a:pt x="553868" y="833237"/>
                  <a:pt x="530378" y="880217"/>
                </a:cubicBezTo>
                <a:cubicBezTo>
                  <a:pt x="520107" y="900759"/>
                  <a:pt x="491435" y="904831"/>
                  <a:pt x="470557" y="914400"/>
                </a:cubicBezTo>
                <a:cubicBezTo>
                  <a:pt x="422949" y="936221"/>
                  <a:pt x="373705" y="954281"/>
                  <a:pt x="325279" y="974221"/>
                </a:cubicBezTo>
                <a:cubicBezTo>
                  <a:pt x="242670" y="945735"/>
                  <a:pt x="156636" y="925716"/>
                  <a:pt x="77451" y="888763"/>
                </a:cubicBezTo>
                <a:cubicBezTo>
                  <a:pt x="66808" y="883796"/>
                  <a:pt x="68905" y="866325"/>
                  <a:pt x="68905" y="854580"/>
                </a:cubicBezTo>
                <a:cubicBezTo>
                  <a:pt x="68905" y="808913"/>
                  <a:pt x="68906" y="762707"/>
                  <a:pt x="77451" y="717847"/>
                </a:cubicBezTo>
                <a:cubicBezTo>
                  <a:pt x="80559" y="701530"/>
                  <a:pt x="94542" y="689361"/>
                  <a:pt x="103088" y="675118"/>
                </a:cubicBezTo>
                <a:cubicBezTo>
                  <a:pt x="134423" y="677967"/>
                  <a:pt x="170676" y="666571"/>
                  <a:pt x="197092" y="683664"/>
                </a:cubicBezTo>
                <a:cubicBezTo>
                  <a:pt x="263775" y="726812"/>
                  <a:pt x="252113" y="801665"/>
                  <a:pt x="239821" y="863126"/>
                </a:cubicBezTo>
                <a:cubicBezTo>
                  <a:pt x="237323" y="875618"/>
                  <a:pt x="227747" y="885600"/>
                  <a:pt x="222729" y="897309"/>
                </a:cubicBezTo>
                <a:cubicBezTo>
                  <a:pt x="210643" y="925509"/>
                  <a:pt x="201403" y="954910"/>
                  <a:pt x="188546" y="982767"/>
                </a:cubicBezTo>
                <a:cubicBezTo>
                  <a:pt x="184242" y="992092"/>
                  <a:pt x="180372" y="1003308"/>
                  <a:pt x="171455" y="1008404"/>
                </a:cubicBezTo>
                <a:cubicBezTo>
                  <a:pt x="158844" y="1015610"/>
                  <a:pt x="142969" y="1014101"/>
                  <a:pt x="128726" y="1016950"/>
                </a:cubicBezTo>
                <a:cubicBezTo>
                  <a:pt x="100240" y="1014101"/>
                  <a:pt x="62848" y="1029289"/>
                  <a:pt x="43268" y="1008404"/>
                </a:cubicBezTo>
                <a:cubicBezTo>
                  <a:pt x="-18162" y="942878"/>
                  <a:pt x="1514" y="808126"/>
                  <a:pt x="9085" y="734939"/>
                </a:cubicBezTo>
                <a:cubicBezTo>
                  <a:pt x="12013" y="706630"/>
                  <a:pt x="16654" y="631474"/>
                  <a:pt x="43268" y="598206"/>
                </a:cubicBezTo>
                <a:cubicBezTo>
                  <a:pt x="47247" y="593232"/>
                  <a:pt x="54662" y="592509"/>
                  <a:pt x="60359" y="589660"/>
                </a:cubicBezTo>
              </a:path>
            </a:pathLst>
          </a:custGeom>
          <a:noFill/>
          <a:ln w="38100">
            <a:solidFill>
              <a:srgbClr val="9BBB59"/>
            </a:solidFill>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48" name="Freeform 47"/>
          <p:cNvSpPr/>
          <p:nvPr/>
        </p:nvSpPr>
        <p:spPr>
          <a:xfrm rot="7029475">
            <a:off x="785547" y="3325973"/>
            <a:ext cx="750429" cy="1335115"/>
          </a:xfrm>
          <a:custGeom>
            <a:avLst/>
            <a:gdLst>
              <a:gd name="connsiteX0" fmla="*/ 350916 w 573109"/>
              <a:gd name="connsiteY0" fmla="*/ 0 h 1019639"/>
              <a:gd name="connsiteX1" fmla="*/ 470557 w 573109"/>
              <a:gd name="connsiteY1" fmla="*/ 51275 h 1019639"/>
              <a:gd name="connsiteX2" fmla="*/ 496195 w 573109"/>
              <a:gd name="connsiteY2" fmla="*/ 85458 h 1019639"/>
              <a:gd name="connsiteX3" fmla="*/ 521832 w 573109"/>
              <a:gd name="connsiteY3" fmla="*/ 153825 h 1019639"/>
              <a:gd name="connsiteX4" fmla="*/ 368008 w 573109"/>
              <a:gd name="connsiteY4" fmla="*/ 444382 h 1019639"/>
              <a:gd name="connsiteX5" fmla="*/ 316733 w 573109"/>
              <a:gd name="connsiteY5" fmla="*/ 461473 h 1019639"/>
              <a:gd name="connsiteX6" fmla="*/ 248367 w 573109"/>
              <a:gd name="connsiteY6" fmla="*/ 239283 h 1019639"/>
              <a:gd name="connsiteX7" fmla="*/ 282550 w 573109"/>
              <a:gd name="connsiteY7" fmla="*/ 222191 h 1019639"/>
              <a:gd name="connsiteX8" fmla="*/ 419283 w 573109"/>
              <a:gd name="connsiteY8" fmla="*/ 230737 h 1019639"/>
              <a:gd name="connsiteX9" fmla="*/ 556015 w 573109"/>
              <a:gd name="connsiteY9" fmla="*/ 427290 h 1019639"/>
              <a:gd name="connsiteX10" fmla="*/ 530378 w 573109"/>
              <a:gd name="connsiteY10" fmla="*/ 700756 h 1019639"/>
              <a:gd name="connsiteX11" fmla="*/ 496195 w 573109"/>
              <a:gd name="connsiteY11" fmla="*/ 717847 h 1019639"/>
              <a:gd name="connsiteX12" fmla="*/ 419283 w 573109"/>
              <a:gd name="connsiteY12" fmla="*/ 726393 h 1019639"/>
              <a:gd name="connsiteX13" fmla="*/ 291096 w 573109"/>
              <a:gd name="connsiteY13" fmla="*/ 717847 h 1019639"/>
              <a:gd name="connsiteX14" fmla="*/ 282550 w 573109"/>
              <a:gd name="connsiteY14" fmla="*/ 692210 h 1019639"/>
              <a:gd name="connsiteX15" fmla="*/ 274004 w 573109"/>
              <a:gd name="connsiteY15" fmla="*/ 623843 h 1019639"/>
              <a:gd name="connsiteX16" fmla="*/ 308187 w 573109"/>
              <a:gd name="connsiteY16" fmla="*/ 572569 h 1019639"/>
              <a:gd name="connsiteX17" fmla="*/ 504741 w 573109"/>
              <a:gd name="connsiteY17" fmla="*/ 623843 h 1019639"/>
              <a:gd name="connsiteX18" fmla="*/ 564561 w 573109"/>
              <a:gd name="connsiteY18" fmla="*/ 726393 h 1019639"/>
              <a:gd name="connsiteX19" fmla="*/ 530378 w 573109"/>
              <a:gd name="connsiteY19" fmla="*/ 880217 h 1019639"/>
              <a:gd name="connsiteX20" fmla="*/ 470557 w 573109"/>
              <a:gd name="connsiteY20" fmla="*/ 914400 h 1019639"/>
              <a:gd name="connsiteX21" fmla="*/ 325279 w 573109"/>
              <a:gd name="connsiteY21" fmla="*/ 974221 h 1019639"/>
              <a:gd name="connsiteX22" fmla="*/ 77451 w 573109"/>
              <a:gd name="connsiteY22" fmla="*/ 888763 h 1019639"/>
              <a:gd name="connsiteX23" fmla="*/ 68905 w 573109"/>
              <a:gd name="connsiteY23" fmla="*/ 854580 h 1019639"/>
              <a:gd name="connsiteX24" fmla="*/ 77451 w 573109"/>
              <a:gd name="connsiteY24" fmla="*/ 717847 h 1019639"/>
              <a:gd name="connsiteX25" fmla="*/ 103088 w 573109"/>
              <a:gd name="connsiteY25" fmla="*/ 675118 h 1019639"/>
              <a:gd name="connsiteX26" fmla="*/ 197092 w 573109"/>
              <a:gd name="connsiteY26" fmla="*/ 683664 h 1019639"/>
              <a:gd name="connsiteX27" fmla="*/ 239821 w 573109"/>
              <a:gd name="connsiteY27" fmla="*/ 863126 h 1019639"/>
              <a:gd name="connsiteX28" fmla="*/ 222729 w 573109"/>
              <a:gd name="connsiteY28" fmla="*/ 897309 h 1019639"/>
              <a:gd name="connsiteX29" fmla="*/ 188546 w 573109"/>
              <a:gd name="connsiteY29" fmla="*/ 982767 h 1019639"/>
              <a:gd name="connsiteX30" fmla="*/ 171455 w 573109"/>
              <a:gd name="connsiteY30" fmla="*/ 1008404 h 1019639"/>
              <a:gd name="connsiteX31" fmla="*/ 128726 w 573109"/>
              <a:gd name="connsiteY31" fmla="*/ 1016950 h 1019639"/>
              <a:gd name="connsiteX32" fmla="*/ 43268 w 573109"/>
              <a:gd name="connsiteY32" fmla="*/ 1008404 h 1019639"/>
              <a:gd name="connsiteX33" fmla="*/ 9085 w 573109"/>
              <a:gd name="connsiteY33" fmla="*/ 734939 h 1019639"/>
              <a:gd name="connsiteX34" fmla="*/ 43268 w 573109"/>
              <a:gd name="connsiteY34" fmla="*/ 598206 h 1019639"/>
              <a:gd name="connsiteX35" fmla="*/ 60359 w 573109"/>
              <a:gd name="connsiteY35" fmla="*/ 589660 h 1019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3109" h="1019639">
                <a:moveTo>
                  <a:pt x="350916" y="0"/>
                </a:moveTo>
                <a:cubicBezTo>
                  <a:pt x="411043" y="15032"/>
                  <a:pt x="424370" y="10220"/>
                  <a:pt x="470557" y="51275"/>
                </a:cubicBezTo>
                <a:cubicBezTo>
                  <a:pt x="481202" y="60738"/>
                  <a:pt x="487649" y="74064"/>
                  <a:pt x="496195" y="85458"/>
                </a:cubicBezTo>
                <a:cubicBezTo>
                  <a:pt x="504741" y="108247"/>
                  <a:pt x="524176" y="129600"/>
                  <a:pt x="521832" y="153825"/>
                </a:cubicBezTo>
                <a:cubicBezTo>
                  <a:pt x="505949" y="317944"/>
                  <a:pt x="488215" y="357566"/>
                  <a:pt x="368008" y="444382"/>
                </a:cubicBezTo>
                <a:cubicBezTo>
                  <a:pt x="353403" y="454930"/>
                  <a:pt x="333825" y="455776"/>
                  <a:pt x="316733" y="461473"/>
                </a:cubicBezTo>
                <a:cubicBezTo>
                  <a:pt x="163578" y="356180"/>
                  <a:pt x="133411" y="402137"/>
                  <a:pt x="248367" y="239283"/>
                </a:cubicBezTo>
                <a:cubicBezTo>
                  <a:pt x="255714" y="228875"/>
                  <a:pt x="271156" y="227888"/>
                  <a:pt x="282550" y="222191"/>
                </a:cubicBezTo>
                <a:cubicBezTo>
                  <a:pt x="328128" y="225040"/>
                  <a:pt x="376316" y="215269"/>
                  <a:pt x="419283" y="230737"/>
                </a:cubicBezTo>
                <a:cubicBezTo>
                  <a:pt x="498167" y="259135"/>
                  <a:pt x="527425" y="366024"/>
                  <a:pt x="556015" y="427290"/>
                </a:cubicBezTo>
                <a:cubicBezTo>
                  <a:pt x="572516" y="559297"/>
                  <a:pt x="593579" y="574354"/>
                  <a:pt x="530378" y="700756"/>
                </a:cubicBezTo>
                <a:cubicBezTo>
                  <a:pt x="524681" y="712150"/>
                  <a:pt x="508608" y="714983"/>
                  <a:pt x="496195" y="717847"/>
                </a:cubicBezTo>
                <a:cubicBezTo>
                  <a:pt x="471060" y="723647"/>
                  <a:pt x="444920" y="723544"/>
                  <a:pt x="419283" y="726393"/>
                </a:cubicBezTo>
                <a:cubicBezTo>
                  <a:pt x="376554" y="723544"/>
                  <a:pt x="332641" y="728233"/>
                  <a:pt x="291096" y="717847"/>
                </a:cubicBezTo>
                <a:cubicBezTo>
                  <a:pt x="282357" y="715662"/>
                  <a:pt x="284161" y="701073"/>
                  <a:pt x="282550" y="692210"/>
                </a:cubicBezTo>
                <a:cubicBezTo>
                  <a:pt x="278442" y="669614"/>
                  <a:pt x="276853" y="646632"/>
                  <a:pt x="274004" y="623843"/>
                </a:cubicBezTo>
                <a:cubicBezTo>
                  <a:pt x="285398" y="606752"/>
                  <a:pt x="287804" y="575117"/>
                  <a:pt x="308187" y="572569"/>
                </a:cubicBezTo>
                <a:cubicBezTo>
                  <a:pt x="362749" y="565749"/>
                  <a:pt x="465283" y="564656"/>
                  <a:pt x="504741" y="623843"/>
                </a:cubicBezTo>
                <a:cubicBezTo>
                  <a:pt x="526693" y="656771"/>
                  <a:pt x="544621" y="692210"/>
                  <a:pt x="564561" y="726393"/>
                </a:cubicBezTo>
                <a:cubicBezTo>
                  <a:pt x="553167" y="777668"/>
                  <a:pt x="553868" y="833237"/>
                  <a:pt x="530378" y="880217"/>
                </a:cubicBezTo>
                <a:cubicBezTo>
                  <a:pt x="520107" y="900759"/>
                  <a:pt x="491435" y="904831"/>
                  <a:pt x="470557" y="914400"/>
                </a:cubicBezTo>
                <a:cubicBezTo>
                  <a:pt x="422949" y="936221"/>
                  <a:pt x="373705" y="954281"/>
                  <a:pt x="325279" y="974221"/>
                </a:cubicBezTo>
                <a:cubicBezTo>
                  <a:pt x="242670" y="945735"/>
                  <a:pt x="156636" y="925716"/>
                  <a:pt x="77451" y="888763"/>
                </a:cubicBezTo>
                <a:cubicBezTo>
                  <a:pt x="66808" y="883796"/>
                  <a:pt x="68905" y="866325"/>
                  <a:pt x="68905" y="854580"/>
                </a:cubicBezTo>
                <a:cubicBezTo>
                  <a:pt x="68905" y="808913"/>
                  <a:pt x="68906" y="762707"/>
                  <a:pt x="77451" y="717847"/>
                </a:cubicBezTo>
                <a:cubicBezTo>
                  <a:pt x="80559" y="701530"/>
                  <a:pt x="94542" y="689361"/>
                  <a:pt x="103088" y="675118"/>
                </a:cubicBezTo>
                <a:cubicBezTo>
                  <a:pt x="134423" y="677967"/>
                  <a:pt x="170676" y="666571"/>
                  <a:pt x="197092" y="683664"/>
                </a:cubicBezTo>
                <a:cubicBezTo>
                  <a:pt x="263775" y="726812"/>
                  <a:pt x="252113" y="801665"/>
                  <a:pt x="239821" y="863126"/>
                </a:cubicBezTo>
                <a:cubicBezTo>
                  <a:pt x="237323" y="875618"/>
                  <a:pt x="227747" y="885600"/>
                  <a:pt x="222729" y="897309"/>
                </a:cubicBezTo>
                <a:cubicBezTo>
                  <a:pt x="210643" y="925509"/>
                  <a:pt x="201403" y="954910"/>
                  <a:pt x="188546" y="982767"/>
                </a:cubicBezTo>
                <a:cubicBezTo>
                  <a:pt x="184242" y="992092"/>
                  <a:pt x="180372" y="1003308"/>
                  <a:pt x="171455" y="1008404"/>
                </a:cubicBezTo>
                <a:cubicBezTo>
                  <a:pt x="158844" y="1015610"/>
                  <a:pt x="142969" y="1014101"/>
                  <a:pt x="128726" y="1016950"/>
                </a:cubicBezTo>
                <a:cubicBezTo>
                  <a:pt x="100240" y="1014101"/>
                  <a:pt x="62848" y="1029289"/>
                  <a:pt x="43268" y="1008404"/>
                </a:cubicBezTo>
                <a:cubicBezTo>
                  <a:pt x="-18162" y="942878"/>
                  <a:pt x="1514" y="808126"/>
                  <a:pt x="9085" y="734939"/>
                </a:cubicBezTo>
                <a:cubicBezTo>
                  <a:pt x="12013" y="706630"/>
                  <a:pt x="16654" y="631474"/>
                  <a:pt x="43268" y="598206"/>
                </a:cubicBezTo>
                <a:cubicBezTo>
                  <a:pt x="47247" y="593232"/>
                  <a:pt x="54662" y="592509"/>
                  <a:pt x="60359" y="589660"/>
                </a:cubicBezTo>
              </a:path>
            </a:pathLst>
          </a:custGeom>
          <a:noFill/>
          <a:ln w="38100">
            <a:solidFill>
              <a:srgbClr val="00B0F0"/>
            </a:solidFill>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49" name="Freeform 48"/>
          <p:cNvSpPr/>
          <p:nvPr/>
        </p:nvSpPr>
        <p:spPr>
          <a:xfrm rot="19725651" flipH="1">
            <a:off x="1216454" y="3580259"/>
            <a:ext cx="750429" cy="1335115"/>
          </a:xfrm>
          <a:custGeom>
            <a:avLst/>
            <a:gdLst>
              <a:gd name="connsiteX0" fmla="*/ 350916 w 573109"/>
              <a:gd name="connsiteY0" fmla="*/ 0 h 1019639"/>
              <a:gd name="connsiteX1" fmla="*/ 470557 w 573109"/>
              <a:gd name="connsiteY1" fmla="*/ 51275 h 1019639"/>
              <a:gd name="connsiteX2" fmla="*/ 496195 w 573109"/>
              <a:gd name="connsiteY2" fmla="*/ 85458 h 1019639"/>
              <a:gd name="connsiteX3" fmla="*/ 521832 w 573109"/>
              <a:gd name="connsiteY3" fmla="*/ 153825 h 1019639"/>
              <a:gd name="connsiteX4" fmla="*/ 368008 w 573109"/>
              <a:gd name="connsiteY4" fmla="*/ 444382 h 1019639"/>
              <a:gd name="connsiteX5" fmla="*/ 316733 w 573109"/>
              <a:gd name="connsiteY5" fmla="*/ 461473 h 1019639"/>
              <a:gd name="connsiteX6" fmla="*/ 248367 w 573109"/>
              <a:gd name="connsiteY6" fmla="*/ 239283 h 1019639"/>
              <a:gd name="connsiteX7" fmla="*/ 282550 w 573109"/>
              <a:gd name="connsiteY7" fmla="*/ 222191 h 1019639"/>
              <a:gd name="connsiteX8" fmla="*/ 419283 w 573109"/>
              <a:gd name="connsiteY8" fmla="*/ 230737 h 1019639"/>
              <a:gd name="connsiteX9" fmla="*/ 556015 w 573109"/>
              <a:gd name="connsiteY9" fmla="*/ 427290 h 1019639"/>
              <a:gd name="connsiteX10" fmla="*/ 530378 w 573109"/>
              <a:gd name="connsiteY10" fmla="*/ 700756 h 1019639"/>
              <a:gd name="connsiteX11" fmla="*/ 496195 w 573109"/>
              <a:gd name="connsiteY11" fmla="*/ 717847 h 1019639"/>
              <a:gd name="connsiteX12" fmla="*/ 419283 w 573109"/>
              <a:gd name="connsiteY12" fmla="*/ 726393 h 1019639"/>
              <a:gd name="connsiteX13" fmla="*/ 291096 w 573109"/>
              <a:gd name="connsiteY13" fmla="*/ 717847 h 1019639"/>
              <a:gd name="connsiteX14" fmla="*/ 282550 w 573109"/>
              <a:gd name="connsiteY14" fmla="*/ 692210 h 1019639"/>
              <a:gd name="connsiteX15" fmla="*/ 274004 w 573109"/>
              <a:gd name="connsiteY15" fmla="*/ 623843 h 1019639"/>
              <a:gd name="connsiteX16" fmla="*/ 308187 w 573109"/>
              <a:gd name="connsiteY16" fmla="*/ 572569 h 1019639"/>
              <a:gd name="connsiteX17" fmla="*/ 504741 w 573109"/>
              <a:gd name="connsiteY17" fmla="*/ 623843 h 1019639"/>
              <a:gd name="connsiteX18" fmla="*/ 564561 w 573109"/>
              <a:gd name="connsiteY18" fmla="*/ 726393 h 1019639"/>
              <a:gd name="connsiteX19" fmla="*/ 530378 w 573109"/>
              <a:gd name="connsiteY19" fmla="*/ 880217 h 1019639"/>
              <a:gd name="connsiteX20" fmla="*/ 470557 w 573109"/>
              <a:gd name="connsiteY20" fmla="*/ 914400 h 1019639"/>
              <a:gd name="connsiteX21" fmla="*/ 325279 w 573109"/>
              <a:gd name="connsiteY21" fmla="*/ 974221 h 1019639"/>
              <a:gd name="connsiteX22" fmla="*/ 77451 w 573109"/>
              <a:gd name="connsiteY22" fmla="*/ 888763 h 1019639"/>
              <a:gd name="connsiteX23" fmla="*/ 68905 w 573109"/>
              <a:gd name="connsiteY23" fmla="*/ 854580 h 1019639"/>
              <a:gd name="connsiteX24" fmla="*/ 77451 w 573109"/>
              <a:gd name="connsiteY24" fmla="*/ 717847 h 1019639"/>
              <a:gd name="connsiteX25" fmla="*/ 103088 w 573109"/>
              <a:gd name="connsiteY25" fmla="*/ 675118 h 1019639"/>
              <a:gd name="connsiteX26" fmla="*/ 197092 w 573109"/>
              <a:gd name="connsiteY26" fmla="*/ 683664 h 1019639"/>
              <a:gd name="connsiteX27" fmla="*/ 239821 w 573109"/>
              <a:gd name="connsiteY27" fmla="*/ 863126 h 1019639"/>
              <a:gd name="connsiteX28" fmla="*/ 222729 w 573109"/>
              <a:gd name="connsiteY28" fmla="*/ 897309 h 1019639"/>
              <a:gd name="connsiteX29" fmla="*/ 188546 w 573109"/>
              <a:gd name="connsiteY29" fmla="*/ 982767 h 1019639"/>
              <a:gd name="connsiteX30" fmla="*/ 171455 w 573109"/>
              <a:gd name="connsiteY30" fmla="*/ 1008404 h 1019639"/>
              <a:gd name="connsiteX31" fmla="*/ 128726 w 573109"/>
              <a:gd name="connsiteY31" fmla="*/ 1016950 h 1019639"/>
              <a:gd name="connsiteX32" fmla="*/ 43268 w 573109"/>
              <a:gd name="connsiteY32" fmla="*/ 1008404 h 1019639"/>
              <a:gd name="connsiteX33" fmla="*/ 9085 w 573109"/>
              <a:gd name="connsiteY33" fmla="*/ 734939 h 1019639"/>
              <a:gd name="connsiteX34" fmla="*/ 43268 w 573109"/>
              <a:gd name="connsiteY34" fmla="*/ 598206 h 1019639"/>
              <a:gd name="connsiteX35" fmla="*/ 60359 w 573109"/>
              <a:gd name="connsiteY35" fmla="*/ 589660 h 1019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3109" h="1019639">
                <a:moveTo>
                  <a:pt x="350916" y="0"/>
                </a:moveTo>
                <a:cubicBezTo>
                  <a:pt x="411043" y="15032"/>
                  <a:pt x="424370" y="10220"/>
                  <a:pt x="470557" y="51275"/>
                </a:cubicBezTo>
                <a:cubicBezTo>
                  <a:pt x="481202" y="60738"/>
                  <a:pt x="487649" y="74064"/>
                  <a:pt x="496195" y="85458"/>
                </a:cubicBezTo>
                <a:cubicBezTo>
                  <a:pt x="504741" y="108247"/>
                  <a:pt x="524176" y="129600"/>
                  <a:pt x="521832" y="153825"/>
                </a:cubicBezTo>
                <a:cubicBezTo>
                  <a:pt x="505949" y="317944"/>
                  <a:pt x="488215" y="357566"/>
                  <a:pt x="368008" y="444382"/>
                </a:cubicBezTo>
                <a:cubicBezTo>
                  <a:pt x="353403" y="454930"/>
                  <a:pt x="333825" y="455776"/>
                  <a:pt x="316733" y="461473"/>
                </a:cubicBezTo>
                <a:cubicBezTo>
                  <a:pt x="163578" y="356180"/>
                  <a:pt x="133411" y="402137"/>
                  <a:pt x="248367" y="239283"/>
                </a:cubicBezTo>
                <a:cubicBezTo>
                  <a:pt x="255714" y="228875"/>
                  <a:pt x="271156" y="227888"/>
                  <a:pt x="282550" y="222191"/>
                </a:cubicBezTo>
                <a:cubicBezTo>
                  <a:pt x="328128" y="225040"/>
                  <a:pt x="376316" y="215269"/>
                  <a:pt x="419283" y="230737"/>
                </a:cubicBezTo>
                <a:cubicBezTo>
                  <a:pt x="498167" y="259135"/>
                  <a:pt x="527425" y="366024"/>
                  <a:pt x="556015" y="427290"/>
                </a:cubicBezTo>
                <a:cubicBezTo>
                  <a:pt x="572516" y="559297"/>
                  <a:pt x="593579" y="574354"/>
                  <a:pt x="530378" y="700756"/>
                </a:cubicBezTo>
                <a:cubicBezTo>
                  <a:pt x="524681" y="712150"/>
                  <a:pt x="508608" y="714983"/>
                  <a:pt x="496195" y="717847"/>
                </a:cubicBezTo>
                <a:cubicBezTo>
                  <a:pt x="471060" y="723647"/>
                  <a:pt x="444920" y="723544"/>
                  <a:pt x="419283" y="726393"/>
                </a:cubicBezTo>
                <a:cubicBezTo>
                  <a:pt x="376554" y="723544"/>
                  <a:pt x="332641" y="728233"/>
                  <a:pt x="291096" y="717847"/>
                </a:cubicBezTo>
                <a:cubicBezTo>
                  <a:pt x="282357" y="715662"/>
                  <a:pt x="284161" y="701073"/>
                  <a:pt x="282550" y="692210"/>
                </a:cubicBezTo>
                <a:cubicBezTo>
                  <a:pt x="278442" y="669614"/>
                  <a:pt x="276853" y="646632"/>
                  <a:pt x="274004" y="623843"/>
                </a:cubicBezTo>
                <a:cubicBezTo>
                  <a:pt x="285398" y="606752"/>
                  <a:pt x="287804" y="575117"/>
                  <a:pt x="308187" y="572569"/>
                </a:cubicBezTo>
                <a:cubicBezTo>
                  <a:pt x="362749" y="565749"/>
                  <a:pt x="465283" y="564656"/>
                  <a:pt x="504741" y="623843"/>
                </a:cubicBezTo>
                <a:cubicBezTo>
                  <a:pt x="526693" y="656771"/>
                  <a:pt x="544621" y="692210"/>
                  <a:pt x="564561" y="726393"/>
                </a:cubicBezTo>
                <a:cubicBezTo>
                  <a:pt x="553167" y="777668"/>
                  <a:pt x="553868" y="833237"/>
                  <a:pt x="530378" y="880217"/>
                </a:cubicBezTo>
                <a:cubicBezTo>
                  <a:pt x="520107" y="900759"/>
                  <a:pt x="491435" y="904831"/>
                  <a:pt x="470557" y="914400"/>
                </a:cubicBezTo>
                <a:cubicBezTo>
                  <a:pt x="422949" y="936221"/>
                  <a:pt x="373705" y="954281"/>
                  <a:pt x="325279" y="974221"/>
                </a:cubicBezTo>
                <a:cubicBezTo>
                  <a:pt x="242670" y="945735"/>
                  <a:pt x="156636" y="925716"/>
                  <a:pt x="77451" y="888763"/>
                </a:cubicBezTo>
                <a:cubicBezTo>
                  <a:pt x="66808" y="883796"/>
                  <a:pt x="68905" y="866325"/>
                  <a:pt x="68905" y="854580"/>
                </a:cubicBezTo>
                <a:cubicBezTo>
                  <a:pt x="68905" y="808913"/>
                  <a:pt x="68906" y="762707"/>
                  <a:pt x="77451" y="717847"/>
                </a:cubicBezTo>
                <a:cubicBezTo>
                  <a:pt x="80559" y="701530"/>
                  <a:pt x="94542" y="689361"/>
                  <a:pt x="103088" y="675118"/>
                </a:cubicBezTo>
                <a:cubicBezTo>
                  <a:pt x="134423" y="677967"/>
                  <a:pt x="170676" y="666571"/>
                  <a:pt x="197092" y="683664"/>
                </a:cubicBezTo>
                <a:cubicBezTo>
                  <a:pt x="263775" y="726812"/>
                  <a:pt x="252113" y="801665"/>
                  <a:pt x="239821" y="863126"/>
                </a:cubicBezTo>
                <a:cubicBezTo>
                  <a:pt x="237323" y="875618"/>
                  <a:pt x="227747" y="885600"/>
                  <a:pt x="222729" y="897309"/>
                </a:cubicBezTo>
                <a:cubicBezTo>
                  <a:pt x="210643" y="925509"/>
                  <a:pt x="201403" y="954910"/>
                  <a:pt x="188546" y="982767"/>
                </a:cubicBezTo>
                <a:cubicBezTo>
                  <a:pt x="184242" y="992092"/>
                  <a:pt x="180372" y="1003308"/>
                  <a:pt x="171455" y="1008404"/>
                </a:cubicBezTo>
                <a:cubicBezTo>
                  <a:pt x="158844" y="1015610"/>
                  <a:pt x="142969" y="1014101"/>
                  <a:pt x="128726" y="1016950"/>
                </a:cubicBezTo>
                <a:cubicBezTo>
                  <a:pt x="100240" y="1014101"/>
                  <a:pt x="62848" y="1029289"/>
                  <a:pt x="43268" y="1008404"/>
                </a:cubicBezTo>
                <a:cubicBezTo>
                  <a:pt x="-18162" y="942878"/>
                  <a:pt x="1514" y="808126"/>
                  <a:pt x="9085" y="734939"/>
                </a:cubicBezTo>
                <a:cubicBezTo>
                  <a:pt x="12013" y="706630"/>
                  <a:pt x="16654" y="631474"/>
                  <a:pt x="43268" y="598206"/>
                </a:cubicBezTo>
                <a:cubicBezTo>
                  <a:pt x="47247" y="593232"/>
                  <a:pt x="54662" y="592509"/>
                  <a:pt x="60359" y="589660"/>
                </a:cubicBezTo>
              </a:path>
            </a:pathLst>
          </a:custGeom>
          <a:noFill/>
          <a:ln w="38100">
            <a:solidFill>
              <a:srgbClr val="FFC000"/>
            </a:solidFill>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50" name="Freeform 49"/>
          <p:cNvSpPr/>
          <p:nvPr/>
        </p:nvSpPr>
        <p:spPr>
          <a:xfrm flipH="1">
            <a:off x="673322" y="2495538"/>
            <a:ext cx="750429" cy="1335115"/>
          </a:xfrm>
          <a:custGeom>
            <a:avLst/>
            <a:gdLst>
              <a:gd name="connsiteX0" fmla="*/ 350916 w 573109"/>
              <a:gd name="connsiteY0" fmla="*/ 0 h 1019639"/>
              <a:gd name="connsiteX1" fmla="*/ 470557 w 573109"/>
              <a:gd name="connsiteY1" fmla="*/ 51275 h 1019639"/>
              <a:gd name="connsiteX2" fmla="*/ 496195 w 573109"/>
              <a:gd name="connsiteY2" fmla="*/ 85458 h 1019639"/>
              <a:gd name="connsiteX3" fmla="*/ 521832 w 573109"/>
              <a:gd name="connsiteY3" fmla="*/ 153825 h 1019639"/>
              <a:gd name="connsiteX4" fmla="*/ 368008 w 573109"/>
              <a:gd name="connsiteY4" fmla="*/ 444382 h 1019639"/>
              <a:gd name="connsiteX5" fmla="*/ 316733 w 573109"/>
              <a:gd name="connsiteY5" fmla="*/ 461473 h 1019639"/>
              <a:gd name="connsiteX6" fmla="*/ 248367 w 573109"/>
              <a:gd name="connsiteY6" fmla="*/ 239283 h 1019639"/>
              <a:gd name="connsiteX7" fmla="*/ 282550 w 573109"/>
              <a:gd name="connsiteY7" fmla="*/ 222191 h 1019639"/>
              <a:gd name="connsiteX8" fmla="*/ 419283 w 573109"/>
              <a:gd name="connsiteY8" fmla="*/ 230737 h 1019639"/>
              <a:gd name="connsiteX9" fmla="*/ 556015 w 573109"/>
              <a:gd name="connsiteY9" fmla="*/ 427290 h 1019639"/>
              <a:gd name="connsiteX10" fmla="*/ 530378 w 573109"/>
              <a:gd name="connsiteY10" fmla="*/ 700756 h 1019639"/>
              <a:gd name="connsiteX11" fmla="*/ 496195 w 573109"/>
              <a:gd name="connsiteY11" fmla="*/ 717847 h 1019639"/>
              <a:gd name="connsiteX12" fmla="*/ 419283 w 573109"/>
              <a:gd name="connsiteY12" fmla="*/ 726393 h 1019639"/>
              <a:gd name="connsiteX13" fmla="*/ 291096 w 573109"/>
              <a:gd name="connsiteY13" fmla="*/ 717847 h 1019639"/>
              <a:gd name="connsiteX14" fmla="*/ 282550 w 573109"/>
              <a:gd name="connsiteY14" fmla="*/ 692210 h 1019639"/>
              <a:gd name="connsiteX15" fmla="*/ 274004 w 573109"/>
              <a:gd name="connsiteY15" fmla="*/ 623843 h 1019639"/>
              <a:gd name="connsiteX16" fmla="*/ 308187 w 573109"/>
              <a:gd name="connsiteY16" fmla="*/ 572569 h 1019639"/>
              <a:gd name="connsiteX17" fmla="*/ 504741 w 573109"/>
              <a:gd name="connsiteY17" fmla="*/ 623843 h 1019639"/>
              <a:gd name="connsiteX18" fmla="*/ 564561 w 573109"/>
              <a:gd name="connsiteY18" fmla="*/ 726393 h 1019639"/>
              <a:gd name="connsiteX19" fmla="*/ 530378 w 573109"/>
              <a:gd name="connsiteY19" fmla="*/ 880217 h 1019639"/>
              <a:gd name="connsiteX20" fmla="*/ 470557 w 573109"/>
              <a:gd name="connsiteY20" fmla="*/ 914400 h 1019639"/>
              <a:gd name="connsiteX21" fmla="*/ 325279 w 573109"/>
              <a:gd name="connsiteY21" fmla="*/ 974221 h 1019639"/>
              <a:gd name="connsiteX22" fmla="*/ 77451 w 573109"/>
              <a:gd name="connsiteY22" fmla="*/ 888763 h 1019639"/>
              <a:gd name="connsiteX23" fmla="*/ 68905 w 573109"/>
              <a:gd name="connsiteY23" fmla="*/ 854580 h 1019639"/>
              <a:gd name="connsiteX24" fmla="*/ 77451 w 573109"/>
              <a:gd name="connsiteY24" fmla="*/ 717847 h 1019639"/>
              <a:gd name="connsiteX25" fmla="*/ 103088 w 573109"/>
              <a:gd name="connsiteY25" fmla="*/ 675118 h 1019639"/>
              <a:gd name="connsiteX26" fmla="*/ 197092 w 573109"/>
              <a:gd name="connsiteY26" fmla="*/ 683664 h 1019639"/>
              <a:gd name="connsiteX27" fmla="*/ 239821 w 573109"/>
              <a:gd name="connsiteY27" fmla="*/ 863126 h 1019639"/>
              <a:gd name="connsiteX28" fmla="*/ 222729 w 573109"/>
              <a:gd name="connsiteY28" fmla="*/ 897309 h 1019639"/>
              <a:gd name="connsiteX29" fmla="*/ 188546 w 573109"/>
              <a:gd name="connsiteY29" fmla="*/ 982767 h 1019639"/>
              <a:gd name="connsiteX30" fmla="*/ 171455 w 573109"/>
              <a:gd name="connsiteY30" fmla="*/ 1008404 h 1019639"/>
              <a:gd name="connsiteX31" fmla="*/ 128726 w 573109"/>
              <a:gd name="connsiteY31" fmla="*/ 1016950 h 1019639"/>
              <a:gd name="connsiteX32" fmla="*/ 43268 w 573109"/>
              <a:gd name="connsiteY32" fmla="*/ 1008404 h 1019639"/>
              <a:gd name="connsiteX33" fmla="*/ 9085 w 573109"/>
              <a:gd name="connsiteY33" fmla="*/ 734939 h 1019639"/>
              <a:gd name="connsiteX34" fmla="*/ 43268 w 573109"/>
              <a:gd name="connsiteY34" fmla="*/ 598206 h 1019639"/>
              <a:gd name="connsiteX35" fmla="*/ 60359 w 573109"/>
              <a:gd name="connsiteY35" fmla="*/ 589660 h 1019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3109" h="1019639">
                <a:moveTo>
                  <a:pt x="350916" y="0"/>
                </a:moveTo>
                <a:cubicBezTo>
                  <a:pt x="411043" y="15032"/>
                  <a:pt x="424370" y="10220"/>
                  <a:pt x="470557" y="51275"/>
                </a:cubicBezTo>
                <a:cubicBezTo>
                  <a:pt x="481202" y="60738"/>
                  <a:pt x="487649" y="74064"/>
                  <a:pt x="496195" y="85458"/>
                </a:cubicBezTo>
                <a:cubicBezTo>
                  <a:pt x="504741" y="108247"/>
                  <a:pt x="524176" y="129600"/>
                  <a:pt x="521832" y="153825"/>
                </a:cubicBezTo>
                <a:cubicBezTo>
                  <a:pt x="505949" y="317944"/>
                  <a:pt x="488215" y="357566"/>
                  <a:pt x="368008" y="444382"/>
                </a:cubicBezTo>
                <a:cubicBezTo>
                  <a:pt x="353403" y="454930"/>
                  <a:pt x="333825" y="455776"/>
                  <a:pt x="316733" y="461473"/>
                </a:cubicBezTo>
                <a:cubicBezTo>
                  <a:pt x="163578" y="356180"/>
                  <a:pt x="133411" y="402137"/>
                  <a:pt x="248367" y="239283"/>
                </a:cubicBezTo>
                <a:cubicBezTo>
                  <a:pt x="255714" y="228875"/>
                  <a:pt x="271156" y="227888"/>
                  <a:pt x="282550" y="222191"/>
                </a:cubicBezTo>
                <a:cubicBezTo>
                  <a:pt x="328128" y="225040"/>
                  <a:pt x="376316" y="215269"/>
                  <a:pt x="419283" y="230737"/>
                </a:cubicBezTo>
                <a:cubicBezTo>
                  <a:pt x="498167" y="259135"/>
                  <a:pt x="527425" y="366024"/>
                  <a:pt x="556015" y="427290"/>
                </a:cubicBezTo>
                <a:cubicBezTo>
                  <a:pt x="572516" y="559297"/>
                  <a:pt x="593579" y="574354"/>
                  <a:pt x="530378" y="700756"/>
                </a:cubicBezTo>
                <a:cubicBezTo>
                  <a:pt x="524681" y="712150"/>
                  <a:pt x="508608" y="714983"/>
                  <a:pt x="496195" y="717847"/>
                </a:cubicBezTo>
                <a:cubicBezTo>
                  <a:pt x="471060" y="723647"/>
                  <a:pt x="444920" y="723544"/>
                  <a:pt x="419283" y="726393"/>
                </a:cubicBezTo>
                <a:cubicBezTo>
                  <a:pt x="376554" y="723544"/>
                  <a:pt x="332641" y="728233"/>
                  <a:pt x="291096" y="717847"/>
                </a:cubicBezTo>
                <a:cubicBezTo>
                  <a:pt x="282357" y="715662"/>
                  <a:pt x="284161" y="701073"/>
                  <a:pt x="282550" y="692210"/>
                </a:cubicBezTo>
                <a:cubicBezTo>
                  <a:pt x="278442" y="669614"/>
                  <a:pt x="276853" y="646632"/>
                  <a:pt x="274004" y="623843"/>
                </a:cubicBezTo>
                <a:cubicBezTo>
                  <a:pt x="285398" y="606752"/>
                  <a:pt x="287804" y="575117"/>
                  <a:pt x="308187" y="572569"/>
                </a:cubicBezTo>
                <a:cubicBezTo>
                  <a:pt x="362749" y="565749"/>
                  <a:pt x="465283" y="564656"/>
                  <a:pt x="504741" y="623843"/>
                </a:cubicBezTo>
                <a:cubicBezTo>
                  <a:pt x="526693" y="656771"/>
                  <a:pt x="544621" y="692210"/>
                  <a:pt x="564561" y="726393"/>
                </a:cubicBezTo>
                <a:cubicBezTo>
                  <a:pt x="553167" y="777668"/>
                  <a:pt x="553868" y="833237"/>
                  <a:pt x="530378" y="880217"/>
                </a:cubicBezTo>
                <a:cubicBezTo>
                  <a:pt x="520107" y="900759"/>
                  <a:pt x="491435" y="904831"/>
                  <a:pt x="470557" y="914400"/>
                </a:cubicBezTo>
                <a:cubicBezTo>
                  <a:pt x="422949" y="936221"/>
                  <a:pt x="373705" y="954281"/>
                  <a:pt x="325279" y="974221"/>
                </a:cubicBezTo>
                <a:cubicBezTo>
                  <a:pt x="242670" y="945735"/>
                  <a:pt x="156636" y="925716"/>
                  <a:pt x="77451" y="888763"/>
                </a:cubicBezTo>
                <a:cubicBezTo>
                  <a:pt x="66808" y="883796"/>
                  <a:pt x="68905" y="866325"/>
                  <a:pt x="68905" y="854580"/>
                </a:cubicBezTo>
                <a:cubicBezTo>
                  <a:pt x="68905" y="808913"/>
                  <a:pt x="68906" y="762707"/>
                  <a:pt x="77451" y="717847"/>
                </a:cubicBezTo>
                <a:cubicBezTo>
                  <a:pt x="80559" y="701530"/>
                  <a:pt x="94542" y="689361"/>
                  <a:pt x="103088" y="675118"/>
                </a:cubicBezTo>
                <a:cubicBezTo>
                  <a:pt x="134423" y="677967"/>
                  <a:pt x="170676" y="666571"/>
                  <a:pt x="197092" y="683664"/>
                </a:cubicBezTo>
                <a:cubicBezTo>
                  <a:pt x="263775" y="726812"/>
                  <a:pt x="252113" y="801665"/>
                  <a:pt x="239821" y="863126"/>
                </a:cubicBezTo>
                <a:cubicBezTo>
                  <a:pt x="237323" y="875618"/>
                  <a:pt x="227747" y="885600"/>
                  <a:pt x="222729" y="897309"/>
                </a:cubicBezTo>
                <a:cubicBezTo>
                  <a:pt x="210643" y="925509"/>
                  <a:pt x="201403" y="954910"/>
                  <a:pt x="188546" y="982767"/>
                </a:cubicBezTo>
                <a:cubicBezTo>
                  <a:pt x="184242" y="992092"/>
                  <a:pt x="180372" y="1003308"/>
                  <a:pt x="171455" y="1008404"/>
                </a:cubicBezTo>
                <a:cubicBezTo>
                  <a:pt x="158844" y="1015610"/>
                  <a:pt x="142969" y="1014101"/>
                  <a:pt x="128726" y="1016950"/>
                </a:cubicBezTo>
                <a:cubicBezTo>
                  <a:pt x="100240" y="1014101"/>
                  <a:pt x="62848" y="1029289"/>
                  <a:pt x="43268" y="1008404"/>
                </a:cubicBezTo>
                <a:cubicBezTo>
                  <a:pt x="-18162" y="942878"/>
                  <a:pt x="1514" y="808126"/>
                  <a:pt x="9085" y="734939"/>
                </a:cubicBezTo>
                <a:cubicBezTo>
                  <a:pt x="12013" y="706630"/>
                  <a:pt x="16654" y="631474"/>
                  <a:pt x="43268" y="598206"/>
                </a:cubicBezTo>
                <a:cubicBezTo>
                  <a:pt x="47247" y="593232"/>
                  <a:pt x="54662" y="592509"/>
                  <a:pt x="60359" y="589660"/>
                </a:cubicBezTo>
              </a:path>
            </a:pathLst>
          </a:custGeom>
          <a:noFill/>
          <a:ln w="38100">
            <a:solidFill>
              <a:srgbClr val="EC14CD"/>
            </a:solidFill>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29" name="Freeform 28"/>
          <p:cNvSpPr/>
          <p:nvPr/>
        </p:nvSpPr>
        <p:spPr>
          <a:xfrm>
            <a:off x="4655051" y="2654596"/>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0" name="Freeform 29"/>
          <p:cNvSpPr/>
          <p:nvPr/>
        </p:nvSpPr>
        <p:spPr>
          <a:xfrm>
            <a:off x="4807451" y="2806996"/>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1" name="Freeform 30"/>
          <p:cNvSpPr/>
          <p:nvPr/>
        </p:nvSpPr>
        <p:spPr>
          <a:xfrm>
            <a:off x="5083260" y="2705396"/>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3" name="Freeform 32"/>
          <p:cNvSpPr/>
          <p:nvPr/>
        </p:nvSpPr>
        <p:spPr>
          <a:xfrm>
            <a:off x="4749469" y="3230329"/>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4" name="Freeform 33"/>
          <p:cNvSpPr/>
          <p:nvPr/>
        </p:nvSpPr>
        <p:spPr>
          <a:xfrm>
            <a:off x="5025278" y="3066639"/>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5" name="Freeform 34"/>
          <p:cNvSpPr/>
          <p:nvPr/>
        </p:nvSpPr>
        <p:spPr>
          <a:xfrm>
            <a:off x="4865433" y="3282457"/>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6" name="Freeform 35"/>
          <p:cNvSpPr/>
          <p:nvPr/>
        </p:nvSpPr>
        <p:spPr>
          <a:xfrm>
            <a:off x="5139968" y="3394017"/>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7" name="Freeform 36"/>
          <p:cNvSpPr/>
          <p:nvPr/>
        </p:nvSpPr>
        <p:spPr>
          <a:xfrm>
            <a:off x="5057102" y="3461751"/>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8" name="Freeform 37"/>
          <p:cNvSpPr/>
          <p:nvPr/>
        </p:nvSpPr>
        <p:spPr>
          <a:xfrm>
            <a:off x="4749469" y="3738329"/>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9" name="Freeform 38"/>
          <p:cNvSpPr/>
          <p:nvPr/>
        </p:nvSpPr>
        <p:spPr>
          <a:xfrm>
            <a:off x="4967296" y="3620232"/>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0" name="Freeform 39"/>
          <p:cNvSpPr/>
          <p:nvPr/>
        </p:nvSpPr>
        <p:spPr>
          <a:xfrm>
            <a:off x="4865433" y="3789129"/>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1" name="Freeform 40"/>
          <p:cNvSpPr/>
          <p:nvPr/>
        </p:nvSpPr>
        <p:spPr>
          <a:xfrm>
            <a:off x="5081986" y="3924595"/>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2" name="Freeform 41"/>
          <p:cNvSpPr/>
          <p:nvPr/>
        </p:nvSpPr>
        <p:spPr>
          <a:xfrm>
            <a:off x="7561008" y="2086204"/>
            <a:ext cx="517263" cy="3384376"/>
          </a:xfrm>
          <a:custGeom>
            <a:avLst/>
            <a:gdLst>
              <a:gd name="connsiteX0" fmla="*/ 47703 w 229231"/>
              <a:gd name="connsiteY0" fmla="*/ 0 h 2754489"/>
              <a:gd name="connsiteX1" fmla="*/ 2548 w 229231"/>
              <a:gd name="connsiteY1" fmla="*/ 225778 h 2754489"/>
              <a:gd name="connsiteX2" fmla="*/ 115437 w 229231"/>
              <a:gd name="connsiteY2" fmla="*/ 406400 h 2754489"/>
              <a:gd name="connsiteX3" fmla="*/ 47703 w 229231"/>
              <a:gd name="connsiteY3" fmla="*/ 620889 h 2754489"/>
              <a:gd name="connsiteX4" fmla="*/ 160592 w 229231"/>
              <a:gd name="connsiteY4" fmla="*/ 846667 h 2754489"/>
              <a:gd name="connsiteX5" fmla="*/ 25125 w 229231"/>
              <a:gd name="connsiteY5" fmla="*/ 1106311 h 2754489"/>
              <a:gd name="connsiteX6" fmla="*/ 183170 w 229231"/>
              <a:gd name="connsiteY6" fmla="*/ 1354667 h 2754489"/>
              <a:gd name="connsiteX7" fmla="*/ 70281 w 229231"/>
              <a:gd name="connsiteY7" fmla="*/ 1591734 h 2754489"/>
              <a:gd name="connsiteX8" fmla="*/ 194459 w 229231"/>
              <a:gd name="connsiteY8" fmla="*/ 1873956 h 2754489"/>
              <a:gd name="connsiteX9" fmla="*/ 70281 w 229231"/>
              <a:gd name="connsiteY9" fmla="*/ 2156178 h 2754489"/>
              <a:gd name="connsiteX10" fmla="*/ 228325 w 229231"/>
              <a:gd name="connsiteY10" fmla="*/ 2370667 h 2754489"/>
              <a:gd name="connsiteX11" fmla="*/ 138014 w 229231"/>
              <a:gd name="connsiteY11" fmla="*/ 2630311 h 2754489"/>
              <a:gd name="connsiteX12" fmla="*/ 205748 w 229231"/>
              <a:gd name="connsiteY12" fmla="*/ 2754489 h 275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9231" h="2754489">
                <a:moveTo>
                  <a:pt x="47703" y="0"/>
                </a:moveTo>
                <a:cubicBezTo>
                  <a:pt x="19481" y="79022"/>
                  <a:pt x="-8741" y="158045"/>
                  <a:pt x="2548" y="225778"/>
                </a:cubicBezTo>
                <a:cubicBezTo>
                  <a:pt x="13837" y="293511"/>
                  <a:pt x="107911" y="340548"/>
                  <a:pt x="115437" y="406400"/>
                </a:cubicBezTo>
                <a:cubicBezTo>
                  <a:pt x="122963" y="472252"/>
                  <a:pt x="40177" y="547511"/>
                  <a:pt x="47703" y="620889"/>
                </a:cubicBezTo>
                <a:cubicBezTo>
                  <a:pt x="55229" y="694267"/>
                  <a:pt x="164355" y="765763"/>
                  <a:pt x="160592" y="846667"/>
                </a:cubicBezTo>
                <a:cubicBezTo>
                  <a:pt x="156829" y="927571"/>
                  <a:pt x="21362" y="1021644"/>
                  <a:pt x="25125" y="1106311"/>
                </a:cubicBezTo>
                <a:cubicBezTo>
                  <a:pt x="28888" y="1190978"/>
                  <a:pt x="175644" y="1273763"/>
                  <a:pt x="183170" y="1354667"/>
                </a:cubicBezTo>
                <a:cubicBezTo>
                  <a:pt x="190696" y="1435571"/>
                  <a:pt x="68400" y="1505186"/>
                  <a:pt x="70281" y="1591734"/>
                </a:cubicBezTo>
                <a:cubicBezTo>
                  <a:pt x="72162" y="1678282"/>
                  <a:pt x="194459" y="1779882"/>
                  <a:pt x="194459" y="1873956"/>
                </a:cubicBezTo>
                <a:cubicBezTo>
                  <a:pt x="194459" y="1968030"/>
                  <a:pt x="64637" y="2073393"/>
                  <a:pt x="70281" y="2156178"/>
                </a:cubicBezTo>
                <a:cubicBezTo>
                  <a:pt x="75925" y="2238963"/>
                  <a:pt x="217036" y="2291645"/>
                  <a:pt x="228325" y="2370667"/>
                </a:cubicBezTo>
                <a:cubicBezTo>
                  <a:pt x="239614" y="2449689"/>
                  <a:pt x="141777" y="2566341"/>
                  <a:pt x="138014" y="2630311"/>
                </a:cubicBezTo>
                <a:cubicBezTo>
                  <a:pt x="134251" y="2694281"/>
                  <a:pt x="192578" y="2718741"/>
                  <a:pt x="205748" y="2754489"/>
                </a:cubicBezTo>
              </a:path>
            </a:pathLst>
          </a:custGeom>
          <a:ln>
            <a:solidFill>
              <a:schemeClr val="tx1">
                <a:lumMod val="75000"/>
                <a:lumOff val="25000"/>
              </a:schemeClr>
            </a:solidFill>
          </a:ln>
        </p:spPr>
        <p:style>
          <a:lnRef idx="2">
            <a:schemeClr val="accent5"/>
          </a:lnRef>
          <a:fillRef idx="0">
            <a:schemeClr val="accent5"/>
          </a:fillRef>
          <a:effectRef idx="1">
            <a:schemeClr val="accent5"/>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lumMod val="65000"/>
                  <a:lumOff val="35000"/>
                </a:srgbClr>
              </a:solidFill>
              <a:effectLst/>
              <a:uLnTx/>
              <a:uFillTx/>
              <a:latin typeface="Tahoma"/>
              <a:ea typeface="+mn-ea"/>
              <a:cs typeface="+mn-cs"/>
            </a:endParaRPr>
          </a:p>
        </p:txBody>
      </p:sp>
      <p:sp>
        <p:nvSpPr>
          <p:cNvPr id="43" name="Freeform 42"/>
          <p:cNvSpPr/>
          <p:nvPr/>
        </p:nvSpPr>
        <p:spPr>
          <a:xfrm>
            <a:off x="7561008" y="2096941"/>
            <a:ext cx="517263" cy="3384376"/>
          </a:xfrm>
          <a:custGeom>
            <a:avLst/>
            <a:gdLst>
              <a:gd name="connsiteX0" fmla="*/ 47703 w 229231"/>
              <a:gd name="connsiteY0" fmla="*/ 0 h 2754489"/>
              <a:gd name="connsiteX1" fmla="*/ 2548 w 229231"/>
              <a:gd name="connsiteY1" fmla="*/ 225778 h 2754489"/>
              <a:gd name="connsiteX2" fmla="*/ 115437 w 229231"/>
              <a:gd name="connsiteY2" fmla="*/ 406400 h 2754489"/>
              <a:gd name="connsiteX3" fmla="*/ 47703 w 229231"/>
              <a:gd name="connsiteY3" fmla="*/ 620889 h 2754489"/>
              <a:gd name="connsiteX4" fmla="*/ 160592 w 229231"/>
              <a:gd name="connsiteY4" fmla="*/ 846667 h 2754489"/>
              <a:gd name="connsiteX5" fmla="*/ 25125 w 229231"/>
              <a:gd name="connsiteY5" fmla="*/ 1106311 h 2754489"/>
              <a:gd name="connsiteX6" fmla="*/ 183170 w 229231"/>
              <a:gd name="connsiteY6" fmla="*/ 1354667 h 2754489"/>
              <a:gd name="connsiteX7" fmla="*/ 70281 w 229231"/>
              <a:gd name="connsiteY7" fmla="*/ 1591734 h 2754489"/>
              <a:gd name="connsiteX8" fmla="*/ 194459 w 229231"/>
              <a:gd name="connsiteY8" fmla="*/ 1873956 h 2754489"/>
              <a:gd name="connsiteX9" fmla="*/ 70281 w 229231"/>
              <a:gd name="connsiteY9" fmla="*/ 2156178 h 2754489"/>
              <a:gd name="connsiteX10" fmla="*/ 228325 w 229231"/>
              <a:gd name="connsiteY10" fmla="*/ 2370667 h 2754489"/>
              <a:gd name="connsiteX11" fmla="*/ 138014 w 229231"/>
              <a:gd name="connsiteY11" fmla="*/ 2630311 h 2754489"/>
              <a:gd name="connsiteX12" fmla="*/ 205748 w 229231"/>
              <a:gd name="connsiteY12" fmla="*/ 2754489 h 275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9231" h="2754489">
                <a:moveTo>
                  <a:pt x="47703" y="0"/>
                </a:moveTo>
                <a:cubicBezTo>
                  <a:pt x="19481" y="79022"/>
                  <a:pt x="-8741" y="158045"/>
                  <a:pt x="2548" y="225778"/>
                </a:cubicBezTo>
                <a:cubicBezTo>
                  <a:pt x="13837" y="293511"/>
                  <a:pt x="107911" y="340548"/>
                  <a:pt x="115437" y="406400"/>
                </a:cubicBezTo>
                <a:cubicBezTo>
                  <a:pt x="122963" y="472252"/>
                  <a:pt x="40177" y="547511"/>
                  <a:pt x="47703" y="620889"/>
                </a:cubicBezTo>
                <a:cubicBezTo>
                  <a:pt x="55229" y="694267"/>
                  <a:pt x="164355" y="765763"/>
                  <a:pt x="160592" y="846667"/>
                </a:cubicBezTo>
                <a:cubicBezTo>
                  <a:pt x="156829" y="927571"/>
                  <a:pt x="21362" y="1021644"/>
                  <a:pt x="25125" y="1106311"/>
                </a:cubicBezTo>
                <a:cubicBezTo>
                  <a:pt x="28888" y="1190978"/>
                  <a:pt x="175644" y="1273763"/>
                  <a:pt x="183170" y="1354667"/>
                </a:cubicBezTo>
                <a:cubicBezTo>
                  <a:pt x="190696" y="1435571"/>
                  <a:pt x="68400" y="1505186"/>
                  <a:pt x="70281" y="1591734"/>
                </a:cubicBezTo>
                <a:cubicBezTo>
                  <a:pt x="72162" y="1678282"/>
                  <a:pt x="194459" y="1779882"/>
                  <a:pt x="194459" y="1873956"/>
                </a:cubicBezTo>
                <a:cubicBezTo>
                  <a:pt x="194459" y="1968030"/>
                  <a:pt x="64637" y="2073393"/>
                  <a:pt x="70281" y="2156178"/>
                </a:cubicBezTo>
                <a:cubicBezTo>
                  <a:pt x="75925" y="2238963"/>
                  <a:pt x="217036" y="2291645"/>
                  <a:pt x="228325" y="2370667"/>
                </a:cubicBezTo>
                <a:cubicBezTo>
                  <a:pt x="239614" y="2449689"/>
                  <a:pt x="141777" y="2566341"/>
                  <a:pt x="138014" y="2630311"/>
                </a:cubicBezTo>
                <a:cubicBezTo>
                  <a:pt x="134251" y="2694281"/>
                  <a:pt x="192578" y="2718741"/>
                  <a:pt x="205748" y="2754489"/>
                </a:cubicBezTo>
              </a:path>
            </a:pathLst>
          </a:custGeom>
          <a:ln>
            <a:solidFill>
              <a:srgbClr val="FFC000"/>
            </a:solidFill>
          </a:ln>
        </p:spPr>
        <p:style>
          <a:lnRef idx="2">
            <a:schemeClr val="accent5"/>
          </a:lnRef>
          <a:fillRef idx="0">
            <a:schemeClr val="accent5"/>
          </a:fillRef>
          <a:effectRef idx="1">
            <a:schemeClr val="accent5"/>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lumMod val="65000"/>
                  <a:lumOff val="35000"/>
                </a:srgbClr>
              </a:solidFill>
              <a:effectLst/>
              <a:uLnTx/>
              <a:uFillTx/>
              <a:latin typeface="Tahoma"/>
              <a:ea typeface="+mn-ea"/>
              <a:cs typeface="+mn-cs"/>
            </a:endParaRPr>
          </a:p>
        </p:txBody>
      </p:sp>
      <p:sp>
        <p:nvSpPr>
          <p:cNvPr id="44" name="Freeform 43"/>
          <p:cNvSpPr/>
          <p:nvPr/>
        </p:nvSpPr>
        <p:spPr>
          <a:xfrm>
            <a:off x="3682447" y="3401106"/>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5" name="Freeform 44"/>
          <p:cNvSpPr/>
          <p:nvPr/>
        </p:nvSpPr>
        <p:spPr>
          <a:xfrm>
            <a:off x="3834847" y="3553506"/>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6" name="Freeform 45"/>
          <p:cNvSpPr/>
          <p:nvPr/>
        </p:nvSpPr>
        <p:spPr>
          <a:xfrm>
            <a:off x="4110656" y="3451906"/>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1" name="Freeform 50"/>
          <p:cNvSpPr/>
          <p:nvPr/>
        </p:nvSpPr>
        <p:spPr>
          <a:xfrm>
            <a:off x="3776865" y="3976839"/>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2" name="Freeform 51"/>
          <p:cNvSpPr/>
          <p:nvPr/>
        </p:nvSpPr>
        <p:spPr>
          <a:xfrm>
            <a:off x="4052674" y="3813149"/>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3" name="Freeform 52"/>
          <p:cNvSpPr/>
          <p:nvPr/>
        </p:nvSpPr>
        <p:spPr>
          <a:xfrm>
            <a:off x="3892829" y="4028967"/>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4" name="Freeform 53"/>
          <p:cNvSpPr/>
          <p:nvPr/>
        </p:nvSpPr>
        <p:spPr>
          <a:xfrm>
            <a:off x="4167364" y="4140527"/>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5" name="Freeform 54"/>
          <p:cNvSpPr/>
          <p:nvPr/>
        </p:nvSpPr>
        <p:spPr>
          <a:xfrm>
            <a:off x="4084498" y="4208261"/>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6" name="Freeform 55"/>
          <p:cNvSpPr/>
          <p:nvPr/>
        </p:nvSpPr>
        <p:spPr>
          <a:xfrm>
            <a:off x="3776865" y="4484839"/>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7" name="Freeform 56"/>
          <p:cNvSpPr/>
          <p:nvPr/>
        </p:nvSpPr>
        <p:spPr>
          <a:xfrm>
            <a:off x="3994692" y="4366742"/>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8" name="Freeform 57"/>
          <p:cNvSpPr/>
          <p:nvPr/>
        </p:nvSpPr>
        <p:spPr>
          <a:xfrm>
            <a:off x="3892829" y="4535639"/>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9" name="Freeform 58"/>
          <p:cNvSpPr/>
          <p:nvPr/>
        </p:nvSpPr>
        <p:spPr>
          <a:xfrm>
            <a:off x="4109382" y="4671105"/>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0" name="Freeform 59"/>
          <p:cNvSpPr/>
          <p:nvPr/>
        </p:nvSpPr>
        <p:spPr>
          <a:xfrm>
            <a:off x="6588404" y="2832714"/>
            <a:ext cx="517263" cy="3384376"/>
          </a:xfrm>
          <a:custGeom>
            <a:avLst/>
            <a:gdLst>
              <a:gd name="connsiteX0" fmla="*/ 47703 w 229231"/>
              <a:gd name="connsiteY0" fmla="*/ 0 h 2754489"/>
              <a:gd name="connsiteX1" fmla="*/ 2548 w 229231"/>
              <a:gd name="connsiteY1" fmla="*/ 225778 h 2754489"/>
              <a:gd name="connsiteX2" fmla="*/ 115437 w 229231"/>
              <a:gd name="connsiteY2" fmla="*/ 406400 h 2754489"/>
              <a:gd name="connsiteX3" fmla="*/ 47703 w 229231"/>
              <a:gd name="connsiteY3" fmla="*/ 620889 h 2754489"/>
              <a:gd name="connsiteX4" fmla="*/ 160592 w 229231"/>
              <a:gd name="connsiteY4" fmla="*/ 846667 h 2754489"/>
              <a:gd name="connsiteX5" fmla="*/ 25125 w 229231"/>
              <a:gd name="connsiteY5" fmla="*/ 1106311 h 2754489"/>
              <a:gd name="connsiteX6" fmla="*/ 183170 w 229231"/>
              <a:gd name="connsiteY6" fmla="*/ 1354667 h 2754489"/>
              <a:gd name="connsiteX7" fmla="*/ 70281 w 229231"/>
              <a:gd name="connsiteY7" fmla="*/ 1591734 h 2754489"/>
              <a:gd name="connsiteX8" fmla="*/ 194459 w 229231"/>
              <a:gd name="connsiteY8" fmla="*/ 1873956 h 2754489"/>
              <a:gd name="connsiteX9" fmla="*/ 70281 w 229231"/>
              <a:gd name="connsiteY9" fmla="*/ 2156178 h 2754489"/>
              <a:gd name="connsiteX10" fmla="*/ 228325 w 229231"/>
              <a:gd name="connsiteY10" fmla="*/ 2370667 h 2754489"/>
              <a:gd name="connsiteX11" fmla="*/ 138014 w 229231"/>
              <a:gd name="connsiteY11" fmla="*/ 2630311 h 2754489"/>
              <a:gd name="connsiteX12" fmla="*/ 205748 w 229231"/>
              <a:gd name="connsiteY12" fmla="*/ 2754489 h 275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9231" h="2754489">
                <a:moveTo>
                  <a:pt x="47703" y="0"/>
                </a:moveTo>
                <a:cubicBezTo>
                  <a:pt x="19481" y="79022"/>
                  <a:pt x="-8741" y="158045"/>
                  <a:pt x="2548" y="225778"/>
                </a:cubicBezTo>
                <a:cubicBezTo>
                  <a:pt x="13837" y="293511"/>
                  <a:pt x="107911" y="340548"/>
                  <a:pt x="115437" y="406400"/>
                </a:cubicBezTo>
                <a:cubicBezTo>
                  <a:pt x="122963" y="472252"/>
                  <a:pt x="40177" y="547511"/>
                  <a:pt x="47703" y="620889"/>
                </a:cubicBezTo>
                <a:cubicBezTo>
                  <a:pt x="55229" y="694267"/>
                  <a:pt x="164355" y="765763"/>
                  <a:pt x="160592" y="846667"/>
                </a:cubicBezTo>
                <a:cubicBezTo>
                  <a:pt x="156829" y="927571"/>
                  <a:pt x="21362" y="1021644"/>
                  <a:pt x="25125" y="1106311"/>
                </a:cubicBezTo>
                <a:cubicBezTo>
                  <a:pt x="28888" y="1190978"/>
                  <a:pt x="175644" y="1273763"/>
                  <a:pt x="183170" y="1354667"/>
                </a:cubicBezTo>
                <a:cubicBezTo>
                  <a:pt x="190696" y="1435571"/>
                  <a:pt x="68400" y="1505186"/>
                  <a:pt x="70281" y="1591734"/>
                </a:cubicBezTo>
                <a:cubicBezTo>
                  <a:pt x="72162" y="1678282"/>
                  <a:pt x="194459" y="1779882"/>
                  <a:pt x="194459" y="1873956"/>
                </a:cubicBezTo>
                <a:cubicBezTo>
                  <a:pt x="194459" y="1968030"/>
                  <a:pt x="64637" y="2073393"/>
                  <a:pt x="70281" y="2156178"/>
                </a:cubicBezTo>
                <a:cubicBezTo>
                  <a:pt x="75925" y="2238963"/>
                  <a:pt x="217036" y="2291645"/>
                  <a:pt x="228325" y="2370667"/>
                </a:cubicBezTo>
                <a:cubicBezTo>
                  <a:pt x="239614" y="2449689"/>
                  <a:pt x="141777" y="2566341"/>
                  <a:pt x="138014" y="2630311"/>
                </a:cubicBezTo>
                <a:cubicBezTo>
                  <a:pt x="134251" y="2694281"/>
                  <a:pt x="192578" y="2718741"/>
                  <a:pt x="205748" y="2754489"/>
                </a:cubicBezTo>
              </a:path>
            </a:pathLst>
          </a:custGeom>
          <a:ln>
            <a:solidFill>
              <a:schemeClr val="tx1">
                <a:lumMod val="75000"/>
                <a:lumOff val="25000"/>
              </a:schemeClr>
            </a:solidFill>
          </a:ln>
        </p:spPr>
        <p:style>
          <a:lnRef idx="2">
            <a:schemeClr val="accent5"/>
          </a:lnRef>
          <a:fillRef idx="0">
            <a:schemeClr val="accent5"/>
          </a:fillRef>
          <a:effectRef idx="1">
            <a:schemeClr val="accent5"/>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lumMod val="65000"/>
                  <a:lumOff val="35000"/>
                </a:srgbClr>
              </a:solidFill>
              <a:effectLst/>
              <a:uLnTx/>
              <a:uFillTx/>
              <a:latin typeface="Tahoma"/>
              <a:ea typeface="+mn-ea"/>
              <a:cs typeface="+mn-cs"/>
            </a:endParaRPr>
          </a:p>
        </p:txBody>
      </p:sp>
      <p:sp>
        <p:nvSpPr>
          <p:cNvPr id="61" name="Freeform 60"/>
          <p:cNvSpPr/>
          <p:nvPr/>
        </p:nvSpPr>
        <p:spPr>
          <a:xfrm>
            <a:off x="6588404" y="2843451"/>
            <a:ext cx="517263" cy="3384376"/>
          </a:xfrm>
          <a:custGeom>
            <a:avLst/>
            <a:gdLst>
              <a:gd name="connsiteX0" fmla="*/ 47703 w 229231"/>
              <a:gd name="connsiteY0" fmla="*/ 0 h 2754489"/>
              <a:gd name="connsiteX1" fmla="*/ 2548 w 229231"/>
              <a:gd name="connsiteY1" fmla="*/ 225778 h 2754489"/>
              <a:gd name="connsiteX2" fmla="*/ 115437 w 229231"/>
              <a:gd name="connsiteY2" fmla="*/ 406400 h 2754489"/>
              <a:gd name="connsiteX3" fmla="*/ 47703 w 229231"/>
              <a:gd name="connsiteY3" fmla="*/ 620889 h 2754489"/>
              <a:gd name="connsiteX4" fmla="*/ 160592 w 229231"/>
              <a:gd name="connsiteY4" fmla="*/ 846667 h 2754489"/>
              <a:gd name="connsiteX5" fmla="*/ 25125 w 229231"/>
              <a:gd name="connsiteY5" fmla="*/ 1106311 h 2754489"/>
              <a:gd name="connsiteX6" fmla="*/ 183170 w 229231"/>
              <a:gd name="connsiteY6" fmla="*/ 1354667 h 2754489"/>
              <a:gd name="connsiteX7" fmla="*/ 70281 w 229231"/>
              <a:gd name="connsiteY7" fmla="*/ 1591734 h 2754489"/>
              <a:gd name="connsiteX8" fmla="*/ 194459 w 229231"/>
              <a:gd name="connsiteY8" fmla="*/ 1873956 h 2754489"/>
              <a:gd name="connsiteX9" fmla="*/ 70281 w 229231"/>
              <a:gd name="connsiteY9" fmla="*/ 2156178 h 2754489"/>
              <a:gd name="connsiteX10" fmla="*/ 228325 w 229231"/>
              <a:gd name="connsiteY10" fmla="*/ 2370667 h 2754489"/>
              <a:gd name="connsiteX11" fmla="*/ 138014 w 229231"/>
              <a:gd name="connsiteY11" fmla="*/ 2630311 h 2754489"/>
              <a:gd name="connsiteX12" fmla="*/ 205748 w 229231"/>
              <a:gd name="connsiteY12" fmla="*/ 2754489 h 275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9231" h="2754489">
                <a:moveTo>
                  <a:pt x="47703" y="0"/>
                </a:moveTo>
                <a:cubicBezTo>
                  <a:pt x="19481" y="79022"/>
                  <a:pt x="-8741" y="158045"/>
                  <a:pt x="2548" y="225778"/>
                </a:cubicBezTo>
                <a:cubicBezTo>
                  <a:pt x="13837" y="293511"/>
                  <a:pt x="107911" y="340548"/>
                  <a:pt x="115437" y="406400"/>
                </a:cubicBezTo>
                <a:cubicBezTo>
                  <a:pt x="122963" y="472252"/>
                  <a:pt x="40177" y="547511"/>
                  <a:pt x="47703" y="620889"/>
                </a:cubicBezTo>
                <a:cubicBezTo>
                  <a:pt x="55229" y="694267"/>
                  <a:pt x="164355" y="765763"/>
                  <a:pt x="160592" y="846667"/>
                </a:cubicBezTo>
                <a:cubicBezTo>
                  <a:pt x="156829" y="927571"/>
                  <a:pt x="21362" y="1021644"/>
                  <a:pt x="25125" y="1106311"/>
                </a:cubicBezTo>
                <a:cubicBezTo>
                  <a:pt x="28888" y="1190978"/>
                  <a:pt x="175644" y="1273763"/>
                  <a:pt x="183170" y="1354667"/>
                </a:cubicBezTo>
                <a:cubicBezTo>
                  <a:pt x="190696" y="1435571"/>
                  <a:pt x="68400" y="1505186"/>
                  <a:pt x="70281" y="1591734"/>
                </a:cubicBezTo>
                <a:cubicBezTo>
                  <a:pt x="72162" y="1678282"/>
                  <a:pt x="194459" y="1779882"/>
                  <a:pt x="194459" y="1873956"/>
                </a:cubicBezTo>
                <a:cubicBezTo>
                  <a:pt x="194459" y="1968030"/>
                  <a:pt x="64637" y="2073393"/>
                  <a:pt x="70281" y="2156178"/>
                </a:cubicBezTo>
                <a:cubicBezTo>
                  <a:pt x="75925" y="2238963"/>
                  <a:pt x="217036" y="2291645"/>
                  <a:pt x="228325" y="2370667"/>
                </a:cubicBezTo>
                <a:cubicBezTo>
                  <a:pt x="239614" y="2449689"/>
                  <a:pt x="141777" y="2566341"/>
                  <a:pt x="138014" y="2630311"/>
                </a:cubicBezTo>
                <a:cubicBezTo>
                  <a:pt x="134251" y="2694281"/>
                  <a:pt x="192578" y="2718741"/>
                  <a:pt x="205748" y="2754489"/>
                </a:cubicBezTo>
              </a:path>
            </a:pathLst>
          </a:custGeom>
          <a:ln>
            <a:solidFill>
              <a:srgbClr val="FF0000"/>
            </a:solidFill>
          </a:ln>
        </p:spPr>
        <p:style>
          <a:lnRef idx="2">
            <a:schemeClr val="accent5"/>
          </a:lnRef>
          <a:fillRef idx="0">
            <a:schemeClr val="accent5"/>
          </a:fillRef>
          <a:effectRef idx="1">
            <a:schemeClr val="accent5"/>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lumMod val="65000"/>
                  <a:lumOff val="35000"/>
                </a:srgbClr>
              </a:solidFill>
              <a:effectLst/>
              <a:uLnTx/>
              <a:uFillTx/>
              <a:latin typeface="Tahoma"/>
              <a:ea typeface="+mn-ea"/>
              <a:cs typeface="+mn-cs"/>
            </a:endParaRPr>
          </a:p>
        </p:txBody>
      </p:sp>
      <p:sp>
        <p:nvSpPr>
          <p:cNvPr id="62" name="Freeform 61"/>
          <p:cNvSpPr/>
          <p:nvPr/>
        </p:nvSpPr>
        <p:spPr>
          <a:xfrm>
            <a:off x="4460661" y="3796476"/>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3" name="Freeform 62"/>
          <p:cNvSpPr/>
          <p:nvPr/>
        </p:nvSpPr>
        <p:spPr>
          <a:xfrm>
            <a:off x="4613061" y="3948876"/>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4" name="Freeform 63"/>
          <p:cNvSpPr/>
          <p:nvPr/>
        </p:nvSpPr>
        <p:spPr>
          <a:xfrm>
            <a:off x="4888870" y="3847276"/>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5" name="Freeform 64"/>
          <p:cNvSpPr/>
          <p:nvPr/>
        </p:nvSpPr>
        <p:spPr>
          <a:xfrm>
            <a:off x="4555079" y="4372209"/>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6" name="Freeform 65"/>
          <p:cNvSpPr/>
          <p:nvPr/>
        </p:nvSpPr>
        <p:spPr>
          <a:xfrm>
            <a:off x="4830888" y="4208519"/>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7" name="Freeform 66"/>
          <p:cNvSpPr/>
          <p:nvPr/>
        </p:nvSpPr>
        <p:spPr>
          <a:xfrm>
            <a:off x="4671043" y="4424337"/>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8" name="Freeform 67"/>
          <p:cNvSpPr/>
          <p:nvPr/>
        </p:nvSpPr>
        <p:spPr>
          <a:xfrm>
            <a:off x="4945578" y="4535897"/>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9" name="Freeform 68"/>
          <p:cNvSpPr/>
          <p:nvPr/>
        </p:nvSpPr>
        <p:spPr>
          <a:xfrm>
            <a:off x="4862712" y="4603631"/>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0" name="Freeform 69"/>
          <p:cNvSpPr/>
          <p:nvPr/>
        </p:nvSpPr>
        <p:spPr>
          <a:xfrm>
            <a:off x="4555079" y="4880209"/>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1" name="Freeform 70"/>
          <p:cNvSpPr/>
          <p:nvPr/>
        </p:nvSpPr>
        <p:spPr>
          <a:xfrm>
            <a:off x="4772906" y="4762112"/>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2" name="Freeform 71"/>
          <p:cNvSpPr/>
          <p:nvPr/>
        </p:nvSpPr>
        <p:spPr>
          <a:xfrm>
            <a:off x="4671043" y="4931009"/>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3" name="Freeform 72"/>
          <p:cNvSpPr/>
          <p:nvPr/>
        </p:nvSpPr>
        <p:spPr>
          <a:xfrm>
            <a:off x="4887596" y="5066475"/>
            <a:ext cx="85699" cy="550614"/>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4" name="Freeform 73"/>
          <p:cNvSpPr/>
          <p:nvPr/>
        </p:nvSpPr>
        <p:spPr>
          <a:xfrm>
            <a:off x="7366618" y="3228084"/>
            <a:ext cx="517263" cy="3384376"/>
          </a:xfrm>
          <a:custGeom>
            <a:avLst/>
            <a:gdLst>
              <a:gd name="connsiteX0" fmla="*/ 47703 w 229231"/>
              <a:gd name="connsiteY0" fmla="*/ 0 h 2754489"/>
              <a:gd name="connsiteX1" fmla="*/ 2548 w 229231"/>
              <a:gd name="connsiteY1" fmla="*/ 225778 h 2754489"/>
              <a:gd name="connsiteX2" fmla="*/ 115437 w 229231"/>
              <a:gd name="connsiteY2" fmla="*/ 406400 h 2754489"/>
              <a:gd name="connsiteX3" fmla="*/ 47703 w 229231"/>
              <a:gd name="connsiteY3" fmla="*/ 620889 h 2754489"/>
              <a:gd name="connsiteX4" fmla="*/ 160592 w 229231"/>
              <a:gd name="connsiteY4" fmla="*/ 846667 h 2754489"/>
              <a:gd name="connsiteX5" fmla="*/ 25125 w 229231"/>
              <a:gd name="connsiteY5" fmla="*/ 1106311 h 2754489"/>
              <a:gd name="connsiteX6" fmla="*/ 183170 w 229231"/>
              <a:gd name="connsiteY6" fmla="*/ 1354667 h 2754489"/>
              <a:gd name="connsiteX7" fmla="*/ 70281 w 229231"/>
              <a:gd name="connsiteY7" fmla="*/ 1591734 h 2754489"/>
              <a:gd name="connsiteX8" fmla="*/ 194459 w 229231"/>
              <a:gd name="connsiteY8" fmla="*/ 1873956 h 2754489"/>
              <a:gd name="connsiteX9" fmla="*/ 70281 w 229231"/>
              <a:gd name="connsiteY9" fmla="*/ 2156178 h 2754489"/>
              <a:gd name="connsiteX10" fmla="*/ 228325 w 229231"/>
              <a:gd name="connsiteY10" fmla="*/ 2370667 h 2754489"/>
              <a:gd name="connsiteX11" fmla="*/ 138014 w 229231"/>
              <a:gd name="connsiteY11" fmla="*/ 2630311 h 2754489"/>
              <a:gd name="connsiteX12" fmla="*/ 205748 w 229231"/>
              <a:gd name="connsiteY12" fmla="*/ 2754489 h 275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9231" h="2754489">
                <a:moveTo>
                  <a:pt x="47703" y="0"/>
                </a:moveTo>
                <a:cubicBezTo>
                  <a:pt x="19481" y="79022"/>
                  <a:pt x="-8741" y="158045"/>
                  <a:pt x="2548" y="225778"/>
                </a:cubicBezTo>
                <a:cubicBezTo>
                  <a:pt x="13837" y="293511"/>
                  <a:pt x="107911" y="340548"/>
                  <a:pt x="115437" y="406400"/>
                </a:cubicBezTo>
                <a:cubicBezTo>
                  <a:pt x="122963" y="472252"/>
                  <a:pt x="40177" y="547511"/>
                  <a:pt x="47703" y="620889"/>
                </a:cubicBezTo>
                <a:cubicBezTo>
                  <a:pt x="55229" y="694267"/>
                  <a:pt x="164355" y="765763"/>
                  <a:pt x="160592" y="846667"/>
                </a:cubicBezTo>
                <a:cubicBezTo>
                  <a:pt x="156829" y="927571"/>
                  <a:pt x="21362" y="1021644"/>
                  <a:pt x="25125" y="1106311"/>
                </a:cubicBezTo>
                <a:cubicBezTo>
                  <a:pt x="28888" y="1190978"/>
                  <a:pt x="175644" y="1273763"/>
                  <a:pt x="183170" y="1354667"/>
                </a:cubicBezTo>
                <a:cubicBezTo>
                  <a:pt x="190696" y="1435571"/>
                  <a:pt x="68400" y="1505186"/>
                  <a:pt x="70281" y="1591734"/>
                </a:cubicBezTo>
                <a:cubicBezTo>
                  <a:pt x="72162" y="1678282"/>
                  <a:pt x="194459" y="1779882"/>
                  <a:pt x="194459" y="1873956"/>
                </a:cubicBezTo>
                <a:cubicBezTo>
                  <a:pt x="194459" y="1968030"/>
                  <a:pt x="64637" y="2073393"/>
                  <a:pt x="70281" y="2156178"/>
                </a:cubicBezTo>
                <a:cubicBezTo>
                  <a:pt x="75925" y="2238963"/>
                  <a:pt x="217036" y="2291645"/>
                  <a:pt x="228325" y="2370667"/>
                </a:cubicBezTo>
                <a:cubicBezTo>
                  <a:pt x="239614" y="2449689"/>
                  <a:pt x="141777" y="2566341"/>
                  <a:pt x="138014" y="2630311"/>
                </a:cubicBezTo>
                <a:cubicBezTo>
                  <a:pt x="134251" y="2694281"/>
                  <a:pt x="192578" y="2718741"/>
                  <a:pt x="205748" y="2754489"/>
                </a:cubicBezTo>
              </a:path>
            </a:pathLst>
          </a:custGeom>
          <a:ln>
            <a:solidFill>
              <a:schemeClr val="tx1">
                <a:lumMod val="75000"/>
                <a:lumOff val="25000"/>
              </a:schemeClr>
            </a:solidFill>
          </a:ln>
        </p:spPr>
        <p:style>
          <a:lnRef idx="2">
            <a:schemeClr val="accent5"/>
          </a:lnRef>
          <a:fillRef idx="0">
            <a:schemeClr val="accent5"/>
          </a:fillRef>
          <a:effectRef idx="1">
            <a:schemeClr val="accent5"/>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lumMod val="65000"/>
                  <a:lumOff val="35000"/>
                </a:srgbClr>
              </a:solidFill>
              <a:effectLst/>
              <a:uLnTx/>
              <a:uFillTx/>
              <a:latin typeface="Tahoma"/>
              <a:ea typeface="+mn-ea"/>
              <a:cs typeface="+mn-cs"/>
            </a:endParaRPr>
          </a:p>
        </p:txBody>
      </p:sp>
      <p:sp>
        <p:nvSpPr>
          <p:cNvPr id="75" name="Freeform 74"/>
          <p:cNvSpPr/>
          <p:nvPr/>
        </p:nvSpPr>
        <p:spPr>
          <a:xfrm>
            <a:off x="7366618" y="3238821"/>
            <a:ext cx="517263" cy="3384376"/>
          </a:xfrm>
          <a:custGeom>
            <a:avLst/>
            <a:gdLst>
              <a:gd name="connsiteX0" fmla="*/ 47703 w 229231"/>
              <a:gd name="connsiteY0" fmla="*/ 0 h 2754489"/>
              <a:gd name="connsiteX1" fmla="*/ 2548 w 229231"/>
              <a:gd name="connsiteY1" fmla="*/ 225778 h 2754489"/>
              <a:gd name="connsiteX2" fmla="*/ 115437 w 229231"/>
              <a:gd name="connsiteY2" fmla="*/ 406400 h 2754489"/>
              <a:gd name="connsiteX3" fmla="*/ 47703 w 229231"/>
              <a:gd name="connsiteY3" fmla="*/ 620889 h 2754489"/>
              <a:gd name="connsiteX4" fmla="*/ 160592 w 229231"/>
              <a:gd name="connsiteY4" fmla="*/ 846667 h 2754489"/>
              <a:gd name="connsiteX5" fmla="*/ 25125 w 229231"/>
              <a:gd name="connsiteY5" fmla="*/ 1106311 h 2754489"/>
              <a:gd name="connsiteX6" fmla="*/ 183170 w 229231"/>
              <a:gd name="connsiteY6" fmla="*/ 1354667 h 2754489"/>
              <a:gd name="connsiteX7" fmla="*/ 70281 w 229231"/>
              <a:gd name="connsiteY7" fmla="*/ 1591734 h 2754489"/>
              <a:gd name="connsiteX8" fmla="*/ 194459 w 229231"/>
              <a:gd name="connsiteY8" fmla="*/ 1873956 h 2754489"/>
              <a:gd name="connsiteX9" fmla="*/ 70281 w 229231"/>
              <a:gd name="connsiteY9" fmla="*/ 2156178 h 2754489"/>
              <a:gd name="connsiteX10" fmla="*/ 228325 w 229231"/>
              <a:gd name="connsiteY10" fmla="*/ 2370667 h 2754489"/>
              <a:gd name="connsiteX11" fmla="*/ 138014 w 229231"/>
              <a:gd name="connsiteY11" fmla="*/ 2630311 h 2754489"/>
              <a:gd name="connsiteX12" fmla="*/ 205748 w 229231"/>
              <a:gd name="connsiteY12" fmla="*/ 2754489 h 275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9231" h="2754489">
                <a:moveTo>
                  <a:pt x="47703" y="0"/>
                </a:moveTo>
                <a:cubicBezTo>
                  <a:pt x="19481" y="79022"/>
                  <a:pt x="-8741" y="158045"/>
                  <a:pt x="2548" y="225778"/>
                </a:cubicBezTo>
                <a:cubicBezTo>
                  <a:pt x="13837" y="293511"/>
                  <a:pt x="107911" y="340548"/>
                  <a:pt x="115437" y="406400"/>
                </a:cubicBezTo>
                <a:cubicBezTo>
                  <a:pt x="122963" y="472252"/>
                  <a:pt x="40177" y="547511"/>
                  <a:pt x="47703" y="620889"/>
                </a:cubicBezTo>
                <a:cubicBezTo>
                  <a:pt x="55229" y="694267"/>
                  <a:pt x="164355" y="765763"/>
                  <a:pt x="160592" y="846667"/>
                </a:cubicBezTo>
                <a:cubicBezTo>
                  <a:pt x="156829" y="927571"/>
                  <a:pt x="21362" y="1021644"/>
                  <a:pt x="25125" y="1106311"/>
                </a:cubicBezTo>
                <a:cubicBezTo>
                  <a:pt x="28888" y="1190978"/>
                  <a:pt x="175644" y="1273763"/>
                  <a:pt x="183170" y="1354667"/>
                </a:cubicBezTo>
                <a:cubicBezTo>
                  <a:pt x="190696" y="1435571"/>
                  <a:pt x="68400" y="1505186"/>
                  <a:pt x="70281" y="1591734"/>
                </a:cubicBezTo>
                <a:cubicBezTo>
                  <a:pt x="72162" y="1678282"/>
                  <a:pt x="194459" y="1779882"/>
                  <a:pt x="194459" y="1873956"/>
                </a:cubicBezTo>
                <a:cubicBezTo>
                  <a:pt x="194459" y="1968030"/>
                  <a:pt x="64637" y="2073393"/>
                  <a:pt x="70281" y="2156178"/>
                </a:cubicBezTo>
                <a:cubicBezTo>
                  <a:pt x="75925" y="2238963"/>
                  <a:pt x="217036" y="2291645"/>
                  <a:pt x="228325" y="2370667"/>
                </a:cubicBezTo>
                <a:cubicBezTo>
                  <a:pt x="239614" y="2449689"/>
                  <a:pt x="141777" y="2566341"/>
                  <a:pt x="138014" y="2630311"/>
                </a:cubicBezTo>
                <a:cubicBezTo>
                  <a:pt x="134251" y="2694281"/>
                  <a:pt x="192578" y="2718741"/>
                  <a:pt x="205748" y="2754489"/>
                </a:cubicBezTo>
              </a:path>
            </a:pathLst>
          </a:custGeom>
          <a:ln>
            <a:solidFill>
              <a:srgbClr val="00B0F0"/>
            </a:solidFill>
          </a:ln>
        </p:spPr>
        <p:style>
          <a:lnRef idx="2">
            <a:schemeClr val="accent5"/>
          </a:lnRef>
          <a:fillRef idx="0">
            <a:schemeClr val="accent5"/>
          </a:fillRef>
          <a:effectRef idx="1">
            <a:schemeClr val="accent5"/>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lumMod val="65000"/>
                  <a:lumOff val="35000"/>
                </a:srgbClr>
              </a:solidFill>
              <a:effectLst/>
              <a:uLnTx/>
              <a:uFillTx/>
              <a:latin typeface="Tahoma"/>
              <a:ea typeface="+mn-ea"/>
              <a:cs typeface="+mn-cs"/>
            </a:endParaRPr>
          </a:p>
        </p:txBody>
      </p:sp>
      <p:sp>
        <p:nvSpPr>
          <p:cNvPr id="76" name="Freeform 75"/>
          <p:cNvSpPr/>
          <p:nvPr/>
        </p:nvSpPr>
        <p:spPr>
          <a:xfrm>
            <a:off x="7618990" y="2835483"/>
            <a:ext cx="356805" cy="901575"/>
          </a:xfrm>
          <a:custGeom>
            <a:avLst/>
            <a:gdLst>
              <a:gd name="connsiteX0" fmla="*/ 47703 w 229231"/>
              <a:gd name="connsiteY0" fmla="*/ 0 h 2754489"/>
              <a:gd name="connsiteX1" fmla="*/ 2548 w 229231"/>
              <a:gd name="connsiteY1" fmla="*/ 225778 h 2754489"/>
              <a:gd name="connsiteX2" fmla="*/ 115437 w 229231"/>
              <a:gd name="connsiteY2" fmla="*/ 406400 h 2754489"/>
              <a:gd name="connsiteX3" fmla="*/ 47703 w 229231"/>
              <a:gd name="connsiteY3" fmla="*/ 620889 h 2754489"/>
              <a:gd name="connsiteX4" fmla="*/ 160592 w 229231"/>
              <a:gd name="connsiteY4" fmla="*/ 846667 h 2754489"/>
              <a:gd name="connsiteX5" fmla="*/ 25125 w 229231"/>
              <a:gd name="connsiteY5" fmla="*/ 1106311 h 2754489"/>
              <a:gd name="connsiteX6" fmla="*/ 183170 w 229231"/>
              <a:gd name="connsiteY6" fmla="*/ 1354667 h 2754489"/>
              <a:gd name="connsiteX7" fmla="*/ 70281 w 229231"/>
              <a:gd name="connsiteY7" fmla="*/ 1591734 h 2754489"/>
              <a:gd name="connsiteX8" fmla="*/ 194459 w 229231"/>
              <a:gd name="connsiteY8" fmla="*/ 1873956 h 2754489"/>
              <a:gd name="connsiteX9" fmla="*/ 70281 w 229231"/>
              <a:gd name="connsiteY9" fmla="*/ 2156178 h 2754489"/>
              <a:gd name="connsiteX10" fmla="*/ 228325 w 229231"/>
              <a:gd name="connsiteY10" fmla="*/ 2370667 h 2754489"/>
              <a:gd name="connsiteX11" fmla="*/ 138014 w 229231"/>
              <a:gd name="connsiteY11" fmla="*/ 2630311 h 2754489"/>
              <a:gd name="connsiteX12" fmla="*/ 205748 w 229231"/>
              <a:gd name="connsiteY12" fmla="*/ 2754489 h 2754489"/>
              <a:gd name="connsiteX0" fmla="*/ 0 w 226683"/>
              <a:gd name="connsiteY0" fmla="*/ 0 h 2528711"/>
              <a:gd name="connsiteX1" fmla="*/ 112889 w 226683"/>
              <a:gd name="connsiteY1" fmla="*/ 180622 h 2528711"/>
              <a:gd name="connsiteX2" fmla="*/ 45155 w 226683"/>
              <a:gd name="connsiteY2" fmla="*/ 395111 h 2528711"/>
              <a:gd name="connsiteX3" fmla="*/ 158044 w 226683"/>
              <a:gd name="connsiteY3" fmla="*/ 620889 h 2528711"/>
              <a:gd name="connsiteX4" fmla="*/ 22577 w 226683"/>
              <a:gd name="connsiteY4" fmla="*/ 880533 h 2528711"/>
              <a:gd name="connsiteX5" fmla="*/ 180622 w 226683"/>
              <a:gd name="connsiteY5" fmla="*/ 1128889 h 2528711"/>
              <a:gd name="connsiteX6" fmla="*/ 67733 w 226683"/>
              <a:gd name="connsiteY6" fmla="*/ 1365956 h 2528711"/>
              <a:gd name="connsiteX7" fmla="*/ 191911 w 226683"/>
              <a:gd name="connsiteY7" fmla="*/ 1648178 h 2528711"/>
              <a:gd name="connsiteX8" fmla="*/ 67733 w 226683"/>
              <a:gd name="connsiteY8" fmla="*/ 1930400 h 2528711"/>
              <a:gd name="connsiteX9" fmla="*/ 225777 w 226683"/>
              <a:gd name="connsiteY9" fmla="*/ 2144889 h 2528711"/>
              <a:gd name="connsiteX10" fmla="*/ 135466 w 226683"/>
              <a:gd name="connsiteY10" fmla="*/ 2404533 h 2528711"/>
              <a:gd name="connsiteX11" fmla="*/ 203200 w 226683"/>
              <a:gd name="connsiteY11" fmla="*/ 2528711 h 2528711"/>
              <a:gd name="connsiteX0" fmla="*/ 90389 w 204183"/>
              <a:gd name="connsiteY0" fmla="*/ 0 h 2348089"/>
              <a:gd name="connsiteX1" fmla="*/ 22655 w 204183"/>
              <a:gd name="connsiteY1" fmla="*/ 214489 h 2348089"/>
              <a:gd name="connsiteX2" fmla="*/ 135544 w 204183"/>
              <a:gd name="connsiteY2" fmla="*/ 440267 h 2348089"/>
              <a:gd name="connsiteX3" fmla="*/ 77 w 204183"/>
              <a:gd name="connsiteY3" fmla="*/ 699911 h 2348089"/>
              <a:gd name="connsiteX4" fmla="*/ 158122 w 204183"/>
              <a:gd name="connsiteY4" fmla="*/ 948267 h 2348089"/>
              <a:gd name="connsiteX5" fmla="*/ 45233 w 204183"/>
              <a:gd name="connsiteY5" fmla="*/ 1185334 h 2348089"/>
              <a:gd name="connsiteX6" fmla="*/ 169411 w 204183"/>
              <a:gd name="connsiteY6" fmla="*/ 1467556 h 2348089"/>
              <a:gd name="connsiteX7" fmla="*/ 45233 w 204183"/>
              <a:gd name="connsiteY7" fmla="*/ 1749778 h 2348089"/>
              <a:gd name="connsiteX8" fmla="*/ 203277 w 204183"/>
              <a:gd name="connsiteY8" fmla="*/ 1964267 h 2348089"/>
              <a:gd name="connsiteX9" fmla="*/ 112966 w 204183"/>
              <a:gd name="connsiteY9" fmla="*/ 2223911 h 2348089"/>
              <a:gd name="connsiteX10" fmla="*/ 180700 w 204183"/>
              <a:gd name="connsiteY10" fmla="*/ 2348089 h 2348089"/>
              <a:gd name="connsiteX0" fmla="*/ 22655 w 204183"/>
              <a:gd name="connsiteY0" fmla="*/ 0 h 2133600"/>
              <a:gd name="connsiteX1" fmla="*/ 135544 w 204183"/>
              <a:gd name="connsiteY1" fmla="*/ 225778 h 2133600"/>
              <a:gd name="connsiteX2" fmla="*/ 77 w 204183"/>
              <a:gd name="connsiteY2" fmla="*/ 485422 h 2133600"/>
              <a:gd name="connsiteX3" fmla="*/ 158122 w 204183"/>
              <a:gd name="connsiteY3" fmla="*/ 733778 h 2133600"/>
              <a:gd name="connsiteX4" fmla="*/ 45233 w 204183"/>
              <a:gd name="connsiteY4" fmla="*/ 970845 h 2133600"/>
              <a:gd name="connsiteX5" fmla="*/ 169411 w 204183"/>
              <a:gd name="connsiteY5" fmla="*/ 1253067 h 2133600"/>
              <a:gd name="connsiteX6" fmla="*/ 45233 w 204183"/>
              <a:gd name="connsiteY6" fmla="*/ 1535289 h 2133600"/>
              <a:gd name="connsiteX7" fmla="*/ 203277 w 204183"/>
              <a:gd name="connsiteY7" fmla="*/ 1749778 h 2133600"/>
              <a:gd name="connsiteX8" fmla="*/ 112966 w 204183"/>
              <a:gd name="connsiteY8" fmla="*/ 2009422 h 2133600"/>
              <a:gd name="connsiteX9" fmla="*/ 180700 w 204183"/>
              <a:gd name="connsiteY9" fmla="*/ 2133600 h 2133600"/>
              <a:gd name="connsiteX0" fmla="*/ 22655 w 204183"/>
              <a:gd name="connsiteY0" fmla="*/ 0 h 2009422"/>
              <a:gd name="connsiteX1" fmla="*/ 135544 w 204183"/>
              <a:gd name="connsiteY1" fmla="*/ 225778 h 2009422"/>
              <a:gd name="connsiteX2" fmla="*/ 77 w 204183"/>
              <a:gd name="connsiteY2" fmla="*/ 485422 h 2009422"/>
              <a:gd name="connsiteX3" fmla="*/ 158122 w 204183"/>
              <a:gd name="connsiteY3" fmla="*/ 733778 h 2009422"/>
              <a:gd name="connsiteX4" fmla="*/ 45233 w 204183"/>
              <a:gd name="connsiteY4" fmla="*/ 970845 h 2009422"/>
              <a:gd name="connsiteX5" fmla="*/ 169411 w 204183"/>
              <a:gd name="connsiteY5" fmla="*/ 1253067 h 2009422"/>
              <a:gd name="connsiteX6" fmla="*/ 45233 w 204183"/>
              <a:gd name="connsiteY6" fmla="*/ 1535289 h 2009422"/>
              <a:gd name="connsiteX7" fmla="*/ 203277 w 204183"/>
              <a:gd name="connsiteY7" fmla="*/ 1749778 h 2009422"/>
              <a:gd name="connsiteX8" fmla="*/ 112966 w 204183"/>
              <a:gd name="connsiteY8" fmla="*/ 2009422 h 2009422"/>
              <a:gd name="connsiteX0" fmla="*/ 22655 w 203277"/>
              <a:gd name="connsiteY0" fmla="*/ 0 h 1749778"/>
              <a:gd name="connsiteX1" fmla="*/ 135544 w 203277"/>
              <a:gd name="connsiteY1" fmla="*/ 225778 h 1749778"/>
              <a:gd name="connsiteX2" fmla="*/ 77 w 203277"/>
              <a:gd name="connsiteY2" fmla="*/ 485422 h 1749778"/>
              <a:gd name="connsiteX3" fmla="*/ 158122 w 203277"/>
              <a:gd name="connsiteY3" fmla="*/ 733778 h 1749778"/>
              <a:gd name="connsiteX4" fmla="*/ 45233 w 203277"/>
              <a:gd name="connsiteY4" fmla="*/ 970845 h 1749778"/>
              <a:gd name="connsiteX5" fmla="*/ 169411 w 203277"/>
              <a:gd name="connsiteY5" fmla="*/ 1253067 h 1749778"/>
              <a:gd name="connsiteX6" fmla="*/ 45233 w 203277"/>
              <a:gd name="connsiteY6" fmla="*/ 1535289 h 1749778"/>
              <a:gd name="connsiteX7" fmla="*/ 203277 w 203277"/>
              <a:gd name="connsiteY7" fmla="*/ 1749778 h 1749778"/>
              <a:gd name="connsiteX0" fmla="*/ 22655 w 203277"/>
              <a:gd name="connsiteY0" fmla="*/ 0 h 1749778"/>
              <a:gd name="connsiteX1" fmla="*/ 135544 w 203277"/>
              <a:gd name="connsiteY1" fmla="*/ 225778 h 1749778"/>
              <a:gd name="connsiteX2" fmla="*/ 77 w 203277"/>
              <a:gd name="connsiteY2" fmla="*/ 485422 h 1749778"/>
              <a:gd name="connsiteX3" fmla="*/ 158122 w 203277"/>
              <a:gd name="connsiteY3" fmla="*/ 733778 h 1749778"/>
              <a:gd name="connsiteX4" fmla="*/ 45233 w 203277"/>
              <a:gd name="connsiteY4" fmla="*/ 970845 h 1749778"/>
              <a:gd name="connsiteX5" fmla="*/ 169411 w 203277"/>
              <a:gd name="connsiteY5" fmla="*/ 1253067 h 1749778"/>
              <a:gd name="connsiteX6" fmla="*/ 203277 w 203277"/>
              <a:gd name="connsiteY6" fmla="*/ 1749778 h 1749778"/>
              <a:gd name="connsiteX0" fmla="*/ 22655 w 169411"/>
              <a:gd name="connsiteY0" fmla="*/ 0 h 1253067"/>
              <a:gd name="connsiteX1" fmla="*/ 135544 w 169411"/>
              <a:gd name="connsiteY1" fmla="*/ 225778 h 1253067"/>
              <a:gd name="connsiteX2" fmla="*/ 77 w 169411"/>
              <a:gd name="connsiteY2" fmla="*/ 485422 h 1253067"/>
              <a:gd name="connsiteX3" fmla="*/ 158122 w 169411"/>
              <a:gd name="connsiteY3" fmla="*/ 733778 h 1253067"/>
              <a:gd name="connsiteX4" fmla="*/ 45233 w 169411"/>
              <a:gd name="connsiteY4" fmla="*/ 970845 h 1253067"/>
              <a:gd name="connsiteX5" fmla="*/ 169411 w 169411"/>
              <a:gd name="connsiteY5" fmla="*/ 1253067 h 1253067"/>
              <a:gd name="connsiteX0" fmla="*/ 22655 w 158455"/>
              <a:gd name="connsiteY0" fmla="*/ 0 h 970845"/>
              <a:gd name="connsiteX1" fmla="*/ 135544 w 158455"/>
              <a:gd name="connsiteY1" fmla="*/ 225778 h 970845"/>
              <a:gd name="connsiteX2" fmla="*/ 77 w 158455"/>
              <a:gd name="connsiteY2" fmla="*/ 485422 h 970845"/>
              <a:gd name="connsiteX3" fmla="*/ 158122 w 158455"/>
              <a:gd name="connsiteY3" fmla="*/ 733778 h 970845"/>
              <a:gd name="connsiteX4" fmla="*/ 45233 w 158455"/>
              <a:gd name="connsiteY4" fmla="*/ 970845 h 970845"/>
              <a:gd name="connsiteX0" fmla="*/ 22655 w 158122"/>
              <a:gd name="connsiteY0" fmla="*/ 0 h 733778"/>
              <a:gd name="connsiteX1" fmla="*/ 135544 w 158122"/>
              <a:gd name="connsiteY1" fmla="*/ 225778 h 733778"/>
              <a:gd name="connsiteX2" fmla="*/ 77 w 158122"/>
              <a:gd name="connsiteY2" fmla="*/ 485422 h 733778"/>
              <a:gd name="connsiteX3" fmla="*/ 158122 w 158122"/>
              <a:gd name="connsiteY3" fmla="*/ 733778 h 733778"/>
            </a:gdLst>
            <a:ahLst/>
            <a:cxnLst>
              <a:cxn ang="0">
                <a:pos x="connsiteX0" y="connsiteY0"/>
              </a:cxn>
              <a:cxn ang="0">
                <a:pos x="connsiteX1" y="connsiteY1"/>
              </a:cxn>
              <a:cxn ang="0">
                <a:pos x="connsiteX2" y="connsiteY2"/>
              </a:cxn>
              <a:cxn ang="0">
                <a:pos x="connsiteX3" y="connsiteY3"/>
              </a:cxn>
            </a:cxnLst>
            <a:rect l="l" t="t" r="r" b="b"/>
            <a:pathLst>
              <a:path w="158122" h="733778">
                <a:moveTo>
                  <a:pt x="22655" y="0"/>
                </a:moveTo>
                <a:cubicBezTo>
                  <a:pt x="30181" y="73378"/>
                  <a:pt x="139307" y="144874"/>
                  <a:pt x="135544" y="225778"/>
                </a:cubicBezTo>
                <a:cubicBezTo>
                  <a:pt x="131781" y="306682"/>
                  <a:pt x="-3686" y="400755"/>
                  <a:pt x="77" y="485422"/>
                </a:cubicBezTo>
                <a:cubicBezTo>
                  <a:pt x="3840" y="570089"/>
                  <a:pt x="150596" y="652874"/>
                  <a:pt x="158122" y="733778"/>
                </a:cubicBezTo>
              </a:path>
            </a:pathLst>
          </a:custGeom>
          <a:ln w="38100">
            <a:solidFill>
              <a:srgbClr val="FF0000"/>
            </a:solidFill>
          </a:ln>
        </p:spPr>
        <p:style>
          <a:lnRef idx="2">
            <a:schemeClr val="accent5"/>
          </a:lnRef>
          <a:fillRef idx="0">
            <a:schemeClr val="accent5"/>
          </a:fillRef>
          <a:effectRef idx="1">
            <a:schemeClr val="accent5"/>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lumMod val="65000"/>
                  <a:lumOff val="35000"/>
                </a:srgbClr>
              </a:solidFill>
              <a:effectLst/>
              <a:uLnTx/>
              <a:uFillTx/>
              <a:latin typeface="Tahoma"/>
              <a:ea typeface="+mn-ea"/>
              <a:cs typeface="+mn-cs"/>
            </a:endParaRPr>
          </a:p>
        </p:txBody>
      </p:sp>
      <p:sp>
        <p:nvSpPr>
          <p:cNvPr id="77" name="Freeform 76"/>
          <p:cNvSpPr/>
          <p:nvPr/>
        </p:nvSpPr>
        <p:spPr>
          <a:xfrm>
            <a:off x="6993213" y="3154092"/>
            <a:ext cx="356967" cy="895292"/>
          </a:xfrm>
          <a:custGeom>
            <a:avLst/>
            <a:gdLst>
              <a:gd name="connsiteX0" fmla="*/ 47703 w 229231"/>
              <a:gd name="connsiteY0" fmla="*/ 0 h 2754489"/>
              <a:gd name="connsiteX1" fmla="*/ 2548 w 229231"/>
              <a:gd name="connsiteY1" fmla="*/ 225778 h 2754489"/>
              <a:gd name="connsiteX2" fmla="*/ 115437 w 229231"/>
              <a:gd name="connsiteY2" fmla="*/ 406400 h 2754489"/>
              <a:gd name="connsiteX3" fmla="*/ 47703 w 229231"/>
              <a:gd name="connsiteY3" fmla="*/ 620889 h 2754489"/>
              <a:gd name="connsiteX4" fmla="*/ 160592 w 229231"/>
              <a:gd name="connsiteY4" fmla="*/ 846667 h 2754489"/>
              <a:gd name="connsiteX5" fmla="*/ 25125 w 229231"/>
              <a:gd name="connsiteY5" fmla="*/ 1106311 h 2754489"/>
              <a:gd name="connsiteX6" fmla="*/ 183170 w 229231"/>
              <a:gd name="connsiteY6" fmla="*/ 1354667 h 2754489"/>
              <a:gd name="connsiteX7" fmla="*/ 70281 w 229231"/>
              <a:gd name="connsiteY7" fmla="*/ 1591734 h 2754489"/>
              <a:gd name="connsiteX8" fmla="*/ 194459 w 229231"/>
              <a:gd name="connsiteY8" fmla="*/ 1873956 h 2754489"/>
              <a:gd name="connsiteX9" fmla="*/ 70281 w 229231"/>
              <a:gd name="connsiteY9" fmla="*/ 2156178 h 2754489"/>
              <a:gd name="connsiteX10" fmla="*/ 228325 w 229231"/>
              <a:gd name="connsiteY10" fmla="*/ 2370667 h 2754489"/>
              <a:gd name="connsiteX11" fmla="*/ 138014 w 229231"/>
              <a:gd name="connsiteY11" fmla="*/ 2630311 h 2754489"/>
              <a:gd name="connsiteX12" fmla="*/ 205748 w 229231"/>
              <a:gd name="connsiteY12" fmla="*/ 2754489 h 2754489"/>
              <a:gd name="connsiteX0" fmla="*/ 0 w 226683"/>
              <a:gd name="connsiteY0" fmla="*/ 0 h 2528711"/>
              <a:gd name="connsiteX1" fmla="*/ 112889 w 226683"/>
              <a:gd name="connsiteY1" fmla="*/ 180622 h 2528711"/>
              <a:gd name="connsiteX2" fmla="*/ 45155 w 226683"/>
              <a:gd name="connsiteY2" fmla="*/ 395111 h 2528711"/>
              <a:gd name="connsiteX3" fmla="*/ 158044 w 226683"/>
              <a:gd name="connsiteY3" fmla="*/ 620889 h 2528711"/>
              <a:gd name="connsiteX4" fmla="*/ 22577 w 226683"/>
              <a:gd name="connsiteY4" fmla="*/ 880533 h 2528711"/>
              <a:gd name="connsiteX5" fmla="*/ 180622 w 226683"/>
              <a:gd name="connsiteY5" fmla="*/ 1128889 h 2528711"/>
              <a:gd name="connsiteX6" fmla="*/ 67733 w 226683"/>
              <a:gd name="connsiteY6" fmla="*/ 1365956 h 2528711"/>
              <a:gd name="connsiteX7" fmla="*/ 191911 w 226683"/>
              <a:gd name="connsiteY7" fmla="*/ 1648178 h 2528711"/>
              <a:gd name="connsiteX8" fmla="*/ 67733 w 226683"/>
              <a:gd name="connsiteY8" fmla="*/ 1930400 h 2528711"/>
              <a:gd name="connsiteX9" fmla="*/ 225777 w 226683"/>
              <a:gd name="connsiteY9" fmla="*/ 2144889 h 2528711"/>
              <a:gd name="connsiteX10" fmla="*/ 135466 w 226683"/>
              <a:gd name="connsiteY10" fmla="*/ 2404533 h 2528711"/>
              <a:gd name="connsiteX11" fmla="*/ 203200 w 226683"/>
              <a:gd name="connsiteY11" fmla="*/ 2528711 h 2528711"/>
              <a:gd name="connsiteX0" fmla="*/ 90389 w 204183"/>
              <a:gd name="connsiteY0" fmla="*/ 0 h 2348089"/>
              <a:gd name="connsiteX1" fmla="*/ 22655 w 204183"/>
              <a:gd name="connsiteY1" fmla="*/ 214489 h 2348089"/>
              <a:gd name="connsiteX2" fmla="*/ 135544 w 204183"/>
              <a:gd name="connsiteY2" fmla="*/ 440267 h 2348089"/>
              <a:gd name="connsiteX3" fmla="*/ 77 w 204183"/>
              <a:gd name="connsiteY3" fmla="*/ 699911 h 2348089"/>
              <a:gd name="connsiteX4" fmla="*/ 158122 w 204183"/>
              <a:gd name="connsiteY4" fmla="*/ 948267 h 2348089"/>
              <a:gd name="connsiteX5" fmla="*/ 45233 w 204183"/>
              <a:gd name="connsiteY5" fmla="*/ 1185334 h 2348089"/>
              <a:gd name="connsiteX6" fmla="*/ 169411 w 204183"/>
              <a:gd name="connsiteY6" fmla="*/ 1467556 h 2348089"/>
              <a:gd name="connsiteX7" fmla="*/ 45233 w 204183"/>
              <a:gd name="connsiteY7" fmla="*/ 1749778 h 2348089"/>
              <a:gd name="connsiteX8" fmla="*/ 203277 w 204183"/>
              <a:gd name="connsiteY8" fmla="*/ 1964267 h 2348089"/>
              <a:gd name="connsiteX9" fmla="*/ 112966 w 204183"/>
              <a:gd name="connsiteY9" fmla="*/ 2223911 h 2348089"/>
              <a:gd name="connsiteX10" fmla="*/ 180700 w 204183"/>
              <a:gd name="connsiteY10" fmla="*/ 2348089 h 2348089"/>
              <a:gd name="connsiteX0" fmla="*/ 22655 w 204183"/>
              <a:gd name="connsiteY0" fmla="*/ 0 h 2133600"/>
              <a:gd name="connsiteX1" fmla="*/ 135544 w 204183"/>
              <a:gd name="connsiteY1" fmla="*/ 225778 h 2133600"/>
              <a:gd name="connsiteX2" fmla="*/ 77 w 204183"/>
              <a:gd name="connsiteY2" fmla="*/ 485422 h 2133600"/>
              <a:gd name="connsiteX3" fmla="*/ 158122 w 204183"/>
              <a:gd name="connsiteY3" fmla="*/ 733778 h 2133600"/>
              <a:gd name="connsiteX4" fmla="*/ 45233 w 204183"/>
              <a:gd name="connsiteY4" fmla="*/ 970845 h 2133600"/>
              <a:gd name="connsiteX5" fmla="*/ 169411 w 204183"/>
              <a:gd name="connsiteY5" fmla="*/ 1253067 h 2133600"/>
              <a:gd name="connsiteX6" fmla="*/ 45233 w 204183"/>
              <a:gd name="connsiteY6" fmla="*/ 1535289 h 2133600"/>
              <a:gd name="connsiteX7" fmla="*/ 203277 w 204183"/>
              <a:gd name="connsiteY7" fmla="*/ 1749778 h 2133600"/>
              <a:gd name="connsiteX8" fmla="*/ 112966 w 204183"/>
              <a:gd name="connsiteY8" fmla="*/ 2009422 h 2133600"/>
              <a:gd name="connsiteX9" fmla="*/ 180700 w 204183"/>
              <a:gd name="connsiteY9" fmla="*/ 2133600 h 2133600"/>
              <a:gd name="connsiteX0" fmla="*/ 22655 w 204183"/>
              <a:gd name="connsiteY0" fmla="*/ 0 h 2009422"/>
              <a:gd name="connsiteX1" fmla="*/ 135544 w 204183"/>
              <a:gd name="connsiteY1" fmla="*/ 225778 h 2009422"/>
              <a:gd name="connsiteX2" fmla="*/ 77 w 204183"/>
              <a:gd name="connsiteY2" fmla="*/ 485422 h 2009422"/>
              <a:gd name="connsiteX3" fmla="*/ 158122 w 204183"/>
              <a:gd name="connsiteY3" fmla="*/ 733778 h 2009422"/>
              <a:gd name="connsiteX4" fmla="*/ 45233 w 204183"/>
              <a:gd name="connsiteY4" fmla="*/ 970845 h 2009422"/>
              <a:gd name="connsiteX5" fmla="*/ 169411 w 204183"/>
              <a:gd name="connsiteY5" fmla="*/ 1253067 h 2009422"/>
              <a:gd name="connsiteX6" fmla="*/ 45233 w 204183"/>
              <a:gd name="connsiteY6" fmla="*/ 1535289 h 2009422"/>
              <a:gd name="connsiteX7" fmla="*/ 203277 w 204183"/>
              <a:gd name="connsiteY7" fmla="*/ 1749778 h 2009422"/>
              <a:gd name="connsiteX8" fmla="*/ 112966 w 204183"/>
              <a:gd name="connsiteY8" fmla="*/ 2009422 h 2009422"/>
              <a:gd name="connsiteX0" fmla="*/ 22655 w 203277"/>
              <a:gd name="connsiteY0" fmla="*/ 0 h 1749778"/>
              <a:gd name="connsiteX1" fmla="*/ 135544 w 203277"/>
              <a:gd name="connsiteY1" fmla="*/ 225778 h 1749778"/>
              <a:gd name="connsiteX2" fmla="*/ 77 w 203277"/>
              <a:gd name="connsiteY2" fmla="*/ 485422 h 1749778"/>
              <a:gd name="connsiteX3" fmla="*/ 158122 w 203277"/>
              <a:gd name="connsiteY3" fmla="*/ 733778 h 1749778"/>
              <a:gd name="connsiteX4" fmla="*/ 45233 w 203277"/>
              <a:gd name="connsiteY4" fmla="*/ 970845 h 1749778"/>
              <a:gd name="connsiteX5" fmla="*/ 169411 w 203277"/>
              <a:gd name="connsiteY5" fmla="*/ 1253067 h 1749778"/>
              <a:gd name="connsiteX6" fmla="*/ 45233 w 203277"/>
              <a:gd name="connsiteY6" fmla="*/ 1535289 h 1749778"/>
              <a:gd name="connsiteX7" fmla="*/ 203277 w 203277"/>
              <a:gd name="connsiteY7" fmla="*/ 1749778 h 1749778"/>
              <a:gd name="connsiteX0" fmla="*/ 22655 w 203277"/>
              <a:gd name="connsiteY0" fmla="*/ 0 h 1749778"/>
              <a:gd name="connsiteX1" fmla="*/ 135544 w 203277"/>
              <a:gd name="connsiteY1" fmla="*/ 225778 h 1749778"/>
              <a:gd name="connsiteX2" fmla="*/ 77 w 203277"/>
              <a:gd name="connsiteY2" fmla="*/ 485422 h 1749778"/>
              <a:gd name="connsiteX3" fmla="*/ 158122 w 203277"/>
              <a:gd name="connsiteY3" fmla="*/ 733778 h 1749778"/>
              <a:gd name="connsiteX4" fmla="*/ 45233 w 203277"/>
              <a:gd name="connsiteY4" fmla="*/ 970845 h 1749778"/>
              <a:gd name="connsiteX5" fmla="*/ 169411 w 203277"/>
              <a:gd name="connsiteY5" fmla="*/ 1253067 h 1749778"/>
              <a:gd name="connsiteX6" fmla="*/ 203277 w 203277"/>
              <a:gd name="connsiteY6" fmla="*/ 1749778 h 1749778"/>
              <a:gd name="connsiteX0" fmla="*/ 22655 w 169411"/>
              <a:gd name="connsiteY0" fmla="*/ 0 h 1253067"/>
              <a:gd name="connsiteX1" fmla="*/ 135544 w 169411"/>
              <a:gd name="connsiteY1" fmla="*/ 225778 h 1253067"/>
              <a:gd name="connsiteX2" fmla="*/ 77 w 169411"/>
              <a:gd name="connsiteY2" fmla="*/ 485422 h 1253067"/>
              <a:gd name="connsiteX3" fmla="*/ 158122 w 169411"/>
              <a:gd name="connsiteY3" fmla="*/ 733778 h 1253067"/>
              <a:gd name="connsiteX4" fmla="*/ 45233 w 169411"/>
              <a:gd name="connsiteY4" fmla="*/ 970845 h 1253067"/>
              <a:gd name="connsiteX5" fmla="*/ 169411 w 169411"/>
              <a:gd name="connsiteY5" fmla="*/ 1253067 h 1253067"/>
              <a:gd name="connsiteX0" fmla="*/ 22655 w 158455"/>
              <a:gd name="connsiteY0" fmla="*/ 0 h 970845"/>
              <a:gd name="connsiteX1" fmla="*/ 135544 w 158455"/>
              <a:gd name="connsiteY1" fmla="*/ 225778 h 970845"/>
              <a:gd name="connsiteX2" fmla="*/ 77 w 158455"/>
              <a:gd name="connsiteY2" fmla="*/ 485422 h 970845"/>
              <a:gd name="connsiteX3" fmla="*/ 158122 w 158455"/>
              <a:gd name="connsiteY3" fmla="*/ 733778 h 970845"/>
              <a:gd name="connsiteX4" fmla="*/ 45233 w 158455"/>
              <a:gd name="connsiteY4" fmla="*/ 970845 h 970845"/>
              <a:gd name="connsiteX0" fmla="*/ 22655 w 158122"/>
              <a:gd name="connsiteY0" fmla="*/ 0 h 733778"/>
              <a:gd name="connsiteX1" fmla="*/ 135544 w 158122"/>
              <a:gd name="connsiteY1" fmla="*/ 225778 h 733778"/>
              <a:gd name="connsiteX2" fmla="*/ 77 w 158122"/>
              <a:gd name="connsiteY2" fmla="*/ 485422 h 733778"/>
              <a:gd name="connsiteX3" fmla="*/ 158122 w 158122"/>
              <a:gd name="connsiteY3" fmla="*/ 733778 h 733778"/>
              <a:gd name="connsiteX0" fmla="*/ 14305 w 149772"/>
              <a:gd name="connsiteY0" fmla="*/ 0 h 733778"/>
              <a:gd name="connsiteX1" fmla="*/ 127194 w 149772"/>
              <a:gd name="connsiteY1" fmla="*/ 225778 h 733778"/>
              <a:gd name="connsiteX2" fmla="*/ 82 w 149772"/>
              <a:gd name="connsiteY2" fmla="*/ 510997 h 733778"/>
              <a:gd name="connsiteX3" fmla="*/ 149772 w 149772"/>
              <a:gd name="connsiteY3" fmla="*/ 733778 h 733778"/>
              <a:gd name="connsiteX0" fmla="*/ 14372 w 158194"/>
              <a:gd name="connsiteY0" fmla="*/ 0 h 728664"/>
              <a:gd name="connsiteX1" fmla="*/ 127261 w 158194"/>
              <a:gd name="connsiteY1" fmla="*/ 225778 h 728664"/>
              <a:gd name="connsiteX2" fmla="*/ 149 w 158194"/>
              <a:gd name="connsiteY2" fmla="*/ 510997 h 728664"/>
              <a:gd name="connsiteX3" fmla="*/ 158194 w 158194"/>
              <a:gd name="connsiteY3" fmla="*/ 728664 h 728664"/>
            </a:gdLst>
            <a:ahLst/>
            <a:cxnLst>
              <a:cxn ang="0">
                <a:pos x="connsiteX0" y="connsiteY0"/>
              </a:cxn>
              <a:cxn ang="0">
                <a:pos x="connsiteX1" y="connsiteY1"/>
              </a:cxn>
              <a:cxn ang="0">
                <a:pos x="connsiteX2" y="connsiteY2"/>
              </a:cxn>
              <a:cxn ang="0">
                <a:pos x="connsiteX3" y="connsiteY3"/>
              </a:cxn>
            </a:cxnLst>
            <a:rect l="l" t="t" r="r" b="b"/>
            <a:pathLst>
              <a:path w="158194" h="728664">
                <a:moveTo>
                  <a:pt x="14372" y="0"/>
                </a:moveTo>
                <a:cubicBezTo>
                  <a:pt x="21898" y="73378"/>
                  <a:pt x="129631" y="140612"/>
                  <a:pt x="127261" y="225778"/>
                </a:cubicBezTo>
                <a:cubicBezTo>
                  <a:pt x="124891" y="310944"/>
                  <a:pt x="-5006" y="427183"/>
                  <a:pt x="149" y="510997"/>
                </a:cubicBezTo>
                <a:cubicBezTo>
                  <a:pt x="5304" y="594811"/>
                  <a:pt x="150668" y="647760"/>
                  <a:pt x="158194" y="728664"/>
                </a:cubicBezTo>
              </a:path>
            </a:pathLst>
          </a:custGeom>
          <a:ln w="38100">
            <a:solidFill>
              <a:srgbClr val="00B0F0"/>
            </a:solidFill>
          </a:ln>
        </p:spPr>
        <p:style>
          <a:lnRef idx="2">
            <a:schemeClr val="accent5"/>
          </a:lnRef>
          <a:fillRef idx="0">
            <a:schemeClr val="accent5"/>
          </a:fillRef>
          <a:effectRef idx="1">
            <a:schemeClr val="accent5"/>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lumMod val="65000"/>
                  <a:lumOff val="35000"/>
                </a:srgbClr>
              </a:solidFill>
              <a:effectLst/>
              <a:uLnTx/>
              <a:uFillTx/>
              <a:latin typeface="Tahoma"/>
              <a:ea typeface="+mn-ea"/>
              <a:cs typeface="+mn-cs"/>
            </a:endParaRPr>
          </a:p>
        </p:txBody>
      </p:sp>
      <p:sp>
        <p:nvSpPr>
          <p:cNvPr id="78" name="Freeform 77"/>
          <p:cNvSpPr/>
          <p:nvPr/>
        </p:nvSpPr>
        <p:spPr>
          <a:xfrm>
            <a:off x="7433193" y="4000547"/>
            <a:ext cx="356805" cy="901575"/>
          </a:xfrm>
          <a:custGeom>
            <a:avLst/>
            <a:gdLst>
              <a:gd name="connsiteX0" fmla="*/ 47703 w 229231"/>
              <a:gd name="connsiteY0" fmla="*/ 0 h 2754489"/>
              <a:gd name="connsiteX1" fmla="*/ 2548 w 229231"/>
              <a:gd name="connsiteY1" fmla="*/ 225778 h 2754489"/>
              <a:gd name="connsiteX2" fmla="*/ 115437 w 229231"/>
              <a:gd name="connsiteY2" fmla="*/ 406400 h 2754489"/>
              <a:gd name="connsiteX3" fmla="*/ 47703 w 229231"/>
              <a:gd name="connsiteY3" fmla="*/ 620889 h 2754489"/>
              <a:gd name="connsiteX4" fmla="*/ 160592 w 229231"/>
              <a:gd name="connsiteY4" fmla="*/ 846667 h 2754489"/>
              <a:gd name="connsiteX5" fmla="*/ 25125 w 229231"/>
              <a:gd name="connsiteY5" fmla="*/ 1106311 h 2754489"/>
              <a:gd name="connsiteX6" fmla="*/ 183170 w 229231"/>
              <a:gd name="connsiteY6" fmla="*/ 1354667 h 2754489"/>
              <a:gd name="connsiteX7" fmla="*/ 70281 w 229231"/>
              <a:gd name="connsiteY7" fmla="*/ 1591734 h 2754489"/>
              <a:gd name="connsiteX8" fmla="*/ 194459 w 229231"/>
              <a:gd name="connsiteY8" fmla="*/ 1873956 h 2754489"/>
              <a:gd name="connsiteX9" fmla="*/ 70281 w 229231"/>
              <a:gd name="connsiteY9" fmla="*/ 2156178 h 2754489"/>
              <a:gd name="connsiteX10" fmla="*/ 228325 w 229231"/>
              <a:gd name="connsiteY10" fmla="*/ 2370667 h 2754489"/>
              <a:gd name="connsiteX11" fmla="*/ 138014 w 229231"/>
              <a:gd name="connsiteY11" fmla="*/ 2630311 h 2754489"/>
              <a:gd name="connsiteX12" fmla="*/ 205748 w 229231"/>
              <a:gd name="connsiteY12" fmla="*/ 2754489 h 2754489"/>
              <a:gd name="connsiteX0" fmla="*/ 0 w 226683"/>
              <a:gd name="connsiteY0" fmla="*/ 0 h 2528711"/>
              <a:gd name="connsiteX1" fmla="*/ 112889 w 226683"/>
              <a:gd name="connsiteY1" fmla="*/ 180622 h 2528711"/>
              <a:gd name="connsiteX2" fmla="*/ 45155 w 226683"/>
              <a:gd name="connsiteY2" fmla="*/ 395111 h 2528711"/>
              <a:gd name="connsiteX3" fmla="*/ 158044 w 226683"/>
              <a:gd name="connsiteY3" fmla="*/ 620889 h 2528711"/>
              <a:gd name="connsiteX4" fmla="*/ 22577 w 226683"/>
              <a:gd name="connsiteY4" fmla="*/ 880533 h 2528711"/>
              <a:gd name="connsiteX5" fmla="*/ 180622 w 226683"/>
              <a:gd name="connsiteY5" fmla="*/ 1128889 h 2528711"/>
              <a:gd name="connsiteX6" fmla="*/ 67733 w 226683"/>
              <a:gd name="connsiteY6" fmla="*/ 1365956 h 2528711"/>
              <a:gd name="connsiteX7" fmla="*/ 191911 w 226683"/>
              <a:gd name="connsiteY7" fmla="*/ 1648178 h 2528711"/>
              <a:gd name="connsiteX8" fmla="*/ 67733 w 226683"/>
              <a:gd name="connsiteY8" fmla="*/ 1930400 h 2528711"/>
              <a:gd name="connsiteX9" fmla="*/ 225777 w 226683"/>
              <a:gd name="connsiteY9" fmla="*/ 2144889 h 2528711"/>
              <a:gd name="connsiteX10" fmla="*/ 135466 w 226683"/>
              <a:gd name="connsiteY10" fmla="*/ 2404533 h 2528711"/>
              <a:gd name="connsiteX11" fmla="*/ 203200 w 226683"/>
              <a:gd name="connsiteY11" fmla="*/ 2528711 h 2528711"/>
              <a:gd name="connsiteX0" fmla="*/ 90389 w 204183"/>
              <a:gd name="connsiteY0" fmla="*/ 0 h 2348089"/>
              <a:gd name="connsiteX1" fmla="*/ 22655 w 204183"/>
              <a:gd name="connsiteY1" fmla="*/ 214489 h 2348089"/>
              <a:gd name="connsiteX2" fmla="*/ 135544 w 204183"/>
              <a:gd name="connsiteY2" fmla="*/ 440267 h 2348089"/>
              <a:gd name="connsiteX3" fmla="*/ 77 w 204183"/>
              <a:gd name="connsiteY3" fmla="*/ 699911 h 2348089"/>
              <a:gd name="connsiteX4" fmla="*/ 158122 w 204183"/>
              <a:gd name="connsiteY4" fmla="*/ 948267 h 2348089"/>
              <a:gd name="connsiteX5" fmla="*/ 45233 w 204183"/>
              <a:gd name="connsiteY5" fmla="*/ 1185334 h 2348089"/>
              <a:gd name="connsiteX6" fmla="*/ 169411 w 204183"/>
              <a:gd name="connsiteY6" fmla="*/ 1467556 h 2348089"/>
              <a:gd name="connsiteX7" fmla="*/ 45233 w 204183"/>
              <a:gd name="connsiteY7" fmla="*/ 1749778 h 2348089"/>
              <a:gd name="connsiteX8" fmla="*/ 203277 w 204183"/>
              <a:gd name="connsiteY8" fmla="*/ 1964267 h 2348089"/>
              <a:gd name="connsiteX9" fmla="*/ 112966 w 204183"/>
              <a:gd name="connsiteY9" fmla="*/ 2223911 h 2348089"/>
              <a:gd name="connsiteX10" fmla="*/ 180700 w 204183"/>
              <a:gd name="connsiteY10" fmla="*/ 2348089 h 2348089"/>
              <a:gd name="connsiteX0" fmla="*/ 22655 w 204183"/>
              <a:gd name="connsiteY0" fmla="*/ 0 h 2133600"/>
              <a:gd name="connsiteX1" fmla="*/ 135544 w 204183"/>
              <a:gd name="connsiteY1" fmla="*/ 225778 h 2133600"/>
              <a:gd name="connsiteX2" fmla="*/ 77 w 204183"/>
              <a:gd name="connsiteY2" fmla="*/ 485422 h 2133600"/>
              <a:gd name="connsiteX3" fmla="*/ 158122 w 204183"/>
              <a:gd name="connsiteY3" fmla="*/ 733778 h 2133600"/>
              <a:gd name="connsiteX4" fmla="*/ 45233 w 204183"/>
              <a:gd name="connsiteY4" fmla="*/ 970845 h 2133600"/>
              <a:gd name="connsiteX5" fmla="*/ 169411 w 204183"/>
              <a:gd name="connsiteY5" fmla="*/ 1253067 h 2133600"/>
              <a:gd name="connsiteX6" fmla="*/ 45233 w 204183"/>
              <a:gd name="connsiteY6" fmla="*/ 1535289 h 2133600"/>
              <a:gd name="connsiteX7" fmla="*/ 203277 w 204183"/>
              <a:gd name="connsiteY7" fmla="*/ 1749778 h 2133600"/>
              <a:gd name="connsiteX8" fmla="*/ 112966 w 204183"/>
              <a:gd name="connsiteY8" fmla="*/ 2009422 h 2133600"/>
              <a:gd name="connsiteX9" fmla="*/ 180700 w 204183"/>
              <a:gd name="connsiteY9" fmla="*/ 2133600 h 2133600"/>
              <a:gd name="connsiteX0" fmla="*/ 22655 w 204183"/>
              <a:gd name="connsiteY0" fmla="*/ 0 h 2009422"/>
              <a:gd name="connsiteX1" fmla="*/ 135544 w 204183"/>
              <a:gd name="connsiteY1" fmla="*/ 225778 h 2009422"/>
              <a:gd name="connsiteX2" fmla="*/ 77 w 204183"/>
              <a:gd name="connsiteY2" fmla="*/ 485422 h 2009422"/>
              <a:gd name="connsiteX3" fmla="*/ 158122 w 204183"/>
              <a:gd name="connsiteY3" fmla="*/ 733778 h 2009422"/>
              <a:gd name="connsiteX4" fmla="*/ 45233 w 204183"/>
              <a:gd name="connsiteY4" fmla="*/ 970845 h 2009422"/>
              <a:gd name="connsiteX5" fmla="*/ 169411 w 204183"/>
              <a:gd name="connsiteY5" fmla="*/ 1253067 h 2009422"/>
              <a:gd name="connsiteX6" fmla="*/ 45233 w 204183"/>
              <a:gd name="connsiteY6" fmla="*/ 1535289 h 2009422"/>
              <a:gd name="connsiteX7" fmla="*/ 203277 w 204183"/>
              <a:gd name="connsiteY7" fmla="*/ 1749778 h 2009422"/>
              <a:gd name="connsiteX8" fmla="*/ 112966 w 204183"/>
              <a:gd name="connsiteY8" fmla="*/ 2009422 h 2009422"/>
              <a:gd name="connsiteX0" fmla="*/ 22655 w 203277"/>
              <a:gd name="connsiteY0" fmla="*/ 0 h 1749778"/>
              <a:gd name="connsiteX1" fmla="*/ 135544 w 203277"/>
              <a:gd name="connsiteY1" fmla="*/ 225778 h 1749778"/>
              <a:gd name="connsiteX2" fmla="*/ 77 w 203277"/>
              <a:gd name="connsiteY2" fmla="*/ 485422 h 1749778"/>
              <a:gd name="connsiteX3" fmla="*/ 158122 w 203277"/>
              <a:gd name="connsiteY3" fmla="*/ 733778 h 1749778"/>
              <a:gd name="connsiteX4" fmla="*/ 45233 w 203277"/>
              <a:gd name="connsiteY4" fmla="*/ 970845 h 1749778"/>
              <a:gd name="connsiteX5" fmla="*/ 169411 w 203277"/>
              <a:gd name="connsiteY5" fmla="*/ 1253067 h 1749778"/>
              <a:gd name="connsiteX6" fmla="*/ 45233 w 203277"/>
              <a:gd name="connsiteY6" fmla="*/ 1535289 h 1749778"/>
              <a:gd name="connsiteX7" fmla="*/ 203277 w 203277"/>
              <a:gd name="connsiteY7" fmla="*/ 1749778 h 1749778"/>
              <a:gd name="connsiteX0" fmla="*/ 22655 w 203277"/>
              <a:gd name="connsiteY0" fmla="*/ 0 h 1749778"/>
              <a:gd name="connsiteX1" fmla="*/ 135544 w 203277"/>
              <a:gd name="connsiteY1" fmla="*/ 225778 h 1749778"/>
              <a:gd name="connsiteX2" fmla="*/ 77 w 203277"/>
              <a:gd name="connsiteY2" fmla="*/ 485422 h 1749778"/>
              <a:gd name="connsiteX3" fmla="*/ 158122 w 203277"/>
              <a:gd name="connsiteY3" fmla="*/ 733778 h 1749778"/>
              <a:gd name="connsiteX4" fmla="*/ 45233 w 203277"/>
              <a:gd name="connsiteY4" fmla="*/ 970845 h 1749778"/>
              <a:gd name="connsiteX5" fmla="*/ 169411 w 203277"/>
              <a:gd name="connsiteY5" fmla="*/ 1253067 h 1749778"/>
              <a:gd name="connsiteX6" fmla="*/ 203277 w 203277"/>
              <a:gd name="connsiteY6" fmla="*/ 1749778 h 1749778"/>
              <a:gd name="connsiteX0" fmla="*/ 22655 w 169411"/>
              <a:gd name="connsiteY0" fmla="*/ 0 h 1253067"/>
              <a:gd name="connsiteX1" fmla="*/ 135544 w 169411"/>
              <a:gd name="connsiteY1" fmla="*/ 225778 h 1253067"/>
              <a:gd name="connsiteX2" fmla="*/ 77 w 169411"/>
              <a:gd name="connsiteY2" fmla="*/ 485422 h 1253067"/>
              <a:gd name="connsiteX3" fmla="*/ 158122 w 169411"/>
              <a:gd name="connsiteY3" fmla="*/ 733778 h 1253067"/>
              <a:gd name="connsiteX4" fmla="*/ 45233 w 169411"/>
              <a:gd name="connsiteY4" fmla="*/ 970845 h 1253067"/>
              <a:gd name="connsiteX5" fmla="*/ 169411 w 169411"/>
              <a:gd name="connsiteY5" fmla="*/ 1253067 h 1253067"/>
              <a:gd name="connsiteX0" fmla="*/ 22655 w 158455"/>
              <a:gd name="connsiteY0" fmla="*/ 0 h 970845"/>
              <a:gd name="connsiteX1" fmla="*/ 135544 w 158455"/>
              <a:gd name="connsiteY1" fmla="*/ 225778 h 970845"/>
              <a:gd name="connsiteX2" fmla="*/ 77 w 158455"/>
              <a:gd name="connsiteY2" fmla="*/ 485422 h 970845"/>
              <a:gd name="connsiteX3" fmla="*/ 158122 w 158455"/>
              <a:gd name="connsiteY3" fmla="*/ 733778 h 970845"/>
              <a:gd name="connsiteX4" fmla="*/ 45233 w 158455"/>
              <a:gd name="connsiteY4" fmla="*/ 970845 h 970845"/>
              <a:gd name="connsiteX0" fmla="*/ 22655 w 158122"/>
              <a:gd name="connsiteY0" fmla="*/ 0 h 733778"/>
              <a:gd name="connsiteX1" fmla="*/ 135544 w 158122"/>
              <a:gd name="connsiteY1" fmla="*/ 225778 h 733778"/>
              <a:gd name="connsiteX2" fmla="*/ 77 w 158122"/>
              <a:gd name="connsiteY2" fmla="*/ 485422 h 733778"/>
              <a:gd name="connsiteX3" fmla="*/ 158122 w 158122"/>
              <a:gd name="connsiteY3" fmla="*/ 733778 h 733778"/>
            </a:gdLst>
            <a:ahLst/>
            <a:cxnLst>
              <a:cxn ang="0">
                <a:pos x="connsiteX0" y="connsiteY0"/>
              </a:cxn>
              <a:cxn ang="0">
                <a:pos x="connsiteX1" y="connsiteY1"/>
              </a:cxn>
              <a:cxn ang="0">
                <a:pos x="connsiteX2" y="connsiteY2"/>
              </a:cxn>
              <a:cxn ang="0">
                <a:pos x="connsiteX3" y="connsiteY3"/>
              </a:cxn>
            </a:cxnLst>
            <a:rect l="l" t="t" r="r" b="b"/>
            <a:pathLst>
              <a:path w="158122" h="733778">
                <a:moveTo>
                  <a:pt x="22655" y="0"/>
                </a:moveTo>
                <a:cubicBezTo>
                  <a:pt x="30181" y="73378"/>
                  <a:pt x="139307" y="144874"/>
                  <a:pt x="135544" y="225778"/>
                </a:cubicBezTo>
                <a:cubicBezTo>
                  <a:pt x="131781" y="306682"/>
                  <a:pt x="-3686" y="400755"/>
                  <a:pt x="77" y="485422"/>
                </a:cubicBezTo>
                <a:cubicBezTo>
                  <a:pt x="3840" y="570089"/>
                  <a:pt x="150596" y="652874"/>
                  <a:pt x="158122" y="733778"/>
                </a:cubicBezTo>
              </a:path>
            </a:pathLst>
          </a:custGeom>
          <a:ln w="38100">
            <a:solidFill>
              <a:srgbClr val="FF00C4"/>
            </a:solidFill>
          </a:ln>
        </p:spPr>
        <p:style>
          <a:lnRef idx="2">
            <a:schemeClr val="accent5"/>
          </a:lnRef>
          <a:fillRef idx="0">
            <a:schemeClr val="accent5"/>
          </a:fillRef>
          <a:effectRef idx="1">
            <a:schemeClr val="accent5"/>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lumMod val="65000"/>
                  <a:lumOff val="35000"/>
                </a:srgbClr>
              </a:solidFill>
              <a:effectLst/>
              <a:uLnTx/>
              <a:uFillTx/>
              <a:latin typeface="Tahoma"/>
              <a:ea typeface="+mn-ea"/>
              <a:cs typeface="+mn-cs"/>
            </a:endParaRPr>
          </a:p>
        </p:txBody>
      </p:sp>
      <p:sp>
        <p:nvSpPr>
          <p:cNvPr id="7" name="Rectangle 6"/>
          <p:cNvSpPr/>
          <p:nvPr/>
        </p:nvSpPr>
        <p:spPr>
          <a:xfrm>
            <a:off x="106895" y="908720"/>
            <a:ext cx="6337313" cy="788910"/>
          </a:xfrm>
          <a:prstGeom prst="rect">
            <a:avLst/>
          </a:prstGeom>
          <a:no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Tahoma"/>
                <a:ea typeface="+mn-ea"/>
                <a:cs typeface="+mn-cs"/>
              </a:rPr>
              <a:t>Reads from different </a:t>
            </a:r>
            <a:r>
              <a:rPr kumimoji="0" lang="en-US" sz="2000" b="0" i="0" u="none" strike="noStrike" kern="1200" cap="none" spc="0" normalizeH="0" baseline="0" noProof="0">
                <a:ln>
                  <a:noFill/>
                </a:ln>
                <a:solidFill>
                  <a:srgbClr val="0000FF"/>
                </a:solidFill>
                <a:effectLst/>
                <a:uLnTx/>
                <a:uFillTx/>
                <a:latin typeface="Tahoma"/>
                <a:ea typeface="+mn-ea"/>
                <a:cs typeface="+mn-cs"/>
              </a:rPr>
              <a:t>unknown</a:t>
            </a:r>
            <a:r>
              <a:rPr kumimoji="0" lang="en-US" sz="2000" b="0" i="0" u="none" strike="noStrike" kern="1200" cap="none" spc="0" normalizeH="0" baseline="0" noProof="0">
                <a:ln>
                  <a:noFill/>
                </a:ln>
                <a:solidFill>
                  <a:srgbClr val="000000"/>
                </a:solidFill>
                <a:effectLst/>
                <a:uLnTx/>
                <a:uFillTx/>
                <a:latin typeface="Tahoma"/>
                <a:ea typeface="+mn-ea"/>
                <a:cs typeface="+mn-cs"/>
              </a:rPr>
              <a:t> donors at sequencing time are mapped to </a:t>
            </a:r>
            <a:r>
              <a:rPr kumimoji="0" lang="en-US" sz="2000" b="0" i="0" u="none" strike="noStrike" kern="1200" cap="none" spc="0" normalizeH="0" baseline="0" noProof="0">
                <a:ln>
                  <a:noFill/>
                </a:ln>
                <a:solidFill>
                  <a:srgbClr val="0000FF"/>
                </a:solidFill>
                <a:effectLst/>
                <a:uLnTx/>
                <a:uFillTx/>
                <a:latin typeface="Tahoma"/>
                <a:ea typeface="+mn-ea"/>
                <a:cs typeface="+mn-cs"/>
              </a:rPr>
              <a:t>many known reference </a:t>
            </a:r>
            <a:r>
              <a:rPr kumimoji="0" lang="en-US" sz="2000" b="0" i="0" u="none" strike="noStrike" kern="1200" cap="none" spc="0" normalizeH="0" baseline="0" noProof="0">
                <a:ln>
                  <a:noFill/>
                </a:ln>
                <a:solidFill>
                  <a:srgbClr val="000000"/>
                </a:solidFill>
                <a:effectLst/>
                <a:uLnTx/>
                <a:uFillTx/>
                <a:latin typeface="Tahoma"/>
                <a:ea typeface="+mn-ea"/>
                <a:cs typeface="+mn-cs"/>
              </a:rPr>
              <a:t>genomes</a:t>
            </a:r>
            <a:endParaRPr kumimoji="0" lang="en-US" sz="1400" b="0" i="0" u="none" strike="noStrike" kern="1200" cap="none" spc="0" normalizeH="0" baseline="0" noProof="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40314868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0" presetClass="entr" presetSubtype="0" fill="hold" grpId="0" nodeType="withEffect">
                                  <p:stCondLst>
                                    <p:cond delay="0"/>
                                  </p:stCondLst>
                                  <p:childTnLst>
                                    <p:set>
                                      <p:cBhvr>
                                        <p:cTn id="8" dur="1" fill="hold">
                                          <p:stCondLst>
                                            <p:cond delay="0"/>
                                          </p:stCondLst>
                                        </p:cTn>
                                        <p:tgtEl>
                                          <p:spTgt spid="50"/>
                                        </p:tgtEl>
                                        <p:attrNameLst>
                                          <p:attrName>style.visibility</p:attrName>
                                        </p:attrNameLst>
                                      </p:cBhvr>
                                      <p:to>
                                        <p:strVal val="visible"/>
                                      </p:to>
                                    </p:set>
                                    <p:animEffect transition="in" filter="fade">
                                      <p:cBhvr>
                                        <p:cTn id="9" dur="500"/>
                                        <p:tgtEl>
                                          <p:spTgt spid="50"/>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47"/>
                                        </p:tgtEl>
                                        <p:attrNameLst>
                                          <p:attrName>style.visibility</p:attrName>
                                        </p:attrNameLst>
                                      </p:cBhvr>
                                      <p:to>
                                        <p:strVal val="visible"/>
                                      </p:to>
                                    </p:set>
                                    <p:animEffect transition="in" filter="fade">
                                      <p:cBhvr>
                                        <p:cTn id="17" dur="500"/>
                                        <p:tgtEl>
                                          <p:spTgt spid="47"/>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48"/>
                                        </p:tgtEl>
                                        <p:attrNameLst>
                                          <p:attrName>style.visibility</p:attrName>
                                        </p:attrNameLst>
                                      </p:cBhvr>
                                      <p:to>
                                        <p:strVal val="visible"/>
                                      </p:to>
                                    </p:set>
                                    <p:animEffect transition="in" filter="fade">
                                      <p:cBhvr>
                                        <p:cTn id="21" dur="500"/>
                                        <p:tgtEl>
                                          <p:spTgt spid="48"/>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49"/>
                                        </p:tgtEl>
                                        <p:attrNameLst>
                                          <p:attrName>style.visibility</p:attrName>
                                        </p:attrNameLst>
                                      </p:cBhvr>
                                      <p:to>
                                        <p:strVal val="visible"/>
                                      </p:to>
                                    </p:set>
                                    <p:animEffect transition="in" filter="fade">
                                      <p:cBhvr>
                                        <p:cTn id="25" dur="500"/>
                                        <p:tgtEl>
                                          <p:spTgt spid="49"/>
                                        </p:tgtEl>
                                      </p:cBhvr>
                                    </p:animEffec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29"/>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30"/>
                                        </p:tgtEl>
                                        <p:attrNameLst>
                                          <p:attrName>style.visibility</p:attrName>
                                        </p:attrNameLst>
                                      </p:cBhvr>
                                      <p:to>
                                        <p:strVal val="visible"/>
                                      </p:to>
                                    </p:set>
                                  </p:childTnLst>
                                </p:cTn>
                              </p:par>
                              <p:par>
                                <p:cTn id="32" presetID="1" presetClass="entr" presetSubtype="0" fill="hold" grpId="0" nodeType="withEffect">
                                  <p:stCondLst>
                                    <p:cond delay="0"/>
                                  </p:stCondLst>
                                  <p:childTnLst>
                                    <p:set>
                                      <p:cBhvr>
                                        <p:cTn id="33" dur="1" fill="hold">
                                          <p:stCondLst>
                                            <p:cond delay="0"/>
                                          </p:stCondLst>
                                        </p:cTn>
                                        <p:tgtEl>
                                          <p:spTgt spid="33"/>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34"/>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35"/>
                                        </p:tgtEl>
                                        <p:attrNameLst>
                                          <p:attrName>style.visibility</p:attrName>
                                        </p:attrNameLst>
                                      </p:cBhvr>
                                      <p:to>
                                        <p:strVal val="visible"/>
                                      </p:to>
                                    </p:set>
                                  </p:childTnLst>
                                </p:cTn>
                              </p:par>
                              <p:par>
                                <p:cTn id="38" presetID="1" presetClass="entr" presetSubtype="0" fill="hold" grpId="0" nodeType="withEffect">
                                  <p:stCondLst>
                                    <p:cond delay="0"/>
                                  </p:stCondLst>
                                  <p:childTnLst>
                                    <p:set>
                                      <p:cBhvr>
                                        <p:cTn id="39" dur="1" fill="hold">
                                          <p:stCondLst>
                                            <p:cond delay="0"/>
                                          </p:stCondLst>
                                        </p:cTn>
                                        <p:tgtEl>
                                          <p:spTgt spid="36"/>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37"/>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38"/>
                                        </p:tgtEl>
                                        <p:attrNameLst>
                                          <p:attrName>style.visibility</p:attrName>
                                        </p:attrNameLst>
                                      </p:cBhvr>
                                      <p:to>
                                        <p:strVal val="visible"/>
                                      </p:to>
                                    </p:set>
                                  </p:childTnLst>
                                </p:cTn>
                              </p:par>
                              <p:par>
                                <p:cTn id="44" presetID="1" presetClass="entr" presetSubtype="0" fill="hold" grpId="0" nodeType="withEffect">
                                  <p:stCondLst>
                                    <p:cond delay="0"/>
                                  </p:stCondLst>
                                  <p:childTnLst>
                                    <p:set>
                                      <p:cBhvr>
                                        <p:cTn id="45" dur="1" fill="hold">
                                          <p:stCondLst>
                                            <p:cond delay="0"/>
                                          </p:stCondLst>
                                        </p:cTn>
                                        <p:tgtEl>
                                          <p:spTgt spid="39"/>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40"/>
                                        </p:tgtEl>
                                        <p:attrNameLst>
                                          <p:attrName>style.visibility</p:attrName>
                                        </p:attrNameLst>
                                      </p:cBhvr>
                                      <p:to>
                                        <p:strVal val="visible"/>
                                      </p:to>
                                    </p:set>
                                  </p:childTnLst>
                                </p:cTn>
                              </p:par>
                              <p:par>
                                <p:cTn id="48" presetID="1" presetClass="entr" presetSubtype="0" fill="hold" grpId="1" nodeType="withEffect">
                                  <p:stCondLst>
                                    <p:cond delay="0"/>
                                  </p:stCondLst>
                                  <p:childTnLst>
                                    <p:set>
                                      <p:cBhvr>
                                        <p:cTn id="49" dur="1" fill="hold">
                                          <p:stCondLst>
                                            <p:cond delay="0"/>
                                          </p:stCondLst>
                                        </p:cTn>
                                        <p:tgtEl>
                                          <p:spTgt spid="31"/>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41"/>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44"/>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45"/>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51"/>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52"/>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53"/>
                                        </p:tgtEl>
                                        <p:attrNameLst>
                                          <p:attrName>style.visibility</p:attrName>
                                        </p:attrNameLst>
                                      </p:cBhvr>
                                      <p:to>
                                        <p:strVal val="visible"/>
                                      </p:to>
                                    </p:set>
                                  </p:childTnLst>
                                </p:cTn>
                              </p:par>
                              <p:par>
                                <p:cTn id="62" presetID="1" presetClass="entr" presetSubtype="0" fill="hold" grpId="0" nodeType="withEffect">
                                  <p:stCondLst>
                                    <p:cond delay="0"/>
                                  </p:stCondLst>
                                  <p:childTnLst>
                                    <p:set>
                                      <p:cBhvr>
                                        <p:cTn id="63" dur="1" fill="hold">
                                          <p:stCondLst>
                                            <p:cond delay="0"/>
                                          </p:stCondLst>
                                        </p:cTn>
                                        <p:tgtEl>
                                          <p:spTgt spid="54"/>
                                        </p:tgtEl>
                                        <p:attrNameLst>
                                          <p:attrName>style.visibility</p:attrName>
                                        </p:attrNameLst>
                                      </p:cBhvr>
                                      <p:to>
                                        <p:strVal val="visible"/>
                                      </p:to>
                                    </p:set>
                                  </p:childTnLst>
                                </p:cTn>
                              </p:par>
                              <p:par>
                                <p:cTn id="64" presetID="1" presetClass="entr" presetSubtype="0" fill="hold" grpId="0" nodeType="withEffect">
                                  <p:stCondLst>
                                    <p:cond delay="0"/>
                                  </p:stCondLst>
                                  <p:childTnLst>
                                    <p:set>
                                      <p:cBhvr>
                                        <p:cTn id="65" dur="1" fill="hold">
                                          <p:stCondLst>
                                            <p:cond delay="0"/>
                                          </p:stCondLst>
                                        </p:cTn>
                                        <p:tgtEl>
                                          <p:spTgt spid="55"/>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56"/>
                                        </p:tgtEl>
                                        <p:attrNameLst>
                                          <p:attrName>style.visibility</p:attrName>
                                        </p:attrNameLst>
                                      </p:cBhvr>
                                      <p:to>
                                        <p:strVal val="visible"/>
                                      </p:to>
                                    </p:set>
                                  </p:childTnLst>
                                </p:cTn>
                              </p:par>
                              <p:par>
                                <p:cTn id="68" presetID="1" presetClass="entr" presetSubtype="0" fill="hold" grpId="0" nodeType="withEffect">
                                  <p:stCondLst>
                                    <p:cond delay="0"/>
                                  </p:stCondLst>
                                  <p:childTnLst>
                                    <p:set>
                                      <p:cBhvr>
                                        <p:cTn id="69" dur="1" fill="hold">
                                          <p:stCondLst>
                                            <p:cond delay="0"/>
                                          </p:stCondLst>
                                        </p:cTn>
                                        <p:tgtEl>
                                          <p:spTgt spid="57"/>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58"/>
                                        </p:tgtEl>
                                        <p:attrNameLst>
                                          <p:attrName>style.visibility</p:attrName>
                                        </p:attrNameLst>
                                      </p:cBhvr>
                                      <p:to>
                                        <p:strVal val="visible"/>
                                      </p:to>
                                    </p:set>
                                  </p:childTnLst>
                                </p:cTn>
                              </p:par>
                              <p:par>
                                <p:cTn id="72" presetID="1" presetClass="entr" presetSubtype="0" fill="hold" grpId="1" nodeType="withEffect">
                                  <p:stCondLst>
                                    <p:cond delay="0"/>
                                  </p:stCondLst>
                                  <p:childTnLst>
                                    <p:set>
                                      <p:cBhvr>
                                        <p:cTn id="73" dur="1" fill="hold">
                                          <p:stCondLst>
                                            <p:cond delay="0"/>
                                          </p:stCondLst>
                                        </p:cTn>
                                        <p:tgtEl>
                                          <p:spTgt spid="46"/>
                                        </p:tgtEl>
                                        <p:attrNameLst>
                                          <p:attrName>style.visibility</p:attrName>
                                        </p:attrNameLst>
                                      </p:cBhvr>
                                      <p:to>
                                        <p:strVal val="visible"/>
                                      </p:to>
                                    </p:set>
                                  </p:childTnLst>
                                </p:cTn>
                              </p:par>
                              <p:par>
                                <p:cTn id="74" presetID="1" presetClass="entr" presetSubtype="0" fill="hold" grpId="0" nodeType="withEffect">
                                  <p:stCondLst>
                                    <p:cond delay="0"/>
                                  </p:stCondLst>
                                  <p:childTnLst>
                                    <p:set>
                                      <p:cBhvr>
                                        <p:cTn id="75" dur="1" fill="hold">
                                          <p:stCondLst>
                                            <p:cond delay="0"/>
                                          </p:stCondLst>
                                        </p:cTn>
                                        <p:tgtEl>
                                          <p:spTgt spid="59"/>
                                        </p:tgtEl>
                                        <p:attrNameLst>
                                          <p:attrName>style.visibility</p:attrName>
                                        </p:attrNameLst>
                                      </p:cBhvr>
                                      <p:to>
                                        <p:strVal val="visible"/>
                                      </p:to>
                                    </p:set>
                                  </p:childTnLst>
                                </p:cTn>
                              </p:par>
                              <p:par>
                                <p:cTn id="76" presetID="1" presetClass="entr" presetSubtype="0" fill="hold" grpId="0" nodeType="withEffect">
                                  <p:stCondLst>
                                    <p:cond delay="0"/>
                                  </p:stCondLst>
                                  <p:childTnLst>
                                    <p:set>
                                      <p:cBhvr>
                                        <p:cTn id="77" dur="1" fill="hold">
                                          <p:stCondLst>
                                            <p:cond delay="0"/>
                                          </p:stCondLst>
                                        </p:cTn>
                                        <p:tgtEl>
                                          <p:spTgt spid="62"/>
                                        </p:tgtEl>
                                        <p:attrNameLst>
                                          <p:attrName>style.visibility</p:attrName>
                                        </p:attrNameLst>
                                      </p:cBhvr>
                                      <p:to>
                                        <p:strVal val="visible"/>
                                      </p:to>
                                    </p:set>
                                  </p:childTnLst>
                                </p:cTn>
                              </p:par>
                              <p:par>
                                <p:cTn id="78" presetID="1" presetClass="entr" presetSubtype="0" fill="hold" grpId="0" nodeType="withEffect">
                                  <p:stCondLst>
                                    <p:cond delay="0"/>
                                  </p:stCondLst>
                                  <p:childTnLst>
                                    <p:set>
                                      <p:cBhvr>
                                        <p:cTn id="79" dur="1" fill="hold">
                                          <p:stCondLst>
                                            <p:cond delay="0"/>
                                          </p:stCondLst>
                                        </p:cTn>
                                        <p:tgtEl>
                                          <p:spTgt spid="63"/>
                                        </p:tgtEl>
                                        <p:attrNameLst>
                                          <p:attrName>style.visibility</p:attrName>
                                        </p:attrNameLst>
                                      </p:cBhvr>
                                      <p:to>
                                        <p:strVal val="visible"/>
                                      </p:to>
                                    </p:set>
                                  </p:childTnLst>
                                </p:cTn>
                              </p:par>
                              <p:par>
                                <p:cTn id="80" presetID="1" presetClass="entr" presetSubtype="0" fill="hold" grpId="0" nodeType="withEffect">
                                  <p:stCondLst>
                                    <p:cond delay="0"/>
                                  </p:stCondLst>
                                  <p:childTnLst>
                                    <p:set>
                                      <p:cBhvr>
                                        <p:cTn id="81" dur="1" fill="hold">
                                          <p:stCondLst>
                                            <p:cond delay="0"/>
                                          </p:stCondLst>
                                        </p:cTn>
                                        <p:tgtEl>
                                          <p:spTgt spid="65"/>
                                        </p:tgtEl>
                                        <p:attrNameLst>
                                          <p:attrName>style.visibility</p:attrName>
                                        </p:attrNameLst>
                                      </p:cBhvr>
                                      <p:to>
                                        <p:strVal val="visible"/>
                                      </p:to>
                                    </p:set>
                                  </p:childTnLst>
                                </p:cTn>
                              </p:par>
                              <p:par>
                                <p:cTn id="82" presetID="1" presetClass="entr" presetSubtype="0" fill="hold" grpId="0" nodeType="withEffect">
                                  <p:stCondLst>
                                    <p:cond delay="0"/>
                                  </p:stCondLst>
                                  <p:childTnLst>
                                    <p:set>
                                      <p:cBhvr>
                                        <p:cTn id="83" dur="1" fill="hold">
                                          <p:stCondLst>
                                            <p:cond delay="0"/>
                                          </p:stCondLst>
                                        </p:cTn>
                                        <p:tgtEl>
                                          <p:spTgt spid="66"/>
                                        </p:tgtEl>
                                        <p:attrNameLst>
                                          <p:attrName>style.visibility</p:attrName>
                                        </p:attrNameLst>
                                      </p:cBhvr>
                                      <p:to>
                                        <p:strVal val="visible"/>
                                      </p:to>
                                    </p:set>
                                  </p:childTnLst>
                                </p:cTn>
                              </p:par>
                              <p:par>
                                <p:cTn id="84" presetID="1" presetClass="entr" presetSubtype="0" fill="hold" grpId="0" nodeType="withEffect">
                                  <p:stCondLst>
                                    <p:cond delay="0"/>
                                  </p:stCondLst>
                                  <p:childTnLst>
                                    <p:set>
                                      <p:cBhvr>
                                        <p:cTn id="85" dur="1" fill="hold">
                                          <p:stCondLst>
                                            <p:cond delay="0"/>
                                          </p:stCondLst>
                                        </p:cTn>
                                        <p:tgtEl>
                                          <p:spTgt spid="67"/>
                                        </p:tgtEl>
                                        <p:attrNameLst>
                                          <p:attrName>style.visibility</p:attrName>
                                        </p:attrNameLst>
                                      </p:cBhvr>
                                      <p:to>
                                        <p:strVal val="visible"/>
                                      </p:to>
                                    </p:set>
                                  </p:childTnLst>
                                </p:cTn>
                              </p:par>
                              <p:par>
                                <p:cTn id="86" presetID="1" presetClass="entr" presetSubtype="0" fill="hold" grpId="0" nodeType="withEffect">
                                  <p:stCondLst>
                                    <p:cond delay="0"/>
                                  </p:stCondLst>
                                  <p:childTnLst>
                                    <p:set>
                                      <p:cBhvr>
                                        <p:cTn id="87" dur="1" fill="hold">
                                          <p:stCondLst>
                                            <p:cond delay="0"/>
                                          </p:stCondLst>
                                        </p:cTn>
                                        <p:tgtEl>
                                          <p:spTgt spid="68"/>
                                        </p:tgtEl>
                                        <p:attrNameLst>
                                          <p:attrName>style.visibility</p:attrName>
                                        </p:attrNameLst>
                                      </p:cBhvr>
                                      <p:to>
                                        <p:strVal val="visible"/>
                                      </p:to>
                                    </p:set>
                                  </p:childTnLst>
                                </p:cTn>
                              </p:par>
                              <p:par>
                                <p:cTn id="88" presetID="1" presetClass="entr" presetSubtype="0" fill="hold" grpId="0" nodeType="withEffect">
                                  <p:stCondLst>
                                    <p:cond delay="0"/>
                                  </p:stCondLst>
                                  <p:childTnLst>
                                    <p:set>
                                      <p:cBhvr>
                                        <p:cTn id="89" dur="1" fill="hold">
                                          <p:stCondLst>
                                            <p:cond delay="0"/>
                                          </p:stCondLst>
                                        </p:cTn>
                                        <p:tgtEl>
                                          <p:spTgt spid="69"/>
                                        </p:tgtEl>
                                        <p:attrNameLst>
                                          <p:attrName>style.visibility</p:attrName>
                                        </p:attrNameLst>
                                      </p:cBhvr>
                                      <p:to>
                                        <p:strVal val="visible"/>
                                      </p:to>
                                    </p:set>
                                  </p:childTnLst>
                                </p:cTn>
                              </p:par>
                              <p:par>
                                <p:cTn id="90" presetID="1" presetClass="entr" presetSubtype="0" fill="hold" grpId="0" nodeType="withEffect">
                                  <p:stCondLst>
                                    <p:cond delay="0"/>
                                  </p:stCondLst>
                                  <p:childTnLst>
                                    <p:set>
                                      <p:cBhvr>
                                        <p:cTn id="91" dur="1" fill="hold">
                                          <p:stCondLst>
                                            <p:cond delay="0"/>
                                          </p:stCondLst>
                                        </p:cTn>
                                        <p:tgtEl>
                                          <p:spTgt spid="70"/>
                                        </p:tgtEl>
                                        <p:attrNameLst>
                                          <p:attrName>style.visibility</p:attrName>
                                        </p:attrNameLst>
                                      </p:cBhvr>
                                      <p:to>
                                        <p:strVal val="visible"/>
                                      </p:to>
                                    </p:set>
                                  </p:childTnLst>
                                </p:cTn>
                              </p:par>
                              <p:par>
                                <p:cTn id="92" presetID="1" presetClass="entr" presetSubtype="0" fill="hold" grpId="0" nodeType="withEffect">
                                  <p:stCondLst>
                                    <p:cond delay="0"/>
                                  </p:stCondLst>
                                  <p:childTnLst>
                                    <p:set>
                                      <p:cBhvr>
                                        <p:cTn id="93" dur="1" fill="hold">
                                          <p:stCondLst>
                                            <p:cond delay="0"/>
                                          </p:stCondLst>
                                        </p:cTn>
                                        <p:tgtEl>
                                          <p:spTgt spid="71"/>
                                        </p:tgtEl>
                                        <p:attrNameLst>
                                          <p:attrName>style.visibility</p:attrName>
                                        </p:attrNameLst>
                                      </p:cBhvr>
                                      <p:to>
                                        <p:strVal val="visible"/>
                                      </p:to>
                                    </p:set>
                                  </p:childTnLst>
                                </p:cTn>
                              </p:par>
                              <p:par>
                                <p:cTn id="94" presetID="1" presetClass="entr" presetSubtype="0" fill="hold" grpId="0" nodeType="withEffect">
                                  <p:stCondLst>
                                    <p:cond delay="0"/>
                                  </p:stCondLst>
                                  <p:childTnLst>
                                    <p:set>
                                      <p:cBhvr>
                                        <p:cTn id="95" dur="1" fill="hold">
                                          <p:stCondLst>
                                            <p:cond delay="0"/>
                                          </p:stCondLst>
                                        </p:cTn>
                                        <p:tgtEl>
                                          <p:spTgt spid="72"/>
                                        </p:tgtEl>
                                        <p:attrNameLst>
                                          <p:attrName>style.visibility</p:attrName>
                                        </p:attrNameLst>
                                      </p:cBhvr>
                                      <p:to>
                                        <p:strVal val="visible"/>
                                      </p:to>
                                    </p:set>
                                  </p:childTnLst>
                                </p:cTn>
                              </p:par>
                              <p:par>
                                <p:cTn id="96" presetID="1" presetClass="entr" presetSubtype="0" fill="hold" grpId="1" nodeType="withEffect">
                                  <p:stCondLst>
                                    <p:cond delay="0"/>
                                  </p:stCondLst>
                                  <p:childTnLst>
                                    <p:set>
                                      <p:cBhvr>
                                        <p:cTn id="97" dur="1" fill="hold">
                                          <p:stCondLst>
                                            <p:cond delay="0"/>
                                          </p:stCondLst>
                                        </p:cTn>
                                        <p:tgtEl>
                                          <p:spTgt spid="64"/>
                                        </p:tgtEl>
                                        <p:attrNameLst>
                                          <p:attrName>style.visibility</p:attrName>
                                        </p:attrNameLst>
                                      </p:cBhvr>
                                      <p:to>
                                        <p:strVal val="visible"/>
                                      </p:to>
                                    </p:set>
                                  </p:childTnLst>
                                </p:cTn>
                              </p:par>
                              <p:par>
                                <p:cTn id="98" presetID="1" presetClass="entr" presetSubtype="0" fill="hold" grpId="0" nodeType="withEffect">
                                  <p:stCondLst>
                                    <p:cond delay="0"/>
                                  </p:stCondLst>
                                  <p:childTnLst>
                                    <p:set>
                                      <p:cBhvr>
                                        <p:cTn id="99" dur="1" fill="hold">
                                          <p:stCondLst>
                                            <p:cond delay="0"/>
                                          </p:stCondLst>
                                        </p:cTn>
                                        <p:tgtEl>
                                          <p:spTgt spid="73"/>
                                        </p:tgtEl>
                                        <p:attrNameLst>
                                          <p:attrName>style.visibility</p:attrName>
                                        </p:attrNameLst>
                                      </p:cBhvr>
                                      <p:to>
                                        <p:strVal val="visible"/>
                                      </p:to>
                                    </p:set>
                                  </p:childTnLst>
                                </p:cTn>
                              </p:par>
                              <p:par>
                                <p:cTn id="100" presetID="1" presetClass="entr" presetSubtype="0" fill="hold" grpId="0" nodeType="withEffect">
                                  <p:stCondLst>
                                    <p:cond delay="0"/>
                                  </p:stCondLst>
                                  <p:childTnLst>
                                    <p:set>
                                      <p:cBhvr>
                                        <p:cTn id="101" dur="1" fill="hold">
                                          <p:stCondLst>
                                            <p:cond delay="0"/>
                                          </p:stCondLst>
                                        </p:cTn>
                                        <p:tgtEl>
                                          <p:spTgt spid="8"/>
                                        </p:tgtEl>
                                        <p:attrNameLst>
                                          <p:attrName>style.visibility</p:attrName>
                                        </p:attrNameLst>
                                      </p:cBhvr>
                                      <p:to>
                                        <p:strVal val="visible"/>
                                      </p:to>
                                    </p:set>
                                  </p:childTnLst>
                                </p:cTn>
                              </p:par>
                              <p:par>
                                <p:cTn id="102" presetID="1" presetClass="entr" presetSubtype="0" fill="hold" grpId="0" nodeType="withEffect">
                                  <p:stCondLst>
                                    <p:cond delay="0"/>
                                  </p:stCondLst>
                                  <p:childTnLst>
                                    <p:set>
                                      <p:cBhvr>
                                        <p:cTn id="103" dur="1" fill="hold">
                                          <p:stCondLst>
                                            <p:cond delay="0"/>
                                          </p:stCondLst>
                                        </p:cTn>
                                        <p:tgtEl>
                                          <p:spTgt spid="16"/>
                                        </p:tgtEl>
                                        <p:attrNameLst>
                                          <p:attrName>style.visibility</p:attrName>
                                        </p:attrNameLst>
                                      </p:cBhvr>
                                      <p:to>
                                        <p:strVal val="visible"/>
                                      </p:to>
                                    </p:set>
                                  </p:childTnLst>
                                </p:cTn>
                              </p:par>
                              <p:par>
                                <p:cTn id="104" presetID="1" presetClass="entr" presetSubtype="0" fill="hold" grpId="0" nodeType="withEffect">
                                  <p:stCondLst>
                                    <p:cond delay="0"/>
                                  </p:stCondLst>
                                  <p:childTnLst>
                                    <p:set>
                                      <p:cBhvr>
                                        <p:cTn id="105" dur="1" fill="hold">
                                          <p:stCondLst>
                                            <p:cond delay="0"/>
                                          </p:stCondLst>
                                        </p:cTn>
                                        <p:tgtEl>
                                          <p:spTgt spid="18"/>
                                        </p:tgtEl>
                                        <p:attrNameLst>
                                          <p:attrName>style.visibility</p:attrName>
                                        </p:attrNameLst>
                                      </p:cBhvr>
                                      <p:to>
                                        <p:strVal val="visible"/>
                                      </p:to>
                                    </p:set>
                                  </p:childTnLst>
                                </p:cTn>
                              </p:par>
                              <p:par>
                                <p:cTn id="106" presetID="1" presetClass="entr" presetSubtype="0" fill="hold" grpId="0" nodeType="withEffect">
                                  <p:stCondLst>
                                    <p:cond delay="0"/>
                                  </p:stCondLst>
                                  <p:childTnLst>
                                    <p:set>
                                      <p:cBhvr>
                                        <p:cTn id="107" dur="1" fill="hold">
                                          <p:stCondLst>
                                            <p:cond delay="0"/>
                                          </p:stCondLst>
                                        </p:cTn>
                                        <p:tgtEl>
                                          <p:spTgt spid="19"/>
                                        </p:tgtEl>
                                        <p:attrNameLst>
                                          <p:attrName>style.visibility</p:attrName>
                                        </p:attrNameLst>
                                      </p:cBhvr>
                                      <p:to>
                                        <p:strVal val="visible"/>
                                      </p:to>
                                    </p:set>
                                  </p:childTnLst>
                                </p:cTn>
                              </p:par>
                              <p:par>
                                <p:cTn id="108" presetID="1" presetClass="entr" presetSubtype="0" fill="hold" grpId="0" nodeType="withEffect">
                                  <p:stCondLst>
                                    <p:cond delay="0"/>
                                  </p:stCondLst>
                                  <p:childTnLst>
                                    <p:set>
                                      <p:cBhvr>
                                        <p:cTn id="109" dur="1" fill="hold">
                                          <p:stCondLst>
                                            <p:cond delay="0"/>
                                          </p:stCondLst>
                                        </p:cTn>
                                        <p:tgtEl>
                                          <p:spTgt spid="20"/>
                                        </p:tgtEl>
                                        <p:attrNameLst>
                                          <p:attrName>style.visibility</p:attrName>
                                        </p:attrNameLst>
                                      </p:cBhvr>
                                      <p:to>
                                        <p:strVal val="visible"/>
                                      </p:to>
                                    </p:set>
                                  </p:childTnLst>
                                </p:cTn>
                              </p:par>
                              <p:par>
                                <p:cTn id="110" presetID="1" presetClass="entr" presetSubtype="0" fill="hold" grpId="0" nodeType="withEffect">
                                  <p:stCondLst>
                                    <p:cond delay="0"/>
                                  </p:stCondLst>
                                  <p:childTnLst>
                                    <p:set>
                                      <p:cBhvr>
                                        <p:cTn id="111" dur="1" fill="hold">
                                          <p:stCondLst>
                                            <p:cond delay="0"/>
                                          </p:stCondLst>
                                        </p:cTn>
                                        <p:tgtEl>
                                          <p:spTgt spid="21"/>
                                        </p:tgtEl>
                                        <p:attrNameLst>
                                          <p:attrName>style.visibility</p:attrName>
                                        </p:attrNameLst>
                                      </p:cBhvr>
                                      <p:to>
                                        <p:strVal val="visible"/>
                                      </p:to>
                                    </p:set>
                                  </p:childTnLst>
                                </p:cTn>
                              </p:par>
                              <p:par>
                                <p:cTn id="112" presetID="1" presetClass="entr" presetSubtype="0" fill="hold" grpId="0" nodeType="withEffect">
                                  <p:stCondLst>
                                    <p:cond delay="0"/>
                                  </p:stCondLst>
                                  <p:childTnLst>
                                    <p:set>
                                      <p:cBhvr>
                                        <p:cTn id="113" dur="1" fill="hold">
                                          <p:stCondLst>
                                            <p:cond delay="0"/>
                                          </p:stCondLst>
                                        </p:cTn>
                                        <p:tgtEl>
                                          <p:spTgt spid="22"/>
                                        </p:tgtEl>
                                        <p:attrNameLst>
                                          <p:attrName>style.visibility</p:attrName>
                                        </p:attrNameLst>
                                      </p:cBhvr>
                                      <p:to>
                                        <p:strVal val="visible"/>
                                      </p:to>
                                    </p:set>
                                  </p:childTnLst>
                                </p:cTn>
                              </p:par>
                              <p:par>
                                <p:cTn id="114" presetID="1" presetClass="entr" presetSubtype="0" fill="hold" grpId="0" nodeType="withEffect">
                                  <p:stCondLst>
                                    <p:cond delay="0"/>
                                  </p:stCondLst>
                                  <p:childTnLst>
                                    <p:set>
                                      <p:cBhvr>
                                        <p:cTn id="115" dur="1" fill="hold">
                                          <p:stCondLst>
                                            <p:cond delay="0"/>
                                          </p:stCondLst>
                                        </p:cTn>
                                        <p:tgtEl>
                                          <p:spTgt spid="23"/>
                                        </p:tgtEl>
                                        <p:attrNameLst>
                                          <p:attrName>style.visibility</p:attrName>
                                        </p:attrNameLst>
                                      </p:cBhvr>
                                      <p:to>
                                        <p:strVal val="visible"/>
                                      </p:to>
                                    </p:set>
                                  </p:childTnLst>
                                </p:cTn>
                              </p:par>
                              <p:par>
                                <p:cTn id="116" presetID="1" presetClass="entr" presetSubtype="0" fill="hold" grpId="0" nodeType="withEffect">
                                  <p:stCondLst>
                                    <p:cond delay="0"/>
                                  </p:stCondLst>
                                  <p:childTnLst>
                                    <p:set>
                                      <p:cBhvr>
                                        <p:cTn id="117" dur="1" fill="hold">
                                          <p:stCondLst>
                                            <p:cond delay="0"/>
                                          </p:stCondLst>
                                        </p:cTn>
                                        <p:tgtEl>
                                          <p:spTgt spid="24"/>
                                        </p:tgtEl>
                                        <p:attrNameLst>
                                          <p:attrName>style.visibility</p:attrName>
                                        </p:attrNameLst>
                                      </p:cBhvr>
                                      <p:to>
                                        <p:strVal val="visible"/>
                                      </p:to>
                                    </p:set>
                                  </p:childTnLst>
                                </p:cTn>
                              </p:par>
                              <p:par>
                                <p:cTn id="118" presetID="1" presetClass="entr" presetSubtype="0" fill="hold" grpId="0" nodeType="withEffect">
                                  <p:stCondLst>
                                    <p:cond delay="0"/>
                                  </p:stCondLst>
                                  <p:childTnLst>
                                    <p:set>
                                      <p:cBhvr>
                                        <p:cTn id="119" dur="1" fill="hold">
                                          <p:stCondLst>
                                            <p:cond delay="0"/>
                                          </p:stCondLst>
                                        </p:cTn>
                                        <p:tgtEl>
                                          <p:spTgt spid="25"/>
                                        </p:tgtEl>
                                        <p:attrNameLst>
                                          <p:attrName>style.visibility</p:attrName>
                                        </p:attrNameLst>
                                      </p:cBhvr>
                                      <p:to>
                                        <p:strVal val="visible"/>
                                      </p:to>
                                    </p:set>
                                  </p:childTnLst>
                                </p:cTn>
                              </p:par>
                              <p:par>
                                <p:cTn id="120" presetID="1" presetClass="entr" presetSubtype="0" fill="hold" grpId="1" nodeType="withEffect">
                                  <p:stCondLst>
                                    <p:cond delay="0"/>
                                  </p:stCondLst>
                                  <p:childTnLst>
                                    <p:set>
                                      <p:cBhvr>
                                        <p:cTn id="121" dur="1" fill="hold">
                                          <p:stCondLst>
                                            <p:cond delay="0"/>
                                          </p:stCondLst>
                                        </p:cTn>
                                        <p:tgtEl>
                                          <p:spTgt spid="17"/>
                                        </p:tgtEl>
                                        <p:attrNameLst>
                                          <p:attrName>style.visibility</p:attrName>
                                        </p:attrNameLst>
                                      </p:cBhvr>
                                      <p:to>
                                        <p:strVal val="visible"/>
                                      </p:to>
                                    </p:set>
                                  </p:childTnLst>
                                </p:cTn>
                              </p:par>
                              <p:par>
                                <p:cTn id="122" presetID="1" presetClass="entr" presetSubtype="0" fill="hold" grpId="0" nodeType="withEffect">
                                  <p:stCondLst>
                                    <p:cond delay="0"/>
                                  </p:stCondLst>
                                  <p:childTnLst>
                                    <p:set>
                                      <p:cBhvr>
                                        <p:cTn id="123" dur="1" fill="hold">
                                          <p:stCondLst>
                                            <p:cond delay="0"/>
                                          </p:stCondLst>
                                        </p:cTn>
                                        <p:tgtEl>
                                          <p:spTgt spid="26"/>
                                        </p:tgtEl>
                                        <p:attrNameLst>
                                          <p:attrName>style.visibility</p:attrName>
                                        </p:attrNameLst>
                                      </p:cBhvr>
                                      <p:to>
                                        <p:strVal val="visible"/>
                                      </p:to>
                                    </p:set>
                                  </p:childTnLst>
                                </p:cTn>
                              </p:par>
                              <p:par>
                                <p:cTn id="124" presetID="1" presetClass="entr" presetSubtype="0" fill="hold" grpId="0" nodeType="withEffect">
                                  <p:stCondLst>
                                    <p:cond delay="0"/>
                                  </p:stCondLst>
                                  <p:childTnLst>
                                    <p:set>
                                      <p:cBhvr>
                                        <p:cTn id="125" dur="1" fill="hold">
                                          <p:stCondLst>
                                            <p:cond delay="0"/>
                                          </p:stCondLst>
                                        </p:cTn>
                                        <p:tgtEl>
                                          <p:spTgt spid="32"/>
                                        </p:tgtEl>
                                        <p:attrNameLst>
                                          <p:attrName>style.visibility</p:attrName>
                                        </p:attrNameLst>
                                      </p:cBhvr>
                                      <p:to>
                                        <p:strVal val="visible"/>
                                      </p:to>
                                    </p:set>
                                  </p:childTnLst>
                                </p:cTn>
                              </p:par>
                              <p:par>
                                <p:cTn id="126" presetID="1" presetClass="entr" presetSubtype="0" fill="hold" grpId="0" nodeType="withEffect">
                                  <p:stCondLst>
                                    <p:cond delay="0"/>
                                  </p:stCondLst>
                                  <p:childTnLst>
                                    <p:set>
                                      <p:cBhvr>
                                        <p:cTn id="127" dur="1" fill="hold">
                                          <p:stCondLst>
                                            <p:cond delay="0"/>
                                          </p:stCondLst>
                                        </p:cTn>
                                        <p:tgtEl>
                                          <p:spTgt spid="5"/>
                                        </p:tgtEl>
                                        <p:attrNameLst>
                                          <p:attrName>style.visibility</p:attrName>
                                        </p:attrNameLst>
                                      </p:cBhvr>
                                      <p:to>
                                        <p:strVal val="visible"/>
                                      </p:to>
                                    </p:set>
                                  </p:childTnLst>
                                </p:cTn>
                              </p:par>
                            </p:childTnLst>
                          </p:cTn>
                        </p:par>
                      </p:childTnLst>
                    </p:cTn>
                  </p:par>
                  <p:par>
                    <p:cTn id="128" fill="hold">
                      <p:stCondLst>
                        <p:cond delay="indefinite"/>
                      </p:stCondLst>
                      <p:childTnLst>
                        <p:par>
                          <p:cTn id="129" fill="hold">
                            <p:stCondLst>
                              <p:cond delay="0"/>
                            </p:stCondLst>
                            <p:childTnLst>
                              <p:par>
                                <p:cTn id="130" presetID="1" presetClass="entr" presetSubtype="0" fill="hold" grpId="0" nodeType="clickEffect">
                                  <p:stCondLst>
                                    <p:cond delay="0"/>
                                  </p:stCondLst>
                                  <p:childTnLst>
                                    <p:set>
                                      <p:cBhvr>
                                        <p:cTn id="131" dur="1" fill="hold">
                                          <p:stCondLst>
                                            <p:cond delay="0"/>
                                          </p:stCondLst>
                                        </p:cTn>
                                        <p:tgtEl>
                                          <p:spTgt spid="42"/>
                                        </p:tgtEl>
                                        <p:attrNameLst>
                                          <p:attrName>style.visibility</p:attrName>
                                        </p:attrNameLst>
                                      </p:cBhvr>
                                      <p:to>
                                        <p:strVal val="visible"/>
                                      </p:to>
                                    </p:set>
                                  </p:childTnLst>
                                </p:cTn>
                              </p:par>
                              <p:par>
                                <p:cTn id="132" presetID="1" presetClass="entr" presetSubtype="0" fill="hold" grpId="0" nodeType="withEffect">
                                  <p:stCondLst>
                                    <p:cond delay="0"/>
                                  </p:stCondLst>
                                  <p:childTnLst>
                                    <p:set>
                                      <p:cBhvr>
                                        <p:cTn id="133" dur="1" fill="hold">
                                          <p:stCondLst>
                                            <p:cond delay="0"/>
                                          </p:stCondLst>
                                        </p:cTn>
                                        <p:tgtEl>
                                          <p:spTgt spid="74"/>
                                        </p:tgtEl>
                                        <p:attrNameLst>
                                          <p:attrName>style.visibility</p:attrName>
                                        </p:attrNameLst>
                                      </p:cBhvr>
                                      <p:to>
                                        <p:strVal val="visible"/>
                                      </p:to>
                                    </p:set>
                                  </p:childTnLst>
                                </p:cTn>
                              </p:par>
                              <p:par>
                                <p:cTn id="134" presetID="1" presetClass="entr" presetSubtype="0" fill="hold" grpId="0" nodeType="withEffect">
                                  <p:stCondLst>
                                    <p:cond delay="0"/>
                                  </p:stCondLst>
                                  <p:childTnLst>
                                    <p:set>
                                      <p:cBhvr>
                                        <p:cTn id="135" dur="1" fill="hold">
                                          <p:stCondLst>
                                            <p:cond delay="0"/>
                                          </p:stCondLst>
                                        </p:cTn>
                                        <p:tgtEl>
                                          <p:spTgt spid="60"/>
                                        </p:tgtEl>
                                        <p:attrNameLst>
                                          <p:attrName>style.visibility</p:attrName>
                                        </p:attrNameLst>
                                      </p:cBhvr>
                                      <p:to>
                                        <p:strVal val="visible"/>
                                      </p:to>
                                    </p:set>
                                  </p:childTnLst>
                                </p:cTn>
                              </p:par>
                              <p:par>
                                <p:cTn id="136" presetID="1" presetClass="entr" presetSubtype="0" fill="hold" grpId="0" nodeType="withEffect">
                                  <p:stCondLst>
                                    <p:cond delay="0"/>
                                  </p:stCondLst>
                                  <p:childTnLst>
                                    <p:set>
                                      <p:cBhvr>
                                        <p:cTn id="137" dur="1" fill="hold">
                                          <p:stCondLst>
                                            <p:cond delay="0"/>
                                          </p:stCondLst>
                                        </p:cTn>
                                        <p:tgtEl>
                                          <p:spTgt spid="10"/>
                                        </p:tgtEl>
                                        <p:attrNameLst>
                                          <p:attrName>style.visibility</p:attrName>
                                        </p:attrNameLst>
                                      </p:cBhvr>
                                      <p:to>
                                        <p:strVal val="visible"/>
                                      </p:to>
                                    </p:set>
                                  </p:childTnLst>
                                </p:cTn>
                              </p:par>
                              <p:par>
                                <p:cTn id="138" presetID="1" presetClass="entr" presetSubtype="0" fill="hold" grpId="0" nodeType="withEffect">
                                  <p:stCondLst>
                                    <p:cond delay="0"/>
                                  </p:stCondLst>
                                  <p:childTnLst>
                                    <p:set>
                                      <p:cBhvr>
                                        <p:cTn id="139" dur="1" fill="hold">
                                          <p:stCondLst>
                                            <p:cond delay="0"/>
                                          </p:stCondLst>
                                        </p:cTn>
                                        <p:tgtEl>
                                          <p:spTgt spid="28"/>
                                        </p:tgtEl>
                                        <p:attrNameLst>
                                          <p:attrName>style.visibility</p:attrName>
                                        </p:attrNameLst>
                                      </p:cBhvr>
                                      <p:to>
                                        <p:strVal val="visible"/>
                                      </p:to>
                                    </p:set>
                                  </p:childTnLst>
                                </p:cTn>
                              </p:par>
                            </p:childTnLst>
                          </p:cTn>
                        </p:par>
                      </p:childTnLst>
                    </p:cTn>
                  </p:par>
                  <p:par>
                    <p:cTn id="140" fill="hold">
                      <p:stCondLst>
                        <p:cond delay="indefinite"/>
                      </p:stCondLst>
                      <p:childTnLst>
                        <p:par>
                          <p:cTn id="141" fill="hold">
                            <p:stCondLst>
                              <p:cond delay="0"/>
                            </p:stCondLst>
                            <p:childTnLst>
                              <p:par>
                                <p:cTn id="142" presetID="42" presetClass="path" presetSubtype="0" accel="50000" decel="50000" fill="hold" grpId="0" nodeType="clickEffect">
                                  <p:stCondLst>
                                    <p:cond delay="0"/>
                                  </p:stCondLst>
                                  <p:childTnLst>
                                    <p:animMotion origin="layout" path="M 3.61111E-6 -4.44444E-6 L 0.27569 -0.01481 " pathEditMode="relative" rAng="0" ptsTypes="AA">
                                      <p:cBhvr>
                                        <p:cTn id="143" dur="2000" fill="hold"/>
                                        <p:tgtEl>
                                          <p:spTgt spid="17"/>
                                        </p:tgtEl>
                                        <p:attrNameLst>
                                          <p:attrName>ppt_x</p:attrName>
                                          <p:attrName>ppt_y</p:attrName>
                                        </p:attrNameLst>
                                      </p:cBhvr>
                                      <p:rCtr x="13785" y="-741"/>
                                    </p:animMotion>
                                  </p:childTnLst>
                                </p:cTn>
                              </p:par>
                              <p:par>
                                <p:cTn id="144" presetID="42" presetClass="path" presetSubtype="0" accel="50000" decel="50000" fill="hold" grpId="1" nodeType="withEffect">
                                  <p:stCondLst>
                                    <p:cond delay="0"/>
                                  </p:stCondLst>
                                  <p:childTnLst>
                                    <p:animMotion origin="layout" path="M -2.77778E-6 -7.40741E-7 L 0.27413 -0.16204 " pathEditMode="relative" rAng="0" ptsTypes="AA">
                                      <p:cBhvr>
                                        <p:cTn id="145" dur="2000" fill="hold"/>
                                        <p:tgtEl>
                                          <p:spTgt spid="19"/>
                                        </p:tgtEl>
                                        <p:attrNameLst>
                                          <p:attrName>ppt_x</p:attrName>
                                          <p:attrName>ppt_y</p:attrName>
                                        </p:attrNameLst>
                                      </p:cBhvr>
                                      <p:rCtr x="13698" y="-8102"/>
                                    </p:animMotion>
                                  </p:childTnLst>
                                </p:cTn>
                              </p:par>
                              <p:par>
                                <p:cTn id="146" presetID="42" presetClass="path" presetSubtype="0" accel="50000" decel="50000" fill="hold" grpId="1" nodeType="withEffect">
                                  <p:stCondLst>
                                    <p:cond delay="0"/>
                                  </p:stCondLst>
                                  <p:childTnLst>
                                    <p:animMotion origin="layout" path="M -2.77778E-6 4.07407E-6 L 0.28525 -0.1676 " pathEditMode="relative" rAng="0" ptsTypes="AA">
                                      <p:cBhvr>
                                        <p:cTn id="147" dur="2000" fill="hold"/>
                                        <p:tgtEl>
                                          <p:spTgt spid="21"/>
                                        </p:tgtEl>
                                        <p:attrNameLst>
                                          <p:attrName>ppt_x</p:attrName>
                                          <p:attrName>ppt_y</p:attrName>
                                        </p:attrNameLst>
                                      </p:cBhvr>
                                      <p:rCtr x="14253" y="-8380"/>
                                    </p:animMotion>
                                  </p:childTnLst>
                                </p:cTn>
                              </p:par>
                              <p:par>
                                <p:cTn id="148" presetID="42" presetClass="path" presetSubtype="0" accel="50000" decel="50000" fill="hold" grpId="1" nodeType="withEffect">
                                  <p:stCondLst>
                                    <p:cond delay="0"/>
                                  </p:stCondLst>
                                  <p:childTnLst>
                                    <p:animMotion origin="layout" path="M -2.77778E-6 -2.22222E-6 L 0.2915 0.06991 " pathEditMode="relative" rAng="0" ptsTypes="AA">
                                      <p:cBhvr>
                                        <p:cTn id="149" dur="2000" fill="hold"/>
                                        <p:tgtEl>
                                          <p:spTgt spid="26"/>
                                        </p:tgtEl>
                                        <p:attrNameLst>
                                          <p:attrName>ppt_x</p:attrName>
                                          <p:attrName>ppt_y</p:attrName>
                                        </p:attrNameLst>
                                      </p:cBhvr>
                                      <p:rCtr x="14566" y="3495"/>
                                    </p:animMotion>
                                  </p:childTnLst>
                                </p:cTn>
                              </p:par>
                              <p:par>
                                <p:cTn id="150" presetID="42" presetClass="path" presetSubtype="0" accel="50000" decel="50000" fill="hold" grpId="1" nodeType="withEffect">
                                  <p:stCondLst>
                                    <p:cond delay="0"/>
                                  </p:stCondLst>
                                  <p:childTnLst>
                                    <p:animMotion origin="layout" path="M 5E-6 3.7037E-7 L 0.3099 0.10579 " pathEditMode="relative" rAng="0" ptsTypes="AA">
                                      <p:cBhvr>
                                        <p:cTn id="151" dur="2000" fill="hold"/>
                                        <p:tgtEl>
                                          <p:spTgt spid="22"/>
                                        </p:tgtEl>
                                        <p:attrNameLst>
                                          <p:attrName>ppt_x</p:attrName>
                                          <p:attrName>ppt_y</p:attrName>
                                        </p:attrNameLst>
                                      </p:cBhvr>
                                      <p:rCtr x="15486" y="5278"/>
                                    </p:animMotion>
                                  </p:childTnLst>
                                </p:cTn>
                              </p:par>
                              <p:par>
                                <p:cTn id="152" presetID="42" presetClass="path" presetSubtype="0" accel="50000" decel="50000" fill="hold" grpId="1" nodeType="withEffect">
                                  <p:stCondLst>
                                    <p:cond delay="0"/>
                                  </p:stCondLst>
                                  <p:childTnLst>
                                    <p:animMotion origin="layout" path="M -2.77778E-6 2.22222E-6 L 0.32275 -0.11922 " pathEditMode="relative" rAng="0" ptsTypes="AA">
                                      <p:cBhvr>
                                        <p:cTn id="153" dur="2000" fill="hold"/>
                                        <p:tgtEl>
                                          <p:spTgt spid="24"/>
                                        </p:tgtEl>
                                        <p:attrNameLst>
                                          <p:attrName>ppt_x</p:attrName>
                                          <p:attrName>ppt_y</p:attrName>
                                        </p:attrNameLst>
                                      </p:cBhvr>
                                      <p:rCtr x="16128" y="-5972"/>
                                    </p:animMotion>
                                  </p:childTnLst>
                                </p:cTn>
                              </p:par>
                              <p:par>
                                <p:cTn id="154" presetID="42" presetClass="path" presetSubtype="0" accel="50000" decel="50000" fill="hold" grpId="1" nodeType="withEffect">
                                  <p:stCondLst>
                                    <p:cond delay="0"/>
                                  </p:stCondLst>
                                  <p:childTnLst>
                                    <p:animMotion origin="layout" path="M 1.94444E-6 7.40741E-7 L 0.30573 0.04398 " pathEditMode="relative" rAng="0" ptsTypes="AA">
                                      <p:cBhvr>
                                        <p:cTn id="155" dur="2000" fill="hold"/>
                                        <p:tgtEl>
                                          <p:spTgt spid="16"/>
                                        </p:tgtEl>
                                        <p:attrNameLst>
                                          <p:attrName>ppt_x</p:attrName>
                                          <p:attrName>ppt_y</p:attrName>
                                        </p:attrNameLst>
                                      </p:cBhvr>
                                      <p:rCtr x="15278" y="2199"/>
                                    </p:animMotion>
                                  </p:childTnLst>
                                </p:cTn>
                              </p:par>
                              <p:par>
                                <p:cTn id="156" presetID="42" presetClass="path" presetSubtype="0" accel="50000" decel="50000" fill="hold" grpId="1" nodeType="withEffect">
                                  <p:stCondLst>
                                    <p:cond delay="0"/>
                                  </p:stCondLst>
                                  <p:childTnLst>
                                    <p:animMotion origin="layout" path="M 1.94444E-6 -2.22222E-6 L 0.31528 0.00602 " pathEditMode="relative" rAng="0" ptsTypes="AA">
                                      <p:cBhvr>
                                        <p:cTn id="157" dur="2000" fill="hold"/>
                                        <p:tgtEl>
                                          <p:spTgt spid="20"/>
                                        </p:tgtEl>
                                        <p:attrNameLst>
                                          <p:attrName>ppt_x</p:attrName>
                                          <p:attrName>ppt_y</p:attrName>
                                        </p:attrNameLst>
                                      </p:cBhvr>
                                      <p:rCtr x="15764" y="301"/>
                                    </p:animMotion>
                                  </p:childTnLst>
                                </p:cTn>
                              </p:par>
                              <p:par>
                                <p:cTn id="158" presetID="42" presetClass="path" presetSubtype="0" accel="50000" decel="50000" fill="hold" grpId="1" nodeType="withEffect">
                                  <p:stCondLst>
                                    <p:cond delay="0"/>
                                  </p:stCondLst>
                                  <p:childTnLst>
                                    <p:animMotion origin="layout" path="M -1.38889E-6 2.96296E-6 L 0.34601 0.13958 " pathEditMode="relative" rAng="0" ptsTypes="AA">
                                      <p:cBhvr>
                                        <p:cTn id="159" dur="2000" fill="hold"/>
                                        <p:tgtEl>
                                          <p:spTgt spid="8"/>
                                        </p:tgtEl>
                                        <p:attrNameLst>
                                          <p:attrName>ppt_x</p:attrName>
                                          <p:attrName>ppt_y</p:attrName>
                                        </p:attrNameLst>
                                      </p:cBhvr>
                                      <p:rCtr x="17292" y="6968"/>
                                    </p:animMotion>
                                  </p:childTnLst>
                                </p:cTn>
                              </p:par>
                              <p:par>
                                <p:cTn id="160" presetID="42" presetClass="path" presetSubtype="0" accel="50000" decel="50000" fill="hold" grpId="1" nodeType="withEffect">
                                  <p:stCondLst>
                                    <p:cond delay="0"/>
                                  </p:stCondLst>
                                  <p:childTnLst>
                                    <p:animMotion origin="layout" path="M -4.44444E-6 -3.33333E-6 L 0.33577 0.09769 " pathEditMode="relative" rAng="0" ptsTypes="AA">
                                      <p:cBhvr>
                                        <p:cTn id="161" dur="2000" fill="hold"/>
                                        <p:tgtEl>
                                          <p:spTgt spid="18"/>
                                        </p:tgtEl>
                                        <p:attrNameLst>
                                          <p:attrName>ppt_x</p:attrName>
                                          <p:attrName>ppt_y</p:attrName>
                                        </p:attrNameLst>
                                      </p:cBhvr>
                                      <p:rCtr x="16788" y="4884"/>
                                    </p:animMotion>
                                  </p:childTnLst>
                                </p:cTn>
                              </p:par>
                              <p:par>
                                <p:cTn id="162" presetID="42" presetClass="path" presetSubtype="0" accel="50000" decel="50000" fill="hold" grpId="1" nodeType="withEffect">
                                  <p:stCondLst>
                                    <p:cond delay="0"/>
                                  </p:stCondLst>
                                  <p:childTnLst>
                                    <p:animMotion origin="layout" path="M -4.44444E-6 2.59259E-6 L 0.38646 0.10069 " pathEditMode="relative" rAng="0" ptsTypes="AA">
                                      <p:cBhvr>
                                        <p:cTn id="163" dur="2000" fill="hold"/>
                                        <p:tgtEl>
                                          <p:spTgt spid="23"/>
                                        </p:tgtEl>
                                        <p:attrNameLst>
                                          <p:attrName>ppt_x</p:attrName>
                                          <p:attrName>ppt_y</p:attrName>
                                        </p:attrNameLst>
                                      </p:cBhvr>
                                      <p:rCtr x="19323" y="5023"/>
                                    </p:animMotion>
                                  </p:childTnLst>
                                </p:cTn>
                              </p:par>
                              <p:par>
                                <p:cTn id="164" presetID="42" presetClass="path" presetSubtype="0" accel="50000" decel="50000" fill="hold" grpId="1" nodeType="withEffect">
                                  <p:stCondLst>
                                    <p:cond delay="0"/>
                                  </p:stCondLst>
                                  <p:childTnLst>
                                    <p:animMotion origin="layout" path="M 1.94444E-6 -4.81481E-6 L 0.3309 0.17362 " pathEditMode="relative" rAng="0" ptsTypes="AA">
                                      <p:cBhvr>
                                        <p:cTn id="165" dur="2000" fill="hold"/>
                                        <p:tgtEl>
                                          <p:spTgt spid="25"/>
                                        </p:tgtEl>
                                        <p:attrNameLst>
                                          <p:attrName>ppt_x</p:attrName>
                                          <p:attrName>ppt_y</p:attrName>
                                        </p:attrNameLst>
                                      </p:cBhvr>
                                      <p:rCtr x="16545" y="8681"/>
                                    </p:animMotion>
                                  </p:childTnLst>
                                </p:cTn>
                              </p:par>
                            </p:childTnLst>
                          </p:cTn>
                        </p:par>
                        <p:par>
                          <p:cTn id="166" fill="hold">
                            <p:stCondLst>
                              <p:cond delay="2000"/>
                            </p:stCondLst>
                            <p:childTnLst>
                              <p:par>
                                <p:cTn id="167" presetID="42" presetClass="path" presetSubtype="0" accel="50000" decel="50000" fill="hold" grpId="0" nodeType="afterEffect">
                                  <p:stCondLst>
                                    <p:cond delay="0"/>
                                  </p:stCondLst>
                                  <p:childTnLst>
                                    <p:animMotion origin="layout" path="M 2.77778E-7 4.07407E-6 L 0.27569 -0.01482 " pathEditMode="relative" rAng="0" ptsTypes="AA">
                                      <p:cBhvr>
                                        <p:cTn id="168" dur="2000" fill="hold"/>
                                        <p:tgtEl>
                                          <p:spTgt spid="64"/>
                                        </p:tgtEl>
                                        <p:attrNameLst>
                                          <p:attrName>ppt_x</p:attrName>
                                          <p:attrName>ppt_y</p:attrName>
                                        </p:attrNameLst>
                                      </p:cBhvr>
                                      <p:rCtr x="13785" y="-741"/>
                                    </p:animMotion>
                                  </p:childTnLst>
                                </p:cTn>
                              </p:par>
                              <p:par>
                                <p:cTn id="169" presetID="42" presetClass="path" presetSubtype="0" accel="50000" decel="50000" fill="hold" grpId="1" nodeType="withEffect">
                                  <p:stCondLst>
                                    <p:cond delay="0"/>
                                  </p:stCondLst>
                                  <p:childTnLst>
                                    <p:animMotion origin="layout" path="M 3.88889E-6 -3.7037E-6 L 0.27413 -0.16203 " pathEditMode="relative" rAng="0" ptsTypes="AA">
                                      <p:cBhvr>
                                        <p:cTn id="170" dur="2000" fill="hold"/>
                                        <p:tgtEl>
                                          <p:spTgt spid="66"/>
                                        </p:tgtEl>
                                        <p:attrNameLst>
                                          <p:attrName>ppt_x</p:attrName>
                                          <p:attrName>ppt_y</p:attrName>
                                        </p:attrNameLst>
                                      </p:cBhvr>
                                      <p:rCtr x="13698" y="-8102"/>
                                    </p:animMotion>
                                  </p:childTnLst>
                                </p:cTn>
                              </p:par>
                              <p:par>
                                <p:cTn id="171" presetID="42" presetClass="path" presetSubtype="0" accel="50000" decel="50000" fill="hold" grpId="1" nodeType="withEffect">
                                  <p:stCondLst>
                                    <p:cond delay="0"/>
                                  </p:stCondLst>
                                  <p:childTnLst>
                                    <p:animMotion origin="layout" path="M 3.88889E-6 1.11111E-6 L 0.25503 -0.10695 " pathEditMode="relative" rAng="0" ptsTypes="AA">
                                      <p:cBhvr>
                                        <p:cTn id="172" dur="2000" fill="hold"/>
                                        <p:tgtEl>
                                          <p:spTgt spid="68"/>
                                        </p:tgtEl>
                                        <p:attrNameLst>
                                          <p:attrName>ppt_x</p:attrName>
                                          <p:attrName>ppt_y</p:attrName>
                                        </p:attrNameLst>
                                      </p:cBhvr>
                                      <p:rCtr x="12743" y="-5347"/>
                                    </p:animMotion>
                                  </p:childTnLst>
                                </p:cTn>
                              </p:par>
                              <p:par>
                                <p:cTn id="173" presetID="42" presetClass="path" presetSubtype="0" accel="50000" decel="50000" fill="hold" grpId="1" nodeType="withEffect">
                                  <p:stCondLst>
                                    <p:cond delay="0"/>
                                  </p:stCondLst>
                                  <p:childTnLst>
                                    <p:animMotion origin="layout" path="M 3.88889E-6 -3.7037E-6 L 0.29149 0.06991 " pathEditMode="relative" rAng="0" ptsTypes="AA">
                                      <p:cBhvr>
                                        <p:cTn id="174" dur="2000" fill="hold"/>
                                        <p:tgtEl>
                                          <p:spTgt spid="73"/>
                                        </p:tgtEl>
                                        <p:attrNameLst>
                                          <p:attrName>ppt_x</p:attrName>
                                          <p:attrName>ppt_y</p:attrName>
                                        </p:attrNameLst>
                                      </p:cBhvr>
                                      <p:rCtr x="14566" y="3495"/>
                                    </p:animMotion>
                                  </p:childTnLst>
                                </p:cTn>
                              </p:par>
                              <p:par>
                                <p:cTn id="175" presetID="42" presetClass="path" presetSubtype="0" accel="50000" decel="50000" fill="hold" grpId="1" nodeType="withEffect">
                                  <p:stCondLst>
                                    <p:cond delay="0"/>
                                  </p:stCondLst>
                                  <p:childTnLst>
                                    <p:animMotion origin="layout" path="M 1.66667E-6 -2.59259E-6 L 0.30989 0.10579 " pathEditMode="relative" rAng="0" ptsTypes="AA">
                                      <p:cBhvr>
                                        <p:cTn id="176" dur="2000" fill="hold"/>
                                        <p:tgtEl>
                                          <p:spTgt spid="69"/>
                                        </p:tgtEl>
                                        <p:attrNameLst>
                                          <p:attrName>ppt_x</p:attrName>
                                          <p:attrName>ppt_y</p:attrName>
                                        </p:attrNameLst>
                                      </p:cBhvr>
                                      <p:rCtr x="15486" y="5278"/>
                                    </p:animMotion>
                                  </p:childTnLst>
                                </p:cTn>
                              </p:par>
                              <p:par>
                                <p:cTn id="177" presetID="42" presetClass="path" presetSubtype="0" accel="50000" decel="50000" fill="hold" grpId="1" nodeType="withEffect">
                                  <p:stCondLst>
                                    <p:cond delay="0"/>
                                  </p:stCondLst>
                                  <p:childTnLst>
                                    <p:animMotion origin="layout" path="M 3.88889E-6 -7.40741E-7 L 0.32274 -0.11921 " pathEditMode="relative" rAng="0" ptsTypes="AA">
                                      <p:cBhvr>
                                        <p:cTn id="178" dur="2000" fill="hold"/>
                                        <p:tgtEl>
                                          <p:spTgt spid="71"/>
                                        </p:tgtEl>
                                        <p:attrNameLst>
                                          <p:attrName>ppt_x</p:attrName>
                                          <p:attrName>ppt_y</p:attrName>
                                        </p:attrNameLst>
                                      </p:cBhvr>
                                      <p:rCtr x="16128" y="-5972"/>
                                    </p:animMotion>
                                  </p:childTnLst>
                                </p:cTn>
                              </p:par>
                              <p:par>
                                <p:cTn id="179" presetID="42" presetClass="path" presetSubtype="0" accel="50000" decel="50000" fill="hold" grpId="1" nodeType="withEffect">
                                  <p:stCondLst>
                                    <p:cond delay="0"/>
                                  </p:stCondLst>
                                  <p:childTnLst>
                                    <p:animMotion origin="layout" path="M -1.38889E-6 -7.40741E-7 L 0.30573 0.04398 " pathEditMode="relative" rAng="0" ptsTypes="AA">
                                      <p:cBhvr>
                                        <p:cTn id="180" dur="2000" fill="hold"/>
                                        <p:tgtEl>
                                          <p:spTgt spid="63"/>
                                        </p:tgtEl>
                                        <p:attrNameLst>
                                          <p:attrName>ppt_x</p:attrName>
                                          <p:attrName>ppt_y</p:attrName>
                                        </p:attrNameLst>
                                      </p:cBhvr>
                                      <p:rCtr x="15278" y="2199"/>
                                    </p:animMotion>
                                  </p:childTnLst>
                                </p:cTn>
                              </p:par>
                              <p:par>
                                <p:cTn id="181" presetID="42" presetClass="path" presetSubtype="0" accel="50000" decel="50000" fill="hold" grpId="1" nodeType="withEffect">
                                  <p:stCondLst>
                                    <p:cond delay="0"/>
                                  </p:stCondLst>
                                  <p:childTnLst>
                                    <p:animMotion origin="layout" path="M -1.38889E-6 4.81481E-6 L 0.23351 0.03379 " pathEditMode="relative" rAng="0" ptsTypes="AA">
                                      <p:cBhvr>
                                        <p:cTn id="182" dur="2000" fill="hold"/>
                                        <p:tgtEl>
                                          <p:spTgt spid="67"/>
                                        </p:tgtEl>
                                        <p:attrNameLst>
                                          <p:attrName>ppt_x</p:attrName>
                                          <p:attrName>ppt_y</p:attrName>
                                        </p:attrNameLst>
                                      </p:cBhvr>
                                      <p:rCtr x="11667" y="1690"/>
                                    </p:animMotion>
                                  </p:childTnLst>
                                </p:cTn>
                              </p:par>
                              <p:par>
                                <p:cTn id="183" presetID="42" presetClass="path" presetSubtype="0" accel="50000" decel="50000" fill="hold" grpId="1" nodeType="withEffect">
                                  <p:stCondLst>
                                    <p:cond delay="0"/>
                                  </p:stCondLst>
                                  <p:childTnLst>
                                    <p:animMotion origin="layout" path="M -4.72222E-6 1.48148E-6 L 0.34601 0.13958 " pathEditMode="relative" rAng="0" ptsTypes="AA">
                                      <p:cBhvr>
                                        <p:cTn id="184" dur="2000" fill="hold"/>
                                        <p:tgtEl>
                                          <p:spTgt spid="62"/>
                                        </p:tgtEl>
                                        <p:attrNameLst>
                                          <p:attrName>ppt_x</p:attrName>
                                          <p:attrName>ppt_y</p:attrName>
                                        </p:attrNameLst>
                                      </p:cBhvr>
                                      <p:rCtr x="17292" y="6968"/>
                                    </p:animMotion>
                                  </p:childTnLst>
                                </p:cTn>
                              </p:par>
                              <p:par>
                                <p:cTn id="185" presetID="42" presetClass="path" presetSubtype="0" accel="50000" decel="50000" fill="hold" grpId="1" nodeType="withEffect">
                                  <p:stCondLst>
                                    <p:cond delay="0"/>
                                  </p:stCondLst>
                                  <p:childTnLst>
                                    <p:animMotion origin="layout" path="M 2.22222E-6 3.7037E-6 L 0.33576 0.09768 " pathEditMode="relative" rAng="0" ptsTypes="AA">
                                      <p:cBhvr>
                                        <p:cTn id="186" dur="2000" fill="hold"/>
                                        <p:tgtEl>
                                          <p:spTgt spid="65"/>
                                        </p:tgtEl>
                                        <p:attrNameLst>
                                          <p:attrName>ppt_x</p:attrName>
                                          <p:attrName>ppt_y</p:attrName>
                                        </p:attrNameLst>
                                      </p:cBhvr>
                                      <p:rCtr x="16788" y="4884"/>
                                    </p:animMotion>
                                  </p:childTnLst>
                                </p:cTn>
                              </p:par>
                              <p:par>
                                <p:cTn id="187" presetID="42" presetClass="path" presetSubtype="0" accel="50000" decel="50000" fill="hold" grpId="1" nodeType="withEffect">
                                  <p:stCondLst>
                                    <p:cond delay="0"/>
                                  </p:stCondLst>
                                  <p:childTnLst>
                                    <p:animMotion origin="layout" path="M 2.22222E-6 -3.7037E-7 L 0.35937 0.13912 " pathEditMode="relative" rAng="0" ptsTypes="AA">
                                      <p:cBhvr>
                                        <p:cTn id="188" dur="2000" fill="hold"/>
                                        <p:tgtEl>
                                          <p:spTgt spid="70"/>
                                        </p:tgtEl>
                                        <p:attrNameLst>
                                          <p:attrName>ppt_x</p:attrName>
                                          <p:attrName>ppt_y</p:attrName>
                                        </p:attrNameLst>
                                      </p:cBhvr>
                                      <p:rCtr x="17969" y="6944"/>
                                    </p:animMotion>
                                  </p:childTnLst>
                                </p:cTn>
                              </p:par>
                              <p:par>
                                <p:cTn id="189" presetID="42" presetClass="path" presetSubtype="0" accel="50000" decel="50000" fill="hold" grpId="1" nodeType="withEffect">
                                  <p:stCondLst>
                                    <p:cond delay="0"/>
                                  </p:stCondLst>
                                  <p:childTnLst>
                                    <p:animMotion origin="layout" path="M -1.38889E-6 2.22222E-6 L 0.3309 0.17361 " pathEditMode="relative" rAng="0" ptsTypes="AA">
                                      <p:cBhvr>
                                        <p:cTn id="190" dur="2000" fill="hold"/>
                                        <p:tgtEl>
                                          <p:spTgt spid="72"/>
                                        </p:tgtEl>
                                        <p:attrNameLst>
                                          <p:attrName>ppt_x</p:attrName>
                                          <p:attrName>ppt_y</p:attrName>
                                        </p:attrNameLst>
                                      </p:cBhvr>
                                      <p:rCtr x="16545" y="8681"/>
                                    </p:animMotion>
                                  </p:childTnLst>
                                </p:cTn>
                              </p:par>
                            </p:childTnLst>
                          </p:cTn>
                        </p:par>
                        <p:par>
                          <p:cTn id="191" fill="hold">
                            <p:stCondLst>
                              <p:cond delay="4000"/>
                            </p:stCondLst>
                            <p:childTnLst>
                              <p:par>
                                <p:cTn id="192" presetID="42" presetClass="path" presetSubtype="0" accel="50000" decel="50000" fill="hold" grpId="0" nodeType="afterEffect">
                                  <p:stCondLst>
                                    <p:cond delay="0"/>
                                  </p:stCondLst>
                                  <p:childTnLst>
                                    <p:animMotion origin="layout" path="M -2.77778E-7 -7.40741E-7 L 0.27569 -0.01481 " pathEditMode="relative" rAng="0" ptsTypes="AA">
                                      <p:cBhvr>
                                        <p:cTn id="193" dur="2000" fill="hold"/>
                                        <p:tgtEl>
                                          <p:spTgt spid="31"/>
                                        </p:tgtEl>
                                        <p:attrNameLst>
                                          <p:attrName>ppt_x</p:attrName>
                                          <p:attrName>ppt_y</p:attrName>
                                        </p:attrNameLst>
                                      </p:cBhvr>
                                      <p:rCtr x="13785" y="-741"/>
                                    </p:animMotion>
                                  </p:childTnLst>
                                </p:cTn>
                              </p:par>
                              <p:par>
                                <p:cTn id="194" presetID="42" presetClass="path" presetSubtype="0" accel="50000" decel="50000" fill="hold" grpId="1" nodeType="withEffect">
                                  <p:stCondLst>
                                    <p:cond delay="0"/>
                                  </p:stCondLst>
                                  <p:childTnLst>
                                    <p:animMotion origin="layout" path="M -2.77778E-7 1.48148E-6 L 0.27413 -0.16204 " pathEditMode="relative" rAng="0" ptsTypes="AA">
                                      <p:cBhvr>
                                        <p:cTn id="195" dur="2000" fill="hold"/>
                                        <p:tgtEl>
                                          <p:spTgt spid="34"/>
                                        </p:tgtEl>
                                        <p:attrNameLst>
                                          <p:attrName>ppt_x</p:attrName>
                                          <p:attrName>ppt_y</p:attrName>
                                        </p:attrNameLst>
                                      </p:cBhvr>
                                      <p:rCtr x="13698" y="-8102"/>
                                    </p:animMotion>
                                  </p:childTnLst>
                                </p:cTn>
                              </p:par>
                              <p:par>
                                <p:cTn id="196" presetID="42" presetClass="path" presetSubtype="0" accel="50000" decel="50000" fill="hold" grpId="1" nodeType="withEffect">
                                  <p:stCondLst>
                                    <p:cond delay="0"/>
                                  </p:stCondLst>
                                  <p:childTnLst>
                                    <p:animMotion origin="layout" path="M -2.77778E-7 -3.7037E-6 L 0.28524 -0.16759 " pathEditMode="relative" rAng="0" ptsTypes="AA">
                                      <p:cBhvr>
                                        <p:cTn id="197" dur="2000" fill="hold"/>
                                        <p:tgtEl>
                                          <p:spTgt spid="36"/>
                                        </p:tgtEl>
                                        <p:attrNameLst>
                                          <p:attrName>ppt_x</p:attrName>
                                          <p:attrName>ppt_y</p:attrName>
                                        </p:attrNameLst>
                                      </p:cBhvr>
                                      <p:rCtr x="14253" y="-8380"/>
                                    </p:animMotion>
                                  </p:childTnLst>
                                </p:cTn>
                              </p:par>
                              <p:par>
                                <p:cTn id="198" presetID="42" presetClass="path" presetSubtype="0" accel="50000" decel="50000" fill="hold" grpId="1" nodeType="withEffect">
                                  <p:stCondLst>
                                    <p:cond delay="0"/>
                                  </p:stCondLst>
                                  <p:childTnLst>
                                    <p:animMotion origin="layout" path="M 3.33333E-6 1.48148E-6 L 0.29149 0.06991 " pathEditMode="relative" rAng="0" ptsTypes="AA">
                                      <p:cBhvr>
                                        <p:cTn id="199" dur="2000" fill="hold"/>
                                        <p:tgtEl>
                                          <p:spTgt spid="41"/>
                                        </p:tgtEl>
                                        <p:attrNameLst>
                                          <p:attrName>ppt_x</p:attrName>
                                          <p:attrName>ppt_y</p:attrName>
                                        </p:attrNameLst>
                                      </p:cBhvr>
                                      <p:rCtr x="14566" y="3495"/>
                                    </p:animMotion>
                                  </p:childTnLst>
                                </p:cTn>
                              </p:par>
                              <p:par>
                                <p:cTn id="200" presetID="42" presetClass="path" presetSubtype="0" accel="50000" decel="50000" fill="hold" grpId="1" nodeType="withEffect">
                                  <p:stCondLst>
                                    <p:cond delay="0"/>
                                  </p:stCondLst>
                                  <p:childTnLst>
                                    <p:animMotion origin="layout" path="M -2.5E-6 2.59259E-6 L 0.3099 0.10578 " pathEditMode="relative" rAng="0" ptsTypes="AA">
                                      <p:cBhvr>
                                        <p:cTn id="201" dur="2000" fill="hold"/>
                                        <p:tgtEl>
                                          <p:spTgt spid="37"/>
                                        </p:tgtEl>
                                        <p:attrNameLst>
                                          <p:attrName>ppt_x</p:attrName>
                                          <p:attrName>ppt_y</p:attrName>
                                        </p:attrNameLst>
                                      </p:cBhvr>
                                      <p:rCtr x="15486" y="5278"/>
                                    </p:animMotion>
                                  </p:childTnLst>
                                </p:cTn>
                              </p:par>
                              <p:par>
                                <p:cTn id="202" presetID="42" presetClass="path" presetSubtype="0" accel="50000" decel="50000" fill="hold" grpId="1" nodeType="withEffect">
                                  <p:stCondLst>
                                    <p:cond delay="0"/>
                                  </p:stCondLst>
                                  <p:childTnLst>
                                    <p:animMotion origin="layout" path="M 3.33333E-6 -4.07407E-6 L 0.32274 -0.11921 " pathEditMode="relative" rAng="0" ptsTypes="AA">
                                      <p:cBhvr>
                                        <p:cTn id="203" dur="2000" fill="hold"/>
                                        <p:tgtEl>
                                          <p:spTgt spid="39"/>
                                        </p:tgtEl>
                                        <p:attrNameLst>
                                          <p:attrName>ppt_x</p:attrName>
                                          <p:attrName>ppt_y</p:attrName>
                                        </p:attrNameLst>
                                      </p:cBhvr>
                                      <p:rCtr x="16128" y="-5972"/>
                                    </p:animMotion>
                                  </p:childTnLst>
                                </p:cTn>
                              </p:par>
                              <p:par>
                                <p:cTn id="204" presetID="42" presetClass="path" presetSubtype="0" accel="50000" decel="50000" fill="hold" grpId="1" nodeType="withEffect">
                                  <p:stCondLst>
                                    <p:cond delay="0"/>
                                  </p:stCondLst>
                                  <p:childTnLst>
                                    <p:animMotion origin="layout" path="M -1.94444E-6 4.44444E-6 L 0.30573 0.04398 " pathEditMode="relative" rAng="0" ptsTypes="AA">
                                      <p:cBhvr>
                                        <p:cTn id="205" dur="2000" fill="hold"/>
                                        <p:tgtEl>
                                          <p:spTgt spid="30"/>
                                        </p:tgtEl>
                                        <p:attrNameLst>
                                          <p:attrName>ppt_x</p:attrName>
                                          <p:attrName>ppt_y</p:attrName>
                                        </p:attrNameLst>
                                      </p:cBhvr>
                                      <p:rCtr x="15278" y="2199"/>
                                    </p:animMotion>
                                  </p:childTnLst>
                                </p:cTn>
                              </p:par>
                              <p:par>
                                <p:cTn id="206" presetID="42" presetClass="path" presetSubtype="0" accel="50000" decel="50000" fill="hold" grpId="1" nodeType="withEffect">
                                  <p:stCondLst>
                                    <p:cond delay="0"/>
                                  </p:stCondLst>
                                  <p:childTnLst>
                                    <p:animMotion origin="layout" path="M 4.44444E-6 0 L 0.20034 0.01644 " pathEditMode="relative" rAng="0" ptsTypes="AA">
                                      <p:cBhvr>
                                        <p:cTn id="207" dur="2000" fill="hold"/>
                                        <p:tgtEl>
                                          <p:spTgt spid="35"/>
                                        </p:tgtEl>
                                        <p:attrNameLst>
                                          <p:attrName>ppt_x</p:attrName>
                                          <p:attrName>ppt_y</p:attrName>
                                        </p:attrNameLst>
                                      </p:cBhvr>
                                      <p:rCtr x="10017" y="810"/>
                                    </p:animMotion>
                                  </p:childTnLst>
                                </p:cTn>
                              </p:par>
                              <p:par>
                                <p:cTn id="208" presetID="42" presetClass="path" presetSubtype="0" accel="50000" decel="50000" fill="hold" grpId="1" nodeType="withEffect">
                                  <p:stCondLst>
                                    <p:cond delay="0"/>
                                  </p:stCondLst>
                                  <p:childTnLst>
                                    <p:animMotion origin="layout" path="M 4.72222E-6 -3.33333E-6 L 0.346 0.13959 " pathEditMode="relative" rAng="0" ptsTypes="AA">
                                      <p:cBhvr>
                                        <p:cTn id="209" dur="2000" fill="hold"/>
                                        <p:tgtEl>
                                          <p:spTgt spid="29"/>
                                        </p:tgtEl>
                                        <p:attrNameLst>
                                          <p:attrName>ppt_x</p:attrName>
                                          <p:attrName>ppt_y</p:attrName>
                                        </p:attrNameLst>
                                      </p:cBhvr>
                                      <p:rCtr x="17292" y="6968"/>
                                    </p:animMotion>
                                  </p:childTnLst>
                                </p:cTn>
                              </p:par>
                              <p:par>
                                <p:cTn id="210" presetID="42" presetClass="path" presetSubtype="0" accel="50000" decel="50000" fill="hold" grpId="1" nodeType="withEffect">
                                  <p:stCondLst>
                                    <p:cond delay="0"/>
                                  </p:stCondLst>
                                  <p:childTnLst>
                                    <p:animMotion origin="layout" path="M -1.94444E-6 -1.11111E-6 L 0.33577 0.09769 " pathEditMode="relative" rAng="0" ptsTypes="AA">
                                      <p:cBhvr>
                                        <p:cTn id="211" dur="2000" fill="hold"/>
                                        <p:tgtEl>
                                          <p:spTgt spid="33"/>
                                        </p:tgtEl>
                                        <p:attrNameLst>
                                          <p:attrName>ppt_x</p:attrName>
                                          <p:attrName>ppt_y</p:attrName>
                                        </p:attrNameLst>
                                      </p:cBhvr>
                                      <p:rCtr x="16788" y="4884"/>
                                    </p:animMotion>
                                  </p:childTnLst>
                                </p:cTn>
                              </p:par>
                              <p:par>
                                <p:cTn id="212" presetID="42" presetClass="path" presetSubtype="0" accel="50000" decel="50000" fill="hold" grpId="1" nodeType="withEffect">
                                  <p:stCondLst>
                                    <p:cond delay="0"/>
                                  </p:stCondLst>
                                  <p:childTnLst>
                                    <p:animMotion origin="layout" path="M -1.94444E-6 4.81481E-6 L 0.35938 0.13912 " pathEditMode="relative" rAng="0" ptsTypes="AA">
                                      <p:cBhvr>
                                        <p:cTn id="213" dur="2000" fill="hold"/>
                                        <p:tgtEl>
                                          <p:spTgt spid="38"/>
                                        </p:tgtEl>
                                        <p:attrNameLst>
                                          <p:attrName>ppt_x</p:attrName>
                                          <p:attrName>ppt_y</p:attrName>
                                        </p:attrNameLst>
                                      </p:cBhvr>
                                      <p:rCtr x="17969" y="6944"/>
                                    </p:animMotion>
                                  </p:childTnLst>
                                </p:cTn>
                              </p:par>
                              <p:par>
                                <p:cTn id="214" presetID="42" presetClass="path" presetSubtype="0" accel="50000" decel="50000" fill="hold" grpId="1" nodeType="withEffect">
                                  <p:stCondLst>
                                    <p:cond delay="0"/>
                                  </p:stCondLst>
                                  <p:childTnLst>
                                    <p:animMotion origin="layout" path="M 4.44444E-6 -2.59259E-6 L 0.3309 0.17361 " pathEditMode="relative" rAng="0" ptsTypes="AA">
                                      <p:cBhvr>
                                        <p:cTn id="215" dur="2000" fill="hold"/>
                                        <p:tgtEl>
                                          <p:spTgt spid="40"/>
                                        </p:tgtEl>
                                        <p:attrNameLst>
                                          <p:attrName>ppt_x</p:attrName>
                                          <p:attrName>ppt_y</p:attrName>
                                        </p:attrNameLst>
                                      </p:cBhvr>
                                      <p:rCtr x="16545" y="8681"/>
                                    </p:animMotion>
                                  </p:childTnLst>
                                </p:cTn>
                              </p:par>
                            </p:childTnLst>
                          </p:cTn>
                        </p:par>
                        <p:par>
                          <p:cTn id="216" fill="hold">
                            <p:stCondLst>
                              <p:cond delay="6000"/>
                            </p:stCondLst>
                            <p:childTnLst>
                              <p:par>
                                <p:cTn id="217" presetID="42" presetClass="path" presetSubtype="0" accel="50000" decel="50000" fill="hold" grpId="0" nodeType="afterEffect">
                                  <p:stCondLst>
                                    <p:cond delay="0"/>
                                  </p:stCondLst>
                                  <p:childTnLst>
                                    <p:animMotion origin="layout" path="M 3.33333E-6 2.96296E-6 L 0.40017 -0.01459 " pathEditMode="relative" rAng="0" ptsTypes="AA">
                                      <p:cBhvr>
                                        <p:cTn id="218" dur="2000" fill="hold"/>
                                        <p:tgtEl>
                                          <p:spTgt spid="46"/>
                                        </p:tgtEl>
                                        <p:attrNameLst>
                                          <p:attrName>ppt_x</p:attrName>
                                          <p:attrName>ppt_y</p:attrName>
                                        </p:attrNameLst>
                                      </p:cBhvr>
                                      <p:rCtr x="20000" y="-741"/>
                                    </p:animMotion>
                                  </p:childTnLst>
                                </p:cTn>
                              </p:par>
                              <p:par>
                                <p:cTn id="219" presetID="42" presetClass="path" presetSubtype="0" accel="50000" decel="50000" fill="hold" grpId="1" nodeType="withEffect">
                                  <p:stCondLst>
                                    <p:cond delay="0"/>
                                  </p:stCondLst>
                                  <p:childTnLst>
                                    <p:animMotion origin="layout" path="M 3.33333E-6 -4.81481E-6 L 0.27413 -0.16203 " pathEditMode="relative" rAng="0" ptsTypes="AA">
                                      <p:cBhvr>
                                        <p:cTn id="220" dur="2000" fill="hold"/>
                                        <p:tgtEl>
                                          <p:spTgt spid="52"/>
                                        </p:tgtEl>
                                        <p:attrNameLst>
                                          <p:attrName>ppt_x</p:attrName>
                                          <p:attrName>ppt_y</p:attrName>
                                        </p:attrNameLst>
                                      </p:cBhvr>
                                      <p:rCtr x="13698" y="-8102"/>
                                    </p:animMotion>
                                  </p:childTnLst>
                                </p:cTn>
                              </p:par>
                              <p:par>
                                <p:cTn id="221" presetID="42" presetClass="path" presetSubtype="0" accel="50000" decel="50000" fill="hold" grpId="1" nodeType="withEffect">
                                  <p:stCondLst>
                                    <p:cond delay="0"/>
                                  </p:stCondLst>
                                  <p:childTnLst>
                                    <p:animMotion origin="layout" path="M 3.33333E-6 1.11022E-16 L 0.28524 -0.16759 " pathEditMode="relative" rAng="0" ptsTypes="AA">
                                      <p:cBhvr>
                                        <p:cTn id="222" dur="2000" fill="hold"/>
                                        <p:tgtEl>
                                          <p:spTgt spid="54"/>
                                        </p:tgtEl>
                                        <p:attrNameLst>
                                          <p:attrName>ppt_x</p:attrName>
                                          <p:attrName>ppt_y</p:attrName>
                                        </p:attrNameLst>
                                      </p:cBhvr>
                                      <p:rCtr x="14253" y="-8380"/>
                                    </p:animMotion>
                                  </p:childTnLst>
                                </p:cTn>
                              </p:par>
                              <p:par>
                                <p:cTn id="223" presetID="42" presetClass="path" presetSubtype="0" accel="50000" decel="50000" fill="hold" grpId="1" nodeType="withEffect">
                                  <p:stCondLst>
                                    <p:cond delay="0"/>
                                  </p:stCondLst>
                                  <p:childTnLst>
                                    <p:animMotion origin="layout" path="M 3.33333E-6 -4.81481E-6 L 0.29149 0.06991 " pathEditMode="relative" rAng="0" ptsTypes="AA">
                                      <p:cBhvr>
                                        <p:cTn id="224" dur="2000" fill="hold"/>
                                        <p:tgtEl>
                                          <p:spTgt spid="59"/>
                                        </p:tgtEl>
                                        <p:attrNameLst>
                                          <p:attrName>ppt_x</p:attrName>
                                          <p:attrName>ppt_y</p:attrName>
                                        </p:attrNameLst>
                                      </p:cBhvr>
                                      <p:rCtr x="14566" y="3495"/>
                                    </p:animMotion>
                                  </p:childTnLst>
                                </p:cTn>
                              </p:par>
                              <p:par>
                                <p:cTn id="225" presetID="42" presetClass="path" presetSubtype="0" accel="50000" decel="50000" fill="hold" grpId="1" nodeType="withEffect">
                                  <p:stCondLst>
                                    <p:cond delay="0"/>
                                  </p:stCondLst>
                                  <p:childTnLst>
                                    <p:animMotion origin="layout" path="M 1.11111E-6 -3.7037E-6 L 0.30989 0.10579 " pathEditMode="relative" rAng="0" ptsTypes="AA">
                                      <p:cBhvr>
                                        <p:cTn id="226" dur="2000" fill="hold"/>
                                        <p:tgtEl>
                                          <p:spTgt spid="55"/>
                                        </p:tgtEl>
                                        <p:attrNameLst>
                                          <p:attrName>ppt_x</p:attrName>
                                          <p:attrName>ppt_y</p:attrName>
                                        </p:attrNameLst>
                                      </p:cBhvr>
                                      <p:rCtr x="15486" y="5278"/>
                                    </p:animMotion>
                                  </p:childTnLst>
                                </p:cTn>
                              </p:par>
                              <p:par>
                                <p:cTn id="227" presetID="42" presetClass="path" presetSubtype="0" accel="50000" decel="50000" fill="hold" grpId="1" nodeType="withEffect">
                                  <p:stCondLst>
                                    <p:cond delay="0"/>
                                  </p:stCondLst>
                                  <p:childTnLst>
                                    <p:animMotion origin="layout" path="M -3.05556E-6 -1.85185E-6 L 0.32275 -0.11921 " pathEditMode="relative" rAng="0" ptsTypes="AA">
                                      <p:cBhvr>
                                        <p:cTn id="228" dur="2000" fill="hold"/>
                                        <p:tgtEl>
                                          <p:spTgt spid="57"/>
                                        </p:tgtEl>
                                        <p:attrNameLst>
                                          <p:attrName>ppt_x</p:attrName>
                                          <p:attrName>ppt_y</p:attrName>
                                        </p:attrNameLst>
                                      </p:cBhvr>
                                      <p:rCtr x="16128" y="-5972"/>
                                    </p:animMotion>
                                  </p:childTnLst>
                                </p:cTn>
                              </p:par>
                              <p:par>
                                <p:cTn id="229" presetID="42" presetClass="path" presetSubtype="0" accel="50000" decel="50000" fill="hold" grpId="1" nodeType="withEffect">
                                  <p:stCondLst>
                                    <p:cond delay="0"/>
                                  </p:stCondLst>
                                  <p:childTnLst>
                                    <p:animMotion origin="layout" path="M -1.94444E-6 -1.85185E-6 L 0.30573 0.04398 " pathEditMode="relative" rAng="0" ptsTypes="AA">
                                      <p:cBhvr>
                                        <p:cTn id="230" dur="2000" fill="hold"/>
                                        <p:tgtEl>
                                          <p:spTgt spid="45"/>
                                        </p:tgtEl>
                                        <p:attrNameLst>
                                          <p:attrName>ppt_x</p:attrName>
                                          <p:attrName>ppt_y</p:attrName>
                                        </p:attrNameLst>
                                      </p:cBhvr>
                                      <p:rCtr x="15278" y="2199"/>
                                    </p:animMotion>
                                  </p:childTnLst>
                                </p:cTn>
                              </p:par>
                              <p:par>
                                <p:cTn id="231" presetID="42" presetClass="path" presetSubtype="0" accel="50000" decel="50000" fill="hold" grpId="1" nodeType="withEffect">
                                  <p:stCondLst>
                                    <p:cond delay="0"/>
                                  </p:stCondLst>
                                  <p:childTnLst>
                                    <p:animMotion origin="layout" path="M -1.94444E-6 3.7037E-6 L 0.31528 0.00601 " pathEditMode="relative" rAng="0" ptsTypes="AA">
                                      <p:cBhvr>
                                        <p:cTn id="232" dur="2000" fill="hold"/>
                                        <p:tgtEl>
                                          <p:spTgt spid="53"/>
                                        </p:tgtEl>
                                        <p:attrNameLst>
                                          <p:attrName>ppt_x</p:attrName>
                                          <p:attrName>ppt_y</p:attrName>
                                        </p:attrNameLst>
                                      </p:cBhvr>
                                      <p:rCtr x="15764" y="301"/>
                                    </p:animMotion>
                                  </p:childTnLst>
                                </p:cTn>
                              </p:par>
                              <p:par>
                                <p:cTn id="233" presetID="42" presetClass="path" presetSubtype="0" accel="50000" decel="50000" fill="hold" grpId="1" nodeType="withEffect">
                                  <p:stCondLst>
                                    <p:cond delay="0"/>
                                  </p:stCondLst>
                                  <p:childTnLst>
                                    <p:animMotion origin="layout" path="M 4.72222E-6 3.7037E-7 L 0.346 0.13958 " pathEditMode="relative" rAng="0" ptsTypes="AA">
                                      <p:cBhvr>
                                        <p:cTn id="234" dur="2000" fill="hold"/>
                                        <p:tgtEl>
                                          <p:spTgt spid="44"/>
                                        </p:tgtEl>
                                        <p:attrNameLst>
                                          <p:attrName>ppt_x</p:attrName>
                                          <p:attrName>ppt_y</p:attrName>
                                        </p:attrNameLst>
                                      </p:cBhvr>
                                      <p:rCtr x="17292" y="6968"/>
                                    </p:animMotion>
                                  </p:childTnLst>
                                </p:cTn>
                              </p:par>
                              <p:par>
                                <p:cTn id="235" presetID="42" presetClass="path" presetSubtype="0" accel="50000" decel="50000" fill="hold" grpId="1" nodeType="withEffect">
                                  <p:stCondLst>
                                    <p:cond delay="0"/>
                                  </p:stCondLst>
                                  <p:childTnLst>
                                    <p:animMotion origin="layout" path="M 1.66667E-6 2.59259E-6 L 0.41319 0.07153 " pathEditMode="relative" rAng="0" ptsTypes="AA">
                                      <p:cBhvr>
                                        <p:cTn id="236" dur="2000" fill="hold"/>
                                        <p:tgtEl>
                                          <p:spTgt spid="51"/>
                                        </p:tgtEl>
                                        <p:attrNameLst>
                                          <p:attrName>ppt_x</p:attrName>
                                          <p:attrName>ppt_y</p:attrName>
                                        </p:attrNameLst>
                                      </p:cBhvr>
                                      <p:rCtr x="20660" y="3565"/>
                                    </p:animMotion>
                                  </p:childTnLst>
                                </p:cTn>
                              </p:par>
                              <p:par>
                                <p:cTn id="237" presetID="42" presetClass="path" presetSubtype="0" accel="50000" decel="50000" fill="hold" grpId="1" nodeType="withEffect">
                                  <p:stCondLst>
                                    <p:cond delay="0"/>
                                  </p:stCondLst>
                                  <p:childTnLst>
                                    <p:animMotion origin="layout" path="M 1.66667E-6 -1.48148E-6 L 0.35937 0.13912 " pathEditMode="relative" rAng="0" ptsTypes="AA">
                                      <p:cBhvr>
                                        <p:cTn id="238" dur="2000" fill="hold"/>
                                        <p:tgtEl>
                                          <p:spTgt spid="56"/>
                                        </p:tgtEl>
                                        <p:attrNameLst>
                                          <p:attrName>ppt_x</p:attrName>
                                          <p:attrName>ppt_y</p:attrName>
                                        </p:attrNameLst>
                                      </p:cBhvr>
                                      <p:rCtr x="17969" y="6944"/>
                                    </p:animMotion>
                                  </p:childTnLst>
                                </p:cTn>
                              </p:par>
                              <p:par>
                                <p:cTn id="239" presetID="42" presetClass="path" presetSubtype="0" accel="50000" decel="50000" fill="hold" grpId="1" nodeType="withEffect">
                                  <p:stCondLst>
                                    <p:cond delay="0"/>
                                  </p:stCondLst>
                                  <p:childTnLst>
                                    <p:animMotion origin="layout" path="M -1.94444E-6 1.11111E-6 L 0.3309 0.17361 " pathEditMode="relative" rAng="0" ptsTypes="AA">
                                      <p:cBhvr>
                                        <p:cTn id="240" dur="2000" fill="hold"/>
                                        <p:tgtEl>
                                          <p:spTgt spid="58"/>
                                        </p:tgtEl>
                                        <p:attrNameLst>
                                          <p:attrName>ppt_x</p:attrName>
                                          <p:attrName>ppt_y</p:attrName>
                                        </p:attrNameLst>
                                      </p:cBhvr>
                                      <p:rCtr x="16545" y="8681"/>
                                    </p:animMotion>
                                  </p:childTnLst>
                                </p:cTn>
                              </p:par>
                            </p:childTnLst>
                          </p:cTn>
                        </p:par>
                      </p:childTnLst>
                    </p:cTn>
                  </p:par>
                  <p:par>
                    <p:cTn id="241" fill="hold">
                      <p:stCondLst>
                        <p:cond delay="indefinite"/>
                      </p:stCondLst>
                      <p:childTnLst>
                        <p:par>
                          <p:cTn id="242" fill="hold">
                            <p:stCondLst>
                              <p:cond delay="0"/>
                            </p:stCondLst>
                            <p:childTnLst>
                              <p:par>
                                <p:cTn id="243" presetID="10" presetClass="exit" presetSubtype="0" fill="hold" grpId="2" nodeType="clickEffect">
                                  <p:stCondLst>
                                    <p:cond delay="0"/>
                                  </p:stCondLst>
                                  <p:childTnLst>
                                    <p:animEffect transition="out" filter="fade">
                                      <p:cBhvr>
                                        <p:cTn id="244" dur="500"/>
                                        <p:tgtEl>
                                          <p:spTgt spid="8"/>
                                        </p:tgtEl>
                                      </p:cBhvr>
                                    </p:animEffect>
                                    <p:set>
                                      <p:cBhvr>
                                        <p:cTn id="245" dur="1" fill="hold">
                                          <p:stCondLst>
                                            <p:cond delay="499"/>
                                          </p:stCondLst>
                                        </p:cTn>
                                        <p:tgtEl>
                                          <p:spTgt spid="8"/>
                                        </p:tgtEl>
                                        <p:attrNameLst>
                                          <p:attrName>style.visibility</p:attrName>
                                        </p:attrNameLst>
                                      </p:cBhvr>
                                      <p:to>
                                        <p:strVal val="hidden"/>
                                      </p:to>
                                    </p:set>
                                  </p:childTnLst>
                                </p:cTn>
                              </p:par>
                              <p:par>
                                <p:cTn id="246" presetID="10" presetClass="exit" presetSubtype="0" fill="hold" grpId="2" nodeType="withEffect">
                                  <p:stCondLst>
                                    <p:cond delay="0"/>
                                  </p:stCondLst>
                                  <p:childTnLst>
                                    <p:animEffect transition="out" filter="fade">
                                      <p:cBhvr>
                                        <p:cTn id="247" dur="500"/>
                                        <p:tgtEl>
                                          <p:spTgt spid="16"/>
                                        </p:tgtEl>
                                      </p:cBhvr>
                                    </p:animEffect>
                                    <p:set>
                                      <p:cBhvr>
                                        <p:cTn id="248" dur="1" fill="hold">
                                          <p:stCondLst>
                                            <p:cond delay="499"/>
                                          </p:stCondLst>
                                        </p:cTn>
                                        <p:tgtEl>
                                          <p:spTgt spid="16"/>
                                        </p:tgtEl>
                                        <p:attrNameLst>
                                          <p:attrName>style.visibility</p:attrName>
                                        </p:attrNameLst>
                                      </p:cBhvr>
                                      <p:to>
                                        <p:strVal val="hidden"/>
                                      </p:to>
                                    </p:set>
                                  </p:childTnLst>
                                </p:cTn>
                              </p:par>
                              <p:par>
                                <p:cTn id="249" presetID="10" presetClass="exit" presetSubtype="0" fill="hold" grpId="2" nodeType="withEffect">
                                  <p:stCondLst>
                                    <p:cond delay="0"/>
                                  </p:stCondLst>
                                  <p:childTnLst>
                                    <p:animEffect transition="out" filter="fade">
                                      <p:cBhvr>
                                        <p:cTn id="250" dur="500"/>
                                        <p:tgtEl>
                                          <p:spTgt spid="18"/>
                                        </p:tgtEl>
                                      </p:cBhvr>
                                    </p:animEffect>
                                    <p:set>
                                      <p:cBhvr>
                                        <p:cTn id="251" dur="1" fill="hold">
                                          <p:stCondLst>
                                            <p:cond delay="499"/>
                                          </p:stCondLst>
                                        </p:cTn>
                                        <p:tgtEl>
                                          <p:spTgt spid="18"/>
                                        </p:tgtEl>
                                        <p:attrNameLst>
                                          <p:attrName>style.visibility</p:attrName>
                                        </p:attrNameLst>
                                      </p:cBhvr>
                                      <p:to>
                                        <p:strVal val="hidden"/>
                                      </p:to>
                                    </p:set>
                                  </p:childTnLst>
                                </p:cTn>
                              </p:par>
                              <p:par>
                                <p:cTn id="252" presetID="10" presetClass="exit" presetSubtype="0" fill="hold" grpId="2" nodeType="withEffect">
                                  <p:stCondLst>
                                    <p:cond delay="0"/>
                                  </p:stCondLst>
                                  <p:childTnLst>
                                    <p:animEffect transition="out" filter="fade">
                                      <p:cBhvr>
                                        <p:cTn id="253" dur="500"/>
                                        <p:tgtEl>
                                          <p:spTgt spid="19"/>
                                        </p:tgtEl>
                                      </p:cBhvr>
                                    </p:animEffect>
                                    <p:set>
                                      <p:cBhvr>
                                        <p:cTn id="254" dur="1" fill="hold">
                                          <p:stCondLst>
                                            <p:cond delay="499"/>
                                          </p:stCondLst>
                                        </p:cTn>
                                        <p:tgtEl>
                                          <p:spTgt spid="19"/>
                                        </p:tgtEl>
                                        <p:attrNameLst>
                                          <p:attrName>style.visibility</p:attrName>
                                        </p:attrNameLst>
                                      </p:cBhvr>
                                      <p:to>
                                        <p:strVal val="hidden"/>
                                      </p:to>
                                    </p:set>
                                  </p:childTnLst>
                                </p:cTn>
                              </p:par>
                              <p:par>
                                <p:cTn id="255" presetID="10" presetClass="exit" presetSubtype="0" fill="hold" grpId="2" nodeType="withEffect">
                                  <p:stCondLst>
                                    <p:cond delay="0"/>
                                  </p:stCondLst>
                                  <p:childTnLst>
                                    <p:animEffect transition="out" filter="fade">
                                      <p:cBhvr>
                                        <p:cTn id="256" dur="500"/>
                                        <p:tgtEl>
                                          <p:spTgt spid="20"/>
                                        </p:tgtEl>
                                      </p:cBhvr>
                                    </p:animEffect>
                                    <p:set>
                                      <p:cBhvr>
                                        <p:cTn id="257" dur="1" fill="hold">
                                          <p:stCondLst>
                                            <p:cond delay="499"/>
                                          </p:stCondLst>
                                        </p:cTn>
                                        <p:tgtEl>
                                          <p:spTgt spid="20"/>
                                        </p:tgtEl>
                                        <p:attrNameLst>
                                          <p:attrName>style.visibility</p:attrName>
                                        </p:attrNameLst>
                                      </p:cBhvr>
                                      <p:to>
                                        <p:strVal val="hidden"/>
                                      </p:to>
                                    </p:set>
                                  </p:childTnLst>
                                </p:cTn>
                              </p:par>
                              <p:par>
                                <p:cTn id="258" presetID="10" presetClass="exit" presetSubtype="0" fill="hold" grpId="2" nodeType="withEffect">
                                  <p:stCondLst>
                                    <p:cond delay="0"/>
                                  </p:stCondLst>
                                  <p:childTnLst>
                                    <p:animEffect transition="out" filter="fade">
                                      <p:cBhvr>
                                        <p:cTn id="259" dur="500"/>
                                        <p:tgtEl>
                                          <p:spTgt spid="21"/>
                                        </p:tgtEl>
                                      </p:cBhvr>
                                    </p:animEffect>
                                    <p:set>
                                      <p:cBhvr>
                                        <p:cTn id="260" dur="1" fill="hold">
                                          <p:stCondLst>
                                            <p:cond delay="499"/>
                                          </p:stCondLst>
                                        </p:cTn>
                                        <p:tgtEl>
                                          <p:spTgt spid="21"/>
                                        </p:tgtEl>
                                        <p:attrNameLst>
                                          <p:attrName>style.visibility</p:attrName>
                                        </p:attrNameLst>
                                      </p:cBhvr>
                                      <p:to>
                                        <p:strVal val="hidden"/>
                                      </p:to>
                                    </p:set>
                                  </p:childTnLst>
                                </p:cTn>
                              </p:par>
                              <p:par>
                                <p:cTn id="261" presetID="10" presetClass="exit" presetSubtype="0" fill="hold" grpId="2" nodeType="withEffect">
                                  <p:stCondLst>
                                    <p:cond delay="0"/>
                                  </p:stCondLst>
                                  <p:childTnLst>
                                    <p:animEffect transition="out" filter="fade">
                                      <p:cBhvr>
                                        <p:cTn id="262" dur="500"/>
                                        <p:tgtEl>
                                          <p:spTgt spid="22"/>
                                        </p:tgtEl>
                                      </p:cBhvr>
                                    </p:animEffect>
                                    <p:set>
                                      <p:cBhvr>
                                        <p:cTn id="263" dur="1" fill="hold">
                                          <p:stCondLst>
                                            <p:cond delay="499"/>
                                          </p:stCondLst>
                                        </p:cTn>
                                        <p:tgtEl>
                                          <p:spTgt spid="22"/>
                                        </p:tgtEl>
                                        <p:attrNameLst>
                                          <p:attrName>style.visibility</p:attrName>
                                        </p:attrNameLst>
                                      </p:cBhvr>
                                      <p:to>
                                        <p:strVal val="hidden"/>
                                      </p:to>
                                    </p:set>
                                  </p:childTnLst>
                                </p:cTn>
                              </p:par>
                              <p:par>
                                <p:cTn id="264" presetID="10" presetClass="exit" presetSubtype="0" fill="hold" grpId="2" nodeType="withEffect">
                                  <p:stCondLst>
                                    <p:cond delay="0"/>
                                  </p:stCondLst>
                                  <p:childTnLst>
                                    <p:animEffect transition="out" filter="fade">
                                      <p:cBhvr>
                                        <p:cTn id="265" dur="500"/>
                                        <p:tgtEl>
                                          <p:spTgt spid="23"/>
                                        </p:tgtEl>
                                      </p:cBhvr>
                                    </p:animEffect>
                                    <p:set>
                                      <p:cBhvr>
                                        <p:cTn id="266" dur="1" fill="hold">
                                          <p:stCondLst>
                                            <p:cond delay="499"/>
                                          </p:stCondLst>
                                        </p:cTn>
                                        <p:tgtEl>
                                          <p:spTgt spid="23"/>
                                        </p:tgtEl>
                                        <p:attrNameLst>
                                          <p:attrName>style.visibility</p:attrName>
                                        </p:attrNameLst>
                                      </p:cBhvr>
                                      <p:to>
                                        <p:strVal val="hidden"/>
                                      </p:to>
                                    </p:set>
                                  </p:childTnLst>
                                </p:cTn>
                              </p:par>
                              <p:par>
                                <p:cTn id="267" presetID="10" presetClass="exit" presetSubtype="0" fill="hold" grpId="2" nodeType="withEffect">
                                  <p:stCondLst>
                                    <p:cond delay="0"/>
                                  </p:stCondLst>
                                  <p:childTnLst>
                                    <p:animEffect transition="out" filter="fade">
                                      <p:cBhvr>
                                        <p:cTn id="268" dur="500"/>
                                        <p:tgtEl>
                                          <p:spTgt spid="24"/>
                                        </p:tgtEl>
                                      </p:cBhvr>
                                    </p:animEffect>
                                    <p:set>
                                      <p:cBhvr>
                                        <p:cTn id="269" dur="1" fill="hold">
                                          <p:stCondLst>
                                            <p:cond delay="499"/>
                                          </p:stCondLst>
                                        </p:cTn>
                                        <p:tgtEl>
                                          <p:spTgt spid="24"/>
                                        </p:tgtEl>
                                        <p:attrNameLst>
                                          <p:attrName>style.visibility</p:attrName>
                                        </p:attrNameLst>
                                      </p:cBhvr>
                                      <p:to>
                                        <p:strVal val="hidden"/>
                                      </p:to>
                                    </p:set>
                                  </p:childTnLst>
                                </p:cTn>
                              </p:par>
                              <p:par>
                                <p:cTn id="270" presetID="10" presetClass="exit" presetSubtype="0" fill="hold" grpId="2" nodeType="withEffect">
                                  <p:stCondLst>
                                    <p:cond delay="0"/>
                                  </p:stCondLst>
                                  <p:childTnLst>
                                    <p:animEffect transition="out" filter="fade">
                                      <p:cBhvr>
                                        <p:cTn id="271" dur="500"/>
                                        <p:tgtEl>
                                          <p:spTgt spid="25"/>
                                        </p:tgtEl>
                                      </p:cBhvr>
                                    </p:animEffect>
                                    <p:set>
                                      <p:cBhvr>
                                        <p:cTn id="272" dur="1" fill="hold">
                                          <p:stCondLst>
                                            <p:cond delay="499"/>
                                          </p:stCondLst>
                                        </p:cTn>
                                        <p:tgtEl>
                                          <p:spTgt spid="25"/>
                                        </p:tgtEl>
                                        <p:attrNameLst>
                                          <p:attrName>style.visibility</p:attrName>
                                        </p:attrNameLst>
                                      </p:cBhvr>
                                      <p:to>
                                        <p:strVal val="hidden"/>
                                      </p:to>
                                    </p:set>
                                  </p:childTnLst>
                                </p:cTn>
                              </p:par>
                              <p:par>
                                <p:cTn id="273" presetID="10" presetClass="exit" presetSubtype="0" fill="hold" grpId="2" nodeType="withEffect">
                                  <p:stCondLst>
                                    <p:cond delay="0"/>
                                  </p:stCondLst>
                                  <p:childTnLst>
                                    <p:animEffect transition="out" filter="fade">
                                      <p:cBhvr>
                                        <p:cTn id="274" dur="500"/>
                                        <p:tgtEl>
                                          <p:spTgt spid="17"/>
                                        </p:tgtEl>
                                      </p:cBhvr>
                                    </p:animEffect>
                                    <p:set>
                                      <p:cBhvr>
                                        <p:cTn id="275" dur="1" fill="hold">
                                          <p:stCondLst>
                                            <p:cond delay="499"/>
                                          </p:stCondLst>
                                        </p:cTn>
                                        <p:tgtEl>
                                          <p:spTgt spid="17"/>
                                        </p:tgtEl>
                                        <p:attrNameLst>
                                          <p:attrName>style.visibility</p:attrName>
                                        </p:attrNameLst>
                                      </p:cBhvr>
                                      <p:to>
                                        <p:strVal val="hidden"/>
                                      </p:to>
                                    </p:set>
                                  </p:childTnLst>
                                </p:cTn>
                              </p:par>
                              <p:par>
                                <p:cTn id="276" presetID="10" presetClass="exit" presetSubtype="0" fill="hold" grpId="2" nodeType="withEffect">
                                  <p:stCondLst>
                                    <p:cond delay="0"/>
                                  </p:stCondLst>
                                  <p:childTnLst>
                                    <p:animEffect transition="out" filter="fade">
                                      <p:cBhvr>
                                        <p:cTn id="277" dur="500"/>
                                        <p:tgtEl>
                                          <p:spTgt spid="26"/>
                                        </p:tgtEl>
                                      </p:cBhvr>
                                    </p:animEffect>
                                    <p:set>
                                      <p:cBhvr>
                                        <p:cTn id="278" dur="1" fill="hold">
                                          <p:stCondLst>
                                            <p:cond delay="499"/>
                                          </p:stCondLst>
                                        </p:cTn>
                                        <p:tgtEl>
                                          <p:spTgt spid="26"/>
                                        </p:tgtEl>
                                        <p:attrNameLst>
                                          <p:attrName>style.visibility</p:attrName>
                                        </p:attrNameLst>
                                      </p:cBhvr>
                                      <p:to>
                                        <p:strVal val="hidden"/>
                                      </p:to>
                                    </p:set>
                                  </p:childTnLst>
                                </p:cTn>
                              </p:par>
                              <p:par>
                                <p:cTn id="279" presetID="10" presetClass="exit" presetSubtype="0" fill="hold" grpId="2" nodeType="withEffect">
                                  <p:stCondLst>
                                    <p:cond delay="0"/>
                                  </p:stCondLst>
                                  <p:childTnLst>
                                    <p:animEffect transition="out" filter="fade">
                                      <p:cBhvr>
                                        <p:cTn id="280" dur="500"/>
                                        <p:tgtEl>
                                          <p:spTgt spid="29"/>
                                        </p:tgtEl>
                                      </p:cBhvr>
                                    </p:animEffect>
                                    <p:set>
                                      <p:cBhvr>
                                        <p:cTn id="281" dur="1" fill="hold">
                                          <p:stCondLst>
                                            <p:cond delay="499"/>
                                          </p:stCondLst>
                                        </p:cTn>
                                        <p:tgtEl>
                                          <p:spTgt spid="29"/>
                                        </p:tgtEl>
                                        <p:attrNameLst>
                                          <p:attrName>style.visibility</p:attrName>
                                        </p:attrNameLst>
                                      </p:cBhvr>
                                      <p:to>
                                        <p:strVal val="hidden"/>
                                      </p:to>
                                    </p:set>
                                  </p:childTnLst>
                                </p:cTn>
                              </p:par>
                              <p:par>
                                <p:cTn id="282" presetID="10" presetClass="exit" presetSubtype="0" fill="hold" grpId="2" nodeType="withEffect">
                                  <p:stCondLst>
                                    <p:cond delay="0"/>
                                  </p:stCondLst>
                                  <p:childTnLst>
                                    <p:animEffect transition="out" filter="fade">
                                      <p:cBhvr>
                                        <p:cTn id="283" dur="500"/>
                                        <p:tgtEl>
                                          <p:spTgt spid="30"/>
                                        </p:tgtEl>
                                      </p:cBhvr>
                                    </p:animEffect>
                                    <p:set>
                                      <p:cBhvr>
                                        <p:cTn id="284" dur="1" fill="hold">
                                          <p:stCondLst>
                                            <p:cond delay="499"/>
                                          </p:stCondLst>
                                        </p:cTn>
                                        <p:tgtEl>
                                          <p:spTgt spid="30"/>
                                        </p:tgtEl>
                                        <p:attrNameLst>
                                          <p:attrName>style.visibility</p:attrName>
                                        </p:attrNameLst>
                                      </p:cBhvr>
                                      <p:to>
                                        <p:strVal val="hidden"/>
                                      </p:to>
                                    </p:set>
                                  </p:childTnLst>
                                </p:cTn>
                              </p:par>
                              <p:par>
                                <p:cTn id="285" presetID="10" presetClass="exit" presetSubtype="0" fill="hold" grpId="2" nodeType="withEffect">
                                  <p:stCondLst>
                                    <p:cond delay="0"/>
                                  </p:stCondLst>
                                  <p:childTnLst>
                                    <p:animEffect transition="out" filter="fade">
                                      <p:cBhvr>
                                        <p:cTn id="286" dur="500"/>
                                        <p:tgtEl>
                                          <p:spTgt spid="33"/>
                                        </p:tgtEl>
                                      </p:cBhvr>
                                    </p:animEffect>
                                    <p:set>
                                      <p:cBhvr>
                                        <p:cTn id="287" dur="1" fill="hold">
                                          <p:stCondLst>
                                            <p:cond delay="499"/>
                                          </p:stCondLst>
                                        </p:cTn>
                                        <p:tgtEl>
                                          <p:spTgt spid="33"/>
                                        </p:tgtEl>
                                        <p:attrNameLst>
                                          <p:attrName>style.visibility</p:attrName>
                                        </p:attrNameLst>
                                      </p:cBhvr>
                                      <p:to>
                                        <p:strVal val="hidden"/>
                                      </p:to>
                                    </p:set>
                                  </p:childTnLst>
                                </p:cTn>
                              </p:par>
                              <p:par>
                                <p:cTn id="288" presetID="10" presetClass="exit" presetSubtype="0" fill="hold" grpId="2" nodeType="withEffect">
                                  <p:stCondLst>
                                    <p:cond delay="0"/>
                                  </p:stCondLst>
                                  <p:childTnLst>
                                    <p:animEffect transition="out" filter="fade">
                                      <p:cBhvr>
                                        <p:cTn id="289" dur="500"/>
                                        <p:tgtEl>
                                          <p:spTgt spid="34"/>
                                        </p:tgtEl>
                                      </p:cBhvr>
                                    </p:animEffect>
                                    <p:set>
                                      <p:cBhvr>
                                        <p:cTn id="290" dur="1" fill="hold">
                                          <p:stCondLst>
                                            <p:cond delay="499"/>
                                          </p:stCondLst>
                                        </p:cTn>
                                        <p:tgtEl>
                                          <p:spTgt spid="34"/>
                                        </p:tgtEl>
                                        <p:attrNameLst>
                                          <p:attrName>style.visibility</p:attrName>
                                        </p:attrNameLst>
                                      </p:cBhvr>
                                      <p:to>
                                        <p:strVal val="hidden"/>
                                      </p:to>
                                    </p:set>
                                  </p:childTnLst>
                                </p:cTn>
                              </p:par>
                              <p:par>
                                <p:cTn id="291" presetID="10" presetClass="exit" presetSubtype="0" fill="hold" grpId="2" nodeType="withEffect">
                                  <p:stCondLst>
                                    <p:cond delay="0"/>
                                  </p:stCondLst>
                                  <p:childTnLst>
                                    <p:animEffect transition="out" filter="fade">
                                      <p:cBhvr>
                                        <p:cTn id="292" dur="500"/>
                                        <p:tgtEl>
                                          <p:spTgt spid="35"/>
                                        </p:tgtEl>
                                      </p:cBhvr>
                                    </p:animEffect>
                                    <p:set>
                                      <p:cBhvr>
                                        <p:cTn id="293" dur="1" fill="hold">
                                          <p:stCondLst>
                                            <p:cond delay="499"/>
                                          </p:stCondLst>
                                        </p:cTn>
                                        <p:tgtEl>
                                          <p:spTgt spid="35"/>
                                        </p:tgtEl>
                                        <p:attrNameLst>
                                          <p:attrName>style.visibility</p:attrName>
                                        </p:attrNameLst>
                                      </p:cBhvr>
                                      <p:to>
                                        <p:strVal val="hidden"/>
                                      </p:to>
                                    </p:set>
                                  </p:childTnLst>
                                </p:cTn>
                              </p:par>
                              <p:par>
                                <p:cTn id="294" presetID="10" presetClass="exit" presetSubtype="0" fill="hold" grpId="2" nodeType="withEffect">
                                  <p:stCondLst>
                                    <p:cond delay="0"/>
                                  </p:stCondLst>
                                  <p:childTnLst>
                                    <p:animEffect transition="out" filter="fade">
                                      <p:cBhvr>
                                        <p:cTn id="295" dur="500"/>
                                        <p:tgtEl>
                                          <p:spTgt spid="36"/>
                                        </p:tgtEl>
                                      </p:cBhvr>
                                    </p:animEffect>
                                    <p:set>
                                      <p:cBhvr>
                                        <p:cTn id="296" dur="1" fill="hold">
                                          <p:stCondLst>
                                            <p:cond delay="499"/>
                                          </p:stCondLst>
                                        </p:cTn>
                                        <p:tgtEl>
                                          <p:spTgt spid="36"/>
                                        </p:tgtEl>
                                        <p:attrNameLst>
                                          <p:attrName>style.visibility</p:attrName>
                                        </p:attrNameLst>
                                      </p:cBhvr>
                                      <p:to>
                                        <p:strVal val="hidden"/>
                                      </p:to>
                                    </p:set>
                                  </p:childTnLst>
                                </p:cTn>
                              </p:par>
                              <p:par>
                                <p:cTn id="297" presetID="10" presetClass="exit" presetSubtype="0" fill="hold" grpId="2" nodeType="withEffect">
                                  <p:stCondLst>
                                    <p:cond delay="0"/>
                                  </p:stCondLst>
                                  <p:childTnLst>
                                    <p:animEffect transition="out" filter="fade">
                                      <p:cBhvr>
                                        <p:cTn id="298" dur="500"/>
                                        <p:tgtEl>
                                          <p:spTgt spid="37"/>
                                        </p:tgtEl>
                                      </p:cBhvr>
                                    </p:animEffect>
                                    <p:set>
                                      <p:cBhvr>
                                        <p:cTn id="299" dur="1" fill="hold">
                                          <p:stCondLst>
                                            <p:cond delay="499"/>
                                          </p:stCondLst>
                                        </p:cTn>
                                        <p:tgtEl>
                                          <p:spTgt spid="37"/>
                                        </p:tgtEl>
                                        <p:attrNameLst>
                                          <p:attrName>style.visibility</p:attrName>
                                        </p:attrNameLst>
                                      </p:cBhvr>
                                      <p:to>
                                        <p:strVal val="hidden"/>
                                      </p:to>
                                    </p:set>
                                  </p:childTnLst>
                                </p:cTn>
                              </p:par>
                              <p:par>
                                <p:cTn id="300" presetID="10" presetClass="exit" presetSubtype="0" fill="hold" grpId="2" nodeType="withEffect">
                                  <p:stCondLst>
                                    <p:cond delay="0"/>
                                  </p:stCondLst>
                                  <p:childTnLst>
                                    <p:animEffect transition="out" filter="fade">
                                      <p:cBhvr>
                                        <p:cTn id="301" dur="500"/>
                                        <p:tgtEl>
                                          <p:spTgt spid="38"/>
                                        </p:tgtEl>
                                      </p:cBhvr>
                                    </p:animEffect>
                                    <p:set>
                                      <p:cBhvr>
                                        <p:cTn id="302" dur="1" fill="hold">
                                          <p:stCondLst>
                                            <p:cond delay="499"/>
                                          </p:stCondLst>
                                        </p:cTn>
                                        <p:tgtEl>
                                          <p:spTgt spid="38"/>
                                        </p:tgtEl>
                                        <p:attrNameLst>
                                          <p:attrName>style.visibility</p:attrName>
                                        </p:attrNameLst>
                                      </p:cBhvr>
                                      <p:to>
                                        <p:strVal val="hidden"/>
                                      </p:to>
                                    </p:set>
                                  </p:childTnLst>
                                </p:cTn>
                              </p:par>
                              <p:par>
                                <p:cTn id="303" presetID="10" presetClass="exit" presetSubtype="0" fill="hold" grpId="2" nodeType="withEffect">
                                  <p:stCondLst>
                                    <p:cond delay="0"/>
                                  </p:stCondLst>
                                  <p:childTnLst>
                                    <p:animEffect transition="out" filter="fade">
                                      <p:cBhvr>
                                        <p:cTn id="304" dur="500"/>
                                        <p:tgtEl>
                                          <p:spTgt spid="39"/>
                                        </p:tgtEl>
                                      </p:cBhvr>
                                    </p:animEffect>
                                    <p:set>
                                      <p:cBhvr>
                                        <p:cTn id="305" dur="1" fill="hold">
                                          <p:stCondLst>
                                            <p:cond delay="499"/>
                                          </p:stCondLst>
                                        </p:cTn>
                                        <p:tgtEl>
                                          <p:spTgt spid="39"/>
                                        </p:tgtEl>
                                        <p:attrNameLst>
                                          <p:attrName>style.visibility</p:attrName>
                                        </p:attrNameLst>
                                      </p:cBhvr>
                                      <p:to>
                                        <p:strVal val="hidden"/>
                                      </p:to>
                                    </p:set>
                                  </p:childTnLst>
                                </p:cTn>
                              </p:par>
                              <p:par>
                                <p:cTn id="306" presetID="10" presetClass="exit" presetSubtype="0" fill="hold" grpId="2" nodeType="withEffect">
                                  <p:stCondLst>
                                    <p:cond delay="0"/>
                                  </p:stCondLst>
                                  <p:childTnLst>
                                    <p:animEffect transition="out" filter="fade">
                                      <p:cBhvr>
                                        <p:cTn id="307" dur="500"/>
                                        <p:tgtEl>
                                          <p:spTgt spid="40"/>
                                        </p:tgtEl>
                                      </p:cBhvr>
                                    </p:animEffect>
                                    <p:set>
                                      <p:cBhvr>
                                        <p:cTn id="308" dur="1" fill="hold">
                                          <p:stCondLst>
                                            <p:cond delay="499"/>
                                          </p:stCondLst>
                                        </p:cTn>
                                        <p:tgtEl>
                                          <p:spTgt spid="40"/>
                                        </p:tgtEl>
                                        <p:attrNameLst>
                                          <p:attrName>style.visibility</p:attrName>
                                        </p:attrNameLst>
                                      </p:cBhvr>
                                      <p:to>
                                        <p:strVal val="hidden"/>
                                      </p:to>
                                    </p:set>
                                  </p:childTnLst>
                                </p:cTn>
                              </p:par>
                              <p:par>
                                <p:cTn id="309" presetID="10" presetClass="exit" presetSubtype="0" fill="hold" grpId="2" nodeType="withEffect">
                                  <p:stCondLst>
                                    <p:cond delay="0"/>
                                  </p:stCondLst>
                                  <p:childTnLst>
                                    <p:animEffect transition="out" filter="fade">
                                      <p:cBhvr>
                                        <p:cTn id="310" dur="500"/>
                                        <p:tgtEl>
                                          <p:spTgt spid="31"/>
                                        </p:tgtEl>
                                      </p:cBhvr>
                                    </p:animEffect>
                                    <p:set>
                                      <p:cBhvr>
                                        <p:cTn id="311" dur="1" fill="hold">
                                          <p:stCondLst>
                                            <p:cond delay="499"/>
                                          </p:stCondLst>
                                        </p:cTn>
                                        <p:tgtEl>
                                          <p:spTgt spid="31"/>
                                        </p:tgtEl>
                                        <p:attrNameLst>
                                          <p:attrName>style.visibility</p:attrName>
                                        </p:attrNameLst>
                                      </p:cBhvr>
                                      <p:to>
                                        <p:strVal val="hidden"/>
                                      </p:to>
                                    </p:set>
                                  </p:childTnLst>
                                </p:cTn>
                              </p:par>
                              <p:par>
                                <p:cTn id="312" presetID="10" presetClass="exit" presetSubtype="0" fill="hold" grpId="2" nodeType="withEffect">
                                  <p:stCondLst>
                                    <p:cond delay="0"/>
                                  </p:stCondLst>
                                  <p:childTnLst>
                                    <p:animEffect transition="out" filter="fade">
                                      <p:cBhvr>
                                        <p:cTn id="313" dur="500"/>
                                        <p:tgtEl>
                                          <p:spTgt spid="41"/>
                                        </p:tgtEl>
                                      </p:cBhvr>
                                    </p:animEffect>
                                    <p:set>
                                      <p:cBhvr>
                                        <p:cTn id="314" dur="1" fill="hold">
                                          <p:stCondLst>
                                            <p:cond delay="499"/>
                                          </p:stCondLst>
                                        </p:cTn>
                                        <p:tgtEl>
                                          <p:spTgt spid="41"/>
                                        </p:tgtEl>
                                        <p:attrNameLst>
                                          <p:attrName>style.visibility</p:attrName>
                                        </p:attrNameLst>
                                      </p:cBhvr>
                                      <p:to>
                                        <p:strVal val="hidden"/>
                                      </p:to>
                                    </p:set>
                                  </p:childTnLst>
                                </p:cTn>
                              </p:par>
                              <p:par>
                                <p:cTn id="315" presetID="10" presetClass="exit" presetSubtype="0" fill="hold" grpId="2" nodeType="withEffect">
                                  <p:stCondLst>
                                    <p:cond delay="0"/>
                                  </p:stCondLst>
                                  <p:childTnLst>
                                    <p:animEffect transition="out" filter="fade">
                                      <p:cBhvr>
                                        <p:cTn id="316" dur="500"/>
                                        <p:tgtEl>
                                          <p:spTgt spid="44"/>
                                        </p:tgtEl>
                                      </p:cBhvr>
                                    </p:animEffect>
                                    <p:set>
                                      <p:cBhvr>
                                        <p:cTn id="317" dur="1" fill="hold">
                                          <p:stCondLst>
                                            <p:cond delay="499"/>
                                          </p:stCondLst>
                                        </p:cTn>
                                        <p:tgtEl>
                                          <p:spTgt spid="44"/>
                                        </p:tgtEl>
                                        <p:attrNameLst>
                                          <p:attrName>style.visibility</p:attrName>
                                        </p:attrNameLst>
                                      </p:cBhvr>
                                      <p:to>
                                        <p:strVal val="hidden"/>
                                      </p:to>
                                    </p:set>
                                  </p:childTnLst>
                                </p:cTn>
                              </p:par>
                              <p:par>
                                <p:cTn id="318" presetID="10" presetClass="exit" presetSubtype="0" fill="hold" grpId="2" nodeType="withEffect">
                                  <p:stCondLst>
                                    <p:cond delay="0"/>
                                  </p:stCondLst>
                                  <p:childTnLst>
                                    <p:animEffect transition="out" filter="fade">
                                      <p:cBhvr>
                                        <p:cTn id="319" dur="500"/>
                                        <p:tgtEl>
                                          <p:spTgt spid="45"/>
                                        </p:tgtEl>
                                      </p:cBhvr>
                                    </p:animEffect>
                                    <p:set>
                                      <p:cBhvr>
                                        <p:cTn id="320" dur="1" fill="hold">
                                          <p:stCondLst>
                                            <p:cond delay="499"/>
                                          </p:stCondLst>
                                        </p:cTn>
                                        <p:tgtEl>
                                          <p:spTgt spid="45"/>
                                        </p:tgtEl>
                                        <p:attrNameLst>
                                          <p:attrName>style.visibility</p:attrName>
                                        </p:attrNameLst>
                                      </p:cBhvr>
                                      <p:to>
                                        <p:strVal val="hidden"/>
                                      </p:to>
                                    </p:set>
                                  </p:childTnLst>
                                </p:cTn>
                              </p:par>
                              <p:par>
                                <p:cTn id="321" presetID="10" presetClass="exit" presetSubtype="0" fill="hold" grpId="2" nodeType="withEffect">
                                  <p:stCondLst>
                                    <p:cond delay="0"/>
                                  </p:stCondLst>
                                  <p:childTnLst>
                                    <p:animEffect transition="out" filter="fade">
                                      <p:cBhvr>
                                        <p:cTn id="322" dur="500"/>
                                        <p:tgtEl>
                                          <p:spTgt spid="51"/>
                                        </p:tgtEl>
                                      </p:cBhvr>
                                    </p:animEffect>
                                    <p:set>
                                      <p:cBhvr>
                                        <p:cTn id="323" dur="1" fill="hold">
                                          <p:stCondLst>
                                            <p:cond delay="499"/>
                                          </p:stCondLst>
                                        </p:cTn>
                                        <p:tgtEl>
                                          <p:spTgt spid="51"/>
                                        </p:tgtEl>
                                        <p:attrNameLst>
                                          <p:attrName>style.visibility</p:attrName>
                                        </p:attrNameLst>
                                      </p:cBhvr>
                                      <p:to>
                                        <p:strVal val="hidden"/>
                                      </p:to>
                                    </p:set>
                                  </p:childTnLst>
                                </p:cTn>
                              </p:par>
                              <p:par>
                                <p:cTn id="324" presetID="10" presetClass="exit" presetSubtype="0" fill="hold" grpId="2" nodeType="withEffect">
                                  <p:stCondLst>
                                    <p:cond delay="0"/>
                                  </p:stCondLst>
                                  <p:childTnLst>
                                    <p:animEffect transition="out" filter="fade">
                                      <p:cBhvr>
                                        <p:cTn id="325" dur="500"/>
                                        <p:tgtEl>
                                          <p:spTgt spid="52"/>
                                        </p:tgtEl>
                                      </p:cBhvr>
                                    </p:animEffect>
                                    <p:set>
                                      <p:cBhvr>
                                        <p:cTn id="326" dur="1" fill="hold">
                                          <p:stCondLst>
                                            <p:cond delay="499"/>
                                          </p:stCondLst>
                                        </p:cTn>
                                        <p:tgtEl>
                                          <p:spTgt spid="52"/>
                                        </p:tgtEl>
                                        <p:attrNameLst>
                                          <p:attrName>style.visibility</p:attrName>
                                        </p:attrNameLst>
                                      </p:cBhvr>
                                      <p:to>
                                        <p:strVal val="hidden"/>
                                      </p:to>
                                    </p:set>
                                  </p:childTnLst>
                                </p:cTn>
                              </p:par>
                              <p:par>
                                <p:cTn id="327" presetID="10" presetClass="exit" presetSubtype="0" fill="hold" grpId="2" nodeType="withEffect">
                                  <p:stCondLst>
                                    <p:cond delay="0"/>
                                  </p:stCondLst>
                                  <p:childTnLst>
                                    <p:animEffect transition="out" filter="fade">
                                      <p:cBhvr>
                                        <p:cTn id="328" dur="500"/>
                                        <p:tgtEl>
                                          <p:spTgt spid="53"/>
                                        </p:tgtEl>
                                      </p:cBhvr>
                                    </p:animEffect>
                                    <p:set>
                                      <p:cBhvr>
                                        <p:cTn id="329" dur="1" fill="hold">
                                          <p:stCondLst>
                                            <p:cond delay="499"/>
                                          </p:stCondLst>
                                        </p:cTn>
                                        <p:tgtEl>
                                          <p:spTgt spid="53"/>
                                        </p:tgtEl>
                                        <p:attrNameLst>
                                          <p:attrName>style.visibility</p:attrName>
                                        </p:attrNameLst>
                                      </p:cBhvr>
                                      <p:to>
                                        <p:strVal val="hidden"/>
                                      </p:to>
                                    </p:set>
                                  </p:childTnLst>
                                </p:cTn>
                              </p:par>
                              <p:par>
                                <p:cTn id="330" presetID="10" presetClass="exit" presetSubtype="0" fill="hold" grpId="2" nodeType="withEffect">
                                  <p:stCondLst>
                                    <p:cond delay="0"/>
                                  </p:stCondLst>
                                  <p:childTnLst>
                                    <p:animEffect transition="out" filter="fade">
                                      <p:cBhvr>
                                        <p:cTn id="331" dur="500"/>
                                        <p:tgtEl>
                                          <p:spTgt spid="54"/>
                                        </p:tgtEl>
                                      </p:cBhvr>
                                    </p:animEffect>
                                    <p:set>
                                      <p:cBhvr>
                                        <p:cTn id="332" dur="1" fill="hold">
                                          <p:stCondLst>
                                            <p:cond delay="499"/>
                                          </p:stCondLst>
                                        </p:cTn>
                                        <p:tgtEl>
                                          <p:spTgt spid="54"/>
                                        </p:tgtEl>
                                        <p:attrNameLst>
                                          <p:attrName>style.visibility</p:attrName>
                                        </p:attrNameLst>
                                      </p:cBhvr>
                                      <p:to>
                                        <p:strVal val="hidden"/>
                                      </p:to>
                                    </p:set>
                                  </p:childTnLst>
                                </p:cTn>
                              </p:par>
                              <p:par>
                                <p:cTn id="333" presetID="10" presetClass="exit" presetSubtype="0" fill="hold" grpId="2" nodeType="withEffect">
                                  <p:stCondLst>
                                    <p:cond delay="0"/>
                                  </p:stCondLst>
                                  <p:childTnLst>
                                    <p:animEffect transition="out" filter="fade">
                                      <p:cBhvr>
                                        <p:cTn id="334" dur="500"/>
                                        <p:tgtEl>
                                          <p:spTgt spid="55"/>
                                        </p:tgtEl>
                                      </p:cBhvr>
                                    </p:animEffect>
                                    <p:set>
                                      <p:cBhvr>
                                        <p:cTn id="335" dur="1" fill="hold">
                                          <p:stCondLst>
                                            <p:cond delay="499"/>
                                          </p:stCondLst>
                                        </p:cTn>
                                        <p:tgtEl>
                                          <p:spTgt spid="55"/>
                                        </p:tgtEl>
                                        <p:attrNameLst>
                                          <p:attrName>style.visibility</p:attrName>
                                        </p:attrNameLst>
                                      </p:cBhvr>
                                      <p:to>
                                        <p:strVal val="hidden"/>
                                      </p:to>
                                    </p:set>
                                  </p:childTnLst>
                                </p:cTn>
                              </p:par>
                              <p:par>
                                <p:cTn id="336" presetID="10" presetClass="exit" presetSubtype="0" fill="hold" grpId="2" nodeType="withEffect">
                                  <p:stCondLst>
                                    <p:cond delay="0"/>
                                  </p:stCondLst>
                                  <p:childTnLst>
                                    <p:animEffect transition="out" filter="fade">
                                      <p:cBhvr>
                                        <p:cTn id="337" dur="500"/>
                                        <p:tgtEl>
                                          <p:spTgt spid="56"/>
                                        </p:tgtEl>
                                      </p:cBhvr>
                                    </p:animEffect>
                                    <p:set>
                                      <p:cBhvr>
                                        <p:cTn id="338" dur="1" fill="hold">
                                          <p:stCondLst>
                                            <p:cond delay="499"/>
                                          </p:stCondLst>
                                        </p:cTn>
                                        <p:tgtEl>
                                          <p:spTgt spid="56"/>
                                        </p:tgtEl>
                                        <p:attrNameLst>
                                          <p:attrName>style.visibility</p:attrName>
                                        </p:attrNameLst>
                                      </p:cBhvr>
                                      <p:to>
                                        <p:strVal val="hidden"/>
                                      </p:to>
                                    </p:set>
                                  </p:childTnLst>
                                </p:cTn>
                              </p:par>
                              <p:par>
                                <p:cTn id="339" presetID="10" presetClass="exit" presetSubtype="0" fill="hold" grpId="2" nodeType="withEffect">
                                  <p:stCondLst>
                                    <p:cond delay="0"/>
                                  </p:stCondLst>
                                  <p:childTnLst>
                                    <p:animEffect transition="out" filter="fade">
                                      <p:cBhvr>
                                        <p:cTn id="340" dur="500"/>
                                        <p:tgtEl>
                                          <p:spTgt spid="57"/>
                                        </p:tgtEl>
                                      </p:cBhvr>
                                    </p:animEffect>
                                    <p:set>
                                      <p:cBhvr>
                                        <p:cTn id="341" dur="1" fill="hold">
                                          <p:stCondLst>
                                            <p:cond delay="499"/>
                                          </p:stCondLst>
                                        </p:cTn>
                                        <p:tgtEl>
                                          <p:spTgt spid="57"/>
                                        </p:tgtEl>
                                        <p:attrNameLst>
                                          <p:attrName>style.visibility</p:attrName>
                                        </p:attrNameLst>
                                      </p:cBhvr>
                                      <p:to>
                                        <p:strVal val="hidden"/>
                                      </p:to>
                                    </p:set>
                                  </p:childTnLst>
                                </p:cTn>
                              </p:par>
                              <p:par>
                                <p:cTn id="342" presetID="10" presetClass="exit" presetSubtype="0" fill="hold" grpId="2" nodeType="withEffect">
                                  <p:stCondLst>
                                    <p:cond delay="0"/>
                                  </p:stCondLst>
                                  <p:childTnLst>
                                    <p:animEffect transition="out" filter="fade">
                                      <p:cBhvr>
                                        <p:cTn id="343" dur="500"/>
                                        <p:tgtEl>
                                          <p:spTgt spid="58"/>
                                        </p:tgtEl>
                                      </p:cBhvr>
                                    </p:animEffect>
                                    <p:set>
                                      <p:cBhvr>
                                        <p:cTn id="344" dur="1" fill="hold">
                                          <p:stCondLst>
                                            <p:cond delay="499"/>
                                          </p:stCondLst>
                                        </p:cTn>
                                        <p:tgtEl>
                                          <p:spTgt spid="58"/>
                                        </p:tgtEl>
                                        <p:attrNameLst>
                                          <p:attrName>style.visibility</p:attrName>
                                        </p:attrNameLst>
                                      </p:cBhvr>
                                      <p:to>
                                        <p:strVal val="hidden"/>
                                      </p:to>
                                    </p:set>
                                  </p:childTnLst>
                                </p:cTn>
                              </p:par>
                              <p:par>
                                <p:cTn id="345" presetID="10" presetClass="exit" presetSubtype="0" fill="hold" grpId="2" nodeType="withEffect">
                                  <p:stCondLst>
                                    <p:cond delay="0"/>
                                  </p:stCondLst>
                                  <p:childTnLst>
                                    <p:animEffect transition="out" filter="fade">
                                      <p:cBhvr>
                                        <p:cTn id="346" dur="500"/>
                                        <p:tgtEl>
                                          <p:spTgt spid="46"/>
                                        </p:tgtEl>
                                      </p:cBhvr>
                                    </p:animEffect>
                                    <p:set>
                                      <p:cBhvr>
                                        <p:cTn id="347" dur="1" fill="hold">
                                          <p:stCondLst>
                                            <p:cond delay="499"/>
                                          </p:stCondLst>
                                        </p:cTn>
                                        <p:tgtEl>
                                          <p:spTgt spid="46"/>
                                        </p:tgtEl>
                                        <p:attrNameLst>
                                          <p:attrName>style.visibility</p:attrName>
                                        </p:attrNameLst>
                                      </p:cBhvr>
                                      <p:to>
                                        <p:strVal val="hidden"/>
                                      </p:to>
                                    </p:set>
                                  </p:childTnLst>
                                </p:cTn>
                              </p:par>
                              <p:par>
                                <p:cTn id="348" presetID="10" presetClass="exit" presetSubtype="0" fill="hold" grpId="2" nodeType="withEffect">
                                  <p:stCondLst>
                                    <p:cond delay="0"/>
                                  </p:stCondLst>
                                  <p:childTnLst>
                                    <p:animEffect transition="out" filter="fade">
                                      <p:cBhvr>
                                        <p:cTn id="349" dur="500"/>
                                        <p:tgtEl>
                                          <p:spTgt spid="59"/>
                                        </p:tgtEl>
                                      </p:cBhvr>
                                    </p:animEffect>
                                    <p:set>
                                      <p:cBhvr>
                                        <p:cTn id="350" dur="1" fill="hold">
                                          <p:stCondLst>
                                            <p:cond delay="499"/>
                                          </p:stCondLst>
                                        </p:cTn>
                                        <p:tgtEl>
                                          <p:spTgt spid="59"/>
                                        </p:tgtEl>
                                        <p:attrNameLst>
                                          <p:attrName>style.visibility</p:attrName>
                                        </p:attrNameLst>
                                      </p:cBhvr>
                                      <p:to>
                                        <p:strVal val="hidden"/>
                                      </p:to>
                                    </p:set>
                                  </p:childTnLst>
                                </p:cTn>
                              </p:par>
                              <p:par>
                                <p:cTn id="351" presetID="10" presetClass="exit" presetSubtype="0" fill="hold" grpId="2" nodeType="withEffect">
                                  <p:stCondLst>
                                    <p:cond delay="0"/>
                                  </p:stCondLst>
                                  <p:childTnLst>
                                    <p:animEffect transition="out" filter="fade">
                                      <p:cBhvr>
                                        <p:cTn id="352" dur="500"/>
                                        <p:tgtEl>
                                          <p:spTgt spid="62"/>
                                        </p:tgtEl>
                                      </p:cBhvr>
                                    </p:animEffect>
                                    <p:set>
                                      <p:cBhvr>
                                        <p:cTn id="353" dur="1" fill="hold">
                                          <p:stCondLst>
                                            <p:cond delay="499"/>
                                          </p:stCondLst>
                                        </p:cTn>
                                        <p:tgtEl>
                                          <p:spTgt spid="62"/>
                                        </p:tgtEl>
                                        <p:attrNameLst>
                                          <p:attrName>style.visibility</p:attrName>
                                        </p:attrNameLst>
                                      </p:cBhvr>
                                      <p:to>
                                        <p:strVal val="hidden"/>
                                      </p:to>
                                    </p:set>
                                  </p:childTnLst>
                                </p:cTn>
                              </p:par>
                              <p:par>
                                <p:cTn id="354" presetID="10" presetClass="exit" presetSubtype="0" fill="hold" grpId="2" nodeType="withEffect">
                                  <p:stCondLst>
                                    <p:cond delay="0"/>
                                  </p:stCondLst>
                                  <p:childTnLst>
                                    <p:animEffect transition="out" filter="fade">
                                      <p:cBhvr>
                                        <p:cTn id="355" dur="500"/>
                                        <p:tgtEl>
                                          <p:spTgt spid="63"/>
                                        </p:tgtEl>
                                      </p:cBhvr>
                                    </p:animEffect>
                                    <p:set>
                                      <p:cBhvr>
                                        <p:cTn id="356" dur="1" fill="hold">
                                          <p:stCondLst>
                                            <p:cond delay="499"/>
                                          </p:stCondLst>
                                        </p:cTn>
                                        <p:tgtEl>
                                          <p:spTgt spid="63"/>
                                        </p:tgtEl>
                                        <p:attrNameLst>
                                          <p:attrName>style.visibility</p:attrName>
                                        </p:attrNameLst>
                                      </p:cBhvr>
                                      <p:to>
                                        <p:strVal val="hidden"/>
                                      </p:to>
                                    </p:set>
                                  </p:childTnLst>
                                </p:cTn>
                              </p:par>
                              <p:par>
                                <p:cTn id="357" presetID="10" presetClass="exit" presetSubtype="0" fill="hold" grpId="2" nodeType="withEffect">
                                  <p:stCondLst>
                                    <p:cond delay="0"/>
                                  </p:stCondLst>
                                  <p:childTnLst>
                                    <p:animEffect transition="out" filter="fade">
                                      <p:cBhvr>
                                        <p:cTn id="358" dur="500"/>
                                        <p:tgtEl>
                                          <p:spTgt spid="65"/>
                                        </p:tgtEl>
                                      </p:cBhvr>
                                    </p:animEffect>
                                    <p:set>
                                      <p:cBhvr>
                                        <p:cTn id="359" dur="1" fill="hold">
                                          <p:stCondLst>
                                            <p:cond delay="499"/>
                                          </p:stCondLst>
                                        </p:cTn>
                                        <p:tgtEl>
                                          <p:spTgt spid="65"/>
                                        </p:tgtEl>
                                        <p:attrNameLst>
                                          <p:attrName>style.visibility</p:attrName>
                                        </p:attrNameLst>
                                      </p:cBhvr>
                                      <p:to>
                                        <p:strVal val="hidden"/>
                                      </p:to>
                                    </p:set>
                                  </p:childTnLst>
                                </p:cTn>
                              </p:par>
                              <p:par>
                                <p:cTn id="360" presetID="10" presetClass="exit" presetSubtype="0" fill="hold" grpId="2" nodeType="withEffect">
                                  <p:stCondLst>
                                    <p:cond delay="0"/>
                                  </p:stCondLst>
                                  <p:childTnLst>
                                    <p:animEffect transition="out" filter="fade">
                                      <p:cBhvr>
                                        <p:cTn id="361" dur="500"/>
                                        <p:tgtEl>
                                          <p:spTgt spid="66"/>
                                        </p:tgtEl>
                                      </p:cBhvr>
                                    </p:animEffect>
                                    <p:set>
                                      <p:cBhvr>
                                        <p:cTn id="362" dur="1" fill="hold">
                                          <p:stCondLst>
                                            <p:cond delay="499"/>
                                          </p:stCondLst>
                                        </p:cTn>
                                        <p:tgtEl>
                                          <p:spTgt spid="66"/>
                                        </p:tgtEl>
                                        <p:attrNameLst>
                                          <p:attrName>style.visibility</p:attrName>
                                        </p:attrNameLst>
                                      </p:cBhvr>
                                      <p:to>
                                        <p:strVal val="hidden"/>
                                      </p:to>
                                    </p:set>
                                  </p:childTnLst>
                                </p:cTn>
                              </p:par>
                              <p:par>
                                <p:cTn id="363" presetID="10" presetClass="exit" presetSubtype="0" fill="hold" grpId="2" nodeType="withEffect">
                                  <p:stCondLst>
                                    <p:cond delay="0"/>
                                  </p:stCondLst>
                                  <p:childTnLst>
                                    <p:animEffect transition="out" filter="fade">
                                      <p:cBhvr>
                                        <p:cTn id="364" dur="500"/>
                                        <p:tgtEl>
                                          <p:spTgt spid="67"/>
                                        </p:tgtEl>
                                      </p:cBhvr>
                                    </p:animEffect>
                                    <p:set>
                                      <p:cBhvr>
                                        <p:cTn id="365" dur="1" fill="hold">
                                          <p:stCondLst>
                                            <p:cond delay="499"/>
                                          </p:stCondLst>
                                        </p:cTn>
                                        <p:tgtEl>
                                          <p:spTgt spid="67"/>
                                        </p:tgtEl>
                                        <p:attrNameLst>
                                          <p:attrName>style.visibility</p:attrName>
                                        </p:attrNameLst>
                                      </p:cBhvr>
                                      <p:to>
                                        <p:strVal val="hidden"/>
                                      </p:to>
                                    </p:set>
                                  </p:childTnLst>
                                </p:cTn>
                              </p:par>
                              <p:par>
                                <p:cTn id="366" presetID="10" presetClass="exit" presetSubtype="0" fill="hold" grpId="2" nodeType="withEffect">
                                  <p:stCondLst>
                                    <p:cond delay="0"/>
                                  </p:stCondLst>
                                  <p:childTnLst>
                                    <p:animEffect transition="out" filter="fade">
                                      <p:cBhvr>
                                        <p:cTn id="367" dur="500"/>
                                        <p:tgtEl>
                                          <p:spTgt spid="68"/>
                                        </p:tgtEl>
                                      </p:cBhvr>
                                    </p:animEffect>
                                    <p:set>
                                      <p:cBhvr>
                                        <p:cTn id="368" dur="1" fill="hold">
                                          <p:stCondLst>
                                            <p:cond delay="499"/>
                                          </p:stCondLst>
                                        </p:cTn>
                                        <p:tgtEl>
                                          <p:spTgt spid="68"/>
                                        </p:tgtEl>
                                        <p:attrNameLst>
                                          <p:attrName>style.visibility</p:attrName>
                                        </p:attrNameLst>
                                      </p:cBhvr>
                                      <p:to>
                                        <p:strVal val="hidden"/>
                                      </p:to>
                                    </p:set>
                                  </p:childTnLst>
                                </p:cTn>
                              </p:par>
                              <p:par>
                                <p:cTn id="369" presetID="10" presetClass="exit" presetSubtype="0" fill="hold" grpId="2" nodeType="withEffect">
                                  <p:stCondLst>
                                    <p:cond delay="0"/>
                                  </p:stCondLst>
                                  <p:childTnLst>
                                    <p:animEffect transition="out" filter="fade">
                                      <p:cBhvr>
                                        <p:cTn id="370" dur="500"/>
                                        <p:tgtEl>
                                          <p:spTgt spid="69"/>
                                        </p:tgtEl>
                                      </p:cBhvr>
                                    </p:animEffect>
                                    <p:set>
                                      <p:cBhvr>
                                        <p:cTn id="371" dur="1" fill="hold">
                                          <p:stCondLst>
                                            <p:cond delay="499"/>
                                          </p:stCondLst>
                                        </p:cTn>
                                        <p:tgtEl>
                                          <p:spTgt spid="69"/>
                                        </p:tgtEl>
                                        <p:attrNameLst>
                                          <p:attrName>style.visibility</p:attrName>
                                        </p:attrNameLst>
                                      </p:cBhvr>
                                      <p:to>
                                        <p:strVal val="hidden"/>
                                      </p:to>
                                    </p:set>
                                  </p:childTnLst>
                                </p:cTn>
                              </p:par>
                              <p:par>
                                <p:cTn id="372" presetID="10" presetClass="exit" presetSubtype="0" fill="hold" grpId="2" nodeType="withEffect">
                                  <p:stCondLst>
                                    <p:cond delay="0"/>
                                  </p:stCondLst>
                                  <p:childTnLst>
                                    <p:animEffect transition="out" filter="fade">
                                      <p:cBhvr>
                                        <p:cTn id="373" dur="500"/>
                                        <p:tgtEl>
                                          <p:spTgt spid="70"/>
                                        </p:tgtEl>
                                      </p:cBhvr>
                                    </p:animEffect>
                                    <p:set>
                                      <p:cBhvr>
                                        <p:cTn id="374" dur="1" fill="hold">
                                          <p:stCondLst>
                                            <p:cond delay="499"/>
                                          </p:stCondLst>
                                        </p:cTn>
                                        <p:tgtEl>
                                          <p:spTgt spid="70"/>
                                        </p:tgtEl>
                                        <p:attrNameLst>
                                          <p:attrName>style.visibility</p:attrName>
                                        </p:attrNameLst>
                                      </p:cBhvr>
                                      <p:to>
                                        <p:strVal val="hidden"/>
                                      </p:to>
                                    </p:set>
                                  </p:childTnLst>
                                </p:cTn>
                              </p:par>
                              <p:par>
                                <p:cTn id="375" presetID="10" presetClass="exit" presetSubtype="0" fill="hold" grpId="2" nodeType="withEffect">
                                  <p:stCondLst>
                                    <p:cond delay="0"/>
                                  </p:stCondLst>
                                  <p:childTnLst>
                                    <p:animEffect transition="out" filter="fade">
                                      <p:cBhvr>
                                        <p:cTn id="376" dur="500"/>
                                        <p:tgtEl>
                                          <p:spTgt spid="71"/>
                                        </p:tgtEl>
                                      </p:cBhvr>
                                    </p:animEffect>
                                    <p:set>
                                      <p:cBhvr>
                                        <p:cTn id="377" dur="1" fill="hold">
                                          <p:stCondLst>
                                            <p:cond delay="499"/>
                                          </p:stCondLst>
                                        </p:cTn>
                                        <p:tgtEl>
                                          <p:spTgt spid="71"/>
                                        </p:tgtEl>
                                        <p:attrNameLst>
                                          <p:attrName>style.visibility</p:attrName>
                                        </p:attrNameLst>
                                      </p:cBhvr>
                                      <p:to>
                                        <p:strVal val="hidden"/>
                                      </p:to>
                                    </p:set>
                                  </p:childTnLst>
                                </p:cTn>
                              </p:par>
                              <p:par>
                                <p:cTn id="378" presetID="10" presetClass="exit" presetSubtype="0" fill="hold" grpId="2" nodeType="withEffect">
                                  <p:stCondLst>
                                    <p:cond delay="0"/>
                                  </p:stCondLst>
                                  <p:childTnLst>
                                    <p:animEffect transition="out" filter="fade">
                                      <p:cBhvr>
                                        <p:cTn id="379" dur="500"/>
                                        <p:tgtEl>
                                          <p:spTgt spid="72"/>
                                        </p:tgtEl>
                                      </p:cBhvr>
                                    </p:animEffect>
                                    <p:set>
                                      <p:cBhvr>
                                        <p:cTn id="380" dur="1" fill="hold">
                                          <p:stCondLst>
                                            <p:cond delay="499"/>
                                          </p:stCondLst>
                                        </p:cTn>
                                        <p:tgtEl>
                                          <p:spTgt spid="72"/>
                                        </p:tgtEl>
                                        <p:attrNameLst>
                                          <p:attrName>style.visibility</p:attrName>
                                        </p:attrNameLst>
                                      </p:cBhvr>
                                      <p:to>
                                        <p:strVal val="hidden"/>
                                      </p:to>
                                    </p:set>
                                  </p:childTnLst>
                                </p:cTn>
                              </p:par>
                              <p:par>
                                <p:cTn id="381" presetID="10" presetClass="exit" presetSubtype="0" fill="hold" grpId="2" nodeType="withEffect">
                                  <p:stCondLst>
                                    <p:cond delay="0"/>
                                  </p:stCondLst>
                                  <p:childTnLst>
                                    <p:animEffect transition="out" filter="fade">
                                      <p:cBhvr>
                                        <p:cTn id="382" dur="500"/>
                                        <p:tgtEl>
                                          <p:spTgt spid="64"/>
                                        </p:tgtEl>
                                      </p:cBhvr>
                                    </p:animEffect>
                                    <p:set>
                                      <p:cBhvr>
                                        <p:cTn id="383" dur="1" fill="hold">
                                          <p:stCondLst>
                                            <p:cond delay="499"/>
                                          </p:stCondLst>
                                        </p:cTn>
                                        <p:tgtEl>
                                          <p:spTgt spid="64"/>
                                        </p:tgtEl>
                                        <p:attrNameLst>
                                          <p:attrName>style.visibility</p:attrName>
                                        </p:attrNameLst>
                                      </p:cBhvr>
                                      <p:to>
                                        <p:strVal val="hidden"/>
                                      </p:to>
                                    </p:set>
                                  </p:childTnLst>
                                </p:cTn>
                              </p:par>
                              <p:par>
                                <p:cTn id="384" presetID="10" presetClass="exit" presetSubtype="0" fill="hold" grpId="2" nodeType="withEffect">
                                  <p:stCondLst>
                                    <p:cond delay="0"/>
                                  </p:stCondLst>
                                  <p:childTnLst>
                                    <p:animEffect transition="out" filter="fade">
                                      <p:cBhvr>
                                        <p:cTn id="385" dur="500"/>
                                        <p:tgtEl>
                                          <p:spTgt spid="73"/>
                                        </p:tgtEl>
                                      </p:cBhvr>
                                    </p:animEffect>
                                    <p:set>
                                      <p:cBhvr>
                                        <p:cTn id="386" dur="1" fill="hold">
                                          <p:stCondLst>
                                            <p:cond delay="499"/>
                                          </p:stCondLst>
                                        </p:cTn>
                                        <p:tgtEl>
                                          <p:spTgt spid="73"/>
                                        </p:tgtEl>
                                        <p:attrNameLst>
                                          <p:attrName>style.visibility</p:attrName>
                                        </p:attrNameLst>
                                      </p:cBhvr>
                                      <p:to>
                                        <p:strVal val="hidden"/>
                                      </p:to>
                                    </p:set>
                                  </p:childTnLst>
                                </p:cTn>
                              </p:par>
                              <p:par>
                                <p:cTn id="387" presetID="10" presetClass="entr" presetSubtype="0" fill="hold" grpId="0" nodeType="withEffect">
                                  <p:stCondLst>
                                    <p:cond delay="0"/>
                                  </p:stCondLst>
                                  <p:childTnLst>
                                    <p:set>
                                      <p:cBhvr>
                                        <p:cTn id="388" dur="1" fill="hold">
                                          <p:stCondLst>
                                            <p:cond delay="0"/>
                                          </p:stCondLst>
                                        </p:cTn>
                                        <p:tgtEl>
                                          <p:spTgt spid="75"/>
                                        </p:tgtEl>
                                        <p:attrNameLst>
                                          <p:attrName>style.visibility</p:attrName>
                                        </p:attrNameLst>
                                      </p:cBhvr>
                                      <p:to>
                                        <p:strVal val="visible"/>
                                      </p:to>
                                    </p:set>
                                    <p:animEffect transition="in" filter="fade">
                                      <p:cBhvr>
                                        <p:cTn id="389" dur="500"/>
                                        <p:tgtEl>
                                          <p:spTgt spid="75"/>
                                        </p:tgtEl>
                                      </p:cBhvr>
                                    </p:animEffect>
                                  </p:childTnLst>
                                </p:cTn>
                              </p:par>
                              <p:par>
                                <p:cTn id="390" presetID="10" presetClass="entr" presetSubtype="0" fill="hold" grpId="0" nodeType="withEffect">
                                  <p:stCondLst>
                                    <p:cond delay="0"/>
                                  </p:stCondLst>
                                  <p:childTnLst>
                                    <p:set>
                                      <p:cBhvr>
                                        <p:cTn id="391" dur="1" fill="hold">
                                          <p:stCondLst>
                                            <p:cond delay="0"/>
                                          </p:stCondLst>
                                        </p:cTn>
                                        <p:tgtEl>
                                          <p:spTgt spid="61"/>
                                        </p:tgtEl>
                                        <p:attrNameLst>
                                          <p:attrName>style.visibility</p:attrName>
                                        </p:attrNameLst>
                                      </p:cBhvr>
                                      <p:to>
                                        <p:strVal val="visible"/>
                                      </p:to>
                                    </p:set>
                                    <p:animEffect transition="in" filter="fade">
                                      <p:cBhvr>
                                        <p:cTn id="392" dur="500"/>
                                        <p:tgtEl>
                                          <p:spTgt spid="61"/>
                                        </p:tgtEl>
                                      </p:cBhvr>
                                    </p:animEffect>
                                  </p:childTnLst>
                                </p:cTn>
                              </p:par>
                              <p:par>
                                <p:cTn id="393" presetID="10" presetClass="entr" presetSubtype="0" fill="hold" grpId="0" nodeType="withEffect">
                                  <p:stCondLst>
                                    <p:cond delay="0"/>
                                  </p:stCondLst>
                                  <p:childTnLst>
                                    <p:set>
                                      <p:cBhvr>
                                        <p:cTn id="394" dur="1" fill="hold">
                                          <p:stCondLst>
                                            <p:cond delay="0"/>
                                          </p:stCondLst>
                                        </p:cTn>
                                        <p:tgtEl>
                                          <p:spTgt spid="27"/>
                                        </p:tgtEl>
                                        <p:attrNameLst>
                                          <p:attrName>style.visibility</p:attrName>
                                        </p:attrNameLst>
                                      </p:cBhvr>
                                      <p:to>
                                        <p:strVal val="visible"/>
                                      </p:to>
                                    </p:set>
                                    <p:animEffect transition="in" filter="fade">
                                      <p:cBhvr>
                                        <p:cTn id="395" dur="500"/>
                                        <p:tgtEl>
                                          <p:spTgt spid="27"/>
                                        </p:tgtEl>
                                      </p:cBhvr>
                                    </p:animEffect>
                                  </p:childTnLst>
                                </p:cTn>
                              </p:par>
                              <p:par>
                                <p:cTn id="396" presetID="10" presetClass="entr" presetSubtype="0" fill="hold" grpId="0" nodeType="withEffect">
                                  <p:stCondLst>
                                    <p:cond delay="0"/>
                                  </p:stCondLst>
                                  <p:childTnLst>
                                    <p:set>
                                      <p:cBhvr>
                                        <p:cTn id="397" dur="1" fill="hold">
                                          <p:stCondLst>
                                            <p:cond delay="0"/>
                                          </p:stCondLst>
                                        </p:cTn>
                                        <p:tgtEl>
                                          <p:spTgt spid="43"/>
                                        </p:tgtEl>
                                        <p:attrNameLst>
                                          <p:attrName>style.visibility</p:attrName>
                                        </p:attrNameLst>
                                      </p:cBhvr>
                                      <p:to>
                                        <p:strVal val="visible"/>
                                      </p:to>
                                    </p:set>
                                    <p:animEffect transition="in" filter="fade">
                                      <p:cBhvr>
                                        <p:cTn id="398" dur="500"/>
                                        <p:tgtEl>
                                          <p:spTgt spid="43"/>
                                        </p:tgtEl>
                                      </p:cBhvr>
                                    </p:animEffect>
                                  </p:childTnLst>
                                </p:cTn>
                              </p:par>
                              <p:par>
                                <p:cTn id="399" presetID="22" presetClass="entr" presetSubtype="4" fill="hold" grpId="0" nodeType="withEffect">
                                  <p:stCondLst>
                                    <p:cond delay="0"/>
                                  </p:stCondLst>
                                  <p:childTnLst>
                                    <p:set>
                                      <p:cBhvr>
                                        <p:cTn id="400" dur="1" fill="hold">
                                          <p:stCondLst>
                                            <p:cond delay="0"/>
                                          </p:stCondLst>
                                        </p:cTn>
                                        <p:tgtEl>
                                          <p:spTgt spid="76"/>
                                        </p:tgtEl>
                                        <p:attrNameLst>
                                          <p:attrName>style.visibility</p:attrName>
                                        </p:attrNameLst>
                                      </p:cBhvr>
                                      <p:to>
                                        <p:strVal val="visible"/>
                                      </p:to>
                                    </p:set>
                                    <p:animEffect transition="in" filter="wipe(down)">
                                      <p:cBhvr>
                                        <p:cTn id="401" dur="500"/>
                                        <p:tgtEl>
                                          <p:spTgt spid="76"/>
                                        </p:tgtEl>
                                      </p:cBhvr>
                                    </p:animEffect>
                                  </p:childTnLst>
                                </p:cTn>
                              </p:par>
                              <p:par>
                                <p:cTn id="402" presetID="22" presetClass="entr" presetSubtype="4" fill="hold" grpId="0" nodeType="withEffect">
                                  <p:stCondLst>
                                    <p:cond delay="0"/>
                                  </p:stCondLst>
                                  <p:childTnLst>
                                    <p:set>
                                      <p:cBhvr>
                                        <p:cTn id="403" dur="1" fill="hold">
                                          <p:stCondLst>
                                            <p:cond delay="0"/>
                                          </p:stCondLst>
                                        </p:cTn>
                                        <p:tgtEl>
                                          <p:spTgt spid="77"/>
                                        </p:tgtEl>
                                        <p:attrNameLst>
                                          <p:attrName>style.visibility</p:attrName>
                                        </p:attrNameLst>
                                      </p:cBhvr>
                                      <p:to>
                                        <p:strVal val="visible"/>
                                      </p:to>
                                    </p:set>
                                    <p:animEffect transition="in" filter="wipe(down)">
                                      <p:cBhvr>
                                        <p:cTn id="404" dur="500"/>
                                        <p:tgtEl>
                                          <p:spTgt spid="77"/>
                                        </p:tgtEl>
                                      </p:cBhvr>
                                    </p:animEffect>
                                  </p:childTnLst>
                                </p:cTn>
                              </p:par>
                              <p:par>
                                <p:cTn id="405" presetID="22" presetClass="entr" presetSubtype="4" fill="hold" grpId="0" nodeType="withEffect">
                                  <p:stCondLst>
                                    <p:cond delay="0"/>
                                  </p:stCondLst>
                                  <p:childTnLst>
                                    <p:set>
                                      <p:cBhvr>
                                        <p:cTn id="406" dur="1" fill="hold">
                                          <p:stCondLst>
                                            <p:cond delay="0"/>
                                          </p:stCondLst>
                                        </p:cTn>
                                        <p:tgtEl>
                                          <p:spTgt spid="78"/>
                                        </p:tgtEl>
                                        <p:attrNameLst>
                                          <p:attrName>style.visibility</p:attrName>
                                        </p:attrNameLst>
                                      </p:cBhvr>
                                      <p:to>
                                        <p:strVal val="visible"/>
                                      </p:to>
                                    </p:set>
                                    <p:animEffect transition="in" filter="wipe(down)">
                                      <p:cBhvr>
                                        <p:cTn id="407"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8" grpId="2" animBg="1"/>
      <p:bldP spid="16" grpId="0" animBg="1"/>
      <p:bldP spid="16" grpId="1" animBg="1"/>
      <p:bldP spid="16" grpId="2" animBg="1"/>
      <p:bldP spid="17" grpId="0" animBg="1"/>
      <p:bldP spid="17" grpId="1" animBg="1"/>
      <p:bldP spid="17" grpId="2" animBg="1"/>
      <p:bldP spid="18" grpId="0" animBg="1"/>
      <p:bldP spid="18" grpId="1" animBg="1"/>
      <p:bldP spid="18" grpId="2" animBg="1"/>
      <p:bldP spid="19" grpId="0" animBg="1"/>
      <p:bldP spid="19" grpId="1" animBg="1"/>
      <p:bldP spid="19" grpId="2" animBg="1"/>
      <p:bldP spid="20" grpId="0" animBg="1"/>
      <p:bldP spid="20" grpId="1" animBg="1"/>
      <p:bldP spid="20" grpId="2" animBg="1"/>
      <p:bldP spid="21" grpId="0" animBg="1"/>
      <p:bldP spid="21" grpId="1" animBg="1"/>
      <p:bldP spid="21" grpId="2" animBg="1"/>
      <p:bldP spid="22" grpId="0" animBg="1"/>
      <p:bldP spid="22" grpId="1" animBg="1"/>
      <p:bldP spid="22" grpId="2" animBg="1"/>
      <p:bldP spid="23" grpId="0" animBg="1"/>
      <p:bldP spid="23" grpId="1" animBg="1"/>
      <p:bldP spid="23" grpId="2" animBg="1"/>
      <p:bldP spid="24" grpId="0" animBg="1"/>
      <p:bldP spid="24" grpId="1" animBg="1"/>
      <p:bldP spid="24" grpId="2" animBg="1"/>
      <p:bldP spid="25" grpId="0" animBg="1"/>
      <p:bldP spid="25" grpId="1" animBg="1"/>
      <p:bldP spid="25" grpId="2" animBg="1"/>
      <p:bldP spid="26" grpId="0" animBg="1"/>
      <p:bldP spid="26" grpId="1" animBg="1"/>
      <p:bldP spid="26" grpId="2" animBg="1"/>
      <p:bldP spid="10" grpId="0" animBg="1"/>
      <p:bldP spid="32" grpId="0" animBg="1"/>
      <p:bldP spid="27" grpId="0" animBg="1"/>
      <p:bldP spid="28" grpId="0"/>
      <p:bldP spid="5" grpId="0"/>
      <p:bldP spid="6" grpId="0"/>
      <p:bldP spid="11" grpId="0" animBg="1"/>
      <p:bldP spid="47" grpId="0" animBg="1"/>
      <p:bldP spid="48" grpId="0" animBg="1"/>
      <p:bldP spid="49" grpId="0" animBg="1"/>
      <p:bldP spid="50" grpId="0" animBg="1"/>
      <p:bldP spid="29" grpId="0" animBg="1"/>
      <p:bldP spid="29" grpId="1" animBg="1"/>
      <p:bldP spid="29" grpId="2" animBg="1"/>
      <p:bldP spid="30" grpId="0" animBg="1"/>
      <p:bldP spid="30" grpId="1" animBg="1"/>
      <p:bldP spid="30" grpId="2" animBg="1"/>
      <p:bldP spid="31" grpId="0" animBg="1"/>
      <p:bldP spid="31" grpId="1" animBg="1"/>
      <p:bldP spid="31" grpId="2"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7" grpId="1" animBg="1"/>
      <p:bldP spid="37" grpId="2" animBg="1"/>
      <p:bldP spid="38" grpId="0" animBg="1"/>
      <p:bldP spid="38" grpId="1" animBg="1"/>
      <p:bldP spid="38" grpId="2" animBg="1"/>
      <p:bldP spid="39" grpId="0" animBg="1"/>
      <p:bldP spid="39" grpId="1" animBg="1"/>
      <p:bldP spid="39" grpId="2" animBg="1"/>
      <p:bldP spid="40" grpId="0" animBg="1"/>
      <p:bldP spid="40" grpId="1" animBg="1"/>
      <p:bldP spid="40" grpId="2" animBg="1"/>
      <p:bldP spid="41" grpId="0" animBg="1"/>
      <p:bldP spid="41" grpId="1" animBg="1"/>
      <p:bldP spid="41" grpId="2" animBg="1"/>
      <p:bldP spid="42" grpId="0" animBg="1"/>
      <p:bldP spid="43" grpId="0" animBg="1"/>
      <p:bldP spid="44" grpId="0" animBg="1"/>
      <p:bldP spid="44" grpId="1" animBg="1"/>
      <p:bldP spid="44" grpId="2" animBg="1"/>
      <p:bldP spid="45" grpId="0" animBg="1"/>
      <p:bldP spid="45" grpId="1" animBg="1"/>
      <p:bldP spid="45" grpId="2" animBg="1"/>
      <p:bldP spid="46" grpId="0" animBg="1"/>
      <p:bldP spid="46" grpId="1" animBg="1"/>
      <p:bldP spid="46"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56" grpId="0" animBg="1"/>
      <p:bldP spid="56" grpId="1" animBg="1"/>
      <p:bldP spid="56" grpId="2" animBg="1"/>
      <p:bldP spid="57" grpId="0" animBg="1"/>
      <p:bldP spid="57" grpId="1" animBg="1"/>
      <p:bldP spid="57" grpId="2" animBg="1"/>
      <p:bldP spid="58" grpId="0" animBg="1"/>
      <p:bldP spid="58" grpId="1" animBg="1"/>
      <p:bldP spid="58" grpId="2" animBg="1"/>
      <p:bldP spid="59" grpId="0" animBg="1"/>
      <p:bldP spid="59" grpId="1" animBg="1"/>
      <p:bldP spid="59" grpId="2" animBg="1"/>
      <p:bldP spid="60" grpId="0" animBg="1"/>
      <p:bldP spid="61" grpId="0" animBg="1"/>
      <p:bldP spid="62" grpId="0" animBg="1"/>
      <p:bldP spid="62" grpId="1" animBg="1"/>
      <p:bldP spid="62" grpId="2" animBg="1"/>
      <p:bldP spid="63" grpId="0" animBg="1"/>
      <p:bldP spid="63" grpId="1" animBg="1"/>
      <p:bldP spid="63" grpId="2" animBg="1"/>
      <p:bldP spid="64" grpId="0" animBg="1"/>
      <p:bldP spid="64" grpId="1" animBg="1"/>
      <p:bldP spid="64" grpId="2" animBg="1"/>
      <p:bldP spid="65" grpId="0" animBg="1"/>
      <p:bldP spid="65" grpId="1" animBg="1"/>
      <p:bldP spid="65" grpId="2" animBg="1"/>
      <p:bldP spid="66" grpId="0" animBg="1"/>
      <p:bldP spid="66" grpId="1" animBg="1"/>
      <p:bldP spid="66" grpId="2" animBg="1"/>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5" grpId="0" animBg="1"/>
      <p:bldP spid="76" grpId="0" animBg="1"/>
      <p:bldP spid="77" grpId="0" animBg="1"/>
      <p:bldP spid="78"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 name="Chart 63"/>
          <p:cNvGraphicFramePr>
            <a:graphicFrameLocks/>
          </p:cNvGraphicFramePr>
          <p:nvPr/>
        </p:nvGraphicFramePr>
        <p:xfrm>
          <a:off x="846314" y="897229"/>
          <a:ext cx="7127725" cy="5580256"/>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a:xfrm>
            <a:off x="228600" y="152400"/>
            <a:ext cx="8915400" cy="1066800"/>
          </a:xfrm>
        </p:spPr>
        <p:txBody>
          <a:bodyPr/>
          <a:lstStyle/>
          <a:p>
            <a:r>
              <a:rPr lang="en-US" dirty="0"/>
              <a:t>Read Mapping Execution Time (Old Times) </a:t>
            </a:r>
          </a:p>
        </p:txBody>
      </p:sp>
    </p:spTree>
    <p:extLst>
      <p:ext uri="{BB962C8B-B14F-4D97-AF65-F5344CB8AC3E}">
        <p14:creationId xmlns:p14="http://schemas.microsoft.com/office/powerpoint/2010/main" val="252314219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randombar(horizontal)">
                                      <p:cBhvr>
                                        <p:cTn id="7"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4" grpId="0">
        <p:bldAsOne/>
      </p:bldGraphic>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F85977-1622-8F4E-9A49-9737503D3F05}"/>
              </a:ext>
            </a:extLst>
          </p:cNvPr>
          <p:cNvSpPr>
            <a:spLocks noGrp="1"/>
          </p:cNvSpPr>
          <p:nvPr>
            <p:ph type="title"/>
          </p:nvPr>
        </p:nvSpPr>
        <p:spPr>
          <a:xfrm>
            <a:off x="0" y="152400"/>
            <a:ext cx="9220200" cy="1066800"/>
          </a:xfrm>
        </p:spPr>
        <p:txBody>
          <a:bodyPr/>
          <a:lstStyle/>
          <a:p>
            <a:r>
              <a:rPr lang="en-US" dirty="0"/>
              <a:t>Matching Each Read to Reference Genome</a:t>
            </a:r>
          </a:p>
        </p:txBody>
      </p:sp>
      <p:sp>
        <p:nvSpPr>
          <p:cNvPr id="3" name="Slide Number Placeholder 2">
            <a:extLst>
              <a:ext uri="{FF2B5EF4-FFF2-40B4-BE49-F238E27FC236}">
                <a16:creationId xmlns:a16="http://schemas.microsoft.com/office/drawing/2014/main" id="{256E9089-C71E-B94F-8B15-774D1EBEB8E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BD812E9-CA0A-8244-A046-0571FC545305}"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4" name="Picture 3">
            <a:extLst>
              <a:ext uri="{FF2B5EF4-FFF2-40B4-BE49-F238E27FC236}">
                <a16:creationId xmlns:a16="http://schemas.microsoft.com/office/drawing/2014/main" id="{4CBC976A-4137-884F-AFF5-E0466C72DA76}"/>
              </a:ext>
            </a:extLst>
          </p:cNvPr>
          <p:cNvPicPr>
            <a:picLocks noChangeAspect="1"/>
          </p:cNvPicPr>
          <p:nvPr/>
        </p:nvPicPr>
        <p:blipFill>
          <a:blip r:embed="rId2">
            <a:clrChange>
              <a:clrFrom>
                <a:srgbClr val="FFFFFF"/>
              </a:clrFrom>
              <a:clrTo>
                <a:srgbClr val="FFFFFF">
                  <a:alpha val="0"/>
                </a:srgbClr>
              </a:clrTo>
            </a:clrChange>
          </a:blip>
          <a:stretch>
            <a:fillRect/>
          </a:stretch>
        </p:blipFill>
        <p:spPr>
          <a:xfrm>
            <a:off x="304800" y="1447800"/>
            <a:ext cx="7391400" cy="2463800"/>
          </a:xfrm>
          <a:prstGeom prst="rect">
            <a:avLst/>
          </a:prstGeom>
        </p:spPr>
      </p:pic>
      <p:sp>
        <p:nvSpPr>
          <p:cNvPr id="5" name="TextBox 4">
            <a:extLst>
              <a:ext uri="{FF2B5EF4-FFF2-40B4-BE49-F238E27FC236}">
                <a16:creationId xmlns:a16="http://schemas.microsoft.com/office/drawing/2014/main" id="{D8B9132C-DD2C-C548-BDDF-21005FEBE027}"/>
              </a:ext>
            </a:extLst>
          </p:cNvPr>
          <p:cNvSpPr txBox="1"/>
          <p:nvPr/>
        </p:nvSpPr>
        <p:spPr>
          <a:xfrm>
            <a:off x="228600" y="990600"/>
            <a:ext cx="337020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Reference Genome </a:t>
            </a:r>
            <a:r>
              <a:rPr kumimoji="0" lang="en-US" sz="1800" b="0" i="0" u="none" strike="noStrike" kern="1200" cap="none" spc="0" normalizeH="0" baseline="0" noProof="0" dirty="0">
                <a:ln>
                  <a:noFill/>
                </a:ln>
                <a:solidFill>
                  <a:srgbClr val="000000"/>
                </a:solidFill>
                <a:effectLst/>
                <a:uLnTx/>
                <a:uFillTx/>
                <a:latin typeface="Tahoma"/>
                <a:ea typeface="+mn-ea"/>
                <a:cs typeface="+mn-cs"/>
              </a:rPr>
              <a:t>.FASTA file:</a:t>
            </a:r>
          </a:p>
        </p:txBody>
      </p:sp>
      <p:sp>
        <p:nvSpPr>
          <p:cNvPr id="6" name="Rectangle 5">
            <a:extLst>
              <a:ext uri="{FF2B5EF4-FFF2-40B4-BE49-F238E27FC236}">
                <a16:creationId xmlns:a16="http://schemas.microsoft.com/office/drawing/2014/main" id="{D2721A37-F453-4F4A-8144-93F3B811C0B6}"/>
              </a:ext>
            </a:extLst>
          </p:cNvPr>
          <p:cNvSpPr/>
          <p:nvPr/>
        </p:nvSpPr>
        <p:spPr>
          <a:xfrm>
            <a:off x="814407" y="1676400"/>
            <a:ext cx="1008000" cy="180000"/>
          </a:xfrm>
          <a:prstGeom prst="rect">
            <a:avLst/>
          </a:prstGeom>
          <a:solidFill>
            <a:srgbClr val="66FF6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 name="Rectangle 6">
            <a:extLst>
              <a:ext uri="{FF2B5EF4-FFF2-40B4-BE49-F238E27FC236}">
                <a16:creationId xmlns:a16="http://schemas.microsoft.com/office/drawing/2014/main" id="{C1FF565F-4A6C-D247-A0A0-58B089B5D74E}"/>
              </a:ext>
            </a:extLst>
          </p:cNvPr>
          <p:cNvSpPr/>
          <p:nvPr/>
        </p:nvSpPr>
        <p:spPr>
          <a:xfrm>
            <a:off x="4649461" y="1676400"/>
            <a:ext cx="1008000" cy="180000"/>
          </a:xfrm>
          <a:prstGeom prst="rect">
            <a:avLst/>
          </a:prstGeom>
          <a:solidFill>
            <a:srgbClr val="006FB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 name="Rectangle 7">
            <a:extLst>
              <a:ext uri="{FF2B5EF4-FFF2-40B4-BE49-F238E27FC236}">
                <a16:creationId xmlns:a16="http://schemas.microsoft.com/office/drawing/2014/main" id="{C208D589-C9A7-F34B-935F-21E65EA898A7}"/>
              </a:ext>
            </a:extLst>
          </p:cNvPr>
          <p:cNvSpPr/>
          <p:nvPr/>
        </p:nvSpPr>
        <p:spPr>
          <a:xfrm>
            <a:off x="2668261" y="2133600"/>
            <a:ext cx="1008000" cy="180000"/>
          </a:xfrm>
          <a:prstGeom prst="rect">
            <a:avLst/>
          </a:prstGeom>
          <a:solidFill>
            <a:srgbClr val="FFFF0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 name="Rectangle 8">
            <a:extLst>
              <a:ext uri="{FF2B5EF4-FFF2-40B4-BE49-F238E27FC236}">
                <a16:creationId xmlns:a16="http://schemas.microsoft.com/office/drawing/2014/main" id="{603401B7-8149-8D4E-A04C-1F6057EEF9AF}"/>
              </a:ext>
            </a:extLst>
          </p:cNvPr>
          <p:cNvSpPr/>
          <p:nvPr/>
        </p:nvSpPr>
        <p:spPr>
          <a:xfrm>
            <a:off x="5182861" y="2819400"/>
            <a:ext cx="1008000" cy="180000"/>
          </a:xfrm>
          <a:prstGeom prst="rect">
            <a:avLst/>
          </a:prstGeom>
          <a:solidFill>
            <a:srgbClr val="FF01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 name="Rectangle 9">
            <a:extLst>
              <a:ext uri="{FF2B5EF4-FFF2-40B4-BE49-F238E27FC236}">
                <a16:creationId xmlns:a16="http://schemas.microsoft.com/office/drawing/2014/main" id="{162086C7-BF11-8E4C-A861-89315D145146}"/>
              </a:ext>
            </a:extLst>
          </p:cNvPr>
          <p:cNvSpPr/>
          <p:nvPr/>
        </p:nvSpPr>
        <p:spPr>
          <a:xfrm>
            <a:off x="3498807" y="2799543"/>
            <a:ext cx="1008000" cy="180000"/>
          </a:xfrm>
          <a:prstGeom prst="rect">
            <a:avLst/>
          </a:prstGeom>
          <a:solidFill>
            <a:srgbClr val="66FF6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1" name="Rectangle 10">
            <a:extLst>
              <a:ext uri="{FF2B5EF4-FFF2-40B4-BE49-F238E27FC236}">
                <a16:creationId xmlns:a16="http://schemas.microsoft.com/office/drawing/2014/main" id="{58D0C20E-7925-BA47-BC53-ED5C0078B78E}"/>
              </a:ext>
            </a:extLst>
          </p:cNvPr>
          <p:cNvSpPr/>
          <p:nvPr/>
        </p:nvSpPr>
        <p:spPr>
          <a:xfrm>
            <a:off x="1339115" y="2819400"/>
            <a:ext cx="1008000" cy="180000"/>
          </a:xfrm>
          <a:prstGeom prst="rect">
            <a:avLst/>
          </a:prstGeom>
          <a:solidFill>
            <a:srgbClr val="006FB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2" name="Rectangle 11">
            <a:extLst>
              <a:ext uri="{FF2B5EF4-FFF2-40B4-BE49-F238E27FC236}">
                <a16:creationId xmlns:a16="http://schemas.microsoft.com/office/drawing/2014/main" id="{76562917-46B5-2A42-B6AC-1F58BB3E554E}"/>
              </a:ext>
            </a:extLst>
          </p:cNvPr>
          <p:cNvSpPr/>
          <p:nvPr/>
        </p:nvSpPr>
        <p:spPr>
          <a:xfrm>
            <a:off x="5352661" y="3256743"/>
            <a:ext cx="1008000" cy="180000"/>
          </a:xfrm>
          <a:prstGeom prst="rect">
            <a:avLst/>
          </a:prstGeom>
          <a:solidFill>
            <a:srgbClr val="FFFF0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3" name="Rectangle 12">
            <a:extLst>
              <a:ext uri="{FF2B5EF4-FFF2-40B4-BE49-F238E27FC236}">
                <a16:creationId xmlns:a16="http://schemas.microsoft.com/office/drawing/2014/main" id="{071A6C23-CE78-214E-82A3-9BA0F0E15344}"/>
              </a:ext>
            </a:extLst>
          </p:cNvPr>
          <p:cNvSpPr/>
          <p:nvPr/>
        </p:nvSpPr>
        <p:spPr>
          <a:xfrm>
            <a:off x="1872515" y="3503000"/>
            <a:ext cx="1008000" cy="180000"/>
          </a:xfrm>
          <a:prstGeom prst="rect">
            <a:avLst/>
          </a:prstGeom>
          <a:solidFill>
            <a:srgbClr val="FF01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pic>
        <p:nvPicPr>
          <p:cNvPr id="14" name="Picture 13">
            <a:extLst>
              <a:ext uri="{FF2B5EF4-FFF2-40B4-BE49-F238E27FC236}">
                <a16:creationId xmlns:a16="http://schemas.microsoft.com/office/drawing/2014/main" id="{E0AA259A-CB54-6341-8980-F06187FE44A9}"/>
              </a:ext>
            </a:extLst>
          </p:cNvPr>
          <p:cNvPicPr>
            <a:picLocks noChangeAspect="1"/>
          </p:cNvPicPr>
          <p:nvPr/>
        </p:nvPicPr>
        <p:blipFill rotWithShape="1">
          <a:blip r:embed="rId3">
            <a:clrChange>
              <a:clrFrom>
                <a:srgbClr val="FFFFFF"/>
              </a:clrFrom>
              <a:clrTo>
                <a:srgbClr val="FFFFFF">
                  <a:alpha val="0"/>
                </a:srgbClr>
              </a:clrTo>
            </a:clrChange>
          </a:blip>
          <a:srcRect l="18332" r="12500" b="39040"/>
          <a:stretch/>
        </p:blipFill>
        <p:spPr>
          <a:xfrm>
            <a:off x="2438400" y="4932077"/>
            <a:ext cx="6324600" cy="1311562"/>
          </a:xfrm>
          <a:prstGeom prst="rect">
            <a:avLst/>
          </a:prstGeom>
        </p:spPr>
      </p:pic>
      <p:sp>
        <p:nvSpPr>
          <p:cNvPr id="15" name="TextBox 14">
            <a:extLst>
              <a:ext uri="{FF2B5EF4-FFF2-40B4-BE49-F238E27FC236}">
                <a16:creationId xmlns:a16="http://schemas.microsoft.com/office/drawing/2014/main" id="{FCD022A3-9CDE-7643-A09D-25564002A725}"/>
              </a:ext>
            </a:extLst>
          </p:cNvPr>
          <p:cNvSpPr txBox="1"/>
          <p:nvPr/>
        </p:nvSpPr>
        <p:spPr>
          <a:xfrm>
            <a:off x="2362200" y="4724400"/>
            <a:ext cx="329400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Sequenced Reads </a:t>
            </a:r>
            <a:r>
              <a:rPr kumimoji="0" lang="en-US" sz="1800" b="0" i="0" u="none" strike="noStrike" kern="1200" cap="none" spc="0" normalizeH="0" baseline="0" noProof="0" dirty="0">
                <a:ln>
                  <a:noFill/>
                </a:ln>
                <a:solidFill>
                  <a:srgbClr val="000000"/>
                </a:solidFill>
                <a:effectLst/>
                <a:uLnTx/>
                <a:uFillTx/>
                <a:latin typeface="Tahoma"/>
                <a:ea typeface="+mn-ea"/>
                <a:cs typeface="+mn-cs"/>
              </a:rPr>
              <a:t>.FASTQ file:</a:t>
            </a:r>
          </a:p>
        </p:txBody>
      </p:sp>
      <p:sp>
        <p:nvSpPr>
          <p:cNvPr id="16" name="Rectangle 15">
            <a:extLst>
              <a:ext uri="{FF2B5EF4-FFF2-40B4-BE49-F238E27FC236}">
                <a16:creationId xmlns:a16="http://schemas.microsoft.com/office/drawing/2014/main" id="{17DDD6B8-4004-3644-B98B-0FC8815BE7BA}"/>
              </a:ext>
            </a:extLst>
          </p:cNvPr>
          <p:cNvSpPr/>
          <p:nvPr/>
        </p:nvSpPr>
        <p:spPr>
          <a:xfrm>
            <a:off x="6434546" y="5465598"/>
            <a:ext cx="1008000" cy="180000"/>
          </a:xfrm>
          <a:prstGeom prst="rect">
            <a:avLst/>
          </a:prstGeom>
          <a:solidFill>
            <a:srgbClr val="FF01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7" name="Rectangle 16">
            <a:extLst>
              <a:ext uri="{FF2B5EF4-FFF2-40B4-BE49-F238E27FC236}">
                <a16:creationId xmlns:a16="http://schemas.microsoft.com/office/drawing/2014/main" id="{0DEE679C-547F-A64F-B357-4C00087FCBFE}"/>
              </a:ext>
            </a:extLst>
          </p:cNvPr>
          <p:cNvSpPr/>
          <p:nvPr/>
        </p:nvSpPr>
        <p:spPr>
          <a:xfrm>
            <a:off x="4648200" y="5474441"/>
            <a:ext cx="1008000" cy="180000"/>
          </a:xfrm>
          <a:prstGeom prst="rect">
            <a:avLst/>
          </a:prstGeom>
          <a:solidFill>
            <a:srgbClr val="66FF6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8" name="Rectangle 17">
            <a:extLst>
              <a:ext uri="{FF2B5EF4-FFF2-40B4-BE49-F238E27FC236}">
                <a16:creationId xmlns:a16="http://schemas.microsoft.com/office/drawing/2014/main" id="{9D3E408F-0B07-DE40-B81F-70CBBD2DA74B}"/>
              </a:ext>
            </a:extLst>
          </p:cNvPr>
          <p:cNvSpPr/>
          <p:nvPr/>
        </p:nvSpPr>
        <p:spPr>
          <a:xfrm>
            <a:off x="2590800" y="5465598"/>
            <a:ext cx="1008000" cy="180000"/>
          </a:xfrm>
          <a:prstGeom prst="rect">
            <a:avLst/>
          </a:prstGeom>
          <a:solidFill>
            <a:srgbClr val="006FB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9" name="Rounded Rectangle 18">
            <a:extLst>
              <a:ext uri="{FF2B5EF4-FFF2-40B4-BE49-F238E27FC236}">
                <a16:creationId xmlns:a16="http://schemas.microsoft.com/office/drawing/2014/main" id="{C09B5A23-D76F-CE46-A47B-C9DB6FCA9498}"/>
              </a:ext>
            </a:extLst>
          </p:cNvPr>
          <p:cNvSpPr/>
          <p:nvPr/>
        </p:nvSpPr>
        <p:spPr>
          <a:xfrm>
            <a:off x="533400" y="2728300"/>
            <a:ext cx="6586946" cy="319700"/>
          </a:xfrm>
          <a:prstGeom prst="round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0" name="Rectangle 19">
            <a:extLst>
              <a:ext uri="{FF2B5EF4-FFF2-40B4-BE49-F238E27FC236}">
                <a16:creationId xmlns:a16="http://schemas.microsoft.com/office/drawing/2014/main" id="{19DCD667-D09D-264F-9C98-A1090233CD82}"/>
              </a:ext>
            </a:extLst>
          </p:cNvPr>
          <p:cNvSpPr/>
          <p:nvPr/>
        </p:nvSpPr>
        <p:spPr>
          <a:xfrm>
            <a:off x="8724900" y="5405967"/>
            <a:ext cx="152400" cy="83343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82142975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dissolve">
                                      <p:cBhvr>
                                        <p:cTn id="10" dur="500"/>
                                        <p:tgtEl>
                                          <p:spTgt spid="7"/>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dissolve">
                                      <p:cBhvr>
                                        <p:cTn id="13" dur="500"/>
                                        <p:tgtEl>
                                          <p:spTgt spid="8"/>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dissolve">
                                      <p:cBhvr>
                                        <p:cTn id="16" dur="500"/>
                                        <p:tgtEl>
                                          <p:spTgt spid="9"/>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dissolve">
                                      <p:cBhvr>
                                        <p:cTn id="19" dur="500"/>
                                        <p:tgtEl>
                                          <p:spTgt spid="10"/>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dissolve">
                                      <p:cBhvr>
                                        <p:cTn id="25" dur="500"/>
                                        <p:tgtEl>
                                          <p:spTgt spid="1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dissolve">
                                      <p:cBhvr>
                                        <p:cTn id="28" dur="500"/>
                                        <p:tgtEl>
                                          <p:spTgt spid="13"/>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dissolve">
                                      <p:cBhvr>
                                        <p:cTn id="36" dur="500"/>
                                        <p:tgtEl>
                                          <p:spTgt spid="17"/>
                                        </p:tgtEl>
                                      </p:cBhvr>
                                    </p:animEffect>
                                  </p:childTnLst>
                                </p:cTn>
                              </p:par>
                              <p:par>
                                <p:cTn id="37" presetID="9" presetClass="entr" presetSubtype="0" fill="hold" grpId="0" nodeType="with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dissolve">
                                      <p:cBhvr>
                                        <p:cTn id="39" dur="500"/>
                                        <p:tgtEl>
                                          <p:spTgt spid="18"/>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ntr" presetSubtype="0" fill="hold" grpId="0" nodeType="clickEffect">
                                  <p:stCondLst>
                                    <p:cond delay="0"/>
                                  </p:stCondLst>
                                  <p:childTnLst>
                                    <p:set>
                                      <p:cBhvr>
                                        <p:cTn id="43" dur="1" fill="hold">
                                          <p:stCondLst>
                                            <p:cond delay="0"/>
                                          </p:stCondLst>
                                        </p:cTn>
                                        <p:tgtEl>
                                          <p:spTgt spid="19"/>
                                        </p:tgtEl>
                                        <p:attrNameLst>
                                          <p:attrName>style.visibility</p:attrName>
                                        </p:attrNameLst>
                                      </p:cBhvr>
                                      <p:to>
                                        <p:strVal val="visible"/>
                                      </p:to>
                                    </p:set>
                                    <p:animEffect transition="in" filter="dissolve">
                                      <p:cBhvr>
                                        <p:cTn id="44"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13" grpId="0" animBg="1"/>
      <p:bldP spid="16" grpId="0" animBg="1"/>
      <p:bldP spid="17" grpId="0" animBg="1"/>
      <p:bldP spid="18" grpId="0" animBg="1"/>
      <p:bldP spid="19"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2" descr="https://lh4.googleusercontent.com/ABZMEuuHlpv75IVI6Z3E8jjlJhNZlt9WCiHrYyCMaBRr12X6qRoL-FN431tp-w77t3R4U-G2yIlG5JbkO_uAc8hQgNSNB1vYabG30E2etsGjCCLKIBANY279nOAYdhfcoZZ-sdFn">
            <a:extLst>
              <a:ext uri="{FF2B5EF4-FFF2-40B4-BE49-F238E27FC236}">
                <a16:creationId xmlns:a16="http://schemas.microsoft.com/office/drawing/2014/main" id="{A42A4095-BB8E-BD45-8D70-3BEC5C8D7DA4}"/>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3893" t="76961" r="53106" b="3883"/>
          <a:stretch/>
        </p:blipFill>
        <p:spPr bwMode="auto">
          <a:xfrm>
            <a:off x="2008903" y="2438400"/>
            <a:ext cx="5049993" cy="2286001"/>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DBBC23CB-DEE2-2C46-8894-FE1242B698A4}"/>
              </a:ext>
            </a:extLst>
          </p:cNvPr>
          <p:cNvSpPr>
            <a:spLocks noGrp="1"/>
          </p:cNvSpPr>
          <p:nvPr>
            <p:ph type="title"/>
          </p:nvPr>
        </p:nvSpPr>
        <p:spPr/>
        <p:txBody>
          <a:bodyPr/>
          <a:lstStyle/>
          <a:p>
            <a:r>
              <a:rPr lang="en-US"/>
              <a:t>Base-by-Base Comparison</a:t>
            </a:r>
          </a:p>
        </p:txBody>
      </p:sp>
      <p:sp>
        <p:nvSpPr>
          <p:cNvPr id="4" name="Slide Number Placeholder 3">
            <a:extLst>
              <a:ext uri="{FF2B5EF4-FFF2-40B4-BE49-F238E27FC236}">
                <a16:creationId xmlns:a16="http://schemas.microsoft.com/office/drawing/2014/main" id="{A1DFA92C-14BA-B744-B1AD-E4BE251FC07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4692505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t>Read Alignment/Verification</a:t>
            </a:r>
          </a:p>
        </p:txBody>
      </p:sp>
      <p:sp>
        <p:nvSpPr>
          <p:cNvPr id="5" name="Content Placeholder 4"/>
          <p:cNvSpPr>
            <a:spLocks noGrp="1"/>
          </p:cNvSpPr>
          <p:nvPr>
            <p:ph idx="1"/>
          </p:nvPr>
        </p:nvSpPr>
        <p:spPr>
          <a:xfrm>
            <a:off x="228600" y="1052736"/>
            <a:ext cx="8610600" cy="5195664"/>
          </a:xfrm>
        </p:spPr>
        <p:txBody>
          <a:bodyPr/>
          <a:lstStyle/>
          <a:p>
            <a:r>
              <a:rPr lang="en-US" b="1" u="sng" dirty="0"/>
              <a:t>Edit distance </a:t>
            </a:r>
            <a:r>
              <a:rPr lang="en-US" dirty="0"/>
              <a:t>is defined as the minimum number of edits (i.e. insertions, deletions, or substitutions) needed to make the read exactly match the reference segment.</a:t>
            </a:r>
          </a:p>
        </p:txBody>
      </p:sp>
      <p:graphicFrame>
        <p:nvGraphicFramePr>
          <p:cNvPr id="10" name="Table 9"/>
          <p:cNvGraphicFramePr>
            <a:graphicFrameLocks noGrp="1"/>
          </p:cNvGraphicFramePr>
          <p:nvPr/>
        </p:nvGraphicFramePr>
        <p:xfrm>
          <a:off x="2560320" y="3229341"/>
          <a:ext cx="4023360" cy="914400"/>
        </p:xfrm>
        <a:graphic>
          <a:graphicData uri="http://schemas.openxmlformats.org/drawingml/2006/table">
            <a:tbl>
              <a:tblPr/>
              <a:tblGrid>
                <a:gridCol w="335280">
                  <a:extLst>
                    <a:ext uri="{9D8B030D-6E8A-4147-A177-3AD203B41FA5}">
                      <a16:colId xmlns:a16="http://schemas.microsoft.com/office/drawing/2014/main" val="20000"/>
                    </a:ext>
                  </a:extLst>
                </a:gridCol>
                <a:gridCol w="335280">
                  <a:extLst>
                    <a:ext uri="{9D8B030D-6E8A-4147-A177-3AD203B41FA5}">
                      <a16:colId xmlns:a16="http://schemas.microsoft.com/office/drawing/2014/main" val="20001"/>
                    </a:ext>
                  </a:extLst>
                </a:gridCol>
                <a:gridCol w="335280">
                  <a:extLst>
                    <a:ext uri="{9D8B030D-6E8A-4147-A177-3AD203B41FA5}">
                      <a16:colId xmlns:a16="http://schemas.microsoft.com/office/drawing/2014/main" val="20002"/>
                    </a:ext>
                  </a:extLst>
                </a:gridCol>
                <a:gridCol w="335280">
                  <a:extLst>
                    <a:ext uri="{9D8B030D-6E8A-4147-A177-3AD203B41FA5}">
                      <a16:colId xmlns:a16="http://schemas.microsoft.com/office/drawing/2014/main" val="20003"/>
                    </a:ext>
                  </a:extLst>
                </a:gridCol>
                <a:gridCol w="335280">
                  <a:extLst>
                    <a:ext uri="{9D8B030D-6E8A-4147-A177-3AD203B41FA5}">
                      <a16:colId xmlns:a16="http://schemas.microsoft.com/office/drawing/2014/main" val="20004"/>
                    </a:ext>
                  </a:extLst>
                </a:gridCol>
                <a:gridCol w="335280">
                  <a:extLst>
                    <a:ext uri="{9D8B030D-6E8A-4147-A177-3AD203B41FA5}">
                      <a16:colId xmlns:a16="http://schemas.microsoft.com/office/drawing/2014/main" val="20005"/>
                    </a:ext>
                  </a:extLst>
                </a:gridCol>
                <a:gridCol w="335280">
                  <a:extLst>
                    <a:ext uri="{9D8B030D-6E8A-4147-A177-3AD203B41FA5}">
                      <a16:colId xmlns:a16="http://schemas.microsoft.com/office/drawing/2014/main" val="20006"/>
                    </a:ext>
                  </a:extLst>
                </a:gridCol>
                <a:gridCol w="335280">
                  <a:extLst>
                    <a:ext uri="{9D8B030D-6E8A-4147-A177-3AD203B41FA5}">
                      <a16:colId xmlns:a16="http://schemas.microsoft.com/office/drawing/2014/main" val="20007"/>
                    </a:ext>
                  </a:extLst>
                </a:gridCol>
                <a:gridCol w="335280">
                  <a:extLst>
                    <a:ext uri="{9D8B030D-6E8A-4147-A177-3AD203B41FA5}">
                      <a16:colId xmlns:a16="http://schemas.microsoft.com/office/drawing/2014/main" val="20008"/>
                    </a:ext>
                  </a:extLst>
                </a:gridCol>
                <a:gridCol w="335280">
                  <a:extLst>
                    <a:ext uri="{9D8B030D-6E8A-4147-A177-3AD203B41FA5}">
                      <a16:colId xmlns:a16="http://schemas.microsoft.com/office/drawing/2014/main" val="20009"/>
                    </a:ext>
                  </a:extLst>
                </a:gridCol>
                <a:gridCol w="335280">
                  <a:extLst>
                    <a:ext uri="{9D8B030D-6E8A-4147-A177-3AD203B41FA5}">
                      <a16:colId xmlns:a16="http://schemas.microsoft.com/office/drawing/2014/main" val="20010"/>
                    </a:ext>
                  </a:extLst>
                </a:gridCol>
                <a:gridCol w="335280">
                  <a:extLst>
                    <a:ext uri="{9D8B030D-6E8A-4147-A177-3AD203B41FA5}">
                      <a16:colId xmlns:a16="http://schemas.microsoft.com/office/drawing/2014/main" val="20011"/>
                    </a:ext>
                  </a:extLst>
                </a:gridCol>
              </a:tblGrid>
              <a:tr h="316416">
                <a:tc>
                  <a:txBody>
                    <a:bodyPr/>
                    <a:lstStyle/>
                    <a:p>
                      <a:pPr algn="ctr"/>
                      <a:r>
                        <a:rPr lang="en-US" sz="2400" dirty="0"/>
                        <a:t>N</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92D050"/>
                    </a:solidFill>
                  </a:tcPr>
                </a:tc>
                <a:tc>
                  <a:txBody>
                    <a:bodyPr/>
                    <a:lstStyle/>
                    <a:p>
                      <a:pPr algn="ctr"/>
                      <a:r>
                        <a:rPr lang="en-US" sz="2400" dirty="0"/>
                        <a:t>E</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92D050"/>
                    </a:solidFill>
                  </a:tcPr>
                </a:tc>
                <a:tc>
                  <a:txBody>
                    <a:bodyPr/>
                    <a:lstStyle/>
                    <a:p>
                      <a:pPr algn="ctr"/>
                      <a:r>
                        <a:rPr lang="ar-SA" sz="2400" dirty="0"/>
                        <a:t>-</a:t>
                      </a:r>
                      <a:endParaRPr lang="en-US" sz="2400"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66FF"/>
                    </a:solidFill>
                  </a:tcPr>
                </a:tc>
                <a:tc>
                  <a:txBody>
                    <a:bodyPr/>
                    <a:lstStyle/>
                    <a:p>
                      <a:pPr algn="ctr"/>
                      <a:r>
                        <a:rPr lang="en-US" sz="2400" dirty="0"/>
                        <a:t>T</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FF00"/>
                    </a:solidFill>
                  </a:tcPr>
                </a:tc>
                <a:tc>
                  <a:txBody>
                    <a:bodyPr/>
                    <a:lstStyle/>
                    <a:p>
                      <a:pPr algn="ctr"/>
                      <a:r>
                        <a:rPr lang="en-US" sz="2400" dirty="0"/>
                        <a:t>H</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92D050"/>
                    </a:solidFill>
                  </a:tcPr>
                </a:tc>
                <a:tc>
                  <a:txBody>
                    <a:bodyPr/>
                    <a:lstStyle/>
                    <a:p>
                      <a:pPr algn="ctr"/>
                      <a:r>
                        <a:rPr lang="en-US" sz="2400" dirty="0"/>
                        <a:t>E</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FF00"/>
                    </a:solidFill>
                  </a:tcPr>
                </a:tc>
                <a:tc>
                  <a:txBody>
                    <a:bodyPr/>
                    <a:lstStyle/>
                    <a:p>
                      <a:pPr algn="ctr"/>
                      <a:r>
                        <a:rPr lang="en-US" sz="2400" dirty="0"/>
                        <a:t>R</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FF00"/>
                    </a:solidFill>
                  </a:tcPr>
                </a:tc>
                <a:tc>
                  <a:txBody>
                    <a:bodyPr/>
                    <a:lstStyle/>
                    <a:p>
                      <a:pPr algn="ctr"/>
                      <a:r>
                        <a:rPr lang="en-US" sz="2400" dirty="0"/>
                        <a:t>L</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FF00"/>
                    </a:solidFill>
                  </a:tcPr>
                </a:tc>
                <a:tc>
                  <a:txBody>
                    <a:bodyPr/>
                    <a:lstStyle/>
                    <a:p>
                      <a:pPr algn="ctr"/>
                      <a:r>
                        <a:rPr lang="en-US" sz="2400" dirty="0"/>
                        <a:t>A</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FF00"/>
                    </a:solidFill>
                  </a:tcPr>
                </a:tc>
                <a:tc>
                  <a:txBody>
                    <a:bodyPr/>
                    <a:lstStyle/>
                    <a:p>
                      <a:pPr algn="ctr"/>
                      <a:r>
                        <a:rPr lang="en-US" sz="2400" dirty="0"/>
                        <a:t>N</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FF00"/>
                    </a:solidFill>
                  </a:tcPr>
                </a:tc>
                <a:tc>
                  <a:txBody>
                    <a:bodyPr/>
                    <a:lstStyle/>
                    <a:p>
                      <a:pPr algn="ctr"/>
                      <a:r>
                        <a:rPr lang="en-US" sz="2400" dirty="0"/>
                        <a:t>D</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FF00"/>
                    </a:solidFill>
                  </a:tcPr>
                </a:tc>
                <a:tc>
                  <a:txBody>
                    <a:bodyPr/>
                    <a:lstStyle/>
                    <a:p>
                      <a:pPr algn="ctr"/>
                      <a:r>
                        <a:rPr lang="en-US" sz="2400" dirty="0"/>
                        <a:t>S</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00B0F0"/>
                    </a:solidFill>
                  </a:tcPr>
                </a:tc>
                <a:extLst>
                  <a:ext uri="{0D108BD9-81ED-4DB2-BD59-A6C34878D82A}">
                    <a16:rowId xmlns:a16="http://schemas.microsoft.com/office/drawing/2014/main" val="10000"/>
                  </a:ext>
                </a:extLst>
              </a:tr>
              <a:tr h="316416">
                <a:tc>
                  <a:txBody>
                    <a:bodyPr/>
                    <a:lstStyle/>
                    <a:p>
                      <a:pPr algn="ctr"/>
                      <a:r>
                        <a:rPr lang="en-US" sz="2400" dirty="0"/>
                        <a:t>S</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92D050"/>
                    </a:solidFill>
                  </a:tcPr>
                </a:tc>
                <a:tc>
                  <a:txBody>
                    <a:bodyPr/>
                    <a:lstStyle/>
                    <a:p>
                      <a:pPr algn="ctr"/>
                      <a:r>
                        <a:rPr lang="en-US" sz="2400" dirty="0"/>
                        <a:t>W</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92D050"/>
                    </a:solidFill>
                  </a:tcPr>
                </a:tc>
                <a:tc>
                  <a:txBody>
                    <a:bodyPr/>
                    <a:lstStyle/>
                    <a:p>
                      <a:pPr algn="ctr"/>
                      <a:r>
                        <a:rPr lang="en-US" sz="2400" dirty="0"/>
                        <a:t>I</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66FF"/>
                    </a:solidFill>
                  </a:tcPr>
                </a:tc>
                <a:tc>
                  <a:txBody>
                    <a:bodyPr/>
                    <a:lstStyle/>
                    <a:p>
                      <a:pPr algn="ctr"/>
                      <a:r>
                        <a:rPr lang="en-US" sz="2400" dirty="0"/>
                        <a:t>T</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FF00"/>
                    </a:solidFill>
                  </a:tcPr>
                </a:tc>
                <a:tc>
                  <a:txBody>
                    <a:bodyPr/>
                    <a:lstStyle/>
                    <a:p>
                      <a:pPr algn="ctr"/>
                      <a:r>
                        <a:rPr lang="en-US" sz="2400" dirty="0"/>
                        <a:t>Z</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92D050"/>
                    </a:solidFill>
                  </a:tcPr>
                </a:tc>
                <a:tc>
                  <a:txBody>
                    <a:bodyPr/>
                    <a:lstStyle/>
                    <a:p>
                      <a:pPr algn="ctr"/>
                      <a:r>
                        <a:rPr lang="en-US" sz="2400" dirty="0"/>
                        <a:t>E</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FF00"/>
                    </a:solidFill>
                  </a:tcPr>
                </a:tc>
                <a:tc>
                  <a:txBody>
                    <a:bodyPr/>
                    <a:lstStyle/>
                    <a:p>
                      <a:pPr algn="ctr"/>
                      <a:r>
                        <a:rPr lang="en-US" sz="2400" dirty="0"/>
                        <a:t>R</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FF00"/>
                    </a:solidFill>
                  </a:tcPr>
                </a:tc>
                <a:tc>
                  <a:txBody>
                    <a:bodyPr/>
                    <a:lstStyle/>
                    <a:p>
                      <a:pPr algn="ctr"/>
                      <a:r>
                        <a:rPr lang="en-US" sz="2400" dirty="0"/>
                        <a:t>L</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FF00"/>
                    </a:solidFill>
                  </a:tcPr>
                </a:tc>
                <a:tc>
                  <a:txBody>
                    <a:bodyPr/>
                    <a:lstStyle/>
                    <a:p>
                      <a:pPr algn="ctr"/>
                      <a:r>
                        <a:rPr lang="en-US" sz="2400" dirty="0"/>
                        <a:t>A</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FF00"/>
                    </a:solidFill>
                  </a:tcPr>
                </a:tc>
                <a:tc>
                  <a:txBody>
                    <a:bodyPr/>
                    <a:lstStyle/>
                    <a:p>
                      <a:pPr algn="ctr"/>
                      <a:r>
                        <a:rPr lang="en-US" sz="2400" dirty="0"/>
                        <a:t>N</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FF00"/>
                    </a:solidFill>
                  </a:tcPr>
                </a:tc>
                <a:tc>
                  <a:txBody>
                    <a:bodyPr/>
                    <a:lstStyle/>
                    <a:p>
                      <a:pPr algn="ctr"/>
                      <a:r>
                        <a:rPr lang="en-US" sz="2400" dirty="0"/>
                        <a:t>D</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FFFF00"/>
                    </a:solidFill>
                  </a:tcPr>
                </a:tc>
                <a:tc>
                  <a:txBody>
                    <a:bodyPr/>
                    <a:lstStyle/>
                    <a:p>
                      <a:pPr algn="ctr"/>
                      <a:r>
                        <a:rPr lang="en-US" sz="2400" dirty="0"/>
                        <a:t>-</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00B0F0"/>
                    </a:solidFill>
                  </a:tcPr>
                </a:tc>
                <a:extLst>
                  <a:ext uri="{0D108BD9-81ED-4DB2-BD59-A6C34878D82A}">
                    <a16:rowId xmlns:a16="http://schemas.microsoft.com/office/drawing/2014/main" val="10001"/>
                  </a:ext>
                </a:extLst>
              </a:tr>
            </a:tbl>
          </a:graphicData>
        </a:graphic>
      </p:graphicFrame>
      <p:sp>
        <p:nvSpPr>
          <p:cNvPr id="20" name="Rectangle 19"/>
          <p:cNvSpPr/>
          <p:nvPr/>
        </p:nvSpPr>
        <p:spPr>
          <a:xfrm>
            <a:off x="2606807" y="2706519"/>
            <a:ext cx="393038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Tahoma"/>
                <a:ea typeface="+mn-ea"/>
                <a:cs typeface="+mn-cs"/>
              </a:rPr>
              <a:t>NETHERLANDS x SWITZERLAND</a:t>
            </a:r>
          </a:p>
        </p:txBody>
      </p:sp>
      <p:graphicFrame>
        <p:nvGraphicFramePr>
          <p:cNvPr id="22" name="Table 21"/>
          <p:cNvGraphicFramePr>
            <a:graphicFrameLocks noGrp="1"/>
          </p:cNvGraphicFramePr>
          <p:nvPr/>
        </p:nvGraphicFramePr>
        <p:xfrm>
          <a:off x="3578914" y="4941168"/>
          <a:ext cx="1986172" cy="975360"/>
        </p:xfrm>
        <a:graphic>
          <a:graphicData uri="http://schemas.openxmlformats.org/drawingml/2006/table">
            <a:tbl>
              <a:tblPr firstRow="1" bandRow="1">
                <a:tableStyleId>{5C22544A-7EE6-4342-B048-85BDC9FD1C3A}</a:tableStyleId>
              </a:tblPr>
              <a:tblGrid>
                <a:gridCol w="1986172">
                  <a:extLst>
                    <a:ext uri="{9D8B030D-6E8A-4147-A177-3AD203B41FA5}">
                      <a16:colId xmlns:a16="http://schemas.microsoft.com/office/drawing/2014/main" val="20000"/>
                    </a:ext>
                  </a:extLst>
                </a:gridCol>
              </a:tblGrid>
              <a:tr h="243840">
                <a:tc>
                  <a:txBody>
                    <a:bodyPr/>
                    <a:lstStyle/>
                    <a:p>
                      <a:pPr algn="ctr"/>
                      <a:r>
                        <a:rPr lang="en-US" sz="1600" b="0" cap="none" spc="0" dirty="0">
                          <a:ln w="0"/>
                          <a:solidFill>
                            <a:schemeClr val="tx1"/>
                          </a:solidFill>
                          <a:effectLst/>
                        </a:rPr>
                        <a:t>m</a:t>
                      </a:r>
                      <a:r>
                        <a:rPr lang="ar-SA" sz="1600" b="0" cap="none" spc="0" dirty="0">
                          <a:ln w="0"/>
                          <a:solidFill>
                            <a:schemeClr val="tx1"/>
                          </a:solidFill>
                          <a:effectLst/>
                        </a:rPr>
                        <a:t>atch</a:t>
                      </a:r>
                      <a:endParaRPr lang="en-US" sz="1600" b="0" cap="none" spc="0" dirty="0">
                        <a:ln w="0"/>
                        <a:solidFill>
                          <a:schemeClr val="tx1"/>
                        </a:solidFill>
                        <a:effectLst/>
                      </a:endParaRPr>
                    </a:p>
                  </a:txBody>
                  <a:tcPr marL="0" marR="0" marT="0" marB="0">
                    <a:solidFill>
                      <a:srgbClr val="FFFF00"/>
                    </a:solidFill>
                  </a:tcPr>
                </a:tc>
                <a:extLst>
                  <a:ext uri="{0D108BD9-81ED-4DB2-BD59-A6C34878D82A}">
                    <a16:rowId xmlns:a16="http://schemas.microsoft.com/office/drawing/2014/main" val="10000"/>
                  </a:ext>
                </a:extLst>
              </a:tr>
              <a:tr h="243840">
                <a:tc>
                  <a:txBody>
                    <a:bodyPr/>
                    <a:lstStyle/>
                    <a:p>
                      <a:pPr algn="ctr"/>
                      <a:r>
                        <a:rPr lang="en-US" sz="1600" b="0" cap="none" spc="0" dirty="0">
                          <a:ln w="0"/>
                          <a:solidFill>
                            <a:schemeClr val="tx1"/>
                          </a:solidFill>
                          <a:effectLst/>
                        </a:rPr>
                        <a:t>d</a:t>
                      </a:r>
                      <a:r>
                        <a:rPr lang="ar-SA" sz="1600" b="0" cap="none" spc="0" dirty="0">
                          <a:ln w="0"/>
                          <a:solidFill>
                            <a:schemeClr val="tx1"/>
                          </a:solidFill>
                          <a:effectLst/>
                        </a:rPr>
                        <a:t>eletion</a:t>
                      </a:r>
                      <a:endParaRPr lang="en-US" sz="1600" b="0" cap="none" spc="0" dirty="0">
                        <a:ln w="0"/>
                        <a:solidFill>
                          <a:schemeClr val="tx1"/>
                        </a:solidFill>
                        <a:effectLst/>
                      </a:endParaRPr>
                    </a:p>
                  </a:txBody>
                  <a:tcPr marL="0" marR="0" marT="0" marB="0">
                    <a:solidFill>
                      <a:srgbClr val="FF66FF"/>
                    </a:solidFill>
                  </a:tcPr>
                </a:tc>
                <a:extLst>
                  <a:ext uri="{0D108BD9-81ED-4DB2-BD59-A6C34878D82A}">
                    <a16:rowId xmlns:a16="http://schemas.microsoft.com/office/drawing/2014/main" val="10001"/>
                  </a:ext>
                </a:extLst>
              </a:tr>
              <a:tr h="243840">
                <a:tc>
                  <a:txBody>
                    <a:bodyPr/>
                    <a:lstStyle/>
                    <a:p>
                      <a:pPr algn="ctr"/>
                      <a:r>
                        <a:rPr lang="en-US" sz="1600" b="0" cap="none" spc="0" dirty="0">
                          <a:ln w="0"/>
                          <a:solidFill>
                            <a:schemeClr val="tx1"/>
                          </a:solidFill>
                          <a:effectLst/>
                        </a:rPr>
                        <a:t>i</a:t>
                      </a:r>
                      <a:r>
                        <a:rPr lang="ar-SA" sz="1600" b="0" cap="none" spc="0" dirty="0">
                          <a:ln w="0"/>
                          <a:solidFill>
                            <a:schemeClr val="tx1"/>
                          </a:solidFill>
                          <a:effectLst/>
                        </a:rPr>
                        <a:t>nsertion </a:t>
                      </a:r>
                      <a:endParaRPr lang="en-US" sz="1600" b="0" cap="none" spc="0" dirty="0">
                        <a:ln w="0"/>
                        <a:solidFill>
                          <a:schemeClr val="tx1"/>
                        </a:solidFill>
                        <a:effectLst/>
                      </a:endParaRPr>
                    </a:p>
                  </a:txBody>
                  <a:tcPr marL="0" marR="0" marT="0" marB="0">
                    <a:solidFill>
                      <a:srgbClr val="00B0F0"/>
                    </a:solidFill>
                  </a:tcPr>
                </a:tc>
                <a:extLst>
                  <a:ext uri="{0D108BD9-81ED-4DB2-BD59-A6C34878D82A}">
                    <a16:rowId xmlns:a16="http://schemas.microsoft.com/office/drawing/2014/main" val="10002"/>
                  </a:ext>
                </a:extLst>
              </a:tr>
              <a:tr h="243840">
                <a:tc>
                  <a:txBody>
                    <a:bodyPr/>
                    <a:lstStyle/>
                    <a:p>
                      <a:pPr algn="ctr"/>
                      <a:r>
                        <a:rPr lang="ar-SA" sz="1600" b="0" cap="none" spc="0" dirty="0">
                          <a:ln w="0"/>
                          <a:solidFill>
                            <a:schemeClr val="tx1"/>
                          </a:solidFill>
                          <a:effectLst/>
                        </a:rPr>
                        <a:t>mismatch</a:t>
                      </a:r>
                      <a:endParaRPr lang="en-US" sz="1600" b="0" cap="none" spc="0" dirty="0">
                        <a:ln w="0"/>
                        <a:solidFill>
                          <a:schemeClr val="tx1"/>
                        </a:solidFill>
                        <a:effectLst/>
                      </a:endParaRPr>
                    </a:p>
                  </a:txBody>
                  <a:tcPr marL="0" marR="0" marT="0" marB="0">
                    <a:solidFill>
                      <a:srgbClr val="92D050"/>
                    </a:solid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11857585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left)">
                                      <p:cBhvr>
                                        <p:cTn id="10" dur="500"/>
                                        <p:tgtEl>
                                          <p:spTgt spid="20"/>
                                        </p:tgtEl>
                                      </p:cBhvr>
                                    </p:animEffect>
                                  </p:childTnLst>
                                </p:cTn>
                              </p:par>
                            </p:childTnLst>
                          </p:cTn>
                        </p:par>
                        <p:par>
                          <p:cTn id="11" fill="hold">
                            <p:stCondLst>
                              <p:cond delay="500"/>
                            </p:stCondLst>
                            <p:childTnLst>
                              <p:par>
                                <p:cTn id="12" presetID="10" presetClass="entr" presetSubtype="0" fill="hold" nodeType="afterEffect">
                                  <p:stCondLst>
                                    <p:cond delay="0"/>
                                  </p:stCondLst>
                                  <p:childTnLst>
                                    <p:set>
                                      <p:cBhvr>
                                        <p:cTn id="13" dur="1" fill="hold">
                                          <p:stCondLst>
                                            <p:cond delay="0"/>
                                          </p:stCondLst>
                                        </p:cTn>
                                        <p:tgtEl>
                                          <p:spTgt spid="22"/>
                                        </p:tgtEl>
                                        <p:attrNameLst>
                                          <p:attrName>style.visibility</p:attrName>
                                        </p:attrNameLst>
                                      </p:cBhvr>
                                      <p:to>
                                        <p:strVal val="visible"/>
                                      </p:to>
                                    </p:set>
                                    <p:animEffect transition="in" filter="fade">
                                      <p:cBhvr>
                                        <p:cTn id="14"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dirty="0"/>
              <a:t>Challenges in Read Mapping</a:t>
            </a:r>
          </a:p>
        </p:txBody>
      </p:sp>
      <p:sp>
        <p:nvSpPr>
          <p:cNvPr id="3" name="内容占位符 2"/>
          <p:cNvSpPr>
            <a:spLocks noGrp="1"/>
          </p:cNvSpPr>
          <p:nvPr>
            <p:ph idx="1"/>
          </p:nvPr>
        </p:nvSpPr>
        <p:spPr>
          <a:xfrm>
            <a:off x="228600" y="1041648"/>
            <a:ext cx="8610600" cy="5339680"/>
          </a:xfrm>
        </p:spPr>
        <p:txBody>
          <a:bodyPr/>
          <a:lstStyle/>
          <a:p>
            <a:r>
              <a:rPr lang="en-US" sz="2000" dirty="0">
                <a:solidFill>
                  <a:srgbClr val="0000FF"/>
                </a:solidFill>
              </a:rPr>
              <a:t>Need to find many mappings of each read</a:t>
            </a:r>
          </a:p>
          <a:p>
            <a:pPr lvl="1"/>
            <a:r>
              <a:rPr lang="en-US" sz="2000" dirty="0"/>
              <a:t>A short read may map to many locations, especially with High-Throughput DNA Sequencing technologies</a:t>
            </a:r>
          </a:p>
          <a:p>
            <a:pPr lvl="1"/>
            <a:r>
              <a:rPr lang="en-US" sz="2000" dirty="0">
                <a:solidFill>
                  <a:srgbClr val="FF0000"/>
                </a:solidFill>
              </a:rPr>
              <a:t>How can we find all mappings efficiently?</a:t>
            </a:r>
          </a:p>
          <a:p>
            <a:pPr lvl="1"/>
            <a:endParaRPr lang="en-US" sz="2000" dirty="0"/>
          </a:p>
          <a:p>
            <a:r>
              <a:rPr lang="en-US" sz="2000" dirty="0">
                <a:solidFill>
                  <a:srgbClr val="0000FF"/>
                </a:solidFill>
              </a:rPr>
              <a:t>Need to tolerate small variances/errors in each read</a:t>
            </a:r>
          </a:p>
          <a:p>
            <a:pPr lvl="1"/>
            <a:r>
              <a:rPr lang="en-US" sz="2000" dirty="0"/>
              <a:t>Each individual is different: Subject’s DNA may slightly differ from the reference (Mismatches, insertions, deletions)</a:t>
            </a:r>
          </a:p>
          <a:p>
            <a:pPr lvl="1"/>
            <a:r>
              <a:rPr lang="en-US" sz="2000" dirty="0">
                <a:solidFill>
                  <a:srgbClr val="FF0000"/>
                </a:solidFill>
              </a:rPr>
              <a:t>How can we efficiently map each read with up to </a:t>
            </a:r>
            <a:r>
              <a:rPr lang="en-US" sz="2000" i="1" dirty="0">
                <a:solidFill>
                  <a:srgbClr val="FF0000"/>
                </a:solidFill>
              </a:rPr>
              <a:t>e</a:t>
            </a:r>
            <a:r>
              <a:rPr lang="en-US" sz="2000" dirty="0">
                <a:solidFill>
                  <a:srgbClr val="FF0000"/>
                </a:solidFill>
              </a:rPr>
              <a:t> errors present?</a:t>
            </a:r>
          </a:p>
          <a:p>
            <a:endParaRPr lang="en-US" sz="2000" dirty="0"/>
          </a:p>
          <a:p>
            <a:r>
              <a:rPr lang="en-US" sz="2000" dirty="0">
                <a:solidFill>
                  <a:srgbClr val="0000FF"/>
                </a:solidFill>
              </a:rPr>
              <a:t>Need to map each read very fast (i.e., performance is important)</a:t>
            </a:r>
          </a:p>
          <a:p>
            <a:pPr lvl="1"/>
            <a:r>
              <a:rPr lang="en-US" sz="2000" dirty="0"/>
              <a:t>Human DNA is 3.2 billion base pairs long </a:t>
            </a:r>
            <a:r>
              <a:rPr lang="en-US" sz="2000" dirty="0">
                <a:sym typeface="Wingdings"/>
              </a:rPr>
              <a:t> </a:t>
            </a:r>
            <a:r>
              <a:rPr lang="en-US" sz="2000" dirty="0"/>
              <a:t>Millions to billions of reads (State-of-the-art mappers take weeks to map a human’s DNA)</a:t>
            </a:r>
          </a:p>
          <a:p>
            <a:pPr lvl="1"/>
            <a:r>
              <a:rPr lang="en-US" sz="2000" dirty="0">
                <a:solidFill>
                  <a:srgbClr val="FF0000"/>
                </a:solidFill>
              </a:rPr>
              <a:t>How can we design a much higher performance read mapper?</a:t>
            </a:r>
          </a:p>
        </p:txBody>
      </p:sp>
      <p:sp>
        <p:nvSpPr>
          <p:cNvPr id="4" name="灯片编号占位符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4826553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83389"/>
            <a:ext cx="8610600" cy="1066800"/>
          </a:xfrm>
        </p:spPr>
        <p:txBody>
          <a:bodyPr/>
          <a:lstStyle/>
          <a:p>
            <a:r>
              <a:rPr lang="en-US" dirty="0"/>
              <a:t>Why Is Read Alignment Slow?</a:t>
            </a:r>
          </a:p>
        </p:txBody>
      </p:sp>
      <p:sp>
        <p:nvSpPr>
          <p:cNvPr id="13" name="Content Placeholder 12"/>
          <p:cNvSpPr>
            <a:spLocks noGrp="1"/>
          </p:cNvSpPr>
          <p:nvPr>
            <p:ph idx="1"/>
          </p:nvPr>
        </p:nvSpPr>
        <p:spPr>
          <a:xfrm>
            <a:off x="228600" y="1371600"/>
            <a:ext cx="4546600" cy="990484"/>
          </a:xfrm>
        </p:spPr>
        <p:txBody>
          <a:bodyPr/>
          <a:lstStyle/>
          <a:p>
            <a:r>
              <a:rPr lang="en-US" dirty="0">
                <a:solidFill>
                  <a:srgbClr val="FF0000"/>
                </a:solidFill>
                <a:effectLst>
                  <a:outerShdw blurRad="38100" dist="38100" dir="2700000" algn="tl">
                    <a:srgbClr val="000000">
                      <a:alpha val="43137"/>
                    </a:srgbClr>
                  </a:outerShdw>
                </a:effectLst>
              </a:rPr>
              <a:t>Quadratic-time</a:t>
            </a:r>
            <a:r>
              <a:rPr lang="en-US" dirty="0"/>
              <a:t> dynamic-programming algorithm(s)</a:t>
            </a:r>
          </a:p>
          <a:p>
            <a:endParaRPr lang="en-US" dirty="0"/>
          </a:p>
        </p:txBody>
      </p:sp>
      <p:graphicFrame>
        <p:nvGraphicFramePr>
          <p:cNvPr id="3" name="Object 2"/>
          <p:cNvGraphicFramePr>
            <a:graphicFrameLocks noChangeAspect="1"/>
          </p:cNvGraphicFramePr>
          <p:nvPr/>
        </p:nvGraphicFramePr>
        <p:xfrm>
          <a:off x="4533900" y="1481817"/>
          <a:ext cx="4170868" cy="4717563"/>
        </p:xfrm>
        <a:graphic>
          <a:graphicData uri="http://schemas.openxmlformats.org/presentationml/2006/ole">
            <mc:AlternateContent xmlns:mc="http://schemas.openxmlformats.org/markup-compatibility/2006">
              <mc:Choice xmlns:v="urn:schemas-microsoft-com:vml" Requires="v">
                <p:oleObj name="Visio" r:id="rId3" imgW="1138581" imgH="1228784" progId="Visio.Drawing.11">
                  <p:embed/>
                </p:oleObj>
              </mc:Choice>
              <mc:Fallback>
                <p:oleObj name="Visio" r:id="rId3" imgW="1138581" imgH="1228784" progId="Visio.Drawing.11">
                  <p:embed/>
                  <p:pic>
                    <p:nvPicPr>
                      <p:cNvPr id="3" name="Object 2"/>
                      <p:cNvPicPr/>
                      <p:nvPr/>
                    </p:nvPicPr>
                    <p:blipFill>
                      <a:blip r:embed="rId4"/>
                      <a:stretch>
                        <a:fillRect/>
                      </a:stretch>
                    </p:blipFill>
                    <p:spPr>
                      <a:xfrm>
                        <a:off x="4533900" y="1481817"/>
                        <a:ext cx="4170868" cy="4717563"/>
                      </a:xfrm>
                      <a:prstGeom prst="rect">
                        <a:avLst/>
                      </a:prstGeom>
                    </p:spPr>
                  </p:pic>
                </p:oleObj>
              </mc:Fallback>
            </mc:AlternateContent>
          </a:graphicData>
        </a:graphic>
      </p:graphicFrame>
      <p:sp>
        <p:nvSpPr>
          <p:cNvPr id="11" name="Rectangle 10"/>
          <p:cNvSpPr/>
          <p:nvPr/>
        </p:nvSpPr>
        <p:spPr>
          <a:xfrm>
            <a:off x="5573486" y="1944914"/>
            <a:ext cx="3131282" cy="3164115"/>
          </a:xfrm>
          <a:prstGeom prst="rect">
            <a:avLst/>
          </a:prstGeom>
          <a:solidFill>
            <a:schemeClr val="bg1">
              <a:alpha val="73000"/>
            </a:schemeClr>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grpSp>
        <p:nvGrpSpPr>
          <p:cNvPr id="10" name="Group 9"/>
          <p:cNvGrpSpPr/>
          <p:nvPr/>
        </p:nvGrpSpPr>
        <p:grpSpPr>
          <a:xfrm>
            <a:off x="5733143" y="2133600"/>
            <a:ext cx="2663374" cy="522510"/>
            <a:chOff x="5733143" y="2133600"/>
            <a:chExt cx="2663374" cy="522510"/>
          </a:xfrm>
        </p:grpSpPr>
        <p:cxnSp>
          <p:nvCxnSpPr>
            <p:cNvPr id="5" name="Straight Arrow Connector 4"/>
            <p:cNvCxnSpPr/>
            <p:nvPr/>
          </p:nvCxnSpPr>
          <p:spPr>
            <a:xfrm>
              <a:off x="5733143" y="2133600"/>
              <a:ext cx="2627086" cy="0"/>
            </a:xfrm>
            <a:prstGeom prst="straightConnector1">
              <a:avLst/>
            </a:prstGeom>
            <a:ln w="38100">
              <a:solidFill>
                <a:srgbClr val="FF0000"/>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a:off x="5769431" y="2416626"/>
              <a:ext cx="2627086" cy="0"/>
            </a:xfrm>
            <a:prstGeom prst="straightConnector1">
              <a:avLst/>
            </a:prstGeom>
            <a:ln w="38100">
              <a:solidFill>
                <a:srgbClr val="FF0000"/>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a:off x="5762176" y="2656110"/>
              <a:ext cx="2627086" cy="0"/>
            </a:xfrm>
            <a:prstGeom prst="straightConnector1">
              <a:avLst/>
            </a:prstGeom>
            <a:ln w="38100">
              <a:solidFill>
                <a:srgbClr val="FF0000"/>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p:nvPr/>
          </p:nvCxnSpPr>
          <p:spPr>
            <a:xfrm flipH="1">
              <a:off x="5769432" y="2148114"/>
              <a:ext cx="2489197" cy="213970"/>
            </a:xfrm>
            <a:prstGeom prst="straightConnector1">
              <a:avLst/>
            </a:prstGeom>
            <a:ln w="38100">
              <a:solidFill>
                <a:srgbClr val="FF000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H="1">
              <a:off x="5776692" y="2431140"/>
              <a:ext cx="2489197" cy="213970"/>
            </a:xfrm>
            <a:prstGeom prst="straightConnector1">
              <a:avLst/>
            </a:prstGeom>
            <a:ln w="38100">
              <a:solidFill>
                <a:srgbClr val="FF000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12" name="TextBox 11"/>
          <p:cNvSpPr txBox="1"/>
          <p:nvPr/>
        </p:nvSpPr>
        <p:spPr>
          <a:xfrm>
            <a:off x="6734629" y="2699660"/>
            <a:ext cx="82731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FF0000"/>
                </a:solidFill>
                <a:effectLst>
                  <a:outerShdw blurRad="38100" dist="38100" dir="2700000" algn="tl">
                    <a:srgbClr val="000000">
                      <a:alpha val="43137"/>
                    </a:srgbClr>
                  </a:outerShdw>
                </a:effectLst>
                <a:uLnTx/>
                <a:uFillTx/>
                <a:latin typeface="Tahoma"/>
                <a:ea typeface="+mn-ea"/>
                <a:cs typeface="+mn-cs"/>
              </a:rPr>
              <a:t>etc</a:t>
            </a:r>
            <a:endParaRPr kumimoji="0" lang="en-US" sz="18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Tahoma"/>
              <a:ea typeface="+mn-ea"/>
              <a:cs typeface="+mn-cs"/>
            </a:endParaRPr>
          </a:p>
        </p:txBody>
      </p:sp>
      <p:grpSp>
        <p:nvGrpSpPr>
          <p:cNvPr id="33" name="Group 32"/>
          <p:cNvGrpSpPr/>
          <p:nvPr/>
        </p:nvGrpSpPr>
        <p:grpSpPr>
          <a:xfrm rot="16200000" flipH="1">
            <a:off x="4695548" y="3236690"/>
            <a:ext cx="2663374" cy="522510"/>
            <a:chOff x="5733143" y="2133600"/>
            <a:chExt cx="2663374" cy="522510"/>
          </a:xfrm>
        </p:grpSpPr>
        <p:cxnSp>
          <p:nvCxnSpPr>
            <p:cNvPr id="34" name="Straight Arrow Connector 33"/>
            <p:cNvCxnSpPr/>
            <p:nvPr/>
          </p:nvCxnSpPr>
          <p:spPr>
            <a:xfrm>
              <a:off x="5733143" y="2133600"/>
              <a:ext cx="2627086" cy="0"/>
            </a:xfrm>
            <a:prstGeom prst="straightConnector1">
              <a:avLst/>
            </a:prstGeom>
            <a:ln w="38100">
              <a:solidFill>
                <a:srgbClr val="FF0000"/>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a:off x="5769431" y="2416626"/>
              <a:ext cx="2627086" cy="0"/>
            </a:xfrm>
            <a:prstGeom prst="straightConnector1">
              <a:avLst/>
            </a:prstGeom>
            <a:ln w="38100">
              <a:solidFill>
                <a:srgbClr val="FF0000"/>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5762176" y="2656110"/>
              <a:ext cx="2627086" cy="0"/>
            </a:xfrm>
            <a:prstGeom prst="straightConnector1">
              <a:avLst/>
            </a:prstGeom>
            <a:ln w="38100">
              <a:solidFill>
                <a:srgbClr val="FF0000"/>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Straight Arrow Connector 43"/>
            <p:cNvCxnSpPr/>
            <p:nvPr/>
          </p:nvCxnSpPr>
          <p:spPr>
            <a:xfrm flipH="1">
              <a:off x="5769432" y="2148114"/>
              <a:ext cx="2489197" cy="213970"/>
            </a:xfrm>
            <a:prstGeom prst="straightConnector1">
              <a:avLst/>
            </a:prstGeom>
            <a:ln w="38100">
              <a:solidFill>
                <a:srgbClr val="FF000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Straight Arrow Connector 45"/>
            <p:cNvCxnSpPr/>
            <p:nvPr/>
          </p:nvCxnSpPr>
          <p:spPr>
            <a:xfrm flipH="1">
              <a:off x="5776692" y="2431140"/>
              <a:ext cx="2489197" cy="213970"/>
            </a:xfrm>
            <a:prstGeom prst="straightConnector1">
              <a:avLst/>
            </a:prstGeom>
            <a:ln w="38100">
              <a:solidFill>
                <a:srgbClr val="FF000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47" name="TextBox 46"/>
          <p:cNvSpPr txBox="1"/>
          <p:nvPr/>
        </p:nvSpPr>
        <p:spPr>
          <a:xfrm>
            <a:off x="6366424" y="3447146"/>
            <a:ext cx="82731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FF0000"/>
                </a:solidFill>
                <a:effectLst>
                  <a:outerShdw blurRad="38100" dist="38100" dir="2700000" algn="tl">
                    <a:srgbClr val="000000">
                      <a:alpha val="43137"/>
                    </a:srgbClr>
                  </a:outerShdw>
                </a:effectLst>
                <a:uLnTx/>
                <a:uFillTx/>
                <a:latin typeface="Tahoma"/>
                <a:ea typeface="+mn-ea"/>
                <a:cs typeface="+mn-cs"/>
              </a:rPr>
              <a:t>etc</a:t>
            </a:r>
            <a:endParaRPr kumimoji="0" lang="en-US" sz="18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Tahoma"/>
              <a:ea typeface="+mn-ea"/>
              <a:cs typeface="+mn-cs"/>
            </a:endParaRPr>
          </a:p>
        </p:txBody>
      </p:sp>
      <p:sp>
        <p:nvSpPr>
          <p:cNvPr id="48" name="Content Placeholder 12"/>
          <p:cNvSpPr txBox="1">
            <a:spLocks/>
          </p:cNvSpPr>
          <p:nvPr/>
        </p:nvSpPr>
        <p:spPr bwMode="auto">
          <a:xfrm>
            <a:off x="213106" y="3102315"/>
            <a:ext cx="4546600" cy="110682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r>
              <a:rPr kumimoji="0" lang="en-US" sz="2400" b="0" i="0" u="none" strike="noStrike" kern="0" cap="none" spc="0" normalizeH="0" baseline="0" noProof="0" dirty="0">
                <a:ln>
                  <a:noFill/>
                </a:ln>
                <a:solidFill>
                  <a:srgbClr val="FF0000"/>
                </a:solidFill>
                <a:effectLst>
                  <a:outerShdw blurRad="38100" dist="38100" dir="2700000" algn="tl">
                    <a:srgbClr val="000000">
                      <a:alpha val="43137"/>
                    </a:srgbClr>
                  </a:outerShdw>
                </a:effectLst>
                <a:uLnTx/>
                <a:uFillTx/>
                <a:latin typeface="Tahoma"/>
                <a:ea typeface="+mn-ea"/>
                <a:cs typeface="+mn-cs"/>
              </a:rPr>
              <a:t>Data dependencies </a:t>
            </a:r>
            <a:r>
              <a:rPr kumimoji="0" lang="en-US" sz="2400" b="0" i="0" u="none" strike="noStrike" kern="0" cap="none" spc="0" normalizeH="0" baseline="0" noProof="0" dirty="0">
                <a:ln>
                  <a:noFill/>
                </a:ln>
                <a:solidFill>
                  <a:srgbClr val="000000"/>
                </a:solidFill>
                <a:effectLst/>
                <a:uLnTx/>
                <a:uFillTx/>
                <a:latin typeface="Tahoma"/>
                <a:ea typeface="+mn-ea"/>
                <a:cs typeface="+mn-cs"/>
              </a:rPr>
              <a:t>limit the computation parallelism</a:t>
            </a: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endParaRPr kumimoji="0" lang="en-US" sz="2400" b="0" i="0" u="none" strike="noStrike" kern="0" cap="none" spc="0" normalizeH="0" baseline="0" noProof="0" dirty="0">
              <a:ln>
                <a:noFill/>
              </a:ln>
              <a:solidFill>
                <a:srgbClr val="000000"/>
              </a:solidFill>
              <a:effectLst/>
              <a:uLnTx/>
              <a:uFillTx/>
              <a:latin typeface="Tahoma"/>
              <a:ea typeface="+mn-ea"/>
              <a:cs typeface="+mn-cs"/>
            </a:endParaRPr>
          </a:p>
        </p:txBody>
      </p:sp>
      <p:sp>
        <p:nvSpPr>
          <p:cNvPr id="49" name="Content Placeholder 12"/>
          <p:cNvSpPr txBox="1">
            <a:spLocks/>
          </p:cNvSpPr>
          <p:nvPr/>
        </p:nvSpPr>
        <p:spPr bwMode="auto">
          <a:xfrm>
            <a:off x="228600" y="4829632"/>
            <a:ext cx="4546600" cy="110682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r>
              <a:rPr kumimoji="0" lang="en-US" sz="2400" b="0" i="0" u="none" strike="noStrike" kern="0" cap="none" spc="0" normalizeH="0" baseline="0" noProof="0" dirty="0">
                <a:ln>
                  <a:noFill/>
                </a:ln>
                <a:solidFill>
                  <a:srgbClr val="FF0000"/>
                </a:solidFill>
                <a:effectLst>
                  <a:outerShdw blurRad="38100" dist="38100" dir="2700000" algn="tl">
                    <a:srgbClr val="000000">
                      <a:alpha val="43137"/>
                    </a:srgbClr>
                  </a:outerShdw>
                </a:effectLst>
                <a:uLnTx/>
                <a:uFillTx/>
                <a:latin typeface="Tahoma"/>
                <a:ea typeface="+mn-ea"/>
                <a:cs typeface="+mn-cs"/>
              </a:rPr>
              <a:t>Entire matrix</a:t>
            </a:r>
            <a:r>
              <a:rPr kumimoji="0" lang="en-US" sz="2400" b="0" i="0" u="none" strike="noStrike" kern="0" cap="none" spc="0" normalizeH="0" baseline="0" noProof="0" dirty="0">
                <a:ln>
                  <a:noFill/>
                </a:ln>
                <a:solidFill>
                  <a:srgbClr val="000000"/>
                </a:solidFill>
                <a:effectLst/>
                <a:uLnTx/>
                <a:uFillTx/>
                <a:latin typeface="Tahoma"/>
                <a:ea typeface="+mn-ea"/>
                <a:cs typeface="+mn-cs"/>
              </a:rPr>
              <a:t> computed even though strings may be dissimilar</a:t>
            </a: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endParaRPr kumimoji="0" lang="en-US" sz="2400" b="0" i="0" u="none" strike="noStrike" kern="0" cap="none" spc="0" normalizeH="0" baseline="0" noProof="0" dirty="0">
              <a:ln>
                <a:noFill/>
              </a:ln>
              <a:solidFill>
                <a:srgbClr val="000000"/>
              </a:solidFill>
              <a:effectLst/>
              <a:uLnTx/>
              <a:uFillTx/>
              <a:latin typeface="Tahoma"/>
              <a:ea typeface="+mn-ea"/>
              <a:cs typeface="+mn-cs"/>
            </a:endParaRPr>
          </a:p>
        </p:txBody>
      </p:sp>
      <p:grpSp>
        <p:nvGrpSpPr>
          <p:cNvPr id="29" name="Group 28"/>
          <p:cNvGrpSpPr/>
          <p:nvPr/>
        </p:nvGrpSpPr>
        <p:grpSpPr>
          <a:xfrm>
            <a:off x="5985638" y="2331878"/>
            <a:ext cx="821387" cy="932260"/>
            <a:chOff x="7193738" y="3686629"/>
            <a:chExt cx="821387" cy="932260"/>
          </a:xfrm>
        </p:grpSpPr>
        <p:cxnSp>
          <p:nvCxnSpPr>
            <p:cNvPr id="51" name="Straight Arrow Connector 50"/>
            <p:cNvCxnSpPr/>
            <p:nvPr/>
          </p:nvCxnSpPr>
          <p:spPr>
            <a:xfrm flipV="1">
              <a:off x="7193738" y="3686629"/>
              <a:ext cx="208548" cy="140849"/>
            </a:xfrm>
            <a:prstGeom prst="straightConnector1">
              <a:avLst/>
            </a:prstGeom>
            <a:ln w="38100">
              <a:solidFill>
                <a:srgbClr val="FF0000"/>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52" name="Straight Arrow Connector 51"/>
            <p:cNvCxnSpPr/>
            <p:nvPr/>
          </p:nvCxnSpPr>
          <p:spPr>
            <a:xfrm flipV="1">
              <a:off x="7271671" y="3717561"/>
              <a:ext cx="391872" cy="356090"/>
            </a:xfrm>
            <a:prstGeom prst="straightConnector1">
              <a:avLst/>
            </a:prstGeom>
            <a:ln w="38100">
              <a:solidFill>
                <a:srgbClr val="FF0000"/>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53" name="Straight Arrow Connector 52"/>
            <p:cNvCxnSpPr/>
            <p:nvPr/>
          </p:nvCxnSpPr>
          <p:spPr>
            <a:xfrm flipV="1">
              <a:off x="7300694" y="3717561"/>
              <a:ext cx="668514" cy="618707"/>
            </a:xfrm>
            <a:prstGeom prst="straightConnector1">
              <a:avLst/>
            </a:prstGeom>
            <a:ln w="38100">
              <a:solidFill>
                <a:srgbClr val="FF0000"/>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54" name="Straight Arrow Connector 53"/>
            <p:cNvCxnSpPr/>
            <p:nvPr/>
          </p:nvCxnSpPr>
          <p:spPr>
            <a:xfrm flipH="1">
              <a:off x="7271671" y="3751121"/>
              <a:ext cx="130616" cy="322530"/>
            </a:xfrm>
            <a:prstGeom prst="straightConnector1">
              <a:avLst/>
            </a:prstGeom>
            <a:ln w="38100">
              <a:solidFill>
                <a:srgbClr val="FF000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55" name="Straight Arrow Connector 54"/>
            <p:cNvCxnSpPr/>
            <p:nvPr/>
          </p:nvCxnSpPr>
          <p:spPr>
            <a:xfrm flipH="1">
              <a:off x="7300694" y="3805303"/>
              <a:ext cx="362850" cy="530965"/>
            </a:xfrm>
            <a:prstGeom prst="straightConnector1">
              <a:avLst/>
            </a:prstGeom>
            <a:ln w="38100">
              <a:solidFill>
                <a:srgbClr val="FF000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rot="18883330">
              <a:off x="7416802" y="4020566"/>
              <a:ext cx="82731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FF0000"/>
                  </a:solidFill>
                  <a:effectLst>
                    <a:outerShdw blurRad="38100" dist="38100" dir="2700000" algn="tl">
                      <a:srgbClr val="000000">
                        <a:alpha val="43137"/>
                      </a:srgbClr>
                    </a:outerShdw>
                  </a:effectLst>
                  <a:uLnTx/>
                  <a:uFillTx/>
                  <a:latin typeface="Tahoma"/>
                  <a:ea typeface="+mn-ea"/>
                  <a:cs typeface="+mn-cs"/>
                </a:rPr>
                <a:t>etc</a:t>
              </a:r>
              <a:endParaRPr kumimoji="0" lang="en-US" sz="18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Tahoma"/>
                <a:ea typeface="+mn-ea"/>
                <a:cs typeface="+mn-cs"/>
              </a:endParaRPr>
            </a:p>
          </p:txBody>
        </p:sp>
      </p:grpSp>
    </p:spTree>
    <p:extLst>
      <p:ext uri="{BB962C8B-B14F-4D97-AF65-F5344CB8AC3E}">
        <p14:creationId xmlns:p14="http://schemas.microsoft.com/office/powerpoint/2010/main" val="273090129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8"/>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nodeType="clickEffect">
                                  <p:stCondLst>
                                    <p:cond delay="0"/>
                                  </p:stCondLst>
                                  <p:childTnLst>
                                    <p:animEffect transition="out" filter="fade">
                                      <p:cBhvr>
                                        <p:cTn id="16" dur="500"/>
                                        <p:tgtEl>
                                          <p:spTgt spid="10"/>
                                        </p:tgtEl>
                                      </p:cBhvr>
                                    </p:animEffect>
                                    <p:set>
                                      <p:cBhvr>
                                        <p:cTn id="17" dur="1" fill="hold">
                                          <p:stCondLst>
                                            <p:cond delay="499"/>
                                          </p:stCondLst>
                                        </p:cTn>
                                        <p:tgtEl>
                                          <p:spTgt spid="10"/>
                                        </p:tgtEl>
                                        <p:attrNameLst>
                                          <p:attrName>style.visibility</p:attrName>
                                        </p:attrNameLst>
                                      </p:cBhvr>
                                      <p:to>
                                        <p:strVal val="hidden"/>
                                      </p:to>
                                    </p:set>
                                  </p:childTnLst>
                                </p:cTn>
                              </p:par>
                              <p:par>
                                <p:cTn id="18" presetID="10" presetClass="exit" presetSubtype="0" fill="hold" grpId="1" nodeType="withEffect">
                                  <p:stCondLst>
                                    <p:cond delay="0"/>
                                  </p:stCondLst>
                                  <p:childTnLst>
                                    <p:animEffect transition="out" filter="fade">
                                      <p:cBhvr>
                                        <p:cTn id="19" dur="500"/>
                                        <p:tgtEl>
                                          <p:spTgt spid="12"/>
                                        </p:tgtEl>
                                      </p:cBhvr>
                                    </p:animEffect>
                                    <p:set>
                                      <p:cBhvr>
                                        <p:cTn id="20" dur="1" fill="hold">
                                          <p:stCondLst>
                                            <p:cond delay="499"/>
                                          </p:stCondLst>
                                        </p:cTn>
                                        <p:tgtEl>
                                          <p:spTgt spid="12"/>
                                        </p:tgtEl>
                                        <p:attrNameLst>
                                          <p:attrName>style.visibility</p:attrName>
                                        </p:attrNameLst>
                                      </p:cBhvr>
                                      <p:to>
                                        <p:strVal val="hidden"/>
                                      </p:to>
                                    </p:set>
                                  </p:childTnLst>
                                </p:cTn>
                              </p:par>
                              <p:par>
                                <p:cTn id="21" presetID="14" presetClass="entr" presetSubtype="10" fill="hold" nodeType="with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randombar(horizontal)">
                                      <p:cBhvr>
                                        <p:cTn id="23" dur="500"/>
                                        <p:tgtEl>
                                          <p:spTgt spid="33"/>
                                        </p:tgtEl>
                                      </p:cBhvr>
                                    </p:animEffect>
                                  </p:childTnLst>
                                </p:cTn>
                              </p:par>
                              <p:par>
                                <p:cTn id="24" presetID="14" presetClass="entr" presetSubtype="10" fill="hold" grpId="0" nodeType="withEffect">
                                  <p:stCondLst>
                                    <p:cond delay="0"/>
                                  </p:stCondLst>
                                  <p:childTnLst>
                                    <p:set>
                                      <p:cBhvr>
                                        <p:cTn id="25" dur="1" fill="hold">
                                          <p:stCondLst>
                                            <p:cond delay="0"/>
                                          </p:stCondLst>
                                        </p:cTn>
                                        <p:tgtEl>
                                          <p:spTgt spid="47"/>
                                        </p:tgtEl>
                                        <p:attrNameLst>
                                          <p:attrName>style.visibility</p:attrName>
                                        </p:attrNameLst>
                                      </p:cBhvr>
                                      <p:to>
                                        <p:strVal val="visible"/>
                                      </p:to>
                                    </p:set>
                                    <p:animEffect transition="in" filter="randombar(horizontal)">
                                      <p:cBhvr>
                                        <p:cTn id="26" dur="500"/>
                                        <p:tgtEl>
                                          <p:spTgt spid="47"/>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33"/>
                                        </p:tgtEl>
                                      </p:cBhvr>
                                    </p:animEffect>
                                    <p:set>
                                      <p:cBhvr>
                                        <p:cTn id="31" dur="1" fill="hold">
                                          <p:stCondLst>
                                            <p:cond delay="499"/>
                                          </p:stCondLst>
                                        </p:cTn>
                                        <p:tgtEl>
                                          <p:spTgt spid="33"/>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47"/>
                                        </p:tgtEl>
                                      </p:cBhvr>
                                    </p:animEffect>
                                    <p:set>
                                      <p:cBhvr>
                                        <p:cTn id="34" dur="1" fill="hold">
                                          <p:stCondLst>
                                            <p:cond delay="499"/>
                                          </p:stCondLst>
                                        </p:cTn>
                                        <p:tgtEl>
                                          <p:spTgt spid="47"/>
                                        </p:tgtEl>
                                        <p:attrNameLst>
                                          <p:attrName>style.visibility</p:attrName>
                                        </p:attrNameLst>
                                      </p:cBhvr>
                                      <p:to>
                                        <p:strVal val="hidden"/>
                                      </p:to>
                                    </p:set>
                                  </p:childTnLst>
                                </p:cTn>
                              </p:par>
                              <p:par>
                                <p:cTn id="35" presetID="14" presetClass="entr" presetSubtype="10" fill="hold" nodeType="withEffect">
                                  <p:stCondLst>
                                    <p:cond delay="0"/>
                                  </p:stCondLst>
                                  <p:childTnLst>
                                    <p:set>
                                      <p:cBhvr>
                                        <p:cTn id="36" dur="1" fill="hold">
                                          <p:stCondLst>
                                            <p:cond delay="0"/>
                                          </p:stCondLst>
                                        </p:cTn>
                                        <p:tgtEl>
                                          <p:spTgt spid="29"/>
                                        </p:tgtEl>
                                        <p:attrNameLst>
                                          <p:attrName>style.visibility</p:attrName>
                                        </p:attrNameLst>
                                      </p:cBhvr>
                                      <p:to>
                                        <p:strVal val="visible"/>
                                      </p:to>
                                    </p:set>
                                    <p:animEffect transition="in" filter="randombar(horizontal)">
                                      <p:cBhvr>
                                        <p:cTn id="37" dur="500"/>
                                        <p:tgtEl>
                                          <p:spTgt spid="29"/>
                                        </p:tgtEl>
                                      </p:cBhvr>
                                    </p:animEffect>
                                  </p:childTnLst>
                                </p:cTn>
                              </p:par>
                            </p:childTnLst>
                          </p:cTn>
                        </p:par>
                      </p:childTnLst>
                    </p:cTn>
                  </p:par>
                  <p:par>
                    <p:cTn id="38" fill="hold">
                      <p:stCondLst>
                        <p:cond delay="indefinite"/>
                      </p:stCondLst>
                      <p:childTnLst>
                        <p:par>
                          <p:cTn id="39" fill="hold">
                            <p:stCondLst>
                              <p:cond delay="0"/>
                            </p:stCondLst>
                            <p:childTnLst>
                              <p:par>
                                <p:cTn id="40" presetID="42" presetClass="exit" presetSubtype="0" fill="hold" grpId="1" nodeType="clickEffect">
                                  <p:stCondLst>
                                    <p:cond delay="0"/>
                                  </p:stCondLst>
                                  <p:childTnLst>
                                    <p:animEffect transition="out" filter="fade">
                                      <p:cBhvr>
                                        <p:cTn id="41" dur="1000"/>
                                        <p:tgtEl>
                                          <p:spTgt spid="11"/>
                                        </p:tgtEl>
                                      </p:cBhvr>
                                    </p:animEffect>
                                    <p:anim calcmode="lin" valueType="num">
                                      <p:cBhvr>
                                        <p:cTn id="42" dur="1000"/>
                                        <p:tgtEl>
                                          <p:spTgt spid="11"/>
                                        </p:tgtEl>
                                        <p:attrNameLst>
                                          <p:attrName>ppt_x</p:attrName>
                                        </p:attrNameLst>
                                      </p:cBhvr>
                                      <p:tavLst>
                                        <p:tav tm="0">
                                          <p:val>
                                            <p:strVal val="ppt_x"/>
                                          </p:val>
                                        </p:tav>
                                        <p:tav tm="100000">
                                          <p:val>
                                            <p:strVal val="ppt_x"/>
                                          </p:val>
                                        </p:tav>
                                      </p:tavLst>
                                    </p:anim>
                                    <p:anim calcmode="lin" valueType="num">
                                      <p:cBhvr>
                                        <p:cTn id="43" dur="1000"/>
                                        <p:tgtEl>
                                          <p:spTgt spid="11"/>
                                        </p:tgtEl>
                                        <p:attrNameLst>
                                          <p:attrName>ppt_y</p:attrName>
                                        </p:attrNameLst>
                                      </p:cBhvr>
                                      <p:tavLst>
                                        <p:tav tm="0">
                                          <p:val>
                                            <p:strVal val="ppt_y"/>
                                          </p:val>
                                        </p:tav>
                                        <p:tav tm="100000">
                                          <p:val>
                                            <p:strVal val="ppt_y+.1"/>
                                          </p:val>
                                        </p:tav>
                                      </p:tavLst>
                                    </p:anim>
                                    <p:set>
                                      <p:cBhvr>
                                        <p:cTn id="44" dur="1" fill="hold">
                                          <p:stCondLst>
                                            <p:cond delay="999"/>
                                          </p:stCondLst>
                                        </p:cTn>
                                        <p:tgtEl>
                                          <p:spTgt spid="11"/>
                                        </p:tgtEl>
                                        <p:attrNameLst>
                                          <p:attrName>style.visibility</p:attrName>
                                        </p:attrNameLst>
                                      </p:cBhvr>
                                      <p:to>
                                        <p:strVal val="hidden"/>
                                      </p:to>
                                    </p:set>
                                  </p:childTnLst>
                                </p:cTn>
                              </p:par>
                              <p:par>
                                <p:cTn id="45" presetID="42" presetClass="exit" presetSubtype="0" fill="hold" nodeType="withEffect">
                                  <p:stCondLst>
                                    <p:cond delay="0"/>
                                  </p:stCondLst>
                                  <p:childTnLst>
                                    <p:animEffect transition="out" filter="fade">
                                      <p:cBhvr>
                                        <p:cTn id="46" dur="1000"/>
                                        <p:tgtEl>
                                          <p:spTgt spid="29"/>
                                        </p:tgtEl>
                                      </p:cBhvr>
                                    </p:animEffect>
                                    <p:anim calcmode="lin" valueType="num">
                                      <p:cBhvr>
                                        <p:cTn id="47" dur="1000"/>
                                        <p:tgtEl>
                                          <p:spTgt spid="29"/>
                                        </p:tgtEl>
                                        <p:attrNameLst>
                                          <p:attrName>ppt_x</p:attrName>
                                        </p:attrNameLst>
                                      </p:cBhvr>
                                      <p:tavLst>
                                        <p:tav tm="0">
                                          <p:val>
                                            <p:strVal val="ppt_x"/>
                                          </p:val>
                                        </p:tav>
                                        <p:tav tm="100000">
                                          <p:val>
                                            <p:strVal val="ppt_x"/>
                                          </p:val>
                                        </p:tav>
                                      </p:tavLst>
                                    </p:anim>
                                    <p:anim calcmode="lin" valueType="num">
                                      <p:cBhvr>
                                        <p:cTn id="48" dur="1000"/>
                                        <p:tgtEl>
                                          <p:spTgt spid="29"/>
                                        </p:tgtEl>
                                        <p:attrNameLst>
                                          <p:attrName>ppt_y</p:attrName>
                                        </p:attrNameLst>
                                      </p:cBhvr>
                                      <p:tavLst>
                                        <p:tav tm="0">
                                          <p:val>
                                            <p:strVal val="ppt_y"/>
                                          </p:val>
                                        </p:tav>
                                        <p:tav tm="100000">
                                          <p:val>
                                            <p:strVal val="ppt_y+.1"/>
                                          </p:val>
                                        </p:tav>
                                      </p:tavLst>
                                    </p:anim>
                                    <p:set>
                                      <p:cBhvr>
                                        <p:cTn id="49" dur="1" fill="hold">
                                          <p:stCondLst>
                                            <p:cond delay="999"/>
                                          </p:stCondLst>
                                        </p:cTn>
                                        <p:tgtEl>
                                          <p:spTgt spid="29"/>
                                        </p:tgtEl>
                                        <p:attrNameLst>
                                          <p:attrName>style.visibility</p:attrName>
                                        </p:attrNameLst>
                                      </p:cBhvr>
                                      <p:to>
                                        <p:strVal val="hidden"/>
                                      </p:to>
                                    </p:set>
                                  </p:childTnLst>
                                </p:cTn>
                              </p:par>
                              <p:par>
                                <p:cTn id="50" presetID="2" presetClass="entr" presetSubtype="4" fill="hold" grpId="0" nodeType="withEffect">
                                  <p:stCondLst>
                                    <p:cond delay="0"/>
                                  </p:stCondLst>
                                  <p:childTnLst>
                                    <p:set>
                                      <p:cBhvr>
                                        <p:cTn id="51" dur="1" fill="hold">
                                          <p:stCondLst>
                                            <p:cond delay="0"/>
                                          </p:stCondLst>
                                        </p:cTn>
                                        <p:tgtEl>
                                          <p:spTgt spid="49"/>
                                        </p:tgtEl>
                                        <p:attrNameLst>
                                          <p:attrName>style.visibility</p:attrName>
                                        </p:attrNameLst>
                                      </p:cBhvr>
                                      <p:to>
                                        <p:strVal val="visible"/>
                                      </p:to>
                                    </p:set>
                                    <p:anim calcmode="lin" valueType="num">
                                      <p:cBhvr additive="base">
                                        <p:cTn id="52" dur="500" fill="hold"/>
                                        <p:tgtEl>
                                          <p:spTgt spid="49"/>
                                        </p:tgtEl>
                                        <p:attrNameLst>
                                          <p:attrName>ppt_x</p:attrName>
                                        </p:attrNameLst>
                                      </p:cBhvr>
                                      <p:tavLst>
                                        <p:tav tm="0">
                                          <p:val>
                                            <p:strVal val="#ppt_x"/>
                                          </p:val>
                                        </p:tav>
                                        <p:tav tm="100000">
                                          <p:val>
                                            <p:strVal val="#ppt_x"/>
                                          </p:val>
                                        </p:tav>
                                      </p:tavLst>
                                    </p:anim>
                                    <p:anim calcmode="lin" valueType="num">
                                      <p:cBhvr additive="base">
                                        <p:cTn id="53"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2" grpId="0"/>
      <p:bldP spid="12" grpId="1"/>
      <p:bldP spid="47" grpId="0"/>
      <p:bldP spid="47" grpId="1"/>
      <p:bldP spid="48" grpId="0"/>
      <p:bldP spid="49"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6"/>
          <p:cNvGraphicFramePr>
            <a:graphicFrameLocks noGrp="1"/>
          </p:cNvGraphicFramePr>
          <p:nvPr/>
        </p:nvGraphicFramePr>
        <p:xfrm>
          <a:off x="2830302" y="2023080"/>
          <a:ext cx="3566160" cy="3566160"/>
        </p:xfrm>
        <a:graphic>
          <a:graphicData uri="http://schemas.openxmlformats.org/drawingml/2006/table">
            <a:tbl>
              <a:tblPr/>
              <a:tblGrid>
                <a:gridCol w="274320">
                  <a:extLst>
                    <a:ext uri="{9D8B030D-6E8A-4147-A177-3AD203B41FA5}">
                      <a16:colId xmlns:a16="http://schemas.microsoft.com/office/drawing/2014/main" val="20000"/>
                    </a:ext>
                  </a:extLst>
                </a:gridCol>
                <a:gridCol w="274320">
                  <a:extLst>
                    <a:ext uri="{9D8B030D-6E8A-4147-A177-3AD203B41FA5}">
                      <a16:colId xmlns:a16="http://schemas.microsoft.com/office/drawing/2014/main" val="20001"/>
                    </a:ext>
                  </a:extLst>
                </a:gridCol>
                <a:gridCol w="274320">
                  <a:extLst>
                    <a:ext uri="{9D8B030D-6E8A-4147-A177-3AD203B41FA5}">
                      <a16:colId xmlns:a16="http://schemas.microsoft.com/office/drawing/2014/main" val="20002"/>
                    </a:ext>
                  </a:extLst>
                </a:gridCol>
                <a:gridCol w="274320">
                  <a:extLst>
                    <a:ext uri="{9D8B030D-6E8A-4147-A177-3AD203B41FA5}">
                      <a16:colId xmlns:a16="http://schemas.microsoft.com/office/drawing/2014/main" val="20003"/>
                    </a:ext>
                  </a:extLst>
                </a:gridCol>
                <a:gridCol w="274320">
                  <a:extLst>
                    <a:ext uri="{9D8B030D-6E8A-4147-A177-3AD203B41FA5}">
                      <a16:colId xmlns:a16="http://schemas.microsoft.com/office/drawing/2014/main" val="20004"/>
                    </a:ext>
                  </a:extLst>
                </a:gridCol>
                <a:gridCol w="274320">
                  <a:extLst>
                    <a:ext uri="{9D8B030D-6E8A-4147-A177-3AD203B41FA5}">
                      <a16:colId xmlns:a16="http://schemas.microsoft.com/office/drawing/2014/main" val="20005"/>
                    </a:ext>
                  </a:extLst>
                </a:gridCol>
                <a:gridCol w="274320">
                  <a:extLst>
                    <a:ext uri="{9D8B030D-6E8A-4147-A177-3AD203B41FA5}">
                      <a16:colId xmlns:a16="http://schemas.microsoft.com/office/drawing/2014/main" val="20006"/>
                    </a:ext>
                  </a:extLst>
                </a:gridCol>
                <a:gridCol w="274320">
                  <a:extLst>
                    <a:ext uri="{9D8B030D-6E8A-4147-A177-3AD203B41FA5}">
                      <a16:colId xmlns:a16="http://schemas.microsoft.com/office/drawing/2014/main" val="20007"/>
                    </a:ext>
                  </a:extLst>
                </a:gridCol>
                <a:gridCol w="274320">
                  <a:extLst>
                    <a:ext uri="{9D8B030D-6E8A-4147-A177-3AD203B41FA5}">
                      <a16:colId xmlns:a16="http://schemas.microsoft.com/office/drawing/2014/main" val="20008"/>
                    </a:ext>
                  </a:extLst>
                </a:gridCol>
                <a:gridCol w="274320">
                  <a:extLst>
                    <a:ext uri="{9D8B030D-6E8A-4147-A177-3AD203B41FA5}">
                      <a16:colId xmlns:a16="http://schemas.microsoft.com/office/drawing/2014/main" val="20009"/>
                    </a:ext>
                  </a:extLst>
                </a:gridCol>
                <a:gridCol w="274320">
                  <a:extLst>
                    <a:ext uri="{9D8B030D-6E8A-4147-A177-3AD203B41FA5}">
                      <a16:colId xmlns:a16="http://schemas.microsoft.com/office/drawing/2014/main" val="20010"/>
                    </a:ext>
                  </a:extLst>
                </a:gridCol>
                <a:gridCol w="274320">
                  <a:extLst>
                    <a:ext uri="{9D8B030D-6E8A-4147-A177-3AD203B41FA5}">
                      <a16:colId xmlns:a16="http://schemas.microsoft.com/office/drawing/2014/main" val="20011"/>
                    </a:ext>
                  </a:extLst>
                </a:gridCol>
                <a:gridCol w="274320">
                  <a:extLst>
                    <a:ext uri="{9D8B030D-6E8A-4147-A177-3AD203B41FA5}">
                      <a16:colId xmlns:a16="http://schemas.microsoft.com/office/drawing/2014/main" val="20012"/>
                    </a:ext>
                  </a:extLst>
                </a:gridCol>
              </a:tblGrid>
              <a:tr h="274320">
                <a:tc>
                  <a:txBody>
                    <a:bodyPr/>
                    <a:lstStyle/>
                    <a:p>
                      <a:pPr algn="ctr"/>
                      <a:endParaRPr lang="en-US" sz="1300" dirty="0">
                        <a:effectLst/>
                      </a:endParaRP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300" dirty="0">
                        <a:effectLst/>
                      </a:endParaRP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N</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E</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T</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H</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E</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R</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L</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A</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N</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D</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S</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extLst>
                  <a:ext uri="{0D108BD9-81ED-4DB2-BD59-A6C34878D82A}">
                    <a16:rowId xmlns:a16="http://schemas.microsoft.com/office/drawing/2014/main" val="10000"/>
                  </a:ext>
                </a:extLst>
              </a:tr>
              <a:tr h="274320">
                <a:tc>
                  <a:txBody>
                    <a:bodyPr/>
                    <a:lstStyle/>
                    <a:p>
                      <a:pPr algn="ctr"/>
                      <a:endParaRPr lang="en-US" sz="1300">
                        <a:effectLst/>
                      </a:endParaRP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2</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274320">
                <a:tc>
                  <a:txBody>
                    <a:bodyPr/>
                    <a:lstStyle/>
                    <a:p>
                      <a:pPr algn="ctr"/>
                      <a:r>
                        <a:rPr lang="en-US" sz="1300" dirty="0">
                          <a:effectLst/>
                        </a:rPr>
                        <a:t>S</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a:effectLst/>
                        </a:rPr>
                        <a:t>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dirty="0">
                          <a:solidFill>
                            <a:schemeClr val="bg1"/>
                          </a:solidFill>
                          <a:effectLst/>
                        </a:rPr>
                        <a:t>2</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dirty="0">
                          <a:solidFill>
                            <a:schemeClr val="bg1"/>
                          </a:solidFill>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dirty="0">
                          <a:solidFill>
                            <a:schemeClr val="bg1"/>
                          </a:solidFill>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dirty="0">
                          <a:solidFill>
                            <a:schemeClr val="bg1"/>
                          </a:solidFill>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dirty="0">
                          <a:solidFill>
                            <a:schemeClr val="bg1"/>
                          </a:solidFill>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dirty="0">
                          <a:solidFill>
                            <a:schemeClr val="bg1"/>
                          </a:solidFill>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dirty="0">
                          <a:solidFill>
                            <a:schemeClr val="bg1"/>
                          </a:solidFill>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274320">
                <a:tc>
                  <a:txBody>
                    <a:bodyPr/>
                    <a:lstStyle/>
                    <a:p>
                      <a:pPr algn="ctr"/>
                      <a:r>
                        <a:rPr lang="en-US" sz="1300" dirty="0">
                          <a:effectLst/>
                        </a:rPr>
                        <a:t>W</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a:effectLst/>
                        </a:rPr>
                        <a:t>2</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dirty="0">
                          <a:solidFill>
                            <a:schemeClr val="bg1"/>
                          </a:solidFill>
                          <a:effectLst/>
                        </a:rPr>
                        <a:t>2</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2</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dirty="0">
                          <a:solidFill>
                            <a:schemeClr val="bg1"/>
                          </a:solidFill>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11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274320">
                <a:tc>
                  <a:txBody>
                    <a:bodyPr/>
                    <a:lstStyle/>
                    <a:p>
                      <a:pPr algn="ctr"/>
                      <a:r>
                        <a:rPr lang="en-US" sz="1300" dirty="0">
                          <a:effectLst/>
                        </a:rPr>
                        <a:t>I</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solidFill>
                            <a:schemeClr val="bg1"/>
                          </a:solidFill>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11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274320">
                <a:tc>
                  <a:txBody>
                    <a:bodyPr/>
                    <a:lstStyle/>
                    <a:p>
                      <a:pPr algn="ctr"/>
                      <a:r>
                        <a:rPr lang="en-US" sz="1300" dirty="0">
                          <a:effectLst/>
                        </a:rPr>
                        <a:t>T</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solidFill>
                            <a:schemeClr val="bg1"/>
                          </a:solidFill>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11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274320">
                <a:tc>
                  <a:txBody>
                    <a:bodyPr/>
                    <a:lstStyle/>
                    <a:p>
                      <a:pPr algn="ctr"/>
                      <a:r>
                        <a:rPr lang="en-US" sz="1300" dirty="0">
                          <a:effectLst/>
                        </a:rPr>
                        <a:t>Z</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solidFill>
                            <a:schemeClr val="bg1"/>
                          </a:solidFill>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dirty="0">
                          <a:solidFill>
                            <a:schemeClr val="bg1"/>
                          </a:solidFill>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11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274320">
                <a:tc>
                  <a:txBody>
                    <a:bodyPr/>
                    <a:lstStyle/>
                    <a:p>
                      <a:pPr algn="ctr"/>
                      <a:r>
                        <a:rPr lang="en-US" sz="1300" dirty="0">
                          <a:effectLst/>
                        </a:rPr>
                        <a:t>E</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dirty="0">
                          <a:solidFill>
                            <a:schemeClr val="bg1"/>
                          </a:solidFill>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274320">
                <a:tc>
                  <a:txBody>
                    <a:bodyPr/>
                    <a:lstStyle/>
                    <a:p>
                      <a:pPr algn="ctr"/>
                      <a:r>
                        <a:rPr lang="en-US" sz="1300" dirty="0">
                          <a:effectLst/>
                        </a:rPr>
                        <a:t>R</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solidFill>
                            <a:schemeClr val="bg1"/>
                          </a:solidFill>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8"/>
                  </a:ext>
                </a:extLst>
              </a:tr>
              <a:tr h="274320">
                <a:tc>
                  <a:txBody>
                    <a:bodyPr/>
                    <a:lstStyle/>
                    <a:p>
                      <a:pPr algn="ctr"/>
                      <a:r>
                        <a:rPr lang="en-US" sz="1300" dirty="0">
                          <a:effectLst/>
                        </a:rPr>
                        <a:t>L</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solidFill>
                            <a:schemeClr val="bg1"/>
                          </a:solidFill>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dirty="0">
                          <a:solidFill>
                            <a:schemeClr val="bg1"/>
                          </a:solidFill>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274320">
                <a:tc>
                  <a:txBody>
                    <a:bodyPr/>
                    <a:lstStyle/>
                    <a:p>
                      <a:pPr algn="ctr"/>
                      <a:r>
                        <a:rPr lang="en-US" sz="1300" dirty="0">
                          <a:effectLst/>
                        </a:rPr>
                        <a:t>A</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dirty="0">
                          <a:solidFill>
                            <a:schemeClr val="bg1"/>
                          </a:solidFill>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dirty="0">
                          <a:solidFill>
                            <a:schemeClr val="bg1"/>
                          </a:solidFill>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274320">
                <a:tc>
                  <a:txBody>
                    <a:bodyPr/>
                    <a:lstStyle/>
                    <a:p>
                      <a:pPr algn="ctr"/>
                      <a:r>
                        <a:rPr lang="en-US" sz="1300" dirty="0">
                          <a:effectLst/>
                        </a:rPr>
                        <a:t>N</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solidFill>
                            <a:schemeClr val="bg1"/>
                          </a:solidFill>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dirty="0">
                          <a:solidFill>
                            <a:schemeClr val="bg1"/>
                          </a:solidFill>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dirty="0">
                          <a:solidFill>
                            <a:schemeClr val="bg1"/>
                          </a:solidFill>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dirty="0">
                          <a:solidFill>
                            <a:schemeClr val="bg1"/>
                          </a:solidFill>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a:solidFill>
                            <a:schemeClr val="bg1"/>
                          </a:solidFill>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r h="274320">
                <a:tc>
                  <a:txBody>
                    <a:bodyPr/>
                    <a:lstStyle/>
                    <a:p>
                      <a:pPr algn="ctr"/>
                      <a:r>
                        <a:rPr lang="en-US" sz="1300" i="0" dirty="0">
                          <a:solidFill>
                            <a:srgbClr val="333333"/>
                          </a:solidFill>
                          <a:effectLst/>
                          <a:latin typeface="Helvetica Neue"/>
                        </a:rPr>
                        <a:t>D</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b="0" i="0" dirty="0">
                          <a:solidFill>
                            <a:srgbClr val="333333"/>
                          </a:solidFill>
                          <a:effectLst/>
                          <a:latin typeface="Helvetica Neue"/>
                        </a:rPr>
                        <a:t>11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300" b="0" i="0" dirty="0">
                          <a:solidFill>
                            <a:schemeClr val="bg1"/>
                          </a:solidFill>
                          <a:effectLst/>
                          <a:latin typeface="Helvetica Neue"/>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b="0" i="0">
                          <a:solidFill>
                            <a:schemeClr val="bg1"/>
                          </a:solidFill>
                          <a:effectLst/>
                          <a:latin typeface="Helvetica Neue"/>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b="0" i="0">
                          <a:solidFill>
                            <a:schemeClr val="bg1"/>
                          </a:solidFill>
                          <a:effectLst/>
                          <a:latin typeface="Helvetica Neue"/>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b="0" i="0">
                          <a:solidFill>
                            <a:schemeClr val="bg1"/>
                          </a:solidFill>
                          <a:effectLst/>
                          <a:latin typeface="Helvetica Neue"/>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b="0" i="0">
                          <a:solidFill>
                            <a:schemeClr val="bg1"/>
                          </a:solidFill>
                          <a:effectLst/>
                          <a:latin typeface="Helvetica Neue"/>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b="0" i="0">
                          <a:solidFill>
                            <a:schemeClr val="bg1"/>
                          </a:solidFill>
                          <a:effectLst/>
                          <a:latin typeface="Helvetica Neue"/>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b="0" i="0">
                          <a:solidFill>
                            <a:schemeClr val="bg1"/>
                          </a:solidFill>
                          <a:effectLst/>
                          <a:latin typeface="Helvetica Neue"/>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b="0" i="0">
                          <a:solidFill>
                            <a:schemeClr val="bg1"/>
                          </a:solidFill>
                          <a:effectLst/>
                          <a:latin typeface="Helvetica Neue"/>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b="0" i="0">
                          <a:solidFill>
                            <a:schemeClr val="bg1"/>
                          </a:solidFill>
                          <a:effectLst/>
                          <a:latin typeface="Helvetica Neue"/>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b="0" i="0" dirty="0">
                          <a:solidFill>
                            <a:schemeClr val="bg1"/>
                          </a:solidFill>
                          <a:effectLst/>
                          <a:latin typeface="Helvetica Neue"/>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300" dirty="0">
                          <a:solidFill>
                            <a:schemeClr val="bg1"/>
                          </a:solidFill>
                        </a:rPr>
                        <a:t>5</a:t>
                      </a:r>
                    </a:p>
                  </a:txBody>
                  <a:tcPr marL="66203" marR="66203" marT="33101" marB="33101">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2"/>
                  </a:ext>
                </a:extLst>
              </a:tr>
            </a:tbl>
          </a:graphicData>
        </a:graphic>
      </p:graphicFrame>
      <p:sp>
        <p:nvSpPr>
          <p:cNvPr id="2" name="Title 1"/>
          <p:cNvSpPr>
            <a:spLocks noGrp="1"/>
          </p:cNvSpPr>
          <p:nvPr>
            <p:ph type="title"/>
          </p:nvPr>
        </p:nvSpPr>
        <p:spPr>
          <a:xfrm>
            <a:off x="228600" y="83389"/>
            <a:ext cx="8610600" cy="1066800"/>
          </a:xfrm>
        </p:spPr>
        <p:txBody>
          <a:bodyPr/>
          <a:lstStyle/>
          <a:p>
            <a:r>
              <a:rPr lang="en-US" dirty="0"/>
              <a:t>Example: Dynamic Programming Table</a:t>
            </a:r>
          </a:p>
        </p:txBody>
      </p:sp>
      <p:sp>
        <p:nvSpPr>
          <p:cNvPr id="37" name="Rectangle 36"/>
          <p:cNvSpPr/>
          <p:nvPr/>
        </p:nvSpPr>
        <p:spPr>
          <a:xfrm>
            <a:off x="2710549" y="1591216"/>
            <a:ext cx="3805667"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a:ea typeface="+mn-ea"/>
                <a:cs typeface="+mn-cs"/>
              </a:rPr>
              <a:t>NETHERLANDS x SWITZERLAND</a:t>
            </a:r>
          </a:p>
        </p:txBody>
      </p:sp>
      <p:cxnSp>
        <p:nvCxnSpPr>
          <p:cNvPr id="9" name="Straight Arrow Connector 8"/>
          <p:cNvCxnSpPr/>
          <p:nvPr/>
        </p:nvCxnSpPr>
        <p:spPr>
          <a:xfrm flipV="1">
            <a:off x="4397358" y="2887176"/>
            <a:ext cx="0" cy="365760"/>
          </a:xfrm>
          <a:prstGeom prst="straightConnector1">
            <a:avLst/>
          </a:prstGeom>
          <a:ln w="28575">
            <a:solidFill>
              <a:srgbClr val="FF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p:nvPr/>
        </p:nvCxnSpPr>
        <p:spPr>
          <a:xfrm flipH="1">
            <a:off x="4031598" y="3247216"/>
            <a:ext cx="365760" cy="0"/>
          </a:xfrm>
          <a:prstGeom prst="straightConnector1">
            <a:avLst/>
          </a:prstGeom>
          <a:ln w="28575">
            <a:solidFill>
              <a:srgbClr val="FF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p:nvPr/>
        </p:nvCxnSpPr>
        <p:spPr>
          <a:xfrm flipH="1" flipV="1">
            <a:off x="4037318" y="2959184"/>
            <a:ext cx="360040" cy="288032"/>
          </a:xfrm>
          <a:prstGeom prst="straightConnector1">
            <a:avLst/>
          </a:prstGeom>
          <a:ln w="28575">
            <a:solidFill>
              <a:srgbClr val="FF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3361576" y="2276872"/>
            <a:ext cx="274320" cy="2743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2" name="Rectangle 11"/>
          <p:cNvSpPr/>
          <p:nvPr/>
        </p:nvSpPr>
        <p:spPr>
          <a:xfrm>
            <a:off x="3073544" y="2290584"/>
            <a:ext cx="274320" cy="2743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3" name="Rectangle 12"/>
          <p:cNvSpPr/>
          <p:nvPr/>
        </p:nvSpPr>
        <p:spPr>
          <a:xfrm>
            <a:off x="3073544" y="2578616"/>
            <a:ext cx="274320" cy="2743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 name="Rectangle 3"/>
          <p:cNvSpPr/>
          <p:nvPr/>
        </p:nvSpPr>
        <p:spPr>
          <a:xfrm>
            <a:off x="186493" y="2852936"/>
            <a:ext cx="2729323" cy="92333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immediate left,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upper left,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upper entries of its own</a:t>
            </a:r>
          </a:p>
        </p:txBody>
      </p:sp>
    </p:spTree>
    <p:extLst>
      <p:ext uri="{BB962C8B-B14F-4D97-AF65-F5344CB8AC3E}">
        <p14:creationId xmlns:p14="http://schemas.microsoft.com/office/powerpoint/2010/main" val="15687894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childTnLst>
                          </p:cTn>
                        </p:par>
                        <p:par>
                          <p:cTn id="11" fill="hold">
                            <p:stCondLst>
                              <p:cond delay="0"/>
                            </p:stCondLst>
                            <p:childTnLst>
                              <p:par>
                                <p:cTn id="12" presetID="19" presetClass="emph" presetSubtype="0" fill="hold" grpId="1" nodeType="afterEffect">
                                  <p:stCondLst>
                                    <p:cond delay="0"/>
                                  </p:stCondLst>
                                  <p:childTnLst>
                                    <p:animClr clrSpc="rgb" dir="cw">
                                      <p:cBhvr override="childStyle">
                                        <p:cTn id="13" dur="500" fill="hold"/>
                                        <p:tgtEl>
                                          <p:spTgt spid="13"/>
                                        </p:tgtEl>
                                        <p:attrNameLst>
                                          <p:attrName>style.color</p:attrName>
                                        </p:attrNameLst>
                                      </p:cBhvr>
                                      <p:to>
                                        <a:srgbClr val="FF0000"/>
                                      </p:to>
                                    </p:animClr>
                                    <p:animClr clrSpc="rgb" dir="cw">
                                      <p:cBhvr>
                                        <p:cTn id="14" dur="500" fill="hold"/>
                                        <p:tgtEl>
                                          <p:spTgt spid="13"/>
                                        </p:tgtEl>
                                        <p:attrNameLst>
                                          <p:attrName>fillcolor</p:attrName>
                                        </p:attrNameLst>
                                      </p:cBhvr>
                                      <p:to>
                                        <a:srgbClr val="FF0000"/>
                                      </p:to>
                                    </p:animClr>
                                    <p:set>
                                      <p:cBhvr>
                                        <p:cTn id="15" dur="500" fill="hold"/>
                                        <p:tgtEl>
                                          <p:spTgt spid="13"/>
                                        </p:tgtEl>
                                        <p:attrNameLst>
                                          <p:attrName>fill.type</p:attrName>
                                        </p:attrNameLst>
                                      </p:cBhvr>
                                      <p:to>
                                        <p:strVal val="solid"/>
                                      </p:to>
                                    </p:set>
                                    <p:set>
                                      <p:cBhvr>
                                        <p:cTn id="16" dur="500" fill="hold"/>
                                        <p:tgtEl>
                                          <p:spTgt spid="13"/>
                                        </p:tgtEl>
                                        <p:attrNameLst>
                                          <p:attrName>fill.on</p:attrName>
                                        </p:attrNameLst>
                                      </p:cBhvr>
                                      <p:to>
                                        <p:strVal val="true"/>
                                      </p:to>
                                    </p:set>
                                  </p:childTnLst>
                                </p:cTn>
                              </p:par>
                              <p:par>
                                <p:cTn id="17" presetID="19" presetClass="emph" presetSubtype="0" fill="hold" grpId="1" nodeType="withEffect">
                                  <p:stCondLst>
                                    <p:cond delay="0"/>
                                  </p:stCondLst>
                                  <p:childTnLst>
                                    <p:animClr clrSpc="rgb" dir="cw">
                                      <p:cBhvr override="childStyle">
                                        <p:cTn id="18" dur="500" fill="hold"/>
                                        <p:tgtEl>
                                          <p:spTgt spid="3"/>
                                        </p:tgtEl>
                                        <p:attrNameLst>
                                          <p:attrName>style.color</p:attrName>
                                        </p:attrNameLst>
                                      </p:cBhvr>
                                      <p:to>
                                        <a:srgbClr val="FF0000"/>
                                      </p:to>
                                    </p:animClr>
                                    <p:animClr clrSpc="rgb" dir="cw">
                                      <p:cBhvr>
                                        <p:cTn id="19" dur="500" fill="hold"/>
                                        <p:tgtEl>
                                          <p:spTgt spid="3"/>
                                        </p:tgtEl>
                                        <p:attrNameLst>
                                          <p:attrName>fillcolor</p:attrName>
                                        </p:attrNameLst>
                                      </p:cBhvr>
                                      <p:to>
                                        <a:srgbClr val="FF0000"/>
                                      </p:to>
                                    </p:animClr>
                                    <p:set>
                                      <p:cBhvr>
                                        <p:cTn id="20" dur="500" fill="hold"/>
                                        <p:tgtEl>
                                          <p:spTgt spid="3"/>
                                        </p:tgtEl>
                                        <p:attrNameLst>
                                          <p:attrName>fill.type</p:attrName>
                                        </p:attrNameLst>
                                      </p:cBhvr>
                                      <p:to>
                                        <p:strVal val="solid"/>
                                      </p:to>
                                    </p:set>
                                    <p:set>
                                      <p:cBhvr>
                                        <p:cTn id="21" dur="500" fill="hold"/>
                                        <p:tgtEl>
                                          <p:spTgt spid="3"/>
                                        </p:tgtEl>
                                        <p:attrNameLst>
                                          <p:attrName>fill.on</p:attrName>
                                        </p:attrNameLst>
                                      </p:cBhvr>
                                      <p:to>
                                        <p:strVal val="true"/>
                                      </p:to>
                                    </p:set>
                                  </p:childTnLst>
                                </p:cTn>
                              </p:par>
                              <p:par>
                                <p:cTn id="22" presetID="19" presetClass="emph" presetSubtype="0" fill="hold" grpId="1" nodeType="withEffect">
                                  <p:stCondLst>
                                    <p:cond delay="0"/>
                                  </p:stCondLst>
                                  <p:childTnLst>
                                    <p:animClr clrSpc="rgb" dir="cw">
                                      <p:cBhvr override="childStyle">
                                        <p:cTn id="23" dur="500" fill="hold"/>
                                        <p:tgtEl>
                                          <p:spTgt spid="12"/>
                                        </p:tgtEl>
                                        <p:attrNameLst>
                                          <p:attrName>style.color</p:attrName>
                                        </p:attrNameLst>
                                      </p:cBhvr>
                                      <p:to>
                                        <a:srgbClr val="FF0000"/>
                                      </p:to>
                                    </p:animClr>
                                    <p:animClr clrSpc="rgb" dir="cw">
                                      <p:cBhvr>
                                        <p:cTn id="24" dur="500" fill="hold"/>
                                        <p:tgtEl>
                                          <p:spTgt spid="12"/>
                                        </p:tgtEl>
                                        <p:attrNameLst>
                                          <p:attrName>fillcolor</p:attrName>
                                        </p:attrNameLst>
                                      </p:cBhvr>
                                      <p:to>
                                        <a:srgbClr val="FF0000"/>
                                      </p:to>
                                    </p:animClr>
                                    <p:set>
                                      <p:cBhvr>
                                        <p:cTn id="25" dur="500" fill="hold"/>
                                        <p:tgtEl>
                                          <p:spTgt spid="12"/>
                                        </p:tgtEl>
                                        <p:attrNameLst>
                                          <p:attrName>fill.type</p:attrName>
                                        </p:attrNameLst>
                                      </p:cBhvr>
                                      <p:to>
                                        <p:strVal val="solid"/>
                                      </p:to>
                                    </p:set>
                                    <p:set>
                                      <p:cBhvr>
                                        <p:cTn id="26" dur="500" fill="hold"/>
                                        <p:tgtEl>
                                          <p:spTgt spid="12"/>
                                        </p:tgtEl>
                                        <p:attrNameLst>
                                          <p:attrName>fill.on</p:attrName>
                                        </p:attrNameLst>
                                      </p:cBhvr>
                                      <p:to>
                                        <p:strVal val="true"/>
                                      </p:to>
                                    </p:set>
                                  </p:childTnLst>
                                </p:cTn>
                              </p:par>
                              <p:par>
                                <p:cTn id="27" presetID="22" presetClass="entr" presetSubtype="8" fill="hold" grpId="0" nodeType="with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wipe(left)">
                                      <p:cBhvr>
                                        <p:cTn id="2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12" grpId="0" animBg="1"/>
      <p:bldP spid="12" grpId="1" animBg="1"/>
      <p:bldP spid="13" grpId="0" animBg="1"/>
      <p:bldP spid="13" grpId="1" animBg="1"/>
      <p:bldP spid="4"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6"/>
          <p:cNvGraphicFramePr>
            <a:graphicFrameLocks noGrp="1"/>
          </p:cNvGraphicFramePr>
          <p:nvPr/>
        </p:nvGraphicFramePr>
        <p:xfrm>
          <a:off x="2830302" y="2023080"/>
          <a:ext cx="3566160" cy="3566160"/>
        </p:xfrm>
        <a:graphic>
          <a:graphicData uri="http://schemas.openxmlformats.org/drawingml/2006/table">
            <a:tbl>
              <a:tblPr/>
              <a:tblGrid>
                <a:gridCol w="274320">
                  <a:extLst>
                    <a:ext uri="{9D8B030D-6E8A-4147-A177-3AD203B41FA5}">
                      <a16:colId xmlns:a16="http://schemas.microsoft.com/office/drawing/2014/main" val="20000"/>
                    </a:ext>
                  </a:extLst>
                </a:gridCol>
                <a:gridCol w="274320">
                  <a:extLst>
                    <a:ext uri="{9D8B030D-6E8A-4147-A177-3AD203B41FA5}">
                      <a16:colId xmlns:a16="http://schemas.microsoft.com/office/drawing/2014/main" val="20001"/>
                    </a:ext>
                  </a:extLst>
                </a:gridCol>
                <a:gridCol w="274320">
                  <a:extLst>
                    <a:ext uri="{9D8B030D-6E8A-4147-A177-3AD203B41FA5}">
                      <a16:colId xmlns:a16="http://schemas.microsoft.com/office/drawing/2014/main" val="20002"/>
                    </a:ext>
                  </a:extLst>
                </a:gridCol>
                <a:gridCol w="274320">
                  <a:extLst>
                    <a:ext uri="{9D8B030D-6E8A-4147-A177-3AD203B41FA5}">
                      <a16:colId xmlns:a16="http://schemas.microsoft.com/office/drawing/2014/main" val="20003"/>
                    </a:ext>
                  </a:extLst>
                </a:gridCol>
                <a:gridCol w="274320">
                  <a:extLst>
                    <a:ext uri="{9D8B030D-6E8A-4147-A177-3AD203B41FA5}">
                      <a16:colId xmlns:a16="http://schemas.microsoft.com/office/drawing/2014/main" val="20004"/>
                    </a:ext>
                  </a:extLst>
                </a:gridCol>
                <a:gridCol w="274320">
                  <a:extLst>
                    <a:ext uri="{9D8B030D-6E8A-4147-A177-3AD203B41FA5}">
                      <a16:colId xmlns:a16="http://schemas.microsoft.com/office/drawing/2014/main" val="20005"/>
                    </a:ext>
                  </a:extLst>
                </a:gridCol>
                <a:gridCol w="274320">
                  <a:extLst>
                    <a:ext uri="{9D8B030D-6E8A-4147-A177-3AD203B41FA5}">
                      <a16:colId xmlns:a16="http://schemas.microsoft.com/office/drawing/2014/main" val="20006"/>
                    </a:ext>
                  </a:extLst>
                </a:gridCol>
                <a:gridCol w="274320">
                  <a:extLst>
                    <a:ext uri="{9D8B030D-6E8A-4147-A177-3AD203B41FA5}">
                      <a16:colId xmlns:a16="http://schemas.microsoft.com/office/drawing/2014/main" val="20007"/>
                    </a:ext>
                  </a:extLst>
                </a:gridCol>
                <a:gridCol w="274320">
                  <a:extLst>
                    <a:ext uri="{9D8B030D-6E8A-4147-A177-3AD203B41FA5}">
                      <a16:colId xmlns:a16="http://schemas.microsoft.com/office/drawing/2014/main" val="20008"/>
                    </a:ext>
                  </a:extLst>
                </a:gridCol>
                <a:gridCol w="274320">
                  <a:extLst>
                    <a:ext uri="{9D8B030D-6E8A-4147-A177-3AD203B41FA5}">
                      <a16:colId xmlns:a16="http://schemas.microsoft.com/office/drawing/2014/main" val="20009"/>
                    </a:ext>
                  </a:extLst>
                </a:gridCol>
                <a:gridCol w="274320">
                  <a:extLst>
                    <a:ext uri="{9D8B030D-6E8A-4147-A177-3AD203B41FA5}">
                      <a16:colId xmlns:a16="http://schemas.microsoft.com/office/drawing/2014/main" val="20010"/>
                    </a:ext>
                  </a:extLst>
                </a:gridCol>
                <a:gridCol w="274320">
                  <a:extLst>
                    <a:ext uri="{9D8B030D-6E8A-4147-A177-3AD203B41FA5}">
                      <a16:colId xmlns:a16="http://schemas.microsoft.com/office/drawing/2014/main" val="20011"/>
                    </a:ext>
                  </a:extLst>
                </a:gridCol>
                <a:gridCol w="274320">
                  <a:extLst>
                    <a:ext uri="{9D8B030D-6E8A-4147-A177-3AD203B41FA5}">
                      <a16:colId xmlns:a16="http://schemas.microsoft.com/office/drawing/2014/main" val="20012"/>
                    </a:ext>
                  </a:extLst>
                </a:gridCol>
              </a:tblGrid>
              <a:tr h="274320">
                <a:tc>
                  <a:txBody>
                    <a:bodyPr/>
                    <a:lstStyle/>
                    <a:p>
                      <a:pPr algn="ctr"/>
                      <a:endParaRPr lang="en-US" sz="1300" dirty="0">
                        <a:effectLst/>
                      </a:endParaRP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300" dirty="0">
                        <a:effectLst/>
                      </a:endParaRP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N</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E</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T</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H</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E</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R</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L</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A</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N</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D</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S</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extLst>
                  <a:ext uri="{0D108BD9-81ED-4DB2-BD59-A6C34878D82A}">
                    <a16:rowId xmlns:a16="http://schemas.microsoft.com/office/drawing/2014/main" val="10000"/>
                  </a:ext>
                </a:extLst>
              </a:tr>
              <a:tr h="274320">
                <a:tc>
                  <a:txBody>
                    <a:bodyPr/>
                    <a:lstStyle/>
                    <a:p>
                      <a:pPr algn="ctr"/>
                      <a:endParaRPr lang="en-US" sz="1300">
                        <a:effectLst/>
                      </a:endParaRP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2</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274320">
                <a:tc>
                  <a:txBody>
                    <a:bodyPr/>
                    <a:lstStyle/>
                    <a:p>
                      <a:pPr algn="ctr"/>
                      <a:r>
                        <a:rPr lang="en-US" sz="1300" dirty="0">
                          <a:effectLst/>
                        </a:rPr>
                        <a:t>S</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a:effectLst/>
                        </a:rPr>
                        <a:t>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2</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274320">
                <a:tc>
                  <a:txBody>
                    <a:bodyPr/>
                    <a:lstStyle/>
                    <a:p>
                      <a:pPr algn="ctr"/>
                      <a:r>
                        <a:rPr lang="en-US" sz="1300" dirty="0">
                          <a:effectLst/>
                        </a:rPr>
                        <a:t>W</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a:effectLst/>
                        </a:rPr>
                        <a:t>2</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2</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2</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274320">
                <a:tc>
                  <a:txBody>
                    <a:bodyPr/>
                    <a:lstStyle/>
                    <a:p>
                      <a:pPr algn="ctr"/>
                      <a:r>
                        <a:rPr lang="en-US" sz="1300" dirty="0">
                          <a:effectLst/>
                        </a:rPr>
                        <a:t>I</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4"/>
                  </a:ext>
                </a:extLst>
              </a:tr>
              <a:tr h="274320">
                <a:tc>
                  <a:txBody>
                    <a:bodyPr/>
                    <a:lstStyle/>
                    <a:p>
                      <a:pPr algn="ctr"/>
                      <a:r>
                        <a:rPr lang="en-US" sz="1300" dirty="0">
                          <a:effectLst/>
                        </a:rPr>
                        <a:t>T</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5"/>
                  </a:ext>
                </a:extLst>
              </a:tr>
              <a:tr h="274320">
                <a:tc>
                  <a:txBody>
                    <a:bodyPr/>
                    <a:lstStyle/>
                    <a:p>
                      <a:pPr algn="ctr"/>
                      <a:r>
                        <a:rPr lang="en-US" sz="1300" dirty="0">
                          <a:effectLst/>
                        </a:rPr>
                        <a:t>Z</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6"/>
                  </a:ext>
                </a:extLst>
              </a:tr>
              <a:tr h="274320">
                <a:tc>
                  <a:txBody>
                    <a:bodyPr/>
                    <a:lstStyle/>
                    <a:p>
                      <a:pPr algn="ctr"/>
                      <a:r>
                        <a:rPr lang="en-US" sz="1300" dirty="0">
                          <a:effectLst/>
                        </a:rPr>
                        <a:t>E</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7"/>
                  </a:ext>
                </a:extLst>
              </a:tr>
              <a:tr h="274320">
                <a:tc>
                  <a:txBody>
                    <a:bodyPr/>
                    <a:lstStyle/>
                    <a:p>
                      <a:pPr algn="ctr"/>
                      <a:r>
                        <a:rPr lang="en-US" sz="1300" dirty="0">
                          <a:effectLst/>
                        </a:rPr>
                        <a:t>R</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8"/>
                  </a:ext>
                </a:extLst>
              </a:tr>
              <a:tr h="274320">
                <a:tc>
                  <a:txBody>
                    <a:bodyPr/>
                    <a:lstStyle/>
                    <a:p>
                      <a:pPr algn="ctr"/>
                      <a:r>
                        <a:rPr lang="en-US" sz="1300" dirty="0">
                          <a:effectLst/>
                        </a:rPr>
                        <a:t>L</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9"/>
                  </a:ext>
                </a:extLst>
              </a:tr>
              <a:tr h="274320">
                <a:tc>
                  <a:txBody>
                    <a:bodyPr/>
                    <a:lstStyle/>
                    <a:p>
                      <a:pPr algn="ctr"/>
                      <a:r>
                        <a:rPr lang="en-US" sz="1300" dirty="0">
                          <a:effectLst/>
                        </a:rPr>
                        <a:t>A</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0"/>
                  </a:ext>
                </a:extLst>
              </a:tr>
              <a:tr h="274320">
                <a:tc>
                  <a:txBody>
                    <a:bodyPr/>
                    <a:lstStyle/>
                    <a:p>
                      <a:pPr algn="ctr"/>
                      <a:r>
                        <a:rPr lang="en-US" sz="1300" dirty="0">
                          <a:effectLst/>
                        </a:rPr>
                        <a:t>N</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1"/>
                  </a:ext>
                </a:extLst>
              </a:tr>
              <a:tr h="274320">
                <a:tc>
                  <a:txBody>
                    <a:bodyPr/>
                    <a:lstStyle/>
                    <a:p>
                      <a:pPr algn="ctr"/>
                      <a:r>
                        <a:rPr lang="en-US" sz="1300" i="0" dirty="0">
                          <a:solidFill>
                            <a:srgbClr val="333333"/>
                          </a:solidFill>
                          <a:effectLst/>
                          <a:latin typeface="Helvetica Neue"/>
                        </a:rPr>
                        <a:t>D</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b="0" i="0" dirty="0">
                          <a:solidFill>
                            <a:srgbClr val="333333"/>
                          </a:solidFill>
                          <a:effectLst/>
                          <a:latin typeface="Helvetica Neue"/>
                        </a:rPr>
                        <a:t>11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300" b="0" i="0">
                          <a:solidFill>
                            <a:srgbClr val="333333"/>
                          </a:solidFill>
                          <a:effectLst/>
                          <a:latin typeface="Helvetica Neue"/>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300" b="0" i="0">
                          <a:solidFill>
                            <a:srgbClr val="333333"/>
                          </a:solidFill>
                          <a:effectLst/>
                          <a:latin typeface="Helvetica Neue"/>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300" b="0" i="0">
                          <a:solidFill>
                            <a:srgbClr val="333333"/>
                          </a:solidFill>
                          <a:effectLst/>
                          <a:latin typeface="Helvetica Neue"/>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300" b="0" i="0">
                          <a:solidFill>
                            <a:srgbClr val="333333"/>
                          </a:solidFill>
                          <a:effectLst/>
                          <a:latin typeface="Helvetica Neue"/>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300" b="0" i="0">
                          <a:solidFill>
                            <a:srgbClr val="333333"/>
                          </a:solidFill>
                          <a:effectLst/>
                          <a:latin typeface="Helvetica Neue"/>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300" b="0" i="0">
                          <a:solidFill>
                            <a:srgbClr val="333333"/>
                          </a:solidFill>
                          <a:effectLst/>
                          <a:latin typeface="Helvetica Neue"/>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300" b="0" i="0">
                          <a:solidFill>
                            <a:srgbClr val="333333"/>
                          </a:solidFill>
                          <a:effectLst/>
                          <a:latin typeface="Helvetica Neue"/>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300" b="0" i="0">
                          <a:solidFill>
                            <a:srgbClr val="333333"/>
                          </a:solidFill>
                          <a:effectLst/>
                          <a:latin typeface="Helvetica Neue"/>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300" b="0" i="0">
                          <a:solidFill>
                            <a:srgbClr val="333333"/>
                          </a:solidFill>
                          <a:effectLst/>
                          <a:latin typeface="Helvetica Neue"/>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300" b="0" i="0">
                          <a:solidFill>
                            <a:srgbClr val="333333"/>
                          </a:solidFill>
                          <a:effectLst/>
                          <a:latin typeface="Helvetica Neue"/>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dirty="0"/>
                        <a:t>5</a:t>
                      </a:r>
                    </a:p>
                  </a:txBody>
                  <a:tcPr marL="66203" marR="66203" marT="33101" marB="33101">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12"/>
                  </a:ext>
                </a:extLst>
              </a:tr>
            </a:tbl>
          </a:graphicData>
        </a:graphic>
      </p:graphicFrame>
      <p:sp>
        <p:nvSpPr>
          <p:cNvPr id="2" name="Title 1"/>
          <p:cNvSpPr>
            <a:spLocks noGrp="1"/>
          </p:cNvSpPr>
          <p:nvPr>
            <p:ph type="title"/>
          </p:nvPr>
        </p:nvSpPr>
        <p:spPr>
          <a:xfrm>
            <a:off x="228600" y="83389"/>
            <a:ext cx="8610600" cy="1066800"/>
          </a:xfrm>
        </p:spPr>
        <p:txBody>
          <a:bodyPr/>
          <a:lstStyle/>
          <a:p>
            <a:r>
              <a:rPr lang="en-US" dirty="0"/>
              <a:t>Example: Dynamic Programming Table</a:t>
            </a:r>
          </a:p>
        </p:txBody>
      </p:sp>
      <p:sp>
        <p:nvSpPr>
          <p:cNvPr id="36" name="Rectangle 35"/>
          <p:cNvSpPr/>
          <p:nvPr/>
        </p:nvSpPr>
        <p:spPr>
          <a:xfrm>
            <a:off x="1627423" y="5714138"/>
            <a:ext cx="5971918" cy="830997"/>
          </a:xfrm>
          <a:prstGeom prst="rect">
            <a:avLst/>
          </a:prstGeom>
          <a:solidFill>
            <a:schemeClr val="bg1"/>
          </a:solidFill>
          <a:ln w="19050">
            <a:solidFill>
              <a:srgbClr val="FE0606"/>
            </a:solidFill>
          </a:ln>
        </p:spPr>
        <p:txBody>
          <a:bodyPr wrap="square">
            <a:spAutoFit/>
          </a:bodyPr>
          <a:lstStyle/>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Tahoma"/>
                <a:ea typeface="+mn-ea"/>
                <a:cs typeface="+mn-cs"/>
              </a:rPr>
              <a:t>Matrix-filling is O(</a:t>
            </a:r>
            <a:r>
              <a:rPr kumimoji="0" lang="en-US" sz="2400" b="0" i="0" u="none" strike="noStrike" kern="1200" cap="none" spc="0" normalizeH="0" baseline="0" noProof="0" dirty="0" err="1">
                <a:ln>
                  <a:noFill/>
                </a:ln>
                <a:solidFill>
                  <a:prstClr val="black"/>
                </a:solidFill>
                <a:effectLst/>
                <a:uLnTx/>
                <a:uFillTx/>
                <a:latin typeface="Tahoma"/>
                <a:ea typeface="+mn-ea"/>
                <a:cs typeface="+mn-cs"/>
              </a:rPr>
              <a:t>mn</a:t>
            </a:r>
            <a:r>
              <a:rPr kumimoji="0" lang="en-US" sz="2400" b="0" i="0" u="none" strike="noStrike" kern="1200" cap="none" spc="0" normalizeH="0" baseline="0" noProof="0" dirty="0">
                <a:ln>
                  <a:noFill/>
                </a:ln>
                <a:solidFill>
                  <a:prstClr val="black"/>
                </a:solidFill>
                <a:effectLst/>
                <a:uLnTx/>
                <a:uFillTx/>
                <a:latin typeface="Tahoma"/>
                <a:ea typeface="+mn-ea"/>
                <a:cs typeface="+mn-cs"/>
              </a:rPr>
              <a:t>) time and space.</a:t>
            </a:r>
          </a:p>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err="1">
                <a:ln>
                  <a:noFill/>
                </a:ln>
                <a:solidFill>
                  <a:prstClr val="black"/>
                </a:solidFill>
                <a:effectLst/>
                <a:uLnTx/>
                <a:uFillTx/>
                <a:latin typeface="Tahoma"/>
                <a:ea typeface="+mn-ea"/>
                <a:cs typeface="+mn-cs"/>
              </a:rPr>
              <a:t>Backtrace</a:t>
            </a:r>
            <a:r>
              <a:rPr kumimoji="0" lang="en-US" sz="2400" b="0" i="0" u="none" strike="noStrike" kern="1200" cap="none" spc="0" normalizeH="0" baseline="0" noProof="0" dirty="0">
                <a:ln>
                  <a:noFill/>
                </a:ln>
                <a:solidFill>
                  <a:prstClr val="black"/>
                </a:solidFill>
                <a:effectLst/>
                <a:uLnTx/>
                <a:uFillTx/>
                <a:latin typeface="Tahoma"/>
                <a:ea typeface="+mn-ea"/>
                <a:cs typeface="+mn-cs"/>
              </a:rPr>
              <a:t> is O(m + n) time.</a:t>
            </a:r>
          </a:p>
        </p:txBody>
      </p:sp>
      <p:sp>
        <p:nvSpPr>
          <p:cNvPr id="37" name="Rectangle 36"/>
          <p:cNvSpPr/>
          <p:nvPr/>
        </p:nvSpPr>
        <p:spPr>
          <a:xfrm>
            <a:off x="2710549" y="1591216"/>
            <a:ext cx="3805667"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a:ea typeface="+mn-ea"/>
                <a:cs typeface="+mn-cs"/>
              </a:rPr>
              <a:t>NETHERLANDS x SWITZERLAND</a:t>
            </a:r>
          </a:p>
        </p:txBody>
      </p:sp>
    </p:spTree>
    <p:extLst>
      <p:ext uri="{BB962C8B-B14F-4D97-AF65-F5344CB8AC3E}">
        <p14:creationId xmlns:p14="http://schemas.microsoft.com/office/powerpoint/2010/main" val="39804508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6"/>
          <p:cNvGraphicFramePr>
            <a:graphicFrameLocks noGrp="1"/>
          </p:cNvGraphicFramePr>
          <p:nvPr/>
        </p:nvGraphicFramePr>
        <p:xfrm>
          <a:off x="5364088" y="1844824"/>
          <a:ext cx="3566160" cy="3566160"/>
        </p:xfrm>
        <a:graphic>
          <a:graphicData uri="http://schemas.openxmlformats.org/drawingml/2006/table">
            <a:tbl>
              <a:tblPr/>
              <a:tblGrid>
                <a:gridCol w="274320">
                  <a:extLst>
                    <a:ext uri="{9D8B030D-6E8A-4147-A177-3AD203B41FA5}">
                      <a16:colId xmlns:a16="http://schemas.microsoft.com/office/drawing/2014/main" val="20000"/>
                    </a:ext>
                  </a:extLst>
                </a:gridCol>
                <a:gridCol w="274320">
                  <a:extLst>
                    <a:ext uri="{9D8B030D-6E8A-4147-A177-3AD203B41FA5}">
                      <a16:colId xmlns:a16="http://schemas.microsoft.com/office/drawing/2014/main" val="20001"/>
                    </a:ext>
                  </a:extLst>
                </a:gridCol>
                <a:gridCol w="274320">
                  <a:extLst>
                    <a:ext uri="{9D8B030D-6E8A-4147-A177-3AD203B41FA5}">
                      <a16:colId xmlns:a16="http://schemas.microsoft.com/office/drawing/2014/main" val="20002"/>
                    </a:ext>
                  </a:extLst>
                </a:gridCol>
                <a:gridCol w="274320">
                  <a:extLst>
                    <a:ext uri="{9D8B030D-6E8A-4147-A177-3AD203B41FA5}">
                      <a16:colId xmlns:a16="http://schemas.microsoft.com/office/drawing/2014/main" val="20003"/>
                    </a:ext>
                  </a:extLst>
                </a:gridCol>
                <a:gridCol w="274320">
                  <a:extLst>
                    <a:ext uri="{9D8B030D-6E8A-4147-A177-3AD203B41FA5}">
                      <a16:colId xmlns:a16="http://schemas.microsoft.com/office/drawing/2014/main" val="20004"/>
                    </a:ext>
                  </a:extLst>
                </a:gridCol>
                <a:gridCol w="274320">
                  <a:extLst>
                    <a:ext uri="{9D8B030D-6E8A-4147-A177-3AD203B41FA5}">
                      <a16:colId xmlns:a16="http://schemas.microsoft.com/office/drawing/2014/main" val="20005"/>
                    </a:ext>
                  </a:extLst>
                </a:gridCol>
                <a:gridCol w="274320">
                  <a:extLst>
                    <a:ext uri="{9D8B030D-6E8A-4147-A177-3AD203B41FA5}">
                      <a16:colId xmlns:a16="http://schemas.microsoft.com/office/drawing/2014/main" val="20006"/>
                    </a:ext>
                  </a:extLst>
                </a:gridCol>
                <a:gridCol w="274320">
                  <a:extLst>
                    <a:ext uri="{9D8B030D-6E8A-4147-A177-3AD203B41FA5}">
                      <a16:colId xmlns:a16="http://schemas.microsoft.com/office/drawing/2014/main" val="20007"/>
                    </a:ext>
                  </a:extLst>
                </a:gridCol>
                <a:gridCol w="274320">
                  <a:extLst>
                    <a:ext uri="{9D8B030D-6E8A-4147-A177-3AD203B41FA5}">
                      <a16:colId xmlns:a16="http://schemas.microsoft.com/office/drawing/2014/main" val="20008"/>
                    </a:ext>
                  </a:extLst>
                </a:gridCol>
                <a:gridCol w="274320">
                  <a:extLst>
                    <a:ext uri="{9D8B030D-6E8A-4147-A177-3AD203B41FA5}">
                      <a16:colId xmlns:a16="http://schemas.microsoft.com/office/drawing/2014/main" val="20009"/>
                    </a:ext>
                  </a:extLst>
                </a:gridCol>
                <a:gridCol w="274320">
                  <a:extLst>
                    <a:ext uri="{9D8B030D-6E8A-4147-A177-3AD203B41FA5}">
                      <a16:colId xmlns:a16="http://schemas.microsoft.com/office/drawing/2014/main" val="20010"/>
                    </a:ext>
                  </a:extLst>
                </a:gridCol>
                <a:gridCol w="274320">
                  <a:extLst>
                    <a:ext uri="{9D8B030D-6E8A-4147-A177-3AD203B41FA5}">
                      <a16:colId xmlns:a16="http://schemas.microsoft.com/office/drawing/2014/main" val="20011"/>
                    </a:ext>
                  </a:extLst>
                </a:gridCol>
                <a:gridCol w="274320">
                  <a:extLst>
                    <a:ext uri="{9D8B030D-6E8A-4147-A177-3AD203B41FA5}">
                      <a16:colId xmlns:a16="http://schemas.microsoft.com/office/drawing/2014/main" val="20012"/>
                    </a:ext>
                  </a:extLst>
                </a:gridCol>
              </a:tblGrid>
              <a:tr h="274320">
                <a:tc>
                  <a:txBody>
                    <a:bodyPr/>
                    <a:lstStyle/>
                    <a:p>
                      <a:pPr algn="ctr"/>
                      <a:endParaRPr lang="en-US" sz="1300" dirty="0">
                        <a:effectLst/>
                      </a:endParaRP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300" dirty="0">
                        <a:effectLst/>
                      </a:endParaRP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N</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E</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T</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H</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E</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R</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L</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A</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N</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D</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S</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extLst>
                  <a:ext uri="{0D108BD9-81ED-4DB2-BD59-A6C34878D82A}">
                    <a16:rowId xmlns:a16="http://schemas.microsoft.com/office/drawing/2014/main" val="10000"/>
                  </a:ext>
                </a:extLst>
              </a:tr>
              <a:tr h="274320">
                <a:tc>
                  <a:txBody>
                    <a:bodyPr/>
                    <a:lstStyle/>
                    <a:p>
                      <a:pPr algn="ctr"/>
                      <a:endParaRPr lang="en-US" sz="1300">
                        <a:effectLst/>
                      </a:endParaRP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2</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274320">
                <a:tc>
                  <a:txBody>
                    <a:bodyPr/>
                    <a:lstStyle/>
                    <a:p>
                      <a:pPr algn="ctr"/>
                      <a:r>
                        <a:rPr lang="en-US" sz="1300" dirty="0">
                          <a:effectLst/>
                        </a:rPr>
                        <a:t>S</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a:effectLst/>
                        </a:rPr>
                        <a:t>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2</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274320">
                <a:tc>
                  <a:txBody>
                    <a:bodyPr/>
                    <a:lstStyle/>
                    <a:p>
                      <a:pPr algn="ctr"/>
                      <a:r>
                        <a:rPr lang="en-US" sz="1300" dirty="0">
                          <a:effectLst/>
                        </a:rPr>
                        <a:t>W</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a:effectLst/>
                        </a:rPr>
                        <a:t>2</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2</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2</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274320">
                <a:tc>
                  <a:txBody>
                    <a:bodyPr/>
                    <a:lstStyle/>
                    <a:p>
                      <a:pPr algn="ctr"/>
                      <a:r>
                        <a:rPr lang="en-US" sz="1300" dirty="0">
                          <a:effectLst/>
                        </a:rPr>
                        <a:t>I</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4"/>
                  </a:ext>
                </a:extLst>
              </a:tr>
              <a:tr h="274320">
                <a:tc>
                  <a:txBody>
                    <a:bodyPr/>
                    <a:lstStyle/>
                    <a:p>
                      <a:pPr algn="ctr"/>
                      <a:r>
                        <a:rPr lang="en-US" sz="1300" dirty="0">
                          <a:effectLst/>
                        </a:rPr>
                        <a:t>T</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3</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5"/>
                  </a:ext>
                </a:extLst>
              </a:tr>
              <a:tr h="274320">
                <a:tc>
                  <a:txBody>
                    <a:bodyPr/>
                    <a:lstStyle/>
                    <a:p>
                      <a:pPr algn="ctr"/>
                      <a:r>
                        <a:rPr lang="en-US" sz="1300" dirty="0">
                          <a:effectLst/>
                        </a:rPr>
                        <a:t>Z</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6"/>
                  </a:ext>
                </a:extLst>
              </a:tr>
              <a:tr h="274320">
                <a:tc>
                  <a:txBody>
                    <a:bodyPr/>
                    <a:lstStyle/>
                    <a:p>
                      <a:pPr algn="ctr"/>
                      <a:r>
                        <a:rPr lang="en-US" sz="1300" dirty="0">
                          <a:effectLst/>
                        </a:rPr>
                        <a:t>E</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7"/>
                  </a:ext>
                </a:extLst>
              </a:tr>
              <a:tr h="274320">
                <a:tc>
                  <a:txBody>
                    <a:bodyPr/>
                    <a:lstStyle/>
                    <a:p>
                      <a:pPr algn="ctr"/>
                      <a:r>
                        <a:rPr lang="en-US" sz="1300" dirty="0">
                          <a:effectLst/>
                        </a:rPr>
                        <a:t>R</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8"/>
                  </a:ext>
                </a:extLst>
              </a:tr>
              <a:tr h="274320">
                <a:tc>
                  <a:txBody>
                    <a:bodyPr/>
                    <a:lstStyle/>
                    <a:p>
                      <a:pPr algn="ctr"/>
                      <a:r>
                        <a:rPr lang="en-US" sz="1300" dirty="0">
                          <a:effectLst/>
                        </a:rPr>
                        <a:t>L</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9"/>
                  </a:ext>
                </a:extLst>
              </a:tr>
              <a:tr h="274320">
                <a:tc>
                  <a:txBody>
                    <a:bodyPr/>
                    <a:lstStyle/>
                    <a:p>
                      <a:pPr algn="ctr"/>
                      <a:r>
                        <a:rPr lang="en-US" sz="1300" dirty="0">
                          <a:effectLst/>
                        </a:rPr>
                        <a:t>A</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0"/>
                  </a:ext>
                </a:extLst>
              </a:tr>
              <a:tr h="274320">
                <a:tc>
                  <a:txBody>
                    <a:bodyPr/>
                    <a:lstStyle/>
                    <a:p>
                      <a:pPr algn="ctr"/>
                      <a:r>
                        <a:rPr lang="en-US" sz="1300" dirty="0">
                          <a:effectLst/>
                        </a:rPr>
                        <a:t>N</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dirty="0">
                          <a:effectLst/>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a:effectLst/>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300">
                          <a:effectLst/>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1"/>
                  </a:ext>
                </a:extLst>
              </a:tr>
              <a:tr h="274320">
                <a:tc>
                  <a:txBody>
                    <a:bodyPr/>
                    <a:lstStyle/>
                    <a:p>
                      <a:pPr algn="ctr"/>
                      <a:r>
                        <a:rPr lang="en-US" sz="1300" i="0" dirty="0">
                          <a:solidFill>
                            <a:srgbClr val="333333"/>
                          </a:solidFill>
                          <a:effectLst/>
                          <a:latin typeface="Helvetica Neue"/>
                        </a:rPr>
                        <a:t>D</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60000"/>
                        <a:lumOff val="40000"/>
                      </a:schemeClr>
                    </a:solidFill>
                  </a:tcPr>
                </a:tc>
                <a:tc>
                  <a:txBody>
                    <a:bodyPr/>
                    <a:lstStyle/>
                    <a:p>
                      <a:pPr algn="ctr"/>
                      <a:r>
                        <a:rPr lang="en-US" sz="1300" b="0" i="0" dirty="0">
                          <a:solidFill>
                            <a:srgbClr val="333333"/>
                          </a:solidFill>
                          <a:effectLst/>
                          <a:latin typeface="Helvetica Neue"/>
                        </a:rPr>
                        <a:t>11</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300" b="0" i="0">
                          <a:solidFill>
                            <a:srgbClr val="333333"/>
                          </a:solidFill>
                          <a:effectLst/>
                          <a:latin typeface="Helvetica Neue"/>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300" b="0" i="0">
                          <a:solidFill>
                            <a:srgbClr val="333333"/>
                          </a:solidFill>
                          <a:effectLst/>
                          <a:latin typeface="Helvetica Neue"/>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300" b="0" i="0">
                          <a:solidFill>
                            <a:srgbClr val="333333"/>
                          </a:solidFill>
                          <a:effectLst/>
                          <a:latin typeface="Helvetica Neue"/>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300" b="0" i="0">
                          <a:solidFill>
                            <a:srgbClr val="333333"/>
                          </a:solidFill>
                          <a:effectLst/>
                          <a:latin typeface="Helvetica Neue"/>
                        </a:rPr>
                        <a:t>10</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300" b="0" i="0">
                          <a:solidFill>
                            <a:srgbClr val="333333"/>
                          </a:solidFill>
                          <a:effectLst/>
                          <a:latin typeface="Helvetica Neue"/>
                        </a:rPr>
                        <a:t>9</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300" b="0" i="0">
                          <a:solidFill>
                            <a:srgbClr val="333333"/>
                          </a:solidFill>
                          <a:effectLst/>
                          <a:latin typeface="Helvetica Neue"/>
                        </a:rPr>
                        <a:t>8</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300" b="0" i="0">
                          <a:solidFill>
                            <a:srgbClr val="333333"/>
                          </a:solidFill>
                          <a:effectLst/>
                          <a:latin typeface="Helvetica Neue"/>
                        </a:rPr>
                        <a:t>7</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300" b="0" i="0">
                          <a:solidFill>
                            <a:srgbClr val="333333"/>
                          </a:solidFill>
                          <a:effectLst/>
                          <a:latin typeface="Helvetica Neue"/>
                        </a:rPr>
                        <a:t>6</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300" b="0" i="0">
                          <a:solidFill>
                            <a:srgbClr val="333333"/>
                          </a:solidFill>
                          <a:effectLst/>
                          <a:latin typeface="Helvetica Neue"/>
                        </a:rPr>
                        <a:t>5</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US" sz="1300" b="0" i="0">
                          <a:solidFill>
                            <a:srgbClr val="333333"/>
                          </a:solidFill>
                          <a:effectLst/>
                          <a:latin typeface="Helvetica Neue"/>
                        </a:rPr>
                        <a:t>4</a:t>
                      </a:r>
                    </a:p>
                  </a:txBody>
                  <a:tcPr marL="34481" marR="34481" marT="34481" marB="34481"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rgbClr val="D3D3D3"/>
                    </a:solidFill>
                  </a:tcPr>
                </a:tc>
                <a:tc>
                  <a:txBody>
                    <a:bodyPr/>
                    <a:lstStyle/>
                    <a:p>
                      <a:pPr algn="ctr"/>
                      <a:r>
                        <a:rPr lang="en-US" sz="1300" dirty="0"/>
                        <a:t>5</a:t>
                      </a:r>
                    </a:p>
                  </a:txBody>
                  <a:tcPr marL="66203" marR="66203" marT="33101" marB="33101">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012"/>
                  </a:ext>
                </a:extLst>
              </a:tr>
            </a:tbl>
          </a:graphicData>
        </a:graphic>
      </p:graphicFrame>
      <p:sp>
        <p:nvSpPr>
          <p:cNvPr id="2" name="Title 1"/>
          <p:cNvSpPr>
            <a:spLocks noGrp="1"/>
          </p:cNvSpPr>
          <p:nvPr>
            <p:ph type="title"/>
          </p:nvPr>
        </p:nvSpPr>
        <p:spPr>
          <a:xfrm>
            <a:off x="228600" y="83389"/>
            <a:ext cx="8610600" cy="1066800"/>
          </a:xfrm>
        </p:spPr>
        <p:txBody>
          <a:bodyPr/>
          <a:lstStyle/>
          <a:p>
            <a:r>
              <a:rPr lang="en-US" dirty="0"/>
              <a:t>Example: Dynamic Programming</a:t>
            </a:r>
          </a:p>
        </p:txBody>
      </p:sp>
      <p:sp>
        <p:nvSpPr>
          <p:cNvPr id="13" name="Content Placeholder 12"/>
          <p:cNvSpPr>
            <a:spLocks noGrp="1"/>
          </p:cNvSpPr>
          <p:nvPr>
            <p:ph idx="1"/>
          </p:nvPr>
        </p:nvSpPr>
        <p:spPr>
          <a:xfrm>
            <a:off x="228600" y="1371600"/>
            <a:ext cx="4546600" cy="990484"/>
          </a:xfrm>
        </p:spPr>
        <p:txBody>
          <a:bodyPr/>
          <a:lstStyle/>
          <a:p>
            <a:r>
              <a:rPr lang="en-US" dirty="0">
                <a:solidFill>
                  <a:srgbClr val="FF0000"/>
                </a:solidFill>
                <a:effectLst>
                  <a:outerShdw blurRad="38100" dist="38100" dir="2700000" algn="tl">
                    <a:srgbClr val="000000">
                      <a:alpha val="43137"/>
                    </a:srgbClr>
                  </a:outerShdw>
                </a:effectLst>
              </a:rPr>
              <a:t>Quadratic-time</a:t>
            </a:r>
            <a:r>
              <a:rPr lang="en-US" dirty="0"/>
              <a:t> dynamic-programming algorithm</a:t>
            </a:r>
          </a:p>
          <a:p>
            <a:endParaRPr lang="en-US" dirty="0"/>
          </a:p>
        </p:txBody>
      </p:sp>
      <p:sp>
        <p:nvSpPr>
          <p:cNvPr id="11" name="Rectangle 10"/>
          <p:cNvSpPr/>
          <p:nvPr/>
        </p:nvSpPr>
        <p:spPr>
          <a:xfrm>
            <a:off x="5660304" y="2117236"/>
            <a:ext cx="3376192" cy="3392720"/>
          </a:xfrm>
          <a:prstGeom prst="rect">
            <a:avLst/>
          </a:prstGeom>
          <a:solidFill>
            <a:schemeClr val="bg1">
              <a:alpha val="73000"/>
            </a:schemeClr>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grpSp>
        <p:nvGrpSpPr>
          <p:cNvPr id="10" name="Group 9"/>
          <p:cNvGrpSpPr/>
          <p:nvPr/>
        </p:nvGrpSpPr>
        <p:grpSpPr>
          <a:xfrm>
            <a:off x="5805151" y="2315384"/>
            <a:ext cx="2663374" cy="522510"/>
            <a:chOff x="5733143" y="2133600"/>
            <a:chExt cx="2663374" cy="522510"/>
          </a:xfrm>
        </p:grpSpPr>
        <p:cxnSp>
          <p:nvCxnSpPr>
            <p:cNvPr id="5" name="Straight Arrow Connector 4"/>
            <p:cNvCxnSpPr/>
            <p:nvPr/>
          </p:nvCxnSpPr>
          <p:spPr>
            <a:xfrm>
              <a:off x="5733143" y="2133600"/>
              <a:ext cx="2627086" cy="0"/>
            </a:xfrm>
            <a:prstGeom prst="straightConnector1">
              <a:avLst/>
            </a:prstGeom>
            <a:ln w="38100">
              <a:solidFill>
                <a:srgbClr val="FF0000"/>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a:off x="5769431" y="2416626"/>
              <a:ext cx="2627086" cy="0"/>
            </a:xfrm>
            <a:prstGeom prst="straightConnector1">
              <a:avLst/>
            </a:prstGeom>
            <a:ln w="38100">
              <a:solidFill>
                <a:srgbClr val="FF0000"/>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a:off x="5762176" y="2656110"/>
              <a:ext cx="2627086" cy="0"/>
            </a:xfrm>
            <a:prstGeom prst="straightConnector1">
              <a:avLst/>
            </a:prstGeom>
            <a:ln w="38100">
              <a:solidFill>
                <a:srgbClr val="FF0000"/>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p:nvPr/>
          </p:nvCxnSpPr>
          <p:spPr>
            <a:xfrm flipH="1">
              <a:off x="5769432" y="2148114"/>
              <a:ext cx="2489197" cy="213970"/>
            </a:xfrm>
            <a:prstGeom prst="straightConnector1">
              <a:avLst/>
            </a:prstGeom>
            <a:ln w="9525">
              <a:solidFill>
                <a:srgbClr val="FF000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H="1">
              <a:off x="5776692" y="2431140"/>
              <a:ext cx="2489197" cy="213970"/>
            </a:xfrm>
            <a:prstGeom prst="straightConnector1">
              <a:avLst/>
            </a:prstGeom>
            <a:ln w="9525">
              <a:solidFill>
                <a:srgbClr val="FF000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12" name="TextBox 11"/>
          <p:cNvSpPr txBox="1"/>
          <p:nvPr/>
        </p:nvSpPr>
        <p:spPr>
          <a:xfrm>
            <a:off x="6806637" y="2881444"/>
            <a:ext cx="82731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FF0000"/>
                </a:solidFill>
                <a:effectLst>
                  <a:outerShdw blurRad="38100" dist="38100" dir="2700000" algn="tl">
                    <a:srgbClr val="000000">
                      <a:alpha val="43137"/>
                    </a:srgbClr>
                  </a:outerShdw>
                </a:effectLst>
                <a:uLnTx/>
                <a:uFillTx/>
                <a:latin typeface="Tahoma"/>
                <a:ea typeface="+mn-ea"/>
                <a:cs typeface="+mn-cs"/>
              </a:rPr>
              <a:t>etc</a:t>
            </a:r>
            <a:endParaRPr kumimoji="0" lang="en-US" sz="18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Tahoma"/>
              <a:ea typeface="+mn-ea"/>
              <a:cs typeface="+mn-cs"/>
            </a:endParaRPr>
          </a:p>
        </p:txBody>
      </p:sp>
      <p:grpSp>
        <p:nvGrpSpPr>
          <p:cNvPr id="33" name="Group 32"/>
          <p:cNvGrpSpPr/>
          <p:nvPr/>
        </p:nvGrpSpPr>
        <p:grpSpPr>
          <a:xfrm rot="16200000" flipH="1">
            <a:off x="4767556" y="3418474"/>
            <a:ext cx="2663374" cy="522510"/>
            <a:chOff x="5733143" y="2133600"/>
            <a:chExt cx="2663374" cy="522510"/>
          </a:xfrm>
        </p:grpSpPr>
        <p:cxnSp>
          <p:nvCxnSpPr>
            <p:cNvPr id="34" name="Straight Arrow Connector 33"/>
            <p:cNvCxnSpPr/>
            <p:nvPr/>
          </p:nvCxnSpPr>
          <p:spPr>
            <a:xfrm>
              <a:off x="5733143" y="2133600"/>
              <a:ext cx="2627086" cy="0"/>
            </a:xfrm>
            <a:prstGeom prst="straightConnector1">
              <a:avLst/>
            </a:prstGeom>
            <a:ln w="38100">
              <a:solidFill>
                <a:srgbClr val="FF0000"/>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a:off x="5769431" y="2416626"/>
              <a:ext cx="2627086" cy="0"/>
            </a:xfrm>
            <a:prstGeom prst="straightConnector1">
              <a:avLst/>
            </a:prstGeom>
            <a:ln w="38100">
              <a:solidFill>
                <a:srgbClr val="FF0000"/>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a:off x="5762176" y="2656110"/>
              <a:ext cx="2627086" cy="0"/>
            </a:xfrm>
            <a:prstGeom prst="straightConnector1">
              <a:avLst/>
            </a:prstGeom>
            <a:ln w="38100">
              <a:solidFill>
                <a:srgbClr val="FF0000"/>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Straight Arrow Connector 43"/>
            <p:cNvCxnSpPr/>
            <p:nvPr/>
          </p:nvCxnSpPr>
          <p:spPr>
            <a:xfrm flipH="1">
              <a:off x="5769432" y="2148114"/>
              <a:ext cx="2489197" cy="213970"/>
            </a:xfrm>
            <a:prstGeom prst="straightConnector1">
              <a:avLst/>
            </a:prstGeom>
            <a:ln w="9525">
              <a:solidFill>
                <a:srgbClr val="FF000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Straight Arrow Connector 45"/>
            <p:cNvCxnSpPr/>
            <p:nvPr/>
          </p:nvCxnSpPr>
          <p:spPr>
            <a:xfrm flipH="1">
              <a:off x="5776692" y="2431140"/>
              <a:ext cx="2489197" cy="213970"/>
            </a:xfrm>
            <a:prstGeom prst="straightConnector1">
              <a:avLst/>
            </a:prstGeom>
            <a:ln w="9525">
              <a:solidFill>
                <a:srgbClr val="FF000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47" name="TextBox 46"/>
          <p:cNvSpPr txBox="1"/>
          <p:nvPr/>
        </p:nvSpPr>
        <p:spPr>
          <a:xfrm>
            <a:off x="6438432" y="3628930"/>
            <a:ext cx="82731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FF0000"/>
                </a:solidFill>
                <a:effectLst>
                  <a:outerShdw blurRad="38100" dist="38100" dir="2700000" algn="tl">
                    <a:srgbClr val="000000">
                      <a:alpha val="43137"/>
                    </a:srgbClr>
                  </a:outerShdw>
                </a:effectLst>
                <a:uLnTx/>
                <a:uFillTx/>
                <a:latin typeface="Tahoma"/>
                <a:ea typeface="+mn-ea"/>
                <a:cs typeface="+mn-cs"/>
              </a:rPr>
              <a:t>etc</a:t>
            </a:r>
            <a:endParaRPr kumimoji="0" lang="en-US" sz="18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Tahoma"/>
              <a:ea typeface="+mn-ea"/>
              <a:cs typeface="+mn-cs"/>
            </a:endParaRPr>
          </a:p>
        </p:txBody>
      </p:sp>
      <p:sp>
        <p:nvSpPr>
          <p:cNvPr id="48" name="Content Placeholder 12"/>
          <p:cNvSpPr txBox="1">
            <a:spLocks/>
          </p:cNvSpPr>
          <p:nvPr/>
        </p:nvSpPr>
        <p:spPr bwMode="auto">
          <a:xfrm>
            <a:off x="81153" y="3510938"/>
            <a:ext cx="4546600" cy="110682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r>
              <a:rPr kumimoji="0" lang="en-US" sz="2400" b="0" i="0" u="none" strike="noStrike" kern="0" cap="none" spc="0" normalizeH="0" baseline="0" noProof="0" dirty="0">
                <a:ln>
                  <a:noFill/>
                </a:ln>
                <a:solidFill>
                  <a:srgbClr val="FF0000"/>
                </a:solidFill>
                <a:effectLst>
                  <a:outerShdw blurRad="38100" dist="38100" dir="2700000" algn="tl">
                    <a:srgbClr val="000000">
                      <a:alpha val="43137"/>
                    </a:srgbClr>
                  </a:outerShdw>
                </a:effectLst>
                <a:uLnTx/>
                <a:uFillTx/>
                <a:latin typeface="Tahoma"/>
                <a:ea typeface="+mn-ea"/>
                <a:cs typeface="+mn-cs"/>
              </a:rPr>
              <a:t>Data dependencies </a:t>
            </a:r>
            <a:r>
              <a:rPr kumimoji="0" lang="en-US" sz="2400" b="0" i="0" u="none" strike="noStrike" kern="0" cap="none" spc="0" normalizeH="0" baseline="0" noProof="0" dirty="0">
                <a:ln>
                  <a:noFill/>
                </a:ln>
                <a:solidFill>
                  <a:srgbClr val="000000"/>
                </a:solidFill>
                <a:effectLst/>
                <a:uLnTx/>
                <a:uFillTx/>
                <a:latin typeface="Tahoma"/>
                <a:ea typeface="+mn-ea"/>
                <a:cs typeface="+mn-cs"/>
              </a:rPr>
              <a:t>limit the computation parallelism</a:t>
            </a: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endParaRPr kumimoji="0" lang="en-US" sz="2400" b="0" i="0" u="none" strike="noStrike" kern="0" cap="none" spc="0" normalizeH="0" baseline="0" noProof="0" dirty="0">
              <a:ln>
                <a:noFill/>
              </a:ln>
              <a:solidFill>
                <a:srgbClr val="000000"/>
              </a:solidFill>
              <a:effectLst/>
              <a:uLnTx/>
              <a:uFillTx/>
              <a:latin typeface="Tahoma"/>
              <a:ea typeface="+mn-ea"/>
              <a:cs typeface="+mn-cs"/>
            </a:endParaRPr>
          </a:p>
        </p:txBody>
      </p:sp>
      <p:sp>
        <p:nvSpPr>
          <p:cNvPr id="49" name="Content Placeholder 12"/>
          <p:cNvSpPr txBox="1">
            <a:spLocks/>
          </p:cNvSpPr>
          <p:nvPr/>
        </p:nvSpPr>
        <p:spPr bwMode="auto">
          <a:xfrm>
            <a:off x="96647" y="5238255"/>
            <a:ext cx="4546600" cy="110682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r>
              <a:rPr kumimoji="0" lang="en-US" sz="2400" b="0" i="0" u="none" strike="noStrike" kern="0" cap="none" spc="0" normalizeH="0" baseline="0" noProof="0" dirty="0">
                <a:ln>
                  <a:noFill/>
                </a:ln>
                <a:solidFill>
                  <a:srgbClr val="FF0000"/>
                </a:solidFill>
                <a:effectLst>
                  <a:outerShdw blurRad="38100" dist="38100" dir="2700000" algn="tl">
                    <a:srgbClr val="000000">
                      <a:alpha val="43137"/>
                    </a:srgbClr>
                  </a:outerShdw>
                </a:effectLst>
                <a:uLnTx/>
                <a:uFillTx/>
                <a:latin typeface="Tahoma"/>
                <a:ea typeface="+mn-ea"/>
                <a:cs typeface="+mn-cs"/>
              </a:rPr>
              <a:t>Entire matrix</a:t>
            </a:r>
            <a:r>
              <a:rPr kumimoji="0" lang="en-US" sz="2400" b="0" i="0" u="none" strike="noStrike" kern="0" cap="none" spc="0" normalizeH="0" baseline="0" noProof="0" dirty="0">
                <a:ln>
                  <a:noFill/>
                </a:ln>
                <a:solidFill>
                  <a:srgbClr val="000000"/>
                </a:solidFill>
                <a:effectLst/>
                <a:uLnTx/>
                <a:uFillTx/>
                <a:latin typeface="Tahoma"/>
                <a:ea typeface="+mn-ea"/>
                <a:cs typeface="+mn-cs"/>
              </a:rPr>
              <a:t> is computed even though strings can be dissimilar</a:t>
            </a: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endParaRPr kumimoji="0" lang="en-US" sz="2400" b="0" i="0" u="none" strike="noStrike" kern="0" cap="none" spc="0" normalizeH="0" baseline="0" noProof="0" dirty="0">
              <a:ln>
                <a:noFill/>
              </a:ln>
              <a:solidFill>
                <a:srgbClr val="000000"/>
              </a:solidFill>
              <a:effectLst/>
              <a:uLnTx/>
              <a:uFillTx/>
              <a:latin typeface="Tahoma"/>
              <a:ea typeface="+mn-ea"/>
              <a:cs typeface="+mn-cs"/>
            </a:endParaRPr>
          </a:p>
        </p:txBody>
      </p:sp>
      <p:grpSp>
        <p:nvGrpSpPr>
          <p:cNvPr id="29" name="Group 28"/>
          <p:cNvGrpSpPr/>
          <p:nvPr/>
        </p:nvGrpSpPr>
        <p:grpSpPr>
          <a:xfrm>
            <a:off x="6057646" y="2513662"/>
            <a:ext cx="821387" cy="932260"/>
            <a:chOff x="7193738" y="3686629"/>
            <a:chExt cx="821387" cy="932260"/>
          </a:xfrm>
        </p:grpSpPr>
        <p:cxnSp>
          <p:nvCxnSpPr>
            <p:cNvPr id="51" name="Straight Arrow Connector 50"/>
            <p:cNvCxnSpPr/>
            <p:nvPr/>
          </p:nvCxnSpPr>
          <p:spPr>
            <a:xfrm flipV="1">
              <a:off x="7193738" y="3686629"/>
              <a:ext cx="208548" cy="140849"/>
            </a:xfrm>
            <a:prstGeom prst="straightConnector1">
              <a:avLst/>
            </a:prstGeom>
            <a:ln w="38100">
              <a:solidFill>
                <a:srgbClr val="FF0000"/>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52" name="Straight Arrow Connector 51"/>
            <p:cNvCxnSpPr/>
            <p:nvPr/>
          </p:nvCxnSpPr>
          <p:spPr>
            <a:xfrm flipV="1">
              <a:off x="7271671" y="3717561"/>
              <a:ext cx="391872" cy="356090"/>
            </a:xfrm>
            <a:prstGeom prst="straightConnector1">
              <a:avLst/>
            </a:prstGeom>
            <a:ln w="38100">
              <a:solidFill>
                <a:srgbClr val="FF0000"/>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53" name="Straight Arrow Connector 52"/>
            <p:cNvCxnSpPr/>
            <p:nvPr/>
          </p:nvCxnSpPr>
          <p:spPr>
            <a:xfrm flipV="1">
              <a:off x="7300694" y="3717561"/>
              <a:ext cx="668514" cy="618707"/>
            </a:xfrm>
            <a:prstGeom prst="straightConnector1">
              <a:avLst/>
            </a:prstGeom>
            <a:ln w="38100">
              <a:solidFill>
                <a:srgbClr val="FF0000"/>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54" name="Straight Arrow Connector 53"/>
            <p:cNvCxnSpPr/>
            <p:nvPr/>
          </p:nvCxnSpPr>
          <p:spPr>
            <a:xfrm flipH="1">
              <a:off x="7271671" y="3751121"/>
              <a:ext cx="130616" cy="322530"/>
            </a:xfrm>
            <a:prstGeom prst="straightConnector1">
              <a:avLst/>
            </a:prstGeom>
            <a:ln w="9525">
              <a:solidFill>
                <a:srgbClr val="FF000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55" name="Straight Arrow Connector 54"/>
            <p:cNvCxnSpPr/>
            <p:nvPr/>
          </p:nvCxnSpPr>
          <p:spPr>
            <a:xfrm flipH="1">
              <a:off x="7300694" y="3805303"/>
              <a:ext cx="362850" cy="530965"/>
            </a:xfrm>
            <a:prstGeom prst="straightConnector1">
              <a:avLst/>
            </a:prstGeom>
            <a:ln w="9525">
              <a:solidFill>
                <a:srgbClr val="FF000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rot="18883330">
              <a:off x="7416802" y="4020566"/>
              <a:ext cx="82731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FF0000"/>
                  </a:solidFill>
                  <a:effectLst>
                    <a:outerShdw blurRad="38100" dist="38100" dir="2700000" algn="tl">
                      <a:srgbClr val="000000">
                        <a:alpha val="43137"/>
                      </a:srgbClr>
                    </a:outerShdw>
                  </a:effectLst>
                  <a:uLnTx/>
                  <a:uFillTx/>
                  <a:latin typeface="Tahoma"/>
                  <a:ea typeface="+mn-ea"/>
                  <a:cs typeface="+mn-cs"/>
                </a:rPr>
                <a:t>etc</a:t>
              </a:r>
              <a:endParaRPr kumimoji="0" lang="en-US" sz="18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Tahoma"/>
                <a:ea typeface="+mn-ea"/>
                <a:cs typeface="+mn-cs"/>
              </a:endParaRPr>
            </a:p>
          </p:txBody>
        </p:sp>
      </p:grpSp>
      <p:sp>
        <p:nvSpPr>
          <p:cNvPr id="4" name="TextBox 3"/>
          <p:cNvSpPr txBox="1"/>
          <p:nvPr/>
        </p:nvSpPr>
        <p:spPr>
          <a:xfrm>
            <a:off x="568159" y="2199176"/>
            <a:ext cx="1584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0000"/>
                </a:solidFill>
                <a:effectLst/>
                <a:uLnTx/>
                <a:uFillTx/>
                <a:latin typeface="Tahoma"/>
                <a:ea typeface="+mn-ea"/>
                <a:cs typeface="+mn-cs"/>
              </a:rPr>
              <a:t>WHY?!</a:t>
            </a:r>
          </a:p>
        </p:txBody>
      </p:sp>
      <p:sp>
        <p:nvSpPr>
          <p:cNvPr id="32" name="Rectangle 31"/>
          <p:cNvSpPr/>
          <p:nvPr/>
        </p:nvSpPr>
        <p:spPr>
          <a:xfrm>
            <a:off x="634380" y="3117543"/>
            <a:ext cx="3805667"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a:ea typeface="+mn-ea"/>
                <a:cs typeface="+mn-cs"/>
              </a:rPr>
              <a:t>NETHERLANDS x SWITZERLAND</a:t>
            </a:r>
          </a:p>
        </p:txBody>
      </p:sp>
      <p:sp>
        <p:nvSpPr>
          <p:cNvPr id="6" name="TextBox 5"/>
          <p:cNvSpPr txBox="1"/>
          <p:nvPr/>
        </p:nvSpPr>
        <p:spPr>
          <a:xfrm>
            <a:off x="634735" y="3426979"/>
            <a:ext cx="4093344" cy="2893100"/>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NETHERLANDS x 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NETHERLANDS x SW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NETHERLANDS x SWI</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NETERLANDS x SWIT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NETHERLANDS x SWITZ</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NETHERLANDS x SWITZE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NETHERLANDS x SWITZER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NETHERLANDS x SWITZERL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NETHERLANDS x SWITZERLA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NETHERLANDS x SWITZERLAN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NETHERLANDS x SWITZERLAND </a:t>
            </a:r>
          </a:p>
        </p:txBody>
      </p:sp>
      <p:sp>
        <p:nvSpPr>
          <p:cNvPr id="36" name="TextBox 35">
            <a:extLst>
              <a:ext uri="{FF2B5EF4-FFF2-40B4-BE49-F238E27FC236}">
                <a16:creationId xmlns:a16="http://schemas.microsoft.com/office/drawing/2014/main" id="{333B12C1-9FF8-FA4B-8CB5-67FA33F2AFEF}"/>
              </a:ext>
            </a:extLst>
          </p:cNvPr>
          <p:cNvSpPr txBox="1"/>
          <p:nvPr/>
        </p:nvSpPr>
        <p:spPr>
          <a:xfrm>
            <a:off x="624419" y="2669281"/>
            <a:ext cx="3594962" cy="369332"/>
          </a:xfrm>
          <a:prstGeom prst="rect">
            <a:avLst/>
          </a:prstGeom>
          <a:noFill/>
        </p:spPr>
        <p:txBody>
          <a:bodyPr wrap="square" rtlCol="0">
            <a:spAutoFit/>
          </a:bodyPr>
          <a:lstStyle/>
          <a:p>
            <a:r>
              <a:rPr lang="en-US" dirty="0">
                <a:solidFill>
                  <a:schemeClr val="bg1">
                    <a:lumMod val="50000"/>
                  </a:schemeClr>
                </a:solidFill>
              </a:rPr>
              <a:t>Enumerate all possible prefixes</a:t>
            </a:r>
          </a:p>
        </p:txBody>
      </p:sp>
    </p:spTree>
    <p:extLst>
      <p:ext uri="{BB962C8B-B14F-4D97-AF65-F5344CB8AC3E}">
        <p14:creationId xmlns:p14="http://schemas.microsoft.com/office/powerpoint/2010/main" val="3006989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6">
                                            <p:txEl>
                                              <p:pRg st="0" end="0"/>
                                            </p:txEl>
                                          </p:spTgt>
                                        </p:tgtEl>
                                        <p:attrNameLst>
                                          <p:attrName>style.visibility</p:attrName>
                                        </p:attrNameLst>
                                      </p:cBhvr>
                                      <p:to>
                                        <p:strVal val="visible"/>
                                      </p:to>
                                    </p:set>
                                    <p:animEffect transition="in" filter="fade">
                                      <p:cBhvr>
                                        <p:cTn id="12" dur="500"/>
                                        <p:tgtEl>
                                          <p:spTgt spid="3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32"/>
                                        </p:tgtEl>
                                        <p:attrNameLst>
                                          <p:attrName>style.visibility</p:attrName>
                                        </p:attrNameLst>
                                      </p:cBhvr>
                                      <p:to>
                                        <p:strVal val="visible"/>
                                      </p:to>
                                    </p:set>
                                    <p:animEffect transition="in" filter="wipe(left)">
                                      <p:cBhvr>
                                        <p:cTn id="17" dur="500"/>
                                        <p:tgtEl>
                                          <p:spTgt spid="32"/>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6">
                                            <p:bg/>
                                          </p:spTgt>
                                        </p:tgtEl>
                                        <p:attrNameLst>
                                          <p:attrName>style.visibility</p:attrName>
                                        </p:attrNameLst>
                                      </p:cBhvr>
                                      <p:to>
                                        <p:strVal val="visible"/>
                                      </p:to>
                                    </p:set>
                                    <p:animEffect transition="in" filter="wipe(left)">
                                      <p:cBhvr>
                                        <p:cTn id="22" dur="500"/>
                                        <p:tgtEl>
                                          <p:spTgt spid="6">
                                            <p:bg/>
                                          </p:spTgt>
                                        </p:tgtEl>
                                      </p:cBhvr>
                                    </p:animEffect>
                                  </p:childTnLst>
                                </p:cTn>
                              </p:par>
                            </p:childTnLst>
                          </p:cTn>
                        </p:par>
                        <p:par>
                          <p:cTn id="23" fill="hold">
                            <p:stCondLst>
                              <p:cond delay="500"/>
                            </p:stCondLst>
                            <p:childTnLst>
                              <p:par>
                                <p:cTn id="24" presetID="22" presetClass="entr" presetSubtype="8" fill="hold" grpId="0" nodeType="afterEffect">
                                  <p:stCondLst>
                                    <p:cond delay="0"/>
                                  </p:stCondLst>
                                  <p:childTnLst>
                                    <p:set>
                                      <p:cBhvr>
                                        <p:cTn id="25" dur="1" fill="hold">
                                          <p:stCondLst>
                                            <p:cond delay="0"/>
                                          </p:stCondLst>
                                        </p:cTn>
                                        <p:tgtEl>
                                          <p:spTgt spid="6">
                                            <p:txEl>
                                              <p:pRg st="0" end="0"/>
                                            </p:txEl>
                                          </p:spTgt>
                                        </p:tgtEl>
                                        <p:attrNameLst>
                                          <p:attrName>style.visibility</p:attrName>
                                        </p:attrNameLst>
                                      </p:cBhvr>
                                      <p:to>
                                        <p:strVal val="visible"/>
                                      </p:to>
                                    </p:set>
                                    <p:animEffect transition="in" filter="wipe(left)">
                                      <p:cBhvr>
                                        <p:cTn id="26" dur="500"/>
                                        <p:tgtEl>
                                          <p:spTgt spid="6">
                                            <p:txEl>
                                              <p:pRg st="0" end="0"/>
                                            </p:txEl>
                                          </p:spTgt>
                                        </p:tgtEl>
                                      </p:cBhvr>
                                    </p:animEffect>
                                  </p:childTnLst>
                                </p:cTn>
                              </p:par>
                            </p:childTnLst>
                          </p:cTn>
                        </p:par>
                        <p:par>
                          <p:cTn id="27" fill="hold">
                            <p:stCondLst>
                              <p:cond delay="1000"/>
                            </p:stCondLst>
                            <p:childTnLst>
                              <p:par>
                                <p:cTn id="28" presetID="22" presetClass="entr" presetSubtype="8" fill="hold" grpId="0" nodeType="afterEffect">
                                  <p:stCondLst>
                                    <p:cond delay="0"/>
                                  </p:stCondLst>
                                  <p:childTnLst>
                                    <p:set>
                                      <p:cBhvr>
                                        <p:cTn id="29" dur="1" fill="hold">
                                          <p:stCondLst>
                                            <p:cond delay="0"/>
                                          </p:stCondLst>
                                        </p:cTn>
                                        <p:tgtEl>
                                          <p:spTgt spid="6">
                                            <p:txEl>
                                              <p:pRg st="1" end="1"/>
                                            </p:txEl>
                                          </p:spTgt>
                                        </p:tgtEl>
                                        <p:attrNameLst>
                                          <p:attrName>style.visibility</p:attrName>
                                        </p:attrNameLst>
                                      </p:cBhvr>
                                      <p:to>
                                        <p:strVal val="visible"/>
                                      </p:to>
                                    </p:set>
                                    <p:animEffect transition="in" filter="wipe(left)">
                                      <p:cBhvr>
                                        <p:cTn id="30" dur="500"/>
                                        <p:tgtEl>
                                          <p:spTgt spid="6">
                                            <p:txEl>
                                              <p:pRg st="1" end="1"/>
                                            </p:txEl>
                                          </p:spTgt>
                                        </p:tgtEl>
                                      </p:cBhvr>
                                    </p:animEffect>
                                  </p:childTnLst>
                                </p:cTn>
                              </p:par>
                            </p:childTnLst>
                          </p:cTn>
                        </p:par>
                        <p:par>
                          <p:cTn id="31" fill="hold">
                            <p:stCondLst>
                              <p:cond delay="1500"/>
                            </p:stCondLst>
                            <p:childTnLst>
                              <p:par>
                                <p:cTn id="32" presetID="22" presetClass="entr" presetSubtype="8" fill="hold" grpId="0" nodeType="afterEffect">
                                  <p:stCondLst>
                                    <p:cond delay="0"/>
                                  </p:stCondLst>
                                  <p:childTnLst>
                                    <p:set>
                                      <p:cBhvr>
                                        <p:cTn id="33" dur="1" fill="hold">
                                          <p:stCondLst>
                                            <p:cond delay="0"/>
                                          </p:stCondLst>
                                        </p:cTn>
                                        <p:tgtEl>
                                          <p:spTgt spid="6">
                                            <p:txEl>
                                              <p:pRg st="2" end="2"/>
                                            </p:txEl>
                                          </p:spTgt>
                                        </p:tgtEl>
                                        <p:attrNameLst>
                                          <p:attrName>style.visibility</p:attrName>
                                        </p:attrNameLst>
                                      </p:cBhvr>
                                      <p:to>
                                        <p:strVal val="visible"/>
                                      </p:to>
                                    </p:set>
                                    <p:animEffect transition="in" filter="wipe(left)">
                                      <p:cBhvr>
                                        <p:cTn id="34" dur="500"/>
                                        <p:tgtEl>
                                          <p:spTgt spid="6">
                                            <p:txEl>
                                              <p:pRg st="2" end="2"/>
                                            </p:txEl>
                                          </p:spTgt>
                                        </p:tgtEl>
                                      </p:cBhvr>
                                    </p:animEffect>
                                  </p:childTnLst>
                                </p:cTn>
                              </p:par>
                            </p:childTnLst>
                          </p:cTn>
                        </p:par>
                        <p:par>
                          <p:cTn id="35" fill="hold">
                            <p:stCondLst>
                              <p:cond delay="2000"/>
                            </p:stCondLst>
                            <p:childTnLst>
                              <p:par>
                                <p:cTn id="36" presetID="22" presetClass="entr" presetSubtype="8" fill="hold" grpId="0" nodeType="afterEffect">
                                  <p:stCondLst>
                                    <p:cond delay="0"/>
                                  </p:stCondLst>
                                  <p:childTnLst>
                                    <p:set>
                                      <p:cBhvr>
                                        <p:cTn id="37" dur="1" fill="hold">
                                          <p:stCondLst>
                                            <p:cond delay="0"/>
                                          </p:stCondLst>
                                        </p:cTn>
                                        <p:tgtEl>
                                          <p:spTgt spid="6">
                                            <p:txEl>
                                              <p:pRg st="3" end="3"/>
                                            </p:txEl>
                                          </p:spTgt>
                                        </p:tgtEl>
                                        <p:attrNameLst>
                                          <p:attrName>style.visibility</p:attrName>
                                        </p:attrNameLst>
                                      </p:cBhvr>
                                      <p:to>
                                        <p:strVal val="visible"/>
                                      </p:to>
                                    </p:set>
                                    <p:animEffect transition="in" filter="wipe(left)">
                                      <p:cBhvr>
                                        <p:cTn id="38" dur="250"/>
                                        <p:tgtEl>
                                          <p:spTgt spid="6">
                                            <p:txEl>
                                              <p:pRg st="3" end="3"/>
                                            </p:txEl>
                                          </p:spTgt>
                                        </p:tgtEl>
                                      </p:cBhvr>
                                    </p:animEffect>
                                  </p:childTnLst>
                                </p:cTn>
                              </p:par>
                            </p:childTnLst>
                          </p:cTn>
                        </p:par>
                        <p:par>
                          <p:cTn id="39" fill="hold">
                            <p:stCondLst>
                              <p:cond delay="2250"/>
                            </p:stCondLst>
                            <p:childTnLst>
                              <p:par>
                                <p:cTn id="40" presetID="22" presetClass="entr" presetSubtype="8" fill="hold" grpId="0" nodeType="afterEffect">
                                  <p:stCondLst>
                                    <p:cond delay="0"/>
                                  </p:stCondLst>
                                  <p:childTnLst>
                                    <p:set>
                                      <p:cBhvr>
                                        <p:cTn id="41" dur="1" fill="hold">
                                          <p:stCondLst>
                                            <p:cond delay="0"/>
                                          </p:stCondLst>
                                        </p:cTn>
                                        <p:tgtEl>
                                          <p:spTgt spid="6">
                                            <p:txEl>
                                              <p:pRg st="4" end="4"/>
                                            </p:txEl>
                                          </p:spTgt>
                                        </p:tgtEl>
                                        <p:attrNameLst>
                                          <p:attrName>style.visibility</p:attrName>
                                        </p:attrNameLst>
                                      </p:cBhvr>
                                      <p:to>
                                        <p:strVal val="visible"/>
                                      </p:to>
                                    </p:set>
                                    <p:animEffect transition="in" filter="wipe(left)">
                                      <p:cBhvr>
                                        <p:cTn id="42" dur="250"/>
                                        <p:tgtEl>
                                          <p:spTgt spid="6">
                                            <p:txEl>
                                              <p:pRg st="4" end="4"/>
                                            </p:txEl>
                                          </p:spTgt>
                                        </p:tgtEl>
                                      </p:cBhvr>
                                    </p:animEffect>
                                  </p:childTnLst>
                                </p:cTn>
                              </p:par>
                            </p:childTnLst>
                          </p:cTn>
                        </p:par>
                        <p:par>
                          <p:cTn id="43" fill="hold">
                            <p:stCondLst>
                              <p:cond delay="2500"/>
                            </p:stCondLst>
                            <p:childTnLst>
                              <p:par>
                                <p:cTn id="44" presetID="22" presetClass="entr" presetSubtype="8" fill="hold" grpId="0" nodeType="afterEffect">
                                  <p:stCondLst>
                                    <p:cond delay="0"/>
                                  </p:stCondLst>
                                  <p:childTnLst>
                                    <p:set>
                                      <p:cBhvr>
                                        <p:cTn id="45" dur="1" fill="hold">
                                          <p:stCondLst>
                                            <p:cond delay="0"/>
                                          </p:stCondLst>
                                        </p:cTn>
                                        <p:tgtEl>
                                          <p:spTgt spid="6">
                                            <p:txEl>
                                              <p:pRg st="5" end="5"/>
                                            </p:txEl>
                                          </p:spTgt>
                                        </p:tgtEl>
                                        <p:attrNameLst>
                                          <p:attrName>style.visibility</p:attrName>
                                        </p:attrNameLst>
                                      </p:cBhvr>
                                      <p:to>
                                        <p:strVal val="visible"/>
                                      </p:to>
                                    </p:set>
                                    <p:animEffect transition="in" filter="wipe(left)">
                                      <p:cBhvr>
                                        <p:cTn id="46" dur="250"/>
                                        <p:tgtEl>
                                          <p:spTgt spid="6">
                                            <p:txEl>
                                              <p:pRg st="5" end="5"/>
                                            </p:txEl>
                                          </p:spTgt>
                                        </p:tgtEl>
                                      </p:cBhvr>
                                    </p:animEffect>
                                  </p:childTnLst>
                                </p:cTn>
                              </p:par>
                            </p:childTnLst>
                          </p:cTn>
                        </p:par>
                        <p:par>
                          <p:cTn id="47" fill="hold">
                            <p:stCondLst>
                              <p:cond delay="2750"/>
                            </p:stCondLst>
                            <p:childTnLst>
                              <p:par>
                                <p:cTn id="48" presetID="22" presetClass="entr" presetSubtype="8" fill="hold" grpId="0" nodeType="afterEffect">
                                  <p:stCondLst>
                                    <p:cond delay="0"/>
                                  </p:stCondLst>
                                  <p:childTnLst>
                                    <p:set>
                                      <p:cBhvr>
                                        <p:cTn id="49" dur="1" fill="hold">
                                          <p:stCondLst>
                                            <p:cond delay="0"/>
                                          </p:stCondLst>
                                        </p:cTn>
                                        <p:tgtEl>
                                          <p:spTgt spid="6">
                                            <p:txEl>
                                              <p:pRg st="6" end="6"/>
                                            </p:txEl>
                                          </p:spTgt>
                                        </p:tgtEl>
                                        <p:attrNameLst>
                                          <p:attrName>style.visibility</p:attrName>
                                        </p:attrNameLst>
                                      </p:cBhvr>
                                      <p:to>
                                        <p:strVal val="visible"/>
                                      </p:to>
                                    </p:set>
                                    <p:animEffect transition="in" filter="wipe(left)">
                                      <p:cBhvr>
                                        <p:cTn id="50" dur="250"/>
                                        <p:tgtEl>
                                          <p:spTgt spid="6">
                                            <p:txEl>
                                              <p:pRg st="6" end="6"/>
                                            </p:txEl>
                                          </p:spTgt>
                                        </p:tgtEl>
                                      </p:cBhvr>
                                    </p:animEffect>
                                  </p:childTnLst>
                                </p:cTn>
                              </p:par>
                            </p:childTnLst>
                          </p:cTn>
                        </p:par>
                        <p:par>
                          <p:cTn id="51" fill="hold">
                            <p:stCondLst>
                              <p:cond delay="3000"/>
                            </p:stCondLst>
                            <p:childTnLst>
                              <p:par>
                                <p:cTn id="52" presetID="22" presetClass="entr" presetSubtype="8" fill="hold" grpId="0" nodeType="afterEffect">
                                  <p:stCondLst>
                                    <p:cond delay="0"/>
                                  </p:stCondLst>
                                  <p:childTnLst>
                                    <p:set>
                                      <p:cBhvr>
                                        <p:cTn id="53" dur="1" fill="hold">
                                          <p:stCondLst>
                                            <p:cond delay="0"/>
                                          </p:stCondLst>
                                        </p:cTn>
                                        <p:tgtEl>
                                          <p:spTgt spid="6">
                                            <p:txEl>
                                              <p:pRg st="7" end="7"/>
                                            </p:txEl>
                                          </p:spTgt>
                                        </p:tgtEl>
                                        <p:attrNameLst>
                                          <p:attrName>style.visibility</p:attrName>
                                        </p:attrNameLst>
                                      </p:cBhvr>
                                      <p:to>
                                        <p:strVal val="visible"/>
                                      </p:to>
                                    </p:set>
                                    <p:animEffect transition="in" filter="wipe(left)">
                                      <p:cBhvr>
                                        <p:cTn id="54" dur="250"/>
                                        <p:tgtEl>
                                          <p:spTgt spid="6">
                                            <p:txEl>
                                              <p:pRg st="7" end="7"/>
                                            </p:txEl>
                                          </p:spTgt>
                                        </p:tgtEl>
                                      </p:cBhvr>
                                    </p:animEffect>
                                  </p:childTnLst>
                                </p:cTn>
                              </p:par>
                            </p:childTnLst>
                          </p:cTn>
                        </p:par>
                        <p:par>
                          <p:cTn id="55" fill="hold">
                            <p:stCondLst>
                              <p:cond delay="3250"/>
                            </p:stCondLst>
                            <p:childTnLst>
                              <p:par>
                                <p:cTn id="56" presetID="22" presetClass="entr" presetSubtype="8" fill="hold" grpId="0" nodeType="afterEffect">
                                  <p:stCondLst>
                                    <p:cond delay="0"/>
                                  </p:stCondLst>
                                  <p:childTnLst>
                                    <p:set>
                                      <p:cBhvr>
                                        <p:cTn id="57" dur="1" fill="hold">
                                          <p:stCondLst>
                                            <p:cond delay="0"/>
                                          </p:stCondLst>
                                        </p:cTn>
                                        <p:tgtEl>
                                          <p:spTgt spid="6">
                                            <p:txEl>
                                              <p:pRg st="8" end="8"/>
                                            </p:txEl>
                                          </p:spTgt>
                                        </p:tgtEl>
                                        <p:attrNameLst>
                                          <p:attrName>style.visibility</p:attrName>
                                        </p:attrNameLst>
                                      </p:cBhvr>
                                      <p:to>
                                        <p:strVal val="visible"/>
                                      </p:to>
                                    </p:set>
                                    <p:animEffect transition="in" filter="wipe(left)">
                                      <p:cBhvr>
                                        <p:cTn id="58" dur="250"/>
                                        <p:tgtEl>
                                          <p:spTgt spid="6">
                                            <p:txEl>
                                              <p:pRg st="8" end="8"/>
                                            </p:txEl>
                                          </p:spTgt>
                                        </p:tgtEl>
                                      </p:cBhvr>
                                    </p:animEffect>
                                  </p:childTnLst>
                                </p:cTn>
                              </p:par>
                            </p:childTnLst>
                          </p:cTn>
                        </p:par>
                        <p:par>
                          <p:cTn id="59" fill="hold">
                            <p:stCondLst>
                              <p:cond delay="3500"/>
                            </p:stCondLst>
                            <p:childTnLst>
                              <p:par>
                                <p:cTn id="60" presetID="22" presetClass="entr" presetSubtype="8" fill="hold" grpId="0" nodeType="afterEffect">
                                  <p:stCondLst>
                                    <p:cond delay="0"/>
                                  </p:stCondLst>
                                  <p:childTnLst>
                                    <p:set>
                                      <p:cBhvr>
                                        <p:cTn id="61" dur="1" fill="hold">
                                          <p:stCondLst>
                                            <p:cond delay="0"/>
                                          </p:stCondLst>
                                        </p:cTn>
                                        <p:tgtEl>
                                          <p:spTgt spid="6">
                                            <p:txEl>
                                              <p:pRg st="9" end="9"/>
                                            </p:txEl>
                                          </p:spTgt>
                                        </p:tgtEl>
                                        <p:attrNameLst>
                                          <p:attrName>style.visibility</p:attrName>
                                        </p:attrNameLst>
                                      </p:cBhvr>
                                      <p:to>
                                        <p:strVal val="visible"/>
                                      </p:to>
                                    </p:set>
                                    <p:animEffect transition="in" filter="wipe(left)">
                                      <p:cBhvr>
                                        <p:cTn id="62" dur="250"/>
                                        <p:tgtEl>
                                          <p:spTgt spid="6">
                                            <p:txEl>
                                              <p:pRg st="9" end="9"/>
                                            </p:txEl>
                                          </p:spTgt>
                                        </p:tgtEl>
                                      </p:cBhvr>
                                    </p:animEffect>
                                  </p:childTnLst>
                                </p:cTn>
                              </p:par>
                            </p:childTnLst>
                          </p:cTn>
                        </p:par>
                        <p:par>
                          <p:cTn id="63" fill="hold">
                            <p:stCondLst>
                              <p:cond delay="3750"/>
                            </p:stCondLst>
                            <p:childTnLst>
                              <p:par>
                                <p:cTn id="64" presetID="22" presetClass="entr" presetSubtype="8" fill="hold" grpId="0" nodeType="afterEffect">
                                  <p:stCondLst>
                                    <p:cond delay="0"/>
                                  </p:stCondLst>
                                  <p:childTnLst>
                                    <p:set>
                                      <p:cBhvr>
                                        <p:cTn id="65" dur="1" fill="hold">
                                          <p:stCondLst>
                                            <p:cond delay="0"/>
                                          </p:stCondLst>
                                        </p:cTn>
                                        <p:tgtEl>
                                          <p:spTgt spid="6">
                                            <p:txEl>
                                              <p:pRg st="10" end="10"/>
                                            </p:txEl>
                                          </p:spTgt>
                                        </p:tgtEl>
                                        <p:attrNameLst>
                                          <p:attrName>style.visibility</p:attrName>
                                        </p:attrNameLst>
                                      </p:cBhvr>
                                      <p:to>
                                        <p:strVal val="visible"/>
                                      </p:to>
                                    </p:set>
                                    <p:animEffect transition="in" filter="wipe(left)">
                                      <p:cBhvr>
                                        <p:cTn id="66" dur="250"/>
                                        <p:tgtEl>
                                          <p:spTgt spid="6">
                                            <p:txEl>
                                              <p:pRg st="10" end="10"/>
                                            </p:txEl>
                                          </p:spTgt>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xit" presetSubtype="0" fill="hold" grpId="0" nodeType="clickEffect">
                                  <p:stCondLst>
                                    <p:cond delay="0"/>
                                  </p:stCondLst>
                                  <p:childTnLst>
                                    <p:animEffect transition="out" filter="fade">
                                      <p:cBhvr>
                                        <p:cTn id="70" dur="500"/>
                                        <p:tgtEl>
                                          <p:spTgt spid="4">
                                            <p:txEl>
                                              <p:pRg st="0" end="0"/>
                                            </p:txEl>
                                          </p:spTgt>
                                        </p:tgtEl>
                                      </p:cBhvr>
                                    </p:animEffect>
                                    <p:set>
                                      <p:cBhvr>
                                        <p:cTn id="71" dur="1" fill="hold">
                                          <p:stCondLst>
                                            <p:cond delay="499"/>
                                          </p:stCondLst>
                                        </p:cTn>
                                        <p:tgtEl>
                                          <p:spTgt spid="4">
                                            <p:txEl>
                                              <p:pRg st="0" end="0"/>
                                            </p:txEl>
                                          </p:spTgt>
                                        </p:tgtEl>
                                        <p:attrNameLst>
                                          <p:attrName>style.visibility</p:attrName>
                                        </p:attrNameLst>
                                      </p:cBhvr>
                                      <p:to>
                                        <p:strVal val="hidden"/>
                                      </p:to>
                                    </p:set>
                                  </p:childTnLst>
                                </p:cTn>
                              </p:par>
                              <p:par>
                                <p:cTn id="72" presetID="10" presetClass="exit" presetSubtype="0" fill="hold" grpId="1" nodeType="withEffect">
                                  <p:stCondLst>
                                    <p:cond delay="0"/>
                                  </p:stCondLst>
                                  <p:childTnLst>
                                    <p:animEffect transition="out" filter="fade">
                                      <p:cBhvr>
                                        <p:cTn id="73" dur="500"/>
                                        <p:tgtEl>
                                          <p:spTgt spid="32"/>
                                        </p:tgtEl>
                                      </p:cBhvr>
                                    </p:animEffect>
                                    <p:set>
                                      <p:cBhvr>
                                        <p:cTn id="74" dur="1" fill="hold">
                                          <p:stCondLst>
                                            <p:cond delay="499"/>
                                          </p:stCondLst>
                                        </p:cTn>
                                        <p:tgtEl>
                                          <p:spTgt spid="32"/>
                                        </p:tgtEl>
                                        <p:attrNameLst>
                                          <p:attrName>style.visibility</p:attrName>
                                        </p:attrNameLst>
                                      </p:cBhvr>
                                      <p:to>
                                        <p:strVal val="hidden"/>
                                      </p:to>
                                    </p:set>
                                  </p:childTnLst>
                                </p:cTn>
                              </p:par>
                              <p:par>
                                <p:cTn id="75" presetID="10" presetClass="exit" presetSubtype="0" fill="hold" grpId="1" nodeType="withEffect">
                                  <p:stCondLst>
                                    <p:cond delay="0"/>
                                  </p:stCondLst>
                                  <p:childTnLst>
                                    <p:animEffect transition="out" filter="fade">
                                      <p:cBhvr>
                                        <p:cTn id="76" dur="500"/>
                                        <p:tgtEl>
                                          <p:spTgt spid="6">
                                            <p:txEl>
                                              <p:pRg st="0" end="0"/>
                                            </p:txEl>
                                          </p:spTgt>
                                        </p:tgtEl>
                                      </p:cBhvr>
                                    </p:animEffect>
                                    <p:set>
                                      <p:cBhvr>
                                        <p:cTn id="77" dur="1" fill="hold">
                                          <p:stCondLst>
                                            <p:cond delay="499"/>
                                          </p:stCondLst>
                                        </p:cTn>
                                        <p:tgtEl>
                                          <p:spTgt spid="6">
                                            <p:txEl>
                                              <p:pRg st="0" end="0"/>
                                            </p:txEl>
                                          </p:spTgt>
                                        </p:tgtEl>
                                        <p:attrNameLst>
                                          <p:attrName>style.visibility</p:attrName>
                                        </p:attrNameLst>
                                      </p:cBhvr>
                                      <p:to>
                                        <p:strVal val="hidden"/>
                                      </p:to>
                                    </p:set>
                                  </p:childTnLst>
                                </p:cTn>
                              </p:par>
                              <p:par>
                                <p:cTn id="78" presetID="10" presetClass="exit" presetSubtype="0" fill="hold" grpId="1" nodeType="withEffect">
                                  <p:stCondLst>
                                    <p:cond delay="0"/>
                                  </p:stCondLst>
                                  <p:childTnLst>
                                    <p:animEffect transition="out" filter="fade">
                                      <p:cBhvr>
                                        <p:cTn id="79" dur="500"/>
                                        <p:tgtEl>
                                          <p:spTgt spid="6">
                                            <p:txEl>
                                              <p:pRg st="1" end="1"/>
                                            </p:txEl>
                                          </p:spTgt>
                                        </p:tgtEl>
                                      </p:cBhvr>
                                    </p:animEffect>
                                    <p:set>
                                      <p:cBhvr>
                                        <p:cTn id="80" dur="1" fill="hold">
                                          <p:stCondLst>
                                            <p:cond delay="499"/>
                                          </p:stCondLst>
                                        </p:cTn>
                                        <p:tgtEl>
                                          <p:spTgt spid="6">
                                            <p:txEl>
                                              <p:pRg st="1" end="1"/>
                                            </p:txEl>
                                          </p:spTgt>
                                        </p:tgtEl>
                                        <p:attrNameLst>
                                          <p:attrName>style.visibility</p:attrName>
                                        </p:attrNameLst>
                                      </p:cBhvr>
                                      <p:to>
                                        <p:strVal val="hidden"/>
                                      </p:to>
                                    </p:set>
                                  </p:childTnLst>
                                </p:cTn>
                              </p:par>
                              <p:par>
                                <p:cTn id="81" presetID="10" presetClass="exit" presetSubtype="0" fill="hold" grpId="1" nodeType="withEffect">
                                  <p:stCondLst>
                                    <p:cond delay="0"/>
                                  </p:stCondLst>
                                  <p:childTnLst>
                                    <p:animEffect transition="out" filter="fade">
                                      <p:cBhvr>
                                        <p:cTn id="82" dur="500"/>
                                        <p:tgtEl>
                                          <p:spTgt spid="6">
                                            <p:txEl>
                                              <p:pRg st="2" end="2"/>
                                            </p:txEl>
                                          </p:spTgt>
                                        </p:tgtEl>
                                      </p:cBhvr>
                                    </p:animEffect>
                                    <p:set>
                                      <p:cBhvr>
                                        <p:cTn id="83" dur="1" fill="hold">
                                          <p:stCondLst>
                                            <p:cond delay="499"/>
                                          </p:stCondLst>
                                        </p:cTn>
                                        <p:tgtEl>
                                          <p:spTgt spid="6">
                                            <p:txEl>
                                              <p:pRg st="2" end="2"/>
                                            </p:txEl>
                                          </p:spTgt>
                                        </p:tgtEl>
                                        <p:attrNameLst>
                                          <p:attrName>style.visibility</p:attrName>
                                        </p:attrNameLst>
                                      </p:cBhvr>
                                      <p:to>
                                        <p:strVal val="hidden"/>
                                      </p:to>
                                    </p:set>
                                  </p:childTnLst>
                                </p:cTn>
                              </p:par>
                              <p:par>
                                <p:cTn id="84" presetID="10" presetClass="exit" presetSubtype="0" fill="hold" grpId="1" nodeType="withEffect">
                                  <p:stCondLst>
                                    <p:cond delay="0"/>
                                  </p:stCondLst>
                                  <p:childTnLst>
                                    <p:animEffect transition="out" filter="fade">
                                      <p:cBhvr>
                                        <p:cTn id="85" dur="500"/>
                                        <p:tgtEl>
                                          <p:spTgt spid="6">
                                            <p:txEl>
                                              <p:pRg st="3" end="3"/>
                                            </p:txEl>
                                          </p:spTgt>
                                        </p:tgtEl>
                                      </p:cBhvr>
                                    </p:animEffect>
                                    <p:set>
                                      <p:cBhvr>
                                        <p:cTn id="86" dur="1" fill="hold">
                                          <p:stCondLst>
                                            <p:cond delay="499"/>
                                          </p:stCondLst>
                                        </p:cTn>
                                        <p:tgtEl>
                                          <p:spTgt spid="6">
                                            <p:txEl>
                                              <p:pRg st="3" end="3"/>
                                            </p:txEl>
                                          </p:spTgt>
                                        </p:tgtEl>
                                        <p:attrNameLst>
                                          <p:attrName>style.visibility</p:attrName>
                                        </p:attrNameLst>
                                      </p:cBhvr>
                                      <p:to>
                                        <p:strVal val="hidden"/>
                                      </p:to>
                                    </p:set>
                                  </p:childTnLst>
                                </p:cTn>
                              </p:par>
                              <p:par>
                                <p:cTn id="87" presetID="10" presetClass="exit" presetSubtype="0" fill="hold" grpId="1" nodeType="withEffect">
                                  <p:stCondLst>
                                    <p:cond delay="0"/>
                                  </p:stCondLst>
                                  <p:childTnLst>
                                    <p:animEffect transition="out" filter="fade">
                                      <p:cBhvr>
                                        <p:cTn id="88" dur="500"/>
                                        <p:tgtEl>
                                          <p:spTgt spid="6">
                                            <p:txEl>
                                              <p:pRg st="4" end="4"/>
                                            </p:txEl>
                                          </p:spTgt>
                                        </p:tgtEl>
                                      </p:cBhvr>
                                    </p:animEffect>
                                    <p:set>
                                      <p:cBhvr>
                                        <p:cTn id="89" dur="1" fill="hold">
                                          <p:stCondLst>
                                            <p:cond delay="499"/>
                                          </p:stCondLst>
                                        </p:cTn>
                                        <p:tgtEl>
                                          <p:spTgt spid="6">
                                            <p:txEl>
                                              <p:pRg st="4" end="4"/>
                                            </p:txEl>
                                          </p:spTgt>
                                        </p:tgtEl>
                                        <p:attrNameLst>
                                          <p:attrName>style.visibility</p:attrName>
                                        </p:attrNameLst>
                                      </p:cBhvr>
                                      <p:to>
                                        <p:strVal val="hidden"/>
                                      </p:to>
                                    </p:set>
                                  </p:childTnLst>
                                </p:cTn>
                              </p:par>
                              <p:par>
                                <p:cTn id="90" presetID="10" presetClass="exit" presetSubtype="0" fill="hold" grpId="1" nodeType="withEffect">
                                  <p:stCondLst>
                                    <p:cond delay="0"/>
                                  </p:stCondLst>
                                  <p:childTnLst>
                                    <p:animEffect transition="out" filter="fade">
                                      <p:cBhvr>
                                        <p:cTn id="91" dur="500"/>
                                        <p:tgtEl>
                                          <p:spTgt spid="6">
                                            <p:txEl>
                                              <p:pRg st="5" end="5"/>
                                            </p:txEl>
                                          </p:spTgt>
                                        </p:tgtEl>
                                      </p:cBhvr>
                                    </p:animEffect>
                                    <p:set>
                                      <p:cBhvr>
                                        <p:cTn id="92" dur="1" fill="hold">
                                          <p:stCondLst>
                                            <p:cond delay="499"/>
                                          </p:stCondLst>
                                        </p:cTn>
                                        <p:tgtEl>
                                          <p:spTgt spid="6">
                                            <p:txEl>
                                              <p:pRg st="5" end="5"/>
                                            </p:txEl>
                                          </p:spTgt>
                                        </p:tgtEl>
                                        <p:attrNameLst>
                                          <p:attrName>style.visibility</p:attrName>
                                        </p:attrNameLst>
                                      </p:cBhvr>
                                      <p:to>
                                        <p:strVal val="hidden"/>
                                      </p:to>
                                    </p:set>
                                  </p:childTnLst>
                                </p:cTn>
                              </p:par>
                              <p:par>
                                <p:cTn id="93" presetID="10" presetClass="exit" presetSubtype="0" fill="hold" grpId="1" nodeType="withEffect">
                                  <p:stCondLst>
                                    <p:cond delay="0"/>
                                  </p:stCondLst>
                                  <p:childTnLst>
                                    <p:animEffect transition="out" filter="fade">
                                      <p:cBhvr>
                                        <p:cTn id="94" dur="500"/>
                                        <p:tgtEl>
                                          <p:spTgt spid="6">
                                            <p:txEl>
                                              <p:pRg st="6" end="6"/>
                                            </p:txEl>
                                          </p:spTgt>
                                        </p:tgtEl>
                                      </p:cBhvr>
                                    </p:animEffect>
                                    <p:set>
                                      <p:cBhvr>
                                        <p:cTn id="95" dur="1" fill="hold">
                                          <p:stCondLst>
                                            <p:cond delay="499"/>
                                          </p:stCondLst>
                                        </p:cTn>
                                        <p:tgtEl>
                                          <p:spTgt spid="6">
                                            <p:txEl>
                                              <p:pRg st="6" end="6"/>
                                            </p:txEl>
                                          </p:spTgt>
                                        </p:tgtEl>
                                        <p:attrNameLst>
                                          <p:attrName>style.visibility</p:attrName>
                                        </p:attrNameLst>
                                      </p:cBhvr>
                                      <p:to>
                                        <p:strVal val="hidden"/>
                                      </p:to>
                                    </p:set>
                                  </p:childTnLst>
                                </p:cTn>
                              </p:par>
                              <p:par>
                                <p:cTn id="96" presetID="10" presetClass="exit" presetSubtype="0" fill="hold" grpId="1" nodeType="withEffect">
                                  <p:stCondLst>
                                    <p:cond delay="0"/>
                                  </p:stCondLst>
                                  <p:childTnLst>
                                    <p:animEffect transition="out" filter="fade">
                                      <p:cBhvr>
                                        <p:cTn id="97" dur="500"/>
                                        <p:tgtEl>
                                          <p:spTgt spid="6">
                                            <p:txEl>
                                              <p:pRg st="7" end="7"/>
                                            </p:txEl>
                                          </p:spTgt>
                                        </p:tgtEl>
                                      </p:cBhvr>
                                    </p:animEffect>
                                    <p:set>
                                      <p:cBhvr>
                                        <p:cTn id="98" dur="1" fill="hold">
                                          <p:stCondLst>
                                            <p:cond delay="499"/>
                                          </p:stCondLst>
                                        </p:cTn>
                                        <p:tgtEl>
                                          <p:spTgt spid="6">
                                            <p:txEl>
                                              <p:pRg st="7" end="7"/>
                                            </p:txEl>
                                          </p:spTgt>
                                        </p:tgtEl>
                                        <p:attrNameLst>
                                          <p:attrName>style.visibility</p:attrName>
                                        </p:attrNameLst>
                                      </p:cBhvr>
                                      <p:to>
                                        <p:strVal val="hidden"/>
                                      </p:to>
                                    </p:set>
                                  </p:childTnLst>
                                </p:cTn>
                              </p:par>
                              <p:par>
                                <p:cTn id="99" presetID="10" presetClass="exit" presetSubtype="0" fill="hold" grpId="1" nodeType="withEffect">
                                  <p:stCondLst>
                                    <p:cond delay="0"/>
                                  </p:stCondLst>
                                  <p:childTnLst>
                                    <p:animEffect transition="out" filter="fade">
                                      <p:cBhvr>
                                        <p:cTn id="100" dur="500"/>
                                        <p:tgtEl>
                                          <p:spTgt spid="6">
                                            <p:txEl>
                                              <p:pRg st="8" end="8"/>
                                            </p:txEl>
                                          </p:spTgt>
                                        </p:tgtEl>
                                      </p:cBhvr>
                                    </p:animEffect>
                                    <p:set>
                                      <p:cBhvr>
                                        <p:cTn id="101" dur="1" fill="hold">
                                          <p:stCondLst>
                                            <p:cond delay="499"/>
                                          </p:stCondLst>
                                        </p:cTn>
                                        <p:tgtEl>
                                          <p:spTgt spid="6">
                                            <p:txEl>
                                              <p:pRg st="8" end="8"/>
                                            </p:txEl>
                                          </p:spTgt>
                                        </p:tgtEl>
                                        <p:attrNameLst>
                                          <p:attrName>style.visibility</p:attrName>
                                        </p:attrNameLst>
                                      </p:cBhvr>
                                      <p:to>
                                        <p:strVal val="hidden"/>
                                      </p:to>
                                    </p:set>
                                  </p:childTnLst>
                                </p:cTn>
                              </p:par>
                              <p:par>
                                <p:cTn id="102" presetID="10" presetClass="exit" presetSubtype="0" fill="hold" grpId="1" nodeType="withEffect">
                                  <p:stCondLst>
                                    <p:cond delay="0"/>
                                  </p:stCondLst>
                                  <p:childTnLst>
                                    <p:animEffect transition="out" filter="fade">
                                      <p:cBhvr>
                                        <p:cTn id="103" dur="500"/>
                                        <p:tgtEl>
                                          <p:spTgt spid="6">
                                            <p:txEl>
                                              <p:pRg st="9" end="9"/>
                                            </p:txEl>
                                          </p:spTgt>
                                        </p:tgtEl>
                                      </p:cBhvr>
                                    </p:animEffect>
                                    <p:set>
                                      <p:cBhvr>
                                        <p:cTn id="104" dur="1" fill="hold">
                                          <p:stCondLst>
                                            <p:cond delay="499"/>
                                          </p:stCondLst>
                                        </p:cTn>
                                        <p:tgtEl>
                                          <p:spTgt spid="6">
                                            <p:txEl>
                                              <p:pRg st="9" end="9"/>
                                            </p:txEl>
                                          </p:spTgt>
                                        </p:tgtEl>
                                        <p:attrNameLst>
                                          <p:attrName>style.visibility</p:attrName>
                                        </p:attrNameLst>
                                      </p:cBhvr>
                                      <p:to>
                                        <p:strVal val="hidden"/>
                                      </p:to>
                                    </p:set>
                                  </p:childTnLst>
                                </p:cTn>
                              </p:par>
                              <p:par>
                                <p:cTn id="105" presetID="10" presetClass="exit" presetSubtype="0" fill="hold" grpId="1" nodeType="withEffect">
                                  <p:stCondLst>
                                    <p:cond delay="0"/>
                                  </p:stCondLst>
                                  <p:childTnLst>
                                    <p:animEffect transition="out" filter="fade">
                                      <p:cBhvr>
                                        <p:cTn id="106" dur="500"/>
                                        <p:tgtEl>
                                          <p:spTgt spid="6">
                                            <p:txEl>
                                              <p:pRg st="10" end="10"/>
                                            </p:txEl>
                                          </p:spTgt>
                                        </p:tgtEl>
                                      </p:cBhvr>
                                    </p:animEffect>
                                    <p:set>
                                      <p:cBhvr>
                                        <p:cTn id="107" dur="1" fill="hold">
                                          <p:stCondLst>
                                            <p:cond delay="499"/>
                                          </p:stCondLst>
                                        </p:cTn>
                                        <p:tgtEl>
                                          <p:spTgt spid="6">
                                            <p:txEl>
                                              <p:pRg st="10" end="10"/>
                                            </p:txEl>
                                          </p:spTgt>
                                        </p:tgtEl>
                                        <p:attrNameLst>
                                          <p:attrName>style.visibility</p:attrName>
                                        </p:attrNameLst>
                                      </p:cBhvr>
                                      <p:to>
                                        <p:strVal val="hidden"/>
                                      </p:to>
                                    </p:set>
                                  </p:childTnLst>
                                </p:cTn>
                              </p:par>
                              <p:par>
                                <p:cTn id="108" presetID="10" presetClass="exit" presetSubtype="0" fill="hold" grpId="1" nodeType="withEffect">
                                  <p:stCondLst>
                                    <p:cond delay="0"/>
                                  </p:stCondLst>
                                  <p:childTnLst>
                                    <p:animEffect transition="out" filter="fade">
                                      <p:cBhvr>
                                        <p:cTn id="109" dur="500"/>
                                        <p:tgtEl>
                                          <p:spTgt spid="6">
                                            <p:bg/>
                                          </p:spTgt>
                                        </p:tgtEl>
                                      </p:cBhvr>
                                    </p:animEffect>
                                    <p:set>
                                      <p:cBhvr>
                                        <p:cTn id="110" dur="1" fill="hold">
                                          <p:stCondLst>
                                            <p:cond delay="499"/>
                                          </p:stCondLst>
                                        </p:cTn>
                                        <p:tgtEl>
                                          <p:spTgt spid="6">
                                            <p:bg/>
                                          </p:spTgt>
                                        </p:tgtEl>
                                        <p:attrNameLst>
                                          <p:attrName>style.visibility</p:attrName>
                                        </p:attrNameLst>
                                      </p:cBhvr>
                                      <p:to>
                                        <p:strVal val="hidden"/>
                                      </p:to>
                                    </p:set>
                                  </p:childTnLst>
                                </p:cTn>
                              </p:par>
                              <p:par>
                                <p:cTn id="111" presetID="1" presetClass="exit" presetSubtype="0" fill="hold" grpId="0" nodeType="withEffect">
                                  <p:stCondLst>
                                    <p:cond delay="0"/>
                                  </p:stCondLst>
                                  <p:childTnLst>
                                    <p:set>
                                      <p:cBhvr>
                                        <p:cTn id="112" dur="1" fill="hold">
                                          <p:stCondLst>
                                            <p:cond delay="0"/>
                                          </p:stCondLst>
                                        </p:cTn>
                                        <p:tgtEl>
                                          <p:spTgt spid="36">
                                            <p:txEl>
                                              <p:pRg st="0" end="0"/>
                                            </p:txEl>
                                          </p:spTgt>
                                        </p:tgtEl>
                                        <p:attrNameLst>
                                          <p:attrName>style.visibility</p:attrName>
                                        </p:attrNameLst>
                                      </p:cBhvr>
                                      <p:to>
                                        <p:strVal val="hidden"/>
                                      </p:to>
                                    </p:set>
                                  </p:childTnLst>
                                </p:cTn>
                              </p:par>
                            </p:childTnLst>
                          </p:cTn>
                        </p:par>
                      </p:childTnLst>
                    </p:cTn>
                  </p:par>
                  <p:par>
                    <p:cTn id="113" fill="hold">
                      <p:stCondLst>
                        <p:cond delay="indefinite"/>
                      </p:stCondLst>
                      <p:childTnLst>
                        <p:par>
                          <p:cTn id="114" fill="hold">
                            <p:stCondLst>
                              <p:cond delay="0"/>
                            </p:stCondLst>
                            <p:childTnLst>
                              <p:par>
                                <p:cTn id="115" presetID="1" presetClass="entr" presetSubtype="0" fill="hold" nodeType="clickEffect">
                                  <p:stCondLst>
                                    <p:cond delay="0"/>
                                  </p:stCondLst>
                                  <p:childTnLst>
                                    <p:set>
                                      <p:cBhvr>
                                        <p:cTn id="116" dur="1" fill="hold">
                                          <p:stCondLst>
                                            <p:cond delay="0"/>
                                          </p:stCondLst>
                                        </p:cTn>
                                        <p:tgtEl>
                                          <p:spTgt spid="10"/>
                                        </p:tgtEl>
                                        <p:attrNameLst>
                                          <p:attrName>style.visibility</p:attrName>
                                        </p:attrNameLst>
                                      </p:cBhvr>
                                      <p:to>
                                        <p:strVal val="visible"/>
                                      </p:to>
                                    </p:set>
                                  </p:childTnLst>
                                </p:cTn>
                              </p:par>
                              <p:par>
                                <p:cTn id="117" presetID="1" presetClass="entr" presetSubtype="0" fill="hold" grpId="0" nodeType="withEffect">
                                  <p:stCondLst>
                                    <p:cond delay="0"/>
                                  </p:stCondLst>
                                  <p:childTnLst>
                                    <p:set>
                                      <p:cBhvr>
                                        <p:cTn id="118" dur="1" fill="hold">
                                          <p:stCondLst>
                                            <p:cond delay="0"/>
                                          </p:stCondLst>
                                        </p:cTn>
                                        <p:tgtEl>
                                          <p:spTgt spid="12"/>
                                        </p:tgtEl>
                                        <p:attrNameLst>
                                          <p:attrName>style.visibility</p:attrName>
                                        </p:attrNameLst>
                                      </p:cBhvr>
                                      <p:to>
                                        <p:strVal val="visible"/>
                                      </p:to>
                                    </p:set>
                                  </p:childTnLst>
                                </p:cTn>
                              </p:par>
                              <p:par>
                                <p:cTn id="119" presetID="1" presetClass="entr" presetSubtype="0" fill="hold" grpId="0" nodeType="withEffect">
                                  <p:stCondLst>
                                    <p:cond delay="0"/>
                                  </p:stCondLst>
                                  <p:childTnLst>
                                    <p:set>
                                      <p:cBhvr>
                                        <p:cTn id="120" dur="1" fill="hold">
                                          <p:stCondLst>
                                            <p:cond delay="0"/>
                                          </p:stCondLst>
                                        </p:cTn>
                                        <p:tgtEl>
                                          <p:spTgt spid="48"/>
                                        </p:tgtEl>
                                        <p:attrNameLst>
                                          <p:attrName>style.visibility</p:attrName>
                                        </p:attrNameLst>
                                      </p:cBhvr>
                                      <p:to>
                                        <p:strVal val="visible"/>
                                      </p:to>
                                    </p:set>
                                  </p:childTnLst>
                                </p:cTn>
                              </p:par>
                              <p:par>
                                <p:cTn id="121" presetID="1" presetClass="entr" presetSubtype="0" fill="hold" grpId="0" nodeType="withEffect">
                                  <p:stCondLst>
                                    <p:cond delay="0"/>
                                  </p:stCondLst>
                                  <p:childTnLst>
                                    <p:set>
                                      <p:cBhvr>
                                        <p:cTn id="122" dur="1" fill="hold">
                                          <p:stCondLst>
                                            <p:cond delay="0"/>
                                          </p:stCondLst>
                                        </p:cTn>
                                        <p:tgtEl>
                                          <p:spTgt spid="11"/>
                                        </p:tgtEl>
                                        <p:attrNameLst>
                                          <p:attrName>style.visibility</p:attrName>
                                        </p:attrNameLst>
                                      </p:cBhvr>
                                      <p:to>
                                        <p:strVal val="visible"/>
                                      </p:to>
                                    </p:set>
                                  </p:childTnLst>
                                </p:cTn>
                              </p:par>
                            </p:childTnLst>
                          </p:cTn>
                        </p:par>
                      </p:childTnLst>
                    </p:cTn>
                  </p:par>
                  <p:par>
                    <p:cTn id="123" fill="hold">
                      <p:stCondLst>
                        <p:cond delay="indefinite"/>
                      </p:stCondLst>
                      <p:childTnLst>
                        <p:par>
                          <p:cTn id="124" fill="hold">
                            <p:stCondLst>
                              <p:cond delay="0"/>
                            </p:stCondLst>
                            <p:childTnLst>
                              <p:par>
                                <p:cTn id="125" presetID="10" presetClass="exit" presetSubtype="0" fill="hold" nodeType="clickEffect">
                                  <p:stCondLst>
                                    <p:cond delay="0"/>
                                  </p:stCondLst>
                                  <p:childTnLst>
                                    <p:animEffect transition="out" filter="fade">
                                      <p:cBhvr>
                                        <p:cTn id="126" dur="500"/>
                                        <p:tgtEl>
                                          <p:spTgt spid="10"/>
                                        </p:tgtEl>
                                      </p:cBhvr>
                                    </p:animEffect>
                                    <p:set>
                                      <p:cBhvr>
                                        <p:cTn id="127" dur="1" fill="hold">
                                          <p:stCondLst>
                                            <p:cond delay="499"/>
                                          </p:stCondLst>
                                        </p:cTn>
                                        <p:tgtEl>
                                          <p:spTgt spid="10"/>
                                        </p:tgtEl>
                                        <p:attrNameLst>
                                          <p:attrName>style.visibility</p:attrName>
                                        </p:attrNameLst>
                                      </p:cBhvr>
                                      <p:to>
                                        <p:strVal val="hidden"/>
                                      </p:to>
                                    </p:set>
                                  </p:childTnLst>
                                </p:cTn>
                              </p:par>
                              <p:par>
                                <p:cTn id="128" presetID="10" presetClass="exit" presetSubtype="0" fill="hold" grpId="1" nodeType="withEffect">
                                  <p:stCondLst>
                                    <p:cond delay="0"/>
                                  </p:stCondLst>
                                  <p:childTnLst>
                                    <p:animEffect transition="out" filter="fade">
                                      <p:cBhvr>
                                        <p:cTn id="129" dur="500"/>
                                        <p:tgtEl>
                                          <p:spTgt spid="12"/>
                                        </p:tgtEl>
                                      </p:cBhvr>
                                    </p:animEffect>
                                    <p:set>
                                      <p:cBhvr>
                                        <p:cTn id="130" dur="1" fill="hold">
                                          <p:stCondLst>
                                            <p:cond delay="499"/>
                                          </p:stCondLst>
                                        </p:cTn>
                                        <p:tgtEl>
                                          <p:spTgt spid="12"/>
                                        </p:tgtEl>
                                        <p:attrNameLst>
                                          <p:attrName>style.visibility</p:attrName>
                                        </p:attrNameLst>
                                      </p:cBhvr>
                                      <p:to>
                                        <p:strVal val="hidden"/>
                                      </p:to>
                                    </p:set>
                                  </p:childTnLst>
                                </p:cTn>
                              </p:par>
                              <p:par>
                                <p:cTn id="131" presetID="14" presetClass="entr" presetSubtype="10" fill="hold" nodeType="withEffect">
                                  <p:stCondLst>
                                    <p:cond delay="0"/>
                                  </p:stCondLst>
                                  <p:childTnLst>
                                    <p:set>
                                      <p:cBhvr>
                                        <p:cTn id="132" dur="1" fill="hold">
                                          <p:stCondLst>
                                            <p:cond delay="0"/>
                                          </p:stCondLst>
                                        </p:cTn>
                                        <p:tgtEl>
                                          <p:spTgt spid="33"/>
                                        </p:tgtEl>
                                        <p:attrNameLst>
                                          <p:attrName>style.visibility</p:attrName>
                                        </p:attrNameLst>
                                      </p:cBhvr>
                                      <p:to>
                                        <p:strVal val="visible"/>
                                      </p:to>
                                    </p:set>
                                    <p:animEffect transition="in" filter="randombar(horizontal)">
                                      <p:cBhvr>
                                        <p:cTn id="133" dur="500"/>
                                        <p:tgtEl>
                                          <p:spTgt spid="33"/>
                                        </p:tgtEl>
                                      </p:cBhvr>
                                    </p:animEffect>
                                  </p:childTnLst>
                                </p:cTn>
                              </p:par>
                              <p:par>
                                <p:cTn id="134" presetID="14" presetClass="entr" presetSubtype="10" fill="hold" grpId="0" nodeType="withEffect">
                                  <p:stCondLst>
                                    <p:cond delay="0"/>
                                  </p:stCondLst>
                                  <p:childTnLst>
                                    <p:set>
                                      <p:cBhvr>
                                        <p:cTn id="135" dur="1" fill="hold">
                                          <p:stCondLst>
                                            <p:cond delay="0"/>
                                          </p:stCondLst>
                                        </p:cTn>
                                        <p:tgtEl>
                                          <p:spTgt spid="47"/>
                                        </p:tgtEl>
                                        <p:attrNameLst>
                                          <p:attrName>style.visibility</p:attrName>
                                        </p:attrNameLst>
                                      </p:cBhvr>
                                      <p:to>
                                        <p:strVal val="visible"/>
                                      </p:to>
                                    </p:set>
                                    <p:animEffect transition="in" filter="randombar(horizontal)">
                                      <p:cBhvr>
                                        <p:cTn id="136" dur="500"/>
                                        <p:tgtEl>
                                          <p:spTgt spid="47"/>
                                        </p:tgtEl>
                                      </p:cBhvr>
                                    </p:animEffect>
                                  </p:childTnLst>
                                </p:cTn>
                              </p:par>
                            </p:childTnLst>
                          </p:cTn>
                        </p:par>
                      </p:childTnLst>
                    </p:cTn>
                  </p:par>
                  <p:par>
                    <p:cTn id="137" fill="hold">
                      <p:stCondLst>
                        <p:cond delay="indefinite"/>
                      </p:stCondLst>
                      <p:childTnLst>
                        <p:par>
                          <p:cTn id="138" fill="hold">
                            <p:stCondLst>
                              <p:cond delay="0"/>
                            </p:stCondLst>
                            <p:childTnLst>
                              <p:par>
                                <p:cTn id="139" presetID="10" presetClass="exit" presetSubtype="0" fill="hold" nodeType="clickEffect">
                                  <p:stCondLst>
                                    <p:cond delay="0"/>
                                  </p:stCondLst>
                                  <p:childTnLst>
                                    <p:animEffect transition="out" filter="fade">
                                      <p:cBhvr>
                                        <p:cTn id="140" dur="500"/>
                                        <p:tgtEl>
                                          <p:spTgt spid="33"/>
                                        </p:tgtEl>
                                      </p:cBhvr>
                                    </p:animEffect>
                                    <p:set>
                                      <p:cBhvr>
                                        <p:cTn id="141" dur="1" fill="hold">
                                          <p:stCondLst>
                                            <p:cond delay="499"/>
                                          </p:stCondLst>
                                        </p:cTn>
                                        <p:tgtEl>
                                          <p:spTgt spid="33"/>
                                        </p:tgtEl>
                                        <p:attrNameLst>
                                          <p:attrName>style.visibility</p:attrName>
                                        </p:attrNameLst>
                                      </p:cBhvr>
                                      <p:to>
                                        <p:strVal val="hidden"/>
                                      </p:to>
                                    </p:set>
                                  </p:childTnLst>
                                </p:cTn>
                              </p:par>
                              <p:par>
                                <p:cTn id="142" presetID="10" presetClass="exit" presetSubtype="0" fill="hold" grpId="1" nodeType="withEffect">
                                  <p:stCondLst>
                                    <p:cond delay="0"/>
                                  </p:stCondLst>
                                  <p:childTnLst>
                                    <p:animEffect transition="out" filter="fade">
                                      <p:cBhvr>
                                        <p:cTn id="143" dur="500"/>
                                        <p:tgtEl>
                                          <p:spTgt spid="47"/>
                                        </p:tgtEl>
                                      </p:cBhvr>
                                    </p:animEffect>
                                    <p:set>
                                      <p:cBhvr>
                                        <p:cTn id="144" dur="1" fill="hold">
                                          <p:stCondLst>
                                            <p:cond delay="499"/>
                                          </p:stCondLst>
                                        </p:cTn>
                                        <p:tgtEl>
                                          <p:spTgt spid="47"/>
                                        </p:tgtEl>
                                        <p:attrNameLst>
                                          <p:attrName>style.visibility</p:attrName>
                                        </p:attrNameLst>
                                      </p:cBhvr>
                                      <p:to>
                                        <p:strVal val="hidden"/>
                                      </p:to>
                                    </p:set>
                                  </p:childTnLst>
                                </p:cTn>
                              </p:par>
                              <p:par>
                                <p:cTn id="145" presetID="14" presetClass="entr" presetSubtype="10" fill="hold" nodeType="withEffect">
                                  <p:stCondLst>
                                    <p:cond delay="0"/>
                                  </p:stCondLst>
                                  <p:childTnLst>
                                    <p:set>
                                      <p:cBhvr>
                                        <p:cTn id="146" dur="1" fill="hold">
                                          <p:stCondLst>
                                            <p:cond delay="0"/>
                                          </p:stCondLst>
                                        </p:cTn>
                                        <p:tgtEl>
                                          <p:spTgt spid="29"/>
                                        </p:tgtEl>
                                        <p:attrNameLst>
                                          <p:attrName>style.visibility</p:attrName>
                                        </p:attrNameLst>
                                      </p:cBhvr>
                                      <p:to>
                                        <p:strVal val="visible"/>
                                      </p:to>
                                    </p:set>
                                    <p:animEffect transition="in" filter="randombar(horizontal)">
                                      <p:cBhvr>
                                        <p:cTn id="147" dur="500"/>
                                        <p:tgtEl>
                                          <p:spTgt spid="29"/>
                                        </p:tgtEl>
                                      </p:cBhvr>
                                    </p:animEffect>
                                  </p:childTnLst>
                                </p:cTn>
                              </p:par>
                            </p:childTnLst>
                          </p:cTn>
                        </p:par>
                      </p:childTnLst>
                    </p:cTn>
                  </p:par>
                  <p:par>
                    <p:cTn id="148" fill="hold">
                      <p:stCondLst>
                        <p:cond delay="indefinite"/>
                      </p:stCondLst>
                      <p:childTnLst>
                        <p:par>
                          <p:cTn id="149" fill="hold">
                            <p:stCondLst>
                              <p:cond delay="0"/>
                            </p:stCondLst>
                            <p:childTnLst>
                              <p:par>
                                <p:cTn id="150" presetID="42" presetClass="exit" presetSubtype="0" fill="hold" grpId="1" nodeType="clickEffect">
                                  <p:stCondLst>
                                    <p:cond delay="0"/>
                                  </p:stCondLst>
                                  <p:childTnLst>
                                    <p:animEffect transition="out" filter="fade">
                                      <p:cBhvr>
                                        <p:cTn id="151" dur="1000"/>
                                        <p:tgtEl>
                                          <p:spTgt spid="11"/>
                                        </p:tgtEl>
                                      </p:cBhvr>
                                    </p:animEffect>
                                    <p:anim calcmode="lin" valueType="num">
                                      <p:cBhvr>
                                        <p:cTn id="152" dur="1000"/>
                                        <p:tgtEl>
                                          <p:spTgt spid="11"/>
                                        </p:tgtEl>
                                        <p:attrNameLst>
                                          <p:attrName>ppt_x</p:attrName>
                                        </p:attrNameLst>
                                      </p:cBhvr>
                                      <p:tavLst>
                                        <p:tav tm="0">
                                          <p:val>
                                            <p:strVal val="ppt_x"/>
                                          </p:val>
                                        </p:tav>
                                        <p:tav tm="100000">
                                          <p:val>
                                            <p:strVal val="ppt_x"/>
                                          </p:val>
                                        </p:tav>
                                      </p:tavLst>
                                    </p:anim>
                                    <p:anim calcmode="lin" valueType="num">
                                      <p:cBhvr>
                                        <p:cTn id="153" dur="1000"/>
                                        <p:tgtEl>
                                          <p:spTgt spid="11"/>
                                        </p:tgtEl>
                                        <p:attrNameLst>
                                          <p:attrName>ppt_y</p:attrName>
                                        </p:attrNameLst>
                                      </p:cBhvr>
                                      <p:tavLst>
                                        <p:tav tm="0">
                                          <p:val>
                                            <p:strVal val="ppt_y"/>
                                          </p:val>
                                        </p:tav>
                                        <p:tav tm="100000">
                                          <p:val>
                                            <p:strVal val="ppt_y+.1"/>
                                          </p:val>
                                        </p:tav>
                                      </p:tavLst>
                                    </p:anim>
                                    <p:set>
                                      <p:cBhvr>
                                        <p:cTn id="154" dur="1" fill="hold">
                                          <p:stCondLst>
                                            <p:cond delay="999"/>
                                          </p:stCondLst>
                                        </p:cTn>
                                        <p:tgtEl>
                                          <p:spTgt spid="11"/>
                                        </p:tgtEl>
                                        <p:attrNameLst>
                                          <p:attrName>style.visibility</p:attrName>
                                        </p:attrNameLst>
                                      </p:cBhvr>
                                      <p:to>
                                        <p:strVal val="hidden"/>
                                      </p:to>
                                    </p:set>
                                  </p:childTnLst>
                                </p:cTn>
                              </p:par>
                              <p:par>
                                <p:cTn id="155" presetID="42" presetClass="exit" presetSubtype="0" fill="hold" nodeType="withEffect">
                                  <p:stCondLst>
                                    <p:cond delay="0"/>
                                  </p:stCondLst>
                                  <p:childTnLst>
                                    <p:animEffect transition="out" filter="fade">
                                      <p:cBhvr>
                                        <p:cTn id="156" dur="1000"/>
                                        <p:tgtEl>
                                          <p:spTgt spid="29"/>
                                        </p:tgtEl>
                                      </p:cBhvr>
                                    </p:animEffect>
                                    <p:anim calcmode="lin" valueType="num">
                                      <p:cBhvr>
                                        <p:cTn id="157" dur="1000"/>
                                        <p:tgtEl>
                                          <p:spTgt spid="29"/>
                                        </p:tgtEl>
                                        <p:attrNameLst>
                                          <p:attrName>ppt_x</p:attrName>
                                        </p:attrNameLst>
                                      </p:cBhvr>
                                      <p:tavLst>
                                        <p:tav tm="0">
                                          <p:val>
                                            <p:strVal val="ppt_x"/>
                                          </p:val>
                                        </p:tav>
                                        <p:tav tm="100000">
                                          <p:val>
                                            <p:strVal val="ppt_x"/>
                                          </p:val>
                                        </p:tav>
                                      </p:tavLst>
                                    </p:anim>
                                    <p:anim calcmode="lin" valueType="num">
                                      <p:cBhvr>
                                        <p:cTn id="158" dur="1000"/>
                                        <p:tgtEl>
                                          <p:spTgt spid="29"/>
                                        </p:tgtEl>
                                        <p:attrNameLst>
                                          <p:attrName>ppt_y</p:attrName>
                                        </p:attrNameLst>
                                      </p:cBhvr>
                                      <p:tavLst>
                                        <p:tav tm="0">
                                          <p:val>
                                            <p:strVal val="ppt_y"/>
                                          </p:val>
                                        </p:tav>
                                        <p:tav tm="100000">
                                          <p:val>
                                            <p:strVal val="ppt_y+.1"/>
                                          </p:val>
                                        </p:tav>
                                      </p:tavLst>
                                    </p:anim>
                                    <p:set>
                                      <p:cBhvr>
                                        <p:cTn id="159" dur="1" fill="hold">
                                          <p:stCondLst>
                                            <p:cond delay="999"/>
                                          </p:stCondLst>
                                        </p:cTn>
                                        <p:tgtEl>
                                          <p:spTgt spid="29"/>
                                        </p:tgtEl>
                                        <p:attrNameLst>
                                          <p:attrName>style.visibility</p:attrName>
                                        </p:attrNameLst>
                                      </p:cBhvr>
                                      <p:to>
                                        <p:strVal val="hidden"/>
                                      </p:to>
                                    </p:set>
                                  </p:childTnLst>
                                </p:cTn>
                              </p:par>
                              <p:par>
                                <p:cTn id="160" presetID="2" presetClass="entr" presetSubtype="4" fill="hold" grpId="0" nodeType="withEffect">
                                  <p:stCondLst>
                                    <p:cond delay="0"/>
                                  </p:stCondLst>
                                  <p:childTnLst>
                                    <p:set>
                                      <p:cBhvr>
                                        <p:cTn id="161" dur="1" fill="hold">
                                          <p:stCondLst>
                                            <p:cond delay="0"/>
                                          </p:stCondLst>
                                        </p:cTn>
                                        <p:tgtEl>
                                          <p:spTgt spid="49"/>
                                        </p:tgtEl>
                                        <p:attrNameLst>
                                          <p:attrName>style.visibility</p:attrName>
                                        </p:attrNameLst>
                                      </p:cBhvr>
                                      <p:to>
                                        <p:strVal val="visible"/>
                                      </p:to>
                                    </p:set>
                                    <p:anim calcmode="lin" valueType="num">
                                      <p:cBhvr additive="base">
                                        <p:cTn id="162" dur="500" fill="hold"/>
                                        <p:tgtEl>
                                          <p:spTgt spid="49"/>
                                        </p:tgtEl>
                                        <p:attrNameLst>
                                          <p:attrName>ppt_x</p:attrName>
                                        </p:attrNameLst>
                                      </p:cBhvr>
                                      <p:tavLst>
                                        <p:tav tm="0">
                                          <p:val>
                                            <p:strVal val="#ppt_x"/>
                                          </p:val>
                                        </p:tav>
                                        <p:tav tm="100000">
                                          <p:val>
                                            <p:strVal val="#ppt_x"/>
                                          </p:val>
                                        </p:tav>
                                      </p:tavLst>
                                    </p:anim>
                                    <p:anim calcmode="lin" valueType="num">
                                      <p:cBhvr additive="base">
                                        <p:cTn id="163"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2" grpId="0"/>
      <p:bldP spid="12" grpId="1"/>
      <p:bldP spid="47" grpId="0"/>
      <p:bldP spid="47" grpId="1"/>
      <p:bldP spid="48" grpId="0"/>
      <p:bldP spid="49" grpId="0"/>
      <p:bldP spid="4" grpId="0" build="allAtOnce"/>
      <p:bldP spid="32" grpId="0"/>
      <p:bldP spid="32" grpId="1"/>
      <p:bldP spid="6" grpId="0" build="p" animBg="1"/>
      <p:bldP spid="6" grpId="1" build="allAtOnce" animBg="1"/>
      <p:bldP spid="36" grpId="0" build="allAtOnce"/>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3FEDC9-34D3-FD4C-9104-498D42CCEE35}"/>
              </a:ext>
            </a:extLst>
          </p:cNvPr>
          <p:cNvSpPr>
            <a:spLocks noGrp="1"/>
          </p:cNvSpPr>
          <p:nvPr>
            <p:ph type="title"/>
          </p:nvPr>
        </p:nvSpPr>
        <p:spPr>
          <a:xfrm>
            <a:off x="228600" y="152400"/>
            <a:ext cx="8915400" cy="1066800"/>
          </a:xfrm>
        </p:spPr>
        <p:txBody>
          <a:bodyPr/>
          <a:lstStyle/>
          <a:p>
            <a:r>
              <a:rPr lang="en-US" sz="3800" dirty="0"/>
              <a:t>Computational Cost is Mathematically Proven</a:t>
            </a:r>
          </a:p>
        </p:txBody>
      </p:sp>
      <p:pic>
        <p:nvPicPr>
          <p:cNvPr id="6" name="Content Placeholder 5">
            <a:extLst>
              <a:ext uri="{FF2B5EF4-FFF2-40B4-BE49-F238E27FC236}">
                <a16:creationId xmlns:a16="http://schemas.microsoft.com/office/drawing/2014/main" id="{E79CDD2A-2D01-834D-8151-159B304B0475}"/>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746146" y="1371600"/>
            <a:ext cx="7575508" cy="4876800"/>
          </a:xfrm>
        </p:spPr>
      </p:pic>
      <p:sp>
        <p:nvSpPr>
          <p:cNvPr id="4" name="Slide Number Placeholder 3">
            <a:extLst>
              <a:ext uri="{FF2B5EF4-FFF2-40B4-BE49-F238E27FC236}">
                <a16:creationId xmlns:a16="http://schemas.microsoft.com/office/drawing/2014/main" id="{EE12016C-C86B-B243-8EF1-A624F3FE4F2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Rectangle 6">
            <a:extLst>
              <a:ext uri="{FF2B5EF4-FFF2-40B4-BE49-F238E27FC236}">
                <a16:creationId xmlns:a16="http://schemas.microsoft.com/office/drawing/2014/main" id="{A76F6E2C-3BDC-F64E-BAB1-20CCBE56F974}"/>
              </a:ext>
            </a:extLst>
          </p:cNvPr>
          <p:cNvSpPr/>
          <p:nvPr/>
        </p:nvSpPr>
        <p:spPr>
          <a:xfrm>
            <a:off x="2555776" y="6400800"/>
            <a:ext cx="351282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hlinkClick r:id="rId3"/>
              </a:rPr>
              <a:t>https://arxiv.org/abs/1412.0348</a:t>
            </a:r>
            <a:r>
              <a:rPr kumimoji="0" lang="en-US" sz="1800" b="0" i="0" u="none" strike="noStrike" kern="1200" cap="none" spc="0" normalizeH="0" baseline="0" noProof="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470485179"/>
      </p:ext>
    </p:extLst>
  </p:cSld>
  <p:clrMapOvr>
    <a:masterClrMapping/>
  </p:clrMapOvr>
  <p:transition/>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DE1C88-80BD-3F42-8E64-1DBA0E566073}"/>
              </a:ext>
            </a:extLst>
          </p:cNvPr>
          <p:cNvSpPr>
            <a:spLocks noGrp="1"/>
          </p:cNvSpPr>
          <p:nvPr>
            <p:ph type="title"/>
          </p:nvPr>
        </p:nvSpPr>
        <p:spPr/>
        <p:txBody>
          <a:bodyPr/>
          <a:lstStyle/>
          <a:p>
            <a:r>
              <a:rPr lang="en-US" dirty="0"/>
              <a:t>Read Mapping Techniques in 111 Pages</a:t>
            </a:r>
          </a:p>
        </p:txBody>
      </p:sp>
      <p:sp>
        <p:nvSpPr>
          <p:cNvPr id="4" name="Slide Number Placeholder 3">
            <a:extLst>
              <a:ext uri="{FF2B5EF4-FFF2-40B4-BE49-F238E27FC236}">
                <a16:creationId xmlns:a16="http://schemas.microsoft.com/office/drawing/2014/main" id="{38622231-A3EC-3A4A-952B-4A50B5E1861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Rectangle 6">
            <a:extLst>
              <a:ext uri="{FF2B5EF4-FFF2-40B4-BE49-F238E27FC236}">
                <a16:creationId xmlns:a16="http://schemas.microsoft.com/office/drawing/2014/main" id="{13FF36B7-4AC0-1540-86E7-03D1A14C2BD6}"/>
              </a:ext>
            </a:extLst>
          </p:cNvPr>
          <p:cNvSpPr/>
          <p:nvPr/>
        </p:nvSpPr>
        <p:spPr>
          <a:xfrm>
            <a:off x="344693" y="1268760"/>
            <a:ext cx="8799307" cy="203132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rPr>
              <a:t>Mohammed </a:t>
            </a:r>
            <a:r>
              <a:rPr kumimoji="0" lang="en-US" sz="1800" b="1" i="0" u="none" strike="noStrike" kern="1200" cap="none" spc="0" normalizeH="0" baseline="0" noProof="0" dirty="0" err="1">
                <a:ln>
                  <a:noFill/>
                </a:ln>
                <a:solidFill>
                  <a:srgbClr val="000000"/>
                </a:solidFill>
                <a:effectLst/>
                <a:uLnTx/>
                <a:uFillTx/>
                <a:latin typeface="Tahoma"/>
                <a:ea typeface="+mn-ea"/>
                <a:cs typeface="+mn-cs"/>
              </a:rPr>
              <a:t>Alser</a:t>
            </a:r>
            <a:r>
              <a:rPr kumimoji="0" lang="en-US" sz="1800" b="1"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rPr>
              <a:t> Jeremy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Rotman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Dhrithi</a:t>
            </a:r>
            <a:r>
              <a:rPr kumimoji="0" lang="en-US" sz="1800" b="0" i="0" u="none" strike="noStrike" kern="1200" cap="none" spc="0" normalizeH="0" baseline="0" noProof="0" dirty="0">
                <a:ln>
                  <a:noFill/>
                </a:ln>
                <a:solidFill>
                  <a:srgbClr val="000000"/>
                </a:solidFill>
                <a:effectLst/>
                <a:uLnTx/>
                <a:uFillTx/>
                <a:latin typeface="Tahoma"/>
                <a:ea typeface="+mn-ea"/>
                <a:cs typeface="+mn-cs"/>
              </a:rPr>
              <a:t> Deshpande, Kodi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Taraszka</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Huwenbo</a:t>
            </a:r>
            <a:r>
              <a:rPr kumimoji="0" lang="en-US" sz="1800" b="0" i="0" u="none" strike="noStrike" kern="1200" cap="none" spc="0" normalizeH="0" baseline="0" noProof="0" dirty="0">
                <a:ln>
                  <a:noFill/>
                </a:ln>
                <a:solidFill>
                  <a:srgbClr val="000000"/>
                </a:solidFill>
                <a:effectLst/>
                <a:uLnTx/>
                <a:uFillTx/>
                <a:latin typeface="Tahoma"/>
                <a:ea typeface="+mn-ea"/>
                <a:cs typeface="+mn-cs"/>
              </a:rPr>
              <a:t> Shi,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Pelin</a:t>
            </a:r>
            <a:r>
              <a:rPr kumimoji="0" lang="en-US" sz="1800" b="0" i="0" u="none" strike="noStrike" kern="1200" cap="none" spc="0" normalizeH="0" baseline="0" noProof="0" dirty="0">
                <a:ln>
                  <a:noFill/>
                </a:ln>
                <a:solidFill>
                  <a:srgbClr val="000000"/>
                </a:solidFill>
                <a:effectLst/>
                <a:uLnTx/>
                <a:uFillTx/>
                <a:latin typeface="Tahoma"/>
                <a:ea typeface="+mn-ea"/>
                <a:cs typeface="+mn-cs"/>
              </a:rPr>
              <a:t> Icer Baykal, Harry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Taegyun</a:t>
            </a:r>
            <a:r>
              <a:rPr kumimoji="0" lang="en-US" sz="1800" b="0" i="0" u="none" strike="noStrike" kern="1200" cap="none" spc="0" normalizeH="0" baseline="0" noProof="0" dirty="0">
                <a:ln>
                  <a:noFill/>
                </a:ln>
                <a:solidFill>
                  <a:srgbClr val="000000"/>
                </a:solidFill>
                <a:effectLst/>
                <a:uLnTx/>
                <a:uFillTx/>
                <a:latin typeface="Tahoma"/>
                <a:ea typeface="+mn-ea"/>
                <a:cs typeface="+mn-cs"/>
              </a:rPr>
              <a:t> Yang, Victor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Xue</a:t>
            </a:r>
            <a:r>
              <a:rPr kumimoji="0" lang="en-US" sz="1800" b="0" i="0" u="none" strike="noStrike" kern="1200" cap="none" spc="0" normalizeH="0" baseline="0" noProof="0" dirty="0">
                <a:ln>
                  <a:noFill/>
                </a:ln>
                <a:solidFill>
                  <a:srgbClr val="000000"/>
                </a:solidFill>
                <a:effectLst/>
                <a:uLnTx/>
                <a:uFillTx/>
                <a:latin typeface="Tahoma"/>
                <a:ea typeface="+mn-ea"/>
                <a:cs typeface="+mn-cs"/>
              </a:rPr>
              <a:t>, Sergey Knyazev, Benjamin D. Singer, Brunilda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Balliu</a:t>
            </a:r>
            <a:r>
              <a:rPr kumimoji="0" lang="en-US" sz="1800" b="0" i="0" u="none" strike="noStrike" kern="1200" cap="none" spc="0" normalizeH="0" baseline="0" noProof="0" dirty="0">
                <a:ln>
                  <a:noFill/>
                </a:ln>
                <a:solidFill>
                  <a:srgbClr val="000000"/>
                </a:solidFill>
                <a:effectLst/>
                <a:uLnTx/>
                <a:uFillTx/>
                <a:latin typeface="Tahoma"/>
                <a:ea typeface="+mn-ea"/>
                <a:cs typeface="+mn-cs"/>
              </a:rPr>
              <a:t>, David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Koslicki</a:t>
            </a:r>
            <a:r>
              <a:rPr kumimoji="0" lang="en-US" sz="1800" b="0" i="0" u="none" strike="noStrike" kern="1200" cap="none" spc="0" normalizeH="0" baseline="0" noProof="0" dirty="0">
                <a:ln>
                  <a:noFill/>
                </a:ln>
                <a:solidFill>
                  <a:srgbClr val="000000"/>
                </a:solidFill>
                <a:effectLst/>
                <a:uLnTx/>
                <a:uFillTx/>
                <a:latin typeface="Tahoma"/>
                <a:ea typeface="+mn-ea"/>
                <a:cs typeface="+mn-cs"/>
              </a:rPr>
              <a:t>, Pavel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Skums</a:t>
            </a:r>
            <a:r>
              <a:rPr kumimoji="0" lang="en-US" sz="1800" b="0" i="0" u="none" strike="noStrike" kern="1200" cap="none" spc="0" normalizeH="0" baseline="0" noProof="0" dirty="0">
                <a:ln>
                  <a:noFill/>
                </a:ln>
                <a:solidFill>
                  <a:srgbClr val="000000"/>
                </a:solidFill>
                <a:effectLst/>
                <a:uLnTx/>
                <a:uFillTx/>
                <a:latin typeface="Tahoma"/>
                <a:ea typeface="+mn-ea"/>
                <a:cs typeface="+mn-cs"/>
              </a:rPr>
              <a:t>, Alex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Zelikovsky</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Can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Alkan</a:t>
            </a:r>
            <a:r>
              <a:rPr kumimoji="0" lang="en-US" sz="1800" b="0" i="0" u="none" strike="noStrike" kern="1200" cap="none" spc="0" normalizeH="0" baseline="0" noProof="0" dirty="0">
                <a:ln>
                  <a:noFill/>
                </a:ln>
                <a:solidFill>
                  <a:srgbClr val="000000"/>
                </a:solidFill>
                <a:effectLst/>
                <a:uLnTx/>
                <a:uFillTx/>
                <a:latin typeface="Tahoma"/>
                <a:ea typeface="+mn-ea"/>
                <a:cs typeface="+mn-cs"/>
              </a:rPr>
              <a:t>, Onur Mutlu,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Serghei</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Mangul</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a:t>
            </a:r>
            <a:r>
              <a:rPr kumimoji="0" lang="en-US" sz="1800" b="0"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Technology dictates algorithms: Recent developments in read alignment</a:t>
            </a:r>
            <a:r>
              <a:rPr kumimoji="0" lang="en-US" sz="1800" b="0"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Genome Biology, 2021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3"/>
              </a:rPr>
              <a:t>Source code</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p:txBody>
      </p:sp>
      <p:pic>
        <p:nvPicPr>
          <p:cNvPr id="5" name="Picture 4">
            <a:extLst>
              <a:ext uri="{FF2B5EF4-FFF2-40B4-BE49-F238E27FC236}">
                <a16:creationId xmlns:a16="http://schemas.microsoft.com/office/drawing/2014/main" id="{D081A5BD-206E-BD4D-AAE3-B6EA838517B5}"/>
              </a:ext>
            </a:extLst>
          </p:cNvPr>
          <p:cNvPicPr>
            <a:picLocks noChangeAspect="1"/>
          </p:cNvPicPr>
          <p:nvPr/>
        </p:nvPicPr>
        <p:blipFill rotWithShape="1">
          <a:blip r:embed="rId4">
            <a:extLst>
              <a:ext uri="{28A0092B-C50C-407E-A947-70E740481C1C}">
                <a14:useLocalDpi xmlns:a14="http://schemas.microsoft.com/office/drawing/2010/main" val="0"/>
              </a:ext>
            </a:extLst>
          </a:blip>
          <a:srcRect l="21650" t="34033" r="21651" b="40240"/>
          <a:stretch/>
        </p:blipFill>
        <p:spPr>
          <a:xfrm>
            <a:off x="640455" y="4005064"/>
            <a:ext cx="7863090" cy="2302982"/>
          </a:xfrm>
          <a:prstGeom prst="rect">
            <a:avLst/>
          </a:prstGeom>
        </p:spPr>
      </p:pic>
      <p:sp>
        <p:nvSpPr>
          <p:cNvPr id="9" name="Rectangle 8">
            <a:extLst>
              <a:ext uri="{FF2B5EF4-FFF2-40B4-BE49-F238E27FC236}">
                <a16:creationId xmlns:a16="http://schemas.microsoft.com/office/drawing/2014/main" id="{7DF5FE91-7986-3D40-AF0B-D3341371BC00}"/>
              </a:ext>
            </a:extLst>
          </p:cNvPr>
          <p:cNvSpPr/>
          <p:nvPr/>
        </p:nvSpPr>
        <p:spPr>
          <a:xfrm>
            <a:off x="1831058" y="924807"/>
            <a:ext cx="5481885" cy="369332"/>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mn-ea"/>
                <a:cs typeface="+mn-cs"/>
              </a:rPr>
              <a:t>In-depth analysis of 107 read mappers (1988-2020)</a:t>
            </a:r>
          </a:p>
        </p:txBody>
      </p:sp>
      <p:pic>
        <p:nvPicPr>
          <p:cNvPr id="11" name="Picture 10">
            <a:extLst>
              <a:ext uri="{FF2B5EF4-FFF2-40B4-BE49-F238E27FC236}">
                <a16:creationId xmlns:a16="http://schemas.microsoft.com/office/drawing/2014/main" id="{72D46847-8A4F-DA49-90EB-F4B9ADAD6B22}"/>
              </a:ext>
            </a:extLst>
          </p:cNvPr>
          <p:cNvPicPr>
            <a:picLocks noChangeAspect="1"/>
          </p:cNvPicPr>
          <p:nvPr/>
        </p:nvPicPr>
        <p:blipFill rotWithShape="1">
          <a:blip r:embed="rId4">
            <a:extLst>
              <a:ext uri="{28A0092B-C50C-407E-A947-70E740481C1C}">
                <a14:useLocalDpi xmlns:a14="http://schemas.microsoft.com/office/drawing/2010/main" val="0"/>
              </a:ext>
            </a:extLst>
          </a:blip>
          <a:srcRect l="21650" t="24380" r="21651" b="69391"/>
          <a:stretch/>
        </p:blipFill>
        <p:spPr>
          <a:xfrm>
            <a:off x="640455" y="3501008"/>
            <a:ext cx="7863090" cy="557572"/>
          </a:xfrm>
          <a:prstGeom prst="rect">
            <a:avLst/>
          </a:prstGeom>
        </p:spPr>
      </p:pic>
    </p:spTree>
    <p:extLst>
      <p:ext uri="{BB962C8B-B14F-4D97-AF65-F5344CB8AC3E}">
        <p14:creationId xmlns:p14="http://schemas.microsoft.com/office/powerpoint/2010/main" val="39622234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28F055-FE6A-6F4C-84FE-2FE797E3A6AC}"/>
              </a:ext>
            </a:extLst>
          </p:cNvPr>
          <p:cNvSpPr>
            <a:spLocks noGrp="1"/>
          </p:cNvSpPr>
          <p:nvPr>
            <p:ph type="title"/>
          </p:nvPr>
        </p:nvSpPr>
        <p:spPr/>
        <p:txBody>
          <a:bodyPr/>
          <a:lstStyle/>
          <a:p>
            <a:r>
              <a:rPr lang="en-US" dirty="0"/>
              <a:t>Read Mapping Execution Time (Modern)</a:t>
            </a:r>
          </a:p>
        </p:txBody>
      </p:sp>
      <p:sp>
        <p:nvSpPr>
          <p:cNvPr id="4" name="Slide Number Placeholder 3">
            <a:extLst>
              <a:ext uri="{FF2B5EF4-FFF2-40B4-BE49-F238E27FC236}">
                <a16:creationId xmlns:a16="http://schemas.microsoft.com/office/drawing/2014/main" id="{D858D5EF-C3C4-224D-BF69-BBABCA729D6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9" name="Rectangle 8">
            <a:extLst>
              <a:ext uri="{FF2B5EF4-FFF2-40B4-BE49-F238E27FC236}">
                <a16:creationId xmlns:a16="http://schemas.microsoft.com/office/drawing/2014/main" id="{1151993D-B0AE-A249-A47B-03097BF6AAD6}"/>
              </a:ext>
            </a:extLst>
          </p:cNvPr>
          <p:cNvSpPr/>
          <p:nvPr/>
        </p:nvSpPr>
        <p:spPr>
          <a:xfrm>
            <a:off x="590575" y="6032321"/>
            <a:ext cx="7886650"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mn-cs"/>
              </a:rPr>
              <a:t>ONT FASTQ size: 103MB (151 reads), Mean length: 356,403 </a:t>
            </a:r>
            <a:r>
              <a:rPr kumimoji="0" lang="en-US" sz="1200" b="0" i="0" u="none" strike="noStrike" kern="1200" cap="none" spc="0" normalizeH="0" baseline="0" noProof="0" err="1">
                <a:ln>
                  <a:noFill/>
                </a:ln>
                <a:solidFill>
                  <a:srgbClr val="FFFFFF">
                    <a:lumMod val="50000"/>
                  </a:srgbClr>
                </a:solidFill>
                <a:effectLst/>
                <a:uLnTx/>
                <a:uFillTx/>
                <a:latin typeface="Arial" panose="020B0604020202020204" pitchFamily="34" charset="0"/>
                <a:ea typeface="+mn-ea"/>
                <a:cs typeface="+mn-cs"/>
              </a:rPr>
              <a:t>bp</a:t>
            </a:r>
            <a:r>
              <a:rPr kumimoji="0" lang="en-US" sz="1200" b="0" i="0" u="none" strike="noStrike" kern="1200" cap="none" spc="0" normalizeH="0" baseline="0" noProof="0">
                <a:ln>
                  <a:noFill/>
                </a:ln>
                <a:solidFill>
                  <a:srgbClr val="FFFFFF">
                    <a:lumMod val="50000"/>
                  </a:srgbClr>
                </a:solidFill>
                <a:effectLst/>
                <a:uLnTx/>
                <a:uFillTx/>
                <a:latin typeface="Tahoma"/>
                <a:ea typeface="+mn-ea"/>
                <a:cs typeface="+mn-cs"/>
              </a:rPr>
              <a:t>, </a:t>
            </a:r>
            <a:r>
              <a:rPr kumimoji="0" lang="en-US" sz="1200" b="0" i="0" u="none" strike="noStrike" kern="1200" cap="none" spc="0" normalizeH="0" baseline="0" noProof="0" err="1">
                <a:ln>
                  <a:noFill/>
                </a:ln>
                <a:solidFill>
                  <a:srgbClr val="FFFFFF">
                    <a:lumMod val="50000"/>
                  </a:srgbClr>
                </a:solidFill>
                <a:effectLst/>
                <a:uLnTx/>
                <a:uFillTx/>
                <a:latin typeface="Arial" panose="020B0604020202020204" pitchFamily="34" charset="0"/>
                <a:ea typeface="+mn-ea"/>
                <a:cs typeface="+mn-cs"/>
              </a:rPr>
              <a:t>std</a:t>
            </a:r>
            <a:r>
              <a:rPr kumimoji="0" lang="en-US" sz="12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mn-cs"/>
              </a:rPr>
              <a:t>: 173,168 </a:t>
            </a:r>
            <a:r>
              <a:rPr kumimoji="0" lang="en-US" sz="1200" b="0" i="0" u="none" strike="noStrike" kern="1200" cap="none" spc="0" normalizeH="0" baseline="0" noProof="0" err="1">
                <a:ln>
                  <a:noFill/>
                </a:ln>
                <a:solidFill>
                  <a:srgbClr val="FFFFFF">
                    <a:lumMod val="50000"/>
                  </a:srgbClr>
                </a:solidFill>
                <a:effectLst/>
                <a:uLnTx/>
                <a:uFillTx/>
                <a:latin typeface="Arial" panose="020B0604020202020204" pitchFamily="34" charset="0"/>
                <a:ea typeface="+mn-ea"/>
                <a:cs typeface="+mn-cs"/>
              </a:rPr>
              <a:t>bp</a:t>
            </a:r>
            <a:r>
              <a:rPr kumimoji="0" lang="en-US" sz="12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mn-cs"/>
              </a:rPr>
              <a:t>, longest length: 817,917 </a:t>
            </a:r>
            <a:r>
              <a:rPr kumimoji="0" lang="en-US" sz="1200" b="0" i="0" u="none" strike="noStrike" kern="1200" cap="none" spc="0" normalizeH="0" baseline="0" noProof="0" err="1">
                <a:ln>
                  <a:noFill/>
                </a:ln>
                <a:solidFill>
                  <a:srgbClr val="FFFFFF">
                    <a:lumMod val="50000"/>
                  </a:srgbClr>
                </a:solidFill>
                <a:effectLst/>
                <a:uLnTx/>
                <a:uFillTx/>
                <a:latin typeface="Arial" panose="020B0604020202020204" pitchFamily="34" charset="0"/>
                <a:ea typeface="+mn-ea"/>
                <a:cs typeface="+mn-cs"/>
              </a:rPr>
              <a:t>bp</a:t>
            </a:r>
            <a:endParaRPr kumimoji="0" lang="en-US" sz="1200" b="0" i="0" u="none" strike="noStrike" kern="1200" cap="none" spc="0" normalizeH="0" baseline="0" noProof="0">
              <a:ln>
                <a:noFill/>
              </a:ln>
              <a:solidFill>
                <a:srgbClr val="FFFFFF">
                  <a:lumMod val="50000"/>
                </a:srgbClr>
              </a:solidFill>
              <a:effectLst/>
              <a:uLnTx/>
              <a:uFillTx/>
              <a:latin typeface="Tahoma"/>
              <a:ea typeface="+mn-ea"/>
              <a:cs typeface="+mn-cs"/>
            </a:endParaRPr>
          </a:p>
        </p:txBody>
      </p:sp>
      <p:graphicFrame>
        <p:nvGraphicFramePr>
          <p:cNvPr id="11" name="Chart 10">
            <a:extLst>
              <a:ext uri="{FF2B5EF4-FFF2-40B4-BE49-F238E27FC236}">
                <a16:creationId xmlns:a16="http://schemas.microsoft.com/office/drawing/2014/main" id="{FEE93E47-1020-D843-8A6D-90E0E81738CF}"/>
              </a:ext>
            </a:extLst>
          </p:cNvPr>
          <p:cNvGraphicFramePr/>
          <p:nvPr/>
        </p:nvGraphicFramePr>
        <p:xfrm>
          <a:off x="4788024" y="1212329"/>
          <a:ext cx="4871864" cy="4064000"/>
        </p:xfrm>
        <a:graphic>
          <a:graphicData uri="http://schemas.openxmlformats.org/drawingml/2006/chart">
            <c:chart xmlns:c="http://schemas.openxmlformats.org/drawingml/2006/chart" xmlns:r="http://schemas.openxmlformats.org/officeDocument/2006/relationships" r:id="rId3"/>
          </a:graphicData>
        </a:graphic>
      </p:graphicFrame>
      <p:sp>
        <p:nvSpPr>
          <p:cNvPr id="13" name="Content Placeholder 2">
            <a:extLst>
              <a:ext uri="{FF2B5EF4-FFF2-40B4-BE49-F238E27FC236}">
                <a16:creationId xmlns:a16="http://schemas.microsoft.com/office/drawing/2014/main" id="{C4E0DE36-8B6E-6040-9C4E-9FADC1D18A87}"/>
              </a:ext>
            </a:extLst>
          </p:cNvPr>
          <p:cNvSpPr>
            <a:spLocks noGrp="1"/>
          </p:cNvSpPr>
          <p:nvPr>
            <p:ph idx="1"/>
          </p:nvPr>
        </p:nvSpPr>
        <p:spPr>
          <a:xfrm>
            <a:off x="605115" y="2020907"/>
            <a:ext cx="4185216" cy="1603420"/>
          </a:xfrm>
        </p:spPr>
        <p:txBody>
          <a:bodyPr/>
          <a:lstStyle/>
          <a:p>
            <a:pPr marL="0" indent="0">
              <a:buNone/>
            </a:pPr>
            <a:r>
              <a:rPr lang="en-US" sz="8000" b="1">
                <a:solidFill>
                  <a:srgbClr val="FF0000"/>
                </a:solidFill>
                <a:effectLst>
                  <a:outerShdw blurRad="38100" dist="38100" dir="2700000" algn="tl">
                    <a:srgbClr val="000000">
                      <a:alpha val="43137"/>
                    </a:srgbClr>
                  </a:outerShdw>
                </a:effectLst>
              </a:rPr>
              <a:t>&gt;60%</a:t>
            </a:r>
            <a:endParaRPr lang="en-US" sz="1800" b="1">
              <a:solidFill>
                <a:srgbClr val="FF0000"/>
              </a:solidFill>
              <a:effectLst>
                <a:outerShdw blurRad="38100" dist="38100" dir="2700000" algn="tl">
                  <a:srgbClr val="000000">
                    <a:alpha val="43137"/>
                  </a:srgbClr>
                </a:outerShdw>
              </a:effectLst>
            </a:endParaRPr>
          </a:p>
        </p:txBody>
      </p:sp>
      <p:sp>
        <p:nvSpPr>
          <p:cNvPr id="14" name="Rectangle 13">
            <a:extLst>
              <a:ext uri="{FF2B5EF4-FFF2-40B4-BE49-F238E27FC236}">
                <a16:creationId xmlns:a16="http://schemas.microsoft.com/office/drawing/2014/main" id="{26A0118B-D4E0-2F42-B612-54E1D844078F}"/>
              </a:ext>
            </a:extLst>
          </p:cNvPr>
          <p:cNvSpPr/>
          <p:nvPr/>
        </p:nvSpPr>
        <p:spPr>
          <a:xfrm>
            <a:off x="473795" y="3429000"/>
            <a:ext cx="4017640" cy="120032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1200"/>
              </a:spcAft>
              <a:buClrTx/>
              <a:buSzTx/>
              <a:buFontTx/>
              <a:buNone/>
              <a:tabLst/>
              <a:defRPr/>
            </a:pPr>
            <a:r>
              <a:rPr kumimoji="0" lang="en-US" sz="2400" b="1" i="0" u="none" strike="noStrike" kern="1200" cap="none" spc="0" normalizeH="0" baseline="0" noProof="0">
                <a:ln>
                  <a:noFill/>
                </a:ln>
                <a:solidFill>
                  <a:srgbClr val="FF0000"/>
                </a:solidFill>
                <a:effectLst/>
                <a:uLnTx/>
                <a:uFillTx/>
                <a:latin typeface="Tahoma"/>
                <a:ea typeface="+mn-ea"/>
                <a:cs typeface="+mn-cs"/>
              </a:rPr>
              <a:t>of the read mapper’s execution time is spent in sequence alignment</a:t>
            </a:r>
          </a:p>
        </p:txBody>
      </p:sp>
      <p:sp>
        <p:nvSpPr>
          <p:cNvPr id="3" name="Rectangle 2">
            <a:extLst>
              <a:ext uri="{FF2B5EF4-FFF2-40B4-BE49-F238E27FC236}">
                <a16:creationId xmlns:a16="http://schemas.microsoft.com/office/drawing/2014/main" id="{8C49314D-337A-B142-9CB8-7CA24C4A31C9}"/>
              </a:ext>
            </a:extLst>
          </p:cNvPr>
          <p:cNvSpPr/>
          <p:nvPr/>
        </p:nvSpPr>
        <p:spPr>
          <a:xfrm>
            <a:off x="6631486" y="5287422"/>
            <a:ext cx="1184940"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mn-cs"/>
              </a:rPr>
              <a:t>minimap2</a:t>
            </a: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013179983"/>
      </p:ext>
    </p:extLst>
  </p:cSld>
  <p:clrMapOvr>
    <a:masterClrMapping/>
  </p:clrMapOvr>
  <p:transition/>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6BB459-BE1D-7148-A0FE-36A8E3341DD7}"/>
              </a:ext>
            </a:extLst>
          </p:cNvPr>
          <p:cNvSpPr>
            <a:spLocks noGrp="1"/>
          </p:cNvSpPr>
          <p:nvPr>
            <p:ph type="title"/>
          </p:nvPr>
        </p:nvSpPr>
        <p:spPr/>
        <p:txBody>
          <a:bodyPr/>
          <a:lstStyle/>
          <a:p>
            <a:r>
              <a:rPr lang="en-US" dirty="0"/>
              <a:t>Accelerating Read Mapping</a:t>
            </a:r>
          </a:p>
        </p:txBody>
      </p:sp>
      <p:sp>
        <p:nvSpPr>
          <p:cNvPr id="4" name="Slide Number Placeholder 3">
            <a:extLst>
              <a:ext uri="{FF2B5EF4-FFF2-40B4-BE49-F238E27FC236}">
                <a16:creationId xmlns:a16="http://schemas.microsoft.com/office/drawing/2014/main" id="{A4E70C8B-ACDB-1A4B-90D0-41F622E91E87}"/>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Google Shape;91;p18">
            <a:extLst>
              <a:ext uri="{FF2B5EF4-FFF2-40B4-BE49-F238E27FC236}">
                <a16:creationId xmlns:a16="http://schemas.microsoft.com/office/drawing/2014/main" id="{2F0ED930-E967-C643-B735-DD620E365483}"/>
              </a:ext>
            </a:extLst>
          </p:cNvPr>
          <p:cNvPicPr preferRelativeResize="0"/>
          <p:nvPr/>
        </p:nvPicPr>
        <p:blipFill rotWithShape="1">
          <a:blip r:embed="rId2">
            <a:alphaModFix/>
          </a:blip>
          <a:srcRect b="39717"/>
          <a:stretch/>
        </p:blipFill>
        <p:spPr>
          <a:xfrm>
            <a:off x="1799692" y="959178"/>
            <a:ext cx="5544616" cy="2589580"/>
          </a:xfrm>
          <a:prstGeom prst="rect">
            <a:avLst/>
          </a:prstGeom>
          <a:noFill/>
          <a:ln>
            <a:noFill/>
          </a:ln>
        </p:spPr>
      </p:pic>
      <p:sp>
        <p:nvSpPr>
          <p:cNvPr id="6" name="Google Shape;92;p18">
            <a:extLst>
              <a:ext uri="{FF2B5EF4-FFF2-40B4-BE49-F238E27FC236}">
                <a16:creationId xmlns:a16="http://schemas.microsoft.com/office/drawing/2014/main" id="{1157DE7D-230B-F34E-8F31-49F633DD6674}"/>
              </a:ext>
            </a:extLst>
          </p:cNvPr>
          <p:cNvSpPr txBox="1"/>
          <p:nvPr/>
        </p:nvSpPr>
        <p:spPr>
          <a:xfrm>
            <a:off x="1" y="5991170"/>
            <a:ext cx="9144000" cy="453938"/>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 sz="1700" b="0" i="0" u="none" strike="noStrike" kern="1200" cap="none" spc="0" normalizeH="0" baseline="0" noProof="0" dirty="0" err="1">
                <a:ln>
                  <a:noFill/>
                </a:ln>
                <a:solidFill>
                  <a:srgbClr val="000000"/>
                </a:solidFill>
                <a:effectLst/>
                <a:uLnTx/>
                <a:uFillTx/>
                <a:latin typeface="Tahoma"/>
                <a:ea typeface="+mn-ea"/>
                <a:cs typeface="+mn-cs"/>
                <a:sym typeface="Calibri"/>
              </a:rPr>
              <a:t>Alser</a:t>
            </a:r>
            <a:r>
              <a:rPr kumimoji="0" lang="en" sz="1700" b="0" i="0" u="none" strike="noStrike" kern="1200" cap="none" spc="0" normalizeH="0" baseline="0" noProof="0" dirty="0">
                <a:ln>
                  <a:noFill/>
                </a:ln>
                <a:solidFill>
                  <a:srgbClr val="000000"/>
                </a:solidFill>
                <a:effectLst/>
                <a:uLnTx/>
                <a:uFillTx/>
                <a:latin typeface="Tahoma"/>
                <a:ea typeface="+mn-ea"/>
                <a:cs typeface="+mn-cs"/>
                <a:sym typeface="Calibri"/>
              </a:rPr>
              <a:t>+, “</a:t>
            </a:r>
            <a:r>
              <a:rPr kumimoji="0" lang="en" sz="1700" b="0" i="0" u="none" strike="noStrike" kern="1200" cap="none" spc="0" normalizeH="0" baseline="0" noProof="0" dirty="0">
                <a:ln>
                  <a:noFill/>
                </a:ln>
                <a:solidFill>
                  <a:srgbClr val="000000"/>
                </a:solidFill>
                <a:effectLst/>
                <a:uLnTx/>
                <a:uFillTx/>
                <a:latin typeface="Tahoma"/>
                <a:ea typeface="+mn-ea"/>
                <a:cs typeface="+mn-cs"/>
                <a:sym typeface="Calibri"/>
                <a:hlinkClick r:id="rId3"/>
              </a:rPr>
              <a:t>Accelerating Genome Analysis: A Primer on an Ongoing Journey</a:t>
            </a:r>
            <a:r>
              <a:rPr kumimoji="0" lang="en" sz="1700" b="0" i="0" u="none" strike="noStrike" kern="1200" cap="none" spc="0" normalizeH="0" baseline="0" noProof="0" dirty="0">
                <a:ln>
                  <a:noFill/>
                </a:ln>
                <a:solidFill>
                  <a:srgbClr val="000000"/>
                </a:solidFill>
                <a:effectLst/>
                <a:uLnTx/>
                <a:uFillTx/>
                <a:latin typeface="Tahoma"/>
                <a:ea typeface="+mn-ea"/>
                <a:cs typeface="+mn-cs"/>
                <a:sym typeface="Calibri"/>
              </a:rPr>
              <a:t>”, IEEE Micro, 2020.</a:t>
            </a:r>
            <a:endParaRPr kumimoji="0" sz="17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7" name="Google Shape;91;p18">
            <a:extLst>
              <a:ext uri="{FF2B5EF4-FFF2-40B4-BE49-F238E27FC236}">
                <a16:creationId xmlns:a16="http://schemas.microsoft.com/office/drawing/2014/main" id="{DA9126D8-36C8-0247-8EA5-8A6129D7284B}"/>
              </a:ext>
            </a:extLst>
          </p:cNvPr>
          <p:cNvPicPr preferRelativeResize="0"/>
          <p:nvPr/>
        </p:nvPicPr>
        <p:blipFill rotWithShape="1">
          <a:blip r:embed="rId2">
            <a:alphaModFix/>
          </a:blip>
          <a:srcRect l="399" t="64291" r="790"/>
          <a:stretch/>
        </p:blipFill>
        <p:spPr>
          <a:xfrm>
            <a:off x="53752" y="3548758"/>
            <a:ext cx="9036497" cy="2530123"/>
          </a:xfrm>
          <a:prstGeom prst="rect">
            <a:avLst/>
          </a:prstGeom>
          <a:noFill/>
          <a:ln>
            <a:noFill/>
          </a:ln>
        </p:spPr>
      </p:pic>
    </p:spTree>
    <p:extLst>
      <p:ext uri="{BB962C8B-B14F-4D97-AF65-F5344CB8AC3E}">
        <p14:creationId xmlns:p14="http://schemas.microsoft.com/office/powerpoint/2010/main" val="648185911"/>
      </p:ext>
    </p:extLst>
  </p:cSld>
  <p:clrMapOvr>
    <a:masterClrMapping/>
  </p:clrMapOvr>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77F95-FF6B-654D-95C6-AD41C66E3683}"/>
              </a:ext>
            </a:extLst>
          </p:cNvPr>
          <p:cNvSpPr>
            <a:spLocks noGrp="1"/>
          </p:cNvSpPr>
          <p:nvPr>
            <p:ph type="title"/>
          </p:nvPr>
        </p:nvSpPr>
        <p:spPr>
          <a:xfrm>
            <a:off x="228600" y="152400"/>
            <a:ext cx="9067800" cy="1066800"/>
          </a:xfrm>
        </p:spPr>
        <p:txBody>
          <a:bodyPr/>
          <a:lstStyle/>
          <a:p>
            <a:r>
              <a:rPr lang="en-US"/>
              <a:t>Detailed Analysis of Tackling the Bottleneck</a:t>
            </a:r>
          </a:p>
        </p:txBody>
      </p:sp>
      <p:sp>
        <p:nvSpPr>
          <p:cNvPr id="3" name="Slide Number Placeholder 2">
            <a:extLst>
              <a:ext uri="{FF2B5EF4-FFF2-40B4-BE49-F238E27FC236}">
                <a16:creationId xmlns:a16="http://schemas.microsoft.com/office/drawing/2014/main" id="{0D137D6E-472B-9545-BC90-4764A091EBD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Rectangle 5">
            <a:extLst>
              <a:ext uri="{FF2B5EF4-FFF2-40B4-BE49-F238E27FC236}">
                <a16:creationId xmlns:a16="http://schemas.microsoft.com/office/drawing/2014/main" id="{34726789-60B9-0041-AA5A-82AD45A48174}"/>
              </a:ext>
            </a:extLst>
          </p:cNvPr>
          <p:cNvSpPr/>
          <p:nvPr/>
        </p:nvSpPr>
        <p:spPr>
          <a:xfrm>
            <a:off x="200218" y="914400"/>
            <a:ext cx="8943782" cy="120032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Mohammed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Alser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Zülal</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Bingöl</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Damla</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Senol</a:t>
            </a:r>
            <a:r>
              <a:rPr kumimoji="0" lang="en-US" sz="1800" b="0" i="0" u="none" strike="noStrike" kern="1200" cap="none" spc="0" normalizeH="0" baseline="0" noProof="0" dirty="0">
                <a:ln>
                  <a:noFill/>
                </a:ln>
                <a:solidFill>
                  <a:srgbClr val="000000"/>
                </a:solidFill>
                <a:effectLst/>
                <a:uLnTx/>
                <a:uFillTx/>
                <a:latin typeface="Tahoma"/>
                <a:ea typeface="+mn-ea"/>
                <a:cs typeface="+mn-cs"/>
              </a:rPr>
              <a:t> Cali,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Jeremie</a:t>
            </a:r>
            <a:r>
              <a:rPr kumimoji="0" lang="en-US" sz="1800" b="0" i="0" u="none" strike="noStrike" kern="1200" cap="none" spc="0" normalizeH="0" baseline="0" noProof="0" dirty="0">
                <a:ln>
                  <a:noFill/>
                </a:ln>
                <a:solidFill>
                  <a:srgbClr val="000000"/>
                </a:solidFill>
                <a:effectLst/>
                <a:uLnTx/>
                <a:uFillTx/>
                <a:latin typeface="Tahoma"/>
                <a:ea typeface="+mn-ea"/>
                <a:cs typeface="+mn-cs"/>
              </a:rPr>
              <a:t> Kim,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Saugata</a:t>
            </a:r>
            <a:r>
              <a:rPr kumimoji="0" lang="en-US" sz="1800" b="0" i="0" u="none" strike="noStrike" kern="1200" cap="none" spc="0" normalizeH="0" baseline="0" noProof="0" dirty="0">
                <a:ln>
                  <a:noFill/>
                </a:ln>
                <a:solidFill>
                  <a:srgbClr val="000000"/>
                </a:solidFill>
                <a:effectLst/>
                <a:uLnTx/>
                <a:uFillTx/>
                <a:latin typeface="Tahoma"/>
                <a:ea typeface="+mn-ea"/>
                <a:cs typeface="+mn-cs"/>
              </a:rPr>
              <a:t> Ghose,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Can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Alkan</a:t>
            </a:r>
            <a:r>
              <a:rPr kumimoji="0" lang="en-US" sz="1800" b="0" i="0" u="none" strike="noStrike" kern="1200" cap="none" spc="0" normalizeH="0" baseline="0" noProof="0" dirty="0">
                <a:ln>
                  <a:noFill/>
                </a:ln>
                <a:solidFill>
                  <a:srgbClr val="000000"/>
                </a:solidFill>
                <a:effectLst/>
                <a:uLnTx/>
                <a:uFillTx/>
                <a:latin typeface="Tahoma"/>
                <a:ea typeface="+mn-ea"/>
                <a:cs typeface="+mn-cs"/>
              </a:rPr>
              <a:t>, Onur Mutlu</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 sz="1800" b="1" i="0" u="none" strike="noStrike" kern="1200" cap="none" spc="0" normalizeH="0" baseline="0" noProof="0" dirty="0">
                <a:ln>
                  <a:noFill/>
                </a:ln>
                <a:solidFill>
                  <a:srgbClr val="0000FF"/>
                </a:solidFill>
                <a:effectLst/>
                <a:uLnTx/>
                <a:uFillTx/>
                <a:latin typeface="Tahoma"/>
                <a:ea typeface="+mn-ea"/>
                <a:cs typeface="+mn-cs"/>
                <a:sym typeface="Calibri"/>
                <a:hlinkClick r:id="rId2">
                  <a:extLst>
                    <a:ext uri="{A12FA001-AC4F-418D-AE19-62706E023703}">
                      <ahyp:hlinkClr xmlns:ahyp="http://schemas.microsoft.com/office/drawing/2018/hyperlinkcolor" val="tx"/>
                    </a:ext>
                  </a:extLst>
                </a:hlinkClick>
              </a:rPr>
              <a:t>“Accelerating Genome Analysis: A Primer on an Ongoing Journey” </a:t>
            </a:r>
            <a:endParaRPr kumimoji="0" lang="en" sz="1800" b="1" i="0" u="none" strike="noStrike" kern="1200" cap="none" spc="0" normalizeH="0" baseline="0" noProof="0" dirty="0">
              <a:ln>
                <a:noFill/>
              </a:ln>
              <a:solidFill>
                <a:srgbClr val="0000FF"/>
              </a:solidFill>
              <a:effectLst/>
              <a:uLnTx/>
              <a:uFillTx/>
              <a:latin typeface="Tahoma"/>
              <a:ea typeface="+mn-ea"/>
              <a:cs typeface="+mn-cs"/>
              <a:sym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IEEE Micro, August 2020.</a:t>
            </a:r>
          </a:p>
        </p:txBody>
      </p:sp>
      <p:pic>
        <p:nvPicPr>
          <p:cNvPr id="7" name="Picture 6">
            <a:extLst>
              <a:ext uri="{FF2B5EF4-FFF2-40B4-BE49-F238E27FC236}">
                <a16:creationId xmlns:a16="http://schemas.microsoft.com/office/drawing/2014/main" id="{51B19457-CD9D-4B41-A6FA-F26BB5FC31AF}"/>
              </a:ext>
            </a:extLst>
          </p:cNvPr>
          <p:cNvPicPr>
            <a:picLocks noChangeAspect="1"/>
          </p:cNvPicPr>
          <p:nvPr/>
        </p:nvPicPr>
        <p:blipFill rotWithShape="1">
          <a:blip r:embed="rId3">
            <a:extLst>
              <a:ext uri="{28A0092B-C50C-407E-A947-70E740481C1C}">
                <a14:useLocalDpi xmlns:a14="http://schemas.microsoft.com/office/drawing/2010/main" val="0"/>
              </a:ext>
            </a:extLst>
          </a:blip>
          <a:srcRect l="3161" t="12560" r="35038" b="41460"/>
          <a:stretch/>
        </p:blipFill>
        <p:spPr>
          <a:xfrm>
            <a:off x="741821" y="2478316"/>
            <a:ext cx="7660358" cy="3678734"/>
          </a:xfrm>
          <a:prstGeom prst="rect">
            <a:avLst/>
          </a:prstGeom>
        </p:spPr>
      </p:pic>
    </p:spTree>
    <p:extLst>
      <p:ext uri="{BB962C8B-B14F-4D97-AF65-F5344CB8AC3E}">
        <p14:creationId xmlns:p14="http://schemas.microsoft.com/office/powerpoint/2010/main" val="945883153"/>
      </p:ext>
    </p:extLst>
  </p:cSld>
  <p:clrMapOvr>
    <a:masterClrMapping/>
  </p:clrMapOvr>
  <p:transition/>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1E9326-06A9-D843-9F15-BC3324EE5826}"/>
              </a:ext>
            </a:extLst>
          </p:cNvPr>
          <p:cNvSpPr>
            <a:spLocks noGrp="1"/>
          </p:cNvSpPr>
          <p:nvPr>
            <p:ph type="title"/>
          </p:nvPr>
        </p:nvSpPr>
        <p:spPr/>
        <p:txBody>
          <a:bodyPr/>
          <a:lstStyle/>
          <a:p>
            <a:r>
              <a:rPr lang="en-US" dirty="0"/>
              <a:t>Agenda</a:t>
            </a:r>
          </a:p>
        </p:txBody>
      </p:sp>
      <p:sp>
        <p:nvSpPr>
          <p:cNvPr id="3" name="Content Placeholder 2">
            <a:extLst>
              <a:ext uri="{FF2B5EF4-FFF2-40B4-BE49-F238E27FC236}">
                <a16:creationId xmlns:a16="http://schemas.microsoft.com/office/drawing/2014/main" id="{AFB9DA22-BE61-2446-87AE-83F927ADF074}"/>
              </a:ext>
            </a:extLst>
          </p:cNvPr>
          <p:cNvSpPr>
            <a:spLocks noGrp="1"/>
          </p:cNvSpPr>
          <p:nvPr>
            <p:ph idx="1"/>
          </p:nvPr>
        </p:nvSpPr>
        <p:spPr>
          <a:xfrm>
            <a:off x="228600" y="1124744"/>
            <a:ext cx="8610600" cy="5123656"/>
          </a:xfrm>
        </p:spPr>
        <p:txBody>
          <a:bodyPr/>
          <a:lstStyle/>
          <a:p>
            <a:r>
              <a:rPr lang="en-US" dirty="0"/>
              <a:t>The Problem: DNA Read Mapping</a:t>
            </a:r>
          </a:p>
          <a:p>
            <a:pPr lvl="1"/>
            <a:r>
              <a:rPr lang="en-US" dirty="0">
                <a:solidFill>
                  <a:srgbClr val="0000FF"/>
                </a:solidFill>
              </a:rPr>
              <a:t>State-of-the-art Read Mapper Design</a:t>
            </a:r>
          </a:p>
          <a:p>
            <a:pPr lvl="1"/>
            <a:endParaRPr lang="en-US" dirty="0"/>
          </a:p>
          <a:p>
            <a:r>
              <a:rPr lang="en-US" dirty="0"/>
              <a:t>Algorithmic Acceleration </a:t>
            </a:r>
          </a:p>
          <a:p>
            <a:pPr lvl="1"/>
            <a:r>
              <a:rPr lang="en-US" dirty="0"/>
              <a:t>Exploiting Structure of the Genome</a:t>
            </a:r>
          </a:p>
          <a:p>
            <a:pPr lvl="1"/>
            <a:r>
              <a:rPr lang="en-US" dirty="0"/>
              <a:t>Exploiting SIMD Instructions</a:t>
            </a:r>
          </a:p>
          <a:p>
            <a:endParaRPr lang="en-US" dirty="0"/>
          </a:p>
          <a:p>
            <a:r>
              <a:rPr lang="en-US" dirty="0"/>
              <a:t>Hardware Acceleration</a:t>
            </a:r>
          </a:p>
          <a:p>
            <a:pPr lvl="1"/>
            <a:r>
              <a:rPr lang="en-US" dirty="0"/>
              <a:t>Specialized Architectures</a:t>
            </a:r>
          </a:p>
          <a:p>
            <a:pPr lvl="1"/>
            <a:r>
              <a:rPr lang="en-US" dirty="0"/>
              <a:t>Processing in Memory &amp; Storage</a:t>
            </a:r>
          </a:p>
          <a:p>
            <a:pPr lvl="1"/>
            <a:endParaRPr lang="en-US" dirty="0"/>
          </a:p>
          <a:p>
            <a:r>
              <a:rPr lang="en-US" dirty="0"/>
              <a:t>Future Opportunities: New Technologies &amp; Applications</a:t>
            </a:r>
          </a:p>
        </p:txBody>
      </p:sp>
      <p:sp>
        <p:nvSpPr>
          <p:cNvPr id="4" name="Slide Number Placeholder 3">
            <a:extLst>
              <a:ext uri="{FF2B5EF4-FFF2-40B4-BE49-F238E27FC236}">
                <a16:creationId xmlns:a16="http://schemas.microsoft.com/office/drawing/2014/main" id="{F4C949E8-B432-2143-85E7-FAB3F0E378C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199051385"/>
      </p:ext>
    </p:extLst>
  </p:cSld>
  <p:clrMapOvr>
    <a:masterClrMapping/>
  </p:clrMapOvr>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Title 3"/>
          <p:cNvSpPr>
            <a:spLocks noGrp="1"/>
          </p:cNvSpPr>
          <p:nvPr>
            <p:ph type="title"/>
          </p:nvPr>
        </p:nvSpPr>
        <p:spPr/>
        <p:txBody>
          <a:bodyPr/>
          <a:lstStyle/>
          <a:p>
            <a:r>
              <a:rPr lang="en-US" dirty="0"/>
              <a:t>Read Mapping Algorithms: Two Styles</a:t>
            </a:r>
          </a:p>
        </p:txBody>
      </p:sp>
      <p:sp>
        <p:nvSpPr>
          <p:cNvPr id="33795" name="Content Placeholder 4"/>
          <p:cNvSpPr>
            <a:spLocks noGrp="1"/>
          </p:cNvSpPr>
          <p:nvPr>
            <p:ph idx="1"/>
          </p:nvPr>
        </p:nvSpPr>
        <p:spPr>
          <a:xfrm>
            <a:off x="251520" y="1268760"/>
            <a:ext cx="8795320" cy="4530725"/>
          </a:xfrm>
        </p:spPr>
        <p:txBody>
          <a:bodyPr/>
          <a:lstStyle/>
          <a:p>
            <a:r>
              <a:rPr lang="en-US" sz="2200" dirty="0">
                <a:solidFill>
                  <a:srgbClr val="7030A0"/>
                </a:solidFill>
              </a:rPr>
              <a:t>Hash based seed-and-extend </a:t>
            </a:r>
            <a:r>
              <a:rPr lang="en-US" sz="2200" dirty="0"/>
              <a:t>(hash table, suffix array, suffix tree)</a:t>
            </a:r>
          </a:p>
          <a:p>
            <a:pPr lvl="1"/>
            <a:r>
              <a:rPr lang="en-US" sz="2000" dirty="0"/>
              <a:t>Index the “k-</a:t>
            </a:r>
            <a:r>
              <a:rPr lang="en-US" sz="2000" dirty="0" err="1"/>
              <a:t>mers</a:t>
            </a:r>
            <a:r>
              <a:rPr lang="en-US" sz="2000" dirty="0"/>
              <a:t>” in the genome into a hash table (pre-processing)</a:t>
            </a:r>
          </a:p>
          <a:p>
            <a:pPr lvl="1"/>
            <a:r>
              <a:rPr lang="en-US" sz="2000" dirty="0"/>
              <a:t>When searching a read, find the location of a k-</a:t>
            </a:r>
            <a:r>
              <a:rPr lang="en-US" sz="2000" dirty="0" err="1"/>
              <a:t>mer</a:t>
            </a:r>
            <a:r>
              <a:rPr lang="en-US" sz="2000" dirty="0"/>
              <a:t> in the read; then extend through alignment</a:t>
            </a:r>
          </a:p>
          <a:p>
            <a:pPr lvl="1"/>
            <a:r>
              <a:rPr lang="en-US" sz="2000" dirty="0">
                <a:solidFill>
                  <a:srgbClr val="0432FF"/>
                </a:solidFill>
              </a:rPr>
              <a:t>More sensitive (can find all mapping locations)</a:t>
            </a:r>
            <a:r>
              <a:rPr lang="en-US" sz="2000" dirty="0"/>
              <a:t>, but </a:t>
            </a:r>
            <a:r>
              <a:rPr lang="en-US" sz="2000" dirty="0">
                <a:solidFill>
                  <a:srgbClr val="FF0000"/>
                </a:solidFill>
              </a:rPr>
              <a:t>slow</a:t>
            </a:r>
          </a:p>
          <a:p>
            <a:pPr lvl="1"/>
            <a:r>
              <a:rPr lang="en-US" sz="2000" dirty="0"/>
              <a:t>Requires </a:t>
            </a:r>
            <a:r>
              <a:rPr lang="en-US" sz="2000" dirty="0">
                <a:solidFill>
                  <a:srgbClr val="FF0000"/>
                </a:solidFill>
              </a:rPr>
              <a:t>large memory</a:t>
            </a:r>
            <a:r>
              <a:rPr lang="en-US" sz="2000" dirty="0"/>
              <a:t>; this </a:t>
            </a:r>
            <a:r>
              <a:rPr lang="en-US" sz="2000" dirty="0">
                <a:solidFill>
                  <a:srgbClr val="0000FF"/>
                </a:solidFill>
              </a:rPr>
              <a:t>can be reduced </a:t>
            </a:r>
            <a:r>
              <a:rPr lang="en-US" sz="2000" dirty="0"/>
              <a:t>with cost to run time</a:t>
            </a:r>
          </a:p>
          <a:p>
            <a:endParaRPr lang="en-US" sz="2200" dirty="0"/>
          </a:p>
          <a:p>
            <a:r>
              <a:rPr lang="en-US" sz="2200" dirty="0">
                <a:solidFill>
                  <a:srgbClr val="7030A0"/>
                </a:solidFill>
              </a:rPr>
              <a:t>Burrows-Wheeler Transform &amp; </a:t>
            </a:r>
            <a:r>
              <a:rPr lang="en-US" sz="2200" dirty="0" err="1">
                <a:solidFill>
                  <a:srgbClr val="7030A0"/>
                </a:solidFill>
              </a:rPr>
              <a:t>Ferragina-Manzini</a:t>
            </a:r>
            <a:r>
              <a:rPr lang="en-US" sz="2200" dirty="0">
                <a:solidFill>
                  <a:srgbClr val="7030A0"/>
                </a:solidFill>
              </a:rPr>
              <a:t> Index based aligners</a:t>
            </a:r>
          </a:p>
          <a:p>
            <a:pPr lvl="1"/>
            <a:r>
              <a:rPr lang="en-US" sz="2000" dirty="0"/>
              <a:t>BWT is a compression method used to compress the genome index</a:t>
            </a:r>
          </a:p>
          <a:p>
            <a:pPr lvl="1"/>
            <a:r>
              <a:rPr lang="en-US" sz="2000" dirty="0"/>
              <a:t>Perfect matches can be found very quickly, memory lookup costs increase for imperfect matches</a:t>
            </a:r>
          </a:p>
          <a:p>
            <a:pPr lvl="1"/>
            <a:r>
              <a:rPr lang="en-US" sz="2000" dirty="0">
                <a:solidFill>
                  <a:srgbClr val="FF0000"/>
                </a:solidFill>
              </a:rPr>
              <a:t>Reduced sensitivity</a:t>
            </a:r>
          </a:p>
        </p:txBody>
      </p:sp>
    </p:spTree>
    <p:extLst>
      <p:ext uri="{BB962C8B-B14F-4D97-AF65-F5344CB8AC3E}">
        <p14:creationId xmlns:p14="http://schemas.microsoft.com/office/powerpoint/2010/main" val="231689727"/>
      </p:ext>
    </p:extLst>
  </p:cSld>
  <p:clrMapOvr>
    <a:masterClrMapping/>
  </p:clrMapOvr>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50729F3-BCD2-5D4C-B450-A9D887BA7C2C}"/>
              </a:ext>
            </a:extLst>
          </p:cNvPr>
          <p:cNvSpPr>
            <a:spLocks noGrp="1"/>
          </p:cNvSpPr>
          <p:nvPr>
            <p:ph type="title"/>
          </p:nvPr>
        </p:nvSpPr>
        <p:spPr/>
        <p:txBody>
          <a:bodyPr/>
          <a:lstStyle/>
          <a:p>
            <a:r>
              <a:rPr lang="en-US" dirty="0"/>
              <a:t>Hash Table Based Read Mappers</a:t>
            </a:r>
          </a:p>
        </p:txBody>
      </p:sp>
      <p:sp>
        <p:nvSpPr>
          <p:cNvPr id="3" name="Content Placeholder 2">
            <a:extLst>
              <a:ext uri="{FF2B5EF4-FFF2-40B4-BE49-F238E27FC236}">
                <a16:creationId xmlns:a16="http://schemas.microsoft.com/office/drawing/2014/main" id="{9CB9A27D-976C-BB40-AF25-3357EC40A623}"/>
              </a:ext>
            </a:extLst>
          </p:cNvPr>
          <p:cNvSpPr>
            <a:spLocks noGrp="1"/>
          </p:cNvSpPr>
          <p:nvPr>
            <p:ph idx="1"/>
          </p:nvPr>
        </p:nvSpPr>
        <p:spPr/>
        <p:txBody>
          <a:bodyPr/>
          <a:lstStyle/>
          <a:p>
            <a:r>
              <a:rPr lang="en-US" dirty="0"/>
              <a:t>Key Idea</a:t>
            </a:r>
          </a:p>
          <a:p>
            <a:pPr lvl="1">
              <a:lnSpc>
                <a:spcPct val="120000"/>
              </a:lnSpc>
            </a:pPr>
            <a:r>
              <a:rPr lang="en-US" sz="2400" dirty="0">
                <a:solidFill>
                  <a:srgbClr val="0000FF"/>
                </a:solidFill>
              </a:rPr>
              <a:t>Preprocess the reference into a </a:t>
            </a:r>
            <a:r>
              <a:rPr lang="en-US" sz="2400" i="1" dirty="0">
                <a:solidFill>
                  <a:srgbClr val="0000FF"/>
                </a:solidFill>
              </a:rPr>
              <a:t>Hash Table</a:t>
            </a:r>
          </a:p>
          <a:p>
            <a:pPr lvl="1">
              <a:lnSpc>
                <a:spcPct val="120000"/>
              </a:lnSpc>
            </a:pPr>
            <a:r>
              <a:rPr lang="en-US" sz="2400" dirty="0"/>
              <a:t>Use </a:t>
            </a:r>
            <a:r>
              <a:rPr lang="en-US" sz="2400" i="1" dirty="0">
                <a:solidFill>
                  <a:srgbClr val="000000"/>
                </a:solidFill>
              </a:rPr>
              <a:t>Hash Table </a:t>
            </a:r>
            <a:r>
              <a:rPr lang="en-US" sz="2400" dirty="0"/>
              <a:t>to map reads</a:t>
            </a:r>
          </a:p>
          <a:p>
            <a:pPr lvl="1"/>
            <a:endParaRPr lang="en-US" dirty="0"/>
          </a:p>
        </p:txBody>
      </p:sp>
      <p:sp>
        <p:nvSpPr>
          <p:cNvPr id="4" name="Slide Number Placeholder 3">
            <a:extLst>
              <a:ext uri="{FF2B5EF4-FFF2-40B4-BE49-F238E27FC236}">
                <a16:creationId xmlns:a16="http://schemas.microsoft.com/office/drawing/2014/main" id="{0D977D54-C17D-6D4E-84B5-CE2B52996A7B}"/>
              </a:ext>
            </a:extLst>
          </p:cNvPr>
          <p:cNvSpPr>
            <a:spLocks noGrp="1"/>
          </p:cNvSpPr>
          <p:nvPr>
            <p:ph type="sldNum" sz="quarter" idx="11"/>
          </p:nvPr>
        </p:nvSpPr>
        <p:spPr/>
        <p:txBody>
          <a:bodyPr/>
          <a:lstStyle/>
          <a:p>
            <a:fld id="{323594FA-E141-4234-AE05-360401972BE7}" type="slidenum">
              <a:rPr lang="en-US" altLang="en-US" smtClean="0"/>
              <a:pPr/>
              <a:t>77</a:t>
            </a:fld>
            <a:endParaRPr lang="en-US" altLang="en-US"/>
          </a:p>
        </p:txBody>
      </p:sp>
    </p:spTree>
    <p:extLst>
      <p:ext uri="{BB962C8B-B14F-4D97-AF65-F5344CB8AC3E}">
        <p14:creationId xmlns:p14="http://schemas.microsoft.com/office/powerpoint/2010/main" val="2176357850"/>
      </p:ext>
    </p:extLst>
  </p:cSld>
  <p:clrMapOvr>
    <a:masterClrMapping/>
  </p:clrMapOvr>
  <p:transition/>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756320"/>
          </a:xfrm>
        </p:spPr>
        <p:txBody>
          <a:bodyPr/>
          <a:lstStyle/>
          <a:p>
            <a:r>
              <a:rPr lang="en-US" dirty="0"/>
              <a:t>Hash Table-Based Mappers </a:t>
            </a:r>
            <a:r>
              <a:rPr lang="en-US" sz="2600" dirty="0"/>
              <a:t>[Alkan+ Nature Gen’09]</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graphicFrame>
        <p:nvGraphicFramePr>
          <p:cNvPr id="5" name="内容占位符 52"/>
          <p:cNvGraphicFramePr>
            <a:graphicFrameLocks/>
          </p:cNvGraphicFramePr>
          <p:nvPr/>
        </p:nvGraphicFramePr>
        <p:xfrm>
          <a:off x="2997943" y="1815815"/>
          <a:ext cx="2222128" cy="335280"/>
        </p:xfrm>
        <a:graphic>
          <a:graphicData uri="http://schemas.openxmlformats.org/drawingml/2006/table">
            <a:tbl>
              <a:tblPr firstRow="1" bandRow="1">
                <a:tableStyleId>{5C22544A-7EE6-4342-B048-85BDC9FD1C3A}</a:tableStyleId>
              </a:tblPr>
              <a:tblGrid>
                <a:gridCol w="555532">
                  <a:extLst>
                    <a:ext uri="{9D8B030D-6E8A-4147-A177-3AD203B41FA5}">
                      <a16:colId xmlns:a16="http://schemas.microsoft.com/office/drawing/2014/main" val="20000"/>
                    </a:ext>
                  </a:extLst>
                </a:gridCol>
                <a:gridCol w="555532">
                  <a:extLst>
                    <a:ext uri="{9D8B030D-6E8A-4147-A177-3AD203B41FA5}">
                      <a16:colId xmlns:a16="http://schemas.microsoft.com/office/drawing/2014/main" val="20001"/>
                    </a:ext>
                  </a:extLst>
                </a:gridCol>
                <a:gridCol w="555532">
                  <a:extLst>
                    <a:ext uri="{9D8B030D-6E8A-4147-A177-3AD203B41FA5}">
                      <a16:colId xmlns:a16="http://schemas.microsoft.com/office/drawing/2014/main" val="20002"/>
                    </a:ext>
                  </a:extLst>
                </a:gridCol>
                <a:gridCol w="555532">
                  <a:extLst>
                    <a:ext uri="{9D8B030D-6E8A-4147-A177-3AD203B41FA5}">
                      <a16:colId xmlns:a16="http://schemas.microsoft.com/office/drawing/2014/main" val="20003"/>
                    </a:ext>
                  </a:extLst>
                </a:gridCol>
              </a:tblGrid>
              <a:tr h="181213">
                <a:tc>
                  <a:txBody>
                    <a:bodyPr/>
                    <a:lstStyle/>
                    <a:p>
                      <a:r>
                        <a:rPr lang="en-US" sz="1600" b="0" dirty="0">
                          <a:solidFill>
                            <a:schemeClr val="accent1">
                              <a:lumMod val="75000"/>
                            </a:schemeClr>
                          </a:solidFill>
                        </a:rPr>
                        <a:t>12</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600" b="0" dirty="0">
                          <a:solidFill>
                            <a:schemeClr val="accent1">
                              <a:lumMod val="75000"/>
                            </a:schemeClr>
                          </a:solidFill>
                        </a:rPr>
                        <a:t>324</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600" b="0" dirty="0">
                          <a:solidFill>
                            <a:schemeClr val="accent1">
                              <a:lumMod val="75000"/>
                            </a:schemeClr>
                          </a:solidFill>
                        </a:rPr>
                        <a:t>577</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600" b="0" dirty="0">
                          <a:solidFill>
                            <a:schemeClr val="accent1">
                              <a:lumMod val="75000"/>
                            </a:schemeClr>
                          </a:solidFill>
                        </a:rPr>
                        <a:t>940</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sp>
        <p:nvSpPr>
          <p:cNvPr id="6" name="Rectangle 84"/>
          <p:cNvSpPr/>
          <p:nvPr/>
        </p:nvSpPr>
        <p:spPr>
          <a:xfrm>
            <a:off x="683568" y="1846803"/>
            <a:ext cx="2080179" cy="269557"/>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a:ea typeface="+mn-ea"/>
                <a:cs typeface="+mn-cs"/>
              </a:rPr>
              <a:t>AAAA</a:t>
            </a:r>
            <a:r>
              <a:rPr kumimoji="0" lang="en-US" altLang="zh-CN" sz="2000" b="0" i="0" u="none" strike="noStrike" kern="1200" cap="none" spc="0" normalizeH="0" baseline="0" noProof="0" dirty="0">
                <a:ln>
                  <a:noFill/>
                </a:ln>
                <a:solidFill>
                  <a:srgbClr val="C00000"/>
                </a:solidFill>
                <a:effectLst/>
                <a:uLnTx/>
                <a:uFillTx/>
                <a:latin typeface="Tahoma"/>
                <a:ea typeface="+mn-ea"/>
                <a:cs typeface="+mn-cs"/>
              </a:rPr>
              <a:t>AAAAAAAA</a:t>
            </a:r>
            <a:endParaRPr kumimoji="0" lang="en-US" sz="2000" b="0" i="0" u="none" strike="noStrike" kern="1200" cap="none" spc="0" normalizeH="0" baseline="0" noProof="0" dirty="0">
              <a:ln>
                <a:solidFill>
                  <a:srgbClr val="3B812F"/>
                </a:solidFill>
              </a:ln>
              <a:solidFill>
                <a:srgbClr val="C00000"/>
              </a:solidFill>
              <a:effectLst/>
              <a:uLnTx/>
              <a:uFillTx/>
              <a:latin typeface="Tahoma"/>
              <a:ea typeface="+mn-ea"/>
              <a:cs typeface="+mn-cs"/>
            </a:endParaRPr>
          </a:p>
        </p:txBody>
      </p:sp>
      <p:sp>
        <p:nvSpPr>
          <p:cNvPr id="7" name="Rectangle 85"/>
          <p:cNvSpPr/>
          <p:nvPr/>
        </p:nvSpPr>
        <p:spPr>
          <a:xfrm>
            <a:off x="683568" y="2272580"/>
            <a:ext cx="2073543" cy="293538"/>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a:ea typeface="+mn-ea"/>
                <a:cs typeface="+mn-cs"/>
              </a:rPr>
              <a:t>AAAA</a:t>
            </a:r>
            <a:r>
              <a:rPr kumimoji="0" lang="en-US" altLang="zh-CN" sz="2000" b="0" i="0" u="none" strike="noStrike" kern="1200" cap="none" spc="0" normalizeH="0" baseline="0" noProof="0" dirty="0">
                <a:ln>
                  <a:noFill/>
                </a:ln>
                <a:solidFill>
                  <a:srgbClr val="C00000"/>
                </a:solidFill>
                <a:effectLst/>
                <a:uLnTx/>
                <a:uFillTx/>
                <a:latin typeface="Tahoma"/>
                <a:ea typeface="+mn-ea"/>
                <a:cs typeface="+mn-cs"/>
              </a:rPr>
              <a:t>AAAAAAA</a:t>
            </a:r>
            <a:r>
              <a:rPr kumimoji="0" lang="en-US" sz="2000" b="0" i="0" u="none" strike="noStrike" kern="1200" cap="none" spc="0" normalizeH="0" baseline="0" noProof="0" dirty="0">
                <a:ln>
                  <a:noFill/>
                </a:ln>
                <a:solidFill>
                  <a:srgbClr val="CC9900">
                    <a:lumMod val="50000"/>
                  </a:srgbClr>
                </a:solidFill>
                <a:effectLst/>
                <a:uLnTx/>
                <a:uFillTx/>
                <a:latin typeface="Tahoma"/>
                <a:ea typeface="+mn-ea"/>
                <a:cs typeface="+mn-cs"/>
              </a:rPr>
              <a:t>C</a:t>
            </a:r>
            <a:endParaRPr kumimoji="0" lang="en-US" sz="2000" b="0" i="0" u="none" strike="noStrike" kern="1200" cap="none" spc="0" normalizeH="0" baseline="0" noProof="0" dirty="0">
              <a:ln>
                <a:solidFill>
                  <a:srgbClr val="3B812F"/>
                </a:solidFill>
              </a:ln>
              <a:solidFill>
                <a:srgbClr val="CC9900">
                  <a:lumMod val="50000"/>
                </a:srgbClr>
              </a:solidFill>
              <a:effectLst/>
              <a:uLnTx/>
              <a:uFillTx/>
              <a:latin typeface="Tahoma"/>
              <a:ea typeface="+mn-ea"/>
              <a:cs typeface="+mn-cs"/>
            </a:endParaRPr>
          </a:p>
        </p:txBody>
      </p:sp>
      <p:sp>
        <p:nvSpPr>
          <p:cNvPr id="8" name="Rectangle 86"/>
          <p:cNvSpPr/>
          <p:nvPr/>
        </p:nvSpPr>
        <p:spPr>
          <a:xfrm>
            <a:off x="676932" y="2743259"/>
            <a:ext cx="2080179" cy="317512"/>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a:ea typeface="+mn-ea"/>
                <a:cs typeface="+mn-cs"/>
              </a:rPr>
              <a:t>AAAA</a:t>
            </a:r>
            <a:r>
              <a:rPr kumimoji="0" lang="en-US" altLang="zh-CN" sz="2000" b="0" i="0" u="none" strike="noStrike" kern="1200" cap="none" spc="0" normalizeH="0" baseline="0" noProof="0" dirty="0">
                <a:ln>
                  <a:noFill/>
                </a:ln>
                <a:solidFill>
                  <a:srgbClr val="C00000"/>
                </a:solidFill>
                <a:effectLst/>
                <a:uLnTx/>
                <a:uFillTx/>
                <a:latin typeface="Tahoma"/>
                <a:ea typeface="+mn-ea"/>
                <a:cs typeface="+mn-cs"/>
              </a:rPr>
              <a:t>AAAAAAA</a:t>
            </a:r>
            <a:r>
              <a:rPr kumimoji="0" lang="en-US" sz="2000" b="0" i="0" u="none" strike="noStrike" kern="1200" cap="none" spc="0" normalizeH="0" baseline="0" noProof="0" dirty="0">
                <a:ln>
                  <a:noFill/>
                </a:ln>
                <a:solidFill>
                  <a:srgbClr val="1A3A15"/>
                </a:solidFill>
                <a:effectLst/>
                <a:uLnTx/>
                <a:uFillTx/>
                <a:latin typeface="Tahoma"/>
                <a:ea typeface="+mn-ea"/>
                <a:cs typeface="+mn-cs"/>
              </a:rPr>
              <a:t>T</a:t>
            </a:r>
            <a:endParaRPr kumimoji="0" lang="en-US" sz="2000" b="0" i="0" u="none" strike="noStrike" kern="1200" cap="none" spc="0" normalizeH="0" baseline="0" noProof="0" dirty="0">
              <a:ln>
                <a:solidFill>
                  <a:srgbClr val="3B812F"/>
                </a:solidFill>
              </a:ln>
              <a:solidFill>
                <a:srgbClr val="1A3A15"/>
              </a:solidFill>
              <a:effectLst/>
              <a:uLnTx/>
              <a:uFillTx/>
              <a:latin typeface="Tahoma"/>
              <a:ea typeface="+mn-ea"/>
              <a:cs typeface="+mn-cs"/>
            </a:endParaRPr>
          </a:p>
        </p:txBody>
      </p:sp>
      <p:graphicFrame>
        <p:nvGraphicFramePr>
          <p:cNvPr id="9" name="内容占位符 52"/>
          <p:cNvGraphicFramePr>
            <a:graphicFrameLocks/>
          </p:cNvGraphicFramePr>
          <p:nvPr/>
        </p:nvGraphicFramePr>
        <p:xfrm>
          <a:off x="2997943" y="2255519"/>
          <a:ext cx="2780555" cy="335280"/>
        </p:xfrm>
        <a:graphic>
          <a:graphicData uri="http://schemas.openxmlformats.org/drawingml/2006/table">
            <a:tbl>
              <a:tblPr firstRow="1" bandRow="1">
                <a:tableStyleId>{5C22544A-7EE6-4342-B048-85BDC9FD1C3A}</a:tableStyleId>
              </a:tblPr>
              <a:tblGrid>
                <a:gridCol w="556111">
                  <a:extLst>
                    <a:ext uri="{9D8B030D-6E8A-4147-A177-3AD203B41FA5}">
                      <a16:colId xmlns:a16="http://schemas.microsoft.com/office/drawing/2014/main" val="20000"/>
                    </a:ext>
                  </a:extLst>
                </a:gridCol>
                <a:gridCol w="556111">
                  <a:extLst>
                    <a:ext uri="{9D8B030D-6E8A-4147-A177-3AD203B41FA5}">
                      <a16:colId xmlns:a16="http://schemas.microsoft.com/office/drawing/2014/main" val="20001"/>
                    </a:ext>
                  </a:extLst>
                </a:gridCol>
                <a:gridCol w="556111">
                  <a:extLst>
                    <a:ext uri="{9D8B030D-6E8A-4147-A177-3AD203B41FA5}">
                      <a16:colId xmlns:a16="http://schemas.microsoft.com/office/drawing/2014/main" val="20002"/>
                    </a:ext>
                  </a:extLst>
                </a:gridCol>
                <a:gridCol w="556111">
                  <a:extLst>
                    <a:ext uri="{9D8B030D-6E8A-4147-A177-3AD203B41FA5}">
                      <a16:colId xmlns:a16="http://schemas.microsoft.com/office/drawing/2014/main" val="20003"/>
                    </a:ext>
                  </a:extLst>
                </a:gridCol>
                <a:gridCol w="556111">
                  <a:extLst>
                    <a:ext uri="{9D8B030D-6E8A-4147-A177-3AD203B41FA5}">
                      <a16:colId xmlns:a16="http://schemas.microsoft.com/office/drawing/2014/main" val="20004"/>
                    </a:ext>
                  </a:extLst>
                </a:gridCol>
              </a:tblGrid>
              <a:tr h="181213">
                <a:tc>
                  <a:txBody>
                    <a:bodyPr/>
                    <a:lstStyle/>
                    <a:p>
                      <a:r>
                        <a:rPr lang="en-US" sz="1600" b="0" dirty="0">
                          <a:solidFill>
                            <a:schemeClr val="accent1">
                              <a:lumMod val="75000"/>
                            </a:schemeClr>
                          </a:solidFill>
                        </a:rPr>
                        <a:t>13</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600" b="0" dirty="0">
                          <a:solidFill>
                            <a:schemeClr val="accent1">
                              <a:lumMod val="75000"/>
                            </a:schemeClr>
                          </a:solidFill>
                        </a:rPr>
                        <a:t>421</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600" b="0" dirty="0">
                          <a:solidFill>
                            <a:schemeClr val="accent1">
                              <a:lumMod val="75000"/>
                            </a:schemeClr>
                          </a:solidFill>
                        </a:rPr>
                        <a:t>412</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600" b="0" dirty="0">
                          <a:solidFill>
                            <a:schemeClr val="accent1">
                              <a:lumMod val="75000"/>
                            </a:schemeClr>
                          </a:solidFill>
                        </a:rPr>
                        <a:t>765</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600" b="0" dirty="0">
                          <a:solidFill>
                            <a:schemeClr val="accent1">
                              <a:lumMod val="75000"/>
                            </a:schemeClr>
                          </a:solidFill>
                        </a:rPr>
                        <a:t>889</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cxnSp>
        <p:nvCxnSpPr>
          <p:cNvPr id="11" name="直接箭头连接符 59"/>
          <p:cNvCxnSpPr>
            <a:stCxn id="6" idx="3"/>
            <a:endCxn id="5" idx="1"/>
          </p:cNvCxnSpPr>
          <p:nvPr/>
        </p:nvCxnSpPr>
        <p:spPr>
          <a:xfrm>
            <a:off x="2763747" y="1981582"/>
            <a:ext cx="234196" cy="1873"/>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2" name="直接箭头连接符 62"/>
          <p:cNvCxnSpPr>
            <a:stCxn id="7" idx="3"/>
            <a:endCxn id="9" idx="1"/>
          </p:cNvCxnSpPr>
          <p:nvPr/>
        </p:nvCxnSpPr>
        <p:spPr>
          <a:xfrm>
            <a:off x="2757111" y="2419349"/>
            <a:ext cx="240832" cy="381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3" name="直接箭头连接符 64"/>
          <p:cNvCxnSpPr>
            <a:stCxn id="8" idx="3"/>
          </p:cNvCxnSpPr>
          <p:nvPr/>
        </p:nvCxnSpPr>
        <p:spPr>
          <a:xfrm>
            <a:off x="2757111" y="2902015"/>
            <a:ext cx="24083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84"/>
          <p:cNvSpPr/>
          <p:nvPr/>
        </p:nvSpPr>
        <p:spPr>
          <a:xfrm>
            <a:off x="683567" y="3223144"/>
            <a:ext cx="2080179" cy="269557"/>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a:t>
            </a:r>
            <a:endParaRPr kumimoji="0" lang="en-US" sz="2000" b="0" i="0" u="none" strike="noStrike" kern="1200" cap="none" spc="0" normalizeH="0" baseline="0" noProof="0" dirty="0">
              <a:ln>
                <a:solidFill>
                  <a:srgbClr val="3B812F"/>
                </a:solidFill>
              </a:ln>
              <a:solidFill>
                <a:srgbClr val="000000"/>
              </a:solidFill>
              <a:effectLst/>
              <a:uLnTx/>
              <a:uFillTx/>
              <a:latin typeface="Tahoma"/>
              <a:ea typeface="+mn-ea"/>
              <a:cs typeface="+mn-cs"/>
            </a:endParaRPr>
          </a:p>
        </p:txBody>
      </p:sp>
      <p:sp>
        <p:nvSpPr>
          <p:cNvPr id="19" name="Rectangle 85"/>
          <p:cNvSpPr/>
          <p:nvPr/>
        </p:nvSpPr>
        <p:spPr>
          <a:xfrm>
            <a:off x="683567" y="3648921"/>
            <a:ext cx="2073543" cy="293538"/>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9900">
                    <a:lumMod val="50000"/>
                  </a:srgbClr>
                </a:solidFill>
                <a:effectLst/>
                <a:uLnTx/>
                <a:uFillTx/>
                <a:latin typeface="Tahoma"/>
                <a:ea typeface="+mn-ea"/>
                <a:cs typeface="+mn-cs"/>
              </a:rPr>
              <a:t>CCCCCCCCCCCC</a:t>
            </a:r>
            <a:endParaRPr kumimoji="0" lang="en-US" sz="2000" b="0" i="0" u="none" strike="noStrike" kern="1200" cap="none" spc="0" normalizeH="0" baseline="0" noProof="0" dirty="0">
              <a:ln>
                <a:solidFill>
                  <a:srgbClr val="3B812F"/>
                </a:solidFill>
              </a:ln>
              <a:solidFill>
                <a:srgbClr val="CC9900">
                  <a:lumMod val="50000"/>
                </a:srgbClr>
              </a:solidFill>
              <a:effectLst/>
              <a:uLnTx/>
              <a:uFillTx/>
              <a:latin typeface="Tahoma"/>
              <a:ea typeface="+mn-ea"/>
              <a:cs typeface="+mn-cs"/>
            </a:endParaRPr>
          </a:p>
        </p:txBody>
      </p:sp>
      <p:sp>
        <p:nvSpPr>
          <p:cNvPr id="20" name="Rectangle 86"/>
          <p:cNvSpPr/>
          <p:nvPr/>
        </p:nvSpPr>
        <p:spPr>
          <a:xfrm>
            <a:off x="676931" y="4119600"/>
            <a:ext cx="2080179" cy="317512"/>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a:t>
            </a:r>
            <a:endParaRPr kumimoji="0" lang="en-US" sz="2000" b="0" i="0" u="none" strike="noStrike" kern="1200" cap="none" spc="0" normalizeH="0" baseline="0" noProof="0" dirty="0">
              <a:ln>
                <a:solidFill>
                  <a:srgbClr val="3B812F"/>
                </a:solidFill>
              </a:ln>
              <a:solidFill>
                <a:srgbClr val="77933C"/>
              </a:solidFill>
              <a:effectLst/>
              <a:uLnTx/>
              <a:uFillTx/>
              <a:latin typeface="Tahoma"/>
              <a:ea typeface="+mn-ea"/>
              <a:cs typeface="+mn-cs"/>
            </a:endParaRPr>
          </a:p>
        </p:txBody>
      </p:sp>
      <p:graphicFrame>
        <p:nvGraphicFramePr>
          <p:cNvPr id="21" name="内容占位符 52"/>
          <p:cNvGraphicFramePr>
            <a:graphicFrameLocks/>
          </p:cNvGraphicFramePr>
          <p:nvPr/>
        </p:nvGraphicFramePr>
        <p:xfrm>
          <a:off x="2997943" y="3631860"/>
          <a:ext cx="2798195" cy="335280"/>
        </p:xfrm>
        <a:graphic>
          <a:graphicData uri="http://schemas.openxmlformats.org/drawingml/2006/table">
            <a:tbl>
              <a:tblPr firstRow="1" bandRow="1">
                <a:tableStyleId>{5C22544A-7EE6-4342-B048-85BDC9FD1C3A}</a:tableStyleId>
              </a:tblPr>
              <a:tblGrid>
                <a:gridCol w="559639">
                  <a:extLst>
                    <a:ext uri="{9D8B030D-6E8A-4147-A177-3AD203B41FA5}">
                      <a16:colId xmlns:a16="http://schemas.microsoft.com/office/drawing/2014/main" val="20000"/>
                    </a:ext>
                  </a:extLst>
                </a:gridCol>
                <a:gridCol w="559639">
                  <a:extLst>
                    <a:ext uri="{9D8B030D-6E8A-4147-A177-3AD203B41FA5}">
                      <a16:colId xmlns:a16="http://schemas.microsoft.com/office/drawing/2014/main" val="20001"/>
                    </a:ext>
                  </a:extLst>
                </a:gridCol>
                <a:gridCol w="559639">
                  <a:extLst>
                    <a:ext uri="{9D8B030D-6E8A-4147-A177-3AD203B41FA5}">
                      <a16:colId xmlns:a16="http://schemas.microsoft.com/office/drawing/2014/main" val="20002"/>
                    </a:ext>
                  </a:extLst>
                </a:gridCol>
                <a:gridCol w="559639">
                  <a:extLst>
                    <a:ext uri="{9D8B030D-6E8A-4147-A177-3AD203B41FA5}">
                      <a16:colId xmlns:a16="http://schemas.microsoft.com/office/drawing/2014/main" val="20003"/>
                    </a:ext>
                  </a:extLst>
                </a:gridCol>
                <a:gridCol w="559639">
                  <a:extLst>
                    <a:ext uri="{9D8B030D-6E8A-4147-A177-3AD203B41FA5}">
                      <a16:colId xmlns:a16="http://schemas.microsoft.com/office/drawing/2014/main" val="20004"/>
                    </a:ext>
                  </a:extLst>
                </a:gridCol>
              </a:tblGrid>
              <a:tr h="181213">
                <a:tc>
                  <a:txBody>
                    <a:bodyPr/>
                    <a:lstStyle/>
                    <a:p>
                      <a:r>
                        <a:rPr lang="en-US" sz="1600" b="0" dirty="0">
                          <a:solidFill>
                            <a:schemeClr val="accent1">
                              <a:lumMod val="75000"/>
                            </a:schemeClr>
                          </a:solidFill>
                        </a:rPr>
                        <a:t>24</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600" b="0" dirty="0">
                          <a:solidFill>
                            <a:schemeClr val="accent1">
                              <a:lumMod val="75000"/>
                            </a:schemeClr>
                          </a:solidFill>
                        </a:rPr>
                        <a:t>459</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600" b="0" dirty="0">
                          <a:solidFill>
                            <a:schemeClr val="accent1">
                              <a:lumMod val="75000"/>
                            </a:schemeClr>
                          </a:solidFill>
                        </a:rPr>
                        <a:t>744</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600" b="0" dirty="0">
                          <a:solidFill>
                            <a:schemeClr val="accent1">
                              <a:lumMod val="75000"/>
                            </a:schemeClr>
                          </a:solidFill>
                        </a:rPr>
                        <a:t>988</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600" b="0" dirty="0">
                          <a:solidFill>
                            <a:schemeClr val="accent1">
                              <a:lumMod val="75000"/>
                            </a:schemeClr>
                          </a:solidFill>
                        </a:rPr>
                        <a:t>989</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cxnSp>
        <p:nvCxnSpPr>
          <p:cNvPr id="24" name="直接箭头连接符 62"/>
          <p:cNvCxnSpPr>
            <a:stCxn id="19" idx="3"/>
            <a:endCxn id="21" idx="1"/>
          </p:cNvCxnSpPr>
          <p:nvPr/>
        </p:nvCxnSpPr>
        <p:spPr>
          <a:xfrm>
            <a:off x="2757110" y="3795690"/>
            <a:ext cx="240833" cy="381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7" name="Rectangle 84"/>
          <p:cNvSpPr/>
          <p:nvPr/>
        </p:nvSpPr>
        <p:spPr>
          <a:xfrm>
            <a:off x="683566" y="4581128"/>
            <a:ext cx="2080179" cy="269557"/>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a:t>
            </a:r>
            <a:endParaRPr kumimoji="0" lang="en-US" sz="2000" b="0" i="0" u="none" strike="noStrike" kern="1200" cap="none" spc="0" normalizeH="0" baseline="0" noProof="0" dirty="0">
              <a:ln>
                <a:solidFill>
                  <a:srgbClr val="3B812F"/>
                </a:solidFill>
              </a:ln>
              <a:solidFill>
                <a:srgbClr val="3B812F"/>
              </a:solidFill>
              <a:effectLst/>
              <a:uLnTx/>
              <a:uFillTx/>
              <a:latin typeface="Tahoma"/>
              <a:ea typeface="+mn-ea"/>
              <a:cs typeface="+mn-cs"/>
            </a:endParaRPr>
          </a:p>
        </p:txBody>
      </p:sp>
      <p:sp>
        <p:nvSpPr>
          <p:cNvPr id="38" name="Rectangle 85"/>
          <p:cNvSpPr/>
          <p:nvPr/>
        </p:nvSpPr>
        <p:spPr>
          <a:xfrm>
            <a:off x="683566" y="5006905"/>
            <a:ext cx="2073543" cy="293538"/>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a:t>
            </a:r>
            <a:endParaRPr kumimoji="0" lang="en-US" sz="2000" b="0" i="0" u="none" strike="noStrike" kern="1200" cap="none" spc="0" normalizeH="0" baseline="0" noProof="0" dirty="0">
              <a:ln>
                <a:solidFill>
                  <a:srgbClr val="3B812F"/>
                </a:solidFill>
              </a:ln>
              <a:solidFill>
                <a:srgbClr val="CC9900">
                  <a:lumMod val="60000"/>
                  <a:lumOff val="40000"/>
                </a:srgbClr>
              </a:solidFill>
              <a:effectLst/>
              <a:uLnTx/>
              <a:uFillTx/>
              <a:latin typeface="Tahoma"/>
              <a:ea typeface="+mn-ea"/>
              <a:cs typeface="+mn-cs"/>
            </a:endParaRPr>
          </a:p>
        </p:txBody>
      </p:sp>
      <p:sp>
        <p:nvSpPr>
          <p:cNvPr id="39" name="Rectangle 86"/>
          <p:cNvSpPr/>
          <p:nvPr/>
        </p:nvSpPr>
        <p:spPr>
          <a:xfrm>
            <a:off x="676930" y="5477584"/>
            <a:ext cx="2080179" cy="317512"/>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35742A">
                    <a:lumMod val="50000"/>
                  </a:srgbClr>
                </a:solidFill>
                <a:effectLst/>
                <a:uLnTx/>
                <a:uFillTx/>
                <a:latin typeface="Tahoma"/>
                <a:ea typeface="+mn-ea"/>
                <a:cs typeface="+mn-cs"/>
              </a:rPr>
              <a:t>TTTTTTTTTTTT</a:t>
            </a:r>
            <a:endParaRPr kumimoji="0" lang="en-US" sz="2000" b="0" i="0" u="none" strike="noStrike" kern="1200" cap="none" spc="0" normalizeH="0" baseline="0" noProof="0" dirty="0">
              <a:ln>
                <a:solidFill>
                  <a:srgbClr val="3B812F"/>
                </a:solidFill>
              </a:ln>
              <a:solidFill>
                <a:srgbClr val="35742A">
                  <a:lumMod val="50000"/>
                </a:srgbClr>
              </a:solidFill>
              <a:effectLst/>
              <a:uLnTx/>
              <a:uFillTx/>
              <a:latin typeface="Tahoma"/>
              <a:ea typeface="+mn-ea"/>
              <a:cs typeface="+mn-cs"/>
            </a:endParaRPr>
          </a:p>
        </p:txBody>
      </p:sp>
      <p:graphicFrame>
        <p:nvGraphicFramePr>
          <p:cNvPr id="41" name="内容占位符 52"/>
          <p:cNvGraphicFramePr>
            <a:graphicFrameLocks/>
          </p:cNvGraphicFramePr>
          <p:nvPr/>
        </p:nvGraphicFramePr>
        <p:xfrm>
          <a:off x="2997941" y="5472510"/>
          <a:ext cx="1718076" cy="335280"/>
        </p:xfrm>
        <a:graphic>
          <a:graphicData uri="http://schemas.openxmlformats.org/drawingml/2006/table">
            <a:tbl>
              <a:tblPr firstRow="1" bandRow="1">
                <a:tableStyleId>{5C22544A-7EE6-4342-B048-85BDC9FD1C3A}</a:tableStyleId>
              </a:tblPr>
              <a:tblGrid>
                <a:gridCol w="572692">
                  <a:extLst>
                    <a:ext uri="{9D8B030D-6E8A-4147-A177-3AD203B41FA5}">
                      <a16:colId xmlns:a16="http://schemas.microsoft.com/office/drawing/2014/main" val="20000"/>
                    </a:ext>
                  </a:extLst>
                </a:gridCol>
                <a:gridCol w="572692">
                  <a:extLst>
                    <a:ext uri="{9D8B030D-6E8A-4147-A177-3AD203B41FA5}">
                      <a16:colId xmlns:a16="http://schemas.microsoft.com/office/drawing/2014/main" val="20001"/>
                    </a:ext>
                  </a:extLst>
                </a:gridCol>
                <a:gridCol w="572692">
                  <a:extLst>
                    <a:ext uri="{9D8B030D-6E8A-4147-A177-3AD203B41FA5}">
                      <a16:colId xmlns:a16="http://schemas.microsoft.com/office/drawing/2014/main" val="20002"/>
                    </a:ext>
                  </a:extLst>
                </a:gridCol>
              </a:tblGrid>
              <a:tr h="181213">
                <a:tc>
                  <a:txBody>
                    <a:bodyPr/>
                    <a:lstStyle/>
                    <a:p>
                      <a:r>
                        <a:rPr lang="en-US" sz="1600" b="0" dirty="0">
                          <a:solidFill>
                            <a:schemeClr val="accent1">
                              <a:lumMod val="75000"/>
                            </a:schemeClr>
                          </a:solidFill>
                        </a:rPr>
                        <a:t>36</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600" b="0" dirty="0">
                          <a:solidFill>
                            <a:schemeClr val="accent1">
                              <a:lumMod val="75000"/>
                            </a:schemeClr>
                          </a:solidFill>
                        </a:rPr>
                        <a:t>535</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600" b="0" dirty="0">
                          <a:solidFill>
                            <a:schemeClr val="accent1">
                              <a:lumMod val="75000"/>
                            </a:schemeClr>
                          </a:solidFill>
                        </a:rPr>
                        <a:t>123</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cxnSp>
        <p:nvCxnSpPr>
          <p:cNvPr id="44" name="直接箭头连接符 64"/>
          <p:cNvCxnSpPr>
            <a:stCxn id="39" idx="3"/>
            <a:endCxn id="41" idx="1"/>
          </p:cNvCxnSpPr>
          <p:nvPr/>
        </p:nvCxnSpPr>
        <p:spPr>
          <a:xfrm>
            <a:off x="2757109" y="5636340"/>
            <a:ext cx="240832" cy="381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54" name="TextBox 53"/>
          <p:cNvSpPr txBox="1"/>
          <p:nvPr/>
        </p:nvSpPr>
        <p:spPr>
          <a:xfrm>
            <a:off x="2997941" y="2717349"/>
            <a:ext cx="720069" cy="369332"/>
          </a:xfrm>
          <a:prstGeom prst="rect">
            <a:avLst/>
          </a:prstGeom>
        </p:spPr>
        <p:style>
          <a:lnRef idx="2">
            <a:schemeClr val="dk1"/>
          </a:lnRef>
          <a:fillRef idx="1">
            <a:schemeClr val="lt1"/>
          </a:fillRef>
          <a:effectRef idx="0">
            <a:schemeClr val="dk1"/>
          </a:effectRef>
          <a:fontRef idx="minor">
            <a:schemeClr val="dk1"/>
          </a:fontRef>
        </p:style>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NULL</a:t>
            </a:r>
          </a:p>
        </p:txBody>
      </p:sp>
      <p:sp>
        <p:nvSpPr>
          <p:cNvPr id="61" name="Freeform 60"/>
          <p:cNvSpPr/>
          <p:nvPr/>
        </p:nvSpPr>
        <p:spPr>
          <a:xfrm>
            <a:off x="7812360" y="2437818"/>
            <a:ext cx="517263" cy="3384376"/>
          </a:xfrm>
          <a:custGeom>
            <a:avLst/>
            <a:gdLst>
              <a:gd name="connsiteX0" fmla="*/ 47703 w 229231"/>
              <a:gd name="connsiteY0" fmla="*/ 0 h 2754489"/>
              <a:gd name="connsiteX1" fmla="*/ 2548 w 229231"/>
              <a:gd name="connsiteY1" fmla="*/ 225778 h 2754489"/>
              <a:gd name="connsiteX2" fmla="*/ 115437 w 229231"/>
              <a:gd name="connsiteY2" fmla="*/ 406400 h 2754489"/>
              <a:gd name="connsiteX3" fmla="*/ 47703 w 229231"/>
              <a:gd name="connsiteY3" fmla="*/ 620889 h 2754489"/>
              <a:gd name="connsiteX4" fmla="*/ 160592 w 229231"/>
              <a:gd name="connsiteY4" fmla="*/ 846667 h 2754489"/>
              <a:gd name="connsiteX5" fmla="*/ 25125 w 229231"/>
              <a:gd name="connsiteY5" fmla="*/ 1106311 h 2754489"/>
              <a:gd name="connsiteX6" fmla="*/ 183170 w 229231"/>
              <a:gd name="connsiteY6" fmla="*/ 1354667 h 2754489"/>
              <a:gd name="connsiteX7" fmla="*/ 70281 w 229231"/>
              <a:gd name="connsiteY7" fmla="*/ 1591734 h 2754489"/>
              <a:gd name="connsiteX8" fmla="*/ 194459 w 229231"/>
              <a:gd name="connsiteY8" fmla="*/ 1873956 h 2754489"/>
              <a:gd name="connsiteX9" fmla="*/ 70281 w 229231"/>
              <a:gd name="connsiteY9" fmla="*/ 2156178 h 2754489"/>
              <a:gd name="connsiteX10" fmla="*/ 228325 w 229231"/>
              <a:gd name="connsiteY10" fmla="*/ 2370667 h 2754489"/>
              <a:gd name="connsiteX11" fmla="*/ 138014 w 229231"/>
              <a:gd name="connsiteY11" fmla="*/ 2630311 h 2754489"/>
              <a:gd name="connsiteX12" fmla="*/ 205748 w 229231"/>
              <a:gd name="connsiteY12" fmla="*/ 2754489 h 275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9231" h="2754489">
                <a:moveTo>
                  <a:pt x="47703" y="0"/>
                </a:moveTo>
                <a:cubicBezTo>
                  <a:pt x="19481" y="79022"/>
                  <a:pt x="-8741" y="158045"/>
                  <a:pt x="2548" y="225778"/>
                </a:cubicBezTo>
                <a:cubicBezTo>
                  <a:pt x="13837" y="293511"/>
                  <a:pt x="107911" y="340548"/>
                  <a:pt x="115437" y="406400"/>
                </a:cubicBezTo>
                <a:cubicBezTo>
                  <a:pt x="122963" y="472252"/>
                  <a:pt x="40177" y="547511"/>
                  <a:pt x="47703" y="620889"/>
                </a:cubicBezTo>
                <a:cubicBezTo>
                  <a:pt x="55229" y="694267"/>
                  <a:pt x="164355" y="765763"/>
                  <a:pt x="160592" y="846667"/>
                </a:cubicBezTo>
                <a:cubicBezTo>
                  <a:pt x="156829" y="927571"/>
                  <a:pt x="21362" y="1021644"/>
                  <a:pt x="25125" y="1106311"/>
                </a:cubicBezTo>
                <a:cubicBezTo>
                  <a:pt x="28888" y="1190978"/>
                  <a:pt x="175644" y="1273763"/>
                  <a:pt x="183170" y="1354667"/>
                </a:cubicBezTo>
                <a:cubicBezTo>
                  <a:pt x="190696" y="1435571"/>
                  <a:pt x="68400" y="1505186"/>
                  <a:pt x="70281" y="1591734"/>
                </a:cubicBezTo>
                <a:cubicBezTo>
                  <a:pt x="72162" y="1678282"/>
                  <a:pt x="194459" y="1779882"/>
                  <a:pt x="194459" y="1873956"/>
                </a:cubicBezTo>
                <a:cubicBezTo>
                  <a:pt x="194459" y="1968030"/>
                  <a:pt x="64637" y="2073393"/>
                  <a:pt x="70281" y="2156178"/>
                </a:cubicBezTo>
                <a:cubicBezTo>
                  <a:pt x="75925" y="2238963"/>
                  <a:pt x="217036" y="2291645"/>
                  <a:pt x="228325" y="2370667"/>
                </a:cubicBezTo>
                <a:cubicBezTo>
                  <a:pt x="239614" y="2449689"/>
                  <a:pt x="141777" y="2566341"/>
                  <a:pt x="138014" y="2630311"/>
                </a:cubicBezTo>
                <a:cubicBezTo>
                  <a:pt x="134251" y="2694281"/>
                  <a:pt x="192578" y="2718741"/>
                  <a:pt x="205748" y="2754489"/>
                </a:cubicBezTo>
              </a:path>
            </a:pathLst>
          </a:custGeom>
          <a:ln>
            <a:solidFill>
              <a:schemeClr val="tx1">
                <a:lumMod val="75000"/>
                <a:lumOff val="25000"/>
              </a:schemeClr>
            </a:solidFill>
          </a:ln>
        </p:spPr>
        <p:style>
          <a:lnRef idx="2">
            <a:schemeClr val="accent5"/>
          </a:lnRef>
          <a:fillRef idx="0">
            <a:schemeClr val="accent5"/>
          </a:fillRef>
          <a:effectRef idx="1">
            <a:schemeClr val="accent5"/>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lumMod val="65000"/>
                  <a:lumOff val="35000"/>
                </a:srgbClr>
              </a:solidFill>
              <a:effectLst/>
              <a:uLnTx/>
              <a:uFillTx/>
              <a:latin typeface="Tahoma"/>
              <a:ea typeface="+mn-ea"/>
              <a:cs typeface="+mn-cs"/>
            </a:endParaRPr>
          </a:p>
        </p:txBody>
      </p:sp>
      <p:sp>
        <p:nvSpPr>
          <p:cNvPr id="62" name="TextBox 61"/>
          <p:cNvSpPr txBox="1"/>
          <p:nvPr/>
        </p:nvSpPr>
        <p:spPr>
          <a:xfrm>
            <a:off x="6767618" y="1846803"/>
            <a:ext cx="208948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Reference genome</a:t>
            </a:r>
          </a:p>
        </p:txBody>
      </p:sp>
      <p:sp>
        <p:nvSpPr>
          <p:cNvPr id="63" name="Freeform 62"/>
          <p:cNvSpPr/>
          <p:nvPr/>
        </p:nvSpPr>
        <p:spPr>
          <a:xfrm>
            <a:off x="7788275" y="2555751"/>
            <a:ext cx="298450" cy="536593"/>
          </a:xfrm>
          <a:custGeom>
            <a:avLst/>
            <a:gdLst>
              <a:gd name="connsiteX0" fmla="*/ 60325 w 298450"/>
              <a:gd name="connsiteY0" fmla="*/ 0 h 536593"/>
              <a:gd name="connsiteX1" fmla="*/ 47625 w 298450"/>
              <a:gd name="connsiteY1" fmla="*/ 15875 h 536593"/>
              <a:gd name="connsiteX2" fmla="*/ 34925 w 298450"/>
              <a:gd name="connsiteY2" fmla="*/ 38100 h 536593"/>
              <a:gd name="connsiteX3" fmla="*/ 28575 w 298450"/>
              <a:gd name="connsiteY3" fmla="*/ 57150 h 536593"/>
              <a:gd name="connsiteX4" fmla="*/ 15875 w 298450"/>
              <a:gd name="connsiteY4" fmla="*/ 76200 h 536593"/>
              <a:gd name="connsiteX5" fmla="*/ 9525 w 298450"/>
              <a:gd name="connsiteY5" fmla="*/ 95250 h 536593"/>
              <a:gd name="connsiteX6" fmla="*/ 3175 w 298450"/>
              <a:gd name="connsiteY6" fmla="*/ 114300 h 536593"/>
              <a:gd name="connsiteX7" fmla="*/ 0 w 298450"/>
              <a:gd name="connsiteY7" fmla="*/ 123825 h 536593"/>
              <a:gd name="connsiteX8" fmla="*/ 3175 w 298450"/>
              <a:gd name="connsiteY8" fmla="*/ 161925 h 536593"/>
              <a:gd name="connsiteX9" fmla="*/ 6350 w 298450"/>
              <a:gd name="connsiteY9" fmla="*/ 171450 h 536593"/>
              <a:gd name="connsiteX10" fmla="*/ 15875 w 298450"/>
              <a:gd name="connsiteY10" fmla="*/ 177800 h 536593"/>
              <a:gd name="connsiteX11" fmla="*/ 34925 w 298450"/>
              <a:gd name="connsiteY11" fmla="*/ 190500 h 536593"/>
              <a:gd name="connsiteX12" fmla="*/ 63500 w 298450"/>
              <a:gd name="connsiteY12" fmla="*/ 209550 h 536593"/>
              <a:gd name="connsiteX13" fmla="*/ 73025 w 298450"/>
              <a:gd name="connsiteY13" fmla="*/ 215900 h 536593"/>
              <a:gd name="connsiteX14" fmla="*/ 82550 w 298450"/>
              <a:gd name="connsiteY14" fmla="*/ 219075 h 536593"/>
              <a:gd name="connsiteX15" fmla="*/ 101600 w 298450"/>
              <a:gd name="connsiteY15" fmla="*/ 231775 h 536593"/>
              <a:gd name="connsiteX16" fmla="*/ 111125 w 298450"/>
              <a:gd name="connsiteY16" fmla="*/ 238125 h 536593"/>
              <a:gd name="connsiteX17" fmla="*/ 130175 w 298450"/>
              <a:gd name="connsiteY17" fmla="*/ 250825 h 536593"/>
              <a:gd name="connsiteX18" fmla="*/ 149225 w 298450"/>
              <a:gd name="connsiteY18" fmla="*/ 263525 h 536593"/>
              <a:gd name="connsiteX19" fmla="*/ 168275 w 298450"/>
              <a:gd name="connsiteY19" fmla="*/ 276225 h 536593"/>
              <a:gd name="connsiteX20" fmla="*/ 177800 w 298450"/>
              <a:gd name="connsiteY20" fmla="*/ 282575 h 536593"/>
              <a:gd name="connsiteX21" fmla="*/ 187325 w 298450"/>
              <a:gd name="connsiteY21" fmla="*/ 285750 h 536593"/>
              <a:gd name="connsiteX22" fmla="*/ 206375 w 298450"/>
              <a:gd name="connsiteY22" fmla="*/ 298450 h 536593"/>
              <a:gd name="connsiteX23" fmla="*/ 225425 w 298450"/>
              <a:gd name="connsiteY23" fmla="*/ 311150 h 536593"/>
              <a:gd name="connsiteX24" fmla="*/ 234950 w 298450"/>
              <a:gd name="connsiteY24" fmla="*/ 317500 h 536593"/>
              <a:gd name="connsiteX25" fmla="*/ 244475 w 298450"/>
              <a:gd name="connsiteY25" fmla="*/ 323850 h 536593"/>
              <a:gd name="connsiteX26" fmla="*/ 263525 w 298450"/>
              <a:gd name="connsiteY26" fmla="*/ 339725 h 536593"/>
              <a:gd name="connsiteX27" fmla="*/ 285750 w 298450"/>
              <a:gd name="connsiteY27" fmla="*/ 368300 h 536593"/>
              <a:gd name="connsiteX28" fmla="*/ 295275 w 298450"/>
              <a:gd name="connsiteY28" fmla="*/ 387350 h 536593"/>
              <a:gd name="connsiteX29" fmla="*/ 298450 w 298450"/>
              <a:gd name="connsiteY29" fmla="*/ 396875 h 536593"/>
              <a:gd name="connsiteX30" fmla="*/ 288925 w 298450"/>
              <a:gd name="connsiteY30" fmla="*/ 431800 h 536593"/>
              <a:gd name="connsiteX31" fmla="*/ 279400 w 298450"/>
              <a:gd name="connsiteY31" fmla="*/ 438150 h 536593"/>
              <a:gd name="connsiteX32" fmla="*/ 266700 w 298450"/>
              <a:gd name="connsiteY32" fmla="*/ 457200 h 536593"/>
              <a:gd name="connsiteX33" fmla="*/ 260350 w 298450"/>
              <a:gd name="connsiteY33" fmla="*/ 466725 h 536593"/>
              <a:gd name="connsiteX34" fmla="*/ 250825 w 298450"/>
              <a:gd name="connsiteY34" fmla="*/ 473075 h 536593"/>
              <a:gd name="connsiteX35" fmla="*/ 238125 w 298450"/>
              <a:gd name="connsiteY35" fmla="*/ 492125 h 536593"/>
              <a:gd name="connsiteX36" fmla="*/ 215900 w 298450"/>
              <a:gd name="connsiteY36" fmla="*/ 520700 h 536593"/>
              <a:gd name="connsiteX37" fmla="*/ 206375 w 298450"/>
              <a:gd name="connsiteY37" fmla="*/ 527050 h 536593"/>
              <a:gd name="connsiteX38" fmla="*/ 196850 w 298450"/>
              <a:gd name="connsiteY38" fmla="*/ 536575 h 536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98450" h="536593">
                <a:moveTo>
                  <a:pt x="60325" y="0"/>
                </a:moveTo>
                <a:cubicBezTo>
                  <a:pt x="56092" y="5292"/>
                  <a:pt x="50916" y="9951"/>
                  <a:pt x="47625" y="15875"/>
                </a:cubicBezTo>
                <a:cubicBezTo>
                  <a:pt x="31635" y="44657"/>
                  <a:pt x="59602" y="13423"/>
                  <a:pt x="34925" y="38100"/>
                </a:cubicBezTo>
                <a:cubicBezTo>
                  <a:pt x="32808" y="44450"/>
                  <a:pt x="32288" y="51581"/>
                  <a:pt x="28575" y="57150"/>
                </a:cubicBezTo>
                <a:cubicBezTo>
                  <a:pt x="24342" y="63500"/>
                  <a:pt x="18288" y="68960"/>
                  <a:pt x="15875" y="76200"/>
                </a:cubicBezTo>
                <a:lnTo>
                  <a:pt x="9525" y="95250"/>
                </a:lnTo>
                <a:lnTo>
                  <a:pt x="3175" y="114300"/>
                </a:lnTo>
                <a:lnTo>
                  <a:pt x="0" y="123825"/>
                </a:lnTo>
                <a:cubicBezTo>
                  <a:pt x="1058" y="136525"/>
                  <a:pt x="1491" y="149293"/>
                  <a:pt x="3175" y="161925"/>
                </a:cubicBezTo>
                <a:cubicBezTo>
                  <a:pt x="3617" y="165242"/>
                  <a:pt x="4259" y="168837"/>
                  <a:pt x="6350" y="171450"/>
                </a:cubicBezTo>
                <a:cubicBezTo>
                  <a:pt x="8734" y="174430"/>
                  <a:pt x="12944" y="175357"/>
                  <a:pt x="15875" y="177800"/>
                </a:cubicBezTo>
                <a:cubicBezTo>
                  <a:pt x="49697" y="205985"/>
                  <a:pt x="4794" y="173761"/>
                  <a:pt x="34925" y="190500"/>
                </a:cubicBezTo>
                <a:lnTo>
                  <a:pt x="63500" y="209550"/>
                </a:lnTo>
                <a:cubicBezTo>
                  <a:pt x="66675" y="211667"/>
                  <a:pt x="69405" y="214693"/>
                  <a:pt x="73025" y="215900"/>
                </a:cubicBezTo>
                <a:cubicBezTo>
                  <a:pt x="76200" y="216958"/>
                  <a:pt x="79624" y="217450"/>
                  <a:pt x="82550" y="219075"/>
                </a:cubicBezTo>
                <a:cubicBezTo>
                  <a:pt x="89221" y="222781"/>
                  <a:pt x="95250" y="227542"/>
                  <a:pt x="101600" y="231775"/>
                </a:cubicBezTo>
                <a:cubicBezTo>
                  <a:pt x="104775" y="233892"/>
                  <a:pt x="108427" y="235427"/>
                  <a:pt x="111125" y="238125"/>
                </a:cubicBezTo>
                <a:cubicBezTo>
                  <a:pt x="123017" y="250017"/>
                  <a:pt x="116390" y="246230"/>
                  <a:pt x="130175" y="250825"/>
                </a:cubicBezTo>
                <a:cubicBezTo>
                  <a:pt x="151314" y="271964"/>
                  <a:pt x="128548" y="252038"/>
                  <a:pt x="149225" y="263525"/>
                </a:cubicBezTo>
                <a:cubicBezTo>
                  <a:pt x="155896" y="267231"/>
                  <a:pt x="161925" y="271992"/>
                  <a:pt x="168275" y="276225"/>
                </a:cubicBezTo>
                <a:cubicBezTo>
                  <a:pt x="171450" y="278342"/>
                  <a:pt x="174180" y="281368"/>
                  <a:pt x="177800" y="282575"/>
                </a:cubicBezTo>
                <a:cubicBezTo>
                  <a:pt x="180975" y="283633"/>
                  <a:pt x="184399" y="284125"/>
                  <a:pt x="187325" y="285750"/>
                </a:cubicBezTo>
                <a:cubicBezTo>
                  <a:pt x="193996" y="289456"/>
                  <a:pt x="200025" y="294217"/>
                  <a:pt x="206375" y="298450"/>
                </a:cubicBezTo>
                <a:lnTo>
                  <a:pt x="225425" y="311150"/>
                </a:lnTo>
                <a:lnTo>
                  <a:pt x="234950" y="317500"/>
                </a:lnTo>
                <a:cubicBezTo>
                  <a:pt x="238125" y="319617"/>
                  <a:pt x="241777" y="321152"/>
                  <a:pt x="244475" y="323850"/>
                </a:cubicBezTo>
                <a:cubicBezTo>
                  <a:pt x="256698" y="336073"/>
                  <a:pt x="250264" y="330884"/>
                  <a:pt x="263525" y="339725"/>
                </a:cubicBezTo>
                <a:cubicBezTo>
                  <a:pt x="278716" y="362511"/>
                  <a:pt x="270829" y="353379"/>
                  <a:pt x="285750" y="368300"/>
                </a:cubicBezTo>
                <a:cubicBezTo>
                  <a:pt x="293730" y="392241"/>
                  <a:pt x="282965" y="362731"/>
                  <a:pt x="295275" y="387350"/>
                </a:cubicBezTo>
                <a:cubicBezTo>
                  <a:pt x="296772" y="390343"/>
                  <a:pt x="297392" y="393700"/>
                  <a:pt x="298450" y="396875"/>
                </a:cubicBezTo>
                <a:cubicBezTo>
                  <a:pt x="296572" y="411900"/>
                  <a:pt x="299216" y="421509"/>
                  <a:pt x="288925" y="431800"/>
                </a:cubicBezTo>
                <a:cubicBezTo>
                  <a:pt x="286227" y="434498"/>
                  <a:pt x="282575" y="436033"/>
                  <a:pt x="279400" y="438150"/>
                </a:cubicBezTo>
                <a:lnTo>
                  <a:pt x="266700" y="457200"/>
                </a:lnTo>
                <a:cubicBezTo>
                  <a:pt x="264583" y="460375"/>
                  <a:pt x="263525" y="464608"/>
                  <a:pt x="260350" y="466725"/>
                </a:cubicBezTo>
                <a:lnTo>
                  <a:pt x="250825" y="473075"/>
                </a:lnTo>
                <a:cubicBezTo>
                  <a:pt x="244753" y="491291"/>
                  <a:pt x="251998" y="474288"/>
                  <a:pt x="238125" y="492125"/>
                </a:cubicBezTo>
                <a:cubicBezTo>
                  <a:pt x="225082" y="508894"/>
                  <a:pt x="229558" y="509319"/>
                  <a:pt x="215900" y="520700"/>
                </a:cubicBezTo>
                <a:cubicBezTo>
                  <a:pt x="212969" y="523143"/>
                  <a:pt x="209550" y="524933"/>
                  <a:pt x="206375" y="527050"/>
                </a:cubicBezTo>
                <a:cubicBezTo>
                  <a:pt x="199438" y="537456"/>
                  <a:pt x="203841" y="536575"/>
                  <a:pt x="196850" y="536575"/>
                </a:cubicBezTo>
              </a:path>
            </a:pathLst>
          </a:cu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4" name="Freeform 63"/>
          <p:cNvSpPr/>
          <p:nvPr/>
        </p:nvSpPr>
        <p:spPr>
          <a:xfrm>
            <a:off x="7855744" y="3277270"/>
            <a:ext cx="319087" cy="511969"/>
          </a:xfrm>
          <a:custGeom>
            <a:avLst/>
            <a:gdLst>
              <a:gd name="connsiteX0" fmla="*/ 126206 w 319087"/>
              <a:gd name="connsiteY0" fmla="*/ 0 h 511969"/>
              <a:gd name="connsiteX1" fmla="*/ 135731 w 319087"/>
              <a:gd name="connsiteY1" fmla="*/ 11906 h 511969"/>
              <a:gd name="connsiteX2" fmla="*/ 142875 w 319087"/>
              <a:gd name="connsiteY2" fmla="*/ 19050 h 511969"/>
              <a:gd name="connsiteX3" fmla="*/ 154781 w 319087"/>
              <a:gd name="connsiteY3" fmla="*/ 33337 h 511969"/>
              <a:gd name="connsiteX4" fmla="*/ 161925 w 319087"/>
              <a:gd name="connsiteY4" fmla="*/ 35719 h 511969"/>
              <a:gd name="connsiteX5" fmla="*/ 176212 w 319087"/>
              <a:gd name="connsiteY5" fmla="*/ 45244 h 511969"/>
              <a:gd name="connsiteX6" fmla="*/ 188119 w 319087"/>
              <a:gd name="connsiteY6" fmla="*/ 54769 h 511969"/>
              <a:gd name="connsiteX7" fmla="*/ 195262 w 319087"/>
              <a:gd name="connsiteY7" fmla="*/ 61912 h 511969"/>
              <a:gd name="connsiteX8" fmla="*/ 202406 w 319087"/>
              <a:gd name="connsiteY8" fmla="*/ 66675 h 511969"/>
              <a:gd name="connsiteX9" fmla="*/ 216694 w 319087"/>
              <a:gd name="connsiteY9" fmla="*/ 80962 h 511969"/>
              <a:gd name="connsiteX10" fmla="*/ 230981 w 319087"/>
              <a:gd name="connsiteY10" fmla="*/ 88106 h 511969"/>
              <a:gd name="connsiteX11" fmla="*/ 238125 w 319087"/>
              <a:gd name="connsiteY11" fmla="*/ 95250 h 511969"/>
              <a:gd name="connsiteX12" fmla="*/ 245269 w 319087"/>
              <a:gd name="connsiteY12" fmla="*/ 100012 h 511969"/>
              <a:gd name="connsiteX13" fmla="*/ 252412 w 319087"/>
              <a:gd name="connsiteY13" fmla="*/ 107156 h 511969"/>
              <a:gd name="connsiteX14" fmla="*/ 259556 w 319087"/>
              <a:gd name="connsiteY14" fmla="*/ 111919 h 511969"/>
              <a:gd name="connsiteX15" fmla="*/ 280987 w 319087"/>
              <a:gd name="connsiteY15" fmla="*/ 130969 h 511969"/>
              <a:gd name="connsiteX16" fmla="*/ 292894 w 319087"/>
              <a:gd name="connsiteY16" fmla="*/ 145256 h 511969"/>
              <a:gd name="connsiteX17" fmla="*/ 302419 w 319087"/>
              <a:gd name="connsiteY17" fmla="*/ 159544 h 511969"/>
              <a:gd name="connsiteX18" fmla="*/ 307181 w 319087"/>
              <a:gd name="connsiteY18" fmla="*/ 166687 h 511969"/>
              <a:gd name="connsiteX19" fmla="*/ 316706 w 319087"/>
              <a:gd name="connsiteY19" fmla="*/ 180975 h 511969"/>
              <a:gd name="connsiteX20" fmla="*/ 319087 w 319087"/>
              <a:gd name="connsiteY20" fmla="*/ 188119 h 511969"/>
              <a:gd name="connsiteX21" fmla="*/ 316706 w 319087"/>
              <a:gd name="connsiteY21" fmla="*/ 209550 h 511969"/>
              <a:gd name="connsiteX22" fmla="*/ 307181 w 319087"/>
              <a:gd name="connsiteY22" fmla="*/ 223837 h 511969"/>
              <a:gd name="connsiteX23" fmla="*/ 295275 w 319087"/>
              <a:gd name="connsiteY23" fmla="*/ 235744 h 511969"/>
              <a:gd name="connsiteX24" fmla="*/ 283369 w 319087"/>
              <a:gd name="connsiteY24" fmla="*/ 245269 h 511969"/>
              <a:gd name="connsiteX25" fmla="*/ 271462 w 319087"/>
              <a:gd name="connsiteY25" fmla="*/ 259556 h 511969"/>
              <a:gd name="connsiteX26" fmla="*/ 257175 w 319087"/>
              <a:gd name="connsiteY26" fmla="*/ 269081 h 511969"/>
              <a:gd name="connsiteX27" fmla="*/ 235744 w 319087"/>
              <a:gd name="connsiteY27" fmla="*/ 283369 h 511969"/>
              <a:gd name="connsiteX28" fmla="*/ 228600 w 319087"/>
              <a:gd name="connsiteY28" fmla="*/ 288131 h 511969"/>
              <a:gd name="connsiteX29" fmla="*/ 221456 w 319087"/>
              <a:gd name="connsiteY29" fmla="*/ 295275 h 511969"/>
              <a:gd name="connsiteX30" fmla="*/ 214312 w 319087"/>
              <a:gd name="connsiteY30" fmla="*/ 300037 h 511969"/>
              <a:gd name="connsiteX31" fmla="*/ 200025 w 319087"/>
              <a:gd name="connsiteY31" fmla="*/ 314325 h 511969"/>
              <a:gd name="connsiteX32" fmla="*/ 195262 w 319087"/>
              <a:gd name="connsiteY32" fmla="*/ 321469 h 511969"/>
              <a:gd name="connsiteX33" fmla="*/ 188119 w 319087"/>
              <a:gd name="connsiteY33" fmla="*/ 323850 h 511969"/>
              <a:gd name="connsiteX34" fmla="*/ 180975 w 319087"/>
              <a:gd name="connsiteY34" fmla="*/ 330994 h 511969"/>
              <a:gd name="connsiteX35" fmla="*/ 166687 w 319087"/>
              <a:gd name="connsiteY35" fmla="*/ 340519 h 511969"/>
              <a:gd name="connsiteX36" fmla="*/ 159544 w 319087"/>
              <a:gd name="connsiteY36" fmla="*/ 345281 h 511969"/>
              <a:gd name="connsiteX37" fmla="*/ 130969 w 319087"/>
              <a:gd name="connsiteY37" fmla="*/ 364331 h 511969"/>
              <a:gd name="connsiteX38" fmla="*/ 109537 w 319087"/>
              <a:gd name="connsiteY38" fmla="*/ 378619 h 511969"/>
              <a:gd name="connsiteX39" fmla="*/ 95250 w 319087"/>
              <a:gd name="connsiteY39" fmla="*/ 388144 h 511969"/>
              <a:gd name="connsiteX40" fmla="*/ 88106 w 319087"/>
              <a:gd name="connsiteY40" fmla="*/ 395287 h 511969"/>
              <a:gd name="connsiteX41" fmla="*/ 80962 w 319087"/>
              <a:gd name="connsiteY41" fmla="*/ 397669 h 511969"/>
              <a:gd name="connsiteX42" fmla="*/ 66675 w 319087"/>
              <a:gd name="connsiteY42" fmla="*/ 407194 h 511969"/>
              <a:gd name="connsiteX43" fmla="*/ 66675 w 319087"/>
              <a:gd name="connsiteY43" fmla="*/ 407194 h 511969"/>
              <a:gd name="connsiteX44" fmla="*/ 52387 w 319087"/>
              <a:gd name="connsiteY44" fmla="*/ 419100 h 511969"/>
              <a:gd name="connsiteX45" fmla="*/ 47625 w 319087"/>
              <a:gd name="connsiteY45" fmla="*/ 426244 h 511969"/>
              <a:gd name="connsiteX46" fmla="*/ 33337 w 319087"/>
              <a:gd name="connsiteY46" fmla="*/ 435769 h 511969"/>
              <a:gd name="connsiteX47" fmla="*/ 14287 w 319087"/>
              <a:gd name="connsiteY47" fmla="*/ 464344 h 511969"/>
              <a:gd name="connsiteX48" fmla="*/ 9525 w 319087"/>
              <a:gd name="connsiteY48" fmla="*/ 471487 h 511969"/>
              <a:gd name="connsiteX49" fmla="*/ 4762 w 319087"/>
              <a:gd name="connsiteY49" fmla="*/ 478631 h 511969"/>
              <a:gd name="connsiteX50" fmla="*/ 0 w 319087"/>
              <a:gd name="connsiteY50" fmla="*/ 497681 h 511969"/>
              <a:gd name="connsiteX51" fmla="*/ 2381 w 319087"/>
              <a:gd name="connsiteY51" fmla="*/ 511969 h 511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19087" h="511969">
                <a:moveTo>
                  <a:pt x="126206" y="0"/>
                </a:moveTo>
                <a:cubicBezTo>
                  <a:pt x="129381" y="3969"/>
                  <a:pt x="132384" y="8081"/>
                  <a:pt x="135731" y="11906"/>
                </a:cubicBezTo>
                <a:cubicBezTo>
                  <a:pt x="137949" y="14440"/>
                  <a:pt x="140719" y="16463"/>
                  <a:pt x="142875" y="19050"/>
                </a:cubicBezTo>
                <a:cubicBezTo>
                  <a:pt x="148368" y="25642"/>
                  <a:pt x="146951" y="28117"/>
                  <a:pt x="154781" y="33337"/>
                </a:cubicBezTo>
                <a:cubicBezTo>
                  <a:pt x="156870" y="34729"/>
                  <a:pt x="159731" y="34500"/>
                  <a:pt x="161925" y="35719"/>
                </a:cubicBezTo>
                <a:cubicBezTo>
                  <a:pt x="166928" y="38499"/>
                  <a:pt x="176212" y="45244"/>
                  <a:pt x="176212" y="45244"/>
                </a:cubicBezTo>
                <a:cubicBezTo>
                  <a:pt x="186864" y="61219"/>
                  <a:pt x="174316" y="45567"/>
                  <a:pt x="188119" y="54769"/>
                </a:cubicBezTo>
                <a:cubicBezTo>
                  <a:pt x="190921" y="56637"/>
                  <a:pt x="192675" y="59756"/>
                  <a:pt x="195262" y="61912"/>
                </a:cubicBezTo>
                <a:cubicBezTo>
                  <a:pt x="197461" y="63744"/>
                  <a:pt x="200267" y="64774"/>
                  <a:pt x="202406" y="66675"/>
                </a:cubicBezTo>
                <a:cubicBezTo>
                  <a:pt x="207440" y="71150"/>
                  <a:pt x="210305" y="78831"/>
                  <a:pt x="216694" y="80962"/>
                </a:cubicBezTo>
                <a:cubicBezTo>
                  <a:pt x="223851" y="83349"/>
                  <a:pt x="224828" y="82979"/>
                  <a:pt x="230981" y="88106"/>
                </a:cubicBezTo>
                <a:cubicBezTo>
                  <a:pt x="233568" y="90262"/>
                  <a:pt x="235538" y="93094"/>
                  <a:pt x="238125" y="95250"/>
                </a:cubicBezTo>
                <a:cubicBezTo>
                  <a:pt x="240324" y="97082"/>
                  <a:pt x="243070" y="98180"/>
                  <a:pt x="245269" y="100012"/>
                </a:cubicBezTo>
                <a:cubicBezTo>
                  <a:pt x="247856" y="102168"/>
                  <a:pt x="249825" y="105000"/>
                  <a:pt x="252412" y="107156"/>
                </a:cubicBezTo>
                <a:cubicBezTo>
                  <a:pt x="254611" y="108988"/>
                  <a:pt x="257417" y="110018"/>
                  <a:pt x="259556" y="111919"/>
                </a:cubicBezTo>
                <a:cubicBezTo>
                  <a:pt x="284027" y="133670"/>
                  <a:pt x="264773" y="120158"/>
                  <a:pt x="280987" y="130969"/>
                </a:cubicBezTo>
                <a:cubicBezTo>
                  <a:pt x="298023" y="156518"/>
                  <a:pt x="271482" y="117726"/>
                  <a:pt x="292894" y="145256"/>
                </a:cubicBezTo>
                <a:cubicBezTo>
                  <a:pt x="296408" y="149774"/>
                  <a:pt x="299244" y="154781"/>
                  <a:pt x="302419" y="159544"/>
                </a:cubicBezTo>
                <a:lnTo>
                  <a:pt x="307181" y="166687"/>
                </a:lnTo>
                <a:lnTo>
                  <a:pt x="316706" y="180975"/>
                </a:lnTo>
                <a:lnTo>
                  <a:pt x="319087" y="188119"/>
                </a:lnTo>
                <a:cubicBezTo>
                  <a:pt x="318293" y="195263"/>
                  <a:pt x="318979" y="202731"/>
                  <a:pt x="316706" y="209550"/>
                </a:cubicBezTo>
                <a:cubicBezTo>
                  <a:pt x="314896" y="214980"/>
                  <a:pt x="310356" y="219075"/>
                  <a:pt x="307181" y="223837"/>
                </a:cubicBezTo>
                <a:cubicBezTo>
                  <a:pt x="300830" y="233363"/>
                  <a:pt x="304802" y="229393"/>
                  <a:pt x="295275" y="235744"/>
                </a:cubicBezTo>
                <a:cubicBezTo>
                  <a:pt x="284623" y="251718"/>
                  <a:pt x="297170" y="236068"/>
                  <a:pt x="283369" y="245269"/>
                </a:cubicBezTo>
                <a:cubicBezTo>
                  <a:pt x="265461" y="257208"/>
                  <a:pt x="285522" y="247254"/>
                  <a:pt x="271462" y="259556"/>
                </a:cubicBezTo>
                <a:cubicBezTo>
                  <a:pt x="267155" y="263325"/>
                  <a:pt x="261937" y="265906"/>
                  <a:pt x="257175" y="269081"/>
                </a:cubicBezTo>
                <a:lnTo>
                  <a:pt x="235744" y="283369"/>
                </a:lnTo>
                <a:cubicBezTo>
                  <a:pt x="233363" y="284957"/>
                  <a:pt x="230624" y="286107"/>
                  <a:pt x="228600" y="288131"/>
                </a:cubicBezTo>
                <a:cubicBezTo>
                  <a:pt x="226219" y="290512"/>
                  <a:pt x="224043" y="293119"/>
                  <a:pt x="221456" y="295275"/>
                </a:cubicBezTo>
                <a:cubicBezTo>
                  <a:pt x="219257" y="297107"/>
                  <a:pt x="216451" y="298136"/>
                  <a:pt x="214312" y="300037"/>
                </a:cubicBezTo>
                <a:cubicBezTo>
                  <a:pt x="209278" y="304512"/>
                  <a:pt x="203761" y="308721"/>
                  <a:pt x="200025" y="314325"/>
                </a:cubicBezTo>
                <a:cubicBezTo>
                  <a:pt x="198437" y="316706"/>
                  <a:pt x="197497" y="319681"/>
                  <a:pt x="195262" y="321469"/>
                </a:cubicBezTo>
                <a:cubicBezTo>
                  <a:pt x="193302" y="323037"/>
                  <a:pt x="190500" y="323056"/>
                  <a:pt x="188119" y="323850"/>
                </a:cubicBezTo>
                <a:cubicBezTo>
                  <a:pt x="185738" y="326231"/>
                  <a:pt x="183633" y="328926"/>
                  <a:pt x="180975" y="330994"/>
                </a:cubicBezTo>
                <a:cubicBezTo>
                  <a:pt x="176457" y="334508"/>
                  <a:pt x="171450" y="337344"/>
                  <a:pt x="166687" y="340519"/>
                </a:cubicBezTo>
                <a:lnTo>
                  <a:pt x="159544" y="345281"/>
                </a:lnTo>
                <a:lnTo>
                  <a:pt x="130969" y="364331"/>
                </a:lnTo>
                <a:lnTo>
                  <a:pt x="109537" y="378619"/>
                </a:lnTo>
                <a:cubicBezTo>
                  <a:pt x="109535" y="378621"/>
                  <a:pt x="95251" y="388143"/>
                  <a:pt x="95250" y="388144"/>
                </a:cubicBezTo>
                <a:cubicBezTo>
                  <a:pt x="92869" y="390525"/>
                  <a:pt x="90908" y="393419"/>
                  <a:pt x="88106" y="395287"/>
                </a:cubicBezTo>
                <a:cubicBezTo>
                  <a:pt x="86017" y="396679"/>
                  <a:pt x="83156" y="396450"/>
                  <a:pt x="80962" y="397669"/>
                </a:cubicBezTo>
                <a:cubicBezTo>
                  <a:pt x="75959" y="400449"/>
                  <a:pt x="71437" y="404019"/>
                  <a:pt x="66675" y="407194"/>
                </a:cubicBezTo>
                <a:lnTo>
                  <a:pt x="66675" y="407194"/>
                </a:lnTo>
                <a:cubicBezTo>
                  <a:pt x="57507" y="416361"/>
                  <a:pt x="62333" y="412469"/>
                  <a:pt x="52387" y="419100"/>
                </a:cubicBezTo>
                <a:cubicBezTo>
                  <a:pt x="50800" y="421481"/>
                  <a:pt x="49779" y="424359"/>
                  <a:pt x="47625" y="426244"/>
                </a:cubicBezTo>
                <a:cubicBezTo>
                  <a:pt x="43317" y="430013"/>
                  <a:pt x="33337" y="435769"/>
                  <a:pt x="33337" y="435769"/>
                </a:cubicBezTo>
                <a:lnTo>
                  <a:pt x="14287" y="464344"/>
                </a:lnTo>
                <a:lnTo>
                  <a:pt x="9525" y="471487"/>
                </a:lnTo>
                <a:lnTo>
                  <a:pt x="4762" y="478631"/>
                </a:lnTo>
                <a:cubicBezTo>
                  <a:pt x="2883" y="484268"/>
                  <a:pt x="0" y="491935"/>
                  <a:pt x="0" y="497681"/>
                </a:cubicBezTo>
                <a:cubicBezTo>
                  <a:pt x="0" y="502509"/>
                  <a:pt x="2381" y="511969"/>
                  <a:pt x="2381" y="511969"/>
                </a:cubicBezTo>
              </a:path>
            </a:pathLst>
          </a:cu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5" name="Freeform 64"/>
          <p:cNvSpPr/>
          <p:nvPr/>
        </p:nvSpPr>
        <p:spPr>
          <a:xfrm>
            <a:off x="7960473" y="4913189"/>
            <a:ext cx="247696" cy="347662"/>
          </a:xfrm>
          <a:custGeom>
            <a:avLst/>
            <a:gdLst>
              <a:gd name="connsiteX0" fmla="*/ 159590 w 247696"/>
              <a:gd name="connsiteY0" fmla="*/ 0 h 347662"/>
              <a:gd name="connsiteX1" fmla="*/ 147683 w 247696"/>
              <a:gd name="connsiteY1" fmla="*/ 7143 h 347662"/>
              <a:gd name="connsiteX2" fmla="*/ 138158 w 247696"/>
              <a:gd name="connsiteY2" fmla="*/ 11906 h 347662"/>
              <a:gd name="connsiteX3" fmla="*/ 121490 w 247696"/>
              <a:gd name="connsiteY3" fmla="*/ 26193 h 347662"/>
              <a:gd name="connsiteX4" fmla="*/ 107202 w 247696"/>
              <a:gd name="connsiteY4" fmla="*/ 35718 h 347662"/>
              <a:gd name="connsiteX5" fmla="*/ 92915 w 247696"/>
              <a:gd name="connsiteY5" fmla="*/ 50006 h 347662"/>
              <a:gd name="connsiteX6" fmla="*/ 78627 w 247696"/>
              <a:gd name="connsiteY6" fmla="*/ 59531 h 347662"/>
              <a:gd name="connsiteX7" fmla="*/ 71483 w 247696"/>
              <a:gd name="connsiteY7" fmla="*/ 66675 h 347662"/>
              <a:gd name="connsiteX8" fmla="*/ 57196 w 247696"/>
              <a:gd name="connsiteY8" fmla="*/ 76200 h 347662"/>
              <a:gd name="connsiteX9" fmla="*/ 42908 w 247696"/>
              <a:gd name="connsiteY9" fmla="*/ 85725 h 347662"/>
              <a:gd name="connsiteX10" fmla="*/ 35765 w 247696"/>
              <a:gd name="connsiteY10" fmla="*/ 90487 h 347662"/>
              <a:gd name="connsiteX11" fmla="*/ 28621 w 247696"/>
              <a:gd name="connsiteY11" fmla="*/ 95250 h 347662"/>
              <a:gd name="connsiteX12" fmla="*/ 23858 w 247696"/>
              <a:gd name="connsiteY12" fmla="*/ 102393 h 347662"/>
              <a:gd name="connsiteX13" fmla="*/ 16715 w 247696"/>
              <a:gd name="connsiteY13" fmla="*/ 107156 h 347662"/>
              <a:gd name="connsiteX14" fmla="*/ 11952 w 247696"/>
              <a:gd name="connsiteY14" fmla="*/ 121443 h 347662"/>
              <a:gd name="connsiteX15" fmla="*/ 9571 w 247696"/>
              <a:gd name="connsiteY15" fmla="*/ 128587 h 347662"/>
              <a:gd name="connsiteX16" fmla="*/ 4808 w 247696"/>
              <a:gd name="connsiteY16" fmla="*/ 135731 h 347662"/>
              <a:gd name="connsiteX17" fmla="*/ 46 w 247696"/>
              <a:gd name="connsiteY17" fmla="*/ 150018 h 347662"/>
              <a:gd name="connsiteX18" fmla="*/ 7190 w 247696"/>
              <a:gd name="connsiteY18" fmla="*/ 188118 h 347662"/>
              <a:gd name="connsiteX19" fmla="*/ 9571 w 247696"/>
              <a:gd name="connsiteY19" fmla="*/ 195262 h 347662"/>
              <a:gd name="connsiteX20" fmla="*/ 19096 w 247696"/>
              <a:gd name="connsiteY20" fmla="*/ 209550 h 347662"/>
              <a:gd name="connsiteX21" fmla="*/ 21477 w 247696"/>
              <a:gd name="connsiteY21" fmla="*/ 216693 h 347662"/>
              <a:gd name="connsiteX22" fmla="*/ 28621 w 247696"/>
              <a:gd name="connsiteY22" fmla="*/ 221456 h 347662"/>
              <a:gd name="connsiteX23" fmla="*/ 35765 w 247696"/>
              <a:gd name="connsiteY23" fmla="*/ 228600 h 347662"/>
              <a:gd name="connsiteX24" fmla="*/ 42908 w 247696"/>
              <a:gd name="connsiteY24" fmla="*/ 233362 h 347662"/>
              <a:gd name="connsiteX25" fmla="*/ 50052 w 247696"/>
              <a:gd name="connsiteY25" fmla="*/ 240506 h 347662"/>
              <a:gd name="connsiteX26" fmla="*/ 64340 w 247696"/>
              <a:gd name="connsiteY26" fmla="*/ 245268 h 347662"/>
              <a:gd name="connsiteX27" fmla="*/ 78627 w 247696"/>
              <a:gd name="connsiteY27" fmla="*/ 252412 h 347662"/>
              <a:gd name="connsiteX28" fmla="*/ 85771 w 247696"/>
              <a:gd name="connsiteY28" fmla="*/ 257175 h 347662"/>
              <a:gd name="connsiteX29" fmla="*/ 100058 w 247696"/>
              <a:gd name="connsiteY29" fmla="*/ 261937 h 347662"/>
              <a:gd name="connsiteX30" fmla="*/ 107202 w 247696"/>
              <a:gd name="connsiteY30" fmla="*/ 264318 h 347662"/>
              <a:gd name="connsiteX31" fmla="*/ 121490 w 247696"/>
              <a:gd name="connsiteY31" fmla="*/ 273843 h 347662"/>
              <a:gd name="connsiteX32" fmla="*/ 128633 w 247696"/>
              <a:gd name="connsiteY32" fmla="*/ 276225 h 347662"/>
              <a:gd name="connsiteX33" fmla="*/ 150065 w 247696"/>
              <a:gd name="connsiteY33" fmla="*/ 288131 h 347662"/>
              <a:gd name="connsiteX34" fmla="*/ 166733 w 247696"/>
              <a:gd name="connsiteY34" fmla="*/ 297656 h 347662"/>
              <a:gd name="connsiteX35" fmla="*/ 181021 w 247696"/>
              <a:gd name="connsiteY35" fmla="*/ 307181 h 347662"/>
              <a:gd name="connsiteX36" fmla="*/ 188165 w 247696"/>
              <a:gd name="connsiteY36" fmla="*/ 311943 h 347662"/>
              <a:gd name="connsiteX37" fmla="*/ 209596 w 247696"/>
              <a:gd name="connsiteY37" fmla="*/ 328612 h 347662"/>
              <a:gd name="connsiteX38" fmla="*/ 223883 w 247696"/>
              <a:gd name="connsiteY38" fmla="*/ 333375 h 347662"/>
              <a:gd name="connsiteX39" fmla="*/ 238171 w 247696"/>
              <a:gd name="connsiteY39" fmla="*/ 342900 h 347662"/>
              <a:gd name="connsiteX40" fmla="*/ 247696 w 247696"/>
              <a:gd name="connsiteY40" fmla="*/ 347662 h 347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47696" h="347662">
                <a:moveTo>
                  <a:pt x="159590" y="0"/>
                </a:moveTo>
                <a:cubicBezTo>
                  <a:pt x="155621" y="2381"/>
                  <a:pt x="151729" y="4895"/>
                  <a:pt x="147683" y="7143"/>
                </a:cubicBezTo>
                <a:cubicBezTo>
                  <a:pt x="144580" y="8867"/>
                  <a:pt x="141168" y="10025"/>
                  <a:pt x="138158" y="11906"/>
                </a:cubicBezTo>
                <a:cubicBezTo>
                  <a:pt x="118873" y="23960"/>
                  <a:pt x="137434" y="13792"/>
                  <a:pt x="121490" y="26193"/>
                </a:cubicBezTo>
                <a:cubicBezTo>
                  <a:pt x="116972" y="29707"/>
                  <a:pt x="111249" y="31670"/>
                  <a:pt x="107202" y="35718"/>
                </a:cubicBezTo>
                <a:cubicBezTo>
                  <a:pt x="102440" y="40481"/>
                  <a:pt x="98519" y="46270"/>
                  <a:pt x="92915" y="50006"/>
                </a:cubicBezTo>
                <a:cubicBezTo>
                  <a:pt x="88152" y="53181"/>
                  <a:pt x="82674" y="55484"/>
                  <a:pt x="78627" y="59531"/>
                </a:cubicBezTo>
                <a:cubicBezTo>
                  <a:pt x="76246" y="61912"/>
                  <a:pt x="74141" y="64607"/>
                  <a:pt x="71483" y="66675"/>
                </a:cubicBezTo>
                <a:cubicBezTo>
                  <a:pt x="66965" y="70189"/>
                  <a:pt x="61958" y="73025"/>
                  <a:pt x="57196" y="76200"/>
                </a:cubicBezTo>
                <a:lnTo>
                  <a:pt x="42908" y="85725"/>
                </a:lnTo>
                <a:lnTo>
                  <a:pt x="35765" y="90487"/>
                </a:lnTo>
                <a:lnTo>
                  <a:pt x="28621" y="95250"/>
                </a:lnTo>
                <a:cubicBezTo>
                  <a:pt x="27033" y="97631"/>
                  <a:pt x="25882" y="100369"/>
                  <a:pt x="23858" y="102393"/>
                </a:cubicBezTo>
                <a:cubicBezTo>
                  <a:pt x="21834" y="104417"/>
                  <a:pt x="18232" y="104729"/>
                  <a:pt x="16715" y="107156"/>
                </a:cubicBezTo>
                <a:cubicBezTo>
                  <a:pt x="14054" y="111413"/>
                  <a:pt x="13540" y="116681"/>
                  <a:pt x="11952" y="121443"/>
                </a:cubicBezTo>
                <a:cubicBezTo>
                  <a:pt x="11158" y="123824"/>
                  <a:pt x="10963" y="126499"/>
                  <a:pt x="9571" y="128587"/>
                </a:cubicBezTo>
                <a:lnTo>
                  <a:pt x="4808" y="135731"/>
                </a:lnTo>
                <a:cubicBezTo>
                  <a:pt x="3221" y="140493"/>
                  <a:pt x="-453" y="145023"/>
                  <a:pt x="46" y="150018"/>
                </a:cubicBezTo>
                <a:cubicBezTo>
                  <a:pt x="2927" y="178831"/>
                  <a:pt x="-96" y="166260"/>
                  <a:pt x="7190" y="188118"/>
                </a:cubicBezTo>
                <a:cubicBezTo>
                  <a:pt x="7984" y="190499"/>
                  <a:pt x="8179" y="193173"/>
                  <a:pt x="9571" y="195262"/>
                </a:cubicBezTo>
                <a:lnTo>
                  <a:pt x="19096" y="209550"/>
                </a:lnTo>
                <a:cubicBezTo>
                  <a:pt x="19890" y="211931"/>
                  <a:pt x="19909" y="214733"/>
                  <a:pt x="21477" y="216693"/>
                </a:cubicBezTo>
                <a:cubicBezTo>
                  <a:pt x="23265" y="218928"/>
                  <a:pt x="26422" y="219624"/>
                  <a:pt x="28621" y="221456"/>
                </a:cubicBezTo>
                <a:cubicBezTo>
                  <a:pt x="31208" y="223612"/>
                  <a:pt x="33178" y="226444"/>
                  <a:pt x="35765" y="228600"/>
                </a:cubicBezTo>
                <a:cubicBezTo>
                  <a:pt x="37963" y="230432"/>
                  <a:pt x="40710" y="231530"/>
                  <a:pt x="42908" y="233362"/>
                </a:cubicBezTo>
                <a:cubicBezTo>
                  <a:pt x="45495" y="235518"/>
                  <a:pt x="47108" y="238871"/>
                  <a:pt x="50052" y="240506"/>
                </a:cubicBezTo>
                <a:cubicBezTo>
                  <a:pt x="54441" y="242944"/>
                  <a:pt x="64340" y="245268"/>
                  <a:pt x="64340" y="245268"/>
                </a:cubicBezTo>
                <a:cubicBezTo>
                  <a:pt x="84805" y="258914"/>
                  <a:pt x="58915" y="242556"/>
                  <a:pt x="78627" y="252412"/>
                </a:cubicBezTo>
                <a:cubicBezTo>
                  <a:pt x="81187" y="253692"/>
                  <a:pt x="83156" y="256013"/>
                  <a:pt x="85771" y="257175"/>
                </a:cubicBezTo>
                <a:cubicBezTo>
                  <a:pt x="90358" y="259214"/>
                  <a:pt x="95296" y="260350"/>
                  <a:pt x="100058" y="261937"/>
                </a:cubicBezTo>
                <a:lnTo>
                  <a:pt x="107202" y="264318"/>
                </a:lnTo>
                <a:cubicBezTo>
                  <a:pt x="111965" y="267493"/>
                  <a:pt x="116060" y="272032"/>
                  <a:pt x="121490" y="273843"/>
                </a:cubicBezTo>
                <a:cubicBezTo>
                  <a:pt x="123871" y="274637"/>
                  <a:pt x="126439" y="275006"/>
                  <a:pt x="128633" y="276225"/>
                </a:cubicBezTo>
                <a:cubicBezTo>
                  <a:pt x="153190" y="289869"/>
                  <a:pt x="133903" y="282745"/>
                  <a:pt x="150065" y="288131"/>
                </a:cubicBezTo>
                <a:cubicBezTo>
                  <a:pt x="174769" y="304601"/>
                  <a:pt x="136528" y="279533"/>
                  <a:pt x="166733" y="297656"/>
                </a:cubicBezTo>
                <a:cubicBezTo>
                  <a:pt x="171641" y="300601"/>
                  <a:pt x="176258" y="304006"/>
                  <a:pt x="181021" y="307181"/>
                </a:cubicBezTo>
                <a:cubicBezTo>
                  <a:pt x="183402" y="308768"/>
                  <a:pt x="186141" y="309919"/>
                  <a:pt x="188165" y="311943"/>
                </a:cubicBezTo>
                <a:cubicBezTo>
                  <a:pt x="194330" y="318109"/>
                  <a:pt x="201048" y="325762"/>
                  <a:pt x="209596" y="328612"/>
                </a:cubicBezTo>
                <a:cubicBezTo>
                  <a:pt x="214358" y="330200"/>
                  <a:pt x="219706" y="330590"/>
                  <a:pt x="223883" y="333375"/>
                </a:cubicBezTo>
                <a:cubicBezTo>
                  <a:pt x="228646" y="336550"/>
                  <a:pt x="232741" y="341090"/>
                  <a:pt x="238171" y="342900"/>
                </a:cubicBezTo>
                <a:cubicBezTo>
                  <a:pt x="246380" y="345636"/>
                  <a:pt x="243540" y="343506"/>
                  <a:pt x="247696" y="347662"/>
                </a:cubicBezTo>
              </a:path>
            </a:pathLst>
          </a:cu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6" name="Freeform 65"/>
          <p:cNvSpPr/>
          <p:nvPr/>
        </p:nvSpPr>
        <p:spPr>
          <a:xfrm>
            <a:off x="7952955" y="4241676"/>
            <a:ext cx="157583" cy="347663"/>
          </a:xfrm>
          <a:custGeom>
            <a:avLst/>
            <a:gdLst>
              <a:gd name="connsiteX0" fmla="*/ 133770 w 157583"/>
              <a:gd name="connsiteY0" fmla="*/ 0 h 347663"/>
              <a:gd name="connsiteX1" fmla="*/ 109958 w 157583"/>
              <a:gd name="connsiteY1" fmla="*/ 19050 h 347663"/>
              <a:gd name="connsiteX2" fmla="*/ 95670 w 157583"/>
              <a:gd name="connsiteY2" fmla="*/ 23813 h 347663"/>
              <a:gd name="connsiteX3" fmla="*/ 67095 w 157583"/>
              <a:gd name="connsiteY3" fmla="*/ 42863 h 347663"/>
              <a:gd name="connsiteX4" fmla="*/ 48045 w 157583"/>
              <a:gd name="connsiteY4" fmla="*/ 71438 h 347663"/>
              <a:gd name="connsiteX5" fmla="*/ 33758 w 157583"/>
              <a:gd name="connsiteY5" fmla="*/ 85725 h 347663"/>
              <a:gd name="connsiteX6" fmla="*/ 28995 w 157583"/>
              <a:gd name="connsiteY6" fmla="*/ 100013 h 347663"/>
              <a:gd name="connsiteX7" fmla="*/ 9945 w 157583"/>
              <a:gd name="connsiteY7" fmla="*/ 128588 h 347663"/>
              <a:gd name="connsiteX8" fmla="*/ 420 w 157583"/>
              <a:gd name="connsiteY8" fmla="*/ 157163 h 347663"/>
              <a:gd name="connsiteX9" fmla="*/ 24233 w 157583"/>
              <a:gd name="connsiteY9" fmla="*/ 204788 h 347663"/>
              <a:gd name="connsiteX10" fmla="*/ 33758 w 157583"/>
              <a:gd name="connsiteY10" fmla="*/ 219075 h 347663"/>
              <a:gd name="connsiteX11" fmla="*/ 43283 w 157583"/>
              <a:gd name="connsiteY11" fmla="*/ 233363 h 347663"/>
              <a:gd name="connsiteX12" fmla="*/ 57570 w 157583"/>
              <a:gd name="connsiteY12" fmla="*/ 242888 h 347663"/>
              <a:gd name="connsiteX13" fmla="*/ 81383 w 157583"/>
              <a:gd name="connsiteY13" fmla="*/ 266700 h 347663"/>
              <a:gd name="connsiteX14" fmla="*/ 105195 w 157583"/>
              <a:gd name="connsiteY14" fmla="*/ 295275 h 347663"/>
              <a:gd name="connsiteX15" fmla="*/ 119483 w 157583"/>
              <a:gd name="connsiteY15" fmla="*/ 304800 h 347663"/>
              <a:gd name="connsiteX16" fmla="*/ 143295 w 157583"/>
              <a:gd name="connsiteY16" fmla="*/ 328613 h 347663"/>
              <a:gd name="connsiteX17" fmla="*/ 152820 w 157583"/>
              <a:gd name="connsiteY17" fmla="*/ 342900 h 347663"/>
              <a:gd name="connsiteX18" fmla="*/ 157583 w 157583"/>
              <a:gd name="connsiteY18" fmla="*/ 347663 h 347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7583" h="347663">
                <a:moveTo>
                  <a:pt x="133770" y="0"/>
                </a:moveTo>
                <a:cubicBezTo>
                  <a:pt x="125833" y="6350"/>
                  <a:pt x="118578" y="13663"/>
                  <a:pt x="109958" y="19050"/>
                </a:cubicBezTo>
                <a:cubicBezTo>
                  <a:pt x="105701" y="21711"/>
                  <a:pt x="99847" y="21028"/>
                  <a:pt x="95670" y="23813"/>
                </a:cubicBezTo>
                <a:cubicBezTo>
                  <a:pt x="59995" y="47596"/>
                  <a:pt x="101069" y="31538"/>
                  <a:pt x="67095" y="42863"/>
                </a:cubicBezTo>
                <a:cubicBezTo>
                  <a:pt x="21521" y="88437"/>
                  <a:pt x="75614" y="30085"/>
                  <a:pt x="48045" y="71438"/>
                </a:cubicBezTo>
                <a:cubicBezTo>
                  <a:pt x="44309" y="77042"/>
                  <a:pt x="38520" y="80963"/>
                  <a:pt x="33758" y="85725"/>
                </a:cubicBezTo>
                <a:cubicBezTo>
                  <a:pt x="32170" y="90488"/>
                  <a:pt x="31433" y="95624"/>
                  <a:pt x="28995" y="100013"/>
                </a:cubicBezTo>
                <a:cubicBezTo>
                  <a:pt x="23436" y="110020"/>
                  <a:pt x="9945" y="128588"/>
                  <a:pt x="9945" y="128588"/>
                </a:cubicBezTo>
                <a:cubicBezTo>
                  <a:pt x="6770" y="138113"/>
                  <a:pt x="-2015" y="147423"/>
                  <a:pt x="420" y="157163"/>
                </a:cubicBezTo>
                <a:cubicBezTo>
                  <a:pt x="7960" y="187318"/>
                  <a:pt x="1552" y="170767"/>
                  <a:pt x="24233" y="204788"/>
                </a:cubicBezTo>
                <a:lnTo>
                  <a:pt x="33758" y="219075"/>
                </a:lnTo>
                <a:cubicBezTo>
                  <a:pt x="36933" y="223838"/>
                  <a:pt x="38520" y="230188"/>
                  <a:pt x="43283" y="233363"/>
                </a:cubicBezTo>
                <a:lnTo>
                  <a:pt x="57570" y="242888"/>
                </a:lnTo>
                <a:cubicBezTo>
                  <a:pt x="75034" y="269083"/>
                  <a:pt x="57568" y="246854"/>
                  <a:pt x="81383" y="266700"/>
                </a:cubicBezTo>
                <a:cubicBezTo>
                  <a:pt x="128200" y="305715"/>
                  <a:pt x="67728" y="257810"/>
                  <a:pt x="105195" y="295275"/>
                </a:cubicBezTo>
                <a:cubicBezTo>
                  <a:pt x="109243" y="299322"/>
                  <a:pt x="114720" y="301625"/>
                  <a:pt x="119483" y="304800"/>
                </a:cubicBezTo>
                <a:cubicBezTo>
                  <a:pt x="144881" y="342898"/>
                  <a:pt x="111548" y="296866"/>
                  <a:pt x="143295" y="328613"/>
                </a:cubicBezTo>
                <a:cubicBezTo>
                  <a:pt x="147342" y="332660"/>
                  <a:pt x="149386" y="338321"/>
                  <a:pt x="152820" y="342900"/>
                </a:cubicBezTo>
                <a:cubicBezTo>
                  <a:pt x="154167" y="344696"/>
                  <a:pt x="155995" y="346075"/>
                  <a:pt x="157583" y="347663"/>
                </a:cubicBezTo>
              </a:path>
            </a:pathLst>
          </a:cu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cxnSp>
        <p:nvCxnSpPr>
          <p:cNvPr id="68" name="Straight Arrow Connector 67"/>
          <p:cNvCxnSpPr>
            <a:stCxn id="63" idx="12"/>
          </p:cNvCxnSpPr>
          <p:nvPr/>
        </p:nvCxnSpPr>
        <p:spPr>
          <a:xfrm flipH="1" flipV="1">
            <a:off x="3275856" y="2116360"/>
            <a:ext cx="4575919" cy="6489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70" name="Straight Arrow Connector 69"/>
          <p:cNvCxnSpPr>
            <a:stCxn id="64" idx="34"/>
          </p:cNvCxnSpPr>
          <p:nvPr/>
        </p:nvCxnSpPr>
        <p:spPr>
          <a:xfrm flipH="1" flipV="1">
            <a:off x="3851920" y="2116360"/>
            <a:ext cx="4184799" cy="1491904"/>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72" name="Straight Arrow Connector 71"/>
          <p:cNvCxnSpPr>
            <a:stCxn id="61" idx="7"/>
          </p:cNvCxnSpPr>
          <p:nvPr/>
        </p:nvCxnSpPr>
        <p:spPr>
          <a:xfrm flipH="1" flipV="1">
            <a:off x="4355976" y="2116360"/>
            <a:ext cx="3614974" cy="2277184"/>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74" name="Straight Arrow Connector 73"/>
          <p:cNvCxnSpPr>
            <a:stCxn id="65" idx="13"/>
          </p:cNvCxnSpPr>
          <p:nvPr/>
        </p:nvCxnSpPr>
        <p:spPr>
          <a:xfrm flipH="1" flipV="1">
            <a:off x="5004048" y="2116360"/>
            <a:ext cx="2973140" cy="290398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a:off x="683568" y="1124744"/>
            <a:ext cx="2172390" cy="64633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k-</a:t>
            </a:r>
            <a:r>
              <a:rPr kumimoji="0" lang="en-US" sz="1800" b="0" i="0" u="none" strike="noStrike" kern="1200" cap="none" spc="0" normalizeH="0" baseline="0" noProof="0" dirty="0" err="1">
                <a:ln>
                  <a:noFill/>
                </a:ln>
                <a:solidFill>
                  <a:srgbClr val="0000FF"/>
                </a:solidFill>
                <a:effectLst/>
                <a:uLnTx/>
                <a:uFillTx/>
                <a:latin typeface="Tahoma"/>
                <a:ea typeface="+mn-ea"/>
                <a:cs typeface="+mn-cs"/>
              </a:rPr>
              <a:t>mer</a:t>
            </a:r>
            <a:r>
              <a:rPr kumimoji="0" lang="en-US" sz="1800" b="0" i="0" u="none" strike="noStrike" kern="1200" cap="none" spc="0" normalizeH="0" baseline="0" noProof="0" dirty="0">
                <a:ln>
                  <a:noFill/>
                </a:ln>
                <a:solidFill>
                  <a:srgbClr val="000000"/>
                </a:solidFill>
                <a:effectLst/>
                <a:uLnTx/>
                <a:uFillTx/>
                <a:latin typeface="Tahoma"/>
                <a:ea typeface="+mn-ea"/>
                <a:cs typeface="+mn-cs"/>
              </a:rPr>
              <a:t> or </a:t>
            </a:r>
            <a:r>
              <a:rPr kumimoji="0" lang="en-US" sz="1800" b="0" i="0" u="none" strike="noStrike" kern="1200" cap="none" spc="0" normalizeH="0" baseline="0" noProof="0" dirty="0">
                <a:ln>
                  <a:noFill/>
                </a:ln>
                <a:solidFill>
                  <a:srgbClr val="0000FF"/>
                </a:solidFill>
                <a:effectLst/>
                <a:uLnTx/>
                <a:uFillTx/>
                <a:latin typeface="Tahoma"/>
                <a:ea typeface="+mn-ea"/>
                <a:cs typeface="+mn-cs"/>
              </a:rPr>
              <a:t>12-mer</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dirty="0">
                <a:solidFill>
                  <a:srgbClr val="0000FF"/>
                </a:solidFill>
                <a:latin typeface="Tahoma"/>
              </a:rPr>
              <a:t>(string of length k)</a:t>
            </a:r>
            <a:r>
              <a:rPr kumimoji="0" lang="en-US" sz="1800" b="0" i="0" u="none" strike="noStrike" kern="1200" cap="none" spc="0" normalizeH="0" baseline="0" noProof="0" dirty="0">
                <a:ln>
                  <a:noFill/>
                </a:ln>
                <a:solidFill>
                  <a:srgbClr val="0000FF"/>
                </a:solidFill>
                <a:effectLst/>
                <a:uLnTx/>
                <a:uFillTx/>
                <a:latin typeface="Tahoma"/>
                <a:ea typeface="+mn-ea"/>
                <a:cs typeface="+mn-cs"/>
              </a:rPr>
              <a:t> </a:t>
            </a:r>
          </a:p>
        </p:txBody>
      </p:sp>
      <p:sp>
        <p:nvSpPr>
          <p:cNvPr id="14" name="TextBox 13"/>
          <p:cNvSpPr txBox="1"/>
          <p:nvPr/>
        </p:nvSpPr>
        <p:spPr>
          <a:xfrm>
            <a:off x="3255625" y="1196752"/>
            <a:ext cx="3281630"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Location list—where the k-</a:t>
            </a:r>
            <a:r>
              <a:rPr kumimoji="0" lang="en-US" sz="1800" b="0" i="0" u="none" strike="noStrike" kern="1200" cap="none" spc="0" normalizeH="0" baseline="0" noProof="0" dirty="0" err="1">
                <a:ln>
                  <a:noFill/>
                </a:ln>
                <a:solidFill>
                  <a:srgbClr val="0000FF"/>
                </a:solidFill>
                <a:effectLst/>
                <a:uLnTx/>
                <a:uFillTx/>
                <a:latin typeface="Tahoma"/>
                <a:ea typeface="+mn-ea"/>
                <a:cs typeface="+mn-cs"/>
              </a:rPr>
              <a:t>mer</a:t>
            </a:r>
            <a:endParaRPr kumimoji="0" lang="en-US" sz="1800" b="0" i="0" u="none" strike="noStrike" kern="1200" cap="none" spc="0" normalizeH="0" baseline="0" noProof="0" dirty="0">
              <a:ln>
                <a:noFill/>
              </a:ln>
              <a:solidFill>
                <a:srgbClr val="0000FF"/>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 occurs in reference gnome</a:t>
            </a:r>
          </a:p>
        </p:txBody>
      </p:sp>
      <p:sp>
        <p:nvSpPr>
          <p:cNvPr id="40" name="Rectangle 39"/>
          <p:cNvSpPr/>
          <p:nvPr/>
        </p:nvSpPr>
        <p:spPr>
          <a:xfrm>
            <a:off x="611560" y="1772816"/>
            <a:ext cx="2232248" cy="432048"/>
          </a:xfrm>
          <a:prstGeom prst="rect">
            <a:avLst/>
          </a:prstGeom>
          <a:solidFill>
            <a:srgbClr val="0000FF">
              <a:alpha val="5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6" name="TextBox 15"/>
          <p:cNvSpPr txBox="1"/>
          <p:nvPr/>
        </p:nvSpPr>
        <p:spPr>
          <a:xfrm>
            <a:off x="5148064" y="5805264"/>
            <a:ext cx="2976596" cy="461665"/>
          </a:xfrm>
          <a:prstGeom prst="rect">
            <a:avLst/>
          </a:prstGeom>
          <a:ln>
            <a:solidFill>
              <a:srgbClr val="FF1919"/>
            </a:solidFill>
          </a:ln>
        </p:spPr>
        <p:style>
          <a:lnRef idx="2">
            <a:schemeClr val="dk1"/>
          </a:lnRef>
          <a:fillRef idx="1">
            <a:schemeClr val="lt1"/>
          </a:fillRef>
          <a:effectRef idx="0">
            <a:schemeClr val="dk1"/>
          </a:effectRef>
          <a:fontRef idx="minor">
            <a:schemeClr val="dk1"/>
          </a:fontRef>
        </p:style>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Tahoma"/>
                <a:ea typeface="+mn-ea"/>
                <a:cs typeface="+mn-cs"/>
              </a:rPr>
              <a:t>Once for a reference</a:t>
            </a:r>
          </a:p>
        </p:txBody>
      </p:sp>
    </p:spTree>
    <p:extLst>
      <p:ext uri="{BB962C8B-B14F-4D97-AF65-F5344CB8AC3E}">
        <p14:creationId xmlns:p14="http://schemas.microsoft.com/office/powerpoint/2010/main" val="349844102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0"/>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9"/>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61"/>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6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40"/>
                                        </p:tgtEl>
                                        <p:attrNameLst>
                                          <p:attrName>style.visibility</p:attrName>
                                        </p:attrNameLst>
                                      </p:cBhvr>
                                      <p:to>
                                        <p:strVal val="visible"/>
                                      </p:to>
                                    </p:set>
                                  </p:childTnLst>
                                </p:cTn>
                              </p:par>
                            </p:childTnLst>
                          </p:cTn>
                        </p:par>
                        <p:par>
                          <p:cTn id="35" fill="hold">
                            <p:stCondLst>
                              <p:cond delay="0"/>
                            </p:stCondLst>
                            <p:childTnLst>
                              <p:par>
                                <p:cTn id="36" presetID="22" presetClass="entr" presetSubtype="4" fill="hold" grpId="0" nodeType="afterEffect">
                                  <p:stCondLst>
                                    <p:cond delay="0"/>
                                  </p:stCondLst>
                                  <p:childTnLst>
                                    <p:set>
                                      <p:cBhvr>
                                        <p:cTn id="37" dur="1" fill="hold">
                                          <p:stCondLst>
                                            <p:cond delay="0"/>
                                          </p:stCondLst>
                                        </p:cTn>
                                        <p:tgtEl>
                                          <p:spTgt spid="63"/>
                                        </p:tgtEl>
                                        <p:attrNameLst>
                                          <p:attrName>style.visibility</p:attrName>
                                        </p:attrNameLst>
                                      </p:cBhvr>
                                      <p:to>
                                        <p:strVal val="visible"/>
                                      </p:to>
                                    </p:set>
                                    <p:animEffect transition="in" filter="wipe(down)">
                                      <p:cBhvr>
                                        <p:cTn id="38" dur="500"/>
                                        <p:tgtEl>
                                          <p:spTgt spid="63"/>
                                        </p:tgtEl>
                                      </p:cBhvr>
                                    </p:animEffect>
                                  </p:childTnLst>
                                </p:cTn>
                              </p:par>
                            </p:childTnLst>
                          </p:cTn>
                        </p:par>
                        <p:par>
                          <p:cTn id="39" fill="hold">
                            <p:stCondLst>
                              <p:cond delay="500"/>
                            </p:stCondLst>
                            <p:childTnLst>
                              <p:par>
                                <p:cTn id="40" presetID="22" presetClass="entr" presetSubtype="4" fill="hold" nodeType="afterEffect">
                                  <p:stCondLst>
                                    <p:cond delay="0"/>
                                  </p:stCondLst>
                                  <p:childTnLst>
                                    <p:set>
                                      <p:cBhvr>
                                        <p:cTn id="41" dur="1" fill="hold">
                                          <p:stCondLst>
                                            <p:cond delay="0"/>
                                          </p:stCondLst>
                                        </p:cTn>
                                        <p:tgtEl>
                                          <p:spTgt spid="68"/>
                                        </p:tgtEl>
                                        <p:attrNameLst>
                                          <p:attrName>style.visibility</p:attrName>
                                        </p:attrNameLst>
                                      </p:cBhvr>
                                      <p:to>
                                        <p:strVal val="visible"/>
                                      </p:to>
                                    </p:set>
                                    <p:animEffect transition="in" filter="wipe(down)">
                                      <p:cBhvr>
                                        <p:cTn id="42" dur="500"/>
                                        <p:tgtEl>
                                          <p:spTgt spid="68"/>
                                        </p:tgtEl>
                                      </p:cBhvr>
                                    </p:animEffect>
                                  </p:childTnLst>
                                </p:cTn>
                              </p:par>
                            </p:childTnLst>
                          </p:cTn>
                        </p:par>
                        <p:par>
                          <p:cTn id="43" fill="hold">
                            <p:stCondLst>
                              <p:cond delay="1000"/>
                            </p:stCondLst>
                            <p:childTnLst>
                              <p:par>
                                <p:cTn id="44" presetID="22" presetClass="entr" presetSubtype="4" fill="hold" grpId="0" nodeType="afterEffect">
                                  <p:stCondLst>
                                    <p:cond delay="0"/>
                                  </p:stCondLst>
                                  <p:childTnLst>
                                    <p:set>
                                      <p:cBhvr>
                                        <p:cTn id="45" dur="1" fill="hold">
                                          <p:stCondLst>
                                            <p:cond delay="0"/>
                                          </p:stCondLst>
                                        </p:cTn>
                                        <p:tgtEl>
                                          <p:spTgt spid="64"/>
                                        </p:tgtEl>
                                        <p:attrNameLst>
                                          <p:attrName>style.visibility</p:attrName>
                                        </p:attrNameLst>
                                      </p:cBhvr>
                                      <p:to>
                                        <p:strVal val="visible"/>
                                      </p:to>
                                    </p:set>
                                    <p:animEffect transition="in" filter="wipe(down)">
                                      <p:cBhvr>
                                        <p:cTn id="46" dur="500"/>
                                        <p:tgtEl>
                                          <p:spTgt spid="64"/>
                                        </p:tgtEl>
                                      </p:cBhvr>
                                    </p:animEffect>
                                  </p:childTnLst>
                                </p:cTn>
                              </p:par>
                            </p:childTnLst>
                          </p:cTn>
                        </p:par>
                        <p:par>
                          <p:cTn id="47" fill="hold">
                            <p:stCondLst>
                              <p:cond delay="1500"/>
                            </p:stCondLst>
                            <p:childTnLst>
                              <p:par>
                                <p:cTn id="48" presetID="22" presetClass="entr" presetSubtype="4" fill="hold" nodeType="afterEffect">
                                  <p:stCondLst>
                                    <p:cond delay="0"/>
                                  </p:stCondLst>
                                  <p:childTnLst>
                                    <p:set>
                                      <p:cBhvr>
                                        <p:cTn id="49" dur="1" fill="hold">
                                          <p:stCondLst>
                                            <p:cond delay="0"/>
                                          </p:stCondLst>
                                        </p:cTn>
                                        <p:tgtEl>
                                          <p:spTgt spid="70"/>
                                        </p:tgtEl>
                                        <p:attrNameLst>
                                          <p:attrName>style.visibility</p:attrName>
                                        </p:attrNameLst>
                                      </p:cBhvr>
                                      <p:to>
                                        <p:strVal val="visible"/>
                                      </p:to>
                                    </p:set>
                                    <p:animEffect transition="in" filter="wipe(down)">
                                      <p:cBhvr>
                                        <p:cTn id="50" dur="500"/>
                                        <p:tgtEl>
                                          <p:spTgt spid="70"/>
                                        </p:tgtEl>
                                      </p:cBhvr>
                                    </p:animEffect>
                                  </p:childTnLst>
                                </p:cTn>
                              </p:par>
                            </p:childTnLst>
                          </p:cTn>
                        </p:par>
                        <p:par>
                          <p:cTn id="51" fill="hold">
                            <p:stCondLst>
                              <p:cond delay="2000"/>
                            </p:stCondLst>
                            <p:childTnLst>
                              <p:par>
                                <p:cTn id="52" presetID="22" presetClass="entr" presetSubtype="4" fill="hold" grpId="0" nodeType="afterEffect">
                                  <p:stCondLst>
                                    <p:cond delay="0"/>
                                  </p:stCondLst>
                                  <p:childTnLst>
                                    <p:set>
                                      <p:cBhvr>
                                        <p:cTn id="53" dur="1" fill="hold">
                                          <p:stCondLst>
                                            <p:cond delay="0"/>
                                          </p:stCondLst>
                                        </p:cTn>
                                        <p:tgtEl>
                                          <p:spTgt spid="66"/>
                                        </p:tgtEl>
                                        <p:attrNameLst>
                                          <p:attrName>style.visibility</p:attrName>
                                        </p:attrNameLst>
                                      </p:cBhvr>
                                      <p:to>
                                        <p:strVal val="visible"/>
                                      </p:to>
                                    </p:set>
                                    <p:animEffect transition="in" filter="wipe(down)">
                                      <p:cBhvr>
                                        <p:cTn id="54" dur="500"/>
                                        <p:tgtEl>
                                          <p:spTgt spid="66"/>
                                        </p:tgtEl>
                                      </p:cBhvr>
                                    </p:animEffect>
                                  </p:childTnLst>
                                </p:cTn>
                              </p:par>
                            </p:childTnLst>
                          </p:cTn>
                        </p:par>
                        <p:par>
                          <p:cTn id="55" fill="hold">
                            <p:stCondLst>
                              <p:cond delay="2500"/>
                            </p:stCondLst>
                            <p:childTnLst>
                              <p:par>
                                <p:cTn id="56" presetID="22" presetClass="entr" presetSubtype="4" fill="hold" nodeType="afterEffect">
                                  <p:stCondLst>
                                    <p:cond delay="0"/>
                                  </p:stCondLst>
                                  <p:childTnLst>
                                    <p:set>
                                      <p:cBhvr>
                                        <p:cTn id="57" dur="1" fill="hold">
                                          <p:stCondLst>
                                            <p:cond delay="0"/>
                                          </p:stCondLst>
                                        </p:cTn>
                                        <p:tgtEl>
                                          <p:spTgt spid="72"/>
                                        </p:tgtEl>
                                        <p:attrNameLst>
                                          <p:attrName>style.visibility</p:attrName>
                                        </p:attrNameLst>
                                      </p:cBhvr>
                                      <p:to>
                                        <p:strVal val="visible"/>
                                      </p:to>
                                    </p:set>
                                    <p:animEffect transition="in" filter="wipe(down)">
                                      <p:cBhvr>
                                        <p:cTn id="58" dur="500"/>
                                        <p:tgtEl>
                                          <p:spTgt spid="72"/>
                                        </p:tgtEl>
                                      </p:cBhvr>
                                    </p:animEffect>
                                  </p:childTnLst>
                                </p:cTn>
                              </p:par>
                            </p:childTnLst>
                          </p:cTn>
                        </p:par>
                        <p:par>
                          <p:cTn id="59" fill="hold">
                            <p:stCondLst>
                              <p:cond delay="3000"/>
                            </p:stCondLst>
                            <p:childTnLst>
                              <p:par>
                                <p:cTn id="60" presetID="22" presetClass="entr" presetSubtype="4" fill="hold" grpId="0" nodeType="afterEffect">
                                  <p:stCondLst>
                                    <p:cond delay="0"/>
                                  </p:stCondLst>
                                  <p:childTnLst>
                                    <p:set>
                                      <p:cBhvr>
                                        <p:cTn id="61" dur="1" fill="hold">
                                          <p:stCondLst>
                                            <p:cond delay="0"/>
                                          </p:stCondLst>
                                        </p:cTn>
                                        <p:tgtEl>
                                          <p:spTgt spid="65"/>
                                        </p:tgtEl>
                                        <p:attrNameLst>
                                          <p:attrName>style.visibility</p:attrName>
                                        </p:attrNameLst>
                                      </p:cBhvr>
                                      <p:to>
                                        <p:strVal val="visible"/>
                                      </p:to>
                                    </p:set>
                                    <p:animEffect transition="in" filter="wipe(down)">
                                      <p:cBhvr>
                                        <p:cTn id="62" dur="500"/>
                                        <p:tgtEl>
                                          <p:spTgt spid="65"/>
                                        </p:tgtEl>
                                      </p:cBhvr>
                                    </p:animEffect>
                                  </p:childTnLst>
                                </p:cTn>
                              </p:par>
                            </p:childTnLst>
                          </p:cTn>
                        </p:par>
                        <p:par>
                          <p:cTn id="63" fill="hold">
                            <p:stCondLst>
                              <p:cond delay="3500"/>
                            </p:stCondLst>
                            <p:childTnLst>
                              <p:par>
                                <p:cTn id="64" presetID="22" presetClass="entr" presetSubtype="4" fill="hold" nodeType="afterEffect">
                                  <p:stCondLst>
                                    <p:cond delay="0"/>
                                  </p:stCondLst>
                                  <p:childTnLst>
                                    <p:set>
                                      <p:cBhvr>
                                        <p:cTn id="65" dur="1" fill="hold">
                                          <p:stCondLst>
                                            <p:cond delay="0"/>
                                          </p:stCondLst>
                                        </p:cTn>
                                        <p:tgtEl>
                                          <p:spTgt spid="74"/>
                                        </p:tgtEl>
                                        <p:attrNameLst>
                                          <p:attrName>style.visibility</p:attrName>
                                        </p:attrNameLst>
                                      </p:cBhvr>
                                      <p:to>
                                        <p:strVal val="visible"/>
                                      </p:to>
                                    </p:set>
                                    <p:animEffect transition="in" filter="wipe(down)">
                                      <p:cBhvr>
                                        <p:cTn id="66" dur="500"/>
                                        <p:tgtEl>
                                          <p:spTgt spid="74"/>
                                        </p:tgtEl>
                                      </p:cBhvr>
                                    </p:animEffect>
                                  </p:childTnLst>
                                </p:cTn>
                              </p:par>
                            </p:childTnLst>
                          </p:cTn>
                        </p:par>
                        <p:par>
                          <p:cTn id="67" fill="hold">
                            <p:stCondLst>
                              <p:cond delay="4000"/>
                            </p:stCondLst>
                            <p:childTnLst>
                              <p:par>
                                <p:cTn id="68" presetID="1" presetClass="entr" presetSubtype="0" fill="hold" nodeType="afterEffect">
                                  <p:stCondLst>
                                    <p:cond delay="0"/>
                                  </p:stCondLst>
                                  <p:childTnLst>
                                    <p:set>
                                      <p:cBhvr>
                                        <p:cTn id="69" dur="1" fill="hold">
                                          <p:stCondLst>
                                            <p:cond delay="0"/>
                                          </p:stCondLst>
                                        </p:cTn>
                                        <p:tgtEl>
                                          <p:spTgt spid="5"/>
                                        </p:tgtEl>
                                        <p:attrNameLst>
                                          <p:attrName>style.visibility</p:attrName>
                                        </p:attrNameLst>
                                      </p:cBhvr>
                                      <p:to>
                                        <p:strVal val="visible"/>
                                      </p:to>
                                    </p:set>
                                  </p:childTnLst>
                                </p:cTn>
                              </p:par>
                            </p:childTnLst>
                          </p:cTn>
                        </p:par>
                        <p:par>
                          <p:cTn id="70" fill="hold">
                            <p:stCondLst>
                              <p:cond delay="4000"/>
                            </p:stCondLst>
                            <p:childTnLst>
                              <p:par>
                                <p:cTn id="71" presetID="1" presetClass="entr" presetSubtype="0" fill="hold" nodeType="afterEffect">
                                  <p:stCondLst>
                                    <p:cond delay="0"/>
                                  </p:stCondLst>
                                  <p:childTnLst>
                                    <p:set>
                                      <p:cBhvr>
                                        <p:cTn id="72" dur="1" fill="hold">
                                          <p:stCondLst>
                                            <p:cond delay="0"/>
                                          </p:stCondLst>
                                        </p:cTn>
                                        <p:tgtEl>
                                          <p:spTgt spid="11"/>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14"/>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1" presetClass="entr" presetSubtype="0" fill="hold" nodeType="clickEffect">
                                  <p:stCondLst>
                                    <p:cond delay="0"/>
                                  </p:stCondLst>
                                  <p:childTnLst>
                                    <p:set>
                                      <p:cBhvr>
                                        <p:cTn id="78" dur="1" fill="hold">
                                          <p:stCondLst>
                                            <p:cond delay="0"/>
                                          </p:stCondLst>
                                        </p:cTn>
                                        <p:tgtEl>
                                          <p:spTgt spid="12"/>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9"/>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54"/>
                                        </p:tgtEl>
                                        <p:attrNameLst>
                                          <p:attrName>style.visibility</p:attrName>
                                        </p:attrNameLst>
                                      </p:cBhvr>
                                      <p:to>
                                        <p:strVal val="visible"/>
                                      </p:to>
                                    </p:set>
                                  </p:childTnLst>
                                </p:cTn>
                              </p:par>
                              <p:par>
                                <p:cTn id="83" presetID="1" presetClass="entr" presetSubtype="0" fill="hold" nodeType="withEffect">
                                  <p:stCondLst>
                                    <p:cond delay="0"/>
                                  </p:stCondLst>
                                  <p:childTnLst>
                                    <p:set>
                                      <p:cBhvr>
                                        <p:cTn id="84" dur="1" fill="hold">
                                          <p:stCondLst>
                                            <p:cond delay="0"/>
                                          </p:stCondLst>
                                        </p:cTn>
                                        <p:tgtEl>
                                          <p:spTgt spid="13"/>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21"/>
                                        </p:tgtEl>
                                        <p:attrNameLst>
                                          <p:attrName>style.visibility</p:attrName>
                                        </p:attrNameLst>
                                      </p:cBhvr>
                                      <p:to>
                                        <p:strVal val="visible"/>
                                      </p:to>
                                    </p:set>
                                  </p:childTnLst>
                                </p:cTn>
                              </p:par>
                              <p:par>
                                <p:cTn id="87" presetID="1" presetClass="entr" presetSubtype="0" fill="hold" nodeType="withEffect">
                                  <p:stCondLst>
                                    <p:cond delay="0"/>
                                  </p:stCondLst>
                                  <p:childTnLst>
                                    <p:set>
                                      <p:cBhvr>
                                        <p:cTn id="88" dur="1" fill="hold">
                                          <p:stCondLst>
                                            <p:cond delay="0"/>
                                          </p:stCondLst>
                                        </p:cTn>
                                        <p:tgtEl>
                                          <p:spTgt spid="24"/>
                                        </p:tgtEl>
                                        <p:attrNameLst>
                                          <p:attrName>style.visibility</p:attrName>
                                        </p:attrNameLst>
                                      </p:cBhvr>
                                      <p:to>
                                        <p:strVal val="visible"/>
                                      </p:to>
                                    </p:set>
                                  </p:childTnLst>
                                </p:cTn>
                              </p:par>
                              <p:par>
                                <p:cTn id="89" presetID="1" presetClass="entr" presetSubtype="0" fill="hold" nodeType="withEffect">
                                  <p:stCondLst>
                                    <p:cond delay="0"/>
                                  </p:stCondLst>
                                  <p:childTnLst>
                                    <p:set>
                                      <p:cBhvr>
                                        <p:cTn id="90" dur="1" fill="hold">
                                          <p:stCondLst>
                                            <p:cond delay="0"/>
                                          </p:stCondLst>
                                        </p:cTn>
                                        <p:tgtEl>
                                          <p:spTgt spid="44"/>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41"/>
                                        </p:tgtEl>
                                        <p:attrNameLst>
                                          <p:attrName>style.visibility</p:attrName>
                                        </p:attrNameLst>
                                      </p:cBhvr>
                                      <p:to>
                                        <p:strVal val="visible"/>
                                      </p:to>
                                    </p:set>
                                  </p:childTnLst>
                                </p:cTn>
                              </p:par>
                              <p:par>
                                <p:cTn id="93" presetID="1" presetClass="exit" presetSubtype="0" fill="hold" grpId="1" nodeType="withEffect">
                                  <p:stCondLst>
                                    <p:cond delay="0"/>
                                  </p:stCondLst>
                                  <p:childTnLst>
                                    <p:set>
                                      <p:cBhvr>
                                        <p:cTn id="94" dur="1" fill="hold">
                                          <p:stCondLst>
                                            <p:cond delay="0"/>
                                          </p:stCondLst>
                                        </p:cTn>
                                        <p:tgtEl>
                                          <p:spTgt spid="40"/>
                                        </p:tgtEl>
                                        <p:attrNameLst>
                                          <p:attrName>style.visibility</p:attrName>
                                        </p:attrNameLst>
                                      </p:cBhvr>
                                      <p:to>
                                        <p:strVal val="hidden"/>
                                      </p:to>
                                    </p:set>
                                  </p:childTnLst>
                                </p:cTn>
                              </p:par>
                            </p:childTnLst>
                          </p:cTn>
                        </p:par>
                      </p:childTnLst>
                    </p:cTn>
                  </p:par>
                  <p:par>
                    <p:cTn id="95" fill="hold">
                      <p:stCondLst>
                        <p:cond delay="indefinite"/>
                      </p:stCondLst>
                      <p:childTnLst>
                        <p:par>
                          <p:cTn id="96" fill="hold">
                            <p:stCondLst>
                              <p:cond delay="0"/>
                            </p:stCondLst>
                            <p:childTnLst>
                              <p:par>
                                <p:cTn id="97" presetID="1" presetClass="entr" presetSubtype="0" fill="hold" grpId="0" nodeType="clickEffect">
                                  <p:stCondLst>
                                    <p:cond delay="0"/>
                                  </p:stCondLst>
                                  <p:childTnLst>
                                    <p:set>
                                      <p:cBhvr>
                                        <p:cTn id="9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8" grpId="0" animBg="1"/>
      <p:bldP spid="19" grpId="0" animBg="1"/>
      <p:bldP spid="20" grpId="0" animBg="1"/>
      <p:bldP spid="37" grpId="0" animBg="1"/>
      <p:bldP spid="38" grpId="0" animBg="1"/>
      <p:bldP spid="39" grpId="0" animBg="1"/>
      <p:bldP spid="54" grpId="0" animBg="1"/>
      <p:bldP spid="61" grpId="0" animBg="1"/>
      <p:bldP spid="62" grpId="0"/>
      <p:bldP spid="63" grpId="0" animBg="1"/>
      <p:bldP spid="64" grpId="0" animBg="1"/>
      <p:bldP spid="65" grpId="0" animBg="1"/>
      <p:bldP spid="66" grpId="0" animBg="1"/>
      <p:bldP spid="10" grpId="0"/>
      <p:bldP spid="14" grpId="0"/>
      <p:bldP spid="40" grpId="0" animBg="1"/>
      <p:bldP spid="40" grpId="1" animBg="1"/>
      <p:bldP spid="16"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50729F3-BCD2-5D4C-B450-A9D887BA7C2C}"/>
              </a:ext>
            </a:extLst>
          </p:cNvPr>
          <p:cNvSpPr>
            <a:spLocks noGrp="1"/>
          </p:cNvSpPr>
          <p:nvPr>
            <p:ph type="title"/>
          </p:nvPr>
        </p:nvSpPr>
        <p:spPr/>
        <p:txBody>
          <a:bodyPr/>
          <a:lstStyle/>
          <a:p>
            <a:r>
              <a:rPr lang="en-US" dirty="0"/>
              <a:t>Hash Table Based Read Mappers</a:t>
            </a:r>
          </a:p>
        </p:txBody>
      </p:sp>
      <p:sp>
        <p:nvSpPr>
          <p:cNvPr id="3" name="Content Placeholder 2">
            <a:extLst>
              <a:ext uri="{FF2B5EF4-FFF2-40B4-BE49-F238E27FC236}">
                <a16:creationId xmlns:a16="http://schemas.microsoft.com/office/drawing/2014/main" id="{9CB9A27D-976C-BB40-AF25-3357EC40A623}"/>
              </a:ext>
            </a:extLst>
          </p:cNvPr>
          <p:cNvSpPr>
            <a:spLocks noGrp="1"/>
          </p:cNvSpPr>
          <p:nvPr>
            <p:ph idx="1"/>
          </p:nvPr>
        </p:nvSpPr>
        <p:spPr/>
        <p:txBody>
          <a:bodyPr/>
          <a:lstStyle/>
          <a:p>
            <a:r>
              <a:rPr lang="en-US" dirty="0"/>
              <a:t>Key Idea</a:t>
            </a:r>
          </a:p>
          <a:p>
            <a:pPr lvl="1">
              <a:lnSpc>
                <a:spcPct val="120000"/>
              </a:lnSpc>
            </a:pPr>
            <a:r>
              <a:rPr lang="en-US" sz="2400" dirty="0">
                <a:solidFill>
                  <a:srgbClr val="000000"/>
                </a:solidFill>
              </a:rPr>
              <a:t>Preprocess the reference into a </a:t>
            </a:r>
            <a:r>
              <a:rPr lang="en-US" sz="2400" i="1" dirty="0">
                <a:solidFill>
                  <a:srgbClr val="000000"/>
                </a:solidFill>
              </a:rPr>
              <a:t>Hash Table</a:t>
            </a:r>
          </a:p>
          <a:p>
            <a:pPr lvl="1">
              <a:lnSpc>
                <a:spcPct val="120000"/>
              </a:lnSpc>
            </a:pPr>
            <a:r>
              <a:rPr lang="en-US" sz="2400" dirty="0">
                <a:solidFill>
                  <a:srgbClr val="0000FF"/>
                </a:solidFill>
              </a:rPr>
              <a:t>Use </a:t>
            </a:r>
            <a:r>
              <a:rPr lang="en-US" sz="2400" i="1" dirty="0">
                <a:solidFill>
                  <a:srgbClr val="0000FF"/>
                </a:solidFill>
              </a:rPr>
              <a:t>Hash Table </a:t>
            </a:r>
            <a:r>
              <a:rPr lang="en-US" sz="2400" dirty="0">
                <a:solidFill>
                  <a:srgbClr val="0000FF"/>
                </a:solidFill>
              </a:rPr>
              <a:t>to map reads</a:t>
            </a:r>
          </a:p>
          <a:p>
            <a:pPr lvl="1"/>
            <a:endParaRPr lang="en-US" dirty="0"/>
          </a:p>
        </p:txBody>
      </p:sp>
      <p:sp>
        <p:nvSpPr>
          <p:cNvPr id="4" name="Slide Number Placeholder 3">
            <a:extLst>
              <a:ext uri="{FF2B5EF4-FFF2-40B4-BE49-F238E27FC236}">
                <a16:creationId xmlns:a16="http://schemas.microsoft.com/office/drawing/2014/main" id="{0D977D54-C17D-6D4E-84B5-CE2B52996A7B}"/>
              </a:ext>
            </a:extLst>
          </p:cNvPr>
          <p:cNvSpPr>
            <a:spLocks noGrp="1"/>
          </p:cNvSpPr>
          <p:nvPr>
            <p:ph type="sldNum" sz="quarter" idx="11"/>
          </p:nvPr>
        </p:nvSpPr>
        <p:spPr/>
        <p:txBody>
          <a:bodyPr/>
          <a:lstStyle/>
          <a:p>
            <a:fld id="{323594FA-E141-4234-AE05-360401972BE7}" type="slidenum">
              <a:rPr lang="en-US" altLang="en-US" smtClean="0"/>
              <a:pPr/>
              <a:t>79</a:t>
            </a:fld>
            <a:endParaRPr lang="en-US" altLang="en-US"/>
          </a:p>
        </p:txBody>
      </p:sp>
    </p:spTree>
    <p:extLst>
      <p:ext uri="{BB962C8B-B14F-4D97-AF65-F5344CB8AC3E}">
        <p14:creationId xmlns:p14="http://schemas.microsoft.com/office/powerpoint/2010/main" val="3781532617"/>
      </p:ext>
    </p:extLst>
  </p:cSld>
  <p:clrMapOvr>
    <a:masterClrMapping/>
  </p:clrMapOvr>
  <p:transitio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Content Placeholder 2"/>
          <p:cNvSpPr txBox="1">
            <a:spLocks/>
          </p:cNvSpPr>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endParaRPr kumimoji="0" lang="en-US" sz="2400" b="0" i="0" u="none" strike="noStrike" kern="1200" cap="none" spc="0" normalizeH="0" baseline="0" noProof="0" dirty="0">
              <a:ln>
                <a:noFill/>
              </a:ln>
              <a:solidFill>
                <a:srgbClr val="000000"/>
              </a:solidFill>
              <a:effectLst/>
              <a:uLnTx/>
              <a:uFillTx/>
              <a:latin typeface="Tahoma"/>
              <a:ea typeface="+mn-ea"/>
              <a:cs typeface="+mn-cs"/>
            </a:endParaRPr>
          </a:p>
        </p:txBody>
      </p:sp>
      <p:sp>
        <p:nvSpPr>
          <p:cNvPr id="72" name="矩形 71"/>
          <p:cNvSpPr/>
          <p:nvPr/>
        </p:nvSpPr>
        <p:spPr>
          <a:xfrm>
            <a:off x="4038600" y="3096238"/>
            <a:ext cx="569124" cy="335253"/>
          </a:xfrm>
          <a:prstGeom prst="rect">
            <a:avLst/>
          </a:prstGeom>
          <a:noFill/>
          <a:ln>
            <a:solidFill>
              <a:srgbClr val="FF050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12</a:t>
            </a:r>
          </a:p>
        </p:txBody>
      </p:sp>
      <p:sp>
        <p:nvSpPr>
          <p:cNvPr id="2" name="标题 1"/>
          <p:cNvSpPr>
            <a:spLocks noGrp="1"/>
          </p:cNvSpPr>
          <p:nvPr>
            <p:ph type="title"/>
          </p:nvPr>
        </p:nvSpPr>
        <p:spPr>
          <a:xfrm>
            <a:off x="228600" y="152400"/>
            <a:ext cx="8807896" cy="756320"/>
          </a:xfrm>
        </p:spPr>
        <p:txBody>
          <a:bodyPr/>
          <a:lstStyle/>
          <a:p>
            <a:r>
              <a:rPr lang="en-US" dirty="0"/>
              <a:t>Hash Table-Based Mappers </a:t>
            </a:r>
            <a:r>
              <a:rPr lang="en-US" sz="2400" dirty="0"/>
              <a:t>[Alkan+ Nature Gen’09]</a:t>
            </a:r>
            <a:endParaRPr lang="en-US" dirty="0"/>
          </a:p>
        </p:txBody>
      </p:sp>
      <p:graphicFrame>
        <p:nvGraphicFramePr>
          <p:cNvPr id="53" name="内容占位符 52"/>
          <p:cNvGraphicFramePr>
            <a:graphicFrameLocks noGrp="1"/>
          </p:cNvGraphicFramePr>
          <p:nvPr>
            <p:ph idx="1"/>
          </p:nvPr>
        </p:nvGraphicFramePr>
        <p:xfrm>
          <a:off x="2524565" y="4289187"/>
          <a:ext cx="1615388" cy="213360"/>
        </p:xfrm>
        <a:graphic>
          <a:graphicData uri="http://schemas.openxmlformats.org/drawingml/2006/table">
            <a:tbl>
              <a:tblPr firstRow="1" bandRow="1">
                <a:tableStyleId>{5C22544A-7EE6-4342-B048-85BDC9FD1C3A}</a:tableStyleId>
              </a:tblPr>
              <a:tblGrid>
                <a:gridCol w="403847">
                  <a:extLst>
                    <a:ext uri="{9D8B030D-6E8A-4147-A177-3AD203B41FA5}">
                      <a16:colId xmlns:a16="http://schemas.microsoft.com/office/drawing/2014/main" val="20000"/>
                    </a:ext>
                  </a:extLst>
                </a:gridCol>
                <a:gridCol w="403847">
                  <a:extLst>
                    <a:ext uri="{9D8B030D-6E8A-4147-A177-3AD203B41FA5}">
                      <a16:colId xmlns:a16="http://schemas.microsoft.com/office/drawing/2014/main" val="20001"/>
                    </a:ext>
                  </a:extLst>
                </a:gridCol>
                <a:gridCol w="403847">
                  <a:extLst>
                    <a:ext uri="{9D8B030D-6E8A-4147-A177-3AD203B41FA5}">
                      <a16:colId xmlns:a16="http://schemas.microsoft.com/office/drawing/2014/main" val="20002"/>
                    </a:ext>
                  </a:extLst>
                </a:gridCol>
                <a:gridCol w="403847">
                  <a:extLst>
                    <a:ext uri="{9D8B030D-6E8A-4147-A177-3AD203B41FA5}">
                      <a16:colId xmlns:a16="http://schemas.microsoft.com/office/drawing/2014/main" val="20003"/>
                    </a:ext>
                  </a:extLst>
                </a:gridCol>
              </a:tblGrid>
              <a:tr h="181213">
                <a:tc>
                  <a:txBody>
                    <a:bodyPr/>
                    <a:lstStyle/>
                    <a:p>
                      <a:r>
                        <a:rPr lang="en-US" sz="800" b="0" dirty="0">
                          <a:solidFill>
                            <a:schemeClr val="accent1">
                              <a:lumMod val="75000"/>
                            </a:schemeClr>
                          </a:solidFill>
                        </a:rPr>
                        <a:t>12</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800" b="0" dirty="0">
                          <a:solidFill>
                            <a:schemeClr val="accent1">
                              <a:lumMod val="75000"/>
                            </a:schemeClr>
                          </a:solidFill>
                        </a:rPr>
                        <a:t>324</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800" b="0" dirty="0">
                          <a:solidFill>
                            <a:schemeClr val="accent1">
                              <a:lumMod val="75000"/>
                            </a:schemeClr>
                          </a:solidFill>
                        </a:rPr>
                        <a:t>557</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800" b="0" dirty="0">
                          <a:solidFill>
                            <a:schemeClr val="accent1">
                              <a:lumMod val="75000"/>
                            </a:schemeClr>
                          </a:solidFill>
                        </a:rPr>
                        <a:t>940</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sp>
        <p:nvSpPr>
          <p:cNvPr id="5" name="Rectangle 81"/>
          <p:cNvSpPr/>
          <p:nvPr/>
        </p:nvSpPr>
        <p:spPr>
          <a:xfrm>
            <a:off x="353145" y="1196752"/>
            <a:ext cx="5530120" cy="269557"/>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a:ea typeface="+mn-ea"/>
                <a:cs typeface="+mn-cs"/>
              </a:rPr>
              <a:t>AAAA</a:t>
            </a:r>
            <a:r>
              <a:rPr kumimoji="0" lang="en-US" altLang="zh-CN" sz="2000" b="0" i="0" u="none" strike="noStrike" kern="1200" cap="none" spc="0" normalizeH="0" baseline="0" noProof="0" dirty="0">
                <a:ln>
                  <a:noFill/>
                </a:ln>
                <a:solidFill>
                  <a:srgbClr val="C00000"/>
                </a:solidFill>
                <a:effectLst/>
                <a:uLnTx/>
                <a:uFillTx/>
                <a:latin typeface="Tahoma"/>
                <a:ea typeface="+mn-ea"/>
                <a:cs typeface="+mn-cs"/>
              </a:rPr>
              <a:t>AAAAAAAA</a:t>
            </a:r>
            <a:r>
              <a:rPr kumimoji="0" lang="en-US" sz="2000" b="0" i="0" u="none" strike="noStrike" kern="1200" cap="none" spc="0" normalizeH="0" baseline="0" noProof="0" dirty="0">
                <a:ln>
                  <a:noFill/>
                </a:ln>
                <a:solidFill>
                  <a:srgbClr val="CC9900">
                    <a:lumMod val="50000"/>
                  </a:srgbClr>
                </a:solidFill>
                <a:effectLst/>
                <a:uLnTx/>
                <a:uFillTx/>
                <a:latin typeface="Tahoma"/>
                <a:ea typeface="+mn-ea"/>
                <a:cs typeface="+mn-cs"/>
              </a:rPr>
              <a:t>CCCCCCCCCCCC</a:t>
            </a:r>
            <a:r>
              <a:rPr kumimoji="0" lang="en-US" sz="2000" b="0" i="0" u="none" strike="noStrike" kern="1200" cap="none" spc="0" normalizeH="0" baseline="0" noProof="0" dirty="0">
                <a:ln>
                  <a:noFill/>
                </a:ln>
                <a:solidFill>
                  <a:srgbClr val="35742A"/>
                </a:solidFill>
                <a:effectLst/>
                <a:uLnTx/>
                <a:uFillTx/>
                <a:latin typeface="Tahoma"/>
                <a:ea typeface="+mn-ea"/>
                <a:cs typeface="+mn-cs"/>
              </a:rPr>
              <a:t>TTTTTTTTTTT</a:t>
            </a:r>
            <a:endParaRPr kumimoji="0" lang="en-US" sz="2000" b="0" i="0" u="none" strike="noStrike" kern="1200" cap="none" spc="0" normalizeH="0" baseline="0" noProof="0" dirty="0">
              <a:ln>
                <a:solidFill>
                  <a:srgbClr val="3B812F"/>
                </a:solidFill>
              </a:ln>
              <a:solidFill>
                <a:srgbClr val="35742A"/>
              </a:solidFill>
              <a:effectLst/>
              <a:uLnTx/>
              <a:uFillTx/>
              <a:latin typeface="Tahoma"/>
              <a:ea typeface="+mn-ea"/>
              <a:cs typeface="+mn-cs"/>
            </a:endParaRPr>
          </a:p>
        </p:txBody>
      </p:sp>
      <p:sp>
        <p:nvSpPr>
          <p:cNvPr id="7" name="Rectangle 85"/>
          <p:cNvSpPr/>
          <p:nvPr/>
        </p:nvSpPr>
        <p:spPr>
          <a:xfrm>
            <a:off x="983621" y="2086305"/>
            <a:ext cx="1906831" cy="269557"/>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9900">
                    <a:lumMod val="50000"/>
                  </a:srgbClr>
                </a:solidFill>
                <a:effectLst/>
                <a:uLnTx/>
                <a:uFillTx/>
                <a:latin typeface="Tahoma"/>
                <a:ea typeface="+mn-ea"/>
                <a:cs typeface="+mn-cs"/>
              </a:rPr>
              <a:t>CCCCCCCCCCCC</a:t>
            </a:r>
            <a:endParaRPr kumimoji="0" lang="en-US" sz="2000" b="0" i="0" u="none" strike="noStrike" kern="1200" cap="none" spc="0" normalizeH="0" baseline="0" noProof="0" dirty="0">
              <a:ln>
                <a:solidFill>
                  <a:srgbClr val="3B812F"/>
                </a:solidFill>
              </a:ln>
              <a:solidFill>
                <a:srgbClr val="CC9900">
                  <a:lumMod val="50000"/>
                </a:srgbClr>
              </a:solidFill>
              <a:effectLst/>
              <a:uLnTx/>
              <a:uFillTx/>
              <a:latin typeface="Tahoma"/>
              <a:ea typeface="+mn-ea"/>
              <a:cs typeface="+mn-cs"/>
            </a:endParaRPr>
          </a:p>
        </p:txBody>
      </p:sp>
      <p:sp>
        <p:nvSpPr>
          <p:cNvPr id="8" name="Rectangle 86"/>
          <p:cNvSpPr/>
          <p:nvPr/>
        </p:nvSpPr>
        <p:spPr>
          <a:xfrm>
            <a:off x="1763688" y="1965903"/>
            <a:ext cx="1820157" cy="269557"/>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35742A"/>
                </a:solidFill>
                <a:effectLst/>
                <a:uLnTx/>
                <a:uFillTx/>
                <a:latin typeface="Tahoma"/>
                <a:ea typeface="+mn-ea"/>
                <a:cs typeface="+mn-cs"/>
              </a:rPr>
              <a:t>TTTTTTTTTTTT</a:t>
            </a:r>
            <a:endParaRPr kumimoji="0" lang="en-US" sz="2000" b="0" i="0" u="none" strike="noStrike" kern="1200" cap="none" spc="0" normalizeH="0" baseline="0" noProof="0" dirty="0">
              <a:ln>
                <a:solidFill>
                  <a:srgbClr val="3B812F"/>
                </a:solidFill>
              </a:ln>
              <a:solidFill>
                <a:srgbClr val="35742A"/>
              </a:solidFill>
              <a:effectLst/>
              <a:uLnTx/>
              <a:uFillTx/>
              <a:latin typeface="Tahoma"/>
              <a:ea typeface="+mn-ea"/>
              <a:cs typeface="+mn-cs"/>
            </a:endParaRPr>
          </a:p>
        </p:txBody>
      </p:sp>
      <p:sp>
        <p:nvSpPr>
          <p:cNvPr id="9" name="Down Arrow 88"/>
          <p:cNvSpPr/>
          <p:nvPr/>
        </p:nvSpPr>
        <p:spPr>
          <a:xfrm>
            <a:off x="1157062" y="1589025"/>
            <a:ext cx="693393" cy="307777"/>
          </a:xfrm>
          <a:prstGeom prst="downArrow">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Tahoma"/>
              <a:ea typeface="+mn-ea"/>
              <a:cs typeface="+mn-cs"/>
            </a:endParaRPr>
          </a:p>
        </p:txBody>
      </p:sp>
      <p:sp>
        <p:nvSpPr>
          <p:cNvPr id="16" name="Rectangle 95"/>
          <p:cNvSpPr/>
          <p:nvPr/>
        </p:nvSpPr>
        <p:spPr>
          <a:xfrm>
            <a:off x="5829529" y="2830680"/>
            <a:ext cx="2258027" cy="907048"/>
          </a:xfrm>
          <a:prstGeom prst="rect">
            <a:avLst/>
          </a:prstGeom>
          <a:solidFill>
            <a:schemeClr val="accent5">
              <a:lumMod val="60000"/>
              <a:lumOff val="40000"/>
            </a:scheme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6633">
                    <a:lumMod val="75000"/>
                  </a:srgbClr>
                </a:solidFill>
                <a:effectLst/>
                <a:uLnTx/>
                <a:uFillTx/>
                <a:latin typeface="Tahoma"/>
                <a:ea typeface="+mn-ea"/>
                <a:cs typeface="+mn-cs"/>
              </a:rPr>
              <a:t>Reference Genome</a:t>
            </a:r>
          </a:p>
        </p:txBody>
      </p:sp>
      <p:sp>
        <p:nvSpPr>
          <p:cNvPr id="23" name="Down Arrow 102"/>
          <p:cNvSpPr/>
          <p:nvPr/>
        </p:nvSpPr>
        <p:spPr>
          <a:xfrm>
            <a:off x="1230402" y="2604697"/>
            <a:ext cx="511398" cy="296873"/>
          </a:xfrm>
          <a:prstGeom prst="downArrow">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4" name="Rectangle 103"/>
          <p:cNvSpPr/>
          <p:nvPr/>
        </p:nvSpPr>
        <p:spPr>
          <a:xfrm>
            <a:off x="594180" y="2993782"/>
            <a:ext cx="1765224" cy="976956"/>
          </a:xfrm>
          <a:prstGeom prst="rect">
            <a:avLst/>
          </a:prstGeom>
          <a:solidFill>
            <a:schemeClr val="accent5">
              <a:lumMod val="60000"/>
              <a:lumOff val="40000"/>
            </a:scheme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0000"/>
                </a:solidFill>
                <a:effectLst/>
                <a:uLnTx/>
                <a:uFillTx/>
                <a:latin typeface="Tahoma"/>
                <a:ea typeface="+mn-ea"/>
                <a:cs typeface="+mn-cs"/>
              </a:rPr>
              <a:t>Hash Table (HT)</a:t>
            </a:r>
          </a:p>
        </p:txBody>
      </p:sp>
      <p:sp>
        <p:nvSpPr>
          <p:cNvPr id="25" name="Down Arrow 104"/>
          <p:cNvSpPr/>
          <p:nvPr/>
        </p:nvSpPr>
        <p:spPr>
          <a:xfrm rot="16200000">
            <a:off x="4905401" y="3028904"/>
            <a:ext cx="511398" cy="549992"/>
          </a:xfrm>
          <a:prstGeom prst="downArrow">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5" name="TextBox 34"/>
          <p:cNvSpPr txBox="1"/>
          <p:nvPr/>
        </p:nvSpPr>
        <p:spPr>
          <a:xfrm>
            <a:off x="6300192" y="1412776"/>
            <a:ext cx="8898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Tahoma"/>
                <a:ea typeface="+mn-ea"/>
                <a:cs typeface="+mn-cs"/>
              </a:rPr>
              <a:t>read</a:t>
            </a:r>
          </a:p>
        </p:txBody>
      </p:sp>
      <p:sp>
        <p:nvSpPr>
          <p:cNvPr id="36" name="TextBox 35"/>
          <p:cNvSpPr txBox="1"/>
          <p:nvPr/>
        </p:nvSpPr>
        <p:spPr>
          <a:xfrm>
            <a:off x="4010283" y="1839209"/>
            <a:ext cx="125823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Tahoma"/>
                <a:ea typeface="+mn-ea"/>
                <a:cs typeface="+mn-cs"/>
              </a:rPr>
              <a:t>k-</a:t>
            </a:r>
            <a:r>
              <a:rPr kumimoji="0" lang="en-US" sz="2800" b="0" i="0" u="none" strike="noStrike" kern="1200" cap="none" spc="0" normalizeH="0" baseline="0" noProof="0" dirty="0" err="1">
                <a:ln>
                  <a:noFill/>
                </a:ln>
                <a:solidFill>
                  <a:srgbClr val="000000"/>
                </a:solidFill>
                <a:effectLst/>
                <a:uLnTx/>
                <a:uFillTx/>
                <a:latin typeface="Tahoma"/>
                <a:ea typeface="+mn-ea"/>
                <a:cs typeface="+mn-cs"/>
              </a:rPr>
              <a:t>mers</a:t>
            </a:r>
            <a:endParaRPr kumimoji="0" lang="en-US" sz="2800" b="0" i="0" u="none" strike="noStrike" kern="1200" cap="none" spc="0" normalizeH="0" baseline="0" noProof="0" dirty="0">
              <a:ln>
                <a:noFill/>
              </a:ln>
              <a:solidFill>
                <a:srgbClr val="000000"/>
              </a:solidFill>
              <a:effectLst/>
              <a:uLnTx/>
              <a:uFillTx/>
              <a:latin typeface="Tahoma"/>
              <a:ea typeface="+mn-ea"/>
              <a:cs typeface="+mn-cs"/>
            </a:endParaRPr>
          </a:p>
        </p:txBody>
      </p:sp>
      <p:cxnSp>
        <p:nvCxnSpPr>
          <p:cNvPr id="39" name="Straight Arrow Connector 257"/>
          <p:cNvCxnSpPr>
            <a:endCxn id="5" idx="3"/>
          </p:cNvCxnSpPr>
          <p:nvPr/>
        </p:nvCxnSpPr>
        <p:spPr>
          <a:xfrm flipH="1">
            <a:off x="5883265" y="1331531"/>
            <a:ext cx="416927"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40" name="Straight Arrow Connector 259"/>
          <p:cNvCxnSpPr>
            <a:stCxn id="36" idx="1"/>
            <a:endCxn id="8" idx="3"/>
          </p:cNvCxnSpPr>
          <p:nvPr/>
        </p:nvCxnSpPr>
        <p:spPr>
          <a:xfrm flipH="1" flipV="1">
            <a:off x="3583845" y="2100682"/>
            <a:ext cx="426438" cy="137"/>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48" name="Rectangle 84"/>
          <p:cNvSpPr/>
          <p:nvPr/>
        </p:nvSpPr>
        <p:spPr>
          <a:xfrm>
            <a:off x="210190" y="4262784"/>
            <a:ext cx="2080179" cy="269557"/>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a:ea typeface="+mn-ea"/>
                <a:cs typeface="+mn-cs"/>
              </a:rPr>
              <a:t>AAAA</a:t>
            </a:r>
            <a:r>
              <a:rPr kumimoji="0" lang="en-US" altLang="zh-CN" sz="2000" b="0" i="0" u="none" strike="noStrike" kern="1200" cap="none" spc="0" normalizeH="0" baseline="0" noProof="0" dirty="0">
                <a:ln>
                  <a:noFill/>
                </a:ln>
                <a:solidFill>
                  <a:srgbClr val="C00000"/>
                </a:solidFill>
                <a:effectLst/>
                <a:uLnTx/>
                <a:uFillTx/>
                <a:latin typeface="Tahoma"/>
                <a:ea typeface="+mn-ea"/>
                <a:cs typeface="+mn-cs"/>
              </a:rPr>
              <a:t>AAAAAAAA</a:t>
            </a:r>
            <a:endParaRPr kumimoji="0" lang="en-US" sz="2000" b="0" i="0" u="none" strike="noStrike" kern="1200" cap="none" spc="0" normalizeH="0" baseline="0" noProof="0" dirty="0">
              <a:ln>
                <a:solidFill>
                  <a:srgbClr val="3B812F"/>
                </a:solidFill>
              </a:ln>
              <a:solidFill>
                <a:srgbClr val="C00000"/>
              </a:solidFill>
              <a:effectLst/>
              <a:uLnTx/>
              <a:uFillTx/>
              <a:latin typeface="Tahoma"/>
              <a:ea typeface="+mn-ea"/>
              <a:cs typeface="+mn-cs"/>
            </a:endParaRPr>
          </a:p>
        </p:txBody>
      </p:sp>
      <p:sp>
        <p:nvSpPr>
          <p:cNvPr id="49" name="Rectangle 85"/>
          <p:cNvSpPr/>
          <p:nvPr/>
        </p:nvSpPr>
        <p:spPr>
          <a:xfrm>
            <a:off x="210190" y="4688561"/>
            <a:ext cx="2073543" cy="293538"/>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9900">
                    <a:lumMod val="50000"/>
                  </a:srgbClr>
                </a:solidFill>
                <a:effectLst/>
                <a:uLnTx/>
                <a:uFillTx/>
                <a:latin typeface="Tahoma"/>
                <a:ea typeface="+mn-ea"/>
                <a:cs typeface="+mn-cs"/>
              </a:rPr>
              <a:t>CCCCCCCCCCCC</a:t>
            </a:r>
            <a:endParaRPr kumimoji="0" lang="en-US" sz="2000" b="0" i="0" u="none" strike="noStrike" kern="1200" cap="none" spc="0" normalizeH="0" baseline="0" noProof="0" dirty="0">
              <a:ln>
                <a:solidFill>
                  <a:srgbClr val="3B812F"/>
                </a:solidFill>
              </a:ln>
              <a:solidFill>
                <a:srgbClr val="CC9900">
                  <a:lumMod val="50000"/>
                </a:srgbClr>
              </a:solidFill>
              <a:effectLst/>
              <a:uLnTx/>
              <a:uFillTx/>
              <a:latin typeface="Tahoma"/>
              <a:ea typeface="+mn-ea"/>
              <a:cs typeface="+mn-cs"/>
            </a:endParaRPr>
          </a:p>
        </p:txBody>
      </p:sp>
      <p:sp>
        <p:nvSpPr>
          <p:cNvPr id="50" name="Rectangle 86"/>
          <p:cNvSpPr/>
          <p:nvPr/>
        </p:nvSpPr>
        <p:spPr>
          <a:xfrm>
            <a:off x="203554" y="5159240"/>
            <a:ext cx="2080179" cy="317512"/>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35742A"/>
                </a:solidFill>
                <a:effectLst/>
                <a:uLnTx/>
                <a:uFillTx/>
                <a:latin typeface="Tahoma"/>
                <a:ea typeface="+mn-ea"/>
                <a:cs typeface="+mn-cs"/>
              </a:rPr>
              <a:t>TTTTTTTTTTTT</a:t>
            </a:r>
            <a:endParaRPr kumimoji="0" lang="en-US" sz="2000" b="0" i="0" u="none" strike="noStrike" kern="1200" cap="none" spc="0" normalizeH="0" baseline="0" noProof="0" dirty="0">
              <a:ln>
                <a:solidFill>
                  <a:srgbClr val="3B812F"/>
                </a:solidFill>
              </a:ln>
              <a:solidFill>
                <a:srgbClr val="35742A"/>
              </a:solidFill>
              <a:effectLst/>
              <a:uLnTx/>
              <a:uFillTx/>
              <a:latin typeface="Tahoma"/>
              <a:ea typeface="+mn-ea"/>
              <a:cs typeface="+mn-cs"/>
            </a:endParaRPr>
          </a:p>
        </p:txBody>
      </p:sp>
      <p:graphicFrame>
        <p:nvGraphicFramePr>
          <p:cNvPr id="57" name="内容占位符 52"/>
          <p:cNvGraphicFramePr>
            <a:graphicFrameLocks/>
          </p:cNvGraphicFramePr>
          <p:nvPr/>
        </p:nvGraphicFramePr>
        <p:xfrm>
          <a:off x="2524565" y="4728650"/>
          <a:ext cx="2009335" cy="213360"/>
        </p:xfrm>
        <a:graphic>
          <a:graphicData uri="http://schemas.openxmlformats.org/drawingml/2006/table">
            <a:tbl>
              <a:tblPr firstRow="1" bandRow="1">
                <a:tableStyleId>{5C22544A-7EE6-4342-B048-85BDC9FD1C3A}</a:tableStyleId>
              </a:tblPr>
              <a:tblGrid>
                <a:gridCol w="401867">
                  <a:extLst>
                    <a:ext uri="{9D8B030D-6E8A-4147-A177-3AD203B41FA5}">
                      <a16:colId xmlns:a16="http://schemas.microsoft.com/office/drawing/2014/main" val="20000"/>
                    </a:ext>
                  </a:extLst>
                </a:gridCol>
                <a:gridCol w="401867">
                  <a:extLst>
                    <a:ext uri="{9D8B030D-6E8A-4147-A177-3AD203B41FA5}">
                      <a16:colId xmlns:a16="http://schemas.microsoft.com/office/drawing/2014/main" val="20001"/>
                    </a:ext>
                  </a:extLst>
                </a:gridCol>
                <a:gridCol w="401867">
                  <a:extLst>
                    <a:ext uri="{9D8B030D-6E8A-4147-A177-3AD203B41FA5}">
                      <a16:colId xmlns:a16="http://schemas.microsoft.com/office/drawing/2014/main" val="20002"/>
                    </a:ext>
                  </a:extLst>
                </a:gridCol>
                <a:gridCol w="401867">
                  <a:extLst>
                    <a:ext uri="{9D8B030D-6E8A-4147-A177-3AD203B41FA5}">
                      <a16:colId xmlns:a16="http://schemas.microsoft.com/office/drawing/2014/main" val="20003"/>
                    </a:ext>
                  </a:extLst>
                </a:gridCol>
                <a:gridCol w="401867">
                  <a:extLst>
                    <a:ext uri="{9D8B030D-6E8A-4147-A177-3AD203B41FA5}">
                      <a16:colId xmlns:a16="http://schemas.microsoft.com/office/drawing/2014/main" val="20004"/>
                    </a:ext>
                  </a:extLst>
                </a:gridCol>
              </a:tblGrid>
              <a:tr h="181213">
                <a:tc>
                  <a:txBody>
                    <a:bodyPr/>
                    <a:lstStyle/>
                    <a:p>
                      <a:r>
                        <a:rPr lang="en-US" sz="800" b="0" dirty="0">
                          <a:solidFill>
                            <a:schemeClr val="accent1">
                              <a:lumMod val="75000"/>
                            </a:schemeClr>
                          </a:solidFill>
                        </a:rPr>
                        <a:t>24</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800" b="0" dirty="0">
                          <a:solidFill>
                            <a:schemeClr val="accent1">
                              <a:lumMod val="75000"/>
                            </a:schemeClr>
                          </a:solidFill>
                        </a:rPr>
                        <a:t>459</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800" b="0" dirty="0">
                          <a:solidFill>
                            <a:schemeClr val="accent1">
                              <a:lumMod val="75000"/>
                            </a:schemeClr>
                          </a:solidFill>
                        </a:rPr>
                        <a:t>744</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800" b="0" dirty="0">
                          <a:solidFill>
                            <a:schemeClr val="accent1">
                              <a:lumMod val="75000"/>
                            </a:schemeClr>
                          </a:solidFill>
                        </a:rPr>
                        <a:t>988</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800" b="0" dirty="0">
                          <a:solidFill>
                            <a:schemeClr val="accent1">
                              <a:lumMod val="75000"/>
                            </a:schemeClr>
                          </a:solidFill>
                        </a:rPr>
                        <a:t>989</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graphicFrame>
        <p:nvGraphicFramePr>
          <p:cNvPr id="58" name="内容占位符 52"/>
          <p:cNvGraphicFramePr>
            <a:graphicFrameLocks/>
          </p:cNvGraphicFramePr>
          <p:nvPr/>
        </p:nvGraphicFramePr>
        <p:xfrm>
          <a:off x="2524565" y="5211316"/>
          <a:ext cx="1205601" cy="213360"/>
        </p:xfrm>
        <a:graphic>
          <a:graphicData uri="http://schemas.openxmlformats.org/drawingml/2006/table">
            <a:tbl>
              <a:tblPr firstRow="1" bandRow="1">
                <a:tableStyleId>{5C22544A-7EE6-4342-B048-85BDC9FD1C3A}</a:tableStyleId>
              </a:tblPr>
              <a:tblGrid>
                <a:gridCol w="401867">
                  <a:extLst>
                    <a:ext uri="{9D8B030D-6E8A-4147-A177-3AD203B41FA5}">
                      <a16:colId xmlns:a16="http://schemas.microsoft.com/office/drawing/2014/main" val="20000"/>
                    </a:ext>
                  </a:extLst>
                </a:gridCol>
                <a:gridCol w="401867">
                  <a:extLst>
                    <a:ext uri="{9D8B030D-6E8A-4147-A177-3AD203B41FA5}">
                      <a16:colId xmlns:a16="http://schemas.microsoft.com/office/drawing/2014/main" val="20001"/>
                    </a:ext>
                  </a:extLst>
                </a:gridCol>
                <a:gridCol w="401867">
                  <a:extLst>
                    <a:ext uri="{9D8B030D-6E8A-4147-A177-3AD203B41FA5}">
                      <a16:colId xmlns:a16="http://schemas.microsoft.com/office/drawing/2014/main" val="20002"/>
                    </a:ext>
                  </a:extLst>
                </a:gridCol>
              </a:tblGrid>
              <a:tr h="181213">
                <a:tc>
                  <a:txBody>
                    <a:bodyPr/>
                    <a:lstStyle/>
                    <a:p>
                      <a:r>
                        <a:rPr lang="en-US" sz="800" b="0" dirty="0">
                          <a:solidFill>
                            <a:schemeClr val="accent1">
                              <a:lumMod val="75000"/>
                            </a:schemeClr>
                          </a:solidFill>
                        </a:rPr>
                        <a:t>36</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800" b="0" dirty="0">
                          <a:solidFill>
                            <a:schemeClr val="accent1">
                              <a:lumMod val="75000"/>
                            </a:schemeClr>
                          </a:solidFill>
                        </a:rPr>
                        <a:t>535</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800" b="0" dirty="0">
                          <a:solidFill>
                            <a:schemeClr val="accent1">
                              <a:lumMod val="75000"/>
                            </a:schemeClr>
                          </a:solidFill>
                        </a:rPr>
                        <a:t>823</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cxnSp>
        <p:nvCxnSpPr>
          <p:cNvPr id="60" name="直接箭头连接符 59"/>
          <p:cNvCxnSpPr>
            <a:stCxn id="48" idx="3"/>
            <a:endCxn id="53" idx="1"/>
          </p:cNvCxnSpPr>
          <p:nvPr/>
        </p:nvCxnSpPr>
        <p:spPr>
          <a:xfrm flipV="1">
            <a:off x="2290369" y="4395867"/>
            <a:ext cx="234196" cy="1696"/>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63" name="直接箭头连接符 62"/>
          <p:cNvCxnSpPr>
            <a:stCxn id="49" idx="3"/>
            <a:endCxn id="57" idx="1"/>
          </p:cNvCxnSpPr>
          <p:nvPr/>
        </p:nvCxnSpPr>
        <p:spPr>
          <a:xfrm>
            <a:off x="2283733" y="4835330"/>
            <a:ext cx="24083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65" name="直接箭头连接符 64"/>
          <p:cNvCxnSpPr>
            <a:stCxn id="50" idx="3"/>
            <a:endCxn id="58" idx="1"/>
          </p:cNvCxnSpPr>
          <p:nvPr/>
        </p:nvCxnSpPr>
        <p:spPr>
          <a:xfrm>
            <a:off x="2283733" y="5317996"/>
            <a:ext cx="24083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67" name="矩形 66"/>
          <p:cNvSpPr/>
          <p:nvPr/>
        </p:nvSpPr>
        <p:spPr>
          <a:xfrm>
            <a:off x="2429989" y="4233635"/>
            <a:ext cx="569124" cy="335253"/>
          </a:xfrm>
          <a:prstGeom prst="rect">
            <a:avLst/>
          </a:prstGeom>
          <a:noFill/>
          <a:ln>
            <a:solidFill>
              <a:srgbClr val="FF050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9" name="Down Arrow 96"/>
          <p:cNvSpPr/>
          <p:nvPr/>
        </p:nvSpPr>
        <p:spPr>
          <a:xfrm>
            <a:off x="6745121" y="3819534"/>
            <a:ext cx="561788" cy="261407"/>
          </a:xfrm>
          <a:prstGeom prst="downArrow">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0" name="Rectangle 101"/>
          <p:cNvSpPr/>
          <p:nvPr/>
        </p:nvSpPr>
        <p:spPr>
          <a:xfrm>
            <a:off x="4774797" y="4304200"/>
            <a:ext cx="4333707" cy="269557"/>
          </a:xfrm>
          <a:prstGeom prst="rect">
            <a:avLst/>
          </a:prstGeom>
          <a:solidFill>
            <a:schemeClr val="accent5">
              <a:lumMod val="60000"/>
              <a:lumOff val="40000"/>
            </a:schemeClr>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3B812F"/>
                </a:solidFill>
                <a:effectLst/>
                <a:uLnTx/>
                <a:uFillTx/>
                <a:latin typeface="Tahoma"/>
                <a:ea typeface="+mn-ea"/>
                <a:cs typeface="+mn-cs"/>
              </a:rPr>
              <a:t>…</a:t>
            </a:r>
            <a:r>
              <a:rPr kumimoji="0" lang="en-US" sz="1400" b="0" i="0" u="none" strike="noStrike" kern="1200" cap="none" spc="0" normalizeH="0" baseline="0" noProof="0" dirty="0">
                <a:ln>
                  <a:noFill/>
                </a:ln>
                <a:solidFill>
                  <a:srgbClr val="C00000"/>
                </a:solidFill>
                <a:effectLst/>
                <a:uLnTx/>
                <a:uFillTx/>
                <a:latin typeface="Tahoma"/>
                <a:ea typeface="+mn-ea"/>
                <a:cs typeface="+mn-cs"/>
              </a:rPr>
              <a:t>AAAA</a:t>
            </a:r>
            <a:r>
              <a:rPr kumimoji="0" lang="en-US" altLang="zh-CN" sz="1400" b="0" i="0" u="none" strike="noStrike" kern="1200" cap="none" spc="0" normalizeH="0" baseline="0" noProof="0" dirty="0">
                <a:ln>
                  <a:noFill/>
                </a:ln>
                <a:solidFill>
                  <a:srgbClr val="C00000"/>
                </a:solidFill>
                <a:effectLst/>
                <a:uLnTx/>
                <a:uFillTx/>
                <a:latin typeface="Tahoma"/>
                <a:ea typeface="+mn-ea"/>
                <a:cs typeface="+mn-cs"/>
              </a:rPr>
              <a:t>AAAAAAAA</a:t>
            </a:r>
            <a:r>
              <a:rPr kumimoji="0" lang="en-US" sz="1400" b="0" i="0" u="none" strike="noStrike" kern="1200" cap="none" spc="0" normalizeH="0" baseline="0" noProof="0" dirty="0">
                <a:ln>
                  <a:noFill/>
                </a:ln>
                <a:solidFill>
                  <a:srgbClr val="CC9900">
                    <a:lumMod val="50000"/>
                  </a:srgbClr>
                </a:solidFill>
                <a:effectLst/>
                <a:uLnTx/>
                <a:uFillTx/>
                <a:latin typeface="Tahoma"/>
                <a:ea typeface="+mn-ea"/>
                <a:cs typeface="+mn-cs"/>
              </a:rPr>
              <a:t>CCCCCCCCCCCC</a:t>
            </a:r>
            <a:r>
              <a:rPr kumimoji="0" lang="en-US" sz="1400" b="0" i="0" u="none" strike="noStrike" kern="1200" cap="none" spc="0" normalizeH="0" baseline="0" noProof="0" dirty="0">
                <a:ln>
                  <a:noFill/>
                </a:ln>
                <a:solidFill>
                  <a:srgbClr val="35742A"/>
                </a:solidFill>
                <a:effectLst/>
                <a:uLnTx/>
                <a:uFillTx/>
                <a:latin typeface="Tahoma"/>
                <a:ea typeface="+mn-ea"/>
                <a:cs typeface="+mn-cs"/>
              </a:rPr>
              <a:t>TTTTTTTTTTTT</a:t>
            </a:r>
            <a:r>
              <a:rPr kumimoji="0" lang="en-US" sz="1400" b="0" i="0" u="none" strike="noStrike" kern="1200" cap="none" spc="0" normalizeH="0" baseline="0" noProof="0" dirty="0">
                <a:ln>
                  <a:noFill/>
                </a:ln>
                <a:solidFill>
                  <a:srgbClr val="FFFFFF">
                    <a:lumMod val="75000"/>
                  </a:srgbClr>
                </a:solidFill>
                <a:effectLst/>
                <a:uLnTx/>
                <a:uFillTx/>
                <a:latin typeface="Tahoma"/>
                <a:ea typeface="+mn-ea"/>
                <a:cs typeface="+mn-cs"/>
              </a:rPr>
              <a:t>…</a:t>
            </a:r>
            <a:endParaRPr kumimoji="0" lang="en-US" sz="1400" b="0" i="0" u="none" strike="noStrike" kern="1200" cap="none" spc="0" normalizeH="0" baseline="0" noProof="0" dirty="0">
              <a:ln>
                <a:solidFill>
                  <a:srgbClr val="3B812F"/>
                </a:solidFill>
              </a:ln>
              <a:solidFill>
                <a:srgbClr val="FFFFFF">
                  <a:lumMod val="75000"/>
                </a:srgbClr>
              </a:solidFill>
              <a:effectLst/>
              <a:uLnTx/>
              <a:uFillTx/>
              <a:latin typeface="Tahoma"/>
              <a:ea typeface="+mn-ea"/>
              <a:cs typeface="+mn-cs"/>
            </a:endParaRPr>
          </a:p>
        </p:txBody>
      </p:sp>
      <p:cxnSp>
        <p:nvCxnSpPr>
          <p:cNvPr id="74" name="直接箭头连接符 73"/>
          <p:cNvCxnSpPr>
            <a:stCxn id="72" idx="2"/>
          </p:cNvCxnSpPr>
          <p:nvPr/>
        </p:nvCxnSpPr>
        <p:spPr>
          <a:xfrm rot="16200000" flipH="1">
            <a:off x="4291197" y="3463456"/>
            <a:ext cx="894950" cy="831020"/>
          </a:xfrm>
          <a:prstGeom prst="curved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sp>
        <p:nvSpPr>
          <p:cNvPr id="75" name="Rectangle 81"/>
          <p:cNvSpPr/>
          <p:nvPr/>
        </p:nvSpPr>
        <p:spPr>
          <a:xfrm>
            <a:off x="4774797" y="5049525"/>
            <a:ext cx="4333707" cy="311006"/>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800000"/>
                </a:solidFill>
                <a:effectLst/>
                <a:uLnTx/>
                <a:uFillTx/>
                <a:latin typeface="Tahoma"/>
                <a:ea typeface="+mn-ea"/>
                <a:cs typeface="+mn-cs"/>
              </a:rPr>
              <a:t>AAAA</a:t>
            </a:r>
            <a:r>
              <a:rPr kumimoji="0" lang="en-US" altLang="zh-CN" sz="1400" b="0" i="0" u="none" strike="noStrike" kern="1200" cap="none" spc="0" normalizeH="0" baseline="0" noProof="0" dirty="0">
                <a:ln>
                  <a:noFill/>
                </a:ln>
                <a:solidFill>
                  <a:srgbClr val="800000"/>
                </a:solidFill>
                <a:effectLst/>
                <a:uLnTx/>
                <a:uFillTx/>
                <a:latin typeface="Tahoma"/>
                <a:ea typeface="+mn-ea"/>
                <a:cs typeface="+mn-cs"/>
              </a:rPr>
              <a:t>AAAAAAAA</a:t>
            </a:r>
            <a:r>
              <a:rPr kumimoji="0" lang="en-US" sz="1400" b="0" i="0" u="none" strike="noStrike" kern="1200" cap="none" spc="0" normalizeH="0" baseline="0" noProof="0" dirty="0">
                <a:ln>
                  <a:noFill/>
                </a:ln>
                <a:solidFill>
                  <a:srgbClr val="CC9900">
                    <a:lumMod val="50000"/>
                  </a:srgbClr>
                </a:solidFill>
                <a:effectLst/>
                <a:uLnTx/>
                <a:uFillTx/>
                <a:latin typeface="Tahoma"/>
                <a:ea typeface="+mn-ea"/>
                <a:cs typeface="+mn-cs"/>
              </a:rPr>
              <a:t>CCCCCCCCCCCC</a:t>
            </a:r>
            <a:r>
              <a:rPr kumimoji="0" lang="en-US" sz="1400" b="0" i="0" u="none" strike="noStrike" kern="1200" cap="none" spc="0" normalizeH="0" baseline="0" noProof="0" dirty="0">
                <a:ln>
                  <a:noFill/>
                </a:ln>
                <a:solidFill>
                  <a:srgbClr val="35742A"/>
                </a:solidFill>
                <a:effectLst/>
                <a:uLnTx/>
                <a:uFillTx/>
                <a:latin typeface="Tahoma"/>
                <a:ea typeface="+mn-ea"/>
                <a:cs typeface="+mn-cs"/>
              </a:rPr>
              <a:t>TTTTTTTTTTTT</a:t>
            </a:r>
            <a:endParaRPr kumimoji="0" lang="en-US" sz="1400" b="0" i="0" u="none" strike="noStrike" kern="1200" cap="none" spc="0" normalizeH="0" baseline="0" noProof="0" dirty="0">
              <a:ln>
                <a:solidFill>
                  <a:srgbClr val="3B812F"/>
                </a:solidFill>
              </a:ln>
              <a:solidFill>
                <a:srgbClr val="35742A"/>
              </a:solidFill>
              <a:effectLst/>
              <a:uLnTx/>
              <a:uFillTx/>
              <a:latin typeface="Tahoma"/>
              <a:ea typeface="+mn-ea"/>
              <a:cs typeface="+mn-cs"/>
            </a:endParaRPr>
          </a:p>
        </p:txBody>
      </p:sp>
      <p:sp>
        <p:nvSpPr>
          <p:cNvPr id="6" name="Rectangle 84"/>
          <p:cNvSpPr/>
          <p:nvPr/>
        </p:nvSpPr>
        <p:spPr>
          <a:xfrm>
            <a:off x="203554" y="2229746"/>
            <a:ext cx="2080179" cy="269557"/>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a:ea typeface="+mn-ea"/>
                <a:cs typeface="+mn-cs"/>
              </a:rPr>
              <a:t>AAAA</a:t>
            </a:r>
            <a:r>
              <a:rPr kumimoji="0" lang="en-US" altLang="zh-CN" sz="2000" b="0" i="0" u="none" strike="noStrike" kern="1200" cap="none" spc="0" normalizeH="0" baseline="0" noProof="0" dirty="0">
                <a:ln>
                  <a:noFill/>
                </a:ln>
                <a:solidFill>
                  <a:srgbClr val="C00000"/>
                </a:solidFill>
                <a:effectLst/>
                <a:uLnTx/>
                <a:uFillTx/>
                <a:latin typeface="Tahoma"/>
                <a:ea typeface="+mn-ea"/>
                <a:cs typeface="+mn-cs"/>
              </a:rPr>
              <a:t>AAAAAAAA</a:t>
            </a:r>
            <a:endParaRPr kumimoji="0" lang="en-US" sz="2000" b="0" i="0" u="none" strike="noStrike" kern="1200" cap="none" spc="0" normalizeH="0" baseline="0" noProof="0" dirty="0">
              <a:ln>
                <a:solidFill>
                  <a:srgbClr val="3B812F"/>
                </a:solidFill>
              </a:ln>
              <a:solidFill>
                <a:srgbClr val="C00000"/>
              </a:solidFill>
              <a:effectLst/>
              <a:uLnTx/>
              <a:uFillTx/>
              <a:latin typeface="Tahoma"/>
              <a:ea typeface="+mn-ea"/>
              <a:cs typeface="+mn-cs"/>
            </a:endParaRPr>
          </a:p>
        </p:txBody>
      </p:sp>
      <p:cxnSp>
        <p:nvCxnSpPr>
          <p:cNvPr id="66" name="直接箭头连接符 73"/>
          <p:cNvCxnSpPr>
            <a:stCxn id="67" idx="0"/>
            <a:endCxn id="72" idx="2"/>
          </p:cNvCxnSpPr>
          <p:nvPr/>
        </p:nvCxnSpPr>
        <p:spPr>
          <a:xfrm rot="5400000" flipH="1" flipV="1">
            <a:off x="3117784" y="3028258"/>
            <a:ext cx="802144" cy="1608611"/>
          </a:xfrm>
          <a:prstGeom prst="curved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cxnSp>
        <p:nvCxnSpPr>
          <p:cNvPr id="79" name="直接箭头连接符 73"/>
          <p:cNvCxnSpPr>
            <a:endCxn id="72" idx="1"/>
          </p:cNvCxnSpPr>
          <p:nvPr/>
        </p:nvCxnSpPr>
        <p:spPr>
          <a:xfrm rot="5400000" flipH="1" flipV="1">
            <a:off x="3110590" y="3302622"/>
            <a:ext cx="966767" cy="889254"/>
          </a:xfrm>
          <a:prstGeom prst="curvedConnector2">
            <a:avLst/>
          </a:prstGeom>
          <a:ln>
            <a:tailEnd type="arrow"/>
          </a:ln>
        </p:spPr>
        <p:style>
          <a:lnRef idx="1">
            <a:schemeClr val="accent1"/>
          </a:lnRef>
          <a:fillRef idx="0">
            <a:schemeClr val="accent1"/>
          </a:fillRef>
          <a:effectRef idx="0">
            <a:schemeClr val="accent1"/>
          </a:effectRef>
          <a:fontRef idx="minor">
            <a:schemeClr val="tx1"/>
          </a:fontRef>
        </p:style>
      </p:cxnSp>
      <p:sp>
        <p:nvSpPr>
          <p:cNvPr id="80" name="矩形 71"/>
          <p:cNvSpPr/>
          <p:nvPr/>
        </p:nvSpPr>
        <p:spPr>
          <a:xfrm>
            <a:off x="4032482" y="3099241"/>
            <a:ext cx="569124" cy="335253"/>
          </a:xfrm>
          <a:prstGeom prst="rect">
            <a:avLst/>
          </a:prstGeom>
          <a:noFill/>
          <a:ln>
            <a:solidFill>
              <a:srgbClr val="FF050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324</a:t>
            </a:r>
          </a:p>
        </p:txBody>
      </p:sp>
      <p:sp>
        <p:nvSpPr>
          <p:cNvPr id="81" name="矩形 66"/>
          <p:cNvSpPr/>
          <p:nvPr/>
        </p:nvSpPr>
        <p:spPr>
          <a:xfrm>
            <a:off x="2429989" y="4667703"/>
            <a:ext cx="569124" cy="335253"/>
          </a:xfrm>
          <a:prstGeom prst="rect">
            <a:avLst/>
          </a:prstGeom>
          <a:noFill/>
          <a:ln>
            <a:solidFill>
              <a:srgbClr val="FF050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2" name="矩形 66"/>
          <p:cNvSpPr/>
          <p:nvPr/>
        </p:nvSpPr>
        <p:spPr>
          <a:xfrm>
            <a:off x="2429989" y="5141499"/>
            <a:ext cx="569124" cy="335253"/>
          </a:xfrm>
          <a:prstGeom prst="rect">
            <a:avLst/>
          </a:prstGeom>
          <a:noFill/>
          <a:ln>
            <a:solidFill>
              <a:srgbClr val="FF050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3" name="Rectangle 101"/>
          <p:cNvSpPr/>
          <p:nvPr/>
        </p:nvSpPr>
        <p:spPr>
          <a:xfrm>
            <a:off x="4774797" y="4306392"/>
            <a:ext cx="4333707" cy="269557"/>
          </a:xfrm>
          <a:prstGeom prst="rect">
            <a:avLst/>
          </a:prstGeom>
          <a:solidFill>
            <a:schemeClr val="accent5">
              <a:lumMod val="60000"/>
              <a:lumOff val="40000"/>
            </a:schemeClr>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3B812F"/>
                </a:solidFill>
                <a:effectLst/>
                <a:uLnTx/>
                <a:uFillTx/>
                <a:latin typeface="Tahoma"/>
                <a:ea typeface="+mn-ea"/>
                <a:cs typeface="+mn-cs"/>
              </a:rPr>
              <a:t>..  </a:t>
            </a:r>
            <a:r>
              <a:rPr kumimoji="0" lang="en-US" sz="1400" b="0" i="0" u="none" strike="noStrike" kern="1200" cap="none" spc="0" normalizeH="0" baseline="0" noProof="0" dirty="0">
                <a:ln>
                  <a:noFill/>
                </a:ln>
                <a:solidFill>
                  <a:srgbClr val="800000"/>
                </a:solidFill>
                <a:effectLst/>
                <a:uLnTx/>
                <a:uFillTx/>
                <a:latin typeface="Tahoma"/>
                <a:ea typeface="+mn-ea"/>
                <a:cs typeface="+mn-cs"/>
              </a:rPr>
              <a:t>AAAA</a:t>
            </a:r>
            <a:r>
              <a:rPr kumimoji="0" lang="en-US" altLang="zh-CN" sz="1400" b="0" i="0" u="none" strike="noStrike" kern="1200" cap="none" spc="0" normalizeH="0" baseline="0" noProof="0" dirty="0">
                <a:ln>
                  <a:noFill/>
                </a:ln>
                <a:solidFill>
                  <a:srgbClr val="800000"/>
                </a:solidFill>
                <a:effectLst/>
                <a:uLnTx/>
                <a:uFillTx/>
                <a:latin typeface="Tahoma"/>
                <a:ea typeface="+mn-ea"/>
                <a:cs typeface="+mn-cs"/>
              </a:rPr>
              <a:t>AAAAAAAA</a:t>
            </a:r>
            <a:r>
              <a:rPr kumimoji="0" lang="en-US" sz="1400" b="0" i="0" u="none" strike="noStrike" kern="1200" cap="none" spc="0" normalizeH="0" baseline="0" noProof="0" dirty="0">
                <a:ln>
                  <a:noFill/>
                </a:ln>
                <a:solidFill>
                  <a:srgbClr val="800000"/>
                </a:solidFill>
                <a:effectLst/>
                <a:uLnTx/>
                <a:uFillTx/>
                <a:latin typeface="Tahoma"/>
                <a:ea typeface="+mn-ea"/>
                <a:cs typeface="+mn-cs"/>
              </a:rPr>
              <a:t>AA</a:t>
            </a:r>
            <a:r>
              <a:rPr kumimoji="0" lang="en-US" sz="1400" b="0" i="0" u="none" strike="noStrike" kern="1200" cap="none" spc="0" normalizeH="0" baseline="0" noProof="0" dirty="0">
                <a:ln>
                  <a:noFill/>
                </a:ln>
                <a:solidFill>
                  <a:srgbClr val="CC9900">
                    <a:lumMod val="50000"/>
                  </a:srgbClr>
                </a:solidFill>
                <a:effectLst/>
                <a:uLnTx/>
                <a:uFillTx/>
                <a:latin typeface="Tahoma"/>
                <a:ea typeface="+mn-ea"/>
                <a:cs typeface="+mn-cs"/>
              </a:rPr>
              <a:t>C</a:t>
            </a:r>
            <a:r>
              <a:rPr kumimoji="0" lang="en-US" sz="1400" b="0" i="0" u="none" strike="noStrike" kern="1200" cap="none" spc="0" normalizeH="0" baseline="0" noProof="0" dirty="0">
                <a:ln>
                  <a:noFill/>
                </a:ln>
                <a:solidFill>
                  <a:srgbClr val="7030A0"/>
                </a:solidFill>
                <a:effectLst/>
                <a:uLnTx/>
                <a:uFillTx/>
                <a:latin typeface="Tahoma"/>
                <a:ea typeface="+mn-ea"/>
                <a:cs typeface="+mn-cs"/>
              </a:rPr>
              <a:t>G</a:t>
            </a:r>
            <a:r>
              <a:rPr kumimoji="0" lang="en-US" sz="1400" b="0" i="0" u="none" strike="noStrike" kern="1200" cap="none" spc="0" normalizeH="0" baseline="0" noProof="0" dirty="0">
                <a:ln>
                  <a:noFill/>
                </a:ln>
                <a:solidFill>
                  <a:srgbClr val="CC9900">
                    <a:lumMod val="50000"/>
                  </a:srgbClr>
                </a:solidFill>
                <a:effectLst/>
                <a:uLnTx/>
                <a:uFillTx/>
                <a:latin typeface="Tahoma"/>
                <a:ea typeface="+mn-ea"/>
                <a:cs typeface="+mn-cs"/>
              </a:rPr>
              <a:t>C</a:t>
            </a:r>
            <a:r>
              <a:rPr kumimoji="0" lang="en-US" sz="1400" b="0" i="0" u="none" strike="noStrike" kern="1200" cap="none" spc="0" normalizeH="0" baseline="0" noProof="0" dirty="0">
                <a:ln>
                  <a:noFill/>
                </a:ln>
                <a:solidFill>
                  <a:srgbClr val="35742A"/>
                </a:solidFill>
                <a:effectLst/>
                <a:uLnTx/>
                <a:uFillTx/>
                <a:latin typeface="Tahoma"/>
                <a:ea typeface="+mn-ea"/>
                <a:cs typeface="+mn-cs"/>
              </a:rPr>
              <a:t>TT</a:t>
            </a:r>
            <a:r>
              <a:rPr kumimoji="0" lang="en-US" sz="1400" b="0" i="0" u="none" strike="noStrike" kern="1200" cap="none" spc="0" normalizeH="0" baseline="0" noProof="0" dirty="0">
                <a:ln>
                  <a:noFill/>
                </a:ln>
                <a:solidFill>
                  <a:srgbClr val="CC9900">
                    <a:lumMod val="50000"/>
                  </a:srgbClr>
                </a:solidFill>
                <a:effectLst/>
                <a:uLnTx/>
                <a:uFillTx/>
                <a:latin typeface="Tahoma"/>
                <a:ea typeface="+mn-ea"/>
                <a:cs typeface="+mn-cs"/>
              </a:rPr>
              <a:t>CC</a:t>
            </a:r>
            <a:r>
              <a:rPr kumimoji="0" lang="en-US" sz="1400" b="0" i="0" u="none" strike="noStrike" kern="1200" cap="none" spc="0" normalizeH="0" baseline="0" noProof="0" dirty="0">
                <a:ln>
                  <a:noFill/>
                </a:ln>
                <a:solidFill>
                  <a:srgbClr val="800000"/>
                </a:solidFill>
                <a:effectLst/>
                <a:uLnTx/>
                <a:uFillTx/>
                <a:latin typeface="Tahoma"/>
                <a:ea typeface="+mn-ea"/>
                <a:cs typeface="+mn-cs"/>
              </a:rPr>
              <a:t>A</a:t>
            </a:r>
            <a:r>
              <a:rPr kumimoji="0" lang="en-US" sz="1400" b="0" i="0" u="none" strike="noStrike" kern="1200" cap="none" spc="0" normalizeH="0" baseline="0" noProof="0" dirty="0">
                <a:ln>
                  <a:noFill/>
                </a:ln>
                <a:solidFill>
                  <a:srgbClr val="CC9900">
                    <a:lumMod val="50000"/>
                  </a:srgbClr>
                </a:solidFill>
                <a:effectLst/>
                <a:uLnTx/>
                <a:uFillTx/>
                <a:latin typeface="Tahoma"/>
                <a:ea typeface="+mn-ea"/>
                <a:cs typeface="+mn-cs"/>
              </a:rPr>
              <a:t>CC</a:t>
            </a:r>
            <a:r>
              <a:rPr kumimoji="0" lang="en-US" sz="1400" b="0" i="0" u="none" strike="noStrike" kern="1200" cap="none" spc="0" normalizeH="0" baseline="0" noProof="0" dirty="0">
                <a:ln>
                  <a:noFill/>
                </a:ln>
                <a:solidFill>
                  <a:srgbClr val="35742A"/>
                </a:solidFill>
                <a:effectLst/>
                <a:uLnTx/>
                <a:uFillTx/>
                <a:latin typeface="Tahoma"/>
                <a:ea typeface="+mn-ea"/>
                <a:cs typeface="+mn-cs"/>
              </a:rPr>
              <a:t>TT</a:t>
            </a:r>
            <a:r>
              <a:rPr kumimoji="0" lang="en-US" sz="1400" b="0" i="0" u="none" strike="noStrike" kern="1200" cap="none" spc="0" normalizeH="0" baseline="0" noProof="0" dirty="0">
                <a:ln>
                  <a:noFill/>
                </a:ln>
                <a:solidFill>
                  <a:srgbClr val="800000"/>
                </a:solidFill>
                <a:effectLst/>
                <a:uLnTx/>
                <a:uFillTx/>
                <a:latin typeface="Tahoma"/>
                <a:ea typeface="+mn-ea"/>
                <a:cs typeface="+mn-cs"/>
              </a:rPr>
              <a:t>AA</a:t>
            </a:r>
            <a:r>
              <a:rPr kumimoji="0" lang="en-US" sz="1400" b="0" i="0" u="none" strike="noStrike" kern="1200" cap="none" spc="0" normalizeH="0" baseline="0" noProof="0" dirty="0">
                <a:ln>
                  <a:noFill/>
                </a:ln>
                <a:solidFill>
                  <a:srgbClr val="35742A"/>
                </a:solidFill>
                <a:effectLst/>
                <a:uLnTx/>
                <a:uFillTx/>
                <a:latin typeface="Tahoma"/>
                <a:ea typeface="+mn-ea"/>
                <a:cs typeface="+mn-cs"/>
              </a:rPr>
              <a:t>T</a:t>
            </a:r>
            <a:r>
              <a:rPr kumimoji="0" lang="en-US" sz="1400" b="0" i="0" u="none" strike="noStrike" kern="1200" cap="none" spc="0" normalizeH="0" baseline="0" noProof="0" dirty="0">
                <a:ln>
                  <a:noFill/>
                </a:ln>
                <a:solidFill>
                  <a:srgbClr val="E2CAAA">
                    <a:lumMod val="50000"/>
                  </a:srgbClr>
                </a:solidFill>
                <a:effectLst/>
                <a:uLnTx/>
                <a:uFillTx/>
                <a:latin typeface="Tahoma"/>
                <a:ea typeface="+mn-ea"/>
                <a:cs typeface="+mn-cs"/>
              </a:rPr>
              <a:t>C</a:t>
            </a:r>
            <a:r>
              <a:rPr kumimoji="0" lang="en-US" sz="1400" b="0" i="0" u="none" strike="noStrike" kern="1200" cap="none" spc="0" normalizeH="0" baseline="0" noProof="0" dirty="0">
                <a:ln>
                  <a:noFill/>
                </a:ln>
                <a:solidFill>
                  <a:srgbClr val="35742A"/>
                </a:solidFill>
                <a:effectLst/>
                <a:uLnTx/>
                <a:uFillTx/>
                <a:latin typeface="Tahoma"/>
                <a:ea typeface="+mn-ea"/>
                <a:cs typeface="+mn-cs"/>
              </a:rPr>
              <a:t>T</a:t>
            </a:r>
            <a:r>
              <a:rPr kumimoji="0" lang="en-US" sz="1400" b="0" i="0" u="none" strike="noStrike" kern="1200" cap="none" spc="0" normalizeH="0" baseline="0" noProof="0" dirty="0">
                <a:ln>
                  <a:noFill/>
                </a:ln>
                <a:solidFill>
                  <a:srgbClr val="7030A0"/>
                </a:solidFill>
                <a:effectLst/>
                <a:uLnTx/>
                <a:uFillTx/>
                <a:latin typeface="Tahoma"/>
                <a:ea typeface="+mn-ea"/>
                <a:cs typeface="+mn-cs"/>
              </a:rPr>
              <a:t>GG</a:t>
            </a:r>
            <a:r>
              <a:rPr kumimoji="0" lang="en-US" sz="1400" b="0" i="0" u="none" strike="noStrike" kern="1200" cap="none" spc="0" normalizeH="0" baseline="0" noProof="0" dirty="0">
                <a:ln>
                  <a:noFill/>
                </a:ln>
                <a:solidFill>
                  <a:srgbClr val="35742A"/>
                </a:solidFill>
                <a:effectLst/>
                <a:uLnTx/>
                <a:uFillTx/>
                <a:latin typeface="Tahoma"/>
                <a:ea typeface="+mn-ea"/>
                <a:cs typeface="+mn-cs"/>
              </a:rPr>
              <a:t>TT</a:t>
            </a:r>
            <a:r>
              <a:rPr kumimoji="0" lang="en-US" sz="1400" b="0" i="0" u="none" strike="noStrike" kern="1200" cap="none" spc="0" normalizeH="0" baseline="0" noProof="0" dirty="0">
                <a:ln>
                  <a:noFill/>
                </a:ln>
                <a:solidFill>
                  <a:srgbClr val="7030A0"/>
                </a:solidFill>
                <a:effectLst/>
                <a:uLnTx/>
                <a:uFillTx/>
                <a:latin typeface="Tahoma"/>
                <a:ea typeface="+mn-ea"/>
                <a:cs typeface="+mn-cs"/>
              </a:rPr>
              <a:t>G</a:t>
            </a:r>
            <a:r>
              <a:rPr kumimoji="0" lang="en-US" sz="1400" b="0" i="0" u="none" strike="noStrike" kern="1200" cap="none" spc="0" normalizeH="0" baseline="0" noProof="0" dirty="0">
                <a:ln>
                  <a:noFill/>
                </a:ln>
                <a:solidFill>
                  <a:srgbClr val="FFFFFF">
                    <a:lumMod val="75000"/>
                  </a:srgbClr>
                </a:solidFill>
                <a:effectLst/>
                <a:uLnTx/>
                <a:uFillTx/>
                <a:latin typeface="Tahoma"/>
                <a:ea typeface="+mn-ea"/>
                <a:cs typeface="+mn-cs"/>
              </a:rPr>
              <a:t>..</a:t>
            </a:r>
            <a:endParaRPr kumimoji="0" lang="en-US" sz="1400" b="0" i="0" u="none" strike="noStrike" kern="1200" cap="none" spc="0" normalizeH="0" baseline="0" noProof="0" dirty="0">
              <a:ln>
                <a:solidFill>
                  <a:srgbClr val="3B812F"/>
                </a:solidFill>
              </a:ln>
              <a:solidFill>
                <a:srgbClr val="FFFFFF">
                  <a:lumMod val="75000"/>
                </a:srgbClr>
              </a:solidFill>
              <a:effectLst/>
              <a:uLnTx/>
              <a:uFillTx/>
              <a:latin typeface="Tahoma"/>
              <a:ea typeface="+mn-ea"/>
              <a:cs typeface="+mn-cs"/>
            </a:endParaRPr>
          </a:p>
        </p:txBody>
      </p:sp>
      <p:sp>
        <p:nvSpPr>
          <p:cNvPr id="3" name="Rectangle 2"/>
          <p:cNvSpPr/>
          <p:nvPr/>
        </p:nvSpPr>
        <p:spPr>
          <a:xfrm>
            <a:off x="5076056" y="4306351"/>
            <a:ext cx="1296144" cy="268447"/>
          </a:xfrm>
          <a:prstGeom prst="rect">
            <a:avLst/>
          </a:prstGeom>
          <a:solidFill>
            <a:srgbClr val="0000FF">
              <a:alpha val="5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1" name="Rectangle 40"/>
          <p:cNvSpPr/>
          <p:nvPr/>
        </p:nvSpPr>
        <p:spPr>
          <a:xfrm>
            <a:off x="5076056" y="5075347"/>
            <a:ext cx="1296144" cy="268447"/>
          </a:xfrm>
          <a:prstGeom prst="rect">
            <a:avLst/>
          </a:prstGeom>
          <a:solidFill>
            <a:srgbClr val="0000FF">
              <a:alpha val="5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2" name="Rectangle 41"/>
          <p:cNvSpPr/>
          <p:nvPr/>
        </p:nvSpPr>
        <p:spPr>
          <a:xfrm>
            <a:off x="6372200" y="4300114"/>
            <a:ext cx="2520280" cy="268447"/>
          </a:xfrm>
          <a:prstGeom prst="rect">
            <a:avLst/>
          </a:prstGeom>
          <a:solidFill>
            <a:srgbClr val="FF0000">
              <a:alpha val="5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3" name="Rectangle 42"/>
          <p:cNvSpPr/>
          <p:nvPr/>
        </p:nvSpPr>
        <p:spPr>
          <a:xfrm>
            <a:off x="6372200" y="5069110"/>
            <a:ext cx="2520280" cy="268447"/>
          </a:xfrm>
          <a:prstGeom prst="rect">
            <a:avLst/>
          </a:prstGeom>
          <a:solidFill>
            <a:srgbClr val="FF0000">
              <a:alpha val="5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4" name="TextBox 43"/>
          <p:cNvSpPr txBox="1"/>
          <p:nvPr/>
        </p:nvSpPr>
        <p:spPr>
          <a:xfrm>
            <a:off x="6505526" y="5625589"/>
            <a:ext cx="8898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Tahoma"/>
                <a:ea typeface="+mn-ea"/>
                <a:cs typeface="+mn-cs"/>
              </a:rPr>
              <a:t>read</a:t>
            </a:r>
          </a:p>
        </p:txBody>
      </p:sp>
      <p:cxnSp>
        <p:nvCxnSpPr>
          <p:cNvPr id="45" name="Straight Arrow Connector 257"/>
          <p:cNvCxnSpPr>
            <a:stCxn id="44" idx="0"/>
            <a:endCxn id="75" idx="2"/>
          </p:cNvCxnSpPr>
          <p:nvPr/>
        </p:nvCxnSpPr>
        <p:spPr>
          <a:xfrm flipH="1" flipV="1">
            <a:off x="6941651" y="5360531"/>
            <a:ext cx="8805" cy="265058"/>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51" name="矩形 71"/>
          <p:cNvSpPr/>
          <p:nvPr/>
        </p:nvSpPr>
        <p:spPr>
          <a:xfrm>
            <a:off x="4031100" y="3105309"/>
            <a:ext cx="569124" cy="335253"/>
          </a:xfrm>
          <a:prstGeom prst="rect">
            <a:avLst/>
          </a:prstGeom>
          <a:noFill/>
          <a:ln>
            <a:solidFill>
              <a:srgbClr val="FF050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p>
        </p:txBody>
      </p:sp>
      <p:sp>
        <p:nvSpPr>
          <p:cNvPr id="52" name="Rectangle 101"/>
          <p:cNvSpPr/>
          <p:nvPr/>
        </p:nvSpPr>
        <p:spPr>
          <a:xfrm>
            <a:off x="4783024" y="4297120"/>
            <a:ext cx="4333707" cy="269557"/>
          </a:xfrm>
          <a:prstGeom prst="rect">
            <a:avLst/>
          </a:prstGeom>
          <a:solidFill>
            <a:schemeClr val="accent5">
              <a:lumMod val="60000"/>
              <a:lumOff val="40000"/>
            </a:schemeClr>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3B812F"/>
                </a:solidFill>
                <a:effectLst/>
                <a:uLnTx/>
                <a:uFillTx/>
                <a:latin typeface="Tahoma"/>
                <a:ea typeface="+mn-ea"/>
                <a:cs typeface="+mn-cs"/>
              </a:rPr>
              <a:t>..</a:t>
            </a:r>
            <a:r>
              <a:rPr kumimoji="0" lang="en-US" sz="1400" b="0" i="0" u="none" strike="noStrike" kern="1200" cap="none" spc="0" normalizeH="0" baseline="0" noProof="0" dirty="0">
                <a:ln>
                  <a:noFill/>
                </a:ln>
                <a:solidFill>
                  <a:srgbClr val="800000"/>
                </a:solidFill>
                <a:effectLst/>
                <a:uLnTx/>
                <a:uFillTx/>
                <a:latin typeface="Tahoma"/>
                <a:ea typeface="+mn-ea"/>
                <a:cs typeface="+mn-cs"/>
              </a:rPr>
              <a:t>****************************************</a:t>
            </a:r>
            <a:r>
              <a:rPr kumimoji="0" lang="en-US" sz="1400" b="0" i="0" u="none" strike="noStrike" kern="1200" cap="none" spc="0" normalizeH="0" baseline="0" noProof="0" dirty="0">
                <a:ln>
                  <a:noFill/>
                </a:ln>
                <a:solidFill>
                  <a:srgbClr val="FFFFFF">
                    <a:lumMod val="75000"/>
                  </a:srgbClr>
                </a:solidFill>
                <a:effectLst/>
                <a:uLnTx/>
                <a:uFillTx/>
                <a:latin typeface="Tahoma"/>
                <a:ea typeface="+mn-ea"/>
                <a:cs typeface="+mn-cs"/>
              </a:rPr>
              <a:t>..</a:t>
            </a:r>
            <a:endParaRPr kumimoji="0" lang="en-US" sz="1400" b="0" i="0" u="none" strike="noStrike" kern="1200" cap="none" spc="0" normalizeH="0" baseline="0" noProof="0" dirty="0">
              <a:ln>
                <a:solidFill>
                  <a:srgbClr val="3B812F"/>
                </a:solidFill>
              </a:ln>
              <a:solidFill>
                <a:srgbClr val="FFFFFF">
                  <a:lumMod val="75000"/>
                </a:srgbClr>
              </a:solidFill>
              <a:effectLst/>
              <a:uLnTx/>
              <a:uFillTx/>
              <a:latin typeface="Tahoma"/>
              <a:ea typeface="+mn-ea"/>
              <a:cs typeface="+mn-cs"/>
            </a:endParaRPr>
          </a:p>
        </p:txBody>
      </p:sp>
      <p:sp>
        <p:nvSpPr>
          <p:cNvPr id="4" name="12-Point Star 3"/>
          <p:cNvSpPr/>
          <p:nvPr/>
        </p:nvSpPr>
        <p:spPr>
          <a:xfrm>
            <a:off x="6948264" y="4041413"/>
            <a:ext cx="2088232" cy="1296144"/>
          </a:xfrm>
          <a:prstGeom prst="star12">
            <a:avLst/>
          </a:prstGeom>
          <a:solidFill>
            <a:srgbClr val="FF0000"/>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Invalid mapping</a:t>
            </a:r>
          </a:p>
        </p:txBody>
      </p:sp>
      <p:sp>
        <p:nvSpPr>
          <p:cNvPr id="62" name="Rectangle 61"/>
          <p:cNvSpPr/>
          <p:nvPr/>
        </p:nvSpPr>
        <p:spPr>
          <a:xfrm>
            <a:off x="5076056" y="4080941"/>
            <a:ext cx="157052" cy="1526922"/>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4" name="Rectangle 53"/>
          <p:cNvSpPr/>
          <p:nvPr/>
        </p:nvSpPr>
        <p:spPr>
          <a:xfrm>
            <a:off x="5076056" y="4300114"/>
            <a:ext cx="1296144" cy="268447"/>
          </a:xfrm>
          <a:prstGeom prst="rect">
            <a:avLst/>
          </a:prstGeom>
          <a:solidFill>
            <a:srgbClr val="0000FF">
              <a:alpha val="5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5" name="Rectangle 54"/>
          <p:cNvSpPr/>
          <p:nvPr/>
        </p:nvSpPr>
        <p:spPr>
          <a:xfrm>
            <a:off x="5076056" y="5049525"/>
            <a:ext cx="1296144" cy="268447"/>
          </a:xfrm>
          <a:prstGeom prst="rect">
            <a:avLst/>
          </a:prstGeom>
          <a:solidFill>
            <a:srgbClr val="0000FF">
              <a:alpha val="5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6" name="Rectangle 55"/>
          <p:cNvSpPr/>
          <p:nvPr/>
        </p:nvSpPr>
        <p:spPr>
          <a:xfrm>
            <a:off x="6372200" y="4301986"/>
            <a:ext cx="2520280" cy="266576"/>
          </a:xfrm>
          <a:prstGeom prst="rect">
            <a:avLst/>
          </a:prstGeom>
          <a:solidFill>
            <a:srgbClr val="0000FF">
              <a:alpha val="5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9" name="Rectangle 58"/>
          <p:cNvSpPr/>
          <p:nvPr/>
        </p:nvSpPr>
        <p:spPr>
          <a:xfrm>
            <a:off x="6372200" y="5051397"/>
            <a:ext cx="2520280" cy="266576"/>
          </a:xfrm>
          <a:prstGeom prst="rect">
            <a:avLst/>
          </a:prstGeom>
          <a:solidFill>
            <a:srgbClr val="0000FF">
              <a:alpha val="5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1" name="Slide Number Placeholder 3"/>
          <p:cNvSpPr>
            <a:spLocks noGrp="1"/>
          </p:cNvSpPr>
          <p:nvPr>
            <p:ph type="sldNum" sz="quarter" idx="11"/>
          </p:nvPr>
        </p:nvSpPr>
        <p:spPr>
          <a:xfrm>
            <a:off x="6553200" y="6243638"/>
            <a:ext cx="2133600" cy="4572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grpSp>
        <p:nvGrpSpPr>
          <p:cNvPr id="21" name="Group 20"/>
          <p:cNvGrpSpPr/>
          <p:nvPr/>
        </p:nvGrpSpPr>
        <p:grpSpPr>
          <a:xfrm>
            <a:off x="7164288" y="4077072"/>
            <a:ext cx="2195736" cy="1934056"/>
            <a:chOff x="7164288" y="4077072"/>
            <a:chExt cx="2195736" cy="1934056"/>
          </a:xfrm>
        </p:grpSpPr>
        <p:sp>
          <p:nvSpPr>
            <p:cNvPr id="17" name="Oval 16"/>
            <p:cNvSpPr/>
            <p:nvPr/>
          </p:nvSpPr>
          <p:spPr>
            <a:xfrm>
              <a:off x="7164288" y="4077072"/>
              <a:ext cx="1728192" cy="1224136"/>
            </a:xfrm>
            <a:prstGeom prst="ellipse">
              <a:avLst/>
            </a:prstGeom>
            <a:solidFill>
              <a:srgbClr val="0000FF"/>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lumMod val="85000"/>
                    </a:srgbClr>
                  </a:solidFill>
                  <a:effectLst/>
                  <a:uLnTx/>
                  <a:uFillTx/>
                  <a:latin typeface="Tahoma"/>
                  <a:ea typeface="+mn-ea"/>
                  <a:cs typeface="+mn-cs"/>
                </a:rPr>
                <a:t>Valid mapping</a:t>
              </a:r>
            </a:p>
          </p:txBody>
        </p:sp>
        <p:sp>
          <p:nvSpPr>
            <p:cNvPr id="20" name="TextBox 19"/>
            <p:cNvSpPr txBox="1"/>
            <p:nvPr/>
          </p:nvSpPr>
          <p:spPr>
            <a:xfrm>
              <a:off x="7668344" y="4149080"/>
              <a:ext cx="1691680" cy="18620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500" b="0" i="0" u="none" strike="noStrike" kern="1200" cap="none" spc="0" normalizeH="0" baseline="0" noProof="0" dirty="0">
                  <a:ln>
                    <a:noFill/>
                  </a:ln>
                  <a:solidFill>
                    <a:srgbClr val="008000"/>
                  </a:solidFill>
                  <a:effectLst/>
                  <a:uLnTx/>
                  <a:uFillTx/>
                  <a:latin typeface="Zapf Dingbats"/>
                  <a:ea typeface="Zapf Dingbats"/>
                  <a:cs typeface="Zapf Dingbats"/>
                  <a:sym typeface="Zapf Dingbats"/>
                </a:rPr>
                <a:t>✔</a:t>
              </a:r>
              <a:endParaRPr kumimoji="0" lang="en-US" sz="11500" b="0" i="0" u="none" strike="noStrike" kern="1200" cap="none" spc="0" normalizeH="0" baseline="0" noProof="0" dirty="0">
                <a:ln>
                  <a:noFill/>
                </a:ln>
                <a:solidFill>
                  <a:srgbClr val="008000"/>
                </a:solidFill>
                <a:effectLst/>
                <a:uLnTx/>
                <a:uFillTx/>
                <a:latin typeface="Tahoma"/>
                <a:ea typeface="+mn-ea"/>
                <a:cs typeface="+mn-cs"/>
              </a:endParaRPr>
            </a:p>
          </p:txBody>
        </p:sp>
      </p:grpSp>
      <p:sp>
        <p:nvSpPr>
          <p:cNvPr id="22" name="Rectangle 21"/>
          <p:cNvSpPr/>
          <p:nvPr/>
        </p:nvSpPr>
        <p:spPr>
          <a:xfrm>
            <a:off x="1835696" y="5733256"/>
            <a:ext cx="3528392" cy="432048"/>
          </a:xfrm>
          <a:prstGeom prst="rect">
            <a:avLst/>
          </a:prstGeom>
          <a:noFill/>
          <a:ln w="38100" cmpd="sng">
            <a:solidFill>
              <a:srgbClr val="0000FF"/>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1919"/>
                </a:solidFill>
                <a:effectLst/>
                <a:uLnTx/>
                <a:uFillTx/>
                <a:latin typeface="Tahoma"/>
                <a:ea typeface="+mn-ea"/>
                <a:cs typeface="+mn-cs"/>
              </a:rPr>
              <a:t>Verification/Local Alignment</a:t>
            </a:r>
          </a:p>
        </p:txBody>
      </p:sp>
    </p:spTree>
    <p:extLst>
      <p:ext uri="{BB962C8B-B14F-4D97-AF65-F5344CB8AC3E}">
        <p14:creationId xmlns:p14="http://schemas.microsoft.com/office/powerpoint/2010/main" val="303392558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6"/>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40"/>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23"/>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4"/>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53"/>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8"/>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49"/>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50"/>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58"/>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60"/>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63"/>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65"/>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57"/>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67"/>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66"/>
                                        </p:tgtEl>
                                        <p:attrNameLst>
                                          <p:attrName>style.visibility</p:attrName>
                                        </p:attrNameLst>
                                      </p:cBhvr>
                                      <p:to>
                                        <p:strVal val="visible"/>
                                      </p:to>
                                    </p:set>
                                  </p:childTnLst>
                                </p:cTn>
                              </p:par>
                            </p:childTnLst>
                          </p:cTn>
                        </p:par>
                        <p:par>
                          <p:cTn id="47" fill="hold">
                            <p:stCondLst>
                              <p:cond delay="0"/>
                            </p:stCondLst>
                            <p:childTnLst>
                              <p:par>
                                <p:cTn id="48" presetID="1" presetClass="entr" presetSubtype="0" fill="hold" grpId="0" nodeType="afterEffect">
                                  <p:stCondLst>
                                    <p:cond delay="0"/>
                                  </p:stCondLst>
                                  <p:childTnLst>
                                    <p:set>
                                      <p:cBhvr>
                                        <p:cTn id="49" dur="1" fill="hold">
                                          <p:stCondLst>
                                            <p:cond delay="0"/>
                                          </p:stCondLst>
                                        </p:cTn>
                                        <p:tgtEl>
                                          <p:spTgt spid="72"/>
                                        </p:tgtEl>
                                        <p:attrNameLst>
                                          <p:attrName>style.visibility</p:attrName>
                                        </p:attrNameLst>
                                      </p:cBhvr>
                                      <p:to>
                                        <p:strVal val="visible"/>
                                      </p:to>
                                    </p:set>
                                  </p:childTnLst>
                                </p:cTn>
                              </p:par>
                            </p:childTnLst>
                          </p:cTn>
                        </p:par>
                        <p:par>
                          <p:cTn id="50" fill="hold">
                            <p:stCondLst>
                              <p:cond delay="0"/>
                            </p:stCondLst>
                            <p:childTnLst>
                              <p:par>
                                <p:cTn id="51" presetID="1" presetClass="entr" presetSubtype="0" fill="hold" grpId="0" nodeType="afterEffect">
                                  <p:stCondLst>
                                    <p:cond delay="0"/>
                                  </p:stCondLst>
                                  <p:childTnLst>
                                    <p:set>
                                      <p:cBhvr>
                                        <p:cTn id="52" dur="1" fill="hold">
                                          <p:stCondLst>
                                            <p:cond delay="0"/>
                                          </p:stCondLst>
                                        </p:cTn>
                                        <p:tgtEl>
                                          <p:spTgt spid="25"/>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16"/>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69"/>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70"/>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74"/>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nodeType="clickEffect">
                                  <p:stCondLst>
                                    <p:cond delay="0"/>
                                  </p:stCondLst>
                                  <p:childTnLst>
                                    <p:set>
                                      <p:cBhvr>
                                        <p:cTn id="64" dur="1" fill="hold">
                                          <p:stCondLst>
                                            <p:cond delay="0"/>
                                          </p:stCondLst>
                                        </p:cTn>
                                        <p:tgtEl>
                                          <p:spTgt spid="45"/>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44"/>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75"/>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62"/>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22"/>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42" presetClass="path" presetSubtype="0" accel="50000" decel="50000" fill="hold" grpId="1" nodeType="clickEffect">
                                  <p:stCondLst>
                                    <p:cond delay="0"/>
                                  </p:stCondLst>
                                  <p:childTnLst>
                                    <p:animMotion origin="layout" path="M 4.72222E-6 7.40741E-7 L 0.01024 -0.00023 " pathEditMode="relative" rAng="0" ptsTypes="AA">
                                      <p:cBhvr>
                                        <p:cTn id="78" dur="500" fill="hold"/>
                                        <p:tgtEl>
                                          <p:spTgt spid="62"/>
                                        </p:tgtEl>
                                        <p:attrNameLst>
                                          <p:attrName>ppt_x</p:attrName>
                                          <p:attrName>ppt_y</p:attrName>
                                        </p:attrNameLst>
                                      </p:cBhvr>
                                      <p:rCtr x="503" y="-23"/>
                                    </p:animMotion>
                                  </p:childTnLst>
                                </p:cTn>
                              </p:par>
                            </p:childTnLst>
                          </p:cTn>
                        </p:par>
                      </p:childTnLst>
                    </p:cTn>
                  </p:par>
                  <p:par>
                    <p:cTn id="79" fill="hold">
                      <p:stCondLst>
                        <p:cond delay="indefinite"/>
                      </p:stCondLst>
                      <p:childTnLst>
                        <p:par>
                          <p:cTn id="80" fill="hold">
                            <p:stCondLst>
                              <p:cond delay="0"/>
                            </p:stCondLst>
                            <p:childTnLst>
                              <p:par>
                                <p:cTn id="81" presetID="42" presetClass="path" presetSubtype="0" accel="50000" decel="50000" fill="hold" grpId="2" nodeType="clickEffect">
                                  <p:stCondLst>
                                    <p:cond delay="0"/>
                                  </p:stCondLst>
                                  <p:childTnLst>
                                    <p:animMotion origin="layout" path="M 0.01025 -0.00023 L 0.02795 0.00023 " pathEditMode="relative" rAng="0" ptsTypes="AA">
                                      <p:cBhvr>
                                        <p:cTn id="82" dur="900" fill="hold"/>
                                        <p:tgtEl>
                                          <p:spTgt spid="62"/>
                                        </p:tgtEl>
                                        <p:attrNameLst>
                                          <p:attrName>ppt_x</p:attrName>
                                          <p:attrName>ppt_y</p:attrName>
                                        </p:attrNameLst>
                                      </p:cBhvr>
                                      <p:rCtr x="885" y="23"/>
                                    </p:animMotion>
                                  </p:childTnLst>
                                </p:cTn>
                              </p:par>
                            </p:childTnLst>
                          </p:cTn>
                        </p:par>
                      </p:childTnLst>
                    </p:cTn>
                  </p:par>
                  <p:par>
                    <p:cTn id="83" fill="hold">
                      <p:stCondLst>
                        <p:cond delay="indefinite"/>
                      </p:stCondLst>
                      <p:childTnLst>
                        <p:par>
                          <p:cTn id="84" fill="hold">
                            <p:stCondLst>
                              <p:cond delay="0"/>
                            </p:stCondLst>
                            <p:childTnLst>
                              <p:par>
                                <p:cTn id="85" presetID="42" presetClass="path" presetSubtype="0" accel="50000" decel="50000" fill="hold" grpId="3" nodeType="clickEffect">
                                  <p:stCondLst>
                                    <p:cond delay="0"/>
                                  </p:stCondLst>
                                  <p:childTnLst>
                                    <p:animMotion origin="layout" path="M 0.02291 7.40741E-7 L 0.39305 -0.00139 " pathEditMode="relative" rAng="0" ptsTypes="AA">
                                      <p:cBhvr>
                                        <p:cTn id="86" dur="500" fill="hold"/>
                                        <p:tgtEl>
                                          <p:spTgt spid="62"/>
                                        </p:tgtEl>
                                        <p:attrNameLst>
                                          <p:attrName>ppt_x</p:attrName>
                                          <p:attrName>ppt_y</p:attrName>
                                        </p:attrNameLst>
                                      </p:cBhvr>
                                      <p:rCtr x="18507" y="-69"/>
                                    </p:animMotion>
                                  </p:childTnLst>
                                </p:cTn>
                              </p:par>
                            </p:childTnLst>
                          </p:cTn>
                        </p:par>
                        <p:par>
                          <p:cTn id="87" fill="hold">
                            <p:stCondLst>
                              <p:cond delay="500"/>
                            </p:stCondLst>
                            <p:childTnLst>
                              <p:par>
                                <p:cTn id="88" presetID="6" presetClass="emph" presetSubtype="0" fill="hold" grpId="1" nodeType="afterEffect">
                                  <p:stCondLst>
                                    <p:cond delay="0"/>
                                  </p:stCondLst>
                                  <p:childTnLst>
                                    <p:animScale>
                                      <p:cBhvr>
                                        <p:cTn id="89" dur="500" fill="hold"/>
                                        <p:tgtEl>
                                          <p:spTgt spid="22"/>
                                        </p:tgtEl>
                                      </p:cBhvr>
                                      <p:by x="150000" y="150000"/>
                                    </p:animScale>
                                  </p:childTnLst>
                                </p:cTn>
                              </p:par>
                            </p:childTnLst>
                          </p:cTn>
                        </p:par>
                      </p:childTnLst>
                    </p:cTn>
                  </p:par>
                  <p:par>
                    <p:cTn id="90" fill="hold">
                      <p:stCondLst>
                        <p:cond delay="indefinite"/>
                      </p:stCondLst>
                      <p:childTnLst>
                        <p:par>
                          <p:cTn id="91" fill="hold">
                            <p:stCondLst>
                              <p:cond delay="0"/>
                            </p:stCondLst>
                            <p:childTnLst>
                              <p:par>
                                <p:cTn id="92" presetID="1" presetClass="entr" presetSubtype="0" fill="hold" grpId="0" nodeType="clickEffect">
                                  <p:stCondLst>
                                    <p:cond delay="0"/>
                                  </p:stCondLst>
                                  <p:childTnLst>
                                    <p:set>
                                      <p:cBhvr>
                                        <p:cTn id="93" dur="1" fill="hold">
                                          <p:stCondLst>
                                            <p:cond delay="0"/>
                                          </p:stCondLst>
                                        </p:cTn>
                                        <p:tgtEl>
                                          <p:spTgt spid="55"/>
                                        </p:tgtEl>
                                        <p:attrNameLst>
                                          <p:attrName>style.visibility</p:attrName>
                                        </p:attrNameLst>
                                      </p:cBhvr>
                                      <p:to>
                                        <p:strVal val="visible"/>
                                      </p:to>
                                    </p:set>
                                  </p:childTnLst>
                                </p:cTn>
                              </p:par>
                              <p:par>
                                <p:cTn id="94" presetID="1" presetClass="entr" presetSubtype="0" fill="hold" grpId="0" nodeType="withEffect">
                                  <p:stCondLst>
                                    <p:cond delay="0"/>
                                  </p:stCondLst>
                                  <p:childTnLst>
                                    <p:set>
                                      <p:cBhvr>
                                        <p:cTn id="95" dur="1" fill="hold">
                                          <p:stCondLst>
                                            <p:cond delay="0"/>
                                          </p:stCondLst>
                                        </p:cTn>
                                        <p:tgtEl>
                                          <p:spTgt spid="54"/>
                                        </p:tgtEl>
                                        <p:attrNameLst>
                                          <p:attrName>style.visibility</p:attrName>
                                        </p:attrNameLst>
                                      </p:cBhvr>
                                      <p:to>
                                        <p:strVal val="visible"/>
                                      </p:to>
                                    </p:set>
                                  </p:childTnLst>
                                </p:cTn>
                              </p:par>
                            </p:childTnLst>
                          </p:cTn>
                        </p:par>
                      </p:childTnLst>
                    </p:cTn>
                  </p:par>
                  <p:par>
                    <p:cTn id="96" fill="hold">
                      <p:stCondLst>
                        <p:cond delay="indefinite"/>
                      </p:stCondLst>
                      <p:childTnLst>
                        <p:par>
                          <p:cTn id="97" fill="hold">
                            <p:stCondLst>
                              <p:cond delay="0"/>
                            </p:stCondLst>
                            <p:childTnLst>
                              <p:par>
                                <p:cTn id="98" presetID="1" presetClass="entr" presetSubtype="0" fill="hold" grpId="0" nodeType="clickEffect">
                                  <p:stCondLst>
                                    <p:cond delay="0"/>
                                  </p:stCondLst>
                                  <p:childTnLst>
                                    <p:set>
                                      <p:cBhvr>
                                        <p:cTn id="99" dur="1" fill="hold">
                                          <p:stCondLst>
                                            <p:cond delay="0"/>
                                          </p:stCondLst>
                                        </p:cTn>
                                        <p:tgtEl>
                                          <p:spTgt spid="59"/>
                                        </p:tgtEl>
                                        <p:attrNameLst>
                                          <p:attrName>style.visibility</p:attrName>
                                        </p:attrNameLst>
                                      </p:cBhvr>
                                      <p:to>
                                        <p:strVal val="visible"/>
                                      </p:to>
                                    </p:set>
                                  </p:childTnLst>
                                </p:cTn>
                              </p:par>
                              <p:par>
                                <p:cTn id="100" presetID="1" presetClass="entr" presetSubtype="0" fill="hold" grpId="0" nodeType="withEffect">
                                  <p:stCondLst>
                                    <p:cond delay="0"/>
                                  </p:stCondLst>
                                  <p:childTnLst>
                                    <p:set>
                                      <p:cBhvr>
                                        <p:cTn id="101" dur="1" fill="hold">
                                          <p:stCondLst>
                                            <p:cond delay="0"/>
                                          </p:stCondLst>
                                        </p:cTn>
                                        <p:tgtEl>
                                          <p:spTgt spid="56"/>
                                        </p:tgtEl>
                                        <p:attrNameLst>
                                          <p:attrName>style.visibility</p:attrName>
                                        </p:attrNameLst>
                                      </p:cBhvr>
                                      <p:to>
                                        <p:strVal val="visible"/>
                                      </p:to>
                                    </p:set>
                                  </p:childTnLst>
                                </p:cTn>
                              </p:par>
                            </p:childTnLst>
                          </p:cTn>
                        </p:par>
                      </p:childTnLst>
                    </p:cTn>
                  </p:par>
                  <p:par>
                    <p:cTn id="102" fill="hold">
                      <p:stCondLst>
                        <p:cond delay="indefinite"/>
                      </p:stCondLst>
                      <p:childTnLst>
                        <p:par>
                          <p:cTn id="103" fill="hold">
                            <p:stCondLst>
                              <p:cond delay="0"/>
                            </p:stCondLst>
                            <p:childTnLst>
                              <p:par>
                                <p:cTn id="104" presetID="1" presetClass="entr" presetSubtype="0" fill="hold" nodeType="clickEffect">
                                  <p:stCondLst>
                                    <p:cond delay="0"/>
                                  </p:stCondLst>
                                  <p:childTnLst>
                                    <p:set>
                                      <p:cBhvr>
                                        <p:cTn id="105" dur="1" fill="hold">
                                          <p:stCondLst>
                                            <p:cond delay="0"/>
                                          </p:stCondLst>
                                        </p:cTn>
                                        <p:tgtEl>
                                          <p:spTgt spid="21"/>
                                        </p:tgtEl>
                                        <p:attrNameLst>
                                          <p:attrName>style.visibility</p:attrName>
                                        </p:attrNameLst>
                                      </p:cBhvr>
                                      <p:to>
                                        <p:strVal val="visible"/>
                                      </p:to>
                                    </p:set>
                                  </p:childTnLst>
                                </p:cTn>
                              </p:par>
                            </p:childTnLst>
                          </p:cTn>
                        </p:par>
                      </p:childTnLst>
                    </p:cTn>
                  </p:par>
                  <p:par>
                    <p:cTn id="106" fill="hold">
                      <p:stCondLst>
                        <p:cond delay="indefinite"/>
                      </p:stCondLst>
                      <p:childTnLst>
                        <p:par>
                          <p:cTn id="107" fill="hold">
                            <p:stCondLst>
                              <p:cond delay="0"/>
                            </p:stCondLst>
                            <p:childTnLst>
                              <p:par>
                                <p:cTn id="108" presetID="1" presetClass="exit" presetSubtype="0" fill="hold" nodeType="clickEffect">
                                  <p:stCondLst>
                                    <p:cond delay="0"/>
                                  </p:stCondLst>
                                  <p:childTnLst>
                                    <p:set>
                                      <p:cBhvr>
                                        <p:cTn id="109" dur="1" fill="hold">
                                          <p:stCondLst>
                                            <p:cond delay="0"/>
                                          </p:stCondLst>
                                        </p:cTn>
                                        <p:tgtEl>
                                          <p:spTgt spid="21"/>
                                        </p:tgtEl>
                                        <p:attrNameLst>
                                          <p:attrName>style.visibility</p:attrName>
                                        </p:attrNameLst>
                                      </p:cBhvr>
                                      <p:to>
                                        <p:strVal val="hidden"/>
                                      </p:to>
                                    </p:set>
                                  </p:childTnLst>
                                </p:cTn>
                              </p:par>
                              <p:par>
                                <p:cTn id="110" presetID="1" presetClass="exit" presetSubtype="0" fill="hold" grpId="1" nodeType="withEffect">
                                  <p:stCondLst>
                                    <p:cond delay="0"/>
                                  </p:stCondLst>
                                  <p:childTnLst>
                                    <p:set>
                                      <p:cBhvr>
                                        <p:cTn id="111" dur="1" fill="hold">
                                          <p:stCondLst>
                                            <p:cond delay="0"/>
                                          </p:stCondLst>
                                        </p:cTn>
                                        <p:tgtEl>
                                          <p:spTgt spid="54"/>
                                        </p:tgtEl>
                                        <p:attrNameLst>
                                          <p:attrName>style.visibility</p:attrName>
                                        </p:attrNameLst>
                                      </p:cBhvr>
                                      <p:to>
                                        <p:strVal val="hidden"/>
                                      </p:to>
                                    </p:set>
                                  </p:childTnLst>
                                </p:cTn>
                              </p:par>
                              <p:par>
                                <p:cTn id="112" presetID="1" presetClass="exit" presetSubtype="0" fill="hold" grpId="1" nodeType="withEffect">
                                  <p:stCondLst>
                                    <p:cond delay="0"/>
                                  </p:stCondLst>
                                  <p:childTnLst>
                                    <p:set>
                                      <p:cBhvr>
                                        <p:cTn id="113" dur="1" fill="hold">
                                          <p:stCondLst>
                                            <p:cond delay="0"/>
                                          </p:stCondLst>
                                        </p:cTn>
                                        <p:tgtEl>
                                          <p:spTgt spid="56"/>
                                        </p:tgtEl>
                                        <p:attrNameLst>
                                          <p:attrName>style.visibility</p:attrName>
                                        </p:attrNameLst>
                                      </p:cBhvr>
                                      <p:to>
                                        <p:strVal val="hidden"/>
                                      </p:to>
                                    </p:set>
                                  </p:childTnLst>
                                </p:cTn>
                              </p:par>
                              <p:par>
                                <p:cTn id="114" presetID="1" presetClass="exit" presetSubtype="0" fill="hold" grpId="1" nodeType="withEffect">
                                  <p:stCondLst>
                                    <p:cond delay="0"/>
                                  </p:stCondLst>
                                  <p:childTnLst>
                                    <p:set>
                                      <p:cBhvr>
                                        <p:cTn id="115" dur="1" fill="hold">
                                          <p:stCondLst>
                                            <p:cond delay="0"/>
                                          </p:stCondLst>
                                        </p:cTn>
                                        <p:tgtEl>
                                          <p:spTgt spid="55"/>
                                        </p:tgtEl>
                                        <p:attrNameLst>
                                          <p:attrName>style.visibility</p:attrName>
                                        </p:attrNameLst>
                                      </p:cBhvr>
                                      <p:to>
                                        <p:strVal val="hidden"/>
                                      </p:to>
                                    </p:set>
                                  </p:childTnLst>
                                </p:cTn>
                              </p:par>
                              <p:par>
                                <p:cTn id="116" presetID="1" presetClass="exit" presetSubtype="0" fill="hold" grpId="1" nodeType="withEffect">
                                  <p:stCondLst>
                                    <p:cond delay="0"/>
                                  </p:stCondLst>
                                  <p:childTnLst>
                                    <p:set>
                                      <p:cBhvr>
                                        <p:cTn id="117" dur="1" fill="hold">
                                          <p:stCondLst>
                                            <p:cond delay="0"/>
                                          </p:stCondLst>
                                        </p:cTn>
                                        <p:tgtEl>
                                          <p:spTgt spid="59"/>
                                        </p:tgtEl>
                                        <p:attrNameLst>
                                          <p:attrName>style.visibility</p:attrName>
                                        </p:attrNameLst>
                                      </p:cBhvr>
                                      <p:to>
                                        <p:strVal val="hidden"/>
                                      </p:to>
                                    </p:set>
                                  </p:childTnLst>
                                </p:cTn>
                              </p:par>
                              <p:par>
                                <p:cTn id="118" presetID="42" presetClass="path" presetSubtype="0" accel="50000" decel="50000" fill="hold" grpId="1" nodeType="withEffect">
                                  <p:stCondLst>
                                    <p:cond delay="0"/>
                                  </p:stCondLst>
                                  <p:childTnLst>
                                    <p:animMotion origin="layout" path="M 5E-6 -1.55679E-6 L 0.04566 -1.55679E-6 " pathEditMode="relative" rAng="0" ptsTypes="AA">
                                      <p:cBhvr>
                                        <p:cTn id="119" dur="500" fill="hold"/>
                                        <p:tgtEl>
                                          <p:spTgt spid="67"/>
                                        </p:tgtEl>
                                        <p:attrNameLst>
                                          <p:attrName>ppt_x</p:attrName>
                                          <p:attrName>ppt_y</p:attrName>
                                        </p:attrNameLst>
                                      </p:cBhvr>
                                      <p:rCtr x="2274" y="0"/>
                                    </p:animMotion>
                                  </p:childTnLst>
                                </p:cTn>
                              </p:par>
                              <p:par>
                                <p:cTn id="120" presetID="1" presetClass="exit" presetSubtype="0" fill="hold" nodeType="withEffect">
                                  <p:stCondLst>
                                    <p:cond delay="0"/>
                                  </p:stCondLst>
                                  <p:childTnLst>
                                    <p:set>
                                      <p:cBhvr>
                                        <p:cTn id="121" dur="1" fill="hold">
                                          <p:stCondLst>
                                            <p:cond delay="0"/>
                                          </p:stCondLst>
                                        </p:cTn>
                                        <p:tgtEl>
                                          <p:spTgt spid="66"/>
                                        </p:tgtEl>
                                        <p:attrNameLst>
                                          <p:attrName>style.visibility</p:attrName>
                                        </p:attrNameLst>
                                      </p:cBhvr>
                                      <p:to>
                                        <p:strVal val="hidden"/>
                                      </p:to>
                                    </p:set>
                                  </p:childTnLst>
                                </p:cTn>
                              </p:par>
                              <p:par>
                                <p:cTn id="122" presetID="1" presetClass="entr" presetSubtype="0" fill="hold" nodeType="withEffect">
                                  <p:stCondLst>
                                    <p:cond delay="0"/>
                                  </p:stCondLst>
                                  <p:childTnLst>
                                    <p:set>
                                      <p:cBhvr>
                                        <p:cTn id="123" dur="1" fill="hold">
                                          <p:stCondLst>
                                            <p:cond delay="0"/>
                                          </p:stCondLst>
                                        </p:cTn>
                                        <p:tgtEl>
                                          <p:spTgt spid="79"/>
                                        </p:tgtEl>
                                        <p:attrNameLst>
                                          <p:attrName>style.visibility</p:attrName>
                                        </p:attrNameLst>
                                      </p:cBhvr>
                                      <p:to>
                                        <p:strVal val="visible"/>
                                      </p:to>
                                    </p:set>
                                  </p:childTnLst>
                                </p:cTn>
                              </p:par>
                            </p:childTnLst>
                          </p:cTn>
                        </p:par>
                        <p:par>
                          <p:cTn id="124" fill="hold">
                            <p:stCondLst>
                              <p:cond delay="500"/>
                            </p:stCondLst>
                            <p:childTnLst>
                              <p:par>
                                <p:cTn id="125" presetID="1" presetClass="entr" presetSubtype="0" fill="hold" grpId="0" nodeType="afterEffect">
                                  <p:stCondLst>
                                    <p:cond delay="0"/>
                                  </p:stCondLst>
                                  <p:childTnLst>
                                    <p:set>
                                      <p:cBhvr>
                                        <p:cTn id="126" dur="1" fill="hold">
                                          <p:stCondLst>
                                            <p:cond delay="0"/>
                                          </p:stCondLst>
                                        </p:cTn>
                                        <p:tgtEl>
                                          <p:spTgt spid="80"/>
                                        </p:tgtEl>
                                        <p:attrNameLst>
                                          <p:attrName>style.visibility</p:attrName>
                                        </p:attrNameLst>
                                      </p:cBhvr>
                                      <p:to>
                                        <p:strVal val="visible"/>
                                      </p:to>
                                    </p:set>
                                  </p:childTnLst>
                                </p:cTn>
                              </p:par>
                              <p:par>
                                <p:cTn id="127" presetID="1" presetClass="exit" presetSubtype="0" fill="hold" grpId="1" nodeType="withEffect">
                                  <p:stCondLst>
                                    <p:cond delay="0"/>
                                  </p:stCondLst>
                                  <p:childTnLst>
                                    <p:set>
                                      <p:cBhvr>
                                        <p:cTn id="128" dur="1" fill="hold">
                                          <p:stCondLst>
                                            <p:cond delay="0"/>
                                          </p:stCondLst>
                                        </p:cTn>
                                        <p:tgtEl>
                                          <p:spTgt spid="72"/>
                                        </p:tgtEl>
                                        <p:attrNameLst>
                                          <p:attrName>style.visibility</p:attrName>
                                        </p:attrNameLst>
                                      </p:cBhvr>
                                      <p:to>
                                        <p:strVal val="hidden"/>
                                      </p:to>
                                    </p:set>
                                  </p:childTnLst>
                                </p:cTn>
                              </p:par>
                            </p:childTnLst>
                          </p:cTn>
                        </p:par>
                      </p:childTnLst>
                    </p:cTn>
                  </p:par>
                  <p:par>
                    <p:cTn id="129" fill="hold">
                      <p:stCondLst>
                        <p:cond delay="indefinite"/>
                      </p:stCondLst>
                      <p:childTnLst>
                        <p:par>
                          <p:cTn id="130" fill="hold">
                            <p:stCondLst>
                              <p:cond delay="0"/>
                            </p:stCondLst>
                            <p:childTnLst>
                              <p:par>
                                <p:cTn id="131" presetID="22" presetClass="entr" presetSubtype="4" fill="hold" grpId="0" nodeType="clickEffect">
                                  <p:stCondLst>
                                    <p:cond delay="0"/>
                                  </p:stCondLst>
                                  <p:childTnLst>
                                    <p:set>
                                      <p:cBhvr>
                                        <p:cTn id="132" dur="1" fill="hold">
                                          <p:stCondLst>
                                            <p:cond delay="0"/>
                                          </p:stCondLst>
                                        </p:cTn>
                                        <p:tgtEl>
                                          <p:spTgt spid="83"/>
                                        </p:tgtEl>
                                        <p:attrNameLst>
                                          <p:attrName>style.visibility</p:attrName>
                                        </p:attrNameLst>
                                      </p:cBhvr>
                                      <p:to>
                                        <p:strVal val="visible"/>
                                      </p:to>
                                    </p:set>
                                    <p:animEffect transition="in" filter="wipe(down)">
                                      <p:cBhvr>
                                        <p:cTn id="133" dur="500"/>
                                        <p:tgtEl>
                                          <p:spTgt spid="83"/>
                                        </p:tgtEl>
                                      </p:cBhvr>
                                    </p:animEffect>
                                  </p:childTnLst>
                                </p:cTn>
                              </p:par>
                            </p:childTnLst>
                          </p:cTn>
                        </p:par>
                      </p:childTnLst>
                    </p:cTn>
                  </p:par>
                  <p:par>
                    <p:cTn id="134" fill="hold">
                      <p:stCondLst>
                        <p:cond delay="indefinite"/>
                      </p:stCondLst>
                      <p:childTnLst>
                        <p:par>
                          <p:cTn id="135" fill="hold">
                            <p:stCondLst>
                              <p:cond delay="0"/>
                            </p:stCondLst>
                            <p:childTnLst>
                              <p:par>
                                <p:cTn id="136" presetID="42" presetClass="path" presetSubtype="0" accel="50000" decel="50000" fill="hold" grpId="4" nodeType="clickEffect">
                                  <p:stCondLst>
                                    <p:cond delay="0"/>
                                  </p:stCondLst>
                                  <p:childTnLst>
                                    <p:animMotion origin="layout" path="M 4.72222E-6 -0.00023 L 0.38506 -0.00185 " pathEditMode="relative" rAng="0" ptsTypes="AA">
                                      <p:cBhvr>
                                        <p:cTn id="137" dur="500" fill="hold"/>
                                        <p:tgtEl>
                                          <p:spTgt spid="62"/>
                                        </p:tgtEl>
                                        <p:attrNameLst>
                                          <p:attrName>ppt_x</p:attrName>
                                          <p:attrName>ppt_y</p:attrName>
                                        </p:attrNameLst>
                                      </p:cBhvr>
                                      <p:rCtr x="19253" y="-93"/>
                                    </p:animMotion>
                                  </p:childTnLst>
                                </p:cTn>
                              </p:par>
                            </p:childTnLst>
                          </p:cTn>
                        </p:par>
                      </p:childTnLst>
                    </p:cTn>
                  </p:par>
                  <p:par>
                    <p:cTn id="138" fill="hold">
                      <p:stCondLst>
                        <p:cond delay="indefinite"/>
                      </p:stCondLst>
                      <p:childTnLst>
                        <p:par>
                          <p:cTn id="139" fill="hold">
                            <p:stCondLst>
                              <p:cond delay="0"/>
                            </p:stCondLst>
                            <p:childTnLst>
                              <p:par>
                                <p:cTn id="140" presetID="1" presetClass="entr" presetSubtype="0" fill="hold" grpId="0" nodeType="clickEffect">
                                  <p:stCondLst>
                                    <p:cond delay="0"/>
                                  </p:stCondLst>
                                  <p:childTnLst>
                                    <p:set>
                                      <p:cBhvr>
                                        <p:cTn id="141" dur="1" fill="hold">
                                          <p:stCondLst>
                                            <p:cond delay="0"/>
                                          </p:stCondLst>
                                        </p:cTn>
                                        <p:tgtEl>
                                          <p:spTgt spid="41"/>
                                        </p:tgtEl>
                                        <p:attrNameLst>
                                          <p:attrName>style.visibility</p:attrName>
                                        </p:attrNameLst>
                                      </p:cBhvr>
                                      <p:to>
                                        <p:strVal val="visible"/>
                                      </p:to>
                                    </p:set>
                                  </p:childTnLst>
                                </p:cTn>
                              </p:par>
                              <p:par>
                                <p:cTn id="142" presetID="1" presetClass="entr" presetSubtype="0" fill="hold" grpId="0" nodeType="withEffect">
                                  <p:stCondLst>
                                    <p:cond delay="0"/>
                                  </p:stCondLst>
                                  <p:childTnLst>
                                    <p:set>
                                      <p:cBhvr>
                                        <p:cTn id="143" dur="1" fill="hold">
                                          <p:stCondLst>
                                            <p:cond delay="0"/>
                                          </p:stCondLst>
                                        </p:cTn>
                                        <p:tgtEl>
                                          <p:spTgt spid="3"/>
                                        </p:tgtEl>
                                        <p:attrNameLst>
                                          <p:attrName>style.visibility</p:attrName>
                                        </p:attrNameLst>
                                      </p:cBhvr>
                                      <p:to>
                                        <p:strVal val="visible"/>
                                      </p:to>
                                    </p:set>
                                  </p:childTnLst>
                                </p:cTn>
                              </p:par>
                            </p:childTnLst>
                          </p:cTn>
                        </p:par>
                      </p:childTnLst>
                    </p:cTn>
                  </p:par>
                  <p:par>
                    <p:cTn id="144" fill="hold">
                      <p:stCondLst>
                        <p:cond delay="indefinite"/>
                      </p:stCondLst>
                      <p:childTnLst>
                        <p:par>
                          <p:cTn id="145" fill="hold">
                            <p:stCondLst>
                              <p:cond delay="0"/>
                            </p:stCondLst>
                            <p:childTnLst>
                              <p:par>
                                <p:cTn id="146" presetID="1" presetClass="entr" presetSubtype="0" fill="hold" grpId="0" nodeType="clickEffect">
                                  <p:stCondLst>
                                    <p:cond delay="0"/>
                                  </p:stCondLst>
                                  <p:childTnLst>
                                    <p:set>
                                      <p:cBhvr>
                                        <p:cTn id="147" dur="1" fill="hold">
                                          <p:stCondLst>
                                            <p:cond delay="0"/>
                                          </p:stCondLst>
                                        </p:cTn>
                                        <p:tgtEl>
                                          <p:spTgt spid="43"/>
                                        </p:tgtEl>
                                        <p:attrNameLst>
                                          <p:attrName>style.visibility</p:attrName>
                                        </p:attrNameLst>
                                      </p:cBhvr>
                                      <p:to>
                                        <p:strVal val="visible"/>
                                      </p:to>
                                    </p:set>
                                  </p:childTnLst>
                                </p:cTn>
                              </p:par>
                              <p:par>
                                <p:cTn id="148" presetID="1" presetClass="entr" presetSubtype="0" fill="hold" grpId="0" nodeType="withEffect">
                                  <p:stCondLst>
                                    <p:cond delay="0"/>
                                  </p:stCondLst>
                                  <p:childTnLst>
                                    <p:set>
                                      <p:cBhvr>
                                        <p:cTn id="149" dur="1" fill="hold">
                                          <p:stCondLst>
                                            <p:cond delay="0"/>
                                          </p:stCondLst>
                                        </p:cTn>
                                        <p:tgtEl>
                                          <p:spTgt spid="42"/>
                                        </p:tgtEl>
                                        <p:attrNameLst>
                                          <p:attrName>style.visibility</p:attrName>
                                        </p:attrNameLst>
                                      </p:cBhvr>
                                      <p:to>
                                        <p:strVal val="visible"/>
                                      </p:to>
                                    </p:set>
                                  </p:childTnLst>
                                </p:cTn>
                              </p:par>
                            </p:childTnLst>
                          </p:cTn>
                        </p:par>
                      </p:childTnLst>
                    </p:cTn>
                  </p:par>
                  <p:par>
                    <p:cTn id="150" fill="hold">
                      <p:stCondLst>
                        <p:cond delay="indefinite"/>
                      </p:stCondLst>
                      <p:childTnLst>
                        <p:par>
                          <p:cTn id="151" fill="hold">
                            <p:stCondLst>
                              <p:cond delay="0"/>
                            </p:stCondLst>
                            <p:childTnLst>
                              <p:par>
                                <p:cTn id="152" presetID="1" presetClass="entr" presetSubtype="0" fill="hold" grpId="0" nodeType="clickEffect">
                                  <p:stCondLst>
                                    <p:cond delay="0"/>
                                  </p:stCondLst>
                                  <p:childTnLst>
                                    <p:set>
                                      <p:cBhvr>
                                        <p:cTn id="153" dur="1" fill="hold">
                                          <p:stCondLst>
                                            <p:cond delay="0"/>
                                          </p:stCondLst>
                                        </p:cTn>
                                        <p:tgtEl>
                                          <p:spTgt spid="4"/>
                                        </p:tgtEl>
                                        <p:attrNameLst>
                                          <p:attrName>style.visibility</p:attrName>
                                        </p:attrNameLst>
                                      </p:cBhvr>
                                      <p:to>
                                        <p:strVal val="visible"/>
                                      </p:to>
                                    </p:set>
                                  </p:childTnLst>
                                </p:cTn>
                              </p:par>
                            </p:childTnLst>
                          </p:cTn>
                        </p:par>
                      </p:childTnLst>
                    </p:cTn>
                  </p:par>
                  <p:par>
                    <p:cTn id="154" fill="hold">
                      <p:stCondLst>
                        <p:cond delay="indefinite"/>
                      </p:stCondLst>
                      <p:childTnLst>
                        <p:par>
                          <p:cTn id="155" fill="hold">
                            <p:stCondLst>
                              <p:cond delay="0"/>
                            </p:stCondLst>
                            <p:childTnLst>
                              <p:par>
                                <p:cTn id="156" presetID="1" presetClass="exit" presetSubtype="0" fill="hold" grpId="1" nodeType="clickEffect">
                                  <p:stCondLst>
                                    <p:cond delay="0"/>
                                  </p:stCondLst>
                                  <p:childTnLst>
                                    <p:set>
                                      <p:cBhvr>
                                        <p:cTn id="157" dur="1" fill="hold">
                                          <p:stCondLst>
                                            <p:cond delay="0"/>
                                          </p:stCondLst>
                                        </p:cTn>
                                        <p:tgtEl>
                                          <p:spTgt spid="43"/>
                                        </p:tgtEl>
                                        <p:attrNameLst>
                                          <p:attrName>style.visibility</p:attrName>
                                        </p:attrNameLst>
                                      </p:cBhvr>
                                      <p:to>
                                        <p:strVal val="hidden"/>
                                      </p:to>
                                    </p:set>
                                  </p:childTnLst>
                                </p:cTn>
                              </p:par>
                              <p:par>
                                <p:cTn id="158" presetID="1" presetClass="exit" presetSubtype="0" fill="hold" grpId="1" nodeType="withEffect">
                                  <p:stCondLst>
                                    <p:cond delay="0"/>
                                  </p:stCondLst>
                                  <p:childTnLst>
                                    <p:set>
                                      <p:cBhvr>
                                        <p:cTn id="159" dur="1" fill="hold">
                                          <p:stCondLst>
                                            <p:cond delay="0"/>
                                          </p:stCondLst>
                                        </p:cTn>
                                        <p:tgtEl>
                                          <p:spTgt spid="41"/>
                                        </p:tgtEl>
                                        <p:attrNameLst>
                                          <p:attrName>style.visibility</p:attrName>
                                        </p:attrNameLst>
                                      </p:cBhvr>
                                      <p:to>
                                        <p:strVal val="hidden"/>
                                      </p:to>
                                    </p:set>
                                  </p:childTnLst>
                                </p:cTn>
                              </p:par>
                              <p:par>
                                <p:cTn id="160" presetID="1" presetClass="exit" presetSubtype="0" fill="hold" grpId="1" nodeType="withEffect">
                                  <p:stCondLst>
                                    <p:cond delay="0"/>
                                  </p:stCondLst>
                                  <p:childTnLst>
                                    <p:set>
                                      <p:cBhvr>
                                        <p:cTn id="161" dur="1" fill="hold">
                                          <p:stCondLst>
                                            <p:cond delay="0"/>
                                          </p:stCondLst>
                                        </p:cTn>
                                        <p:tgtEl>
                                          <p:spTgt spid="80"/>
                                        </p:tgtEl>
                                        <p:attrNameLst>
                                          <p:attrName>style.visibility</p:attrName>
                                        </p:attrNameLst>
                                      </p:cBhvr>
                                      <p:to>
                                        <p:strVal val="hidden"/>
                                      </p:to>
                                    </p:set>
                                  </p:childTnLst>
                                </p:cTn>
                              </p:par>
                            </p:childTnLst>
                          </p:cTn>
                        </p:par>
                        <p:par>
                          <p:cTn id="162" fill="hold">
                            <p:stCondLst>
                              <p:cond delay="0"/>
                            </p:stCondLst>
                            <p:childTnLst>
                              <p:par>
                                <p:cTn id="163" presetID="1" presetClass="entr" presetSubtype="0" fill="hold" grpId="0" nodeType="afterEffect">
                                  <p:stCondLst>
                                    <p:cond delay="0"/>
                                  </p:stCondLst>
                                  <p:childTnLst>
                                    <p:set>
                                      <p:cBhvr>
                                        <p:cTn id="164" dur="1" fill="hold">
                                          <p:stCondLst>
                                            <p:cond delay="0"/>
                                          </p:stCondLst>
                                        </p:cTn>
                                        <p:tgtEl>
                                          <p:spTgt spid="51"/>
                                        </p:tgtEl>
                                        <p:attrNameLst>
                                          <p:attrName>style.visibility</p:attrName>
                                        </p:attrNameLst>
                                      </p:cBhvr>
                                      <p:to>
                                        <p:strVal val="visible"/>
                                      </p:to>
                                    </p:set>
                                  </p:childTnLst>
                                </p:cTn>
                              </p:par>
                            </p:childTnLst>
                          </p:cTn>
                        </p:par>
                        <p:par>
                          <p:cTn id="165" fill="hold">
                            <p:stCondLst>
                              <p:cond delay="0"/>
                            </p:stCondLst>
                            <p:childTnLst>
                              <p:par>
                                <p:cTn id="166" presetID="22" presetClass="entr" presetSubtype="4" fill="hold" grpId="0" nodeType="afterEffect">
                                  <p:stCondLst>
                                    <p:cond delay="0"/>
                                  </p:stCondLst>
                                  <p:childTnLst>
                                    <p:set>
                                      <p:cBhvr>
                                        <p:cTn id="167" dur="1" fill="hold">
                                          <p:stCondLst>
                                            <p:cond delay="0"/>
                                          </p:stCondLst>
                                        </p:cTn>
                                        <p:tgtEl>
                                          <p:spTgt spid="52"/>
                                        </p:tgtEl>
                                        <p:attrNameLst>
                                          <p:attrName>style.visibility</p:attrName>
                                        </p:attrNameLst>
                                      </p:cBhvr>
                                      <p:to>
                                        <p:strVal val="visible"/>
                                      </p:to>
                                    </p:set>
                                    <p:animEffect transition="in" filter="wipe(down)">
                                      <p:cBhvr>
                                        <p:cTn id="168" dur="500"/>
                                        <p:tgtEl>
                                          <p:spTgt spid="52"/>
                                        </p:tgtEl>
                                      </p:cBhvr>
                                    </p:animEffect>
                                  </p:childTnLst>
                                </p:cTn>
                              </p:par>
                              <p:par>
                                <p:cTn id="169" presetID="42" presetClass="path" presetSubtype="0" accel="50000" decel="50000" fill="hold" grpId="2" nodeType="withEffect">
                                  <p:stCondLst>
                                    <p:cond delay="0"/>
                                  </p:stCondLst>
                                  <p:childTnLst>
                                    <p:animMotion origin="layout" path="M 0.04566 4.07407E-6 L 0.1323 4.07407E-6 " pathEditMode="relative" rAng="0" ptsTypes="AA">
                                      <p:cBhvr>
                                        <p:cTn id="170" dur="500" fill="hold"/>
                                        <p:tgtEl>
                                          <p:spTgt spid="67"/>
                                        </p:tgtEl>
                                        <p:attrNameLst>
                                          <p:attrName>ppt_x</p:attrName>
                                          <p:attrName>ppt_y</p:attrName>
                                        </p:attrNameLst>
                                      </p:cBhvr>
                                      <p:rCtr x="4323" y="0"/>
                                    </p:animMotion>
                                  </p:childTnLst>
                                </p:cTn>
                              </p:par>
                            </p:childTnLst>
                          </p:cTn>
                        </p:par>
                        <p:par>
                          <p:cTn id="171" fill="hold">
                            <p:stCondLst>
                              <p:cond delay="500"/>
                            </p:stCondLst>
                            <p:childTnLst>
                              <p:par>
                                <p:cTn id="172" presetID="1" presetClass="exit" presetSubtype="0" fill="hold" grpId="3" nodeType="afterEffect">
                                  <p:stCondLst>
                                    <p:cond delay="0"/>
                                  </p:stCondLst>
                                  <p:childTnLst>
                                    <p:set>
                                      <p:cBhvr>
                                        <p:cTn id="173" dur="1" fill="hold">
                                          <p:stCondLst>
                                            <p:cond delay="0"/>
                                          </p:stCondLst>
                                        </p:cTn>
                                        <p:tgtEl>
                                          <p:spTgt spid="67"/>
                                        </p:tgtEl>
                                        <p:attrNameLst>
                                          <p:attrName>style.visibility</p:attrName>
                                        </p:attrNameLst>
                                      </p:cBhvr>
                                      <p:to>
                                        <p:strVal val="hidden"/>
                                      </p:to>
                                    </p:set>
                                  </p:childTnLst>
                                </p:cTn>
                              </p:par>
                            </p:childTnLst>
                          </p:cTn>
                        </p:par>
                        <p:par>
                          <p:cTn id="174" fill="hold">
                            <p:stCondLst>
                              <p:cond delay="500"/>
                            </p:stCondLst>
                            <p:childTnLst>
                              <p:par>
                                <p:cTn id="175" presetID="1" presetClass="entr" presetSubtype="0" fill="hold" grpId="0" nodeType="afterEffect">
                                  <p:stCondLst>
                                    <p:cond delay="0"/>
                                  </p:stCondLst>
                                  <p:childTnLst>
                                    <p:set>
                                      <p:cBhvr>
                                        <p:cTn id="176" dur="1" fill="hold">
                                          <p:stCondLst>
                                            <p:cond delay="0"/>
                                          </p:stCondLst>
                                        </p:cTn>
                                        <p:tgtEl>
                                          <p:spTgt spid="81"/>
                                        </p:tgtEl>
                                        <p:attrNameLst>
                                          <p:attrName>style.visibility</p:attrName>
                                        </p:attrNameLst>
                                      </p:cBhvr>
                                      <p:to>
                                        <p:strVal val="visible"/>
                                      </p:to>
                                    </p:set>
                                  </p:childTnLst>
                                </p:cTn>
                              </p:par>
                            </p:childTnLst>
                          </p:cTn>
                        </p:par>
                        <p:par>
                          <p:cTn id="177" fill="hold">
                            <p:stCondLst>
                              <p:cond delay="500"/>
                            </p:stCondLst>
                            <p:childTnLst>
                              <p:par>
                                <p:cTn id="178" presetID="42" presetClass="path" presetSubtype="0" accel="50000" decel="50000" fill="hold" grpId="1" nodeType="afterEffect">
                                  <p:stCondLst>
                                    <p:cond delay="0"/>
                                  </p:stCondLst>
                                  <p:childTnLst>
                                    <p:animMotion origin="layout" path="M 5E-6 -3.7037E-7 L 0.17952 -0.00023 " pathEditMode="relative" rAng="0" ptsTypes="AA">
                                      <p:cBhvr>
                                        <p:cTn id="179" dur="500" fill="hold"/>
                                        <p:tgtEl>
                                          <p:spTgt spid="81"/>
                                        </p:tgtEl>
                                        <p:attrNameLst>
                                          <p:attrName>ppt_x</p:attrName>
                                          <p:attrName>ppt_y</p:attrName>
                                        </p:attrNameLst>
                                      </p:cBhvr>
                                      <p:rCtr x="8976" y="-23"/>
                                    </p:animMotion>
                                  </p:childTnLst>
                                </p:cTn>
                              </p:par>
                            </p:childTnLst>
                          </p:cTn>
                        </p:par>
                        <p:par>
                          <p:cTn id="180" fill="hold">
                            <p:stCondLst>
                              <p:cond delay="1000"/>
                            </p:stCondLst>
                            <p:childTnLst>
                              <p:par>
                                <p:cTn id="181" presetID="1" presetClass="exit" presetSubtype="0" fill="hold" grpId="2" nodeType="afterEffect">
                                  <p:stCondLst>
                                    <p:cond delay="0"/>
                                  </p:stCondLst>
                                  <p:childTnLst>
                                    <p:set>
                                      <p:cBhvr>
                                        <p:cTn id="182" dur="1" fill="hold">
                                          <p:stCondLst>
                                            <p:cond delay="0"/>
                                          </p:stCondLst>
                                        </p:cTn>
                                        <p:tgtEl>
                                          <p:spTgt spid="81"/>
                                        </p:tgtEl>
                                        <p:attrNameLst>
                                          <p:attrName>style.visibility</p:attrName>
                                        </p:attrNameLst>
                                      </p:cBhvr>
                                      <p:to>
                                        <p:strVal val="hidden"/>
                                      </p:to>
                                    </p:set>
                                  </p:childTnLst>
                                </p:cTn>
                              </p:par>
                            </p:childTnLst>
                          </p:cTn>
                        </p:par>
                        <p:par>
                          <p:cTn id="183" fill="hold">
                            <p:stCondLst>
                              <p:cond delay="1000"/>
                            </p:stCondLst>
                            <p:childTnLst>
                              <p:par>
                                <p:cTn id="184" presetID="1" presetClass="entr" presetSubtype="0" fill="hold" grpId="0" nodeType="afterEffect">
                                  <p:stCondLst>
                                    <p:cond delay="0"/>
                                  </p:stCondLst>
                                  <p:childTnLst>
                                    <p:set>
                                      <p:cBhvr>
                                        <p:cTn id="185" dur="1" fill="hold">
                                          <p:stCondLst>
                                            <p:cond delay="0"/>
                                          </p:stCondLst>
                                        </p:cTn>
                                        <p:tgtEl>
                                          <p:spTgt spid="82"/>
                                        </p:tgtEl>
                                        <p:attrNameLst>
                                          <p:attrName>style.visibility</p:attrName>
                                        </p:attrNameLst>
                                      </p:cBhvr>
                                      <p:to>
                                        <p:strVal val="visible"/>
                                      </p:to>
                                    </p:set>
                                  </p:childTnLst>
                                </p:cTn>
                              </p:par>
                            </p:childTnLst>
                          </p:cTn>
                        </p:par>
                        <p:par>
                          <p:cTn id="186" fill="hold">
                            <p:stCondLst>
                              <p:cond delay="1000"/>
                            </p:stCondLst>
                            <p:childTnLst>
                              <p:par>
                                <p:cTn id="187" presetID="42" presetClass="path" presetSubtype="0" accel="50000" decel="50000" fill="hold" grpId="1" nodeType="afterEffect">
                                  <p:stCondLst>
                                    <p:cond delay="0"/>
                                  </p:stCondLst>
                                  <p:childTnLst>
                                    <p:animMotion origin="layout" path="M 5E-6 -3.33333E-6 L 0.09289 -3.33333E-6 " pathEditMode="relative" rAng="0" ptsTypes="AA">
                                      <p:cBhvr>
                                        <p:cTn id="188" dur="500" fill="hold"/>
                                        <p:tgtEl>
                                          <p:spTgt spid="82"/>
                                        </p:tgtEl>
                                        <p:attrNameLst>
                                          <p:attrName>ppt_x</p:attrName>
                                          <p:attrName>ppt_y</p:attrName>
                                        </p:attrNameLst>
                                      </p:cBhvr>
                                      <p:rCtr x="4635" y="0"/>
                                    </p:animMotion>
                                  </p:childTnLst>
                                </p:cTn>
                              </p:par>
                            </p:childTnLst>
                          </p:cTn>
                        </p:par>
                        <p:par>
                          <p:cTn id="189" fill="hold">
                            <p:stCondLst>
                              <p:cond delay="1500"/>
                            </p:stCondLst>
                            <p:childTnLst>
                              <p:par>
                                <p:cTn id="190" presetID="1" presetClass="exit" presetSubtype="0" fill="hold" grpId="2" nodeType="afterEffect">
                                  <p:stCondLst>
                                    <p:cond delay="0"/>
                                  </p:stCondLst>
                                  <p:childTnLst>
                                    <p:set>
                                      <p:cBhvr>
                                        <p:cTn id="191" dur="1" fill="hold">
                                          <p:stCondLst>
                                            <p:cond delay="0"/>
                                          </p:stCondLst>
                                        </p:cTn>
                                        <p:tgtEl>
                                          <p:spTgt spid="8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animBg="1"/>
      <p:bldP spid="72" grpId="1" animBg="1"/>
      <p:bldP spid="7" grpId="0" animBg="1"/>
      <p:bldP spid="8" grpId="0" animBg="1"/>
      <p:bldP spid="9" grpId="0" animBg="1"/>
      <p:bldP spid="16" grpId="0" animBg="1"/>
      <p:bldP spid="23" grpId="0" animBg="1"/>
      <p:bldP spid="24" grpId="0" animBg="1"/>
      <p:bldP spid="25" grpId="0" animBg="1"/>
      <p:bldP spid="36" grpId="0"/>
      <p:bldP spid="48" grpId="0" animBg="1"/>
      <p:bldP spid="49" grpId="0" animBg="1"/>
      <p:bldP spid="50" grpId="0" animBg="1"/>
      <p:bldP spid="67" grpId="0" animBg="1"/>
      <p:bldP spid="67" grpId="1" animBg="1"/>
      <p:bldP spid="67" grpId="2" animBg="1"/>
      <p:bldP spid="67" grpId="3" animBg="1"/>
      <p:bldP spid="69" grpId="0" animBg="1"/>
      <p:bldP spid="70" grpId="0" animBg="1"/>
      <p:bldP spid="75" grpId="0" animBg="1"/>
      <p:bldP spid="6" grpId="0" animBg="1"/>
      <p:bldP spid="80" grpId="0" animBg="1"/>
      <p:bldP spid="80" grpId="1" animBg="1"/>
      <p:bldP spid="81" grpId="0" animBg="1"/>
      <p:bldP spid="81" grpId="1" animBg="1"/>
      <p:bldP spid="81" grpId="2" animBg="1"/>
      <p:bldP spid="82" grpId="0" animBg="1"/>
      <p:bldP spid="82" grpId="1" animBg="1"/>
      <p:bldP spid="82" grpId="2" animBg="1"/>
      <p:bldP spid="83" grpId="0" animBg="1"/>
      <p:bldP spid="3" grpId="0" animBg="1"/>
      <p:bldP spid="41" grpId="0" animBg="1"/>
      <p:bldP spid="41" grpId="1" animBg="1"/>
      <p:bldP spid="42" grpId="0" animBg="1"/>
      <p:bldP spid="43" grpId="0" animBg="1"/>
      <p:bldP spid="43" grpId="1" animBg="1"/>
      <p:bldP spid="44" grpId="0"/>
      <p:bldP spid="51" grpId="0" animBg="1"/>
      <p:bldP spid="52" grpId="0" animBg="1"/>
      <p:bldP spid="4" grpId="0" animBg="1"/>
      <p:bldP spid="62" grpId="0" animBg="1"/>
      <p:bldP spid="62" grpId="1" animBg="1"/>
      <p:bldP spid="62" grpId="2" animBg="1"/>
      <p:bldP spid="62" grpId="3" animBg="1"/>
      <p:bldP spid="62" grpId="4" animBg="1"/>
      <p:bldP spid="54" grpId="0" animBg="1"/>
      <p:bldP spid="54" grpId="1" animBg="1"/>
      <p:bldP spid="55" grpId="0" animBg="1"/>
      <p:bldP spid="55" grpId="1" animBg="1"/>
      <p:bldP spid="56" grpId="0" animBg="1"/>
      <p:bldP spid="56" grpId="1" animBg="1"/>
      <p:bldP spid="59" grpId="0" animBg="1"/>
      <p:bldP spid="59" grpId="1" animBg="1"/>
      <p:bldP spid="22" grpId="0" animBg="1"/>
      <p:bldP spid="22" grpId="1"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Our First Step: Comprehensive Mapping</a:t>
            </a:r>
          </a:p>
        </p:txBody>
      </p:sp>
      <p:sp>
        <p:nvSpPr>
          <p:cNvPr id="3" name="Content Placeholder 2"/>
          <p:cNvSpPr>
            <a:spLocks noGrp="1"/>
          </p:cNvSpPr>
          <p:nvPr>
            <p:ph idx="1"/>
          </p:nvPr>
        </p:nvSpPr>
        <p:spPr/>
        <p:txBody>
          <a:bodyPr/>
          <a:lstStyle/>
          <a:p>
            <a:r>
              <a:rPr lang="en-US" dirty="0">
                <a:solidFill>
                  <a:srgbClr val="0000FF"/>
                </a:solidFill>
              </a:rPr>
              <a:t>+ Guaranteed to find </a:t>
            </a:r>
            <a:r>
              <a:rPr lang="en-US" i="1" dirty="0">
                <a:solidFill>
                  <a:srgbClr val="0000FF"/>
                </a:solidFill>
              </a:rPr>
              <a:t>all</a:t>
            </a:r>
            <a:r>
              <a:rPr lang="en-US" dirty="0">
                <a:solidFill>
                  <a:srgbClr val="0000FF"/>
                </a:solidFill>
              </a:rPr>
              <a:t> mappings </a:t>
            </a:r>
            <a:r>
              <a:rPr lang="en-US" dirty="0">
                <a:solidFill>
                  <a:srgbClr val="0000FF"/>
                </a:solidFill>
                <a:sym typeface="Wingdings" pitchFamily="2" charset="2"/>
              </a:rPr>
              <a:t> sensitive</a:t>
            </a:r>
            <a:endParaRPr lang="en-US" dirty="0">
              <a:solidFill>
                <a:srgbClr val="0000FF"/>
              </a:solidFill>
            </a:endParaRPr>
          </a:p>
          <a:p>
            <a:r>
              <a:rPr lang="en-US" dirty="0">
                <a:solidFill>
                  <a:srgbClr val="0000FF"/>
                </a:solidFill>
              </a:rPr>
              <a:t>+ Can tolerate up to </a:t>
            </a:r>
            <a:r>
              <a:rPr lang="en-US" i="1" dirty="0">
                <a:solidFill>
                  <a:srgbClr val="0000FF"/>
                </a:solidFill>
              </a:rPr>
              <a:t>e</a:t>
            </a:r>
            <a:r>
              <a:rPr lang="en-US" dirty="0">
                <a:solidFill>
                  <a:srgbClr val="0000FF"/>
                </a:solidFill>
              </a:rPr>
              <a:t> errors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223F3DD0-964F-E14E-9680-7F8D5AE1424B}"/>
              </a:ext>
            </a:extLst>
          </p:cNvPr>
          <p:cNvPicPr>
            <a:picLocks noChangeAspect="1"/>
          </p:cNvPicPr>
          <p:nvPr/>
        </p:nvPicPr>
        <p:blipFill>
          <a:blip r:embed="rId3"/>
          <a:stretch>
            <a:fillRect/>
          </a:stretch>
        </p:blipFill>
        <p:spPr>
          <a:xfrm>
            <a:off x="0" y="3493941"/>
            <a:ext cx="9144000" cy="2311323"/>
          </a:xfrm>
          <a:prstGeom prst="rect">
            <a:avLst/>
          </a:prstGeom>
        </p:spPr>
      </p:pic>
      <p:pic>
        <p:nvPicPr>
          <p:cNvPr id="6" name="Picture 5">
            <a:extLst>
              <a:ext uri="{FF2B5EF4-FFF2-40B4-BE49-F238E27FC236}">
                <a16:creationId xmlns:a16="http://schemas.microsoft.com/office/drawing/2014/main" id="{2CFF0334-A291-C943-B06C-11E8E31BF6EB}"/>
              </a:ext>
            </a:extLst>
          </p:cNvPr>
          <p:cNvPicPr>
            <a:picLocks noChangeAspect="1"/>
          </p:cNvPicPr>
          <p:nvPr/>
        </p:nvPicPr>
        <p:blipFill>
          <a:blip r:embed="rId4"/>
          <a:stretch>
            <a:fillRect/>
          </a:stretch>
        </p:blipFill>
        <p:spPr>
          <a:xfrm>
            <a:off x="220572" y="2413589"/>
            <a:ext cx="2006600" cy="1054100"/>
          </a:xfrm>
          <a:prstGeom prst="rect">
            <a:avLst/>
          </a:prstGeom>
        </p:spPr>
      </p:pic>
      <p:sp>
        <p:nvSpPr>
          <p:cNvPr id="7" name="TextBox 6">
            <a:extLst>
              <a:ext uri="{FF2B5EF4-FFF2-40B4-BE49-F238E27FC236}">
                <a16:creationId xmlns:a16="http://schemas.microsoft.com/office/drawing/2014/main" id="{B5FAA595-D157-7848-B3BE-4AE98FFE1F09}"/>
              </a:ext>
            </a:extLst>
          </p:cNvPr>
          <p:cNvSpPr txBox="1"/>
          <p:nvPr/>
        </p:nvSpPr>
        <p:spPr>
          <a:xfrm>
            <a:off x="4716016" y="2761087"/>
            <a:ext cx="332379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5"/>
              </a:rPr>
              <a:t>http://mrfast.sourceforge.net/</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p:txBody>
      </p:sp>
      <p:sp>
        <p:nvSpPr>
          <p:cNvPr id="8" name="TextBox 7">
            <a:extLst>
              <a:ext uri="{FF2B5EF4-FFF2-40B4-BE49-F238E27FC236}">
                <a16:creationId xmlns:a16="http://schemas.microsoft.com/office/drawing/2014/main" id="{B6F2078C-FC19-AF41-9835-8FB9CC884161}"/>
              </a:ext>
            </a:extLst>
          </p:cNvPr>
          <p:cNvSpPr txBox="1"/>
          <p:nvPr/>
        </p:nvSpPr>
        <p:spPr>
          <a:xfrm>
            <a:off x="611560" y="6239173"/>
            <a:ext cx="7611379"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Alkan+, </a:t>
            </a:r>
            <a:r>
              <a:rPr kumimoji="0" lang="en-US" sz="1800" b="1" i="0" u="none" strike="noStrike" kern="1200" cap="none" spc="0" normalizeH="0" baseline="0" noProof="0" dirty="0">
                <a:ln>
                  <a:noFill/>
                </a:ln>
                <a:solidFill>
                  <a:srgbClr val="0000FF"/>
                </a:solidFill>
                <a:effectLst/>
                <a:uLnTx/>
                <a:uFillTx/>
                <a:latin typeface="Tahoma"/>
                <a:ea typeface="+mn-ea"/>
                <a:cs typeface="+mn-cs"/>
                <a:hlinkClick r:id="" action="ppaction://noaction">
                  <a:extLst>
                    <a:ext uri="{A12FA001-AC4F-418D-AE19-62706E023703}">
                      <ahyp:hlinkClr xmlns:ahyp="http://schemas.microsoft.com/office/drawing/2018/hyperlinkcolor" val="tx"/>
                    </a:ext>
                  </a:extLst>
                </a:hlinkClick>
              </a:rPr>
              <a:t>"Personalized copy number and segmental duplication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 action="ppaction://noaction">
                  <a:extLst>
                    <a:ext uri="{A12FA001-AC4F-418D-AE19-62706E023703}">
                      <ahyp:hlinkClr xmlns:ahyp="http://schemas.microsoft.com/office/drawing/2018/hyperlinkcolor" val="tx"/>
                    </a:ext>
                  </a:extLst>
                </a:hlinkClick>
              </a:rPr>
              <a:t>maps using next-generation sequencing”</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r>
              <a:rPr kumimoji="0" lang="en-US" sz="1800" b="0" i="0" u="none" strike="noStrike" kern="1200" cap="none" spc="0" normalizeH="0" baseline="0" noProof="0" dirty="0">
                <a:ln>
                  <a:noFill/>
                </a:ln>
                <a:solidFill>
                  <a:srgbClr val="000000"/>
                </a:solidFill>
                <a:effectLst/>
                <a:uLnTx/>
                <a:uFillTx/>
                <a:latin typeface="Tahoma"/>
                <a:ea typeface="+mn-ea"/>
                <a:cs typeface="+mn-cs"/>
              </a:rPr>
              <a:t>Nature Genetics 2009.</a:t>
            </a: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3254466502"/>
      </p:ext>
    </p:extLst>
  </p:cSld>
  <p:clrMapOvr>
    <a:masterClrMapping/>
  </p:clrMapOvr>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dirty="0"/>
              <a:t>Problem and Goal</a:t>
            </a:r>
          </a:p>
        </p:txBody>
      </p:sp>
      <p:sp>
        <p:nvSpPr>
          <p:cNvPr id="3" name="内容占位符 2"/>
          <p:cNvSpPr>
            <a:spLocks noGrp="1"/>
          </p:cNvSpPr>
          <p:nvPr>
            <p:ph idx="1"/>
          </p:nvPr>
        </p:nvSpPr>
        <p:spPr/>
        <p:txBody>
          <a:bodyPr/>
          <a:lstStyle/>
          <a:p>
            <a:r>
              <a:rPr lang="en-US" dirty="0">
                <a:solidFill>
                  <a:srgbClr val="FF0000"/>
                </a:solidFill>
              </a:rPr>
              <a:t>Poor performance of existing read mappers: Very slow </a:t>
            </a:r>
          </a:p>
          <a:p>
            <a:pPr lvl="1"/>
            <a:r>
              <a:rPr lang="en-US" dirty="0">
                <a:solidFill>
                  <a:srgbClr val="FF0000"/>
                </a:solidFill>
              </a:rPr>
              <a:t>Verification/alignment takes too long to execute</a:t>
            </a:r>
          </a:p>
          <a:p>
            <a:pPr lvl="1"/>
            <a:r>
              <a:rPr lang="en-US" dirty="0"/>
              <a:t>Verification requires a memory access for reference genome + many base-pair-wise comparisons between the reference and the read (edit distance computation)</a:t>
            </a:r>
          </a:p>
          <a:p>
            <a:pPr marL="0" indent="0">
              <a:buNone/>
            </a:pPr>
            <a:endParaRPr lang="en-US" dirty="0">
              <a:solidFill>
                <a:srgbClr val="FF0000"/>
              </a:solidFill>
            </a:endParaRPr>
          </a:p>
          <a:p>
            <a:endParaRPr lang="en-US" dirty="0">
              <a:solidFill>
                <a:srgbClr val="FF0000"/>
              </a:solidFill>
            </a:endParaRPr>
          </a:p>
          <a:p>
            <a:endParaRPr lang="en-US" dirty="0"/>
          </a:p>
          <a:p>
            <a:endParaRPr lang="en-US" dirty="0"/>
          </a:p>
          <a:p>
            <a:endParaRPr lang="en-US" dirty="0"/>
          </a:p>
          <a:p>
            <a:r>
              <a:rPr lang="en-US" dirty="0">
                <a:solidFill>
                  <a:srgbClr val="0000FF"/>
                </a:solidFill>
              </a:rPr>
              <a:t>Goal: Speed up the mapper by reducing the cost of verification</a:t>
            </a:r>
          </a:p>
          <a:p>
            <a:endParaRPr lang="en-US" dirty="0">
              <a:solidFill>
                <a:srgbClr val="FF0000"/>
              </a:solidFill>
            </a:endParaRPr>
          </a:p>
        </p:txBody>
      </p:sp>
      <p:sp>
        <p:nvSpPr>
          <p:cNvPr id="4" name="灯片编号占位符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aphicFrame>
        <p:nvGraphicFramePr>
          <p:cNvPr id="5" name="Chart 170"/>
          <p:cNvGraphicFramePr/>
          <p:nvPr>
            <p:extLst>
              <p:ext uri="{D42A27DB-BD31-4B8C-83A1-F6EECF244321}">
                <p14:modId xmlns:p14="http://schemas.microsoft.com/office/powerpoint/2010/main" val="2139960055"/>
              </p:ext>
            </p:extLst>
          </p:nvPr>
        </p:nvGraphicFramePr>
        <p:xfrm>
          <a:off x="539552" y="3212976"/>
          <a:ext cx="8280170" cy="1562211"/>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Box 5"/>
          <p:cNvSpPr txBox="1"/>
          <p:nvPr/>
        </p:nvSpPr>
        <p:spPr>
          <a:xfrm>
            <a:off x="5292080" y="3501008"/>
            <a:ext cx="936104" cy="461665"/>
          </a:xfrm>
          <a:prstGeom prst="rect">
            <a:avLst/>
          </a:prstGeom>
          <a:noFill/>
          <a:ln>
            <a:solidFill>
              <a:srgbClr val="0000FF"/>
            </a:solid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1919"/>
                </a:solidFill>
                <a:effectLst/>
                <a:uLnTx/>
                <a:uFillTx/>
                <a:latin typeface="Tahoma"/>
                <a:ea typeface="+mn-ea"/>
                <a:cs typeface="+mn-cs"/>
              </a:rPr>
              <a:t>95%</a:t>
            </a:r>
          </a:p>
        </p:txBody>
      </p:sp>
    </p:spTree>
    <p:extLst>
      <p:ext uri="{BB962C8B-B14F-4D97-AF65-F5344CB8AC3E}">
        <p14:creationId xmlns:p14="http://schemas.microsoft.com/office/powerpoint/2010/main" val="151650386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AsOne/>
      </p:bldGraphic>
      <p:bldP spid="6"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7387FD-A33A-524D-9D5A-BF9942C81CBF}"/>
              </a:ext>
            </a:extLst>
          </p:cNvPr>
          <p:cNvSpPr>
            <a:spLocks noGrp="1"/>
          </p:cNvSpPr>
          <p:nvPr>
            <p:ph type="title"/>
          </p:nvPr>
        </p:nvSpPr>
        <p:spPr/>
        <p:txBody>
          <a:bodyPr/>
          <a:lstStyle/>
          <a:p>
            <a:r>
              <a:rPr lang="en-US" dirty="0"/>
              <a:t>Overarching Key Idea</a:t>
            </a:r>
          </a:p>
        </p:txBody>
      </p:sp>
      <p:sp>
        <p:nvSpPr>
          <p:cNvPr id="3" name="Content Placeholder 2">
            <a:extLst>
              <a:ext uri="{FF2B5EF4-FFF2-40B4-BE49-F238E27FC236}">
                <a16:creationId xmlns:a16="http://schemas.microsoft.com/office/drawing/2014/main" id="{CFE11A9F-EFCB-5F41-A86B-63C31BD361BC}"/>
              </a:ext>
            </a:extLst>
          </p:cNvPr>
          <p:cNvSpPr>
            <a:spLocks noGrp="1"/>
          </p:cNvSpPr>
          <p:nvPr>
            <p:ph idx="1"/>
          </p:nvPr>
        </p:nvSpPr>
        <p:spPr>
          <a:xfrm>
            <a:off x="228600" y="1916832"/>
            <a:ext cx="8610600" cy="5193723"/>
          </a:xfrm>
        </p:spPr>
        <p:txBody>
          <a:bodyPr/>
          <a:lstStyle/>
          <a:p>
            <a:pPr marL="0" indent="0" algn="ctr">
              <a:buNone/>
            </a:pPr>
            <a:r>
              <a:rPr lang="en-US" sz="4000" b="1" dirty="0">
                <a:solidFill>
                  <a:srgbClr val="0000FF"/>
                </a:solidFill>
              </a:rPr>
              <a:t>Filter fast </a:t>
            </a:r>
            <a:r>
              <a:rPr lang="en-US" sz="4000" dirty="0">
                <a:solidFill>
                  <a:srgbClr val="0000FF"/>
                </a:solidFill>
              </a:rPr>
              <a:t>before you align</a:t>
            </a:r>
          </a:p>
          <a:p>
            <a:pPr marL="0" indent="0" algn="ctr">
              <a:buNone/>
            </a:pPr>
            <a:endParaRPr lang="en-US" dirty="0">
              <a:solidFill>
                <a:srgbClr val="0000FF"/>
              </a:solidFill>
            </a:endParaRPr>
          </a:p>
          <a:p>
            <a:pPr marL="0" indent="0" algn="ctr">
              <a:buNone/>
            </a:pPr>
            <a:endParaRPr lang="en-US" dirty="0">
              <a:solidFill>
                <a:srgbClr val="0000FF"/>
              </a:solidFill>
            </a:endParaRPr>
          </a:p>
          <a:p>
            <a:pPr marL="0" indent="0" algn="ctr">
              <a:buNone/>
            </a:pPr>
            <a:r>
              <a:rPr lang="en-US" sz="4000" b="1" dirty="0">
                <a:solidFill>
                  <a:srgbClr val="FF0000"/>
                </a:solidFill>
              </a:rPr>
              <a:t>Minimize costly </a:t>
            </a:r>
          </a:p>
          <a:p>
            <a:pPr marL="0" indent="0" algn="ctr">
              <a:buNone/>
            </a:pPr>
            <a:r>
              <a:rPr lang="en-US" sz="4000" b="1" dirty="0">
                <a:solidFill>
                  <a:srgbClr val="FF0000"/>
                </a:solidFill>
              </a:rPr>
              <a:t>edit distance computations</a:t>
            </a:r>
          </a:p>
          <a:p>
            <a:pPr marL="0" indent="0" algn="ctr">
              <a:buNone/>
            </a:pPr>
            <a:r>
              <a:rPr lang="en-US" sz="4000" dirty="0">
                <a:solidFill>
                  <a:srgbClr val="FF0000"/>
                </a:solidFill>
              </a:rPr>
              <a:t>(“approximate string comparisons”)</a:t>
            </a:r>
          </a:p>
          <a:p>
            <a:pPr marL="0" indent="0" algn="ctr">
              <a:buNone/>
            </a:pPr>
            <a:endParaRPr lang="en-US" sz="4000" dirty="0">
              <a:solidFill>
                <a:srgbClr val="FF0000"/>
              </a:solidFill>
            </a:endParaRPr>
          </a:p>
        </p:txBody>
      </p:sp>
      <p:sp>
        <p:nvSpPr>
          <p:cNvPr id="4" name="Slide Number Placeholder 3">
            <a:extLst>
              <a:ext uri="{FF2B5EF4-FFF2-40B4-BE49-F238E27FC236}">
                <a16:creationId xmlns:a16="http://schemas.microsoft.com/office/drawing/2014/main" id="{F91FB115-7ECC-6A41-BF95-5BD8C929FAF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92382765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a:t>Overarching Key Idea</a:t>
            </a:r>
          </a:p>
        </p:txBody>
      </p:sp>
      <p:sp>
        <p:nvSpPr>
          <p:cNvPr id="2" name="Slide Number Placeholder 1"/>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15B707F-67A4-DA42-816E-5DF13A099CC4}"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ounded Rectangle 4"/>
          <p:cNvSpPr/>
          <p:nvPr/>
        </p:nvSpPr>
        <p:spPr>
          <a:xfrm>
            <a:off x="2857500" y="1066800"/>
            <a:ext cx="3429000" cy="900000"/>
          </a:xfrm>
          <a:prstGeom prst="roundRect">
            <a:avLst/>
          </a:prstGeom>
          <a:solidFill>
            <a:srgbClr val="00B0F0"/>
          </a:solidFill>
        </p:spPr>
        <p:style>
          <a:lnRef idx="0">
            <a:schemeClr val="accent6"/>
          </a:lnRef>
          <a:fillRef idx="3">
            <a:schemeClr val="accent6"/>
          </a:fillRef>
          <a:effectRef idx="3">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ysClr val="windowText" lastClr="000000"/>
                </a:solidFill>
                <a:effectLst/>
                <a:uLnTx/>
                <a:uFillTx/>
                <a:latin typeface="Tahoma"/>
                <a:ea typeface="+mn-ea"/>
                <a:cs typeface="+mn-cs"/>
              </a:rPr>
              <a:t>Sequenced Reads</a:t>
            </a:r>
          </a:p>
        </p:txBody>
      </p:sp>
      <p:cxnSp>
        <p:nvCxnSpPr>
          <p:cNvPr id="8" name="Straight Arrow Connector 7"/>
          <p:cNvCxnSpPr>
            <a:cxnSpLocks/>
          </p:cNvCxnSpPr>
          <p:nvPr/>
        </p:nvCxnSpPr>
        <p:spPr>
          <a:xfrm flipH="1">
            <a:off x="2178344" y="2050774"/>
            <a:ext cx="2012656" cy="690014"/>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Rounded Rectangle 8"/>
          <p:cNvSpPr/>
          <p:nvPr/>
        </p:nvSpPr>
        <p:spPr>
          <a:xfrm>
            <a:off x="5784675" y="2855119"/>
            <a:ext cx="2190750" cy="1296000"/>
          </a:xfrm>
          <a:prstGeom prst="roundRect">
            <a:avLst/>
          </a:prstGeom>
          <a:solidFill>
            <a:schemeClr val="accent6">
              <a:lumMod val="60000"/>
              <a:lumOff val="40000"/>
            </a:schemeClr>
          </a:solidFill>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ysClr val="windowText" lastClr="000000"/>
                </a:solidFill>
                <a:effectLst/>
                <a:uLnTx/>
                <a:uFillTx/>
                <a:latin typeface="Tahoma"/>
                <a:ea typeface="+mn-ea"/>
                <a:cs typeface="+mn-cs"/>
              </a:rPr>
              <a:t>Similar to Reference</a:t>
            </a:r>
          </a:p>
        </p:txBody>
      </p:sp>
      <p:sp>
        <p:nvSpPr>
          <p:cNvPr id="10" name="Rounded Rectangle 9"/>
          <p:cNvSpPr/>
          <p:nvPr/>
        </p:nvSpPr>
        <p:spPr>
          <a:xfrm>
            <a:off x="1041225" y="2855119"/>
            <a:ext cx="2190750" cy="1296000"/>
          </a:xfrm>
          <a:prstGeom prst="roundRect">
            <a:avLst/>
          </a:prstGeom>
          <a:solidFill>
            <a:srgbClr val="FF0000"/>
          </a:solidFill>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ysClr val="windowText" lastClr="000000"/>
                </a:solidFill>
                <a:effectLst/>
                <a:uLnTx/>
                <a:uFillTx/>
                <a:latin typeface="Tahoma"/>
                <a:ea typeface="+mn-ea"/>
                <a:cs typeface="+mn-cs"/>
              </a:rPr>
              <a:t>Too Dissimilar to Reference</a:t>
            </a:r>
          </a:p>
        </p:txBody>
      </p:sp>
      <p:sp>
        <p:nvSpPr>
          <p:cNvPr id="11" name="Rounded Rectangle 10"/>
          <p:cNvSpPr/>
          <p:nvPr/>
        </p:nvSpPr>
        <p:spPr>
          <a:xfrm>
            <a:off x="5023200" y="4427000"/>
            <a:ext cx="3816000" cy="1447800"/>
          </a:xfrm>
          <a:prstGeom prst="roundRect">
            <a:avLst/>
          </a:prstGeom>
          <a:solidFill>
            <a:schemeClr val="bg1"/>
          </a:solidFill>
        </p:spPr>
        <p:style>
          <a:lnRef idx="1">
            <a:schemeClr val="accent1"/>
          </a:lnRef>
          <a:fillRef idx="2">
            <a:schemeClr val="accent1"/>
          </a:fillRef>
          <a:effectRef idx="1">
            <a:schemeClr val="accent1"/>
          </a:effectRef>
          <a:fontRef idx="minor">
            <a:schemeClr val="dk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Tahoma"/>
                <a:ea typeface="+mn-ea"/>
                <a:cs typeface="+mn-cs"/>
              </a:rPr>
              <a:t>Focus processing power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Tahoma"/>
                <a:ea typeface="+mn-ea"/>
                <a:cs typeface="+mn-cs"/>
              </a:rPr>
              <a:t>on these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Tahoma"/>
                <a:ea typeface="+mn-ea"/>
                <a:cs typeface="+mn-cs"/>
              </a:rPr>
              <a:t>(e.g., edit distance</a:t>
            </a:r>
            <a:r>
              <a:rPr kumimoji="0" lang="en-US" sz="2400" b="0" i="0" u="none" strike="noStrike" kern="1200" cap="none" spc="0" normalizeH="0" noProof="0" dirty="0">
                <a:ln>
                  <a:noFill/>
                </a:ln>
                <a:solidFill>
                  <a:srgbClr val="0000FF"/>
                </a:solidFill>
                <a:effectLst/>
                <a:uLnTx/>
                <a:uFillTx/>
                <a:latin typeface="Tahoma"/>
                <a:ea typeface="+mn-ea"/>
                <a:cs typeface="+mn-cs"/>
              </a:rPr>
              <a:t> comp.)</a:t>
            </a:r>
            <a:endParaRPr kumimoji="0" lang="en-US" sz="2400" b="0" i="0" u="none" strike="noStrike" kern="1200" cap="none" spc="0" normalizeH="0" baseline="0" noProof="0" dirty="0">
              <a:ln>
                <a:noFill/>
              </a:ln>
              <a:solidFill>
                <a:srgbClr val="0000FF"/>
              </a:solidFill>
              <a:effectLst/>
              <a:uLnTx/>
              <a:uFillTx/>
              <a:latin typeface="Tahoma"/>
              <a:ea typeface="+mn-ea"/>
              <a:cs typeface="+mn-cs"/>
            </a:endParaRPr>
          </a:p>
        </p:txBody>
      </p:sp>
      <p:sp>
        <p:nvSpPr>
          <p:cNvPr id="12" name="Rounded Rectangle 11"/>
          <p:cNvSpPr/>
          <p:nvPr/>
        </p:nvSpPr>
        <p:spPr>
          <a:xfrm>
            <a:off x="279750" y="4427000"/>
            <a:ext cx="3816000" cy="1447800"/>
          </a:xfrm>
          <a:prstGeom prst="roundRect">
            <a:avLst/>
          </a:prstGeom>
          <a:solidFill>
            <a:schemeClr val="bg1"/>
          </a:solidFill>
        </p:spPr>
        <p:style>
          <a:lnRef idx="1">
            <a:schemeClr val="accent1"/>
          </a:lnRef>
          <a:fillRef idx="2">
            <a:schemeClr val="accent1"/>
          </a:fillRef>
          <a:effectRef idx="1">
            <a:schemeClr val="accent1"/>
          </a:effectRef>
          <a:fontRef idx="minor">
            <a:schemeClr val="dk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Tahoma"/>
                <a:ea typeface="+mn-ea"/>
                <a:cs typeface="+mn-cs"/>
              </a:rPr>
              <a:t>Quickly</a:t>
            </a:r>
            <a:r>
              <a:rPr kumimoji="0" lang="en-US" sz="2400" b="0" i="0" u="none" strike="noStrike" kern="1200" cap="none" spc="0" normalizeH="0" noProof="0" dirty="0">
                <a:ln>
                  <a:noFill/>
                </a:ln>
                <a:solidFill>
                  <a:srgbClr val="0000FF"/>
                </a:solidFill>
                <a:effectLst/>
                <a:uLnTx/>
                <a:uFillTx/>
                <a:latin typeface="Tahoma"/>
                <a:ea typeface="+mn-ea"/>
                <a:cs typeface="+mn-cs"/>
              </a:rPr>
              <a:t> find these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noProof="0" dirty="0">
                <a:ln>
                  <a:noFill/>
                </a:ln>
                <a:solidFill>
                  <a:srgbClr val="0000FF"/>
                </a:solidFill>
                <a:effectLst/>
                <a:uLnTx/>
                <a:uFillTx/>
                <a:latin typeface="Tahoma"/>
                <a:ea typeface="+mn-ea"/>
                <a:cs typeface="+mn-cs"/>
              </a:rPr>
              <a:t>and filter them out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noProof="0" dirty="0">
                <a:ln>
                  <a:noFill/>
                </a:ln>
                <a:solidFill>
                  <a:srgbClr val="0000FF"/>
                </a:solidFill>
                <a:effectLst/>
                <a:uLnTx/>
                <a:uFillTx/>
                <a:latin typeface="Tahoma"/>
                <a:ea typeface="+mn-ea"/>
                <a:cs typeface="+mn-cs"/>
              </a:rPr>
              <a:t>w/o costly computation</a:t>
            </a:r>
            <a:endParaRPr kumimoji="0" lang="en-US" sz="2400" b="0" i="0" u="none" strike="noStrike" kern="1200" cap="none" spc="0" normalizeH="0" baseline="0" noProof="0" dirty="0">
              <a:ln>
                <a:noFill/>
              </a:ln>
              <a:solidFill>
                <a:srgbClr val="0000FF"/>
              </a:solidFill>
              <a:effectLst/>
              <a:uLnTx/>
              <a:uFillTx/>
              <a:latin typeface="Tahoma"/>
              <a:ea typeface="+mn-ea"/>
              <a:cs typeface="+mn-cs"/>
            </a:endParaRPr>
          </a:p>
        </p:txBody>
      </p:sp>
      <p:cxnSp>
        <p:nvCxnSpPr>
          <p:cNvPr id="15" name="Straight Arrow Connector 14">
            <a:extLst>
              <a:ext uri="{FF2B5EF4-FFF2-40B4-BE49-F238E27FC236}">
                <a16:creationId xmlns:a16="http://schemas.microsoft.com/office/drawing/2014/main" id="{230617F8-5E37-5F4C-BDFB-66254DA61408}"/>
              </a:ext>
            </a:extLst>
          </p:cNvPr>
          <p:cNvCxnSpPr>
            <a:cxnSpLocks/>
          </p:cNvCxnSpPr>
          <p:nvPr/>
        </p:nvCxnSpPr>
        <p:spPr>
          <a:xfrm>
            <a:off x="4921544" y="2050774"/>
            <a:ext cx="2012656" cy="690014"/>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3937326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p:txBody>
          <a:bodyPr/>
          <a:lstStyle/>
          <a:p>
            <a:r>
              <a:rPr lang="en-US" dirty="0"/>
              <a:t>Accelerating Genome Analysis: Overview</a:t>
            </a:r>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700" dirty="0"/>
              <a:t>Mohammed Alser, </a:t>
            </a:r>
            <a:r>
              <a:rPr lang="en-US" sz="1700" dirty="0" err="1"/>
              <a:t>Zulal</a:t>
            </a:r>
            <a:r>
              <a:rPr lang="en-US" sz="1700" dirty="0"/>
              <a:t> </a:t>
            </a:r>
            <a:r>
              <a:rPr lang="en-US" sz="1700" dirty="0" err="1"/>
              <a:t>Bingol</a:t>
            </a:r>
            <a:r>
              <a:rPr lang="en-US" sz="1700" dirty="0"/>
              <a:t>, Damla Senol Cali, </a:t>
            </a:r>
            <a:r>
              <a:rPr lang="en-US" sz="1700" dirty="0" err="1"/>
              <a:t>Jeremie</a:t>
            </a:r>
            <a:r>
              <a:rPr lang="en-US" sz="1700" dirty="0"/>
              <a:t> Kim, Saugata Ghose, Can Alkan,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"Accelerating Genome Analysis: A Primer on an Ongoing Journey"</a:t>
            </a:r>
            <a:br>
              <a:rPr lang="en-US" sz="1700" dirty="0">
                <a:solidFill>
                  <a:srgbClr val="0000FF"/>
                </a:solidFill>
              </a:rPr>
            </a:br>
            <a:r>
              <a:rPr lang="en-US" sz="1700" i="1" dirty="0">
                <a:hlinkClick r:id="rId3"/>
              </a:rPr>
              <a:t>IEEE Micro</a:t>
            </a:r>
            <a:r>
              <a:rPr lang="en-US" sz="1700" i="1" dirty="0"/>
              <a:t> (</a:t>
            </a:r>
            <a:r>
              <a:rPr lang="en-US" sz="1700" b="1" i="1" dirty="0"/>
              <a:t>IEEE MICRO</a:t>
            </a:r>
            <a:r>
              <a:rPr lang="en-US" sz="1700" i="1" dirty="0"/>
              <a:t>)</a:t>
            </a:r>
            <a:r>
              <a:rPr lang="en-US" sz="1700" dirty="0"/>
              <a:t>, Vol. 40, No. 5, pages 65-75, September/October 2020.</a:t>
            </a:r>
            <a:br>
              <a:rPr lang="en-US" sz="1700" dirty="0"/>
            </a:br>
            <a:r>
              <a:rPr lang="en-US" sz="1700" dirty="0"/>
              <a:t>[</a:t>
            </a:r>
            <a:r>
              <a:rPr lang="en-US" sz="1700" dirty="0">
                <a:hlinkClick r:id="rId4"/>
              </a:rPr>
              <a:t>Slides (pptx)</a:t>
            </a:r>
            <a:r>
              <a:rPr lang="en-US" sz="1700" dirty="0">
                <a:hlinkClick r:id="rId5"/>
              </a:rPr>
              <a:t>(pdf)</a:t>
            </a:r>
            <a:r>
              <a:rPr lang="en-US" sz="1700" dirty="0"/>
              <a:t>]</a:t>
            </a:r>
            <a:br>
              <a:rPr lang="en-US" sz="1700" dirty="0"/>
            </a:br>
            <a:r>
              <a:rPr lang="en-US" sz="1700" dirty="0"/>
              <a:t>[</a:t>
            </a:r>
            <a:r>
              <a:rPr lang="en-US" sz="1700" dirty="0">
                <a:hlinkClick r:id="rId6"/>
              </a:rPr>
              <a:t>Talk Video (1 hour 2 minutes)</a:t>
            </a:r>
            <a:r>
              <a:rPr lang="en-US" sz="1700" dirty="0"/>
              <a:t>]</a:t>
            </a:r>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fld id="{323594FA-E141-4234-AE05-360401972BE7}" type="slidenum">
              <a:rPr lang="en-US" altLang="en-US" smtClean="0"/>
              <a:pPr/>
              <a:t>85</a:t>
            </a:fld>
            <a:endParaRPr lang="en-US" altLang="en-US"/>
          </a:p>
        </p:txBody>
      </p:sp>
      <p:pic>
        <p:nvPicPr>
          <p:cNvPr id="5" name="Picture 4">
            <a:extLst>
              <a:ext uri="{FF2B5EF4-FFF2-40B4-BE49-F238E27FC236}">
                <a16:creationId xmlns:a16="http://schemas.microsoft.com/office/drawing/2014/main" id="{A2D8D8F9-787B-E34E-89E5-814530164E49}"/>
              </a:ext>
            </a:extLst>
          </p:cNvPr>
          <p:cNvPicPr>
            <a:picLocks noChangeAspect="1"/>
          </p:cNvPicPr>
          <p:nvPr/>
        </p:nvPicPr>
        <p:blipFill>
          <a:blip r:embed="rId7"/>
          <a:stretch>
            <a:fillRect/>
          </a:stretch>
        </p:blipFill>
        <p:spPr>
          <a:xfrm>
            <a:off x="1489298" y="2979738"/>
            <a:ext cx="6286500" cy="3721100"/>
          </a:xfrm>
          <a:prstGeom prst="rect">
            <a:avLst/>
          </a:prstGeom>
        </p:spPr>
      </p:pic>
    </p:spTree>
    <p:extLst>
      <p:ext uri="{BB962C8B-B14F-4D97-AF65-F5344CB8AC3E}">
        <p14:creationId xmlns:p14="http://schemas.microsoft.com/office/powerpoint/2010/main" val="4058228448"/>
      </p:ext>
    </p:extLst>
  </p:cSld>
  <p:clrMapOvr>
    <a:masterClrMapping/>
  </p:clrMapOvr>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1E9326-06A9-D843-9F15-BC3324EE5826}"/>
              </a:ext>
            </a:extLst>
          </p:cNvPr>
          <p:cNvSpPr>
            <a:spLocks noGrp="1"/>
          </p:cNvSpPr>
          <p:nvPr>
            <p:ph type="title"/>
          </p:nvPr>
        </p:nvSpPr>
        <p:spPr/>
        <p:txBody>
          <a:bodyPr/>
          <a:lstStyle/>
          <a:p>
            <a:r>
              <a:rPr lang="en-US" dirty="0"/>
              <a:t>Agenda</a:t>
            </a:r>
          </a:p>
        </p:txBody>
      </p:sp>
      <p:sp>
        <p:nvSpPr>
          <p:cNvPr id="3" name="Content Placeholder 2">
            <a:extLst>
              <a:ext uri="{FF2B5EF4-FFF2-40B4-BE49-F238E27FC236}">
                <a16:creationId xmlns:a16="http://schemas.microsoft.com/office/drawing/2014/main" id="{AFB9DA22-BE61-2446-87AE-83F927ADF074}"/>
              </a:ext>
            </a:extLst>
          </p:cNvPr>
          <p:cNvSpPr>
            <a:spLocks noGrp="1"/>
          </p:cNvSpPr>
          <p:nvPr>
            <p:ph idx="1"/>
          </p:nvPr>
        </p:nvSpPr>
        <p:spPr>
          <a:xfrm>
            <a:off x="228600" y="1124744"/>
            <a:ext cx="8610600" cy="5123656"/>
          </a:xfrm>
        </p:spPr>
        <p:txBody>
          <a:bodyPr/>
          <a:lstStyle/>
          <a:p>
            <a:r>
              <a:rPr lang="en-US" dirty="0"/>
              <a:t>The Problem: DNA Read Mapping</a:t>
            </a:r>
          </a:p>
          <a:p>
            <a:pPr lvl="1"/>
            <a:r>
              <a:rPr lang="en-US" dirty="0"/>
              <a:t>State-of-the-art Read Mapper Design</a:t>
            </a:r>
          </a:p>
          <a:p>
            <a:pPr lvl="1"/>
            <a:endParaRPr lang="en-US" dirty="0"/>
          </a:p>
          <a:p>
            <a:r>
              <a:rPr lang="en-US" dirty="0">
                <a:solidFill>
                  <a:srgbClr val="0000FF"/>
                </a:solidFill>
              </a:rPr>
              <a:t>Algorithmic Acceleration </a:t>
            </a:r>
          </a:p>
          <a:p>
            <a:pPr lvl="1"/>
            <a:r>
              <a:rPr lang="en-US" dirty="0">
                <a:solidFill>
                  <a:srgbClr val="0000FF"/>
                </a:solidFill>
              </a:rPr>
              <a:t>Exploiting Structure of the Genome</a:t>
            </a:r>
          </a:p>
          <a:p>
            <a:pPr lvl="1"/>
            <a:r>
              <a:rPr lang="en-US" dirty="0"/>
              <a:t>Exploiting SIMD Instructions</a:t>
            </a:r>
          </a:p>
          <a:p>
            <a:endParaRPr lang="en-US" dirty="0"/>
          </a:p>
          <a:p>
            <a:r>
              <a:rPr lang="en-US" dirty="0"/>
              <a:t>Hardware Acceleration</a:t>
            </a:r>
          </a:p>
          <a:p>
            <a:pPr lvl="1"/>
            <a:r>
              <a:rPr lang="en-US" dirty="0"/>
              <a:t>Specialized Architectures</a:t>
            </a:r>
          </a:p>
          <a:p>
            <a:pPr lvl="1"/>
            <a:r>
              <a:rPr lang="en-US" dirty="0"/>
              <a:t>Processing in Memory &amp; Storage</a:t>
            </a:r>
          </a:p>
          <a:p>
            <a:pPr lvl="1"/>
            <a:endParaRPr lang="en-US" dirty="0"/>
          </a:p>
          <a:p>
            <a:r>
              <a:rPr lang="en-US" dirty="0"/>
              <a:t>Future Opportunities: New Technologies &amp; Applications</a:t>
            </a:r>
          </a:p>
        </p:txBody>
      </p:sp>
      <p:sp>
        <p:nvSpPr>
          <p:cNvPr id="4" name="Slide Number Placeholder 3">
            <a:extLst>
              <a:ext uri="{FF2B5EF4-FFF2-40B4-BE49-F238E27FC236}">
                <a16:creationId xmlns:a16="http://schemas.microsoft.com/office/drawing/2014/main" id="{F4C949E8-B432-2143-85E7-FAB3F0E378C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291608428"/>
      </p:ext>
    </p:extLst>
  </p:cSld>
  <p:clrMapOvr>
    <a:masterClrMapping/>
  </p:clrMapOvr>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B3D96E-CA21-B247-ABBA-4E57AE4DEF41}"/>
              </a:ext>
            </a:extLst>
          </p:cNvPr>
          <p:cNvSpPr>
            <a:spLocks noGrp="1"/>
          </p:cNvSpPr>
          <p:nvPr>
            <p:ph type="title"/>
          </p:nvPr>
        </p:nvSpPr>
        <p:spPr/>
        <p:txBody>
          <a:bodyPr/>
          <a:lstStyle/>
          <a:p>
            <a:r>
              <a:rPr lang="en-US" dirty="0"/>
              <a:t>Our First Filter: Pure Software Approach</a:t>
            </a:r>
          </a:p>
        </p:txBody>
      </p:sp>
      <p:sp>
        <p:nvSpPr>
          <p:cNvPr id="3" name="Content Placeholder 2">
            <a:extLst>
              <a:ext uri="{FF2B5EF4-FFF2-40B4-BE49-F238E27FC236}">
                <a16:creationId xmlns:a16="http://schemas.microsoft.com/office/drawing/2014/main" id="{44879405-C231-C349-B472-0EDABFFC613A}"/>
              </a:ext>
            </a:extLst>
          </p:cNvPr>
          <p:cNvSpPr>
            <a:spLocks noGrp="1"/>
          </p:cNvSpPr>
          <p:nvPr>
            <p:ph idx="1"/>
          </p:nvPr>
        </p:nvSpPr>
        <p:spPr/>
        <p:txBody>
          <a:bodyPr/>
          <a:lstStyle/>
          <a:p>
            <a:r>
              <a:rPr lang="en-US" dirty="0"/>
              <a:t>Download the source code and try for yourself</a:t>
            </a:r>
          </a:p>
          <a:p>
            <a:pPr lvl="1"/>
            <a:r>
              <a:rPr lang="en-US" dirty="0">
                <a:hlinkClick r:id="rId2"/>
              </a:rPr>
              <a:t>Download link to FastHASH</a:t>
            </a:r>
            <a:endParaRPr lang="en-US" dirty="0"/>
          </a:p>
          <a:p>
            <a:pPr lvl="1"/>
            <a:endParaRPr lang="en-US" dirty="0"/>
          </a:p>
          <a:p>
            <a:pPr lvl="1"/>
            <a:endParaRPr lang="en-US" dirty="0"/>
          </a:p>
        </p:txBody>
      </p:sp>
      <p:sp>
        <p:nvSpPr>
          <p:cNvPr id="4" name="Slide Number Placeholder 3">
            <a:extLst>
              <a:ext uri="{FF2B5EF4-FFF2-40B4-BE49-F238E27FC236}">
                <a16:creationId xmlns:a16="http://schemas.microsoft.com/office/drawing/2014/main" id="{5C08FFFF-1FE8-6D4B-A824-03B363B973A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02554146-E233-5C46-8E38-9D3E670DB060}"/>
              </a:ext>
            </a:extLst>
          </p:cNvPr>
          <p:cNvPicPr>
            <a:picLocks noChangeAspect="1"/>
          </p:cNvPicPr>
          <p:nvPr/>
        </p:nvPicPr>
        <p:blipFill>
          <a:blip r:embed="rId3"/>
          <a:stretch>
            <a:fillRect/>
          </a:stretch>
        </p:blipFill>
        <p:spPr>
          <a:xfrm>
            <a:off x="0" y="2780928"/>
            <a:ext cx="9144000" cy="3237722"/>
          </a:xfrm>
          <a:prstGeom prst="rect">
            <a:avLst/>
          </a:prstGeom>
        </p:spPr>
      </p:pic>
      <p:sp>
        <p:nvSpPr>
          <p:cNvPr id="6" name="TextBox 5">
            <a:extLst>
              <a:ext uri="{FF2B5EF4-FFF2-40B4-BE49-F238E27FC236}">
                <a16:creationId xmlns:a16="http://schemas.microsoft.com/office/drawing/2014/main" id="{1B8ACAAB-9CAA-AE4E-9AB5-F57FAAC8D4B9}"/>
              </a:ext>
            </a:extLst>
          </p:cNvPr>
          <p:cNvSpPr txBox="1"/>
          <p:nvPr/>
        </p:nvSpPr>
        <p:spPr>
          <a:xfrm>
            <a:off x="89357" y="6359068"/>
            <a:ext cx="8299067" cy="369332"/>
          </a:xfrm>
          <a:prstGeom prst="rect">
            <a:avLst/>
          </a:prstGeom>
          <a:noFill/>
        </p:spPr>
        <p:txBody>
          <a:bodyPr wrap="none" rtlCol="0">
            <a:spAutoFit/>
          </a:bodyPr>
          <a:lstStyle/>
          <a:p>
            <a:r>
              <a:rPr lang="en-US" dirty="0"/>
              <a:t>Xin+, </a:t>
            </a:r>
            <a:r>
              <a:rPr lang="en-US" b="1" dirty="0">
                <a:solidFill>
                  <a:srgbClr val="0000FF"/>
                </a:solidFill>
                <a:hlinkClick r:id="rId4">
                  <a:extLst>
                    <a:ext uri="{A12FA001-AC4F-418D-AE19-62706E023703}">
                      <ahyp:hlinkClr xmlns:ahyp="http://schemas.microsoft.com/office/drawing/2018/hyperlinkcolor" val="tx"/>
                    </a:ext>
                  </a:extLst>
                </a:hlinkClick>
              </a:rPr>
              <a:t>"Accelerating Read Mapping with FastHASH"</a:t>
            </a:r>
            <a:r>
              <a:rPr lang="en-US" dirty="0">
                <a:solidFill>
                  <a:srgbClr val="0000FF"/>
                </a:solidFill>
              </a:rPr>
              <a:t>, </a:t>
            </a:r>
            <a:r>
              <a:rPr lang="en-US" dirty="0"/>
              <a:t>BMC Genomics 2013.</a:t>
            </a:r>
          </a:p>
        </p:txBody>
      </p:sp>
    </p:spTree>
    <p:extLst>
      <p:ext uri="{BB962C8B-B14F-4D97-AF65-F5344CB8AC3E}">
        <p14:creationId xmlns:p14="http://schemas.microsoft.com/office/powerpoint/2010/main" val="2325260712"/>
      </p:ext>
    </p:extLst>
  </p:cSld>
  <p:clrMapOvr>
    <a:masterClrMapping/>
  </p:clrMapOvr>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Reducing the Cost of Verification</a:t>
            </a:r>
          </a:p>
        </p:txBody>
      </p:sp>
      <p:sp>
        <p:nvSpPr>
          <p:cNvPr id="3" name="Content Placeholder 2"/>
          <p:cNvSpPr>
            <a:spLocks noGrp="1"/>
          </p:cNvSpPr>
          <p:nvPr>
            <p:ph idx="1"/>
          </p:nvPr>
        </p:nvSpPr>
        <p:spPr>
          <a:xfrm>
            <a:off x="228600" y="1052736"/>
            <a:ext cx="8915400" cy="5339680"/>
          </a:xfrm>
        </p:spPr>
        <p:txBody>
          <a:bodyPr/>
          <a:lstStyle/>
          <a:p>
            <a:r>
              <a:rPr lang="en-US" dirty="0">
                <a:solidFill>
                  <a:srgbClr val="FF0000"/>
                </a:solidFill>
              </a:rPr>
              <a:t>Most verification (edit distance computation) calculations are unnecessary</a:t>
            </a:r>
          </a:p>
          <a:p>
            <a:pPr lvl="1"/>
            <a:r>
              <a:rPr lang="en-US" dirty="0">
                <a:solidFill>
                  <a:srgbClr val="FF0000"/>
                </a:solidFill>
              </a:rPr>
              <a:t>1 out of 1000 potential locations passes the verification process</a:t>
            </a:r>
          </a:p>
          <a:p>
            <a:endParaRPr lang="en-US" dirty="0"/>
          </a:p>
          <a:p>
            <a:endParaRPr lang="en-US" dirty="0"/>
          </a:p>
          <a:p>
            <a:r>
              <a:rPr lang="en-US" dirty="0"/>
              <a:t>We can get rid of unnecessary verification calculations by</a:t>
            </a:r>
          </a:p>
          <a:p>
            <a:pPr lvl="1"/>
            <a:r>
              <a:rPr lang="en-US" i="1" dirty="0"/>
              <a:t>Detecting and rejecting </a:t>
            </a:r>
            <a:r>
              <a:rPr lang="en-US" i="1" dirty="0">
                <a:solidFill>
                  <a:srgbClr val="0000FF"/>
                </a:solidFill>
              </a:rPr>
              <a:t>early</a:t>
            </a:r>
            <a:r>
              <a:rPr lang="en-US" i="1" dirty="0"/>
              <a:t> </a:t>
            </a:r>
            <a:r>
              <a:rPr lang="en-US" dirty="0"/>
              <a:t>invalid mappings (filtering)</a:t>
            </a:r>
            <a:endParaRPr lang="en-US" i="1" dirty="0"/>
          </a:p>
          <a:p>
            <a:pPr lvl="1"/>
            <a:r>
              <a:rPr lang="en-US" i="1" dirty="0"/>
              <a:t>Reducing</a:t>
            </a:r>
            <a:r>
              <a:rPr lang="en-US" dirty="0"/>
              <a:t> the </a:t>
            </a:r>
            <a:r>
              <a:rPr lang="en-US" i="1" dirty="0">
                <a:solidFill>
                  <a:srgbClr val="0000FF"/>
                </a:solidFill>
              </a:rPr>
              <a:t>number</a:t>
            </a:r>
            <a:r>
              <a:rPr lang="en-US" dirty="0"/>
              <a:t> of potential mappings to examine</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41355797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Observations </a:t>
            </a:r>
            <a:r>
              <a:rPr lang="en-US" sz="2800" dirty="0"/>
              <a:t>[Xin+, BMC Genomics 2013]</a:t>
            </a:r>
          </a:p>
        </p:txBody>
      </p:sp>
      <p:sp>
        <p:nvSpPr>
          <p:cNvPr id="3" name="Content Placeholder 2"/>
          <p:cNvSpPr>
            <a:spLocks noGrp="1"/>
          </p:cNvSpPr>
          <p:nvPr>
            <p:ph idx="1"/>
          </p:nvPr>
        </p:nvSpPr>
        <p:spPr/>
        <p:txBody>
          <a:bodyPr/>
          <a:lstStyle/>
          <a:p>
            <a:r>
              <a:rPr lang="en-US" dirty="0"/>
              <a:t>Observation 1</a:t>
            </a:r>
          </a:p>
          <a:p>
            <a:pPr lvl="1"/>
            <a:r>
              <a:rPr lang="en-US" dirty="0">
                <a:solidFill>
                  <a:srgbClr val="0000FF"/>
                </a:solidFill>
              </a:rPr>
              <a:t>Adjacent k-</a:t>
            </a:r>
            <a:r>
              <a:rPr lang="en-US" dirty="0" err="1">
                <a:solidFill>
                  <a:srgbClr val="0000FF"/>
                </a:solidFill>
              </a:rPr>
              <a:t>mers</a:t>
            </a:r>
            <a:r>
              <a:rPr lang="en-US" dirty="0">
                <a:solidFill>
                  <a:srgbClr val="0000FF"/>
                </a:solidFill>
              </a:rPr>
              <a:t> in the read should also be adjacent in the reference genome</a:t>
            </a:r>
          </a:p>
          <a:p>
            <a:pPr lvl="1"/>
            <a:r>
              <a:rPr lang="en-US" dirty="0">
                <a:solidFill>
                  <a:srgbClr val="FF0000"/>
                </a:solidFill>
              </a:rPr>
              <a:t>Read mapper can quickly reject mappings that do </a:t>
            </a:r>
            <a:r>
              <a:rPr lang="en-US" b="1" dirty="0">
                <a:solidFill>
                  <a:srgbClr val="FF0000"/>
                </a:solidFill>
              </a:rPr>
              <a:t>not</a:t>
            </a:r>
            <a:r>
              <a:rPr lang="en-US" dirty="0">
                <a:solidFill>
                  <a:srgbClr val="FF0000"/>
                </a:solidFill>
              </a:rPr>
              <a:t> satisfy this property</a:t>
            </a:r>
          </a:p>
          <a:p>
            <a:pPr lvl="1"/>
            <a:endParaRPr lang="en-US" dirty="0"/>
          </a:p>
          <a:p>
            <a:r>
              <a:rPr lang="en-US" dirty="0"/>
              <a:t>Observation 2</a:t>
            </a:r>
          </a:p>
          <a:p>
            <a:pPr lvl="1"/>
            <a:r>
              <a:rPr lang="en-US" dirty="0"/>
              <a:t>Some k-</a:t>
            </a:r>
            <a:r>
              <a:rPr lang="en-US" dirty="0" err="1"/>
              <a:t>mers</a:t>
            </a:r>
            <a:r>
              <a:rPr lang="en-US" dirty="0"/>
              <a:t> are </a:t>
            </a:r>
            <a:r>
              <a:rPr lang="en-US" dirty="0">
                <a:solidFill>
                  <a:srgbClr val="0000FF"/>
                </a:solidFill>
              </a:rPr>
              <a:t>cheaper</a:t>
            </a:r>
            <a:r>
              <a:rPr lang="en-US" dirty="0"/>
              <a:t> to verify than others because they have shorter location lists (they occur less frequently in the reference genome)</a:t>
            </a:r>
            <a:r>
              <a:rPr lang="en-US" dirty="0">
                <a:solidFill>
                  <a:srgbClr val="0000FF"/>
                </a:solidFill>
              </a:rPr>
              <a:t>	</a:t>
            </a:r>
          </a:p>
          <a:p>
            <a:pPr lvl="2"/>
            <a:r>
              <a:rPr lang="en-US" dirty="0"/>
              <a:t>Mapper needs to examine only </a:t>
            </a:r>
            <a:r>
              <a:rPr lang="en-US" i="1" dirty="0">
                <a:solidFill>
                  <a:srgbClr val="0000FF"/>
                </a:solidFill>
              </a:rPr>
              <a:t>e+1</a:t>
            </a:r>
            <a:r>
              <a:rPr lang="en-US" dirty="0"/>
              <a:t> k-</a:t>
            </a:r>
            <a:r>
              <a:rPr lang="en-US" dirty="0" err="1"/>
              <a:t>mers</a:t>
            </a:r>
            <a:r>
              <a:rPr lang="en-US" dirty="0"/>
              <a:t>’ locations to tolerate </a:t>
            </a:r>
            <a:r>
              <a:rPr lang="en-US" i="1" dirty="0">
                <a:solidFill>
                  <a:srgbClr val="0000FF"/>
                </a:solidFill>
              </a:rPr>
              <a:t>e</a:t>
            </a:r>
            <a:r>
              <a:rPr lang="en-US" dirty="0"/>
              <a:t> errors</a:t>
            </a:r>
          </a:p>
          <a:p>
            <a:pPr lvl="1"/>
            <a:r>
              <a:rPr lang="en-US" dirty="0">
                <a:solidFill>
                  <a:srgbClr val="FF0000"/>
                </a:solidFill>
              </a:rPr>
              <a:t>Read mapper can choose the cheapest </a:t>
            </a:r>
            <a:r>
              <a:rPr lang="en-US" i="1" dirty="0">
                <a:solidFill>
                  <a:srgbClr val="0000FF"/>
                </a:solidFill>
              </a:rPr>
              <a:t>e+1</a:t>
            </a:r>
            <a:r>
              <a:rPr lang="en-US" dirty="0">
                <a:solidFill>
                  <a:srgbClr val="0000FF"/>
                </a:solidFill>
              </a:rPr>
              <a:t> </a:t>
            </a:r>
            <a:r>
              <a:rPr lang="en-US" dirty="0">
                <a:solidFill>
                  <a:srgbClr val="FF0000"/>
                </a:solidFill>
              </a:rPr>
              <a:t>k-</a:t>
            </a:r>
            <a:r>
              <a:rPr lang="en-US" dirty="0" err="1">
                <a:solidFill>
                  <a:srgbClr val="FF0000"/>
                </a:solidFill>
              </a:rPr>
              <a:t>mers</a:t>
            </a:r>
            <a:r>
              <a:rPr lang="en-US" dirty="0">
                <a:solidFill>
                  <a:srgbClr val="FF0000"/>
                </a:solidFill>
              </a:rPr>
              <a:t> and verify their locations</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89691820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228600" y="152400"/>
            <a:ext cx="8915400" cy="756320"/>
          </a:xfrm>
        </p:spPr>
        <p:txBody>
          <a:bodyPr/>
          <a:lstStyle/>
          <a:p>
            <a:r>
              <a:rPr lang="en-US" dirty="0" err="1"/>
              <a:t>FastHASH</a:t>
            </a:r>
            <a:r>
              <a:rPr lang="en-US" dirty="0"/>
              <a:t> Mechanisms </a:t>
            </a:r>
            <a:r>
              <a:rPr lang="en-US" sz="2600" dirty="0">
                <a:solidFill>
                  <a:srgbClr val="006633"/>
                </a:solidFill>
              </a:rPr>
              <a:t>[Xin+, BMC Genomics 2013]</a:t>
            </a:r>
            <a:endParaRPr lang="en-US" sz="2600" dirty="0"/>
          </a:p>
        </p:txBody>
      </p:sp>
      <p:sp>
        <p:nvSpPr>
          <p:cNvPr id="3" name="内容占位符 2"/>
          <p:cNvSpPr>
            <a:spLocks noGrp="1"/>
          </p:cNvSpPr>
          <p:nvPr>
            <p:ph idx="1"/>
          </p:nvPr>
        </p:nvSpPr>
        <p:spPr/>
        <p:txBody>
          <a:bodyPr/>
          <a:lstStyle/>
          <a:p>
            <a:endParaRPr lang="en-US" b="1" dirty="0">
              <a:solidFill>
                <a:srgbClr val="0000FF"/>
              </a:solidFill>
            </a:endParaRPr>
          </a:p>
          <a:p>
            <a:endParaRPr lang="en-US" b="1" dirty="0">
              <a:solidFill>
                <a:srgbClr val="0000FF"/>
              </a:solidFill>
            </a:endParaRPr>
          </a:p>
          <a:p>
            <a:r>
              <a:rPr lang="en-US" b="1" dirty="0">
                <a:solidFill>
                  <a:srgbClr val="0000FF"/>
                </a:solidFill>
              </a:rPr>
              <a:t>Adjacency Filtering (AF)</a:t>
            </a:r>
            <a:r>
              <a:rPr lang="en-US" dirty="0">
                <a:solidFill>
                  <a:srgbClr val="0000FF"/>
                </a:solidFill>
              </a:rPr>
              <a:t>: </a:t>
            </a:r>
            <a:r>
              <a:rPr lang="en-US" dirty="0"/>
              <a:t>Rejects obviously invalid mapping locations at early stage to avoid unnecessary verifications</a:t>
            </a:r>
          </a:p>
          <a:p>
            <a:endParaRPr lang="en-US" dirty="0"/>
          </a:p>
          <a:p>
            <a:endParaRPr lang="en-US" b="1" dirty="0">
              <a:solidFill>
                <a:srgbClr val="0000FF"/>
              </a:solidFill>
            </a:endParaRPr>
          </a:p>
          <a:p>
            <a:r>
              <a:rPr lang="en-US" b="1" dirty="0">
                <a:solidFill>
                  <a:srgbClr val="0000FF"/>
                </a:solidFill>
              </a:rPr>
              <a:t>Cheap K-</a:t>
            </a:r>
            <a:r>
              <a:rPr lang="en-US" b="1" dirty="0" err="1">
                <a:solidFill>
                  <a:srgbClr val="0000FF"/>
                </a:solidFill>
              </a:rPr>
              <a:t>mer</a:t>
            </a:r>
            <a:r>
              <a:rPr lang="en-US" b="1" dirty="0">
                <a:solidFill>
                  <a:srgbClr val="0000FF"/>
                </a:solidFill>
              </a:rPr>
              <a:t> Selection (CKS): </a:t>
            </a:r>
            <a:r>
              <a:rPr lang="en-US" dirty="0"/>
              <a:t>Reduces the absolute number of potential mapping locations to verify</a:t>
            </a:r>
          </a:p>
          <a:p>
            <a:endParaRPr lang="en-US" dirty="0"/>
          </a:p>
          <a:p>
            <a:endParaRPr lang="en-US" dirty="0"/>
          </a:p>
        </p:txBody>
      </p:sp>
      <p:sp>
        <p:nvSpPr>
          <p:cNvPr id="4" name="灯片编号占位符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251520" y="1772816"/>
            <a:ext cx="8208912" cy="1224136"/>
          </a:xfrm>
          <a:prstGeom prst="rect">
            <a:avLst/>
          </a:prstGeom>
          <a:noFill/>
          <a:ln>
            <a:solidFill>
              <a:srgbClr val="0000FF"/>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47438503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Adjacency Filtering (AF)</a:t>
            </a:r>
          </a:p>
        </p:txBody>
      </p:sp>
      <p:sp>
        <p:nvSpPr>
          <p:cNvPr id="3" name="Content Placeholder 2"/>
          <p:cNvSpPr>
            <a:spLocks noGrp="1"/>
          </p:cNvSpPr>
          <p:nvPr>
            <p:ph idx="1"/>
          </p:nvPr>
        </p:nvSpPr>
        <p:spPr/>
        <p:txBody>
          <a:bodyPr/>
          <a:lstStyle/>
          <a:p>
            <a:r>
              <a:rPr lang="en-US" b="1" dirty="0">
                <a:solidFill>
                  <a:srgbClr val="FF0000"/>
                </a:solidFill>
              </a:rPr>
              <a:t>Goal:</a:t>
            </a:r>
            <a:r>
              <a:rPr lang="en-US" b="1" dirty="0"/>
              <a:t> </a:t>
            </a:r>
            <a:r>
              <a:rPr lang="en-US" dirty="0"/>
              <a:t>detect and filter out invalid mappings at early stage</a:t>
            </a:r>
          </a:p>
          <a:p>
            <a:r>
              <a:rPr lang="en-US" b="1" dirty="0">
                <a:solidFill>
                  <a:srgbClr val="0000FF"/>
                </a:solidFill>
              </a:rPr>
              <a:t>Key Insight:</a:t>
            </a:r>
            <a:r>
              <a:rPr lang="en-US" b="1" dirty="0"/>
              <a:t> </a:t>
            </a:r>
            <a:r>
              <a:rPr lang="en-US" dirty="0"/>
              <a:t>For a valid mapping, adjacent k-</a:t>
            </a:r>
            <a:r>
              <a:rPr lang="en-US" dirty="0" err="1"/>
              <a:t>mers</a:t>
            </a:r>
            <a:r>
              <a:rPr lang="en-US" dirty="0"/>
              <a:t> in the read are also adjacent in the reference genome</a:t>
            </a:r>
          </a:p>
          <a:p>
            <a:endParaRPr lang="en-US" dirty="0"/>
          </a:p>
          <a:p>
            <a:endParaRPr lang="en-US" dirty="0"/>
          </a:p>
          <a:p>
            <a:endParaRPr lang="en-US" dirty="0"/>
          </a:p>
          <a:p>
            <a:endParaRPr lang="en-US" dirty="0"/>
          </a:p>
          <a:p>
            <a:endParaRPr lang="en-US" dirty="0"/>
          </a:p>
          <a:p>
            <a:r>
              <a:rPr lang="en-US" b="1" dirty="0">
                <a:solidFill>
                  <a:srgbClr val="0000FF"/>
                </a:solidFill>
              </a:rPr>
              <a:t>Key Idea: </a:t>
            </a:r>
            <a:r>
              <a:rPr lang="en-US" dirty="0"/>
              <a:t>search for adjacent locations in the k-</a:t>
            </a:r>
            <a:r>
              <a:rPr lang="en-US" dirty="0" err="1"/>
              <a:t>mers</a:t>
            </a:r>
            <a:r>
              <a:rPr lang="en-US" dirty="0"/>
              <a:t>’ location lists (in the index)</a:t>
            </a:r>
          </a:p>
          <a:p>
            <a:pPr lvl="1"/>
            <a:r>
              <a:rPr lang="en-US" dirty="0"/>
              <a:t>If more than </a:t>
            </a:r>
            <a:r>
              <a:rPr lang="en-US" i="1" dirty="0">
                <a:solidFill>
                  <a:srgbClr val="0000FF"/>
                </a:solidFill>
              </a:rPr>
              <a:t>e</a:t>
            </a:r>
            <a:r>
              <a:rPr lang="en-US" dirty="0">
                <a:solidFill>
                  <a:srgbClr val="0000FF"/>
                </a:solidFill>
              </a:rPr>
              <a:t> </a:t>
            </a:r>
            <a:r>
              <a:rPr lang="en-US" dirty="0"/>
              <a:t>k-</a:t>
            </a:r>
            <a:r>
              <a:rPr lang="en-US" dirty="0" err="1"/>
              <a:t>mers</a:t>
            </a:r>
            <a:r>
              <a:rPr lang="en-US" dirty="0"/>
              <a:t> fail </a:t>
            </a:r>
            <a:r>
              <a:rPr lang="en-US" dirty="0">
                <a:sym typeface="Wingdings" pitchFamily="2" charset="2"/>
              </a:rPr>
              <a:t> </a:t>
            </a:r>
            <a:r>
              <a:rPr lang="en-US" dirty="0"/>
              <a:t>there must be more than e errors </a:t>
            </a:r>
            <a:r>
              <a:rPr lang="en-US" dirty="0">
                <a:sym typeface="Wingdings" pitchFamily="2" charset="2"/>
              </a:rPr>
              <a:t> </a:t>
            </a:r>
            <a:r>
              <a:rPr lang="en-US" dirty="0"/>
              <a:t>invalid mapping</a:t>
            </a:r>
            <a:endParaRPr lang="en-US" dirty="0">
              <a:solidFill>
                <a:srgbClr val="0000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
        <p:nvSpPr>
          <p:cNvPr id="5" name="Rectangle 81"/>
          <p:cNvSpPr/>
          <p:nvPr/>
        </p:nvSpPr>
        <p:spPr>
          <a:xfrm>
            <a:off x="1047462" y="2385119"/>
            <a:ext cx="5530120" cy="269557"/>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a:ea typeface="+mn-ea"/>
                <a:cs typeface="+mn-cs"/>
              </a:rPr>
              <a:t>AAAA</a:t>
            </a:r>
            <a:r>
              <a:rPr kumimoji="0" lang="en-US" altLang="zh-CN" sz="2000" b="0" i="0" u="none" strike="noStrike" kern="1200" cap="none" spc="0" normalizeH="0" baseline="0" noProof="0" dirty="0">
                <a:ln>
                  <a:noFill/>
                </a:ln>
                <a:solidFill>
                  <a:srgbClr val="C00000"/>
                </a:solidFill>
                <a:effectLst/>
                <a:uLnTx/>
                <a:uFillTx/>
                <a:latin typeface="Tahoma"/>
                <a:ea typeface="+mn-ea"/>
                <a:cs typeface="+mn-cs"/>
              </a:rPr>
              <a:t>AAAAAAAA</a:t>
            </a:r>
            <a:r>
              <a:rPr kumimoji="0" lang="en-US" sz="2000" b="0" i="0" u="none" strike="noStrike" kern="1200" cap="none" spc="0" normalizeH="0" baseline="0" noProof="0" dirty="0">
                <a:ln>
                  <a:noFill/>
                </a:ln>
                <a:solidFill>
                  <a:srgbClr val="CC9900">
                    <a:lumMod val="50000"/>
                  </a:srgbClr>
                </a:solidFill>
                <a:effectLst/>
                <a:uLnTx/>
                <a:uFillTx/>
                <a:latin typeface="Tahoma"/>
                <a:ea typeface="+mn-ea"/>
                <a:cs typeface="+mn-cs"/>
              </a:rPr>
              <a:t>CCCCCCCCCCCC</a:t>
            </a:r>
            <a:r>
              <a:rPr kumimoji="0" lang="en-US" sz="2000" b="0" i="0" u="none" strike="noStrike" kern="1200" cap="none" spc="0" normalizeH="0" baseline="0" noProof="0" dirty="0">
                <a:ln>
                  <a:noFill/>
                </a:ln>
                <a:solidFill>
                  <a:srgbClr val="35742A"/>
                </a:solidFill>
                <a:effectLst/>
                <a:uLnTx/>
                <a:uFillTx/>
                <a:latin typeface="Tahoma"/>
                <a:ea typeface="+mn-ea"/>
                <a:cs typeface="+mn-cs"/>
              </a:rPr>
              <a:t>TTTTTTTTTTT</a:t>
            </a:r>
            <a:endParaRPr kumimoji="0" lang="en-US" sz="2000" b="0" i="0" u="none" strike="noStrike" kern="1200" cap="none" spc="0" normalizeH="0" baseline="0" noProof="0" dirty="0">
              <a:ln>
                <a:solidFill>
                  <a:srgbClr val="3B812F"/>
                </a:solidFill>
              </a:ln>
              <a:solidFill>
                <a:srgbClr val="35742A"/>
              </a:solidFill>
              <a:effectLst/>
              <a:uLnTx/>
              <a:uFillTx/>
              <a:latin typeface="Tahoma"/>
              <a:ea typeface="+mn-ea"/>
              <a:cs typeface="+mn-cs"/>
            </a:endParaRPr>
          </a:p>
        </p:txBody>
      </p:sp>
      <p:sp>
        <p:nvSpPr>
          <p:cNvPr id="6" name="TextBox 5"/>
          <p:cNvSpPr txBox="1"/>
          <p:nvPr/>
        </p:nvSpPr>
        <p:spPr>
          <a:xfrm>
            <a:off x="6994509" y="2258288"/>
            <a:ext cx="8898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Tahoma"/>
                <a:ea typeface="+mn-ea"/>
                <a:cs typeface="+mn-cs"/>
              </a:rPr>
              <a:t>read</a:t>
            </a:r>
          </a:p>
        </p:txBody>
      </p:sp>
      <p:cxnSp>
        <p:nvCxnSpPr>
          <p:cNvPr id="7" name="Straight Arrow Connector 257"/>
          <p:cNvCxnSpPr>
            <a:stCxn id="6" idx="1"/>
            <a:endCxn id="5" idx="3"/>
          </p:cNvCxnSpPr>
          <p:nvPr/>
        </p:nvCxnSpPr>
        <p:spPr>
          <a:xfrm flipH="1">
            <a:off x="6577582" y="2519898"/>
            <a:ext cx="416927"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9" name="Straight Connector 8"/>
          <p:cNvCxnSpPr/>
          <p:nvPr/>
        </p:nvCxnSpPr>
        <p:spPr>
          <a:xfrm>
            <a:off x="467544" y="3122384"/>
            <a:ext cx="7776864" cy="0"/>
          </a:xfrm>
          <a:prstGeom prst="line">
            <a:avLst/>
          </a:prstGeom>
          <a:ln w="57150" cmpd="sng">
            <a:solidFill>
              <a:schemeClr val="bg2">
                <a:lumMod val="60000"/>
                <a:lumOff val="40000"/>
              </a:schemeClr>
            </a:solidFill>
          </a:ln>
        </p:spPr>
        <p:style>
          <a:lnRef idx="2">
            <a:schemeClr val="accent1"/>
          </a:lnRef>
          <a:fillRef idx="0">
            <a:schemeClr val="accent1"/>
          </a:fillRef>
          <a:effectRef idx="1">
            <a:schemeClr val="accent1"/>
          </a:effectRef>
          <a:fontRef idx="minor">
            <a:schemeClr val="tx1"/>
          </a:fontRef>
        </p:style>
      </p:cxnSp>
      <p:sp>
        <p:nvSpPr>
          <p:cNvPr id="10" name="TextBox 9"/>
          <p:cNvSpPr txBox="1"/>
          <p:nvPr/>
        </p:nvSpPr>
        <p:spPr>
          <a:xfrm>
            <a:off x="6732240" y="3266400"/>
            <a:ext cx="20889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Reference genome</a:t>
            </a:r>
          </a:p>
        </p:txBody>
      </p:sp>
      <p:cxnSp>
        <p:nvCxnSpPr>
          <p:cNvPr id="12" name="Straight Arrow Connector 11"/>
          <p:cNvCxnSpPr/>
          <p:nvPr/>
        </p:nvCxnSpPr>
        <p:spPr>
          <a:xfrm flipH="1">
            <a:off x="1224643" y="2618328"/>
            <a:ext cx="899085" cy="497708"/>
          </a:xfrm>
          <a:prstGeom prst="straightConnector1">
            <a:avLst/>
          </a:prstGeom>
          <a:ln>
            <a:solidFill>
              <a:srgbClr val="8C0000"/>
            </a:solidFill>
            <a:tailEnd type="arrow"/>
          </a:ln>
        </p:spPr>
        <p:style>
          <a:lnRef idx="2">
            <a:schemeClr val="accent1"/>
          </a:lnRef>
          <a:fillRef idx="0">
            <a:schemeClr val="accent1"/>
          </a:fillRef>
          <a:effectRef idx="1">
            <a:schemeClr val="accent1"/>
          </a:effectRef>
          <a:fontRef idx="minor">
            <a:schemeClr val="tx1"/>
          </a:fontRef>
        </p:style>
      </p:cxnSp>
      <p:cxnSp>
        <p:nvCxnSpPr>
          <p:cNvPr id="14" name="Straight Arrow Connector 13"/>
          <p:cNvCxnSpPr/>
          <p:nvPr/>
        </p:nvCxnSpPr>
        <p:spPr>
          <a:xfrm>
            <a:off x="2195736" y="2618328"/>
            <a:ext cx="432048" cy="504056"/>
          </a:xfrm>
          <a:prstGeom prst="straightConnector1">
            <a:avLst/>
          </a:prstGeom>
          <a:ln>
            <a:solidFill>
              <a:srgbClr val="8C0000"/>
            </a:solidFill>
            <a:tailEnd type="arrow"/>
          </a:ln>
        </p:spPr>
        <p:style>
          <a:lnRef idx="2">
            <a:schemeClr val="accent1"/>
          </a:lnRef>
          <a:fillRef idx="0">
            <a:schemeClr val="accent1"/>
          </a:fillRef>
          <a:effectRef idx="1">
            <a:schemeClr val="accent1"/>
          </a:effectRef>
          <a:fontRef idx="minor">
            <a:schemeClr val="tx1"/>
          </a:fontRef>
        </p:style>
      </p:cxnSp>
      <p:cxnSp>
        <p:nvCxnSpPr>
          <p:cNvPr id="16" name="Straight Arrow Connector 15"/>
          <p:cNvCxnSpPr/>
          <p:nvPr/>
        </p:nvCxnSpPr>
        <p:spPr>
          <a:xfrm>
            <a:off x="2339752" y="2618328"/>
            <a:ext cx="1296144" cy="504056"/>
          </a:xfrm>
          <a:prstGeom prst="straightConnector1">
            <a:avLst/>
          </a:prstGeom>
          <a:ln>
            <a:solidFill>
              <a:srgbClr val="8C0000"/>
            </a:solidFill>
            <a:tailEnd type="arrow"/>
          </a:ln>
        </p:spPr>
        <p:style>
          <a:lnRef idx="2">
            <a:schemeClr val="accent1"/>
          </a:lnRef>
          <a:fillRef idx="0">
            <a:schemeClr val="accent1"/>
          </a:fillRef>
          <a:effectRef idx="1">
            <a:schemeClr val="accent1"/>
          </a:effectRef>
          <a:fontRef idx="minor">
            <a:schemeClr val="tx1"/>
          </a:fontRef>
        </p:style>
      </p:cxnSp>
      <p:cxnSp>
        <p:nvCxnSpPr>
          <p:cNvPr id="18" name="Straight Arrow Connector 17"/>
          <p:cNvCxnSpPr/>
          <p:nvPr/>
        </p:nvCxnSpPr>
        <p:spPr>
          <a:xfrm>
            <a:off x="2627784" y="2618328"/>
            <a:ext cx="3528392" cy="504056"/>
          </a:xfrm>
          <a:prstGeom prst="straightConnector1">
            <a:avLst/>
          </a:prstGeom>
          <a:ln>
            <a:solidFill>
              <a:srgbClr val="8C0000"/>
            </a:solidFill>
            <a:tailEnd type="arrow"/>
          </a:ln>
        </p:spPr>
        <p:style>
          <a:lnRef idx="2">
            <a:schemeClr val="accent1"/>
          </a:lnRef>
          <a:fillRef idx="0">
            <a:schemeClr val="accent1"/>
          </a:fillRef>
          <a:effectRef idx="1">
            <a:schemeClr val="accent1"/>
          </a:effectRef>
          <a:fontRef idx="minor">
            <a:schemeClr val="tx1"/>
          </a:fontRef>
        </p:style>
      </p:cxnSp>
      <p:cxnSp>
        <p:nvCxnSpPr>
          <p:cNvPr id="20" name="Straight Arrow Connector 19"/>
          <p:cNvCxnSpPr/>
          <p:nvPr/>
        </p:nvCxnSpPr>
        <p:spPr>
          <a:xfrm flipH="1">
            <a:off x="1378857" y="2618328"/>
            <a:ext cx="2257040" cy="493172"/>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23" name="Straight Arrow Connector 22"/>
          <p:cNvCxnSpPr>
            <a:stCxn id="5" idx="2"/>
          </p:cNvCxnSpPr>
          <p:nvPr/>
        </p:nvCxnSpPr>
        <p:spPr>
          <a:xfrm flipH="1">
            <a:off x="2915816" y="2654676"/>
            <a:ext cx="896706" cy="467708"/>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25" name="Straight Arrow Connector 24"/>
          <p:cNvCxnSpPr/>
          <p:nvPr/>
        </p:nvCxnSpPr>
        <p:spPr>
          <a:xfrm>
            <a:off x="3995936" y="2618328"/>
            <a:ext cx="936104" cy="504056"/>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27" name="Straight Arrow Connector 26"/>
          <p:cNvCxnSpPr/>
          <p:nvPr/>
        </p:nvCxnSpPr>
        <p:spPr>
          <a:xfrm>
            <a:off x="4283968" y="2618328"/>
            <a:ext cx="1368152" cy="504056"/>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29" name="Straight Arrow Connector 28"/>
          <p:cNvCxnSpPr/>
          <p:nvPr/>
        </p:nvCxnSpPr>
        <p:spPr>
          <a:xfrm>
            <a:off x="4644008" y="2618328"/>
            <a:ext cx="2520280" cy="504056"/>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31" name="Straight Arrow Connector 30"/>
          <p:cNvCxnSpPr/>
          <p:nvPr/>
        </p:nvCxnSpPr>
        <p:spPr>
          <a:xfrm flipH="1">
            <a:off x="1510270" y="2618328"/>
            <a:ext cx="3997834" cy="491456"/>
          </a:xfrm>
          <a:prstGeom prst="straightConnector1">
            <a:avLst/>
          </a:prstGeom>
          <a:ln>
            <a:solidFill>
              <a:schemeClr val="accent6">
                <a:lumMod val="50000"/>
              </a:schemeClr>
            </a:solidFill>
            <a:tailEnd type="arrow"/>
          </a:ln>
        </p:spPr>
        <p:style>
          <a:lnRef idx="2">
            <a:schemeClr val="accent1"/>
          </a:lnRef>
          <a:fillRef idx="0">
            <a:schemeClr val="accent1"/>
          </a:fillRef>
          <a:effectRef idx="1">
            <a:schemeClr val="accent1"/>
          </a:effectRef>
          <a:fontRef idx="minor">
            <a:schemeClr val="tx1"/>
          </a:fontRef>
        </p:style>
      </p:cxnSp>
      <p:cxnSp>
        <p:nvCxnSpPr>
          <p:cNvPr id="33" name="Straight Arrow Connector 32"/>
          <p:cNvCxnSpPr/>
          <p:nvPr/>
        </p:nvCxnSpPr>
        <p:spPr>
          <a:xfrm flipH="1">
            <a:off x="4355976" y="2618328"/>
            <a:ext cx="1296144" cy="504056"/>
          </a:xfrm>
          <a:prstGeom prst="straightConnector1">
            <a:avLst/>
          </a:prstGeom>
          <a:ln>
            <a:solidFill>
              <a:schemeClr val="accent6">
                <a:lumMod val="50000"/>
              </a:schemeClr>
            </a:solidFill>
            <a:tailEnd type="arrow"/>
          </a:ln>
        </p:spPr>
        <p:style>
          <a:lnRef idx="2">
            <a:schemeClr val="accent1"/>
          </a:lnRef>
          <a:fillRef idx="0">
            <a:schemeClr val="accent1"/>
          </a:fillRef>
          <a:effectRef idx="1">
            <a:schemeClr val="accent1"/>
          </a:effectRef>
          <a:fontRef idx="minor">
            <a:schemeClr val="tx1"/>
          </a:fontRef>
        </p:style>
      </p:cxnSp>
      <p:cxnSp>
        <p:nvCxnSpPr>
          <p:cNvPr id="35" name="Straight Arrow Connector 34"/>
          <p:cNvCxnSpPr/>
          <p:nvPr/>
        </p:nvCxnSpPr>
        <p:spPr>
          <a:xfrm>
            <a:off x="5868144" y="2618328"/>
            <a:ext cx="504056" cy="504056"/>
          </a:xfrm>
          <a:prstGeom prst="straightConnector1">
            <a:avLst/>
          </a:prstGeom>
          <a:ln>
            <a:solidFill>
              <a:schemeClr val="accent6">
                <a:lumMod val="50000"/>
              </a:schemeClr>
            </a:solidFill>
            <a:tailEnd type="arrow"/>
          </a:ln>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971600" y="2915652"/>
            <a:ext cx="792088" cy="432048"/>
          </a:xfrm>
          <a:prstGeom prst="rect">
            <a:avLst/>
          </a:prstGeom>
          <a:noFill/>
          <a:ln w="28575" cmpd="sng">
            <a:solidFill>
              <a:srgbClr val="0000FF"/>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7" name="TextBox 36"/>
          <p:cNvSpPr txBox="1"/>
          <p:nvPr/>
        </p:nvSpPr>
        <p:spPr>
          <a:xfrm>
            <a:off x="539552" y="3419708"/>
            <a:ext cx="161767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Valid mapping</a:t>
            </a:r>
          </a:p>
        </p:txBody>
      </p:sp>
      <p:cxnSp>
        <p:nvCxnSpPr>
          <p:cNvPr id="43" name="Straight Connector 42"/>
          <p:cNvCxnSpPr/>
          <p:nvPr/>
        </p:nvCxnSpPr>
        <p:spPr>
          <a:xfrm>
            <a:off x="2946634" y="3120373"/>
            <a:ext cx="144016" cy="0"/>
          </a:xfrm>
          <a:prstGeom prst="line">
            <a:avLst/>
          </a:prstGeom>
          <a:ln w="57150" cmpd="sng"/>
        </p:spPr>
        <p:style>
          <a:lnRef idx="2">
            <a:schemeClr val="accent1"/>
          </a:lnRef>
          <a:fillRef idx="0">
            <a:schemeClr val="accent1"/>
          </a:fillRef>
          <a:effectRef idx="1">
            <a:schemeClr val="accent1"/>
          </a:effectRef>
          <a:fontRef idx="minor">
            <a:schemeClr val="tx1"/>
          </a:fontRef>
        </p:style>
      </p:cxnSp>
      <p:cxnSp>
        <p:nvCxnSpPr>
          <p:cNvPr id="44" name="Straight Connector 43"/>
          <p:cNvCxnSpPr/>
          <p:nvPr/>
        </p:nvCxnSpPr>
        <p:spPr>
          <a:xfrm>
            <a:off x="4918310" y="3120373"/>
            <a:ext cx="144016" cy="0"/>
          </a:xfrm>
          <a:prstGeom prst="line">
            <a:avLst/>
          </a:prstGeom>
          <a:ln w="57150" cmpd="sng"/>
        </p:spPr>
        <p:style>
          <a:lnRef idx="2">
            <a:schemeClr val="accent1"/>
          </a:lnRef>
          <a:fillRef idx="0">
            <a:schemeClr val="accent1"/>
          </a:fillRef>
          <a:effectRef idx="1">
            <a:schemeClr val="accent1"/>
          </a:effectRef>
          <a:fontRef idx="minor">
            <a:schemeClr val="tx1"/>
          </a:fontRef>
        </p:style>
      </p:cxnSp>
      <p:cxnSp>
        <p:nvCxnSpPr>
          <p:cNvPr id="45" name="Straight Connector 44"/>
          <p:cNvCxnSpPr/>
          <p:nvPr/>
        </p:nvCxnSpPr>
        <p:spPr>
          <a:xfrm>
            <a:off x="5638390" y="3120373"/>
            <a:ext cx="144016" cy="0"/>
          </a:xfrm>
          <a:prstGeom prst="line">
            <a:avLst/>
          </a:prstGeom>
          <a:ln w="57150" cmpd="sng"/>
        </p:spPr>
        <p:style>
          <a:lnRef idx="2">
            <a:schemeClr val="accent1"/>
          </a:lnRef>
          <a:fillRef idx="0">
            <a:schemeClr val="accent1"/>
          </a:fillRef>
          <a:effectRef idx="1">
            <a:schemeClr val="accent1"/>
          </a:effectRef>
          <a:fontRef idx="minor">
            <a:schemeClr val="tx1"/>
          </a:fontRef>
        </p:style>
      </p:cxnSp>
      <p:cxnSp>
        <p:nvCxnSpPr>
          <p:cNvPr id="46" name="Straight Connector 45"/>
          <p:cNvCxnSpPr/>
          <p:nvPr/>
        </p:nvCxnSpPr>
        <p:spPr>
          <a:xfrm>
            <a:off x="7143693" y="3120373"/>
            <a:ext cx="144016" cy="0"/>
          </a:xfrm>
          <a:prstGeom prst="line">
            <a:avLst/>
          </a:prstGeom>
          <a:ln w="57150" cmpd="sng"/>
        </p:spPr>
        <p:style>
          <a:lnRef idx="2">
            <a:schemeClr val="accent1"/>
          </a:lnRef>
          <a:fillRef idx="0">
            <a:schemeClr val="accent1"/>
          </a:fillRef>
          <a:effectRef idx="1">
            <a:schemeClr val="accent1"/>
          </a:effectRef>
          <a:fontRef idx="minor">
            <a:schemeClr val="tx1"/>
          </a:fontRef>
        </p:style>
      </p:cxnSp>
      <p:cxnSp>
        <p:nvCxnSpPr>
          <p:cNvPr id="47" name="Straight Connector 46"/>
          <p:cNvCxnSpPr/>
          <p:nvPr/>
        </p:nvCxnSpPr>
        <p:spPr>
          <a:xfrm>
            <a:off x="1372830" y="3120373"/>
            <a:ext cx="144016" cy="0"/>
          </a:xfrm>
          <a:prstGeom prst="line">
            <a:avLst/>
          </a:prstGeom>
          <a:ln w="57150" cmpd="sng"/>
        </p:spPr>
        <p:style>
          <a:lnRef idx="2">
            <a:schemeClr val="accent1"/>
          </a:lnRef>
          <a:fillRef idx="0">
            <a:schemeClr val="accent1"/>
          </a:fillRef>
          <a:effectRef idx="1">
            <a:schemeClr val="accent1"/>
          </a:effectRef>
          <a:fontRef idx="minor">
            <a:schemeClr val="tx1"/>
          </a:fontRef>
        </p:style>
      </p:cxnSp>
      <p:cxnSp>
        <p:nvCxnSpPr>
          <p:cNvPr id="49" name="Straight Connector 48"/>
          <p:cNvCxnSpPr/>
          <p:nvPr/>
        </p:nvCxnSpPr>
        <p:spPr>
          <a:xfrm>
            <a:off x="1518365" y="3120373"/>
            <a:ext cx="144016" cy="0"/>
          </a:xfrm>
          <a:prstGeom prst="line">
            <a:avLst/>
          </a:prstGeom>
          <a:ln w="57150" cmpd="sng">
            <a:solidFill>
              <a:schemeClr val="accent6">
                <a:lumMod val="50000"/>
              </a:schemeClr>
            </a:solidFill>
          </a:ln>
        </p:spPr>
        <p:style>
          <a:lnRef idx="2">
            <a:schemeClr val="accent1"/>
          </a:lnRef>
          <a:fillRef idx="0">
            <a:schemeClr val="accent1"/>
          </a:fillRef>
          <a:effectRef idx="1">
            <a:schemeClr val="accent1"/>
          </a:effectRef>
          <a:fontRef idx="minor">
            <a:schemeClr val="tx1"/>
          </a:fontRef>
        </p:style>
      </p:cxnSp>
      <p:cxnSp>
        <p:nvCxnSpPr>
          <p:cNvPr id="50" name="Straight Connector 49"/>
          <p:cNvCxnSpPr/>
          <p:nvPr/>
        </p:nvCxnSpPr>
        <p:spPr>
          <a:xfrm>
            <a:off x="1227514" y="3120373"/>
            <a:ext cx="144016" cy="0"/>
          </a:xfrm>
          <a:prstGeom prst="line">
            <a:avLst/>
          </a:prstGeom>
          <a:ln w="57150" cmpd="sng">
            <a:solidFill>
              <a:srgbClr val="800000"/>
            </a:solidFill>
          </a:ln>
        </p:spPr>
        <p:style>
          <a:lnRef idx="2">
            <a:schemeClr val="accent1"/>
          </a:lnRef>
          <a:fillRef idx="0">
            <a:schemeClr val="accent1"/>
          </a:fillRef>
          <a:effectRef idx="1">
            <a:schemeClr val="accent1"/>
          </a:effectRef>
          <a:fontRef idx="minor">
            <a:schemeClr val="tx1"/>
          </a:fontRef>
        </p:style>
      </p:cxnSp>
      <p:cxnSp>
        <p:nvCxnSpPr>
          <p:cNvPr id="54" name="Straight Connector 53"/>
          <p:cNvCxnSpPr/>
          <p:nvPr/>
        </p:nvCxnSpPr>
        <p:spPr>
          <a:xfrm>
            <a:off x="2627784" y="3122824"/>
            <a:ext cx="144016" cy="0"/>
          </a:xfrm>
          <a:prstGeom prst="line">
            <a:avLst/>
          </a:prstGeom>
          <a:ln w="57150" cmpd="sng">
            <a:solidFill>
              <a:srgbClr val="800000"/>
            </a:solidFill>
          </a:ln>
        </p:spPr>
        <p:style>
          <a:lnRef idx="2">
            <a:schemeClr val="accent1"/>
          </a:lnRef>
          <a:fillRef idx="0">
            <a:schemeClr val="accent1"/>
          </a:fillRef>
          <a:effectRef idx="1">
            <a:schemeClr val="accent1"/>
          </a:effectRef>
          <a:fontRef idx="minor">
            <a:schemeClr val="tx1"/>
          </a:fontRef>
        </p:style>
      </p:cxnSp>
      <p:cxnSp>
        <p:nvCxnSpPr>
          <p:cNvPr id="55" name="Straight Connector 54"/>
          <p:cNvCxnSpPr/>
          <p:nvPr/>
        </p:nvCxnSpPr>
        <p:spPr>
          <a:xfrm>
            <a:off x="3608680" y="3122824"/>
            <a:ext cx="144016" cy="0"/>
          </a:xfrm>
          <a:prstGeom prst="line">
            <a:avLst/>
          </a:prstGeom>
          <a:ln w="57150" cmpd="sng">
            <a:solidFill>
              <a:srgbClr val="800000"/>
            </a:solidFill>
          </a:ln>
        </p:spPr>
        <p:style>
          <a:lnRef idx="2">
            <a:schemeClr val="accent1"/>
          </a:lnRef>
          <a:fillRef idx="0">
            <a:schemeClr val="accent1"/>
          </a:fillRef>
          <a:effectRef idx="1">
            <a:schemeClr val="accent1"/>
          </a:effectRef>
          <a:fontRef idx="minor">
            <a:schemeClr val="tx1"/>
          </a:fontRef>
        </p:style>
      </p:cxnSp>
      <p:cxnSp>
        <p:nvCxnSpPr>
          <p:cNvPr id="56" name="Straight Connector 55"/>
          <p:cNvCxnSpPr/>
          <p:nvPr/>
        </p:nvCxnSpPr>
        <p:spPr>
          <a:xfrm>
            <a:off x="6124424" y="3122824"/>
            <a:ext cx="144016" cy="0"/>
          </a:xfrm>
          <a:prstGeom prst="line">
            <a:avLst/>
          </a:prstGeom>
          <a:ln w="57150" cmpd="sng">
            <a:solidFill>
              <a:srgbClr val="800000"/>
            </a:solidFill>
          </a:ln>
        </p:spPr>
        <p:style>
          <a:lnRef idx="2">
            <a:schemeClr val="accent1"/>
          </a:lnRef>
          <a:fillRef idx="0">
            <a:schemeClr val="accent1"/>
          </a:fillRef>
          <a:effectRef idx="1">
            <a:schemeClr val="accent1"/>
          </a:effectRef>
          <a:fontRef idx="minor">
            <a:schemeClr val="tx1"/>
          </a:fontRef>
        </p:style>
      </p:cxnSp>
      <p:cxnSp>
        <p:nvCxnSpPr>
          <p:cNvPr id="57" name="Straight Connector 56"/>
          <p:cNvCxnSpPr/>
          <p:nvPr/>
        </p:nvCxnSpPr>
        <p:spPr>
          <a:xfrm>
            <a:off x="4374120" y="3122824"/>
            <a:ext cx="144016" cy="0"/>
          </a:xfrm>
          <a:prstGeom prst="line">
            <a:avLst/>
          </a:prstGeom>
          <a:ln w="57150" cmpd="sng">
            <a:solidFill>
              <a:schemeClr val="accent6">
                <a:lumMod val="50000"/>
              </a:schemeClr>
            </a:solidFill>
          </a:ln>
        </p:spPr>
        <p:style>
          <a:lnRef idx="2">
            <a:schemeClr val="accent1"/>
          </a:lnRef>
          <a:fillRef idx="0">
            <a:schemeClr val="accent1"/>
          </a:fillRef>
          <a:effectRef idx="1">
            <a:schemeClr val="accent1"/>
          </a:effectRef>
          <a:fontRef idx="minor">
            <a:schemeClr val="tx1"/>
          </a:fontRef>
        </p:style>
      </p:cxnSp>
      <p:cxnSp>
        <p:nvCxnSpPr>
          <p:cNvPr id="58" name="Straight Connector 57"/>
          <p:cNvCxnSpPr/>
          <p:nvPr/>
        </p:nvCxnSpPr>
        <p:spPr>
          <a:xfrm>
            <a:off x="6358592" y="3123392"/>
            <a:ext cx="144016" cy="0"/>
          </a:xfrm>
          <a:prstGeom prst="line">
            <a:avLst/>
          </a:prstGeom>
          <a:ln w="57150" cmpd="sng">
            <a:solidFill>
              <a:schemeClr val="accent6">
                <a:lumMod val="50000"/>
              </a:schemeClr>
            </a:solidFill>
          </a:ln>
        </p:spPr>
        <p:style>
          <a:lnRef idx="2">
            <a:schemeClr val="accent1"/>
          </a:lnRef>
          <a:fillRef idx="0">
            <a:schemeClr val="accent1"/>
          </a:fillRef>
          <a:effectRef idx="1">
            <a:schemeClr val="accent1"/>
          </a:effectRef>
          <a:fontRef idx="minor">
            <a:schemeClr val="tx1"/>
          </a:fontRef>
        </p:style>
      </p:cxnSp>
      <p:sp>
        <p:nvSpPr>
          <p:cNvPr id="38" name="Rectangle 37"/>
          <p:cNvSpPr/>
          <p:nvPr/>
        </p:nvSpPr>
        <p:spPr>
          <a:xfrm>
            <a:off x="2450269" y="2924944"/>
            <a:ext cx="792088" cy="432048"/>
          </a:xfrm>
          <a:prstGeom prst="rect">
            <a:avLst/>
          </a:prstGeom>
          <a:noFill/>
          <a:ln w="28575"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Tahoma"/>
              <a:ea typeface="+mn-ea"/>
              <a:cs typeface="+mn-cs"/>
            </a:endParaRPr>
          </a:p>
        </p:txBody>
      </p:sp>
      <p:sp>
        <p:nvSpPr>
          <p:cNvPr id="39" name="TextBox 38"/>
          <p:cNvSpPr txBox="1"/>
          <p:nvPr/>
        </p:nvSpPr>
        <p:spPr>
          <a:xfrm>
            <a:off x="3479302" y="3414889"/>
            <a:ext cx="181277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mn-ea"/>
                <a:cs typeface="+mn-cs"/>
              </a:rPr>
              <a:t>Invalid mapping</a:t>
            </a:r>
          </a:p>
        </p:txBody>
      </p:sp>
      <p:sp>
        <p:nvSpPr>
          <p:cNvPr id="40" name="Rectangle 39"/>
          <p:cNvSpPr/>
          <p:nvPr/>
        </p:nvSpPr>
        <p:spPr>
          <a:xfrm>
            <a:off x="3419872" y="2924944"/>
            <a:ext cx="792088" cy="432048"/>
          </a:xfrm>
          <a:prstGeom prst="rect">
            <a:avLst/>
          </a:prstGeom>
          <a:noFill/>
          <a:ln w="28575"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Tahoma"/>
              <a:ea typeface="+mn-ea"/>
              <a:cs typeface="+mn-cs"/>
            </a:endParaRPr>
          </a:p>
        </p:txBody>
      </p:sp>
      <p:sp>
        <p:nvSpPr>
          <p:cNvPr id="41" name="Rectangle 40"/>
          <p:cNvSpPr/>
          <p:nvPr/>
        </p:nvSpPr>
        <p:spPr>
          <a:xfrm>
            <a:off x="4355976" y="2924944"/>
            <a:ext cx="792088" cy="432048"/>
          </a:xfrm>
          <a:prstGeom prst="rect">
            <a:avLst/>
          </a:prstGeom>
          <a:noFill/>
          <a:ln w="28575"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Tahoma"/>
              <a:ea typeface="+mn-ea"/>
              <a:cs typeface="+mn-cs"/>
            </a:endParaRPr>
          </a:p>
        </p:txBody>
      </p:sp>
      <p:sp>
        <p:nvSpPr>
          <p:cNvPr id="42" name="Rectangle 41"/>
          <p:cNvSpPr/>
          <p:nvPr/>
        </p:nvSpPr>
        <p:spPr>
          <a:xfrm>
            <a:off x="5652120" y="2924944"/>
            <a:ext cx="792088" cy="432048"/>
          </a:xfrm>
          <a:prstGeom prst="rect">
            <a:avLst/>
          </a:prstGeom>
          <a:noFill/>
          <a:ln w="28575"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Tahoma"/>
              <a:ea typeface="+mn-ea"/>
              <a:cs typeface="+mn-cs"/>
            </a:endParaRPr>
          </a:p>
        </p:txBody>
      </p:sp>
      <p:sp>
        <p:nvSpPr>
          <p:cNvPr id="48" name="Rectangle 47"/>
          <p:cNvSpPr/>
          <p:nvPr/>
        </p:nvSpPr>
        <p:spPr>
          <a:xfrm>
            <a:off x="6876256" y="2924944"/>
            <a:ext cx="792088" cy="432048"/>
          </a:xfrm>
          <a:prstGeom prst="rect">
            <a:avLst/>
          </a:prstGeom>
          <a:noFill/>
          <a:ln w="28575"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428106672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7"/>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22" presetClass="entr" presetSubtype="1" fill="hold" nodeType="click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wipe(up)">
                                      <p:cBhvr>
                                        <p:cTn id="23" dur="500"/>
                                        <p:tgtEl>
                                          <p:spTgt spid="12"/>
                                        </p:tgtEl>
                                      </p:cBhvr>
                                    </p:animEffect>
                                  </p:childTnLst>
                                </p:cTn>
                              </p:par>
                              <p:par>
                                <p:cTn id="24" presetID="22" presetClass="entr" presetSubtype="1" fill="hold"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wipe(up)">
                                      <p:cBhvr>
                                        <p:cTn id="26" dur="500"/>
                                        <p:tgtEl>
                                          <p:spTgt spid="14"/>
                                        </p:tgtEl>
                                      </p:cBhvr>
                                    </p:animEffect>
                                  </p:childTnLst>
                                </p:cTn>
                              </p:par>
                              <p:par>
                                <p:cTn id="27" presetID="22" presetClass="entr" presetSubtype="1" fill="hold" nodeType="with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wipe(up)">
                                      <p:cBhvr>
                                        <p:cTn id="29" dur="500"/>
                                        <p:tgtEl>
                                          <p:spTgt spid="16"/>
                                        </p:tgtEl>
                                      </p:cBhvr>
                                    </p:animEffect>
                                  </p:childTnLst>
                                </p:cTn>
                              </p:par>
                              <p:par>
                                <p:cTn id="30" presetID="22" presetClass="entr" presetSubtype="1" fill="hold" nodeType="with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wipe(up)">
                                      <p:cBhvr>
                                        <p:cTn id="32" dur="500"/>
                                        <p:tgtEl>
                                          <p:spTgt spid="18"/>
                                        </p:tgtEl>
                                      </p:cBhvr>
                                    </p:animEffect>
                                  </p:childTnLst>
                                </p:cTn>
                              </p:par>
                              <p:par>
                                <p:cTn id="33" presetID="22" presetClass="entr" presetSubtype="1" fill="hold" nodeType="withEffect">
                                  <p:stCondLst>
                                    <p:cond delay="0"/>
                                  </p:stCondLst>
                                  <p:childTnLst>
                                    <p:set>
                                      <p:cBhvr>
                                        <p:cTn id="34" dur="1" fill="hold">
                                          <p:stCondLst>
                                            <p:cond delay="0"/>
                                          </p:stCondLst>
                                        </p:cTn>
                                        <p:tgtEl>
                                          <p:spTgt spid="20"/>
                                        </p:tgtEl>
                                        <p:attrNameLst>
                                          <p:attrName>style.visibility</p:attrName>
                                        </p:attrNameLst>
                                      </p:cBhvr>
                                      <p:to>
                                        <p:strVal val="visible"/>
                                      </p:to>
                                    </p:set>
                                    <p:animEffect transition="in" filter="wipe(up)">
                                      <p:cBhvr>
                                        <p:cTn id="35" dur="500"/>
                                        <p:tgtEl>
                                          <p:spTgt spid="20"/>
                                        </p:tgtEl>
                                      </p:cBhvr>
                                    </p:animEffect>
                                  </p:childTnLst>
                                </p:cTn>
                              </p:par>
                              <p:par>
                                <p:cTn id="36" presetID="22" presetClass="entr" presetSubtype="1" fill="hold" nodeType="withEffect">
                                  <p:stCondLst>
                                    <p:cond delay="0"/>
                                  </p:stCondLst>
                                  <p:childTnLst>
                                    <p:set>
                                      <p:cBhvr>
                                        <p:cTn id="37" dur="1" fill="hold">
                                          <p:stCondLst>
                                            <p:cond delay="0"/>
                                          </p:stCondLst>
                                        </p:cTn>
                                        <p:tgtEl>
                                          <p:spTgt spid="23"/>
                                        </p:tgtEl>
                                        <p:attrNameLst>
                                          <p:attrName>style.visibility</p:attrName>
                                        </p:attrNameLst>
                                      </p:cBhvr>
                                      <p:to>
                                        <p:strVal val="visible"/>
                                      </p:to>
                                    </p:set>
                                    <p:animEffect transition="in" filter="wipe(up)">
                                      <p:cBhvr>
                                        <p:cTn id="38" dur="500"/>
                                        <p:tgtEl>
                                          <p:spTgt spid="23"/>
                                        </p:tgtEl>
                                      </p:cBhvr>
                                    </p:animEffect>
                                  </p:childTnLst>
                                </p:cTn>
                              </p:par>
                              <p:par>
                                <p:cTn id="39" presetID="22" presetClass="entr" presetSubtype="1" fill="hold" nodeType="with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wipe(up)">
                                      <p:cBhvr>
                                        <p:cTn id="41" dur="500"/>
                                        <p:tgtEl>
                                          <p:spTgt spid="25"/>
                                        </p:tgtEl>
                                      </p:cBhvr>
                                    </p:animEffect>
                                  </p:childTnLst>
                                </p:cTn>
                              </p:par>
                              <p:par>
                                <p:cTn id="42" presetID="22" presetClass="entr" presetSubtype="1" fill="hold" nodeType="withEffect">
                                  <p:stCondLst>
                                    <p:cond delay="0"/>
                                  </p:stCondLst>
                                  <p:childTnLst>
                                    <p:set>
                                      <p:cBhvr>
                                        <p:cTn id="43" dur="1" fill="hold">
                                          <p:stCondLst>
                                            <p:cond delay="0"/>
                                          </p:stCondLst>
                                        </p:cTn>
                                        <p:tgtEl>
                                          <p:spTgt spid="31"/>
                                        </p:tgtEl>
                                        <p:attrNameLst>
                                          <p:attrName>style.visibility</p:attrName>
                                        </p:attrNameLst>
                                      </p:cBhvr>
                                      <p:to>
                                        <p:strVal val="visible"/>
                                      </p:to>
                                    </p:set>
                                    <p:animEffect transition="in" filter="wipe(up)">
                                      <p:cBhvr>
                                        <p:cTn id="44" dur="500"/>
                                        <p:tgtEl>
                                          <p:spTgt spid="31"/>
                                        </p:tgtEl>
                                      </p:cBhvr>
                                    </p:animEffect>
                                  </p:childTnLst>
                                </p:cTn>
                              </p:par>
                              <p:par>
                                <p:cTn id="45" presetID="22" presetClass="entr" presetSubtype="1" fill="hold" nodeType="withEffect">
                                  <p:stCondLst>
                                    <p:cond delay="0"/>
                                  </p:stCondLst>
                                  <p:childTnLst>
                                    <p:set>
                                      <p:cBhvr>
                                        <p:cTn id="46" dur="1" fill="hold">
                                          <p:stCondLst>
                                            <p:cond delay="0"/>
                                          </p:stCondLst>
                                        </p:cTn>
                                        <p:tgtEl>
                                          <p:spTgt spid="27"/>
                                        </p:tgtEl>
                                        <p:attrNameLst>
                                          <p:attrName>style.visibility</p:attrName>
                                        </p:attrNameLst>
                                      </p:cBhvr>
                                      <p:to>
                                        <p:strVal val="visible"/>
                                      </p:to>
                                    </p:set>
                                    <p:animEffect transition="in" filter="wipe(up)">
                                      <p:cBhvr>
                                        <p:cTn id="47" dur="500"/>
                                        <p:tgtEl>
                                          <p:spTgt spid="27"/>
                                        </p:tgtEl>
                                      </p:cBhvr>
                                    </p:animEffect>
                                  </p:childTnLst>
                                </p:cTn>
                              </p:par>
                              <p:par>
                                <p:cTn id="48" presetID="22" presetClass="entr" presetSubtype="1" fill="hold" nodeType="withEffect">
                                  <p:stCondLst>
                                    <p:cond delay="0"/>
                                  </p:stCondLst>
                                  <p:childTnLst>
                                    <p:set>
                                      <p:cBhvr>
                                        <p:cTn id="49" dur="1" fill="hold">
                                          <p:stCondLst>
                                            <p:cond delay="0"/>
                                          </p:stCondLst>
                                        </p:cTn>
                                        <p:tgtEl>
                                          <p:spTgt spid="33"/>
                                        </p:tgtEl>
                                        <p:attrNameLst>
                                          <p:attrName>style.visibility</p:attrName>
                                        </p:attrNameLst>
                                      </p:cBhvr>
                                      <p:to>
                                        <p:strVal val="visible"/>
                                      </p:to>
                                    </p:set>
                                    <p:animEffect transition="in" filter="wipe(up)">
                                      <p:cBhvr>
                                        <p:cTn id="50" dur="500"/>
                                        <p:tgtEl>
                                          <p:spTgt spid="33"/>
                                        </p:tgtEl>
                                      </p:cBhvr>
                                    </p:animEffect>
                                  </p:childTnLst>
                                </p:cTn>
                              </p:par>
                              <p:par>
                                <p:cTn id="51" presetID="22" presetClass="entr" presetSubtype="1" fill="hold" nodeType="withEffect">
                                  <p:stCondLst>
                                    <p:cond delay="0"/>
                                  </p:stCondLst>
                                  <p:childTnLst>
                                    <p:set>
                                      <p:cBhvr>
                                        <p:cTn id="52" dur="1" fill="hold">
                                          <p:stCondLst>
                                            <p:cond delay="0"/>
                                          </p:stCondLst>
                                        </p:cTn>
                                        <p:tgtEl>
                                          <p:spTgt spid="29"/>
                                        </p:tgtEl>
                                        <p:attrNameLst>
                                          <p:attrName>style.visibility</p:attrName>
                                        </p:attrNameLst>
                                      </p:cBhvr>
                                      <p:to>
                                        <p:strVal val="visible"/>
                                      </p:to>
                                    </p:set>
                                    <p:animEffect transition="in" filter="wipe(up)">
                                      <p:cBhvr>
                                        <p:cTn id="53" dur="500"/>
                                        <p:tgtEl>
                                          <p:spTgt spid="29"/>
                                        </p:tgtEl>
                                      </p:cBhvr>
                                    </p:animEffect>
                                  </p:childTnLst>
                                </p:cTn>
                              </p:par>
                              <p:par>
                                <p:cTn id="54" presetID="22" presetClass="entr" presetSubtype="1" fill="hold" nodeType="withEffect">
                                  <p:stCondLst>
                                    <p:cond delay="0"/>
                                  </p:stCondLst>
                                  <p:childTnLst>
                                    <p:set>
                                      <p:cBhvr>
                                        <p:cTn id="55" dur="1" fill="hold">
                                          <p:stCondLst>
                                            <p:cond delay="0"/>
                                          </p:stCondLst>
                                        </p:cTn>
                                        <p:tgtEl>
                                          <p:spTgt spid="35"/>
                                        </p:tgtEl>
                                        <p:attrNameLst>
                                          <p:attrName>style.visibility</p:attrName>
                                        </p:attrNameLst>
                                      </p:cBhvr>
                                      <p:to>
                                        <p:strVal val="visible"/>
                                      </p:to>
                                    </p:set>
                                    <p:animEffect transition="in" filter="wipe(up)">
                                      <p:cBhvr>
                                        <p:cTn id="56" dur="500"/>
                                        <p:tgtEl>
                                          <p:spTgt spid="35"/>
                                        </p:tgtEl>
                                      </p:cBhvr>
                                    </p:animEffec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nodeType="clickEffect">
                                  <p:stCondLst>
                                    <p:cond delay="0"/>
                                  </p:stCondLst>
                                  <p:childTnLst>
                                    <p:set>
                                      <p:cBhvr>
                                        <p:cTn id="60" dur="1" fill="hold">
                                          <p:stCondLst>
                                            <p:cond delay="0"/>
                                          </p:stCondLst>
                                        </p:cTn>
                                        <p:tgtEl>
                                          <p:spTgt spid="50"/>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47"/>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49"/>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54"/>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43"/>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55"/>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57"/>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44"/>
                                        </p:tgtEl>
                                        <p:attrNameLst>
                                          <p:attrName>style.visibility</p:attrName>
                                        </p:attrNameLst>
                                      </p:cBhvr>
                                      <p:to>
                                        <p:strVal val="visible"/>
                                      </p:to>
                                    </p:set>
                                  </p:childTnLst>
                                </p:cTn>
                              </p:par>
                              <p:par>
                                <p:cTn id="75" presetID="1" presetClass="entr" presetSubtype="0" fill="hold" nodeType="withEffect">
                                  <p:stCondLst>
                                    <p:cond delay="0"/>
                                  </p:stCondLst>
                                  <p:childTnLst>
                                    <p:set>
                                      <p:cBhvr>
                                        <p:cTn id="76" dur="1" fill="hold">
                                          <p:stCondLst>
                                            <p:cond delay="0"/>
                                          </p:stCondLst>
                                        </p:cTn>
                                        <p:tgtEl>
                                          <p:spTgt spid="45"/>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56"/>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58"/>
                                        </p:tgtEl>
                                        <p:attrNameLst>
                                          <p:attrName>style.visibility</p:attrName>
                                        </p:attrNameLst>
                                      </p:cBhvr>
                                      <p:to>
                                        <p:strVal val="visible"/>
                                      </p:to>
                                    </p:set>
                                  </p:childTnLst>
                                </p:cTn>
                              </p:par>
                              <p:par>
                                <p:cTn id="81" presetID="1" presetClass="entr" presetSubtype="0" fill="hold" nodeType="withEffect">
                                  <p:stCondLst>
                                    <p:cond delay="0"/>
                                  </p:stCondLst>
                                  <p:childTnLst>
                                    <p:set>
                                      <p:cBhvr>
                                        <p:cTn id="82" dur="1" fill="hold">
                                          <p:stCondLst>
                                            <p:cond delay="0"/>
                                          </p:stCondLst>
                                        </p:cTn>
                                        <p:tgtEl>
                                          <p:spTgt spid="46"/>
                                        </p:tgtEl>
                                        <p:attrNameLst>
                                          <p:attrName>style.visibility</p:attrName>
                                        </p:attrNameLst>
                                      </p:cBhvr>
                                      <p:to>
                                        <p:strVal val="visible"/>
                                      </p:to>
                                    </p:set>
                                  </p:childTnLst>
                                </p:cTn>
                              </p:par>
                            </p:childTnLst>
                          </p:cTn>
                        </p:par>
                      </p:childTnLst>
                    </p:cTn>
                  </p:par>
                  <p:par>
                    <p:cTn id="83" fill="hold">
                      <p:stCondLst>
                        <p:cond delay="indefinite"/>
                      </p:stCondLst>
                      <p:childTnLst>
                        <p:par>
                          <p:cTn id="84" fill="hold">
                            <p:stCondLst>
                              <p:cond delay="0"/>
                            </p:stCondLst>
                            <p:childTnLst>
                              <p:par>
                                <p:cTn id="85" presetID="5" presetClass="entr" presetSubtype="10" fill="hold" grpId="0" nodeType="clickEffect">
                                  <p:stCondLst>
                                    <p:cond delay="0"/>
                                  </p:stCondLst>
                                  <p:childTnLst>
                                    <p:set>
                                      <p:cBhvr>
                                        <p:cTn id="86" dur="1" fill="hold">
                                          <p:stCondLst>
                                            <p:cond delay="0"/>
                                          </p:stCondLst>
                                        </p:cTn>
                                        <p:tgtEl>
                                          <p:spTgt spid="36"/>
                                        </p:tgtEl>
                                        <p:attrNameLst>
                                          <p:attrName>style.visibility</p:attrName>
                                        </p:attrNameLst>
                                      </p:cBhvr>
                                      <p:to>
                                        <p:strVal val="visible"/>
                                      </p:to>
                                    </p:set>
                                    <p:animEffect transition="in" filter="checkerboard(across)">
                                      <p:cBhvr>
                                        <p:cTn id="87" dur="500"/>
                                        <p:tgtEl>
                                          <p:spTgt spid="36"/>
                                        </p:tgtEl>
                                      </p:cBhvr>
                                    </p:animEffect>
                                  </p:childTnLst>
                                </p:cTn>
                              </p:par>
                            </p:childTnLst>
                          </p:cTn>
                        </p:par>
                        <p:par>
                          <p:cTn id="88" fill="hold">
                            <p:stCondLst>
                              <p:cond delay="500"/>
                            </p:stCondLst>
                            <p:childTnLst>
                              <p:par>
                                <p:cTn id="89" presetID="1" presetClass="entr" presetSubtype="0" fill="hold" grpId="0" nodeType="afterEffect">
                                  <p:stCondLst>
                                    <p:cond delay="0"/>
                                  </p:stCondLst>
                                  <p:childTnLst>
                                    <p:set>
                                      <p:cBhvr>
                                        <p:cTn id="90" dur="1" fill="hold">
                                          <p:stCondLst>
                                            <p:cond delay="0"/>
                                          </p:stCondLst>
                                        </p:cTn>
                                        <p:tgtEl>
                                          <p:spTgt spid="37"/>
                                        </p:tgtEl>
                                        <p:attrNameLst>
                                          <p:attrName>style.visibility</p:attrName>
                                        </p:attrNameLst>
                                      </p:cBhvr>
                                      <p:to>
                                        <p:strVal val="visible"/>
                                      </p:to>
                                    </p:set>
                                  </p:childTnLst>
                                </p:cTn>
                              </p:par>
                            </p:childTnLst>
                          </p:cTn>
                        </p:par>
                      </p:childTnLst>
                    </p:cTn>
                  </p:par>
                  <p:par>
                    <p:cTn id="91" fill="hold">
                      <p:stCondLst>
                        <p:cond delay="indefinite"/>
                      </p:stCondLst>
                      <p:childTnLst>
                        <p:par>
                          <p:cTn id="92" fill="hold">
                            <p:stCondLst>
                              <p:cond delay="0"/>
                            </p:stCondLst>
                            <p:childTnLst>
                              <p:par>
                                <p:cTn id="93" presetID="5" presetClass="entr" presetSubtype="10" fill="hold" grpId="0" nodeType="clickEffect">
                                  <p:stCondLst>
                                    <p:cond delay="0"/>
                                  </p:stCondLst>
                                  <p:childTnLst>
                                    <p:set>
                                      <p:cBhvr>
                                        <p:cTn id="94" dur="1" fill="hold">
                                          <p:stCondLst>
                                            <p:cond delay="0"/>
                                          </p:stCondLst>
                                        </p:cTn>
                                        <p:tgtEl>
                                          <p:spTgt spid="38"/>
                                        </p:tgtEl>
                                        <p:attrNameLst>
                                          <p:attrName>style.visibility</p:attrName>
                                        </p:attrNameLst>
                                      </p:cBhvr>
                                      <p:to>
                                        <p:strVal val="visible"/>
                                      </p:to>
                                    </p:set>
                                    <p:animEffect transition="in" filter="checkerboard(across)">
                                      <p:cBhvr>
                                        <p:cTn id="95" dur="500"/>
                                        <p:tgtEl>
                                          <p:spTgt spid="38"/>
                                        </p:tgtEl>
                                      </p:cBhvr>
                                    </p:animEffect>
                                  </p:childTnLst>
                                </p:cTn>
                              </p:par>
                              <p:par>
                                <p:cTn id="96" presetID="5" presetClass="entr" presetSubtype="10" fill="hold" grpId="0" nodeType="withEffect">
                                  <p:stCondLst>
                                    <p:cond delay="0"/>
                                  </p:stCondLst>
                                  <p:childTnLst>
                                    <p:set>
                                      <p:cBhvr>
                                        <p:cTn id="97" dur="1" fill="hold">
                                          <p:stCondLst>
                                            <p:cond delay="0"/>
                                          </p:stCondLst>
                                        </p:cTn>
                                        <p:tgtEl>
                                          <p:spTgt spid="40"/>
                                        </p:tgtEl>
                                        <p:attrNameLst>
                                          <p:attrName>style.visibility</p:attrName>
                                        </p:attrNameLst>
                                      </p:cBhvr>
                                      <p:to>
                                        <p:strVal val="visible"/>
                                      </p:to>
                                    </p:set>
                                    <p:animEffect transition="in" filter="checkerboard(across)">
                                      <p:cBhvr>
                                        <p:cTn id="98" dur="500"/>
                                        <p:tgtEl>
                                          <p:spTgt spid="40"/>
                                        </p:tgtEl>
                                      </p:cBhvr>
                                    </p:animEffect>
                                  </p:childTnLst>
                                </p:cTn>
                              </p:par>
                              <p:par>
                                <p:cTn id="99" presetID="5" presetClass="entr" presetSubtype="10" fill="hold" grpId="0" nodeType="withEffect">
                                  <p:stCondLst>
                                    <p:cond delay="0"/>
                                  </p:stCondLst>
                                  <p:childTnLst>
                                    <p:set>
                                      <p:cBhvr>
                                        <p:cTn id="100" dur="1" fill="hold">
                                          <p:stCondLst>
                                            <p:cond delay="0"/>
                                          </p:stCondLst>
                                        </p:cTn>
                                        <p:tgtEl>
                                          <p:spTgt spid="41"/>
                                        </p:tgtEl>
                                        <p:attrNameLst>
                                          <p:attrName>style.visibility</p:attrName>
                                        </p:attrNameLst>
                                      </p:cBhvr>
                                      <p:to>
                                        <p:strVal val="visible"/>
                                      </p:to>
                                    </p:set>
                                    <p:animEffect transition="in" filter="checkerboard(across)">
                                      <p:cBhvr>
                                        <p:cTn id="101" dur="500"/>
                                        <p:tgtEl>
                                          <p:spTgt spid="41"/>
                                        </p:tgtEl>
                                      </p:cBhvr>
                                    </p:animEffect>
                                  </p:childTnLst>
                                </p:cTn>
                              </p:par>
                              <p:par>
                                <p:cTn id="102" presetID="5" presetClass="entr" presetSubtype="10" fill="hold" grpId="0" nodeType="withEffect">
                                  <p:stCondLst>
                                    <p:cond delay="0"/>
                                  </p:stCondLst>
                                  <p:childTnLst>
                                    <p:set>
                                      <p:cBhvr>
                                        <p:cTn id="103" dur="1" fill="hold">
                                          <p:stCondLst>
                                            <p:cond delay="0"/>
                                          </p:stCondLst>
                                        </p:cTn>
                                        <p:tgtEl>
                                          <p:spTgt spid="42"/>
                                        </p:tgtEl>
                                        <p:attrNameLst>
                                          <p:attrName>style.visibility</p:attrName>
                                        </p:attrNameLst>
                                      </p:cBhvr>
                                      <p:to>
                                        <p:strVal val="visible"/>
                                      </p:to>
                                    </p:set>
                                    <p:animEffect transition="in" filter="checkerboard(across)">
                                      <p:cBhvr>
                                        <p:cTn id="104" dur="500"/>
                                        <p:tgtEl>
                                          <p:spTgt spid="42"/>
                                        </p:tgtEl>
                                      </p:cBhvr>
                                    </p:animEffect>
                                  </p:childTnLst>
                                </p:cTn>
                              </p:par>
                              <p:par>
                                <p:cTn id="105" presetID="5" presetClass="entr" presetSubtype="10" fill="hold" grpId="0" nodeType="withEffect">
                                  <p:stCondLst>
                                    <p:cond delay="0"/>
                                  </p:stCondLst>
                                  <p:childTnLst>
                                    <p:set>
                                      <p:cBhvr>
                                        <p:cTn id="106" dur="1" fill="hold">
                                          <p:stCondLst>
                                            <p:cond delay="0"/>
                                          </p:stCondLst>
                                        </p:cTn>
                                        <p:tgtEl>
                                          <p:spTgt spid="48"/>
                                        </p:tgtEl>
                                        <p:attrNameLst>
                                          <p:attrName>style.visibility</p:attrName>
                                        </p:attrNameLst>
                                      </p:cBhvr>
                                      <p:to>
                                        <p:strVal val="visible"/>
                                      </p:to>
                                    </p:set>
                                    <p:animEffect transition="in" filter="checkerboard(across)">
                                      <p:cBhvr>
                                        <p:cTn id="107" dur="500"/>
                                        <p:tgtEl>
                                          <p:spTgt spid="48"/>
                                        </p:tgtEl>
                                      </p:cBhvr>
                                    </p:animEffect>
                                  </p:childTnLst>
                                </p:cTn>
                              </p:par>
                            </p:childTnLst>
                          </p:cTn>
                        </p:par>
                        <p:par>
                          <p:cTn id="108" fill="hold">
                            <p:stCondLst>
                              <p:cond delay="500"/>
                            </p:stCondLst>
                            <p:childTnLst>
                              <p:par>
                                <p:cTn id="109" presetID="1" presetClass="entr" presetSubtype="0" fill="hold" grpId="0" nodeType="afterEffect">
                                  <p:stCondLst>
                                    <p:cond delay="0"/>
                                  </p:stCondLst>
                                  <p:childTnLst>
                                    <p:set>
                                      <p:cBhvr>
                                        <p:cTn id="110" dur="1" fill="hold">
                                          <p:stCondLst>
                                            <p:cond delay="0"/>
                                          </p:stCondLst>
                                        </p:cTn>
                                        <p:tgtEl>
                                          <p:spTgt spid="39"/>
                                        </p:tgtEl>
                                        <p:attrNameLst>
                                          <p:attrName>style.visibility</p:attrName>
                                        </p:attrNameLst>
                                      </p:cBhvr>
                                      <p:to>
                                        <p:strVal val="visible"/>
                                      </p:to>
                                    </p:set>
                                  </p:childTnLst>
                                </p:cTn>
                              </p:par>
                            </p:childTnLst>
                          </p:cTn>
                        </p:par>
                      </p:childTnLst>
                    </p:cTn>
                  </p:par>
                  <p:par>
                    <p:cTn id="111" fill="hold">
                      <p:stCondLst>
                        <p:cond delay="indefinite"/>
                      </p:stCondLst>
                      <p:childTnLst>
                        <p:par>
                          <p:cTn id="112" fill="hold">
                            <p:stCondLst>
                              <p:cond delay="0"/>
                            </p:stCondLst>
                            <p:childTnLst>
                              <p:par>
                                <p:cTn id="113" presetID="1" presetClass="entr" presetSubtype="0" fill="hold" nodeType="clickEffect">
                                  <p:stCondLst>
                                    <p:cond delay="0"/>
                                  </p:stCondLst>
                                  <p:childTnLst>
                                    <p:set>
                                      <p:cBhvr>
                                        <p:cTn id="114" dur="1" fill="hold">
                                          <p:stCondLst>
                                            <p:cond delay="0"/>
                                          </p:stCondLst>
                                        </p:cTn>
                                        <p:tgtEl>
                                          <p:spTgt spid="3">
                                            <p:txEl>
                                              <p:pRg st="7" end="7"/>
                                            </p:txEl>
                                          </p:spTgt>
                                        </p:tgtEl>
                                        <p:attrNameLst>
                                          <p:attrName>style.visibility</p:attrName>
                                        </p:attrNameLst>
                                      </p:cBhvr>
                                      <p:to>
                                        <p:strVal val="visible"/>
                                      </p:to>
                                    </p:set>
                                  </p:childTnLst>
                                </p:cTn>
                              </p:par>
                              <p:par>
                                <p:cTn id="115" presetID="1" presetClass="entr" presetSubtype="0" fill="hold" nodeType="withEffect">
                                  <p:stCondLst>
                                    <p:cond delay="0"/>
                                  </p:stCondLst>
                                  <p:childTnLst>
                                    <p:set>
                                      <p:cBhvr>
                                        <p:cTn id="11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10" grpId="0"/>
      <p:bldP spid="36" grpId="0" animBg="1"/>
      <p:bldP spid="37" grpId="0"/>
      <p:bldP spid="38" grpId="0" animBg="1"/>
      <p:bldP spid="39" grpId="0"/>
      <p:bldP spid="40" grpId="0" animBg="1"/>
      <p:bldP spid="41" grpId="0" animBg="1"/>
      <p:bldP spid="42" grpId="0" animBg="1"/>
      <p:bldP spid="48"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TextBox 46"/>
          <p:cNvSpPr txBox="1"/>
          <p:nvPr/>
        </p:nvSpPr>
        <p:spPr>
          <a:xfrm>
            <a:off x="2524125" y="4620782"/>
            <a:ext cx="2017909" cy="221165"/>
          </a:xfrm>
          <a:prstGeom prst="rect">
            <a:avLst/>
          </a:prstGeom>
          <a:noFill/>
          <a:ln>
            <a:solidFill>
              <a:srgbClr val="0000FF"/>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71" name="TextBox 70"/>
          <p:cNvSpPr txBox="1"/>
          <p:nvPr/>
        </p:nvSpPr>
        <p:spPr>
          <a:xfrm>
            <a:off x="2528316" y="4622318"/>
            <a:ext cx="2017909" cy="221165"/>
          </a:xfrm>
          <a:prstGeom prst="rect">
            <a:avLst/>
          </a:prstGeom>
          <a:noFill/>
          <a:ln>
            <a:solidFill>
              <a:srgbClr val="0000FF"/>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73" name="TextBox 72"/>
          <p:cNvSpPr txBox="1"/>
          <p:nvPr/>
        </p:nvSpPr>
        <p:spPr>
          <a:xfrm>
            <a:off x="2526865" y="4622318"/>
            <a:ext cx="2017909" cy="221165"/>
          </a:xfrm>
          <a:prstGeom prst="rect">
            <a:avLst/>
          </a:prstGeom>
          <a:noFill/>
          <a:ln>
            <a:solidFill>
              <a:srgbClr val="0000FF"/>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72" name="矩形 71"/>
          <p:cNvSpPr/>
          <p:nvPr/>
        </p:nvSpPr>
        <p:spPr>
          <a:xfrm>
            <a:off x="4032482" y="2990885"/>
            <a:ext cx="569124" cy="335253"/>
          </a:xfrm>
          <a:prstGeom prst="rect">
            <a:avLst/>
          </a:prstGeom>
          <a:noFill/>
          <a:ln>
            <a:solidFill>
              <a:srgbClr val="FF050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12</a:t>
            </a:r>
          </a:p>
        </p:txBody>
      </p:sp>
      <p:sp>
        <p:nvSpPr>
          <p:cNvPr id="2" name="标题 1"/>
          <p:cNvSpPr>
            <a:spLocks noGrp="1"/>
          </p:cNvSpPr>
          <p:nvPr>
            <p:ph type="title"/>
          </p:nvPr>
        </p:nvSpPr>
        <p:spPr/>
        <p:txBody>
          <a:bodyPr/>
          <a:lstStyle/>
          <a:p>
            <a:r>
              <a:rPr lang="en-US" dirty="0"/>
              <a:t>Adjacency Filtering (AF)</a:t>
            </a:r>
          </a:p>
        </p:txBody>
      </p:sp>
      <p:graphicFrame>
        <p:nvGraphicFramePr>
          <p:cNvPr id="53" name="内容占位符 52"/>
          <p:cNvGraphicFramePr>
            <a:graphicFrameLocks noGrp="1"/>
          </p:cNvGraphicFramePr>
          <p:nvPr>
            <p:ph idx="1"/>
          </p:nvPr>
        </p:nvGraphicFramePr>
        <p:xfrm>
          <a:off x="2524565" y="4180830"/>
          <a:ext cx="1615388" cy="213360"/>
        </p:xfrm>
        <a:graphic>
          <a:graphicData uri="http://schemas.openxmlformats.org/drawingml/2006/table">
            <a:tbl>
              <a:tblPr firstRow="1" bandRow="1">
                <a:tableStyleId>{5C22544A-7EE6-4342-B048-85BDC9FD1C3A}</a:tableStyleId>
              </a:tblPr>
              <a:tblGrid>
                <a:gridCol w="403847">
                  <a:extLst>
                    <a:ext uri="{9D8B030D-6E8A-4147-A177-3AD203B41FA5}">
                      <a16:colId xmlns:a16="http://schemas.microsoft.com/office/drawing/2014/main" val="20000"/>
                    </a:ext>
                  </a:extLst>
                </a:gridCol>
                <a:gridCol w="403847">
                  <a:extLst>
                    <a:ext uri="{9D8B030D-6E8A-4147-A177-3AD203B41FA5}">
                      <a16:colId xmlns:a16="http://schemas.microsoft.com/office/drawing/2014/main" val="20001"/>
                    </a:ext>
                  </a:extLst>
                </a:gridCol>
                <a:gridCol w="403847">
                  <a:extLst>
                    <a:ext uri="{9D8B030D-6E8A-4147-A177-3AD203B41FA5}">
                      <a16:colId xmlns:a16="http://schemas.microsoft.com/office/drawing/2014/main" val="20002"/>
                    </a:ext>
                  </a:extLst>
                </a:gridCol>
                <a:gridCol w="403847">
                  <a:extLst>
                    <a:ext uri="{9D8B030D-6E8A-4147-A177-3AD203B41FA5}">
                      <a16:colId xmlns:a16="http://schemas.microsoft.com/office/drawing/2014/main" val="20003"/>
                    </a:ext>
                  </a:extLst>
                </a:gridCol>
              </a:tblGrid>
              <a:tr h="181213">
                <a:tc>
                  <a:txBody>
                    <a:bodyPr/>
                    <a:lstStyle/>
                    <a:p>
                      <a:r>
                        <a:rPr lang="en-US" sz="800" b="0" dirty="0">
                          <a:solidFill>
                            <a:schemeClr val="accent1">
                              <a:lumMod val="75000"/>
                            </a:schemeClr>
                          </a:solidFill>
                        </a:rPr>
                        <a:t>12</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800" b="0" dirty="0">
                          <a:solidFill>
                            <a:schemeClr val="accent1">
                              <a:lumMod val="75000"/>
                            </a:schemeClr>
                          </a:solidFill>
                        </a:rPr>
                        <a:t>324</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800" b="0" dirty="0">
                          <a:solidFill>
                            <a:schemeClr val="accent1">
                              <a:lumMod val="75000"/>
                            </a:schemeClr>
                          </a:solidFill>
                        </a:rPr>
                        <a:t>557</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800" b="0" dirty="0">
                          <a:solidFill>
                            <a:schemeClr val="accent1">
                              <a:lumMod val="75000"/>
                            </a:schemeClr>
                          </a:solidFill>
                        </a:rPr>
                        <a:t>940</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sp>
        <p:nvSpPr>
          <p:cNvPr id="5" name="Rectangle 81"/>
          <p:cNvSpPr/>
          <p:nvPr/>
        </p:nvSpPr>
        <p:spPr>
          <a:xfrm>
            <a:off x="353145" y="1088395"/>
            <a:ext cx="5530120" cy="269557"/>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a:ea typeface="+mn-ea"/>
                <a:cs typeface="+mn-cs"/>
              </a:rPr>
              <a:t>AAAA</a:t>
            </a:r>
            <a:r>
              <a:rPr kumimoji="0" lang="en-US" altLang="zh-CN" sz="2000" b="0" i="0" u="none" strike="noStrike" kern="1200" cap="none" spc="0" normalizeH="0" baseline="0" noProof="0" dirty="0">
                <a:ln>
                  <a:noFill/>
                </a:ln>
                <a:solidFill>
                  <a:srgbClr val="C00000"/>
                </a:solidFill>
                <a:effectLst/>
                <a:uLnTx/>
                <a:uFillTx/>
                <a:latin typeface="Tahoma"/>
                <a:ea typeface="+mn-ea"/>
                <a:cs typeface="+mn-cs"/>
              </a:rPr>
              <a:t>AAAAAAAA</a:t>
            </a:r>
            <a:r>
              <a:rPr kumimoji="0" lang="en-US" sz="2000" b="0" i="0" u="none" strike="noStrike" kern="1200" cap="none" spc="0" normalizeH="0" baseline="0" noProof="0" dirty="0">
                <a:ln>
                  <a:noFill/>
                </a:ln>
                <a:solidFill>
                  <a:srgbClr val="CC9900">
                    <a:lumMod val="50000"/>
                  </a:srgbClr>
                </a:solidFill>
                <a:effectLst/>
                <a:uLnTx/>
                <a:uFillTx/>
                <a:latin typeface="Tahoma"/>
                <a:ea typeface="+mn-ea"/>
                <a:cs typeface="+mn-cs"/>
              </a:rPr>
              <a:t>CCCCCCCCCCCC</a:t>
            </a:r>
            <a:r>
              <a:rPr kumimoji="0" lang="en-US" sz="2000" b="0" i="0" u="none" strike="noStrike" kern="1200" cap="none" spc="0" normalizeH="0" baseline="0" noProof="0" dirty="0">
                <a:ln>
                  <a:noFill/>
                </a:ln>
                <a:solidFill>
                  <a:srgbClr val="35742A"/>
                </a:solidFill>
                <a:effectLst/>
                <a:uLnTx/>
                <a:uFillTx/>
                <a:latin typeface="Tahoma"/>
                <a:ea typeface="+mn-ea"/>
                <a:cs typeface="+mn-cs"/>
              </a:rPr>
              <a:t>TTTTTTTTTTT</a:t>
            </a:r>
            <a:endParaRPr kumimoji="0" lang="en-US" sz="2000" b="0" i="0" u="none" strike="noStrike" kern="1200" cap="none" spc="0" normalizeH="0" baseline="0" noProof="0" dirty="0">
              <a:ln>
                <a:solidFill>
                  <a:srgbClr val="3B812F"/>
                </a:solidFill>
              </a:ln>
              <a:solidFill>
                <a:srgbClr val="35742A"/>
              </a:solidFill>
              <a:effectLst/>
              <a:uLnTx/>
              <a:uFillTx/>
              <a:latin typeface="Tahoma"/>
              <a:ea typeface="+mn-ea"/>
              <a:cs typeface="+mn-cs"/>
            </a:endParaRPr>
          </a:p>
        </p:txBody>
      </p:sp>
      <p:sp>
        <p:nvSpPr>
          <p:cNvPr id="7" name="Rectangle 85"/>
          <p:cNvSpPr/>
          <p:nvPr/>
        </p:nvSpPr>
        <p:spPr>
          <a:xfrm>
            <a:off x="983621" y="1977948"/>
            <a:ext cx="1906831" cy="269557"/>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9900">
                    <a:lumMod val="50000"/>
                  </a:srgbClr>
                </a:solidFill>
                <a:effectLst/>
                <a:uLnTx/>
                <a:uFillTx/>
                <a:latin typeface="Tahoma"/>
                <a:ea typeface="+mn-ea"/>
                <a:cs typeface="+mn-cs"/>
              </a:rPr>
              <a:t>CCCCCCCCCCCC</a:t>
            </a:r>
            <a:endParaRPr kumimoji="0" lang="en-US" sz="2000" b="0" i="0" u="none" strike="noStrike" kern="1200" cap="none" spc="0" normalizeH="0" baseline="0" noProof="0" dirty="0">
              <a:ln>
                <a:solidFill>
                  <a:srgbClr val="3B812F"/>
                </a:solidFill>
              </a:ln>
              <a:solidFill>
                <a:srgbClr val="CC9900">
                  <a:lumMod val="50000"/>
                </a:srgbClr>
              </a:solidFill>
              <a:effectLst/>
              <a:uLnTx/>
              <a:uFillTx/>
              <a:latin typeface="Tahoma"/>
              <a:ea typeface="+mn-ea"/>
              <a:cs typeface="+mn-cs"/>
            </a:endParaRPr>
          </a:p>
        </p:txBody>
      </p:sp>
      <p:sp>
        <p:nvSpPr>
          <p:cNvPr id="8" name="Rectangle 86"/>
          <p:cNvSpPr/>
          <p:nvPr/>
        </p:nvSpPr>
        <p:spPr>
          <a:xfrm>
            <a:off x="1763688" y="1857546"/>
            <a:ext cx="1820157" cy="269557"/>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35742A"/>
                </a:solidFill>
                <a:effectLst/>
                <a:uLnTx/>
                <a:uFillTx/>
                <a:latin typeface="Tahoma"/>
                <a:ea typeface="+mn-ea"/>
                <a:cs typeface="+mn-cs"/>
              </a:rPr>
              <a:t>TTTTTTTTTTTT</a:t>
            </a:r>
            <a:endParaRPr kumimoji="0" lang="en-US" sz="2000" b="0" i="0" u="none" strike="noStrike" kern="1200" cap="none" spc="0" normalizeH="0" baseline="0" noProof="0" dirty="0">
              <a:ln>
                <a:solidFill>
                  <a:srgbClr val="3B812F"/>
                </a:solidFill>
              </a:ln>
              <a:solidFill>
                <a:srgbClr val="35742A"/>
              </a:solidFill>
              <a:effectLst/>
              <a:uLnTx/>
              <a:uFillTx/>
              <a:latin typeface="Tahoma"/>
              <a:ea typeface="+mn-ea"/>
              <a:cs typeface="+mn-cs"/>
            </a:endParaRPr>
          </a:p>
        </p:txBody>
      </p:sp>
      <p:sp>
        <p:nvSpPr>
          <p:cNvPr id="9" name="Down Arrow 88"/>
          <p:cNvSpPr/>
          <p:nvPr/>
        </p:nvSpPr>
        <p:spPr>
          <a:xfrm>
            <a:off x="1157062" y="1480668"/>
            <a:ext cx="693393" cy="307777"/>
          </a:xfrm>
          <a:prstGeom prst="downArrow">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Tahoma"/>
              <a:ea typeface="+mn-ea"/>
              <a:cs typeface="+mn-cs"/>
            </a:endParaRPr>
          </a:p>
        </p:txBody>
      </p:sp>
      <p:sp>
        <p:nvSpPr>
          <p:cNvPr id="16" name="Rectangle 95"/>
          <p:cNvSpPr/>
          <p:nvPr/>
        </p:nvSpPr>
        <p:spPr>
          <a:xfrm>
            <a:off x="5829529" y="2722323"/>
            <a:ext cx="2258027" cy="907048"/>
          </a:xfrm>
          <a:prstGeom prst="rect">
            <a:avLst/>
          </a:prstGeom>
          <a:solidFill>
            <a:schemeClr val="accent5">
              <a:lumMod val="60000"/>
              <a:lumOff val="40000"/>
            </a:scheme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6633">
                    <a:lumMod val="75000"/>
                  </a:srgbClr>
                </a:solidFill>
                <a:effectLst/>
                <a:uLnTx/>
                <a:uFillTx/>
                <a:latin typeface="Tahoma"/>
                <a:ea typeface="+mn-ea"/>
                <a:cs typeface="+mn-cs"/>
              </a:rPr>
              <a:t>Reference Genome</a:t>
            </a:r>
          </a:p>
        </p:txBody>
      </p:sp>
      <p:sp>
        <p:nvSpPr>
          <p:cNvPr id="23" name="Down Arrow 102"/>
          <p:cNvSpPr/>
          <p:nvPr/>
        </p:nvSpPr>
        <p:spPr>
          <a:xfrm>
            <a:off x="1230402" y="2496340"/>
            <a:ext cx="511398" cy="296873"/>
          </a:xfrm>
          <a:prstGeom prst="downArrow">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4" name="Rectangle 103"/>
          <p:cNvSpPr/>
          <p:nvPr/>
        </p:nvSpPr>
        <p:spPr>
          <a:xfrm>
            <a:off x="594180" y="2885425"/>
            <a:ext cx="1765224" cy="976956"/>
          </a:xfrm>
          <a:prstGeom prst="rect">
            <a:avLst/>
          </a:prstGeom>
          <a:solidFill>
            <a:schemeClr val="accent5">
              <a:lumMod val="60000"/>
              <a:lumOff val="40000"/>
            </a:scheme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0000"/>
                </a:solidFill>
                <a:effectLst/>
                <a:uLnTx/>
                <a:uFillTx/>
                <a:latin typeface="Tahoma"/>
                <a:ea typeface="+mn-ea"/>
                <a:cs typeface="+mn-cs"/>
              </a:rPr>
              <a:t>Hash Table (HT)</a:t>
            </a:r>
          </a:p>
        </p:txBody>
      </p:sp>
      <p:sp>
        <p:nvSpPr>
          <p:cNvPr id="25" name="Down Arrow 104"/>
          <p:cNvSpPr/>
          <p:nvPr/>
        </p:nvSpPr>
        <p:spPr>
          <a:xfrm rot="16200000">
            <a:off x="4905401" y="2920547"/>
            <a:ext cx="511398" cy="549992"/>
          </a:xfrm>
          <a:prstGeom prst="downArrow">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5" name="TextBox 34"/>
          <p:cNvSpPr txBox="1"/>
          <p:nvPr/>
        </p:nvSpPr>
        <p:spPr>
          <a:xfrm>
            <a:off x="6300192" y="961564"/>
            <a:ext cx="8898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Tahoma"/>
                <a:ea typeface="+mn-ea"/>
                <a:cs typeface="+mn-cs"/>
              </a:rPr>
              <a:t>read</a:t>
            </a:r>
          </a:p>
        </p:txBody>
      </p:sp>
      <p:sp>
        <p:nvSpPr>
          <p:cNvPr id="36" name="TextBox 35"/>
          <p:cNvSpPr txBox="1"/>
          <p:nvPr/>
        </p:nvSpPr>
        <p:spPr>
          <a:xfrm>
            <a:off x="4010283" y="1730852"/>
            <a:ext cx="125823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Tahoma"/>
                <a:ea typeface="+mn-ea"/>
                <a:cs typeface="+mn-cs"/>
              </a:rPr>
              <a:t>k-</a:t>
            </a:r>
            <a:r>
              <a:rPr kumimoji="0" lang="en-US" sz="2800" b="0" i="0" u="none" strike="noStrike" kern="1200" cap="none" spc="0" normalizeH="0" baseline="0" noProof="0" dirty="0" err="1">
                <a:ln>
                  <a:noFill/>
                </a:ln>
                <a:solidFill>
                  <a:srgbClr val="000000"/>
                </a:solidFill>
                <a:effectLst/>
                <a:uLnTx/>
                <a:uFillTx/>
                <a:latin typeface="Tahoma"/>
                <a:ea typeface="+mn-ea"/>
                <a:cs typeface="+mn-cs"/>
              </a:rPr>
              <a:t>mers</a:t>
            </a:r>
            <a:endParaRPr kumimoji="0" lang="en-US" sz="2800" b="0" i="0" u="none" strike="noStrike" kern="1200" cap="none" spc="0" normalizeH="0" baseline="0" noProof="0" dirty="0">
              <a:ln>
                <a:noFill/>
              </a:ln>
              <a:solidFill>
                <a:srgbClr val="000000"/>
              </a:solidFill>
              <a:effectLst/>
              <a:uLnTx/>
              <a:uFillTx/>
              <a:latin typeface="Tahoma"/>
              <a:ea typeface="+mn-ea"/>
              <a:cs typeface="+mn-cs"/>
            </a:endParaRPr>
          </a:p>
        </p:txBody>
      </p:sp>
      <p:cxnSp>
        <p:nvCxnSpPr>
          <p:cNvPr id="39" name="Straight Arrow Connector 257"/>
          <p:cNvCxnSpPr>
            <a:stCxn id="35" idx="1"/>
            <a:endCxn id="5" idx="3"/>
          </p:cNvCxnSpPr>
          <p:nvPr/>
        </p:nvCxnSpPr>
        <p:spPr>
          <a:xfrm flipH="1">
            <a:off x="5883265" y="1223174"/>
            <a:ext cx="416927"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40" name="Straight Arrow Connector 259"/>
          <p:cNvCxnSpPr>
            <a:stCxn id="36" idx="1"/>
            <a:endCxn id="8" idx="3"/>
          </p:cNvCxnSpPr>
          <p:nvPr/>
        </p:nvCxnSpPr>
        <p:spPr>
          <a:xfrm flipH="1" flipV="1">
            <a:off x="3583845" y="1992325"/>
            <a:ext cx="426438" cy="137"/>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48" name="Rectangle 84"/>
          <p:cNvSpPr/>
          <p:nvPr/>
        </p:nvSpPr>
        <p:spPr>
          <a:xfrm>
            <a:off x="210190" y="4154427"/>
            <a:ext cx="2080179" cy="269557"/>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a:ea typeface="+mn-ea"/>
                <a:cs typeface="+mn-cs"/>
              </a:rPr>
              <a:t>AAAA</a:t>
            </a:r>
            <a:r>
              <a:rPr kumimoji="0" lang="en-US" altLang="zh-CN" sz="2000" b="0" i="0" u="none" strike="noStrike" kern="1200" cap="none" spc="0" normalizeH="0" baseline="0" noProof="0" dirty="0">
                <a:ln>
                  <a:noFill/>
                </a:ln>
                <a:solidFill>
                  <a:srgbClr val="C00000"/>
                </a:solidFill>
                <a:effectLst/>
                <a:uLnTx/>
                <a:uFillTx/>
                <a:latin typeface="Tahoma"/>
                <a:ea typeface="+mn-ea"/>
                <a:cs typeface="+mn-cs"/>
              </a:rPr>
              <a:t>AAAAAAAA</a:t>
            </a:r>
            <a:endParaRPr kumimoji="0" lang="en-US" sz="2000" b="0" i="0" u="none" strike="noStrike" kern="1200" cap="none" spc="0" normalizeH="0" baseline="0" noProof="0" dirty="0">
              <a:ln>
                <a:solidFill>
                  <a:srgbClr val="3B812F"/>
                </a:solidFill>
              </a:ln>
              <a:solidFill>
                <a:srgbClr val="C00000"/>
              </a:solidFill>
              <a:effectLst/>
              <a:uLnTx/>
              <a:uFillTx/>
              <a:latin typeface="Tahoma"/>
              <a:ea typeface="+mn-ea"/>
              <a:cs typeface="+mn-cs"/>
            </a:endParaRPr>
          </a:p>
        </p:txBody>
      </p:sp>
      <p:sp>
        <p:nvSpPr>
          <p:cNvPr id="49" name="Rectangle 85"/>
          <p:cNvSpPr/>
          <p:nvPr/>
        </p:nvSpPr>
        <p:spPr>
          <a:xfrm>
            <a:off x="210190" y="4580204"/>
            <a:ext cx="2073543" cy="293538"/>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9900">
                    <a:lumMod val="50000"/>
                  </a:srgbClr>
                </a:solidFill>
                <a:effectLst/>
                <a:uLnTx/>
                <a:uFillTx/>
                <a:latin typeface="Tahoma"/>
                <a:ea typeface="+mn-ea"/>
                <a:cs typeface="+mn-cs"/>
              </a:rPr>
              <a:t>CCCCCCCCCCCC</a:t>
            </a:r>
            <a:endParaRPr kumimoji="0" lang="en-US" sz="2000" b="0" i="0" u="none" strike="noStrike" kern="1200" cap="none" spc="0" normalizeH="0" baseline="0" noProof="0" dirty="0">
              <a:ln>
                <a:solidFill>
                  <a:srgbClr val="3B812F"/>
                </a:solidFill>
              </a:ln>
              <a:solidFill>
                <a:srgbClr val="CC9900">
                  <a:lumMod val="50000"/>
                </a:srgbClr>
              </a:solidFill>
              <a:effectLst/>
              <a:uLnTx/>
              <a:uFillTx/>
              <a:latin typeface="Tahoma"/>
              <a:ea typeface="+mn-ea"/>
              <a:cs typeface="+mn-cs"/>
            </a:endParaRPr>
          </a:p>
        </p:txBody>
      </p:sp>
      <p:sp>
        <p:nvSpPr>
          <p:cNvPr id="50" name="Rectangle 86"/>
          <p:cNvSpPr/>
          <p:nvPr/>
        </p:nvSpPr>
        <p:spPr>
          <a:xfrm>
            <a:off x="203554" y="5050883"/>
            <a:ext cx="2080179" cy="317512"/>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35742A"/>
                </a:solidFill>
                <a:effectLst/>
                <a:uLnTx/>
                <a:uFillTx/>
                <a:latin typeface="Tahoma"/>
                <a:ea typeface="+mn-ea"/>
                <a:cs typeface="+mn-cs"/>
              </a:rPr>
              <a:t>TTTTTTTTTTTT</a:t>
            </a:r>
            <a:endParaRPr kumimoji="0" lang="en-US" sz="2000" b="0" i="0" u="none" strike="noStrike" kern="1200" cap="none" spc="0" normalizeH="0" baseline="0" noProof="0" dirty="0">
              <a:ln>
                <a:solidFill>
                  <a:srgbClr val="3B812F"/>
                </a:solidFill>
              </a:ln>
              <a:solidFill>
                <a:srgbClr val="35742A"/>
              </a:solidFill>
              <a:effectLst/>
              <a:uLnTx/>
              <a:uFillTx/>
              <a:latin typeface="Tahoma"/>
              <a:ea typeface="+mn-ea"/>
              <a:cs typeface="+mn-cs"/>
            </a:endParaRPr>
          </a:p>
        </p:txBody>
      </p:sp>
      <p:graphicFrame>
        <p:nvGraphicFramePr>
          <p:cNvPr id="57" name="内容占位符 52"/>
          <p:cNvGraphicFramePr>
            <a:graphicFrameLocks/>
          </p:cNvGraphicFramePr>
          <p:nvPr/>
        </p:nvGraphicFramePr>
        <p:xfrm>
          <a:off x="2524565" y="4626444"/>
          <a:ext cx="2009335" cy="213360"/>
        </p:xfrm>
        <a:graphic>
          <a:graphicData uri="http://schemas.openxmlformats.org/drawingml/2006/table">
            <a:tbl>
              <a:tblPr firstRow="1" bandRow="1">
                <a:tableStyleId>{5C22544A-7EE6-4342-B048-85BDC9FD1C3A}</a:tableStyleId>
              </a:tblPr>
              <a:tblGrid>
                <a:gridCol w="401867">
                  <a:extLst>
                    <a:ext uri="{9D8B030D-6E8A-4147-A177-3AD203B41FA5}">
                      <a16:colId xmlns:a16="http://schemas.microsoft.com/office/drawing/2014/main" val="20000"/>
                    </a:ext>
                  </a:extLst>
                </a:gridCol>
                <a:gridCol w="401867">
                  <a:extLst>
                    <a:ext uri="{9D8B030D-6E8A-4147-A177-3AD203B41FA5}">
                      <a16:colId xmlns:a16="http://schemas.microsoft.com/office/drawing/2014/main" val="20001"/>
                    </a:ext>
                  </a:extLst>
                </a:gridCol>
                <a:gridCol w="401867">
                  <a:extLst>
                    <a:ext uri="{9D8B030D-6E8A-4147-A177-3AD203B41FA5}">
                      <a16:colId xmlns:a16="http://schemas.microsoft.com/office/drawing/2014/main" val="20002"/>
                    </a:ext>
                  </a:extLst>
                </a:gridCol>
                <a:gridCol w="401867">
                  <a:extLst>
                    <a:ext uri="{9D8B030D-6E8A-4147-A177-3AD203B41FA5}">
                      <a16:colId xmlns:a16="http://schemas.microsoft.com/office/drawing/2014/main" val="20003"/>
                    </a:ext>
                  </a:extLst>
                </a:gridCol>
                <a:gridCol w="401867">
                  <a:extLst>
                    <a:ext uri="{9D8B030D-6E8A-4147-A177-3AD203B41FA5}">
                      <a16:colId xmlns:a16="http://schemas.microsoft.com/office/drawing/2014/main" val="20004"/>
                    </a:ext>
                  </a:extLst>
                </a:gridCol>
              </a:tblGrid>
              <a:tr h="181213">
                <a:tc>
                  <a:txBody>
                    <a:bodyPr/>
                    <a:lstStyle/>
                    <a:p>
                      <a:r>
                        <a:rPr lang="en-US" sz="800" b="0" baseline="0" dirty="0">
                          <a:solidFill>
                            <a:schemeClr val="accent1">
                              <a:lumMod val="75000"/>
                            </a:schemeClr>
                          </a:solidFill>
                        </a:rPr>
                        <a:t>24</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b="0" baseline="0" dirty="0">
                          <a:solidFill>
                            <a:schemeClr val="accent1">
                              <a:lumMod val="75000"/>
                            </a:schemeClr>
                          </a:solidFill>
                        </a:rPr>
                        <a:t>459</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800" b="0" baseline="0" dirty="0">
                          <a:solidFill>
                            <a:schemeClr val="accent1">
                              <a:lumMod val="75000"/>
                            </a:schemeClr>
                          </a:solidFill>
                        </a:rPr>
                        <a:t>744</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800" b="0" baseline="0" dirty="0">
                          <a:solidFill>
                            <a:schemeClr val="accent1">
                              <a:lumMod val="75000"/>
                            </a:schemeClr>
                          </a:solidFill>
                        </a:rPr>
                        <a:t>988</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800" b="0" baseline="0" dirty="0">
                          <a:solidFill>
                            <a:schemeClr val="accent1">
                              <a:lumMod val="75000"/>
                            </a:schemeClr>
                          </a:solidFill>
                        </a:rPr>
                        <a:t>989</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graphicFrame>
        <p:nvGraphicFramePr>
          <p:cNvPr id="58" name="内容占位符 52"/>
          <p:cNvGraphicFramePr>
            <a:graphicFrameLocks/>
          </p:cNvGraphicFramePr>
          <p:nvPr/>
        </p:nvGraphicFramePr>
        <p:xfrm>
          <a:off x="2524565" y="5102959"/>
          <a:ext cx="1205601" cy="213360"/>
        </p:xfrm>
        <a:graphic>
          <a:graphicData uri="http://schemas.openxmlformats.org/drawingml/2006/table">
            <a:tbl>
              <a:tblPr firstRow="1" bandRow="1">
                <a:tableStyleId>{5C22544A-7EE6-4342-B048-85BDC9FD1C3A}</a:tableStyleId>
              </a:tblPr>
              <a:tblGrid>
                <a:gridCol w="401867">
                  <a:extLst>
                    <a:ext uri="{9D8B030D-6E8A-4147-A177-3AD203B41FA5}">
                      <a16:colId xmlns:a16="http://schemas.microsoft.com/office/drawing/2014/main" val="20000"/>
                    </a:ext>
                  </a:extLst>
                </a:gridCol>
                <a:gridCol w="401867">
                  <a:extLst>
                    <a:ext uri="{9D8B030D-6E8A-4147-A177-3AD203B41FA5}">
                      <a16:colId xmlns:a16="http://schemas.microsoft.com/office/drawing/2014/main" val="20001"/>
                    </a:ext>
                  </a:extLst>
                </a:gridCol>
                <a:gridCol w="401867">
                  <a:extLst>
                    <a:ext uri="{9D8B030D-6E8A-4147-A177-3AD203B41FA5}">
                      <a16:colId xmlns:a16="http://schemas.microsoft.com/office/drawing/2014/main" val="20002"/>
                    </a:ext>
                  </a:extLst>
                </a:gridCol>
              </a:tblGrid>
              <a:tr h="181213">
                <a:tc>
                  <a:txBody>
                    <a:bodyPr/>
                    <a:lstStyle/>
                    <a:p>
                      <a:r>
                        <a:rPr lang="en-US" sz="800" b="0" dirty="0">
                          <a:solidFill>
                            <a:schemeClr val="accent1"/>
                          </a:solidFill>
                        </a:rPr>
                        <a:t>36</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800" b="0" dirty="0">
                          <a:solidFill>
                            <a:schemeClr val="accent1"/>
                          </a:solidFill>
                        </a:rPr>
                        <a:t>535</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800" b="0" dirty="0">
                          <a:solidFill>
                            <a:schemeClr val="accent1"/>
                          </a:solidFill>
                        </a:rPr>
                        <a:t>123</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bl>
          </a:graphicData>
        </a:graphic>
      </p:graphicFrame>
      <p:cxnSp>
        <p:nvCxnSpPr>
          <p:cNvPr id="60" name="直接箭头连接符 59"/>
          <p:cNvCxnSpPr>
            <a:stCxn id="48" idx="3"/>
            <a:endCxn id="53" idx="1"/>
          </p:cNvCxnSpPr>
          <p:nvPr/>
        </p:nvCxnSpPr>
        <p:spPr>
          <a:xfrm flipV="1">
            <a:off x="2290369" y="4287510"/>
            <a:ext cx="234196" cy="1696"/>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63" name="直接箭头连接符 62"/>
          <p:cNvCxnSpPr>
            <a:stCxn id="49" idx="3"/>
            <a:endCxn id="57" idx="1"/>
          </p:cNvCxnSpPr>
          <p:nvPr/>
        </p:nvCxnSpPr>
        <p:spPr>
          <a:xfrm>
            <a:off x="2283733" y="4726973"/>
            <a:ext cx="240832" cy="615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65" name="直接箭头连接符 64"/>
          <p:cNvCxnSpPr>
            <a:stCxn id="50" idx="3"/>
            <a:endCxn id="58" idx="1"/>
          </p:cNvCxnSpPr>
          <p:nvPr/>
        </p:nvCxnSpPr>
        <p:spPr>
          <a:xfrm>
            <a:off x="2283733" y="5209639"/>
            <a:ext cx="24083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67" name="矩形 66"/>
          <p:cNvSpPr/>
          <p:nvPr/>
        </p:nvSpPr>
        <p:spPr>
          <a:xfrm>
            <a:off x="2429989" y="4125278"/>
            <a:ext cx="569124" cy="335253"/>
          </a:xfrm>
          <a:prstGeom prst="rect">
            <a:avLst/>
          </a:prstGeom>
          <a:noFill/>
          <a:ln>
            <a:solidFill>
              <a:srgbClr val="FF050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9" name="Down Arrow 96"/>
          <p:cNvSpPr/>
          <p:nvPr/>
        </p:nvSpPr>
        <p:spPr>
          <a:xfrm>
            <a:off x="6745121" y="3711177"/>
            <a:ext cx="561788" cy="261407"/>
          </a:xfrm>
          <a:prstGeom prst="downArrow">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0" name="Rectangle 101"/>
          <p:cNvSpPr/>
          <p:nvPr/>
        </p:nvSpPr>
        <p:spPr>
          <a:xfrm>
            <a:off x="4774797" y="4195843"/>
            <a:ext cx="4333707" cy="269557"/>
          </a:xfrm>
          <a:prstGeom prst="rect">
            <a:avLst/>
          </a:prstGeom>
          <a:solidFill>
            <a:schemeClr val="accent5">
              <a:lumMod val="60000"/>
              <a:lumOff val="40000"/>
            </a:schemeClr>
          </a:solid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3B812F"/>
                </a:solidFill>
                <a:effectLst/>
                <a:uLnTx/>
                <a:uFillTx/>
                <a:latin typeface="Tahoma"/>
                <a:ea typeface="+mn-ea"/>
                <a:cs typeface="+mn-cs"/>
              </a:rPr>
              <a:t>…</a:t>
            </a:r>
            <a:r>
              <a:rPr kumimoji="0" lang="en-US" sz="1400" b="0" i="0" u="none" strike="noStrike" kern="1200" cap="none" spc="0" normalizeH="0" baseline="0" noProof="0" dirty="0">
                <a:ln>
                  <a:noFill/>
                </a:ln>
                <a:solidFill>
                  <a:srgbClr val="C00000"/>
                </a:solidFill>
                <a:effectLst/>
                <a:uLnTx/>
                <a:uFillTx/>
                <a:latin typeface="Tahoma"/>
                <a:ea typeface="+mn-ea"/>
                <a:cs typeface="+mn-cs"/>
              </a:rPr>
              <a:t>AAAA</a:t>
            </a:r>
            <a:r>
              <a:rPr kumimoji="0" lang="en-US" altLang="zh-CN" sz="1400" b="0" i="0" u="none" strike="noStrike" kern="1200" cap="none" spc="0" normalizeH="0" baseline="0" noProof="0" dirty="0">
                <a:ln>
                  <a:noFill/>
                </a:ln>
                <a:solidFill>
                  <a:srgbClr val="C00000"/>
                </a:solidFill>
                <a:effectLst/>
                <a:uLnTx/>
                <a:uFillTx/>
                <a:latin typeface="Tahoma"/>
                <a:ea typeface="+mn-ea"/>
                <a:cs typeface="+mn-cs"/>
              </a:rPr>
              <a:t>AAAAAAAA</a:t>
            </a:r>
            <a:r>
              <a:rPr kumimoji="0" lang="en-US" sz="1400" b="0" i="0" u="none" strike="noStrike" kern="1200" cap="none" spc="0" normalizeH="0" baseline="0" noProof="0" dirty="0">
                <a:ln>
                  <a:noFill/>
                </a:ln>
                <a:solidFill>
                  <a:srgbClr val="CC9900">
                    <a:lumMod val="50000"/>
                  </a:srgbClr>
                </a:solidFill>
                <a:effectLst/>
                <a:uLnTx/>
                <a:uFillTx/>
                <a:latin typeface="Tahoma"/>
                <a:ea typeface="+mn-ea"/>
                <a:cs typeface="+mn-cs"/>
              </a:rPr>
              <a:t>CCCCCCCCCCCC</a:t>
            </a:r>
            <a:r>
              <a:rPr kumimoji="0" lang="en-US" sz="1400" b="0" i="0" u="none" strike="noStrike" kern="1200" cap="none" spc="0" normalizeH="0" baseline="0" noProof="0" dirty="0">
                <a:ln>
                  <a:noFill/>
                </a:ln>
                <a:solidFill>
                  <a:srgbClr val="35742A"/>
                </a:solidFill>
                <a:effectLst/>
                <a:uLnTx/>
                <a:uFillTx/>
                <a:latin typeface="Tahoma"/>
                <a:ea typeface="+mn-ea"/>
                <a:cs typeface="+mn-cs"/>
              </a:rPr>
              <a:t>TTTTTTTTTTTT</a:t>
            </a:r>
            <a:r>
              <a:rPr kumimoji="0" lang="en-US" sz="1400" b="0" i="0" u="none" strike="noStrike" kern="1200" cap="none" spc="0" normalizeH="0" baseline="0" noProof="0" dirty="0">
                <a:ln>
                  <a:noFill/>
                </a:ln>
                <a:solidFill>
                  <a:srgbClr val="FFFFFF">
                    <a:lumMod val="75000"/>
                  </a:srgbClr>
                </a:solidFill>
                <a:effectLst/>
                <a:uLnTx/>
                <a:uFillTx/>
                <a:latin typeface="Tahoma"/>
                <a:ea typeface="+mn-ea"/>
                <a:cs typeface="+mn-cs"/>
              </a:rPr>
              <a:t>…</a:t>
            </a:r>
            <a:endParaRPr kumimoji="0" lang="en-US" sz="1400" b="0" i="0" u="none" strike="noStrike" kern="1200" cap="none" spc="0" normalizeH="0" baseline="0" noProof="0" dirty="0">
              <a:ln>
                <a:solidFill>
                  <a:srgbClr val="3B812F"/>
                </a:solidFill>
              </a:ln>
              <a:solidFill>
                <a:srgbClr val="FFFFFF">
                  <a:lumMod val="75000"/>
                </a:srgbClr>
              </a:solidFill>
              <a:effectLst/>
              <a:uLnTx/>
              <a:uFillTx/>
              <a:latin typeface="Tahoma"/>
              <a:ea typeface="+mn-ea"/>
              <a:cs typeface="+mn-cs"/>
            </a:endParaRPr>
          </a:p>
        </p:txBody>
      </p:sp>
      <p:cxnSp>
        <p:nvCxnSpPr>
          <p:cNvPr id="74" name="直接箭头连接符 73"/>
          <p:cNvCxnSpPr>
            <a:stCxn id="72" idx="2"/>
          </p:cNvCxnSpPr>
          <p:nvPr/>
        </p:nvCxnSpPr>
        <p:spPr>
          <a:xfrm rot="16200000" flipH="1">
            <a:off x="4285079" y="3358103"/>
            <a:ext cx="894950" cy="831020"/>
          </a:xfrm>
          <a:prstGeom prst="curved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sp>
        <p:nvSpPr>
          <p:cNvPr id="75" name="Rectangle 81"/>
          <p:cNvSpPr/>
          <p:nvPr/>
        </p:nvSpPr>
        <p:spPr>
          <a:xfrm>
            <a:off x="4774797" y="4941168"/>
            <a:ext cx="4333707" cy="311006"/>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504D"/>
                </a:solidFill>
                <a:effectLst/>
                <a:uLnTx/>
                <a:uFillTx/>
                <a:latin typeface="Tahoma"/>
                <a:ea typeface="+mn-ea"/>
                <a:cs typeface="+mn-cs"/>
              </a:rPr>
              <a:t>AAAA</a:t>
            </a:r>
            <a:r>
              <a:rPr kumimoji="0" lang="en-US" altLang="zh-CN" sz="1400" b="0" i="0" u="none" strike="noStrike" kern="1200" cap="none" spc="0" normalizeH="0" baseline="0" noProof="0" dirty="0">
                <a:ln>
                  <a:noFill/>
                </a:ln>
                <a:solidFill>
                  <a:srgbClr val="C0504D"/>
                </a:solidFill>
                <a:effectLst/>
                <a:uLnTx/>
                <a:uFillTx/>
                <a:latin typeface="Tahoma"/>
                <a:ea typeface="+mn-ea"/>
                <a:cs typeface="+mn-cs"/>
              </a:rPr>
              <a:t>AAAAAAAA</a:t>
            </a:r>
            <a:r>
              <a:rPr kumimoji="0" lang="en-US" sz="1400" b="0" i="0" u="none" strike="noStrike" kern="1200" cap="none" spc="0" normalizeH="0" baseline="0" noProof="0" dirty="0">
                <a:ln>
                  <a:noFill/>
                </a:ln>
                <a:solidFill>
                  <a:srgbClr val="CC9900">
                    <a:lumMod val="50000"/>
                  </a:srgbClr>
                </a:solidFill>
                <a:effectLst/>
                <a:uLnTx/>
                <a:uFillTx/>
                <a:latin typeface="Tahoma"/>
                <a:ea typeface="+mn-ea"/>
                <a:cs typeface="+mn-cs"/>
              </a:rPr>
              <a:t>CCCCCCCCCCCC</a:t>
            </a:r>
            <a:r>
              <a:rPr kumimoji="0" lang="en-US" sz="1400" b="0" i="0" u="none" strike="noStrike" kern="1200" cap="none" spc="0" normalizeH="0" baseline="0" noProof="0" dirty="0">
                <a:ln>
                  <a:noFill/>
                </a:ln>
                <a:solidFill>
                  <a:srgbClr val="35742A"/>
                </a:solidFill>
                <a:effectLst/>
                <a:uLnTx/>
                <a:uFillTx/>
                <a:latin typeface="Tahoma"/>
                <a:ea typeface="+mn-ea"/>
                <a:cs typeface="+mn-cs"/>
              </a:rPr>
              <a:t>TTTTTTTTTTTT</a:t>
            </a:r>
            <a:endParaRPr kumimoji="0" lang="en-US" sz="1400" b="0" i="0" u="none" strike="noStrike" kern="1200" cap="none" spc="0" normalizeH="0" baseline="0" noProof="0" dirty="0">
              <a:ln>
                <a:solidFill>
                  <a:srgbClr val="3B812F"/>
                </a:solidFill>
              </a:ln>
              <a:solidFill>
                <a:srgbClr val="35742A"/>
              </a:solidFill>
              <a:effectLst/>
              <a:uLnTx/>
              <a:uFillTx/>
              <a:latin typeface="Tahoma"/>
              <a:ea typeface="+mn-ea"/>
              <a:cs typeface="+mn-cs"/>
            </a:endParaRPr>
          </a:p>
        </p:txBody>
      </p:sp>
      <p:sp>
        <p:nvSpPr>
          <p:cNvPr id="6" name="Rectangle 84"/>
          <p:cNvSpPr/>
          <p:nvPr/>
        </p:nvSpPr>
        <p:spPr>
          <a:xfrm>
            <a:off x="203554" y="2121389"/>
            <a:ext cx="2080179" cy="269557"/>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a:ea typeface="+mn-ea"/>
                <a:cs typeface="+mn-cs"/>
              </a:rPr>
              <a:t>AAAA</a:t>
            </a:r>
            <a:r>
              <a:rPr kumimoji="0" lang="en-US" altLang="zh-CN" sz="2000" b="0" i="0" u="none" strike="noStrike" kern="1200" cap="none" spc="0" normalizeH="0" baseline="0" noProof="0" dirty="0">
                <a:ln>
                  <a:noFill/>
                </a:ln>
                <a:solidFill>
                  <a:srgbClr val="C00000"/>
                </a:solidFill>
                <a:effectLst/>
                <a:uLnTx/>
                <a:uFillTx/>
                <a:latin typeface="Tahoma"/>
                <a:ea typeface="+mn-ea"/>
                <a:cs typeface="+mn-cs"/>
              </a:rPr>
              <a:t>AAAAAAAA</a:t>
            </a:r>
            <a:endParaRPr kumimoji="0" lang="en-US" sz="2000" b="0" i="0" u="none" strike="noStrike" kern="1200" cap="none" spc="0" normalizeH="0" baseline="0" noProof="0" dirty="0">
              <a:ln>
                <a:solidFill>
                  <a:srgbClr val="3B812F"/>
                </a:solidFill>
              </a:ln>
              <a:solidFill>
                <a:srgbClr val="C00000"/>
              </a:solidFill>
              <a:effectLst/>
              <a:uLnTx/>
              <a:uFillTx/>
              <a:latin typeface="Tahoma"/>
              <a:ea typeface="+mn-ea"/>
              <a:cs typeface="+mn-cs"/>
            </a:endParaRPr>
          </a:p>
        </p:txBody>
      </p:sp>
      <p:cxnSp>
        <p:nvCxnSpPr>
          <p:cNvPr id="66" name="直接箭头连接符 73"/>
          <p:cNvCxnSpPr>
            <a:stCxn id="67" idx="0"/>
            <a:endCxn id="72" idx="2"/>
          </p:cNvCxnSpPr>
          <p:nvPr/>
        </p:nvCxnSpPr>
        <p:spPr>
          <a:xfrm rot="5400000" flipH="1" flipV="1">
            <a:off x="3116227" y="2924462"/>
            <a:ext cx="799140" cy="1602493"/>
          </a:xfrm>
          <a:prstGeom prst="curvedConnector3">
            <a:avLst>
              <a:gd name="adj1" fmla="val 50000"/>
            </a:avLst>
          </a:prstGeom>
          <a:ln>
            <a:tailEnd type="arrow"/>
          </a:ln>
        </p:spPr>
        <p:style>
          <a:lnRef idx="1">
            <a:schemeClr val="accent1"/>
          </a:lnRef>
          <a:fillRef idx="0">
            <a:schemeClr val="accent1"/>
          </a:fillRef>
          <a:effectRef idx="0">
            <a:schemeClr val="accent1"/>
          </a:effectRef>
          <a:fontRef idx="minor">
            <a:schemeClr val="tx1"/>
          </a:fontRef>
        </p:style>
      </p:cxnSp>
      <p:cxnSp>
        <p:nvCxnSpPr>
          <p:cNvPr id="79" name="直接箭头连接符 73"/>
          <p:cNvCxnSpPr>
            <a:endCxn id="72" idx="1"/>
          </p:cNvCxnSpPr>
          <p:nvPr/>
        </p:nvCxnSpPr>
        <p:spPr>
          <a:xfrm rot="5400000" flipH="1" flipV="1">
            <a:off x="3104472" y="3197269"/>
            <a:ext cx="966767" cy="889254"/>
          </a:xfrm>
          <a:prstGeom prst="curvedConnector2">
            <a:avLst/>
          </a:prstGeom>
          <a:ln>
            <a:tailEnd type="arrow"/>
          </a:ln>
        </p:spPr>
        <p:style>
          <a:lnRef idx="1">
            <a:schemeClr val="accent1"/>
          </a:lnRef>
          <a:fillRef idx="0">
            <a:schemeClr val="accent1"/>
          </a:fillRef>
          <a:effectRef idx="0">
            <a:schemeClr val="accent1"/>
          </a:effectRef>
          <a:fontRef idx="minor">
            <a:schemeClr val="tx1"/>
          </a:fontRef>
        </p:style>
      </p:cxnSp>
      <p:sp>
        <p:nvSpPr>
          <p:cNvPr id="80" name="矩形 71"/>
          <p:cNvSpPr/>
          <p:nvPr/>
        </p:nvSpPr>
        <p:spPr>
          <a:xfrm>
            <a:off x="4032482" y="2996952"/>
            <a:ext cx="569124" cy="335253"/>
          </a:xfrm>
          <a:prstGeom prst="rect">
            <a:avLst/>
          </a:prstGeom>
          <a:noFill/>
          <a:ln>
            <a:solidFill>
              <a:srgbClr val="FF050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324</a:t>
            </a:r>
          </a:p>
        </p:txBody>
      </p:sp>
      <p:sp>
        <p:nvSpPr>
          <p:cNvPr id="81" name="矩形 66"/>
          <p:cNvSpPr/>
          <p:nvPr/>
        </p:nvSpPr>
        <p:spPr>
          <a:xfrm>
            <a:off x="2429989" y="4559346"/>
            <a:ext cx="569124" cy="335253"/>
          </a:xfrm>
          <a:prstGeom prst="rect">
            <a:avLst/>
          </a:prstGeom>
          <a:noFill/>
          <a:ln>
            <a:solidFill>
              <a:srgbClr val="FF050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2" name="矩形 66"/>
          <p:cNvSpPr/>
          <p:nvPr/>
        </p:nvSpPr>
        <p:spPr>
          <a:xfrm>
            <a:off x="2429989" y="5033142"/>
            <a:ext cx="569124" cy="335253"/>
          </a:xfrm>
          <a:prstGeom prst="rect">
            <a:avLst/>
          </a:prstGeom>
          <a:noFill/>
          <a:ln>
            <a:solidFill>
              <a:srgbClr val="FF050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2" name="Rectangle 61"/>
          <p:cNvSpPr/>
          <p:nvPr/>
        </p:nvSpPr>
        <p:spPr>
          <a:xfrm>
            <a:off x="5076056" y="3972584"/>
            <a:ext cx="157052" cy="1526922"/>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 name="TextBox 2"/>
          <p:cNvSpPr txBox="1"/>
          <p:nvPr/>
        </p:nvSpPr>
        <p:spPr>
          <a:xfrm>
            <a:off x="4098073" y="3613123"/>
            <a:ext cx="634481" cy="369332"/>
          </a:xfrm>
          <a:prstGeom prst="rect">
            <a:avLst/>
          </a:prstGeom>
          <a:ln>
            <a:solidFill>
              <a:srgbClr val="0000FF"/>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24?</a:t>
            </a:r>
          </a:p>
        </p:txBody>
      </p:sp>
      <p:sp>
        <p:nvSpPr>
          <p:cNvPr id="41" name="TextBox 40"/>
          <p:cNvSpPr txBox="1"/>
          <p:nvPr/>
        </p:nvSpPr>
        <p:spPr>
          <a:xfrm>
            <a:off x="2526506" y="4621027"/>
            <a:ext cx="2017909" cy="221165"/>
          </a:xfrm>
          <a:prstGeom prst="rect">
            <a:avLst/>
          </a:prstGeom>
          <a:noFill/>
          <a:ln>
            <a:solidFill>
              <a:srgbClr val="0000FF"/>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42" name="TextBox 41"/>
          <p:cNvSpPr txBox="1"/>
          <p:nvPr/>
        </p:nvSpPr>
        <p:spPr>
          <a:xfrm>
            <a:off x="4096485" y="3612328"/>
            <a:ext cx="634481" cy="369332"/>
          </a:xfrm>
          <a:prstGeom prst="rect">
            <a:avLst/>
          </a:prstGeom>
          <a:ln>
            <a:solidFill>
              <a:srgbClr val="0000FF"/>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36?</a:t>
            </a:r>
          </a:p>
        </p:txBody>
      </p:sp>
      <p:sp>
        <p:nvSpPr>
          <p:cNvPr id="4" name="Rectangle 3"/>
          <p:cNvSpPr/>
          <p:nvPr/>
        </p:nvSpPr>
        <p:spPr>
          <a:xfrm>
            <a:off x="2529007" y="4615154"/>
            <a:ext cx="391251" cy="221165"/>
          </a:xfrm>
          <a:prstGeom prst="rect">
            <a:avLst/>
          </a:prstGeom>
          <a:solidFill>
            <a:srgbClr val="FF1919">
              <a:alpha val="25098"/>
            </a:srgbClr>
          </a:solidFill>
          <a:ln>
            <a:noFill/>
          </a:ln>
        </p:spPr>
        <p:style>
          <a:lnRef idx="2">
            <a:schemeClr val="accent3"/>
          </a:lnRef>
          <a:fillRef idx="1">
            <a:schemeClr val="lt1"/>
          </a:fillRef>
          <a:effectRef idx="0">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44" name="Rectangle 43"/>
          <p:cNvSpPr/>
          <p:nvPr/>
        </p:nvSpPr>
        <p:spPr>
          <a:xfrm>
            <a:off x="2530883" y="5098402"/>
            <a:ext cx="391251" cy="221165"/>
          </a:xfrm>
          <a:prstGeom prst="rect">
            <a:avLst/>
          </a:prstGeom>
          <a:solidFill>
            <a:srgbClr val="FF1919">
              <a:alpha val="25098"/>
            </a:srgbClr>
          </a:solidFill>
          <a:ln>
            <a:noFill/>
          </a:ln>
        </p:spPr>
        <p:style>
          <a:lnRef idx="2">
            <a:schemeClr val="accent3"/>
          </a:lnRef>
          <a:fillRef idx="1">
            <a:schemeClr val="lt1"/>
          </a:fillRef>
          <a:effectRef idx="0">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45" name="TextBox 44"/>
          <p:cNvSpPr txBox="1"/>
          <p:nvPr/>
        </p:nvSpPr>
        <p:spPr>
          <a:xfrm>
            <a:off x="4096485" y="3603252"/>
            <a:ext cx="734711" cy="369332"/>
          </a:xfrm>
          <a:prstGeom prst="rect">
            <a:avLst/>
          </a:prstGeom>
          <a:ln>
            <a:solidFill>
              <a:srgbClr val="0000FF"/>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336?</a:t>
            </a:r>
          </a:p>
        </p:txBody>
      </p:sp>
      <p:sp>
        <p:nvSpPr>
          <p:cNvPr id="52" name="矩形 71"/>
          <p:cNvSpPr/>
          <p:nvPr/>
        </p:nvSpPr>
        <p:spPr>
          <a:xfrm>
            <a:off x="4031100" y="2994279"/>
            <a:ext cx="569124" cy="335253"/>
          </a:xfrm>
          <a:prstGeom prst="rect">
            <a:avLst/>
          </a:prstGeom>
          <a:noFill/>
          <a:ln>
            <a:solidFill>
              <a:srgbClr val="FF050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p>
        </p:txBody>
      </p:sp>
      <p:cxnSp>
        <p:nvCxnSpPr>
          <p:cNvPr id="11" name="Straight Arrow Connector 10"/>
          <p:cNvCxnSpPr/>
          <p:nvPr/>
        </p:nvCxnSpPr>
        <p:spPr>
          <a:xfrm>
            <a:off x="539552" y="1221135"/>
            <a:ext cx="1872208" cy="0"/>
          </a:xfrm>
          <a:prstGeom prst="straightConnector1">
            <a:avLst/>
          </a:prstGeom>
          <a:ln w="57150" cmpd="sng">
            <a:solidFill>
              <a:srgbClr val="0000FF"/>
            </a:solidFill>
            <a:tailEnd type="arrow"/>
          </a:ln>
        </p:spPr>
        <p:style>
          <a:lnRef idx="2">
            <a:schemeClr val="accent1"/>
          </a:lnRef>
          <a:fillRef idx="0">
            <a:schemeClr val="accent1"/>
          </a:fillRef>
          <a:effectRef idx="1">
            <a:schemeClr val="accent1"/>
          </a:effectRef>
          <a:fontRef idx="minor">
            <a:schemeClr val="tx1"/>
          </a:fontRef>
        </p:style>
      </p:cxnSp>
      <p:sp>
        <p:nvSpPr>
          <p:cNvPr id="12" name="TextBox 11"/>
          <p:cNvSpPr txBox="1"/>
          <p:nvPr/>
        </p:nvSpPr>
        <p:spPr>
          <a:xfrm>
            <a:off x="2195736" y="1268760"/>
            <a:ext cx="6078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+12</a:t>
            </a:r>
          </a:p>
        </p:txBody>
      </p:sp>
      <p:cxnSp>
        <p:nvCxnSpPr>
          <p:cNvPr id="54" name="Straight Arrow Connector 53"/>
          <p:cNvCxnSpPr/>
          <p:nvPr/>
        </p:nvCxnSpPr>
        <p:spPr>
          <a:xfrm flipV="1">
            <a:off x="549077" y="1212850"/>
            <a:ext cx="3660973" cy="7502"/>
          </a:xfrm>
          <a:prstGeom prst="straightConnector1">
            <a:avLst/>
          </a:prstGeom>
          <a:ln w="57150" cmpd="sng">
            <a:solidFill>
              <a:srgbClr val="0000FF"/>
            </a:solidFill>
            <a:tailEnd type="arrow"/>
          </a:ln>
        </p:spPr>
        <p:style>
          <a:lnRef idx="2">
            <a:schemeClr val="accent1"/>
          </a:lnRef>
          <a:fillRef idx="0">
            <a:schemeClr val="accent1"/>
          </a:fillRef>
          <a:effectRef idx="1">
            <a:schemeClr val="accent1"/>
          </a:effectRef>
          <a:fontRef idx="minor">
            <a:schemeClr val="tx1"/>
          </a:fontRef>
        </p:style>
      </p:cxnSp>
      <p:sp>
        <p:nvSpPr>
          <p:cNvPr id="55" name="TextBox 54"/>
          <p:cNvSpPr txBox="1"/>
          <p:nvPr/>
        </p:nvSpPr>
        <p:spPr>
          <a:xfrm>
            <a:off x="3820125" y="1268760"/>
            <a:ext cx="6046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+24</a:t>
            </a:r>
          </a:p>
        </p:txBody>
      </p:sp>
      <p:sp>
        <p:nvSpPr>
          <p:cNvPr id="56" name="矩形 71"/>
          <p:cNvSpPr/>
          <p:nvPr/>
        </p:nvSpPr>
        <p:spPr>
          <a:xfrm>
            <a:off x="4033619" y="2996339"/>
            <a:ext cx="569124" cy="335253"/>
          </a:xfrm>
          <a:prstGeom prst="rect">
            <a:avLst/>
          </a:prstGeom>
          <a:noFill/>
          <a:ln>
            <a:solidFill>
              <a:srgbClr val="FF050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557</a:t>
            </a:r>
          </a:p>
        </p:txBody>
      </p:sp>
      <p:sp>
        <p:nvSpPr>
          <p:cNvPr id="59" name="TextBox 58"/>
          <p:cNvSpPr txBox="1"/>
          <p:nvPr/>
        </p:nvSpPr>
        <p:spPr>
          <a:xfrm>
            <a:off x="4096272" y="3600476"/>
            <a:ext cx="736300" cy="369332"/>
          </a:xfrm>
          <a:prstGeom prst="rect">
            <a:avLst/>
          </a:prstGeom>
          <a:ln>
            <a:solidFill>
              <a:srgbClr val="0000FF"/>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569?</a:t>
            </a:r>
          </a:p>
        </p:txBody>
      </p:sp>
      <p:sp>
        <p:nvSpPr>
          <p:cNvPr id="64" name="矩形 71"/>
          <p:cNvSpPr/>
          <p:nvPr/>
        </p:nvSpPr>
        <p:spPr>
          <a:xfrm>
            <a:off x="4030261" y="2994279"/>
            <a:ext cx="569124" cy="335253"/>
          </a:xfrm>
          <a:prstGeom prst="rect">
            <a:avLst/>
          </a:prstGeom>
          <a:noFill/>
          <a:ln>
            <a:solidFill>
              <a:srgbClr val="FF050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940</a:t>
            </a:r>
          </a:p>
        </p:txBody>
      </p:sp>
      <p:sp>
        <p:nvSpPr>
          <p:cNvPr id="68" name="TextBox 67"/>
          <p:cNvSpPr txBox="1"/>
          <p:nvPr/>
        </p:nvSpPr>
        <p:spPr>
          <a:xfrm>
            <a:off x="4103137" y="3601995"/>
            <a:ext cx="736300" cy="369332"/>
          </a:xfrm>
          <a:prstGeom prst="rect">
            <a:avLst/>
          </a:prstGeom>
          <a:ln>
            <a:solidFill>
              <a:srgbClr val="0000FF"/>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952?</a:t>
            </a:r>
          </a:p>
        </p:txBody>
      </p:sp>
      <p:sp>
        <p:nvSpPr>
          <p:cNvPr id="15" name="TextBox 14"/>
          <p:cNvSpPr txBox="1"/>
          <p:nvPr/>
        </p:nvSpPr>
        <p:spPr>
          <a:xfrm>
            <a:off x="3995936" y="4365104"/>
            <a:ext cx="38985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Zapf Dingbats"/>
                <a:ea typeface="Zapf Dingbats"/>
                <a:cs typeface="Zapf Dingbats"/>
                <a:sym typeface="Zapf Dingbats"/>
              </a:rPr>
              <a:t>✗</a:t>
            </a:r>
            <a:endParaRPr kumimoji="0" lang="en-US" sz="2400" b="0" i="0" u="none" strike="noStrike" kern="1200" cap="none" spc="0" normalizeH="0" baseline="0" noProof="0" dirty="0">
              <a:ln>
                <a:noFill/>
              </a:ln>
              <a:solidFill>
                <a:srgbClr val="FF0000"/>
              </a:solidFill>
              <a:effectLst/>
              <a:uLnTx/>
              <a:uFillTx/>
              <a:latin typeface="Tahoma"/>
              <a:ea typeface="+mn-ea"/>
              <a:cs typeface="+mn-cs"/>
            </a:endParaRPr>
          </a:p>
        </p:txBody>
      </p:sp>
      <p:sp>
        <p:nvSpPr>
          <p:cNvPr id="76" name="TextBox 75"/>
          <p:cNvSpPr txBox="1"/>
          <p:nvPr/>
        </p:nvSpPr>
        <p:spPr>
          <a:xfrm>
            <a:off x="2526631" y="5103996"/>
            <a:ext cx="1207855" cy="223139"/>
          </a:xfrm>
          <a:prstGeom prst="rect">
            <a:avLst/>
          </a:prstGeom>
          <a:noFill/>
          <a:ln>
            <a:solidFill>
              <a:srgbClr val="0000FF"/>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77" name="Slide Number Placeholder 3"/>
          <p:cNvSpPr>
            <a:spLocks noGrp="1"/>
          </p:cNvSpPr>
          <p:nvPr>
            <p:ph type="sldNum" sz="quarter" idx="11"/>
          </p:nvPr>
        </p:nvSpPr>
        <p:spPr>
          <a:xfrm>
            <a:off x="6553200" y="6243638"/>
            <a:ext cx="2133600" cy="4572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99099484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6"/>
                                        </p:tgtEl>
                                        <p:attrNameLst>
                                          <p:attrName>style.visibility</p:attrName>
                                        </p:attrNameLst>
                                      </p:cBhvr>
                                      <p:to>
                                        <p:strVal val="visible"/>
                                      </p:to>
                                    </p:set>
                                  </p:childTnLst>
                                </p:cTn>
                              </p:par>
                            </p:childTnLst>
                          </p:cTn>
                        </p:par>
                        <p:par>
                          <p:cTn id="9" fill="hold">
                            <p:stCondLst>
                              <p:cond delay="0"/>
                            </p:stCondLst>
                            <p:childTnLst>
                              <p:par>
                                <p:cTn id="10" presetID="1" presetClass="entr" presetSubtype="0" fill="hold" grpId="0" nodeType="afterEffect">
                                  <p:stCondLst>
                                    <p:cond delay="0"/>
                                  </p:stCondLst>
                                  <p:childTnLst>
                                    <p:set>
                                      <p:cBhvr>
                                        <p:cTn id="11" dur="1" fill="hold">
                                          <p:stCondLst>
                                            <p:cond delay="0"/>
                                          </p:stCondLst>
                                        </p:cTn>
                                        <p:tgtEl>
                                          <p:spTgt spid="72"/>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wipe(left)">
                                      <p:cBhvr>
                                        <p:cTn id="16" dur="500"/>
                                        <p:tgtEl>
                                          <p:spTgt spid="11"/>
                                        </p:tgtEl>
                                      </p:cBhvr>
                                    </p:animEffect>
                                  </p:childTnLst>
                                </p:cTn>
                              </p:par>
                            </p:childTnLst>
                          </p:cTn>
                        </p:par>
                        <p:par>
                          <p:cTn id="17" fill="hold">
                            <p:stCondLst>
                              <p:cond delay="500"/>
                            </p:stCondLst>
                            <p:childTnLst>
                              <p:par>
                                <p:cTn id="18" presetID="1" presetClass="entr" presetSubtype="0" fill="hold" grpId="0" nodeType="afterEffect">
                                  <p:stCondLst>
                                    <p:cond delay="0"/>
                                  </p:stCondLst>
                                  <p:childTnLst>
                                    <p:set>
                                      <p:cBhvr>
                                        <p:cTn id="19" dur="1" fill="hold">
                                          <p:stCondLst>
                                            <p:cond delay="0"/>
                                          </p:stCondLst>
                                        </p:cTn>
                                        <p:tgtEl>
                                          <p:spTgt spid="12"/>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41"/>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3"/>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4"/>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54"/>
                                        </p:tgtEl>
                                        <p:attrNameLst>
                                          <p:attrName>style.visibility</p:attrName>
                                        </p:attrNameLst>
                                      </p:cBhvr>
                                      <p:to>
                                        <p:strVal val="visible"/>
                                      </p:to>
                                    </p:set>
                                    <p:animEffect transition="in" filter="wipe(left)">
                                      <p:cBhvr>
                                        <p:cTn id="34" dur="500"/>
                                        <p:tgtEl>
                                          <p:spTgt spid="54"/>
                                        </p:tgtEl>
                                      </p:cBhvr>
                                    </p:animEffect>
                                  </p:childTnLst>
                                </p:cTn>
                              </p:par>
                            </p:childTnLst>
                          </p:cTn>
                        </p:par>
                        <p:par>
                          <p:cTn id="35" fill="hold">
                            <p:stCondLst>
                              <p:cond delay="500"/>
                            </p:stCondLst>
                            <p:childTnLst>
                              <p:par>
                                <p:cTn id="36" presetID="1" presetClass="entr" presetSubtype="0" fill="hold" grpId="0" nodeType="afterEffect">
                                  <p:stCondLst>
                                    <p:cond delay="0"/>
                                  </p:stCondLst>
                                  <p:childTnLst>
                                    <p:set>
                                      <p:cBhvr>
                                        <p:cTn id="37" dur="1" fill="hold">
                                          <p:stCondLst>
                                            <p:cond delay="0"/>
                                          </p:stCondLst>
                                        </p:cTn>
                                        <p:tgtEl>
                                          <p:spTgt spid="55"/>
                                        </p:tgtEl>
                                        <p:attrNameLst>
                                          <p:attrName>style.visibility</p:attrName>
                                        </p:attrNameLst>
                                      </p:cBhvr>
                                      <p:to>
                                        <p:strVal val="visible"/>
                                      </p:to>
                                    </p:set>
                                  </p:childTnLst>
                                </p:cTn>
                              </p:par>
                              <p:par>
                                <p:cTn id="38" presetID="1" presetClass="exit" presetSubtype="0" fill="hold" grpId="1" nodeType="withEffect">
                                  <p:stCondLst>
                                    <p:cond delay="0"/>
                                  </p:stCondLst>
                                  <p:childTnLst>
                                    <p:set>
                                      <p:cBhvr>
                                        <p:cTn id="39" dur="1" fill="hold">
                                          <p:stCondLst>
                                            <p:cond delay="0"/>
                                          </p:stCondLst>
                                        </p:cTn>
                                        <p:tgtEl>
                                          <p:spTgt spid="4"/>
                                        </p:tgtEl>
                                        <p:attrNameLst>
                                          <p:attrName>style.visibility</p:attrName>
                                        </p:attrNameLst>
                                      </p:cBhvr>
                                      <p:to>
                                        <p:strVal val="hidden"/>
                                      </p:to>
                                    </p:set>
                                  </p:childTnLst>
                                </p:cTn>
                              </p:par>
                              <p:par>
                                <p:cTn id="40" presetID="1" presetClass="entr" presetSubtype="0" fill="hold" grpId="0" nodeType="withEffect">
                                  <p:stCondLst>
                                    <p:cond delay="0"/>
                                  </p:stCondLst>
                                  <p:childTnLst>
                                    <p:set>
                                      <p:cBhvr>
                                        <p:cTn id="41" dur="1" fill="hold">
                                          <p:stCondLst>
                                            <p:cond delay="0"/>
                                          </p:stCondLst>
                                        </p:cTn>
                                        <p:tgtEl>
                                          <p:spTgt spid="42"/>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76"/>
                                        </p:tgtEl>
                                        <p:attrNameLst>
                                          <p:attrName>style.visibility</p:attrName>
                                        </p:attrNameLst>
                                      </p:cBhvr>
                                      <p:to>
                                        <p:strVal val="visible"/>
                                      </p:to>
                                    </p:set>
                                  </p:childTnLst>
                                </p:cTn>
                              </p:par>
                              <p:par>
                                <p:cTn id="44" presetID="1" presetClass="exit" presetSubtype="0" fill="hold" grpId="1" nodeType="withEffect">
                                  <p:stCondLst>
                                    <p:cond delay="0"/>
                                  </p:stCondLst>
                                  <p:childTnLst>
                                    <p:set>
                                      <p:cBhvr>
                                        <p:cTn id="45" dur="1" fill="hold">
                                          <p:stCondLst>
                                            <p:cond delay="0"/>
                                          </p:stCondLst>
                                        </p:cTn>
                                        <p:tgtEl>
                                          <p:spTgt spid="41"/>
                                        </p:tgtEl>
                                        <p:attrNameLst>
                                          <p:attrName>style.visibility</p:attrName>
                                        </p:attrNameLst>
                                      </p:cBhvr>
                                      <p:to>
                                        <p:strVal val="hidden"/>
                                      </p:to>
                                    </p:set>
                                  </p:childTnLst>
                                </p:cTn>
                              </p:par>
                              <p:par>
                                <p:cTn id="46" presetID="1" presetClass="exit" presetSubtype="0" fill="hold" grpId="1" nodeType="withEffect">
                                  <p:stCondLst>
                                    <p:cond delay="0"/>
                                  </p:stCondLst>
                                  <p:childTnLst>
                                    <p:set>
                                      <p:cBhvr>
                                        <p:cTn id="47" dur="1" fill="hold">
                                          <p:stCondLst>
                                            <p:cond delay="0"/>
                                          </p:stCondLst>
                                        </p:cTn>
                                        <p:tgtEl>
                                          <p:spTgt spid="3"/>
                                        </p:tgtEl>
                                        <p:attrNameLst>
                                          <p:attrName>style.visibility</p:attrName>
                                        </p:attrNameLst>
                                      </p:cBhvr>
                                      <p:to>
                                        <p:strVal val="hidden"/>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44"/>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xit" presetSubtype="0" fill="hold" grpId="1" nodeType="clickEffect">
                                  <p:stCondLst>
                                    <p:cond delay="0"/>
                                  </p:stCondLst>
                                  <p:childTnLst>
                                    <p:set>
                                      <p:cBhvr>
                                        <p:cTn id="55" dur="1" fill="hold">
                                          <p:stCondLst>
                                            <p:cond delay="0"/>
                                          </p:stCondLst>
                                        </p:cTn>
                                        <p:tgtEl>
                                          <p:spTgt spid="44"/>
                                        </p:tgtEl>
                                        <p:attrNameLst>
                                          <p:attrName>style.visibility</p:attrName>
                                        </p:attrNameLst>
                                      </p:cBhvr>
                                      <p:to>
                                        <p:strVal val="hidden"/>
                                      </p:to>
                                    </p:set>
                                  </p:childTnLst>
                                </p:cTn>
                              </p:par>
                              <p:par>
                                <p:cTn id="56" presetID="1" presetClass="entr" presetSubtype="0"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16"/>
                                        </p:tgtEl>
                                        <p:attrNameLst>
                                          <p:attrName>style.visibility</p:attrName>
                                        </p:attrNameLst>
                                      </p:cBhvr>
                                      <p:to>
                                        <p:strVal val="visible"/>
                                      </p:to>
                                    </p:set>
                                  </p:childTnLst>
                                </p:cTn>
                              </p:par>
                              <p:par>
                                <p:cTn id="60" presetID="1" presetClass="exit" presetSubtype="0" fill="hold" grpId="1" nodeType="withEffect">
                                  <p:stCondLst>
                                    <p:cond delay="0"/>
                                  </p:stCondLst>
                                  <p:childTnLst>
                                    <p:set>
                                      <p:cBhvr>
                                        <p:cTn id="61" dur="1" fill="hold">
                                          <p:stCondLst>
                                            <p:cond delay="0"/>
                                          </p:stCondLst>
                                        </p:cTn>
                                        <p:tgtEl>
                                          <p:spTgt spid="42"/>
                                        </p:tgtEl>
                                        <p:attrNameLst>
                                          <p:attrName>style.visibility</p:attrName>
                                        </p:attrNameLst>
                                      </p:cBhvr>
                                      <p:to>
                                        <p:strVal val="hidden"/>
                                      </p:to>
                                    </p:set>
                                  </p:childTnLst>
                                </p:cTn>
                              </p:par>
                              <p:par>
                                <p:cTn id="62" presetID="1" presetClass="exit" presetSubtype="0" fill="hold" grpId="1" nodeType="withEffect">
                                  <p:stCondLst>
                                    <p:cond delay="0"/>
                                  </p:stCondLst>
                                  <p:childTnLst>
                                    <p:set>
                                      <p:cBhvr>
                                        <p:cTn id="63" dur="1" fill="hold">
                                          <p:stCondLst>
                                            <p:cond delay="0"/>
                                          </p:stCondLst>
                                        </p:cTn>
                                        <p:tgtEl>
                                          <p:spTgt spid="76"/>
                                        </p:tgtEl>
                                        <p:attrNameLst>
                                          <p:attrName>style.visibility</p:attrName>
                                        </p:attrNameLst>
                                      </p:cBhvr>
                                      <p:to>
                                        <p:strVal val="hidden"/>
                                      </p:to>
                                    </p:set>
                                  </p:childTnLst>
                                </p:cTn>
                              </p:par>
                            </p:childTnLst>
                          </p:cTn>
                        </p:par>
                      </p:childTnLst>
                    </p:cTn>
                  </p:par>
                  <p:par>
                    <p:cTn id="64" fill="hold">
                      <p:stCondLst>
                        <p:cond delay="indefinite"/>
                      </p:stCondLst>
                      <p:childTnLst>
                        <p:par>
                          <p:cTn id="65" fill="hold">
                            <p:stCondLst>
                              <p:cond delay="0"/>
                            </p:stCondLst>
                            <p:childTnLst>
                              <p:par>
                                <p:cTn id="66" presetID="1" presetClass="entr" presetSubtype="0" fill="hold" grpId="0" nodeType="clickEffect">
                                  <p:stCondLst>
                                    <p:cond delay="0"/>
                                  </p:stCondLst>
                                  <p:childTnLst>
                                    <p:set>
                                      <p:cBhvr>
                                        <p:cTn id="67" dur="1" fill="hold">
                                          <p:stCondLst>
                                            <p:cond delay="0"/>
                                          </p:stCondLst>
                                        </p:cTn>
                                        <p:tgtEl>
                                          <p:spTgt spid="69"/>
                                        </p:tgtEl>
                                        <p:attrNameLst>
                                          <p:attrName>style.visibility</p:attrName>
                                        </p:attrNameLst>
                                      </p:cBhvr>
                                      <p:to>
                                        <p:strVal val="visible"/>
                                      </p:to>
                                    </p:set>
                                  </p:childTnLst>
                                </p:cTn>
                              </p:par>
                              <p:par>
                                <p:cTn id="68" presetID="1" presetClass="entr" presetSubtype="0" fill="hold" grpId="0" nodeType="withEffect">
                                  <p:stCondLst>
                                    <p:cond delay="0"/>
                                  </p:stCondLst>
                                  <p:childTnLst>
                                    <p:set>
                                      <p:cBhvr>
                                        <p:cTn id="69" dur="1" fill="hold">
                                          <p:stCondLst>
                                            <p:cond delay="0"/>
                                          </p:stCondLst>
                                        </p:cTn>
                                        <p:tgtEl>
                                          <p:spTgt spid="70"/>
                                        </p:tgtEl>
                                        <p:attrNameLst>
                                          <p:attrName>style.visibility</p:attrName>
                                        </p:attrNameLst>
                                      </p:cBhvr>
                                      <p:to>
                                        <p:strVal val="visible"/>
                                      </p:to>
                                    </p:set>
                                  </p:childTnLst>
                                </p:cTn>
                              </p:par>
                              <p:par>
                                <p:cTn id="70" presetID="1" presetClass="entr" presetSubtype="0" fill="hold" nodeType="withEffect">
                                  <p:stCondLst>
                                    <p:cond delay="0"/>
                                  </p:stCondLst>
                                  <p:childTnLst>
                                    <p:set>
                                      <p:cBhvr>
                                        <p:cTn id="71" dur="1" fill="hold">
                                          <p:stCondLst>
                                            <p:cond delay="0"/>
                                          </p:stCondLst>
                                        </p:cTn>
                                        <p:tgtEl>
                                          <p:spTgt spid="74"/>
                                        </p:tgtEl>
                                        <p:attrNameLst>
                                          <p:attrName>style.visibility</p:attrName>
                                        </p:attrNameLst>
                                      </p:cBhvr>
                                      <p:to>
                                        <p:strVal val="visible"/>
                                      </p:to>
                                    </p:set>
                                  </p:childTnLst>
                                </p:cTn>
                              </p:par>
                              <p:par>
                                <p:cTn id="72" presetID="1" presetClass="entr" presetSubtype="0" fill="hold" grpId="0" nodeType="withEffect">
                                  <p:stCondLst>
                                    <p:cond delay="0"/>
                                  </p:stCondLst>
                                  <p:childTnLst>
                                    <p:set>
                                      <p:cBhvr>
                                        <p:cTn id="73" dur="1" fill="hold">
                                          <p:stCondLst>
                                            <p:cond delay="0"/>
                                          </p:stCondLst>
                                        </p:cTn>
                                        <p:tgtEl>
                                          <p:spTgt spid="75"/>
                                        </p:tgtEl>
                                        <p:attrNameLst>
                                          <p:attrName>style.visibility</p:attrName>
                                        </p:attrNameLst>
                                      </p:cBhvr>
                                      <p:to>
                                        <p:strVal val="visible"/>
                                      </p:to>
                                    </p:set>
                                  </p:childTnLst>
                                </p:cTn>
                              </p:par>
                            </p:childTnLst>
                          </p:cTn>
                        </p:par>
                      </p:childTnLst>
                    </p:cTn>
                  </p:par>
                  <p:par>
                    <p:cTn id="74" fill="hold">
                      <p:stCondLst>
                        <p:cond delay="indefinite"/>
                      </p:stCondLst>
                      <p:childTnLst>
                        <p:par>
                          <p:cTn id="75" fill="hold">
                            <p:stCondLst>
                              <p:cond delay="0"/>
                            </p:stCondLst>
                            <p:childTnLst>
                              <p:par>
                                <p:cTn id="76" presetID="1" presetClass="entr" presetSubtype="0" fill="hold" grpId="0" nodeType="clickEffect">
                                  <p:stCondLst>
                                    <p:cond delay="0"/>
                                  </p:stCondLst>
                                  <p:childTnLst>
                                    <p:set>
                                      <p:cBhvr>
                                        <p:cTn id="77" dur="1" fill="hold">
                                          <p:stCondLst>
                                            <p:cond delay="0"/>
                                          </p:stCondLst>
                                        </p:cTn>
                                        <p:tgtEl>
                                          <p:spTgt spid="62"/>
                                        </p:tgtEl>
                                        <p:attrNameLst>
                                          <p:attrName>style.visibility</p:attrName>
                                        </p:attrNameLst>
                                      </p:cBhvr>
                                      <p:to>
                                        <p:strVal val="visible"/>
                                      </p:to>
                                    </p:set>
                                  </p:childTnLst>
                                </p:cTn>
                              </p:par>
                            </p:childTnLst>
                          </p:cTn>
                        </p:par>
                      </p:childTnLst>
                    </p:cTn>
                  </p:par>
                  <p:par>
                    <p:cTn id="78" fill="hold">
                      <p:stCondLst>
                        <p:cond delay="indefinite"/>
                      </p:stCondLst>
                      <p:childTnLst>
                        <p:par>
                          <p:cTn id="79" fill="hold">
                            <p:stCondLst>
                              <p:cond delay="0"/>
                            </p:stCondLst>
                            <p:childTnLst>
                              <p:par>
                                <p:cTn id="80" presetID="42" presetClass="path" presetSubtype="0" accel="50000" decel="50000" fill="hold" grpId="1" nodeType="clickEffect">
                                  <p:stCondLst>
                                    <p:cond delay="0"/>
                                  </p:stCondLst>
                                  <p:childTnLst>
                                    <p:animMotion origin="layout" path="M 4.72222E-6 7.40741E-7 L 0.39496 -0.00046 " pathEditMode="relative" rAng="0" ptsTypes="AA">
                                      <p:cBhvr>
                                        <p:cTn id="81" dur="500" fill="hold"/>
                                        <p:tgtEl>
                                          <p:spTgt spid="62"/>
                                        </p:tgtEl>
                                        <p:attrNameLst>
                                          <p:attrName>ppt_x</p:attrName>
                                          <p:attrName>ppt_y</p:attrName>
                                        </p:attrNameLst>
                                      </p:cBhvr>
                                      <p:rCtr x="19740" y="-23"/>
                                    </p:animMotion>
                                  </p:childTnLst>
                                </p:cTn>
                              </p:par>
                            </p:childTnLst>
                          </p:cTn>
                        </p:par>
                      </p:childTnLst>
                    </p:cTn>
                  </p:par>
                  <p:par>
                    <p:cTn id="82" fill="hold">
                      <p:stCondLst>
                        <p:cond delay="indefinite"/>
                      </p:stCondLst>
                      <p:childTnLst>
                        <p:par>
                          <p:cTn id="83" fill="hold">
                            <p:stCondLst>
                              <p:cond delay="0"/>
                            </p:stCondLst>
                            <p:childTnLst>
                              <p:par>
                                <p:cTn id="84" presetID="1" presetClass="exit" presetSubtype="0" fill="hold" grpId="1" nodeType="clickEffect">
                                  <p:stCondLst>
                                    <p:cond delay="0"/>
                                  </p:stCondLst>
                                  <p:childTnLst>
                                    <p:set>
                                      <p:cBhvr>
                                        <p:cTn id="85" dur="1" fill="hold">
                                          <p:stCondLst>
                                            <p:cond delay="0"/>
                                          </p:stCondLst>
                                        </p:cTn>
                                        <p:tgtEl>
                                          <p:spTgt spid="25"/>
                                        </p:tgtEl>
                                        <p:attrNameLst>
                                          <p:attrName>style.visibility</p:attrName>
                                        </p:attrNameLst>
                                      </p:cBhvr>
                                      <p:to>
                                        <p:strVal val="hidden"/>
                                      </p:to>
                                    </p:set>
                                  </p:childTnLst>
                                </p:cTn>
                              </p:par>
                              <p:par>
                                <p:cTn id="86" presetID="1" presetClass="exit" presetSubtype="0" fill="hold" grpId="1" nodeType="withEffect">
                                  <p:stCondLst>
                                    <p:cond delay="0"/>
                                  </p:stCondLst>
                                  <p:childTnLst>
                                    <p:set>
                                      <p:cBhvr>
                                        <p:cTn id="87" dur="1" fill="hold">
                                          <p:stCondLst>
                                            <p:cond delay="0"/>
                                          </p:stCondLst>
                                        </p:cTn>
                                        <p:tgtEl>
                                          <p:spTgt spid="16"/>
                                        </p:tgtEl>
                                        <p:attrNameLst>
                                          <p:attrName>style.visibility</p:attrName>
                                        </p:attrNameLst>
                                      </p:cBhvr>
                                      <p:to>
                                        <p:strVal val="hidden"/>
                                      </p:to>
                                    </p:set>
                                  </p:childTnLst>
                                </p:cTn>
                              </p:par>
                              <p:par>
                                <p:cTn id="88" presetID="1" presetClass="exit" presetSubtype="0" fill="hold" grpId="1" nodeType="withEffect">
                                  <p:stCondLst>
                                    <p:cond delay="0"/>
                                  </p:stCondLst>
                                  <p:childTnLst>
                                    <p:set>
                                      <p:cBhvr>
                                        <p:cTn id="89" dur="1" fill="hold">
                                          <p:stCondLst>
                                            <p:cond delay="0"/>
                                          </p:stCondLst>
                                        </p:cTn>
                                        <p:tgtEl>
                                          <p:spTgt spid="69"/>
                                        </p:tgtEl>
                                        <p:attrNameLst>
                                          <p:attrName>style.visibility</p:attrName>
                                        </p:attrNameLst>
                                      </p:cBhvr>
                                      <p:to>
                                        <p:strVal val="hidden"/>
                                      </p:to>
                                    </p:set>
                                  </p:childTnLst>
                                </p:cTn>
                              </p:par>
                              <p:par>
                                <p:cTn id="90" presetID="1" presetClass="exit" presetSubtype="0" fill="hold" grpId="1" nodeType="withEffect">
                                  <p:stCondLst>
                                    <p:cond delay="0"/>
                                  </p:stCondLst>
                                  <p:childTnLst>
                                    <p:set>
                                      <p:cBhvr>
                                        <p:cTn id="91" dur="1" fill="hold">
                                          <p:stCondLst>
                                            <p:cond delay="0"/>
                                          </p:stCondLst>
                                        </p:cTn>
                                        <p:tgtEl>
                                          <p:spTgt spid="70"/>
                                        </p:tgtEl>
                                        <p:attrNameLst>
                                          <p:attrName>style.visibility</p:attrName>
                                        </p:attrNameLst>
                                      </p:cBhvr>
                                      <p:to>
                                        <p:strVal val="hidden"/>
                                      </p:to>
                                    </p:set>
                                  </p:childTnLst>
                                </p:cTn>
                              </p:par>
                              <p:par>
                                <p:cTn id="92" presetID="1" presetClass="exit" presetSubtype="0" fill="hold" grpId="1" nodeType="withEffect">
                                  <p:stCondLst>
                                    <p:cond delay="0"/>
                                  </p:stCondLst>
                                  <p:childTnLst>
                                    <p:set>
                                      <p:cBhvr>
                                        <p:cTn id="93" dur="1" fill="hold">
                                          <p:stCondLst>
                                            <p:cond delay="0"/>
                                          </p:stCondLst>
                                        </p:cTn>
                                        <p:tgtEl>
                                          <p:spTgt spid="75"/>
                                        </p:tgtEl>
                                        <p:attrNameLst>
                                          <p:attrName>style.visibility</p:attrName>
                                        </p:attrNameLst>
                                      </p:cBhvr>
                                      <p:to>
                                        <p:strVal val="hidden"/>
                                      </p:to>
                                    </p:set>
                                  </p:childTnLst>
                                </p:cTn>
                              </p:par>
                              <p:par>
                                <p:cTn id="94" presetID="1" presetClass="exit" presetSubtype="0" fill="hold" nodeType="withEffect">
                                  <p:stCondLst>
                                    <p:cond delay="0"/>
                                  </p:stCondLst>
                                  <p:childTnLst>
                                    <p:set>
                                      <p:cBhvr>
                                        <p:cTn id="95" dur="1" fill="hold">
                                          <p:stCondLst>
                                            <p:cond delay="0"/>
                                          </p:stCondLst>
                                        </p:cTn>
                                        <p:tgtEl>
                                          <p:spTgt spid="74"/>
                                        </p:tgtEl>
                                        <p:attrNameLst>
                                          <p:attrName>style.visibility</p:attrName>
                                        </p:attrNameLst>
                                      </p:cBhvr>
                                      <p:to>
                                        <p:strVal val="hidden"/>
                                      </p:to>
                                    </p:set>
                                  </p:childTnLst>
                                </p:cTn>
                              </p:par>
                              <p:par>
                                <p:cTn id="96" presetID="1" presetClass="exit" presetSubtype="0" fill="hold" grpId="2" nodeType="withEffect">
                                  <p:stCondLst>
                                    <p:cond delay="0"/>
                                  </p:stCondLst>
                                  <p:childTnLst>
                                    <p:set>
                                      <p:cBhvr>
                                        <p:cTn id="97" dur="1" fill="hold">
                                          <p:stCondLst>
                                            <p:cond delay="0"/>
                                          </p:stCondLst>
                                        </p:cTn>
                                        <p:tgtEl>
                                          <p:spTgt spid="62"/>
                                        </p:tgtEl>
                                        <p:attrNameLst>
                                          <p:attrName>style.visibility</p:attrName>
                                        </p:attrNameLst>
                                      </p:cBhvr>
                                      <p:to>
                                        <p:strVal val="hidden"/>
                                      </p:to>
                                    </p:set>
                                  </p:childTnLst>
                                </p:cTn>
                              </p:par>
                              <p:par>
                                <p:cTn id="98" presetID="42" presetClass="path" presetSubtype="0" accel="50000" decel="50000" fill="hold" grpId="1" nodeType="withEffect">
                                  <p:stCondLst>
                                    <p:cond delay="0"/>
                                  </p:stCondLst>
                                  <p:childTnLst>
                                    <p:animMotion origin="layout" path="M 5E-6 -1.55679E-6 L 0.04566 -1.55679E-6 " pathEditMode="relative" rAng="0" ptsTypes="AA">
                                      <p:cBhvr>
                                        <p:cTn id="99" dur="500" fill="hold"/>
                                        <p:tgtEl>
                                          <p:spTgt spid="67"/>
                                        </p:tgtEl>
                                        <p:attrNameLst>
                                          <p:attrName>ppt_x</p:attrName>
                                          <p:attrName>ppt_y</p:attrName>
                                        </p:attrNameLst>
                                      </p:cBhvr>
                                      <p:rCtr x="2274" y="0"/>
                                    </p:animMotion>
                                  </p:childTnLst>
                                </p:cTn>
                              </p:par>
                              <p:par>
                                <p:cTn id="100" presetID="1" presetClass="exit" presetSubtype="0" fill="hold" nodeType="withEffect">
                                  <p:stCondLst>
                                    <p:cond delay="0"/>
                                  </p:stCondLst>
                                  <p:childTnLst>
                                    <p:set>
                                      <p:cBhvr>
                                        <p:cTn id="101" dur="1" fill="hold">
                                          <p:stCondLst>
                                            <p:cond delay="0"/>
                                          </p:stCondLst>
                                        </p:cTn>
                                        <p:tgtEl>
                                          <p:spTgt spid="66"/>
                                        </p:tgtEl>
                                        <p:attrNameLst>
                                          <p:attrName>style.visibility</p:attrName>
                                        </p:attrNameLst>
                                      </p:cBhvr>
                                      <p:to>
                                        <p:strVal val="hidden"/>
                                      </p:to>
                                    </p:set>
                                  </p:childTnLst>
                                </p:cTn>
                              </p:par>
                              <p:par>
                                <p:cTn id="102" presetID="1" presetClass="entr" presetSubtype="0" fill="hold" nodeType="withEffect">
                                  <p:stCondLst>
                                    <p:cond delay="0"/>
                                  </p:stCondLst>
                                  <p:childTnLst>
                                    <p:set>
                                      <p:cBhvr>
                                        <p:cTn id="103" dur="1" fill="hold">
                                          <p:stCondLst>
                                            <p:cond delay="0"/>
                                          </p:stCondLst>
                                        </p:cTn>
                                        <p:tgtEl>
                                          <p:spTgt spid="79"/>
                                        </p:tgtEl>
                                        <p:attrNameLst>
                                          <p:attrName>style.visibility</p:attrName>
                                        </p:attrNameLst>
                                      </p:cBhvr>
                                      <p:to>
                                        <p:strVal val="visible"/>
                                      </p:to>
                                    </p:set>
                                  </p:childTnLst>
                                </p:cTn>
                              </p:par>
                            </p:childTnLst>
                          </p:cTn>
                        </p:par>
                        <p:par>
                          <p:cTn id="104" fill="hold">
                            <p:stCondLst>
                              <p:cond delay="500"/>
                            </p:stCondLst>
                            <p:childTnLst>
                              <p:par>
                                <p:cTn id="105" presetID="1" presetClass="entr" presetSubtype="0" fill="hold" grpId="0" nodeType="afterEffect">
                                  <p:stCondLst>
                                    <p:cond delay="0"/>
                                  </p:stCondLst>
                                  <p:childTnLst>
                                    <p:set>
                                      <p:cBhvr>
                                        <p:cTn id="106" dur="1" fill="hold">
                                          <p:stCondLst>
                                            <p:cond delay="0"/>
                                          </p:stCondLst>
                                        </p:cTn>
                                        <p:tgtEl>
                                          <p:spTgt spid="80"/>
                                        </p:tgtEl>
                                        <p:attrNameLst>
                                          <p:attrName>style.visibility</p:attrName>
                                        </p:attrNameLst>
                                      </p:cBhvr>
                                      <p:to>
                                        <p:strVal val="visible"/>
                                      </p:to>
                                    </p:set>
                                  </p:childTnLst>
                                </p:cTn>
                              </p:par>
                              <p:par>
                                <p:cTn id="107" presetID="1" presetClass="exit" presetSubtype="0" fill="hold" grpId="1" nodeType="withEffect">
                                  <p:stCondLst>
                                    <p:cond delay="0"/>
                                  </p:stCondLst>
                                  <p:childTnLst>
                                    <p:set>
                                      <p:cBhvr>
                                        <p:cTn id="108" dur="1" fill="hold">
                                          <p:stCondLst>
                                            <p:cond delay="0"/>
                                          </p:stCondLst>
                                        </p:cTn>
                                        <p:tgtEl>
                                          <p:spTgt spid="72"/>
                                        </p:tgtEl>
                                        <p:attrNameLst>
                                          <p:attrName>style.visibility</p:attrName>
                                        </p:attrNameLst>
                                      </p:cBhvr>
                                      <p:to>
                                        <p:strVal val="hidden"/>
                                      </p:to>
                                    </p:set>
                                  </p:childTnLst>
                                </p:cTn>
                              </p:par>
                            </p:childTnLst>
                          </p:cTn>
                        </p:par>
                      </p:childTnLst>
                    </p:cTn>
                  </p:par>
                  <p:par>
                    <p:cTn id="109" fill="hold">
                      <p:stCondLst>
                        <p:cond delay="indefinite"/>
                      </p:stCondLst>
                      <p:childTnLst>
                        <p:par>
                          <p:cTn id="110" fill="hold">
                            <p:stCondLst>
                              <p:cond delay="0"/>
                            </p:stCondLst>
                            <p:childTnLst>
                              <p:par>
                                <p:cTn id="111" presetID="1" presetClass="entr" presetSubtype="0" fill="hold" grpId="0" nodeType="clickEffect">
                                  <p:stCondLst>
                                    <p:cond delay="0"/>
                                  </p:stCondLst>
                                  <p:childTnLst>
                                    <p:set>
                                      <p:cBhvr>
                                        <p:cTn id="112" dur="1" fill="hold">
                                          <p:stCondLst>
                                            <p:cond delay="0"/>
                                          </p:stCondLst>
                                        </p:cTn>
                                        <p:tgtEl>
                                          <p:spTgt spid="45"/>
                                        </p:tgtEl>
                                        <p:attrNameLst>
                                          <p:attrName>style.visibility</p:attrName>
                                        </p:attrNameLst>
                                      </p:cBhvr>
                                      <p:to>
                                        <p:strVal val="visible"/>
                                      </p:to>
                                    </p:set>
                                  </p:childTnLst>
                                </p:cTn>
                              </p:par>
                              <p:par>
                                <p:cTn id="113" presetID="1" presetClass="entr" presetSubtype="0" fill="hold" grpId="0" nodeType="withEffect">
                                  <p:stCondLst>
                                    <p:cond delay="0"/>
                                  </p:stCondLst>
                                  <p:childTnLst>
                                    <p:set>
                                      <p:cBhvr>
                                        <p:cTn id="114" dur="1" fill="hold">
                                          <p:stCondLst>
                                            <p:cond delay="0"/>
                                          </p:stCondLst>
                                        </p:cTn>
                                        <p:tgtEl>
                                          <p:spTgt spid="47"/>
                                        </p:tgtEl>
                                        <p:attrNameLst>
                                          <p:attrName>style.visibility</p:attrName>
                                        </p:attrNameLst>
                                      </p:cBhvr>
                                      <p:to>
                                        <p:strVal val="visible"/>
                                      </p:to>
                                    </p:set>
                                  </p:childTnLst>
                                </p:cTn>
                              </p:par>
                            </p:childTnLst>
                          </p:cTn>
                        </p:par>
                      </p:childTnLst>
                    </p:cTn>
                  </p:par>
                  <p:par>
                    <p:cTn id="115" fill="hold">
                      <p:stCondLst>
                        <p:cond delay="indefinite"/>
                      </p:stCondLst>
                      <p:childTnLst>
                        <p:par>
                          <p:cTn id="116" fill="hold">
                            <p:stCondLst>
                              <p:cond delay="0"/>
                            </p:stCondLst>
                            <p:childTnLst>
                              <p:par>
                                <p:cTn id="117" presetID="1" presetClass="entr" presetSubtype="0" fill="hold" grpId="0" nodeType="clickEffect">
                                  <p:stCondLst>
                                    <p:cond delay="0"/>
                                  </p:stCondLst>
                                  <p:childTnLst>
                                    <p:set>
                                      <p:cBhvr>
                                        <p:cTn id="118" dur="1" fill="hold">
                                          <p:stCondLst>
                                            <p:cond delay="0"/>
                                          </p:stCondLst>
                                        </p:cTn>
                                        <p:tgtEl>
                                          <p:spTgt spid="15"/>
                                        </p:tgtEl>
                                        <p:attrNameLst>
                                          <p:attrName>style.visibility</p:attrName>
                                        </p:attrNameLst>
                                      </p:cBhvr>
                                      <p:to>
                                        <p:strVal val="visible"/>
                                      </p:to>
                                    </p:set>
                                  </p:childTnLst>
                                </p:cTn>
                              </p:par>
                            </p:childTnLst>
                          </p:cTn>
                        </p:par>
                      </p:childTnLst>
                    </p:cTn>
                  </p:par>
                  <p:par>
                    <p:cTn id="119" fill="hold">
                      <p:stCondLst>
                        <p:cond delay="indefinite"/>
                      </p:stCondLst>
                      <p:childTnLst>
                        <p:par>
                          <p:cTn id="120" fill="hold">
                            <p:stCondLst>
                              <p:cond delay="0"/>
                            </p:stCondLst>
                            <p:childTnLst>
                              <p:par>
                                <p:cTn id="121" presetID="1" presetClass="exit" presetSubtype="0" fill="hold" grpId="1" nodeType="clickEffect">
                                  <p:stCondLst>
                                    <p:cond delay="0"/>
                                  </p:stCondLst>
                                  <p:childTnLst>
                                    <p:set>
                                      <p:cBhvr>
                                        <p:cTn id="122" dur="1" fill="hold">
                                          <p:stCondLst>
                                            <p:cond delay="0"/>
                                          </p:stCondLst>
                                        </p:cTn>
                                        <p:tgtEl>
                                          <p:spTgt spid="45"/>
                                        </p:tgtEl>
                                        <p:attrNameLst>
                                          <p:attrName>style.visibility</p:attrName>
                                        </p:attrNameLst>
                                      </p:cBhvr>
                                      <p:to>
                                        <p:strVal val="hidden"/>
                                      </p:to>
                                    </p:set>
                                  </p:childTnLst>
                                </p:cTn>
                              </p:par>
                              <p:par>
                                <p:cTn id="123" presetID="1" presetClass="exit" presetSubtype="0" fill="hold" grpId="1" nodeType="withEffect">
                                  <p:stCondLst>
                                    <p:cond delay="0"/>
                                  </p:stCondLst>
                                  <p:childTnLst>
                                    <p:set>
                                      <p:cBhvr>
                                        <p:cTn id="124" dur="1" fill="hold">
                                          <p:stCondLst>
                                            <p:cond delay="0"/>
                                          </p:stCondLst>
                                        </p:cTn>
                                        <p:tgtEl>
                                          <p:spTgt spid="47"/>
                                        </p:tgtEl>
                                        <p:attrNameLst>
                                          <p:attrName>style.visibility</p:attrName>
                                        </p:attrNameLst>
                                      </p:cBhvr>
                                      <p:to>
                                        <p:strVal val="hidden"/>
                                      </p:to>
                                    </p:set>
                                  </p:childTnLst>
                                </p:cTn>
                              </p:par>
                              <p:par>
                                <p:cTn id="125" presetID="1" presetClass="exit" presetSubtype="0" fill="hold" grpId="1" nodeType="withEffect">
                                  <p:stCondLst>
                                    <p:cond delay="0"/>
                                  </p:stCondLst>
                                  <p:childTnLst>
                                    <p:set>
                                      <p:cBhvr>
                                        <p:cTn id="126" dur="1" fill="hold">
                                          <p:stCondLst>
                                            <p:cond delay="0"/>
                                          </p:stCondLst>
                                        </p:cTn>
                                        <p:tgtEl>
                                          <p:spTgt spid="15"/>
                                        </p:tgtEl>
                                        <p:attrNameLst>
                                          <p:attrName>style.visibility</p:attrName>
                                        </p:attrNameLst>
                                      </p:cBhvr>
                                      <p:to>
                                        <p:strVal val="hidden"/>
                                      </p:to>
                                    </p:set>
                                  </p:childTnLst>
                                </p:cTn>
                              </p:par>
                            </p:childTnLst>
                          </p:cTn>
                        </p:par>
                        <p:par>
                          <p:cTn id="127" fill="hold">
                            <p:stCondLst>
                              <p:cond delay="0"/>
                            </p:stCondLst>
                            <p:childTnLst>
                              <p:par>
                                <p:cTn id="128" presetID="1" presetClass="entr" presetSubtype="0" fill="hold" grpId="0" nodeType="afterEffect">
                                  <p:stCondLst>
                                    <p:cond delay="0"/>
                                  </p:stCondLst>
                                  <p:childTnLst>
                                    <p:set>
                                      <p:cBhvr>
                                        <p:cTn id="129" dur="1" fill="hold">
                                          <p:stCondLst>
                                            <p:cond delay="0"/>
                                          </p:stCondLst>
                                        </p:cTn>
                                        <p:tgtEl>
                                          <p:spTgt spid="56"/>
                                        </p:tgtEl>
                                        <p:attrNameLst>
                                          <p:attrName>style.visibility</p:attrName>
                                        </p:attrNameLst>
                                      </p:cBhvr>
                                      <p:to>
                                        <p:strVal val="visible"/>
                                      </p:to>
                                    </p:set>
                                  </p:childTnLst>
                                </p:cTn>
                              </p:par>
                            </p:childTnLst>
                          </p:cTn>
                        </p:par>
                        <p:par>
                          <p:cTn id="130" fill="hold">
                            <p:stCondLst>
                              <p:cond delay="0"/>
                            </p:stCondLst>
                            <p:childTnLst>
                              <p:par>
                                <p:cTn id="131" presetID="1" presetClass="exit" presetSubtype="0" fill="hold" grpId="1" nodeType="afterEffect">
                                  <p:stCondLst>
                                    <p:cond delay="0"/>
                                  </p:stCondLst>
                                  <p:childTnLst>
                                    <p:set>
                                      <p:cBhvr>
                                        <p:cTn id="132" dur="1" fill="hold">
                                          <p:stCondLst>
                                            <p:cond delay="0"/>
                                          </p:stCondLst>
                                        </p:cTn>
                                        <p:tgtEl>
                                          <p:spTgt spid="80"/>
                                        </p:tgtEl>
                                        <p:attrNameLst>
                                          <p:attrName>style.visibility</p:attrName>
                                        </p:attrNameLst>
                                      </p:cBhvr>
                                      <p:to>
                                        <p:strVal val="hidden"/>
                                      </p:to>
                                    </p:set>
                                  </p:childTnLst>
                                </p:cTn>
                              </p:par>
                              <p:par>
                                <p:cTn id="133" presetID="42" presetClass="path" presetSubtype="0" accel="50000" decel="50000" fill="hold" grpId="2" nodeType="withEffect">
                                  <p:stCondLst>
                                    <p:cond delay="0"/>
                                  </p:stCondLst>
                                  <p:childTnLst>
                                    <p:animMotion origin="layout" path="M 0.04566 4.07407E-6 L 0.09289 4.07407E-6 " pathEditMode="relative" rAng="0" ptsTypes="AA">
                                      <p:cBhvr>
                                        <p:cTn id="134" dur="500" fill="hold"/>
                                        <p:tgtEl>
                                          <p:spTgt spid="67"/>
                                        </p:tgtEl>
                                        <p:attrNameLst>
                                          <p:attrName>ppt_x</p:attrName>
                                          <p:attrName>ppt_y</p:attrName>
                                        </p:attrNameLst>
                                      </p:cBhvr>
                                      <p:rCtr x="2361" y="0"/>
                                    </p:animMotion>
                                  </p:childTnLst>
                                </p:cTn>
                              </p:par>
                            </p:childTnLst>
                          </p:cTn>
                        </p:par>
                      </p:childTnLst>
                    </p:cTn>
                  </p:par>
                  <p:par>
                    <p:cTn id="135" fill="hold">
                      <p:stCondLst>
                        <p:cond delay="indefinite"/>
                      </p:stCondLst>
                      <p:childTnLst>
                        <p:par>
                          <p:cTn id="136" fill="hold">
                            <p:stCondLst>
                              <p:cond delay="0"/>
                            </p:stCondLst>
                            <p:childTnLst>
                              <p:par>
                                <p:cTn id="137" presetID="1" presetClass="entr" presetSubtype="0" fill="hold" grpId="0" nodeType="clickEffect">
                                  <p:stCondLst>
                                    <p:cond delay="0"/>
                                  </p:stCondLst>
                                  <p:childTnLst>
                                    <p:set>
                                      <p:cBhvr>
                                        <p:cTn id="138" dur="1" fill="hold">
                                          <p:stCondLst>
                                            <p:cond delay="0"/>
                                          </p:stCondLst>
                                        </p:cTn>
                                        <p:tgtEl>
                                          <p:spTgt spid="59"/>
                                        </p:tgtEl>
                                        <p:attrNameLst>
                                          <p:attrName>style.visibility</p:attrName>
                                        </p:attrNameLst>
                                      </p:cBhvr>
                                      <p:to>
                                        <p:strVal val="visible"/>
                                      </p:to>
                                    </p:set>
                                  </p:childTnLst>
                                </p:cTn>
                              </p:par>
                              <p:par>
                                <p:cTn id="139" presetID="1" presetClass="entr" presetSubtype="0" fill="hold" grpId="0" nodeType="withEffect">
                                  <p:stCondLst>
                                    <p:cond delay="0"/>
                                  </p:stCondLst>
                                  <p:childTnLst>
                                    <p:set>
                                      <p:cBhvr>
                                        <p:cTn id="140" dur="1" fill="hold">
                                          <p:stCondLst>
                                            <p:cond delay="0"/>
                                          </p:stCondLst>
                                        </p:cTn>
                                        <p:tgtEl>
                                          <p:spTgt spid="71"/>
                                        </p:tgtEl>
                                        <p:attrNameLst>
                                          <p:attrName>style.visibility</p:attrName>
                                        </p:attrNameLst>
                                      </p:cBhvr>
                                      <p:to>
                                        <p:strVal val="visible"/>
                                      </p:to>
                                    </p:set>
                                  </p:childTnLst>
                                </p:cTn>
                              </p:par>
                            </p:childTnLst>
                          </p:cTn>
                        </p:par>
                      </p:childTnLst>
                    </p:cTn>
                  </p:par>
                  <p:par>
                    <p:cTn id="141" fill="hold">
                      <p:stCondLst>
                        <p:cond delay="indefinite"/>
                      </p:stCondLst>
                      <p:childTnLst>
                        <p:par>
                          <p:cTn id="142" fill="hold">
                            <p:stCondLst>
                              <p:cond delay="0"/>
                            </p:stCondLst>
                            <p:childTnLst>
                              <p:par>
                                <p:cTn id="143" presetID="1" presetClass="entr" presetSubtype="0" fill="hold" grpId="2" nodeType="clickEffect">
                                  <p:stCondLst>
                                    <p:cond delay="0"/>
                                  </p:stCondLst>
                                  <p:childTnLst>
                                    <p:set>
                                      <p:cBhvr>
                                        <p:cTn id="144" dur="1" fill="hold">
                                          <p:stCondLst>
                                            <p:cond delay="0"/>
                                          </p:stCondLst>
                                        </p:cTn>
                                        <p:tgtEl>
                                          <p:spTgt spid="15"/>
                                        </p:tgtEl>
                                        <p:attrNameLst>
                                          <p:attrName>style.visibility</p:attrName>
                                        </p:attrNameLst>
                                      </p:cBhvr>
                                      <p:to>
                                        <p:strVal val="visible"/>
                                      </p:to>
                                    </p:set>
                                  </p:childTnLst>
                                </p:cTn>
                              </p:par>
                            </p:childTnLst>
                          </p:cTn>
                        </p:par>
                      </p:childTnLst>
                    </p:cTn>
                  </p:par>
                  <p:par>
                    <p:cTn id="145" fill="hold">
                      <p:stCondLst>
                        <p:cond delay="indefinite"/>
                      </p:stCondLst>
                      <p:childTnLst>
                        <p:par>
                          <p:cTn id="146" fill="hold">
                            <p:stCondLst>
                              <p:cond delay="0"/>
                            </p:stCondLst>
                            <p:childTnLst>
                              <p:par>
                                <p:cTn id="147" presetID="0" presetClass="path" presetSubtype="0" accel="50000" decel="50000" fill="hold" grpId="4" nodeType="clickEffect">
                                  <p:stCondLst>
                                    <p:cond delay="0"/>
                                  </p:stCondLst>
                                  <p:childTnLst>
                                    <p:animMotion origin="layout" path="M 0.09289 4.07407E-6 L 0.1323 4.07407E-6 " pathEditMode="relative" rAng="0" ptsTypes="AA">
                                      <p:cBhvr>
                                        <p:cTn id="148" dur="500" fill="hold"/>
                                        <p:tgtEl>
                                          <p:spTgt spid="67"/>
                                        </p:tgtEl>
                                        <p:attrNameLst>
                                          <p:attrName>ppt_x</p:attrName>
                                          <p:attrName>ppt_y</p:attrName>
                                        </p:attrNameLst>
                                      </p:cBhvr>
                                      <p:rCtr x="1962" y="0"/>
                                    </p:animMotion>
                                  </p:childTnLst>
                                </p:cTn>
                              </p:par>
                              <p:par>
                                <p:cTn id="149" presetID="1" presetClass="exit" presetSubtype="0" fill="hold" grpId="1" nodeType="withEffect">
                                  <p:stCondLst>
                                    <p:cond delay="0"/>
                                  </p:stCondLst>
                                  <p:childTnLst>
                                    <p:set>
                                      <p:cBhvr>
                                        <p:cTn id="150" dur="1" fill="hold">
                                          <p:stCondLst>
                                            <p:cond delay="0"/>
                                          </p:stCondLst>
                                        </p:cTn>
                                        <p:tgtEl>
                                          <p:spTgt spid="59"/>
                                        </p:tgtEl>
                                        <p:attrNameLst>
                                          <p:attrName>style.visibility</p:attrName>
                                        </p:attrNameLst>
                                      </p:cBhvr>
                                      <p:to>
                                        <p:strVal val="hidden"/>
                                      </p:to>
                                    </p:set>
                                  </p:childTnLst>
                                </p:cTn>
                              </p:par>
                              <p:par>
                                <p:cTn id="151" presetID="1" presetClass="exit" presetSubtype="0" fill="hold" grpId="1" nodeType="withEffect">
                                  <p:stCondLst>
                                    <p:cond delay="0"/>
                                  </p:stCondLst>
                                  <p:childTnLst>
                                    <p:set>
                                      <p:cBhvr>
                                        <p:cTn id="152" dur="1" fill="hold">
                                          <p:stCondLst>
                                            <p:cond delay="0"/>
                                          </p:stCondLst>
                                        </p:cTn>
                                        <p:tgtEl>
                                          <p:spTgt spid="56"/>
                                        </p:tgtEl>
                                        <p:attrNameLst>
                                          <p:attrName>style.visibility</p:attrName>
                                        </p:attrNameLst>
                                      </p:cBhvr>
                                      <p:to>
                                        <p:strVal val="hidden"/>
                                      </p:to>
                                    </p:set>
                                  </p:childTnLst>
                                </p:cTn>
                              </p:par>
                              <p:par>
                                <p:cTn id="153" presetID="1" presetClass="exit" presetSubtype="0" fill="hold" grpId="1" nodeType="withEffect">
                                  <p:stCondLst>
                                    <p:cond delay="0"/>
                                  </p:stCondLst>
                                  <p:childTnLst>
                                    <p:set>
                                      <p:cBhvr>
                                        <p:cTn id="154" dur="1" fill="hold">
                                          <p:stCondLst>
                                            <p:cond delay="0"/>
                                          </p:stCondLst>
                                        </p:cTn>
                                        <p:tgtEl>
                                          <p:spTgt spid="71"/>
                                        </p:tgtEl>
                                        <p:attrNameLst>
                                          <p:attrName>style.visibility</p:attrName>
                                        </p:attrNameLst>
                                      </p:cBhvr>
                                      <p:to>
                                        <p:strVal val="hidden"/>
                                      </p:to>
                                    </p:set>
                                  </p:childTnLst>
                                </p:cTn>
                              </p:par>
                              <p:par>
                                <p:cTn id="155" presetID="1" presetClass="exit" presetSubtype="0" fill="hold" grpId="3" nodeType="withEffect">
                                  <p:stCondLst>
                                    <p:cond delay="0"/>
                                  </p:stCondLst>
                                  <p:childTnLst>
                                    <p:set>
                                      <p:cBhvr>
                                        <p:cTn id="156" dur="1" fill="hold">
                                          <p:stCondLst>
                                            <p:cond delay="0"/>
                                          </p:stCondLst>
                                        </p:cTn>
                                        <p:tgtEl>
                                          <p:spTgt spid="15"/>
                                        </p:tgtEl>
                                        <p:attrNameLst>
                                          <p:attrName>style.visibility</p:attrName>
                                        </p:attrNameLst>
                                      </p:cBhvr>
                                      <p:to>
                                        <p:strVal val="hidden"/>
                                      </p:to>
                                    </p:set>
                                  </p:childTnLst>
                                </p:cTn>
                              </p:par>
                            </p:childTnLst>
                          </p:cTn>
                        </p:par>
                      </p:childTnLst>
                    </p:cTn>
                  </p:par>
                  <p:par>
                    <p:cTn id="157" fill="hold">
                      <p:stCondLst>
                        <p:cond delay="indefinite"/>
                      </p:stCondLst>
                      <p:childTnLst>
                        <p:par>
                          <p:cTn id="158" fill="hold">
                            <p:stCondLst>
                              <p:cond delay="0"/>
                            </p:stCondLst>
                            <p:childTnLst>
                              <p:par>
                                <p:cTn id="159" presetID="1" presetClass="entr" presetSubtype="0" fill="hold" grpId="0" nodeType="clickEffect">
                                  <p:stCondLst>
                                    <p:cond delay="0"/>
                                  </p:stCondLst>
                                  <p:childTnLst>
                                    <p:set>
                                      <p:cBhvr>
                                        <p:cTn id="160" dur="1" fill="hold">
                                          <p:stCondLst>
                                            <p:cond delay="0"/>
                                          </p:stCondLst>
                                        </p:cTn>
                                        <p:tgtEl>
                                          <p:spTgt spid="64"/>
                                        </p:tgtEl>
                                        <p:attrNameLst>
                                          <p:attrName>style.visibility</p:attrName>
                                        </p:attrNameLst>
                                      </p:cBhvr>
                                      <p:to>
                                        <p:strVal val="visible"/>
                                      </p:to>
                                    </p:set>
                                  </p:childTnLst>
                                </p:cTn>
                              </p:par>
                            </p:childTnLst>
                          </p:cTn>
                        </p:par>
                      </p:childTnLst>
                    </p:cTn>
                  </p:par>
                  <p:par>
                    <p:cTn id="161" fill="hold">
                      <p:stCondLst>
                        <p:cond delay="indefinite"/>
                      </p:stCondLst>
                      <p:childTnLst>
                        <p:par>
                          <p:cTn id="162" fill="hold">
                            <p:stCondLst>
                              <p:cond delay="0"/>
                            </p:stCondLst>
                            <p:childTnLst>
                              <p:par>
                                <p:cTn id="163" presetID="1" presetClass="entr" presetSubtype="0" fill="hold" grpId="0" nodeType="clickEffect">
                                  <p:stCondLst>
                                    <p:cond delay="0"/>
                                  </p:stCondLst>
                                  <p:childTnLst>
                                    <p:set>
                                      <p:cBhvr>
                                        <p:cTn id="164" dur="1" fill="hold">
                                          <p:stCondLst>
                                            <p:cond delay="0"/>
                                          </p:stCondLst>
                                        </p:cTn>
                                        <p:tgtEl>
                                          <p:spTgt spid="68"/>
                                        </p:tgtEl>
                                        <p:attrNameLst>
                                          <p:attrName>style.visibility</p:attrName>
                                        </p:attrNameLst>
                                      </p:cBhvr>
                                      <p:to>
                                        <p:strVal val="visible"/>
                                      </p:to>
                                    </p:set>
                                  </p:childTnLst>
                                </p:cTn>
                              </p:par>
                              <p:par>
                                <p:cTn id="165" presetID="1" presetClass="entr" presetSubtype="0" fill="hold" grpId="0" nodeType="withEffect">
                                  <p:stCondLst>
                                    <p:cond delay="0"/>
                                  </p:stCondLst>
                                  <p:childTnLst>
                                    <p:set>
                                      <p:cBhvr>
                                        <p:cTn id="166" dur="1" fill="hold">
                                          <p:stCondLst>
                                            <p:cond delay="0"/>
                                          </p:stCondLst>
                                        </p:cTn>
                                        <p:tgtEl>
                                          <p:spTgt spid="73"/>
                                        </p:tgtEl>
                                        <p:attrNameLst>
                                          <p:attrName>style.visibility</p:attrName>
                                        </p:attrNameLst>
                                      </p:cBhvr>
                                      <p:to>
                                        <p:strVal val="visible"/>
                                      </p:to>
                                    </p:set>
                                  </p:childTnLst>
                                </p:cTn>
                              </p:par>
                            </p:childTnLst>
                          </p:cTn>
                        </p:par>
                      </p:childTnLst>
                    </p:cTn>
                  </p:par>
                  <p:par>
                    <p:cTn id="167" fill="hold">
                      <p:stCondLst>
                        <p:cond delay="indefinite"/>
                      </p:stCondLst>
                      <p:childTnLst>
                        <p:par>
                          <p:cTn id="168" fill="hold">
                            <p:stCondLst>
                              <p:cond delay="0"/>
                            </p:stCondLst>
                            <p:childTnLst>
                              <p:par>
                                <p:cTn id="169" presetID="1" presetClass="entr" presetSubtype="0" fill="hold" grpId="4" nodeType="clickEffect">
                                  <p:stCondLst>
                                    <p:cond delay="0"/>
                                  </p:stCondLst>
                                  <p:childTnLst>
                                    <p:set>
                                      <p:cBhvr>
                                        <p:cTn id="170" dur="1" fill="hold">
                                          <p:stCondLst>
                                            <p:cond delay="0"/>
                                          </p:stCondLst>
                                        </p:cTn>
                                        <p:tgtEl>
                                          <p:spTgt spid="15"/>
                                        </p:tgtEl>
                                        <p:attrNameLst>
                                          <p:attrName>style.visibility</p:attrName>
                                        </p:attrNameLst>
                                      </p:cBhvr>
                                      <p:to>
                                        <p:strVal val="visible"/>
                                      </p:to>
                                    </p:set>
                                  </p:childTnLst>
                                </p:cTn>
                              </p:par>
                            </p:childTnLst>
                          </p:cTn>
                        </p:par>
                      </p:childTnLst>
                    </p:cTn>
                  </p:par>
                  <p:par>
                    <p:cTn id="171" fill="hold">
                      <p:stCondLst>
                        <p:cond delay="indefinite"/>
                      </p:stCondLst>
                      <p:childTnLst>
                        <p:par>
                          <p:cTn id="172" fill="hold">
                            <p:stCondLst>
                              <p:cond delay="0"/>
                            </p:stCondLst>
                            <p:childTnLst>
                              <p:par>
                                <p:cTn id="173" presetID="1" presetClass="entr" presetSubtype="0" fill="hold" grpId="0" nodeType="clickEffect">
                                  <p:stCondLst>
                                    <p:cond delay="0"/>
                                  </p:stCondLst>
                                  <p:childTnLst>
                                    <p:set>
                                      <p:cBhvr>
                                        <p:cTn id="174" dur="1" fill="hold">
                                          <p:stCondLst>
                                            <p:cond delay="0"/>
                                          </p:stCondLst>
                                        </p:cTn>
                                        <p:tgtEl>
                                          <p:spTgt spid="52"/>
                                        </p:tgtEl>
                                        <p:attrNameLst>
                                          <p:attrName>style.visibility</p:attrName>
                                        </p:attrNameLst>
                                      </p:cBhvr>
                                      <p:to>
                                        <p:strVal val="visible"/>
                                      </p:to>
                                    </p:set>
                                  </p:childTnLst>
                                </p:cTn>
                              </p:par>
                              <p:par>
                                <p:cTn id="175" presetID="1" presetClass="exit" presetSubtype="0" fill="hold" grpId="1" nodeType="withEffect">
                                  <p:stCondLst>
                                    <p:cond delay="0"/>
                                  </p:stCondLst>
                                  <p:childTnLst>
                                    <p:set>
                                      <p:cBhvr>
                                        <p:cTn id="176" dur="1" fill="hold">
                                          <p:stCondLst>
                                            <p:cond delay="0"/>
                                          </p:stCondLst>
                                        </p:cTn>
                                        <p:tgtEl>
                                          <p:spTgt spid="68"/>
                                        </p:tgtEl>
                                        <p:attrNameLst>
                                          <p:attrName>style.visibility</p:attrName>
                                        </p:attrNameLst>
                                      </p:cBhvr>
                                      <p:to>
                                        <p:strVal val="hidden"/>
                                      </p:to>
                                    </p:set>
                                  </p:childTnLst>
                                </p:cTn>
                              </p:par>
                              <p:par>
                                <p:cTn id="177" presetID="1" presetClass="exit" presetSubtype="0" fill="hold" grpId="1" nodeType="withEffect">
                                  <p:stCondLst>
                                    <p:cond delay="0"/>
                                  </p:stCondLst>
                                  <p:childTnLst>
                                    <p:set>
                                      <p:cBhvr>
                                        <p:cTn id="178" dur="1" fill="hold">
                                          <p:stCondLst>
                                            <p:cond delay="0"/>
                                          </p:stCondLst>
                                        </p:cTn>
                                        <p:tgtEl>
                                          <p:spTgt spid="73"/>
                                        </p:tgtEl>
                                        <p:attrNameLst>
                                          <p:attrName>style.visibility</p:attrName>
                                        </p:attrNameLst>
                                      </p:cBhvr>
                                      <p:to>
                                        <p:strVal val="hidden"/>
                                      </p:to>
                                    </p:set>
                                  </p:childTnLst>
                                </p:cTn>
                              </p:par>
                              <p:par>
                                <p:cTn id="179" presetID="1" presetClass="exit" presetSubtype="0" fill="hold" grpId="5" nodeType="withEffect">
                                  <p:stCondLst>
                                    <p:cond delay="0"/>
                                  </p:stCondLst>
                                  <p:childTnLst>
                                    <p:set>
                                      <p:cBhvr>
                                        <p:cTn id="180" dur="1" fill="hold">
                                          <p:stCondLst>
                                            <p:cond delay="0"/>
                                          </p:stCondLst>
                                        </p:cTn>
                                        <p:tgtEl>
                                          <p:spTgt spid="15"/>
                                        </p:tgtEl>
                                        <p:attrNameLst>
                                          <p:attrName>style.visibility</p:attrName>
                                        </p:attrNameLst>
                                      </p:cBhvr>
                                      <p:to>
                                        <p:strVal val="hidden"/>
                                      </p:to>
                                    </p:set>
                                  </p:childTnLst>
                                </p:cTn>
                              </p:par>
                            </p:childTnLst>
                          </p:cTn>
                        </p:par>
                        <p:par>
                          <p:cTn id="181" fill="hold">
                            <p:stCondLst>
                              <p:cond delay="0"/>
                            </p:stCondLst>
                            <p:childTnLst>
                              <p:par>
                                <p:cTn id="182" presetID="1" presetClass="exit" presetSubtype="0" fill="hold" grpId="1" nodeType="afterEffect">
                                  <p:stCondLst>
                                    <p:cond delay="0"/>
                                  </p:stCondLst>
                                  <p:childTnLst>
                                    <p:set>
                                      <p:cBhvr>
                                        <p:cTn id="183" dur="1" fill="hold">
                                          <p:stCondLst>
                                            <p:cond delay="0"/>
                                          </p:stCondLst>
                                        </p:cTn>
                                        <p:tgtEl>
                                          <p:spTgt spid="64"/>
                                        </p:tgtEl>
                                        <p:attrNameLst>
                                          <p:attrName>style.visibility</p:attrName>
                                        </p:attrNameLst>
                                      </p:cBhvr>
                                      <p:to>
                                        <p:strVal val="hidden"/>
                                      </p:to>
                                    </p:set>
                                  </p:childTnLst>
                                </p:cTn>
                              </p:par>
                            </p:childTnLst>
                          </p:cTn>
                        </p:par>
                        <p:par>
                          <p:cTn id="184" fill="hold">
                            <p:stCondLst>
                              <p:cond delay="0"/>
                            </p:stCondLst>
                            <p:childTnLst>
                              <p:par>
                                <p:cTn id="185" presetID="1" presetClass="exit" presetSubtype="0" fill="hold" grpId="3" nodeType="afterEffect">
                                  <p:stCondLst>
                                    <p:cond delay="0"/>
                                  </p:stCondLst>
                                  <p:childTnLst>
                                    <p:set>
                                      <p:cBhvr>
                                        <p:cTn id="186" dur="1" fill="hold">
                                          <p:stCondLst>
                                            <p:cond delay="0"/>
                                          </p:stCondLst>
                                        </p:cTn>
                                        <p:tgtEl>
                                          <p:spTgt spid="67"/>
                                        </p:tgtEl>
                                        <p:attrNameLst>
                                          <p:attrName>style.visibility</p:attrName>
                                        </p:attrNameLst>
                                      </p:cBhvr>
                                      <p:to>
                                        <p:strVal val="hidden"/>
                                      </p:to>
                                    </p:set>
                                  </p:childTnLst>
                                </p:cTn>
                              </p:par>
                            </p:childTnLst>
                          </p:cTn>
                        </p:par>
                        <p:par>
                          <p:cTn id="187" fill="hold">
                            <p:stCondLst>
                              <p:cond delay="0"/>
                            </p:stCondLst>
                            <p:childTnLst>
                              <p:par>
                                <p:cTn id="188" presetID="1" presetClass="entr" presetSubtype="0" fill="hold" grpId="0" nodeType="afterEffect">
                                  <p:stCondLst>
                                    <p:cond delay="0"/>
                                  </p:stCondLst>
                                  <p:childTnLst>
                                    <p:set>
                                      <p:cBhvr>
                                        <p:cTn id="189" dur="1" fill="hold">
                                          <p:stCondLst>
                                            <p:cond delay="0"/>
                                          </p:stCondLst>
                                        </p:cTn>
                                        <p:tgtEl>
                                          <p:spTgt spid="81"/>
                                        </p:tgtEl>
                                        <p:attrNameLst>
                                          <p:attrName>style.visibility</p:attrName>
                                        </p:attrNameLst>
                                      </p:cBhvr>
                                      <p:to>
                                        <p:strVal val="visible"/>
                                      </p:to>
                                    </p:set>
                                  </p:childTnLst>
                                </p:cTn>
                              </p:par>
                            </p:childTnLst>
                          </p:cTn>
                        </p:par>
                        <p:par>
                          <p:cTn id="190" fill="hold">
                            <p:stCondLst>
                              <p:cond delay="0"/>
                            </p:stCondLst>
                            <p:childTnLst>
                              <p:par>
                                <p:cTn id="191" presetID="42" presetClass="path" presetSubtype="0" accel="50000" decel="50000" fill="hold" grpId="1" nodeType="afterEffect">
                                  <p:stCondLst>
                                    <p:cond delay="0"/>
                                  </p:stCondLst>
                                  <p:childTnLst>
                                    <p:animMotion origin="layout" path="M 5E-6 -3.7037E-7 L 0.17952 -0.00023 " pathEditMode="relative" rAng="0" ptsTypes="AA">
                                      <p:cBhvr>
                                        <p:cTn id="192" dur="500" fill="hold"/>
                                        <p:tgtEl>
                                          <p:spTgt spid="81"/>
                                        </p:tgtEl>
                                        <p:attrNameLst>
                                          <p:attrName>ppt_x</p:attrName>
                                          <p:attrName>ppt_y</p:attrName>
                                        </p:attrNameLst>
                                      </p:cBhvr>
                                      <p:rCtr x="8976" y="-23"/>
                                    </p:animMotion>
                                  </p:childTnLst>
                                </p:cTn>
                              </p:par>
                            </p:childTnLst>
                          </p:cTn>
                        </p:par>
                        <p:par>
                          <p:cTn id="193" fill="hold">
                            <p:stCondLst>
                              <p:cond delay="500"/>
                            </p:stCondLst>
                            <p:childTnLst>
                              <p:par>
                                <p:cTn id="194" presetID="1" presetClass="exit" presetSubtype="0" fill="hold" grpId="2" nodeType="afterEffect">
                                  <p:stCondLst>
                                    <p:cond delay="0"/>
                                  </p:stCondLst>
                                  <p:childTnLst>
                                    <p:set>
                                      <p:cBhvr>
                                        <p:cTn id="195" dur="1" fill="hold">
                                          <p:stCondLst>
                                            <p:cond delay="0"/>
                                          </p:stCondLst>
                                        </p:cTn>
                                        <p:tgtEl>
                                          <p:spTgt spid="81"/>
                                        </p:tgtEl>
                                        <p:attrNameLst>
                                          <p:attrName>style.visibility</p:attrName>
                                        </p:attrNameLst>
                                      </p:cBhvr>
                                      <p:to>
                                        <p:strVal val="hidden"/>
                                      </p:to>
                                    </p:set>
                                  </p:childTnLst>
                                </p:cTn>
                              </p:par>
                            </p:childTnLst>
                          </p:cTn>
                        </p:par>
                        <p:par>
                          <p:cTn id="196" fill="hold">
                            <p:stCondLst>
                              <p:cond delay="500"/>
                            </p:stCondLst>
                            <p:childTnLst>
                              <p:par>
                                <p:cTn id="197" presetID="1" presetClass="entr" presetSubtype="0" fill="hold" grpId="0" nodeType="afterEffect">
                                  <p:stCondLst>
                                    <p:cond delay="0"/>
                                  </p:stCondLst>
                                  <p:childTnLst>
                                    <p:set>
                                      <p:cBhvr>
                                        <p:cTn id="198" dur="1" fill="hold">
                                          <p:stCondLst>
                                            <p:cond delay="0"/>
                                          </p:stCondLst>
                                        </p:cTn>
                                        <p:tgtEl>
                                          <p:spTgt spid="82"/>
                                        </p:tgtEl>
                                        <p:attrNameLst>
                                          <p:attrName>style.visibility</p:attrName>
                                        </p:attrNameLst>
                                      </p:cBhvr>
                                      <p:to>
                                        <p:strVal val="visible"/>
                                      </p:to>
                                    </p:set>
                                  </p:childTnLst>
                                </p:cTn>
                              </p:par>
                            </p:childTnLst>
                          </p:cTn>
                        </p:par>
                        <p:par>
                          <p:cTn id="199" fill="hold">
                            <p:stCondLst>
                              <p:cond delay="500"/>
                            </p:stCondLst>
                            <p:childTnLst>
                              <p:par>
                                <p:cTn id="200" presetID="42" presetClass="path" presetSubtype="0" accel="50000" decel="50000" fill="hold" grpId="1" nodeType="afterEffect">
                                  <p:stCondLst>
                                    <p:cond delay="0"/>
                                  </p:stCondLst>
                                  <p:childTnLst>
                                    <p:animMotion origin="layout" path="M 5E-6 -3.33333E-6 L 0.09289 -3.33333E-6 " pathEditMode="relative" rAng="0" ptsTypes="AA">
                                      <p:cBhvr>
                                        <p:cTn id="201" dur="500" fill="hold"/>
                                        <p:tgtEl>
                                          <p:spTgt spid="82"/>
                                        </p:tgtEl>
                                        <p:attrNameLst>
                                          <p:attrName>ppt_x</p:attrName>
                                          <p:attrName>ppt_y</p:attrName>
                                        </p:attrNameLst>
                                      </p:cBhvr>
                                      <p:rCtr x="4635" y="0"/>
                                    </p:animMotion>
                                  </p:childTnLst>
                                </p:cTn>
                              </p:par>
                            </p:childTnLst>
                          </p:cTn>
                        </p:par>
                        <p:par>
                          <p:cTn id="202" fill="hold">
                            <p:stCondLst>
                              <p:cond delay="1000"/>
                            </p:stCondLst>
                            <p:childTnLst>
                              <p:par>
                                <p:cTn id="203" presetID="1" presetClass="exit" presetSubtype="0" fill="hold" grpId="2" nodeType="afterEffect">
                                  <p:stCondLst>
                                    <p:cond delay="0"/>
                                  </p:stCondLst>
                                  <p:childTnLst>
                                    <p:set>
                                      <p:cBhvr>
                                        <p:cTn id="204" dur="1" fill="hold">
                                          <p:stCondLst>
                                            <p:cond delay="0"/>
                                          </p:stCondLst>
                                        </p:cTn>
                                        <p:tgtEl>
                                          <p:spTgt spid="8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7" grpId="1" animBg="1"/>
      <p:bldP spid="71" grpId="0" animBg="1"/>
      <p:bldP spid="71" grpId="1" animBg="1"/>
      <p:bldP spid="73" grpId="0" animBg="1"/>
      <p:bldP spid="73" grpId="1" animBg="1"/>
      <p:bldP spid="72" grpId="0" animBg="1"/>
      <p:bldP spid="72" grpId="1" animBg="1"/>
      <p:bldP spid="16" grpId="0" animBg="1"/>
      <p:bldP spid="16" grpId="1" animBg="1"/>
      <p:bldP spid="25" grpId="0" animBg="1"/>
      <p:bldP spid="25" grpId="1" animBg="1"/>
      <p:bldP spid="67" grpId="0" animBg="1"/>
      <p:bldP spid="67" grpId="1" animBg="1"/>
      <p:bldP spid="67" grpId="2" animBg="1"/>
      <p:bldP spid="67" grpId="3" animBg="1"/>
      <p:bldP spid="67" grpId="4" animBg="1"/>
      <p:bldP spid="69" grpId="0" animBg="1"/>
      <p:bldP spid="69" grpId="1" animBg="1"/>
      <p:bldP spid="70" grpId="0" animBg="1"/>
      <p:bldP spid="70" grpId="1" animBg="1"/>
      <p:bldP spid="75" grpId="0" animBg="1"/>
      <p:bldP spid="75" grpId="1" animBg="1"/>
      <p:bldP spid="80" grpId="0" animBg="1"/>
      <p:bldP spid="80" grpId="1" animBg="1"/>
      <p:bldP spid="81" grpId="0" animBg="1"/>
      <p:bldP spid="81" grpId="1" animBg="1"/>
      <p:bldP spid="81" grpId="2" animBg="1"/>
      <p:bldP spid="82" grpId="0" animBg="1"/>
      <p:bldP spid="82" grpId="1" animBg="1"/>
      <p:bldP spid="82" grpId="2" animBg="1"/>
      <p:bldP spid="62" grpId="0" animBg="1"/>
      <p:bldP spid="62" grpId="1" animBg="1"/>
      <p:bldP spid="62" grpId="2" animBg="1"/>
      <p:bldP spid="3" grpId="0" animBg="1"/>
      <p:bldP spid="3" grpId="1" animBg="1"/>
      <p:bldP spid="41" grpId="0" animBg="1"/>
      <p:bldP spid="41" grpId="1" animBg="1"/>
      <p:bldP spid="42" grpId="0" animBg="1"/>
      <p:bldP spid="42" grpId="1" animBg="1"/>
      <p:bldP spid="4" grpId="0" animBg="1"/>
      <p:bldP spid="4" grpId="1" animBg="1"/>
      <p:bldP spid="44" grpId="0" animBg="1"/>
      <p:bldP spid="44" grpId="1" animBg="1"/>
      <p:bldP spid="45" grpId="0" animBg="1"/>
      <p:bldP spid="45" grpId="1" animBg="1"/>
      <p:bldP spid="52" grpId="0" animBg="1"/>
      <p:bldP spid="12" grpId="0"/>
      <p:bldP spid="55" grpId="0"/>
      <p:bldP spid="56" grpId="0" animBg="1"/>
      <p:bldP spid="56" grpId="1" animBg="1"/>
      <p:bldP spid="59" grpId="0" animBg="1"/>
      <p:bldP spid="59" grpId="1" animBg="1"/>
      <p:bldP spid="64" grpId="0" animBg="1"/>
      <p:bldP spid="64" grpId="1" animBg="1"/>
      <p:bldP spid="68" grpId="0" animBg="1"/>
      <p:bldP spid="68" grpId="1" animBg="1"/>
      <p:bldP spid="15" grpId="0"/>
      <p:bldP spid="15" grpId="1"/>
      <p:bldP spid="15" grpId="2"/>
      <p:bldP spid="15" grpId="3"/>
      <p:bldP spid="15" grpId="4"/>
      <p:bldP spid="15" grpId="5"/>
      <p:bldP spid="76" grpId="0" animBg="1"/>
      <p:bldP spid="76" grpId="1"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p:txBody>
          <a:bodyPr/>
          <a:lstStyle/>
          <a:p>
            <a:endParaRPr lang="en-US" b="1" dirty="0">
              <a:solidFill>
                <a:srgbClr val="0000FF"/>
              </a:solidFill>
            </a:endParaRPr>
          </a:p>
          <a:p>
            <a:endParaRPr lang="en-US" b="1" dirty="0">
              <a:solidFill>
                <a:srgbClr val="0000FF"/>
              </a:solidFill>
            </a:endParaRPr>
          </a:p>
          <a:p>
            <a:r>
              <a:rPr lang="en-US" b="1" dirty="0">
                <a:solidFill>
                  <a:srgbClr val="0000FF"/>
                </a:solidFill>
              </a:rPr>
              <a:t>Adjacency Filtering (AF)</a:t>
            </a:r>
            <a:r>
              <a:rPr lang="en-US" dirty="0">
                <a:solidFill>
                  <a:srgbClr val="0000FF"/>
                </a:solidFill>
              </a:rPr>
              <a:t>: </a:t>
            </a:r>
            <a:r>
              <a:rPr lang="en-US" dirty="0"/>
              <a:t>Rejects obviously invalid mapping locations at early stage to avoid unnecessary verifications</a:t>
            </a:r>
          </a:p>
          <a:p>
            <a:endParaRPr lang="en-US" dirty="0"/>
          </a:p>
          <a:p>
            <a:endParaRPr lang="en-US" b="1" dirty="0">
              <a:solidFill>
                <a:srgbClr val="0000FF"/>
              </a:solidFill>
            </a:endParaRPr>
          </a:p>
          <a:p>
            <a:r>
              <a:rPr lang="en-US" b="1" dirty="0">
                <a:solidFill>
                  <a:srgbClr val="0000FF"/>
                </a:solidFill>
              </a:rPr>
              <a:t>Cheap K-</a:t>
            </a:r>
            <a:r>
              <a:rPr lang="en-US" b="1" dirty="0" err="1">
                <a:solidFill>
                  <a:srgbClr val="0000FF"/>
                </a:solidFill>
              </a:rPr>
              <a:t>mer</a:t>
            </a:r>
            <a:r>
              <a:rPr lang="en-US" b="1" dirty="0">
                <a:solidFill>
                  <a:srgbClr val="0000FF"/>
                </a:solidFill>
              </a:rPr>
              <a:t> Selection (CKS): </a:t>
            </a:r>
            <a:r>
              <a:rPr lang="en-US" dirty="0"/>
              <a:t>Reduces the absolute number of potential mapping locations to verify</a:t>
            </a:r>
          </a:p>
          <a:p>
            <a:endParaRPr lang="en-US" dirty="0"/>
          </a:p>
          <a:p>
            <a:endParaRPr lang="en-US" dirty="0"/>
          </a:p>
        </p:txBody>
      </p:sp>
      <p:sp>
        <p:nvSpPr>
          <p:cNvPr id="4" name="灯片编号占位符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251520" y="3717032"/>
            <a:ext cx="8208912" cy="1224136"/>
          </a:xfrm>
          <a:prstGeom prst="rect">
            <a:avLst/>
          </a:prstGeom>
          <a:noFill/>
          <a:ln>
            <a:solidFill>
              <a:srgbClr val="0000FF"/>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 name="标题 1">
            <a:extLst>
              <a:ext uri="{FF2B5EF4-FFF2-40B4-BE49-F238E27FC236}">
                <a16:creationId xmlns:a16="http://schemas.microsoft.com/office/drawing/2014/main" id="{978C3556-2670-2045-BF71-5B1E2A343250}"/>
              </a:ext>
            </a:extLst>
          </p:cNvPr>
          <p:cNvSpPr>
            <a:spLocks noGrp="1"/>
          </p:cNvSpPr>
          <p:nvPr>
            <p:ph type="title"/>
          </p:nvPr>
        </p:nvSpPr>
        <p:spPr>
          <a:xfrm>
            <a:off x="228600" y="152400"/>
            <a:ext cx="8915400" cy="756320"/>
          </a:xfrm>
        </p:spPr>
        <p:txBody>
          <a:bodyPr/>
          <a:lstStyle/>
          <a:p>
            <a:r>
              <a:rPr lang="en-US" dirty="0" err="1"/>
              <a:t>FastHASH</a:t>
            </a:r>
            <a:r>
              <a:rPr lang="en-US" dirty="0"/>
              <a:t> Mechanisms </a:t>
            </a:r>
            <a:r>
              <a:rPr lang="en-US" sz="2600" dirty="0">
                <a:solidFill>
                  <a:srgbClr val="006633"/>
                </a:solidFill>
              </a:rPr>
              <a:t>[Xin+, BMC Genomics 2013]</a:t>
            </a:r>
            <a:endParaRPr lang="en-US" sz="2600" dirty="0"/>
          </a:p>
        </p:txBody>
      </p:sp>
    </p:spTree>
    <p:extLst>
      <p:ext uri="{BB962C8B-B14F-4D97-AF65-F5344CB8AC3E}">
        <p14:creationId xmlns:p14="http://schemas.microsoft.com/office/powerpoint/2010/main" val="347417971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Cheap K-</a:t>
            </a:r>
            <a:r>
              <a:rPr lang="en-US" dirty="0" err="1"/>
              <a:t>mer</a:t>
            </a:r>
            <a:r>
              <a:rPr lang="en-US" dirty="0"/>
              <a:t> Selection (CKS)</a:t>
            </a:r>
          </a:p>
        </p:txBody>
      </p:sp>
      <p:sp>
        <p:nvSpPr>
          <p:cNvPr id="3" name="Content Placeholder 2"/>
          <p:cNvSpPr>
            <a:spLocks noGrp="1"/>
          </p:cNvSpPr>
          <p:nvPr>
            <p:ph idx="1"/>
          </p:nvPr>
        </p:nvSpPr>
        <p:spPr>
          <a:xfrm>
            <a:off x="228600" y="908720"/>
            <a:ext cx="8735888" cy="5339680"/>
          </a:xfrm>
        </p:spPr>
        <p:txBody>
          <a:bodyPr/>
          <a:lstStyle/>
          <a:p>
            <a:r>
              <a:rPr lang="en-US" b="1" dirty="0">
                <a:solidFill>
                  <a:srgbClr val="FF0000"/>
                </a:solidFill>
              </a:rPr>
              <a:t>Goal:</a:t>
            </a:r>
            <a:r>
              <a:rPr lang="en-US" dirty="0">
                <a:solidFill>
                  <a:srgbClr val="FF0000"/>
                </a:solidFill>
              </a:rPr>
              <a:t> </a:t>
            </a:r>
            <a:r>
              <a:rPr lang="en-US" dirty="0"/>
              <a:t>Reduce the number of potential mappings to examine</a:t>
            </a:r>
          </a:p>
          <a:p>
            <a:endParaRPr lang="en-US" dirty="0"/>
          </a:p>
          <a:p>
            <a:r>
              <a:rPr lang="en-US" b="1" dirty="0">
                <a:solidFill>
                  <a:srgbClr val="0000FF"/>
                </a:solidFill>
              </a:rPr>
              <a:t>Key insight:</a:t>
            </a:r>
          </a:p>
          <a:p>
            <a:pPr lvl="1"/>
            <a:r>
              <a:rPr lang="en-US" dirty="0"/>
              <a:t>K-</a:t>
            </a:r>
            <a:r>
              <a:rPr lang="en-US" dirty="0" err="1"/>
              <a:t>mers</a:t>
            </a:r>
            <a:r>
              <a:rPr lang="en-US" dirty="0"/>
              <a:t> have different </a:t>
            </a:r>
            <a:r>
              <a:rPr lang="en-US" dirty="0">
                <a:solidFill>
                  <a:srgbClr val="0000FF"/>
                </a:solidFill>
              </a:rPr>
              <a:t>cost</a:t>
            </a:r>
            <a:r>
              <a:rPr lang="en-US" dirty="0"/>
              <a:t> to examine: Some k-</a:t>
            </a:r>
            <a:r>
              <a:rPr lang="en-US" dirty="0" err="1"/>
              <a:t>mers</a:t>
            </a:r>
            <a:r>
              <a:rPr lang="en-US" dirty="0"/>
              <a:t> are </a:t>
            </a:r>
            <a:r>
              <a:rPr lang="en-US" i="1" dirty="0">
                <a:solidFill>
                  <a:srgbClr val="0000FF"/>
                </a:solidFill>
              </a:rPr>
              <a:t>cheaper</a:t>
            </a:r>
            <a:r>
              <a:rPr lang="en-US" dirty="0">
                <a:solidFill>
                  <a:srgbClr val="0000FF"/>
                </a:solidFill>
              </a:rPr>
              <a:t> </a:t>
            </a:r>
            <a:r>
              <a:rPr lang="en-US" dirty="0"/>
              <a:t>as they have fewer locations than others (occur less frequently in reference genome)</a:t>
            </a:r>
          </a:p>
          <a:p>
            <a:endParaRPr lang="en-US" b="1" dirty="0">
              <a:solidFill>
                <a:srgbClr val="0000FF"/>
              </a:solidFill>
            </a:endParaRPr>
          </a:p>
          <a:p>
            <a:r>
              <a:rPr lang="en-US" b="1" dirty="0">
                <a:solidFill>
                  <a:srgbClr val="0000FF"/>
                </a:solidFill>
              </a:rPr>
              <a:t>Key idea:</a:t>
            </a:r>
            <a:r>
              <a:rPr lang="en-US" dirty="0"/>
              <a:t> </a:t>
            </a:r>
          </a:p>
          <a:p>
            <a:pPr lvl="1"/>
            <a:r>
              <a:rPr lang="en-US" dirty="0"/>
              <a:t>Sort the k-</a:t>
            </a:r>
            <a:r>
              <a:rPr lang="en-US" dirty="0" err="1"/>
              <a:t>mers</a:t>
            </a:r>
            <a:r>
              <a:rPr lang="en-US" dirty="0"/>
              <a:t> based on their number of locations</a:t>
            </a:r>
          </a:p>
          <a:p>
            <a:pPr lvl="1"/>
            <a:r>
              <a:rPr lang="en-US" dirty="0">
                <a:solidFill>
                  <a:srgbClr val="0000FF"/>
                </a:solidFill>
              </a:rPr>
              <a:t>Select the k-</a:t>
            </a:r>
            <a:r>
              <a:rPr lang="en-US" dirty="0" err="1">
                <a:solidFill>
                  <a:srgbClr val="0000FF"/>
                </a:solidFill>
              </a:rPr>
              <a:t>mers</a:t>
            </a:r>
            <a:r>
              <a:rPr lang="en-US" dirty="0">
                <a:solidFill>
                  <a:srgbClr val="0000FF"/>
                </a:solidFill>
              </a:rPr>
              <a:t> with the fewest number locations to verify</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81090574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Cheap K-</a:t>
            </a:r>
            <a:r>
              <a:rPr lang="en-US" dirty="0" err="1"/>
              <a:t>mer</a:t>
            </a:r>
            <a:r>
              <a:rPr lang="en-US" dirty="0"/>
              <a:t> Selection</a:t>
            </a:r>
          </a:p>
        </p:txBody>
      </p:sp>
      <p:sp>
        <p:nvSpPr>
          <p:cNvPr id="3" name="Content Placeholder 2"/>
          <p:cNvSpPr>
            <a:spLocks noGrp="1"/>
          </p:cNvSpPr>
          <p:nvPr>
            <p:ph idx="1"/>
          </p:nvPr>
        </p:nvSpPr>
        <p:spPr/>
        <p:txBody>
          <a:bodyPr/>
          <a:lstStyle/>
          <a:p>
            <a:r>
              <a:rPr lang="en-US" i="1" dirty="0">
                <a:solidFill>
                  <a:srgbClr val="0000FF"/>
                </a:solidFill>
              </a:rPr>
              <a:t>e</a:t>
            </a:r>
            <a:r>
              <a:rPr lang="en-US" dirty="0">
                <a:solidFill>
                  <a:srgbClr val="0000FF"/>
                </a:solidFill>
              </a:rPr>
              <a:t>=2 </a:t>
            </a:r>
            <a:r>
              <a:rPr lang="en-US" dirty="0"/>
              <a:t>(examine 3 k-</a:t>
            </a:r>
            <a:r>
              <a:rPr lang="en-US" dirty="0" err="1"/>
              <a:t>mers</a:t>
            </a:r>
            <a:r>
              <a:rPr lang="en-US" dirty="0"/>
              <a:t>)</a:t>
            </a:r>
            <a:endParaRPr lang="en-US" i="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81"/>
          <p:cNvSpPr/>
          <p:nvPr/>
        </p:nvSpPr>
        <p:spPr>
          <a:xfrm>
            <a:off x="539552" y="1444145"/>
            <a:ext cx="8208912" cy="288031"/>
          </a:xfrm>
          <a:prstGeom prst="rect">
            <a:avLst/>
          </a:prstGeom>
          <a:noFill/>
        </p:spPr>
        <p:style>
          <a:lnRef idx="1">
            <a:schemeClr val="accent1"/>
          </a:lnRef>
          <a:fillRef idx="3">
            <a:schemeClr val="accent1"/>
          </a:fillRef>
          <a:effectRef idx="2">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Tahoma"/>
                <a:ea typeface="+mn-ea"/>
                <a:cs typeface="+mn-cs"/>
              </a:rPr>
              <a:t>AA</a:t>
            </a:r>
            <a:r>
              <a:rPr kumimoji="0" lang="en-US" sz="1400" b="0" i="0" u="none" strike="noStrike" kern="1200" cap="none" spc="0" normalizeH="0" baseline="0" noProof="0" dirty="0">
                <a:ln>
                  <a:noFill/>
                </a:ln>
                <a:solidFill>
                  <a:srgbClr val="660066"/>
                </a:solidFill>
                <a:effectLst/>
                <a:uLnTx/>
                <a:uFillTx/>
                <a:latin typeface="Tahoma"/>
                <a:ea typeface="+mn-ea"/>
                <a:cs typeface="+mn-cs"/>
              </a:rPr>
              <a:t>G</a:t>
            </a:r>
            <a:r>
              <a:rPr kumimoji="0" lang="en-US" sz="1400" b="0" i="0" u="none" strike="noStrike" kern="1200" cap="none" spc="0" normalizeH="0" baseline="0" noProof="0" dirty="0">
                <a:ln>
                  <a:noFill/>
                </a:ln>
                <a:solidFill>
                  <a:srgbClr val="664D00"/>
                </a:solidFill>
                <a:effectLst/>
                <a:uLnTx/>
                <a:uFillTx/>
                <a:latin typeface="Tahoma"/>
                <a:ea typeface="+mn-ea"/>
                <a:cs typeface="+mn-cs"/>
              </a:rPr>
              <a:t>C</a:t>
            </a:r>
            <a:r>
              <a:rPr kumimoji="0" lang="en-US" sz="1400" b="0" i="0" u="none" strike="noStrike" kern="1200" cap="none" spc="0" normalizeH="0" baseline="0" noProof="0" dirty="0">
                <a:ln>
                  <a:noFill/>
                </a:ln>
                <a:solidFill>
                  <a:srgbClr val="35742A"/>
                </a:solidFill>
                <a:effectLst/>
                <a:uLnTx/>
                <a:uFillTx/>
                <a:latin typeface="Tahoma"/>
                <a:ea typeface="+mn-ea"/>
                <a:cs typeface="+mn-cs"/>
              </a:rPr>
              <a:t>T</a:t>
            </a:r>
            <a:r>
              <a:rPr kumimoji="0" lang="en-US" sz="1400" b="0" i="0" u="none" strike="noStrike" kern="1200" cap="none" spc="0" normalizeH="0" baseline="0" noProof="0" dirty="0">
                <a:ln>
                  <a:noFill/>
                </a:ln>
                <a:solidFill>
                  <a:srgbClr val="664D00"/>
                </a:solidFill>
                <a:effectLst/>
                <a:uLnTx/>
                <a:uFillTx/>
                <a:latin typeface="Tahoma"/>
                <a:ea typeface="+mn-ea"/>
                <a:cs typeface="+mn-cs"/>
              </a:rPr>
              <a:t>C</a:t>
            </a:r>
            <a:r>
              <a:rPr kumimoji="0" lang="en-US" sz="1400" b="0" i="0" u="none" strike="noStrike" kern="1200" cap="none" spc="0" normalizeH="0" baseline="0" noProof="0" dirty="0">
                <a:ln>
                  <a:noFill/>
                </a:ln>
                <a:solidFill>
                  <a:srgbClr val="C00000"/>
                </a:solidFill>
                <a:effectLst/>
                <a:uLnTx/>
                <a:uFillTx/>
                <a:latin typeface="Tahoma"/>
                <a:ea typeface="+mn-ea"/>
                <a:cs typeface="+mn-cs"/>
              </a:rPr>
              <a:t>AA</a:t>
            </a:r>
            <a:r>
              <a:rPr kumimoji="0" lang="en-US" sz="1400" b="0" i="0" u="none" strike="noStrike" kern="1200" cap="none" spc="0" normalizeH="0" baseline="0" noProof="0" dirty="0">
                <a:ln>
                  <a:noFill/>
                </a:ln>
                <a:solidFill>
                  <a:srgbClr val="35742A"/>
                </a:solidFill>
                <a:effectLst/>
                <a:uLnTx/>
                <a:uFillTx/>
                <a:latin typeface="Tahoma"/>
                <a:ea typeface="+mn-ea"/>
                <a:cs typeface="+mn-cs"/>
              </a:rPr>
              <a:t>TTT</a:t>
            </a:r>
            <a:r>
              <a:rPr kumimoji="0" lang="en-US" sz="1400" b="0" i="0" u="none" strike="noStrike" kern="1200" cap="none" spc="0" normalizeH="0" baseline="0" noProof="0" dirty="0">
                <a:ln>
                  <a:noFill/>
                </a:ln>
                <a:solidFill>
                  <a:srgbClr val="664D00"/>
                </a:solidFill>
                <a:effectLst/>
                <a:uLnTx/>
                <a:uFillTx/>
                <a:latin typeface="Tahoma"/>
                <a:ea typeface="+mn-ea"/>
                <a:cs typeface="+mn-cs"/>
              </a:rPr>
              <a:t>C</a:t>
            </a:r>
            <a:r>
              <a:rPr kumimoji="0" lang="en-US" sz="1400" b="0" i="0" u="none" strike="noStrike" kern="1200" cap="none" spc="0" normalizeH="0" baseline="0" noProof="0" dirty="0">
                <a:ln>
                  <a:noFill/>
                </a:ln>
                <a:solidFill>
                  <a:srgbClr val="C00000"/>
                </a:solidFill>
                <a:effectLst/>
                <a:uLnTx/>
                <a:uFillTx/>
                <a:latin typeface="Tahoma"/>
                <a:ea typeface="+mn-ea"/>
                <a:cs typeface="+mn-cs"/>
              </a:rPr>
              <a:t> </a:t>
            </a:r>
            <a:r>
              <a:rPr kumimoji="0" lang="en-US" sz="1400" b="0" i="0" u="none" strike="noStrike" kern="1200" cap="none" spc="0" normalizeH="0" baseline="0" noProof="0" dirty="0">
                <a:ln>
                  <a:noFill/>
                </a:ln>
                <a:solidFill>
                  <a:srgbClr val="664D00"/>
                </a:solidFill>
                <a:effectLst/>
                <a:uLnTx/>
                <a:uFillTx/>
                <a:latin typeface="Tahoma"/>
                <a:ea typeface="+mn-ea"/>
                <a:cs typeface="+mn-cs"/>
              </a:rPr>
              <a:t>CC</a:t>
            </a:r>
            <a:r>
              <a:rPr kumimoji="0" lang="en-US" sz="1400" b="0" i="0" u="none" strike="noStrike" kern="1200" cap="none" spc="0" normalizeH="0" baseline="0" noProof="0" dirty="0">
                <a:ln>
                  <a:noFill/>
                </a:ln>
                <a:solidFill>
                  <a:srgbClr val="35742A"/>
                </a:solidFill>
                <a:effectLst/>
                <a:uLnTx/>
                <a:uFillTx/>
                <a:latin typeface="Tahoma"/>
                <a:ea typeface="+mn-ea"/>
                <a:cs typeface="+mn-cs"/>
              </a:rPr>
              <a:t>T</a:t>
            </a:r>
            <a:r>
              <a:rPr kumimoji="0" lang="en-US" sz="1400" b="0" i="0" u="none" strike="noStrike" kern="1200" cap="none" spc="0" normalizeH="0" baseline="0" noProof="0" dirty="0">
                <a:ln>
                  <a:noFill/>
                </a:ln>
                <a:solidFill>
                  <a:srgbClr val="664D00"/>
                </a:solidFill>
                <a:effectLst/>
                <a:uLnTx/>
                <a:uFillTx/>
                <a:latin typeface="Tahoma"/>
                <a:ea typeface="+mn-ea"/>
                <a:cs typeface="+mn-cs"/>
              </a:rPr>
              <a:t>CC</a:t>
            </a:r>
            <a:r>
              <a:rPr kumimoji="0" lang="en-US" sz="1400" b="0" i="0" u="none" strike="noStrike" kern="1200" cap="none" spc="0" normalizeH="0" baseline="0" noProof="0" dirty="0">
                <a:ln>
                  <a:noFill/>
                </a:ln>
                <a:solidFill>
                  <a:srgbClr val="35742A"/>
                </a:solidFill>
                <a:effectLst/>
                <a:uLnTx/>
                <a:uFillTx/>
                <a:latin typeface="Tahoma"/>
                <a:ea typeface="+mn-ea"/>
                <a:cs typeface="+mn-cs"/>
              </a:rPr>
              <a:t>TT</a:t>
            </a:r>
            <a:r>
              <a:rPr kumimoji="0" lang="en-US" sz="1400" b="0" i="0" u="none" strike="noStrike" kern="1200" cap="none" spc="0" normalizeH="0" baseline="0" noProof="0" dirty="0">
                <a:ln>
                  <a:noFill/>
                </a:ln>
                <a:solidFill>
                  <a:srgbClr val="C00000"/>
                </a:solidFill>
                <a:effectLst/>
                <a:uLnTx/>
                <a:uFillTx/>
                <a:latin typeface="Tahoma"/>
                <a:ea typeface="+mn-ea"/>
                <a:cs typeface="+mn-cs"/>
              </a:rPr>
              <a:t>AA</a:t>
            </a:r>
            <a:r>
              <a:rPr kumimoji="0" lang="en-US" sz="1400" b="0" i="0" u="none" strike="noStrike" kern="1200" cap="none" spc="0" normalizeH="0" baseline="0" noProof="0" dirty="0">
                <a:ln>
                  <a:noFill/>
                </a:ln>
                <a:solidFill>
                  <a:srgbClr val="35742A"/>
                </a:solidFill>
                <a:effectLst/>
                <a:uLnTx/>
                <a:uFillTx/>
                <a:latin typeface="Tahoma"/>
                <a:ea typeface="+mn-ea"/>
                <a:cs typeface="+mn-cs"/>
              </a:rPr>
              <a:t>TTT</a:t>
            </a:r>
            <a:r>
              <a:rPr kumimoji="0" lang="en-US" sz="1400" b="0" i="0" u="none" strike="noStrike" kern="1200" cap="none" spc="0" normalizeH="0" baseline="0" noProof="0" dirty="0">
                <a:ln>
                  <a:noFill/>
                </a:ln>
                <a:solidFill>
                  <a:srgbClr val="C00000"/>
                </a:solidFill>
                <a:effectLst/>
                <a:uLnTx/>
                <a:uFillTx/>
                <a:latin typeface="Tahoma"/>
                <a:ea typeface="+mn-ea"/>
                <a:cs typeface="+mn-cs"/>
              </a:rPr>
              <a:t> </a:t>
            </a:r>
            <a:r>
              <a:rPr kumimoji="0" lang="en-US" sz="1400" b="0" i="0" u="none" strike="noStrike" kern="1200" cap="none" spc="0" normalizeH="0" baseline="0" noProof="0" dirty="0">
                <a:ln>
                  <a:noFill/>
                </a:ln>
                <a:solidFill>
                  <a:srgbClr val="35742A"/>
                </a:solidFill>
                <a:effectLst/>
                <a:uLnTx/>
                <a:uFillTx/>
                <a:latin typeface="Tahoma"/>
                <a:ea typeface="+mn-ea"/>
                <a:cs typeface="+mn-cs"/>
              </a:rPr>
              <a:t>T</a:t>
            </a:r>
            <a:r>
              <a:rPr kumimoji="0" lang="en-US" sz="1400" b="0" i="0" u="none" strike="noStrike" kern="1200" cap="none" spc="0" normalizeH="0" baseline="0" noProof="0" dirty="0">
                <a:ln>
                  <a:noFill/>
                </a:ln>
                <a:solidFill>
                  <a:srgbClr val="664D00"/>
                </a:solidFill>
                <a:effectLst/>
                <a:uLnTx/>
                <a:uFillTx/>
                <a:latin typeface="Tahoma"/>
                <a:ea typeface="+mn-ea"/>
                <a:cs typeface="+mn-cs"/>
              </a:rPr>
              <a:t>CC</a:t>
            </a:r>
            <a:r>
              <a:rPr kumimoji="0" lang="en-US" sz="1400" b="0" i="0" u="none" strike="noStrike" kern="1200" cap="none" spc="0" normalizeH="0" baseline="0" noProof="0" dirty="0">
                <a:ln>
                  <a:noFill/>
                </a:ln>
                <a:solidFill>
                  <a:srgbClr val="35742A"/>
                </a:solidFill>
                <a:effectLst/>
                <a:uLnTx/>
                <a:uFillTx/>
                <a:latin typeface="Tahoma"/>
                <a:ea typeface="+mn-ea"/>
                <a:cs typeface="+mn-cs"/>
              </a:rPr>
              <a:t>T</a:t>
            </a:r>
            <a:r>
              <a:rPr kumimoji="0" lang="en-US" sz="1400" b="0" i="0" u="none" strike="noStrike" kern="1200" cap="none" spc="0" normalizeH="0" baseline="0" noProof="0" dirty="0">
                <a:ln>
                  <a:noFill/>
                </a:ln>
                <a:solidFill>
                  <a:srgbClr val="664D00"/>
                </a:solidFill>
                <a:effectLst/>
                <a:uLnTx/>
                <a:uFillTx/>
                <a:latin typeface="Tahoma"/>
                <a:ea typeface="+mn-ea"/>
                <a:cs typeface="+mn-cs"/>
              </a:rPr>
              <a:t>C</a:t>
            </a:r>
            <a:r>
              <a:rPr kumimoji="0" lang="en-US" sz="1400" b="0" i="0" u="none" strike="noStrike" kern="1200" cap="none" spc="0" normalizeH="0" baseline="0" noProof="0" dirty="0">
                <a:ln>
                  <a:noFill/>
                </a:ln>
                <a:solidFill>
                  <a:srgbClr val="35742A"/>
                </a:solidFill>
                <a:effectLst/>
                <a:uLnTx/>
                <a:uFillTx/>
                <a:latin typeface="Tahoma"/>
                <a:ea typeface="+mn-ea"/>
                <a:cs typeface="+mn-cs"/>
              </a:rPr>
              <a:t>TT</a:t>
            </a:r>
            <a:r>
              <a:rPr kumimoji="0" lang="en-US" sz="1400" b="0" i="0" u="none" strike="noStrike" kern="1200" cap="none" spc="0" normalizeH="0" baseline="0" noProof="0" dirty="0">
                <a:ln>
                  <a:noFill/>
                </a:ln>
                <a:solidFill>
                  <a:srgbClr val="C00000"/>
                </a:solidFill>
                <a:effectLst/>
                <a:uLnTx/>
                <a:uFillTx/>
                <a:latin typeface="Tahoma"/>
                <a:ea typeface="+mn-ea"/>
                <a:cs typeface="+mn-cs"/>
              </a:rPr>
              <a:t>AA</a:t>
            </a:r>
            <a:r>
              <a:rPr kumimoji="0" lang="en-US" sz="1400" b="0" i="0" u="none" strike="noStrike" kern="1200" cap="none" spc="0" normalizeH="0" baseline="0" noProof="0" dirty="0">
                <a:ln>
                  <a:noFill/>
                </a:ln>
                <a:solidFill>
                  <a:srgbClr val="660066"/>
                </a:solidFill>
                <a:effectLst/>
                <a:uLnTx/>
                <a:uFillTx/>
                <a:latin typeface="Tahoma"/>
                <a:ea typeface="+mn-ea"/>
                <a:cs typeface="+mn-cs"/>
              </a:rPr>
              <a:t>G</a:t>
            </a:r>
            <a:r>
              <a:rPr kumimoji="0" lang="en-US" sz="1400" b="0" i="0" u="none" strike="noStrike" kern="1200" cap="none" spc="0" normalizeH="0" baseline="0" noProof="0" dirty="0">
                <a:ln>
                  <a:noFill/>
                </a:ln>
                <a:solidFill>
                  <a:srgbClr val="C00000"/>
                </a:solidFill>
                <a:effectLst/>
                <a:uLnTx/>
                <a:uFillTx/>
                <a:latin typeface="Tahoma"/>
                <a:ea typeface="+mn-ea"/>
                <a:cs typeface="+mn-cs"/>
              </a:rPr>
              <a:t>AA </a:t>
            </a:r>
            <a:r>
              <a:rPr kumimoji="0" lang="en-US" sz="1400" b="0" i="0" u="none" strike="noStrike" kern="1200" cap="none" spc="0" normalizeH="0" baseline="0" noProof="0" dirty="0">
                <a:ln>
                  <a:noFill/>
                </a:ln>
                <a:solidFill>
                  <a:srgbClr val="660066"/>
                </a:solidFill>
                <a:effectLst/>
                <a:uLnTx/>
                <a:uFillTx/>
                <a:latin typeface="Tahoma"/>
                <a:ea typeface="+mn-ea"/>
                <a:cs typeface="+mn-cs"/>
              </a:rPr>
              <a:t>GGG</a:t>
            </a:r>
            <a:r>
              <a:rPr kumimoji="0" lang="en-US" sz="1400" b="0" i="0" u="none" strike="noStrike" kern="1200" cap="none" spc="0" normalizeH="0" baseline="0" noProof="0" dirty="0">
                <a:ln>
                  <a:noFill/>
                </a:ln>
                <a:solidFill>
                  <a:srgbClr val="35742A"/>
                </a:solidFill>
                <a:effectLst/>
                <a:uLnTx/>
                <a:uFillTx/>
                <a:latin typeface="Tahoma"/>
                <a:ea typeface="+mn-ea"/>
                <a:cs typeface="+mn-cs"/>
              </a:rPr>
              <a:t>T</a:t>
            </a:r>
            <a:r>
              <a:rPr kumimoji="0" lang="en-US" sz="1400" b="0" i="0" u="none" strike="noStrike" kern="1200" cap="none" spc="0" normalizeH="0" baseline="0" noProof="0" dirty="0">
                <a:ln>
                  <a:noFill/>
                </a:ln>
                <a:solidFill>
                  <a:srgbClr val="C00000"/>
                </a:solidFill>
                <a:effectLst/>
                <a:uLnTx/>
                <a:uFillTx/>
                <a:latin typeface="Tahoma"/>
                <a:ea typeface="+mn-ea"/>
                <a:cs typeface="+mn-cs"/>
              </a:rPr>
              <a:t>A</a:t>
            </a:r>
            <a:r>
              <a:rPr kumimoji="0" lang="en-US" sz="1400" b="0" i="0" u="none" strike="noStrike" kern="1200" cap="none" spc="0" normalizeH="0" baseline="0" noProof="0" dirty="0">
                <a:ln>
                  <a:noFill/>
                </a:ln>
                <a:solidFill>
                  <a:srgbClr val="35742A"/>
                </a:solidFill>
                <a:effectLst/>
                <a:uLnTx/>
                <a:uFillTx/>
                <a:latin typeface="Tahoma"/>
                <a:ea typeface="+mn-ea"/>
                <a:cs typeface="+mn-cs"/>
              </a:rPr>
              <a:t>T</a:t>
            </a:r>
            <a:r>
              <a:rPr kumimoji="0" lang="en-US" sz="1400" b="0" i="0" u="none" strike="noStrike" kern="1200" cap="none" spc="0" normalizeH="0" baseline="0" noProof="0" dirty="0">
                <a:ln>
                  <a:noFill/>
                </a:ln>
                <a:solidFill>
                  <a:srgbClr val="660066"/>
                </a:solidFill>
                <a:effectLst/>
                <a:uLnTx/>
                <a:uFillTx/>
                <a:latin typeface="Tahoma"/>
                <a:ea typeface="+mn-ea"/>
                <a:cs typeface="+mn-cs"/>
              </a:rPr>
              <a:t>GG</a:t>
            </a:r>
            <a:r>
              <a:rPr kumimoji="0" lang="en-US" sz="1400" b="0" i="0" u="none" strike="noStrike" kern="1200" cap="none" spc="0" normalizeH="0" baseline="0" noProof="0" dirty="0">
                <a:ln>
                  <a:noFill/>
                </a:ln>
                <a:solidFill>
                  <a:srgbClr val="664D00"/>
                </a:solidFill>
                <a:effectLst/>
                <a:uLnTx/>
                <a:uFillTx/>
                <a:latin typeface="Tahoma"/>
                <a:ea typeface="+mn-ea"/>
                <a:cs typeface="+mn-cs"/>
              </a:rPr>
              <a:t>C</a:t>
            </a:r>
            <a:r>
              <a:rPr kumimoji="0" lang="en-US" sz="1400" b="0" i="0" u="none" strike="noStrike" kern="1200" cap="none" spc="0" normalizeH="0" baseline="0" noProof="0" dirty="0">
                <a:ln>
                  <a:noFill/>
                </a:ln>
                <a:solidFill>
                  <a:srgbClr val="35742A"/>
                </a:solidFill>
                <a:effectLst/>
                <a:uLnTx/>
                <a:uFillTx/>
                <a:latin typeface="Tahoma"/>
                <a:ea typeface="+mn-ea"/>
                <a:cs typeface="+mn-cs"/>
              </a:rPr>
              <a:t>T</a:t>
            </a:r>
            <a:r>
              <a:rPr kumimoji="0" lang="en-US" sz="1400" b="0" i="0" u="none" strike="noStrike" kern="1200" cap="none" spc="0" normalizeH="0" baseline="0" noProof="0" dirty="0">
                <a:ln>
                  <a:noFill/>
                </a:ln>
                <a:solidFill>
                  <a:srgbClr val="C00000"/>
                </a:solidFill>
                <a:effectLst/>
                <a:uLnTx/>
                <a:uFillTx/>
                <a:latin typeface="Tahoma"/>
                <a:ea typeface="+mn-ea"/>
                <a:cs typeface="+mn-cs"/>
              </a:rPr>
              <a:t>A</a:t>
            </a:r>
            <a:r>
              <a:rPr kumimoji="0" lang="en-US" sz="1400" b="0" i="0" u="none" strike="noStrike" kern="1200" cap="none" spc="0" normalizeH="0" baseline="0" noProof="0" dirty="0">
                <a:ln>
                  <a:noFill/>
                </a:ln>
                <a:solidFill>
                  <a:srgbClr val="660066"/>
                </a:solidFill>
                <a:effectLst/>
                <a:uLnTx/>
                <a:uFillTx/>
                <a:latin typeface="Tahoma"/>
                <a:ea typeface="+mn-ea"/>
                <a:cs typeface="+mn-cs"/>
              </a:rPr>
              <a:t>G</a:t>
            </a:r>
            <a:r>
              <a:rPr kumimoji="0" lang="en-US" sz="1400" b="0" i="0" u="none" strike="noStrike" kern="1200" cap="none" spc="0" normalizeH="0" baseline="0" noProof="0" dirty="0">
                <a:ln>
                  <a:noFill/>
                </a:ln>
                <a:solidFill>
                  <a:srgbClr val="C00000"/>
                </a:solidFill>
                <a:effectLst/>
                <a:uLnTx/>
                <a:uFillTx/>
                <a:latin typeface="Tahoma"/>
                <a:ea typeface="+mn-ea"/>
                <a:cs typeface="+mn-cs"/>
              </a:rPr>
              <a:t> AA</a:t>
            </a:r>
            <a:r>
              <a:rPr kumimoji="0" lang="en-US" sz="1400" b="0" i="0" u="none" strike="noStrike" kern="1200" cap="none" spc="0" normalizeH="0" baseline="0" noProof="0" dirty="0">
                <a:ln>
                  <a:noFill/>
                </a:ln>
                <a:solidFill>
                  <a:srgbClr val="660066"/>
                </a:solidFill>
                <a:effectLst/>
                <a:uLnTx/>
                <a:uFillTx/>
                <a:latin typeface="Tahoma"/>
                <a:ea typeface="+mn-ea"/>
                <a:cs typeface="+mn-cs"/>
              </a:rPr>
              <a:t>GG</a:t>
            </a:r>
            <a:r>
              <a:rPr kumimoji="0" lang="en-US" sz="1400" b="0" i="0" u="none" strike="noStrike" kern="1200" cap="none" spc="0" normalizeH="0" baseline="0" noProof="0" dirty="0">
                <a:ln>
                  <a:noFill/>
                </a:ln>
                <a:solidFill>
                  <a:srgbClr val="35742A"/>
                </a:solidFill>
                <a:effectLst/>
                <a:uLnTx/>
                <a:uFillTx/>
                <a:latin typeface="Tahoma"/>
                <a:ea typeface="+mn-ea"/>
                <a:cs typeface="+mn-cs"/>
              </a:rPr>
              <a:t>TT</a:t>
            </a:r>
            <a:r>
              <a:rPr kumimoji="0" lang="en-US" sz="1400" b="0" i="0" u="none" strike="noStrike" kern="1200" cap="none" spc="0" normalizeH="0" baseline="0" noProof="0" dirty="0">
                <a:ln>
                  <a:noFill/>
                </a:ln>
                <a:solidFill>
                  <a:srgbClr val="660066"/>
                </a:solidFill>
                <a:effectLst/>
                <a:uLnTx/>
                <a:uFillTx/>
                <a:latin typeface="Tahoma"/>
                <a:ea typeface="+mn-ea"/>
                <a:cs typeface="+mn-cs"/>
              </a:rPr>
              <a:t>G</a:t>
            </a:r>
            <a:r>
              <a:rPr kumimoji="0" lang="en-US" sz="1400" b="0" i="0" u="none" strike="noStrike" kern="1200" cap="none" spc="0" normalizeH="0" baseline="0" noProof="0" dirty="0">
                <a:ln>
                  <a:noFill/>
                </a:ln>
                <a:solidFill>
                  <a:srgbClr val="C00000"/>
                </a:solidFill>
                <a:effectLst/>
                <a:uLnTx/>
                <a:uFillTx/>
                <a:latin typeface="Tahoma"/>
                <a:ea typeface="+mn-ea"/>
                <a:cs typeface="+mn-cs"/>
              </a:rPr>
              <a:t>A</a:t>
            </a:r>
            <a:r>
              <a:rPr kumimoji="0" lang="en-US" sz="1400" b="0" i="0" u="none" strike="noStrike" kern="1200" cap="none" spc="0" normalizeH="0" baseline="0" noProof="0" dirty="0">
                <a:ln>
                  <a:noFill/>
                </a:ln>
                <a:solidFill>
                  <a:srgbClr val="660066"/>
                </a:solidFill>
                <a:effectLst/>
                <a:uLnTx/>
                <a:uFillTx/>
                <a:latin typeface="Tahoma"/>
                <a:ea typeface="+mn-ea"/>
                <a:cs typeface="+mn-cs"/>
              </a:rPr>
              <a:t>G</a:t>
            </a:r>
            <a:r>
              <a:rPr kumimoji="0" lang="en-US" sz="1400" b="0" i="0" u="none" strike="noStrike" kern="1200" cap="none" spc="0" normalizeH="0" baseline="0" noProof="0" dirty="0">
                <a:ln>
                  <a:noFill/>
                </a:ln>
                <a:solidFill>
                  <a:srgbClr val="C00000"/>
                </a:solidFill>
                <a:effectLst/>
                <a:uLnTx/>
                <a:uFillTx/>
                <a:latin typeface="Tahoma"/>
                <a:ea typeface="+mn-ea"/>
                <a:cs typeface="+mn-cs"/>
              </a:rPr>
              <a:t>A</a:t>
            </a:r>
            <a:r>
              <a:rPr kumimoji="0" lang="en-US" sz="1400" b="0" i="0" u="none" strike="noStrike" kern="1200" cap="none" spc="0" normalizeH="0" baseline="0" noProof="0" dirty="0">
                <a:ln>
                  <a:noFill/>
                </a:ln>
                <a:solidFill>
                  <a:srgbClr val="660066"/>
                </a:solidFill>
                <a:effectLst/>
                <a:uLnTx/>
                <a:uFillTx/>
                <a:latin typeface="Tahoma"/>
                <a:ea typeface="+mn-ea"/>
                <a:cs typeface="+mn-cs"/>
              </a:rPr>
              <a:t>G</a:t>
            </a:r>
            <a:r>
              <a:rPr kumimoji="0" lang="en-US" sz="1400" b="0" i="0" u="none" strike="noStrike" kern="1200" cap="none" spc="0" normalizeH="0" baseline="0" noProof="0" dirty="0">
                <a:ln>
                  <a:noFill/>
                </a:ln>
                <a:solidFill>
                  <a:srgbClr val="664D00"/>
                </a:solidFill>
                <a:effectLst/>
                <a:uLnTx/>
                <a:uFillTx/>
                <a:latin typeface="Tahoma"/>
                <a:ea typeface="+mn-ea"/>
                <a:cs typeface="+mn-cs"/>
              </a:rPr>
              <a:t>C</a:t>
            </a:r>
            <a:r>
              <a:rPr kumimoji="0" lang="en-US" sz="1400" b="0" i="0" u="none" strike="noStrike" kern="1200" cap="none" spc="0" normalizeH="0" baseline="0" noProof="0" dirty="0">
                <a:ln>
                  <a:noFill/>
                </a:ln>
                <a:solidFill>
                  <a:srgbClr val="C00000"/>
                </a:solidFill>
                <a:effectLst/>
                <a:uLnTx/>
                <a:uFillTx/>
                <a:latin typeface="Tahoma"/>
                <a:ea typeface="+mn-ea"/>
                <a:cs typeface="+mn-cs"/>
              </a:rPr>
              <a:t> </a:t>
            </a:r>
            <a:r>
              <a:rPr kumimoji="0" lang="en-US" sz="1400" b="0" i="0" u="none" strike="noStrike" kern="1200" cap="none" spc="0" normalizeH="0" baseline="0" noProof="0" dirty="0">
                <a:ln>
                  <a:noFill/>
                </a:ln>
                <a:solidFill>
                  <a:srgbClr val="664D00"/>
                </a:solidFill>
                <a:effectLst/>
                <a:uLnTx/>
                <a:uFillTx/>
                <a:latin typeface="Tahoma"/>
                <a:ea typeface="+mn-ea"/>
                <a:cs typeface="+mn-cs"/>
              </a:rPr>
              <a:t>C</a:t>
            </a:r>
            <a:r>
              <a:rPr kumimoji="0" lang="en-US" sz="1400" b="0" i="0" u="none" strike="noStrike" kern="1200" cap="none" spc="0" normalizeH="0" baseline="0" noProof="0" dirty="0">
                <a:ln>
                  <a:noFill/>
                </a:ln>
                <a:solidFill>
                  <a:srgbClr val="35742A"/>
                </a:solidFill>
                <a:effectLst/>
                <a:uLnTx/>
                <a:uFillTx/>
                <a:latin typeface="Tahoma"/>
                <a:ea typeface="+mn-ea"/>
                <a:cs typeface="+mn-cs"/>
              </a:rPr>
              <a:t>TT</a:t>
            </a:r>
            <a:r>
              <a:rPr kumimoji="0" lang="en-US" sz="1400" b="0" i="0" u="none" strike="noStrike" kern="1200" cap="none" spc="0" normalizeH="0" baseline="0" noProof="0" dirty="0">
                <a:ln>
                  <a:noFill/>
                </a:ln>
                <a:solidFill>
                  <a:srgbClr val="C00000"/>
                </a:solidFill>
                <a:effectLst/>
                <a:uLnTx/>
                <a:uFillTx/>
                <a:latin typeface="Tahoma"/>
                <a:ea typeface="+mn-ea"/>
                <a:cs typeface="+mn-cs"/>
              </a:rPr>
              <a:t>A</a:t>
            </a:r>
            <a:r>
              <a:rPr kumimoji="0" lang="en-US" sz="1400" b="0" i="0" u="none" strike="noStrike" kern="1200" cap="none" spc="0" normalizeH="0" baseline="0" noProof="0" dirty="0">
                <a:ln>
                  <a:noFill/>
                </a:ln>
                <a:solidFill>
                  <a:srgbClr val="660066"/>
                </a:solidFill>
                <a:effectLst/>
                <a:uLnTx/>
                <a:uFillTx/>
                <a:latin typeface="Tahoma"/>
                <a:ea typeface="+mn-ea"/>
                <a:cs typeface="+mn-cs"/>
              </a:rPr>
              <a:t>GG</a:t>
            </a:r>
            <a:r>
              <a:rPr kumimoji="0" lang="en-US" sz="1400" b="0" i="0" u="none" strike="noStrike" kern="1200" cap="none" spc="0" normalizeH="0" baseline="0" noProof="0" dirty="0">
                <a:ln>
                  <a:noFill/>
                </a:ln>
                <a:solidFill>
                  <a:srgbClr val="664D00"/>
                </a:solidFill>
                <a:effectLst/>
                <a:uLnTx/>
                <a:uFillTx/>
                <a:latin typeface="Tahoma"/>
                <a:ea typeface="+mn-ea"/>
                <a:cs typeface="+mn-cs"/>
              </a:rPr>
              <a:t>C</a:t>
            </a:r>
            <a:r>
              <a:rPr kumimoji="0" lang="en-US" sz="1400" b="0" i="0" u="none" strike="noStrike" kern="1200" cap="none" spc="0" normalizeH="0" baseline="0" noProof="0" dirty="0">
                <a:ln>
                  <a:noFill/>
                </a:ln>
                <a:solidFill>
                  <a:srgbClr val="35742A"/>
                </a:solidFill>
                <a:effectLst/>
                <a:uLnTx/>
                <a:uFillTx/>
                <a:latin typeface="Tahoma"/>
                <a:ea typeface="+mn-ea"/>
                <a:cs typeface="+mn-cs"/>
              </a:rPr>
              <a:t>TT</a:t>
            </a:r>
            <a:r>
              <a:rPr kumimoji="0" lang="en-US" sz="1400" b="0" i="0" u="none" strike="noStrike" kern="1200" cap="none" spc="0" normalizeH="0" baseline="0" noProof="0" dirty="0">
                <a:ln>
                  <a:noFill/>
                </a:ln>
                <a:solidFill>
                  <a:srgbClr val="C00000"/>
                </a:solidFill>
                <a:effectLst/>
                <a:uLnTx/>
                <a:uFillTx/>
                <a:latin typeface="Tahoma"/>
                <a:ea typeface="+mn-ea"/>
                <a:cs typeface="+mn-cs"/>
              </a:rPr>
              <a:t>A</a:t>
            </a:r>
            <a:r>
              <a:rPr kumimoji="0" lang="en-US" sz="1400" b="0" i="0" u="none" strike="noStrike" kern="1200" cap="none" spc="0" normalizeH="0" baseline="0" noProof="0" dirty="0">
                <a:ln>
                  <a:noFill/>
                </a:ln>
                <a:solidFill>
                  <a:srgbClr val="CC9900">
                    <a:lumMod val="50000"/>
                  </a:srgbClr>
                </a:solidFill>
                <a:effectLst/>
                <a:uLnTx/>
                <a:uFillTx/>
                <a:latin typeface="Tahoma"/>
                <a:ea typeface="+mn-ea"/>
                <a:cs typeface="+mn-cs"/>
              </a:rPr>
              <a:t>CC</a:t>
            </a:r>
            <a:endParaRPr kumimoji="0" lang="en-US" sz="1400" b="0" i="0" u="none" strike="noStrike" kern="1200" cap="none" spc="0" normalizeH="0" baseline="0" noProof="0" dirty="0">
              <a:ln>
                <a:solidFill>
                  <a:srgbClr val="3B812F"/>
                </a:solidFill>
              </a:ln>
              <a:solidFill>
                <a:srgbClr val="CC9900">
                  <a:lumMod val="50000"/>
                </a:srgbClr>
              </a:solidFill>
              <a:effectLst/>
              <a:uLnTx/>
              <a:uFillTx/>
              <a:latin typeface="Tahoma"/>
              <a:ea typeface="+mn-ea"/>
              <a:cs typeface="+mn-cs"/>
            </a:endParaRPr>
          </a:p>
        </p:txBody>
      </p:sp>
      <p:sp>
        <p:nvSpPr>
          <p:cNvPr id="6" name="TextBox 5"/>
          <p:cNvSpPr txBox="1"/>
          <p:nvPr/>
        </p:nvSpPr>
        <p:spPr>
          <a:xfrm>
            <a:off x="7858605" y="848916"/>
            <a:ext cx="8898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Tahoma"/>
                <a:ea typeface="+mn-ea"/>
                <a:cs typeface="+mn-cs"/>
              </a:rPr>
              <a:t>read</a:t>
            </a:r>
          </a:p>
        </p:txBody>
      </p:sp>
      <p:graphicFrame>
        <p:nvGraphicFramePr>
          <p:cNvPr id="12" name="Table 11"/>
          <p:cNvGraphicFramePr>
            <a:graphicFrameLocks noGrp="1"/>
          </p:cNvGraphicFramePr>
          <p:nvPr/>
        </p:nvGraphicFramePr>
        <p:xfrm>
          <a:off x="899592" y="1916832"/>
          <a:ext cx="720080" cy="1524000"/>
        </p:xfrm>
        <a:graphic>
          <a:graphicData uri="http://schemas.openxmlformats.org/drawingml/2006/table">
            <a:tbl>
              <a:tblPr firstRow="1" bandRow="1">
                <a:tableStyleId>{F2DE63D5-997A-4646-A377-4702673A728D}</a:tableStyleId>
              </a:tblPr>
              <a:tblGrid>
                <a:gridCol w="720080">
                  <a:extLst>
                    <a:ext uri="{9D8B030D-6E8A-4147-A177-3AD203B41FA5}">
                      <a16:colId xmlns:a16="http://schemas.microsoft.com/office/drawing/2014/main" val="20000"/>
                    </a:ext>
                  </a:extLst>
                </a:gridCol>
              </a:tblGrid>
              <a:tr h="201622">
                <a:tc>
                  <a:txBody>
                    <a:bodyPr/>
                    <a:lstStyle/>
                    <a:p>
                      <a:pPr algn="ctr"/>
                      <a:r>
                        <a:rPr lang="en-US" sz="1400" b="0" dirty="0">
                          <a:solidFill>
                            <a:srgbClr val="0000FF"/>
                          </a:solidFill>
                        </a:rPr>
                        <a:t>314</a:t>
                      </a:r>
                    </a:p>
                  </a:txBody>
                  <a:tcPr marL="45720" marR="45720">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tcPr>
                </a:tc>
                <a:extLst>
                  <a:ext uri="{0D108BD9-81ED-4DB2-BD59-A6C34878D82A}">
                    <a16:rowId xmlns:a16="http://schemas.microsoft.com/office/drawing/2014/main" val="10000"/>
                  </a:ext>
                </a:extLst>
              </a:tr>
              <a:tr h="201622">
                <a:tc>
                  <a:txBody>
                    <a:bodyPr/>
                    <a:lstStyle/>
                    <a:p>
                      <a:pPr algn="ctr"/>
                      <a:r>
                        <a:rPr lang="en-US" sz="1400" b="0" dirty="0">
                          <a:solidFill>
                            <a:srgbClr val="0000FF"/>
                          </a:solidFill>
                        </a:rPr>
                        <a:t>1231</a:t>
                      </a:r>
                    </a:p>
                  </a:txBody>
                  <a:tcPr marL="45720" marR="45720">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tcPr>
                </a:tc>
                <a:extLst>
                  <a:ext uri="{0D108BD9-81ED-4DB2-BD59-A6C34878D82A}">
                    <a16:rowId xmlns:a16="http://schemas.microsoft.com/office/drawing/2014/main" val="10001"/>
                  </a:ext>
                </a:extLst>
              </a:tr>
              <a:tr h="201622">
                <a:tc>
                  <a:txBody>
                    <a:bodyPr/>
                    <a:lstStyle/>
                    <a:p>
                      <a:pPr algn="ctr"/>
                      <a:r>
                        <a:rPr lang="en-US" sz="1400" b="0" dirty="0">
                          <a:solidFill>
                            <a:srgbClr val="0000FF"/>
                          </a:solidFill>
                        </a:rPr>
                        <a:t>4414</a:t>
                      </a:r>
                    </a:p>
                  </a:txBody>
                  <a:tcPr marL="45720" marR="45720">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tcPr>
                </a:tc>
                <a:extLst>
                  <a:ext uri="{0D108BD9-81ED-4DB2-BD59-A6C34878D82A}">
                    <a16:rowId xmlns:a16="http://schemas.microsoft.com/office/drawing/2014/main" val="10002"/>
                  </a:ext>
                </a:extLst>
              </a:tr>
              <a:tr h="201622">
                <a:tc>
                  <a:txBody>
                    <a:bodyPr/>
                    <a:lstStyle/>
                    <a:p>
                      <a:pPr algn="ctr"/>
                      <a:r>
                        <a:rPr lang="en-US" sz="1400" b="0" dirty="0">
                          <a:solidFill>
                            <a:srgbClr val="0000FF"/>
                          </a:solidFill>
                        </a:rPr>
                        <a:t>9219</a:t>
                      </a:r>
                    </a:p>
                  </a:txBody>
                  <a:tcPr marL="45720" marR="45720">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tcPr>
                </a:tc>
                <a:extLst>
                  <a:ext uri="{0D108BD9-81ED-4DB2-BD59-A6C34878D82A}">
                    <a16:rowId xmlns:a16="http://schemas.microsoft.com/office/drawing/2014/main" val="10003"/>
                  </a:ext>
                </a:extLst>
              </a:tr>
              <a:tr h="201622">
                <a:tc>
                  <a:txBody>
                    <a:bodyPr/>
                    <a:lstStyle/>
                    <a:p>
                      <a:pPr algn="ctr"/>
                      <a:r>
                        <a:rPr lang="en-US" sz="1400" b="0" dirty="0">
                          <a:solidFill>
                            <a:srgbClr val="0000FF"/>
                          </a:solidFill>
                        </a:rPr>
                        <a:t>4</a:t>
                      </a:r>
                      <a:r>
                        <a:rPr lang="en-US" sz="1400" b="0" baseline="0" dirty="0">
                          <a:solidFill>
                            <a:srgbClr val="0000FF"/>
                          </a:solidFill>
                        </a:rPr>
                        <a:t> loc.</a:t>
                      </a:r>
                      <a:endParaRPr lang="en-US" sz="1400" b="0" dirty="0">
                        <a:solidFill>
                          <a:srgbClr val="0000FF"/>
                        </a:solidFill>
                      </a:endParaRPr>
                    </a:p>
                  </a:txBody>
                  <a:tcPr marL="45720" marR="45720">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solidFill>
                      <a:srgbClr val="BFBFBF"/>
                    </a:solidFill>
                  </a:tcPr>
                </a:tc>
                <a:extLst>
                  <a:ext uri="{0D108BD9-81ED-4DB2-BD59-A6C34878D82A}">
                    <a16:rowId xmlns:a16="http://schemas.microsoft.com/office/drawing/2014/main" val="10004"/>
                  </a:ext>
                </a:extLst>
              </a:tr>
            </a:tbl>
          </a:graphicData>
        </a:graphic>
      </p:graphicFrame>
      <p:graphicFrame>
        <p:nvGraphicFramePr>
          <p:cNvPr id="13" name="Table 12"/>
          <p:cNvGraphicFramePr>
            <a:graphicFrameLocks noGrp="1"/>
          </p:cNvGraphicFramePr>
          <p:nvPr/>
        </p:nvGraphicFramePr>
        <p:xfrm>
          <a:off x="3522360" y="1916832"/>
          <a:ext cx="815752" cy="2104008"/>
        </p:xfrm>
        <a:graphic>
          <a:graphicData uri="http://schemas.openxmlformats.org/drawingml/2006/table">
            <a:tbl>
              <a:tblPr firstRow="1" bandRow="1">
                <a:tableStyleId>{1FECB4D8-DB02-4DC6-A0A2-4F2EBAE1DC90}</a:tableStyleId>
              </a:tblPr>
              <a:tblGrid>
                <a:gridCol w="815752">
                  <a:extLst>
                    <a:ext uri="{9D8B030D-6E8A-4147-A177-3AD203B41FA5}">
                      <a16:colId xmlns:a16="http://schemas.microsoft.com/office/drawing/2014/main" val="20000"/>
                    </a:ext>
                  </a:extLst>
                </a:gridCol>
              </a:tblGrid>
              <a:tr h="350668">
                <a:tc>
                  <a:txBody>
                    <a:bodyPr/>
                    <a:lstStyle/>
                    <a:p>
                      <a:pPr algn="ctr"/>
                      <a:r>
                        <a:rPr lang="en-US" sz="1400" b="0" dirty="0">
                          <a:solidFill>
                            <a:srgbClr val="000000"/>
                          </a:solidFill>
                        </a:rPr>
                        <a:t>338</a:t>
                      </a:r>
                    </a:p>
                  </a:txBody>
                  <a:tcPr marL="45720" marR="45720">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tcPr>
                </a:tc>
                <a:extLst>
                  <a:ext uri="{0D108BD9-81ED-4DB2-BD59-A6C34878D82A}">
                    <a16:rowId xmlns:a16="http://schemas.microsoft.com/office/drawing/2014/main" val="10000"/>
                  </a:ext>
                </a:extLst>
              </a:tr>
              <a:tr h="350668">
                <a:tc>
                  <a:txBody>
                    <a:bodyPr/>
                    <a:lstStyle/>
                    <a:p>
                      <a:pPr algn="ctr"/>
                      <a:r>
                        <a:rPr lang="en-US" sz="1400" b="0" dirty="0">
                          <a:solidFill>
                            <a:srgbClr val="000000"/>
                          </a:solidFill>
                        </a:rPr>
                        <a:t>…</a:t>
                      </a:r>
                    </a:p>
                  </a:txBody>
                  <a:tcPr marL="45720" marR="45720">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tcPr>
                </a:tc>
                <a:extLst>
                  <a:ext uri="{0D108BD9-81ED-4DB2-BD59-A6C34878D82A}">
                    <a16:rowId xmlns:a16="http://schemas.microsoft.com/office/drawing/2014/main" val="10001"/>
                  </a:ext>
                </a:extLst>
              </a:tr>
              <a:tr h="350668">
                <a:tc>
                  <a:txBody>
                    <a:bodyPr/>
                    <a:lstStyle/>
                    <a:p>
                      <a:pPr algn="ctr"/>
                      <a:r>
                        <a:rPr lang="en-US" sz="1400" b="0" dirty="0">
                          <a:solidFill>
                            <a:srgbClr val="000000"/>
                          </a:solidFill>
                        </a:rPr>
                        <a:t>…</a:t>
                      </a:r>
                    </a:p>
                  </a:txBody>
                  <a:tcPr marL="45720" marR="45720">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tcPr>
                </a:tc>
                <a:extLst>
                  <a:ext uri="{0D108BD9-81ED-4DB2-BD59-A6C34878D82A}">
                    <a16:rowId xmlns:a16="http://schemas.microsoft.com/office/drawing/2014/main" val="10002"/>
                  </a:ext>
                </a:extLst>
              </a:tr>
              <a:tr h="350668">
                <a:tc>
                  <a:txBody>
                    <a:bodyPr/>
                    <a:lstStyle/>
                    <a:p>
                      <a:pPr algn="ctr"/>
                      <a:r>
                        <a:rPr lang="en-US" sz="1400" b="0" dirty="0">
                          <a:solidFill>
                            <a:srgbClr val="000000"/>
                          </a:solidFill>
                        </a:rPr>
                        <a:t>…</a:t>
                      </a:r>
                    </a:p>
                  </a:txBody>
                  <a:tcPr marL="45720" marR="45720">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tcPr>
                </a:tc>
                <a:extLst>
                  <a:ext uri="{0D108BD9-81ED-4DB2-BD59-A6C34878D82A}">
                    <a16:rowId xmlns:a16="http://schemas.microsoft.com/office/drawing/2014/main" val="10003"/>
                  </a:ext>
                </a:extLst>
              </a:tr>
              <a:tr h="350668">
                <a:tc>
                  <a:txBody>
                    <a:bodyPr/>
                    <a:lstStyle/>
                    <a:p>
                      <a:pPr algn="ctr"/>
                      <a:r>
                        <a:rPr lang="en-US" sz="1400" b="0" dirty="0">
                          <a:solidFill>
                            <a:srgbClr val="000000"/>
                          </a:solidFill>
                        </a:rPr>
                        <a:t>…</a:t>
                      </a:r>
                    </a:p>
                  </a:txBody>
                  <a:tcPr marL="45720" marR="45720">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tcPr>
                </a:tc>
                <a:extLst>
                  <a:ext uri="{0D108BD9-81ED-4DB2-BD59-A6C34878D82A}">
                    <a16:rowId xmlns:a16="http://schemas.microsoft.com/office/drawing/2014/main" val="10004"/>
                  </a:ext>
                </a:extLst>
              </a:tr>
              <a:tr h="350668">
                <a:tc>
                  <a:txBody>
                    <a:bodyPr/>
                    <a:lstStyle/>
                    <a:p>
                      <a:pPr algn="ctr"/>
                      <a:r>
                        <a:rPr lang="en-US" sz="1400" b="0" dirty="0">
                          <a:solidFill>
                            <a:srgbClr val="FF1919"/>
                          </a:solidFill>
                        </a:rPr>
                        <a:t>1K</a:t>
                      </a:r>
                      <a:r>
                        <a:rPr lang="en-US" sz="1400" b="0" baseline="0" dirty="0">
                          <a:solidFill>
                            <a:srgbClr val="FF1919"/>
                          </a:solidFill>
                        </a:rPr>
                        <a:t> loc.</a:t>
                      </a:r>
                      <a:endParaRPr lang="en-US" sz="1400" b="0" dirty="0">
                        <a:solidFill>
                          <a:srgbClr val="FF1919"/>
                        </a:solidFill>
                      </a:endParaRPr>
                    </a:p>
                  </a:txBody>
                  <a:tcPr marL="45720" marR="45720">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rgbClr val="BFBFBF"/>
                    </a:solidFill>
                  </a:tcPr>
                </a:tc>
                <a:extLst>
                  <a:ext uri="{0D108BD9-81ED-4DB2-BD59-A6C34878D82A}">
                    <a16:rowId xmlns:a16="http://schemas.microsoft.com/office/drawing/2014/main" val="10005"/>
                  </a:ext>
                </a:extLst>
              </a:tr>
            </a:tbl>
          </a:graphicData>
        </a:graphic>
      </p:graphicFrame>
      <p:graphicFrame>
        <p:nvGraphicFramePr>
          <p:cNvPr id="15" name="Table 14"/>
          <p:cNvGraphicFramePr>
            <a:graphicFrameLocks noGrp="1"/>
          </p:cNvGraphicFramePr>
          <p:nvPr/>
        </p:nvGraphicFramePr>
        <p:xfrm>
          <a:off x="6300192" y="1916832"/>
          <a:ext cx="815752" cy="2104008"/>
        </p:xfrm>
        <a:graphic>
          <a:graphicData uri="http://schemas.openxmlformats.org/drawingml/2006/table">
            <a:tbl>
              <a:tblPr firstRow="1" bandRow="1">
                <a:tableStyleId>{F5AB1C69-6EDB-4FF4-983F-18BD219EF322}</a:tableStyleId>
              </a:tblPr>
              <a:tblGrid>
                <a:gridCol w="815752">
                  <a:extLst>
                    <a:ext uri="{9D8B030D-6E8A-4147-A177-3AD203B41FA5}">
                      <a16:colId xmlns:a16="http://schemas.microsoft.com/office/drawing/2014/main" val="20000"/>
                    </a:ext>
                  </a:extLst>
                </a:gridCol>
              </a:tblGrid>
              <a:tr h="350668">
                <a:tc>
                  <a:txBody>
                    <a:bodyPr/>
                    <a:lstStyle/>
                    <a:p>
                      <a:pPr algn="ctr"/>
                      <a:r>
                        <a:rPr lang="en-US" sz="1400" b="0" dirty="0">
                          <a:solidFill>
                            <a:srgbClr val="000000"/>
                          </a:solidFill>
                        </a:rPr>
                        <a:t>376</a:t>
                      </a:r>
                    </a:p>
                  </a:txBody>
                  <a:tcPr marL="45720" marR="45720">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tcPr>
                </a:tc>
                <a:extLst>
                  <a:ext uri="{0D108BD9-81ED-4DB2-BD59-A6C34878D82A}">
                    <a16:rowId xmlns:a16="http://schemas.microsoft.com/office/drawing/2014/main" val="10000"/>
                  </a:ext>
                </a:extLst>
              </a:tr>
              <a:tr h="350668">
                <a:tc>
                  <a:txBody>
                    <a:bodyPr/>
                    <a:lstStyle/>
                    <a:p>
                      <a:pPr algn="ctr"/>
                      <a:r>
                        <a:rPr lang="en-US" sz="1400" b="0" dirty="0">
                          <a:solidFill>
                            <a:srgbClr val="000000"/>
                          </a:solidFill>
                        </a:rPr>
                        <a:t>…</a:t>
                      </a:r>
                    </a:p>
                  </a:txBody>
                  <a:tcPr marL="45720" marR="45720">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tcPr>
                </a:tc>
                <a:extLst>
                  <a:ext uri="{0D108BD9-81ED-4DB2-BD59-A6C34878D82A}">
                    <a16:rowId xmlns:a16="http://schemas.microsoft.com/office/drawing/2014/main" val="10001"/>
                  </a:ext>
                </a:extLst>
              </a:tr>
              <a:tr h="350668">
                <a:tc>
                  <a:txBody>
                    <a:bodyPr/>
                    <a:lstStyle/>
                    <a:p>
                      <a:pPr algn="ctr"/>
                      <a:r>
                        <a:rPr lang="en-US" sz="1400" b="0" dirty="0">
                          <a:solidFill>
                            <a:srgbClr val="000000"/>
                          </a:solidFill>
                        </a:rPr>
                        <a:t>…</a:t>
                      </a:r>
                    </a:p>
                  </a:txBody>
                  <a:tcPr marL="45720" marR="45720">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tcPr>
                </a:tc>
                <a:extLst>
                  <a:ext uri="{0D108BD9-81ED-4DB2-BD59-A6C34878D82A}">
                    <a16:rowId xmlns:a16="http://schemas.microsoft.com/office/drawing/2014/main" val="10002"/>
                  </a:ext>
                </a:extLst>
              </a:tr>
              <a:tr h="350668">
                <a:tc>
                  <a:txBody>
                    <a:bodyPr/>
                    <a:lstStyle/>
                    <a:p>
                      <a:pPr algn="ctr"/>
                      <a:r>
                        <a:rPr lang="en-US" sz="1400" b="0" dirty="0">
                          <a:solidFill>
                            <a:srgbClr val="000000"/>
                          </a:solidFill>
                        </a:rPr>
                        <a:t>…</a:t>
                      </a:r>
                    </a:p>
                  </a:txBody>
                  <a:tcPr marL="45720" marR="45720">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tcPr>
                </a:tc>
                <a:extLst>
                  <a:ext uri="{0D108BD9-81ED-4DB2-BD59-A6C34878D82A}">
                    <a16:rowId xmlns:a16="http://schemas.microsoft.com/office/drawing/2014/main" val="10003"/>
                  </a:ext>
                </a:extLst>
              </a:tr>
              <a:tr h="350668">
                <a:tc>
                  <a:txBody>
                    <a:bodyPr/>
                    <a:lstStyle/>
                    <a:p>
                      <a:pPr algn="ctr"/>
                      <a:r>
                        <a:rPr lang="en-US" sz="1400" b="0" dirty="0">
                          <a:solidFill>
                            <a:srgbClr val="000000"/>
                          </a:solidFill>
                        </a:rPr>
                        <a:t>…</a:t>
                      </a:r>
                    </a:p>
                  </a:txBody>
                  <a:tcPr marL="45720" marR="45720">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tcPr>
                </a:tc>
                <a:extLst>
                  <a:ext uri="{0D108BD9-81ED-4DB2-BD59-A6C34878D82A}">
                    <a16:rowId xmlns:a16="http://schemas.microsoft.com/office/drawing/2014/main" val="10004"/>
                  </a:ext>
                </a:extLst>
              </a:tr>
              <a:tr h="350668">
                <a:tc>
                  <a:txBody>
                    <a:bodyPr/>
                    <a:lstStyle/>
                    <a:p>
                      <a:pPr algn="ctr"/>
                      <a:r>
                        <a:rPr lang="en-US" sz="1400" b="0" dirty="0">
                          <a:solidFill>
                            <a:srgbClr val="FF1919"/>
                          </a:solidFill>
                        </a:rPr>
                        <a:t>2K loc.</a:t>
                      </a:r>
                    </a:p>
                  </a:txBody>
                  <a:tcPr marL="45720" marR="45720">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rgbClr val="BFBFBF"/>
                    </a:solidFill>
                  </a:tcPr>
                </a:tc>
                <a:extLst>
                  <a:ext uri="{0D108BD9-81ED-4DB2-BD59-A6C34878D82A}">
                    <a16:rowId xmlns:a16="http://schemas.microsoft.com/office/drawing/2014/main" val="10005"/>
                  </a:ext>
                </a:extLst>
              </a:tr>
            </a:tbl>
          </a:graphicData>
        </a:graphic>
      </p:graphicFrame>
      <p:graphicFrame>
        <p:nvGraphicFramePr>
          <p:cNvPr id="17" name="Table 16"/>
          <p:cNvGraphicFramePr>
            <a:graphicFrameLocks noGrp="1"/>
          </p:cNvGraphicFramePr>
          <p:nvPr/>
        </p:nvGraphicFramePr>
        <p:xfrm>
          <a:off x="2191504" y="1916832"/>
          <a:ext cx="815752" cy="1003176"/>
        </p:xfrm>
        <a:graphic>
          <a:graphicData uri="http://schemas.openxmlformats.org/drawingml/2006/table">
            <a:tbl>
              <a:tblPr firstRow="1" bandRow="1">
                <a:tableStyleId>{1FECB4D8-DB02-4DC6-A0A2-4F2EBAE1DC90}</a:tableStyleId>
              </a:tblPr>
              <a:tblGrid>
                <a:gridCol w="815752">
                  <a:extLst>
                    <a:ext uri="{9D8B030D-6E8A-4147-A177-3AD203B41FA5}">
                      <a16:colId xmlns:a16="http://schemas.microsoft.com/office/drawing/2014/main" val="20000"/>
                    </a:ext>
                  </a:extLst>
                </a:gridCol>
              </a:tblGrid>
              <a:tr h="334392">
                <a:tc>
                  <a:txBody>
                    <a:bodyPr/>
                    <a:lstStyle/>
                    <a:p>
                      <a:pPr algn="ctr"/>
                      <a:r>
                        <a:rPr lang="en-US" sz="1400" b="0">
                          <a:solidFill>
                            <a:srgbClr val="000000"/>
                          </a:solidFill>
                        </a:rPr>
                        <a:t>326</a:t>
                      </a:r>
                      <a:endParaRPr lang="en-US" sz="1400" b="0" dirty="0">
                        <a:solidFill>
                          <a:srgbClr val="000000"/>
                        </a:solidFill>
                      </a:endParaRPr>
                    </a:p>
                  </a:txBody>
                  <a:tcPr marL="45720" marR="45720">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tcPr>
                </a:tc>
                <a:extLst>
                  <a:ext uri="{0D108BD9-81ED-4DB2-BD59-A6C34878D82A}">
                    <a16:rowId xmlns:a16="http://schemas.microsoft.com/office/drawing/2014/main" val="10000"/>
                  </a:ext>
                </a:extLst>
              </a:tr>
              <a:tr h="334392">
                <a:tc>
                  <a:txBody>
                    <a:bodyPr/>
                    <a:lstStyle/>
                    <a:p>
                      <a:pPr algn="ctr"/>
                      <a:r>
                        <a:rPr lang="en-US" sz="1400" b="0">
                          <a:solidFill>
                            <a:srgbClr val="000000"/>
                          </a:solidFill>
                        </a:rPr>
                        <a:t>1451</a:t>
                      </a:r>
                      <a:endParaRPr lang="en-US" sz="1400" b="0" dirty="0">
                        <a:solidFill>
                          <a:srgbClr val="000000"/>
                        </a:solidFill>
                      </a:endParaRPr>
                    </a:p>
                  </a:txBody>
                  <a:tcPr marL="45720" marR="45720">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tcPr>
                </a:tc>
                <a:extLst>
                  <a:ext uri="{0D108BD9-81ED-4DB2-BD59-A6C34878D82A}">
                    <a16:rowId xmlns:a16="http://schemas.microsoft.com/office/drawing/2014/main" val="10001"/>
                  </a:ext>
                </a:extLst>
              </a:tr>
              <a:tr h="334392">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b="0" baseline="0" dirty="0">
                          <a:solidFill>
                            <a:srgbClr val="0000FF"/>
                          </a:solidFill>
                        </a:rPr>
                        <a:t>2 loc.</a:t>
                      </a:r>
                      <a:endParaRPr lang="en-US" sz="1400" b="0" dirty="0">
                        <a:solidFill>
                          <a:srgbClr val="0000FF"/>
                        </a:solidFill>
                      </a:endParaRPr>
                    </a:p>
                  </a:txBody>
                  <a:tcPr marL="45720" marR="45720">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solidFill>
                      <a:srgbClr val="BFBFBF"/>
                    </a:solidFill>
                  </a:tcPr>
                </a:tc>
                <a:extLst>
                  <a:ext uri="{0D108BD9-81ED-4DB2-BD59-A6C34878D82A}">
                    <a16:rowId xmlns:a16="http://schemas.microsoft.com/office/drawing/2014/main" val="10002"/>
                  </a:ext>
                </a:extLst>
              </a:tr>
            </a:tbl>
          </a:graphicData>
        </a:graphic>
      </p:graphicFrame>
      <p:graphicFrame>
        <p:nvGraphicFramePr>
          <p:cNvPr id="18" name="Table 17"/>
          <p:cNvGraphicFramePr>
            <a:graphicFrameLocks noGrp="1"/>
          </p:cNvGraphicFramePr>
          <p:nvPr/>
        </p:nvGraphicFramePr>
        <p:xfrm>
          <a:off x="4908376" y="1916832"/>
          <a:ext cx="815752" cy="1003176"/>
        </p:xfrm>
        <a:graphic>
          <a:graphicData uri="http://schemas.openxmlformats.org/drawingml/2006/table">
            <a:tbl>
              <a:tblPr firstRow="1" bandRow="1">
                <a:tableStyleId>{F5AB1C69-6EDB-4FF4-983F-18BD219EF322}</a:tableStyleId>
              </a:tblPr>
              <a:tblGrid>
                <a:gridCol w="815752">
                  <a:extLst>
                    <a:ext uri="{9D8B030D-6E8A-4147-A177-3AD203B41FA5}">
                      <a16:colId xmlns:a16="http://schemas.microsoft.com/office/drawing/2014/main" val="20000"/>
                    </a:ext>
                  </a:extLst>
                </a:gridCol>
              </a:tblGrid>
              <a:tr h="334392">
                <a:tc>
                  <a:txBody>
                    <a:bodyPr/>
                    <a:lstStyle/>
                    <a:p>
                      <a:pPr algn="ctr"/>
                      <a:r>
                        <a:rPr lang="en-US" sz="1400" b="0" dirty="0">
                          <a:solidFill>
                            <a:srgbClr val="000000"/>
                          </a:solidFill>
                        </a:rPr>
                        <a:t>326</a:t>
                      </a:r>
                    </a:p>
                  </a:txBody>
                  <a:tcPr marL="45720" marR="45720">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tcPr>
                </a:tc>
                <a:extLst>
                  <a:ext uri="{0D108BD9-81ED-4DB2-BD59-A6C34878D82A}">
                    <a16:rowId xmlns:a16="http://schemas.microsoft.com/office/drawing/2014/main" val="10000"/>
                  </a:ext>
                </a:extLst>
              </a:tr>
              <a:tr h="334392">
                <a:tc>
                  <a:txBody>
                    <a:bodyPr/>
                    <a:lstStyle/>
                    <a:p>
                      <a:pPr algn="ctr"/>
                      <a:r>
                        <a:rPr lang="en-US" sz="1400" b="0" dirty="0">
                          <a:solidFill>
                            <a:srgbClr val="000000"/>
                          </a:solidFill>
                        </a:rPr>
                        <a:t>1451</a:t>
                      </a:r>
                    </a:p>
                  </a:txBody>
                  <a:tcPr marL="45720" marR="45720">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tcPr>
                </a:tc>
                <a:extLst>
                  <a:ext uri="{0D108BD9-81ED-4DB2-BD59-A6C34878D82A}">
                    <a16:rowId xmlns:a16="http://schemas.microsoft.com/office/drawing/2014/main" val="10001"/>
                  </a:ext>
                </a:extLst>
              </a:tr>
              <a:tr h="334392">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b="0" baseline="0" dirty="0">
                          <a:solidFill>
                            <a:srgbClr val="0000FF"/>
                          </a:solidFill>
                        </a:rPr>
                        <a:t>2 loc.</a:t>
                      </a:r>
                      <a:endParaRPr lang="en-US" sz="1400" b="0" dirty="0">
                        <a:solidFill>
                          <a:srgbClr val="0000FF"/>
                        </a:solidFill>
                      </a:endParaRPr>
                    </a:p>
                  </a:txBody>
                  <a:tcPr marL="45720" marR="45720">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solidFill>
                      <a:srgbClr val="BFBFBF"/>
                    </a:solidFill>
                  </a:tcPr>
                </a:tc>
                <a:extLst>
                  <a:ext uri="{0D108BD9-81ED-4DB2-BD59-A6C34878D82A}">
                    <a16:rowId xmlns:a16="http://schemas.microsoft.com/office/drawing/2014/main" val="10002"/>
                  </a:ext>
                </a:extLst>
              </a:tr>
            </a:tbl>
          </a:graphicData>
        </a:graphic>
      </p:graphicFrame>
      <p:graphicFrame>
        <p:nvGraphicFramePr>
          <p:cNvPr id="19" name="Table 18"/>
          <p:cNvGraphicFramePr>
            <a:graphicFrameLocks noGrp="1"/>
          </p:cNvGraphicFramePr>
          <p:nvPr/>
        </p:nvGraphicFramePr>
        <p:xfrm>
          <a:off x="7668344" y="1916832"/>
          <a:ext cx="815752" cy="2104008"/>
        </p:xfrm>
        <a:graphic>
          <a:graphicData uri="http://schemas.openxmlformats.org/drawingml/2006/table">
            <a:tbl>
              <a:tblPr firstRow="1" bandRow="1">
                <a:tableStyleId>{F5AB1C69-6EDB-4FF4-983F-18BD219EF322}</a:tableStyleId>
              </a:tblPr>
              <a:tblGrid>
                <a:gridCol w="815752">
                  <a:extLst>
                    <a:ext uri="{9D8B030D-6E8A-4147-A177-3AD203B41FA5}">
                      <a16:colId xmlns:a16="http://schemas.microsoft.com/office/drawing/2014/main" val="20000"/>
                    </a:ext>
                  </a:extLst>
                </a:gridCol>
              </a:tblGrid>
              <a:tr h="350668">
                <a:tc>
                  <a:txBody>
                    <a:bodyPr/>
                    <a:lstStyle/>
                    <a:p>
                      <a:pPr algn="ctr"/>
                      <a:r>
                        <a:rPr lang="en-US" sz="1400" b="0" dirty="0">
                          <a:solidFill>
                            <a:srgbClr val="000000"/>
                          </a:solidFill>
                        </a:rPr>
                        <a:t>388</a:t>
                      </a:r>
                    </a:p>
                  </a:txBody>
                  <a:tcPr marL="45720" marR="45720">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tcPr>
                </a:tc>
                <a:extLst>
                  <a:ext uri="{0D108BD9-81ED-4DB2-BD59-A6C34878D82A}">
                    <a16:rowId xmlns:a16="http://schemas.microsoft.com/office/drawing/2014/main" val="10000"/>
                  </a:ext>
                </a:extLst>
              </a:tr>
              <a:tr h="350668">
                <a:tc>
                  <a:txBody>
                    <a:bodyPr/>
                    <a:lstStyle/>
                    <a:p>
                      <a:pPr algn="ctr"/>
                      <a:r>
                        <a:rPr lang="en-US" sz="1400" b="0" dirty="0">
                          <a:solidFill>
                            <a:srgbClr val="000000"/>
                          </a:solidFill>
                        </a:rPr>
                        <a:t>…</a:t>
                      </a:r>
                    </a:p>
                  </a:txBody>
                  <a:tcPr marL="45720" marR="45720">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tcPr>
                </a:tc>
                <a:extLst>
                  <a:ext uri="{0D108BD9-81ED-4DB2-BD59-A6C34878D82A}">
                    <a16:rowId xmlns:a16="http://schemas.microsoft.com/office/drawing/2014/main" val="10001"/>
                  </a:ext>
                </a:extLst>
              </a:tr>
              <a:tr h="350668">
                <a:tc>
                  <a:txBody>
                    <a:bodyPr/>
                    <a:lstStyle/>
                    <a:p>
                      <a:pPr algn="ctr"/>
                      <a:r>
                        <a:rPr lang="en-US" sz="1400" b="0" dirty="0">
                          <a:solidFill>
                            <a:srgbClr val="000000"/>
                          </a:solidFill>
                        </a:rPr>
                        <a:t>…</a:t>
                      </a:r>
                    </a:p>
                  </a:txBody>
                  <a:tcPr marL="45720" marR="45720">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tcPr>
                </a:tc>
                <a:extLst>
                  <a:ext uri="{0D108BD9-81ED-4DB2-BD59-A6C34878D82A}">
                    <a16:rowId xmlns:a16="http://schemas.microsoft.com/office/drawing/2014/main" val="10002"/>
                  </a:ext>
                </a:extLst>
              </a:tr>
              <a:tr h="350668">
                <a:tc>
                  <a:txBody>
                    <a:bodyPr/>
                    <a:lstStyle/>
                    <a:p>
                      <a:pPr algn="ctr"/>
                      <a:r>
                        <a:rPr lang="en-US" sz="1400" b="0" dirty="0">
                          <a:solidFill>
                            <a:srgbClr val="000000"/>
                          </a:solidFill>
                        </a:rPr>
                        <a:t>…</a:t>
                      </a:r>
                    </a:p>
                  </a:txBody>
                  <a:tcPr marL="45720" marR="45720">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tcPr>
                </a:tc>
                <a:extLst>
                  <a:ext uri="{0D108BD9-81ED-4DB2-BD59-A6C34878D82A}">
                    <a16:rowId xmlns:a16="http://schemas.microsoft.com/office/drawing/2014/main" val="10003"/>
                  </a:ext>
                </a:extLst>
              </a:tr>
              <a:tr h="350668">
                <a:tc>
                  <a:txBody>
                    <a:bodyPr/>
                    <a:lstStyle/>
                    <a:p>
                      <a:pPr algn="ctr"/>
                      <a:r>
                        <a:rPr lang="en-US" sz="1400" b="0" dirty="0">
                          <a:solidFill>
                            <a:srgbClr val="000000"/>
                          </a:solidFill>
                        </a:rPr>
                        <a:t>…</a:t>
                      </a:r>
                    </a:p>
                  </a:txBody>
                  <a:tcPr marL="45720" marR="45720">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tcPr>
                </a:tc>
                <a:extLst>
                  <a:ext uri="{0D108BD9-81ED-4DB2-BD59-A6C34878D82A}">
                    <a16:rowId xmlns:a16="http://schemas.microsoft.com/office/drawing/2014/main" val="10004"/>
                  </a:ext>
                </a:extLst>
              </a:tr>
              <a:tr h="350668">
                <a:tc>
                  <a:txBody>
                    <a:bodyPr/>
                    <a:lstStyle/>
                    <a:p>
                      <a:pPr algn="ctr"/>
                      <a:r>
                        <a:rPr lang="en-US" sz="1400" b="0" dirty="0">
                          <a:solidFill>
                            <a:srgbClr val="FF1919"/>
                          </a:solidFill>
                        </a:rPr>
                        <a:t>1K loc.</a:t>
                      </a:r>
                    </a:p>
                  </a:txBody>
                  <a:tcPr marL="45720" marR="45720">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0005"/>
                  </a:ext>
                </a:extLst>
              </a:tr>
            </a:tbl>
          </a:graphicData>
        </a:graphic>
      </p:graphicFrame>
      <p:sp>
        <p:nvSpPr>
          <p:cNvPr id="20" name="Rectangle 19"/>
          <p:cNvSpPr/>
          <p:nvPr/>
        </p:nvSpPr>
        <p:spPr>
          <a:xfrm>
            <a:off x="683568" y="1484784"/>
            <a:ext cx="1296144" cy="268447"/>
          </a:xfrm>
          <a:prstGeom prst="rect">
            <a:avLst/>
          </a:prstGeom>
          <a:solidFill>
            <a:srgbClr val="0000FF">
              <a:alpha val="5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1" name="Rectangle 20"/>
          <p:cNvSpPr/>
          <p:nvPr/>
        </p:nvSpPr>
        <p:spPr>
          <a:xfrm>
            <a:off x="1979712" y="1484784"/>
            <a:ext cx="1296144" cy="268447"/>
          </a:xfrm>
          <a:prstGeom prst="rect">
            <a:avLst/>
          </a:prstGeom>
          <a:solidFill>
            <a:srgbClr val="0000FF">
              <a:alpha val="5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2" name="Rectangle 21"/>
          <p:cNvSpPr/>
          <p:nvPr/>
        </p:nvSpPr>
        <p:spPr>
          <a:xfrm>
            <a:off x="4606653" y="1484784"/>
            <a:ext cx="1296144" cy="268447"/>
          </a:xfrm>
          <a:prstGeom prst="rect">
            <a:avLst/>
          </a:prstGeom>
          <a:solidFill>
            <a:srgbClr val="0000FF">
              <a:alpha val="5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3" name="Rectangle 22"/>
          <p:cNvSpPr/>
          <p:nvPr/>
        </p:nvSpPr>
        <p:spPr>
          <a:xfrm>
            <a:off x="3275856" y="1484784"/>
            <a:ext cx="1296144" cy="268447"/>
          </a:xfrm>
          <a:prstGeom prst="rect">
            <a:avLst/>
          </a:prstGeom>
          <a:solidFill>
            <a:srgbClr val="FF1919">
              <a:alpha val="5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Tahoma"/>
              <a:ea typeface="+mn-ea"/>
              <a:cs typeface="+mn-cs"/>
            </a:endParaRPr>
          </a:p>
        </p:txBody>
      </p:sp>
      <p:sp>
        <p:nvSpPr>
          <p:cNvPr id="24" name="Rectangle 23"/>
          <p:cNvSpPr/>
          <p:nvPr/>
        </p:nvSpPr>
        <p:spPr>
          <a:xfrm>
            <a:off x="5940152" y="1484785"/>
            <a:ext cx="1343672" cy="278274"/>
          </a:xfrm>
          <a:prstGeom prst="rect">
            <a:avLst/>
          </a:prstGeom>
          <a:solidFill>
            <a:srgbClr val="FF1919">
              <a:alpha val="5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Tahoma"/>
              <a:ea typeface="+mn-ea"/>
              <a:cs typeface="+mn-cs"/>
            </a:endParaRPr>
          </a:p>
        </p:txBody>
      </p:sp>
      <p:sp>
        <p:nvSpPr>
          <p:cNvPr id="25" name="Rectangle 24"/>
          <p:cNvSpPr/>
          <p:nvPr/>
        </p:nvSpPr>
        <p:spPr>
          <a:xfrm>
            <a:off x="7308304" y="1484784"/>
            <a:ext cx="1296144" cy="268447"/>
          </a:xfrm>
          <a:prstGeom prst="rect">
            <a:avLst/>
          </a:prstGeom>
          <a:solidFill>
            <a:srgbClr val="FF1919">
              <a:alpha val="5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Tahoma"/>
              <a:ea typeface="+mn-ea"/>
              <a:cs typeface="+mn-cs"/>
            </a:endParaRPr>
          </a:p>
        </p:txBody>
      </p:sp>
      <p:sp>
        <p:nvSpPr>
          <p:cNvPr id="26" name="Rectangle 25"/>
          <p:cNvSpPr/>
          <p:nvPr/>
        </p:nvSpPr>
        <p:spPr>
          <a:xfrm>
            <a:off x="755576" y="4437112"/>
            <a:ext cx="2664296" cy="1728192"/>
          </a:xfrm>
          <a:prstGeom prst="rect">
            <a:avLst/>
          </a:prstGeom>
          <a:noFill/>
          <a:ln w="28575"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7" name="Rectangle 26"/>
          <p:cNvSpPr/>
          <p:nvPr/>
        </p:nvSpPr>
        <p:spPr>
          <a:xfrm>
            <a:off x="395536" y="1412776"/>
            <a:ext cx="1584176" cy="2160240"/>
          </a:xfrm>
          <a:prstGeom prst="rect">
            <a:avLst/>
          </a:prstGeom>
          <a:noFill/>
          <a:ln w="28575"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8" name="Rectangle 27"/>
          <p:cNvSpPr/>
          <p:nvPr/>
        </p:nvSpPr>
        <p:spPr>
          <a:xfrm>
            <a:off x="3131840" y="1412776"/>
            <a:ext cx="1584176" cy="2736304"/>
          </a:xfrm>
          <a:prstGeom prst="rect">
            <a:avLst/>
          </a:prstGeom>
          <a:noFill/>
          <a:ln w="28575"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0" name="Rectangle 29"/>
          <p:cNvSpPr/>
          <p:nvPr/>
        </p:nvSpPr>
        <p:spPr>
          <a:xfrm>
            <a:off x="5796136" y="1412776"/>
            <a:ext cx="1584176" cy="2736304"/>
          </a:xfrm>
          <a:prstGeom prst="rect">
            <a:avLst/>
          </a:prstGeom>
          <a:noFill/>
          <a:ln w="28575"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1" name="TextBox 30"/>
          <p:cNvSpPr txBox="1"/>
          <p:nvPr/>
        </p:nvSpPr>
        <p:spPr>
          <a:xfrm>
            <a:off x="899592" y="4653136"/>
            <a:ext cx="2304256"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Previous work needs to verify:</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mn-ea"/>
                <a:cs typeface="+mn-cs"/>
              </a:rPr>
              <a:t>3004 locations</a:t>
            </a:r>
          </a:p>
        </p:txBody>
      </p:sp>
      <p:sp>
        <p:nvSpPr>
          <p:cNvPr id="32" name="Rectangle 31"/>
          <p:cNvSpPr/>
          <p:nvPr/>
        </p:nvSpPr>
        <p:spPr>
          <a:xfrm>
            <a:off x="1835696" y="1412776"/>
            <a:ext cx="1584176" cy="1656184"/>
          </a:xfrm>
          <a:prstGeom prst="rect">
            <a:avLst/>
          </a:prstGeom>
          <a:noFill/>
          <a:ln w="28575" cmpd="sng">
            <a:solidFill>
              <a:srgbClr val="0000FF"/>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3" name="Rectangle 32"/>
          <p:cNvSpPr/>
          <p:nvPr/>
        </p:nvSpPr>
        <p:spPr>
          <a:xfrm>
            <a:off x="4499992" y="1412776"/>
            <a:ext cx="1584176" cy="1656184"/>
          </a:xfrm>
          <a:prstGeom prst="rect">
            <a:avLst/>
          </a:prstGeom>
          <a:noFill/>
          <a:ln w="28575" cmpd="sng">
            <a:solidFill>
              <a:srgbClr val="0000FF"/>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5" name="Rectangle 34"/>
          <p:cNvSpPr/>
          <p:nvPr/>
        </p:nvSpPr>
        <p:spPr>
          <a:xfrm>
            <a:off x="395536" y="1412776"/>
            <a:ext cx="1584176" cy="2160240"/>
          </a:xfrm>
          <a:prstGeom prst="rect">
            <a:avLst/>
          </a:prstGeom>
          <a:noFill/>
          <a:ln w="28575" cmpd="sng">
            <a:solidFill>
              <a:srgbClr val="0000FF"/>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6" name="Rectangle 35"/>
          <p:cNvSpPr/>
          <p:nvPr/>
        </p:nvSpPr>
        <p:spPr>
          <a:xfrm>
            <a:off x="5508104" y="4437112"/>
            <a:ext cx="2664296" cy="1728192"/>
          </a:xfrm>
          <a:prstGeom prst="rect">
            <a:avLst/>
          </a:prstGeom>
          <a:noFill/>
          <a:ln w="28575" cmpd="sng">
            <a:solidFill>
              <a:srgbClr val="0000FF"/>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
        <p:nvSpPr>
          <p:cNvPr id="37" name="TextBox 36"/>
          <p:cNvSpPr txBox="1"/>
          <p:nvPr/>
        </p:nvSpPr>
        <p:spPr>
          <a:xfrm>
            <a:off x="5652120" y="4653136"/>
            <a:ext cx="2543597"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0000FF"/>
                </a:solidFill>
                <a:effectLst/>
                <a:uLnTx/>
                <a:uFillTx/>
                <a:latin typeface="Tahoma"/>
                <a:ea typeface="+mn-ea"/>
                <a:cs typeface="+mn-cs"/>
              </a:rPr>
              <a:t>FastHASH</a:t>
            </a:r>
            <a:r>
              <a:rPr kumimoji="0" lang="en-US" sz="1800" b="0" i="0" u="none" strike="noStrike" kern="1200" cap="none" spc="0" normalizeH="0" baseline="0" noProof="0" dirty="0">
                <a:ln>
                  <a:noFill/>
                </a:ln>
                <a:solidFill>
                  <a:srgbClr val="0000FF"/>
                </a:solidFill>
                <a:effectLst/>
                <a:uLnTx/>
                <a:uFillTx/>
                <a:latin typeface="Tahoma"/>
                <a:ea typeface="+mn-ea"/>
                <a:cs typeface="+mn-cs"/>
              </a:rPr>
              <a:t> verifies only:</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8 locations</a:t>
            </a:r>
          </a:p>
        </p:txBody>
      </p:sp>
      <p:sp>
        <p:nvSpPr>
          <p:cNvPr id="39" name="Rectangle 38"/>
          <p:cNvSpPr/>
          <p:nvPr/>
        </p:nvSpPr>
        <p:spPr>
          <a:xfrm>
            <a:off x="899592" y="1916832"/>
            <a:ext cx="720080" cy="1224136"/>
          </a:xfrm>
          <a:prstGeom prst="rect">
            <a:avLst/>
          </a:prstGeom>
          <a:solidFill>
            <a:srgbClr val="0000FF">
              <a:alpha val="5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0" name="TextBox 39"/>
          <p:cNvSpPr txBox="1"/>
          <p:nvPr/>
        </p:nvSpPr>
        <p:spPr>
          <a:xfrm>
            <a:off x="1619672" y="2204864"/>
            <a:ext cx="11395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Locations</a:t>
            </a:r>
          </a:p>
        </p:txBody>
      </p:sp>
      <p:sp>
        <p:nvSpPr>
          <p:cNvPr id="41" name="TextBox 40"/>
          <p:cNvSpPr txBox="1"/>
          <p:nvPr/>
        </p:nvSpPr>
        <p:spPr>
          <a:xfrm>
            <a:off x="1619672" y="3068960"/>
            <a:ext cx="229157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1919"/>
                </a:solidFill>
                <a:effectLst/>
                <a:uLnTx/>
                <a:uFillTx/>
                <a:latin typeface="Tahoma"/>
                <a:ea typeface="+mn-ea"/>
                <a:cs typeface="+mn-cs"/>
              </a:rPr>
              <a:t>Number of Locations</a:t>
            </a:r>
          </a:p>
        </p:txBody>
      </p:sp>
      <p:sp>
        <p:nvSpPr>
          <p:cNvPr id="42" name="Rectangle 41"/>
          <p:cNvSpPr/>
          <p:nvPr/>
        </p:nvSpPr>
        <p:spPr>
          <a:xfrm>
            <a:off x="899592" y="3151128"/>
            <a:ext cx="720080" cy="288032"/>
          </a:xfrm>
          <a:prstGeom prst="rect">
            <a:avLst/>
          </a:prstGeom>
          <a:solidFill>
            <a:srgbClr val="FF1919">
              <a:alpha val="50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Tahoma"/>
              <a:ea typeface="+mn-ea"/>
              <a:cs typeface="+mn-cs"/>
            </a:endParaRPr>
          </a:p>
        </p:txBody>
      </p:sp>
      <p:sp>
        <p:nvSpPr>
          <p:cNvPr id="7" name="TextBox 6"/>
          <p:cNvSpPr txBox="1"/>
          <p:nvPr/>
        </p:nvSpPr>
        <p:spPr>
          <a:xfrm>
            <a:off x="467544" y="4365104"/>
            <a:ext cx="208407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Cheapest 3 k-</a:t>
            </a:r>
            <a:r>
              <a:rPr kumimoji="0" lang="en-US" sz="1800" b="0" i="0" u="none" strike="noStrike" kern="1200" cap="none" spc="0" normalizeH="0" baseline="0" noProof="0" dirty="0" err="1">
                <a:ln>
                  <a:noFill/>
                </a:ln>
                <a:solidFill>
                  <a:srgbClr val="0000FF"/>
                </a:solidFill>
                <a:effectLst/>
                <a:uLnTx/>
                <a:uFillTx/>
                <a:latin typeface="Tahoma"/>
                <a:ea typeface="+mn-ea"/>
                <a:cs typeface="+mn-cs"/>
              </a:rPr>
              <a:t>mers</a:t>
            </a:r>
            <a:endParaRPr kumimoji="0" lang="en-US" sz="1800" b="0" i="0" u="none" strike="noStrike" kern="1200" cap="none" spc="0" normalizeH="0" baseline="0" noProof="0" dirty="0">
              <a:ln>
                <a:noFill/>
              </a:ln>
              <a:solidFill>
                <a:srgbClr val="0000FF"/>
              </a:solidFill>
              <a:effectLst/>
              <a:uLnTx/>
              <a:uFillTx/>
              <a:latin typeface="Tahoma"/>
              <a:ea typeface="+mn-ea"/>
              <a:cs typeface="+mn-cs"/>
            </a:endParaRPr>
          </a:p>
        </p:txBody>
      </p:sp>
      <p:sp>
        <p:nvSpPr>
          <p:cNvPr id="34" name="TextBox 33"/>
          <p:cNvSpPr txBox="1"/>
          <p:nvPr/>
        </p:nvSpPr>
        <p:spPr>
          <a:xfrm>
            <a:off x="456899" y="4355812"/>
            <a:ext cx="215677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mn-ea"/>
                <a:cs typeface="+mn-cs"/>
              </a:rPr>
              <a:t>Expensive 3 k-</a:t>
            </a:r>
            <a:r>
              <a:rPr kumimoji="0" lang="en-US" sz="1800" b="0" i="0" u="none" strike="noStrike" kern="1200" cap="none" spc="0" normalizeH="0" baseline="0" noProof="0" dirty="0" err="1">
                <a:ln>
                  <a:noFill/>
                </a:ln>
                <a:solidFill>
                  <a:srgbClr val="FF0000"/>
                </a:solidFill>
                <a:effectLst/>
                <a:uLnTx/>
                <a:uFillTx/>
                <a:latin typeface="Tahoma"/>
                <a:ea typeface="+mn-ea"/>
                <a:cs typeface="+mn-cs"/>
              </a:rPr>
              <a:t>mers</a:t>
            </a:r>
            <a:endParaRPr kumimoji="0" lang="en-US" sz="1800" b="0" i="0" u="none" strike="noStrike" kern="120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171379926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40"/>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xit" presetSubtype="0" fill="hold" grpId="1" nodeType="clickEffect">
                                  <p:stCondLst>
                                    <p:cond delay="0"/>
                                  </p:stCondLst>
                                  <p:childTnLst>
                                    <p:set>
                                      <p:cBhvr>
                                        <p:cTn id="16" dur="1" fill="hold">
                                          <p:stCondLst>
                                            <p:cond delay="0"/>
                                          </p:stCondLst>
                                        </p:cTn>
                                        <p:tgtEl>
                                          <p:spTgt spid="39"/>
                                        </p:tgtEl>
                                        <p:attrNameLst>
                                          <p:attrName>style.visibility</p:attrName>
                                        </p:attrNameLst>
                                      </p:cBhvr>
                                      <p:to>
                                        <p:strVal val="hidden"/>
                                      </p:to>
                                    </p:set>
                                  </p:childTnLst>
                                </p:cTn>
                              </p:par>
                              <p:par>
                                <p:cTn id="17" presetID="1" presetClass="exit" presetSubtype="0" fill="hold" grpId="1" nodeType="withEffect">
                                  <p:stCondLst>
                                    <p:cond delay="0"/>
                                  </p:stCondLst>
                                  <p:childTnLst>
                                    <p:set>
                                      <p:cBhvr>
                                        <p:cTn id="18" dur="1" fill="hold">
                                          <p:stCondLst>
                                            <p:cond delay="0"/>
                                          </p:stCondLst>
                                        </p:cTn>
                                        <p:tgtEl>
                                          <p:spTgt spid="40"/>
                                        </p:tgtEl>
                                        <p:attrNameLst>
                                          <p:attrName>style.visibility</p:attrName>
                                        </p:attrNameLst>
                                      </p:cBhvr>
                                      <p:to>
                                        <p:strVal val="hidden"/>
                                      </p:to>
                                    </p:set>
                                  </p:childTnLst>
                                </p:cTn>
                              </p:par>
                              <p:par>
                                <p:cTn id="19" presetID="1" presetClass="entr" presetSubtype="0" fill="hold" grpId="0" nodeType="withEffect">
                                  <p:stCondLst>
                                    <p:cond delay="0"/>
                                  </p:stCondLst>
                                  <p:childTnLst>
                                    <p:set>
                                      <p:cBhvr>
                                        <p:cTn id="20" dur="1" fill="hold">
                                          <p:stCondLst>
                                            <p:cond delay="0"/>
                                          </p:stCondLst>
                                        </p:cTn>
                                        <p:tgtEl>
                                          <p:spTgt spid="4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4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xit" presetSubtype="0" fill="hold" grpId="1" nodeType="clickEffect">
                                  <p:stCondLst>
                                    <p:cond delay="0"/>
                                  </p:stCondLst>
                                  <p:childTnLst>
                                    <p:set>
                                      <p:cBhvr>
                                        <p:cTn id="26" dur="1" fill="hold">
                                          <p:stCondLst>
                                            <p:cond delay="0"/>
                                          </p:stCondLst>
                                        </p:cTn>
                                        <p:tgtEl>
                                          <p:spTgt spid="41"/>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42"/>
                                        </p:tgtEl>
                                        <p:attrNameLst>
                                          <p:attrName>style.visibility</p:attrName>
                                        </p:attrNameLst>
                                      </p:cBhvr>
                                      <p:to>
                                        <p:strVal val="hidden"/>
                                      </p:to>
                                    </p:set>
                                  </p:childTnLst>
                                </p:cTn>
                              </p:par>
                              <p:par>
                                <p:cTn id="29" presetID="1" presetClass="entr" presetSubtype="0" fill="hold" nodeType="withEffect">
                                  <p:stCondLst>
                                    <p:cond delay="0"/>
                                  </p:stCondLst>
                                  <p:childTnLst>
                                    <p:set>
                                      <p:cBhvr>
                                        <p:cTn id="30" dur="1" fill="hold">
                                          <p:stCondLst>
                                            <p:cond delay="0"/>
                                          </p:stCondLst>
                                        </p:cTn>
                                        <p:tgtEl>
                                          <p:spTgt spid="17"/>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13"/>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18"/>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15"/>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19"/>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20"/>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1"/>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22"/>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7"/>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23"/>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24"/>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25"/>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34"/>
                                        </p:tgtEl>
                                        <p:attrNameLst>
                                          <p:attrName>style.visibility</p:attrName>
                                        </p:attrNameLst>
                                      </p:cBhvr>
                                      <p:to>
                                        <p:strVal val="visible"/>
                                      </p:to>
                                    </p:set>
                                  </p:childTnLst>
                                </p:cTn>
                              </p:par>
                              <p:par>
                                <p:cTn id="59" presetID="1" presetClass="exit" presetSubtype="0" fill="hold" grpId="1" nodeType="withEffect">
                                  <p:stCondLst>
                                    <p:cond delay="0"/>
                                  </p:stCondLst>
                                  <p:childTnLst>
                                    <p:set>
                                      <p:cBhvr>
                                        <p:cTn id="60" dur="1" fill="hold">
                                          <p:stCondLst>
                                            <p:cond delay="0"/>
                                          </p:stCondLst>
                                        </p:cTn>
                                        <p:tgtEl>
                                          <p:spTgt spid="7"/>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grpId="0" nodeType="clickEffect">
                                  <p:stCondLst>
                                    <p:cond delay="0"/>
                                  </p:stCondLst>
                                  <p:childTnLst>
                                    <p:set>
                                      <p:cBhvr>
                                        <p:cTn id="64" dur="1" fill="hold">
                                          <p:stCondLst>
                                            <p:cond delay="0"/>
                                          </p:stCondLst>
                                        </p:cTn>
                                        <p:tgtEl>
                                          <p:spTgt spid="27"/>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30"/>
                                        </p:tgtEl>
                                        <p:attrNameLst>
                                          <p:attrName>style.visibility</p:attrName>
                                        </p:attrNameLst>
                                      </p:cBhvr>
                                      <p:to>
                                        <p:strVal val="visible"/>
                                      </p:to>
                                    </p:set>
                                  </p:childTnLst>
                                </p:cTn>
                              </p:par>
                              <p:par>
                                <p:cTn id="69" presetID="1" presetClass="exit" presetSubtype="0" fill="hold" grpId="1" nodeType="withEffect">
                                  <p:stCondLst>
                                    <p:cond delay="0"/>
                                  </p:stCondLst>
                                  <p:childTnLst>
                                    <p:set>
                                      <p:cBhvr>
                                        <p:cTn id="70" dur="1" fill="hold">
                                          <p:stCondLst>
                                            <p:cond delay="0"/>
                                          </p:stCondLst>
                                        </p:cTn>
                                        <p:tgtEl>
                                          <p:spTgt spid="34"/>
                                        </p:tgtEl>
                                        <p:attrNameLst>
                                          <p:attrName>style.visibility</p:attrName>
                                        </p:attrNameLst>
                                      </p:cBhvr>
                                      <p:to>
                                        <p:strVal val="hidden"/>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26"/>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31"/>
                                        </p:tgtEl>
                                        <p:attrNameLst>
                                          <p:attrName>style.visibility</p:attrName>
                                        </p:attrNameLst>
                                      </p:cBhvr>
                                      <p:to>
                                        <p:strVal val="visible"/>
                                      </p:to>
                                    </p:set>
                                  </p:childTnLst>
                                </p:cTn>
                              </p:par>
                            </p:childTnLst>
                          </p:cTn>
                        </p:par>
                      </p:childTnLst>
                    </p:cTn>
                  </p:par>
                  <p:par>
                    <p:cTn id="77" fill="hold">
                      <p:stCondLst>
                        <p:cond delay="indefinite"/>
                      </p:stCondLst>
                      <p:childTnLst>
                        <p:par>
                          <p:cTn id="78" fill="hold">
                            <p:stCondLst>
                              <p:cond delay="0"/>
                            </p:stCondLst>
                            <p:childTnLst>
                              <p:par>
                                <p:cTn id="79" presetID="1" presetClass="entr" presetSubtype="0" fill="hold" grpId="0" nodeType="clickEffect">
                                  <p:stCondLst>
                                    <p:cond delay="0"/>
                                  </p:stCondLst>
                                  <p:childTnLst>
                                    <p:set>
                                      <p:cBhvr>
                                        <p:cTn id="80" dur="1" fill="hold">
                                          <p:stCondLst>
                                            <p:cond delay="0"/>
                                          </p:stCondLst>
                                        </p:cTn>
                                        <p:tgtEl>
                                          <p:spTgt spid="35"/>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32"/>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33"/>
                                        </p:tgtEl>
                                        <p:attrNameLst>
                                          <p:attrName>style.visibility</p:attrName>
                                        </p:attrNameLst>
                                      </p:cBhvr>
                                      <p:to>
                                        <p:strVal val="visible"/>
                                      </p:to>
                                    </p:set>
                                  </p:childTnLst>
                                </p:cTn>
                              </p:par>
                              <p:par>
                                <p:cTn id="85" presetID="1" presetClass="exit" presetSubtype="0" fill="hold" grpId="1" nodeType="withEffect">
                                  <p:stCondLst>
                                    <p:cond delay="0"/>
                                  </p:stCondLst>
                                  <p:childTnLst>
                                    <p:set>
                                      <p:cBhvr>
                                        <p:cTn id="86" dur="1" fill="hold">
                                          <p:stCondLst>
                                            <p:cond delay="0"/>
                                          </p:stCondLst>
                                        </p:cTn>
                                        <p:tgtEl>
                                          <p:spTgt spid="27"/>
                                        </p:tgtEl>
                                        <p:attrNameLst>
                                          <p:attrName>style.visibility</p:attrName>
                                        </p:attrNameLst>
                                      </p:cBhvr>
                                      <p:to>
                                        <p:strVal val="hidden"/>
                                      </p:to>
                                    </p:set>
                                  </p:childTnLst>
                                </p:cTn>
                              </p:par>
                              <p:par>
                                <p:cTn id="87" presetID="1" presetClass="exit" presetSubtype="0" fill="hold" grpId="1" nodeType="withEffect">
                                  <p:stCondLst>
                                    <p:cond delay="0"/>
                                  </p:stCondLst>
                                  <p:childTnLst>
                                    <p:set>
                                      <p:cBhvr>
                                        <p:cTn id="88" dur="1" fill="hold">
                                          <p:stCondLst>
                                            <p:cond delay="0"/>
                                          </p:stCondLst>
                                        </p:cTn>
                                        <p:tgtEl>
                                          <p:spTgt spid="28"/>
                                        </p:tgtEl>
                                        <p:attrNameLst>
                                          <p:attrName>style.visibility</p:attrName>
                                        </p:attrNameLst>
                                      </p:cBhvr>
                                      <p:to>
                                        <p:strVal val="hidden"/>
                                      </p:to>
                                    </p:set>
                                  </p:childTnLst>
                                </p:cTn>
                              </p:par>
                              <p:par>
                                <p:cTn id="89" presetID="1" presetClass="exit" presetSubtype="0" fill="hold" grpId="1" nodeType="withEffect">
                                  <p:stCondLst>
                                    <p:cond delay="0"/>
                                  </p:stCondLst>
                                  <p:childTnLst>
                                    <p:set>
                                      <p:cBhvr>
                                        <p:cTn id="90" dur="1" fill="hold">
                                          <p:stCondLst>
                                            <p:cond delay="0"/>
                                          </p:stCondLst>
                                        </p:cTn>
                                        <p:tgtEl>
                                          <p:spTgt spid="30"/>
                                        </p:tgtEl>
                                        <p:attrNameLst>
                                          <p:attrName>style.visibility</p:attrName>
                                        </p:attrNameLst>
                                      </p:cBhvr>
                                      <p:to>
                                        <p:strVal val="hidden"/>
                                      </p:to>
                                    </p:set>
                                  </p:childTnLst>
                                </p:cTn>
                              </p:par>
                            </p:childTnLst>
                          </p:cTn>
                        </p:par>
                      </p:childTnLst>
                    </p:cTn>
                  </p:par>
                  <p:par>
                    <p:cTn id="91" fill="hold">
                      <p:stCondLst>
                        <p:cond delay="indefinite"/>
                      </p:stCondLst>
                      <p:childTnLst>
                        <p:par>
                          <p:cTn id="92" fill="hold">
                            <p:stCondLst>
                              <p:cond delay="0"/>
                            </p:stCondLst>
                            <p:childTnLst>
                              <p:par>
                                <p:cTn id="93" presetID="1" presetClass="entr" presetSubtype="0" fill="hold" grpId="0" nodeType="clickEffect">
                                  <p:stCondLst>
                                    <p:cond delay="0"/>
                                  </p:stCondLst>
                                  <p:childTnLst>
                                    <p:set>
                                      <p:cBhvr>
                                        <p:cTn id="94" dur="1" fill="hold">
                                          <p:stCondLst>
                                            <p:cond delay="0"/>
                                          </p:stCondLst>
                                        </p:cTn>
                                        <p:tgtEl>
                                          <p:spTgt spid="36"/>
                                        </p:tgtEl>
                                        <p:attrNameLst>
                                          <p:attrName>style.visibility</p:attrName>
                                        </p:attrNameLst>
                                      </p:cBhvr>
                                      <p:to>
                                        <p:strVal val="visible"/>
                                      </p:to>
                                    </p:set>
                                  </p:childTnLst>
                                </p:cTn>
                              </p:par>
                              <p:par>
                                <p:cTn id="95" presetID="1" presetClass="entr" presetSubtype="0" fill="hold" grpId="0" nodeType="withEffect">
                                  <p:stCondLst>
                                    <p:cond delay="0"/>
                                  </p:stCondLst>
                                  <p:childTnLst>
                                    <p:set>
                                      <p:cBhvr>
                                        <p:cTn id="9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P spid="22" grpId="0" animBg="1"/>
      <p:bldP spid="23" grpId="0" animBg="1"/>
      <p:bldP spid="24" grpId="0" animBg="1"/>
      <p:bldP spid="25" grpId="0" animBg="1"/>
      <p:bldP spid="26" grpId="0" animBg="1"/>
      <p:bldP spid="27" grpId="0" animBg="1"/>
      <p:bldP spid="27" grpId="1" animBg="1"/>
      <p:bldP spid="28" grpId="0" animBg="1"/>
      <p:bldP spid="28" grpId="1" animBg="1"/>
      <p:bldP spid="30" grpId="0" animBg="1"/>
      <p:bldP spid="30" grpId="1" animBg="1"/>
      <p:bldP spid="31" grpId="0"/>
      <p:bldP spid="32" grpId="0" animBg="1"/>
      <p:bldP spid="33" grpId="0" animBg="1"/>
      <p:bldP spid="35" grpId="0" animBg="1"/>
      <p:bldP spid="36" grpId="0" animBg="1"/>
      <p:bldP spid="37" grpId="0"/>
      <p:bldP spid="39" grpId="0" animBg="1"/>
      <p:bldP spid="39" grpId="1" animBg="1"/>
      <p:bldP spid="40" grpId="0"/>
      <p:bldP spid="40" grpId="1"/>
      <p:bldP spid="41" grpId="0"/>
      <p:bldP spid="41" grpId="1"/>
      <p:bldP spid="42" grpId="0" animBg="1"/>
      <p:bldP spid="42" grpId="1" animBg="1"/>
      <p:bldP spid="7" grpId="0"/>
      <p:bldP spid="7" grpId="1"/>
      <p:bldP spid="34" grpId="0"/>
      <p:bldP spid="34" grpId="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dirty="0"/>
              <a:t>Methodology</a:t>
            </a:r>
          </a:p>
        </p:txBody>
      </p:sp>
      <p:sp>
        <p:nvSpPr>
          <p:cNvPr id="3" name="内容占位符 2"/>
          <p:cNvSpPr>
            <a:spLocks noGrp="1"/>
          </p:cNvSpPr>
          <p:nvPr>
            <p:ph idx="1"/>
          </p:nvPr>
        </p:nvSpPr>
        <p:spPr/>
        <p:txBody>
          <a:bodyPr/>
          <a:lstStyle/>
          <a:p>
            <a:r>
              <a:rPr lang="en-US" sz="2000" dirty="0"/>
              <a:t>Implemented </a:t>
            </a:r>
            <a:r>
              <a:rPr lang="en-US" sz="2000" dirty="0" err="1">
                <a:solidFill>
                  <a:srgbClr val="0000FF"/>
                </a:solidFill>
              </a:rPr>
              <a:t>FastHASH</a:t>
            </a:r>
            <a:r>
              <a:rPr lang="en-US" sz="2000" dirty="0"/>
              <a:t> on top of state-of-the-art mapper: </a:t>
            </a:r>
            <a:r>
              <a:rPr lang="en-US" sz="2000" dirty="0" err="1">
                <a:solidFill>
                  <a:srgbClr val="FF0000"/>
                </a:solidFill>
              </a:rPr>
              <a:t>mrFAST</a:t>
            </a:r>
            <a:endParaRPr lang="en-US" sz="2000" dirty="0">
              <a:solidFill>
                <a:srgbClr val="FF0000"/>
              </a:solidFill>
            </a:endParaRPr>
          </a:p>
          <a:p>
            <a:pPr lvl="1"/>
            <a:r>
              <a:rPr lang="en-US" sz="2000" dirty="0">
                <a:solidFill>
                  <a:srgbClr val="000000"/>
                </a:solidFill>
              </a:rPr>
              <a:t>New version </a:t>
            </a:r>
            <a:r>
              <a:rPr lang="en-US" sz="2000" dirty="0">
                <a:solidFill>
                  <a:srgbClr val="0000FF"/>
                </a:solidFill>
              </a:rPr>
              <a:t>mrFAST-2.5.0.0 </a:t>
            </a:r>
            <a:r>
              <a:rPr lang="en-US" sz="2000" dirty="0">
                <a:solidFill>
                  <a:srgbClr val="000000"/>
                </a:solidFill>
              </a:rPr>
              <a:t>over mrFAST-2.1.0.6</a:t>
            </a:r>
          </a:p>
          <a:p>
            <a:endParaRPr lang="en-US" sz="2000" dirty="0"/>
          </a:p>
          <a:p>
            <a:r>
              <a:rPr lang="en-US" sz="2000" dirty="0"/>
              <a:t>Tested with real read sets generated from </a:t>
            </a:r>
            <a:r>
              <a:rPr lang="en-US" sz="2000" dirty="0" err="1"/>
              <a:t>Illumina</a:t>
            </a:r>
            <a:r>
              <a:rPr lang="en-US" sz="2000" dirty="0"/>
              <a:t> platform</a:t>
            </a:r>
          </a:p>
          <a:p>
            <a:pPr lvl="1"/>
            <a:r>
              <a:rPr lang="en-US" sz="2000" dirty="0"/>
              <a:t>1M reads of a human (160 base pairs)</a:t>
            </a:r>
          </a:p>
          <a:p>
            <a:pPr lvl="1"/>
            <a:r>
              <a:rPr lang="en-US" sz="2000" dirty="0"/>
              <a:t>500K reads of a chimpanzee (101 base pairs)</a:t>
            </a:r>
          </a:p>
          <a:p>
            <a:pPr lvl="1"/>
            <a:r>
              <a:rPr lang="en-US" sz="2000" dirty="0"/>
              <a:t>500K reads of a orangutan (70 base pairs)</a:t>
            </a:r>
          </a:p>
          <a:p>
            <a:endParaRPr lang="en-US" sz="2000" dirty="0"/>
          </a:p>
          <a:p>
            <a:r>
              <a:rPr lang="en-US" sz="2000" dirty="0"/>
              <a:t>Tested with simulated reads generated from reference genome</a:t>
            </a:r>
          </a:p>
          <a:p>
            <a:pPr lvl="1"/>
            <a:r>
              <a:rPr lang="en-US" sz="2000" dirty="0"/>
              <a:t>1M simulated reads of human (180 base pairs)</a:t>
            </a:r>
          </a:p>
          <a:p>
            <a:pPr lvl="1"/>
            <a:endParaRPr lang="en-US" sz="2000" dirty="0"/>
          </a:p>
          <a:p>
            <a:r>
              <a:rPr lang="en-US" sz="2000" dirty="0"/>
              <a:t>Evaluation system</a:t>
            </a:r>
          </a:p>
          <a:p>
            <a:pPr lvl="1"/>
            <a:r>
              <a:rPr lang="en-US" sz="2000" dirty="0"/>
              <a:t>Intel Core i7 Sandy Bridge machine</a:t>
            </a:r>
          </a:p>
          <a:p>
            <a:pPr lvl="1"/>
            <a:r>
              <a:rPr lang="en-US" sz="2000" dirty="0"/>
              <a:t>16 GB of main memory</a:t>
            </a:r>
          </a:p>
        </p:txBody>
      </p:sp>
      <p:sp>
        <p:nvSpPr>
          <p:cNvPr id="4" name="灯片编号占位符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196142583"/>
      </p:ext>
    </p:extLst>
  </p:cSld>
  <p:clrMapOvr>
    <a:masterClrMapping/>
  </p:clrMapOvr>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FastHASH</a:t>
            </a:r>
            <a:r>
              <a:rPr lang="en-US" dirty="0"/>
              <a:t> Speedup: Entire Read Mapper</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9" name="Content Placeholder 8"/>
          <p:cNvSpPr>
            <a:spLocks noGrp="1"/>
          </p:cNvSpPr>
          <p:nvPr>
            <p:ph idx="1"/>
          </p:nvPr>
        </p:nvSpPr>
        <p:spPr/>
        <p:txBody>
          <a:bodyPr/>
          <a:lstStyle/>
          <a:p>
            <a:endParaRPr lang="en-US" dirty="0"/>
          </a:p>
        </p:txBody>
      </p:sp>
      <p:grpSp>
        <p:nvGrpSpPr>
          <p:cNvPr id="18" name="Group 17"/>
          <p:cNvGrpSpPr/>
          <p:nvPr/>
        </p:nvGrpSpPr>
        <p:grpSpPr>
          <a:xfrm>
            <a:off x="1788120" y="1196752"/>
            <a:ext cx="5664200" cy="5346700"/>
            <a:chOff x="1979712" y="1196752"/>
            <a:chExt cx="5664200" cy="5346700"/>
          </a:xfrm>
        </p:grpSpPr>
        <p:pic>
          <p:nvPicPr>
            <p:cNvPr id="11" name="Picture 10" descr="Figure_6.pdf"/>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979712" y="1196752"/>
              <a:ext cx="5664200" cy="5346700"/>
            </a:xfrm>
            <a:prstGeom prst="rect">
              <a:avLst/>
            </a:prstGeom>
          </p:spPr>
        </p:pic>
        <p:sp>
          <p:nvSpPr>
            <p:cNvPr id="14" name="Rectangle 13"/>
            <p:cNvSpPr/>
            <p:nvPr/>
          </p:nvSpPr>
          <p:spPr>
            <a:xfrm>
              <a:off x="6383248" y="2349768"/>
              <a:ext cx="1141080" cy="338832"/>
            </a:xfrm>
            <a:prstGeom prst="rect">
              <a:avLst/>
            </a:prstGeom>
            <a:ln/>
          </p:spPr>
          <p:style>
            <a:lnRef idx="2">
              <a:schemeClr val="accent3"/>
            </a:lnRef>
            <a:fillRef idx="1">
              <a:schemeClr val="lt1"/>
            </a:fillRef>
            <a:effectRef idx="0">
              <a:schemeClr val="accent3"/>
            </a:effectRef>
            <a:fontRef idx="minor">
              <a:schemeClr val="dk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orangutan</a:t>
              </a:r>
            </a:p>
          </p:txBody>
        </p:sp>
        <p:sp>
          <p:nvSpPr>
            <p:cNvPr id="15" name="Rectangle 14"/>
            <p:cNvSpPr/>
            <p:nvPr/>
          </p:nvSpPr>
          <p:spPr>
            <a:xfrm>
              <a:off x="6383248" y="2647072"/>
              <a:ext cx="1141080" cy="277872"/>
            </a:xfrm>
            <a:prstGeom prst="rect">
              <a:avLst/>
            </a:prstGeom>
            <a:ln/>
          </p:spPr>
          <p:style>
            <a:lnRef idx="2">
              <a:schemeClr val="accent3"/>
            </a:lnRef>
            <a:fillRef idx="1">
              <a:schemeClr val="lt1"/>
            </a:fillRef>
            <a:effectRef idx="0">
              <a:schemeClr val="accent3"/>
            </a:effectRef>
            <a:fontRef idx="minor">
              <a:schemeClr val="dk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simulated </a:t>
              </a:r>
            </a:p>
          </p:txBody>
        </p:sp>
        <p:sp>
          <p:nvSpPr>
            <p:cNvPr id="16" name="Rectangle 15"/>
            <p:cNvSpPr/>
            <p:nvPr/>
          </p:nvSpPr>
          <p:spPr>
            <a:xfrm>
              <a:off x="6383248" y="1805072"/>
              <a:ext cx="1141080" cy="338832"/>
            </a:xfrm>
            <a:prstGeom prst="rect">
              <a:avLst/>
            </a:prstGeom>
            <a:ln/>
          </p:spPr>
          <p:style>
            <a:lnRef idx="2">
              <a:schemeClr val="accent3"/>
            </a:lnRef>
            <a:fillRef idx="1">
              <a:schemeClr val="lt1"/>
            </a:fillRef>
            <a:effectRef idx="0">
              <a:schemeClr val="accent3"/>
            </a:effectRef>
            <a:fontRef idx="minor">
              <a:schemeClr val="dk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human</a:t>
              </a:r>
            </a:p>
          </p:txBody>
        </p:sp>
        <p:sp>
          <p:nvSpPr>
            <p:cNvPr id="17" name="Rectangle 16"/>
            <p:cNvSpPr/>
            <p:nvPr/>
          </p:nvSpPr>
          <p:spPr>
            <a:xfrm>
              <a:off x="6383248" y="2112536"/>
              <a:ext cx="1141080" cy="277872"/>
            </a:xfrm>
            <a:prstGeom prst="rect">
              <a:avLst/>
            </a:prstGeom>
            <a:ln/>
          </p:spPr>
          <p:style>
            <a:lnRef idx="2">
              <a:schemeClr val="accent3"/>
            </a:lnRef>
            <a:fillRef idx="1">
              <a:schemeClr val="lt1"/>
            </a:fillRef>
            <a:effectRef idx="0">
              <a:schemeClr val="accent3"/>
            </a:effectRef>
            <a:fontRef idx="minor">
              <a:schemeClr val="dk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chimpanzee</a:t>
              </a:r>
            </a:p>
          </p:txBody>
        </p:sp>
      </p:grpSp>
      <p:sp>
        <p:nvSpPr>
          <p:cNvPr id="23" name="Rectangle 22"/>
          <p:cNvSpPr/>
          <p:nvPr/>
        </p:nvSpPr>
        <p:spPr>
          <a:xfrm>
            <a:off x="5364088" y="2419684"/>
            <a:ext cx="197175" cy="3056022"/>
          </a:xfrm>
          <a:prstGeom prst="rect">
            <a:avLst/>
          </a:prstGeom>
          <a:noFill/>
          <a:ln w="28575" cmpd="sng">
            <a:solidFill>
              <a:srgbClr val="0000FF"/>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4" name="TextBox 23"/>
          <p:cNvSpPr txBox="1"/>
          <p:nvPr/>
        </p:nvSpPr>
        <p:spPr>
          <a:xfrm>
            <a:off x="5173151" y="1988840"/>
            <a:ext cx="55097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19x</a:t>
            </a:r>
          </a:p>
        </p:txBody>
      </p:sp>
      <p:cxnSp>
        <p:nvCxnSpPr>
          <p:cNvPr id="5" name="Straight Connector 4"/>
          <p:cNvCxnSpPr/>
          <p:nvPr/>
        </p:nvCxnSpPr>
        <p:spPr>
          <a:xfrm>
            <a:off x="2771800" y="5495620"/>
            <a:ext cx="4824536" cy="0"/>
          </a:xfrm>
          <a:prstGeom prst="line">
            <a:avLst/>
          </a:prstGeom>
          <a:ln>
            <a:solidFill>
              <a:srgbClr val="000000"/>
            </a:solidFill>
          </a:ln>
        </p:spPr>
        <p:style>
          <a:lnRef idx="1">
            <a:schemeClr val="dk1"/>
          </a:lnRef>
          <a:fillRef idx="0">
            <a:schemeClr val="dk1"/>
          </a:fillRef>
          <a:effectRef idx="0">
            <a:schemeClr val="dk1"/>
          </a:effectRef>
          <a:fontRef idx="minor">
            <a:schemeClr val="tx1"/>
          </a:fontRef>
        </p:style>
      </p:cxnSp>
      <p:sp>
        <p:nvSpPr>
          <p:cNvPr id="25" name="Rectangle 24"/>
          <p:cNvSpPr/>
          <p:nvPr/>
        </p:nvSpPr>
        <p:spPr>
          <a:xfrm>
            <a:off x="467544" y="5639669"/>
            <a:ext cx="7992888" cy="1173707"/>
          </a:xfrm>
          <a:prstGeom prst="rect">
            <a:avLst/>
          </a:prstGeom>
          <a:solidFill>
            <a:schemeClr val="accent6">
              <a:lumMod val="60000"/>
              <a:lumOff val="40000"/>
            </a:schemeClr>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90"/>
                </a:solidFill>
                <a:effectLst/>
                <a:uLnTx/>
                <a:uFillTx/>
                <a:latin typeface="Tahoma"/>
                <a:ea typeface="+mn-ea"/>
                <a:cs typeface="+mn-cs"/>
              </a:rPr>
              <a:t>With </a:t>
            </a:r>
            <a:r>
              <a:rPr kumimoji="0" lang="en-US" sz="2400" b="0" i="0" u="none" strike="noStrike" kern="1200" cap="none" spc="0" normalizeH="0" baseline="0" noProof="0" dirty="0" err="1">
                <a:ln>
                  <a:noFill/>
                </a:ln>
                <a:solidFill>
                  <a:srgbClr val="000090"/>
                </a:solidFill>
                <a:effectLst/>
                <a:uLnTx/>
                <a:uFillTx/>
                <a:latin typeface="Tahoma"/>
                <a:ea typeface="+mn-ea"/>
                <a:cs typeface="+mn-cs"/>
              </a:rPr>
              <a:t>FastHASH</a:t>
            </a:r>
            <a:r>
              <a:rPr kumimoji="0" lang="en-US" sz="2400" b="0" i="0" u="none" strike="noStrike" kern="1200" cap="none" spc="0" normalizeH="0" baseline="0" noProof="0" dirty="0">
                <a:ln>
                  <a:noFill/>
                </a:ln>
                <a:solidFill>
                  <a:srgbClr val="000090"/>
                </a:solidFill>
                <a:effectLst/>
                <a:uLnTx/>
                <a:uFillTx/>
                <a:latin typeface="Tahoma"/>
                <a:ea typeface="+mn-ea"/>
                <a:cs typeface="+mn-cs"/>
              </a:rPr>
              <a:t>, new </a:t>
            </a:r>
            <a:r>
              <a:rPr kumimoji="0" lang="en-US" sz="2400" b="0" i="0" u="none" strike="noStrike" kern="1200" cap="none" spc="0" normalizeH="0" baseline="0" noProof="0" dirty="0" err="1">
                <a:ln>
                  <a:noFill/>
                </a:ln>
                <a:solidFill>
                  <a:srgbClr val="000090"/>
                </a:solidFill>
                <a:effectLst/>
                <a:uLnTx/>
                <a:uFillTx/>
                <a:latin typeface="Tahoma"/>
                <a:ea typeface="+mn-ea"/>
                <a:cs typeface="+mn-cs"/>
              </a:rPr>
              <a:t>mrFAST</a:t>
            </a:r>
            <a:r>
              <a:rPr kumimoji="0" lang="en-US" sz="2400" b="0" i="0" u="none" strike="noStrike" kern="1200" cap="none" spc="0" normalizeH="0" baseline="0" noProof="0" dirty="0">
                <a:ln>
                  <a:noFill/>
                </a:ln>
                <a:solidFill>
                  <a:srgbClr val="000090"/>
                </a:solidFill>
                <a:effectLst/>
                <a:uLnTx/>
                <a:uFillTx/>
                <a:latin typeface="Tahoma"/>
                <a:ea typeface="+mn-ea"/>
                <a:cs typeface="+mn-cs"/>
              </a:rPr>
              <a:t> obtains up to 19x speedup over previous version, without losing valid mappings</a:t>
            </a:r>
          </a:p>
        </p:txBody>
      </p:sp>
    </p:spTree>
    <p:extLst>
      <p:ext uri="{BB962C8B-B14F-4D97-AF65-F5344CB8AC3E}">
        <p14:creationId xmlns:p14="http://schemas.microsoft.com/office/powerpoint/2010/main" val="429338304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3"/>
                                        </p:tgtEl>
                                        <p:attrNameLst>
                                          <p:attrName>style.visibility</p:attrName>
                                        </p:attrNameLst>
                                      </p:cBhvr>
                                      <p:to>
                                        <p:strVal val="visible"/>
                                      </p:to>
                                    </p:set>
                                  </p:childTnLst>
                                </p:cTn>
                              </p:par>
                            </p:childTnLst>
                          </p:cTn>
                        </p:par>
                        <p:par>
                          <p:cTn id="9" fill="hold">
                            <p:stCondLst>
                              <p:cond delay="0"/>
                            </p:stCondLst>
                            <p:childTnLst>
                              <p:par>
                                <p:cTn id="10" presetID="1" presetClass="entr" presetSubtype="0" fill="hold" grpId="0" nodeType="afterEffect">
                                  <p:stCondLst>
                                    <p:cond delay="0"/>
                                  </p:stCondLst>
                                  <p:childTnLst>
                                    <p:set>
                                      <p:cBhvr>
                                        <p:cTn id="11"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p:bldP spid="25"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Analysis</a:t>
            </a:r>
          </a:p>
        </p:txBody>
      </p:sp>
      <p:sp>
        <p:nvSpPr>
          <p:cNvPr id="3" name="Content Placeholder 2"/>
          <p:cNvSpPr>
            <a:spLocks noGrp="1"/>
          </p:cNvSpPr>
          <p:nvPr>
            <p:ph idx="1"/>
          </p:nvPr>
        </p:nvSpPr>
        <p:spPr/>
        <p:txBody>
          <a:bodyPr/>
          <a:lstStyle/>
          <a:p>
            <a:r>
              <a:rPr lang="en-US" dirty="0"/>
              <a:t>Reduction of potential mappings with </a:t>
            </a:r>
            <a:r>
              <a:rPr lang="en-US" dirty="0" err="1"/>
              <a:t>FastHASH</a:t>
            </a:r>
            <a:endParaRPr lang="en-US" dirty="0"/>
          </a:p>
        </p:txBody>
      </p:sp>
      <p:sp>
        <p:nvSpPr>
          <p:cNvPr id="4" name="Slide Number Placeholder 3"/>
          <p:cNvSpPr>
            <a:spLocks noGrp="1"/>
          </p:cNvSpPr>
          <p:nvPr>
            <p:ph type="sldNum" sz="quarter" idx="11"/>
          </p:nvPr>
        </p:nvSpPr>
        <p:spPr>
          <a:xfrm>
            <a:off x="6553200" y="6243638"/>
            <a:ext cx="2133600" cy="4572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cxnSp>
        <p:nvCxnSpPr>
          <p:cNvPr id="27" name="Straight Connector 26"/>
          <p:cNvCxnSpPr/>
          <p:nvPr/>
        </p:nvCxnSpPr>
        <p:spPr>
          <a:xfrm>
            <a:off x="2195736" y="3068960"/>
            <a:ext cx="504056" cy="0"/>
          </a:xfrm>
          <a:prstGeom prst="line">
            <a:avLst/>
          </a:prstGeom>
          <a:ln>
            <a:solidFill>
              <a:srgbClr val="0000FF"/>
            </a:solidFill>
          </a:ln>
        </p:spPr>
        <p:style>
          <a:lnRef idx="2">
            <a:schemeClr val="accent1"/>
          </a:lnRef>
          <a:fillRef idx="0">
            <a:schemeClr val="accent1"/>
          </a:fillRef>
          <a:effectRef idx="1">
            <a:schemeClr val="accent1"/>
          </a:effectRef>
          <a:fontRef idx="minor">
            <a:schemeClr val="tx1"/>
          </a:fontRef>
        </p:style>
      </p:cxnSp>
      <p:cxnSp>
        <p:nvCxnSpPr>
          <p:cNvPr id="29" name="Straight Connector 28"/>
          <p:cNvCxnSpPr/>
          <p:nvPr/>
        </p:nvCxnSpPr>
        <p:spPr>
          <a:xfrm>
            <a:off x="3150242" y="2927254"/>
            <a:ext cx="504056" cy="0"/>
          </a:xfrm>
          <a:prstGeom prst="line">
            <a:avLst/>
          </a:prstGeom>
          <a:ln>
            <a:solidFill>
              <a:srgbClr val="0000FF"/>
            </a:solidFill>
          </a:ln>
        </p:spPr>
        <p:style>
          <a:lnRef idx="2">
            <a:schemeClr val="accent1"/>
          </a:lnRef>
          <a:fillRef idx="0">
            <a:schemeClr val="accent1"/>
          </a:fillRef>
          <a:effectRef idx="1">
            <a:schemeClr val="accent1"/>
          </a:effectRef>
          <a:fontRef idx="minor">
            <a:schemeClr val="tx1"/>
          </a:fontRef>
        </p:style>
      </p:cxnSp>
      <p:cxnSp>
        <p:nvCxnSpPr>
          <p:cNvPr id="30" name="Straight Connector 29"/>
          <p:cNvCxnSpPr/>
          <p:nvPr/>
        </p:nvCxnSpPr>
        <p:spPr>
          <a:xfrm>
            <a:off x="4118116" y="2825655"/>
            <a:ext cx="504056" cy="0"/>
          </a:xfrm>
          <a:prstGeom prst="line">
            <a:avLst/>
          </a:prstGeom>
          <a:ln>
            <a:solidFill>
              <a:srgbClr val="0000FF"/>
            </a:solidFill>
          </a:ln>
        </p:spPr>
        <p:style>
          <a:lnRef idx="2">
            <a:schemeClr val="accent1"/>
          </a:lnRef>
          <a:fillRef idx="0">
            <a:schemeClr val="accent1"/>
          </a:fillRef>
          <a:effectRef idx="1">
            <a:schemeClr val="accent1"/>
          </a:effectRef>
          <a:fontRef idx="minor">
            <a:schemeClr val="tx1"/>
          </a:fontRef>
        </p:style>
      </p:cxnSp>
      <p:cxnSp>
        <p:nvCxnSpPr>
          <p:cNvPr id="31" name="Straight Connector 30"/>
          <p:cNvCxnSpPr/>
          <p:nvPr/>
        </p:nvCxnSpPr>
        <p:spPr>
          <a:xfrm>
            <a:off x="5072621" y="2750791"/>
            <a:ext cx="504056" cy="0"/>
          </a:xfrm>
          <a:prstGeom prst="line">
            <a:avLst/>
          </a:prstGeom>
          <a:ln>
            <a:solidFill>
              <a:srgbClr val="0000FF"/>
            </a:solidFill>
          </a:ln>
        </p:spPr>
        <p:style>
          <a:lnRef idx="2">
            <a:schemeClr val="accent1"/>
          </a:lnRef>
          <a:fillRef idx="0">
            <a:schemeClr val="accent1"/>
          </a:fillRef>
          <a:effectRef idx="1">
            <a:schemeClr val="accent1"/>
          </a:effectRef>
          <a:fontRef idx="minor">
            <a:schemeClr val="tx1"/>
          </a:fontRef>
        </p:style>
      </p:cxnSp>
      <p:cxnSp>
        <p:nvCxnSpPr>
          <p:cNvPr id="32" name="Straight Connector 31"/>
          <p:cNvCxnSpPr/>
          <p:nvPr/>
        </p:nvCxnSpPr>
        <p:spPr>
          <a:xfrm>
            <a:off x="6038897" y="2695552"/>
            <a:ext cx="504056" cy="0"/>
          </a:xfrm>
          <a:prstGeom prst="line">
            <a:avLst/>
          </a:prstGeom>
          <a:ln>
            <a:solidFill>
              <a:srgbClr val="0000FF"/>
            </a:solidFill>
          </a:ln>
        </p:spPr>
        <p:style>
          <a:lnRef idx="2">
            <a:schemeClr val="accent1"/>
          </a:lnRef>
          <a:fillRef idx="0">
            <a:schemeClr val="accent1"/>
          </a:fillRef>
          <a:effectRef idx="1">
            <a:schemeClr val="accent1"/>
          </a:effectRef>
          <a:fontRef idx="minor">
            <a:schemeClr val="tx1"/>
          </a:fontRef>
        </p:style>
      </p:cxnSp>
      <p:cxnSp>
        <p:nvCxnSpPr>
          <p:cNvPr id="34" name="Straight Arrow Connector 33"/>
          <p:cNvCxnSpPr/>
          <p:nvPr/>
        </p:nvCxnSpPr>
        <p:spPr>
          <a:xfrm>
            <a:off x="2555776" y="3068960"/>
            <a:ext cx="0" cy="1008112"/>
          </a:xfrm>
          <a:prstGeom prst="straightConnector1">
            <a:avLst/>
          </a:prstGeom>
          <a:ln>
            <a:solidFill>
              <a:srgbClr val="0000FF"/>
            </a:solidFill>
            <a:tailEnd type="arrow"/>
          </a:ln>
        </p:spPr>
        <p:style>
          <a:lnRef idx="2">
            <a:schemeClr val="accent1"/>
          </a:lnRef>
          <a:fillRef idx="0">
            <a:schemeClr val="accent1"/>
          </a:fillRef>
          <a:effectRef idx="1">
            <a:schemeClr val="accent1"/>
          </a:effectRef>
          <a:fontRef idx="minor">
            <a:schemeClr val="tx1"/>
          </a:fontRef>
        </p:style>
      </p:cxnSp>
      <p:cxnSp>
        <p:nvCxnSpPr>
          <p:cNvPr id="35" name="Straight Arrow Connector 34"/>
          <p:cNvCxnSpPr/>
          <p:nvPr/>
        </p:nvCxnSpPr>
        <p:spPr>
          <a:xfrm>
            <a:off x="3525788" y="2924944"/>
            <a:ext cx="4812" cy="1062856"/>
          </a:xfrm>
          <a:prstGeom prst="straightConnector1">
            <a:avLst/>
          </a:prstGeom>
          <a:ln>
            <a:solidFill>
              <a:srgbClr val="0000FF"/>
            </a:solidFill>
            <a:tailEnd type="arrow"/>
          </a:ln>
        </p:spPr>
        <p:style>
          <a:lnRef idx="2">
            <a:schemeClr val="accent1"/>
          </a:lnRef>
          <a:fillRef idx="0">
            <a:schemeClr val="accent1"/>
          </a:fillRef>
          <a:effectRef idx="1">
            <a:schemeClr val="accent1"/>
          </a:effectRef>
          <a:fontRef idx="minor">
            <a:schemeClr val="tx1"/>
          </a:fontRef>
        </p:style>
      </p:cxnSp>
      <p:cxnSp>
        <p:nvCxnSpPr>
          <p:cNvPr id="37" name="Straight Arrow Connector 36"/>
          <p:cNvCxnSpPr/>
          <p:nvPr/>
        </p:nvCxnSpPr>
        <p:spPr>
          <a:xfrm>
            <a:off x="4495180" y="2833886"/>
            <a:ext cx="620" cy="1096764"/>
          </a:xfrm>
          <a:prstGeom prst="straightConnector1">
            <a:avLst/>
          </a:prstGeom>
          <a:ln>
            <a:solidFill>
              <a:srgbClr val="0000FF"/>
            </a:solidFill>
            <a:tailEnd type="arrow"/>
          </a:ln>
        </p:spPr>
        <p:style>
          <a:lnRef idx="2">
            <a:schemeClr val="accent1"/>
          </a:lnRef>
          <a:fillRef idx="0">
            <a:schemeClr val="accent1"/>
          </a:fillRef>
          <a:effectRef idx="1">
            <a:schemeClr val="accent1"/>
          </a:effectRef>
          <a:fontRef idx="minor">
            <a:schemeClr val="tx1"/>
          </a:fontRef>
        </p:style>
      </p:cxnSp>
      <p:cxnSp>
        <p:nvCxnSpPr>
          <p:cNvPr id="38" name="Straight Arrow Connector 37"/>
          <p:cNvCxnSpPr/>
          <p:nvPr/>
        </p:nvCxnSpPr>
        <p:spPr>
          <a:xfrm>
            <a:off x="5452492" y="2761878"/>
            <a:ext cx="2158" cy="1111622"/>
          </a:xfrm>
          <a:prstGeom prst="straightConnector1">
            <a:avLst/>
          </a:prstGeom>
          <a:ln>
            <a:solidFill>
              <a:srgbClr val="0000FF"/>
            </a:solidFill>
            <a:tailEnd type="arrow"/>
          </a:ln>
        </p:spPr>
        <p:style>
          <a:lnRef idx="2">
            <a:schemeClr val="accent1"/>
          </a:lnRef>
          <a:fillRef idx="0">
            <a:schemeClr val="accent1"/>
          </a:fillRef>
          <a:effectRef idx="1">
            <a:schemeClr val="accent1"/>
          </a:effectRef>
          <a:fontRef idx="minor">
            <a:schemeClr val="tx1"/>
          </a:fontRef>
        </p:style>
      </p:cxnSp>
      <p:cxnSp>
        <p:nvCxnSpPr>
          <p:cNvPr id="41" name="Straight Arrow Connector 40"/>
          <p:cNvCxnSpPr/>
          <p:nvPr/>
        </p:nvCxnSpPr>
        <p:spPr>
          <a:xfrm>
            <a:off x="6397600" y="2708920"/>
            <a:ext cx="9550" cy="1132830"/>
          </a:xfrm>
          <a:prstGeom prst="straightConnector1">
            <a:avLst/>
          </a:prstGeom>
          <a:ln>
            <a:solidFill>
              <a:srgbClr val="0000FF"/>
            </a:solidFill>
            <a:tailEnd type="arrow"/>
          </a:ln>
        </p:spPr>
        <p:style>
          <a:lnRef idx="2">
            <a:schemeClr val="accent1"/>
          </a:lnRef>
          <a:fillRef idx="0">
            <a:schemeClr val="accent1"/>
          </a:fillRef>
          <a:effectRef idx="1">
            <a:schemeClr val="accent1"/>
          </a:effectRef>
          <a:fontRef idx="minor">
            <a:schemeClr val="tx1"/>
          </a:fontRef>
        </p:style>
      </p:cxnSp>
      <p:sp>
        <p:nvSpPr>
          <p:cNvPr id="44" name="TextBox 43"/>
          <p:cNvSpPr txBox="1"/>
          <p:nvPr/>
        </p:nvSpPr>
        <p:spPr>
          <a:xfrm>
            <a:off x="2541738" y="3429000"/>
            <a:ext cx="66211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99%</a:t>
            </a:r>
          </a:p>
        </p:txBody>
      </p:sp>
      <p:sp>
        <p:nvSpPr>
          <p:cNvPr id="45" name="TextBox 44"/>
          <p:cNvSpPr txBox="1"/>
          <p:nvPr/>
        </p:nvSpPr>
        <p:spPr>
          <a:xfrm>
            <a:off x="3491880" y="3284984"/>
            <a:ext cx="66211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99%</a:t>
            </a:r>
          </a:p>
        </p:txBody>
      </p:sp>
      <p:sp>
        <p:nvSpPr>
          <p:cNvPr id="46" name="TextBox 45"/>
          <p:cNvSpPr txBox="1"/>
          <p:nvPr/>
        </p:nvSpPr>
        <p:spPr>
          <a:xfrm>
            <a:off x="4485954" y="3140968"/>
            <a:ext cx="66211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99%</a:t>
            </a:r>
          </a:p>
        </p:txBody>
      </p:sp>
      <p:sp>
        <p:nvSpPr>
          <p:cNvPr id="47" name="TextBox 46"/>
          <p:cNvSpPr txBox="1"/>
          <p:nvPr/>
        </p:nvSpPr>
        <p:spPr>
          <a:xfrm>
            <a:off x="5422058" y="3131676"/>
            <a:ext cx="66211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99%</a:t>
            </a:r>
          </a:p>
        </p:txBody>
      </p:sp>
      <p:sp>
        <p:nvSpPr>
          <p:cNvPr id="48" name="TextBox 47"/>
          <p:cNvSpPr txBox="1"/>
          <p:nvPr/>
        </p:nvSpPr>
        <p:spPr>
          <a:xfrm>
            <a:off x="6430170" y="3140968"/>
            <a:ext cx="66211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99%</a:t>
            </a:r>
          </a:p>
        </p:txBody>
      </p:sp>
      <p:pic>
        <p:nvPicPr>
          <p:cNvPr id="50" name="Picture 49" descr="PPT.pdf"/>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43608" y="412576"/>
            <a:ext cx="6400800" cy="6400800"/>
          </a:xfrm>
          <a:prstGeom prst="rect">
            <a:avLst/>
          </a:prstGeom>
        </p:spPr>
      </p:pic>
      <p:cxnSp>
        <p:nvCxnSpPr>
          <p:cNvPr id="22" name="Straight Connector 21"/>
          <p:cNvCxnSpPr/>
          <p:nvPr/>
        </p:nvCxnSpPr>
        <p:spPr>
          <a:xfrm>
            <a:off x="1967617" y="5601335"/>
            <a:ext cx="4824536" cy="0"/>
          </a:xfrm>
          <a:prstGeom prst="line">
            <a:avLst/>
          </a:prstGeom>
          <a:ln>
            <a:solidFill>
              <a:srgbClr val="000000"/>
            </a:solidFill>
          </a:ln>
        </p:spPr>
        <p:style>
          <a:lnRef idx="1">
            <a:schemeClr val="dk1"/>
          </a:lnRef>
          <a:fillRef idx="0">
            <a:schemeClr val="dk1"/>
          </a:fillRef>
          <a:effectRef idx="0">
            <a:schemeClr val="dk1"/>
          </a:effectRef>
          <a:fontRef idx="minor">
            <a:schemeClr val="tx1"/>
          </a:fontRef>
        </p:style>
      </p:cxnSp>
      <p:sp>
        <p:nvSpPr>
          <p:cNvPr id="49" name="Rectangle 48"/>
          <p:cNvSpPr/>
          <p:nvPr/>
        </p:nvSpPr>
        <p:spPr>
          <a:xfrm>
            <a:off x="1043608" y="5733256"/>
            <a:ext cx="7200800" cy="1152128"/>
          </a:xfrm>
          <a:prstGeom prst="rect">
            <a:avLst/>
          </a:prstGeom>
          <a:solidFill>
            <a:schemeClr val="accent6">
              <a:lumMod val="60000"/>
              <a:lumOff val="40000"/>
            </a:schemeClr>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90"/>
                </a:solidFill>
                <a:effectLst/>
                <a:uLnTx/>
                <a:uFillTx/>
                <a:latin typeface="Tahoma"/>
                <a:ea typeface="+mn-ea"/>
                <a:cs typeface="+mn-cs"/>
              </a:rPr>
              <a:t>FastHASH</a:t>
            </a:r>
            <a:r>
              <a:rPr kumimoji="0" lang="en-US" sz="2400" b="0" i="0" u="none" strike="noStrike" kern="1200" cap="none" spc="0" normalizeH="0" baseline="0" noProof="0" dirty="0">
                <a:ln>
                  <a:noFill/>
                </a:ln>
                <a:solidFill>
                  <a:srgbClr val="000090"/>
                </a:solidFill>
                <a:effectLst/>
                <a:uLnTx/>
                <a:uFillTx/>
                <a:latin typeface="Tahoma"/>
                <a:ea typeface="+mn-ea"/>
                <a:cs typeface="+mn-cs"/>
              </a:rPr>
              <a:t> filters out over 99% of the potential mappings without sacrificing any valid mappings</a:t>
            </a:r>
          </a:p>
        </p:txBody>
      </p:sp>
    </p:spTree>
    <p:extLst>
      <p:ext uri="{BB962C8B-B14F-4D97-AF65-F5344CB8AC3E}">
        <p14:creationId xmlns:p14="http://schemas.microsoft.com/office/powerpoint/2010/main" val="336298310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9"/>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0"/>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1"/>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2" presetClass="entr" presetSubtype="1" fill="hold" nodeType="click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wipe(up)">
                                      <p:cBhvr>
                                        <p:cTn id="19" dur="500"/>
                                        <p:tgtEl>
                                          <p:spTgt spid="34"/>
                                        </p:tgtEl>
                                      </p:cBhvr>
                                    </p:animEffect>
                                  </p:childTnLst>
                                </p:cTn>
                              </p:par>
                              <p:par>
                                <p:cTn id="20" presetID="22" presetClass="entr" presetSubtype="1" fill="hold" nodeType="withEffect">
                                  <p:stCondLst>
                                    <p:cond delay="0"/>
                                  </p:stCondLst>
                                  <p:childTnLst>
                                    <p:set>
                                      <p:cBhvr>
                                        <p:cTn id="21" dur="1" fill="hold">
                                          <p:stCondLst>
                                            <p:cond delay="0"/>
                                          </p:stCondLst>
                                        </p:cTn>
                                        <p:tgtEl>
                                          <p:spTgt spid="35"/>
                                        </p:tgtEl>
                                        <p:attrNameLst>
                                          <p:attrName>style.visibility</p:attrName>
                                        </p:attrNameLst>
                                      </p:cBhvr>
                                      <p:to>
                                        <p:strVal val="visible"/>
                                      </p:to>
                                    </p:set>
                                    <p:animEffect transition="in" filter="wipe(up)">
                                      <p:cBhvr>
                                        <p:cTn id="22" dur="500"/>
                                        <p:tgtEl>
                                          <p:spTgt spid="35"/>
                                        </p:tgtEl>
                                      </p:cBhvr>
                                    </p:animEffect>
                                  </p:childTnLst>
                                </p:cTn>
                              </p:par>
                              <p:par>
                                <p:cTn id="23" presetID="22" presetClass="entr" presetSubtype="1" fill="hold" nodeType="withEffect">
                                  <p:stCondLst>
                                    <p:cond delay="0"/>
                                  </p:stCondLst>
                                  <p:childTnLst>
                                    <p:set>
                                      <p:cBhvr>
                                        <p:cTn id="24" dur="1" fill="hold">
                                          <p:stCondLst>
                                            <p:cond delay="0"/>
                                          </p:stCondLst>
                                        </p:cTn>
                                        <p:tgtEl>
                                          <p:spTgt spid="37"/>
                                        </p:tgtEl>
                                        <p:attrNameLst>
                                          <p:attrName>style.visibility</p:attrName>
                                        </p:attrNameLst>
                                      </p:cBhvr>
                                      <p:to>
                                        <p:strVal val="visible"/>
                                      </p:to>
                                    </p:set>
                                    <p:animEffect transition="in" filter="wipe(up)">
                                      <p:cBhvr>
                                        <p:cTn id="25" dur="500"/>
                                        <p:tgtEl>
                                          <p:spTgt spid="37"/>
                                        </p:tgtEl>
                                      </p:cBhvr>
                                    </p:animEffect>
                                  </p:childTnLst>
                                </p:cTn>
                              </p:par>
                              <p:par>
                                <p:cTn id="26" presetID="22" presetClass="entr" presetSubtype="1" fill="hold" nodeType="withEffect">
                                  <p:stCondLst>
                                    <p:cond delay="0"/>
                                  </p:stCondLst>
                                  <p:childTnLst>
                                    <p:set>
                                      <p:cBhvr>
                                        <p:cTn id="27" dur="1" fill="hold">
                                          <p:stCondLst>
                                            <p:cond delay="0"/>
                                          </p:stCondLst>
                                        </p:cTn>
                                        <p:tgtEl>
                                          <p:spTgt spid="38"/>
                                        </p:tgtEl>
                                        <p:attrNameLst>
                                          <p:attrName>style.visibility</p:attrName>
                                        </p:attrNameLst>
                                      </p:cBhvr>
                                      <p:to>
                                        <p:strVal val="visible"/>
                                      </p:to>
                                    </p:set>
                                    <p:animEffect transition="in" filter="wipe(up)">
                                      <p:cBhvr>
                                        <p:cTn id="28" dur="500"/>
                                        <p:tgtEl>
                                          <p:spTgt spid="38"/>
                                        </p:tgtEl>
                                      </p:cBhvr>
                                    </p:animEffect>
                                  </p:childTnLst>
                                </p:cTn>
                              </p:par>
                              <p:par>
                                <p:cTn id="29" presetID="22" presetClass="entr" presetSubtype="1" fill="hold" nodeType="withEffect">
                                  <p:stCondLst>
                                    <p:cond delay="0"/>
                                  </p:stCondLst>
                                  <p:childTnLst>
                                    <p:set>
                                      <p:cBhvr>
                                        <p:cTn id="30" dur="1" fill="hold">
                                          <p:stCondLst>
                                            <p:cond delay="0"/>
                                          </p:stCondLst>
                                        </p:cTn>
                                        <p:tgtEl>
                                          <p:spTgt spid="41"/>
                                        </p:tgtEl>
                                        <p:attrNameLst>
                                          <p:attrName>style.visibility</p:attrName>
                                        </p:attrNameLst>
                                      </p:cBhvr>
                                      <p:to>
                                        <p:strVal val="visible"/>
                                      </p:to>
                                    </p:set>
                                    <p:animEffect transition="in" filter="wipe(up)">
                                      <p:cBhvr>
                                        <p:cTn id="31" dur="500"/>
                                        <p:tgtEl>
                                          <p:spTgt spid="41"/>
                                        </p:tgtEl>
                                      </p:cBhvr>
                                    </p:animEffect>
                                  </p:childTnLst>
                                </p:cTn>
                              </p:par>
                            </p:childTnLst>
                          </p:cTn>
                        </p:par>
                        <p:par>
                          <p:cTn id="32" fill="hold">
                            <p:stCondLst>
                              <p:cond delay="500"/>
                            </p:stCondLst>
                            <p:childTnLst>
                              <p:par>
                                <p:cTn id="33" presetID="1" presetClass="entr" presetSubtype="0" fill="hold" grpId="0" nodeType="afterEffect">
                                  <p:stCondLst>
                                    <p:cond delay="0"/>
                                  </p:stCondLst>
                                  <p:childTnLst>
                                    <p:set>
                                      <p:cBhvr>
                                        <p:cTn id="34" dur="1" fill="hold">
                                          <p:stCondLst>
                                            <p:cond delay="0"/>
                                          </p:stCondLst>
                                        </p:cTn>
                                        <p:tgtEl>
                                          <p:spTgt spid="44"/>
                                        </p:tgtEl>
                                        <p:attrNameLst>
                                          <p:attrName>style.visibility</p:attrName>
                                        </p:attrNameLst>
                                      </p:cBhvr>
                                      <p:to>
                                        <p:strVal val="visible"/>
                                      </p:to>
                                    </p:set>
                                  </p:childTnLst>
                                </p:cTn>
                              </p:par>
                            </p:childTnLst>
                          </p:cTn>
                        </p:par>
                        <p:par>
                          <p:cTn id="35" fill="hold">
                            <p:stCondLst>
                              <p:cond delay="500"/>
                            </p:stCondLst>
                            <p:childTnLst>
                              <p:par>
                                <p:cTn id="36" presetID="1" presetClass="entr" presetSubtype="0" fill="hold" grpId="0" nodeType="afterEffect">
                                  <p:stCondLst>
                                    <p:cond delay="0"/>
                                  </p:stCondLst>
                                  <p:childTnLst>
                                    <p:set>
                                      <p:cBhvr>
                                        <p:cTn id="37" dur="1" fill="hold">
                                          <p:stCondLst>
                                            <p:cond delay="0"/>
                                          </p:stCondLst>
                                        </p:cTn>
                                        <p:tgtEl>
                                          <p:spTgt spid="45"/>
                                        </p:tgtEl>
                                        <p:attrNameLst>
                                          <p:attrName>style.visibility</p:attrName>
                                        </p:attrNameLst>
                                      </p:cBhvr>
                                      <p:to>
                                        <p:strVal val="visible"/>
                                      </p:to>
                                    </p:set>
                                  </p:childTnLst>
                                </p:cTn>
                              </p:par>
                            </p:childTnLst>
                          </p:cTn>
                        </p:par>
                        <p:par>
                          <p:cTn id="38" fill="hold">
                            <p:stCondLst>
                              <p:cond delay="500"/>
                            </p:stCondLst>
                            <p:childTnLst>
                              <p:par>
                                <p:cTn id="39" presetID="1" presetClass="entr" presetSubtype="0" fill="hold" grpId="0" nodeType="afterEffect">
                                  <p:stCondLst>
                                    <p:cond delay="0"/>
                                  </p:stCondLst>
                                  <p:childTnLst>
                                    <p:set>
                                      <p:cBhvr>
                                        <p:cTn id="40" dur="1" fill="hold">
                                          <p:stCondLst>
                                            <p:cond delay="0"/>
                                          </p:stCondLst>
                                        </p:cTn>
                                        <p:tgtEl>
                                          <p:spTgt spid="46"/>
                                        </p:tgtEl>
                                        <p:attrNameLst>
                                          <p:attrName>style.visibility</p:attrName>
                                        </p:attrNameLst>
                                      </p:cBhvr>
                                      <p:to>
                                        <p:strVal val="visible"/>
                                      </p:to>
                                    </p:set>
                                  </p:childTnLst>
                                </p:cTn>
                              </p:par>
                            </p:childTnLst>
                          </p:cTn>
                        </p:par>
                        <p:par>
                          <p:cTn id="41" fill="hold">
                            <p:stCondLst>
                              <p:cond delay="500"/>
                            </p:stCondLst>
                            <p:childTnLst>
                              <p:par>
                                <p:cTn id="42" presetID="1" presetClass="entr" presetSubtype="0" fill="hold" grpId="0" nodeType="afterEffect">
                                  <p:stCondLst>
                                    <p:cond delay="0"/>
                                  </p:stCondLst>
                                  <p:childTnLst>
                                    <p:set>
                                      <p:cBhvr>
                                        <p:cTn id="43" dur="1" fill="hold">
                                          <p:stCondLst>
                                            <p:cond delay="0"/>
                                          </p:stCondLst>
                                        </p:cTn>
                                        <p:tgtEl>
                                          <p:spTgt spid="47"/>
                                        </p:tgtEl>
                                        <p:attrNameLst>
                                          <p:attrName>style.visibility</p:attrName>
                                        </p:attrNameLst>
                                      </p:cBhvr>
                                      <p:to>
                                        <p:strVal val="visible"/>
                                      </p:to>
                                    </p:set>
                                  </p:childTnLst>
                                </p:cTn>
                              </p:par>
                            </p:childTnLst>
                          </p:cTn>
                        </p:par>
                        <p:par>
                          <p:cTn id="44" fill="hold">
                            <p:stCondLst>
                              <p:cond delay="500"/>
                            </p:stCondLst>
                            <p:childTnLst>
                              <p:par>
                                <p:cTn id="45" presetID="1" presetClass="entr" presetSubtype="0" fill="hold" grpId="0" nodeType="afterEffect">
                                  <p:stCondLst>
                                    <p:cond delay="0"/>
                                  </p:stCondLst>
                                  <p:childTnLst>
                                    <p:set>
                                      <p:cBhvr>
                                        <p:cTn id="46" dur="1" fill="hold">
                                          <p:stCondLst>
                                            <p:cond delay="0"/>
                                          </p:stCondLst>
                                        </p:cTn>
                                        <p:tgtEl>
                                          <p:spTgt spid="48"/>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5" grpId="0"/>
      <p:bldP spid="46" grpId="0"/>
      <p:bldP spid="47" grpId="0"/>
      <p:bldP spid="48" grpId="0"/>
      <p:bldP spid="49"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FastHASH</a:t>
            </a:r>
            <a:r>
              <a:rPr lang="en-US" dirty="0"/>
              <a:t> Summary &amp; Conclusion</a:t>
            </a:r>
          </a:p>
        </p:txBody>
      </p:sp>
      <p:sp>
        <p:nvSpPr>
          <p:cNvPr id="3" name="Content Placeholder 2"/>
          <p:cNvSpPr>
            <a:spLocks noGrp="1"/>
          </p:cNvSpPr>
          <p:nvPr>
            <p:ph idx="1"/>
          </p:nvPr>
        </p:nvSpPr>
        <p:spPr>
          <a:xfrm>
            <a:off x="228600" y="1041648"/>
            <a:ext cx="8610600" cy="5339680"/>
          </a:xfrm>
        </p:spPr>
        <p:txBody>
          <a:bodyPr/>
          <a:lstStyle/>
          <a:p>
            <a:r>
              <a:rPr lang="en-US" dirty="0"/>
              <a:t>Problem: Existing read mappers perform poorly, especially in the presence of errors</a:t>
            </a:r>
          </a:p>
          <a:p>
            <a:pPr lvl="3"/>
            <a:endParaRPr lang="en-US" dirty="0"/>
          </a:p>
          <a:p>
            <a:r>
              <a:rPr lang="en-US" dirty="0"/>
              <a:t>Observation: </a:t>
            </a:r>
            <a:r>
              <a:rPr lang="en-US" dirty="0">
                <a:solidFill>
                  <a:srgbClr val="FF1919"/>
                </a:solidFill>
              </a:rPr>
              <a:t>Most of the verification (edit distance) calculations are unnecessary </a:t>
            </a:r>
            <a:r>
              <a:rPr lang="en-US" dirty="0">
                <a:solidFill>
                  <a:srgbClr val="FF1919"/>
                </a:solidFill>
                <a:sym typeface="Wingdings" pitchFamily="2" charset="2"/>
              </a:rPr>
              <a:t> filter them out</a:t>
            </a:r>
            <a:endParaRPr lang="en-US" dirty="0">
              <a:solidFill>
                <a:srgbClr val="FF1919"/>
              </a:solidFill>
            </a:endParaRPr>
          </a:p>
          <a:p>
            <a:pPr lvl="3"/>
            <a:endParaRPr lang="en-US" dirty="0"/>
          </a:p>
          <a:p>
            <a:r>
              <a:rPr lang="en-US" dirty="0"/>
              <a:t>Key Idea: </a:t>
            </a:r>
            <a:r>
              <a:rPr lang="en-US" dirty="0">
                <a:solidFill>
                  <a:srgbClr val="7030A0"/>
                </a:solidFill>
              </a:rPr>
              <a:t>Exploit the structure of the genome </a:t>
            </a:r>
            <a:r>
              <a:rPr lang="en-US" dirty="0"/>
              <a:t>to</a:t>
            </a:r>
          </a:p>
          <a:p>
            <a:pPr lvl="1"/>
            <a:r>
              <a:rPr lang="en-US" dirty="0"/>
              <a:t>Reject invalid mappings early (</a:t>
            </a:r>
            <a:r>
              <a:rPr lang="en-US" dirty="0">
                <a:solidFill>
                  <a:srgbClr val="0000FF"/>
                </a:solidFill>
              </a:rPr>
              <a:t>Adjacency Filtering</a:t>
            </a:r>
            <a:r>
              <a:rPr lang="en-US" dirty="0"/>
              <a:t>)</a:t>
            </a:r>
          </a:p>
          <a:p>
            <a:pPr lvl="1"/>
            <a:r>
              <a:rPr lang="en-US" dirty="0"/>
              <a:t>Reduce the number of possible mappings to examine (</a:t>
            </a:r>
            <a:r>
              <a:rPr lang="en-US" dirty="0">
                <a:solidFill>
                  <a:srgbClr val="0000FF"/>
                </a:solidFill>
              </a:rPr>
              <a:t>Cheap K-</a:t>
            </a:r>
            <a:r>
              <a:rPr lang="en-US" dirty="0" err="1">
                <a:solidFill>
                  <a:srgbClr val="0000FF"/>
                </a:solidFill>
              </a:rPr>
              <a:t>mer</a:t>
            </a:r>
            <a:r>
              <a:rPr lang="en-US" dirty="0">
                <a:solidFill>
                  <a:srgbClr val="0000FF"/>
                </a:solidFill>
              </a:rPr>
              <a:t> Selection</a:t>
            </a:r>
            <a:r>
              <a:rPr lang="en-US" dirty="0"/>
              <a:t>)</a:t>
            </a:r>
          </a:p>
          <a:p>
            <a:pPr lvl="3"/>
            <a:endParaRPr lang="en-US" dirty="0"/>
          </a:p>
          <a:p>
            <a:r>
              <a:rPr lang="en-US" dirty="0"/>
              <a:t>Key Result: </a:t>
            </a:r>
            <a:r>
              <a:rPr lang="en-US" dirty="0" err="1"/>
              <a:t>FastHASH</a:t>
            </a:r>
            <a:r>
              <a:rPr lang="en-US" dirty="0"/>
              <a:t> obtains up to </a:t>
            </a:r>
            <a:r>
              <a:rPr lang="en-US" dirty="0">
                <a:solidFill>
                  <a:srgbClr val="0000FF"/>
                </a:solidFill>
              </a:rPr>
              <a:t>19x</a:t>
            </a:r>
            <a:r>
              <a:rPr lang="en-US" dirty="0"/>
              <a:t> speedup over the state-of-the-art mapper without losing valid mappings</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184760857"/>
      </p:ext>
    </p:extLst>
  </p:cSld>
  <p:clrMapOvr>
    <a:masterClrMapping/>
  </p:clrMapOvr>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B3D96E-CA21-B247-ABBA-4E57AE4DEF41}"/>
              </a:ext>
            </a:extLst>
          </p:cNvPr>
          <p:cNvSpPr>
            <a:spLocks noGrp="1"/>
          </p:cNvSpPr>
          <p:nvPr>
            <p:ph type="title"/>
          </p:nvPr>
        </p:nvSpPr>
        <p:spPr/>
        <p:txBody>
          <a:bodyPr/>
          <a:lstStyle/>
          <a:p>
            <a:r>
              <a:rPr lang="en-US" dirty="0"/>
              <a:t>More on </a:t>
            </a:r>
            <a:r>
              <a:rPr lang="en-US" dirty="0" err="1"/>
              <a:t>FastHASH</a:t>
            </a:r>
            <a:endParaRPr lang="en-US" dirty="0"/>
          </a:p>
        </p:txBody>
      </p:sp>
      <p:sp>
        <p:nvSpPr>
          <p:cNvPr id="3" name="Content Placeholder 2">
            <a:extLst>
              <a:ext uri="{FF2B5EF4-FFF2-40B4-BE49-F238E27FC236}">
                <a16:creationId xmlns:a16="http://schemas.microsoft.com/office/drawing/2014/main" id="{44879405-C231-C349-B472-0EDABFFC613A}"/>
              </a:ext>
            </a:extLst>
          </p:cNvPr>
          <p:cNvSpPr>
            <a:spLocks noGrp="1"/>
          </p:cNvSpPr>
          <p:nvPr>
            <p:ph idx="1"/>
          </p:nvPr>
        </p:nvSpPr>
        <p:spPr/>
        <p:txBody>
          <a:bodyPr/>
          <a:lstStyle/>
          <a:p>
            <a:r>
              <a:rPr lang="en-US" dirty="0"/>
              <a:t>Download source code and try for yourself</a:t>
            </a:r>
          </a:p>
          <a:p>
            <a:pPr lvl="1"/>
            <a:r>
              <a:rPr lang="en-US" dirty="0">
                <a:hlinkClick r:id="rId2"/>
              </a:rPr>
              <a:t>Download link to FastHASH</a:t>
            </a:r>
            <a:endParaRPr lang="en-US" dirty="0"/>
          </a:p>
          <a:p>
            <a:pPr lvl="1"/>
            <a:endParaRPr lang="en-US" dirty="0"/>
          </a:p>
          <a:p>
            <a:pPr lvl="1"/>
            <a:endParaRPr lang="en-US" dirty="0"/>
          </a:p>
        </p:txBody>
      </p:sp>
      <p:sp>
        <p:nvSpPr>
          <p:cNvPr id="4" name="Slide Number Placeholder 3">
            <a:extLst>
              <a:ext uri="{FF2B5EF4-FFF2-40B4-BE49-F238E27FC236}">
                <a16:creationId xmlns:a16="http://schemas.microsoft.com/office/drawing/2014/main" id="{5C08FFFF-1FE8-6D4B-A824-03B363B973AB}"/>
              </a:ext>
            </a:extLst>
          </p:cNvPr>
          <p:cNvSpPr>
            <a:spLocks noGrp="1"/>
          </p:cNvSpPr>
          <p:nvPr>
            <p:ph type="sldNum" sz="quarter" idx="11"/>
          </p:nvPr>
        </p:nvSpPr>
        <p:spPr/>
        <p:txBody>
          <a:bodyPr/>
          <a:lstStyle/>
          <a:p>
            <a:fld id="{323594FA-E141-4234-AE05-360401972BE7}" type="slidenum">
              <a:rPr lang="en-US" altLang="en-US" smtClean="0"/>
              <a:pPr/>
              <a:t>100</a:t>
            </a:fld>
            <a:endParaRPr lang="en-US" altLang="en-US"/>
          </a:p>
        </p:txBody>
      </p:sp>
      <p:pic>
        <p:nvPicPr>
          <p:cNvPr id="5" name="Picture 4">
            <a:extLst>
              <a:ext uri="{FF2B5EF4-FFF2-40B4-BE49-F238E27FC236}">
                <a16:creationId xmlns:a16="http://schemas.microsoft.com/office/drawing/2014/main" id="{02554146-E233-5C46-8E38-9D3E670DB060}"/>
              </a:ext>
            </a:extLst>
          </p:cNvPr>
          <p:cNvPicPr>
            <a:picLocks noChangeAspect="1"/>
          </p:cNvPicPr>
          <p:nvPr/>
        </p:nvPicPr>
        <p:blipFill>
          <a:blip r:embed="rId3"/>
          <a:stretch>
            <a:fillRect/>
          </a:stretch>
        </p:blipFill>
        <p:spPr>
          <a:xfrm>
            <a:off x="0" y="2780928"/>
            <a:ext cx="9144000" cy="3237722"/>
          </a:xfrm>
          <a:prstGeom prst="rect">
            <a:avLst/>
          </a:prstGeom>
        </p:spPr>
      </p:pic>
      <p:sp>
        <p:nvSpPr>
          <p:cNvPr id="6" name="TextBox 5">
            <a:extLst>
              <a:ext uri="{FF2B5EF4-FFF2-40B4-BE49-F238E27FC236}">
                <a16:creationId xmlns:a16="http://schemas.microsoft.com/office/drawing/2014/main" id="{E914B69C-91AC-8843-9163-FCD4D29FF7FB}"/>
              </a:ext>
            </a:extLst>
          </p:cNvPr>
          <p:cNvSpPr txBox="1"/>
          <p:nvPr/>
        </p:nvSpPr>
        <p:spPr>
          <a:xfrm>
            <a:off x="89357" y="6359068"/>
            <a:ext cx="8299067" cy="369332"/>
          </a:xfrm>
          <a:prstGeom prst="rect">
            <a:avLst/>
          </a:prstGeom>
          <a:noFill/>
        </p:spPr>
        <p:txBody>
          <a:bodyPr wrap="none" rtlCol="0">
            <a:spAutoFit/>
          </a:bodyPr>
          <a:lstStyle/>
          <a:p>
            <a:r>
              <a:rPr lang="en-US" dirty="0"/>
              <a:t>Xin+, </a:t>
            </a:r>
            <a:r>
              <a:rPr lang="en-US" b="1" dirty="0">
                <a:solidFill>
                  <a:srgbClr val="0000FF"/>
                </a:solidFill>
                <a:hlinkClick r:id="rId4">
                  <a:extLst>
                    <a:ext uri="{A12FA001-AC4F-418D-AE19-62706E023703}">
                      <ahyp:hlinkClr xmlns:ahyp="http://schemas.microsoft.com/office/drawing/2018/hyperlinkcolor" val="tx"/>
                    </a:ext>
                  </a:extLst>
                </a:hlinkClick>
              </a:rPr>
              <a:t>"Accelerating Read Mapping with FastHASH"</a:t>
            </a:r>
            <a:r>
              <a:rPr lang="en-US" dirty="0">
                <a:solidFill>
                  <a:srgbClr val="0000FF"/>
                </a:solidFill>
              </a:rPr>
              <a:t>, </a:t>
            </a:r>
            <a:r>
              <a:rPr lang="en-US" dirty="0"/>
              <a:t>BMC Genomics 2013.</a:t>
            </a:r>
          </a:p>
        </p:txBody>
      </p:sp>
    </p:spTree>
    <p:extLst>
      <p:ext uri="{BB962C8B-B14F-4D97-AF65-F5344CB8AC3E}">
        <p14:creationId xmlns:p14="http://schemas.microsoft.com/office/powerpoint/2010/main" val="1226374036"/>
      </p:ext>
    </p:extLst>
  </p:cSld>
  <p:clrMapOvr>
    <a:masterClrMapping/>
  </p:clrMapOvr>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1E9326-06A9-D843-9F15-BC3324EE5826}"/>
              </a:ext>
            </a:extLst>
          </p:cNvPr>
          <p:cNvSpPr>
            <a:spLocks noGrp="1"/>
          </p:cNvSpPr>
          <p:nvPr>
            <p:ph type="title"/>
          </p:nvPr>
        </p:nvSpPr>
        <p:spPr/>
        <p:txBody>
          <a:bodyPr/>
          <a:lstStyle/>
          <a:p>
            <a:r>
              <a:rPr lang="en-US" dirty="0"/>
              <a:t>Agenda</a:t>
            </a:r>
          </a:p>
        </p:txBody>
      </p:sp>
      <p:sp>
        <p:nvSpPr>
          <p:cNvPr id="3" name="Content Placeholder 2">
            <a:extLst>
              <a:ext uri="{FF2B5EF4-FFF2-40B4-BE49-F238E27FC236}">
                <a16:creationId xmlns:a16="http://schemas.microsoft.com/office/drawing/2014/main" id="{AFB9DA22-BE61-2446-87AE-83F927ADF074}"/>
              </a:ext>
            </a:extLst>
          </p:cNvPr>
          <p:cNvSpPr>
            <a:spLocks noGrp="1"/>
          </p:cNvSpPr>
          <p:nvPr>
            <p:ph idx="1"/>
          </p:nvPr>
        </p:nvSpPr>
        <p:spPr>
          <a:xfrm>
            <a:off x="228600" y="1124744"/>
            <a:ext cx="8610600" cy="5123656"/>
          </a:xfrm>
        </p:spPr>
        <p:txBody>
          <a:bodyPr/>
          <a:lstStyle/>
          <a:p>
            <a:r>
              <a:rPr lang="en-US" dirty="0"/>
              <a:t>The Problem: DNA Read Mapping</a:t>
            </a:r>
          </a:p>
          <a:p>
            <a:pPr lvl="1"/>
            <a:r>
              <a:rPr lang="en-US" dirty="0"/>
              <a:t>State-of-the-art Read Mapper Design</a:t>
            </a:r>
          </a:p>
          <a:p>
            <a:pPr lvl="1"/>
            <a:endParaRPr lang="en-US" dirty="0"/>
          </a:p>
          <a:p>
            <a:r>
              <a:rPr lang="en-US" dirty="0"/>
              <a:t>Algorithmic Acceleration </a:t>
            </a:r>
          </a:p>
          <a:p>
            <a:pPr lvl="1"/>
            <a:r>
              <a:rPr lang="en-US" dirty="0"/>
              <a:t>Exploiting Structure of the Genome</a:t>
            </a:r>
          </a:p>
          <a:p>
            <a:pPr lvl="1"/>
            <a:r>
              <a:rPr lang="en-US" dirty="0">
                <a:solidFill>
                  <a:srgbClr val="0000FF"/>
                </a:solidFill>
              </a:rPr>
              <a:t>Exploiting SIMD Instructions</a:t>
            </a:r>
          </a:p>
          <a:p>
            <a:endParaRPr lang="en-US" dirty="0"/>
          </a:p>
          <a:p>
            <a:r>
              <a:rPr lang="en-US" dirty="0"/>
              <a:t>Hardware Acceleration</a:t>
            </a:r>
          </a:p>
          <a:p>
            <a:pPr lvl="1"/>
            <a:r>
              <a:rPr lang="en-US" dirty="0"/>
              <a:t>Specialized Architectures</a:t>
            </a:r>
          </a:p>
          <a:p>
            <a:pPr lvl="1"/>
            <a:r>
              <a:rPr lang="en-US" dirty="0"/>
              <a:t>Processing in Memory &amp; Storage</a:t>
            </a:r>
          </a:p>
          <a:p>
            <a:pPr lvl="1"/>
            <a:endParaRPr lang="en-US" dirty="0"/>
          </a:p>
          <a:p>
            <a:r>
              <a:rPr lang="en-US" dirty="0"/>
              <a:t>Future Opportunities: New Technologies &amp; Applications</a:t>
            </a:r>
          </a:p>
        </p:txBody>
      </p:sp>
      <p:sp>
        <p:nvSpPr>
          <p:cNvPr id="4" name="Slide Number Placeholder 3">
            <a:extLst>
              <a:ext uri="{FF2B5EF4-FFF2-40B4-BE49-F238E27FC236}">
                <a16:creationId xmlns:a16="http://schemas.microsoft.com/office/drawing/2014/main" id="{F4C949E8-B432-2143-85E7-FAB3F0E378C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909795658"/>
      </p:ext>
    </p:extLst>
  </p:cSld>
  <p:clrMapOvr>
    <a:masterClrMapping/>
  </p:clrMapOvr>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17F82E-640E-AA4A-BA41-BA930D185510}"/>
              </a:ext>
            </a:extLst>
          </p:cNvPr>
          <p:cNvSpPr>
            <a:spLocks noGrp="1"/>
          </p:cNvSpPr>
          <p:nvPr>
            <p:ph type="title"/>
          </p:nvPr>
        </p:nvSpPr>
        <p:spPr>
          <a:xfrm>
            <a:off x="228600" y="152400"/>
            <a:ext cx="8807848" cy="756320"/>
          </a:xfrm>
        </p:spPr>
        <p:txBody>
          <a:bodyPr/>
          <a:lstStyle/>
          <a:p>
            <a:r>
              <a:rPr lang="en-US" sz="3600" dirty="0"/>
              <a:t>Shifted Hamming Distance: SIMD Acceleration</a:t>
            </a:r>
          </a:p>
        </p:txBody>
      </p:sp>
      <p:sp>
        <p:nvSpPr>
          <p:cNvPr id="4" name="Slide Number Placeholder 3">
            <a:extLst>
              <a:ext uri="{FF2B5EF4-FFF2-40B4-BE49-F238E27FC236}">
                <a16:creationId xmlns:a16="http://schemas.microsoft.com/office/drawing/2014/main" id="{5F2405B1-0D67-9F47-A335-E3FA3DAA514A}"/>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2C6DBDE8-4D7A-1E4F-9F47-EBE9371E327D}"/>
              </a:ext>
            </a:extLst>
          </p:cNvPr>
          <p:cNvPicPr>
            <a:picLocks noChangeAspect="1"/>
          </p:cNvPicPr>
          <p:nvPr/>
        </p:nvPicPr>
        <p:blipFill>
          <a:blip r:embed="rId2"/>
          <a:stretch>
            <a:fillRect/>
          </a:stretch>
        </p:blipFill>
        <p:spPr>
          <a:xfrm>
            <a:off x="0" y="1188893"/>
            <a:ext cx="9144000" cy="4112315"/>
          </a:xfrm>
          <a:prstGeom prst="rect">
            <a:avLst/>
          </a:prstGeom>
        </p:spPr>
      </p:pic>
      <p:sp>
        <p:nvSpPr>
          <p:cNvPr id="6" name="TextBox 5">
            <a:extLst>
              <a:ext uri="{FF2B5EF4-FFF2-40B4-BE49-F238E27FC236}">
                <a16:creationId xmlns:a16="http://schemas.microsoft.com/office/drawing/2014/main" id="{8FD16523-9524-E743-BD65-DB036E5D839C}"/>
              </a:ext>
            </a:extLst>
          </p:cNvPr>
          <p:cNvSpPr txBox="1"/>
          <p:nvPr/>
        </p:nvSpPr>
        <p:spPr>
          <a:xfrm>
            <a:off x="0" y="5589240"/>
            <a:ext cx="9036448"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Xin+, </a:t>
            </a:r>
            <a:r>
              <a:rPr kumimoji="0" lang="en-US" sz="1800" b="1" i="0" u="none" strike="noStrike" kern="1200" cap="none" spc="0" normalizeH="0" baseline="0" noProof="0" dirty="0">
                <a:ln>
                  <a:noFill/>
                </a:ln>
                <a:solidFill>
                  <a:srgbClr val="0000FF"/>
                </a:solidFill>
                <a:effectLst/>
                <a:uLnTx/>
                <a:uFillTx/>
                <a:latin typeface="Tahoma"/>
                <a:ea typeface="+mn-ea"/>
                <a:cs typeface="+mn-cs"/>
                <a:hlinkClick r:id="" action="ppaction://noaction">
                  <a:extLst>
                    <a:ext uri="{A12FA001-AC4F-418D-AE19-62706E023703}">
                      <ahyp:hlinkClr xmlns:ahyp="http://schemas.microsoft.com/office/drawing/2018/hyperlinkcolor" val="tx"/>
                    </a:ext>
                  </a:extLst>
                </a:hlinkClick>
              </a:rPr>
              <a:t>"Shifted Hamming Distance: A Fast and Accurate SIMD-friendly Filter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 action="ppaction://noaction">
                  <a:extLst>
                    <a:ext uri="{A12FA001-AC4F-418D-AE19-62706E023703}">
                      <ahyp:hlinkClr xmlns:ahyp="http://schemas.microsoft.com/office/drawing/2018/hyperlinkcolor" val="tx"/>
                    </a:ext>
                  </a:extLst>
                </a:hlinkClick>
              </a:rPr>
              <a:t>to Accelerate Alignment Verification in Read Mapping”</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r>
              <a:rPr kumimoji="0" lang="en-US" sz="1800" b="1" i="0" u="none" strike="noStrike" kern="1200" cap="none" spc="0" normalizeH="0" baseline="0" noProof="0" dirty="0">
                <a:ln>
                  <a:noFill/>
                </a:ln>
                <a:solidFill>
                  <a:srgbClr val="000000"/>
                </a:solidFill>
                <a:effectLst/>
                <a:uLnTx/>
                <a:uFillTx/>
                <a:latin typeface="Tahoma"/>
                <a:ea typeface="+mn-ea"/>
                <a:cs typeface="+mn-cs"/>
              </a:rPr>
              <a:t>Bioinformatics 2015.</a:t>
            </a: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3" name="TextBox 2">
            <a:extLst>
              <a:ext uri="{FF2B5EF4-FFF2-40B4-BE49-F238E27FC236}">
                <a16:creationId xmlns:a16="http://schemas.microsoft.com/office/drawing/2014/main" id="{36445F11-D01A-8446-B677-10B1176ECB94}"/>
              </a:ext>
            </a:extLst>
          </p:cNvPr>
          <p:cNvSpPr txBox="1"/>
          <p:nvPr/>
        </p:nvSpPr>
        <p:spPr>
          <a:xfrm>
            <a:off x="97149" y="936148"/>
            <a:ext cx="63470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3"/>
              </a:rPr>
              <a:t>https://github.com/CMU-SAFARI/Shifted-Hamming-Distance</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3682409589"/>
      </p:ext>
    </p:extLst>
  </p:cSld>
  <p:clrMapOvr>
    <a:masterClrMapping/>
  </p:clrMapOvr>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1F30FA-BEF2-A74A-8AD5-5592EFFD8988}"/>
              </a:ext>
            </a:extLst>
          </p:cNvPr>
          <p:cNvSpPr>
            <a:spLocks noGrp="1"/>
          </p:cNvSpPr>
          <p:nvPr>
            <p:ph type="title"/>
          </p:nvPr>
        </p:nvSpPr>
        <p:spPr/>
        <p:txBody>
          <a:bodyPr/>
          <a:lstStyle/>
          <a:p>
            <a:r>
              <a:rPr lang="en-US" dirty="0"/>
              <a:t>Shifted Hamming Distance</a:t>
            </a:r>
          </a:p>
        </p:txBody>
      </p:sp>
      <p:sp>
        <p:nvSpPr>
          <p:cNvPr id="3" name="Content Placeholder 2">
            <a:extLst>
              <a:ext uri="{FF2B5EF4-FFF2-40B4-BE49-F238E27FC236}">
                <a16:creationId xmlns:a16="http://schemas.microsoft.com/office/drawing/2014/main" id="{6B8E36F4-E633-F045-A0DA-37B5424057E1}"/>
              </a:ext>
            </a:extLst>
          </p:cNvPr>
          <p:cNvSpPr>
            <a:spLocks noGrp="1"/>
          </p:cNvSpPr>
          <p:nvPr>
            <p:ph idx="1"/>
          </p:nvPr>
        </p:nvSpPr>
        <p:spPr>
          <a:xfrm>
            <a:off x="228600" y="825624"/>
            <a:ext cx="8610600" cy="5339680"/>
          </a:xfrm>
        </p:spPr>
        <p:txBody>
          <a:bodyPr/>
          <a:lstStyle/>
          <a:p>
            <a:r>
              <a:rPr lang="en-US" b="1" dirty="0">
                <a:solidFill>
                  <a:srgbClr val="FF0000"/>
                </a:solidFill>
              </a:rPr>
              <a:t>Key observation:</a:t>
            </a:r>
          </a:p>
          <a:p>
            <a:pPr lvl="1"/>
            <a:r>
              <a:rPr lang="en-US" dirty="0"/>
              <a:t>If two strings differ by </a:t>
            </a:r>
            <a:r>
              <a:rPr lang="en-US" i="1" dirty="0"/>
              <a:t>E</a:t>
            </a:r>
            <a:r>
              <a:rPr lang="en-US" dirty="0"/>
              <a:t> edits, then every </a:t>
            </a:r>
            <a:r>
              <a:rPr lang="en-US" dirty="0" err="1"/>
              <a:t>bp</a:t>
            </a:r>
            <a:r>
              <a:rPr lang="en-US" dirty="0"/>
              <a:t> match can be aligned in at most </a:t>
            </a:r>
            <a:r>
              <a:rPr lang="en-US" i="1" dirty="0"/>
              <a:t>2E</a:t>
            </a:r>
            <a:r>
              <a:rPr lang="en-US" dirty="0"/>
              <a:t> shifts (of one of the strings).</a:t>
            </a:r>
          </a:p>
          <a:p>
            <a:pPr lvl="2"/>
            <a:r>
              <a:rPr lang="en-US" dirty="0"/>
              <a:t>Insight: Shifting a string by one “corrects” for one “error” </a:t>
            </a:r>
          </a:p>
          <a:p>
            <a:pPr lvl="1"/>
            <a:endParaRPr lang="en-US" dirty="0"/>
          </a:p>
          <a:p>
            <a:r>
              <a:rPr lang="en-US" b="1" dirty="0">
                <a:solidFill>
                  <a:srgbClr val="0000FF"/>
                </a:solidFill>
              </a:rPr>
              <a:t>Key idea:</a:t>
            </a:r>
          </a:p>
          <a:p>
            <a:pPr lvl="1"/>
            <a:r>
              <a:rPr lang="en-US" dirty="0"/>
              <a:t>Compute “Shifted Hamming Distance”: </a:t>
            </a:r>
            <a:r>
              <a:rPr lang="en-US" dirty="0">
                <a:solidFill>
                  <a:srgbClr val="0000FF"/>
                </a:solidFill>
              </a:rPr>
              <a:t>AND of 2E Hamming Distances of two strings</a:t>
            </a:r>
            <a:r>
              <a:rPr lang="en-US" dirty="0"/>
              <a:t>, to filter out invalid mappings </a:t>
            </a:r>
          </a:p>
          <a:p>
            <a:pPr lvl="2"/>
            <a:r>
              <a:rPr lang="en-US" dirty="0"/>
              <a:t>Uses bit-parallel operations that nicely map to SIMD instructions</a:t>
            </a:r>
          </a:p>
          <a:p>
            <a:pPr lvl="1"/>
            <a:endParaRPr lang="en-US" dirty="0"/>
          </a:p>
          <a:p>
            <a:r>
              <a:rPr lang="en-US" b="1" dirty="0">
                <a:solidFill>
                  <a:schemeClr val="tx2">
                    <a:lumMod val="75000"/>
                  </a:schemeClr>
                </a:solidFill>
              </a:rPr>
              <a:t>Key result:</a:t>
            </a:r>
          </a:p>
          <a:p>
            <a:pPr lvl="1"/>
            <a:r>
              <a:rPr lang="en-US" dirty="0"/>
              <a:t>SHD is 3x faster than </a:t>
            </a:r>
            <a:r>
              <a:rPr lang="en-US" dirty="0" err="1"/>
              <a:t>SeqAn</a:t>
            </a:r>
            <a:r>
              <a:rPr lang="en-US" dirty="0"/>
              <a:t> (the best implementation of Gene Myers’ bit-vector algorithm), with only a 7% false positive rate</a:t>
            </a:r>
          </a:p>
          <a:p>
            <a:pPr lvl="1"/>
            <a:r>
              <a:rPr lang="en-US" dirty="0"/>
              <a:t>The </a:t>
            </a:r>
            <a:r>
              <a:rPr lang="en-US" dirty="0">
                <a:solidFill>
                  <a:srgbClr val="0000FF"/>
                </a:solidFill>
              </a:rPr>
              <a:t>fastest CPU-based filtering (pre-alignment) mechanism</a:t>
            </a:r>
          </a:p>
          <a:p>
            <a:endParaRPr lang="en-US" dirty="0"/>
          </a:p>
        </p:txBody>
      </p:sp>
      <p:sp>
        <p:nvSpPr>
          <p:cNvPr id="4" name="Slide Number Placeholder 3">
            <a:extLst>
              <a:ext uri="{FF2B5EF4-FFF2-40B4-BE49-F238E27FC236}">
                <a16:creationId xmlns:a16="http://schemas.microsoft.com/office/drawing/2014/main" id="{82C59A33-E5B4-C645-A9E1-01B575EFB731}"/>
              </a:ext>
            </a:extLst>
          </p:cNvPr>
          <p:cNvSpPr>
            <a:spLocks noGrp="1"/>
          </p:cNvSpPr>
          <p:nvPr>
            <p:ph type="sldNum" sz="quarter" idx="11"/>
          </p:nvPr>
        </p:nvSpPr>
        <p:spPr/>
        <p:txBody>
          <a:bodyPr/>
          <a:lstStyle/>
          <a:p>
            <a:fld id="{323594FA-E141-4234-AE05-360401972BE7}" type="slidenum">
              <a:rPr lang="en-US" altLang="en-US" smtClean="0"/>
              <a:pPr/>
              <a:t>103</a:t>
            </a:fld>
            <a:endParaRPr lang="en-US" altLang="en-US"/>
          </a:p>
        </p:txBody>
      </p:sp>
    </p:spTree>
    <p:extLst>
      <p:ext uri="{BB962C8B-B14F-4D97-AF65-F5344CB8AC3E}">
        <p14:creationId xmlns:p14="http://schemas.microsoft.com/office/powerpoint/2010/main" val="65221233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4" name="Title 3"/>
              <p:cNvSpPr>
                <a:spLocks noGrp="1"/>
              </p:cNvSpPr>
              <p:nvPr>
                <p:ph type="title"/>
              </p:nvPr>
            </p:nvSpPr>
            <p:spPr/>
            <p:txBody>
              <a:bodyPr/>
              <a:lstStyle/>
              <a:p>
                <a:r>
                  <a:rPr lang="en-US" dirty="0"/>
                  <a:t>Hamming Distance (</a:t>
                </a:r>
                <a14:m>
                  <m:oMath xmlns:m="http://schemas.openxmlformats.org/officeDocument/2006/math">
                    <m:nary>
                      <m:naryPr>
                        <m:chr m:val="∑"/>
                        <m:subHide m:val="on"/>
                        <m:supHide m:val="on"/>
                        <m:ctrlPr>
                          <a:rPr lang="en-US" i="1" smtClean="0">
                            <a:latin typeface="Cambria Math" panose="02040503050406030204" pitchFamily="18" charset="0"/>
                          </a:rPr>
                        </m:ctrlPr>
                      </m:naryPr>
                      <m:sub/>
                      <m:sup/>
                      <m:e>
                        <m:r>
                          <a:rPr lang="en-US" b="0" i="1" smtClean="0">
                            <a:latin typeface="Cambria Math" panose="02040503050406030204" pitchFamily="18" charset="0"/>
                          </a:rPr>
                          <m:t>⊕</m:t>
                        </m:r>
                      </m:e>
                    </m:nary>
                  </m:oMath>
                </a14:m>
                <a:r>
                  <a:rPr lang="en-US" dirty="0"/>
                  <a:t>)</a:t>
                </a:r>
              </a:p>
            </p:txBody>
          </p:sp>
        </mc:Choice>
        <mc:Fallback xmlns="">
          <p:sp>
            <p:nvSpPr>
              <p:cNvPr id="4" name="Title 3"/>
              <p:cNvSpPr>
                <a:spLocks noGrp="1" noRot="1" noChangeAspect="1" noMove="1" noResize="1" noEditPoints="1" noAdjustHandles="1" noChangeArrowheads="1" noChangeShapeType="1" noTextEdit="1"/>
              </p:cNvSpPr>
              <p:nvPr>
                <p:ph type="title"/>
              </p:nvPr>
            </p:nvSpPr>
            <p:spPr>
              <a:blipFill rotWithShape="0">
                <a:blip r:embed="rId3"/>
                <a:stretch>
                  <a:fillRect l="-2550" t="-10286"/>
                </a:stretch>
              </a:blipFill>
            </p:spPr>
            <p:txBody>
              <a:bodyPr/>
              <a:lstStyle/>
              <a:p>
                <a:r>
                  <a:rPr lang="en-US">
                    <a:noFill/>
                  </a:rPr>
                  <a:t> </a:t>
                </a:r>
              </a:p>
            </p:txBody>
          </p:sp>
        </mc:Fallback>
      </mc:AlternateContent>
      <p:sp>
        <p:nvSpPr>
          <p:cNvPr id="2" name="Slide Number Placeholder 1"/>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6574E-FA2E-425B-A84C-39F9592E9ECB}"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sp>
        <p:nvSpPr>
          <p:cNvPr id="30" name="Cube 29"/>
          <p:cNvSpPr/>
          <p:nvPr/>
        </p:nvSpPr>
        <p:spPr>
          <a:xfrm>
            <a:off x="1625601" y="2090057"/>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europa"/>
                <a:ea typeface="+mn-ea"/>
                <a:cs typeface="+mn-cs"/>
              </a:rPr>
              <a:t>I</a:t>
            </a:r>
          </a:p>
        </p:txBody>
      </p:sp>
      <p:sp>
        <p:nvSpPr>
          <p:cNvPr id="29" name="Cube 28"/>
          <p:cNvSpPr/>
          <p:nvPr/>
        </p:nvSpPr>
        <p:spPr>
          <a:xfrm>
            <a:off x="2322287" y="2090057"/>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europa"/>
                <a:ea typeface="+mn-ea"/>
                <a:cs typeface="+mn-cs"/>
              </a:rPr>
              <a:t>S</a:t>
            </a:r>
          </a:p>
        </p:txBody>
      </p:sp>
      <p:sp>
        <p:nvSpPr>
          <p:cNvPr id="28" name="Cube 27"/>
          <p:cNvSpPr/>
          <p:nvPr/>
        </p:nvSpPr>
        <p:spPr>
          <a:xfrm>
            <a:off x="3018973" y="2090057"/>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europa"/>
                <a:ea typeface="+mn-ea"/>
                <a:cs typeface="+mn-cs"/>
              </a:rPr>
              <a:t>T</a:t>
            </a:r>
          </a:p>
        </p:txBody>
      </p:sp>
      <p:sp>
        <p:nvSpPr>
          <p:cNvPr id="27" name="Cube 26"/>
          <p:cNvSpPr/>
          <p:nvPr/>
        </p:nvSpPr>
        <p:spPr>
          <a:xfrm>
            <a:off x="3730173" y="2062441"/>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europa"/>
                <a:ea typeface="+mn-ea"/>
                <a:cs typeface="+mn-cs"/>
              </a:rPr>
              <a:t>A</a:t>
            </a:r>
          </a:p>
        </p:txBody>
      </p:sp>
      <p:sp>
        <p:nvSpPr>
          <p:cNvPr id="26" name="Cube 25"/>
          <p:cNvSpPr/>
          <p:nvPr/>
        </p:nvSpPr>
        <p:spPr>
          <a:xfrm>
            <a:off x="4426859" y="2062441"/>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europa"/>
                <a:ea typeface="+mn-ea"/>
                <a:cs typeface="+mn-cs"/>
              </a:rPr>
              <a:t>N</a:t>
            </a:r>
          </a:p>
        </p:txBody>
      </p:sp>
      <p:sp>
        <p:nvSpPr>
          <p:cNvPr id="8" name="Cube 7"/>
          <p:cNvSpPr/>
          <p:nvPr/>
        </p:nvSpPr>
        <p:spPr>
          <a:xfrm>
            <a:off x="5123545" y="2062441"/>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europa"/>
                <a:ea typeface="+mn-ea"/>
                <a:cs typeface="+mn-cs"/>
              </a:rPr>
              <a:t>B</a:t>
            </a:r>
          </a:p>
        </p:txBody>
      </p:sp>
      <p:sp>
        <p:nvSpPr>
          <p:cNvPr id="32" name="Cube 31"/>
          <p:cNvSpPr/>
          <p:nvPr/>
        </p:nvSpPr>
        <p:spPr>
          <a:xfrm>
            <a:off x="5834745" y="2062441"/>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europa"/>
                <a:ea typeface="+mn-ea"/>
                <a:cs typeface="+mn-cs"/>
              </a:rPr>
              <a:t>U</a:t>
            </a:r>
          </a:p>
        </p:txBody>
      </p:sp>
      <p:sp>
        <p:nvSpPr>
          <p:cNvPr id="31" name="Cube 30"/>
          <p:cNvSpPr/>
          <p:nvPr/>
        </p:nvSpPr>
        <p:spPr>
          <a:xfrm>
            <a:off x="6545945" y="2062441"/>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europa"/>
                <a:ea typeface="+mn-ea"/>
                <a:cs typeface="+mn-cs"/>
              </a:rPr>
              <a:t>L</a:t>
            </a:r>
          </a:p>
        </p:txBody>
      </p:sp>
      <p:sp>
        <p:nvSpPr>
          <p:cNvPr id="33" name="Cube 32"/>
          <p:cNvSpPr/>
          <p:nvPr/>
        </p:nvSpPr>
        <p:spPr>
          <a:xfrm>
            <a:off x="1475656" y="393305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europa"/>
                <a:ea typeface="+mn-ea"/>
                <a:cs typeface="+mn-cs"/>
              </a:rPr>
              <a:t>I</a:t>
            </a:r>
          </a:p>
        </p:txBody>
      </p:sp>
      <p:sp>
        <p:nvSpPr>
          <p:cNvPr id="34" name="Cube 33"/>
          <p:cNvSpPr/>
          <p:nvPr/>
        </p:nvSpPr>
        <p:spPr>
          <a:xfrm>
            <a:off x="2172342" y="393305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europa"/>
                <a:ea typeface="+mn-ea"/>
                <a:cs typeface="+mn-cs"/>
              </a:rPr>
              <a:t>S</a:t>
            </a:r>
          </a:p>
        </p:txBody>
      </p:sp>
      <p:sp>
        <p:nvSpPr>
          <p:cNvPr id="35" name="Cube 34"/>
          <p:cNvSpPr/>
          <p:nvPr/>
        </p:nvSpPr>
        <p:spPr>
          <a:xfrm>
            <a:off x="2869028" y="393305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europa"/>
                <a:ea typeface="+mn-ea"/>
                <a:cs typeface="+mn-cs"/>
              </a:rPr>
              <a:t>T</a:t>
            </a:r>
          </a:p>
        </p:txBody>
      </p:sp>
      <p:sp>
        <p:nvSpPr>
          <p:cNvPr id="36" name="Cube 35"/>
          <p:cNvSpPr/>
          <p:nvPr/>
        </p:nvSpPr>
        <p:spPr>
          <a:xfrm>
            <a:off x="3548748" y="392752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europa"/>
                <a:ea typeface="+mn-ea"/>
                <a:cs typeface="+mn-cs"/>
              </a:rPr>
              <a:t>A</a:t>
            </a:r>
          </a:p>
        </p:txBody>
      </p:sp>
      <p:sp>
        <p:nvSpPr>
          <p:cNvPr id="37" name="Cube 36"/>
          <p:cNvSpPr/>
          <p:nvPr/>
        </p:nvSpPr>
        <p:spPr>
          <a:xfrm>
            <a:off x="4245434" y="392752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europa"/>
                <a:ea typeface="+mn-ea"/>
                <a:cs typeface="+mn-cs"/>
              </a:rPr>
              <a:t>N</a:t>
            </a:r>
          </a:p>
        </p:txBody>
      </p:sp>
      <p:sp>
        <p:nvSpPr>
          <p:cNvPr id="38" name="Cube 37"/>
          <p:cNvSpPr/>
          <p:nvPr/>
        </p:nvSpPr>
        <p:spPr>
          <a:xfrm>
            <a:off x="4942120" y="392752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europa"/>
                <a:ea typeface="+mn-ea"/>
                <a:cs typeface="+mn-cs"/>
              </a:rPr>
              <a:t>B</a:t>
            </a:r>
          </a:p>
        </p:txBody>
      </p:sp>
      <p:sp>
        <p:nvSpPr>
          <p:cNvPr id="39" name="Cube 38"/>
          <p:cNvSpPr/>
          <p:nvPr/>
        </p:nvSpPr>
        <p:spPr>
          <a:xfrm>
            <a:off x="5653320" y="392752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europa"/>
                <a:ea typeface="+mn-ea"/>
                <a:cs typeface="+mn-cs"/>
              </a:rPr>
              <a:t>U</a:t>
            </a:r>
          </a:p>
        </p:txBody>
      </p:sp>
      <p:sp>
        <p:nvSpPr>
          <p:cNvPr id="40" name="Cube 39"/>
          <p:cNvSpPr/>
          <p:nvPr/>
        </p:nvSpPr>
        <p:spPr>
          <a:xfrm>
            <a:off x="6364520" y="392752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europa"/>
                <a:ea typeface="+mn-ea"/>
                <a:cs typeface="+mn-cs"/>
              </a:rPr>
              <a:t>L</a:t>
            </a:r>
          </a:p>
        </p:txBody>
      </p:sp>
      <p:cxnSp>
        <p:nvCxnSpPr>
          <p:cNvPr id="10" name="Straight Arrow Connector 9"/>
          <p:cNvCxnSpPr>
            <a:stCxn id="30" idx="3"/>
          </p:cNvCxnSpPr>
          <p:nvPr/>
        </p:nvCxnSpPr>
        <p:spPr>
          <a:xfrm>
            <a:off x="1892301" y="3030651"/>
            <a:ext cx="0" cy="883773"/>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3" name="Straight Arrow Connector 42"/>
          <p:cNvCxnSpPr>
            <a:stCxn id="29" idx="3"/>
            <a:endCxn id="34" idx="0"/>
          </p:cNvCxnSpPr>
          <p:nvPr/>
        </p:nvCxnSpPr>
        <p:spPr>
          <a:xfrm>
            <a:off x="2588987" y="3030651"/>
            <a:ext cx="0" cy="902405"/>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Straight Arrow Connector 45"/>
          <p:cNvCxnSpPr/>
          <p:nvPr/>
        </p:nvCxnSpPr>
        <p:spPr>
          <a:xfrm flipH="1">
            <a:off x="3272074" y="3043753"/>
            <a:ext cx="3625" cy="924491"/>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Straight Arrow Connector 46"/>
          <p:cNvCxnSpPr/>
          <p:nvPr/>
        </p:nvCxnSpPr>
        <p:spPr>
          <a:xfrm flipH="1">
            <a:off x="3968760" y="3029239"/>
            <a:ext cx="3625" cy="924491"/>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Straight Arrow Connector 47"/>
          <p:cNvCxnSpPr/>
          <p:nvPr/>
        </p:nvCxnSpPr>
        <p:spPr>
          <a:xfrm flipH="1">
            <a:off x="4679960" y="3004447"/>
            <a:ext cx="3625" cy="924491"/>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9" name="Straight Arrow Connector 48"/>
          <p:cNvCxnSpPr/>
          <p:nvPr/>
        </p:nvCxnSpPr>
        <p:spPr>
          <a:xfrm flipH="1">
            <a:off x="5376646" y="3004447"/>
            <a:ext cx="3625" cy="924491"/>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50" name="Straight Arrow Connector 49"/>
          <p:cNvCxnSpPr/>
          <p:nvPr/>
        </p:nvCxnSpPr>
        <p:spPr>
          <a:xfrm flipH="1">
            <a:off x="6063358" y="3017549"/>
            <a:ext cx="3625" cy="924491"/>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51" name="Straight Arrow Connector 50"/>
          <p:cNvCxnSpPr/>
          <p:nvPr/>
        </p:nvCxnSpPr>
        <p:spPr>
          <a:xfrm flipH="1">
            <a:off x="6760044" y="3003035"/>
            <a:ext cx="3625" cy="924491"/>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1748972" y="1030514"/>
            <a:ext cx="5646057"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Tahoma"/>
                <a:ea typeface="+mn-ea"/>
                <a:cs typeface="+mn-cs"/>
              </a:rPr>
              <a:t>8 </a:t>
            </a:r>
            <a:r>
              <a:rPr kumimoji="0" lang="en-US" sz="2400" b="0" i="0" u="none" strike="noStrike" kern="1200" cap="none" spc="0" normalizeH="0" baseline="0" noProof="0" dirty="0">
                <a:ln w="0"/>
                <a:solidFill>
                  <a:srgbClr val="0432FF"/>
                </a:solidFill>
                <a:effectLst>
                  <a:outerShdw blurRad="38100" dist="19050" dir="2700000" algn="tl" rotWithShape="0">
                    <a:srgbClr val="000000">
                      <a:alpha val="40000"/>
                    </a:srgbClr>
                  </a:outerShdw>
                </a:effectLst>
                <a:uLnTx/>
                <a:uFillTx/>
                <a:latin typeface="Tahoma"/>
                <a:ea typeface="+mn-ea"/>
                <a:cs typeface="+mn-cs"/>
              </a:rPr>
              <a:t>matches</a:t>
            </a:r>
            <a:r>
              <a:rPr kumimoji="0" lang="en-US" sz="2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Tahoma"/>
                <a:ea typeface="+mn-ea"/>
                <a:cs typeface="+mn-cs"/>
              </a:rPr>
              <a:t>      0 </a:t>
            </a:r>
            <a:r>
              <a:rPr kumimoji="0" lang="en-US" sz="2400" b="0" i="0" u="none" strike="noStrike" kern="1200" cap="none" spc="0" normalizeH="0" baseline="0" noProof="0" dirty="0">
                <a:ln w="0"/>
                <a:solidFill>
                  <a:srgbClr val="FF0000"/>
                </a:solidFill>
                <a:effectLst>
                  <a:outerShdw blurRad="38100" dist="19050" dir="2700000" algn="tl" rotWithShape="0">
                    <a:srgbClr val="000000">
                      <a:alpha val="40000"/>
                    </a:srgbClr>
                  </a:outerShdw>
                </a:effectLst>
                <a:uLnTx/>
                <a:uFillTx/>
                <a:latin typeface="Tahoma"/>
                <a:ea typeface="+mn-ea"/>
                <a:cs typeface="+mn-cs"/>
              </a:rPr>
              <a:t>mismatches</a:t>
            </a:r>
          </a:p>
        </p:txBody>
      </p:sp>
      <p:pic>
        <p:nvPicPr>
          <p:cNvPr id="54" name="Picture 2" descr="Image result for wrong icon"/>
          <p:cNvPicPr>
            <a:picLocks noChangeAspect="1" noChangeArrowheads="1"/>
          </p:cNvPicPr>
          <p:nvPr/>
        </p:nvPicPr>
        <p:blipFill rotWithShape="1">
          <a:blip r:embed="rId4" cstate="print">
            <a:extLst>
              <a:ext uri="{BEBA8EAE-BF5A-486C-A8C5-ECC9F3942E4B}">
                <a14:imgProps xmlns:a14="http://schemas.microsoft.com/office/drawing/2010/main">
                  <a14:imgLayer r:embed="rId5">
                    <a14:imgEffect>
                      <a14:colorTemperature colorTemp="11200"/>
                    </a14:imgEffect>
                  </a14:imgLayer>
                </a14:imgProps>
              </a:ext>
              <a:ext uri="{28A0092B-C50C-407E-A947-70E740481C1C}">
                <a14:useLocalDpi xmlns:a14="http://schemas.microsoft.com/office/drawing/2010/main" val="0"/>
              </a:ext>
            </a:extLst>
          </a:blip>
          <a:srcRect r="43880"/>
          <a:stretch/>
        </p:blipFill>
        <p:spPr bwMode="auto">
          <a:xfrm>
            <a:off x="3390674" y="3914424"/>
            <a:ext cx="991749" cy="916719"/>
          </a:xfrm>
          <a:prstGeom prst="rect">
            <a:avLst/>
          </a:prstGeom>
          <a:noFill/>
          <a:ln w="28575">
            <a:noFill/>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sp>
        <p:nvSpPr>
          <p:cNvPr id="55" name="TextBox 54"/>
          <p:cNvSpPr txBox="1"/>
          <p:nvPr/>
        </p:nvSpPr>
        <p:spPr>
          <a:xfrm>
            <a:off x="1734255" y="1023119"/>
            <a:ext cx="5646057" cy="461665"/>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Tahoma"/>
                <a:ea typeface="+mn-ea"/>
                <a:cs typeface="+mn-cs"/>
              </a:rPr>
              <a:t>3 </a:t>
            </a:r>
            <a:r>
              <a:rPr kumimoji="0" lang="en-US" sz="2400" b="0" i="0" u="none" strike="noStrike" kern="1200" cap="none" spc="0" normalizeH="0" baseline="0" noProof="0" dirty="0">
                <a:ln w="0"/>
                <a:solidFill>
                  <a:srgbClr val="0432FF"/>
                </a:solidFill>
                <a:effectLst>
                  <a:outerShdw blurRad="38100" dist="19050" dir="2700000" algn="tl" rotWithShape="0">
                    <a:srgbClr val="000000">
                      <a:alpha val="40000"/>
                    </a:srgbClr>
                  </a:outerShdw>
                </a:effectLst>
                <a:uLnTx/>
                <a:uFillTx/>
                <a:latin typeface="Tahoma"/>
                <a:ea typeface="+mn-ea"/>
                <a:cs typeface="+mn-cs"/>
              </a:rPr>
              <a:t>matches</a:t>
            </a:r>
            <a:r>
              <a:rPr kumimoji="0" lang="en-US" sz="2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Tahoma"/>
                <a:ea typeface="+mn-ea"/>
                <a:cs typeface="+mn-cs"/>
              </a:rPr>
              <a:t>      5 </a:t>
            </a:r>
            <a:r>
              <a:rPr kumimoji="0" lang="en-US" sz="2400" b="0" i="0" u="none" strike="noStrike" kern="1200" cap="none" spc="0" normalizeH="0" baseline="0" noProof="0" dirty="0">
                <a:ln w="0"/>
                <a:solidFill>
                  <a:srgbClr val="FF0000"/>
                </a:solidFill>
                <a:effectLst>
                  <a:outerShdw blurRad="38100" dist="19050" dir="2700000" algn="tl" rotWithShape="0">
                    <a:srgbClr val="000000">
                      <a:alpha val="40000"/>
                    </a:srgbClr>
                  </a:outerShdw>
                </a:effectLst>
                <a:uLnTx/>
                <a:uFillTx/>
                <a:latin typeface="Tahoma"/>
                <a:ea typeface="+mn-ea"/>
                <a:cs typeface="+mn-cs"/>
              </a:rPr>
              <a:t>mismatches</a:t>
            </a:r>
          </a:p>
        </p:txBody>
      </p:sp>
      <p:grpSp>
        <p:nvGrpSpPr>
          <p:cNvPr id="6" name="Group 5"/>
          <p:cNvGrpSpPr/>
          <p:nvPr/>
        </p:nvGrpSpPr>
        <p:grpSpPr>
          <a:xfrm>
            <a:off x="3774230" y="3249686"/>
            <a:ext cx="423332" cy="428411"/>
            <a:chOff x="3774230" y="3249686"/>
            <a:chExt cx="423332" cy="428411"/>
          </a:xfrm>
        </p:grpSpPr>
        <p:cxnSp>
          <p:nvCxnSpPr>
            <p:cNvPr id="56" name="Straight Arrow Connector 55"/>
            <p:cNvCxnSpPr/>
            <p:nvPr/>
          </p:nvCxnSpPr>
          <p:spPr>
            <a:xfrm>
              <a:off x="3774230" y="3263120"/>
              <a:ext cx="418088" cy="414977"/>
            </a:xfrm>
            <a:prstGeom prst="straightConnector1">
              <a:avLst/>
            </a:prstGeom>
            <a:ln w="57150">
              <a:solidFill>
                <a:srgbClr val="FF0000"/>
              </a:solidFill>
              <a:prstDash val="sysDash"/>
              <a:headEnd type="none" w="med" len="med"/>
              <a:tailEnd type="non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p:nvPr/>
          </p:nvCxnSpPr>
          <p:spPr>
            <a:xfrm rot="5400000">
              <a:off x="3781030" y="3251241"/>
              <a:ext cx="418088" cy="414977"/>
            </a:xfrm>
            <a:prstGeom prst="straightConnector1">
              <a:avLst/>
            </a:prstGeom>
            <a:ln w="57150">
              <a:solidFill>
                <a:srgbClr val="FF0000"/>
              </a:solidFill>
              <a:prstDash val="sysDash"/>
              <a:headEnd type="none" w="med" len="med"/>
              <a:tailEnd type="non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grpSp>
        <p:nvGrpSpPr>
          <p:cNvPr id="58" name="Group 57"/>
          <p:cNvGrpSpPr/>
          <p:nvPr/>
        </p:nvGrpSpPr>
        <p:grpSpPr>
          <a:xfrm>
            <a:off x="4436700" y="3253076"/>
            <a:ext cx="423332" cy="428411"/>
            <a:chOff x="3774230" y="3249686"/>
            <a:chExt cx="423332" cy="428411"/>
          </a:xfrm>
        </p:grpSpPr>
        <p:cxnSp>
          <p:nvCxnSpPr>
            <p:cNvPr id="59" name="Straight Arrow Connector 58"/>
            <p:cNvCxnSpPr/>
            <p:nvPr/>
          </p:nvCxnSpPr>
          <p:spPr>
            <a:xfrm>
              <a:off x="3774230" y="3263120"/>
              <a:ext cx="418088" cy="414977"/>
            </a:xfrm>
            <a:prstGeom prst="straightConnector1">
              <a:avLst/>
            </a:prstGeom>
            <a:ln w="57150">
              <a:solidFill>
                <a:srgbClr val="FF0000"/>
              </a:solidFill>
              <a:prstDash val="sysDash"/>
              <a:headEnd type="none" w="med" len="med"/>
              <a:tailEnd type="non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p:nvPr/>
          </p:nvCxnSpPr>
          <p:spPr>
            <a:xfrm rot="5400000">
              <a:off x="3781030" y="3251241"/>
              <a:ext cx="418088" cy="414977"/>
            </a:xfrm>
            <a:prstGeom prst="straightConnector1">
              <a:avLst/>
            </a:prstGeom>
            <a:ln w="57150">
              <a:solidFill>
                <a:srgbClr val="FF0000"/>
              </a:solidFill>
              <a:prstDash val="sysDash"/>
              <a:headEnd type="none" w="med" len="med"/>
              <a:tailEnd type="non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grpSp>
        <p:nvGrpSpPr>
          <p:cNvPr id="61" name="Group 60"/>
          <p:cNvGrpSpPr/>
          <p:nvPr/>
        </p:nvGrpSpPr>
        <p:grpSpPr>
          <a:xfrm>
            <a:off x="5156780" y="3244523"/>
            <a:ext cx="423332" cy="428411"/>
            <a:chOff x="3774230" y="3249686"/>
            <a:chExt cx="423332" cy="428411"/>
          </a:xfrm>
        </p:grpSpPr>
        <p:cxnSp>
          <p:nvCxnSpPr>
            <p:cNvPr id="62" name="Straight Arrow Connector 61"/>
            <p:cNvCxnSpPr/>
            <p:nvPr/>
          </p:nvCxnSpPr>
          <p:spPr>
            <a:xfrm>
              <a:off x="3774230" y="3263120"/>
              <a:ext cx="418088" cy="414977"/>
            </a:xfrm>
            <a:prstGeom prst="straightConnector1">
              <a:avLst/>
            </a:prstGeom>
            <a:ln w="57150">
              <a:solidFill>
                <a:srgbClr val="FF0000"/>
              </a:solidFill>
              <a:prstDash val="sysDash"/>
              <a:headEnd type="none" w="med" len="med"/>
              <a:tailEnd type="non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3" name="Straight Arrow Connector 62"/>
            <p:cNvCxnSpPr/>
            <p:nvPr/>
          </p:nvCxnSpPr>
          <p:spPr>
            <a:xfrm rot="5400000">
              <a:off x="3781030" y="3251241"/>
              <a:ext cx="418088" cy="414977"/>
            </a:xfrm>
            <a:prstGeom prst="straightConnector1">
              <a:avLst/>
            </a:prstGeom>
            <a:ln w="57150">
              <a:solidFill>
                <a:srgbClr val="FF0000"/>
              </a:solidFill>
              <a:prstDash val="sysDash"/>
              <a:headEnd type="none" w="med" len="med"/>
              <a:tailEnd type="non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grpSp>
        <p:nvGrpSpPr>
          <p:cNvPr id="64" name="Group 63"/>
          <p:cNvGrpSpPr/>
          <p:nvPr/>
        </p:nvGrpSpPr>
        <p:grpSpPr>
          <a:xfrm>
            <a:off x="5868144" y="3244522"/>
            <a:ext cx="423332" cy="428411"/>
            <a:chOff x="3774230" y="3249686"/>
            <a:chExt cx="423332" cy="428411"/>
          </a:xfrm>
        </p:grpSpPr>
        <p:cxnSp>
          <p:nvCxnSpPr>
            <p:cNvPr id="65" name="Straight Arrow Connector 64"/>
            <p:cNvCxnSpPr/>
            <p:nvPr/>
          </p:nvCxnSpPr>
          <p:spPr>
            <a:xfrm>
              <a:off x="3774230" y="3263120"/>
              <a:ext cx="418088" cy="414977"/>
            </a:xfrm>
            <a:prstGeom prst="straightConnector1">
              <a:avLst/>
            </a:prstGeom>
            <a:ln w="57150">
              <a:solidFill>
                <a:srgbClr val="FF0000"/>
              </a:solidFill>
              <a:prstDash val="sysDash"/>
              <a:headEnd type="none" w="med" len="med"/>
              <a:tailEnd type="non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6" name="Straight Arrow Connector 65"/>
            <p:cNvCxnSpPr/>
            <p:nvPr/>
          </p:nvCxnSpPr>
          <p:spPr>
            <a:xfrm rot="5400000">
              <a:off x="3781030" y="3251241"/>
              <a:ext cx="418088" cy="414977"/>
            </a:xfrm>
            <a:prstGeom prst="straightConnector1">
              <a:avLst/>
            </a:prstGeom>
            <a:ln w="57150">
              <a:solidFill>
                <a:srgbClr val="FF0000"/>
              </a:solidFill>
              <a:prstDash val="sysDash"/>
              <a:headEnd type="none" w="med" len="med"/>
              <a:tailEnd type="non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grpSp>
        <p:nvGrpSpPr>
          <p:cNvPr id="67" name="Group 66"/>
          <p:cNvGrpSpPr/>
          <p:nvPr/>
        </p:nvGrpSpPr>
        <p:grpSpPr>
          <a:xfrm>
            <a:off x="6524932" y="3254168"/>
            <a:ext cx="423332" cy="428411"/>
            <a:chOff x="3774230" y="3249686"/>
            <a:chExt cx="423332" cy="428411"/>
          </a:xfrm>
        </p:grpSpPr>
        <p:cxnSp>
          <p:nvCxnSpPr>
            <p:cNvPr id="68" name="Straight Arrow Connector 67"/>
            <p:cNvCxnSpPr/>
            <p:nvPr/>
          </p:nvCxnSpPr>
          <p:spPr>
            <a:xfrm>
              <a:off x="3774230" y="3263120"/>
              <a:ext cx="418088" cy="414977"/>
            </a:xfrm>
            <a:prstGeom prst="straightConnector1">
              <a:avLst/>
            </a:prstGeom>
            <a:ln w="57150">
              <a:solidFill>
                <a:srgbClr val="FF0000"/>
              </a:solidFill>
              <a:prstDash val="sysDash"/>
              <a:headEnd type="none" w="med" len="med"/>
              <a:tailEnd type="non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9" name="Straight Arrow Connector 68"/>
            <p:cNvCxnSpPr/>
            <p:nvPr/>
          </p:nvCxnSpPr>
          <p:spPr>
            <a:xfrm rot="5400000">
              <a:off x="3781030" y="3251241"/>
              <a:ext cx="418088" cy="414977"/>
            </a:xfrm>
            <a:prstGeom prst="straightConnector1">
              <a:avLst/>
            </a:prstGeom>
            <a:ln w="57150">
              <a:solidFill>
                <a:srgbClr val="FF0000"/>
              </a:solidFill>
              <a:prstDash val="sysDash"/>
              <a:headEnd type="none" w="med" len="med"/>
              <a:tailEnd type="non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70" name="TextBox 69"/>
          <p:cNvSpPr txBox="1"/>
          <p:nvPr/>
        </p:nvSpPr>
        <p:spPr>
          <a:xfrm>
            <a:off x="5958113" y="5064667"/>
            <a:ext cx="3323774"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mn-ea"/>
                <a:cs typeface="+mn-cs"/>
              </a:rPr>
              <a:t>To cancel the effect of a deletion, we need to shift in the </a:t>
            </a:r>
            <a:r>
              <a:rPr kumimoji="0" lang="en-US" sz="1800" b="0" i="1" u="none" strike="noStrike" kern="1200" cap="none" spc="0" normalizeH="0" baseline="0" noProof="0" dirty="0">
                <a:ln>
                  <a:noFill/>
                </a:ln>
                <a:solidFill>
                  <a:srgbClr val="FF0000"/>
                </a:solidFill>
                <a:effectLst/>
                <a:uLnTx/>
                <a:uFillTx/>
                <a:latin typeface="Tahoma"/>
                <a:ea typeface="+mn-ea"/>
                <a:cs typeface="+mn-cs"/>
              </a:rPr>
              <a:t>right</a:t>
            </a:r>
            <a:r>
              <a:rPr kumimoji="0" lang="en-US" sz="1800" b="0" i="0" u="none" strike="noStrike" kern="1200" cap="none" spc="0" normalizeH="0" baseline="0" noProof="0" dirty="0">
                <a:ln>
                  <a:noFill/>
                </a:ln>
                <a:solidFill>
                  <a:srgbClr val="FF0000"/>
                </a:solidFill>
                <a:effectLst/>
                <a:uLnTx/>
                <a:uFillTx/>
                <a:latin typeface="Tahoma"/>
                <a:ea typeface="+mn-ea"/>
                <a:cs typeface="+mn-cs"/>
              </a:rPr>
              <a:t> direction</a:t>
            </a:r>
          </a:p>
        </p:txBody>
      </p:sp>
      <p:sp>
        <p:nvSpPr>
          <p:cNvPr id="71" name="Notched Right Arrow 70"/>
          <p:cNvSpPr/>
          <p:nvPr/>
        </p:nvSpPr>
        <p:spPr>
          <a:xfrm>
            <a:off x="3100979" y="5114852"/>
            <a:ext cx="2651760" cy="822960"/>
          </a:xfrm>
          <a:prstGeom prst="notchedRightArrow">
            <a:avLst>
              <a:gd name="adj1" fmla="val 38456"/>
              <a:gd name="adj2" fmla="val 41342"/>
            </a:avLst>
          </a:prstGeom>
          <a:ln w="38100">
            <a:solidFill>
              <a:srgbClr val="FF0000"/>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sp>
        <p:nvSpPr>
          <p:cNvPr id="7" name="TextBox 6"/>
          <p:cNvSpPr txBox="1"/>
          <p:nvPr/>
        </p:nvSpPr>
        <p:spPr>
          <a:xfrm>
            <a:off x="3274731" y="1468554"/>
            <a:ext cx="230425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sng" strike="noStrike" kern="1200" cap="none" spc="0" normalizeH="0" baseline="0" noProof="0" dirty="0">
                <a:ln>
                  <a:noFill/>
                </a:ln>
                <a:solidFill>
                  <a:srgbClr val="000000"/>
                </a:solidFill>
                <a:effectLst/>
                <a:uLnTx/>
                <a:uFillTx/>
                <a:latin typeface="Tahoma"/>
                <a:ea typeface="+mn-ea"/>
                <a:cs typeface="+mn-cs"/>
              </a:rPr>
              <a:t>Edit = 1 Deletion</a:t>
            </a:r>
          </a:p>
        </p:txBody>
      </p:sp>
    </p:spTree>
    <p:extLst>
      <p:ext uri="{BB962C8B-B14F-4D97-AF65-F5344CB8AC3E}">
        <p14:creationId xmlns:p14="http://schemas.microsoft.com/office/powerpoint/2010/main" val="23642053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par>
                                <p:cTn id="8" presetID="22" presetClass="entr" presetSubtype="8" fill="hold" nodeType="withEffect">
                                  <p:stCondLst>
                                    <p:cond delay="0"/>
                                  </p:stCondLst>
                                  <p:childTnLst>
                                    <p:set>
                                      <p:cBhvr>
                                        <p:cTn id="9" dur="1" fill="hold">
                                          <p:stCondLst>
                                            <p:cond delay="0"/>
                                          </p:stCondLst>
                                        </p:cTn>
                                        <p:tgtEl>
                                          <p:spTgt spid="43"/>
                                        </p:tgtEl>
                                        <p:attrNameLst>
                                          <p:attrName>style.visibility</p:attrName>
                                        </p:attrNameLst>
                                      </p:cBhvr>
                                      <p:to>
                                        <p:strVal val="visible"/>
                                      </p:to>
                                    </p:set>
                                    <p:animEffect transition="in" filter="wipe(left)">
                                      <p:cBhvr>
                                        <p:cTn id="10" dur="500"/>
                                        <p:tgtEl>
                                          <p:spTgt spid="43"/>
                                        </p:tgtEl>
                                      </p:cBhvr>
                                    </p:animEffect>
                                  </p:childTnLst>
                                </p:cTn>
                              </p:par>
                              <p:par>
                                <p:cTn id="11" presetID="22" presetClass="entr" presetSubtype="8" fill="hold" nodeType="withEffect">
                                  <p:stCondLst>
                                    <p:cond delay="0"/>
                                  </p:stCondLst>
                                  <p:childTnLst>
                                    <p:set>
                                      <p:cBhvr>
                                        <p:cTn id="12" dur="1" fill="hold">
                                          <p:stCondLst>
                                            <p:cond delay="0"/>
                                          </p:stCondLst>
                                        </p:cTn>
                                        <p:tgtEl>
                                          <p:spTgt spid="46"/>
                                        </p:tgtEl>
                                        <p:attrNameLst>
                                          <p:attrName>style.visibility</p:attrName>
                                        </p:attrNameLst>
                                      </p:cBhvr>
                                      <p:to>
                                        <p:strVal val="visible"/>
                                      </p:to>
                                    </p:set>
                                    <p:animEffect transition="in" filter="wipe(left)">
                                      <p:cBhvr>
                                        <p:cTn id="13" dur="500"/>
                                        <p:tgtEl>
                                          <p:spTgt spid="46"/>
                                        </p:tgtEl>
                                      </p:cBhvr>
                                    </p:animEffect>
                                  </p:childTnLst>
                                </p:cTn>
                              </p:par>
                              <p:par>
                                <p:cTn id="14" presetID="22" presetClass="entr" presetSubtype="8" fill="hold" nodeType="withEffect">
                                  <p:stCondLst>
                                    <p:cond delay="0"/>
                                  </p:stCondLst>
                                  <p:childTnLst>
                                    <p:set>
                                      <p:cBhvr>
                                        <p:cTn id="15" dur="1" fill="hold">
                                          <p:stCondLst>
                                            <p:cond delay="0"/>
                                          </p:stCondLst>
                                        </p:cTn>
                                        <p:tgtEl>
                                          <p:spTgt spid="47"/>
                                        </p:tgtEl>
                                        <p:attrNameLst>
                                          <p:attrName>style.visibility</p:attrName>
                                        </p:attrNameLst>
                                      </p:cBhvr>
                                      <p:to>
                                        <p:strVal val="visible"/>
                                      </p:to>
                                    </p:set>
                                    <p:animEffect transition="in" filter="wipe(left)">
                                      <p:cBhvr>
                                        <p:cTn id="16" dur="500"/>
                                        <p:tgtEl>
                                          <p:spTgt spid="47"/>
                                        </p:tgtEl>
                                      </p:cBhvr>
                                    </p:animEffect>
                                  </p:childTnLst>
                                </p:cTn>
                              </p:par>
                              <p:par>
                                <p:cTn id="17" presetID="22" presetClass="entr" presetSubtype="8" fill="hold" nodeType="withEffect">
                                  <p:stCondLst>
                                    <p:cond delay="0"/>
                                  </p:stCondLst>
                                  <p:childTnLst>
                                    <p:set>
                                      <p:cBhvr>
                                        <p:cTn id="18" dur="1" fill="hold">
                                          <p:stCondLst>
                                            <p:cond delay="0"/>
                                          </p:stCondLst>
                                        </p:cTn>
                                        <p:tgtEl>
                                          <p:spTgt spid="48"/>
                                        </p:tgtEl>
                                        <p:attrNameLst>
                                          <p:attrName>style.visibility</p:attrName>
                                        </p:attrNameLst>
                                      </p:cBhvr>
                                      <p:to>
                                        <p:strVal val="visible"/>
                                      </p:to>
                                    </p:set>
                                    <p:animEffect transition="in" filter="wipe(left)">
                                      <p:cBhvr>
                                        <p:cTn id="19" dur="500"/>
                                        <p:tgtEl>
                                          <p:spTgt spid="48"/>
                                        </p:tgtEl>
                                      </p:cBhvr>
                                    </p:animEffect>
                                  </p:childTnLst>
                                </p:cTn>
                              </p:par>
                              <p:par>
                                <p:cTn id="20" presetID="22" presetClass="entr" presetSubtype="8" fill="hold" nodeType="withEffect">
                                  <p:stCondLst>
                                    <p:cond delay="0"/>
                                  </p:stCondLst>
                                  <p:childTnLst>
                                    <p:set>
                                      <p:cBhvr>
                                        <p:cTn id="21" dur="1" fill="hold">
                                          <p:stCondLst>
                                            <p:cond delay="0"/>
                                          </p:stCondLst>
                                        </p:cTn>
                                        <p:tgtEl>
                                          <p:spTgt spid="49"/>
                                        </p:tgtEl>
                                        <p:attrNameLst>
                                          <p:attrName>style.visibility</p:attrName>
                                        </p:attrNameLst>
                                      </p:cBhvr>
                                      <p:to>
                                        <p:strVal val="visible"/>
                                      </p:to>
                                    </p:set>
                                    <p:animEffect transition="in" filter="wipe(left)">
                                      <p:cBhvr>
                                        <p:cTn id="22" dur="500"/>
                                        <p:tgtEl>
                                          <p:spTgt spid="49"/>
                                        </p:tgtEl>
                                      </p:cBhvr>
                                    </p:animEffect>
                                  </p:childTnLst>
                                </p:cTn>
                              </p:par>
                              <p:par>
                                <p:cTn id="23" presetID="22" presetClass="entr" presetSubtype="8" fill="hold" nodeType="withEffect">
                                  <p:stCondLst>
                                    <p:cond delay="0"/>
                                  </p:stCondLst>
                                  <p:childTnLst>
                                    <p:set>
                                      <p:cBhvr>
                                        <p:cTn id="24" dur="1" fill="hold">
                                          <p:stCondLst>
                                            <p:cond delay="0"/>
                                          </p:stCondLst>
                                        </p:cTn>
                                        <p:tgtEl>
                                          <p:spTgt spid="50"/>
                                        </p:tgtEl>
                                        <p:attrNameLst>
                                          <p:attrName>style.visibility</p:attrName>
                                        </p:attrNameLst>
                                      </p:cBhvr>
                                      <p:to>
                                        <p:strVal val="visible"/>
                                      </p:to>
                                    </p:set>
                                    <p:animEffect transition="in" filter="wipe(left)">
                                      <p:cBhvr>
                                        <p:cTn id="25" dur="500"/>
                                        <p:tgtEl>
                                          <p:spTgt spid="50"/>
                                        </p:tgtEl>
                                      </p:cBhvr>
                                    </p:animEffect>
                                  </p:childTnLst>
                                </p:cTn>
                              </p:par>
                              <p:par>
                                <p:cTn id="26" presetID="22" presetClass="entr" presetSubtype="8" fill="hold" nodeType="withEffect">
                                  <p:stCondLst>
                                    <p:cond delay="0"/>
                                  </p:stCondLst>
                                  <p:childTnLst>
                                    <p:set>
                                      <p:cBhvr>
                                        <p:cTn id="27" dur="1" fill="hold">
                                          <p:stCondLst>
                                            <p:cond delay="0"/>
                                          </p:stCondLst>
                                        </p:cTn>
                                        <p:tgtEl>
                                          <p:spTgt spid="51"/>
                                        </p:tgtEl>
                                        <p:attrNameLst>
                                          <p:attrName>style.visibility</p:attrName>
                                        </p:attrNameLst>
                                      </p:cBhvr>
                                      <p:to>
                                        <p:strVal val="visible"/>
                                      </p:to>
                                    </p:set>
                                    <p:animEffect transition="in" filter="wipe(left)">
                                      <p:cBhvr>
                                        <p:cTn id="28" dur="500"/>
                                        <p:tgtEl>
                                          <p:spTgt spid="51"/>
                                        </p:tgtEl>
                                      </p:cBhvr>
                                    </p:animEffect>
                                  </p:childTnLst>
                                </p:cTn>
                              </p:par>
                            </p:childTnLst>
                          </p:cTn>
                        </p:par>
                        <p:par>
                          <p:cTn id="29" fill="hold">
                            <p:stCondLst>
                              <p:cond delay="500"/>
                            </p:stCondLst>
                            <p:childTnLst>
                              <p:par>
                                <p:cTn id="30" presetID="10" presetClass="entr" presetSubtype="0" fill="hold" grpId="0" nodeType="after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par>
                                <p:cTn id="33" presetID="26" presetClass="emph" presetSubtype="0" fill="hold" grpId="1" nodeType="withEffect">
                                  <p:stCondLst>
                                    <p:cond delay="0"/>
                                  </p:stCondLst>
                                  <p:childTnLst>
                                    <p:animEffect transition="out" filter="fade">
                                      <p:cBhvr>
                                        <p:cTn id="34" dur="500" tmFilter="0, 0; .2, .5; .8, .5; 1, 0"/>
                                        <p:tgtEl>
                                          <p:spTgt spid="13"/>
                                        </p:tgtEl>
                                      </p:cBhvr>
                                    </p:animEffect>
                                    <p:animScale>
                                      <p:cBhvr>
                                        <p:cTn id="35" dur="250" autoRev="1" fill="hold"/>
                                        <p:tgtEl>
                                          <p:spTgt spid="13"/>
                                        </p:tgtEl>
                                      </p:cBhvr>
                                      <p:by x="105000" y="105000"/>
                                    </p:animScale>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54"/>
                                        </p:tgtEl>
                                        <p:attrNameLst>
                                          <p:attrName>style.visibility</p:attrName>
                                        </p:attrNameLst>
                                      </p:cBhvr>
                                      <p:to>
                                        <p:strVal val="visible"/>
                                      </p:to>
                                    </p:set>
                                    <p:animEffect transition="in" filter="fade">
                                      <p:cBhvr>
                                        <p:cTn id="40" dur="500"/>
                                        <p:tgtEl>
                                          <p:spTgt spid="54"/>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xit" presetSubtype="4" fill="hold" nodeType="clickEffect">
                                  <p:stCondLst>
                                    <p:cond delay="0"/>
                                  </p:stCondLst>
                                  <p:childTnLst>
                                    <p:animEffect transition="out" filter="wipe(down)">
                                      <p:cBhvr>
                                        <p:cTn id="44" dur="500"/>
                                        <p:tgtEl>
                                          <p:spTgt spid="47"/>
                                        </p:tgtEl>
                                      </p:cBhvr>
                                    </p:animEffect>
                                    <p:set>
                                      <p:cBhvr>
                                        <p:cTn id="45" dur="1" fill="hold">
                                          <p:stCondLst>
                                            <p:cond delay="499"/>
                                          </p:stCondLst>
                                        </p:cTn>
                                        <p:tgtEl>
                                          <p:spTgt spid="47"/>
                                        </p:tgtEl>
                                        <p:attrNameLst>
                                          <p:attrName>style.visibility</p:attrName>
                                        </p:attrNameLst>
                                      </p:cBhvr>
                                      <p:to>
                                        <p:strVal val="hidden"/>
                                      </p:to>
                                    </p:set>
                                  </p:childTnLst>
                                </p:cTn>
                              </p:par>
                              <p:par>
                                <p:cTn id="46" presetID="22" presetClass="exit" presetSubtype="4" fill="hold" nodeType="withEffect">
                                  <p:stCondLst>
                                    <p:cond delay="0"/>
                                  </p:stCondLst>
                                  <p:childTnLst>
                                    <p:animEffect transition="out" filter="wipe(down)">
                                      <p:cBhvr>
                                        <p:cTn id="47" dur="500"/>
                                        <p:tgtEl>
                                          <p:spTgt spid="54"/>
                                        </p:tgtEl>
                                      </p:cBhvr>
                                    </p:animEffect>
                                    <p:set>
                                      <p:cBhvr>
                                        <p:cTn id="48" dur="1" fill="hold">
                                          <p:stCondLst>
                                            <p:cond delay="499"/>
                                          </p:stCondLst>
                                        </p:cTn>
                                        <p:tgtEl>
                                          <p:spTgt spid="54"/>
                                        </p:tgtEl>
                                        <p:attrNameLst>
                                          <p:attrName>style.visibility</p:attrName>
                                        </p:attrNameLst>
                                      </p:cBhvr>
                                      <p:to>
                                        <p:strVal val="hidden"/>
                                      </p:to>
                                    </p:set>
                                  </p:childTnLst>
                                </p:cTn>
                              </p:par>
                              <p:par>
                                <p:cTn id="49" presetID="22" presetClass="exit" presetSubtype="4" fill="hold" grpId="0" nodeType="withEffect">
                                  <p:stCondLst>
                                    <p:cond delay="0"/>
                                  </p:stCondLst>
                                  <p:childTnLst>
                                    <p:animEffect transition="out" filter="wipe(down)">
                                      <p:cBhvr>
                                        <p:cTn id="50" dur="500"/>
                                        <p:tgtEl>
                                          <p:spTgt spid="36"/>
                                        </p:tgtEl>
                                      </p:cBhvr>
                                    </p:animEffect>
                                    <p:set>
                                      <p:cBhvr>
                                        <p:cTn id="51" dur="1" fill="hold">
                                          <p:stCondLst>
                                            <p:cond delay="499"/>
                                          </p:stCondLst>
                                        </p:cTn>
                                        <p:tgtEl>
                                          <p:spTgt spid="36"/>
                                        </p:tgtEl>
                                        <p:attrNameLst>
                                          <p:attrName>style.visibility</p:attrName>
                                        </p:attrNameLst>
                                      </p:cBhvr>
                                      <p:to>
                                        <p:strVal val="hidden"/>
                                      </p:to>
                                    </p:set>
                                  </p:childTnLst>
                                </p:cTn>
                              </p:par>
                              <p:par>
                                <p:cTn id="52" presetID="22" presetClass="entr" presetSubtype="8" fill="hold" grpId="0" nodeType="withEffect">
                                  <p:stCondLst>
                                    <p:cond delay="0"/>
                                  </p:stCondLst>
                                  <p:childTnLst>
                                    <p:set>
                                      <p:cBhvr>
                                        <p:cTn id="53" dur="1" fill="hold">
                                          <p:stCondLst>
                                            <p:cond delay="0"/>
                                          </p:stCondLst>
                                        </p:cTn>
                                        <p:tgtEl>
                                          <p:spTgt spid="7"/>
                                        </p:tgtEl>
                                        <p:attrNameLst>
                                          <p:attrName>style.visibility</p:attrName>
                                        </p:attrNameLst>
                                      </p:cBhvr>
                                      <p:to>
                                        <p:strVal val="visible"/>
                                      </p:to>
                                    </p:set>
                                    <p:animEffect transition="in" filter="wipe(left)">
                                      <p:cBhvr>
                                        <p:cTn id="54" dur="500"/>
                                        <p:tgtEl>
                                          <p:spTgt spid="7"/>
                                        </p:tgtEl>
                                      </p:cBhvr>
                                    </p:animEffect>
                                  </p:childTnLst>
                                </p:cTn>
                              </p:par>
                            </p:childTnLst>
                          </p:cTn>
                        </p:par>
                      </p:childTnLst>
                    </p:cTn>
                  </p:par>
                  <p:par>
                    <p:cTn id="55" fill="hold">
                      <p:stCondLst>
                        <p:cond delay="indefinite"/>
                      </p:stCondLst>
                      <p:childTnLst>
                        <p:par>
                          <p:cTn id="56" fill="hold">
                            <p:stCondLst>
                              <p:cond delay="0"/>
                            </p:stCondLst>
                            <p:childTnLst>
                              <p:par>
                                <p:cTn id="57" presetID="22" presetClass="exit" presetSubtype="4" fill="hold" nodeType="clickEffect">
                                  <p:stCondLst>
                                    <p:cond delay="0"/>
                                  </p:stCondLst>
                                  <p:childTnLst>
                                    <p:animEffect transition="out" filter="wipe(down)">
                                      <p:cBhvr>
                                        <p:cTn id="58" dur="500"/>
                                        <p:tgtEl>
                                          <p:spTgt spid="48"/>
                                        </p:tgtEl>
                                      </p:cBhvr>
                                    </p:animEffect>
                                    <p:set>
                                      <p:cBhvr>
                                        <p:cTn id="59" dur="1" fill="hold">
                                          <p:stCondLst>
                                            <p:cond delay="499"/>
                                          </p:stCondLst>
                                        </p:cTn>
                                        <p:tgtEl>
                                          <p:spTgt spid="48"/>
                                        </p:tgtEl>
                                        <p:attrNameLst>
                                          <p:attrName>style.visibility</p:attrName>
                                        </p:attrNameLst>
                                      </p:cBhvr>
                                      <p:to>
                                        <p:strVal val="hidden"/>
                                      </p:to>
                                    </p:set>
                                  </p:childTnLst>
                                </p:cTn>
                              </p:par>
                              <p:par>
                                <p:cTn id="60" presetID="22" presetClass="exit" presetSubtype="4" fill="hold" nodeType="withEffect">
                                  <p:stCondLst>
                                    <p:cond delay="0"/>
                                  </p:stCondLst>
                                  <p:childTnLst>
                                    <p:animEffect transition="out" filter="wipe(down)">
                                      <p:cBhvr>
                                        <p:cTn id="61" dur="500"/>
                                        <p:tgtEl>
                                          <p:spTgt spid="49"/>
                                        </p:tgtEl>
                                      </p:cBhvr>
                                    </p:animEffect>
                                    <p:set>
                                      <p:cBhvr>
                                        <p:cTn id="62" dur="1" fill="hold">
                                          <p:stCondLst>
                                            <p:cond delay="499"/>
                                          </p:stCondLst>
                                        </p:cTn>
                                        <p:tgtEl>
                                          <p:spTgt spid="49"/>
                                        </p:tgtEl>
                                        <p:attrNameLst>
                                          <p:attrName>style.visibility</p:attrName>
                                        </p:attrNameLst>
                                      </p:cBhvr>
                                      <p:to>
                                        <p:strVal val="hidden"/>
                                      </p:to>
                                    </p:set>
                                  </p:childTnLst>
                                </p:cTn>
                              </p:par>
                              <p:par>
                                <p:cTn id="63" presetID="22" presetClass="exit" presetSubtype="4" fill="hold" nodeType="withEffect">
                                  <p:stCondLst>
                                    <p:cond delay="0"/>
                                  </p:stCondLst>
                                  <p:childTnLst>
                                    <p:animEffect transition="out" filter="wipe(down)">
                                      <p:cBhvr>
                                        <p:cTn id="64" dur="500"/>
                                        <p:tgtEl>
                                          <p:spTgt spid="50"/>
                                        </p:tgtEl>
                                      </p:cBhvr>
                                    </p:animEffect>
                                    <p:set>
                                      <p:cBhvr>
                                        <p:cTn id="65" dur="1" fill="hold">
                                          <p:stCondLst>
                                            <p:cond delay="499"/>
                                          </p:stCondLst>
                                        </p:cTn>
                                        <p:tgtEl>
                                          <p:spTgt spid="50"/>
                                        </p:tgtEl>
                                        <p:attrNameLst>
                                          <p:attrName>style.visibility</p:attrName>
                                        </p:attrNameLst>
                                      </p:cBhvr>
                                      <p:to>
                                        <p:strVal val="hidden"/>
                                      </p:to>
                                    </p:set>
                                  </p:childTnLst>
                                </p:cTn>
                              </p:par>
                              <p:par>
                                <p:cTn id="66" presetID="22" presetClass="exit" presetSubtype="4" fill="hold" nodeType="withEffect">
                                  <p:stCondLst>
                                    <p:cond delay="0"/>
                                  </p:stCondLst>
                                  <p:childTnLst>
                                    <p:animEffect transition="out" filter="wipe(down)">
                                      <p:cBhvr>
                                        <p:cTn id="67" dur="500"/>
                                        <p:tgtEl>
                                          <p:spTgt spid="51"/>
                                        </p:tgtEl>
                                      </p:cBhvr>
                                    </p:animEffect>
                                    <p:set>
                                      <p:cBhvr>
                                        <p:cTn id="68" dur="1" fill="hold">
                                          <p:stCondLst>
                                            <p:cond delay="499"/>
                                          </p:stCondLst>
                                        </p:cTn>
                                        <p:tgtEl>
                                          <p:spTgt spid="51"/>
                                        </p:tgtEl>
                                        <p:attrNameLst>
                                          <p:attrName>style.visibility</p:attrName>
                                        </p:attrNameLst>
                                      </p:cBhvr>
                                      <p:to>
                                        <p:strVal val="hidden"/>
                                      </p:to>
                                    </p:set>
                                  </p:childTnLst>
                                </p:cTn>
                              </p:par>
                            </p:childTnLst>
                          </p:cTn>
                        </p:par>
                        <p:par>
                          <p:cTn id="69" fill="hold">
                            <p:stCondLst>
                              <p:cond delay="500"/>
                            </p:stCondLst>
                            <p:childTnLst>
                              <p:par>
                                <p:cTn id="70" presetID="35" presetClass="path" presetSubtype="0" accel="50000" decel="50000" fill="hold" grpId="0" nodeType="afterEffect">
                                  <p:stCondLst>
                                    <p:cond delay="0"/>
                                  </p:stCondLst>
                                  <p:childTnLst>
                                    <p:animMotion origin="layout" path="M 5E-6 -3.7037E-6 L -0.07396 -3.7037E-6 " pathEditMode="relative" rAng="0" ptsTypes="AA">
                                      <p:cBhvr>
                                        <p:cTn id="71" dur="750" fill="hold"/>
                                        <p:tgtEl>
                                          <p:spTgt spid="37"/>
                                        </p:tgtEl>
                                        <p:attrNameLst>
                                          <p:attrName>ppt_x</p:attrName>
                                          <p:attrName>ppt_y</p:attrName>
                                        </p:attrNameLst>
                                      </p:cBhvr>
                                      <p:rCtr x="-3698" y="0"/>
                                    </p:animMotion>
                                  </p:childTnLst>
                                </p:cTn>
                              </p:par>
                              <p:par>
                                <p:cTn id="72" presetID="35" presetClass="path" presetSubtype="0" accel="50000" decel="50000" fill="hold" grpId="0" nodeType="withEffect">
                                  <p:stCondLst>
                                    <p:cond delay="0"/>
                                  </p:stCondLst>
                                  <p:childTnLst>
                                    <p:animMotion origin="layout" path="M -2.77778E-7 -3.7037E-6 L -0.07621 -3.7037E-6 " pathEditMode="relative" rAng="0" ptsTypes="AA">
                                      <p:cBhvr>
                                        <p:cTn id="73" dur="750" fill="hold"/>
                                        <p:tgtEl>
                                          <p:spTgt spid="38"/>
                                        </p:tgtEl>
                                        <p:attrNameLst>
                                          <p:attrName>ppt_x</p:attrName>
                                          <p:attrName>ppt_y</p:attrName>
                                        </p:attrNameLst>
                                      </p:cBhvr>
                                      <p:rCtr x="-4045" y="0"/>
                                    </p:animMotion>
                                  </p:childTnLst>
                                </p:cTn>
                              </p:par>
                              <p:par>
                                <p:cTn id="74" presetID="35" presetClass="path" presetSubtype="0" accel="50000" decel="50000" fill="hold" grpId="0" nodeType="withEffect">
                                  <p:stCondLst>
                                    <p:cond delay="0"/>
                                  </p:stCondLst>
                                  <p:childTnLst>
                                    <p:animMotion origin="layout" path="M 1.94444E-6 -3.7037E-6 L -0.07778 -3.7037E-6 " pathEditMode="relative" rAng="0" ptsTypes="AA">
                                      <p:cBhvr>
                                        <p:cTn id="75" dur="750" fill="hold"/>
                                        <p:tgtEl>
                                          <p:spTgt spid="39"/>
                                        </p:tgtEl>
                                        <p:attrNameLst>
                                          <p:attrName>ppt_x</p:attrName>
                                          <p:attrName>ppt_y</p:attrName>
                                        </p:attrNameLst>
                                      </p:cBhvr>
                                      <p:rCtr x="-3924" y="0"/>
                                    </p:animMotion>
                                  </p:childTnLst>
                                </p:cTn>
                              </p:par>
                              <p:par>
                                <p:cTn id="76" presetID="35" presetClass="path" presetSubtype="0" accel="50000" decel="50000" fill="hold" grpId="0" nodeType="withEffect">
                                  <p:stCondLst>
                                    <p:cond delay="0"/>
                                  </p:stCondLst>
                                  <p:childTnLst>
                                    <p:animMotion origin="layout" path="M 4.16667E-6 -3.7037E-6 L -0.07777 -3.7037E-6 " pathEditMode="relative" rAng="0" ptsTypes="AA">
                                      <p:cBhvr>
                                        <p:cTn id="77" dur="750" fill="hold"/>
                                        <p:tgtEl>
                                          <p:spTgt spid="40"/>
                                        </p:tgtEl>
                                        <p:attrNameLst>
                                          <p:attrName>ppt_x</p:attrName>
                                          <p:attrName>ppt_y</p:attrName>
                                        </p:attrNameLst>
                                      </p:cBhvr>
                                      <p:rCtr x="-3872" y="0"/>
                                    </p:animMotion>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nodeType="clickEffect">
                                  <p:stCondLst>
                                    <p:cond delay="0"/>
                                  </p:stCondLst>
                                  <p:childTnLst>
                                    <p:set>
                                      <p:cBhvr>
                                        <p:cTn id="81" dur="1" fill="hold">
                                          <p:stCondLst>
                                            <p:cond delay="0"/>
                                          </p:stCondLst>
                                        </p:cTn>
                                        <p:tgtEl>
                                          <p:spTgt spid="6"/>
                                        </p:tgtEl>
                                        <p:attrNameLst>
                                          <p:attrName>style.visibility</p:attrName>
                                        </p:attrNameLst>
                                      </p:cBhvr>
                                      <p:to>
                                        <p:strVal val="visible"/>
                                      </p:to>
                                    </p:set>
                                    <p:animEffect transition="in" filter="wipe(left)">
                                      <p:cBhvr>
                                        <p:cTn id="82" dur="500"/>
                                        <p:tgtEl>
                                          <p:spTgt spid="6"/>
                                        </p:tgtEl>
                                      </p:cBhvr>
                                    </p:animEffect>
                                  </p:childTnLst>
                                </p:cTn>
                              </p:par>
                              <p:par>
                                <p:cTn id="83" presetID="22" presetClass="entr" presetSubtype="8" fill="hold" nodeType="withEffect">
                                  <p:stCondLst>
                                    <p:cond delay="0"/>
                                  </p:stCondLst>
                                  <p:childTnLst>
                                    <p:set>
                                      <p:cBhvr>
                                        <p:cTn id="84" dur="1" fill="hold">
                                          <p:stCondLst>
                                            <p:cond delay="0"/>
                                          </p:stCondLst>
                                        </p:cTn>
                                        <p:tgtEl>
                                          <p:spTgt spid="58"/>
                                        </p:tgtEl>
                                        <p:attrNameLst>
                                          <p:attrName>style.visibility</p:attrName>
                                        </p:attrNameLst>
                                      </p:cBhvr>
                                      <p:to>
                                        <p:strVal val="visible"/>
                                      </p:to>
                                    </p:set>
                                    <p:animEffect transition="in" filter="wipe(left)">
                                      <p:cBhvr>
                                        <p:cTn id="85" dur="500"/>
                                        <p:tgtEl>
                                          <p:spTgt spid="58"/>
                                        </p:tgtEl>
                                      </p:cBhvr>
                                    </p:animEffect>
                                  </p:childTnLst>
                                </p:cTn>
                              </p:par>
                              <p:par>
                                <p:cTn id="86" presetID="22" presetClass="entr" presetSubtype="8" fill="hold" nodeType="withEffect">
                                  <p:stCondLst>
                                    <p:cond delay="0"/>
                                  </p:stCondLst>
                                  <p:childTnLst>
                                    <p:set>
                                      <p:cBhvr>
                                        <p:cTn id="87" dur="1" fill="hold">
                                          <p:stCondLst>
                                            <p:cond delay="0"/>
                                          </p:stCondLst>
                                        </p:cTn>
                                        <p:tgtEl>
                                          <p:spTgt spid="61"/>
                                        </p:tgtEl>
                                        <p:attrNameLst>
                                          <p:attrName>style.visibility</p:attrName>
                                        </p:attrNameLst>
                                      </p:cBhvr>
                                      <p:to>
                                        <p:strVal val="visible"/>
                                      </p:to>
                                    </p:set>
                                    <p:animEffect transition="in" filter="wipe(left)">
                                      <p:cBhvr>
                                        <p:cTn id="88" dur="500"/>
                                        <p:tgtEl>
                                          <p:spTgt spid="61"/>
                                        </p:tgtEl>
                                      </p:cBhvr>
                                    </p:animEffect>
                                  </p:childTnLst>
                                </p:cTn>
                              </p:par>
                              <p:par>
                                <p:cTn id="89" presetID="22" presetClass="entr" presetSubtype="8" fill="hold" nodeType="withEffect">
                                  <p:stCondLst>
                                    <p:cond delay="0"/>
                                  </p:stCondLst>
                                  <p:childTnLst>
                                    <p:set>
                                      <p:cBhvr>
                                        <p:cTn id="90" dur="1" fill="hold">
                                          <p:stCondLst>
                                            <p:cond delay="0"/>
                                          </p:stCondLst>
                                        </p:cTn>
                                        <p:tgtEl>
                                          <p:spTgt spid="64"/>
                                        </p:tgtEl>
                                        <p:attrNameLst>
                                          <p:attrName>style.visibility</p:attrName>
                                        </p:attrNameLst>
                                      </p:cBhvr>
                                      <p:to>
                                        <p:strVal val="visible"/>
                                      </p:to>
                                    </p:set>
                                    <p:animEffect transition="in" filter="wipe(left)">
                                      <p:cBhvr>
                                        <p:cTn id="91" dur="500"/>
                                        <p:tgtEl>
                                          <p:spTgt spid="64"/>
                                        </p:tgtEl>
                                      </p:cBhvr>
                                    </p:animEffect>
                                  </p:childTnLst>
                                </p:cTn>
                              </p:par>
                              <p:par>
                                <p:cTn id="92" presetID="22" presetClass="entr" presetSubtype="8" fill="hold" nodeType="withEffect">
                                  <p:stCondLst>
                                    <p:cond delay="0"/>
                                  </p:stCondLst>
                                  <p:childTnLst>
                                    <p:set>
                                      <p:cBhvr>
                                        <p:cTn id="93" dur="1" fill="hold">
                                          <p:stCondLst>
                                            <p:cond delay="0"/>
                                          </p:stCondLst>
                                        </p:cTn>
                                        <p:tgtEl>
                                          <p:spTgt spid="67"/>
                                        </p:tgtEl>
                                        <p:attrNameLst>
                                          <p:attrName>style.visibility</p:attrName>
                                        </p:attrNameLst>
                                      </p:cBhvr>
                                      <p:to>
                                        <p:strVal val="visible"/>
                                      </p:to>
                                    </p:set>
                                    <p:animEffect transition="in" filter="wipe(left)">
                                      <p:cBhvr>
                                        <p:cTn id="94" dur="500"/>
                                        <p:tgtEl>
                                          <p:spTgt spid="67"/>
                                        </p:tgtEl>
                                      </p:cBhvr>
                                    </p:animEffect>
                                  </p:childTnLst>
                                </p:cTn>
                              </p:par>
                            </p:childTnLst>
                          </p:cTn>
                        </p:par>
                        <p:par>
                          <p:cTn id="95" fill="hold">
                            <p:stCondLst>
                              <p:cond delay="500"/>
                            </p:stCondLst>
                            <p:childTnLst>
                              <p:par>
                                <p:cTn id="96" presetID="10" presetClass="entr" presetSubtype="0" fill="hold" grpId="0" nodeType="afterEffect">
                                  <p:stCondLst>
                                    <p:cond delay="0"/>
                                  </p:stCondLst>
                                  <p:childTnLst>
                                    <p:set>
                                      <p:cBhvr>
                                        <p:cTn id="97" dur="1" fill="hold">
                                          <p:stCondLst>
                                            <p:cond delay="0"/>
                                          </p:stCondLst>
                                        </p:cTn>
                                        <p:tgtEl>
                                          <p:spTgt spid="55"/>
                                        </p:tgtEl>
                                        <p:attrNameLst>
                                          <p:attrName>style.visibility</p:attrName>
                                        </p:attrNameLst>
                                      </p:cBhvr>
                                      <p:to>
                                        <p:strVal val="visible"/>
                                      </p:to>
                                    </p:set>
                                    <p:animEffect transition="in" filter="fade">
                                      <p:cBhvr>
                                        <p:cTn id="98" dur="500"/>
                                        <p:tgtEl>
                                          <p:spTgt spid="55"/>
                                        </p:tgtEl>
                                      </p:cBhvr>
                                    </p:animEffect>
                                  </p:childTnLst>
                                </p:cTn>
                              </p:par>
                              <p:par>
                                <p:cTn id="99" presetID="26" presetClass="emph" presetSubtype="0" fill="hold" grpId="1" nodeType="withEffect">
                                  <p:stCondLst>
                                    <p:cond delay="0"/>
                                  </p:stCondLst>
                                  <p:childTnLst>
                                    <p:animEffect transition="out" filter="fade">
                                      <p:cBhvr>
                                        <p:cTn id="100" dur="500" tmFilter="0, 0; .2, .5; .8, .5; 1, 0"/>
                                        <p:tgtEl>
                                          <p:spTgt spid="55"/>
                                        </p:tgtEl>
                                      </p:cBhvr>
                                    </p:animEffect>
                                    <p:animScale>
                                      <p:cBhvr>
                                        <p:cTn id="101" dur="250" autoRev="1" fill="hold"/>
                                        <p:tgtEl>
                                          <p:spTgt spid="55"/>
                                        </p:tgtEl>
                                      </p:cBhvr>
                                      <p:by x="105000" y="105000"/>
                                    </p:animScale>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70"/>
                                        </p:tgtEl>
                                        <p:attrNameLst>
                                          <p:attrName>style.visibility</p:attrName>
                                        </p:attrNameLst>
                                      </p:cBhvr>
                                      <p:to>
                                        <p:strVal val="visible"/>
                                      </p:to>
                                    </p:set>
                                    <p:animEffect transition="in" filter="fade">
                                      <p:cBhvr>
                                        <p:cTn id="106" dur="500"/>
                                        <p:tgtEl>
                                          <p:spTgt spid="70"/>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71"/>
                                        </p:tgtEl>
                                        <p:attrNameLst>
                                          <p:attrName>style.visibility</p:attrName>
                                        </p:attrNameLst>
                                      </p:cBhvr>
                                      <p:to>
                                        <p:strVal val="visible"/>
                                      </p:to>
                                    </p:set>
                                    <p:animEffect transition="in" filter="fade">
                                      <p:cBhvr>
                                        <p:cTn id="109"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38" grpId="0" animBg="1"/>
      <p:bldP spid="39" grpId="0" animBg="1"/>
      <p:bldP spid="40" grpId="0" animBg="1"/>
      <p:bldP spid="13" grpId="0"/>
      <p:bldP spid="13" grpId="1"/>
      <p:bldP spid="55" grpId="0" animBg="1"/>
      <p:bldP spid="55" grpId="1" animBg="1"/>
      <p:bldP spid="70" grpId="0"/>
      <p:bldP spid="71" grpId="0" animBg="1"/>
      <p:bldP spid="7"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228600" y="152400"/>
            <a:ext cx="8915400" cy="756320"/>
          </a:xfrm>
        </p:spPr>
        <p:txBody>
          <a:bodyPr/>
          <a:lstStyle/>
          <a:p>
            <a:r>
              <a:rPr lang="en-US" sz="3600" dirty="0"/>
              <a:t>Insight: Shifting a String Helps Similarity Search</a:t>
            </a:r>
          </a:p>
        </p:txBody>
      </p:sp>
      <p:sp>
        <p:nvSpPr>
          <p:cNvPr id="2" name="Slide Number Placeholder 1"/>
          <p:cNvSpPr>
            <a:spLocks noGrp="1"/>
          </p:cNvSpPr>
          <p:nvPr>
            <p:ph type="sldNum" sz="quarter" idx="11"/>
          </p:nvPr>
        </p:nvSpPr>
        <p:spPr/>
        <p:txBody>
          <a:bodyPr/>
          <a:lstStyle/>
          <a:p>
            <a:fld id="{6E86574E-FA2E-425B-A84C-39F9592E9ECB}" type="slidenum">
              <a:rPr lang="en-US" altLang="en-US" smtClean="0">
                <a:solidFill>
                  <a:prstClr val="black"/>
                </a:solidFill>
              </a:rPr>
              <a:pPr/>
              <a:t>105</a:t>
            </a:fld>
            <a:endParaRPr lang="en-US" altLang="en-US">
              <a:solidFill>
                <a:prstClr val="black"/>
              </a:solidFill>
            </a:endParaRPr>
          </a:p>
        </p:txBody>
      </p:sp>
      <p:sp>
        <p:nvSpPr>
          <p:cNvPr id="30" name="Cube 29"/>
          <p:cNvSpPr/>
          <p:nvPr/>
        </p:nvSpPr>
        <p:spPr>
          <a:xfrm>
            <a:off x="1625601" y="2090057"/>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I</a:t>
            </a:r>
          </a:p>
        </p:txBody>
      </p:sp>
      <p:sp>
        <p:nvSpPr>
          <p:cNvPr id="29" name="Cube 28"/>
          <p:cNvSpPr/>
          <p:nvPr/>
        </p:nvSpPr>
        <p:spPr>
          <a:xfrm>
            <a:off x="2322287" y="2090057"/>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S</a:t>
            </a:r>
          </a:p>
        </p:txBody>
      </p:sp>
      <p:sp>
        <p:nvSpPr>
          <p:cNvPr id="28" name="Cube 27"/>
          <p:cNvSpPr/>
          <p:nvPr/>
        </p:nvSpPr>
        <p:spPr>
          <a:xfrm>
            <a:off x="3018973" y="2090057"/>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T</a:t>
            </a:r>
          </a:p>
        </p:txBody>
      </p:sp>
      <p:sp>
        <p:nvSpPr>
          <p:cNvPr id="27" name="Cube 26"/>
          <p:cNvSpPr/>
          <p:nvPr/>
        </p:nvSpPr>
        <p:spPr>
          <a:xfrm>
            <a:off x="3730173" y="2062441"/>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A</a:t>
            </a:r>
          </a:p>
        </p:txBody>
      </p:sp>
      <p:sp>
        <p:nvSpPr>
          <p:cNvPr id="26" name="Cube 25"/>
          <p:cNvSpPr/>
          <p:nvPr/>
        </p:nvSpPr>
        <p:spPr>
          <a:xfrm>
            <a:off x="4426859" y="2062441"/>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N</a:t>
            </a:r>
          </a:p>
        </p:txBody>
      </p:sp>
      <p:sp>
        <p:nvSpPr>
          <p:cNvPr id="8" name="Cube 7"/>
          <p:cNvSpPr/>
          <p:nvPr/>
        </p:nvSpPr>
        <p:spPr>
          <a:xfrm>
            <a:off x="5123545" y="2062441"/>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B</a:t>
            </a:r>
          </a:p>
        </p:txBody>
      </p:sp>
      <p:sp>
        <p:nvSpPr>
          <p:cNvPr id="32" name="Cube 31"/>
          <p:cNvSpPr/>
          <p:nvPr/>
        </p:nvSpPr>
        <p:spPr>
          <a:xfrm>
            <a:off x="5834745" y="2062441"/>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U</a:t>
            </a:r>
          </a:p>
        </p:txBody>
      </p:sp>
      <p:sp>
        <p:nvSpPr>
          <p:cNvPr id="31" name="Cube 30"/>
          <p:cNvSpPr/>
          <p:nvPr/>
        </p:nvSpPr>
        <p:spPr>
          <a:xfrm>
            <a:off x="6545945" y="2062441"/>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L</a:t>
            </a:r>
          </a:p>
        </p:txBody>
      </p:sp>
      <p:sp>
        <p:nvSpPr>
          <p:cNvPr id="33" name="Cube 32"/>
          <p:cNvSpPr/>
          <p:nvPr/>
        </p:nvSpPr>
        <p:spPr>
          <a:xfrm>
            <a:off x="1444176" y="3955142"/>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I</a:t>
            </a:r>
          </a:p>
        </p:txBody>
      </p:sp>
      <p:sp>
        <p:nvSpPr>
          <p:cNvPr id="34" name="Cube 33"/>
          <p:cNvSpPr/>
          <p:nvPr/>
        </p:nvSpPr>
        <p:spPr>
          <a:xfrm>
            <a:off x="2140862" y="3955142"/>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S</a:t>
            </a:r>
          </a:p>
        </p:txBody>
      </p:sp>
      <p:sp>
        <p:nvSpPr>
          <p:cNvPr id="35" name="Cube 34"/>
          <p:cNvSpPr/>
          <p:nvPr/>
        </p:nvSpPr>
        <p:spPr>
          <a:xfrm>
            <a:off x="2837548" y="3955142"/>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T</a:t>
            </a:r>
          </a:p>
        </p:txBody>
      </p:sp>
      <p:sp>
        <p:nvSpPr>
          <p:cNvPr id="37" name="Cube 36"/>
          <p:cNvSpPr/>
          <p:nvPr/>
        </p:nvSpPr>
        <p:spPr>
          <a:xfrm>
            <a:off x="3548750" y="392752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N</a:t>
            </a:r>
          </a:p>
        </p:txBody>
      </p:sp>
      <p:sp>
        <p:nvSpPr>
          <p:cNvPr id="38" name="Cube 37"/>
          <p:cNvSpPr/>
          <p:nvPr/>
        </p:nvSpPr>
        <p:spPr>
          <a:xfrm>
            <a:off x="4245436" y="392752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B</a:t>
            </a:r>
          </a:p>
        </p:txBody>
      </p:sp>
      <p:sp>
        <p:nvSpPr>
          <p:cNvPr id="39" name="Cube 38"/>
          <p:cNvSpPr/>
          <p:nvPr/>
        </p:nvSpPr>
        <p:spPr>
          <a:xfrm>
            <a:off x="4956636" y="392752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U</a:t>
            </a:r>
          </a:p>
        </p:txBody>
      </p:sp>
      <p:sp>
        <p:nvSpPr>
          <p:cNvPr id="40" name="Cube 39"/>
          <p:cNvSpPr/>
          <p:nvPr/>
        </p:nvSpPr>
        <p:spPr>
          <a:xfrm>
            <a:off x="5667836" y="392752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L</a:t>
            </a:r>
          </a:p>
        </p:txBody>
      </p:sp>
      <p:cxnSp>
        <p:nvCxnSpPr>
          <p:cNvPr id="10" name="Straight Arrow Connector 9"/>
          <p:cNvCxnSpPr>
            <a:stCxn id="30" idx="3"/>
            <a:endCxn id="33" idx="0"/>
          </p:cNvCxnSpPr>
          <p:nvPr/>
        </p:nvCxnSpPr>
        <p:spPr>
          <a:xfrm flipH="1">
            <a:off x="1888676" y="3030651"/>
            <a:ext cx="3625" cy="924491"/>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3" name="Straight Arrow Connector 42"/>
          <p:cNvCxnSpPr>
            <a:stCxn id="29" idx="3"/>
            <a:endCxn id="34" idx="0"/>
          </p:cNvCxnSpPr>
          <p:nvPr/>
        </p:nvCxnSpPr>
        <p:spPr>
          <a:xfrm flipH="1">
            <a:off x="2585362" y="3030651"/>
            <a:ext cx="3625" cy="924491"/>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Straight Arrow Connector 45"/>
          <p:cNvCxnSpPr/>
          <p:nvPr/>
        </p:nvCxnSpPr>
        <p:spPr>
          <a:xfrm flipH="1">
            <a:off x="3272074" y="3043753"/>
            <a:ext cx="3625" cy="924491"/>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42" name="TextBox 41"/>
          <p:cNvSpPr txBox="1"/>
          <p:nvPr/>
        </p:nvSpPr>
        <p:spPr>
          <a:xfrm>
            <a:off x="1748972" y="1030514"/>
            <a:ext cx="5646057" cy="461665"/>
          </a:xfrm>
          <a:prstGeom prst="rect">
            <a:avLst/>
          </a:prstGeom>
          <a:noFill/>
        </p:spPr>
        <p:txBody>
          <a:bodyPr wrap="square" rtlCol="0">
            <a:spAutoFit/>
          </a:bodyPr>
          <a:lstStyle/>
          <a:p>
            <a:pPr algn="ctr"/>
            <a:r>
              <a:rPr lang="en-US" sz="2400" dirty="0">
                <a:ln w="0"/>
                <a:effectLst>
                  <a:outerShdw blurRad="38100" dist="19050" dir="2700000" algn="tl" rotWithShape="0">
                    <a:schemeClr val="dk1">
                      <a:alpha val="40000"/>
                    </a:schemeClr>
                  </a:outerShdw>
                </a:effectLst>
              </a:rPr>
              <a:t>3 matches      5 mismatches</a:t>
            </a:r>
          </a:p>
        </p:txBody>
      </p:sp>
      <p:sp>
        <p:nvSpPr>
          <p:cNvPr id="15" name="TextBox 14"/>
          <p:cNvSpPr txBox="1"/>
          <p:nvPr/>
        </p:nvSpPr>
        <p:spPr>
          <a:xfrm>
            <a:off x="5958113" y="5064667"/>
            <a:ext cx="3323774" cy="923330"/>
          </a:xfrm>
          <a:prstGeom prst="rect">
            <a:avLst/>
          </a:prstGeom>
          <a:noFill/>
        </p:spPr>
        <p:txBody>
          <a:bodyPr wrap="square" rtlCol="0">
            <a:spAutoFit/>
          </a:bodyPr>
          <a:lstStyle/>
          <a:p>
            <a:r>
              <a:rPr lang="en-US" dirty="0">
                <a:solidFill>
                  <a:srgbClr val="FF0000"/>
                </a:solidFill>
              </a:rPr>
              <a:t>To cancel the effect of the deletion, we need to shift in the </a:t>
            </a:r>
            <a:r>
              <a:rPr lang="en-US" i="1" dirty="0">
                <a:solidFill>
                  <a:srgbClr val="FF0000"/>
                </a:solidFill>
              </a:rPr>
              <a:t>right</a:t>
            </a:r>
            <a:r>
              <a:rPr lang="en-US" dirty="0">
                <a:solidFill>
                  <a:srgbClr val="FF0000"/>
                </a:solidFill>
              </a:rPr>
              <a:t> direction</a:t>
            </a:r>
          </a:p>
        </p:txBody>
      </p:sp>
      <p:sp>
        <p:nvSpPr>
          <p:cNvPr id="16" name="Notched Right Arrow 15"/>
          <p:cNvSpPr/>
          <p:nvPr/>
        </p:nvSpPr>
        <p:spPr>
          <a:xfrm>
            <a:off x="3100979" y="5114852"/>
            <a:ext cx="2651760" cy="822960"/>
          </a:xfrm>
          <a:prstGeom prst="notchedRightArrow">
            <a:avLst>
              <a:gd name="adj1" fmla="val 38456"/>
              <a:gd name="adj2" fmla="val 41342"/>
            </a:avLst>
          </a:prstGeom>
          <a:ln w="38100">
            <a:solidFill>
              <a:srgbClr val="FF0000"/>
            </a:solidFill>
          </a:ln>
        </p:spPr>
        <p:txBody>
          <a:bodyPr wrap="square" rtlCol="0" anchor="ctr">
            <a:spAutoFit/>
          </a:bodyPr>
          <a:lstStyle/>
          <a:p>
            <a:pPr algn="just"/>
            <a:endParaRPr lang="en-US" sz="400" b="1" dirty="0">
              <a:solidFill>
                <a:schemeClr val="bg2"/>
              </a:solidFill>
              <a:latin typeface="europa"/>
            </a:endParaRPr>
          </a:p>
        </p:txBody>
      </p:sp>
    </p:spTree>
    <p:extLst>
      <p:ext uri="{BB962C8B-B14F-4D97-AF65-F5344CB8AC3E}">
        <p14:creationId xmlns:p14="http://schemas.microsoft.com/office/powerpoint/2010/main" val="248631357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nodeType="withEffect">
                                  <p:stCondLst>
                                    <p:cond delay="0"/>
                                  </p:stCondLst>
                                  <p:childTnLst>
                                    <p:set>
                                      <p:cBhvr>
                                        <p:cTn id="9" dur="1" fill="hold">
                                          <p:stCondLst>
                                            <p:cond delay="0"/>
                                          </p:stCondLst>
                                        </p:cTn>
                                        <p:tgtEl>
                                          <p:spTgt spid="43"/>
                                        </p:tgtEl>
                                        <p:attrNameLst>
                                          <p:attrName>style.visibility</p:attrName>
                                        </p:attrNameLst>
                                      </p:cBhvr>
                                      <p:to>
                                        <p:strVal val="visible"/>
                                      </p:to>
                                    </p:set>
                                    <p:animEffect transition="in" filter="fade">
                                      <p:cBhvr>
                                        <p:cTn id="10" dur="500"/>
                                        <p:tgtEl>
                                          <p:spTgt spid="43"/>
                                        </p:tgtEl>
                                      </p:cBhvr>
                                    </p:animEffect>
                                  </p:childTnLst>
                                </p:cTn>
                              </p:par>
                              <p:par>
                                <p:cTn id="11" presetID="10" presetClass="entr" presetSubtype="0" fill="hold" nodeType="withEffect">
                                  <p:stCondLst>
                                    <p:cond delay="0"/>
                                  </p:stCondLst>
                                  <p:childTnLst>
                                    <p:set>
                                      <p:cBhvr>
                                        <p:cTn id="12" dur="1" fill="hold">
                                          <p:stCondLst>
                                            <p:cond delay="0"/>
                                          </p:stCondLst>
                                        </p:cTn>
                                        <p:tgtEl>
                                          <p:spTgt spid="46"/>
                                        </p:tgtEl>
                                        <p:attrNameLst>
                                          <p:attrName>style.visibility</p:attrName>
                                        </p:attrNameLst>
                                      </p:cBhvr>
                                      <p:to>
                                        <p:strVal val="visible"/>
                                      </p:to>
                                    </p:set>
                                    <p:animEffect transition="in" filter="fade">
                                      <p:cBhvr>
                                        <p:cTn id="13" dur="500"/>
                                        <p:tgtEl>
                                          <p:spTgt spid="46"/>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42"/>
                                        </p:tgtEl>
                                        <p:attrNameLst>
                                          <p:attrName>style.visibility</p:attrName>
                                        </p:attrNameLst>
                                      </p:cBhvr>
                                      <p:to>
                                        <p:strVal val="visible"/>
                                      </p:to>
                                    </p:set>
                                    <p:animEffect transition="in" filter="fade">
                                      <p:cBhvr>
                                        <p:cTn id="16" dur="500"/>
                                        <p:tgtEl>
                                          <p:spTgt spid="42"/>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500"/>
                                        <p:tgtEl>
                                          <p:spTgt spid="15"/>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fade">
                                      <p:cBhvr>
                                        <p:cTn id="24"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15" grpId="0"/>
      <p:bldP spid="16"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228600" y="152400"/>
            <a:ext cx="8807896" cy="756320"/>
          </a:xfrm>
        </p:spPr>
        <p:txBody>
          <a:bodyPr/>
          <a:lstStyle/>
          <a:p>
            <a:r>
              <a:rPr lang="en-US" sz="3600" dirty="0">
                <a:solidFill>
                  <a:srgbClr val="006633"/>
                </a:solidFill>
              </a:rPr>
              <a:t>Insight: Shifting a String Helps Similarity Search</a:t>
            </a:r>
            <a:endParaRPr lang="en-US" dirty="0"/>
          </a:p>
        </p:txBody>
      </p:sp>
      <p:sp>
        <p:nvSpPr>
          <p:cNvPr id="2" name="Slide Number Placeholder 1"/>
          <p:cNvSpPr>
            <a:spLocks noGrp="1"/>
          </p:cNvSpPr>
          <p:nvPr>
            <p:ph type="sldNum" sz="quarter" idx="11"/>
          </p:nvPr>
        </p:nvSpPr>
        <p:spPr/>
        <p:txBody>
          <a:bodyPr/>
          <a:lstStyle/>
          <a:p>
            <a:fld id="{6E86574E-FA2E-425B-A84C-39F9592E9ECB}" type="slidenum">
              <a:rPr lang="en-US" altLang="en-US" smtClean="0">
                <a:solidFill>
                  <a:prstClr val="black"/>
                </a:solidFill>
              </a:rPr>
              <a:pPr/>
              <a:t>106</a:t>
            </a:fld>
            <a:endParaRPr lang="en-US" altLang="en-US">
              <a:solidFill>
                <a:prstClr val="black"/>
              </a:solidFill>
            </a:endParaRPr>
          </a:p>
        </p:txBody>
      </p:sp>
      <p:sp>
        <p:nvSpPr>
          <p:cNvPr id="30" name="Cube 29"/>
          <p:cNvSpPr/>
          <p:nvPr/>
        </p:nvSpPr>
        <p:spPr>
          <a:xfrm>
            <a:off x="1625601" y="2090057"/>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I</a:t>
            </a:r>
          </a:p>
        </p:txBody>
      </p:sp>
      <p:sp>
        <p:nvSpPr>
          <p:cNvPr id="29" name="Cube 28"/>
          <p:cNvSpPr/>
          <p:nvPr/>
        </p:nvSpPr>
        <p:spPr>
          <a:xfrm>
            <a:off x="2322287" y="2090057"/>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S</a:t>
            </a:r>
          </a:p>
        </p:txBody>
      </p:sp>
      <p:sp>
        <p:nvSpPr>
          <p:cNvPr id="28" name="Cube 27"/>
          <p:cNvSpPr/>
          <p:nvPr/>
        </p:nvSpPr>
        <p:spPr>
          <a:xfrm>
            <a:off x="3018973" y="2090057"/>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T</a:t>
            </a:r>
          </a:p>
        </p:txBody>
      </p:sp>
      <p:sp>
        <p:nvSpPr>
          <p:cNvPr id="27" name="Cube 26"/>
          <p:cNvSpPr/>
          <p:nvPr/>
        </p:nvSpPr>
        <p:spPr>
          <a:xfrm>
            <a:off x="3730173" y="2062441"/>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A</a:t>
            </a:r>
          </a:p>
        </p:txBody>
      </p:sp>
      <p:sp>
        <p:nvSpPr>
          <p:cNvPr id="26" name="Cube 25"/>
          <p:cNvSpPr/>
          <p:nvPr/>
        </p:nvSpPr>
        <p:spPr>
          <a:xfrm>
            <a:off x="4426859" y="2062441"/>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N</a:t>
            </a:r>
          </a:p>
        </p:txBody>
      </p:sp>
      <p:sp>
        <p:nvSpPr>
          <p:cNvPr id="8" name="Cube 7"/>
          <p:cNvSpPr/>
          <p:nvPr/>
        </p:nvSpPr>
        <p:spPr>
          <a:xfrm>
            <a:off x="5123545" y="2062441"/>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B</a:t>
            </a:r>
          </a:p>
        </p:txBody>
      </p:sp>
      <p:sp>
        <p:nvSpPr>
          <p:cNvPr id="32" name="Cube 31"/>
          <p:cNvSpPr/>
          <p:nvPr/>
        </p:nvSpPr>
        <p:spPr>
          <a:xfrm>
            <a:off x="5834745" y="2062441"/>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U</a:t>
            </a:r>
          </a:p>
        </p:txBody>
      </p:sp>
      <p:sp>
        <p:nvSpPr>
          <p:cNvPr id="31" name="Cube 30"/>
          <p:cNvSpPr/>
          <p:nvPr/>
        </p:nvSpPr>
        <p:spPr>
          <a:xfrm>
            <a:off x="6545945" y="2062441"/>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L</a:t>
            </a:r>
          </a:p>
        </p:txBody>
      </p:sp>
      <p:cxnSp>
        <p:nvCxnSpPr>
          <p:cNvPr id="62" name="Straight Arrow Connector 61"/>
          <p:cNvCxnSpPr>
            <a:stCxn id="26" idx="3"/>
          </p:cNvCxnSpPr>
          <p:nvPr/>
        </p:nvCxnSpPr>
        <p:spPr>
          <a:xfrm flipH="1">
            <a:off x="4687219" y="3003035"/>
            <a:ext cx="6340" cy="2282987"/>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3" name="Straight Arrow Connector 62"/>
          <p:cNvCxnSpPr>
            <a:stCxn id="8" idx="3"/>
          </p:cNvCxnSpPr>
          <p:nvPr/>
        </p:nvCxnSpPr>
        <p:spPr>
          <a:xfrm flipH="1">
            <a:off x="5383905" y="3003035"/>
            <a:ext cx="6340" cy="2282987"/>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4" name="Straight Arrow Connector 63"/>
          <p:cNvCxnSpPr>
            <a:stCxn id="32" idx="3"/>
          </p:cNvCxnSpPr>
          <p:nvPr/>
        </p:nvCxnSpPr>
        <p:spPr>
          <a:xfrm flipH="1">
            <a:off x="6070617" y="3003035"/>
            <a:ext cx="30828" cy="2296089"/>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5" name="Straight Arrow Connector 64"/>
          <p:cNvCxnSpPr>
            <a:stCxn id="31" idx="3"/>
          </p:cNvCxnSpPr>
          <p:nvPr/>
        </p:nvCxnSpPr>
        <p:spPr>
          <a:xfrm flipH="1">
            <a:off x="6767303" y="3003035"/>
            <a:ext cx="45342" cy="2281575"/>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33" name="Cube 32"/>
          <p:cNvSpPr/>
          <p:nvPr/>
        </p:nvSpPr>
        <p:spPr>
          <a:xfrm>
            <a:off x="1444176" y="3955142"/>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I</a:t>
            </a:r>
          </a:p>
        </p:txBody>
      </p:sp>
      <p:sp>
        <p:nvSpPr>
          <p:cNvPr id="34" name="Cube 33"/>
          <p:cNvSpPr/>
          <p:nvPr/>
        </p:nvSpPr>
        <p:spPr>
          <a:xfrm>
            <a:off x="2140862" y="3955142"/>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S</a:t>
            </a:r>
          </a:p>
        </p:txBody>
      </p:sp>
      <p:sp>
        <p:nvSpPr>
          <p:cNvPr id="35" name="Cube 34"/>
          <p:cNvSpPr/>
          <p:nvPr/>
        </p:nvSpPr>
        <p:spPr>
          <a:xfrm>
            <a:off x="2837548" y="3955142"/>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T</a:t>
            </a:r>
          </a:p>
        </p:txBody>
      </p:sp>
      <p:sp>
        <p:nvSpPr>
          <p:cNvPr id="36" name="Cube 35"/>
          <p:cNvSpPr/>
          <p:nvPr/>
        </p:nvSpPr>
        <p:spPr>
          <a:xfrm>
            <a:off x="3548748" y="392752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N</a:t>
            </a:r>
          </a:p>
        </p:txBody>
      </p:sp>
      <p:sp>
        <p:nvSpPr>
          <p:cNvPr id="37" name="Cube 36"/>
          <p:cNvSpPr/>
          <p:nvPr/>
        </p:nvSpPr>
        <p:spPr>
          <a:xfrm>
            <a:off x="4245434" y="392752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B</a:t>
            </a:r>
          </a:p>
        </p:txBody>
      </p:sp>
      <p:sp>
        <p:nvSpPr>
          <p:cNvPr id="38" name="Cube 37"/>
          <p:cNvSpPr/>
          <p:nvPr/>
        </p:nvSpPr>
        <p:spPr>
          <a:xfrm>
            <a:off x="4942120" y="392752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U</a:t>
            </a:r>
          </a:p>
        </p:txBody>
      </p:sp>
      <p:sp>
        <p:nvSpPr>
          <p:cNvPr id="39" name="Cube 38"/>
          <p:cNvSpPr/>
          <p:nvPr/>
        </p:nvSpPr>
        <p:spPr>
          <a:xfrm>
            <a:off x="5653320" y="392752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L</a:t>
            </a:r>
          </a:p>
        </p:txBody>
      </p:sp>
      <p:cxnSp>
        <p:nvCxnSpPr>
          <p:cNvPr id="10" name="Straight Arrow Connector 9"/>
          <p:cNvCxnSpPr>
            <a:stCxn id="30" idx="3"/>
            <a:endCxn id="33" idx="0"/>
          </p:cNvCxnSpPr>
          <p:nvPr/>
        </p:nvCxnSpPr>
        <p:spPr>
          <a:xfrm flipH="1">
            <a:off x="1888676" y="3030651"/>
            <a:ext cx="3625" cy="924491"/>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3" name="Straight Arrow Connector 42"/>
          <p:cNvCxnSpPr>
            <a:stCxn id="29" idx="3"/>
            <a:endCxn id="34" idx="0"/>
          </p:cNvCxnSpPr>
          <p:nvPr/>
        </p:nvCxnSpPr>
        <p:spPr>
          <a:xfrm flipH="1">
            <a:off x="2585362" y="3030651"/>
            <a:ext cx="3625" cy="924491"/>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Straight Arrow Connector 45"/>
          <p:cNvCxnSpPr/>
          <p:nvPr/>
        </p:nvCxnSpPr>
        <p:spPr>
          <a:xfrm flipH="1">
            <a:off x="3272074" y="3043753"/>
            <a:ext cx="3625" cy="924491"/>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42" name="TextBox 41"/>
          <p:cNvSpPr txBox="1"/>
          <p:nvPr/>
        </p:nvSpPr>
        <p:spPr>
          <a:xfrm>
            <a:off x="1748972" y="1030514"/>
            <a:ext cx="5646057" cy="461665"/>
          </a:xfrm>
          <a:prstGeom prst="rect">
            <a:avLst/>
          </a:prstGeom>
          <a:noFill/>
        </p:spPr>
        <p:txBody>
          <a:bodyPr wrap="square" rtlCol="0">
            <a:spAutoFit/>
          </a:bodyPr>
          <a:lstStyle/>
          <a:p>
            <a:pPr algn="ctr"/>
            <a:r>
              <a:rPr lang="en-US" sz="2400" dirty="0">
                <a:ln w="0"/>
                <a:effectLst>
                  <a:outerShdw blurRad="38100" dist="19050" dir="2700000" algn="tl" rotWithShape="0">
                    <a:schemeClr val="dk1">
                      <a:alpha val="40000"/>
                    </a:schemeClr>
                  </a:outerShdw>
                </a:effectLst>
              </a:rPr>
              <a:t>7 matches      1 mismatch</a:t>
            </a:r>
          </a:p>
        </p:txBody>
      </p:sp>
      <p:sp>
        <p:nvSpPr>
          <p:cNvPr id="45" name="Cube 44"/>
          <p:cNvSpPr/>
          <p:nvPr/>
        </p:nvSpPr>
        <p:spPr>
          <a:xfrm>
            <a:off x="2148120" y="531222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I</a:t>
            </a:r>
          </a:p>
        </p:txBody>
      </p:sp>
      <p:sp>
        <p:nvSpPr>
          <p:cNvPr id="52" name="Cube 51"/>
          <p:cNvSpPr/>
          <p:nvPr/>
        </p:nvSpPr>
        <p:spPr>
          <a:xfrm>
            <a:off x="2844806" y="531222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S</a:t>
            </a:r>
          </a:p>
        </p:txBody>
      </p:sp>
      <p:sp>
        <p:nvSpPr>
          <p:cNvPr id="53" name="Cube 52"/>
          <p:cNvSpPr/>
          <p:nvPr/>
        </p:nvSpPr>
        <p:spPr>
          <a:xfrm>
            <a:off x="3556006" y="5284610"/>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T</a:t>
            </a:r>
          </a:p>
        </p:txBody>
      </p:sp>
      <p:sp>
        <p:nvSpPr>
          <p:cNvPr id="54" name="Cube 53"/>
          <p:cNvSpPr/>
          <p:nvPr/>
        </p:nvSpPr>
        <p:spPr>
          <a:xfrm>
            <a:off x="4252692" y="5284610"/>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N</a:t>
            </a:r>
          </a:p>
        </p:txBody>
      </p:sp>
      <p:sp>
        <p:nvSpPr>
          <p:cNvPr id="55" name="Cube 54"/>
          <p:cNvSpPr/>
          <p:nvPr/>
        </p:nvSpPr>
        <p:spPr>
          <a:xfrm>
            <a:off x="4949378" y="5284610"/>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B</a:t>
            </a:r>
          </a:p>
        </p:txBody>
      </p:sp>
      <p:sp>
        <p:nvSpPr>
          <p:cNvPr id="56" name="Cube 55"/>
          <p:cNvSpPr/>
          <p:nvPr/>
        </p:nvSpPr>
        <p:spPr>
          <a:xfrm>
            <a:off x="5660578" y="5284610"/>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U</a:t>
            </a:r>
          </a:p>
        </p:txBody>
      </p:sp>
      <p:sp>
        <p:nvSpPr>
          <p:cNvPr id="57" name="Cube 56"/>
          <p:cNvSpPr/>
          <p:nvPr/>
        </p:nvSpPr>
        <p:spPr>
          <a:xfrm>
            <a:off x="6371778" y="5284610"/>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n-US" sz="4400" dirty="0">
                <a:ln w="0"/>
                <a:solidFill>
                  <a:schemeClr val="tx1"/>
                </a:solidFill>
                <a:effectLst>
                  <a:outerShdw blurRad="38100" dist="19050" dir="2700000" algn="tl" rotWithShape="0">
                    <a:schemeClr val="dk1">
                      <a:alpha val="40000"/>
                    </a:schemeClr>
                  </a:outerShdw>
                </a:effectLst>
                <a:latin typeface="europa"/>
              </a:rPr>
              <a:t>L</a:t>
            </a:r>
          </a:p>
        </p:txBody>
      </p:sp>
    </p:spTree>
    <p:extLst>
      <p:ext uri="{BB962C8B-B14F-4D97-AF65-F5344CB8AC3E}">
        <p14:creationId xmlns:p14="http://schemas.microsoft.com/office/powerpoint/2010/main" val="4139243003"/>
      </p:ext>
    </p:extLst>
  </p:cSld>
  <p:clrMapOvr>
    <a:masterClrMapping/>
  </p:clrMapOvr>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1459316" y="2896934"/>
            <a:ext cx="4937780" cy="945084"/>
            <a:chOff x="1434420" y="3928566"/>
            <a:chExt cx="4937780" cy="945084"/>
          </a:xfrm>
        </p:grpSpPr>
        <p:sp>
          <p:nvSpPr>
            <p:cNvPr id="68" name="Cube 67"/>
            <p:cNvSpPr/>
            <p:nvPr/>
          </p:nvSpPr>
          <p:spPr>
            <a:xfrm>
              <a:off x="1434420" y="392856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I</a:t>
              </a:r>
            </a:p>
          </p:txBody>
        </p:sp>
        <p:sp>
          <p:nvSpPr>
            <p:cNvPr id="69" name="Cube 68"/>
            <p:cNvSpPr/>
            <p:nvPr/>
          </p:nvSpPr>
          <p:spPr>
            <a:xfrm>
              <a:off x="2131106" y="392856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S</a:t>
              </a:r>
            </a:p>
          </p:txBody>
        </p:sp>
        <p:sp>
          <p:nvSpPr>
            <p:cNvPr id="70" name="Cube 69"/>
            <p:cNvSpPr/>
            <p:nvPr/>
          </p:nvSpPr>
          <p:spPr>
            <a:xfrm>
              <a:off x="2827792" y="392856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T</a:t>
              </a:r>
            </a:p>
          </p:txBody>
        </p:sp>
        <p:sp>
          <p:nvSpPr>
            <p:cNvPr id="71" name="Cube 70"/>
            <p:cNvSpPr/>
            <p:nvPr/>
          </p:nvSpPr>
          <p:spPr>
            <a:xfrm>
              <a:off x="3556428" y="393305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N</a:t>
              </a:r>
            </a:p>
          </p:txBody>
        </p:sp>
        <p:sp>
          <p:nvSpPr>
            <p:cNvPr id="72" name="Cube 71"/>
            <p:cNvSpPr/>
            <p:nvPr/>
          </p:nvSpPr>
          <p:spPr>
            <a:xfrm>
              <a:off x="4253114" y="393305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B</a:t>
              </a:r>
            </a:p>
          </p:txBody>
        </p:sp>
        <p:sp>
          <p:nvSpPr>
            <p:cNvPr id="73" name="Cube 72"/>
            <p:cNvSpPr/>
            <p:nvPr/>
          </p:nvSpPr>
          <p:spPr>
            <a:xfrm>
              <a:off x="4949800" y="393305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U</a:t>
              </a:r>
            </a:p>
          </p:txBody>
        </p:sp>
        <p:sp>
          <p:nvSpPr>
            <p:cNvPr id="74" name="Cube 73"/>
            <p:cNvSpPr/>
            <p:nvPr/>
          </p:nvSpPr>
          <p:spPr>
            <a:xfrm>
              <a:off x="5661000" y="3933056"/>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L</a:t>
              </a:r>
            </a:p>
          </p:txBody>
        </p:sp>
      </p:grpSp>
      <p:sp>
        <p:nvSpPr>
          <p:cNvPr id="4" name="Title 3"/>
          <p:cNvSpPr>
            <a:spLocks noGrp="1"/>
          </p:cNvSpPr>
          <p:nvPr>
            <p:ph type="title"/>
          </p:nvPr>
        </p:nvSpPr>
        <p:spPr/>
        <p:txBody>
          <a:bodyPr/>
          <a:lstStyle/>
          <a:p>
            <a:r>
              <a:rPr lang="en-US" dirty="0"/>
              <a:t>Shifted Hamming Distance </a:t>
            </a:r>
          </a:p>
        </p:txBody>
      </p:sp>
      <p:sp>
        <p:nvSpPr>
          <p:cNvPr id="2" name="Slide Number Placeholder 1"/>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6574E-FA2E-425B-A84C-39F9592E9ECB}"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sp>
        <p:nvSpPr>
          <p:cNvPr id="42" name="TextBox 41"/>
          <p:cNvSpPr txBox="1"/>
          <p:nvPr/>
        </p:nvSpPr>
        <p:spPr>
          <a:xfrm>
            <a:off x="1266069" y="5812410"/>
            <a:ext cx="5646057"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Tahoma"/>
                <a:ea typeface="+mn-ea"/>
                <a:cs typeface="+mn-cs"/>
              </a:rPr>
              <a:t>7 </a:t>
            </a:r>
            <a:r>
              <a:rPr kumimoji="0" lang="en-US" sz="2400" b="0" i="0" u="none" strike="noStrike" kern="1200" cap="none" spc="0" normalizeH="0" baseline="0" noProof="0" dirty="0">
                <a:ln w="0"/>
                <a:solidFill>
                  <a:srgbClr val="0000FF"/>
                </a:solidFill>
                <a:effectLst>
                  <a:outerShdw blurRad="38100" dist="19050" dir="2700000" algn="tl" rotWithShape="0">
                    <a:srgbClr val="000000">
                      <a:alpha val="40000"/>
                    </a:srgbClr>
                  </a:outerShdw>
                </a:effectLst>
                <a:uLnTx/>
                <a:uFillTx/>
                <a:latin typeface="Tahoma"/>
                <a:ea typeface="+mn-ea"/>
                <a:cs typeface="+mn-cs"/>
              </a:rPr>
              <a:t>matches</a:t>
            </a:r>
            <a:r>
              <a:rPr kumimoji="0" lang="en-US" sz="2400" b="0" i="0" u="none" strike="noStrike" kern="1200" cap="none" spc="0" normalizeH="0" baseline="0" noProof="0" dirty="0">
                <a:ln w="0"/>
                <a:solidFill>
                  <a:srgbClr val="000000"/>
                </a:solidFill>
                <a:effectLst>
                  <a:outerShdw blurRad="38100" dist="19050" dir="2700000" algn="tl" rotWithShape="0">
                    <a:srgbClr val="000000">
                      <a:alpha val="40000"/>
                    </a:srgbClr>
                  </a:outerShdw>
                </a:effectLst>
                <a:uLnTx/>
                <a:uFillTx/>
                <a:latin typeface="Tahoma"/>
                <a:ea typeface="+mn-ea"/>
                <a:cs typeface="+mn-cs"/>
              </a:rPr>
              <a:t>      1 </a:t>
            </a:r>
            <a:r>
              <a:rPr kumimoji="0" lang="en-US" sz="2400" b="0" i="0" u="none" strike="noStrike" kern="1200" cap="none" spc="0" normalizeH="0" baseline="0" noProof="0" dirty="0">
                <a:ln w="0"/>
                <a:solidFill>
                  <a:srgbClr val="FF0000"/>
                </a:solidFill>
                <a:effectLst>
                  <a:outerShdw blurRad="38100" dist="19050" dir="2700000" algn="tl" rotWithShape="0">
                    <a:srgbClr val="000000">
                      <a:alpha val="40000"/>
                    </a:srgbClr>
                  </a:outerShdw>
                </a:effectLst>
                <a:uLnTx/>
                <a:uFillTx/>
                <a:latin typeface="Tahoma"/>
                <a:ea typeface="+mn-ea"/>
                <a:cs typeface="+mn-cs"/>
              </a:rPr>
              <a:t>mismatch</a:t>
            </a:r>
          </a:p>
        </p:txBody>
      </p:sp>
      <p:sp>
        <p:nvSpPr>
          <p:cNvPr id="7" name="TextBox 6"/>
          <p:cNvSpPr txBox="1"/>
          <p:nvPr/>
        </p:nvSpPr>
        <p:spPr>
          <a:xfrm>
            <a:off x="411490" y="2037328"/>
            <a:ext cx="86409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0000"/>
                </a:solidFill>
                <a:effectLst/>
                <a:uLnTx/>
                <a:uFillTx/>
                <a:latin typeface="Tahoma"/>
                <a:ea typeface="+mn-ea"/>
                <a:cs typeface="+mn-cs"/>
              </a:rPr>
              <a:t>XOR</a:t>
            </a:r>
          </a:p>
        </p:txBody>
      </p:sp>
      <p:sp>
        <p:nvSpPr>
          <p:cNvPr id="104" name="TextBox 103"/>
          <p:cNvSpPr txBox="1"/>
          <p:nvPr/>
        </p:nvSpPr>
        <p:spPr>
          <a:xfrm>
            <a:off x="7549224" y="3477488"/>
            <a:ext cx="86409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0000"/>
                </a:solidFill>
                <a:effectLst/>
                <a:uLnTx/>
                <a:uFillTx/>
                <a:latin typeface="Tahoma"/>
                <a:ea typeface="+mn-ea"/>
                <a:cs typeface="+mn-cs"/>
              </a:rPr>
              <a:t>XOR</a:t>
            </a:r>
          </a:p>
        </p:txBody>
      </p:sp>
      <p:sp>
        <p:nvSpPr>
          <p:cNvPr id="107" name="Left Brace 106"/>
          <p:cNvSpPr/>
          <p:nvPr/>
        </p:nvSpPr>
        <p:spPr>
          <a:xfrm>
            <a:off x="881077" y="2911721"/>
            <a:ext cx="480256" cy="2177558"/>
          </a:xfrm>
          <a:prstGeom prst="leftBrace">
            <a:avLst>
              <a:gd name="adj1" fmla="val 63002"/>
              <a:gd name="adj2" fmla="val 50000"/>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8" name="TextBox 107"/>
          <p:cNvSpPr txBox="1"/>
          <p:nvPr/>
        </p:nvSpPr>
        <p:spPr>
          <a:xfrm>
            <a:off x="46618" y="3811821"/>
            <a:ext cx="86409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0000"/>
                </a:solidFill>
                <a:effectLst/>
                <a:uLnTx/>
                <a:uFillTx/>
                <a:latin typeface="Tahoma"/>
                <a:ea typeface="+mn-ea"/>
                <a:cs typeface="+mn-cs"/>
              </a:rPr>
              <a:t>AND</a:t>
            </a:r>
          </a:p>
        </p:txBody>
      </p:sp>
      <p:sp>
        <p:nvSpPr>
          <p:cNvPr id="109" name="TextBox 108"/>
          <p:cNvSpPr txBox="1"/>
          <p:nvPr/>
        </p:nvSpPr>
        <p:spPr>
          <a:xfrm>
            <a:off x="6948264" y="2070243"/>
            <a:ext cx="230425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sng" strike="noStrike" kern="1200" cap="none" spc="0" normalizeH="0" baseline="0" noProof="0">
                <a:ln>
                  <a:noFill/>
                </a:ln>
                <a:solidFill>
                  <a:srgbClr val="000000"/>
                </a:solidFill>
                <a:effectLst/>
                <a:uLnTx/>
                <a:uFillTx/>
                <a:latin typeface="Tahoma"/>
                <a:ea typeface="+mn-ea"/>
                <a:cs typeface="+mn-cs"/>
              </a:rPr>
              <a:t>Edit = 1 Deletion</a:t>
            </a:r>
          </a:p>
        </p:txBody>
      </p:sp>
      <p:sp>
        <p:nvSpPr>
          <p:cNvPr id="6" name="Right Arrow 5"/>
          <p:cNvSpPr/>
          <p:nvPr/>
        </p:nvSpPr>
        <p:spPr>
          <a:xfrm>
            <a:off x="1164312" y="2325360"/>
            <a:ext cx="480256" cy="360040"/>
          </a:xfrm>
          <a:prstGeom prst="rightArrow">
            <a:avLst>
              <a:gd name="adj1" fmla="val 46408"/>
              <a:gd name="adj2" fmla="val 50000"/>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3" name="Right Arrow 102"/>
          <p:cNvSpPr/>
          <p:nvPr/>
        </p:nvSpPr>
        <p:spPr>
          <a:xfrm flipH="1">
            <a:off x="7000196" y="3549496"/>
            <a:ext cx="480256" cy="360040"/>
          </a:xfrm>
          <a:prstGeom prst="rightArrow">
            <a:avLst>
              <a:gd name="adj1" fmla="val 46408"/>
              <a:gd name="adj2" fmla="val 50000"/>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3" name="Cube 32"/>
          <p:cNvSpPr/>
          <p:nvPr/>
        </p:nvSpPr>
        <p:spPr>
          <a:xfrm>
            <a:off x="1461755" y="2896419"/>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I</a:t>
            </a:r>
          </a:p>
        </p:txBody>
      </p:sp>
      <p:sp>
        <p:nvSpPr>
          <p:cNvPr id="34" name="Cube 33"/>
          <p:cNvSpPr/>
          <p:nvPr/>
        </p:nvSpPr>
        <p:spPr>
          <a:xfrm>
            <a:off x="2153563" y="2898328"/>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S</a:t>
            </a:r>
          </a:p>
        </p:txBody>
      </p:sp>
      <p:sp>
        <p:nvSpPr>
          <p:cNvPr id="35" name="Cube 34"/>
          <p:cNvSpPr/>
          <p:nvPr/>
        </p:nvSpPr>
        <p:spPr>
          <a:xfrm>
            <a:off x="2854838" y="2898328"/>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T</a:t>
            </a:r>
          </a:p>
        </p:txBody>
      </p:sp>
      <p:sp>
        <p:nvSpPr>
          <p:cNvPr id="36" name="Cube 35"/>
          <p:cNvSpPr/>
          <p:nvPr/>
        </p:nvSpPr>
        <p:spPr>
          <a:xfrm>
            <a:off x="3573644" y="2895894"/>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N</a:t>
            </a:r>
          </a:p>
        </p:txBody>
      </p:sp>
      <p:sp>
        <p:nvSpPr>
          <p:cNvPr id="37" name="Cube 36"/>
          <p:cNvSpPr/>
          <p:nvPr/>
        </p:nvSpPr>
        <p:spPr>
          <a:xfrm>
            <a:off x="4270330" y="2895894"/>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B</a:t>
            </a:r>
          </a:p>
        </p:txBody>
      </p:sp>
      <p:sp>
        <p:nvSpPr>
          <p:cNvPr id="38" name="Cube 37"/>
          <p:cNvSpPr/>
          <p:nvPr/>
        </p:nvSpPr>
        <p:spPr>
          <a:xfrm>
            <a:off x="4967016" y="2895894"/>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U</a:t>
            </a:r>
          </a:p>
        </p:txBody>
      </p:sp>
      <p:sp>
        <p:nvSpPr>
          <p:cNvPr id="39" name="Cube 38"/>
          <p:cNvSpPr/>
          <p:nvPr/>
        </p:nvSpPr>
        <p:spPr>
          <a:xfrm>
            <a:off x="5678216" y="2895894"/>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L</a:t>
            </a:r>
          </a:p>
        </p:txBody>
      </p:sp>
      <p:sp>
        <p:nvSpPr>
          <p:cNvPr id="82" name="Cube 81"/>
          <p:cNvSpPr/>
          <p:nvPr/>
        </p:nvSpPr>
        <p:spPr>
          <a:xfrm>
            <a:off x="1460322" y="2893244"/>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0</a:t>
            </a:r>
          </a:p>
        </p:txBody>
      </p:sp>
      <p:sp>
        <p:nvSpPr>
          <p:cNvPr id="83" name="Cube 82"/>
          <p:cNvSpPr/>
          <p:nvPr/>
        </p:nvSpPr>
        <p:spPr>
          <a:xfrm>
            <a:off x="2157650" y="2900624"/>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0</a:t>
            </a:r>
          </a:p>
        </p:txBody>
      </p:sp>
      <p:sp>
        <p:nvSpPr>
          <p:cNvPr id="84" name="Cube 83"/>
          <p:cNvSpPr/>
          <p:nvPr/>
        </p:nvSpPr>
        <p:spPr>
          <a:xfrm>
            <a:off x="2851897" y="2896712"/>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0</a:t>
            </a:r>
          </a:p>
        </p:txBody>
      </p:sp>
      <p:sp>
        <p:nvSpPr>
          <p:cNvPr id="85" name="Cube 84"/>
          <p:cNvSpPr/>
          <p:nvPr/>
        </p:nvSpPr>
        <p:spPr>
          <a:xfrm>
            <a:off x="3573644" y="2899808"/>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1</a:t>
            </a:r>
          </a:p>
        </p:txBody>
      </p:sp>
      <p:sp>
        <p:nvSpPr>
          <p:cNvPr id="77" name="Cube 76">
            <a:extLst>
              <a:ext uri="{FF2B5EF4-FFF2-40B4-BE49-F238E27FC236}">
                <a16:creationId xmlns:a16="http://schemas.microsoft.com/office/drawing/2014/main" id="{E1DA48BD-2E21-F243-89E6-60877F228E4F}"/>
              </a:ext>
            </a:extLst>
          </p:cNvPr>
          <p:cNvSpPr/>
          <p:nvPr/>
        </p:nvSpPr>
        <p:spPr>
          <a:xfrm>
            <a:off x="2182318" y="3992394"/>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1</a:t>
            </a:r>
          </a:p>
        </p:txBody>
      </p:sp>
      <p:sp>
        <p:nvSpPr>
          <p:cNvPr id="78" name="Cube 77">
            <a:extLst>
              <a:ext uri="{FF2B5EF4-FFF2-40B4-BE49-F238E27FC236}">
                <a16:creationId xmlns:a16="http://schemas.microsoft.com/office/drawing/2014/main" id="{F1B32672-E8C3-CD45-B644-EA6246801AD2}"/>
              </a:ext>
            </a:extLst>
          </p:cNvPr>
          <p:cNvSpPr/>
          <p:nvPr/>
        </p:nvSpPr>
        <p:spPr>
          <a:xfrm>
            <a:off x="2879646" y="3999774"/>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1</a:t>
            </a:r>
          </a:p>
        </p:txBody>
      </p:sp>
      <p:sp>
        <p:nvSpPr>
          <p:cNvPr id="79" name="Cube 78">
            <a:extLst>
              <a:ext uri="{FF2B5EF4-FFF2-40B4-BE49-F238E27FC236}">
                <a16:creationId xmlns:a16="http://schemas.microsoft.com/office/drawing/2014/main" id="{EE6785E9-86BC-4A4F-89E3-8A96ABC633D2}"/>
              </a:ext>
            </a:extLst>
          </p:cNvPr>
          <p:cNvSpPr/>
          <p:nvPr/>
        </p:nvSpPr>
        <p:spPr>
          <a:xfrm>
            <a:off x="3573893" y="3995862"/>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1</a:t>
            </a:r>
          </a:p>
        </p:txBody>
      </p:sp>
      <p:sp>
        <p:nvSpPr>
          <p:cNvPr id="80" name="Cube 79">
            <a:extLst>
              <a:ext uri="{FF2B5EF4-FFF2-40B4-BE49-F238E27FC236}">
                <a16:creationId xmlns:a16="http://schemas.microsoft.com/office/drawing/2014/main" id="{8913625A-7BA3-3B4A-B861-6D8FD4C309EE}"/>
              </a:ext>
            </a:extLst>
          </p:cNvPr>
          <p:cNvSpPr/>
          <p:nvPr/>
        </p:nvSpPr>
        <p:spPr>
          <a:xfrm>
            <a:off x="4295640" y="3998958"/>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0</a:t>
            </a:r>
          </a:p>
        </p:txBody>
      </p:sp>
      <p:sp>
        <p:nvSpPr>
          <p:cNvPr id="81" name="Cube 80">
            <a:extLst>
              <a:ext uri="{FF2B5EF4-FFF2-40B4-BE49-F238E27FC236}">
                <a16:creationId xmlns:a16="http://schemas.microsoft.com/office/drawing/2014/main" id="{86693074-E88E-7F45-B3CC-5E129009D721}"/>
              </a:ext>
            </a:extLst>
          </p:cNvPr>
          <p:cNvSpPr/>
          <p:nvPr/>
        </p:nvSpPr>
        <p:spPr>
          <a:xfrm>
            <a:off x="4997567" y="3993428"/>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0</a:t>
            </a:r>
          </a:p>
        </p:txBody>
      </p:sp>
      <p:sp>
        <p:nvSpPr>
          <p:cNvPr id="89" name="Cube 88">
            <a:extLst>
              <a:ext uri="{FF2B5EF4-FFF2-40B4-BE49-F238E27FC236}">
                <a16:creationId xmlns:a16="http://schemas.microsoft.com/office/drawing/2014/main" id="{5A84530D-B591-5646-8EA4-FB34A3774654}"/>
              </a:ext>
            </a:extLst>
          </p:cNvPr>
          <p:cNvSpPr/>
          <p:nvPr/>
        </p:nvSpPr>
        <p:spPr>
          <a:xfrm>
            <a:off x="5696028" y="4000574"/>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0</a:t>
            </a:r>
          </a:p>
        </p:txBody>
      </p:sp>
      <p:sp>
        <p:nvSpPr>
          <p:cNvPr id="90" name="Cube 89">
            <a:extLst>
              <a:ext uri="{FF2B5EF4-FFF2-40B4-BE49-F238E27FC236}">
                <a16:creationId xmlns:a16="http://schemas.microsoft.com/office/drawing/2014/main" id="{A7D9038E-AA96-B146-BAE8-DA3BE646132E}"/>
              </a:ext>
            </a:extLst>
          </p:cNvPr>
          <p:cNvSpPr/>
          <p:nvPr/>
        </p:nvSpPr>
        <p:spPr>
          <a:xfrm>
            <a:off x="6400876" y="3994113"/>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0</a:t>
            </a:r>
          </a:p>
        </p:txBody>
      </p:sp>
      <p:cxnSp>
        <p:nvCxnSpPr>
          <p:cNvPr id="62" name="Straight Arrow Connector 61"/>
          <p:cNvCxnSpPr>
            <a:cxnSpLocks/>
          </p:cNvCxnSpPr>
          <p:nvPr/>
        </p:nvCxnSpPr>
        <p:spPr>
          <a:xfrm flipH="1">
            <a:off x="4712115" y="1829471"/>
            <a:ext cx="6340" cy="2282987"/>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3" name="Straight Arrow Connector 62"/>
          <p:cNvCxnSpPr>
            <a:cxnSpLocks/>
          </p:cNvCxnSpPr>
          <p:nvPr/>
        </p:nvCxnSpPr>
        <p:spPr>
          <a:xfrm flipH="1">
            <a:off x="5408801" y="1829471"/>
            <a:ext cx="6340" cy="2282987"/>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4" name="Straight Arrow Connector 63"/>
          <p:cNvCxnSpPr>
            <a:cxnSpLocks/>
          </p:cNvCxnSpPr>
          <p:nvPr/>
        </p:nvCxnSpPr>
        <p:spPr>
          <a:xfrm flipH="1">
            <a:off x="6095513" y="1829471"/>
            <a:ext cx="30828" cy="2296089"/>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5" name="Straight Arrow Connector 64"/>
          <p:cNvCxnSpPr>
            <a:cxnSpLocks/>
          </p:cNvCxnSpPr>
          <p:nvPr/>
        </p:nvCxnSpPr>
        <p:spPr>
          <a:xfrm flipH="1">
            <a:off x="6792199" y="1829471"/>
            <a:ext cx="45342" cy="2281575"/>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86" name="Cube 85"/>
          <p:cNvSpPr/>
          <p:nvPr/>
        </p:nvSpPr>
        <p:spPr>
          <a:xfrm>
            <a:off x="4275571" y="2894278"/>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1</a:t>
            </a:r>
          </a:p>
        </p:txBody>
      </p:sp>
      <p:sp>
        <p:nvSpPr>
          <p:cNvPr id="87" name="Cube 86"/>
          <p:cNvSpPr/>
          <p:nvPr/>
        </p:nvSpPr>
        <p:spPr>
          <a:xfrm>
            <a:off x="4974032" y="2901424"/>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1</a:t>
            </a:r>
          </a:p>
        </p:txBody>
      </p:sp>
      <p:sp>
        <p:nvSpPr>
          <p:cNvPr id="88" name="Cube 87"/>
          <p:cNvSpPr/>
          <p:nvPr/>
        </p:nvSpPr>
        <p:spPr>
          <a:xfrm>
            <a:off x="5678880" y="2894963"/>
            <a:ext cx="711200" cy="940594"/>
          </a:xfrm>
          <a:prstGeom prst="cube">
            <a:avLst/>
          </a:prstGeom>
          <a:ln>
            <a:solidFill>
              <a:srgbClr val="FF000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1</a:t>
            </a:r>
          </a:p>
        </p:txBody>
      </p:sp>
      <p:cxnSp>
        <p:nvCxnSpPr>
          <p:cNvPr id="10" name="Straight Arrow Connector 9"/>
          <p:cNvCxnSpPr>
            <a:stCxn id="30" idx="3"/>
            <a:endCxn id="33" idx="0"/>
          </p:cNvCxnSpPr>
          <p:nvPr/>
        </p:nvCxnSpPr>
        <p:spPr>
          <a:xfrm flipH="1">
            <a:off x="1906255" y="1999019"/>
            <a:ext cx="10942" cy="897400"/>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3" name="Straight Arrow Connector 42"/>
          <p:cNvCxnSpPr>
            <a:stCxn id="29" idx="3"/>
            <a:endCxn id="34" idx="0"/>
          </p:cNvCxnSpPr>
          <p:nvPr/>
        </p:nvCxnSpPr>
        <p:spPr>
          <a:xfrm flipH="1">
            <a:off x="2598063" y="1999019"/>
            <a:ext cx="15820" cy="899309"/>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Straight Arrow Connector 45"/>
          <p:cNvCxnSpPr/>
          <p:nvPr/>
        </p:nvCxnSpPr>
        <p:spPr>
          <a:xfrm flipH="1">
            <a:off x="3296970" y="2012121"/>
            <a:ext cx="3625" cy="924491"/>
          </a:xfrm>
          <a:prstGeom prst="straightConnector1">
            <a:avLst/>
          </a:prstGeom>
          <a:ln w="57150">
            <a:solidFill>
              <a:srgbClr val="00B050"/>
            </a:solidFill>
            <a:prstDash val="sysDash"/>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7392643A-87D8-5A41-94EE-AF6A07AC38D6}"/>
              </a:ext>
            </a:extLst>
          </p:cNvPr>
          <p:cNvSpPr/>
          <p:nvPr/>
        </p:nvSpPr>
        <p:spPr>
          <a:xfrm>
            <a:off x="1212520" y="4989656"/>
            <a:ext cx="6204866" cy="81560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7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  0   0   0   1   0   0   0   0</a:t>
            </a:r>
          </a:p>
        </p:txBody>
      </p:sp>
      <p:sp>
        <p:nvSpPr>
          <p:cNvPr id="75" name="Left Brace 74">
            <a:extLst>
              <a:ext uri="{FF2B5EF4-FFF2-40B4-BE49-F238E27FC236}">
                <a16:creationId xmlns:a16="http://schemas.microsoft.com/office/drawing/2014/main" id="{C8865247-BB04-F246-89E3-E033C10CFF39}"/>
              </a:ext>
            </a:extLst>
          </p:cNvPr>
          <p:cNvSpPr/>
          <p:nvPr/>
        </p:nvSpPr>
        <p:spPr>
          <a:xfrm>
            <a:off x="924488" y="5135265"/>
            <a:ext cx="436845" cy="540000"/>
          </a:xfrm>
          <a:prstGeom prst="leftBrace">
            <a:avLst>
              <a:gd name="adj1" fmla="val 14278"/>
              <a:gd name="adj2" fmla="val 50000"/>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6" name="TextBox 75">
            <a:extLst>
              <a:ext uri="{FF2B5EF4-FFF2-40B4-BE49-F238E27FC236}">
                <a16:creationId xmlns:a16="http://schemas.microsoft.com/office/drawing/2014/main" id="{4E7B5211-0BC3-0E46-9C1E-F58439B89603}"/>
              </a:ext>
            </a:extLst>
          </p:cNvPr>
          <p:cNvSpPr txBox="1"/>
          <p:nvPr/>
        </p:nvSpPr>
        <p:spPr>
          <a:xfrm>
            <a:off x="-19226" y="4956638"/>
            <a:ext cx="110392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0000"/>
                </a:solidFill>
                <a:effectLst/>
                <a:uLnTx/>
                <a:uFillTx/>
                <a:latin typeface="Tahoma"/>
                <a:ea typeface="+mn-ea"/>
                <a:cs typeface="+mn-cs"/>
              </a:rPr>
              <a:t>Count 1’s</a:t>
            </a:r>
          </a:p>
        </p:txBody>
      </p:sp>
      <p:sp>
        <p:nvSpPr>
          <p:cNvPr id="30" name="Cube 29"/>
          <p:cNvSpPr/>
          <p:nvPr/>
        </p:nvSpPr>
        <p:spPr>
          <a:xfrm>
            <a:off x="1650497" y="1058425"/>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I</a:t>
            </a:r>
          </a:p>
        </p:txBody>
      </p:sp>
      <p:sp>
        <p:nvSpPr>
          <p:cNvPr id="29" name="Cube 28"/>
          <p:cNvSpPr/>
          <p:nvPr/>
        </p:nvSpPr>
        <p:spPr>
          <a:xfrm>
            <a:off x="2347183" y="1058425"/>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S</a:t>
            </a:r>
          </a:p>
        </p:txBody>
      </p:sp>
      <p:sp>
        <p:nvSpPr>
          <p:cNvPr id="28" name="Cube 27"/>
          <p:cNvSpPr/>
          <p:nvPr/>
        </p:nvSpPr>
        <p:spPr>
          <a:xfrm>
            <a:off x="3043869" y="1058425"/>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T</a:t>
            </a:r>
          </a:p>
        </p:txBody>
      </p:sp>
      <p:sp>
        <p:nvSpPr>
          <p:cNvPr id="27" name="Cube 26"/>
          <p:cNvSpPr/>
          <p:nvPr/>
        </p:nvSpPr>
        <p:spPr>
          <a:xfrm>
            <a:off x="3755069" y="1030809"/>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A</a:t>
            </a:r>
          </a:p>
        </p:txBody>
      </p:sp>
      <p:sp>
        <p:nvSpPr>
          <p:cNvPr id="26" name="Cube 25"/>
          <p:cNvSpPr/>
          <p:nvPr/>
        </p:nvSpPr>
        <p:spPr>
          <a:xfrm>
            <a:off x="4451755" y="1030809"/>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N</a:t>
            </a:r>
          </a:p>
        </p:txBody>
      </p:sp>
      <p:sp>
        <p:nvSpPr>
          <p:cNvPr id="8" name="Cube 7"/>
          <p:cNvSpPr/>
          <p:nvPr/>
        </p:nvSpPr>
        <p:spPr>
          <a:xfrm>
            <a:off x="5148441" y="1030809"/>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B</a:t>
            </a:r>
          </a:p>
        </p:txBody>
      </p:sp>
      <p:sp>
        <p:nvSpPr>
          <p:cNvPr id="32" name="Cube 31"/>
          <p:cNvSpPr/>
          <p:nvPr/>
        </p:nvSpPr>
        <p:spPr>
          <a:xfrm>
            <a:off x="5859641" y="1030809"/>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U</a:t>
            </a:r>
          </a:p>
        </p:txBody>
      </p:sp>
      <p:sp>
        <p:nvSpPr>
          <p:cNvPr id="31" name="Cube 30"/>
          <p:cNvSpPr/>
          <p:nvPr/>
        </p:nvSpPr>
        <p:spPr>
          <a:xfrm>
            <a:off x="6570841" y="1030809"/>
            <a:ext cx="711200" cy="940594"/>
          </a:xfrm>
          <a:prstGeom prst="cube">
            <a:avLst/>
          </a:prstGeom>
        </p:spPr>
        <p:style>
          <a:lnRef idx="2">
            <a:schemeClr val="dk1"/>
          </a:lnRef>
          <a:fillRef idx="1">
            <a:schemeClr val="lt1"/>
          </a:fillRef>
          <a:effectRef idx="0">
            <a:schemeClr val="dk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europa"/>
                <a:ea typeface="+mn-ea"/>
                <a:cs typeface="+mn-cs"/>
              </a:rPr>
              <a:t>L</a:t>
            </a:r>
          </a:p>
        </p:txBody>
      </p:sp>
    </p:spTree>
    <p:extLst>
      <p:ext uri="{BB962C8B-B14F-4D97-AF65-F5344CB8AC3E}">
        <p14:creationId xmlns:p14="http://schemas.microsoft.com/office/powerpoint/2010/main" val="37704015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3.88889E-6 0.01042 L 0.07778 0.16111 " pathEditMode="relative" rAng="0" ptsTypes="AA">
                                      <p:cBhvr>
                                        <p:cTn id="6" dur="2000" fill="hold"/>
                                        <p:tgtEl>
                                          <p:spTgt spid="5"/>
                                        </p:tgtEl>
                                        <p:attrNameLst>
                                          <p:attrName>ppt_x</p:attrName>
                                          <p:attrName>ppt_y</p:attrName>
                                        </p:attrNameLst>
                                      </p:cBhvr>
                                      <p:rCtr x="3889" y="7523"/>
                                    </p:animMotion>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46"/>
                                        </p:tgtEl>
                                        <p:attrNameLst>
                                          <p:attrName>style.visibility</p:attrName>
                                        </p:attrNameLst>
                                      </p:cBhvr>
                                      <p:to>
                                        <p:strVal val="visible"/>
                                      </p:to>
                                    </p:set>
                                    <p:animEffect transition="in" filter="wipe(up)">
                                      <p:cBhvr>
                                        <p:cTn id="11" dur="500"/>
                                        <p:tgtEl>
                                          <p:spTgt spid="46"/>
                                        </p:tgtEl>
                                      </p:cBhvr>
                                    </p:animEffect>
                                  </p:childTnLst>
                                </p:cTn>
                              </p:par>
                              <p:par>
                                <p:cTn id="12" presetID="22" presetClass="entr" presetSubtype="1" fill="hold" nodeType="withEffect">
                                  <p:stCondLst>
                                    <p:cond delay="0"/>
                                  </p:stCondLst>
                                  <p:childTnLst>
                                    <p:set>
                                      <p:cBhvr>
                                        <p:cTn id="13" dur="1" fill="hold">
                                          <p:stCondLst>
                                            <p:cond delay="0"/>
                                          </p:stCondLst>
                                        </p:cTn>
                                        <p:tgtEl>
                                          <p:spTgt spid="43"/>
                                        </p:tgtEl>
                                        <p:attrNameLst>
                                          <p:attrName>style.visibility</p:attrName>
                                        </p:attrNameLst>
                                      </p:cBhvr>
                                      <p:to>
                                        <p:strVal val="visible"/>
                                      </p:to>
                                    </p:set>
                                    <p:animEffect transition="in" filter="wipe(up)">
                                      <p:cBhvr>
                                        <p:cTn id="14" dur="500"/>
                                        <p:tgtEl>
                                          <p:spTgt spid="43"/>
                                        </p:tgtEl>
                                      </p:cBhvr>
                                    </p:animEffect>
                                  </p:childTnLst>
                                </p:cTn>
                              </p:par>
                              <p:par>
                                <p:cTn id="15" presetID="22" presetClass="entr" presetSubtype="1" fill="hold" nodeType="with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wipe(up)">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62"/>
                                        </p:tgtEl>
                                        <p:attrNameLst>
                                          <p:attrName>style.visibility</p:attrName>
                                        </p:attrNameLst>
                                      </p:cBhvr>
                                      <p:to>
                                        <p:strVal val="visible"/>
                                      </p:to>
                                    </p:set>
                                    <p:animEffect transition="in" filter="wipe(up)">
                                      <p:cBhvr>
                                        <p:cTn id="22" dur="500"/>
                                        <p:tgtEl>
                                          <p:spTgt spid="62"/>
                                        </p:tgtEl>
                                      </p:cBhvr>
                                    </p:animEffect>
                                  </p:childTnLst>
                                </p:cTn>
                              </p:par>
                              <p:par>
                                <p:cTn id="23" presetID="22" presetClass="entr" presetSubtype="1" fill="hold" nodeType="withEffect">
                                  <p:stCondLst>
                                    <p:cond delay="0"/>
                                  </p:stCondLst>
                                  <p:childTnLst>
                                    <p:set>
                                      <p:cBhvr>
                                        <p:cTn id="24" dur="1" fill="hold">
                                          <p:stCondLst>
                                            <p:cond delay="0"/>
                                          </p:stCondLst>
                                        </p:cTn>
                                        <p:tgtEl>
                                          <p:spTgt spid="63"/>
                                        </p:tgtEl>
                                        <p:attrNameLst>
                                          <p:attrName>style.visibility</p:attrName>
                                        </p:attrNameLst>
                                      </p:cBhvr>
                                      <p:to>
                                        <p:strVal val="visible"/>
                                      </p:to>
                                    </p:set>
                                    <p:animEffect transition="in" filter="wipe(up)">
                                      <p:cBhvr>
                                        <p:cTn id="25" dur="500"/>
                                        <p:tgtEl>
                                          <p:spTgt spid="63"/>
                                        </p:tgtEl>
                                      </p:cBhvr>
                                    </p:animEffect>
                                  </p:childTnLst>
                                </p:cTn>
                              </p:par>
                              <p:par>
                                <p:cTn id="26" presetID="22" presetClass="entr" presetSubtype="1" fill="hold" nodeType="withEffect">
                                  <p:stCondLst>
                                    <p:cond delay="0"/>
                                  </p:stCondLst>
                                  <p:childTnLst>
                                    <p:set>
                                      <p:cBhvr>
                                        <p:cTn id="27" dur="1" fill="hold">
                                          <p:stCondLst>
                                            <p:cond delay="0"/>
                                          </p:stCondLst>
                                        </p:cTn>
                                        <p:tgtEl>
                                          <p:spTgt spid="64"/>
                                        </p:tgtEl>
                                        <p:attrNameLst>
                                          <p:attrName>style.visibility</p:attrName>
                                        </p:attrNameLst>
                                      </p:cBhvr>
                                      <p:to>
                                        <p:strVal val="visible"/>
                                      </p:to>
                                    </p:set>
                                    <p:animEffect transition="in" filter="wipe(up)">
                                      <p:cBhvr>
                                        <p:cTn id="28" dur="500"/>
                                        <p:tgtEl>
                                          <p:spTgt spid="64"/>
                                        </p:tgtEl>
                                      </p:cBhvr>
                                    </p:animEffect>
                                  </p:childTnLst>
                                </p:cTn>
                              </p:par>
                              <p:par>
                                <p:cTn id="29" presetID="22" presetClass="entr" presetSubtype="1" fill="hold" nodeType="withEffect">
                                  <p:stCondLst>
                                    <p:cond delay="0"/>
                                  </p:stCondLst>
                                  <p:childTnLst>
                                    <p:set>
                                      <p:cBhvr>
                                        <p:cTn id="30" dur="1" fill="hold">
                                          <p:stCondLst>
                                            <p:cond delay="0"/>
                                          </p:stCondLst>
                                        </p:cTn>
                                        <p:tgtEl>
                                          <p:spTgt spid="65"/>
                                        </p:tgtEl>
                                        <p:attrNameLst>
                                          <p:attrName>style.visibility</p:attrName>
                                        </p:attrNameLst>
                                      </p:cBhvr>
                                      <p:to>
                                        <p:strVal val="visible"/>
                                      </p:to>
                                    </p:set>
                                    <p:animEffect transition="in" filter="wipe(up)">
                                      <p:cBhvr>
                                        <p:cTn id="31" dur="500"/>
                                        <p:tgtEl>
                                          <p:spTgt spid="65"/>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4" fill="hold" grpId="0" nodeType="clickEffect">
                                  <p:stCondLst>
                                    <p:cond delay="0"/>
                                  </p:stCondLst>
                                  <p:childTnLst>
                                    <p:set>
                                      <p:cBhvr>
                                        <p:cTn id="35" dur="1" fill="hold">
                                          <p:stCondLst>
                                            <p:cond delay="0"/>
                                          </p:stCondLst>
                                        </p:cTn>
                                        <p:tgtEl>
                                          <p:spTgt spid="7"/>
                                        </p:tgtEl>
                                        <p:attrNameLst>
                                          <p:attrName>style.visibility</p:attrName>
                                        </p:attrNameLst>
                                      </p:cBhvr>
                                      <p:to>
                                        <p:strVal val="visible"/>
                                      </p:to>
                                    </p:set>
                                    <p:animEffect transition="in" filter="wipe(down)">
                                      <p:cBhvr>
                                        <p:cTn id="36" dur="500"/>
                                        <p:tgtEl>
                                          <p:spTgt spid="7"/>
                                        </p:tgtEl>
                                      </p:cBhvr>
                                    </p:animEffect>
                                  </p:childTnLst>
                                </p:cTn>
                              </p:par>
                              <p:par>
                                <p:cTn id="37" presetID="22" presetClass="entr" presetSubtype="4" fill="hold" grpId="0" nodeType="with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wipe(down)">
                                      <p:cBhvr>
                                        <p:cTn id="39" dur="500"/>
                                        <p:tgtEl>
                                          <p:spTgt spid="6"/>
                                        </p:tgtEl>
                                      </p:cBhvr>
                                    </p:animEffect>
                                  </p:childTnLst>
                                </p:cTn>
                              </p:par>
                              <p:par>
                                <p:cTn id="40" presetID="22" presetClass="entr" presetSubtype="4" fill="hold" grpId="0" nodeType="withEffect">
                                  <p:stCondLst>
                                    <p:cond delay="0"/>
                                  </p:stCondLst>
                                  <p:childTnLst>
                                    <p:set>
                                      <p:cBhvr>
                                        <p:cTn id="41" dur="1" fill="hold">
                                          <p:stCondLst>
                                            <p:cond delay="0"/>
                                          </p:stCondLst>
                                        </p:cTn>
                                        <p:tgtEl>
                                          <p:spTgt spid="104"/>
                                        </p:tgtEl>
                                        <p:attrNameLst>
                                          <p:attrName>style.visibility</p:attrName>
                                        </p:attrNameLst>
                                      </p:cBhvr>
                                      <p:to>
                                        <p:strVal val="visible"/>
                                      </p:to>
                                    </p:set>
                                    <p:animEffect transition="in" filter="wipe(down)">
                                      <p:cBhvr>
                                        <p:cTn id="42" dur="500"/>
                                        <p:tgtEl>
                                          <p:spTgt spid="104"/>
                                        </p:tgtEl>
                                      </p:cBhvr>
                                    </p:animEffect>
                                  </p:childTnLst>
                                </p:cTn>
                              </p:par>
                              <p:par>
                                <p:cTn id="43" presetID="22" presetClass="entr" presetSubtype="4" fill="hold" grpId="0" nodeType="withEffect">
                                  <p:stCondLst>
                                    <p:cond delay="0"/>
                                  </p:stCondLst>
                                  <p:childTnLst>
                                    <p:set>
                                      <p:cBhvr>
                                        <p:cTn id="44" dur="1" fill="hold">
                                          <p:stCondLst>
                                            <p:cond delay="0"/>
                                          </p:stCondLst>
                                        </p:cTn>
                                        <p:tgtEl>
                                          <p:spTgt spid="103"/>
                                        </p:tgtEl>
                                        <p:attrNameLst>
                                          <p:attrName>style.visibility</p:attrName>
                                        </p:attrNameLst>
                                      </p:cBhvr>
                                      <p:to>
                                        <p:strVal val="visible"/>
                                      </p:to>
                                    </p:set>
                                    <p:animEffect transition="in" filter="wipe(down)">
                                      <p:cBhvr>
                                        <p:cTn id="45" dur="500"/>
                                        <p:tgtEl>
                                          <p:spTgt spid="103"/>
                                        </p:tgtEl>
                                      </p:cBhvr>
                                    </p:animEffect>
                                  </p:childTnLst>
                                </p:cTn>
                              </p:par>
                            </p:childTnLst>
                          </p:cTn>
                        </p:par>
                        <p:par>
                          <p:cTn id="46" fill="hold">
                            <p:stCondLst>
                              <p:cond delay="500"/>
                            </p:stCondLst>
                            <p:childTnLst>
                              <p:par>
                                <p:cTn id="47" presetID="26" presetClass="emph" presetSubtype="0" fill="hold" grpId="1" nodeType="afterEffect">
                                  <p:stCondLst>
                                    <p:cond delay="0"/>
                                  </p:stCondLst>
                                  <p:childTnLst>
                                    <p:animEffect transition="out" filter="fade">
                                      <p:cBhvr>
                                        <p:cTn id="48" dur="2000" tmFilter="0, 0; .2, .5; .8, .5; 1, 0"/>
                                        <p:tgtEl>
                                          <p:spTgt spid="7"/>
                                        </p:tgtEl>
                                      </p:cBhvr>
                                    </p:animEffect>
                                    <p:animScale>
                                      <p:cBhvr>
                                        <p:cTn id="49" dur="1000" autoRev="1" fill="hold"/>
                                        <p:tgtEl>
                                          <p:spTgt spid="7"/>
                                        </p:tgtEl>
                                      </p:cBhvr>
                                      <p:by x="105000" y="105000"/>
                                    </p:animScale>
                                  </p:childTnLst>
                                </p:cTn>
                              </p:par>
                              <p:par>
                                <p:cTn id="50" presetID="26" presetClass="emph" presetSubtype="0" fill="hold" grpId="1" nodeType="withEffect">
                                  <p:stCondLst>
                                    <p:cond delay="0"/>
                                  </p:stCondLst>
                                  <p:childTnLst>
                                    <p:animEffect transition="out" filter="fade">
                                      <p:cBhvr>
                                        <p:cTn id="51" dur="2000" tmFilter="0, 0; .2, .5; .8, .5; 1, 0"/>
                                        <p:tgtEl>
                                          <p:spTgt spid="6"/>
                                        </p:tgtEl>
                                      </p:cBhvr>
                                    </p:animEffect>
                                    <p:animScale>
                                      <p:cBhvr>
                                        <p:cTn id="52" dur="1000" autoRev="1" fill="hold"/>
                                        <p:tgtEl>
                                          <p:spTgt spid="6"/>
                                        </p:tgtEl>
                                      </p:cBhvr>
                                      <p:by x="105000" y="105000"/>
                                    </p:animScale>
                                  </p:childTnLst>
                                </p:cTn>
                              </p:par>
                              <p:par>
                                <p:cTn id="53" presetID="26" presetClass="emph" presetSubtype="0" fill="hold" grpId="1" nodeType="withEffect">
                                  <p:stCondLst>
                                    <p:cond delay="0"/>
                                  </p:stCondLst>
                                  <p:childTnLst>
                                    <p:animEffect transition="out" filter="fade">
                                      <p:cBhvr>
                                        <p:cTn id="54" dur="2000" tmFilter="0, 0; .2, .5; .8, .5; 1, 0"/>
                                        <p:tgtEl>
                                          <p:spTgt spid="104"/>
                                        </p:tgtEl>
                                      </p:cBhvr>
                                    </p:animEffect>
                                    <p:animScale>
                                      <p:cBhvr>
                                        <p:cTn id="55" dur="1000" autoRev="1" fill="hold"/>
                                        <p:tgtEl>
                                          <p:spTgt spid="104"/>
                                        </p:tgtEl>
                                      </p:cBhvr>
                                      <p:by x="105000" y="105000"/>
                                    </p:animScale>
                                  </p:childTnLst>
                                </p:cTn>
                              </p:par>
                              <p:par>
                                <p:cTn id="56" presetID="26" presetClass="emph" presetSubtype="0" fill="hold" grpId="1" nodeType="withEffect">
                                  <p:stCondLst>
                                    <p:cond delay="0"/>
                                  </p:stCondLst>
                                  <p:childTnLst>
                                    <p:animEffect transition="out" filter="fade">
                                      <p:cBhvr>
                                        <p:cTn id="57" dur="2000" tmFilter="0, 0; .2, .5; .8, .5; 1, 0"/>
                                        <p:tgtEl>
                                          <p:spTgt spid="103"/>
                                        </p:tgtEl>
                                      </p:cBhvr>
                                    </p:animEffect>
                                    <p:animScale>
                                      <p:cBhvr>
                                        <p:cTn id="58" dur="1000" autoRev="1" fill="hold"/>
                                        <p:tgtEl>
                                          <p:spTgt spid="103"/>
                                        </p:tgtEl>
                                      </p:cBhvr>
                                      <p:by x="105000" y="105000"/>
                                    </p:animScale>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grpId="0" nodeType="clickEffect">
                                  <p:stCondLst>
                                    <p:cond delay="0"/>
                                  </p:stCondLst>
                                  <p:childTnLst>
                                    <p:set>
                                      <p:cBhvr>
                                        <p:cTn id="62" dur="1" fill="hold">
                                          <p:stCondLst>
                                            <p:cond delay="0"/>
                                          </p:stCondLst>
                                        </p:cTn>
                                        <p:tgtEl>
                                          <p:spTgt spid="82"/>
                                        </p:tgtEl>
                                        <p:attrNameLst>
                                          <p:attrName>style.visibility</p:attrName>
                                        </p:attrNameLst>
                                      </p:cBhvr>
                                      <p:to>
                                        <p:strVal val="visible"/>
                                      </p:to>
                                    </p:set>
                                    <p:animEffect transition="in" filter="wipe(left)">
                                      <p:cBhvr>
                                        <p:cTn id="63" dur="500"/>
                                        <p:tgtEl>
                                          <p:spTgt spid="82"/>
                                        </p:tgtEl>
                                      </p:cBhvr>
                                    </p:animEffect>
                                  </p:childTnLst>
                                </p:cTn>
                              </p:par>
                            </p:childTnLst>
                          </p:cTn>
                        </p:par>
                        <p:par>
                          <p:cTn id="64" fill="hold">
                            <p:stCondLst>
                              <p:cond delay="1000"/>
                            </p:stCondLst>
                            <p:childTnLst>
                              <p:par>
                                <p:cTn id="65" presetID="22" presetClass="entr" presetSubtype="8" fill="hold" grpId="0" nodeType="afterEffect">
                                  <p:stCondLst>
                                    <p:cond delay="0"/>
                                  </p:stCondLst>
                                  <p:childTnLst>
                                    <p:set>
                                      <p:cBhvr>
                                        <p:cTn id="66" dur="1" fill="hold">
                                          <p:stCondLst>
                                            <p:cond delay="0"/>
                                          </p:stCondLst>
                                        </p:cTn>
                                        <p:tgtEl>
                                          <p:spTgt spid="83"/>
                                        </p:tgtEl>
                                        <p:attrNameLst>
                                          <p:attrName>style.visibility</p:attrName>
                                        </p:attrNameLst>
                                      </p:cBhvr>
                                      <p:to>
                                        <p:strVal val="visible"/>
                                      </p:to>
                                    </p:set>
                                    <p:animEffect transition="in" filter="wipe(left)">
                                      <p:cBhvr>
                                        <p:cTn id="67" dur="500"/>
                                        <p:tgtEl>
                                          <p:spTgt spid="83"/>
                                        </p:tgtEl>
                                      </p:cBhvr>
                                    </p:animEffect>
                                  </p:childTnLst>
                                </p:cTn>
                              </p:par>
                            </p:childTnLst>
                          </p:cTn>
                        </p:par>
                        <p:par>
                          <p:cTn id="68" fill="hold">
                            <p:stCondLst>
                              <p:cond delay="2000"/>
                            </p:stCondLst>
                            <p:childTnLst>
                              <p:par>
                                <p:cTn id="69" presetID="22" presetClass="entr" presetSubtype="8" fill="hold" grpId="0" nodeType="afterEffect">
                                  <p:stCondLst>
                                    <p:cond delay="0"/>
                                  </p:stCondLst>
                                  <p:childTnLst>
                                    <p:set>
                                      <p:cBhvr>
                                        <p:cTn id="70" dur="1" fill="hold">
                                          <p:stCondLst>
                                            <p:cond delay="0"/>
                                          </p:stCondLst>
                                        </p:cTn>
                                        <p:tgtEl>
                                          <p:spTgt spid="84"/>
                                        </p:tgtEl>
                                        <p:attrNameLst>
                                          <p:attrName>style.visibility</p:attrName>
                                        </p:attrNameLst>
                                      </p:cBhvr>
                                      <p:to>
                                        <p:strVal val="visible"/>
                                      </p:to>
                                    </p:set>
                                    <p:animEffect transition="in" filter="wipe(left)">
                                      <p:cBhvr>
                                        <p:cTn id="71" dur="500"/>
                                        <p:tgtEl>
                                          <p:spTgt spid="84"/>
                                        </p:tgtEl>
                                      </p:cBhvr>
                                    </p:animEffect>
                                  </p:childTnLst>
                                </p:cTn>
                              </p:par>
                            </p:childTnLst>
                          </p:cTn>
                        </p:par>
                        <p:par>
                          <p:cTn id="72" fill="hold">
                            <p:stCondLst>
                              <p:cond delay="2500"/>
                            </p:stCondLst>
                            <p:childTnLst>
                              <p:par>
                                <p:cTn id="73" presetID="22" presetClass="entr" presetSubtype="8" fill="hold" grpId="0" nodeType="afterEffect">
                                  <p:stCondLst>
                                    <p:cond delay="0"/>
                                  </p:stCondLst>
                                  <p:childTnLst>
                                    <p:set>
                                      <p:cBhvr>
                                        <p:cTn id="74" dur="1" fill="hold">
                                          <p:stCondLst>
                                            <p:cond delay="0"/>
                                          </p:stCondLst>
                                        </p:cTn>
                                        <p:tgtEl>
                                          <p:spTgt spid="85"/>
                                        </p:tgtEl>
                                        <p:attrNameLst>
                                          <p:attrName>style.visibility</p:attrName>
                                        </p:attrNameLst>
                                      </p:cBhvr>
                                      <p:to>
                                        <p:strVal val="visible"/>
                                      </p:to>
                                    </p:set>
                                    <p:animEffect transition="in" filter="wipe(left)">
                                      <p:cBhvr>
                                        <p:cTn id="75" dur="500"/>
                                        <p:tgtEl>
                                          <p:spTgt spid="85"/>
                                        </p:tgtEl>
                                      </p:cBhvr>
                                    </p:animEffect>
                                  </p:childTnLst>
                                </p:cTn>
                              </p:par>
                              <p:par>
                                <p:cTn id="76" presetID="22" presetClass="entr" presetSubtype="8" fill="hold" grpId="0" nodeType="withEffect">
                                  <p:stCondLst>
                                    <p:cond delay="0"/>
                                  </p:stCondLst>
                                  <p:childTnLst>
                                    <p:set>
                                      <p:cBhvr>
                                        <p:cTn id="77" dur="1" fill="hold">
                                          <p:stCondLst>
                                            <p:cond delay="0"/>
                                          </p:stCondLst>
                                        </p:cTn>
                                        <p:tgtEl>
                                          <p:spTgt spid="86"/>
                                        </p:tgtEl>
                                        <p:attrNameLst>
                                          <p:attrName>style.visibility</p:attrName>
                                        </p:attrNameLst>
                                      </p:cBhvr>
                                      <p:to>
                                        <p:strVal val="visible"/>
                                      </p:to>
                                    </p:set>
                                    <p:animEffect transition="in" filter="wipe(left)">
                                      <p:cBhvr>
                                        <p:cTn id="78" dur="500"/>
                                        <p:tgtEl>
                                          <p:spTgt spid="86"/>
                                        </p:tgtEl>
                                      </p:cBhvr>
                                    </p:animEffect>
                                  </p:childTnLst>
                                </p:cTn>
                              </p:par>
                              <p:par>
                                <p:cTn id="79" presetID="22" presetClass="entr" presetSubtype="8" fill="hold" grpId="0" nodeType="withEffect">
                                  <p:stCondLst>
                                    <p:cond delay="0"/>
                                  </p:stCondLst>
                                  <p:childTnLst>
                                    <p:set>
                                      <p:cBhvr>
                                        <p:cTn id="80" dur="1" fill="hold">
                                          <p:stCondLst>
                                            <p:cond delay="0"/>
                                          </p:stCondLst>
                                        </p:cTn>
                                        <p:tgtEl>
                                          <p:spTgt spid="87"/>
                                        </p:tgtEl>
                                        <p:attrNameLst>
                                          <p:attrName>style.visibility</p:attrName>
                                        </p:attrNameLst>
                                      </p:cBhvr>
                                      <p:to>
                                        <p:strVal val="visible"/>
                                      </p:to>
                                    </p:set>
                                    <p:animEffect transition="in" filter="wipe(left)">
                                      <p:cBhvr>
                                        <p:cTn id="81" dur="500"/>
                                        <p:tgtEl>
                                          <p:spTgt spid="87"/>
                                        </p:tgtEl>
                                      </p:cBhvr>
                                    </p:animEffect>
                                  </p:childTnLst>
                                </p:cTn>
                              </p:par>
                              <p:par>
                                <p:cTn id="82" presetID="22" presetClass="entr" presetSubtype="8" fill="hold" grpId="0" nodeType="withEffect">
                                  <p:stCondLst>
                                    <p:cond delay="0"/>
                                  </p:stCondLst>
                                  <p:childTnLst>
                                    <p:set>
                                      <p:cBhvr>
                                        <p:cTn id="83" dur="1" fill="hold">
                                          <p:stCondLst>
                                            <p:cond delay="0"/>
                                          </p:stCondLst>
                                        </p:cTn>
                                        <p:tgtEl>
                                          <p:spTgt spid="88"/>
                                        </p:tgtEl>
                                        <p:attrNameLst>
                                          <p:attrName>style.visibility</p:attrName>
                                        </p:attrNameLst>
                                      </p:cBhvr>
                                      <p:to>
                                        <p:strVal val="visible"/>
                                      </p:to>
                                    </p:set>
                                    <p:animEffect transition="in" filter="wipe(left)">
                                      <p:cBhvr>
                                        <p:cTn id="84" dur="500"/>
                                        <p:tgtEl>
                                          <p:spTgt spid="88"/>
                                        </p:tgtEl>
                                      </p:cBhvr>
                                    </p:animEffect>
                                  </p:childTnLst>
                                </p:cTn>
                              </p:par>
                            </p:childTnLst>
                          </p:cTn>
                        </p:par>
                      </p:childTnLst>
                    </p:cTn>
                  </p:par>
                  <p:par>
                    <p:cTn id="85" fill="hold">
                      <p:stCondLst>
                        <p:cond delay="indefinite"/>
                      </p:stCondLst>
                      <p:childTnLst>
                        <p:par>
                          <p:cTn id="86" fill="hold">
                            <p:stCondLst>
                              <p:cond delay="0"/>
                            </p:stCondLst>
                            <p:childTnLst>
                              <p:par>
                                <p:cTn id="87" presetID="22" presetClass="entr" presetSubtype="8" fill="hold" grpId="0" nodeType="clickEffect">
                                  <p:stCondLst>
                                    <p:cond delay="0"/>
                                  </p:stCondLst>
                                  <p:childTnLst>
                                    <p:set>
                                      <p:cBhvr>
                                        <p:cTn id="88" dur="1" fill="hold">
                                          <p:stCondLst>
                                            <p:cond delay="0"/>
                                          </p:stCondLst>
                                        </p:cTn>
                                        <p:tgtEl>
                                          <p:spTgt spid="77"/>
                                        </p:tgtEl>
                                        <p:attrNameLst>
                                          <p:attrName>style.visibility</p:attrName>
                                        </p:attrNameLst>
                                      </p:cBhvr>
                                      <p:to>
                                        <p:strVal val="visible"/>
                                      </p:to>
                                    </p:set>
                                    <p:animEffect transition="in" filter="wipe(left)">
                                      <p:cBhvr>
                                        <p:cTn id="89" dur="500"/>
                                        <p:tgtEl>
                                          <p:spTgt spid="77"/>
                                        </p:tgtEl>
                                      </p:cBhvr>
                                    </p:animEffect>
                                  </p:childTnLst>
                                </p:cTn>
                              </p:par>
                            </p:childTnLst>
                          </p:cTn>
                        </p:par>
                        <p:par>
                          <p:cTn id="90" fill="hold">
                            <p:stCondLst>
                              <p:cond delay="1000"/>
                            </p:stCondLst>
                            <p:childTnLst>
                              <p:par>
                                <p:cTn id="91" presetID="22" presetClass="entr" presetSubtype="8" fill="hold" grpId="0" nodeType="afterEffect">
                                  <p:stCondLst>
                                    <p:cond delay="0"/>
                                  </p:stCondLst>
                                  <p:childTnLst>
                                    <p:set>
                                      <p:cBhvr>
                                        <p:cTn id="92" dur="1" fill="hold">
                                          <p:stCondLst>
                                            <p:cond delay="0"/>
                                          </p:stCondLst>
                                        </p:cTn>
                                        <p:tgtEl>
                                          <p:spTgt spid="78"/>
                                        </p:tgtEl>
                                        <p:attrNameLst>
                                          <p:attrName>style.visibility</p:attrName>
                                        </p:attrNameLst>
                                      </p:cBhvr>
                                      <p:to>
                                        <p:strVal val="visible"/>
                                      </p:to>
                                    </p:set>
                                    <p:animEffect transition="in" filter="wipe(left)">
                                      <p:cBhvr>
                                        <p:cTn id="93" dur="500"/>
                                        <p:tgtEl>
                                          <p:spTgt spid="78"/>
                                        </p:tgtEl>
                                      </p:cBhvr>
                                    </p:animEffect>
                                  </p:childTnLst>
                                </p:cTn>
                              </p:par>
                            </p:childTnLst>
                          </p:cTn>
                        </p:par>
                        <p:par>
                          <p:cTn id="94" fill="hold">
                            <p:stCondLst>
                              <p:cond delay="2000"/>
                            </p:stCondLst>
                            <p:childTnLst>
                              <p:par>
                                <p:cTn id="95" presetID="22" presetClass="entr" presetSubtype="8" fill="hold" grpId="0" nodeType="afterEffect">
                                  <p:stCondLst>
                                    <p:cond delay="0"/>
                                  </p:stCondLst>
                                  <p:childTnLst>
                                    <p:set>
                                      <p:cBhvr>
                                        <p:cTn id="96" dur="1" fill="hold">
                                          <p:stCondLst>
                                            <p:cond delay="0"/>
                                          </p:stCondLst>
                                        </p:cTn>
                                        <p:tgtEl>
                                          <p:spTgt spid="79"/>
                                        </p:tgtEl>
                                        <p:attrNameLst>
                                          <p:attrName>style.visibility</p:attrName>
                                        </p:attrNameLst>
                                      </p:cBhvr>
                                      <p:to>
                                        <p:strVal val="visible"/>
                                      </p:to>
                                    </p:set>
                                    <p:animEffect transition="in" filter="wipe(left)">
                                      <p:cBhvr>
                                        <p:cTn id="97" dur="500"/>
                                        <p:tgtEl>
                                          <p:spTgt spid="79"/>
                                        </p:tgtEl>
                                      </p:cBhvr>
                                    </p:animEffect>
                                  </p:childTnLst>
                                </p:cTn>
                              </p:par>
                            </p:childTnLst>
                          </p:cTn>
                        </p:par>
                        <p:par>
                          <p:cTn id="98" fill="hold">
                            <p:stCondLst>
                              <p:cond delay="2500"/>
                            </p:stCondLst>
                            <p:childTnLst>
                              <p:par>
                                <p:cTn id="99" presetID="22" presetClass="entr" presetSubtype="8" fill="hold" grpId="0" nodeType="afterEffect">
                                  <p:stCondLst>
                                    <p:cond delay="0"/>
                                  </p:stCondLst>
                                  <p:childTnLst>
                                    <p:set>
                                      <p:cBhvr>
                                        <p:cTn id="100" dur="1" fill="hold">
                                          <p:stCondLst>
                                            <p:cond delay="0"/>
                                          </p:stCondLst>
                                        </p:cTn>
                                        <p:tgtEl>
                                          <p:spTgt spid="80"/>
                                        </p:tgtEl>
                                        <p:attrNameLst>
                                          <p:attrName>style.visibility</p:attrName>
                                        </p:attrNameLst>
                                      </p:cBhvr>
                                      <p:to>
                                        <p:strVal val="visible"/>
                                      </p:to>
                                    </p:set>
                                    <p:animEffect transition="in" filter="wipe(left)">
                                      <p:cBhvr>
                                        <p:cTn id="101" dur="500"/>
                                        <p:tgtEl>
                                          <p:spTgt spid="80"/>
                                        </p:tgtEl>
                                      </p:cBhvr>
                                    </p:animEffect>
                                  </p:childTnLst>
                                </p:cTn>
                              </p:par>
                              <p:par>
                                <p:cTn id="102" presetID="22" presetClass="entr" presetSubtype="8" fill="hold" grpId="0" nodeType="withEffect">
                                  <p:stCondLst>
                                    <p:cond delay="0"/>
                                  </p:stCondLst>
                                  <p:childTnLst>
                                    <p:set>
                                      <p:cBhvr>
                                        <p:cTn id="103" dur="1" fill="hold">
                                          <p:stCondLst>
                                            <p:cond delay="0"/>
                                          </p:stCondLst>
                                        </p:cTn>
                                        <p:tgtEl>
                                          <p:spTgt spid="81"/>
                                        </p:tgtEl>
                                        <p:attrNameLst>
                                          <p:attrName>style.visibility</p:attrName>
                                        </p:attrNameLst>
                                      </p:cBhvr>
                                      <p:to>
                                        <p:strVal val="visible"/>
                                      </p:to>
                                    </p:set>
                                    <p:animEffect transition="in" filter="wipe(left)">
                                      <p:cBhvr>
                                        <p:cTn id="104" dur="500"/>
                                        <p:tgtEl>
                                          <p:spTgt spid="81"/>
                                        </p:tgtEl>
                                      </p:cBhvr>
                                    </p:animEffect>
                                  </p:childTnLst>
                                </p:cTn>
                              </p:par>
                              <p:par>
                                <p:cTn id="105" presetID="22" presetClass="entr" presetSubtype="8" fill="hold" grpId="0" nodeType="withEffect">
                                  <p:stCondLst>
                                    <p:cond delay="0"/>
                                  </p:stCondLst>
                                  <p:childTnLst>
                                    <p:set>
                                      <p:cBhvr>
                                        <p:cTn id="106" dur="1" fill="hold">
                                          <p:stCondLst>
                                            <p:cond delay="0"/>
                                          </p:stCondLst>
                                        </p:cTn>
                                        <p:tgtEl>
                                          <p:spTgt spid="89"/>
                                        </p:tgtEl>
                                        <p:attrNameLst>
                                          <p:attrName>style.visibility</p:attrName>
                                        </p:attrNameLst>
                                      </p:cBhvr>
                                      <p:to>
                                        <p:strVal val="visible"/>
                                      </p:to>
                                    </p:set>
                                    <p:animEffect transition="in" filter="wipe(left)">
                                      <p:cBhvr>
                                        <p:cTn id="107" dur="500"/>
                                        <p:tgtEl>
                                          <p:spTgt spid="89"/>
                                        </p:tgtEl>
                                      </p:cBhvr>
                                    </p:animEffect>
                                  </p:childTnLst>
                                </p:cTn>
                              </p:par>
                              <p:par>
                                <p:cTn id="108" presetID="22" presetClass="entr" presetSubtype="8" fill="hold" grpId="0" nodeType="withEffect">
                                  <p:stCondLst>
                                    <p:cond delay="0"/>
                                  </p:stCondLst>
                                  <p:childTnLst>
                                    <p:set>
                                      <p:cBhvr>
                                        <p:cTn id="109" dur="1" fill="hold">
                                          <p:stCondLst>
                                            <p:cond delay="0"/>
                                          </p:stCondLst>
                                        </p:cTn>
                                        <p:tgtEl>
                                          <p:spTgt spid="90"/>
                                        </p:tgtEl>
                                        <p:attrNameLst>
                                          <p:attrName>style.visibility</p:attrName>
                                        </p:attrNameLst>
                                      </p:cBhvr>
                                      <p:to>
                                        <p:strVal val="visible"/>
                                      </p:to>
                                    </p:set>
                                    <p:animEffect transition="in" filter="wipe(left)">
                                      <p:cBhvr>
                                        <p:cTn id="110" dur="500"/>
                                        <p:tgtEl>
                                          <p:spTgt spid="90"/>
                                        </p:tgtEl>
                                      </p:cBhvr>
                                    </p:animEffect>
                                  </p:childTnLst>
                                </p:cTn>
                              </p:par>
                            </p:childTnLst>
                          </p:cTn>
                        </p:par>
                      </p:childTnLst>
                    </p:cTn>
                  </p:par>
                  <p:par>
                    <p:cTn id="111" fill="hold">
                      <p:stCondLst>
                        <p:cond delay="indefinite"/>
                      </p:stCondLst>
                      <p:childTnLst>
                        <p:par>
                          <p:cTn id="112" fill="hold">
                            <p:stCondLst>
                              <p:cond delay="0"/>
                            </p:stCondLst>
                            <p:childTnLst>
                              <p:par>
                                <p:cTn id="113" presetID="22" presetClass="entr" presetSubtype="4" fill="hold" grpId="0" nodeType="clickEffect">
                                  <p:stCondLst>
                                    <p:cond delay="0"/>
                                  </p:stCondLst>
                                  <p:childTnLst>
                                    <p:set>
                                      <p:cBhvr>
                                        <p:cTn id="114" dur="1" fill="hold">
                                          <p:stCondLst>
                                            <p:cond delay="0"/>
                                          </p:stCondLst>
                                        </p:cTn>
                                        <p:tgtEl>
                                          <p:spTgt spid="108"/>
                                        </p:tgtEl>
                                        <p:attrNameLst>
                                          <p:attrName>style.visibility</p:attrName>
                                        </p:attrNameLst>
                                      </p:cBhvr>
                                      <p:to>
                                        <p:strVal val="visible"/>
                                      </p:to>
                                    </p:set>
                                    <p:animEffect transition="in" filter="wipe(down)">
                                      <p:cBhvr>
                                        <p:cTn id="115" dur="500"/>
                                        <p:tgtEl>
                                          <p:spTgt spid="108"/>
                                        </p:tgtEl>
                                      </p:cBhvr>
                                    </p:animEffect>
                                  </p:childTnLst>
                                </p:cTn>
                              </p:par>
                              <p:par>
                                <p:cTn id="116" presetID="22" presetClass="entr" presetSubtype="4" fill="hold" grpId="0" nodeType="withEffect">
                                  <p:stCondLst>
                                    <p:cond delay="0"/>
                                  </p:stCondLst>
                                  <p:childTnLst>
                                    <p:set>
                                      <p:cBhvr>
                                        <p:cTn id="117" dur="1" fill="hold">
                                          <p:stCondLst>
                                            <p:cond delay="0"/>
                                          </p:stCondLst>
                                        </p:cTn>
                                        <p:tgtEl>
                                          <p:spTgt spid="107"/>
                                        </p:tgtEl>
                                        <p:attrNameLst>
                                          <p:attrName>style.visibility</p:attrName>
                                        </p:attrNameLst>
                                      </p:cBhvr>
                                      <p:to>
                                        <p:strVal val="visible"/>
                                      </p:to>
                                    </p:set>
                                    <p:animEffect transition="in" filter="wipe(down)">
                                      <p:cBhvr>
                                        <p:cTn id="118" dur="500"/>
                                        <p:tgtEl>
                                          <p:spTgt spid="107"/>
                                        </p:tgtEl>
                                      </p:cBhvr>
                                    </p:animEffect>
                                  </p:childTnLst>
                                </p:cTn>
                              </p:par>
                            </p:childTnLst>
                          </p:cTn>
                        </p:par>
                        <p:par>
                          <p:cTn id="119" fill="hold">
                            <p:stCondLst>
                              <p:cond delay="500"/>
                            </p:stCondLst>
                            <p:childTnLst>
                              <p:par>
                                <p:cTn id="120" presetID="26" presetClass="emph" presetSubtype="0" fill="hold" grpId="1" nodeType="afterEffect">
                                  <p:stCondLst>
                                    <p:cond delay="0"/>
                                  </p:stCondLst>
                                  <p:childTnLst>
                                    <p:animEffect transition="out" filter="fade">
                                      <p:cBhvr>
                                        <p:cTn id="121" dur="2000" tmFilter="0, 0; .2, .5; .8, .5; 1, 0"/>
                                        <p:tgtEl>
                                          <p:spTgt spid="108"/>
                                        </p:tgtEl>
                                      </p:cBhvr>
                                    </p:animEffect>
                                    <p:animScale>
                                      <p:cBhvr>
                                        <p:cTn id="122" dur="1000" autoRev="1" fill="hold"/>
                                        <p:tgtEl>
                                          <p:spTgt spid="108"/>
                                        </p:tgtEl>
                                      </p:cBhvr>
                                      <p:by x="105000" y="105000"/>
                                    </p:animScale>
                                  </p:childTnLst>
                                </p:cTn>
                              </p:par>
                              <p:par>
                                <p:cTn id="123" presetID="26" presetClass="emph" presetSubtype="0" fill="hold" grpId="1" nodeType="withEffect">
                                  <p:stCondLst>
                                    <p:cond delay="0"/>
                                  </p:stCondLst>
                                  <p:childTnLst>
                                    <p:animEffect transition="out" filter="fade">
                                      <p:cBhvr>
                                        <p:cTn id="124" dur="2000" tmFilter="0, 0; .2, .5; .8, .5; 1, 0"/>
                                        <p:tgtEl>
                                          <p:spTgt spid="107"/>
                                        </p:tgtEl>
                                      </p:cBhvr>
                                    </p:animEffect>
                                    <p:animScale>
                                      <p:cBhvr>
                                        <p:cTn id="125" dur="1000" autoRev="1" fill="hold"/>
                                        <p:tgtEl>
                                          <p:spTgt spid="107"/>
                                        </p:tgtEl>
                                      </p:cBhvr>
                                      <p:by x="105000" y="105000"/>
                                    </p:animScale>
                                  </p:childTnLst>
                                </p:cTn>
                              </p:par>
                            </p:childTnLst>
                          </p:cTn>
                        </p:par>
                      </p:childTnLst>
                    </p:cTn>
                  </p:par>
                  <p:par>
                    <p:cTn id="126" fill="hold">
                      <p:stCondLst>
                        <p:cond delay="indefinite"/>
                      </p:stCondLst>
                      <p:childTnLst>
                        <p:par>
                          <p:cTn id="127" fill="hold">
                            <p:stCondLst>
                              <p:cond delay="0"/>
                            </p:stCondLst>
                            <p:childTnLst>
                              <p:par>
                                <p:cTn id="128" presetID="22" presetClass="entr" presetSubtype="4" fill="hold" grpId="0" nodeType="clickEffect">
                                  <p:stCondLst>
                                    <p:cond delay="0"/>
                                  </p:stCondLst>
                                  <p:childTnLst>
                                    <p:set>
                                      <p:cBhvr>
                                        <p:cTn id="129" dur="1" fill="hold">
                                          <p:stCondLst>
                                            <p:cond delay="0"/>
                                          </p:stCondLst>
                                        </p:cTn>
                                        <p:tgtEl>
                                          <p:spTgt spid="76"/>
                                        </p:tgtEl>
                                        <p:attrNameLst>
                                          <p:attrName>style.visibility</p:attrName>
                                        </p:attrNameLst>
                                      </p:cBhvr>
                                      <p:to>
                                        <p:strVal val="visible"/>
                                      </p:to>
                                    </p:set>
                                    <p:animEffect transition="in" filter="wipe(down)">
                                      <p:cBhvr>
                                        <p:cTn id="130" dur="500"/>
                                        <p:tgtEl>
                                          <p:spTgt spid="76"/>
                                        </p:tgtEl>
                                      </p:cBhvr>
                                    </p:animEffect>
                                  </p:childTnLst>
                                </p:cTn>
                              </p:par>
                              <p:par>
                                <p:cTn id="131" presetID="22" presetClass="entr" presetSubtype="4" fill="hold" grpId="0" nodeType="withEffect">
                                  <p:stCondLst>
                                    <p:cond delay="0"/>
                                  </p:stCondLst>
                                  <p:childTnLst>
                                    <p:set>
                                      <p:cBhvr>
                                        <p:cTn id="132" dur="1" fill="hold">
                                          <p:stCondLst>
                                            <p:cond delay="0"/>
                                          </p:stCondLst>
                                        </p:cTn>
                                        <p:tgtEl>
                                          <p:spTgt spid="75"/>
                                        </p:tgtEl>
                                        <p:attrNameLst>
                                          <p:attrName>style.visibility</p:attrName>
                                        </p:attrNameLst>
                                      </p:cBhvr>
                                      <p:to>
                                        <p:strVal val="visible"/>
                                      </p:to>
                                    </p:set>
                                    <p:animEffect transition="in" filter="wipe(down)">
                                      <p:cBhvr>
                                        <p:cTn id="133" dur="500"/>
                                        <p:tgtEl>
                                          <p:spTgt spid="75"/>
                                        </p:tgtEl>
                                      </p:cBhvr>
                                    </p:animEffect>
                                  </p:childTnLst>
                                </p:cTn>
                              </p:par>
                              <p:par>
                                <p:cTn id="134" presetID="9" presetClass="entr" presetSubtype="0" fill="hold" grpId="0" nodeType="with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dissolve">
                                      <p:cBhvr>
                                        <p:cTn id="136" dur="500"/>
                                        <p:tgtEl>
                                          <p:spTgt spid="9"/>
                                        </p:tgtEl>
                                      </p:cBhvr>
                                    </p:animEffect>
                                  </p:childTnLst>
                                </p:cTn>
                              </p:par>
                            </p:childTnLst>
                          </p:cTn>
                        </p:par>
                        <p:par>
                          <p:cTn id="137" fill="hold">
                            <p:stCondLst>
                              <p:cond delay="500"/>
                            </p:stCondLst>
                            <p:childTnLst>
                              <p:par>
                                <p:cTn id="138" presetID="26" presetClass="emph" presetSubtype="0" fill="hold" grpId="1" nodeType="afterEffect">
                                  <p:stCondLst>
                                    <p:cond delay="0"/>
                                  </p:stCondLst>
                                  <p:childTnLst>
                                    <p:animEffect transition="out" filter="fade">
                                      <p:cBhvr>
                                        <p:cTn id="139" dur="2000" tmFilter="0, 0; .2, .5; .8, .5; 1, 0"/>
                                        <p:tgtEl>
                                          <p:spTgt spid="76"/>
                                        </p:tgtEl>
                                      </p:cBhvr>
                                    </p:animEffect>
                                    <p:animScale>
                                      <p:cBhvr>
                                        <p:cTn id="140" dur="1000" autoRev="1" fill="hold"/>
                                        <p:tgtEl>
                                          <p:spTgt spid="76"/>
                                        </p:tgtEl>
                                      </p:cBhvr>
                                      <p:by x="105000" y="105000"/>
                                    </p:animScale>
                                  </p:childTnLst>
                                </p:cTn>
                              </p:par>
                              <p:par>
                                <p:cTn id="141" presetID="26" presetClass="emph" presetSubtype="0" fill="hold" grpId="1" nodeType="withEffect">
                                  <p:stCondLst>
                                    <p:cond delay="0"/>
                                  </p:stCondLst>
                                  <p:childTnLst>
                                    <p:animEffect transition="out" filter="fade">
                                      <p:cBhvr>
                                        <p:cTn id="142" dur="2000" tmFilter="0, 0; .2, .5; .8, .5; 1, 0"/>
                                        <p:tgtEl>
                                          <p:spTgt spid="75"/>
                                        </p:tgtEl>
                                      </p:cBhvr>
                                    </p:animEffect>
                                    <p:animScale>
                                      <p:cBhvr>
                                        <p:cTn id="143" dur="1000" autoRev="1" fill="hold"/>
                                        <p:tgtEl>
                                          <p:spTgt spid="75"/>
                                        </p:tgtEl>
                                      </p:cBhvr>
                                      <p:by x="105000" y="105000"/>
                                    </p:animScale>
                                  </p:childTnLst>
                                </p:cTn>
                              </p:par>
                            </p:childTnLst>
                          </p:cTn>
                        </p:par>
                      </p:childTnLst>
                    </p:cTn>
                  </p:par>
                  <p:par>
                    <p:cTn id="144" fill="hold">
                      <p:stCondLst>
                        <p:cond delay="indefinite"/>
                      </p:stCondLst>
                      <p:childTnLst>
                        <p:par>
                          <p:cTn id="145" fill="hold">
                            <p:stCondLst>
                              <p:cond delay="0"/>
                            </p:stCondLst>
                            <p:childTnLst>
                              <p:par>
                                <p:cTn id="146" presetID="22" presetClass="entr" presetSubtype="8" fill="hold" grpId="0" nodeType="clickEffect">
                                  <p:stCondLst>
                                    <p:cond delay="0"/>
                                  </p:stCondLst>
                                  <p:childTnLst>
                                    <p:set>
                                      <p:cBhvr>
                                        <p:cTn id="147" dur="1" fill="hold">
                                          <p:stCondLst>
                                            <p:cond delay="0"/>
                                          </p:stCondLst>
                                        </p:cTn>
                                        <p:tgtEl>
                                          <p:spTgt spid="42"/>
                                        </p:tgtEl>
                                        <p:attrNameLst>
                                          <p:attrName>style.visibility</p:attrName>
                                        </p:attrNameLst>
                                      </p:cBhvr>
                                      <p:to>
                                        <p:strVal val="visible"/>
                                      </p:to>
                                    </p:set>
                                    <p:animEffect transition="in" filter="wipe(left)">
                                      <p:cBhvr>
                                        <p:cTn id="148" dur="500"/>
                                        <p:tgtEl>
                                          <p:spTgt spid="42"/>
                                        </p:tgtEl>
                                      </p:cBhvr>
                                    </p:animEffect>
                                  </p:childTnLst>
                                </p:cTn>
                              </p:par>
                            </p:childTnLst>
                          </p:cTn>
                        </p:par>
                        <p:par>
                          <p:cTn id="149" fill="hold">
                            <p:stCondLst>
                              <p:cond delay="500"/>
                            </p:stCondLst>
                            <p:childTnLst>
                              <p:par>
                                <p:cTn id="150" presetID="26" presetClass="emph" presetSubtype="0" fill="hold" grpId="1" nodeType="afterEffect">
                                  <p:stCondLst>
                                    <p:cond delay="0"/>
                                  </p:stCondLst>
                                  <p:childTnLst>
                                    <p:animEffect transition="out" filter="fade">
                                      <p:cBhvr>
                                        <p:cTn id="151" dur="500" tmFilter="0, 0; .2, .5; .8, .5; 1, 0"/>
                                        <p:tgtEl>
                                          <p:spTgt spid="42"/>
                                        </p:tgtEl>
                                      </p:cBhvr>
                                    </p:animEffect>
                                    <p:animScale>
                                      <p:cBhvr>
                                        <p:cTn id="152" dur="250" autoRev="1" fill="hold"/>
                                        <p:tgtEl>
                                          <p:spTgt spid="42"/>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2" grpId="1"/>
      <p:bldP spid="7" grpId="0"/>
      <p:bldP spid="7" grpId="1"/>
      <p:bldP spid="104" grpId="0"/>
      <p:bldP spid="104" grpId="1"/>
      <p:bldP spid="107" grpId="0" animBg="1"/>
      <p:bldP spid="107" grpId="1" animBg="1"/>
      <p:bldP spid="108" grpId="0"/>
      <p:bldP spid="108" grpId="1"/>
      <p:bldP spid="6" grpId="0" animBg="1"/>
      <p:bldP spid="6" grpId="1" animBg="1"/>
      <p:bldP spid="103" grpId="0" animBg="1"/>
      <p:bldP spid="103" grpId="1" animBg="1"/>
      <p:bldP spid="82" grpId="0" animBg="1"/>
      <p:bldP spid="83" grpId="0" animBg="1"/>
      <p:bldP spid="84" grpId="0" animBg="1"/>
      <p:bldP spid="85" grpId="0" animBg="1"/>
      <p:bldP spid="77" grpId="0" animBg="1"/>
      <p:bldP spid="78" grpId="0" animBg="1"/>
      <p:bldP spid="79" grpId="0" animBg="1"/>
      <p:bldP spid="80" grpId="0" animBg="1"/>
      <p:bldP spid="81" grpId="0" animBg="1"/>
      <p:bldP spid="89" grpId="0" animBg="1"/>
      <p:bldP spid="90" grpId="0" animBg="1"/>
      <p:bldP spid="86" grpId="0" animBg="1"/>
      <p:bldP spid="87" grpId="0" animBg="1"/>
      <p:bldP spid="88" grpId="0" animBg="1"/>
      <p:bldP spid="9" grpId="0"/>
      <p:bldP spid="75" grpId="0" animBg="1"/>
      <p:bldP spid="75" grpId="1" animBg="1"/>
      <p:bldP spid="76" grpId="0"/>
      <p:bldP spid="76" grpId="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t>Highly Parallel Matrix Computation</a:t>
            </a:r>
            <a:r>
              <a:rPr lang="en-US" sz="2000" dirty="0"/>
              <a:t> </a:t>
            </a:r>
            <a:endParaRPr lang="en-US" dirty="0"/>
          </a:p>
        </p:txBody>
      </p:sp>
      <p:sp>
        <p:nvSpPr>
          <p:cNvPr id="2" name="Slide Number Placeholder 1"/>
          <p:cNvSpPr>
            <a:spLocks noGrp="1"/>
          </p:cNvSpPr>
          <p:nvPr>
            <p:ph type="sldNum" sz="quarter" idx="11"/>
          </p:nvPr>
        </p:nvSpPr>
        <p:spPr/>
        <p:txBody>
          <a:bodyPr/>
          <a:lstStyle/>
          <a:p>
            <a:fld id="{6E86574E-FA2E-425B-A84C-39F9592E9ECB}" type="slidenum">
              <a:rPr lang="en-US" altLang="en-US" smtClean="0">
                <a:solidFill>
                  <a:prstClr val="black"/>
                </a:solidFill>
              </a:rPr>
              <a:pPr/>
              <a:t>108</a:t>
            </a:fld>
            <a:endParaRPr lang="en-US" altLang="en-US">
              <a:solidFill>
                <a:prstClr val="black"/>
              </a:solidFill>
            </a:endParaRPr>
          </a:p>
        </p:txBody>
      </p:sp>
      <p:graphicFrame>
        <p:nvGraphicFramePr>
          <p:cNvPr id="334" name="Object 333"/>
          <p:cNvGraphicFramePr>
            <a:graphicFrameLocks noChangeAspect="1"/>
          </p:cNvGraphicFramePr>
          <p:nvPr/>
        </p:nvGraphicFramePr>
        <p:xfrm>
          <a:off x="406400" y="1077499"/>
          <a:ext cx="5007429" cy="4969907"/>
        </p:xfrm>
        <a:graphic>
          <a:graphicData uri="http://schemas.openxmlformats.org/presentationml/2006/ole">
            <mc:AlternateContent xmlns:mc="http://schemas.openxmlformats.org/markup-compatibility/2006">
              <mc:Choice xmlns:v="urn:schemas-microsoft-com:vml" Requires="v">
                <p:oleObj name="Visio" r:id="rId3" imgW="1349428" imgH="1377867" progId="Visio.Drawing.11">
                  <p:embed/>
                </p:oleObj>
              </mc:Choice>
              <mc:Fallback>
                <p:oleObj name="Visio" r:id="rId3" imgW="1349428" imgH="1377867" progId="Visio.Drawing.11">
                  <p:embed/>
                  <p:pic>
                    <p:nvPicPr>
                      <p:cNvPr id="334" name="Object 333"/>
                      <p:cNvPicPr/>
                      <p:nvPr/>
                    </p:nvPicPr>
                    <p:blipFill>
                      <a:blip r:embed="rId4"/>
                      <a:stretch>
                        <a:fillRect/>
                      </a:stretch>
                    </p:blipFill>
                    <p:spPr>
                      <a:xfrm>
                        <a:off x="406400" y="1077499"/>
                        <a:ext cx="5007429" cy="4969907"/>
                      </a:xfrm>
                      <a:prstGeom prst="rect">
                        <a:avLst/>
                      </a:prstGeom>
                    </p:spPr>
                  </p:pic>
                </p:oleObj>
              </mc:Fallback>
            </mc:AlternateContent>
          </a:graphicData>
        </a:graphic>
      </p:graphicFrame>
      <p:sp>
        <p:nvSpPr>
          <p:cNvPr id="341" name="Rectangle 340"/>
          <p:cNvSpPr>
            <a:spLocks noChangeArrowheads="1"/>
          </p:cNvSpPr>
          <p:nvPr/>
        </p:nvSpPr>
        <p:spPr bwMode="auto">
          <a:xfrm>
            <a:off x="5519730" y="2351767"/>
            <a:ext cx="3731068" cy="1846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2000" b="1" dirty="0">
                <a:solidFill>
                  <a:srgbClr val="000000"/>
                </a:solidFill>
                <a:latin typeface="Consolas" panose="020B0609020204030204" pitchFamily="49" charset="0"/>
                <a:cs typeface="Consolas" panose="020B0609020204030204" pitchFamily="49" charset="0"/>
              </a:rPr>
              <a:t>We need to compute 2E+1 vectors, E=edit distance threshold</a:t>
            </a:r>
          </a:p>
          <a:p>
            <a:endParaRPr lang="en-US" altLang="en-US" sz="2000" b="1" dirty="0">
              <a:solidFill>
                <a:srgbClr val="000000"/>
              </a:solidFill>
              <a:latin typeface="Consolas" panose="020B0609020204030204" pitchFamily="49" charset="0"/>
              <a:cs typeface="Consolas" panose="020B0609020204030204" pitchFamily="49" charset="0"/>
            </a:endParaRPr>
          </a:p>
          <a:p>
            <a:r>
              <a:rPr lang="en-US" altLang="en-US" sz="2000" b="1" dirty="0" err="1">
                <a:solidFill>
                  <a:srgbClr val="000000"/>
                </a:solidFill>
                <a:latin typeface="Consolas" panose="020B0609020204030204" pitchFamily="49" charset="0"/>
                <a:cs typeface="Consolas" panose="020B0609020204030204" pitchFamily="49" charset="0"/>
              </a:rPr>
              <a:t>dp</a:t>
            </a:r>
            <a:r>
              <a:rPr lang="en-US" altLang="en-US" sz="2000" b="1" dirty="0">
                <a:solidFill>
                  <a:srgbClr val="000000"/>
                </a:solidFill>
                <a:latin typeface="Consolas" panose="020B0609020204030204" pitchFamily="49" charset="0"/>
                <a:cs typeface="Consolas" panose="020B0609020204030204" pitchFamily="49" charset="0"/>
              </a:rPr>
              <a:t>[</a:t>
            </a:r>
            <a:r>
              <a:rPr lang="en-US" altLang="en-US" sz="2000" b="1" dirty="0" err="1">
                <a:solidFill>
                  <a:srgbClr val="000000"/>
                </a:solidFill>
                <a:latin typeface="Consolas" panose="020B0609020204030204" pitchFamily="49" charset="0"/>
                <a:cs typeface="Consolas" panose="020B0609020204030204" pitchFamily="49" charset="0"/>
              </a:rPr>
              <a:t>i</a:t>
            </a:r>
            <a:r>
              <a:rPr lang="en-US" altLang="en-US" sz="2000" b="1" dirty="0">
                <a:solidFill>
                  <a:srgbClr val="000000"/>
                </a:solidFill>
                <a:latin typeface="Consolas" panose="020B0609020204030204" pitchFamily="49" charset="0"/>
                <a:cs typeface="Consolas" panose="020B0609020204030204" pitchFamily="49" charset="0"/>
              </a:rPr>
              <a:t>][j]= 0 if X[i]=Y[j]</a:t>
            </a:r>
          </a:p>
          <a:p>
            <a:r>
              <a:rPr lang="en-US" altLang="en-US" sz="2000" b="1" dirty="0">
                <a:solidFill>
                  <a:srgbClr val="000000"/>
                </a:solidFill>
                <a:latin typeface="Consolas" panose="020B0609020204030204" pitchFamily="49" charset="0"/>
                <a:cs typeface="Consolas" panose="020B0609020204030204" pitchFamily="49" charset="0"/>
              </a:rPr>
              <a:t>          1 if X[i]≠Y[j]</a:t>
            </a:r>
          </a:p>
        </p:txBody>
      </p:sp>
      <p:sp>
        <p:nvSpPr>
          <p:cNvPr id="342" name="TextBox 341"/>
          <p:cNvSpPr txBox="1"/>
          <p:nvPr/>
        </p:nvSpPr>
        <p:spPr>
          <a:xfrm>
            <a:off x="6022509" y="4138916"/>
            <a:ext cx="2614411" cy="369332"/>
          </a:xfrm>
          <a:prstGeom prst="rect">
            <a:avLst/>
          </a:prstGeom>
          <a:noFill/>
        </p:spPr>
        <p:txBody>
          <a:bodyPr wrap="square" rtlCol="0">
            <a:spAutoFit/>
          </a:bodyPr>
          <a:lstStyle/>
          <a:p>
            <a:r>
              <a:rPr lang="en-US" dirty="0">
                <a:solidFill>
                  <a:srgbClr val="FF0000"/>
                </a:solidFill>
              </a:rPr>
              <a:t>No data dependencies!</a:t>
            </a:r>
          </a:p>
        </p:txBody>
      </p:sp>
      <p:cxnSp>
        <p:nvCxnSpPr>
          <p:cNvPr id="5" name="Straight Arrow Connector 4"/>
          <p:cNvCxnSpPr/>
          <p:nvPr/>
        </p:nvCxnSpPr>
        <p:spPr>
          <a:xfrm flipH="1">
            <a:off x="3468917" y="2090057"/>
            <a:ext cx="2269420" cy="943429"/>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 name="Rounded Rectangle 5"/>
          <p:cNvSpPr/>
          <p:nvPr/>
        </p:nvSpPr>
        <p:spPr>
          <a:xfrm rot="2722005">
            <a:off x="1397685" y="3334140"/>
            <a:ext cx="4663440" cy="640080"/>
          </a:xfrm>
          <a:prstGeom prst="roundRect">
            <a:avLst/>
          </a:prstGeom>
          <a:noFill/>
          <a:ln w="38100">
            <a:solidFill>
              <a:srgbClr val="FF0000"/>
            </a:solidFill>
          </a:ln>
          <a:effectLst>
            <a:outerShdw blurRad="50800" dist="38100" dir="2700000" algn="tl"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just"/>
            <a:endParaRPr lang="en-US" sz="400" b="1" dirty="0">
              <a:solidFill>
                <a:schemeClr val="bg2"/>
              </a:solidFill>
              <a:latin typeface="europa"/>
            </a:endParaRPr>
          </a:p>
        </p:txBody>
      </p:sp>
      <p:sp>
        <p:nvSpPr>
          <p:cNvPr id="7" name="TextBox 6"/>
          <p:cNvSpPr txBox="1"/>
          <p:nvPr/>
        </p:nvSpPr>
        <p:spPr>
          <a:xfrm>
            <a:off x="5413829" y="1653345"/>
            <a:ext cx="3118611" cy="369332"/>
          </a:xfrm>
          <a:prstGeom prst="rect">
            <a:avLst/>
          </a:prstGeom>
          <a:noFill/>
        </p:spPr>
        <p:txBody>
          <a:bodyPr wrap="square" rtlCol="0">
            <a:spAutoFit/>
          </a:bodyPr>
          <a:lstStyle/>
          <a:p>
            <a:r>
              <a:rPr lang="en-US" dirty="0">
                <a:solidFill>
                  <a:srgbClr val="FF0000"/>
                </a:solidFill>
              </a:rPr>
              <a:t>2 Deletion Hamming masks</a:t>
            </a:r>
          </a:p>
        </p:txBody>
      </p:sp>
      <p:cxnSp>
        <p:nvCxnSpPr>
          <p:cNvPr id="22" name="Straight Arrow Connector 21"/>
          <p:cNvCxnSpPr>
            <a:stCxn id="24" idx="1"/>
          </p:cNvCxnSpPr>
          <p:nvPr/>
        </p:nvCxnSpPr>
        <p:spPr>
          <a:xfrm flipH="1" flipV="1">
            <a:off x="4796973" y="5624286"/>
            <a:ext cx="1944912" cy="118681"/>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 name="Rounded Rectangle 22"/>
          <p:cNvSpPr/>
          <p:nvPr/>
        </p:nvSpPr>
        <p:spPr>
          <a:xfrm rot="2722005">
            <a:off x="679228" y="3921968"/>
            <a:ext cx="4663440" cy="640080"/>
          </a:xfrm>
          <a:prstGeom prst="roundRect">
            <a:avLst/>
          </a:prstGeom>
          <a:noFill/>
          <a:ln w="38100">
            <a:solidFill>
              <a:srgbClr val="FF0000"/>
            </a:solidFill>
          </a:ln>
          <a:effectLst>
            <a:outerShdw blurRad="50800" dist="38100" dir="2700000" algn="tl"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just"/>
            <a:endParaRPr lang="en-US" sz="400" b="1" dirty="0">
              <a:solidFill>
                <a:schemeClr val="bg2"/>
              </a:solidFill>
              <a:latin typeface="europa"/>
            </a:endParaRPr>
          </a:p>
        </p:txBody>
      </p:sp>
      <p:sp>
        <p:nvSpPr>
          <p:cNvPr id="24" name="TextBox 23"/>
          <p:cNvSpPr txBox="1"/>
          <p:nvPr/>
        </p:nvSpPr>
        <p:spPr>
          <a:xfrm>
            <a:off x="6741885" y="5419801"/>
            <a:ext cx="2614411" cy="646331"/>
          </a:xfrm>
          <a:prstGeom prst="rect">
            <a:avLst/>
          </a:prstGeom>
          <a:noFill/>
        </p:spPr>
        <p:txBody>
          <a:bodyPr wrap="square" rtlCol="0">
            <a:spAutoFit/>
          </a:bodyPr>
          <a:lstStyle/>
          <a:p>
            <a:r>
              <a:rPr lang="en-US" dirty="0">
                <a:solidFill>
                  <a:srgbClr val="FF0000"/>
                </a:solidFill>
              </a:rPr>
              <a:t>2 Insertion Hamming masks</a:t>
            </a:r>
          </a:p>
        </p:txBody>
      </p:sp>
      <p:sp>
        <p:nvSpPr>
          <p:cNvPr id="3" name="TextBox 2"/>
          <p:cNvSpPr txBox="1"/>
          <p:nvPr/>
        </p:nvSpPr>
        <p:spPr>
          <a:xfrm>
            <a:off x="1988457" y="961385"/>
            <a:ext cx="2148114" cy="369332"/>
          </a:xfrm>
          <a:prstGeom prst="rect">
            <a:avLst/>
          </a:prstGeom>
          <a:noFill/>
        </p:spPr>
        <p:txBody>
          <a:bodyPr wrap="square" rtlCol="0">
            <a:spAutoFit/>
          </a:bodyPr>
          <a:lstStyle/>
          <a:p>
            <a:pPr algn="ctr"/>
            <a:r>
              <a:rPr lang="en-US" dirty="0"/>
              <a:t>Reference</a:t>
            </a:r>
          </a:p>
        </p:txBody>
      </p:sp>
      <p:sp>
        <p:nvSpPr>
          <p:cNvPr id="14" name="TextBox 13"/>
          <p:cNvSpPr txBox="1"/>
          <p:nvPr/>
        </p:nvSpPr>
        <p:spPr>
          <a:xfrm rot="16200000">
            <a:off x="-756557" y="3616404"/>
            <a:ext cx="2148114" cy="369332"/>
          </a:xfrm>
          <a:prstGeom prst="rect">
            <a:avLst/>
          </a:prstGeom>
          <a:noFill/>
        </p:spPr>
        <p:txBody>
          <a:bodyPr wrap="square" rtlCol="0">
            <a:spAutoFit/>
          </a:bodyPr>
          <a:lstStyle/>
          <a:p>
            <a:pPr algn="ctr"/>
            <a:r>
              <a:rPr lang="en-US" dirty="0"/>
              <a:t>Query</a:t>
            </a:r>
          </a:p>
        </p:txBody>
      </p:sp>
    </p:spTree>
    <p:extLst>
      <p:ext uri="{BB962C8B-B14F-4D97-AF65-F5344CB8AC3E}">
        <p14:creationId xmlns:p14="http://schemas.microsoft.com/office/powerpoint/2010/main" val="220739998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xit" presetSubtype="0" fill="hold" grpId="1" nodeType="clickEffect">
                                  <p:stCondLst>
                                    <p:cond delay="0"/>
                                  </p:stCondLst>
                                  <p:childTnLst>
                                    <p:animEffect transition="out" filter="fade">
                                      <p:cBhvr>
                                        <p:cTn id="17" dur="500"/>
                                        <p:tgtEl>
                                          <p:spTgt spid="6"/>
                                        </p:tgtEl>
                                      </p:cBhvr>
                                    </p:animEffect>
                                    <p:set>
                                      <p:cBhvr>
                                        <p:cTn id="18" dur="1" fill="hold">
                                          <p:stCondLst>
                                            <p:cond delay="499"/>
                                          </p:stCondLst>
                                        </p:cTn>
                                        <p:tgtEl>
                                          <p:spTgt spid="6"/>
                                        </p:tgtEl>
                                        <p:attrNameLst>
                                          <p:attrName>style.visibility</p:attrName>
                                        </p:attrNameLst>
                                      </p:cBhvr>
                                      <p:to>
                                        <p:strVal val="hidden"/>
                                      </p:to>
                                    </p:set>
                                  </p:childTnLst>
                                </p:cTn>
                              </p:par>
                              <p:par>
                                <p:cTn id="19" presetID="10" presetClass="exit" presetSubtype="0" fill="hold" nodeType="withEffect">
                                  <p:stCondLst>
                                    <p:cond delay="0"/>
                                  </p:stCondLst>
                                  <p:childTnLst>
                                    <p:animEffect transition="out" filter="fade">
                                      <p:cBhvr>
                                        <p:cTn id="20" dur="500"/>
                                        <p:tgtEl>
                                          <p:spTgt spid="5"/>
                                        </p:tgtEl>
                                      </p:cBhvr>
                                    </p:animEffect>
                                    <p:set>
                                      <p:cBhvr>
                                        <p:cTn id="21" dur="1" fill="hold">
                                          <p:stCondLst>
                                            <p:cond delay="499"/>
                                          </p:stCondLst>
                                        </p:cTn>
                                        <p:tgtEl>
                                          <p:spTgt spid="5"/>
                                        </p:tgtEl>
                                        <p:attrNameLst>
                                          <p:attrName>style.visibility</p:attrName>
                                        </p:attrNameLst>
                                      </p:cBhvr>
                                      <p:to>
                                        <p:strVal val="hidden"/>
                                      </p:to>
                                    </p:set>
                                  </p:childTnLst>
                                </p:cTn>
                              </p:par>
                              <p:par>
                                <p:cTn id="22" presetID="10" presetClass="exit" presetSubtype="0" fill="hold" grpId="1" nodeType="withEffect">
                                  <p:stCondLst>
                                    <p:cond delay="0"/>
                                  </p:stCondLst>
                                  <p:childTnLst>
                                    <p:animEffect transition="out" filter="fade">
                                      <p:cBhvr>
                                        <p:cTn id="23" dur="500"/>
                                        <p:tgtEl>
                                          <p:spTgt spid="7"/>
                                        </p:tgtEl>
                                      </p:cBhvr>
                                    </p:animEffect>
                                    <p:set>
                                      <p:cBhvr>
                                        <p:cTn id="24" dur="1" fill="hold">
                                          <p:stCondLst>
                                            <p:cond delay="499"/>
                                          </p:stCondLst>
                                        </p:cTn>
                                        <p:tgtEl>
                                          <p:spTgt spid="7"/>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3"/>
                                        </p:tgtEl>
                                        <p:attrNameLst>
                                          <p:attrName>style.visibility</p:attrName>
                                        </p:attrNameLst>
                                      </p:cBhvr>
                                      <p:to>
                                        <p:strVal val="visible"/>
                                      </p:to>
                                    </p:set>
                                    <p:animEffect transition="in" filter="fade">
                                      <p:cBhvr>
                                        <p:cTn id="29" dur="500"/>
                                        <p:tgtEl>
                                          <p:spTgt spid="23"/>
                                        </p:tgtEl>
                                      </p:cBhvr>
                                    </p:animEffect>
                                  </p:childTnLst>
                                </p:cTn>
                              </p:par>
                              <p:par>
                                <p:cTn id="30" presetID="10" presetClass="entr" presetSubtype="0" fill="hold" nodeType="with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fade">
                                      <p:cBhvr>
                                        <p:cTn id="32" dur="500"/>
                                        <p:tgtEl>
                                          <p:spTgt spid="22"/>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fade">
                                      <p:cBhvr>
                                        <p:cTn id="35"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p:bldP spid="7" grpId="1"/>
      <p:bldP spid="23" grpId="0" animBg="1"/>
      <p:bldP spid="24"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p:cNvGraphicFramePr>
            <a:graphicFrameLocks noChangeAspect="1"/>
          </p:cNvGraphicFramePr>
          <p:nvPr/>
        </p:nvGraphicFramePr>
        <p:xfrm>
          <a:off x="-65216" y="1585914"/>
          <a:ext cx="9317736" cy="4785855"/>
        </p:xfrm>
        <a:graphic>
          <a:graphicData uri="http://schemas.openxmlformats.org/presentationml/2006/ole">
            <mc:AlternateContent xmlns:mc="http://schemas.openxmlformats.org/markup-compatibility/2006">
              <mc:Choice xmlns:v="urn:schemas-microsoft-com:vml" Requires="v">
                <p:oleObj name="Visio" r:id="rId3" imgW="8073650" imgH="4144293" progId="Visio.Drawing.11">
                  <p:embed/>
                </p:oleObj>
              </mc:Choice>
              <mc:Fallback>
                <p:oleObj name="Visio" r:id="rId3" imgW="8073650" imgH="4144293" progId="Visio.Drawing.11">
                  <p:embed/>
                  <p:pic>
                    <p:nvPicPr>
                      <p:cNvPr id="6" name="Object 5"/>
                      <p:cNvPicPr/>
                      <p:nvPr/>
                    </p:nvPicPr>
                    <p:blipFill>
                      <a:blip r:embed="rId4"/>
                      <a:stretch>
                        <a:fillRect/>
                      </a:stretch>
                    </p:blipFill>
                    <p:spPr>
                      <a:xfrm>
                        <a:off x="-65216" y="1585914"/>
                        <a:ext cx="9317736" cy="4785855"/>
                      </a:xfrm>
                      <a:prstGeom prst="rect">
                        <a:avLst/>
                      </a:prstGeom>
                    </p:spPr>
                  </p:pic>
                </p:oleObj>
              </mc:Fallback>
            </mc:AlternateContent>
          </a:graphicData>
        </a:graphic>
      </p:graphicFrame>
      <p:sp>
        <p:nvSpPr>
          <p:cNvPr id="2" name="Title 1"/>
          <p:cNvSpPr>
            <a:spLocks noGrp="1"/>
          </p:cNvSpPr>
          <p:nvPr>
            <p:ph type="title"/>
          </p:nvPr>
        </p:nvSpPr>
        <p:spPr/>
        <p:txBody>
          <a:bodyPr/>
          <a:lstStyle/>
          <a:p>
            <a:r>
              <a:rPr lang="en-US" dirty="0"/>
              <a:t>Key Idea of SHD Filtering</a:t>
            </a:r>
          </a:p>
        </p:txBody>
      </p:sp>
      <p:sp>
        <p:nvSpPr>
          <p:cNvPr id="3" name="Slide Number Placeholder 2"/>
          <p:cNvSpPr>
            <a:spLocks noGrp="1"/>
          </p:cNvSpPr>
          <p:nvPr>
            <p:ph type="sldNum" sz="quarter" idx="11"/>
          </p:nvPr>
        </p:nvSpPr>
        <p:spPr/>
        <p:txBody>
          <a:bodyPr/>
          <a:lstStyle/>
          <a:p>
            <a:pPr>
              <a:defRPr/>
            </a:pPr>
            <a:fld id="{018A7077-2B78-4FB5-8F56-24239751AEF0}" type="slidenum">
              <a:rPr lang="en-US" altLang="en-US" smtClean="0">
                <a:solidFill>
                  <a:prstClr val="black"/>
                </a:solidFill>
              </a:rPr>
              <a:pPr>
                <a:defRPr/>
              </a:pPr>
              <a:t>109</a:t>
            </a:fld>
            <a:endParaRPr lang="en-US" altLang="en-US">
              <a:solidFill>
                <a:prstClr val="black"/>
              </a:solidFill>
            </a:endParaRPr>
          </a:p>
        </p:txBody>
      </p:sp>
      <p:graphicFrame>
        <p:nvGraphicFramePr>
          <p:cNvPr id="4" name="Diagram 3"/>
          <p:cNvGraphicFramePr/>
          <p:nvPr>
            <p:extLst>
              <p:ext uri="{D42A27DB-BD31-4B8C-83A1-F6EECF244321}">
                <p14:modId xmlns:p14="http://schemas.microsoft.com/office/powerpoint/2010/main" val="2475695784"/>
              </p:ext>
            </p:extLst>
          </p:nvPr>
        </p:nvGraphicFramePr>
        <p:xfrm>
          <a:off x="39756" y="979729"/>
          <a:ext cx="8988287" cy="478942"/>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graphicFrame>
        <p:nvGraphicFramePr>
          <p:cNvPr id="28" name="Object 27"/>
          <p:cNvGraphicFramePr>
            <a:graphicFrameLocks noChangeAspect="1"/>
          </p:cNvGraphicFramePr>
          <p:nvPr/>
        </p:nvGraphicFramePr>
        <p:xfrm>
          <a:off x="-65216" y="1596738"/>
          <a:ext cx="9317736" cy="4786700"/>
        </p:xfrm>
        <a:graphic>
          <a:graphicData uri="http://schemas.openxmlformats.org/presentationml/2006/ole">
            <mc:AlternateContent xmlns:mc="http://schemas.openxmlformats.org/markup-compatibility/2006">
              <mc:Choice xmlns:v="urn:schemas-microsoft-com:vml" Requires="v">
                <p:oleObj name="Visio" r:id="rId10" imgW="8073650" imgH="4144293" progId="Visio.Drawing.11">
                  <p:embed/>
                </p:oleObj>
              </mc:Choice>
              <mc:Fallback>
                <p:oleObj name="Visio" r:id="rId10" imgW="8073650" imgH="4144293" progId="Visio.Drawing.11">
                  <p:embed/>
                  <p:pic>
                    <p:nvPicPr>
                      <p:cNvPr id="28" name="Object 27"/>
                      <p:cNvPicPr/>
                      <p:nvPr/>
                    </p:nvPicPr>
                    <p:blipFill>
                      <a:blip r:embed="rId11"/>
                      <a:stretch>
                        <a:fillRect/>
                      </a:stretch>
                    </p:blipFill>
                    <p:spPr>
                      <a:xfrm>
                        <a:off x="-65216" y="1596738"/>
                        <a:ext cx="9317736" cy="4786700"/>
                      </a:xfrm>
                      <a:prstGeom prst="rect">
                        <a:avLst/>
                      </a:prstGeom>
                    </p:spPr>
                  </p:pic>
                </p:oleObj>
              </mc:Fallback>
            </mc:AlternateContent>
          </a:graphicData>
        </a:graphic>
      </p:graphicFrame>
      <p:graphicFrame>
        <p:nvGraphicFramePr>
          <p:cNvPr id="7" name="Object 6"/>
          <p:cNvGraphicFramePr>
            <a:graphicFrameLocks noChangeAspect="1"/>
          </p:cNvGraphicFramePr>
          <p:nvPr/>
        </p:nvGraphicFramePr>
        <p:xfrm>
          <a:off x="-86424" y="1585913"/>
          <a:ext cx="9318625" cy="4786312"/>
        </p:xfrm>
        <a:graphic>
          <a:graphicData uri="http://schemas.openxmlformats.org/presentationml/2006/ole">
            <mc:AlternateContent xmlns:mc="http://schemas.openxmlformats.org/markup-compatibility/2006">
              <mc:Choice xmlns:v="urn:schemas-microsoft-com:vml" Requires="v">
                <p:oleObj name="Visio" r:id="rId12" imgW="8073650" imgH="4144293" progId="Visio.Drawing.11">
                  <p:embed/>
                </p:oleObj>
              </mc:Choice>
              <mc:Fallback>
                <p:oleObj name="Visio" r:id="rId12" imgW="8073650" imgH="4144293" progId="Visio.Drawing.11">
                  <p:embed/>
                  <p:pic>
                    <p:nvPicPr>
                      <p:cNvPr id="7" name="Object 6"/>
                      <p:cNvPicPr/>
                      <p:nvPr/>
                    </p:nvPicPr>
                    <p:blipFill>
                      <a:blip r:embed="rId13"/>
                      <a:stretch>
                        <a:fillRect/>
                      </a:stretch>
                    </p:blipFill>
                    <p:spPr>
                      <a:xfrm>
                        <a:off x="-86424" y="1585913"/>
                        <a:ext cx="9318625" cy="4786312"/>
                      </a:xfrm>
                      <a:prstGeom prst="rect">
                        <a:avLst/>
                      </a:prstGeom>
                    </p:spPr>
                  </p:pic>
                </p:oleObj>
              </mc:Fallback>
            </mc:AlternateContent>
          </a:graphicData>
        </a:graphic>
      </p:graphicFrame>
      <p:graphicFrame>
        <p:nvGraphicFramePr>
          <p:cNvPr id="8" name="Object 7"/>
          <p:cNvGraphicFramePr>
            <a:graphicFrameLocks noChangeAspect="1"/>
          </p:cNvGraphicFramePr>
          <p:nvPr/>
        </p:nvGraphicFramePr>
        <p:xfrm>
          <a:off x="-108520" y="1595016"/>
          <a:ext cx="9318625" cy="4786312"/>
        </p:xfrm>
        <a:graphic>
          <a:graphicData uri="http://schemas.openxmlformats.org/presentationml/2006/ole">
            <mc:AlternateContent xmlns:mc="http://schemas.openxmlformats.org/markup-compatibility/2006">
              <mc:Choice xmlns:v="urn:schemas-microsoft-com:vml" Requires="v">
                <p:oleObj name="Visio" r:id="rId14" imgW="8073650" imgH="4144293" progId="Visio.Drawing.11">
                  <p:embed/>
                </p:oleObj>
              </mc:Choice>
              <mc:Fallback>
                <p:oleObj name="Visio" r:id="rId14" imgW="8073650" imgH="4144293" progId="Visio.Drawing.11">
                  <p:embed/>
                  <p:pic>
                    <p:nvPicPr>
                      <p:cNvPr id="8" name="Object 7"/>
                      <p:cNvPicPr/>
                      <p:nvPr/>
                    </p:nvPicPr>
                    <p:blipFill>
                      <a:blip r:embed="rId15"/>
                      <a:stretch>
                        <a:fillRect/>
                      </a:stretch>
                    </p:blipFill>
                    <p:spPr>
                      <a:xfrm>
                        <a:off x="-108520" y="1595016"/>
                        <a:ext cx="9318625" cy="4786312"/>
                      </a:xfrm>
                      <a:prstGeom prst="rect">
                        <a:avLst/>
                      </a:prstGeom>
                    </p:spPr>
                  </p:pic>
                </p:oleObj>
              </mc:Fallback>
            </mc:AlternateContent>
          </a:graphicData>
        </a:graphic>
      </p:graphicFrame>
      <p:sp>
        <p:nvSpPr>
          <p:cNvPr id="5" name="Rectangle 4"/>
          <p:cNvSpPr/>
          <p:nvPr/>
        </p:nvSpPr>
        <p:spPr>
          <a:xfrm>
            <a:off x="7524328" y="2275698"/>
            <a:ext cx="274320" cy="1224136"/>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10" name="Rounded Rectangle 9"/>
          <p:cNvSpPr/>
          <p:nvPr/>
        </p:nvSpPr>
        <p:spPr>
          <a:xfrm>
            <a:off x="7524328" y="2420888"/>
            <a:ext cx="274320" cy="216024"/>
          </a:xfrm>
          <a:prstGeom prst="round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Tree>
    <p:extLst>
      <p:ext uri="{BB962C8B-B14F-4D97-AF65-F5344CB8AC3E}">
        <p14:creationId xmlns:p14="http://schemas.microsoft.com/office/powerpoint/2010/main" val="14783029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graphicEl>
                                              <a:dgm id="{AA2636E1-05F7-40F6-B113-6ACD4DAE7C84}"/>
                                            </p:graphicEl>
                                          </p:spTgt>
                                        </p:tgtEl>
                                        <p:attrNameLst>
                                          <p:attrName>style.visibility</p:attrName>
                                        </p:attrNameLst>
                                      </p:cBhvr>
                                      <p:to>
                                        <p:strVal val="visible"/>
                                      </p:to>
                                    </p:set>
                                    <p:animEffect transition="in" filter="wipe(left)">
                                      <p:cBhvr>
                                        <p:cTn id="7" dur="500"/>
                                        <p:tgtEl>
                                          <p:spTgt spid="4">
                                            <p:graphicEl>
                                              <a:dgm id="{AA2636E1-05F7-40F6-B113-6ACD4DAE7C84}"/>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8"/>
                                        </p:tgtEl>
                                        <p:attrNameLst>
                                          <p:attrName>style.visibility</p:attrName>
                                        </p:attrNameLst>
                                      </p:cBhvr>
                                      <p:to>
                                        <p:strVal val="visible"/>
                                      </p:to>
                                    </p:set>
                                    <p:animEffect transition="in" filter="wipe(left)">
                                      <p:cBhvr>
                                        <p:cTn id="12" dur="500"/>
                                        <p:tgtEl>
                                          <p:spTgt spid="2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left)">
                                      <p:cBhvr>
                                        <p:cTn id="17" dur="10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4"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down)">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grpId="0" nodeType="click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wipe(down)">
                                      <p:cBhvr>
                                        <p:cTn id="32" dur="500"/>
                                        <p:tgtEl>
                                          <p:spTgt spid="5"/>
                                        </p:tgtEl>
                                      </p:cBhvr>
                                    </p:animEffect>
                                  </p:childTnLst>
                                </p:cTn>
                              </p:par>
                            </p:childTnLst>
                          </p:cTn>
                        </p:par>
                        <p:par>
                          <p:cTn id="33" fill="hold">
                            <p:stCondLst>
                              <p:cond delay="500"/>
                            </p:stCondLst>
                            <p:childTnLst>
                              <p:par>
                                <p:cTn id="34" presetID="26" presetClass="emph" presetSubtype="0" fill="hold" grpId="1" nodeType="afterEffect">
                                  <p:stCondLst>
                                    <p:cond delay="0"/>
                                  </p:stCondLst>
                                  <p:childTnLst>
                                    <p:animEffect transition="out" filter="fade">
                                      <p:cBhvr>
                                        <p:cTn id="35" dur="500" tmFilter="0, 0; .2, .5; .8, .5; 1, 0"/>
                                        <p:tgtEl>
                                          <p:spTgt spid="5"/>
                                        </p:tgtEl>
                                      </p:cBhvr>
                                    </p:animEffect>
                                    <p:animScale>
                                      <p:cBhvr>
                                        <p:cTn id="36" dur="250" autoRev="1" fill="hold"/>
                                        <p:tgtEl>
                                          <p:spTgt spid="5"/>
                                        </p:tgtEl>
                                      </p:cBhvr>
                                      <p:by x="105000" y="105000"/>
                                    </p:animScale>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grpId="0" nodeType="clickEffect">
                                  <p:stCondLst>
                                    <p:cond delay="0"/>
                                  </p:stCondLst>
                                  <p:childTnLst>
                                    <p:set>
                                      <p:cBhvr>
                                        <p:cTn id="40" dur="1" fill="hold">
                                          <p:stCondLst>
                                            <p:cond delay="0"/>
                                          </p:stCondLst>
                                        </p:cTn>
                                        <p:tgtEl>
                                          <p:spTgt spid="4">
                                            <p:graphicEl>
                                              <a:dgm id="{B3F34F1A-EBD5-4210-B039-278AB970AC0A}"/>
                                            </p:graphicEl>
                                          </p:spTgt>
                                        </p:tgtEl>
                                        <p:attrNameLst>
                                          <p:attrName>style.visibility</p:attrName>
                                        </p:attrNameLst>
                                      </p:cBhvr>
                                      <p:to>
                                        <p:strVal val="visible"/>
                                      </p:to>
                                    </p:set>
                                    <p:animEffect transition="in" filter="wipe(left)">
                                      <p:cBhvr>
                                        <p:cTn id="41" dur="500"/>
                                        <p:tgtEl>
                                          <p:spTgt spid="4">
                                            <p:graphicEl>
                                              <a:dgm id="{B3F34F1A-EBD5-4210-B039-278AB970AC0A}"/>
                                            </p:graphicEl>
                                          </p:spTgt>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7"/>
                                        </p:tgtEl>
                                        <p:attrNameLst>
                                          <p:attrName>style.visibility</p:attrName>
                                        </p:attrNameLst>
                                      </p:cBhvr>
                                      <p:to>
                                        <p:strVal val="visible"/>
                                      </p:to>
                                    </p:set>
                                    <p:animEffect transition="in" filter="wipe(left)">
                                      <p:cBhvr>
                                        <p:cTn id="46" dur="500"/>
                                        <p:tgtEl>
                                          <p:spTgt spid="7"/>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grpId="0" nodeType="clickEffect">
                                  <p:stCondLst>
                                    <p:cond delay="0"/>
                                  </p:stCondLst>
                                  <p:childTnLst>
                                    <p:set>
                                      <p:cBhvr>
                                        <p:cTn id="50" dur="1" fill="hold">
                                          <p:stCondLst>
                                            <p:cond delay="0"/>
                                          </p:stCondLst>
                                        </p:cTn>
                                        <p:tgtEl>
                                          <p:spTgt spid="4">
                                            <p:graphicEl>
                                              <a:dgm id="{010F66CE-98BD-4800-ACE1-BE56AF2153C7}"/>
                                            </p:graphicEl>
                                          </p:spTgt>
                                        </p:tgtEl>
                                        <p:attrNameLst>
                                          <p:attrName>style.visibility</p:attrName>
                                        </p:attrNameLst>
                                      </p:cBhvr>
                                      <p:to>
                                        <p:strVal val="visible"/>
                                      </p:to>
                                    </p:set>
                                    <p:animEffect transition="in" filter="wipe(left)">
                                      <p:cBhvr>
                                        <p:cTn id="51" dur="500"/>
                                        <p:tgtEl>
                                          <p:spTgt spid="4">
                                            <p:graphicEl>
                                              <a:dgm id="{010F66CE-98BD-4800-ACE1-BE56AF2153C7}"/>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Sub>
          <a:bldDgm bld="one"/>
        </p:bldSub>
      </p:bldGraphic>
      <p:bldP spid="5" grpId="0" animBg="1"/>
      <p:bldP spid="5" grpId="1" animBg="1"/>
      <p:bldP spid="10"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t>Alignment vs. Pre-alignment (Filtering)</a:t>
            </a:r>
          </a:p>
        </p:txBody>
      </p:sp>
      <p:sp>
        <p:nvSpPr>
          <p:cNvPr id="2" name="Slide Number Placeholder 1"/>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6574E-FA2E-425B-A84C-39F9592E9ECB}"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graphicFrame>
        <p:nvGraphicFramePr>
          <p:cNvPr id="333" name="Object 332"/>
          <p:cNvGraphicFramePr>
            <a:graphicFrameLocks noChangeAspect="1"/>
          </p:cNvGraphicFramePr>
          <p:nvPr/>
        </p:nvGraphicFramePr>
        <p:xfrm>
          <a:off x="579550" y="1213035"/>
          <a:ext cx="3687114" cy="3863122"/>
        </p:xfrm>
        <a:graphic>
          <a:graphicData uri="http://schemas.openxmlformats.org/presentationml/2006/ole">
            <mc:AlternateContent xmlns:mc="http://schemas.openxmlformats.org/markup-compatibility/2006">
              <mc:Choice xmlns:v="urn:schemas-microsoft-com:vml" Requires="v">
                <p:oleObj name="Visio" r:id="rId3" imgW="1349428" imgH="1377867" progId="Visio.Drawing.11">
                  <p:embed/>
                </p:oleObj>
              </mc:Choice>
              <mc:Fallback>
                <p:oleObj name="Visio" r:id="rId3" imgW="1349428" imgH="1377867" progId="Visio.Drawing.11">
                  <p:embed/>
                  <p:pic>
                    <p:nvPicPr>
                      <p:cNvPr id="333" name="Object 332"/>
                      <p:cNvPicPr/>
                      <p:nvPr/>
                    </p:nvPicPr>
                    <p:blipFill>
                      <a:blip r:embed="rId4"/>
                      <a:stretch>
                        <a:fillRect/>
                      </a:stretch>
                    </p:blipFill>
                    <p:spPr>
                      <a:xfrm>
                        <a:off x="579550" y="1213035"/>
                        <a:ext cx="3687114" cy="3863122"/>
                      </a:xfrm>
                      <a:prstGeom prst="rect">
                        <a:avLst/>
                      </a:prstGeom>
                    </p:spPr>
                  </p:pic>
                </p:oleObj>
              </mc:Fallback>
            </mc:AlternateContent>
          </a:graphicData>
        </a:graphic>
      </p:graphicFrame>
      <p:graphicFrame>
        <p:nvGraphicFramePr>
          <p:cNvPr id="334" name="Object 333"/>
          <p:cNvGraphicFramePr>
            <a:graphicFrameLocks noChangeAspect="1"/>
          </p:cNvGraphicFramePr>
          <p:nvPr/>
        </p:nvGraphicFramePr>
        <p:xfrm>
          <a:off x="4540137" y="1251672"/>
          <a:ext cx="3783011" cy="3754664"/>
        </p:xfrm>
        <a:graphic>
          <a:graphicData uri="http://schemas.openxmlformats.org/presentationml/2006/ole">
            <mc:AlternateContent xmlns:mc="http://schemas.openxmlformats.org/markup-compatibility/2006">
              <mc:Choice xmlns:v="urn:schemas-microsoft-com:vml" Requires="v">
                <p:oleObj name="Visio" r:id="rId5" imgW="1349358" imgH="1377950" progId="Visio.Drawing.11">
                  <p:embed/>
                </p:oleObj>
              </mc:Choice>
              <mc:Fallback>
                <p:oleObj name="Visio" r:id="rId5" imgW="1349358" imgH="1377950" progId="Visio.Drawing.11">
                  <p:embed/>
                  <p:pic>
                    <p:nvPicPr>
                      <p:cNvPr id="334" name="Object 333"/>
                      <p:cNvPicPr/>
                      <p:nvPr/>
                    </p:nvPicPr>
                    <p:blipFill>
                      <a:blip r:embed="rId6"/>
                      <a:stretch>
                        <a:fillRect/>
                      </a:stretch>
                    </p:blipFill>
                    <p:spPr>
                      <a:xfrm>
                        <a:off x="4540137" y="1251672"/>
                        <a:ext cx="3783011" cy="3754664"/>
                      </a:xfrm>
                      <a:prstGeom prst="rect">
                        <a:avLst/>
                      </a:prstGeom>
                    </p:spPr>
                  </p:pic>
                </p:oleObj>
              </mc:Fallback>
            </mc:AlternateContent>
          </a:graphicData>
        </a:graphic>
      </p:graphicFrame>
      <p:sp>
        <p:nvSpPr>
          <p:cNvPr id="335" name="Rectangle 334"/>
          <p:cNvSpPr>
            <a:spLocks noChangeArrowheads="1"/>
          </p:cNvSpPr>
          <p:nvPr/>
        </p:nvSpPr>
        <p:spPr bwMode="auto">
          <a:xfrm>
            <a:off x="373482" y="4878617"/>
            <a:ext cx="4601473" cy="9848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            |dp[i][j-1]  -1 </a:t>
            </a:r>
            <a:r>
              <a:rPr kumimoji="0" lang="en-US" altLang="en-US" sz="1600" b="0" i="0" u="none" strike="noStrike" kern="1200" cap="none" spc="0" normalizeH="0" baseline="0" noProof="0">
                <a:ln>
                  <a:noFill/>
                </a:ln>
                <a:solidFill>
                  <a:srgbClr val="008200"/>
                </a:solidFill>
                <a:effectLst/>
                <a:uLnTx/>
                <a:uFillTx/>
                <a:latin typeface="Consolas" panose="020B0609020204030204" pitchFamily="49" charset="0"/>
                <a:ea typeface="+mn-ea"/>
                <a:cs typeface="Consolas" panose="020B0609020204030204" pitchFamily="49" charset="0"/>
              </a:rPr>
              <a:t>// </a:t>
            </a:r>
            <a:r>
              <a:rPr kumimoji="0" lang="en-US" altLang="en-US" sz="1600" b="0" i="0" u="none" strike="noStrike" kern="1200" cap="none" spc="0" normalizeH="0" baseline="0" noProof="0" err="1">
                <a:ln>
                  <a:noFill/>
                </a:ln>
                <a:solidFill>
                  <a:srgbClr val="008200"/>
                </a:solidFill>
                <a:effectLst/>
                <a:uLnTx/>
                <a:uFillTx/>
                <a:latin typeface="Consolas" panose="020B0609020204030204" pitchFamily="49" charset="0"/>
                <a:ea typeface="+mn-ea"/>
                <a:cs typeface="Consolas" panose="020B0609020204030204" pitchFamily="49" charset="0"/>
              </a:rPr>
              <a:t>Inser</a:t>
            </a:r>
            <a:r>
              <a:rPr kumimoji="0" lang="en-US" altLang="en-US" sz="1600" b="0" i="0" u="none" strike="noStrike" kern="1200" cap="none" spc="0" normalizeH="0" baseline="0" noProof="0">
                <a:ln>
                  <a:noFill/>
                </a:ln>
                <a:solidFill>
                  <a:srgbClr val="008200"/>
                </a:solidFill>
                <a:effectLst/>
                <a:uLnTx/>
                <a:uFillTx/>
                <a:latin typeface="Consolas" panose="020B0609020204030204" pitchFamily="49" charset="0"/>
                <a:ea typeface="+mn-ea"/>
                <a:cs typeface="Consolas" panose="020B0609020204030204" pitchFamily="49" charset="0"/>
              </a:rPr>
              <a:t>.</a:t>
            </a:r>
            <a:endParaRPr kumimoji="0" lang="en-US" alt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err="1">
                <a:ln>
                  <a:noFill/>
                </a:ln>
                <a:solidFill>
                  <a:srgbClr val="000000"/>
                </a:solidFill>
                <a:effectLst/>
                <a:uLnTx/>
                <a:uFillTx/>
                <a:latin typeface="Consolas" panose="020B0609020204030204" pitchFamily="49" charset="0"/>
                <a:ea typeface="+mn-ea"/>
                <a:cs typeface="Consolas" panose="020B0609020204030204" pitchFamily="49" charset="0"/>
              </a:rPr>
              <a:t>dp</a:t>
            </a:r>
            <a:r>
              <a:rPr kumimoji="0" lang="en-US" altLang="en-US" sz="16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[i][j]=</a:t>
            </a:r>
            <a:r>
              <a:rPr kumimoji="0" lang="en-US" altLang="en-US" sz="1600" b="0" i="0" u="none" strike="noStrike" kern="1200" cap="none" spc="0" normalizeH="0" baseline="0" noProof="0" err="1">
                <a:ln>
                  <a:noFill/>
                </a:ln>
                <a:solidFill>
                  <a:srgbClr val="000000"/>
                </a:solidFill>
                <a:effectLst/>
                <a:uLnTx/>
                <a:uFillTx/>
                <a:latin typeface="Consolas" panose="020B0609020204030204" pitchFamily="49" charset="0"/>
                <a:ea typeface="+mn-ea"/>
                <a:cs typeface="Consolas" panose="020B0609020204030204" pitchFamily="49" charset="0"/>
              </a:rPr>
              <a:t>max|dp</a:t>
            </a:r>
            <a:r>
              <a:rPr kumimoji="0" lang="en-US" altLang="en-US" sz="16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[i-1][j]  -1 </a:t>
            </a:r>
            <a:r>
              <a:rPr kumimoji="0" lang="en-US" altLang="en-US" sz="1600" b="0" i="0" u="none" strike="noStrike" kern="1200" cap="none" spc="0" normalizeH="0" baseline="0" noProof="0">
                <a:ln>
                  <a:noFill/>
                </a:ln>
                <a:solidFill>
                  <a:srgbClr val="008200"/>
                </a:solidFill>
                <a:effectLst/>
                <a:uLnTx/>
                <a:uFillTx/>
                <a:latin typeface="Consolas" panose="020B0609020204030204" pitchFamily="49" charset="0"/>
                <a:ea typeface="+mn-ea"/>
                <a:cs typeface="Consolas" panose="020B0609020204030204" pitchFamily="49" charset="0"/>
              </a:rPr>
              <a:t>// Del.</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8200"/>
                </a:solidFill>
                <a:effectLst/>
                <a:uLnTx/>
                <a:uFillTx/>
                <a:latin typeface="Consolas" panose="020B0609020204030204" pitchFamily="49" charset="0"/>
                <a:ea typeface="+mn-ea"/>
                <a:cs typeface="Consolas" panose="020B0609020204030204" pitchFamily="49" charset="0"/>
              </a:rPr>
              <a:t>  </a:t>
            </a:r>
            <a:r>
              <a:rPr kumimoji="0" lang="en-US" altLang="en-US" sz="16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          |</a:t>
            </a:r>
            <a:r>
              <a:rPr kumimoji="0" lang="en-US" altLang="en-US" sz="1600" b="0" i="0" u="none" strike="noStrike" kern="1200" cap="none" spc="0" normalizeH="0" baseline="0" noProof="0" err="1">
                <a:ln>
                  <a:noFill/>
                </a:ln>
                <a:solidFill>
                  <a:srgbClr val="000000"/>
                </a:solidFill>
                <a:effectLst/>
                <a:uLnTx/>
                <a:uFillTx/>
                <a:latin typeface="Consolas" panose="020B0609020204030204" pitchFamily="49" charset="0"/>
                <a:ea typeface="+mn-ea"/>
                <a:cs typeface="Consolas" panose="020B0609020204030204" pitchFamily="49" charset="0"/>
              </a:rPr>
              <a:t>dp</a:t>
            </a:r>
            <a:r>
              <a:rPr kumimoji="0" lang="en-US" altLang="en-US" sz="16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[i-1][j-1]-1 </a:t>
            </a:r>
            <a:r>
              <a:rPr kumimoji="0" lang="en-US" altLang="en-US" sz="1600" b="0" i="0" u="none" strike="noStrike" kern="1200" cap="none" spc="0" normalizeH="0" baseline="0" noProof="0">
                <a:ln>
                  <a:noFill/>
                </a:ln>
                <a:solidFill>
                  <a:srgbClr val="008200"/>
                </a:solidFill>
                <a:effectLst/>
                <a:uLnTx/>
                <a:uFillTx/>
                <a:latin typeface="Consolas" panose="020B0609020204030204" pitchFamily="49" charset="0"/>
                <a:ea typeface="+mn-ea"/>
                <a:cs typeface="Consolas" panose="020B0609020204030204" pitchFamily="49" charset="0"/>
              </a:rPr>
              <a:t>// Subs.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8200"/>
                </a:solidFill>
                <a:effectLst/>
                <a:uLnTx/>
                <a:uFillTx/>
                <a:latin typeface="Consolas" panose="020B0609020204030204" pitchFamily="49" charset="0"/>
                <a:ea typeface="+mn-ea"/>
                <a:cs typeface="Consolas" panose="020B0609020204030204" pitchFamily="49" charset="0"/>
              </a:rPr>
              <a:t>  </a:t>
            </a:r>
            <a:r>
              <a:rPr kumimoji="0" lang="en-US" altLang="en-US" sz="16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          |</a:t>
            </a:r>
            <a:r>
              <a:rPr kumimoji="0" lang="en-US" altLang="en-US" sz="1600" b="0" i="0" u="none" strike="noStrike" kern="1200" cap="none" spc="0" normalizeH="0" baseline="0" noProof="0" err="1">
                <a:ln>
                  <a:noFill/>
                </a:ln>
                <a:solidFill>
                  <a:srgbClr val="000000"/>
                </a:solidFill>
                <a:effectLst/>
                <a:uLnTx/>
                <a:uFillTx/>
                <a:latin typeface="Consolas" panose="020B0609020204030204" pitchFamily="49" charset="0"/>
                <a:ea typeface="+mn-ea"/>
                <a:cs typeface="Consolas" panose="020B0609020204030204" pitchFamily="49" charset="0"/>
              </a:rPr>
              <a:t>dp</a:t>
            </a:r>
            <a:r>
              <a:rPr kumimoji="0" lang="en-US" altLang="en-US" sz="16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[i-1][j-1]+0 </a:t>
            </a:r>
            <a:r>
              <a:rPr kumimoji="0" lang="en-US" altLang="en-US" sz="1600" b="0" i="0" u="none" strike="noStrike" kern="1200" cap="none" spc="0" normalizeH="0" baseline="0" noProof="0">
                <a:ln>
                  <a:noFill/>
                </a:ln>
                <a:solidFill>
                  <a:srgbClr val="008200"/>
                </a:solidFill>
                <a:effectLst/>
                <a:uLnTx/>
                <a:uFillTx/>
                <a:latin typeface="Consolas" panose="020B0609020204030204" pitchFamily="49" charset="0"/>
                <a:ea typeface="+mn-ea"/>
                <a:cs typeface="Consolas" panose="020B0609020204030204" pitchFamily="49" charset="0"/>
              </a:rPr>
              <a:t>// match.</a:t>
            </a:r>
            <a:endPar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cxnSp>
        <p:nvCxnSpPr>
          <p:cNvPr id="337" name="Straight Arrow Connector 336"/>
          <p:cNvCxnSpPr/>
          <p:nvPr/>
        </p:nvCxnSpPr>
        <p:spPr>
          <a:xfrm flipV="1">
            <a:off x="3683357" y="2659760"/>
            <a:ext cx="0" cy="365760"/>
          </a:xfrm>
          <a:prstGeom prst="straightConnector1">
            <a:avLst/>
          </a:prstGeom>
          <a:ln w="50800" cmpd="sng">
            <a:solidFill>
              <a:srgbClr val="FF0000"/>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38" name="Straight Arrow Connector 337"/>
          <p:cNvCxnSpPr/>
          <p:nvPr/>
        </p:nvCxnSpPr>
        <p:spPr>
          <a:xfrm flipH="1" flipV="1">
            <a:off x="3322748" y="2737035"/>
            <a:ext cx="365760" cy="275606"/>
          </a:xfrm>
          <a:prstGeom prst="straightConnector1">
            <a:avLst/>
          </a:prstGeom>
          <a:ln w="50800" cmpd="sng">
            <a:solidFill>
              <a:srgbClr val="FF0000"/>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40" name="Straight Arrow Connector 339"/>
          <p:cNvCxnSpPr/>
          <p:nvPr/>
        </p:nvCxnSpPr>
        <p:spPr>
          <a:xfrm flipH="1" flipV="1">
            <a:off x="3307721" y="3018225"/>
            <a:ext cx="365760" cy="0"/>
          </a:xfrm>
          <a:prstGeom prst="straightConnector1">
            <a:avLst/>
          </a:prstGeom>
          <a:ln w="50800" cmpd="sng">
            <a:solidFill>
              <a:srgbClr val="FF0000"/>
            </a:solidFill>
            <a:tailEnd type="triangle" w="med" len="med"/>
          </a:ln>
        </p:spPr>
        <p:style>
          <a:lnRef idx="1">
            <a:schemeClr val="accent1"/>
          </a:lnRef>
          <a:fillRef idx="0">
            <a:schemeClr val="accent1"/>
          </a:fillRef>
          <a:effectRef idx="0">
            <a:schemeClr val="accent1"/>
          </a:effectRef>
          <a:fontRef idx="minor">
            <a:schemeClr val="tx1"/>
          </a:fontRef>
        </p:style>
      </p:cxnSp>
      <p:sp>
        <p:nvSpPr>
          <p:cNvPr id="341" name="Rectangle 340"/>
          <p:cNvSpPr>
            <a:spLocks noChangeArrowheads="1"/>
          </p:cNvSpPr>
          <p:nvPr/>
        </p:nvSpPr>
        <p:spPr bwMode="auto">
          <a:xfrm>
            <a:off x="5297079" y="5009773"/>
            <a:ext cx="3183657"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err="1">
                <a:ln>
                  <a:noFill/>
                </a:ln>
                <a:solidFill>
                  <a:srgbClr val="000000"/>
                </a:solidFill>
                <a:effectLst/>
                <a:uLnTx/>
                <a:uFillTx/>
                <a:latin typeface="Consolas" panose="020B0609020204030204" pitchFamily="49" charset="0"/>
                <a:ea typeface="+mn-ea"/>
                <a:cs typeface="Consolas" panose="020B0609020204030204" pitchFamily="49" charset="0"/>
              </a:rPr>
              <a:t>dp</a:t>
            </a:r>
            <a:r>
              <a:rPr kumimoji="0" lang="en-US" altLang="en-US" sz="16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[i][j]=|0 if X[i]=Y[j]</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         |1 if X[i]≠Y[j]</a:t>
            </a:r>
          </a:p>
        </p:txBody>
      </p:sp>
      <p:sp>
        <p:nvSpPr>
          <p:cNvPr id="342" name="TextBox 341"/>
          <p:cNvSpPr txBox="1"/>
          <p:nvPr/>
        </p:nvSpPr>
        <p:spPr>
          <a:xfrm>
            <a:off x="5360677" y="5911752"/>
            <a:ext cx="2614411"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0000"/>
                </a:solidFill>
                <a:effectLst/>
                <a:uLnTx/>
                <a:uFillTx/>
                <a:latin typeface="Tahoma"/>
                <a:ea typeface="+mn-ea"/>
                <a:cs typeface="+mn-cs"/>
              </a:rPr>
              <a:t>No data dependencies!</a:t>
            </a:r>
          </a:p>
        </p:txBody>
      </p:sp>
      <p:sp>
        <p:nvSpPr>
          <p:cNvPr id="343" name="TextBox 342"/>
          <p:cNvSpPr txBox="1"/>
          <p:nvPr/>
        </p:nvSpPr>
        <p:spPr>
          <a:xfrm>
            <a:off x="945798" y="5808280"/>
            <a:ext cx="3309874"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0000"/>
                </a:solidFill>
                <a:effectLst/>
                <a:uLnTx/>
                <a:uFillTx/>
                <a:latin typeface="Tahoma"/>
                <a:ea typeface="+mn-ea"/>
                <a:cs typeface="+mn-cs"/>
              </a:rPr>
              <a:t>Each cell depends on three pre-computed cells!</a:t>
            </a:r>
          </a:p>
        </p:txBody>
      </p:sp>
      <p:sp>
        <p:nvSpPr>
          <p:cNvPr id="348" name="Rectangle 347"/>
          <p:cNvSpPr/>
          <p:nvPr/>
        </p:nvSpPr>
        <p:spPr>
          <a:xfrm>
            <a:off x="1533773" y="1000746"/>
            <a:ext cx="6441315"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F497D"/>
                </a:solidFill>
                <a:effectLst>
                  <a:outerShdw blurRad="38100" dist="38100" dir="2700000" algn="tl">
                    <a:srgbClr val="000000">
                      <a:alpha val="43137"/>
                    </a:srgbClr>
                  </a:outerShdw>
                </a:effectLst>
                <a:uLnTx/>
                <a:uFillTx/>
                <a:latin typeface="Tahoma"/>
                <a:ea typeface="+mn-ea"/>
                <a:cs typeface="+mn-cs"/>
              </a:rPr>
              <a:t>Needleman-</a:t>
            </a:r>
            <a:r>
              <a:rPr kumimoji="0" lang="en-US" sz="1800" b="0" i="0" u="none" strike="noStrike" kern="1200" cap="none" spc="0" normalizeH="0" baseline="0" noProof="0" err="1">
                <a:ln>
                  <a:noFill/>
                </a:ln>
                <a:solidFill>
                  <a:srgbClr val="1F497D"/>
                </a:solidFill>
                <a:effectLst>
                  <a:outerShdw blurRad="38100" dist="38100" dir="2700000" algn="tl">
                    <a:srgbClr val="000000">
                      <a:alpha val="43137"/>
                    </a:srgbClr>
                  </a:outerShdw>
                </a:effectLst>
                <a:uLnTx/>
                <a:uFillTx/>
                <a:latin typeface="Tahoma"/>
                <a:ea typeface="+mn-ea"/>
                <a:cs typeface="+mn-cs"/>
              </a:rPr>
              <a:t>Wunsch</a:t>
            </a:r>
            <a:r>
              <a:rPr kumimoji="0" lang="en-US" sz="1800" b="0" i="0" u="none" strike="noStrike" kern="1200" cap="none" spc="0" normalizeH="0" baseline="0" noProof="0">
                <a:ln>
                  <a:noFill/>
                </a:ln>
                <a:solidFill>
                  <a:srgbClr val="1F497D"/>
                </a:solidFill>
                <a:effectLst>
                  <a:outerShdw blurRad="38100" dist="38100" dir="2700000" algn="tl">
                    <a:srgbClr val="000000">
                      <a:alpha val="43137"/>
                    </a:srgbClr>
                  </a:outerShdw>
                </a:effectLst>
                <a:uLnTx/>
                <a:uFillTx/>
                <a:latin typeface="Tahoma"/>
                <a:ea typeface="+mn-ea"/>
                <a:cs typeface="+mn-cs"/>
              </a:rPr>
              <a:t>                             Neighborhood Map</a:t>
            </a:r>
          </a:p>
        </p:txBody>
      </p:sp>
      <p:sp>
        <p:nvSpPr>
          <p:cNvPr id="5" name="Rectangle 4"/>
          <p:cNvSpPr/>
          <p:nvPr/>
        </p:nvSpPr>
        <p:spPr>
          <a:xfrm>
            <a:off x="6812847" y="5448003"/>
            <a:ext cx="2145173" cy="52322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where    1≤ i ≤ m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      i-E ≤ j ≤ </a:t>
            </a:r>
            <a:r>
              <a:rPr kumimoji="0" lang="en-US" sz="1400" b="0" i="0" u="none" strike="noStrike" kern="1200" cap="none" spc="0" normalizeH="0" baseline="0" noProof="0" err="1">
                <a:ln>
                  <a:noFill/>
                </a:ln>
                <a:solidFill>
                  <a:srgbClr val="000000"/>
                </a:solidFill>
                <a:effectLst/>
                <a:uLnTx/>
                <a:uFillTx/>
                <a:latin typeface="Consolas" panose="020B0609020204030204" pitchFamily="49" charset="0"/>
                <a:ea typeface="+mn-ea"/>
                <a:cs typeface="Consolas" panose="020B0609020204030204" pitchFamily="49" charset="0"/>
              </a:rPr>
              <a:t>i+E</a:t>
            </a:r>
            <a:endParaRPr kumimoji="0" lang="en-US" sz="14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endParaRPr>
          </a:p>
        </p:txBody>
      </p:sp>
      <p:graphicFrame>
        <p:nvGraphicFramePr>
          <p:cNvPr id="19" name="Object 18"/>
          <p:cNvGraphicFramePr>
            <a:graphicFrameLocks noChangeAspect="1"/>
          </p:cNvGraphicFramePr>
          <p:nvPr/>
        </p:nvGraphicFramePr>
        <p:xfrm>
          <a:off x="4540289" y="1260120"/>
          <a:ext cx="3783011" cy="3754664"/>
        </p:xfrm>
        <a:graphic>
          <a:graphicData uri="http://schemas.openxmlformats.org/presentationml/2006/ole">
            <mc:AlternateContent xmlns:mc="http://schemas.openxmlformats.org/markup-compatibility/2006">
              <mc:Choice xmlns:v="urn:schemas-microsoft-com:vml" Requires="v">
                <p:oleObj name="Visio" r:id="rId7" imgW="1349358" imgH="1377950" progId="Visio.Drawing.11">
                  <p:embed/>
                </p:oleObj>
              </mc:Choice>
              <mc:Fallback>
                <p:oleObj name="Visio" r:id="rId7" imgW="1349358" imgH="1377950" progId="Visio.Drawing.11">
                  <p:embed/>
                  <p:pic>
                    <p:nvPicPr>
                      <p:cNvPr id="19" name="Object 18"/>
                      <p:cNvPicPr/>
                      <p:nvPr/>
                    </p:nvPicPr>
                    <p:blipFill>
                      <a:blip r:embed="rId8"/>
                      <a:stretch>
                        <a:fillRect/>
                      </a:stretch>
                    </p:blipFill>
                    <p:spPr>
                      <a:xfrm>
                        <a:off x="4540289" y="1260120"/>
                        <a:ext cx="3783011" cy="3754664"/>
                      </a:xfrm>
                      <a:prstGeom prst="rect">
                        <a:avLst/>
                      </a:prstGeom>
                    </p:spPr>
                  </p:pic>
                </p:oleObj>
              </mc:Fallback>
            </mc:AlternateContent>
          </a:graphicData>
        </a:graphic>
      </p:graphicFrame>
      <p:cxnSp>
        <p:nvCxnSpPr>
          <p:cNvPr id="7" name="Straight Connector 6"/>
          <p:cNvCxnSpPr/>
          <p:nvPr/>
        </p:nvCxnSpPr>
        <p:spPr>
          <a:xfrm flipV="1">
            <a:off x="5004048" y="1837642"/>
            <a:ext cx="439625" cy="367222"/>
          </a:xfrm>
          <a:prstGeom prst="bentConnector3">
            <a:avLst>
              <a:gd name="adj1" fmla="val 101463"/>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9" name="Straight Connector 6"/>
          <p:cNvCxnSpPr/>
          <p:nvPr/>
        </p:nvCxnSpPr>
        <p:spPr>
          <a:xfrm flipV="1">
            <a:off x="5140864" y="1866218"/>
            <a:ext cx="655272" cy="338646"/>
          </a:xfrm>
          <a:prstGeom prst="bentConnector3">
            <a:avLst>
              <a:gd name="adj1" fmla="val 10035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5326983" y="2035541"/>
            <a:ext cx="283033" cy="276999"/>
          </a:xfrm>
          <a:prstGeom prst="rect">
            <a:avLst/>
          </a:prstGeom>
          <a:solidFill>
            <a:srgbClr val="FFFF00"/>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Tahoma"/>
                <a:ea typeface="+mn-ea"/>
                <a:cs typeface="+mn-cs"/>
              </a:rPr>
              <a:t>1</a:t>
            </a:r>
          </a:p>
        </p:txBody>
      </p:sp>
      <p:sp>
        <p:nvSpPr>
          <p:cNvPr id="33" name="TextBox 32"/>
          <p:cNvSpPr txBox="1"/>
          <p:nvPr/>
        </p:nvSpPr>
        <p:spPr>
          <a:xfrm>
            <a:off x="5600456" y="2032104"/>
            <a:ext cx="283033" cy="276999"/>
          </a:xfrm>
          <a:prstGeom prst="rect">
            <a:avLst/>
          </a:prstGeom>
          <a:solidFill>
            <a:srgbClr val="E171A4"/>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Tahoma"/>
                <a:ea typeface="+mn-ea"/>
                <a:cs typeface="+mn-cs"/>
              </a:rPr>
              <a:t>1</a:t>
            </a:r>
          </a:p>
        </p:txBody>
      </p:sp>
      <p:cxnSp>
        <p:nvCxnSpPr>
          <p:cNvPr id="34" name="Straight Connector 6"/>
          <p:cNvCxnSpPr/>
          <p:nvPr/>
        </p:nvCxnSpPr>
        <p:spPr>
          <a:xfrm flipV="1">
            <a:off x="5076056" y="1880506"/>
            <a:ext cx="983341" cy="324358"/>
          </a:xfrm>
          <a:prstGeom prst="bentConnector3">
            <a:avLst>
              <a:gd name="adj1" fmla="val 10007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5883489" y="2040593"/>
            <a:ext cx="283033" cy="276999"/>
          </a:xfrm>
          <a:prstGeom prst="rect">
            <a:avLst/>
          </a:prstGeom>
          <a:solidFill>
            <a:srgbClr val="D8478A"/>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Tahoma"/>
                <a:ea typeface="+mn-ea"/>
                <a:cs typeface="+mn-cs"/>
              </a:rPr>
              <a:t>0</a:t>
            </a:r>
          </a:p>
        </p:txBody>
      </p:sp>
      <p:sp>
        <p:nvSpPr>
          <p:cNvPr id="30" name="Rectangle 29"/>
          <p:cNvSpPr/>
          <p:nvPr/>
        </p:nvSpPr>
        <p:spPr>
          <a:xfrm rot="2702769">
            <a:off x="6509489" y="4000010"/>
            <a:ext cx="1926329" cy="263005"/>
          </a:xfrm>
          <a:prstGeom prst="rect">
            <a:avLst/>
          </a:prstGeom>
          <a:noFill/>
          <a:ln w="5715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 name="Rectangle 2"/>
          <p:cNvSpPr/>
          <p:nvPr/>
        </p:nvSpPr>
        <p:spPr>
          <a:xfrm rot="2702769">
            <a:off x="5118836" y="2824812"/>
            <a:ext cx="1863654" cy="269089"/>
          </a:xfrm>
          <a:prstGeom prst="rect">
            <a:avLst/>
          </a:prstGeom>
          <a:noFill/>
          <a:ln w="5715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5" name="Rectangle 24">
            <a:extLst>
              <a:ext uri="{FF2B5EF4-FFF2-40B4-BE49-F238E27FC236}">
                <a16:creationId xmlns:a16="http://schemas.microsoft.com/office/drawing/2014/main" id="{3E99D57C-3E33-134D-973F-70964B0772E6}"/>
              </a:ext>
            </a:extLst>
          </p:cNvPr>
          <p:cNvSpPr/>
          <p:nvPr/>
        </p:nvSpPr>
        <p:spPr>
          <a:xfrm>
            <a:off x="379769" y="5218820"/>
            <a:ext cx="8321040" cy="830997"/>
          </a:xfrm>
          <a:prstGeom prst="rect">
            <a:avLst/>
          </a:prstGeom>
          <a:solidFill>
            <a:schemeClr val="bg1"/>
          </a:solidFill>
          <a:ln w="19050">
            <a:solidFill>
              <a:srgbClr val="FE0606"/>
            </a:solidFill>
          </a:ln>
        </p:spPr>
        <p:txBody>
          <a:bodyPr wrap="square" anchor="ctr" anchorCtr="0">
            <a:spAutoFit/>
          </a:bodyPr>
          <a:lstStyle/>
          <a:p>
            <a:pPr algn="ctr"/>
            <a:r>
              <a:rPr lang="en-US" sz="2400" dirty="0">
                <a:solidFill>
                  <a:prstClr val="black"/>
                </a:solidFill>
              </a:rPr>
              <a:t>Our goal is to track the diagonally consecutive matches </a:t>
            </a:r>
          </a:p>
          <a:p>
            <a:pPr algn="ctr"/>
            <a:r>
              <a:rPr lang="en-US" sz="2400" dirty="0">
                <a:solidFill>
                  <a:prstClr val="black"/>
                </a:solidFill>
              </a:rPr>
              <a:t>in the neighborhood map</a:t>
            </a:r>
          </a:p>
        </p:txBody>
      </p:sp>
    </p:spTree>
    <p:extLst>
      <p:ext uri="{BB962C8B-B14F-4D97-AF65-F5344CB8AC3E}">
        <p14:creationId xmlns:p14="http://schemas.microsoft.com/office/powerpoint/2010/main" val="210304361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wipe(down)">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nodeType="clickEffect">
                                  <p:stCondLst>
                                    <p:cond delay="0"/>
                                  </p:stCondLst>
                                  <p:childTnLst>
                                    <p:animEffect transition="out" filter="fade">
                                      <p:cBhvr>
                                        <p:cTn id="16" dur="500"/>
                                        <p:tgtEl>
                                          <p:spTgt spid="7"/>
                                        </p:tgtEl>
                                      </p:cBhvr>
                                    </p:animEffect>
                                    <p:set>
                                      <p:cBhvr>
                                        <p:cTn id="17" dur="1" fill="hold">
                                          <p:stCondLst>
                                            <p:cond delay="499"/>
                                          </p:stCondLst>
                                        </p:cTn>
                                        <p:tgtEl>
                                          <p:spTgt spid="7"/>
                                        </p:tgtEl>
                                        <p:attrNameLst>
                                          <p:attrName>style.visibility</p:attrName>
                                        </p:attrNameLst>
                                      </p:cBhvr>
                                      <p:to>
                                        <p:strVal val="hidden"/>
                                      </p:to>
                                    </p:set>
                                  </p:childTnLst>
                                </p:cTn>
                              </p:par>
                            </p:childTnLst>
                          </p:cTn>
                        </p:par>
                        <p:par>
                          <p:cTn id="18" fill="hold">
                            <p:stCondLst>
                              <p:cond delay="500"/>
                            </p:stCondLst>
                            <p:childTnLst>
                              <p:par>
                                <p:cTn id="19" presetID="22" presetClass="entr" presetSubtype="8" fill="hold" nodeType="afterEffect">
                                  <p:stCondLst>
                                    <p:cond delay="0"/>
                                  </p:stCondLst>
                                  <p:childTnLst>
                                    <p:set>
                                      <p:cBhvr>
                                        <p:cTn id="20" dur="1" fill="hold">
                                          <p:stCondLst>
                                            <p:cond delay="0"/>
                                          </p:stCondLst>
                                        </p:cTn>
                                        <p:tgtEl>
                                          <p:spTgt spid="29"/>
                                        </p:tgtEl>
                                        <p:attrNameLst>
                                          <p:attrName>style.visibility</p:attrName>
                                        </p:attrNameLst>
                                      </p:cBhvr>
                                      <p:to>
                                        <p:strVal val="visible"/>
                                      </p:to>
                                    </p:set>
                                    <p:animEffect transition="in" filter="wipe(left)">
                                      <p:cBhvr>
                                        <p:cTn id="21" dur="500"/>
                                        <p:tgtEl>
                                          <p:spTgt spid="29"/>
                                        </p:tgtEl>
                                      </p:cBhvr>
                                    </p:animEffect>
                                  </p:childTnLst>
                                </p:cTn>
                              </p:par>
                            </p:childTnLst>
                          </p:cTn>
                        </p:par>
                        <p:par>
                          <p:cTn id="22" fill="hold">
                            <p:stCondLst>
                              <p:cond delay="1000"/>
                            </p:stCondLst>
                            <p:childTnLst>
                              <p:par>
                                <p:cTn id="23" presetID="22" presetClass="entr" presetSubtype="4" fill="hold" grpId="0" nodeType="afterEffect">
                                  <p:stCondLst>
                                    <p:cond delay="0"/>
                                  </p:stCondLst>
                                  <p:childTnLst>
                                    <p:set>
                                      <p:cBhvr>
                                        <p:cTn id="24" dur="1" fill="hold">
                                          <p:stCondLst>
                                            <p:cond delay="0"/>
                                          </p:stCondLst>
                                        </p:cTn>
                                        <p:tgtEl>
                                          <p:spTgt spid="33"/>
                                        </p:tgtEl>
                                        <p:attrNameLst>
                                          <p:attrName>style.visibility</p:attrName>
                                        </p:attrNameLst>
                                      </p:cBhvr>
                                      <p:to>
                                        <p:strVal val="visible"/>
                                      </p:to>
                                    </p:set>
                                    <p:animEffect transition="in" filter="wipe(down)">
                                      <p:cBhvr>
                                        <p:cTn id="25" dur="500"/>
                                        <p:tgtEl>
                                          <p:spTgt spid="33"/>
                                        </p:tgtEl>
                                      </p:cBhvr>
                                    </p:animEffect>
                                  </p:childTnLst>
                                </p:cTn>
                              </p:par>
                            </p:childTnLst>
                          </p:cTn>
                        </p:par>
                        <p:par>
                          <p:cTn id="26" fill="hold">
                            <p:stCondLst>
                              <p:cond delay="1500"/>
                            </p:stCondLst>
                            <p:childTnLst>
                              <p:par>
                                <p:cTn id="27" presetID="22" presetClass="exit" presetSubtype="4" fill="hold" nodeType="afterEffect">
                                  <p:stCondLst>
                                    <p:cond delay="0"/>
                                  </p:stCondLst>
                                  <p:childTnLst>
                                    <p:animEffect transition="out" filter="wipe(down)">
                                      <p:cBhvr>
                                        <p:cTn id="28" dur="500"/>
                                        <p:tgtEl>
                                          <p:spTgt spid="29"/>
                                        </p:tgtEl>
                                      </p:cBhvr>
                                    </p:animEffect>
                                    <p:set>
                                      <p:cBhvr>
                                        <p:cTn id="29" dur="1" fill="hold">
                                          <p:stCondLst>
                                            <p:cond delay="499"/>
                                          </p:stCondLst>
                                        </p:cTn>
                                        <p:tgtEl>
                                          <p:spTgt spid="29"/>
                                        </p:tgtEl>
                                        <p:attrNameLst>
                                          <p:attrName>style.visibility</p:attrName>
                                        </p:attrNameLst>
                                      </p:cBhvr>
                                      <p:to>
                                        <p:strVal val="hidden"/>
                                      </p:to>
                                    </p:set>
                                  </p:childTnLst>
                                </p:cTn>
                              </p:par>
                            </p:childTnLst>
                          </p:cTn>
                        </p:par>
                        <p:par>
                          <p:cTn id="30" fill="hold">
                            <p:stCondLst>
                              <p:cond delay="2000"/>
                            </p:stCondLst>
                            <p:childTnLst>
                              <p:par>
                                <p:cTn id="31" presetID="22" presetClass="entr" presetSubtype="8" fill="hold" nodeType="afterEffect">
                                  <p:stCondLst>
                                    <p:cond delay="0"/>
                                  </p:stCondLst>
                                  <p:childTnLst>
                                    <p:set>
                                      <p:cBhvr>
                                        <p:cTn id="32" dur="1" fill="hold">
                                          <p:stCondLst>
                                            <p:cond delay="0"/>
                                          </p:stCondLst>
                                        </p:cTn>
                                        <p:tgtEl>
                                          <p:spTgt spid="34"/>
                                        </p:tgtEl>
                                        <p:attrNameLst>
                                          <p:attrName>style.visibility</p:attrName>
                                        </p:attrNameLst>
                                      </p:cBhvr>
                                      <p:to>
                                        <p:strVal val="visible"/>
                                      </p:to>
                                    </p:set>
                                    <p:animEffect transition="in" filter="wipe(left)">
                                      <p:cBhvr>
                                        <p:cTn id="33" dur="500"/>
                                        <p:tgtEl>
                                          <p:spTgt spid="34"/>
                                        </p:tgtEl>
                                      </p:cBhvr>
                                    </p:animEffect>
                                  </p:childTnLst>
                                </p:cTn>
                              </p:par>
                            </p:childTnLst>
                          </p:cTn>
                        </p:par>
                        <p:par>
                          <p:cTn id="34" fill="hold">
                            <p:stCondLst>
                              <p:cond delay="2500"/>
                            </p:stCondLst>
                            <p:childTnLst>
                              <p:par>
                                <p:cTn id="35" presetID="22" presetClass="exit" presetSubtype="4" fill="hold" nodeType="afterEffect">
                                  <p:stCondLst>
                                    <p:cond delay="0"/>
                                  </p:stCondLst>
                                  <p:childTnLst>
                                    <p:animEffect transition="out" filter="wipe(down)">
                                      <p:cBhvr>
                                        <p:cTn id="36" dur="500"/>
                                        <p:tgtEl>
                                          <p:spTgt spid="34"/>
                                        </p:tgtEl>
                                      </p:cBhvr>
                                    </p:animEffect>
                                    <p:set>
                                      <p:cBhvr>
                                        <p:cTn id="37" dur="1" fill="hold">
                                          <p:stCondLst>
                                            <p:cond delay="499"/>
                                          </p:stCondLst>
                                        </p:cTn>
                                        <p:tgtEl>
                                          <p:spTgt spid="34"/>
                                        </p:tgtEl>
                                        <p:attrNameLst>
                                          <p:attrName>style.visibility</p:attrName>
                                        </p:attrNameLst>
                                      </p:cBhvr>
                                      <p:to>
                                        <p:strVal val="hidden"/>
                                      </p:to>
                                    </p:set>
                                  </p:childTnLst>
                                </p:cTn>
                              </p:par>
                            </p:childTnLst>
                          </p:cTn>
                        </p:par>
                        <p:par>
                          <p:cTn id="38" fill="hold">
                            <p:stCondLst>
                              <p:cond delay="3000"/>
                            </p:stCondLst>
                            <p:childTnLst>
                              <p:par>
                                <p:cTn id="39" presetID="22" presetClass="entr" presetSubtype="4" fill="hold" grpId="0" nodeType="afterEffect">
                                  <p:stCondLst>
                                    <p:cond delay="0"/>
                                  </p:stCondLst>
                                  <p:childTnLst>
                                    <p:set>
                                      <p:cBhvr>
                                        <p:cTn id="40" dur="1" fill="hold">
                                          <p:stCondLst>
                                            <p:cond delay="0"/>
                                          </p:stCondLst>
                                        </p:cTn>
                                        <p:tgtEl>
                                          <p:spTgt spid="37"/>
                                        </p:tgtEl>
                                        <p:attrNameLst>
                                          <p:attrName>style.visibility</p:attrName>
                                        </p:attrNameLst>
                                      </p:cBhvr>
                                      <p:to>
                                        <p:strVal val="visible"/>
                                      </p:to>
                                    </p:set>
                                    <p:animEffect transition="in" filter="wipe(down)">
                                      <p:cBhvr>
                                        <p:cTn id="41" dur="500"/>
                                        <p:tgtEl>
                                          <p:spTgt spid="37"/>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1" fill="hold" nodeType="click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wipe(up)">
                                      <p:cBhvr>
                                        <p:cTn id="46" dur="500"/>
                                        <p:tgtEl>
                                          <p:spTgt spid="19"/>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grpId="0" nodeType="clickEffect">
                                  <p:stCondLst>
                                    <p:cond delay="0"/>
                                  </p:stCondLst>
                                  <p:childTnLst>
                                    <p:set>
                                      <p:cBhvr>
                                        <p:cTn id="50" dur="1" fill="hold">
                                          <p:stCondLst>
                                            <p:cond delay="0"/>
                                          </p:stCondLst>
                                        </p:cTn>
                                        <p:tgtEl>
                                          <p:spTgt spid="341"/>
                                        </p:tgtEl>
                                        <p:attrNameLst>
                                          <p:attrName>style.visibility</p:attrName>
                                        </p:attrNameLst>
                                      </p:cBhvr>
                                      <p:to>
                                        <p:strVal val="visible"/>
                                      </p:to>
                                    </p:set>
                                    <p:animEffect transition="in" filter="wipe(left)">
                                      <p:cBhvr>
                                        <p:cTn id="51" dur="500"/>
                                        <p:tgtEl>
                                          <p:spTgt spid="341"/>
                                        </p:tgtEl>
                                      </p:cBhvr>
                                    </p:animEffect>
                                  </p:childTnLst>
                                </p:cTn>
                              </p:par>
                              <p:par>
                                <p:cTn id="52" presetID="22" presetClass="entr" presetSubtype="8" fill="hold" grpId="0" nodeType="withEffect">
                                  <p:stCondLst>
                                    <p:cond delay="0"/>
                                  </p:stCondLst>
                                  <p:childTnLst>
                                    <p:set>
                                      <p:cBhvr>
                                        <p:cTn id="53" dur="1" fill="hold">
                                          <p:stCondLst>
                                            <p:cond delay="0"/>
                                          </p:stCondLst>
                                        </p:cTn>
                                        <p:tgtEl>
                                          <p:spTgt spid="5"/>
                                        </p:tgtEl>
                                        <p:attrNameLst>
                                          <p:attrName>style.visibility</p:attrName>
                                        </p:attrNameLst>
                                      </p:cBhvr>
                                      <p:to>
                                        <p:strVal val="visible"/>
                                      </p:to>
                                    </p:set>
                                    <p:animEffect transition="in" filter="wipe(left)">
                                      <p:cBhvr>
                                        <p:cTn id="54" dur="500"/>
                                        <p:tgtEl>
                                          <p:spTgt spid="5"/>
                                        </p:tgtEl>
                                      </p:cBhvr>
                                    </p:animEffect>
                                  </p:childTnLst>
                                </p:cTn>
                              </p:par>
                            </p:childTnLst>
                          </p:cTn>
                        </p:par>
                      </p:childTnLst>
                    </p:cTn>
                  </p:par>
                  <p:par>
                    <p:cTn id="55" fill="hold">
                      <p:stCondLst>
                        <p:cond delay="indefinite"/>
                      </p:stCondLst>
                      <p:childTnLst>
                        <p:par>
                          <p:cTn id="56" fill="hold">
                            <p:stCondLst>
                              <p:cond delay="0"/>
                            </p:stCondLst>
                            <p:childTnLst>
                              <p:par>
                                <p:cTn id="57" presetID="22" presetClass="entr" presetSubtype="4" fill="hold" grpId="0" nodeType="clickEffect">
                                  <p:stCondLst>
                                    <p:cond delay="0"/>
                                  </p:stCondLst>
                                  <p:childTnLst>
                                    <p:set>
                                      <p:cBhvr>
                                        <p:cTn id="58" dur="1" fill="hold">
                                          <p:stCondLst>
                                            <p:cond delay="0"/>
                                          </p:stCondLst>
                                        </p:cTn>
                                        <p:tgtEl>
                                          <p:spTgt spid="343"/>
                                        </p:tgtEl>
                                        <p:attrNameLst>
                                          <p:attrName>style.visibility</p:attrName>
                                        </p:attrNameLst>
                                      </p:cBhvr>
                                      <p:to>
                                        <p:strVal val="visible"/>
                                      </p:to>
                                    </p:set>
                                    <p:animEffect transition="in" filter="wipe(down)">
                                      <p:cBhvr>
                                        <p:cTn id="59" dur="500"/>
                                        <p:tgtEl>
                                          <p:spTgt spid="343"/>
                                        </p:tgtEl>
                                      </p:cBhvr>
                                    </p:animEffect>
                                  </p:childTnLst>
                                </p:cTn>
                              </p:par>
                              <p:par>
                                <p:cTn id="60" presetID="22" presetClass="entr" presetSubtype="4" fill="hold" grpId="0" nodeType="withEffect">
                                  <p:stCondLst>
                                    <p:cond delay="0"/>
                                  </p:stCondLst>
                                  <p:childTnLst>
                                    <p:set>
                                      <p:cBhvr>
                                        <p:cTn id="61" dur="1" fill="hold">
                                          <p:stCondLst>
                                            <p:cond delay="0"/>
                                          </p:stCondLst>
                                        </p:cTn>
                                        <p:tgtEl>
                                          <p:spTgt spid="342"/>
                                        </p:tgtEl>
                                        <p:attrNameLst>
                                          <p:attrName>style.visibility</p:attrName>
                                        </p:attrNameLst>
                                      </p:cBhvr>
                                      <p:to>
                                        <p:strVal val="visible"/>
                                      </p:to>
                                    </p:set>
                                    <p:animEffect transition="in" filter="wipe(down)">
                                      <p:cBhvr>
                                        <p:cTn id="62" dur="500"/>
                                        <p:tgtEl>
                                          <p:spTgt spid="342"/>
                                        </p:tgtEl>
                                      </p:cBhvr>
                                    </p:animEffect>
                                  </p:childTnLst>
                                </p:cTn>
                              </p:par>
                            </p:childTnLst>
                          </p:cTn>
                        </p:par>
                      </p:childTnLst>
                    </p:cTn>
                  </p:par>
                  <p:par>
                    <p:cTn id="63" fill="hold">
                      <p:stCondLst>
                        <p:cond delay="indefinite"/>
                      </p:stCondLst>
                      <p:childTnLst>
                        <p:par>
                          <p:cTn id="64" fill="hold">
                            <p:stCondLst>
                              <p:cond delay="0"/>
                            </p:stCondLst>
                            <p:childTnLst>
                              <p:par>
                                <p:cTn id="65" presetID="26" presetClass="emph" presetSubtype="0" fill="hold" grpId="1" nodeType="clickEffect">
                                  <p:stCondLst>
                                    <p:cond delay="0"/>
                                  </p:stCondLst>
                                  <p:childTnLst>
                                    <p:animEffect transition="out" filter="fade">
                                      <p:cBhvr>
                                        <p:cTn id="66" dur="500" tmFilter="0, 0; .2, .5; .8, .5; 1, 0"/>
                                        <p:tgtEl>
                                          <p:spTgt spid="343"/>
                                        </p:tgtEl>
                                      </p:cBhvr>
                                    </p:animEffect>
                                    <p:animScale>
                                      <p:cBhvr>
                                        <p:cTn id="67" dur="250" autoRev="1" fill="hold"/>
                                        <p:tgtEl>
                                          <p:spTgt spid="343"/>
                                        </p:tgtEl>
                                      </p:cBhvr>
                                      <p:by x="105000" y="105000"/>
                                    </p:animScale>
                                  </p:childTnLst>
                                </p:cTn>
                              </p:par>
                              <p:par>
                                <p:cTn id="68" presetID="26" presetClass="emph" presetSubtype="0" fill="hold" grpId="1" nodeType="withEffect">
                                  <p:stCondLst>
                                    <p:cond delay="0"/>
                                  </p:stCondLst>
                                  <p:childTnLst>
                                    <p:animEffect transition="out" filter="fade">
                                      <p:cBhvr>
                                        <p:cTn id="69" dur="500" tmFilter="0, 0; .2, .5; .8, .5; 1, 0"/>
                                        <p:tgtEl>
                                          <p:spTgt spid="342"/>
                                        </p:tgtEl>
                                      </p:cBhvr>
                                    </p:animEffect>
                                    <p:animScale>
                                      <p:cBhvr>
                                        <p:cTn id="70" dur="250" autoRev="1" fill="hold"/>
                                        <p:tgtEl>
                                          <p:spTgt spid="342"/>
                                        </p:tgtEl>
                                      </p:cBhvr>
                                      <p:by x="105000" y="105000"/>
                                    </p:animScale>
                                  </p:childTnLst>
                                </p:cTn>
                              </p:par>
                            </p:childTnLst>
                          </p:cTn>
                        </p:par>
                      </p:childTnLst>
                    </p:cTn>
                  </p:par>
                  <p:par>
                    <p:cTn id="71" fill="hold">
                      <p:stCondLst>
                        <p:cond delay="indefinite"/>
                      </p:stCondLst>
                      <p:childTnLst>
                        <p:par>
                          <p:cTn id="72" fill="hold">
                            <p:stCondLst>
                              <p:cond delay="0"/>
                            </p:stCondLst>
                            <p:childTnLst>
                              <p:par>
                                <p:cTn id="73" presetID="22" presetClass="entr" presetSubtype="1" fill="hold" grpId="0" nodeType="clickEffect">
                                  <p:stCondLst>
                                    <p:cond delay="0"/>
                                  </p:stCondLst>
                                  <p:childTnLst>
                                    <p:set>
                                      <p:cBhvr>
                                        <p:cTn id="74" dur="1" fill="hold">
                                          <p:stCondLst>
                                            <p:cond delay="0"/>
                                          </p:stCondLst>
                                        </p:cTn>
                                        <p:tgtEl>
                                          <p:spTgt spid="3"/>
                                        </p:tgtEl>
                                        <p:attrNameLst>
                                          <p:attrName>style.visibility</p:attrName>
                                        </p:attrNameLst>
                                      </p:cBhvr>
                                      <p:to>
                                        <p:strVal val="visible"/>
                                      </p:to>
                                    </p:set>
                                    <p:animEffect transition="in" filter="wipe(up)">
                                      <p:cBhvr>
                                        <p:cTn id="75" dur="500"/>
                                        <p:tgtEl>
                                          <p:spTgt spid="3"/>
                                        </p:tgtEl>
                                      </p:cBhvr>
                                    </p:animEffect>
                                  </p:childTnLst>
                                </p:cTn>
                              </p:par>
                            </p:childTnLst>
                          </p:cTn>
                        </p:par>
                      </p:childTnLst>
                    </p:cTn>
                  </p:par>
                  <p:par>
                    <p:cTn id="76" fill="hold">
                      <p:stCondLst>
                        <p:cond delay="indefinite"/>
                      </p:stCondLst>
                      <p:childTnLst>
                        <p:par>
                          <p:cTn id="77" fill="hold">
                            <p:stCondLst>
                              <p:cond delay="0"/>
                            </p:stCondLst>
                            <p:childTnLst>
                              <p:par>
                                <p:cTn id="78" presetID="22" presetClass="entr" presetSubtype="1" fill="hold" grpId="0" nodeType="clickEffect">
                                  <p:stCondLst>
                                    <p:cond delay="0"/>
                                  </p:stCondLst>
                                  <p:childTnLst>
                                    <p:set>
                                      <p:cBhvr>
                                        <p:cTn id="79" dur="1" fill="hold">
                                          <p:stCondLst>
                                            <p:cond delay="0"/>
                                          </p:stCondLst>
                                        </p:cTn>
                                        <p:tgtEl>
                                          <p:spTgt spid="30"/>
                                        </p:tgtEl>
                                        <p:attrNameLst>
                                          <p:attrName>style.visibility</p:attrName>
                                        </p:attrNameLst>
                                      </p:cBhvr>
                                      <p:to>
                                        <p:strVal val="visible"/>
                                      </p:to>
                                    </p:set>
                                    <p:animEffect transition="in" filter="wipe(up)">
                                      <p:cBhvr>
                                        <p:cTn id="80" dur="500"/>
                                        <p:tgtEl>
                                          <p:spTgt spid="30"/>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25"/>
                                        </p:tgtEl>
                                        <p:attrNameLst>
                                          <p:attrName>style.visibility</p:attrName>
                                        </p:attrNameLst>
                                      </p:cBhvr>
                                      <p:to>
                                        <p:strVal val="visible"/>
                                      </p:to>
                                    </p:set>
                                    <p:animEffect transition="in" filter="fade">
                                      <p:cBhvr>
                                        <p:cTn id="85"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1" grpId="0"/>
      <p:bldP spid="342" grpId="0"/>
      <p:bldP spid="342" grpId="1"/>
      <p:bldP spid="343" grpId="0"/>
      <p:bldP spid="343" grpId="1"/>
      <p:bldP spid="5" grpId="0"/>
      <p:bldP spid="16" grpId="0" animBg="1"/>
      <p:bldP spid="33" grpId="0" animBg="1"/>
      <p:bldP spid="37" grpId="0" animBg="1"/>
      <p:bldP spid="30" grpId="0" animBg="1"/>
      <p:bldP spid="3" grpId="0" animBg="1"/>
      <p:bldP spid="25"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a:t>Alignment Matrix vs. Neighborhood Map</a:t>
            </a:r>
          </a:p>
        </p:txBody>
      </p:sp>
      <p:sp>
        <p:nvSpPr>
          <p:cNvPr id="2" name="Slide Number Placeholder 1"/>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6574E-FA2E-425B-A84C-39F9592E9ECB}"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graphicFrame>
        <p:nvGraphicFramePr>
          <p:cNvPr id="333" name="Object 332"/>
          <p:cNvGraphicFramePr>
            <a:graphicFrameLocks noChangeAspect="1"/>
          </p:cNvGraphicFramePr>
          <p:nvPr/>
        </p:nvGraphicFramePr>
        <p:xfrm>
          <a:off x="579550" y="1213035"/>
          <a:ext cx="3687114" cy="3863122"/>
        </p:xfrm>
        <a:graphic>
          <a:graphicData uri="http://schemas.openxmlformats.org/presentationml/2006/ole">
            <mc:AlternateContent xmlns:mc="http://schemas.openxmlformats.org/markup-compatibility/2006">
              <mc:Choice xmlns:v="urn:schemas-microsoft-com:vml" Requires="v">
                <p:oleObj name="Visio" r:id="rId3" imgW="1349428" imgH="1377867" progId="Visio.Drawing.11">
                  <p:embed/>
                </p:oleObj>
              </mc:Choice>
              <mc:Fallback>
                <p:oleObj name="Visio" r:id="rId3" imgW="1349428" imgH="1377867" progId="Visio.Drawing.11">
                  <p:embed/>
                  <p:pic>
                    <p:nvPicPr>
                      <p:cNvPr id="333" name="Object 332"/>
                      <p:cNvPicPr/>
                      <p:nvPr/>
                    </p:nvPicPr>
                    <p:blipFill>
                      <a:blip r:embed="rId4"/>
                      <a:stretch>
                        <a:fillRect/>
                      </a:stretch>
                    </p:blipFill>
                    <p:spPr>
                      <a:xfrm>
                        <a:off x="579550" y="1213035"/>
                        <a:ext cx="3687114" cy="3863122"/>
                      </a:xfrm>
                      <a:prstGeom prst="rect">
                        <a:avLst/>
                      </a:prstGeom>
                    </p:spPr>
                  </p:pic>
                </p:oleObj>
              </mc:Fallback>
            </mc:AlternateContent>
          </a:graphicData>
        </a:graphic>
      </p:graphicFrame>
      <p:graphicFrame>
        <p:nvGraphicFramePr>
          <p:cNvPr id="334" name="Object 333"/>
          <p:cNvGraphicFramePr>
            <a:graphicFrameLocks noChangeAspect="1"/>
          </p:cNvGraphicFramePr>
          <p:nvPr/>
        </p:nvGraphicFramePr>
        <p:xfrm>
          <a:off x="4540137" y="1251672"/>
          <a:ext cx="3783011" cy="3754664"/>
        </p:xfrm>
        <a:graphic>
          <a:graphicData uri="http://schemas.openxmlformats.org/presentationml/2006/ole">
            <mc:AlternateContent xmlns:mc="http://schemas.openxmlformats.org/markup-compatibility/2006">
              <mc:Choice xmlns:v="urn:schemas-microsoft-com:vml" Requires="v">
                <p:oleObj name="Visio" r:id="rId5" imgW="1349358" imgH="1377950" progId="Visio.Drawing.11">
                  <p:embed/>
                </p:oleObj>
              </mc:Choice>
              <mc:Fallback>
                <p:oleObj name="Visio" r:id="rId5" imgW="1349358" imgH="1377950" progId="Visio.Drawing.11">
                  <p:embed/>
                  <p:pic>
                    <p:nvPicPr>
                      <p:cNvPr id="334" name="Object 333"/>
                      <p:cNvPicPr/>
                      <p:nvPr/>
                    </p:nvPicPr>
                    <p:blipFill>
                      <a:blip r:embed="rId6"/>
                      <a:stretch>
                        <a:fillRect/>
                      </a:stretch>
                    </p:blipFill>
                    <p:spPr>
                      <a:xfrm>
                        <a:off x="4540137" y="1251672"/>
                        <a:ext cx="3783011" cy="3754664"/>
                      </a:xfrm>
                      <a:prstGeom prst="rect">
                        <a:avLst/>
                      </a:prstGeom>
                    </p:spPr>
                  </p:pic>
                </p:oleObj>
              </mc:Fallback>
            </mc:AlternateContent>
          </a:graphicData>
        </a:graphic>
      </p:graphicFrame>
      <p:sp>
        <p:nvSpPr>
          <p:cNvPr id="335" name="Rectangle 334"/>
          <p:cNvSpPr>
            <a:spLocks noChangeArrowheads="1"/>
          </p:cNvSpPr>
          <p:nvPr/>
        </p:nvSpPr>
        <p:spPr bwMode="auto">
          <a:xfrm>
            <a:off x="373482" y="4878617"/>
            <a:ext cx="4601473" cy="9848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            |dp[i][j-1]  -1 </a:t>
            </a:r>
            <a:r>
              <a:rPr kumimoji="0" lang="en-US" altLang="en-US" sz="1600" b="0" i="0" u="none" strike="noStrike" kern="1200" cap="none" spc="0" normalizeH="0" baseline="0" noProof="0">
                <a:ln>
                  <a:noFill/>
                </a:ln>
                <a:solidFill>
                  <a:srgbClr val="008200"/>
                </a:solidFill>
                <a:effectLst/>
                <a:uLnTx/>
                <a:uFillTx/>
                <a:latin typeface="Consolas" panose="020B0609020204030204" pitchFamily="49" charset="0"/>
                <a:ea typeface="+mn-ea"/>
                <a:cs typeface="Consolas" panose="020B0609020204030204" pitchFamily="49" charset="0"/>
              </a:rPr>
              <a:t>// </a:t>
            </a:r>
            <a:r>
              <a:rPr kumimoji="0" lang="en-US" altLang="en-US" sz="1600" b="0" i="0" u="none" strike="noStrike" kern="1200" cap="none" spc="0" normalizeH="0" baseline="0" noProof="0" err="1">
                <a:ln>
                  <a:noFill/>
                </a:ln>
                <a:solidFill>
                  <a:srgbClr val="008200"/>
                </a:solidFill>
                <a:effectLst/>
                <a:uLnTx/>
                <a:uFillTx/>
                <a:latin typeface="Consolas" panose="020B0609020204030204" pitchFamily="49" charset="0"/>
                <a:ea typeface="+mn-ea"/>
                <a:cs typeface="Consolas" panose="020B0609020204030204" pitchFamily="49" charset="0"/>
              </a:rPr>
              <a:t>Inser</a:t>
            </a:r>
            <a:r>
              <a:rPr kumimoji="0" lang="en-US" altLang="en-US" sz="1600" b="0" i="0" u="none" strike="noStrike" kern="1200" cap="none" spc="0" normalizeH="0" baseline="0" noProof="0">
                <a:ln>
                  <a:noFill/>
                </a:ln>
                <a:solidFill>
                  <a:srgbClr val="008200"/>
                </a:solidFill>
                <a:effectLst/>
                <a:uLnTx/>
                <a:uFillTx/>
                <a:latin typeface="Consolas" panose="020B0609020204030204" pitchFamily="49" charset="0"/>
                <a:ea typeface="+mn-ea"/>
                <a:cs typeface="Consolas" panose="020B0609020204030204" pitchFamily="49" charset="0"/>
              </a:rPr>
              <a:t>.</a:t>
            </a:r>
            <a:endParaRPr kumimoji="0" lang="en-US" alt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err="1">
                <a:ln>
                  <a:noFill/>
                </a:ln>
                <a:solidFill>
                  <a:srgbClr val="000000"/>
                </a:solidFill>
                <a:effectLst/>
                <a:uLnTx/>
                <a:uFillTx/>
                <a:latin typeface="Consolas" panose="020B0609020204030204" pitchFamily="49" charset="0"/>
                <a:ea typeface="+mn-ea"/>
                <a:cs typeface="Consolas" panose="020B0609020204030204" pitchFamily="49" charset="0"/>
              </a:rPr>
              <a:t>dp</a:t>
            </a:r>
            <a:r>
              <a:rPr kumimoji="0" lang="en-US" altLang="en-US" sz="16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[i][j]=</a:t>
            </a:r>
            <a:r>
              <a:rPr kumimoji="0" lang="en-US" altLang="en-US" sz="1600" b="0" i="0" u="none" strike="noStrike" kern="1200" cap="none" spc="0" normalizeH="0" baseline="0" noProof="0" err="1">
                <a:ln>
                  <a:noFill/>
                </a:ln>
                <a:solidFill>
                  <a:srgbClr val="000000"/>
                </a:solidFill>
                <a:effectLst/>
                <a:uLnTx/>
                <a:uFillTx/>
                <a:latin typeface="Consolas" panose="020B0609020204030204" pitchFamily="49" charset="0"/>
                <a:ea typeface="+mn-ea"/>
                <a:cs typeface="Consolas" panose="020B0609020204030204" pitchFamily="49" charset="0"/>
              </a:rPr>
              <a:t>max|dp</a:t>
            </a:r>
            <a:r>
              <a:rPr kumimoji="0" lang="en-US" altLang="en-US" sz="16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[i-1][j]  -1 </a:t>
            </a:r>
            <a:r>
              <a:rPr kumimoji="0" lang="en-US" altLang="en-US" sz="1600" b="0" i="0" u="none" strike="noStrike" kern="1200" cap="none" spc="0" normalizeH="0" baseline="0" noProof="0">
                <a:ln>
                  <a:noFill/>
                </a:ln>
                <a:solidFill>
                  <a:srgbClr val="008200"/>
                </a:solidFill>
                <a:effectLst/>
                <a:uLnTx/>
                <a:uFillTx/>
                <a:latin typeface="Consolas" panose="020B0609020204030204" pitchFamily="49" charset="0"/>
                <a:ea typeface="+mn-ea"/>
                <a:cs typeface="Consolas" panose="020B0609020204030204" pitchFamily="49" charset="0"/>
              </a:rPr>
              <a:t>// Del.</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8200"/>
                </a:solidFill>
                <a:effectLst/>
                <a:uLnTx/>
                <a:uFillTx/>
                <a:latin typeface="Consolas" panose="020B0609020204030204" pitchFamily="49" charset="0"/>
                <a:ea typeface="+mn-ea"/>
                <a:cs typeface="Consolas" panose="020B0609020204030204" pitchFamily="49" charset="0"/>
              </a:rPr>
              <a:t>  </a:t>
            </a:r>
            <a:r>
              <a:rPr kumimoji="0" lang="en-US" altLang="en-US" sz="16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          |</a:t>
            </a:r>
            <a:r>
              <a:rPr kumimoji="0" lang="en-US" altLang="en-US" sz="1600" b="0" i="0" u="none" strike="noStrike" kern="1200" cap="none" spc="0" normalizeH="0" baseline="0" noProof="0" err="1">
                <a:ln>
                  <a:noFill/>
                </a:ln>
                <a:solidFill>
                  <a:srgbClr val="000000"/>
                </a:solidFill>
                <a:effectLst/>
                <a:uLnTx/>
                <a:uFillTx/>
                <a:latin typeface="Consolas" panose="020B0609020204030204" pitchFamily="49" charset="0"/>
                <a:ea typeface="+mn-ea"/>
                <a:cs typeface="Consolas" panose="020B0609020204030204" pitchFamily="49" charset="0"/>
              </a:rPr>
              <a:t>dp</a:t>
            </a:r>
            <a:r>
              <a:rPr kumimoji="0" lang="en-US" altLang="en-US" sz="16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[i-1][j-1]-1 </a:t>
            </a:r>
            <a:r>
              <a:rPr kumimoji="0" lang="en-US" altLang="en-US" sz="1600" b="0" i="0" u="none" strike="noStrike" kern="1200" cap="none" spc="0" normalizeH="0" baseline="0" noProof="0">
                <a:ln>
                  <a:noFill/>
                </a:ln>
                <a:solidFill>
                  <a:srgbClr val="008200"/>
                </a:solidFill>
                <a:effectLst/>
                <a:uLnTx/>
                <a:uFillTx/>
                <a:latin typeface="Consolas" panose="020B0609020204030204" pitchFamily="49" charset="0"/>
                <a:ea typeface="+mn-ea"/>
                <a:cs typeface="Consolas" panose="020B0609020204030204" pitchFamily="49" charset="0"/>
              </a:rPr>
              <a:t>// Subs.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8200"/>
                </a:solidFill>
                <a:effectLst/>
                <a:uLnTx/>
                <a:uFillTx/>
                <a:latin typeface="Consolas" panose="020B0609020204030204" pitchFamily="49" charset="0"/>
                <a:ea typeface="+mn-ea"/>
                <a:cs typeface="Consolas" panose="020B0609020204030204" pitchFamily="49" charset="0"/>
              </a:rPr>
              <a:t>  </a:t>
            </a:r>
            <a:r>
              <a:rPr kumimoji="0" lang="en-US" altLang="en-US" sz="16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          |</a:t>
            </a:r>
            <a:r>
              <a:rPr kumimoji="0" lang="en-US" altLang="en-US" sz="1600" b="0" i="0" u="none" strike="noStrike" kern="1200" cap="none" spc="0" normalizeH="0" baseline="0" noProof="0" err="1">
                <a:ln>
                  <a:noFill/>
                </a:ln>
                <a:solidFill>
                  <a:srgbClr val="000000"/>
                </a:solidFill>
                <a:effectLst/>
                <a:uLnTx/>
                <a:uFillTx/>
                <a:latin typeface="Consolas" panose="020B0609020204030204" pitchFamily="49" charset="0"/>
                <a:ea typeface="+mn-ea"/>
                <a:cs typeface="Consolas" panose="020B0609020204030204" pitchFamily="49" charset="0"/>
              </a:rPr>
              <a:t>dp</a:t>
            </a:r>
            <a:r>
              <a:rPr kumimoji="0" lang="en-US" altLang="en-US" sz="16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[i-1][j-1]+0 </a:t>
            </a:r>
            <a:r>
              <a:rPr kumimoji="0" lang="en-US" altLang="en-US" sz="1600" b="0" i="0" u="none" strike="noStrike" kern="1200" cap="none" spc="0" normalizeH="0" baseline="0" noProof="0">
                <a:ln>
                  <a:noFill/>
                </a:ln>
                <a:solidFill>
                  <a:srgbClr val="008200"/>
                </a:solidFill>
                <a:effectLst/>
                <a:uLnTx/>
                <a:uFillTx/>
                <a:latin typeface="Consolas" panose="020B0609020204030204" pitchFamily="49" charset="0"/>
                <a:ea typeface="+mn-ea"/>
                <a:cs typeface="Consolas" panose="020B0609020204030204" pitchFamily="49" charset="0"/>
              </a:rPr>
              <a:t>// match.</a:t>
            </a:r>
            <a:endPar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cxnSp>
        <p:nvCxnSpPr>
          <p:cNvPr id="337" name="Straight Arrow Connector 336"/>
          <p:cNvCxnSpPr/>
          <p:nvPr/>
        </p:nvCxnSpPr>
        <p:spPr>
          <a:xfrm flipV="1">
            <a:off x="3683357" y="2659760"/>
            <a:ext cx="0" cy="365760"/>
          </a:xfrm>
          <a:prstGeom prst="straightConnector1">
            <a:avLst/>
          </a:prstGeom>
          <a:ln w="50800" cmpd="sng">
            <a:solidFill>
              <a:srgbClr val="FF0000"/>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38" name="Straight Arrow Connector 337"/>
          <p:cNvCxnSpPr/>
          <p:nvPr/>
        </p:nvCxnSpPr>
        <p:spPr>
          <a:xfrm flipH="1" flipV="1">
            <a:off x="3322748" y="2737035"/>
            <a:ext cx="365760" cy="275606"/>
          </a:xfrm>
          <a:prstGeom prst="straightConnector1">
            <a:avLst/>
          </a:prstGeom>
          <a:ln w="50800" cmpd="sng">
            <a:solidFill>
              <a:srgbClr val="FF0000"/>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340" name="Straight Arrow Connector 339"/>
          <p:cNvCxnSpPr/>
          <p:nvPr/>
        </p:nvCxnSpPr>
        <p:spPr>
          <a:xfrm flipH="1" flipV="1">
            <a:off x="3307721" y="3018225"/>
            <a:ext cx="365760" cy="0"/>
          </a:xfrm>
          <a:prstGeom prst="straightConnector1">
            <a:avLst/>
          </a:prstGeom>
          <a:ln w="50800" cmpd="sng">
            <a:solidFill>
              <a:srgbClr val="FF0000"/>
            </a:solidFill>
            <a:tailEnd type="triangle" w="med" len="med"/>
          </a:ln>
        </p:spPr>
        <p:style>
          <a:lnRef idx="1">
            <a:schemeClr val="accent1"/>
          </a:lnRef>
          <a:fillRef idx="0">
            <a:schemeClr val="accent1"/>
          </a:fillRef>
          <a:effectRef idx="0">
            <a:schemeClr val="accent1"/>
          </a:effectRef>
          <a:fontRef idx="minor">
            <a:schemeClr val="tx1"/>
          </a:fontRef>
        </p:style>
      </p:cxnSp>
      <p:sp>
        <p:nvSpPr>
          <p:cNvPr id="341" name="Rectangle 340"/>
          <p:cNvSpPr>
            <a:spLocks noChangeArrowheads="1"/>
          </p:cNvSpPr>
          <p:nvPr/>
        </p:nvSpPr>
        <p:spPr bwMode="auto">
          <a:xfrm>
            <a:off x="5297079" y="5009773"/>
            <a:ext cx="3183657"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err="1">
                <a:ln>
                  <a:noFill/>
                </a:ln>
                <a:solidFill>
                  <a:srgbClr val="000000"/>
                </a:solidFill>
                <a:effectLst/>
                <a:uLnTx/>
                <a:uFillTx/>
                <a:latin typeface="Consolas" panose="020B0609020204030204" pitchFamily="49" charset="0"/>
                <a:ea typeface="+mn-ea"/>
                <a:cs typeface="Consolas" panose="020B0609020204030204" pitchFamily="49" charset="0"/>
              </a:rPr>
              <a:t>dp</a:t>
            </a:r>
            <a:r>
              <a:rPr kumimoji="0" lang="en-US" altLang="en-US" sz="16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[i][j]=|0 if X[i]=Y[j]</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         |1 if X[i]≠Y[j]</a:t>
            </a:r>
          </a:p>
        </p:txBody>
      </p:sp>
      <p:sp>
        <p:nvSpPr>
          <p:cNvPr id="342" name="TextBox 341"/>
          <p:cNvSpPr txBox="1"/>
          <p:nvPr/>
        </p:nvSpPr>
        <p:spPr>
          <a:xfrm>
            <a:off x="5360677" y="5911752"/>
            <a:ext cx="2614411"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0000"/>
                </a:solidFill>
                <a:effectLst/>
                <a:uLnTx/>
                <a:uFillTx/>
                <a:latin typeface="Tahoma"/>
                <a:ea typeface="+mn-ea"/>
                <a:cs typeface="+mn-cs"/>
              </a:rPr>
              <a:t>No data dependencies!</a:t>
            </a:r>
          </a:p>
        </p:txBody>
      </p:sp>
      <p:sp>
        <p:nvSpPr>
          <p:cNvPr id="343" name="TextBox 342"/>
          <p:cNvSpPr txBox="1"/>
          <p:nvPr/>
        </p:nvSpPr>
        <p:spPr>
          <a:xfrm>
            <a:off x="945798" y="5808280"/>
            <a:ext cx="3309874"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0000"/>
                </a:solidFill>
                <a:effectLst/>
                <a:uLnTx/>
                <a:uFillTx/>
                <a:latin typeface="Tahoma"/>
                <a:ea typeface="+mn-ea"/>
                <a:cs typeface="+mn-cs"/>
              </a:rPr>
              <a:t>Each cell depends on three pre-computed cells!</a:t>
            </a:r>
          </a:p>
        </p:txBody>
      </p:sp>
      <p:sp>
        <p:nvSpPr>
          <p:cNvPr id="348" name="Rectangle 347"/>
          <p:cNvSpPr/>
          <p:nvPr/>
        </p:nvSpPr>
        <p:spPr>
          <a:xfrm>
            <a:off x="1533773" y="1000746"/>
            <a:ext cx="6441315"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F497D"/>
                </a:solidFill>
                <a:effectLst>
                  <a:outerShdw blurRad="38100" dist="38100" dir="2700000" algn="tl">
                    <a:srgbClr val="000000">
                      <a:alpha val="43137"/>
                    </a:srgbClr>
                  </a:outerShdw>
                </a:effectLst>
                <a:uLnTx/>
                <a:uFillTx/>
                <a:latin typeface="Tahoma"/>
                <a:ea typeface="+mn-ea"/>
                <a:cs typeface="+mn-cs"/>
              </a:rPr>
              <a:t>Needleman-</a:t>
            </a:r>
            <a:r>
              <a:rPr kumimoji="0" lang="en-US" sz="1800" b="0" i="0" u="none" strike="noStrike" kern="1200" cap="none" spc="0" normalizeH="0" baseline="0" noProof="0" err="1">
                <a:ln>
                  <a:noFill/>
                </a:ln>
                <a:solidFill>
                  <a:srgbClr val="1F497D"/>
                </a:solidFill>
                <a:effectLst>
                  <a:outerShdw blurRad="38100" dist="38100" dir="2700000" algn="tl">
                    <a:srgbClr val="000000">
                      <a:alpha val="43137"/>
                    </a:srgbClr>
                  </a:outerShdw>
                </a:effectLst>
                <a:uLnTx/>
                <a:uFillTx/>
                <a:latin typeface="Tahoma"/>
                <a:ea typeface="+mn-ea"/>
                <a:cs typeface="+mn-cs"/>
              </a:rPr>
              <a:t>Wunsch</a:t>
            </a:r>
            <a:r>
              <a:rPr kumimoji="0" lang="en-US" sz="1800" b="0" i="0" u="none" strike="noStrike" kern="1200" cap="none" spc="0" normalizeH="0" baseline="0" noProof="0">
                <a:ln>
                  <a:noFill/>
                </a:ln>
                <a:solidFill>
                  <a:srgbClr val="1F497D"/>
                </a:solidFill>
                <a:effectLst>
                  <a:outerShdw blurRad="38100" dist="38100" dir="2700000" algn="tl">
                    <a:srgbClr val="000000">
                      <a:alpha val="43137"/>
                    </a:srgbClr>
                  </a:outerShdw>
                </a:effectLst>
                <a:uLnTx/>
                <a:uFillTx/>
                <a:latin typeface="Tahoma"/>
                <a:ea typeface="+mn-ea"/>
                <a:cs typeface="+mn-cs"/>
              </a:rPr>
              <a:t>                             Neighborhood Map</a:t>
            </a:r>
          </a:p>
        </p:txBody>
      </p:sp>
      <p:sp>
        <p:nvSpPr>
          <p:cNvPr id="5" name="Rectangle 4"/>
          <p:cNvSpPr/>
          <p:nvPr/>
        </p:nvSpPr>
        <p:spPr>
          <a:xfrm>
            <a:off x="6812847" y="5448003"/>
            <a:ext cx="2145173" cy="52322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where    1≤ i ≤ m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rPr>
              <a:t>      i-E ≤ j ≤ </a:t>
            </a:r>
            <a:r>
              <a:rPr kumimoji="0" lang="en-US" sz="1400" b="0" i="0" u="none" strike="noStrike" kern="1200" cap="none" spc="0" normalizeH="0" baseline="0" noProof="0" err="1">
                <a:ln>
                  <a:noFill/>
                </a:ln>
                <a:solidFill>
                  <a:srgbClr val="000000"/>
                </a:solidFill>
                <a:effectLst/>
                <a:uLnTx/>
                <a:uFillTx/>
                <a:latin typeface="Consolas" panose="020B0609020204030204" pitchFamily="49" charset="0"/>
                <a:ea typeface="+mn-ea"/>
                <a:cs typeface="Consolas" panose="020B0609020204030204" pitchFamily="49" charset="0"/>
              </a:rPr>
              <a:t>i+E</a:t>
            </a:r>
            <a:endParaRPr kumimoji="0" lang="en-US" sz="1400" b="0" i="0" u="none" strike="noStrike" kern="1200" cap="none" spc="0" normalizeH="0" baseline="0" noProof="0">
              <a:ln>
                <a:noFill/>
              </a:ln>
              <a:solidFill>
                <a:srgbClr val="000000"/>
              </a:solidFill>
              <a:effectLst/>
              <a:uLnTx/>
              <a:uFillTx/>
              <a:latin typeface="Consolas" panose="020B0609020204030204" pitchFamily="49" charset="0"/>
              <a:ea typeface="+mn-ea"/>
              <a:cs typeface="Consolas" panose="020B0609020204030204" pitchFamily="49" charset="0"/>
            </a:endParaRPr>
          </a:p>
        </p:txBody>
      </p:sp>
      <p:graphicFrame>
        <p:nvGraphicFramePr>
          <p:cNvPr id="19" name="Object 18"/>
          <p:cNvGraphicFramePr>
            <a:graphicFrameLocks noChangeAspect="1"/>
          </p:cNvGraphicFramePr>
          <p:nvPr/>
        </p:nvGraphicFramePr>
        <p:xfrm>
          <a:off x="4540289" y="1260120"/>
          <a:ext cx="3783011" cy="3754664"/>
        </p:xfrm>
        <a:graphic>
          <a:graphicData uri="http://schemas.openxmlformats.org/presentationml/2006/ole">
            <mc:AlternateContent xmlns:mc="http://schemas.openxmlformats.org/markup-compatibility/2006">
              <mc:Choice xmlns:v="urn:schemas-microsoft-com:vml" Requires="v">
                <p:oleObj name="Visio" r:id="rId7" imgW="1349358" imgH="1377950" progId="Visio.Drawing.11">
                  <p:embed/>
                </p:oleObj>
              </mc:Choice>
              <mc:Fallback>
                <p:oleObj name="Visio" r:id="rId7" imgW="1349358" imgH="1377950" progId="Visio.Drawing.11">
                  <p:embed/>
                  <p:pic>
                    <p:nvPicPr>
                      <p:cNvPr id="19" name="Object 18"/>
                      <p:cNvPicPr/>
                      <p:nvPr/>
                    </p:nvPicPr>
                    <p:blipFill>
                      <a:blip r:embed="rId8"/>
                      <a:stretch>
                        <a:fillRect/>
                      </a:stretch>
                    </p:blipFill>
                    <p:spPr>
                      <a:xfrm>
                        <a:off x="4540289" y="1260120"/>
                        <a:ext cx="3783011" cy="3754664"/>
                      </a:xfrm>
                      <a:prstGeom prst="rect">
                        <a:avLst/>
                      </a:prstGeom>
                    </p:spPr>
                  </p:pic>
                </p:oleObj>
              </mc:Fallback>
            </mc:AlternateContent>
          </a:graphicData>
        </a:graphic>
      </p:graphicFrame>
      <p:cxnSp>
        <p:nvCxnSpPr>
          <p:cNvPr id="7" name="Straight Connector 6"/>
          <p:cNvCxnSpPr/>
          <p:nvPr/>
        </p:nvCxnSpPr>
        <p:spPr>
          <a:xfrm flipV="1">
            <a:off x="5004048" y="1837642"/>
            <a:ext cx="439625" cy="367222"/>
          </a:xfrm>
          <a:prstGeom prst="bentConnector3">
            <a:avLst>
              <a:gd name="adj1" fmla="val 101463"/>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9" name="Straight Connector 6"/>
          <p:cNvCxnSpPr/>
          <p:nvPr/>
        </p:nvCxnSpPr>
        <p:spPr>
          <a:xfrm flipV="1">
            <a:off x="5140864" y="1866218"/>
            <a:ext cx="655272" cy="338646"/>
          </a:xfrm>
          <a:prstGeom prst="bentConnector3">
            <a:avLst>
              <a:gd name="adj1" fmla="val 10035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5326983" y="2035541"/>
            <a:ext cx="283033" cy="276999"/>
          </a:xfrm>
          <a:prstGeom prst="rect">
            <a:avLst/>
          </a:prstGeom>
          <a:solidFill>
            <a:srgbClr val="FFFF00"/>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Tahoma"/>
                <a:ea typeface="+mn-ea"/>
                <a:cs typeface="+mn-cs"/>
              </a:rPr>
              <a:t>1</a:t>
            </a:r>
          </a:p>
        </p:txBody>
      </p:sp>
      <p:sp>
        <p:nvSpPr>
          <p:cNvPr id="33" name="TextBox 32"/>
          <p:cNvSpPr txBox="1"/>
          <p:nvPr/>
        </p:nvSpPr>
        <p:spPr>
          <a:xfrm>
            <a:off x="5600456" y="2032104"/>
            <a:ext cx="283033" cy="276999"/>
          </a:xfrm>
          <a:prstGeom prst="rect">
            <a:avLst/>
          </a:prstGeom>
          <a:solidFill>
            <a:srgbClr val="E171A4"/>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Tahoma"/>
                <a:ea typeface="+mn-ea"/>
                <a:cs typeface="+mn-cs"/>
              </a:rPr>
              <a:t>1</a:t>
            </a:r>
          </a:p>
        </p:txBody>
      </p:sp>
      <p:cxnSp>
        <p:nvCxnSpPr>
          <p:cNvPr id="34" name="Straight Connector 6"/>
          <p:cNvCxnSpPr/>
          <p:nvPr/>
        </p:nvCxnSpPr>
        <p:spPr>
          <a:xfrm flipV="1">
            <a:off x="5076056" y="1880506"/>
            <a:ext cx="983341" cy="324358"/>
          </a:xfrm>
          <a:prstGeom prst="bentConnector3">
            <a:avLst>
              <a:gd name="adj1" fmla="val 100071"/>
            </a:avLst>
          </a:prstGeom>
          <a:ln w="38100">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5883489" y="2040593"/>
            <a:ext cx="283033" cy="276999"/>
          </a:xfrm>
          <a:prstGeom prst="rect">
            <a:avLst/>
          </a:prstGeom>
          <a:solidFill>
            <a:srgbClr val="D8478A"/>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Tahoma"/>
                <a:ea typeface="+mn-ea"/>
                <a:cs typeface="+mn-cs"/>
              </a:rPr>
              <a:t>0</a:t>
            </a:r>
          </a:p>
        </p:txBody>
      </p:sp>
      <p:sp>
        <p:nvSpPr>
          <p:cNvPr id="30" name="Rectangle 29"/>
          <p:cNvSpPr/>
          <p:nvPr/>
        </p:nvSpPr>
        <p:spPr>
          <a:xfrm rot="2702769">
            <a:off x="6509489" y="4000010"/>
            <a:ext cx="1926329" cy="263005"/>
          </a:xfrm>
          <a:prstGeom prst="rect">
            <a:avLst/>
          </a:prstGeom>
          <a:noFill/>
          <a:ln w="5715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44" name="Rectangle 343"/>
          <p:cNvSpPr/>
          <p:nvPr/>
        </p:nvSpPr>
        <p:spPr>
          <a:xfrm>
            <a:off x="411480" y="4910817"/>
            <a:ext cx="8321040" cy="1463040"/>
          </a:xfrm>
          <a:prstGeom prst="rect">
            <a:avLst/>
          </a:prstGeom>
          <a:solidFill>
            <a:schemeClr val="bg1"/>
          </a:solidFill>
          <a:ln w="19050">
            <a:solidFill>
              <a:srgbClr val="FE0606"/>
            </a:solidFill>
          </a:ln>
        </p:spPr>
        <p:txBody>
          <a:bodyPr wrap="square"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prstClr val="black"/>
                </a:solidFill>
                <a:effectLst/>
                <a:uLnTx/>
                <a:uFillTx/>
                <a:latin typeface="Tahoma"/>
                <a:ea typeface="+mn-ea"/>
                <a:cs typeface="+mn-cs"/>
              </a:rPr>
              <a:t>Our goal to track the diagonally consecutive matches in the neighborhood map.</a:t>
            </a:r>
          </a:p>
        </p:txBody>
      </p:sp>
      <p:sp>
        <p:nvSpPr>
          <p:cNvPr id="3" name="Rectangle 2"/>
          <p:cNvSpPr/>
          <p:nvPr/>
        </p:nvSpPr>
        <p:spPr>
          <a:xfrm rot="2702769">
            <a:off x="5118836" y="2824812"/>
            <a:ext cx="1863654" cy="269089"/>
          </a:xfrm>
          <a:prstGeom prst="rect">
            <a:avLst/>
          </a:prstGeom>
          <a:noFill/>
          <a:ln w="5715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42" name="Rectangle 141">
            <a:extLst>
              <a:ext uri="{FF2B5EF4-FFF2-40B4-BE49-F238E27FC236}">
                <a16:creationId xmlns:a16="http://schemas.microsoft.com/office/drawing/2014/main" id="{77F02F73-840C-A543-A6BC-36EBB1AD1E1C}"/>
              </a:ext>
            </a:extLst>
          </p:cNvPr>
          <p:cNvSpPr/>
          <p:nvPr/>
        </p:nvSpPr>
        <p:spPr>
          <a:xfrm>
            <a:off x="346475" y="3729980"/>
            <a:ext cx="8451051" cy="2651760"/>
          </a:xfrm>
          <a:prstGeom prst="rect">
            <a:avLst/>
          </a:prstGeom>
          <a:solidFill>
            <a:schemeClr val="bg1"/>
          </a:solidFill>
          <a:ln w="19050">
            <a:solidFill>
              <a:srgbClr val="FE0606"/>
            </a:solidFill>
          </a:ln>
        </p:spPr>
        <p:txBody>
          <a:bodyPr wrap="square">
            <a:spAutoFit/>
          </a:bodyPr>
          <a:lstStyle/>
          <a:p>
            <a:pPr algn="ctr">
              <a:defRPr/>
            </a:pPr>
            <a:r>
              <a:rPr lang="en-US" sz="2400" dirty="0">
                <a:solidFill>
                  <a:prstClr val="black"/>
                </a:solidFill>
              </a:rPr>
              <a:t>Independent vectors can be processed in parallel using hardware technologies</a:t>
            </a:r>
          </a:p>
        </p:txBody>
      </p:sp>
      <p:pic>
        <p:nvPicPr>
          <p:cNvPr id="143" name="Picture 6" descr="Image result for intel processor chip">
            <a:extLst>
              <a:ext uri="{FF2B5EF4-FFF2-40B4-BE49-F238E27FC236}">
                <a16:creationId xmlns:a16="http://schemas.microsoft.com/office/drawing/2014/main" id="{89572FE2-0240-554F-9BFA-4D2A1FF8AA6D}"/>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553831" y="4797152"/>
            <a:ext cx="1859717" cy="1357593"/>
          </a:xfrm>
          <a:prstGeom prst="rect">
            <a:avLst/>
          </a:prstGeom>
          <a:noFill/>
          <a:extLst>
            <a:ext uri="{909E8E84-426E-40DD-AFC4-6F175D3DCCD1}">
              <a14:hiddenFill xmlns:a14="http://schemas.microsoft.com/office/drawing/2010/main">
                <a:solidFill>
                  <a:srgbClr val="FFFFFF"/>
                </a:solidFill>
              </a14:hiddenFill>
            </a:ext>
          </a:extLst>
        </p:spPr>
      </p:pic>
      <p:pic>
        <p:nvPicPr>
          <p:cNvPr id="144" name="Picture 2" descr="Image result for vc709">
            <a:extLst>
              <a:ext uri="{FF2B5EF4-FFF2-40B4-BE49-F238E27FC236}">
                <a16:creationId xmlns:a16="http://schemas.microsoft.com/office/drawing/2014/main" id="{ACDDB89E-2B82-E74F-BFB1-4848D4F92DE3}"/>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74083" y="4430547"/>
            <a:ext cx="2433211" cy="1520757"/>
          </a:xfrm>
          <a:prstGeom prst="rect">
            <a:avLst/>
          </a:prstGeom>
          <a:noFill/>
          <a:extLst>
            <a:ext uri="{909E8E84-426E-40DD-AFC4-6F175D3DCCD1}">
              <a14:hiddenFill xmlns:a14="http://schemas.microsoft.com/office/drawing/2010/main">
                <a:solidFill>
                  <a:srgbClr val="FFFFFF"/>
                </a:solidFill>
              </a14:hiddenFill>
            </a:ext>
          </a:extLst>
        </p:spPr>
      </p:pic>
      <p:pic>
        <p:nvPicPr>
          <p:cNvPr id="145" name="Picture 4" descr="Image result for gpu">
            <a:extLst>
              <a:ext uri="{FF2B5EF4-FFF2-40B4-BE49-F238E27FC236}">
                <a16:creationId xmlns:a16="http://schemas.microsoft.com/office/drawing/2014/main" id="{12E328BE-8370-674C-A6B2-7B87FB0FA793}"/>
              </a:ext>
            </a:extLst>
          </p:cNvPr>
          <p:cNvPicPr>
            <a:picLocks noChangeAspect="1" noChangeArrowheads="1"/>
          </p:cNvPicPr>
          <p:nvPr/>
        </p:nvPicPr>
        <p:blipFill>
          <a:blip r:embed="rId11"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141545" y="4867905"/>
            <a:ext cx="2238447" cy="1553174"/>
          </a:xfrm>
          <a:prstGeom prst="rect">
            <a:avLst/>
          </a:prstGeom>
          <a:noFill/>
          <a:extLst>
            <a:ext uri="{909E8E84-426E-40DD-AFC4-6F175D3DCCD1}">
              <a14:hiddenFill xmlns:a14="http://schemas.microsoft.com/office/drawing/2010/main">
                <a:solidFill>
                  <a:srgbClr val="FFFFFF"/>
                </a:solidFill>
              </a14:hiddenFill>
            </a:ext>
          </a:extLst>
        </p:spPr>
      </p:pic>
      <p:grpSp>
        <p:nvGrpSpPr>
          <p:cNvPr id="146" name="Group 145">
            <a:extLst>
              <a:ext uri="{FF2B5EF4-FFF2-40B4-BE49-F238E27FC236}">
                <a16:creationId xmlns:a16="http://schemas.microsoft.com/office/drawing/2014/main" id="{2A55973D-EEC8-8D4F-9648-9C19E30CE202}"/>
              </a:ext>
            </a:extLst>
          </p:cNvPr>
          <p:cNvGrpSpPr/>
          <p:nvPr/>
        </p:nvGrpSpPr>
        <p:grpSpPr>
          <a:xfrm>
            <a:off x="6468860" y="4382072"/>
            <a:ext cx="2074248" cy="1999256"/>
            <a:chOff x="5607436" y="4099745"/>
            <a:chExt cx="2518529" cy="2427475"/>
          </a:xfrm>
        </p:grpSpPr>
        <p:grpSp>
          <p:nvGrpSpPr>
            <p:cNvPr id="147" name="Group 146">
              <a:extLst>
                <a:ext uri="{FF2B5EF4-FFF2-40B4-BE49-F238E27FC236}">
                  <a16:creationId xmlns:a16="http://schemas.microsoft.com/office/drawing/2014/main" id="{86DB1920-CBA2-364F-B57A-E2FF082512F6}"/>
                </a:ext>
              </a:extLst>
            </p:cNvPr>
            <p:cNvGrpSpPr/>
            <p:nvPr/>
          </p:nvGrpSpPr>
          <p:grpSpPr>
            <a:xfrm>
              <a:off x="5725409" y="5708286"/>
              <a:ext cx="2267712" cy="438912"/>
              <a:chOff x="8036485" y="3390822"/>
              <a:chExt cx="2267712" cy="438912"/>
            </a:xfrm>
            <a:solidFill>
              <a:srgbClr val="EBF3E0"/>
            </a:solidFill>
          </p:grpSpPr>
          <p:sp>
            <p:nvSpPr>
              <p:cNvPr id="233" name="Parallelogram 232">
                <a:extLst>
                  <a:ext uri="{FF2B5EF4-FFF2-40B4-BE49-F238E27FC236}">
                    <a16:creationId xmlns:a16="http://schemas.microsoft.com/office/drawing/2014/main" id="{1DFBBF37-5845-9842-939A-C6178D6A6EA4}"/>
                  </a:ext>
                </a:extLst>
              </p:cNvPr>
              <p:cNvSpPr/>
              <p:nvPr/>
            </p:nvSpPr>
            <p:spPr>
              <a:xfrm>
                <a:off x="8037220" y="3720006"/>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34" name="Parallelogram 233">
                <a:extLst>
                  <a:ext uri="{FF2B5EF4-FFF2-40B4-BE49-F238E27FC236}">
                    <a16:creationId xmlns:a16="http://schemas.microsoft.com/office/drawing/2014/main" id="{18374717-1B7B-4042-8FF8-F6E1D672EB00}"/>
                  </a:ext>
                </a:extLst>
              </p:cNvPr>
              <p:cNvSpPr/>
              <p:nvPr/>
            </p:nvSpPr>
            <p:spPr>
              <a:xfrm>
                <a:off x="8174284" y="3610439"/>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35" name="Parallelogram 234">
                <a:extLst>
                  <a:ext uri="{FF2B5EF4-FFF2-40B4-BE49-F238E27FC236}">
                    <a16:creationId xmlns:a16="http://schemas.microsoft.com/office/drawing/2014/main" id="{C29BF689-D7C8-4342-8CAF-95F189FE15C9}"/>
                  </a:ext>
                </a:extLst>
              </p:cNvPr>
              <p:cNvSpPr/>
              <p:nvPr/>
            </p:nvSpPr>
            <p:spPr>
              <a:xfrm>
                <a:off x="8313443" y="3500710"/>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36" name="Parallelogram 235">
                <a:extLst>
                  <a:ext uri="{FF2B5EF4-FFF2-40B4-BE49-F238E27FC236}">
                    <a16:creationId xmlns:a16="http://schemas.microsoft.com/office/drawing/2014/main" id="{DCADCB48-36E8-7E4E-AF56-57A7816872C2}"/>
                  </a:ext>
                </a:extLst>
              </p:cNvPr>
              <p:cNvSpPr/>
              <p:nvPr/>
            </p:nvSpPr>
            <p:spPr>
              <a:xfrm>
                <a:off x="8449689" y="3393281"/>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37" name="Parallelogram 236">
                <a:extLst>
                  <a:ext uri="{FF2B5EF4-FFF2-40B4-BE49-F238E27FC236}">
                    <a16:creationId xmlns:a16="http://schemas.microsoft.com/office/drawing/2014/main" id="{DC6D1C8C-8F21-624A-8869-3DD135385EE3}"/>
                  </a:ext>
                </a:extLst>
              </p:cNvPr>
              <p:cNvSpPr/>
              <p:nvPr/>
            </p:nvSpPr>
            <p:spPr>
              <a:xfrm>
                <a:off x="8465843" y="3720006"/>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38" name="Parallelogram 237">
                <a:extLst>
                  <a:ext uri="{FF2B5EF4-FFF2-40B4-BE49-F238E27FC236}">
                    <a16:creationId xmlns:a16="http://schemas.microsoft.com/office/drawing/2014/main" id="{C679781E-A2D4-0842-B27E-6550357EE0AF}"/>
                  </a:ext>
                </a:extLst>
              </p:cNvPr>
              <p:cNvSpPr/>
              <p:nvPr/>
            </p:nvSpPr>
            <p:spPr>
              <a:xfrm>
                <a:off x="8602907" y="3610439"/>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39" name="Parallelogram 238">
                <a:extLst>
                  <a:ext uri="{FF2B5EF4-FFF2-40B4-BE49-F238E27FC236}">
                    <a16:creationId xmlns:a16="http://schemas.microsoft.com/office/drawing/2014/main" id="{83AF759E-99A9-9845-A25E-B6817D8904A9}"/>
                  </a:ext>
                </a:extLst>
              </p:cNvPr>
              <p:cNvSpPr/>
              <p:nvPr/>
            </p:nvSpPr>
            <p:spPr>
              <a:xfrm>
                <a:off x="8742066" y="3500710"/>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40" name="Parallelogram 239">
                <a:extLst>
                  <a:ext uri="{FF2B5EF4-FFF2-40B4-BE49-F238E27FC236}">
                    <a16:creationId xmlns:a16="http://schemas.microsoft.com/office/drawing/2014/main" id="{D90FE939-98CE-5747-82B3-4212F249752F}"/>
                  </a:ext>
                </a:extLst>
              </p:cNvPr>
              <p:cNvSpPr/>
              <p:nvPr/>
            </p:nvSpPr>
            <p:spPr>
              <a:xfrm>
                <a:off x="8878178" y="3393281"/>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41" name="Parallelogram 240">
                <a:extLst>
                  <a:ext uri="{FF2B5EF4-FFF2-40B4-BE49-F238E27FC236}">
                    <a16:creationId xmlns:a16="http://schemas.microsoft.com/office/drawing/2014/main" id="{9BEEDE55-E334-8549-B7EE-BA67AE36D087}"/>
                  </a:ext>
                </a:extLst>
              </p:cNvPr>
              <p:cNvSpPr/>
              <p:nvPr/>
            </p:nvSpPr>
            <p:spPr>
              <a:xfrm>
                <a:off x="8892163" y="3720006"/>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42" name="Parallelogram 241">
                <a:extLst>
                  <a:ext uri="{FF2B5EF4-FFF2-40B4-BE49-F238E27FC236}">
                    <a16:creationId xmlns:a16="http://schemas.microsoft.com/office/drawing/2014/main" id="{195E84CD-ED50-BC41-8C83-BDC6A6B81F8B}"/>
                  </a:ext>
                </a:extLst>
              </p:cNvPr>
              <p:cNvSpPr/>
              <p:nvPr/>
            </p:nvSpPr>
            <p:spPr>
              <a:xfrm>
                <a:off x="9029227" y="3610439"/>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43" name="Parallelogram 242">
                <a:extLst>
                  <a:ext uri="{FF2B5EF4-FFF2-40B4-BE49-F238E27FC236}">
                    <a16:creationId xmlns:a16="http://schemas.microsoft.com/office/drawing/2014/main" id="{81A0B06F-6EF1-0746-9374-F51956B3370D}"/>
                  </a:ext>
                </a:extLst>
              </p:cNvPr>
              <p:cNvSpPr/>
              <p:nvPr/>
            </p:nvSpPr>
            <p:spPr>
              <a:xfrm>
                <a:off x="9168386" y="3500710"/>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44" name="Parallelogram 243">
                <a:extLst>
                  <a:ext uri="{FF2B5EF4-FFF2-40B4-BE49-F238E27FC236}">
                    <a16:creationId xmlns:a16="http://schemas.microsoft.com/office/drawing/2014/main" id="{D54D42BB-C08B-3243-9DDA-662D2EC3A47A}"/>
                  </a:ext>
                </a:extLst>
              </p:cNvPr>
              <p:cNvSpPr/>
              <p:nvPr/>
            </p:nvSpPr>
            <p:spPr>
              <a:xfrm>
                <a:off x="9304498" y="3393281"/>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45" name="Parallelogram 244">
                <a:extLst>
                  <a:ext uri="{FF2B5EF4-FFF2-40B4-BE49-F238E27FC236}">
                    <a16:creationId xmlns:a16="http://schemas.microsoft.com/office/drawing/2014/main" id="{3C101271-BD40-1E48-ADAE-59574BF0955F}"/>
                  </a:ext>
                </a:extLst>
              </p:cNvPr>
              <p:cNvSpPr/>
              <p:nvPr/>
            </p:nvSpPr>
            <p:spPr>
              <a:xfrm>
                <a:off x="9457850" y="3610439"/>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46" name="Parallelogram 245">
                <a:extLst>
                  <a:ext uri="{FF2B5EF4-FFF2-40B4-BE49-F238E27FC236}">
                    <a16:creationId xmlns:a16="http://schemas.microsoft.com/office/drawing/2014/main" id="{AAE02030-B869-024D-BFE1-581CDC872499}"/>
                  </a:ext>
                </a:extLst>
              </p:cNvPr>
              <p:cNvSpPr/>
              <p:nvPr/>
            </p:nvSpPr>
            <p:spPr>
              <a:xfrm>
                <a:off x="9597009" y="3500710"/>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47" name="Parallelogram 246">
                <a:extLst>
                  <a:ext uri="{FF2B5EF4-FFF2-40B4-BE49-F238E27FC236}">
                    <a16:creationId xmlns:a16="http://schemas.microsoft.com/office/drawing/2014/main" id="{1B7B9991-1098-C643-9D00-8B2BBA144BFE}"/>
                  </a:ext>
                </a:extLst>
              </p:cNvPr>
              <p:cNvSpPr/>
              <p:nvPr/>
            </p:nvSpPr>
            <p:spPr>
              <a:xfrm>
                <a:off x="9733121" y="3393281"/>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48" name="Parallelogram 247">
                <a:extLst>
                  <a:ext uri="{FF2B5EF4-FFF2-40B4-BE49-F238E27FC236}">
                    <a16:creationId xmlns:a16="http://schemas.microsoft.com/office/drawing/2014/main" id="{0C7B96FA-9031-E74F-8143-C517876A7795}"/>
                  </a:ext>
                </a:extLst>
              </p:cNvPr>
              <p:cNvSpPr/>
              <p:nvPr/>
            </p:nvSpPr>
            <p:spPr>
              <a:xfrm>
                <a:off x="8036485" y="3390822"/>
                <a:ext cx="2267712" cy="438912"/>
              </a:xfrm>
              <a:prstGeom prst="parallelogram">
                <a:avLst>
                  <a:gd name="adj" fmla="val 126110"/>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49" name="Parallelogram 248">
                <a:extLst>
                  <a:ext uri="{FF2B5EF4-FFF2-40B4-BE49-F238E27FC236}">
                    <a16:creationId xmlns:a16="http://schemas.microsoft.com/office/drawing/2014/main" id="{E570C30B-4A1A-F24E-B40E-A5CBAEC940E1}"/>
                  </a:ext>
                </a:extLst>
              </p:cNvPr>
              <p:cNvSpPr/>
              <p:nvPr/>
            </p:nvSpPr>
            <p:spPr>
              <a:xfrm>
                <a:off x="9327094" y="3727862"/>
                <a:ext cx="537972" cy="88762"/>
              </a:xfrm>
              <a:prstGeom prst="parallelogram">
                <a:avLst>
                  <a:gd name="adj" fmla="val 126110"/>
                </a:avLst>
              </a:prstGeom>
              <a:solidFill>
                <a:srgbClr val="EAF3E0"/>
              </a:solidFill>
              <a:ln w="12700">
                <a:solidFill>
                  <a:srgbClr val="D1ECC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grpSp>
        <p:cxnSp>
          <p:nvCxnSpPr>
            <p:cNvPr id="148" name="Straight Connector 147">
              <a:extLst>
                <a:ext uri="{FF2B5EF4-FFF2-40B4-BE49-F238E27FC236}">
                  <a16:creationId xmlns:a16="http://schemas.microsoft.com/office/drawing/2014/main" id="{F78EE9D5-F549-BF41-B575-92B0311FB3DF}"/>
                </a:ext>
              </a:extLst>
            </p:cNvPr>
            <p:cNvCxnSpPr/>
            <p:nvPr/>
          </p:nvCxnSpPr>
          <p:spPr>
            <a:xfrm>
              <a:off x="6406552" y="4945013"/>
              <a:ext cx="0" cy="13715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DAFB6888-A347-6A45-AFA3-8A5152D9BC74}"/>
                </a:ext>
              </a:extLst>
            </p:cNvPr>
            <p:cNvCxnSpPr/>
            <p:nvPr/>
          </p:nvCxnSpPr>
          <p:spPr>
            <a:xfrm>
              <a:off x="7256687" y="4487379"/>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DAF20DC3-5FF3-014E-952D-ABE1814E5EB4}"/>
                </a:ext>
              </a:extLst>
            </p:cNvPr>
            <p:cNvCxnSpPr/>
            <p:nvPr/>
          </p:nvCxnSpPr>
          <p:spPr>
            <a:xfrm>
              <a:off x="6284547" y="4502705"/>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1" name="Group 150">
              <a:extLst>
                <a:ext uri="{FF2B5EF4-FFF2-40B4-BE49-F238E27FC236}">
                  <a16:creationId xmlns:a16="http://schemas.microsoft.com/office/drawing/2014/main" id="{C3B76D60-75E7-7143-90C3-D72209AA5984}"/>
                </a:ext>
              </a:extLst>
            </p:cNvPr>
            <p:cNvGrpSpPr/>
            <p:nvPr/>
          </p:nvGrpSpPr>
          <p:grpSpPr>
            <a:xfrm>
              <a:off x="5728068" y="5415016"/>
              <a:ext cx="2267712" cy="438912"/>
              <a:chOff x="8036485" y="3390822"/>
              <a:chExt cx="2267712" cy="438912"/>
            </a:xfrm>
            <a:solidFill>
              <a:schemeClr val="bg1">
                <a:lumMod val="95000"/>
              </a:schemeClr>
            </a:solidFill>
          </p:grpSpPr>
          <p:sp>
            <p:nvSpPr>
              <p:cNvPr id="216" name="Parallelogram 215">
                <a:extLst>
                  <a:ext uri="{FF2B5EF4-FFF2-40B4-BE49-F238E27FC236}">
                    <a16:creationId xmlns:a16="http://schemas.microsoft.com/office/drawing/2014/main" id="{B7B04554-3F68-3E42-9C7A-04154B6A737F}"/>
                  </a:ext>
                </a:extLst>
              </p:cNvPr>
              <p:cNvSpPr/>
              <p:nvPr/>
            </p:nvSpPr>
            <p:spPr>
              <a:xfrm>
                <a:off x="8037220"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17" name="Parallelogram 216">
                <a:extLst>
                  <a:ext uri="{FF2B5EF4-FFF2-40B4-BE49-F238E27FC236}">
                    <a16:creationId xmlns:a16="http://schemas.microsoft.com/office/drawing/2014/main" id="{EB1C7048-15E2-A14E-A63E-FE9174CF0D04}"/>
                  </a:ext>
                </a:extLst>
              </p:cNvPr>
              <p:cNvSpPr/>
              <p:nvPr/>
            </p:nvSpPr>
            <p:spPr>
              <a:xfrm>
                <a:off x="8174284"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18" name="Parallelogram 217">
                <a:extLst>
                  <a:ext uri="{FF2B5EF4-FFF2-40B4-BE49-F238E27FC236}">
                    <a16:creationId xmlns:a16="http://schemas.microsoft.com/office/drawing/2014/main" id="{DE5B3C96-81F0-8D48-8FC4-05A660A876D1}"/>
                  </a:ext>
                </a:extLst>
              </p:cNvPr>
              <p:cNvSpPr/>
              <p:nvPr/>
            </p:nvSpPr>
            <p:spPr>
              <a:xfrm>
                <a:off x="8313443"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19" name="Parallelogram 218">
                <a:extLst>
                  <a:ext uri="{FF2B5EF4-FFF2-40B4-BE49-F238E27FC236}">
                    <a16:creationId xmlns:a16="http://schemas.microsoft.com/office/drawing/2014/main" id="{B517D83E-AF14-E347-A714-D05F6A0593E3}"/>
                  </a:ext>
                </a:extLst>
              </p:cNvPr>
              <p:cNvSpPr/>
              <p:nvPr/>
            </p:nvSpPr>
            <p:spPr>
              <a:xfrm>
                <a:off x="8465843"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20" name="Parallelogram 219">
                <a:extLst>
                  <a:ext uri="{FF2B5EF4-FFF2-40B4-BE49-F238E27FC236}">
                    <a16:creationId xmlns:a16="http://schemas.microsoft.com/office/drawing/2014/main" id="{FBA7798B-3ADF-A14C-9926-1A38B645973B}"/>
                  </a:ext>
                </a:extLst>
              </p:cNvPr>
              <p:cNvSpPr/>
              <p:nvPr/>
            </p:nvSpPr>
            <p:spPr>
              <a:xfrm>
                <a:off x="8602907"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21" name="Parallelogram 220">
                <a:extLst>
                  <a:ext uri="{FF2B5EF4-FFF2-40B4-BE49-F238E27FC236}">
                    <a16:creationId xmlns:a16="http://schemas.microsoft.com/office/drawing/2014/main" id="{B8550815-DEE8-0541-991F-106A6BB128A4}"/>
                  </a:ext>
                </a:extLst>
              </p:cNvPr>
              <p:cNvSpPr/>
              <p:nvPr/>
            </p:nvSpPr>
            <p:spPr>
              <a:xfrm>
                <a:off x="8742066"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22" name="Parallelogram 221">
                <a:extLst>
                  <a:ext uri="{FF2B5EF4-FFF2-40B4-BE49-F238E27FC236}">
                    <a16:creationId xmlns:a16="http://schemas.microsoft.com/office/drawing/2014/main" id="{696B5BAC-FC45-D045-BC3B-6CD07DE71ABF}"/>
                  </a:ext>
                </a:extLst>
              </p:cNvPr>
              <p:cNvSpPr/>
              <p:nvPr/>
            </p:nvSpPr>
            <p:spPr>
              <a:xfrm>
                <a:off x="8878178"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23" name="Parallelogram 222">
                <a:extLst>
                  <a:ext uri="{FF2B5EF4-FFF2-40B4-BE49-F238E27FC236}">
                    <a16:creationId xmlns:a16="http://schemas.microsoft.com/office/drawing/2014/main" id="{D55A39FC-4B74-0243-BC04-11C09FF6D5E8}"/>
                  </a:ext>
                </a:extLst>
              </p:cNvPr>
              <p:cNvSpPr/>
              <p:nvPr/>
            </p:nvSpPr>
            <p:spPr>
              <a:xfrm>
                <a:off x="8892163"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24" name="Parallelogram 223">
                <a:extLst>
                  <a:ext uri="{FF2B5EF4-FFF2-40B4-BE49-F238E27FC236}">
                    <a16:creationId xmlns:a16="http://schemas.microsoft.com/office/drawing/2014/main" id="{BFF997D8-D59B-EF41-87F7-05A1B5A5C0F8}"/>
                  </a:ext>
                </a:extLst>
              </p:cNvPr>
              <p:cNvSpPr/>
              <p:nvPr/>
            </p:nvSpPr>
            <p:spPr>
              <a:xfrm>
                <a:off x="9029227"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25" name="Parallelogram 224">
                <a:extLst>
                  <a:ext uri="{FF2B5EF4-FFF2-40B4-BE49-F238E27FC236}">
                    <a16:creationId xmlns:a16="http://schemas.microsoft.com/office/drawing/2014/main" id="{ECA17C2F-7602-5343-B9B6-AE357433B0E0}"/>
                  </a:ext>
                </a:extLst>
              </p:cNvPr>
              <p:cNvSpPr/>
              <p:nvPr/>
            </p:nvSpPr>
            <p:spPr>
              <a:xfrm>
                <a:off x="9168386"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26" name="Parallelogram 225">
                <a:extLst>
                  <a:ext uri="{FF2B5EF4-FFF2-40B4-BE49-F238E27FC236}">
                    <a16:creationId xmlns:a16="http://schemas.microsoft.com/office/drawing/2014/main" id="{486C5EA5-83DE-FC40-BD1B-5CD2FA6903CA}"/>
                  </a:ext>
                </a:extLst>
              </p:cNvPr>
              <p:cNvSpPr/>
              <p:nvPr/>
            </p:nvSpPr>
            <p:spPr>
              <a:xfrm>
                <a:off x="9304498"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27" name="Parallelogram 226">
                <a:extLst>
                  <a:ext uri="{FF2B5EF4-FFF2-40B4-BE49-F238E27FC236}">
                    <a16:creationId xmlns:a16="http://schemas.microsoft.com/office/drawing/2014/main" id="{ECE9B07E-C188-BA45-8AC4-2F571C2713BA}"/>
                  </a:ext>
                </a:extLst>
              </p:cNvPr>
              <p:cNvSpPr/>
              <p:nvPr/>
            </p:nvSpPr>
            <p:spPr>
              <a:xfrm>
                <a:off x="9457850"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28" name="Parallelogram 227">
                <a:extLst>
                  <a:ext uri="{FF2B5EF4-FFF2-40B4-BE49-F238E27FC236}">
                    <a16:creationId xmlns:a16="http://schemas.microsoft.com/office/drawing/2014/main" id="{E85FAD4A-BD35-B440-8707-782B8081452A}"/>
                  </a:ext>
                </a:extLst>
              </p:cNvPr>
              <p:cNvSpPr/>
              <p:nvPr/>
            </p:nvSpPr>
            <p:spPr>
              <a:xfrm>
                <a:off x="9597009"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29" name="Parallelogram 228">
                <a:extLst>
                  <a:ext uri="{FF2B5EF4-FFF2-40B4-BE49-F238E27FC236}">
                    <a16:creationId xmlns:a16="http://schemas.microsoft.com/office/drawing/2014/main" id="{773B5123-8823-A047-8D36-BC9F650DB11E}"/>
                  </a:ext>
                </a:extLst>
              </p:cNvPr>
              <p:cNvSpPr/>
              <p:nvPr/>
            </p:nvSpPr>
            <p:spPr>
              <a:xfrm>
                <a:off x="9733121"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30" name="Parallelogram 229">
                <a:extLst>
                  <a:ext uri="{FF2B5EF4-FFF2-40B4-BE49-F238E27FC236}">
                    <a16:creationId xmlns:a16="http://schemas.microsoft.com/office/drawing/2014/main" id="{F113926F-4368-2641-A8B1-1BDD66589974}"/>
                  </a:ext>
                </a:extLst>
              </p:cNvPr>
              <p:cNvSpPr/>
              <p:nvPr/>
            </p:nvSpPr>
            <p:spPr>
              <a:xfrm>
                <a:off x="9320786" y="3720006"/>
                <a:ext cx="555683" cy="96618"/>
              </a:xfrm>
              <a:prstGeom prst="parallelogram">
                <a:avLst>
                  <a:gd name="adj" fmla="val 126110"/>
                </a:avLst>
              </a:prstGeom>
              <a:solidFill>
                <a:srgbClr val="F1F1F1"/>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31" name="Parallelogram 230">
                <a:extLst>
                  <a:ext uri="{FF2B5EF4-FFF2-40B4-BE49-F238E27FC236}">
                    <a16:creationId xmlns:a16="http://schemas.microsoft.com/office/drawing/2014/main" id="{E37B1F3B-D1C7-4647-80AF-91506793D965}"/>
                  </a:ext>
                </a:extLst>
              </p:cNvPr>
              <p:cNvSpPr/>
              <p:nvPr/>
            </p:nvSpPr>
            <p:spPr>
              <a:xfrm>
                <a:off x="8449689" y="3393281"/>
                <a:ext cx="566928" cy="109728"/>
              </a:xfrm>
              <a:prstGeom prst="parallelogram">
                <a:avLst>
                  <a:gd name="adj" fmla="val 126110"/>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32" name="Parallelogram 231">
                <a:extLst>
                  <a:ext uri="{FF2B5EF4-FFF2-40B4-BE49-F238E27FC236}">
                    <a16:creationId xmlns:a16="http://schemas.microsoft.com/office/drawing/2014/main" id="{F5215DC8-BAE5-4D4D-BFD4-B4D32A93F63C}"/>
                  </a:ext>
                </a:extLst>
              </p:cNvPr>
              <p:cNvSpPr/>
              <p:nvPr/>
            </p:nvSpPr>
            <p:spPr>
              <a:xfrm>
                <a:off x="8036485" y="3390822"/>
                <a:ext cx="2267712" cy="438912"/>
              </a:xfrm>
              <a:prstGeom prst="parallelogram">
                <a:avLst>
                  <a:gd name="adj" fmla="val 126110"/>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grpSp>
        <p:cxnSp>
          <p:nvCxnSpPr>
            <p:cNvPr id="152" name="Straight Connector 151">
              <a:extLst>
                <a:ext uri="{FF2B5EF4-FFF2-40B4-BE49-F238E27FC236}">
                  <a16:creationId xmlns:a16="http://schemas.microsoft.com/office/drawing/2014/main" id="{EF865B02-0A3D-734F-8DAC-F45BCF0F461D}"/>
                </a:ext>
              </a:extLst>
            </p:cNvPr>
            <p:cNvCxnSpPr/>
            <p:nvPr/>
          </p:nvCxnSpPr>
          <p:spPr>
            <a:xfrm>
              <a:off x="6915100" y="4487379"/>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FB38BFD2-0BBC-5C45-B7B2-FE146EE6D75A}"/>
                </a:ext>
              </a:extLst>
            </p:cNvPr>
            <p:cNvCxnSpPr/>
            <p:nvPr/>
          </p:nvCxnSpPr>
          <p:spPr>
            <a:xfrm>
              <a:off x="5885086" y="4850957"/>
              <a:ext cx="0" cy="116599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247561DD-B0AF-8B48-B471-D694C53EC541}"/>
                </a:ext>
              </a:extLst>
            </p:cNvPr>
            <p:cNvCxnSpPr/>
            <p:nvPr/>
          </p:nvCxnSpPr>
          <p:spPr>
            <a:xfrm>
              <a:off x="6594536" y="4487379"/>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5" name="Group 154">
              <a:extLst>
                <a:ext uri="{FF2B5EF4-FFF2-40B4-BE49-F238E27FC236}">
                  <a16:creationId xmlns:a16="http://schemas.microsoft.com/office/drawing/2014/main" id="{E846951A-2256-6048-8DB2-E2692C26D1D7}"/>
                </a:ext>
              </a:extLst>
            </p:cNvPr>
            <p:cNvGrpSpPr/>
            <p:nvPr/>
          </p:nvGrpSpPr>
          <p:grpSpPr>
            <a:xfrm>
              <a:off x="5719049" y="4814099"/>
              <a:ext cx="2267712" cy="438912"/>
              <a:chOff x="8036485" y="3390822"/>
              <a:chExt cx="2267712" cy="438912"/>
            </a:xfrm>
            <a:solidFill>
              <a:schemeClr val="bg1">
                <a:lumMod val="95000"/>
              </a:schemeClr>
            </a:solidFill>
          </p:grpSpPr>
          <p:sp>
            <p:nvSpPr>
              <p:cNvPr id="199" name="Parallelogram 198">
                <a:extLst>
                  <a:ext uri="{FF2B5EF4-FFF2-40B4-BE49-F238E27FC236}">
                    <a16:creationId xmlns:a16="http://schemas.microsoft.com/office/drawing/2014/main" id="{5B93FC45-4341-CD48-A4E6-6093CCF37BE1}"/>
                  </a:ext>
                </a:extLst>
              </p:cNvPr>
              <p:cNvSpPr/>
              <p:nvPr/>
            </p:nvSpPr>
            <p:spPr>
              <a:xfrm>
                <a:off x="8037220"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00" name="Parallelogram 199">
                <a:extLst>
                  <a:ext uri="{FF2B5EF4-FFF2-40B4-BE49-F238E27FC236}">
                    <a16:creationId xmlns:a16="http://schemas.microsoft.com/office/drawing/2014/main" id="{F1548A2E-0B74-E84D-92F8-CCB84C5BAFF2}"/>
                  </a:ext>
                </a:extLst>
              </p:cNvPr>
              <p:cNvSpPr/>
              <p:nvPr/>
            </p:nvSpPr>
            <p:spPr>
              <a:xfrm>
                <a:off x="8174284"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01" name="Parallelogram 200">
                <a:extLst>
                  <a:ext uri="{FF2B5EF4-FFF2-40B4-BE49-F238E27FC236}">
                    <a16:creationId xmlns:a16="http://schemas.microsoft.com/office/drawing/2014/main" id="{5C190B25-D843-5F4D-9871-DFB88A090230}"/>
                  </a:ext>
                </a:extLst>
              </p:cNvPr>
              <p:cNvSpPr/>
              <p:nvPr/>
            </p:nvSpPr>
            <p:spPr>
              <a:xfrm>
                <a:off x="8313443"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02" name="Parallelogram 201">
                <a:extLst>
                  <a:ext uri="{FF2B5EF4-FFF2-40B4-BE49-F238E27FC236}">
                    <a16:creationId xmlns:a16="http://schemas.microsoft.com/office/drawing/2014/main" id="{13584132-9EA5-C34D-9122-23CAEFFFA43A}"/>
                  </a:ext>
                </a:extLst>
              </p:cNvPr>
              <p:cNvSpPr/>
              <p:nvPr/>
            </p:nvSpPr>
            <p:spPr>
              <a:xfrm>
                <a:off x="8465843"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03" name="Parallelogram 202">
                <a:extLst>
                  <a:ext uri="{FF2B5EF4-FFF2-40B4-BE49-F238E27FC236}">
                    <a16:creationId xmlns:a16="http://schemas.microsoft.com/office/drawing/2014/main" id="{F323C35D-25D1-F242-AB93-E0B3AC928C0C}"/>
                  </a:ext>
                </a:extLst>
              </p:cNvPr>
              <p:cNvSpPr/>
              <p:nvPr/>
            </p:nvSpPr>
            <p:spPr>
              <a:xfrm>
                <a:off x="8602907"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04" name="Parallelogram 203">
                <a:extLst>
                  <a:ext uri="{FF2B5EF4-FFF2-40B4-BE49-F238E27FC236}">
                    <a16:creationId xmlns:a16="http://schemas.microsoft.com/office/drawing/2014/main" id="{53CFFC6C-11A9-3D40-8BE3-EFCB1C5B53C0}"/>
                  </a:ext>
                </a:extLst>
              </p:cNvPr>
              <p:cNvSpPr/>
              <p:nvPr/>
            </p:nvSpPr>
            <p:spPr>
              <a:xfrm>
                <a:off x="8742066"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05" name="Parallelogram 204">
                <a:extLst>
                  <a:ext uri="{FF2B5EF4-FFF2-40B4-BE49-F238E27FC236}">
                    <a16:creationId xmlns:a16="http://schemas.microsoft.com/office/drawing/2014/main" id="{3407E603-2BAD-C64B-B5C5-C6A22BEA0703}"/>
                  </a:ext>
                </a:extLst>
              </p:cNvPr>
              <p:cNvSpPr/>
              <p:nvPr/>
            </p:nvSpPr>
            <p:spPr>
              <a:xfrm>
                <a:off x="8878178"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06" name="Parallelogram 205">
                <a:extLst>
                  <a:ext uri="{FF2B5EF4-FFF2-40B4-BE49-F238E27FC236}">
                    <a16:creationId xmlns:a16="http://schemas.microsoft.com/office/drawing/2014/main" id="{202861B8-A342-6546-A84E-A88096A1D15A}"/>
                  </a:ext>
                </a:extLst>
              </p:cNvPr>
              <p:cNvSpPr/>
              <p:nvPr/>
            </p:nvSpPr>
            <p:spPr>
              <a:xfrm>
                <a:off x="8892163"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07" name="Parallelogram 206">
                <a:extLst>
                  <a:ext uri="{FF2B5EF4-FFF2-40B4-BE49-F238E27FC236}">
                    <a16:creationId xmlns:a16="http://schemas.microsoft.com/office/drawing/2014/main" id="{47F5BD20-4A43-4D4D-B415-F92C4ABC2E37}"/>
                  </a:ext>
                </a:extLst>
              </p:cNvPr>
              <p:cNvSpPr/>
              <p:nvPr/>
            </p:nvSpPr>
            <p:spPr>
              <a:xfrm>
                <a:off x="9029227"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08" name="Parallelogram 207">
                <a:extLst>
                  <a:ext uri="{FF2B5EF4-FFF2-40B4-BE49-F238E27FC236}">
                    <a16:creationId xmlns:a16="http://schemas.microsoft.com/office/drawing/2014/main" id="{8D473250-C797-1842-A3DF-14F623B5A9F3}"/>
                  </a:ext>
                </a:extLst>
              </p:cNvPr>
              <p:cNvSpPr/>
              <p:nvPr/>
            </p:nvSpPr>
            <p:spPr>
              <a:xfrm>
                <a:off x="9168386"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09" name="Parallelogram 208">
                <a:extLst>
                  <a:ext uri="{FF2B5EF4-FFF2-40B4-BE49-F238E27FC236}">
                    <a16:creationId xmlns:a16="http://schemas.microsoft.com/office/drawing/2014/main" id="{0B7F3A52-5A6E-F74A-B8C9-AC811E2C1225}"/>
                  </a:ext>
                </a:extLst>
              </p:cNvPr>
              <p:cNvSpPr/>
              <p:nvPr/>
            </p:nvSpPr>
            <p:spPr>
              <a:xfrm>
                <a:off x="9304498"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10" name="Parallelogram 209">
                <a:extLst>
                  <a:ext uri="{FF2B5EF4-FFF2-40B4-BE49-F238E27FC236}">
                    <a16:creationId xmlns:a16="http://schemas.microsoft.com/office/drawing/2014/main" id="{83B22D50-50F0-D645-8994-A2E5315234E9}"/>
                  </a:ext>
                </a:extLst>
              </p:cNvPr>
              <p:cNvSpPr/>
              <p:nvPr/>
            </p:nvSpPr>
            <p:spPr>
              <a:xfrm>
                <a:off x="9457850"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11" name="Parallelogram 210">
                <a:extLst>
                  <a:ext uri="{FF2B5EF4-FFF2-40B4-BE49-F238E27FC236}">
                    <a16:creationId xmlns:a16="http://schemas.microsoft.com/office/drawing/2014/main" id="{20AF859D-6225-8041-8900-8AD7312EFA24}"/>
                  </a:ext>
                </a:extLst>
              </p:cNvPr>
              <p:cNvSpPr/>
              <p:nvPr/>
            </p:nvSpPr>
            <p:spPr>
              <a:xfrm>
                <a:off x="9597009"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12" name="Parallelogram 211">
                <a:extLst>
                  <a:ext uri="{FF2B5EF4-FFF2-40B4-BE49-F238E27FC236}">
                    <a16:creationId xmlns:a16="http://schemas.microsoft.com/office/drawing/2014/main" id="{D729954E-105A-EE4A-9E44-98006097341B}"/>
                  </a:ext>
                </a:extLst>
              </p:cNvPr>
              <p:cNvSpPr/>
              <p:nvPr/>
            </p:nvSpPr>
            <p:spPr>
              <a:xfrm>
                <a:off x="9733121"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13" name="Parallelogram 212">
                <a:extLst>
                  <a:ext uri="{FF2B5EF4-FFF2-40B4-BE49-F238E27FC236}">
                    <a16:creationId xmlns:a16="http://schemas.microsoft.com/office/drawing/2014/main" id="{A15C7014-6464-024D-8B03-C9CBC96CEAA3}"/>
                  </a:ext>
                </a:extLst>
              </p:cNvPr>
              <p:cNvSpPr/>
              <p:nvPr/>
            </p:nvSpPr>
            <p:spPr>
              <a:xfrm>
                <a:off x="8036485" y="3390822"/>
                <a:ext cx="2267712" cy="438912"/>
              </a:xfrm>
              <a:prstGeom prst="parallelogram">
                <a:avLst>
                  <a:gd name="adj" fmla="val 126110"/>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14" name="Parallelogram 213">
                <a:extLst>
                  <a:ext uri="{FF2B5EF4-FFF2-40B4-BE49-F238E27FC236}">
                    <a16:creationId xmlns:a16="http://schemas.microsoft.com/office/drawing/2014/main" id="{0F8F3816-8651-2944-909E-262FC75348F8}"/>
                  </a:ext>
                </a:extLst>
              </p:cNvPr>
              <p:cNvSpPr/>
              <p:nvPr/>
            </p:nvSpPr>
            <p:spPr>
              <a:xfrm>
                <a:off x="9320786" y="3722627"/>
                <a:ext cx="550640" cy="90216"/>
              </a:xfrm>
              <a:prstGeom prst="parallelogram">
                <a:avLst>
                  <a:gd name="adj" fmla="val 126110"/>
                </a:avLst>
              </a:prstGeom>
              <a:solidFill>
                <a:srgbClr val="F1F1F1"/>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15" name="Parallelogram 214">
                <a:extLst>
                  <a:ext uri="{FF2B5EF4-FFF2-40B4-BE49-F238E27FC236}">
                    <a16:creationId xmlns:a16="http://schemas.microsoft.com/office/drawing/2014/main" id="{9FD3D8EB-B714-3840-AF8F-04674855669E}"/>
                  </a:ext>
                </a:extLst>
              </p:cNvPr>
              <p:cNvSpPr/>
              <p:nvPr/>
            </p:nvSpPr>
            <p:spPr>
              <a:xfrm>
                <a:off x="8449689" y="3393281"/>
                <a:ext cx="566928" cy="109728"/>
              </a:xfrm>
              <a:prstGeom prst="parallelogram">
                <a:avLst>
                  <a:gd name="adj" fmla="val 126110"/>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grpSp>
        <p:cxnSp>
          <p:nvCxnSpPr>
            <p:cNvPr id="156" name="Straight Connector 155">
              <a:extLst>
                <a:ext uri="{FF2B5EF4-FFF2-40B4-BE49-F238E27FC236}">
                  <a16:creationId xmlns:a16="http://schemas.microsoft.com/office/drawing/2014/main" id="{61ABA5FF-0AC9-CA45-A2E1-49DEFB9A6729}"/>
                </a:ext>
              </a:extLst>
            </p:cNvPr>
            <p:cNvCxnSpPr/>
            <p:nvPr/>
          </p:nvCxnSpPr>
          <p:spPr>
            <a:xfrm>
              <a:off x="5725461" y="4930815"/>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7C696F13-018A-804A-80DB-3AB5197DF379}"/>
                </a:ext>
              </a:extLst>
            </p:cNvPr>
            <p:cNvCxnSpPr/>
            <p:nvPr/>
          </p:nvCxnSpPr>
          <p:spPr>
            <a:xfrm>
              <a:off x="6095294" y="4940340"/>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0B9E8A13-9453-AC4A-AAC2-7C7BF79292F0}"/>
                </a:ext>
              </a:extLst>
            </p:cNvPr>
            <p:cNvCxnSpPr/>
            <p:nvPr/>
          </p:nvCxnSpPr>
          <p:spPr>
            <a:xfrm>
              <a:off x="6510453" y="4940340"/>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90592A01-9F7A-F141-81D3-6C300FC310EE}"/>
                </a:ext>
              </a:extLst>
            </p:cNvPr>
            <p:cNvCxnSpPr/>
            <p:nvPr/>
          </p:nvCxnSpPr>
          <p:spPr>
            <a:xfrm>
              <a:off x="6957142" y="4940340"/>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8D09FBEF-B3AE-DE4C-BFB5-FE745BAA83DD}"/>
                </a:ext>
              </a:extLst>
            </p:cNvPr>
            <p:cNvCxnSpPr/>
            <p:nvPr/>
          </p:nvCxnSpPr>
          <p:spPr>
            <a:xfrm>
              <a:off x="7414342" y="4940340"/>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226002D6-4939-7243-A00B-A95707F2E1F6}"/>
                </a:ext>
              </a:extLst>
            </p:cNvPr>
            <p:cNvCxnSpPr/>
            <p:nvPr/>
          </p:nvCxnSpPr>
          <p:spPr>
            <a:xfrm>
              <a:off x="7751975" y="4668337"/>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ACC132E8-D262-6A44-8A18-6B32D1E195E5}"/>
                </a:ext>
              </a:extLst>
            </p:cNvPr>
            <p:cNvCxnSpPr/>
            <p:nvPr/>
          </p:nvCxnSpPr>
          <p:spPr>
            <a:xfrm>
              <a:off x="7882053" y="4577733"/>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02D1B4EE-B40B-E443-9D77-BCF1A4B8279A}"/>
                </a:ext>
              </a:extLst>
            </p:cNvPr>
            <p:cNvCxnSpPr/>
            <p:nvPr/>
          </p:nvCxnSpPr>
          <p:spPr>
            <a:xfrm>
              <a:off x="7982605" y="4487379"/>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9AD76621-9EDF-2A4E-ADB4-39BD28167E4A}"/>
                </a:ext>
              </a:extLst>
            </p:cNvPr>
            <p:cNvCxnSpPr/>
            <p:nvPr/>
          </p:nvCxnSpPr>
          <p:spPr>
            <a:xfrm>
              <a:off x="6218525" y="5239479"/>
              <a:ext cx="421" cy="48077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4F5293B9-26F1-ED48-A952-15491F0B29FF}"/>
                </a:ext>
              </a:extLst>
            </p:cNvPr>
            <p:cNvCxnSpPr/>
            <p:nvPr/>
          </p:nvCxnSpPr>
          <p:spPr>
            <a:xfrm flipH="1">
              <a:off x="6401457" y="5239479"/>
              <a:ext cx="2337" cy="29674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49E47CF0-5628-BA46-8619-C99E75D866FE}"/>
                </a:ext>
              </a:extLst>
            </p:cNvPr>
            <p:cNvCxnSpPr/>
            <p:nvPr/>
          </p:nvCxnSpPr>
          <p:spPr>
            <a:xfrm>
              <a:off x="6594536" y="5283738"/>
              <a:ext cx="0" cy="43651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9DF4F2C6-0692-2941-B562-CD1417E6A5F1}"/>
                </a:ext>
              </a:extLst>
            </p:cNvPr>
            <p:cNvCxnSpPr/>
            <p:nvPr/>
          </p:nvCxnSpPr>
          <p:spPr>
            <a:xfrm>
              <a:off x="6915100" y="5366801"/>
              <a:ext cx="0" cy="3534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1448FD8A-C47E-504A-9F32-15DCCFE97942}"/>
                </a:ext>
              </a:extLst>
            </p:cNvPr>
            <p:cNvCxnSpPr/>
            <p:nvPr/>
          </p:nvCxnSpPr>
          <p:spPr>
            <a:xfrm>
              <a:off x="6745380" y="5244989"/>
              <a:ext cx="0" cy="29123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04809550-9F15-AA47-8B12-4A194081C878}"/>
                </a:ext>
              </a:extLst>
            </p:cNvPr>
            <p:cNvCxnSpPr/>
            <p:nvPr/>
          </p:nvCxnSpPr>
          <p:spPr>
            <a:xfrm flipH="1">
              <a:off x="7016018" y="5239479"/>
              <a:ext cx="516" cy="29674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056F8CA7-2D58-E448-9BDD-5A4AFAEF52E1}"/>
                </a:ext>
              </a:extLst>
            </p:cNvPr>
            <p:cNvCxnSpPr/>
            <p:nvPr/>
          </p:nvCxnSpPr>
          <p:spPr>
            <a:xfrm>
              <a:off x="7256687" y="5239479"/>
              <a:ext cx="0" cy="48077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DB599C4D-E3F7-D14F-A457-FAA1A0CC0C16}"/>
                </a:ext>
              </a:extLst>
            </p:cNvPr>
            <p:cNvCxnSpPr/>
            <p:nvPr/>
          </p:nvCxnSpPr>
          <p:spPr>
            <a:xfrm>
              <a:off x="7256687" y="5861138"/>
              <a:ext cx="0" cy="1558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1EC11310-8675-2E4F-881E-E78EADDC6CF1}"/>
                </a:ext>
              </a:extLst>
            </p:cNvPr>
            <p:cNvCxnSpPr/>
            <p:nvPr/>
          </p:nvCxnSpPr>
          <p:spPr>
            <a:xfrm>
              <a:off x="6915100" y="5861138"/>
              <a:ext cx="0" cy="1558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C4BDF68B-B54C-2F41-957F-0A06640887EC}"/>
                </a:ext>
              </a:extLst>
            </p:cNvPr>
            <p:cNvCxnSpPr/>
            <p:nvPr/>
          </p:nvCxnSpPr>
          <p:spPr>
            <a:xfrm>
              <a:off x="6594536" y="5861138"/>
              <a:ext cx="0" cy="1558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9FAE1AA9-03A0-2A43-A084-E02D25E4AE1F}"/>
                </a:ext>
              </a:extLst>
            </p:cNvPr>
            <p:cNvCxnSpPr/>
            <p:nvPr/>
          </p:nvCxnSpPr>
          <p:spPr>
            <a:xfrm>
              <a:off x="6218525" y="5861138"/>
              <a:ext cx="0" cy="1558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BE5C67B5-D0E9-D14B-AB09-7A2A2954EF2E}"/>
                </a:ext>
              </a:extLst>
            </p:cNvPr>
            <p:cNvCxnSpPr/>
            <p:nvPr/>
          </p:nvCxnSpPr>
          <p:spPr>
            <a:xfrm>
              <a:off x="7256687" y="4940340"/>
              <a:ext cx="0" cy="13715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C69F5E84-39D6-D24D-8921-D689BEE33383}"/>
                </a:ext>
              </a:extLst>
            </p:cNvPr>
            <p:cNvCxnSpPr/>
            <p:nvPr/>
          </p:nvCxnSpPr>
          <p:spPr>
            <a:xfrm>
              <a:off x="7016018" y="4944419"/>
              <a:ext cx="0" cy="13715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37BF8F94-D161-5C43-9E2E-5911CFB0A5EA}"/>
                </a:ext>
              </a:extLst>
            </p:cNvPr>
            <p:cNvCxnSpPr/>
            <p:nvPr/>
          </p:nvCxnSpPr>
          <p:spPr>
            <a:xfrm>
              <a:off x="6750475" y="4945582"/>
              <a:ext cx="0" cy="13715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54CE2B5B-A7DD-5D43-9E64-D2E03B1EBE70}"/>
                </a:ext>
              </a:extLst>
            </p:cNvPr>
            <p:cNvCxnSpPr/>
            <p:nvPr/>
          </p:nvCxnSpPr>
          <p:spPr>
            <a:xfrm>
              <a:off x="6218525" y="4944419"/>
              <a:ext cx="0" cy="13715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9" name="TextBox 178">
              <a:extLst>
                <a:ext uri="{FF2B5EF4-FFF2-40B4-BE49-F238E27FC236}">
                  <a16:creationId xmlns:a16="http://schemas.microsoft.com/office/drawing/2014/main" id="{0B03D670-3BC5-DF45-9ADC-979FC88B2176}"/>
                </a:ext>
              </a:extLst>
            </p:cNvPr>
            <p:cNvSpPr txBox="1"/>
            <p:nvPr/>
          </p:nvSpPr>
          <p:spPr>
            <a:xfrm>
              <a:off x="6140312" y="4099745"/>
              <a:ext cx="1985653" cy="448439"/>
            </a:xfrm>
            <a:prstGeom prst="rect">
              <a:avLst/>
            </a:prstGeom>
            <a:noFill/>
          </p:spPr>
          <p:txBody>
            <a:bodyPr wrap="square" rtlCol="0">
              <a:spAutoFit/>
            </a:bodyPr>
            <a:lstStyle/>
            <a:p>
              <a:pPr algn="r">
                <a:defRPr/>
              </a:pPr>
              <a:r>
                <a:rPr lang="en-US" i="1" dirty="0">
                  <a:solidFill>
                    <a:srgbClr val="000000">
                      <a:lumMod val="75000"/>
                      <a:lumOff val="25000"/>
                    </a:srgbClr>
                  </a:solidFill>
                  <a:latin typeface="Calibri" charset="0"/>
                  <a:ea typeface="Calibri" charset="0"/>
                  <a:cs typeface="Calibri" charset="0"/>
                </a:rPr>
                <a:t>DRAM Layers</a:t>
              </a:r>
            </a:p>
          </p:txBody>
        </p:sp>
        <p:sp>
          <p:nvSpPr>
            <p:cNvPr id="180" name="TextBox 179">
              <a:extLst>
                <a:ext uri="{FF2B5EF4-FFF2-40B4-BE49-F238E27FC236}">
                  <a16:creationId xmlns:a16="http://schemas.microsoft.com/office/drawing/2014/main" id="{03E166C6-8C03-D740-8A1D-46838A2B4C7F}"/>
                </a:ext>
              </a:extLst>
            </p:cNvPr>
            <p:cNvSpPr txBox="1"/>
            <p:nvPr/>
          </p:nvSpPr>
          <p:spPr>
            <a:xfrm>
              <a:off x="5607436" y="6078781"/>
              <a:ext cx="1803371" cy="448439"/>
            </a:xfrm>
            <a:prstGeom prst="rect">
              <a:avLst/>
            </a:prstGeom>
            <a:noFill/>
          </p:spPr>
          <p:txBody>
            <a:bodyPr wrap="square" rtlCol="0">
              <a:spAutoFit/>
            </a:bodyPr>
            <a:lstStyle/>
            <a:p>
              <a:pPr>
                <a:defRPr/>
              </a:pPr>
              <a:r>
                <a:rPr lang="en-US" i="1" dirty="0">
                  <a:solidFill>
                    <a:srgbClr val="538234"/>
                  </a:solidFill>
                  <a:latin typeface="Calibri" charset="0"/>
                  <a:ea typeface="Calibri" charset="0"/>
                  <a:cs typeface="Calibri" charset="0"/>
                </a:rPr>
                <a:t>Logic Layer</a:t>
              </a:r>
            </a:p>
          </p:txBody>
        </p:sp>
        <p:grpSp>
          <p:nvGrpSpPr>
            <p:cNvPr id="181" name="Group 180">
              <a:extLst>
                <a:ext uri="{FF2B5EF4-FFF2-40B4-BE49-F238E27FC236}">
                  <a16:creationId xmlns:a16="http://schemas.microsoft.com/office/drawing/2014/main" id="{9C460842-909B-3A4C-898D-D2D7DC8DB488}"/>
                </a:ext>
              </a:extLst>
            </p:cNvPr>
            <p:cNvGrpSpPr/>
            <p:nvPr/>
          </p:nvGrpSpPr>
          <p:grpSpPr>
            <a:xfrm>
              <a:off x="5724047" y="4489194"/>
              <a:ext cx="2267712" cy="438912"/>
              <a:chOff x="8036485" y="3390822"/>
              <a:chExt cx="2267712" cy="438912"/>
            </a:xfrm>
            <a:solidFill>
              <a:schemeClr val="bg1">
                <a:lumMod val="95000"/>
              </a:schemeClr>
            </a:solidFill>
          </p:grpSpPr>
          <p:sp>
            <p:nvSpPr>
              <p:cNvPr id="182" name="Parallelogram 181">
                <a:extLst>
                  <a:ext uri="{FF2B5EF4-FFF2-40B4-BE49-F238E27FC236}">
                    <a16:creationId xmlns:a16="http://schemas.microsoft.com/office/drawing/2014/main" id="{C9704BE3-79D0-C24C-8CBD-7978EF9D61A3}"/>
                  </a:ext>
                </a:extLst>
              </p:cNvPr>
              <p:cNvSpPr/>
              <p:nvPr/>
            </p:nvSpPr>
            <p:spPr>
              <a:xfrm>
                <a:off x="8037220"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83" name="Parallelogram 182">
                <a:extLst>
                  <a:ext uri="{FF2B5EF4-FFF2-40B4-BE49-F238E27FC236}">
                    <a16:creationId xmlns:a16="http://schemas.microsoft.com/office/drawing/2014/main" id="{2BE61748-B383-5E43-B5AA-6F2F4150ABDC}"/>
                  </a:ext>
                </a:extLst>
              </p:cNvPr>
              <p:cNvSpPr/>
              <p:nvPr/>
            </p:nvSpPr>
            <p:spPr>
              <a:xfrm>
                <a:off x="8174284"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84" name="Parallelogram 183">
                <a:extLst>
                  <a:ext uri="{FF2B5EF4-FFF2-40B4-BE49-F238E27FC236}">
                    <a16:creationId xmlns:a16="http://schemas.microsoft.com/office/drawing/2014/main" id="{547E3EE7-94E6-FD4A-9B82-492F9631846D}"/>
                  </a:ext>
                </a:extLst>
              </p:cNvPr>
              <p:cNvSpPr/>
              <p:nvPr/>
            </p:nvSpPr>
            <p:spPr>
              <a:xfrm>
                <a:off x="8313443"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85" name="Parallelogram 184">
                <a:extLst>
                  <a:ext uri="{FF2B5EF4-FFF2-40B4-BE49-F238E27FC236}">
                    <a16:creationId xmlns:a16="http://schemas.microsoft.com/office/drawing/2014/main" id="{3BFF1EAF-A94E-C44C-B757-0303DE5081C3}"/>
                  </a:ext>
                </a:extLst>
              </p:cNvPr>
              <p:cNvSpPr/>
              <p:nvPr/>
            </p:nvSpPr>
            <p:spPr>
              <a:xfrm>
                <a:off x="8465843"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86" name="Parallelogram 185">
                <a:extLst>
                  <a:ext uri="{FF2B5EF4-FFF2-40B4-BE49-F238E27FC236}">
                    <a16:creationId xmlns:a16="http://schemas.microsoft.com/office/drawing/2014/main" id="{083839CD-48EA-EB42-AF3A-AF100C9C7D85}"/>
                  </a:ext>
                </a:extLst>
              </p:cNvPr>
              <p:cNvSpPr/>
              <p:nvPr/>
            </p:nvSpPr>
            <p:spPr>
              <a:xfrm>
                <a:off x="8602907"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87" name="Parallelogram 186">
                <a:extLst>
                  <a:ext uri="{FF2B5EF4-FFF2-40B4-BE49-F238E27FC236}">
                    <a16:creationId xmlns:a16="http://schemas.microsoft.com/office/drawing/2014/main" id="{37F3F971-F522-6848-9ACD-5B51F611A95A}"/>
                  </a:ext>
                </a:extLst>
              </p:cNvPr>
              <p:cNvSpPr/>
              <p:nvPr/>
            </p:nvSpPr>
            <p:spPr>
              <a:xfrm>
                <a:off x="8742066"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88" name="Parallelogram 187">
                <a:extLst>
                  <a:ext uri="{FF2B5EF4-FFF2-40B4-BE49-F238E27FC236}">
                    <a16:creationId xmlns:a16="http://schemas.microsoft.com/office/drawing/2014/main" id="{B9170107-5C18-0049-883F-AFE7946CB645}"/>
                  </a:ext>
                </a:extLst>
              </p:cNvPr>
              <p:cNvSpPr/>
              <p:nvPr/>
            </p:nvSpPr>
            <p:spPr>
              <a:xfrm>
                <a:off x="8878178"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89" name="Parallelogram 188">
                <a:extLst>
                  <a:ext uri="{FF2B5EF4-FFF2-40B4-BE49-F238E27FC236}">
                    <a16:creationId xmlns:a16="http://schemas.microsoft.com/office/drawing/2014/main" id="{DDD30612-ACEF-E144-884D-C080BAC945D2}"/>
                  </a:ext>
                </a:extLst>
              </p:cNvPr>
              <p:cNvSpPr/>
              <p:nvPr/>
            </p:nvSpPr>
            <p:spPr>
              <a:xfrm>
                <a:off x="8892163"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90" name="Parallelogram 189">
                <a:extLst>
                  <a:ext uri="{FF2B5EF4-FFF2-40B4-BE49-F238E27FC236}">
                    <a16:creationId xmlns:a16="http://schemas.microsoft.com/office/drawing/2014/main" id="{33D6D0E0-26C5-524B-AC25-A9138D5271E9}"/>
                  </a:ext>
                </a:extLst>
              </p:cNvPr>
              <p:cNvSpPr/>
              <p:nvPr/>
            </p:nvSpPr>
            <p:spPr>
              <a:xfrm>
                <a:off x="9029227"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91" name="Parallelogram 190">
                <a:extLst>
                  <a:ext uri="{FF2B5EF4-FFF2-40B4-BE49-F238E27FC236}">
                    <a16:creationId xmlns:a16="http://schemas.microsoft.com/office/drawing/2014/main" id="{DCAADA8F-BF52-7247-BA51-A410F3792871}"/>
                  </a:ext>
                </a:extLst>
              </p:cNvPr>
              <p:cNvSpPr/>
              <p:nvPr/>
            </p:nvSpPr>
            <p:spPr>
              <a:xfrm>
                <a:off x="9168386"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92" name="Parallelogram 191">
                <a:extLst>
                  <a:ext uri="{FF2B5EF4-FFF2-40B4-BE49-F238E27FC236}">
                    <a16:creationId xmlns:a16="http://schemas.microsoft.com/office/drawing/2014/main" id="{92C66DDE-4D14-2542-9BE3-5BDDC2982741}"/>
                  </a:ext>
                </a:extLst>
              </p:cNvPr>
              <p:cNvSpPr/>
              <p:nvPr/>
            </p:nvSpPr>
            <p:spPr>
              <a:xfrm>
                <a:off x="9304498"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93" name="Parallelogram 192">
                <a:extLst>
                  <a:ext uri="{FF2B5EF4-FFF2-40B4-BE49-F238E27FC236}">
                    <a16:creationId xmlns:a16="http://schemas.microsoft.com/office/drawing/2014/main" id="{6D788FF1-2CF6-FB49-BA50-4CCB95C79D47}"/>
                  </a:ext>
                </a:extLst>
              </p:cNvPr>
              <p:cNvSpPr/>
              <p:nvPr/>
            </p:nvSpPr>
            <p:spPr>
              <a:xfrm>
                <a:off x="9457850"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94" name="Parallelogram 193">
                <a:extLst>
                  <a:ext uri="{FF2B5EF4-FFF2-40B4-BE49-F238E27FC236}">
                    <a16:creationId xmlns:a16="http://schemas.microsoft.com/office/drawing/2014/main" id="{F4CBB2DF-82DA-BA40-A3DC-9127E87D3CDD}"/>
                  </a:ext>
                </a:extLst>
              </p:cNvPr>
              <p:cNvSpPr/>
              <p:nvPr/>
            </p:nvSpPr>
            <p:spPr>
              <a:xfrm>
                <a:off x="9597009"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95" name="Parallelogram 194">
                <a:extLst>
                  <a:ext uri="{FF2B5EF4-FFF2-40B4-BE49-F238E27FC236}">
                    <a16:creationId xmlns:a16="http://schemas.microsoft.com/office/drawing/2014/main" id="{71F7EEDB-AA57-6449-A450-9C6AE3C61E56}"/>
                  </a:ext>
                </a:extLst>
              </p:cNvPr>
              <p:cNvSpPr/>
              <p:nvPr/>
            </p:nvSpPr>
            <p:spPr>
              <a:xfrm>
                <a:off x="9733121"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96" name="Parallelogram 195">
                <a:extLst>
                  <a:ext uri="{FF2B5EF4-FFF2-40B4-BE49-F238E27FC236}">
                    <a16:creationId xmlns:a16="http://schemas.microsoft.com/office/drawing/2014/main" id="{E28EA99F-E25D-114F-89A5-C64941F4770B}"/>
                  </a:ext>
                </a:extLst>
              </p:cNvPr>
              <p:cNvSpPr/>
              <p:nvPr/>
            </p:nvSpPr>
            <p:spPr>
              <a:xfrm>
                <a:off x="8036485" y="3390822"/>
                <a:ext cx="2267712" cy="438912"/>
              </a:xfrm>
              <a:prstGeom prst="parallelogram">
                <a:avLst>
                  <a:gd name="adj" fmla="val 126110"/>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97" name="Parallelogram 196">
                <a:extLst>
                  <a:ext uri="{FF2B5EF4-FFF2-40B4-BE49-F238E27FC236}">
                    <a16:creationId xmlns:a16="http://schemas.microsoft.com/office/drawing/2014/main" id="{DBD6F08C-9313-D84F-9122-CABBACDB2291}"/>
                  </a:ext>
                </a:extLst>
              </p:cNvPr>
              <p:cNvSpPr/>
              <p:nvPr/>
            </p:nvSpPr>
            <p:spPr>
              <a:xfrm>
                <a:off x="9320786" y="3721982"/>
                <a:ext cx="554661" cy="97305"/>
              </a:xfrm>
              <a:prstGeom prst="parallelogram">
                <a:avLst>
                  <a:gd name="adj" fmla="val 126110"/>
                </a:avLst>
              </a:prstGeom>
              <a:solidFill>
                <a:srgbClr val="F1F1F1"/>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98" name="Parallelogram 197">
                <a:extLst>
                  <a:ext uri="{FF2B5EF4-FFF2-40B4-BE49-F238E27FC236}">
                    <a16:creationId xmlns:a16="http://schemas.microsoft.com/office/drawing/2014/main" id="{0DA21595-25CB-C549-B79A-DD0FA3C8F2BF}"/>
                  </a:ext>
                </a:extLst>
              </p:cNvPr>
              <p:cNvSpPr/>
              <p:nvPr/>
            </p:nvSpPr>
            <p:spPr>
              <a:xfrm>
                <a:off x="8460845" y="3397123"/>
                <a:ext cx="555772" cy="105886"/>
              </a:xfrm>
              <a:prstGeom prst="parallelogram">
                <a:avLst>
                  <a:gd name="adj" fmla="val 126110"/>
                </a:avLst>
              </a:prstGeom>
              <a:solidFill>
                <a:srgbClr val="F1F1F1"/>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grpSp>
      </p:grpSp>
    </p:spTree>
    <p:extLst>
      <p:ext uri="{BB962C8B-B14F-4D97-AF65-F5344CB8AC3E}">
        <p14:creationId xmlns:p14="http://schemas.microsoft.com/office/powerpoint/2010/main" val="3627303770"/>
      </p:ext>
    </p:extLst>
  </p:cSld>
  <p:clrMapOvr>
    <a:masterClrMapping/>
  </p:clrMapOvr>
  <p:transition/>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D6D10F-F80A-7C44-BE64-97E1A59CB31A}"/>
              </a:ext>
            </a:extLst>
          </p:cNvPr>
          <p:cNvSpPr>
            <a:spLocks noGrp="1"/>
          </p:cNvSpPr>
          <p:nvPr>
            <p:ph type="title"/>
          </p:nvPr>
        </p:nvSpPr>
        <p:spPr/>
        <p:txBody>
          <a:bodyPr/>
          <a:lstStyle/>
          <a:p>
            <a:r>
              <a:rPr lang="en-US" dirty="0"/>
              <a:t>New Bottleneck: Filtering (Pre-Alignment) </a:t>
            </a:r>
          </a:p>
        </p:txBody>
      </p:sp>
      <p:sp>
        <p:nvSpPr>
          <p:cNvPr id="3" name="Content Placeholder 2">
            <a:extLst>
              <a:ext uri="{FF2B5EF4-FFF2-40B4-BE49-F238E27FC236}">
                <a16:creationId xmlns:a16="http://schemas.microsoft.com/office/drawing/2014/main" id="{AC397D3F-62B4-3849-9339-7FB0122971DD}"/>
              </a:ext>
            </a:extLst>
          </p:cNvPr>
          <p:cNvSpPr>
            <a:spLocks noGrp="1"/>
          </p:cNvSpPr>
          <p:nvPr>
            <p:ph idx="1"/>
          </p:nvPr>
        </p:nvSpPr>
        <p:spPr>
          <a:xfrm>
            <a:off x="228600" y="1113656"/>
            <a:ext cx="8610600" cy="5339680"/>
          </a:xfrm>
        </p:spPr>
        <p:txBody>
          <a:bodyPr/>
          <a:lstStyle/>
          <a:p>
            <a:pPr marL="0" indent="0">
              <a:buNone/>
            </a:pPr>
            <a:r>
              <a:rPr lang="en-US" dirty="0"/>
              <a:t>    </a:t>
            </a:r>
            <a:r>
              <a:rPr lang="en-US" dirty="0">
                <a:solidFill>
                  <a:srgbClr val="0000FF"/>
                </a:solidFill>
              </a:rPr>
              <a:t>Sequencing</a:t>
            </a:r>
            <a:r>
              <a:rPr lang="en-US" dirty="0"/>
              <a:t> generates many reads, each of which potentially mapping to many locations</a:t>
            </a:r>
          </a:p>
          <a:p>
            <a:pPr marL="0" indent="0">
              <a:buNone/>
            </a:pPr>
            <a:r>
              <a:rPr lang="en-US" dirty="0"/>
              <a:t>    </a:t>
            </a:r>
            <a:r>
              <a:rPr lang="en-US" dirty="0">
                <a:sym typeface="Wingdings" pitchFamily="2" charset="2"/>
              </a:rPr>
              <a:t></a:t>
            </a:r>
          </a:p>
          <a:p>
            <a:pPr marL="0" indent="0">
              <a:buNone/>
            </a:pPr>
            <a:r>
              <a:rPr lang="en-US" dirty="0">
                <a:sym typeface="Wingdings" pitchFamily="2" charset="2"/>
              </a:rPr>
              <a:t>    </a:t>
            </a:r>
            <a:r>
              <a:rPr lang="en-US" dirty="0">
                <a:solidFill>
                  <a:srgbClr val="0000FF"/>
                </a:solidFill>
                <a:sym typeface="Wingdings" pitchFamily="2" charset="2"/>
              </a:rPr>
              <a:t>Filtering (Pre-alignment) </a:t>
            </a:r>
            <a:r>
              <a:rPr lang="en-US" dirty="0">
                <a:sym typeface="Wingdings" pitchFamily="2" charset="2"/>
              </a:rPr>
              <a:t>eliminates the need to verify/align read to invalid mapping locations</a:t>
            </a:r>
          </a:p>
          <a:p>
            <a:pPr marL="0" indent="0">
              <a:buNone/>
            </a:pPr>
            <a:r>
              <a:rPr lang="en-US" dirty="0">
                <a:sym typeface="Wingdings" pitchFamily="2" charset="2"/>
              </a:rPr>
              <a:t>    </a:t>
            </a:r>
          </a:p>
          <a:p>
            <a:pPr marL="0" indent="0">
              <a:buNone/>
            </a:pPr>
            <a:r>
              <a:rPr lang="en-US" dirty="0">
                <a:sym typeface="Wingdings" pitchFamily="2" charset="2"/>
              </a:rPr>
              <a:t>    </a:t>
            </a:r>
            <a:r>
              <a:rPr lang="en-US" dirty="0">
                <a:solidFill>
                  <a:srgbClr val="0000FF"/>
                </a:solidFill>
                <a:sym typeface="Wingdings" pitchFamily="2" charset="2"/>
              </a:rPr>
              <a:t>Alignment/verification </a:t>
            </a:r>
            <a:r>
              <a:rPr lang="en-US" dirty="0">
                <a:sym typeface="Wingdings" pitchFamily="2" charset="2"/>
              </a:rPr>
              <a:t>(costly edit distance computation) is performed </a:t>
            </a:r>
            <a:r>
              <a:rPr lang="en-US" b="1" dirty="0">
                <a:sym typeface="Wingdings" pitchFamily="2" charset="2"/>
              </a:rPr>
              <a:t>only</a:t>
            </a:r>
            <a:r>
              <a:rPr lang="en-US" dirty="0">
                <a:sym typeface="Wingdings" pitchFamily="2" charset="2"/>
              </a:rPr>
              <a:t> on reads that pass the filter</a:t>
            </a:r>
          </a:p>
          <a:p>
            <a:pPr marL="0" indent="0">
              <a:buNone/>
            </a:pPr>
            <a:endParaRPr lang="en-US" dirty="0">
              <a:sym typeface="Wingdings" pitchFamily="2" charset="2"/>
            </a:endParaRPr>
          </a:p>
          <a:p>
            <a:r>
              <a:rPr lang="en-US" dirty="0">
                <a:solidFill>
                  <a:srgbClr val="FF0000"/>
                </a:solidFill>
                <a:sym typeface="Wingdings" pitchFamily="2" charset="2"/>
              </a:rPr>
              <a:t>New bottleneck in read mapping becomes the “filtering (pre-alignment)” step</a:t>
            </a:r>
          </a:p>
          <a:p>
            <a:pPr lvl="1"/>
            <a:endParaRPr lang="en-US" dirty="0"/>
          </a:p>
        </p:txBody>
      </p:sp>
      <p:sp>
        <p:nvSpPr>
          <p:cNvPr id="4" name="Slide Number Placeholder 3">
            <a:extLst>
              <a:ext uri="{FF2B5EF4-FFF2-40B4-BE49-F238E27FC236}">
                <a16:creationId xmlns:a16="http://schemas.microsoft.com/office/drawing/2014/main" id="{18D7025E-2F9E-0843-B00B-20AC22F13596}"/>
              </a:ext>
            </a:extLst>
          </p:cNvPr>
          <p:cNvSpPr>
            <a:spLocks noGrp="1"/>
          </p:cNvSpPr>
          <p:nvPr>
            <p:ph type="sldNum" sz="quarter" idx="11"/>
          </p:nvPr>
        </p:nvSpPr>
        <p:spPr/>
        <p:txBody>
          <a:bodyPr/>
          <a:lstStyle/>
          <a:p>
            <a:fld id="{323594FA-E141-4234-AE05-360401972BE7}" type="slidenum">
              <a:rPr lang="en-US" altLang="en-US" smtClean="0"/>
              <a:pPr/>
              <a:t>112</a:t>
            </a:fld>
            <a:endParaRPr lang="en-US" altLang="en-US"/>
          </a:p>
        </p:txBody>
      </p:sp>
    </p:spTree>
    <p:extLst>
      <p:ext uri="{BB962C8B-B14F-4D97-AF65-F5344CB8AC3E}">
        <p14:creationId xmlns:p14="http://schemas.microsoft.com/office/powerpoint/2010/main" val="352213474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17F82E-640E-AA4A-BA41-BA930D185510}"/>
              </a:ext>
            </a:extLst>
          </p:cNvPr>
          <p:cNvSpPr>
            <a:spLocks noGrp="1"/>
          </p:cNvSpPr>
          <p:nvPr>
            <p:ph type="title"/>
          </p:nvPr>
        </p:nvSpPr>
        <p:spPr>
          <a:xfrm>
            <a:off x="228600" y="152400"/>
            <a:ext cx="8807848" cy="756320"/>
          </a:xfrm>
        </p:spPr>
        <p:txBody>
          <a:bodyPr/>
          <a:lstStyle/>
          <a:p>
            <a:r>
              <a:rPr lang="en-US" sz="3600" dirty="0"/>
              <a:t>More on Shifted Hamming Distance</a:t>
            </a:r>
          </a:p>
        </p:txBody>
      </p:sp>
      <p:sp>
        <p:nvSpPr>
          <p:cNvPr id="4" name="Slide Number Placeholder 3">
            <a:extLst>
              <a:ext uri="{FF2B5EF4-FFF2-40B4-BE49-F238E27FC236}">
                <a16:creationId xmlns:a16="http://schemas.microsoft.com/office/drawing/2014/main" id="{5F2405B1-0D67-9F47-A335-E3FA3DAA514A}"/>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2C6DBDE8-4D7A-1E4F-9F47-EBE9371E327D}"/>
              </a:ext>
            </a:extLst>
          </p:cNvPr>
          <p:cNvPicPr>
            <a:picLocks noChangeAspect="1"/>
          </p:cNvPicPr>
          <p:nvPr/>
        </p:nvPicPr>
        <p:blipFill>
          <a:blip r:embed="rId2"/>
          <a:stretch>
            <a:fillRect/>
          </a:stretch>
        </p:blipFill>
        <p:spPr>
          <a:xfrm>
            <a:off x="0" y="1188893"/>
            <a:ext cx="9144000" cy="4112315"/>
          </a:xfrm>
          <a:prstGeom prst="rect">
            <a:avLst/>
          </a:prstGeom>
        </p:spPr>
      </p:pic>
      <p:sp>
        <p:nvSpPr>
          <p:cNvPr id="6" name="TextBox 5">
            <a:extLst>
              <a:ext uri="{FF2B5EF4-FFF2-40B4-BE49-F238E27FC236}">
                <a16:creationId xmlns:a16="http://schemas.microsoft.com/office/drawing/2014/main" id="{8FD16523-9524-E743-BD65-DB036E5D839C}"/>
              </a:ext>
            </a:extLst>
          </p:cNvPr>
          <p:cNvSpPr txBox="1"/>
          <p:nvPr/>
        </p:nvSpPr>
        <p:spPr>
          <a:xfrm>
            <a:off x="0" y="5589240"/>
            <a:ext cx="9036448"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Xin+, </a:t>
            </a:r>
            <a:r>
              <a:rPr kumimoji="0" lang="en-US" sz="1800" b="1" i="0" u="none" strike="noStrike" kern="1200" cap="none" spc="0" normalizeH="0" baseline="0" noProof="0" dirty="0">
                <a:ln>
                  <a:noFill/>
                </a:ln>
                <a:solidFill>
                  <a:srgbClr val="0000FF"/>
                </a:solidFill>
                <a:effectLst/>
                <a:uLnTx/>
                <a:uFillTx/>
                <a:latin typeface="Tahoma"/>
                <a:ea typeface="+mn-ea"/>
                <a:cs typeface="+mn-cs"/>
                <a:hlinkClick r:id="" action="ppaction://noaction">
                  <a:extLst>
                    <a:ext uri="{A12FA001-AC4F-418D-AE19-62706E023703}">
                      <ahyp:hlinkClr xmlns:ahyp="http://schemas.microsoft.com/office/drawing/2018/hyperlinkcolor" val="tx"/>
                    </a:ext>
                  </a:extLst>
                </a:hlinkClick>
              </a:rPr>
              <a:t>"Shifted Hamming Distance: A Fast and Accurate SIMD-friendly Filter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 action="ppaction://noaction">
                  <a:extLst>
                    <a:ext uri="{A12FA001-AC4F-418D-AE19-62706E023703}">
                      <ahyp:hlinkClr xmlns:ahyp="http://schemas.microsoft.com/office/drawing/2018/hyperlinkcolor" val="tx"/>
                    </a:ext>
                  </a:extLst>
                </a:hlinkClick>
              </a:rPr>
              <a:t>to Accelerate Alignment Verification in Read Mapping”</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r>
              <a:rPr kumimoji="0" lang="en-US" sz="1800" b="1" i="0" u="none" strike="noStrike" kern="1200" cap="none" spc="0" normalizeH="0" baseline="0" noProof="0" dirty="0">
                <a:ln>
                  <a:noFill/>
                </a:ln>
                <a:solidFill>
                  <a:srgbClr val="000000"/>
                </a:solidFill>
                <a:effectLst/>
                <a:uLnTx/>
                <a:uFillTx/>
                <a:latin typeface="Tahoma"/>
                <a:ea typeface="+mn-ea"/>
                <a:cs typeface="+mn-cs"/>
              </a:rPr>
              <a:t>Bioinformatics 2015.</a:t>
            </a: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3" name="TextBox 2">
            <a:extLst>
              <a:ext uri="{FF2B5EF4-FFF2-40B4-BE49-F238E27FC236}">
                <a16:creationId xmlns:a16="http://schemas.microsoft.com/office/drawing/2014/main" id="{36445F11-D01A-8446-B677-10B1176ECB94}"/>
              </a:ext>
            </a:extLst>
          </p:cNvPr>
          <p:cNvSpPr txBox="1"/>
          <p:nvPr/>
        </p:nvSpPr>
        <p:spPr>
          <a:xfrm>
            <a:off x="97149" y="936148"/>
            <a:ext cx="63470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3"/>
              </a:rPr>
              <a:t>https://github.com/CMU-SAFARI/Shifted-Hamming-Distance</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3639265098"/>
      </p:ext>
    </p:extLst>
  </p:cSld>
  <p:clrMapOvr>
    <a:masterClrMapping/>
  </p:clrMapOvr>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1E9326-06A9-D843-9F15-BC3324EE5826}"/>
              </a:ext>
            </a:extLst>
          </p:cNvPr>
          <p:cNvSpPr>
            <a:spLocks noGrp="1"/>
          </p:cNvSpPr>
          <p:nvPr>
            <p:ph type="title"/>
          </p:nvPr>
        </p:nvSpPr>
        <p:spPr/>
        <p:txBody>
          <a:bodyPr/>
          <a:lstStyle/>
          <a:p>
            <a:r>
              <a:rPr lang="en-US" dirty="0"/>
              <a:t>Agenda</a:t>
            </a:r>
          </a:p>
        </p:txBody>
      </p:sp>
      <p:sp>
        <p:nvSpPr>
          <p:cNvPr id="3" name="Content Placeholder 2">
            <a:extLst>
              <a:ext uri="{FF2B5EF4-FFF2-40B4-BE49-F238E27FC236}">
                <a16:creationId xmlns:a16="http://schemas.microsoft.com/office/drawing/2014/main" id="{AFB9DA22-BE61-2446-87AE-83F927ADF074}"/>
              </a:ext>
            </a:extLst>
          </p:cNvPr>
          <p:cNvSpPr>
            <a:spLocks noGrp="1"/>
          </p:cNvSpPr>
          <p:nvPr>
            <p:ph idx="1"/>
          </p:nvPr>
        </p:nvSpPr>
        <p:spPr>
          <a:xfrm>
            <a:off x="228600" y="1124744"/>
            <a:ext cx="8610600" cy="5123656"/>
          </a:xfrm>
        </p:spPr>
        <p:txBody>
          <a:bodyPr/>
          <a:lstStyle/>
          <a:p>
            <a:r>
              <a:rPr lang="en-US" dirty="0"/>
              <a:t>The Problem: DNA Read Mapping</a:t>
            </a:r>
          </a:p>
          <a:p>
            <a:pPr lvl="1"/>
            <a:r>
              <a:rPr lang="en-US" dirty="0"/>
              <a:t>State-of-the-art Read Mapper Design</a:t>
            </a:r>
          </a:p>
          <a:p>
            <a:pPr lvl="1"/>
            <a:endParaRPr lang="en-US" dirty="0"/>
          </a:p>
          <a:p>
            <a:r>
              <a:rPr lang="en-US" dirty="0"/>
              <a:t>Algorithmic Acceleration </a:t>
            </a:r>
          </a:p>
          <a:p>
            <a:pPr lvl="1"/>
            <a:r>
              <a:rPr lang="en-US" dirty="0"/>
              <a:t>Exploiting Structure of the Genome</a:t>
            </a:r>
          </a:p>
          <a:p>
            <a:pPr lvl="1"/>
            <a:r>
              <a:rPr lang="en-US" dirty="0"/>
              <a:t>Exploiting SIMD Instructions</a:t>
            </a:r>
          </a:p>
          <a:p>
            <a:endParaRPr lang="en-US" dirty="0"/>
          </a:p>
          <a:p>
            <a:r>
              <a:rPr lang="en-US" dirty="0">
                <a:solidFill>
                  <a:srgbClr val="0000FF"/>
                </a:solidFill>
              </a:rPr>
              <a:t>Hardware Acceleration</a:t>
            </a:r>
          </a:p>
          <a:p>
            <a:pPr lvl="1"/>
            <a:r>
              <a:rPr lang="en-US" dirty="0">
                <a:solidFill>
                  <a:srgbClr val="0000FF"/>
                </a:solidFill>
              </a:rPr>
              <a:t>Specialized Architectures</a:t>
            </a:r>
          </a:p>
          <a:p>
            <a:pPr lvl="1"/>
            <a:r>
              <a:rPr lang="en-US" dirty="0"/>
              <a:t>Processing in Memory &amp; Storage</a:t>
            </a:r>
          </a:p>
          <a:p>
            <a:pPr lvl="1"/>
            <a:endParaRPr lang="en-US" dirty="0"/>
          </a:p>
          <a:p>
            <a:r>
              <a:rPr lang="en-US" dirty="0"/>
              <a:t>Future Opportunities: New Technologies &amp; Applications</a:t>
            </a:r>
          </a:p>
        </p:txBody>
      </p:sp>
      <p:sp>
        <p:nvSpPr>
          <p:cNvPr id="4" name="Slide Number Placeholder 3">
            <a:extLst>
              <a:ext uri="{FF2B5EF4-FFF2-40B4-BE49-F238E27FC236}">
                <a16:creationId xmlns:a16="http://schemas.microsoft.com/office/drawing/2014/main" id="{F4C949E8-B432-2143-85E7-FAB3F0E378C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972032695"/>
      </p:ext>
    </p:extLst>
  </p:cSld>
  <p:clrMapOvr>
    <a:masterClrMapping/>
  </p:clrMapOvr>
  <p:transition/>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a:solidFill>
                  <a:schemeClr val="tx1"/>
                </a:solidFill>
                <a:latin typeface="Cambria" charset="0"/>
                <a:ea typeface="Cambria" charset="0"/>
                <a:cs typeface="Cambria" charset="0"/>
              </a:rPr>
              <a:t>Location Filtering (Pre-alignment)</a:t>
            </a:r>
          </a:p>
        </p:txBody>
      </p:sp>
      <p:sp>
        <p:nvSpPr>
          <p:cNvPr id="3" name="Content Placeholder 2"/>
          <p:cNvSpPr>
            <a:spLocks noGrp="1"/>
          </p:cNvSpPr>
          <p:nvPr>
            <p:ph idx="1"/>
          </p:nvPr>
        </p:nvSpPr>
        <p:spPr>
          <a:xfrm>
            <a:off x="228600" y="1126191"/>
            <a:ext cx="8610600" cy="5122211"/>
          </a:xfrm>
        </p:spPr>
        <p:txBody>
          <a:bodyPr/>
          <a:lstStyle/>
          <a:p>
            <a:r>
              <a:rPr lang="en-US" sz="2400" b="1" dirty="0">
                <a:solidFill>
                  <a:srgbClr val="0070C0"/>
                </a:solidFill>
              </a:rPr>
              <a:t>Alignment</a:t>
            </a:r>
            <a:r>
              <a:rPr lang="en-US" sz="2400" dirty="0"/>
              <a:t> is </a:t>
            </a:r>
            <a:r>
              <a:rPr lang="en-US" sz="2400" dirty="0">
                <a:solidFill>
                  <a:srgbClr val="FF0000"/>
                </a:solidFill>
              </a:rPr>
              <a:t>expensive</a:t>
            </a:r>
            <a:endParaRPr lang="en-US" sz="2400" dirty="0"/>
          </a:p>
          <a:p>
            <a:pPr lvl="1"/>
            <a:r>
              <a:rPr lang="en-US" sz="2100" dirty="0"/>
              <a:t>We need to align millions to billions of reads </a:t>
            </a:r>
          </a:p>
          <a:p>
            <a:pPr lvl="2"/>
            <a:endParaRPr lang="en-US" sz="2250" dirty="0"/>
          </a:p>
          <a:p>
            <a:pPr lvl="2"/>
            <a:endParaRPr lang="en-US" sz="2250" dirty="0"/>
          </a:p>
          <a:p>
            <a:pPr marL="257175" lvl="1" indent="-257175">
              <a:buClr>
                <a:schemeClr val="accent1"/>
              </a:buClr>
              <a:buSzPct val="65000"/>
              <a:buFont typeface="Wingdings" pitchFamily="2" charset="2"/>
              <a:buChar char="n"/>
            </a:pPr>
            <a:r>
              <a:rPr lang="en-US" sz="2400" dirty="0"/>
              <a:t>Modern read mappers reduce the time spent on alignment for increased performance. Can be done in two ways:</a:t>
            </a:r>
          </a:p>
          <a:p>
            <a:pPr marL="721519" lvl="2" indent="-457200">
              <a:buSzPct val="100000"/>
              <a:buFont typeface="+mj-lt"/>
              <a:buAutoNum type="arabicPeriod"/>
            </a:pPr>
            <a:r>
              <a:rPr lang="en-US" sz="2250" dirty="0"/>
              <a:t>Optimize the algorithm for alignment</a:t>
            </a:r>
          </a:p>
          <a:p>
            <a:pPr marL="721519" lvl="2" indent="-457200">
              <a:buSzPct val="100000"/>
              <a:buFont typeface="+mj-lt"/>
              <a:buAutoNum type="arabicPeriod"/>
            </a:pPr>
            <a:r>
              <a:rPr lang="en-US" sz="2250" dirty="0"/>
              <a:t>Reduce the number of alignments necessary by </a:t>
            </a:r>
            <a:r>
              <a:rPr lang="en-US" sz="2250" b="1" dirty="0">
                <a:solidFill>
                  <a:srgbClr val="0070C0"/>
                </a:solidFill>
              </a:rPr>
              <a:t>filtering</a:t>
            </a:r>
            <a:r>
              <a:rPr lang="en-US" sz="2250" dirty="0">
                <a:solidFill>
                  <a:srgbClr val="0070C0"/>
                </a:solidFill>
              </a:rPr>
              <a:t> </a:t>
            </a:r>
            <a:r>
              <a:rPr lang="en-US" sz="2250" dirty="0"/>
              <a:t>out mismatches quickly </a:t>
            </a:r>
          </a:p>
          <a:p>
            <a:pPr marL="721519" lvl="2" indent="-457200">
              <a:buSzPct val="100000"/>
              <a:buFont typeface="+mj-lt"/>
              <a:buAutoNum type="arabicPeriod"/>
            </a:pPr>
            <a:endParaRPr lang="en-US" sz="2100" dirty="0"/>
          </a:p>
          <a:p>
            <a:pPr marL="721519" lvl="2" indent="-457200">
              <a:buSzPct val="100000"/>
              <a:buFont typeface="+mj-lt"/>
              <a:buAutoNum type="arabicPeriod"/>
            </a:pPr>
            <a:endParaRPr lang="en-US" sz="2100" dirty="0"/>
          </a:p>
          <a:p>
            <a:pPr marL="257175" lvl="1" indent="-257175">
              <a:buClr>
                <a:schemeClr val="accent1"/>
              </a:buClr>
              <a:buSzPct val="65000"/>
              <a:buFont typeface="Wingdings" pitchFamily="2" charset="2"/>
              <a:buChar char="n"/>
            </a:pPr>
            <a:r>
              <a:rPr lang="en-US" sz="2400" dirty="0"/>
              <a:t>Both methods are used by mappers today, but </a:t>
            </a:r>
            <a:r>
              <a:rPr lang="en-US" sz="2400" dirty="0">
                <a:solidFill>
                  <a:srgbClr val="7030A0"/>
                </a:solidFill>
              </a:rPr>
              <a:t>filtering has replaced alignment as the bottleneck</a:t>
            </a:r>
            <a:r>
              <a:rPr lang="en-US" sz="2400" dirty="0"/>
              <a:t> </a:t>
            </a:r>
            <a:r>
              <a:rPr lang="en-US" sz="1400" b="1" dirty="0">
                <a:solidFill>
                  <a:srgbClr val="4E6229"/>
                </a:solidFill>
              </a:rPr>
              <a:t>[Xin+, BMC Genomics 2013]</a:t>
            </a:r>
          </a:p>
          <a:p>
            <a:pPr marL="257175" lvl="1" indent="-257175">
              <a:buClr>
                <a:schemeClr val="accent1"/>
              </a:buClr>
              <a:buSzPct val="65000"/>
              <a:buFont typeface="Wingdings" pitchFamily="2" charset="2"/>
              <a:buChar char="n"/>
            </a:pPr>
            <a:endParaRPr lang="en-US" sz="1400" b="1" dirty="0">
              <a:solidFill>
                <a:srgbClr val="4E6229"/>
              </a:solidFill>
            </a:endParaRPr>
          </a:p>
          <a:p>
            <a:endParaRPr lang="en-US" sz="2400" dirty="0"/>
          </a:p>
        </p:txBody>
      </p:sp>
      <p:sp>
        <p:nvSpPr>
          <p:cNvPr id="4" name="Slide Number Placeholder 3"/>
          <p:cNvSpPr>
            <a:spLocks noGrp="1"/>
          </p:cNvSpPr>
          <p:nvPr>
            <p:ph type="sldNum" sz="quarter" idx="11"/>
          </p:nvPr>
        </p:nvSpPr>
        <p:spPr/>
        <p:txBody>
          <a:bodyPr/>
          <a:lstStyle/>
          <a:p>
            <a:fld id="{4CAE9295-42F8-0747-9AE1-33958E89C374}" type="slidenum">
              <a:rPr lang="en-US" smtClean="0"/>
              <a:t>115</a:t>
            </a:fld>
            <a:endParaRPr lang="en-US"/>
          </a:p>
        </p:txBody>
      </p:sp>
    </p:spTree>
    <p:extLst>
      <p:ext uri="{BB962C8B-B14F-4D97-AF65-F5344CB8AC3E}">
        <p14:creationId xmlns:p14="http://schemas.microsoft.com/office/powerpoint/2010/main" val="2036271506"/>
      </p:ext>
    </p:extLst>
  </p:cSld>
  <p:clrMapOvr>
    <a:masterClrMapping/>
  </p:clrMapOvr>
  <p:transition/>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9023920" cy="1066800"/>
          </a:xfrm>
        </p:spPr>
        <p:txBody>
          <a:bodyPr/>
          <a:lstStyle/>
          <a:p>
            <a:r>
              <a:rPr lang="en-US" b="1" dirty="0">
                <a:solidFill>
                  <a:schemeClr val="tx1"/>
                </a:solidFill>
                <a:latin typeface="Cambria" charset="0"/>
                <a:ea typeface="Cambria" charset="0"/>
                <a:cs typeface="Cambria" charset="0"/>
              </a:rPr>
              <a:t>Location Filtering (Pre-alignment)</a:t>
            </a:r>
          </a:p>
        </p:txBody>
      </p:sp>
      <p:sp>
        <p:nvSpPr>
          <p:cNvPr id="3" name="Content Placeholder 2"/>
          <p:cNvSpPr>
            <a:spLocks noGrp="1"/>
          </p:cNvSpPr>
          <p:nvPr>
            <p:ph idx="1"/>
          </p:nvPr>
        </p:nvSpPr>
        <p:spPr>
          <a:xfrm>
            <a:off x="228600" y="1126191"/>
            <a:ext cx="8610600" cy="5122211"/>
          </a:xfrm>
        </p:spPr>
        <p:txBody>
          <a:bodyPr/>
          <a:lstStyle/>
          <a:p>
            <a:r>
              <a:rPr lang="en-US" sz="2400" b="1" dirty="0">
                <a:solidFill>
                  <a:srgbClr val="0070C0"/>
                </a:solidFill>
              </a:rPr>
              <a:t>Alignment</a:t>
            </a:r>
            <a:r>
              <a:rPr lang="en-US" sz="2400" dirty="0"/>
              <a:t> is </a:t>
            </a:r>
            <a:r>
              <a:rPr lang="en-US" sz="2400" dirty="0">
                <a:solidFill>
                  <a:srgbClr val="FF0000"/>
                </a:solidFill>
              </a:rPr>
              <a:t>expensive</a:t>
            </a:r>
            <a:endParaRPr lang="en-US" sz="2400" dirty="0"/>
          </a:p>
          <a:p>
            <a:pPr lvl="1"/>
            <a:r>
              <a:rPr lang="en-US" sz="2100" dirty="0"/>
              <a:t>We need to align millions to billions of reads </a:t>
            </a:r>
          </a:p>
          <a:p>
            <a:pPr lvl="2"/>
            <a:endParaRPr lang="en-US" sz="2250" dirty="0"/>
          </a:p>
          <a:p>
            <a:pPr lvl="2"/>
            <a:endParaRPr lang="en-US" sz="2250" dirty="0"/>
          </a:p>
          <a:p>
            <a:pPr marL="257175" lvl="1" indent="-257175">
              <a:buClr>
                <a:schemeClr val="accent1"/>
              </a:buClr>
              <a:buSzPct val="65000"/>
              <a:buFont typeface="Wingdings" pitchFamily="2" charset="2"/>
              <a:buChar char="n"/>
            </a:pPr>
            <a:r>
              <a:rPr lang="en-US" sz="2400" dirty="0"/>
              <a:t>Modern read mappers reduce the time spent on alignment for increased performance. Can be done in two ways:</a:t>
            </a:r>
          </a:p>
          <a:p>
            <a:pPr marL="721519" lvl="2" indent="-457200">
              <a:buSzPct val="100000"/>
              <a:buFont typeface="+mj-lt"/>
              <a:buAutoNum type="arabicPeriod"/>
            </a:pPr>
            <a:r>
              <a:rPr lang="en-US" sz="2250" dirty="0"/>
              <a:t>Optimize the algorithm for alignment</a:t>
            </a:r>
          </a:p>
          <a:p>
            <a:pPr marL="721519" lvl="2" indent="-457200">
              <a:buSzPct val="100000"/>
              <a:buFont typeface="+mj-lt"/>
              <a:buAutoNum type="arabicPeriod"/>
            </a:pPr>
            <a:r>
              <a:rPr lang="en-US" sz="2250" dirty="0"/>
              <a:t>Reduce the number of alignments necessary by </a:t>
            </a:r>
            <a:r>
              <a:rPr lang="en-US" sz="2250" b="1" dirty="0">
                <a:solidFill>
                  <a:srgbClr val="0070C0"/>
                </a:solidFill>
              </a:rPr>
              <a:t>filtering</a:t>
            </a:r>
            <a:r>
              <a:rPr lang="en-US" sz="2250" dirty="0">
                <a:solidFill>
                  <a:srgbClr val="0070C0"/>
                </a:solidFill>
              </a:rPr>
              <a:t> </a:t>
            </a:r>
            <a:r>
              <a:rPr lang="en-US" sz="2250" dirty="0"/>
              <a:t>out mismatches quickly </a:t>
            </a:r>
          </a:p>
          <a:p>
            <a:pPr marL="721519" lvl="2" indent="-457200">
              <a:buSzPct val="100000"/>
              <a:buFont typeface="+mj-lt"/>
              <a:buAutoNum type="arabicPeriod"/>
            </a:pPr>
            <a:endParaRPr lang="en-US" sz="2100" dirty="0"/>
          </a:p>
          <a:p>
            <a:pPr marL="721519" lvl="2" indent="-457200">
              <a:buSzPct val="100000"/>
              <a:buFont typeface="+mj-lt"/>
              <a:buAutoNum type="arabicPeriod"/>
            </a:pPr>
            <a:endParaRPr lang="en-US" sz="2100" dirty="0"/>
          </a:p>
          <a:p>
            <a:pPr marL="257175" lvl="1" indent="-257175">
              <a:buClr>
                <a:schemeClr val="accent1"/>
              </a:buClr>
              <a:buSzPct val="65000"/>
              <a:buFont typeface="Wingdings" pitchFamily="2" charset="2"/>
              <a:buChar char="n"/>
            </a:pPr>
            <a:r>
              <a:rPr lang="en-US" sz="2400" dirty="0"/>
              <a:t>Both methods are used by mappers today, but </a:t>
            </a:r>
            <a:r>
              <a:rPr lang="en-US" sz="2400" dirty="0">
                <a:solidFill>
                  <a:srgbClr val="7030A0"/>
                </a:solidFill>
              </a:rPr>
              <a:t>filtering has replaced alignment as the bottleneck</a:t>
            </a:r>
            <a:r>
              <a:rPr lang="en-US" sz="2400" dirty="0"/>
              <a:t> </a:t>
            </a:r>
            <a:r>
              <a:rPr lang="en-US" sz="1400" b="1" dirty="0">
                <a:solidFill>
                  <a:srgbClr val="4E6229"/>
                </a:solidFill>
              </a:rPr>
              <a:t>[Xin+, BMC Genomics 2013]</a:t>
            </a:r>
          </a:p>
          <a:p>
            <a:pPr marL="257175" lvl="1" indent="-257175">
              <a:buClr>
                <a:schemeClr val="accent1"/>
              </a:buClr>
              <a:buSzPct val="65000"/>
              <a:buFont typeface="Wingdings" pitchFamily="2" charset="2"/>
              <a:buChar char="n"/>
            </a:pPr>
            <a:endParaRPr lang="en-US" sz="1400" b="1" dirty="0">
              <a:solidFill>
                <a:srgbClr val="4E6229"/>
              </a:solidFill>
            </a:endParaRPr>
          </a:p>
          <a:p>
            <a:endParaRPr lang="en-US" sz="2400" dirty="0"/>
          </a:p>
        </p:txBody>
      </p:sp>
      <p:sp>
        <p:nvSpPr>
          <p:cNvPr id="4" name="Slide Number Placeholder 3"/>
          <p:cNvSpPr>
            <a:spLocks noGrp="1"/>
          </p:cNvSpPr>
          <p:nvPr>
            <p:ph type="sldNum" sz="quarter" idx="11"/>
          </p:nvPr>
        </p:nvSpPr>
        <p:spPr/>
        <p:txBody>
          <a:bodyPr/>
          <a:lstStyle/>
          <a:p>
            <a:fld id="{4CAE9295-42F8-0747-9AE1-33958E89C374}" type="slidenum">
              <a:rPr lang="en-US" smtClean="0"/>
              <a:t>116</a:t>
            </a:fld>
            <a:endParaRPr lang="en-US"/>
          </a:p>
        </p:txBody>
      </p:sp>
      <p:sp>
        <p:nvSpPr>
          <p:cNvPr id="7" name="Rounded Rectangle 6"/>
          <p:cNvSpPr/>
          <p:nvPr/>
        </p:nvSpPr>
        <p:spPr>
          <a:xfrm>
            <a:off x="649777" y="2888053"/>
            <a:ext cx="7768246" cy="1686731"/>
          </a:xfrm>
          <a:prstGeom prst="roundRect">
            <a:avLst/>
          </a:prstGeom>
          <a:solidFill>
            <a:srgbClr val="DEEBF7"/>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000" b="1" dirty="0">
                <a:solidFill>
                  <a:schemeClr val="tx1"/>
                </a:solidFill>
              </a:rPr>
              <a:t>Our goal is to accelerate </a:t>
            </a:r>
            <a:r>
              <a:rPr lang="en-US" sz="3000" b="1" dirty="0">
                <a:solidFill>
                  <a:srgbClr val="0070C0"/>
                </a:solidFill>
              </a:rPr>
              <a:t>read mapping</a:t>
            </a:r>
            <a:r>
              <a:rPr lang="en-US" sz="3000" b="1" dirty="0">
                <a:solidFill>
                  <a:schemeClr val="tx1"/>
                </a:solidFill>
              </a:rPr>
              <a:t> </a:t>
            </a:r>
          </a:p>
          <a:p>
            <a:pPr algn="ctr"/>
            <a:r>
              <a:rPr lang="en-US" sz="3000" b="1" dirty="0">
                <a:solidFill>
                  <a:schemeClr val="tx1"/>
                </a:solidFill>
              </a:rPr>
              <a:t>by improving the </a:t>
            </a:r>
            <a:r>
              <a:rPr lang="en-US" sz="3000" b="1" dirty="0">
                <a:solidFill>
                  <a:srgbClr val="0070C0"/>
                </a:solidFill>
              </a:rPr>
              <a:t>filtering</a:t>
            </a:r>
            <a:r>
              <a:rPr lang="en-US" sz="3000" b="1" dirty="0">
                <a:solidFill>
                  <a:schemeClr val="tx1"/>
                </a:solidFill>
              </a:rPr>
              <a:t> step </a:t>
            </a:r>
          </a:p>
        </p:txBody>
      </p:sp>
    </p:spTree>
    <p:extLst>
      <p:ext uri="{BB962C8B-B14F-4D97-AF65-F5344CB8AC3E}">
        <p14:creationId xmlns:p14="http://schemas.microsoft.com/office/powerpoint/2010/main" val="3744304212"/>
      </p:ext>
    </p:extLst>
  </p:cSld>
  <p:clrMapOvr>
    <a:masterClrMapping/>
  </p:clrMapOvr>
  <p:transition/>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BF833EC9-AAD3-1343-A748-2562C1121468}"/>
              </a:ext>
            </a:extLst>
          </p:cNvPr>
          <p:cNvSpPr txBox="1"/>
          <p:nvPr/>
        </p:nvSpPr>
        <p:spPr>
          <a:xfrm>
            <a:off x="1530193" y="5023280"/>
            <a:ext cx="6426183" cy="1200329"/>
          </a:xfrm>
          <a:prstGeom prst="rect">
            <a:avLst/>
          </a:prstGeom>
          <a:noFill/>
        </p:spPr>
        <p:txBody>
          <a:bodyPr wrap="none" rtlCol="0">
            <a:spAutoFit/>
          </a:bodyPr>
          <a:lstStyle/>
          <a:p>
            <a:pPr marL="457200" marR="0" lvl="0" indent="-457200" algn="l" defTabSz="914400" rtl="0" eaLnBrk="1" fontAlgn="auto" latinLnBrk="0" hangingPunct="1">
              <a:lnSpc>
                <a:spcPct val="100000"/>
              </a:lnSpc>
              <a:spcBef>
                <a:spcPts val="0"/>
              </a:spcBef>
              <a:spcAft>
                <a:spcPts val="0"/>
              </a:spcAft>
              <a:buClrTx/>
              <a:buSzTx/>
              <a:buFont typeface="+mj-lt"/>
              <a:buAutoNum type="arabicPeriod"/>
              <a:tabLst/>
              <a:defRPr/>
            </a:pPr>
            <a:r>
              <a:rPr kumimoji="0" lang="en-US" sz="2400" b="0" i="0" u="none" strike="noStrike" kern="1200" cap="none" spc="0" normalizeH="0" baseline="0" noProof="0" dirty="0">
                <a:ln>
                  <a:noFill/>
                </a:ln>
                <a:solidFill>
                  <a:srgbClr val="FF0000"/>
                </a:solidFill>
                <a:effectLst/>
                <a:uLnTx/>
                <a:uFillTx/>
                <a:latin typeface="Tahoma"/>
                <a:ea typeface="+mn-ea"/>
                <a:cs typeface="+mn-cs"/>
              </a:rPr>
              <a:t>Filters out </a:t>
            </a:r>
            <a:r>
              <a:rPr kumimoji="0" lang="en-US" sz="2400" b="0" i="0" u="none" strike="noStrike" kern="1200" cap="none" spc="0" normalizeH="0" baseline="0" noProof="0" dirty="0">
                <a:ln>
                  <a:noFill/>
                </a:ln>
                <a:solidFill>
                  <a:srgbClr val="000000"/>
                </a:solidFill>
                <a:effectLst/>
                <a:uLnTx/>
                <a:uFillTx/>
                <a:latin typeface="Tahoma"/>
                <a:ea typeface="+mn-ea"/>
                <a:cs typeface="+mn-cs"/>
              </a:rPr>
              <a:t>most of the incorrect mappings</a:t>
            </a:r>
          </a:p>
          <a:p>
            <a:pPr marL="457200" marR="0" lvl="0" indent="-457200" algn="l" defTabSz="914400" rtl="0" eaLnBrk="1" fontAlgn="auto" latinLnBrk="0" hangingPunct="1">
              <a:lnSpc>
                <a:spcPct val="100000"/>
              </a:lnSpc>
              <a:spcBef>
                <a:spcPts val="0"/>
              </a:spcBef>
              <a:spcAft>
                <a:spcPts val="0"/>
              </a:spcAft>
              <a:buClrTx/>
              <a:buSzTx/>
              <a:buFont typeface="+mj-lt"/>
              <a:buAutoNum type="arabicPeriod"/>
              <a:tabLst/>
              <a:defRPr/>
            </a:pPr>
            <a:r>
              <a:rPr kumimoji="0" lang="en-US" sz="2400" b="0" i="0" u="none" strike="noStrike" kern="1200" cap="none" spc="0" normalizeH="0" baseline="0" noProof="0" dirty="0">
                <a:ln>
                  <a:noFill/>
                </a:ln>
                <a:solidFill>
                  <a:srgbClr val="FF0000"/>
                </a:solidFill>
                <a:effectLst/>
                <a:uLnTx/>
                <a:uFillTx/>
                <a:latin typeface="Tahoma"/>
                <a:ea typeface="+mn-ea"/>
                <a:cs typeface="+mn-cs"/>
              </a:rPr>
              <a:t>Preserves</a:t>
            </a:r>
            <a:r>
              <a:rPr kumimoji="0" lang="en-US" sz="2400" b="0" i="0" u="none" strike="noStrike" kern="1200" cap="none" spc="0" normalizeH="0" baseline="0" noProof="0" dirty="0">
                <a:ln>
                  <a:noFill/>
                </a:ln>
                <a:solidFill>
                  <a:srgbClr val="000000"/>
                </a:solidFill>
                <a:effectLst/>
                <a:uLnTx/>
                <a:uFillTx/>
                <a:latin typeface="Tahoma"/>
                <a:ea typeface="+mn-ea"/>
                <a:cs typeface="+mn-cs"/>
              </a:rPr>
              <a:t> all correct mappings</a:t>
            </a:r>
          </a:p>
          <a:p>
            <a:pPr marL="457200" marR="0" lvl="0" indent="-457200" algn="l" defTabSz="914400" rtl="0" eaLnBrk="1" fontAlgn="auto" latinLnBrk="0" hangingPunct="1">
              <a:lnSpc>
                <a:spcPct val="100000"/>
              </a:lnSpc>
              <a:spcBef>
                <a:spcPts val="0"/>
              </a:spcBef>
              <a:spcAft>
                <a:spcPts val="0"/>
              </a:spcAft>
              <a:buClrTx/>
              <a:buSzTx/>
              <a:buFont typeface="+mj-lt"/>
              <a:buAutoNum type="arabicPeriod"/>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rPr>
              <a:t>Does this </a:t>
            </a:r>
            <a:r>
              <a:rPr kumimoji="0" lang="en-US" sz="2400" b="0" i="0" u="none" strike="noStrike" kern="1200" cap="none" spc="0" normalizeH="0" baseline="0" noProof="0" dirty="0">
                <a:ln>
                  <a:noFill/>
                </a:ln>
                <a:solidFill>
                  <a:srgbClr val="FF0000"/>
                </a:solidFill>
                <a:effectLst/>
                <a:uLnTx/>
                <a:uFillTx/>
                <a:latin typeface="Tahoma"/>
                <a:ea typeface="+mn-ea"/>
                <a:cs typeface="+mn-cs"/>
              </a:rPr>
              <a:t>quickly</a:t>
            </a:r>
            <a:endParaRPr kumimoji="0" lang="en-US" sz="24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10" name="Picture 9"/>
          <p:cNvPicPr>
            <a:picLocks noChangeAspect="1"/>
          </p:cNvPicPr>
          <p:nvPr/>
        </p:nvPicPr>
        <p:blipFill>
          <a:blip r:embed="rId3"/>
          <a:stretch>
            <a:fillRect/>
          </a:stretch>
        </p:blipFill>
        <p:spPr>
          <a:xfrm>
            <a:off x="1547664" y="1124744"/>
            <a:ext cx="5910851" cy="3816424"/>
          </a:xfrm>
          <a:prstGeom prst="rect">
            <a:avLst/>
          </a:prstGeom>
        </p:spPr>
      </p:pic>
      <p:sp>
        <p:nvSpPr>
          <p:cNvPr id="2" name="Title 1"/>
          <p:cNvSpPr>
            <a:spLocks noGrp="1"/>
          </p:cNvSpPr>
          <p:nvPr>
            <p:ph type="title"/>
          </p:nvPr>
        </p:nvSpPr>
        <p:spPr/>
        <p:txBody>
          <a:bodyPr/>
          <a:lstStyle/>
          <a:p>
            <a:r>
              <a:rPr lang="en-US" dirty="0"/>
              <a:t>Ideal Location Filtering Algorithm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sp>
        <p:nvSpPr>
          <p:cNvPr id="9" name="TextBox 8">
            <a:extLst>
              <a:ext uri="{FF2B5EF4-FFF2-40B4-BE49-F238E27FC236}">
                <a16:creationId xmlns:a16="http://schemas.microsoft.com/office/drawing/2014/main" id="{84BC9578-B318-5A4F-B607-D2A2C83B8692}"/>
              </a:ext>
            </a:extLst>
          </p:cNvPr>
          <p:cNvSpPr txBox="1"/>
          <p:nvPr/>
        </p:nvSpPr>
        <p:spPr>
          <a:xfrm>
            <a:off x="1084192" y="5662989"/>
            <a:ext cx="184730"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1" name="Rectangle 10">
            <a:extLst>
              <a:ext uri="{FF2B5EF4-FFF2-40B4-BE49-F238E27FC236}">
                <a16:creationId xmlns:a16="http://schemas.microsoft.com/office/drawing/2014/main" id="{51167792-8406-9047-BF60-30D00995DC8A}"/>
              </a:ext>
            </a:extLst>
          </p:cNvPr>
          <p:cNvSpPr/>
          <p:nvPr/>
        </p:nvSpPr>
        <p:spPr>
          <a:xfrm>
            <a:off x="251520" y="1412776"/>
            <a:ext cx="1247056" cy="3168352"/>
          </a:xfrm>
          <a:prstGeom prst="rect">
            <a:avLst/>
          </a:prstGeom>
          <a:solidFill>
            <a:schemeClr val="accent2">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Tahoma"/>
                <a:ea typeface="+mn-ea"/>
                <a:cs typeface="+mn-cs"/>
              </a:rPr>
              <a:t>Step 2</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Tahoma"/>
                <a:ea typeface="+mn-ea"/>
                <a:cs typeface="+mn-cs"/>
              </a:rPr>
              <a:t>Query the Index</a:t>
            </a:r>
          </a:p>
        </p:txBody>
      </p:sp>
      <p:sp>
        <p:nvSpPr>
          <p:cNvPr id="12" name="Rectangle 11">
            <a:extLst>
              <a:ext uri="{FF2B5EF4-FFF2-40B4-BE49-F238E27FC236}">
                <a16:creationId xmlns:a16="http://schemas.microsoft.com/office/drawing/2014/main" id="{66DAFE46-3E36-8745-938C-1435BA01F3AF}"/>
              </a:ext>
            </a:extLst>
          </p:cNvPr>
          <p:cNvSpPr/>
          <p:nvPr/>
        </p:nvSpPr>
        <p:spPr>
          <a:xfrm>
            <a:off x="7523158" y="1412776"/>
            <a:ext cx="1441330" cy="3168352"/>
          </a:xfrm>
          <a:prstGeom prst="rect">
            <a:avLst/>
          </a:prstGeom>
          <a:solidFill>
            <a:schemeClr val="accent2">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Tahoma"/>
                <a:ea typeface="+mn-ea"/>
                <a:cs typeface="+mn-cs"/>
              </a:rPr>
              <a:t>Step 3</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Tahoma"/>
                <a:ea typeface="+mn-ea"/>
                <a:cs typeface="+mn-cs"/>
              </a:rPr>
              <a:t>Read Alignment</a:t>
            </a:r>
          </a:p>
        </p:txBody>
      </p:sp>
    </p:spTree>
    <p:extLst>
      <p:ext uri="{BB962C8B-B14F-4D97-AF65-F5344CB8AC3E}">
        <p14:creationId xmlns:p14="http://schemas.microsoft.com/office/powerpoint/2010/main" val="103869987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wipe(down)">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wipe(down)">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wipe(down)">
                                      <p:cBhvr>
                                        <p:cTn id="17" dur="500"/>
                                        <p:tgtEl>
                                          <p:spTgt spid="3">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ounded Rectangle 86"/>
          <p:cNvSpPr/>
          <p:nvPr/>
        </p:nvSpPr>
        <p:spPr>
          <a:xfrm>
            <a:off x="5455236" y="1277896"/>
            <a:ext cx="2914650" cy="867455"/>
          </a:xfrm>
          <a:prstGeom prst="round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0" name="Rounded Rectangle 69"/>
          <p:cNvSpPr/>
          <p:nvPr/>
        </p:nvSpPr>
        <p:spPr>
          <a:xfrm>
            <a:off x="5621313" y="2560108"/>
            <a:ext cx="3357797" cy="3754825"/>
          </a:xfrm>
          <a:prstGeom prst="roundRect">
            <a:avLst/>
          </a:prstGeom>
          <a:solidFill>
            <a:srgbClr val="EBF2DF"/>
          </a:solidFill>
          <a:ln>
            <a:solidFill>
              <a:schemeClr val="bg1">
                <a:lumMod val="6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Tahoma"/>
                <a:ea typeface="+mn-ea"/>
                <a:cs typeface="+mn-cs"/>
              </a:rPr>
              <a:t>Filter</a:t>
            </a:r>
            <a:endParaRPr kumimoji="0" lang="en-US" sz="1800" b="1" i="0" u="none" strike="noStrike" kern="1200" cap="none" spc="0" normalizeH="0" baseline="0" noProof="0" dirty="0">
              <a:ln>
                <a:noFill/>
              </a:ln>
              <a:solidFill>
                <a:srgbClr val="000000"/>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mn-ea"/>
              <a:cs typeface="+mn-cs"/>
            </a:endParaRPr>
          </a:p>
        </p:txBody>
      </p:sp>
      <p:sp>
        <p:nvSpPr>
          <p:cNvPr id="35" name="Rounded Rectangle 34"/>
          <p:cNvSpPr/>
          <p:nvPr/>
        </p:nvSpPr>
        <p:spPr>
          <a:xfrm>
            <a:off x="0" y="1288525"/>
            <a:ext cx="2914650" cy="875079"/>
          </a:xfrm>
          <a:prstGeom prst="round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9" name="Rounded Rectangle 68"/>
          <p:cNvSpPr/>
          <p:nvPr/>
        </p:nvSpPr>
        <p:spPr>
          <a:xfrm>
            <a:off x="5819440" y="3320811"/>
            <a:ext cx="715710" cy="330397"/>
          </a:xfrm>
          <a:prstGeom prst="roundRect">
            <a:avLst/>
          </a:prstGeom>
          <a:solidFill>
            <a:srgbClr val="00B0F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Tahoma"/>
                <a:ea typeface="+mn-ea"/>
                <a:cs typeface="+mn-cs"/>
              </a:rPr>
              <a:t>894</a:t>
            </a:r>
            <a:endParaRPr kumimoji="0" lang="en-US" sz="1800" b="1" i="0" u="none" strike="noStrike" kern="1200" cap="none" spc="0" normalizeH="0" baseline="0" noProof="0" dirty="0">
              <a:ln>
                <a:noFill/>
              </a:ln>
              <a:solidFill>
                <a:srgbClr val="FFFFFF"/>
              </a:solidFill>
              <a:effectLst/>
              <a:uLnTx/>
              <a:uFillTx/>
              <a:latin typeface="Tahoma"/>
              <a:ea typeface="+mn-ea"/>
              <a:cs typeface="+mn-cs"/>
            </a:endParaRPr>
          </a:p>
        </p:txBody>
      </p:sp>
      <p:sp>
        <p:nvSpPr>
          <p:cNvPr id="65" name="Rounded Rectangle 64"/>
          <p:cNvSpPr/>
          <p:nvPr/>
        </p:nvSpPr>
        <p:spPr>
          <a:xfrm>
            <a:off x="6006664" y="3314032"/>
            <a:ext cx="507727" cy="323349"/>
          </a:xfrm>
          <a:prstGeom prst="roundRect">
            <a:avLst/>
          </a:prstGeom>
          <a:solidFill>
            <a:srgbClr val="00B0F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Tahoma"/>
                <a:ea typeface="+mn-ea"/>
                <a:cs typeface="+mn-cs"/>
              </a:rPr>
              <a:t>37</a:t>
            </a:r>
            <a:endParaRPr kumimoji="0" lang="en-US" sz="1800" b="1" i="0" u="none" strike="noStrike" kern="1200" cap="none" spc="0" normalizeH="0" baseline="0" noProof="0" dirty="0">
              <a:ln>
                <a:noFill/>
              </a:ln>
              <a:solidFill>
                <a:srgbClr val="FFFFFF"/>
              </a:solidFill>
              <a:effectLst/>
              <a:uLnTx/>
              <a:uFillTx/>
              <a:latin typeface="Tahoma"/>
              <a:ea typeface="+mn-ea"/>
              <a:cs typeface="+mn-cs"/>
            </a:endParaRPr>
          </a:p>
        </p:txBody>
      </p:sp>
      <p:sp>
        <p:nvSpPr>
          <p:cNvPr id="66" name="Rounded Rectangle 65"/>
          <p:cNvSpPr/>
          <p:nvPr/>
        </p:nvSpPr>
        <p:spPr>
          <a:xfrm>
            <a:off x="5713654" y="3320811"/>
            <a:ext cx="803994" cy="330499"/>
          </a:xfrm>
          <a:prstGeom prst="roundRect">
            <a:avLst/>
          </a:prstGeom>
          <a:solidFill>
            <a:srgbClr val="00B0F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Tahoma"/>
                <a:ea typeface="+mn-ea"/>
                <a:cs typeface="+mn-cs"/>
              </a:rPr>
              <a:t>1564</a:t>
            </a:r>
            <a:endParaRPr kumimoji="0" lang="en-US" sz="1800" b="1" i="0" u="none" strike="noStrike" kern="1200" cap="none" spc="0" normalizeH="0" baseline="0" noProof="0" dirty="0">
              <a:ln>
                <a:noFill/>
              </a:ln>
              <a:solidFill>
                <a:srgbClr val="FFFFFF"/>
              </a:solidFill>
              <a:effectLst/>
              <a:uLnTx/>
              <a:uFillTx/>
              <a:latin typeface="Tahoma"/>
              <a:ea typeface="+mn-ea"/>
              <a:cs typeface="+mn-cs"/>
            </a:endParaRPr>
          </a:p>
        </p:txBody>
      </p:sp>
      <p:sp>
        <p:nvSpPr>
          <p:cNvPr id="67" name="Rounded Rectangle 66"/>
          <p:cNvSpPr/>
          <p:nvPr/>
        </p:nvSpPr>
        <p:spPr>
          <a:xfrm>
            <a:off x="5819441" y="3314031"/>
            <a:ext cx="717056" cy="323349"/>
          </a:xfrm>
          <a:prstGeom prst="roundRect">
            <a:avLst/>
          </a:prstGeom>
          <a:solidFill>
            <a:srgbClr val="00B0F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Tahoma"/>
                <a:ea typeface="+mn-ea"/>
                <a:cs typeface="+mn-cs"/>
              </a:rPr>
              <a:t>140</a:t>
            </a:r>
            <a:endParaRPr kumimoji="0" lang="en-US" sz="1800" b="1" i="0" u="none" strike="noStrike" kern="1200" cap="none" spc="0" normalizeH="0" baseline="0" noProof="0" dirty="0">
              <a:ln>
                <a:noFill/>
              </a:ln>
              <a:solidFill>
                <a:srgbClr val="FFFFFF"/>
              </a:solidFill>
              <a:effectLst/>
              <a:uLnTx/>
              <a:uFillTx/>
              <a:latin typeface="Tahoma"/>
              <a:ea typeface="+mn-ea"/>
              <a:cs typeface="+mn-cs"/>
            </a:endParaRPr>
          </a:p>
        </p:txBody>
      </p:sp>
      <p:sp>
        <p:nvSpPr>
          <p:cNvPr id="68" name="Rounded Rectangle 67"/>
          <p:cNvSpPr/>
          <p:nvPr/>
        </p:nvSpPr>
        <p:spPr>
          <a:xfrm>
            <a:off x="5715000" y="3320944"/>
            <a:ext cx="820150" cy="323349"/>
          </a:xfrm>
          <a:prstGeom prst="roundRect">
            <a:avLst/>
          </a:prstGeom>
          <a:solidFill>
            <a:srgbClr val="00B0F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Tahoma"/>
                <a:ea typeface="+mn-ea"/>
                <a:cs typeface="+mn-cs"/>
              </a:rPr>
              <a:t>1203</a:t>
            </a:r>
          </a:p>
        </p:txBody>
      </p:sp>
      <p:sp>
        <p:nvSpPr>
          <p:cNvPr id="57" name="Rounded Rectangle 56"/>
          <p:cNvSpPr/>
          <p:nvPr/>
        </p:nvSpPr>
        <p:spPr>
          <a:xfrm>
            <a:off x="3333759" y="5636658"/>
            <a:ext cx="909300" cy="323349"/>
          </a:xfrm>
          <a:prstGeom prst="roundRect">
            <a:avLst/>
          </a:prstGeom>
          <a:solidFill>
            <a:srgbClr val="00B0F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Tahoma"/>
                <a:ea typeface="+mn-ea"/>
                <a:cs typeface="+mn-cs"/>
              </a:rPr>
              <a:t>1564</a:t>
            </a:r>
          </a:p>
        </p:txBody>
      </p:sp>
      <p:sp>
        <p:nvSpPr>
          <p:cNvPr id="55" name="Rounded Rectangle 54"/>
          <p:cNvSpPr/>
          <p:nvPr/>
        </p:nvSpPr>
        <p:spPr>
          <a:xfrm>
            <a:off x="3333759" y="5257442"/>
            <a:ext cx="909300" cy="323349"/>
          </a:xfrm>
          <a:prstGeom prst="roundRect">
            <a:avLst/>
          </a:prstGeom>
          <a:solidFill>
            <a:srgbClr val="00B0F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Tahoma"/>
                <a:ea typeface="+mn-ea"/>
                <a:cs typeface="+mn-cs"/>
              </a:rPr>
              <a:t>894</a:t>
            </a:r>
          </a:p>
        </p:txBody>
      </p:sp>
      <p:sp>
        <p:nvSpPr>
          <p:cNvPr id="56" name="Rounded Rectangle 55"/>
          <p:cNvSpPr/>
          <p:nvPr/>
        </p:nvSpPr>
        <p:spPr>
          <a:xfrm>
            <a:off x="4368468" y="5257442"/>
            <a:ext cx="909300" cy="323349"/>
          </a:xfrm>
          <a:prstGeom prst="roundRect">
            <a:avLst/>
          </a:prstGeom>
          <a:solidFill>
            <a:srgbClr val="00B0F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Tahoma"/>
                <a:ea typeface="+mn-ea"/>
                <a:cs typeface="+mn-cs"/>
              </a:rPr>
              <a:t>1203</a:t>
            </a:r>
          </a:p>
        </p:txBody>
      </p:sp>
      <p:sp>
        <p:nvSpPr>
          <p:cNvPr id="44" name="Rounded Rectangle 43"/>
          <p:cNvSpPr/>
          <p:nvPr/>
        </p:nvSpPr>
        <p:spPr>
          <a:xfrm>
            <a:off x="3333759" y="4874449"/>
            <a:ext cx="909300" cy="323349"/>
          </a:xfrm>
          <a:prstGeom prst="roundRect">
            <a:avLst/>
          </a:prstGeom>
          <a:solidFill>
            <a:srgbClr val="00B0F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Tahoma"/>
                <a:ea typeface="+mn-ea"/>
                <a:cs typeface="+mn-cs"/>
              </a:rPr>
              <a:t>37</a:t>
            </a:r>
          </a:p>
        </p:txBody>
      </p:sp>
      <p:sp>
        <p:nvSpPr>
          <p:cNvPr id="54" name="Rounded Rectangle 53"/>
          <p:cNvSpPr/>
          <p:nvPr/>
        </p:nvSpPr>
        <p:spPr>
          <a:xfrm>
            <a:off x="4368468" y="4881599"/>
            <a:ext cx="909300" cy="323349"/>
          </a:xfrm>
          <a:prstGeom prst="roundRect">
            <a:avLst/>
          </a:prstGeom>
          <a:solidFill>
            <a:srgbClr val="00B0F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Tahoma"/>
                <a:ea typeface="+mn-ea"/>
                <a:cs typeface="+mn-cs"/>
              </a:rPr>
              <a:t>140</a:t>
            </a:r>
          </a:p>
        </p:txBody>
      </p:sp>
      <p:sp>
        <p:nvSpPr>
          <p:cNvPr id="58" name="Freeform 57"/>
          <p:cNvSpPr/>
          <p:nvPr/>
        </p:nvSpPr>
        <p:spPr>
          <a:xfrm rot="5400000">
            <a:off x="7545841" y="2410724"/>
            <a:ext cx="110838" cy="2101470"/>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w="76200">
            <a:solidFill>
              <a:srgbClr val="CC9A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Tahoma"/>
              <a:ea typeface="+mn-ea"/>
              <a:cs typeface="+mn-cs"/>
            </a:endParaRPr>
          </a:p>
        </p:txBody>
      </p:sp>
      <p:sp>
        <p:nvSpPr>
          <p:cNvPr id="59" name="Freeform 58"/>
          <p:cNvSpPr/>
          <p:nvPr/>
        </p:nvSpPr>
        <p:spPr>
          <a:xfrm rot="5400000">
            <a:off x="7545841" y="2424970"/>
            <a:ext cx="110838" cy="2101470"/>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w="76200">
            <a:solidFill>
              <a:srgbClr val="CC9A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Tahoma"/>
              <a:ea typeface="+mn-ea"/>
              <a:cs typeface="+mn-cs"/>
            </a:endParaRPr>
          </a:p>
        </p:txBody>
      </p:sp>
      <p:sp>
        <p:nvSpPr>
          <p:cNvPr id="60" name="Freeform 59"/>
          <p:cNvSpPr/>
          <p:nvPr/>
        </p:nvSpPr>
        <p:spPr>
          <a:xfrm rot="5400000">
            <a:off x="7545841" y="2379854"/>
            <a:ext cx="110838" cy="2101470"/>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w="76200">
            <a:solidFill>
              <a:srgbClr val="CC9A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Tahoma"/>
              <a:ea typeface="+mn-ea"/>
              <a:cs typeface="+mn-cs"/>
            </a:endParaRPr>
          </a:p>
        </p:txBody>
      </p:sp>
      <p:sp>
        <p:nvSpPr>
          <p:cNvPr id="61" name="Freeform 60"/>
          <p:cNvSpPr/>
          <p:nvPr/>
        </p:nvSpPr>
        <p:spPr>
          <a:xfrm rot="5400000">
            <a:off x="7573899" y="2410724"/>
            <a:ext cx="110838" cy="2101470"/>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w="76200">
            <a:solidFill>
              <a:srgbClr val="CC9A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Tahoma"/>
              <a:ea typeface="+mn-ea"/>
              <a:cs typeface="+mn-cs"/>
            </a:endParaRPr>
          </a:p>
        </p:txBody>
      </p:sp>
      <p:sp>
        <p:nvSpPr>
          <p:cNvPr id="62" name="Freeform 61"/>
          <p:cNvSpPr/>
          <p:nvPr/>
        </p:nvSpPr>
        <p:spPr>
          <a:xfrm rot="5400000">
            <a:off x="7573899" y="2428024"/>
            <a:ext cx="110838" cy="2101470"/>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w="76200">
            <a:solidFill>
              <a:srgbClr val="CC9A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Tahoma"/>
              <a:ea typeface="+mn-ea"/>
              <a:cs typeface="+mn-cs"/>
            </a:endParaRPr>
          </a:p>
        </p:txBody>
      </p:sp>
      <p:pic>
        <p:nvPicPr>
          <p:cNvPr id="12" name="Picture 11"/>
          <p:cNvPicPr>
            <a:picLocks noChangeAspect="1"/>
          </p:cNvPicPr>
          <p:nvPr/>
        </p:nvPicPr>
        <p:blipFill rotWithShape="1">
          <a:blip r:embed="rId3">
            <a:extLst>
              <a:ext uri="{28A0092B-C50C-407E-A947-70E740481C1C}">
                <a14:useLocalDpi xmlns:a14="http://schemas.microsoft.com/office/drawing/2010/main" val="0"/>
              </a:ext>
            </a:extLst>
          </a:blip>
          <a:srcRect l="5156" t="33677" r="62961" b="29400"/>
          <a:stretch/>
        </p:blipFill>
        <p:spPr>
          <a:xfrm rot="21254383">
            <a:off x="519044" y="1345002"/>
            <a:ext cx="288954" cy="197331"/>
          </a:xfrm>
          <a:prstGeom prst="rect">
            <a:avLst/>
          </a:prstGeom>
        </p:spPr>
      </p:pic>
      <p:sp>
        <p:nvSpPr>
          <p:cNvPr id="2" name="Title 1"/>
          <p:cNvSpPr>
            <a:spLocks noGrp="1"/>
          </p:cNvSpPr>
          <p:nvPr>
            <p:ph type="title"/>
          </p:nvPr>
        </p:nvSpPr>
        <p:spPr/>
        <p:txBody>
          <a:bodyPr/>
          <a:lstStyle/>
          <a:p>
            <a:r>
              <a:rPr lang="en-US" sz="4400" b="1" dirty="0">
                <a:solidFill>
                  <a:schemeClr val="tx1"/>
                </a:solidFill>
                <a:latin typeface="Cambria" charset="0"/>
                <a:ea typeface="Cambria" charset="0"/>
                <a:cs typeface="Cambria" charset="0"/>
              </a:rPr>
              <a:t>Location Filtering Example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CAE9295-42F8-0747-9AE1-33958E89C374}"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Rounded Rectangle 5"/>
          <p:cNvSpPr/>
          <p:nvPr/>
        </p:nvSpPr>
        <p:spPr>
          <a:xfrm>
            <a:off x="380905" y="3144297"/>
            <a:ext cx="2410691" cy="685174"/>
          </a:xfrm>
          <a:prstGeom prst="roundRect">
            <a:avLst/>
          </a:prstGeom>
          <a:solidFill>
            <a:srgbClr val="00B0F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ahoma"/>
                <a:ea typeface="+mn-ea"/>
                <a:cs typeface="+mn-cs"/>
              </a:rPr>
              <a:t>Hash Table</a:t>
            </a:r>
          </a:p>
        </p:txBody>
      </p:sp>
      <p:sp>
        <p:nvSpPr>
          <p:cNvPr id="7" name="Freeform 6"/>
          <p:cNvSpPr/>
          <p:nvPr/>
        </p:nvSpPr>
        <p:spPr>
          <a:xfrm rot="5400000">
            <a:off x="1510144" y="408550"/>
            <a:ext cx="110838" cy="2101470"/>
          </a:xfrm>
          <a:custGeom>
            <a:avLst/>
            <a:gdLst>
              <a:gd name="connsiteX0" fmla="*/ 23852 w 57982"/>
              <a:gd name="connsiteY0" fmla="*/ 0 h 372533"/>
              <a:gd name="connsiteX1" fmla="*/ 1274 w 57982"/>
              <a:gd name="connsiteY1" fmla="*/ 146755 h 372533"/>
              <a:gd name="connsiteX2" fmla="*/ 57718 w 57982"/>
              <a:gd name="connsiteY2" fmla="*/ 237066 h 372533"/>
              <a:gd name="connsiteX3" fmla="*/ 23852 w 57982"/>
              <a:gd name="connsiteY3" fmla="*/ 372533 h 372533"/>
            </a:gdLst>
            <a:ahLst/>
            <a:cxnLst>
              <a:cxn ang="0">
                <a:pos x="connsiteX0" y="connsiteY0"/>
              </a:cxn>
              <a:cxn ang="0">
                <a:pos x="connsiteX1" y="connsiteY1"/>
              </a:cxn>
              <a:cxn ang="0">
                <a:pos x="connsiteX2" y="connsiteY2"/>
              </a:cxn>
              <a:cxn ang="0">
                <a:pos x="connsiteX3" y="connsiteY3"/>
              </a:cxn>
            </a:cxnLst>
            <a:rect l="l" t="t" r="r" b="b"/>
            <a:pathLst>
              <a:path w="57982" h="372533">
                <a:moveTo>
                  <a:pt x="23852" y="0"/>
                </a:moveTo>
                <a:cubicBezTo>
                  <a:pt x="9741" y="53622"/>
                  <a:pt x="-4370" y="107244"/>
                  <a:pt x="1274" y="146755"/>
                </a:cubicBezTo>
                <a:cubicBezTo>
                  <a:pt x="6918" y="186266"/>
                  <a:pt x="53955" y="199436"/>
                  <a:pt x="57718" y="237066"/>
                </a:cubicBezTo>
                <a:cubicBezTo>
                  <a:pt x="61481" y="274696"/>
                  <a:pt x="23852" y="357481"/>
                  <a:pt x="23852" y="372533"/>
                </a:cubicBezTo>
              </a:path>
            </a:pathLst>
          </a:cu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0000"/>
              </a:solidFill>
              <a:effectLst/>
              <a:uLnTx/>
              <a:uFillTx/>
              <a:latin typeface="Tahoma"/>
              <a:ea typeface="+mn-ea"/>
              <a:cs typeface="+mn-cs"/>
            </a:endParaRPr>
          </a:p>
        </p:txBody>
      </p:sp>
      <p:sp>
        <p:nvSpPr>
          <p:cNvPr id="8" name="TextBox 7"/>
          <p:cNvSpPr txBox="1"/>
          <p:nvPr/>
        </p:nvSpPr>
        <p:spPr>
          <a:xfrm>
            <a:off x="79747" y="919191"/>
            <a:ext cx="3114829"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Tahoma"/>
                <a:ea typeface="+mn-ea"/>
                <a:cs typeface="+mn-cs"/>
              </a:rPr>
              <a:t>Read Sequence (100 </a:t>
            </a:r>
            <a:r>
              <a:rPr kumimoji="0" lang="en-US" sz="1800" b="1" i="0" u="none" strike="noStrike" kern="1200" cap="none" spc="0" normalizeH="0" baseline="0" noProof="0" dirty="0" err="1">
                <a:ln>
                  <a:noFill/>
                </a:ln>
                <a:solidFill>
                  <a:srgbClr val="FF0000"/>
                </a:solidFill>
                <a:effectLst/>
                <a:uLnTx/>
                <a:uFillTx/>
                <a:latin typeface="Tahoma"/>
                <a:ea typeface="+mn-ea"/>
                <a:cs typeface="+mn-cs"/>
              </a:rPr>
              <a:t>bp</a:t>
            </a:r>
            <a:r>
              <a:rPr kumimoji="0" lang="en-US" sz="1800" b="1" i="0" u="none" strike="noStrike" kern="1200" cap="none" spc="0" normalizeH="0" baseline="0" noProof="0" dirty="0">
                <a:ln>
                  <a:noFill/>
                </a:ln>
                <a:solidFill>
                  <a:srgbClr val="FF0000"/>
                </a:solidFill>
                <a:effectLst/>
                <a:uLnTx/>
                <a:uFillTx/>
                <a:latin typeface="Tahoma"/>
                <a:ea typeface="+mn-ea"/>
                <a:cs typeface="+mn-cs"/>
              </a:rPr>
              <a:t>)</a:t>
            </a:r>
          </a:p>
        </p:txBody>
      </p:sp>
      <p:cxnSp>
        <p:nvCxnSpPr>
          <p:cNvPr id="18" name="Straight Arrow Connector 17"/>
          <p:cNvCxnSpPr>
            <a:endCxn id="13" idx="1"/>
          </p:cNvCxnSpPr>
          <p:nvPr/>
        </p:nvCxnSpPr>
        <p:spPr>
          <a:xfrm>
            <a:off x="1034321" y="5381471"/>
            <a:ext cx="2247378" cy="2403"/>
          </a:xfrm>
          <a:prstGeom prst="straightConnector1">
            <a:avLst/>
          </a:prstGeom>
          <a:ln w="41275">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71" name="Rectangle 70"/>
          <p:cNvSpPr/>
          <p:nvPr/>
        </p:nvSpPr>
        <p:spPr>
          <a:xfrm>
            <a:off x="1276009" y="1058176"/>
            <a:ext cx="877163" cy="92333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srgbClr val="3B812F">
                    <a:lumMod val="75000"/>
                  </a:srgbClr>
                </a:solidFill>
                <a:effectLst/>
                <a:uLnTx/>
                <a:uFillTx/>
                <a:latin typeface="Tahoma"/>
                <a:ea typeface="+mn-ea"/>
                <a:cs typeface="+mn-cs"/>
              </a:rPr>
              <a:t>✔</a:t>
            </a:r>
          </a:p>
        </p:txBody>
      </p:sp>
      <p:cxnSp>
        <p:nvCxnSpPr>
          <p:cNvPr id="77" name="Straight Connector 76"/>
          <p:cNvCxnSpPr/>
          <p:nvPr/>
        </p:nvCxnSpPr>
        <p:spPr>
          <a:xfrm>
            <a:off x="821463" y="1335526"/>
            <a:ext cx="0" cy="2493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42"/>
          <p:cNvSpPr/>
          <p:nvPr/>
        </p:nvSpPr>
        <p:spPr>
          <a:xfrm>
            <a:off x="5621313" y="3104282"/>
            <a:ext cx="3357797" cy="791673"/>
          </a:xfrm>
          <a:prstGeom prst="rect">
            <a:avLst/>
          </a:prstGeom>
          <a:solidFill>
            <a:srgbClr val="CC9A03"/>
          </a:solidFill>
          <a:ln>
            <a:solidFill>
              <a:srgbClr val="CC9A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Tahoma"/>
                <a:ea typeface="+mn-ea"/>
                <a:cs typeface="+mn-cs"/>
              </a:rPr>
              <a:t>Reference Genome</a:t>
            </a:r>
            <a:endParaRPr kumimoji="0" lang="en-US" sz="2400" b="0" i="0" u="none" strike="noStrike" kern="1200" cap="none" spc="0" normalizeH="0" baseline="0" noProof="0" dirty="0">
              <a:ln>
                <a:noFill/>
              </a:ln>
              <a:solidFill>
                <a:srgbClr val="FFFFFF"/>
              </a:solidFill>
              <a:effectLst/>
              <a:uLnTx/>
              <a:uFillTx/>
              <a:latin typeface="Tahoma"/>
              <a:ea typeface="+mn-ea"/>
              <a:cs typeface="+mn-cs"/>
            </a:endParaRPr>
          </a:p>
        </p:txBody>
      </p:sp>
      <p:sp>
        <p:nvSpPr>
          <p:cNvPr id="13" name="Rounded Rectangle 12"/>
          <p:cNvSpPr/>
          <p:nvPr/>
        </p:nvSpPr>
        <p:spPr>
          <a:xfrm>
            <a:off x="3281701" y="4807741"/>
            <a:ext cx="2173537" cy="1152265"/>
          </a:xfrm>
          <a:prstGeom prst="roundRect">
            <a:avLst/>
          </a:prstGeom>
          <a:solidFill>
            <a:srgbClr val="00B0F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42900" marR="0" lvl="0" indent="-342900" algn="ctr" defTabSz="914400" rtl="0" eaLnBrk="1" fontAlgn="auto" latinLnBrk="0" hangingPunct="1">
              <a:lnSpc>
                <a:spcPct val="100000"/>
              </a:lnSpc>
              <a:spcBef>
                <a:spcPts val="0"/>
              </a:spcBef>
              <a:spcAft>
                <a:spcPts val="0"/>
              </a:spcAft>
              <a:buClrTx/>
              <a:buSzTx/>
              <a:buFontTx/>
              <a:buAutoNum type="arabicPlain" startAt="37"/>
              <a:tabLst/>
              <a:defRPr/>
            </a:pPr>
            <a:r>
              <a:rPr kumimoji="0" lang="en-US" sz="1800" b="1" i="0" u="none" strike="noStrike" kern="1200" cap="none" spc="0" normalizeH="0" baseline="0" noProof="0" dirty="0">
                <a:ln>
                  <a:noFill/>
                </a:ln>
                <a:solidFill>
                  <a:srgbClr val="FFFFFF"/>
                </a:solidFill>
                <a:effectLst/>
                <a:uLnTx/>
                <a:uFillTx/>
                <a:latin typeface="Tahoma"/>
                <a:ea typeface="+mn-ea"/>
                <a:cs typeface="+mn-cs"/>
              </a:rPr>
              <a:t>      140</a:t>
            </a:r>
          </a:p>
          <a:p>
            <a:pPr marL="342900" marR="0" lvl="0" indent="-342900" algn="ctr" defTabSz="914400" rtl="0" eaLnBrk="1" fontAlgn="auto" latinLnBrk="0" hangingPunct="1">
              <a:lnSpc>
                <a:spcPct val="100000"/>
              </a:lnSpc>
              <a:spcBef>
                <a:spcPts val="0"/>
              </a:spcBef>
              <a:spcAft>
                <a:spcPts val="0"/>
              </a:spcAft>
              <a:buClrTx/>
              <a:buSzTx/>
              <a:buFontTx/>
              <a:buAutoNum type="arabicPlain" startAt="894"/>
              <a:tabLst/>
              <a:defRPr/>
            </a:pPr>
            <a:r>
              <a:rPr kumimoji="0" lang="en-US" sz="1800" b="1" i="0" u="none" strike="noStrike" kern="1200" cap="none" spc="0" normalizeH="0" baseline="0" noProof="0" dirty="0">
                <a:ln>
                  <a:noFill/>
                </a:ln>
                <a:solidFill>
                  <a:srgbClr val="FFFFFF"/>
                </a:solidFill>
                <a:effectLst/>
                <a:uLnTx/>
                <a:uFillTx/>
                <a:latin typeface="Tahoma"/>
                <a:ea typeface="+mn-ea"/>
                <a:cs typeface="+mn-cs"/>
              </a:rPr>
              <a:t>      1203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Tahoma"/>
                <a:ea typeface="+mn-ea"/>
                <a:cs typeface="+mn-cs"/>
              </a:rPr>
              <a:t>1564</a:t>
            </a:r>
          </a:p>
        </p:txBody>
      </p:sp>
      <p:sp>
        <p:nvSpPr>
          <p:cNvPr id="36" name="TextBox 35"/>
          <p:cNvSpPr txBox="1"/>
          <p:nvPr/>
        </p:nvSpPr>
        <p:spPr>
          <a:xfrm>
            <a:off x="817172" y="1701939"/>
            <a:ext cx="1765864"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000000"/>
                </a:solidFill>
                <a:effectLst/>
                <a:uLnTx/>
                <a:uFillTx/>
                <a:latin typeface="Tahoma"/>
                <a:ea typeface="+mn-ea"/>
                <a:cs typeface="+mn-cs"/>
              </a:rPr>
              <a:t>Aligning</a:t>
            </a:r>
          </a:p>
        </p:txBody>
      </p:sp>
      <p:sp>
        <p:nvSpPr>
          <p:cNvPr id="37" name="Rectangle 36"/>
          <p:cNvSpPr/>
          <p:nvPr/>
        </p:nvSpPr>
        <p:spPr>
          <a:xfrm>
            <a:off x="2101860" y="1776017"/>
            <a:ext cx="25680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Tahoma"/>
                <a:ea typeface="+mn-ea"/>
                <a:cs typeface="+mn-cs"/>
              </a:rPr>
              <a:t>.</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74" name="Rectangle 73"/>
          <p:cNvSpPr/>
          <p:nvPr/>
        </p:nvSpPr>
        <p:spPr>
          <a:xfrm>
            <a:off x="2190390" y="1776017"/>
            <a:ext cx="25680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a:ln>
                  <a:noFill/>
                </a:ln>
                <a:solidFill>
                  <a:srgbClr val="000000"/>
                </a:solidFill>
                <a:effectLst/>
                <a:uLnTx/>
                <a:uFillTx/>
                <a:latin typeface="Tahoma"/>
                <a:ea typeface="+mn-ea"/>
                <a:cs typeface="+mn-cs"/>
              </a:rPr>
              <a:t>.</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76" name="Rectangle 75"/>
          <p:cNvSpPr/>
          <p:nvPr/>
        </p:nvSpPr>
        <p:spPr>
          <a:xfrm>
            <a:off x="2283881" y="1776017"/>
            <a:ext cx="25680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a:ln>
                  <a:noFill/>
                </a:ln>
                <a:solidFill>
                  <a:srgbClr val="000000"/>
                </a:solidFill>
                <a:effectLst/>
                <a:uLnTx/>
                <a:uFillTx/>
                <a:latin typeface="Tahoma"/>
                <a:ea typeface="+mn-ea"/>
                <a:cs typeface="+mn-cs"/>
              </a:rPr>
              <a:t>.</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78" name="TextBox 77"/>
          <p:cNvSpPr txBox="1"/>
          <p:nvPr/>
        </p:nvSpPr>
        <p:spPr>
          <a:xfrm>
            <a:off x="969572" y="1695526"/>
            <a:ext cx="127195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006633"/>
                </a:solidFill>
                <a:effectLst/>
                <a:uLnTx/>
                <a:uFillTx/>
                <a:latin typeface="Tahoma"/>
                <a:ea typeface="+mn-ea"/>
                <a:cs typeface="+mn-cs"/>
              </a:rPr>
              <a:t>Match!</a:t>
            </a:r>
          </a:p>
        </p:txBody>
      </p:sp>
      <p:sp>
        <p:nvSpPr>
          <p:cNvPr id="88" name="TextBox 87"/>
          <p:cNvSpPr txBox="1"/>
          <p:nvPr/>
        </p:nvSpPr>
        <p:spPr>
          <a:xfrm>
            <a:off x="6272408" y="1681371"/>
            <a:ext cx="1765864"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000000"/>
                </a:solidFill>
                <a:effectLst/>
                <a:uLnTx/>
                <a:uFillTx/>
                <a:latin typeface="Tahoma"/>
                <a:ea typeface="+mn-ea"/>
                <a:cs typeface="+mn-cs"/>
              </a:rPr>
              <a:t>Aligning</a:t>
            </a:r>
          </a:p>
        </p:txBody>
      </p:sp>
      <p:sp>
        <p:nvSpPr>
          <p:cNvPr id="89" name="Rectangle 88"/>
          <p:cNvSpPr/>
          <p:nvPr/>
        </p:nvSpPr>
        <p:spPr>
          <a:xfrm>
            <a:off x="7557096" y="1755449"/>
            <a:ext cx="25680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Tahoma"/>
                <a:ea typeface="+mn-ea"/>
                <a:cs typeface="+mn-cs"/>
              </a:rPr>
              <a:t>.</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90" name="Rectangle 89"/>
          <p:cNvSpPr/>
          <p:nvPr/>
        </p:nvSpPr>
        <p:spPr>
          <a:xfrm>
            <a:off x="7645626" y="1755449"/>
            <a:ext cx="25680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a:ln>
                  <a:noFill/>
                </a:ln>
                <a:solidFill>
                  <a:srgbClr val="000000"/>
                </a:solidFill>
                <a:effectLst/>
                <a:uLnTx/>
                <a:uFillTx/>
                <a:latin typeface="Tahoma"/>
                <a:ea typeface="+mn-ea"/>
                <a:cs typeface="+mn-cs"/>
              </a:rPr>
              <a:t>.</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91" name="Rectangle 90"/>
          <p:cNvSpPr/>
          <p:nvPr/>
        </p:nvSpPr>
        <p:spPr>
          <a:xfrm>
            <a:off x="7739117" y="1755449"/>
            <a:ext cx="25680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a:ln>
                  <a:noFill/>
                </a:ln>
                <a:solidFill>
                  <a:srgbClr val="000000"/>
                </a:solidFill>
                <a:effectLst/>
                <a:uLnTx/>
                <a:uFillTx/>
                <a:latin typeface="Tahoma"/>
                <a:ea typeface="+mn-ea"/>
                <a:cs typeface="+mn-cs"/>
              </a:rPr>
              <a:t>.</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92" name="TextBox 91"/>
          <p:cNvSpPr txBox="1"/>
          <p:nvPr/>
        </p:nvSpPr>
        <p:spPr>
          <a:xfrm>
            <a:off x="6249154" y="1684638"/>
            <a:ext cx="2028921"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FF0000"/>
                </a:solidFill>
                <a:effectLst/>
                <a:uLnTx/>
                <a:uFillTx/>
                <a:latin typeface="Tahoma"/>
                <a:ea typeface="+mn-ea"/>
                <a:cs typeface="+mn-cs"/>
              </a:rPr>
              <a:t>Mismatch</a:t>
            </a:r>
          </a:p>
        </p:txBody>
      </p:sp>
      <p:sp>
        <p:nvSpPr>
          <p:cNvPr id="72" name="TextBox 71"/>
          <p:cNvSpPr txBox="1"/>
          <p:nvPr/>
        </p:nvSpPr>
        <p:spPr>
          <a:xfrm>
            <a:off x="7333868" y="4469526"/>
            <a:ext cx="685800"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srgbClr val="FF0000"/>
                </a:solidFill>
                <a:effectLst/>
                <a:uLnTx/>
                <a:uFillTx/>
                <a:latin typeface="Tahoma"/>
                <a:ea typeface="+mn-ea"/>
                <a:cs typeface="+mn-cs"/>
              </a:rPr>
              <a:t>✘</a:t>
            </a:r>
          </a:p>
        </p:txBody>
      </p:sp>
      <p:sp>
        <p:nvSpPr>
          <p:cNvPr id="73" name="TextBox 72"/>
          <p:cNvSpPr txBox="1"/>
          <p:nvPr/>
        </p:nvSpPr>
        <p:spPr>
          <a:xfrm>
            <a:off x="6306391" y="4894917"/>
            <a:ext cx="685800"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srgbClr val="FF0000"/>
                </a:solidFill>
                <a:effectLst/>
                <a:uLnTx/>
                <a:uFillTx/>
                <a:latin typeface="Tahoma"/>
                <a:ea typeface="+mn-ea"/>
                <a:cs typeface="+mn-cs"/>
              </a:rPr>
              <a:t>✘</a:t>
            </a:r>
          </a:p>
        </p:txBody>
      </p:sp>
      <p:sp>
        <p:nvSpPr>
          <p:cNvPr id="75" name="TextBox 74"/>
          <p:cNvSpPr txBox="1"/>
          <p:nvPr/>
        </p:nvSpPr>
        <p:spPr>
          <a:xfrm>
            <a:off x="6304525" y="5372028"/>
            <a:ext cx="685800"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srgbClr val="FF0000"/>
                </a:solidFill>
                <a:effectLst/>
                <a:uLnTx/>
                <a:uFillTx/>
                <a:latin typeface="Tahoma"/>
                <a:ea typeface="+mn-ea"/>
                <a:cs typeface="+mn-cs"/>
              </a:rPr>
              <a:t>✘</a:t>
            </a:r>
          </a:p>
        </p:txBody>
      </p:sp>
      <p:sp>
        <p:nvSpPr>
          <p:cNvPr id="79" name="TextBox 78"/>
          <p:cNvSpPr txBox="1"/>
          <p:nvPr/>
        </p:nvSpPr>
        <p:spPr>
          <a:xfrm>
            <a:off x="8028883" y="1801138"/>
            <a:ext cx="130234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rPr>
              <a:t>False Accept</a:t>
            </a:r>
          </a:p>
        </p:txBody>
      </p:sp>
      <p:sp>
        <p:nvSpPr>
          <p:cNvPr id="93" name="Rectangle 92"/>
          <p:cNvSpPr/>
          <p:nvPr/>
        </p:nvSpPr>
        <p:spPr>
          <a:xfrm>
            <a:off x="6907339" y="1019100"/>
            <a:ext cx="877163" cy="92333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srgbClr val="FF0000"/>
                </a:solidFill>
                <a:effectLst/>
                <a:uLnTx/>
                <a:uFillTx/>
                <a:latin typeface="Tahoma"/>
                <a:ea typeface="+mn-ea"/>
                <a:cs typeface="+mn-cs"/>
              </a:rPr>
              <a:t>✘</a:t>
            </a:r>
          </a:p>
        </p:txBody>
      </p:sp>
    </p:spTree>
    <p:extLst>
      <p:ext uri="{BB962C8B-B14F-4D97-AF65-F5344CB8AC3E}">
        <p14:creationId xmlns:p14="http://schemas.microsoft.com/office/powerpoint/2010/main" val="403538697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1" fill="hold" nodeType="clickEffect">
                                  <p:stCondLst>
                                    <p:cond delay="0"/>
                                  </p:stCondLst>
                                  <p:childTnLst>
                                    <p:set>
                                      <p:cBhvr>
                                        <p:cTn id="6" dur="1" fill="hold">
                                          <p:stCondLst>
                                            <p:cond delay="0"/>
                                          </p:stCondLst>
                                        </p:cTn>
                                        <p:tgtEl>
                                          <p:spTgt spid="77"/>
                                        </p:tgtEl>
                                        <p:attrNameLst>
                                          <p:attrName>style.visibility</p:attrName>
                                        </p:attrNameLst>
                                      </p:cBhvr>
                                      <p:to>
                                        <p:strVal val="visible"/>
                                      </p:to>
                                    </p:set>
                                    <p:anim calcmode="lin" valueType="num">
                                      <p:cBhvr additive="base">
                                        <p:cTn id="7" dur="500"/>
                                        <p:tgtEl>
                                          <p:spTgt spid="77"/>
                                        </p:tgtEl>
                                        <p:attrNameLst>
                                          <p:attrName>ppt_y</p:attrName>
                                        </p:attrNameLst>
                                      </p:cBhvr>
                                      <p:tavLst>
                                        <p:tav tm="0">
                                          <p:val>
                                            <p:strVal val="#ppt_y-#ppt_h*1.125000"/>
                                          </p:val>
                                        </p:tav>
                                        <p:tav tm="100000">
                                          <p:val>
                                            <p:strVal val="#ppt_y"/>
                                          </p:val>
                                        </p:tav>
                                      </p:tavLst>
                                    </p:anim>
                                    <p:animEffect transition="in" filter="wipe(down)">
                                      <p:cBhvr>
                                        <p:cTn id="8" dur="500"/>
                                        <p:tgtEl>
                                          <p:spTgt spid="77"/>
                                        </p:tgtEl>
                                      </p:cBhvr>
                                    </p:animEffect>
                                  </p:childTnLst>
                                </p:cTn>
                              </p:par>
                            </p:childTnLst>
                          </p:cTn>
                        </p:par>
                        <p:par>
                          <p:cTn id="9" fill="hold">
                            <p:stCondLst>
                              <p:cond delay="500"/>
                            </p:stCondLst>
                            <p:childTnLst>
                              <p:par>
                                <p:cTn id="10" presetID="42" presetClass="path" presetSubtype="0" accel="50000" decel="50000" fill="hold" nodeType="afterEffect">
                                  <p:stCondLst>
                                    <p:cond delay="0"/>
                                  </p:stCondLst>
                                  <p:childTnLst>
                                    <p:animMotion origin="layout" path="M 5.55556E-7 3.33333E-6 L 0.00347 0.58564 " pathEditMode="relative" rAng="0" ptsTypes="AA">
                                      <p:cBhvr>
                                        <p:cTn id="11" dur="2000" fill="hold"/>
                                        <p:tgtEl>
                                          <p:spTgt spid="12"/>
                                        </p:tgtEl>
                                        <p:attrNameLst>
                                          <p:attrName>ppt_x</p:attrName>
                                          <p:attrName>ppt_y</p:attrName>
                                        </p:attrNameLst>
                                      </p:cBhvr>
                                      <p:rCtr x="174" y="29282"/>
                                    </p:animMotion>
                                  </p:childTnLst>
                                </p:cTn>
                              </p:par>
                              <p:par>
                                <p:cTn id="12" presetID="12" presetClass="entr" presetSubtype="8" fill="hold" nodeType="withEffect">
                                  <p:stCondLst>
                                    <p:cond delay="1500"/>
                                  </p:stCondLst>
                                  <p:childTnLst>
                                    <p:set>
                                      <p:cBhvr>
                                        <p:cTn id="13" dur="1" fill="hold">
                                          <p:stCondLst>
                                            <p:cond delay="0"/>
                                          </p:stCondLst>
                                        </p:cTn>
                                        <p:tgtEl>
                                          <p:spTgt spid="18"/>
                                        </p:tgtEl>
                                        <p:attrNameLst>
                                          <p:attrName>style.visibility</p:attrName>
                                        </p:attrNameLst>
                                      </p:cBhvr>
                                      <p:to>
                                        <p:strVal val="visible"/>
                                      </p:to>
                                    </p:set>
                                    <p:anim calcmode="lin" valueType="num">
                                      <p:cBhvr additive="base">
                                        <p:cTn id="14" dur="500"/>
                                        <p:tgtEl>
                                          <p:spTgt spid="18"/>
                                        </p:tgtEl>
                                        <p:attrNameLst>
                                          <p:attrName>ppt_x</p:attrName>
                                        </p:attrNameLst>
                                      </p:cBhvr>
                                      <p:tavLst>
                                        <p:tav tm="0">
                                          <p:val>
                                            <p:strVal val="#ppt_x-#ppt_w*1.125000"/>
                                          </p:val>
                                        </p:tav>
                                        <p:tav tm="100000">
                                          <p:val>
                                            <p:strVal val="#ppt_x"/>
                                          </p:val>
                                        </p:tav>
                                      </p:tavLst>
                                    </p:anim>
                                    <p:animEffect transition="in" filter="wipe(right)">
                                      <p:cBhvr>
                                        <p:cTn id="15" dur="500"/>
                                        <p:tgtEl>
                                          <p:spTgt spid="18"/>
                                        </p:tgtEl>
                                      </p:cBhvr>
                                    </p:animEffect>
                                  </p:childTnLst>
                                </p:cTn>
                              </p:par>
                              <p:par>
                                <p:cTn id="16" presetID="12" presetClass="entr" presetSubtype="8" fill="hold" grpId="0" nodeType="withEffect">
                                  <p:stCondLst>
                                    <p:cond delay="1500"/>
                                  </p:stCondLst>
                                  <p:childTnLst>
                                    <p:set>
                                      <p:cBhvr>
                                        <p:cTn id="17" dur="1" fill="hold">
                                          <p:stCondLst>
                                            <p:cond delay="0"/>
                                          </p:stCondLst>
                                        </p:cTn>
                                        <p:tgtEl>
                                          <p:spTgt spid="13"/>
                                        </p:tgtEl>
                                        <p:attrNameLst>
                                          <p:attrName>style.visibility</p:attrName>
                                        </p:attrNameLst>
                                      </p:cBhvr>
                                      <p:to>
                                        <p:strVal val="visible"/>
                                      </p:to>
                                    </p:set>
                                    <p:anim calcmode="lin" valueType="num">
                                      <p:cBhvr additive="base">
                                        <p:cTn id="18" dur="500"/>
                                        <p:tgtEl>
                                          <p:spTgt spid="13"/>
                                        </p:tgtEl>
                                        <p:attrNameLst>
                                          <p:attrName>ppt_x</p:attrName>
                                        </p:attrNameLst>
                                      </p:cBhvr>
                                      <p:tavLst>
                                        <p:tav tm="0">
                                          <p:val>
                                            <p:strVal val="#ppt_x-#ppt_w*1.125000"/>
                                          </p:val>
                                        </p:tav>
                                        <p:tav tm="100000">
                                          <p:val>
                                            <p:strVal val="#ppt_x"/>
                                          </p:val>
                                        </p:tav>
                                      </p:tavLst>
                                    </p:anim>
                                    <p:animEffect transition="in" filter="wipe(right)">
                                      <p:cBhvr>
                                        <p:cTn id="19" dur="500"/>
                                        <p:tgtEl>
                                          <p:spTgt spid="13"/>
                                        </p:tgtEl>
                                      </p:cBhvr>
                                    </p:animEffect>
                                  </p:childTnLst>
                                </p:cTn>
                              </p:par>
                            </p:childTnLst>
                          </p:cTn>
                        </p:par>
                        <p:par>
                          <p:cTn id="20" fill="hold">
                            <p:stCondLst>
                              <p:cond delay="2500"/>
                            </p:stCondLst>
                            <p:childTnLst>
                              <p:par>
                                <p:cTn id="21" presetID="1" presetClass="entr" presetSubtype="0" fill="hold" grpId="0" nodeType="afterEffect">
                                  <p:stCondLst>
                                    <p:cond delay="0"/>
                                  </p:stCondLst>
                                  <p:childTnLst>
                                    <p:set>
                                      <p:cBhvr>
                                        <p:cTn id="22" dur="1" fill="hold">
                                          <p:stCondLst>
                                            <p:cond delay="0"/>
                                          </p:stCondLst>
                                        </p:cTn>
                                        <p:tgtEl>
                                          <p:spTgt spid="44"/>
                                        </p:tgtEl>
                                        <p:attrNameLst>
                                          <p:attrName>style.visibility</p:attrName>
                                        </p:attrNameLst>
                                      </p:cBhvr>
                                      <p:to>
                                        <p:strVal val="visible"/>
                                      </p:to>
                                    </p:set>
                                  </p:childTnLst>
                                </p:cTn>
                              </p:par>
                              <p:par>
                                <p:cTn id="23" presetID="1" presetClass="entr" presetSubtype="0" fill="hold" grpId="0" nodeType="withEffect">
                                  <p:stCondLst>
                                    <p:cond delay="1500"/>
                                  </p:stCondLst>
                                  <p:childTnLst>
                                    <p:set>
                                      <p:cBhvr>
                                        <p:cTn id="24" dur="1" fill="hold">
                                          <p:stCondLst>
                                            <p:cond delay="0"/>
                                          </p:stCondLst>
                                        </p:cTn>
                                        <p:tgtEl>
                                          <p:spTgt spid="54"/>
                                        </p:tgtEl>
                                        <p:attrNameLst>
                                          <p:attrName>style.visibility</p:attrName>
                                        </p:attrNameLst>
                                      </p:cBhvr>
                                      <p:to>
                                        <p:strVal val="visible"/>
                                      </p:to>
                                    </p:set>
                                  </p:childTnLst>
                                </p:cTn>
                              </p:par>
                              <p:par>
                                <p:cTn id="25" presetID="1" presetClass="entr" presetSubtype="0" fill="hold" grpId="0" nodeType="withEffect">
                                  <p:stCondLst>
                                    <p:cond delay="1500"/>
                                  </p:stCondLst>
                                  <p:childTnLst>
                                    <p:set>
                                      <p:cBhvr>
                                        <p:cTn id="26" dur="1" fill="hold">
                                          <p:stCondLst>
                                            <p:cond delay="0"/>
                                          </p:stCondLst>
                                        </p:cTn>
                                        <p:tgtEl>
                                          <p:spTgt spid="55"/>
                                        </p:tgtEl>
                                        <p:attrNameLst>
                                          <p:attrName>style.visibility</p:attrName>
                                        </p:attrNameLst>
                                      </p:cBhvr>
                                      <p:to>
                                        <p:strVal val="visible"/>
                                      </p:to>
                                    </p:set>
                                  </p:childTnLst>
                                </p:cTn>
                              </p:par>
                              <p:par>
                                <p:cTn id="27" presetID="1" presetClass="entr" presetSubtype="0" fill="hold" grpId="0" nodeType="withEffect">
                                  <p:stCondLst>
                                    <p:cond delay="1500"/>
                                  </p:stCondLst>
                                  <p:childTnLst>
                                    <p:set>
                                      <p:cBhvr>
                                        <p:cTn id="28" dur="1" fill="hold">
                                          <p:stCondLst>
                                            <p:cond delay="0"/>
                                          </p:stCondLst>
                                        </p:cTn>
                                        <p:tgtEl>
                                          <p:spTgt spid="56"/>
                                        </p:tgtEl>
                                        <p:attrNameLst>
                                          <p:attrName>style.visibility</p:attrName>
                                        </p:attrNameLst>
                                      </p:cBhvr>
                                      <p:to>
                                        <p:strVal val="visible"/>
                                      </p:to>
                                    </p:set>
                                  </p:childTnLst>
                                </p:cTn>
                              </p:par>
                              <p:par>
                                <p:cTn id="29" presetID="1" presetClass="entr" presetSubtype="0" fill="hold" grpId="0" nodeType="withEffect">
                                  <p:stCondLst>
                                    <p:cond delay="1500"/>
                                  </p:stCondLst>
                                  <p:childTnLst>
                                    <p:set>
                                      <p:cBhvr>
                                        <p:cTn id="30" dur="1" fill="hold">
                                          <p:stCondLst>
                                            <p:cond delay="0"/>
                                          </p:stCondLst>
                                        </p:cTn>
                                        <p:tgtEl>
                                          <p:spTgt spid="57"/>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0" presetClass="path" presetSubtype="0" accel="50000" decel="50000" fill="hold" grpId="1" nodeType="clickEffect">
                                  <p:stCondLst>
                                    <p:cond delay="0"/>
                                  </p:stCondLst>
                                  <p:childTnLst>
                                    <p:animMotion origin="layout" path="M 3.88889E-6 7.40741E-7 L 0.32343 7.40741E-7 " pathEditMode="relative" rAng="0" ptsTypes="AA">
                                      <p:cBhvr>
                                        <p:cTn id="34" dur="2000" fill="hold"/>
                                        <p:tgtEl>
                                          <p:spTgt spid="44"/>
                                        </p:tgtEl>
                                        <p:attrNameLst>
                                          <p:attrName>ppt_x</p:attrName>
                                          <p:attrName>ppt_y</p:attrName>
                                        </p:attrNameLst>
                                      </p:cBhvr>
                                      <p:rCtr x="16163" y="0"/>
                                    </p:animMotion>
                                  </p:childTnLst>
                                </p:cTn>
                              </p:par>
                              <p:par>
                                <p:cTn id="35" presetID="0" presetClass="path" presetSubtype="0" accel="50000" decel="50000" fill="hold" grpId="1" nodeType="withEffect">
                                  <p:stCondLst>
                                    <p:cond delay="0"/>
                                  </p:stCondLst>
                                  <p:childTnLst>
                                    <p:animMotion origin="layout" path="M -5.55556E-7 3.33333E-6 L 0.32344 3.33333E-6 " pathEditMode="relative" rAng="0" ptsTypes="AA">
                                      <p:cBhvr>
                                        <p:cTn id="36" dur="2000" fill="hold"/>
                                        <p:tgtEl>
                                          <p:spTgt spid="54"/>
                                        </p:tgtEl>
                                        <p:attrNameLst>
                                          <p:attrName>ppt_x</p:attrName>
                                          <p:attrName>ppt_y</p:attrName>
                                        </p:attrNameLst>
                                      </p:cBhvr>
                                      <p:rCtr x="16163" y="0"/>
                                    </p:animMotion>
                                  </p:childTnLst>
                                </p:cTn>
                              </p:par>
                              <p:par>
                                <p:cTn id="37" presetID="0" presetClass="path" presetSubtype="0" accel="50000" decel="50000" fill="hold" grpId="1" nodeType="withEffect">
                                  <p:stCondLst>
                                    <p:cond delay="0"/>
                                  </p:stCondLst>
                                  <p:childTnLst>
                                    <p:animMotion origin="layout" path="M 0 0 L 0.32344 0 " pathEditMode="relative" ptsTypes="AA">
                                      <p:cBhvr>
                                        <p:cTn id="38" dur="2000" fill="hold"/>
                                        <p:tgtEl>
                                          <p:spTgt spid="55"/>
                                        </p:tgtEl>
                                        <p:attrNameLst>
                                          <p:attrName>ppt_x</p:attrName>
                                          <p:attrName>ppt_y</p:attrName>
                                        </p:attrNameLst>
                                      </p:cBhvr>
                                    </p:animMotion>
                                  </p:childTnLst>
                                </p:cTn>
                              </p:par>
                              <p:par>
                                <p:cTn id="39" presetID="0" presetClass="path" presetSubtype="0" accel="50000" decel="50000" fill="hold" grpId="1" nodeType="withEffect">
                                  <p:stCondLst>
                                    <p:cond delay="0"/>
                                  </p:stCondLst>
                                  <p:childTnLst>
                                    <p:animMotion origin="layout" path="M 0 0 L 0.32344 0 " pathEditMode="relative" ptsTypes="AA">
                                      <p:cBhvr>
                                        <p:cTn id="40" dur="2000" fill="hold"/>
                                        <p:tgtEl>
                                          <p:spTgt spid="56"/>
                                        </p:tgtEl>
                                        <p:attrNameLst>
                                          <p:attrName>ppt_x</p:attrName>
                                          <p:attrName>ppt_y</p:attrName>
                                        </p:attrNameLst>
                                      </p:cBhvr>
                                    </p:animMotion>
                                  </p:childTnLst>
                                </p:cTn>
                              </p:par>
                              <p:par>
                                <p:cTn id="41" presetID="0" presetClass="path" presetSubtype="0" accel="50000" decel="50000" fill="hold" grpId="1" nodeType="withEffect">
                                  <p:stCondLst>
                                    <p:cond delay="0"/>
                                  </p:stCondLst>
                                  <p:childTnLst>
                                    <p:animMotion origin="layout" path="M 3.88889E-6 -3.7037E-7 L 0.32343 -3.7037E-7 " pathEditMode="relative" rAng="0" ptsTypes="AA">
                                      <p:cBhvr>
                                        <p:cTn id="42" dur="2000" fill="hold"/>
                                        <p:tgtEl>
                                          <p:spTgt spid="57"/>
                                        </p:tgtEl>
                                        <p:attrNameLst>
                                          <p:attrName>ppt_x</p:attrName>
                                          <p:attrName>ppt_y</p:attrName>
                                        </p:attrNameLst>
                                      </p:cBhvr>
                                      <p:rCtr x="16163" y="0"/>
                                    </p:animMotion>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72"/>
                                        </p:tgtEl>
                                        <p:attrNameLst>
                                          <p:attrName>style.visibility</p:attrName>
                                        </p:attrNameLst>
                                      </p:cBhvr>
                                      <p:to>
                                        <p:strVal val="visible"/>
                                      </p:to>
                                    </p:set>
                                  </p:childTnLst>
                                </p:cTn>
                              </p:par>
                            </p:childTnLst>
                          </p:cTn>
                        </p:par>
                        <p:par>
                          <p:cTn id="47" fill="hold">
                            <p:stCondLst>
                              <p:cond delay="0"/>
                            </p:stCondLst>
                            <p:childTnLst>
                              <p:par>
                                <p:cTn id="48" presetID="1" presetClass="entr" presetSubtype="0" fill="hold" grpId="0" nodeType="afterEffect">
                                  <p:stCondLst>
                                    <p:cond delay="0"/>
                                  </p:stCondLst>
                                  <p:childTnLst>
                                    <p:set>
                                      <p:cBhvr>
                                        <p:cTn id="49" dur="1" fill="hold">
                                          <p:stCondLst>
                                            <p:cond delay="0"/>
                                          </p:stCondLst>
                                        </p:cTn>
                                        <p:tgtEl>
                                          <p:spTgt spid="73"/>
                                        </p:tgtEl>
                                        <p:attrNameLst>
                                          <p:attrName>style.visibility</p:attrName>
                                        </p:attrNameLst>
                                      </p:cBhvr>
                                      <p:to>
                                        <p:strVal val="visible"/>
                                      </p:to>
                                    </p:set>
                                  </p:childTnLst>
                                </p:cTn>
                              </p:par>
                            </p:childTnLst>
                          </p:cTn>
                        </p:par>
                        <p:par>
                          <p:cTn id="50" fill="hold">
                            <p:stCondLst>
                              <p:cond delay="0"/>
                            </p:stCondLst>
                            <p:childTnLst>
                              <p:par>
                                <p:cTn id="51" presetID="1" presetClass="entr" presetSubtype="0" fill="hold" grpId="0" nodeType="afterEffect">
                                  <p:stCondLst>
                                    <p:cond delay="0"/>
                                  </p:stCondLst>
                                  <p:childTnLst>
                                    <p:set>
                                      <p:cBhvr>
                                        <p:cTn id="52" dur="1" fill="hold">
                                          <p:stCondLst>
                                            <p:cond delay="0"/>
                                          </p:stCondLst>
                                        </p:cTn>
                                        <p:tgtEl>
                                          <p:spTgt spid="75"/>
                                        </p:tgtEl>
                                        <p:attrNameLst>
                                          <p:attrName>style.visibility</p:attrName>
                                        </p:attrNameLst>
                                      </p:cBhvr>
                                      <p:to>
                                        <p:strVal val="visible"/>
                                      </p:to>
                                    </p:set>
                                  </p:childTnLst>
                                </p:cTn>
                              </p:par>
                            </p:childTnLst>
                          </p:cTn>
                        </p:par>
                        <p:par>
                          <p:cTn id="53" fill="hold">
                            <p:stCondLst>
                              <p:cond delay="0"/>
                            </p:stCondLst>
                            <p:childTnLst>
                              <p:par>
                                <p:cTn id="54" presetID="0" presetClass="path" presetSubtype="0" accel="50000" decel="50000" fill="hold" grpId="2" nodeType="afterEffect">
                                  <p:stCondLst>
                                    <p:cond delay="0"/>
                                  </p:stCondLst>
                                  <p:childTnLst>
                                    <p:animMotion origin="layout" path="M 0.32343 7.40741E-7 L 0.32343 -0.20926 " pathEditMode="relative" rAng="0" ptsTypes="AA">
                                      <p:cBhvr>
                                        <p:cTn id="55" dur="2000" fill="hold"/>
                                        <p:tgtEl>
                                          <p:spTgt spid="44"/>
                                        </p:tgtEl>
                                        <p:attrNameLst>
                                          <p:attrName>ppt_x</p:attrName>
                                          <p:attrName>ppt_y</p:attrName>
                                        </p:attrNameLst>
                                      </p:cBhvr>
                                      <p:rCtr x="0" y="-10463"/>
                                    </p:animMotion>
                                  </p:childTnLst>
                                </p:cTn>
                              </p:par>
                              <p:par>
                                <p:cTn id="56" presetID="0" presetClass="path" presetSubtype="0" accel="50000" decel="50000" fill="hold" grpId="2" nodeType="withEffect">
                                  <p:stCondLst>
                                    <p:cond delay="0"/>
                                  </p:stCondLst>
                                  <p:childTnLst>
                                    <p:animMotion origin="layout" path="M 0.32344 2.22222E-6 L 0.32344 -0.2838 " pathEditMode="relative" rAng="0" ptsTypes="AA">
                                      <p:cBhvr>
                                        <p:cTn id="57" dur="2000" fill="hold"/>
                                        <p:tgtEl>
                                          <p:spTgt spid="56"/>
                                        </p:tgtEl>
                                        <p:attrNameLst>
                                          <p:attrName>ppt_x</p:attrName>
                                          <p:attrName>ppt_y</p:attrName>
                                        </p:attrNameLst>
                                      </p:cBhvr>
                                      <p:rCtr x="0" y="-14190"/>
                                    </p:animMotion>
                                  </p:childTnLst>
                                </p:cTn>
                              </p:par>
                            </p:childTnLst>
                          </p:cTn>
                        </p:par>
                        <p:par>
                          <p:cTn id="58" fill="hold">
                            <p:stCondLst>
                              <p:cond delay="2000"/>
                            </p:stCondLst>
                            <p:childTnLst>
                              <p:par>
                                <p:cTn id="59" presetID="0" presetClass="path" presetSubtype="0" accel="50000" decel="50000" fill="hold" grpId="0" nodeType="afterEffect">
                                  <p:stCondLst>
                                    <p:cond delay="0"/>
                                  </p:stCondLst>
                                  <p:childTnLst>
                                    <p:animMotion origin="layout" path="M 0 0.0037 L -0.6592 -0.26852 " pathEditMode="relative" rAng="0" ptsTypes="AA">
                                      <p:cBhvr>
                                        <p:cTn id="60" dur="2000" fill="hold"/>
                                        <p:tgtEl>
                                          <p:spTgt spid="58"/>
                                        </p:tgtEl>
                                        <p:attrNameLst>
                                          <p:attrName>ppt_x</p:attrName>
                                          <p:attrName>ppt_y</p:attrName>
                                        </p:attrNameLst>
                                      </p:cBhvr>
                                      <p:rCtr x="-32969" y="-13611"/>
                                    </p:animMotion>
                                  </p:childTnLst>
                                </p:cTn>
                              </p:par>
                              <p:par>
                                <p:cTn id="61" presetID="0" presetClass="path" presetSubtype="0" accel="50000" decel="50000" fill="hold" grpId="0" nodeType="withEffect">
                                  <p:stCondLst>
                                    <p:cond delay="0"/>
                                  </p:stCondLst>
                                  <p:childTnLst>
                                    <p:animMotion origin="layout" path="M 0 0.00371 L -0.02986 -0.26921 " pathEditMode="relative" rAng="0" ptsTypes="AA">
                                      <p:cBhvr>
                                        <p:cTn id="62" dur="2000" fill="hold"/>
                                        <p:tgtEl>
                                          <p:spTgt spid="60"/>
                                        </p:tgtEl>
                                        <p:attrNameLst>
                                          <p:attrName>ppt_x</p:attrName>
                                          <p:attrName>ppt_y</p:attrName>
                                        </p:attrNameLst>
                                      </p:cBhvr>
                                      <p:rCtr x="-1493" y="-13657"/>
                                    </p:animMotion>
                                  </p:childTnLst>
                                </p:cTn>
                              </p:par>
                              <p:par>
                                <p:cTn id="63" presetID="0" presetClass="path" presetSubtype="0" accel="50000" decel="50000" fill="hold" grpId="0" nodeType="withEffect">
                                  <p:stCondLst>
                                    <p:cond delay="0"/>
                                  </p:stCondLst>
                                  <p:childTnLst>
                                    <p:animMotion origin="layout" path="M 0.00052 -0.00764 L -0.65555 -0.26898 " pathEditMode="relative" rAng="0" ptsTypes="AA">
                                      <p:cBhvr>
                                        <p:cTn id="64" dur="2000" fill="hold"/>
                                        <p:tgtEl>
                                          <p:spTgt spid="65"/>
                                        </p:tgtEl>
                                        <p:attrNameLst>
                                          <p:attrName>ppt_x</p:attrName>
                                          <p:attrName>ppt_y</p:attrName>
                                        </p:attrNameLst>
                                      </p:cBhvr>
                                      <p:rCtr x="-32813" y="-13079"/>
                                    </p:animMotion>
                                  </p:childTnLst>
                                </p:cTn>
                              </p:par>
                              <p:par>
                                <p:cTn id="65" presetID="0" presetClass="path" presetSubtype="0" accel="50000" decel="50000" fill="hold" grpId="0" nodeType="withEffect">
                                  <p:stCondLst>
                                    <p:cond delay="0"/>
                                  </p:stCondLst>
                                  <p:childTnLst>
                                    <p:animMotion origin="layout" path="M -8.33333E-7 -3.33333E-6 L -0.02899 -0.27268 " pathEditMode="relative" rAng="0" ptsTypes="AA">
                                      <p:cBhvr>
                                        <p:cTn id="66" dur="2000" fill="hold"/>
                                        <p:tgtEl>
                                          <p:spTgt spid="69"/>
                                        </p:tgtEl>
                                        <p:attrNameLst>
                                          <p:attrName>ppt_x</p:attrName>
                                          <p:attrName>ppt_y</p:attrName>
                                        </p:attrNameLst>
                                      </p:cBhvr>
                                      <p:rCtr x="-1458" y="-13634"/>
                                    </p:animMotion>
                                  </p:childTnLst>
                                </p:cTn>
                              </p:par>
                            </p:childTnLst>
                          </p:cTn>
                        </p:par>
                      </p:childTnLst>
                    </p:cTn>
                  </p:par>
                  <p:par>
                    <p:cTn id="67" fill="hold">
                      <p:stCondLst>
                        <p:cond delay="indefinite"/>
                      </p:stCondLst>
                      <p:childTnLst>
                        <p:par>
                          <p:cTn id="68" fill="hold">
                            <p:stCondLst>
                              <p:cond delay="0"/>
                            </p:stCondLst>
                            <p:childTnLst>
                              <p:par>
                                <p:cTn id="69" presetID="1" presetClass="exit" presetSubtype="0" fill="hold" nodeType="clickEffect">
                                  <p:stCondLst>
                                    <p:cond delay="0"/>
                                  </p:stCondLst>
                                  <p:childTnLst>
                                    <p:set>
                                      <p:cBhvr>
                                        <p:cTn id="70" dur="1" fill="hold">
                                          <p:stCondLst>
                                            <p:cond delay="0"/>
                                          </p:stCondLst>
                                        </p:cTn>
                                        <p:tgtEl>
                                          <p:spTgt spid="77"/>
                                        </p:tgtEl>
                                        <p:attrNameLst>
                                          <p:attrName>style.visibility</p:attrName>
                                        </p:attrNameLst>
                                      </p:cBhvr>
                                      <p:to>
                                        <p:strVal val="hidden"/>
                                      </p:to>
                                    </p:set>
                                  </p:childTnLst>
                                </p:cTn>
                              </p:par>
                            </p:childTnLst>
                          </p:cTn>
                        </p:par>
                        <p:par>
                          <p:cTn id="71" fill="hold">
                            <p:stCondLst>
                              <p:cond delay="0"/>
                            </p:stCondLst>
                            <p:childTnLst>
                              <p:par>
                                <p:cTn id="72" presetID="1" presetClass="entr" presetSubtype="0" fill="hold" grpId="0" nodeType="afterEffect">
                                  <p:stCondLst>
                                    <p:cond delay="0"/>
                                  </p:stCondLst>
                                  <p:childTnLst>
                                    <p:set>
                                      <p:cBhvr>
                                        <p:cTn id="73" dur="1" fill="hold">
                                          <p:stCondLst>
                                            <p:cond delay="0"/>
                                          </p:stCondLst>
                                        </p:cTn>
                                        <p:tgtEl>
                                          <p:spTgt spid="35"/>
                                        </p:tgtEl>
                                        <p:attrNameLst>
                                          <p:attrName>style.visibility</p:attrName>
                                        </p:attrNameLst>
                                      </p:cBhvr>
                                      <p:to>
                                        <p:strVal val="visible"/>
                                      </p:to>
                                    </p:set>
                                  </p:childTnLst>
                                </p:cTn>
                              </p:par>
                              <p:par>
                                <p:cTn id="74" presetID="1" presetClass="entr" presetSubtype="0" fill="hold" grpId="0" nodeType="withEffect">
                                  <p:stCondLst>
                                    <p:cond delay="0"/>
                                  </p:stCondLst>
                                  <p:childTnLst>
                                    <p:set>
                                      <p:cBhvr>
                                        <p:cTn id="75" dur="1" fill="hold">
                                          <p:stCondLst>
                                            <p:cond delay="0"/>
                                          </p:stCondLst>
                                        </p:cTn>
                                        <p:tgtEl>
                                          <p:spTgt spid="36"/>
                                        </p:tgtEl>
                                        <p:attrNameLst>
                                          <p:attrName>style.visibility</p:attrName>
                                        </p:attrNameLst>
                                      </p:cBhvr>
                                      <p:to>
                                        <p:strVal val="visible"/>
                                      </p:to>
                                    </p:set>
                                  </p:childTnLst>
                                </p:cTn>
                              </p:par>
                            </p:childTnLst>
                          </p:cTn>
                        </p:par>
                        <p:par>
                          <p:cTn id="76" fill="hold">
                            <p:stCondLst>
                              <p:cond delay="0"/>
                            </p:stCondLst>
                            <p:childTnLst>
                              <p:par>
                                <p:cTn id="77" presetID="1" presetClass="entr" presetSubtype="0" fill="hold" grpId="0" nodeType="afterEffect">
                                  <p:stCondLst>
                                    <p:cond delay="500"/>
                                  </p:stCondLst>
                                  <p:childTnLst>
                                    <p:set>
                                      <p:cBhvr>
                                        <p:cTn id="78" dur="1" fill="hold">
                                          <p:stCondLst>
                                            <p:cond delay="0"/>
                                          </p:stCondLst>
                                        </p:cTn>
                                        <p:tgtEl>
                                          <p:spTgt spid="37"/>
                                        </p:tgtEl>
                                        <p:attrNameLst>
                                          <p:attrName>style.visibility</p:attrName>
                                        </p:attrNameLst>
                                      </p:cBhvr>
                                      <p:to>
                                        <p:strVal val="visible"/>
                                      </p:to>
                                    </p:set>
                                  </p:childTnLst>
                                </p:cTn>
                              </p:par>
                            </p:childTnLst>
                          </p:cTn>
                        </p:par>
                        <p:par>
                          <p:cTn id="79" fill="hold">
                            <p:stCondLst>
                              <p:cond delay="500"/>
                            </p:stCondLst>
                            <p:childTnLst>
                              <p:par>
                                <p:cTn id="80" presetID="1" presetClass="entr" presetSubtype="0" fill="hold" grpId="0" nodeType="afterEffect">
                                  <p:stCondLst>
                                    <p:cond delay="500"/>
                                  </p:stCondLst>
                                  <p:childTnLst>
                                    <p:set>
                                      <p:cBhvr>
                                        <p:cTn id="81" dur="1" fill="hold">
                                          <p:stCondLst>
                                            <p:cond delay="0"/>
                                          </p:stCondLst>
                                        </p:cTn>
                                        <p:tgtEl>
                                          <p:spTgt spid="74"/>
                                        </p:tgtEl>
                                        <p:attrNameLst>
                                          <p:attrName>style.visibility</p:attrName>
                                        </p:attrNameLst>
                                      </p:cBhvr>
                                      <p:to>
                                        <p:strVal val="visible"/>
                                      </p:to>
                                    </p:set>
                                  </p:childTnLst>
                                </p:cTn>
                              </p:par>
                            </p:childTnLst>
                          </p:cTn>
                        </p:par>
                        <p:par>
                          <p:cTn id="82" fill="hold">
                            <p:stCondLst>
                              <p:cond delay="1000"/>
                            </p:stCondLst>
                            <p:childTnLst>
                              <p:par>
                                <p:cTn id="83" presetID="1" presetClass="entr" presetSubtype="0" fill="hold" grpId="0" nodeType="afterEffect">
                                  <p:stCondLst>
                                    <p:cond delay="500"/>
                                  </p:stCondLst>
                                  <p:childTnLst>
                                    <p:set>
                                      <p:cBhvr>
                                        <p:cTn id="84" dur="1" fill="hold">
                                          <p:stCondLst>
                                            <p:cond delay="0"/>
                                          </p:stCondLst>
                                        </p:cTn>
                                        <p:tgtEl>
                                          <p:spTgt spid="76"/>
                                        </p:tgtEl>
                                        <p:attrNameLst>
                                          <p:attrName>style.visibility</p:attrName>
                                        </p:attrNameLst>
                                      </p:cBhvr>
                                      <p:to>
                                        <p:strVal val="visible"/>
                                      </p:to>
                                    </p:set>
                                  </p:childTnLst>
                                </p:cTn>
                              </p:par>
                            </p:childTnLst>
                          </p:cTn>
                        </p:par>
                        <p:par>
                          <p:cTn id="85" fill="hold">
                            <p:stCondLst>
                              <p:cond delay="1500"/>
                            </p:stCondLst>
                            <p:childTnLst>
                              <p:par>
                                <p:cTn id="86" presetID="1" presetClass="exit" presetSubtype="0" fill="hold" grpId="1" nodeType="afterEffect">
                                  <p:stCondLst>
                                    <p:cond delay="0"/>
                                  </p:stCondLst>
                                  <p:childTnLst>
                                    <p:set>
                                      <p:cBhvr>
                                        <p:cTn id="87" dur="1" fill="hold">
                                          <p:stCondLst>
                                            <p:cond delay="0"/>
                                          </p:stCondLst>
                                        </p:cTn>
                                        <p:tgtEl>
                                          <p:spTgt spid="36"/>
                                        </p:tgtEl>
                                        <p:attrNameLst>
                                          <p:attrName>style.visibility</p:attrName>
                                        </p:attrNameLst>
                                      </p:cBhvr>
                                      <p:to>
                                        <p:strVal val="hidden"/>
                                      </p:to>
                                    </p:set>
                                  </p:childTnLst>
                                </p:cTn>
                              </p:par>
                              <p:par>
                                <p:cTn id="88" presetID="1" presetClass="exit" presetSubtype="0" fill="hold" grpId="1" nodeType="withEffect">
                                  <p:stCondLst>
                                    <p:cond delay="0"/>
                                  </p:stCondLst>
                                  <p:childTnLst>
                                    <p:set>
                                      <p:cBhvr>
                                        <p:cTn id="89" dur="1" fill="hold">
                                          <p:stCondLst>
                                            <p:cond delay="0"/>
                                          </p:stCondLst>
                                        </p:cTn>
                                        <p:tgtEl>
                                          <p:spTgt spid="76"/>
                                        </p:tgtEl>
                                        <p:attrNameLst>
                                          <p:attrName>style.visibility</p:attrName>
                                        </p:attrNameLst>
                                      </p:cBhvr>
                                      <p:to>
                                        <p:strVal val="hidden"/>
                                      </p:to>
                                    </p:set>
                                  </p:childTnLst>
                                </p:cTn>
                              </p:par>
                              <p:par>
                                <p:cTn id="90" presetID="1" presetClass="exit" presetSubtype="0" fill="hold" grpId="1" nodeType="withEffect">
                                  <p:stCondLst>
                                    <p:cond delay="0"/>
                                  </p:stCondLst>
                                  <p:childTnLst>
                                    <p:set>
                                      <p:cBhvr>
                                        <p:cTn id="91" dur="1" fill="hold">
                                          <p:stCondLst>
                                            <p:cond delay="0"/>
                                          </p:stCondLst>
                                        </p:cTn>
                                        <p:tgtEl>
                                          <p:spTgt spid="37"/>
                                        </p:tgtEl>
                                        <p:attrNameLst>
                                          <p:attrName>style.visibility</p:attrName>
                                        </p:attrNameLst>
                                      </p:cBhvr>
                                      <p:to>
                                        <p:strVal val="hidden"/>
                                      </p:to>
                                    </p:set>
                                  </p:childTnLst>
                                </p:cTn>
                              </p:par>
                              <p:par>
                                <p:cTn id="92" presetID="1" presetClass="exit" presetSubtype="0" fill="hold" grpId="1" nodeType="withEffect">
                                  <p:stCondLst>
                                    <p:cond delay="0"/>
                                  </p:stCondLst>
                                  <p:childTnLst>
                                    <p:set>
                                      <p:cBhvr>
                                        <p:cTn id="93" dur="1" fill="hold">
                                          <p:stCondLst>
                                            <p:cond delay="0"/>
                                          </p:stCondLst>
                                        </p:cTn>
                                        <p:tgtEl>
                                          <p:spTgt spid="74"/>
                                        </p:tgtEl>
                                        <p:attrNameLst>
                                          <p:attrName>style.visibility</p:attrName>
                                        </p:attrNameLst>
                                      </p:cBhvr>
                                      <p:to>
                                        <p:strVal val="hidden"/>
                                      </p:to>
                                    </p:set>
                                  </p:childTnLst>
                                </p:cTn>
                              </p:par>
                              <p:par>
                                <p:cTn id="94" presetID="1" presetClass="exit" presetSubtype="0" fill="hold" grpId="1" nodeType="withEffect">
                                  <p:stCondLst>
                                    <p:cond delay="0"/>
                                  </p:stCondLst>
                                  <p:childTnLst>
                                    <p:set>
                                      <p:cBhvr>
                                        <p:cTn id="95" dur="1" fill="hold">
                                          <p:stCondLst>
                                            <p:cond delay="0"/>
                                          </p:stCondLst>
                                        </p:cTn>
                                        <p:tgtEl>
                                          <p:spTgt spid="35"/>
                                        </p:tgtEl>
                                        <p:attrNameLst>
                                          <p:attrName>style.visibility</p:attrName>
                                        </p:attrNameLst>
                                      </p:cBhvr>
                                      <p:to>
                                        <p:strVal val="hidden"/>
                                      </p:to>
                                    </p:set>
                                  </p:childTnLst>
                                </p:cTn>
                              </p:par>
                              <p:par>
                                <p:cTn id="96" presetID="1" presetClass="entr" presetSubtype="0" fill="hold" grpId="0" nodeType="withEffect">
                                  <p:stCondLst>
                                    <p:cond delay="0"/>
                                  </p:stCondLst>
                                  <p:childTnLst>
                                    <p:set>
                                      <p:cBhvr>
                                        <p:cTn id="97" dur="1" fill="hold">
                                          <p:stCondLst>
                                            <p:cond delay="0"/>
                                          </p:stCondLst>
                                        </p:cTn>
                                        <p:tgtEl>
                                          <p:spTgt spid="78"/>
                                        </p:tgtEl>
                                        <p:attrNameLst>
                                          <p:attrName>style.visibility</p:attrName>
                                        </p:attrNameLst>
                                      </p:cBhvr>
                                      <p:to>
                                        <p:strVal val="visible"/>
                                      </p:to>
                                    </p:set>
                                  </p:childTnLst>
                                </p:cTn>
                              </p:par>
                              <p:par>
                                <p:cTn id="98" presetID="1" presetClass="entr" presetSubtype="0" fill="hold" grpId="0" nodeType="withEffect">
                                  <p:stCondLst>
                                    <p:cond delay="0"/>
                                  </p:stCondLst>
                                  <p:childTnLst>
                                    <p:set>
                                      <p:cBhvr>
                                        <p:cTn id="99" dur="1" fill="hold">
                                          <p:stCondLst>
                                            <p:cond delay="0"/>
                                          </p:stCondLst>
                                        </p:cTn>
                                        <p:tgtEl>
                                          <p:spTgt spid="71"/>
                                        </p:tgtEl>
                                        <p:attrNameLst>
                                          <p:attrName>style.visibility</p:attrName>
                                        </p:attrNameLst>
                                      </p:cBhvr>
                                      <p:to>
                                        <p:strVal val="visible"/>
                                      </p:to>
                                    </p:set>
                                  </p:childTnLst>
                                </p:cTn>
                              </p:par>
                            </p:childTnLst>
                          </p:cTn>
                        </p:par>
                        <p:par>
                          <p:cTn id="100" fill="hold">
                            <p:stCondLst>
                              <p:cond delay="1500"/>
                            </p:stCondLst>
                            <p:childTnLst>
                              <p:par>
                                <p:cTn id="101" presetID="0" presetClass="path" presetSubtype="0" accel="50000" decel="50000" fill="hold" grpId="0" nodeType="afterEffect">
                                  <p:stCondLst>
                                    <p:cond delay="0"/>
                                  </p:stCondLst>
                                  <p:childTnLst>
                                    <p:animMotion origin="layout" path="M -5.55556E-7 -1.48148E-6 L 0.6309 -0.00023 " pathEditMode="relative" rAng="0" ptsTypes="AA">
                                      <p:cBhvr>
                                        <p:cTn id="102" dur="2000" fill="hold"/>
                                        <p:tgtEl>
                                          <p:spTgt spid="7"/>
                                        </p:tgtEl>
                                        <p:attrNameLst>
                                          <p:attrName>ppt_x</p:attrName>
                                          <p:attrName>ppt_y</p:attrName>
                                        </p:attrNameLst>
                                      </p:cBhvr>
                                      <p:rCtr x="31545" y="-23"/>
                                    </p:animMotion>
                                  </p:childTnLst>
                                </p:cTn>
                              </p:par>
                            </p:childTnLst>
                          </p:cTn>
                        </p:par>
                        <p:par>
                          <p:cTn id="103" fill="hold">
                            <p:stCondLst>
                              <p:cond delay="3500"/>
                            </p:stCondLst>
                            <p:childTnLst>
                              <p:par>
                                <p:cTn id="104" presetID="1" presetClass="entr" presetSubtype="0" fill="hold" grpId="1" nodeType="afterEffect">
                                  <p:stCondLst>
                                    <p:cond delay="0"/>
                                  </p:stCondLst>
                                  <p:childTnLst>
                                    <p:set>
                                      <p:cBhvr>
                                        <p:cTn id="105" dur="1" fill="hold">
                                          <p:stCondLst>
                                            <p:cond delay="0"/>
                                          </p:stCondLst>
                                        </p:cTn>
                                        <p:tgtEl>
                                          <p:spTgt spid="87"/>
                                        </p:tgtEl>
                                        <p:attrNameLst>
                                          <p:attrName>style.visibility</p:attrName>
                                        </p:attrNameLst>
                                      </p:cBhvr>
                                      <p:to>
                                        <p:strVal val="visible"/>
                                      </p:to>
                                    </p:set>
                                  </p:childTnLst>
                                </p:cTn>
                              </p:par>
                              <p:par>
                                <p:cTn id="106" presetID="1" presetClass="entr" presetSubtype="0" fill="hold" grpId="0" nodeType="withEffect">
                                  <p:stCondLst>
                                    <p:cond delay="0"/>
                                  </p:stCondLst>
                                  <p:childTnLst>
                                    <p:set>
                                      <p:cBhvr>
                                        <p:cTn id="107" dur="1" fill="hold">
                                          <p:stCondLst>
                                            <p:cond delay="0"/>
                                          </p:stCondLst>
                                        </p:cTn>
                                        <p:tgtEl>
                                          <p:spTgt spid="88"/>
                                        </p:tgtEl>
                                        <p:attrNameLst>
                                          <p:attrName>style.visibility</p:attrName>
                                        </p:attrNameLst>
                                      </p:cBhvr>
                                      <p:to>
                                        <p:strVal val="visible"/>
                                      </p:to>
                                    </p:set>
                                  </p:childTnLst>
                                </p:cTn>
                              </p:par>
                            </p:childTnLst>
                          </p:cTn>
                        </p:par>
                        <p:par>
                          <p:cTn id="108" fill="hold">
                            <p:stCondLst>
                              <p:cond delay="3500"/>
                            </p:stCondLst>
                            <p:childTnLst>
                              <p:par>
                                <p:cTn id="109" presetID="1" presetClass="entr" presetSubtype="0" fill="hold" grpId="0" nodeType="afterEffect">
                                  <p:stCondLst>
                                    <p:cond delay="500"/>
                                  </p:stCondLst>
                                  <p:childTnLst>
                                    <p:set>
                                      <p:cBhvr>
                                        <p:cTn id="110" dur="1" fill="hold">
                                          <p:stCondLst>
                                            <p:cond delay="0"/>
                                          </p:stCondLst>
                                        </p:cTn>
                                        <p:tgtEl>
                                          <p:spTgt spid="89"/>
                                        </p:tgtEl>
                                        <p:attrNameLst>
                                          <p:attrName>style.visibility</p:attrName>
                                        </p:attrNameLst>
                                      </p:cBhvr>
                                      <p:to>
                                        <p:strVal val="visible"/>
                                      </p:to>
                                    </p:set>
                                  </p:childTnLst>
                                </p:cTn>
                              </p:par>
                            </p:childTnLst>
                          </p:cTn>
                        </p:par>
                        <p:par>
                          <p:cTn id="111" fill="hold">
                            <p:stCondLst>
                              <p:cond delay="4000"/>
                            </p:stCondLst>
                            <p:childTnLst>
                              <p:par>
                                <p:cTn id="112" presetID="1" presetClass="entr" presetSubtype="0" fill="hold" grpId="0" nodeType="afterEffect">
                                  <p:stCondLst>
                                    <p:cond delay="500"/>
                                  </p:stCondLst>
                                  <p:childTnLst>
                                    <p:set>
                                      <p:cBhvr>
                                        <p:cTn id="113" dur="1" fill="hold">
                                          <p:stCondLst>
                                            <p:cond delay="0"/>
                                          </p:stCondLst>
                                        </p:cTn>
                                        <p:tgtEl>
                                          <p:spTgt spid="90"/>
                                        </p:tgtEl>
                                        <p:attrNameLst>
                                          <p:attrName>style.visibility</p:attrName>
                                        </p:attrNameLst>
                                      </p:cBhvr>
                                      <p:to>
                                        <p:strVal val="visible"/>
                                      </p:to>
                                    </p:set>
                                  </p:childTnLst>
                                </p:cTn>
                              </p:par>
                            </p:childTnLst>
                          </p:cTn>
                        </p:par>
                        <p:par>
                          <p:cTn id="114" fill="hold">
                            <p:stCondLst>
                              <p:cond delay="4500"/>
                            </p:stCondLst>
                            <p:childTnLst>
                              <p:par>
                                <p:cTn id="115" presetID="1" presetClass="entr" presetSubtype="0" fill="hold" grpId="0" nodeType="afterEffect">
                                  <p:stCondLst>
                                    <p:cond delay="500"/>
                                  </p:stCondLst>
                                  <p:childTnLst>
                                    <p:set>
                                      <p:cBhvr>
                                        <p:cTn id="116" dur="1" fill="hold">
                                          <p:stCondLst>
                                            <p:cond delay="0"/>
                                          </p:stCondLst>
                                        </p:cTn>
                                        <p:tgtEl>
                                          <p:spTgt spid="91"/>
                                        </p:tgtEl>
                                        <p:attrNameLst>
                                          <p:attrName>style.visibility</p:attrName>
                                        </p:attrNameLst>
                                      </p:cBhvr>
                                      <p:to>
                                        <p:strVal val="visible"/>
                                      </p:to>
                                    </p:set>
                                  </p:childTnLst>
                                </p:cTn>
                              </p:par>
                            </p:childTnLst>
                          </p:cTn>
                        </p:par>
                        <p:par>
                          <p:cTn id="117" fill="hold">
                            <p:stCondLst>
                              <p:cond delay="5000"/>
                            </p:stCondLst>
                            <p:childTnLst>
                              <p:par>
                                <p:cTn id="118" presetID="1" presetClass="exit" presetSubtype="0" fill="hold" grpId="1" nodeType="afterEffect">
                                  <p:stCondLst>
                                    <p:cond delay="0"/>
                                  </p:stCondLst>
                                  <p:childTnLst>
                                    <p:set>
                                      <p:cBhvr>
                                        <p:cTn id="119" dur="1" fill="hold">
                                          <p:stCondLst>
                                            <p:cond delay="0"/>
                                          </p:stCondLst>
                                        </p:cTn>
                                        <p:tgtEl>
                                          <p:spTgt spid="88"/>
                                        </p:tgtEl>
                                        <p:attrNameLst>
                                          <p:attrName>style.visibility</p:attrName>
                                        </p:attrNameLst>
                                      </p:cBhvr>
                                      <p:to>
                                        <p:strVal val="hidden"/>
                                      </p:to>
                                    </p:set>
                                  </p:childTnLst>
                                </p:cTn>
                              </p:par>
                              <p:par>
                                <p:cTn id="120" presetID="1" presetClass="exit" presetSubtype="0" fill="hold" grpId="1" nodeType="withEffect">
                                  <p:stCondLst>
                                    <p:cond delay="0"/>
                                  </p:stCondLst>
                                  <p:childTnLst>
                                    <p:set>
                                      <p:cBhvr>
                                        <p:cTn id="121" dur="1" fill="hold">
                                          <p:stCondLst>
                                            <p:cond delay="0"/>
                                          </p:stCondLst>
                                        </p:cTn>
                                        <p:tgtEl>
                                          <p:spTgt spid="91"/>
                                        </p:tgtEl>
                                        <p:attrNameLst>
                                          <p:attrName>style.visibility</p:attrName>
                                        </p:attrNameLst>
                                      </p:cBhvr>
                                      <p:to>
                                        <p:strVal val="hidden"/>
                                      </p:to>
                                    </p:set>
                                  </p:childTnLst>
                                </p:cTn>
                              </p:par>
                              <p:par>
                                <p:cTn id="122" presetID="1" presetClass="exit" presetSubtype="0" fill="hold" grpId="1" nodeType="withEffect">
                                  <p:stCondLst>
                                    <p:cond delay="0"/>
                                  </p:stCondLst>
                                  <p:childTnLst>
                                    <p:set>
                                      <p:cBhvr>
                                        <p:cTn id="123" dur="1" fill="hold">
                                          <p:stCondLst>
                                            <p:cond delay="0"/>
                                          </p:stCondLst>
                                        </p:cTn>
                                        <p:tgtEl>
                                          <p:spTgt spid="89"/>
                                        </p:tgtEl>
                                        <p:attrNameLst>
                                          <p:attrName>style.visibility</p:attrName>
                                        </p:attrNameLst>
                                      </p:cBhvr>
                                      <p:to>
                                        <p:strVal val="hidden"/>
                                      </p:to>
                                    </p:set>
                                  </p:childTnLst>
                                </p:cTn>
                              </p:par>
                              <p:par>
                                <p:cTn id="124" presetID="1" presetClass="exit" presetSubtype="0" fill="hold" grpId="1" nodeType="withEffect">
                                  <p:stCondLst>
                                    <p:cond delay="0"/>
                                  </p:stCondLst>
                                  <p:childTnLst>
                                    <p:set>
                                      <p:cBhvr>
                                        <p:cTn id="125" dur="1" fill="hold">
                                          <p:stCondLst>
                                            <p:cond delay="0"/>
                                          </p:stCondLst>
                                        </p:cTn>
                                        <p:tgtEl>
                                          <p:spTgt spid="90"/>
                                        </p:tgtEl>
                                        <p:attrNameLst>
                                          <p:attrName>style.visibility</p:attrName>
                                        </p:attrNameLst>
                                      </p:cBhvr>
                                      <p:to>
                                        <p:strVal val="hidden"/>
                                      </p:to>
                                    </p:set>
                                  </p:childTnLst>
                                </p:cTn>
                              </p:par>
                              <p:par>
                                <p:cTn id="126" presetID="1" presetClass="exit" presetSubtype="0" fill="hold" grpId="0" nodeType="withEffect">
                                  <p:stCondLst>
                                    <p:cond delay="0"/>
                                  </p:stCondLst>
                                  <p:childTnLst>
                                    <p:set>
                                      <p:cBhvr>
                                        <p:cTn id="127" dur="1" fill="hold">
                                          <p:stCondLst>
                                            <p:cond delay="0"/>
                                          </p:stCondLst>
                                        </p:cTn>
                                        <p:tgtEl>
                                          <p:spTgt spid="87"/>
                                        </p:tgtEl>
                                        <p:attrNameLst>
                                          <p:attrName>style.visibility</p:attrName>
                                        </p:attrNameLst>
                                      </p:cBhvr>
                                      <p:to>
                                        <p:strVal val="hidden"/>
                                      </p:to>
                                    </p:set>
                                  </p:childTnLst>
                                </p:cTn>
                              </p:par>
                              <p:par>
                                <p:cTn id="128" presetID="1" presetClass="entr" presetSubtype="0" fill="hold" grpId="0" nodeType="withEffect">
                                  <p:stCondLst>
                                    <p:cond delay="0"/>
                                  </p:stCondLst>
                                  <p:childTnLst>
                                    <p:set>
                                      <p:cBhvr>
                                        <p:cTn id="129" dur="1" fill="hold">
                                          <p:stCondLst>
                                            <p:cond delay="0"/>
                                          </p:stCondLst>
                                        </p:cTn>
                                        <p:tgtEl>
                                          <p:spTgt spid="92"/>
                                        </p:tgtEl>
                                        <p:attrNameLst>
                                          <p:attrName>style.visibility</p:attrName>
                                        </p:attrNameLst>
                                      </p:cBhvr>
                                      <p:to>
                                        <p:strVal val="visible"/>
                                      </p:to>
                                    </p:set>
                                  </p:childTnLst>
                                </p:cTn>
                              </p:par>
                              <p:par>
                                <p:cTn id="130" presetID="1" presetClass="entr" presetSubtype="0" fill="hold" grpId="0" nodeType="withEffect">
                                  <p:stCondLst>
                                    <p:cond delay="0"/>
                                  </p:stCondLst>
                                  <p:childTnLst>
                                    <p:set>
                                      <p:cBhvr>
                                        <p:cTn id="131" dur="1" fill="hold">
                                          <p:stCondLst>
                                            <p:cond delay="0"/>
                                          </p:stCondLst>
                                        </p:cTn>
                                        <p:tgtEl>
                                          <p:spTgt spid="93"/>
                                        </p:tgtEl>
                                        <p:attrNameLst>
                                          <p:attrName>style.visibility</p:attrName>
                                        </p:attrNameLst>
                                      </p:cBhvr>
                                      <p:to>
                                        <p:strVal val="visible"/>
                                      </p:to>
                                    </p:set>
                                  </p:childTnLst>
                                </p:cTn>
                              </p:par>
                            </p:childTnLst>
                          </p:cTn>
                        </p:par>
                      </p:childTnLst>
                    </p:cTn>
                  </p:par>
                  <p:par>
                    <p:cTn id="132" fill="hold">
                      <p:stCondLst>
                        <p:cond delay="indefinite"/>
                      </p:stCondLst>
                      <p:childTnLst>
                        <p:par>
                          <p:cTn id="133" fill="hold">
                            <p:stCondLst>
                              <p:cond delay="0"/>
                            </p:stCondLst>
                            <p:childTnLst>
                              <p:par>
                                <p:cTn id="134" presetID="1" presetClass="entr" presetSubtype="0" fill="hold" grpId="0" nodeType="clickEffect">
                                  <p:stCondLst>
                                    <p:cond delay="0"/>
                                  </p:stCondLst>
                                  <p:childTnLst>
                                    <p:set>
                                      <p:cBhvr>
                                        <p:cTn id="135" dur="1" fill="hold">
                                          <p:stCondLst>
                                            <p:cond delay="0"/>
                                          </p:stCondLst>
                                        </p:cTn>
                                        <p:tgtEl>
                                          <p:spTgt spid="7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P spid="87" grpId="1" animBg="1"/>
      <p:bldP spid="35" grpId="0" animBg="1"/>
      <p:bldP spid="35" grpId="1" animBg="1"/>
      <p:bldP spid="69" grpId="0" animBg="1"/>
      <p:bldP spid="65" grpId="0" animBg="1"/>
      <p:bldP spid="57" grpId="0" animBg="1"/>
      <p:bldP spid="57" grpId="1" animBg="1"/>
      <p:bldP spid="55" grpId="0" animBg="1"/>
      <p:bldP spid="55" grpId="1" animBg="1"/>
      <p:bldP spid="56" grpId="0" animBg="1"/>
      <p:bldP spid="56" grpId="1" animBg="1"/>
      <p:bldP spid="56" grpId="2" animBg="1"/>
      <p:bldP spid="44" grpId="0" animBg="1"/>
      <p:bldP spid="44" grpId="1" animBg="1"/>
      <p:bldP spid="44" grpId="2" animBg="1"/>
      <p:bldP spid="54" grpId="0" animBg="1"/>
      <p:bldP spid="54" grpId="1" animBg="1"/>
      <p:bldP spid="58" grpId="0" animBg="1"/>
      <p:bldP spid="60" grpId="0" animBg="1"/>
      <p:bldP spid="7" grpId="0" animBg="1"/>
      <p:bldP spid="71" grpId="0"/>
      <p:bldP spid="13" grpId="0" animBg="1"/>
      <p:bldP spid="36" grpId="0"/>
      <p:bldP spid="36" grpId="1"/>
      <p:bldP spid="37" grpId="0"/>
      <p:bldP spid="37" grpId="1"/>
      <p:bldP spid="74" grpId="0"/>
      <p:bldP spid="74" grpId="1"/>
      <p:bldP spid="76" grpId="0"/>
      <p:bldP spid="76" grpId="1"/>
      <p:bldP spid="78" grpId="0"/>
      <p:bldP spid="88" grpId="0"/>
      <p:bldP spid="88" grpId="1"/>
      <p:bldP spid="89" grpId="0"/>
      <p:bldP spid="89" grpId="1"/>
      <p:bldP spid="90" grpId="0"/>
      <p:bldP spid="90" grpId="1"/>
      <p:bldP spid="91" grpId="0"/>
      <p:bldP spid="91" grpId="1"/>
      <p:bldP spid="92" grpId="0"/>
      <p:bldP spid="72" grpId="0"/>
      <p:bldP spid="73" grpId="0"/>
      <p:bldP spid="75" grpId="0"/>
      <p:bldP spid="79" grpId="0"/>
      <p:bldP spid="93"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t>Alignment vs. Pre-alignment (Filtering)</a:t>
            </a:r>
          </a:p>
        </p:txBody>
      </p:sp>
      <p:sp>
        <p:nvSpPr>
          <p:cNvPr id="2" name="Slide Number Placeholder 1"/>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6574E-FA2E-425B-A84C-39F9592E9ECB}"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graphicFrame>
        <p:nvGraphicFramePr>
          <p:cNvPr id="333" name="Object 332"/>
          <p:cNvGraphicFramePr>
            <a:graphicFrameLocks noChangeAspect="1"/>
          </p:cNvGraphicFramePr>
          <p:nvPr/>
        </p:nvGraphicFramePr>
        <p:xfrm>
          <a:off x="579550" y="1213035"/>
          <a:ext cx="3687114" cy="3863122"/>
        </p:xfrm>
        <a:graphic>
          <a:graphicData uri="http://schemas.openxmlformats.org/presentationml/2006/ole">
            <mc:AlternateContent xmlns:mc="http://schemas.openxmlformats.org/markup-compatibility/2006">
              <mc:Choice xmlns:v="urn:schemas-microsoft-com:vml" Requires="v">
                <p:oleObj name="Visio" r:id="rId3" imgW="1349428" imgH="1377867" progId="Visio.Drawing.11">
                  <p:embed/>
                </p:oleObj>
              </mc:Choice>
              <mc:Fallback>
                <p:oleObj name="Visio" r:id="rId3" imgW="1349428" imgH="1377867" progId="Visio.Drawing.11">
                  <p:embed/>
                  <p:pic>
                    <p:nvPicPr>
                      <p:cNvPr id="333" name="Object 332"/>
                      <p:cNvPicPr/>
                      <p:nvPr/>
                    </p:nvPicPr>
                    <p:blipFill>
                      <a:blip r:embed="rId4"/>
                      <a:stretch>
                        <a:fillRect/>
                      </a:stretch>
                    </p:blipFill>
                    <p:spPr>
                      <a:xfrm>
                        <a:off x="579550" y="1213035"/>
                        <a:ext cx="3687114" cy="3863122"/>
                      </a:xfrm>
                      <a:prstGeom prst="rect">
                        <a:avLst/>
                      </a:prstGeom>
                    </p:spPr>
                  </p:pic>
                </p:oleObj>
              </mc:Fallback>
            </mc:AlternateContent>
          </a:graphicData>
        </a:graphic>
      </p:graphicFrame>
      <p:graphicFrame>
        <p:nvGraphicFramePr>
          <p:cNvPr id="334" name="Object 333"/>
          <p:cNvGraphicFramePr>
            <a:graphicFrameLocks noChangeAspect="1"/>
          </p:cNvGraphicFramePr>
          <p:nvPr/>
        </p:nvGraphicFramePr>
        <p:xfrm>
          <a:off x="4540137" y="1251672"/>
          <a:ext cx="3783011" cy="3754664"/>
        </p:xfrm>
        <a:graphic>
          <a:graphicData uri="http://schemas.openxmlformats.org/presentationml/2006/ole">
            <mc:AlternateContent xmlns:mc="http://schemas.openxmlformats.org/markup-compatibility/2006">
              <mc:Choice xmlns:v="urn:schemas-microsoft-com:vml" Requires="v">
                <p:oleObj name="Visio" r:id="rId5" imgW="1349428" imgH="1377867" progId="Visio.Drawing.11">
                  <p:embed/>
                </p:oleObj>
              </mc:Choice>
              <mc:Fallback>
                <p:oleObj name="Visio" r:id="rId5" imgW="1349428" imgH="1377867" progId="Visio.Drawing.11">
                  <p:embed/>
                  <p:pic>
                    <p:nvPicPr>
                      <p:cNvPr id="334" name="Object 333"/>
                      <p:cNvPicPr/>
                      <p:nvPr/>
                    </p:nvPicPr>
                    <p:blipFill>
                      <a:blip r:embed="rId6"/>
                      <a:stretch>
                        <a:fillRect/>
                      </a:stretch>
                    </p:blipFill>
                    <p:spPr>
                      <a:xfrm>
                        <a:off x="4540137" y="1251672"/>
                        <a:ext cx="3783011" cy="3754664"/>
                      </a:xfrm>
                      <a:prstGeom prst="rect">
                        <a:avLst/>
                      </a:prstGeom>
                    </p:spPr>
                  </p:pic>
                </p:oleObj>
              </mc:Fallback>
            </mc:AlternateContent>
          </a:graphicData>
        </a:graphic>
      </p:graphicFrame>
      <p:sp>
        <p:nvSpPr>
          <p:cNvPr id="335" name="Rectangle 334"/>
          <p:cNvSpPr>
            <a:spLocks noChangeArrowheads="1"/>
          </p:cNvSpPr>
          <p:nvPr/>
        </p:nvSpPr>
        <p:spPr bwMode="auto">
          <a:xfrm>
            <a:off x="373483" y="5001727"/>
            <a:ext cx="4300608"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onsolas" panose="020B0609020204030204" pitchFamily="49" charset="0"/>
                <a:ea typeface="+mn-ea"/>
                <a:cs typeface="Consolas" panose="020B0609020204030204" pitchFamily="49" charset="0"/>
              </a:rPr>
              <a:t>              |dp[i][j-1]  </a:t>
            </a:r>
            <a:r>
              <a:rPr kumimoji="0" lang="en-US" altLang="en-US" sz="1600" b="0" i="0" u="none" strike="noStrike" kern="1200" cap="none" spc="0" normalizeH="0" baseline="0" noProof="0" dirty="0">
                <a:ln>
                  <a:noFill/>
                </a:ln>
                <a:solidFill>
                  <a:srgbClr val="008200"/>
                </a:solidFill>
                <a:effectLst/>
                <a:uLnTx/>
                <a:uFillTx/>
                <a:latin typeface="Consolas" panose="020B0609020204030204" pitchFamily="49" charset="0"/>
                <a:ea typeface="+mn-ea"/>
                <a:cs typeface="Consolas" panose="020B0609020204030204" pitchFamily="49" charset="0"/>
              </a:rPr>
              <a:t>// </a:t>
            </a:r>
            <a:r>
              <a:rPr kumimoji="0" lang="en-US" altLang="en-US" sz="1600" b="0" i="0" u="none" strike="noStrike" kern="1200" cap="none" spc="0" normalizeH="0" baseline="0" noProof="0" dirty="0" err="1">
                <a:ln>
                  <a:noFill/>
                </a:ln>
                <a:solidFill>
                  <a:srgbClr val="008200"/>
                </a:solidFill>
                <a:effectLst/>
                <a:uLnTx/>
                <a:uFillTx/>
                <a:latin typeface="Consolas" panose="020B0609020204030204" pitchFamily="49" charset="0"/>
                <a:ea typeface="+mn-ea"/>
                <a:cs typeface="Consolas" panose="020B0609020204030204" pitchFamily="49" charset="0"/>
              </a:rPr>
              <a:t>Inser</a:t>
            </a:r>
            <a:r>
              <a:rPr kumimoji="0" lang="en-US" altLang="en-US" sz="1600" b="0" i="0" u="none" strike="noStrike" kern="1200" cap="none" spc="0" normalizeH="0" baseline="0" noProof="0" dirty="0">
                <a:ln>
                  <a:noFill/>
                </a:ln>
                <a:solidFill>
                  <a:srgbClr val="008200"/>
                </a:solidFill>
                <a:effectLst/>
                <a:uLnTx/>
                <a:uFillTx/>
                <a:latin typeface="Consolas" panose="020B0609020204030204" pitchFamily="49" charset="0"/>
                <a:ea typeface="+mn-ea"/>
                <a:cs typeface="Consolas" panose="020B0609020204030204" pitchFamily="49" charset="0"/>
              </a:rPr>
              <a:t>.</a:t>
            </a:r>
            <a:endPar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Consolas" panose="020B0609020204030204" pitchFamily="49" charset="0"/>
                <a:ea typeface="+mn-ea"/>
                <a:cs typeface="Consolas" panose="020B0609020204030204" pitchFamily="49" charset="0"/>
              </a:rPr>
              <a:t>dp</a:t>
            </a:r>
            <a:r>
              <a:rPr kumimoji="0" lang="en-US" altLang="en-US" sz="1600" b="0" i="0" u="none" strike="noStrike" kern="1200" cap="none" spc="0" normalizeH="0" baseline="0" noProof="0" dirty="0">
                <a:ln>
                  <a:noFill/>
                </a:ln>
                <a:solidFill>
                  <a:srgbClr val="000000"/>
                </a:solidFill>
                <a:effectLst/>
                <a:uLnTx/>
                <a:uFillTx/>
                <a:latin typeface="Consolas" panose="020B0609020204030204" pitchFamily="49" charset="0"/>
                <a:ea typeface="+mn-ea"/>
                <a:cs typeface="Consolas" panose="020B0609020204030204" pitchFamily="49" charset="0"/>
              </a:rPr>
              <a:t>[i][j]=1+max|dp[i-1][j]  </a:t>
            </a:r>
            <a:r>
              <a:rPr kumimoji="0" lang="en-US" altLang="en-US" sz="1600" b="0" i="0" u="none" strike="noStrike" kern="1200" cap="none" spc="0" normalizeH="0" baseline="0" noProof="0" dirty="0">
                <a:ln>
                  <a:noFill/>
                </a:ln>
                <a:solidFill>
                  <a:srgbClr val="008200"/>
                </a:solidFill>
                <a:effectLst/>
                <a:uLnTx/>
                <a:uFillTx/>
                <a:latin typeface="Consolas" panose="020B0609020204030204" pitchFamily="49" charset="0"/>
                <a:ea typeface="+mn-ea"/>
                <a:cs typeface="Consolas" panose="020B0609020204030204" pitchFamily="49" charset="0"/>
              </a:rPr>
              <a:t>// Del.</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8200"/>
                </a:solidFill>
                <a:effectLst/>
                <a:uLnTx/>
                <a:uFillTx/>
                <a:latin typeface="Consolas" panose="020B0609020204030204" pitchFamily="49" charset="0"/>
                <a:ea typeface="+mn-ea"/>
                <a:cs typeface="Consolas" panose="020B0609020204030204" pitchFamily="49" charset="0"/>
              </a:rPr>
              <a:t>  </a:t>
            </a:r>
            <a:r>
              <a:rPr kumimoji="0" lang="en-US" altLang="en-US" sz="1600" b="0" i="0" u="none" strike="noStrike" kern="1200" cap="none" spc="0" normalizeH="0" baseline="0" noProof="0" dirty="0">
                <a:ln>
                  <a:noFill/>
                </a:ln>
                <a:solidFill>
                  <a:srgbClr val="000000"/>
                </a:solidFill>
                <a:effectLst/>
                <a:uLnTx/>
                <a:uFillTx/>
                <a:latin typeface="Consolas" panose="020B0609020204030204" pitchFamily="49" charset="0"/>
                <a:ea typeface="+mn-ea"/>
                <a:cs typeface="Consolas" panose="020B0609020204030204" pitchFamily="49" charset="0"/>
              </a:rPr>
              <a:t>            |</a:t>
            </a:r>
            <a:r>
              <a:rPr kumimoji="0" lang="en-US" altLang="en-US" sz="1600" b="0" i="0" u="none" strike="noStrike" kern="1200" cap="none" spc="0" normalizeH="0" baseline="0" noProof="0" dirty="0" err="1">
                <a:ln>
                  <a:noFill/>
                </a:ln>
                <a:solidFill>
                  <a:srgbClr val="000000"/>
                </a:solidFill>
                <a:effectLst/>
                <a:uLnTx/>
                <a:uFillTx/>
                <a:latin typeface="Consolas" panose="020B0609020204030204" pitchFamily="49" charset="0"/>
                <a:ea typeface="+mn-ea"/>
                <a:cs typeface="Consolas" panose="020B0609020204030204" pitchFamily="49" charset="0"/>
              </a:rPr>
              <a:t>dp</a:t>
            </a:r>
            <a:r>
              <a:rPr kumimoji="0" lang="en-US" altLang="en-US" sz="1600" b="0" i="0" u="none" strike="noStrike" kern="1200" cap="none" spc="0" normalizeH="0" baseline="0" noProof="0" dirty="0">
                <a:ln>
                  <a:noFill/>
                </a:ln>
                <a:solidFill>
                  <a:srgbClr val="000000"/>
                </a:solidFill>
                <a:effectLst/>
                <a:uLnTx/>
                <a:uFillTx/>
                <a:latin typeface="Consolas" panose="020B0609020204030204" pitchFamily="49" charset="0"/>
                <a:ea typeface="+mn-ea"/>
                <a:cs typeface="Consolas" panose="020B0609020204030204" pitchFamily="49" charset="0"/>
              </a:rPr>
              <a:t>[i-1][j-1]</a:t>
            </a:r>
            <a:r>
              <a:rPr kumimoji="0" lang="en-US" altLang="en-US" sz="1600" b="0" i="0" u="none" strike="noStrike" kern="1200" cap="none" spc="0" normalizeH="0" baseline="0" noProof="0" dirty="0">
                <a:ln>
                  <a:noFill/>
                </a:ln>
                <a:solidFill>
                  <a:srgbClr val="008200"/>
                </a:solidFill>
                <a:effectLst/>
                <a:uLnTx/>
                <a:uFillTx/>
                <a:latin typeface="Consolas" panose="020B0609020204030204" pitchFamily="49" charset="0"/>
                <a:ea typeface="+mn-ea"/>
                <a:cs typeface="Consolas" panose="020B0609020204030204" pitchFamily="49" charset="0"/>
              </a:rPr>
              <a:t>// Subs.</a:t>
            </a:r>
            <a:endParaRPr kumimoji="0" lang="en-US" altLang="en-US" sz="36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
        <p:nvSpPr>
          <p:cNvPr id="341" name="Rectangle 340"/>
          <p:cNvSpPr>
            <a:spLocks noChangeArrowheads="1"/>
          </p:cNvSpPr>
          <p:nvPr/>
        </p:nvSpPr>
        <p:spPr bwMode="auto">
          <a:xfrm>
            <a:off x="5297079" y="5009773"/>
            <a:ext cx="3183657"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err="1">
                <a:ln>
                  <a:noFill/>
                </a:ln>
                <a:solidFill>
                  <a:srgbClr val="000000"/>
                </a:solidFill>
                <a:effectLst/>
                <a:uLnTx/>
                <a:uFillTx/>
                <a:latin typeface="Consolas" panose="020B0609020204030204" pitchFamily="49" charset="0"/>
                <a:ea typeface="+mn-ea"/>
                <a:cs typeface="Consolas" panose="020B0609020204030204" pitchFamily="49" charset="0"/>
              </a:rPr>
              <a:t>dp</a:t>
            </a:r>
            <a:r>
              <a:rPr kumimoji="0" lang="en-US" altLang="en-US" sz="1600" b="0" i="0" u="none" strike="noStrike" kern="1200" cap="none" spc="0" normalizeH="0" baseline="0" noProof="0" dirty="0">
                <a:ln>
                  <a:noFill/>
                </a:ln>
                <a:solidFill>
                  <a:srgbClr val="000000"/>
                </a:solidFill>
                <a:effectLst/>
                <a:uLnTx/>
                <a:uFillTx/>
                <a:latin typeface="Consolas" panose="020B0609020204030204" pitchFamily="49" charset="0"/>
                <a:ea typeface="+mn-ea"/>
                <a:cs typeface="Consolas" panose="020B0609020204030204" pitchFamily="49" charset="0"/>
              </a:rPr>
              <a:t>[i][j]=|0 if X[i]=Y[j]</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onsolas" panose="020B0609020204030204" pitchFamily="49" charset="0"/>
                <a:ea typeface="+mn-ea"/>
                <a:cs typeface="Consolas" panose="020B0609020204030204" pitchFamily="49" charset="0"/>
              </a:rPr>
              <a:t>         |1 if X[i]≠Y[j]</a:t>
            </a:r>
          </a:p>
        </p:txBody>
      </p:sp>
      <p:sp>
        <p:nvSpPr>
          <p:cNvPr id="342" name="TextBox 341"/>
          <p:cNvSpPr txBox="1"/>
          <p:nvPr/>
        </p:nvSpPr>
        <p:spPr>
          <a:xfrm>
            <a:off x="5477077" y="5709121"/>
            <a:ext cx="2614411"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mn-ea"/>
                <a:cs typeface="+mn-cs"/>
              </a:rPr>
              <a:t>No data dependencies!</a:t>
            </a:r>
          </a:p>
        </p:txBody>
      </p:sp>
      <p:sp>
        <p:nvSpPr>
          <p:cNvPr id="343" name="TextBox 342"/>
          <p:cNvSpPr txBox="1"/>
          <p:nvPr/>
        </p:nvSpPr>
        <p:spPr>
          <a:xfrm>
            <a:off x="837310" y="5715292"/>
            <a:ext cx="3309874"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mn-ea"/>
                <a:cs typeface="+mn-cs"/>
              </a:rPr>
              <a:t>Each cell depends on three pre-computed cells!</a:t>
            </a:r>
          </a:p>
        </p:txBody>
      </p:sp>
      <p:sp>
        <p:nvSpPr>
          <p:cNvPr id="348" name="Rectangle 347"/>
          <p:cNvSpPr/>
          <p:nvPr/>
        </p:nvSpPr>
        <p:spPr>
          <a:xfrm>
            <a:off x="1533773" y="1000746"/>
            <a:ext cx="5602944"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F497D"/>
                </a:solidFill>
                <a:effectLst>
                  <a:outerShdw blurRad="38100" dist="38100" dir="2700000" algn="tl">
                    <a:srgbClr val="000000">
                      <a:alpha val="43137"/>
                    </a:srgbClr>
                  </a:outerShdw>
                </a:effectLst>
                <a:uLnTx/>
                <a:uFillTx/>
                <a:latin typeface="Tahoma"/>
                <a:ea typeface="+mn-ea"/>
                <a:cs typeface="+mn-cs"/>
              </a:rPr>
              <a:t>Needleman-</a:t>
            </a:r>
            <a:r>
              <a:rPr kumimoji="0" lang="en-US" sz="1800" b="0" i="0" u="none" strike="noStrike" kern="1200" cap="none" spc="0" normalizeH="0" baseline="0" noProof="0" dirty="0" err="1">
                <a:ln>
                  <a:noFill/>
                </a:ln>
                <a:solidFill>
                  <a:srgbClr val="1F497D"/>
                </a:solidFill>
                <a:effectLst>
                  <a:outerShdw blurRad="38100" dist="38100" dir="2700000" algn="tl">
                    <a:srgbClr val="000000">
                      <a:alpha val="43137"/>
                    </a:srgbClr>
                  </a:outerShdw>
                </a:effectLst>
                <a:uLnTx/>
                <a:uFillTx/>
                <a:latin typeface="Tahoma"/>
                <a:ea typeface="+mn-ea"/>
                <a:cs typeface="+mn-cs"/>
              </a:rPr>
              <a:t>Wunsch</a:t>
            </a:r>
            <a:r>
              <a:rPr kumimoji="0" lang="en-US" sz="1800" b="0" i="0" u="none" strike="noStrike" kern="1200" cap="none" spc="0" normalizeH="0" baseline="0" noProof="0" dirty="0">
                <a:ln>
                  <a:noFill/>
                </a:ln>
                <a:solidFill>
                  <a:srgbClr val="1F497D"/>
                </a:solidFill>
                <a:effectLst>
                  <a:outerShdw blurRad="38100" dist="38100" dir="2700000" algn="tl">
                    <a:srgbClr val="000000">
                      <a:alpha val="43137"/>
                    </a:srgbClr>
                  </a:outerShdw>
                </a:effectLst>
                <a:uLnTx/>
                <a:uFillTx/>
                <a:latin typeface="Tahoma"/>
                <a:ea typeface="+mn-ea"/>
                <a:cs typeface="+mn-cs"/>
              </a:rPr>
              <a:t>                                       SHD</a:t>
            </a:r>
          </a:p>
        </p:txBody>
      </p:sp>
      <p:sp>
        <p:nvSpPr>
          <p:cNvPr id="130" name="Rectangle 129">
            <a:extLst>
              <a:ext uri="{FF2B5EF4-FFF2-40B4-BE49-F238E27FC236}">
                <a16:creationId xmlns:a16="http://schemas.microsoft.com/office/drawing/2014/main" id="{73E838AF-FB71-BB46-BB27-757A1F3AE5F9}"/>
              </a:ext>
            </a:extLst>
          </p:cNvPr>
          <p:cNvSpPr/>
          <p:nvPr/>
        </p:nvSpPr>
        <p:spPr>
          <a:xfrm>
            <a:off x="346475" y="3729980"/>
            <a:ext cx="8451051" cy="2651760"/>
          </a:xfrm>
          <a:prstGeom prst="rect">
            <a:avLst/>
          </a:prstGeom>
          <a:solidFill>
            <a:schemeClr val="bg1"/>
          </a:solidFill>
          <a:ln w="19050">
            <a:solidFill>
              <a:srgbClr val="FE0606"/>
            </a:solidFill>
          </a:ln>
        </p:spPr>
        <p:txBody>
          <a:bodyPr wrap="square">
            <a:spAutoFit/>
          </a:bodyPr>
          <a:lstStyle/>
          <a:p>
            <a:pPr algn="ctr">
              <a:defRPr/>
            </a:pPr>
            <a:r>
              <a:rPr lang="en-US" sz="2400" dirty="0">
                <a:solidFill>
                  <a:prstClr val="black"/>
                </a:solidFill>
              </a:rPr>
              <a:t>Independent vectors can be processed in parallel using hardware technologies</a:t>
            </a:r>
          </a:p>
        </p:txBody>
      </p:sp>
      <p:pic>
        <p:nvPicPr>
          <p:cNvPr id="131" name="Picture 6" descr="Image result for intel processor chip">
            <a:extLst>
              <a:ext uri="{FF2B5EF4-FFF2-40B4-BE49-F238E27FC236}">
                <a16:creationId xmlns:a16="http://schemas.microsoft.com/office/drawing/2014/main" id="{2C9669AD-6078-C94C-93AE-7F2ECEEBF41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553831" y="4797152"/>
            <a:ext cx="1859717" cy="1357593"/>
          </a:xfrm>
          <a:prstGeom prst="rect">
            <a:avLst/>
          </a:prstGeom>
          <a:noFill/>
          <a:extLst>
            <a:ext uri="{909E8E84-426E-40DD-AFC4-6F175D3DCCD1}">
              <a14:hiddenFill xmlns:a14="http://schemas.microsoft.com/office/drawing/2010/main">
                <a:solidFill>
                  <a:srgbClr val="FFFFFF"/>
                </a:solidFill>
              </a14:hiddenFill>
            </a:ext>
          </a:extLst>
        </p:spPr>
      </p:pic>
      <p:pic>
        <p:nvPicPr>
          <p:cNvPr id="132" name="Picture 2" descr="Image result for vc709">
            <a:extLst>
              <a:ext uri="{FF2B5EF4-FFF2-40B4-BE49-F238E27FC236}">
                <a16:creationId xmlns:a16="http://schemas.microsoft.com/office/drawing/2014/main" id="{5BE47E31-A6B0-C046-A34B-C78AFE02C6B0}"/>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74083" y="4430547"/>
            <a:ext cx="2433211" cy="1520757"/>
          </a:xfrm>
          <a:prstGeom prst="rect">
            <a:avLst/>
          </a:prstGeom>
          <a:noFill/>
          <a:extLst>
            <a:ext uri="{909E8E84-426E-40DD-AFC4-6F175D3DCCD1}">
              <a14:hiddenFill xmlns:a14="http://schemas.microsoft.com/office/drawing/2010/main">
                <a:solidFill>
                  <a:srgbClr val="FFFFFF"/>
                </a:solidFill>
              </a14:hiddenFill>
            </a:ext>
          </a:extLst>
        </p:spPr>
      </p:pic>
      <p:pic>
        <p:nvPicPr>
          <p:cNvPr id="133" name="Picture 4" descr="Image result for gpu">
            <a:extLst>
              <a:ext uri="{FF2B5EF4-FFF2-40B4-BE49-F238E27FC236}">
                <a16:creationId xmlns:a16="http://schemas.microsoft.com/office/drawing/2014/main" id="{02A630A1-DD49-3347-8385-A860655FB6D9}"/>
              </a:ext>
            </a:extLst>
          </p:cNvPr>
          <p:cNvPicPr>
            <a:picLocks noChangeAspect="1" noChangeArrowheads="1"/>
          </p:cNvPicPr>
          <p:nvPr/>
        </p:nvPicPr>
        <p:blipFill>
          <a:blip r:embed="rId9"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141545" y="4867905"/>
            <a:ext cx="2238447" cy="1553174"/>
          </a:xfrm>
          <a:prstGeom prst="rect">
            <a:avLst/>
          </a:prstGeom>
          <a:noFill/>
          <a:extLst>
            <a:ext uri="{909E8E84-426E-40DD-AFC4-6F175D3DCCD1}">
              <a14:hiddenFill xmlns:a14="http://schemas.microsoft.com/office/drawing/2010/main">
                <a:solidFill>
                  <a:srgbClr val="FFFFFF"/>
                </a:solidFill>
              </a14:hiddenFill>
            </a:ext>
          </a:extLst>
        </p:spPr>
      </p:pic>
      <p:grpSp>
        <p:nvGrpSpPr>
          <p:cNvPr id="134" name="Group 133">
            <a:extLst>
              <a:ext uri="{FF2B5EF4-FFF2-40B4-BE49-F238E27FC236}">
                <a16:creationId xmlns:a16="http://schemas.microsoft.com/office/drawing/2014/main" id="{ED9E8B07-34BE-4F42-9AC1-A726D94C81B7}"/>
              </a:ext>
            </a:extLst>
          </p:cNvPr>
          <p:cNvGrpSpPr/>
          <p:nvPr/>
        </p:nvGrpSpPr>
        <p:grpSpPr>
          <a:xfrm>
            <a:off x="6468860" y="4382072"/>
            <a:ext cx="2074248" cy="1999256"/>
            <a:chOff x="5607436" y="4099745"/>
            <a:chExt cx="2518529" cy="2427475"/>
          </a:xfrm>
        </p:grpSpPr>
        <p:grpSp>
          <p:nvGrpSpPr>
            <p:cNvPr id="135" name="Group 134">
              <a:extLst>
                <a:ext uri="{FF2B5EF4-FFF2-40B4-BE49-F238E27FC236}">
                  <a16:creationId xmlns:a16="http://schemas.microsoft.com/office/drawing/2014/main" id="{E37DCA8E-7D5C-204C-B308-69477796BA24}"/>
                </a:ext>
              </a:extLst>
            </p:cNvPr>
            <p:cNvGrpSpPr/>
            <p:nvPr/>
          </p:nvGrpSpPr>
          <p:grpSpPr>
            <a:xfrm>
              <a:off x="5725409" y="5708286"/>
              <a:ext cx="2267712" cy="438912"/>
              <a:chOff x="8036485" y="3390822"/>
              <a:chExt cx="2267712" cy="438912"/>
            </a:xfrm>
            <a:solidFill>
              <a:srgbClr val="EBF3E0"/>
            </a:solidFill>
          </p:grpSpPr>
          <p:sp>
            <p:nvSpPr>
              <p:cNvPr id="221" name="Parallelogram 220">
                <a:extLst>
                  <a:ext uri="{FF2B5EF4-FFF2-40B4-BE49-F238E27FC236}">
                    <a16:creationId xmlns:a16="http://schemas.microsoft.com/office/drawing/2014/main" id="{18B75990-350B-544E-A908-43FE57810D01}"/>
                  </a:ext>
                </a:extLst>
              </p:cNvPr>
              <p:cNvSpPr/>
              <p:nvPr/>
            </p:nvSpPr>
            <p:spPr>
              <a:xfrm>
                <a:off x="8037220" y="3720006"/>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22" name="Parallelogram 221">
                <a:extLst>
                  <a:ext uri="{FF2B5EF4-FFF2-40B4-BE49-F238E27FC236}">
                    <a16:creationId xmlns:a16="http://schemas.microsoft.com/office/drawing/2014/main" id="{8E5B5C09-B41E-904E-9AE9-498721AE1FD4}"/>
                  </a:ext>
                </a:extLst>
              </p:cNvPr>
              <p:cNvSpPr/>
              <p:nvPr/>
            </p:nvSpPr>
            <p:spPr>
              <a:xfrm>
                <a:off x="8174284" y="3610439"/>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23" name="Parallelogram 222">
                <a:extLst>
                  <a:ext uri="{FF2B5EF4-FFF2-40B4-BE49-F238E27FC236}">
                    <a16:creationId xmlns:a16="http://schemas.microsoft.com/office/drawing/2014/main" id="{B4EFABFD-B395-F64A-B18F-D4A0DCBF2C30}"/>
                  </a:ext>
                </a:extLst>
              </p:cNvPr>
              <p:cNvSpPr/>
              <p:nvPr/>
            </p:nvSpPr>
            <p:spPr>
              <a:xfrm>
                <a:off x="8313443" y="3500710"/>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24" name="Parallelogram 223">
                <a:extLst>
                  <a:ext uri="{FF2B5EF4-FFF2-40B4-BE49-F238E27FC236}">
                    <a16:creationId xmlns:a16="http://schemas.microsoft.com/office/drawing/2014/main" id="{81254A93-9B61-7C4E-B6D8-822F11B33A1A}"/>
                  </a:ext>
                </a:extLst>
              </p:cNvPr>
              <p:cNvSpPr/>
              <p:nvPr/>
            </p:nvSpPr>
            <p:spPr>
              <a:xfrm>
                <a:off x="8449689" y="3393281"/>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25" name="Parallelogram 224">
                <a:extLst>
                  <a:ext uri="{FF2B5EF4-FFF2-40B4-BE49-F238E27FC236}">
                    <a16:creationId xmlns:a16="http://schemas.microsoft.com/office/drawing/2014/main" id="{C2243B6F-CEED-8649-AE2A-2041B677B2ED}"/>
                  </a:ext>
                </a:extLst>
              </p:cNvPr>
              <p:cNvSpPr/>
              <p:nvPr/>
            </p:nvSpPr>
            <p:spPr>
              <a:xfrm>
                <a:off x="8465843" y="3720006"/>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26" name="Parallelogram 225">
                <a:extLst>
                  <a:ext uri="{FF2B5EF4-FFF2-40B4-BE49-F238E27FC236}">
                    <a16:creationId xmlns:a16="http://schemas.microsoft.com/office/drawing/2014/main" id="{2DD0870D-D844-8846-ADEA-BDDB7D9B6680}"/>
                  </a:ext>
                </a:extLst>
              </p:cNvPr>
              <p:cNvSpPr/>
              <p:nvPr/>
            </p:nvSpPr>
            <p:spPr>
              <a:xfrm>
                <a:off x="8602907" y="3610439"/>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27" name="Parallelogram 226">
                <a:extLst>
                  <a:ext uri="{FF2B5EF4-FFF2-40B4-BE49-F238E27FC236}">
                    <a16:creationId xmlns:a16="http://schemas.microsoft.com/office/drawing/2014/main" id="{99CC61E1-EBFB-7E41-9093-695DF53BA285}"/>
                  </a:ext>
                </a:extLst>
              </p:cNvPr>
              <p:cNvSpPr/>
              <p:nvPr/>
            </p:nvSpPr>
            <p:spPr>
              <a:xfrm>
                <a:off x="8742066" y="3500710"/>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28" name="Parallelogram 227">
                <a:extLst>
                  <a:ext uri="{FF2B5EF4-FFF2-40B4-BE49-F238E27FC236}">
                    <a16:creationId xmlns:a16="http://schemas.microsoft.com/office/drawing/2014/main" id="{AD3D8BFC-B6F2-9F4F-938B-DFFE95C21530}"/>
                  </a:ext>
                </a:extLst>
              </p:cNvPr>
              <p:cNvSpPr/>
              <p:nvPr/>
            </p:nvSpPr>
            <p:spPr>
              <a:xfrm>
                <a:off x="8878178" y="3393281"/>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29" name="Parallelogram 228">
                <a:extLst>
                  <a:ext uri="{FF2B5EF4-FFF2-40B4-BE49-F238E27FC236}">
                    <a16:creationId xmlns:a16="http://schemas.microsoft.com/office/drawing/2014/main" id="{CCE19320-8917-ED42-A4FE-BBA4E514F810}"/>
                  </a:ext>
                </a:extLst>
              </p:cNvPr>
              <p:cNvSpPr/>
              <p:nvPr/>
            </p:nvSpPr>
            <p:spPr>
              <a:xfrm>
                <a:off x="8892163" y="3720006"/>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30" name="Parallelogram 229">
                <a:extLst>
                  <a:ext uri="{FF2B5EF4-FFF2-40B4-BE49-F238E27FC236}">
                    <a16:creationId xmlns:a16="http://schemas.microsoft.com/office/drawing/2014/main" id="{0424D406-CA54-2645-B38F-E5F88A62688D}"/>
                  </a:ext>
                </a:extLst>
              </p:cNvPr>
              <p:cNvSpPr/>
              <p:nvPr/>
            </p:nvSpPr>
            <p:spPr>
              <a:xfrm>
                <a:off x="9029227" y="3610439"/>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31" name="Parallelogram 230">
                <a:extLst>
                  <a:ext uri="{FF2B5EF4-FFF2-40B4-BE49-F238E27FC236}">
                    <a16:creationId xmlns:a16="http://schemas.microsoft.com/office/drawing/2014/main" id="{22B23D2A-8C63-7B4B-9606-102B79F158F0}"/>
                  </a:ext>
                </a:extLst>
              </p:cNvPr>
              <p:cNvSpPr/>
              <p:nvPr/>
            </p:nvSpPr>
            <p:spPr>
              <a:xfrm>
                <a:off x="9168386" y="3500710"/>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32" name="Parallelogram 231">
                <a:extLst>
                  <a:ext uri="{FF2B5EF4-FFF2-40B4-BE49-F238E27FC236}">
                    <a16:creationId xmlns:a16="http://schemas.microsoft.com/office/drawing/2014/main" id="{B30AA679-9B5A-5548-9BBB-74B604D79864}"/>
                  </a:ext>
                </a:extLst>
              </p:cNvPr>
              <p:cNvSpPr/>
              <p:nvPr/>
            </p:nvSpPr>
            <p:spPr>
              <a:xfrm>
                <a:off x="9304498" y="3393281"/>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33" name="Parallelogram 232">
                <a:extLst>
                  <a:ext uri="{FF2B5EF4-FFF2-40B4-BE49-F238E27FC236}">
                    <a16:creationId xmlns:a16="http://schemas.microsoft.com/office/drawing/2014/main" id="{796BEB57-88EE-AA45-ADB0-7F4891C7610F}"/>
                  </a:ext>
                </a:extLst>
              </p:cNvPr>
              <p:cNvSpPr/>
              <p:nvPr/>
            </p:nvSpPr>
            <p:spPr>
              <a:xfrm>
                <a:off x="9457850" y="3610439"/>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34" name="Parallelogram 233">
                <a:extLst>
                  <a:ext uri="{FF2B5EF4-FFF2-40B4-BE49-F238E27FC236}">
                    <a16:creationId xmlns:a16="http://schemas.microsoft.com/office/drawing/2014/main" id="{76BA7860-CE0F-E045-8A06-3AF3D7409187}"/>
                  </a:ext>
                </a:extLst>
              </p:cNvPr>
              <p:cNvSpPr/>
              <p:nvPr/>
            </p:nvSpPr>
            <p:spPr>
              <a:xfrm>
                <a:off x="9597009" y="3500710"/>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35" name="Parallelogram 234">
                <a:extLst>
                  <a:ext uri="{FF2B5EF4-FFF2-40B4-BE49-F238E27FC236}">
                    <a16:creationId xmlns:a16="http://schemas.microsoft.com/office/drawing/2014/main" id="{FE4CAA43-DAE6-D945-9F32-061B7A559B5F}"/>
                  </a:ext>
                </a:extLst>
              </p:cNvPr>
              <p:cNvSpPr/>
              <p:nvPr/>
            </p:nvSpPr>
            <p:spPr>
              <a:xfrm>
                <a:off x="9733121" y="3393281"/>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36" name="Parallelogram 235">
                <a:extLst>
                  <a:ext uri="{FF2B5EF4-FFF2-40B4-BE49-F238E27FC236}">
                    <a16:creationId xmlns:a16="http://schemas.microsoft.com/office/drawing/2014/main" id="{C706B966-5EFF-314D-995E-D5D6F1A1D501}"/>
                  </a:ext>
                </a:extLst>
              </p:cNvPr>
              <p:cNvSpPr/>
              <p:nvPr/>
            </p:nvSpPr>
            <p:spPr>
              <a:xfrm>
                <a:off x="8036485" y="3390822"/>
                <a:ext cx="2267712" cy="438912"/>
              </a:xfrm>
              <a:prstGeom prst="parallelogram">
                <a:avLst>
                  <a:gd name="adj" fmla="val 126110"/>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37" name="Parallelogram 236">
                <a:extLst>
                  <a:ext uri="{FF2B5EF4-FFF2-40B4-BE49-F238E27FC236}">
                    <a16:creationId xmlns:a16="http://schemas.microsoft.com/office/drawing/2014/main" id="{30D386ED-3F58-AA49-A91B-4739CE2583CF}"/>
                  </a:ext>
                </a:extLst>
              </p:cNvPr>
              <p:cNvSpPr/>
              <p:nvPr/>
            </p:nvSpPr>
            <p:spPr>
              <a:xfrm>
                <a:off x="9327094" y="3727862"/>
                <a:ext cx="537972" cy="88762"/>
              </a:xfrm>
              <a:prstGeom prst="parallelogram">
                <a:avLst>
                  <a:gd name="adj" fmla="val 126110"/>
                </a:avLst>
              </a:prstGeom>
              <a:solidFill>
                <a:srgbClr val="EAF3E0"/>
              </a:solidFill>
              <a:ln w="12700">
                <a:solidFill>
                  <a:srgbClr val="D1ECC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grpSp>
        <p:cxnSp>
          <p:nvCxnSpPr>
            <p:cNvPr id="136" name="Straight Connector 135">
              <a:extLst>
                <a:ext uri="{FF2B5EF4-FFF2-40B4-BE49-F238E27FC236}">
                  <a16:creationId xmlns:a16="http://schemas.microsoft.com/office/drawing/2014/main" id="{7B916A18-D4A7-504E-A57E-3ED494C9F2AD}"/>
                </a:ext>
              </a:extLst>
            </p:cNvPr>
            <p:cNvCxnSpPr/>
            <p:nvPr/>
          </p:nvCxnSpPr>
          <p:spPr>
            <a:xfrm>
              <a:off x="6406552" y="4945013"/>
              <a:ext cx="0" cy="13715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A5E02E16-0614-5B47-9507-E453E4986AF5}"/>
                </a:ext>
              </a:extLst>
            </p:cNvPr>
            <p:cNvCxnSpPr/>
            <p:nvPr/>
          </p:nvCxnSpPr>
          <p:spPr>
            <a:xfrm>
              <a:off x="7256687" y="4487379"/>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A1E538D5-7416-2C4B-ABDC-2F8D1027034A}"/>
                </a:ext>
              </a:extLst>
            </p:cNvPr>
            <p:cNvCxnSpPr/>
            <p:nvPr/>
          </p:nvCxnSpPr>
          <p:spPr>
            <a:xfrm>
              <a:off x="6284547" y="4502705"/>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9" name="Group 138">
              <a:extLst>
                <a:ext uri="{FF2B5EF4-FFF2-40B4-BE49-F238E27FC236}">
                  <a16:creationId xmlns:a16="http://schemas.microsoft.com/office/drawing/2014/main" id="{2BB61830-D16C-8F42-9457-5E77433147BA}"/>
                </a:ext>
              </a:extLst>
            </p:cNvPr>
            <p:cNvGrpSpPr/>
            <p:nvPr/>
          </p:nvGrpSpPr>
          <p:grpSpPr>
            <a:xfrm>
              <a:off x="5728068" y="5415016"/>
              <a:ext cx="2267712" cy="438912"/>
              <a:chOff x="8036485" y="3390822"/>
              <a:chExt cx="2267712" cy="438912"/>
            </a:xfrm>
            <a:solidFill>
              <a:schemeClr val="bg1">
                <a:lumMod val="95000"/>
              </a:schemeClr>
            </a:solidFill>
          </p:grpSpPr>
          <p:sp>
            <p:nvSpPr>
              <p:cNvPr id="204" name="Parallelogram 203">
                <a:extLst>
                  <a:ext uri="{FF2B5EF4-FFF2-40B4-BE49-F238E27FC236}">
                    <a16:creationId xmlns:a16="http://schemas.microsoft.com/office/drawing/2014/main" id="{D6E602FB-952A-DA40-A55E-022D219069C0}"/>
                  </a:ext>
                </a:extLst>
              </p:cNvPr>
              <p:cNvSpPr/>
              <p:nvPr/>
            </p:nvSpPr>
            <p:spPr>
              <a:xfrm>
                <a:off x="8037220"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05" name="Parallelogram 204">
                <a:extLst>
                  <a:ext uri="{FF2B5EF4-FFF2-40B4-BE49-F238E27FC236}">
                    <a16:creationId xmlns:a16="http://schemas.microsoft.com/office/drawing/2014/main" id="{0A22C83D-BD84-904B-A58C-D510ECC08BEC}"/>
                  </a:ext>
                </a:extLst>
              </p:cNvPr>
              <p:cNvSpPr/>
              <p:nvPr/>
            </p:nvSpPr>
            <p:spPr>
              <a:xfrm>
                <a:off x="8174284"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06" name="Parallelogram 205">
                <a:extLst>
                  <a:ext uri="{FF2B5EF4-FFF2-40B4-BE49-F238E27FC236}">
                    <a16:creationId xmlns:a16="http://schemas.microsoft.com/office/drawing/2014/main" id="{3BE88860-DC5F-C040-9D7E-DCC1C863BA9E}"/>
                  </a:ext>
                </a:extLst>
              </p:cNvPr>
              <p:cNvSpPr/>
              <p:nvPr/>
            </p:nvSpPr>
            <p:spPr>
              <a:xfrm>
                <a:off x="8313443"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07" name="Parallelogram 206">
                <a:extLst>
                  <a:ext uri="{FF2B5EF4-FFF2-40B4-BE49-F238E27FC236}">
                    <a16:creationId xmlns:a16="http://schemas.microsoft.com/office/drawing/2014/main" id="{7BD03104-142C-F04F-BF29-CBCADAF3E1E0}"/>
                  </a:ext>
                </a:extLst>
              </p:cNvPr>
              <p:cNvSpPr/>
              <p:nvPr/>
            </p:nvSpPr>
            <p:spPr>
              <a:xfrm>
                <a:off x="8465843"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08" name="Parallelogram 207">
                <a:extLst>
                  <a:ext uri="{FF2B5EF4-FFF2-40B4-BE49-F238E27FC236}">
                    <a16:creationId xmlns:a16="http://schemas.microsoft.com/office/drawing/2014/main" id="{4E8863C1-AB6A-5249-B33A-DF11F84C458C}"/>
                  </a:ext>
                </a:extLst>
              </p:cNvPr>
              <p:cNvSpPr/>
              <p:nvPr/>
            </p:nvSpPr>
            <p:spPr>
              <a:xfrm>
                <a:off x="8602907"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09" name="Parallelogram 208">
                <a:extLst>
                  <a:ext uri="{FF2B5EF4-FFF2-40B4-BE49-F238E27FC236}">
                    <a16:creationId xmlns:a16="http://schemas.microsoft.com/office/drawing/2014/main" id="{0FC6DC78-3A3C-F748-A8AD-AE3286B7D8AE}"/>
                  </a:ext>
                </a:extLst>
              </p:cNvPr>
              <p:cNvSpPr/>
              <p:nvPr/>
            </p:nvSpPr>
            <p:spPr>
              <a:xfrm>
                <a:off x="8742066"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10" name="Parallelogram 209">
                <a:extLst>
                  <a:ext uri="{FF2B5EF4-FFF2-40B4-BE49-F238E27FC236}">
                    <a16:creationId xmlns:a16="http://schemas.microsoft.com/office/drawing/2014/main" id="{35F1FB0B-A63A-F04D-86ED-64C90072AE80}"/>
                  </a:ext>
                </a:extLst>
              </p:cNvPr>
              <p:cNvSpPr/>
              <p:nvPr/>
            </p:nvSpPr>
            <p:spPr>
              <a:xfrm>
                <a:off x="8878178"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11" name="Parallelogram 210">
                <a:extLst>
                  <a:ext uri="{FF2B5EF4-FFF2-40B4-BE49-F238E27FC236}">
                    <a16:creationId xmlns:a16="http://schemas.microsoft.com/office/drawing/2014/main" id="{A1B68B0D-9B2B-904C-8143-1CA776B4B4D6}"/>
                  </a:ext>
                </a:extLst>
              </p:cNvPr>
              <p:cNvSpPr/>
              <p:nvPr/>
            </p:nvSpPr>
            <p:spPr>
              <a:xfrm>
                <a:off x="8892163"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12" name="Parallelogram 211">
                <a:extLst>
                  <a:ext uri="{FF2B5EF4-FFF2-40B4-BE49-F238E27FC236}">
                    <a16:creationId xmlns:a16="http://schemas.microsoft.com/office/drawing/2014/main" id="{18E9CDAB-DBE8-8247-AD4B-4E98050A4692}"/>
                  </a:ext>
                </a:extLst>
              </p:cNvPr>
              <p:cNvSpPr/>
              <p:nvPr/>
            </p:nvSpPr>
            <p:spPr>
              <a:xfrm>
                <a:off x="9029227"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13" name="Parallelogram 212">
                <a:extLst>
                  <a:ext uri="{FF2B5EF4-FFF2-40B4-BE49-F238E27FC236}">
                    <a16:creationId xmlns:a16="http://schemas.microsoft.com/office/drawing/2014/main" id="{5ADFEDEC-71FA-264D-9B24-0406603A045F}"/>
                  </a:ext>
                </a:extLst>
              </p:cNvPr>
              <p:cNvSpPr/>
              <p:nvPr/>
            </p:nvSpPr>
            <p:spPr>
              <a:xfrm>
                <a:off x="9168386"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14" name="Parallelogram 213">
                <a:extLst>
                  <a:ext uri="{FF2B5EF4-FFF2-40B4-BE49-F238E27FC236}">
                    <a16:creationId xmlns:a16="http://schemas.microsoft.com/office/drawing/2014/main" id="{BD217E48-7B5D-5A42-A86F-FE5811A1B3FC}"/>
                  </a:ext>
                </a:extLst>
              </p:cNvPr>
              <p:cNvSpPr/>
              <p:nvPr/>
            </p:nvSpPr>
            <p:spPr>
              <a:xfrm>
                <a:off x="9304498"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15" name="Parallelogram 214">
                <a:extLst>
                  <a:ext uri="{FF2B5EF4-FFF2-40B4-BE49-F238E27FC236}">
                    <a16:creationId xmlns:a16="http://schemas.microsoft.com/office/drawing/2014/main" id="{DF0AAAE4-4843-E74B-860F-1C9953D7D8D4}"/>
                  </a:ext>
                </a:extLst>
              </p:cNvPr>
              <p:cNvSpPr/>
              <p:nvPr/>
            </p:nvSpPr>
            <p:spPr>
              <a:xfrm>
                <a:off x="9457850"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16" name="Parallelogram 215">
                <a:extLst>
                  <a:ext uri="{FF2B5EF4-FFF2-40B4-BE49-F238E27FC236}">
                    <a16:creationId xmlns:a16="http://schemas.microsoft.com/office/drawing/2014/main" id="{F249F009-DDF0-1946-9906-B9FAD02D1E13}"/>
                  </a:ext>
                </a:extLst>
              </p:cNvPr>
              <p:cNvSpPr/>
              <p:nvPr/>
            </p:nvSpPr>
            <p:spPr>
              <a:xfrm>
                <a:off x="9597009"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17" name="Parallelogram 216">
                <a:extLst>
                  <a:ext uri="{FF2B5EF4-FFF2-40B4-BE49-F238E27FC236}">
                    <a16:creationId xmlns:a16="http://schemas.microsoft.com/office/drawing/2014/main" id="{4F4D25D1-98BF-014E-BC6C-6EE481E824E6}"/>
                  </a:ext>
                </a:extLst>
              </p:cNvPr>
              <p:cNvSpPr/>
              <p:nvPr/>
            </p:nvSpPr>
            <p:spPr>
              <a:xfrm>
                <a:off x="9733121"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18" name="Parallelogram 217">
                <a:extLst>
                  <a:ext uri="{FF2B5EF4-FFF2-40B4-BE49-F238E27FC236}">
                    <a16:creationId xmlns:a16="http://schemas.microsoft.com/office/drawing/2014/main" id="{00B2BD76-BFBD-8C4D-A07E-2C0EA749F45F}"/>
                  </a:ext>
                </a:extLst>
              </p:cNvPr>
              <p:cNvSpPr/>
              <p:nvPr/>
            </p:nvSpPr>
            <p:spPr>
              <a:xfrm>
                <a:off x="9320786" y="3720006"/>
                <a:ext cx="555683" cy="96618"/>
              </a:xfrm>
              <a:prstGeom prst="parallelogram">
                <a:avLst>
                  <a:gd name="adj" fmla="val 126110"/>
                </a:avLst>
              </a:prstGeom>
              <a:solidFill>
                <a:srgbClr val="F1F1F1"/>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19" name="Parallelogram 218">
                <a:extLst>
                  <a:ext uri="{FF2B5EF4-FFF2-40B4-BE49-F238E27FC236}">
                    <a16:creationId xmlns:a16="http://schemas.microsoft.com/office/drawing/2014/main" id="{DAE661E1-B5C2-8D4F-90AE-1E9F244CC307}"/>
                  </a:ext>
                </a:extLst>
              </p:cNvPr>
              <p:cNvSpPr/>
              <p:nvPr/>
            </p:nvSpPr>
            <p:spPr>
              <a:xfrm>
                <a:off x="8449689" y="3393281"/>
                <a:ext cx="566928" cy="109728"/>
              </a:xfrm>
              <a:prstGeom prst="parallelogram">
                <a:avLst>
                  <a:gd name="adj" fmla="val 126110"/>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20" name="Parallelogram 219">
                <a:extLst>
                  <a:ext uri="{FF2B5EF4-FFF2-40B4-BE49-F238E27FC236}">
                    <a16:creationId xmlns:a16="http://schemas.microsoft.com/office/drawing/2014/main" id="{40B0999A-2C68-654E-9A6C-7B757F5AEA3E}"/>
                  </a:ext>
                </a:extLst>
              </p:cNvPr>
              <p:cNvSpPr/>
              <p:nvPr/>
            </p:nvSpPr>
            <p:spPr>
              <a:xfrm>
                <a:off x="8036485" y="3390822"/>
                <a:ext cx="2267712" cy="438912"/>
              </a:xfrm>
              <a:prstGeom prst="parallelogram">
                <a:avLst>
                  <a:gd name="adj" fmla="val 126110"/>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grpSp>
        <p:cxnSp>
          <p:nvCxnSpPr>
            <p:cNvPr id="140" name="Straight Connector 139">
              <a:extLst>
                <a:ext uri="{FF2B5EF4-FFF2-40B4-BE49-F238E27FC236}">
                  <a16:creationId xmlns:a16="http://schemas.microsoft.com/office/drawing/2014/main" id="{229CFF75-09F6-DB44-BD7C-B8C693DC3750}"/>
                </a:ext>
              </a:extLst>
            </p:cNvPr>
            <p:cNvCxnSpPr/>
            <p:nvPr/>
          </p:nvCxnSpPr>
          <p:spPr>
            <a:xfrm>
              <a:off x="6915100" y="4487379"/>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7D40101F-B6B3-8A43-B0B8-D6B09036368B}"/>
                </a:ext>
              </a:extLst>
            </p:cNvPr>
            <p:cNvCxnSpPr/>
            <p:nvPr/>
          </p:nvCxnSpPr>
          <p:spPr>
            <a:xfrm>
              <a:off x="5885086" y="4850957"/>
              <a:ext cx="0" cy="116599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3ECFD101-B328-C54E-898E-7598D95D9707}"/>
                </a:ext>
              </a:extLst>
            </p:cNvPr>
            <p:cNvCxnSpPr/>
            <p:nvPr/>
          </p:nvCxnSpPr>
          <p:spPr>
            <a:xfrm>
              <a:off x="6594536" y="4487379"/>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3" name="Group 142">
              <a:extLst>
                <a:ext uri="{FF2B5EF4-FFF2-40B4-BE49-F238E27FC236}">
                  <a16:creationId xmlns:a16="http://schemas.microsoft.com/office/drawing/2014/main" id="{F972AE5C-4793-0347-80E3-744EB904B2F0}"/>
                </a:ext>
              </a:extLst>
            </p:cNvPr>
            <p:cNvGrpSpPr/>
            <p:nvPr/>
          </p:nvGrpSpPr>
          <p:grpSpPr>
            <a:xfrm>
              <a:off x="5719049" y="4814099"/>
              <a:ext cx="2267712" cy="438912"/>
              <a:chOff x="8036485" y="3390822"/>
              <a:chExt cx="2267712" cy="438912"/>
            </a:xfrm>
            <a:solidFill>
              <a:schemeClr val="bg1">
                <a:lumMod val="95000"/>
              </a:schemeClr>
            </a:solidFill>
          </p:grpSpPr>
          <p:sp>
            <p:nvSpPr>
              <p:cNvPr id="187" name="Parallelogram 186">
                <a:extLst>
                  <a:ext uri="{FF2B5EF4-FFF2-40B4-BE49-F238E27FC236}">
                    <a16:creationId xmlns:a16="http://schemas.microsoft.com/office/drawing/2014/main" id="{7DDDE39E-EB32-E542-9E39-528750DC4B15}"/>
                  </a:ext>
                </a:extLst>
              </p:cNvPr>
              <p:cNvSpPr/>
              <p:nvPr/>
            </p:nvSpPr>
            <p:spPr>
              <a:xfrm>
                <a:off x="8037220"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88" name="Parallelogram 187">
                <a:extLst>
                  <a:ext uri="{FF2B5EF4-FFF2-40B4-BE49-F238E27FC236}">
                    <a16:creationId xmlns:a16="http://schemas.microsoft.com/office/drawing/2014/main" id="{DE9A69F0-0D0E-9041-8622-973A8B9F35B2}"/>
                  </a:ext>
                </a:extLst>
              </p:cNvPr>
              <p:cNvSpPr/>
              <p:nvPr/>
            </p:nvSpPr>
            <p:spPr>
              <a:xfrm>
                <a:off x="8174284"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89" name="Parallelogram 188">
                <a:extLst>
                  <a:ext uri="{FF2B5EF4-FFF2-40B4-BE49-F238E27FC236}">
                    <a16:creationId xmlns:a16="http://schemas.microsoft.com/office/drawing/2014/main" id="{0C247681-C33D-2146-B6E6-1EA502E7E165}"/>
                  </a:ext>
                </a:extLst>
              </p:cNvPr>
              <p:cNvSpPr/>
              <p:nvPr/>
            </p:nvSpPr>
            <p:spPr>
              <a:xfrm>
                <a:off x="8313443"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90" name="Parallelogram 189">
                <a:extLst>
                  <a:ext uri="{FF2B5EF4-FFF2-40B4-BE49-F238E27FC236}">
                    <a16:creationId xmlns:a16="http://schemas.microsoft.com/office/drawing/2014/main" id="{2024ACAA-833C-474A-BC56-B8CB6B1DF974}"/>
                  </a:ext>
                </a:extLst>
              </p:cNvPr>
              <p:cNvSpPr/>
              <p:nvPr/>
            </p:nvSpPr>
            <p:spPr>
              <a:xfrm>
                <a:off x="8465843"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91" name="Parallelogram 190">
                <a:extLst>
                  <a:ext uri="{FF2B5EF4-FFF2-40B4-BE49-F238E27FC236}">
                    <a16:creationId xmlns:a16="http://schemas.microsoft.com/office/drawing/2014/main" id="{CD00308A-EE46-9A4C-91B4-7900B588C741}"/>
                  </a:ext>
                </a:extLst>
              </p:cNvPr>
              <p:cNvSpPr/>
              <p:nvPr/>
            </p:nvSpPr>
            <p:spPr>
              <a:xfrm>
                <a:off x="8602907"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92" name="Parallelogram 191">
                <a:extLst>
                  <a:ext uri="{FF2B5EF4-FFF2-40B4-BE49-F238E27FC236}">
                    <a16:creationId xmlns:a16="http://schemas.microsoft.com/office/drawing/2014/main" id="{9432402A-BB73-0440-8FC6-B8A845242D34}"/>
                  </a:ext>
                </a:extLst>
              </p:cNvPr>
              <p:cNvSpPr/>
              <p:nvPr/>
            </p:nvSpPr>
            <p:spPr>
              <a:xfrm>
                <a:off x="8742066"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93" name="Parallelogram 192">
                <a:extLst>
                  <a:ext uri="{FF2B5EF4-FFF2-40B4-BE49-F238E27FC236}">
                    <a16:creationId xmlns:a16="http://schemas.microsoft.com/office/drawing/2014/main" id="{FC7E426A-F9E1-0444-98F0-692D0E248640}"/>
                  </a:ext>
                </a:extLst>
              </p:cNvPr>
              <p:cNvSpPr/>
              <p:nvPr/>
            </p:nvSpPr>
            <p:spPr>
              <a:xfrm>
                <a:off x="8878178"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94" name="Parallelogram 193">
                <a:extLst>
                  <a:ext uri="{FF2B5EF4-FFF2-40B4-BE49-F238E27FC236}">
                    <a16:creationId xmlns:a16="http://schemas.microsoft.com/office/drawing/2014/main" id="{A02A9551-B6CE-424B-B236-F700BFCEE4F4}"/>
                  </a:ext>
                </a:extLst>
              </p:cNvPr>
              <p:cNvSpPr/>
              <p:nvPr/>
            </p:nvSpPr>
            <p:spPr>
              <a:xfrm>
                <a:off x="8892163"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95" name="Parallelogram 194">
                <a:extLst>
                  <a:ext uri="{FF2B5EF4-FFF2-40B4-BE49-F238E27FC236}">
                    <a16:creationId xmlns:a16="http://schemas.microsoft.com/office/drawing/2014/main" id="{B27CC0EF-9A70-6142-A66E-ABC9B6839955}"/>
                  </a:ext>
                </a:extLst>
              </p:cNvPr>
              <p:cNvSpPr/>
              <p:nvPr/>
            </p:nvSpPr>
            <p:spPr>
              <a:xfrm>
                <a:off x="9029227"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96" name="Parallelogram 195">
                <a:extLst>
                  <a:ext uri="{FF2B5EF4-FFF2-40B4-BE49-F238E27FC236}">
                    <a16:creationId xmlns:a16="http://schemas.microsoft.com/office/drawing/2014/main" id="{83A36778-654F-AE49-AEBA-FA5F618A21B1}"/>
                  </a:ext>
                </a:extLst>
              </p:cNvPr>
              <p:cNvSpPr/>
              <p:nvPr/>
            </p:nvSpPr>
            <p:spPr>
              <a:xfrm>
                <a:off x="9168386"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97" name="Parallelogram 196">
                <a:extLst>
                  <a:ext uri="{FF2B5EF4-FFF2-40B4-BE49-F238E27FC236}">
                    <a16:creationId xmlns:a16="http://schemas.microsoft.com/office/drawing/2014/main" id="{286DAA3F-6DD9-2D47-828C-20167E16F879}"/>
                  </a:ext>
                </a:extLst>
              </p:cNvPr>
              <p:cNvSpPr/>
              <p:nvPr/>
            </p:nvSpPr>
            <p:spPr>
              <a:xfrm>
                <a:off x="9304498"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98" name="Parallelogram 197">
                <a:extLst>
                  <a:ext uri="{FF2B5EF4-FFF2-40B4-BE49-F238E27FC236}">
                    <a16:creationId xmlns:a16="http://schemas.microsoft.com/office/drawing/2014/main" id="{79142180-B83D-6F4E-830D-F2E7CF7627CE}"/>
                  </a:ext>
                </a:extLst>
              </p:cNvPr>
              <p:cNvSpPr/>
              <p:nvPr/>
            </p:nvSpPr>
            <p:spPr>
              <a:xfrm>
                <a:off x="9457850"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99" name="Parallelogram 198">
                <a:extLst>
                  <a:ext uri="{FF2B5EF4-FFF2-40B4-BE49-F238E27FC236}">
                    <a16:creationId xmlns:a16="http://schemas.microsoft.com/office/drawing/2014/main" id="{DCA8BF6B-4B1D-C844-A875-209E4811962C}"/>
                  </a:ext>
                </a:extLst>
              </p:cNvPr>
              <p:cNvSpPr/>
              <p:nvPr/>
            </p:nvSpPr>
            <p:spPr>
              <a:xfrm>
                <a:off x="9597009"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00" name="Parallelogram 199">
                <a:extLst>
                  <a:ext uri="{FF2B5EF4-FFF2-40B4-BE49-F238E27FC236}">
                    <a16:creationId xmlns:a16="http://schemas.microsoft.com/office/drawing/2014/main" id="{3977BAC1-9872-9049-AA2D-89F37753EE09}"/>
                  </a:ext>
                </a:extLst>
              </p:cNvPr>
              <p:cNvSpPr/>
              <p:nvPr/>
            </p:nvSpPr>
            <p:spPr>
              <a:xfrm>
                <a:off x="9733121"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01" name="Parallelogram 200">
                <a:extLst>
                  <a:ext uri="{FF2B5EF4-FFF2-40B4-BE49-F238E27FC236}">
                    <a16:creationId xmlns:a16="http://schemas.microsoft.com/office/drawing/2014/main" id="{597BE286-1C9C-3145-88A6-A9A961D5B662}"/>
                  </a:ext>
                </a:extLst>
              </p:cNvPr>
              <p:cNvSpPr/>
              <p:nvPr/>
            </p:nvSpPr>
            <p:spPr>
              <a:xfrm>
                <a:off x="8036485" y="3390822"/>
                <a:ext cx="2267712" cy="438912"/>
              </a:xfrm>
              <a:prstGeom prst="parallelogram">
                <a:avLst>
                  <a:gd name="adj" fmla="val 126110"/>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02" name="Parallelogram 201">
                <a:extLst>
                  <a:ext uri="{FF2B5EF4-FFF2-40B4-BE49-F238E27FC236}">
                    <a16:creationId xmlns:a16="http://schemas.microsoft.com/office/drawing/2014/main" id="{57051A1C-5D77-0248-87B9-30EB2F5866F9}"/>
                  </a:ext>
                </a:extLst>
              </p:cNvPr>
              <p:cNvSpPr/>
              <p:nvPr/>
            </p:nvSpPr>
            <p:spPr>
              <a:xfrm>
                <a:off x="9320786" y="3722627"/>
                <a:ext cx="550640" cy="90216"/>
              </a:xfrm>
              <a:prstGeom prst="parallelogram">
                <a:avLst>
                  <a:gd name="adj" fmla="val 126110"/>
                </a:avLst>
              </a:prstGeom>
              <a:solidFill>
                <a:srgbClr val="F1F1F1"/>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203" name="Parallelogram 202">
                <a:extLst>
                  <a:ext uri="{FF2B5EF4-FFF2-40B4-BE49-F238E27FC236}">
                    <a16:creationId xmlns:a16="http://schemas.microsoft.com/office/drawing/2014/main" id="{754CED6B-C75A-2C4E-A338-B473CCBE9597}"/>
                  </a:ext>
                </a:extLst>
              </p:cNvPr>
              <p:cNvSpPr/>
              <p:nvPr/>
            </p:nvSpPr>
            <p:spPr>
              <a:xfrm>
                <a:off x="8449689" y="3393281"/>
                <a:ext cx="566928" cy="109728"/>
              </a:xfrm>
              <a:prstGeom prst="parallelogram">
                <a:avLst>
                  <a:gd name="adj" fmla="val 126110"/>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grpSp>
        <p:cxnSp>
          <p:nvCxnSpPr>
            <p:cNvPr id="144" name="Straight Connector 143">
              <a:extLst>
                <a:ext uri="{FF2B5EF4-FFF2-40B4-BE49-F238E27FC236}">
                  <a16:creationId xmlns:a16="http://schemas.microsoft.com/office/drawing/2014/main" id="{FFD1E99F-B807-044D-B6FD-98CC70E05B60}"/>
                </a:ext>
              </a:extLst>
            </p:cNvPr>
            <p:cNvCxnSpPr/>
            <p:nvPr/>
          </p:nvCxnSpPr>
          <p:spPr>
            <a:xfrm>
              <a:off x="5725461" y="4930815"/>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E59FA055-811B-9242-96DA-8AD2C8C97C40}"/>
                </a:ext>
              </a:extLst>
            </p:cNvPr>
            <p:cNvCxnSpPr/>
            <p:nvPr/>
          </p:nvCxnSpPr>
          <p:spPr>
            <a:xfrm>
              <a:off x="6095294" y="4940340"/>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7404F250-C930-FD4D-91B3-AF7750BDA256}"/>
                </a:ext>
              </a:extLst>
            </p:cNvPr>
            <p:cNvCxnSpPr/>
            <p:nvPr/>
          </p:nvCxnSpPr>
          <p:spPr>
            <a:xfrm>
              <a:off x="6510453" y="4940340"/>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F0CCF667-3B27-8E40-8BC9-2196CB85A258}"/>
                </a:ext>
              </a:extLst>
            </p:cNvPr>
            <p:cNvCxnSpPr/>
            <p:nvPr/>
          </p:nvCxnSpPr>
          <p:spPr>
            <a:xfrm>
              <a:off x="6957142" y="4940340"/>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E8FDBD17-F3E3-3041-95C3-EBCDE00AD687}"/>
                </a:ext>
              </a:extLst>
            </p:cNvPr>
            <p:cNvCxnSpPr/>
            <p:nvPr/>
          </p:nvCxnSpPr>
          <p:spPr>
            <a:xfrm>
              <a:off x="7414342" y="4940340"/>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6ABBCF8E-775C-3744-BA9A-11A1537065D8}"/>
                </a:ext>
              </a:extLst>
            </p:cNvPr>
            <p:cNvCxnSpPr/>
            <p:nvPr/>
          </p:nvCxnSpPr>
          <p:spPr>
            <a:xfrm>
              <a:off x="7751975" y="4668337"/>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896F1D2A-64AA-F546-9AF3-4DE6D631E14F}"/>
                </a:ext>
              </a:extLst>
            </p:cNvPr>
            <p:cNvCxnSpPr/>
            <p:nvPr/>
          </p:nvCxnSpPr>
          <p:spPr>
            <a:xfrm>
              <a:off x="7882053" y="4577733"/>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C2781946-9584-4A4C-81B2-0EFD254D8AE3}"/>
                </a:ext>
              </a:extLst>
            </p:cNvPr>
            <p:cNvCxnSpPr/>
            <p:nvPr/>
          </p:nvCxnSpPr>
          <p:spPr>
            <a:xfrm>
              <a:off x="7982605" y="4487379"/>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68512C4F-C306-2945-9B59-3D0DC5EE1C84}"/>
                </a:ext>
              </a:extLst>
            </p:cNvPr>
            <p:cNvCxnSpPr/>
            <p:nvPr/>
          </p:nvCxnSpPr>
          <p:spPr>
            <a:xfrm>
              <a:off x="6218525" y="5239479"/>
              <a:ext cx="421" cy="48077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281590AB-B085-C348-8B46-35F41AB7B323}"/>
                </a:ext>
              </a:extLst>
            </p:cNvPr>
            <p:cNvCxnSpPr/>
            <p:nvPr/>
          </p:nvCxnSpPr>
          <p:spPr>
            <a:xfrm flipH="1">
              <a:off x="6401457" y="5239479"/>
              <a:ext cx="2337" cy="29674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F2E73AC5-D9B6-0445-94CD-FA2E79A87FD5}"/>
                </a:ext>
              </a:extLst>
            </p:cNvPr>
            <p:cNvCxnSpPr/>
            <p:nvPr/>
          </p:nvCxnSpPr>
          <p:spPr>
            <a:xfrm>
              <a:off x="6594536" y="5283738"/>
              <a:ext cx="0" cy="43651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0C8436D6-235C-BD47-93A1-9BED50973959}"/>
                </a:ext>
              </a:extLst>
            </p:cNvPr>
            <p:cNvCxnSpPr/>
            <p:nvPr/>
          </p:nvCxnSpPr>
          <p:spPr>
            <a:xfrm>
              <a:off x="6915100" y="5366801"/>
              <a:ext cx="0" cy="3534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A6182839-ACE3-C949-A1B5-118A8C15A2A8}"/>
                </a:ext>
              </a:extLst>
            </p:cNvPr>
            <p:cNvCxnSpPr/>
            <p:nvPr/>
          </p:nvCxnSpPr>
          <p:spPr>
            <a:xfrm>
              <a:off x="6745380" y="5244989"/>
              <a:ext cx="0" cy="29123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0AE9FCED-A3FA-4249-8CCC-90960EB01B65}"/>
                </a:ext>
              </a:extLst>
            </p:cNvPr>
            <p:cNvCxnSpPr/>
            <p:nvPr/>
          </p:nvCxnSpPr>
          <p:spPr>
            <a:xfrm flipH="1">
              <a:off x="7016018" y="5239479"/>
              <a:ext cx="516" cy="29674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F5FAD0C0-9922-304B-9EAC-4DDF6B1A7D93}"/>
                </a:ext>
              </a:extLst>
            </p:cNvPr>
            <p:cNvCxnSpPr/>
            <p:nvPr/>
          </p:nvCxnSpPr>
          <p:spPr>
            <a:xfrm>
              <a:off x="7256687" y="5239479"/>
              <a:ext cx="0" cy="48077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BDF8A032-EBB8-2A4C-AC37-CBD7C5D74865}"/>
                </a:ext>
              </a:extLst>
            </p:cNvPr>
            <p:cNvCxnSpPr/>
            <p:nvPr/>
          </p:nvCxnSpPr>
          <p:spPr>
            <a:xfrm>
              <a:off x="7256687" y="5861138"/>
              <a:ext cx="0" cy="1558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04AD7932-35EE-9343-B824-F676701BD0CF}"/>
                </a:ext>
              </a:extLst>
            </p:cNvPr>
            <p:cNvCxnSpPr/>
            <p:nvPr/>
          </p:nvCxnSpPr>
          <p:spPr>
            <a:xfrm>
              <a:off x="6915100" y="5861138"/>
              <a:ext cx="0" cy="1558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24359B5A-5075-FF41-9AA3-C562C00E58FC}"/>
                </a:ext>
              </a:extLst>
            </p:cNvPr>
            <p:cNvCxnSpPr/>
            <p:nvPr/>
          </p:nvCxnSpPr>
          <p:spPr>
            <a:xfrm>
              <a:off x="6594536" y="5861138"/>
              <a:ext cx="0" cy="1558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2FF4FF48-E23E-B24B-B39A-445B1909492C}"/>
                </a:ext>
              </a:extLst>
            </p:cNvPr>
            <p:cNvCxnSpPr/>
            <p:nvPr/>
          </p:nvCxnSpPr>
          <p:spPr>
            <a:xfrm>
              <a:off x="6218525" y="5861138"/>
              <a:ext cx="0" cy="1558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7E715655-2585-ED40-B396-DE596BD4CED7}"/>
                </a:ext>
              </a:extLst>
            </p:cNvPr>
            <p:cNvCxnSpPr/>
            <p:nvPr/>
          </p:nvCxnSpPr>
          <p:spPr>
            <a:xfrm>
              <a:off x="7256687" y="4940340"/>
              <a:ext cx="0" cy="13715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DB74A745-38B2-9948-8C5D-F27FA0C2280C}"/>
                </a:ext>
              </a:extLst>
            </p:cNvPr>
            <p:cNvCxnSpPr/>
            <p:nvPr/>
          </p:nvCxnSpPr>
          <p:spPr>
            <a:xfrm>
              <a:off x="7016018" y="4944419"/>
              <a:ext cx="0" cy="13715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D67F6399-FE6D-C746-9DD9-1FAEC6AF2962}"/>
                </a:ext>
              </a:extLst>
            </p:cNvPr>
            <p:cNvCxnSpPr/>
            <p:nvPr/>
          </p:nvCxnSpPr>
          <p:spPr>
            <a:xfrm>
              <a:off x="6750475" y="4945582"/>
              <a:ext cx="0" cy="13715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AC3819E9-8252-D546-8A3C-F1D8A6BCD04E}"/>
                </a:ext>
              </a:extLst>
            </p:cNvPr>
            <p:cNvCxnSpPr/>
            <p:nvPr/>
          </p:nvCxnSpPr>
          <p:spPr>
            <a:xfrm>
              <a:off x="6218525" y="4944419"/>
              <a:ext cx="0" cy="13715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TextBox 166">
              <a:extLst>
                <a:ext uri="{FF2B5EF4-FFF2-40B4-BE49-F238E27FC236}">
                  <a16:creationId xmlns:a16="http://schemas.microsoft.com/office/drawing/2014/main" id="{BAE360AF-B968-8542-B935-A6BD309C1EF2}"/>
                </a:ext>
              </a:extLst>
            </p:cNvPr>
            <p:cNvSpPr txBox="1"/>
            <p:nvPr/>
          </p:nvSpPr>
          <p:spPr>
            <a:xfrm>
              <a:off x="6140312" y="4099745"/>
              <a:ext cx="1985653" cy="448439"/>
            </a:xfrm>
            <a:prstGeom prst="rect">
              <a:avLst/>
            </a:prstGeom>
            <a:noFill/>
          </p:spPr>
          <p:txBody>
            <a:bodyPr wrap="square" rtlCol="0">
              <a:spAutoFit/>
            </a:bodyPr>
            <a:lstStyle/>
            <a:p>
              <a:pPr algn="r">
                <a:defRPr/>
              </a:pPr>
              <a:r>
                <a:rPr lang="en-US" i="1" dirty="0">
                  <a:solidFill>
                    <a:srgbClr val="000000">
                      <a:lumMod val="75000"/>
                      <a:lumOff val="25000"/>
                    </a:srgbClr>
                  </a:solidFill>
                  <a:latin typeface="Calibri" charset="0"/>
                  <a:ea typeface="Calibri" charset="0"/>
                  <a:cs typeface="Calibri" charset="0"/>
                </a:rPr>
                <a:t>DRAM Layers</a:t>
              </a:r>
            </a:p>
          </p:txBody>
        </p:sp>
        <p:sp>
          <p:nvSpPr>
            <p:cNvPr id="168" name="TextBox 167">
              <a:extLst>
                <a:ext uri="{FF2B5EF4-FFF2-40B4-BE49-F238E27FC236}">
                  <a16:creationId xmlns:a16="http://schemas.microsoft.com/office/drawing/2014/main" id="{0FAB95EC-6BCB-AC45-A36B-50452BC77783}"/>
                </a:ext>
              </a:extLst>
            </p:cNvPr>
            <p:cNvSpPr txBox="1"/>
            <p:nvPr/>
          </p:nvSpPr>
          <p:spPr>
            <a:xfrm>
              <a:off x="5607436" y="6078781"/>
              <a:ext cx="1803371" cy="448439"/>
            </a:xfrm>
            <a:prstGeom prst="rect">
              <a:avLst/>
            </a:prstGeom>
            <a:noFill/>
          </p:spPr>
          <p:txBody>
            <a:bodyPr wrap="square" rtlCol="0">
              <a:spAutoFit/>
            </a:bodyPr>
            <a:lstStyle/>
            <a:p>
              <a:pPr>
                <a:defRPr/>
              </a:pPr>
              <a:r>
                <a:rPr lang="en-US" i="1" dirty="0">
                  <a:solidFill>
                    <a:srgbClr val="538234"/>
                  </a:solidFill>
                  <a:latin typeface="Calibri" charset="0"/>
                  <a:ea typeface="Calibri" charset="0"/>
                  <a:cs typeface="Calibri" charset="0"/>
                </a:rPr>
                <a:t>Logic Layer</a:t>
              </a:r>
            </a:p>
          </p:txBody>
        </p:sp>
        <p:grpSp>
          <p:nvGrpSpPr>
            <p:cNvPr id="169" name="Group 168">
              <a:extLst>
                <a:ext uri="{FF2B5EF4-FFF2-40B4-BE49-F238E27FC236}">
                  <a16:creationId xmlns:a16="http://schemas.microsoft.com/office/drawing/2014/main" id="{A8FF8C6B-38CA-D94D-B571-D287B5744D0F}"/>
                </a:ext>
              </a:extLst>
            </p:cNvPr>
            <p:cNvGrpSpPr/>
            <p:nvPr/>
          </p:nvGrpSpPr>
          <p:grpSpPr>
            <a:xfrm>
              <a:off x="5724047" y="4489194"/>
              <a:ext cx="2267712" cy="438912"/>
              <a:chOff x="8036485" y="3390822"/>
              <a:chExt cx="2267712" cy="438912"/>
            </a:xfrm>
            <a:solidFill>
              <a:schemeClr val="bg1">
                <a:lumMod val="95000"/>
              </a:schemeClr>
            </a:solidFill>
          </p:grpSpPr>
          <p:sp>
            <p:nvSpPr>
              <p:cNvPr id="170" name="Parallelogram 169">
                <a:extLst>
                  <a:ext uri="{FF2B5EF4-FFF2-40B4-BE49-F238E27FC236}">
                    <a16:creationId xmlns:a16="http://schemas.microsoft.com/office/drawing/2014/main" id="{CF138E60-E8B5-0540-9E7C-3AA966465437}"/>
                  </a:ext>
                </a:extLst>
              </p:cNvPr>
              <p:cNvSpPr/>
              <p:nvPr/>
            </p:nvSpPr>
            <p:spPr>
              <a:xfrm>
                <a:off x="8037220"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71" name="Parallelogram 170">
                <a:extLst>
                  <a:ext uri="{FF2B5EF4-FFF2-40B4-BE49-F238E27FC236}">
                    <a16:creationId xmlns:a16="http://schemas.microsoft.com/office/drawing/2014/main" id="{DC6761FF-65C7-0F4B-BF50-8338BDD65FF6}"/>
                  </a:ext>
                </a:extLst>
              </p:cNvPr>
              <p:cNvSpPr/>
              <p:nvPr/>
            </p:nvSpPr>
            <p:spPr>
              <a:xfrm>
                <a:off x="8174284"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72" name="Parallelogram 171">
                <a:extLst>
                  <a:ext uri="{FF2B5EF4-FFF2-40B4-BE49-F238E27FC236}">
                    <a16:creationId xmlns:a16="http://schemas.microsoft.com/office/drawing/2014/main" id="{602C6FE8-D01C-C34F-94AE-F63C95E5097C}"/>
                  </a:ext>
                </a:extLst>
              </p:cNvPr>
              <p:cNvSpPr/>
              <p:nvPr/>
            </p:nvSpPr>
            <p:spPr>
              <a:xfrm>
                <a:off x="8313443"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73" name="Parallelogram 172">
                <a:extLst>
                  <a:ext uri="{FF2B5EF4-FFF2-40B4-BE49-F238E27FC236}">
                    <a16:creationId xmlns:a16="http://schemas.microsoft.com/office/drawing/2014/main" id="{01A2FAF4-1A95-DE47-8FB0-6028539DCB3A}"/>
                  </a:ext>
                </a:extLst>
              </p:cNvPr>
              <p:cNvSpPr/>
              <p:nvPr/>
            </p:nvSpPr>
            <p:spPr>
              <a:xfrm>
                <a:off x="8465843"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74" name="Parallelogram 173">
                <a:extLst>
                  <a:ext uri="{FF2B5EF4-FFF2-40B4-BE49-F238E27FC236}">
                    <a16:creationId xmlns:a16="http://schemas.microsoft.com/office/drawing/2014/main" id="{12246BCB-D78D-6B4B-AB0B-746634DE8380}"/>
                  </a:ext>
                </a:extLst>
              </p:cNvPr>
              <p:cNvSpPr/>
              <p:nvPr/>
            </p:nvSpPr>
            <p:spPr>
              <a:xfrm>
                <a:off x="8602907"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75" name="Parallelogram 174">
                <a:extLst>
                  <a:ext uri="{FF2B5EF4-FFF2-40B4-BE49-F238E27FC236}">
                    <a16:creationId xmlns:a16="http://schemas.microsoft.com/office/drawing/2014/main" id="{C3EBD3A5-2619-AA43-B996-902642083354}"/>
                  </a:ext>
                </a:extLst>
              </p:cNvPr>
              <p:cNvSpPr/>
              <p:nvPr/>
            </p:nvSpPr>
            <p:spPr>
              <a:xfrm>
                <a:off x="8742066"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76" name="Parallelogram 175">
                <a:extLst>
                  <a:ext uri="{FF2B5EF4-FFF2-40B4-BE49-F238E27FC236}">
                    <a16:creationId xmlns:a16="http://schemas.microsoft.com/office/drawing/2014/main" id="{3364BF00-1B89-2944-867A-4B8BD26A51EC}"/>
                  </a:ext>
                </a:extLst>
              </p:cNvPr>
              <p:cNvSpPr/>
              <p:nvPr/>
            </p:nvSpPr>
            <p:spPr>
              <a:xfrm>
                <a:off x="8878178"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77" name="Parallelogram 176">
                <a:extLst>
                  <a:ext uri="{FF2B5EF4-FFF2-40B4-BE49-F238E27FC236}">
                    <a16:creationId xmlns:a16="http://schemas.microsoft.com/office/drawing/2014/main" id="{0BECFD06-2400-3945-AC6D-B1A98D7CA8C0}"/>
                  </a:ext>
                </a:extLst>
              </p:cNvPr>
              <p:cNvSpPr/>
              <p:nvPr/>
            </p:nvSpPr>
            <p:spPr>
              <a:xfrm>
                <a:off x="8892163"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78" name="Parallelogram 177">
                <a:extLst>
                  <a:ext uri="{FF2B5EF4-FFF2-40B4-BE49-F238E27FC236}">
                    <a16:creationId xmlns:a16="http://schemas.microsoft.com/office/drawing/2014/main" id="{E54A1FF2-992C-B341-94E9-AB065A2C666A}"/>
                  </a:ext>
                </a:extLst>
              </p:cNvPr>
              <p:cNvSpPr/>
              <p:nvPr/>
            </p:nvSpPr>
            <p:spPr>
              <a:xfrm>
                <a:off x="9029227"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79" name="Parallelogram 178">
                <a:extLst>
                  <a:ext uri="{FF2B5EF4-FFF2-40B4-BE49-F238E27FC236}">
                    <a16:creationId xmlns:a16="http://schemas.microsoft.com/office/drawing/2014/main" id="{265B0C43-D195-D544-91FD-0427145BC295}"/>
                  </a:ext>
                </a:extLst>
              </p:cNvPr>
              <p:cNvSpPr/>
              <p:nvPr/>
            </p:nvSpPr>
            <p:spPr>
              <a:xfrm>
                <a:off x="9168386"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80" name="Parallelogram 179">
                <a:extLst>
                  <a:ext uri="{FF2B5EF4-FFF2-40B4-BE49-F238E27FC236}">
                    <a16:creationId xmlns:a16="http://schemas.microsoft.com/office/drawing/2014/main" id="{939BC9D4-67A9-3D49-A038-DC6E71AE5A68}"/>
                  </a:ext>
                </a:extLst>
              </p:cNvPr>
              <p:cNvSpPr/>
              <p:nvPr/>
            </p:nvSpPr>
            <p:spPr>
              <a:xfrm>
                <a:off x="9304498"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81" name="Parallelogram 180">
                <a:extLst>
                  <a:ext uri="{FF2B5EF4-FFF2-40B4-BE49-F238E27FC236}">
                    <a16:creationId xmlns:a16="http://schemas.microsoft.com/office/drawing/2014/main" id="{66133927-4C7A-D146-BD10-D3EB817304BE}"/>
                  </a:ext>
                </a:extLst>
              </p:cNvPr>
              <p:cNvSpPr/>
              <p:nvPr/>
            </p:nvSpPr>
            <p:spPr>
              <a:xfrm>
                <a:off x="9457850"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82" name="Parallelogram 181">
                <a:extLst>
                  <a:ext uri="{FF2B5EF4-FFF2-40B4-BE49-F238E27FC236}">
                    <a16:creationId xmlns:a16="http://schemas.microsoft.com/office/drawing/2014/main" id="{39DA3C6E-F51E-DF43-B47D-DAEF4AE7A552}"/>
                  </a:ext>
                </a:extLst>
              </p:cNvPr>
              <p:cNvSpPr/>
              <p:nvPr/>
            </p:nvSpPr>
            <p:spPr>
              <a:xfrm>
                <a:off x="9597009"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83" name="Parallelogram 182">
                <a:extLst>
                  <a:ext uri="{FF2B5EF4-FFF2-40B4-BE49-F238E27FC236}">
                    <a16:creationId xmlns:a16="http://schemas.microsoft.com/office/drawing/2014/main" id="{B62B8E63-A1A1-074F-9AF8-407D0EB96ED8}"/>
                  </a:ext>
                </a:extLst>
              </p:cNvPr>
              <p:cNvSpPr/>
              <p:nvPr/>
            </p:nvSpPr>
            <p:spPr>
              <a:xfrm>
                <a:off x="9733121"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84" name="Parallelogram 183">
                <a:extLst>
                  <a:ext uri="{FF2B5EF4-FFF2-40B4-BE49-F238E27FC236}">
                    <a16:creationId xmlns:a16="http://schemas.microsoft.com/office/drawing/2014/main" id="{6EAC7704-E271-374F-8C89-716FA3B47F3C}"/>
                  </a:ext>
                </a:extLst>
              </p:cNvPr>
              <p:cNvSpPr/>
              <p:nvPr/>
            </p:nvSpPr>
            <p:spPr>
              <a:xfrm>
                <a:off x="8036485" y="3390822"/>
                <a:ext cx="2267712" cy="438912"/>
              </a:xfrm>
              <a:prstGeom prst="parallelogram">
                <a:avLst>
                  <a:gd name="adj" fmla="val 126110"/>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85" name="Parallelogram 184">
                <a:extLst>
                  <a:ext uri="{FF2B5EF4-FFF2-40B4-BE49-F238E27FC236}">
                    <a16:creationId xmlns:a16="http://schemas.microsoft.com/office/drawing/2014/main" id="{6E24AAD2-93EC-C94D-BB3A-3CC2B247C316}"/>
                  </a:ext>
                </a:extLst>
              </p:cNvPr>
              <p:cNvSpPr/>
              <p:nvPr/>
            </p:nvSpPr>
            <p:spPr>
              <a:xfrm>
                <a:off x="9320786" y="3721982"/>
                <a:ext cx="554661" cy="97305"/>
              </a:xfrm>
              <a:prstGeom prst="parallelogram">
                <a:avLst>
                  <a:gd name="adj" fmla="val 126110"/>
                </a:avLst>
              </a:prstGeom>
              <a:solidFill>
                <a:srgbClr val="F1F1F1"/>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sp>
            <p:nvSpPr>
              <p:cNvPr id="186" name="Parallelogram 185">
                <a:extLst>
                  <a:ext uri="{FF2B5EF4-FFF2-40B4-BE49-F238E27FC236}">
                    <a16:creationId xmlns:a16="http://schemas.microsoft.com/office/drawing/2014/main" id="{B052AADB-5BDA-6145-87B5-408C47311F1F}"/>
                  </a:ext>
                </a:extLst>
              </p:cNvPr>
              <p:cNvSpPr/>
              <p:nvPr/>
            </p:nvSpPr>
            <p:spPr>
              <a:xfrm>
                <a:off x="8460845" y="3397123"/>
                <a:ext cx="555772" cy="105886"/>
              </a:xfrm>
              <a:prstGeom prst="parallelogram">
                <a:avLst>
                  <a:gd name="adj" fmla="val 126110"/>
                </a:avLst>
              </a:prstGeom>
              <a:solidFill>
                <a:srgbClr val="F1F1F1"/>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dirty="0">
                  <a:solidFill>
                    <a:srgbClr val="000000"/>
                  </a:solidFill>
                </a:endParaRPr>
              </a:p>
            </p:txBody>
          </p:sp>
        </p:grpSp>
      </p:grpSp>
    </p:spTree>
    <p:extLst>
      <p:ext uri="{BB962C8B-B14F-4D97-AF65-F5344CB8AC3E}">
        <p14:creationId xmlns:p14="http://schemas.microsoft.com/office/powerpoint/2010/main" val="303105205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30"/>
                                        </p:tgtEl>
                                        <p:attrNameLst>
                                          <p:attrName>style.visibility</p:attrName>
                                        </p:attrNameLst>
                                      </p:cBhvr>
                                      <p:to>
                                        <p:strVal val="visible"/>
                                      </p:to>
                                    </p:set>
                                    <p:animEffect transition="in" filter="fade">
                                      <p:cBhvr>
                                        <p:cTn id="7" dur="500"/>
                                        <p:tgtEl>
                                          <p:spTgt spid="130"/>
                                        </p:tgtEl>
                                      </p:cBhvr>
                                    </p:animEffect>
                                  </p:childTnLst>
                                </p:cTn>
                              </p:par>
                              <p:par>
                                <p:cTn id="8" presetID="10" presetClass="entr" presetSubtype="0" fill="hold" nodeType="withEffect">
                                  <p:stCondLst>
                                    <p:cond delay="0"/>
                                  </p:stCondLst>
                                  <p:childTnLst>
                                    <p:set>
                                      <p:cBhvr>
                                        <p:cTn id="9" dur="1" fill="hold">
                                          <p:stCondLst>
                                            <p:cond delay="0"/>
                                          </p:stCondLst>
                                        </p:cTn>
                                        <p:tgtEl>
                                          <p:spTgt spid="131"/>
                                        </p:tgtEl>
                                        <p:attrNameLst>
                                          <p:attrName>style.visibility</p:attrName>
                                        </p:attrNameLst>
                                      </p:cBhvr>
                                      <p:to>
                                        <p:strVal val="visible"/>
                                      </p:to>
                                    </p:set>
                                    <p:animEffect transition="in" filter="fade">
                                      <p:cBhvr>
                                        <p:cTn id="10" dur="500"/>
                                        <p:tgtEl>
                                          <p:spTgt spid="131"/>
                                        </p:tgtEl>
                                      </p:cBhvr>
                                    </p:animEffect>
                                  </p:childTnLst>
                                </p:cTn>
                              </p:par>
                              <p:par>
                                <p:cTn id="11" presetID="10" presetClass="entr" presetSubtype="0" fill="hold" nodeType="withEffect">
                                  <p:stCondLst>
                                    <p:cond delay="0"/>
                                  </p:stCondLst>
                                  <p:childTnLst>
                                    <p:set>
                                      <p:cBhvr>
                                        <p:cTn id="12" dur="1" fill="hold">
                                          <p:stCondLst>
                                            <p:cond delay="0"/>
                                          </p:stCondLst>
                                        </p:cTn>
                                        <p:tgtEl>
                                          <p:spTgt spid="133"/>
                                        </p:tgtEl>
                                        <p:attrNameLst>
                                          <p:attrName>style.visibility</p:attrName>
                                        </p:attrNameLst>
                                      </p:cBhvr>
                                      <p:to>
                                        <p:strVal val="visible"/>
                                      </p:to>
                                    </p:set>
                                    <p:animEffect transition="in" filter="fade">
                                      <p:cBhvr>
                                        <p:cTn id="13" dur="500"/>
                                        <p:tgtEl>
                                          <p:spTgt spid="133"/>
                                        </p:tgtEl>
                                      </p:cBhvr>
                                    </p:animEffect>
                                  </p:childTnLst>
                                </p:cTn>
                              </p:par>
                              <p:par>
                                <p:cTn id="14" presetID="10" presetClass="entr" presetSubtype="0" fill="hold" nodeType="withEffect">
                                  <p:stCondLst>
                                    <p:cond delay="0"/>
                                  </p:stCondLst>
                                  <p:childTnLst>
                                    <p:set>
                                      <p:cBhvr>
                                        <p:cTn id="15" dur="1" fill="hold">
                                          <p:stCondLst>
                                            <p:cond delay="0"/>
                                          </p:stCondLst>
                                        </p:cTn>
                                        <p:tgtEl>
                                          <p:spTgt spid="132"/>
                                        </p:tgtEl>
                                        <p:attrNameLst>
                                          <p:attrName>style.visibility</p:attrName>
                                        </p:attrNameLst>
                                      </p:cBhvr>
                                      <p:to>
                                        <p:strVal val="visible"/>
                                      </p:to>
                                    </p:set>
                                    <p:animEffect transition="in" filter="fade">
                                      <p:cBhvr>
                                        <p:cTn id="16" dur="500"/>
                                        <p:tgtEl>
                                          <p:spTgt spid="132"/>
                                        </p:tgtEl>
                                      </p:cBhvr>
                                    </p:animEffect>
                                  </p:childTnLst>
                                </p:cTn>
                              </p:par>
                              <p:par>
                                <p:cTn id="17" presetID="10" presetClass="entr" presetSubtype="0" fill="hold" nodeType="withEffect">
                                  <p:stCondLst>
                                    <p:cond delay="0"/>
                                  </p:stCondLst>
                                  <p:childTnLst>
                                    <p:set>
                                      <p:cBhvr>
                                        <p:cTn id="18" dur="1" fill="hold">
                                          <p:stCondLst>
                                            <p:cond delay="0"/>
                                          </p:stCondLst>
                                        </p:cTn>
                                        <p:tgtEl>
                                          <p:spTgt spid="134"/>
                                        </p:tgtEl>
                                        <p:attrNameLst>
                                          <p:attrName>style.visibility</p:attrName>
                                        </p:attrNameLst>
                                      </p:cBhvr>
                                      <p:to>
                                        <p:strVal val="visible"/>
                                      </p:to>
                                    </p:set>
                                    <p:animEffect transition="in" filter="fade">
                                      <p:cBhvr>
                                        <p:cTn id="19" dur="500"/>
                                        <p:tgtEl>
                                          <p:spTgt spid="1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6574E-FA2E-425B-A84C-39F9592E9ECB}"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graphicFrame>
        <p:nvGraphicFramePr>
          <p:cNvPr id="4" name="Object 3"/>
          <p:cNvGraphicFramePr>
            <a:graphicFrameLocks noChangeAspect="1"/>
          </p:cNvGraphicFramePr>
          <p:nvPr/>
        </p:nvGraphicFramePr>
        <p:xfrm>
          <a:off x="273396" y="2692989"/>
          <a:ext cx="8556908" cy="3646726"/>
        </p:xfrm>
        <a:graphic>
          <a:graphicData uri="http://schemas.openxmlformats.org/presentationml/2006/ole">
            <mc:AlternateContent xmlns:mc="http://schemas.openxmlformats.org/markup-compatibility/2006">
              <mc:Choice xmlns:v="urn:schemas-microsoft-com:vml" Requires="v">
                <p:oleObj name="Visio" r:id="rId3" imgW="9268335" imgH="3950208" progId="Visio.Drawing.11">
                  <p:embed/>
                </p:oleObj>
              </mc:Choice>
              <mc:Fallback>
                <p:oleObj name="Visio" r:id="rId3" imgW="9268335" imgH="3950208" progId="Visio.Drawing.11">
                  <p:embed/>
                  <p:pic>
                    <p:nvPicPr>
                      <p:cNvPr id="4" name="Object 3"/>
                      <p:cNvPicPr/>
                      <p:nvPr/>
                    </p:nvPicPr>
                    <p:blipFill>
                      <a:blip r:embed="rId4"/>
                      <a:stretch>
                        <a:fillRect/>
                      </a:stretch>
                    </p:blipFill>
                    <p:spPr>
                      <a:xfrm>
                        <a:off x="273396" y="2692989"/>
                        <a:ext cx="8556908" cy="3646726"/>
                      </a:xfrm>
                      <a:prstGeom prst="rect">
                        <a:avLst/>
                      </a:prstGeom>
                    </p:spPr>
                  </p:pic>
                </p:oleObj>
              </mc:Fallback>
            </mc:AlternateContent>
          </a:graphicData>
        </a:graphic>
      </p:graphicFrame>
      <p:sp>
        <p:nvSpPr>
          <p:cNvPr id="5" name="Title 1"/>
          <p:cNvSpPr txBox="1">
            <a:spLocks/>
          </p:cNvSpPr>
          <p:nvPr/>
        </p:nvSpPr>
        <p:spPr>
          <a:xfrm>
            <a:off x="228600" y="152400"/>
            <a:ext cx="8610600" cy="1066800"/>
          </a:xfrm>
          <a:prstGeom prst="rect">
            <a:avLst/>
          </a:prstGeom>
        </p:spPr>
        <p:txBody>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600" b="0" i="0" u="none" strike="noStrike" kern="0" cap="none" spc="0" normalizeH="0" baseline="0" noProof="0" dirty="0" err="1">
                <a:ln>
                  <a:noFill/>
                </a:ln>
                <a:solidFill>
                  <a:srgbClr val="006633"/>
                </a:solidFill>
                <a:effectLst/>
                <a:uLnTx/>
                <a:uFillTx/>
                <a:latin typeface="Garamond"/>
                <a:ea typeface="+mj-ea"/>
                <a:cs typeface="+mj-cs"/>
              </a:rPr>
              <a:t>GateKeeper</a:t>
            </a:r>
            <a:r>
              <a:rPr kumimoji="0" lang="en-US" sz="3600" b="0" i="0" u="none" strike="noStrike" kern="0" cap="none" spc="0" normalizeH="0" baseline="0" noProof="0" dirty="0">
                <a:ln>
                  <a:noFill/>
                </a:ln>
                <a:solidFill>
                  <a:srgbClr val="006633"/>
                </a:solidFill>
                <a:effectLst/>
                <a:uLnTx/>
                <a:uFillTx/>
                <a:latin typeface="Garamond"/>
                <a:ea typeface="+mj-ea"/>
                <a:cs typeface="+mj-cs"/>
              </a:rPr>
              <a:t>: FPGA-Based Alignment Filtering</a:t>
            </a:r>
            <a:endParaRPr kumimoji="0" lang="en-US" sz="3600" b="0" i="0" u="none" strike="noStrike" kern="0" cap="none" spc="0" normalizeH="0" baseline="0" noProof="0" dirty="0">
              <a:ln>
                <a:noFill/>
              </a:ln>
              <a:solidFill>
                <a:srgbClr val="1F497D"/>
              </a:solidFill>
              <a:effectLst/>
              <a:uLnTx/>
              <a:uFillTx/>
              <a:latin typeface="Garamond"/>
              <a:ea typeface="+mj-ea"/>
              <a:cs typeface="+mj-cs"/>
            </a:endParaRPr>
          </a:p>
        </p:txBody>
      </p:sp>
      <p:pic>
        <p:nvPicPr>
          <p:cNvPr id="9" name="Picture 8" descr="http://www.fpgadeveloper.com/wp-content/uploads/2016/03/fpga-drive-bring-up-2.jpg"/>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b="9275"/>
          <a:stretch/>
        </p:blipFill>
        <p:spPr bwMode="auto">
          <a:xfrm>
            <a:off x="3536006" y="1275733"/>
            <a:ext cx="1878272" cy="1243731"/>
          </a:xfrm>
          <a:prstGeom prst="rect">
            <a:avLst/>
          </a:prstGeom>
          <a:noFill/>
          <a:extLst>
            <a:ext uri="{909E8E84-426E-40DD-AFC4-6F175D3DCCD1}">
              <a14:hiddenFill xmlns:a14="http://schemas.microsoft.com/office/drawing/2010/main">
                <a:solidFill>
                  <a:srgbClr val="FFFFFF"/>
                </a:solidFill>
              </a14:hiddenFill>
            </a:ext>
          </a:extLst>
        </p:spPr>
      </p:pic>
      <p:sp>
        <p:nvSpPr>
          <p:cNvPr id="10" name="Cube 9"/>
          <p:cNvSpPr>
            <a:spLocks/>
          </p:cNvSpPr>
          <p:nvPr/>
        </p:nvSpPr>
        <p:spPr>
          <a:xfrm>
            <a:off x="1364419" y="1508488"/>
            <a:ext cx="1645920" cy="1005840"/>
          </a:xfrm>
          <a:prstGeom prst="cube">
            <a:avLst/>
          </a:prstGeom>
          <a:ln/>
        </p:spPr>
        <p:style>
          <a:lnRef idx="3">
            <a:schemeClr val="lt1"/>
          </a:lnRef>
          <a:fillRef idx="1">
            <a:schemeClr val="accent1"/>
          </a:fillRef>
          <a:effectRef idx="1">
            <a:schemeClr val="accent1"/>
          </a:effectRef>
          <a:fontRef idx="minor">
            <a:schemeClr val="lt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europa"/>
                <a:ea typeface="+mn-ea"/>
                <a:cs typeface="+mn-cs"/>
              </a:rPr>
              <a:t>Alignment Filter</a:t>
            </a:r>
          </a:p>
        </p:txBody>
      </p:sp>
      <p:sp>
        <p:nvSpPr>
          <p:cNvPr id="11" name="Cross 10"/>
          <p:cNvSpPr/>
          <p:nvPr/>
        </p:nvSpPr>
        <p:spPr>
          <a:xfrm>
            <a:off x="3106352" y="1787354"/>
            <a:ext cx="406406" cy="406406"/>
          </a:xfrm>
          <a:prstGeom prst="plus">
            <a:avLst>
              <a:gd name="adj" fmla="val 37284"/>
            </a:avLst>
          </a:prstGeom>
          <a:solidFill>
            <a:srgbClr val="FF0000"/>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grpSp>
        <p:nvGrpSpPr>
          <p:cNvPr id="12" name="Group 11"/>
          <p:cNvGrpSpPr/>
          <p:nvPr/>
        </p:nvGrpSpPr>
        <p:grpSpPr>
          <a:xfrm>
            <a:off x="5953706" y="862882"/>
            <a:ext cx="2109214" cy="1899606"/>
            <a:chOff x="6300192" y="517140"/>
            <a:chExt cx="2736304" cy="2464377"/>
          </a:xfrm>
        </p:grpSpPr>
        <p:grpSp>
          <p:nvGrpSpPr>
            <p:cNvPr id="13" name="Group 12"/>
            <p:cNvGrpSpPr/>
            <p:nvPr/>
          </p:nvGrpSpPr>
          <p:grpSpPr>
            <a:xfrm>
              <a:off x="7111817" y="517140"/>
              <a:ext cx="1080120" cy="1876623"/>
              <a:chOff x="-108520" y="4149080"/>
              <a:chExt cx="1080120" cy="1876623"/>
            </a:xfrm>
          </p:grpSpPr>
          <p:sp>
            <p:nvSpPr>
              <p:cNvPr id="15" name="TextBox 14"/>
              <p:cNvSpPr txBox="1"/>
              <p:nvPr/>
            </p:nvSpPr>
            <p:spPr>
              <a:xfrm>
                <a:off x="467544" y="4437113"/>
                <a:ext cx="504056" cy="51906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2A55D6"/>
                    </a:solidFill>
                    <a:effectLst/>
                    <a:uLnTx/>
                    <a:uFillTx/>
                    <a:latin typeface="Tahoma"/>
                    <a:ea typeface="+mn-ea"/>
                    <a:cs typeface="+mn-cs"/>
                  </a:rPr>
                  <a:t>st</a:t>
                </a:r>
                <a:endParaRPr kumimoji="0" lang="en-US" sz="2000" b="0" i="0" u="none" strike="noStrike" kern="1200" cap="none" spc="0" normalizeH="0" baseline="0" noProof="0" dirty="0">
                  <a:ln>
                    <a:noFill/>
                  </a:ln>
                  <a:solidFill>
                    <a:srgbClr val="2A55D6"/>
                  </a:solidFill>
                  <a:effectLst/>
                  <a:uLnTx/>
                  <a:uFillTx/>
                  <a:latin typeface="Tahoma"/>
                  <a:ea typeface="+mn-ea"/>
                  <a:cs typeface="+mn-cs"/>
                </a:endParaRPr>
              </a:p>
            </p:txBody>
          </p:sp>
          <p:sp>
            <p:nvSpPr>
              <p:cNvPr id="16" name="Rectangle 15"/>
              <p:cNvSpPr/>
              <p:nvPr/>
            </p:nvSpPr>
            <p:spPr>
              <a:xfrm>
                <a:off x="-108520" y="4149080"/>
                <a:ext cx="1038132" cy="1876623"/>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dirty="0">
                    <a:ln>
                      <a:noFill/>
                    </a:ln>
                    <a:solidFill>
                      <a:srgbClr val="2A55D6"/>
                    </a:solidFill>
                    <a:effectLst/>
                    <a:uLnTx/>
                    <a:uFillTx/>
                    <a:latin typeface="Tahoma"/>
                    <a:ea typeface="+mn-ea"/>
                    <a:cs typeface="+mn-cs"/>
                  </a:rPr>
                  <a:t>1</a:t>
                </a:r>
              </a:p>
            </p:txBody>
          </p:sp>
        </p:grpSp>
        <p:sp>
          <p:nvSpPr>
            <p:cNvPr id="14" name="Rectangle 13"/>
            <p:cNvSpPr/>
            <p:nvPr/>
          </p:nvSpPr>
          <p:spPr>
            <a:xfrm>
              <a:off x="6300192" y="2063170"/>
              <a:ext cx="2736304" cy="91834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2A55D6"/>
                  </a:solidFill>
                  <a:effectLst/>
                  <a:uLnTx/>
                  <a:uFillTx/>
                  <a:latin typeface="Tahoma"/>
                  <a:ea typeface="+mn-ea"/>
                  <a:cs typeface="+mn-cs"/>
                </a:rPr>
                <a:t>FPGA-based Alignment Filter.</a:t>
              </a:r>
            </a:p>
          </p:txBody>
        </p:sp>
      </p:grpSp>
      <p:sp>
        <p:nvSpPr>
          <p:cNvPr id="17" name="Equal 16"/>
          <p:cNvSpPr/>
          <p:nvPr/>
        </p:nvSpPr>
        <p:spPr>
          <a:xfrm>
            <a:off x="5475548" y="1775284"/>
            <a:ext cx="587150" cy="422906"/>
          </a:xfrm>
          <a:prstGeom prst="mathEqual">
            <a:avLst/>
          </a:prstGeom>
          <a:solidFill>
            <a:srgbClr val="FE0606"/>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spTree>
    <p:extLst>
      <p:ext uri="{BB962C8B-B14F-4D97-AF65-F5344CB8AC3E}">
        <p14:creationId xmlns:p14="http://schemas.microsoft.com/office/powerpoint/2010/main" val="796263583"/>
      </p:ext>
    </p:extLst>
  </p:cSld>
  <p:clrMapOvr>
    <a:masterClrMapping/>
  </p:clrMapOvr>
  <p:transitio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2E8C23-FA4B-DC43-9A4E-AB414CD1EE1B}"/>
              </a:ext>
            </a:extLst>
          </p:cNvPr>
          <p:cNvSpPr>
            <a:spLocks noGrp="1"/>
          </p:cNvSpPr>
          <p:nvPr>
            <p:ph type="title"/>
          </p:nvPr>
        </p:nvSpPr>
        <p:spPr/>
        <p:txBody>
          <a:bodyPr/>
          <a:lstStyle/>
          <a:p>
            <a:pPr lvl="0">
              <a:defRPr/>
            </a:pPr>
            <a:r>
              <a:rPr lang="en-US" sz="3600" dirty="0" err="1">
                <a:solidFill>
                  <a:srgbClr val="006633"/>
                </a:solidFill>
              </a:rPr>
              <a:t>GateKeeper</a:t>
            </a:r>
            <a:r>
              <a:rPr lang="en-US" sz="3600" dirty="0">
                <a:solidFill>
                  <a:srgbClr val="006633"/>
                </a:solidFill>
              </a:rPr>
              <a:t>: FPGA-Based Alignment Filtering</a:t>
            </a:r>
          </a:p>
        </p:txBody>
      </p:sp>
      <p:sp>
        <p:nvSpPr>
          <p:cNvPr id="3" name="Content Placeholder 2">
            <a:extLst>
              <a:ext uri="{FF2B5EF4-FFF2-40B4-BE49-F238E27FC236}">
                <a16:creationId xmlns:a16="http://schemas.microsoft.com/office/drawing/2014/main" id="{7D7272F7-812F-9A42-AE52-085A1B7B969B}"/>
              </a:ext>
            </a:extLst>
          </p:cNvPr>
          <p:cNvSpPr>
            <a:spLocks noGrp="1"/>
          </p:cNvSpPr>
          <p:nvPr>
            <p:ph idx="1"/>
          </p:nvPr>
        </p:nvSpPr>
        <p:spPr>
          <a:xfrm>
            <a:off x="228600" y="980728"/>
            <a:ext cx="8610600" cy="4876800"/>
          </a:xfrm>
        </p:spPr>
        <p:txBody>
          <a:bodyPr/>
          <a:lstStyle/>
          <a:p>
            <a:r>
              <a:rPr lang="en-US" sz="2200" dirty="0"/>
              <a:t>Mohammed </a:t>
            </a:r>
            <a:r>
              <a:rPr lang="en-US" sz="2200" dirty="0" err="1"/>
              <a:t>Alser</a:t>
            </a:r>
            <a:r>
              <a:rPr lang="en-US" sz="2200" dirty="0"/>
              <a:t>, Hasan Hassan, </a:t>
            </a:r>
            <a:r>
              <a:rPr lang="en-US" sz="2200" dirty="0" err="1"/>
              <a:t>Hongyi</a:t>
            </a:r>
            <a:r>
              <a:rPr lang="en-US" sz="2200" dirty="0"/>
              <a:t> Xin, </a:t>
            </a:r>
            <a:r>
              <a:rPr lang="en-US" sz="2200" dirty="0" err="1"/>
              <a:t>Oguz</a:t>
            </a:r>
            <a:r>
              <a:rPr lang="en-US" sz="2200" dirty="0"/>
              <a:t> </a:t>
            </a:r>
            <a:r>
              <a:rPr lang="en-US" sz="2200" dirty="0" err="1"/>
              <a:t>Ergin</a:t>
            </a:r>
            <a:r>
              <a:rPr lang="en-US" sz="2200" dirty="0"/>
              <a:t>, Onur Mutlu, and Can Alkan</a:t>
            </a:r>
            <a:br>
              <a:rPr lang="en-US" sz="2200" dirty="0"/>
            </a:br>
            <a:r>
              <a:rPr lang="en-US" sz="2200" b="1" dirty="0">
                <a:solidFill>
                  <a:srgbClr val="0000FF"/>
                </a:solidFill>
                <a:hlinkClick r:id="rId2">
                  <a:extLst>
                    <a:ext uri="{A12FA001-AC4F-418D-AE19-62706E023703}">
                      <ahyp:hlinkClr xmlns:ahyp="http://schemas.microsoft.com/office/drawing/2018/hyperlinkcolor" val="tx"/>
                    </a:ext>
                  </a:extLst>
                </a:hlinkClick>
              </a:rPr>
              <a:t>"GateKeeper: A New Hardware Architecture for Accelerating Pre-Alignment in DNA Short Read Mapping"</a:t>
            </a:r>
            <a:br>
              <a:rPr lang="en-US" sz="2200" dirty="0">
                <a:solidFill>
                  <a:srgbClr val="0000FF"/>
                </a:solidFill>
              </a:rPr>
            </a:br>
            <a:r>
              <a:rPr lang="en-US" sz="2200" b="1" i="1" dirty="0">
                <a:hlinkClick r:id="rId3"/>
              </a:rPr>
              <a:t>Bioinformatics</a:t>
            </a:r>
            <a:r>
              <a:rPr lang="en-US" sz="2200" dirty="0"/>
              <a:t>, [published online, May 31], 2017. </a:t>
            </a:r>
            <a:br>
              <a:rPr lang="en-US" sz="2200" dirty="0"/>
            </a:br>
            <a:r>
              <a:rPr lang="en-US" sz="2200" dirty="0"/>
              <a:t>[</a:t>
            </a:r>
            <a:r>
              <a:rPr lang="en-US" sz="2200" dirty="0">
                <a:hlinkClick r:id="rId4"/>
              </a:rPr>
              <a:t>Source Code</a:t>
            </a:r>
            <a:r>
              <a:rPr lang="en-US" sz="2200" dirty="0"/>
              <a:t>] </a:t>
            </a:r>
            <a:br>
              <a:rPr lang="en-US" sz="2200" dirty="0"/>
            </a:br>
            <a:r>
              <a:rPr lang="en-US" sz="2200" dirty="0"/>
              <a:t>[</a:t>
            </a:r>
            <a:r>
              <a:rPr lang="en-US" sz="2200" dirty="0">
                <a:hlinkClick r:id="rId5"/>
              </a:rPr>
              <a:t>Online link at Bioinformatics Journal</a:t>
            </a:r>
            <a:r>
              <a:rPr lang="en-US" sz="2200" dirty="0"/>
              <a:t>]</a:t>
            </a:r>
          </a:p>
          <a:p>
            <a:endParaRPr lang="en-US" sz="2200" dirty="0"/>
          </a:p>
        </p:txBody>
      </p:sp>
      <p:sp>
        <p:nvSpPr>
          <p:cNvPr id="4" name="Slide Number Placeholder 3">
            <a:extLst>
              <a:ext uri="{FF2B5EF4-FFF2-40B4-BE49-F238E27FC236}">
                <a16:creationId xmlns:a16="http://schemas.microsoft.com/office/drawing/2014/main" id="{D883C8AB-36A8-254D-9CE5-089EFEBE3CA7}"/>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590AFA7F-FE4D-6F48-BB4A-2296F0C0FBB8}"/>
              </a:ext>
            </a:extLst>
          </p:cNvPr>
          <p:cNvPicPr>
            <a:picLocks noChangeAspect="1"/>
          </p:cNvPicPr>
          <p:nvPr/>
        </p:nvPicPr>
        <p:blipFill>
          <a:blip r:embed="rId6"/>
          <a:stretch>
            <a:fillRect/>
          </a:stretch>
        </p:blipFill>
        <p:spPr>
          <a:xfrm>
            <a:off x="0" y="3930359"/>
            <a:ext cx="9144000" cy="2450969"/>
          </a:xfrm>
          <a:prstGeom prst="rect">
            <a:avLst/>
          </a:prstGeom>
        </p:spPr>
      </p:pic>
    </p:spTree>
    <p:extLst>
      <p:ext uri="{BB962C8B-B14F-4D97-AF65-F5344CB8AC3E}">
        <p14:creationId xmlns:p14="http://schemas.microsoft.com/office/powerpoint/2010/main" val="835860135"/>
      </p:ext>
    </p:extLst>
  </p:cSld>
  <p:clrMapOvr>
    <a:masterClrMapping/>
  </p:clrMapOvr>
  <p:transition/>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GateKeeper Walkthrough</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graphicFrame>
        <p:nvGraphicFramePr>
          <p:cNvPr id="4" name="Diagram 3"/>
          <p:cNvGraphicFramePr/>
          <p:nvPr/>
        </p:nvGraphicFramePr>
        <p:xfrm>
          <a:off x="39756" y="979729"/>
          <a:ext cx="8988287" cy="47894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28" name="Object 27"/>
          <p:cNvGraphicFramePr>
            <a:graphicFrameLocks noChangeAspect="1"/>
          </p:cNvGraphicFramePr>
          <p:nvPr/>
        </p:nvGraphicFramePr>
        <p:xfrm>
          <a:off x="-1481" y="1596738"/>
          <a:ext cx="9148550" cy="4699786"/>
        </p:xfrm>
        <a:graphic>
          <a:graphicData uri="http://schemas.openxmlformats.org/presentationml/2006/ole">
            <mc:AlternateContent xmlns:mc="http://schemas.openxmlformats.org/markup-compatibility/2006">
              <mc:Choice xmlns:v="urn:schemas-microsoft-com:vml" Requires="v">
                <p:oleObj name="Visio" r:id="rId8" imgW="7926832" imgH="4072725" progId="Visio.Drawing.11">
                  <p:embed/>
                </p:oleObj>
              </mc:Choice>
              <mc:Fallback>
                <p:oleObj name="Visio" r:id="rId8" imgW="7926832" imgH="4072725" progId="Visio.Drawing.11">
                  <p:embed/>
                  <p:pic>
                    <p:nvPicPr>
                      <p:cNvPr id="28" name="Object 27"/>
                      <p:cNvPicPr/>
                      <p:nvPr/>
                    </p:nvPicPr>
                    <p:blipFill>
                      <a:blip r:embed="rId9"/>
                      <a:stretch>
                        <a:fillRect/>
                      </a:stretch>
                    </p:blipFill>
                    <p:spPr>
                      <a:xfrm>
                        <a:off x="-1481" y="1596738"/>
                        <a:ext cx="9148550" cy="4699786"/>
                      </a:xfrm>
                      <a:prstGeom prst="rect">
                        <a:avLst/>
                      </a:prstGeom>
                    </p:spPr>
                  </p:pic>
                </p:oleObj>
              </mc:Fallback>
            </mc:AlternateContent>
          </a:graphicData>
        </a:graphic>
      </p:graphicFrame>
    </p:spTree>
    <p:extLst>
      <p:ext uri="{BB962C8B-B14F-4D97-AF65-F5344CB8AC3E}">
        <p14:creationId xmlns:p14="http://schemas.microsoft.com/office/powerpoint/2010/main" val="3835214106"/>
      </p:ext>
    </p:extLst>
  </p:cSld>
  <p:clrMapOvr>
    <a:masterClrMapping/>
  </p:clrMapOvr>
  <p:transition/>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Object 8"/>
          <p:cNvGraphicFramePr>
            <a:graphicFrameLocks noChangeAspect="1"/>
          </p:cNvGraphicFramePr>
          <p:nvPr/>
        </p:nvGraphicFramePr>
        <p:xfrm>
          <a:off x="-1481" y="1636494"/>
          <a:ext cx="9148550" cy="4699786"/>
        </p:xfrm>
        <a:graphic>
          <a:graphicData uri="http://schemas.openxmlformats.org/presentationml/2006/ole">
            <mc:AlternateContent xmlns:mc="http://schemas.openxmlformats.org/markup-compatibility/2006">
              <mc:Choice xmlns:v="urn:schemas-microsoft-com:vml" Requires="v">
                <p:oleObj name="Visio" r:id="rId3" imgW="7926832" imgH="4072725" progId="Visio.Drawing.11">
                  <p:embed/>
                </p:oleObj>
              </mc:Choice>
              <mc:Fallback>
                <p:oleObj name="Visio" r:id="rId3" imgW="7926832" imgH="4072725" progId="Visio.Drawing.11">
                  <p:embed/>
                  <p:pic>
                    <p:nvPicPr>
                      <p:cNvPr id="9" name="Object 8"/>
                      <p:cNvPicPr/>
                      <p:nvPr/>
                    </p:nvPicPr>
                    <p:blipFill>
                      <a:blip r:embed="rId4"/>
                      <a:stretch>
                        <a:fillRect/>
                      </a:stretch>
                    </p:blipFill>
                    <p:spPr>
                      <a:xfrm>
                        <a:off x="-1481" y="1636494"/>
                        <a:ext cx="9148550" cy="4699786"/>
                      </a:xfrm>
                      <a:prstGeom prst="rect">
                        <a:avLst/>
                      </a:prstGeom>
                    </p:spPr>
                  </p:pic>
                </p:oleObj>
              </mc:Fallback>
            </mc:AlternateContent>
          </a:graphicData>
        </a:graphic>
      </p:graphicFrame>
      <p:sp>
        <p:nvSpPr>
          <p:cNvPr id="14" name="Rectangle 13"/>
          <p:cNvSpPr/>
          <p:nvPr/>
        </p:nvSpPr>
        <p:spPr>
          <a:xfrm>
            <a:off x="-240977" y="1354510"/>
            <a:ext cx="9627541" cy="4997858"/>
          </a:xfrm>
          <a:prstGeom prst="rect">
            <a:avLst/>
          </a:prstGeom>
          <a:solidFill>
            <a:schemeClr val="bg1">
              <a:alpha val="80000"/>
            </a:schemeClr>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sp>
        <p:nvSpPr>
          <p:cNvPr id="2" name="Title 1"/>
          <p:cNvSpPr>
            <a:spLocks noGrp="1"/>
          </p:cNvSpPr>
          <p:nvPr>
            <p:ph type="title"/>
          </p:nvPr>
        </p:nvSpPr>
        <p:spPr/>
        <p:txBody>
          <a:bodyPr/>
          <a:lstStyle/>
          <a:p>
            <a:r>
              <a:rPr lang="en-US" dirty="0"/>
              <a:t>GateKeeper Walkthrough (cont’d)</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graphicFrame>
        <p:nvGraphicFramePr>
          <p:cNvPr id="4" name="Diagram 3"/>
          <p:cNvGraphicFramePr/>
          <p:nvPr/>
        </p:nvGraphicFramePr>
        <p:xfrm>
          <a:off x="39756" y="979729"/>
          <a:ext cx="8988287" cy="478942"/>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sp>
        <p:nvSpPr>
          <p:cNvPr id="10" name="Line Callout 2 (Border and Accent Bar) 9"/>
          <p:cNvSpPr/>
          <p:nvPr/>
        </p:nvSpPr>
        <p:spPr>
          <a:xfrm>
            <a:off x="2060716" y="2862326"/>
            <a:ext cx="6036365" cy="3474720"/>
          </a:xfrm>
          <a:prstGeom prst="accentBorderCallout2">
            <a:avLst>
              <a:gd name="adj1" fmla="val 12079"/>
              <a:gd name="adj2" fmla="val -2186"/>
              <a:gd name="adj3" fmla="val 12339"/>
              <a:gd name="adj4" fmla="val -7682"/>
              <a:gd name="adj5" fmla="val -38520"/>
              <a:gd name="adj6" fmla="val -7777"/>
            </a:avLst>
          </a:prstGeom>
          <a:solidFill>
            <a:schemeClr val="bg1"/>
          </a:solidFill>
          <a:ln w="38100">
            <a:solidFill>
              <a:srgbClr val="3DBF22"/>
            </a:solidFill>
            <a:headEnd type="oval" w="med" len="med"/>
            <a:tailEnd type="oval" w="med" len="med"/>
          </a:ln>
          <a:effectLst>
            <a:outerShdw blurRad="50800" dist="38100" dir="2700000" algn="tl" rotWithShape="0">
              <a:prstClr val="black">
                <a:alpha val="40000"/>
              </a:prstClr>
            </a:outerShdw>
          </a:effectLst>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sp>
        <p:nvSpPr>
          <p:cNvPr id="11" name="TextBox 10"/>
          <p:cNvSpPr txBox="1"/>
          <p:nvPr/>
        </p:nvSpPr>
        <p:spPr>
          <a:xfrm>
            <a:off x="2253212" y="5779687"/>
            <a:ext cx="5632174" cy="369332"/>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Tahoma"/>
                <a:ea typeface="+mn-ea"/>
                <a:cs typeface="+mn-cs"/>
              </a:rPr>
              <a:t>(2E+1)*(</a:t>
            </a:r>
            <a:r>
              <a:rPr kumimoji="0" lang="en-US" sz="1800" b="0" i="0" u="none" strike="noStrike" kern="1200" cap="none" spc="0" normalizeH="0" baseline="0" noProof="0" dirty="0" err="1">
                <a:ln>
                  <a:noFill/>
                </a:ln>
                <a:solidFill>
                  <a:prstClr val="black"/>
                </a:solidFill>
                <a:effectLst/>
                <a:uLnTx/>
                <a:uFillTx/>
                <a:latin typeface="Tahoma"/>
                <a:ea typeface="+mn-ea"/>
                <a:cs typeface="+mn-cs"/>
              </a:rPr>
              <a:t>ReadLength</a:t>
            </a:r>
            <a:r>
              <a:rPr kumimoji="0" lang="en-US" sz="1800" b="0" i="0" u="none" strike="noStrike" kern="1200" cap="none" spc="0" normalizeH="0" baseline="0" noProof="0" dirty="0">
                <a:ln>
                  <a:noFill/>
                </a:ln>
                <a:solidFill>
                  <a:prstClr val="black"/>
                </a:solidFill>
                <a:effectLst/>
                <a:uLnTx/>
                <a:uFillTx/>
                <a:latin typeface="Tahoma"/>
                <a:ea typeface="+mn-ea"/>
                <a:cs typeface="+mn-cs"/>
              </a:rPr>
              <a:t>) 5-input LUT. </a:t>
            </a:r>
          </a:p>
        </p:txBody>
      </p:sp>
      <p:pic>
        <p:nvPicPr>
          <p:cNvPr id="12"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73970" y="2848482"/>
            <a:ext cx="5990659" cy="2831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Line Callout 2 (Border and Accent Bar) 4"/>
          <p:cNvSpPr/>
          <p:nvPr/>
        </p:nvSpPr>
        <p:spPr>
          <a:xfrm>
            <a:off x="523458" y="1659321"/>
            <a:ext cx="4777412" cy="1005840"/>
          </a:xfrm>
          <a:prstGeom prst="accentBorderCallout2">
            <a:avLst>
              <a:gd name="adj1" fmla="val 20068"/>
              <a:gd name="adj2" fmla="val -2536"/>
              <a:gd name="adj3" fmla="val 18750"/>
              <a:gd name="adj4" fmla="val -7181"/>
              <a:gd name="adj5" fmla="val -15978"/>
              <a:gd name="adj6" fmla="val -7004"/>
            </a:avLst>
          </a:prstGeom>
          <a:solidFill>
            <a:schemeClr val="bg1"/>
          </a:solidFill>
          <a:ln w="38100">
            <a:solidFill>
              <a:srgbClr val="2B92AD"/>
            </a:solidFill>
            <a:headEnd type="oval" w="med" len="med"/>
            <a:tailEnd type="oval" w="med" len="med"/>
          </a:ln>
          <a:effectLst>
            <a:outerShdw blurRad="50800" dist="38100" dir="2700000" algn="tl" rotWithShape="0">
              <a:prstClr val="black">
                <a:alpha val="40000"/>
              </a:prstClr>
            </a:outerShdw>
          </a:effectLst>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sp>
        <p:nvSpPr>
          <p:cNvPr id="6" name="TextBox 5"/>
          <p:cNvSpPr txBox="1"/>
          <p:nvPr/>
        </p:nvSpPr>
        <p:spPr>
          <a:xfrm>
            <a:off x="523456" y="1700480"/>
            <a:ext cx="4882719" cy="923330"/>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Tahoma"/>
                <a:ea typeface="+mn-ea"/>
                <a:cs typeface="+mn-cs"/>
              </a:rPr>
              <a:t>E right-shift registers (length=</a:t>
            </a:r>
            <a:r>
              <a:rPr kumimoji="0" lang="en-US" sz="1800" b="0" i="0" u="none" strike="noStrike" kern="1200" cap="none" spc="0" normalizeH="0" baseline="0" noProof="0" dirty="0" err="1">
                <a:ln>
                  <a:noFill/>
                </a:ln>
                <a:solidFill>
                  <a:prstClr val="black"/>
                </a:solidFill>
                <a:effectLst/>
                <a:uLnTx/>
                <a:uFillTx/>
                <a:latin typeface="Tahoma"/>
                <a:ea typeface="+mn-ea"/>
                <a:cs typeface="+mn-cs"/>
              </a:rPr>
              <a:t>ReadLength</a:t>
            </a:r>
            <a:r>
              <a:rPr kumimoji="0" lang="en-US" sz="1800" b="0" i="0" u="none" strike="noStrike" kern="1200" cap="none" spc="0" normalizeH="0" baseline="0" noProof="0" dirty="0">
                <a:ln>
                  <a:noFill/>
                </a:ln>
                <a:solidFill>
                  <a:prstClr val="black"/>
                </a:solidFill>
                <a:effectLst/>
                <a:uLnTx/>
                <a:uFillTx/>
                <a:latin typeface="Tahoma"/>
                <a:ea typeface="+mn-ea"/>
                <a:cs typeface="+mn-cs"/>
              </a:rPr>
              <a: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Tahoma"/>
                <a:ea typeface="+mn-ea"/>
                <a:cs typeface="+mn-cs"/>
              </a:rPr>
              <a:t>E left-shift registers (length=</a:t>
            </a:r>
            <a:r>
              <a:rPr kumimoji="0" lang="en-US" sz="1800" b="0" i="0" u="none" strike="noStrike" kern="1200" cap="none" spc="0" normalizeH="0" baseline="0" noProof="0" dirty="0" err="1">
                <a:ln>
                  <a:noFill/>
                </a:ln>
                <a:solidFill>
                  <a:prstClr val="black"/>
                </a:solidFill>
                <a:effectLst/>
                <a:uLnTx/>
                <a:uFillTx/>
                <a:latin typeface="Tahoma"/>
                <a:ea typeface="+mn-ea"/>
                <a:cs typeface="+mn-cs"/>
              </a:rPr>
              <a:t>ReadLength</a:t>
            </a:r>
            <a:r>
              <a:rPr kumimoji="0" lang="en-US" sz="1800" b="0" i="0" u="none" strike="noStrike" kern="1200" cap="none" spc="0" normalizeH="0" baseline="0" noProof="0" dirty="0">
                <a:ln>
                  <a:noFill/>
                </a:ln>
                <a:solidFill>
                  <a:prstClr val="black"/>
                </a:solidFill>
                <a:effectLst/>
                <a:uLnTx/>
                <a:uFillTx/>
                <a:latin typeface="Tahoma"/>
                <a:ea typeface="+mn-ea"/>
                <a:cs typeface="+mn-cs"/>
              </a:rPr>
              <a: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Tahoma"/>
                <a:ea typeface="+mn-ea"/>
                <a:cs typeface="+mn-cs"/>
              </a:rPr>
              <a:t>(2E+1) * (</a:t>
            </a:r>
            <a:r>
              <a:rPr kumimoji="0" lang="en-US" sz="1800" b="0" i="0" u="none" strike="noStrike" kern="1200" cap="none" spc="0" normalizeH="0" baseline="0" noProof="0" dirty="0" err="1">
                <a:ln>
                  <a:noFill/>
                </a:ln>
                <a:solidFill>
                  <a:prstClr val="black"/>
                </a:solidFill>
                <a:effectLst/>
                <a:uLnTx/>
                <a:uFillTx/>
                <a:latin typeface="Tahoma"/>
                <a:ea typeface="+mn-ea"/>
                <a:cs typeface="+mn-cs"/>
              </a:rPr>
              <a:t>ReadLength</a:t>
            </a:r>
            <a:r>
              <a:rPr kumimoji="0" lang="en-US" sz="1800" b="0" i="0" u="none" strike="noStrike" kern="1200" cap="none" spc="0" normalizeH="0" baseline="0" noProof="0" dirty="0">
                <a:ln>
                  <a:noFill/>
                </a:ln>
                <a:solidFill>
                  <a:prstClr val="black"/>
                </a:solidFill>
                <a:effectLst/>
                <a:uLnTx/>
                <a:uFillTx/>
                <a:latin typeface="Tahoma"/>
                <a:ea typeface="+mn-ea"/>
                <a:cs typeface="+mn-cs"/>
              </a:rPr>
              <a:t>) 2-XOR operations.</a:t>
            </a:r>
          </a:p>
        </p:txBody>
      </p:sp>
      <p:sp>
        <p:nvSpPr>
          <p:cNvPr id="15" name="Line Callout 2 (Border and Accent Bar) 14"/>
          <p:cNvSpPr/>
          <p:nvPr/>
        </p:nvSpPr>
        <p:spPr>
          <a:xfrm>
            <a:off x="5618922" y="1546679"/>
            <a:ext cx="3405810" cy="1188720"/>
          </a:xfrm>
          <a:prstGeom prst="accentBorderCallout2">
            <a:avLst>
              <a:gd name="adj1" fmla="val 20068"/>
              <a:gd name="adj2" fmla="val -3362"/>
              <a:gd name="adj3" fmla="val 18750"/>
              <a:gd name="adj4" fmla="val -7181"/>
              <a:gd name="adj5" fmla="val -3715"/>
              <a:gd name="adj6" fmla="val -7004"/>
            </a:avLst>
          </a:prstGeom>
          <a:solidFill>
            <a:schemeClr val="bg1"/>
          </a:solidFill>
          <a:ln w="38100">
            <a:solidFill>
              <a:srgbClr val="D1701F"/>
            </a:solidFill>
            <a:headEnd type="oval" w="med" len="med"/>
            <a:tailEnd type="oval" w="med" len="med"/>
          </a:ln>
          <a:effectLst>
            <a:outerShdw blurRad="50800" dist="38100" dir="2700000" algn="tl" rotWithShape="0">
              <a:prstClr val="black">
                <a:alpha val="40000"/>
              </a:prstClr>
            </a:outerShdw>
          </a:effectLst>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mc:AlternateContent xmlns:mc="http://schemas.openxmlformats.org/markup-compatibility/2006" xmlns:a14="http://schemas.microsoft.com/office/drawing/2010/main">
        <mc:Choice Requires="a14">
          <p:sp>
            <p:nvSpPr>
              <p:cNvPr id="16" name="TextBox 15"/>
              <p:cNvSpPr txBox="1"/>
              <p:nvPr/>
            </p:nvSpPr>
            <p:spPr>
              <a:xfrm>
                <a:off x="5658681" y="1548082"/>
                <a:ext cx="3366051" cy="1200329"/>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Tahoma"/>
                    <a:ea typeface="+mn-ea"/>
                    <a:cs typeface="+mn-cs"/>
                  </a:rPr>
                  <a:t>(2E)*(</a:t>
                </a:r>
                <a:r>
                  <a:rPr kumimoji="0" lang="en-US" sz="1800" b="0" i="0" u="none" strike="noStrike" kern="1200" cap="none" spc="0" normalizeH="0" baseline="0" noProof="0" dirty="0" err="1">
                    <a:ln>
                      <a:noFill/>
                    </a:ln>
                    <a:solidFill>
                      <a:prstClr val="black"/>
                    </a:solidFill>
                    <a:effectLst/>
                    <a:uLnTx/>
                    <a:uFillTx/>
                    <a:latin typeface="Tahoma"/>
                    <a:ea typeface="+mn-ea"/>
                    <a:cs typeface="+mn-cs"/>
                  </a:rPr>
                  <a:t>ReadLength</a:t>
                </a:r>
                <a:r>
                  <a:rPr kumimoji="0" lang="en-US" sz="1800" b="0" i="0" u="none" strike="noStrike" kern="1200" cap="none" spc="0" normalizeH="0" baseline="0" noProof="0" dirty="0">
                    <a:ln>
                      <a:noFill/>
                    </a:ln>
                    <a:solidFill>
                      <a:prstClr val="black"/>
                    </a:solidFill>
                    <a:effectLst/>
                    <a:uLnTx/>
                    <a:uFillTx/>
                    <a:latin typeface="Tahoma"/>
                    <a:ea typeface="+mn-ea"/>
                    <a:cs typeface="+mn-cs"/>
                  </a:rPr>
                  <a:t>) 2-AND operations.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Tahoma"/>
                    <a:ea typeface="+mn-ea"/>
                    <a:cs typeface="+mn-cs"/>
                  </a:rPr>
                  <a:t>(</a:t>
                </a:r>
                <a:r>
                  <a:rPr kumimoji="0" lang="en-US" sz="1800" b="0" i="0" u="none" strike="noStrike" kern="1200" cap="none" spc="0" normalizeH="0" baseline="0" noProof="0" dirty="0" err="1">
                    <a:ln>
                      <a:noFill/>
                    </a:ln>
                    <a:solidFill>
                      <a:prstClr val="black"/>
                    </a:solidFill>
                    <a:effectLst/>
                    <a:uLnTx/>
                    <a:uFillTx/>
                    <a:latin typeface="Tahoma"/>
                    <a:ea typeface="+mn-ea"/>
                    <a:cs typeface="+mn-cs"/>
                  </a:rPr>
                  <a:t>ReadLength</a:t>
                </a:r>
                <a:r>
                  <a:rPr kumimoji="0" lang="en-US" sz="1800" b="0" i="0" u="none" strike="noStrike" kern="1200" cap="none" spc="0" normalizeH="0" baseline="0" noProof="0" dirty="0">
                    <a:ln>
                      <a:noFill/>
                    </a:ln>
                    <a:solidFill>
                      <a:prstClr val="black"/>
                    </a:solidFill>
                    <a:effectLst/>
                    <a:uLnTx/>
                    <a:uFillTx/>
                    <a:latin typeface="Tahoma"/>
                    <a:ea typeface="+mn-ea"/>
                    <a:cs typeface="+mn-cs"/>
                  </a:rPr>
                  <a:t>/4) 5-input LUT.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14:m>
                  <m:oMath xmlns:m="http://schemas.openxmlformats.org/officeDocument/2006/math">
                    <m:sSub>
                      <m:sSubPr>
                        <m:ctrlPr>
                          <a:rPr kumimoji="0" lang="en-US" sz="18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ctrlPr>
                      </m:sSubPr>
                      <m:e>
                        <m:r>
                          <a:rPr kumimoji="0" lang="en-US" sz="18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𝑙𝑜𝑔</m:t>
                        </m:r>
                      </m:e>
                      <m:sub>
                        <m:r>
                          <a:rPr kumimoji="0" lang="en-US" sz="1800" b="0" i="1" u="none" strike="noStrike" kern="1200" cap="none" spc="0" normalizeH="0" baseline="0" noProof="0" smtClean="0">
                            <a:ln>
                              <a:noFill/>
                            </a:ln>
                            <a:solidFill>
                              <a:prstClr val="black"/>
                            </a:solidFill>
                            <a:effectLst/>
                            <a:uLnTx/>
                            <a:uFillTx/>
                            <a:latin typeface="Cambria Math" panose="02040503050406030204" pitchFamily="18" charset="0"/>
                            <a:ea typeface="+mn-ea"/>
                            <a:cs typeface="+mn-cs"/>
                          </a:rPr>
                          <m:t>2</m:t>
                        </m:r>
                      </m:sub>
                    </m:sSub>
                  </m:oMath>
                </a14:m>
                <a:r>
                  <a:rPr kumimoji="0" lang="en-US" sz="1800" b="0" i="0" u="none" strike="noStrike" kern="1200" cap="none" spc="0" normalizeH="0" baseline="0" noProof="0" dirty="0">
                    <a:ln>
                      <a:noFill/>
                    </a:ln>
                    <a:solidFill>
                      <a:prstClr val="black"/>
                    </a:solidFill>
                    <a:effectLst/>
                    <a:uLnTx/>
                    <a:uFillTx/>
                    <a:latin typeface="Tahoma"/>
                    <a:ea typeface="+mn-ea"/>
                    <a:cs typeface="+mn-cs"/>
                  </a:rPr>
                  <a:t>ReadLength-bit counter.</a:t>
                </a:r>
              </a:p>
            </p:txBody>
          </p:sp>
        </mc:Choice>
        <mc:Fallback xmlns="">
          <p:sp>
            <p:nvSpPr>
              <p:cNvPr id="16" name="TextBox 15"/>
              <p:cNvSpPr txBox="1">
                <a:spLocks noRot="1" noChangeAspect="1" noMove="1" noResize="1" noEditPoints="1" noAdjustHandles="1" noChangeArrowheads="1" noChangeShapeType="1" noTextEdit="1"/>
              </p:cNvSpPr>
              <p:nvPr/>
            </p:nvSpPr>
            <p:spPr>
              <a:xfrm>
                <a:off x="5658681" y="1548082"/>
                <a:ext cx="3366051" cy="1200329"/>
              </a:xfrm>
              <a:prstGeom prst="rect">
                <a:avLst/>
              </a:prstGeom>
              <a:blipFill rotWithShape="0">
                <a:blip r:embed="rId12"/>
                <a:stretch>
                  <a:fillRect l="-1087" t="-3046" r="-1449" b="-7107"/>
                </a:stretch>
              </a:blipFill>
            </p:spPr>
            <p:txBody>
              <a:bodyPr/>
              <a:lstStyle/>
              <a:p>
                <a:r>
                  <a:rPr lang="en-US">
                    <a:noFill/>
                  </a:rPr>
                  <a:t> </a:t>
                </a:r>
              </a:p>
            </p:txBody>
          </p:sp>
        </mc:Fallback>
      </mc:AlternateContent>
    </p:spTree>
    <p:extLst>
      <p:ext uri="{BB962C8B-B14F-4D97-AF65-F5344CB8AC3E}">
        <p14:creationId xmlns:p14="http://schemas.microsoft.com/office/powerpoint/2010/main" val="62799385"/>
      </p:ext>
    </p:extLst>
  </p:cSld>
  <p:clrMapOvr>
    <a:masterClrMapping/>
  </p:clrMapOvr>
  <p:transition/>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GateKeeper</a:t>
            </a:r>
            <a:r>
              <a:rPr lang="en-US" dirty="0"/>
              <a:t> Accelerator Architecture</a:t>
            </a:r>
          </a:p>
        </p:txBody>
      </p:sp>
      <p:sp>
        <p:nvSpPr>
          <p:cNvPr id="3" name="Content Placeholder 2"/>
          <p:cNvSpPr>
            <a:spLocks noGrp="1"/>
          </p:cNvSpPr>
          <p:nvPr>
            <p:ph idx="1"/>
          </p:nvPr>
        </p:nvSpPr>
        <p:spPr>
          <a:xfrm>
            <a:off x="228600" y="1013079"/>
            <a:ext cx="8610600" cy="4876800"/>
          </a:xfrm>
        </p:spPr>
        <p:txBody>
          <a:bodyPr/>
          <a:lstStyle/>
          <a:p>
            <a:pPr algn="just">
              <a:spcBef>
                <a:spcPts val="0"/>
              </a:spcBef>
              <a:spcAft>
                <a:spcPts val="0"/>
              </a:spcAft>
            </a:pPr>
            <a:r>
              <a:rPr lang="en-US" b="1" dirty="0">
                <a:solidFill>
                  <a:srgbClr val="2C3FEB"/>
                </a:solidFill>
              </a:rPr>
              <a:t>Maximum data throughput </a:t>
            </a:r>
            <a:r>
              <a:rPr lang="en-US" dirty="0"/>
              <a:t>=~13.3 billion bases/sec</a:t>
            </a:r>
          </a:p>
          <a:p>
            <a:pPr algn="just">
              <a:spcBef>
                <a:spcPts val="0"/>
              </a:spcBef>
              <a:spcAft>
                <a:spcPts val="0"/>
              </a:spcAft>
            </a:pPr>
            <a:endParaRPr lang="en-US" sz="1700" dirty="0"/>
          </a:p>
          <a:p>
            <a:pPr algn="just">
              <a:spcBef>
                <a:spcPts val="0"/>
              </a:spcBef>
              <a:spcAft>
                <a:spcPts val="0"/>
              </a:spcAft>
            </a:pPr>
            <a:r>
              <a:rPr lang="en-US" sz="1700" dirty="0"/>
              <a:t>Can examine </a:t>
            </a:r>
            <a:r>
              <a:rPr lang="en-US" sz="1700" b="1" dirty="0">
                <a:solidFill>
                  <a:srgbClr val="2C3FEB"/>
                </a:solidFill>
              </a:rPr>
              <a:t>8 (300 </a:t>
            </a:r>
            <a:r>
              <a:rPr lang="en-US" sz="1700" b="1" dirty="0" err="1">
                <a:solidFill>
                  <a:srgbClr val="2C3FEB"/>
                </a:solidFill>
              </a:rPr>
              <a:t>bp</a:t>
            </a:r>
            <a:r>
              <a:rPr lang="en-US" sz="1700" b="1" dirty="0">
                <a:solidFill>
                  <a:srgbClr val="2C3FEB"/>
                </a:solidFill>
              </a:rPr>
              <a:t>) or 16 (100 </a:t>
            </a:r>
            <a:r>
              <a:rPr lang="en-US" sz="1700" b="1" dirty="0" err="1">
                <a:solidFill>
                  <a:srgbClr val="2C3FEB"/>
                </a:solidFill>
              </a:rPr>
              <a:t>bp</a:t>
            </a:r>
            <a:r>
              <a:rPr lang="en-US" sz="1700" b="1" dirty="0">
                <a:solidFill>
                  <a:srgbClr val="2C3FEB"/>
                </a:solidFill>
              </a:rPr>
              <a:t>) mappings concurrently </a:t>
            </a:r>
            <a:r>
              <a:rPr lang="en-US" sz="1700" dirty="0"/>
              <a:t>at 250 MHz</a:t>
            </a:r>
          </a:p>
          <a:p>
            <a:pPr algn="just">
              <a:spcBef>
                <a:spcPts val="0"/>
              </a:spcBef>
              <a:spcAft>
                <a:spcPts val="0"/>
              </a:spcAft>
            </a:pPr>
            <a:endParaRPr lang="en-US" sz="1700" dirty="0"/>
          </a:p>
          <a:p>
            <a:pPr algn="just">
              <a:spcBef>
                <a:spcPts val="0"/>
              </a:spcBef>
              <a:spcAft>
                <a:spcPts val="0"/>
              </a:spcAft>
            </a:pPr>
            <a:r>
              <a:rPr lang="en-US" sz="1700" b="1" dirty="0">
                <a:solidFill>
                  <a:srgbClr val="2C3FEB"/>
                </a:solidFill>
              </a:rPr>
              <a:t>Occupies 50% </a:t>
            </a:r>
            <a:r>
              <a:rPr lang="en-US" sz="1700" dirty="0"/>
              <a:t>(100 </a:t>
            </a:r>
            <a:r>
              <a:rPr lang="en-US" sz="1700" dirty="0" err="1"/>
              <a:t>bp</a:t>
            </a:r>
            <a:r>
              <a:rPr lang="en-US" sz="1700" dirty="0"/>
              <a:t>) to </a:t>
            </a:r>
            <a:r>
              <a:rPr lang="en-US" sz="1700" b="1" dirty="0">
                <a:solidFill>
                  <a:srgbClr val="2C3FEB"/>
                </a:solidFill>
              </a:rPr>
              <a:t>91% </a:t>
            </a:r>
            <a:r>
              <a:rPr lang="en-US" sz="1700" dirty="0"/>
              <a:t>(300 </a:t>
            </a:r>
            <a:r>
              <a:rPr lang="en-US" sz="1700" dirty="0" err="1"/>
              <a:t>bp</a:t>
            </a:r>
            <a:r>
              <a:rPr lang="en-US" sz="1700" dirty="0"/>
              <a:t>) of the FPGA slice LUTs and registers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graphicFrame>
        <p:nvGraphicFramePr>
          <p:cNvPr id="5" name="Object 4"/>
          <p:cNvGraphicFramePr>
            <a:graphicFrameLocks noChangeAspect="1"/>
          </p:cNvGraphicFramePr>
          <p:nvPr>
            <p:extLst>
              <p:ext uri="{D42A27DB-BD31-4B8C-83A1-F6EECF244321}">
                <p14:modId xmlns:p14="http://schemas.microsoft.com/office/powerpoint/2010/main" val="1638575411"/>
              </p:ext>
            </p:extLst>
          </p:nvPr>
        </p:nvGraphicFramePr>
        <p:xfrm>
          <a:off x="48126" y="2655045"/>
          <a:ext cx="9418320" cy="3726283"/>
        </p:xfrm>
        <a:graphic>
          <a:graphicData uri="http://schemas.openxmlformats.org/presentationml/2006/ole">
            <mc:AlternateContent xmlns:mc="http://schemas.openxmlformats.org/markup-compatibility/2006">
              <mc:Choice xmlns:v="urn:schemas-microsoft-com:vml" Requires="v">
                <p:oleObj name="Visio" r:id="rId3" imgW="5981295" imgH="2367465" progId="Visio.Drawing.11">
                  <p:embed/>
                </p:oleObj>
              </mc:Choice>
              <mc:Fallback>
                <p:oleObj name="Visio" r:id="rId3" imgW="5981295" imgH="2367465" progId="Visio.Drawing.11">
                  <p:embed/>
                  <p:pic>
                    <p:nvPicPr>
                      <p:cNvPr id="5" name="Object 4"/>
                      <p:cNvPicPr/>
                      <p:nvPr/>
                    </p:nvPicPr>
                    <p:blipFill>
                      <a:blip r:embed="rId4"/>
                      <a:stretch>
                        <a:fillRect/>
                      </a:stretch>
                    </p:blipFill>
                    <p:spPr>
                      <a:xfrm>
                        <a:off x="48126" y="2655045"/>
                        <a:ext cx="9418320" cy="3726283"/>
                      </a:xfrm>
                      <a:prstGeom prst="rect">
                        <a:avLst/>
                      </a:prstGeom>
                    </p:spPr>
                  </p:pic>
                </p:oleObj>
              </mc:Fallback>
            </mc:AlternateContent>
          </a:graphicData>
        </a:graphic>
      </p:graphicFrame>
    </p:spTree>
    <p:extLst>
      <p:ext uri="{BB962C8B-B14F-4D97-AF65-F5344CB8AC3E}">
        <p14:creationId xmlns:p14="http://schemas.microsoft.com/office/powerpoint/2010/main" val="2064948292"/>
      </p:ext>
    </p:extLst>
  </p:cSld>
  <p:clrMapOvr>
    <a:masterClrMapping/>
  </p:clrMapOvr>
  <p:transition/>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FPGA Chip Layout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aphicFrame>
        <p:nvGraphicFramePr>
          <p:cNvPr id="6" name="Object 5"/>
          <p:cNvGraphicFramePr>
            <a:graphicFrameLocks noChangeAspect="1"/>
          </p:cNvGraphicFramePr>
          <p:nvPr/>
        </p:nvGraphicFramePr>
        <p:xfrm>
          <a:off x="1619672" y="1126863"/>
          <a:ext cx="5149552" cy="5182457"/>
        </p:xfrm>
        <a:graphic>
          <a:graphicData uri="http://schemas.openxmlformats.org/presentationml/2006/ole">
            <mc:AlternateContent xmlns:mc="http://schemas.openxmlformats.org/markup-compatibility/2006">
              <mc:Choice xmlns:v="urn:schemas-microsoft-com:vml" Requires="v">
                <p:oleObj name="Visio" r:id="rId2" imgW="6521839" imgH="6811806" progId="Visio.Drawing.11">
                  <p:embed/>
                </p:oleObj>
              </mc:Choice>
              <mc:Fallback>
                <p:oleObj name="Visio" r:id="rId2" imgW="6521839" imgH="6811806" progId="Visio.Drawing.11">
                  <p:embed/>
                  <p:pic>
                    <p:nvPicPr>
                      <p:cNvPr id="6" name="Object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19672" y="1126863"/>
                        <a:ext cx="5149552" cy="5182457"/>
                      </a:xfrm>
                      <a:prstGeom prst="rect">
                        <a:avLst/>
                      </a:prstGeom>
                      <a:noFill/>
                    </p:spPr>
                  </p:pic>
                </p:oleObj>
              </mc:Fallback>
            </mc:AlternateContent>
          </a:graphicData>
        </a:graphic>
      </p:graphicFrame>
      <p:sp>
        <p:nvSpPr>
          <p:cNvPr id="7" name="Rectangle 6"/>
          <p:cNvSpPr/>
          <p:nvPr/>
        </p:nvSpPr>
        <p:spPr>
          <a:xfrm>
            <a:off x="6732240" y="2996952"/>
            <a:ext cx="2321725" cy="2232984"/>
          </a:xfrm>
          <a:prstGeom prst="rect">
            <a:avLst/>
          </a:prstGeom>
        </p:spPr>
        <p:txBody>
          <a:bodyPr wrap="none">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en-US" sz="2400" b="0" i="0" strike="noStrike" kern="1200" cap="none" spc="0" normalizeH="0" baseline="0" noProof="0" dirty="0">
                <a:ln>
                  <a:noFill/>
                </a:ln>
                <a:solidFill>
                  <a:srgbClr val="0000FF"/>
                </a:solidFill>
                <a:effectLst/>
                <a:uLnTx/>
                <a:uFillTx/>
                <a:latin typeface="Tahoma"/>
                <a:ea typeface="+mn-ea"/>
                <a:cs typeface="+mn-cs"/>
              </a:rPr>
              <a:t>Read length: </a:t>
            </a:r>
          </a:p>
          <a:p>
            <a:pPr marL="0" marR="0" lvl="0" indent="0" algn="ctr" defTabSz="914400" rtl="0" eaLnBrk="1" fontAlgn="auto" latinLnBrk="0" hangingPunct="1">
              <a:lnSpc>
                <a:spcPct val="150000"/>
              </a:lnSpc>
              <a:spcBef>
                <a:spcPts val="0"/>
              </a:spcBef>
              <a:spcAft>
                <a:spcPts val="0"/>
              </a:spcAft>
              <a:buClrTx/>
              <a:buSzTx/>
              <a:buFontTx/>
              <a:buNone/>
              <a:tabLst/>
              <a:defRPr/>
            </a:pPr>
            <a:r>
              <a:rPr kumimoji="0" lang="en-US" sz="2400" b="0" i="0" u="sng" strike="noStrike" kern="1200" cap="none" spc="0" normalizeH="0" baseline="0" noProof="0" dirty="0">
                <a:ln>
                  <a:noFill/>
                </a:ln>
                <a:solidFill>
                  <a:srgbClr val="000000"/>
                </a:solidFill>
                <a:effectLst/>
                <a:uLnTx/>
                <a:uFillTx/>
                <a:latin typeface="Tahoma"/>
                <a:ea typeface="+mn-ea"/>
                <a:cs typeface="+mn-cs"/>
              </a:rPr>
              <a:t>300 bp</a:t>
            </a:r>
          </a:p>
          <a:p>
            <a:pPr marL="0" marR="0" lvl="0" indent="0" algn="ctr" defTabSz="914400" rtl="0" eaLnBrk="1" fontAlgn="auto" latinLnBrk="0" hangingPunct="1">
              <a:lnSpc>
                <a:spcPct val="150000"/>
              </a:lnSpc>
              <a:spcBef>
                <a:spcPts val="0"/>
              </a:spcBef>
              <a:spcAft>
                <a:spcPts val="0"/>
              </a:spcAft>
              <a:buClrTx/>
              <a:buSzTx/>
              <a:buFontTx/>
              <a:buNone/>
              <a:tabLst/>
              <a:defRPr/>
            </a:pPr>
            <a:r>
              <a:rPr kumimoji="0" lang="en-US" sz="2400" i="0" strike="noStrike" kern="1200" cap="none" spc="0" normalizeH="0" baseline="0" noProof="0" dirty="0">
                <a:ln>
                  <a:noFill/>
                </a:ln>
                <a:solidFill>
                  <a:srgbClr val="0000FF"/>
                </a:solidFill>
                <a:effectLst/>
                <a:uLnTx/>
                <a:uFillTx/>
                <a:latin typeface="Tahoma"/>
                <a:ea typeface="+mn-ea"/>
                <a:cs typeface="+mn-cs"/>
              </a:rPr>
              <a:t>Error threshold:</a:t>
            </a:r>
          </a:p>
          <a:p>
            <a:pPr marL="0" marR="0" lvl="0" indent="0" algn="ctr" defTabSz="914400" rtl="0" eaLnBrk="1" fontAlgn="auto" latinLnBrk="0" hangingPunct="1">
              <a:lnSpc>
                <a:spcPct val="150000"/>
              </a:lnSpc>
              <a:spcBef>
                <a:spcPts val="0"/>
              </a:spcBef>
              <a:spcAft>
                <a:spcPts val="0"/>
              </a:spcAft>
              <a:buClrTx/>
              <a:buSzTx/>
              <a:buFontTx/>
              <a:buNone/>
              <a:tabLst/>
              <a:defRPr/>
            </a:pPr>
            <a:r>
              <a:rPr kumimoji="0" lang="en-US" sz="2400" b="0" i="0" u="sng" strike="noStrike" kern="1200" cap="none" spc="0" normalizeH="0" baseline="0" noProof="0" dirty="0">
                <a:ln>
                  <a:noFill/>
                </a:ln>
                <a:solidFill>
                  <a:srgbClr val="000000"/>
                </a:solidFill>
                <a:effectLst/>
                <a:uLnTx/>
                <a:uFillTx/>
                <a:latin typeface="Tahoma"/>
                <a:ea typeface="+mn-ea"/>
                <a:cs typeface="+mn-cs"/>
              </a:rPr>
              <a:t>E=15</a:t>
            </a:r>
          </a:p>
        </p:txBody>
      </p:sp>
    </p:spTree>
    <p:extLst>
      <p:ext uri="{BB962C8B-B14F-4D97-AF65-F5344CB8AC3E}">
        <p14:creationId xmlns:p14="http://schemas.microsoft.com/office/powerpoint/2010/main" val="1839805324"/>
      </p:ext>
    </p:extLst>
  </p:cSld>
  <p:clrMapOvr>
    <a:masterClrMapping/>
  </p:clrMapOvr>
  <p:transition/>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err="1"/>
              <a:t>GateKeeper</a:t>
            </a:r>
            <a:r>
              <a:rPr lang="en-US" dirty="0"/>
              <a:t> vs. SHD</a:t>
            </a:r>
          </a:p>
        </p:txBody>
      </p:sp>
      <p:sp>
        <p:nvSpPr>
          <p:cNvPr id="6" name="Content Placeholder 5"/>
          <p:cNvSpPr>
            <a:spLocks noGrp="1"/>
          </p:cNvSpPr>
          <p:nvPr>
            <p:ph sz="half" idx="1"/>
          </p:nvPr>
        </p:nvSpPr>
        <p:spPr>
          <a:xfrm>
            <a:off x="228600" y="1513269"/>
            <a:ext cx="4229100" cy="4876800"/>
          </a:xfrm>
        </p:spPr>
        <p:txBody>
          <a:bodyPr/>
          <a:lstStyle/>
          <a:p>
            <a:r>
              <a:rPr lang="en-US" sz="2500" dirty="0"/>
              <a:t>FPGA (Xilinx VC709)</a:t>
            </a:r>
          </a:p>
          <a:p>
            <a:r>
              <a:rPr lang="en-US" sz="2500" dirty="0"/>
              <a:t>Multi-core (parallel)</a:t>
            </a:r>
          </a:p>
          <a:p>
            <a:r>
              <a:rPr lang="en-US" sz="2500" dirty="0"/>
              <a:t>Examines a single mapping @ 125 MHz</a:t>
            </a:r>
          </a:p>
          <a:p>
            <a:r>
              <a:rPr lang="en-US" sz="2500" dirty="0"/>
              <a:t>Limited to </a:t>
            </a:r>
            <a:r>
              <a:rPr lang="en-US" sz="2500" dirty="0" err="1"/>
              <a:t>PCIe</a:t>
            </a:r>
            <a:r>
              <a:rPr lang="en-US" sz="2500" dirty="0"/>
              <a:t> Gen3(4x) transfer rate (128 bits @ 250MHz)</a:t>
            </a:r>
          </a:p>
          <a:p>
            <a:r>
              <a:rPr lang="en-US" sz="2500" dirty="0"/>
              <a:t>Amending requires:</a:t>
            </a:r>
          </a:p>
          <a:p>
            <a:pPr lvl="1"/>
            <a:r>
              <a:rPr lang="en-US" sz="2100" dirty="0"/>
              <a:t>(2E+1) 5-input LUT. </a:t>
            </a:r>
          </a:p>
        </p:txBody>
      </p:sp>
      <p:sp>
        <p:nvSpPr>
          <p:cNvPr id="7" name="Content Placeholder 6"/>
          <p:cNvSpPr>
            <a:spLocks noGrp="1"/>
          </p:cNvSpPr>
          <p:nvPr>
            <p:ph sz="half" idx="2"/>
          </p:nvPr>
        </p:nvSpPr>
        <p:spPr>
          <a:xfrm>
            <a:off x="4610100" y="1513269"/>
            <a:ext cx="4229100" cy="4876800"/>
          </a:xfrm>
        </p:spPr>
        <p:txBody>
          <a:bodyPr/>
          <a:lstStyle/>
          <a:p>
            <a:r>
              <a:rPr lang="en-US" sz="2500" dirty="0"/>
              <a:t>Intel SIMD</a:t>
            </a:r>
          </a:p>
          <a:p>
            <a:r>
              <a:rPr lang="en-US" sz="2500" dirty="0"/>
              <a:t>Single-core (sequential)</a:t>
            </a:r>
          </a:p>
          <a:p>
            <a:r>
              <a:rPr lang="en-US" sz="2500" dirty="0"/>
              <a:t>Examines a single mapping @ ~2MHz</a:t>
            </a:r>
          </a:p>
          <a:p>
            <a:r>
              <a:rPr lang="en-US" sz="2500" dirty="0"/>
              <a:t>Limited to a read length of 128 </a:t>
            </a:r>
            <a:r>
              <a:rPr lang="en-US" sz="2500" dirty="0" err="1"/>
              <a:t>bp</a:t>
            </a:r>
            <a:r>
              <a:rPr lang="en-US" sz="2500" dirty="0"/>
              <a:t> (SSE register size)</a:t>
            </a:r>
          </a:p>
          <a:p>
            <a:r>
              <a:rPr lang="en-US" sz="2500" dirty="0"/>
              <a:t>Amending requires:</a:t>
            </a:r>
          </a:p>
          <a:p>
            <a:pPr lvl="1"/>
            <a:r>
              <a:rPr lang="en-US" sz="2100" dirty="0"/>
              <a:t>4(2E+1) bitwise OR.</a:t>
            </a:r>
          </a:p>
          <a:p>
            <a:pPr lvl="1"/>
            <a:r>
              <a:rPr lang="en-US" sz="2100" dirty="0"/>
              <a:t>4(2E+1) packed shuffle.</a:t>
            </a:r>
          </a:p>
          <a:p>
            <a:pPr lvl="1"/>
            <a:r>
              <a:rPr lang="en-US" sz="2100" dirty="0"/>
              <a:t>3(2E+1) shift.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sp>
        <p:nvSpPr>
          <p:cNvPr id="3" name="Rectangle 2"/>
          <p:cNvSpPr/>
          <p:nvPr/>
        </p:nvSpPr>
        <p:spPr>
          <a:xfrm>
            <a:off x="267237" y="1014473"/>
            <a:ext cx="4206240" cy="523220"/>
          </a:xfrm>
          <a:prstGeom prst="rect">
            <a:avLst/>
          </a:prstGeom>
          <a:solidFill>
            <a:schemeClr val="tx2">
              <a:lumMod val="60000"/>
              <a:lumOff val="40000"/>
            </a:schemeClr>
          </a:solid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err="1">
                <a:ln>
                  <a:noFill/>
                </a:ln>
                <a:solidFill>
                  <a:prstClr val="white"/>
                </a:solidFill>
                <a:effectLst/>
                <a:uLnTx/>
                <a:uFillTx/>
                <a:latin typeface="Calibri" panose="020F0502020204030204" pitchFamily="34" charset="0"/>
                <a:ea typeface="+mn-ea"/>
                <a:cs typeface="Calibri" panose="020F0502020204030204" pitchFamily="34" charset="0"/>
              </a:rPr>
              <a:t>GateKeeper</a:t>
            </a:r>
            <a:endParaRPr kumimoji="0" lang="en-US" sz="28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8" name="Rectangle 7"/>
          <p:cNvSpPr/>
          <p:nvPr/>
        </p:nvSpPr>
        <p:spPr>
          <a:xfrm>
            <a:off x="4605273" y="1012325"/>
            <a:ext cx="4206240" cy="523220"/>
          </a:xfrm>
          <a:prstGeom prst="rect">
            <a:avLst/>
          </a:prstGeom>
          <a:solidFill>
            <a:schemeClr val="tx2">
              <a:lumMod val="60000"/>
              <a:lumOff val="40000"/>
            </a:schemeClr>
          </a:solid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SHD</a:t>
            </a:r>
          </a:p>
        </p:txBody>
      </p:sp>
    </p:spTree>
    <p:extLst>
      <p:ext uri="{BB962C8B-B14F-4D97-AF65-F5344CB8AC3E}">
        <p14:creationId xmlns:p14="http://schemas.microsoft.com/office/powerpoint/2010/main" val="1693620918"/>
      </p:ext>
    </p:extLst>
  </p:cSld>
  <p:clrMapOvr>
    <a:masterClrMapping/>
  </p:clrMapOvr>
  <p:transition/>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GateKeeper</a:t>
            </a:r>
            <a:r>
              <a:rPr lang="en-US" dirty="0"/>
              <a:t>: Speed &amp; Accuracy Results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sp>
        <p:nvSpPr>
          <p:cNvPr id="5" name="Rectangle 4"/>
          <p:cNvSpPr/>
          <p:nvPr/>
        </p:nvSpPr>
        <p:spPr>
          <a:xfrm>
            <a:off x="228600" y="913434"/>
            <a:ext cx="8807896" cy="557075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a:noFill/>
                </a:ln>
                <a:solidFill>
                  <a:srgbClr val="FF0000"/>
                </a:solidFill>
                <a:effectLst/>
                <a:uLnTx/>
                <a:uFillTx/>
                <a:latin typeface="Tahoma"/>
                <a:ea typeface="+mn-ea"/>
                <a:cs typeface="+mn-cs"/>
              </a:rPr>
              <a:t>90x-130x faster filter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a:ea typeface="+mn-ea"/>
                <a:cs typeface="+mn-cs"/>
              </a:rPr>
              <a:t>than SHD (Xin et al., 2015) and the Adjacency Filter (Xin et al., 2013)</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rgbClr val="2C3FEB"/>
                </a:solidFill>
                <a:effectLst/>
                <a:uLnTx/>
                <a:uFillTx/>
                <a:latin typeface="Tahoma"/>
                <a:ea typeface="+mn-ea"/>
                <a:cs typeface="+mn-cs"/>
              </a:rPr>
              <a:t>4x lower false accept rate</a:t>
            </a:r>
            <a:r>
              <a:rPr kumimoji="0" lang="en-US" sz="1800" b="1" i="0" u="none" strike="noStrike" kern="1200" cap="none" spc="0" normalizeH="0" baseline="0" noProof="0" dirty="0">
                <a:ln>
                  <a:noFill/>
                </a:ln>
                <a:solidFill>
                  <a:srgbClr val="2C3FEB"/>
                </a:solidFill>
                <a:effectLst/>
                <a:uLnTx/>
                <a:uFillTx/>
                <a:latin typeface="Tahoma"/>
                <a:ea typeface="+mn-ea"/>
                <a:cs typeface="+mn-cs"/>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a:ea typeface="+mn-ea"/>
                <a:cs typeface="+mn-cs"/>
              </a:rPr>
              <a:t>than the Adjacency Filter (Xin et al., 2013)</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rgbClr val="FF0000"/>
                </a:solidFill>
                <a:effectLst/>
                <a:uLnTx/>
                <a:uFillTx/>
                <a:latin typeface="Tahoma"/>
                <a:ea typeface="+mn-ea"/>
                <a:cs typeface="+mn-cs"/>
              </a:rPr>
              <a:t>10x speedup in read mapping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a:ea typeface="+mn-ea"/>
                <a:cs typeface="+mn-cs"/>
              </a:rPr>
              <a:t>with the addition of GateKeeper to the </a:t>
            </a:r>
            <a:r>
              <a:rPr kumimoji="0" lang="en-US" sz="1800" b="0" i="0" u="none" strike="noStrike" kern="1200" cap="none" spc="0" normalizeH="0" baseline="0" noProof="0" dirty="0" err="1">
                <a:ln>
                  <a:noFill/>
                </a:ln>
                <a:solidFill>
                  <a:prstClr val="black"/>
                </a:solidFill>
                <a:effectLst/>
                <a:uLnTx/>
                <a:uFillTx/>
                <a:latin typeface="Tahoma"/>
                <a:ea typeface="+mn-ea"/>
                <a:cs typeface="+mn-cs"/>
              </a:rPr>
              <a:t>mrFAST</a:t>
            </a:r>
            <a:r>
              <a:rPr kumimoji="0" lang="en-US" sz="1800" b="0" i="0" u="none" strike="noStrike" kern="1200" cap="none" spc="0" normalizeH="0" baseline="0" noProof="0" dirty="0">
                <a:ln>
                  <a:noFill/>
                </a:ln>
                <a:solidFill>
                  <a:prstClr val="black"/>
                </a:solidFill>
                <a:effectLst/>
                <a:uLnTx/>
                <a:uFillTx/>
                <a:latin typeface="Tahoma"/>
                <a:ea typeface="+mn-ea"/>
                <a:cs typeface="+mn-cs"/>
              </a:rPr>
              <a:t> mapper (Alkan et al., 2009)</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black"/>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000000"/>
                </a:solidFill>
                <a:effectLst/>
                <a:uLnTx/>
                <a:uFillTx/>
                <a:latin typeface="Tahoma"/>
                <a:ea typeface="+mn-ea"/>
                <a:cs typeface="+mn-cs"/>
              </a:rPr>
              <a:t>Freely available online </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2"/>
              </a:rPr>
              <a:t>github.com/</a:t>
            </a:r>
            <a:r>
              <a:rPr kumimoji="0" lang="en-US" sz="1800" b="0" i="0" u="none" strike="noStrike" kern="1200" cap="none" spc="0" normalizeH="0" baseline="0" noProof="0" dirty="0" err="1">
                <a:ln>
                  <a:noFill/>
                </a:ln>
                <a:solidFill>
                  <a:srgbClr val="000000"/>
                </a:solidFill>
                <a:effectLst/>
                <a:uLnTx/>
                <a:uFillTx/>
                <a:latin typeface="Tahoma"/>
                <a:ea typeface="+mn-ea"/>
                <a:cs typeface="+mn-cs"/>
                <a:hlinkClick r:id="rId2"/>
              </a:rPr>
              <a:t>BilkentCompGen</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2"/>
              </a:rPr>
              <a:t>/GateKeeper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2031045579"/>
      </p:ext>
    </p:extLst>
  </p:cSld>
  <p:clrMapOvr>
    <a:masterClrMapping/>
  </p:clrMapOvr>
  <p:transition/>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err="1"/>
              <a:t>GateKeeper</a:t>
            </a:r>
            <a:r>
              <a:rPr lang="en-US"/>
              <a:t> Conclusions</a:t>
            </a:r>
          </a:p>
        </p:txBody>
      </p:sp>
      <p:sp>
        <p:nvSpPr>
          <p:cNvPr id="3" name="Content Placeholder 2"/>
          <p:cNvSpPr>
            <a:spLocks noGrp="1"/>
          </p:cNvSpPr>
          <p:nvPr>
            <p:ph idx="1"/>
          </p:nvPr>
        </p:nvSpPr>
        <p:spPr>
          <a:xfrm>
            <a:off x="228600" y="1268760"/>
            <a:ext cx="8735888" cy="4876800"/>
          </a:xfrm>
        </p:spPr>
        <p:txBody>
          <a:bodyPr/>
          <a:lstStyle/>
          <a:p>
            <a:r>
              <a:rPr lang="en-US" dirty="0">
                <a:solidFill>
                  <a:srgbClr val="FF0000"/>
                </a:solidFill>
              </a:rPr>
              <a:t>FPGA-based </a:t>
            </a:r>
            <a:r>
              <a:rPr lang="en-US" dirty="0"/>
              <a:t>pre-alignment </a:t>
            </a:r>
            <a:r>
              <a:rPr lang="en-US" dirty="0">
                <a:solidFill>
                  <a:srgbClr val="0000FF"/>
                </a:solidFill>
              </a:rPr>
              <a:t>greatly</a:t>
            </a:r>
            <a:r>
              <a:rPr lang="en-US" dirty="0"/>
              <a:t> speeds up read mapping</a:t>
            </a:r>
          </a:p>
          <a:p>
            <a:pPr lvl="1"/>
            <a:r>
              <a:rPr lang="en-US" dirty="0">
                <a:solidFill>
                  <a:srgbClr val="FF0000"/>
                </a:solidFill>
              </a:rPr>
              <a:t>10x speedup </a:t>
            </a:r>
            <a:r>
              <a:rPr lang="en-US" dirty="0"/>
              <a:t>of a state-of-the-art mapper (</a:t>
            </a:r>
            <a:r>
              <a:rPr lang="en-US" dirty="0" err="1"/>
              <a:t>mrFAST</a:t>
            </a:r>
            <a:r>
              <a:rPr lang="en-US" dirty="0"/>
              <a:t>)</a:t>
            </a:r>
          </a:p>
          <a:p>
            <a:pPr>
              <a:buFont typeface="Wingdings" panose="05000000000000000000" pitchFamily="2" charset="2"/>
              <a:buChar char="§"/>
            </a:pPr>
            <a:endParaRPr lang="en-US" dirty="0"/>
          </a:p>
          <a:p>
            <a:pPr>
              <a:buFont typeface="Wingdings" panose="05000000000000000000" pitchFamily="2" charset="2"/>
              <a:buChar char="§"/>
            </a:pPr>
            <a:endParaRPr lang="en-US" dirty="0"/>
          </a:p>
          <a:p>
            <a:r>
              <a:rPr lang="en-US" dirty="0"/>
              <a:t>FPGA-based pre-alignment can be </a:t>
            </a:r>
            <a:r>
              <a:rPr lang="en-US" dirty="0">
                <a:solidFill>
                  <a:srgbClr val="FF0000"/>
                </a:solidFill>
              </a:rPr>
              <a:t>integrated</a:t>
            </a:r>
            <a:r>
              <a:rPr lang="en-US" dirty="0"/>
              <a:t> with the </a:t>
            </a:r>
            <a:r>
              <a:rPr lang="en-US" dirty="0">
                <a:solidFill>
                  <a:srgbClr val="FF0000"/>
                </a:solidFill>
              </a:rPr>
              <a:t>sequencer</a:t>
            </a:r>
          </a:p>
          <a:p>
            <a:pPr lvl="1"/>
            <a:r>
              <a:rPr lang="en-US" dirty="0"/>
              <a:t>It can help to hide the complexity and details of the FPGA</a:t>
            </a:r>
          </a:p>
          <a:p>
            <a:pPr lvl="1"/>
            <a:r>
              <a:rPr lang="en-US" dirty="0">
                <a:solidFill>
                  <a:srgbClr val="0000FF"/>
                </a:solidFill>
              </a:rPr>
              <a:t>Enables </a:t>
            </a:r>
            <a:r>
              <a:rPr lang="en-US" b="1" dirty="0">
                <a:solidFill>
                  <a:srgbClr val="0000FF"/>
                </a:solidFill>
              </a:rPr>
              <a:t>real-time filtering </a:t>
            </a:r>
            <a:r>
              <a:rPr lang="en-US" dirty="0">
                <a:solidFill>
                  <a:srgbClr val="0000FF"/>
                </a:solidFill>
              </a:rPr>
              <a:t>while sequencing</a:t>
            </a:r>
          </a:p>
          <a:p>
            <a:pPr lvl="1"/>
            <a:r>
              <a:rPr lang="en-US" dirty="0">
                <a:solidFill>
                  <a:srgbClr val="0000FF"/>
                </a:solidFill>
              </a:rPr>
              <a:t>Paves the way to </a:t>
            </a:r>
            <a:r>
              <a:rPr lang="en-US" b="1" dirty="0">
                <a:solidFill>
                  <a:srgbClr val="0000FF"/>
                </a:solidFill>
              </a:rPr>
              <a:t>on-device genome analysis</a:t>
            </a:r>
            <a:endParaRPr lang="en-US" b="1" dirty="0"/>
          </a:p>
          <a:p>
            <a:pPr marL="0" indent="0">
              <a:buNone/>
            </a:pPr>
            <a:endParaRPr lang="en-US" sz="2800" dirty="0"/>
          </a:p>
          <a:p>
            <a:endParaRPr lang="en-US" sz="16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spTree>
    <p:extLst>
      <p:ext uri="{BB962C8B-B14F-4D97-AF65-F5344CB8AC3E}">
        <p14:creationId xmlns:p14="http://schemas.microsoft.com/office/powerpoint/2010/main" val="780931435"/>
      </p:ext>
    </p:extLst>
  </p:cSld>
  <p:clrMapOvr>
    <a:masterClrMapping/>
  </p:clrMapOvr>
  <p:transition/>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2E8C23-FA4B-DC43-9A4E-AB414CD1EE1B}"/>
              </a:ext>
            </a:extLst>
          </p:cNvPr>
          <p:cNvSpPr>
            <a:spLocks noGrp="1"/>
          </p:cNvSpPr>
          <p:nvPr>
            <p:ph type="title"/>
          </p:nvPr>
        </p:nvSpPr>
        <p:spPr/>
        <p:txBody>
          <a:bodyPr/>
          <a:lstStyle/>
          <a:p>
            <a:pPr lvl="0">
              <a:defRPr/>
            </a:pPr>
            <a:r>
              <a:rPr lang="en-US" dirty="0"/>
              <a:t>More on GateKeeper</a:t>
            </a:r>
            <a:endParaRPr lang="en-US" dirty="0">
              <a:solidFill>
                <a:srgbClr val="006633"/>
              </a:solidFill>
            </a:endParaRPr>
          </a:p>
        </p:txBody>
      </p:sp>
      <p:sp>
        <p:nvSpPr>
          <p:cNvPr id="3" name="Content Placeholder 2">
            <a:extLst>
              <a:ext uri="{FF2B5EF4-FFF2-40B4-BE49-F238E27FC236}">
                <a16:creationId xmlns:a16="http://schemas.microsoft.com/office/drawing/2014/main" id="{7D7272F7-812F-9A42-AE52-085A1B7B969B}"/>
              </a:ext>
            </a:extLst>
          </p:cNvPr>
          <p:cNvSpPr>
            <a:spLocks noGrp="1"/>
          </p:cNvSpPr>
          <p:nvPr>
            <p:ph idx="1"/>
          </p:nvPr>
        </p:nvSpPr>
        <p:spPr>
          <a:xfrm>
            <a:off x="228600" y="980728"/>
            <a:ext cx="8610600" cy="4876800"/>
          </a:xfrm>
        </p:spPr>
        <p:txBody>
          <a:bodyPr/>
          <a:lstStyle/>
          <a:p>
            <a:r>
              <a:rPr lang="en-US" sz="2200" dirty="0"/>
              <a:t>Mohammed </a:t>
            </a:r>
            <a:r>
              <a:rPr lang="en-US" sz="2200" dirty="0" err="1"/>
              <a:t>Alser</a:t>
            </a:r>
            <a:r>
              <a:rPr lang="en-US" sz="2200" dirty="0"/>
              <a:t>, Hasan Hassan, </a:t>
            </a:r>
            <a:r>
              <a:rPr lang="en-US" sz="2200" dirty="0" err="1"/>
              <a:t>Hongyi</a:t>
            </a:r>
            <a:r>
              <a:rPr lang="en-US" sz="2200" dirty="0"/>
              <a:t> Xin, </a:t>
            </a:r>
            <a:r>
              <a:rPr lang="en-US" sz="2200" dirty="0" err="1"/>
              <a:t>Oguz</a:t>
            </a:r>
            <a:r>
              <a:rPr lang="en-US" sz="2200" dirty="0"/>
              <a:t> </a:t>
            </a:r>
            <a:r>
              <a:rPr lang="en-US" sz="2200" dirty="0" err="1"/>
              <a:t>Ergin</a:t>
            </a:r>
            <a:r>
              <a:rPr lang="en-US" sz="2200" dirty="0"/>
              <a:t>, Onur Mutlu, and Can Alkan</a:t>
            </a:r>
            <a:br>
              <a:rPr lang="en-US" sz="2200" dirty="0"/>
            </a:br>
            <a:r>
              <a:rPr lang="en-US" sz="2200" b="1" dirty="0">
                <a:solidFill>
                  <a:srgbClr val="0000FF"/>
                </a:solidFill>
                <a:hlinkClick r:id="rId2">
                  <a:extLst>
                    <a:ext uri="{A12FA001-AC4F-418D-AE19-62706E023703}">
                      <ahyp:hlinkClr xmlns:ahyp="http://schemas.microsoft.com/office/drawing/2018/hyperlinkcolor" val="tx"/>
                    </a:ext>
                  </a:extLst>
                </a:hlinkClick>
              </a:rPr>
              <a:t>"GateKeeper: A New Hardware Architecture for Accelerating Pre-Alignment in DNA Short Read Mapping"</a:t>
            </a:r>
            <a:br>
              <a:rPr lang="en-US" sz="2200" dirty="0"/>
            </a:br>
            <a:r>
              <a:rPr lang="en-US" sz="2200" b="1" i="1" dirty="0">
                <a:hlinkClick r:id="rId3"/>
              </a:rPr>
              <a:t>Bioinformatics</a:t>
            </a:r>
            <a:r>
              <a:rPr lang="en-US" sz="2200" dirty="0"/>
              <a:t>, [published online, May 31], 2017. </a:t>
            </a:r>
            <a:br>
              <a:rPr lang="en-US" sz="2200" dirty="0"/>
            </a:br>
            <a:r>
              <a:rPr lang="en-US" sz="2200" dirty="0"/>
              <a:t>[</a:t>
            </a:r>
            <a:r>
              <a:rPr lang="en-US" sz="2200" dirty="0">
                <a:hlinkClick r:id="rId4"/>
              </a:rPr>
              <a:t>Source Code</a:t>
            </a:r>
            <a:r>
              <a:rPr lang="en-US" sz="2200" dirty="0"/>
              <a:t>] </a:t>
            </a:r>
            <a:br>
              <a:rPr lang="en-US" sz="2200" dirty="0"/>
            </a:br>
            <a:r>
              <a:rPr lang="en-US" sz="2200" dirty="0"/>
              <a:t>[</a:t>
            </a:r>
            <a:r>
              <a:rPr lang="en-US" sz="2200" dirty="0">
                <a:hlinkClick r:id="rId5"/>
              </a:rPr>
              <a:t>Online link at Bioinformatics Journal</a:t>
            </a:r>
            <a:r>
              <a:rPr lang="en-US" sz="2200" dirty="0"/>
              <a:t>]</a:t>
            </a:r>
          </a:p>
          <a:p>
            <a:endParaRPr lang="en-US" sz="2200" dirty="0"/>
          </a:p>
        </p:txBody>
      </p:sp>
      <p:sp>
        <p:nvSpPr>
          <p:cNvPr id="4" name="Slide Number Placeholder 3">
            <a:extLst>
              <a:ext uri="{FF2B5EF4-FFF2-40B4-BE49-F238E27FC236}">
                <a16:creationId xmlns:a16="http://schemas.microsoft.com/office/drawing/2014/main" id="{D883C8AB-36A8-254D-9CE5-089EFEBE3CA7}"/>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590AFA7F-FE4D-6F48-BB4A-2296F0C0FBB8}"/>
              </a:ext>
            </a:extLst>
          </p:cNvPr>
          <p:cNvPicPr>
            <a:picLocks noChangeAspect="1"/>
          </p:cNvPicPr>
          <p:nvPr/>
        </p:nvPicPr>
        <p:blipFill>
          <a:blip r:embed="rId6"/>
          <a:stretch>
            <a:fillRect/>
          </a:stretch>
        </p:blipFill>
        <p:spPr>
          <a:xfrm>
            <a:off x="0" y="3930359"/>
            <a:ext cx="9144000" cy="2450969"/>
          </a:xfrm>
          <a:prstGeom prst="rect">
            <a:avLst/>
          </a:prstGeom>
        </p:spPr>
      </p:pic>
    </p:spTree>
    <p:extLst>
      <p:ext uri="{BB962C8B-B14F-4D97-AF65-F5344CB8AC3E}">
        <p14:creationId xmlns:p14="http://schemas.microsoft.com/office/powerpoint/2010/main" val="2998463494"/>
      </p:ext>
    </p:extLst>
  </p:cSld>
  <p:clrMapOvr>
    <a:masterClrMapping/>
  </p:clrMapOvr>
  <p:transition/>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MAGNET Accelerator </a:t>
            </a:r>
            <a:r>
              <a:rPr lang="en-US" sz="3400" b="1" dirty="0"/>
              <a:t>[</a:t>
            </a:r>
            <a:r>
              <a:rPr lang="en-US" sz="3400" b="1" dirty="0" err="1"/>
              <a:t>Alser</a:t>
            </a:r>
            <a:r>
              <a:rPr lang="en-US" sz="3400" b="1" dirty="0"/>
              <a:t>+, TIR 2017]</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graphicFrame>
        <p:nvGraphicFramePr>
          <p:cNvPr id="6" name="Object 5"/>
          <p:cNvGraphicFramePr>
            <a:graphicFrameLocks noChangeAspect="1"/>
          </p:cNvGraphicFramePr>
          <p:nvPr/>
        </p:nvGraphicFramePr>
        <p:xfrm>
          <a:off x="912836" y="1296593"/>
          <a:ext cx="7318329" cy="4758305"/>
        </p:xfrm>
        <a:graphic>
          <a:graphicData uri="http://schemas.openxmlformats.org/presentationml/2006/ole">
            <mc:AlternateContent xmlns:mc="http://schemas.openxmlformats.org/markup-compatibility/2006">
              <mc:Choice xmlns:v="urn:schemas-microsoft-com:vml" Requires="v">
                <p:oleObj name="Visio" r:id="rId3" imgW="3218681" imgH="2095192" progId="Visio.Drawing.11">
                  <p:embed/>
                </p:oleObj>
              </mc:Choice>
              <mc:Fallback>
                <p:oleObj name="Visio" r:id="rId3" imgW="3218681" imgH="2095192" progId="Visio.Drawing.11">
                  <p:embed/>
                  <p:pic>
                    <p:nvPicPr>
                      <p:cNvPr id="6" name="Object 5"/>
                      <p:cNvPicPr>
                        <a:picLocks noChangeAspect="1" noChangeArrowheads="1"/>
                      </p:cNvPicPr>
                      <p:nvPr/>
                    </p:nvPicPr>
                    <p:blipFill>
                      <a:blip r:embed="rId4"/>
                      <a:srcRect/>
                      <a:stretch>
                        <a:fillRect/>
                      </a:stretch>
                    </p:blipFill>
                    <p:spPr bwMode="auto">
                      <a:xfrm>
                        <a:off x="912836" y="1296593"/>
                        <a:ext cx="7318329" cy="4758305"/>
                      </a:xfrm>
                      <a:prstGeom prst="rect">
                        <a:avLst/>
                      </a:prstGeom>
                      <a:noFill/>
                    </p:spPr>
                  </p:pic>
                </p:oleObj>
              </mc:Fallback>
            </mc:AlternateContent>
          </a:graphicData>
        </a:graphic>
      </p:graphicFrame>
    </p:spTree>
    <p:extLst>
      <p:ext uri="{BB962C8B-B14F-4D97-AF65-F5344CB8AC3E}">
        <p14:creationId xmlns:p14="http://schemas.microsoft.com/office/powerpoint/2010/main" val="3502059520"/>
      </p:ext>
    </p:extLst>
  </p:cSld>
  <p:clrMapOvr>
    <a:masterClrMapping/>
  </p:clrMapOvr>
  <p:transition/>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t>Can We Do Better?</a:t>
            </a:r>
            <a:endParaRPr lang="en-US" dirty="0">
              <a:latin typeface="Garamond" charset="0"/>
              <a:ea typeface="ＭＳ Ｐゴシック" charset="0"/>
              <a:cs typeface="ＭＳ Ｐゴシック" charset="0"/>
            </a:endParaRPr>
          </a:p>
        </p:txBody>
      </p:sp>
      <p:sp>
        <p:nvSpPr>
          <p:cNvPr id="19459" name="Content Placeholder 2"/>
          <p:cNvSpPr>
            <a:spLocks noGrp="1"/>
          </p:cNvSpPr>
          <p:nvPr>
            <p:ph idx="1"/>
          </p:nvPr>
        </p:nvSpPr>
        <p:spPr>
          <a:xfrm>
            <a:off x="107504" y="764704"/>
            <a:ext cx="8856984"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dirty="0">
                <a:solidFill>
                  <a:srgbClr val="0432FF"/>
                </a:solidFill>
                <a:latin typeface="Tahoma" charset="0"/>
                <a:ea typeface="ＭＳ Ｐゴシック" charset="0"/>
                <a:cs typeface="ＭＳ Ｐゴシック" charset="0"/>
              </a:rPr>
              <a:t>Faster, More Accurate,</a:t>
            </a:r>
          </a:p>
          <a:p>
            <a:pPr marL="0" indent="0" algn="ctr" eaLnBrk="1" hangingPunct="1">
              <a:buNone/>
            </a:pPr>
            <a:r>
              <a:rPr lang="en-US" sz="6000" dirty="0">
                <a:solidFill>
                  <a:srgbClr val="0432FF"/>
                </a:solidFill>
                <a:latin typeface="Tahoma" charset="0"/>
                <a:ea typeface="ＭＳ Ｐゴシック" charset="0"/>
                <a:cs typeface="ＭＳ Ｐゴシック" charset="0"/>
              </a:rPr>
              <a:t>More Scalable </a:t>
            </a:r>
          </a:p>
          <a:p>
            <a:pPr marL="0" indent="0" algn="ctr" eaLnBrk="1" hangingPunct="1">
              <a:buNone/>
            </a:pPr>
            <a:r>
              <a:rPr lang="en-US" sz="6000" dirty="0">
                <a:solidFill>
                  <a:srgbClr val="FF0000"/>
                </a:solidFill>
                <a:latin typeface="Tahoma" charset="0"/>
                <a:ea typeface="ＭＳ Ｐゴシック" charset="0"/>
                <a:cs typeface="ＭＳ Ｐゴシック" charset="0"/>
              </a:rPr>
              <a:t>Pre-Alignment Filtering</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3159908645"/>
      </p:ext>
    </p:extLst>
  </p:cSld>
  <p:clrMapOvr>
    <a:masterClrMapping/>
  </p:clrMapOvr>
  <p:transition/>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5" name="Title 1">
            <a:extLst>
              <a:ext uri="{FF2B5EF4-FFF2-40B4-BE49-F238E27FC236}">
                <a16:creationId xmlns:a16="http://schemas.microsoft.com/office/drawing/2014/main" id="{C0BA9032-E454-4549-A5B5-ED2FFF9B48F6}"/>
              </a:ext>
            </a:extLst>
          </p:cNvPr>
          <p:cNvSpPr>
            <a:spLocks noGrp="1" noChangeArrowheads="1"/>
          </p:cNvSpPr>
          <p:nvPr>
            <p:ph type="title"/>
          </p:nvPr>
        </p:nvSpPr>
        <p:spPr>
          <a:xfrm>
            <a:off x="228600" y="152400"/>
            <a:ext cx="8915400" cy="1066800"/>
          </a:xfrm>
        </p:spPr>
        <p:txBody>
          <a:bodyPr/>
          <a:lstStyle/>
          <a:p>
            <a:r>
              <a:rPr lang="en-US" altLang="en-US" sz="3800" dirty="0"/>
              <a:t>Algorithm-Arch-Device Co-Design is Critical</a:t>
            </a:r>
          </a:p>
        </p:txBody>
      </p:sp>
      <p:sp>
        <p:nvSpPr>
          <p:cNvPr id="277506" name="Content Placeholder 2">
            <a:extLst>
              <a:ext uri="{FF2B5EF4-FFF2-40B4-BE49-F238E27FC236}">
                <a16:creationId xmlns:a16="http://schemas.microsoft.com/office/drawing/2014/main" id="{281812F4-8401-8A40-97FF-DB827DE7A4ED}"/>
              </a:ext>
            </a:extLst>
          </p:cNvPr>
          <p:cNvSpPr>
            <a:spLocks noGrp="1" noChangeArrowheads="1"/>
          </p:cNvSpPr>
          <p:nvPr>
            <p:ph idx="1"/>
          </p:nvPr>
        </p:nvSpPr>
        <p:spPr/>
        <p:txBody>
          <a:bodyPr/>
          <a:lstStyle/>
          <a:p>
            <a:endParaRPr lang="en-US" altLang="en-US"/>
          </a:p>
        </p:txBody>
      </p:sp>
      <p:sp>
        <p:nvSpPr>
          <p:cNvPr id="4" name="Slide Number Placeholder 3">
            <a:extLst>
              <a:ext uri="{FF2B5EF4-FFF2-40B4-BE49-F238E27FC236}">
                <a16:creationId xmlns:a16="http://schemas.microsoft.com/office/drawing/2014/main" id="{89B71706-8BED-F442-8971-B8568724DC1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0585D8F-B845-BB48-BA80-B7F93FEB1A49}"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Text Box 17">
            <a:extLst>
              <a:ext uri="{FF2B5EF4-FFF2-40B4-BE49-F238E27FC236}">
                <a16:creationId xmlns:a16="http://schemas.microsoft.com/office/drawing/2014/main" id="{959B9344-D19A-2D41-AE41-D62E609FC875}"/>
              </a:ext>
            </a:extLst>
          </p:cNvPr>
          <p:cNvSpPr txBox="1">
            <a:spLocks noChangeArrowheads="1"/>
          </p:cNvSpPr>
          <p:nvPr/>
        </p:nvSpPr>
        <p:spPr bwMode="auto">
          <a:xfrm>
            <a:off x="3248025" y="3690938"/>
            <a:ext cx="2041525" cy="368300"/>
          </a:xfrm>
          <a:prstGeom prst="rect">
            <a:avLst/>
          </a:prstGeom>
          <a:solidFill>
            <a:srgbClr val="00FF00"/>
          </a:solidFill>
          <a:ln w="9525">
            <a:solidFill>
              <a:schemeClr val="tx1"/>
            </a:solidFill>
            <a:miter lim="800000"/>
            <a:headEnd/>
            <a:tailEnd/>
          </a:ln>
        </p:spPr>
        <p:txBody>
          <a:bodyPr wrap="none">
            <a:spAutoFit/>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Micro-architecture</a:t>
            </a:r>
          </a:p>
        </p:txBody>
      </p:sp>
      <p:sp>
        <p:nvSpPr>
          <p:cNvPr id="6" name="Text Box 18">
            <a:extLst>
              <a:ext uri="{FF2B5EF4-FFF2-40B4-BE49-F238E27FC236}">
                <a16:creationId xmlns:a16="http://schemas.microsoft.com/office/drawing/2014/main" id="{7C4BD413-256F-804C-A912-33BF955D779D}"/>
              </a:ext>
            </a:extLst>
          </p:cNvPr>
          <p:cNvSpPr txBox="1">
            <a:spLocks noChangeAspect="1" noChangeArrowheads="1"/>
          </p:cNvSpPr>
          <p:nvPr/>
        </p:nvSpPr>
        <p:spPr bwMode="auto">
          <a:xfrm>
            <a:off x="3248025" y="3319463"/>
            <a:ext cx="2041525" cy="366712"/>
          </a:xfrm>
          <a:prstGeom prst="rect">
            <a:avLst/>
          </a:prstGeom>
          <a:solidFill>
            <a:srgbClr val="FFFF00"/>
          </a:solidFill>
          <a:ln w="9525">
            <a:solidFill>
              <a:schemeClr val="tx1"/>
            </a:solidFill>
            <a:miter lim="800000"/>
            <a:headEnd/>
            <a:tailEnd/>
          </a:ln>
        </p:spPr>
        <p:txBody>
          <a:bodyPr wrap="none"/>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SW/HW Interface</a:t>
            </a:r>
          </a:p>
        </p:txBody>
      </p:sp>
      <p:sp>
        <p:nvSpPr>
          <p:cNvPr id="7" name="Text Box 19">
            <a:extLst>
              <a:ext uri="{FF2B5EF4-FFF2-40B4-BE49-F238E27FC236}">
                <a16:creationId xmlns:a16="http://schemas.microsoft.com/office/drawing/2014/main" id="{B9AA388C-D761-2E48-878A-F4413ABC67B1}"/>
              </a:ext>
            </a:extLst>
          </p:cNvPr>
          <p:cNvSpPr txBox="1">
            <a:spLocks noChangeAspect="1" noChangeArrowheads="1"/>
          </p:cNvSpPr>
          <p:nvPr/>
        </p:nvSpPr>
        <p:spPr bwMode="auto">
          <a:xfrm>
            <a:off x="3244850" y="2654300"/>
            <a:ext cx="2043113" cy="368300"/>
          </a:xfrm>
          <a:prstGeom prst="rect">
            <a:avLst/>
          </a:prstGeom>
          <a:solidFill>
            <a:srgbClr val="00FFFF"/>
          </a:solidFill>
          <a:ln w="9525">
            <a:solidFill>
              <a:schemeClr val="tx1"/>
            </a:solidFill>
            <a:miter lim="800000"/>
            <a:headEnd/>
            <a:tailEnd/>
          </a:ln>
        </p:spPr>
        <p:txBody>
          <a:bodyPr wrap="none"/>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Program/Language</a:t>
            </a:r>
          </a:p>
        </p:txBody>
      </p:sp>
      <p:sp>
        <p:nvSpPr>
          <p:cNvPr id="8" name="Text Box 20">
            <a:extLst>
              <a:ext uri="{FF2B5EF4-FFF2-40B4-BE49-F238E27FC236}">
                <a16:creationId xmlns:a16="http://schemas.microsoft.com/office/drawing/2014/main" id="{B8AE1440-B0CA-254A-8992-48EE47078E5D}"/>
              </a:ext>
            </a:extLst>
          </p:cNvPr>
          <p:cNvSpPr txBox="1">
            <a:spLocks noChangeAspect="1" noChangeArrowheads="1"/>
          </p:cNvSpPr>
          <p:nvPr/>
        </p:nvSpPr>
        <p:spPr bwMode="auto">
          <a:xfrm>
            <a:off x="3244850" y="2282825"/>
            <a:ext cx="2043113" cy="368300"/>
          </a:xfrm>
          <a:prstGeom prst="rect">
            <a:avLst/>
          </a:prstGeom>
          <a:solidFill>
            <a:srgbClr val="00FFFF"/>
          </a:solidFill>
          <a:ln w="9525">
            <a:solidFill>
              <a:schemeClr val="tx1"/>
            </a:solidFill>
            <a:miter lim="800000"/>
            <a:headEnd/>
            <a:tailEnd/>
          </a:ln>
        </p:spPr>
        <p:txBody>
          <a:bodyPr wrap="none"/>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Algorithm</a:t>
            </a:r>
          </a:p>
        </p:txBody>
      </p:sp>
      <p:sp>
        <p:nvSpPr>
          <p:cNvPr id="9" name="Text Box 21">
            <a:extLst>
              <a:ext uri="{FF2B5EF4-FFF2-40B4-BE49-F238E27FC236}">
                <a16:creationId xmlns:a16="http://schemas.microsoft.com/office/drawing/2014/main" id="{284B2756-DCD2-CB4A-A497-A7E3258D80D8}"/>
              </a:ext>
            </a:extLst>
          </p:cNvPr>
          <p:cNvSpPr txBox="1">
            <a:spLocks noChangeAspect="1" noChangeArrowheads="1"/>
          </p:cNvSpPr>
          <p:nvPr/>
        </p:nvSpPr>
        <p:spPr bwMode="auto">
          <a:xfrm>
            <a:off x="3244850" y="1916113"/>
            <a:ext cx="2043113" cy="366712"/>
          </a:xfrm>
          <a:prstGeom prst="rect">
            <a:avLst/>
          </a:prstGeom>
          <a:solidFill>
            <a:srgbClr val="00FFFF"/>
          </a:solidFill>
          <a:ln w="9525">
            <a:solidFill>
              <a:schemeClr val="tx1"/>
            </a:solidFill>
            <a:miter lim="800000"/>
            <a:headEnd/>
            <a:tailEnd/>
          </a:ln>
        </p:spPr>
        <p:txBody>
          <a:bodyPr wrap="none"/>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Problem</a:t>
            </a:r>
          </a:p>
        </p:txBody>
      </p:sp>
      <p:sp>
        <p:nvSpPr>
          <p:cNvPr id="10" name="Text Box 22">
            <a:extLst>
              <a:ext uri="{FF2B5EF4-FFF2-40B4-BE49-F238E27FC236}">
                <a16:creationId xmlns:a16="http://schemas.microsoft.com/office/drawing/2014/main" id="{4A5CD7D2-75F2-4340-AD85-3DA75A4D8BD3}"/>
              </a:ext>
            </a:extLst>
          </p:cNvPr>
          <p:cNvSpPr txBox="1">
            <a:spLocks noChangeAspect="1" noChangeArrowheads="1"/>
          </p:cNvSpPr>
          <p:nvPr/>
        </p:nvSpPr>
        <p:spPr bwMode="auto">
          <a:xfrm>
            <a:off x="3248025" y="406400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endParaRPr>
          </a:p>
        </p:txBody>
      </p:sp>
      <p:sp>
        <p:nvSpPr>
          <p:cNvPr id="11" name="Text Box 23">
            <a:extLst>
              <a:ext uri="{FF2B5EF4-FFF2-40B4-BE49-F238E27FC236}">
                <a16:creationId xmlns:a16="http://schemas.microsoft.com/office/drawing/2014/main" id="{8FF071FC-8054-5545-9246-15BBD8947BE7}"/>
              </a:ext>
            </a:extLst>
          </p:cNvPr>
          <p:cNvSpPr txBox="1">
            <a:spLocks noChangeAspect="1" noChangeArrowheads="1"/>
          </p:cNvSpPr>
          <p:nvPr/>
        </p:nvSpPr>
        <p:spPr bwMode="auto">
          <a:xfrm>
            <a:off x="3248025" y="4435475"/>
            <a:ext cx="2041525" cy="368300"/>
          </a:xfrm>
          <a:prstGeom prst="rect">
            <a:avLst/>
          </a:prstGeom>
          <a:solidFill>
            <a:srgbClr val="00FF00"/>
          </a:solidFill>
          <a:ln w="9525">
            <a:solidFill>
              <a:schemeClr val="tx1"/>
            </a:solidFill>
            <a:miter lim="800000"/>
            <a:headEnd/>
            <a:tailEnd/>
          </a:ln>
        </p:spPr>
        <p:txBody>
          <a:bodyPr wrap="none"/>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Devices</a:t>
            </a:r>
          </a:p>
        </p:txBody>
      </p:sp>
      <p:sp>
        <p:nvSpPr>
          <p:cNvPr id="12" name="Text Box 24">
            <a:extLst>
              <a:ext uri="{FF2B5EF4-FFF2-40B4-BE49-F238E27FC236}">
                <a16:creationId xmlns:a16="http://schemas.microsoft.com/office/drawing/2014/main" id="{B8807EAF-3E7A-2E4F-A579-A5C0F20A55C3}"/>
              </a:ext>
            </a:extLst>
          </p:cNvPr>
          <p:cNvSpPr txBox="1">
            <a:spLocks noChangeAspect="1" noChangeArrowheads="1"/>
          </p:cNvSpPr>
          <p:nvPr/>
        </p:nvSpPr>
        <p:spPr bwMode="auto">
          <a:xfrm>
            <a:off x="3248025" y="2997200"/>
            <a:ext cx="2041525" cy="327025"/>
          </a:xfrm>
          <a:prstGeom prst="rect">
            <a:avLst/>
          </a:prstGeom>
          <a:solidFill>
            <a:srgbClr val="35F6FF"/>
          </a:solidFill>
          <a:ln w="9525">
            <a:solidFill>
              <a:schemeClr val="tx1"/>
            </a:solidFill>
            <a:miter lim="800000"/>
            <a:headEnd/>
            <a:tailEnd/>
          </a:ln>
        </p:spPr>
        <p:txBody>
          <a:bodyPr wrap="none"/>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System Software</a:t>
            </a:r>
          </a:p>
        </p:txBody>
      </p:sp>
      <p:sp>
        <p:nvSpPr>
          <p:cNvPr id="14" name="Text Box 23">
            <a:extLst>
              <a:ext uri="{FF2B5EF4-FFF2-40B4-BE49-F238E27FC236}">
                <a16:creationId xmlns:a16="http://schemas.microsoft.com/office/drawing/2014/main" id="{91425FE6-E37E-7E4F-B0E3-BFAA7BB143C7}"/>
              </a:ext>
            </a:extLst>
          </p:cNvPr>
          <p:cNvSpPr txBox="1">
            <a:spLocks noChangeAspect="1" noChangeArrowheads="1"/>
          </p:cNvSpPr>
          <p:nvPr/>
        </p:nvSpPr>
        <p:spPr bwMode="auto">
          <a:xfrm>
            <a:off x="3249613" y="4791075"/>
            <a:ext cx="2043112" cy="366713"/>
          </a:xfrm>
          <a:prstGeom prst="rect">
            <a:avLst/>
          </a:prstGeom>
          <a:solidFill>
            <a:srgbClr val="00FF00"/>
          </a:solidFill>
          <a:ln w="9525">
            <a:solidFill>
              <a:schemeClr val="tx1"/>
            </a:solidFill>
            <a:miter lim="800000"/>
            <a:headEnd/>
            <a:tailEnd/>
          </a:ln>
        </p:spPr>
        <p:txBody>
          <a:bodyPr wrap="none"/>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Electrons</a:t>
            </a:r>
          </a:p>
        </p:txBody>
      </p:sp>
      <p:sp>
        <p:nvSpPr>
          <p:cNvPr id="16" name="Rounded Rectangle 15">
            <a:extLst>
              <a:ext uri="{FF2B5EF4-FFF2-40B4-BE49-F238E27FC236}">
                <a16:creationId xmlns:a16="http://schemas.microsoft.com/office/drawing/2014/main" id="{A71EA216-5C4D-3D45-839A-67809AE444B6}"/>
              </a:ext>
            </a:extLst>
          </p:cNvPr>
          <p:cNvSpPr>
            <a:spLocks noChangeArrowheads="1"/>
          </p:cNvSpPr>
          <p:nvPr/>
        </p:nvSpPr>
        <p:spPr bwMode="auto">
          <a:xfrm rot="5400000">
            <a:off x="3140075" y="2393951"/>
            <a:ext cx="2232025" cy="2286000"/>
          </a:xfrm>
          <a:prstGeom prst="roundRect">
            <a:avLst>
              <a:gd name="adj" fmla="val 16667"/>
            </a:avLst>
          </a:prstGeom>
          <a:noFill/>
          <a:ln w="44450">
            <a:solidFill>
              <a:srgbClr val="0000FF"/>
            </a:solidFill>
            <a:round/>
            <a:headEnd/>
            <a:tailEnd/>
          </a:ln>
          <a:extLst>
            <a:ext uri="{909E8E84-426E-40dd-AFC4-6F175D3DCCD1}"/>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ＭＳ Ｐゴシック" panose="020B0600070205080204" pitchFamily="34" charset="-128"/>
              <a:cs typeface="+mn-cs"/>
            </a:endParaRPr>
          </a:p>
        </p:txBody>
      </p:sp>
      <p:sp>
        <p:nvSpPr>
          <p:cNvPr id="17" name="TextBox 16">
            <a:extLst>
              <a:ext uri="{FF2B5EF4-FFF2-40B4-BE49-F238E27FC236}">
                <a16:creationId xmlns:a16="http://schemas.microsoft.com/office/drawing/2014/main" id="{8C58E4F8-1C59-F946-A9A5-CE2A86B0DDA5}"/>
              </a:ext>
            </a:extLst>
          </p:cNvPr>
          <p:cNvSpPr txBox="1">
            <a:spLocks noChangeArrowheads="1"/>
          </p:cNvSpPr>
          <p:nvPr/>
        </p:nvSpPr>
        <p:spPr bwMode="auto">
          <a:xfrm>
            <a:off x="-31750" y="3284538"/>
            <a:ext cx="312420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a:ln>
                  <a:noFill/>
                </a:ln>
                <a:solidFill>
                  <a:srgbClr val="0000FF"/>
                </a:solidFill>
                <a:effectLst/>
                <a:uLnTx/>
                <a:uFillTx/>
                <a:latin typeface="Arial" panose="020B0604020202020204" pitchFamily="34" charset="0"/>
                <a:ea typeface="ＭＳ Ｐゴシック" panose="020B0600070205080204" pitchFamily="34" charset="-128"/>
                <a:cs typeface="+mn-cs"/>
              </a:rPr>
              <a:t>Computer Architecture (expanded view)</a:t>
            </a:r>
            <a:endParaRPr kumimoji="0" lang="en-US" altLang="en-US" sz="1800" b="1"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2203012438"/>
      </p:ext>
    </p:extLst>
  </p:cSld>
  <p:clrMapOvr>
    <a:masterClrMapping/>
  </p:clrMapOvr>
  <p:transition/>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Shouji </a:t>
            </a:r>
            <a:r>
              <a:rPr lang="en-US" dirty="0">
                <a:solidFill>
                  <a:srgbClr val="006633"/>
                </a:solidFill>
              </a:rPr>
              <a:t>(</a:t>
            </a:r>
            <a:r>
              <a:rPr lang="ja-JP" altLang="en-US">
                <a:solidFill>
                  <a:srgbClr val="006633"/>
                </a:solidFill>
              </a:rPr>
              <a:t>障子</a:t>
            </a:r>
            <a:r>
              <a:rPr lang="en-US" altLang="ja-JP" dirty="0">
                <a:solidFill>
                  <a:srgbClr val="006633"/>
                </a:solidFill>
              </a:rPr>
              <a:t>)</a:t>
            </a:r>
            <a:r>
              <a:rPr lang="en-US" sz="3600" dirty="0"/>
              <a:t> </a:t>
            </a:r>
            <a:r>
              <a:rPr lang="en-US" sz="3000" b="1" dirty="0"/>
              <a:t>[Alser+, Bioinformatics 2019]</a:t>
            </a:r>
          </a:p>
        </p:txBody>
      </p:sp>
      <p:pic>
        <p:nvPicPr>
          <p:cNvPr id="7" name="Content Placeholder 6">
            <a:extLst>
              <a:ext uri="{FF2B5EF4-FFF2-40B4-BE49-F238E27FC236}">
                <a16:creationId xmlns:a16="http://schemas.microsoft.com/office/drawing/2014/main" id="{B4B2A96C-30FF-114A-9994-B69E4AA50358}"/>
              </a:ext>
            </a:extLst>
          </p:cNvPr>
          <p:cNvPicPr>
            <a:picLocks noGrp="1" noChangeAspect="1"/>
          </p:cNvPicPr>
          <p:nvPr>
            <p:ph idx="1"/>
          </p:nvPr>
        </p:nvPicPr>
        <p:blipFill rotWithShape="1">
          <a:blip r:embed="rId2">
            <a:extLst>
              <a:ext uri="{28A0092B-C50C-407E-A947-70E740481C1C}">
                <a14:useLocalDpi xmlns:a14="http://schemas.microsoft.com/office/drawing/2010/main" val="0"/>
              </a:ext>
            </a:extLst>
          </a:blip>
          <a:srcRect l="29877" t="20040" r="30684" b="41570"/>
          <a:stretch/>
        </p:blipFill>
        <p:spPr>
          <a:xfrm>
            <a:off x="1259632" y="2627084"/>
            <a:ext cx="7262274" cy="4104764"/>
          </a:xfrm>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200218" y="1052736"/>
            <a:ext cx="8476676" cy="1661993"/>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rPr>
              <a:t>Mohammed </a:t>
            </a:r>
            <a:r>
              <a:rPr kumimoji="0" lang="en-US" sz="1700" b="0" i="0" u="none" strike="noStrike" kern="1200" cap="none" spc="0" normalizeH="0" baseline="0" noProof="0" dirty="0" err="1">
                <a:ln>
                  <a:noFill/>
                </a:ln>
                <a:solidFill>
                  <a:srgbClr val="000000"/>
                </a:solidFill>
                <a:effectLst/>
                <a:uLnTx/>
                <a:uFillTx/>
                <a:latin typeface="Tahoma"/>
                <a:ea typeface="+mn-ea"/>
                <a:cs typeface="+mn-cs"/>
              </a:rPr>
              <a:t>Alser</a:t>
            </a:r>
            <a:r>
              <a:rPr kumimoji="0" lang="en-US" sz="1700" b="0" i="0" u="none" strike="noStrike" kern="1200" cap="none" spc="0" normalizeH="0" baseline="0" noProof="0" dirty="0">
                <a:ln>
                  <a:noFill/>
                </a:ln>
                <a:solidFill>
                  <a:srgbClr val="000000"/>
                </a:solidFill>
                <a:effectLst/>
                <a:uLnTx/>
                <a:uFillTx/>
                <a:latin typeface="Tahoma"/>
                <a:ea typeface="+mn-ea"/>
                <a:cs typeface="+mn-cs"/>
              </a:rPr>
              <a:t>, Hasan Hassan, Akash Kumar, Onur Mutlu, and Can Alkan,</a:t>
            </a:r>
            <a:br>
              <a:rPr kumimoji="0" lang="en-US" sz="1700" b="0" i="0" u="none" strike="noStrike" kern="1200" cap="none" spc="0" normalizeH="0" baseline="0" noProof="0" dirty="0">
                <a:ln>
                  <a:noFill/>
                </a:ln>
                <a:solidFill>
                  <a:srgbClr val="000000"/>
                </a:solidFill>
                <a:effectLst/>
                <a:uLnTx/>
                <a:uFillTx/>
                <a:latin typeface="Tahoma"/>
                <a:ea typeface="+mn-ea"/>
                <a:cs typeface="+mn-cs"/>
              </a:rPr>
            </a:br>
            <a:r>
              <a:rPr kumimoji="0" lang="en-US" sz="1700" b="1" i="0" u="none" strike="noStrike" kern="1200" cap="none" spc="0" normalizeH="0" baseline="0" noProof="0" dirty="0">
                <a:ln>
                  <a:noFill/>
                </a:ln>
                <a:solidFill>
                  <a:srgbClr val="0000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"Shouji: A Fast and Efficient Pre-Alignment Filter for Sequence Alignment"</a:t>
            </a:r>
            <a:br>
              <a:rPr kumimoji="0" lang="en-US" sz="1700" b="0" i="0" u="none" strike="noStrike" kern="1200" cap="none" spc="0" normalizeH="0" baseline="0" noProof="0" dirty="0">
                <a:ln>
                  <a:noFill/>
                </a:ln>
                <a:solidFill>
                  <a:srgbClr val="000000"/>
                </a:solidFill>
                <a:effectLst/>
                <a:uLnTx/>
                <a:uFillTx/>
                <a:latin typeface="Tahoma"/>
                <a:ea typeface="+mn-ea"/>
                <a:cs typeface="+mn-cs"/>
              </a:rPr>
            </a:br>
            <a:r>
              <a:rPr kumimoji="0" lang="en-US" sz="1700" b="1" i="1" u="none" strike="noStrike" kern="1200" cap="none" spc="0" normalizeH="0" baseline="0" noProof="0" dirty="0">
                <a:ln>
                  <a:noFill/>
                </a:ln>
                <a:solidFill>
                  <a:srgbClr val="000000"/>
                </a:solidFill>
                <a:effectLst/>
                <a:uLnTx/>
                <a:uFillTx/>
                <a:latin typeface="Tahoma"/>
                <a:ea typeface="+mn-ea"/>
                <a:cs typeface="+mn-cs"/>
                <a:hlinkClick r:id="rId4"/>
              </a:rPr>
              <a:t>Bioinformatics</a:t>
            </a:r>
            <a:r>
              <a:rPr kumimoji="0" lang="en-US" sz="1700" b="0" i="0" u="none" strike="noStrike" kern="1200" cap="none" spc="0" normalizeH="0" baseline="0" noProof="0" dirty="0">
                <a:ln>
                  <a:noFill/>
                </a:ln>
                <a:solidFill>
                  <a:srgbClr val="000000"/>
                </a:solidFill>
                <a:effectLst/>
                <a:uLnTx/>
                <a:uFillTx/>
                <a:latin typeface="Tahoma"/>
                <a:ea typeface="+mn-ea"/>
                <a:cs typeface="+mn-cs"/>
              </a:rPr>
              <a:t>, [published online, March 28], 2019. </a:t>
            </a:r>
            <a:br>
              <a:rPr kumimoji="0" lang="en-US" sz="1700" b="0" i="0" u="none" strike="noStrike" kern="1200" cap="none" spc="0" normalizeH="0" baseline="0" noProof="0" dirty="0">
                <a:ln>
                  <a:noFill/>
                </a:ln>
                <a:solidFill>
                  <a:srgbClr val="000000"/>
                </a:solidFill>
                <a:effectLst/>
                <a:uLnTx/>
                <a:uFillTx/>
                <a:latin typeface="Tahoma"/>
                <a:ea typeface="+mn-ea"/>
                <a:cs typeface="+mn-cs"/>
              </a:rPr>
            </a:br>
            <a:r>
              <a:rPr kumimoji="0" lang="en-US" sz="1700" b="0" i="0" u="none" strike="noStrike" kern="1200" cap="none" spc="0" normalizeH="0" baseline="0" noProof="0" dirty="0">
                <a:ln>
                  <a:noFill/>
                </a:ln>
                <a:solidFill>
                  <a:srgbClr val="000000"/>
                </a:solidFill>
                <a:effectLst/>
                <a:uLnTx/>
                <a:uFillTx/>
                <a:latin typeface="Tahoma"/>
                <a:ea typeface="+mn-ea"/>
                <a:cs typeface="+mn-cs"/>
              </a:rPr>
              <a:t>[</a:t>
            </a:r>
            <a:r>
              <a:rPr kumimoji="0" lang="en-US" sz="1700" b="0" i="0" u="none" strike="noStrike" kern="1200" cap="none" spc="0" normalizeH="0" baseline="0" noProof="0" dirty="0">
                <a:ln>
                  <a:noFill/>
                </a:ln>
                <a:solidFill>
                  <a:srgbClr val="000000"/>
                </a:solidFill>
                <a:effectLst/>
                <a:uLnTx/>
                <a:uFillTx/>
                <a:latin typeface="Tahoma"/>
                <a:ea typeface="+mn-ea"/>
                <a:cs typeface="+mn-cs"/>
                <a:hlinkClick r:id="rId5"/>
              </a:rPr>
              <a:t>Source Code</a:t>
            </a:r>
            <a:r>
              <a:rPr kumimoji="0" lang="en-US" sz="1700" b="0" i="0" u="none" strike="noStrike" kern="1200" cap="none" spc="0" normalizeH="0" baseline="0" noProof="0" dirty="0">
                <a:ln>
                  <a:noFill/>
                </a:ln>
                <a:solidFill>
                  <a:srgbClr val="000000"/>
                </a:solidFill>
                <a:effectLst/>
                <a:uLnTx/>
                <a:uFillTx/>
                <a:latin typeface="Tahoma"/>
                <a:ea typeface="+mn-ea"/>
                <a:cs typeface="+mn-cs"/>
              </a:rPr>
              <a:t>] </a:t>
            </a:r>
            <a:br>
              <a:rPr kumimoji="0" lang="en-US" sz="1700" b="0" i="0" u="none" strike="noStrike" kern="1200" cap="none" spc="0" normalizeH="0" baseline="0" noProof="0" dirty="0">
                <a:ln>
                  <a:noFill/>
                </a:ln>
                <a:solidFill>
                  <a:srgbClr val="000000"/>
                </a:solidFill>
                <a:effectLst/>
                <a:uLnTx/>
                <a:uFillTx/>
                <a:latin typeface="Tahoma"/>
                <a:ea typeface="+mn-ea"/>
                <a:cs typeface="+mn-cs"/>
              </a:rPr>
            </a:br>
            <a:r>
              <a:rPr kumimoji="0" lang="en-US" sz="1700" b="0" i="0" u="none" strike="noStrike" kern="1200" cap="none" spc="0" normalizeH="0" baseline="0" noProof="0" dirty="0">
                <a:ln>
                  <a:noFill/>
                </a:ln>
                <a:solidFill>
                  <a:srgbClr val="000000"/>
                </a:solidFill>
                <a:effectLst/>
                <a:uLnTx/>
                <a:uFillTx/>
                <a:latin typeface="Tahoma"/>
                <a:ea typeface="+mn-ea"/>
                <a:cs typeface="+mn-cs"/>
              </a:rPr>
              <a:t>[</a:t>
            </a:r>
            <a:r>
              <a:rPr kumimoji="0" lang="en-US" sz="1700" b="0" i="0" u="none" strike="noStrike" kern="1200" cap="none" spc="0" normalizeH="0" baseline="0" noProof="0" dirty="0">
                <a:ln>
                  <a:noFill/>
                </a:ln>
                <a:solidFill>
                  <a:srgbClr val="000000"/>
                </a:solidFill>
                <a:effectLst/>
                <a:uLnTx/>
                <a:uFillTx/>
                <a:latin typeface="Tahoma"/>
                <a:ea typeface="+mn-ea"/>
                <a:cs typeface="+mn-cs"/>
                <a:hlinkClick r:id="rId6"/>
              </a:rPr>
              <a:t>Online link at Bioinformatics Journal</a:t>
            </a:r>
            <a:r>
              <a:rPr kumimoji="0" lang="en-US" sz="17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844531426"/>
      </p:ext>
    </p:extLst>
  </p:cSld>
  <p:clrMapOvr>
    <a:masterClrMapping/>
  </p:clrMapOvr>
  <p:transition/>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74C5DF-5F3C-4885-A189-23EDC600DCD5}"/>
              </a:ext>
            </a:extLst>
          </p:cNvPr>
          <p:cNvSpPr>
            <a:spLocks noGrp="1"/>
          </p:cNvSpPr>
          <p:nvPr>
            <p:ph type="title"/>
          </p:nvPr>
        </p:nvSpPr>
        <p:spPr/>
        <p:txBody>
          <a:bodyPr/>
          <a:lstStyle/>
          <a:p>
            <a:r>
              <a:rPr lang="en-US"/>
              <a:t>Shouji</a:t>
            </a:r>
          </a:p>
        </p:txBody>
      </p:sp>
      <p:sp>
        <p:nvSpPr>
          <p:cNvPr id="4" name="Slide Number Placeholder 3">
            <a:extLst>
              <a:ext uri="{FF2B5EF4-FFF2-40B4-BE49-F238E27FC236}">
                <a16:creationId xmlns:a16="http://schemas.microsoft.com/office/drawing/2014/main" id="{D694AEB0-7C3E-4373-B84A-1A6BBDEFCAD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sp>
        <p:nvSpPr>
          <p:cNvPr id="7" name="Content Placeholder 2"/>
          <p:cNvSpPr txBox="1">
            <a:spLocks/>
          </p:cNvSpPr>
          <p:nvPr/>
        </p:nvSpPr>
        <p:spPr bwMode="auto">
          <a:xfrm>
            <a:off x="35496" y="836712"/>
            <a:ext cx="9108504" cy="5485009"/>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r>
              <a:rPr kumimoji="0" lang="en-US" sz="2400" b="1" i="0" u="none" strike="noStrike" kern="0" cap="none" spc="0" normalizeH="0" baseline="0" noProof="0" dirty="0">
                <a:ln>
                  <a:noFill/>
                </a:ln>
                <a:solidFill>
                  <a:srgbClr val="FF0000"/>
                </a:solidFill>
                <a:effectLst/>
                <a:uLnTx/>
                <a:uFillTx/>
                <a:latin typeface="Tahoma"/>
                <a:ea typeface="+mn-ea"/>
                <a:cs typeface="+mn-cs"/>
              </a:rPr>
              <a:t>Key observation:</a:t>
            </a:r>
          </a:p>
          <a:p>
            <a:pPr marL="669925" marR="0" lvl="1" indent="-325438" algn="l" defTabSz="914400" rtl="0" eaLnBrk="0" fontAlgn="base" latinLnBrk="0" hangingPunct="0">
              <a:lnSpc>
                <a:spcPct val="100000"/>
              </a:lnSpc>
              <a:spcBef>
                <a:spcPct val="20000"/>
              </a:spcBef>
              <a:spcAft>
                <a:spcPct val="0"/>
              </a:spcAft>
              <a:buClr>
                <a:srgbClr val="3B812F"/>
              </a:buClr>
              <a:buSzPct val="60000"/>
              <a:buFont typeface="Wingdings" pitchFamily="2" charset="2"/>
              <a:buChar char="q"/>
              <a:tabLst/>
              <a:defRPr/>
            </a:pPr>
            <a:r>
              <a:rPr kumimoji="0" lang="en-US" sz="2200" b="0" i="0" u="none" strike="noStrike" kern="0" cap="none" spc="0" normalizeH="0" baseline="0" noProof="0" dirty="0">
                <a:ln>
                  <a:noFill/>
                </a:ln>
                <a:solidFill>
                  <a:srgbClr val="000000"/>
                </a:solidFill>
                <a:effectLst/>
                <a:uLnTx/>
                <a:uFillTx/>
                <a:latin typeface="Tahoma"/>
                <a:ea typeface="+mn-ea"/>
                <a:cs typeface="+mn-cs"/>
              </a:rPr>
              <a:t>Correct alignment always includes </a:t>
            </a:r>
            <a:r>
              <a:rPr kumimoji="0" lang="en-US" sz="2200" b="0" i="0" u="none" strike="noStrike" kern="0" cap="none" spc="0" normalizeH="0" baseline="0" noProof="0" dirty="0">
                <a:ln>
                  <a:noFill/>
                </a:ln>
                <a:solidFill>
                  <a:srgbClr val="FF0000"/>
                </a:solidFill>
                <a:effectLst/>
                <a:uLnTx/>
                <a:uFillTx/>
                <a:latin typeface="Tahoma"/>
                <a:ea typeface="+mn-ea"/>
                <a:cs typeface="+mn-cs"/>
              </a:rPr>
              <a:t>long identical subsequences</a:t>
            </a:r>
            <a:r>
              <a:rPr kumimoji="0" lang="en-US" sz="2200" b="0" i="0" u="none" strike="noStrike" kern="0" cap="none" spc="0" normalizeH="0" baseline="0" noProof="0" dirty="0">
                <a:ln>
                  <a:noFill/>
                </a:ln>
                <a:solidFill>
                  <a:srgbClr val="000000"/>
                </a:solidFill>
                <a:effectLst/>
                <a:uLnTx/>
                <a:uFillTx/>
                <a:latin typeface="Tahoma"/>
                <a:ea typeface="+mn-ea"/>
                <a:cs typeface="+mn-cs"/>
              </a:rPr>
              <a:t> </a:t>
            </a:r>
          </a:p>
          <a:p>
            <a:pPr marL="669925" marR="0" lvl="1" indent="-325438" algn="l" defTabSz="914400" rtl="0" eaLnBrk="0" fontAlgn="base" latinLnBrk="0" hangingPunct="0">
              <a:lnSpc>
                <a:spcPct val="100000"/>
              </a:lnSpc>
              <a:spcBef>
                <a:spcPct val="20000"/>
              </a:spcBef>
              <a:spcAft>
                <a:spcPct val="0"/>
              </a:spcAft>
              <a:buClr>
                <a:srgbClr val="3B812F"/>
              </a:buClr>
              <a:buSzPct val="60000"/>
              <a:buFont typeface="Wingdings" pitchFamily="2" charset="2"/>
              <a:buChar char="q"/>
              <a:tabLst/>
              <a:defRPr/>
            </a:pPr>
            <a:r>
              <a:rPr kumimoji="0" lang="en-US" sz="2200" b="0" i="0" u="none" strike="noStrike" kern="0" cap="none" spc="0" normalizeH="0" baseline="0" noProof="0" dirty="0">
                <a:ln>
                  <a:noFill/>
                </a:ln>
                <a:solidFill>
                  <a:srgbClr val="000000"/>
                </a:solidFill>
                <a:effectLst/>
                <a:uLnTx/>
                <a:uFillTx/>
                <a:latin typeface="Tahoma"/>
                <a:ea typeface="+mn-ea"/>
                <a:cs typeface="+mn-cs"/>
              </a:rPr>
              <a:t>Processing the entire sequence at once is ineffective for hardware design</a:t>
            </a: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r>
              <a:rPr kumimoji="0" lang="en-US" sz="2400" b="1" i="0" u="none" strike="noStrike" kern="0" cap="none" spc="0" normalizeH="0" baseline="0" noProof="0" dirty="0">
                <a:ln>
                  <a:noFill/>
                </a:ln>
                <a:solidFill>
                  <a:srgbClr val="0000FF"/>
                </a:solidFill>
                <a:effectLst/>
                <a:uLnTx/>
                <a:uFillTx/>
                <a:latin typeface="Tahoma"/>
                <a:ea typeface="+mn-ea"/>
                <a:cs typeface="+mn-cs"/>
              </a:rPr>
              <a:t>Key idea:</a:t>
            </a:r>
          </a:p>
          <a:p>
            <a:pPr lvl="1">
              <a:buClr>
                <a:srgbClr val="3B812F"/>
              </a:buClr>
              <a:defRPr/>
            </a:pPr>
            <a:r>
              <a:rPr kumimoji="0" lang="en-US" sz="2200" b="0" i="0" u="none" strike="noStrike" kern="0" cap="none" spc="0" normalizeH="0" baseline="0" noProof="0" dirty="0">
                <a:ln>
                  <a:noFill/>
                </a:ln>
                <a:solidFill>
                  <a:srgbClr val="000000"/>
                </a:solidFill>
                <a:effectLst/>
                <a:uLnTx/>
                <a:uFillTx/>
                <a:latin typeface="Tahoma"/>
                <a:ea typeface="+mn-ea"/>
                <a:cs typeface="+mn-cs"/>
              </a:rPr>
              <a:t>Use an </a:t>
            </a:r>
            <a:r>
              <a:rPr kumimoji="0" lang="en-US" sz="2200" b="1" i="0" u="none" strike="noStrike" kern="0" cap="none" spc="0" normalizeH="0" baseline="0" noProof="0" dirty="0">
                <a:ln>
                  <a:noFill/>
                </a:ln>
                <a:solidFill>
                  <a:srgbClr val="000000"/>
                </a:solidFill>
                <a:effectLst/>
                <a:uLnTx/>
                <a:uFillTx/>
                <a:latin typeface="Tahoma"/>
                <a:ea typeface="+mn-ea"/>
                <a:cs typeface="+mn-cs"/>
              </a:rPr>
              <a:t>overlapping</a:t>
            </a:r>
            <a:r>
              <a:rPr kumimoji="0" lang="en-US" sz="2200" b="0" i="0" u="none" strike="noStrike" kern="0" cap="none" spc="0" normalizeH="0" baseline="0" noProof="0" dirty="0">
                <a:ln>
                  <a:noFill/>
                </a:ln>
                <a:solidFill>
                  <a:srgbClr val="000000"/>
                </a:solidFill>
                <a:effectLst/>
                <a:uLnTx/>
                <a:uFillTx/>
                <a:latin typeface="Tahoma"/>
                <a:ea typeface="+mn-ea"/>
                <a:cs typeface="+mn-cs"/>
              </a:rPr>
              <a:t> </a:t>
            </a:r>
            <a:r>
              <a:rPr kumimoji="0" lang="en-US" sz="2200" b="0" i="0" u="none" strike="noStrike" kern="0" cap="none" spc="0" normalizeH="0" baseline="0" noProof="0" dirty="0">
                <a:ln>
                  <a:noFill/>
                </a:ln>
                <a:solidFill>
                  <a:srgbClr val="FF0000"/>
                </a:solidFill>
                <a:effectLst/>
                <a:uLnTx/>
                <a:uFillTx/>
                <a:latin typeface="Tahoma"/>
                <a:ea typeface="+mn-ea"/>
                <a:cs typeface="+mn-cs"/>
              </a:rPr>
              <a:t>sliding window </a:t>
            </a:r>
            <a:r>
              <a:rPr kumimoji="0" lang="en-US" sz="2200" b="0" i="0" u="none" strike="noStrike" kern="0" cap="none" spc="0" normalizeH="0" baseline="0" noProof="0" dirty="0">
                <a:ln>
                  <a:noFill/>
                </a:ln>
                <a:solidFill>
                  <a:srgbClr val="000000"/>
                </a:solidFill>
                <a:effectLst/>
                <a:uLnTx/>
                <a:uFillTx/>
                <a:latin typeface="Tahoma"/>
                <a:ea typeface="+mn-ea"/>
                <a:cs typeface="+mn-cs"/>
              </a:rPr>
              <a:t>approach to quickly and accurately find all </a:t>
            </a:r>
            <a:r>
              <a:rPr kumimoji="0" lang="en-US" sz="2200" b="0" i="0" u="none" strike="noStrike" kern="0" cap="none" spc="0" normalizeH="0" baseline="0" noProof="0" dirty="0">
                <a:ln>
                  <a:noFill/>
                </a:ln>
                <a:solidFill>
                  <a:srgbClr val="FF0000"/>
                </a:solidFill>
                <a:effectLst/>
                <a:uLnTx/>
                <a:uFillTx/>
                <a:latin typeface="Tahoma"/>
                <a:ea typeface="+mn-ea"/>
                <a:cs typeface="+mn-cs"/>
              </a:rPr>
              <a:t>long</a:t>
            </a:r>
            <a:r>
              <a:rPr kumimoji="0" lang="en-US" sz="2200" b="0" i="0" u="none" strike="noStrike" kern="0" cap="none" spc="0" normalizeH="0" baseline="0" noProof="0" dirty="0">
                <a:ln>
                  <a:noFill/>
                </a:ln>
                <a:solidFill>
                  <a:srgbClr val="000000"/>
                </a:solidFill>
                <a:effectLst/>
                <a:uLnTx/>
                <a:uFillTx/>
                <a:latin typeface="Tahoma"/>
                <a:ea typeface="+mn-ea"/>
                <a:cs typeface="+mn-cs"/>
              </a:rPr>
              <a:t> </a:t>
            </a:r>
            <a:r>
              <a:rPr kumimoji="0" lang="en-US" sz="2200" b="0" i="0" u="none" strike="noStrike" kern="0" cap="none" spc="0" normalizeH="0" baseline="0" noProof="0" dirty="0">
                <a:ln>
                  <a:noFill/>
                </a:ln>
                <a:solidFill>
                  <a:srgbClr val="FF0000"/>
                </a:solidFill>
                <a:effectLst/>
                <a:uLnTx/>
                <a:uFillTx/>
                <a:latin typeface="Tahoma"/>
                <a:ea typeface="+mn-ea"/>
                <a:cs typeface="+mn-cs"/>
              </a:rPr>
              <a:t>identical subsequences</a:t>
            </a:r>
            <a:r>
              <a:rPr lang="en-US" kern="0" noProof="0" dirty="0">
                <a:solidFill>
                  <a:srgbClr val="000000"/>
                </a:solidFill>
              </a:rPr>
              <a:t> </a:t>
            </a:r>
            <a:r>
              <a:rPr lang="en-US" kern="0" noProof="0" dirty="0">
                <a:solidFill>
                  <a:srgbClr val="FF0000"/>
                </a:solidFill>
              </a:rPr>
              <a:t>(</a:t>
            </a:r>
            <a:r>
              <a:rPr lang="en-US" kern="0" dirty="0">
                <a:solidFill>
                  <a:srgbClr val="FF0000"/>
                </a:solidFill>
              </a:rPr>
              <a:t>consecutive zeros) </a:t>
            </a:r>
            <a:endParaRPr kumimoji="0" lang="en-US" sz="2200" b="0" i="0" u="none" strike="noStrike" kern="0" cap="none" spc="0" normalizeH="0" baseline="0" noProof="0" dirty="0">
              <a:ln>
                <a:noFill/>
              </a:ln>
              <a:solidFill>
                <a:srgbClr val="FF0000"/>
              </a:solidFill>
              <a:effectLst/>
              <a:uLnTx/>
              <a:uFillTx/>
              <a:latin typeface="Tahoma"/>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r>
              <a:rPr kumimoji="0" lang="en-US" sz="2400" b="1" i="0" u="none" strike="noStrike" kern="0" cap="none" spc="0" normalizeH="0" baseline="0" noProof="0" dirty="0">
                <a:ln>
                  <a:noFill/>
                </a:ln>
                <a:solidFill>
                  <a:srgbClr val="006633"/>
                </a:solidFill>
                <a:effectLst/>
                <a:uLnTx/>
                <a:uFillTx/>
                <a:latin typeface="Tahoma"/>
                <a:ea typeface="+mn-ea"/>
                <a:cs typeface="+mn-cs"/>
              </a:rPr>
              <a:t>Key result:</a:t>
            </a:r>
          </a:p>
          <a:p>
            <a:pPr lvl="1">
              <a:buClr>
                <a:srgbClr val="3B812F"/>
              </a:buClr>
            </a:pPr>
            <a:r>
              <a:rPr lang="en-US" kern="0" dirty="0">
                <a:solidFill>
                  <a:srgbClr val="000000"/>
                </a:solidFill>
              </a:rPr>
              <a:t>Shouji accelerates the </a:t>
            </a:r>
            <a:r>
              <a:rPr lang="en-US" b="1" kern="0" dirty="0">
                <a:solidFill>
                  <a:srgbClr val="000000"/>
                </a:solidFill>
              </a:rPr>
              <a:t>best-performing CPU read aligner </a:t>
            </a:r>
            <a:r>
              <a:rPr lang="en-US" kern="0" dirty="0">
                <a:solidFill>
                  <a:srgbClr val="0000FF"/>
                </a:solidFill>
              </a:rPr>
              <a:t>Edlib </a:t>
            </a:r>
            <a:r>
              <a:rPr lang="en-US" kern="0" dirty="0">
                <a:solidFill>
                  <a:srgbClr val="000000"/>
                </a:solidFill>
              </a:rPr>
              <a:t>(Bioinformatics 2017) by </a:t>
            </a:r>
            <a:r>
              <a:rPr lang="en-US" kern="0" dirty="0">
                <a:solidFill>
                  <a:srgbClr val="FF0000"/>
                </a:solidFill>
              </a:rPr>
              <a:t>up to 18.8x </a:t>
            </a:r>
            <a:r>
              <a:rPr lang="en-US" kern="0" dirty="0">
                <a:solidFill>
                  <a:srgbClr val="000000"/>
                </a:solidFill>
              </a:rPr>
              <a:t>using 16 filtering units that work in parallel</a:t>
            </a:r>
          </a:p>
          <a:p>
            <a:pPr marL="669925" marR="0" lvl="1" indent="-325438" algn="l" defTabSz="914400" rtl="0" eaLnBrk="0" fontAlgn="base" latinLnBrk="0" hangingPunct="0">
              <a:lnSpc>
                <a:spcPct val="100000"/>
              </a:lnSpc>
              <a:spcBef>
                <a:spcPct val="20000"/>
              </a:spcBef>
              <a:spcAft>
                <a:spcPct val="0"/>
              </a:spcAft>
              <a:buClr>
                <a:srgbClr val="3B812F"/>
              </a:buClr>
              <a:buSzPct val="60000"/>
              <a:buFont typeface="Wingdings" pitchFamily="2" charset="2"/>
              <a:buChar char="q"/>
              <a:tabLst/>
              <a:defRPr/>
            </a:pPr>
            <a:r>
              <a:rPr kumimoji="0" lang="en-US" sz="2200" b="0" i="0" u="none" strike="noStrike" kern="0" cap="none" spc="0" normalizeH="0" baseline="0" noProof="0" dirty="0">
                <a:ln>
                  <a:noFill/>
                </a:ln>
                <a:solidFill>
                  <a:srgbClr val="000000"/>
                </a:solidFill>
                <a:effectLst/>
                <a:uLnTx/>
                <a:uFillTx/>
                <a:latin typeface="Tahoma"/>
                <a:ea typeface="+mn-ea"/>
                <a:cs typeface="+mn-cs"/>
              </a:rPr>
              <a:t>Shouji on FPGA is </a:t>
            </a:r>
            <a:r>
              <a:rPr kumimoji="0" lang="en-US" sz="2200" b="0" i="0" u="none" strike="noStrike" kern="0" cap="none" spc="0" normalizeH="0" baseline="0" noProof="0" dirty="0">
                <a:ln>
                  <a:noFill/>
                </a:ln>
                <a:solidFill>
                  <a:srgbClr val="FF0000"/>
                </a:solidFill>
                <a:effectLst/>
                <a:uLnTx/>
                <a:uFillTx/>
                <a:latin typeface="Tahoma"/>
                <a:ea typeface="+mn-ea"/>
                <a:cs typeface="+mn-cs"/>
              </a:rPr>
              <a:t>up to 10,000x faster </a:t>
            </a:r>
            <a:r>
              <a:rPr kumimoji="0" lang="en-US" sz="2200" b="0" i="0" u="none" strike="noStrike" kern="0" cap="none" spc="0" normalizeH="0" baseline="0" noProof="0" dirty="0">
                <a:ln>
                  <a:noFill/>
                </a:ln>
                <a:solidFill>
                  <a:srgbClr val="000000"/>
                </a:solidFill>
                <a:effectLst/>
                <a:uLnTx/>
                <a:uFillTx/>
                <a:latin typeface="Tahoma"/>
                <a:ea typeface="+mn-ea"/>
                <a:cs typeface="+mn-cs"/>
              </a:rPr>
              <a:t>than on CPU</a:t>
            </a:r>
          </a:p>
          <a:p>
            <a:pPr marL="669925" marR="0" lvl="1" indent="-325438" algn="l" defTabSz="914400" rtl="0" eaLnBrk="0" fontAlgn="base" latinLnBrk="0" hangingPunct="0">
              <a:lnSpc>
                <a:spcPct val="100000"/>
              </a:lnSpc>
              <a:spcBef>
                <a:spcPct val="20000"/>
              </a:spcBef>
              <a:spcAft>
                <a:spcPct val="0"/>
              </a:spcAft>
              <a:buClr>
                <a:srgbClr val="3B812F"/>
              </a:buClr>
              <a:buSzPct val="60000"/>
              <a:buFont typeface="Wingdings" pitchFamily="2" charset="2"/>
              <a:buChar char="q"/>
              <a:tabLst/>
              <a:defRPr/>
            </a:pPr>
            <a:r>
              <a:rPr kumimoji="0" lang="en-US" sz="2200" b="0" i="0" u="none" strike="noStrike" kern="0" cap="none" spc="0" normalizeH="0" baseline="0" noProof="0" dirty="0">
                <a:ln>
                  <a:noFill/>
                </a:ln>
                <a:solidFill>
                  <a:srgbClr val="000000"/>
                </a:solidFill>
                <a:effectLst/>
                <a:uLnTx/>
                <a:uFillTx/>
                <a:latin typeface="Tahoma"/>
                <a:ea typeface="+mn-ea"/>
                <a:cs typeface="+mn-cs"/>
              </a:rPr>
              <a:t>Shouji is </a:t>
            </a:r>
            <a:r>
              <a:rPr kumimoji="0" lang="en-US" sz="2200" b="0" i="0" u="none" strike="noStrike" kern="0" cap="none" spc="0" normalizeH="0" baseline="0" noProof="0" dirty="0">
                <a:ln>
                  <a:noFill/>
                </a:ln>
                <a:solidFill>
                  <a:srgbClr val="FF0000"/>
                </a:solidFill>
                <a:effectLst/>
                <a:uLnTx/>
                <a:uFillTx/>
                <a:latin typeface="Tahoma"/>
                <a:ea typeface="+mn-ea"/>
                <a:cs typeface="+mn-cs"/>
              </a:rPr>
              <a:t>2.4x to 467x more accurate </a:t>
            </a:r>
            <a:r>
              <a:rPr kumimoji="0" lang="en-US" sz="2200" b="0" i="0" u="none" strike="noStrike" kern="0" cap="none" spc="0" normalizeH="0" baseline="0" noProof="0" dirty="0">
                <a:ln>
                  <a:noFill/>
                </a:ln>
                <a:solidFill>
                  <a:srgbClr val="000000"/>
                </a:solidFill>
                <a:effectLst/>
                <a:uLnTx/>
                <a:uFillTx/>
                <a:latin typeface="Tahoma"/>
                <a:ea typeface="+mn-ea"/>
                <a:cs typeface="+mn-cs"/>
              </a:rPr>
              <a:t>than GateKeeper (Bioinformatics 2017) and SHD (Bioinformatics 2015)</a:t>
            </a:r>
          </a:p>
        </p:txBody>
      </p:sp>
    </p:spTree>
    <p:extLst>
      <p:ext uri="{BB962C8B-B14F-4D97-AF65-F5344CB8AC3E}">
        <p14:creationId xmlns:p14="http://schemas.microsoft.com/office/powerpoint/2010/main" val="129755288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7">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7">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7">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74C5DF-5F3C-4885-A189-23EDC600DCD5}"/>
              </a:ext>
            </a:extLst>
          </p:cNvPr>
          <p:cNvSpPr>
            <a:spLocks noGrp="1"/>
          </p:cNvSpPr>
          <p:nvPr>
            <p:ph type="title"/>
          </p:nvPr>
        </p:nvSpPr>
        <p:spPr/>
        <p:txBody>
          <a:bodyPr/>
          <a:lstStyle/>
          <a:p>
            <a:r>
              <a:rPr lang="en-US" dirty="0" err="1"/>
              <a:t>Shouji</a:t>
            </a:r>
            <a:endParaRPr lang="en-US" dirty="0"/>
          </a:p>
        </p:txBody>
      </p:sp>
      <p:sp>
        <p:nvSpPr>
          <p:cNvPr id="4" name="Slide Number Placeholder 3">
            <a:extLst>
              <a:ext uri="{FF2B5EF4-FFF2-40B4-BE49-F238E27FC236}">
                <a16:creationId xmlns:a16="http://schemas.microsoft.com/office/drawing/2014/main" id="{D694AEB0-7C3E-4373-B84A-1A6BBDEFCAD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sp>
        <p:nvSpPr>
          <p:cNvPr id="5" name="Content Placeholder 2"/>
          <p:cNvSpPr txBox="1">
            <a:spLocks/>
          </p:cNvSpPr>
          <p:nvPr/>
        </p:nvSpPr>
        <p:spPr bwMode="auto">
          <a:xfrm>
            <a:off x="63710" y="908720"/>
            <a:ext cx="9110272"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r>
              <a:rPr kumimoji="0" lang="en-US" sz="2400" b="1" i="0" u="none" strike="noStrike" kern="0" cap="none" spc="0" normalizeH="0" baseline="0" noProof="0" dirty="0">
                <a:ln>
                  <a:noFill/>
                </a:ln>
                <a:solidFill>
                  <a:srgbClr val="FF0000"/>
                </a:solidFill>
                <a:effectLst/>
                <a:uLnTx/>
                <a:uFillTx/>
                <a:latin typeface="Tahoma"/>
                <a:ea typeface="+mn-ea"/>
                <a:cs typeface="+mn-cs"/>
              </a:rPr>
              <a:t>Key observation:</a:t>
            </a:r>
          </a:p>
          <a:p>
            <a:pPr lvl="1">
              <a:buClr>
                <a:srgbClr val="3B812F"/>
              </a:buClr>
              <a:defRPr/>
            </a:pPr>
            <a:r>
              <a:rPr lang="en-US" kern="0" dirty="0">
                <a:solidFill>
                  <a:srgbClr val="000000"/>
                </a:solidFill>
              </a:rPr>
              <a:t>Correct alignment always includes </a:t>
            </a:r>
            <a:r>
              <a:rPr lang="en-US" kern="0" dirty="0">
                <a:solidFill>
                  <a:srgbClr val="FF0000"/>
                </a:solidFill>
              </a:rPr>
              <a:t>long identical subsequences</a:t>
            </a:r>
            <a:r>
              <a:rPr lang="en-US" kern="0" dirty="0">
                <a:solidFill>
                  <a:srgbClr val="000000"/>
                </a:solidFill>
              </a:rPr>
              <a:t> </a:t>
            </a:r>
          </a:p>
        </p:txBody>
      </p:sp>
      <p:sp>
        <p:nvSpPr>
          <p:cNvPr id="3" name="Rectangle 2">
            <a:extLst>
              <a:ext uri="{FF2B5EF4-FFF2-40B4-BE49-F238E27FC236}">
                <a16:creationId xmlns:a16="http://schemas.microsoft.com/office/drawing/2014/main" id="{B4E6B329-8E66-8444-B66E-4FA67E5E6E2D}"/>
              </a:ext>
            </a:extLst>
          </p:cNvPr>
          <p:cNvSpPr/>
          <p:nvPr/>
        </p:nvSpPr>
        <p:spPr>
          <a:xfrm>
            <a:off x="6427707" y="5371576"/>
            <a:ext cx="2752805" cy="58477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Tahoma"/>
                <a:ea typeface="+mn-ea"/>
                <a:cs typeface="+mn-cs"/>
              </a:rPr>
              <a:t>Dot plot, dot matrix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Tahoma"/>
                <a:ea typeface="+mn-ea"/>
                <a:cs typeface="+mn-cs"/>
              </a:rPr>
              <a:t>(Lipman and Pearson, 1985)</a:t>
            </a:r>
          </a:p>
        </p:txBody>
      </p:sp>
      <p:pic>
        <p:nvPicPr>
          <p:cNvPr id="13" name="Picture 12">
            <a:extLst>
              <a:ext uri="{FF2B5EF4-FFF2-40B4-BE49-F238E27FC236}">
                <a16:creationId xmlns:a16="http://schemas.microsoft.com/office/drawing/2014/main" id="{55FE3223-81CF-1D46-B4CA-9FE3A2A7DABB}"/>
              </a:ext>
            </a:extLst>
          </p:cNvPr>
          <p:cNvPicPr>
            <a:picLocks noChangeAspect="1"/>
          </p:cNvPicPr>
          <p:nvPr/>
        </p:nvPicPr>
        <p:blipFill>
          <a:blip r:embed="rId2"/>
          <a:stretch>
            <a:fillRect/>
          </a:stretch>
        </p:blipFill>
        <p:spPr>
          <a:xfrm>
            <a:off x="1835696" y="1793773"/>
            <a:ext cx="4530204" cy="4450165"/>
          </a:xfrm>
          <a:prstGeom prst="rect">
            <a:avLst/>
          </a:prstGeom>
        </p:spPr>
      </p:pic>
    </p:spTree>
    <p:extLst>
      <p:ext uri="{BB962C8B-B14F-4D97-AF65-F5344CB8AC3E}">
        <p14:creationId xmlns:p14="http://schemas.microsoft.com/office/powerpoint/2010/main" val="2255467755"/>
      </p:ext>
    </p:extLst>
  </p:cSld>
  <p:clrMapOvr>
    <a:masterClrMapping/>
  </p:clrMapOvr>
  <p:transition/>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aphicFrame>
        <p:nvGraphicFramePr>
          <p:cNvPr id="6" name="Object 5"/>
          <p:cNvGraphicFramePr>
            <a:graphicFrameLocks noChangeAspect="1"/>
          </p:cNvGraphicFramePr>
          <p:nvPr/>
        </p:nvGraphicFramePr>
        <p:xfrm>
          <a:off x="3279735" y="980728"/>
          <a:ext cx="4687019" cy="3943270"/>
        </p:xfrm>
        <a:graphic>
          <a:graphicData uri="http://schemas.openxmlformats.org/presentationml/2006/ole">
            <mc:AlternateContent xmlns:mc="http://schemas.openxmlformats.org/markup-compatibility/2006">
              <mc:Choice xmlns:v="urn:schemas-microsoft-com:vml" Requires="v">
                <p:oleObj name="Worksheet" r:id="rId2" imgW="3181335" imgH="2676525" progId="Excel.Sheet.12">
                  <p:embed/>
                </p:oleObj>
              </mc:Choice>
              <mc:Fallback>
                <p:oleObj name="Worksheet" r:id="rId2" imgW="3181335" imgH="2676525" progId="Excel.Sheet.12">
                  <p:embed/>
                  <p:pic>
                    <p:nvPicPr>
                      <p:cNvPr id="6" name="Object 5"/>
                      <p:cNvPicPr/>
                      <p:nvPr/>
                    </p:nvPicPr>
                    <p:blipFill>
                      <a:blip r:embed="rId3"/>
                      <a:stretch>
                        <a:fillRect/>
                      </a:stretch>
                    </p:blipFill>
                    <p:spPr>
                      <a:xfrm>
                        <a:off x="3279735" y="980728"/>
                        <a:ext cx="4687019" cy="3943270"/>
                      </a:xfrm>
                      <a:prstGeom prst="rect">
                        <a:avLst/>
                      </a:prstGeom>
                    </p:spPr>
                  </p:pic>
                </p:oleObj>
              </mc:Fallback>
            </mc:AlternateContent>
          </a:graphicData>
        </a:graphic>
      </p:graphicFrame>
      <p:sp>
        <p:nvSpPr>
          <p:cNvPr id="7" name="Title 1"/>
          <p:cNvSpPr txBox="1">
            <a:spLocks/>
          </p:cNvSpPr>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4000" b="0" i="0" u="none" strike="noStrike" kern="0" cap="none" spc="0" normalizeH="0" baseline="0" noProof="0">
                <a:ln>
                  <a:noFill/>
                </a:ln>
                <a:solidFill>
                  <a:srgbClr val="006633"/>
                </a:solidFill>
                <a:effectLst/>
                <a:uLnTx/>
                <a:uFillTx/>
                <a:latin typeface="Garamond"/>
                <a:ea typeface="+mj-ea"/>
                <a:cs typeface="+mj-cs"/>
              </a:rPr>
              <a:t>Shouji Walkthrough</a:t>
            </a:r>
          </a:p>
        </p:txBody>
      </p:sp>
      <p:sp>
        <p:nvSpPr>
          <p:cNvPr id="9" name="Rectangle 8"/>
          <p:cNvSpPr/>
          <p:nvPr/>
        </p:nvSpPr>
        <p:spPr>
          <a:xfrm>
            <a:off x="3934306" y="1556792"/>
            <a:ext cx="1296144" cy="2088232"/>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cxnSp>
        <p:nvCxnSpPr>
          <p:cNvPr id="10" name="Straight Arrow Connector 9"/>
          <p:cNvCxnSpPr/>
          <p:nvPr/>
        </p:nvCxnSpPr>
        <p:spPr>
          <a:xfrm>
            <a:off x="4942418" y="1556792"/>
            <a:ext cx="216024" cy="216024"/>
          </a:xfrm>
          <a:prstGeom prst="straightConnector1">
            <a:avLst/>
          </a:prstGeom>
          <a:ln w="28575">
            <a:solidFill>
              <a:schemeClr val="tx2"/>
            </a:solidFill>
            <a:prstDash val="dashDot"/>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p:nvPr/>
        </p:nvCxnSpPr>
        <p:spPr>
          <a:xfrm>
            <a:off x="4653854" y="1564396"/>
            <a:ext cx="504588" cy="496452"/>
          </a:xfrm>
          <a:prstGeom prst="straightConnector1">
            <a:avLst/>
          </a:prstGeom>
          <a:ln w="28575">
            <a:solidFill>
              <a:schemeClr val="tx2"/>
            </a:solidFill>
            <a:prstDash val="dashDot"/>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a:off x="4353264" y="1572000"/>
            <a:ext cx="820486" cy="776880"/>
          </a:xfrm>
          <a:prstGeom prst="straightConnector1">
            <a:avLst/>
          </a:prstGeom>
          <a:ln w="28575">
            <a:solidFill>
              <a:schemeClr val="tx2"/>
            </a:solidFill>
            <a:prstDash val="dashDot"/>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p:nvPr/>
        </p:nvCxnSpPr>
        <p:spPr>
          <a:xfrm>
            <a:off x="4076887" y="1593554"/>
            <a:ext cx="1081555" cy="1006373"/>
          </a:xfrm>
          <a:prstGeom prst="straightConnector1">
            <a:avLst/>
          </a:prstGeom>
          <a:ln w="28575">
            <a:solidFill>
              <a:schemeClr val="tx2"/>
            </a:solidFill>
            <a:prstDash val="dashDot"/>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a:off x="4020187" y="1845693"/>
            <a:ext cx="1138255" cy="1007243"/>
          </a:xfrm>
          <a:prstGeom prst="straightConnector1">
            <a:avLst/>
          </a:prstGeom>
          <a:ln w="28575">
            <a:solidFill>
              <a:schemeClr val="tx2"/>
            </a:solidFill>
            <a:prstDash val="dashDot"/>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a:off x="4027841" y="2158475"/>
            <a:ext cx="1138255" cy="1007243"/>
          </a:xfrm>
          <a:prstGeom prst="straightConnector1">
            <a:avLst/>
          </a:prstGeom>
          <a:ln w="28575">
            <a:solidFill>
              <a:schemeClr val="tx2"/>
            </a:solidFill>
            <a:prstDash val="dashDot"/>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a:off x="4013993" y="2409087"/>
            <a:ext cx="1138255" cy="1007243"/>
          </a:xfrm>
          <a:prstGeom prst="straightConnector1">
            <a:avLst/>
          </a:prstGeom>
          <a:ln w="28575">
            <a:solidFill>
              <a:schemeClr val="tx2"/>
            </a:solidFill>
            <a:prstDash val="dashDot"/>
            <a:tailEnd type="triangle"/>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5191420" y="1659540"/>
            <a:ext cx="231332" cy="265450"/>
          </a:xfrm>
          <a:prstGeom prst="roundRect">
            <a:avLst>
              <a:gd name="adj" fmla="val 36937"/>
            </a:avLst>
          </a:prstGeom>
          <a:solidFill>
            <a:srgbClr val="FF0000"/>
          </a:solidFill>
        </p:spPr>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Tahoma"/>
                <a:ea typeface="+mn-ea"/>
                <a:cs typeface="+mn-cs"/>
              </a:rPr>
              <a:t>1</a:t>
            </a:r>
          </a:p>
        </p:txBody>
      </p:sp>
      <p:sp>
        <p:nvSpPr>
          <p:cNvPr id="18" name="TextBox 17"/>
          <p:cNvSpPr txBox="1"/>
          <p:nvPr/>
        </p:nvSpPr>
        <p:spPr>
          <a:xfrm>
            <a:off x="5193011" y="1945511"/>
            <a:ext cx="231332" cy="265450"/>
          </a:xfrm>
          <a:prstGeom prst="roundRect">
            <a:avLst>
              <a:gd name="adj" fmla="val 36937"/>
            </a:avLst>
          </a:prstGeom>
          <a:solidFill>
            <a:srgbClr val="FF0000"/>
          </a:solidFill>
        </p:spPr>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Tahoma"/>
                <a:ea typeface="+mn-ea"/>
                <a:cs typeface="+mn-cs"/>
              </a:rPr>
              <a:t>1</a:t>
            </a:r>
          </a:p>
        </p:txBody>
      </p:sp>
      <p:sp>
        <p:nvSpPr>
          <p:cNvPr id="19" name="TextBox 18"/>
          <p:cNvSpPr txBox="1"/>
          <p:nvPr/>
        </p:nvSpPr>
        <p:spPr>
          <a:xfrm>
            <a:off x="5179163" y="2243846"/>
            <a:ext cx="231332" cy="265450"/>
          </a:xfrm>
          <a:prstGeom prst="roundRect">
            <a:avLst>
              <a:gd name="adj" fmla="val 36937"/>
            </a:avLst>
          </a:prstGeom>
          <a:solidFill>
            <a:srgbClr val="FF0000"/>
          </a:solidFill>
        </p:spPr>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Tahoma"/>
                <a:ea typeface="+mn-ea"/>
                <a:cs typeface="+mn-cs"/>
              </a:rPr>
              <a:t>1</a:t>
            </a:r>
          </a:p>
        </p:txBody>
      </p:sp>
      <p:sp>
        <p:nvSpPr>
          <p:cNvPr id="20" name="TextBox 19"/>
          <p:cNvSpPr txBox="1"/>
          <p:nvPr/>
        </p:nvSpPr>
        <p:spPr>
          <a:xfrm>
            <a:off x="5184066" y="2542181"/>
            <a:ext cx="231332" cy="265450"/>
          </a:xfrm>
          <a:prstGeom prst="roundRect">
            <a:avLst>
              <a:gd name="adj" fmla="val 36937"/>
            </a:avLst>
          </a:prstGeom>
          <a:solidFill>
            <a:srgbClr val="FF0000"/>
          </a:solidFill>
        </p:spPr>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Tahoma"/>
                <a:ea typeface="+mn-ea"/>
                <a:cs typeface="+mn-cs"/>
              </a:rPr>
              <a:t>4</a:t>
            </a:r>
          </a:p>
        </p:txBody>
      </p:sp>
      <p:sp>
        <p:nvSpPr>
          <p:cNvPr id="21" name="TextBox 20"/>
          <p:cNvSpPr txBox="1"/>
          <p:nvPr/>
        </p:nvSpPr>
        <p:spPr>
          <a:xfrm>
            <a:off x="5178731" y="2837874"/>
            <a:ext cx="231332" cy="265450"/>
          </a:xfrm>
          <a:prstGeom prst="roundRect">
            <a:avLst>
              <a:gd name="adj" fmla="val 36937"/>
            </a:avLst>
          </a:prstGeom>
          <a:solidFill>
            <a:srgbClr val="FF0000"/>
          </a:solidFill>
        </p:spPr>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Tahoma"/>
                <a:ea typeface="+mn-ea"/>
                <a:cs typeface="+mn-cs"/>
              </a:rPr>
              <a:t>1</a:t>
            </a:r>
          </a:p>
        </p:txBody>
      </p:sp>
      <p:sp>
        <p:nvSpPr>
          <p:cNvPr id="22" name="TextBox 21"/>
          <p:cNvSpPr txBox="1"/>
          <p:nvPr/>
        </p:nvSpPr>
        <p:spPr>
          <a:xfrm>
            <a:off x="5166096" y="3122187"/>
            <a:ext cx="231332" cy="265450"/>
          </a:xfrm>
          <a:prstGeom prst="roundRect">
            <a:avLst>
              <a:gd name="adj" fmla="val 36937"/>
            </a:avLst>
          </a:prstGeom>
          <a:solidFill>
            <a:srgbClr val="FF0000"/>
          </a:solidFill>
        </p:spPr>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Tahoma"/>
                <a:ea typeface="+mn-ea"/>
                <a:cs typeface="+mn-cs"/>
              </a:rPr>
              <a:t>2</a:t>
            </a:r>
          </a:p>
        </p:txBody>
      </p:sp>
      <p:sp>
        <p:nvSpPr>
          <p:cNvPr id="23" name="TextBox 22"/>
          <p:cNvSpPr txBox="1"/>
          <p:nvPr/>
        </p:nvSpPr>
        <p:spPr>
          <a:xfrm>
            <a:off x="5178731" y="3406500"/>
            <a:ext cx="231332" cy="265450"/>
          </a:xfrm>
          <a:prstGeom prst="roundRect">
            <a:avLst>
              <a:gd name="adj" fmla="val 36937"/>
            </a:avLst>
          </a:prstGeom>
          <a:solidFill>
            <a:srgbClr val="FF0000"/>
          </a:solidFill>
        </p:spPr>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Tahoma"/>
                <a:ea typeface="+mn-ea"/>
                <a:cs typeface="+mn-cs"/>
              </a:rPr>
              <a:t>1</a:t>
            </a:r>
          </a:p>
        </p:txBody>
      </p:sp>
      <p:graphicFrame>
        <p:nvGraphicFramePr>
          <p:cNvPr id="24" name="Object 23"/>
          <p:cNvGraphicFramePr>
            <a:graphicFrameLocks noChangeAspect="1"/>
          </p:cNvGraphicFramePr>
          <p:nvPr/>
        </p:nvGraphicFramePr>
        <p:xfrm>
          <a:off x="3934307" y="5227217"/>
          <a:ext cx="4032448" cy="290015"/>
        </p:xfrm>
        <a:graphic>
          <a:graphicData uri="http://schemas.openxmlformats.org/presentationml/2006/ole">
            <mc:AlternateContent xmlns:mc="http://schemas.openxmlformats.org/markup-compatibility/2006">
              <mc:Choice xmlns:v="urn:schemas-microsoft-com:vml" Requires="v">
                <p:oleObj name="Worksheet" r:id="rId4" imgW="2724135" imgH="200025" progId="Excel.Sheet.12">
                  <p:embed/>
                </p:oleObj>
              </mc:Choice>
              <mc:Fallback>
                <p:oleObj name="Worksheet" r:id="rId4" imgW="2724135" imgH="200025" progId="Excel.Sheet.12">
                  <p:embed/>
                  <p:pic>
                    <p:nvPicPr>
                      <p:cNvPr id="24" name="Object 23"/>
                      <p:cNvPicPr/>
                      <p:nvPr/>
                    </p:nvPicPr>
                    <p:blipFill>
                      <a:blip r:embed="rId5"/>
                      <a:stretch>
                        <a:fillRect/>
                      </a:stretch>
                    </p:blipFill>
                    <p:spPr>
                      <a:xfrm>
                        <a:off x="3934307" y="5227217"/>
                        <a:ext cx="4032448" cy="290015"/>
                      </a:xfrm>
                      <a:prstGeom prst="rect">
                        <a:avLst/>
                      </a:prstGeom>
                    </p:spPr>
                  </p:pic>
                </p:oleObj>
              </mc:Fallback>
            </mc:AlternateContent>
          </a:graphicData>
        </a:graphic>
      </p:graphicFrame>
      <p:sp>
        <p:nvSpPr>
          <p:cNvPr id="25" name="Rectangle 24"/>
          <p:cNvSpPr/>
          <p:nvPr/>
        </p:nvSpPr>
        <p:spPr>
          <a:xfrm>
            <a:off x="3921934" y="1528752"/>
            <a:ext cx="360040" cy="290015"/>
          </a:xfrm>
          <a:prstGeom prst="rect">
            <a:avLst/>
          </a:prstGeom>
          <a:solidFill>
            <a:srgbClr val="FFD9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0</a:t>
            </a:r>
          </a:p>
        </p:txBody>
      </p:sp>
      <p:sp>
        <p:nvSpPr>
          <p:cNvPr id="26" name="Rectangle 25"/>
          <p:cNvSpPr/>
          <p:nvPr/>
        </p:nvSpPr>
        <p:spPr>
          <a:xfrm>
            <a:off x="4269963" y="1819646"/>
            <a:ext cx="323318" cy="290015"/>
          </a:xfrm>
          <a:prstGeom prst="rect">
            <a:avLst/>
          </a:prstGeom>
          <a:solidFill>
            <a:srgbClr val="FFD9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0</a:t>
            </a:r>
          </a:p>
        </p:txBody>
      </p:sp>
      <p:sp>
        <p:nvSpPr>
          <p:cNvPr id="27" name="Rectangle 26"/>
          <p:cNvSpPr/>
          <p:nvPr/>
        </p:nvSpPr>
        <p:spPr>
          <a:xfrm>
            <a:off x="4596968" y="2101342"/>
            <a:ext cx="323318" cy="290015"/>
          </a:xfrm>
          <a:prstGeom prst="rect">
            <a:avLst/>
          </a:prstGeom>
          <a:solidFill>
            <a:srgbClr val="FFD9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0</a:t>
            </a:r>
          </a:p>
        </p:txBody>
      </p:sp>
      <p:sp>
        <p:nvSpPr>
          <p:cNvPr id="28" name="Rectangle 27"/>
          <p:cNvSpPr/>
          <p:nvPr/>
        </p:nvSpPr>
        <p:spPr>
          <a:xfrm>
            <a:off x="4916371" y="2394423"/>
            <a:ext cx="323318" cy="290015"/>
          </a:xfrm>
          <a:prstGeom prst="rect">
            <a:avLst/>
          </a:prstGeom>
          <a:solidFill>
            <a:srgbClr val="FFD9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0</a:t>
            </a:r>
          </a:p>
        </p:txBody>
      </p:sp>
      <p:sp>
        <p:nvSpPr>
          <p:cNvPr id="29" name="TextBox 28"/>
          <p:cNvSpPr txBox="1"/>
          <p:nvPr/>
        </p:nvSpPr>
        <p:spPr>
          <a:xfrm>
            <a:off x="481136" y="1211487"/>
            <a:ext cx="2736304" cy="646331"/>
          </a:xfrm>
          <a:prstGeom prst="rect">
            <a:avLst/>
          </a:prstGeom>
          <a:solidFill>
            <a:srgbClr val="FFFF00"/>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Build the Neighborhood Map</a:t>
            </a:r>
          </a:p>
        </p:txBody>
      </p:sp>
      <p:sp>
        <p:nvSpPr>
          <p:cNvPr id="30" name="TextBox 29"/>
          <p:cNvSpPr txBox="1"/>
          <p:nvPr/>
        </p:nvSpPr>
        <p:spPr>
          <a:xfrm>
            <a:off x="528123" y="5187558"/>
            <a:ext cx="2922957" cy="646331"/>
          </a:xfrm>
          <a:prstGeom prst="rect">
            <a:avLst/>
          </a:prstGeom>
          <a:solidFill>
            <a:srgbClr val="FFFF00"/>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Store longest subsequence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solidFill>
                  <a:srgbClr val="000000"/>
                </a:solidFill>
                <a:latin typeface="Tahoma"/>
              </a:rPr>
              <a:t>in</a:t>
            </a:r>
            <a:r>
              <a:rPr kumimoji="0" lang="en-US" sz="1800" b="0" i="0" u="none" strike="noStrike" kern="1200" cap="none" spc="0" normalizeH="0" baseline="0" noProof="0" dirty="0">
                <a:ln>
                  <a:noFill/>
                </a:ln>
                <a:solidFill>
                  <a:srgbClr val="000000"/>
                </a:solidFill>
                <a:effectLst/>
                <a:uLnTx/>
                <a:uFillTx/>
                <a:latin typeface="Tahoma"/>
                <a:ea typeface="+mn-ea"/>
                <a:cs typeface="+mn-cs"/>
              </a:rPr>
              <a:t> Shouji Bit-vector</a:t>
            </a:r>
          </a:p>
        </p:txBody>
      </p:sp>
      <p:sp>
        <p:nvSpPr>
          <p:cNvPr id="31" name="Rectangle 30"/>
          <p:cNvSpPr/>
          <p:nvPr/>
        </p:nvSpPr>
        <p:spPr>
          <a:xfrm>
            <a:off x="4316478" y="1529866"/>
            <a:ext cx="1296144" cy="2259174"/>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cxnSp>
        <p:nvCxnSpPr>
          <p:cNvPr id="32" name="Straight Arrow Connector 31"/>
          <p:cNvCxnSpPr/>
          <p:nvPr/>
        </p:nvCxnSpPr>
        <p:spPr>
          <a:xfrm>
            <a:off x="5036026" y="1537470"/>
            <a:ext cx="504588" cy="496452"/>
          </a:xfrm>
          <a:prstGeom prst="straightConnector1">
            <a:avLst/>
          </a:prstGeom>
          <a:ln w="28575">
            <a:solidFill>
              <a:schemeClr val="tx2"/>
            </a:solidFill>
            <a:prstDash val="dashDot"/>
            <a:tailEnd type="triangle"/>
          </a:ln>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p:nvPr/>
        </p:nvCxnSpPr>
        <p:spPr>
          <a:xfrm>
            <a:off x="4735436" y="1545074"/>
            <a:ext cx="820486" cy="776880"/>
          </a:xfrm>
          <a:prstGeom prst="straightConnector1">
            <a:avLst/>
          </a:prstGeom>
          <a:ln w="28575">
            <a:solidFill>
              <a:schemeClr val="tx2"/>
            </a:solidFill>
            <a:prstDash val="dashDot"/>
            <a:tailEnd type="triangle"/>
          </a:ln>
        </p:spPr>
        <p:style>
          <a:lnRef idx="1">
            <a:schemeClr val="accent1"/>
          </a:lnRef>
          <a:fillRef idx="0">
            <a:schemeClr val="accent1"/>
          </a:fillRef>
          <a:effectRef idx="0">
            <a:schemeClr val="accent1"/>
          </a:effectRef>
          <a:fontRef idx="minor">
            <a:schemeClr val="tx1"/>
          </a:fontRef>
        </p:style>
      </p:cxnSp>
      <p:cxnSp>
        <p:nvCxnSpPr>
          <p:cNvPr id="34" name="Straight Arrow Connector 33"/>
          <p:cNvCxnSpPr/>
          <p:nvPr/>
        </p:nvCxnSpPr>
        <p:spPr>
          <a:xfrm>
            <a:off x="4459059" y="1844824"/>
            <a:ext cx="1081555" cy="1006373"/>
          </a:xfrm>
          <a:prstGeom prst="straightConnector1">
            <a:avLst/>
          </a:prstGeom>
          <a:ln w="28575">
            <a:solidFill>
              <a:schemeClr val="tx2"/>
            </a:solidFill>
            <a:prstDash val="dashDot"/>
            <a:tailEnd type="triangle"/>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a:off x="4338674" y="1484784"/>
            <a:ext cx="1138255" cy="1007243"/>
          </a:xfrm>
          <a:prstGeom prst="straightConnector1">
            <a:avLst/>
          </a:prstGeom>
          <a:ln w="28575">
            <a:solidFill>
              <a:schemeClr val="tx2"/>
            </a:solidFill>
            <a:prstDash val="dashDot"/>
            <a:tailEnd type="triangle"/>
          </a:ln>
        </p:spPr>
        <p:style>
          <a:lnRef idx="1">
            <a:schemeClr val="accent1"/>
          </a:lnRef>
          <a:fillRef idx="0">
            <a:schemeClr val="accent1"/>
          </a:fillRef>
          <a:effectRef idx="0">
            <a:schemeClr val="accent1"/>
          </a:effectRef>
          <a:fontRef idx="minor">
            <a:schemeClr val="tx1"/>
          </a:fontRef>
        </p:style>
      </p:cxnSp>
      <p:cxnSp>
        <p:nvCxnSpPr>
          <p:cNvPr id="36" name="Straight Arrow Connector 35"/>
          <p:cNvCxnSpPr/>
          <p:nvPr/>
        </p:nvCxnSpPr>
        <p:spPr>
          <a:xfrm>
            <a:off x="4410013" y="2131549"/>
            <a:ext cx="1138255" cy="1007243"/>
          </a:xfrm>
          <a:prstGeom prst="straightConnector1">
            <a:avLst/>
          </a:prstGeom>
          <a:ln w="28575">
            <a:solidFill>
              <a:schemeClr val="tx2"/>
            </a:solidFill>
            <a:prstDash val="dashDot"/>
            <a:tailEnd type="triangle"/>
          </a:ln>
        </p:spPr>
        <p:style>
          <a:lnRef idx="1">
            <a:schemeClr val="accent1"/>
          </a:lnRef>
          <a:fillRef idx="0">
            <a:schemeClr val="accent1"/>
          </a:fillRef>
          <a:effectRef idx="0">
            <a:schemeClr val="accent1"/>
          </a:effectRef>
          <a:fontRef idx="minor">
            <a:schemeClr val="tx1"/>
          </a:fontRef>
        </p:style>
      </p:cxnSp>
      <p:cxnSp>
        <p:nvCxnSpPr>
          <p:cNvPr id="37" name="Straight Arrow Connector 36"/>
          <p:cNvCxnSpPr/>
          <p:nvPr/>
        </p:nvCxnSpPr>
        <p:spPr>
          <a:xfrm>
            <a:off x="4396165" y="2382161"/>
            <a:ext cx="1138255" cy="1007243"/>
          </a:xfrm>
          <a:prstGeom prst="straightConnector1">
            <a:avLst/>
          </a:prstGeom>
          <a:ln w="28575">
            <a:solidFill>
              <a:schemeClr val="tx2"/>
            </a:solidFill>
            <a:prstDash val="dashDot"/>
            <a:tailEnd type="triangle"/>
          </a:ln>
        </p:spPr>
        <p:style>
          <a:lnRef idx="1">
            <a:schemeClr val="accent1"/>
          </a:lnRef>
          <a:fillRef idx="0">
            <a:schemeClr val="accent1"/>
          </a:fillRef>
          <a:effectRef idx="0">
            <a:schemeClr val="accent1"/>
          </a:effectRef>
          <a:fontRef idx="minor">
            <a:schemeClr val="tx1"/>
          </a:fontRef>
        </p:style>
      </p:cxnSp>
      <p:sp>
        <p:nvSpPr>
          <p:cNvPr id="38" name="TextBox 37"/>
          <p:cNvSpPr txBox="1"/>
          <p:nvPr/>
        </p:nvSpPr>
        <p:spPr>
          <a:xfrm>
            <a:off x="5575183" y="1918585"/>
            <a:ext cx="231332" cy="265450"/>
          </a:xfrm>
          <a:prstGeom prst="roundRect">
            <a:avLst>
              <a:gd name="adj" fmla="val 36937"/>
            </a:avLst>
          </a:prstGeom>
          <a:solidFill>
            <a:srgbClr val="FF0000"/>
          </a:solidFill>
        </p:spPr>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Tahoma"/>
                <a:ea typeface="+mn-ea"/>
                <a:cs typeface="+mn-cs"/>
              </a:rPr>
              <a:t>1</a:t>
            </a:r>
          </a:p>
        </p:txBody>
      </p:sp>
      <p:sp>
        <p:nvSpPr>
          <p:cNvPr id="39" name="TextBox 38"/>
          <p:cNvSpPr txBox="1"/>
          <p:nvPr/>
        </p:nvSpPr>
        <p:spPr>
          <a:xfrm>
            <a:off x="5561335" y="2216920"/>
            <a:ext cx="231332" cy="265450"/>
          </a:xfrm>
          <a:prstGeom prst="roundRect">
            <a:avLst>
              <a:gd name="adj" fmla="val 36937"/>
            </a:avLst>
          </a:prstGeom>
          <a:solidFill>
            <a:srgbClr val="FF0000"/>
          </a:solidFill>
        </p:spPr>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Tahoma"/>
                <a:ea typeface="+mn-ea"/>
                <a:cs typeface="+mn-cs"/>
              </a:rPr>
              <a:t>1</a:t>
            </a:r>
          </a:p>
        </p:txBody>
      </p:sp>
      <p:sp>
        <p:nvSpPr>
          <p:cNvPr id="40" name="TextBox 39"/>
          <p:cNvSpPr txBox="1"/>
          <p:nvPr/>
        </p:nvSpPr>
        <p:spPr>
          <a:xfrm>
            <a:off x="5574668" y="2807631"/>
            <a:ext cx="231332" cy="265450"/>
          </a:xfrm>
          <a:prstGeom prst="roundRect">
            <a:avLst>
              <a:gd name="adj" fmla="val 36937"/>
            </a:avLst>
          </a:prstGeom>
          <a:solidFill>
            <a:srgbClr val="FF0000"/>
          </a:solidFill>
        </p:spPr>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Tahoma"/>
                <a:ea typeface="+mn-ea"/>
                <a:cs typeface="+mn-cs"/>
              </a:rPr>
              <a:t>3</a:t>
            </a:r>
          </a:p>
        </p:txBody>
      </p:sp>
      <p:sp>
        <p:nvSpPr>
          <p:cNvPr id="41" name="TextBox 40"/>
          <p:cNvSpPr txBox="1"/>
          <p:nvPr/>
        </p:nvSpPr>
        <p:spPr>
          <a:xfrm>
            <a:off x="5560903" y="2527913"/>
            <a:ext cx="231332" cy="265450"/>
          </a:xfrm>
          <a:prstGeom prst="roundRect">
            <a:avLst>
              <a:gd name="adj" fmla="val 36937"/>
            </a:avLst>
          </a:prstGeom>
          <a:solidFill>
            <a:srgbClr val="FF0000"/>
          </a:solidFill>
        </p:spPr>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Tahoma"/>
                <a:ea typeface="+mn-ea"/>
                <a:cs typeface="+mn-cs"/>
              </a:rPr>
              <a:t>1</a:t>
            </a:r>
          </a:p>
        </p:txBody>
      </p:sp>
      <p:sp>
        <p:nvSpPr>
          <p:cNvPr id="42" name="TextBox 41"/>
          <p:cNvSpPr txBox="1"/>
          <p:nvPr/>
        </p:nvSpPr>
        <p:spPr>
          <a:xfrm>
            <a:off x="5548268" y="3095261"/>
            <a:ext cx="231332" cy="265450"/>
          </a:xfrm>
          <a:prstGeom prst="roundRect">
            <a:avLst>
              <a:gd name="adj" fmla="val 36937"/>
            </a:avLst>
          </a:prstGeom>
          <a:solidFill>
            <a:srgbClr val="FF0000"/>
          </a:solidFill>
        </p:spPr>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Tahoma"/>
                <a:ea typeface="+mn-ea"/>
                <a:cs typeface="+mn-cs"/>
              </a:rPr>
              <a:t>0</a:t>
            </a:r>
          </a:p>
        </p:txBody>
      </p:sp>
      <p:sp>
        <p:nvSpPr>
          <p:cNvPr id="43" name="TextBox 42"/>
          <p:cNvSpPr txBox="1"/>
          <p:nvPr/>
        </p:nvSpPr>
        <p:spPr>
          <a:xfrm>
            <a:off x="5560903" y="3379574"/>
            <a:ext cx="231332" cy="265450"/>
          </a:xfrm>
          <a:prstGeom prst="roundRect">
            <a:avLst>
              <a:gd name="adj" fmla="val 36937"/>
            </a:avLst>
          </a:prstGeom>
          <a:solidFill>
            <a:srgbClr val="FF0000"/>
          </a:solidFill>
        </p:spPr>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Tahoma"/>
                <a:ea typeface="+mn-ea"/>
                <a:cs typeface="+mn-cs"/>
              </a:rPr>
              <a:t>2</a:t>
            </a:r>
          </a:p>
        </p:txBody>
      </p:sp>
      <p:sp>
        <p:nvSpPr>
          <p:cNvPr id="44" name="Rectangle 43"/>
          <p:cNvSpPr/>
          <p:nvPr/>
        </p:nvSpPr>
        <p:spPr>
          <a:xfrm>
            <a:off x="4289628" y="1809186"/>
            <a:ext cx="360040" cy="290015"/>
          </a:xfrm>
          <a:prstGeom prst="rect">
            <a:avLst/>
          </a:prstGeom>
          <a:solidFill>
            <a:srgbClr val="FFD9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0</a:t>
            </a:r>
          </a:p>
        </p:txBody>
      </p:sp>
      <p:sp>
        <p:nvSpPr>
          <p:cNvPr id="45" name="Rectangle 44"/>
          <p:cNvSpPr/>
          <p:nvPr/>
        </p:nvSpPr>
        <p:spPr>
          <a:xfrm>
            <a:off x="4637657" y="2100080"/>
            <a:ext cx="323318" cy="290015"/>
          </a:xfrm>
          <a:prstGeom prst="rect">
            <a:avLst/>
          </a:prstGeom>
          <a:solidFill>
            <a:srgbClr val="FFD9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0</a:t>
            </a:r>
          </a:p>
        </p:txBody>
      </p:sp>
      <p:sp>
        <p:nvSpPr>
          <p:cNvPr id="46" name="Rectangle 45"/>
          <p:cNvSpPr/>
          <p:nvPr/>
        </p:nvSpPr>
        <p:spPr>
          <a:xfrm>
            <a:off x="4964662" y="2381776"/>
            <a:ext cx="323318" cy="290015"/>
          </a:xfrm>
          <a:prstGeom prst="rect">
            <a:avLst/>
          </a:prstGeom>
          <a:solidFill>
            <a:srgbClr val="FFD9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0</a:t>
            </a:r>
          </a:p>
        </p:txBody>
      </p:sp>
      <p:sp>
        <p:nvSpPr>
          <p:cNvPr id="47" name="Rectangle 46"/>
          <p:cNvSpPr/>
          <p:nvPr/>
        </p:nvSpPr>
        <p:spPr>
          <a:xfrm>
            <a:off x="5284065" y="2674857"/>
            <a:ext cx="323318" cy="290015"/>
          </a:xfrm>
          <a:prstGeom prst="rect">
            <a:avLst/>
          </a:prstGeom>
          <a:solidFill>
            <a:srgbClr val="FFD9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1</a:t>
            </a:r>
          </a:p>
        </p:txBody>
      </p:sp>
      <p:cxnSp>
        <p:nvCxnSpPr>
          <p:cNvPr id="48" name="Straight Arrow Connector 47"/>
          <p:cNvCxnSpPr/>
          <p:nvPr/>
        </p:nvCxnSpPr>
        <p:spPr>
          <a:xfrm>
            <a:off x="4410445" y="2742201"/>
            <a:ext cx="1138255" cy="1007243"/>
          </a:xfrm>
          <a:prstGeom prst="straightConnector1">
            <a:avLst/>
          </a:prstGeom>
          <a:ln w="28575">
            <a:solidFill>
              <a:schemeClr val="tx2"/>
            </a:solidFill>
            <a:prstDash val="dashDot"/>
            <a:tailEnd type="triangle"/>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5575183" y="3667606"/>
            <a:ext cx="231332" cy="265450"/>
          </a:xfrm>
          <a:prstGeom prst="roundRect">
            <a:avLst>
              <a:gd name="adj" fmla="val 36937"/>
            </a:avLst>
          </a:prstGeom>
          <a:solidFill>
            <a:srgbClr val="FF0000"/>
          </a:solidFill>
        </p:spPr>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Tahoma"/>
                <a:ea typeface="+mn-ea"/>
                <a:cs typeface="+mn-cs"/>
              </a:rPr>
              <a:t>0</a:t>
            </a:r>
          </a:p>
        </p:txBody>
      </p:sp>
      <p:graphicFrame>
        <p:nvGraphicFramePr>
          <p:cNvPr id="50" name="Table 49"/>
          <p:cNvGraphicFramePr>
            <a:graphicFrameLocks noGrp="1"/>
          </p:cNvGraphicFramePr>
          <p:nvPr/>
        </p:nvGraphicFramePr>
        <p:xfrm>
          <a:off x="3941960" y="5223748"/>
          <a:ext cx="4017141" cy="275419"/>
        </p:xfrm>
        <a:graphic>
          <a:graphicData uri="http://schemas.openxmlformats.org/drawingml/2006/table">
            <a:tbl>
              <a:tblPr>
                <a:tableStyleId>{5C22544A-7EE6-4342-B048-85BDC9FD1C3A}</a:tableStyleId>
              </a:tblPr>
              <a:tblGrid>
                <a:gridCol w="321931">
                  <a:extLst>
                    <a:ext uri="{9D8B030D-6E8A-4147-A177-3AD203B41FA5}">
                      <a16:colId xmlns:a16="http://schemas.microsoft.com/office/drawing/2014/main" val="20000"/>
                    </a:ext>
                  </a:extLst>
                </a:gridCol>
                <a:gridCol w="321931">
                  <a:extLst>
                    <a:ext uri="{9D8B030D-6E8A-4147-A177-3AD203B41FA5}">
                      <a16:colId xmlns:a16="http://schemas.microsoft.com/office/drawing/2014/main" val="20001"/>
                    </a:ext>
                  </a:extLst>
                </a:gridCol>
                <a:gridCol w="321931">
                  <a:extLst>
                    <a:ext uri="{9D8B030D-6E8A-4147-A177-3AD203B41FA5}">
                      <a16:colId xmlns:a16="http://schemas.microsoft.com/office/drawing/2014/main" val="20002"/>
                    </a:ext>
                  </a:extLst>
                </a:gridCol>
                <a:gridCol w="321931">
                  <a:extLst>
                    <a:ext uri="{9D8B030D-6E8A-4147-A177-3AD203B41FA5}">
                      <a16:colId xmlns:a16="http://schemas.microsoft.com/office/drawing/2014/main" val="20003"/>
                    </a:ext>
                  </a:extLst>
                </a:gridCol>
                <a:gridCol w="321931">
                  <a:extLst>
                    <a:ext uri="{9D8B030D-6E8A-4147-A177-3AD203B41FA5}">
                      <a16:colId xmlns:a16="http://schemas.microsoft.com/office/drawing/2014/main" val="20004"/>
                    </a:ext>
                  </a:extLst>
                </a:gridCol>
                <a:gridCol w="321931">
                  <a:extLst>
                    <a:ext uri="{9D8B030D-6E8A-4147-A177-3AD203B41FA5}">
                      <a16:colId xmlns:a16="http://schemas.microsoft.com/office/drawing/2014/main" val="20005"/>
                    </a:ext>
                  </a:extLst>
                </a:gridCol>
                <a:gridCol w="321931">
                  <a:extLst>
                    <a:ext uri="{9D8B030D-6E8A-4147-A177-3AD203B41FA5}">
                      <a16:colId xmlns:a16="http://schemas.microsoft.com/office/drawing/2014/main" val="20006"/>
                    </a:ext>
                  </a:extLst>
                </a:gridCol>
                <a:gridCol w="321931">
                  <a:extLst>
                    <a:ext uri="{9D8B030D-6E8A-4147-A177-3AD203B41FA5}">
                      <a16:colId xmlns:a16="http://schemas.microsoft.com/office/drawing/2014/main" val="20007"/>
                    </a:ext>
                  </a:extLst>
                </a:gridCol>
                <a:gridCol w="321931">
                  <a:extLst>
                    <a:ext uri="{9D8B030D-6E8A-4147-A177-3AD203B41FA5}">
                      <a16:colId xmlns:a16="http://schemas.microsoft.com/office/drawing/2014/main" val="20008"/>
                    </a:ext>
                  </a:extLst>
                </a:gridCol>
                <a:gridCol w="373254">
                  <a:extLst>
                    <a:ext uri="{9D8B030D-6E8A-4147-A177-3AD203B41FA5}">
                      <a16:colId xmlns:a16="http://schemas.microsoft.com/office/drawing/2014/main" val="20009"/>
                    </a:ext>
                  </a:extLst>
                </a:gridCol>
                <a:gridCol w="373254">
                  <a:extLst>
                    <a:ext uri="{9D8B030D-6E8A-4147-A177-3AD203B41FA5}">
                      <a16:colId xmlns:a16="http://schemas.microsoft.com/office/drawing/2014/main" val="20010"/>
                    </a:ext>
                  </a:extLst>
                </a:gridCol>
                <a:gridCol w="373254">
                  <a:extLst>
                    <a:ext uri="{9D8B030D-6E8A-4147-A177-3AD203B41FA5}">
                      <a16:colId xmlns:a16="http://schemas.microsoft.com/office/drawing/2014/main" val="20011"/>
                    </a:ext>
                  </a:extLst>
                </a:gridCol>
              </a:tblGrid>
              <a:tr h="275419">
                <a:tc>
                  <a:txBody>
                    <a:bodyPr/>
                    <a:lstStyle/>
                    <a:p>
                      <a:pPr algn="ctr" fontAlgn="b"/>
                      <a:r>
                        <a:rPr lang="en-US" sz="1200" u="none" strike="noStrike">
                          <a:effectLst/>
                        </a:rPr>
                        <a:t>0</a:t>
                      </a:r>
                      <a:endParaRPr lang="en-US" sz="1600" b="0" i="0" u="none" strike="noStrike">
                        <a:solidFill>
                          <a:srgbClr val="000000"/>
                        </a:solidFill>
                        <a:effectLst/>
                        <a:latin typeface="Calibri" panose="020F05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D966"/>
                    </a:solidFill>
                  </a:tcPr>
                </a:tc>
                <a:tc>
                  <a:txBody>
                    <a:bodyPr/>
                    <a:lstStyle/>
                    <a:p>
                      <a:pPr algn="ctr" fontAlgn="ctr"/>
                      <a:r>
                        <a:rPr lang="en-US" sz="1200" u="none" strike="noStrike">
                          <a:effectLst/>
                        </a:rPr>
                        <a:t>0</a:t>
                      </a:r>
                      <a:endParaRPr lang="en-US" sz="1200" b="0" i="0" u="none" strike="noStrike">
                        <a:solidFill>
                          <a:srgbClr val="000000"/>
                        </a:solidFill>
                        <a:effectLst/>
                        <a:latin typeface="Calibri Light" panose="020F03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D966"/>
                    </a:solidFill>
                  </a:tcPr>
                </a:tc>
                <a:tc>
                  <a:txBody>
                    <a:bodyPr/>
                    <a:lstStyle/>
                    <a:p>
                      <a:pPr algn="ctr" fontAlgn="ctr"/>
                      <a:r>
                        <a:rPr lang="en-US" sz="1200" u="none" strike="noStrike">
                          <a:effectLst/>
                        </a:rPr>
                        <a:t>0</a:t>
                      </a:r>
                      <a:endParaRPr lang="en-US" sz="1200" b="0" i="0" u="none" strike="noStrike">
                        <a:solidFill>
                          <a:srgbClr val="000000"/>
                        </a:solidFill>
                        <a:effectLst/>
                        <a:latin typeface="Calibri Light" panose="020F03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D966"/>
                    </a:solidFill>
                  </a:tcPr>
                </a:tc>
                <a:tc>
                  <a:txBody>
                    <a:bodyPr/>
                    <a:lstStyle/>
                    <a:p>
                      <a:pPr algn="ctr" fontAlgn="ctr"/>
                      <a:r>
                        <a:rPr lang="en-US" sz="1200" u="none" strike="noStrike">
                          <a:effectLst/>
                        </a:rPr>
                        <a:t>0</a:t>
                      </a:r>
                      <a:endParaRPr lang="en-US" sz="1200" b="0" i="0" u="none" strike="noStrike">
                        <a:solidFill>
                          <a:srgbClr val="000000"/>
                        </a:solidFill>
                        <a:effectLst/>
                        <a:latin typeface="Calibri Light" panose="020F03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D966"/>
                    </a:solidFill>
                  </a:tcPr>
                </a:tc>
                <a:tc>
                  <a:txBody>
                    <a:bodyPr/>
                    <a:lstStyle/>
                    <a:p>
                      <a:pPr algn="ctr" fontAlgn="ctr"/>
                      <a:r>
                        <a:rPr lang="en-US" sz="1200" b="1" u="none" strike="noStrike">
                          <a:effectLst>
                            <a:outerShdw blurRad="38100" dist="38100" dir="2700000" algn="tl">
                              <a:srgbClr val="000000">
                                <a:alpha val="43137"/>
                              </a:srgbClr>
                            </a:outerShdw>
                          </a:effectLst>
                        </a:rPr>
                        <a:t>1</a:t>
                      </a:r>
                      <a:endParaRPr lang="en-US" sz="1200" b="1" i="0" u="none" strike="noStrike">
                        <a:solidFill>
                          <a:srgbClr val="000000"/>
                        </a:solidFill>
                        <a:effectLst>
                          <a:outerShdw blurRad="38100" dist="38100" dir="2700000" algn="tl">
                            <a:srgbClr val="000000">
                              <a:alpha val="43137"/>
                            </a:srgbClr>
                          </a:outerShdw>
                        </a:effectLst>
                        <a:latin typeface="Calibri Light" panose="020F03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D966"/>
                    </a:solidFill>
                  </a:tcPr>
                </a:tc>
                <a:tc>
                  <a:txBody>
                    <a:bodyPr/>
                    <a:lstStyle/>
                    <a:p>
                      <a:pPr algn="ctr" fontAlgn="ctr"/>
                      <a:r>
                        <a:rPr lang="en-US" sz="1200" u="none" strike="noStrike">
                          <a:effectLst/>
                        </a:rPr>
                        <a:t>0</a:t>
                      </a:r>
                      <a:endParaRPr lang="en-US" sz="1200" b="0" i="0" u="none" strike="noStrike">
                        <a:solidFill>
                          <a:srgbClr val="000000"/>
                        </a:solidFill>
                        <a:effectLst/>
                        <a:latin typeface="Calibri Light" panose="020F03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D966"/>
                    </a:solidFill>
                  </a:tcPr>
                </a:tc>
                <a:tc>
                  <a:txBody>
                    <a:bodyPr/>
                    <a:lstStyle/>
                    <a:p>
                      <a:pPr algn="ctr" fontAlgn="ctr"/>
                      <a:r>
                        <a:rPr lang="en-US" sz="1200" u="none" strike="noStrike">
                          <a:effectLst/>
                        </a:rPr>
                        <a:t>0</a:t>
                      </a:r>
                      <a:endParaRPr lang="en-US" sz="1200" b="0" i="0" u="none" strike="noStrike">
                        <a:solidFill>
                          <a:srgbClr val="000000"/>
                        </a:solidFill>
                        <a:effectLst/>
                        <a:latin typeface="Calibri Light" panose="020F03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D966"/>
                    </a:solidFill>
                  </a:tcPr>
                </a:tc>
                <a:tc>
                  <a:txBody>
                    <a:bodyPr/>
                    <a:lstStyle/>
                    <a:p>
                      <a:pPr algn="ctr" fontAlgn="ctr"/>
                      <a:r>
                        <a:rPr lang="en-US" sz="1200" u="none" strike="noStrike">
                          <a:effectLst/>
                        </a:rPr>
                        <a:t>0</a:t>
                      </a:r>
                      <a:endParaRPr lang="en-US" sz="1200" b="0" i="0" u="none" strike="noStrike">
                        <a:solidFill>
                          <a:srgbClr val="000000"/>
                        </a:solidFill>
                        <a:effectLst/>
                        <a:latin typeface="Calibri Light" panose="020F03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D966"/>
                    </a:solidFill>
                  </a:tcPr>
                </a:tc>
                <a:tc>
                  <a:txBody>
                    <a:bodyPr/>
                    <a:lstStyle/>
                    <a:p>
                      <a:pPr algn="ctr" fontAlgn="ctr"/>
                      <a:r>
                        <a:rPr lang="en-US" sz="1200" u="none" strike="noStrike">
                          <a:effectLst/>
                        </a:rPr>
                        <a:t>0</a:t>
                      </a:r>
                      <a:endParaRPr lang="en-US" sz="1200" b="0" i="0" u="none" strike="noStrike">
                        <a:solidFill>
                          <a:srgbClr val="000000"/>
                        </a:solidFill>
                        <a:effectLst/>
                        <a:latin typeface="Calibri Light" panose="020F03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D966"/>
                    </a:solidFill>
                  </a:tcPr>
                </a:tc>
                <a:tc>
                  <a:txBody>
                    <a:bodyPr/>
                    <a:lstStyle/>
                    <a:p>
                      <a:pPr algn="ctr" fontAlgn="ctr"/>
                      <a:r>
                        <a:rPr lang="en-US" sz="1200" b="1" u="none" strike="noStrike">
                          <a:effectLst>
                            <a:outerShdw blurRad="38100" dist="38100" dir="2700000" algn="tl">
                              <a:srgbClr val="000000">
                                <a:alpha val="43137"/>
                              </a:srgbClr>
                            </a:outerShdw>
                          </a:effectLst>
                        </a:rPr>
                        <a:t>1</a:t>
                      </a:r>
                      <a:endParaRPr lang="en-US" sz="1200" b="1" i="0" u="none" strike="noStrike">
                        <a:solidFill>
                          <a:srgbClr val="000000"/>
                        </a:solidFill>
                        <a:effectLst>
                          <a:outerShdw blurRad="38100" dist="38100" dir="2700000" algn="tl">
                            <a:srgbClr val="000000">
                              <a:alpha val="43137"/>
                            </a:srgbClr>
                          </a:outerShdw>
                        </a:effectLst>
                        <a:latin typeface="Calibri Light" panose="020F03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D966"/>
                    </a:solidFill>
                  </a:tcPr>
                </a:tc>
                <a:tc>
                  <a:txBody>
                    <a:bodyPr/>
                    <a:lstStyle/>
                    <a:p>
                      <a:pPr algn="ctr" fontAlgn="ctr"/>
                      <a:r>
                        <a:rPr lang="en-US" sz="1200" u="none" strike="noStrike">
                          <a:effectLst/>
                        </a:rPr>
                        <a:t>0</a:t>
                      </a:r>
                      <a:endParaRPr lang="en-US" sz="1200" b="0" i="0" u="none" strike="noStrike">
                        <a:solidFill>
                          <a:srgbClr val="000000"/>
                        </a:solidFill>
                        <a:effectLst/>
                        <a:latin typeface="Calibri Light" panose="020F03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D966"/>
                    </a:solidFill>
                  </a:tcPr>
                </a:tc>
                <a:tc>
                  <a:txBody>
                    <a:bodyPr/>
                    <a:lstStyle/>
                    <a:p>
                      <a:pPr algn="ctr" fontAlgn="ctr"/>
                      <a:r>
                        <a:rPr lang="en-US" sz="1200" b="1" u="none" strike="noStrike">
                          <a:effectLst>
                            <a:outerShdw blurRad="38100" dist="38100" dir="2700000" algn="tl">
                              <a:srgbClr val="000000">
                                <a:alpha val="43137"/>
                              </a:srgbClr>
                            </a:outerShdw>
                          </a:effectLst>
                        </a:rPr>
                        <a:t>1</a:t>
                      </a:r>
                      <a:endParaRPr lang="en-US" sz="1200" b="1" i="0" u="none" strike="noStrike">
                        <a:solidFill>
                          <a:srgbClr val="000000"/>
                        </a:solidFill>
                        <a:effectLst>
                          <a:outerShdw blurRad="38100" dist="38100" dir="2700000" algn="tl">
                            <a:srgbClr val="000000">
                              <a:alpha val="43137"/>
                            </a:srgbClr>
                          </a:outerShdw>
                        </a:effectLst>
                        <a:latin typeface="Calibri Light" panose="020F0302020204030204"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D966"/>
                    </a:solidFill>
                  </a:tcPr>
                </a:tc>
                <a:extLst>
                  <a:ext uri="{0D108BD9-81ED-4DB2-BD59-A6C34878D82A}">
                    <a16:rowId xmlns:a16="http://schemas.microsoft.com/office/drawing/2014/main" val="10000"/>
                  </a:ext>
                </a:extLst>
              </a:tr>
            </a:tbl>
          </a:graphicData>
        </a:graphic>
      </p:graphicFrame>
      <p:sp>
        <p:nvSpPr>
          <p:cNvPr id="51" name="Rectangle 50"/>
          <p:cNvSpPr/>
          <p:nvPr/>
        </p:nvSpPr>
        <p:spPr>
          <a:xfrm>
            <a:off x="621939" y="2819864"/>
            <a:ext cx="1368152" cy="82516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2" name="Rectangle 51"/>
          <p:cNvSpPr/>
          <p:nvPr/>
        </p:nvSpPr>
        <p:spPr>
          <a:xfrm>
            <a:off x="511732" y="2539430"/>
            <a:ext cx="2585717" cy="1754326"/>
          </a:xfrm>
          <a:prstGeom prst="rect">
            <a:avLst/>
          </a:prstGeom>
          <a:solidFill>
            <a:srgbClr val="FFFF00"/>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Find all common subsequences (diagonal segments of consecutive zeros) shared between two given sequences</a:t>
            </a:r>
          </a:p>
        </p:txBody>
      </p:sp>
      <p:sp>
        <p:nvSpPr>
          <p:cNvPr id="53" name="Rectangle 52"/>
          <p:cNvSpPr/>
          <p:nvPr/>
        </p:nvSpPr>
        <p:spPr>
          <a:xfrm>
            <a:off x="4355976" y="5517232"/>
            <a:ext cx="4094006" cy="369332"/>
          </a:xfrm>
          <a:prstGeom prst="rect">
            <a:avLst/>
          </a:prstGeom>
          <a:solidFill>
            <a:srgbClr val="FFFF00"/>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ACCEPT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iff</a:t>
            </a:r>
            <a:r>
              <a:rPr kumimoji="0" lang="en-US" sz="1800" b="0" i="0" u="none" strike="noStrike" kern="1200" cap="none" spc="0" normalizeH="0" baseline="0" noProof="0" dirty="0">
                <a:ln>
                  <a:noFill/>
                </a:ln>
                <a:solidFill>
                  <a:srgbClr val="000000"/>
                </a:solidFill>
                <a:effectLst/>
                <a:uLnTx/>
                <a:uFillTx/>
                <a:latin typeface="Tahoma"/>
                <a:ea typeface="+mn-ea"/>
                <a:cs typeface="+mn-cs"/>
              </a:rPr>
              <a:t> number of ‘1’s </a:t>
            </a:r>
            <a:r>
              <a:rPr kumimoji="0" lang="en-US" sz="1800" b="0" i="0" u="none" strike="noStrike" kern="1200" cap="none" spc="0" normalizeH="0" baseline="0" noProof="0" dirty="0">
                <a:ln>
                  <a:noFill/>
                </a:ln>
                <a:solidFill>
                  <a:srgbClr val="000000"/>
                </a:solidFill>
                <a:effectLst/>
                <a:uLnTx/>
                <a:uFillTx/>
                <a:latin typeface="Tahoma"/>
                <a:ea typeface="+mn-ea"/>
                <a:cs typeface="Consolas" panose="020B0609020204030204" pitchFamily="49" charset="0"/>
              </a:rPr>
              <a:t>≤ Threshold</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54" name="Rectangle 53"/>
          <p:cNvSpPr/>
          <p:nvPr/>
        </p:nvSpPr>
        <p:spPr>
          <a:xfrm>
            <a:off x="164239" y="5868561"/>
            <a:ext cx="8589640" cy="58477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sng" strike="noStrike" kern="1200" cap="none" spc="0" normalizeH="0" baseline="0" noProof="0" dirty="0">
                <a:ln>
                  <a:noFill/>
                </a:ln>
                <a:solidFill>
                  <a:srgbClr val="0000FF"/>
                </a:solidFill>
                <a:effectLst/>
                <a:uLnTx/>
                <a:uFillTx/>
                <a:latin typeface="Tahoma"/>
                <a:ea typeface="+mn-ea"/>
                <a:cs typeface="+mn-cs"/>
                <a:hlinkClick r:id="rId6">
                  <a:extLst>
                    <a:ext uri="{A12FA001-AC4F-418D-AE19-62706E023703}">
                      <ahyp:hlinkClr xmlns:ahyp="http://schemas.microsoft.com/office/drawing/2018/hyperlinkcolor" val="tx"/>
                    </a:ext>
                  </a:extLst>
                </a:hlinkClick>
              </a:rPr>
              <a:t>Shouji: a fast and efficient pre-alignment filter for sequence alignment</a:t>
            </a:r>
            <a:r>
              <a:rPr kumimoji="0" lang="en-US" sz="1600" b="0" i="0" u="none" strike="noStrike" kern="1200" cap="none" spc="0" normalizeH="0" baseline="0" noProof="0" dirty="0">
                <a:ln>
                  <a:noFill/>
                </a:ln>
                <a:solidFill>
                  <a:srgbClr val="000000"/>
                </a:solidFill>
                <a:effectLst/>
                <a:uLnTx/>
                <a:uFillTx/>
                <a:latin typeface="Tahoma"/>
                <a:ea typeface="+mn-ea"/>
                <a:cs typeface="+mn-cs"/>
              </a:rPr>
              <a:t>, </a:t>
            </a:r>
            <a:r>
              <a:rPr kumimoji="0" lang="en-US" sz="1600" b="0" i="1" u="none" strike="noStrike" kern="1200" cap="none" spc="0" normalizeH="0" baseline="0" noProof="0" dirty="0">
                <a:ln>
                  <a:noFill/>
                </a:ln>
                <a:solidFill>
                  <a:srgbClr val="000000"/>
                </a:solidFill>
                <a:effectLst/>
                <a:uLnTx/>
                <a:uFillTx/>
                <a:latin typeface="Tahoma"/>
                <a:ea typeface="+mn-ea"/>
                <a:cs typeface="+mn-cs"/>
              </a:rPr>
              <a:t>Bioinformatics</a:t>
            </a:r>
            <a:r>
              <a:rPr kumimoji="0" lang="en-US" sz="1600" b="0" i="0" u="none" strike="noStrike" kern="1200" cap="none" spc="0" normalizeH="0" baseline="0" noProof="0" dirty="0">
                <a:ln>
                  <a:noFill/>
                </a:ln>
                <a:solidFill>
                  <a:srgbClr val="000000"/>
                </a:solidFill>
                <a:effectLst/>
                <a:uLnTx/>
                <a:uFillTx/>
                <a:latin typeface="Tahoma"/>
                <a:ea typeface="+mn-ea"/>
                <a:cs typeface="+mn-cs"/>
              </a:rPr>
              <a:t> 2019,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 </a:t>
            </a:r>
            <a:r>
              <a:rPr kumimoji="0" lang="en-US" sz="1600" b="0" i="0" u="none" strike="noStrike" kern="1200" cap="none" spc="0" normalizeH="0" baseline="0" noProof="0" dirty="0">
                <a:ln>
                  <a:noFill/>
                </a:ln>
                <a:solidFill>
                  <a:srgbClr val="000000"/>
                </a:solidFill>
                <a:effectLst/>
                <a:uLnTx/>
                <a:uFillTx/>
                <a:latin typeface="Tahoma"/>
                <a:ea typeface="+mn-ea"/>
                <a:cs typeface="+mn-cs"/>
                <a:hlinkClick r:id="rId6"/>
              </a:rPr>
              <a:t>https://doi.org/10.1093/bioinformatics/btz234</a:t>
            </a:r>
            <a:endParaRPr kumimoji="0" lang="en-US" sz="16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86813256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wipe(left)">
                                      <p:cBhvr>
                                        <p:cTn id="7" dur="500"/>
                                        <p:tgtEl>
                                          <p:spTgt spid="2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up)">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wipe(left)">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26" presetClass="emph" presetSubtype="0" fill="hold" grpId="1" nodeType="clickEffect">
                                  <p:stCondLst>
                                    <p:cond delay="0"/>
                                  </p:stCondLst>
                                  <p:childTnLst>
                                    <p:animEffect transition="out" filter="fade">
                                      <p:cBhvr>
                                        <p:cTn id="21" dur="500" tmFilter="0, 0; .2, .5; .8, .5; 1, 0"/>
                                        <p:tgtEl>
                                          <p:spTgt spid="9"/>
                                        </p:tgtEl>
                                      </p:cBhvr>
                                    </p:animEffect>
                                    <p:animScale>
                                      <p:cBhvr>
                                        <p:cTn id="22" dur="250" autoRev="1" fill="hold"/>
                                        <p:tgtEl>
                                          <p:spTgt spid="9"/>
                                        </p:tgtEl>
                                      </p:cBhvr>
                                      <p:by x="105000" y="105000"/>
                                    </p:animScale>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52"/>
                                        </p:tgtEl>
                                        <p:attrNameLst>
                                          <p:attrName>style.visibility</p:attrName>
                                        </p:attrNameLst>
                                      </p:cBhvr>
                                      <p:to>
                                        <p:strVal val="visible"/>
                                      </p:to>
                                    </p:set>
                                    <p:animEffect transition="in" filter="wipe(left)">
                                      <p:cBhvr>
                                        <p:cTn id="27" dur="500"/>
                                        <p:tgtEl>
                                          <p:spTgt spid="52"/>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wipe(up)">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wipe(left)">
                                      <p:cBhvr>
                                        <p:cTn id="37" dur="500"/>
                                        <p:tgtEl>
                                          <p:spTgt spid="17"/>
                                        </p:tgtEl>
                                      </p:cBhvr>
                                    </p:animEffect>
                                  </p:childTnLst>
                                </p:cTn>
                              </p:par>
                            </p:childTnLst>
                          </p:cTn>
                        </p:par>
                        <p:par>
                          <p:cTn id="38" fill="hold">
                            <p:stCondLst>
                              <p:cond delay="500"/>
                            </p:stCondLst>
                            <p:childTnLst>
                              <p:par>
                                <p:cTn id="39" presetID="22" presetClass="entr" presetSubtype="1" fill="hold" nodeType="after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wipe(up)">
                                      <p:cBhvr>
                                        <p:cTn id="41" dur="500"/>
                                        <p:tgtEl>
                                          <p:spTgt spid="11"/>
                                        </p:tgtEl>
                                      </p:cBhvr>
                                    </p:animEffect>
                                  </p:childTnLst>
                                </p:cTn>
                              </p:par>
                              <p:par>
                                <p:cTn id="42" presetID="22" presetClass="entr" presetSubtype="8" fill="hold" grpId="0" nodeType="withEffect">
                                  <p:stCondLst>
                                    <p:cond delay="0"/>
                                  </p:stCondLst>
                                  <p:childTnLst>
                                    <p:set>
                                      <p:cBhvr>
                                        <p:cTn id="43" dur="1" fill="hold">
                                          <p:stCondLst>
                                            <p:cond delay="0"/>
                                          </p:stCondLst>
                                        </p:cTn>
                                        <p:tgtEl>
                                          <p:spTgt spid="18"/>
                                        </p:tgtEl>
                                        <p:attrNameLst>
                                          <p:attrName>style.visibility</p:attrName>
                                        </p:attrNameLst>
                                      </p:cBhvr>
                                      <p:to>
                                        <p:strVal val="visible"/>
                                      </p:to>
                                    </p:set>
                                    <p:animEffect transition="in" filter="wipe(left)">
                                      <p:cBhvr>
                                        <p:cTn id="44" dur="500"/>
                                        <p:tgtEl>
                                          <p:spTgt spid="18"/>
                                        </p:tgtEl>
                                      </p:cBhvr>
                                    </p:animEffect>
                                  </p:childTnLst>
                                </p:cTn>
                              </p:par>
                            </p:childTnLst>
                          </p:cTn>
                        </p:par>
                        <p:par>
                          <p:cTn id="45" fill="hold">
                            <p:stCondLst>
                              <p:cond delay="1000"/>
                            </p:stCondLst>
                            <p:childTnLst>
                              <p:par>
                                <p:cTn id="46" presetID="22" presetClass="entr" presetSubtype="1" fill="hold" nodeType="afterEffect">
                                  <p:stCondLst>
                                    <p:cond delay="0"/>
                                  </p:stCondLst>
                                  <p:childTnLst>
                                    <p:set>
                                      <p:cBhvr>
                                        <p:cTn id="47" dur="1" fill="hold">
                                          <p:stCondLst>
                                            <p:cond delay="0"/>
                                          </p:stCondLst>
                                        </p:cTn>
                                        <p:tgtEl>
                                          <p:spTgt spid="12"/>
                                        </p:tgtEl>
                                        <p:attrNameLst>
                                          <p:attrName>style.visibility</p:attrName>
                                        </p:attrNameLst>
                                      </p:cBhvr>
                                      <p:to>
                                        <p:strVal val="visible"/>
                                      </p:to>
                                    </p:set>
                                    <p:animEffect transition="in" filter="wipe(up)">
                                      <p:cBhvr>
                                        <p:cTn id="48" dur="500"/>
                                        <p:tgtEl>
                                          <p:spTgt spid="12"/>
                                        </p:tgtEl>
                                      </p:cBhvr>
                                    </p:animEffect>
                                  </p:childTnLst>
                                </p:cTn>
                              </p:par>
                              <p:par>
                                <p:cTn id="49" presetID="22" presetClass="entr" presetSubtype="8" fill="hold" grpId="0" nodeType="withEffect">
                                  <p:stCondLst>
                                    <p:cond delay="0"/>
                                  </p:stCondLst>
                                  <p:childTnLst>
                                    <p:set>
                                      <p:cBhvr>
                                        <p:cTn id="50" dur="1" fill="hold">
                                          <p:stCondLst>
                                            <p:cond delay="0"/>
                                          </p:stCondLst>
                                        </p:cTn>
                                        <p:tgtEl>
                                          <p:spTgt spid="19"/>
                                        </p:tgtEl>
                                        <p:attrNameLst>
                                          <p:attrName>style.visibility</p:attrName>
                                        </p:attrNameLst>
                                      </p:cBhvr>
                                      <p:to>
                                        <p:strVal val="visible"/>
                                      </p:to>
                                    </p:set>
                                    <p:animEffect transition="in" filter="wipe(left)">
                                      <p:cBhvr>
                                        <p:cTn id="51" dur="500"/>
                                        <p:tgtEl>
                                          <p:spTgt spid="19"/>
                                        </p:tgtEl>
                                      </p:cBhvr>
                                    </p:animEffect>
                                  </p:childTnLst>
                                </p:cTn>
                              </p:par>
                            </p:childTnLst>
                          </p:cTn>
                        </p:par>
                        <p:par>
                          <p:cTn id="52" fill="hold">
                            <p:stCondLst>
                              <p:cond delay="1500"/>
                            </p:stCondLst>
                            <p:childTnLst>
                              <p:par>
                                <p:cTn id="53" presetID="22" presetClass="entr" presetSubtype="1" fill="hold" nodeType="afterEffect">
                                  <p:stCondLst>
                                    <p:cond delay="0"/>
                                  </p:stCondLst>
                                  <p:childTnLst>
                                    <p:set>
                                      <p:cBhvr>
                                        <p:cTn id="54" dur="1" fill="hold">
                                          <p:stCondLst>
                                            <p:cond delay="0"/>
                                          </p:stCondLst>
                                        </p:cTn>
                                        <p:tgtEl>
                                          <p:spTgt spid="13"/>
                                        </p:tgtEl>
                                        <p:attrNameLst>
                                          <p:attrName>style.visibility</p:attrName>
                                        </p:attrNameLst>
                                      </p:cBhvr>
                                      <p:to>
                                        <p:strVal val="visible"/>
                                      </p:to>
                                    </p:set>
                                    <p:animEffect transition="in" filter="wipe(up)">
                                      <p:cBhvr>
                                        <p:cTn id="55" dur="500"/>
                                        <p:tgtEl>
                                          <p:spTgt spid="13"/>
                                        </p:tgtEl>
                                      </p:cBhvr>
                                    </p:animEffect>
                                  </p:childTnLst>
                                </p:cTn>
                              </p:par>
                              <p:par>
                                <p:cTn id="56" presetID="22" presetClass="entr" presetSubtype="8" fill="hold" grpId="0" nodeType="withEffect">
                                  <p:stCondLst>
                                    <p:cond delay="0"/>
                                  </p:stCondLst>
                                  <p:childTnLst>
                                    <p:set>
                                      <p:cBhvr>
                                        <p:cTn id="57" dur="1" fill="hold">
                                          <p:stCondLst>
                                            <p:cond delay="0"/>
                                          </p:stCondLst>
                                        </p:cTn>
                                        <p:tgtEl>
                                          <p:spTgt spid="20"/>
                                        </p:tgtEl>
                                        <p:attrNameLst>
                                          <p:attrName>style.visibility</p:attrName>
                                        </p:attrNameLst>
                                      </p:cBhvr>
                                      <p:to>
                                        <p:strVal val="visible"/>
                                      </p:to>
                                    </p:set>
                                    <p:animEffect transition="in" filter="wipe(left)">
                                      <p:cBhvr>
                                        <p:cTn id="58" dur="500"/>
                                        <p:tgtEl>
                                          <p:spTgt spid="20"/>
                                        </p:tgtEl>
                                      </p:cBhvr>
                                    </p:animEffect>
                                  </p:childTnLst>
                                </p:cTn>
                              </p:par>
                            </p:childTnLst>
                          </p:cTn>
                        </p:par>
                        <p:par>
                          <p:cTn id="59" fill="hold">
                            <p:stCondLst>
                              <p:cond delay="2000"/>
                            </p:stCondLst>
                            <p:childTnLst>
                              <p:par>
                                <p:cTn id="60" presetID="22" presetClass="entr" presetSubtype="1" fill="hold" nodeType="afterEffect">
                                  <p:stCondLst>
                                    <p:cond delay="0"/>
                                  </p:stCondLst>
                                  <p:childTnLst>
                                    <p:set>
                                      <p:cBhvr>
                                        <p:cTn id="61" dur="1" fill="hold">
                                          <p:stCondLst>
                                            <p:cond delay="0"/>
                                          </p:stCondLst>
                                        </p:cTn>
                                        <p:tgtEl>
                                          <p:spTgt spid="14"/>
                                        </p:tgtEl>
                                        <p:attrNameLst>
                                          <p:attrName>style.visibility</p:attrName>
                                        </p:attrNameLst>
                                      </p:cBhvr>
                                      <p:to>
                                        <p:strVal val="visible"/>
                                      </p:to>
                                    </p:set>
                                    <p:animEffect transition="in" filter="wipe(up)">
                                      <p:cBhvr>
                                        <p:cTn id="62" dur="500"/>
                                        <p:tgtEl>
                                          <p:spTgt spid="14"/>
                                        </p:tgtEl>
                                      </p:cBhvr>
                                    </p:animEffect>
                                  </p:childTnLst>
                                </p:cTn>
                              </p:par>
                              <p:par>
                                <p:cTn id="63" presetID="22" presetClass="entr" presetSubtype="8" fill="hold" grpId="0" nodeType="withEffect">
                                  <p:stCondLst>
                                    <p:cond delay="0"/>
                                  </p:stCondLst>
                                  <p:childTnLst>
                                    <p:set>
                                      <p:cBhvr>
                                        <p:cTn id="64" dur="1" fill="hold">
                                          <p:stCondLst>
                                            <p:cond delay="0"/>
                                          </p:stCondLst>
                                        </p:cTn>
                                        <p:tgtEl>
                                          <p:spTgt spid="21"/>
                                        </p:tgtEl>
                                        <p:attrNameLst>
                                          <p:attrName>style.visibility</p:attrName>
                                        </p:attrNameLst>
                                      </p:cBhvr>
                                      <p:to>
                                        <p:strVal val="visible"/>
                                      </p:to>
                                    </p:set>
                                    <p:animEffect transition="in" filter="wipe(left)">
                                      <p:cBhvr>
                                        <p:cTn id="65" dur="500"/>
                                        <p:tgtEl>
                                          <p:spTgt spid="21"/>
                                        </p:tgtEl>
                                      </p:cBhvr>
                                    </p:animEffect>
                                  </p:childTnLst>
                                </p:cTn>
                              </p:par>
                            </p:childTnLst>
                          </p:cTn>
                        </p:par>
                        <p:par>
                          <p:cTn id="66" fill="hold">
                            <p:stCondLst>
                              <p:cond delay="2500"/>
                            </p:stCondLst>
                            <p:childTnLst>
                              <p:par>
                                <p:cTn id="67" presetID="22" presetClass="entr" presetSubtype="1" fill="hold" nodeType="afterEffect">
                                  <p:stCondLst>
                                    <p:cond delay="0"/>
                                  </p:stCondLst>
                                  <p:childTnLst>
                                    <p:set>
                                      <p:cBhvr>
                                        <p:cTn id="68" dur="1" fill="hold">
                                          <p:stCondLst>
                                            <p:cond delay="0"/>
                                          </p:stCondLst>
                                        </p:cTn>
                                        <p:tgtEl>
                                          <p:spTgt spid="15"/>
                                        </p:tgtEl>
                                        <p:attrNameLst>
                                          <p:attrName>style.visibility</p:attrName>
                                        </p:attrNameLst>
                                      </p:cBhvr>
                                      <p:to>
                                        <p:strVal val="visible"/>
                                      </p:to>
                                    </p:set>
                                    <p:animEffect transition="in" filter="wipe(up)">
                                      <p:cBhvr>
                                        <p:cTn id="69" dur="500"/>
                                        <p:tgtEl>
                                          <p:spTgt spid="15"/>
                                        </p:tgtEl>
                                      </p:cBhvr>
                                    </p:animEffect>
                                  </p:childTnLst>
                                </p:cTn>
                              </p:par>
                              <p:par>
                                <p:cTn id="70" presetID="22" presetClass="entr" presetSubtype="8" fill="hold" grpId="0" nodeType="withEffect">
                                  <p:stCondLst>
                                    <p:cond delay="0"/>
                                  </p:stCondLst>
                                  <p:childTnLst>
                                    <p:set>
                                      <p:cBhvr>
                                        <p:cTn id="71" dur="1" fill="hold">
                                          <p:stCondLst>
                                            <p:cond delay="0"/>
                                          </p:stCondLst>
                                        </p:cTn>
                                        <p:tgtEl>
                                          <p:spTgt spid="22"/>
                                        </p:tgtEl>
                                        <p:attrNameLst>
                                          <p:attrName>style.visibility</p:attrName>
                                        </p:attrNameLst>
                                      </p:cBhvr>
                                      <p:to>
                                        <p:strVal val="visible"/>
                                      </p:to>
                                    </p:set>
                                    <p:animEffect transition="in" filter="wipe(left)">
                                      <p:cBhvr>
                                        <p:cTn id="72" dur="500"/>
                                        <p:tgtEl>
                                          <p:spTgt spid="22"/>
                                        </p:tgtEl>
                                      </p:cBhvr>
                                    </p:animEffect>
                                  </p:childTnLst>
                                </p:cTn>
                              </p:par>
                            </p:childTnLst>
                          </p:cTn>
                        </p:par>
                        <p:par>
                          <p:cTn id="73" fill="hold">
                            <p:stCondLst>
                              <p:cond delay="3000"/>
                            </p:stCondLst>
                            <p:childTnLst>
                              <p:par>
                                <p:cTn id="74" presetID="22" presetClass="entr" presetSubtype="1" fill="hold" nodeType="afterEffect">
                                  <p:stCondLst>
                                    <p:cond delay="0"/>
                                  </p:stCondLst>
                                  <p:childTnLst>
                                    <p:set>
                                      <p:cBhvr>
                                        <p:cTn id="75" dur="1" fill="hold">
                                          <p:stCondLst>
                                            <p:cond delay="0"/>
                                          </p:stCondLst>
                                        </p:cTn>
                                        <p:tgtEl>
                                          <p:spTgt spid="16"/>
                                        </p:tgtEl>
                                        <p:attrNameLst>
                                          <p:attrName>style.visibility</p:attrName>
                                        </p:attrNameLst>
                                      </p:cBhvr>
                                      <p:to>
                                        <p:strVal val="visible"/>
                                      </p:to>
                                    </p:set>
                                    <p:animEffect transition="in" filter="wipe(up)">
                                      <p:cBhvr>
                                        <p:cTn id="76" dur="500"/>
                                        <p:tgtEl>
                                          <p:spTgt spid="16"/>
                                        </p:tgtEl>
                                      </p:cBhvr>
                                    </p:animEffect>
                                  </p:childTnLst>
                                </p:cTn>
                              </p:par>
                              <p:par>
                                <p:cTn id="77" presetID="22" presetClass="entr" presetSubtype="8" fill="hold" grpId="0" nodeType="withEffect">
                                  <p:stCondLst>
                                    <p:cond delay="0"/>
                                  </p:stCondLst>
                                  <p:childTnLst>
                                    <p:set>
                                      <p:cBhvr>
                                        <p:cTn id="78" dur="1" fill="hold">
                                          <p:stCondLst>
                                            <p:cond delay="0"/>
                                          </p:stCondLst>
                                        </p:cTn>
                                        <p:tgtEl>
                                          <p:spTgt spid="23"/>
                                        </p:tgtEl>
                                        <p:attrNameLst>
                                          <p:attrName>style.visibility</p:attrName>
                                        </p:attrNameLst>
                                      </p:cBhvr>
                                      <p:to>
                                        <p:strVal val="visible"/>
                                      </p:to>
                                    </p:set>
                                    <p:animEffect transition="in" filter="wipe(left)">
                                      <p:cBhvr>
                                        <p:cTn id="79" dur="500"/>
                                        <p:tgtEl>
                                          <p:spTgt spid="23"/>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xit" presetSubtype="0" fill="hold" nodeType="clickEffect">
                                  <p:stCondLst>
                                    <p:cond delay="0"/>
                                  </p:stCondLst>
                                  <p:childTnLst>
                                    <p:animEffect transition="out" filter="fade">
                                      <p:cBhvr>
                                        <p:cTn id="83" dur="500"/>
                                        <p:tgtEl>
                                          <p:spTgt spid="10"/>
                                        </p:tgtEl>
                                      </p:cBhvr>
                                    </p:animEffect>
                                    <p:set>
                                      <p:cBhvr>
                                        <p:cTn id="84" dur="1" fill="hold">
                                          <p:stCondLst>
                                            <p:cond delay="499"/>
                                          </p:stCondLst>
                                        </p:cTn>
                                        <p:tgtEl>
                                          <p:spTgt spid="10"/>
                                        </p:tgtEl>
                                        <p:attrNameLst>
                                          <p:attrName>style.visibility</p:attrName>
                                        </p:attrNameLst>
                                      </p:cBhvr>
                                      <p:to>
                                        <p:strVal val="hidden"/>
                                      </p:to>
                                    </p:set>
                                  </p:childTnLst>
                                </p:cTn>
                              </p:par>
                              <p:par>
                                <p:cTn id="85" presetID="10" presetClass="exit" presetSubtype="0" fill="hold" grpId="1" nodeType="withEffect">
                                  <p:stCondLst>
                                    <p:cond delay="0"/>
                                  </p:stCondLst>
                                  <p:childTnLst>
                                    <p:animEffect transition="out" filter="fade">
                                      <p:cBhvr>
                                        <p:cTn id="86" dur="500"/>
                                        <p:tgtEl>
                                          <p:spTgt spid="17"/>
                                        </p:tgtEl>
                                      </p:cBhvr>
                                    </p:animEffect>
                                    <p:set>
                                      <p:cBhvr>
                                        <p:cTn id="87" dur="1" fill="hold">
                                          <p:stCondLst>
                                            <p:cond delay="499"/>
                                          </p:stCondLst>
                                        </p:cTn>
                                        <p:tgtEl>
                                          <p:spTgt spid="17"/>
                                        </p:tgtEl>
                                        <p:attrNameLst>
                                          <p:attrName>style.visibility</p:attrName>
                                        </p:attrNameLst>
                                      </p:cBhvr>
                                      <p:to>
                                        <p:strVal val="hidden"/>
                                      </p:to>
                                    </p:set>
                                  </p:childTnLst>
                                </p:cTn>
                              </p:par>
                              <p:par>
                                <p:cTn id="88" presetID="10" presetClass="exit" presetSubtype="0" fill="hold" nodeType="withEffect">
                                  <p:stCondLst>
                                    <p:cond delay="0"/>
                                  </p:stCondLst>
                                  <p:childTnLst>
                                    <p:animEffect transition="out" filter="fade">
                                      <p:cBhvr>
                                        <p:cTn id="89" dur="500"/>
                                        <p:tgtEl>
                                          <p:spTgt spid="11"/>
                                        </p:tgtEl>
                                      </p:cBhvr>
                                    </p:animEffect>
                                    <p:set>
                                      <p:cBhvr>
                                        <p:cTn id="90" dur="1" fill="hold">
                                          <p:stCondLst>
                                            <p:cond delay="499"/>
                                          </p:stCondLst>
                                        </p:cTn>
                                        <p:tgtEl>
                                          <p:spTgt spid="11"/>
                                        </p:tgtEl>
                                        <p:attrNameLst>
                                          <p:attrName>style.visibility</p:attrName>
                                        </p:attrNameLst>
                                      </p:cBhvr>
                                      <p:to>
                                        <p:strVal val="hidden"/>
                                      </p:to>
                                    </p:set>
                                  </p:childTnLst>
                                </p:cTn>
                              </p:par>
                              <p:par>
                                <p:cTn id="91" presetID="10" presetClass="exit" presetSubtype="0" fill="hold" grpId="1" nodeType="withEffect">
                                  <p:stCondLst>
                                    <p:cond delay="0"/>
                                  </p:stCondLst>
                                  <p:childTnLst>
                                    <p:animEffect transition="out" filter="fade">
                                      <p:cBhvr>
                                        <p:cTn id="92" dur="500"/>
                                        <p:tgtEl>
                                          <p:spTgt spid="18"/>
                                        </p:tgtEl>
                                      </p:cBhvr>
                                    </p:animEffect>
                                    <p:set>
                                      <p:cBhvr>
                                        <p:cTn id="93" dur="1" fill="hold">
                                          <p:stCondLst>
                                            <p:cond delay="499"/>
                                          </p:stCondLst>
                                        </p:cTn>
                                        <p:tgtEl>
                                          <p:spTgt spid="18"/>
                                        </p:tgtEl>
                                        <p:attrNameLst>
                                          <p:attrName>style.visibility</p:attrName>
                                        </p:attrNameLst>
                                      </p:cBhvr>
                                      <p:to>
                                        <p:strVal val="hidden"/>
                                      </p:to>
                                    </p:set>
                                  </p:childTnLst>
                                </p:cTn>
                              </p:par>
                              <p:par>
                                <p:cTn id="94" presetID="10" presetClass="exit" presetSubtype="0" fill="hold" nodeType="withEffect">
                                  <p:stCondLst>
                                    <p:cond delay="0"/>
                                  </p:stCondLst>
                                  <p:childTnLst>
                                    <p:animEffect transition="out" filter="fade">
                                      <p:cBhvr>
                                        <p:cTn id="95" dur="500"/>
                                        <p:tgtEl>
                                          <p:spTgt spid="12"/>
                                        </p:tgtEl>
                                      </p:cBhvr>
                                    </p:animEffect>
                                    <p:set>
                                      <p:cBhvr>
                                        <p:cTn id="96" dur="1" fill="hold">
                                          <p:stCondLst>
                                            <p:cond delay="499"/>
                                          </p:stCondLst>
                                        </p:cTn>
                                        <p:tgtEl>
                                          <p:spTgt spid="12"/>
                                        </p:tgtEl>
                                        <p:attrNameLst>
                                          <p:attrName>style.visibility</p:attrName>
                                        </p:attrNameLst>
                                      </p:cBhvr>
                                      <p:to>
                                        <p:strVal val="hidden"/>
                                      </p:to>
                                    </p:set>
                                  </p:childTnLst>
                                </p:cTn>
                              </p:par>
                              <p:par>
                                <p:cTn id="97" presetID="10" presetClass="exit" presetSubtype="0" fill="hold" grpId="1" nodeType="withEffect">
                                  <p:stCondLst>
                                    <p:cond delay="0"/>
                                  </p:stCondLst>
                                  <p:childTnLst>
                                    <p:animEffect transition="out" filter="fade">
                                      <p:cBhvr>
                                        <p:cTn id="98" dur="500"/>
                                        <p:tgtEl>
                                          <p:spTgt spid="19"/>
                                        </p:tgtEl>
                                      </p:cBhvr>
                                    </p:animEffect>
                                    <p:set>
                                      <p:cBhvr>
                                        <p:cTn id="99" dur="1" fill="hold">
                                          <p:stCondLst>
                                            <p:cond delay="499"/>
                                          </p:stCondLst>
                                        </p:cTn>
                                        <p:tgtEl>
                                          <p:spTgt spid="19"/>
                                        </p:tgtEl>
                                        <p:attrNameLst>
                                          <p:attrName>style.visibility</p:attrName>
                                        </p:attrNameLst>
                                      </p:cBhvr>
                                      <p:to>
                                        <p:strVal val="hidden"/>
                                      </p:to>
                                    </p:set>
                                  </p:childTnLst>
                                </p:cTn>
                              </p:par>
                              <p:par>
                                <p:cTn id="100" presetID="10" presetClass="exit" presetSubtype="0" fill="hold" nodeType="withEffect">
                                  <p:stCondLst>
                                    <p:cond delay="0"/>
                                  </p:stCondLst>
                                  <p:childTnLst>
                                    <p:animEffect transition="out" filter="fade">
                                      <p:cBhvr>
                                        <p:cTn id="101" dur="500"/>
                                        <p:tgtEl>
                                          <p:spTgt spid="14"/>
                                        </p:tgtEl>
                                      </p:cBhvr>
                                    </p:animEffect>
                                    <p:set>
                                      <p:cBhvr>
                                        <p:cTn id="102" dur="1" fill="hold">
                                          <p:stCondLst>
                                            <p:cond delay="499"/>
                                          </p:stCondLst>
                                        </p:cTn>
                                        <p:tgtEl>
                                          <p:spTgt spid="14"/>
                                        </p:tgtEl>
                                        <p:attrNameLst>
                                          <p:attrName>style.visibility</p:attrName>
                                        </p:attrNameLst>
                                      </p:cBhvr>
                                      <p:to>
                                        <p:strVal val="hidden"/>
                                      </p:to>
                                    </p:set>
                                  </p:childTnLst>
                                </p:cTn>
                              </p:par>
                              <p:par>
                                <p:cTn id="103" presetID="10" presetClass="exit" presetSubtype="0" fill="hold" grpId="1" nodeType="withEffect">
                                  <p:stCondLst>
                                    <p:cond delay="0"/>
                                  </p:stCondLst>
                                  <p:childTnLst>
                                    <p:animEffect transition="out" filter="fade">
                                      <p:cBhvr>
                                        <p:cTn id="104" dur="500"/>
                                        <p:tgtEl>
                                          <p:spTgt spid="21"/>
                                        </p:tgtEl>
                                      </p:cBhvr>
                                    </p:animEffect>
                                    <p:set>
                                      <p:cBhvr>
                                        <p:cTn id="105" dur="1" fill="hold">
                                          <p:stCondLst>
                                            <p:cond delay="499"/>
                                          </p:stCondLst>
                                        </p:cTn>
                                        <p:tgtEl>
                                          <p:spTgt spid="21"/>
                                        </p:tgtEl>
                                        <p:attrNameLst>
                                          <p:attrName>style.visibility</p:attrName>
                                        </p:attrNameLst>
                                      </p:cBhvr>
                                      <p:to>
                                        <p:strVal val="hidden"/>
                                      </p:to>
                                    </p:set>
                                  </p:childTnLst>
                                </p:cTn>
                              </p:par>
                              <p:par>
                                <p:cTn id="106" presetID="10" presetClass="exit" presetSubtype="0" fill="hold" nodeType="withEffect">
                                  <p:stCondLst>
                                    <p:cond delay="0"/>
                                  </p:stCondLst>
                                  <p:childTnLst>
                                    <p:animEffect transition="out" filter="fade">
                                      <p:cBhvr>
                                        <p:cTn id="107" dur="500"/>
                                        <p:tgtEl>
                                          <p:spTgt spid="15"/>
                                        </p:tgtEl>
                                      </p:cBhvr>
                                    </p:animEffect>
                                    <p:set>
                                      <p:cBhvr>
                                        <p:cTn id="108" dur="1" fill="hold">
                                          <p:stCondLst>
                                            <p:cond delay="499"/>
                                          </p:stCondLst>
                                        </p:cTn>
                                        <p:tgtEl>
                                          <p:spTgt spid="15"/>
                                        </p:tgtEl>
                                        <p:attrNameLst>
                                          <p:attrName>style.visibility</p:attrName>
                                        </p:attrNameLst>
                                      </p:cBhvr>
                                      <p:to>
                                        <p:strVal val="hidden"/>
                                      </p:to>
                                    </p:set>
                                  </p:childTnLst>
                                </p:cTn>
                              </p:par>
                              <p:par>
                                <p:cTn id="109" presetID="10" presetClass="exit" presetSubtype="0" fill="hold" grpId="1" nodeType="withEffect">
                                  <p:stCondLst>
                                    <p:cond delay="0"/>
                                  </p:stCondLst>
                                  <p:childTnLst>
                                    <p:animEffect transition="out" filter="fade">
                                      <p:cBhvr>
                                        <p:cTn id="110" dur="500"/>
                                        <p:tgtEl>
                                          <p:spTgt spid="22"/>
                                        </p:tgtEl>
                                      </p:cBhvr>
                                    </p:animEffect>
                                    <p:set>
                                      <p:cBhvr>
                                        <p:cTn id="111" dur="1" fill="hold">
                                          <p:stCondLst>
                                            <p:cond delay="499"/>
                                          </p:stCondLst>
                                        </p:cTn>
                                        <p:tgtEl>
                                          <p:spTgt spid="22"/>
                                        </p:tgtEl>
                                        <p:attrNameLst>
                                          <p:attrName>style.visibility</p:attrName>
                                        </p:attrNameLst>
                                      </p:cBhvr>
                                      <p:to>
                                        <p:strVal val="hidden"/>
                                      </p:to>
                                    </p:set>
                                  </p:childTnLst>
                                </p:cTn>
                              </p:par>
                              <p:par>
                                <p:cTn id="112" presetID="10" presetClass="exit" presetSubtype="0" fill="hold" nodeType="withEffect">
                                  <p:stCondLst>
                                    <p:cond delay="0"/>
                                  </p:stCondLst>
                                  <p:childTnLst>
                                    <p:animEffect transition="out" filter="fade">
                                      <p:cBhvr>
                                        <p:cTn id="113" dur="500"/>
                                        <p:tgtEl>
                                          <p:spTgt spid="16"/>
                                        </p:tgtEl>
                                      </p:cBhvr>
                                    </p:animEffect>
                                    <p:set>
                                      <p:cBhvr>
                                        <p:cTn id="114" dur="1" fill="hold">
                                          <p:stCondLst>
                                            <p:cond delay="499"/>
                                          </p:stCondLst>
                                        </p:cTn>
                                        <p:tgtEl>
                                          <p:spTgt spid="16"/>
                                        </p:tgtEl>
                                        <p:attrNameLst>
                                          <p:attrName>style.visibility</p:attrName>
                                        </p:attrNameLst>
                                      </p:cBhvr>
                                      <p:to>
                                        <p:strVal val="hidden"/>
                                      </p:to>
                                    </p:set>
                                  </p:childTnLst>
                                </p:cTn>
                              </p:par>
                              <p:par>
                                <p:cTn id="115" presetID="10" presetClass="exit" presetSubtype="0" fill="hold" grpId="1" nodeType="withEffect">
                                  <p:stCondLst>
                                    <p:cond delay="0"/>
                                  </p:stCondLst>
                                  <p:childTnLst>
                                    <p:animEffect transition="out" filter="fade">
                                      <p:cBhvr>
                                        <p:cTn id="116" dur="500"/>
                                        <p:tgtEl>
                                          <p:spTgt spid="23"/>
                                        </p:tgtEl>
                                      </p:cBhvr>
                                    </p:animEffect>
                                    <p:set>
                                      <p:cBhvr>
                                        <p:cTn id="117" dur="1" fill="hold">
                                          <p:stCondLst>
                                            <p:cond delay="499"/>
                                          </p:stCondLst>
                                        </p:cTn>
                                        <p:tgtEl>
                                          <p:spTgt spid="23"/>
                                        </p:tgtEl>
                                        <p:attrNameLst>
                                          <p:attrName>style.visibility</p:attrName>
                                        </p:attrNameLst>
                                      </p:cBhvr>
                                      <p:to>
                                        <p:strVal val="hidden"/>
                                      </p:to>
                                    </p:set>
                                  </p:childTnLst>
                                </p:cTn>
                              </p:par>
                            </p:childTnLst>
                          </p:cTn>
                        </p:par>
                      </p:childTnLst>
                    </p:cTn>
                  </p:par>
                  <p:par>
                    <p:cTn id="118" fill="hold">
                      <p:stCondLst>
                        <p:cond delay="indefinite"/>
                      </p:stCondLst>
                      <p:childTnLst>
                        <p:par>
                          <p:cTn id="119" fill="hold">
                            <p:stCondLst>
                              <p:cond delay="0"/>
                            </p:stCondLst>
                            <p:childTnLst>
                              <p:par>
                                <p:cTn id="120" presetID="22" presetClass="entr" presetSubtype="8" fill="hold" nodeType="clickEffect">
                                  <p:stCondLst>
                                    <p:cond delay="0"/>
                                  </p:stCondLst>
                                  <p:childTnLst>
                                    <p:set>
                                      <p:cBhvr>
                                        <p:cTn id="121" dur="1" fill="hold">
                                          <p:stCondLst>
                                            <p:cond delay="0"/>
                                          </p:stCondLst>
                                        </p:cTn>
                                        <p:tgtEl>
                                          <p:spTgt spid="24"/>
                                        </p:tgtEl>
                                        <p:attrNameLst>
                                          <p:attrName>style.visibility</p:attrName>
                                        </p:attrNameLst>
                                      </p:cBhvr>
                                      <p:to>
                                        <p:strVal val="visible"/>
                                      </p:to>
                                    </p:set>
                                    <p:animEffect transition="in" filter="wipe(left)">
                                      <p:cBhvr>
                                        <p:cTn id="122" dur="500"/>
                                        <p:tgtEl>
                                          <p:spTgt spid="24"/>
                                        </p:tgtEl>
                                      </p:cBhvr>
                                    </p:animEffect>
                                  </p:childTnLst>
                                </p:cTn>
                              </p:par>
                              <p:par>
                                <p:cTn id="123" presetID="22" presetClass="entr" presetSubtype="8" fill="hold" grpId="0" nodeType="withEffect">
                                  <p:stCondLst>
                                    <p:cond delay="0"/>
                                  </p:stCondLst>
                                  <p:childTnLst>
                                    <p:set>
                                      <p:cBhvr>
                                        <p:cTn id="124" dur="1" fill="hold">
                                          <p:stCondLst>
                                            <p:cond delay="0"/>
                                          </p:stCondLst>
                                        </p:cTn>
                                        <p:tgtEl>
                                          <p:spTgt spid="30"/>
                                        </p:tgtEl>
                                        <p:attrNameLst>
                                          <p:attrName>style.visibility</p:attrName>
                                        </p:attrNameLst>
                                      </p:cBhvr>
                                      <p:to>
                                        <p:strVal val="visible"/>
                                      </p:to>
                                    </p:set>
                                    <p:animEffect transition="in" filter="wipe(left)">
                                      <p:cBhvr>
                                        <p:cTn id="125" dur="500"/>
                                        <p:tgtEl>
                                          <p:spTgt spid="30"/>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grpId="0" nodeType="clickEffect">
                                  <p:stCondLst>
                                    <p:cond delay="0"/>
                                  </p:stCondLst>
                                  <p:childTnLst>
                                    <p:set>
                                      <p:cBhvr>
                                        <p:cTn id="129" dur="1" fill="hold">
                                          <p:stCondLst>
                                            <p:cond delay="0"/>
                                          </p:stCondLst>
                                        </p:cTn>
                                        <p:tgtEl>
                                          <p:spTgt spid="25"/>
                                        </p:tgtEl>
                                        <p:attrNameLst>
                                          <p:attrName>style.visibility</p:attrName>
                                        </p:attrNameLst>
                                      </p:cBhvr>
                                      <p:to>
                                        <p:strVal val="visible"/>
                                      </p:to>
                                    </p:set>
                                    <p:animEffect transition="in" filter="fade">
                                      <p:cBhvr>
                                        <p:cTn id="130" dur="500"/>
                                        <p:tgtEl>
                                          <p:spTgt spid="25"/>
                                        </p:tgtEl>
                                      </p:cBhvr>
                                    </p:animEffect>
                                  </p:childTnLst>
                                </p:cTn>
                              </p:par>
                              <p:par>
                                <p:cTn id="131" presetID="42" presetClass="path" presetSubtype="0" accel="50000" decel="50000" fill="hold" grpId="1" nodeType="withEffect">
                                  <p:stCondLst>
                                    <p:cond delay="0"/>
                                  </p:stCondLst>
                                  <p:childTnLst>
                                    <p:animMotion origin="layout" path="M -2.22222E-6 2.22222E-6 L -2.22222E-6 0.53958 " pathEditMode="relative" rAng="0" ptsTypes="AA">
                                      <p:cBhvr>
                                        <p:cTn id="132" dur="1000" fill="hold"/>
                                        <p:tgtEl>
                                          <p:spTgt spid="25"/>
                                        </p:tgtEl>
                                        <p:attrNameLst>
                                          <p:attrName>ppt_x</p:attrName>
                                          <p:attrName>ppt_y</p:attrName>
                                        </p:attrNameLst>
                                      </p:cBhvr>
                                      <p:rCtr x="0" y="26968"/>
                                    </p:animMotion>
                                  </p:childTnLst>
                                </p:cTn>
                              </p:par>
                              <p:par>
                                <p:cTn id="133" presetID="10" presetClass="entr" presetSubtype="0" fill="hold" grpId="0" nodeType="withEffect">
                                  <p:stCondLst>
                                    <p:cond delay="0"/>
                                  </p:stCondLst>
                                  <p:childTnLst>
                                    <p:set>
                                      <p:cBhvr>
                                        <p:cTn id="134" dur="1" fill="hold">
                                          <p:stCondLst>
                                            <p:cond delay="0"/>
                                          </p:stCondLst>
                                        </p:cTn>
                                        <p:tgtEl>
                                          <p:spTgt spid="26"/>
                                        </p:tgtEl>
                                        <p:attrNameLst>
                                          <p:attrName>style.visibility</p:attrName>
                                        </p:attrNameLst>
                                      </p:cBhvr>
                                      <p:to>
                                        <p:strVal val="visible"/>
                                      </p:to>
                                    </p:set>
                                    <p:animEffect transition="in" filter="fade">
                                      <p:cBhvr>
                                        <p:cTn id="135" dur="500"/>
                                        <p:tgtEl>
                                          <p:spTgt spid="26"/>
                                        </p:tgtEl>
                                      </p:cBhvr>
                                    </p:animEffect>
                                  </p:childTnLst>
                                </p:cTn>
                              </p:par>
                              <p:par>
                                <p:cTn id="136" presetID="42" presetClass="path" presetSubtype="0" accel="50000" decel="50000" fill="hold" grpId="1" nodeType="withEffect">
                                  <p:stCondLst>
                                    <p:cond delay="0"/>
                                  </p:stCondLst>
                                  <p:childTnLst>
                                    <p:animMotion origin="layout" path="M 2.77778E-7 1.11111E-6 L 2.77778E-7 0.49722 " pathEditMode="relative" rAng="0" ptsTypes="AA">
                                      <p:cBhvr>
                                        <p:cTn id="137" dur="1000" fill="hold"/>
                                        <p:tgtEl>
                                          <p:spTgt spid="26"/>
                                        </p:tgtEl>
                                        <p:attrNameLst>
                                          <p:attrName>ppt_x</p:attrName>
                                          <p:attrName>ppt_y</p:attrName>
                                        </p:attrNameLst>
                                      </p:cBhvr>
                                      <p:rCtr x="0" y="24861"/>
                                    </p:animMotion>
                                  </p:childTnLst>
                                </p:cTn>
                              </p:par>
                              <p:par>
                                <p:cTn id="138" presetID="10" presetClass="entr" presetSubtype="0" fill="hold" grpId="0" nodeType="withEffect">
                                  <p:stCondLst>
                                    <p:cond delay="0"/>
                                  </p:stCondLst>
                                  <p:childTnLst>
                                    <p:set>
                                      <p:cBhvr>
                                        <p:cTn id="139" dur="1" fill="hold">
                                          <p:stCondLst>
                                            <p:cond delay="0"/>
                                          </p:stCondLst>
                                        </p:cTn>
                                        <p:tgtEl>
                                          <p:spTgt spid="27"/>
                                        </p:tgtEl>
                                        <p:attrNameLst>
                                          <p:attrName>style.visibility</p:attrName>
                                        </p:attrNameLst>
                                      </p:cBhvr>
                                      <p:to>
                                        <p:strVal val="visible"/>
                                      </p:to>
                                    </p:set>
                                    <p:animEffect transition="in" filter="fade">
                                      <p:cBhvr>
                                        <p:cTn id="140" dur="500"/>
                                        <p:tgtEl>
                                          <p:spTgt spid="27"/>
                                        </p:tgtEl>
                                      </p:cBhvr>
                                    </p:animEffect>
                                  </p:childTnLst>
                                </p:cTn>
                              </p:par>
                              <p:par>
                                <p:cTn id="141" presetID="42" presetClass="path" presetSubtype="0" accel="50000" decel="50000" fill="hold" grpId="1" nodeType="withEffect">
                                  <p:stCondLst>
                                    <p:cond delay="0"/>
                                  </p:stCondLst>
                                  <p:childTnLst>
                                    <p:animMotion origin="layout" path="M -3.61111E-6 -1.11111E-6 L -3.61111E-6 0.45602 " pathEditMode="relative" rAng="0" ptsTypes="AA">
                                      <p:cBhvr>
                                        <p:cTn id="142" dur="1000" fill="hold"/>
                                        <p:tgtEl>
                                          <p:spTgt spid="27"/>
                                        </p:tgtEl>
                                        <p:attrNameLst>
                                          <p:attrName>ppt_x</p:attrName>
                                          <p:attrName>ppt_y</p:attrName>
                                        </p:attrNameLst>
                                      </p:cBhvr>
                                      <p:rCtr x="0" y="22801"/>
                                    </p:animMotion>
                                  </p:childTnLst>
                                </p:cTn>
                              </p:par>
                              <p:par>
                                <p:cTn id="143" presetID="10" presetClass="entr" presetSubtype="0" fill="hold" grpId="0" nodeType="withEffect">
                                  <p:stCondLst>
                                    <p:cond delay="0"/>
                                  </p:stCondLst>
                                  <p:childTnLst>
                                    <p:set>
                                      <p:cBhvr>
                                        <p:cTn id="144" dur="1" fill="hold">
                                          <p:stCondLst>
                                            <p:cond delay="0"/>
                                          </p:stCondLst>
                                        </p:cTn>
                                        <p:tgtEl>
                                          <p:spTgt spid="28"/>
                                        </p:tgtEl>
                                        <p:attrNameLst>
                                          <p:attrName>style.visibility</p:attrName>
                                        </p:attrNameLst>
                                      </p:cBhvr>
                                      <p:to>
                                        <p:strVal val="visible"/>
                                      </p:to>
                                    </p:set>
                                    <p:animEffect transition="in" filter="fade">
                                      <p:cBhvr>
                                        <p:cTn id="145" dur="500"/>
                                        <p:tgtEl>
                                          <p:spTgt spid="28"/>
                                        </p:tgtEl>
                                      </p:cBhvr>
                                    </p:animEffect>
                                  </p:childTnLst>
                                </p:cTn>
                              </p:par>
                              <p:par>
                                <p:cTn id="146" presetID="42" presetClass="path" presetSubtype="0" accel="50000" decel="50000" fill="hold" grpId="1" nodeType="withEffect">
                                  <p:stCondLst>
                                    <p:cond delay="0"/>
                                  </p:stCondLst>
                                  <p:childTnLst>
                                    <p:animMotion origin="layout" path="M -3.05556E-6 4.81481E-6 L -3.05556E-6 0.41319 " pathEditMode="relative" rAng="0" ptsTypes="AA">
                                      <p:cBhvr>
                                        <p:cTn id="147" dur="1000" fill="hold"/>
                                        <p:tgtEl>
                                          <p:spTgt spid="28"/>
                                        </p:tgtEl>
                                        <p:attrNameLst>
                                          <p:attrName>ppt_x</p:attrName>
                                          <p:attrName>ppt_y</p:attrName>
                                        </p:attrNameLst>
                                      </p:cBhvr>
                                      <p:rCtr x="0" y="20648"/>
                                    </p:animMotion>
                                  </p:childTnLst>
                                </p:cTn>
                              </p:par>
                            </p:childTnLst>
                          </p:cTn>
                        </p:par>
                      </p:childTnLst>
                    </p:cTn>
                  </p:par>
                  <p:par>
                    <p:cTn id="148" fill="hold">
                      <p:stCondLst>
                        <p:cond delay="indefinite"/>
                      </p:stCondLst>
                      <p:childTnLst>
                        <p:par>
                          <p:cTn id="149" fill="hold">
                            <p:stCondLst>
                              <p:cond delay="0"/>
                            </p:stCondLst>
                            <p:childTnLst>
                              <p:par>
                                <p:cTn id="150" presetID="10" presetClass="exit" presetSubtype="0" fill="hold" nodeType="clickEffect">
                                  <p:stCondLst>
                                    <p:cond delay="0"/>
                                  </p:stCondLst>
                                  <p:childTnLst>
                                    <p:animEffect transition="out" filter="fade">
                                      <p:cBhvr>
                                        <p:cTn id="151" dur="500"/>
                                        <p:tgtEl>
                                          <p:spTgt spid="13"/>
                                        </p:tgtEl>
                                      </p:cBhvr>
                                    </p:animEffect>
                                    <p:set>
                                      <p:cBhvr>
                                        <p:cTn id="152" dur="1" fill="hold">
                                          <p:stCondLst>
                                            <p:cond delay="499"/>
                                          </p:stCondLst>
                                        </p:cTn>
                                        <p:tgtEl>
                                          <p:spTgt spid="13"/>
                                        </p:tgtEl>
                                        <p:attrNameLst>
                                          <p:attrName>style.visibility</p:attrName>
                                        </p:attrNameLst>
                                      </p:cBhvr>
                                      <p:to>
                                        <p:strVal val="hidden"/>
                                      </p:to>
                                    </p:set>
                                  </p:childTnLst>
                                </p:cTn>
                              </p:par>
                              <p:par>
                                <p:cTn id="153" presetID="10" presetClass="exit" presetSubtype="0" fill="hold" grpId="1" nodeType="withEffect">
                                  <p:stCondLst>
                                    <p:cond delay="0"/>
                                  </p:stCondLst>
                                  <p:childTnLst>
                                    <p:animEffect transition="out" filter="fade">
                                      <p:cBhvr>
                                        <p:cTn id="154" dur="500"/>
                                        <p:tgtEl>
                                          <p:spTgt spid="20"/>
                                        </p:tgtEl>
                                      </p:cBhvr>
                                    </p:animEffect>
                                    <p:set>
                                      <p:cBhvr>
                                        <p:cTn id="155" dur="1" fill="hold">
                                          <p:stCondLst>
                                            <p:cond delay="499"/>
                                          </p:stCondLst>
                                        </p:cTn>
                                        <p:tgtEl>
                                          <p:spTgt spid="20"/>
                                        </p:tgtEl>
                                        <p:attrNameLst>
                                          <p:attrName>style.visibility</p:attrName>
                                        </p:attrNameLst>
                                      </p:cBhvr>
                                      <p:to>
                                        <p:strVal val="hidden"/>
                                      </p:to>
                                    </p:set>
                                  </p:childTnLst>
                                </p:cTn>
                              </p:par>
                              <p:par>
                                <p:cTn id="156" presetID="10" presetClass="exit" presetSubtype="0" fill="hold" grpId="2" nodeType="withEffect">
                                  <p:stCondLst>
                                    <p:cond delay="0"/>
                                  </p:stCondLst>
                                  <p:childTnLst>
                                    <p:animEffect transition="out" filter="fade">
                                      <p:cBhvr>
                                        <p:cTn id="157" dur="500"/>
                                        <p:tgtEl>
                                          <p:spTgt spid="9"/>
                                        </p:tgtEl>
                                      </p:cBhvr>
                                    </p:animEffect>
                                    <p:set>
                                      <p:cBhvr>
                                        <p:cTn id="158" dur="1" fill="hold">
                                          <p:stCondLst>
                                            <p:cond delay="499"/>
                                          </p:stCondLst>
                                        </p:cTn>
                                        <p:tgtEl>
                                          <p:spTgt spid="9"/>
                                        </p:tgtEl>
                                        <p:attrNameLst>
                                          <p:attrName>style.visibility</p:attrName>
                                        </p:attrNameLst>
                                      </p:cBhvr>
                                      <p:to>
                                        <p:strVal val="hidden"/>
                                      </p:to>
                                    </p:set>
                                  </p:childTnLst>
                                </p:cTn>
                              </p:par>
                            </p:childTnLst>
                          </p:cTn>
                        </p:par>
                      </p:childTnLst>
                    </p:cTn>
                  </p:par>
                  <p:par>
                    <p:cTn id="159" fill="hold">
                      <p:stCondLst>
                        <p:cond delay="indefinite"/>
                      </p:stCondLst>
                      <p:childTnLst>
                        <p:par>
                          <p:cTn id="160" fill="hold">
                            <p:stCondLst>
                              <p:cond delay="0"/>
                            </p:stCondLst>
                            <p:childTnLst>
                              <p:par>
                                <p:cTn id="161" presetID="22" presetClass="entr" presetSubtype="8" fill="hold" grpId="0" nodeType="clickEffect">
                                  <p:stCondLst>
                                    <p:cond delay="0"/>
                                  </p:stCondLst>
                                  <p:childTnLst>
                                    <p:set>
                                      <p:cBhvr>
                                        <p:cTn id="162" dur="1" fill="hold">
                                          <p:stCondLst>
                                            <p:cond delay="0"/>
                                          </p:stCondLst>
                                        </p:cTn>
                                        <p:tgtEl>
                                          <p:spTgt spid="31"/>
                                        </p:tgtEl>
                                        <p:attrNameLst>
                                          <p:attrName>style.visibility</p:attrName>
                                        </p:attrNameLst>
                                      </p:cBhvr>
                                      <p:to>
                                        <p:strVal val="visible"/>
                                      </p:to>
                                    </p:set>
                                    <p:animEffect transition="in" filter="wipe(left)">
                                      <p:cBhvr>
                                        <p:cTn id="163" dur="500"/>
                                        <p:tgtEl>
                                          <p:spTgt spid="31"/>
                                        </p:tgtEl>
                                      </p:cBhvr>
                                    </p:animEffect>
                                  </p:childTnLst>
                                </p:cTn>
                              </p:par>
                            </p:childTnLst>
                          </p:cTn>
                        </p:par>
                        <p:par>
                          <p:cTn id="164" fill="hold">
                            <p:stCondLst>
                              <p:cond delay="500"/>
                            </p:stCondLst>
                            <p:childTnLst>
                              <p:par>
                                <p:cTn id="165" presetID="26" presetClass="emph" presetSubtype="0" fill="hold" grpId="1" nodeType="afterEffect">
                                  <p:stCondLst>
                                    <p:cond delay="0"/>
                                  </p:stCondLst>
                                  <p:childTnLst>
                                    <p:animEffect transition="out" filter="fade">
                                      <p:cBhvr>
                                        <p:cTn id="166" dur="500" tmFilter="0, 0; .2, .5; .8, .5; 1, 0"/>
                                        <p:tgtEl>
                                          <p:spTgt spid="31"/>
                                        </p:tgtEl>
                                      </p:cBhvr>
                                    </p:animEffect>
                                    <p:animScale>
                                      <p:cBhvr>
                                        <p:cTn id="167" dur="250" autoRev="1" fill="hold"/>
                                        <p:tgtEl>
                                          <p:spTgt spid="31"/>
                                        </p:tgtEl>
                                      </p:cBhvr>
                                      <p:by x="105000" y="105000"/>
                                    </p:animScale>
                                  </p:childTnLst>
                                </p:cTn>
                              </p:par>
                            </p:childTnLst>
                          </p:cTn>
                        </p:par>
                        <p:par>
                          <p:cTn id="168" fill="hold">
                            <p:stCondLst>
                              <p:cond delay="1000"/>
                            </p:stCondLst>
                            <p:childTnLst>
                              <p:par>
                                <p:cTn id="169" presetID="22" presetClass="entr" presetSubtype="1" fill="hold" nodeType="afterEffect">
                                  <p:stCondLst>
                                    <p:cond delay="0"/>
                                  </p:stCondLst>
                                  <p:childTnLst>
                                    <p:set>
                                      <p:cBhvr>
                                        <p:cTn id="170" dur="1" fill="hold">
                                          <p:stCondLst>
                                            <p:cond delay="0"/>
                                          </p:stCondLst>
                                        </p:cTn>
                                        <p:tgtEl>
                                          <p:spTgt spid="32"/>
                                        </p:tgtEl>
                                        <p:attrNameLst>
                                          <p:attrName>style.visibility</p:attrName>
                                        </p:attrNameLst>
                                      </p:cBhvr>
                                      <p:to>
                                        <p:strVal val="visible"/>
                                      </p:to>
                                    </p:set>
                                    <p:animEffect transition="in" filter="wipe(up)">
                                      <p:cBhvr>
                                        <p:cTn id="171" dur="10"/>
                                        <p:tgtEl>
                                          <p:spTgt spid="32"/>
                                        </p:tgtEl>
                                      </p:cBhvr>
                                    </p:animEffect>
                                  </p:childTnLst>
                                </p:cTn>
                              </p:par>
                              <p:par>
                                <p:cTn id="172" presetID="22" presetClass="entr" presetSubtype="8" fill="hold" grpId="0" nodeType="withEffect">
                                  <p:stCondLst>
                                    <p:cond delay="0"/>
                                  </p:stCondLst>
                                  <p:childTnLst>
                                    <p:set>
                                      <p:cBhvr>
                                        <p:cTn id="173" dur="1" fill="hold">
                                          <p:stCondLst>
                                            <p:cond delay="0"/>
                                          </p:stCondLst>
                                        </p:cTn>
                                        <p:tgtEl>
                                          <p:spTgt spid="38"/>
                                        </p:tgtEl>
                                        <p:attrNameLst>
                                          <p:attrName>style.visibility</p:attrName>
                                        </p:attrNameLst>
                                      </p:cBhvr>
                                      <p:to>
                                        <p:strVal val="visible"/>
                                      </p:to>
                                    </p:set>
                                    <p:animEffect transition="in" filter="wipe(left)">
                                      <p:cBhvr>
                                        <p:cTn id="174" dur="10"/>
                                        <p:tgtEl>
                                          <p:spTgt spid="38"/>
                                        </p:tgtEl>
                                      </p:cBhvr>
                                    </p:animEffect>
                                  </p:childTnLst>
                                </p:cTn>
                              </p:par>
                            </p:childTnLst>
                          </p:cTn>
                        </p:par>
                        <p:par>
                          <p:cTn id="175" fill="hold">
                            <p:stCondLst>
                              <p:cond delay="1010"/>
                            </p:stCondLst>
                            <p:childTnLst>
                              <p:par>
                                <p:cTn id="176" presetID="22" presetClass="entr" presetSubtype="1" fill="hold" nodeType="afterEffect">
                                  <p:stCondLst>
                                    <p:cond delay="0"/>
                                  </p:stCondLst>
                                  <p:childTnLst>
                                    <p:set>
                                      <p:cBhvr>
                                        <p:cTn id="177" dur="1" fill="hold">
                                          <p:stCondLst>
                                            <p:cond delay="0"/>
                                          </p:stCondLst>
                                        </p:cTn>
                                        <p:tgtEl>
                                          <p:spTgt spid="33"/>
                                        </p:tgtEl>
                                        <p:attrNameLst>
                                          <p:attrName>style.visibility</p:attrName>
                                        </p:attrNameLst>
                                      </p:cBhvr>
                                      <p:to>
                                        <p:strVal val="visible"/>
                                      </p:to>
                                    </p:set>
                                    <p:animEffect transition="in" filter="wipe(up)">
                                      <p:cBhvr>
                                        <p:cTn id="178" dur="10"/>
                                        <p:tgtEl>
                                          <p:spTgt spid="33"/>
                                        </p:tgtEl>
                                      </p:cBhvr>
                                    </p:animEffect>
                                  </p:childTnLst>
                                </p:cTn>
                              </p:par>
                              <p:par>
                                <p:cTn id="179" presetID="22" presetClass="entr" presetSubtype="8" fill="hold" grpId="0" nodeType="withEffect">
                                  <p:stCondLst>
                                    <p:cond delay="0"/>
                                  </p:stCondLst>
                                  <p:childTnLst>
                                    <p:set>
                                      <p:cBhvr>
                                        <p:cTn id="180" dur="1" fill="hold">
                                          <p:stCondLst>
                                            <p:cond delay="0"/>
                                          </p:stCondLst>
                                        </p:cTn>
                                        <p:tgtEl>
                                          <p:spTgt spid="39"/>
                                        </p:tgtEl>
                                        <p:attrNameLst>
                                          <p:attrName>style.visibility</p:attrName>
                                        </p:attrNameLst>
                                      </p:cBhvr>
                                      <p:to>
                                        <p:strVal val="visible"/>
                                      </p:to>
                                    </p:set>
                                    <p:animEffect transition="in" filter="wipe(left)">
                                      <p:cBhvr>
                                        <p:cTn id="181" dur="10"/>
                                        <p:tgtEl>
                                          <p:spTgt spid="39"/>
                                        </p:tgtEl>
                                      </p:cBhvr>
                                    </p:animEffect>
                                  </p:childTnLst>
                                </p:cTn>
                              </p:par>
                            </p:childTnLst>
                          </p:cTn>
                        </p:par>
                        <p:par>
                          <p:cTn id="182" fill="hold">
                            <p:stCondLst>
                              <p:cond delay="1020"/>
                            </p:stCondLst>
                            <p:childTnLst>
                              <p:par>
                                <p:cTn id="183" presetID="22" presetClass="entr" presetSubtype="1" fill="hold" nodeType="afterEffect">
                                  <p:stCondLst>
                                    <p:cond delay="0"/>
                                  </p:stCondLst>
                                  <p:childTnLst>
                                    <p:set>
                                      <p:cBhvr>
                                        <p:cTn id="184" dur="1" fill="hold">
                                          <p:stCondLst>
                                            <p:cond delay="0"/>
                                          </p:stCondLst>
                                        </p:cTn>
                                        <p:tgtEl>
                                          <p:spTgt spid="35"/>
                                        </p:tgtEl>
                                        <p:attrNameLst>
                                          <p:attrName>style.visibility</p:attrName>
                                        </p:attrNameLst>
                                      </p:cBhvr>
                                      <p:to>
                                        <p:strVal val="visible"/>
                                      </p:to>
                                    </p:set>
                                    <p:animEffect transition="in" filter="wipe(up)">
                                      <p:cBhvr>
                                        <p:cTn id="185" dur="10"/>
                                        <p:tgtEl>
                                          <p:spTgt spid="35"/>
                                        </p:tgtEl>
                                      </p:cBhvr>
                                    </p:animEffect>
                                  </p:childTnLst>
                                </p:cTn>
                              </p:par>
                              <p:par>
                                <p:cTn id="186" presetID="22" presetClass="entr" presetSubtype="8" fill="hold" grpId="0" nodeType="withEffect">
                                  <p:stCondLst>
                                    <p:cond delay="0"/>
                                  </p:stCondLst>
                                  <p:childTnLst>
                                    <p:set>
                                      <p:cBhvr>
                                        <p:cTn id="187" dur="1" fill="hold">
                                          <p:stCondLst>
                                            <p:cond delay="0"/>
                                          </p:stCondLst>
                                        </p:cTn>
                                        <p:tgtEl>
                                          <p:spTgt spid="41"/>
                                        </p:tgtEl>
                                        <p:attrNameLst>
                                          <p:attrName>style.visibility</p:attrName>
                                        </p:attrNameLst>
                                      </p:cBhvr>
                                      <p:to>
                                        <p:strVal val="visible"/>
                                      </p:to>
                                    </p:set>
                                    <p:animEffect transition="in" filter="wipe(left)">
                                      <p:cBhvr>
                                        <p:cTn id="188" dur="10"/>
                                        <p:tgtEl>
                                          <p:spTgt spid="41"/>
                                        </p:tgtEl>
                                      </p:cBhvr>
                                    </p:animEffect>
                                  </p:childTnLst>
                                </p:cTn>
                              </p:par>
                            </p:childTnLst>
                          </p:cTn>
                        </p:par>
                        <p:par>
                          <p:cTn id="189" fill="hold">
                            <p:stCondLst>
                              <p:cond delay="1030"/>
                            </p:stCondLst>
                            <p:childTnLst>
                              <p:par>
                                <p:cTn id="190" presetID="22" presetClass="entr" presetSubtype="1" fill="hold" nodeType="afterEffect">
                                  <p:stCondLst>
                                    <p:cond delay="0"/>
                                  </p:stCondLst>
                                  <p:childTnLst>
                                    <p:set>
                                      <p:cBhvr>
                                        <p:cTn id="191" dur="1" fill="hold">
                                          <p:stCondLst>
                                            <p:cond delay="0"/>
                                          </p:stCondLst>
                                        </p:cTn>
                                        <p:tgtEl>
                                          <p:spTgt spid="34"/>
                                        </p:tgtEl>
                                        <p:attrNameLst>
                                          <p:attrName>style.visibility</p:attrName>
                                        </p:attrNameLst>
                                      </p:cBhvr>
                                      <p:to>
                                        <p:strVal val="visible"/>
                                      </p:to>
                                    </p:set>
                                    <p:animEffect transition="in" filter="wipe(up)">
                                      <p:cBhvr>
                                        <p:cTn id="192" dur="10"/>
                                        <p:tgtEl>
                                          <p:spTgt spid="34"/>
                                        </p:tgtEl>
                                      </p:cBhvr>
                                    </p:animEffect>
                                  </p:childTnLst>
                                </p:cTn>
                              </p:par>
                              <p:par>
                                <p:cTn id="193" presetID="22" presetClass="entr" presetSubtype="8" fill="hold" grpId="0" nodeType="withEffect">
                                  <p:stCondLst>
                                    <p:cond delay="0"/>
                                  </p:stCondLst>
                                  <p:childTnLst>
                                    <p:set>
                                      <p:cBhvr>
                                        <p:cTn id="194" dur="1" fill="hold">
                                          <p:stCondLst>
                                            <p:cond delay="0"/>
                                          </p:stCondLst>
                                        </p:cTn>
                                        <p:tgtEl>
                                          <p:spTgt spid="40"/>
                                        </p:tgtEl>
                                        <p:attrNameLst>
                                          <p:attrName>style.visibility</p:attrName>
                                        </p:attrNameLst>
                                      </p:cBhvr>
                                      <p:to>
                                        <p:strVal val="visible"/>
                                      </p:to>
                                    </p:set>
                                    <p:animEffect transition="in" filter="wipe(left)">
                                      <p:cBhvr>
                                        <p:cTn id="195" dur="10"/>
                                        <p:tgtEl>
                                          <p:spTgt spid="40"/>
                                        </p:tgtEl>
                                      </p:cBhvr>
                                    </p:animEffect>
                                  </p:childTnLst>
                                </p:cTn>
                              </p:par>
                            </p:childTnLst>
                          </p:cTn>
                        </p:par>
                        <p:par>
                          <p:cTn id="196" fill="hold">
                            <p:stCondLst>
                              <p:cond delay="1040"/>
                            </p:stCondLst>
                            <p:childTnLst>
                              <p:par>
                                <p:cTn id="197" presetID="22" presetClass="entr" presetSubtype="1" fill="hold" nodeType="afterEffect">
                                  <p:stCondLst>
                                    <p:cond delay="0"/>
                                  </p:stCondLst>
                                  <p:childTnLst>
                                    <p:set>
                                      <p:cBhvr>
                                        <p:cTn id="198" dur="1" fill="hold">
                                          <p:stCondLst>
                                            <p:cond delay="0"/>
                                          </p:stCondLst>
                                        </p:cTn>
                                        <p:tgtEl>
                                          <p:spTgt spid="36"/>
                                        </p:tgtEl>
                                        <p:attrNameLst>
                                          <p:attrName>style.visibility</p:attrName>
                                        </p:attrNameLst>
                                      </p:cBhvr>
                                      <p:to>
                                        <p:strVal val="visible"/>
                                      </p:to>
                                    </p:set>
                                    <p:animEffect transition="in" filter="wipe(up)">
                                      <p:cBhvr>
                                        <p:cTn id="199" dur="10"/>
                                        <p:tgtEl>
                                          <p:spTgt spid="36"/>
                                        </p:tgtEl>
                                      </p:cBhvr>
                                    </p:animEffect>
                                  </p:childTnLst>
                                </p:cTn>
                              </p:par>
                              <p:par>
                                <p:cTn id="200" presetID="22" presetClass="entr" presetSubtype="8" fill="hold" grpId="0" nodeType="withEffect">
                                  <p:stCondLst>
                                    <p:cond delay="0"/>
                                  </p:stCondLst>
                                  <p:childTnLst>
                                    <p:set>
                                      <p:cBhvr>
                                        <p:cTn id="201" dur="1" fill="hold">
                                          <p:stCondLst>
                                            <p:cond delay="0"/>
                                          </p:stCondLst>
                                        </p:cTn>
                                        <p:tgtEl>
                                          <p:spTgt spid="42"/>
                                        </p:tgtEl>
                                        <p:attrNameLst>
                                          <p:attrName>style.visibility</p:attrName>
                                        </p:attrNameLst>
                                      </p:cBhvr>
                                      <p:to>
                                        <p:strVal val="visible"/>
                                      </p:to>
                                    </p:set>
                                    <p:animEffect transition="in" filter="wipe(left)">
                                      <p:cBhvr>
                                        <p:cTn id="202" dur="10"/>
                                        <p:tgtEl>
                                          <p:spTgt spid="42"/>
                                        </p:tgtEl>
                                      </p:cBhvr>
                                    </p:animEffect>
                                  </p:childTnLst>
                                </p:cTn>
                              </p:par>
                            </p:childTnLst>
                          </p:cTn>
                        </p:par>
                        <p:par>
                          <p:cTn id="203" fill="hold">
                            <p:stCondLst>
                              <p:cond delay="1050"/>
                            </p:stCondLst>
                            <p:childTnLst>
                              <p:par>
                                <p:cTn id="204" presetID="22" presetClass="entr" presetSubtype="1" fill="hold" nodeType="afterEffect">
                                  <p:stCondLst>
                                    <p:cond delay="0"/>
                                  </p:stCondLst>
                                  <p:childTnLst>
                                    <p:set>
                                      <p:cBhvr>
                                        <p:cTn id="205" dur="1" fill="hold">
                                          <p:stCondLst>
                                            <p:cond delay="0"/>
                                          </p:stCondLst>
                                        </p:cTn>
                                        <p:tgtEl>
                                          <p:spTgt spid="37"/>
                                        </p:tgtEl>
                                        <p:attrNameLst>
                                          <p:attrName>style.visibility</p:attrName>
                                        </p:attrNameLst>
                                      </p:cBhvr>
                                      <p:to>
                                        <p:strVal val="visible"/>
                                      </p:to>
                                    </p:set>
                                    <p:animEffect transition="in" filter="wipe(up)">
                                      <p:cBhvr>
                                        <p:cTn id="206" dur="10"/>
                                        <p:tgtEl>
                                          <p:spTgt spid="37"/>
                                        </p:tgtEl>
                                      </p:cBhvr>
                                    </p:animEffect>
                                  </p:childTnLst>
                                </p:cTn>
                              </p:par>
                              <p:par>
                                <p:cTn id="207" presetID="22" presetClass="entr" presetSubtype="8" fill="hold" grpId="0" nodeType="withEffect">
                                  <p:stCondLst>
                                    <p:cond delay="0"/>
                                  </p:stCondLst>
                                  <p:childTnLst>
                                    <p:set>
                                      <p:cBhvr>
                                        <p:cTn id="208" dur="1" fill="hold">
                                          <p:stCondLst>
                                            <p:cond delay="0"/>
                                          </p:stCondLst>
                                        </p:cTn>
                                        <p:tgtEl>
                                          <p:spTgt spid="43"/>
                                        </p:tgtEl>
                                        <p:attrNameLst>
                                          <p:attrName>style.visibility</p:attrName>
                                        </p:attrNameLst>
                                      </p:cBhvr>
                                      <p:to>
                                        <p:strVal val="visible"/>
                                      </p:to>
                                    </p:set>
                                    <p:animEffect transition="in" filter="wipe(left)">
                                      <p:cBhvr>
                                        <p:cTn id="209" dur="10"/>
                                        <p:tgtEl>
                                          <p:spTgt spid="43"/>
                                        </p:tgtEl>
                                      </p:cBhvr>
                                    </p:animEffect>
                                  </p:childTnLst>
                                </p:cTn>
                              </p:par>
                            </p:childTnLst>
                          </p:cTn>
                        </p:par>
                        <p:par>
                          <p:cTn id="210" fill="hold">
                            <p:stCondLst>
                              <p:cond delay="1060"/>
                            </p:stCondLst>
                            <p:childTnLst>
                              <p:par>
                                <p:cTn id="211" presetID="22" presetClass="entr" presetSubtype="1" fill="hold" nodeType="afterEffect">
                                  <p:stCondLst>
                                    <p:cond delay="0"/>
                                  </p:stCondLst>
                                  <p:childTnLst>
                                    <p:set>
                                      <p:cBhvr>
                                        <p:cTn id="212" dur="1" fill="hold">
                                          <p:stCondLst>
                                            <p:cond delay="0"/>
                                          </p:stCondLst>
                                        </p:cTn>
                                        <p:tgtEl>
                                          <p:spTgt spid="48"/>
                                        </p:tgtEl>
                                        <p:attrNameLst>
                                          <p:attrName>style.visibility</p:attrName>
                                        </p:attrNameLst>
                                      </p:cBhvr>
                                      <p:to>
                                        <p:strVal val="visible"/>
                                      </p:to>
                                    </p:set>
                                    <p:animEffect transition="in" filter="wipe(up)">
                                      <p:cBhvr>
                                        <p:cTn id="213" dur="10"/>
                                        <p:tgtEl>
                                          <p:spTgt spid="48"/>
                                        </p:tgtEl>
                                      </p:cBhvr>
                                    </p:animEffect>
                                  </p:childTnLst>
                                </p:cTn>
                              </p:par>
                              <p:par>
                                <p:cTn id="214" presetID="22" presetClass="entr" presetSubtype="8" fill="hold" grpId="0" nodeType="withEffect">
                                  <p:stCondLst>
                                    <p:cond delay="0"/>
                                  </p:stCondLst>
                                  <p:childTnLst>
                                    <p:set>
                                      <p:cBhvr>
                                        <p:cTn id="215" dur="1" fill="hold">
                                          <p:stCondLst>
                                            <p:cond delay="0"/>
                                          </p:stCondLst>
                                        </p:cTn>
                                        <p:tgtEl>
                                          <p:spTgt spid="49"/>
                                        </p:tgtEl>
                                        <p:attrNameLst>
                                          <p:attrName>style.visibility</p:attrName>
                                        </p:attrNameLst>
                                      </p:cBhvr>
                                      <p:to>
                                        <p:strVal val="visible"/>
                                      </p:to>
                                    </p:set>
                                    <p:animEffect transition="in" filter="wipe(left)">
                                      <p:cBhvr>
                                        <p:cTn id="216" dur="10"/>
                                        <p:tgtEl>
                                          <p:spTgt spid="49"/>
                                        </p:tgtEl>
                                      </p:cBhvr>
                                    </p:animEffect>
                                  </p:childTnLst>
                                </p:cTn>
                              </p:par>
                            </p:childTnLst>
                          </p:cTn>
                        </p:par>
                      </p:childTnLst>
                    </p:cTn>
                  </p:par>
                  <p:par>
                    <p:cTn id="217" fill="hold">
                      <p:stCondLst>
                        <p:cond delay="indefinite"/>
                      </p:stCondLst>
                      <p:childTnLst>
                        <p:par>
                          <p:cTn id="218" fill="hold">
                            <p:stCondLst>
                              <p:cond delay="0"/>
                            </p:stCondLst>
                            <p:childTnLst>
                              <p:par>
                                <p:cTn id="219" presetID="10" presetClass="exit" presetSubtype="0" fill="hold" nodeType="clickEffect">
                                  <p:stCondLst>
                                    <p:cond delay="0"/>
                                  </p:stCondLst>
                                  <p:childTnLst>
                                    <p:animEffect transition="out" filter="fade">
                                      <p:cBhvr>
                                        <p:cTn id="220" dur="500"/>
                                        <p:tgtEl>
                                          <p:spTgt spid="32"/>
                                        </p:tgtEl>
                                      </p:cBhvr>
                                    </p:animEffect>
                                    <p:set>
                                      <p:cBhvr>
                                        <p:cTn id="221" dur="1" fill="hold">
                                          <p:stCondLst>
                                            <p:cond delay="499"/>
                                          </p:stCondLst>
                                        </p:cTn>
                                        <p:tgtEl>
                                          <p:spTgt spid="32"/>
                                        </p:tgtEl>
                                        <p:attrNameLst>
                                          <p:attrName>style.visibility</p:attrName>
                                        </p:attrNameLst>
                                      </p:cBhvr>
                                      <p:to>
                                        <p:strVal val="hidden"/>
                                      </p:to>
                                    </p:set>
                                  </p:childTnLst>
                                </p:cTn>
                              </p:par>
                              <p:par>
                                <p:cTn id="222" presetID="10" presetClass="exit" presetSubtype="0" fill="hold" grpId="1" nodeType="withEffect">
                                  <p:stCondLst>
                                    <p:cond delay="0"/>
                                  </p:stCondLst>
                                  <p:childTnLst>
                                    <p:animEffect transition="out" filter="fade">
                                      <p:cBhvr>
                                        <p:cTn id="223" dur="500"/>
                                        <p:tgtEl>
                                          <p:spTgt spid="38"/>
                                        </p:tgtEl>
                                      </p:cBhvr>
                                    </p:animEffect>
                                    <p:set>
                                      <p:cBhvr>
                                        <p:cTn id="224" dur="1" fill="hold">
                                          <p:stCondLst>
                                            <p:cond delay="499"/>
                                          </p:stCondLst>
                                        </p:cTn>
                                        <p:tgtEl>
                                          <p:spTgt spid="38"/>
                                        </p:tgtEl>
                                        <p:attrNameLst>
                                          <p:attrName>style.visibility</p:attrName>
                                        </p:attrNameLst>
                                      </p:cBhvr>
                                      <p:to>
                                        <p:strVal val="hidden"/>
                                      </p:to>
                                    </p:set>
                                  </p:childTnLst>
                                </p:cTn>
                              </p:par>
                              <p:par>
                                <p:cTn id="225" presetID="10" presetClass="exit" presetSubtype="0" fill="hold" nodeType="withEffect">
                                  <p:stCondLst>
                                    <p:cond delay="0"/>
                                  </p:stCondLst>
                                  <p:childTnLst>
                                    <p:animEffect transition="out" filter="fade">
                                      <p:cBhvr>
                                        <p:cTn id="226" dur="500"/>
                                        <p:tgtEl>
                                          <p:spTgt spid="33"/>
                                        </p:tgtEl>
                                      </p:cBhvr>
                                    </p:animEffect>
                                    <p:set>
                                      <p:cBhvr>
                                        <p:cTn id="227" dur="1" fill="hold">
                                          <p:stCondLst>
                                            <p:cond delay="499"/>
                                          </p:stCondLst>
                                        </p:cTn>
                                        <p:tgtEl>
                                          <p:spTgt spid="33"/>
                                        </p:tgtEl>
                                        <p:attrNameLst>
                                          <p:attrName>style.visibility</p:attrName>
                                        </p:attrNameLst>
                                      </p:cBhvr>
                                      <p:to>
                                        <p:strVal val="hidden"/>
                                      </p:to>
                                    </p:set>
                                  </p:childTnLst>
                                </p:cTn>
                              </p:par>
                              <p:par>
                                <p:cTn id="228" presetID="10" presetClass="exit" presetSubtype="0" fill="hold" grpId="1" nodeType="withEffect">
                                  <p:stCondLst>
                                    <p:cond delay="0"/>
                                  </p:stCondLst>
                                  <p:childTnLst>
                                    <p:animEffect transition="out" filter="fade">
                                      <p:cBhvr>
                                        <p:cTn id="229" dur="500"/>
                                        <p:tgtEl>
                                          <p:spTgt spid="39"/>
                                        </p:tgtEl>
                                      </p:cBhvr>
                                    </p:animEffect>
                                    <p:set>
                                      <p:cBhvr>
                                        <p:cTn id="230" dur="1" fill="hold">
                                          <p:stCondLst>
                                            <p:cond delay="499"/>
                                          </p:stCondLst>
                                        </p:cTn>
                                        <p:tgtEl>
                                          <p:spTgt spid="39"/>
                                        </p:tgtEl>
                                        <p:attrNameLst>
                                          <p:attrName>style.visibility</p:attrName>
                                        </p:attrNameLst>
                                      </p:cBhvr>
                                      <p:to>
                                        <p:strVal val="hidden"/>
                                      </p:to>
                                    </p:set>
                                  </p:childTnLst>
                                </p:cTn>
                              </p:par>
                              <p:par>
                                <p:cTn id="231" presetID="10" presetClass="exit" presetSubtype="0" fill="hold" nodeType="withEffect">
                                  <p:stCondLst>
                                    <p:cond delay="0"/>
                                  </p:stCondLst>
                                  <p:childTnLst>
                                    <p:animEffect transition="out" filter="fade">
                                      <p:cBhvr>
                                        <p:cTn id="232" dur="500"/>
                                        <p:tgtEl>
                                          <p:spTgt spid="35"/>
                                        </p:tgtEl>
                                      </p:cBhvr>
                                    </p:animEffect>
                                    <p:set>
                                      <p:cBhvr>
                                        <p:cTn id="233" dur="1" fill="hold">
                                          <p:stCondLst>
                                            <p:cond delay="499"/>
                                          </p:stCondLst>
                                        </p:cTn>
                                        <p:tgtEl>
                                          <p:spTgt spid="35"/>
                                        </p:tgtEl>
                                        <p:attrNameLst>
                                          <p:attrName>style.visibility</p:attrName>
                                        </p:attrNameLst>
                                      </p:cBhvr>
                                      <p:to>
                                        <p:strVal val="hidden"/>
                                      </p:to>
                                    </p:set>
                                  </p:childTnLst>
                                </p:cTn>
                              </p:par>
                              <p:par>
                                <p:cTn id="234" presetID="10" presetClass="exit" presetSubtype="0" fill="hold" grpId="1" nodeType="withEffect">
                                  <p:stCondLst>
                                    <p:cond delay="0"/>
                                  </p:stCondLst>
                                  <p:childTnLst>
                                    <p:animEffect transition="out" filter="fade">
                                      <p:cBhvr>
                                        <p:cTn id="235" dur="500"/>
                                        <p:tgtEl>
                                          <p:spTgt spid="41"/>
                                        </p:tgtEl>
                                      </p:cBhvr>
                                    </p:animEffect>
                                    <p:set>
                                      <p:cBhvr>
                                        <p:cTn id="236" dur="1" fill="hold">
                                          <p:stCondLst>
                                            <p:cond delay="499"/>
                                          </p:stCondLst>
                                        </p:cTn>
                                        <p:tgtEl>
                                          <p:spTgt spid="41"/>
                                        </p:tgtEl>
                                        <p:attrNameLst>
                                          <p:attrName>style.visibility</p:attrName>
                                        </p:attrNameLst>
                                      </p:cBhvr>
                                      <p:to>
                                        <p:strVal val="hidden"/>
                                      </p:to>
                                    </p:set>
                                  </p:childTnLst>
                                </p:cTn>
                              </p:par>
                              <p:par>
                                <p:cTn id="237" presetID="10" presetClass="exit" presetSubtype="0" fill="hold" nodeType="withEffect">
                                  <p:stCondLst>
                                    <p:cond delay="0"/>
                                  </p:stCondLst>
                                  <p:childTnLst>
                                    <p:animEffect transition="out" filter="fade">
                                      <p:cBhvr>
                                        <p:cTn id="238" dur="500"/>
                                        <p:tgtEl>
                                          <p:spTgt spid="36"/>
                                        </p:tgtEl>
                                      </p:cBhvr>
                                    </p:animEffect>
                                    <p:set>
                                      <p:cBhvr>
                                        <p:cTn id="239" dur="1" fill="hold">
                                          <p:stCondLst>
                                            <p:cond delay="499"/>
                                          </p:stCondLst>
                                        </p:cTn>
                                        <p:tgtEl>
                                          <p:spTgt spid="36"/>
                                        </p:tgtEl>
                                        <p:attrNameLst>
                                          <p:attrName>style.visibility</p:attrName>
                                        </p:attrNameLst>
                                      </p:cBhvr>
                                      <p:to>
                                        <p:strVal val="hidden"/>
                                      </p:to>
                                    </p:set>
                                  </p:childTnLst>
                                </p:cTn>
                              </p:par>
                              <p:par>
                                <p:cTn id="240" presetID="10" presetClass="exit" presetSubtype="0" fill="hold" grpId="1" nodeType="withEffect">
                                  <p:stCondLst>
                                    <p:cond delay="0"/>
                                  </p:stCondLst>
                                  <p:childTnLst>
                                    <p:animEffect transition="out" filter="fade">
                                      <p:cBhvr>
                                        <p:cTn id="241" dur="500"/>
                                        <p:tgtEl>
                                          <p:spTgt spid="42"/>
                                        </p:tgtEl>
                                      </p:cBhvr>
                                    </p:animEffect>
                                    <p:set>
                                      <p:cBhvr>
                                        <p:cTn id="242" dur="1" fill="hold">
                                          <p:stCondLst>
                                            <p:cond delay="499"/>
                                          </p:stCondLst>
                                        </p:cTn>
                                        <p:tgtEl>
                                          <p:spTgt spid="42"/>
                                        </p:tgtEl>
                                        <p:attrNameLst>
                                          <p:attrName>style.visibility</p:attrName>
                                        </p:attrNameLst>
                                      </p:cBhvr>
                                      <p:to>
                                        <p:strVal val="hidden"/>
                                      </p:to>
                                    </p:set>
                                  </p:childTnLst>
                                </p:cTn>
                              </p:par>
                              <p:par>
                                <p:cTn id="243" presetID="10" presetClass="exit" presetSubtype="0" fill="hold" nodeType="withEffect">
                                  <p:stCondLst>
                                    <p:cond delay="0"/>
                                  </p:stCondLst>
                                  <p:childTnLst>
                                    <p:animEffect transition="out" filter="fade">
                                      <p:cBhvr>
                                        <p:cTn id="244" dur="500"/>
                                        <p:tgtEl>
                                          <p:spTgt spid="37"/>
                                        </p:tgtEl>
                                      </p:cBhvr>
                                    </p:animEffect>
                                    <p:set>
                                      <p:cBhvr>
                                        <p:cTn id="245" dur="1" fill="hold">
                                          <p:stCondLst>
                                            <p:cond delay="499"/>
                                          </p:stCondLst>
                                        </p:cTn>
                                        <p:tgtEl>
                                          <p:spTgt spid="37"/>
                                        </p:tgtEl>
                                        <p:attrNameLst>
                                          <p:attrName>style.visibility</p:attrName>
                                        </p:attrNameLst>
                                      </p:cBhvr>
                                      <p:to>
                                        <p:strVal val="hidden"/>
                                      </p:to>
                                    </p:set>
                                  </p:childTnLst>
                                </p:cTn>
                              </p:par>
                              <p:par>
                                <p:cTn id="246" presetID="10" presetClass="exit" presetSubtype="0" fill="hold" grpId="1" nodeType="withEffect">
                                  <p:stCondLst>
                                    <p:cond delay="0"/>
                                  </p:stCondLst>
                                  <p:childTnLst>
                                    <p:animEffect transition="out" filter="fade">
                                      <p:cBhvr>
                                        <p:cTn id="247" dur="500"/>
                                        <p:tgtEl>
                                          <p:spTgt spid="43"/>
                                        </p:tgtEl>
                                      </p:cBhvr>
                                    </p:animEffect>
                                    <p:set>
                                      <p:cBhvr>
                                        <p:cTn id="248" dur="1" fill="hold">
                                          <p:stCondLst>
                                            <p:cond delay="499"/>
                                          </p:stCondLst>
                                        </p:cTn>
                                        <p:tgtEl>
                                          <p:spTgt spid="43"/>
                                        </p:tgtEl>
                                        <p:attrNameLst>
                                          <p:attrName>style.visibility</p:attrName>
                                        </p:attrNameLst>
                                      </p:cBhvr>
                                      <p:to>
                                        <p:strVal val="hidden"/>
                                      </p:to>
                                    </p:set>
                                  </p:childTnLst>
                                </p:cTn>
                              </p:par>
                              <p:par>
                                <p:cTn id="249" presetID="10" presetClass="exit" presetSubtype="0" fill="hold" nodeType="withEffect">
                                  <p:stCondLst>
                                    <p:cond delay="0"/>
                                  </p:stCondLst>
                                  <p:childTnLst>
                                    <p:animEffect transition="out" filter="fade">
                                      <p:cBhvr>
                                        <p:cTn id="250" dur="500"/>
                                        <p:tgtEl>
                                          <p:spTgt spid="48"/>
                                        </p:tgtEl>
                                      </p:cBhvr>
                                    </p:animEffect>
                                    <p:set>
                                      <p:cBhvr>
                                        <p:cTn id="251" dur="1" fill="hold">
                                          <p:stCondLst>
                                            <p:cond delay="499"/>
                                          </p:stCondLst>
                                        </p:cTn>
                                        <p:tgtEl>
                                          <p:spTgt spid="48"/>
                                        </p:tgtEl>
                                        <p:attrNameLst>
                                          <p:attrName>style.visibility</p:attrName>
                                        </p:attrNameLst>
                                      </p:cBhvr>
                                      <p:to>
                                        <p:strVal val="hidden"/>
                                      </p:to>
                                    </p:set>
                                  </p:childTnLst>
                                </p:cTn>
                              </p:par>
                              <p:par>
                                <p:cTn id="252" presetID="10" presetClass="exit" presetSubtype="0" fill="hold" grpId="1" nodeType="withEffect">
                                  <p:stCondLst>
                                    <p:cond delay="0"/>
                                  </p:stCondLst>
                                  <p:childTnLst>
                                    <p:animEffect transition="out" filter="fade">
                                      <p:cBhvr>
                                        <p:cTn id="253" dur="500"/>
                                        <p:tgtEl>
                                          <p:spTgt spid="49"/>
                                        </p:tgtEl>
                                      </p:cBhvr>
                                    </p:animEffect>
                                    <p:set>
                                      <p:cBhvr>
                                        <p:cTn id="254" dur="1" fill="hold">
                                          <p:stCondLst>
                                            <p:cond delay="499"/>
                                          </p:stCondLst>
                                        </p:cTn>
                                        <p:tgtEl>
                                          <p:spTgt spid="49"/>
                                        </p:tgtEl>
                                        <p:attrNameLst>
                                          <p:attrName>style.visibility</p:attrName>
                                        </p:attrNameLst>
                                      </p:cBhvr>
                                      <p:to>
                                        <p:strVal val="hidden"/>
                                      </p:to>
                                    </p:set>
                                  </p:childTnLst>
                                </p:cTn>
                              </p:par>
                            </p:childTnLst>
                          </p:cTn>
                        </p:par>
                      </p:childTnLst>
                    </p:cTn>
                  </p:par>
                  <p:par>
                    <p:cTn id="255" fill="hold">
                      <p:stCondLst>
                        <p:cond delay="indefinite"/>
                      </p:stCondLst>
                      <p:childTnLst>
                        <p:par>
                          <p:cTn id="256" fill="hold">
                            <p:stCondLst>
                              <p:cond delay="0"/>
                            </p:stCondLst>
                            <p:childTnLst>
                              <p:par>
                                <p:cTn id="257" presetID="10" presetClass="entr" presetSubtype="0" fill="hold" grpId="0" nodeType="clickEffect">
                                  <p:stCondLst>
                                    <p:cond delay="0"/>
                                  </p:stCondLst>
                                  <p:childTnLst>
                                    <p:set>
                                      <p:cBhvr>
                                        <p:cTn id="258" dur="1" fill="hold">
                                          <p:stCondLst>
                                            <p:cond delay="0"/>
                                          </p:stCondLst>
                                        </p:cTn>
                                        <p:tgtEl>
                                          <p:spTgt spid="44"/>
                                        </p:tgtEl>
                                        <p:attrNameLst>
                                          <p:attrName>style.visibility</p:attrName>
                                        </p:attrNameLst>
                                      </p:cBhvr>
                                      <p:to>
                                        <p:strVal val="visible"/>
                                      </p:to>
                                    </p:set>
                                    <p:animEffect transition="in" filter="fade">
                                      <p:cBhvr>
                                        <p:cTn id="259" dur="500"/>
                                        <p:tgtEl>
                                          <p:spTgt spid="44"/>
                                        </p:tgtEl>
                                      </p:cBhvr>
                                    </p:animEffect>
                                  </p:childTnLst>
                                </p:cTn>
                              </p:par>
                              <p:par>
                                <p:cTn id="260" presetID="42" presetClass="path" presetSubtype="0" accel="50000" decel="50000" fill="hold" grpId="1" nodeType="withEffect">
                                  <p:stCondLst>
                                    <p:cond delay="0"/>
                                  </p:stCondLst>
                                  <p:childTnLst>
                                    <p:animMotion origin="layout" path="M 3.61111E-6 1.48148E-6 L -0.00313 0.49861 " pathEditMode="relative" rAng="0" ptsTypes="AA">
                                      <p:cBhvr>
                                        <p:cTn id="261" dur="1000" fill="hold"/>
                                        <p:tgtEl>
                                          <p:spTgt spid="44"/>
                                        </p:tgtEl>
                                        <p:attrNameLst>
                                          <p:attrName>ppt_x</p:attrName>
                                          <p:attrName>ppt_y</p:attrName>
                                        </p:attrNameLst>
                                      </p:cBhvr>
                                      <p:rCtr x="-156" y="24931"/>
                                    </p:animMotion>
                                  </p:childTnLst>
                                </p:cTn>
                              </p:par>
                              <p:par>
                                <p:cTn id="262" presetID="10" presetClass="entr" presetSubtype="0" fill="hold" grpId="0" nodeType="withEffect">
                                  <p:stCondLst>
                                    <p:cond delay="0"/>
                                  </p:stCondLst>
                                  <p:childTnLst>
                                    <p:set>
                                      <p:cBhvr>
                                        <p:cTn id="263" dur="1" fill="hold">
                                          <p:stCondLst>
                                            <p:cond delay="0"/>
                                          </p:stCondLst>
                                        </p:cTn>
                                        <p:tgtEl>
                                          <p:spTgt spid="45"/>
                                        </p:tgtEl>
                                        <p:attrNameLst>
                                          <p:attrName>style.visibility</p:attrName>
                                        </p:attrNameLst>
                                      </p:cBhvr>
                                      <p:to>
                                        <p:strVal val="visible"/>
                                      </p:to>
                                    </p:set>
                                    <p:animEffect transition="in" filter="fade">
                                      <p:cBhvr>
                                        <p:cTn id="264" dur="500"/>
                                        <p:tgtEl>
                                          <p:spTgt spid="45"/>
                                        </p:tgtEl>
                                      </p:cBhvr>
                                    </p:animEffect>
                                  </p:childTnLst>
                                </p:cTn>
                              </p:par>
                              <p:par>
                                <p:cTn id="265" presetID="42" presetClass="path" presetSubtype="0" accel="50000" decel="50000" fill="hold" grpId="1" nodeType="withEffect">
                                  <p:stCondLst>
                                    <p:cond delay="0"/>
                                  </p:stCondLst>
                                  <p:childTnLst>
                                    <p:animMotion origin="layout" path="M 2.5E-6 -1.11111E-6 L -0.00313 0.45602 " pathEditMode="relative" rAng="0" ptsTypes="AA">
                                      <p:cBhvr>
                                        <p:cTn id="266" dur="1000" fill="hold"/>
                                        <p:tgtEl>
                                          <p:spTgt spid="45"/>
                                        </p:tgtEl>
                                        <p:attrNameLst>
                                          <p:attrName>ppt_x</p:attrName>
                                          <p:attrName>ppt_y</p:attrName>
                                        </p:attrNameLst>
                                      </p:cBhvr>
                                      <p:rCtr x="-156" y="22801"/>
                                    </p:animMotion>
                                  </p:childTnLst>
                                </p:cTn>
                              </p:par>
                              <p:par>
                                <p:cTn id="267" presetID="10" presetClass="entr" presetSubtype="0" fill="hold" grpId="0" nodeType="withEffect">
                                  <p:stCondLst>
                                    <p:cond delay="0"/>
                                  </p:stCondLst>
                                  <p:childTnLst>
                                    <p:set>
                                      <p:cBhvr>
                                        <p:cTn id="268" dur="1" fill="hold">
                                          <p:stCondLst>
                                            <p:cond delay="0"/>
                                          </p:stCondLst>
                                        </p:cTn>
                                        <p:tgtEl>
                                          <p:spTgt spid="46"/>
                                        </p:tgtEl>
                                        <p:attrNameLst>
                                          <p:attrName>style.visibility</p:attrName>
                                        </p:attrNameLst>
                                      </p:cBhvr>
                                      <p:to>
                                        <p:strVal val="visible"/>
                                      </p:to>
                                    </p:set>
                                    <p:animEffect transition="in" filter="fade">
                                      <p:cBhvr>
                                        <p:cTn id="269" dur="500"/>
                                        <p:tgtEl>
                                          <p:spTgt spid="46"/>
                                        </p:tgtEl>
                                      </p:cBhvr>
                                    </p:animEffect>
                                  </p:childTnLst>
                                </p:cTn>
                              </p:par>
                              <p:par>
                                <p:cTn id="270" presetID="42" presetClass="path" presetSubtype="0" accel="50000" decel="50000" fill="hold" grpId="1" nodeType="withEffect">
                                  <p:stCondLst>
                                    <p:cond delay="0"/>
                                  </p:stCondLst>
                                  <p:childTnLst>
                                    <p:animMotion origin="layout" path="M -1.38889E-6 -3.33333E-6 L -0.00729 0.41505 " pathEditMode="relative" rAng="0" ptsTypes="AA">
                                      <p:cBhvr>
                                        <p:cTn id="271" dur="1000" fill="hold"/>
                                        <p:tgtEl>
                                          <p:spTgt spid="46"/>
                                        </p:tgtEl>
                                        <p:attrNameLst>
                                          <p:attrName>ppt_x</p:attrName>
                                          <p:attrName>ppt_y</p:attrName>
                                        </p:attrNameLst>
                                      </p:cBhvr>
                                      <p:rCtr x="-365" y="20741"/>
                                    </p:animMotion>
                                  </p:childTnLst>
                                </p:cTn>
                              </p:par>
                              <p:par>
                                <p:cTn id="272" presetID="10" presetClass="entr" presetSubtype="0" fill="hold" grpId="0" nodeType="withEffect">
                                  <p:stCondLst>
                                    <p:cond delay="0"/>
                                  </p:stCondLst>
                                  <p:childTnLst>
                                    <p:set>
                                      <p:cBhvr>
                                        <p:cTn id="273" dur="1" fill="hold">
                                          <p:stCondLst>
                                            <p:cond delay="0"/>
                                          </p:stCondLst>
                                        </p:cTn>
                                        <p:tgtEl>
                                          <p:spTgt spid="47"/>
                                        </p:tgtEl>
                                        <p:attrNameLst>
                                          <p:attrName>style.visibility</p:attrName>
                                        </p:attrNameLst>
                                      </p:cBhvr>
                                      <p:to>
                                        <p:strVal val="visible"/>
                                      </p:to>
                                    </p:set>
                                    <p:animEffect transition="in" filter="fade">
                                      <p:cBhvr>
                                        <p:cTn id="274" dur="500"/>
                                        <p:tgtEl>
                                          <p:spTgt spid="47"/>
                                        </p:tgtEl>
                                      </p:cBhvr>
                                    </p:animEffect>
                                  </p:childTnLst>
                                </p:cTn>
                              </p:par>
                              <p:par>
                                <p:cTn id="275" presetID="42" presetClass="path" presetSubtype="0" accel="50000" decel="50000" fill="hold" grpId="1" nodeType="withEffect">
                                  <p:stCondLst>
                                    <p:cond delay="0"/>
                                  </p:stCondLst>
                                  <p:childTnLst>
                                    <p:animMotion origin="layout" path="M 2.77778E-6 2.59259E-6 L -0.00434 0.37222 " pathEditMode="relative" rAng="0" ptsTypes="AA">
                                      <p:cBhvr>
                                        <p:cTn id="276" dur="1000" fill="hold"/>
                                        <p:tgtEl>
                                          <p:spTgt spid="47"/>
                                        </p:tgtEl>
                                        <p:attrNameLst>
                                          <p:attrName>ppt_x</p:attrName>
                                          <p:attrName>ppt_y</p:attrName>
                                        </p:attrNameLst>
                                      </p:cBhvr>
                                      <p:rCtr x="-226" y="18611"/>
                                    </p:animMotion>
                                  </p:childTnLst>
                                </p:cTn>
                              </p:par>
                            </p:childTnLst>
                          </p:cTn>
                        </p:par>
                      </p:childTnLst>
                    </p:cTn>
                  </p:par>
                  <p:par>
                    <p:cTn id="277" fill="hold">
                      <p:stCondLst>
                        <p:cond delay="indefinite"/>
                      </p:stCondLst>
                      <p:childTnLst>
                        <p:par>
                          <p:cTn id="278" fill="hold">
                            <p:stCondLst>
                              <p:cond delay="0"/>
                            </p:stCondLst>
                            <p:childTnLst>
                              <p:par>
                                <p:cTn id="279" presetID="10" presetClass="exit" presetSubtype="0" fill="hold" nodeType="clickEffect">
                                  <p:stCondLst>
                                    <p:cond delay="0"/>
                                  </p:stCondLst>
                                  <p:childTnLst>
                                    <p:animEffect transition="out" filter="fade">
                                      <p:cBhvr>
                                        <p:cTn id="280" dur="500"/>
                                        <p:tgtEl>
                                          <p:spTgt spid="34"/>
                                        </p:tgtEl>
                                      </p:cBhvr>
                                    </p:animEffect>
                                    <p:set>
                                      <p:cBhvr>
                                        <p:cTn id="281" dur="1" fill="hold">
                                          <p:stCondLst>
                                            <p:cond delay="499"/>
                                          </p:stCondLst>
                                        </p:cTn>
                                        <p:tgtEl>
                                          <p:spTgt spid="34"/>
                                        </p:tgtEl>
                                        <p:attrNameLst>
                                          <p:attrName>style.visibility</p:attrName>
                                        </p:attrNameLst>
                                      </p:cBhvr>
                                      <p:to>
                                        <p:strVal val="hidden"/>
                                      </p:to>
                                    </p:set>
                                  </p:childTnLst>
                                </p:cTn>
                              </p:par>
                              <p:par>
                                <p:cTn id="282" presetID="10" presetClass="exit" presetSubtype="0" fill="hold" grpId="1" nodeType="withEffect">
                                  <p:stCondLst>
                                    <p:cond delay="0"/>
                                  </p:stCondLst>
                                  <p:childTnLst>
                                    <p:animEffect transition="out" filter="fade">
                                      <p:cBhvr>
                                        <p:cTn id="283" dur="500"/>
                                        <p:tgtEl>
                                          <p:spTgt spid="40"/>
                                        </p:tgtEl>
                                      </p:cBhvr>
                                    </p:animEffect>
                                    <p:set>
                                      <p:cBhvr>
                                        <p:cTn id="284" dur="1" fill="hold">
                                          <p:stCondLst>
                                            <p:cond delay="499"/>
                                          </p:stCondLst>
                                        </p:cTn>
                                        <p:tgtEl>
                                          <p:spTgt spid="40"/>
                                        </p:tgtEl>
                                        <p:attrNameLst>
                                          <p:attrName>style.visibility</p:attrName>
                                        </p:attrNameLst>
                                      </p:cBhvr>
                                      <p:to>
                                        <p:strVal val="hidden"/>
                                      </p:to>
                                    </p:set>
                                  </p:childTnLst>
                                </p:cTn>
                              </p:par>
                            </p:childTnLst>
                          </p:cTn>
                        </p:par>
                      </p:childTnLst>
                    </p:cTn>
                  </p:par>
                  <p:par>
                    <p:cTn id="285" fill="hold">
                      <p:stCondLst>
                        <p:cond delay="indefinite"/>
                      </p:stCondLst>
                      <p:childTnLst>
                        <p:par>
                          <p:cTn id="286" fill="hold">
                            <p:stCondLst>
                              <p:cond delay="0"/>
                            </p:stCondLst>
                            <p:childTnLst>
                              <p:par>
                                <p:cTn id="287" presetID="22" presetClass="entr" presetSubtype="8" fill="hold" nodeType="clickEffect">
                                  <p:stCondLst>
                                    <p:cond delay="0"/>
                                  </p:stCondLst>
                                  <p:childTnLst>
                                    <p:set>
                                      <p:cBhvr>
                                        <p:cTn id="288" dur="1" fill="hold">
                                          <p:stCondLst>
                                            <p:cond delay="0"/>
                                          </p:stCondLst>
                                        </p:cTn>
                                        <p:tgtEl>
                                          <p:spTgt spid="50"/>
                                        </p:tgtEl>
                                        <p:attrNameLst>
                                          <p:attrName>style.visibility</p:attrName>
                                        </p:attrNameLst>
                                      </p:cBhvr>
                                      <p:to>
                                        <p:strVal val="visible"/>
                                      </p:to>
                                    </p:set>
                                    <p:animEffect transition="in" filter="wipe(left)">
                                      <p:cBhvr>
                                        <p:cTn id="289" dur="500"/>
                                        <p:tgtEl>
                                          <p:spTgt spid="50"/>
                                        </p:tgtEl>
                                      </p:cBhvr>
                                    </p:animEffect>
                                  </p:childTnLst>
                                </p:cTn>
                              </p:par>
                            </p:childTnLst>
                          </p:cTn>
                        </p:par>
                      </p:childTnLst>
                    </p:cTn>
                  </p:par>
                  <p:par>
                    <p:cTn id="290" fill="hold">
                      <p:stCondLst>
                        <p:cond delay="indefinite"/>
                      </p:stCondLst>
                      <p:childTnLst>
                        <p:par>
                          <p:cTn id="291" fill="hold">
                            <p:stCondLst>
                              <p:cond delay="0"/>
                            </p:stCondLst>
                            <p:childTnLst>
                              <p:par>
                                <p:cTn id="292" presetID="22" presetClass="entr" presetSubtype="8" fill="hold" grpId="0" nodeType="clickEffect">
                                  <p:stCondLst>
                                    <p:cond delay="0"/>
                                  </p:stCondLst>
                                  <p:childTnLst>
                                    <p:set>
                                      <p:cBhvr>
                                        <p:cTn id="293" dur="1" fill="hold">
                                          <p:stCondLst>
                                            <p:cond delay="0"/>
                                          </p:stCondLst>
                                        </p:cTn>
                                        <p:tgtEl>
                                          <p:spTgt spid="53"/>
                                        </p:tgtEl>
                                        <p:attrNameLst>
                                          <p:attrName>style.visibility</p:attrName>
                                        </p:attrNameLst>
                                      </p:cBhvr>
                                      <p:to>
                                        <p:strVal val="visible"/>
                                      </p:to>
                                    </p:set>
                                    <p:animEffect transition="in" filter="wipe(left)">
                                      <p:cBhvr>
                                        <p:cTn id="294" dur="500"/>
                                        <p:tgtEl>
                                          <p:spTgt spid="53"/>
                                        </p:tgtEl>
                                      </p:cBhvr>
                                    </p:animEffect>
                                  </p:childTnLst>
                                </p:cTn>
                              </p:par>
                              <p:par>
                                <p:cTn id="295" presetID="26" presetClass="emph" presetSubtype="0" fill="hold" grpId="1" nodeType="withEffect">
                                  <p:stCondLst>
                                    <p:cond delay="0"/>
                                  </p:stCondLst>
                                  <p:childTnLst>
                                    <p:animEffect transition="out" filter="fade">
                                      <p:cBhvr>
                                        <p:cTn id="296" dur="500" tmFilter="0, 0; .2, .5; .8, .5; 1, 0"/>
                                        <p:tgtEl>
                                          <p:spTgt spid="53"/>
                                        </p:tgtEl>
                                      </p:cBhvr>
                                    </p:animEffect>
                                    <p:animScale>
                                      <p:cBhvr>
                                        <p:cTn id="297" dur="250" autoRev="1" fill="hold"/>
                                        <p:tgtEl>
                                          <p:spTgt spid="53"/>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9" grpId="1" animBg="1"/>
      <p:bldP spid="9" grpId="2"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5" grpId="0" animBg="1"/>
      <p:bldP spid="25" grpId="1" animBg="1"/>
      <p:bldP spid="26" grpId="0" animBg="1"/>
      <p:bldP spid="26" grpId="1" animBg="1"/>
      <p:bldP spid="27" grpId="0" animBg="1"/>
      <p:bldP spid="27" grpId="1" animBg="1"/>
      <p:bldP spid="28" grpId="0" animBg="1"/>
      <p:bldP spid="28" grpId="1" animBg="1"/>
      <p:bldP spid="29" grpId="0" animBg="1"/>
      <p:bldP spid="30" grpId="0" animBg="1"/>
      <p:bldP spid="31" grpId="0" animBg="1"/>
      <p:bldP spid="31" grpId="1" animBg="1"/>
      <p:bldP spid="38" grpId="0" animBg="1"/>
      <p:bldP spid="38" grpId="1" animBg="1"/>
      <p:bldP spid="39" grpId="0" animBg="1"/>
      <p:bldP spid="39" grpId="1" animBg="1"/>
      <p:bldP spid="40" grpId="0" animBg="1"/>
      <p:bldP spid="40" grpId="1" animBg="1"/>
      <p:bldP spid="41" grpId="0" animBg="1"/>
      <p:bldP spid="41" grpId="1" animBg="1"/>
      <p:bldP spid="42" grpId="0" animBg="1"/>
      <p:bldP spid="42" grpId="1" animBg="1"/>
      <p:bldP spid="43" grpId="0" animBg="1"/>
      <p:bldP spid="43" grpId="1" animBg="1"/>
      <p:bldP spid="44" grpId="0" animBg="1"/>
      <p:bldP spid="44" grpId="1" animBg="1"/>
      <p:bldP spid="45" grpId="0" animBg="1"/>
      <p:bldP spid="45" grpId="1" animBg="1"/>
      <p:bldP spid="46" grpId="0" animBg="1"/>
      <p:bldP spid="46" grpId="1" animBg="1"/>
      <p:bldP spid="47" grpId="0" animBg="1"/>
      <p:bldP spid="47" grpId="1" animBg="1"/>
      <p:bldP spid="49" grpId="0" animBg="1"/>
      <p:bldP spid="49" grpId="1" animBg="1"/>
      <p:bldP spid="52" grpId="0" animBg="1"/>
      <p:bldP spid="53" grpId="0" animBg="1"/>
      <p:bldP spid="53" grpId="1"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Effect of Sliding Window Size</a:t>
            </a:r>
          </a:p>
        </p:txBody>
      </p:sp>
      <p:sp>
        <p:nvSpPr>
          <p:cNvPr id="3" name="Content Placeholder 2"/>
          <p:cNvSpPr>
            <a:spLocks noGrp="1"/>
          </p:cNvSpPr>
          <p:nvPr>
            <p:ph idx="1"/>
          </p:nvPr>
        </p:nvSpPr>
        <p:spPr>
          <a:xfrm>
            <a:off x="228600" y="959370"/>
            <a:ext cx="8610600" cy="5289030"/>
          </a:xfrm>
        </p:spPr>
        <p:txBody>
          <a:bodyPr/>
          <a:lstStyle/>
          <a:p>
            <a:r>
              <a:rPr lang="en-US" dirty="0"/>
              <a:t>Large enough window to accurately capture longer streaks of matches </a:t>
            </a:r>
            <a:r>
              <a:rPr lang="en-US" dirty="0">
                <a:sym typeface="Wingdings" pitchFamily="2" charset="2"/>
              </a:rPr>
              <a:t> lower false positives</a:t>
            </a:r>
            <a:endParaRPr lang="en-US" dirty="0"/>
          </a:p>
          <a:p>
            <a:r>
              <a:rPr lang="en-US" dirty="0"/>
              <a:t>Small enough window to perform fast computation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graphicFrame>
        <p:nvGraphicFramePr>
          <p:cNvPr id="5" name="Chart 4"/>
          <p:cNvGraphicFramePr>
            <a:graphicFrameLocks/>
          </p:cNvGraphicFramePr>
          <p:nvPr>
            <p:extLst>
              <p:ext uri="{D42A27DB-BD31-4B8C-83A1-F6EECF244321}">
                <p14:modId xmlns:p14="http://schemas.microsoft.com/office/powerpoint/2010/main" val="2712012573"/>
              </p:ext>
            </p:extLst>
          </p:nvPr>
        </p:nvGraphicFramePr>
        <p:xfrm>
          <a:off x="899592" y="2367379"/>
          <a:ext cx="6952252" cy="410724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30595432"/>
      </p:ext>
    </p:extLst>
  </p:cSld>
  <p:clrMapOvr>
    <a:masterClrMapping/>
  </p:clrMapOvr>
  <p:transition/>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Hardware Implementation</a:t>
            </a:r>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aphicFrame>
        <p:nvGraphicFramePr>
          <p:cNvPr id="5" name="Object 4"/>
          <p:cNvGraphicFramePr>
            <a:graphicFrameLocks noChangeAspect="1"/>
          </p:cNvGraphicFramePr>
          <p:nvPr/>
        </p:nvGraphicFramePr>
        <p:xfrm>
          <a:off x="1049723" y="908720"/>
          <a:ext cx="7044555" cy="5391271"/>
        </p:xfrm>
        <a:graphic>
          <a:graphicData uri="http://schemas.openxmlformats.org/presentationml/2006/ole">
            <mc:AlternateContent xmlns:mc="http://schemas.openxmlformats.org/markup-compatibility/2006">
              <mc:Choice xmlns:v="urn:schemas-microsoft-com:vml" Requires="v">
                <p:oleObj name="Visio" r:id="rId2" imgW="3862369" imgH="2955572" progId="Visio.Drawing.11">
                  <p:embed/>
                </p:oleObj>
              </mc:Choice>
              <mc:Fallback>
                <p:oleObj name="Visio" r:id="rId2" imgW="3862369" imgH="2955572" progId="Visio.Drawing.11">
                  <p:embed/>
                  <p:pic>
                    <p:nvPicPr>
                      <p:cNvPr id="5" name="Object 4"/>
                      <p:cNvPicPr/>
                      <p:nvPr/>
                    </p:nvPicPr>
                    <p:blipFill>
                      <a:blip r:embed="rId3"/>
                      <a:stretch>
                        <a:fillRect/>
                      </a:stretch>
                    </p:blipFill>
                    <p:spPr>
                      <a:xfrm>
                        <a:off x="1049723" y="908720"/>
                        <a:ext cx="7044555" cy="5391271"/>
                      </a:xfrm>
                      <a:prstGeom prst="rect">
                        <a:avLst/>
                      </a:prstGeom>
                    </p:spPr>
                  </p:pic>
                </p:oleObj>
              </mc:Fallback>
            </mc:AlternateContent>
          </a:graphicData>
        </a:graphic>
      </p:graphicFrame>
      <p:sp>
        <p:nvSpPr>
          <p:cNvPr id="6" name="TextBox 5"/>
          <p:cNvSpPr txBox="1"/>
          <p:nvPr/>
        </p:nvSpPr>
        <p:spPr>
          <a:xfrm>
            <a:off x="6553200" y="1719323"/>
            <a:ext cx="936104" cy="4524315"/>
          </a:xfrm>
          <a:prstGeom prst="rect">
            <a:avLst/>
          </a:prstGeom>
          <a:solidFill>
            <a:schemeClr val="bg1"/>
          </a:solidFill>
          <a:ln w="57150">
            <a:solidFill>
              <a:srgbClr val="FF0000"/>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0000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0001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0010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0011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0100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0101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0110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0111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1000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1001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1010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1011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1100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1101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1110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1111</a:t>
            </a:r>
          </a:p>
        </p:txBody>
      </p:sp>
      <p:sp>
        <p:nvSpPr>
          <p:cNvPr id="7" name="Left Arrow 6"/>
          <p:cNvSpPr/>
          <p:nvPr/>
        </p:nvSpPr>
        <p:spPr>
          <a:xfrm>
            <a:off x="5148064" y="4001834"/>
            <a:ext cx="1296144" cy="445491"/>
          </a:xfrm>
          <a:prstGeom prst="leftArrow">
            <a:avLst>
              <a:gd name="adj1" fmla="val 50000"/>
              <a:gd name="adj2" fmla="val 55598"/>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 name="TextBox 7">
            <a:extLst>
              <a:ext uri="{FF2B5EF4-FFF2-40B4-BE49-F238E27FC236}">
                <a16:creationId xmlns:a16="http://schemas.microsoft.com/office/drawing/2014/main" id="{21DA912E-7E42-4040-ACD3-0908CAFD4A7E}"/>
              </a:ext>
            </a:extLst>
          </p:cNvPr>
          <p:cNvSpPr txBox="1"/>
          <p:nvPr/>
        </p:nvSpPr>
        <p:spPr>
          <a:xfrm>
            <a:off x="228600" y="980728"/>
            <a:ext cx="8610600" cy="707886"/>
          </a:xfrm>
          <a:prstGeom prst="rect">
            <a:avLst/>
          </a:prstGeom>
          <a:solidFill>
            <a:schemeClr val="accent5">
              <a:lumMod val="60000"/>
              <a:lumOff val="40000"/>
            </a:schemeClr>
          </a:solidFill>
        </p:spPr>
        <p:txBody>
          <a:bodyPr wrap="square" rtlCol="0" anchor="ctr">
            <a:spAutoFit/>
          </a:bodyPr>
          <a:lstStyle/>
          <a:p>
            <a:pPr marR="0" lvl="0" algn="ctr" defTabSz="914400" rtl="0" eaLnBrk="1" fontAlgn="auto" latinLnBrk="0" hangingPunct="1">
              <a:lnSpc>
                <a:spcPct val="100000"/>
              </a:lnSpc>
              <a:spcBef>
                <a:spcPts val="0"/>
              </a:spcBef>
              <a:spcAft>
                <a:spcPts val="0"/>
              </a:spcAft>
              <a:buClrTx/>
              <a:buSzTx/>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Counting is performed </a:t>
            </a:r>
            <a:r>
              <a:rPr kumimoji="0" lang="en-US" sz="2000" b="0" i="0" u="none" strike="noStrike" kern="1200" cap="none" spc="0" normalizeH="0" baseline="0" noProof="0" dirty="0">
                <a:ln>
                  <a:noFill/>
                </a:ln>
                <a:solidFill>
                  <a:srgbClr val="0000FF"/>
                </a:solidFill>
                <a:effectLst/>
                <a:uLnTx/>
                <a:uFillTx/>
                <a:latin typeface="Tahoma"/>
                <a:ea typeface="+mn-ea"/>
                <a:cs typeface="+mn-cs"/>
              </a:rPr>
              <a:t>concurrently</a:t>
            </a:r>
            <a:r>
              <a:rPr kumimoji="0" lang="en-US" sz="2000" b="0" i="0" u="none" strike="noStrike" kern="1200" cap="none" spc="0" normalizeH="0" baseline="0" noProof="0" dirty="0">
                <a:ln>
                  <a:noFill/>
                </a:ln>
                <a:solidFill>
                  <a:srgbClr val="000000"/>
                </a:solidFill>
                <a:effectLst/>
                <a:uLnTx/>
                <a:uFillTx/>
                <a:latin typeface="Tahoma"/>
                <a:ea typeface="+mn-ea"/>
                <a:cs typeface="+mn-cs"/>
              </a:rPr>
              <a:t> for </a:t>
            </a:r>
            <a:r>
              <a:rPr kumimoji="0" lang="en-US" sz="2000" b="0" u="none" strike="noStrike" kern="1200" cap="none" spc="0" normalizeH="0" baseline="0" noProof="0" dirty="0">
                <a:ln>
                  <a:noFill/>
                </a:ln>
                <a:solidFill>
                  <a:srgbClr val="0000FF"/>
                </a:solidFill>
                <a:effectLst/>
                <a:uLnTx/>
                <a:uFillTx/>
                <a:latin typeface="Tahoma"/>
                <a:ea typeface="+mn-ea"/>
                <a:cs typeface="+mn-cs"/>
              </a:rPr>
              <a:t>all</a:t>
            </a:r>
            <a:r>
              <a:rPr kumimoji="0" lang="en-US" sz="2000" b="0" i="0" u="none" strike="noStrike" kern="1200" cap="none" spc="0" normalizeH="0" baseline="0" noProof="0" dirty="0">
                <a:ln>
                  <a:noFill/>
                </a:ln>
                <a:solidFill>
                  <a:srgbClr val="000000"/>
                </a:solidFill>
                <a:effectLst/>
                <a:uLnTx/>
                <a:uFillTx/>
                <a:latin typeface="Tahoma"/>
                <a:ea typeface="+mn-ea"/>
                <a:cs typeface="+mn-cs"/>
              </a:rPr>
              <a:t> </a:t>
            </a:r>
            <a:r>
              <a:rPr kumimoji="0" lang="en-US" sz="2000" b="0" i="0" u="none" strike="noStrike" kern="1200" cap="none" spc="0" normalizeH="0" baseline="0" noProof="0" dirty="0">
                <a:ln>
                  <a:noFill/>
                </a:ln>
                <a:solidFill>
                  <a:srgbClr val="0000FF"/>
                </a:solidFill>
                <a:effectLst/>
                <a:uLnTx/>
                <a:uFillTx/>
                <a:latin typeface="Tahoma"/>
                <a:ea typeface="+mn-ea"/>
                <a:cs typeface="+mn-cs"/>
              </a:rPr>
              <a:t>bit-vectors</a:t>
            </a:r>
            <a:r>
              <a:rPr kumimoji="0" lang="en-US" sz="2000" b="0" i="0" u="none" strike="noStrike" kern="1200" cap="none" spc="0" normalizeH="0" noProof="0" dirty="0">
                <a:ln>
                  <a:noFill/>
                </a:ln>
                <a:solidFill>
                  <a:srgbClr val="0000FF"/>
                </a:solidFill>
                <a:effectLst/>
                <a:uLnTx/>
                <a:uFillTx/>
                <a:latin typeface="Tahoma"/>
                <a:ea typeface="+mn-ea"/>
                <a:cs typeface="+mn-cs"/>
              </a:rPr>
              <a:t> and </a:t>
            </a:r>
          </a:p>
          <a:p>
            <a:pPr marR="0" lvl="0" algn="ctr" defTabSz="914400" rtl="0" eaLnBrk="1" fontAlgn="auto" latinLnBrk="0" hangingPunct="1">
              <a:lnSpc>
                <a:spcPct val="100000"/>
              </a:lnSpc>
              <a:spcBef>
                <a:spcPts val="0"/>
              </a:spcBef>
              <a:spcAft>
                <a:spcPts val="0"/>
              </a:spcAft>
              <a:buClrTx/>
              <a:buSzTx/>
              <a:tabLst/>
              <a:defRPr/>
            </a:pPr>
            <a:r>
              <a:rPr kumimoji="0" lang="en-US" sz="2000" b="0" i="0" u="none" strike="noStrike" kern="1200" cap="none" spc="0" normalizeH="0" noProof="0" dirty="0">
                <a:ln>
                  <a:noFill/>
                </a:ln>
                <a:solidFill>
                  <a:srgbClr val="0000FF"/>
                </a:solidFill>
                <a:effectLst/>
                <a:uLnTx/>
                <a:uFillTx/>
                <a:latin typeface="Tahoma"/>
                <a:ea typeface="+mn-ea"/>
                <a:cs typeface="+mn-cs"/>
              </a:rPr>
              <a:t>a</a:t>
            </a:r>
            <a:r>
              <a:rPr kumimoji="0" lang="en-US" sz="2000" b="0" i="0" u="none" strike="noStrike" kern="1200" cap="none" spc="0" normalizeH="0" baseline="0" noProof="0" dirty="0">
                <a:ln>
                  <a:noFill/>
                </a:ln>
                <a:solidFill>
                  <a:srgbClr val="0000FF"/>
                </a:solidFill>
                <a:effectLst/>
                <a:uLnTx/>
                <a:uFillTx/>
                <a:latin typeface="Tahoma"/>
                <a:ea typeface="+mn-ea"/>
                <a:cs typeface="+mn-cs"/>
              </a:rPr>
              <a:t>ll sliding windows</a:t>
            </a:r>
            <a:r>
              <a:rPr kumimoji="0" lang="en-US" sz="2000" b="0" i="0" u="none" strike="noStrike" kern="1200" cap="none" spc="0" normalizeH="0" baseline="0" noProof="0" dirty="0">
                <a:ln>
                  <a:noFill/>
                </a:ln>
                <a:solidFill>
                  <a:srgbClr val="000000"/>
                </a:solidFill>
                <a:effectLst/>
                <a:uLnTx/>
                <a:uFillTx/>
                <a:latin typeface="Tahoma"/>
                <a:ea typeface="+mn-ea"/>
                <a:cs typeface="+mn-cs"/>
              </a:rPr>
              <a:t> in a single clock cycle using </a:t>
            </a:r>
            <a:r>
              <a:rPr kumimoji="0" lang="en-US" sz="2000" b="0" i="0" u="none" strike="noStrike" kern="1200" cap="none" spc="0" normalizeH="0" baseline="0" noProof="0" dirty="0">
                <a:ln>
                  <a:noFill/>
                </a:ln>
                <a:solidFill>
                  <a:srgbClr val="FF0000"/>
                </a:solidFill>
                <a:effectLst/>
                <a:uLnTx/>
                <a:uFillTx/>
                <a:latin typeface="Tahoma"/>
                <a:ea typeface="+mn-ea"/>
                <a:cs typeface="+mn-cs"/>
              </a:rPr>
              <a:t>multiple 4-input LUTs</a:t>
            </a:r>
            <a:endParaRPr kumimoji="0" lang="en-US" sz="20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384312681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6">
                                            <p:bg/>
                                          </p:spTgt>
                                        </p:tgtEl>
                                        <p:attrNameLst>
                                          <p:attrName>style.visibility</p:attrName>
                                        </p:attrNameLst>
                                      </p:cBhvr>
                                      <p:to>
                                        <p:strVal val="visible"/>
                                      </p:to>
                                    </p:set>
                                    <p:animEffect transition="in" filter="wipe(up)">
                                      <p:cBhvr>
                                        <p:cTn id="7" dur="250"/>
                                        <p:tgtEl>
                                          <p:spTgt spid="6">
                                            <p:bg/>
                                          </p:spTgt>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6">
                                            <p:txEl>
                                              <p:pRg st="0" end="0"/>
                                            </p:txEl>
                                          </p:spTgt>
                                        </p:tgtEl>
                                        <p:attrNameLst>
                                          <p:attrName>style.visibility</p:attrName>
                                        </p:attrNameLst>
                                      </p:cBhvr>
                                      <p:to>
                                        <p:strVal val="visible"/>
                                      </p:to>
                                    </p:set>
                                    <p:animEffect transition="in" filter="wipe(up)">
                                      <p:cBhvr>
                                        <p:cTn id="10" dur="250"/>
                                        <p:tgtEl>
                                          <p:spTgt spid="6">
                                            <p:txEl>
                                              <p:pRg st="0" end="0"/>
                                            </p:txEl>
                                          </p:spTgt>
                                        </p:tgtEl>
                                      </p:cBhvr>
                                    </p:animEffect>
                                  </p:childTnLst>
                                </p:cTn>
                              </p:par>
                              <p:par>
                                <p:cTn id="11" presetID="22" presetClass="entr" presetSubtype="1" fill="hold" grpId="0" nodeType="withEffect">
                                  <p:stCondLst>
                                    <p:cond delay="0"/>
                                  </p:stCondLst>
                                  <p:childTnLst>
                                    <p:set>
                                      <p:cBhvr>
                                        <p:cTn id="12" dur="1" fill="hold">
                                          <p:stCondLst>
                                            <p:cond delay="0"/>
                                          </p:stCondLst>
                                        </p:cTn>
                                        <p:tgtEl>
                                          <p:spTgt spid="6">
                                            <p:txEl>
                                              <p:pRg st="1" end="1"/>
                                            </p:txEl>
                                          </p:spTgt>
                                        </p:tgtEl>
                                        <p:attrNameLst>
                                          <p:attrName>style.visibility</p:attrName>
                                        </p:attrNameLst>
                                      </p:cBhvr>
                                      <p:to>
                                        <p:strVal val="visible"/>
                                      </p:to>
                                    </p:set>
                                    <p:animEffect transition="in" filter="wipe(up)">
                                      <p:cBhvr>
                                        <p:cTn id="13" dur="250"/>
                                        <p:tgtEl>
                                          <p:spTgt spid="6">
                                            <p:txEl>
                                              <p:pRg st="1" end="1"/>
                                            </p:txEl>
                                          </p:spTgt>
                                        </p:tgtEl>
                                      </p:cBhvr>
                                    </p:animEffect>
                                  </p:childTnLst>
                                </p:cTn>
                              </p:par>
                              <p:par>
                                <p:cTn id="14" presetID="22" presetClass="entr" presetSubtype="1" fill="hold" grpId="0" nodeType="withEffect">
                                  <p:stCondLst>
                                    <p:cond delay="0"/>
                                  </p:stCondLst>
                                  <p:childTnLst>
                                    <p:set>
                                      <p:cBhvr>
                                        <p:cTn id="15" dur="1" fill="hold">
                                          <p:stCondLst>
                                            <p:cond delay="0"/>
                                          </p:stCondLst>
                                        </p:cTn>
                                        <p:tgtEl>
                                          <p:spTgt spid="6">
                                            <p:txEl>
                                              <p:pRg st="2" end="2"/>
                                            </p:txEl>
                                          </p:spTgt>
                                        </p:tgtEl>
                                        <p:attrNameLst>
                                          <p:attrName>style.visibility</p:attrName>
                                        </p:attrNameLst>
                                      </p:cBhvr>
                                      <p:to>
                                        <p:strVal val="visible"/>
                                      </p:to>
                                    </p:set>
                                    <p:animEffect transition="in" filter="wipe(up)">
                                      <p:cBhvr>
                                        <p:cTn id="16" dur="250"/>
                                        <p:tgtEl>
                                          <p:spTgt spid="6">
                                            <p:txEl>
                                              <p:pRg st="2" end="2"/>
                                            </p:txEl>
                                          </p:spTgt>
                                        </p:tgtEl>
                                      </p:cBhvr>
                                    </p:animEffect>
                                  </p:childTnLst>
                                </p:cTn>
                              </p:par>
                              <p:par>
                                <p:cTn id="17" presetID="22" presetClass="entr" presetSubtype="1" fill="hold" grpId="0" nodeType="withEffect">
                                  <p:stCondLst>
                                    <p:cond delay="0"/>
                                  </p:stCondLst>
                                  <p:childTnLst>
                                    <p:set>
                                      <p:cBhvr>
                                        <p:cTn id="18" dur="1" fill="hold">
                                          <p:stCondLst>
                                            <p:cond delay="0"/>
                                          </p:stCondLst>
                                        </p:cTn>
                                        <p:tgtEl>
                                          <p:spTgt spid="6">
                                            <p:txEl>
                                              <p:pRg st="3" end="3"/>
                                            </p:txEl>
                                          </p:spTgt>
                                        </p:tgtEl>
                                        <p:attrNameLst>
                                          <p:attrName>style.visibility</p:attrName>
                                        </p:attrNameLst>
                                      </p:cBhvr>
                                      <p:to>
                                        <p:strVal val="visible"/>
                                      </p:to>
                                    </p:set>
                                    <p:animEffect transition="in" filter="wipe(up)">
                                      <p:cBhvr>
                                        <p:cTn id="19" dur="250"/>
                                        <p:tgtEl>
                                          <p:spTgt spid="6">
                                            <p:txEl>
                                              <p:pRg st="3" end="3"/>
                                            </p:txEl>
                                          </p:spTgt>
                                        </p:tgtEl>
                                      </p:cBhvr>
                                    </p:animEffect>
                                  </p:childTnLst>
                                </p:cTn>
                              </p:par>
                              <p:par>
                                <p:cTn id="20" presetID="22" presetClass="entr" presetSubtype="1" fill="hold" grpId="0" nodeType="withEffect">
                                  <p:stCondLst>
                                    <p:cond delay="0"/>
                                  </p:stCondLst>
                                  <p:childTnLst>
                                    <p:set>
                                      <p:cBhvr>
                                        <p:cTn id="21" dur="1" fill="hold">
                                          <p:stCondLst>
                                            <p:cond delay="0"/>
                                          </p:stCondLst>
                                        </p:cTn>
                                        <p:tgtEl>
                                          <p:spTgt spid="6">
                                            <p:txEl>
                                              <p:pRg st="4" end="4"/>
                                            </p:txEl>
                                          </p:spTgt>
                                        </p:tgtEl>
                                        <p:attrNameLst>
                                          <p:attrName>style.visibility</p:attrName>
                                        </p:attrNameLst>
                                      </p:cBhvr>
                                      <p:to>
                                        <p:strVal val="visible"/>
                                      </p:to>
                                    </p:set>
                                    <p:animEffect transition="in" filter="wipe(up)">
                                      <p:cBhvr>
                                        <p:cTn id="22" dur="250"/>
                                        <p:tgtEl>
                                          <p:spTgt spid="6">
                                            <p:txEl>
                                              <p:pRg st="4" end="4"/>
                                            </p:txEl>
                                          </p:spTgt>
                                        </p:tgtEl>
                                      </p:cBhvr>
                                    </p:animEffect>
                                  </p:childTnLst>
                                </p:cTn>
                              </p:par>
                              <p:par>
                                <p:cTn id="23" presetID="22" presetClass="entr" presetSubtype="1" fill="hold" grpId="0" nodeType="withEffect">
                                  <p:stCondLst>
                                    <p:cond delay="0"/>
                                  </p:stCondLst>
                                  <p:childTnLst>
                                    <p:set>
                                      <p:cBhvr>
                                        <p:cTn id="24" dur="1" fill="hold">
                                          <p:stCondLst>
                                            <p:cond delay="0"/>
                                          </p:stCondLst>
                                        </p:cTn>
                                        <p:tgtEl>
                                          <p:spTgt spid="6">
                                            <p:txEl>
                                              <p:pRg st="5" end="5"/>
                                            </p:txEl>
                                          </p:spTgt>
                                        </p:tgtEl>
                                        <p:attrNameLst>
                                          <p:attrName>style.visibility</p:attrName>
                                        </p:attrNameLst>
                                      </p:cBhvr>
                                      <p:to>
                                        <p:strVal val="visible"/>
                                      </p:to>
                                    </p:set>
                                    <p:animEffect transition="in" filter="wipe(up)">
                                      <p:cBhvr>
                                        <p:cTn id="25" dur="250"/>
                                        <p:tgtEl>
                                          <p:spTgt spid="6">
                                            <p:txEl>
                                              <p:pRg st="5" end="5"/>
                                            </p:txEl>
                                          </p:spTgt>
                                        </p:tgtEl>
                                      </p:cBhvr>
                                    </p:animEffect>
                                  </p:childTnLst>
                                </p:cTn>
                              </p:par>
                              <p:par>
                                <p:cTn id="26" presetID="22" presetClass="entr" presetSubtype="1" fill="hold" grpId="0" nodeType="withEffect">
                                  <p:stCondLst>
                                    <p:cond delay="0"/>
                                  </p:stCondLst>
                                  <p:childTnLst>
                                    <p:set>
                                      <p:cBhvr>
                                        <p:cTn id="27" dur="1" fill="hold">
                                          <p:stCondLst>
                                            <p:cond delay="0"/>
                                          </p:stCondLst>
                                        </p:cTn>
                                        <p:tgtEl>
                                          <p:spTgt spid="6">
                                            <p:txEl>
                                              <p:pRg st="6" end="6"/>
                                            </p:txEl>
                                          </p:spTgt>
                                        </p:tgtEl>
                                        <p:attrNameLst>
                                          <p:attrName>style.visibility</p:attrName>
                                        </p:attrNameLst>
                                      </p:cBhvr>
                                      <p:to>
                                        <p:strVal val="visible"/>
                                      </p:to>
                                    </p:set>
                                    <p:animEffect transition="in" filter="wipe(up)">
                                      <p:cBhvr>
                                        <p:cTn id="28" dur="250"/>
                                        <p:tgtEl>
                                          <p:spTgt spid="6">
                                            <p:txEl>
                                              <p:pRg st="6" end="6"/>
                                            </p:txEl>
                                          </p:spTgt>
                                        </p:tgtEl>
                                      </p:cBhvr>
                                    </p:animEffect>
                                  </p:childTnLst>
                                </p:cTn>
                              </p:par>
                              <p:par>
                                <p:cTn id="29" presetID="22" presetClass="entr" presetSubtype="1" fill="hold" grpId="0" nodeType="withEffect">
                                  <p:stCondLst>
                                    <p:cond delay="0"/>
                                  </p:stCondLst>
                                  <p:childTnLst>
                                    <p:set>
                                      <p:cBhvr>
                                        <p:cTn id="30" dur="1" fill="hold">
                                          <p:stCondLst>
                                            <p:cond delay="0"/>
                                          </p:stCondLst>
                                        </p:cTn>
                                        <p:tgtEl>
                                          <p:spTgt spid="6">
                                            <p:txEl>
                                              <p:pRg st="7" end="7"/>
                                            </p:txEl>
                                          </p:spTgt>
                                        </p:tgtEl>
                                        <p:attrNameLst>
                                          <p:attrName>style.visibility</p:attrName>
                                        </p:attrNameLst>
                                      </p:cBhvr>
                                      <p:to>
                                        <p:strVal val="visible"/>
                                      </p:to>
                                    </p:set>
                                    <p:animEffect transition="in" filter="wipe(up)">
                                      <p:cBhvr>
                                        <p:cTn id="31" dur="250"/>
                                        <p:tgtEl>
                                          <p:spTgt spid="6">
                                            <p:txEl>
                                              <p:pRg st="7" end="7"/>
                                            </p:txEl>
                                          </p:spTgt>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6">
                                            <p:txEl>
                                              <p:pRg st="8" end="8"/>
                                            </p:txEl>
                                          </p:spTgt>
                                        </p:tgtEl>
                                        <p:attrNameLst>
                                          <p:attrName>style.visibility</p:attrName>
                                        </p:attrNameLst>
                                      </p:cBhvr>
                                      <p:to>
                                        <p:strVal val="visible"/>
                                      </p:to>
                                    </p:set>
                                    <p:animEffect transition="in" filter="wipe(up)">
                                      <p:cBhvr>
                                        <p:cTn id="34" dur="250"/>
                                        <p:tgtEl>
                                          <p:spTgt spid="6">
                                            <p:txEl>
                                              <p:pRg st="8" end="8"/>
                                            </p:txEl>
                                          </p:spTgt>
                                        </p:tgtEl>
                                      </p:cBhvr>
                                    </p:animEffect>
                                  </p:childTnLst>
                                </p:cTn>
                              </p:par>
                              <p:par>
                                <p:cTn id="35" presetID="22" presetClass="entr" presetSubtype="1" fill="hold" grpId="0" nodeType="withEffect">
                                  <p:stCondLst>
                                    <p:cond delay="0"/>
                                  </p:stCondLst>
                                  <p:childTnLst>
                                    <p:set>
                                      <p:cBhvr>
                                        <p:cTn id="36" dur="1" fill="hold">
                                          <p:stCondLst>
                                            <p:cond delay="0"/>
                                          </p:stCondLst>
                                        </p:cTn>
                                        <p:tgtEl>
                                          <p:spTgt spid="6">
                                            <p:txEl>
                                              <p:pRg st="9" end="9"/>
                                            </p:txEl>
                                          </p:spTgt>
                                        </p:tgtEl>
                                        <p:attrNameLst>
                                          <p:attrName>style.visibility</p:attrName>
                                        </p:attrNameLst>
                                      </p:cBhvr>
                                      <p:to>
                                        <p:strVal val="visible"/>
                                      </p:to>
                                    </p:set>
                                    <p:animEffect transition="in" filter="wipe(up)">
                                      <p:cBhvr>
                                        <p:cTn id="37" dur="250"/>
                                        <p:tgtEl>
                                          <p:spTgt spid="6">
                                            <p:txEl>
                                              <p:pRg st="9" end="9"/>
                                            </p:txEl>
                                          </p:spTgt>
                                        </p:tgtEl>
                                      </p:cBhvr>
                                    </p:animEffect>
                                  </p:childTnLst>
                                </p:cTn>
                              </p:par>
                              <p:par>
                                <p:cTn id="38" presetID="22" presetClass="entr" presetSubtype="1" fill="hold" grpId="0" nodeType="withEffect">
                                  <p:stCondLst>
                                    <p:cond delay="0"/>
                                  </p:stCondLst>
                                  <p:childTnLst>
                                    <p:set>
                                      <p:cBhvr>
                                        <p:cTn id="39" dur="1" fill="hold">
                                          <p:stCondLst>
                                            <p:cond delay="0"/>
                                          </p:stCondLst>
                                        </p:cTn>
                                        <p:tgtEl>
                                          <p:spTgt spid="6">
                                            <p:txEl>
                                              <p:pRg st="10" end="10"/>
                                            </p:txEl>
                                          </p:spTgt>
                                        </p:tgtEl>
                                        <p:attrNameLst>
                                          <p:attrName>style.visibility</p:attrName>
                                        </p:attrNameLst>
                                      </p:cBhvr>
                                      <p:to>
                                        <p:strVal val="visible"/>
                                      </p:to>
                                    </p:set>
                                    <p:animEffect transition="in" filter="wipe(up)">
                                      <p:cBhvr>
                                        <p:cTn id="40" dur="250"/>
                                        <p:tgtEl>
                                          <p:spTgt spid="6">
                                            <p:txEl>
                                              <p:pRg st="10" end="10"/>
                                            </p:txEl>
                                          </p:spTgt>
                                        </p:tgtEl>
                                      </p:cBhvr>
                                    </p:animEffect>
                                  </p:childTnLst>
                                </p:cTn>
                              </p:par>
                              <p:par>
                                <p:cTn id="41" presetID="22" presetClass="entr" presetSubtype="1" fill="hold" grpId="0" nodeType="withEffect">
                                  <p:stCondLst>
                                    <p:cond delay="0"/>
                                  </p:stCondLst>
                                  <p:childTnLst>
                                    <p:set>
                                      <p:cBhvr>
                                        <p:cTn id="42" dur="1" fill="hold">
                                          <p:stCondLst>
                                            <p:cond delay="0"/>
                                          </p:stCondLst>
                                        </p:cTn>
                                        <p:tgtEl>
                                          <p:spTgt spid="6">
                                            <p:txEl>
                                              <p:pRg st="11" end="11"/>
                                            </p:txEl>
                                          </p:spTgt>
                                        </p:tgtEl>
                                        <p:attrNameLst>
                                          <p:attrName>style.visibility</p:attrName>
                                        </p:attrNameLst>
                                      </p:cBhvr>
                                      <p:to>
                                        <p:strVal val="visible"/>
                                      </p:to>
                                    </p:set>
                                    <p:animEffect transition="in" filter="wipe(up)">
                                      <p:cBhvr>
                                        <p:cTn id="43" dur="250"/>
                                        <p:tgtEl>
                                          <p:spTgt spid="6">
                                            <p:txEl>
                                              <p:pRg st="11" end="11"/>
                                            </p:txEl>
                                          </p:spTgt>
                                        </p:tgtEl>
                                      </p:cBhvr>
                                    </p:animEffect>
                                  </p:childTnLst>
                                </p:cTn>
                              </p:par>
                              <p:par>
                                <p:cTn id="44" presetID="22" presetClass="entr" presetSubtype="1" fill="hold" grpId="0" nodeType="withEffect">
                                  <p:stCondLst>
                                    <p:cond delay="0"/>
                                  </p:stCondLst>
                                  <p:childTnLst>
                                    <p:set>
                                      <p:cBhvr>
                                        <p:cTn id="45" dur="1" fill="hold">
                                          <p:stCondLst>
                                            <p:cond delay="0"/>
                                          </p:stCondLst>
                                        </p:cTn>
                                        <p:tgtEl>
                                          <p:spTgt spid="6">
                                            <p:txEl>
                                              <p:pRg st="12" end="12"/>
                                            </p:txEl>
                                          </p:spTgt>
                                        </p:tgtEl>
                                        <p:attrNameLst>
                                          <p:attrName>style.visibility</p:attrName>
                                        </p:attrNameLst>
                                      </p:cBhvr>
                                      <p:to>
                                        <p:strVal val="visible"/>
                                      </p:to>
                                    </p:set>
                                    <p:animEffect transition="in" filter="wipe(up)">
                                      <p:cBhvr>
                                        <p:cTn id="46" dur="250"/>
                                        <p:tgtEl>
                                          <p:spTgt spid="6">
                                            <p:txEl>
                                              <p:pRg st="12" end="12"/>
                                            </p:txEl>
                                          </p:spTgt>
                                        </p:tgtEl>
                                      </p:cBhvr>
                                    </p:animEffect>
                                  </p:childTnLst>
                                </p:cTn>
                              </p:par>
                              <p:par>
                                <p:cTn id="47" presetID="22" presetClass="entr" presetSubtype="1" fill="hold" grpId="0" nodeType="withEffect">
                                  <p:stCondLst>
                                    <p:cond delay="0"/>
                                  </p:stCondLst>
                                  <p:childTnLst>
                                    <p:set>
                                      <p:cBhvr>
                                        <p:cTn id="48" dur="1" fill="hold">
                                          <p:stCondLst>
                                            <p:cond delay="0"/>
                                          </p:stCondLst>
                                        </p:cTn>
                                        <p:tgtEl>
                                          <p:spTgt spid="6">
                                            <p:txEl>
                                              <p:pRg st="13" end="13"/>
                                            </p:txEl>
                                          </p:spTgt>
                                        </p:tgtEl>
                                        <p:attrNameLst>
                                          <p:attrName>style.visibility</p:attrName>
                                        </p:attrNameLst>
                                      </p:cBhvr>
                                      <p:to>
                                        <p:strVal val="visible"/>
                                      </p:to>
                                    </p:set>
                                    <p:animEffect transition="in" filter="wipe(up)">
                                      <p:cBhvr>
                                        <p:cTn id="49" dur="250"/>
                                        <p:tgtEl>
                                          <p:spTgt spid="6">
                                            <p:txEl>
                                              <p:pRg st="13" end="13"/>
                                            </p:txEl>
                                          </p:spTgt>
                                        </p:tgtEl>
                                      </p:cBhvr>
                                    </p:animEffect>
                                  </p:childTnLst>
                                </p:cTn>
                              </p:par>
                              <p:par>
                                <p:cTn id="50" presetID="22" presetClass="entr" presetSubtype="1" fill="hold" grpId="0" nodeType="withEffect">
                                  <p:stCondLst>
                                    <p:cond delay="0"/>
                                  </p:stCondLst>
                                  <p:childTnLst>
                                    <p:set>
                                      <p:cBhvr>
                                        <p:cTn id="51" dur="1" fill="hold">
                                          <p:stCondLst>
                                            <p:cond delay="0"/>
                                          </p:stCondLst>
                                        </p:cTn>
                                        <p:tgtEl>
                                          <p:spTgt spid="6">
                                            <p:txEl>
                                              <p:pRg st="14" end="14"/>
                                            </p:txEl>
                                          </p:spTgt>
                                        </p:tgtEl>
                                        <p:attrNameLst>
                                          <p:attrName>style.visibility</p:attrName>
                                        </p:attrNameLst>
                                      </p:cBhvr>
                                      <p:to>
                                        <p:strVal val="visible"/>
                                      </p:to>
                                    </p:set>
                                    <p:animEffect transition="in" filter="wipe(up)">
                                      <p:cBhvr>
                                        <p:cTn id="52" dur="250"/>
                                        <p:tgtEl>
                                          <p:spTgt spid="6">
                                            <p:txEl>
                                              <p:pRg st="14" end="14"/>
                                            </p:txEl>
                                          </p:spTgt>
                                        </p:tgtEl>
                                      </p:cBhvr>
                                    </p:animEffect>
                                  </p:childTnLst>
                                </p:cTn>
                              </p:par>
                              <p:par>
                                <p:cTn id="53" presetID="22" presetClass="entr" presetSubtype="1" fill="hold" grpId="0" nodeType="withEffect">
                                  <p:stCondLst>
                                    <p:cond delay="0"/>
                                  </p:stCondLst>
                                  <p:childTnLst>
                                    <p:set>
                                      <p:cBhvr>
                                        <p:cTn id="54" dur="1" fill="hold">
                                          <p:stCondLst>
                                            <p:cond delay="0"/>
                                          </p:stCondLst>
                                        </p:cTn>
                                        <p:tgtEl>
                                          <p:spTgt spid="6">
                                            <p:txEl>
                                              <p:pRg st="15" end="15"/>
                                            </p:txEl>
                                          </p:spTgt>
                                        </p:tgtEl>
                                        <p:attrNameLst>
                                          <p:attrName>style.visibility</p:attrName>
                                        </p:attrNameLst>
                                      </p:cBhvr>
                                      <p:to>
                                        <p:strVal val="visible"/>
                                      </p:to>
                                    </p:set>
                                    <p:animEffect transition="in" filter="wipe(up)">
                                      <p:cBhvr>
                                        <p:cTn id="55" dur="250"/>
                                        <p:tgtEl>
                                          <p:spTgt spid="6">
                                            <p:txEl>
                                              <p:pRg st="15" end="15"/>
                                            </p:txEl>
                                          </p:spTgt>
                                        </p:tgtEl>
                                      </p:cBhvr>
                                    </p:animEffect>
                                  </p:childTnLst>
                                </p:cTn>
                              </p:par>
                              <p:par>
                                <p:cTn id="56" presetID="22" presetClass="entr" presetSubtype="2" fill="hold" grpId="0" nodeType="withEffect">
                                  <p:stCondLst>
                                    <p:cond delay="0"/>
                                  </p:stCondLst>
                                  <p:childTnLst>
                                    <p:set>
                                      <p:cBhvr>
                                        <p:cTn id="57" dur="1" fill="hold">
                                          <p:stCondLst>
                                            <p:cond delay="0"/>
                                          </p:stCondLst>
                                        </p:cTn>
                                        <p:tgtEl>
                                          <p:spTgt spid="7"/>
                                        </p:tgtEl>
                                        <p:attrNameLst>
                                          <p:attrName>style.visibility</p:attrName>
                                        </p:attrNameLst>
                                      </p:cBhvr>
                                      <p:to>
                                        <p:strVal val="visible"/>
                                      </p:to>
                                    </p:set>
                                    <p:animEffect transition="in" filter="wipe(right)">
                                      <p:cBhvr>
                                        <p:cTn id="58" dur="500"/>
                                        <p:tgtEl>
                                          <p:spTgt spid="7"/>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grpId="0" nodeType="clickEffect">
                                  <p:stCondLst>
                                    <p:cond delay="0"/>
                                  </p:stCondLst>
                                  <p:childTnLst>
                                    <p:set>
                                      <p:cBhvr>
                                        <p:cTn id="62" dur="1" fill="hold">
                                          <p:stCondLst>
                                            <p:cond delay="0"/>
                                          </p:stCondLst>
                                        </p:cTn>
                                        <p:tgtEl>
                                          <p:spTgt spid="8"/>
                                        </p:tgtEl>
                                        <p:attrNameLst>
                                          <p:attrName>style.visibility</p:attrName>
                                        </p:attrNameLst>
                                      </p:cBhvr>
                                      <p:to>
                                        <p:strVal val="visible"/>
                                      </p:to>
                                    </p:set>
                                    <p:animEffect transition="in" filter="dissolve">
                                      <p:cBhvr>
                                        <p:cTn id="6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allAtOnce" animBg="1"/>
      <p:bldP spid="7" grpId="0" animBg="1"/>
      <p:bldP spid="8" grpId="0" animBg="1"/>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More on </a:t>
            </a:r>
            <a:r>
              <a:rPr lang="en-US" dirty="0">
                <a:solidFill>
                  <a:srgbClr val="006633"/>
                </a:solidFill>
              </a:rPr>
              <a:t>Shouji </a:t>
            </a:r>
            <a:r>
              <a:rPr lang="en-US" sz="3200" dirty="0">
                <a:solidFill>
                  <a:srgbClr val="006633"/>
                </a:solidFill>
              </a:rPr>
              <a:t>(</a:t>
            </a:r>
            <a:r>
              <a:rPr lang="ja-JP" altLang="en-US" sz="3200">
                <a:solidFill>
                  <a:srgbClr val="006633"/>
                </a:solidFill>
              </a:rPr>
              <a:t>障子</a:t>
            </a:r>
            <a:r>
              <a:rPr lang="en-US" altLang="ja-JP" sz="3200" dirty="0">
                <a:solidFill>
                  <a:srgbClr val="006633"/>
                </a:solidFill>
              </a:rPr>
              <a:t>)</a:t>
            </a:r>
            <a:r>
              <a:rPr lang="en-US" sz="3600" dirty="0">
                <a:solidFill>
                  <a:srgbClr val="006633"/>
                </a:solidFill>
              </a:rPr>
              <a:t> </a:t>
            </a:r>
            <a:r>
              <a:rPr lang="en-US" sz="2600" b="1" dirty="0">
                <a:solidFill>
                  <a:srgbClr val="006633"/>
                </a:solidFill>
              </a:rPr>
              <a:t>[Alser+, Bioinformatics 2019]</a:t>
            </a:r>
            <a:endParaRPr lang="en-US" sz="2600" b="1" dirty="0"/>
          </a:p>
        </p:txBody>
      </p:sp>
      <p:pic>
        <p:nvPicPr>
          <p:cNvPr id="7" name="Content Placeholder 6">
            <a:extLst>
              <a:ext uri="{FF2B5EF4-FFF2-40B4-BE49-F238E27FC236}">
                <a16:creationId xmlns:a16="http://schemas.microsoft.com/office/drawing/2014/main" id="{B4B2A96C-30FF-114A-9994-B69E4AA50358}"/>
              </a:ext>
            </a:extLst>
          </p:cNvPr>
          <p:cNvPicPr>
            <a:picLocks noGrp="1" noChangeAspect="1"/>
          </p:cNvPicPr>
          <p:nvPr>
            <p:ph idx="1"/>
          </p:nvPr>
        </p:nvPicPr>
        <p:blipFill rotWithShape="1">
          <a:blip r:embed="rId2">
            <a:extLst>
              <a:ext uri="{28A0092B-C50C-407E-A947-70E740481C1C}">
                <a14:useLocalDpi xmlns:a14="http://schemas.microsoft.com/office/drawing/2010/main" val="0"/>
              </a:ext>
            </a:extLst>
          </a:blip>
          <a:srcRect l="29877" t="20040" r="30684" b="41570"/>
          <a:stretch/>
        </p:blipFill>
        <p:spPr>
          <a:xfrm>
            <a:off x="1259632" y="2627084"/>
            <a:ext cx="7262274" cy="4104764"/>
          </a:xfrm>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200218" y="1052736"/>
            <a:ext cx="8476676" cy="1661993"/>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rPr>
              <a:t>Mohammed </a:t>
            </a:r>
            <a:r>
              <a:rPr kumimoji="0" lang="en-US" sz="1700" b="0" i="0" u="none" strike="noStrike" kern="1200" cap="none" spc="0" normalizeH="0" baseline="0" noProof="0" dirty="0" err="1">
                <a:ln>
                  <a:noFill/>
                </a:ln>
                <a:solidFill>
                  <a:srgbClr val="000000"/>
                </a:solidFill>
                <a:effectLst/>
                <a:uLnTx/>
                <a:uFillTx/>
                <a:latin typeface="Tahoma"/>
                <a:ea typeface="+mn-ea"/>
                <a:cs typeface="+mn-cs"/>
              </a:rPr>
              <a:t>Alser</a:t>
            </a:r>
            <a:r>
              <a:rPr kumimoji="0" lang="en-US" sz="1700" b="0" i="0" u="none" strike="noStrike" kern="1200" cap="none" spc="0" normalizeH="0" baseline="0" noProof="0" dirty="0">
                <a:ln>
                  <a:noFill/>
                </a:ln>
                <a:solidFill>
                  <a:srgbClr val="000000"/>
                </a:solidFill>
                <a:effectLst/>
                <a:uLnTx/>
                <a:uFillTx/>
                <a:latin typeface="Tahoma"/>
                <a:ea typeface="+mn-ea"/>
                <a:cs typeface="+mn-cs"/>
              </a:rPr>
              <a:t>, Hasan Hassan, Akash Kumar, Onur Mutlu, and Can Alkan,</a:t>
            </a:r>
            <a:br>
              <a:rPr kumimoji="0" lang="en-US" sz="1700" b="0" i="0" u="none" strike="noStrike" kern="1200" cap="none" spc="0" normalizeH="0" baseline="0" noProof="0" dirty="0">
                <a:ln>
                  <a:noFill/>
                </a:ln>
                <a:solidFill>
                  <a:srgbClr val="000000"/>
                </a:solidFill>
                <a:effectLst/>
                <a:uLnTx/>
                <a:uFillTx/>
                <a:latin typeface="Tahoma"/>
                <a:ea typeface="+mn-ea"/>
                <a:cs typeface="+mn-cs"/>
              </a:rPr>
            </a:br>
            <a:r>
              <a:rPr kumimoji="0" lang="en-US" sz="1700" b="1" i="0" u="none" strike="noStrike" kern="1200" cap="none" spc="0" normalizeH="0" baseline="0" noProof="0" dirty="0">
                <a:ln>
                  <a:noFill/>
                </a:ln>
                <a:solidFill>
                  <a:srgbClr val="0000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"Shouji: A Fast and Efficient Pre-Alignment Filter for Sequence Alignment"</a:t>
            </a:r>
            <a:br>
              <a:rPr kumimoji="0" lang="en-US" sz="1700" b="0" i="0" u="none" strike="noStrike" kern="1200" cap="none" spc="0" normalizeH="0" baseline="0" noProof="0" dirty="0">
                <a:ln>
                  <a:noFill/>
                </a:ln>
                <a:solidFill>
                  <a:srgbClr val="000000"/>
                </a:solidFill>
                <a:effectLst/>
                <a:uLnTx/>
                <a:uFillTx/>
                <a:latin typeface="Tahoma"/>
                <a:ea typeface="+mn-ea"/>
                <a:cs typeface="+mn-cs"/>
              </a:rPr>
            </a:br>
            <a:r>
              <a:rPr kumimoji="0" lang="en-US" sz="1700" b="1" i="1" u="none" strike="noStrike" kern="1200" cap="none" spc="0" normalizeH="0" baseline="0" noProof="0" dirty="0">
                <a:ln>
                  <a:noFill/>
                </a:ln>
                <a:solidFill>
                  <a:srgbClr val="000000"/>
                </a:solidFill>
                <a:effectLst/>
                <a:uLnTx/>
                <a:uFillTx/>
                <a:latin typeface="Tahoma"/>
                <a:ea typeface="+mn-ea"/>
                <a:cs typeface="+mn-cs"/>
                <a:hlinkClick r:id="rId4"/>
              </a:rPr>
              <a:t>Bioinformatics</a:t>
            </a:r>
            <a:r>
              <a:rPr kumimoji="0" lang="en-US" sz="1700" b="0" i="0" u="none" strike="noStrike" kern="1200" cap="none" spc="0" normalizeH="0" baseline="0" noProof="0" dirty="0">
                <a:ln>
                  <a:noFill/>
                </a:ln>
                <a:solidFill>
                  <a:srgbClr val="000000"/>
                </a:solidFill>
                <a:effectLst/>
                <a:uLnTx/>
                <a:uFillTx/>
                <a:latin typeface="Tahoma"/>
                <a:ea typeface="+mn-ea"/>
                <a:cs typeface="+mn-cs"/>
              </a:rPr>
              <a:t>, [published online, March 28], 2019. </a:t>
            </a:r>
            <a:br>
              <a:rPr kumimoji="0" lang="en-US" sz="1700" b="0" i="0" u="none" strike="noStrike" kern="1200" cap="none" spc="0" normalizeH="0" baseline="0" noProof="0" dirty="0">
                <a:ln>
                  <a:noFill/>
                </a:ln>
                <a:solidFill>
                  <a:srgbClr val="000000"/>
                </a:solidFill>
                <a:effectLst/>
                <a:uLnTx/>
                <a:uFillTx/>
                <a:latin typeface="Tahoma"/>
                <a:ea typeface="+mn-ea"/>
                <a:cs typeface="+mn-cs"/>
              </a:rPr>
            </a:br>
            <a:r>
              <a:rPr kumimoji="0" lang="en-US" sz="1700" b="0" i="0" u="none" strike="noStrike" kern="1200" cap="none" spc="0" normalizeH="0" baseline="0" noProof="0" dirty="0">
                <a:ln>
                  <a:noFill/>
                </a:ln>
                <a:solidFill>
                  <a:srgbClr val="000000"/>
                </a:solidFill>
                <a:effectLst/>
                <a:uLnTx/>
                <a:uFillTx/>
                <a:latin typeface="Tahoma"/>
                <a:ea typeface="+mn-ea"/>
                <a:cs typeface="+mn-cs"/>
              </a:rPr>
              <a:t>[</a:t>
            </a:r>
            <a:r>
              <a:rPr kumimoji="0" lang="en-US" sz="1700" b="0" i="0" u="none" strike="noStrike" kern="1200" cap="none" spc="0" normalizeH="0" baseline="0" noProof="0" dirty="0">
                <a:ln>
                  <a:noFill/>
                </a:ln>
                <a:solidFill>
                  <a:srgbClr val="000000"/>
                </a:solidFill>
                <a:effectLst/>
                <a:uLnTx/>
                <a:uFillTx/>
                <a:latin typeface="Tahoma"/>
                <a:ea typeface="+mn-ea"/>
                <a:cs typeface="+mn-cs"/>
                <a:hlinkClick r:id="rId5"/>
              </a:rPr>
              <a:t>Source Code</a:t>
            </a:r>
            <a:r>
              <a:rPr kumimoji="0" lang="en-US" sz="1700" b="0" i="0" u="none" strike="noStrike" kern="1200" cap="none" spc="0" normalizeH="0" baseline="0" noProof="0" dirty="0">
                <a:ln>
                  <a:noFill/>
                </a:ln>
                <a:solidFill>
                  <a:srgbClr val="000000"/>
                </a:solidFill>
                <a:effectLst/>
                <a:uLnTx/>
                <a:uFillTx/>
                <a:latin typeface="Tahoma"/>
                <a:ea typeface="+mn-ea"/>
                <a:cs typeface="+mn-cs"/>
              </a:rPr>
              <a:t>] </a:t>
            </a:r>
            <a:br>
              <a:rPr kumimoji="0" lang="en-US" sz="1700" b="0" i="0" u="none" strike="noStrike" kern="1200" cap="none" spc="0" normalizeH="0" baseline="0" noProof="0" dirty="0">
                <a:ln>
                  <a:noFill/>
                </a:ln>
                <a:solidFill>
                  <a:srgbClr val="000000"/>
                </a:solidFill>
                <a:effectLst/>
                <a:uLnTx/>
                <a:uFillTx/>
                <a:latin typeface="Tahoma"/>
                <a:ea typeface="+mn-ea"/>
                <a:cs typeface="+mn-cs"/>
              </a:rPr>
            </a:br>
            <a:r>
              <a:rPr kumimoji="0" lang="en-US" sz="1700" b="0" i="0" u="none" strike="noStrike" kern="1200" cap="none" spc="0" normalizeH="0" baseline="0" noProof="0" dirty="0">
                <a:ln>
                  <a:noFill/>
                </a:ln>
                <a:solidFill>
                  <a:srgbClr val="000000"/>
                </a:solidFill>
                <a:effectLst/>
                <a:uLnTx/>
                <a:uFillTx/>
                <a:latin typeface="Tahoma"/>
                <a:ea typeface="+mn-ea"/>
                <a:cs typeface="+mn-cs"/>
              </a:rPr>
              <a:t>[</a:t>
            </a:r>
            <a:r>
              <a:rPr kumimoji="0" lang="en-US" sz="1700" b="0" i="0" u="none" strike="noStrike" kern="1200" cap="none" spc="0" normalizeH="0" baseline="0" noProof="0" dirty="0">
                <a:ln>
                  <a:noFill/>
                </a:ln>
                <a:solidFill>
                  <a:srgbClr val="000000"/>
                </a:solidFill>
                <a:effectLst/>
                <a:uLnTx/>
                <a:uFillTx/>
                <a:latin typeface="Tahoma"/>
                <a:ea typeface="+mn-ea"/>
                <a:cs typeface="+mn-cs"/>
                <a:hlinkClick r:id="rId6"/>
              </a:rPr>
              <a:t>Online link at Bioinformatics Journal</a:t>
            </a:r>
            <a:r>
              <a:rPr kumimoji="0" lang="en-US" sz="17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3973746824"/>
      </p:ext>
    </p:extLst>
  </p:cSld>
  <p:clrMapOvr>
    <a:masterClrMapping/>
  </p:clrMapOvr>
  <p:transition/>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1A81F32-CBF9-E94D-A888-7F327824E4CE}"/>
              </a:ext>
            </a:extLst>
          </p:cNvPr>
          <p:cNvPicPr>
            <a:picLocks noChangeAspect="1"/>
          </p:cNvPicPr>
          <p:nvPr/>
        </p:nvPicPr>
        <p:blipFill>
          <a:blip r:embed="rId2"/>
          <a:stretch>
            <a:fillRect/>
          </a:stretch>
        </p:blipFill>
        <p:spPr>
          <a:xfrm>
            <a:off x="683568" y="2109396"/>
            <a:ext cx="7634053" cy="4273222"/>
          </a:xfrm>
          <a:prstGeom prst="rect">
            <a:avLst/>
          </a:prstGeom>
        </p:spPr>
      </p:pic>
      <p:sp>
        <p:nvSpPr>
          <p:cNvPr id="2" name="Title 1"/>
          <p:cNvSpPr>
            <a:spLocks noGrp="1"/>
          </p:cNvSpPr>
          <p:nvPr>
            <p:ph type="title"/>
          </p:nvPr>
        </p:nvSpPr>
        <p:spPr>
          <a:xfrm>
            <a:off x="228600" y="152400"/>
            <a:ext cx="8915400" cy="1066800"/>
          </a:xfrm>
        </p:spPr>
        <p:txBody>
          <a:bodyPr/>
          <a:lstStyle/>
          <a:p>
            <a:r>
              <a:rPr lang="en-US" dirty="0" err="1"/>
              <a:t>SneakySnake</a:t>
            </a:r>
            <a:r>
              <a:rPr lang="en-US" sz="3600" dirty="0"/>
              <a:t> </a:t>
            </a:r>
            <a:r>
              <a:rPr lang="en-US" sz="3000" b="1" dirty="0"/>
              <a:t>[Alser+, Bioinformatics 2020]</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200218" y="1052736"/>
            <a:ext cx="8476676" cy="2292935"/>
          </a:xfrm>
          <a:prstGeom prst="rect">
            <a:avLst/>
          </a:prstGeom>
        </p:spPr>
        <p:txBody>
          <a:bodyPr wrap="square">
            <a:spAutoFit/>
          </a:bodyPr>
          <a:lstStyle/>
          <a:p>
            <a:r>
              <a:rPr lang="en-US" dirty="0"/>
              <a:t>Mohammed Alser, Taha </a:t>
            </a:r>
            <a:r>
              <a:rPr lang="en-US" dirty="0" err="1"/>
              <a:t>Shahroodi</a:t>
            </a:r>
            <a:r>
              <a:rPr lang="en-US" dirty="0"/>
              <a:t>, Juan-Gomez Luna, Can Alkan, and Onur Mutlu,</a:t>
            </a:r>
            <a:br>
              <a:rPr lang="en-US" dirty="0"/>
            </a:br>
            <a:r>
              <a:rPr lang="en-US" b="1" dirty="0">
                <a:solidFill>
                  <a:srgbClr val="0000FF"/>
                </a:solidFill>
                <a:hlinkClick r:id="rId3">
                  <a:extLst>
                    <a:ext uri="{A12FA001-AC4F-418D-AE19-62706E023703}">
                      <ahyp:hlinkClr xmlns:ahyp="http://schemas.microsoft.com/office/drawing/2018/hyperlinkcolor" val="tx"/>
                    </a:ext>
                  </a:extLst>
                </a:hlinkClick>
              </a:rPr>
              <a:t>"SneakySnake: A Fast and Accurate Universal Genome Pre-Alignment Filter for CPUs, GPUs, and FPGAs"</a:t>
            </a:r>
            <a:br>
              <a:rPr lang="en-US" dirty="0"/>
            </a:br>
            <a:r>
              <a:rPr lang="en-US" b="1" i="1" dirty="0">
                <a:hlinkClick r:id="rId4"/>
              </a:rPr>
              <a:t>Bioinformatics</a:t>
            </a:r>
            <a:r>
              <a:rPr lang="en-US" dirty="0"/>
              <a:t>, to appear in 2020.</a:t>
            </a:r>
            <a:br>
              <a:rPr lang="en-US" dirty="0"/>
            </a:br>
            <a:r>
              <a:rPr lang="en-US" dirty="0"/>
              <a:t>[</a:t>
            </a:r>
            <a:r>
              <a:rPr lang="en-US" dirty="0">
                <a:hlinkClick r:id="rId5"/>
              </a:rPr>
              <a:t>Source Code</a:t>
            </a:r>
            <a:r>
              <a:rPr lang="en-US" dirty="0"/>
              <a:t>]</a:t>
            </a:r>
            <a:br>
              <a:rPr lang="en-US" dirty="0"/>
            </a:br>
            <a:r>
              <a:rPr lang="en-US" dirty="0"/>
              <a:t>[</a:t>
            </a:r>
            <a:r>
              <a:rPr lang="en-US" dirty="0">
                <a:hlinkClick r:id="rId6"/>
              </a:rPr>
              <a:t>Online link at Bioinformatics Journal</a:t>
            </a:r>
            <a:r>
              <a:rPr lang="en-US" dirty="0"/>
              <a:t>]</a:t>
            </a:r>
          </a:p>
          <a:p>
            <a:br>
              <a:rPr lang="en-US" sz="1600" dirty="0"/>
            </a:br>
            <a:endParaRPr kumimoji="0" lang="en-US" sz="17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621177154"/>
      </p:ext>
    </p:extLst>
  </p:cSld>
  <p:clrMapOvr>
    <a:masterClrMapping/>
  </p:clrMapOvr>
  <p:transition/>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74C5DF-5F3C-4885-A189-23EDC600DCD5}"/>
              </a:ext>
            </a:extLst>
          </p:cNvPr>
          <p:cNvSpPr>
            <a:spLocks noGrp="1"/>
          </p:cNvSpPr>
          <p:nvPr>
            <p:ph type="title"/>
          </p:nvPr>
        </p:nvSpPr>
        <p:spPr/>
        <p:txBody>
          <a:bodyPr/>
          <a:lstStyle/>
          <a:p>
            <a:r>
              <a:rPr lang="en-US" err="1"/>
              <a:t>SneakySnake</a:t>
            </a:r>
            <a:endParaRPr lang="en-US"/>
          </a:p>
        </p:txBody>
      </p:sp>
      <p:sp>
        <p:nvSpPr>
          <p:cNvPr id="4" name="Slide Number Placeholder 3">
            <a:extLst>
              <a:ext uri="{FF2B5EF4-FFF2-40B4-BE49-F238E27FC236}">
                <a16:creationId xmlns:a16="http://schemas.microsoft.com/office/drawing/2014/main" id="{D694AEB0-7C3E-4373-B84A-1A6BBDEFCAD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sp>
        <p:nvSpPr>
          <p:cNvPr id="5" name="Content Placeholder 2"/>
          <p:cNvSpPr txBox="1">
            <a:spLocks/>
          </p:cNvSpPr>
          <p:nvPr/>
        </p:nvSpPr>
        <p:spPr bwMode="auto">
          <a:xfrm>
            <a:off x="63710" y="908720"/>
            <a:ext cx="9110272"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r>
              <a:rPr kumimoji="0" lang="en-US" sz="2400" b="1" i="0" u="none" strike="noStrike" kern="0" cap="none" spc="0" normalizeH="0" baseline="0" noProof="0" dirty="0">
                <a:ln>
                  <a:noFill/>
                </a:ln>
                <a:solidFill>
                  <a:srgbClr val="FF0000"/>
                </a:solidFill>
                <a:effectLst/>
                <a:uLnTx/>
                <a:uFillTx/>
                <a:latin typeface="Tahoma"/>
                <a:ea typeface="+mn-ea"/>
                <a:cs typeface="+mn-cs"/>
              </a:rPr>
              <a:t>Key observation:</a:t>
            </a:r>
          </a:p>
          <a:p>
            <a:pPr marL="669925" marR="0" lvl="1" indent="-325438" algn="l" defTabSz="914400" rtl="0" eaLnBrk="0" fontAlgn="base" latinLnBrk="0" hangingPunct="0">
              <a:lnSpc>
                <a:spcPct val="100000"/>
              </a:lnSpc>
              <a:spcBef>
                <a:spcPct val="20000"/>
              </a:spcBef>
              <a:spcAft>
                <a:spcPct val="0"/>
              </a:spcAft>
              <a:buClr>
                <a:srgbClr val="3B812F"/>
              </a:buClr>
              <a:buSzPct val="60000"/>
              <a:buFont typeface="Wingdings" pitchFamily="2" charset="2"/>
              <a:buChar char="q"/>
              <a:tabLst/>
              <a:defRPr/>
            </a:pPr>
            <a:r>
              <a:rPr kumimoji="0" lang="en-US" sz="2200" b="0" i="0" u="none" strike="noStrike" kern="0" cap="none" spc="0" normalizeH="0" baseline="0" noProof="0" dirty="0">
                <a:ln>
                  <a:noFill/>
                </a:ln>
                <a:solidFill>
                  <a:srgbClr val="000000"/>
                </a:solidFill>
                <a:effectLst/>
                <a:uLnTx/>
                <a:uFillTx/>
                <a:latin typeface="Tahoma"/>
                <a:ea typeface="+mn-ea"/>
                <a:cs typeface="+mn-cs"/>
              </a:rPr>
              <a:t>Correct alignment is </a:t>
            </a:r>
            <a:r>
              <a:rPr kumimoji="0" lang="en-US" sz="2200" b="0" i="0" u="none" strike="noStrike" kern="0" cap="none" spc="0" normalizeH="0" baseline="0" noProof="0" dirty="0">
                <a:ln>
                  <a:noFill/>
                </a:ln>
                <a:solidFill>
                  <a:srgbClr val="FF0000"/>
                </a:solidFill>
                <a:effectLst/>
                <a:uLnTx/>
                <a:uFillTx/>
                <a:latin typeface="Tahoma"/>
                <a:ea typeface="+mn-ea"/>
                <a:cs typeface="+mn-cs"/>
              </a:rPr>
              <a:t>a sequence of non-overlapping long </a:t>
            </a:r>
            <a:r>
              <a:rPr kumimoji="0" lang="en-US" sz="2200" b="0" i="0" u="none" strike="noStrike" kern="0" cap="none" spc="0" normalizeH="0" baseline="0" noProof="0" dirty="0">
                <a:ln>
                  <a:noFill/>
                </a:ln>
                <a:solidFill>
                  <a:srgbClr val="000000"/>
                </a:solidFill>
                <a:effectLst/>
                <a:uLnTx/>
                <a:uFillTx/>
                <a:latin typeface="Tahoma"/>
                <a:ea typeface="+mn-ea"/>
                <a:cs typeface="+mn-cs"/>
              </a:rPr>
              <a:t>matches </a:t>
            </a:r>
          </a:p>
        </p:txBody>
      </p:sp>
      <p:sp>
        <p:nvSpPr>
          <p:cNvPr id="3" name="Rectangle 2">
            <a:extLst>
              <a:ext uri="{FF2B5EF4-FFF2-40B4-BE49-F238E27FC236}">
                <a16:creationId xmlns:a16="http://schemas.microsoft.com/office/drawing/2014/main" id="{B4E6B329-8E66-8444-B66E-4FA67E5E6E2D}"/>
              </a:ext>
            </a:extLst>
          </p:cNvPr>
          <p:cNvSpPr/>
          <p:nvPr/>
        </p:nvSpPr>
        <p:spPr>
          <a:xfrm>
            <a:off x="6427707" y="5371576"/>
            <a:ext cx="2752805" cy="58477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Tahoma"/>
                <a:ea typeface="+mn-ea"/>
                <a:cs typeface="+mn-cs"/>
              </a:rPr>
              <a:t>Dot plot, dot matrix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Tahoma"/>
                <a:ea typeface="+mn-ea"/>
                <a:cs typeface="+mn-cs"/>
              </a:rPr>
              <a:t>(Lipman and Pearson, 1985)</a:t>
            </a:r>
          </a:p>
        </p:txBody>
      </p:sp>
      <p:pic>
        <p:nvPicPr>
          <p:cNvPr id="13" name="Picture 12">
            <a:extLst>
              <a:ext uri="{FF2B5EF4-FFF2-40B4-BE49-F238E27FC236}">
                <a16:creationId xmlns:a16="http://schemas.microsoft.com/office/drawing/2014/main" id="{55FE3223-81CF-1D46-B4CA-9FE3A2A7DABB}"/>
              </a:ext>
            </a:extLst>
          </p:cNvPr>
          <p:cNvPicPr>
            <a:picLocks noChangeAspect="1"/>
          </p:cNvPicPr>
          <p:nvPr/>
        </p:nvPicPr>
        <p:blipFill>
          <a:blip r:embed="rId2"/>
          <a:stretch>
            <a:fillRect/>
          </a:stretch>
        </p:blipFill>
        <p:spPr>
          <a:xfrm>
            <a:off x="1835696" y="1793773"/>
            <a:ext cx="4530204" cy="4450165"/>
          </a:xfrm>
          <a:prstGeom prst="rect">
            <a:avLst/>
          </a:prstGeom>
        </p:spPr>
      </p:pic>
    </p:spTree>
    <p:extLst>
      <p:ext uri="{BB962C8B-B14F-4D97-AF65-F5344CB8AC3E}">
        <p14:creationId xmlns:p14="http://schemas.microsoft.com/office/powerpoint/2010/main" val="1888461429"/>
      </p:ext>
    </p:extLst>
  </p:cSld>
  <p:clrMapOvr>
    <a:masterClrMapping/>
  </p:clrMapOvr>
  <p:transition/>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74C5DF-5F3C-4885-A189-23EDC600DCD5}"/>
              </a:ext>
            </a:extLst>
          </p:cNvPr>
          <p:cNvSpPr>
            <a:spLocks noGrp="1"/>
          </p:cNvSpPr>
          <p:nvPr>
            <p:ph type="title"/>
          </p:nvPr>
        </p:nvSpPr>
        <p:spPr/>
        <p:txBody>
          <a:bodyPr/>
          <a:lstStyle/>
          <a:p>
            <a:r>
              <a:rPr lang="en-US" err="1"/>
              <a:t>SneakySnake</a:t>
            </a:r>
            <a:endParaRPr lang="en-US"/>
          </a:p>
        </p:txBody>
      </p:sp>
      <p:sp>
        <p:nvSpPr>
          <p:cNvPr id="4" name="Slide Number Placeholder 3">
            <a:extLst>
              <a:ext uri="{FF2B5EF4-FFF2-40B4-BE49-F238E27FC236}">
                <a16:creationId xmlns:a16="http://schemas.microsoft.com/office/drawing/2014/main" id="{D694AEB0-7C3E-4373-B84A-1A6BBDEFCAD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sp>
        <p:nvSpPr>
          <p:cNvPr id="5" name="Content Placeholder 2"/>
          <p:cNvSpPr txBox="1">
            <a:spLocks/>
          </p:cNvSpPr>
          <p:nvPr/>
        </p:nvSpPr>
        <p:spPr bwMode="auto">
          <a:xfrm>
            <a:off x="63710" y="908720"/>
            <a:ext cx="9110272"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r>
              <a:rPr kumimoji="0" lang="en-US" sz="2400" b="1" i="0" u="none" strike="noStrike" kern="0" cap="none" spc="0" normalizeH="0" baseline="0" noProof="0" dirty="0">
                <a:ln>
                  <a:noFill/>
                </a:ln>
                <a:solidFill>
                  <a:srgbClr val="FF0000"/>
                </a:solidFill>
                <a:effectLst/>
                <a:uLnTx/>
                <a:uFillTx/>
                <a:latin typeface="Tahoma"/>
                <a:ea typeface="+mn-ea"/>
                <a:cs typeface="+mn-cs"/>
              </a:rPr>
              <a:t>Key observation:</a:t>
            </a:r>
          </a:p>
          <a:p>
            <a:pPr marL="669925" marR="0" lvl="1" indent="-325438" algn="l" defTabSz="914400" rtl="0" eaLnBrk="0" fontAlgn="base" latinLnBrk="0" hangingPunct="0">
              <a:lnSpc>
                <a:spcPct val="100000"/>
              </a:lnSpc>
              <a:spcBef>
                <a:spcPct val="20000"/>
              </a:spcBef>
              <a:spcAft>
                <a:spcPct val="0"/>
              </a:spcAft>
              <a:buClr>
                <a:srgbClr val="3B812F"/>
              </a:buClr>
              <a:buSzPct val="60000"/>
              <a:buFont typeface="Wingdings" pitchFamily="2" charset="2"/>
              <a:buChar char="q"/>
              <a:tabLst/>
              <a:defRPr/>
            </a:pPr>
            <a:r>
              <a:rPr kumimoji="0" lang="en-US" sz="2200" b="0" i="0" u="none" strike="noStrike" kern="0" cap="none" spc="0" normalizeH="0" baseline="0" noProof="0" dirty="0">
                <a:ln>
                  <a:noFill/>
                </a:ln>
                <a:solidFill>
                  <a:srgbClr val="000000"/>
                </a:solidFill>
                <a:effectLst/>
                <a:uLnTx/>
                <a:uFillTx/>
                <a:latin typeface="Tahoma"/>
                <a:ea typeface="+mn-ea"/>
                <a:cs typeface="+mn-cs"/>
              </a:rPr>
              <a:t>Correct alignment is </a:t>
            </a:r>
            <a:r>
              <a:rPr kumimoji="0" lang="en-US" sz="2200" b="0" i="0" u="none" strike="noStrike" kern="0" cap="none" spc="0" normalizeH="0" baseline="0" noProof="0" dirty="0">
                <a:ln>
                  <a:noFill/>
                </a:ln>
                <a:solidFill>
                  <a:srgbClr val="FF0000"/>
                </a:solidFill>
                <a:effectLst/>
                <a:uLnTx/>
                <a:uFillTx/>
                <a:latin typeface="Tahoma"/>
                <a:ea typeface="+mn-ea"/>
                <a:cs typeface="+mn-cs"/>
              </a:rPr>
              <a:t>a sequence of non-overlapping long </a:t>
            </a:r>
            <a:r>
              <a:rPr kumimoji="0" lang="en-US" sz="2200" b="0" i="0" u="none" strike="noStrike" kern="0" cap="none" spc="0" normalizeH="0" baseline="0" noProof="0" dirty="0">
                <a:ln>
                  <a:noFill/>
                </a:ln>
                <a:solidFill>
                  <a:srgbClr val="000000"/>
                </a:solidFill>
                <a:effectLst/>
                <a:uLnTx/>
                <a:uFillTx/>
                <a:latin typeface="Tahoma"/>
                <a:ea typeface="+mn-ea"/>
                <a:cs typeface="+mn-cs"/>
              </a:rPr>
              <a:t>matches </a:t>
            </a: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r>
              <a:rPr kumimoji="0" lang="en-US" sz="2400" b="1" i="0" u="none" strike="noStrike" kern="0" cap="none" spc="0" normalizeH="0" baseline="0" noProof="0" dirty="0">
                <a:ln>
                  <a:noFill/>
                </a:ln>
                <a:solidFill>
                  <a:srgbClr val="0070C0"/>
                </a:solidFill>
                <a:effectLst/>
                <a:uLnTx/>
                <a:uFillTx/>
                <a:latin typeface="Tahoma"/>
                <a:ea typeface="+mn-ea"/>
                <a:cs typeface="+mn-cs"/>
              </a:rPr>
              <a:t>Key idea:</a:t>
            </a:r>
          </a:p>
          <a:p>
            <a:pPr marL="669925" marR="0" lvl="1" indent="-325438" algn="l" defTabSz="914400" rtl="0" eaLnBrk="0" fontAlgn="base" latinLnBrk="0" hangingPunct="0">
              <a:lnSpc>
                <a:spcPct val="100000"/>
              </a:lnSpc>
              <a:spcBef>
                <a:spcPct val="20000"/>
              </a:spcBef>
              <a:spcAft>
                <a:spcPct val="0"/>
              </a:spcAft>
              <a:buClr>
                <a:srgbClr val="3B812F"/>
              </a:buClr>
              <a:buSzPct val="60000"/>
              <a:buFont typeface="Wingdings" pitchFamily="2" charset="2"/>
              <a:buChar char="q"/>
              <a:tabLst/>
              <a:defRPr/>
            </a:pPr>
            <a:r>
              <a:rPr kumimoji="0" lang="en-US" sz="2200" b="0" i="0" u="none" strike="noStrike" kern="0" cap="none" spc="0" normalizeH="0" baseline="0" noProof="0" dirty="0">
                <a:ln>
                  <a:noFill/>
                </a:ln>
                <a:solidFill>
                  <a:srgbClr val="000000"/>
                </a:solidFill>
                <a:effectLst/>
                <a:uLnTx/>
                <a:uFillTx/>
                <a:latin typeface="Tahoma"/>
                <a:ea typeface="+mn-ea"/>
                <a:cs typeface="+mn-cs"/>
              </a:rPr>
              <a:t>Reduce the approximate string matching problem to the </a:t>
            </a:r>
            <a:r>
              <a:rPr kumimoji="0" lang="en-US" sz="2200" b="0" i="0" u="none" strike="noStrike" kern="0" cap="none" spc="0" normalizeH="0" baseline="0" noProof="0" dirty="0">
                <a:ln>
                  <a:noFill/>
                </a:ln>
                <a:solidFill>
                  <a:srgbClr val="FF0000"/>
                </a:solidFill>
                <a:effectLst/>
                <a:uLnTx/>
                <a:uFillTx/>
                <a:latin typeface="Tahoma"/>
                <a:ea typeface="+mn-ea"/>
                <a:cs typeface="+mn-cs"/>
              </a:rPr>
              <a:t>Single Net Routing problem </a:t>
            </a:r>
            <a:r>
              <a:rPr kumimoji="0" lang="en-US" sz="2200" b="0" i="0" u="none" strike="noStrike" kern="0" cap="none" spc="0" normalizeH="0" baseline="0" noProof="0" dirty="0">
                <a:ln>
                  <a:noFill/>
                </a:ln>
                <a:solidFill>
                  <a:srgbClr val="000000"/>
                </a:solidFill>
                <a:effectLst/>
                <a:uLnTx/>
                <a:uFillTx/>
                <a:latin typeface="Tahoma"/>
                <a:ea typeface="+mn-ea"/>
                <a:cs typeface="+mn-cs"/>
              </a:rPr>
              <a:t>in VLSI chip layout</a:t>
            </a:r>
          </a:p>
        </p:txBody>
      </p:sp>
      <p:pic>
        <p:nvPicPr>
          <p:cNvPr id="6" name="Picture 5">
            <a:extLst>
              <a:ext uri="{FF2B5EF4-FFF2-40B4-BE49-F238E27FC236}">
                <a16:creationId xmlns:a16="http://schemas.microsoft.com/office/drawing/2014/main" id="{CA921128-6AA3-A64C-9F07-426177696234}"/>
              </a:ext>
            </a:extLst>
          </p:cNvPr>
          <p:cNvPicPr>
            <a:picLocks noChangeAspect="1"/>
          </p:cNvPicPr>
          <p:nvPr/>
        </p:nvPicPr>
        <p:blipFill rotWithShape="1">
          <a:blip r:embed="rId2">
            <a:extLst>
              <a:ext uri="{28A0092B-C50C-407E-A947-70E740481C1C}">
                <a14:useLocalDpi xmlns:a14="http://schemas.microsoft.com/office/drawing/2010/main"/>
              </a:ext>
            </a:extLst>
          </a:blip>
          <a:srcRect/>
          <a:stretch/>
        </p:blipFill>
        <p:spPr>
          <a:xfrm>
            <a:off x="2388389" y="3568142"/>
            <a:ext cx="4589511" cy="2297336"/>
          </a:xfrm>
          <a:prstGeom prst="rect">
            <a:avLst/>
          </a:prstGeom>
        </p:spPr>
      </p:pic>
      <p:pic>
        <p:nvPicPr>
          <p:cNvPr id="7" name="Picture 6" descr="Image result for snake cartoon">
            <a:extLst>
              <a:ext uri="{FF2B5EF4-FFF2-40B4-BE49-F238E27FC236}">
                <a16:creationId xmlns:a16="http://schemas.microsoft.com/office/drawing/2014/main" id="{CB63B92B-9289-FE4A-B9FD-A9FCC11BDDD1}"/>
              </a:ext>
            </a:extLst>
          </p:cNvPr>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611560" y="3763281"/>
            <a:ext cx="1613722" cy="1433979"/>
          </a:xfrm>
          <a:prstGeom prst="rect">
            <a:avLst/>
          </a:prstGeom>
          <a:noFill/>
          <a:extLst>
            <a:ext uri="{909E8E84-426E-40DD-AFC4-6F175D3DCCD1}">
              <a14:hiddenFill xmlns:a14="http://schemas.microsoft.com/office/drawing/2010/main">
                <a:solidFill>
                  <a:srgbClr val="FFFFFF"/>
                </a:solidFill>
              </a14:hiddenFill>
            </a:ext>
          </a:extLst>
        </p:spPr>
      </p:pic>
      <p:sp>
        <p:nvSpPr>
          <p:cNvPr id="8" name="Right Arrow 7">
            <a:extLst>
              <a:ext uri="{FF2B5EF4-FFF2-40B4-BE49-F238E27FC236}">
                <a16:creationId xmlns:a16="http://schemas.microsoft.com/office/drawing/2014/main" id="{D11CA364-7394-F446-A6C1-4B311651A7F5}"/>
              </a:ext>
            </a:extLst>
          </p:cNvPr>
          <p:cNvSpPr/>
          <p:nvPr/>
        </p:nvSpPr>
        <p:spPr>
          <a:xfrm>
            <a:off x="2077768" y="4463237"/>
            <a:ext cx="407305" cy="250668"/>
          </a:xfrm>
          <a:prstGeom prst="rightArrow">
            <a:avLst/>
          </a:prstGeom>
          <a:solidFill>
            <a:srgbClr val="FF0000"/>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a:ln>
                <a:noFill/>
              </a:ln>
              <a:solidFill>
                <a:srgbClr val="5F5F5F"/>
              </a:solidFill>
              <a:effectLst/>
              <a:uLnTx/>
              <a:uFillTx/>
              <a:latin typeface="europa"/>
              <a:ea typeface="+mn-ea"/>
              <a:cs typeface="+mn-cs"/>
            </a:endParaRPr>
          </a:p>
        </p:txBody>
      </p:sp>
      <p:sp>
        <p:nvSpPr>
          <p:cNvPr id="9" name="Right Arrow 8">
            <a:extLst>
              <a:ext uri="{FF2B5EF4-FFF2-40B4-BE49-F238E27FC236}">
                <a16:creationId xmlns:a16="http://schemas.microsoft.com/office/drawing/2014/main" id="{52BD52FD-837F-CB4E-AA90-1A144AEF2CC0}"/>
              </a:ext>
            </a:extLst>
          </p:cNvPr>
          <p:cNvSpPr/>
          <p:nvPr/>
        </p:nvSpPr>
        <p:spPr>
          <a:xfrm>
            <a:off x="6889190" y="4463237"/>
            <a:ext cx="386242" cy="237705"/>
          </a:xfrm>
          <a:prstGeom prst="rightArrow">
            <a:avLst/>
          </a:prstGeom>
          <a:solidFill>
            <a:srgbClr val="FF0000"/>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a:ln>
                <a:noFill/>
              </a:ln>
              <a:solidFill>
                <a:srgbClr val="5F5F5F"/>
              </a:solidFill>
              <a:effectLst/>
              <a:uLnTx/>
              <a:uFillTx/>
              <a:latin typeface="europa"/>
              <a:ea typeface="+mn-ea"/>
              <a:cs typeface="+mn-cs"/>
            </a:endParaRPr>
          </a:p>
        </p:txBody>
      </p:sp>
      <p:pic>
        <p:nvPicPr>
          <p:cNvPr id="11" name="Picture 10">
            <a:extLst>
              <a:ext uri="{FF2B5EF4-FFF2-40B4-BE49-F238E27FC236}">
                <a16:creationId xmlns:a16="http://schemas.microsoft.com/office/drawing/2014/main" id="{F2B89DEB-F7F4-3B44-BCAE-34A3F25B704D}"/>
              </a:ext>
            </a:extLst>
          </p:cNvPr>
          <p:cNvPicPr>
            <a:picLocks noChangeAspect="1"/>
          </p:cNvPicPr>
          <p:nvPr/>
        </p:nvPicPr>
        <p:blipFill>
          <a:blip r:embed="rId4">
            <a:clrChange>
              <a:clrFrom>
                <a:srgbClr val="F7F7F7"/>
              </a:clrFrom>
              <a:clrTo>
                <a:srgbClr val="F7F7F7">
                  <a:alpha val="0"/>
                </a:srgbClr>
              </a:clrTo>
            </a:clrChange>
          </a:blip>
          <a:stretch>
            <a:fillRect/>
          </a:stretch>
        </p:blipFill>
        <p:spPr>
          <a:xfrm>
            <a:off x="7150751" y="3857357"/>
            <a:ext cx="1552848" cy="1789151"/>
          </a:xfrm>
          <a:prstGeom prst="rect">
            <a:avLst/>
          </a:prstGeom>
        </p:spPr>
      </p:pic>
      <p:sp>
        <p:nvSpPr>
          <p:cNvPr id="12" name="TextBox 11">
            <a:extLst>
              <a:ext uri="{FF2B5EF4-FFF2-40B4-BE49-F238E27FC236}">
                <a16:creationId xmlns:a16="http://schemas.microsoft.com/office/drawing/2014/main" id="{94C390FC-A270-8644-A967-AAB2D03D519A}"/>
              </a:ext>
            </a:extLst>
          </p:cNvPr>
          <p:cNvSpPr txBox="1"/>
          <p:nvPr/>
        </p:nvSpPr>
        <p:spPr>
          <a:xfrm>
            <a:off x="2987824" y="5661248"/>
            <a:ext cx="3384376"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Tahoma"/>
                <a:ea typeface="+mn-ea"/>
                <a:cs typeface="+mn-cs"/>
              </a:rPr>
              <a:t>VLSI chip layout</a:t>
            </a:r>
          </a:p>
        </p:txBody>
      </p:sp>
    </p:spTree>
    <p:extLst>
      <p:ext uri="{BB962C8B-B14F-4D97-AF65-F5344CB8AC3E}">
        <p14:creationId xmlns:p14="http://schemas.microsoft.com/office/powerpoint/2010/main" val="23975177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
                                            <p:txEl>
                                              <p:pRg st="2" end="2"/>
                                            </p:txEl>
                                          </p:spTgt>
                                        </p:tgtEl>
                                        <p:attrNameLst>
                                          <p:attrName>style.visibility</p:attrName>
                                        </p:attrNameLst>
                                      </p:cBhvr>
                                      <p:to>
                                        <p:strVal val="visible"/>
                                      </p:to>
                                    </p:set>
                                    <p:animEffect transition="in" filter="wipe(down)">
                                      <p:cBhvr>
                                        <p:cTn id="7" dur="500"/>
                                        <p:tgtEl>
                                          <p:spTgt spid="5">
                                            <p:txEl>
                                              <p:pRg st="2" end="2"/>
                                            </p:txEl>
                                          </p:spTgt>
                                        </p:tgtEl>
                                      </p:cBhvr>
                                    </p:animEffect>
                                  </p:childTnLst>
                                </p:cTn>
                              </p:par>
                              <p:par>
                                <p:cTn id="8" presetID="22" presetClass="entr" presetSubtype="4" fill="hold" nodeType="withEffect">
                                  <p:stCondLst>
                                    <p:cond delay="0"/>
                                  </p:stCondLst>
                                  <p:childTnLst>
                                    <p:set>
                                      <p:cBhvr>
                                        <p:cTn id="9" dur="1" fill="hold">
                                          <p:stCondLst>
                                            <p:cond delay="0"/>
                                          </p:stCondLst>
                                        </p:cTn>
                                        <p:tgtEl>
                                          <p:spTgt spid="5">
                                            <p:txEl>
                                              <p:pRg st="3" end="3"/>
                                            </p:txEl>
                                          </p:spTgt>
                                        </p:tgtEl>
                                        <p:attrNameLst>
                                          <p:attrName>style.visibility</p:attrName>
                                        </p:attrNameLst>
                                      </p:cBhvr>
                                      <p:to>
                                        <p:strVal val="visible"/>
                                      </p:to>
                                    </p:set>
                                    <p:animEffect transition="in" filter="wipe(down)">
                                      <p:cBhvr>
                                        <p:cTn id="10" dur="500"/>
                                        <p:tgtEl>
                                          <p:spTgt spid="5">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dissolve">
                                      <p:cBhvr>
                                        <p:cTn id="15" dur="500"/>
                                        <p:tgtEl>
                                          <p:spTgt spid="6"/>
                                        </p:tgtEl>
                                      </p:cBhvr>
                                    </p:animEffect>
                                  </p:childTnLst>
                                </p:cTn>
                              </p:par>
                              <p:par>
                                <p:cTn id="16" presetID="9"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dissolve">
                                      <p:cBhvr>
                                        <p:cTn id="18" dur="500"/>
                                        <p:tgtEl>
                                          <p:spTgt spid="7"/>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dissolve">
                                      <p:cBhvr>
                                        <p:cTn id="21" dur="500"/>
                                        <p:tgtEl>
                                          <p:spTgt spid="8"/>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dissolve">
                                      <p:cBhvr>
                                        <p:cTn id="24" dur="500"/>
                                        <p:tgtEl>
                                          <p:spTgt spid="9"/>
                                        </p:tgtEl>
                                      </p:cBhvr>
                                    </p:animEffect>
                                  </p:childTnLst>
                                </p:cTn>
                              </p:par>
                              <p:par>
                                <p:cTn id="25" presetID="9" presetClass="entr" presetSubtype="0" fill="hold" nodeType="with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dissolve">
                                      <p:cBhvr>
                                        <p:cTn id="27" dur="500"/>
                                        <p:tgtEl>
                                          <p:spTgt spid="11"/>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dissolve">
                                      <p:cBhvr>
                                        <p:cTn id="3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2"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74C5DF-5F3C-4885-A189-23EDC600DCD5}"/>
              </a:ext>
            </a:extLst>
          </p:cNvPr>
          <p:cNvSpPr>
            <a:spLocks noGrp="1"/>
          </p:cNvSpPr>
          <p:nvPr>
            <p:ph type="title"/>
          </p:nvPr>
        </p:nvSpPr>
        <p:spPr/>
        <p:txBody>
          <a:bodyPr/>
          <a:lstStyle/>
          <a:p>
            <a:r>
              <a:rPr lang="en-US" err="1"/>
              <a:t>SneakySnake</a:t>
            </a:r>
            <a:endParaRPr lang="en-US"/>
          </a:p>
        </p:txBody>
      </p:sp>
      <p:sp>
        <p:nvSpPr>
          <p:cNvPr id="4" name="Slide Number Placeholder 3">
            <a:extLst>
              <a:ext uri="{FF2B5EF4-FFF2-40B4-BE49-F238E27FC236}">
                <a16:creationId xmlns:a16="http://schemas.microsoft.com/office/drawing/2014/main" id="{D694AEB0-7C3E-4373-B84A-1A6BBDEFCAD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sp>
        <p:nvSpPr>
          <p:cNvPr id="5" name="Content Placeholder 2"/>
          <p:cNvSpPr txBox="1">
            <a:spLocks/>
          </p:cNvSpPr>
          <p:nvPr/>
        </p:nvSpPr>
        <p:spPr bwMode="auto">
          <a:xfrm>
            <a:off x="63710" y="908720"/>
            <a:ext cx="9110272"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r>
              <a:rPr kumimoji="0" lang="en-US" sz="2400" b="1" i="0" u="none" strike="noStrike" kern="0" cap="none" spc="0" normalizeH="0" baseline="0" noProof="0" dirty="0">
                <a:ln>
                  <a:noFill/>
                </a:ln>
                <a:solidFill>
                  <a:srgbClr val="FF0000"/>
                </a:solidFill>
                <a:effectLst/>
                <a:uLnTx/>
                <a:uFillTx/>
                <a:latin typeface="Tahoma"/>
                <a:ea typeface="+mn-ea"/>
                <a:cs typeface="+mn-cs"/>
              </a:rPr>
              <a:t>Key observation:</a:t>
            </a:r>
          </a:p>
          <a:p>
            <a:pPr marL="669925" marR="0" lvl="1" indent="-325438" algn="l" defTabSz="914400" rtl="0" eaLnBrk="0" fontAlgn="base" latinLnBrk="0" hangingPunct="0">
              <a:lnSpc>
                <a:spcPct val="100000"/>
              </a:lnSpc>
              <a:spcBef>
                <a:spcPct val="20000"/>
              </a:spcBef>
              <a:spcAft>
                <a:spcPct val="0"/>
              </a:spcAft>
              <a:buClr>
                <a:srgbClr val="3B812F"/>
              </a:buClr>
              <a:buSzPct val="60000"/>
              <a:buFont typeface="Wingdings" pitchFamily="2" charset="2"/>
              <a:buChar char="q"/>
              <a:tabLst/>
              <a:defRPr/>
            </a:pPr>
            <a:r>
              <a:rPr kumimoji="0" lang="en-US" sz="2200" b="0" i="0" u="none" strike="noStrike" kern="0" cap="none" spc="0" normalizeH="0" baseline="0" noProof="0" dirty="0">
                <a:ln>
                  <a:noFill/>
                </a:ln>
                <a:solidFill>
                  <a:srgbClr val="000000"/>
                </a:solidFill>
                <a:effectLst/>
                <a:uLnTx/>
                <a:uFillTx/>
                <a:latin typeface="Tahoma"/>
                <a:ea typeface="+mn-ea"/>
                <a:cs typeface="+mn-cs"/>
              </a:rPr>
              <a:t>Correct alignment is </a:t>
            </a:r>
            <a:r>
              <a:rPr kumimoji="0" lang="en-US" sz="2200" b="0" i="0" u="none" strike="noStrike" kern="0" cap="none" spc="0" normalizeH="0" baseline="0" noProof="0" dirty="0">
                <a:ln>
                  <a:noFill/>
                </a:ln>
                <a:solidFill>
                  <a:srgbClr val="FF0000"/>
                </a:solidFill>
                <a:effectLst/>
                <a:uLnTx/>
                <a:uFillTx/>
                <a:latin typeface="Tahoma"/>
                <a:ea typeface="+mn-ea"/>
                <a:cs typeface="+mn-cs"/>
              </a:rPr>
              <a:t>a sequence of non-overlapping long </a:t>
            </a:r>
            <a:r>
              <a:rPr kumimoji="0" lang="en-US" sz="2200" b="0" i="0" u="none" strike="noStrike" kern="0" cap="none" spc="0" normalizeH="0" baseline="0" noProof="0" dirty="0">
                <a:ln>
                  <a:noFill/>
                </a:ln>
                <a:solidFill>
                  <a:srgbClr val="000000"/>
                </a:solidFill>
                <a:effectLst/>
                <a:uLnTx/>
                <a:uFillTx/>
                <a:latin typeface="Tahoma"/>
                <a:ea typeface="+mn-ea"/>
                <a:cs typeface="+mn-cs"/>
              </a:rPr>
              <a:t>matches </a:t>
            </a: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endParaRPr kumimoji="0" lang="en-US" sz="2000" b="1" i="0" u="none" strike="noStrike" kern="0" cap="none" spc="0" normalizeH="0" baseline="0" noProof="0" dirty="0">
              <a:ln>
                <a:noFill/>
              </a:ln>
              <a:solidFill>
                <a:srgbClr val="0000FF"/>
              </a:solidFill>
              <a:effectLst/>
              <a:uLnTx/>
              <a:uFillTx/>
              <a:latin typeface="Tahoma"/>
              <a:ea typeface="+mn-ea"/>
              <a:cs typeface="+mn-cs"/>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r>
              <a:rPr kumimoji="0" lang="en-US" sz="2400" b="1" i="0" u="none" strike="noStrike" kern="0" cap="none" spc="0" normalizeH="0" baseline="0" noProof="0" dirty="0">
                <a:ln>
                  <a:noFill/>
                </a:ln>
                <a:solidFill>
                  <a:srgbClr val="0000FF"/>
                </a:solidFill>
                <a:effectLst/>
                <a:uLnTx/>
                <a:uFillTx/>
                <a:latin typeface="Tahoma"/>
                <a:ea typeface="+mn-ea"/>
                <a:cs typeface="+mn-cs"/>
              </a:rPr>
              <a:t>Key idea:</a:t>
            </a:r>
          </a:p>
          <a:p>
            <a:pPr lvl="1">
              <a:buClr>
                <a:srgbClr val="3B812F"/>
              </a:buClr>
              <a:defRPr/>
            </a:pPr>
            <a:r>
              <a:rPr lang="en-US" kern="0" dirty="0">
                <a:solidFill>
                  <a:srgbClr val="000000"/>
                </a:solidFill>
              </a:rPr>
              <a:t>Reduce the approximate string matching problem to the </a:t>
            </a:r>
            <a:r>
              <a:rPr lang="en-US" kern="0" dirty="0">
                <a:solidFill>
                  <a:srgbClr val="FF0000"/>
                </a:solidFill>
              </a:rPr>
              <a:t>Single Net Routing problem </a:t>
            </a:r>
            <a:r>
              <a:rPr lang="en-US" kern="0" dirty="0">
                <a:solidFill>
                  <a:srgbClr val="000000"/>
                </a:solidFill>
              </a:rPr>
              <a:t>in VLSI chip layout</a:t>
            </a: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endParaRPr kumimoji="0" lang="en-US" sz="2000" b="1" i="0" u="none" strike="noStrike" kern="0" cap="none" spc="0" normalizeH="0" baseline="0" noProof="0" dirty="0">
              <a:ln>
                <a:noFill/>
              </a:ln>
              <a:solidFill>
                <a:srgbClr val="006633"/>
              </a:solidFill>
              <a:effectLst/>
              <a:uLnTx/>
              <a:uFillTx/>
              <a:latin typeface="Tahoma"/>
              <a:ea typeface="+mn-ea"/>
              <a:cs typeface="+mn-cs"/>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r>
              <a:rPr kumimoji="0" lang="en-US" sz="2400" b="1" i="0" u="none" strike="noStrike" kern="0" cap="none" spc="0" normalizeH="0" baseline="0" noProof="0" dirty="0">
                <a:ln>
                  <a:noFill/>
                </a:ln>
                <a:solidFill>
                  <a:srgbClr val="006633"/>
                </a:solidFill>
                <a:effectLst/>
                <a:uLnTx/>
                <a:uFillTx/>
                <a:latin typeface="Tahoma"/>
                <a:ea typeface="+mn-ea"/>
                <a:cs typeface="+mn-cs"/>
              </a:rPr>
              <a:t>Key result:</a:t>
            </a:r>
          </a:p>
          <a:p>
            <a:pPr marL="669925" marR="0" lvl="1" indent="-325438" algn="l" defTabSz="914400" rtl="0" eaLnBrk="0" fontAlgn="base" latinLnBrk="0" hangingPunct="0">
              <a:lnSpc>
                <a:spcPct val="100000"/>
              </a:lnSpc>
              <a:spcBef>
                <a:spcPct val="20000"/>
              </a:spcBef>
              <a:spcAft>
                <a:spcPct val="0"/>
              </a:spcAft>
              <a:buClr>
                <a:srgbClr val="3B812F"/>
              </a:buClr>
              <a:buSzPct val="60000"/>
              <a:buFont typeface="Wingdings" pitchFamily="2" charset="2"/>
              <a:buChar char="q"/>
              <a:tabLst/>
              <a:defRPr/>
            </a:pPr>
            <a:r>
              <a:rPr kumimoji="0" lang="en-US" sz="2200" b="0" i="0" u="none" strike="noStrike" kern="1200" cap="none" spc="0" normalizeH="0" baseline="0" noProof="0" dirty="0" err="1">
                <a:ln>
                  <a:noFill/>
                </a:ln>
                <a:solidFill>
                  <a:srgbClr val="000000"/>
                </a:solidFill>
                <a:effectLst/>
                <a:uLnTx/>
                <a:uFillTx/>
                <a:latin typeface="Tahoma"/>
                <a:ea typeface="+mn-ea"/>
                <a:cs typeface="+mn-cs"/>
              </a:rPr>
              <a:t>SneakySnake</a:t>
            </a:r>
            <a:r>
              <a:rPr kumimoji="0" lang="en-US" sz="2200" b="0" i="0" u="none" strike="noStrike" kern="1200" cap="none" spc="0" normalizeH="0" baseline="0" noProof="0" dirty="0">
                <a:ln>
                  <a:noFill/>
                </a:ln>
                <a:solidFill>
                  <a:srgbClr val="000000"/>
                </a:solidFill>
                <a:effectLst/>
                <a:uLnTx/>
                <a:uFillTx/>
                <a:latin typeface="Tahoma"/>
                <a:ea typeface="+mn-ea"/>
                <a:cs typeface="+mn-cs"/>
              </a:rPr>
              <a:t> is up to </a:t>
            </a:r>
            <a:r>
              <a:rPr kumimoji="0" lang="en-US" sz="2200" b="0" i="0" u="none" strike="noStrike" kern="1200" cap="none" spc="0" normalizeH="0" baseline="0" noProof="0" dirty="0">
                <a:ln>
                  <a:noFill/>
                </a:ln>
                <a:solidFill>
                  <a:srgbClr val="0000FF"/>
                </a:solidFill>
                <a:effectLst/>
                <a:uLnTx/>
                <a:uFillTx/>
                <a:latin typeface="Tahoma"/>
                <a:ea typeface="+mn-ea"/>
                <a:cs typeface="+mn-cs"/>
              </a:rPr>
              <a:t>four orders of magnitude more accurate </a:t>
            </a:r>
            <a:r>
              <a:rPr kumimoji="0" lang="en-US" sz="2200" b="0" i="0" u="none" strike="noStrike" kern="1200" cap="none" spc="0" normalizeH="0" baseline="0" noProof="0" dirty="0">
                <a:ln>
                  <a:noFill/>
                </a:ln>
                <a:solidFill>
                  <a:srgbClr val="000000"/>
                </a:solidFill>
                <a:effectLst/>
                <a:uLnTx/>
                <a:uFillTx/>
                <a:latin typeface="Tahoma"/>
                <a:ea typeface="+mn-ea"/>
                <a:cs typeface="+mn-cs"/>
              </a:rPr>
              <a:t>than Shouji </a:t>
            </a:r>
            <a:r>
              <a:rPr kumimoji="0" lang="en-US" sz="2000" b="0" i="0" u="none" strike="noStrike" kern="0" cap="none" spc="0" normalizeH="0" baseline="0" noProof="0" dirty="0">
                <a:ln>
                  <a:noFill/>
                </a:ln>
                <a:solidFill>
                  <a:srgbClr val="000000"/>
                </a:solidFill>
                <a:effectLst/>
                <a:uLnTx/>
                <a:uFillTx/>
                <a:latin typeface="Tahoma"/>
                <a:ea typeface="+mn-ea"/>
                <a:cs typeface="+mn-cs"/>
              </a:rPr>
              <a:t>(Bioinformatics’19) </a:t>
            </a:r>
            <a:r>
              <a:rPr kumimoji="0" lang="en-US" sz="2200" b="0" i="0" u="none" strike="noStrike" kern="1200" cap="none" spc="0" normalizeH="0" baseline="0" noProof="0" dirty="0">
                <a:ln>
                  <a:noFill/>
                </a:ln>
                <a:solidFill>
                  <a:srgbClr val="000000"/>
                </a:solidFill>
                <a:effectLst/>
                <a:uLnTx/>
                <a:uFillTx/>
                <a:latin typeface="Tahoma"/>
                <a:ea typeface="+mn-ea"/>
                <a:cs typeface="+mn-cs"/>
              </a:rPr>
              <a:t>and GateKeeper </a:t>
            </a:r>
            <a:r>
              <a:rPr kumimoji="0" lang="en-US" sz="2000" b="0" i="0" u="none" strike="noStrike" kern="0" cap="none" spc="0" normalizeH="0" baseline="0" noProof="0" dirty="0">
                <a:ln>
                  <a:noFill/>
                </a:ln>
                <a:solidFill>
                  <a:srgbClr val="000000"/>
                </a:solidFill>
                <a:effectLst/>
                <a:uLnTx/>
                <a:uFillTx/>
                <a:latin typeface="Tahoma"/>
                <a:ea typeface="+mn-ea"/>
                <a:cs typeface="+mn-cs"/>
              </a:rPr>
              <a:t>(Bioinformatics’17)</a:t>
            </a:r>
            <a:endParaRPr kumimoji="0" lang="en-US" sz="2200" b="0" i="0" u="none" strike="noStrike" kern="1200" cap="none" spc="0" normalizeH="0" baseline="0" noProof="0" dirty="0">
              <a:ln>
                <a:noFill/>
              </a:ln>
              <a:solidFill>
                <a:srgbClr val="000000"/>
              </a:solidFill>
              <a:effectLst/>
              <a:uLnTx/>
              <a:uFillTx/>
              <a:latin typeface="Tahoma"/>
              <a:ea typeface="+mn-ea"/>
              <a:cs typeface="+mn-cs"/>
            </a:endParaRPr>
          </a:p>
          <a:p>
            <a:pPr marL="669925" marR="0" lvl="1" indent="-325438" algn="l" defTabSz="914400" rtl="0" eaLnBrk="0" fontAlgn="base" latinLnBrk="0" hangingPunct="0">
              <a:lnSpc>
                <a:spcPct val="100000"/>
              </a:lnSpc>
              <a:spcBef>
                <a:spcPct val="20000"/>
              </a:spcBef>
              <a:spcAft>
                <a:spcPct val="0"/>
              </a:spcAft>
              <a:buClr>
                <a:srgbClr val="3B812F"/>
              </a:buClr>
              <a:buSzPct val="60000"/>
              <a:buFont typeface="Wingdings" pitchFamily="2" charset="2"/>
              <a:buChar char="q"/>
              <a:tabLst/>
              <a:defRPr/>
            </a:pPr>
            <a:r>
              <a:rPr kumimoji="0" lang="en-US" sz="2200" b="0" i="0" u="none" strike="noStrike" kern="1200" cap="none" spc="0" normalizeH="0" baseline="0" noProof="0" dirty="0" err="1">
                <a:ln>
                  <a:noFill/>
                </a:ln>
                <a:solidFill>
                  <a:srgbClr val="000000"/>
                </a:solidFill>
                <a:effectLst/>
                <a:uLnTx/>
                <a:uFillTx/>
                <a:latin typeface="Tahoma"/>
                <a:ea typeface="+mn-ea"/>
                <a:cs typeface="+mn-cs"/>
              </a:rPr>
              <a:t>SneakySnake</a:t>
            </a:r>
            <a:r>
              <a:rPr kumimoji="0" lang="en-US" sz="2200" b="0" i="0" u="none" strike="noStrike" kern="1200" cap="none" spc="0" normalizeH="0" baseline="0" noProof="0" dirty="0">
                <a:ln>
                  <a:noFill/>
                </a:ln>
                <a:solidFill>
                  <a:srgbClr val="000000"/>
                </a:solidFill>
                <a:effectLst/>
                <a:uLnTx/>
                <a:uFillTx/>
                <a:latin typeface="Tahoma"/>
                <a:ea typeface="+mn-ea"/>
                <a:cs typeface="+mn-cs"/>
              </a:rPr>
              <a:t> </a:t>
            </a:r>
            <a:r>
              <a:rPr kumimoji="0" lang="en-US" sz="2200" b="0" i="0" u="none" strike="noStrike" kern="1200" cap="none" spc="0" normalizeH="0" baseline="0" noProof="0" dirty="0">
                <a:ln>
                  <a:noFill/>
                </a:ln>
                <a:solidFill>
                  <a:srgbClr val="0000FF"/>
                </a:solidFill>
                <a:effectLst/>
                <a:uLnTx/>
                <a:uFillTx/>
                <a:latin typeface="Tahoma"/>
                <a:ea typeface="+mn-ea"/>
                <a:cs typeface="+mn-cs"/>
              </a:rPr>
              <a:t>greatly accelerates</a:t>
            </a:r>
            <a:r>
              <a:rPr kumimoji="0" lang="en-US" sz="2200" b="0" i="0" u="none" strike="noStrike" kern="1200" cap="none" spc="0" normalizeH="0" baseline="0" noProof="0" dirty="0">
                <a:ln>
                  <a:noFill/>
                </a:ln>
                <a:solidFill>
                  <a:srgbClr val="000000"/>
                </a:solidFill>
                <a:effectLst/>
                <a:uLnTx/>
                <a:uFillTx/>
                <a:latin typeface="Tahoma"/>
                <a:ea typeface="+mn-ea"/>
                <a:cs typeface="+mn-cs"/>
              </a:rPr>
              <a:t> state-of-the-art CPU sequence aligners, </a:t>
            </a:r>
            <a:r>
              <a:rPr kumimoji="0" lang="en-US" sz="2200" b="0" i="0" u="none" strike="noStrike" kern="0" cap="none" spc="0" normalizeH="0" baseline="0" noProof="0" dirty="0">
                <a:ln>
                  <a:noFill/>
                </a:ln>
                <a:solidFill>
                  <a:srgbClr val="000000"/>
                </a:solidFill>
                <a:effectLst/>
                <a:uLnTx/>
                <a:uFillTx/>
                <a:latin typeface="Tahoma"/>
                <a:ea typeface="+mn-ea"/>
                <a:cs typeface="+mn-cs"/>
              </a:rPr>
              <a:t>Edlib </a:t>
            </a:r>
            <a:r>
              <a:rPr kumimoji="0" lang="en-US" sz="2000" b="0" i="0" u="none" strike="noStrike" kern="0" cap="none" spc="0" normalizeH="0" baseline="0" noProof="0" dirty="0">
                <a:ln>
                  <a:noFill/>
                </a:ln>
                <a:solidFill>
                  <a:srgbClr val="000000"/>
                </a:solidFill>
                <a:effectLst/>
                <a:uLnTx/>
                <a:uFillTx/>
                <a:latin typeface="Tahoma"/>
                <a:ea typeface="+mn-ea"/>
                <a:cs typeface="+mn-cs"/>
              </a:rPr>
              <a:t>(Bioinformatics’17) </a:t>
            </a:r>
            <a:r>
              <a:rPr kumimoji="0" lang="en-US" sz="2200" b="0" i="0" u="none" strike="noStrike" kern="0" cap="none" spc="0" normalizeH="0" baseline="0" noProof="0" dirty="0">
                <a:ln>
                  <a:noFill/>
                </a:ln>
                <a:solidFill>
                  <a:srgbClr val="000000"/>
                </a:solidFill>
                <a:effectLst/>
                <a:uLnTx/>
                <a:uFillTx/>
                <a:latin typeface="Tahoma"/>
                <a:ea typeface="+mn-ea"/>
                <a:cs typeface="+mn-cs"/>
              </a:rPr>
              <a:t>and Parasail </a:t>
            </a:r>
            <a:r>
              <a:rPr kumimoji="0" lang="en-US" sz="2000" b="0" i="0" u="none" strike="noStrike" kern="0" cap="none" spc="0" normalizeH="0" baseline="0" noProof="0" dirty="0">
                <a:ln>
                  <a:noFill/>
                </a:ln>
                <a:solidFill>
                  <a:srgbClr val="000000"/>
                </a:solidFill>
                <a:effectLst/>
                <a:uLnTx/>
                <a:uFillTx/>
                <a:latin typeface="Tahoma"/>
                <a:ea typeface="+mn-ea"/>
                <a:cs typeface="+mn-cs"/>
              </a:rPr>
              <a:t>(BMC Bioinformatics’16)</a:t>
            </a:r>
            <a:r>
              <a:rPr kumimoji="0" lang="en-US" sz="2200" b="0" i="0" u="none" strike="noStrike" kern="1200" cap="none" spc="0" normalizeH="0" baseline="0" noProof="0" dirty="0">
                <a:ln>
                  <a:noFill/>
                </a:ln>
                <a:solidFill>
                  <a:srgbClr val="000000"/>
                </a:solidFill>
                <a:effectLst/>
                <a:uLnTx/>
                <a:uFillTx/>
                <a:latin typeface="Tahoma"/>
                <a:ea typeface="+mn-ea"/>
                <a:cs typeface="+mn-cs"/>
              </a:rPr>
              <a:t> </a:t>
            </a:r>
          </a:p>
          <a:p>
            <a:pPr lvl="2" indent="-325438">
              <a:buClr>
                <a:srgbClr val="3B812F"/>
              </a:buClr>
              <a:buSzPct val="60000"/>
              <a:buFont typeface="Wingdings" pitchFamily="2" charset="2"/>
              <a:buChar char="q"/>
            </a:pPr>
            <a:r>
              <a:rPr kumimoji="0" lang="en-US" b="0" i="0" u="none" strike="noStrike" kern="1200" cap="none" spc="0" normalizeH="0" baseline="0" noProof="0" dirty="0">
                <a:ln>
                  <a:noFill/>
                </a:ln>
                <a:effectLst/>
                <a:uLnTx/>
                <a:uFillTx/>
                <a:latin typeface="Tahoma"/>
                <a:ea typeface="+mn-ea"/>
                <a:cs typeface="+mn-cs"/>
              </a:rPr>
              <a:t>by up to </a:t>
            </a:r>
            <a:r>
              <a:rPr kumimoji="0" lang="en-US" b="0" i="0" u="none" strike="noStrike" kern="1200" cap="none" spc="0" normalizeH="0" baseline="0" noProof="0" dirty="0">
                <a:ln>
                  <a:noFill/>
                </a:ln>
                <a:solidFill>
                  <a:srgbClr val="0000FF"/>
                </a:solidFill>
                <a:effectLst/>
                <a:uLnTx/>
                <a:uFillTx/>
                <a:latin typeface="Tahoma"/>
                <a:ea typeface="+mn-ea"/>
                <a:cs typeface="+mn-cs"/>
              </a:rPr>
              <a:t>37.7× and 43.9× </a:t>
            </a:r>
            <a:r>
              <a:rPr kumimoji="0" lang="en-US" b="0" i="0" u="none" strike="noStrike" kern="0" cap="none" spc="0" normalizeH="0" baseline="0" noProof="0" dirty="0">
                <a:ln>
                  <a:noFill/>
                </a:ln>
                <a:solidFill>
                  <a:srgbClr val="000000"/>
                </a:solidFill>
                <a:effectLst/>
                <a:uLnTx/>
                <a:uFillTx/>
                <a:latin typeface="Tahoma"/>
                <a:ea typeface="+mn-ea"/>
                <a:cs typeface="+mn-cs"/>
              </a:rPr>
              <a:t>(&gt;12</a:t>
            </a:r>
            <a:r>
              <a:rPr kumimoji="0" lang="en-US" b="0" i="0" u="none" strike="noStrike" kern="1200" cap="none" spc="0" normalizeH="0" baseline="0" noProof="0" dirty="0">
                <a:ln>
                  <a:noFill/>
                </a:ln>
                <a:solidFill>
                  <a:srgbClr val="000000"/>
                </a:solidFill>
                <a:effectLst/>
                <a:uLnTx/>
                <a:uFillTx/>
                <a:latin typeface="Tahoma"/>
                <a:ea typeface="+mn-ea"/>
                <a:cs typeface="+mn-cs"/>
              </a:rPr>
              <a:t>× </a:t>
            </a:r>
            <a:r>
              <a:rPr kumimoji="0" lang="en-US" b="0" i="0" u="none" strike="noStrike" kern="0" cap="none" spc="0" normalizeH="0" baseline="0" noProof="0" dirty="0">
                <a:ln>
                  <a:noFill/>
                </a:ln>
                <a:solidFill>
                  <a:srgbClr val="000000"/>
                </a:solidFill>
                <a:effectLst/>
                <a:uLnTx/>
                <a:uFillTx/>
                <a:latin typeface="Tahoma"/>
                <a:ea typeface="+mn-ea"/>
                <a:cs typeface="+mn-cs"/>
              </a:rPr>
              <a:t>on average), on CPUs </a:t>
            </a:r>
          </a:p>
          <a:p>
            <a:pPr lvl="2" indent="-325438">
              <a:buClr>
                <a:srgbClr val="3B812F"/>
              </a:buClr>
              <a:buSzPct val="60000"/>
              <a:buFont typeface="Wingdings" pitchFamily="2" charset="2"/>
              <a:buChar char="q"/>
            </a:pPr>
            <a:r>
              <a:rPr kumimoji="0" lang="en-US" b="0" i="0" u="none" strike="noStrike" kern="0" cap="none" spc="0" normalizeH="0" baseline="0" noProof="0" dirty="0">
                <a:ln>
                  <a:noFill/>
                </a:ln>
                <a:solidFill>
                  <a:srgbClr val="000000"/>
                </a:solidFill>
                <a:effectLst/>
                <a:uLnTx/>
                <a:uFillTx/>
                <a:latin typeface="Tahoma"/>
                <a:ea typeface="+mn-ea"/>
                <a:cs typeface="+mn-cs"/>
              </a:rPr>
              <a:t>by up to </a:t>
            </a:r>
            <a:r>
              <a:rPr kumimoji="0" lang="en-US" b="0" i="0" u="none" strike="noStrike" kern="0" cap="none" spc="0" normalizeH="0" baseline="0" noProof="0" dirty="0">
                <a:ln>
                  <a:noFill/>
                </a:ln>
                <a:solidFill>
                  <a:srgbClr val="0000FF"/>
                </a:solidFill>
                <a:effectLst/>
                <a:uLnTx/>
                <a:uFillTx/>
                <a:latin typeface="Tahoma"/>
                <a:ea typeface="+mn-ea"/>
                <a:cs typeface="+mn-cs"/>
              </a:rPr>
              <a:t>413</a:t>
            </a:r>
            <a:r>
              <a:rPr kumimoji="0" lang="en-US" b="0" i="0" u="none" strike="noStrike" kern="1200" cap="none" spc="0" normalizeH="0" baseline="0" noProof="0" dirty="0">
                <a:ln>
                  <a:noFill/>
                </a:ln>
                <a:solidFill>
                  <a:srgbClr val="0000FF"/>
                </a:solidFill>
                <a:effectLst/>
                <a:uLnTx/>
                <a:uFillTx/>
                <a:latin typeface="Tahoma"/>
                <a:ea typeface="+mn-ea"/>
                <a:cs typeface="+mn-cs"/>
              </a:rPr>
              <a:t>×</a:t>
            </a:r>
            <a:r>
              <a:rPr kumimoji="0" lang="en-US" b="0" i="0" u="none" strike="noStrike" kern="0" cap="none" spc="0" normalizeH="0" baseline="0" noProof="0" dirty="0">
                <a:ln>
                  <a:noFill/>
                </a:ln>
                <a:solidFill>
                  <a:srgbClr val="0000FF"/>
                </a:solidFill>
                <a:effectLst/>
                <a:uLnTx/>
                <a:uFillTx/>
                <a:latin typeface="Tahoma"/>
                <a:ea typeface="+mn-ea"/>
                <a:cs typeface="+mn-cs"/>
              </a:rPr>
              <a:t> and 689</a:t>
            </a:r>
            <a:r>
              <a:rPr kumimoji="0" lang="en-US" b="0" i="0" u="none" strike="noStrike" kern="1200" cap="none" spc="0" normalizeH="0" baseline="0" noProof="0" dirty="0">
                <a:ln>
                  <a:noFill/>
                </a:ln>
                <a:solidFill>
                  <a:srgbClr val="0000FF"/>
                </a:solidFill>
                <a:effectLst/>
                <a:uLnTx/>
                <a:uFillTx/>
                <a:latin typeface="Tahoma"/>
                <a:ea typeface="+mn-ea"/>
                <a:cs typeface="+mn-cs"/>
              </a:rPr>
              <a:t>×</a:t>
            </a:r>
            <a:r>
              <a:rPr kumimoji="0" lang="en-US" b="0" i="0" u="none" strike="noStrike" kern="0" cap="none" spc="0" normalizeH="0" baseline="0" noProof="0" dirty="0">
                <a:ln>
                  <a:noFill/>
                </a:ln>
                <a:solidFill>
                  <a:srgbClr val="000000"/>
                </a:solidFill>
                <a:effectLst/>
                <a:uLnTx/>
                <a:uFillTx/>
                <a:latin typeface="Tahoma"/>
                <a:ea typeface="+mn-ea"/>
                <a:cs typeface="+mn-cs"/>
              </a:rPr>
              <a:t> (&gt;400</a:t>
            </a:r>
            <a:r>
              <a:rPr kumimoji="0" lang="en-US" b="0" i="0" u="none" strike="noStrike" kern="1200" cap="none" spc="0" normalizeH="0" baseline="0" noProof="0" dirty="0">
                <a:ln>
                  <a:noFill/>
                </a:ln>
                <a:solidFill>
                  <a:srgbClr val="000000"/>
                </a:solidFill>
                <a:effectLst/>
                <a:uLnTx/>
                <a:uFillTx/>
                <a:latin typeface="Tahoma"/>
                <a:ea typeface="+mn-ea"/>
                <a:cs typeface="+mn-cs"/>
              </a:rPr>
              <a:t>× </a:t>
            </a:r>
            <a:r>
              <a:rPr kumimoji="0" lang="en-US" b="0" i="0" u="none" strike="noStrike" kern="0" cap="none" spc="0" normalizeH="0" baseline="0" noProof="0" dirty="0">
                <a:ln>
                  <a:noFill/>
                </a:ln>
                <a:solidFill>
                  <a:srgbClr val="000000"/>
                </a:solidFill>
                <a:effectLst/>
                <a:uLnTx/>
                <a:uFillTx/>
                <a:latin typeface="Tahoma"/>
                <a:ea typeface="+mn-ea"/>
                <a:cs typeface="+mn-cs"/>
              </a:rPr>
              <a:t>on average)</a:t>
            </a:r>
            <a:r>
              <a:rPr kumimoji="0" lang="en-US" b="0" i="0" u="none" strike="noStrike" kern="0" cap="none" spc="0" normalizeH="0" noProof="0" dirty="0">
                <a:ln>
                  <a:noFill/>
                </a:ln>
                <a:solidFill>
                  <a:srgbClr val="000000"/>
                </a:solidFill>
                <a:effectLst/>
                <a:uLnTx/>
                <a:uFillTx/>
                <a:latin typeface="Tahoma"/>
                <a:ea typeface="+mn-ea"/>
                <a:cs typeface="+mn-cs"/>
              </a:rPr>
              <a:t> </a:t>
            </a:r>
            <a:r>
              <a:rPr kumimoji="0" lang="en-US" b="0" i="1" u="none" strike="noStrike" kern="0" cap="none" spc="0" normalizeH="0" baseline="0" noProof="0" dirty="0">
                <a:ln>
                  <a:noFill/>
                </a:ln>
                <a:solidFill>
                  <a:srgbClr val="000000"/>
                </a:solidFill>
                <a:effectLst/>
                <a:uLnTx/>
                <a:uFillTx/>
                <a:latin typeface="Tahoma"/>
                <a:ea typeface="+mn-ea"/>
                <a:cs typeface="+mn-cs"/>
              </a:rPr>
              <a:t>with </a:t>
            </a:r>
            <a:r>
              <a:rPr kumimoji="0" lang="en-US" b="0" i="1" u="none" strike="noStrike" kern="0" cap="none" spc="0" normalizeH="0" baseline="0" noProof="0" dirty="0">
                <a:ln>
                  <a:noFill/>
                </a:ln>
                <a:solidFill>
                  <a:srgbClr val="FF0000"/>
                </a:solidFill>
                <a:effectLst/>
                <a:uLnTx/>
                <a:uFillTx/>
                <a:latin typeface="Tahoma"/>
                <a:ea typeface="+mn-ea"/>
                <a:cs typeface="+mn-cs"/>
              </a:rPr>
              <a:t>FPGAs/GPUs</a:t>
            </a:r>
            <a:endParaRPr kumimoji="0" lang="en-US" b="0" i="0" u="none" strike="noStrike" kern="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87614185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7" end="7"/>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8" end="8"/>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9" end="9"/>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Content Placeholder 4">
            <a:extLst>
              <a:ext uri="{FF2B5EF4-FFF2-40B4-BE49-F238E27FC236}">
                <a16:creationId xmlns:a16="http://schemas.microsoft.com/office/drawing/2014/main" id="{A8D2AA1E-6B45-6548-B113-7556B3FE59DE}"/>
              </a:ext>
            </a:extLst>
          </p:cNvPr>
          <p:cNvPicPr>
            <a:picLocks noChangeAspect="1"/>
          </p:cNvPicPr>
          <p:nvPr/>
        </p:nvPicPr>
        <p:blipFill rotWithShape="1">
          <a:blip r:embed="rId3"/>
          <a:srcRect r="73604"/>
          <a:stretch/>
        </p:blipFill>
        <p:spPr bwMode="auto">
          <a:xfrm>
            <a:off x="39756" y="1518779"/>
            <a:ext cx="3392062" cy="2455694"/>
          </a:xfrm>
          <a:prstGeom prst="rect">
            <a:avLst/>
          </a:prstGeom>
          <a:noFill/>
          <a:ln w="9525">
            <a:noFill/>
            <a:miter lim="800000"/>
            <a:headEnd/>
            <a:tailEnd/>
          </a:ln>
        </p:spPr>
      </p:pic>
      <p:sp>
        <p:nvSpPr>
          <p:cNvPr id="10" name="Rectangle 9">
            <a:extLst>
              <a:ext uri="{FF2B5EF4-FFF2-40B4-BE49-F238E27FC236}">
                <a16:creationId xmlns:a16="http://schemas.microsoft.com/office/drawing/2014/main" id="{F90034A9-3102-034A-8C62-0ACC827D00CF}"/>
              </a:ext>
            </a:extLst>
          </p:cNvPr>
          <p:cNvSpPr/>
          <p:nvPr/>
        </p:nvSpPr>
        <p:spPr>
          <a:xfrm>
            <a:off x="39756" y="3645024"/>
            <a:ext cx="283772" cy="3294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6" name="Rectangle 15">
            <a:extLst>
              <a:ext uri="{FF2B5EF4-FFF2-40B4-BE49-F238E27FC236}">
                <a16:creationId xmlns:a16="http://schemas.microsoft.com/office/drawing/2014/main" id="{A791972A-2FE7-3F45-B08F-69692B9B697F}"/>
              </a:ext>
            </a:extLst>
          </p:cNvPr>
          <p:cNvSpPr/>
          <p:nvPr/>
        </p:nvSpPr>
        <p:spPr>
          <a:xfrm>
            <a:off x="3131578" y="3645023"/>
            <a:ext cx="283772" cy="3294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 name="Title 1"/>
          <p:cNvSpPr>
            <a:spLocks noGrp="1"/>
          </p:cNvSpPr>
          <p:nvPr>
            <p:ph type="title"/>
          </p:nvPr>
        </p:nvSpPr>
        <p:spPr/>
        <p:txBody>
          <a:bodyPr/>
          <a:lstStyle/>
          <a:p>
            <a:r>
              <a:rPr lang="en-US" err="1"/>
              <a:t>SneakySnake</a:t>
            </a:r>
            <a:r>
              <a:rPr lang="en-US"/>
              <a:t> Walkthrough</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graphicFrame>
        <p:nvGraphicFramePr>
          <p:cNvPr id="4" name="Diagram 3"/>
          <p:cNvGraphicFramePr/>
          <p:nvPr/>
        </p:nvGraphicFramePr>
        <p:xfrm>
          <a:off x="39756" y="979729"/>
          <a:ext cx="8988287" cy="478942"/>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8" name="TextBox 7"/>
          <p:cNvSpPr txBox="1"/>
          <p:nvPr/>
        </p:nvSpPr>
        <p:spPr>
          <a:xfrm>
            <a:off x="7009188" y="1725639"/>
            <a:ext cx="1205019"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Tahoma"/>
                <a:ea typeface="+mn-ea"/>
                <a:cs typeface="+mn-cs"/>
              </a:rPr>
              <a:t>E</a:t>
            </a:r>
            <a:r>
              <a:rPr kumimoji="0" lang="en-US" sz="2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Tahoma"/>
                <a:ea typeface="+mn-ea"/>
                <a:cs typeface="+mn-cs"/>
              </a:rPr>
              <a:t> = 3</a:t>
            </a:r>
          </a:p>
        </p:txBody>
      </p:sp>
      <p:sp>
        <p:nvSpPr>
          <p:cNvPr id="9" name="Rectangle 8"/>
          <p:cNvSpPr/>
          <p:nvPr/>
        </p:nvSpPr>
        <p:spPr>
          <a:xfrm>
            <a:off x="6910469" y="1628800"/>
            <a:ext cx="1097280" cy="640080"/>
          </a:xfrm>
          <a:prstGeom prst="rect">
            <a:avLst/>
          </a:prstGeom>
          <a:ln w="19050">
            <a:solidFill>
              <a:schemeClr val="tx1"/>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a:ln>
                <a:noFill/>
              </a:ln>
              <a:solidFill>
                <a:srgbClr val="5F5F5F"/>
              </a:solidFill>
              <a:effectLst/>
              <a:uLnTx/>
              <a:uFillTx/>
              <a:latin typeface="europa"/>
              <a:ea typeface="+mn-ea"/>
              <a:cs typeface="+mn-cs"/>
            </a:endParaRPr>
          </a:p>
        </p:txBody>
      </p:sp>
      <p:pic>
        <p:nvPicPr>
          <p:cNvPr id="13" name="Content Placeholder 5">
            <a:extLst>
              <a:ext uri="{FF2B5EF4-FFF2-40B4-BE49-F238E27FC236}">
                <a16:creationId xmlns:a16="http://schemas.microsoft.com/office/drawing/2014/main" id="{EE9A0DC5-BA32-BB4E-93C6-776A65E3B2AA}"/>
              </a:ext>
            </a:extLst>
          </p:cNvPr>
          <p:cNvPicPr>
            <a:picLocks noChangeAspect="1"/>
          </p:cNvPicPr>
          <p:nvPr/>
        </p:nvPicPr>
        <p:blipFill rotWithShape="1">
          <a:blip r:embed="rId9">
            <a:extLst>
              <a:ext uri="{28A0092B-C50C-407E-A947-70E740481C1C}">
                <a14:useLocalDpi xmlns:a14="http://schemas.microsoft.com/office/drawing/2010/main"/>
              </a:ext>
            </a:extLst>
          </a:blip>
          <a:srcRect/>
          <a:stretch/>
        </p:blipFill>
        <p:spPr bwMode="auto">
          <a:xfrm>
            <a:off x="1288078" y="3809747"/>
            <a:ext cx="7855922" cy="3083574"/>
          </a:xfrm>
          <a:prstGeom prst="rect">
            <a:avLst/>
          </a:prstGeom>
          <a:noFill/>
          <a:ln w="9525">
            <a:noFill/>
            <a:miter lim="800000"/>
            <a:headEnd/>
            <a:tailEnd/>
          </a:ln>
        </p:spPr>
      </p:pic>
    </p:spTree>
    <p:extLst>
      <p:ext uri="{BB962C8B-B14F-4D97-AF65-F5344CB8AC3E}">
        <p14:creationId xmlns:p14="http://schemas.microsoft.com/office/powerpoint/2010/main" val="138310185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F90034A9-3102-034A-8C62-0ACC827D00CF}"/>
              </a:ext>
            </a:extLst>
          </p:cNvPr>
          <p:cNvSpPr/>
          <p:nvPr/>
        </p:nvSpPr>
        <p:spPr>
          <a:xfrm>
            <a:off x="39756" y="3645024"/>
            <a:ext cx="283772" cy="3294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6" name="Rectangle 15">
            <a:extLst>
              <a:ext uri="{FF2B5EF4-FFF2-40B4-BE49-F238E27FC236}">
                <a16:creationId xmlns:a16="http://schemas.microsoft.com/office/drawing/2014/main" id="{A791972A-2FE7-3F45-B08F-69692B9B697F}"/>
              </a:ext>
            </a:extLst>
          </p:cNvPr>
          <p:cNvSpPr/>
          <p:nvPr/>
        </p:nvSpPr>
        <p:spPr>
          <a:xfrm>
            <a:off x="3131578" y="3645023"/>
            <a:ext cx="283772" cy="3294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 name="Title 1"/>
          <p:cNvSpPr>
            <a:spLocks noGrp="1"/>
          </p:cNvSpPr>
          <p:nvPr>
            <p:ph type="title"/>
          </p:nvPr>
        </p:nvSpPr>
        <p:spPr/>
        <p:txBody>
          <a:bodyPr/>
          <a:lstStyle/>
          <a:p>
            <a:r>
              <a:rPr lang="en-US" err="1"/>
              <a:t>SneakySnake</a:t>
            </a:r>
            <a:r>
              <a:rPr lang="en-US"/>
              <a:t> Walkthrough</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graphicFrame>
        <p:nvGraphicFramePr>
          <p:cNvPr id="4" name="Diagram 3"/>
          <p:cNvGraphicFramePr/>
          <p:nvPr/>
        </p:nvGraphicFramePr>
        <p:xfrm>
          <a:off x="39756" y="979729"/>
          <a:ext cx="8988287" cy="47894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8" name="TextBox 7"/>
          <p:cNvSpPr txBox="1"/>
          <p:nvPr/>
        </p:nvSpPr>
        <p:spPr>
          <a:xfrm>
            <a:off x="7009188" y="1725639"/>
            <a:ext cx="1205019"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Tahoma"/>
                <a:ea typeface="+mn-ea"/>
                <a:cs typeface="+mn-cs"/>
              </a:rPr>
              <a:t>E</a:t>
            </a:r>
            <a:r>
              <a:rPr kumimoji="0" lang="en-US" sz="2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Tahoma"/>
                <a:ea typeface="+mn-ea"/>
                <a:cs typeface="+mn-cs"/>
              </a:rPr>
              <a:t> = 3</a:t>
            </a:r>
          </a:p>
        </p:txBody>
      </p:sp>
      <p:sp>
        <p:nvSpPr>
          <p:cNvPr id="9" name="Rectangle 8"/>
          <p:cNvSpPr/>
          <p:nvPr/>
        </p:nvSpPr>
        <p:spPr>
          <a:xfrm>
            <a:off x="6910469" y="1628800"/>
            <a:ext cx="1097280" cy="640080"/>
          </a:xfrm>
          <a:prstGeom prst="rect">
            <a:avLst/>
          </a:prstGeom>
          <a:ln w="19050">
            <a:solidFill>
              <a:schemeClr val="tx1"/>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a:ln>
                <a:noFill/>
              </a:ln>
              <a:solidFill>
                <a:srgbClr val="5F5F5F"/>
              </a:solidFill>
              <a:effectLst/>
              <a:uLnTx/>
              <a:uFillTx/>
              <a:latin typeface="europa"/>
              <a:ea typeface="+mn-ea"/>
              <a:cs typeface="+mn-cs"/>
            </a:endParaRPr>
          </a:p>
        </p:txBody>
      </p:sp>
      <p:pic>
        <p:nvPicPr>
          <p:cNvPr id="13" name="Content Placeholder 5">
            <a:extLst>
              <a:ext uri="{FF2B5EF4-FFF2-40B4-BE49-F238E27FC236}">
                <a16:creationId xmlns:a16="http://schemas.microsoft.com/office/drawing/2014/main" id="{EE9A0DC5-BA32-BB4E-93C6-776A65E3B2AA}"/>
              </a:ext>
            </a:extLst>
          </p:cNvPr>
          <p:cNvPicPr>
            <a:picLocks noChangeAspect="1"/>
          </p:cNvPicPr>
          <p:nvPr/>
        </p:nvPicPr>
        <p:blipFill rotWithShape="1">
          <a:blip r:embed="rId8">
            <a:extLst>
              <a:ext uri="{28A0092B-C50C-407E-A947-70E740481C1C}">
                <a14:useLocalDpi xmlns:a14="http://schemas.microsoft.com/office/drawing/2010/main"/>
              </a:ext>
            </a:extLst>
          </a:blip>
          <a:srcRect/>
          <a:stretch/>
        </p:blipFill>
        <p:spPr bwMode="auto">
          <a:xfrm>
            <a:off x="539552" y="2673684"/>
            <a:ext cx="7855922" cy="3083574"/>
          </a:xfrm>
          <a:prstGeom prst="rect">
            <a:avLst/>
          </a:prstGeom>
          <a:noFill/>
          <a:ln w="9525">
            <a:noFill/>
            <a:miter lim="800000"/>
            <a:headEnd/>
            <a:tailEnd/>
          </a:ln>
        </p:spPr>
      </p:pic>
      <p:pic>
        <p:nvPicPr>
          <p:cNvPr id="14" name="Picture 13">
            <a:extLst>
              <a:ext uri="{FF2B5EF4-FFF2-40B4-BE49-F238E27FC236}">
                <a16:creationId xmlns:a16="http://schemas.microsoft.com/office/drawing/2014/main" id="{405E738F-A333-6E4E-A31A-F4F3FFC4E4BE}"/>
              </a:ext>
            </a:extLst>
          </p:cNvPr>
          <p:cNvPicPr>
            <a:picLocks noChangeAspect="1"/>
          </p:cNvPicPr>
          <p:nvPr/>
        </p:nvPicPr>
        <p:blipFill rotWithShape="1">
          <a:blip r:embed="rId9">
            <a:extLst>
              <a:ext uri="{28A0092B-C50C-407E-A947-70E740481C1C}">
                <a14:useLocalDpi xmlns:a14="http://schemas.microsoft.com/office/drawing/2010/main"/>
              </a:ext>
            </a:extLst>
          </a:blip>
          <a:srcRect/>
          <a:stretch/>
        </p:blipFill>
        <p:spPr>
          <a:xfrm>
            <a:off x="2770750" y="2997611"/>
            <a:ext cx="5443458" cy="2725750"/>
          </a:xfrm>
          <a:prstGeom prst="rect">
            <a:avLst/>
          </a:prstGeom>
        </p:spPr>
      </p:pic>
      <p:sp>
        <p:nvSpPr>
          <p:cNvPr id="6" name="Rectangle 5">
            <a:extLst>
              <a:ext uri="{FF2B5EF4-FFF2-40B4-BE49-F238E27FC236}">
                <a16:creationId xmlns:a16="http://schemas.microsoft.com/office/drawing/2014/main" id="{DC97228D-E126-784E-8F75-E0B65D446C02}"/>
              </a:ext>
            </a:extLst>
          </p:cNvPr>
          <p:cNvSpPr/>
          <p:nvPr/>
        </p:nvSpPr>
        <p:spPr>
          <a:xfrm rot="16200000">
            <a:off x="1213476" y="4174932"/>
            <a:ext cx="2726407" cy="390240"/>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Tahoma"/>
                <a:ea typeface="+mn-ea"/>
                <a:cs typeface="+mn-cs"/>
              </a:rPr>
              <a:t>ENTRANCE</a:t>
            </a:r>
          </a:p>
        </p:txBody>
      </p:sp>
      <p:sp>
        <p:nvSpPr>
          <p:cNvPr id="17" name="Rectangle 16">
            <a:extLst>
              <a:ext uri="{FF2B5EF4-FFF2-40B4-BE49-F238E27FC236}">
                <a16:creationId xmlns:a16="http://schemas.microsoft.com/office/drawing/2014/main" id="{B5C6120D-EF35-3741-A178-52515911D63F}"/>
              </a:ext>
            </a:extLst>
          </p:cNvPr>
          <p:cNvSpPr/>
          <p:nvPr/>
        </p:nvSpPr>
        <p:spPr>
          <a:xfrm rot="16200000">
            <a:off x="7046453" y="4175261"/>
            <a:ext cx="2725749" cy="3902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Tahoma"/>
                <a:ea typeface="+mn-ea"/>
                <a:cs typeface="+mn-cs"/>
              </a:rPr>
              <a:t>EXIT</a:t>
            </a:r>
          </a:p>
        </p:txBody>
      </p:sp>
    </p:spTree>
    <p:extLst>
      <p:ext uri="{BB962C8B-B14F-4D97-AF65-F5344CB8AC3E}">
        <p14:creationId xmlns:p14="http://schemas.microsoft.com/office/powerpoint/2010/main" val="49960362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3" presetClass="entr" presetSubtype="1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blinds(horizontal)">
                                      <p:cBhvr>
                                        <p:cTn id="15" dur="500"/>
                                        <p:tgtEl>
                                          <p:spTgt spid="6"/>
                                        </p:tgtEl>
                                      </p:cBhvr>
                                    </p:animEffect>
                                  </p:childTnLst>
                                </p:cTn>
                              </p:par>
                              <p:par>
                                <p:cTn id="16" presetID="3" presetClass="entr" presetSubtype="10" fill="hold" grpId="0" nodeType="with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blinds(horizontal)">
                                      <p:cBhvr>
                                        <p:cTn id="1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7"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err="1"/>
              <a:t>SneakySnake</a:t>
            </a:r>
            <a:r>
              <a:rPr lang="en-US"/>
              <a:t> Walkthrough</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146</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graphicFrame>
        <p:nvGraphicFramePr>
          <p:cNvPr id="4" name="Diagram 3"/>
          <p:cNvGraphicFramePr/>
          <p:nvPr/>
        </p:nvGraphicFramePr>
        <p:xfrm>
          <a:off x="39756" y="979729"/>
          <a:ext cx="8988287" cy="47894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8" name="TextBox 7"/>
          <p:cNvSpPr txBox="1"/>
          <p:nvPr/>
        </p:nvSpPr>
        <p:spPr>
          <a:xfrm>
            <a:off x="7585027" y="1711244"/>
            <a:ext cx="640264"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Tahoma"/>
                <a:ea typeface="+mn-ea"/>
                <a:cs typeface="+mn-cs"/>
              </a:rPr>
              <a:t>3</a:t>
            </a:r>
          </a:p>
        </p:txBody>
      </p:sp>
      <p:sp>
        <p:nvSpPr>
          <p:cNvPr id="9" name="Rectangle 8"/>
          <p:cNvSpPr/>
          <p:nvPr/>
        </p:nvSpPr>
        <p:spPr>
          <a:xfrm>
            <a:off x="6910469" y="1628800"/>
            <a:ext cx="1097280" cy="640080"/>
          </a:xfrm>
          <a:prstGeom prst="rect">
            <a:avLst/>
          </a:prstGeom>
          <a:ln w="19050">
            <a:solidFill>
              <a:schemeClr val="tx1"/>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a:ln>
                <a:noFill/>
              </a:ln>
              <a:solidFill>
                <a:srgbClr val="5F5F5F"/>
              </a:solidFill>
              <a:effectLst/>
              <a:uLnTx/>
              <a:uFillTx/>
              <a:latin typeface="europa"/>
              <a:ea typeface="+mn-ea"/>
              <a:cs typeface="+mn-cs"/>
            </a:endParaRPr>
          </a:p>
        </p:txBody>
      </p:sp>
      <p:pic>
        <p:nvPicPr>
          <p:cNvPr id="14" name="Picture 13">
            <a:extLst>
              <a:ext uri="{FF2B5EF4-FFF2-40B4-BE49-F238E27FC236}">
                <a16:creationId xmlns:a16="http://schemas.microsoft.com/office/drawing/2014/main" id="{405E738F-A333-6E4E-A31A-F4F3FFC4E4BE}"/>
              </a:ext>
            </a:extLst>
          </p:cNvPr>
          <p:cNvPicPr>
            <a:picLocks noChangeAspect="1"/>
          </p:cNvPicPr>
          <p:nvPr/>
        </p:nvPicPr>
        <p:blipFill rotWithShape="1">
          <a:blip r:embed="rId8">
            <a:extLst>
              <a:ext uri="{28A0092B-C50C-407E-A947-70E740481C1C}">
                <a14:useLocalDpi xmlns:a14="http://schemas.microsoft.com/office/drawing/2010/main"/>
              </a:ext>
            </a:extLst>
          </a:blip>
          <a:srcRect/>
          <a:stretch/>
        </p:blipFill>
        <p:spPr>
          <a:xfrm>
            <a:off x="2770749" y="2997611"/>
            <a:ext cx="5496579" cy="2725750"/>
          </a:xfrm>
          <a:prstGeom prst="rect">
            <a:avLst/>
          </a:prstGeom>
        </p:spPr>
      </p:pic>
      <p:sp>
        <p:nvSpPr>
          <p:cNvPr id="17" name="Rectangle 16">
            <a:extLst>
              <a:ext uri="{FF2B5EF4-FFF2-40B4-BE49-F238E27FC236}">
                <a16:creationId xmlns:a16="http://schemas.microsoft.com/office/drawing/2014/main" id="{B5C6120D-EF35-3741-A178-52515911D63F}"/>
              </a:ext>
            </a:extLst>
          </p:cNvPr>
          <p:cNvSpPr/>
          <p:nvPr/>
        </p:nvSpPr>
        <p:spPr>
          <a:xfrm rot="16200000">
            <a:off x="7046453" y="4175261"/>
            <a:ext cx="2725749" cy="3902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Tahoma"/>
                <a:ea typeface="+mn-ea"/>
                <a:cs typeface="+mn-cs"/>
              </a:rPr>
              <a:t>EXIT</a:t>
            </a:r>
          </a:p>
        </p:txBody>
      </p:sp>
      <p:pic>
        <p:nvPicPr>
          <p:cNvPr id="16" name="Picture 15" descr="Image result for snake cartoon">
            <a:extLst>
              <a:ext uri="{FF2B5EF4-FFF2-40B4-BE49-F238E27FC236}">
                <a16:creationId xmlns:a16="http://schemas.microsoft.com/office/drawing/2014/main" id="{40C0E96E-5EBD-1145-913E-F5E6014A229E}"/>
              </a:ext>
            </a:extLst>
          </p:cNvPr>
          <p:cNvPicPr>
            <a:picLocks noChangeAspect="1" noChangeArrowheads="1"/>
          </p:cNvPicPr>
          <p:nvPr/>
        </p:nvPicPr>
        <p:blipFill>
          <a:blip r:embed="rId9" cstate="print">
            <a:extLst>
              <a:ext uri="{28A0092B-C50C-407E-A947-70E740481C1C}">
                <a14:useLocalDpi xmlns:a14="http://schemas.microsoft.com/office/drawing/2010/main"/>
              </a:ext>
            </a:extLst>
          </a:blip>
          <a:srcRect/>
          <a:stretch>
            <a:fillRect/>
          </a:stretch>
        </p:blipFill>
        <p:spPr bwMode="auto">
          <a:xfrm>
            <a:off x="155571" y="3501008"/>
            <a:ext cx="1613722" cy="1433979"/>
          </a:xfrm>
          <a:prstGeom prst="rect">
            <a:avLst/>
          </a:prstGeom>
          <a:noFill/>
          <a:extLst>
            <a:ext uri="{909E8E84-426E-40DD-AFC4-6F175D3DCCD1}">
              <a14:hiddenFill xmlns:a14="http://schemas.microsoft.com/office/drawing/2010/main">
                <a:solidFill>
                  <a:srgbClr val="FFFFFF"/>
                </a:solidFill>
              </a14:hiddenFill>
            </a:ext>
          </a:extLst>
        </p:spPr>
      </p:pic>
      <p:sp>
        <p:nvSpPr>
          <p:cNvPr id="48" name="Rectangle 47">
            <a:extLst>
              <a:ext uri="{FF2B5EF4-FFF2-40B4-BE49-F238E27FC236}">
                <a16:creationId xmlns:a16="http://schemas.microsoft.com/office/drawing/2014/main" id="{AE868364-1855-C74C-A9DD-A0D3EC41B99B}"/>
              </a:ext>
            </a:extLst>
          </p:cNvPr>
          <p:cNvSpPr/>
          <p:nvPr/>
        </p:nvSpPr>
        <p:spPr>
          <a:xfrm>
            <a:off x="2369953" y="4294624"/>
            <a:ext cx="2562087" cy="180000"/>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E171A4"/>
              </a:solidFill>
              <a:effectLst/>
              <a:uLnTx/>
              <a:uFillTx/>
              <a:latin typeface="Tahoma"/>
              <a:ea typeface="+mn-ea"/>
              <a:cs typeface="+mn-cs"/>
            </a:endParaRPr>
          </a:p>
        </p:txBody>
      </p:sp>
      <p:sp>
        <p:nvSpPr>
          <p:cNvPr id="58" name="TextBox 57">
            <a:extLst>
              <a:ext uri="{FF2B5EF4-FFF2-40B4-BE49-F238E27FC236}">
                <a16:creationId xmlns:a16="http://schemas.microsoft.com/office/drawing/2014/main" id="{D25C0B9F-8639-B84C-A741-146BEA46559A}"/>
              </a:ext>
            </a:extLst>
          </p:cNvPr>
          <p:cNvSpPr txBox="1"/>
          <p:nvPr/>
        </p:nvSpPr>
        <p:spPr>
          <a:xfrm>
            <a:off x="7593836" y="1721139"/>
            <a:ext cx="640264"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Tahoma"/>
                <a:ea typeface="+mn-ea"/>
                <a:cs typeface="+mn-cs"/>
              </a:rPr>
              <a:t>2</a:t>
            </a:r>
          </a:p>
        </p:txBody>
      </p:sp>
      <p:sp>
        <p:nvSpPr>
          <p:cNvPr id="59" name="Rectangle 58">
            <a:extLst>
              <a:ext uri="{FF2B5EF4-FFF2-40B4-BE49-F238E27FC236}">
                <a16:creationId xmlns:a16="http://schemas.microsoft.com/office/drawing/2014/main" id="{C16E936C-17C5-E747-AD7D-3EF8AC99D79F}"/>
              </a:ext>
            </a:extLst>
          </p:cNvPr>
          <p:cNvSpPr/>
          <p:nvPr/>
        </p:nvSpPr>
        <p:spPr>
          <a:xfrm>
            <a:off x="4932040" y="3897071"/>
            <a:ext cx="2304256" cy="178310"/>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E171A4"/>
              </a:solidFill>
              <a:effectLst/>
              <a:uLnTx/>
              <a:uFillTx/>
              <a:latin typeface="Tahoma"/>
              <a:ea typeface="+mn-ea"/>
              <a:cs typeface="+mn-cs"/>
            </a:endParaRPr>
          </a:p>
        </p:txBody>
      </p:sp>
      <p:sp>
        <p:nvSpPr>
          <p:cNvPr id="76" name="TextBox 75">
            <a:extLst>
              <a:ext uri="{FF2B5EF4-FFF2-40B4-BE49-F238E27FC236}">
                <a16:creationId xmlns:a16="http://schemas.microsoft.com/office/drawing/2014/main" id="{A9DFBFD2-B0F9-024C-B042-98E5B207EFA8}"/>
              </a:ext>
            </a:extLst>
          </p:cNvPr>
          <p:cNvSpPr txBox="1"/>
          <p:nvPr/>
        </p:nvSpPr>
        <p:spPr>
          <a:xfrm>
            <a:off x="7593836" y="1741778"/>
            <a:ext cx="640264"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Tahoma"/>
                <a:ea typeface="+mn-ea"/>
                <a:cs typeface="+mn-cs"/>
              </a:rPr>
              <a:t>1</a:t>
            </a:r>
          </a:p>
        </p:txBody>
      </p:sp>
      <p:sp>
        <p:nvSpPr>
          <p:cNvPr id="77" name="Rectangle 76">
            <a:extLst>
              <a:ext uri="{FF2B5EF4-FFF2-40B4-BE49-F238E27FC236}">
                <a16:creationId xmlns:a16="http://schemas.microsoft.com/office/drawing/2014/main" id="{6FB8C31A-51D0-104D-8B6B-95CE0C77832E}"/>
              </a:ext>
            </a:extLst>
          </p:cNvPr>
          <p:cNvSpPr/>
          <p:nvPr/>
        </p:nvSpPr>
        <p:spPr>
          <a:xfrm>
            <a:off x="7164288" y="3537032"/>
            <a:ext cx="1476000" cy="184712"/>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E171A4"/>
              </a:solidFill>
              <a:effectLst/>
              <a:uLnTx/>
              <a:uFillTx/>
              <a:latin typeface="Tahoma"/>
              <a:ea typeface="+mn-ea"/>
              <a:cs typeface="+mn-cs"/>
            </a:endParaRPr>
          </a:p>
        </p:txBody>
      </p:sp>
      <p:sp>
        <p:nvSpPr>
          <p:cNvPr id="78" name="TextBox 77">
            <a:extLst>
              <a:ext uri="{FF2B5EF4-FFF2-40B4-BE49-F238E27FC236}">
                <a16:creationId xmlns:a16="http://schemas.microsoft.com/office/drawing/2014/main" id="{DCA66EE7-F096-B24B-97B7-03FE4AF6193E}"/>
              </a:ext>
            </a:extLst>
          </p:cNvPr>
          <p:cNvSpPr txBox="1"/>
          <p:nvPr/>
        </p:nvSpPr>
        <p:spPr>
          <a:xfrm>
            <a:off x="7586448" y="1738220"/>
            <a:ext cx="640264"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Tahoma"/>
                <a:ea typeface="+mn-ea"/>
                <a:cs typeface="+mn-cs"/>
              </a:rPr>
              <a:t>0</a:t>
            </a:r>
          </a:p>
        </p:txBody>
      </p:sp>
      <p:sp>
        <p:nvSpPr>
          <p:cNvPr id="79" name="Rectangle 78">
            <a:extLst>
              <a:ext uri="{FF2B5EF4-FFF2-40B4-BE49-F238E27FC236}">
                <a16:creationId xmlns:a16="http://schemas.microsoft.com/office/drawing/2014/main" id="{C748629A-8EAE-7641-921B-7F6EC3336FDD}"/>
              </a:ext>
            </a:extLst>
          </p:cNvPr>
          <p:cNvSpPr/>
          <p:nvPr/>
        </p:nvSpPr>
        <p:spPr>
          <a:xfrm>
            <a:off x="7023567" y="1726575"/>
            <a:ext cx="466261" cy="43468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grpSp>
        <p:nvGrpSpPr>
          <p:cNvPr id="57" name="Group 56">
            <a:extLst>
              <a:ext uri="{FF2B5EF4-FFF2-40B4-BE49-F238E27FC236}">
                <a16:creationId xmlns:a16="http://schemas.microsoft.com/office/drawing/2014/main" id="{D5A293A7-AE72-A049-86B0-3169520805BD}"/>
              </a:ext>
            </a:extLst>
          </p:cNvPr>
          <p:cNvGrpSpPr/>
          <p:nvPr/>
        </p:nvGrpSpPr>
        <p:grpSpPr>
          <a:xfrm>
            <a:off x="4880935" y="3172352"/>
            <a:ext cx="293637" cy="2504685"/>
            <a:chOff x="4880935" y="3172352"/>
            <a:chExt cx="1368152" cy="2504685"/>
          </a:xfrm>
        </p:grpSpPr>
        <p:cxnSp>
          <p:nvCxnSpPr>
            <p:cNvPr id="49" name="Straight Arrow Connector 48">
              <a:extLst>
                <a:ext uri="{FF2B5EF4-FFF2-40B4-BE49-F238E27FC236}">
                  <a16:creationId xmlns:a16="http://schemas.microsoft.com/office/drawing/2014/main" id="{32354A49-8D8B-0841-B801-FBB6DEA8228D}"/>
                </a:ext>
              </a:extLst>
            </p:cNvPr>
            <p:cNvCxnSpPr>
              <a:cxnSpLocks/>
            </p:cNvCxnSpPr>
            <p:nvPr/>
          </p:nvCxnSpPr>
          <p:spPr>
            <a:xfrm flipV="1">
              <a:off x="4880935" y="3172352"/>
              <a:ext cx="1368152" cy="1219518"/>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0" name="Straight Arrow Connector 49">
              <a:extLst>
                <a:ext uri="{FF2B5EF4-FFF2-40B4-BE49-F238E27FC236}">
                  <a16:creationId xmlns:a16="http://schemas.microsoft.com/office/drawing/2014/main" id="{25089DBB-58AC-7443-AE62-41AEEF3304DD}"/>
                </a:ext>
              </a:extLst>
            </p:cNvPr>
            <p:cNvCxnSpPr>
              <a:cxnSpLocks/>
            </p:cNvCxnSpPr>
            <p:nvPr/>
          </p:nvCxnSpPr>
          <p:spPr>
            <a:xfrm flipV="1">
              <a:off x="4880935" y="3604400"/>
              <a:ext cx="1368152" cy="796708"/>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1" name="Straight Arrow Connector 50">
              <a:extLst>
                <a:ext uri="{FF2B5EF4-FFF2-40B4-BE49-F238E27FC236}">
                  <a16:creationId xmlns:a16="http://schemas.microsoft.com/office/drawing/2014/main" id="{567EE76D-C31A-4B4D-92F1-1539A7504BFB}"/>
                </a:ext>
              </a:extLst>
            </p:cNvPr>
            <p:cNvCxnSpPr>
              <a:cxnSpLocks/>
            </p:cNvCxnSpPr>
            <p:nvPr/>
          </p:nvCxnSpPr>
          <p:spPr>
            <a:xfrm flipV="1">
              <a:off x="4880935" y="4078954"/>
              <a:ext cx="1368152" cy="312916"/>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2" name="Straight Arrow Connector 51">
              <a:extLst>
                <a:ext uri="{FF2B5EF4-FFF2-40B4-BE49-F238E27FC236}">
                  <a16:creationId xmlns:a16="http://schemas.microsoft.com/office/drawing/2014/main" id="{F1081564-BAFC-5240-86EE-376766F72175}"/>
                </a:ext>
              </a:extLst>
            </p:cNvPr>
            <p:cNvCxnSpPr>
              <a:cxnSpLocks/>
            </p:cNvCxnSpPr>
            <p:nvPr/>
          </p:nvCxnSpPr>
          <p:spPr>
            <a:xfrm>
              <a:off x="4880935" y="4401108"/>
              <a:ext cx="1368152" cy="6277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3" name="Straight Arrow Connector 52">
              <a:extLst>
                <a:ext uri="{FF2B5EF4-FFF2-40B4-BE49-F238E27FC236}">
                  <a16:creationId xmlns:a16="http://schemas.microsoft.com/office/drawing/2014/main" id="{214E0230-4482-FA48-9529-9099C5EEA18E}"/>
                </a:ext>
              </a:extLst>
            </p:cNvPr>
            <p:cNvCxnSpPr>
              <a:cxnSpLocks/>
            </p:cNvCxnSpPr>
            <p:nvPr/>
          </p:nvCxnSpPr>
          <p:spPr>
            <a:xfrm>
              <a:off x="4880935" y="4410346"/>
              <a:ext cx="1368152" cy="480499"/>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a16="http://schemas.microsoft.com/office/drawing/2014/main" id="{232A2ECE-7F50-D341-8F21-1F977A529C84}"/>
                </a:ext>
              </a:extLst>
            </p:cNvPr>
            <p:cNvCxnSpPr>
              <a:cxnSpLocks/>
            </p:cNvCxnSpPr>
            <p:nvPr/>
          </p:nvCxnSpPr>
          <p:spPr>
            <a:xfrm>
              <a:off x="4880935" y="4410346"/>
              <a:ext cx="1368152" cy="806226"/>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5" name="Straight Arrow Connector 54">
              <a:extLst>
                <a:ext uri="{FF2B5EF4-FFF2-40B4-BE49-F238E27FC236}">
                  <a16:creationId xmlns:a16="http://schemas.microsoft.com/office/drawing/2014/main" id="{D046B0F1-9A06-094E-8EEC-C5A1FB852A77}"/>
                </a:ext>
              </a:extLst>
            </p:cNvPr>
            <p:cNvCxnSpPr>
              <a:cxnSpLocks/>
            </p:cNvCxnSpPr>
            <p:nvPr/>
          </p:nvCxnSpPr>
          <p:spPr>
            <a:xfrm>
              <a:off x="4880935" y="4432494"/>
              <a:ext cx="1368152" cy="1244543"/>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sp>
        <p:nvSpPr>
          <p:cNvPr id="56" name="Rectangle 55">
            <a:extLst>
              <a:ext uri="{FF2B5EF4-FFF2-40B4-BE49-F238E27FC236}">
                <a16:creationId xmlns:a16="http://schemas.microsoft.com/office/drawing/2014/main" id="{76EA1A54-4121-2A4E-82B6-2F97A50559A9}"/>
              </a:ext>
            </a:extLst>
          </p:cNvPr>
          <p:cNvSpPr/>
          <p:nvPr/>
        </p:nvSpPr>
        <p:spPr>
          <a:xfrm>
            <a:off x="5076056" y="3038232"/>
            <a:ext cx="432048" cy="27264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100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0</a:t>
            </a:r>
          </a:p>
          <a:p>
            <a:pPr marL="0" marR="0" lvl="0" indent="0" algn="ctr" defTabSz="914400" rtl="0" eaLnBrk="1" fontAlgn="auto" latinLnBrk="0" hangingPunct="1">
              <a:lnSpc>
                <a:spcPct val="100000"/>
              </a:lnSpc>
              <a:spcBef>
                <a:spcPts val="0"/>
              </a:spcBef>
              <a:spcAft>
                <a:spcPts val="100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0</a:t>
            </a:r>
          </a:p>
          <a:p>
            <a:pPr marL="0" marR="0" lvl="0" indent="0" algn="ctr" defTabSz="914400" rtl="0" eaLnBrk="1" fontAlgn="auto" latinLnBrk="0" hangingPunct="1">
              <a:lnSpc>
                <a:spcPct val="100000"/>
              </a:lnSpc>
              <a:spcBef>
                <a:spcPts val="0"/>
              </a:spcBef>
              <a:spcAft>
                <a:spcPts val="100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4</a:t>
            </a:r>
          </a:p>
          <a:p>
            <a:pPr marL="0" marR="0" lvl="0" indent="0" algn="ctr" defTabSz="914400" rtl="0" eaLnBrk="1" fontAlgn="auto" latinLnBrk="0" hangingPunct="1">
              <a:lnSpc>
                <a:spcPct val="100000"/>
              </a:lnSpc>
              <a:spcBef>
                <a:spcPts val="0"/>
              </a:spcBef>
              <a:spcAft>
                <a:spcPts val="100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0</a:t>
            </a:r>
          </a:p>
          <a:p>
            <a:pPr marL="0" marR="0" lvl="0" indent="0" algn="ctr" defTabSz="914400" rtl="0" eaLnBrk="1" fontAlgn="auto" latinLnBrk="0" hangingPunct="1">
              <a:lnSpc>
                <a:spcPct val="100000"/>
              </a:lnSpc>
              <a:spcBef>
                <a:spcPts val="0"/>
              </a:spcBef>
              <a:spcAft>
                <a:spcPts val="100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2</a:t>
            </a:r>
          </a:p>
          <a:p>
            <a:pPr marL="0" marR="0" lvl="0" indent="0" algn="ctr" defTabSz="914400" rtl="0" eaLnBrk="1" fontAlgn="auto" latinLnBrk="0" hangingPunct="1">
              <a:lnSpc>
                <a:spcPct val="100000"/>
              </a:lnSpc>
              <a:spcBef>
                <a:spcPts val="0"/>
              </a:spcBef>
              <a:spcAft>
                <a:spcPts val="100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0</a:t>
            </a:r>
          </a:p>
          <a:p>
            <a:pPr marL="0" marR="0" lvl="0" indent="0" algn="ctr" defTabSz="914400" rtl="0" eaLnBrk="1" fontAlgn="auto" latinLnBrk="0" hangingPunct="1">
              <a:lnSpc>
                <a:spcPct val="100000"/>
              </a:lnSpc>
              <a:spcBef>
                <a:spcPts val="0"/>
              </a:spcBef>
              <a:spcAft>
                <a:spcPts val="100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0</a:t>
            </a:r>
          </a:p>
        </p:txBody>
      </p:sp>
      <p:sp>
        <p:nvSpPr>
          <p:cNvPr id="6" name="Rectangle 5">
            <a:extLst>
              <a:ext uri="{FF2B5EF4-FFF2-40B4-BE49-F238E27FC236}">
                <a16:creationId xmlns:a16="http://schemas.microsoft.com/office/drawing/2014/main" id="{DC97228D-E126-784E-8F75-E0B65D446C02}"/>
              </a:ext>
            </a:extLst>
          </p:cNvPr>
          <p:cNvSpPr/>
          <p:nvPr/>
        </p:nvSpPr>
        <p:spPr>
          <a:xfrm rot="16200000">
            <a:off x="1213476" y="4174932"/>
            <a:ext cx="2726407" cy="390240"/>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Tahoma"/>
                <a:ea typeface="+mn-ea"/>
                <a:cs typeface="+mn-cs"/>
              </a:rPr>
              <a:t>ENTRANCE</a:t>
            </a:r>
          </a:p>
        </p:txBody>
      </p:sp>
      <p:cxnSp>
        <p:nvCxnSpPr>
          <p:cNvPr id="18" name="Straight Arrow Connector 17">
            <a:extLst>
              <a:ext uri="{FF2B5EF4-FFF2-40B4-BE49-F238E27FC236}">
                <a16:creationId xmlns:a16="http://schemas.microsoft.com/office/drawing/2014/main" id="{536D989F-4F00-0F40-8F7A-2108A6B220A8}"/>
              </a:ext>
            </a:extLst>
          </p:cNvPr>
          <p:cNvCxnSpPr>
            <a:cxnSpLocks/>
          </p:cNvCxnSpPr>
          <p:nvPr/>
        </p:nvCxnSpPr>
        <p:spPr>
          <a:xfrm flipV="1">
            <a:off x="1547664" y="3140968"/>
            <a:ext cx="1368152" cy="1219518"/>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86B0BE45-CF6D-E744-8369-BB2A600A80BB}"/>
              </a:ext>
            </a:extLst>
          </p:cNvPr>
          <p:cNvCxnSpPr>
            <a:cxnSpLocks/>
          </p:cNvCxnSpPr>
          <p:nvPr/>
        </p:nvCxnSpPr>
        <p:spPr>
          <a:xfrm flipV="1">
            <a:off x="1547664" y="3573016"/>
            <a:ext cx="1368152" cy="796708"/>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a:extLst>
              <a:ext uri="{FF2B5EF4-FFF2-40B4-BE49-F238E27FC236}">
                <a16:creationId xmlns:a16="http://schemas.microsoft.com/office/drawing/2014/main" id="{7FF41472-4419-1C47-B47F-0C75CEB03D68}"/>
              </a:ext>
            </a:extLst>
          </p:cNvPr>
          <p:cNvCxnSpPr>
            <a:cxnSpLocks/>
          </p:cNvCxnSpPr>
          <p:nvPr/>
        </p:nvCxnSpPr>
        <p:spPr>
          <a:xfrm flipV="1">
            <a:off x="1547664" y="4047570"/>
            <a:ext cx="1368152" cy="312916"/>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B0620BFE-B43C-D245-8CB4-3F35E7A3340E}"/>
              </a:ext>
            </a:extLst>
          </p:cNvPr>
          <p:cNvCxnSpPr>
            <a:cxnSpLocks/>
          </p:cNvCxnSpPr>
          <p:nvPr/>
        </p:nvCxnSpPr>
        <p:spPr>
          <a:xfrm>
            <a:off x="1547664" y="4369724"/>
            <a:ext cx="1368152" cy="6277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9" name="Straight Arrow Connector 28">
            <a:extLst>
              <a:ext uri="{FF2B5EF4-FFF2-40B4-BE49-F238E27FC236}">
                <a16:creationId xmlns:a16="http://schemas.microsoft.com/office/drawing/2014/main" id="{F53E3C3B-5D4C-D744-8D03-05A1B2BF38E6}"/>
              </a:ext>
            </a:extLst>
          </p:cNvPr>
          <p:cNvCxnSpPr>
            <a:cxnSpLocks/>
          </p:cNvCxnSpPr>
          <p:nvPr/>
        </p:nvCxnSpPr>
        <p:spPr>
          <a:xfrm>
            <a:off x="1547664" y="4378962"/>
            <a:ext cx="1368152" cy="480499"/>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2" name="Straight Arrow Connector 31">
            <a:extLst>
              <a:ext uri="{FF2B5EF4-FFF2-40B4-BE49-F238E27FC236}">
                <a16:creationId xmlns:a16="http://schemas.microsoft.com/office/drawing/2014/main" id="{E85E3E13-8CEC-2444-BED3-F5B19A86606E}"/>
              </a:ext>
            </a:extLst>
          </p:cNvPr>
          <p:cNvCxnSpPr>
            <a:cxnSpLocks/>
          </p:cNvCxnSpPr>
          <p:nvPr/>
        </p:nvCxnSpPr>
        <p:spPr>
          <a:xfrm>
            <a:off x="1547664" y="4378962"/>
            <a:ext cx="1368152" cy="806226"/>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5" name="Straight Arrow Connector 34">
            <a:extLst>
              <a:ext uri="{FF2B5EF4-FFF2-40B4-BE49-F238E27FC236}">
                <a16:creationId xmlns:a16="http://schemas.microsoft.com/office/drawing/2014/main" id="{1938C2C4-9B09-A442-9D20-61A291375AFE}"/>
              </a:ext>
            </a:extLst>
          </p:cNvPr>
          <p:cNvCxnSpPr>
            <a:cxnSpLocks/>
          </p:cNvCxnSpPr>
          <p:nvPr/>
        </p:nvCxnSpPr>
        <p:spPr>
          <a:xfrm>
            <a:off x="1547664" y="4401110"/>
            <a:ext cx="1368152" cy="1244543"/>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8" name="Rectangle 37">
            <a:extLst>
              <a:ext uri="{FF2B5EF4-FFF2-40B4-BE49-F238E27FC236}">
                <a16:creationId xmlns:a16="http://schemas.microsoft.com/office/drawing/2014/main" id="{2D84B5DE-DB9D-3C4D-8C71-167098FEF820}"/>
              </a:ext>
            </a:extLst>
          </p:cNvPr>
          <p:cNvSpPr/>
          <p:nvPr/>
        </p:nvSpPr>
        <p:spPr>
          <a:xfrm>
            <a:off x="2843808" y="3006848"/>
            <a:ext cx="432048" cy="27264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100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0</a:t>
            </a:r>
          </a:p>
          <a:p>
            <a:pPr marL="0" marR="0" lvl="0" indent="0" algn="ctr" defTabSz="914400" rtl="0" eaLnBrk="1" fontAlgn="auto" latinLnBrk="0" hangingPunct="1">
              <a:lnSpc>
                <a:spcPct val="100000"/>
              </a:lnSpc>
              <a:spcBef>
                <a:spcPts val="0"/>
              </a:spcBef>
              <a:spcAft>
                <a:spcPts val="100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0</a:t>
            </a:r>
          </a:p>
          <a:p>
            <a:pPr marL="0" marR="0" lvl="0" indent="0" algn="ctr" defTabSz="914400" rtl="0" eaLnBrk="1" fontAlgn="auto" latinLnBrk="0" hangingPunct="1">
              <a:lnSpc>
                <a:spcPct val="100000"/>
              </a:lnSpc>
              <a:spcBef>
                <a:spcPts val="0"/>
              </a:spcBef>
              <a:spcAft>
                <a:spcPts val="100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0</a:t>
            </a:r>
          </a:p>
          <a:p>
            <a:pPr marL="0" marR="0" lvl="0" indent="0" algn="ctr" defTabSz="914400" rtl="0" eaLnBrk="1" fontAlgn="auto" latinLnBrk="0" hangingPunct="1">
              <a:lnSpc>
                <a:spcPct val="100000"/>
              </a:lnSpc>
              <a:spcBef>
                <a:spcPts val="0"/>
              </a:spcBef>
              <a:spcAft>
                <a:spcPts val="100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4</a:t>
            </a:r>
          </a:p>
          <a:p>
            <a:pPr marL="0" marR="0" lvl="0" indent="0" algn="ctr" defTabSz="914400" rtl="0" eaLnBrk="1" fontAlgn="auto" latinLnBrk="0" hangingPunct="1">
              <a:lnSpc>
                <a:spcPct val="100000"/>
              </a:lnSpc>
              <a:spcBef>
                <a:spcPts val="0"/>
              </a:spcBef>
              <a:spcAft>
                <a:spcPts val="100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1</a:t>
            </a:r>
          </a:p>
          <a:p>
            <a:pPr marL="0" marR="0" lvl="0" indent="0" algn="ctr" defTabSz="914400" rtl="0" eaLnBrk="1" fontAlgn="auto" latinLnBrk="0" hangingPunct="1">
              <a:lnSpc>
                <a:spcPct val="100000"/>
              </a:lnSpc>
              <a:spcBef>
                <a:spcPts val="0"/>
              </a:spcBef>
              <a:spcAft>
                <a:spcPts val="100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0</a:t>
            </a:r>
          </a:p>
          <a:p>
            <a:pPr marL="0" marR="0" lvl="0" indent="0" algn="ctr" defTabSz="914400" rtl="0" eaLnBrk="1" fontAlgn="auto" latinLnBrk="0" hangingPunct="1">
              <a:lnSpc>
                <a:spcPct val="100000"/>
              </a:lnSpc>
              <a:spcBef>
                <a:spcPts val="0"/>
              </a:spcBef>
              <a:spcAft>
                <a:spcPts val="100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1</a:t>
            </a:r>
          </a:p>
        </p:txBody>
      </p:sp>
      <p:grpSp>
        <p:nvGrpSpPr>
          <p:cNvPr id="60" name="Group 59">
            <a:extLst>
              <a:ext uri="{FF2B5EF4-FFF2-40B4-BE49-F238E27FC236}">
                <a16:creationId xmlns:a16="http://schemas.microsoft.com/office/drawing/2014/main" id="{EF9EA370-CED1-6644-B247-A0B26B4D4D0A}"/>
              </a:ext>
            </a:extLst>
          </p:cNvPr>
          <p:cNvGrpSpPr/>
          <p:nvPr/>
        </p:nvGrpSpPr>
        <p:grpSpPr>
          <a:xfrm>
            <a:off x="7087631" y="3148385"/>
            <a:ext cx="342735" cy="2413204"/>
            <a:chOff x="4880935" y="3562597"/>
            <a:chExt cx="1596916" cy="2413204"/>
          </a:xfrm>
        </p:grpSpPr>
        <p:cxnSp>
          <p:nvCxnSpPr>
            <p:cNvPr id="61" name="Straight Arrow Connector 60">
              <a:extLst>
                <a:ext uri="{FF2B5EF4-FFF2-40B4-BE49-F238E27FC236}">
                  <a16:creationId xmlns:a16="http://schemas.microsoft.com/office/drawing/2014/main" id="{463DF6E9-EFB5-984B-A227-8952EE1A0B33}"/>
                </a:ext>
              </a:extLst>
            </p:cNvPr>
            <p:cNvCxnSpPr>
              <a:cxnSpLocks/>
            </p:cNvCxnSpPr>
            <p:nvPr/>
          </p:nvCxnSpPr>
          <p:spPr>
            <a:xfrm flipV="1">
              <a:off x="4880935" y="3562597"/>
              <a:ext cx="1363698" cy="829273"/>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2" name="Straight Arrow Connector 61">
              <a:extLst>
                <a:ext uri="{FF2B5EF4-FFF2-40B4-BE49-F238E27FC236}">
                  <a16:creationId xmlns:a16="http://schemas.microsoft.com/office/drawing/2014/main" id="{B6B91658-F9CB-F346-B442-143CAAD6EF5A}"/>
                </a:ext>
              </a:extLst>
            </p:cNvPr>
            <p:cNvCxnSpPr>
              <a:cxnSpLocks/>
            </p:cNvCxnSpPr>
            <p:nvPr/>
          </p:nvCxnSpPr>
          <p:spPr>
            <a:xfrm flipV="1">
              <a:off x="4880935" y="3997668"/>
              <a:ext cx="1363698" cy="40344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6FC8C376-BECC-9244-999B-044DE3577982}"/>
                </a:ext>
              </a:extLst>
            </p:cNvPr>
            <p:cNvCxnSpPr>
              <a:cxnSpLocks/>
            </p:cNvCxnSpPr>
            <p:nvPr/>
          </p:nvCxnSpPr>
          <p:spPr>
            <a:xfrm>
              <a:off x="4880935" y="4391870"/>
              <a:ext cx="1575478" cy="8304"/>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2AE21A21-E006-944B-B889-9E4DFA84E344}"/>
                </a:ext>
              </a:extLst>
            </p:cNvPr>
            <p:cNvCxnSpPr>
              <a:cxnSpLocks/>
            </p:cNvCxnSpPr>
            <p:nvPr/>
          </p:nvCxnSpPr>
          <p:spPr>
            <a:xfrm>
              <a:off x="4880935" y="4401108"/>
              <a:ext cx="1363698" cy="37359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9BAC343E-CC6E-5345-BD75-C77BBDEE59F6}"/>
                </a:ext>
              </a:extLst>
            </p:cNvPr>
            <p:cNvCxnSpPr>
              <a:cxnSpLocks/>
            </p:cNvCxnSpPr>
            <p:nvPr/>
          </p:nvCxnSpPr>
          <p:spPr>
            <a:xfrm>
              <a:off x="4880935" y="4410346"/>
              <a:ext cx="1575478" cy="759526"/>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ACDA4608-7DA4-4C43-A0E0-8F5D8D371A41}"/>
                </a:ext>
              </a:extLst>
            </p:cNvPr>
            <p:cNvCxnSpPr>
              <a:cxnSpLocks/>
            </p:cNvCxnSpPr>
            <p:nvPr/>
          </p:nvCxnSpPr>
          <p:spPr>
            <a:xfrm>
              <a:off x="4880935" y="4410346"/>
              <a:ext cx="1596916" cy="108905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C20BA5F5-6D92-B94B-AB81-5957358B9FBA}"/>
                </a:ext>
              </a:extLst>
            </p:cNvPr>
            <p:cNvCxnSpPr>
              <a:cxnSpLocks/>
            </p:cNvCxnSpPr>
            <p:nvPr/>
          </p:nvCxnSpPr>
          <p:spPr>
            <a:xfrm>
              <a:off x="4880935" y="4432494"/>
              <a:ext cx="1363698" cy="1543307"/>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sp>
        <p:nvSpPr>
          <p:cNvPr id="68" name="Rectangle 67">
            <a:extLst>
              <a:ext uri="{FF2B5EF4-FFF2-40B4-BE49-F238E27FC236}">
                <a16:creationId xmlns:a16="http://schemas.microsoft.com/office/drawing/2014/main" id="{7CF1B87B-29D7-AC4D-A33E-75BF6F542A2C}"/>
              </a:ext>
            </a:extLst>
          </p:cNvPr>
          <p:cNvSpPr/>
          <p:nvPr/>
        </p:nvSpPr>
        <p:spPr>
          <a:xfrm>
            <a:off x="7282752" y="2996952"/>
            <a:ext cx="432048" cy="27264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100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0</a:t>
            </a:r>
          </a:p>
          <a:p>
            <a:pPr marL="0" marR="0" lvl="0" indent="0" algn="ctr" defTabSz="914400" rtl="0" eaLnBrk="1" fontAlgn="auto" latinLnBrk="0" hangingPunct="1">
              <a:lnSpc>
                <a:spcPct val="100000"/>
              </a:lnSpc>
              <a:spcBef>
                <a:spcPts val="0"/>
              </a:spcBef>
              <a:spcAft>
                <a:spcPts val="100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1</a:t>
            </a:r>
          </a:p>
          <a:p>
            <a:pPr marL="0" marR="0" lvl="0" indent="0" algn="ctr" defTabSz="914400" rtl="0" eaLnBrk="1" fontAlgn="auto" latinLnBrk="0" hangingPunct="1">
              <a:lnSpc>
                <a:spcPct val="100000"/>
              </a:lnSpc>
              <a:spcBef>
                <a:spcPts val="0"/>
              </a:spcBef>
              <a:spcAft>
                <a:spcPts val="100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1</a:t>
            </a:r>
          </a:p>
          <a:p>
            <a:pPr marL="0" marR="0" lvl="0" indent="0" algn="ctr" defTabSz="914400" rtl="0" eaLnBrk="1" fontAlgn="auto" latinLnBrk="0" hangingPunct="1">
              <a:lnSpc>
                <a:spcPct val="100000"/>
              </a:lnSpc>
              <a:spcBef>
                <a:spcPts val="0"/>
              </a:spcBef>
              <a:spcAft>
                <a:spcPts val="100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0</a:t>
            </a:r>
          </a:p>
          <a:p>
            <a:pPr marL="0" marR="0" lvl="0" indent="0" algn="ctr" defTabSz="914400" rtl="0" eaLnBrk="1" fontAlgn="auto" latinLnBrk="0" hangingPunct="1">
              <a:lnSpc>
                <a:spcPct val="100000"/>
              </a:lnSpc>
              <a:spcBef>
                <a:spcPts val="0"/>
              </a:spcBef>
              <a:spcAft>
                <a:spcPts val="100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1</a:t>
            </a:r>
          </a:p>
          <a:p>
            <a:pPr marL="0" marR="0" lvl="0" indent="0" algn="ctr" defTabSz="914400" rtl="0" eaLnBrk="1" fontAlgn="auto" latinLnBrk="0" hangingPunct="1">
              <a:lnSpc>
                <a:spcPct val="100000"/>
              </a:lnSpc>
              <a:spcBef>
                <a:spcPts val="0"/>
              </a:spcBef>
              <a:spcAft>
                <a:spcPts val="100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0</a:t>
            </a:r>
          </a:p>
          <a:p>
            <a:pPr marL="0" marR="0" lvl="0" indent="0" algn="ctr" defTabSz="914400" rtl="0" eaLnBrk="1" fontAlgn="auto" latinLnBrk="0" hangingPunct="1">
              <a:lnSpc>
                <a:spcPct val="100000"/>
              </a:lnSpc>
              <a:spcBef>
                <a:spcPts val="0"/>
              </a:spcBef>
              <a:spcAft>
                <a:spcPts val="1000"/>
              </a:spcAft>
              <a:buClrTx/>
              <a:buSzTx/>
              <a:buFontTx/>
              <a:buNone/>
              <a:tabLst/>
              <a:defRPr/>
            </a:pPr>
            <a:r>
              <a:rPr kumimoji="0" lang="en-US" sz="1800" b="1" i="0" u="none" strike="noStrike" kern="1200" cap="none" spc="0" normalizeH="0" baseline="0" noProof="0">
                <a:ln>
                  <a:noFill/>
                </a:ln>
                <a:solidFill>
                  <a:srgbClr val="FF0000"/>
                </a:solidFill>
                <a:effectLst/>
                <a:uLnTx/>
                <a:uFillTx/>
                <a:latin typeface="Tahoma"/>
                <a:ea typeface="+mn-ea"/>
                <a:cs typeface="+mn-cs"/>
              </a:rPr>
              <a:t>0</a:t>
            </a:r>
          </a:p>
        </p:txBody>
      </p:sp>
    </p:spTree>
    <p:extLst>
      <p:ext uri="{BB962C8B-B14F-4D97-AF65-F5344CB8AC3E}">
        <p14:creationId xmlns:p14="http://schemas.microsoft.com/office/powerpoint/2010/main" val="279412228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par>
                                <p:cTn id="8" presetID="9" presetClass="entr" presetSubtype="0" fill="hold"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dissolve">
                                      <p:cBhvr>
                                        <p:cTn id="10" dur="500"/>
                                        <p:tgtEl>
                                          <p:spTgt spid="20"/>
                                        </p:tgtEl>
                                      </p:cBhvr>
                                    </p:animEffect>
                                  </p:childTnLst>
                                </p:cTn>
                              </p:par>
                              <p:par>
                                <p:cTn id="11" presetID="9" presetClass="entr" presetSubtype="0" fill="hold" nodeType="with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dissolve">
                                      <p:cBhvr>
                                        <p:cTn id="13" dur="500"/>
                                        <p:tgtEl>
                                          <p:spTgt spid="23"/>
                                        </p:tgtEl>
                                      </p:cBhvr>
                                    </p:animEffect>
                                  </p:childTnLst>
                                </p:cTn>
                              </p:par>
                              <p:par>
                                <p:cTn id="14" presetID="9" presetClass="entr" presetSubtype="0" fill="hold" nodeType="withEffect">
                                  <p:stCondLst>
                                    <p:cond delay="0"/>
                                  </p:stCondLst>
                                  <p:childTnLst>
                                    <p:set>
                                      <p:cBhvr>
                                        <p:cTn id="15" dur="1" fill="hold">
                                          <p:stCondLst>
                                            <p:cond delay="0"/>
                                          </p:stCondLst>
                                        </p:cTn>
                                        <p:tgtEl>
                                          <p:spTgt spid="26"/>
                                        </p:tgtEl>
                                        <p:attrNameLst>
                                          <p:attrName>style.visibility</p:attrName>
                                        </p:attrNameLst>
                                      </p:cBhvr>
                                      <p:to>
                                        <p:strVal val="visible"/>
                                      </p:to>
                                    </p:set>
                                    <p:animEffect transition="in" filter="dissolve">
                                      <p:cBhvr>
                                        <p:cTn id="16" dur="500"/>
                                        <p:tgtEl>
                                          <p:spTgt spid="26"/>
                                        </p:tgtEl>
                                      </p:cBhvr>
                                    </p:animEffect>
                                  </p:childTnLst>
                                </p:cTn>
                              </p:par>
                              <p:par>
                                <p:cTn id="17" presetID="9" presetClass="entr" presetSubtype="0" fill="hold" nodeType="with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dissolve">
                                      <p:cBhvr>
                                        <p:cTn id="19" dur="500"/>
                                        <p:tgtEl>
                                          <p:spTgt spid="29"/>
                                        </p:tgtEl>
                                      </p:cBhvr>
                                    </p:animEffect>
                                  </p:childTnLst>
                                </p:cTn>
                              </p:par>
                              <p:par>
                                <p:cTn id="20" presetID="9" presetClass="entr" presetSubtype="0" fill="hold" nodeType="withEffect">
                                  <p:stCondLst>
                                    <p:cond delay="0"/>
                                  </p:stCondLst>
                                  <p:childTnLst>
                                    <p:set>
                                      <p:cBhvr>
                                        <p:cTn id="21" dur="1" fill="hold">
                                          <p:stCondLst>
                                            <p:cond delay="0"/>
                                          </p:stCondLst>
                                        </p:cTn>
                                        <p:tgtEl>
                                          <p:spTgt spid="32"/>
                                        </p:tgtEl>
                                        <p:attrNameLst>
                                          <p:attrName>style.visibility</p:attrName>
                                        </p:attrNameLst>
                                      </p:cBhvr>
                                      <p:to>
                                        <p:strVal val="visible"/>
                                      </p:to>
                                    </p:set>
                                    <p:animEffect transition="in" filter="dissolve">
                                      <p:cBhvr>
                                        <p:cTn id="22" dur="500"/>
                                        <p:tgtEl>
                                          <p:spTgt spid="32"/>
                                        </p:tgtEl>
                                      </p:cBhvr>
                                    </p:animEffect>
                                  </p:childTnLst>
                                </p:cTn>
                              </p:par>
                              <p:par>
                                <p:cTn id="23" presetID="9" presetClass="entr" presetSubtype="0" fill="hold" nodeType="withEffect">
                                  <p:stCondLst>
                                    <p:cond delay="0"/>
                                  </p:stCondLst>
                                  <p:childTnLst>
                                    <p:set>
                                      <p:cBhvr>
                                        <p:cTn id="24" dur="1" fill="hold">
                                          <p:stCondLst>
                                            <p:cond delay="0"/>
                                          </p:stCondLst>
                                        </p:cTn>
                                        <p:tgtEl>
                                          <p:spTgt spid="35"/>
                                        </p:tgtEl>
                                        <p:attrNameLst>
                                          <p:attrName>style.visibility</p:attrName>
                                        </p:attrNameLst>
                                      </p:cBhvr>
                                      <p:to>
                                        <p:strVal val="visible"/>
                                      </p:to>
                                    </p:set>
                                    <p:animEffect transition="in" filter="dissolve">
                                      <p:cBhvr>
                                        <p:cTn id="25" dur="500"/>
                                        <p:tgtEl>
                                          <p:spTgt spid="35"/>
                                        </p:tgtEl>
                                      </p:cBhvr>
                                    </p:animEffec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38"/>
                                        </p:tgtEl>
                                        <p:attrNameLst>
                                          <p:attrName>style.visibility</p:attrName>
                                        </p:attrNameLst>
                                      </p:cBhvr>
                                      <p:to>
                                        <p:strVal val="visible"/>
                                      </p:to>
                                    </p:set>
                                  </p:childTnLst>
                                </p:cTn>
                              </p:par>
                              <p:par>
                                <p:cTn id="30" presetID="3" presetClass="entr" presetSubtype="5" fill="hold" grpId="0" nodeType="withEffect">
                                  <p:stCondLst>
                                    <p:cond delay="0"/>
                                  </p:stCondLst>
                                  <p:childTnLst>
                                    <p:set>
                                      <p:cBhvr>
                                        <p:cTn id="31" dur="1" fill="hold">
                                          <p:stCondLst>
                                            <p:cond delay="0"/>
                                          </p:stCondLst>
                                        </p:cTn>
                                        <p:tgtEl>
                                          <p:spTgt spid="48"/>
                                        </p:tgtEl>
                                        <p:attrNameLst>
                                          <p:attrName>style.visibility</p:attrName>
                                        </p:attrNameLst>
                                      </p:cBhvr>
                                      <p:to>
                                        <p:strVal val="visible"/>
                                      </p:to>
                                    </p:set>
                                    <p:animEffect transition="in" filter="blinds(vertical)">
                                      <p:cBhvr>
                                        <p:cTn id="32" dur="500"/>
                                        <p:tgtEl>
                                          <p:spTgt spid="48"/>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xit" presetSubtype="0" fill="hold" nodeType="clickEffect">
                                  <p:stCondLst>
                                    <p:cond delay="0"/>
                                  </p:stCondLst>
                                  <p:childTnLst>
                                    <p:animEffect transition="out" filter="dissolve">
                                      <p:cBhvr>
                                        <p:cTn id="36" dur="500"/>
                                        <p:tgtEl>
                                          <p:spTgt spid="18"/>
                                        </p:tgtEl>
                                      </p:cBhvr>
                                    </p:animEffect>
                                    <p:set>
                                      <p:cBhvr>
                                        <p:cTn id="37" dur="1" fill="hold">
                                          <p:stCondLst>
                                            <p:cond delay="499"/>
                                          </p:stCondLst>
                                        </p:cTn>
                                        <p:tgtEl>
                                          <p:spTgt spid="18"/>
                                        </p:tgtEl>
                                        <p:attrNameLst>
                                          <p:attrName>style.visibility</p:attrName>
                                        </p:attrNameLst>
                                      </p:cBhvr>
                                      <p:to>
                                        <p:strVal val="hidden"/>
                                      </p:to>
                                    </p:set>
                                  </p:childTnLst>
                                </p:cTn>
                              </p:par>
                              <p:par>
                                <p:cTn id="38" presetID="9" presetClass="exit" presetSubtype="0" fill="hold" nodeType="withEffect">
                                  <p:stCondLst>
                                    <p:cond delay="0"/>
                                  </p:stCondLst>
                                  <p:childTnLst>
                                    <p:animEffect transition="out" filter="dissolve">
                                      <p:cBhvr>
                                        <p:cTn id="39" dur="500"/>
                                        <p:tgtEl>
                                          <p:spTgt spid="20"/>
                                        </p:tgtEl>
                                      </p:cBhvr>
                                    </p:animEffect>
                                    <p:set>
                                      <p:cBhvr>
                                        <p:cTn id="40" dur="1" fill="hold">
                                          <p:stCondLst>
                                            <p:cond delay="499"/>
                                          </p:stCondLst>
                                        </p:cTn>
                                        <p:tgtEl>
                                          <p:spTgt spid="20"/>
                                        </p:tgtEl>
                                        <p:attrNameLst>
                                          <p:attrName>style.visibility</p:attrName>
                                        </p:attrNameLst>
                                      </p:cBhvr>
                                      <p:to>
                                        <p:strVal val="hidden"/>
                                      </p:to>
                                    </p:set>
                                  </p:childTnLst>
                                </p:cTn>
                              </p:par>
                              <p:par>
                                <p:cTn id="41" presetID="9" presetClass="exit" presetSubtype="0" fill="hold" nodeType="withEffect">
                                  <p:stCondLst>
                                    <p:cond delay="0"/>
                                  </p:stCondLst>
                                  <p:childTnLst>
                                    <p:animEffect transition="out" filter="dissolve">
                                      <p:cBhvr>
                                        <p:cTn id="42" dur="500"/>
                                        <p:tgtEl>
                                          <p:spTgt spid="23"/>
                                        </p:tgtEl>
                                      </p:cBhvr>
                                    </p:animEffect>
                                    <p:set>
                                      <p:cBhvr>
                                        <p:cTn id="43" dur="1" fill="hold">
                                          <p:stCondLst>
                                            <p:cond delay="499"/>
                                          </p:stCondLst>
                                        </p:cTn>
                                        <p:tgtEl>
                                          <p:spTgt spid="23"/>
                                        </p:tgtEl>
                                        <p:attrNameLst>
                                          <p:attrName>style.visibility</p:attrName>
                                        </p:attrNameLst>
                                      </p:cBhvr>
                                      <p:to>
                                        <p:strVal val="hidden"/>
                                      </p:to>
                                    </p:set>
                                  </p:childTnLst>
                                </p:cTn>
                              </p:par>
                              <p:par>
                                <p:cTn id="44" presetID="9" presetClass="exit" presetSubtype="0" fill="hold" nodeType="withEffect">
                                  <p:stCondLst>
                                    <p:cond delay="0"/>
                                  </p:stCondLst>
                                  <p:childTnLst>
                                    <p:animEffect transition="out" filter="dissolve">
                                      <p:cBhvr>
                                        <p:cTn id="45" dur="500"/>
                                        <p:tgtEl>
                                          <p:spTgt spid="29"/>
                                        </p:tgtEl>
                                      </p:cBhvr>
                                    </p:animEffect>
                                    <p:set>
                                      <p:cBhvr>
                                        <p:cTn id="46" dur="1" fill="hold">
                                          <p:stCondLst>
                                            <p:cond delay="499"/>
                                          </p:stCondLst>
                                        </p:cTn>
                                        <p:tgtEl>
                                          <p:spTgt spid="29"/>
                                        </p:tgtEl>
                                        <p:attrNameLst>
                                          <p:attrName>style.visibility</p:attrName>
                                        </p:attrNameLst>
                                      </p:cBhvr>
                                      <p:to>
                                        <p:strVal val="hidden"/>
                                      </p:to>
                                    </p:set>
                                  </p:childTnLst>
                                </p:cTn>
                              </p:par>
                              <p:par>
                                <p:cTn id="47" presetID="9" presetClass="exit" presetSubtype="0" fill="hold" nodeType="withEffect">
                                  <p:stCondLst>
                                    <p:cond delay="0"/>
                                  </p:stCondLst>
                                  <p:childTnLst>
                                    <p:animEffect transition="out" filter="dissolve">
                                      <p:cBhvr>
                                        <p:cTn id="48" dur="500"/>
                                        <p:tgtEl>
                                          <p:spTgt spid="32"/>
                                        </p:tgtEl>
                                      </p:cBhvr>
                                    </p:animEffect>
                                    <p:set>
                                      <p:cBhvr>
                                        <p:cTn id="49" dur="1" fill="hold">
                                          <p:stCondLst>
                                            <p:cond delay="499"/>
                                          </p:stCondLst>
                                        </p:cTn>
                                        <p:tgtEl>
                                          <p:spTgt spid="32"/>
                                        </p:tgtEl>
                                        <p:attrNameLst>
                                          <p:attrName>style.visibility</p:attrName>
                                        </p:attrNameLst>
                                      </p:cBhvr>
                                      <p:to>
                                        <p:strVal val="hidden"/>
                                      </p:to>
                                    </p:set>
                                  </p:childTnLst>
                                </p:cTn>
                              </p:par>
                              <p:par>
                                <p:cTn id="50" presetID="9" presetClass="exit" presetSubtype="0" fill="hold" nodeType="withEffect">
                                  <p:stCondLst>
                                    <p:cond delay="0"/>
                                  </p:stCondLst>
                                  <p:childTnLst>
                                    <p:animEffect transition="out" filter="dissolve">
                                      <p:cBhvr>
                                        <p:cTn id="51" dur="500"/>
                                        <p:tgtEl>
                                          <p:spTgt spid="35"/>
                                        </p:tgtEl>
                                      </p:cBhvr>
                                    </p:animEffect>
                                    <p:set>
                                      <p:cBhvr>
                                        <p:cTn id="52" dur="1" fill="hold">
                                          <p:stCondLst>
                                            <p:cond delay="499"/>
                                          </p:stCondLst>
                                        </p:cTn>
                                        <p:tgtEl>
                                          <p:spTgt spid="35"/>
                                        </p:tgtEl>
                                        <p:attrNameLst>
                                          <p:attrName>style.visibility</p:attrName>
                                        </p:attrNameLst>
                                      </p:cBhvr>
                                      <p:to>
                                        <p:strVal val="hidden"/>
                                      </p:to>
                                    </p:set>
                                  </p:childTnLst>
                                </p:cTn>
                              </p:par>
                              <p:par>
                                <p:cTn id="53" presetID="9" presetClass="exit" presetSubtype="0" fill="hold" nodeType="withEffect">
                                  <p:stCondLst>
                                    <p:cond delay="0"/>
                                  </p:stCondLst>
                                  <p:childTnLst>
                                    <p:animEffect transition="out" filter="dissolve">
                                      <p:cBhvr>
                                        <p:cTn id="54" dur="500"/>
                                        <p:tgtEl>
                                          <p:spTgt spid="26"/>
                                        </p:tgtEl>
                                      </p:cBhvr>
                                    </p:animEffect>
                                    <p:set>
                                      <p:cBhvr>
                                        <p:cTn id="55" dur="1" fill="hold">
                                          <p:stCondLst>
                                            <p:cond delay="499"/>
                                          </p:stCondLst>
                                        </p:cTn>
                                        <p:tgtEl>
                                          <p:spTgt spid="26"/>
                                        </p:tgtEl>
                                        <p:attrNameLst>
                                          <p:attrName>style.visibility</p:attrName>
                                        </p:attrNameLst>
                                      </p:cBhvr>
                                      <p:to>
                                        <p:strVal val="hidden"/>
                                      </p:to>
                                    </p:set>
                                  </p:childTnLst>
                                </p:cTn>
                              </p:par>
                              <p:par>
                                <p:cTn id="56" presetID="9" presetClass="exit" presetSubtype="0" fill="hold" grpId="1" nodeType="withEffect">
                                  <p:stCondLst>
                                    <p:cond delay="0"/>
                                  </p:stCondLst>
                                  <p:childTnLst>
                                    <p:animEffect transition="out" filter="dissolve">
                                      <p:cBhvr>
                                        <p:cTn id="57" dur="500"/>
                                        <p:tgtEl>
                                          <p:spTgt spid="38"/>
                                        </p:tgtEl>
                                      </p:cBhvr>
                                    </p:animEffect>
                                    <p:set>
                                      <p:cBhvr>
                                        <p:cTn id="58" dur="1" fill="hold">
                                          <p:stCondLst>
                                            <p:cond delay="499"/>
                                          </p:stCondLst>
                                        </p:cTn>
                                        <p:tgtEl>
                                          <p:spTgt spid="38"/>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12" presetClass="exit" presetSubtype="4" fill="hold" grpId="0" nodeType="clickEffect">
                                  <p:stCondLst>
                                    <p:cond delay="0"/>
                                  </p:stCondLst>
                                  <p:childTnLst>
                                    <p:anim calcmode="lin" valueType="num">
                                      <p:cBhvr additive="base">
                                        <p:cTn id="62" dur="500"/>
                                        <p:tgtEl>
                                          <p:spTgt spid="8"/>
                                        </p:tgtEl>
                                        <p:attrNameLst>
                                          <p:attrName>ppt_y</p:attrName>
                                        </p:attrNameLst>
                                      </p:cBhvr>
                                      <p:tavLst>
                                        <p:tav tm="0">
                                          <p:val>
                                            <p:strVal val="#ppt_y"/>
                                          </p:val>
                                        </p:tav>
                                        <p:tav tm="100000">
                                          <p:val>
                                            <p:strVal val="#ppt_y+#ppt_h*1.125000"/>
                                          </p:val>
                                        </p:tav>
                                      </p:tavLst>
                                    </p:anim>
                                    <p:animEffect transition="out" filter="wipe(down)">
                                      <p:cBhvr>
                                        <p:cTn id="63" dur="500"/>
                                        <p:tgtEl>
                                          <p:spTgt spid="8"/>
                                        </p:tgtEl>
                                      </p:cBhvr>
                                    </p:animEffect>
                                    <p:set>
                                      <p:cBhvr>
                                        <p:cTn id="64" dur="1" fill="hold">
                                          <p:stCondLst>
                                            <p:cond delay="499"/>
                                          </p:stCondLst>
                                        </p:cTn>
                                        <p:tgtEl>
                                          <p:spTgt spid="8"/>
                                        </p:tgtEl>
                                        <p:attrNameLst>
                                          <p:attrName>style.visibility</p:attrName>
                                        </p:attrNameLst>
                                      </p:cBhvr>
                                      <p:to>
                                        <p:strVal val="hidden"/>
                                      </p:to>
                                    </p:set>
                                  </p:childTnLst>
                                </p:cTn>
                              </p:par>
                              <p:par>
                                <p:cTn id="65" presetID="53" presetClass="entr" presetSubtype="16" fill="hold" grpId="0" nodeType="withEffect">
                                  <p:stCondLst>
                                    <p:cond delay="0"/>
                                  </p:stCondLst>
                                  <p:childTnLst>
                                    <p:set>
                                      <p:cBhvr>
                                        <p:cTn id="66" dur="1" fill="hold">
                                          <p:stCondLst>
                                            <p:cond delay="0"/>
                                          </p:stCondLst>
                                        </p:cTn>
                                        <p:tgtEl>
                                          <p:spTgt spid="58"/>
                                        </p:tgtEl>
                                        <p:attrNameLst>
                                          <p:attrName>style.visibility</p:attrName>
                                        </p:attrNameLst>
                                      </p:cBhvr>
                                      <p:to>
                                        <p:strVal val="visible"/>
                                      </p:to>
                                    </p:set>
                                    <p:anim calcmode="lin" valueType="num">
                                      <p:cBhvr>
                                        <p:cTn id="67" dur="500" fill="hold"/>
                                        <p:tgtEl>
                                          <p:spTgt spid="58"/>
                                        </p:tgtEl>
                                        <p:attrNameLst>
                                          <p:attrName>ppt_w</p:attrName>
                                        </p:attrNameLst>
                                      </p:cBhvr>
                                      <p:tavLst>
                                        <p:tav tm="0">
                                          <p:val>
                                            <p:fltVal val="0"/>
                                          </p:val>
                                        </p:tav>
                                        <p:tav tm="100000">
                                          <p:val>
                                            <p:strVal val="#ppt_w"/>
                                          </p:val>
                                        </p:tav>
                                      </p:tavLst>
                                    </p:anim>
                                    <p:anim calcmode="lin" valueType="num">
                                      <p:cBhvr>
                                        <p:cTn id="68" dur="500" fill="hold"/>
                                        <p:tgtEl>
                                          <p:spTgt spid="58"/>
                                        </p:tgtEl>
                                        <p:attrNameLst>
                                          <p:attrName>ppt_h</p:attrName>
                                        </p:attrNameLst>
                                      </p:cBhvr>
                                      <p:tavLst>
                                        <p:tav tm="0">
                                          <p:val>
                                            <p:fltVal val="0"/>
                                          </p:val>
                                        </p:tav>
                                        <p:tav tm="100000">
                                          <p:val>
                                            <p:strVal val="#ppt_h"/>
                                          </p:val>
                                        </p:tav>
                                      </p:tavLst>
                                    </p:anim>
                                    <p:animEffect transition="in" filter="fade">
                                      <p:cBhvr>
                                        <p:cTn id="69" dur="500"/>
                                        <p:tgtEl>
                                          <p:spTgt spid="58"/>
                                        </p:tgtEl>
                                      </p:cBhvr>
                                    </p:animEffect>
                                  </p:childTnLst>
                                </p:cTn>
                              </p:par>
                            </p:childTnLst>
                          </p:cTn>
                        </p:par>
                      </p:childTnLst>
                    </p:cTn>
                  </p:par>
                  <p:par>
                    <p:cTn id="70" fill="hold">
                      <p:stCondLst>
                        <p:cond delay="indefinite"/>
                      </p:stCondLst>
                      <p:childTnLst>
                        <p:par>
                          <p:cTn id="71" fill="hold">
                            <p:stCondLst>
                              <p:cond delay="0"/>
                            </p:stCondLst>
                            <p:childTnLst>
                              <p:par>
                                <p:cTn id="72" presetID="1" presetClass="entr" presetSubtype="0" fill="hold" nodeType="clickEffect">
                                  <p:stCondLst>
                                    <p:cond delay="0"/>
                                  </p:stCondLst>
                                  <p:childTnLst>
                                    <p:set>
                                      <p:cBhvr>
                                        <p:cTn id="73" dur="1" fill="hold">
                                          <p:stCondLst>
                                            <p:cond delay="0"/>
                                          </p:stCondLst>
                                        </p:cTn>
                                        <p:tgtEl>
                                          <p:spTgt spid="57"/>
                                        </p:tgtEl>
                                        <p:attrNameLst>
                                          <p:attrName>style.visibility</p:attrName>
                                        </p:attrNameLst>
                                      </p:cBhvr>
                                      <p:to>
                                        <p:strVal val="visible"/>
                                      </p:to>
                                    </p:set>
                                  </p:childTnLst>
                                </p:cTn>
                              </p:par>
                              <p:par>
                                <p:cTn id="74" presetID="1" presetClass="entr" presetSubtype="0" fill="hold" grpId="0" nodeType="withEffect">
                                  <p:stCondLst>
                                    <p:cond delay="0"/>
                                  </p:stCondLst>
                                  <p:childTnLst>
                                    <p:set>
                                      <p:cBhvr>
                                        <p:cTn id="75" dur="1" fill="hold">
                                          <p:stCondLst>
                                            <p:cond delay="0"/>
                                          </p:stCondLst>
                                        </p:cTn>
                                        <p:tgtEl>
                                          <p:spTgt spid="56"/>
                                        </p:tgtEl>
                                        <p:attrNameLst>
                                          <p:attrName>style.visibility</p:attrName>
                                        </p:attrNameLst>
                                      </p:cBhvr>
                                      <p:to>
                                        <p:strVal val="visible"/>
                                      </p:to>
                                    </p:set>
                                  </p:childTnLst>
                                </p:cTn>
                              </p:par>
                            </p:childTnLst>
                          </p:cTn>
                        </p:par>
                      </p:childTnLst>
                    </p:cTn>
                  </p:par>
                  <p:par>
                    <p:cTn id="76" fill="hold">
                      <p:stCondLst>
                        <p:cond delay="indefinite"/>
                      </p:stCondLst>
                      <p:childTnLst>
                        <p:par>
                          <p:cTn id="77" fill="hold">
                            <p:stCondLst>
                              <p:cond delay="0"/>
                            </p:stCondLst>
                            <p:childTnLst>
                              <p:par>
                                <p:cTn id="78" presetID="3" presetClass="entr" presetSubtype="5" fill="hold" grpId="0" nodeType="clickEffect">
                                  <p:stCondLst>
                                    <p:cond delay="0"/>
                                  </p:stCondLst>
                                  <p:childTnLst>
                                    <p:set>
                                      <p:cBhvr>
                                        <p:cTn id="79" dur="1" fill="hold">
                                          <p:stCondLst>
                                            <p:cond delay="0"/>
                                          </p:stCondLst>
                                        </p:cTn>
                                        <p:tgtEl>
                                          <p:spTgt spid="59"/>
                                        </p:tgtEl>
                                        <p:attrNameLst>
                                          <p:attrName>style.visibility</p:attrName>
                                        </p:attrNameLst>
                                      </p:cBhvr>
                                      <p:to>
                                        <p:strVal val="visible"/>
                                      </p:to>
                                    </p:set>
                                    <p:animEffect transition="in" filter="blinds(vertical)">
                                      <p:cBhvr>
                                        <p:cTn id="80" dur="500"/>
                                        <p:tgtEl>
                                          <p:spTgt spid="59"/>
                                        </p:tgtEl>
                                      </p:cBhvr>
                                    </p:animEffect>
                                  </p:childTnLst>
                                </p:cTn>
                              </p:par>
                            </p:childTnLst>
                          </p:cTn>
                        </p:par>
                      </p:childTnLst>
                    </p:cTn>
                  </p:par>
                  <p:par>
                    <p:cTn id="81" fill="hold">
                      <p:stCondLst>
                        <p:cond delay="indefinite"/>
                      </p:stCondLst>
                      <p:childTnLst>
                        <p:par>
                          <p:cTn id="82" fill="hold">
                            <p:stCondLst>
                              <p:cond delay="0"/>
                            </p:stCondLst>
                            <p:childTnLst>
                              <p:par>
                                <p:cTn id="83" presetID="12" presetClass="exit" presetSubtype="4" fill="hold" grpId="1" nodeType="clickEffect">
                                  <p:stCondLst>
                                    <p:cond delay="0"/>
                                  </p:stCondLst>
                                  <p:childTnLst>
                                    <p:anim calcmode="lin" valueType="num">
                                      <p:cBhvr additive="base">
                                        <p:cTn id="84" dur="500"/>
                                        <p:tgtEl>
                                          <p:spTgt spid="58"/>
                                        </p:tgtEl>
                                        <p:attrNameLst>
                                          <p:attrName>ppt_y</p:attrName>
                                        </p:attrNameLst>
                                      </p:cBhvr>
                                      <p:tavLst>
                                        <p:tav tm="0">
                                          <p:val>
                                            <p:strVal val="#ppt_y"/>
                                          </p:val>
                                        </p:tav>
                                        <p:tav tm="100000">
                                          <p:val>
                                            <p:strVal val="#ppt_y+#ppt_h*1.125000"/>
                                          </p:val>
                                        </p:tav>
                                      </p:tavLst>
                                    </p:anim>
                                    <p:animEffect transition="out" filter="wipe(down)">
                                      <p:cBhvr>
                                        <p:cTn id="85" dur="500"/>
                                        <p:tgtEl>
                                          <p:spTgt spid="58"/>
                                        </p:tgtEl>
                                      </p:cBhvr>
                                    </p:animEffect>
                                    <p:set>
                                      <p:cBhvr>
                                        <p:cTn id="86" dur="1" fill="hold">
                                          <p:stCondLst>
                                            <p:cond delay="499"/>
                                          </p:stCondLst>
                                        </p:cTn>
                                        <p:tgtEl>
                                          <p:spTgt spid="58"/>
                                        </p:tgtEl>
                                        <p:attrNameLst>
                                          <p:attrName>style.visibility</p:attrName>
                                        </p:attrNameLst>
                                      </p:cBhvr>
                                      <p:to>
                                        <p:strVal val="hidden"/>
                                      </p:to>
                                    </p:set>
                                  </p:childTnLst>
                                </p:cTn>
                              </p:par>
                              <p:par>
                                <p:cTn id="87" presetID="53" presetClass="entr" presetSubtype="16" fill="hold" grpId="0" nodeType="withEffect">
                                  <p:stCondLst>
                                    <p:cond delay="0"/>
                                  </p:stCondLst>
                                  <p:childTnLst>
                                    <p:set>
                                      <p:cBhvr>
                                        <p:cTn id="88" dur="1" fill="hold">
                                          <p:stCondLst>
                                            <p:cond delay="0"/>
                                          </p:stCondLst>
                                        </p:cTn>
                                        <p:tgtEl>
                                          <p:spTgt spid="76"/>
                                        </p:tgtEl>
                                        <p:attrNameLst>
                                          <p:attrName>style.visibility</p:attrName>
                                        </p:attrNameLst>
                                      </p:cBhvr>
                                      <p:to>
                                        <p:strVal val="visible"/>
                                      </p:to>
                                    </p:set>
                                    <p:anim calcmode="lin" valueType="num">
                                      <p:cBhvr>
                                        <p:cTn id="89" dur="500" fill="hold"/>
                                        <p:tgtEl>
                                          <p:spTgt spid="76"/>
                                        </p:tgtEl>
                                        <p:attrNameLst>
                                          <p:attrName>ppt_w</p:attrName>
                                        </p:attrNameLst>
                                      </p:cBhvr>
                                      <p:tavLst>
                                        <p:tav tm="0">
                                          <p:val>
                                            <p:fltVal val="0"/>
                                          </p:val>
                                        </p:tav>
                                        <p:tav tm="100000">
                                          <p:val>
                                            <p:strVal val="#ppt_w"/>
                                          </p:val>
                                        </p:tav>
                                      </p:tavLst>
                                    </p:anim>
                                    <p:anim calcmode="lin" valueType="num">
                                      <p:cBhvr>
                                        <p:cTn id="90" dur="500" fill="hold"/>
                                        <p:tgtEl>
                                          <p:spTgt spid="76"/>
                                        </p:tgtEl>
                                        <p:attrNameLst>
                                          <p:attrName>ppt_h</p:attrName>
                                        </p:attrNameLst>
                                      </p:cBhvr>
                                      <p:tavLst>
                                        <p:tav tm="0">
                                          <p:val>
                                            <p:fltVal val="0"/>
                                          </p:val>
                                        </p:tav>
                                        <p:tav tm="100000">
                                          <p:val>
                                            <p:strVal val="#ppt_h"/>
                                          </p:val>
                                        </p:tav>
                                      </p:tavLst>
                                    </p:anim>
                                    <p:animEffect transition="in" filter="fade">
                                      <p:cBhvr>
                                        <p:cTn id="91" dur="500"/>
                                        <p:tgtEl>
                                          <p:spTgt spid="76"/>
                                        </p:tgtEl>
                                      </p:cBhvr>
                                    </p:animEffect>
                                  </p:childTnLst>
                                </p:cTn>
                              </p:par>
                              <p:par>
                                <p:cTn id="92" presetID="9" presetClass="exit" presetSubtype="0" fill="hold" nodeType="withEffect">
                                  <p:stCondLst>
                                    <p:cond delay="0"/>
                                  </p:stCondLst>
                                  <p:childTnLst>
                                    <p:animEffect transition="out" filter="dissolve">
                                      <p:cBhvr>
                                        <p:cTn id="93" dur="500"/>
                                        <p:tgtEl>
                                          <p:spTgt spid="57"/>
                                        </p:tgtEl>
                                      </p:cBhvr>
                                    </p:animEffect>
                                    <p:set>
                                      <p:cBhvr>
                                        <p:cTn id="94" dur="1" fill="hold">
                                          <p:stCondLst>
                                            <p:cond delay="499"/>
                                          </p:stCondLst>
                                        </p:cTn>
                                        <p:tgtEl>
                                          <p:spTgt spid="57"/>
                                        </p:tgtEl>
                                        <p:attrNameLst>
                                          <p:attrName>style.visibility</p:attrName>
                                        </p:attrNameLst>
                                      </p:cBhvr>
                                      <p:to>
                                        <p:strVal val="hidden"/>
                                      </p:to>
                                    </p:set>
                                  </p:childTnLst>
                                </p:cTn>
                              </p:par>
                              <p:par>
                                <p:cTn id="95" presetID="9" presetClass="exit" presetSubtype="0" fill="hold" grpId="1" nodeType="withEffect">
                                  <p:stCondLst>
                                    <p:cond delay="0"/>
                                  </p:stCondLst>
                                  <p:childTnLst>
                                    <p:animEffect transition="out" filter="dissolve">
                                      <p:cBhvr>
                                        <p:cTn id="96" dur="500"/>
                                        <p:tgtEl>
                                          <p:spTgt spid="56"/>
                                        </p:tgtEl>
                                      </p:cBhvr>
                                    </p:animEffect>
                                    <p:set>
                                      <p:cBhvr>
                                        <p:cTn id="97" dur="1" fill="hold">
                                          <p:stCondLst>
                                            <p:cond delay="499"/>
                                          </p:stCondLst>
                                        </p:cTn>
                                        <p:tgtEl>
                                          <p:spTgt spid="56"/>
                                        </p:tgtEl>
                                        <p:attrNameLst>
                                          <p:attrName>style.visibility</p:attrName>
                                        </p:attrNameLst>
                                      </p:cBhvr>
                                      <p:to>
                                        <p:strVal val="hidden"/>
                                      </p:to>
                                    </p:set>
                                  </p:childTnLst>
                                </p:cTn>
                              </p:par>
                            </p:childTnLst>
                          </p:cTn>
                        </p:par>
                      </p:childTnLst>
                    </p:cTn>
                  </p:par>
                  <p:par>
                    <p:cTn id="98" fill="hold">
                      <p:stCondLst>
                        <p:cond delay="indefinite"/>
                      </p:stCondLst>
                      <p:childTnLst>
                        <p:par>
                          <p:cTn id="99" fill="hold">
                            <p:stCondLst>
                              <p:cond delay="0"/>
                            </p:stCondLst>
                            <p:childTnLst>
                              <p:par>
                                <p:cTn id="100" presetID="1" presetClass="entr" presetSubtype="0" fill="hold" nodeType="clickEffect">
                                  <p:stCondLst>
                                    <p:cond delay="0"/>
                                  </p:stCondLst>
                                  <p:childTnLst>
                                    <p:set>
                                      <p:cBhvr>
                                        <p:cTn id="101" dur="1" fill="hold">
                                          <p:stCondLst>
                                            <p:cond delay="0"/>
                                          </p:stCondLst>
                                        </p:cTn>
                                        <p:tgtEl>
                                          <p:spTgt spid="60"/>
                                        </p:tgtEl>
                                        <p:attrNameLst>
                                          <p:attrName>style.visibility</p:attrName>
                                        </p:attrNameLst>
                                      </p:cBhvr>
                                      <p:to>
                                        <p:strVal val="visible"/>
                                      </p:to>
                                    </p:set>
                                  </p:childTnLst>
                                </p:cTn>
                              </p:par>
                              <p:par>
                                <p:cTn id="102" presetID="1" presetClass="entr" presetSubtype="0" fill="hold" grpId="0" nodeType="withEffect">
                                  <p:stCondLst>
                                    <p:cond delay="0"/>
                                  </p:stCondLst>
                                  <p:childTnLst>
                                    <p:set>
                                      <p:cBhvr>
                                        <p:cTn id="103" dur="1" fill="hold">
                                          <p:stCondLst>
                                            <p:cond delay="0"/>
                                          </p:stCondLst>
                                        </p:cTn>
                                        <p:tgtEl>
                                          <p:spTgt spid="68"/>
                                        </p:tgtEl>
                                        <p:attrNameLst>
                                          <p:attrName>style.visibility</p:attrName>
                                        </p:attrNameLst>
                                      </p:cBhvr>
                                      <p:to>
                                        <p:strVal val="visible"/>
                                      </p:to>
                                    </p:set>
                                  </p:childTnLst>
                                </p:cTn>
                              </p:par>
                            </p:childTnLst>
                          </p:cTn>
                        </p:par>
                      </p:childTnLst>
                    </p:cTn>
                  </p:par>
                  <p:par>
                    <p:cTn id="104" fill="hold">
                      <p:stCondLst>
                        <p:cond delay="indefinite"/>
                      </p:stCondLst>
                      <p:childTnLst>
                        <p:par>
                          <p:cTn id="105" fill="hold">
                            <p:stCondLst>
                              <p:cond delay="0"/>
                            </p:stCondLst>
                            <p:childTnLst>
                              <p:par>
                                <p:cTn id="106" presetID="3" presetClass="entr" presetSubtype="5" fill="hold" grpId="0" nodeType="clickEffect">
                                  <p:stCondLst>
                                    <p:cond delay="0"/>
                                  </p:stCondLst>
                                  <p:childTnLst>
                                    <p:set>
                                      <p:cBhvr>
                                        <p:cTn id="107" dur="1" fill="hold">
                                          <p:stCondLst>
                                            <p:cond delay="0"/>
                                          </p:stCondLst>
                                        </p:cTn>
                                        <p:tgtEl>
                                          <p:spTgt spid="77"/>
                                        </p:tgtEl>
                                        <p:attrNameLst>
                                          <p:attrName>style.visibility</p:attrName>
                                        </p:attrNameLst>
                                      </p:cBhvr>
                                      <p:to>
                                        <p:strVal val="visible"/>
                                      </p:to>
                                    </p:set>
                                    <p:animEffect transition="in" filter="blinds(vertical)">
                                      <p:cBhvr>
                                        <p:cTn id="108" dur="500"/>
                                        <p:tgtEl>
                                          <p:spTgt spid="77"/>
                                        </p:tgtEl>
                                      </p:cBhvr>
                                    </p:animEffect>
                                  </p:childTnLst>
                                </p:cTn>
                              </p:par>
                              <p:par>
                                <p:cTn id="109" presetID="9" presetClass="exit" presetSubtype="0" fill="hold" nodeType="withEffect">
                                  <p:stCondLst>
                                    <p:cond delay="0"/>
                                  </p:stCondLst>
                                  <p:childTnLst>
                                    <p:animEffect transition="out" filter="dissolve">
                                      <p:cBhvr>
                                        <p:cTn id="110" dur="500"/>
                                        <p:tgtEl>
                                          <p:spTgt spid="60"/>
                                        </p:tgtEl>
                                      </p:cBhvr>
                                    </p:animEffect>
                                    <p:set>
                                      <p:cBhvr>
                                        <p:cTn id="111" dur="1" fill="hold">
                                          <p:stCondLst>
                                            <p:cond delay="499"/>
                                          </p:stCondLst>
                                        </p:cTn>
                                        <p:tgtEl>
                                          <p:spTgt spid="60"/>
                                        </p:tgtEl>
                                        <p:attrNameLst>
                                          <p:attrName>style.visibility</p:attrName>
                                        </p:attrNameLst>
                                      </p:cBhvr>
                                      <p:to>
                                        <p:strVal val="hidden"/>
                                      </p:to>
                                    </p:set>
                                  </p:childTnLst>
                                </p:cTn>
                              </p:par>
                              <p:par>
                                <p:cTn id="112" presetID="9" presetClass="exit" presetSubtype="0" fill="hold" grpId="1" nodeType="withEffect">
                                  <p:stCondLst>
                                    <p:cond delay="0"/>
                                  </p:stCondLst>
                                  <p:childTnLst>
                                    <p:animEffect transition="out" filter="dissolve">
                                      <p:cBhvr>
                                        <p:cTn id="113" dur="500"/>
                                        <p:tgtEl>
                                          <p:spTgt spid="68"/>
                                        </p:tgtEl>
                                      </p:cBhvr>
                                    </p:animEffect>
                                    <p:set>
                                      <p:cBhvr>
                                        <p:cTn id="114" dur="1" fill="hold">
                                          <p:stCondLst>
                                            <p:cond delay="499"/>
                                          </p:stCondLst>
                                        </p:cTn>
                                        <p:tgtEl>
                                          <p:spTgt spid="68"/>
                                        </p:tgtEl>
                                        <p:attrNameLst>
                                          <p:attrName>style.visibility</p:attrName>
                                        </p:attrNameLst>
                                      </p:cBhvr>
                                      <p:to>
                                        <p:strVal val="hidden"/>
                                      </p:to>
                                    </p:set>
                                  </p:childTnLst>
                                </p:cTn>
                              </p:par>
                            </p:childTnLst>
                          </p:cTn>
                        </p:par>
                      </p:childTnLst>
                    </p:cTn>
                  </p:par>
                  <p:par>
                    <p:cTn id="115" fill="hold">
                      <p:stCondLst>
                        <p:cond delay="indefinite"/>
                      </p:stCondLst>
                      <p:childTnLst>
                        <p:par>
                          <p:cTn id="116" fill="hold">
                            <p:stCondLst>
                              <p:cond delay="0"/>
                            </p:stCondLst>
                            <p:childTnLst>
                              <p:par>
                                <p:cTn id="117" presetID="12" presetClass="exit" presetSubtype="4" fill="hold" grpId="1" nodeType="clickEffect">
                                  <p:stCondLst>
                                    <p:cond delay="0"/>
                                  </p:stCondLst>
                                  <p:childTnLst>
                                    <p:anim calcmode="lin" valueType="num">
                                      <p:cBhvr additive="base">
                                        <p:cTn id="118" dur="500"/>
                                        <p:tgtEl>
                                          <p:spTgt spid="76"/>
                                        </p:tgtEl>
                                        <p:attrNameLst>
                                          <p:attrName>ppt_y</p:attrName>
                                        </p:attrNameLst>
                                      </p:cBhvr>
                                      <p:tavLst>
                                        <p:tav tm="0">
                                          <p:val>
                                            <p:strVal val="#ppt_y"/>
                                          </p:val>
                                        </p:tav>
                                        <p:tav tm="100000">
                                          <p:val>
                                            <p:strVal val="#ppt_y+#ppt_h*1.125000"/>
                                          </p:val>
                                        </p:tav>
                                      </p:tavLst>
                                    </p:anim>
                                    <p:animEffect transition="out" filter="wipe(down)">
                                      <p:cBhvr>
                                        <p:cTn id="119" dur="500"/>
                                        <p:tgtEl>
                                          <p:spTgt spid="76"/>
                                        </p:tgtEl>
                                      </p:cBhvr>
                                    </p:animEffect>
                                    <p:set>
                                      <p:cBhvr>
                                        <p:cTn id="120" dur="1" fill="hold">
                                          <p:stCondLst>
                                            <p:cond delay="499"/>
                                          </p:stCondLst>
                                        </p:cTn>
                                        <p:tgtEl>
                                          <p:spTgt spid="76"/>
                                        </p:tgtEl>
                                        <p:attrNameLst>
                                          <p:attrName>style.visibility</p:attrName>
                                        </p:attrNameLst>
                                      </p:cBhvr>
                                      <p:to>
                                        <p:strVal val="hidden"/>
                                      </p:to>
                                    </p:set>
                                  </p:childTnLst>
                                </p:cTn>
                              </p:par>
                              <p:par>
                                <p:cTn id="121" presetID="53" presetClass="entr" presetSubtype="16" fill="hold" grpId="0" nodeType="withEffect">
                                  <p:stCondLst>
                                    <p:cond delay="0"/>
                                  </p:stCondLst>
                                  <p:childTnLst>
                                    <p:set>
                                      <p:cBhvr>
                                        <p:cTn id="122" dur="1" fill="hold">
                                          <p:stCondLst>
                                            <p:cond delay="0"/>
                                          </p:stCondLst>
                                        </p:cTn>
                                        <p:tgtEl>
                                          <p:spTgt spid="78"/>
                                        </p:tgtEl>
                                        <p:attrNameLst>
                                          <p:attrName>style.visibility</p:attrName>
                                        </p:attrNameLst>
                                      </p:cBhvr>
                                      <p:to>
                                        <p:strVal val="visible"/>
                                      </p:to>
                                    </p:set>
                                    <p:anim calcmode="lin" valueType="num">
                                      <p:cBhvr>
                                        <p:cTn id="123" dur="500" fill="hold"/>
                                        <p:tgtEl>
                                          <p:spTgt spid="78"/>
                                        </p:tgtEl>
                                        <p:attrNameLst>
                                          <p:attrName>ppt_w</p:attrName>
                                        </p:attrNameLst>
                                      </p:cBhvr>
                                      <p:tavLst>
                                        <p:tav tm="0">
                                          <p:val>
                                            <p:fltVal val="0"/>
                                          </p:val>
                                        </p:tav>
                                        <p:tav tm="100000">
                                          <p:val>
                                            <p:strVal val="#ppt_w"/>
                                          </p:val>
                                        </p:tav>
                                      </p:tavLst>
                                    </p:anim>
                                    <p:anim calcmode="lin" valueType="num">
                                      <p:cBhvr>
                                        <p:cTn id="124" dur="500" fill="hold"/>
                                        <p:tgtEl>
                                          <p:spTgt spid="78"/>
                                        </p:tgtEl>
                                        <p:attrNameLst>
                                          <p:attrName>ppt_h</p:attrName>
                                        </p:attrNameLst>
                                      </p:cBhvr>
                                      <p:tavLst>
                                        <p:tav tm="0">
                                          <p:val>
                                            <p:fltVal val="0"/>
                                          </p:val>
                                        </p:tav>
                                        <p:tav tm="100000">
                                          <p:val>
                                            <p:strVal val="#ppt_h"/>
                                          </p:val>
                                        </p:tav>
                                      </p:tavLst>
                                    </p:anim>
                                    <p:animEffect transition="in" filter="fade">
                                      <p:cBhvr>
                                        <p:cTn id="125"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48" grpId="0" animBg="1"/>
      <p:bldP spid="58" grpId="0"/>
      <p:bldP spid="58" grpId="1"/>
      <p:bldP spid="59" grpId="0" animBg="1"/>
      <p:bldP spid="76" grpId="0"/>
      <p:bldP spid="76" grpId="1"/>
      <p:bldP spid="77" grpId="0" animBg="1"/>
      <p:bldP spid="78" grpId="0"/>
      <p:bldP spid="56" grpId="0"/>
      <p:bldP spid="56" grpId="1"/>
      <p:bldP spid="38" grpId="0"/>
      <p:bldP spid="38" grpId="1"/>
      <p:bldP spid="68" grpId="0"/>
      <p:bldP spid="68" grpId="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err="1"/>
              <a:t>SneakySnake</a:t>
            </a:r>
            <a:r>
              <a:rPr lang="en-US"/>
              <a:t> Walkthrough</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graphicFrame>
        <p:nvGraphicFramePr>
          <p:cNvPr id="4" name="Diagram 3"/>
          <p:cNvGraphicFramePr/>
          <p:nvPr/>
        </p:nvGraphicFramePr>
        <p:xfrm>
          <a:off x="39756" y="979729"/>
          <a:ext cx="8988287" cy="47894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0" name="TextBox 9"/>
          <p:cNvSpPr txBox="1"/>
          <p:nvPr/>
        </p:nvSpPr>
        <p:spPr>
          <a:xfrm>
            <a:off x="329839" y="1754700"/>
            <a:ext cx="488182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Tahoma"/>
                <a:ea typeface="+mn-ea"/>
                <a:cs typeface="+mn-cs"/>
              </a:rPr>
              <a:t>This is what you actually need to </a:t>
            </a:r>
            <a:r>
              <a:rPr kumimoji="0" lang="en-US" sz="1800" b="1" i="0" u="none" strike="noStrike" kern="1200" cap="none" spc="0" normalizeH="0" baseline="0" noProof="0">
                <a:ln>
                  <a:noFill/>
                </a:ln>
                <a:solidFill>
                  <a:srgbClr val="FF0000"/>
                </a:solidFill>
                <a:effectLst/>
                <a:uLnTx/>
                <a:uFillTx/>
                <a:latin typeface="Tahoma"/>
                <a:ea typeface="+mn-ea"/>
                <a:cs typeface="+mn-cs"/>
              </a:rPr>
              <a:t>build</a:t>
            </a:r>
            <a:r>
              <a:rPr kumimoji="0" lang="en-US" sz="1800" b="1" i="0" u="none" strike="noStrike" kern="1200" cap="none" spc="0" normalizeH="0" baseline="0" noProof="0">
                <a:ln>
                  <a:noFill/>
                </a:ln>
                <a:solidFill>
                  <a:srgbClr val="000000"/>
                </a:solidFill>
                <a:effectLst/>
                <a:uLnTx/>
                <a:uFillTx/>
                <a:latin typeface="Tahoma"/>
                <a:ea typeface="+mn-ea"/>
                <a:cs typeface="+mn-cs"/>
              </a:rPr>
              <a:t> and it can be done </a:t>
            </a:r>
            <a:r>
              <a:rPr kumimoji="0" lang="en-US" sz="1800" b="1" i="0" u="none" strike="noStrike" kern="1200" cap="none" spc="0" normalizeH="0" baseline="0" noProof="0">
                <a:ln>
                  <a:noFill/>
                </a:ln>
                <a:solidFill>
                  <a:srgbClr val="FF0000"/>
                </a:solidFill>
                <a:effectLst/>
                <a:uLnTx/>
                <a:uFillTx/>
                <a:latin typeface="Tahoma"/>
                <a:ea typeface="+mn-ea"/>
                <a:cs typeface="+mn-cs"/>
              </a:rPr>
              <a:t>on-the-fly!</a:t>
            </a:r>
          </a:p>
        </p:txBody>
      </p:sp>
      <p:pic>
        <p:nvPicPr>
          <p:cNvPr id="14" name="Picture 13">
            <a:extLst>
              <a:ext uri="{FF2B5EF4-FFF2-40B4-BE49-F238E27FC236}">
                <a16:creationId xmlns:a16="http://schemas.microsoft.com/office/drawing/2014/main" id="{405E738F-A333-6E4E-A31A-F4F3FFC4E4BE}"/>
              </a:ext>
            </a:extLst>
          </p:cNvPr>
          <p:cNvPicPr>
            <a:picLocks noChangeAspect="1"/>
          </p:cNvPicPr>
          <p:nvPr/>
        </p:nvPicPr>
        <p:blipFill rotWithShape="1">
          <a:blip r:embed="rId8">
            <a:extLst>
              <a:ext uri="{28A0092B-C50C-407E-A947-70E740481C1C}">
                <a14:useLocalDpi xmlns:a14="http://schemas.microsoft.com/office/drawing/2010/main"/>
              </a:ext>
            </a:extLst>
          </a:blip>
          <a:srcRect/>
          <a:stretch/>
        </p:blipFill>
        <p:spPr>
          <a:xfrm>
            <a:off x="2770749" y="2997611"/>
            <a:ext cx="5496579" cy="2725750"/>
          </a:xfrm>
          <a:prstGeom prst="rect">
            <a:avLst/>
          </a:prstGeom>
        </p:spPr>
      </p:pic>
      <p:pic>
        <p:nvPicPr>
          <p:cNvPr id="18" name="Picture 17">
            <a:extLst>
              <a:ext uri="{FF2B5EF4-FFF2-40B4-BE49-F238E27FC236}">
                <a16:creationId xmlns:a16="http://schemas.microsoft.com/office/drawing/2014/main" id="{EA0A401B-F37F-C344-B9F4-58277F07C133}"/>
              </a:ext>
            </a:extLst>
          </p:cNvPr>
          <p:cNvPicPr>
            <a:picLocks noChangeAspect="1"/>
          </p:cNvPicPr>
          <p:nvPr/>
        </p:nvPicPr>
        <p:blipFill rotWithShape="1">
          <a:blip r:embed="rId9">
            <a:extLst>
              <a:ext uri="{28A0092B-C50C-407E-A947-70E740481C1C}">
                <a14:useLocalDpi xmlns:a14="http://schemas.microsoft.com/office/drawing/2010/main"/>
              </a:ext>
            </a:extLst>
          </a:blip>
          <a:srcRect/>
          <a:stretch/>
        </p:blipFill>
        <p:spPr>
          <a:xfrm>
            <a:off x="2694522" y="2708409"/>
            <a:ext cx="5621894" cy="3024847"/>
          </a:xfrm>
          <a:prstGeom prst="rect">
            <a:avLst/>
          </a:prstGeom>
        </p:spPr>
      </p:pic>
      <p:sp>
        <p:nvSpPr>
          <p:cNvPr id="6" name="Rectangle 5">
            <a:extLst>
              <a:ext uri="{FF2B5EF4-FFF2-40B4-BE49-F238E27FC236}">
                <a16:creationId xmlns:a16="http://schemas.microsoft.com/office/drawing/2014/main" id="{DC97228D-E126-784E-8F75-E0B65D446C02}"/>
              </a:ext>
            </a:extLst>
          </p:cNvPr>
          <p:cNvSpPr/>
          <p:nvPr/>
        </p:nvSpPr>
        <p:spPr>
          <a:xfrm rot="16200000">
            <a:off x="1213476" y="4174932"/>
            <a:ext cx="2726407" cy="390240"/>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Tahoma"/>
                <a:ea typeface="+mn-ea"/>
                <a:cs typeface="+mn-cs"/>
              </a:rPr>
              <a:t>ENTRANCE</a:t>
            </a:r>
          </a:p>
        </p:txBody>
      </p:sp>
      <p:sp>
        <p:nvSpPr>
          <p:cNvPr id="17" name="Rectangle 16">
            <a:extLst>
              <a:ext uri="{FF2B5EF4-FFF2-40B4-BE49-F238E27FC236}">
                <a16:creationId xmlns:a16="http://schemas.microsoft.com/office/drawing/2014/main" id="{B5C6120D-EF35-3741-A178-52515911D63F}"/>
              </a:ext>
            </a:extLst>
          </p:cNvPr>
          <p:cNvSpPr/>
          <p:nvPr/>
        </p:nvSpPr>
        <p:spPr>
          <a:xfrm rot="16200000">
            <a:off x="7046453" y="4175261"/>
            <a:ext cx="2725749" cy="390240"/>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Tahoma"/>
                <a:ea typeface="+mn-ea"/>
                <a:cs typeface="+mn-cs"/>
              </a:rPr>
              <a:t>EXIT</a:t>
            </a:r>
          </a:p>
        </p:txBody>
      </p:sp>
      <p:sp>
        <p:nvSpPr>
          <p:cNvPr id="19" name="TextBox 18">
            <a:extLst>
              <a:ext uri="{FF2B5EF4-FFF2-40B4-BE49-F238E27FC236}">
                <a16:creationId xmlns:a16="http://schemas.microsoft.com/office/drawing/2014/main" id="{FB060CEB-FBD7-BB4F-8279-CBA8DC72433B}"/>
              </a:ext>
            </a:extLst>
          </p:cNvPr>
          <p:cNvSpPr txBox="1"/>
          <p:nvPr/>
        </p:nvSpPr>
        <p:spPr>
          <a:xfrm>
            <a:off x="7585027" y="1711244"/>
            <a:ext cx="640264"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w="0"/>
                <a:solidFill>
                  <a:srgbClr val="000000"/>
                </a:solidFill>
                <a:effectLst>
                  <a:outerShdw blurRad="38100" dist="19050" dir="2700000" algn="tl" rotWithShape="0">
                    <a:srgbClr val="000000">
                      <a:alpha val="40000"/>
                    </a:srgbClr>
                  </a:outerShdw>
                </a:effectLst>
                <a:uLnTx/>
                <a:uFillTx/>
                <a:latin typeface="Tahoma"/>
                <a:ea typeface="+mn-ea"/>
                <a:cs typeface="+mn-cs"/>
              </a:rPr>
              <a:t>3</a:t>
            </a:r>
          </a:p>
        </p:txBody>
      </p:sp>
      <p:sp>
        <p:nvSpPr>
          <p:cNvPr id="20" name="Rectangle 19">
            <a:extLst>
              <a:ext uri="{FF2B5EF4-FFF2-40B4-BE49-F238E27FC236}">
                <a16:creationId xmlns:a16="http://schemas.microsoft.com/office/drawing/2014/main" id="{006EC16B-E815-0743-8696-CD9A57EBF536}"/>
              </a:ext>
            </a:extLst>
          </p:cNvPr>
          <p:cNvSpPr/>
          <p:nvPr/>
        </p:nvSpPr>
        <p:spPr>
          <a:xfrm>
            <a:off x="6910469" y="1628800"/>
            <a:ext cx="1097280" cy="640080"/>
          </a:xfrm>
          <a:prstGeom prst="rect">
            <a:avLst/>
          </a:prstGeom>
          <a:ln w="19050">
            <a:solidFill>
              <a:schemeClr val="tx1"/>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a:ln>
                <a:noFill/>
              </a:ln>
              <a:solidFill>
                <a:srgbClr val="5F5F5F"/>
              </a:solidFill>
              <a:effectLst/>
              <a:uLnTx/>
              <a:uFillTx/>
              <a:latin typeface="europa"/>
              <a:ea typeface="+mn-ea"/>
              <a:cs typeface="+mn-cs"/>
            </a:endParaRPr>
          </a:p>
        </p:txBody>
      </p:sp>
      <p:sp>
        <p:nvSpPr>
          <p:cNvPr id="24" name="Rectangle 23">
            <a:extLst>
              <a:ext uri="{FF2B5EF4-FFF2-40B4-BE49-F238E27FC236}">
                <a16:creationId xmlns:a16="http://schemas.microsoft.com/office/drawing/2014/main" id="{806D7B1B-7C4C-BC4F-83EA-C8F46DD71607}"/>
              </a:ext>
            </a:extLst>
          </p:cNvPr>
          <p:cNvSpPr/>
          <p:nvPr/>
        </p:nvSpPr>
        <p:spPr>
          <a:xfrm>
            <a:off x="7023567" y="1726575"/>
            <a:ext cx="466261" cy="434689"/>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571921034"/>
      </p:ext>
    </p:extLst>
  </p:cSld>
  <p:clrMapOvr>
    <a:masterClrMapping/>
  </p:clrMapOvr>
  <p:transition/>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A24FA7-AB01-0747-B701-9C78517217A5}"/>
              </a:ext>
            </a:extLst>
          </p:cNvPr>
          <p:cNvSpPr>
            <a:spLocks noGrp="1"/>
          </p:cNvSpPr>
          <p:nvPr>
            <p:ph type="title"/>
          </p:nvPr>
        </p:nvSpPr>
        <p:spPr/>
        <p:txBody>
          <a:bodyPr/>
          <a:lstStyle/>
          <a:p>
            <a:r>
              <a:rPr lang="en-US"/>
              <a:t>FPGA Resource Analysis</a:t>
            </a:r>
          </a:p>
        </p:txBody>
      </p:sp>
      <p:sp>
        <p:nvSpPr>
          <p:cNvPr id="3" name="Content Placeholder 2">
            <a:extLst>
              <a:ext uri="{FF2B5EF4-FFF2-40B4-BE49-F238E27FC236}">
                <a16:creationId xmlns:a16="http://schemas.microsoft.com/office/drawing/2014/main" id="{42197208-90A0-E245-81E6-95BEBC0F50A0}"/>
              </a:ext>
            </a:extLst>
          </p:cNvPr>
          <p:cNvSpPr>
            <a:spLocks noGrp="1"/>
          </p:cNvSpPr>
          <p:nvPr>
            <p:ph idx="1"/>
          </p:nvPr>
        </p:nvSpPr>
        <p:spPr>
          <a:xfrm>
            <a:off x="228600" y="1556792"/>
            <a:ext cx="8915400" cy="4876800"/>
          </a:xfrm>
        </p:spPr>
        <p:txBody>
          <a:bodyPr/>
          <a:lstStyle/>
          <a:p>
            <a:r>
              <a:rPr lang="en-US"/>
              <a:t>FPGA resource usage for a single filtering unit of </a:t>
            </a:r>
            <a:r>
              <a:rPr lang="en-US" err="1"/>
              <a:t>GateKeeper</a:t>
            </a:r>
            <a:r>
              <a:rPr lang="en-US"/>
              <a:t>, </a:t>
            </a:r>
            <a:r>
              <a:rPr lang="en-US" err="1"/>
              <a:t>Shouji</a:t>
            </a:r>
            <a:r>
              <a:rPr lang="en-US"/>
              <a:t>, and Snake-on-Chip for a sequence length of 100 and under different edit distance thresholds (E).</a:t>
            </a:r>
          </a:p>
          <a:p>
            <a:endParaRPr lang="en-US"/>
          </a:p>
        </p:txBody>
      </p:sp>
      <p:sp>
        <p:nvSpPr>
          <p:cNvPr id="4" name="Slide Number Placeholder 3">
            <a:extLst>
              <a:ext uri="{FF2B5EF4-FFF2-40B4-BE49-F238E27FC236}">
                <a16:creationId xmlns:a16="http://schemas.microsoft.com/office/drawing/2014/main" id="{F033F0F1-0750-014E-8311-884E21F3890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Content Placeholder 5">
            <a:extLst>
              <a:ext uri="{FF2B5EF4-FFF2-40B4-BE49-F238E27FC236}">
                <a16:creationId xmlns:a16="http://schemas.microsoft.com/office/drawing/2014/main" id="{BC417762-D2C3-DF4F-AF67-2A87DE1F138B}"/>
              </a:ext>
            </a:extLst>
          </p:cNvPr>
          <p:cNvPicPr>
            <a:picLocks noChangeAspect="1"/>
          </p:cNvPicPr>
          <p:nvPr/>
        </p:nvPicPr>
        <p:blipFill rotWithShape="1">
          <a:blip r:embed="rId2">
            <a:extLst>
              <a:ext uri="{28A0092B-C50C-407E-A947-70E740481C1C}">
                <a14:useLocalDpi xmlns:a14="http://schemas.microsoft.com/office/drawing/2010/main"/>
              </a:ext>
            </a:extLst>
          </a:blip>
          <a:srcRect/>
          <a:stretch/>
        </p:blipFill>
        <p:spPr bwMode="auto">
          <a:xfrm>
            <a:off x="1259430" y="3378221"/>
            <a:ext cx="6548940" cy="2304256"/>
          </a:xfrm>
          <a:prstGeom prst="rect">
            <a:avLst/>
          </a:prstGeom>
          <a:noFill/>
          <a:ln w="9525">
            <a:noFill/>
            <a:miter lim="800000"/>
            <a:headEnd/>
            <a:tailEnd/>
          </a:ln>
        </p:spPr>
      </p:pic>
      <p:sp>
        <p:nvSpPr>
          <p:cNvPr id="8" name="Rectangle 7">
            <a:extLst>
              <a:ext uri="{FF2B5EF4-FFF2-40B4-BE49-F238E27FC236}">
                <a16:creationId xmlns:a16="http://schemas.microsoft.com/office/drawing/2014/main" id="{E1C9D26C-E291-F147-A33F-6EE4B948D981}"/>
              </a:ext>
            </a:extLst>
          </p:cNvPr>
          <p:cNvSpPr/>
          <p:nvPr/>
        </p:nvSpPr>
        <p:spPr>
          <a:xfrm>
            <a:off x="1331640" y="4725144"/>
            <a:ext cx="6768752" cy="115212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pic>
        <p:nvPicPr>
          <p:cNvPr id="7" name="Content Placeholder 5">
            <a:extLst>
              <a:ext uri="{FF2B5EF4-FFF2-40B4-BE49-F238E27FC236}">
                <a16:creationId xmlns:a16="http://schemas.microsoft.com/office/drawing/2014/main" id="{97BB9A34-E426-524E-8FB3-ADF828D1D6CB}"/>
              </a:ext>
            </a:extLst>
          </p:cNvPr>
          <p:cNvPicPr>
            <a:picLocks noChangeAspect="1"/>
          </p:cNvPicPr>
          <p:nvPr/>
        </p:nvPicPr>
        <p:blipFill rotWithShape="1">
          <a:blip r:embed="rId3">
            <a:extLst>
              <a:ext uri="{28A0092B-C50C-407E-A947-70E740481C1C}">
                <a14:useLocalDpi xmlns:a14="http://schemas.microsoft.com/office/drawing/2010/main"/>
              </a:ext>
            </a:extLst>
          </a:blip>
          <a:srcRect/>
          <a:stretch/>
        </p:blipFill>
        <p:spPr bwMode="auto">
          <a:xfrm>
            <a:off x="1263420" y="4581128"/>
            <a:ext cx="6548940" cy="648072"/>
          </a:xfrm>
          <a:prstGeom prst="rect">
            <a:avLst/>
          </a:prstGeom>
          <a:noFill/>
          <a:ln w="9525">
            <a:noFill/>
            <a:miter lim="800000"/>
            <a:headEnd/>
            <a:tailEnd/>
          </a:ln>
        </p:spPr>
      </p:pic>
      <p:sp>
        <p:nvSpPr>
          <p:cNvPr id="6" name="Rectangle 5">
            <a:extLst>
              <a:ext uri="{FF2B5EF4-FFF2-40B4-BE49-F238E27FC236}">
                <a16:creationId xmlns:a16="http://schemas.microsoft.com/office/drawing/2014/main" id="{E3901F1C-3D3D-D34A-83ED-D8E609E032B6}"/>
              </a:ext>
            </a:extLst>
          </p:cNvPr>
          <p:cNvSpPr/>
          <p:nvPr/>
        </p:nvSpPr>
        <p:spPr>
          <a:xfrm>
            <a:off x="3563888" y="3284984"/>
            <a:ext cx="2304256" cy="1944216"/>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710749242"/>
      </p:ext>
    </p:extLst>
  </p:cSld>
  <p:clrMapOvr>
    <a:masterClrMapping/>
  </p:clrMapOvr>
  <p:transition/>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74C5DF-5F3C-4885-A189-23EDC600DCD5}"/>
              </a:ext>
            </a:extLst>
          </p:cNvPr>
          <p:cNvSpPr>
            <a:spLocks noGrp="1"/>
          </p:cNvSpPr>
          <p:nvPr>
            <p:ph type="title"/>
          </p:nvPr>
        </p:nvSpPr>
        <p:spPr/>
        <p:txBody>
          <a:bodyPr/>
          <a:lstStyle/>
          <a:p>
            <a:r>
              <a:rPr lang="en-US"/>
              <a:t>Key Results of SneakySnake</a:t>
            </a:r>
          </a:p>
        </p:txBody>
      </p:sp>
      <p:sp>
        <p:nvSpPr>
          <p:cNvPr id="4" name="Slide Number Placeholder 3">
            <a:extLst>
              <a:ext uri="{FF2B5EF4-FFF2-40B4-BE49-F238E27FC236}">
                <a16:creationId xmlns:a16="http://schemas.microsoft.com/office/drawing/2014/main" id="{D694AEB0-7C3E-4373-B84A-1A6BBDEFCAD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sp>
        <p:nvSpPr>
          <p:cNvPr id="5" name="Content Placeholder 2"/>
          <p:cNvSpPr txBox="1">
            <a:spLocks/>
          </p:cNvSpPr>
          <p:nvPr/>
        </p:nvSpPr>
        <p:spPr bwMode="auto">
          <a:xfrm>
            <a:off x="-180528" y="1196752"/>
            <a:ext cx="9036496"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669925" marR="0" lvl="1" indent="-325438" algn="l" defTabSz="914400" rtl="0" eaLnBrk="0" fontAlgn="base" latinLnBrk="0" hangingPunct="0">
              <a:lnSpc>
                <a:spcPct val="100000"/>
              </a:lnSpc>
              <a:spcBef>
                <a:spcPct val="20000"/>
              </a:spcBef>
              <a:spcAft>
                <a:spcPct val="0"/>
              </a:spcAft>
              <a:buClr>
                <a:srgbClr val="3B812F"/>
              </a:buClr>
              <a:buSzPct val="60000"/>
              <a:buFont typeface="Wingdings" pitchFamily="2" charset="2"/>
              <a:buChar char="q"/>
              <a:tabLst/>
              <a:defRPr/>
            </a:pPr>
            <a:r>
              <a:rPr kumimoji="0" lang="en-US" sz="2200" b="0" i="0" u="none" strike="noStrike" kern="1200" cap="none" spc="0" normalizeH="0" baseline="0" noProof="0" dirty="0" err="1">
                <a:ln>
                  <a:noFill/>
                </a:ln>
                <a:solidFill>
                  <a:srgbClr val="000000"/>
                </a:solidFill>
                <a:effectLst/>
                <a:uLnTx/>
                <a:uFillTx/>
                <a:latin typeface="Tahoma"/>
                <a:ea typeface="+mn-ea"/>
                <a:cs typeface="+mn-cs"/>
              </a:rPr>
              <a:t>SneakySnake</a:t>
            </a:r>
            <a:r>
              <a:rPr kumimoji="0" lang="en-US" sz="2200" b="0" i="0" u="none" strike="noStrike" kern="1200" cap="none" spc="0" normalizeH="0" baseline="0" noProof="0" dirty="0">
                <a:ln>
                  <a:noFill/>
                </a:ln>
                <a:solidFill>
                  <a:srgbClr val="000000"/>
                </a:solidFill>
                <a:effectLst/>
                <a:uLnTx/>
                <a:uFillTx/>
                <a:latin typeface="Tahoma"/>
                <a:ea typeface="+mn-ea"/>
                <a:cs typeface="+mn-cs"/>
              </a:rPr>
              <a:t> is up to </a:t>
            </a:r>
            <a:r>
              <a:rPr kumimoji="0" lang="en-US" sz="2200" b="0" i="0" u="none" strike="noStrike" kern="1200" cap="none" spc="0" normalizeH="0" baseline="0" noProof="0" dirty="0">
                <a:ln>
                  <a:noFill/>
                </a:ln>
                <a:solidFill>
                  <a:srgbClr val="FF0000"/>
                </a:solidFill>
                <a:effectLst/>
                <a:uLnTx/>
                <a:uFillTx/>
                <a:latin typeface="Tahoma"/>
                <a:ea typeface="+mn-ea"/>
                <a:cs typeface="+mn-cs"/>
              </a:rPr>
              <a:t>four orders of magnitude more accurate </a:t>
            </a:r>
            <a:r>
              <a:rPr kumimoji="0" lang="en-US" sz="2200" b="0" i="0" u="none" strike="noStrike" kern="1200" cap="none" spc="0" normalizeH="0" baseline="0" noProof="0" dirty="0">
                <a:ln>
                  <a:noFill/>
                </a:ln>
                <a:solidFill>
                  <a:srgbClr val="000000"/>
                </a:solidFill>
                <a:effectLst/>
                <a:uLnTx/>
                <a:uFillTx/>
                <a:latin typeface="Tahoma"/>
                <a:ea typeface="+mn-ea"/>
                <a:cs typeface="+mn-cs"/>
              </a:rPr>
              <a:t>than </a:t>
            </a:r>
            <a:r>
              <a:rPr kumimoji="0" lang="en-US" sz="2200" b="0" i="0" u="none" strike="noStrike" kern="1200" cap="none" spc="0" normalizeH="0" baseline="0" noProof="0" dirty="0" err="1">
                <a:ln>
                  <a:noFill/>
                </a:ln>
                <a:solidFill>
                  <a:srgbClr val="0000FF"/>
                </a:solidFill>
                <a:effectLst/>
                <a:uLnTx/>
                <a:uFillTx/>
                <a:latin typeface="Tahoma"/>
                <a:ea typeface="+mn-ea"/>
                <a:cs typeface="+mn-cs"/>
              </a:rPr>
              <a:t>Shouji</a:t>
            </a:r>
            <a:r>
              <a:rPr kumimoji="0" lang="en-US" sz="2200" b="0" i="0" u="none" strike="noStrike" kern="1200" cap="none" spc="0" normalizeH="0" baseline="0" noProof="0" dirty="0">
                <a:ln>
                  <a:noFill/>
                </a:ln>
                <a:solidFill>
                  <a:srgbClr val="000000"/>
                </a:solidFill>
                <a:effectLst/>
                <a:uLnTx/>
                <a:uFillTx/>
                <a:latin typeface="Tahoma"/>
                <a:ea typeface="+mn-ea"/>
                <a:cs typeface="+mn-cs"/>
              </a:rPr>
              <a:t> </a:t>
            </a:r>
            <a:r>
              <a:rPr kumimoji="0" lang="en-US" sz="2000" b="0" i="0" u="none" strike="noStrike" kern="0" cap="none" spc="0" normalizeH="0" baseline="0" noProof="0" dirty="0">
                <a:ln>
                  <a:noFill/>
                </a:ln>
                <a:solidFill>
                  <a:srgbClr val="000000"/>
                </a:solidFill>
                <a:effectLst/>
                <a:uLnTx/>
                <a:uFillTx/>
                <a:latin typeface="Tahoma"/>
                <a:ea typeface="+mn-ea"/>
                <a:cs typeface="+mn-cs"/>
              </a:rPr>
              <a:t>(Bioinformatics’19) </a:t>
            </a:r>
            <a:r>
              <a:rPr kumimoji="0" lang="en-US" sz="2200" b="0" i="0" u="none" strike="noStrike" kern="1200" cap="none" spc="0" normalizeH="0" baseline="0" noProof="0" dirty="0">
                <a:ln>
                  <a:noFill/>
                </a:ln>
                <a:solidFill>
                  <a:srgbClr val="000000"/>
                </a:solidFill>
                <a:effectLst/>
                <a:uLnTx/>
                <a:uFillTx/>
                <a:latin typeface="Tahoma"/>
                <a:ea typeface="+mn-ea"/>
                <a:cs typeface="+mn-cs"/>
              </a:rPr>
              <a:t>and </a:t>
            </a:r>
            <a:r>
              <a:rPr kumimoji="0" lang="en-US" sz="2200" b="0" i="0" u="none" strike="noStrike" kern="1200" cap="none" spc="0" normalizeH="0" baseline="0" noProof="0" dirty="0" err="1">
                <a:ln>
                  <a:noFill/>
                </a:ln>
                <a:solidFill>
                  <a:srgbClr val="0000FF"/>
                </a:solidFill>
                <a:effectLst/>
                <a:uLnTx/>
                <a:uFillTx/>
                <a:latin typeface="Tahoma"/>
                <a:ea typeface="+mn-ea"/>
                <a:cs typeface="+mn-cs"/>
              </a:rPr>
              <a:t>GateKeeper</a:t>
            </a:r>
            <a:r>
              <a:rPr kumimoji="0" lang="en-US" sz="2200" b="0" i="0" u="none" strike="noStrike" kern="1200" cap="none" spc="0" normalizeH="0" baseline="0" noProof="0" dirty="0">
                <a:ln>
                  <a:noFill/>
                </a:ln>
                <a:solidFill>
                  <a:srgbClr val="000000"/>
                </a:solidFill>
                <a:effectLst/>
                <a:uLnTx/>
                <a:uFillTx/>
                <a:latin typeface="Tahoma"/>
                <a:ea typeface="+mn-ea"/>
                <a:cs typeface="+mn-cs"/>
              </a:rPr>
              <a:t> </a:t>
            </a:r>
            <a:r>
              <a:rPr kumimoji="0" lang="en-US" sz="2000" b="0" i="0" u="none" strike="noStrike" kern="0" cap="none" spc="0" normalizeH="0" baseline="0" noProof="0" dirty="0">
                <a:ln>
                  <a:noFill/>
                </a:ln>
                <a:solidFill>
                  <a:srgbClr val="000000"/>
                </a:solidFill>
                <a:effectLst/>
                <a:uLnTx/>
                <a:uFillTx/>
                <a:latin typeface="Tahoma"/>
                <a:ea typeface="+mn-ea"/>
                <a:cs typeface="+mn-cs"/>
              </a:rPr>
              <a:t>(Bioinformatics’17)</a:t>
            </a:r>
            <a:endParaRPr kumimoji="0" lang="en-US" sz="22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400" b="0" i="0" u="none" strike="noStrike" kern="1200" cap="none" spc="0" normalizeH="0" baseline="0" noProof="0" dirty="0">
              <a:ln>
                <a:noFill/>
              </a:ln>
              <a:solidFill>
                <a:srgbClr val="000000"/>
              </a:solidFill>
              <a:effectLst/>
              <a:uLnTx/>
              <a:uFillTx/>
              <a:latin typeface="Tahoma"/>
              <a:ea typeface="+mn-ea"/>
              <a:cs typeface="+mn-cs"/>
            </a:endParaRPr>
          </a:p>
          <a:p>
            <a:pPr marL="669925" marR="0" lvl="1" indent="-325438" algn="l" defTabSz="914400" rtl="0" eaLnBrk="0" fontAlgn="base" latinLnBrk="0" hangingPunct="0">
              <a:lnSpc>
                <a:spcPct val="100000"/>
              </a:lnSpc>
              <a:spcBef>
                <a:spcPct val="20000"/>
              </a:spcBef>
              <a:spcAft>
                <a:spcPct val="0"/>
              </a:spcAft>
              <a:buClr>
                <a:srgbClr val="3B812F"/>
              </a:buClr>
              <a:buSzPct val="60000"/>
              <a:buFont typeface="Wingdings" pitchFamily="2" charset="2"/>
              <a:buChar char="q"/>
              <a:tabLst/>
              <a:defRPr/>
            </a:pPr>
            <a:r>
              <a:rPr lang="en-US" dirty="0">
                <a:solidFill>
                  <a:srgbClr val="000000"/>
                </a:solidFill>
                <a:latin typeface="Tahoma"/>
              </a:rPr>
              <a:t>S</a:t>
            </a:r>
            <a:r>
              <a:rPr kumimoji="0" lang="en-US" sz="2200" b="0" i="0" u="none" strike="noStrike" kern="1200" cap="none" spc="0" normalizeH="0" baseline="0" noProof="0" dirty="0" err="1">
                <a:ln>
                  <a:noFill/>
                </a:ln>
                <a:solidFill>
                  <a:srgbClr val="000000"/>
                </a:solidFill>
                <a:effectLst/>
                <a:uLnTx/>
                <a:uFillTx/>
                <a:latin typeface="Tahoma"/>
                <a:ea typeface="+mn-ea"/>
                <a:cs typeface="+mn-cs"/>
              </a:rPr>
              <a:t>hort</a:t>
            </a:r>
            <a:r>
              <a:rPr kumimoji="0" lang="en-US" sz="2200" b="0" i="0" u="none" strike="noStrike" kern="1200" cap="none" spc="0" normalizeH="0" baseline="0" noProof="0" dirty="0">
                <a:ln>
                  <a:noFill/>
                </a:ln>
                <a:solidFill>
                  <a:srgbClr val="000000"/>
                </a:solidFill>
                <a:effectLst/>
                <a:uLnTx/>
                <a:uFillTx/>
                <a:latin typeface="Tahoma"/>
                <a:ea typeface="+mn-ea"/>
                <a:cs typeface="+mn-cs"/>
              </a:rPr>
              <a:t> reads: </a:t>
            </a:r>
          </a:p>
          <a:p>
            <a:pPr lvl="2" indent="-325438">
              <a:buClr>
                <a:srgbClr val="3B812F"/>
              </a:buClr>
              <a:buSzPct val="60000"/>
              <a:buFont typeface="Wingdings" pitchFamily="2" charset="2"/>
              <a:buChar char="q"/>
            </a:pPr>
            <a:r>
              <a:rPr kumimoji="0" lang="en-US" b="0" i="0" u="none" strike="noStrike" kern="1200" cap="none" spc="0" normalizeH="0" baseline="0" noProof="0" dirty="0" err="1">
                <a:ln>
                  <a:noFill/>
                </a:ln>
                <a:solidFill>
                  <a:srgbClr val="000000"/>
                </a:solidFill>
                <a:effectLst/>
                <a:uLnTx/>
                <a:uFillTx/>
                <a:latin typeface="Tahoma"/>
                <a:ea typeface="+mn-ea"/>
                <a:cs typeface="+mn-cs"/>
              </a:rPr>
              <a:t>SneakySnake</a:t>
            </a:r>
            <a:r>
              <a:rPr kumimoji="0" lang="en-US" b="0" i="0" u="none" strike="noStrike" kern="1200" cap="none" spc="0" normalizeH="0" baseline="0" noProof="0" dirty="0">
                <a:ln>
                  <a:noFill/>
                </a:ln>
                <a:solidFill>
                  <a:srgbClr val="000000"/>
                </a:solidFill>
                <a:effectLst/>
                <a:uLnTx/>
                <a:uFillTx/>
                <a:latin typeface="Tahoma"/>
                <a:ea typeface="+mn-ea"/>
                <a:cs typeface="+mn-cs"/>
              </a:rPr>
              <a:t> </a:t>
            </a:r>
            <a:r>
              <a:rPr kumimoji="0" lang="en-US" b="0" i="0" u="none" strike="noStrike" kern="1200" cap="none" spc="0" normalizeH="0" baseline="0" noProof="0" dirty="0">
                <a:ln>
                  <a:noFill/>
                </a:ln>
                <a:solidFill>
                  <a:srgbClr val="0000FF"/>
                </a:solidFill>
                <a:effectLst/>
                <a:uLnTx/>
                <a:uFillTx/>
                <a:latin typeface="Tahoma"/>
                <a:ea typeface="+mn-ea"/>
                <a:cs typeface="+mn-cs"/>
              </a:rPr>
              <a:t>accelerates</a:t>
            </a:r>
            <a:r>
              <a:rPr kumimoji="0" lang="en-US" b="0" i="0" u="none" strike="noStrike" kern="1200" cap="none" spc="0" normalizeH="0" baseline="0" noProof="0" dirty="0">
                <a:ln>
                  <a:noFill/>
                </a:ln>
                <a:solidFill>
                  <a:srgbClr val="000000"/>
                </a:solidFill>
                <a:effectLst/>
                <a:uLnTx/>
                <a:uFillTx/>
                <a:latin typeface="Tahoma"/>
                <a:ea typeface="+mn-ea"/>
                <a:cs typeface="+mn-cs"/>
              </a:rPr>
              <a:t> </a:t>
            </a:r>
            <a:r>
              <a:rPr kumimoji="0" lang="en-US" b="0" i="0" u="none" strike="noStrike" kern="0" cap="none" spc="0" normalizeH="0" baseline="0" noProof="0" dirty="0">
                <a:ln>
                  <a:noFill/>
                </a:ln>
                <a:solidFill>
                  <a:srgbClr val="0000FF"/>
                </a:solidFill>
                <a:effectLst/>
                <a:uLnTx/>
                <a:uFillTx/>
                <a:latin typeface="Tahoma"/>
                <a:ea typeface="+mn-ea"/>
                <a:cs typeface="+mn-cs"/>
              </a:rPr>
              <a:t>Edlib</a:t>
            </a:r>
            <a:r>
              <a:rPr kumimoji="0" lang="en-US" b="0" i="0" u="none" strike="noStrike" kern="0" cap="none" spc="0" normalizeH="0" baseline="0" noProof="0" dirty="0">
                <a:ln>
                  <a:noFill/>
                </a:ln>
                <a:solidFill>
                  <a:srgbClr val="000000"/>
                </a:solidFill>
                <a:effectLst/>
                <a:uLnTx/>
                <a:uFillTx/>
                <a:latin typeface="Tahoma"/>
                <a:ea typeface="+mn-ea"/>
                <a:cs typeface="+mn-cs"/>
              </a:rPr>
              <a:t> </a:t>
            </a:r>
            <a:r>
              <a:rPr kumimoji="0" lang="en-US" sz="1800" b="0" i="0" u="none" strike="noStrike" kern="0" cap="none" spc="0" normalizeH="0" baseline="0" noProof="0" dirty="0">
                <a:ln>
                  <a:noFill/>
                </a:ln>
                <a:solidFill>
                  <a:srgbClr val="000000"/>
                </a:solidFill>
                <a:effectLst/>
                <a:uLnTx/>
                <a:uFillTx/>
                <a:latin typeface="Tahoma"/>
                <a:ea typeface="+mn-ea"/>
                <a:cs typeface="+mn-cs"/>
              </a:rPr>
              <a:t>(Bioinformatics’17) </a:t>
            </a:r>
            <a:r>
              <a:rPr kumimoji="0" lang="en-US" b="0" i="0" u="none" strike="noStrike" kern="0" cap="none" spc="0" normalizeH="0" baseline="0" noProof="0" dirty="0">
                <a:ln>
                  <a:noFill/>
                </a:ln>
                <a:solidFill>
                  <a:srgbClr val="000000"/>
                </a:solidFill>
                <a:effectLst/>
                <a:uLnTx/>
                <a:uFillTx/>
                <a:latin typeface="Tahoma"/>
                <a:ea typeface="+mn-ea"/>
                <a:cs typeface="+mn-cs"/>
              </a:rPr>
              <a:t>and </a:t>
            </a:r>
            <a:r>
              <a:rPr kumimoji="0" lang="en-US" b="0" i="0" u="none" strike="noStrike" kern="0" cap="none" spc="0" normalizeH="0" baseline="0" noProof="0" dirty="0">
                <a:ln>
                  <a:noFill/>
                </a:ln>
                <a:solidFill>
                  <a:srgbClr val="0000FF"/>
                </a:solidFill>
                <a:effectLst/>
                <a:uLnTx/>
                <a:uFillTx/>
                <a:latin typeface="Tahoma"/>
                <a:ea typeface="+mn-ea"/>
                <a:cs typeface="+mn-cs"/>
              </a:rPr>
              <a:t>Parasail</a:t>
            </a:r>
            <a:r>
              <a:rPr kumimoji="0" lang="en-US" b="0" i="0" u="none" strike="noStrike" kern="0" cap="none" spc="0" normalizeH="0" baseline="0" noProof="0" dirty="0">
                <a:ln>
                  <a:noFill/>
                </a:ln>
                <a:solidFill>
                  <a:srgbClr val="000000"/>
                </a:solidFill>
                <a:effectLst/>
                <a:uLnTx/>
                <a:uFillTx/>
                <a:latin typeface="Tahoma"/>
                <a:ea typeface="+mn-ea"/>
                <a:cs typeface="+mn-cs"/>
              </a:rPr>
              <a:t> </a:t>
            </a:r>
            <a:r>
              <a:rPr kumimoji="0" lang="en-US" sz="1800" b="0" i="0" u="none" strike="noStrike" kern="0" cap="none" spc="0" normalizeH="0" baseline="0" noProof="0" dirty="0">
                <a:ln>
                  <a:noFill/>
                </a:ln>
                <a:solidFill>
                  <a:srgbClr val="000000"/>
                </a:solidFill>
                <a:effectLst/>
                <a:uLnTx/>
                <a:uFillTx/>
                <a:latin typeface="Tahoma"/>
                <a:ea typeface="+mn-ea"/>
                <a:cs typeface="+mn-cs"/>
              </a:rPr>
              <a:t>(BMC Bioinformatics’16)</a:t>
            </a:r>
            <a:r>
              <a:rPr kumimoji="0" lang="en-US" b="0" i="0" u="none" strike="noStrike" kern="1200" cap="none" spc="0" normalizeH="0" baseline="0" noProof="0" dirty="0">
                <a:ln>
                  <a:noFill/>
                </a:ln>
                <a:solidFill>
                  <a:srgbClr val="000000"/>
                </a:solidFill>
                <a:effectLst/>
                <a:uLnTx/>
                <a:uFillTx/>
                <a:latin typeface="Tahoma"/>
                <a:ea typeface="+mn-ea"/>
                <a:cs typeface="+mn-cs"/>
              </a:rPr>
              <a:t> by</a:t>
            </a:r>
            <a:r>
              <a:rPr kumimoji="0" lang="en-US" b="0" i="0" u="none" strike="noStrike" kern="1200" cap="none" spc="0" normalizeH="0" baseline="0" noProof="0" dirty="0">
                <a:ln>
                  <a:noFill/>
                </a:ln>
                <a:solidFill>
                  <a:srgbClr val="FF0000"/>
                </a:solidFill>
                <a:effectLst/>
                <a:uLnTx/>
                <a:uFillTx/>
                <a:latin typeface="Tahoma"/>
                <a:ea typeface="+mn-ea"/>
                <a:cs typeface="+mn-cs"/>
              </a:rPr>
              <a:t> </a:t>
            </a:r>
            <a:endParaRPr kumimoji="0" lang="en-US" b="0" i="0" u="none" strike="noStrike" kern="0" cap="none" spc="0" normalizeH="0" baseline="0" noProof="0" dirty="0">
              <a:ln>
                <a:noFill/>
              </a:ln>
              <a:solidFill>
                <a:srgbClr val="FF0000"/>
              </a:solidFill>
              <a:effectLst/>
              <a:uLnTx/>
              <a:uFillTx/>
              <a:latin typeface="Tahoma"/>
              <a:ea typeface="+mn-ea"/>
              <a:cs typeface="+mn-cs"/>
            </a:endParaRPr>
          </a:p>
          <a:p>
            <a:pPr marL="1022350" marR="0" lvl="2" indent="-350838"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up to </a:t>
            </a:r>
            <a:r>
              <a:rPr kumimoji="0" lang="en-US" sz="2000" b="0" i="0" u="none" strike="noStrike" kern="1200" cap="none" spc="0" normalizeH="0" baseline="0" noProof="0" dirty="0">
                <a:ln>
                  <a:noFill/>
                </a:ln>
                <a:solidFill>
                  <a:srgbClr val="FF0000"/>
                </a:solidFill>
                <a:effectLst/>
                <a:uLnTx/>
                <a:uFillTx/>
                <a:latin typeface="Tahoma"/>
                <a:ea typeface="+mn-ea"/>
                <a:cs typeface="+mn-cs"/>
              </a:rPr>
              <a:t>37.7× and 43.9× </a:t>
            </a:r>
            <a:r>
              <a:rPr kumimoji="0" lang="en-US" sz="2000" b="0" i="0" u="none" strike="noStrike" kern="1200" cap="none" spc="0" normalizeH="0" baseline="0" noProof="0" dirty="0">
                <a:ln>
                  <a:noFill/>
                </a:ln>
                <a:solidFill>
                  <a:srgbClr val="000000"/>
                </a:solidFill>
                <a:effectLst/>
                <a:uLnTx/>
                <a:uFillTx/>
                <a:latin typeface="Tahoma"/>
                <a:ea typeface="+mn-ea"/>
                <a:cs typeface="+mn-cs"/>
              </a:rPr>
              <a:t>(&gt;12× on average), on CPUs </a:t>
            </a:r>
          </a:p>
          <a:p>
            <a:pPr marL="1022350" marR="0" lvl="2" indent="-350838"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up to </a:t>
            </a:r>
            <a:r>
              <a:rPr kumimoji="0" lang="en-US" sz="2000" b="0" i="0" u="none" strike="noStrike" kern="1200" cap="none" spc="0" normalizeH="0" baseline="0" noProof="0" dirty="0">
                <a:ln>
                  <a:noFill/>
                </a:ln>
                <a:solidFill>
                  <a:srgbClr val="FF0000"/>
                </a:solidFill>
                <a:effectLst/>
                <a:uLnTx/>
                <a:uFillTx/>
                <a:latin typeface="Tahoma"/>
                <a:ea typeface="+mn-ea"/>
                <a:cs typeface="+mn-cs"/>
              </a:rPr>
              <a:t>413× and 689× </a:t>
            </a:r>
            <a:r>
              <a:rPr kumimoji="0" lang="en-US" sz="2000" b="0" i="0" u="none" strike="noStrike" kern="1200" cap="none" spc="0" normalizeH="0" baseline="0" noProof="0" dirty="0">
                <a:ln>
                  <a:noFill/>
                </a:ln>
                <a:solidFill>
                  <a:srgbClr val="000000"/>
                </a:solidFill>
                <a:effectLst/>
                <a:uLnTx/>
                <a:uFillTx/>
                <a:latin typeface="Tahoma"/>
                <a:ea typeface="+mn-ea"/>
                <a:cs typeface="+mn-cs"/>
              </a:rPr>
              <a:t>(&gt;400× on average) using </a:t>
            </a:r>
            <a:r>
              <a:rPr kumimoji="0" lang="en-US" sz="2000" b="0" i="1" u="none" strike="noStrike" kern="1200" cap="none" spc="0" normalizeH="0" baseline="0" noProof="0" dirty="0">
                <a:ln>
                  <a:noFill/>
                </a:ln>
                <a:solidFill>
                  <a:srgbClr val="FF0000"/>
                </a:solidFill>
                <a:effectLst/>
                <a:uLnTx/>
                <a:uFillTx/>
                <a:latin typeface="Tahoma"/>
                <a:ea typeface="+mn-ea"/>
                <a:cs typeface="+mn-cs"/>
              </a:rPr>
              <a:t>FPGAs/GPUs</a:t>
            </a: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400" b="0" i="0" u="none" strike="noStrike" kern="0" cap="none" spc="0" normalizeH="0" baseline="0" noProof="0" dirty="0">
              <a:ln>
                <a:noFill/>
              </a:ln>
              <a:solidFill>
                <a:srgbClr val="000000"/>
              </a:solidFill>
              <a:effectLst/>
              <a:uLnTx/>
              <a:uFillTx/>
              <a:latin typeface="Tahoma"/>
              <a:ea typeface="+mn-ea"/>
              <a:cs typeface="+mn-cs"/>
            </a:endParaRPr>
          </a:p>
          <a:p>
            <a:pPr marL="669925" marR="0" lvl="1" indent="-325438" algn="l" defTabSz="914400" rtl="0" eaLnBrk="0" fontAlgn="base" latinLnBrk="0" hangingPunct="0">
              <a:lnSpc>
                <a:spcPct val="100000"/>
              </a:lnSpc>
              <a:spcBef>
                <a:spcPct val="20000"/>
              </a:spcBef>
              <a:spcAft>
                <a:spcPct val="0"/>
              </a:spcAft>
              <a:buClr>
                <a:srgbClr val="3B812F"/>
              </a:buClr>
              <a:buSzPct val="60000"/>
              <a:buFont typeface="Wingdings" pitchFamily="2" charset="2"/>
              <a:buChar char="q"/>
              <a:tabLst/>
              <a:defRPr/>
            </a:pPr>
            <a:r>
              <a:rPr lang="en-US" dirty="0">
                <a:solidFill>
                  <a:srgbClr val="000000"/>
                </a:solidFill>
                <a:latin typeface="Tahoma"/>
              </a:rPr>
              <a:t>L</a:t>
            </a:r>
            <a:r>
              <a:rPr kumimoji="0" lang="en-US" sz="2200" b="0" i="0" u="none" strike="noStrike" kern="1200" cap="none" spc="0" normalizeH="0" baseline="0" noProof="0" dirty="0" err="1">
                <a:ln>
                  <a:noFill/>
                </a:ln>
                <a:solidFill>
                  <a:srgbClr val="000000"/>
                </a:solidFill>
                <a:effectLst/>
                <a:uLnTx/>
                <a:uFillTx/>
                <a:latin typeface="Tahoma"/>
                <a:ea typeface="+mn-ea"/>
                <a:cs typeface="+mn-cs"/>
              </a:rPr>
              <a:t>ong</a:t>
            </a:r>
            <a:r>
              <a:rPr kumimoji="0" lang="en-US" sz="2200" b="0" i="0" u="none" strike="noStrike" kern="1200" cap="none" spc="0" normalizeH="0" baseline="0" noProof="0" dirty="0">
                <a:ln>
                  <a:noFill/>
                </a:ln>
                <a:solidFill>
                  <a:srgbClr val="000000"/>
                </a:solidFill>
                <a:effectLst/>
                <a:uLnTx/>
                <a:uFillTx/>
                <a:latin typeface="Tahoma"/>
                <a:ea typeface="+mn-ea"/>
                <a:cs typeface="+mn-cs"/>
              </a:rPr>
              <a:t> reads: </a:t>
            </a:r>
          </a:p>
          <a:p>
            <a:pPr lvl="2" indent="-325438">
              <a:buClr>
                <a:srgbClr val="3B812F"/>
              </a:buClr>
              <a:buSzPct val="60000"/>
              <a:buFont typeface="Wingdings" pitchFamily="2" charset="2"/>
              <a:buChar char="q"/>
            </a:pPr>
            <a:r>
              <a:rPr kumimoji="0" lang="en-US" b="0" i="0" u="none" strike="noStrike" kern="1200" cap="none" spc="0" normalizeH="0" baseline="0" noProof="0" dirty="0" err="1">
                <a:ln>
                  <a:noFill/>
                </a:ln>
                <a:solidFill>
                  <a:srgbClr val="000000"/>
                </a:solidFill>
                <a:effectLst/>
                <a:uLnTx/>
                <a:uFillTx/>
                <a:latin typeface="Tahoma"/>
                <a:ea typeface="+mn-ea"/>
                <a:cs typeface="+mn-cs"/>
              </a:rPr>
              <a:t>SneakySnake</a:t>
            </a:r>
            <a:r>
              <a:rPr kumimoji="0" lang="en-US" b="0" i="0" u="none" strike="noStrike" kern="1200" cap="none" spc="0" normalizeH="0" baseline="0" noProof="0" dirty="0">
                <a:ln>
                  <a:noFill/>
                </a:ln>
                <a:solidFill>
                  <a:srgbClr val="000000"/>
                </a:solidFill>
                <a:effectLst/>
                <a:uLnTx/>
                <a:uFillTx/>
                <a:latin typeface="Tahoma"/>
                <a:ea typeface="+mn-ea"/>
                <a:cs typeface="+mn-cs"/>
              </a:rPr>
              <a:t> </a:t>
            </a:r>
            <a:r>
              <a:rPr kumimoji="0" lang="en-US" b="0" i="0" u="none" strike="noStrike" kern="1200" cap="none" spc="0" normalizeH="0" baseline="0" noProof="0" dirty="0">
                <a:ln>
                  <a:noFill/>
                </a:ln>
                <a:solidFill>
                  <a:srgbClr val="0000FF"/>
                </a:solidFill>
                <a:effectLst/>
                <a:uLnTx/>
                <a:uFillTx/>
                <a:latin typeface="Tahoma"/>
                <a:ea typeface="+mn-ea"/>
                <a:cs typeface="+mn-cs"/>
              </a:rPr>
              <a:t>accelerates</a:t>
            </a:r>
            <a:r>
              <a:rPr kumimoji="0" lang="en-US" b="0" i="0" u="none" strike="noStrike" kern="1200" cap="none" spc="0" normalizeH="0" baseline="0" noProof="0" dirty="0">
                <a:ln>
                  <a:noFill/>
                </a:ln>
                <a:solidFill>
                  <a:srgbClr val="000000"/>
                </a:solidFill>
                <a:effectLst/>
                <a:uLnTx/>
                <a:uFillTx/>
                <a:latin typeface="Tahoma"/>
                <a:ea typeface="+mn-ea"/>
                <a:cs typeface="+mn-cs"/>
              </a:rPr>
              <a:t> </a:t>
            </a:r>
            <a:r>
              <a:rPr kumimoji="0" lang="en-US" b="0" i="0" u="none" strike="noStrike" kern="1200" cap="none" spc="0" normalizeH="0" baseline="0" noProof="0" dirty="0">
                <a:ln>
                  <a:noFill/>
                </a:ln>
                <a:solidFill>
                  <a:srgbClr val="0000FF"/>
                </a:solidFill>
                <a:effectLst/>
                <a:uLnTx/>
                <a:uFillTx/>
                <a:latin typeface="Tahoma"/>
                <a:ea typeface="+mn-ea"/>
                <a:cs typeface="+mn-cs"/>
              </a:rPr>
              <a:t>Parasail</a:t>
            </a:r>
            <a:r>
              <a:rPr kumimoji="0" lang="en-US" b="0" i="0" u="none" strike="noStrike" kern="1200" cap="none" spc="0" normalizeH="0" baseline="0" noProof="0" dirty="0">
                <a:ln>
                  <a:noFill/>
                </a:ln>
                <a:solidFill>
                  <a:srgbClr val="000000"/>
                </a:solidFill>
                <a:effectLst/>
                <a:uLnTx/>
                <a:uFillTx/>
                <a:latin typeface="Tahoma"/>
                <a:ea typeface="+mn-ea"/>
                <a:cs typeface="+mn-cs"/>
              </a:rPr>
              <a:t> and </a:t>
            </a:r>
            <a:r>
              <a:rPr kumimoji="0" lang="en-US" b="0" i="0" u="none" strike="noStrike" kern="1200" cap="none" spc="0" normalizeH="0" baseline="0" noProof="0" dirty="0">
                <a:ln>
                  <a:noFill/>
                </a:ln>
                <a:solidFill>
                  <a:srgbClr val="0000FF"/>
                </a:solidFill>
                <a:effectLst/>
                <a:uLnTx/>
                <a:uFillTx/>
                <a:latin typeface="Tahoma"/>
                <a:ea typeface="+mn-ea"/>
                <a:cs typeface="+mn-cs"/>
              </a:rPr>
              <a:t>KSW2</a:t>
            </a:r>
            <a:r>
              <a:rPr kumimoji="0" lang="en-US" b="0" i="0" u="none" strike="noStrike" kern="1200" cap="none" spc="0" normalizeH="0" baseline="0" noProof="0" dirty="0">
                <a:ln>
                  <a:noFill/>
                </a:ln>
                <a:solidFill>
                  <a:srgbClr val="000000"/>
                </a:solidFill>
                <a:effectLst/>
                <a:uLnTx/>
                <a:uFillTx/>
                <a:latin typeface="Tahoma"/>
                <a:ea typeface="+mn-ea"/>
                <a:cs typeface="+mn-cs"/>
              </a:rPr>
              <a:t> by </a:t>
            </a:r>
            <a:r>
              <a:rPr kumimoji="0" lang="en-US" b="0" i="0" u="none" strike="noStrike" kern="1200" cap="none" spc="0" normalizeH="0" baseline="0" noProof="0" dirty="0">
                <a:ln>
                  <a:noFill/>
                </a:ln>
                <a:solidFill>
                  <a:srgbClr val="FF0000"/>
                </a:solidFill>
                <a:effectLst/>
                <a:uLnTx/>
                <a:uFillTx/>
                <a:latin typeface="Tahoma"/>
                <a:ea typeface="+mn-ea"/>
                <a:cs typeface="+mn-cs"/>
              </a:rPr>
              <a:t>140.1× and 17.1×</a:t>
            </a:r>
            <a:r>
              <a:rPr kumimoji="0" lang="en-US" b="0" i="0" u="none" strike="noStrike" kern="1200" cap="none" spc="0" normalizeH="0" baseline="0" noProof="0" dirty="0">
                <a:ln>
                  <a:noFill/>
                </a:ln>
                <a:solidFill>
                  <a:srgbClr val="000000"/>
                </a:solidFill>
                <a:effectLst/>
                <a:uLnTx/>
                <a:uFillTx/>
                <a:latin typeface="Tahoma"/>
                <a:ea typeface="+mn-ea"/>
                <a:cs typeface="+mn-cs"/>
              </a:rPr>
              <a:t> on average, respectively, on CPUs</a:t>
            </a: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endParaRPr kumimoji="0" lang="en-US" sz="24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3205130125"/>
      </p:ext>
    </p:extLst>
  </p:cSld>
  <p:clrMapOvr>
    <a:masterClrMapping/>
  </p:clrMapOvr>
  <p:transition/>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AF4FE01-5CB8-6B46-BA31-77FAA599EE9B}"/>
              </a:ext>
            </a:extLst>
          </p:cNvPr>
          <p:cNvSpPr>
            <a:spLocks noGrp="1"/>
          </p:cNvSpPr>
          <p:nvPr>
            <p:ph type="title"/>
          </p:nvPr>
        </p:nvSpPr>
        <p:spPr>
          <a:xfrm>
            <a:off x="228600" y="152400"/>
            <a:ext cx="8735888" cy="1066800"/>
          </a:xfrm>
        </p:spPr>
        <p:txBody>
          <a:bodyPr/>
          <a:lstStyle/>
          <a:p>
            <a:r>
              <a:rPr lang="en-US" dirty="0"/>
              <a:t>Long Read Mapping </a:t>
            </a:r>
            <a:r>
              <a:rPr lang="en-US" sz="2800" dirty="0"/>
              <a:t>(</a:t>
            </a:r>
            <a:r>
              <a:rPr lang="en-US" sz="2800" dirty="0" err="1"/>
              <a:t>SneakySnake</a:t>
            </a:r>
            <a:r>
              <a:rPr lang="en-US" sz="2800" dirty="0"/>
              <a:t> vs Parasail)</a:t>
            </a:r>
            <a:endParaRPr lang="en-US" dirty="0"/>
          </a:p>
        </p:txBody>
      </p:sp>
      <p:sp>
        <p:nvSpPr>
          <p:cNvPr id="4" name="Slide Number Placeholder 3">
            <a:extLst>
              <a:ext uri="{FF2B5EF4-FFF2-40B4-BE49-F238E27FC236}">
                <a16:creationId xmlns:a16="http://schemas.microsoft.com/office/drawing/2014/main" id="{2F06B9A0-1698-0146-B5EB-8B4D6CE3595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TextBox 7">
            <a:extLst>
              <a:ext uri="{FF2B5EF4-FFF2-40B4-BE49-F238E27FC236}">
                <a16:creationId xmlns:a16="http://schemas.microsoft.com/office/drawing/2014/main" id="{4F4B5B34-8E3C-F44D-A3E6-A668188B47F2}"/>
              </a:ext>
            </a:extLst>
          </p:cNvPr>
          <p:cNvSpPr txBox="1"/>
          <p:nvPr/>
        </p:nvSpPr>
        <p:spPr>
          <a:xfrm>
            <a:off x="602753" y="888835"/>
            <a:ext cx="808404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Tahoma"/>
                <a:ea typeface="+mn-ea"/>
                <a:cs typeface="+mn-cs"/>
              </a:rPr>
              <a:t>10K </a:t>
            </a:r>
            <a:r>
              <a:rPr kumimoji="0" lang="en-US" sz="1800" b="1" i="0" u="none" strike="noStrike" kern="1200" cap="none" spc="0" normalizeH="0" baseline="0" noProof="0" dirty="0" err="1">
                <a:ln>
                  <a:noFill/>
                </a:ln>
                <a:solidFill>
                  <a:srgbClr val="FF0000"/>
                </a:solidFill>
                <a:effectLst/>
                <a:uLnTx/>
                <a:uFillTx/>
                <a:latin typeface="Tahoma"/>
                <a:ea typeface="+mn-ea"/>
                <a:cs typeface="+mn-cs"/>
              </a:rPr>
              <a:t>bp</a:t>
            </a:r>
            <a:r>
              <a:rPr kumimoji="0" lang="en-US" sz="1800" b="1" i="0" u="none" strike="noStrike" kern="1200" cap="none" spc="0" normalizeH="0" baseline="0" noProof="0" dirty="0">
                <a:ln>
                  <a:noFill/>
                </a:ln>
                <a:solidFill>
                  <a:srgbClr val="FF0000"/>
                </a:solidFill>
                <a:effectLst/>
                <a:uLnTx/>
                <a:uFillTx/>
                <a:latin typeface="Tahoma"/>
                <a:ea typeface="+mn-ea"/>
                <a:cs typeface="+mn-cs"/>
              </a:rPr>
              <a:t> reads                      		100K </a:t>
            </a:r>
            <a:r>
              <a:rPr kumimoji="0" lang="en-US" sz="1800" b="1" i="0" u="none" strike="noStrike" kern="1200" cap="none" spc="0" normalizeH="0" baseline="0" noProof="0" dirty="0" err="1">
                <a:ln>
                  <a:noFill/>
                </a:ln>
                <a:solidFill>
                  <a:srgbClr val="FF0000"/>
                </a:solidFill>
                <a:effectLst/>
                <a:uLnTx/>
                <a:uFillTx/>
                <a:latin typeface="Tahoma"/>
                <a:ea typeface="+mn-ea"/>
                <a:cs typeface="+mn-cs"/>
              </a:rPr>
              <a:t>bp</a:t>
            </a:r>
            <a:r>
              <a:rPr kumimoji="0" lang="en-US" sz="1800" b="1" i="0" u="none" strike="noStrike" kern="1200" cap="none" spc="0" normalizeH="0" baseline="0" noProof="0" dirty="0">
                <a:ln>
                  <a:noFill/>
                </a:ln>
                <a:solidFill>
                  <a:srgbClr val="FF0000"/>
                </a:solidFill>
                <a:effectLst/>
                <a:uLnTx/>
                <a:uFillTx/>
                <a:latin typeface="Tahoma"/>
                <a:ea typeface="+mn-ea"/>
                <a:cs typeface="+mn-cs"/>
              </a:rPr>
              <a:t> reads</a:t>
            </a:r>
          </a:p>
        </p:txBody>
      </p:sp>
      <p:pic>
        <p:nvPicPr>
          <p:cNvPr id="10" name="Picture 9">
            <a:extLst>
              <a:ext uri="{FF2B5EF4-FFF2-40B4-BE49-F238E27FC236}">
                <a16:creationId xmlns:a16="http://schemas.microsoft.com/office/drawing/2014/main" id="{94EA625D-1E01-7B42-8909-B062C15D6996}"/>
              </a:ext>
            </a:extLst>
          </p:cNvPr>
          <p:cNvPicPr>
            <a:picLocks noChangeAspect="1"/>
          </p:cNvPicPr>
          <p:nvPr/>
        </p:nvPicPr>
        <p:blipFill>
          <a:blip r:embed="rId2"/>
          <a:stretch>
            <a:fillRect/>
          </a:stretch>
        </p:blipFill>
        <p:spPr>
          <a:xfrm>
            <a:off x="0" y="1297133"/>
            <a:ext cx="9144000" cy="5119864"/>
          </a:xfrm>
          <a:prstGeom prst="rect">
            <a:avLst/>
          </a:prstGeom>
        </p:spPr>
      </p:pic>
    </p:spTree>
    <p:extLst>
      <p:ext uri="{BB962C8B-B14F-4D97-AF65-F5344CB8AC3E}">
        <p14:creationId xmlns:p14="http://schemas.microsoft.com/office/powerpoint/2010/main" val="143783449"/>
      </p:ext>
    </p:extLst>
  </p:cSld>
  <p:clrMapOvr>
    <a:masterClrMapping/>
  </p:clrMapOvr>
  <p:transition/>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12461E-2DAA-2746-A2FB-4EDA467D22A2}"/>
              </a:ext>
            </a:extLst>
          </p:cNvPr>
          <p:cNvSpPr>
            <a:spLocks noGrp="1"/>
          </p:cNvSpPr>
          <p:nvPr>
            <p:ph type="title"/>
          </p:nvPr>
        </p:nvSpPr>
        <p:spPr/>
        <p:txBody>
          <a:bodyPr/>
          <a:lstStyle/>
          <a:p>
            <a:r>
              <a:rPr lang="en-US" dirty="0"/>
              <a:t>Long Read Mapping </a:t>
            </a:r>
            <a:r>
              <a:rPr lang="en-US" sz="2800" dirty="0"/>
              <a:t>(</a:t>
            </a:r>
            <a:r>
              <a:rPr lang="en-US" sz="2800" dirty="0" err="1"/>
              <a:t>SneakySnake</a:t>
            </a:r>
            <a:r>
              <a:rPr lang="en-US" sz="2800" dirty="0"/>
              <a:t> vs KSW2)</a:t>
            </a:r>
            <a:endParaRPr lang="en-US" dirty="0"/>
          </a:p>
        </p:txBody>
      </p:sp>
      <p:sp>
        <p:nvSpPr>
          <p:cNvPr id="4" name="Slide Number Placeholder 3">
            <a:extLst>
              <a:ext uri="{FF2B5EF4-FFF2-40B4-BE49-F238E27FC236}">
                <a16:creationId xmlns:a16="http://schemas.microsoft.com/office/drawing/2014/main" id="{2F06B9A0-1698-0146-B5EB-8B4D6CE3595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9" name="TextBox 8">
            <a:extLst>
              <a:ext uri="{FF2B5EF4-FFF2-40B4-BE49-F238E27FC236}">
                <a16:creationId xmlns:a16="http://schemas.microsoft.com/office/drawing/2014/main" id="{6C6B1310-AE10-ED4F-B93A-8C6B13D01394}"/>
              </a:ext>
            </a:extLst>
          </p:cNvPr>
          <p:cNvSpPr txBox="1"/>
          <p:nvPr/>
        </p:nvSpPr>
        <p:spPr>
          <a:xfrm>
            <a:off x="602753" y="959032"/>
            <a:ext cx="808404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Tahoma"/>
                <a:ea typeface="+mn-ea"/>
                <a:cs typeface="+mn-cs"/>
              </a:rPr>
              <a:t>10K </a:t>
            </a:r>
            <a:r>
              <a:rPr kumimoji="0" lang="en-US" sz="1800" b="1" i="0" u="none" strike="noStrike" kern="1200" cap="none" spc="0" normalizeH="0" baseline="0" noProof="0" dirty="0" err="1">
                <a:ln>
                  <a:noFill/>
                </a:ln>
                <a:solidFill>
                  <a:srgbClr val="FF0000"/>
                </a:solidFill>
                <a:effectLst/>
                <a:uLnTx/>
                <a:uFillTx/>
                <a:latin typeface="Tahoma"/>
                <a:ea typeface="+mn-ea"/>
                <a:cs typeface="+mn-cs"/>
              </a:rPr>
              <a:t>bp</a:t>
            </a:r>
            <a:r>
              <a:rPr kumimoji="0" lang="en-US" sz="1800" b="1" i="0" u="none" strike="noStrike" kern="1200" cap="none" spc="0" normalizeH="0" baseline="0" noProof="0" dirty="0">
                <a:ln>
                  <a:noFill/>
                </a:ln>
                <a:solidFill>
                  <a:srgbClr val="FF0000"/>
                </a:solidFill>
                <a:effectLst/>
                <a:uLnTx/>
                <a:uFillTx/>
                <a:latin typeface="Tahoma"/>
                <a:ea typeface="+mn-ea"/>
                <a:cs typeface="+mn-cs"/>
              </a:rPr>
              <a:t> reads                      		100K </a:t>
            </a:r>
            <a:r>
              <a:rPr kumimoji="0" lang="en-US" sz="1800" b="1" i="0" u="none" strike="noStrike" kern="1200" cap="none" spc="0" normalizeH="0" baseline="0" noProof="0" dirty="0" err="1">
                <a:ln>
                  <a:noFill/>
                </a:ln>
                <a:solidFill>
                  <a:srgbClr val="FF0000"/>
                </a:solidFill>
                <a:effectLst/>
                <a:uLnTx/>
                <a:uFillTx/>
                <a:latin typeface="Tahoma"/>
                <a:ea typeface="+mn-ea"/>
                <a:cs typeface="+mn-cs"/>
              </a:rPr>
              <a:t>bp</a:t>
            </a:r>
            <a:r>
              <a:rPr kumimoji="0" lang="en-US" sz="1800" b="1" i="0" u="none" strike="noStrike" kern="1200" cap="none" spc="0" normalizeH="0" baseline="0" noProof="0" dirty="0">
                <a:ln>
                  <a:noFill/>
                </a:ln>
                <a:solidFill>
                  <a:srgbClr val="FF0000"/>
                </a:solidFill>
                <a:effectLst/>
                <a:uLnTx/>
                <a:uFillTx/>
                <a:latin typeface="Tahoma"/>
                <a:ea typeface="+mn-ea"/>
                <a:cs typeface="+mn-cs"/>
              </a:rPr>
              <a:t> reads</a:t>
            </a:r>
          </a:p>
        </p:txBody>
      </p:sp>
      <p:pic>
        <p:nvPicPr>
          <p:cNvPr id="6" name="Picture 5">
            <a:extLst>
              <a:ext uri="{FF2B5EF4-FFF2-40B4-BE49-F238E27FC236}">
                <a16:creationId xmlns:a16="http://schemas.microsoft.com/office/drawing/2014/main" id="{973B9DA7-C2E9-6342-ACF5-68C30044C186}"/>
              </a:ext>
            </a:extLst>
          </p:cNvPr>
          <p:cNvPicPr>
            <a:picLocks noChangeAspect="1"/>
          </p:cNvPicPr>
          <p:nvPr/>
        </p:nvPicPr>
        <p:blipFill>
          <a:blip r:embed="rId2"/>
          <a:stretch>
            <a:fillRect/>
          </a:stretch>
        </p:blipFill>
        <p:spPr>
          <a:xfrm>
            <a:off x="0" y="1328364"/>
            <a:ext cx="9144000" cy="5056546"/>
          </a:xfrm>
          <a:prstGeom prst="rect">
            <a:avLst/>
          </a:prstGeom>
        </p:spPr>
      </p:pic>
    </p:spTree>
    <p:extLst>
      <p:ext uri="{BB962C8B-B14F-4D97-AF65-F5344CB8AC3E}">
        <p14:creationId xmlns:p14="http://schemas.microsoft.com/office/powerpoint/2010/main" val="2030176843"/>
      </p:ext>
    </p:extLst>
  </p:cSld>
  <p:clrMapOvr>
    <a:masterClrMapping/>
  </p:clrMapOvr>
  <p:transition/>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1A81F32-CBF9-E94D-A888-7F327824E4CE}"/>
              </a:ext>
            </a:extLst>
          </p:cNvPr>
          <p:cNvPicPr>
            <a:picLocks noChangeAspect="1"/>
          </p:cNvPicPr>
          <p:nvPr/>
        </p:nvPicPr>
        <p:blipFill>
          <a:blip r:embed="rId2"/>
          <a:stretch>
            <a:fillRect/>
          </a:stretch>
        </p:blipFill>
        <p:spPr>
          <a:xfrm>
            <a:off x="683568" y="2109396"/>
            <a:ext cx="7634053" cy="4273222"/>
          </a:xfrm>
          <a:prstGeom prst="rect">
            <a:avLst/>
          </a:prstGeom>
        </p:spPr>
      </p:pic>
      <p:sp>
        <p:nvSpPr>
          <p:cNvPr id="2" name="Title 1"/>
          <p:cNvSpPr>
            <a:spLocks noGrp="1"/>
          </p:cNvSpPr>
          <p:nvPr>
            <p:ph type="title"/>
          </p:nvPr>
        </p:nvSpPr>
        <p:spPr>
          <a:xfrm>
            <a:off x="228600" y="152400"/>
            <a:ext cx="9095928" cy="1066800"/>
          </a:xfrm>
        </p:spPr>
        <p:txBody>
          <a:bodyPr/>
          <a:lstStyle/>
          <a:p>
            <a:r>
              <a:rPr lang="en-US" dirty="0"/>
              <a:t>More on </a:t>
            </a:r>
            <a:r>
              <a:rPr lang="en-US" dirty="0" err="1"/>
              <a:t>SneakySnake</a:t>
            </a:r>
            <a:r>
              <a:rPr lang="en-US" sz="3600" dirty="0"/>
              <a:t> </a:t>
            </a:r>
            <a:r>
              <a:rPr lang="en-US" sz="2700" b="1" dirty="0"/>
              <a:t>[Alser+, Bioinformatics 2020]</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200218" y="1052736"/>
            <a:ext cx="8476676" cy="229293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Mohammed Alser, Taha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Shahroodi</a:t>
            </a:r>
            <a:r>
              <a:rPr kumimoji="0" lang="en-US" sz="1800" b="0" i="0" u="none" strike="noStrike" kern="1200" cap="none" spc="0" normalizeH="0" baseline="0" noProof="0" dirty="0">
                <a:ln>
                  <a:noFill/>
                </a:ln>
                <a:solidFill>
                  <a:srgbClr val="000000"/>
                </a:solidFill>
                <a:effectLst/>
                <a:uLnTx/>
                <a:uFillTx/>
                <a:latin typeface="Tahoma"/>
                <a:ea typeface="+mn-ea"/>
                <a:cs typeface="+mn-cs"/>
              </a:rPr>
              <a:t>, Juan-Gomez Luna, Can Alkan, and Onur Mutlu,</a:t>
            </a:r>
            <a:br>
              <a:rPr kumimoji="0" lang="en-US" sz="1800" b="0" i="0" u="none" strike="noStrike" kern="1200" cap="none" spc="0" normalizeH="0" baseline="0" noProof="0" dirty="0">
                <a:ln>
                  <a:noFill/>
                </a:ln>
                <a:solidFill>
                  <a:srgbClr val="000000"/>
                </a:solidFill>
                <a:effectLst/>
                <a:uLnTx/>
                <a:uFillTx/>
                <a:latin typeface="Tahoma"/>
                <a:ea typeface="+mn-ea"/>
                <a:cs typeface="+mn-cs"/>
              </a:rPr>
            </a:b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"SneakySnake: A Fast and Accurate Universal Genome Pre-Alignment Filter for CPUs, GPUs, and FPGAs"</a:t>
            </a:r>
            <a:br>
              <a:rPr kumimoji="0" lang="en-US" sz="1800" b="0" i="0" u="none" strike="noStrike" kern="1200" cap="none" spc="0" normalizeH="0" baseline="0" noProof="0" dirty="0">
                <a:ln>
                  <a:noFill/>
                </a:ln>
                <a:solidFill>
                  <a:srgbClr val="000000"/>
                </a:solidFill>
                <a:effectLst/>
                <a:uLnTx/>
                <a:uFillTx/>
                <a:latin typeface="Tahoma"/>
                <a:ea typeface="+mn-ea"/>
                <a:cs typeface="+mn-cs"/>
              </a:rPr>
            </a:br>
            <a:r>
              <a:rPr kumimoji="0" lang="en-US" sz="1800" b="1" i="1" u="none" strike="noStrike" kern="1200" cap="none" spc="0" normalizeH="0" baseline="0" noProof="0" dirty="0">
                <a:ln>
                  <a:noFill/>
                </a:ln>
                <a:solidFill>
                  <a:srgbClr val="000000"/>
                </a:solidFill>
                <a:effectLst/>
                <a:uLnTx/>
                <a:uFillTx/>
                <a:latin typeface="Tahoma"/>
                <a:ea typeface="+mn-ea"/>
                <a:cs typeface="+mn-cs"/>
                <a:hlinkClick r:id="rId4"/>
              </a:rPr>
              <a:t>Bioinformatics</a:t>
            </a:r>
            <a:r>
              <a:rPr kumimoji="0" lang="en-US" sz="1800" b="0" i="0" u="none" strike="noStrike" kern="1200" cap="none" spc="0" normalizeH="0" baseline="0" noProof="0" dirty="0">
                <a:ln>
                  <a:noFill/>
                </a:ln>
                <a:solidFill>
                  <a:srgbClr val="000000"/>
                </a:solidFill>
                <a:effectLst/>
                <a:uLnTx/>
                <a:uFillTx/>
                <a:latin typeface="Tahoma"/>
                <a:ea typeface="+mn-ea"/>
                <a:cs typeface="+mn-cs"/>
              </a:rPr>
              <a:t>, to appear in 2020.</a:t>
            </a:r>
            <a:br>
              <a:rPr kumimoji="0" lang="en-US" sz="1800" b="0" i="0" u="none" strike="noStrike" kern="1200" cap="none" spc="0" normalizeH="0" baseline="0" noProof="0" dirty="0">
                <a:ln>
                  <a:noFill/>
                </a:ln>
                <a:solidFill>
                  <a:srgbClr val="000000"/>
                </a:solidFill>
                <a:effectLst/>
                <a:uLnTx/>
                <a:uFillTx/>
                <a:latin typeface="Tahoma"/>
                <a:ea typeface="+mn-ea"/>
                <a:cs typeface="+mn-cs"/>
              </a:rPr>
            </a:b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5"/>
              </a:rPr>
              <a:t>Source Code</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br>
              <a:rPr kumimoji="0" lang="en-US" sz="1800" b="0" i="0" u="none" strike="noStrike" kern="1200" cap="none" spc="0" normalizeH="0" baseline="0" noProof="0" dirty="0">
                <a:ln>
                  <a:noFill/>
                </a:ln>
                <a:solidFill>
                  <a:srgbClr val="000000"/>
                </a:solidFill>
                <a:effectLst/>
                <a:uLnTx/>
                <a:uFillTx/>
                <a:latin typeface="Tahoma"/>
                <a:ea typeface="+mn-ea"/>
                <a:cs typeface="+mn-cs"/>
              </a:rPr>
            </a:b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6"/>
              </a:rPr>
              <a:t>Online link at Bioinformatics Journal</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600" b="0" i="0" u="none" strike="noStrike" kern="1200" cap="none" spc="0" normalizeH="0" baseline="0" noProof="0" dirty="0">
                <a:ln>
                  <a:noFill/>
                </a:ln>
                <a:solidFill>
                  <a:srgbClr val="000000"/>
                </a:solidFill>
                <a:effectLst/>
                <a:uLnTx/>
                <a:uFillTx/>
                <a:latin typeface="Tahoma"/>
                <a:ea typeface="+mn-ea"/>
                <a:cs typeface="+mn-cs"/>
              </a:rPr>
            </a:br>
            <a:endParaRPr kumimoji="0" lang="en-US" sz="17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135282727"/>
      </p:ext>
    </p:extLst>
  </p:cSld>
  <p:clrMapOvr>
    <a:masterClrMapping/>
  </p:clrMapOvr>
  <p:transition/>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dirty="0" err="1"/>
              <a:t>GenASM</a:t>
            </a:r>
            <a:r>
              <a:rPr lang="en-US" dirty="0"/>
              <a:t> Framework </a:t>
            </a:r>
            <a:r>
              <a:rPr lang="en-US" sz="3000" b="1" dirty="0"/>
              <a:t>[MICRO 2020]</a:t>
            </a:r>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500" dirty="0"/>
              <a:t>Damla Senol Cali, Gurpreet S. Kalsi, </a:t>
            </a:r>
            <a:r>
              <a:rPr lang="en-US" sz="1500" dirty="0" err="1"/>
              <a:t>Zulal</a:t>
            </a:r>
            <a:r>
              <a:rPr lang="en-US" sz="1500" dirty="0"/>
              <a:t> </a:t>
            </a:r>
            <a:r>
              <a:rPr lang="en-US" sz="1500" dirty="0" err="1"/>
              <a:t>Bingol</a:t>
            </a:r>
            <a:r>
              <a:rPr lang="en-US" sz="1500" dirty="0"/>
              <a:t>, Can </a:t>
            </a:r>
            <a:r>
              <a:rPr lang="en-US" sz="1500" dirty="0" err="1"/>
              <a:t>Firtina</a:t>
            </a:r>
            <a:r>
              <a:rPr lang="en-US" sz="1500" dirty="0"/>
              <a:t>, Lavanya Subramanian, </a:t>
            </a:r>
            <a:r>
              <a:rPr lang="en-US" sz="1500" dirty="0" err="1"/>
              <a:t>Jeremie</a:t>
            </a:r>
            <a:r>
              <a:rPr lang="en-US" sz="1500" dirty="0"/>
              <a:t> S. Kim, </a:t>
            </a:r>
            <a:r>
              <a:rPr lang="en-US" sz="1500" dirty="0" err="1"/>
              <a:t>Rachata</a:t>
            </a:r>
            <a:r>
              <a:rPr lang="en-US" sz="1500" dirty="0"/>
              <a:t> Ausavarungnirun, Mohammed Alser, Juan Gomez-Luna, Amirali Boroumand, Anant Nori, Allison </a:t>
            </a:r>
            <a:r>
              <a:rPr lang="en-US" sz="1500" dirty="0" err="1"/>
              <a:t>Scibisz</a:t>
            </a:r>
            <a:r>
              <a:rPr lang="en-US" sz="1500" dirty="0"/>
              <a:t>, Sreenivas Subramoney, Can Alkan, Saugata Ghose, and Onur Mutlu,</a:t>
            </a:r>
            <a:br>
              <a:rPr lang="en-US" sz="1500" dirty="0"/>
            </a:br>
            <a:r>
              <a:rPr lang="en-US" sz="1500" b="1" dirty="0">
                <a:solidFill>
                  <a:srgbClr val="0000FF"/>
                </a:solidFill>
                <a:hlinkClick r:id="rId2">
                  <a:extLst>
                    <a:ext uri="{A12FA001-AC4F-418D-AE19-62706E023703}">
                      <ahyp:hlinkClr xmlns:ahyp="http://schemas.microsoft.com/office/drawing/2018/hyperlinkcolor" val="tx"/>
                    </a:ext>
                  </a:extLst>
                </a:hlinkClick>
              </a:rPr>
              <a:t>"GenASM: A High-Performance, Low-Power Approximate String Matching Acceleration Framework for Genome Sequence Analysis"</a:t>
            </a:r>
            <a:br>
              <a:rPr lang="en-US" sz="1500" dirty="0"/>
            </a:br>
            <a:r>
              <a:rPr lang="en-US" sz="1500" i="1" dirty="0"/>
              <a:t>Proceedings of the </a:t>
            </a:r>
            <a:r>
              <a:rPr lang="en-US" sz="1500" i="1" dirty="0">
                <a:hlinkClick r:id="rId3"/>
              </a:rPr>
              <a:t>53rd International Symposium on Microarchitecture</a:t>
            </a:r>
            <a:r>
              <a:rPr lang="en-US" sz="1500" i="1" dirty="0"/>
              <a:t> (</a:t>
            </a:r>
            <a:r>
              <a:rPr lang="en-US" sz="1500" b="1" i="1" dirty="0"/>
              <a:t>MICRO</a:t>
            </a:r>
            <a:r>
              <a:rPr lang="en-US" sz="1500" i="1" dirty="0"/>
              <a:t>)</a:t>
            </a:r>
            <a:r>
              <a:rPr lang="en-US" sz="1500" dirty="0"/>
              <a:t>, Virtual, October 2020.</a:t>
            </a:r>
            <a:br>
              <a:rPr lang="en-US" sz="1500" dirty="0"/>
            </a:br>
            <a:r>
              <a:rPr lang="en-US" sz="1500" dirty="0"/>
              <a:t>[</a:t>
            </a:r>
            <a:r>
              <a:rPr lang="en-US" sz="1500" dirty="0">
                <a:hlinkClick r:id="rId4"/>
              </a:rPr>
              <a:t>Lighting Talk Video</a:t>
            </a:r>
            <a:r>
              <a:rPr lang="en-US" sz="1500" dirty="0"/>
              <a:t> (1.5 minutes)]</a:t>
            </a:r>
            <a:br>
              <a:rPr lang="en-US" sz="1500" dirty="0"/>
            </a:br>
            <a:r>
              <a:rPr lang="en-US" sz="1500" dirty="0"/>
              <a:t>[</a:t>
            </a:r>
            <a:r>
              <a:rPr lang="en-US" sz="1500" dirty="0">
                <a:hlinkClick r:id="rId5"/>
              </a:rPr>
              <a:t>Lightning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Video</a:t>
            </a:r>
            <a:r>
              <a:rPr lang="en-US" sz="1500" dirty="0"/>
              <a:t> (18 minutes)]</a:t>
            </a:r>
            <a:br>
              <a:rPr lang="en-US" sz="1500" dirty="0"/>
            </a:br>
            <a:r>
              <a:rPr lang="en-US" sz="1500" dirty="0"/>
              <a:t>[</a:t>
            </a:r>
            <a:r>
              <a:rPr lang="en-US" sz="1500" dirty="0">
                <a:hlinkClick r:id="rId8"/>
              </a:rPr>
              <a:t>Slides (pptx)</a:t>
            </a:r>
            <a:r>
              <a:rPr lang="en-US" sz="1500" dirty="0"/>
              <a:t> </a:t>
            </a:r>
            <a:r>
              <a:rPr lang="en-US" sz="1500" dirty="0">
                <a:hlinkClick r:id="rId9"/>
              </a:rPr>
              <a:t>(pdf)</a:t>
            </a:r>
            <a:r>
              <a:rPr lang="en-US" sz="1500" dirty="0"/>
              <a:t>]</a:t>
            </a:r>
          </a:p>
          <a:p>
            <a:pPr marL="0" indent="0">
              <a:buNone/>
            </a:pPr>
            <a:br>
              <a:rPr lang="en-US" sz="1500" dirty="0"/>
            </a:br>
            <a:br>
              <a:rPr lang="en-US" sz="1500" dirty="0"/>
            </a:br>
            <a:endParaRPr lang="en-US" sz="15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943A4793-1AF6-E942-81F7-38877A7E30AC}"/>
              </a:ext>
            </a:extLst>
          </p:cNvPr>
          <p:cNvPicPr>
            <a:picLocks noChangeAspect="1"/>
          </p:cNvPicPr>
          <p:nvPr/>
        </p:nvPicPr>
        <p:blipFill>
          <a:blip r:embed="rId10"/>
          <a:stretch>
            <a:fillRect/>
          </a:stretch>
        </p:blipFill>
        <p:spPr>
          <a:xfrm>
            <a:off x="0" y="4013776"/>
            <a:ext cx="9144000" cy="2442505"/>
          </a:xfrm>
          <a:prstGeom prst="rect">
            <a:avLst/>
          </a:prstGeom>
        </p:spPr>
      </p:pic>
    </p:spTree>
    <p:extLst>
      <p:ext uri="{BB962C8B-B14F-4D97-AF65-F5344CB8AC3E}">
        <p14:creationId xmlns:p14="http://schemas.microsoft.com/office/powerpoint/2010/main" val="106837076"/>
      </p:ext>
    </p:extLst>
  </p:cSld>
  <p:clrMapOvr>
    <a:masterClrMapping/>
  </p:clrMapOvr>
  <p:transition/>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a:t>Problem &amp; Our Goal</a:t>
            </a:r>
          </a:p>
        </p:txBody>
      </p:sp>
      <p:sp>
        <p:nvSpPr>
          <p:cNvPr id="3" name="Content Placeholder 2"/>
          <p:cNvSpPr>
            <a:spLocks noGrp="1"/>
          </p:cNvSpPr>
          <p:nvPr>
            <p:ph idx="1"/>
          </p:nvPr>
        </p:nvSpPr>
        <p:spPr>
          <a:xfrm>
            <a:off x="366963" y="1266982"/>
            <a:ext cx="8410073" cy="2162017"/>
          </a:xfrm>
        </p:spPr>
        <p:txBody>
          <a:bodyPr>
            <a:noAutofit/>
          </a:bodyPr>
          <a:lstStyle/>
          <a:p>
            <a:pPr marL="285750" indent="-285750">
              <a:lnSpc>
                <a:spcPct val="110000"/>
              </a:lnSpc>
              <a:spcBef>
                <a:spcPts val="0"/>
              </a:spcBef>
              <a:spcAft>
                <a:spcPts val="0"/>
              </a:spcAft>
            </a:pPr>
            <a:r>
              <a:rPr lang="en-US" sz="2200" dirty="0">
                <a:solidFill>
                  <a:schemeClr val="tx1"/>
                </a:solidFill>
              </a:rPr>
              <a:t>Multiple steps of read mapping require </a:t>
            </a:r>
            <a:r>
              <a:rPr lang="en-US" sz="2200" i="1" dirty="0">
                <a:solidFill>
                  <a:srgbClr val="1F8DD3"/>
                </a:solidFill>
              </a:rPr>
              <a:t>approximate</a:t>
            </a:r>
            <a:r>
              <a:rPr lang="en-US" sz="2200" dirty="0">
                <a:solidFill>
                  <a:srgbClr val="1F8DD3"/>
                </a:solidFill>
              </a:rPr>
              <a:t> </a:t>
            </a:r>
            <a:r>
              <a:rPr lang="en-US" sz="2200" i="1" dirty="0">
                <a:solidFill>
                  <a:srgbClr val="1F8DD3"/>
                </a:solidFill>
              </a:rPr>
              <a:t>string matching</a:t>
            </a:r>
          </a:p>
          <a:p>
            <a:pPr marL="549275" lvl="1" indent="-285750">
              <a:lnSpc>
                <a:spcPct val="110000"/>
              </a:lnSpc>
              <a:spcBef>
                <a:spcPts val="0"/>
              </a:spcBef>
              <a:spcAft>
                <a:spcPts val="0"/>
              </a:spcAft>
            </a:pPr>
            <a:r>
              <a:rPr lang="en-US" sz="2200" dirty="0">
                <a:solidFill>
                  <a:schemeClr val="tx1"/>
                </a:solidFill>
              </a:rPr>
              <a:t>ASM enables read mapping to account for sequencing errors and genetic variations in the reads</a:t>
            </a:r>
          </a:p>
          <a:p>
            <a:pPr marL="285750" indent="-285750">
              <a:lnSpc>
                <a:spcPct val="110000"/>
              </a:lnSpc>
              <a:spcAft>
                <a:spcPts val="0"/>
              </a:spcAft>
            </a:pPr>
            <a:r>
              <a:rPr lang="en-US" sz="2200" dirty="0">
                <a:solidFill>
                  <a:schemeClr val="tx1"/>
                </a:solidFill>
              </a:rPr>
              <a:t>ASM makes up a significant portion of read mapping (more than 70%)</a:t>
            </a:r>
          </a:p>
          <a:p>
            <a:pPr marL="285750" indent="-285750">
              <a:lnSpc>
                <a:spcPct val="110000"/>
              </a:lnSpc>
              <a:spcAft>
                <a:spcPts val="0"/>
              </a:spcAft>
            </a:pPr>
            <a:r>
              <a:rPr lang="en-US" sz="2200" dirty="0">
                <a:solidFill>
                  <a:srgbClr val="C00000"/>
                </a:solidFill>
              </a:rPr>
              <a:t>One of the major bottlenecks </a:t>
            </a:r>
            <a:r>
              <a:rPr lang="en-US" sz="2200" dirty="0">
                <a:solidFill>
                  <a:schemeClr val="tx1"/>
                </a:solidFill>
              </a:rPr>
              <a:t>of genome sequence analysis</a:t>
            </a:r>
          </a:p>
        </p:txBody>
      </p:sp>
      <p:sp>
        <p:nvSpPr>
          <p:cNvPr id="6" name="TextBox 5">
            <a:extLst>
              <a:ext uri="{FF2B5EF4-FFF2-40B4-BE49-F238E27FC236}">
                <a16:creationId xmlns:a16="http://schemas.microsoft.com/office/drawing/2014/main" id="{5BF7F3FE-F1CE-E146-81C5-1C1E994AFF21}"/>
              </a:ext>
            </a:extLst>
          </p:cNvPr>
          <p:cNvSpPr txBox="1"/>
          <p:nvPr/>
        </p:nvSpPr>
        <p:spPr>
          <a:xfrm>
            <a:off x="366963" y="3685080"/>
            <a:ext cx="8410073" cy="2626073"/>
          </a:xfrm>
          <a:prstGeom prst="roundRect">
            <a:avLst>
              <a:gd name="adj" fmla="val 4777"/>
            </a:avLst>
          </a:prstGeom>
          <a:solidFill>
            <a:schemeClr val="accent2">
              <a:lumMod val="40000"/>
              <a:lumOff val="60000"/>
              <a:alpha val="88000"/>
            </a:schemeClr>
          </a:solidFill>
          <a:ln>
            <a:noFill/>
          </a:ln>
        </p:spPr>
        <p:txBody>
          <a:bodyPr wrap="square"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500" b="1" i="0" u="none" strike="noStrike" kern="1200" cap="none" spc="0" normalizeH="0" baseline="0" noProof="0" dirty="0">
                <a:ln>
                  <a:noFill/>
                </a:ln>
                <a:solidFill>
                  <a:srgbClr val="4A66AC"/>
                </a:solidFill>
                <a:effectLst/>
                <a:uLnTx/>
                <a:uFillTx/>
                <a:latin typeface="Corbel" panose="020B0503020204020204" pitchFamily="34" charset="0"/>
                <a:ea typeface="+mn-ea"/>
                <a:cs typeface="Calibri" panose="020F0502020204030204" pitchFamily="34" charset="0"/>
              </a:rPr>
              <a:t>Our Goal:</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000" b="0" i="0" u="none" strike="noStrike" kern="1200" cap="none" spc="0" normalizeH="0" baseline="0" noProof="0" dirty="0">
                <a:ln>
                  <a:noFill/>
                </a:ln>
                <a:solidFill>
                  <a:srgbClr val="FE6200"/>
                </a:solidFill>
                <a:effectLst/>
                <a:uLnTx/>
                <a:uFillTx/>
                <a:latin typeface="Corbel" panose="020B0503020204020204" pitchFamily="34" charset="0"/>
                <a:ea typeface="+mn-ea"/>
                <a:cs typeface="Calibri" panose="020F0502020204030204" pitchFamily="34" charset="0"/>
              </a:rPr>
              <a:t>Accelerate approximate string matching </a:t>
            </a:r>
            <a:r>
              <a:rPr kumimoji="0" lang="en-US" sz="3000" b="0"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rPr>
              <a:t>by designing </a:t>
            </a:r>
            <a:r>
              <a:rPr kumimoji="0" lang="en-US" sz="3000" b="0" i="0" u="none" strike="noStrike" kern="1200" cap="none" spc="0" normalizeH="0" baseline="0" noProof="0" dirty="0">
                <a:ln>
                  <a:noFill/>
                </a:ln>
                <a:solidFill>
                  <a:srgbClr val="00B050"/>
                </a:solidFill>
                <a:effectLst/>
                <a:uLnTx/>
                <a:uFillTx/>
                <a:latin typeface="Corbel" panose="020B0503020204020204" pitchFamily="34" charset="0"/>
                <a:ea typeface="+mn-ea"/>
                <a:cs typeface="Calibri" panose="020F0502020204030204" pitchFamily="34" charset="0"/>
              </a:rPr>
              <a:t>a fast and flexible framework</a:t>
            </a:r>
            <a:r>
              <a:rPr kumimoji="0" lang="en-US" sz="3000" b="0"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000" b="0"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rPr>
              <a:t>which can be used to accelerate </a:t>
            </a:r>
            <a:r>
              <a:rPr kumimoji="0" lang="en-US" sz="3000" b="0" i="1" u="none" strike="noStrike" kern="1200" cap="none" spc="0" normalizeH="0" baseline="0" noProof="0" dirty="0">
                <a:ln>
                  <a:noFill/>
                </a:ln>
                <a:solidFill>
                  <a:srgbClr val="1F8DD3"/>
                </a:solidFill>
                <a:effectLst/>
                <a:uLnTx/>
                <a:uFillTx/>
                <a:latin typeface="Corbel" panose="020B0503020204020204" pitchFamily="34" charset="0"/>
                <a:ea typeface="+mn-ea"/>
                <a:cs typeface="Calibri" panose="020F0502020204030204" pitchFamily="34" charset="0"/>
              </a:rPr>
              <a:t>multiple steps </a:t>
            </a:r>
            <a:r>
              <a:rPr kumimoji="0" lang="en-US" sz="3000" b="0" i="0" u="none" strike="noStrike" kern="1200" cap="none" spc="0" normalizeH="0" baseline="0" noProof="0" dirty="0">
                <a:ln>
                  <a:noFill/>
                </a:ln>
                <a:solidFill>
                  <a:srgbClr val="1F8DD3"/>
                </a:solidFill>
                <a:effectLst/>
                <a:uLnTx/>
                <a:uFillTx/>
                <a:latin typeface="Corbel" panose="020B0503020204020204" pitchFamily="34" charset="0"/>
                <a:ea typeface="+mn-ea"/>
                <a:cs typeface="Calibri" panose="020F0502020204030204" pitchFamily="34" charset="0"/>
              </a:rPr>
              <a:t>of the genome sequence analysis pipeline</a:t>
            </a:r>
          </a:p>
        </p:txBody>
      </p:sp>
      <p:sp>
        <p:nvSpPr>
          <p:cNvPr id="4" name="Slide Number Placeholder 3">
            <a:extLst>
              <a:ext uri="{FF2B5EF4-FFF2-40B4-BE49-F238E27FC236}">
                <a16:creationId xmlns:a16="http://schemas.microsoft.com/office/drawing/2014/main" id="{2AABE0BF-1D84-3A4A-9E14-C064D39DE5CE}"/>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prstClr val="white"/>
                </a:solidFill>
                <a:effectLst/>
                <a:uLnTx/>
                <a:uFillTx/>
                <a:latin typeface="Corbel" panose="020B0503020204020204" pitchFamily="34" charset="0"/>
                <a:ea typeface="+mn-ea"/>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154</a:t>
            </a:fld>
            <a:endParaRPr kumimoji="0" lang="en-US" sz="1600" b="1" i="0" u="none" strike="noStrike" kern="1200" cap="none" spc="0" normalizeH="0" baseline="0" noProof="0" dirty="0">
              <a:ln>
                <a:noFill/>
              </a:ln>
              <a:solidFill>
                <a:prstClr val="white"/>
              </a:solidFill>
              <a:effectLst/>
              <a:uLnTx/>
              <a:uFillTx/>
              <a:latin typeface="Corbel" panose="020B0503020204020204" pitchFamily="34" charset="0"/>
              <a:ea typeface="+mn-ea"/>
              <a:cs typeface="Calibri" panose="020F0502020204030204" pitchFamily="34" charset="0"/>
            </a:endParaRPr>
          </a:p>
        </p:txBody>
      </p:sp>
    </p:spTree>
    <p:custDataLst>
      <p:tags r:id="rId1"/>
    </p:custDataLst>
    <p:extLst>
      <p:ext uri="{BB962C8B-B14F-4D97-AF65-F5344CB8AC3E}">
        <p14:creationId xmlns:p14="http://schemas.microsoft.com/office/powerpoint/2010/main" val="202277462"/>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6963" y="257434"/>
            <a:ext cx="8410073" cy="753467"/>
          </a:xfrm>
        </p:spPr>
        <p:txBody>
          <a:bodyPr>
            <a:normAutofit fontScale="90000"/>
          </a:bodyPr>
          <a:lstStyle/>
          <a:p>
            <a:r>
              <a:rPr lang="en-US" dirty="0"/>
              <a:t>GenASM: ASM Framework for GSA</a:t>
            </a:r>
          </a:p>
        </p:txBody>
      </p:sp>
      <p:sp>
        <p:nvSpPr>
          <p:cNvPr id="3" name="Content Placeholder 2"/>
          <p:cNvSpPr>
            <a:spLocks noGrp="1"/>
          </p:cNvSpPr>
          <p:nvPr>
            <p:ph idx="1"/>
          </p:nvPr>
        </p:nvSpPr>
        <p:spPr>
          <a:xfrm>
            <a:off x="366962" y="3089629"/>
            <a:ext cx="8410073" cy="3354714"/>
          </a:xfrm>
        </p:spPr>
        <p:txBody>
          <a:bodyPr>
            <a:noAutofit/>
          </a:bodyPr>
          <a:lstStyle/>
          <a:p>
            <a:pPr marL="285750" indent="-285750">
              <a:lnSpc>
                <a:spcPct val="110000"/>
              </a:lnSpc>
              <a:spcBef>
                <a:spcPts val="0"/>
              </a:spcBef>
              <a:spcAft>
                <a:spcPts val="0"/>
              </a:spcAft>
            </a:pPr>
            <a:r>
              <a:rPr lang="en-US" sz="2200" b="1" dirty="0">
                <a:solidFill>
                  <a:srgbClr val="FE6200"/>
                </a:solidFill>
              </a:rPr>
              <a:t>GenASM:</a:t>
            </a:r>
            <a:r>
              <a:rPr lang="en-US" sz="2200" dirty="0">
                <a:solidFill>
                  <a:srgbClr val="FE6200"/>
                </a:solidFill>
              </a:rPr>
              <a:t> </a:t>
            </a:r>
            <a:r>
              <a:rPr lang="en-US" sz="2200" i="1" dirty="0">
                <a:solidFill>
                  <a:schemeClr val="tx1"/>
                </a:solidFill>
              </a:rPr>
              <a:t>First</a:t>
            </a:r>
            <a:r>
              <a:rPr lang="en-US" sz="2200" dirty="0">
                <a:solidFill>
                  <a:schemeClr val="tx1"/>
                </a:solidFill>
              </a:rPr>
              <a:t> ASM acceleration framework for GSA</a:t>
            </a:r>
          </a:p>
          <a:p>
            <a:pPr marL="533400" lvl="1" indent="-215900">
              <a:lnSpc>
                <a:spcPct val="110000"/>
              </a:lnSpc>
              <a:spcBef>
                <a:spcPts val="900"/>
              </a:spcBef>
              <a:spcAft>
                <a:spcPts val="0"/>
              </a:spcAft>
            </a:pPr>
            <a:r>
              <a:rPr lang="en-US" sz="2200" dirty="0">
                <a:solidFill>
                  <a:schemeClr val="tx1"/>
                </a:solidFill>
              </a:rPr>
              <a:t>Based on the </a:t>
            </a:r>
            <a:r>
              <a:rPr lang="en-US" sz="2200" i="1" dirty="0">
                <a:solidFill>
                  <a:schemeClr val="tx1"/>
                </a:solidFill>
              </a:rPr>
              <a:t>Bitap</a:t>
            </a:r>
            <a:r>
              <a:rPr lang="en-US" sz="2200" dirty="0">
                <a:solidFill>
                  <a:schemeClr val="tx1"/>
                </a:solidFill>
              </a:rPr>
              <a:t> algorithm </a:t>
            </a:r>
          </a:p>
          <a:p>
            <a:pPr marL="808038" lvl="2" indent="-217488">
              <a:lnSpc>
                <a:spcPct val="110000"/>
              </a:lnSpc>
              <a:spcBef>
                <a:spcPts val="0"/>
              </a:spcBef>
              <a:spcAft>
                <a:spcPts val="0"/>
              </a:spcAft>
            </a:pPr>
            <a:r>
              <a:rPr lang="en-US" sz="2200" dirty="0">
                <a:solidFill>
                  <a:schemeClr val="tx1"/>
                </a:solidFill>
              </a:rPr>
              <a:t>Uses </a:t>
            </a:r>
            <a:r>
              <a:rPr lang="en-US" sz="2200" dirty="0">
                <a:solidFill>
                  <a:srgbClr val="00B050"/>
                </a:solidFill>
              </a:rPr>
              <a:t>fast and simple bitwise operations </a:t>
            </a:r>
            <a:r>
              <a:rPr lang="en-US" sz="2200" dirty="0">
                <a:solidFill>
                  <a:schemeClr val="tx1"/>
                </a:solidFill>
              </a:rPr>
              <a:t>to perform ASM</a:t>
            </a:r>
          </a:p>
          <a:p>
            <a:pPr marL="533400" lvl="1" indent="-215900">
              <a:lnSpc>
                <a:spcPct val="110000"/>
              </a:lnSpc>
              <a:spcBef>
                <a:spcPts val="900"/>
              </a:spcBef>
              <a:spcAft>
                <a:spcPts val="0"/>
              </a:spcAft>
            </a:pPr>
            <a:r>
              <a:rPr lang="en-US" sz="2200" dirty="0">
                <a:solidFill>
                  <a:schemeClr val="tx1"/>
                </a:solidFill>
              </a:rPr>
              <a:t>Modified and extended ASM algorithm</a:t>
            </a:r>
          </a:p>
          <a:p>
            <a:pPr marL="808038" lvl="2" indent="-217488">
              <a:lnSpc>
                <a:spcPct val="110000"/>
              </a:lnSpc>
              <a:spcBef>
                <a:spcPts val="0"/>
              </a:spcBef>
              <a:spcAft>
                <a:spcPts val="0"/>
              </a:spcAft>
            </a:pPr>
            <a:r>
              <a:rPr lang="en-US" sz="2200" dirty="0">
                <a:solidFill>
                  <a:srgbClr val="1F8DD3"/>
                </a:solidFill>
              </a:rPr>
              <a:t>Highly-parallel Bitap </a:t>
            </a:r>
            <a:r>
              <a:rPr lang="en-US" sz="2200" dirty="0">
                <a:solidFill>
                  <a:schemeClr val="tx1"/>
                </a:solidFill>
              </a:rPr>
              <a:t>with long read support</a:t>
            </a:r>
          </a:p>
          <a:p>
            <a:pPr marL="808038" lvl="2" indent="-217488">
              <a:lnSpc>
                <a:spcPct val="110000"/>
              </a:lnSpc>
              <a:spcBef>
                <a:spcPts val="0"/>
              </a:spcBef>
              <a:spcAft>
                <a:spcPts val="0"/>
              </a:spcAft>
            </a:pPr>
            <a:r>
              <a:rPr lang="en-US" sz="2200" dirty="0">
                <a:solidFill>
                  <a:schemeClr val="tx1"/>
                </a:solidFill>
              </a:rPr>
              <a:t>Bitvector-based</a:t>
            </a:r>
            <a:r>
              <a:rPr lang="en-US" sz="2200" dirty="0"/>
              <a:t> </a:t>
            </a:r>
            <a:r>
              <a:rPr lang="en-US" sz="2200" dirty="0">
                <a:solidFill>
                  <a:srgbClr val="1F8DD3"/>
                </a:solidFill>
              </a:rPr>
              <a:t>novel algorithm to perform </a:t>
            </a:r>
            <a:r>
              <a:rPr lang="en-US" sz="2200" i="1" dirty="0">
                <a:solidFill>
                  <a:srgbClr val="1F8DD3"/>
                </a:solidFill>
              </a:rPr>
              <a:t>traceback</a:t>
            </a:r>
            <a:r>
              <a:rPr lang="en-US" sz="2200" dirty="0">
                <a:solidFill>
                  <a:srgbClr val="1F8DD3"/>
                </a:solidFill>
              </a:rPr>
              <a:t> </a:t>
            </a:r>
          </a:p>
          <a:p>
            <a:pPr marL="533400" lvl="1" indent="-215900">
              <a:lnSpc>
                <a:spcPct val="110000"/>
              </a:lnSpc>
              <a:spcBef>
                <a:spcPts val="900"/>
              </a:spcBef>
              <a:spcAft>
                <a:spcPts val="0"/>
              </a:spcAft>
            </a:pPr>
            <a:r>
              <a:rPr lang="en-US" sz="2200" dirty="0">
                <a:solidFill>
                  <a:srgbClr val="7030A0"/>
                </a:solidFill>
              </a:rPr>
              <a:t>Co-design</a:t>
            </a:r>
            <a:r>
              <a:rPr lang="en-US" sz="2200" dirty="0">
                <a:solidFill>
                  <a:schemeClr val="tx1"/>
                </a:solidFill>
              </a:rPr>
              <a:t> of our modified </a:t>
            </a:r>
            <a:r>
              <a:rPr lang="en-US" sz="2200" dirty="0">
                <a:solidFill>
                  <a:srgbClr val="7030A0"/>
                </a:solidFill>
              </a:rPr>
              <a:t>scalable and memory-efficient algorithms </a:t>
            </a:r>
            <a:r>
              <a:rPr lang="en-US" sz="2200" dirty="0">
                <a:solidFill>
                  <a:schemeClr val="tx1"/>
                </a:solidFill>
              </a:rPr>
              <a:t>with </a:t>
            </a:r>
            <a:r>
              <a:rPr lang="en-US" sz="2200" dirty="0">
                <a:solidFill>
                  <a:srgbClr val="7030A0"/>
                </a:solidFill>
              </a:rPr>
              <a:t>low-power and area-efficient hardware accelerators</a:t>
            </a:r>
          </a:p>
          <a:p>
            <a:pPr marL="806450" lvl="1" indent="-258763">
              <a:lnSpc>
                <a:spcPct val="110000"/>
              </a:lnSpc>
              <a:spcBef>
                <a:spcPts val="0"/>
              </a:spcBef>
              <a:spcAft>
                <a:spcPts val="0"/>
              </a:spcAft>
            </a:pPr>
            <a:endParaRPr lang="en-US" sz="2100" dirty="0">
              <a:solidFill>
                <a:schemeClr val="tx1"/>
              </a:solidFill>
            </a:endParaRPr>
          </a:p>
          <a:p>
            <a:pPr marL="806450" lvl="1" indent="-258763">
              <a:lnSpc>
                <a:spcPct val="110000"/>
              </a:lnSpc>
              <a:spcBef>
                <a:spcPts val="0"/>
              </a:spcBef>
              <a:spcAft>
                <a:spcPts val="0"/>
              </a:spcAft>
            </a:pPr>
            <a:endParaRPr lang="en-US" sz="2100" dirty="0">
              <a:solidFill>
                <a:schemeClr val="tx1"/>
              </a:solidFill>
            </a:endParaRPr>
          </a:p>
          <a:p>
            <a:pPr marL="285750" indent="-285750">
              <a:lnSpc>
                <a:spcPct val="110000"/>
              </a:lnSpc>
              <a:spcBef>
                <a:spcPts val="0"/>
              </a:spcBef>
              <a:spcAft>
                <a:spcPts val="0"/>
              </a:spcAft>
            </a:pPr>
            <a:endParaRPr lang="en-US" sz="2100" dirty="0">
              <a:solidFill>
                <a:schemeClr val="tx1"/>
              </a:solidFill>
            </a:endParaRPr>
          </a:p>
        </p:txBody>
      </p:sp>
      <p:sp>
        <p:nvSpPr>
          <p:cNvPr id="6" name="TextBox 5">
            <a:extLst>
              <a:ext uri="{FF2B5EF4-FFF2-40B4-BE49-F238E27FC236}">
                <a16:creationId xmlns:a16="http://schemas.microsoft.com/office/drawing/2014/main" id="{5BF7F3FE-F1CE-E146-81C5-1C1E994AFF21}"/>
              </a:ext>
            </a:extLst>
          </p:cNvPr>
          <p:cNvSpPr txBox="1"/>
          <p:nvPr/>
        </p:nvSpPr>
        <p:spPr>
          <a:xfrm>
            <a:off x="366962" y="1165147"/>
            <a:ext cx="8410073" cy="1797287"/>
          </a:xfrm>
          <a:prstGeom prst="roundRect">
            <a:avLst>
              <a:gd name="adj" fmla="val 4777"/>
            </a:avLst>
          </a:prstGeom>
          <a:solidFill>
            <a:schemeClr val="accent2">
              <a:lumMod val="40000"/>
              <a:lumOff val="60000"/>
              <a:alpha val="88000"/>
            </a:schemeClr>
          </a:solidFill>
          <a:ln>
            <a:noFill/>
          </a:ln>
        </p:spPr>
        <p:txBody>
          <a:bodyPr wrap="square" rtlCol="0" anchor="ctr" anchorCtr="0">
            <a:noAutofit/>
          </a:bodyPr>
          <a:lstStyle/>
          <a:p>
            <a:pPr marL="0" marR="0" lvl="0" indent="0" algn="ctr" defTabSz="457200" rtl="0" eaLnBrk="1" fontAlgn="auto" latinLnBrk="0" hangingPunct="1">
              <a:lnSpc>
                <a:spcPct val="110000"/>
              </a:lnSpc>
              <a:spcBef>
                <a:spcPts val="0"/>
              </a:spcBef>
              <a:spcAft>
                <a:spcPts val="30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rPr>
              <a:t>Our Goal:</a:t>
            </a:r>
          </a:p>
          <a:p>
            <a:pPr marL="0" marR="0" lvl="0" indent="0" algn="ctr" defTabSz="457200" rtl="0" eaLnBrk="1" fontAlgn="auto" latinLnBrk="0" hangingPunct="1">
              <a:lnSpc>
                <a:spcPct val="11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E6200"/>
                </a:solidFill>
                <a:effectLst/>
                <a:uLnTx/>
                <a:uFillTx/>
                <a:latin typeface="Corbel" panose="020B0503020204020204" pitchFamily="34" charset="0"/>
                <a:ea typeface="+mn-ea"/>
                <a:cs typeface="Calibri" panose="020F0502020204030204" pitchFamily="34" charset="0"/>
              </a:rPr>
              <a:t>Accelerate approximate string matching </a:t>
            </a:r>
          </a:p>
          <a:p>
            <a:pPr marL="0" marR="0" lvl="0" indent="0" algn="ctr" defTabSz="457200" rtl="0" eaLnBrk="1" fontAlgn="auto" latinLnBrk="0" hangingPunct="1">
              <a:lnSpc>
                <a:spcPct val="11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rPr>
              <a:t>by designing </a:t>
            </a:r>
            <a:r>
              <a:rPr kumimoji="0" lang="en-US" sz="2400" b="0" i="0" u="none" strike="noStrike" kern="1200" cap="none" spc="0" normalizeH="0" baseline="0" noProof="0" dirty="0">
                <a:ln>
                  <a:noFill/>
                </a:ln>
                <a:solidFill>
                  <a:srgbClr val="00B050"/>
                </a:solidFill>
                <a:effectLst/>
                <a:uLnTx/>
                <a:uFillTx/>
                <a:latin typeface="Corbel" panose="020B0503020204020204" pitchFamily="34" charset="0"/>
                <a:ea typeface="+mn-ea"/>
                <a:cs typeface="Calibri" panose="020F0502020204030204" pitchFamily="34" charset="0"/>
              </a:rPr>
              <a:t>a fast and flexible framework</a:t>
            </a:r>
            <a:r>
              <a:rPr kumimoji="0" lang="en-US" sz="2400" b="0"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rPr>
              <a:t>, </a:t>
            </a:r>
          </a:p>
          <a:p>
            <a:pPr marL="0" marR="0" lvl="0" indent="0" algn="ctr" defTabSz="457200" rtl="0" eaLnBrk="1" fontAlgn="auto" latinLnBrk="0" hangingPunct="1">
              <a:lnSpc>
                <a:spcPct val="11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rPr>
              <a:t>which can accelerate </a:t>
            </a:r>
            <a:r>
              <a:rPr kumimoji="0" lang="en-US" sz="2400" b="0" i="1" u="none" strike="noStrike" kern="1200" cap="none" spc="0" normalizeH="0" baseline="0" noProof="0" dirty="0">
                <a:ln>
                  <a:noFill/>
                </a:ln>
                <a:solidFill>
                  <a:srgbClr val="1F8DD3"/>
                </a:solidFill>
                <a:effectLst/>
                <a:uLnTx/>
                <a:uFillTx/>
                <a:latin typeface="Corbel" panose="020B0503020204020204" pitchFamily="34" charset="0"/>
                <a:ea typeface="+mn-ea"/>
                <a:cs typeface="Calibri" panose="020F0502020204030204" pitchFamily="34" charset="0"/>
              </a:rPr>
              <a:t>multiple steps </a:t>
            </a:r>
            <a:r>
              <a:rPr kumimoji="0" lang="en-US" sz="2400" b="0" i="0" u="none" strike="noStrike" kern="1200" cap="none" spc="0" normalizeH="0" baseline="0" noProof="0" dirty="0">
                <a:ln>
                  <a:noFill/>
                </a:ln>
                <a:solidFill>
                  <a:srgbClr val="1F8DD3"/>
                </a:solidFill>
                <a:effectLst/>
                <a:uLnTx/>
                <a:uFillTx/>
                <a:latin typeface="Corbel" panose="020B0503020204020204" pitchFamily="34" charset="0"/>
                <a:ea typeface="+mn-ea"/>
                <a:cs typeface="Calibri" panose="020F0502020204030204" pitchFamily="34" charset="0"/>
              </a:rPr>
              <a:t>of genome sequence analysis</a:t>
            </a:r>
          </a:p>
        </p:txBody>
      </p:sp>
      <p:sp>
        <p:nvSpPr>
          <p:cNvPr id="4" name="Slide Number Placeholder 3">
            <a:extLst>
              <a:ext uri="{FF2B5EF4-FFF2-40B4-BE49-F238E27FC236}">
                <a16:creationId xmlns:a16="http://schemas.microsoft.com/office/drawing/2014/main" id="{2AABE0BF-1D84-3A4A-9E14-C064D39DE5CE}"/>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155</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Tree>
    <p:custDataLst>
      <p:tags r:id="rId1"/>
    </p:custDataLst>
    <p:extLst>
      <p:ext uri="{BB962C8B-B14F-4D97-AF65-F5344CB8AC3E}">
        <p14:creationId xmlns:p14="http://schemas.microsoft.com/office/powerpoint/2010/main" val="30428366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 name="TextBox 87">
            <a:extLst>
              <a:ext uri="{FF2B5EF4-FFF2-40B4-BE49-F238E27FC236}">
                <a16:creationId xmlns:a16="http://schemas.microsoft.com/office/drawing/2014/main" id="{48BEC95D-5242-1445-B6FF-1297E3AE86BB}"/>
              </a:ext>
            </a:extLst>
          </p:cNvPr>
          <p:cNvSpPr txBox="1"/>
          <p:nvPr/>
        </p:nvSpPr>
        <p:spPr>
          <a:xfrm>
            <a:off x="2260369" y="1190642"/>
            <a:ext cx="6583077" cy="3186151"/>
          </a:xfrm>
          <a:prstGeom prst="roundRect">
            <a:avLst>
              <a:gd name="adj" fmla="val 1745"/>
            </a:avLst>
          </a:prstGeom>
          <a:solidFill>
            <a:schemeClr val="accent6">
              <a:lumMod val="20000"/>
              <a:lumOff val="80000"/>
            </a:schemeClr>
          </a:solidFill>
          <a:ln w="28575">
            <a:solidFill>
              <a:schemeClr val="tx1"/>
            </a:solidFill>
          </a:ln>
        </p:spPr>
        <p:txBody>
          <a:bodyPr wrap="square" rtlCol="0" anchor="t"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306"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98" name="TextBox 97">
            <a:extLst>
              <a:ext uri="{FF2B5EF4-FFF2-40B4-BE49-F238E27FC236}">
                <a16:creationId xmlns:a16="http://schemas.microsoft.com/office/drawing/2014/main" id="{A3A01C92-18BE-DC41-AC75-77BB85F9BB4C}"/>
              </a:ext>
            </a:extLst>
          </p:cNvPr>
          <p:cNvSpPr txBox="1"/>
          <p:nvPr/>
        </p:nvSpPr>
        <p:spPr>
          <a:xfrm>
            <a:off x="4442891" y="1216785"/>
            <a:ext cx="1350282" cy="500419"/>
          </a:xfrm>
          <a:prstGeom prst="roundRect">
            <a:avLst>
              <a:gd name="adj" fmla="val 0"/>
            </a:avLst>
          </a:prstGeom>
          <a:noFill/>
        </p:spPr>
        <p:txBody>
          <a:bodyPr wrap="square" rtlCol="0" anchor="ctr" anchorCtr="0">
            <a:noAutofit/>
          </a:bodyPr>
          <a:lstStyle/>
          <a:p>
            <a:pPr marL="0" marR="0" lvl="0" indent="0" algn="r" defTabSz="331836" rtl="0" eaLnBrk="1" fontAlgn="auto" latinLnBrk="0" hangingPunct="1">
              <a:lnSpc>
                <a:spcPct val="100000"/>
              </a:lnSpc>
              <a:spcBef>
                <a:spcPts val="0"/>
              </a:spcBef>
              <a:spcAft>
                <a:spcPts val="0"/>
              </a:spcAft>
              <a:buClrTx/>
              <a:buSzTx/>
              <a:buFontTx/>
              <a:buNone/>
              <a:tabLst/>
              <a:defRPr/>
            </a:pPr>
            <a:r>
              <a:rPr kumimoji="0" lang="en-US" sz="1700" b="1" i="0" u="none" strike="noStrike" kern="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rPr>
              <a:t>GenASM-DC</a:t>
            </a:r>
            <a:endParaRPr kumimoji="0" lang="en-US" sz="1700" b="1" i="0" u="none" strike="noStrike" kern="0" cap="none" spc="0" normalizeH="0" baseline="-25000" noProof="0" dirty="0">
              <a:ln>
                <a:noFill/>
              </a:ln>
              <a:solidFill>
                <a:prstClr val="black">
                  <a:lumMod val="50000"/>
                  <a:lumOff val="50000"/>
                </a:prstClr>
              </a:solidFill>
              <a:effectLst/>
              <a:uLnTx/>
              <a:uFillTx/>
              <a:latin typeface="Corbel" panose="020B0503020204020204" pitchFamily="34" charset="0"/>
              <a:ea typeface="+mn-ea"/>
              <a:cs typeface="+mn-cs"/>
            </a:endParaRPr>
          </a:p>
        </p:txBody>
      </p:sp>
      <p:sp>
        <p:nvSpPr>
          <p:cNvPr id="99" name="TextBox 98">
            <a:extLst>
              <a:ext uri="{FF2B5EF4-FFF2-40B4-BE49-F238E27FC236}">
                <a16:creationId xmlns:a16="http://schemas.microsoft.com/office/drawing/2014/main" id="{39218610-939D-B048-9A6D-92E206AF6746}"/>
              </a:ext>
            </a:extLst>
          </p:cNvPr>
          <p:cNvSpPr txBox="1"/>
          <p:nvPr/>
        </p:nvSpPr>
        <p:spPr>
          <a:xfrm>
            <a:off x="5894758" y="1216785"/>
            <a:ext cx="1331456" cy="500419"/>
          </a:xfrm>
          <a:prstGeom prst="roundRect">
            <a:avLst>
              <a:gd name="adj" fmla="val 0"/>
            </a:avLst>
          </a:prstGeom>
          <a:noFill/>
        </p:spPr>
        <p:txBody>
          <a:bodyPr wrap="square" rtlCol="0" anchor="ctr" anchorCtr="0">
            <a:noAutofit/>
          </a:bodyPr>
          <a:lstStyle/>
          <a:p>
            <a:pPr marL="0" marR="0" lvl="0" indent="0" algn="l" defTabSz="331836" rtl="0" eaLnBrk="1" fontAlgn="auto" latinLnBrk="0" hangingPunct="1">
              <a:lnSpc>
                <a:spcPct val="100000"/>
              </a:lnSpc>
              <a:spcBef>
                <a:spcPts val="0"/>
              </a:spcBef>
              <a:spcAft>
                <a:spcPts val="0"/>
              </a:spcAft>
              <a:buClrTx/>
              <a:buSzTx/>
              <a:buFontTx/>
              <a:buNone/>
              <a:tabLst/>
              <a:defRPr/>
            </a:pPr>
            <a:r>
              <a:rPr kumimoji="0" lang="en-US" sz="1700" b="1" i="0" u="none" strike="noStrike" kern="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rPr>
              <a:t>GenASM-TB</a:t>
            </a:r>
            <a:endParaRPr kumimoji="0" lang="en-US" sz="1700" b="1" i="0" u="none" strike="noStrike" kern="0" cap="none" spc="0" normalizeH="0" baseline="-25000" noProof="0" dirty="0">
              <a:ln>
                <a:noFill/>
              </a:ln>
              <a:solidFill>
                <a:prstClr val="black">
                  <a:lumMod val="50000"/>
                  <a:lumOff val="50000"/>
                </a:prstClr>
              </a:solidFill>
              <a:effectLst/>
              <a:uLnTx/>
              <a:uFillTx/>
              <a:latin typeface="Corbel" panose="020B0503020204020204" pitchFamily="34" charset="0"/>
              <a:ea typeface="+mn-ea"/>
              <a:cs typeface="+mn-cs"/>
            </a:endParaRPr>
          </a:p>
        </p:txBody>
      </p:sp>
      <p:pic>
        <p:nvPicPr>
          <p:cNvPr id="83" name="Picture 82">
            <a:extLst>
              <a:ext uri="{FF2B5EF4-FFF2-40B4-BE49-F238E27FC236}">
                <a16:creationId xmlns:a16="http://schemas.microsoft.com/office/drawing/2014/main" id="{9F2E1CB4-DB06-DD43-9598-B4C988968E06}"/>
              </a:ext>
            </a:extLst>
          </p:cNvPr>
          <p:cNvPicPr>
            <a:picLocks/>
          </p:cNvPicPr>
          <p:nvPr/>
        </p:nvPicPr>
        <p:blipFill rotWithShape="1">
          <a:blip r:embed="rId4"/>
          <a:srcRect l="54403"/>
          <a:stretch/>
        </p:blipFill>
        <p:spPr>
          <a:xfrm>
            <a:off x="5856978" y="1180225"/>
            <a:ext cx="3013177" cy="3195178"/>
          </a:xfrm>
          <a:prstGeom prst="rect">
            <a:avLst/>
          </a:prstGeom>
        </p:spPr>
      </p:pic>
      <p:pic>
        <p:nvPicPr>
          <p:cNvPr id="84" name="Picture 83">
            <a:extLst>
              <a:ext uri="{FF2B5EF4-FFF2-40B4-BE49-F238E27FC236}">
                <a16:creationId xmlns:a16="http://schemas.microsoft.com/office/drawing/2014/main" id="{3184E677-89EB-1F4D-9BB2-40F7EFBD3CA5}"/>
              </a:ext>
            </a:extLst>
          </p:cNvPr>
          <p:cNvPicPr>
            <a:picLocks noChangeAspect="1"/>
          </p:cNvPicPr>
          <p:nvPr/>
        </p:nvPicPr>
        <p:blipFill rotWithShape="1">
          <a:blip r:embed="rId5"/>
          <a:srcRect r="45949"/>
          <a:stretch/>
        </p:blipFill>
        <p:spPr>
          <a:xfrm>
            <a:off x="2242087" y="1180225"/>
            <a:ext cx="3571827" cy="3195178"/>
          </a:xfrm>
          <a:prstGeom prst="rect">
            <a:avLst/>
          </a:prstGeom>
        </p:spPr>
      </p:pic>
      <p:sp>
        <p:nvSpPr>
          <p:cNvPr id="2" name="Title 1">
            <a:extLst>
              <a:ext uri="{FF2B5EF4-FFF2-40B4-BE49-F238E27FC236}">
                <a16:creationId xmlns:a16="http://schemas.microsoft.com/office/drawing/2014/main" id="{1B69E1B1-900D-AE42-B885-FB604CB610B7}"/>
              </a:ext>
            </a:extLst>
          </p:cNvPr>
          <p:cNvSpPr>
            <a:spLocks noGrp="1"/>
          </p:cNvSpPr>
          <p:nvPr>
            <p:ph type="title"/>
          </p:nvPr>
        </p:nvSpPr>
        <p:spPr>
          <a:xfrm>
            <a:off x="366963" y="257434"/>
            <a:ext cx="8410073" cy="753467"/>
          </a:xfrm>
        </p:spPr>
        <p:txBody>
          <a:bodyPr>
            <a:normAutofit fontScale="90000"/>
          </a:bodyPr>
          <a:lstStyle/>
          <a:p>
            <a:r>
              <a:rPr lang="en-US" dirty="0"/>
              <a:t>GenASM: Hardware Design</a:t>
            </a:r>
          </a:p>
        </p:txBody>
      </p:sp>
      <p:sp>
        <p:nvSpPr>
          <p:cNvPr id="3" name="Slide Number Placeholder 2">
            <a:extLst>
              <a:ext uri="{FF2B5EF4-FFF2-40B4-BE49-F238E27FC236}">
                <a16:creationId xmlns:a16="http://schemas.microsoft.com/office/drawing/2014/main" id="{95327947-F438-2147-A6C6-B1DE7A808D92}"/>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156</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cxnSp>
        <p:nvCxnSpPr>
          <p:cNvPr id="64" name="Straight Connector 63">
            <a:extLst>
              <a:ext uri="{FF2B5EF4-FFF2-40B4-BE49-F238E27FC236}">
                <a16:creationId xmlns:a16="http://schemas.microsoft.com/office/drawing/2014/main" id="{B27D210F-4CD4-8E42-85CA-2070CB4D1BA6}"/>
              </a:ext>
            </a:extLst>
          </p:cNvPr>
          <p:cNvCxnSpPr>
            <a:cxnSpLocks/>
          </p:cNvCxnSpPr>
          <p:nvPr/>
        </p:nvCxnSpPr>
        <p:spPr>
          <a:xfrm>
            <a:off x="5842622" y="1195724"/>
            <a:ext cx="0" cy="318600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100" name="TextBox 99">
            <a:extLst>
              <a:ext uri="{FF2B5EF4-FFF2-40B4-BE49-F238E27FC236}">
                <a16:creationId xmlns:a16="http://schemas.microsoft.com/office/drawing/2014/main" id="{DE2C23F0-9BFA-3D46-AD7D-45A1E4299135}"/>
              </a:ext>
            </a:extLst>
          </p:cNvPr>
          <p:cNvSpPr txBox="1"/>
          <p:nvPr/>
        </p:nvSpPr>
        <p:spPr>
          <a:xfrm>
            <a:off x="5316303" y="2371501"/>
            <a:ext cx="1066000" cy="1608781"/>
          </a:xfrm>
          <a:prstGeom prst="roundRect">
            <a:avLst>
              <a:gd name="adj" fmla="val 5084"/>
            </a:avLst>
          </a:prstGeom>
          <a:solidFill>
            <a:schemeClr val="accent6">
              <a:lumMod val="20000"/>
              <a:lumOff val="80000"/>
            </a:schemeClr>
          </a:solidFill>
          <a:ln w="28575">
            <a:solidFill>
              <a:schemeClr val="tx1">
                <a:lumMod val="50000"/>
                <a:lumOff val="50000"/>
              </a:schemeClr>
            </a:solidFill>
          </a:ln>
        </p:spPr>
        <p:txBody>
          <a:bodyPr wrap="square" rtlCol="0" anchor="t"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306"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 name="Rectangle 4">
            <a:extLst>
              <a:ext uri="{FF2B5EF4-FFF2-40B4-BE49-F238E27FC236}">
                <a16:creationId xmlns:a16="http://schemas.microsoft.com/office/drawing/2014/main" id="{8569F024-29B5-F240-A68A-1B18EF567080}"/>
              </a:ext>
            </a:extLst>
          </p:cNvPr>
          <p:cNvSpPr/>
          <p:nvPr/>
        </p:nvSpPr>
        <p:spPr>
          <a:xfrm>
            <a:off x="2133807" y="4391341"/>
            <a:ext cx="2309084" cy="120032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B050"/>
                </a:solidFill>
                <a:effectLst/>
                <a:uLnTx/>
                <a:uFillTx/>
                <a:latin typeface="Corbel" panose="020B0503020204020204"/>
                <a:ea typeface="+mn-ea"/>
                <a:cs typeface="+mn-cs"/>
              </a:rPr>
              <a:t>GenASM-DC:</a:t>
            </a:r>
            <a:r>
              <a:rPr kumimoji="0" lang="en-US" sz="1800" b="0" i="0" u="none" strike="noStrike" kern="1200" cap="none" spc="0" normalizeH="0" baseline="0" noProof="0" dirty="0">
                <a:ln>
                  <a:noFill/>
                </a:ln>
                <a:solidFill>
                  <a:srgbClr val="00B050"/>
                </a:solidFill>
                <a:effectLst/>
                <a:uLnTx/>
                <a:uFillTx/>
                <a:latin typeface="Corbel" panose="020B0503020204020204"/>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rbel" panose="020B0503020204020204"/>
                <a:ea typeface="+mn-ea"/>
                <a:cs typeface="+mn-cs"/>
              </a:rPr>
              <a:t>generates bitvectors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rbel" panose="020B0503020204020204"/>
                <a:ea typeface="+mn-ea"/>
                <a:cs typeface="+mn-cs"/>
              </a:rPr>
              <a:t>and performs edit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B050"/>
                </a:solidFill>
                <a:effectLst/>
                <a:uLnTx/>
                <a:uFillTx/>
                <a:latin typeface="Corbel" panose="020B0503020204020204"/>
                <a:ea typeface="+mn-ea"/>
                <a:cs typeface="+mn-cs"/>
              </a:rPr>
              <a:t>D</a:t>
            </a:r>
            <a:r>
              <a:rPr kumimoji="0" lang="en-US" sz="1800" b="0" i="0" u="none" strike="noStrike" kern="1200" cap="none" spc="0" normalizeH="0" baseline="0" noProof="0" dirty="0">
                <a:ln>
                  <a:noFill/>
                </a:ln>
                <a:solidFill>
                  <a:prstClr val="black"/>
                </a:solidFill>
                <a:effectLst/>
                <a:uLnTx/>
                <a:uFillTx/>
                <a:latin typeface="Corbel" panose="020B0503020204020204"/>
                <a:ea typeface="+mn-ea"/>
                <a:cs typeface="+mn-cs"/>
              </a:rPr>
              <a:t>istance </a:t>
            </a:r>
            <a:r>
              <a:rPr kumimoji="0" lang="en-US" sz="1800" b="1" i="0" u="none" strike="noStrike" kern="1200" cap="none" spc="0" normalizeH="0" baseline="0" noProof="0" dirty="0">
                <a:ln>
                  <a:noFill/>
                </a:ln>
                <a:solidFill>
                  <a:srgbClr val="00B050"/>
                </a:solidFill>
                <a:effectLst/>
                <a:uLnTx/>
                <a:uFillTx/>
                <a:latin typeface="Corbel" panose="020B0503020204020204"/>
                <a:ea typeface="+mn-ea"/>
                <a:cs typeface="+mn-cs"/>
              </a:rPr>
              <a:t>C</a:t>
            </a:r>
            <a:r>
              <a:rPr kumimoji="0" lang="en-US" sz="1800" b="0" i="0" u="none" strike="noStrike" kern="1200" cap="none" spc="0" normalizeH="0" baseline="0" noProof="0" dirty="0">
                <a:ln>
                  <a:noFill/>
                </a:ln>
                <a:solidFill>
                  <a:prstClr val="black"/>
                </a:solidFill>
                <a:effectLst/>
                <a:uLnTx/>
                <a:uFillTx/>
                <a:latin typeface="Corbel" panose="020B0503020204020204"/>
                <a:ea typeface="+mn-ea"/>
                <a:cs typeface="+mn-cs"/>
              </a:rPr>
              <a:t>alculation</a:t>
            </a:r>
          </a:p>
        </p:txBody>
      </p:sp>
      <p:sp>
        <p:nvSpPr>
          <p:cNvPr id="6" name="Rectangle 5">
            <a:extLst>
              <a:ext uri="{FF2B5EF4-FFF2-40B4-BE49-F238E27FC236}">
                <a16:creationId xmlns:a16="http://schemas.microsoft.com/office/drawing/2014/main" id="{89437F79-F9D7-384C-8586-8F9603BA6CD5}"/>
              </a:ext>
            </a:extLst>
          </p:cNvPr>
          <p:cNvSpPr/>
          <p:nvPr/>
        </p:nvSpPr>
        <p:spPr>
          <a:xfrm>
            <a:off x="6123848" y="4391341"/>
            <a:ext cx="2847852" cy="1200329"/>
          </a:xfrm>
          <a:prstGeom prst="rect">
            <a:avLst/>
          </a:prstGeom>
        </p:spPr>
        <p:txBody>
          <a:bodyPr wrap="square">
            <a:spAutoFit/>
          </a:bodyPr>
          <a:lstStyle/>
          <a:p>
            <a:pPr marL="538163"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A20C9"/>
                </a:solidFill>
                <a:effectLst/>
                <a:uLnTx/>
                <a:uFillTx/>
                <a:latin typeface="Corbel" panose="020B0503020204020204"/>
                <a:ea typeface="+mn-ea"/>
                <a:cs typeface="+mn-cs"/>
              </a:rPr>
              <a:t>GenASM-TB:</a:t>
            </a:r>
            <a:r>
              <a:rPr kumimoji="0" lang="en-US" sz="1800" b="0" i="0" u="none" strike="noStrike" kern="1200" cap="none" spc="0" normalizeH="0" baseline="0" noProof="0" dirty="0">
                <a:ln>
                  <a:noFill/>
                </a:ln>
                <a:solidFill>
                  <a:srgbClr val="7A20C9"/>
                </a:solidFill>
                <a:effectLst/>
                <a:uLnTx/>
                <a:uFillTx/>
                <a:latin typeface="Corbel" panose="020B0503020204020204"/>
                <a:ea typeface="+mn-ea"/>
                <a:cs typeface="+mn-cs"/>
              </a:rPr>
              <a:t> </a:t>
            </a:r>
            <a:r>
              <a:rPr kumimoji="0" lang="en-US" sz="1800" b="0" i="0" u="none" strike="noStrike" kern="1200" cap="none" spc="0" normalizeH="0" baseline="0" noProof="0" dirty="0">
                <a:ln>
                  <a:noFill/>
                </a:ln>
                <a:solidFill>
                  <a:prstClr val="black"/>
                </a:solidFill>
                <a:effectLst/>
                <a:uLnTx/>
                <a:uFillTx/>
                <a:latin typeface="Corbel" panose="020B0503020204020204"/>
                <a:ea typeface="+mn-ea"/>
                <a:cs typeface="+mn-cs"/>
              </a:rPr>
              <a:t>performs </a:t>
            </a:r>
            <a:r>
              <a:rPr kumimoji="0" lang="en-US" sz="1800" b="1" i="0" u="none" strike="noStrike" kern="1200" cap="none" spc="0" normalizeH="0" baseline="0" noProof="0" dirty="0" err="1">
                <a:ln>
                  <a:noFill/>
                </a:ln>
                <a:solidFill>
                  <a:srgbClr val="7A20C9"/>
                </a:solidFill>
                <a:effectLst/>
                <a:uLnTx/>
                <a:uFillTx/>
                <a:latin typeface="Corbel" panose="020B0503020204020204"/>
                <a:ea typeface="+mn-ea"/>
                <a:cs typeface="+mn-cs"/>
              </a:rPr>
              <a:t>T</a:t>
            </a:r>
            <a:r>
              <a:rPr kumimoji="0" lang="en-US" sz="1800" b="0" i="0" u="none" strike="noStrike" kern="1200" cap="none" spc="0" normalizeH="0" baseline="0" noProof="0" dirty="0" err="1">
                <a:ln>
                  <a:noFill/>
                </a:ln>
                <a:solidFill>
                  <a:prstClr val="black"/>
                </a:solidFill>
                <a:effectLst/>
                <a:uLnTx/>
                <a:uFillTx/>
                <a:latin typeface="Corbel" panose="020B0503020204020204"/>
                <a:ea typeface="+mn-ea"/>
                <a:cs typeface="+mn-cs"/>
              </a:rPr>
              <a:t>race</a:t>
            </a:r>
            <a:r>
              <a:rPr kumimoji="0" lang="en-US" sz="1800" b="1" i="0" u="none" strike="noStrike" kern="1200" cap="none" spc="0" normalizeH="0" baseline="0" noProof="0" dirty="0" err="1">
                <a:ln>
                  <a:noFill/>
                </a:ln>
                <a:solidFill>
                  <a:srgbClr val="7A20C9"/>
                </a:solidFill>
                <a:effectLst/>
                <a:uLnTx/>
                <a:uFillTx/>
                <a:latin typeface="Corbel" panose="020B0503020204020204"/>
                <a:ea typeface="+mn-ea"/>
                <a:cs typeface="+mn-cs"/>
              </a:rPr>
              <a:t>B</a:t>
            </a:r>
            <a:r>
              <a:rPr kumimoji="0" lang="en-US" sz="1800" b="0" i="0" u="none" strike="noStrike" kern="1200" cap="none" spc="0" normalizeH="0" baseline="0" noProof="0" dirty="0" err="1">
                <a:ln>
                  <a:noFill/>
                </a:ln>
                <a:solidFill>
                  <a:prstClr val="black"/>
                </a:solidFill>
                <a:effectLst/>
                <a:uLnTx/>
                <a:uFillTx/>
                <a:latin typeface="Corbel" panose="020B0503020204020204"/>
                <a:ea typeface="+mn-ea"/>
                <a:cs typeface="+mn-cs"/>
              </a:rPr>
              <a:t>ack</a:t>
            </a:r>
            <a:r>
              <a:rPr kumimoji="0" lang="en-US" sz="1800" b="0" i="0" u="none" strike="noStrike" kern="1200" cap="none" spc="0" normalizeH="0" baseline="0" noProof="0" dirty="0">
                <a:ln>
                  <a:noFill/>
                </a:ln>
                <a:solidFill>
                  <a:prstClr val="black"/>
                </a:solidFill>
                <a:effectLst/>
                <a:uLnTx/>
                <a:uFillTx/>
                <a:latin typeface="Corbel" panose="020B0503020204020204"/>
                <a:ea typeface="+mn-ea"/>
                <a:cs typeface="+mn-cs"/>
              </a:rPr>
              <a:t> and assembles the optimal alignment </a:t>
            </a:r>
          </a:p>
        </p:txBody>
      </p:sp>
      <p:sp>
        <p:nvSpPr>
          <p:cNvPr id="47" name="TextBox 46">
            <a:extLst>
              <a:ext uri="{FF2B5EF4-FFF2-40B4-BE49-F238E27FC236}">
                <a16:creationId xmlns:a16="http://schemas.microsoft.com/office/drawing/2014/main" id="{E4D4197C-BD3C-D540-A871-01293B70AAFA}"/>
              </a:ext>
            </a:extLst>
          </p:cNvPr>
          <p:cNvSpPr txBox="1"/>
          <p:nvPr/>
        </p:nvSpPr>
        <p:spPr>
          <a:xfrm>
            <a:off x="306826" y="2907140"/>
            <a:ext cx="1045030" cy="1436916"/>
          </a:xfrm>
          <a:prstGeom prst="roundRect">
            <a:avLst>
              <a:gd name="adj" fmla="val 5645"/>
            </a:avLst>
          </a:prstGeom>
          <a:solidFill>
            <a:srgbClr val="FBE5D6"/>
          </a:solidFill>
          <a:ln w="28575">
            <a:solidFill>
              <a:schemeClr val="tx1"/>
            </a:solidFill>
          </a:ln>
        </p:spPr>
        <p:txBody>
          <a:bodyPr wrap="square"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srgbClr val="242852">
                    <a:lumMod val="50000"/>
                  </a:srgbClr>
                </a:solidFill>
                <a:effectLst/>
                <a:uLnTx/>
                <a:uFillTx/>
                <a:latin typeface="Corbel" panose="020B0503020204020204" pitchFamily="34" charset="0"/>
                <a:ea typeface="+mn-ea"/>
                <a:cs typeface="+mn-cs"/>
              </a:rPr>
              <a:t>Host CPU</a:t>
            </a:r>
          </a:p>
        </p:txBody>
      </p:sp>
      <p:sp>
        <p:nvSpPr>
          <p:cNvPr id="95" name="TextBox 94">
            <a:extLst>
              <a:ext uri="{FF2B5EF4-FFF2-40B4-BE49-F238E27FC236}">
                <a16:creationId xmlns:a16="http://schemas.microsoft.com/office/drawing/2014/main" id="{8EBACF83-976B-674A-866A-9D6AE55F8723}"/>
              </a:ext>
            </a:extLst>
          </p:cNvPr>
          <p:cNvSpPr txBox="1"/>
          <p:nvPr/>
        </p:nvSpPr>
        <p:spPr>
          <a:xfrm>
            <a:off x="5389227" y="2448668"/>
            <a:ext cx="930547" cy="366459"/>
          </a:xfrm>
          <a:prstGeom prst="roundRect">
            <a:avLst>
              <a:gd name="adj" fmla="val 9171"/>
            </a:avLst>
          </a:prstGeom>
          <a:solidFill>
            <a:schemeClr val="accent6">
              <a:lumMod val="20000"/>
              <a:lumOff val="80000"/>
            </a:schemeClr>
          </a:solidFill>
          <a:ln w="28575">
            <a:solidFill>
              <a:schemeClr val="tx1">
                <a:lumMod val="50000"/>
                <a:lumOff val="50000"/>
              </a:schemeClr>
            </a:solidFill>
          </a:ln>
        </p:spPr>
        <p:txBody>
          <a:bodyPr wrap="square" rtlCol="0" anchor="ctr" anchorCtr="0">
            <a:noAutofit/>
          </a:bodyPr>
          <a:lstStyle>
            <a:defPPr>
              <a:defRPr lang="en-US"/>
            </a:defPPr>
            <a:lvl1pPr algn="ctr">
              <a:defRPr sz="1500" b="1">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rPr>
              <a:t>TB-SRAM</a:t>
            </a:r>
            <a:r>
              <a:rPr kumimoji="0" lang="en-US" sz="1200" b="1" i="0" u="none" strike="noStrike" kern="1200" cap="none" spc="0" normalizeH="0" baseline="-25000" noProof="0" dirty="0">
                <a:ln>
                  <a:noFill/>
                </a:ln>
                <a:solidFill>
                  <a:prstClr val="black">
                    <a:lumMod val="50000"/>
                    <a:lumOff val="50000"/>
                  </a:prstClr>
                </a:solidFill>
                <a:effectLst/>
                <a:uLnTx/>
                <a:uFillTx/>
                <a:latin typeface="Calibri" panose="020F0502020204030204" pitchFamily="34" charset="0"/>
                <a:ea typeface="+mn-ea"/>
                <a:cs typeface="Calibri" panose="020F0502020204030204" pitchFamily="34" charset="0"/>
              </a:rPr>
              <a:t>1</a:t>
            </a:r>
          </a:p>
        </p:txBody>
      </p:sp>
      <p:sp>
        <p:nvSpPr>
          <p:cNvPr id="96" name="TextBox 95">
            <a:extLst>
              <a:ext uri="{FF2B5EF4-FFF2-40B4-BE49-F238E27FC236}">
                <a16:creationId xmlns:a16="http://schemas.microsoft.com/office/drawing/2014/main" id="{0EF49DC6-094C-814D-8FDE-3A004C471D52}"/>
              </a:ext>
            </a:extLst>
          </p:cNvPr>
          <p:cNvSpPr txBox="1"/>
          <p:nvPr/>
        </p:nvSpPr>
        <p:spPr>
          <a:xfrm>
            <a:off x="5389227" y="2856057"/>
            <a:ext cx="930547" cy="366459"/>
          </a:xfrm>
          <a:prstGeom prst="roundRect">
            <a:avLst>
              <a:gd name="adj" fmla="val 9171"/>
            </a:avLst>
          </a:prstGeom>
          <a:solidFill>
            <a:schemeClr val="accent6">
              <a:lumMod val="20000"/>
              <a:lumOff val="80000"/>
            </a:schemeClr>
          </a:solidFill>
          <a:ln w="28575">
            <a:solidFill>
              <a:schemeClr val="tx1">
                <a:lumMod val="50000"/>
                <a:lumOff val="50000"/>
              </a:schemeClr>
            </a:solidFill>
          </a:ln>
        </p:spPr>
        <p:txBody>
          <a:bodyPr wrap="square" rtlCol="0" anchor="ctr" anchorCtr="0">
            <a:noAutofit/>
          </a:bodyPr>
          <a:lstStyle>
            <a:defPPr>
              <a:defRPr lang="en-US"/>
            </a:defPPr>
            <a:lvl1pPr algn="ctr">
              <a:defRPr sz="1200" b="1">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rPr>
              <a:t>TB-SRAM</a:t>
            </a:r>
            <a:r>
              <a:rPr kumimoji="0" lang="en-US" sz="1200" b="1" i="0" u="none" strike="noStrike" kern="1200" cap="none" spc="0" normalizeH="0" baseline="-25000" noProof="0" dirty="0">
                <a:ln>
                  <a:noFill/>
                </a:ln>
                <a:solidFill>
                  <a:prstClr val="black">
                    <a:lumMod val="50000"/>
                    <a:lumOff val="50000"/>
                  </a:prstClr>
                </a:solidFill>
                <a:effectLst/>
                <a:uLnTx/>
                <a:uFillTx/>
                <a:latin typeface="Calibri" panose="020F0502020204030204" pitchFamily="34" charset="0"/>
                <a:ea typeface="+mn-ea"/>
                <a:cs typeface="Calibri" panose="020F0502020204030204" pitchFamily="34" charset="0"/>
              </a:rPr>
              <a:t>2</a:t>
            </a:r>
          </a:p>
        </p:txBody>
      </p:sp>
      <p:sp>
        <p:nvSpPr>
          <p:cNvPr id="97" name="TextBox 96">
            <a:extLst>
              <a:ext uri="{FF2B5EF4-FFF2-40B4-BE49-F238E27FC236}">
                <a16:creationId xmlns:a16="http://schemas.microsoft.com/office/drawing/2014/main" id="{EC1FB049-4E97-D84B-A90E-4FF82A5F1A0F}"/>
              </a:ext>
            </a:extLst>
          </p:cNvPr>
          <p:cNvSpPr txBox="1"/>
          <p:nvPr/>
        </p:nvSpPr>
        <p:spPr>
          <a:xfrm>
            <a:off x="5392556" y="3528074"/>
            <a:ext cx="930547" cy="366459"/>
          </a:xfrm>
          <a:prstGeom prst="roundRect">
            <a:avLst>
              <a:gd name="adj" fmla="val 9171"/>
            </a:avLst>
          </a:prstGeom>
          <a:solidFill>
            <a:schemeClr val="accent6">
              <a:lumMod val="20000"/>
              <a:lumOff val="80000"/>
            </a:schemeClr>
          </a:solidFill>
          <a:ln w="28575">
            <a:solidFill>
              <a:schemeClr val="tx1">
                <a:lumMod val="50000"/>
                <a:lumOff val="50000"/>
              </a:schemeClr>
            </a:solidFill>
          </a:ln>
        </p:spPr>
        <p:txBody>
          <a:bodyPr wrap="square" rtlCol="0" anchor="ctr" anchorCtr="0">
            <a:noAutofit/>
          </a:bodyPr>
          <a:lstStyle>
            <a:defPPr>
              <a:defRPr lang="en-US"/>
            </a:defPPr>
            <a:lvl1pPr algn="ctr">
              <a:defRPr sz="1200" b="1">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rPr>
              <a:t>TB-</a:t>
            </a:r>
            <a:r>
              <a:rPr kumimoji="0" lang="en-US" sz="1200" b="1" i="0" u="none" strike="noStrike" kern="1200" cap="none" spc="0" normalizeH="0" baseline="0" noProof="0" dirty="0" err="1">
                <a:ln>
                  <a:noFill/>
                </a:ln>
                <a:solidFill>
                  <a:prstClr val="black">
                    <a:lumMod val="50000"/>
                    <a:lumOff val="50000"/>
                  </a:prstClr>
                </a:solidFill>
                <a:effectLst/>
                <a:uLnTx/>
                <a:uFillTx/>
                <a:latin typeface="Corbel" panose="020B0503020204020204" pitchFamily="34" charset="0"/>
                <a:ea typeface="+mn-ea"/>
                <a:cs typeface="+mn-cs"/>
              </a:rPr>
              <a:t>SRAM</a:t>
            </a:r>
            <a:r>
              <a:rPr kumimoji="0" lang="en-US" sz="1200" b="1" i="0" u="none" strike="noStrike" kern="1200" cap="none" spc="0" normalizeH="0" baseline="-25000" noProof="0" dirty="0" err="1">
                <a:ln>
                  <a:noFill/>
                </a:ln>
                <a:solidFill>
                  <a:prstClr val="black">
                    <a:lumMod val="50000"/>
                    <a:lumOff val="50000"/>
                  </a:prstClr>
                </a:solidFill>
                <a:effectLst/>
                <a:uLnTx/>
                <a:uFillTx/>
                <a:latin typeface="Calibri" panose="020F0502020204030204" pitchFamily="34" charset="0"/>
                <a:ea typeface="+mn-ea"/>
                <a:cs typeface="Calibri" panose="020F0502020204030204" pitchFamily="34" charset="0"/>
              </a:rPr>
              <a:t>n</a:t>
            </a:r>
            <a:endParaRPr kumimoji="0" lang="en-US" sz="1200" b="1" i="0" u="none" strike="noStrike" kern="1200" cap="none" spc="0" normalizeH="0" baseline="-25000" noProof="0" dirty="0">
              <a:ln>
                <a:noFill/>
              </a:ln>
              <a:solidFill>
                <a:prstClr val="black">
                  <a:lumMod val="50000"/>
                  <a:lumOff val="50000"/>
                </a:prstClr>
              </a:solidFill>
              <a:effectLst/>
              <a:uLnTx/>
              <a:uFillTx/>
              <a:latin typeface="Calibri" panose="020F0502020204030204" pitchFamily="34" charset="0"/>
              <a:ea typeface="+mn-ea"/>
              <a:cs typeface="Calibri" panose="020F0502020204030204" pitchFamily="34" charset="0"/>
            </a:endParaRPr>
          </a:p>
        </p:txBody>
      </p:sp>
      <p:sp>
        <p:nvSpPr>
          <p:cNvPr id="90" name="TextBox 89">
            <a:extLst>
              <a:ext uri="{FF2B5EF4-FFF2-40B4-BE49-F238E27FC236}">
                <a16:creationId xmlns:a16="http://schemas.microsoft.com/office/drawing/2014/main" id="{6C6B4FEB-5584-0747-93F1-DAD48F9011B1}"/>
              </a:ext>
            </a:extLst>
          </p:cNvPr>
          <p:cNvSpPr txBox="1"/>
          <p:nvPr/>
        </p:nvSpPr>
        <p:spPr>
          <a:xfrm>
            <a:off x="7321660" y="2625134"/>
            <a:ext cx="1438155" cy="1049078"/>
          </a:xfrm>
          <a:prstGeom prst="roundRect">
            <a:avLst>
              <a:gd name="adj" fmla="val 5214"/>
            </a:avLst>
          </a:prstGeom>
          <a:solidFill>
            <a:schemeClr val="accent6">
              <a:lumMod val="20000"/>
              <a:lumOff val="80000"/>
              <a:alpha val="34000"/>
            </a:schemeClr>
          </a:solidFill>
          <a:ln w="28575">
            <a:solidFill>
              <a:schemeClr val="tx1">
                <a:lumMod val="50000"/>
                <a:lumOff val="50000"/>
              </a:schemeClr>
            </a:solidFill>
          </a:ln>
        </p:spPr>
        <p:txBody>
          <a:bodyPr wrap="square" rtlCol="0" anchor="ctr" anchorCtr="0">
            <a:noAutofit/>
          </a:bodyPr>
          <a:lstStyle>
            <a:defPPr>
              <a:defRPr lang="en-US"/>
            </a:defPPr>
            <a:lvl1pPr algn="ctr">
              <a:defRPr sz="4000" b="1"/>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rPr>
              <a:t>GenASM-TB</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rPr>
              <a:t>Accelerator</a:t>
            </a:r>
          </a:p>
        </p:txBody>
      </p:sp>
      <p:sp>
        <p:nvSpPr>
          <p:cNvPr id="89" name="TextBox 88">
            <a:extLst>
              <a:ext uri="{FF2B5EF4-FFF2-40B4-BE49-F238E27FC236}">
                <a16:creationId xmlns:a16="http://schemas.microsoft.com/office/drawing/2014/main" id="{07E0B3D6-29D3-7C4D-96F2-54D4478201D4}"/>
              </a:ext>
            </a:extLst>
          </p:cNvPr>
          <p:cNvSpPr txBox="1">
            <a:spLocks/>
          </p:cNvSpPr>
          <p:nvPr/>
        </p:nvSpPr>
        <p:spPr>
          <a:xfrm>
            <a:off x="2365690" y="1268457"/>
            <a:ext cx="1938243" cy="3025957"/>
          </a:xfrm>
          <a:prstGeom prst="roundRect">
            <a:avLst>
              <a:gd name="adj" fmla="val 1481"/>
            </a:avLst>
          </a:prstGeom>
          <a:solidFill>
            <a:schemeClr val="accent6">
              <a:lumMod val="20000"/>
              <a:lumOff val="80000"/>
            </a:schemeClr>
          </a:solidFill>
          <a:ln w="28575">
            <a:solidFill>
              <a:schemeClr val="tx1">
                <a:lumMod val="50000"/>
                <a:lumOff val="50000"/>
              </a:schemeClr>
            </a:solidFill>
          </a:ln>
        </p:spPr>
        <p:txBody>
          <a:bodyPr wrap="square" rtlCol="0" anchor="ctr" anchorCtr="0">
            <a:noAutofit/>
          </a:bodyPr>
          <a:lstStyle/>
          <a:p>
            <a:pPr marL="0" marR="0" lvl="0" indent="0" algn="ctr" defTabSz="457200" rtl="0" eaLnBrk="1" fontAlgn="auto" latinLnBrk="0" hangingPunct="1">
              <a:lnSpc>
                <a:spcPct val="100000"/>
              </a:lnSpc>
              <a:spcBef>
                <a:spcPts val="218"/>
              </a:spcBef>
              <a:spcAft>
                <a:spcPts val="0"/>
              </a:spcAft>
              <a:buClrTx/>
              <a:buSzTx/>
              <a:buFontTx/>
              <a:buNone/>
              <a:tabLst/>
              <a:defRPr/>
            </a:pPr>
            <a:endParaRPr kumimoji="0" lang="en-US" sz="1306"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218"/>
              </a:spcBef>
              <a:spcAft>
                <a:spcPts val="0"/>
              </a:spcAft>
              <a:buClrTx/>
              <a:buSzTx/>
              <a:buFontTx/>
              <a:buNone/>
              <a:tabLst/>
              <a:defRPr/>
            </a:pPr>
            <a:endParaRPr kumimoji="0" lang="en-US" sz="1306"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218"/>
              </a:spcBef>
              <a:spcAft>
                <a:spcPts val="0"/>
              </a:spcAft>
              <a:buClrTx/>
              <a:buSzTx/>
              <a:buFontTx/>
              <a:buNone/>
              <a:tabLst/>
              <a:defRPr/>
            </a:pPr>
            <a:endParaRPr kumimoji="0" lang="en-US" sz="800"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218"/>
              </a:spcBef>
              <a:spcAft>
                <a:spcPts val="0"/>
              </a:spcAft>
              <a:buClrTx/>
              <a:buSzTx/>
              <a:buFontTx/>
              <a:buNone/>
              <a:tabLst/>
              <a:defRPr/>
            </a:pPr>
            <a:r>
              <a:rPr kumimoji="0" lang="en-US" sz="1700"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rPr>
              <a:t>GenASM-DC</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rPr>
              <a:t>Accelerator</a:t>
            </a:r>
          </a:p>
        </p:txBody>
      </p:sp>
      <p:sp>
        <p:nvSpPr>
          <p:cNvPr id="48" name="TextBox 47">
            <a:extLst>
              <a:ext uri="{FF2B5EF4-FFF2-40B4-BE49-F238E27FC236}">
                <a16:creationId xmlns:a16="http://schemas.microsoft.com/office/drawing/2014/main" id="{F82AFE28-A730-F54B-BDB9-2903F5C46379}"/>
              </a:ext>
            </a:extLst>
          </p:cNvPr>
          <p:cNvSpPr txBox="1"/>
          <p:nvPr/>
        </p:nvSpPr>
        <p:spPr>
          <a:xfrm>
            <a:off x="7322449" y="2625134"/>
            <a:ext cx="1438155" cy="1049078"/>
          </a:xfrm>
          <a:prstGeom prst="roundRect">
            <a:avLst>
              <a:gd name="adj" fmla="val 5214"/>
            </a:avLst>
          </a:prstGeom>
          <a:solidFill>
            <a:srgbClr val="5D2784">
              <a:alpha val="34000"/>
            </a:srgbClr>
          </a:solidFill>
          <a:ln w="28575">
            <a:solidFill>
              <a:schemeClr val="tx1"/>
            </a:solidFill>
          </a:ln>
        </p:spPr>
        <p:txBody>
          <a:bodyPr wrap="square" rtlCol="0" anchor="ctr" anchorCtr="0">
            <a:noAutofit/>
          </a:bodyPr>
          <a:lstStyle>
            <a:defPPr>
              <a:defRPr lang="en-US"/>
            </a:defPPr>
            <a:lvl1pPr algn="ctr">
              <a:defRPr sz="4000" b="1"/>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srgbClr val="5D2784"/>
                </a:solidFill>
                <a:effectLst/>
                <a:uLnTx/>
                <a:uFillTx/>
                <a:latin typeface="Corbel" panose="020B0503020204020204" pitchFamily="34" charset="0"/>
                <a:ea typeface="+mn-ea"/>
                <a:cs typeface="+mn-cs"/>
              </a:rPr>
              <a:t>GenASM-TB</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srgbClr val="5D2784"/>
                </a:solidFill>
                <a:effectLst/>
                <a:uLnTx/>
                <a:uFillTx/>
                <a:latin typeface="Corbel" panose="020B0503020204020204" pitchFamily="34" charset="0"/>
                <a:ea typeface="+mn-ea"/>
                <a:cs typeface="+mn-cs"/>
              </a:rPr>
              <a:t>Accelerator</a:t>
            </a:r>
          </a:p>
        </p:txBody>
      </p:sp>
      <p:sp>
        <p:nvSpPr>
          <p:cNvPr id="49" name="TextBox 48">
            <a:extLst>
              <a:ext uri="{FF2B5EF4-FFF2-40B4-BE49-F238E27FC236}">
                <a16:creationId xmlns:a16="http://schemas.microsoft.com/office/drawing/2014/main" id="{06E67603-A052-9F46-A113-7D67CE7803AA}"/>
              </a:ext>
            </a:extLst>
          </p:cNvPr>
          <p:cNvSpPr txBox="1">
            <a:spLocks/>
          </p:cNvSpPr>
          <p:nvPr/>
        </p:nvSpPr>
        <p:spPr>
          <a:xfrm>
            <a:off x="2365691" y="1272397"/>
            <a:ext cx="1938243" cy="3032434"/>
          </a:xfrm>
          <a:prstGeom prst="roundRect">
            <a:avLst>
              <a:gd name="adj" fmla="val 1481"/>
            </a:avLst>
          </a:prstGeom>
          <a:solidFill>
            <a:srgbClr val="A9D18E"/>
          </a:solidFill>
          <a:ln w="28575">
            <a:solidFill>
              <a:schemeClr val="tx1"/>
            </a:solidFill>
          </a:ln>
        </p:spPr>
        <p:txBody>
          <a:bodyPr wrap="square" rtlCol="0" anchor="ctr" anchorCtr="0">
            <a:noAutofit/>
          </a:bodyPr>
          <a:lstStyle/>
          <a:p>
            <a:pPr marL="0" marR="0" lvl="0" indent="0" algn="ctr" defTabSz="457200" rtl="0" eaLnBrk="1" fontAlgn="auto" latinLnBrk="0" hangingPunct="1">
              <a:lnSpc>
                <a:spcPct val="100000"/>
              </a:lnSpc>
              <a:spcBef>
                <a:spcPts val="218"/>
              </a:spcBef>
              <a:spcAft>
                <a:spcPts val="0"/>
              </a:spcAft>
              <a:buClrTx/>
              <a:buSzTx/>
              <a:buFontTx/>
              <a:buNone/>
              <a:tabLst/>
              <a:defRPr/>
            </a:pPr>
            <a:endParaRPr kumimoji="0" lang="en-US" sz="1306" b="1" i="0" u="none" strike="noStrike" kern="1200" cap="none" spc="0" normalizeH="0" baseline="0" noProof="0" dirty="0">
              <a:ln>
                <a:noFill/>
              </a:ln>
              <a:solidFill>
                <a:srgbClr val="324D1F"/>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218"/>
              </a:spcBef>
              <a:spcAft>
                <a:spcPts val="0"/>
              </a:spcAft>
              <a:buClrTx/>
              <a:buSzTx/>
              <a:buFontTx/>
              <a:buNone/>
              <a:tabLst/>
              <a:defRPr/>
            </a:pPr>
            <a:endParaRPr kumimoji="0" lang="en-US" sz="1306" b="1" i="0" u="none" strike="noStrike" kern="1200" cap="none" spc="0" normalizeH="0" baseline="0" noProof="0" dirty="0">
              <a:ln>
                <a:noFill/>
              </a:ln>
              <a:solidFill>
                <a:srgbClr val="324D1F"/>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218"/>
              </a:spcBef>
              <a:spcAft>
                <a:spcPts val="0"/>
              </a:spcAft>
              <a:buClrTx/>
              <a:buSzTx/>
              <a:buFontTx/>
              <a:buNone/>
              <a:tabLst/>
              <a:defRPr/>
            </a:pPr>
            <a:endParaRPr kumimoji="0" lang="en-US" sz="800" b="1" i="0" u="none" strike="noStrike" kern="1200" cap="none" spc="0" normalizeH="0" baseline="0" noProof="0" dirty="0">
              <a:ln>
                <a:noFill/>
              </a:ln>
              <a:solidFill>
                <a:srgbClr val="324D1F"/>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218"/>
              </a:spcBef>
              <a:spcAft>
                <a:spcPts val="0"/>
              </a:spcAft>
              <a:buClrTx/>
              <a:buSzTx/>
              <a:buFontTx/>
              <a:buNone/>
              <a:tabLst/>
              <a:defRPr/>
            </a:pPr>
            <a:r>
              <a:rPr kumimoji="0" lang="en-US" sz="1700" b="1" i="0" u="none" strike="noStrike" kern="1200" cap="none" spc="0" normalizeH="0" baseline="0" noProof="0" dirty="0">
                <a:ln>
                  <a:noFill/>
                </a:ln>
                <a:solidFill>
                  <a:srgbClr val="324D1F"/>
                </a:solidFill>
                <a:effectLst/>
                <a:uLnTx/>
                <a:uFillTx/>
                <a:latin typeface="Corbel" panose="020B0503020204020204" pitchFamily="34" charset="0"/>
                <a:ea typeface="+mn-ea"/>
                <a:cs typeface="+mn-cs"/>
              </a:rPr>
              <a:t>GenASM-DC</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srgbClr val="324D1F"/>
                </a:solidFill>
                <a:effectLst/>
                <a:uLnTx/>
                <a:uFillTx/>
                <a:latin typeface="Corbel" panose="020B0503020204020204" pitchFamily="34" charset="0"/>
                <a:ea typeface="+mn-ea"/>
                <a:cs typeface="+mn-cs"/>
              </a:rPr>
              <a:t>Accelerator</a:t>
            </a:r>
          </a:p>
        </p:txBody>
      </p:sp>
      <p:sp>
        <p:nvSpPr>
          <p:cNvPr id="51" name="TextBox 50">
            <a:extLst>
              <a:ext uri="{FF2B5EF4-FFF2-40B4-BE49-F238E27FC236}">
                <a16:creationId xmlns:a16="http://schemas.microsoft.com/office/drawing/2014/main" id="{8B0C5D13-221E-FA4B-AC59-0C9DA7A468A8}"/>
              </a:ext>
            </a:extLst>
          </p:cNvPr>
          <p:cNvSpPr txBox="1"/>
          <p:nvPr/>
        </p:nvSpPr>
        <p:spPr>
          <a:xfrm>
            <a:off x="315121" y="1192550"/>
            <a:ext cx="1045030" cy="1436916"/>
          </a:xfrm>
          <a:prstGeom prst="roundRect">
            <a:avLst>
              <a:gd name="adj" fmla="val 6412"/>
            </a:avLst>
          </a:prstGeom>
          <a:solidFill>
            <a:srgbClr val="9DC3E6"/>
          </a:solidFill>
          <a:ln w="28575">
            <a:solidFill>
              <a:schemeClr val="tx1"/>
            </a:solidFill>
          </a:ln>
        </p:spPr>
        <p:txBody>
          <a:bodyPr wrap="square"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Main Memory</a:t>
            </a:r>
          </a:p>
        </p:txBody>
      </p:sp>
      <p:cxnSp>
        <p:nvCxnSpPr>
          <p:cNvPr id="52" name="Straight Arrow Connector 51">
            <a:extLst>
              <a:ext uri="{FF2B5EF4-FFF2-40B4-BE49-F238E27FC236}">
                <a16:creationId xmlns:a16="http://schemas.microsoft.com/office/drawing/2014/main" id="{6EF9E3F9-83F0-BD4C-B62A-C7193DF60C22}"/>
              </a:ext>
            </a:extLst>
          </p:cNvPr>
          <p:cNvCxnSpPr>
            <a:cxnSpLocks/>
          </p:cNvCxnSpPr>
          <p:nvPr/>
        </p:nvCxnSpPr>
        <p:spPr>
          <a:xfrm>
            <a:off x="1367544" y="3625598"/>
            <a:ext cx="873871"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1" name="TextBox 90">
            <a:extLst>
              <a:ext uri="{FF2B5EF4-FFF2-40B4-BE49-F238E27FC236}">
                <a16:creationId xmlns:a16="http://schemas.microsoft.com/office/drawing/2014/main" id="{DCD97E67-96E5-5C47-961F-EC29E543ECC2}"/>
              </a:ext>
            </a:extLst>
          </p:cNvPr>
          <p:cNvSpPr txBox="1"/>
          <p:nvPr/>
        </p:nvSpPr>
        <p:spPr>
          <a:xfrm>
            <a:off x="2452539" y="1404140"/>
            <a:ext cx="1709666" cy="657002"/>
          </a:xfrm>
          <a:prstGeom prst="roundRect">
            <a:avLst>
              <a:gd name="adj" fmla="val 9171"/>
            </a:avLst>
          </a:prstGeom>
          <a:solidFill>
            <a:schemeClr val="accent6">
              <a:lumMod val="20000"/>
              <a:lumOff val="80000"/>
            </a:schemeClr>
          </a:solidFill>
          <a:ln w="28575">
            <a:solidFill>
              <a:schemeClr val="tx1">
                <a:lumMod val="50000"/>
                <a:lumOff val="50000"/>
              </a:schemeClr>
            </a:solidFill>
          </a:ln>
        </p:spPr>
        <p:txBody>
          <a:bodyPr wrap="square" rtlCol="0" anchor="ctr" anchorCtr="0">
            <a:noAutofit/>
          </a:bodyPr>
          <a:lstStyle>
            <a:defPPr>
              <a:defRPr lang="en-US"/>
            </a:defPPr>
            <a:lvl1pPr algn="ctr">
              <a:defRPr sz="1700" b="1">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rPr>
              <a:t>DC-SRAM</a:t>
            </a:r>
          </a:p>
        </p:txBody>
      </p:sp>
      <p:cxnSp>
        <p:nvCxnSpPr>
          <p:cNvPr id="54" name="Straight Arrow Connector 53">
            <a:extLst>
              <a:ext uri="{FF2B5EF4-FFF2-40B4-BE49-F238E27FC236}">
                <a16:creationId xmlns:a16="http://schemas.microsoft.com/office/drawing/2014/main" id="{E267709E-DB69-4A4B-8ABC-E8AB4447C52E}"/>
              </a:ext>
            </a:extLst>
          </p:cNvPr>
          <p:cNvCxnSpPr>
            <a:cxnSpLocks/>
          </p:cNvCxnSpPr>
          <p:nvPr/>
        </p:nvCxnSpPr>
        <p:spPr>
          <a:xfrm flipV="1">
            <a:off x="4327218" y="3097751"/>
            <a:ext cx="965801"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7" name="TextBox 56">
            <a:extLst>
              <a:ext uri="{FF2B5EF4-FFF2-40B4-BE49-F238E27FC236}">
                <a16:creationId xmlns:a16="http://schemas.microsoft.com/office/drawing/2014/main" id="{2E425066-E6B0-A846-B017-B7DB488B8F0E}"/>
              </a:ext>
            </a:extLst>
          </p:cNvPr>
          <p:cNvSpPr txBox="1"/>
          <p:nvPr/>
        </p:nvSpPr>
        <p:spPr>
          <a:xfrm>
            <a:off x="2456337" y="1408080"/>
            <a:ext cx="1709666" cy="657002"/>
          </a:xfrm>
          <a:prstGeom prst="roundRect">
            <a:avLst>
              <a:gd name="adj" fmla="val 9171"/>
            </a:avLst>
          </a:prstGeom>
          <a:solidFill>
            <a:srgbClr val="9DC3E6"/>
          </a:solidFill>
          <a:ln w="28575">
            <a:solidFill>
              <a:schemeClr val="tx1"/>
            </a:solidFill>
          </a:ln>
        </p:spPr>
        <p:txBody>
          <a:bodyPr wrap="square" rtlCol="0" anchor="ctr" anchorCtr="0">
            <a:noAutofit/>
          </a:bodyPr>
          <a:lstStyle>
            <a:defPPr>
              <a:defRPr lang="en-US"/>
            </a:defPPr>
            <a:lvl1pPr algn="ctr">
              <a:defRPr sz="1700" b="1">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DC-SRAM</a:t>
            </a:r>
          </a:p>
        </p:txBody>
      </p:sp>
      <p:cxnSp>
        <p:nvCxnSpPr>
          <p:cNvPr id="59" name="Straight Arrow Connector 58">
            <a:extLst>
              <a:ext uri="{FF2B5EF4-FFF2-40B4-BE49-F238E27FC236}">
                <a16:creationId xmlns:a16="http://schemas.microsoft.com/office/drawing/2014/main" id="{83E5CFBE-2E5A-7249-B643-97F99991CF2C}"/>
              </a:ext>
            </a:extLst>
          </p:cNvPr>
          <p:cNvCxnSpPr>
            <a:cxnSpLocks/>
          </p:cNvCxnSpPr>
          <p:nvPr/>
        </p:nvCxnSpPr>
        <p:spPr>
          <a:xfrm flipV="1">
            <a:off x="6413678" y="3085322"/>
            <a:ext cx="902950"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TextBox 64">
            <a:extLst>
              <a:ext uri="{FF2B5EF4-FFF2-40B4-BE49-F238E27FC236}">
                <a16:creationId xmlns:a16="http://schemas.microsoft.com/office/drawing/2014/main" id="{604AF4D6-2AF0-0544-B486-565A91BDA3BB}"/>
              </a:ext>
            </a:extLst>
          </p:cNvPr>
          <p:cNvSpPr txBox="1"/>
          <p:nvPr/>
        </p:nvSpPr>
        <p:spPr>
          <a:xfrm>
            <a:off x="4442891" y="1216785"/>
            <a:ext cx="1350282" cy="500419"/>
          </a:xfrm>
          <a:prstGeom prst="roundRect">
            <a:avLst>
              <a:gd name="adj" fmla="val 0"/>
            </a:avLst>
          </a:prstGeom>
          <a:noFill/>
        </p:spPr>
        <p:txBody>
          <a:bodyPr wrap="square" rtlCol="0" anchor="ctr" anchorCtr="0">
            <a:noAutofit/>
          </a:bodyPr>
          <a:lstStyle/>
          <a:p>
            <a:pPr marL="0" marR="0" lvl="0" indent="0" algn="r" defTabSz="331836" rtl="0" eaLnBrk="1" fontAlgn="auto" latinLnBrk="0" hangingPunct="1">
              <a:lnSpc>
                <a:spcPct val="100000"/>
              </a:lnSpc>
              <a:spcBef>
                <a:spcPts val="0"/>
              </a:spcBef>
              <a:spcAft>
                <a:spcPts val="0"/>
              </a:spcAft>
              <a:buClrTx/>
              <a:buSzTx/>
              <a:buFontTx/>
              <a:buNone/>
              <a:tabLst/>
              <a:defRPr/>
            </a:pPr>
            <a:r>
              <a:rPr kumimoji="0" lang="en-US" sz="1700" b="1" i="0" u="none" strike="noStrike" kern="0" cap="none" spc="0" normalizeH="0" baseline="0" noProof="0" dirty="0">
                <a:ln>
                  <a:noFill/>
                </a:ln>
                <a:solidFill>
                  <a:srgbClr val="324D1F"/>
                </a:solidFill>
                <a:effectLst/>
                <a:uLnTx/>
                <a:uFillTx/>
                <a:latin typeface="Corbel" panose="020B0503020204020204" pitchFamily="34" charset="0"/>
                <a:ea typeface="+mn-ea"/>
                <a:cs typeface="+mn-cs"/>
              </a:rPr>
              <a:t>GenASM-DC</a:t>
            </a:r>
            <a:endParaRPr kumimoji="0" lang="en-US" sz="1700" b="1" i="0" u="none" strike="noStrike" kern="0" cap="none" spc="0" normalizeH="0" baseline="-25000" noProof="0" dirty="0">
              <a:ln>
                <a:noFill/>
              </a:ln>
              <a:solidFill>
                <a:srgbClr val="324D1F"/>
              </a:solidFill>
              <a:effectLst/>
              <a:uLnTx/>
              <a:uFillTx/>
              <a:latin typeface="Corbel" panose="020B0503020204020204" pitchFamily="34" charset="0"/>
              <a:ea typeface="+mn-ea"/>
              <a:cs typeface="+mn-cs"/>
            </a:endParaRPr>
          </a:p>
        </p:txBody>
      </p:sp>
      <p:sp>
        <p:nvSpPr>
          <p:cNvPr id="66" name="TextBox 65">
            <a:extLst>
              <a:ext uri="{FF2B5EF4-FFF2-40B4-BE49-F238E27FC236}">
                <a16:creationId xmlns:a16="http://schemas.microsoft.com/office/drawing/2014/main" id="{D6FCD6C1-7C56-7E47-9E5B-55C628394A5E}"/>
              </a:ext>
            </a:extLst>
          </p:cNvPr>
          <p:cNvSpPr txBox="1"/>
          <p:nvPr/>
        </p:nvSpPr>
        <p:spPr>
          <a:xfrm>
            <a:off x="5894758" y="1216785"/>
            <a:ext cx="1331456" cy="500419"/>
          </a:xfrm>
          <a:prstGeom prst="roundRect">
            <a:avLst>
              <a:gd name="adj" fmla="val 0"/>
            </a:avLst>
          </a:prstGeom>
          <a:noFill/>
        </p:spPr>
        <p:txBody>
          <a:bodyPr wrap="square" rtlCol="0" anchor="ctr" anchorCtr="0">
            <a:noAutofit/>
          </a:bodyPr>
          <a:lstStyle/>
          <a:p>
            <a:pPr marL="0" marR="0" lvl="0" indent="0" algn="l" defTabSz="331836" rtl="0" eaLnBrk="1" fontAlgn="auto" latinLnBrk="0" hangingPunct="1">
              <a:lnSpc>
                <a:spcPct val="100000"/>
              </a:lnSpc>
              <a:spcBef>
                <a:spcPts val="0"/>
              </a:spcBef>
              <a:spcAft>
                <a:spcPts val="0"/>
              </a:spcAft>
              <a:buClrTx/>
              <a:buSzTx/>
              <a:buFontTx/>
              <a:buNone/>
              <a:tabLst/>
              <a:defRPr/>
            </a:pPr>
            <a:r>
              <a:rPr kumimoji="0" lang="en-US" sz="1700" b="1" i="0" u="none" strike="noStrike" kern="0" cap="none" spc="0" normalizeH="0" baseline="0" noProof="0" dirty="0">
                <a:ln>
                  <a:noFill/>
                </a:ln>
                <a:solidFill>
                  <a:srgbClr val="5D2784"/>
                </a:solidFill>
                <a:effectLst/>
                <a:uLnTx/>
                <a:uFillTx/>
                <a:latin typeface="Corbel" panose="020B0503020204020204" pitchFamily="34" charset="0"/>
                <a:ea typeface="+mn-ea"/>
                <a:cs typeface="+mn-cs"/>
              </a:rPr>
              <a:t>GenASM-TB</a:t>
            </a:r>
            <a:endParaRPr kumimoji="0" lang="en-US" sz="1700" b="1" i="0" u="none" strike="noStrike" kern="0" cap="none" spc="0" normalizeH="0" baseline="-25000" noProof="0" dirty="0">
              <a:ln>
                <a:noFill/>
              </a:ln>
              <a:solidFill>
                <a:srgbClr val="5D2784"/>
              </a:solidFill>
              <a:effectLst/>
              <a:uLnTx/>
              <a:uFillTx/>
              <a:latin typeface="Corbel" panose="020B0503020204020204" pitchFamily="34" charset="0"/>
              <a:ea typeface="+mn-ea"/>
              <a:cs typeface="+mn-cs"/>
            </a:endParaRPr>
          </a:p>
        </p:txBody>
      </p:sp>
      <p:sp>
        <p:nvSpPr>
          <p:cNvPr id="67" name="TextBox 66">
            <a:extLst>
              <a:ext uri="{FF2B5EF4-FFF2-40B4-BE49-F238E27FC236}">
                <a16:creationId xmlns:a16="http://schemas.microsoft.com/office/drawing/2014/main" id="{DD598BED-0A71-E54D-96B6-2DEF337EE61C}"/>
              </a:ext>
            </a:extLst>
          </p:cNvPr>
          <p:cNvSpPr txBox="1"/>
          <p:nvPr/>
        </p:nvSpPr>
        <p:spPr>
          <a:xfrm>
            <a:off x="5316303" y="2371502"/>
            <a:ext cx="1066000" cy="1608781"/>
          </a:xfrm>
          <a:prstGeom prst="roundRect">
            <a:avLst>
              <a:gd name="adj" fmla="val 5084"/>
            </a:avLst>
          </a:prstGeom>
          <a:solidFill>
            <a:schemeClr val="accent2">
              <a:lumMod val="20000"/>
              <a:lumOff val="80000"/>
            </a:schemeClr>
          </a:solidFill>
          <a:ln w="28575">
            <a:solidFill>
              <a:schemeClr val="tx1"/>
            </a:solidFill>
          </a:ln>
        </p:spPr>
        <p:txBody>
          <a:bodyPr wrap="square" rtlCol="0" anchor="t"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306"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68" name="TextBox 67">
            <a:extLst>
              <a:ext uri="{FF2B5EF4-FFF2-40B4-BE49-F238E27FC236}">
                <a16:creationId xmlns:a16="http://schemas.microsoft.com/office/drawing/2014/main" id="{CB306A5A-D800-C44F-A92E-DA735463AEA2}"/>
              </a:ext>
            </a:extLst>
          </p:cNvPr>
          <p:cNvSpPr txBox="1"/>
          <p:nvPr/>
        </p:nvSpPr>
        <p:spPr>
          <a:xfrm>
            <a:off x="5391705" y="2452850"/>
            <a:ext cx="930547" cy="366459"/>
          </a:xfrm>
          <a:prstGeom prst="roundRect">
            <a:avLst>
              <a:gd name="adj" fmla="val 9171"/>
            </a:avLst>
          </a:prstGeom>
          <a:solidFill>
            <a:srgbClr val="9DC3E6"/>
          </a:solidFill>
          <a:ln w="28575">
            <a:solidFill>
              <a:schemeClr val="tx1"/>
            </a:solidFill>
          </a:ln>
        </p:spPr>
        <p:txBody>
          <a:bodyPr wrap="square" rtlCol="0" anchor="ctr" anchorCtr="0">
            <a:noAutofit/>
          </a:bodyPr>
          <a:lstStyle>
            <a:defPPr>
              <a:defRPr lang="en-US"/>
            </a:defPPr>
            <a:lvl1pPr algn="ctr">
              <a:defRPr sz="1500" b="1">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TB-SRAM</a:t>
            </a:r>
            <a:r>
              <a:rPr kumimoji="0" lang="en-US" sz="1200" b="1" i="0" u="none" strike="noStrike" kern="1200" cap="none" spc="0" normalizeH="0" baseline="-25000" noProof="0" dirty="0">
                <a:ln>
                  <a:noFill/>
                </a:ln>
                <a:solidFill>
                  <a:prstClr val="black"/>
                </a:solidFill>
                <a:effectLst/>
                <a:uLnTx/>
                <a:uFillTx/>
                <a:latin typeface="Calibri" panose="020F0502020204030204" pitchFamily="34" charset="0"/>
                <a:ea typeface="+mn-ea"/>
                <a:cs typeface="Calibri" panose="020F0502020204030204" pitchFamily="34" charset="0"/>
              </a:rPr>
              <a:t>1</a:t>
            </a:r>
          </a:p>
        </p:txBody>
      </p:sp>
      <p:sp>
        <p:nvSpPr>
          <p:cNvPr id="69" name="TextBox 68">
            <a:extLst>
              <a:ext uri="{FF2B5EF4-FFF2-40B4-BE49-F238E27FC236}">
                <a16:creationId xmlns:a16="http://schemas.microsoft.com/office/drawing/2014/main" id="{F794A57F-2F57-C24C-A1FA-05A10C1437F8}"/>
              </a:ext>
            </a:extLst>
          </p:cNvPr>
          <p:cNvSpPr txBox="1"/>
          <p:nvPr/>
        </p:nvSpPr>
        <p:spPr>
          <a:xfrm>
            <a:off x="5391705" y="2860239"/>
            <a:ext cx="930547" cy="366459"/>
          </a:xfrm>
          <a:prstGeom prst="roundRect">
            <a:avLst>
              <a:gd name="adj" fmla="val 9171"/>
            </a:avLst>
          </a:prstGeom>
          <a:solidFill>
            <a:srgbClr val="9DC3E6"/>
          </a:solidFill>
          <a:ln w="28575">
            <a:solidFill>
              <a:schemeClr val="tx1"/>
            </a:solidFill>
          </a:ln>
        </p:spPr>
        <p:txBody>
          <a:bodyPr wrap="square" rtlCol="0" anchor="ctr" anchorCtr="0">
            <a:noAutofit/>
          </a:bodyPr>
          <a:lstStyle>
            <a:defPPr>
              <a:defRPr lang="en-US"/>
            </a:defPPr>
            <a:lvl1pPr algn="ctr">
              <a:defRPr sz="1200" b="1">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TB-SRAM</a:t>
            </a:r>
            <a:r>
              <a:rPr kumimoji="0" lang="en-US" sz="1200" b="1" i="0" u="none" strike="noStrike" kern="1200" cap="none" spc="0" normalizeH="0" baseline="-25000" noProof="0" dirty="0">
                <a:ln>
                  <a:noFill/>
                </a:ln>
                <a:solidFill>
                  <a:prstClr val="black"/>
                </a:solidFill>
                <a:effectLst/>
                <a:uLnTx/>
                <a:uFillTx/>
                <a:latin typeface="Calibri" panose="020F0502020204030204" pitchFamily="34" charset="0"/>
                <a:ea typeface="+mn-ea"/>
                <a:cs typeface="Calibri" panose="020F0502020204030204" pitchFamily="34" charset="0"/>
              </a:rPr>
              <a:t>2</a:t>
            </a:r>
          </a:p>
        </p:txBody>
      </p:sp>
      <p:sp>
        <p:nvSpPr>
          <p:cNvPr id="70" name="TextBox 69">
            <a:extLst>
              <a:ext uri="{FF2B5EF4-FFF2-40B4-BE49-F238E27FC236}">
                <a16:creationId xmlns:a16="http://schemas.microsoft.com/office/drawing/2014/main" id="{3A529D52-E8B8-D247-8C17-FE4B7520194E}"/>
              </a:ext>
            </a:extLst>
          </p:cNvPr>
          <p:cNvSpPr txBox="1"/>
          <p:nvPr/>
        </p:nvSpPr>
        <p:spPr>
          <a:xfrm>
            <a:off x="5395034" y="3532256"/>
            <a:ext cx="930547" cy="366459"/>
          </a:xfrm>
          <a:prstGeom prst="roundRect">
            <a:avLst>
              <a:gd name="adj" fmla="val 9171"/>
            </a:avLst>
          </a:prstGeom>
          <a:solidFill>
            <a:srgbClr val="9DC3E6"/>
          </a:solidFill>
          <a:ln w="28575">
            <a:solidFill>
              <a:schemeClr val="tx1"/>
            </a:solidFill>
          </a:ln>
        </p:spPr>
        <p:txBody>
          <a:bodyPr wrap="square" rtlCol="0" anchor="ctr" anchorCtr="0">
            <a:noAutofit/>
          </a:bodyPr>
          <a:lstStyle>
            <a:defPPr>
              <a:defRPr lang="en-US"/>
            </a:defPPr>
            <a:lvl1pPr algn="ctr">
              <a:defRPr sz="1200" b="1">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TB-</a:t>
            </a:r>
            <a:r>
              <a:rPr kumimoji="0" lang="en-US" sz="1200" b="1" i="0" u="none" strike="noStrike" kern="1200" cap="none" spc="0" normalizeH="0" baseline="0" noProof="0" dirty="0" err="1">
                <a:ln>
                  <a:noFill/>
                </a:ln>
                <a:solidFill>
                  <a:prstClr val="black"/>
                </a:solidFill>
                <a:effectLst/>
                <a:uLnTx/>
                <a:uFillTx/>
                <a:latin typeface="Corbel" panose="020B0503020204020204" pitchFamily="34" charset="0"/>
                <a:ea typeface="+mn-ea"/>
                <a:cs typeface="+mn-cs"/>
              </a:rPr>
              <a:t>SRAM</a:t>
            </a:r>
            <a:r>
              <a:rPr kumimoji="0" lang="en-US" sz="1200" b="1" i="0" u="none" strike="noStrike" kern="1200" cap="none" spc="0" normalizeH="0" baseline="-25000" noProof="0" dirty="0" err="1">
                <a:ln>
                  <a:noFill/>
                </a:ln>
                <a:solidFill>
                  <a:prstClr val="black"/>
                </a:solidFill>
                <a:effectLst/>
                <a:uLnTx/>
                <a:uFillTx/>
                <a:latin typeface="Calibri" panose="020F0502020204030204" pitchFamily="34" charset="0"/>
                <a:ea typeface="+mn-ea"/>
                <a:cs typeface="Calibri" panose="020F0502020204030204" pitchFamily="34" charset="0"/>
              </a:rPr>
              <a:t>n</a:t>
            </a:r>
            <a:endParaRPr kumimoji="0" lang="en-US" sz="1200" b="1" i="0" u="none" strike="noStrike" kern="1200" cap="none" spc="0" normalizeH="0" baseline="-2500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cxnSp>
        <p:nvCxnSpPr>
          <p:cNvPr id="72" name="Straight Arrow Connector 71">
            <a:extLst>
              <a:ext uri="{FF2B5EF4-FFF2-40B4-BE49-F238E27FC236}">
                <a16:creationId xmlns:a16="http://schemas.microsoft.com/office/drawing/2014/main" id="{54B56202-BE97-8247-9FF6-AE6315245A0C}"/>
              </a:ext>
            </a:extLst>
          </p:cNvPr>
          <p:cNvCxnSpPr>
            <a:cxnSpLocks/>
          </p:cNvCxnSpPr>
          <p:nvPr/>
        </p:nvCxnSpPr>
        <p:spPr>
          <a:xfrm>
            <a:off x="1374787" y="1945455"/>
            <a:ext cx="873871" cy="0"/>
          </a:xfrm>
          <a:prstGeom prst="straightConnector1">
            <a:avLst/>
          </a:prstGeom>
          <a:ln w="285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5" name="Straight Arrow Connector 84">
            <a:extLst>
              <a:ext uri="{FF2B5EF4-FFF2-40B4-BE49-F238E27FC236}">
                <a16:creationId xmlns:a16="http://schemas.microsoft.com/office/drawing/2014/main" id="{AD90EF56-805F-CF4C-850A-B8485C121EAC}"/>
              </a:ext>
            </a:extLst>
          </p:cNvPr>
          <p:cNvCxnSpPr>
            <a:cxnSpLocks/>
          </p:cNvCxnSpPr>
          <p:nvPr/>
        </p:nvCxnSpPr>
        <p:spPr>
          <a:xfrm>
            <a:off x="3303362" y="2110934"/>
            <a:ext cx="0" cy="657004"/>
          </a:xfrm>
          <a:prstGeom prst="straightConnector1">
            <a:avLst/>
          </a:prstGeom>
          <a:ln w="285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1" name="Rectangle 100">
            <a:extLst>
              <a:ext uri="{FF2B5EF4-FFF2-40B4-BE49-F238E27FC236}">
                <a16:creationId xmlns:a16="http://schemas.microsoft.com/office/drawing/2014/main" id="{1C5433CA-81F8-0D4C-AA7B-663062C71A40}"/>
              </a:ext>
            </a:extLst>
          </p:cNvPr>
          <p:cNvSpPr/>
          <p:nvPr/>
        </p:nvSpPr>
        <p:spPr>
          <a:xfrm>
            <a:off x="5738359" y="3199195"/>
            <a:ext cx="208924" cy="359714"/>
          </a:xfrm>
          <a:prstGeom prst="rect">
            <a:avLst/>
          </a:prstGeom>
        </p:spPr>
        <p:txBody>
          <a:bodyPr wrap="square">
            <a:spAutoFit/>
          </a:bodyPr>
          <a:lstStyle/>
          <a:p>
            <a:pPr marL="0" marR="0" lvl="0" indent="0" algn="ctr" defTabSz="457200" rtl="0" eaLnBrk="1" fontAlgn="auto" latinLnBrk="0" hangingPunct="1">
              <a:lnSpc>
                <a:spcPct val="50000"/>
              </a:lnSpc>
              <a:spcBef>
                <a:spcPts val="0"/>
              </a:spcBef>
              <a:spcAft>
                <a:spcPts val="0"/>
              </a:spcAft>
              <a:buClrTx/>
              <a:buSzTx/>
              <a:buFontTx/>
              <a:buNone/>
              <a:tabLst/>
              <a:defRPr/>
            </a:pPr>
            <a:r>
              <a:rPr kumimoji="0" lang="en-US" sz="1089"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a:t>
            </a:r>
          </a:p>
          <a:p>
            <a:pPr marL="0" marR="0" lvl="0" indent="0" algn="ctr" defTabSz="457200" rtl="0" eaLnBrk="1" fontAlgn="auto" latinLnBrk="0" hangingPunct="1">
              <a:lnSpc>
                <a:spcPct val="50000"/>
              </a:lnSpc>
              <a:spcBef>
                <a:spcPts val="0"/>
              </a:spcBef>
              <a:spcAft>
                <a:spcPts val="0"/>
              </a:spcAft>
              <a:buClrTx/>
              <a:buSzTx/>
              <a:buFontTx/>
              <a:buNone/>
              <a:tabLst/>
              <a:defRPr/>
            </a:pPr>
            <a:r>
              <a:rPr kumimoji="0" lang="en-US" sz="1089"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a:t>
            </a:r>
          </a:p>
          <a:p>
            <a:pPr marL="0" marR="0" lvl="0" indent="0" algn="ctr" defTabSz="457200" rtl="0" eaLnBrk="1" fontAlgn="auto" latinLnBrk="0" hangingPunct="1">
              <a:lnSpc>
                <a:spcPct val="50000"/>
              </a:lnSpc>
              <a:spcBef>
                <a:spcPts val="0"/>
              </a:spcBef>
              <a:spcAft>
                <a:spcPts val="0"/>
              </a:spcAft>
              <a:buClrTx/>
              <a:buSzTx/>
              <a:buFontTx/>
              <a:buNone/>
              <a:tabLst/>
              <a:defRPr/>
            </a:pPr>
            <a:r>
              <a:rPr kumimoji="0" lang="en-US" sz="1089"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a:t>
            </a:r>
          </a:p>
        </p:txBody>
      </p:sp>
    </p:spTree>
    <p:custDataLst>
      <p:tags r:id="rId1"/>
    </p:custDataLst>
    <p:extLst>
      <p:ext uri="{BB962C8B-B14F-4D97-AF65-F5344CB8AC3E}">
        <p14:creationId xmlns:p14="http://schemas.microsoft.com/office/powerpoint/2010/main" val="8485280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9"/>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5"/>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84"/>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8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6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4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7"/>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85"/>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59"/>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54"/>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67"/>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68"/>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69"/>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70"/>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0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48" grpId="0" animBg="1"/>
      <p:bldP spid="49" grpId="0" animBg="1"/>
      <p:bldP spid="57" grpId="0" animBg="1"/>
      <p:bldP spid="65" grpId="0"/>
      <p:bldP spid="66" grpId="0"/>
      <p:bldP spid="67" grpId="0" animBg="1"/>
      <p:bldP spid="68" grpId="0" animBg="1"/>
      <p:bldP spid="69" grpId="0" animBg="1"/>
      <p:bldP spid="70" grpId="0" animBg="1"/>
      <p:bldP spid="101"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 name="TextBox 87">
            <a:extLst>
              <a:ext uri="{FF2B5EF4-FFF2-40B4-BE49-F238E27FC236}">
                <a16:creationId xmlns:a16="http://schemas.microsoft.com/office/drawing/2014/main" id="{48BEC95D-5242-1445-B6FF-1297E3AE86BB}"/>
              </a:ext>
            </a:extLst>
          </p:cNvPr>
          <p:cNvSpPr txBox="1"/>
          <p:nvPr/>
        </p:nvSpPr>
        <p:spPr>
          <a:xfrm>
            <a:off x="2260369" y="1190642"/>
            <a:ext cx="6583077" cy="3186151"/>
          </a:xfrm>
          <a:prstGeom prst="roundRect">
            <a:avLst>
              <a:gd name="adj" fmla="val 1745"/>
            </a:avLst>
          </a:prstGeom>
          <a:solidFill>
            <a:schemeClr val="accent6">
              <a:lumMod val="20000"/>
              <a:lumOff val="80000"/>
            </a:schemeClr>
          </a:solidFill>
          <a:ln w="28575">
            <a:solidFill>
              <a:schemeClr val="tx1"/>
            </a:solidFill>
          </a:ln>
        </p:spPr>
        <p:txBody>
          <a:bodyPr wrap="square" rtlCol="0" anchor="t"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306"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98" name="TextBox 97">
            <a:extLst>
              <a:ext uri="{FF2B5EF4-FFF2-40B4-BE49-F238E27FC236}">
                <a16:creationId xmlns:a16="http://schemas.microsoft.com/office/drawing/2014/main" id="{A3A01C92-18BE-DC41-AC75-77BB85F9BB4C}"/>
              </a:ext>
            </a:extLst>
          </p:cNvPr>
          <p:cNvSpPr txBox="1"/>
          <p:nvPr/>
        </p:nvSpPr>
        <p:spPr>
          <a:xfrm>
            <a:off x="4442891" y="1216785"/>
            <a:ext cx="1350282" cy="500419"/>
          </a:xfrm>
          <a:prstGeom prst="roundRect">
            <a:avLst>
              <a:gd name="adj" fmla="val 0"/>
            </a:avLst>
          </a:prstGeom>
          <a:noFill/>
        </p:spPr>
        <p:txBody>
          <a:bodyPr wrap="square" rtlCol="0" anchor="ctr" anchorCtr="0">
            <a:noAutofit/>
          </a:bodyPr>
          <a:lstStyle/>
          <a:p>
            <a:pPr marL="0" marR="0" lvl="0" indent="0" algn="r" defTabSz="331836" rtl="0" eaLnBrk="1" fontAlgn="auto" latinLnBrk="0" hangingPunct="1">
              <a:lnSpc>
                <a:spcPct val="100000"/>
              </a:lnSpc>
              <a:spcBef>
                <a:spcPts val="0"/>
              </a:spcBef>
              <a:spcAft>
                <a:spcPts val="0"/>
              </a:spcAft>
              <a:buClrTx/>
              <a:buSzTx/>
              <a:buFontTx/>
              <a:buNone/>
              <a:tabLst/>
              <a:defRPr/>
            </a:pPr>
            <a:r>
              <a:rPr kumimoji="0" lang="en-US" sz="1700" b="1" i="0" u="none" strike="noStrike" kern="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rPr>
              <a:t>GenASM-DC</a:t>
            </a:r>
            <a:endParaRPr kumimoji="0" lang="en-US" sz="1700" b="1" i="0" u="none" strike="noStrike" kern="0" cap="none" spc="0" normalizeH="0" baseline="-25000" noProof="0" dirty="0">
              <a:ln>
                <a:noFill/>
              </a:ln>
              <a:solidFill>
                <a:prstClr val="black">
                  <a:lumMod val="50000"/>
                  <a:lumOff val="50000"/>
                </a:prstClr>
              </a:solidFill>
              <a:effectLst/>
              <a:uLnTx/>
              <a:uFillTx/>
              <a:latin typeface="Corbel" panose="020B0503020204020204" pitchFamily="34" charset="0"/>
              <a:ea typeface="+mn-ea"/>
              <a:cs typeface="+mn-cs"/>
            </a:endParaRPr>
          </a:p>
        </p:txBody>
      </p:sp>
      <p:sp>
        <p:nvSpPr>
          <p:cNvPr id="99" name="TextBox 98">
            <a:extLst>
              <a:ext uri="{FF2B5EF4-FFF2-40B4-BE49-F238E27FC236}">
                <a16:creationId xmlns:a16="http://schemas.microsoft.com/office/drawing/2014/main" id="{39218610-939D-B048-9A6D-92E206AF6746}"/>
              </a:ext>
            </a:extLst>
          </p:cNvPr>
          <p:cNvSpPr txBox="1"/>
          <p:nvPr/>
        </p:nvSpPr>
        <p:spPr>
          <a:xfrm>
            <a:off x="5894758" y="1216785"/>
            <a:ext cx="1331456" cy="500419"/>
          </a:xfrm>
          <a:prstGeom prst="roundRect">
            <a:avLst>
              <a:gd name="adj" fmla="val 0"/>
            </a:avLst>
          </a:prstGeom>
          <a:noFill/>
        </p:spPr>
        <p:txBody>
          <a:bodyPr wrap="square" rtlCol="0" anchor="ctr" anchorCtr="0">
            <a:noAutofit/>
          </a:bodyPr>
          <a:lstStyle/>
          <a:p>
            <a:pPr marL="0" marR="0" lvl="0" indent="0" algn="l" defTabSz="331836" rtl="0" eaLnBrk="1" fontAlgn="auto" latinLnBrk="0" hangingPunct="1">
              <a:lnSpc>
                <a:spcPct val="100000"/>
              </a:lnSpc>
              <a:spcBef>
                <a:spcPts val="0"/>
              </a:spcBef>
              <a:spcAft>
                <a:spcPts val="0"/>
              </a:spcAft>
              <a:buClrTx/>
              <a:buSzTx/>
              <a:buFontTx/>
              <a:buNone/>
              <a:tabLst/>
              <a:defRPr/>
            </a:pPr>
            <a:r>
              <a:rPr kumimoji="0" lang="en-US" sz="1700" b="1" i="0" u="none" strike="noStrike" kern="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rPr>
              <a:t>GenASM-TB</a:t>
            </a:r>
            <a:endParaRPr kumimoji="0" lang="en-US" sz="1700" b="1" i="0" u="none" strike="noStrike" kern="0" cap="none" spc="0" normalizeH="0" baseline="-25000" noProof="0" dirty="0">
              <a:ln>
                <a:noFill/>
              </a:ln>
              <a:solidFill>
                <a:prstClr val="black">
                  <a:lumMod val="50000"/>
                  <a:lumOff val="50000"/>
                </a:prstClr>
              </a:solidFill>
              <a:effectLst/>
              <a:uLnTx/>
              <a:uFillTx/>
              <a:latin typeface="Corbel" panose="020B0503020204020204" pitchFamily="34" charset="0"/>
              <a:ea typeface="+mn-ea"/>
              <a:cs typeface="+mn-cs"/>
            </a:endParaRPr>
          </a:p>
        </p:txBody>
      </p:sp>
      <p:pic>
        <p:nvPicPr>
          <p:cNvPr id="83" name="Picture 82">
            <a:extLst>
              <a:ext uri="{FF2B5EF4-FFF2-40B4-BE49-F238E27FC236}">
                <a16:creationId xmlns:a16="http://schemas.microsoft.com/office/drawing/2014/main" id="{9F2E1CB4-DB06-DD43-9598-B4C988968E06}"/>
              </a:ext>
            </a:extLst>
          </p:cNvPr>
          <p:cNvPicPr>
            <a:picLocks/>
          </p:cNvPicPr>
          <p:nvPr/>
        </p:nvPicPr>
        <p:blipFill rotWithShape="1">
          <a:blip r:embed="rId4"/>
          <a:srcRect l="54403"/>
          <a:stretch/>
        </p:blipFill>
        <p:spPr>
          <a:xfrm>
            <a:off x="5856978" y="1180225"/>
            <a:ext cx="3013177" cy="3195178"/>
          </a:xfrm>
          <a:prstGeom prst="rect">
            <a:avLst/>
          </a:prstGeom>
        </p:spPr>
      </p:pic>
      <p:pic>
        <p:nvPicPr>
          <p:cNvPr id="84" name="Picture 83">
            <a:extLst>
              <a:ext uri="{FF2B5EF4-FFF2-40B4-BE49-F238E27FC236}">
                <a16:creationId xmlns:a16="http://schemas.microsoft.com/office/drawing/2014/main" id="{3184E677-89EB-1F4D-9BB2-40F7EFBD3CA5}"/>
              </a:ext>
            </a:extLst>
          </p:cNvPr>
          <p:cNvPicPr>
            <a:picLocks noChangeAspect="1"/>
          </p:cNvPicPr>
          <p:nvPr/>
        </p:nvPicPr>
        <p:blipFill rotWithShape="1">
          <a:blip r:embed="rId5"/>
          <a:srcRect r="45949"/>
          <a:stretch/>
        </p:blipFill>
        <p:spPr>
          <a:xfrm>
            <a:off x="2242087" y="1180225"/>
            <a:ext cx="3571827" cy="3195178"/>
          </a:xfrm>
          <a:prstGeom prst="rect">
            <a:avLst/>
          </a:prstGeom>
        </p:spPr>
      </p:pic>
      <p:sp>
        <p:nvSpPr>
          <p:cNvPr id="2" name="Title 1">
            <a:extLst>
              <a:ext uri="{FF2B5EF4-FFF2-40B4-BE49-F238E27FC236}">
                <a16:creationId xmlns:a16="http://schemas.microsoft.com/office/drawing/2014/main" id="{1B69E1B1-900D-AE42-B885-FB604CB610B7}"/>
              </a:ext>
            </a:extLst>
          </p:cNvPr>
          <p:cNvSpPr>
            <a:spLocks noGrp="1"/>
          </p:cNvSpPr>
          <p:nvPr>
            <p:ph type="title"/>
          </p:nvPr>
        </p:nvSpPr>
        <p:spPr>
          <a:xfrm>
            <a:off x="366963" y="257434"/>
            <a:ext cx="8410073" cy="753467"/>
          </a:xfrm>
        </p:spPr>
        <p:txBody>
          <a:bodyPr>
            <a:normAutofit fontScale="90000"/>
          </a:bodyPr>
          <a:lstStyle/>
          <a:p>
            <a:r>
              <a:rPr lang="en-US" dirty="0"/>
              <a:t>GenASM: Hardware Design</a:t>
            </a:r>
          </a:p>
        </p:txBody>
      </p:sp>
      <p:sp>
        <p:nvSpPr>
          <p:cNvPr id="3" name="Slide Number Placeholder 2">
            <a:extLst>
              <a:ext uri="{FF2B5EF4-FFF2-40B4-BE49-F238E27FC236}">
                <a16:creationId xmlns:a16="http://schemas.microsoft.com/office/drawing/2014/main" id="{95327947-F438-2147-A6C6-B1DE7A808D92}"/>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157</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cxnSp>
        <p:nvCxnSpPr>
          <p:cNvPr id="64" name="Straight Connector 63">
            <a:extLst>
              <a:ext uri="{FF2B5EF4-FFF2-40B4-BE49-F238E27FC236}">
                <a16:creationId xmlns:a16="http://schemas.microsoft.com/office/drawing/2014/main" id="{B27D210F-4CD4-8E42-85CA-2070CB4D1BA6}"/>
              </a:ext>
            </a:extLst>
          </p:cNvPr>
          <p:cNvCxnSpPr>
            <a:cxnSpLocks/>
          </p:cNvCxnSpPr>
          <p:nvPr/>
        </p:nvCxnSpPr>
        <p:spPr>
          <a:xfrm>
            <a:off x="5842622" y="1195724"/>
            <a:ext cx="0" cy="318600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100" name="TextBox 99">
            <a:extLst>
              <a:ext uri="{FF2B5EF4-FFF2-40B4-BE49-F238E27FC236}">
                <a16:creationId xmlns:a16="http://schemas.microsoft.com/office/drawing/2014/main" id="{DE2C23F0-9BFA-3D46-AD7D-45A1E4299135}"/>
              </a:ext>
            </a:extLst>
          </p:cNvPr>
          <p:cNvSpPr txBox="1"/>
          <p:nvPr/>
        </p:nvSpPr>
        <p:spPr>
          <a:xfrm>
            <a:off x="5316303" y="2371501"/>
            <a:ext cx="1066000" cy="1608781"/>
          </a:xfrm>
          <a:prstGeom prst="roundRect">
            <a:avLst>
              <a:gd name="adj" fmla="val 5084"/>
            </a:avLst>
          </a:prstGeom>
          <a:solidFill>
            <a:schemeClr val="accent6">
              <a:lumMod val="20000"/>
              <a:lumOff val="80000"/>
            </a:schemeClr>
          </a:solidFill>
          <a:ln w="28575">
            <a:solidFill>
              <a:schemeClr val="tx1">
                <a:lumMod val="50000"/>
                <a:lumOff val="50000"/>
              </a:schemeClr>
            </a:solidFill>
          </a:ln>
        </p:spPr>
        <p:txBody>
          <a:bodyPr wrap="square" rtlCol="0" anchor="t"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306"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 name="Rectangle 4">
            <a:extLst>
              <a:ext uri="{FF2B5EF4-FFF2-40B4-BE49-F238E27FC236}">
                <a16:creationId xmlns:a16="http://schemas.microsoft.com/office/drawing/2014/main" id="{8569F024-29B5-F240-A68A-1B18EF567080}"/>
              </a:ext>
            </a:extLst>
          </p:cNvPr>
          <p:cNvSpPr/>
          <p:nvPr/>
        </p:nvSpPr>
        <p:spPr>
          <a:xfrm>
            <a:off x="2133807" y="4391341"/>
            <a:ext cx="2309084" cy="120032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B050"/>
                </a:solidFill>
                <a:effectLst/>
                <a:uLnTx/>
                <a:uFillTx/>
                <a:latin typeface="Corbel" panose="020B0503020204020204"/>
                <a:ea typeface="+mn-ea"/>
                <a:cs typeface="+mn-cs"/>
              </a:rPr>
              <a:t>GenASM-DC:</a:t>
            </a:r>
            <a:r>
              <a:rPr kumimoji="0" lang="en-US" sz="1800" b="0" i="0" u="none" strike="noStrike" kern="1200" cap="none" spc="0" normalizeH="0" baseline="0" noProof="0" dirty="0">
                <a:ln>
                  <a:noFill/>
                </a:ln>
                <a:solidFill>
                  <a:srgbClr val="00B050"/>
                </a:solidFill>
                <a:effectLst/>
                <a:uLnTx/>
                <a:uFillTx/>
                <a:latin typeface="Corbel" panose="020B0503020204020204"/>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rbel" panose="020B0503020204020204"/>
                <a:ea typeface="+mn-ea"/>
                <a:cs typeface="+mn-cs"/>
              </a:rPr>
              <a:t>generates bitvectors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rbel" panose="020B0503020204020204"/>
                <a:ea typeface="+mn-ea"/>
                <a:cs typeface="+mn-cs"/>
              </a:rPr>
              <a:t>and performs edit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B050"/>
                </a:solidFill>
                <a:effectLst/>
                <a:uLnTx/>
                <a:uFillTx/>
                <a:latin typeface="Corbel" panose="020B0503020204020204"/>
                <a:ea typeface="+mn-ea"/>
                <a:cs typeface="+mn-cs"/>
              </a:rPr>
              <a:t>D</a:t>
            </a:r>
            <a:r>
              <a:rPr kumimoji="0" lang="en-US" sz="1800" b="0" i="0" u="none" strike="noStrike" kern="1200" cap="none" spc="0" normalizeH="0" baseline="0" noProof="0" dirty="0">
                <a:ln>
                  <a:noFill/>
                </a:ln>
                <a:solidFill>
                  <a:prstClr val="black"/>
                </a:solidFill>
                <a:effectLst/>
                <a:uLnTx/>
                <a:uFillTx/>
                <a:latin typeface="Corbel" panose="020B0503020204020204"/>
                <a:ea typeface="+mn-ea"/>
                <a:cs typeface="+mn-cs"/>
              </a:rPr>
              <a:t>istance </a:t>
            </a:r>
            <a:r>
              <a:rPr kumimoji="0" lang="en-US" sz="1800" b="1" i="0" u="none" strike="noStrike" kern="1200" cap="none" spc="0" normalizeH="0" baseline="0" noProof="0" dirty="0">
                <a:ln>
                  <a:noFill/>
                </a:ln>
                <a:solidFill>
                  <a:srgbClr val="00B050"/>
                </a:solidFill>
                <a:effectLst/>
                <a:uLnTx/>
                <a:uFillTx/>
                <a:latin typeface="Corbel" panose="020B0503020204020204"/>
                <a:ea typeface="+mn-ea"/>
                <a:cs typeface="+mn-cs"/>
              </a:rPr>
              <a:t>C</a:t>
            </a:r>
            <a:r>
              <a:rPr kumimoji="0" lang="en-US" sz="1800" b="0" i="0" u="none" strike="noStrike" kern="1200" cap="none" spc="0" normalizeH="0" baseline="0" noProof="0" dirty="0">
                <a:ln>
                  <a:noFill/>
                </a:ln>
                <a:solidFill>
                  <a:prstClr val="black"/>
                </a:solidFill>
                <a:effectLst/>
                <a:uLnTx/>
                <a:uFillTx/>
                <a:latin typeface="Corbel" panose="020B0503020204020204"/>
                <a:ea typeface="+mn-ea"/>
                <a:cs typeface="+mn-cs"/>
              </a:rPr>
              <a:t>alculation</a:t>
            </a:r>
          </a:p>
        </p:txBody>
      </p:sp>
      <p:sp>
        <p:nvSpPr>
          <p:cNvPr id="6" name="Rectangle 5">
            <a:extLst>
              <a:ext uri="{FF2B5EF4-FFF2-40B4-BE49-F238E27FC236}">
                <a16:creationId xmlns:a16="http://schemas.microsoft.com/office/drawing/2014/main" id="{89437F79-F9D7-384C-8586-8F9603BA6CD5}"/>
              </a:ext>
            </a:extLst>
          </p:cNvPr>
          <p:cNvSpPr/>
          <p:nvPr/>
        </p:nvSpPr>
        <p:spPr>
          <a:xfrm>
            <a:off x="6123848" y="4391341"/>
            <a:ext cx="2847852" cy="1200329"/>
          </a:xfrm>
          <a:prstGeom prst="rect">
            <a:avLst/>
          </a:prstGeom>
        </p:spPr>
        <p:txBody>
          <a:bodyPr wrap="square">
            <a:spAutoFit/>
          </a:bodyPr>
          <a:lstStyle/>
          <a:p>
            <a:pPr marL="538163"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A20C9"/>
                </a:solidFill>
                <a:effectLst/>
                <a:uLnTx/>
                <a:uFillTx/>
                <a:latin typeface="Corbel" panose="020B0503020204020204"/>
                <a:ea typeface="+mn-ea"/>
                <a:cs typeface="+mn-cs"/>
              </a:rPr>
              <a:t>GenASM-TB:</a:t>
            </a:r>
            <a:r>
              <a:rPr kumimoji="0" lang="en-US" sz="1800" b="0" i="0" u="none" strike="noStrike" kern="1200" cap="none" spc="0" normalizeH="0" baseline="0" noProof="0" dirty="0">
                <a:ln>
                  <a:noFill/>
                </a:ln>
                <a:solidFill>
                  <a:srgbClr val="7A20C9"/>
                </a:solidFill>
                <a:effectLst/>
                <a:uLnTx/>
                <a:uFillTx/>
                <a:latin typeface="Corbel" panose="020B0503020204020204"/>
                <a:ea typeface="+mn-ea"/>
                <a:cs typeface="+mn-cs"/>
              </a:rPr>
              <a:t> </a:t>
            </a:r>
            <a:r>
              <a:rPr kumimoji="0" lang="en-US" sz="1800" b="0" i="0" u="none" strike="noStrike" kern="1200" cap="none" spc="0" normalizeH="0" baseline="0" noProof="0" dirty="0">
                <a:ln>
                  <a:noFill/>
                </a:ln>
                <a:solidFill>
                  <a:prstClr val="black"/>
                </a:solidFill>
                <a:effectLst/>
                <a:uLnTx/>
                <a:uFillTx/>
                <a:latin typeface="Corbel" panose="020B0503020204020204"/>
                <a:ea typeface="+mn-ea"/>
                <a:cs typeface="+mn-cs"/>
              </a:rPr>
              <a:t>performs </a:t>
            </a:r>
            <a:r>
              <a:rPr kumimoji="0" lang="en-US" sz="1800" b="1" i="0" u="none" strike="noStrike" kern="1200" cap="none" spc="0" normalizeH="0" baseline="0" noProof="0" dirty="0" err="1">
                <a:ln>
                  <a:noFill/>
                </a:ln>
                <a:solidFill>
                  <a:srgbClr val="7A20C9"/>
                </a:solidFill>
                <a:effectLst/>
                <a:uLnTx/>
                <a:uFillTx/>
                <a:latin typeface="Corbel" panose="020B0503020204020204"/>
                <a:ea typeface="+mn-ea"/>
                <a:cs typeface="+mn-cs"/>
              </a:rPr>
              <a:t>T</a:t>
            </a:r>
            <a:r>
              <a:rPr kumimoji="0" lang="en-US" sz="1800" b="0" i="0" u="none" strike="noStrike" kern="1200" cap="none" spc="0" normalizeH="0" baseline="0" noProof="0" dirty="0" err="1">
                <a:ln>
                  <a:noFill/>
                </a:ln>
                <a:solidFill>
                  <a:prstClr val="black"/>
                </a:solidFill>
                <a:effectLst/>
                <a:uLnTx/>
                <a:uFillTx/>
                <a:latin typeface="Corbel" panose="020B0503020204020204"/>
                <a:ea typeface="+mn-ea"/>
                <a:cs typeface="+mn-cs"/>
              </a:rPr>
              <a:t>race</a:t>
            </a:r>
            <a:r>
              <a:rPr kumimoji="0" lang="en-US" sz="1800" b="1" i="0" u="none" strike="noStrike" kern="1200" cap="none" spc="0" normalizeH="0" baseline="0" noProof="0" dirty="0" err="1">
                <a:ln>
                  <a:noFill/>
                </a:ln>
                <a:solidFill>
                  <a:srgbClr val="7A20C9"/>
                </a:solidFill>
                <a:effectLst/>
                <a:uLnTx/>
                <a:uFillTx/>
                <a:latin typeface="Corbel" panose="020B0503020204020204"/>
                <a:ea typeface="+mn-ea"/>
                <a:cs typeface="+mn-cs"/>
              </a:rPr>
              <a:t>B</a:t>
            </a:r>
            <a:r>
              <a:rPr kumimoji="0" lang="en-US" sz="1800" b="0" i="0" u="none" strike="noStrike" kern="1200" cap="none" spc="0" normalizeH="0" baseline="0" noProof="0" dirty="0" err="1">
                <a:ln>
                  <a:noFill/>
                </a:ln>
                <a:solidFill>
                  <a:prstClr val="black"/>
                </a:solidFill>
                <a:effectLst/>
                <a:uLnTx/>
                <a:uFillTx/>
                <a:latin typeface="Corbel" panose="020B0503020204020204"/>
                <a:ea typeface="+mn-ea"/>
                <a:cs typeface="+mn-cs"/>
              </a:rPr>
              <a:t>ack</a:t>
            </a:r>
            <a:r>
              <a:rPr kumimoji="0" lang="en-US" sz="1800" b="0" i="0" u="none" strike="noStrike" kern="1200" cap="none" spc="0" normalizeH="0" baseline="0" noProof="0" dirty="0">
                <a:ln>
                  <a:noFill/>
                </a:ln>
                <a:solidFill>
                  <a:prstClr val="black"/>
                </a:solidFill>
                <a:effectLst/>
                <a:uLnTx/>
                <a:uFillTx/>
                <a:latin typeface="Corbel" panose="020B0503020204020204"/>
                <a:ea typeface="+mn-ea"/>
                <a:cs typeface="+mn-cs"/>
              </a:rPr>
              <a:t> and assembles the optimal alignment </a:t>
            </a:r>
          </a:p>
        </p:txBody>
      </p:sp>
      <p:sp>
        <p:nvSpPr>
          <p:cNvPr id="47" name="TextBox 46">
            <a:extLst>
              <a:ext uri="{FF2B5EF4-FFF2-40B4-BE49-F238E27FC236}">
                <a16:creationId xmlns:a16="http://schemas.microsoft.com/office/drawing/2014/main" id="{E4D4197C-BD3C-D540-A871-01293B70AAFA}"/>
              </a:ext>
            </a:extLst>
          </p:cNvPr>
          <p:cNvSpPr txBox="1"/>
          <p:nvPr/>
        </p:nvSpPr>
        <p:spPr>
          <a:xfrm>
            <a:off x="306826" y="2907140"/>
            <a:ext cx="1045030" cy="1436916"/>
          </a:xfrm>
          <a:prstGeom prst="roundRect">
            <a:avLst>
              <a:gd name="adj" fmla="val 5645"/>
            </a:avLst>
          </a:prstGeom>
          <a:solidFill>
            <a:srgbClr val="FBE5D6"/>
          </a:solidFill>
          <a:ln w="28575">
            <a:solidFill>
              <a:schemeClr val="tx1"/>
            </a:solidFill>
          </a:ln>
        </p:spPr>
        <p:txBody>
          <a:bodyPr wrap="square"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srgbClr val="242852">
                    <a:lumMod val="50000"/>
                  </a:srgbClr>
                </a:solidFill>
                <a:effectLst/>
                <a:uLnTx/>
                <a:uFillTx/>
                <a:latin typeface="Corbel" panose="020B0503020204020204" pitchFamily="34" charset="0"/>
                <a:ea typeface="+mn-ea"/>
                <a:cs typeface="+mn-cs"/>
              </a:rPr>
              <a:t>Host CPU</a:t>
            </a:r>
          </a:p>
        </p:txBody>
      </p:sp>
      <p:sp>
        <p:nvSpPr>
          <p:cNvPr id="95" name="TextBox 94">
            <a:extLst>
              <a:ext uri="{FF2B5EF4-FFF2-40B4-BE49-F238E27FC236}">
                <a16:creationId xmlns:a16="http://schemas.microsoft.com/office/drawing/2014/main" id="{8EBACF83-976B-674A-866A-9D6AE55F8723}"/>
              </a:ext>
            </a:extLst>
          </p:cNvPr>
          <p:cNvSpPr txBox="1"/>
          <p:nvPr/>
        </p:nvSpPr>
        <p:spPr>
          <a:xfrm>
            <a:off x="5389227" y="2448668"/>
            <a:ext cx="930547" cy="366459"/>
          </a:xfrm>
          <a:prstGeom prst="roundRect">
            <a:avLst>
              <a:gd name="adj" fmla="val 9171"/>
            </a:avLst>
          </a:prstGeom>
          <a:solidFill>
            <a:schemeClr val="accent6">
              <a:lumMod val="20000"/>
              <a:lumOff val="80000"/>
            </a:schemeClr>
          </a:solidFill>
          <a:ln w="28575">
            <a:solidFill>
              <a:schemeClr val="tx1">
                <a:lumMod val="50000"/>
                <a:lumOff val="50000"/>
              </a:schemeClr>
            </a:solidFill>
          </a:ln>
        </p:spPr>
        <p:txBody>
          <a:bodyPr wrap="square" rtlCol="0" anchor="ctr" anchorCtr="0">
            <a:noAutofit/>
          </a:bodyPr>
          <a:lstStyle>
            <a:defPPr>
              <a:defRPr lang="en-US"/>
            </a:defPPr>
            <a:lvl1pPr algn="ctr">
              <a:defRPr sz="1500" b="1">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rPr>
              <a:t>TB-SRAM</a:t>
            </a:r>
            <a:r>
              <a:rPr kumimoji="0" lang="en-US" sz="1200" b="1" i="0" u="none" strike="noStrike" kern="1200" cap="none" spc="0" normalizeH="0" baseline="-25000" noProof="0" dirty="0">
                <a:ln>
                  <a:noFill/>
                </a:ln>
                <a:solidFill>
                  <a:prstClr val="black">
                    <a:lumMod val="50000"/>
                    <a:lumOff val="50000"/>
                  </a:prstClr>
                </a:solidFill>
                <a:effectLst/>
                <a:uLnTx/>
                <a:uFillTx/>
                <a:latin typeface="Calibri" panose="020F0502020204030204" pitchFamily="34" charset="0"/>
                <a:ea typeface="+mn-ea"/>
                <a:cs typeface="Calibri" panose="020F0502020204030204" pitchFamily="34" charset="0"/>
              </a:rPr>
              <a:t>1</a:t>
            </a:r>
          </a:p>
        </p:txBody>
      </p:sp>
      <p:sp>
        <p:nvSpPr>
          <p:cNvPr id="96" name="TextBox 95">
            <a:extLst>
              <a:ext uri="{FF2B5EF4-FFF2-40B4-BE49-F238E27FC236}">
                <a16:creationId xmlns:a16="http://schemas.microsoft.com/office/drawing/2014/main" id="{0EF49DC6-094C-814D-8FDE-3A004C471D52}"/>
              </a:ext>
            </a:extLst>
          </p:cNvPr>
          <p:cNvSpPr txBox="1"/>
          <p:nvPr/>
        </p:nvSpPr>
        <p:spPr>
          <a:xfrm>
            <a:off x="5389227" y="2856057"/>
            <a:ext cx="930547" cy="366459"/>
          </a:xfrm>
          <a:prstGeom prst="roundRect">
            <a:avLst>
              <a:gd name="adj" fmla="val 9171"/>
            </a:avLst>
          </a:prstGeom>
          <a:solidFill>
            <a:schemeClr val="accent6">
              <a:lumMod val="20000"/>
              <a:lumOff val="80000"/>
            </a:schemeClr>
          </a:solidFill>
          <a:ln w="28575">
            <a:solidFill>
              <a:schemeClr val="tx1">
                <a:lumMod val="50000"/>
                <a:lumOff val="50000"/>
              </a:schemeClr>
            </a:solidFill>
          </a:ln>
        </p:spPr>
        <p:txBody>
          <a:bodyPr wrap="square" rtlCol="0" anchor="ctr" anchorCtr="0">
            <a:noAutofit/>
          </a:bodyPr>
          <a:lstStyle>
            <a:defPPr>
              <a:defRPr lang="en-US"/>
            </a:defPPr>
            <a:lvl1pPr algn="ctr">
              <a:defRPr sz="1200" b="1">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rPr>
              <a:t>TB-SRAM</a:t>
            </a:r>
            <a:r>
              <a:rPr kumimoji="0" lang="en-US" sz="1200" b="1" i="0" u="none" strike="noStrike" kern="1200" cap="none" spc="0" normalizeH="0" baseline="-25000" noProof="0" dirty="0">
                <a:ln>
                  <a:noFill/>
                </a:ln>
                <a:solidFill>
                  <a:prstClr val="black">
                    <a:lumMod val="50000"/>
                    <a:lumOff val="50000"/>
                  </a:prstClr>
                </a:solidFill>
                <a:effectLst/>
                <a:uLnTx/>
                <a:uFillTx/>
                <a:latin typeface="Calibri" panose="020F0502020204030204" pitchFamily="34" charset="0"/>
                <a:ea typeface="+mn-ea"/>
                <a:cs typeface="Calibri" panose="020F0502020204030204" pitchFamily="34" charset="0"/>
              </a:rPr>
              <a:t>2</a:t>
            </a:r>
          </a:p>
        </p:txBody>
      </p:sp>
      <p:sp>
        <p:nvSpPr>
          <p:cNvPr id="97" name="TextBox 96">
            <a:extLst>
              <a:ext uri="{FF2B5EF4-FFF2-40B4-BE49-F238E27FC236}">
                <a16:creationId xmlns:a16="http://schemas.microsoft.com/office/drawing/2014/main" id="{EC1FB049-4E97-D84B-A90E-4FF82A5F1A0F}"/>
              </a:ext>
            </a:extLst>
          </p:cNvPr>
          <p:cNvSpPr txBox="1"/>
          <p:nvPr/>
        </p:nvSpPr>
        <p:spPr>
          <a:xfrm>
            <a:off x="5392556" y="3528074"/>
            <a:ext cx="930547" cy="366459"/>
          </a:xfrm>
          <a:prstGeom prst="roundRect">
            <a:avLst>
              <a:gd name="adj" fmla="val 9171"/>
            </a:avLst>
          </a:prstGeom>
          <a:solidFill>
            <a:schemeClr val="accent6">
              <a:lumMod val="20000"/>
              <a:lumOff val="80000"/>
            </a:schemeClr>
          </a:solidFill>
          <a:ln w="28575">
            <a:solidFill>
              <a:schemeClr val="tx1">
                <a:lumMod val="50000"/>
                <a:lumOff val="50000"/>
              </a:schemeClr>
            </a:solidFill>
          </a:ln>
        </p:spPr>
        <p:txBody>
          <a:bodyPr wrap="square" rtlCol="0" anchor="ctr" anchorCtr="0">
            <a:noAutofit/>
          </a:bodyPr>
          <a:lstStyle>
            <a:defPPr>
              <a:defRPr lang="en-US"/>
            </a:defPPr>
            <a:lvl1pPr algn="ctr">
              <a:defRPr sz="1200" b="1">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rPr>
              <a:t>TB-</a:t>
            </a:r>
            <a:r>
              <a:rPr kumimoji="0" lang="en-US" sz="1200" b="1" i="0" u="none" strike="noStrike" kern="1200" cap="none" spc="0" normalizeH="0" baseline="0" noProof="0" dirty="0" err="1">
                <a:ln>
                  <a:noFill/>
                </a:ln>
                <a:solidFill>
                  <a:prstClr val="black">
                    <a:lumMod val="50000"/>
                    <a:lumOff val="50000"/>
                  </a:prstClr>
                </a:solidFill>
                <a:effectLst/>
                <a:uLnTx/>
                <a:uFillTx/>
                <a:latin typeface="Corbel" panose="020B0503020204020204" pitchFamily="34" charset="0"/>
                <a:ea typeface="+mn-ea"/>
                <a:cs typeface="+mn-cs"/>
              </a:rPr>
              <a:t>SRAM</a:t>
            </a:r>
            <a:r>
              <a:rPr kumimoji="0" lang="en-US" sz="1200" b="1" i="0" u="none" strike="noStrike" kern="1200" cap="none" spc="0" normalizeH="0" baseline="-25000" noProof="0" dirty="0" err="1">
                <a:ln>
                  <a:noFill/>
                </a:ln>
                <a:solidFill>
                  <a:prstClr val="black">
                    <a:lumMod val="50000"/>
                    <a:lumOff val="50000"/>
                  </a:prstClr>
                </a:solidFill>
                <a:effectLst/>
                <a:uLnTx/>
                <a:uFillTx/>
                <a:latin typeface="Calibri" panose="020F0502020204030204" pitchFamily="34" charset="0"/>
                <a:ea typeface="+mn-ea"/>
                <a:cs typeface="Calibri" panose="020F0502020204030204" pitchFamily="34" charset="0"/>
              </a:rPr>
              <a:t>n</a:t>
            </a:r>
            <a:endParaRPr kumimoji="0" lang="en-US" sz="1200" b="1" i="0" u="none" strike="noStrike" kern="1200" cap="none" spc="0" normalizeH="0" baseline="-25000" noProof="0" dirty="0">
              <a:ln>
                <a:noFill/>
              </a:ln>
              <a:solidFill>
                <a:prstClr val="black">
                  <a:lumMod val="50000"/>
                  <a:lumOff val="50000"/>
                </a:prstClr>
              </a:solidFill>
              <a:effectLst/>
              <a:uLnTx/>
              <a:uFillTx/>
              <a:latin typeface="Calibri" panose="020F0502020204030204" pitchFamily="34" charset="0"/>
              <a:ea typeface="+mn-ea"/>
              <a:cs typeface="Calibri" panose="020F0502020204030204" pitchFamily="34" charset="0"/>
            </a:endParaRPr>
          </a:p>
        </p:txBody>
      </p:sp>
      <p:sp>
        <p:nvSpPr>
          <p:cNvPr id="90" name="TextBox 89">
            <a:extLst>
              <a:ext uri="{FF2B5EF4-FFF2-40B4-BE49-F238E27FC236}">
                <a16:creationId xmlns:a16="http://schemas.microsoft.com/office/drawing/2014/main" id="{6C6B4FEB-5584-0747-93F1-DAD48F9011B1}"/>
              </a:ext>
            </a:extLst>
          </p:cNvPr>
          <p:cNvSpPr txBox="1"/>
          <p:nvPr/>
        </p:nvSpPr>
        <p:spPr>
          <a:xfrm>
            <a:off x="7321660" y="2625134"/>
            <a:ext cx="1438155" cy="1049078"/>
          </a:xfrm>
          <a:prstGeom prst="roundRect">
            <a:avLst>
              <a:gd name="adj" fmla="val 5214"/>
            </a:avLst>
          </a:prstGeom>
          <a:solidFill>
            <a:schemeClr val="accent6">
              <a:lumMod val="20000"/>
              <a:lumOff val="80000"/>
              <a:alpha val="34000"/>
            </a:schemeClr>
          </a:solidFill>
          <a:ln w="28575">
            <a:solidFill>
              <a:schemeClr val="tx1">
                <a:lumMod val="50000"/>
                <a:lumOff val="50000"/>
              </a:schemeClr>
            </a:solidFill>
          </a:ln>
        </p:spPr>
        <p:txBody>
          <a:bodyPr wrap="square" rtlCol="0" anchor="ctr" anchorCtr="0">
            <a:noAutofit/>
          </a:bodyPr>
          <a:lstStyle>
            <a:defPPr>
              <a:defRPr lang="en-US"/>
            </a:defPPr>
            <a:lvl1pPr algn="ctr">
              <a:defRPr sz="4000" b="1"/>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rPr>
              <a:t>GenASM-TB</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rPr>
              <a:t>Accelerator</a:t>
            </a:r>
          </a:p>
        </p:txBody>
      </p:sp>
      <p:sp>
        <p:nvSpPr>
          <p:cNvPr id="89" name="TextBox 88">
            <a:extLst>
              <a:ext uri="{FF2B5EF4-FFF2-40B4-BE49-F238E27FC236}">
                <a16:creationId xmlns:a16="http://schemas.microsoft.com/office/drawing/2014/main" id="{07E0B3D6-29D3-7C4D-96F2-54D4478201D4}"/>
              </a:ext>
            </a:extLst>
          </p:cNvPr>
          <p:cNvSpPr txBox="1">
            <a:spLocks/>
          </p:cNvSpPr>
          <p:nvPr/>
        </p:nvSpPr>
        <p:spPr>
          <a:xfrm>
            <a:off x="2365690" y="1268457"/>
            <a:ext cx="1938243" cy="3025957"/>
          </a:xfrm>
          <a:prstGeom prst="roundRect">
            <a:avLst>
              <a:gd name="adj" fmla="val 1481"/>
            </a:avLst>
          </a:prstGeom>
          <a:solidFill>
            <a:schemeClr val="accent6">
              <a:lumMod val="20000"/>
              <a:lumOff val="80000"/>
            </a:schemeClr>
          </a:solidFill>
          <a:ln w="28575">
            <a:solidFill>
              <a:schemeClr val="tx1">
                <a:lumMod val="50000"/>
                <a:lumOff val="50000"/>
              </a:schemeClr>
            </a:solidFill>
          </a:ln>
        </p:spPr>
        <p:txBody>
          <a:bodyPr wrap="square" rtlCol="0" anchor="ctr" anchorCtr="0">
            <a:noAutofit/>
          </a:bodyPr>
          <a:lstStyle/>
          <a:p>
            <a:pPr marL="0" marR="0" lvl="0" indent="0" algn="ctr" defTabSz="457200" rtl="0" eaLnBrk="1" fontAlgn="auto" latinLnBrk="0" hangingPunct="1">
              <a:lnSpc>
                <a:spcPct val="100000"/>
              </a:lnSpc>
              <a:spcBef>
                <a:spcPts val="218"/>
              </a:spcBef>
              <a:spcAft>
                <a:spcPts val="0"/>
              </a:spcAft>
              <a:buClrTx/>
              <a:buSzTx/>
              <a:buFontTx/>
              <a:buNone/>
              <a:tabLst/>
              <a:defRPr/>
            </a:pPr>
            <a:endParaRPr kumimoji="0" lang="en-US" sz="1306"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218"/>
              </a:spcBef>
              <a:spcAft>
                <a:spcPts val="0"/>
              </a:spcAft>
              <a:buClrTx/>
              <a:buSzTx/>
              <a:buFontTx/>
              <a:buNone/>
              <a:tabLst/>
              <a:defRPr/>
            </a:pPr>
            <a:endParaRPr kumimoji="0" lang="en-US" sz="1306"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218"/>
              </a:spcBef>
              <a:spcAft>
                <a:spcPts val="0"/>
              </a:spcAft>
              <a:buClrTx/>
              <a:buSzTx/>
              <a:buFontTx/>
              <a:buNone/>
              <a:tabLst/>
              <a:defRPr/>
            </a:pPr>
            <a:endParaRPr kumimoji="0" lang="en-US" sz="800"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218"/>
              </a:spcBef>
              <a:spcAft>
                <a:spcPts val="0"/>
              </a:spcAft>
              <a:buClrTx/>
              <a:buSzTx/>
              <a:buFontTx/>
              <a:buNone/>
              <a:tabLst/>
              <a:defRPr/>
            </a:pPr>
            <a:r>
              <a:rPr kumimoji="0" lang="en-US" sz="1700"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rPr>
              <a:t>GenASM-DC</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rPr>
              <a:t>Accelerator</a:t>
            </a:r>
          </a:p>
        </p:txBody>
      </p:sp>
      <p:sp>
        <p:nvSpPr>
          <p:cNvPr id="48" name="TextBox 47">
            <a:extLst>
              <a:ext uri="{FF2B5EF4-FFF2-40B4-BE49-F238E27FC236}">
                <a16:creationId xmlns:a16="http://schemas.microsoft.com/office/drawing/2014/main" id="{F82AFE28-A730-F54B-BDB9-2903F5C46379}"/>
              </a:ext>
            </a:extLst>
          </p:cNvPr>
          <p:cNvSpPr txBox="1"/>
          <p:nvPr/>
        </p:nvSpPr>
        <p:spPr>
          <a:xfrm>
            <a:off x="7322449" y="2625134"/>
            <a:ext cx="1438155" cy="1049078"/>
          </a:xfrm>
          <a:prstGeom prst="roundRect">
            <a:avLst>
              <a:gd name="adj" fmla="val 5214"/>
            </a:avLst>
          </a:prstGeom>
          <a:solidFill>
            <a:srgbClr val="5D2784">
              <a:alpha val="34000"/>
            </a:srgbClr>
          </a:solidFill>
          <a:ln w="28575">
            <a:solidFill>
              <a:schemeClr val="tx1"/>
            </a:solidFill>
          </a:ln>
        </p:spPr>
        <p:txBody>
          <a:bodyPr wrap="square" rtlCol="0" anchor="ctr" anchorCtr="0">
            <a:noAutofit/>
          </a:bodyPr>
          <a:lstStyle>
            <a:defPPr>
              <a:defRPr lang="en-US"/>
            </a:defPPr>
            <a:lvl1pPr algn="ctr">
              <a:defRPr sz="4000" b="1"/>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srgbClr val="5D2784"/>
                </a:solidFill>
                <a:effectLst/>
                <a:uLnTx/>
                <a:uFillTx/>
                <a:latin typeface="Corbel" panose="020B0503020204020204" pitchFamily="34" charset="0"/>
                <a:ea typeface="+mn-ea"/>
                <a:cs typeface="+mn-cs"/>
              </a:rPr>
              <a:t>GenASM-TB</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srgbClr val="5D2784"/>
                </a:solidFill>
                <a:effectLst/>
                <a:uLnTx/>
                <a:uFillTx/>
                <a:latin typeface="Corbel" panose="020B0503020204020204" pitchFamily="34" charset="0"/>
                <a:ea typeface="+mn-ea"/>
                <a:cs typeface="+mn-cs"/>
              </a:rPr>
              <a:t>Accelerator</a:t>
            </a:r>
          </a:p>
        </p:txBody>
      </p:sp>
      <p:sp>
        <p:nvSpPr>
          <p:cNvPr id="49" name="TextBox 48">
            <a:extLst>
              <a:ext uri="{FF2B5EF4-FFF2-40B4-BE49-F238E27FC236}">
                <a16:creationId xmlns:a16="http://schemas.microsoft.com/office/drawing/2014/main" id="{06E67603-A052-9F46-A113-7D67CE7803AA}"/>
              </a:ext>
            </a:extLst>
          </p:cNvPr>
          <p:cNvSpPr txBox="1">
            <a:spLocks/>
          </p:cNvSpPr>
          <p:nvPr/>
        </p:nvSpPr>
        <p:spPr>
          <a:xfrm>
            <a:off x="2365691" y="1272397"/>
            <a:ext cx="1938243" cy="3032434"/>
          </a:xfrm>
          <a:prstGeom prst="roundRect">
            <a:avLst>
              <a:gd name="adj" fmla="val 1481"/>
            </a:avLst>
          </a:prstGeom>
          <a:solidFill>
            <a:srgbClr val="A9D18E"/>
          </a:solidFill>
          <a:ln w="28575">
            <a:solidFill>
              <a:schemeClr val="tx1"/>
            </a:solidFill>
          </a:ln>
        </p:spPr>
        <p:txBody>
          <a:bodyPr wrap="square" rtlCol="0" anchor="ctr" anchorCtr="0">
            <a:noAutofit/>
          </a:bodyPr>
          <a:lstStyle/>
          <a:p>
            <a:pPr marL="0" marR="0" lvl="0" indent="0" algn="ctr" defTabSz="457200" rtl="0" eaLnBrk="1" fontAlgn="auto" latinLnBrk="0" hangingPunct="1">
              <a:lnSpc>
                <a:spcPct val="100000"/>
              </a:lnSpc>
              <a:spcBef>
                <a:spcPts val="218"/>
              </a:spcBef>
              <a:spcAft>
                <a:spcPts val="0"/>
              </a:spcAft>
              <a:buClrTx/>
              <a:buSzTx/>
              <a:buFontTx/>
              <a:buNone/>
              <a:tabLst/>
              <a:defRPr/>
            </a:pPr>
            <a:endParaRPr kumimoji="0" lang="en-US" sz="1306" b="1" i="0" u="none" strike="noStrike" kern="1200" cap="none" spc="0" normalizeH="0" baseline="0" noProof="0" dirty="0">
              <a:ln>
                <a:noFill/>
              </a:ln>
              <a:solidFill>
                <a:srgbClr val="324D1F"/>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218"/>
              </a:spcBef>
              <a:spcAft>
                <a:spcPts val="0"/>
              </a:spcAft>
              <a:buClrTx/>
              <a:buSzTx/>
              <a:buFontTx/>
              <a:buNone/>
              <a:tabLst/>
              <a:defRPr/>
            </a:pPr>
            <a:endParaRPr kumimoji="0" lang="en-US" sz="1306" b="1" i="0" u="none" strike="noStrike" kern="1200" cap="none" spc="0" normalizeH="0" baseline="0" noProof="0" dirty="0">
              <a:ln>
                <a:noFill/>
              </a:ln>
              <a:solidFill>
                <a:srgbClr val="324D1F"/>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218"/>
              </a:spcBef>
              <a:spcAft>
                <a:spcPts val="0"/>
              </a:spcAft>
              <a:buClrTx/>
              <a:buSzTx/>
              <a:buFontTx/>
              <a:buNone/>
              <a:tabLst/>
              <a:defRPr/>
            </a:pPr>
            <a:endParaRPr kumimoji="0" lang="en-US" sz="800" b="1" i="0" u="none" strike="noStrike" kern="1200" cap="none" spc="0" normalizeH="0" baseline="0" noProof="0" dirty="0">
              <a:ln>
                <a:noFill/>
              </a:ln>
              <a:solidFill>
                <a:srgbClr val="324D1F"/>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218"/>
              </a:spcBef>
              <a:spcAft>
                <a:spcPts val="0"/>
              </a:spcAft>
              <a:buClrTx/>
              <a:buSzTx/>
              <a:buFontTx/>
              <a:buNone/>
              <a:tabLst/>
              <a:defRPr/>
            </a:pPr>
            <a:r>
              <a:rPr kumimoji="0" lang="en-US" sz="1700" b="1" i="0" u="none" strike="noStrike" kern="1200" cap="none" spc="0" normalizeH="0" baseline="0" noProof="0" dirty="0">
                <a:ln>
                  <a:noFill/>
                </a:ln>
                <a:solidFill>
                  <a:srgbClr val="324D1F"/>
                </a:solidFill>
                <a:effectLst/>
                <a:uLnTx/>
                <a:uFillTx/>
                <a:latin typeface="Corbel" panose="020B0503020204020204" pitchFamily="34" charset="0"/>
                <a:ea typeface="+mn-ea"/>
                <a:cs typeface="+mn-cs"/>
              </a:rPr>
              <a:t>GenASM-DC</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srgbClr val="324D1F"/>
                </a:solidFill>
                <a:effectLst/>
                <a:uLnTx/>
                <a:uFillTx/>
                <a:latin typeface="Corbel" panose="020B0503020204020204" pitchFamily="34" charset="0"/>
                <a:ea typeface="+mn-ea"/>
                <a:cs typeface="+mn-cs"/>
              </a:rPr>
              <a:t>Accelerator</a:t>
            </a:r>
          </a:p>
        </p:txBody>
      </p:sp>
      <p:sp>
        <p:nvSpPr>
          <p:cNvPr id="51" name="TextBox 50">
            <a:extLst>
              <a:ext uri="{FF2B5EF4-FFF2-40B4-BE49-F238E27FC236}">
                <a16:creationId xmlns:a16="http://schemas.microsoft.com/office/drawing/2014/main" id="{8B0C5D13-221E-FA4B-AC59-0C9DA7A468A8}"/>
              </a:ext>
            </a:extLst>
          </p:cNvPr>
          <p:cNvSpPr txBox="1"/>
          <p:nvPr/>
        </p:nvSpPr>
        <p:spPr>
          <a:xfrm>
            <a:off x="315121" y="1192550"/>
            <a:ext cx="1045030" cy="1436916"/>
          </a:xfrm>
          <a:prstGeom prst="roundRect">
            <a:avLst>
              <a:gd name="adj" fmla="val 6412"/>
            </a:avLst>
          </a:prstGeom>
          <a:solidFill>
            <a:srgbClr val="9DC3E6"/>
          </a:solidFill>
          <a:ln w="28575">
            <a:solidFill>
              <a:schemeClr val="tx1"/>
            </a:solidFill>
          </a:ln>
        </p:spPr>
        <p:txBody>
          <a:bodyPr wrap="square"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Main Memory</a:t>
            </a:r>
          </a:p>
        </p:txBody>
      </p:sp>
      <p:cxnSp>
        <p:nvCxnSpPr>
          <p:cNvPr id="52" name="Straight Arrow Connector 51">
            <a:extLst>
              <a:ext uri="{FF2B5EF4-FFF2-40B4-BE49-F238E27FC236}">
                <a16:creationId xmlns:a16="http://schemas.microsoft.com/office/drawing/2014/main" id="{6EF9E3F9-83F0-BD4C-B62A-C7193DF60C22}"/>
              </a:ext>
            </a:extLst>
          </p:cNvPr>
          <p:cNvCxnSpPr>
            <a:cxnSpLocks/>
          </p:cNvCxnSpPr>
          <p:nvPr/>
        </p:nvCxnSpPr>
        <p:spPr>
          <a:xfrm>
            <a:off x="1367544" y="3625598"/>
            <a:ext cx="873871"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1" name="TextBox 90">
            <a:extLst>
              <a:ext uri="{FF2B5EF4-FFF2-40B4-BE49-F238E27FC236}">
                <a16:creationId xmlns:a16="http://schemas.microsoft.com/office/drawing/2014/main" id="{DCD97E67-96E5-5C47-961F-EC29E543ECC2}"/>
              </a:ext>
            </a:extLst>
          </p:cNvPr>
          <p:cNvSpPr txBox="1"/>
          <p:nvPr/>
        </p:nvSpPr>
        <p:spPr>
          <a:xfrm>
            <a:off x="2452539" y="1404140"/>
            <a:ext cx="1709666" cy="657002"/>
          </a:xfrm>
          <a:prstGeom prst="roundRect">
            <a:avLst>
              <a:gd name="adj" fmla="val 9171"/>
            </a:avLst>
          </a:prstGeom>
          <a:solidFill>
            <a:schemeClr val="accent6">
              <a:lumMod val="20000"/>
              <a:lumOff val="80000"/>
            </a:schemeClr>
          </a:solidFill>
          <a:ln w="28575">
            <a:solidFill>
              <a:schemeClr val="tx1">
                <a:lumMod val="50000"/>
                <a:lumOff val="50000"/>
              </a:schemeClr>
            </a:solidFill>
          </a:ln>
        </p:spPr>
        <p:txBody>
          <a:bodyPr wrap="square" rtlCol="0" anchor="ctr" anchorCtr="0">
            <a:noAutofit/>
          </a:bodyPr>
          <a:lstStyle>
            <a:defPPr>
              <a:defRPr lang="en-US"/>
            </a:defPPr>
            <a:lvl1pPr algn="ctr">
              <a:defRPr sz="1700" b="1">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prstClr val="black">
                    <a:lumMod val="50000"/>
                    <a:lumOff val="50000"/>
                  </a:prstClr>
                </a:solidFill>
                <a:effectLst/>
                <a:uLnTx/>
                <a:uFillTx/>
                <a:latin typeface="Corbel" panose="020B0503020204020204" pitchFamily="34" charset="0"/>
                <a:ea typeface="+mn-ea"/>
                <a:cs typeface="+mn-cs"/>
              </a:rPr>
              <a:t>DC-SRAM</a:t>
            </a:r>
          </a:p>
        </p:txBody>
      </p:sp>
      <p:cxnSp>
        <p:nvCxnSpPr>
          <p:cNvPr id="54" name="Straight Arrow Connector 53">
            <a:extLst>
              <a:ext uri="{FF2B5EF4-FFF2-40B4-BE49-F238E27FC236}">
                <a16:creationId xmlns:a16="http://schemas.microsoft.com/office/drawing/2014/main" id="{E267709E-DB69-4A4B-8ABC-E8AB4447C52E}"/>
              </a:ext>
            </a:extLst>
          </p:cNvPr>
          <p:cNvCxnSpPr>
            <a:cxnSpLocks/>
          </p:cNvCxnSpPr>
          <p:nvPr/>
        </p:nvCxnSpPr>
        <p:spPr>
          <a:xfrm flipV="1">
            <a:off x="4327218" y="3097751"/>
            <a:ext cx="965801"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7" name="TextBox 56">
            <a:extLst>
              <a:ext uri="{FF2B5EF4-FFF2-40B4-BE49-F238E27FC236}">
                <a16:creationId xmlns:a16="http://schemas.microsoft.com/office/drawing/2014/main" id="{2E425066-E6B0-A846-B017-B7DB488B8F0E}"/>
              </a:ext>
            </a:extLst>
          </p:cNvPr>
          <p:cNvSpPr txBox="1"/>
          <p:nvPr/>
        </p:nvSpPr>
        <p:spPr>
          <a:xfrm>
            <a:off x="2456337" y="1408080"/>
            <a:ext cx="1709666" cy="657002"/>
          </a:xfrm>
          <a:prstGeom prst="roundRect">
            <a:avLst>
              <a:gd name="adj" fmla="val 9171"/>
            </a:avLst>
          </a:prstGeom>
          <a:solidFill>
            <a:srgbClr val="9DC3E6"/>
          </a:solidFill>
          <a:ln w="28575">
            <a:solidFill>
              <a:schemeClr val="tx1"/>
            </a:solidFill>
          </a:ln>
        </p:spPr>
        <p:txBody>
          <a:bodyPr wrap="square" rtlCol="0" anchor="ctr" anchorCtr="0">
            <a:noAutofit/>
          </a:bodyPr>
          <a:lstStyle>
            <a:defPPr>
              <a:defRPr lang="en-US"/>
            </a:defPPr>
            <a:lvl1pPr algn="ctr">
              <a:defRPr sz="1700" b="1">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DC-SRAM</a:t>
            </a:r>
          </a:p>
        </p:txBody>
      </p:sp>
      <p:cxnSp>
        <p:nvCxnSpPr>
          <p:cNvPr id="59" name="Straight Arrow Connector 58">
            <a:extLst>
              <a:ext uri="{FF2B5EF4-FFF2-40B4-BE49-F238E27FC236}">
                <a16:creationId xmlns:a16="http://schemas.microsoft.com/office/drawing/2014/main" id="{83E5CFBE-2E5A-7249-B643-97F99991CF2C}"/>
              </a:ext>
            </a:extLst>
          </p:cNvPr>
          <p:cNvCxnSpPr>
            <a:cxnSpLocks/>
          </p:cNvCxnSpPr>
          <p:nvPr/>
        </p:nvCxnSpPr>
        <p:spPr>
          <a:xfrm flipV="1">
            <a:off x="6413678" y="3085322"/>
            <a:ext cx="902950"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TextBox 64">
            <a:extLst>
              <a:ext uri="{FF2B5EF4-FFF2-40B4-BE49-F238E27FC236}">
                <a16:creationId xmlns:a16="http://schemas.microsoft.com/office/drawing/2014/main" id="{604AF4D6-2AF0-0544-B486-565A91BDA3BB}"/>
              </a:ext>
            </a:extLst>
          </p:cNvPr>
          <p:cNvSpPr txBox="1"/>
          <p:nvPr/>
        </p:nvSpPr>
        <p:spPr>
          <a:xfrm>
            <a:off x="4442891" y="1216785"/>
            <a:ext cx="1350282" cy="500419"/>
          </a:xfrm>
          <a:prstGeom prst="roundRect">
            <a:avLst>
              <a:gd name="adj" fmla="val 0"/>
            </a:avLst>
          </a:prstGeom>
          <a:noFill/>
        </p:spPr>
        <p:txBody>
          <a:bodyPr wrap="square" rtlCol="0" anchor="ctr" anchorCtr="0">
            <a:noAutofit/>
          </a:bodyPr>
          <a:lstStyle/>
          <a:p>
            <a:pPr marL="0" marR="0" lvl="0" indent="0" algn="r" defTabSz="331836" rtl="0" eaLnBrk="1" fontAlgn="auto" latinLnBrk="0" hangingPunct="1">
              <a:lnSpc>
                <a:spcPct val="100000"/>
              </a:lnSpc>
              <a:spcBef>
                <a:spcPts val="0"/>
              </a:spcBef>
              <a:spcAft>
                <a:spcPts val="0"/>
              </a:spcAft>
              <a:buClrTx/>
              <a:buSzTx/>
              <a:buFontTx/>
              <a:buNone/>
              <a:tabLst/>
              <a:defRPr/>
            </a:pPr>
            <a:r>
              <a:rPr kumimoji="0" lang="en-US" sz="1700" b="1" i="0" u="none" strike="noStrike" kern="0" cap="none" spc="0" normalizeH="0" baseline="0" noProof="0" dirty="0">
                <a:ln>
                  <a:noFill/>
                </a:ln>
                <a:solidFill>
                  <a:srgbClr val="324D1F"/>
                </a:solidFill>
                <a:effectLst/>
                <a:uLnTx/>
                <a:uFillTx/>
                <a:latin typeface="Corbel" panose="020B0503020204020204" pitchFamily="34" charset="0"/>
                <a:ea typeface="+mn-ea"/>
                <a:cs typeface="+mn-cs"/>
              </a:rPr>
              <a:t>GenASM-DC</a:t>
            </a:r>
            <a:endParaRPr kumimoji="0" lang="en-US" sz="1700" b="1" i="0" u="none" strike="noStrike" kern="0" cap="none" spc="0" normalizeH="0" baseline="-25000" noProof="0" dirty="0">
              <a:ln>
                <a:noFill/>
              </a:ln>
              <a:solidFill>
                <a:srgbClr val="324D1F"/>
              </a:solidFill>
              <a:effectLst/>
              <a:uLnTx/>
              <a:uFillTx/>
              <a:latin typeface="Corbel" panose="020B0503020204020204" pitchFamily="34" charset="0"/>
              <a:ea typeface="+mn-ea"/>
              <a:cs typeface="+mn-cs"/>
            </a:endParaRPr>
          </a:p>
        </p:txBody>
      </p:sp>
      <p:sp>
        <p:nvSpPr>
          <p:cNvPr id="66" name="TextBox 65">
            <a:extLst>
              <a:ext uri="{FF2B5EF4-FFF2-40B4-BE49-F238E27FC236}">
                <a16:creationId xmlns:a16="http://schemas.microsoft.com/office/drawing/2014/main" id="{D6FCD6C1-7C56-7E47-9E5B-55C628394A5E}"/>
              </a:ext>
            </a:extLst>
          </p:cNvPr>
          <p:cNvSpPr txBox="1"/>
          <p:nvPr/>
        </p:nvSpPr>
        <p:spPr>
          <a:xfrm>
            <a:off x="5894758" y="1216785"/>
            <a:ext cx="1331456" cy="500419"/>
          </a:xfrm>
          <a:prstGeom prst="roundRect">
            <a:avLst>
              <a:gd name="adj" fmla="val 0"/>
            </a:avLst>
          </a:prstGeom>
          <a:noFill/>
        </p:spPr>
        <p:txBody>
          <a:bodyPr wrap="square" rtlCol="0" anchor="ctr" anchorCtr="0">
            <a:noAutofit/>
          </a:bodyPr>
          <a:lstStyle/>
          <a:p>
            <a:pPr marL="0" marR="0" lvl="0" indent="0" algn="l" defTabSz="331836" rtl="0" eaLnBrk="1" fontAlgn="auto" latinLnBrk="0" hangingPunct="1">
              <a:lnSpc>
                <a:spcPct val="100000"/>
              </a:lnSpc>
              <a:spcBef>
                <a:spcPts val="0"/>
              </a:spcBef>
              <a:spcAft>
                <a:spcPts val="0"/>
              </a:spcAft>
              <a:buClrTx/>
              <a:buSzTx/>
              <a:buFontTx/>
              <a:buNone/>
              <a:tabLst/>
              <a:defRPr/>
            </a:pPr>
            <a:r>
              <a:rPr kumimoji="0" lang="en-US" sz="1700" b="1" i="0" u="none" strike="noStrike" kern="0" cap="none" spc="0" normalizeH="0" baseline="0" noProof="0" dirty="0">
                <a:ln>
                  <a:noFill/>
                </a:ln>
                <a:solidFill>
                  <a:srgbClr val="5D2784"/>
                </a:solidFill>
                <a:effectLst/>
                <a:uLnTx/>
                <a:uFillTx/>
                <a:latin typeface="Corbel" panose="020B0503020204020204" pitchFamily="34" charset="0"/>
                <a:ea typeface="+mn-ea"/>
                <a:cs typeface="+mn-cs"/>
              </a:rPr>
              <a:t>GenASM-TB</a:t>
            </a:r>
            <a:endParaRPr kumimoji="0" lang="en-US" sz="1700" b="1" i="0" u="none" strike="noStrike" kern="0" cap="none" spc="0" normalizeH="0" baseline="-25000" noProof="0" dirty="0">
              <a:ln>
                <a:noFill/>
              </a:ln>
              <a:solidFill>
                <a:srgbClr val="5D2784"/>
              </a:solidFill>
              <a:effectLst/>
              <a:uLnTx/>
              <a:uFillTx/>
              <a:latin typeface="Corbel" panose="020B0503020204020204" pitchFamily="34" charset="0"/>
              <a:ea typeface="+mn-ea"/>
              <a:cs typeface="+mn-cs"/>
            </a:endParaRPr>
          </a:p>
        </p:txBody>
      </p:sp>
      <p:sp>
        <p:nvSpPr>
          <p:cNvPr id="67" name="TextBox 66">
            <a:extLst>
              <a:ext uri="{FF2B5EF4-FFF2-40B4-BE49-F238E27FC236}">
                <a16:creationId xmlns:a16="http://schemas.microsoft.com/office/drawing/2014/main" id="{DD598BED-0A71-E54D-96B6-2DEF337EE61C}"/>
              </a:ext>
            </a:extLst>
          </p:cNvPr>
          <p:cNvSpPr txBox="1"/>
          <p:nvPr/>
        </p:nvSpPr>
        <p:spPr>
          <a:xfrm>
            <a:off x="5316303" y="2371502"/>
            <a:ext cx="1066000" cy="1608781"/>
          </a:xfrm>
          <a:prstGeom prst="roundRect">
            <a:avLst>
              <a:gd name="adj" fmla="val 5084"/>
            </a:avLst>
          </a:prstGeom>
          <a:solidFill>
            <a:schemeClr val="accent2">
              <a:lumMod val="20000"/>
              <a:lumOff val="80000"/>
            </a:schemeClr>
          </a:solidFill>
          <a:ln w="28575">
            <a:solidFill>
              <a:schemeClr val="tx1"/>
            </a:solidFill>
          </a:ln>
        </p:spPr>
        <p:txBody>
          <a:bodyPr wrap="square" rtlCol="0" anchor="t"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306"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68" name="TextBox 67">
            <a:extLst>
              <a:ext uri="{FF2B5EF4-FFF2-40B4-BE49-F238E27FC236}">
                <a16:creationId xmlns:a16="http://schemas.microsoft.com/office/drawing/2014/main" id="{CB306A5A-D800-C44F-A92E-DA735463AEA2}"/>
              </a:ext>
            </a:extLst>
          </p:cNvPr>
          <p:cNvSpPr txBox="1"/>
          <p:nvPr/>
        </p:nvSpPr>
        <p:spPr>
          <a:xfrm>
            <a:off x="5391705" y="2452850"/>
            <a:ext cx="930547" cy="366459"/>
          </a:xfrm>
          <a:prstGeom prst="roundRect">
            <a:avLst>
              <a:gd name="adj" fmla="val 9171"/>
            </a:avLst>
          </a:prstGeom>
          <a:solidFill>
            <a:srgbClr val="9DC3E6"/>
          </a:solidFill>
          <a:ln w="28575">
            <a:solidFill>
              <a:schemeClr val="tx1"/>
            </a:solidFill>
          </a:ln>
        </p:spPr>
        <p:txBody>
          <a:bodyPr wrap="square" rtlCol="0" anchor="ctr" anchorCtr="0">
            <a:noAutofit/>
          </a:bodyPr>
          <a:lstStyle>
            <a:defPPr>
              <a:defRPr lang="en-US"/>
            </a:defPPr>
            <a:lvl1pPr algn="ctr">
              <a:defRPr sz="1500" b="1">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TB-SRAM</a:t>
            </a:r>
            <a:r>
              <a:rPr kumimoji="0" lang="en-US" sz="1200" b="1" i="0" u="none" strike="noStrike" kern="1200" cap="none" spc="0" normalizeH="0" baseline="-25000" noProof="0" dirty="0">
                <a:ln>
                  <a:noFill/>
                </a:ln>
                <a:solidFill>
                  <a:prstClr val="black"/>
                </a:solidFill>
                <a:effectLst/>
                <a:uLnTx/>
                <a:uFillTx/>
                <a:latin typeface="Calibri" panose="020F0502020204030204" pitchFamily="34" charset="0"/>
                <a:ea typeface="+mn-ea"/>
                <a:cs typeface="Calibri" panose="020F0502020204030204" pitchFamily="34" charset="0"/>
              </a:rPr>
              <a:t>1</a:t>
            </a:r>
          </a:p>
        </p:txBody>
      </p:sp>
      <p:sp>
        <p:nvSpPr>
          <p:cNvPr id="69" name="TextBox 68">
            <a:extLst>
              <a:ext uri="{FF2B5EF4-FFF2-40B4-BE49-F238E27FC236}">
                <a16:creationId xmlns:a16="http://schemas.microsoft.com/office/drawing/2014/main" id="{F794A57F-2F57-C24C-A1FA-05A10C1437F8}"/>
              </a:ext>
            </a:extLst>
          </p:cNvPr>
          <p:cNvSpPr txBox="1"/>
          <p:nvPr/>
        </p:nvSpPr>
        <p:spPr>
          <a:xfrm>
            <a:off x="5391705" y="2860239"/>
            <a:ext cx="930547" cy="366459"/>
          </a:xfrm>
          <a:prstGeom prst="roundRect">
            <a:avLst>
              <a:gd name="adj" fmla="val 9171"/>
            </a:avLst>
          </a:prstGeom>
          <a:solidFill>
            <a:srgbClr val="9DC3E6"/>
          </a:solidFill>
          <a:ln w="28575">
            <a:solidFill>
              <a:schemeClr val="tx1"/>
            </a:solidFill>
          </a:ln>
        </p:spPr>
        <p:txBody>
          <a:bodyPr wrap="square" rtlCol="0" anchor="ctr" anchorCtr="0">
            <a:noAutofit/>
          </a:bodyPr>
          <a:lstStyle>
            <a:defPPr>
              <a:defRPr lang="en-US"/>
            </a:defPPr>
            <a:lvl1pPr algn="ctr">
              <a:defRPr sz="1200" b="1">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TB-SRAM</a:t>
            </a:r>
            <a:r>
              <a:rPr kumimoji="0" lang="en-US" sz="1200" b="1" i="0" u="none" strike="noStrike" kern="1200" cap="none" spc="0" normalizeH="0" baseline="-25000" noProof="0" dirty="0">
                <a:ln>
                  <a:noFill/>
                </a:ln>
                <a:solidFill>
                  <a:prstClr val="black"/>
                </a:solidFill>
                <a:effectLst/>
                <a:uLnTx/>
                <a:uFillTx/>
                <a:latin typeface="Calibri" panose="020F0502020204030204" pitchFamily="34" charset="0"/>
                <a:ea typeface="+mn-ea"/>
                <a:cs typeface="Calibri" panose="020F0502020204030204" pitchFamily="34" charset="0"/>
              </a:rPr>
              <a:t>2</a:t>
            </a:r>
          </a:p>
        </p:txBody>
      </p:sp>
      <p:sp>
        <p:nvSpPr>
          <p:cNvPr id="70" name="TextBox 69">
            <a:extLst>
              <a:ext uri="{FF2B5EF4-FFF2-40B4-BE49-F238E27FC236}">
                <a16:creationId xmlns:a16="http://schemas.microsoft.com/office/drawing/2014/main" id="{3A529D52-E8B8-D247-8C17-FE4B7520194E}"/>
              </a:ext>
            </a:extLst>
          </p:cNvPr>
          <p:cNvSpPr txBox="1"/>
          <p:nvPr/>
        </p:nvSpPr>
        <p:spPr>
          <a:xfrm>
            <a:off x="5395034" y="3532256"/>
            <a:ext cx="930547" cy="366459"/>
          </a:xfrm>
          <a:prstGeom prst="roundRect">
            <a:avLst>
              <a:gd name="adj" fmla="val 9171"/>
            </a:avLst>
          </a:prstGeom>
          <a:solidFill>
            <a:srgbClr val="9DC3E6"/>
          </a:solidFill>
          <a:ln w="28575">
            <a:solidFill>
              <a:schemeClr val="tx1"/>
            </a:solidFill>
          </a:ln>
        </p:spPr>
        <p:txBody>
          <a:bodyPr wrap="square" rtlCol="0" anchor="ctr" anchorCtr="0">
            <a:noAutofit/>
          </a:bodyPr>
          <a:lstStyle>
            <a:defPPr>
              <a:defRPr lang="en-US"/>
            </a:defPPr>
            <a:lvl1pPr algn="ctr">
              <a:defRPr sz="1200" b="1">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TB-</a:t>
            </a:r>
            <a:r>
              <a:rPr kumimoji="0" lang="en-US" sz="1200" b="1" i="0" u="none" strike="noStrike" kern="1200" cap="none" spc="0" normalizeH="0" baseline="0" noProof="0" dirty="0" err="1">
                <a:ln>
                  <a:noFill/>
                </a:ln>
                <a:solidFill>
                  <a:prstClr val="black"/>
                </a:solidFill>
                <a:effectLst/>
                <a:uLnTx/>
                <a:uFillTx/>
                <a:latin typeface="Corbel" panose="020B0503020204020204" pitchFamily="34" charset="0"/>
                <a:ea typeface="+mn-ea"/>
                <a:cs typeface="+mn-cs"/>
              </a:rPr>
              <a:t>SRAM</a:t>
            </a:r>
            <a:r>
              <a:rPr kumimoji="0" lang="en-US" sz="1200" b="1" i="0" u="none" strike="noStrike" kern="1200" cap="none" spc="0" normalizeH="0" baseline="-25000" noProof="0" dirty="0" err="1">
                <a:ln>
                  <a:noFill/>
                </a:ln>
                <a:solidFill>
                  <a:prstClr val="black"/>
                </a:solidFill>
                <a:effectLst/>
                <a:uLnTx/>
                <a:uFillTx/>
                <a:latin typeface="Calibri" panose="020F0502020204030204" pitchFamily="34" charset="0"/>
                <a:ea typeface="+mn-ea"/>
                <a:cs typeface="Calibri" panose="020F0502020204030204" pitchFamily="34" charset="0"/>
              </a:rPr>
              <a:t>n</a:t>
            </a:r>
            <a:endParaRPr kumimoji="0" lang="en-US" sz="1200" b="1" i="0" u="none" strike="noStrike" kern="1200" cap="none" spc="0" normalizeH="0" baseline="-2500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cxnSp>
        <p:nvCxnSpPr>
          <p:cNvPr id="72" name="Straight Arrow Connector 71">
            <a:extLst>
              <a:ext uri="{FF2B5EF4-FFF2-40B4-BE49-F238E27FC236}">
                <a16:creationId xmlns:a16="http://schemas.microsoft.com/office/drawing/2014/main" id="{54B56202-BE97-8247-9FF6-AE6315245A0C}"/>
              </a:ext>
            </a:extLst>
          </p:cNvPr>
          <p:cNvCxnSpPr>
            <a:cxnSpLocks/>
          </p:cNvCxnSpPr>
          <p:nvPr/>
        </p:nvCxnSpPr>
        <p:spPr>
          <a:xfrm>
            <a:off x="1374787" y="1945455"/>
            <a:ext cx="873871" cy="0"/>
          </a:xfrm>
          <a:prstGeom prst="straightConnector1">
            <a:avLst/>
          </a:prstGeom>
          <a:ln w="285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5" name="Straight Arrow Connector 84">
            <a:extLst>
              <a:ext uri="{FF2B5EF4-FFF2-40B4-BE49-F238E27FC236}">
                <a16:creationId xmlns:a16="http://schemas.microsoft.com/office/drawing/2014/main" id="{AD90EF56-805F-CF4C-850A-B8485C121EAC}"/>
              </a:ext>
            </a:extLst>
          </p:cNvPr>
          <p:cNvCxnSpPr>
            <a:cxnSpLocks/>
          </p:cNvCxnSpPr>
          <p:nvPr/>
        </p:nvCxnSpPr>
        <p:spPr>
          <a:xfrm>
            <a:off x="3303362" y="2110934"/>
            <a:ext cx="0" cy="657004"/>
          </a:xfrm>
          <a:prstGeom prst="straightConnector1">
            <a:avLst/>
          </a:prstGeom>
          <a:ln w="285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1" name="Rectangle 100">
            <a:extLst>
              <a:ext uri="{FF2B5EF4-FFF2-40B4-BE49-F238E27FC236}">
                <a16:creationId xmlns:a16="http://schemas.microsoft.com/office/drawing/2014/main" id="{1C5433CA-81F8-0D4C-AA7B-663062C71A40}"/>
              </a:ext>
            </a:extLst>
          </p:cNvPr>
          <p:cNvSpPr/>
          <p:nvPr/>
        </p:nvSpPr>
        <p:spPr>
          <a:xfrm>
            <a:off x="5738359" y="3199195"/>
            <a:ext cx="208924" cy="359714"/>
          </a:xfrm>
          <a:prstGeom prst="rect">
            <a:avLst/>
          </a:prstGeom>
        </p:spPr>
        <p:txBody>
          <a:bodyPr wrap="square">
            <a:spAutoFit/>
          </a:bodyPr>
          <a:lstStyle/>
          <a:p>
            <a:pPr marL="0" marR="0" lvl="0" indent="0" algn="ctr" defTabSz="457200" rtl="0" eaLnBrk="1" fontAlgn="auto" latinLnBrk="0" hangingPunct="1">
              <a:lnSpc>
                <a:spcPct val="50000"/>
              </a:lnSpc>
              <a:spcBef>
                <a:spcPts val="0"/>
              </a:spcBef>
              <a:spcAft>
                <a:spcPts val="0"/>
              </a:spcAft>
              <a:buClrTx/>
              <a:buSzTx/>
              <a:buFontTx/>
              <a:buNone/>
              <a:tabLst/>
              <a:defRPr/>
            </a:pPr>
            <a:r>
              <a:rPr kumimoji="0" lang="en-US" sz="1089"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a:t>
            </a:r>
          </a:p>
          <a:p>
            <a:pPr marL="0" marR="0" lvl="0" indent="0" algn="ctr" defTabSz="457200" rtl="0" eaLnBrk="1" fontAlgn="auto" latinLnBrk="0" hangingPunct="1">
              <a:lnSpc>
                <a:spcPct val="50000"/>
              </a:lnSpc>
              <a:spcBef>
                <a:spcPts val="0"/>
              </a:spcBef>
              <a:spcAft>
                <a:spcPts val="0"/>
              </a:spcAft>
              <a:buClrTx/>
              <a:buSzTx/>
              <a:buFontTx/>
              <a:buNone/>
              <a:tabLst/>
              <a:defRPr/>
            </a:pPr>
            <a:r>
              <a:rPr kumimoji="0" lang="en-US" sz="1089"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a:t>
            </a:r>
          </a:p>
          <a:p>
            <a:pPr marL="0" marR="0" lvl="0" indent="0" algn="ctr" defTabSz="457200" rtl="0" eaLnBrk="1" fontAlgn="auto" latinLnBrk="0" hangingPunct="1">
              <a:lnSpc>
                <a:spcPct val="50000"/>
              </a:lnSpc>
              <a:spcBef>
                <a:spcPts val="0"/>
              </a:spcBef>
              <a:spcAft>
                <a:spcPts val="0"/>
              </a:spcAft>
              <a:buClrTx/>
              <a:buSzTx/>
              <a:buFontTx/>
              <a:buNone/>
              <a:tabLst/>
              <a:defRPr/>
            </a:pPr>
            <a:r>
              <a:rPr kumimoji="0" lang="en-US" sz="1089"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a:t>
            </a:r>
          </a:p>
        </p:txBody>
      </p:sp>
      <p:sp>
        <p:nvSpPr>
          <p:cNvPr id="37" name="TextBox 36">
            <a:extLst>
              <a:ext uri="{FF2B5EF4-FFF2-40B4-BE49-F238E27FC236}">
                <a16:creationId xmlns:a16="http://schemas.microsoft.com/office/drawing/2014/main" id="{96C58315-3367-6B42-AD49-508DEF548FD5}"/>
              </a:ext>
            </a:extLst>
          </p:cNvPr>
          <p:cNvSpPr txBox="1"/>
          <p:nvPr/>
        </p:nvSpPr>
        <p:spPr>
          <a:xfrm>
            <a:off x="300554" y="4439954"/>
            <a:ext cx="8569599" cy="1986212"/>
          </a:xfrm>
          <a:prstGeom prst="roundRect">
            <a:avLst>
              <a:gd name="adj" fmla="val 3133"/>
            </a:avLst>
          </a:prstGeom>
          <a:solidFill>
            <a:schemeClr val="bg1">
              <a:lumMod val="85000"/>
            </a:schemeClr>
          </a:solidFill>
          <a:ln>
            <a:noFill/>
          </a:ln>
        </p:spPr>
        <p:txBody>
          <a:bodyPr wrap="square" rtlCol="0" anchor="ctr" anchorCtr="0">
            <a:noAutofit/>
          </a:bodyPr>
          <a:lstStyle/>
          <a:p>
            <a:pPr marL="0" marR="0" lvl="0" indent="0" algn="ctr" defTabSz="457200" rtl="0" eaLnBrk="1" fontAlgn="auto" latinLnBrk="0" hangingPunct="1">
              <a:lnSpc>
                <a:spcPct val="110000"/>
              </a:lnSpc>
              <a:spcBef>
                <a:spcPts val="0"/>
              </a:spcBef>
              <a:spcAft>
                <a:spcPts val="300"/>
              </a:spcAft>
              <a:buClrTx/>
              <a:buSzTx/>
              <a:buFontTx/>
              <a:buNone/>
              <a:tabLst/>
              <a:defRPr/>
            </a:pPr>
            <a:r>
              <a:rPr kumimoji="0" lang="en-US" sz="2100" b="1" i="0" u="none" strike="noStrike" kern="1200" cap="none" spc="0" normalizeH="0" baseline="0" noProof="0" dirty="0">
                <a:ln>
                  <a:noFill/>
                </a:ln>
                <a:solidFill>
                  <a:prstClr val="black"/>
                </a:solidFill>
                <a:effectLst/>
                <a:uLnTx/>
                <a:uFillTx/>
                <a:latin typeface="Corbel" panose="020B0503020204020204"/>
                <a:ea typeface="+mn-ea"/>
                <a:cs typeface="+mn-cs"/>
              </a:rPr>
              <a:t>Our </a:t>
            </a:r>
            <a:r>
              <a:rPr kumimoji="0" lang="en-US" sz="2100" b="1" i="1" u="none" strike="noStrike" kern="1200" cap="none" spc="0" normalizeH="0" baseline="0" noProof="0" dirty="0">
                <a:ln>
                  <a:noFill/>
                </a:ln>
                <a:solidFill>
                  <a:prstClr val="black"/>
                </a:solidFill>
                <a:effectLst/>
                <a:uLnTx/>
                <a:uFillTx/>
                <a:latin typeface="Corbel" panose="020B0503020204020204"/>
                <a:ea typeface="+mn-ea"/>
                <a:cs typeface="+mn-cs"/>
              </a:rPr>
              <a:t>specialized compute units </a:t>
            </a:r>
            <a:r>
              <a:rPr kumimoji="0" lang="en-US" sz="2100" b="1" i="0" u="none" strike="noStrike" kern="1200" cap="none" spc="0" normalizeH="0" baseline="0" noProof="0" dirty="0">
                <a:ln>
                  <a:noFill/>
                </a:ln>
                <a:solidFill>
                  <a:prstClr val="black"/>
                </a:solidFill>
                <a:effectLst/>
                <a:uLnTx/>
                <a:uFillTx/>
                <a:latin typeface="Corbel" panose="020B0503020204020204"/>
                <a:ea typeface="+mn-ea"/>
                <a:cs typeface="+mn-cs"/>
              </a:rPr>
              <a:t>and </a:t>
            </a:r>
            <a:r>
              <a:rPr kumimoji="0" lang="en-US" sz="2100" b="1" i="1" u="none" strike="noStrike" kern="1200" cap="none" spc="0" normalizeH="0" baseline="0" noProof="0" dirty="0">
                <a:ln>
                  <a:noFill/>
                </a:ln>
                <a:solidFill>
                  <a:prstClr val="black"/>
                </a:solidFill>
                <a:effectLst/>
                <a:uLnTx/>
                <a:uFillTx/>
                <a:latin typeface="Corbel" panose="020B0503020204020204"/>
                <a:ea typeface="+mn-ea"/>
                <a:cs typeface="+mn-cs"/>
              </a:rPr>
              <a:t>on-chip SRAMs </a:t>
            </a:r>
            <a:r>
              <a:rPr kumimoji="0" lang="en-US" sz="2100" b="1" i="0" u="none" strike="noStrike" kern="1200" cap="none" spc="0" normalizeH="0" baseline="0" noProof="0" dirty="0">
                <a:ln>
                  <a:noFill/>
                </a:ln>
                <a:solidFill>
                  <a:prstClr val="black"/>
                </a:solidFill>
                <a:effectLst/>
                <a:uLnTx/>
                <a:uFillTx/>
                <a:latin typeface="Corbel" panose="020B0503020204020204"/>
                <a:ea typeface="+mn-ea"/>
                <a:cs typeface="+mn-cs"/>
              </a:rPr>
              <a:t>help us to: </a:t>
            </a:r>
          </a:p>
          <a:p>
            <a:pPr marL="342900" marR="0" lvl="0" indent="-342900" algn="ctr" defTabSz="457200" rtl="0" eaLnBrk="1" fontAlgn="auto" latinLnBrk="0" hangingPunct="1">
              <a:lnSpc>
                <a:spcPct val="110000"/>
              </a:lnSpc>
              <a:spcBef>
                <a:spcPts val="0"/>
              </a:spcBef>
              <a:spcAft>
                <a:spcPts val="300"/>
              </a:spcAft>
              <a:buClrTx/>
              <a:buSzTx/>
              <a:buFont typeface="Wingdings" pitchFamily="2" charset="2"/>
              <a:buChar char="à"/>
              <a:tabLst/>
              <a:defRPr/>
            </a:pPr>
            <a:r>
              <a:rPr kumimoji="0" lang="en-US" sz="2100" b="1" i="0" u="none" strike="noStrike" kern="1200" cap="none" spc="0" normalizeH="0" baseline="0" noProof="0" dirty="0">
                <a:ln>
                  <a:noFill/>
                </a:ln>
                <a:solidFill>
                  <a:prstClr val="black"/>
                </a:solidFill>
                <a:effectLst/>
                <a:uLnTx/>
                <a:uFillTx/>
                <a:latin typeface="Corbel" panose="020B0503020204020204"/>
                <a:ea typeface="+mn-ea"/>
                <a:cs typeface="+mn-cs"/>
              </a:rPr>
              <a:t>Match </a:t>
            </a:r>
            <a:r>
              <a:rPr kumimoji="0" lang="en-US" sz="2100" b="1" i="0" u="none" strike="noStrike" kern="1200" cap="none" spc="0" normalizeH="0" baseline="0" noProof="0" dirty="0">
                <a:ln>
                  <a:noFill/>
                </a:ln>
                <a:solidFill>
                  <a:srgbClr val="00B050"/>
                </a:solidFill>
                <a:effectLst/>
                <a:uLnTx/>
                <a:uFillTx/>
                <a:latin typeface="Corbel" panose="020B0503020204020204"/>
                <a:ea typeface="+mn-ea"/>
                <a:cs typeface="+mn-cs"/>
              </a:rPr>
              <a:t>the rate of computation </a:t>
            </a:r>
            <a:r>
              <a:rPr kumimoji="0" lang="en-US" sz="2100" b="1" i="0" u="none" strike="noStrike" kern="1200" cap="none" spc="0" normalizeH="0" baseline="0" noProof="0" dirty="0">
                <a:ln>
                  <a:noFill/>
                </a:ln>
                <a:solidFill>
                  <a:prstClr val="black"/>
                </a:solidFill>
                <a:effectLst/>
                <a:uLnTx/>
                <a:uFillTx/>
                <a:latin typeface="Corbel" panose="020B0503020204020204"/>
                <a:ea typeface="+mn-ea"/>
                <a:cs typeface="+mn-cs"/>
              </a:rPr>
              <a:t>with </a:t>
            </a:r>
            <a:r>
              <a:rPr kumimoji="0" lang="en-US" sz="2100" b="1" i="0" u="none" strike="noStrike" kern="1200" cap="none" spc="0" normalizeH="0" baseline="0" noProof="0" dirty="0">
                <a:ln>
                  <a:noFill/>
                </a:ln>
                <a:solidFill>
                  <a:srgbClr val="0070C0"/>
                </a:solidFill>
                <a:effectLst/>
                <a:uLnTx/>
                <a:uFillTx/>
                <a:latin typeface="Corbel" panose="020B0503020204020204"/>
                <a:ea typeface="+mn-ea"/>
                <a:cs typeface="+mn-cs"/>
              </a:rPr>
              <a:t>memory capacity and bandwidth </a:t>
            </a:r>
          </a:p>
          <a:p>
            <a:pPr marL="342900" marR="0" lvl="0" indent="-342900" algn="ctr" defTabSz="457200" rtl="0" eaLnBrk="1" fontAlgn="auto" latinLnBrk="0" hangingPunct="1">
              <a:lnSpc>
                <a:spcPct val="110000"/>
              </a:lnSpc>
              <a:spcBef>
                <a:spcPts val="0"/>
              </a:spcBef>
              <a:spcAft>
                <a:spcPts val="300"/>
              </a:spcAft>
              <a:buClrTx/>
              <a:buSzTx/>
              <a:buFont typeface="Wingdings" pitchFamily="2" charset="2"/>
              <a:buChar char="à"/>
              <a:tabLst/>
              <a:defRPr/>
            </a:pPr>
            <a:r>
              <a:rPr kumimoji="0" lang="en-US" sz="2100" b="1" i="0" u="none" strike="noStrike" kern="1200" cap="none" spc="0" normalizeH="0" baseline="0" noProof="0" dirty="0">
                <a:ln>
                  <a:noFill/>
                </a:ln>
                <a:solidFill>
                  <a:srgbClr val="FE6200"/>
                </a:solidFill>
                <a:effectLst/>
                <a:uLnTx/>
                <a:uFillTx/>
                <a:latin typeface="Corbel" panose="020B0503020204020204"/>
                <a:ea typeface="+mn-ea"/>
                <a:cs typeface="+mn-cs"/>
              </a:rPr>
              <a:t>Achieve high performance and power efficiency</a:t>
            </a:r>
            <a:endParaRPr kumimoji="0" lang="en-US" sz="2100" b="1" i="0" u="none" strike="noStrike" kern="1200" cap="none" spc="0" normalizeH="0" baseline="0" noProof="0" dirty="0">
              <a:ln>
                <a:noFill/>
              </a:ln>
              <a:solidFill>
                <a:srgbClr val="FE6200"/>
              </a:solidFill>
              <a:effectLst/>
              <a:uLnTx/>
              <a:uFillTx/>
              <a:latin typeface="Corbel" panose="020B0503020204020204"/>
              <a:ea typeface="+mn-ea"/>
              <a:cs typeface="+mn-cs"/>
              <a:sym typeface="Wingdings" pitchFamily="2" charset="2"/>
            </a:endParaRPr>
          </a:p>
          <a:p>
            <a:pPr marL="342900" marR="0" lvl="0" indent="-342900" algn="ctr" defTabSz="457200" rtl="0" eaLnBrk="1" fontAlgn="auto" latinLnBrk="0" hangingPunct="1">
              <a:lnSpc>
                <a:spcPct val="110000"/>
              </a:lnSpc>
              <a:spcBef>
                <a:spcPts val="0"/>
              </a:spcBef>
              <a:spcAft>
                <a:spcPts val="300"/>
              </a:spcAft>
              <a:buClrTx/>
              <a:buSzTx/>
              <a:buFont typeface="Wingdings" pitchFamily="2" charset="2"/>
              <a:buChar char="à"/>
              <a:tabLst/>
              <a:defRPr/>
            </a:pPr>
            <a:r>
              <a:rPr kumimoji="0" lang="en-US" sz="2100" b="1" i="0" u="none" strike="noStrike" kern="1200" cap="none" spc="0" normalizeH="0" baseline="0" noProof="0" dirty="0">
                <a:ln>
                  <a:noFill/>
                </a:ln>
                <a:solidFill>
                  <a:srgbClr val="7030A0"/>
                </a:solidFill>
                <a:effectLst/>
                <a:uLnTx/>
                <a:uFillTx/>
                <a:latin typeface="Corbel" panose="020B0503020204020204"/>
                <a:ea typeface="+mn-ea"/>
                <a:cs typeface="+mn-cs"/>
                <a:sym typeface="Wingdings" pitchFamily="2" charset="2"/>
              </a:rPr>
              <a:t>Scale </a:t>
            </a:r>
            <a:r>
              <a:rPr kumimoji="0" lang="en-US" sz="2100" b="1" i="0" u="none" strike="noStrike" kern="1200" cap="none" spc="0" normalizeH="0" baseline="0" noProof="0" dirty="0">
                <a:ln>
                  <a:noFill/>
                </a:ln>
                <a:solidFill>
                  <a:srgbClr val="7030A0"/>
                </a:solidFill>
                <a:effectLst/>
                <a:uLnTx/>
                <a:uFillTx/>
                <a:latin typeface="Corbel" panose="020B0503020204020204"/>
                <a:ea typeface="+mn-ea"/>
                <a:cs typeface="+mn-cs"/>
              </a:rPr>
              <a:t>linearly in performance </a:t>
            </a:r>
            <a:r>
              <a:rPr kumimoji="0" lang="en-US" sz="2100" b="1" i="0" u="none" strike="noStrike" kern="1200" cap="none" spc="0" normalizeH="0" baseline="0" noProof="0" dirty="0">
                <a:ln>
                  <a:noFill/>
                </a:ln>
                <a:solidFill>
                  <a:prstClr val="black"/>
                </a:solidFill>
                <a:effectLst/>
                <a:uLnTx/>
                <a:uFillTx/>
                <a:latin typeface="Corbel" panose="020B0503020204020204"/>
                <a:ea typeface="+mn-ea"/>
                <a:cs typeface="+mn-cs"/>
              </a:rPr>
              <a:t>with                                                                    the number of parallel compute units that we add to the system</a:t>
            </a:r>
          </a:p>
        </p:txBody>
      </p:sp>
    </p:spTree>
    <p:custDataLst>
      <p:tags r:id="rId1"/>
    </p:custDataLst>
    <p:extLst>
      <p:ext uri="{BB962C8B-B14F-4D97-AF65-F5344CB8AC3E}">
        <p14:creationId xmlns:p14="http://schemas.microsoft.com/office/powerpoint/2010/main" val="42649060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7">
                                            <p:bg/>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7">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7">
                                            <p:txEl>
                                              <p:pRg st="1" end="1"/>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7">
                                            <p:txEl>
                                              <p:pRg st="2" end="2"/>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7">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uiExpand="1" build="allAtOnce" animBg="1"/>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a:extLst>
              <a:ext uri="{FF2B5EF4-FFF2-40B4-BE49-F238E27FC236}">
                <a16:creationId xmlns:a16="http://schemas.microsoft.com/office/drawing/2014/main" id="{93E9A963-8108-2943-BF4E-A6A14A9AD83C}"/>
              </a:ext>
            </a:extLst>
          </p:cNvPr>
          <p:cNvSpPr>
            <a:spLocks noGrp="1"/>
          </p:cNvSpPr>
          <p:nvPr>
            <p:ph type="title"/>
          </p:nvPr>
        </p:nvSpPr>
        <p:spPr>
          <a:xfrm>
            <a:off x="366963" y="257434"/>
            <a:ext cx="8410073" cy="753467"/>
          </a:xfrm>
        </p:spPr>
        <p:txBody>
          <a:bodyPr>
            <a:noAutofit/>
          </a:bodyPr>
          <a:lstStyle/>
          <a:p>
            <a:r>
              <a:rPr lang="en-US" sz="4300" dirty="0"/>
              <a:t>GenASM-DC: Hardware Design</a:t>
            </a:r>
          </a:p>
        </p:txBody>
      </p:sp>
      <p:sp>
        <p:nvSpPr>
          <p:cNvPr id="12" name="Content Placeholder 11">
            <a:extLst>
              <a:ext uri="{FF2B5EF4-FFF2-40B4-BE49-F238E27FC236}">
                <a16:creationId xmlns:a16="http://schemas.microsoft.com/office/drawing/2014/main" id="{633A231E-505C-8549-BF45-E9E2E42E1EC0}"/>
              </a:ext>
            </a:extLst>
          </p:cNvPr>
          <p:cNvSpPr>
            <a:spLocks noGrp="1"/>
          </p:cNvSpPr>
          <p:nvPr>
            <p:ph idx="1"/>
          </p:nvPr>
        </p:nvSpPr>
        <p:spPr>
          <a:xfrm>
            <a:off x="366963" y="1116611"/>
            <a:ext cx="8410073" cy="4467117"/>
          </a:xfrm>
        </p:spPr>
        <p:txBody>
          <a:bodyPr>
            <a:normAutofit/>
          </a:bodyPr>
          <a:lstStyle/>
          <a:p>
            <a:pPr marL="520700" indent="-342900">
              <a:lnSpc>
                <a:spcPct val="100000"/>
              </a:lnSpc>
              <a:spcBef>
                <a:spcPts val="0"/>
              </a:spcBef>
              <a:spcAft>
                <a:spcPts val="0"/>
              </a:spcAft>
            </a:pPr>
            <a:r>
              <a:rPr lang="en-US" b="1" dirty="0">
                <a:solidFill>
                  <a:schemeClr val="tx1"/>
                </a:solidFill>
              </a:rPr>
              <a:t>Linear cyclic systolic array </a:t>
            </a:r>
            <a:r>
              <a:rPr lang="en-US" dirty="0">
                <a:solidFill>
                  <a:schemeClr val="tx1"/>
                </a:solidFill>
              </a:rPr>
              <a:t>based accelerator</a:t>
            </a:r>
          </a:p>
          <a:p>
            <a:pPr marL="784225" lvl="1" indent="-246063">
              <a:lnSpc>
                <a:spcPct val="100000"/>
              </a:lnSpc>
              <a:spcBef>
                <a:spcPts val="400"/>
              </a:spcBef>
              <a:spcAft>
                <a:spcPts val="0"/>
              </a:spcAft>
            </a:pPr>
            <a:r>
              <a:rPr lang="en-US" sz="2000" dirty="0">
                <a:solidFill>
                  <a:schemeClr val="tx1"/>
                </a:solidFill>
              </a:rPr>
              <a:t>Designed to </a:t>
            </a:r>
            <a:r>
              <a:rPr lang="en-US" sz="2000" dirty="0">
                <a:solidFill>
                  <a:srgbClr val="00B050"/>
                </a:solidFill>
              </a:rPr>
              <a:t>maximize parallelism </a:t>
            </a:r>
            <a:r>
              <a:rPr lang="en-US" sz="2000" dirty="0">
                <a:solidFill>
                  <a:schemeClr val="tx1"/>
                </a:solidFill>
              </a:rPr>
              <a:t>and </a:t>
            </a:r>
            <a:r>
              <a:rPr lang="en-US" sz="2000" dirty="0">
                <a:solidFill>
                  <a:srgbClr val="FE6200"/>
                </a:solidFill>
              </a:rPr>
              <a:t>minimize memory bandwidth and</a:t>
            </a:r>
            <a:r>
              <a:rPr lang="en-US" sz="2000" dirty="0"/>
              <a:t> </a:t>
            </a:r>
            <a:r>
              <a:rPr lang="en-US" sz="2000" dirty="0">
                <a:solidFill>
                  <a:srgbClr val="FE6200"/>
                </a:solidFill>
              </a:rPr>
              <a:t>memory footprint</a:t>
            </a:r>
          </a:p>
          <a:p>
            <a:pPr marL="520700" indent="-342900">
              <a:lnSpc>
                <a:spcPct val="100000"/>
              </a:lnSpc>
              <a:spcBef>
                <a:spcPts val="600"/>
              </a:spcBef>
              <a:spcAft>
                <a:spcPts val="0"/>
              </a:spcAft>
            </a:pPr>
            <a:endParaRPr lang="en-US" b="1" dirty="0"/>
          </a:p>
          <a:p>
            <a:endParaRPr lang="en-US" dirty="0"/>
          </a:p>
          <a:p>
            <a:endParaRPr lang="en-US" dirty="0"/>
          </a:p>
        </p:txBody>
      </p:sp>
      <p:sp>
        <p:nvSpPr>
          <p:cNvPr id="3" name="Slide Number Placeholder 2">
            <a:extLst>
              <a:ext uri="{FF2B5EF4-FFF2-40B4-BE49-F238E27FC236}">
                <a16:creationId xmlns:a16="http://schemas.microsoft.com/office/drawing/2014/main" id="{0DF195B6-6931-0D48-A63D-5C8C781B120B}"/>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158</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
        <p:nvSpPr>
          <p:cNvPr id="130" name="TextBox 129">
            <a:extLst>
              <a:ext uri="{FF2B5EF4-FFF2-40B4-BE49-F238E27FC236}">
                <a16:creationId xmlns:a16="http://schemas.microsoft.com/office/drawing/2014/main" id="{7B9C2CB9-78A4-C841-AB56-0303FB4DD3C0}"/>
              </a:ext>
            </a:extLst>
          </p:cNvPr>
          <p:cNvSpPr txBox="1"/>
          <p:nvPr/>
        </p:nvSpPr>
        <p:spPr>
          <a:xfrm>
            <a:off x="5449738" y="4240245"/>
            <a:ext cx="3058383" cy="32316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Processing Block (PB)</a:t>
            </a:r>
          </a:p>
        </p:txBody>
      </p:sp>
      <p:sp>
        <p:nvSpPr>
          <p:cNvPr id="131" name="TextBox 130">
            <a:extLst>
              <a:ext uri="{FF2B5EF4-FFF2-40B4-BE49-F238E27FC236}">
                <a16:creationId xmlns:a16="http://schemas.microsoft.com/office/drawing/2014/main" id="{029C2511-A4D1-834E-8FE0-F9C4E2BF1F80}"/>
              </a:ext>
            </a:extLst>
          </p:cNvPr>
          <p:cNvSpPr txBox="1"/>
          <p:nvPr/>
        </p:nvSpPr>
        <p:spPr>
          <a:xfrm>
            <a:off x="3558395" y="6143354"/>
            <a:ext cx="1988653" cy="35009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Processing Core (PC)</a:t>
            </a:r>
          </a:p>
        </p:txBody>
      </p:sp>
      <p:pic>
        <p:nvPicPr>
          <p:cNvPr id="35" name="Picture 34">
            <a:extLst>
              <a:ext uri="{FF2B5EF4-FFF2-40B4-BE49-F238E27FC236}">
                <a16:creationId xmlns:a16="http://schemas.microsoft.com/office/drawing/2014/main" id="{77453367-17DF-8442-A57E-B0014010A9CE}"/>
              </a:ext>
            </a:extLst>
          </p:cNvPr>
          <p:cNvPicPr>
            <a:picLocks noChangeAspect="1"/>
          </p:cNvPicPr>
          <p:nvPr/>
        </p:nvPicPr>
        <p:blipFill>
          <a:blip r:embed="rId4"/>
          <a:stretch>
            <a:fillRect/>
          </a:stretch>
        </p:blipFill>
        <p:spPr>
          <a:xfrm>
            <a:off x="3157654" y="4951007"/>
            <a:ext cx="2828689" cy="1188525"/>
          </a:xfrm>
          <a:prstGeom prst="rect">
            <a:avLst/>
          </a:prstGeom>
        </p:spPr>
      </p:pic>
      <p:pic>
        <p:nvPicPr>
          <p:cNvPr id="8" name="Picture 7">
            <a:extLst>
              <a:ext uri="{FF2B5EF4-FFF2-40B4-BE49-F238E27FC236}">
                <a16:creationId xmlns:a16="http://schemas.microsoft.com/office/drawing/2014/main" id="{98482649-2984-1F48-B85E-6C80293D298E}"/>
              </a:ext>
            </a:extLst>
          </p:cNvPr>
          <p:cNvPicPr>
            <a:picLocks noChangeAspect="1"/>
          </p:cNvPicPr>
          <p:nvPr/>
        </p:nvPicPr>
        <p:blipFill>
          <a:blip r:embed="rId5"/>
          <a:stretch>
            <a:fillRect/>
          </a:stretch>
        </p:blipFill>
        <p:spPr>
          <a:xfrm>
            <a:off x="1281821" y="2806510"/>
            <a:ext cx="7226300" cy="1397000"/>
          </a:xfrm>
          <a:prstGeom prst="rect">
            <a:avLst/>
          </a:prstGeom>
        </p:spPr>
      </p:pic>
      <p:pic>
        <p:nvPicPr>
          <p:cNvPr id="36" name="Picture 35">
            <a:extLst>
              <a:ext uri="{FF2B5EF4-FFF2-40B4-BE49-F238E27FC236}">
                <a16:creationId xmlns:a16="http://schemas.microsoft.com/office/drawing/2014/main" id="{644AF721-EC20-A544-B9F1-0E84E13EC5E8}"/>
              </a:ext>
            </a:extLst>
          </p:cNvPr>
          <p:cNvPicPr>
            <a:picLocks noChangeAspect="1"/>
          </p:cNvPicPr>
          <p:nvPr/>
        </p:nvPicPr>
        <p:blipFill>
          <a:blip r:embed="rId6"/>
          <a:stretch>
            <a:fillRect/>
          </a:stretch>
        </p:blipFill>
        <p:spPr>
          <a:xfrm>
            <a:off x="3981222" y="3006722"/>
            <a:ext cx="1143000" cy="1092200"/>
          </a:xfrm>
          <a:prstGeom prst="rect">
            <a:avLst/>
          </a:prstGeom>
        </p:spPr>
      </p:pic>
      <p:cxnSp>
        <p:nvCxnSpPr>
          <p:cNvPr id="38" name="Straight Connector 37">
            <a:extLst>
              <a:ext uri="{FF2B5EF4-FFF2-40B4-BE49-F238E27FC236}">
                <a16:creationId xmlns:a16="http://schemas.microsoft.com/office/drawing/2014/main" id="{58C7AE05-2F8C-6C44-9AD3-F12DE78EDF4C}"/>
              </a:ext>
            </a:extLst>
          </p:cNvPr>
          <p:cNvCxnSpPr>
            <a:cxnSpLocks/>
          </p:cNvCxnSpPr>
          <p:nvPr/>
        </p:nvCxnSpPr>
        <p:spPr>
          <a:xfrm flipH="1">
            <a:off x="3863163" y="3554539"/>
            <a:ext cx="590304" cy="1407321"/>
          </a:xfrm>
          <a:prstGeom prst="line">
            <a:avLst/>
          </a:prstGeom>
          <a:ln>
            <a:solidFill>
              <a:srgbClr val="324D1F"/>
            </a:solidFill>
            <a:prstDash val="sysDot"/>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2B144FF9-C847-844D-A5ED-CB47F19C1FBA}"/>
              </a:ext>
            </a:extLst>
          </p:cNvPr>
          <p:cNvCxnSpPr>
            <a:cxnSpLocks/>
          </p:cNvCxnSpPr>
          <p:nvPr/>
        </p:nvCxnSpPr>
        <p:spPr>
          <a:xfrm>
            <a:off x="4662311" y="3565828"/>
            <a:ext cx="505112" cy="1403121"/>
          </a:xfrm>
          <a:prstGeom prst="line">
            <a:avLst/>
          </a:prstGeom>
          <a:ln>
            <a:solidFill>
              <a:srgbClr val="324D1F"/>
            </a:solidFill>
            <a:prstDash val="sysDot"/>
          </a:ln>
        </p:spPr>
        <p:style>
          <a:lnRef idx="1">
            <a:schemeClr val="accent1"/>
          </a:lnRef>
          <a:fillRef idx="0">
            <a:schemeClr val="accent1"/>
          </a:fillRef>
          <a:effectRef idx="0">
            <a:schemeClr val="accent1"/>
          </a:effectRef>
          <a:fontRef idx="minor">
            <a:schemeClr val="tx1"/>
          </a:fontRef>
        </p:style>
      </p:cxnSp>
      <p:pic>
        <p:nvPicPr>
          <p:cNvPr id="53" name="Picture 52">
            <a:extLst>
              <a:ext uri="{FF2B5EF4-FFF2-40B4-BE49-F238E27FC236}">
                <a16:creationId xmlns:a16="http://schemas.microsoft.com/office/drawing/2014/main" id="{F10A6624-E7EF-5C41-9E8C-EE7563115FC9}"/>
              </a:ext>
            </a:extLst>
          </p:cNvPr>
          <p:cNvPicPr>
            <a:picLocks noChangeAspect="1"/>
          </p:cNvPicPr>
          <p:nvPr/>
        </p:nvPicPr>
        <p:blipFill>
          <a:blip r:embed="rId7"/>
          <a:stretch>
            <a:fillRect/>
          </a:stretch>
        </p:blipFill>
        <p:spPr>
          <a:xfrm>
            <a:off x="472478" y="2806510"/>
            <a:ext cx="1549400" cy="1397000"/>
          </a:xfrm>
          <a:prstGeom prst="rect">
            <a:avLst/>
          </a:prstGeom>
        </p:spPr>
      </p:pic>
      <p:pic>
        <p:nvPicPr>
          <p:cNvPr id="54" name="Picture 53">
            <a:extLst>
              <a:ext uri="{FF2B5EF4-FFF2-40B4-BE49-F238E27FC236}">
                <a16:creationId xmlns:a16="http://schemas.microsoft.com/office/drawing/2014/main" id="{4DB16E6A-8930-6141-A702-23B833211FBE}"/>
              </a:ext>
            </a:extLst>
          </p:cNvPr>
          <p:cNvPicPr>
            <a:picLocks noChangeAspect="1"/>
          </p:cNvPicPr>
          <p:nvPr/>
        </p:nvPicPr>
        <p:blipFill>
          <a:blip r:embed="rId8"/>
          <a:stretch>
            <a:fillRect/>
          </a:stretch>
        </p:blipFill>
        <p:spPr>
          <a:xfrm>
            <a:off x="2501601" y="2157386"/>
            <a:ext cx="5689600" cy="1117600"/>
          </a:xfrm>
          <a:prstGeom prst="rect">
            <a:avLst/>
          </a:prstGeom>
        </p:spPr>
      </p:pic>
    </p:spTree>
    <p:custDataLst>
      <p:tags r:id="rId1"/>
    </p:custDataLst>
    <p:extLst>
      <p:ext uri="{BB962C8B-B14F-4D97-AF65-F5344CB8AC3E}">
        <p14:creationId xmlns:p14="http://schemas.microsoft.com/office/powerpoint/2010/main" val="2343060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2">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31"/>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6"/>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8"/>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4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8"/>
                                        </p:tgtEl>
                                        <p:attrNameLst>
                                          <p:attrName>style.visibility</p:attrName>
                                        </p:attrNameLst>
                                      </p:cBhvr>
                                      <p:to>
                                        <p:strVal val="visible"/>
                                      </p:to>
                                    </p:set>
                                  </p:childTnLst>
                                </p:cTn>
                              </p:par>
                              <p:par>
                                <p:cTn id="29" presetID="1" presetClass="exit" presetSubtype="0" fill="hold" nodeType="withEffect">
                                  <p:stCondLst>
                                    <p:cond delay="0"/>
                                  </p:stCondLst>
                                  <p:childTnLst>
                                    <p:set>
                                      <p:cBhvr>
                                        <p:cTn id="30" dur="1" fill="hold">
                                          <p:stCondLst>
                                            <p:cond delay="0"/>
                                          </p:stCondLst>
                                        </p:cTn>
                                        <p:tgtEl>
                                          <p:spTgt spid="36"/>
                                        </p:tgtEl>
                                        <p:attrNameLst>
                                          <p:attrName>style.visibility</p:attrName>
                                        </p:attrNameLst>
                                      </p:cBhvr>
                                      <p:to>
                                        <p:strVal val="hidden"/>
                                      </p:to>
                                    </p:set>
                                  </p:childTnLst>
                                </p:cTn>
                              </p:par>
                              <p:par>
                                <p:cTn id="31" presetID="1" presetClass="entr" presetSubtype="0" fill="hold" grpId="0" nodeType="withEffect">
                                  <p:stCondLst>
                                    <p:cond delay="0"/>
                                  </p:stCondLst>
                                  <p:childTnLst>
                                    <p:set>
                                      <p:cBhvr>
                                        <p:cTn id="32" dur="1" fill="hold">
                                          <p:stCondLst>
                                            <p:cond delay="0"/>
                                          </p:stCondLst>
                                        </p:cTn>
                                        <p:tgtEl>
                                          <p:spTgt spid="130"/>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53"/>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5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p:bldP spid="131"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9" name="TextBox 758">
            <a:extLst>
              <a:ext uri="{FF2B5EF4-FFF2-40B4-BE49-F238E27FC236}">
                <a16:creationId xmlns:a16="http://schemas.microsoft.com/office/drawing/2014/main" id="{7EE613AD-AC3B-9F43-A0AB-F2D30C7C66B8}"/>
              </a:ext>
            </a:extLst>
          </p:cNvPr>
          <p:cNvSpPr txBox="1"/>
          <p:nvPr/>
        </p:nvSpPr>
        <p:spPr>
          <a:xfrm>
            <a:off x="1146019" y="1317535"/>
            <a:ext cx="6844996" cy="2759436"/>
          </a:xfrm>
          <a:prstGeom prst="roundRect">
            <a:avLst>
              <a:gd name="adj" fmla="val 921"/>
            </a:avLst>
          </a:prstGeom>
          <a:solidFill>
            <a:srgbClr val="E9E7FF"/>
          </a:solidFill>
          <a:ln w="19050">
            <a:solidFill>
              <a:schemeClr val="tx1"/>
            </a:solidFill>
            <a:prstDash val="sysDash"/>
          </a:ln>
        </p:spPr>
        <p:txBody>
          <a:bodyPr wrap="square" rtlCol="0" anchor="ctr" anchorCtr="0">
            <a:noAutofit/>
          </a:bodyPr>
          <a:lstStyle>
            <a:defPPr>
              <a:defRPr lang="en-US"/>
            </a:defPPr>
            <a:lvl1pPr algn="ctr">
              <a:defRPr sz="2500" b="1">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677"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cxnSp>
        <p:nvCxnSpPr>
          <p:cNvPr id="761" name="Elbow Connector 760">
            <a:extLst>
              <a:ext uri="{FF2B5EF4-FFF2-40B4-BE49-F238E27FC236}">
                <a16:creationId xmlns:a16="http://schemas.microsoft.com/office/drawing/2014/main" id="{ACF2C94D-0B72-C44A-A47E-33DE55BE4A91}"/>
              </a:ext>
            </a:extLst>
          </p:cNvPr>
          <p:cNvCxnSpPr>
            <a:cxnSpLocks/>
          </p:cNvCxnSpPr>
          <p:nvPr/>
        </p:nvCxnSpPr>
        <p:spPr>
          <a:xfrm rot="5400000">
            <a:off x="2099702" y="3638664"/>
            <a:ext cx="413180" cy="345523"/>
          </a:xfrm>
          <a:prstGeom prst="bentConnector3">
            <a:avLst>
              <a:gd name="adj1" fmla="val 100643"/>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2" name="TextBox 761">
            <a:extLst>
              <a:ext uri="{FF2B5EF4-FFF2-40B4-BE49-F238E27FC236}">
                <a16:creationId xmlns:a16="http://schemas.microsoft.com/office/drawing/2014/main" id="{F9B6713B-A23F-9643-96E1-E52EC854DFAB}"/>
              </a:ext>
            </a:extLst>
          </p:cNvPr>
          <p:cNvSpPr txBox="1"/>
          <p:nvPr/>
        </p:nvSpPr>
        <p:spPr>
          <a:xfrm>
            <a:off x="4581175" y="1931079"/>
            <a:ext cx="1068719" cy="988647"/>
          </a:xfrm>
          <a:prstGeom prst="roundRect">
            <a:avLst>
              <a:gd name="adj" fmla="val 6208"/>
            </a:avLst>
          </a:prstGeom>
          <a:solidFill>
            <a:schemeClr val="bg1"/>
          </a:solidFill>
          <a:ln w="28575">
            <a:solidFill>
              <a:schemeClr val="tx1"/>
            </a:solidFill>
          </a:ln>
        </p:spPr>
        <p:txBody>
          <a:bodyPr wrap="square" lIns="0" rIns="0"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42"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Bitwise Comparisons</a:t>
            </a:r>
          </a:p>
        </p:txBody>
      </p:sp>
      <p:sp>
        <p:nvSpPr>
          <p:cNvPr id="763" name="TextBox 762">
            <a:extLst>
              <a:ext uri="{FF2B5EF4-FFF2-40B4-BE49-F238E27FC236}">
                <a16:creationId xmlns:a16="http://schemas.microsoft.com/office/drawing/2014/main" id="{3ED69375-E475-7A4D-9F79-B1AC31E2575C}"/>
              </a:ext>
            </a:extLst>
          </p:cNvPr>
          <p:cNvSpPr txBox="1"/>
          <p:nvPr/>
        </p:nvSpPr>
        <p:spPr>
          <a:xfrm>
            <a:off x="6480441" y="1782989"/>
            <a:ext cx="1102435" cy="205305"/>
          </a:xfrm>
          <a:prstGeom prst="roundRect">
            <a:avLst>
              <a:gd name="adj" fmla="val 6043"/>
            </a:avLst>
          </a:prstGeom>
          <a:solidFill>
            <a:schemeClr val="bg1"/>
          </a:solidFill>
          <a:ln w="25400">
            <a:solidFill>
              <a:schemeClr val="tx1"/>
            </a:solidFill>
          </a:ln>
        </p:spPr>
        <p:txBody>
          <a:bodyPr wrap="square"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7"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CIGAR string</a:t>
            </a:r>
          </a:p>
        </p:txBody>
      </p:sp>
      <p:sp>
        <p:nvSpPr>
          <p:cNvPr id="764" name="TextBox 763">
            <a:extLst>
              <a:ext uri="{FF2B5EF4-FFF2-40B4-BE49-F238E27FC236}">
                <a16:creationId xmlns:a16="http://schemas.microsoft.com/office/drawing/2014/main" id="{6FAFCACC-640A-0A49-A7A5-CA2A150CC446}"/>
              </a:ext>
            </a:extLst>
          </p:cNvPr>
          <p:cNvSpPr txBox="1"/>
          <p:nvPr/>
        </p:nvSpPr>
        <p:spPr>
          <a:xfrm>
            <a:off x="4582889" y="1519004"/>
            <a:ext cx="1044000" cy="239622"/>
          </a:xfrm>
          <a:prstGeom prst="roundRect">
            <a:avLst>
              <a:gd name="adj" fmla="val 16667"/>
            </a:avLst>
          </a:prstGeom>
          <a:solidFill>
            <a:schemeClr val="bg1"/>
          </a:solidFill>
          <a:ln w="25400">
            <a:solidFill>
              <a:schemeClr val="tx1"/>
            </a:solidFill>
          </a:ln>
        </p:spPr>
        <p:txBody>
          <a:bodyPr wrap="square"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7"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Last CIGAR</a:t>
            </a:r>
          </a:p>
        </p:txBody>
      </p:sp>
      <p:cxnSp>
        <p:nvCxnSpPr>
          <p:cNvPr id="765" name="Straight Connector 764">
            <a:extLst>
              <a:ext uri="{FF2B5EF4-FFF2-40B4-BE49-F238E27FC236}">
                <a16:creationId xmlns:a16="http://schemas.microsoft.com/office/drawing/2014/main" id="{E102E5B6-26C4-C342-BE46-A3FA059D0E09}"/>
              </a:ext>
            </a:extLst>
          </p:cNvPr>
          <p:cNvCxnSpPr>
            <a:cxnSpLocks/>
          </p:cNvCxnSpPr>
          <p:nvPr/>
        </p:nvCxnSpPr>
        <p:spPr>
          <a:xfrm flipH="1">
            <a:off x="2369090" y="2426836"/>
            <a:ext cx="648961" cy="0"/>
          </a:xfrm>
          <a:prstGeom prst="line">
            <a:avLst/>
          </a:prstGeom>
          <a:noFill/>
          <a:ln w="38100" cap="flat" cmpd="sng" algn="ctr">
            <a:solidFill>
              <a:schemeClr val="tx1"/>
            </a:solidFill>
            <a:prstDash val="solid"/>
            <a:miter lim="800000"/>
          </a:ln>
          <a:effectLst/>
        </p:spPr>
      </p:cxnSp>
      <p:cxnSp>
        <p:nvCxnSpPr>
          <p:cNvPr id="766" name="Straight Connector 765">
            <a:extLst>
              <a:ext uri="{FF2B5EF4-FFF2-40B4-BE49-F238E27FC236}">
                <a16:creationId xmlns:a16="http://schemas.microsoft.com/office/drawing/2014/main" id="{55103B4C-ACA8-9843-A9B4-99D12142074F}"/>
              </a:ext>
            </a:extLst>
          </p:cNvPr>
          <p:cNvCxnSpPr>
            <a:cxnSpLocks/>
          </p:cNvCxnSpPr>
          <p:nvPr/>
        </p:nvCxnSpPr>
        <p:spPr>
          <a:xfrm flipV="1">
            <a:off x="3022011" y="2009160"/>
            <a:ext cx="0" cy="813058"/>
          </a:xfrm>
          <a:prstGeom prst="line">
            <a:avLst/>
          </a:prstGeom>
          <a:noFill/>
          <a:ln w="38100" cap="flat" cmpd="sng" algn="ctr">
            <a:solidFill>
              <a:schemeClr val="tx1"/>
            </a:solidFill>
            <a:prstDash val="solid"/>
            <a:miter lim="800000"/>
          </a:ln>
          <a:effectLst/>
        </p:spPr>
      </p:cxnSp>
      <p:cxnSp>
        <p:nvCxnSpPr>
          <p:cNvPr id="767" name="Straight Arrow Connector 766">
            <a:extLst>
              <a:ext uri="{FF2B5EF4-FFF2-40B4-BE49-F238E27FC236}">
                <a16:creationId xmlns:a16="http://schemas.microsoft.com/office/drawing/2014/main" id="{15B78698-2BB0-B94A-8CF0-5AE4CDDF910A}"/>
              </a:ext>
            </a:extLst>
          </p:cNvPr>
          <p:cNvCxnSpPr>
            <a:cxnSpLocks/>
          </p:cNvCxnSpPr>
          <p:nvPr/>
        </p:nvCxnSpPr>
        <p:spPr>
          <a:xfrm>
            <a:off x="3018050" y="2012147"/>
            <a:ext cx="1548920" cy="0"/>
          </a:xfrm>
          <a:prstGeom prst="straightConnector1">
            <a:avLst/>
          </a:prstGeom>
          <a:noFill/>
          <a:ln w="28575" cap="flat" cmpd="sng" algn="ctr">
            <a:solidFill>
              <a:schemeClr val="tx1"/>
            </a:solidFill>
            <a:prstDash val="solid"/>
            <a:miter lim="800000"/>
            <a:tailEnd type="triangle"/>
          </a:ln>
          <a:effectLst/>
        </p:spPr>
      </p:cxnSp>
      <p:cxnSp>
        <p:nvCxnSpPr>
          <p:cNvPr id="768" name="Straight Arrow Connector 767">
            <a:extLst>
              <a:ext uri="{FF2B5EF4-FFF2-40B4-BE49-F238E27FC236}">
                <a16:creationId xmlns:a16="http://schemas.microsoft.com/office/drawing/2014/main" id="{D26BC35A-7B0D-344F-8429-D646ED2BF224}"/>
              </a:ext>
            </a:extLst>
          </p:cNvPr>
          <p:cNvCxnSpPr>
            <a:cxnSpLocks/>
          </p:cNvCxnSpPr>
          <p:nvPr/>
        </p:nvCxnSpPr>
        <p:spPr>
          <a:xfrm>
            <a:off x="3018051" y="2819553"/>
            <a:ext cx="1546983" cy="0"/>
          </a:xfrm>
          <a:prstGeom prst="straightConnector1">
            <a:avLst/>
          </a:prstGeom>
          <a:noFill/>
          <a:ln w="28575" cap="flat" cmpd="sng" algn="ctr">
            <a:solidFill>
              <a:schemeClr val="tx1"/>
            </a:solidFill>
            <a:prstDash val="solid"/>
            <a:miter lim="800000"/>
            <a:tailEnd type="triangle"/>
          </a:ln>
          <a:effectLst/>
        </p:spPr>
      </p:cxnSp>
      <p:cxnSp>
        <p:nvCxnSpPr>
          <p:cNvPr id="769" name="Straight Arrow Connector 768">
            <a:extLst>
              <a:ext uri="{FF2B5EF4-FFF2-40B4-BE49-F238E27FC236}">
                <a16:creationId xmlns:a16="http://schemas.microsoft.com/office/drawing/2014/main" id="{AFD58206-A782-344F-8A2A-B3A0F89ABD60}"/>
              </a:ext>
            </a:extLst>
          </p:cNvPr>
          <p:cNvCxnSpPr>
            <a:cxnSpLocks/>
          </p:cNvCxnSpPr>
          <p:nvPr/>
        </p:nvCxnSpPr>
        <p:spPr>
          <a:xfrm>
            <a:off x="3018051" y="2556099"/>
            <a:ext cx="1546983" cy="0"/>
          </a:xfrm>
          <a:prstGeom prst="straightConnector1">
            <a:avLst/>
          </a:prstGeom>
          <a:noFill/>
          <a:ln w="28575" cap="flat" cmpd="sng" algn="ctr">
            <a:solidFill>
              <a:schemeClr val="tx1"/>
            </a:solidFill>
            <a:prstDash val="solid"/>
            <a:miter lim="800000"/>
            <a:tailEnd type="triangle"/>
          </a:ln>
          <a:effectLst/>
        </p:spPr>
      </p:cxnSp>
      <p:sp>
        <p:nvSpPr>
          <p:cNvPr id="770" name="Rounded Rectangle 769">
            <a:extLst>
              <a:ext uri="{FF2B5EF4-FFF2-40B4-BE49-F238E27FC236}">
                <a16:creationId xmlns:a16="http://schemas.microsoft.com/office/drawing/2014/main" id="{13393BC9-63DA-044A-869A-BC78A655D8F0}"/>
              </a:ext>
            </a:extLst>
          </p:cNvPr>
          <p:cNvSpPr/>
          <p:nvPr/>
        </p:nvSpPr>
        <p:spPr>
          <a:xfrm>
            <a:off x="3850385" y="2716037"/>
            <a:ext cx="255659" cy="163645"/>
          </a:xfrm>
          <a:prstGeom prst="roundRect">
            <a:avLst>
              <a:gd name="adj" fmla="val 13618"/>
            </a:avLst>
          </a:prstGeom>
          <a:solidFill>
            <a:schemeClr val="accent3">
              <a:lumMod val="20000"/>
              <a:lumOff val="80000"/>
            </a:schemeClr>
          </a:solidFill>
          <a:ln w="19050" cap="flat" cmpd="sng" algn="ctr">
            <a:solidFill>
              <a:schemeClr val="tx1"/>
            </a:solidFill>
            <a:prstDash val="solid"/>
            <a:miter lim="800000"/>
          </a:ln>
          <a:effectLst/>
        </p:spPr>
        <p:txBody>
          <a:bodyPr lIns="24163" tIns="24163" rIns="24163" bIns="24163" rtlCol="0" anchor="ctr"/>
          <a:lstStyle/>
          <a:p>
            <a:pPr marL="0" marR="0" lvl="0" indent="0" algn="ctr" defTabSz="613688" rtl="0" eaLnBrk="1" fontAlgn="auto" latinLnBrk="0" hangingPunct="1">
              <a:lnSpc>
                <a:spcPct val="100000"/>
              </a:lnSpc>
              <a:spcBef>
                <a:spcPts val="0"/>
              </a:spcBef>
              <a:spcAft>
                <a:spcPts val="0"/>
              </a:spcAft>
              <a:buClrTx/>
              <a:buSzTx/>
              <a:buFontTx/>
              <a:buNone/>
              <a:tabLst/>
              <a:defRPr/>
            </a:pPr>
            <a:r>
              <a:rPr kumimoji="0" lang="en-US" sz="1342"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&lt;&lt;</a:t>
            </a:r>
          </a:p>
        </p:txBody>
      </p:sp>
      <p:sp>
        <p:nvSpPr>
          <p:cNvPr id="771" name="TextBox 770">
            <a:extLst>
              <a:ext uri="{FF2B5EF4-FFF2-40B4-BE49-F238E27FC236}">
                <a16:creationId xmlns:a16="http://schemas.microsoft.com/office/drawing/2014/main" id="{C869B5FE-BFF2-5944-8201-2F0B341E9D49}"/>
              </a:ext>
            </a:extLst>
          </p:cNvPr>
          <p:cNvSpPr txBox="1"/>
          <p:nvPr/>
        </p:nvSpPr>
        <p:spPr>
          <a:xfrm>
            <a:off x="3777229" y="1774928"/>
            <a:ext cx="771442" cy="298864"/>
          </a:xfrm>
          <a:prstGeom prst="rect">
            <a:avLst/>
          </a:prstGeom>
          <a:noFill/>
          <a:ln w="38100">
            <a:noFill/>
          </a:ln>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342" b="1" i="1" u="none" strike="noStrike" kern="1200" cap="none" spc="0" normalizeH="0" baseline="0" noProof="0" dirty="0">
                <a:ln>
                  <a:noFill/>
                </a:ln>
                <a:solidFill>
                  <a:prstClr val="black"/>
                </a:solidFill>
                <a:effectLst/>
                <a:uLnTx/>
                <a:uFillTx/>
                <a:latin typeface="Corbel" panose="020B0503020204020204" pitchFamily="34" charset="0"/>
                <a:ea typeface="+mn-ea"/>
                <a:cs typeface="+mn-cs"/>
              </a:rPr>
              <a:t>match</a:t>
            </a:r>
          </a:p>
        </p:txBody>
      </p:sp>
      <p:cxnSp>
        <p:nvCxnSpPr>
          <p:cNvPr id="772" name="Straight Arrow Connector 771">
            <a:extLst>
              <a:ext uri="{FF2B5EF4-FFF2-40B4-BE49-F238E27FC236}">
                <a16:creationId xmlns:a16="http://schemas.microsoft.com/office/drawing/2014/main" id="{5F78075F-8ADE-FD4C-A0A6-8F247DCC962B}"/>
              </a:ext>
            </a:extLst>
          </p:cNvPr>
          <p:cNvCxnSpPr>
            <a:cxnSpLocks/>
          </p:cNvCxnSpPr>
          <p:nvPr/>
        </p:nvCxnSpPr>
        <p:spPr>
          <a:xfrm>
            <a:off x="5041208" y="1763360"/>
            <a:ext cx="0" cy="158187"/>
          </a:xfrm>
          <a:prstGeom prst="straightConnector1">
            <a:avLst/>
          </a:prstGeom>
          <a:noFill/>
          <a:ln w="12700" cap="flat" cmpd="sng" algn="ctr">
            <a:solidFill>
              <a:schemeClr val="tx1"/>
            </a:solidFill>
            <a:prstDash val="solid"/>
            <a:miter lim="800000"/>
            <a:tailEnd type="triangle"/>
          </a:ln>
          <a:effectLst/>
        </p:spPr>
      </p:cxnSp>
      <p:cxnSp>
        <p:nvCxnSpPr>
          <p:cNvPr id="773" name="Straight Arrow Connector 772">
            <a:extLst>
              <a:ext uri="{FF2B5EF4-FFF2-40B4-BE49-F238E27FC236}">
                <a16:creationId xmlns:a16="http://schemas.microsoft.com/office/drawing/2014/main" id="{72EA8FC8-B5CE-DD41-9C85-38A8A4F386EE}"/>
              </a:ext>
            </a:extLst>
          </p:cNvPr>
          <p:cNvCxnSpPr>
            <a:cxnSpLocks/>
          </p:cNvCxnSpPr>
          <p:nvPr/>
        </p:nvCxnSpPr>
        <p:spPr>
          <a:xfrm flipH="1" flipV="1">
            <a:off x="5134455" y="1763359"/>
            <a:ext cx="155" cy="160188"/>
          </a:xfrm>
          <a:prstGeom prst="straightConnector1">
            <a:avLst/>
          </a:prstGeom>
          <a:noFill/>
          <a:ln w="12700" cap="flat" cmpd="sng" algn="ctr">
            <a:solidFill>
              <a:schemeClr val="tx1"/>
            </a:solidFill>
            <a:prstDash val="solid"/>
            <a:miter lim="800000"/>
            <a:tailEnd type="triangle"/>
          </a:ln>
          <a:effectLst/>
        </p:spPr>
      </p:cxnSp>
      <p:sp>
        <p:nvSpPr>
          <p:cNvPr id="774" name="TextBox 773">
            <a:extLst>
              <a:ext uri="{FF2B5EF4-FFF2-40B4-BE49-F238E27FC236}">
                <a16:creationId xmlns:a16="http://schemas.microsoft.com/office/drawing/2014/main" id="{89146582-E0FF-7146-9C12-34DAC441EADA}"/>
              </a:ext>
            </a:extLst>
          </p:cNvPr>
          <p:cNvSpPr txBox="1"/>
          <p:nvPr/>
        </p:nvSpPr>
        <p:spPr>
          <a:xfrm>
            <a:off x="5578432" y="2162081"/>
            <a:ext cx="683064" cy="505395"/>
          </a:xfrm>
          <a:prstGeom prst="rect">
            <a:avLst/>
          </a:prstGeom>
          <a:noFill/>
          <a:ln>
            <a:noFill/>
          </a:ln>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342" b="1" i="1" u="none" strike="noStrike" kern="1200" cap="none" spc="0" normalizeH="0" baseline="0" noProof="0" dirty="0">
                <a:ln>
                  <a:noFill/>
                </a:ln>
                <a:solidFill>
                  <a:prstClr val="black"/>
                </a:solidFill>
                <a:effectLst/>
                <a:uLnTx/>
                <a:uFillTx/>
                <a:latin typeface="Corbel" panose="020B0503020204020204" pitchFamily="34" charset="0"/>
                <a:ea typeface="+mn-ea"/>
                <a:cs typeface="+mn-cs"/>
              </a:rPr>
              <a:t>CIGAR</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42" b="1" i="1" u="none" strike="noStrike" kern="1200" cap="none" spc="0" normalizeH="0" baseline="0" noProof="0" dirty="0">
                <a:ln>
                  <a:noFill/>
                </a:ln>
                <a:solidFill>
                  <a:prstClr val="black"/>
                </a:solidFill>
                <a:effectLst/>
                <a:uLnTx/>
                <a:uFillTx/>
                <a:latin typeface="Corbel" panose="020B0503020204020204" pitchFamily="34" charset="0"/>
                <a:ea typeface="+mn-ea"/>
                <a:cs typeface="+mn-cs"/>
              </a:rPr>
              <a:t>out</a:t>
            </a:r>
          </a:p>
        </p:txBody>
      </p:sp>
      <p:cxnSp>
        <p:nvCxnSpPr>
          <p:cNvPr id="775" name="Straight Arrow Connector 774">
            <a:extLst>
              <a:ext uri="{FF2B5EF4-FFF2-40B4-BE49-F238E27FC236}">
                <a16:creationId xmlns:a16="http://schemas.microsoft.com/office/drawing/2014/main" id="{A61581F4-CFBD-564F-8387-EC82DCE942B7}"/>
              </a:ext>
            </a:extLst>
          </p:cNvPr>
          <p:cNvCxnSpPr>
            <a:cxnSpLocks/>
          </p:cNvCxnSpPr>
          <p:nvPr/>
        </p:nvCxnSpPr>
        <p:spPr>
          <a:xfrm>
            <a:off x="6231122" y="2881025"/>
            <a:ext cx="265788" cy="0"/>
          </a:xfrm>
          <a:prstGeom prst="straightConnector1">
            <a:avLst/>
          </a:prstGeom>
          <a:noFill/>
          <a:ln w="25400" cap="flat" cmpd="sng" algn="ctr">
            <a:solidFill>
              <a:schemeClr val="tx1"/>
            </a:solidFill>
            <a:prstDash val="solid"/>
            <a:miter lim="800000"/>
            <a:tailEnd type="triangle"/>
          </a:ln>
          <a:effectLst/>
        </p:spPr>
      </p:cxnSp>
      <p:sp>
        <p:nvSpPr>
          <p:cNvPr id="776" name="Triangle 775">
            <a:extLst>
              <a:ext uri="{FF2B5EF4-FFF2-40B4-BE49-F238E27FC236}">
                <a16:creationId xmlns:a16="http://schemas.microsoft.com/office/drawing/2014/main" id="{29719223-0259-EE4F-B906-E85C6E9945E9}"/>
              </a:ext>
            </a:extLst>
          </p:cNvPr>
          <p:cNvSpPr/>
          <p:nvPr/>
        </p:nvSpPr>
        <p:spPr>
          <a:xfrm rot="5400000">
            <a:off x="6471959" y="1820494"/>
            <a:ext cx="131768" cy="114801"/>
          </a:xfrm>
          <a:prstGeom prst="triangle">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207"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grpSp>
        <p:nvGrpSpPr>
          <p:cNvPr id="777" name="Group 776">
            <a:extLst>
              <a:ext uri="{FF2B5EF4-FFF2-40B4-BE49-F238E27FC236}">
                <a16:creationId xmlns:a16="http://schemas.microsoft.com/office/drawing/2014/main" id="{B31C5A53-2E89-9849-836D-B6460548C641}"/>
              </a:ext>
            </a:extLst>
          </p:cNvPr>
          <p:cNvGrpSpPr/>
          <p:nvPr/>
        </p:nvGrpSpPr>
        <p:grpSpPr>
          <a:xfrm>
            <a:off x="1889997" y="1519890"/>
            <a:ext cx="489309" cy="1545553"/>
            <a:chOff x="8731842" y="10098736"/>
            <a:chExt cx="729028" cy="2688281"/>
          </a:xfrm>
        </p:grpSpPr>
        <p:sp>
          <p:nvSpPr>
            <p:cNvPr id="778" name="Trapezoid 777">
              <a:extLst>
                <a:ext uri="{FF2B5EF4-FFF2-40B4-BE49-F238E27FC236}">
                  <a16:creationId xmlns:a16="http://schemas.microsoft.com/office/drawing/2014/main" id="{259DD956-9B91-574B-A373-D3A9346206D1}"/>
                </a:ext>
              </a:extLst>
            </p:cNvPr>
            <p:cNvSpPr/>
            <p:nvPr/>
          </p:nvSpPr>
          <p:spPr>
            <a:xfrm rot="5400000">
              <a:off x="7781130" y="11107277"/>
              <a:ext cx="2688281" cy="671199"/>
            </a:xfrm>
            <a:prstGeom prst="trapezoid">
              <a:avLst>
                <a:gd name="adj" fmla="val 59146"/>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342"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
          <p:nvSpPr>
            <p:cNvPr id="779" name="TextBox 778">
              <a:extLst>
                <a:ext uri="{FF2B5EF4-FFF2-40B4-BE49-F238E27FC236}">
                  <a16:creationId xmlns:a16="http://schemas.microsoft.com/office/drawing/2014/main" id="{B285317B-9BC4-8646-A141-ED56483B50B7}"/>
                </a:ext>
              </a:extLst>
            </p:cNvPr>
            <p:cNvSpPr txBox="1"/>
            <p:nvPr/>
          </p:nvSpPr>
          <p:spPr>
            <a:xfrm>
              <a:off x="8731842" y="10299492"/>
              <a:ext cx="596558" cy="2313655"/>
            </a:xfrm>
            <a:prstGeom prst="rect">
              <a:avLst/>
            </a:prstGeom>
            <a:noFill/>
            <a:ln w="28575">
              <a:noFill/>
            </a:ln>
          </p:spPr>
          <p:txBody>
            <a:bodyPr wrap="square" rtlCol="0">
              <a:spAutoFit/>
            </a:bodyPr>
            <a:lstStyle/>
            <a:p>
              <a:pPr marL="0" marR="0" lvl="0" indent="0" algn="l" defTabSz="457200" rtl="0" eaLnBrk="1" fontAlgn="auto" latinLnBrk="0" hangingPunct="1">
                <a:lnSpc>
                  <a:spcPct val="100000"/>
                </a:lnSpc>
                <a:spcBef>
                  <a:spcPts val="0"/>
                </a:spcBef>
                <a:spcAft>
                  <a:spcPts val="806"/>
                </a:spcAft>
                <a:buClrTx/>
                <a:buSzTx/>
                <a:buFontTx/>
                <a:buNone/>
                <a:tabLst/>
                <a:defRPr/>
              </a:pPr>
              <a:r>
                <a:rPr kumimoji="0" lang="en-US" sz="13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2</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t>
              </a:r>
            </a:p>
            <a:p>
              <a:pPr marL="0" marR="0" lvl="0" indent="0" algn="l" defTabSz="457200" rtl="0" eaLnBrk="1" fontAlgn="auto" latinLnBrk="0" hangingPunct="1">
                <a:lnSpc>
                  <a:spcPct val="100000"/>
                </a:lnSpc>
                <a:spcBef>
                  <a:spcPts val="806"/>
                </a:spcBef>
                <a:spcAft>
                  <a:spcPts val="0"/>
                </a:spcAft>
                <a:buClrTx/>
                <a:buSzTx/>
                <a:buFontTx/>
                <a:buNone/>
                <a:tabLst/>
                <a:defRPr/>
              </a:pPr>
              <a:r>
                <a:rPr kumimoji="0" lang="en-US" sz="13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64</a:t>
              </a:r>
            </a:p>
          </p:txBody>
        </p:sp>
      </p:grpSp>
      <p:cxnSp>
        <p:nvCxnSpPr>
          <p:cNvPr id="780" name="Elbow Connector 779">
            <a:extLst>
              <a:ext uri="{FF2B5EF4-FFF2-40B4-BE49-F238E27FC236}">
                <a16:creationId xmlns:a16="http://schemas.microsoft.com/office/drawing/2014/main" id="{8D286E7E-98AD-BE41-B76F-9E35C59A74A5}"/>
              </a:ext>
            </a:extLst>
          </p:cNvPr>
          <p:cNvCxnSpPr>
            <a:cxnSpLocks/>
          </p:cNvCxnSpPr>
          <p:nvPr/>
        </p:nvCxnSpPr>
        <p:spPr>
          <a:xfrm rot="5400000" flipH="1" flipV="1">
            <a:off x="831218" y="2605058"/>
            <a:ext cx="1933000" cy="265788"/>
          </a:xfrm>
          <a:prstGeom prst="bentConnector3">
            <a:avLst>
              <a:gd name="adj1" fmla="val 100005"/>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81" name="Elbow Connector 780">
            <a:extLst>
              <a:ext uri="{FF2B5EF4-FFF2-40B4-BE49-F238E27FC236}">
                <a16:creationId xmlns:a16="http://schemas.microsoft.com/office/drawing/2014/main" id="{7332CE61-4A22-3A46-B934-67163B8D1C89}"/>
              </a:ext>
            </a:extLst>
          </p:cNvPr>
          <p:cNvCxnSpPr>
            <a:cxnSpLocks/>
          </p:cNvCxnSpPr>
          <p:nvPr/>
        </p:nvCxnSpPr>
        <p:spPr>
          <a:xfrm rot="5400000" flipH="1" flipV="1">
            <a:off x="1196789" y="2648502"/>
            <a:ext cx="1292694" cy="144975"/>
          </a:xfrm>
          <a:prstGeom prst="bentConnector3">
            <a:avLst>
              <a:gd name="adj1" fmla="val 99997"/>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82" name="Elbow Connector 781">
            <a:extLst>
              <a:ext uri="{FF2B5EF4-FFF2-40B4-BE49-F238E27FC236}">
                <a16:creationId xmlns:a16="http://schemas.microsoft.com/office/drawing/2014/main" id="{96636239-8FBA-6B40-9665-3BA73212FADA}"/>
              </a:ext>
            </a:extLst>
          </p:cNvPr>
          <p:cNvCxnSpPr>
            <a:cxnSpLocks/>
          </p:cNvCxnSpPr>
          <p:nvPr/>
        </p:nvCxnSpPr>
        <p:spPr>
          <a:xfrm>
            <a:off x="1762443" y="3371805"/>
            <a:ext cx="1260000" cy="579900"/>
          </a:xfrm>
          <a:prstGeom prst="bentConnector2">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3" name="Elbow Connector 782">
            <a:extLst>
              <a:ext uri="{FF2B5EF4-FFF2-40B4-BE49-F238E27FC236}">
                <a16:creationId xmlns:a16="http://schemas.microsoft.com/office/drawing/2014/main" id="{4437FB6E-2015-094C-B0FF-4CB6DDA4A1A0}"/>
              </a:ext>
            </a:extLst>
          </p:cNvPr>
          <p:cNvCxnSpPr>
            <a:cxnSpLocks/>
          </p:cNvCxnSpPr>
          <p:nvPr/>
        </p:nvCxnSpPr>
        <p:spPr>
          <a:xfrm rot="5400000" flipH="1" flipV="1">
            <a:off x="1675290" y="2938191"/>
            <a:ext cx="432000" cy="108000"/>
          </a:xfrm>
          <a:prstGeom prst="bentConnector3">
            <a:avLst>
              <a:gd name="adj1" fmla="val 99997"/>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84" name="Elbow Connector 783">
            <a:extLst>
              <a:ext uri="{FF2B5EF4-FFF2-40B4-BE49-F238E27FC236}">
                <a16:creationId xmlns:a16="http://schemas.microsoft.com/office/drawing/2014/main" id="{5C4A6F29-4023-CD4A-8FB8-77EE31E7145C}"/>
              </a:ext>
            </a:extLst>
          </p:cNvPr>
          <p:cNvCxnSpPr>
            <a:cxnSpLocks/>
          </p:cNvCxnSpPr>
          <p:nvPr/>
        </p:nvCxnSpPr>
        <p:spPr>
          <a:xfrm>
            <a:off x="1833006" y="3200756"/>
            <a:ext cx="4276763" cy="773200"/>
          </a:xfrm>
          <a:prstGeom prst="bentConnector2">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5" name="Straight Arrow Connector 784">
            <a:extLst>
              <a:ext uri="{FF2B5EF4-FFF2-40B4-BE49-F238E27FC236}">
                <a16:creationId xmlns:a16="http://schemas.microsoft.com/office/drawing/2014/main" id="{DE8E61BA-FE2D-7D4E-BB84-3314284CF911}"/>
              </a:ext>
            </a:extLst>
          </p:cNvPr>
          <p:cNvCxnSpPr>
            <a:cxnSpLocks/>
          </p:cNvCxnSpPr>
          <p:nvPr/>
        </p:nvCxnSpPr>
        <p:spPr>
          <a:xfrm>
            <a:off x="3018050" y="2285479"/>
            <a:ext cx="1548920" cy="0"/>
          </a:xfrm>
          <a:prstGeom prst="straightConnector1">
            <a:avLst/>
          </a:prstGeom>
          <a:noFill/>
          <a:ln w="28575" cap="flat" cmpd="sng" algn="ctr">
            <a:solidFill>
              <a:schemeClr val="tx1"/>
            </a:solidFill>
            <a:prstDash val="solid"/>
            <a:miter lim="800000"/>
            <a:tailEnd type="triangle"/>
          </a:ln>
          <a:effectLst/>
        </p:spPr>
      </p:cxnSp>
      <p:sp>
        <p:nvSpPr>
          <p:cNvPr id="786" name="TextBox 785">
            <a:extLst>
              <a:ext uri="{FF2B5EF4-FFF2-40B4-BE49-F238E27FC236}">
                <a16:creationId xmlns:a16="http://schemas.microsoft.com/office/drawing/2014/main" id="{C0782D26-D04B-7240-9E78-4AD36E5917E9}"/>
              </a:ext>
            </a:extLst>
          </p:cNvPr>
          <p:cNvSpPr txBox="1"/>
          <p:nvPr/>
        </p:nvSpPr>
        <p:spPr>
          <a:xfrm>
            <a:off x="2398772" y="2164755"/>
            <a:ext cx="740488" cy="278089"/>
          </a:xfrm>
          <a:prstGeom prst="rect">
            <a:avLst/>
          </a:prstGeom>
          <a:noFill/>
          <a:ln>
            <a:noFill/>
          </a:ln>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7"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192</a:t>
            </a:r>
          </a:p>
        </p:txBody>
      </p:sp>
      <p:cxnSp>
        <p:nvCxnSpPr>
          <p:cNvPr id="787" name="Straight Connector 786">
            <a:extLst>
              <a:ext uri="{FF2B5EF4-FFF2-40B4-BE49-F238E27FC236}">
                <a16:creationId xmlns:a16="http://schemas.microsoft.com/office/drawing/2014/main" id="{E1A6C8F7-0E17-794C-B694-7DA64D081DA3}"/>
              </a:ext>
            </a:extLst>
          </p:cNvPr>
          <p:cNvCxnSpPr>
            <a:cxnSpLocks/>
          </p:cNvCxnSpPr>
          <p:nvPr/>
        </p:nvCxnSpPr>
        <p:spPr>
          <a:xfrm flipV="1">
            <a:off x="2568356" y="2343040"/>
            <a:ext cx="210863" cy="183833"/>
          </a:xfrm>
          <a:prstGeom prst="line">
            <a:avLst/>
          </a:prstGeom>
          <a:noFill/>
          <a:ln w="25400" cap="flat" cmpd="sng" algn="ctr">
            <a:solidFill>
              <a:schemeClr val="tx1"/>
            </a:solidFill>
            <a:prstDash val="solid"/>
            <a:miter lim="800000"/>
          </a:ln>
          <a:effectLst/>
        </p:spPr>
      </p:cxnSp>
      <p:sp>
        <p:nvSpPr>
          <p:cNvPr id="788" name="TextBox 787">
            <a:extLst>
              <a:ext uri="{FF2B5EF4-FFF2-40B4-BE49-F238E27FC236}">
                <a16:creationId xmlns:a16="http://schemas.microsoft.com/office/drawing/2014/main" id="{E8E4F495-7230-184F-9121-E1F68C29A4E2}"/>
              </a:ext>
            </a:extLst>
          </p:cNvPr>
          <p:cNvSpPr txBox="1"/>
          <p:nvPr/>
        </p:nvSpPr>
        <p:spPr>
          <a:xfrm>
            <a:off x="3704642" y="2050408"/>
            <a:ext cx="844029" cy="298864"/>
          </a:xfrm>
          <a:prstGeom prst="rect">
            <a:avLst/>
          </a:prstGeom>
          <a:noFill/>
          <a:ln w="38100">
            <a:noFill/>
          </a:ln>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342" b="1" i="1" u="none" strike="noStrike" kern="1200" cap="none" spc="0" normalizeH="0" baseline="0" noProof="0" dirty="0">
                <a:ln>
                  <a:noFill/>
                </a:ln>
                <a:solidFill>
                  <a:prstClr val="black"/>
                </a:solidFill>
                <a:effectLst/>
                <a:uLnTx/>
                <a:uFillTx/>
                <a:latin typeface="Corbel" panose="020B0503020204020204" pitchFamily="34" charset="0"/>
                <a:ea typeface="+mn-ea"/>
                <a:cs typeface="+mn-cs"/>
              </a:rPr>
              <a:t>insertion</a:t>
            </a:r>
          </a:p>
        </p:txBody>
      </p:sp>
      <p:sp>
        <p:nvSpPr>
          <p:cNvPr id="789" name="TextBox 788">
            <a:extLst>
              <a:ext uri="{FF2B5EF4-FFF2-40B4-BE49-F238E27FC236}">
                <a16:creationId xmlns:a16="http://schemas.microsoft.com/office/drawing/2014/main" id="{DBE06A68-1360-B040-AE34-6F0C19F56895}"/>
              </a:ext>
            </a:extLst>
          </p:cNvPr>
          <p:cNvSpPr txBox="1"/>
          <p:nvPr/>
        </p:nvSpPr>
        <p:spPr>
          <a:xfrm>
            <a:off x="3777229" y="2310187"/>
            <a:ext cx="771442" cy="298864"/>
          </a:xfrm>
          <a:prstGeom prst="rect">
            <a:avLst/>
          </a:prstGeom>
          <a:noFill/>
          <a:ln w="38100">
            <a:noFill/>
          </a:ln>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342" b="1" i="1" u="none" strike="noStrike" kern="1200" cap="none" spc="0" normalizeH="0" baseline="0" noProof="0" dirty="0">
                <a:ln>
                  <a:noFill/>
                </a:ln>
                <a:solidFill>
                  <a:prstClr val="black"/>
                </a:solidFill>
                <a:effectLst/>
                <a:uLnTx/>
                <a:uFillTx/>
                <a:latin typeface="Corbel" panose="020B0503020204020204" pitchFamily="34" charset="0"/>
                <a:ea typeface="+mn-ea"/>
                <a:cs typeface="+mn-cs"/>
              </a:rPr>
              <a:t>deletion</a:t>
            </a:r>
          </a:p>
        </p:txBody>
      </p:sp>
      <p:sp>
        <p:nvSpPr>
          <p:cNvPr id="790" name="TextBox 789">
            <a:extLst>
              <a:ext uri="{FF2B5EF4-FFF2-40B4-BE49-F238E27FC236}">
                <a16:creationId xmlns:a16="http://schemas.microsoft.com/office/drawing/2014/main" id="{41281511-09CA-C84B-B412-C7457DE38B8F}"/>
              </a:ext>
            </a:extLst>
          </p:cNvPr>
          <p:cNvSpPr txBox="1"/>
          <p:nvPr/>
        </p:nvSpPr>
        <p:spPr>
          <a:xfrm>
            <a:off x="3777229" y="2577030"/>
            <a:ext cx="771442" cy="298864"/>
          </a:xfrm>
          <a:prstGeom prst="rect">
            <a:avLst/>
          </a:prstGeom>
          <a:noFill/>
          <a:ln w="38100">
            <a:noFill/>
          </a:ln>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342" b="1" i="1" u="none" strike="noStrike" kern="1200" cap="none" spc="0" normalizeH="0" baseline="0" noProof="0" dirty="0">
                <a:ln>
                  <a:noFill/>
                </a:ln>
                <a:solidFill>
                  <a:prstClr val="black"/>
                </a:solidFill>
                <a:effectLst/>
                <a:uLnTx/>
                <a:uFillTx/>
                <a:latin typeface="Corbel" panose="020B0503020204020204" pitchFamily="34" charset="0"/>
                <a:ea typeface="+mn-ea"/>
                <a:cs typeface="+mn-cs"/>
              </a:rPr>
              <a:t>subs</a:t>
            </a:r>
          </a:p>
        </p:txBody>
      </p:sp>
      <p:cxnSp>
        <p:nvCxnSpPr>
          <p:cNvPr id="791" name="Straight Arrow Connector 790">
            <a:extLst>
              <a:ext uri="{FF2B5EF4-FFF2-40B4-BE49-F238E27FC236}">
                <a16:creationId xmlns:a16="http://schemas.microsoft.com/office/drawing/2014/main" id="{F39516B6-B12A-7D42-93C6-DDA250EAD8BA}"/>
              </a:ext>
            </a:extLst>
          </p:cNvPr>
          <p:cNvCxnSpPr>
            <a:cxnSpLocks/>
          </p:cNvCxnSpPr>
          <p:nvPr/>
        </p:nvCxnSpPr>
        <p:spPr>
          <a:xfrm flipV="1">
            <a:off x="6218760" y="1877894"/>
            <a:ext cx="265788" cy="247"/>
          </a:xfrm>
          <a:prstGeom prst="straightConnector1">
            <a:avLst/>
          </a:prstGeom>
          <a:noFill/>
          <a:ln w="25400" cap="flat" cmpd="sng" algn="ctr">
            <a:solidFill>
              <a:schemeClr val="tx1"/>
            </a:solidFill>
            <a:prstDash val="solid"/>
            <a:miter lim="800000"/>
            <a:tailEnd type="triangle"/>
          </a:ln>
          <a:effectLst/>
        </p:spPr>
      </p:cxnSp>
      <p:cxnSp>
        <p:nvCxnSpPr>
          <p:cNvPr id="792" name="Straight Connector 791">
            <a:extLst>
              <a:ext uri="{FF2B5EF4-FFF2-40B4-BE49-F238E27FC236}">
                <a16:creationId xmlns:a16="http://schemas.microsoft.com/office/drawing/2014/main" id="{44E6BFF3-EF67-B346-B7E6-269886FE3C78}"/>
              </a:ext>
            </a:extLst>
          </p:cNvPr>
          <p:cNvCxnSpPr>
            <a:cxnSpLocks/>
          </p:cNvCxnSpPr>
          <p:nvPr/>
        </p:nvCxnSpPr>
        <p:spPr>
          <a:xfrm flipH="1">
            <a:off x="5647955" y="2424496"/>
            <a:ext cx="564904" cy="0"/>
          </a:xfrm>
          <a:prstGeom prst="line">
            <a:avLst/>
          </a:prstGeom>
          <a:noFill/>
          <a:ln w="38100" cap="flat" cmpd="sng" algn="ctr">
            <a:solidFill>
              <a:schemeClr val="tx1"/>
            </a:solidFill>
            <a:prstDash val="solid"/>
            <a:miter lim="800000"/>
          </a:ln>
          <a:effectLst/>
        </p:spPr>
      </p:cxnSp>
      <p:cxnSp>
        <p:nvCxnSpPr>
          <p:cNvPr id="793" name="Straight Connector 792">
            <a:extLst>
              <a:ext uri="{FF2B5EF4-FFF2-40B4-BE49-F238E27FC236}">
                <a16:creationId xmlns:a16="http://schemas.microsoft.com/office/drawing/2014/main" id="{DA54B754-3B74-C242-A10B-BF686134AC1D}"/>
              </a:ext>
            </a:extLst>
          </p:cNvPr>
          <p:cNvCxnSpPr>
            <a:cxnSpLocks/>
          </p:cNvCxnSpPr>
          <p:nvPr/>
        </p:nvCxnSpPr>
        <p:spPr>
          <a:xfrm flipH="1" flipV="1">
            <a:off x="6228630" y="1880029"/>
            <a:ext cx="0" cy="558000"/>
          </a:xfrm>
          <a:prstGeom prst="line">
            <a:avLst/>
          </a:prstGeom>
          <a:noFill/>
          <a:ln w="25400" cap="flat" cmpd="sng" algn="ctr">
            <a:solidFill>
              <a:schemeClr val="tx1"/>
            </a:solidFill>
            <a:prstDash val="solid"/>
            <a:miter lim="800000"/>
          </a:ln>
          <a:effectLst/>
        </p:spPr>
      </p:cxnSp>
      <p:cxnSp>
        <p:nvCxnSpPr>
          <p:cNvPr id="794" name="Elbow Connector 793">
            <a:extLst>
              <a:ext uri="{FF2B5EF4-FFF2-40B4-BE49-F238E27FC236}">
                <a16:creationId xmlns:a16="http://schemas.microsoft.com/office/drawing/2014/main" id="{9D1D2090-8162-3D4D-A30B-6A0C62D6983A}"/>
              </a:ext>
            </a:extLst>
          </p:cNvPr>
          <p:cNvCxnSpPr>
            <a:cxnSpLocks/>
          </p:cNvCxnSpPr>
          <p:nvPr/>
        </p:nvCxnSpPr>
        <p:spPr>
          <a:xfrm flipH="1" flipV="1">
            <a:off x="2168653" y="1659171"/>
            <a:ext cx="5146612" cy="1183963"/>
          </a:xfrm>
          <a:prstGeom prst="bentConnector4">
            <a:avLst>
              <a:gd name="adj1" fmla="val -10722"/>
              <a:gd name="adj2" fmla="val 117893"/>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795" name="Group 794">
            <a:extLst>
              <a:ext uri="{FF2B5EF4-FFF2-40B4-BE49-F238E27FC236}">
                <a16:creationId xmlns:a16="http://schemas.microsoft.com/office/drawing/2014/main" id="{DA92E638-D96D-B544-94D7-8B92839C34F0}"/>
              </a:ext>
            </a:extLst>
          </p:cNvPr>
          <p:cNvGrpSpPr/>
          <p:nvPr/>
        </p:nvGrpSpPr>
        <p:grpSpPr>
          <a:xfrm>
            <a:off x="3120106" y="1756090"/>
            <a:ext cx="740488" cy="340345"/>
            <a:chOff x="4885665" y="9917646"/>
            <a:chExt cx="1103262" cy="507084"/>
          </a:xfrm>
        </p:grpSpPr>
        <p:sp>
          <p:nvSpPr>
            <p:cNvPr id="796" name="TextBox 795">
              <a:extLst>
                <a:ext uri="{FF2B5EF4-FFF2-40B4-BE49-F238E27FC236}">
                  <a16:creationId xmlns:a16="http://schemas.microsoft.com/office/drawing/2014/main" id="{EF7B792D-9DE5-0249-9E6C-FE60B2F37D2D}"/>
                </a:ext>
              </a:extLst>
            </p:cNvPr>
            <p:cNvSpPr txBox="1"/>
            <p:nvPr/>
          </p:nvSpPr>
          <p:spPr>
            <a:xfrm>
              <a:off x="4885665" y="9917646"/>
              <a:ext cx="1103262" cy="414328"/>
            </a:xfrm>
            <a:prstGeom prst="rect">
              <a:avLst/>
            </a:prstGeom>
            <a:noFill/>
            <a:ln>
              <a:noFill/>
            </a:ln>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7"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64</a:t>
              </a:r>
            </a:p>
          </p:txBody>
        </p:sp>
        <p:cxnSp>
          <p:nvCxnSpPr>
            <p:cNvPr id="797" name="Straight Connector 796">
              <a:extLst>
                <a:ext uri="{FF2B5EF4-FFF2-40B4-BE49-F238E27FC236}">
                  <a16:creationId xmlns:a16="http://schemas.microsoft.com/office/drawing/2014/main" id="{42192E1C-F445-3F49-866B-BD1B8B12E980}"/>
                </a:ext>
              </a:extLst>
            </p:cNvPr>
            <p:cNvCxnSpPr>
              <a:cxnSpLocks/>
            </p:cNvCxnSpPr>
            <p:nvPr/>
          </p:nvCxnSpPr>
          <p:spPr>
            <a:xfrm flipV="1">
              <a:off x="5105892" y="10150836"/>
              <a:ext cx="314167" cy="273894"/>
            </a:xfrm>
            <a:prstGeom prst="line">
              <a:avLst/>
            </a:prstGeom>
            <a:noFill/>
            <a:ln w="25400" cap="flat" cmpd="sng" algn="ctr">
              <a:noFill/>
              <a:prstDash val="solid"/>
              <a:miter lim="800000"/>
            </a:ln>
            <a:effectLst/>
          </p:spPr>
        </p:cxnSp>
      </p:grpSp>
      <p:grpSp>
        <p:nvGrpSpPr>
          <p:cNvPr id="798" name="Group 797">
            <a:extLst>
              <a:ext uri="{FF2B5EF4-FFF2-40B4-BE49-F238E27FC236}">
                <a16:creationId xmlns:a16="http://schemas.microsoft.com/office/drawing/2014/main" id="{769E5367-C56A-2C4B-AFB4-D58BE1853899}"/>
              </a:ext>
            </a:extLst>
          </p:cNvPr>
          <p:cNvGrpSpPr/>
          <p:nvPr/>
        </p:nvGrpSpPr>
        <p:grpSpPr>
          <a:xfrm>
            <a:off x="3346719" y="2040556"/>
            <a:ext cx="740488" cy="340345"/>
            <a:chOff x="4885665" y="9917646"/>
            <a:chExt cx="1103262" cy="507084"/>
          </a:xfrm>
        </p:grpSpPr>
        <p:sp>
          <p:nvSpPr>
            <p:cNvPr id="799" name="TextBox 798">
              <a:extLst>
                <a:ext uri="{FF2B5EF4-FFF2-40B4-BE49-F238E27FC236}">
                  <a16:creationId xmlns:a16="http://schemas.microsoft.com/office/drawing/2014/main" id="{58C929D0-8BFC-9745-8488-B635734E927B}"/>
                </a:ext>
              </a:extLst>
            </p:cNvPr>
            <p:cNvSpPr txBox="1"/>
            <p:nvPr/>
          </p:nvSpPr>
          <p:spPr>
            <a:xfrm>
              <a:off x="4885665" y="9917646"/>
              <a:ext cx="1103262" cy="414328"/>
            </a:xfrm>
            <a:prstGeom prst="rect">
              <a:avLst/>
            </a:prstGeom>
            <a:noFill/>
            <a:ln>
              <a:noFill/>
            </a:ln>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7"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64</a:t>
              </a:r>
            </a:p>
          </p:txBody>
        </p:sp>
        <p:cxnSp>
          <p:nvCxnSpPr>
            <p:cNvPr id="800" name="Straight Connector 799">
              <a:extLst>
                <a:ext uri="{FF2B5EF4-FFF2-40B4-BE49-F238E27FC236}">
                  <a16:creationId xmlns:a16="http://schemas.microsoft.com/office/drawing/2014/main" id="{16457AEA-85C2-304F-988E-00CA29CFEF90}"/>
                </a:ext>
              </a:extLst>
            </p:cNvPr>
            <p:cNvCxnSpPr>
              <a:cxnSpLocks/>
            </p:cNvCxnSpPr>
            <p:nvPr/>
          </p:nvCxnSpPr>
          <p:spPr>
            <a:xfrm flipV="1">
              <a:off x="5105892" y="10150836"/>
              <a:ext cx="314167" cy="273894"/>
            </a:xfrm>
            <a:prstGeom prst="line">
              <a:avLst/>
            </a:prstGeom>
            <a:noFill/>
            <a:ln w="25400" cap="flat" cmpd="sng" algn="ctr">
              <a:noFill/>
              <a:prstDash val="solid"/>
              <a:miter lim="800000"/>
            </a:ln>
            <a:effectLst/>
          </p:spPr>
        </p:cxnSp>
      </p:grpSp>
      <p:grpSp>
        <p:nvGrpSpPr>
          <p:cNvPr id="801" name="Group 800">
            <a:extLst>
              <a:ext uri="{FF2B5EF4-FFF2-40B4-BE49-F238E27FC236}">
                <a16:creationId xmlns:a16="http://schemas.microsoft.com/office/drawing/2014/main" id="{E18125AF-714F-EC43-BC05-DB403A321AD4}"/>
              </a:ext>
            </a:extLst>
          </p:cNvPr>
          <p:cNvGrpSpPr/>
          <p:nvPr/>
        </p:nvGrpSpPr>
        <p:grpSpPr>
          <a:xfrm>
            <a:off x="3120106" y="2326787"/>
            <a:ext cx="740488" cy="340345"/>
            <a:chOff x="4885665" y="9917646"/>
            <a:chExt cx="1103262" cy="507084"/>
          </a:xfrm>
        </p:grpSpPr>
        <p:sp>
          <p:nvSpPr>
            <p:cNvPr id="802" name="TextBox 801">
              <a:extLst>
                <a:ext uri="{FF2B5EF4-FFF2-40B4-BE49-F238E27FC236}">
                  <a16:creationId xmlns:a16="http://schemas.microsoft.com/office/drawing/2014/main" id="{6987A492-1D5C-9942-8378-518A156C4BA4}"/>
                </a:ext>
              </a:extLst>
            </p:cNvPr>
            <p:cNvSpPr txBox="1"/>
            <p:nvPr/>
          </p:nvSpPr>
          <p:spPr>
            <a:xfrm>
              <a:off x="4885665" y="9917646"/>
              <a:ext cx="1103262" cy="414328"/>
            </a:xfrm>
            <a:prstGeom prst="rect">
              <a:avLst/>
            </a:prstGeom>
            <a:noFill/>
            <a:ln>
              <a:noFill/>
            </a:ln>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7"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64</a:t>
              </a:r>
            </a:p>
          </p:txBody>
        </p:sp>
        <p:cxnSp>
          <p:nvCxnSpPr>
            <p:cNvPr id="803" name="Straight Connector 802">
              <a:extLst>
                <a:ext uri="{FF2B5EF4-FFF2-40B4-BE49-F238E27FC236}">
                  <a16:creationId xmlns:a16="http://schemas.microsoft.com/office/drawing/2014/main" id="{AA4AA63E-1122-A94A-8C06-8A0D3B27B6A7}"/>
                </a:ext>
              </a:extLst>
            </p:cNvPr>
            <p:cNvCxnSpPr>
              <a:cxnSpLocks/>
            </p:cNvCxnSpPr>
            <p:nvPr/>
          </p:nvCxnSpPr>
          <p:spPr>
            <a:xfrm flipV="1">
              <a:off x="5105892" y="10150836"/>
              <a:ext cx="314167" cy="273894"/>
            </a:xfrm>
            <a:prstGeom prst="line">
              <a:avLst/>
            </a:prstGeom>
            <a:noFill/>
            <a:ln w="25400" cap="flat" cmpd="sng" algn="ctr">
              <a:noFill/>
              <a:prstDash val="solid"/>
              <a:miter lim="800000"/>
            </a:ln>
            <a:effectLst/>
          </p:spPr>
        </p:cxnSp>
      </p:grpSp>
      <p:grpSp>
        <p:nvGrpSpPr>
          <p:cNvPr id="804" name="Group 803">
            <a:extLst>
              <a:ext uri="{FF2B5EF4-FFF2-40B4-BE49-F238E27FC236}">
                <a16:creationId xmlns:a16="http://schemas.microsoft.com/office/drawing/2014/main" id="{DCAA5890-122D-654A-B049-63B75EE5BE27}"/>
              </a:ext>
            </a:extLst>
          </p:cNvPr>
          <p:cNvGrpSpPr/>
          <p:nvPr/>
        </p:nvGrpSpPr>
        <p:grpSpPr>
          <a:xfrm>
            <a:off x="3345967" y="2579389"/>
            <a:ext cx="740488" cy="340345"/>
            <a:chOff x="4885665" y="9917646"/>
            <a:chExt cx="1103262" cy="507084"/>
          </a:xfrm>
        </p:grpSpPr>
        <p:sp>
          <p:nvSpPr>
            <p:cNvPr id="805" name="TextBox 804">
              <a:extLst>
                <a:ext uri="{FF2B5EF4-FFF2-40B4-BE49-F238E27FC236}">
                  <a16:creationId xmlns:a16="http://schemas.microsoft.com/office/drawing/2014/main" id="{E6A93A2A-3997-BB40-8373-DF9EF198A99F}"/>
                </a:ext>
              </a:extLst>
            </p:cNvPr>
            <p:cNvSpPr txBox="1"/>
            <p:nvPr/>
          </p:nvSpPr>
          <p:spPr>
            <a:xfrm>
              <a:off x="4885665" y="9917646"/>
              <a:ext cx="1103262" cy="414328"/>
            </a:xfrm>
            <a:prstGeom prst="rect">
              <a:avLst/>
            </a:prstGeom>
            <a:noFill/>
            <a:ln>
              <a:noFill/>
            </a:ln>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7"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64</a:t>
              </a:r>
            </a:p>
          </p:txBody>
        </p:sp>
        <p:cxnSp>
          <p:nvCxnSpPr>
            <p:cNvPr id="806" name="Straight Connector 805">
              <a:extLst>
                <a:ext uri="{FF2B5EF4-FFF2-40B4-BE49-F238E27FC236}">
                  <a16:creationId xmlns:a16="http://schemas.microsoft.com/office/drawing/2014/main" id="{381AFAB0-F232-B64D-BCFC-1D44D3B8993F}"/>
                </a:ext>
              </a:extLst>
            </p:cNvPr>
            <p:cNvCxnSpPr>
              <a:cxnSpLocks/>
            </p:cNvCxnSpPr>
            <p:nvPr/>
          </p:nvCxnSpPr>
          <p:spPr>
            <a:xfrm flipV="1">
              <a:off x="5105892" y="10150836"/>
              <a:ext cx="314167" cy="273894"/>
            </a:xfrm>
            <a:prstGeom prst="line">
              <a:avLst/>
            </a:prstGeom>
            <a:noFill/>
            <a:ln w="25400" cap="flat" cmpd="sng" algn="ctr">
              <a:noFill/>
              <a:prstDash val="solid"/>
              <a:miter lim="800000"/>
            </a:ln>
            <a:effectLst/>
          </p:spPr>
        </p:cxnSp>
      </p:grpSp>
      <p:cxnSp>
        <p:nvCxnSpPr>
          <p:cNvPr id="809" name="Straight Connector 808">
            <a:extLst>
              <a:ext uri="{FF2B5EF4-FFF2-40B4-BE49-F238E27FC236}">
                <a16:creationId xmlns:a16="http://schemas.microsoft.com/office/drawing/2014/main" id="{144AD7CE-0CB9-F047-AACB-6642A1A43167}"/>
              </a:ext>
            </a:extLst>
          </p:cNvPr>
          <p:cNvCxnSpPr>
            <a:cxnSpLocks/>
          </p:cNvCxnSpPr>
          <p:nvPr/>
        </p:nvCxnSpPr>
        <p:spPr>
          <a:xfrm flipH="1">
            <a:off x="2479055" y="3611757"/>
            <a:ext cx="4479057" cy="92"/>
          </a:xfrm>
          <a:prstGeom prst="line">
            <a:avLst/>
          </a:prstGeom>
          <a:noFill/>
          <a:ln w="28575" cap="flat" cmpd="sng" algn="ctr">
            <a:solidFill>
              <a:schemeClr val="tx1"/>
            </a:solidFill>
            <a:prstDash val="solid"/>
            <a:miter lim="800000"/>
          </a:ln>
          <a:effectLst/>
        </p:spPr>
      </p:cxnSp>
      <p:sp>
        <p:nvSpPr>
          <p:cNvPr id="810" name="TextBox 809">
            <a:extLst>
              <a:ext uri="{FF2B5EF4-FFF2-40B4-BE49-F238E27FC236}">
                <a16:creationId xmlns:a16="http://schemas.microsoft.com/office/drawing/2014/main" id="{0059F2ED-43F8-594A-8F1A-0A2D9AEE7EDB}"/>
              </a:ext>
            </a:extLst>
          </p:cNvPr>
          <p:cNvSpPr txBox="1">
            <a:spLocks noChangeAspect="1"/>
          </p:cNvSpPr>
          <p:nvPr/>
        </p:nvSpPr>
        <p:spPr>
          <a:xfrm>
            <a:off x="1791120" y="1372652"/>
            <a:ext cx="289951" cy="289951"/>
          </a:xfrm>
          <a:prstGeom prst="ellipse">
            <a:avLst/>
          </a:prstGeom>
          <a:solidFill>
            <a:schemeClr val="tx1"/>
          </a:solidFill>
          <a:ln>
            <a:noFill/>
          </a:ln>
        </p:spPr>
        <p:txBody>
          <a:bodyPr wrap="none" lIns="0" tIns="0" rIns="0" bIns="12080"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78" b="1" i="0" u="none" strike="noStrike" kern="1200" cap="none" spc="0" normalizeH="0" baseline="0" noProof="0" dirty="0">
                <a:ln>
                  <a:noFill/>
                </a:ln>
                <a:solidFill>
                  <a:prstClr val="white"/>
                </a:solidFill>
                <a:effectLst/>
                <a:uLnTx/>
                <a:uFillTx/>
                <a:latin typeface="Calibri" panose="020F0502020204030204" pitchFamily="34" charset="0"/>
                <a:ea typeface="Linux Libertine O Semibold" panose="02000503000000000000" pitchFamily="2" charset="0"/>
                <a:cs typeface="Calibri" panose="020F0502020204030204" pitchFamily="34" charset="0"/>
              </a:rPr>
              <a:t>1</a:t>
            </a:r>
          </a:p>
        </p:txBody>
      </p:sp>
      <p:sp>
        <p:nvSpPr>
          <p:cNvPr id="811" name="TextBox 810">
            <a:extLst>
              <a:ext uri="{FF2B5EF4-FFF2-40B4-BE49-F238E27FC236}">
                <a16:creationId xmlns:a16="http://schemas.microsoft.com/office/drawing/2014/main" id="{C9135D80-771F-7C43-AFB7-AEE99FEF10DD}"/>
              </a:ext>
            </a:extLst>
          </p:cNvPr>
          <p:cNvSpPr txBox="1">
            <a:spLocks noChangeAspect="1"/>
          </p:cNvSpPr>
          <p:nvPr/>
        </p:nvSpPr>
        <p:spPr>
          <a:xfrm>
            <a:off x="5482017" y="1782791"/>
            <a:ext cx="289951" cy="289951"/>
          </a:xfrm>
          <a:prstGeom prst="ellipse">
            <a:avLst/>
          </a:prstGeom>
          <a:solidFill>
            <a:schemeClr val="tx1"/>
          </a:solidFill>
          <a:ln>
            <a:noFill/>
          </a:ln>
        </p:spPr>
        <p:txBody>
          <a:bodyPr wrap="none" lIns="0" tIns="0" rIns="0" bIns="12080"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78" b="1" i="0" u="none" strike="noStrike" kern="1200" cap="none" spc="0" normalizeH="0" baseline="0" noProof="0" dirty="0">
                <a:ln>
                  <a:noFill/>
                </a:ln>
                <a:solidFill>
                  <a:prstClr val="white"/>
                </a:solidFill>
                <a:effectLst/>
                <a:uLnTx/>
                <a:uFillTx/>
                <a:latin typeface="Calibri" panose="020F0502020204030204" pitchFamily="34" charset="0"/>
                <a:ea typeface="Linux Libertine O Semibold" panose="02000503000000000000" pitchFamily="2" charset="0"/>
                <a:cs typeface="Calibri" panose="020F0502020204030204" pitchFamily="34" charset="0"/>
              </a:rPr>
              <a:t>2</a:t>
            </a:r>
          </a:p>
        </p:txBody>
      </p:sp>
      <p:sp>
        <p:nvSpPr>
          <p:cNvPr id="812" name="Triangle 811">
            <a:extLst>
              <a:ext uri="{FF2B5EF4-FFF2-40B4-BE49-F238E27FC236}">
                <a16:creationId xmlns:a16="http://schemas.microsoft.com/office/drawing/2014/main" id="{5810D8AC-714C-244D-85A8-A3700A024A68}"/>
              </a:ext>
            </a:extLst>
          </p:cNvPr>
          <p:cNvSpPr/>
          <p:nvPr/>
        </p:nvSpPr>
        <p:spPr>
          <a:xfrm rot="5400000">
            <a:off x="4574405" y="1576019"/>
            <a:ext cx="131768" cy="114801"/>
          </a:xfrm>
          <a:prstGeom prst="triangle">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207"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cxnSp>
        <p:nvCxnSpPr>
          <p:cNvPr id="813" name="Elbow Connector 812">
            <a:extLst>
              <a:ext uri="{FF2B5EF4-FFF2-40B4-BE49-F238E27FC236}">
                <a16:creationId xmlns:a16="http://schemas.microsoft.com/office/drawing/2014/main" id="{24E0B3E8-DC63-9949-B7A2-D597FF9017EB}"/>
              </a:ext>
            </a:extLst>
          </p:cNvPr>
          <p:cNvCxnSpPr>
            <a:cxnSpLocks/>
          </p:cNvCxnSpPr>
          <p:nvPr/>
        </p:nvCxnSpPr>
        <p:spPr>
          <a:xfrm rot="5400000">
            <a:off x="3484742" y="3638664"/>
            <a:ext cx="413180" cy="345523"/>
          </a:xfrm>
          <a:prstGeom prst="bentConnector3">
            <a:avLst>
              <a:gd name="adj1" fmla="val 100643"/>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14" name="Elbow Connector 813">
            <a:extLst>
              <a:ext uri="{FF2B5EF4-FFF2-40B4-BE49-F238E27FC236}">
                <a16:creationId xmlns:a16="http://schemas.microsoft.com/office/drawing/2014/main" id="{72364EE0-32CE-FC4F-914F-CE0E08202C1B}"/>
              </a:ext>
            </a:extLst>
          </p:cNvPr>
          <p:cNvCxnSpPr>
            <a:cxnSpLocks/>
          </p:cNvCxnSpPr>
          <p:nvPr/>
        </p:nvCxnSpPr>
        <p:spPr>
          <a:xfrm rot="5400000">
            <a:off x="6362505" y="3418682"/>
            <a:ext cx="845688" cy="345523"/>
          </a:xfrm>
          <a:prstGeom prst="bentConnector3">
            <a:avLst>
              <a:gd name="adj1" fmla="val 100643"/>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15" name="TextBox 814">
            <a:extLst>
              <a:ext uri="{FF2B5EF4-FFF2-40B4-BE49-F238E27FC236}">
                <a16:creationId xmlns:a16="http://schemas.microsoft.com/office/drawing/2014/main" id="{98278C39-E66B-2A45-9638-496C6637B7F3}"/>
              </a:ext>
            </a:extLst>
          </p:cNvPr>
          <p:cNvSpPr txBox="1"/>
          <p:nvPr/>
        </p:nvSpPr>
        <p:spPr>
          <a:xfrm>
            <a:off x="6493787" y="2527692"/>
            <a:ext cx="884758" cy="669477"/>
          </a:xfrm>
          <a:prstGeom prst="roundRect">
            <a:avLst>
              <a:gd name="adj" fmla="val 4956"/>
            </a:avLst>
          </a:prstGeom>
          <a:solidFill>
            <a:schemeClr val="bg1"/>
          </a:solidFill>
          <a:ln w="28575">
            <a:solidFill>
              <a:schemeClr val="tx1"/>
            </a:solidFill>
          </a:ln>
        </p:spPr>
        <p:txBody>
          <a:bodyPr wrap="square"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42"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Next Rd </a:t>
            </a:r>
            <a:r>
              <a:rPr kumimoji="0" lang="en-US" sz="1342" b="1" i="0" u="none" strike="noStrike" kern="1200" cap="none" spc="0" normalizeH="0" baseline="0" noProof="0" dirty="0" err="1">
                <a:ln>
                  <a:noFill/>
                </a:ln>
                <a:solidFill>
                  <a:prstClr val="black"/>
                </a:solidFill>
                <a:effectLst/>
                <a:uLnTx/>
                <a:uFillTx/>
                <a:latin typeface="Corbel" panose="020B0503020204020204" pitchFamily="34" charset="0"/>
                <a:ea typeface="+mn-ea"/>
                <a:cs typeface="+mn-cs"/>
              </a:rPr>
              <a:t>Addr</a:t>
            </a:r>
            <a:r>
              <a:rPr kumimoji="0" lang="en-US" sz="1342"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Compute</a:t>
            </a:r>
          </a:p>
        </p:txBody>
      </p:sp>
      <p:sp>
        <p:nvSpPr>
          <p:cNvPr id="816" name="TextBox 815">
            <a:extLst>
              <a:ext uri="{FF2B5EF4-FFF2-40B4-BE49-F238E27FC236}">
                <a16:creationId xmlns:a16="http://schemas.microsoft.com/office/drawing/2014/main" id="{2193DECC-E67C-F44A-93E1-17BC68257E72}"/>
              </a:ext>
            </a:extLst>
          </p:cNvPr>
          <p:cNvSpPr txBox="1">
            <a:spLocks noChangeAspect="1"/>
          </p:cNvSpPr>
          <p:nvPr/>
        </p:nvSpPr>
        <p:spPr>
          <a:xfrm>
            <a:off x="7238516" y="2348001"/>
            <a:ext cx="289951" cy="289951"/>
          </a:xfrm>
          <a:prstGeom prst="ellipse">
            <a:avLst/>
          </a:prstGeom>
          <a:solidFill>
            <a:schemeClr val="tx1"/>
          </a:solidFill>
          <a:ln>
            <a:noFill/>
          </a:ln>
        </p:spPr>
        <p:txBody>
          <a:bodyPr wrap="none" lIns="0" tIns="0" rIns="0" bIns="12080"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78" b="1" i="0" u="none" strike="noStrike" kern="1200" cap="none" spc="0" normalizeH="0" baseline="0" noProof="0" dirty="0">
                <a:ln>
                  <a:noFill/>
                </a:ln>
                <a:solidFill>
                  <a:prstClr val="white"/>
                </a:solidFill>
                <a:effectLst/>
                <a:uLnTx/>
                <a:uFillTx/>
                <a:latin typeface="Calibri" panose="020F0502020204030204" pitchFamily="34" charset="0"/>
                <a:ea typeface="Linux Libertine O Semibold" panose="02000503000000000000" pitchFamily="2" charset="0"/>
                <a:cs typeface="Calibri" panose="020F0502020204030204" pitchFamily="34" charset="0"/>
              </a:rPr>
              <a:t>3</a:t>
            </a:r>
          </a:p>
        </p:txBody>
      </p:sp>
      <p:sp>
        <p:nvSpPr>
          <p:cNvPr id="817" name="TextBox 816">
            <a:extLst>
              <a:ext uri="{FF2B5EF4-FFF2-40B4-BE49-F238E27FC236}">
                <a16:creationId xmlns:a16="http://schemas.microsoft.com/office/drawing/2014/main" id="{BF03D2D7-735A-724D-A3D8-C9B5149EC064}"/>
              </a:ext>
            </a:extLst>
          </p:cNvPr>
          <p:cNvSpPr txBox="1"/>
          <p:nvPr/>
        </p:nvSpPr>
        <p:spPr>
          <a:xfrm>
            <a:off x="4076231" y="3681774"/>
            <a:ext cx="1331456" cy="500419"/>
          </a:xfrm>
          <a:prstGeom prst="roundRect">
            <a:avLst>
              <a:gd name="adj" fmla="val 0"/>
            </a:avLst>
          </a:prstGeom>
          <a:noFill/>
          <a:ln>
            <a:noFill/>
          </a:ln>
        </p:spPr>
        <p:txBody>
          <a:bodyPr wrap="square" rtlCol="0" anchor="ctr" anchorCtr="0">
            <a:noAutofit/>
          </a:bodyPr>
          <a:lstStyle/>
          <a:p>
            <a:pPr marL="0" marR="0" lvl="0" indent="0" algn="l" defTabSz="331836" rtl="0" eaLnBrk="1" fontAlgn="auto" latinLnBrk="0" hangingPunct="1">
              <a:lnSpc>
                <a:spcPct val="100000"/>
              </a:lnSpc>
              <a:spcBef>
                <a:spcPts val="0"/>
              </a:spcBef>
              <a:spcAft>
                <a:spcPts val="0"/>
              </a:spcAft>
              <a:buClrTx/>
              <a:buSzTx/>
              <a:buFontTx/>
              <a:buNone/>
              <a:tabLst/>
              <a:defRPr/>
            </a:pPr>
            <a:r>
              <a:rPr kumimoji="0" lang="en-US" sz="1700" b="1" i="0" u="none" strike="noStrike" kern="0" cap="none" spc="0" normalizeH="0" baseline="0" noProof="0" dirty="0">
                <a:ln>
                  <a:noFill/>
                </a:ln>
                <a:solidFill>
                  <a:srgbClr val="5D2784"/>
                </a:solidFill>
                <a:effectLst/>
                <a:uLnTx/>
                <a:uFillTx/>
                <a:latin typeface="Corbel" panose="020B0503020204020204" pitchFamily="34" charset="0"/>
                <a:ea typeface="+mn-ea"/>
                <a:cs typeface="+mn-cs"/>
              </a:rPr>
              <a:t>GenASM-TB</a:t>
            </a:r>
            <a:endParaRPr kumimoji="0" lang="en-US" sz="1700" b="1" i="0" u="none" strike="noStrike" kern="0" cap="none" spc="0" normalizeH="0" baseline="-25000" noProof="0" dirty="0">
              <a:ln>
                <a:noFill/>
              </a:ln>
              <a:solidFill>
                <a:srgbClr val="5D2784"/>
              </a:solidFill>
              <a:effectLst/>
              <a:uLnTx/>
              <a:uFillTx/>
              <a:latin typeface="Corbel" panose="020B0503020204020204" pitchFamily="34" charset="0"/>
              <a:ea typeface="+mn-ea"/>
              <a:cs typeface="+mn-cs"/>
            </a:endParaRPr>
          </a:p>
        </p:txBody>
      </p:sp>
      <p:cxnSp>
        <p:nvCxnSpPr>
          <p:cNvPr id="818" name="Straight Connector 817">
            <a:extLst>
              <a:ext uri="{FF2B5EF4-FFF2-40B4-BE49-F238E27FC236}">
                <a16:creationId xmlns:a16="http://schemas.microsoft.com/office/drawing/2014/main" id="{421EA3EA-C32E-6E4A-9A23-78291D91012A}"/>
              </a:ext>
            </a:extLst>
          </p:cNvPr>
          <p:cNvCxnSpPr>
            <a:cxnSpLocks/>
          </p:cNvCxnSpPr>
          <p:nvPr/>
        </p:nvCxnSpPr>
        <p:spPr>
          <a:xfrm flipV="1">
            <a:off x="6228630" y="2407482"/>
            <a:ext cx="0" cy="478800"/>
          </a:xfrm>
          <a:prstGeom prst="line">
            <a:avLst/>
          </a:prstGeom>
          <a:noFill/>
          <a:ln w="25400" cap="flat" cmpd="sng" algn="ctr">
            <a:solidFill>
              <a:schemeClr val="tx1"/>
            </a:solidFill>
            <a:prstDash val="solid"/>
            <a:miter lim="800000"/>
          </a:ln>
          <a:effectLst/>
        </p:spPr>
      </p:cxnSp>
      <p:sp>
        <p:nvSpPr>
          <p:cNvPr id="2" name="Title 1">
            <a:extLst>
              <a:ext uri="{FF2B5EF4-FFF2-40B4-BE49-F238E27FC236}">
                <a16:creationId xmlns:a16="http://schemas.microsoft.com/office/drawing/2014/main" id="{2A21F9FE-D2D1-2F45-BAE5-42DAD2A940A9}"/>
              </a:ext>
            </a:extLst>
          </p:cNvPr>
          <p:cNvSpPr>
            <a:spLocks noGrp="1"/>
          </p:cNvSpPr>
          <p:nvPr>
            <p:ph type="title"/>
          </p:nvPr>
        </p:nvSpPr>
        <p:spPr>
          <a:xfrm>
            <a:off x="366963" y="257434"/>
            <a:ext cx="8410073" cy="753467"/>
          </a:xfrm>
        </p:spPr>
        <p:txBody>
          <a:bodyPr>
            <a:normAutofit fontScale="90000"/>
          </a:bodyPr>
          <a:lstStyle/>
          <a:p>
            <a:r>
              <a:rPr lang="en-US" dirty="0"/>
              <a:t>GenASM-TB: Hardware Design</a:t>
            </a:r>
          </a:p>
        </p:txBody>
      </p:sp>
      <p:sp>
        <p:nvSpPr>
          <p:cNvPr id="3" name="Content Placeholder 2">
            <a:extLst>
              <a:ext uri="{FF2B5EF4-FFF2-40B4-BE49-F238E27FC236}">
                <a16:creationId xmlns:a16="http://schemas.microsoft.com/office/drawing/2014/main" id="{D9C16949-81DF-AE42-AD76-9FC4CA057DC8}"/>
              </a:ext>
            </a:extLst>
          </p:cNvPr>
          <p:cNvSpPr>
            <a:spLocks noGrp="1"/>
          </p:cNvSpPr>
          <p:nvPr>
            <p:ph idx="1"/>
          </p:nvPr>
        </p:nvSpPr>
        <p:spPr>
          <a:xfrm>
            <a:off x="366961" y="4451273"/>
            <a:ext cx="8410073" cy="2013829"/>
          </a:xfrm>
        </p:spPr>
        <p:txBody>
          <a:bodyPr>
            <a:noAutofit/>
          </a:bodyPr>
          <a:lstStyle/>
          <a:p>
            <a:pPr>
              <a:lnSpc>
                <a:spcPct val="100000"/>
              </a:lnSpc>
              <a:spcBef>
                <a:spcPts val="0"/>
              </a:spcBef>
              <a:spcAft>
                <a:spcPts val="300"/>
              </a:spcAft>
            </a:pPr>
            <a:r>
              <a:rPr lang="en-US" dirty="0">
                <a:solidFill>
                  <a:schemeClr val="tx1"/>
                </a:solidFill>
              </a:rPr>
              <a:t>Very simple logic: </a:t>
            </a:r>
          </a:p>
          <a:p>
            <a:pPr marL="454025" lvl="1" indent="0">
              <a:lnSpc>
                <a:spcPct val="100000"/>
              </a:lnSpc>
              <a:spcBef>
                <a:spcPts val="0"/>
              </a:spcBef>
              <a:spcAft>
                <a:spcPts val="0"/>
              </a:spcAft>
              <a:buNone/>
            </a:pPr>
            <a:r>
              <a:rPr lang="en-US" sz="2000" b="1" dirty="0">
                <a:solidFill>
                  <a:srgbClr val="FE6200"/>
                </a:solidFill>
                <a:latin typeface="Calibri" panose="020F0502020204030204" pitchFamily="34" charset="0"/>
              </a:rPr>
              <a:t>❶</a:t>
            </a:r>
            <a:r>
              <a:rPr lang="en-US" sz="2000" dirty="0">
                <a:solidFill>
                  <a:srgbClr val="FE6200"/>
                </a:solidFill>
              </a:rPr>
              <a:t>Reads the bitvectors </a:t>
            </a:r>
            <a:r>
              <a:rPr lang="en-US" sz="2000" dirty="0">
                <a:solidFill>
                  <a:schemeClr val="tx1"/>
                </a:solidFill>
              </a:rPr>
              <a:t>from one of the TB-SRAMs using the computed address </a:t>
            </a:r>
          </a:p>
          <a:p>
            <a:pPr marL="454025" lvl="1" indent="0">
              <a:lnSpc>
                <a:spcPct val="100000"/>
              </a:lnSpc>
              <a:spcBef>
                <a:spcPts val="0"/>
              </a:spcBef>
              <a:spcAft>
                <a:spcPts val="0"/>
              </a:spcAft>
              <a:buNone/>
            </a:pPr>
            <a:r>
              <a:rPr lang="en-US" sz="2000" b="1" dirty="0">
                <a:solidFill>
                  <a:srgbClr val="00B050"/>
                </a:solidFill>
                <a:latin typeface="Calibri" panose="020F0502020204030204" pitchFamily="34" charset="0"/>
              </a:rPr>
              <a:t>❷</a:t>
            </a:r>
            <a:r>
              <a:rPr lang="en-US" sz="2000" dirty="0">
                <a:solidFill>
                  <a:srgbClr val="00B050"/>
                </a:solidFill>
              </a:rPr>
              <a:t>Performs the required bitwise comparisons </a:t>
            </a:r>
            <a:r>
              <a:rPr lang="en-US" sz="2000" dirty="0">
                <a:solidFill>
                  <a:schemeClr val="tx1"/>
                </a:solidFill>
              </a:rPr>
              <a:t>to find the traceback output for the current position</a:t>
            </a:r>
          </a:p>
          <a:p>
            <a:pPr marL="454025" lvl="1" indent="0">
              <a:lnSpc>
                <a:spcPct val="100000"/>
              </a:lnSpc>
              <a:spcBef>
                <a:spcPts val="0"/>
              </a:spcBef>
              <a:spcAft>
                <a:spcPts val="0"/>
              </a:spcAft>
              <a:buNone/>
            </a:pPr>
            <a:r>
              <a:rPr lang="en-US" sz="2000" b="1" dirty="0">
                <a:solidFill>
                  <a:srgbClr val="0070C0"/>
                </a:solidFill>
              </a:rPr>
              <a:t>❸</a:t>
            </a:r>
            <a:r>
              <a:rPr lang="en-US" sz="2000" dirty="0">
                <a:solidFill>
                  <a:srgbClr val="1F8DD3"/>
                </a:solidFill>
              </a:rPr>
              <a:t>Computes the next TB-SRAM address </a:t>
            </a:r>
            <a:r>
              <a:rPr lang="en-US" sz="2000" dirty="0">
                <a:solidFill>
                  <a:schemeClr val="tx1"/>
                </a:solidFill>
              </a:rPr>
              <a:t>to read the new set of bitvectors</a:t>
            </a:r>
          </a:p>
          <a:p>
            <a:pPr marL="454025" lvl="1" indent="0">
              <a:lnSpc>
                <a:spcPct val="100000"/>
              </a:lnSpc>
              <a:spcBef>
                <a:spcPts val="0"/>
              </a:spcBef>
              <a:spcAft>
                <a:spcPts val="0"/>
              </a:spcAft>
              <a:buNone/>
            </a:pPr>
            <a:endParaRPr lang="en-US" sz="2000" dirty="0"/>
          </a:p>
        </p:txBody>
      </p:sp>
      <p:sp>
        <p:nvSpPr>
          <p:cNvPr id="9" name="Slide Number Placeholder 8">
            <a:extLst>
              <a:ext uri="{FF2B5EF4-FFF2-40B4-BE49-F238E27FC236}">
                <a16:creationId xmlns:a16="http://schemas.microsoft.com/office/drawing/2014/main" id="{4ADC880C-7F82-9E41-871E-89B70A6CD4ED}"/>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159</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cxnSp>
        <p:nvCxnSpPr>
          <p:cNvPr id="563" name="Elbow Connector 562">
            <a:extLst>
              <a:ext uri="{FF2B5EF4-FFF2-40B4-BE49-F238E27FC236}">
                <a16:creationId xmlns:a16="http://schemas.microsoft.com/office/drawing/2014/main" id="{0B82A8C2-74C0-F943-B650-18CBE6154000}"/>
              </a:ext>
            </a:extLst>
          </p:cNvPr>
          <p:cNvCxnSpPr>
            <a:cxnSpLocks/>
          </p:cNvCxnSpPr>
          <p:nvPr/>
        </p:nvCxnSpPr>
        <p:spPr>
          <a:xfrm rot="5400000">
            <a:off x="2103185" y="3638664"/>
            <a:ext cx="413180" cy="345523"/>
          </a:xfrm>
          <a:prstGeom prst="bentConnector3">
            <a:avLst>
              <a:gd name="adj1" fmla="val 100643"/>
            </a:avLst>
          </a:prstGeom>
          <a:ln w="28575">
            <a:solidFill>
              <a:srgbClr val="0070C0"/>
            </a:solidFill>
            <a:tailEnd type="triangle"/>
          </a:ln>
        </p:spPr>
        <p:style>
          <a:lnRef idx="1">
            <a:schemeClr val="accent1"/>
          </a:lnRef>
          <a:fillRef idx="0">
            <a:schemeClr val="accent1"/>
          </a:fillRef>
          <a:effectRef idx="0">
            <a:schemeClr val="accent1"/>
          </a:effectRef>
          <a:fontRef idx="minor">
            <a:schemeClr val="tx1"/>
          </a:fontRef>
        </p:style>
      </p:cxnSp>
      <p:sp>
        <p:nvSpPr>
          <p:cNvPr id="564" name="TextBox 563">
            <a:extLst>
              <a:ext uri="{FF2B5EF4-FFF2-40B4-BE49-F238E27FC236}">
                <a16:creationId xmlns:a16="http://schemas.microsoft.com/office/drawing/2014/main" id="{E5334EE5-BBF6-EB40-ADF3-E758C18E8684}"/>
              </a:ext>
            </a:extLst>
          </p:cNvPr>
          <p:cNvSpPr txBox="1"/>
          <p:nvPr/>
        </p:nvSpPr>
        <p:spPr>
          <a:xfrm>
            <a:off x="4584658" y="1931079"/>
            <a:ext cx="1068719" cy="988647"/>
          </a:xfrm>
          <a:prstGeom prst="roundRect">
            <a:avLst>
              <a:gd name="adj" fmla="val 6208"/>
            </a:avLst>
          </a:prstGeom>
          <a:solidFill>
            <a:schemeClr val="bg1"/>
          </a:solidFill>
          <a:ln w="28575">
            <a:solidFill>
              <a:srgbClr val="00B050"/>
            </a:solidFill>
          </a:ln>
        </p:spPr>
        <p:txBody>
          <a:bodyPr wrap="square" lIns="0" rIns="0"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42"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Bitwise Comparisons</a:t>
            </a:r>
          </a:p>
        </p:txBody>
      </p:sp>
      <p:sp>
        <p:nvSpPr>
          <p:cNvPr id="565" name="TextBox 564">
            <a:extLst>
              <a:ext uri="{FF2B5EF4-FFF2-40B4-BE49-F238E27FC236}">
                <a16:creationId xmlns:a16="http://schemas.microsoft.com/office/drawing/2014/main" id="{1E0AAD06-BCC3-6343-A374-CBD99B79E884}"/>
              </a:ext>
            </a:extLst>
          </p:cNvPr>
          <p:cNvSpPr txBox="1"/>
          <p:nvPr/>
        </p:nvSpPr>
        <p:spPr>
          <a:xfrm>
            <a:off x="6483924" y="1782989"/>
            <a:ext cx="1102435" cy="205305"/>
          </a:xfrm>
          <a:prstGeom prst="roundRect">
            <a:avLst>
              <a:gd name="adj" fmla="val 6043"/>
            </a:avLst>
          </a:prstGeom>
          <a:solidFill>
            <a:schemeClr val="bg1"/>
          </a:solidFill>
          <a:ln w="25400">
            <a:solidFill>
              <a:schemeClr val="tx1"/>
            </a:solidFill>
          </a:ln>
        </p:spPr>
        <p:txBody>
          <a:bodyPr wrap="square"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7"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CIGAR string</a:t>
            </a:r>
          </a:p>
        </p:txBody>
      </p:sp>
      <p:sp>
        <p:nvSpPr>
          <p:cNvPr id="566" name="TextBox 565">
            <a:extLst>
              <a:ext uri="{FF2B5EF4-FFF2-40B4-BE49-F238E27FC236}">
                <a16:creationId xmlns:a16="http://schemas.microsoft.com/office/drawing/2014/main" id="{3FA9E386-0DD1-6F4F-ADAE-9A15D42B3E58}"/>
              </a:ext>
            </a:extLst>
          </p:cNvPr>
          <p:cNvSpPr txBox="1"/>
          <p:nvPr/>
        </p:nvSpPr>
        <p:spPr>
          <a:xfrm>
            <a:off x="4586372" y="1519004"/>
            <a:ext cx="1044000" cy="239622"/>
          </a:xfrm>
          <a:prstGeom prst="roundRect">
            <a:avLst>
              <a:gd name="adj" fmla="val 16667"/>
            </a:avLst>
          </a:prstGeom>
          <a:solidFill>
            <a:schemeClr val="bg1"/>
          </a:solidFill>
          <a:ln w="25400">
            <a:solidFill>
              <a:schemeClr val="tx1"/>
            </a:solidFill>
          </a:ln>
        </p:spPr>
        <p:txBody>
          <a:bodyPr wrap="square"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7"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Last CIGAR</a:t>
            </a:r>
          </a:p>
        </p:txBody>
      </p:sp>
      <p:cxnSp>
        <p:nvCxnSpPr>
          <p:cNvPr id="567" name="Straight Connector 566">
            <a:extLst>
              <a:ext uri="{FF2B5EF4-FFF2-40B4-BE49-F238E27FC236}">
                <a16:creationId xmlns:a16="http://schemas.microsoft.com/office/drawing/2014/main" id="{A08A14DE-2049-7E4F-8C82-CEC0BEBD9F46}"/>
              </a:ext>
            </a:extLst>
          </p:cNvPr>
          <p:cNvCxnSpPr>
            <a:cxnSpLocks/>
          </p:cNvCxnSpPr>
          <p:nvPr/>
        </p:nvCxnSpPr>
        <p:spPr>
          <a:xfrm flipH="1">
            <a:off x="2372573" y="2426836"/>
            <a:ext cx="648961" cy="0"/>
          </a:xfrm>
          <a:prstGeom prst="line">
            <a:avLst/>
          </a:prstGeom>
          <a:noFill/>
          <a:ln w="38100" cap="flat" cmpd="sng" algn="ctr">
            <a:solidFill>
              <a:srgbClr val="FE6200"/>
            </a:solidFill>
            <a:prstDash val="solid"/>
            <a:miter lim="800000"/>
          </a:ln>
          <a:effectLst/>
        </p:spPr>
      </p:cxnSp>
      <p:cxnSp>
        <p:nvCxnSpPr>
          <p:cNvPr id="568" name="Straight Connector 567">
            <a:extLst>
              <a:ext uri="{FF2B5EF4-FFF2-40B4-BE49-F238E27FC236}">
                <a16:creationId xmlns:a16="http://schemas.microsoft.com/office/drawing/2014/main" id="{CCFB98FF-DF4C-104A-A206-2AE0834543DD}"/>
              </a:ext>
            </a:extLst>
          </p:cNvPr>
          <p:cNvCxnSpPr>
            <a:cxnSpLocks/>
          </p:cNvCxnSpPr>
          <p:nvPr/>
        </p:nvCxnSpPr>
        <p:spPr>
          <a:xfrm flipV="1">
            <a:off x="3025494" y="2009160"/>
            <a:ext cx="0" cy="813058"/>
          </a:xfrm>
          <a:prstGeom prst="line">
            <a:avLst/>
          </a:prstGeom>
          <a:noFill/>
          <a:ln w="38100" cap="flat" cmpd="sng" algn="ctr">
            <a:solidFill>
              <a:srgbClr val="00B050"/>
            </a:solidFill>
            <a:prstDash val="solid"/>
            <a:miter lim="800000"/>
          </a:ln>
          <a:effectLst/>
        </p:spPr>
      </p:cxnSp>
      <p:cxnSp>
        <p:nvCxnSpPr>
          <p:cNvPr id="569" name="Straight Arrow Connector 568">
            <a:extLst>
              <a:ext uri="{FF2B5EF4-FFF2-40B4-BE49-F238E27FC236}">
                <a16:creationId xmlns:a16="http://schemas.microsoft.com/office/drawing/2014/main" id="{CDC9AF70-BDA4-D74B-AB7B-5F9CB52CC166}"/>
              </a:ext>
            </a:extLst>
          </p:cNvPr>
          <p:cNvCxnSpPr>
            <a:cxnSpLocks/>
          </p:cNvCxnSpPr>
          <p:nvPr/>
        </p:nvCxnSpPr>
        <p:spPr>
          <a:xfrm>
            <a:off x="3021533" y="2012147"/>
            <a:ext cx="1548920" cy="0"/>
          </a:xfrm>
          <a:prstGeom prst="straightConnector1">
            <a:avLst/>
          </a:prstGeom>
          <a:noFill/>
          <a:ln w="28575" cap="flat" cmpd="sng" algn="ctr">
            <a:solidFill>
              <a:srgbClr val="00B050"/>
            </a:solidFill>
            <a:prstDash val="solid"/>
            <a:miter lim="800000"/>
            <a:tailEnd type="triangle"/>
          </a:ln>
          <a:effectLst/>
        </p:spPr>
      </p:cxnSp>
      <p:cxnSp>
        <p:nvCxnSpPr>
          <p:cNvPr id="570" name="Straight Arrow Connector 569">
            <a:extLst>
              <a:ext uri="{FF2B5EF4-FFF2-40B4-BE49-F238E27FC236}">
                <a16:creationId xmlns:a16="http://schemas.microsoft.com/office/drawing/2014/main" id="{FB7058E2-454F-2548-867A-2559B42DB0E0}"/>
              </a:ext>
            </a:extLst>
          </p:cNvPr>
          <p:cNvCxnSpPr>
            <a:cxnSpLocks/>
          </p:cNvCxnSpPr>
          <p:nvPr/>
        </p:nvCxnSpPr>
        <p:spPr>
          <a:xfrm>
            <a:off x="3021534" y="2819553"/>
            <a:ext cx="1546983" cy="0"/>
          </a:xfrm>
          <a:prstGeom prst="straightConnector1">
            <a:avLst/>
          </a:prstGeom>
          <a:noFill/>
          <a:ln w="28575" cap="flat" cmpd="sng" algn="ctr">
            <a:solidFill>
              <a:srgbClr val="00B050"/>
            </a:solidFill>
            <a:prstDash val="solid"/>
            <a:miter lim="800000"/>
            <a:tailEnd type="triangle"/>
          </a:ln>
          <a:effectLst/>
        </p:spPr>
      </p:cxnSp>
      <p:cxnSp>
        <p:nvCxnSpPr>
          <p:cNvPr id="571" name="Straight Arrow Connector 570">
            <a:extLst>
              <a:ext uri="{FF2B5EF4-FFF2-40B4-BE49-F238E27FC236}">
                <a16:creationId xmlns:a16="http://schemas.microsoft.com/office/drawing/2014/main" id="{861664B2-DB72-5347-A843-42F2E33593D4}"/>
              </a:ext>
            </a:extLst>
          </p:cNvPr>
          <p:cNvCxnSpPr>
            <a:cxnSpLocks/>
          </p:cNvCxnSpPr>
          <p:nvPr/>
        </p:nvCxnSpPr>
        <p:spPr>
          <a:xfrm>
            <a:off x="3021534" y="2556099"/>
            <a:ext cx="1546983" cy="0"/>
          </a:xfrm>
          <a:prstGeom prst="straightConnector1">
            <a:avLst/>
          </a:prstGeom>
          <a:noFill/>
          <a:ln w="28575" cap="flat" cmpd="sng" algn="ctr">
            <a:solidFill>
              <a:srgbClr val="00B050"/>
            </a:solidFill>
            <a:prstDash val="solid"/>
            <a:miter lim="800000"/>
            <a:tailEnd type="triangle"/>
          </a:ln>
          <a:effectLst/>
        </p:spPr>
      </p:cxnSp>
      <p:sp>
        <p:nvSpPr>
          <p:cNvPr id="572" name="Rounded Rectangle 571">
            <a:extLst>
              <a:ext uri="{FF2B5EF4-FFF2-40B4-BE49-F238E27FC236}">
                <a16:creationId xmlns:a16="http://schemas.microsoft.com/office/drawing/2014/main" id="{8708CD68-56EE-B046-BD4D-B162066469E3}"/>
              </a:ext>
            </a:extLst>
          </p:cNvPr>
          <p:cNvSpPr/>
          <p:nvPr/>
        </p:nvSpPr>
        <p:spPr>
          <a:xfrm>
            <a:off x="3853868" y="2716037"/>
            <a:ext cx="255659" cy="163645"/>
          </a:xfrm>
          <a:prstGeom prst="roundRect">
            <a:avLst>
              <a:gd name="adj" fmla="val 13618"/>
            </a:avLst>
          </a:prstGeom>
          <a:solidFill>
            <a:schemeClr val="accent3">
              <a:lumMod val="20000"/>
              <a:lumOff val="80000"/>
            </a:schemeClr>
          </a:solidFill>
          <a:ln w="19050" cap="flat" cmpd="sng" algn="ctr">
            <a:solidFill>
              <a:srgbClr val="00B050"/>
            </a:solidFill>
            <a:prstDash val="solid"/>
            <a:miter lim="800000"/>
          </a:ln>
          <a:effectLst/>
        </p:spPr>
        <p:txBody>
          <a:bodyPr lIns="24163" tIns="24163" rIns="24163" bIns="24163" rtlCol="0" anchor="ctr"/>
          <a:lstStyle/>
          <a:p>
            <a:pPr marL="0" marR="0" lvl="0" indent="0" algn="ctr" defTabSz="613688" rtl="0" eaLnBrk="1" fontAlgn="auto" latinLnBrk="0" hangingPunct="1">
              <a:lnSpc>
                <a:spcPct val="100000"/>
              </a:lnSpc>
              <a:spcBef>
                <a:spcPts val="0"/>
              </a:spcBef>
              <a:spcAft>
                <a:spcPts val="0"/>
              </a:spcAft>
              <a:buClrTx/>
              <a:buSzTx/>
              <a:buFontTx/>
              <a:buNone/>
              <a:tabLst/>
              <a:defRPr/>
            </a:pPr>
            <a:r>
              <a:rPr kumimoji="0" lang="en-US" sz="1342" b="1" i="0" u="none" strike="noStrike" kern="0" cap="none" spc="0" normalizeH="0" baseline="0" noProof="0" dirty="0">
                <a:ln>
                  <a:noFill/>
                </a:ln>
                <a:solidFill>
                  <a:srgbClr val="00B050"/>
                </a:solidFill>
                <a:effectLst/>
                <a:uLnTx/>
                <a:uFillTx/>
                <a:latin typeface="Corbel" panose="020B0503020204020204" pitchFamily="34" charset="0"/>
                <a:ea typeface="+mn-ea"/>
                <a:cs typeface="+mn-cs"/>
              </a:rPr>
              <a:t>&lt;&lt;</a:t>
            </a:r>
          </a:p>
        </p:txBody>
      </p:sp>
      <p:sp>
        <p:nvSpPr>
          <p:cNvPr id="573" name="TextBox 572">
            <a:extLst>
              <a:ext uri="{FF2B5EF4-FFF2-40B4-BE49-F238E27FC236}">
                <a16:creationId xmlns:a16="http://schemas.microsoft.com/office/drawing/2014/main" id="{B974ACE9-EB80-F84A-9CEB-AE0D33D7FDD9}"/>
              </a:ext>
            </a:extLst>
          </p:cNvPr>
          <p:cNvSpPr txBox="1"/>
          <p:nvPr/>
        </p:nvSpPr>
        <p:spPr>
          <a:xfrm>
            <a:off x="3780712" y="1774928"/>
            <a:ext cx="771442" cy="298864"/>
          </a:xfrm>
          <a:prstGeom prst="rect">
            <a:avLst/>
          </a:prstGeom>
          <a:noFill/>
          <a:ln w="38100">
            <a:noFill/>
          </a:ln>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342" b="1" i="1" u="none" strike="noStrike" kern="1200" cap="none" spc="0" normalizeH="0" baseline="0" noProof="0" dirty="0">
                <a:ln>
                  <a:noFill/>
                </a:ln>
                <a:solidFill>
                  <a:srgbClr val="00B050"/>
                </a:solidFill>
                <a:effectLst/>
                <a:uLnTx/>
                <a:uFillTx/>
                <a:latin typeface="Corbel" panose="020B0503020204020204" pitchFamily="34" charset="0"/>
                <a:ea typeface="+mn-ea"/>
                <a:cs typeface="+mn-cs"/>
              </a:rPr>
              <a:t>match</a:t>
            </a:r>
          </a:p>
        </p:txBody>
      </p:sp>
      <p:cxnSp>
        <p:nvCxnSpPr>
          <p:cNvPr id="574" name="Straight Arrow Connector 573">
            <a:extLst>
              <a:ext uri="{FF2B5EF4-FFF2-40B4-BE49-F238E27FC236}">
                <a16:creationId xmlns:a16="http://schemas.microsoft.com/office/drawing/2014/main" id="{DE8D8392-5D67-C44C-BC64-5810CC694411}"/>
              </a:ext>
            </a:extLst>
          </p:cNvPr>
          <p:cNvCxnSpPr>
            <a:cxnSpLocks/>
          </p:cNvCxnSpPr>
          <p:nvPr/>
        </p:nvCxnSpPr>
        <p:spPr>
          <a:xfrm>
            <a:off x="5044691" y="1763360"/>
            <a:ext cx="0" cy="158187"/>
          </a:xfrm>
          <a:prstGeom prst="straightConnector1">
            <a:avLst/>
          </a:prstGeom>
          <a:noFill/>
          <a:ln w="12700" cap="flat" cmpd="sng" algn="ctr">
            <a:solidFill>
              <a:sysClr val="windowText" lastClr="000000"/>
            </a:solidFill>
            <a:prstDash val="solid"/>
            <a:miter lim="800000"/>
            <a:tailEnd type="triangle"/>
          </a:ln>
          <a:effectLst/>
        </p:spPr>
      </p:cxnSp>
      <p:cxnSp>
        <p:nvCxnSpPr>
          <p:cNvPr id="575" name="Straight Arrow Connector 574">
            <a:extLst>
              <a:ext uri="{FF2B5EF4-FFF2-40B4-BE49-F238E27FC236}">
                <a16:creationId xmlns:a16="http://schemas.microsoft.com/office/drawing/2014/main" id="{AEB65493-7199-4D49-8E45-62C6BC260A6A}"/>
              </a:ext>
            </a:extLst>
          </p:cNvPr>
          <p:cNvCxnSpPr>
            <a:cxnSpLocks/>
          </p:cNvCxnSpPr>
          <p:nvPr/>
        </p:nvCxnSpPr>
        <p:spPr>
          <a:xfrm flipH="1" flipV="1">
            <a:off x="5137938" y="1763359"/>
            <a:ext cx="155" cy="160188"/>
          </a:xfrm>
          <a:prstGeom prst="straightConnector1">
            <a:avLst/>
          </a:prstGeom>
          <a:noFill/>
          <a:ln w="12700" cap="flat" cmpd="sng" algn="ctr">
            <a:solidFill>
              <a:sysClr val="windowText" lastClr="000000"/>
            </a:solidFill>
            <a:prstDash val="solid"/>
            <a:miter lim="800000"/>
            <a:tailEnd type="triangle"/>
          </a:ln>
          <a:effectLst/>
        </p:spPr>
      </p:cxnSp>
      <p:sp>
        <p:nvSpPr>
          <p:cNvPr id="576" name="TextBox 575">
            <a:extLst>
              <a:ext uri="{FF2B5EF4-FFF2-40B4-BE49-F238E27FC236}">
                <a16:creationId xmlns:a16="http://schemas.microsoft.com/office/drawing/2014/main" id="{E3AFEA1C-F036-5E40-8D21-E26E2F4C63B4}"/>
              </a:ext>
            </a:extLst>
          </p:cNvPr>
          <p:cNvSpPr txBox="1"/>
          <p:nvPr/>
        </p:nvSpPr>
        <p:spPr>
          <a:xfrm>
            <a:off x="5581915" y="2162081"/>
            <a:ext cx="683064" cy="50539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342" b="1" i="1" u="none" strike="noStrike" kern="1200" cap="none" spc="0" normalizeH="0" baseline="0" noProof="0" dirty="0">
                <a:ln>
                  <a:noFill/>
                </a:ln>
                <a:solidFill>
                  <a:srgbClr val="00B050"/>
                </a:solidFill>
                <a:effectLst/>
                <a:uLnTx/>
                <a:uFillTx/>
                <a:latin typeface="Corbel" panose="020B0503020204020204" pitchFamily="34" charset="0"/>
                <a:ea typeface="+mn-ea"/>
                <a:cs typeface="+mn-cs"/>
              </a:rPr>
              <a:t>CIGAR</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42" b="1" i="1" u="none" strike="noStrike" kern="1200" cap="none" spc="0" normalizeH="0" baseline="0" noProof="0" dirty="0">
                <a:ln>
                  <a:noFill/>
                </a:ln>
                <a:solidFill>
                  <a:srgbClr val="00B050"/>
                </a:solidFill>
                <a:effectLst/>
                <a:uLnTx/>
                <a:uFillTx/>
                <a:latin typeface="Corbel" panose="020B0503020204020204" pitchFamily="34" charset="0"/>
                <a:ea typeface="+mn-ea"/>
                <a:cs typeface="+mn-cs"/>
              </a:rPr>
              <a:t>out</a:t>
            </a:r>
          </a:p>
        </p:txBody>
      </p:sp>
      <p:cxnSp>
        <p:nvCxnSpPr>
          <p:cNvPr id="577" name="Straight Arrow Connector 576">
            <a:extLst>
              <a:ext uri="{FF2B5EF4-FFF2-40B4-BE49-F238E27FC236}">
                <a16:creationId xmlns:a16="http://schemas.microsoft.com/office/drawing/2014/main" id="{BBF611C3-FA31-864F-8783-06834C2B694F}"/>
              </a:ext>
            </a:extLst>
          </p:cNvPr>
          <p:cNvCxnSpPr>
            <a:cxnSpLocks/>
          </p:cNvCxnSpPr>
          <p:nvPr/>
        </p:nvCxnSpPr>
        <p:spPr>
          <a:xfrm>
            <a:off x="6234605" y="2881025"/>
            <a:ext cx="265788" cy="0"/>
          </a:xfrm>
          <a:prstGeom prst="straightConnector1">
            <a:avLst/>
          </a:prstGeom>
          <a:noFill/>
          <a:ln w="25400" cap="flat" cmpd="sng" algn="ctr">
            <a:solidFill>
              <a:sysClr val="windowText" lastClr="000000"/>
            </a:solidFill>
            <a:prstDash val="solid"/>
            <a:miter lim="800000"/>
            <a:tailEnd type="triangle"/>
          </a:ln>
          <a:effectLst/>
        </p:spPr>
      </p:cxnSp>
      <p:sp>
        <p:nvSpPr>
          <p:cNvPr id="578" name="Triangle 577">
            <a:extLst>
              <a:ext uri="{FF2B5EF4-FFF2-40B4-BE49-F238E27FC236}">
                <a16:creationId xmlns:a16="http://schemas.microsoft.com/office/drawing/2014/main" id="{098B194D-D68F-9842-9199-763F21D443F2}"/>
              </a:ext>
            </a:extLst>
          </p:cNvPr>
          <p:cNvSpPr/>
          <p:nvPr/>
        </p:nvSpPr>
        <p:spPr>
          <a:xfrm rot="5400000">
            <a:off x="6475442" y="1820494"/>
            <a:ext cx="131768" cy="114801"/>
          </a:xfrm>
          <a:prstGeom prst="triangle">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207"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grpSp>
        <p:nvGrpSpPr>
          <p:cNvPr id="581" name="Group 580">
            <a:extLst>
              <a:ext uri="{FF2B5EF4-FFF2-40B4-BE49-F238E27FC236}">
                <a16:creationId xmlns:a16="http://schemas.microsoft.com/office/drawing/2014/main" id="{BB03096E-BD7A-DD44-8FB6-4488AFD44C0D}"/>
              </a:ext>
            </a:extLst>
          </p:cNvPr>
          <p:cNvGrpSpPr/>
          <p:nvPr/>
        </p:nvGrpSpPr>
        <p:grpSpPr>
          <a:xfrm>
            <a:off x="1893480" y="1519890"/>
            <a:ext cx="489309" cy="1545553"/>
            <a:chOff x="8731842" y="10098736"/>
            <a:chExt cx="729028" cy="2688281"/>
          </a:xfrm>
        </p:grpSpPr>
        <p:sp>
          <p:nvSpPr>
            <p:cNvPr id="582" name="Trapezoid 581">
              <a:extLst>
                <a:ext uri="{FF2B5EF4-FFF2-40B4-BE49-F238E27FC236}">
                  <a16:creationId xmlns:a16="http://schemas.microsoft.com/office/drawing/2014/main" id="{B3BB41C3-64B7-7548-865A-3A363AAAA509}"/>
                </a:ext>
              </a:extLst>
            </p:cNvPr>
            <p:cNvSpPr/>
            <p:nvPr/>
          </p:nvSpPr>
          <p:spPr>
            <a:xfrm rot="5400000">
              <a:off x="7781130" y="11107277"/>
              <a:ext cx="2688281" cy="671199"/>
            </a:xfrm>
            <a:prstGeom prst="trapezoid">
              <a:avLst>
                <a:gd name="adj" fmla="val 59146"/>
              </a:avLst>
            </a:prstGeom>
            <a:solidFill>
              <a:schemeClr val="bg1"/>
            </a:solidFill>
            <a:ln w="28575">
              <a:solidFill>
                <a:srgbClr val="FE62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342"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
          <p:nvSpPr>
            <p:cNvPr id="583" name="TextBox 582">
              <a:extLst>
                <a:ext uri="{FF2B5EF4-FFF2-40B4-BE49-F238E27FC236}">
                  <a16:creationId xmlns:a16="http://schemas.microsoft.com/office/drawing/2014/main" id="{8FA70E3B-445B-A94F-8C98-99EFA4DB4B19}"/>
                </a:ext>
              </a:extLst>
            </p:cNvPr>
            <p:cNvSpPr txBox="1"/>
            <p:nvPr/>
          </p:nvSpPr>
          <p:spPr>
            <a:xfrm>
              <a:off x="8731842" y="10299492"/>
              <a:ext cx="596558" cy="2313655"/>
            </a:xfrm>
            <a:prstGeom prst="rect">
              <a:avLst/>
            </a:prstGeom>
            <a:noFill/>
            <a:ln w="28575">
              <a:noFill/>
            </a:ln>
          </p:spPr>
          <p:txBody>
            <a:bodyPr wrap="square" rtlCol="0">
              <a:spAutoFit/>
            </a:bodyPr>
            <a:lstStyle/>
            <a:p>
              <a:pPr marL="0" marR="0" lvl="0" indent="0" algn="l" defTabSz="457200" rtl="0" eaLnBrk="1" fontAlgn="auto" latinLnBrk="0" hangingPunct="1">
                <a:lnSpc>
                  <a:spcPct val="100000"/>
                </a:lnSpc>
                <a:spcBef>
                  <a:spcPts val="0"/>
                </a:spcBef>
                <a:spcAft>
                  <a:spcPts val="806"/>
                </a:spcAft>
                <a:buClrTx/>
                <a:buSzTx/>
                <a:buFontTx/>
                <a:buNone/>
                <a:tabLst/>
                <a:defRPr/>
              </a:pPr>
              <a:r>
                <a:rPr kumimoji="0" lang="en-US" sz="13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2</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t>
              </a:r>
            </a:p>
            <a:p>
              <a:pPr marL="0" marR="0" lvl="0" indent="0" algn="l" defTabSz="457200" rtl="0" eaLnBrk="1" fontAlgn="auto" latinLnBrk="0" hangingPunct="1">
                <a:lnSpc>
                  <a:spcPct val="100000"/>
                </a:lnSpc>
                <a:spcBef>
                  <a:spcPts val="806"/>
                </a:spcBef>
                <a:spcAft>
                  <a:spcPts val="0"/>
                </a:spcAft>
                <a:buClrTx/>
                <a:buSzTx/>
                <a:buFontTx/>
                <a:buNone/>
                <a:tabLst/>
                <a:defRPr/>
              </a:pPr>
              <a:r>
                <a:rPr kumimoji="0" lang="en-US" sz="13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64</a:t>
              </a:r>
            </a:p>
          </p:txBody>
        </p:sp>
      </p:grpSp>
      <p:cxnSp>
        <p:nvCxnSpPr>
          <p:cNvPr id="584" name="Elbow Connector 583">
            <a:extLst>
              <a:ext uri="{FF2B5EF4-FFF2-40B4-BE49-F238E27FC236}">
                <a16:creationId xmlns:a16="http://schemas.microsoft.com/office/drawing/2014/main" id="{C6654352-9FEF-DA4B-9F42-DC8631E7CB75}"/>
              </a:ext>
            </a:extLst>
          </p:cNvPr>
          <p:cNvCxnSpPr>
            <a:cxnSpLocks/>
          </p:cNvCxnSpPr>
          <p:nvPr/>
        </p:nvCxnSpPr>
        <p:spPr>
          <a:xfrm rot="5400000" flipH="1" flipV="1">
            <a:off x="834701" y="2605058"/>
            <a:ext cx="1933000" cy="265788"/>
          </a:xfrm>
          <a:prstGeom prst="bentConnector3">
            <a:avLst>
              <a:gd name="adj1" fmla="val 100005"/>
            </a:avLst>
          </a:prstGeom>
          <a:ln w="28575">
            <a:solidFill>
              <a:srgbClr val="FE6200"/>
            </a:solidFill>
            <a:tailEnd type="triangle"/>
          </a:ln>
        </p:spPr>
        <p:style>
          <a:lnRef idx="1">
            <a:schemeClr val="accent1"/>
          </a:lnRef>
          <a:fillRef idx="0">
            <a:schemeClr val="accent1"/>
          </a:fillRef>
          <a:effectRef idx="0">
            <a:schemeClr val="accent1"/>
          </a:effectRef>
          <a:fontRef idx="minor">
            <a:schemeClr val="tx1"/>
          </a:fontRef>
        </p:style>
      </p:cxnSp>
      <p:cxnSp>
        <p:nvCxnSpPr>
          <p:cNvPr id="585" name="Elbow Connector 584">
            <a:extLst>
              <a:ext uri="{FF2B5EF4-FFF2-40B4-BE49-F238E27FC236}">
                <a16:creationId xmlns:a16="http://schemas.microsoft.com/office/drawing/2014/main" id="{50F04BE6-B360-464D-BFD0-9D03B27316AC}"/>
              </a:ext>
            </a:extLst>
          </p:cNvPr>
          <p:cNvCxnSpPr>
            <a:cxnSpLocks/>
          </p:cNvCxnSpPr>
          <p:nvPr/>
        </p:nvCxnSpPr>
        <p:spPr>
          <a:xfrm rot="5400000" flipH="1" flipV="1">
            <a:off x="1200272" y="2648502"/>
            <a:ext cx="1292694" cy="144975"/>
          </a:xfrm>
          <a:prstGeom prst="bentConnector3">
            <a:avLst>
              <a:gd name="adj1" fmla="val 99997"/>
            </a:avLst>
          </a:prstGeom>
          <a:ln w="28575">
            <a:solidFill>
              <a:srgbClr val="FE6200"/>
            </a:solidFill>
            <a:tailEnd type="triangle"/>
          </a:ln>
        </p:spPr>
        <p:style>
          <a:lnRef idx="1">
            <a:schemeClr val="accent1"/>
          </a:lnRef>
          <a:fillRef idx="0">
            <a:schemeClr val="accent1"/>
          </a:fillRef>
          <a:effectRef idx="0">
            <a:schemeClr val="accent1"/>
          </a:effectRef>
          <a:fontRef idx="minor">
            <a:schemeClr val="tx1"/>
          </a:fontRef>
        </p:style>
      </p:cxnSp>
      <p:cxnSp>
        <p:nvCxnSpPr>
          <p:cNvPr id="586" name="Elbow Connector 585">
            <a:extLst>
              <a:ext uri="{FF2B5EF4-FFF2-40B4-BE49-F238E27FC236}">
                <a16:creationId xmlns:a16="http://schemas.microsoft.com/office/drawing/2014/main" id="{9C15819A-0468-004C-B0E7-4CC47838EC18}"/>
              </a:ext>
            </a:extLst>
          </p:cNvPr>
          <p:cNvCxnSpPr>
            <a:cxnSpLocks/>
          </p:cNvCxnSpPr>
          <p:nvPr/>
        </p:nvCxnSpPr>
        <p:spPr>
          <a:xfrm>
            <a:off x="1765926" y="3371805"/>
            <a:ext cx="1260000" cy="579900"/>
          </a:xfrm>
          <a:prstGeom prst="bentConnector2">
            <a:avLst/>
          </a:prstGeom>
          <a:ln w="28575">
            <a:solidFill>
              <a:srgbClr val="FE6200"/>
            </a:solidFill>
          </a:ln>
        </p:spPr>
        <p:style>
          <a:lnRef idx="1">
            <a:schemeClr val="accent1"/>
          </a:lnRef>
          <a:fillRef idx="0">
            <a:schemeClr val="accent1"/>
          </a:fillRef>
          <a:effectRef idx="0">
            <a:schemeClr val="accent1"/>
          </a:effectRef>
          <a:fontRef idx="minor">
            <a:schemeClr val="tx1"/>
          </a:fontRef>
        </p:style>
      </p:cxnSp>
      <p:cxnSp>
        <p:nvCxnSpPr>
          <p:cNvPr id="587" name="Elbow Connector 586">
            <a:extLst>
              <a:ext uri="{FF2B5EF4-FFF2-40B4-BE49-F238E27FC236}">
                <a16:creationId xmlns:a16="http://schemas.microsoft.com/office/drawing/2014/main" id="{3DDD82D3-C5B3-9744-836A-D2D10EF7A0D3}"/>
              </a:ext>
            </a:extLst>
          </p:cNvPr>
          <p:cNvCxnSpPr>
            <a:cxnSpLocks/>
          </p:cNvCxnSpPr>
          <p:nvPr/>
        </p:nvCxnSpPr>
        <p:spPr>
          <a:xfrm rot="5400000" flipH="1" flipV="1">
            <a:off x="1678773" y="2938191"/>
            <a:ext cx="432000" cy="108000"/>
          </a:xfrm>
          <a:prstGeom prst="bentConnector3">
            <a:avLst>
              <a:gd name="adj1" fmla="val 99997"/>
            </a:avLst>
          </a:prstGeom>
          <a:ln w="28575">
            <a:solidFill>
              <a:srgbClr val="FE6200"/>
            </a:solidFill>
            <a:tailEnd type="triangle"/>
          </a:ln>
        </p:spPr>
        <p:style>
          <a:lnRef idx="1">
            <a:schemeClr val="accent1"/>
          </a:lnRef>
          <a:fillRef idx="0">
            <a:schemeClr val="accent1"/>
          </a:fillRef>
          <a:effectRef idx="0">
            <a:schemeClr val="accent1"/>
          </a:effectRef>
          <a:fontRef idx="minor">
            <a:schemeClr val="tx1"/>
          </a:fontRef>
        </p:style>
      </p:cxnSp>
      <p:cxnSp>
        <p:nvCxnSpPr>
          <p:cNvPr id="588" name="Elbow Connector 587">
            <a:extLst>
              <a:ext uri="{FF2B5EF4-FFF2-40B4-BE49-F238E27FC236}">
                <a16:creationId xmlns:a16="http://schemas.microsoft.com/office/drawing/2014/main" id="{EDF44B07-41E7-A44E-BB98-D10329211503}"/>
              </a:ext>
            </a:extLst>
          </p:cNvPr>
          <p:cNvCxnSpPr>
            <a:cxnSpLocks/>
          </p:cNvCxnSpPr>
          <p:nvPr/>
        </p:nvCxnSpPr>
        <p:spPr>
          <a:xfrm>
            <a:off x="1836489" y="3200756"/>
            <a:ext cx="4276763" cy="773200"/>
          </a:xfrm>
          <a:prstGeom prst="bentConnector2">
            <a:avLst/>
          </a:prstGeom>
          <a:ln w="28575">
            <a:solidFill>
              <a:srgbClr val="FE6200"/>
            </a:solidFill>
          </a:ln>
        </p:spPr>
        <p:style>
          <a:lnRef idx="1">
            <a:schemeClr val="accent1"/>
          </a:lnRef>
          <a:fillRef idx="0">
            <a:schemeClr val="accent1"/>
          </a:fillRef>
          <a:effectRef idx="0">
            <a:schemeClr val="accent1"/>
          </a:effectRef>
          <a:fontRef idx="minor">
            <a:schemeClr val="tx1"/>
          </a:fontRef>
        </p:style>
      </p:cxnSp>
      <p:cxnSp>
        <p:nvCxnSpPr>
          <p:cNvPr id="591" name="Straight Arrow Connector 590">
            <a:extLst>
              <a:ext uri="{FF2B5EF4-FFF2-40B4-BE49-F238E27FC236}">
                <a16:creationId xmlns:a16="http://schemas.microsoft.com/office/drawing/2014/main" id="{28F693E7-383B-2E47-9AB2-EF68DC3D3B06}"/>
              </a:ext>
            </a:extLst>
          </p:cNvPr>
          <p:cNvCxnSpPr>
            <a:cxnSpLocks/>
          </p:cNvCxnSpPr>
          <p:nvPr/>
        </p:nvCxnSpPr>
        <p:spPr>
          <a:xfrm>
            <a:off x="3021533" y="2285479"/>
            <a:ext cx="1548920" cy="0"/>
          </a:xfrm>
          <a:prstGeom prst="straightConnector1">
            <a:avLst/>
          </a:prstGeom>
          <a:noFill/>
          <a:ln w="28575" cap="flat" cmpd="sng" algn="ctr">
            <a:solidFill>
              <a:srgbClr val="00B050"/>
            </a:solidFill>
            <a:prstDash val="solid"/>
            <a:miter lim="800000"/>
            <a:tailEnd type="triangle"/>
          </a:ln>
          <a:effectLst/>
        </p:spPr>
      </p:cxnSp>
      <p:sp>
        <p:nvSpPr>
          <p:cNvPr id="592" name="TextBox 591">
            <a:extLst>
              <a:ext uri="{FF2B5EF4-FFF2-40B4-BE49-F238E27FC236}">
                <a16:creationId xmlns:a16="http://schemas.microsoft.com/office/drawing/2014/main" id="{A92B5A6D-2AE8-BB43-BEC1-84F9E2B19C82}"/>
              </a:ext>
            </a:extLst>
          </p:cNvPr>
          <p:cNvSpPr txBox="1"/>
          <p:nvPr/>
        </p:nvSpPr>
        <p:spPr>
          <a:xfrm>
            <a:off x="2402255" y="2164755"/>
            <a:ext cx="740488" cy="27808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7"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192</a:t>
            </a:r>
          </a:p>
        </p:txBody>
      </p:sp>
      <p:cxnSp>
        <p:nvCxnSpPr>
          <p:cNvPr id="593" name="Straight Connector 592">
            <a:extLst>
              <a:ext uri="{FF2B5EF4-FFF2-40B4-BE49-F238E27FC236}">
                <a16:creationId xmlns:a16="http://schemas.microsoft.com/office/drawing/2014/main" id="{C388A2BB-7AF9-F246-B338-DE879117FE70}"/>
              </a:ext>
            </a:extLst>
          </p:cNvPr>
          <p:cNvCxnSpPr>
            <a:cxnSpLocks/>
          </p:cNvCxnSpPr>
          <p:nvPr/>
        </p:nvCxnSpPr>
        <p:spPr>
          <a:xfrm flipV="1">
            <a:off x="2571839" y="2343040"/>
            <a:ext cx="210863" cy="183833"/>
          </a:xfrm>
          <a:prstGeom prst="line">
            <a:avLst/>
          </a:prstGeom>
          <a:noFill/>
          <a:ln w="25400" cap="flat" cmpd="sng" algn="ctr">
            <a:solidFill>
              <a:sysClr val="windowText" lastClr="000000"/>
            </a:solidFill>
            <a:prstDash val="solid"/>
            <a:miter lim="800000"/>
          </a:ln>
          <a:effectLst/>
        </p:spPr>
      </p:cxnSp>
      <p:sp>
        <p:nvSpPr>
          <p:cNvPr id="596" name="TextBox 595">
            <a:extLst>
              <a:ext uri="{FF2B5EF4-FFF2-40B4-BE49-F238E27FC236}">
                <a16:creationId xmlns:a16="http://schemas.microsoft.com/office/drawing/2014/main" id="{AD7BACB7-46EE-8745-B6BA-776F2321642F}"/>
              </a:ext>
            </a:extLst>
          </p:cNvPr>
          <p:cNvSpPr txBox="1"/>
          <p:nvPr/>
        </p:nvSpPr>
        <p:spPr>
          <a:xfrm>
            <a:off x="3708125" y="2050408"/>
            <a:ext cx="844029" cy="298864"/>
          </a:xfrm>
          <a:prstGeom prst="rect">
            <a:avLst/>
          </a:prstGeom>
          <a:noFill/>
          <a:ln w="38100">
            <a:noFill/>
          </a:ln>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342" b="1" i="1" u="none" strike="noStrike" kern="1200" cap="none" spc="0" normalizeH="0" baseline="0" noProof="0" dirty="0">
                <a:ln>
                  <a:noFill/>
                </a:ln>
                <a:solidFill>
                  <a:srgbClr val="00B050"/>
                </a:solidFill>
                <a:effectLst/>
                <a:uLnTx/>
                <a:uFillTx/>
                <a:latin typeface="Corbel" panose="020B0503020204020204" pitchFamily="34" charset="0"/>
                <a:ea typeface="+mn-ea"/>
                <a:cs typeface="+mn-cs"/>
              </a:rPr>
              <a:t>insertion</a:t>
            </a:r>
          </a:p>
        </p:txBody>
      </p:sp>
      <p:sp>
        <p:nvSpPr>
          <p:cNvPr id="597" name="TextBox 596">
            <a:extLst>
              <a:ext uri="{FF2B5EF4-FFF2-40B4-BE49-F238E27FC236}">
                <a16:creationId xmlns:a16="http://schemas.microsoft.com/office/drawing/2014/main" id="{BCF652AD-8AE6-7C44-8646-3E7D921ED24E}"/>
              </a:ext>
            </a:extLst>
          </p:cNvPr>
          <p:cNvSpPr txBox="1"/>
          <p:nvPr/>
        </p:nvSpPr>
        <p:spPr>
          <a:xfrm>
            <a:off x="3780712" y="2310187"/>
            <a:ext cx="771442" cy="298864"/>
          </a:xfrm>
          <a:prstGeom prst="rect">
            <a:avLst/>
          </a:prstGeom>
          <a:noFill/>
          <a:ln w="38100">
            <a:noFill/>
          </a:ln>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342" b="1" i="1" u="none" strike="noStrike" kern="1200" cap="none" spc="0" normalizeH="0" baseline="0" noProof="0" dirty="0">
                <a:ln>
                  <a:noFill/>
                </a:ln>
                <a:solidFill>
                  <a:srgbClr val="00B050"/>
                </a:solidFill>
                <a:effectLst/>
                <a:uLnTx/>
                <a:uFillTx/>
                <a:latin typeface="Corbel" panose="020B0503020204020204" pitchFamily="34" charset="0"/>
                <a:ea typeface="+mn-ea"/>
                <a:cs typeface="+mn-cs"/>
              </a:rPr>
              <a:t>deletion</a:t>
            </a:r>
          </a:p>
        </p:txBody>
      </p:sp>
      <p:sp>
        <p:nvSpPr>
          <p:cNvPr id="598" name="TextBox 597">
            <a:extLst>
              <a:ext uri="{FF2B5EF4-FFF2-40B4-BE49-F238E27FC236}">
                <a16:creationId xmlns:a16="http://schemas.microsoft.com/office/drawing/2014/main" id="{D44B4EB5-27DC-6E4C-92CB-01DF2A513642}"/>
              </a:ext>
            </a:extLst>
          </p:cNvPr>
          <p:cNvSpPr txBox="1"/>
          <p:nvPr/>
        </p:nvSpPr>
        <p:spPr>
          <a:xfrm>
            <a:off x="3780712" y="2577030"/>
            <a:ext cx="771442" cy="298864"/>
          </a:xfrm>
          <a:prstGeom prst="rect">
            <a:avLst/>
          </a:prstGeom>
          <a:noFill/>
          <a:ln w="38100">
            <a:noFill/>
          </a:ln>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342" b="1" i="1" u="none" strike="noStrike" kern="1200" cap="none" spc="0" normalizeH="0" baseline="0" noProof="0" dirty="0">
                <a:ln>
                  <a:noFill/>
                </a:ln>
                <a:solidFill>
                  <a:srgbClr val="00B050"/>
                </a:solidFill>
                <a:effectLst/>
                <a:uLnTx/>
                <a:uFillTx/>
                <a:latin typeface="Corbel" panose="020B0503020204020204" pitchFamily="34" charset="0"/>
                <a:ea typeface="+mn-ea"/>
                <a:cs typeface="+mn-cs"/>
              </a:rPr>
              <a:t>subs</a:t>
            </a:r>
          </a:p>
        </p:txBody>
      </p:sp>
      <p:cxnSp>
        <p:nvCxnSpPr>
          <p:cNvPr id="599" name="Straight Arrow Connector 598">
            <a:extLst>
              <a:ext uri="{FF2B5EF4-FFF2-40B4-BE49-F238E27FC236}">
                <a16:creationId xmlns:a16="http://schemas.microsoft.com/office/drawing/2014/main" id="{D1077A70-E05F-2245-86A5-E94803DC5B87}"/>
              </a:ext>
            </a:extLst>
          </p:cNvPr>
          <p:cNvCxnSpPr>
            <a:cxnSpLocks/>
          </p:cNvCxnSpPr>
          <p:nvPr/>
        </p:nvCxnSpPr>
        <p:spPr>
          <a:xfrm flipV="1">
            <a:off x="6222243" y="1877894"/>
            <a:ext cx="265788" cy="247"/>
          </a:xfrm>
          <a:prstGeom prst="straightConnector1">
            <a:avLst/>
          </a:prstGeom>
          <a:noFill/>
          <a:ln w="25400" cap="flat" cmpd="sng" algn="ctr">
            <a:solidFill>
              <a:sysClr val="windowText" lastClr="000000"/>
            </a:solidFill>
            <a:prstDash val="solid"/>
            <a:miter lim="800000"/>
            <a:tailEnd type="triangle"/>
          </a:ln>
          <a:effectLst/>
        </p:spPr>
      </p:cxnSp>
      <p:cxnSp>
        <p:nvCxnSpPr>
          <p:cNvPr id="600" name="Straight Connector 599">
            <a:extLst>
              <a:ext uri="{FF2B5EF4-FFF2-40B4-BE49-F238E27FC236}">
                <a16:creationId xmlns:a16="http://schemas.microsoft.com/office/drawing/2014/main" id="{4A131C07-DBEE-2046-B5F9-9561CD5C84DF}"/>
              </a:ext>
            </a:extLst>
          </p:cNvPr>
          <p:cNvCxnSpPr>
            <a:cxnSpLocks/>
          </p:cNvCxnSpPr>
          <p:nvPr/>
        </p:nvCxnSpPr>
        <p:spPr>
          <a:xfrm flipH="1">
            <a:off x="5651438" y="2424496"/>
            <a:ext cx="564904" cy="0"/>
          </a:xfrm>
          <a:prstGeom prst="line">
            <a:avLst/>
          </a:prstGeom>
          <a:noFill/>
          <a:ln w="38100" cap="flat" cmpd="sng" algn="ctr">
            <a:solidFill>
              <a:srgbClr val="00B050"/>
            </a:solidFill>
            <a:prstDash val="solid"/>
            <a:miter lim="800000"/>
          </a:ln>
          <a:effectLst/>
        </p:spPr>
      </p:cxnSp>
      <p:cxnSp>
        <p:nvCxnSpPr>
          <p:cNvPr id="601" name="Straight Connector 600">
            <a:extLst>
              <a:ext uri="{FF2B5EF4-FFF2-40B4-BE49-F238E27FC236}">
                <a16:creationId xmlns:a16="http://schemas.microsoft.com/office/drawing/2014/main" id="{C2799503-01D4-E44C-88E3-02E6407AD831}"/>
              </a:ext>
            </a:extLst>
          </p:cNvPr>
          <p:cNvCxnSpPr>
            <a:cxnSpLocks/>
          </p:cNvCxnSpPr>
          <p:nvPr/>
        </p:nvCxnSpPr>
        <p:spPr>
          <a:xfrm flipH="1" flipV="1">
            <a:off x="6232113" y="1880029"/>
            <a:ext cx="0" cy="558000"/>
          </a:xfrm>
          <a:prstGeom prst="line">
            <a:avLst/>
          </a:prstGeom>
          <a:noFill/>
          <a:ln w="25400" cap="flat" cmpd="sng" algn="ctr">
            <a:solidFill>
              <a:sysClr val="windowText" lastClr="000000"/>
            </a:solidFill>
            <a:prstDash val="solid"/>
            <a:miter lim="800000"/>
          </a:ln>
          <a:effectLst/>
        </p:spPr>
      </p:cxnSp>
      <p:cxnSp>
        <p:nvCxnSpPr>
          <p:cNvPr id="602" name="Elbow Connector 601">
            <a:extLst>
              <a:ext uri="{FF2B5EF4-FFF2-40B4-BE49-F238E27FC236}">
                <a16:creationId xmlns:a16="http://schemas.microsoft.com/office/drawing/2014/main" id="{EBF8330A-AB2E-3944-919B-2303B9A47DC5}"/>
              </a:ext>
            </a:extLst>
          </p:cNvPr>
          <p:cNvCxnSpPr>
            <a:cxnSpLocks/>
          </p:cNvCxnSpPr>
          <p:nvPr/>
        </p:nvCxnSpPr>
        <p:spPr>
          <a:xfrm flipH="1" flipV="1">
            <a:off x="2172136" y="1659171"/>
            <a:ext cx="5146612" cy="1183963"/>
          </a:xfrm>
          <a:prstGeom prst="bentConnector4">
            <a:avLst>
              <a:gd name="adj1" fmla="val -10722"/>
              <a:gd name="adj2" fmla="val 117893"/>
            </a:avLst>
          </a:prstGeom>
          <a:ln w="28575">
            <a:solidFill>
              <a:srgbClr val="0070C0"/>
            </a:solidFill>
            <a:tailEnd type="triangle"/>
          </a:ln>
        </p:spPr>
        <p:style>
          <a:lnRef idx="1">
            <a:schemeClr val="accent1"/>
          </a:lnRef>
          <a:fillRef idx="0">
            <a:schemeClr val="accent1"/>
          </a:fillRef>
          <a:effectRef idx="0">
            <a:schemeClr val="accent1"/>
          </a:effectRef>
          <a:fontRef idx="minor">
            <a:schemeClr val="tx1"/>
          </a:fontRef>
        </p:style>
      </p:cxnSp>
      <p:grpSp>
        <p:nvGrpSpPr>
          <p:cNvPr id="603" name="Group 602">
            <a:extLst>
              <a:ext uri="{FF2B5EF4-FFF2-40B4-BE49-F238E27FC236}">
                <a16:creationId xmlns:a16="http://schemas.microsoft.com/office/drawing/2014/main" id="{06809DCA-8BCB-FD44-8F78-99FBE71E5E36}"/>
              </a:ext>
            </a:extLst>
          </p:cNvPr>
          <p:cNvGrpSpPr/>
          <p:nvPr/>
        </p:nvGrpSpPr>
        <p:grpSpPr>
          <a:xfrm>
            <a:off x="3123589" y="1756090"/>
            <a:ext cx="740488" cy="340345"/>
            <a:chOff x="4885665" y="9917646"/>
            <a:chExt cx="1103262" cy="507084"/>
          </a:xfrm>
        </p:grpSpPr>
        <p:sp>
          <p:nvSpPr>
            <p:cNvPr id="604" name="TextBox 603">
              <a:extLst>
                <a:ext uri="{FF2B5EF4-FFF2-40B4-BE49-F238E27FC236}">
                  <a16:creationId xmlns:a16="http://schemas.microsoft.com/office/drawing/2014/main" id="{3C95F26E-E38F-A94E-A5A4-41871B6B04A5}"/>
                </a:ext>
              </a:extLst>
            </p:cNvPr>
            <p:cNvSpPr txBox="1"/>
            <p:nvPr/>
          </p:nvSpPr>
          <p:spPr>
            <a:xfrm>
              <a:off x="4885665" y="9917646"/>
              <a:ext cx="1103262" cy="414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7"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64</a:t>
              </a:r>
            </a:p>
          </p:txBody>
        </p:sp>
        <p:cxnSp>
          <p:nvCxnSpPr>
            <p:cNvPr id="605" name="Straight Connector 604">
              <a:extLst>
                <a:ext uri="{FF2B5EF4-FFF2-40B4-BE49-F238E27FC236}">
                  <a16:creationId xmlns:a16="http://schemas.microsoft.com/office/drawing/2014/main" id="{C9FB4E5B-CC78-A240-A7E1-111E4923C7DA}"/>
                </a:ext>
              </a:extLst>
            </p:cNvPr>
            <p:cNvCxnSpPr>
              <a:cxnSpLocks/>
            </p:cNvCxnSpPr>
            <p:nvPr/>
          </p:nvCxnSpPr>
          <p:spPr>
            <a:xfrm flipV="1">
              <a:off x="5105892" y="10150836"/>
              <a:ext cx="314167" cy="273894"/>
            </a:xfrm>
            <a:prstGeom prst="line">
              <a:avLst/>
            </a:prstGeom>
            <a:noFill/>
            <a:ln w="25400" cap="flat" cmpd="sng" algn="ctr">
              <a:solidFill>
                <a:sysClr val="windowText" lastClr="000000"/>
              </a:solidFill>
              <a:prstDash val="solid"/>
              <a:miter lim="800000"/>
            </a:ln>
            <a:effectLst/>
          </p:spPr>
        </p:cxnSp>
      </p:grpSp>
      <p:grpSp>
        <p:nvGrpSpPr>
          <p:cNvPr id="606" name="Group 605">
            <a:extLst>
              <a:ext uri="{FF2B5EF4-FFF2-40B4-BE49-F238E27FC236}">
                <a16:creationId xmlns:a16="http://schemas.microsoft.com/office/drawing/2014/main" id="{3CC76A91-0F69-6349-A693-1D70B0A72DF4}"/>
              </a:ext>
            </a:extLst>
          </p:cNvPr>
          <p:cNvGrpSpPr/>
          <p:nvPr/>
        </p:nvGrpSpPr>
        <p:grpSpPr>
          <a:xfrm>
            <a:off x="3350202" y="2040556"/>
            <a:ext cx="740488" cy="340345"/>
            <a:chOff x="4885665" y="9917646"/>
            <a:chExt cx="1103262" cy="507084"/>
          </a:xfrm>
        </p:grpSpPr>
        <p:sp>
          <p:nvSpPr>
            <p:cNvPr id="607" name="TextBox 606">
              <a:extLst>
                <a:ext uri="{FF2B5EF4-FFF2-40B4-BE49-F238E27FC236}">
                  <a16:creationId xmlns:a16="http://schemas.microsoft.com/office/drawing/2014/main" id="{8A061629-6256-7F4C-A047-85D45E30EDF3}"/>
                </a:ext>
              </a:extLst>
            </p:cNvPr>
            <p:cNvSpPr txBox="1"/>
            <p:nvPr/>
          </p:nvSpPr>
          <p:spPr>
            <a:xfrm>
              <a:off x="4885665" y="9917646"/>
              <a:ext cx="1103262" cy="414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7"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64</a:t>
              </a:r>
            </a:p>
          </p:txBody>
        </p:sp>
        <p:cxnSp>
          <p:nvCxnSpPr>
            <p:cNvPr id="608" name="Straight Connector 607">
              <a:extLst>
                <a:ext uri="{FF2B5EF4-FFF2-40B4-BE49-F238E27FC236}">
                  <a16:creationId xmlns:a16="http://schemas.microsoft.com/office/drawing/2014/main" id="{5320A65B-F2CE-CE4D-AC1E-6A49F74F5F08}"/>
                </a:ext>
              </a:extLst>
            </p:cNvPr>
            <p:cNvCxnSpPr>
              <a:cxnSpLocks/>
            </p:cNvCxnSpPr>
            <p:nvPr/>
          </p:nvCxnSpPr>
          <p:spPr>
            <a:xfrm flipV="1">
              <a:off x="5105892" y="10150836"/>
              <a:ext cx="314167" cy="273894"/>
            </a:xfrm>
            <a:prstGeom prst="line">
              <a:avLst/>
            </a:prstGeom>
            <a:noFill/>
            <a:ln w="25400" cap="flat" cmpd="sng" algn="ctr">
              <a:solidFill>
                <a:sysClr val="windowText" lastClr="000000"/>
              </a:solidFill>
              <a:prstDash val="solid"/>
              <a:miter lim="800000"/>
            </a:ln>
            <a:effectLst/>
          </p:spPr>
        </p:cxnSp>
      </p:grpSp>
      <p:grpSp>
        <p:nvGrpSpPr>
          <p:cNvPr id="609" name="Group 608">
            <a:extLst>
              <a:ext uri="{FF2B5EF4-FFF2-40B4-BE49-F238E27FC236}">
                <a16:creationId xmlns:a16="http://schemas.microsoft.com/office/drawing/2014/main" id="{7A4AD672-2E16-E44D-BD5A-DDDB6A3B3CF0}"/>
              </a:ext>
            </a:extLst>
          </p:cNvPr>
          <p:cNvGrpSpPr/>
          <p:nvPr/>
        </p:nvGrpSpPr>
        <p:grpSpPr>
          <a:xfrm>
            <a:off x="3123589" y="2326787"/>
            <a:ext cx="740488" cy="340345"/>
            <a:chOff x="4885665" y="9917646"/>
            <a:chExt cx="1103262" cy="507084"/>
          </a:xfrm>
        </p:grpSpPr>
        <p:sp>
          <p:nvSpPr>
            <p:cNvPr id="610" name="TextBox 609">
              <a:extLst>
                <a:ext uri="{FF2B5EF4-FFF2-40B4-BE49-F238E27FC236}">
                  <a16:creationId xmlns:a16="http://schemas.microsoft.com/office/drawing/2014/main" id="{5A7B4C62-F9B6-8047-9A7F-8DCED48C7A6D}"/>
                </a:ext>
              </a:extLst>
            </p:cNvPr>
            <p:cNvSpPr txBox="1"/>
            <p:nvPr/>
          </p:nvSpPr>
          <p:spPr>
            <a:xfrm>
              <a:off x="4885665" y="9917646"/>
              <a:ext cx="1103262" cy="414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7"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64</a:t>
              </a:r>
            </a:p>
          </p:txBody>
        </p:sp>
        <p:cxnSp>
          <p:nvCxnSpPr>
            <p:cNvPr id="611" name="Straight Connector 610">
              <a:extLst>
                <a:ext uri="{FF2B5EF4-FFF2-40B4-BE49-F238E27FC236}">
                  <a16:creationId xmlns:a16="http://schemas.microsoft.com/office/drawing/2014/main" id="{A79053E8-5E62-614E-A5F0-BB057A943076}"/>
                </a:ext>
              </a:extLst>
            </p:cNvPr>
            <p:cNvCxnSpPr>
              <a:cxnSpLocks/>
            </p:cNvCxnSpPr>
            <p:nvPr/>
          </p:nvCxnSpPr>
          <p:spPr>
            <a:xfrm flipV="1">
              <a:off x="5105892" y="10150836"/>
              <a:ext cx="314167" cy="273894"/>
            </a:xfrm>
            <a:prstGeom prst="line">
              <a:avLst/>
            </a:prstGeom>
            <a:noFill/>
            <a:ln w="25400" cap="flat" cmpd="sng" algn="ctr">
              <a:solidFill>
                <a:sysClr val="windowText" lastClr="000000"/>
              </a:solidFill>
              <a:prstDash val="solid"/>
              <a:miter lim="800000"/>
            </a:ln>
            <a:effectLst/>
          </p:spPr>
        </p:cxnSp>
      </p:grpSp>
      <p:grpSp>
        <p:nvGrpSpPr>
          <p:cNvPr id="612" name="Group 611">
            <a:extLst>
              <a:ext uri="{FF2B5EF4-FFF2-40B4-BE49-F238E27FC236}">
                <a16:creationId xmlns:a16="http://schemas.microsoft.com/office/drawing/2014/main" id="{BAB7FB5E-CFFD-3C42-B4E6-B5C4A1398080}"/>
              </a:ext>
            </a:extLst>
          </p:cNvPr>
          <p:cNvGrpSpPr/>
          <p:nvPr/>
        </p:nvGrpSpPr>
        <p:grpSpPr>
          <a:xfrm>
            <a:off x="3349450" y="2579389"/>
            <a:ext cx="740488" cy="340345"/>
            <a:chOff x="4885665" y="9917646"/>
            <a:chExt cx="1103262" cy="507084"/>
          </a:xfrm>
        </p:grpSpPr>
        <p:sp>
          <p:nvSpPr>
            <p:cNvPr id="613" name="TextBox 612">
              <a:extLst>
                <a:ext uri="{FF2B5EF4-FFF2-40B4-BE49-F238E27FC236}">
                  <a16:creationId xmlns:a16="http://schemas.microsoft.com/office/drawing/2014/main" id="{2880583D-EEF8-8846-9CF0-B6D311B7753C}"/>
                </a:ext>
              </a:extLst>
            </p:cNvPr>
            <p:cNvSpPr txBox="1"/>
            <p:nvPr/>
          </p:nvSpPr>
          <p:spPr>
            <a:xfrm>
              <a:off x="4885665" y="9917646"/>
              <a:ext cx="1103262" cy="414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7"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64</a:t>
              </a:r>
            </a:p>
          </p:txBody>
        </p:sp>
        <p:cxnSp>
          <p:nvCxnSpPr>
            <p:cNvPr id="614" name="Straight Connector 613">
              <a:extLst>
                <a:ext uri="{FF2B5EF4-FFF2-40B4-BE49-F238E27FC236}">
                  <a16:creationId xmlns:a16="http://schemas.microsoft.com/office/drawing/2014/main" id="{F5363486-A11B-AE45-88C7-463F1C839614}"/>
                </a:ext>
              </a:extLst>
            </p:cNvPr>
            <p:cNvCxnSpPr>
              <a:cxnSpLocks/>
            </p:cNvCxnSpPr>
            <p:nvPr/>
          </p:nvCxnSpPr>
          <p:spPr>
            <a:xfrm flipV="1">
              <a:off x="5105892" y="10150836"/>
              <a:ext cx="314167" cy="273894"/>
            </a:xfrm>
            <a:prstGeom prst="line">
              <a:avLst/>
            </a:prstGeom>
            <a:noFill/>
            <a:ln w="25400" cap="flat" cmpd="sng" algn="ctr">
              <a:solidFill>
                <a:sysClr val="windowText" lastClr="000000"/>
              </a:solidFill>
              <a:prstDash val="solid"/>
              <a:miter lim="800000"/>
            </a:ln>
            <a:effectLst/>
          </p:spPr>
        </p:cxnSp>
      </p:grpSp>
      <p:cxnSp>
        <p:nvCxnSpPr>
          <p:cNvPr id="615" name="Elbow Connector 614">
            <a:extLst>
              <a:ext uri="{FF2B5EF4-FFF2-40B4-BE49-F238E27FC236}">
                <a16:creationId xmlns:a16="http://schemas.microsoft.com/office/drawing/2014/main" id="{80EE5B8B-035E-254A-B4D5-EF759E4808AC}"/>
              </a:ext>
            </a:extLst>
          </p:cNvPr>
          <p:cNvCxnSpPr>
            <a:cxnSpLocks/>
            <a:stCxn id="565" idx="3"/>
            <a:endCxn id="616" idx="0"/>
          </p:cNvCxnSpPr>
          <p:nvPr/>
        </p:nvCxnSpPr>
        <p:spPr>
          <a:xfrm>
            <a:off x="7586359" y="1885642"/>
            <a:ext cx="52703" cy="2357045"/>
          </a:xfrm>
          <a:prstGeom prst="bentConnector2">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16" name="TextBox 615">
            <a:extLst>
              <a:ext uri="{FF2B5EF4-FFF2-40B4-BE49-F238E27FC236}">
                <a16:creationId xmlns:a16="http://schemas.microsoft.com/office/drawing/2014/main" id="{9669A2DD-B39E-CE46-8579-825EB9656649}"/>
              </a:ext>
            </a:extLst>
          </p:cNvPr>
          <p:cNvSpPr txBox="1"/>
          <p:nvPr/>
        </p:nvSpPr>
        <p:spPr>
          <a:xfrm>
            <a:off x="7186883" y="4242687"/>
            <a:ext cx="904358" cy="459228"/>
          </a:xfrm>
          <a:prstGeom prst="rect">
            <a:avLst/>
          </a:prstGeom>
          <a:noFill/>
        </p:spPr>
        <p:txBody>
          <a:bodyPr wrap="square" tIns="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42" b="1" i="1" u="none" strike="noStrike" kern="1200" cap="none" spc="0" normalizeH="0" baseline="0" noProof="0" dirty="0">
                <a:ln>
                  <a:noFill/>
                </a:ln>
                <a:solidFill>
                  <a:prstClr val="black"/>
                </a:solidFill>
                <a:effectLst/>
                <a:uLnTx/>
                <a:uFillTx/>
                <a:latin typeface="Corbel" panose="020B0503020204020204" pitchFamily="34" charset="0"/>
                <a:ea typeface="+mn-ea"/>
                <a:cs typeface="+mn-cs"/>
              </a:rPr>
              <a:t>to main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42" b="1" i="1" u="none" strike="noStrike" kern="1200" cap="none" spc="0" normalizeH="0" baseline="0" noProof="0" dirty="0">
                <a:ln>
                  <a:noFill/>
                </a:ln>
                <a:solidFill>
                  <a:prstClr val="black"/>
                </a:solidFill>
                <a:effectLst/>
                <a:uLnTx/>
                <a:uFillTx/>
                <a:latin typeface="Corbel" panose="020B0503020204020204" pitchFamily="34" charset="0"/>
                <a:ea typeface="+mn-ea"/>
                <a:cs typeface="+mn-cs"/>
              </a:rPr>
              <a:t>memory</a:t>
            </a:r>
          </a:p>
        </p:txBody>
      </p:sp>
      <p:cxnSp>
        <p:nvCxnSpPr>
          <p:cNvPr id="619" name="Straight Connector 618">
            <a:extLst>
              <a:ext uri="{FF2B5EF4-FFF2-40B4-BE49-F238E27FC236}">
                <a16:creationId xmlns:a16="http://schemas.microsoft.com/office/drawing/2014/main" id="{892F1FDA-66AF-2644-9BDF-0EA0E3E61A5F}"/>
              </a:ext>
            </a:extLst>
          </p:cNvPr>
          <p:cNvCxnSpPr>
            <a:cxnSpLocks/>
          </p:cNvCxnSpPr>
          <p:nvPr/>
        </p:nvCxnSpPr>
        <p:spPr>
          <a:xfrm flipH="1">
            <a:off x="2482538" y="3611757"/>
            <a:ext cx="4479057" cy="92"/>
          </a:xfrm>
          <a:prstGeom prst="line">
            <a:avLst/>
          </a:prstGeom>
          <a:noFill/>
          <a:ln w="28575" cap="flat" cmpd="sng" algn="ctr">
            <a:solidFill>
              <a:srgbClr val="0070C0"/>
            </a:solidFill>
            <a:prstDash val="solid"/>
            <a:miter lim="800000"/>
          </a:ln>
          <a:effectLst/>
        </p:spPr>
      </p:cxnSp>
      <p:sp>
        <p:nvSpPr>
          <p:cNvPr id="620" name="TextBox 619">
            <a:extLst>
              <a:ext uri="{FF2B5EF4-FFF2-40B4-BE49-F238E27FC236}">
                <a16:creationId xmlns:a16="http://schemas.microsoft.com/office/drawing/2014/main" id="{41B2967F-A153-9440-8232-D459120E4A7D}"/>
              </a:ext>
            </a:extLst>
          </p:cNvPr>
          <p:cNvSpPr txBox="1">
            <a:spLocks noChangeAspect="1"/>
          </p:cNvSpPr>
          <p:nvPr/>
        </p:nvSpPr>
        <p:spPr>
          <a:xfrm>
            <a:off x="1794603" y="1372652"/>
            <a:ext cx="289951" cy="289951"/>
          </a:xfrm>
          <a:prstGeom prst="ellipse">
            <a:avLst/>
          </a:prstGeom>
          <a:solidFill>
            <a:srgbClr val="FE6200"/>
          </a:solidFill>
        </p:spPr>
        <p:txBody>
          <a:bodyPr wrap="none" lIns="0" tIns="0" rIns="0" bIns="12080"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78" b="1" i="0" u="none" strike="noStrike" kern="1200" cap="none" spc="0" normalizeH="0" baseline="0" noProof="0" dirty="0">
                <a:ln>
                  <a:noFill/>
                </a:ln>
                <a:solidFill>
                  <a:prstClr val="white"/>
                </a:solidFill>
                <a:effectLst/>
                <a:uLnTx/>
                <a:uFillTx/>
                <a:latin typeface="Calibri" panose="020F0502020204030204" pitchFamily="34" charset="0"/>
                <a:ea typeface="Linux Libertine O Semibold" panose="02000503000000000000" pitchFamily="2" charset="0"/>
                <a:cs typeface="Calibri" panose="020F0502020204030204" pitchFamily="34" charset="0"/>
              </a:rPr>
              <a:t>1</a:t>
            </a:r>
          </a:p>
        </p:txBody>
      </p:sp>
      <p:sp>
        <p:nvSpPr>
          <p:cNvPr id="621" name="TextBox 620">
            <a:extLst>
              <a:ext uri="{FF2B5EF4-FFF2-40B4-BE49-F238E27FC236}">
                <a16:creationId xmlns:a16="http://schemas.microsoft.com/office/drawing/2014/main" id="{D8CB2AC5-BDEF-E849-8626-F104AFCBF28E}"/>
              </a:ext>
            </a:extLst>
          </p:cNvPr>
          <p:cNvSpPr txBox="1">
            <a:spLocks noChangeAspect="1"/>
          </p:cNvSpPr>
          <p:nvPr/>
        </p:nvSpPr>
        <p:spPr>
          <a:xfrm>
            <a:off x="5485500" y="1782791"/>
            <a:ext cx="289951" cy="289951"/>
          </a:xfrm>
          <a:prstGeom prst="ellipse">
            <a:avLst/>
          </a:prstGeom>
          <a:solidFill>
            <a:srgbClr val="00B050"/>
          </a:solidFill>
        </p:spPr>
        <p:txBody>
          <a:bodyPr wrap="none" lIns="0" tIns="0" rIns="0" bIns="12080"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78" b="1" i="0" u="none" strike="noStrike" kern="1200" cap="none" spc="0" normalizeH="0" baseline="0" noProof="0" dirty="0">
                <a:ln>
                  <a:noFill/>
                </a:ln>
                <a:solidFill>
                  <a:prstClr val="white"/>
                </a:solidFill>
                <a:effectLst/>
                <a:uLnTx/>
                <a:uFillTx/>
                <a:latin typeface="Calibri" panose="020F0502020204030204" pitchFamily="34" charset="0"/>
                <a:ea typeface="Linux Libertine O Semibold" panose="02000503000000000000" pitchFamily="2" charset="0"/>
                <a:cs typeface="Calibri" panose="020F0502020204030204" pitchFamily="34" charset="0"/>
              </a:rPr>
              <a:t>2</a:t>
            </a:r>
          </a:p>
        </p:txBody>
      </p:sp>
      <p:sp>
        <p:nvSpPr>
          <p:cNvPr id="622" name="Triangle 621">
            <a:extLst>
              <a:ext uri="{FF2B5EF4-FFF2-40B4-BE49-F238E27FC236}">
                <a16:creationId xmlns:a16="http://schemas.microsoft.com/office/drawing/2014/main" id="{61D11769-E980-9C4C-BBF0-9C56FC771118}"/>
              </a:ext>
            </a:extLst>
          </p:cNvPr>
          <p:cNvSpPr/>
          <p:nvPr/>
        </p:nvSpPr>
        <p:spPr>
          <a:xfrm rot="5400000">
            <a:off x="4577888" y="1576019"/>
            <a:ext cx="131768" cy="114801"/>
          </a:xfrm>
          <a:prstGeom prst="triangle">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207"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cxnSp>
        <p:nvCxnSpPr>
          <p:cNvPr id="623" name="Elbow Connector 622">
            <a:extLst>
              <a:ext uri="{FF2B5EF4-FFF2-40B4-BE49-F238E27FC236}">
                <a16:creationId xmlns:a16="http://schemas.microsoft.com/office/drawing/2014/main" id="{9D6AC028-6990-264B-A180-357F8F745CFD}"/>
              </a:ext>
            </a:extLst>
          </p:cNvPr>
          <p:cNvCxnSpPr>
            <a:cxnSpLocks/>
          </p:cNvCxnSpPr>
          <p:nvPr/>
        </p:nvCxnSpPr>
        <p:spPr>
          <a:xfrm rot="5400000">
            <a:off x="3488225" y="3638664"/>
            <a:ext cx="413180" cy="345523"/>
          </a:xfrm>
          <a:prstGeom prst="bentConnector3">
            <a:avLst>
              <a:gd name="adj1" fmla="val 100643"/>
            </a:avLst>
          </a:prstGeom>
          <a:ln w="28575">
            <a:solidFill>
              <a:srgbClr val="0070C0"/>
            </a:solidFill>
            <a:tailEnd type="triangle"/>
          </a:ln>
        </p:spPr>
        <p:style>
          <a:lnRef idx="1">
            <a:schemeClr val="accent1"/>
          </a:lnRef>
          <a:fillRef idx="0">
            <a:schemeClr val="accent1"/>
          </a:fillRef>
          <a:effectRef idx="0">
            <a:schemeClr val="accent1"/>
          </a:effectRef>
          <a:fontRef idx="minor">
            <a:schemeClr val="tx1"/>
          </a:fontRef>
        </p:style>
      </p:cxnSp>
      <p:cxnSp>
        <p:nvCxnSpPr>
          <p:cNvPr id="624" name="Elbow Connector 623">
            <a:extLst>
              <a:ext uri="{FF2B5EF4-FFF2-40B4-BE49-F238E27FC236}">
                <a16:creationId xmlns:a16="http://schemas.microsoft.com/office/drawing/2014/main" id="{6141D439-AF99-2746-92B4-47ABB0006FF9}"/>
              </a:ext>
            </a:extLst>
          </p:cNvPr>
          <p:cNvCxnSpPr>
            <a:cxnSpLocks/>
          </p:cNvCxnSpPr>
          <p:nvPr/>
        </p:nvCxnSpPr>
        <p:spPr>
          <a:xfrm rot="5400000">
            <a:off x="6365988" y="3418682"/>
            <a:ext cx="845688" cy="345523"/>
          </a:xfrm>
          <a:prstGeom prst="bentConnector3">
            <a:avLst>
              <a:gd name="adj1" fmla="val 100643"/>
            </a:avLst>
          </a:prstGeom>
          <a:ln w="28575">
            <a:solidFill>
              <a:srgbClr val="0070C0"/>
            </a:solidFill>
            <a:tailEnd type="triangle"/>
          </a:ln>
        </p:spPr>
        <p:style>
          <a:lnRef idx="1">
            <a:schemeClr val="accent1"/>
          </a:lnRef>
          <a:fillRef idx="0">
            <a:schemeClr val="accent1"/>
          </a:fillRef>
          <a:effectRef idx="0">
            <a:schemeClr val="accent1"/>
          </a:effectRef>
          <a:fontRef idx="minor">
            <a:schemeClr val="tx1"/>
          </a:fontRef>
        </p:style>
      </p:cxnSp>
      <p:sp>
        <p:nvSpPr>
          <p:cNvPr id="625" name="TextBox 624">
            <a:extLst>
              <a:ext uri="{FF2B5EF4-FFF2-40B4-BE49-F238E27FC236}">
                <a16:creationId xmlns:a16="http://schemas.microsoft.com/office/drawing/2014/main" id="{73B5E7F1-88C1-924D-A95D-995D82F3EAAC}"/>
              </a:ext>
            </a:extLst>
          </p:cNvPr>
          <p:cNvSpPr txBox="1"/>
          <p:nvPr/>
        </p:nvSpPr>
        <p:spPr>
          <a:xfrm>
            <a:off x="6497270" y="2527692"/>
            <a:ext cx="884758" cy="669477"/>
          </a:xfrm>
          <a:prstGeom prst="roundRect">
            <a:avLst>
              <a:gd name="adj" fmla="val 4956"/>
            </a:avLst>
          </a:prstGeom>
          <a:solidFill>
            <a:schemeClr val="bg1"/>
          </a:solidFill>
          <a:ln w="28575">
            <a:solidFill>
              <a:srgbClr val="0070C0"/>
            </a:solidFill>
          </a:ln>
        </p:spPr>
        <p:txBody>
          <a:bodyPr wrap="square"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42"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Next Rd </a:t>
            </a:r>
            <a:r>
              <a:rPr kumimoji="0" lang="en-US" sz="1342" b="1" i="0" u="none" strike="noStrike" kern="1200" cap="none" spc="0" normalizeH="0" baseline="0" noProof="0" dirty="0" err="1">
                <a:ln>
                  <a:noFill/>
                </a:ln>
                <a:solidFill>
                  <a:prstClr val="black"/>
                </a:solidFill>
                <a:effectLst/>
                <a:uLnTx/>
                <a:uFillTx/>
                <a:latin typeface="Corbel" panose="020B0503020204020204" pitchFamily="34" charset="0"/>
                <a:ea typeface="+mn-ea"/>
                <a:cs typeface="+mn-cs"/>
              </a:rPr>
              <a:t>Addr</a:t>
            </a:r>
            <a:r>
              <a:rPr kumimoji="0" lang="en-US" sz="1342"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Compute</a:t>
            </a:r>
          </a:p>
        </p:txBody>
      </p:sp>
      <p:sp>
        <p:nvSpPr>
          <p:cNvPr id="626" name="TextBox 625">
            <a:extLst>
              <a:ext uri="{FF2B5EF4-FFF2-40B4-BE49-F238E27FC236}">
                <a16:creationId xmlns:a16="http://schemas.microsoft.com/office/drawing/2014/main" id="{D75819ED-38CD-F444-B8AB-3F3B9230D58A}"/>
              </a:ext>
            </a:extLst>
          </p:cNvPr>
          <p:cNvSpPr txBox="1">
            <a:spLocks noChangeAspect="1"/>
          </p:cNvSpPr>
          <p:nvPr/>
        </p:nvSpPr>
        <p:spPr>
          <a:xfrm>
            <a:off x="7241999" y="2348001"/>
            <a:ext cx="289951" cy="289951"/>
          </a:xfrm>
          <a:prstGeom prst="ellipse">
            <a:avLst/>
          </a:prstGeom>
          <a:solidFill>
            <a:srgbClr val="0070C0"/>
          </a:solidFill>
        </p:spPr>
        <p:txBody>
          <a:bodyPr wrap="none" lIns="0" tIns="0" rIns="0" bIns="12080"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78" b="1" i="0" u="none" strike="noStrike" kern="1200" cap="none" spc="0" normalizeH="0" baseline="0" noProof="0" dirty="0">
                <a:ln>
                  <a:noFill/>
                </a:ln>
                <a:solidFill>
                  <a:prstClr val="white"/>
                </a:solidFill>
                <a:effectLst/>
                <a:uLnTx/>
                <a:uFillTx/>
                <a:latin typeface="Calibri" panose="020F0502020204030204" pitchFamily="34" charset="0"/>
                <a:ea typeface="Linux Libertine O Semibold" panose="02000503000000000000" pitchFamily="2" charset="0"/>
                <a:cs typeface="Calibri" panose="020F0502020204030204" pitchFamily="34" charset="0"/>
              </a:rPr>
              <a:t>3</a:t>
            </a:r>
          </a:p>
        </p:txBody>
      </p:sp>
      <p:cxnSp>
        <p:nvCxnSpPr>
          <p:cNvPr id="634" name="Straight Connector 633">
            <a:extLst>
              <a:ext uri="{FF2B5EF4-FFF2-40B4-BE49-F238E27FC236}">
                <a16:creationId xmlns:a16="http://schemas.microsoft.com/office/drawing/2014/main" id="{F637A0EB-0283-0644-958B-A111256F9F89}"/>
              </a:ext>
            </a:extLst>
          </p:cNvPr>
          <p:cNvCxnSpPr>
            <a:cxnSpLocks/>
          </p:cNvCxnSpPr>
          <p:nvPr/>
        </p:nvCxnSpPr>
        <p:spPr>
          <a:xfrm flipV="1">
            <a:off x="6232113" y="2407482"/>
            <a:ext cx="0" cy="478800"/>
          </a:xfrm>
          <a:prstGeom prst="line">
            <a:avLst/>
          </a:prstGeom>
          <a:noFill/>
          <a:ln w="25400" cap="flat" cmpd="sng" algn="ctr">
            <a:solidFill>
              <a:sysClr val="windowText" lastClr="000000"/>
            </a:solidFill>
            <a:prstDash val="solid"/>
            <a:miter lim="800000"/>
          </a:ln>
          <a:effectLst/>
        </p:spPr>
      </p:cxnSp>
      <p:sp>
        <p:nvSpPr>
          <p:cNvPr id="760" name="TextBox 759">
            <a:extLst>
              <a:ext uri="{FF2B5EF4-FFF2-40B4-BE49-F238E27FC236}">
                <a16:creationId xmlns:a16="http://schemas.microsoft.com/office/drawing/2014/main" id="{9F8E3053-2901-3241-8947-D6EFE7CA2FC5}"/>
              </a:ext>
            </a:extLst>
          </p:cNvPr>
          <p:cNvSpPr txBox="1"/>
          <p:nvPr/>
        </p:nvSpPr>
        <p:spPr>
          <a:xfrm>
            <a:off x="1217846" y="3705666"/>
            <a:ext cx="904359" cy="665085"/>
          </a:xfrm>
          <a:prstGeom prst="roundRect">
            <a:avLst>
              <a:gd name="adj" fmla="val 6414"/>
            </a:avLst>
          </a:prstGeom>
          <a:solidFill>
            <a:srgbClr val="9DC3E6"/>
          </a:solidFill>
          <a:ln w="25400">
            <a:solidFill>
              <a:schemeClr val="tx1"/>
            </a:solidFill>
          </a:ln>
        </p:spPr>
        <p:txBody>
          <a:bodyPr wrap="square" lIns="0" tIns="0" rIns="0" bIns="0" rtlCol="0" anchor="ctr" anchorCtr="0">
            <a:noAutofit/>
          </a:bodyPr>
          <a:lstStyle>
            <a:defPPr>
              <a:defRPr lang="en-US"/>
            </a:defPPr>
            <a:lvl1pPr algn="ctr">
              <a:defRPr sz="1950" b="1">
                <a:solidFill>
                  <a:schemeClr val="tx2">
                    <a:lumMod val="50000"/>
                  </a:schemeClr>
                </a:solidFill>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42" b="1" i="0" u="none" strike="noStrike" kern="1200" cap="none" spc="0" normalizeH="0" baseline="0" noProof="0" dirty="0">
                <a:ln>
                  <a:noFill/>
                </a:ln>
                <a:solidFill>
                  <a:srgbClr val="242852">
                    <a:lumMod val="50000"/>
                  </a:srgbClr>
                </a:solidFill>
                <a:effectLst/>
                <a:uLnTx/>
                <a:uFillTx/>
                <a:latin typeface="Calibri" panose="020F0502020204030204" pitchFamily="34" charset="0"/>
                <a:ea typeface="+mn-ea"/>
                <a:cs typeface="Calibri" panose="020F0502020204030204" pitchFamily="34" charset="0"/>
              </a:rPr>
              <a:t>1.5KB</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42" b="1" i="0" u="none" strike="noStrike" kern="1200" cap="none" spc="0" normalizeH="0" baseline="0" noProof="0" dirty="0">
                <a:ln>
                  <a:noFill/>
                </a:ln>
                <a:solidFill>
                  <a:srgbClr val="242852">
                    <a:lumMod val="50000"/>
                  </a:srgbClr>
                </a:solidFill>
                <a:effectLst/>
                <a:uLnTx/>
                <a:uFillTx/>
                <a:latin typeface="Calibri" panose="020F0502020204030204" pitchFamily="34" charset="0"/>
                <a:ea typeface="+mn-ea"/>
                <a:cs typeface="Calibri" panose="020F0502020204030204" pitchFamily="34" charset="0"/>
              </a:rPr>
              <a:t>TB-SRAM</a:t>
            </a:r>
            <a:r>
              <a:rPr kumimoji="0" lang="en-US" sz="1342" b="1" i="0" u="none" strike="noStrike" kern="1200" cap="none" spc="0" normalizeH="0" baseline="-25000" noProof="0" dirty="0">
                <a:ln>
                  <a:noFill/>
                </a:ln>
                <a:solidFill>
                  <a:srgbClr val="242852">
                    <a:lumMod val="50000"/>
                  </a:srgbClr>
                </a:solidFill>
                <a:effectLst/>
                <a:uLnTx/>
                <a:uFillTx/>
                <a:latin typeface="Calibri" panose="020F0502020204030204" pitchFamily="34" charset="0"/>
                <a:ea typeface="+mn-ea"/>
                <a:cs typeface="Calibri" panose="020F0502020204030204" pitchFamily="34" charset="0"/>
              </a:rPr>
              <a:t>1</a:t>
            </a:r>
          </a:p>
        </p:txBody>
      </p:sp>
      <p:sp>
        <p:nvSpPr>
          <p:cNvPr id="807" name="TextBox 806">
            <a:extLst>
              <a:ext uri="{FF2B5EF4-FFF2-40B4-BE49-F238E27FC236}">
                <a16:creationId xmlns:a16="http://schemas.microsoft.com/office/drawing/2014/main" id="{5882546B-DF2E-B74E-8A18-AEB68712A87C}"/>
              </a:ext>
            </a:extLst>
          </p:cNvPr>
          <p:cNvSpPr txBox="1"/>
          <p:nvPr/>
        </p:nvSpPr>
        <p:spPr>
          <a:xfrm>
            <a:off x="2608139" y="3706662"/>
            <a:ext cx="904359" cy="665085"/>
          </a:xfrm>
          <a:prstGeom prst="roundRect">
            <a:avLst>
              <a:gd name="adj" fmla="val 6414"/>
            </a:avLst>
          </a:prstGeom>
          <a:solidFill>
            <a:srgbClr val="9DC3E6"/>
          </a:solidFill>
          <a:ln w="25400">
            <a:solidFill>
              <a:schemeClr val="tx1"/>
            </a:solidFill>
          </a:ln>
        </p:spPr>
        <p:txBody>
          <a:bodyPr wrap="square" lIns="0" tIns="0" rIns="0" bIns="0" rtlCol="0" anchor="ctr" anchorCtr="0">
            <a:noAutofit/>
          </a:bodyPr>
          <a:lstStyle>
            <a:defPPr>
              <a:defRPr lang="en-US"/>
            </a:defPPr>
            <a:lvl1pPr algn="ctr">
              <a:defRPr sz="1950" b="1">
                <a:solidFill>
                  <a:schemeClr val="tx2">
                    <a:lumMod val="50000"/>
                  </a:schemeClr>
                </a:solidFill>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42" b="1" i="0" u="none" strike="noStrike" kern="1200" cap="none" spc="0" normalizeH="0" baseline="0" noProof="0" dirty="0">
                <a:ln>
                  <a:noFill/>
                </a:ln>
                <a:solidFill>
                  <a:srgbClr val="242852">
                    <a:lumMod val="50000"/>
                  </a:srgbClr>
                </a:solidFill>
                <a:effectLst/>
                <a:uLnTx/>
                <a:uFillTx/>
                <a:latin typeface="Calibri" panose="020F0502020204030204" pitchFamily="34" charset="0"/>
                <a:ea typeface="+mn-ea"/>
                <a:cs typeface="Calibri" panose="020F0502020204030204" pitchFamily="34" charset="0"/>
              </a:rPr>
              <a:t>1.5KB</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42" b="1" i="0" u="none" strike="noStrike" kern="1200" cap="none" spc="0" normalizeH="0" baseline="0" noProof="0" dirty="0">
                <a:ln>
                  <a:noFill/>
                </a:ln>
                <a:solidFill>
                  <a:srgbClr val="242852">
                    <a:lumMod val="50000"/>
                  </a:srgbClr>
                </a:solidFill>
                <a:effectLst/>
                <a:uLnTx/>
                <a:uFillTx/>
                <a:latin typeface="Calibri" panose="020F0502020204030204" pitchFamily="34" charset="0"/>
                <a:ea typeface="+mn-ea"/>
                <a:cs typeface="Calibri" panose="020F0502020204030204" pitchFamily="34" charset="0"/>
              </a:rPr>
              <a:t>TB-SRAM</a:t>
            </a:r>
            <a:r>
              <a:rPr kumimoji="0" lang="en-US" sz="1342" b="1" i="0" u="none" strike="noStrike" kern="1200" cap="none" spc="0" normalizeH="0" baseline="-25000" noProof="0" dirty="0">
                <a:ln>
                  <a:noFill/>
                </a:ln>
                <a:solidFill>
                  <a:srgbClr val="242852">
                    <a:lumMod val="50000"/>
                  </a:srgbClr>
                </a:solidFill>
                <a:effectLst/>
                <a:uLnTx/>
                <a:uFillTx/>
                <a:latin typeface="Calibri" panose="020F0502020204030204" pitchFamily="34" charset="0"/>
                <a:ea typeface="+mn-ea"/>
                <a:cs typeface="Calibri" panose="020F0502020204030204" pitchFamily="34" charset="0"/>
              </a:rPr>
              <a:t>2</a:t>
            </a:r>
          </a:p>
        </p:txBody>
      </p:sp>
      <p:sp>
        <p:nvSpPr>
          <p:cNvPr id="808" name="TextBox 807">
            <a:extLst>
              <a:ext uri="{FF2B5EF4-FFF2-40B4-BE49-F238E27FC236}">
                <a16:creationId xmlns:a16="http://schemas.microsoft.com/office/drawing/2014/main" id="{77791768-CF28-1B46-88A6-A4B4389B810B}"/>
              </a:ext>
            </a:extLst>
          </p:cNvPr>
          <p:cNvSpPr txBox="1"/>
          <p:nvPr/>
        </p:nvSpPr>
        <p:spPr>
          <a:xfrm>
            <a:off x="5703606" y="3706662"/>
            <a:ext cx="904359" cy="665085"/>
          </a:xfrm>
          <a:prstGeom prst="roundRect">
            <a:avLst>
              <a:gd name="adj" fmla="val 6414"/>
            </a:avLst>
          </a:prstGeom>
          <a:solidFill>
            <a:srgbClr val="9DC3E6"/>
          </a:solidFill>
          <a:ln w="25400">
            <a:solidFill>
              <a:schemeClr val="tx1"/>
            </a:solidFill>
          </a:ln>
        </p:spPr>
        <p:txBody>
          <a:bodyPr wrap="square" lIns="0" tIns="0" rIns="0" bIns="0" rtlCol="0" anchor="ctr" anchorCtr="0">
            <a:noAutofit/>
          </a:bodyPr>
          <a:lstStyle>
            <a:defPPr>
              <a:defRPr lang="en-US"/>
            </a:defPPr>
            <a:lvl1pPr algn="ctr">
              <a:defRPr sz="1200" b="1">
                <a:solidFill>
                  <a:schemeClr val="tx2">
                    <a:lumMod val="50000"/>
                  </a:schemeClr>
                </a:solidFill>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42" b="1" i="0" u="none" strike="noStrike" kern="1200" cap="none" spc="0" normalizeH="0" baseline="0" noProof="0" dirty="0">
                <a:ln>
                  <a:noFill/>
                </a:ln>
                <a:solidFill>
                  <a:srgbClr val="242852">
                    <a:lumMod val="50000"/>
                  </a:srgbClr>
                </a:solidFill>
                <a:effectLst/>
                <a:uLnTx/>
                <a:uFillTx/>
                <a:latin typeface="Calibri" panose="020F0502020204030204" pitchFamily="34" charset="0"/>
                <a:ea typeface="+mn-ea"/>
                <a:cs typeface="Calibri" panose="020F0502020204030204" pitchFamily="34" charset="0"/>
              </a:rPr>
              <a:t>1.5KB</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42" b="1" i="0" u="none" strike="noStrike" kern="1200" cap="none" spc="0" normalizeH="0" baseline="0" noProof="0" dirty="0">
                <a:ln>
                  <a:noFill/>
                </a:ln>
                <a:solidFill>
                  <a:srgbClr val="242852">
                    <a:lumMod val="50000"/>
                  </a:srgbClr>
                </a:solidFill>
                <a:effectLst/>
                <a:uLnTx/>
                <a:uFillTx/>
                <a:latin typeface="Calibri" panose="020F0502020204030204" pitchFamily="34" charset="0"/>
                <a:ea typeface="+mn-ea"/>
                <a:cs typeface="Calibri" panose="020F0502020204030204" pitchFamily="34" charset="0"/>
              </a:rPr>
              <a:t>TB-SRAM</a:t>
            </a:r>
            <a:r>
              <a:rPr kumimoji="0" lang="en-US" sz="1342" b="1" i="0" u="none" strike="noStrike" kern="1200" cap="none" spc="0" normalizeH="0" baseline="-25000" noProof="0" dirty="0">
                <a:ln>
                  <a:noFill/>
                </a:ln>
                <a:solidFill>
                  <a:srgbClr val="242852">
                    <a:lumMod val="50000"/>
                  </a:srgbClr>
                </a:solidFill>
                <a:effectLst/>
                <a:uLnTx/>
                <a:uFillTx/>
                <a:latin typeface="Calibri" panose="020F0502020204030204" pitchFamily="34" charset="0"/>
                <a:ea typeface="+mn-ea"/>
                <a:cs typeface="Calibri" panose="020F0502020204030204" pitchFamily="34" charset="0"/>
              </a:rPr>
              <a:t>64</a:t>
            </a:r>
          </a:p>
        </p:txBody>
      </p:sp>
      <p:sp>
        <p:nvSpPr>
          <p:cNvPr id="820" name="TextBox 819">
            <a:extLst>
              <a:ext uri="{FF2B5EF4-FFF2-40B4-BE49-F238E27FC236}">
                <a16:creationId xmlns:a16="http://schemas.microsoft.com/office/drawing/2014/main" id="{C4879A81-B0EF-5946-8E32-3D800C33907D}"/>
              </a:ext>
            </a:extLst>
          </p:cNvPr>
          <p:cNvSpPr txBox="1">
            <a:spLocks noChangeAspect="1"/>
          </p:cNvSpPr>
          <p:nvPr/>
        </p:nvSpPr>
        <p:spPr>
          <a:xfrm>
            <a:off x="843876" y="4853468"/>
            <a:ext cx="289951" cy="289951"/>
          </a:xfrm>
          <a:prstGeom prst="ellipse">
            <a:avLst/>
          </a:prstGeom>
          <a:solidFill>
            <a:srgbClr val="FE6200"/>
          </a:solidFill>
        </p:spPr>
        <p:txBody>
          <a:bodyPr wrap="none" lIns="0" tIns="0" rIns="0" bIns="12080"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78" b="1" i="0" u="none" strike="noStrike" kern="1200" cap="none" spc="0" normalizeH="0" baseline="0" noProof="0" dirty="0">
                <a:ln>
                  <a:noFill/>
                </a:ln>
                <a:solidFill>
                  <a:prstClr val="white"/>
                </a:solidFill>
                <a:effectLst/>
                <a:uLnTx/>
                <a:uFillTx/>
                <a:latin typeface="Calibri" panose="020F0502020204030204" pitchFamily="34" charset="0"/>
                <a:ea typeface="Linux Libertine O Semibold" panose="02000503000000000000" pitchFamily="2" charset="0"/>
                <a:cs typeface="Calibri" panose="020F0502020204030204" pitchFamily="34" charset="0"/>
              </a:rPr>
              <a:t>1</a:t>
            </a:r>
          </a:p>
        </p:txBody>
      </p:sp>
      <p:sp>
        <p:nvSpPr>
          <p:cNvPr id="821" name="TextBox 820">
            <a:extLst>
              <a:ext uri="{FF2B5EF4-FFF2-40B4-BE49-F238E27FC236}">
                <a16:creationId xmlns:a16="http://schemas.microsoft.com/office/drawing/2014/main" id="{84E138AE-E4A0-EF4E-A5AB-8812E913ADEB}"/>
              </a:ext>
            </a:extLst>
          </p:cNvPr>
          <p:cNvSpPr txBox="1">
            <a:spLocks noChangeAspect="1"/>
          </p:cNvSpPr>
          <p:nvPr/>
        </p:nvSpPr>
        <p:spPr>
          <a:xfrm>
            <a:off x="843875" y="5459490"/>
            <a:ext cx="289951" cy="289951"/>
          </a:xfrm>
          <a:prstGeom prst="ellipse">
            <a:avLst/>
          </a:prstGeom>
          <a:solidFill>
            <a:srgbClr val="00B050"/>
          </a:solidFill>
        </p:spPr>
        <p:txBody>
          <a:bodyPr wrap="none" lIns="0" tIns="0" rIns="0" bIns="12080"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78" b="1" i="0" u="none" strike="noStrike" kern="1200" cap="none" spc="0" normalizeH="0" baseline="0" noProof="0" dirty="0">
                <a:ln>
                  <a:noFill/>
                </a:ln>
                <a:solidFill>
                  <a:prstClr val="white"/>
                </a:solidFill>
                <a:effectLst/>
                <a:uLnTx/>
                <a:uFillTx/>
                <a:latin typeface="Calibri" panose="020F0502020204030204" pitchFamily="34" charset="0"/>
                <a:ea typeface="Linux Libertine O Semibold" panose="02000503000000000000" pitchFamily="2" charset="0"/>
                <a:cs typeface="Calibri" panose="020F0502020204030204" pitchFamily="34" charset="0"/>
              </a:rPr>
              <a:t>2</a:t>
            </a:r>
          </a:p>
        </p:txBody>
      </p:sp>
      <p:sp>
        <p:nvSpPr>
          <p:cNvPr id="822" name="TextBox 821">
            <a:extLst>
              <a:ext uri="{FF2B5EF4-FFF2-40B4-BE49-F238E27FC236}">
                <a16:creationId xmlns:a16="http://schemas.microsoft.com/office/drawing/2014/main" id="{9F86C368-CA92-884E-9C8D-EABB0E5C7C62}"/>
              </a:ext>
            </a:extLst>
          </p:cNvPr>
          <p:cNvSpPr txBox="1">
            <a:spLocks noChangeAspect="1"/>
          </p:cNvSpPr>
          <p:nvPr/>
        </p:nvSpPr>
        <p:spPr>
          <a:xfrm>
            <a:off x="843875" y="6066990"/>
            <a:ext cx="289951" cy="289951"/>
          </a:xfrm>
          <a:prstGeom prst="ellipse">
            <a:avLst/>
          </a:prstGeom>
          <a:solidFill>
            <a:srgbClr val="0070C0"/>
          </a:solidFill>
        </p:spPr>
        <p:txBody>
          <a:bodyPr wrap="none" lIns="0" tIns="0" rIns="0" bIns="12080" rtlCol="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78" b="1" i="0" u="none" strike="noStrike" kern="1200" cap="none" spc="0" normalizeH="0" baseline="0" noProof="0" dirty="0">
                <a:ln>
                  <a:noFill/>
                </a:ln>
                <a:solidFill>
                  <a:prstClr val="white"/>
                </a:solidFill>
                <a:effectLst/>
                <a:uLnTx/>
                <a:uFillTx/>
                <a:latin typeface="Calibri" panose="020F0502020204030204" pitchFamily="34" charset="0"/>
                <a:ea typeface="Linux Libertine O Semibold" panose="02000503000000000000" pitchFamily="2" charset="0"/>
                <a:cs typeface="Calibri" panose="020F0502020204030204" pitchFamily="34" charset="0"/>
              </a:rPr>
              <a:t>3</a:t>
            </a:r>
          </a:p>
        </p:txBody>
      </p:sp>
    </p:spTree>
    <p:custDataLst>
      <p:tags r:id="rId1"/>
    </p:custDataLst>
    <p:extLst>
      <p:ext uri="{BB962C8B-B14F-4D97-AF65-F5344CB8AC3E}">
        <p14:creationId xmlns:p14="http://schemas.microsoft.com/office/powerpoint/2010/main" val="22424094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67"/>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81"/>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84"/>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85"/>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587"/>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593"/>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620"/>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592"/>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586"/>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588"/>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
                                            <p:txEl>
                                              <p:pRg st="1" end="1"/>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820"/>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564"/>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566"/>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568"/>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569"/>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570"/>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571"/>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572"/>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573"/>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574"/>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575"/>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591"/>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596"/>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597"/>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598"/>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600"/>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603"/>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606"/>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609"/>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612"/>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621"/>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622"/>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576"/>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599"/>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565"/>
                                        </p:tgtEl>
                                        <p:attrNameLst>
                                          <p:attrName>style.visibility</p:attrName>
                                        </p:attrNameLst>
                                      </p:cBhvr>
                                      <p:to>
                                        <p:strVal val="visible"/>
                                      </p:to>
                                    </p:set>
                                  </p:childTnLst>
                                </p:cTn>
                              </p:par>
                              <p:par>
                                <p:cTn id="83" presetID="1" presetClass="entr" presetSubtype="0" fill="hold" nodeType="withEffect">
                                  <p:stCondLst>
                                    <p:cond delay="0"/>
                                  </p:stCondLst>
                                  <p:childTnLst>
                                    <p:set>
                                      <p:cBhvr>
                                        <p:cTn id="84" dur="1" fill="hold">
                                          <p:stCondLst>
                                            <p:cond delay="0"/>
                                          </p:stCondLst>
                                        </p:cTn>
                                        <p:tgtEl>
                                          <p:spTgt spid="601"/>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578"/>
                                        </p:tgtEl>
                                        <p:attrNameLst>
                                          <p:attrName>style.visibility</p:attrName>
                                        </p:attrNameLst>
                                      </p:cBhvr>
                                      <p:to>
                                        <p:strVal val="visible"/>
                                      </p:to>
                                    </p:set>
                                  </p:childTnLst>
                                </p:cTn>
                              </p:par>
                              <p:par>
                                <p:cTn id="87" presetID="1" presetClass="entr" presetSubtype="0" fill="hold" nodeType="withEffect">
                                  <p:stCondLst>
                                    <p:cond delay="0"/>
                                  </p:stCondLst>
                                  <p:childTnLst>
                                    <p:set>
                                      <p:cBhvr>
                                        <p:cTn id="88" dur="1" fill="hold">
                                          <p:stCondLst>
                                            <p:cond delay="0"/>
                                          </p:stCondLst>
                                        </p:cTn>
                                        <p:tgtEl>
                                          <p:spTgt spid="3">
                                            <p:txEl>
                                              <p:pRg st="2" end="2"/>
                                            </p:txEl>
                                          </p:spTgt>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821"/>
                                        </p:tgtEl>
                                        <p:attrNameLst>
                                          <p:attrName>style.visibility</p:attrName>
                                        </p:attrNameLst>
                                      </p:cBhvr>
                                      <p:to>
                                        <p:strVal val="visible"/>
                                      </p:to>
                                    </p:set>
                                  </p:childTnLst>
                                </p:cTn>
                              </p:par>
                            </p:childTnLst>
                          </p:cTn>
                        </p:par>
                      </p:childTnLst>
                    </p:cTn>
                  </p:par>
                  <p:par>
                    <p:cTn id="91" fill="hold">
                      <p:stCondLst>
                        <p:cond delay="indefinite"/>
                      </p:stCondLst>
                      <p:childTnLst>
                        <p:par>
                          <p:cTn id="92" fill="hold">
                            <p:stCondLst>
                              <p:cond delay="0"/>
                            </p:stCondLst>
                            <p:childTnLst>
                              <p:par>
                                <p:cTn id="93" presetID="1" presetClass="entr" presetSubtype="0" fill="hold" grpId="0" nodeType="clickEffect">
                                  <p:stCondLst>
                                    <p:cond delay="0"/>
                                  </p:stCondLst>
                                  <p:childTnLst>
                                    <p:set>
                                      <p:cBhvr>
                                        <p:cTn id="94" dur="1" fill="hold">
                                          <p:stCondLst>
                                            <p:cond delay="0"/>
                                          </p:stCondLst>
                                        </p:cTn>
                                        <p:tgtEl>
                                          <p:spTgt spid="625"/>
                                        </p:tgtEl>
                                        <p:attrNameLst>
                                          <p:attrName>style.visibility</p:attrName>
                                        </p:attrNameLst>
                                      </p:cBhvr>
                                      <p:to>
                                        <p:strVal val="visible"/>
                                      </p:to>
                                    </p:set>
                                  </p:childTnLst>
                                </p:cTn>
                              </p:par>
                              <p:par>
                                <p:cTn id="95" presetID="1" presetClass="entr" presetSubtype="0" fill="hold" grpId="0" nodeType="withEffect">
                                  <p:stCondLst>
                                    <p:cond delay="0"/>
                                  </p:stCondLst>
                                  <p:childTnLst>
                                    <p:set>
                                      <p:cBhvr>
                                        <p:cTn id="96" dur="1" fill="hold">
                                          <p:stCondLst>
                                            <p:cond delay="0"/>
                                          </p:stCondLst>
                                        </p:cTn>
                                        <p:tgtEl>
                                          <p:spTgt spid="626"/>
                                        </p:tgtEl>
                                        <p:attrNameLst>
                                          <p:attrName>style.visibility</p:attrName>
                                        </p:attrNameLst>
                                      </p:cBhvr>
                                      <p:to>
                                        <p:strVal val="visible"/>
                                      </p:to>
                                    </p:set>
                                  </p:childTnLst>
                                </p:cTn>
                              </p:par>
                              <p:par>
                                <p:cTn id="97" presetID="1" presetClass="entr" presetSubtype="0" fill="hold" nodeType="withEffect">
                                  <p:stCondLst>
                                    <p:cond delay="0"/>
                                  </p:stCondLst>
                                  <p:childTnLst>
                                    <p:set>
                                      <p:cBhvr>
                                        <p:cTn id="98" dur="1" fill="hold">
                                          <p:stCondLst>
                                            <p:cond delay="0"/>
                                          </p:stCondLst>
                                        </p:cTn>
                                        <p:tgtEl>
                                          <p:spTgt spid="577"/>
                                        </p:tgtEl>
                                        <p:attrNameLst>
                                          <p:attrName>style.visibility</p:attrName>
                                        </p:attrNameLst>
                                      </p:cBhvr>
                                      <p:to>
                                        <p:strVal val="visible"/>
                                      </p:to>
                                    </p:set>
                                  </p:childTnLst>
                                </p:cTn>
                              </p:par>
                              <p:par>
                                <p:cTn id="99" presetID="1" presetClass="entr" presetSubtype="0" fill="hold" nodeType="withEffect">
                                  <p:stCondLst>
                                    <p:cond delay="0"/>
                                  </p:stCondLst>
                                  <p:childTnLst>
                                    <p:set>
                                      <p:cBhvr>
                                        <p:cTn id="100" dur="1" fill="hold">
                                          <p:stCondLst>
                                            <p:cond delay="0"/>
                                          </p:stCondLst>
                                        </p:cTn>
                                        <p:tgtEl>
                                          <p:spTgt spid="602"/>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624"/>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619"/>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623"/>
                                        </p:tgtEl>
                                        <p:attrNameLst>
                                          <p:attrName>style.visibility</p:attrName>
                                        </p:attrNameLst>
                                      </p:cBhvr>
                                      <p:to>
                                        <p:strVal val="visible"/>
                                      </p:to>
                                    </p:set>
                                  </p:childTnLst>
                                </p:cTn>
                              </p:par>
                              <p:par>
                                <p:cTn id="107" presetID="1" presetClass="entr" presetSubtype="0" fill="hold" nodeType="withEffect">
                                  <p:stCondLst>
                                    <p:cond delay="0"/>
                                  </p:stCondLst>
                                  <p:childTnLst>
                                    <p:set>
                                      <p:cBhvr>
                                        <p:cTn id="108" dur="1" fill="hold">
                                          <p:stCondLst>
                                            <p:cond delay="0"/>
                                          </p:stCondLst>
                                        </p:cTn>
                                        <p:tgtEl>
                                          <p:spTgt spid="563"/>
                                        </p:tgtEl>
                                        <p:attrNameLst>
                                          <p:attrName>style.visibility</p:attrName>
                                        </p:attrNameLst>
                                      </p:cBhvr>
                                      <p:to>
                                        <p:strVal val="visible"/>
                                      </p:to>
                                    </p:set>
                                  </p:childTnLst>
                                </p:cTn>
                              </p:par>
                              <p:par>
                                <p:cTn id="109" presetID="1" presetClass="entr" presetSubtype="0" fill="hold" nodeType="withEffect">
                                  <p:stCondLst>
                                    <p:cond delay="0"/>
                                  </p:stCondLst>
                                  <p:childTnLst>
                                    <p:set>
                                      <p:cBhvr>
                                        <p:cTn id="110" dur="1" fill="hold">
                                          <p:stCondLst>
                                            <p:cond delay="0"/>
                                          </p:stCondLst>
                                        </p:cTn>
                                        <p:tgtEl>
                                          <p:spTgt spid="634"/>
                                        </p:tgtEl>
                                        <p:attrNameLst>
                                          <p:attrName>style.visibility</p:attrName>
                                        </p:attrNameLst>
                                      </p:cBhvr>
                                      <p:to>
                                        <p:strVal val="visible"/>
                                      </p:to>
                                    </p:set>
                                  </p:childTnLst>
                                </p:cTn>
                              </p:par>
                              <p:par>
                                <p:cTn id="111" presetID="1" presetClass="entr" presetSubtype="0" fill="hold" nodeType="withEffect">
                                  <p:stCondLst>
                                    <p:cond delay="0"/>
                                  </p:stCondLst>
                                  <p:childTnLst>
                                    <p:set>
                                      <p:cBhvr>
                                        <p:cTn id="112" dur="1" fill="hold">
                                          <p:stCondLst>
                                            <p:cond delay="0"/>
                                          </p:stCondLst>
                                        </p:cTn>
                                        <p:tgtEl>
                                          <p:spTgt spid="3">
                                            <p:txEl>
                                              <p:pRg st="3" end="3"/>
                                            </p:txEl>
                                          </p:spTgt>
                                        </p:tgtEl>
                                        <p:attrNameLst>
                                          <p:attrName>style.visibility</p:attrName>
                                        </p:attrNameLst>
                                      </p:cBhvr>
                                      <p:to>
                                        <p:strVal val="visible"/>
                                      </p:to>
                                    </p:set>
                                  </p:childTnLst>
                                </p:cTn>
                              </p:par>
                              <p:par>
                                <p:cTn id="113" presetID="1" presetClass="entr" presetSubtype="0" fill="hold" grpId="0" nodeType="withEffect">
                                  <p:stCondLst>
                                    <p:cond delay="0"/>
                                  </p:stCondLst>
                                  <p:childTnLst>
                                    <p:set>
                                      <p:cBhvr>
                                        <p:cTn id="114" dur="1" fill="hold">
                                          <p:stCondLst>
                                            <p:cond delay="0"/>
                                          </p:stCondLst>
                                        </p:cTn>
                                        <p:tgtEl>
                                          <p:spTgt spid="822"/>
                                        </p:tgtEl>
                                        <p:attrNameLst>
                                          <p:attrName>style.visibility</p:attrName>
                                        </p:attrNameLst>
                                      </p:cBhvr>
                                      <p:to>
                                        <p:strVal val="visible"/>
                                      </p:to>
                                    </p:set>
                                  </p:childTnLst>
                                </p:cTn>
                              </p:par>
                            </p:childTnLst>
                          </p:cTn>
                        </p:par>
                      </p:childTnLst>
                    </p:cTn>
                  </p:par>
                  <p:par>
                    <p:cTn id="115" fill="hold">
                      <p:stCondLst>
                        <p:cond delay="indefinite"/>
                      </p:stCondLst>
                      <p:childTnLst>
                        <p:par>
                          <p:cTn id="116" fill="hold">
                            <p:stCondLst>
                              <p:cond delay="0"/>
                            </p:stCondLst>
                            <p:childTnLst>
                              <p:par>
                                <p:cTn id="117" presetID="1" presetClass="entr" presetSubtype="0" fill="hold" nodeType="clickEffect">
                                  <p:stCondLst>
                                    <p:cond delay="0"/>
                                  </p:stCondLst>
                                  <p:childTnLst>
                                    <p:set>
                                      <p:cBhvr>
                                        <p:cTn id="118" dur="1" fill="hold">
                                          <p:stCondLst>
                                            <p:cond delay="0"/>
                                          </p:stCondLst>
                                        </p:cTn>
                                        <p:tgtEl>
                                          <p:spTgt spid="615"/>
                                        </p:tgtEl>
                                        <p:attrNameLst>
                                          <p:attrName>style.visibility</p:attrName>
                                        </p:attrNameLst>
                                      </p:cBhvr>
                                      <p:to>
                                        <p:strVal val="visible"/>
                                      </p:to>
                                    </p:set>
                                  </p:childTnLst>
                                </p:cTn>
                              </p:par>
                              <p:par>
                                <p:cTn id="119" presetID="1" presetClass="entr" presetSubtype="0" fill="hold" grpId="0" nodeType="withEffect">
                                  <p:stCondLst>
                                    <p:cond delay="0"/>
                                  </p:stCondLst>
                                  <p:childTnLst>
                                    <p:set>
                                      <p:cBhvr>
                                        <p:cTn id="120" dur="1" fill="hold">
                                          <p:stCondLst>
                                            <p:cond delay="0"/>
                                          </p:stCondLst>
                                        </p:cTn>
                                        <p:tgtEl>
                                          <p:spTgt spid="6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4" grpId="0" animBg="1"/>
      <p:bldP spid="565" grpId="0" animBg="1"/>
      <p:bldP spid="566" grpId="0" animBg="1"/>
      <p:bldP spid="572" grpId="0" animBg="1"/>
      <p:bldP spid="573" grpId="0"/>
      <p:bldP spid="576" grpId="0"/>
      <p:bldP spid="578" grpId="0" animBg="1"/>
      <p:bldP spid="592" grpId="0"/>
      <p:bldP spid="596" grpId="0"/>
      <p:bldP spid="597" grpId="0"/>
      <p:bldP spid="598" grpId="0"/>
      <p:bldP spid="616" grpId="0"/>
      <p:bldP spid="620" grpId="0" animBg="1"/>
      <p:bldP spid="621" grpId="0" animBg="1"/>
      <p:bldP spid="622" grpId="0" animBg="1"/>
      <p:bldP spid="625" grpId="0" animBg="1"/>
      <p:bldP spid="626" grpId="0" animBg="1"/>
      <p:bldP spid="820" grpId="0" animBg="1"/>
      <p:bldP spid="821" grpId="0" animBg="1"/>
      <p:bldP spid="822"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F59DEC-4764-D047-BE94-404AA2F807CE}"/>
              </a:ext>
            </a:extLst>
          </p:cNvPr>
          <p:cNvSpPr>
            <a:spLocks noGrp="1"/>
          </p:cNvSpPr>
          <p:nvPr>
            <p:ph type="title"/>
          </p:nvPr>
        </p:nvSpPr>
        <p:spPr>
          <a:xfrm>
            <a:off x="366963" y="257434"/>
            <a:ext cx="8410073" cy="753467"/>
          </a:xfrm>
        </p:spPr>
        <p:txBody>
          <a:bodyPr>
            <a:normAutofit fontScale="90000"/>
          </a:bodyPr>
          <a:lstStyle/>
          <a:p>
            <a:r>
              <a:rPr lang="en-US" dirty="0"/>
              <a:t>Key Results – Area and Power</a:t>
            </a:r>
          </a:p>
        </p:txBody>
      </p:sp>
      <p:sp>
        <p:nvSpPr>
          <p:cNvPr id="3" name="Content Placeholder 2">
            <a:extLst>
              <a:ext uri="{FF2B5EF4-FFF2-40B4-BE49-F238E27FC236}">
                <a16:creationId xmlns:a16="http://schemas.microsoft.com/office/drawing/2014/main" id="{352355FD-8978-034C-A4F6-5DDD1F67AC9E}"/>
              </a:ext>
            </a:extLst>
          </p:cNvPr>
          <p:cNvSpPr>
            <a:spLocks noGrp="1"/>
          </p:cNvSpPr>
          <p:nvPr>
            <p:ph idx="1"/>
          </p:nvPr>
        </p:nvSpPr>
        <p:spPr>
          <a:xfrm>
            <a:off x="366963" y="1153551"/>
            <a:ext cx="8410073" cy="5281539"/>
          </a:xfrm>
        </p:spPr>
        <p:txBody>
          <a:bodyPr>
            <a:noAutofit/>
          </a:bodyPr>
          <a:lstStyle/>
          <a:p>
            <a:pPr marL="463550" indent="-285750">
              <a:lnSpc>
                <a:spcPct val="120000"/>
              </a:lnSpc>
              <a:spcBef>
                <a:spcPts val="0"/>
              </a:spcBef>
              <a:spcAft>
                <a:spcPts val="0"/>
              </a:spcAft>
            </a:pPr>
            <a:r>
              <a:rPr lang="en-US" dirty="0">
                <a:solidFill>
                  <a:schemeClr val="tx1"/>
                </a:solidFill>
              </a:rPr>
              <a:t>Based on our </a:t>
            </a:r>
            <a:r>
              <a:rPr lang="en-US" b="1" dirty="0">
                <a:solidFill>
                  <a:srgbClr val="0070C0"/>
                </a:solidFill>
              </a:rPr>
              <a:t>synthesis</a:t>
            </a:r>
            <a:r>
              <a:rPr lang="en-US" dirty="0">
                <a:solidFill>
                  <a:schemeClr val="tx1"/>
                </a:solidFill>
              </a:rPr>
              <a:t> of </a:t>
            </a:r>
            <a:r>
              <a:rPr lang="en-US" b="1" dirty="0">
                <a:solidFill>
                  <a:srgbClr val="0070C0"/>
                </a:solidFill>
              </a:rPr>
              <a:t>GenASM-DC</a:t>
            </a:r>
            <a:r>
              <a:rPr lang="en-US" b="1" dirty="0">
                <a:solidFill>
                  <a:srgbClr val="1F8DD3"/>
                </a:solidFill>
              </a:rPr>
              <a:t> </a:t>
            </a:r>
            <a:r>
              <a:rPr lang="en-US" dirty="0">
                <a:solidFill>
                  <a:schemeClr val="tx1"/>
                </a:solidFill>
              </a:rPr>
              <a:t>and</a:t>
            </a:r>
            <a:r>
              <a:rPr lang="en-US" b="1" dirty="0">
                <a:solidFill>
                  <a:srgbClr val="1F8DD3"/>
                </a:solidFill>
              </a:rPr>
              <a:t> </a:t>
            </a:r>
            <a:r>
              <a:rPr lang="en-US" b="1" dirty="0">
                <a:solidFill>
                  <a:srgbClr val="0070C0"/>
                </a:solidFill>
              </a:rPr>
              <a:t>GenASM-TB</a:t>
            </a:r>
            <a:r>
              <a:rPr lang="en-US" b="1" dirty="0">
                <a:solidFill>
                  <a:srgbClr val="1F8DD3"/>
                </a:solidFill>
              </a:rPr>
              <a:t> </a:t>
            </a:r>
            <a:r>
              <a:rPr lang="en-US" dirty="0">
                <a:solidFill>
                  <a:schemeClr val="tx1"/>
                </a:solidFill>
              </a:rPr>
              <a:t>accelerator datapaths using the Synopsys Design Compiler with a </a:t>
            </a:r>
            <a:r>
              <a:rPr lang="en-US" b="1" dirty="0">
                <a:solidFill>
                  <a:srgbClr val="0070C0"/>
                </a:solidFill>
                <a:latin typeface="Calibri" panose="020F0502020204030204" pitchFamily="34" charset="0"/>
              </a:rPr>
              <a:t>28</a:t>
            </a:r>
            <a:r>
              <a:rPr lang="en-US" b="1" dirty="0">
                <a:solidFill>
                  <a:srgbClr val="0070C0"/>
                </a:solidFill>
              </a:rPr>
              <a:t>nm</a:t>
            </a:r>
            <a:r>
              <a:rPr lang="en-US" dirty="0">
                <a:solidFill>
                  <a:srgbClr val="1F8DD3"/>
                </a:solidFill>
              </a:rPr>
              <a:t> </a:t>
            </a:r>
            <a:r>
              <a:rPr lang="en-US" dirty="0">
                <a:solidFill>
                  <a:schemeClr val="tx1"/>
                </a:solidFill>
              </a:rPr>
              <a:t>LP process:</a:t>
            </a:r>
          </a:p>
          <a:p>
            <a:pPr marL="727075" lvl="1" indent="-228600">
              <a:lnSpc>
                <a:spcPct val="120000"/>
              </a:lnSpc>
              <a:spcBef>
                <a:spcPts val="0"/>
              </a:spcBef>
              <a:spcAft>
                <a:spcPts val="0"/>
              </a:spcAft>
            </a:pPr>
            <a:r>
              <a:rPr lang="en-US" sz="2000" dirty="0">
                <a:solidFill>
                  <a:schemeClr val="tx1"/>
                </a:solidFill>
              </a:rPr>
              <a:t>Both GenASM-DC and GenASM-TB operate </a:t>
            </a:r>
            <a:r>
              <a:rPr lang="en-US" sz="2000" b="1" dirty="0">
                <a:solidFill>
                  <a:srgbClr val="0070C0"/>
                </a:solidFill>
              </a:rPr>
              <a:t>@ </a:t>
            </a:r>
            <a:r>
              <a:rPr lang="en-US" sz="2000" b="1" dirty="0">
                <a:solidFill>
                  <a:srgbClr val="0070C0"/>
                </a:solidFill>
                <a:latin typeface="Calibri" panose="020F0502020204030204" pitchFamily="34" charset="0"/>
              </a:rPr>
              <a:t>1</a:t>
            </a:r>
            <a:r>
              <a:rPr lang="en-US" sz="2000" b="1" dirty="0">
                <a:solidFill>
                  <a:srgbClr val="0070C0"/>
                </a:solidFill>
              </a:rPr>
              <a:t>GHz</a:t>
            </a:r>
          </a:p>
          <a:p>
            <a:pPr marL="727075" lvl="1" indent="-285750">
              <a:lnSpc>
                <a:spcPct val="120000"/>
              </a:lnSpc>
              <a:spcBef>
                <a:spcPts val="0"/>
              </a:spcBef>
              <a:spcAft>
                <a:spcPts val="0"/>
              </a:spcAft>
            </a:pPr>
            <a:endParaRPr lang="en-US" sz="2000" b="1" dirty="0">
              <a:solidFill>
                <a:srgbClr val="0070C0"/>
              </a:solidFill>
            </a:endParaRPr>
          </a:p>
          <a:p>
            <a:pPr marL="727075" lvl="1" indent="-285750">
              <a:lnSpc>
                <a:spcPct val="120000"/>
              </a:lnSpc>
              <a:spcBef>
                <a:spcPts val="0"/>
              </a:spcBef>
              <a:spcAft>
                <a:spcPts val="0"/>
              </a:spcAft>
            </a:pPr>
            <a:endParaRPr lang="en-US" sz="2000" b="1" dirty="0">
              <a:solidFill>
                <a:srgbClr val="0070C0"/>
              </a:solidFill>
            </a:endParaRPr>
          </a:p>
          <a:p>
            <a:pPr marL="727075" lvl="1" indent="-285750">
              <a:lnSpc>
                <a:spcPct val="120000"/>
              </a:lnSpc>
              <a:spcBef>
                <a:spcPts val="0"/>
              </a:spcBef>
              <a:spcAft>
                <a:spcPts val="0"/>
              </a:spcAft>
            </a:pPr>
            <a:endParaRPr lang="en-US" sz="2000" b="1" dirty="0">
              <a:solidFill>
                <a:srgbClr val="0070C0"/>
              </a:solidFill>
            </a:endParaRPr>
          </a:p>
          <a:p>
            <a:pPr marL="727075" lvl="1" indent="-285750">
              <a:lnSpc>
                <a:spcPct val="120000"/>
              </a:lnSpc>
              <a:spcBef>
                <a:spcPts val="0"/>
              </a:spcBef>
              <a:spcAft>
                <a:spcPts val="0"/>
              </a:spcAft>
            </a:pPr>
            <a:endParaRPr lang="en-US" sz="2000" b="1" dirty="0">
              <a:solidFill>
                <a:srgbClr val="0070C0"/>
              </a:solidFill>
            </a:endParaRPr>
          </a:p>
          <a:p>
            <a:pPr marL="727075" lvl="1" indent="-285750">
              <a:lnSpc>
                <a:spcPct val="120000"/>
              </a:lnSpc>
              <a:spcBef>
                <a:spcPts val="0"/>
              </a:spcBef>
              <a:spcAft>
                <a:spcPts val="0"/>
              </a:spcAft>
            </a:pPr>
            <a:endParaRPr lang="en-US" sz="2000" b="1" dirty="0">
              <a:solidFill>
                <a:srgbClr val="0070C0"/>
              </a:solidFill>
            </a:endParaRPr>
          </a:p>
          <a:p>
            <a:pPr marL="727075" lvl="1" indent="-285750">
              <a:lnSpc>
                <a:spcPct val="120000"/>
              </a:lnSpc>
              <a:spcBef>
                <a:spcPts val="0"/>
              </a:spcBef>
              <a:spcAft>
                <a:spcPts val="0"/>
              </a:spcAft>
            </a:pPr>
            <a:endParaRPr lang="en-US" sz="2000" b="1" dirty="0">
              <a:solidFill>
                <a:srgbClr val="0070C0"/>
              </a:solidFill>
            </a:endParaRPr>
          </a:p>
          <a:p>
            <a:pPr marL="441325" lvl="1" indent="0">
              <a:lnSpc>
                <a:spcPct val="120000"/>
              </a:lnSpc>
              <a:spcBef>
                <a:spcPts val="0"/>
              </a:spcBef>
              <a:spcAft>
                <a:spcPts val="0"/>
              </a:spcAft>
              <a:buNone/>
            </a:pPr>
            <a:endParaRPr lang="en-US" sz="2000" b="1" dirty="0">
              <a:solidFill>
                <a:srgbClr val="0070C0"/>
              </a:solidFill>
            </a:endParaRPr>
          </a:p>
          <a:p>
            <a:pPr marL="441325" lvl="1" indent="0">
              <a:lnSpc>
                <a:spcPct val="120000"/>
              </a:lnSpc>
              <a:spcBef>
                <a:spcPts val="0"/>
              </a:spcBef>
              <a:spcAft>
                <a:spcPts val="0"/>
              </a:spcAft>
              <a:buNone/>
            </a:pPr>
            <a:endParaRPr lang="en-US" sz="2000" b="1" dirty="0">
              <a:solidFill>
                <a:srgbClr val="0070C0"/>
              </a:solidFill>
            </a:endParaRPr>
          </a:p>
          <a:p>
            <a:pPr marL="180975" lvl="1" indent="0">
              <a:lnSpc>
                <a:spcPct val="120000"/>
              </a:lnSpc>
              <a:spcBef>
                <a:spcPts val="0"/>
              </a:spcBef>
              <a:spcAft>
                <a:spcPts val="0"/>
              </a:spcAft>
              <a:buNone/>
            </a:pPr>
            <a:r>
              <a:rPr lang="en-US" sz="2000" b="1" dirty="0">
                <a:solidFill>
                  <a:schemeClr val="tx1"/>
                </a:solidFill>
              </a:rPr>
              <a:t>               </a:t>
            </a:r>
            <a:r>
              <a:rPr lang="en-US" sz="200" b="1" dirty="0">
                <a:solidFill>
                  <a:schemeClr val="tx1"/>
                </a:solidFill>
              </a:rPr>
              <a:t> </a:t>
            </a:r>
            <a:r>
              <a:rPr lang="en-US" sz="2000" b="1" dirty="0">
                <a:solidFill>
                  <a:schemeClr val="tx1"/>
                </a:solidFill>
              </a:rPr>
              <a:t>Total (</a:t>
            </a:r>
            <a:r>
              <a:rPr lang="en-US" sz="2000" b="1" dirty="0">
                <a:solidFill>
                  <a:schemeClr val="tx1"/>
                </a:solidFill>
                <a:latin typeface="Calibri" panose="020F0502020204030204" pitchFamily="34" charset="0"/>
              </a:rPr>
              <a:t>1</a:t>
            </a:r>
            <a:r>
              <a:rPr lang="en-US" sz="2000" b="1" dirty="0">
                <a:solidFill>
                  <a:schemeClr val="tx1"/>
                </a:solidFill>
              </a:rPr>
              <a:t> vault):</a:t>
            </a:r>
            <a:r>
              <a:rPr lang="en-US" sz="2000" dirty="0">
                <a:solidFill>
                  <a:schemeClr val="tx1"/>
                </a:solidFill>
              </a:rPr>
              <a:t>	       </a:t>
            </a:r>
            <a:r>
              <a:rPr lang="en-US" sz="2000" dirty="0">
                <a:solidFill>
                  <a:schemeClr val="tx1"/>
                </a:solidFill>
                <a:latin typeface="Calibri" panose="020F0502020204030204" pitchFamily="34" charset="0"/>
              </a:rPr>
              <a:t>0.334 mm</a:t>
            </a:r>
            <a:r>
              <a:rPr lang="en-US" sz="2000" baseline="30000" dirty="0">
                <a:solidFill>
                  <a:schemeClr val="tx1"/>
                </a:solidFill>
                <a:latin typeface="Calibri" panose="020F0502020204030204" pitchFamily="34" charset="0"/>
              </a:rPr>
              <a:t>2</a:t>
            </a:r>
            <a:r>
              <a:rPr lang="en-US" sz="2000" dirty="0">
                <a:solidFill>
                  <a:schemeClr val="tx1"/>
                </a:solidFill>
                <a:latin typeface="Calibri" panose="020F0502020204030204" pitchFamily="34" charset="0"/>
              </a:rPr>
              <a:t>		          0.101 W	</a:t>
            </a:r>
            <a:endParaRPr lang="en-US" sz="2000" baseline="30000" dirty="0">
              <a:solidFill>
                <a:schemeClr val="tx1"/>
              </a:solidFill>
              <a:latin typeface="Calibri" panose="020F0502020204030204" pitchFamily="34" charset="0"/>
            </a:endParaRPr>
          </a:p>
          <a:p>
            <a:pPr marL="180975" lvl="1" indent="0">
              <a:lnSpc>
                <a:spcPct val="120000"/>
              </a:lnSpc>
              <a:spcBef>
                <a:spcPts val="0"/>
              </a:spcBef>
              <a:spcAft>
                <a:spcPts val="0"/>
              </a:spcAft>
              <a:buNone/>
            </a:pPr>
            <a:r>
              <a:rPr lang="en-US" sz="2000" b="1" dirty="0">
                <a:solidFill>
                  <a:schemeClr val="tx1"/>
                </a:solidFill>
              </a:rPr>
              <a:t>           Total (</a:t>
            </a:r>
            <a:r>
              <a:rPr lang="en-US" sz="2000" b="1" dirty="0">
                <a:solidFill>
                  <a:schemeClr val="tx1"/>
                </a:solidFill>
                <a:latin typeface="Calibri" panose="020F0502020204030204" pitchFamily="34" charset="0"/>
              </a:rPr>
              <a:t>32</a:t>
            </a:r>
            <a:r>
              <a:rPr lang="en-US" sz="2000" b="1" dirty="0">
                <a:solidFill>
                  <a:schemeClr val="tx1"/>
                </a:solidFill>
              </a:rPr>
              <a:t> vaults):</a:t>
            </a:r>
            <a:r>
              <a:rPr lang="en-US" sz="2000" dirty="0">
                <a:solidFill>
                  <a:schemeClr val="tx1"/>
                </a:solidFill>
              </a:rPr>
              <a:t>	       </a:t>
            </a:r>
            <a:r>
              <a:rPr lang="en-US" sz="2000" dirty="0">
                <a:solidFill>
                  <a:schemeClr val="tx1"/>
                </a:solidFill>
                <a:latin typeface="Calibri" panose="020F0502020204030204" pitchFamily="34" charset="0"/>
              </a:rPr>
              <a:t>10.69 mm</a:t>
            </a:r>
            <a:r>
              <a:rPr lang="en-US" sz="2000" baseline="30000" dirty="0">
                <a:solidFill>
                  <a:schemeClr val="tx1"/>
                </a:solidFill>
                <a:latin typeface="Calibri" panose="020F0502020204030204" pitchFamily="34" charset="0"/>
              </a:rPr>
              <a:t>2	</a:t>
            </a:r>
            <a:r>
              <a:rPr lang="en-US" sz="2000" dirty="0">
                <a:solidFill>
                  <a:schemeClr val="tx1"/>
                </a:solidFill>
                <a:latin typeface="Calibri" panose="020F0502020204030204" pitchFamily="34" charset="0"/>
              </a:rPr>
              <a:t>	          3.23 W</a:t>
            </a:r>
            <a:endParaRPr lang="en-US" sz="2000" baseline="30000" dirty="0">
              <a:solidFill>
                <a:schemeClr val="tx1"/>
              </a:solidFill>
              <a:latin typeface="Calibri" panose="020F0502020204030204" pitchFamily="34" charset="0"/>
            </a:endParaRPr>
          </a:p>
          <a:p>
            <a:pPr marL="180975" lvl="1" indent="0">
              <a:lnSpc>
                <a:spcPct val="120000"/>
              </a:lnSpc>
              <a:spcBef>
                <a:spcPts val="0"/>
              </a:spcBef>
              <a:spcAft>
                <a:spcPts val="0"/>
              </a:spcAft>
              <a:buNone/>
            </a:pPr>
            <a:r>
              <a:rPr lang="en-US" sz="2000" b="1" dirty="0">
                <a:solidFill>
                  <a:schemeClr val="tx1"/>
                </a:solidFill>
                <a:latin typeface="Calibri" panose="020F0502020204030204" pitchFamily="34" charset="0"/>
              </a:rPr>
              <a:t>%</a:t>
            </a:r>
            <a:r>
              <a:rPr lang="en-US" sz="2000" b="1" dirty="0">
                <a:solidFill>
                  <a:schemeClr val="tx1"/>
                </a:solidFill>
              </a:rPr>
              <a:t> of a Xeon CPU core:</a:t>
            </a:r>
            <a:r>
              <a:rPr lang="en-US" sz="2000" dirty="0">
                <a:solidFill>
                  <a:schemeClr val="tx1"/>
                </a:solidFill>
              </a:rPr>
              <a:t>	       </a:t>
            </a:r>
            <a:r>
              <a:rPr lang="en-US" sz="2000" b="1" dirty="0">
                <a:solidFill>
                  <a:srgbClr val="0070C0"/>
                </a:solidFill>
                <a:latin typeface="Calibri" panose="020F0502020204030204" pitchFamily="34" charset="0"/>
              </a:rPr>
              <a:t>1%			          1%</a:t>
            </a:r>
          </a:p>
          <a:p>
            <a:pPr marL="177800" indent="0">
              <a:lnSpc>
                <a:spcPct val="120000"/>
              </a:lnSpc>
              <a:spcBef>
                <a:spcPts val="0"/>
              </a:spcBef>
              <a:spcAft>
                <a:spcPts val="0"/>
              </a:spcAft>
              <a:buNone/>
            </a:pPr>
            <a:endParaRPr lang="en-US" dirty="0">
              <a:solidFill>
                <a:schemeClr val="tx1"/>
              </a:solidFill>
            </a:endParaRPr>
          </a:p>
          <a:p>
            <a:pPr marL="463550" indent="-285750">
              <a:lnSpc>
                <a:spcPct val="120000"/>
              </a:lnSpc>
              <a:spcBef>
                <a:spcPts val="0"/>
              </a:spcBef>
              <a:spcAft>
                <a:spcPts val="0"/>
              </a:spcAft>
            </a:pPr>
            <a:endParaRPr lang="en-US" dirty="0">
              <a:solidFill>
                <a:schemeClr val="tx1"/>
              </a:solidFill>
            </a:endParaRPr>
          </a:p>
          <a:p>
            <a:pPr marL="463550" indent="-285750">
              <a:lnSpc>
                <a:spcPct val="120000"/>
              </a:lnSpc>
              <a:spcBef>
                <a:spcPts val="0"/>
              </a:spcBef>
              <a:spcAft>
                <a:spcPts val="0"/>
              </a:spcAft>
            </a:pPr>
            <a:endParaRPr lang="en-US" dirty="0">
              <a:solidFill>
                <a:schemeClr val="tx1"/>
              </a:solidFill>
            </a:endParaRPr>
          </a:p>
          <a:p>
            <a:pPr marL="463550" indent="-285750">
              <a:lnSpc>
                <a:spcPct val="120000"/>
              </a:lnSpc>
              <a:spcBef>
                <a:spcPts val="0"/>
              </a:spcBef>
              <a:spcAft>
                <a:spcPts val="0"/>
              </a:spcAft>
            </a:pPr>
            <a:endParaRPr lang="en-US" dirty="0">
              <a:solidFill>
                <a:schemeClr val="tx1"/>
              </a:solidFill>
            </a:endParaRPr>
          </a:p>
          <a:p>
            <a:pPr marL="463550" indent="-285750">
              <a:lnSpc>
                <a:spcPct val="120000"/>
              </a:lnSpc>
              <a:spcBef>
                <a:spcPts val="0"/>
              </a:spcBef>
              <a:spcAft>
                <a:spcPts val="0"/>
              </a:spcAft>
            </a:pPr>
            <a:endParaRPr lang="en-US" dirty="0">
              <a:solidFill>
                <a:schemeClr val="tx1"/>
              </a:solidFill>
            </a:endParaRPr>
          </a:p>
          <a:p>
            <a:pPr marL="463550" indent="-285750">
              <a:lnSpc>
                <a:spcPct val="120000"/>
              </a:lnSpc>
              <a:spcBef>
                <a:spcPts val="0"/>
              </a:spcBef>
              <a:spcAft>
                <a:spcPts val="0"/>
              </a:spcAft>
            </a:pPr>
            <a:endParaRPr lang="en-US" dirty="0">
              <a:solidFill>
                <a:schemeClr val="tx1"/>
              </a:solidFill>
            </a:endParaRPr>
          </a:p>
          <a:p>
            <a:pPr marL="463550" indent="-285750">
              <a:lnSpc>
                <a:spcPct val="120000"/>
              </a:lnSpc>
              <a:spcBef>
                <a:spcPts val="0"/>
              </a:spcBef>
              <a:spcAft>
                <a:spcPts val="0"/>
              </a:spcAft>
            </a:pPr>
            <a:endParaRPr lang="en-US" dirty="0">
              <a:solidFill>
                <a:schemeClr val="tx1"/>
              </a:solidFill>
            </a:endParaRPr>
          </a:p>
          <a:p>
            <a:pPr marL="463550" indent="-285750">
              <a:lnSpc>
                <a:spcPct val="120000"/>
              </a:lnSpc>
              <a:spcBef>
                <a:spcPts val="0"/>
              </a:spcBef>
              <a:spcAft>
                <a:spcPts val="0"/>
              </a:spcAft>
            </a:pPr>
            <a:endParaRPr lang="en-US" dirty="0">
              <a:solidFill>
                <a:schemeClr val="tx1"/>
              </a:solidFill>
            </a:endParaRPr>
          </a:p>
        </p:txBody>
      </p:sp>
      <p:sp>
        <p:nvSpPr>
          <p:cNvPr id="8" name="Slide Number Placeholder 7">
            <a:extLst>
              <a:ext uri="{FF2B5EF4-FFF2-40B4-BE49-F238E27FC236}">
                <a16:creationId xmlns:a16="http://schemas.microsoft.com/office/drawing/2014/main" id="{4598AF6C-2548-9C45-A22B-C27AD0E24FE0}"/>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160</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pic>
        <p:nvPicPr>
          <p:cNvPr id="9" name="Picture 8">
            <a:extLst>
              <a:ext uri="{FF2B5EF4-FFF2-40B4-BE49-F238E27FC236}">
                <a16:creationId xmlns:a16="http://schemas.microsoft.com/office/drawing/2014/main" id="{4B429080-6773-004C-B2E3-4D56C17EAD88}"/>
              </a:ext>
            </a:extLst>
          </p:cNvPr>
          <p:cNvPicPr>
            <a:picLocks noChangeAspect="1"/>
          </p:cNvPicPr>
          <p:nvPr/>
        </p:nvPicPr>
        <p:blipFill rotWithShape="1">
          <a:blip r:embed="rId4"/>
          <a:srcRect t="15771"/>
          <a:stretch/>
        </p:blipFill>
        <p:spPr>
          <a:xfrm>
            <a:off x="1956020" y="2515204"/>
            <a:ext cx="7516465" cy="2558231"/>
          </a:xfrm>
          <a:prstGeom prst="rect">
            <a:avLst/>
          </a:prstGeom>
        </p:spPr>
      </p:pic>
      <p:pic>
        <p:nvPicPr>
          <p:cNvPr id="13" name="Picture 12">
            <a:extLst>
              <a:ext uri="{FF2B5EF4-FFF2-40B4-BE49-F238E27FC236}">
                <a16:creationId xmlns:a16="http://schemas.microsoft.com/office/drawing/2014/main" id="{5D0D50E8-DDDA-BF47-BDF6-E79C94DC6207}"/>
              </a:ext>
            </a:extLst>
          </p:cNvPr>
          <p:cNvPicPr>
            <a:picLocks noChangeAspect="1"/>
          </p:cNvPicPr>
          <p:nvPr/>
        </p:nvPicPr>
        <p:blipFill rotWithShape="1">
          <a:blip r:embed="rId5"/>
          <a:srcRect t="30487" r="72020" b="18476"/>
          <a:stretch/>
        </p:blipFill>
        <p:spPr>
          <a:xfrm>
            <a:off x="366963" y="3109351"/>
            <a:ext cx="2284505" cy="1369938"/>
          </a:xfrm>
          <a:prstGeom prst="rect">
            <a:avLst/>
          </a:prstGeom>
        </p:spPr>
      </p:pic>
    </p:spTree>
    <p:custDataLst>
      <p:tags r:id="rId1"/>
    </p:custDataLst>
    <p:extLst>
      <p:ext uri="{BB962C8B-B14F-4D97-AF65-F5344CB8AC3E}">
        <p14:creationId xmlns:p14="http://schemas.microsoft.com/office/powerpoint/2010/main" val="496425150"/>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F59DEC-4764-D047-BE94-404AA2F807CE}"/>
              </a:ext>
            </a:extLst>
          </p:cNvPr>
          <p:cNvSpPr>
            <a:spLocks noGrp="1"/>
          </p:cNvSpPr>
          <p:nvPr>
            <p:ph type="title"/>
          </p:nvPr>
        </p:nvSpPr>
        <p:spPr>
          <a:xfrm>
            <a:off x="366963" y="257434"/>
            <a:ext cx="8410073" cy="753467"/>
          </a:xfrm>
        </p:spPr>
        <p:txBody>
          <a:bodyPr>
            <a:normAutofit fontScale="90000"/>
          </a:bodyPr>
          <a:lstStyle/>
          <a:p>
            <a:r>
              <a:rPr lang="en-US" dirty="0"/>
              <a:t>Key Results – Area and Power</a:t>
            </a:r>
          </a:p>
        </p:txBody>
      </p:sp>
      <p:sp>
        <p:nvSpPr>
          <p:cNvPr id="3" name="Content Placeholder 2">
            <a:extLst>
              <a:ext uri="{FF2B5EF4-FFF2-40B4-BE49-F238E27FC236}">
                <a16:creationId xmlns:a16="http://schemas.microsoft.com/office/drawing/2014/main" id="{352355FD-8978-034C-A4F6-5DDD1F67AC9E}"/>
              </a:ext>
            </a:extLst>
          </p:cNvPr>
          <p:cNvSpPr>
            <a:spLocks noGrp="1"/>
          </p:cNvSpPr>
          <p:nvPr>
            <p:ph idx="1"/>
          </p:nvPr>
        </p:nvSpPr>
        <p:spPr>
          <a:xfrm>
            <a:off x="366963" y="1153551"/>
            <a:ext cx="8410073" cy="5281539"/>
          </a:xfrm>
        </p:spPr>
        <p:txBody>
          <a:bodyPr>
            <a:noAutofit/>
          </a:bodyPr>
          <a:lstStyle/>
          <a:p>
            <a:pPr marL="463550" indent="-285750">
              <a:lnSpc>
                <a:spcPct val="120000"/>
              </a:lnSpc>
              <a:spcBef>
                <a:spcPts val="0"/>
              </a:spcBef>
              <a:spcAft>
                <a:spcPts val="0"/>
              </a:spcAft>
            </a:pPr>
            <a:r>
              <a:rPr lang="en-US" dirty="0">
                <a:solidFill>
                  <a:schemeClr val="tx1"/>
                </a:solidFill>
              </a:rPr>
              <a:t>Based on our </a:t>
            </a:r>
            <a:r>
              <a:rPr lang="en-US" b="1" dirty="0">
                <a:solidFill>
                  <a:srgbClr val="0070C0"/>
                </a:solidFill>
              </a:rPr>
              <a:t>synthesis</a:t>
            </a:r>
            <a:r>
              <a:rPr lang="en-US" dirty="0">
                <a:solidFill>
                  <a:schemeClr val="tx1"/>
                </a:solidFill>
              </a:rPr>
              <a:t> of </a:t>
            </a:r>
            <a:r>
              <a:rPr lang="en-US" b="1" dirty="0">
                <a:solidFill>
                  <a:srgbClr val="0070C0"/>
                </a:solidFill>
              </a:rPr>
              <a:t>GenASM-DC</a:t>
            </a:r>
            <a:r>
              <a:rPr lang="en-US" b="1" dirty="0">
                <a:solidFill>
                  <a:srgbClr val="1F8DD3"/>
                </a:solidFill>
              </a:rPr>
              <a:t> </a:t>
            </a:r>
            <a:r>
              <a:rPr lang="en-US" dirty="0">
                <a:solidFill>
                  <a:schemeClr val="tx1"/>
                </a:solidFill>
              </a:rPr>
              <a:t>and</a:t>
            </a:r>
            <a:r>
              <a:rPr lang="en-US" b="1" dirty="0">
                <a:solidFill>
                  <a:srgbClr val="1F8DD3"/>
                </a:solidFill>
              </a:rPr>
              <a:t> </a:t>
            </a:r>
            <a:r>
              <a:rPr lang="en-US" b="1" dirty="0">
                <a:solidFill>
                  <a:srgbClr val="0070C0"/>
                </a:solidFill>
              </a:rPr>
              <a:t>GenASM-TB</a:t>
            </a:r>
            <a:r>
              <a:rPr lang="en-US" b="1" dirty="0">
                <a:solidFill>
                  <a:srgbClr val="1F8DD3"/>
                </a:solidFill>
              </a:rPr>
              <a:t> </a:t>
            </a:r>
            <a:r>
              <a:rPr lang="en-US" dirty="0">
                <a:solidFill>
                  <a:schemeClr val="tx1"/>
                </a:solidFill>
              </a:rPr>
              <a:t>accelerator datapaths using the Synopsys Design Compiler with a </a:t>
            </a:r>
            <a:r>
              <a:rPr lang="en-US" b="1" dirty="0">
                <a:solidFill>
                  <a:srgbClr val="0070C0"/>
                </a:solidFill>
                <a:latin typeface="Calibri" panose="020F0502020204030204" pitchFamily="34" charset="0"/>
              </a:rPr>
              <a:t>28</a:t>
            </a:r>
            <a:r>
              <a:rPr lang="en-US" b="1" dirty="0">
                <a:solidFill>
                  <a:srgbClr val="0070C0"/>
                </a:solidFill>
              </a:rPr>
              <a:t>nm</a:t>
            </a:r>
            <a:r>
              <a:rPr lang="en-US" dirty="0">
                <a:solidFill>
                  <a:srgbClr val="1F8DD3"/>
                </a:solidFill>
              </a:rPr>
              <a:t> </a:t>
            </a:r>
            <a:r>
              <a:rPr lang="en-US" dirty="0">
                <a:solidFill>
                  <a:schemeClr val="tx1"/>
                </a:solidFill>
              </a:rPr>
              <a:t>LP process:</a:t>
            </a:r>
          </a:p>
          <a:p>
            <a:pPr marL="727075" lvl="1" indent="-228600">
              <a:lnSpc>
                <a:spcPct val="120000"/>
              </a:lnSpc>
              <a:spcBef>
                <a:spcPts val="0"/>
              </a:spcBef>
              <a:spcAft>
                <a:spcPts val="0"/>
              </a:spcAft>
            </a:pPr>
            <a:r>
              <a:rPr lang="en-US" sz="2000" dirty="0">
                <a:solidFill>
                  <a:schemeClr val="tx1"/>
                </a:solidFill>
              </a:rPr>
              <a:t>Both GenASM-DC and GenASM-TB operate </a:t>
            </a:r>
            <a:r>
              <a:rPr lang="en-US" sz="2000" b="1" dirty="0">
                <a:solidFill>
                  <a:srgbClr val="0070C0"/>
                </a:solidFill>
              </a:rPr>
              <a:t>@ </a:t>
            </a:r>
            <a:r>
              <a:rPr lang="en-US" sz="2000" b="1" dirty="0">
                <a:solidFill>
                  <a:srgbClr val="0070C0"/>
                </a:solidFill>
                <a:latin typeface="Calibri" panose="020F0502020204030204" pitchFamily="34" charset="0"/>
              </a:rPr>
              <a:t>1</a:t>
            </a:r>
            <a:r>
              <a:rPr lang="en-US" sz="2000" b="1" dirty="0">
                <a:solidFill>
                  <a:srgbClr val="0070C0"/>
                </a:solidFill>
              </a:rPr>
              <a:t>GHz</a:t>
            </a:r>
          </a:p>
          <a:p>
            <a:pPr marL="727075" lvl="1" indent="-285750">
              <a:lnSpc>
                <a:spcPct val="120000"/>
              </a:lnSpc>
              <a:spcBef>
                <a:spcPts val="0"/>
              </a:spcBef>
              <a:spcAft>
                <a:spcPts val="0"/>
              </a:spcAft>
            </a:pPr>
            <a:endParaRPr lang="en-US" sz="2000" b="1" dirty="0">
              <a:solidFill>
                <a:srgbClr val="0070C0"/>
              </a:solidFill>
            </a:endParaRPr>
          </a:p>
          <a:p>
            <a:pPr marL="727075" lvl="1" indent="-285750">
              <a:lnSpc>
                <a:spcPct val="120000"/>
              </a:lnSpc>
              <a:spcBef>
                <a:spcPts val="0"/>
              </a:spcBef>
              <a:spcAft>
                <a:spcPts val="0"/>
              </a:spcAft>
            </a:pPr>
            <a:endParaRPr lang="en-US" sz="2000" b="1" dirty="0">
              <a:solidFill>
                <a:srgbClr val="0070C0"/>
              </a:solidFill>
            </a:endParaRPr>
          </a:p>
          <a:p>
            <a:pPr marL="727075" lvl="1" indent="-285750">
              <a:lnSpc>
                <a:spcPct val="120000"/>
              </a:lnSpc>
              <a:spcBef>
                <a:spcPts val="0"/>
              </a:spcBef>
              <a:spcAft>
                <a:spcPts val="0"/>
              </a:spcAft>
            </a:pPr>
            <a:endParaRPr lang="en-US" sz="2000" b="1" dirty="0">
              <a:solidFill>
                <a:srgbClr val="0070C0"/>
              </a:solidFill>
            </a:endParaRPr>
          </a:p>
          <a:p>
            <a:pPr marL="727075" lvl="1" indent="-285750">
              <a:lnSpc>
                <a:spcPct val="120000"/>
              </a:lnSpc>
              <a:spcBef>
                <a:spcPts val="0"/>
              </a:spcBef>
              <a:spcAft>
                <a:spcPts val="0"/>
              </a:spcAft>
            </a:pPr>
            <a:endParaRPr lang="en-US" sz="2000" b="1" dirty="0">
              <a:solidFill>
                <a:srgbClr val="0070C0"/>
              </a:solidFill>
            </a:endParaRPr>
          </a:p>
          <a:p>
            <a:pPr marL="727075" lvl="1" indent="-285750">
              <a:lnSpc>
                <a:spcPct val="120000"/>
              </a:lnSpc>
              <a:spcBef>
                <a:spcPts val="0"/>
              </a:spcBef>
              <a:spcAft>
                <a:spcPts val="0"/>
              </a:spcAft>
            </a:pPr>
            <a:endParaRPr lang="en-US" sz="2000" b="1" dirty="0">
              <a:solidFill>
                <a:srgbClr val="0070C0"/>
              </a:solidFill>
            </a:endParaRPr>
          </a:p>
          <a:p>
            <a:pPr marL="727075" lvl="1" indent="-285750">
              <a:lnSpc>
                <a:spcPct val="120000"/>
              </a:lnSpc>
              <a:spcBef>
                <a:spcPts val="0"/>
              </a:spcBef>
              <a:spcAft>
                <a:spcPts val="0"/>
              </a:spcAft>
            </a:pPr>
            <a:endParaRPr lang="en-US" sz="2000" b="1" dirty="0">
              <a:solidFill>
                <a:srgbClr val="0070C0"/>
              </a:solidFill>
            </a:endParaRPr>
          </a:p>
          <a:p>
            <a:pPr marL="441325" lvl="1" indent="0">
              <a:lnSpc>
                <a:spcPct val="120000"/>
              </a:lnSpc>
              <a:spcBef>
                <a:spcPts val="0"/>
              </a:spcBef>
              <a:spcAft>
                <a:spcPts val="0"/>
              </a:spcAft>
              <a:buNone/>
            </a:pPr>
            <a:endParaRPr lang="en-US" sz="2000" b="1" dirty="0">
              <a:solidFill>
                <a:srgbClr val="0070C0"/>
              </a:solidFill>
            </a:endParaRPr>
          </a:p>
          <a:p>
            <a:pPr marL="441325" lvl="1" indent="0">
              <a:lnSpc>
                <a:spcPct val="120000"/>
              </a:lnSpc>
              <a:spcBef>
                <a:spcPts val="0"/>
              </a:spcBef>
              <a:spcAft>
                <a:spcPts val="0"/>
              </a:spcAft>
              <a:buNone/>
            </a:pPr>
            <a:endParaRPr lang="en-US" sz="2000" b="1" dirty="0">
              <a:solidFill>
                <a:srgbClr val="0070C0"/>
              </a:solidFill>
            </a:endParaRPr>
          </a:p>
          <a:p>
            <a:pPr marL="180975" lvl="1" indent="0">
              <a:lnSpc>
                <a:spcPct val="120000"/>
              </a:lnSpc>
              <a:spcBef>
                <a:spcPts val="0"/>
              </a:spcBef>
              <a:spcAft>
                <a:spcPts val="0"/>
              </a:spcAft>
              <a:buNone/>
            </a:pPr>
            <a:r>
              <a:rPr lang="en-US" sz="2000" b="1" dirty="0">
                <a:solidFill>
                  <a:schemeClr val="tx1"/>
                </a:solidFill>
              </a:rPr>
              <a:t>               </a:t>
            </a:r>
            <a:r>
              <a:rPr lang="en-US" sz="200" b="1" dirty="0">
                <a:solidFill>
                  <a:schemeClr val="tx1"/>
                </a:solidFill>
              </a:rPr>
              <a:t> </a:t>
            </a:r>
            <a:endParaRPr lang="en-US" dirty="0">
              <a:solidFill>
                <a:schemeClr val="tx1"/>
              </a:solidFill>
            </a:endParaRPr>
          </a:p>
          <a:p>
            <a:pPr marL="463550" indent="-285750">
              <a:lnSpc>
                <a:spcPct val="120000"/>
              </a:lnSpc>
              <a:spcBef>
                <a:spcPts val="0"/>
              </a:spcBef>
              <a:spcAft>
                <a:spcPts val="0"/>
              </a:spcAft>
            </a:pPr>
            <a:endParaRPr lang="en-US" dirty="0">
              <a:solidFill>
                <a:schemeClr val="tx1"/>
              </a:solidFill>
            </a:endParaRPr>
          </a:p>
          <a:p>
            <a:pPr marL="463550" indent="-285750">
              <a:lnSpc>
                <a:spcPct val="120000"/>
              </a:lnSpc>
              <a:spcBef>
                <a:spcPts val="0"/>
              </a:spcBef>
              <a:spcAft>
                <a:spcPts val="0"/>
              </a:spcAft>
            </a:pPr>
            <a:endParaRPr lang="en-US" dirty="0">
              <a:solidFill>
                <a:schemeClr val="tx1"/>
              </a:solidFill>
            </a:endParaRPr>
          </a:p>
          <a:p>
            <a:pPr marL="463550" indent="-285750">
              <a:lnSpc>
                <a:spcPct val="120000"/>
              </a:lnSpc>
              <a:spcBef>
                <a:spcPts val="0"/>
              </a:spcBef>
              <a:spcAft>
                <a:spcPts val="0"/>
              </a:spcAft>
            </a:pPr>
            <a:endParaRPr lang="en-US" dirty="0">
              <a:solidFill>
                <a:schemeClr val="tx1"/>
              </a:solidFill>
            </a:endParaRPr>
          </a:p>
          <a:p>
            <a:pPr marL="463550" indent="-285750">
              <a:lnSpc>
                <a:spcPct val="120000"/>
              </a:lnSpc>
              <a:spcBef>
                <a:spcPts val="0"/>
              </a:spcBef>
              <a:spcAft>
                <a:spcPts val="0"/>
              </a:spcAft>
            </a:pPr>
            <a:endParaRPr lang="en-US" dirty="0">
              <a:solidFill>
                <a:schemeClr val="tx1"/>
              </a:solidFill>
            </a:endParaRPr>
          </a:p>
          <a:p>
            <a:pPr marL="463550" indent="-285750">
              <a:lnSpc>
                <a:spcPct val="120000"/>
              </a:lnSpc>
              <a:spcBef>
                <a:spcPts val="0"/>
              </a:spcBef>
              <a:spcAft>
                <a:spcPts val="0"/>
              </a:spcAft>
            </a:pPr>
            <a:endParaRPr lang="en-US" dirty="0">
              <a:solidFill>
                <a:schemeClr val="tx1"/>
              </a:solidFill>
            </a:endParaRPr>
          </a:p>
          <a:p>
            <a:pPr marL="463550" indent="-285750">
              <a:lnSpc>
                <a:spcPct val="120000"/>
              </a:lnSpc>
              <a:spcBef>
                <a:spcPts val="0"/>
              </a:spcBef>
              <a:spcAft>
                <a:spcPts val="0"/>
              </a:spcAft>
            </a:pPr>
            <a:endParaRPr lang="en-US" dirty="0">
              <a:solidFill>
                <a:schemeClr val="tx1"/>
              </a:solidFill>
            </a:endParaRPr>
          </a:p>
          <a:p>
            <a:pPr marL="463550" indent="-285750">
              <a:lnSpc>
                <a:spcPct val="120000"/>
              </a:lnSpc>
              <a:spcBef>
                <a:spcPts val="0"/>
              </a:spcBef>
              <a:spcAft>
                <a:spcPts val="0"/>
              </a:spcAft>
            </a:pPr>
            <a:endParaRPr lang="en-US" dirty="0">
              <a:solidFill>
                <a:schemeClr val="tx1"/>
              </a:solidFill>
            </a:endParaRPr>
          </a:p>
        </p:txBody>
      </p:sp>
      <p:sp>
        <p:nvSpPr>
          <p:cNvPr id="8" name="Slide Number Placeholder 7">
            <a:extLst>
              <a:ext uri="{FF2B5EF4-FFF2-40B4-BE49-F238E27FC236}">
                <a16:creationId xmlns:a16="http://schemas.microsoft.com/office/drawing/2014/main" id="{4598AF6C-2548-9C45-A22B-C27AD0E24FE0}"/>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161</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pic>
        <p:nvPicPr>
          <p:cNvPr id="9" name="Picture 8">
            <a:extLst>
              <a:ext uri="{FF2B5EF4-FFF2-40B4-BE49-F238E27FC236}">
                <a16:creationId xmlns:a16="http://schemas.microsoft.com/office/drawing/2014/main" id="{4B429080-6773-004C-B2E3-4D56C17EAD88}"/>
              </a:ext>
            </a:extLst>
          </p:cNvPr>
          <p:cNvPicPr>
            <a:picLocks noChangeAspect="1"/>
          </p:cNvPicPr>
          <p:nvPr/>
        </p:nvPicPr>
        <p:blipFill rotWithShape="1">
          <a:blip r:embed="rId4"/>
          <a:srcRect t="15771"/>
          <a:stretch/>
        </p:blipFill>
        <p:spPr>
          <a:xfrm>
            <a:off x="1956020" y="2515204"/>
            <a:ext cx="7516465" cy="2558231"/>
          </a:xfrm>
          <a:prstGeom prst="rect">
            <a:avLst/>
          </a:prstGeom>
        </p:spPr>
      </p:pic>
      <p:pic>
        <p:nvPicPr>
          <p:cNvPr id="13" name="Picture 12">
            <a:extLst>
              <a:ext uri="{FF2B5EF4-FFF2-40B4-BE49-F238E27FC236}">
                <a16:creationId xmlns:a16="http://schemas.microsoft.com/office/drawing/2014/main" id="{5D0D50E8-DDDA-BF47-BDF6-E79C94DC6207}"/>
              </a:ext>
            </a:extLst>
          </p:cNvPr>
          <p:cNvPicPr>
            <a:picLocks noChangeAspect="1"/>
          </p:cNvPicPr>
          <p:nvPr/>
        </p:nvPicPr>
        <p:blipFill rotWithShape="1">
          <a:blip r:embed="rId5"/>
          <a:srcRect t="30487" r="72020" b="18476"/>
          <a:stretch/>
        </p:blipFill>
        <p:spPr>
          <a:xfrm>
            <a:off x="366963" y="3109351"/>
            <a:ext cx="2284505" cy="1369938"/>
          </a:xfrm>
          <a:prstGeom prst="rect">
            <a:avLst/>
          </a:prstGeom>
        </p:spPr>
      </p:pic>
      <p:sp>
        <p:nvSpPr>
          <p:cNvPr id="7" name="Rounded Rectangle 6">
            <a:extLst>
              <a:ext uri="{FF2B5EF4-FFF2-40B4-BE49-F238E27FC236}">
                <a16:creationId xmlns:a16="http://schemas.microsoft.com/office/drawing/2014/main" id="{D83EE99D-3FC5-A547-8FDE-965ADF8CE1AC}"/>
              </a:ext>
            </a:extLst>
          </p:cNvPr>
          <p:cNvSpPr/>
          <p:nvPr/>
        </p:nvSpPr>
        <p:spPr>
          <a:xfrm>
            <a:off x="366963" y="5196220"/>
            <a:ext cx="8410072" cy="1099078"/>
          </a:xfrm>
          <a:prstGeom prst="roundRect">
            <a:avLst>
              <a:gd name="adj" fmla="val 7378"/>
            </a:avLst>
          </a:prstGeom>
          <a:solidFill>
            <a:srgbClr val="0070C0">
              <a:alpha val="15000"/>
            </a:srgbClr>
          </a:solid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15875" marR="0" lvl="1" indent="0" algn="ctr" defTabSz="457200" rtl="0" eaLnBrk="1" fontAlgn="auto" latinLnBrk="0" hangingPunct="1">
              <a:lnSpc>
                <a:spcPct val="11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GenASM has </a:t>
            </a:r>
            <a:r>
              <a:rPr kumimoji="0" lang="en-US" sz="2800" b="1" i="0" u="none" strike="noStrike" kern="1200" cap="none" spc="0" normalizeH="0" baseline="0" noProof="0" dirty="0">
                <a:ln>
                  <a:noFill/>
                </a:ln>
                <a:solidFill>
                  <a:srgbClr val="0070C0"/>
                </a:solidFill>
                <a:effectLst/>
                <a:uLnTx/>
                <a:uFillTx/>
                <a:latin typeface="Calibri" panose="020F0502020204030204" pitchFamily="34" charset="0"/>
                <a:ea typeface="+mn-ea"/>
                <a:cs typeface="Calibri" panose="020F0502020204030204" pitchFamily="34" charset="0"/>
              </a:rPr>
              <a:t>low area and power overheads</a:t>
            </a:r>
          </a:p>
        </p:txBody>
      </p:sp>
    </p:spTree>
    <p:custDataLst>
      <p:tags r:id="rId1"/>
    </p:custDataLst>
    <p:extLst>
      <p:ext uri="{BB962C8B-B14F-4D97-AF65-F5344CB8AC3E}">
        <p14:creationId xmlns:p14="http://schemas.microsoft.com/office/powerpoint/2010/main" val="781049707"/>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7C4BA8B-0698-D349-9205-A74EBA6580FE}"/>
              </a:ext>
            </a:extLst>
          </p:cNvPr>
          <p:cNvSpPr>
            <a:spLocks noGrp="1"/>
          </p:cNvSpPr>
          <p:nvPr>
            <p:ph type="title"/>
          </p:nvPr>
        </p:nvSpPr>
        <p:spPr>
          <a:xfrm>
            <a:off x="366963" y="257434"/>
            <a:ext cx="8410073" cy="753467"/>
          </a:xfrm>
        </p:spPr>
        <p:txBody>
          <a:bodyPr>
            <a:normAutofit fontScale="90000"/>
          </a:bodyPr>
          <a:lstStyle/>
          <a:p>
            <a:r>
              <a:rPr lang="en-US" dirty="0"/>
              <a:t>Use Cases of GenASM</a:t>
            </a:r>
          </a:p>
        </p:txBody>
      </p:sp>
      <p:sp>
        <p:nvSpPr>
          <p:cNvPr id="4" name="Slide Number Placeholder 3">
            <a:extLst>
              <a:ext uri="{FF2B5EF4-FFF2-40B4-BE49-F238E27FC236}">
                <a16:creationId xmlns:a16="http://schemas.microsoft.com/office/drawing/2014/main" id="{2E1C568A-8161-DC45-9CE8-49E57D3396FF}"/>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162</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
        <p:nvSpPr>
          <p:cNvPr id="5" name="Text Box 5">
            <a:extLst>
              <a:ext uri="{FF2B5EF4-FFF2-40B4-BE49-F238E27FC236}">
                <a16:creationId xmlns:a16="http://schemas.microsoft.com/office/drawing/2014/main" id="{7310741F-6C37-5F4F-BD15-002DE9458E8A}"/>
              </a:ext>
            </a:extLst>
          </p:cNvPr>
          <p:cNvSpPr txBox="1"/>
          <p:nvPr/>
        </p:nvSpPr>
        <p:spPr>
          <a:xfrm>
            <a:off x="2542479" y="1301501"/>
            <a:ext cx="3847922" cy="575782"/>
          </a:xfrm>
          <a:prstGeom prst="roundRect">
            <a:avLst/>
          </a:prstGeom>
          <a:solidFill>
            <a:srgbClr val="E0085F"/>
          </a:solidFill>
          <a:ln w="38100">
            <a:solidFill>
              <a:schemeClr val="tx1"/>
            </a:solidFill>
          </a:ln>
          <a:effectLst/>
        </p:spPr>
        <p:style>
          <a:lnRef idx="0">
            <a:schemeClr val="accent1"/>
          </a:lnRef>
          <a:fillRef idx="0">
            <a:schemeClr val="accent1"/>
          </a:fillRef>
          <a:effectRef idx="0">
            <a:schemeClr val="accent1"/>
          </a:effectRef>
          <a:fontRef idx="minor">
            <a:schemeClr val="dk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white"/>
                </a:solidFill>
                <a:effectLst/>
                <a:uLnTx/>
                <a:uFillTx/>
                <a:latin typeface="Corbel" panose="020B0503020204020204" pitchFamily="34" charset="0"/>
                <a:ea typeface="Calibri" panose="020F0502020204030204" pitchFamily="34" charset="0"/>
                <a:cs typeface="Calibri" panose="020F0502020204030204" pitchFamily="34" charset="0"/>
              </a:rPr>
              <a:t>Indexing</a:t>
            </a:r>
            <a:endParaRPr kumimoji="0" lang="en-US" sz="2200" b="0" i="0" u="none" strike="noStrike" kern="1200" cap="none" spc="0" normalizeH="0" baseline="0" noProof="0" dirty="0">
              <a:ln>
                <a:noFill/>
              </a:ln>
              <a:solidFill>
                <a:prstClr val="white"/>
              </a:solidFill>
              <a:effectLst/>
              <a:uLnTx/>
              <a:uFillTx/>
              <a:latin typeface="Corbel" panose="020B0503020204020204" pitchFamily="34" charset="0"/>
              <a:ea typeface="Calibri" panose="020F0502020204030204" pitchFamily="34" charset="0"/>
              <a:cs typeface="Times New Roman" panose="02020603050405020304" pitchFamily="18" charset="0"/>
            </a:endParaRPr>
          </a:p>
        </p:txBody>
      </p:sp>
      <p:sp>
        <p:nvSpPr>
          <p:cNvPr id="6" name="Text Box 7">
            <a:extLst>
              <a:ext uri="{FF2B5EF4-FFF2-40B4-BE49-F238E27FC236}">
                <a16:creationId xmlns:a16="http://schemas.microsoft.com/office/drawing/2014/main" id="{E0861587-957D-784A-8ADA-2B40711C2574}"/>
              </a:ext>
            </a:extLst>
          </p:cNvPr>
          <p:cNvSpPr txBox="1"/>
          <p:nvPr/>
        </p:nvSpPr>
        <p:spPr>
          <a:xfrm>
            <a:off x="2542468" y="2505281"/>
            <a:ext cx="3847934" cy="575782"/>
          </a:xfrm>
          <a:prstGeom prst="roundRect">
            <a:avLst/>
          </a:prstGeom>
          <a:solidFill>
            <a:srgbClr val="0070C0"/>
          </a:solidFill>
          <a:ln w="38100">
            <a:solidFill>
              <a:schemeClr val="tx1"/>
            </a:solidFill>
          </a:ln>
          <a:effectLst/>
        </p:spPr>
        <p:style>
          <a:lnRef idx="0">
            <a:schemeClr val="accent1"/>
          </a:lnRef>
          <a:fillRef idx="0">
            <a:schemeClr val="accent1"/>
          </a:fillRef>
          <a:effectRef idx="0">
            <a:schemeClr val="accent1"/>
          </a:effectRef>
          <a:fontRef idx="minor">
            <a:schemeClr val="dk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white"/>
                </a:solidFill>
                <a:effectLst/>
                <a:uLnTx/>
                <a:uFillTx/>
                <a:latin typeface="Corbel" panose="020B0503020204020204" pitchFamily="34" charset="0"/>
                <a:ea typeface="Calibri" panose="020F0502020204030204" pitchFamily="34" charset="0"/>
                <a:cs typeface="Calibri" panose="020F0502020204030204" pitchFamily="34" charset="0"/>
              </a:rPr>
              <a:t>Seeding</a:t>
            </a:r>
            <a:endParaRPr kumimoji="0" lang="en-US" sz="2200" b="0" i="0" u="none" strike="noStrike" kern="1200" cap="none" spc="0" normalizeH="0" baseline="0" noProof="0" dirty="0">
              <a:ln>
                <a:noFill/>
              </a:ln>
              <a:solidFill>
                <a:prstClr val="white"/>
              </a:solidFill>
              <a:effectLst/>
              <a:uLnTx/>
              <a:uFillTx/>
              <a:latin typeface="Corbel" panose="020B0503020204020204" pitchFamily="34" charset="0"/>
              <a:ea typeface="Calibri" panose="020F0502020204030204" pitchFamily="34" charset="0"/>
              <a:cs typeface="Times New Roman" panose="02020603050405020304" pitchFamily="18" charset="0"/>
            </a:endParaRPr>
          </a:p>
        </p:txBody>
      </p:sp>
      <p:sp>
        <p:nvSpPr>
          <p:cNvPr id="7" name="Text Box 8">
            <a:extLst>
              <a:ext uri="{FF2B5EF4-FFF2-40B4-BE49-F238E27FC236}">
                <a16:creationId xmlns:a16="http://schemas.microsoft.com/office/drawing/2014/main" id="{7AF52C67-0ADF-8843-9FB5-33CD043515E1}"/>
              </a:ext>
            </a:extLst>
          </p:cNvPr>
          <p:cNvSpPr txBox="1"/>
          <p:nvPr/>
        </p:nvSpPr>
        <p:spPr>
          <a:xfrm>
            <a:off x="2542468" y="3707848"/>
            <a:ext cx="3847914" cy="575782"/>
          </a:xfrm>
          <a:prstGeom prst="roundRect">
            <a:avLst/>
          </a:prstGeom>
          <a:solidFill>
            <a:srgbClr val="00B050"/>
          </a:solidFill>
          <a:ln w="38100">
            <a:solidFill>
              <a:schemeClr val="tx1"/>
            </a:solidFill>
          </a:ln>
          <a:effectLst/>
        </p:spPr>
        <p:style>
          <a:lnRef idx="0">
            <a:schemeClr val="accent1"/>
          </a:lnRef>
          <a:fillRef idx="0">
            <a:schemeClr val="accent1"/>
          </a:fillRef>
          <a:effectRef idx="0">
            <a:schemeClr val="accent1"/>
          </a:effectRef>
          <a:fontRef idx="minor">
            <a:schemeClr val="dk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white"/>
                </a:solidFill>
                <a:effectLst/>
                <a:uLnTx/>
                <a:uFillTx/>
                <a:latin typeface="Corbel" panose="020B0503020204020204" pitchFamily="34" charset="0"/>
                <a:ea typeface="Calibri" panose="020F0502020204030204" pitchFamily="34" charset="0"/>
                <a:cs typeface="Calibri" panose="020F0502020204030204" pitchFamily="34" charset="0"/>
              </a:rPr>
              <a:t>Pre-Alignment Filtering</a:t>
            </a:r>
            <a:endParaRPr kumimoji="0" lang="en-US" sz="2200" b="0" i="0" u="none" strike="noStrike" kern="1200" cap="none" spc="0" normalizeH="0" baseline="0" noProof="0" dirty="0">
              <a:ln>
                <a:noFill/>
              </a:ln>
              <a:solidFill>
                <a:prstClr val="white"/>
              </a:solidFill>
              <a:effectLst/>
              <a:uLnTx/>
              <a:uFillTx/>
              <a:latin typeface="Corbel" panose="020B0503020204020204" pitchFamily="34" charset="0"/>
              <a:ea typeface="Calibri" panose="020F0502020204030204" pitchFamily="34" charset="0"/>
              <a:cs typeface="Times New Roman" panose="02020603050405020304" pitchFamily="18" charset="0"/>
            </a:endParaRPr>
          </a:p>
        </p:txBody>
      </p:sp>
      <p:sp>
        <p:nvSpPr>
          <p:cNvPr id="8" name="Text Box 9">
            <a:extLst>
              <a:ext uri="{FF2B5EF4-FFF2-40B4-BE49-F238E27FC236}">
                <a16:creationId xmlns:a16="http://schemas.microsoft.com/office/drawing/2014/main" id="{F033AC1C-2764-1C4F-9DFC-2EB4B15DF8EC}"/>
              </a:ext>
            </a:extLst>
          </p:cNvPr>
          <p:cNvSpPr txBox="1"/>
          <p:nvPr/>
        </p:nvSpPr>
        <p:spPr>
          <a:xfrm>
            <a:off x="2515318" y="4910415"/>
            <a:ext cx="3847908" cy="575782"/>
          </a:xfrm>
          <a:prstGeom prst="roundRect">
            <a:avLst/>
          </a:prstGeom>
          <a:solidFill>
            <a:srgbClr val="7030A0"/>
          </a:solidFill>
          <a:ln w="38100">
            <a:solidFill>
              <a:schemeClr val="tx1"/>
            </a:solidFill>
          </a:ln>
          <a:effectLst/>
        </p:spPr>
        <p:style>
          <a:lnRef idx="0">
            <a:schemeClr val="accent1"/>
          </a:lnRef>
          <a:fillRef idx="0">
            <a:schemeClr val="accent1"/>
          </a:fillRef>
          <a:effectRef idx="0">
            <a:schemeClr val="accent1"/>
          </a:effectRef>
          <a:fontRef idx="minor">
            <a:schemeClr val="dk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R="0" lvl="0" indent="0" algn="ctr" fontAlgn="auto">
              <a:lnSpc>
                <a:spcPct val="100000"/>
              </a:lnSpc>
              <a:spcBef>
                <a:spcPts val="0"/>
              </a:spcBef>
              <a:spcAft>
                <a:spcPts val="0"/>
              </a:spcAft>
              <a:buClrTx/>
              <a:buSzTx/>
              <a:buFontTx/>
              <a:buNone/>
              <a:tabLst/>
              <a:defRPr kumimoji="0" b="1" i="0" u="none" strike="noStrike" cap="none" spc="0" normalizeH="0" baseline="0">
                <a:ln>
                  <a:noFill/>
                </a:ln>
                <a:solidFill>
                  <a:prstClr val="white"/>
                </a:solidFill>
                <a:effectLst/>
                <a:uLnTx/>
                <a:uFillTx/>
                <a:latin typeface="Corbel" panose="020B0503020204020204" pitchFamily="34" charset="0"/>
                <a:ea typeface="Calibri" panose="020F0502020204030204" pitchFamily="34" charset="0"/>
                <a:cs typeface="Calibri" panose="020F050202020403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white"/>
                </a:solidFill>
                <a:effectLst/>
                <a:uLnTx/>
                <a:uFillTx/>
                <a:latin typeface="Corbel" panose="020B0503020204020204" pitchFamily="34" charset="0"/>
                <a:cs typeface="Calibri" panose="020F0502020204030204" pitchFamily="34" charset="0"/>
              </a:rPr>
              <a:t>Read Alignment</a:t>
            </a:r>
          </a:p>
        </p:txBody>
      </p:sp>
      <p:cxnSp>
        <p:nvCxnSpPr>
          <p:cNvPr id="9" name="Straight Arrow Connector 8">
            <a:extLst>
              <a:ext uri="{FF2B5EF4-FFF2-40B4-BE49-F238E27FC236}">
                <a16:creationId xmlns:a16="http://schemas.microsoft.com/office/drawing/2014/main" id="{3663F867-3FDD-A043-9125-14459CE72150}"/>
              </a:ext>
            </a:extLst>
          </p:cNvPr>
          <p:cNvCxnSpPr/>
          <p:nvPr/>
        </p:nvCxnSpPr>
        <p:spPr>
          <a:xfrm>
            <a:off x="2193394" y="1589392"/>
            <a:ext cx="321924" cy="0"/>
          </a:xfrm>
          <a:prstGeom prst="straightConnector1">
            <a:avLst/>
          </a:prstGeom>
          <a:ln w="28575">
            <a:solidFill>
              <a:schemeClr val="accent1"/>
            </a:solidFill>
            <a:tailEnd type="triangle" w="lg" len="lg"/>
          </a:ln>
        </p:spPr>
        <p:style>
          <a:lnRef idx="1">
            <a:schemeClr val="accent1"/>
          </a:lnRef>
          <a:fillRef idx="0">
            <a:schemeClr val="accent1"/>
          </a:fillRef>
          <a:effectRef idx="0">
            <a:schemeClr val="accent1"/>
          </a:effectRef>
          <a:fontRef idx="minor">
            <a:schemeClr val="tx1"/>
          </a:fontRef>
        </p:style>
      </p:cxnSp>
      <p:sp>
        <p:nvSpPr>
          <p:cNvPr id="10" name="Text Box 19">
            <a:extLst>
              <a:ext uri="{FF2B5EF4-FFF2-40B4-BE49-F238E27FC236}">
                <a16:creationId xmlns:a16="http://schemas.microsoft.com/office/drawing/2014/main" id="{B0DDCA0B-151A-2E4C-BA43-1228339A8BCF}"/>
              </a:ext>
            </a:extLst>
          </p:cNvPr>
          <p:cNvSpPr txBox="1"/>
          <p:nvPr/>
        </p:nvSpPr>
        <p:spPr>
          <a:xfrm>
            <a:off x="817331" y="1305245"/>
            <a:ext cx="1348902" cy="572038"/>
          </a:xfrm>
          <a:prstGeom prst="rect">
            <a:avLst/>
          </a:prstGeom>
          <a:noFill/>
          <a:ln>
            <a:noFill/>
          </a:ln>
          <a:effectLst/>
        </p:spPr>
        <p:style>
          <a:lnRef idx="0">
            <a:schemeClr val="accent1"/>
          </a:lnRef>
          <a:fillRef idx="0">
            <a:schemeClr val="accent1"/>
          </a:fillRef>
          <a:effectRef idx="0">
            <a:schemeClr val="accent1"/>
          </a:effectRef>
          <a:fontRef idx="minor">
            <a:schemeClr val="dk1"/>
          </a:fontRef>
        </p:style>
        <p:txBody>
          <a:bodyPr rot="0" spcFirstLastPara="0" vert="horz" wrap="square" lIns="91440" tIns="45720" rIns="91440" bIns="45720" numCol="1" spcCol="0" rtlCol="0" fromWordArt="0" anchor="t" anchorCtr="0" forceAA="0" compatLnSpc="1">
            <a:prstTxWarp prst="textNoShape">
              <a:avLst/>
            </a:prstTxWarp>
            <a:noAutofit/>
          </a:bodyPr>
          <a:lstStyle/>
          <a:p>
            <a:pPr marL="0" marR="10160" lvl="0" indent="0" algn="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orbel" panose="020B0503020204020204" pitchFamily="34" charset="0"/>
                <a:ea typeface="Calibri" panose="020F0502020204030204" pitchFamily="34" charset="0"/>
                <a:cs typeface="Calibri" panose="020F0502020204030204" pitchFamily="34" charset="0"/>
              </a:rPr>
              <a:t>Reference genome</a:t>
            </a:r>
            <a:endParaRPr kumimoji="0" lang="en-US" sz="2000" b="0" i="1" u="none" strike="noStrike" kern="1200" cap="none" spc="0" normalizeH="0" baseline="0" noProof="0" dirty="0">
              <a:ln>
                <a:noFill/>
              </a:ln>
              <a:solidFill>
                <a:prstClr val="black"/>
              </a:solidFill>
              <a:effectLst/>
              <a:uLnTx/>
              <a:uFillTx/>
              <a:latin typeface="Corbel" panose="020B0503020204020204" pitchFamily="34" charset="0"/>
              <a:ea typeface="Calibri" panose="020F0502020204030204" pitchFamily="34" charset="0"/>
              <a:cs typeface="Times New Roman" panose="02020603050405020304" pitchFamily="18" charset="0"/>
            </a:endParaRPr>
          </a:p>
        </p:txBody>
      </p:sp>
      <p:sp>
        <p:nvSpPr>
          <p:cNvPr id="12" name="Text Box 22">
            <a:extLst>
              <a:ext uri="{FF2B5EF4-FFF2-40B4-BE49-F238E27FC236}">
                <a16:creationId xmlns:a16="http://schemas.microsoft.com/office/drawing/2014/main" id="{F7E52F9A-20FE-4D4F-A2F8-434344E39DD2}"/>
              </a:ext>
            </a:extLst>
          </p:cNvPr>
          <p:cNvSpPr txBox="1"/>
          <p:nvPr/>
        </p:nvSpPr>
        <p:spPr>
          <a:xfrm>
            <a:off x="4571998" y="1947901"/>
            <a:ext cx="3200517" cy="444627"/>
          </a:xfrm>
          <a:prstGeom prst="rect">
            <a:avLst/>
          </a:prstGeom>
          <a:noFill/>
          <a:ln>
            <a:noFill/>
          </a:ln>
          <a:effectLst/>
        </p:spPr>
        <p:style>
          <a:lnRef idx="0">
            <a:schemeClr val="accent1"/>
          </a:lnRef>
          <a:fillRef idx="0">
            <a:schemeClr val="accent1"/>
          </a:fillRef>
          <a:effectRef idx="0">
            <a:schemeClr val="accent1"/>
          </a:effectRef>
          <a:fontRef idx="minor">
            <a:schemeClr val="dk1"/>
          </a:fontRef>
        </p:style>
        <p:txBody>
          <a:bodyPr rot="0" spcFirstLastPara="0" vert="horz" wrap="square" lIns="91440" tIns="45720" rIns="91440" bIns="45720" numCol="1" spcCol="0" rtlCol="0" fromWordArt="0" anchor="t" anchorCtr="0" forceAA="0" compatLnSpc="1">
            <a:prstTxWarp prst="textNoShape">
              <a:avLst/>
            </a:prstTxWarp>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orbel" panose="020B0503020204020204" pitchFamily="34" charset="0"/>
                <a:ea typeface="Calibri" panose="020F0502020204030204" pitchFamily="34" charset="0"/>
                <a:cs typeface="Calibri" panose="020F0502020204030204" pitchFamily="34" charset="0"/>
              </a:rPr>
              <a:t>Hash table based index</a:t>
            </a:r>
            <a:endParaRPr kumimoji="0" lang="en-US" sz="2000" b="0" i="0" u="none" strike="noStrike" kern="1200" cap="none" spc="0" normalizeH="0" baseline="0" noProof="0" dirty="0">
              <a:ln>
                <a:noFill/>
              </a:ln>
              <a:solidFill>
                <a:prstClr val="black"/>
              </a:solidFill>
              <a:effectLst/>
              <a:uLnTx/>
              <a:uFillTx/>
              <a:latin typeface="Corbel" panose="020B0503020204020204" pitchFamily="34" charset="0"/>
              <a:ea typeface="Calibri" panose="020F0502020204030204" pitchFamily="34" charset="0"/>
              <a:cs typeface="Times New Roman" panose="02020603050405020304" pitchFamily="18" charset="0"/>
            </a:endParaRPr>
          </a:p>
        </p:txBody>
      </p:sp>
      <p:sp>
        <p:nvSpPr>
          <p:cNvPr id="14" name="Text Box 28">
            <a:extLst>
              <a:ext uri="{FF2B5EF4-FFF2-40B4-BE49-F238E27FC236}">
                <a16:creationId xmlns:a16="http://schemas.microsoft.com/office/drawing/2014/main" id="{3BF7982F-CEFA-794D-B271-A7AF41EA81BF}"/>
              </a:ext>
            </a:extLst>
          </p:cNvPr>
          <p:cNvSpPr txBox="1"/>
          <p:nvPr/>
        </p:nvSpPr>
        <p:spPr>
          <a:xfrm>
            <a:off x="4571998" y="3141343"/>
            <a:ext cx="3847934" cy="444627"/>
          </a:xfrm>
          <a:prstGeom prst="rect">
            <a:avLst/>
          </a:prstGeom>
          <a:noFill/>
          <a:ln>
            <a:noFill/>
          </a:ln>
          <a:effectLst/>
        </p:spPr>
        <p:style>
          <a:lnRef idx="0">
            <a:schemeClr val="accent1"/>
          </a:lnRef>
          <a:fillRef idx="0">
            <a:schemeClr val="accent1"/>
          </a:fillRef>
          <a:effectRef idx="0">
            <a:schemeClr val="accent1"/>
          </a:effectRef>
          <a:fontRef idx="minor">
            <a:schemeClr val="dk1"/>
          </a:fontRef>
        </p:style>
        <p:txBody>
          <a:bodyPr rot="0" spcFirstLastPara="0" vert="horz" wrap="square" lIns="91440" tIns="45720" rIns="91440" bIns="45720" numCol="1" spcCol="0" rtlCol="0" fromWordArt="0" anchor="t" anchorCtr="0" forceAA="0" compatLnSpc="1">
            <a:prstTxWarp prst="textNoShape">
              <a:avLst/>
            </a:prstTxWarp>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orbel" panose="020B0503020204020204" pitchFamily="34" charset="0"/>
                <a:ea typeface="Calibri" panose="020F0502020204030204" pitchFamily="34" charset="0"/>
                <a:cs typeface="Calibri" panose="020F0502020204030204" pitchFamily="34" charset="0"/>
              </a:rPr>
              <a:t>Candidate mapping locations</a:t>
            </a:r>
            <a:endParaRPr kumimoji="0" lang="en-US" sz="2000" b="0" i="0" u="none" strike="noStrike" kern="1200" cap="none" spc="0" normalizeH="0" baseline="0" noProof="0" dirty="0">
              <a:ln>
                <a:noFill/>
              </a:ln>
              <a:solidFill>
                <a:prstClr val="black"/>
              </a:solidFill>
              <a:effectLst/>
              <a:uLnTx/>
              <a:uFillTx/>
              <a:latin typeface="Corbel" panose="020B0503020204020204" pitchFamily="34" charset="0"/>
              <a:ea typeface="Calibri" panose="020F0502020204030204" pitchFamily="34" charset="0"/>
              <a:cs typeface="Times New Roman" panose="02020603050405020304" pitchFamily="18" charset="0"/>
            </a:endParaRPr>
          </a:p>
        </p:txBody>
      </p:sp>
      <p:sp>
        <p:nvSpPr>
          <p:cNvPr id="15" name="Text Box 30">
            <a:extLst>
              <a:ext uri="{FF2B5EF4-FFF2-40B4-BE49-F238E27FC236}">
                <a16:creationId xmlns:a16="http://schemas.microsoft.com/office/drawing/2014/main" id="{D319116F-880C-E84C-AD77-2105F34D1414}"/>
              </a:ext>
            </a:extLst>
          </p:cNvPr>
          <p:cNvSpPr txBox="1"/>
          <p:nvPr/>
        </p:nvSpPr>
        <p:spPr>
          <a:xfrm>
            <a:off x="3479481" y="5865301"/>
            <a:ext cx="2185034" cy="405701"/>
          </a:xfrm>
          <a:prstGeom prst="rect">
            <a:avLst/>
          </a:prstGeom>
          <a:noFill/>
          <a:ln>
            <a:noFill/>
          </a:ln>
          <a:effectLst/>
        </p:spPr>
        <p:style>
          <a:lnRef idx="0">
            <a:schemeClr val="accent1"/>
          </a:lnRef>
          <a:fillRef idx="0">
            <a:schemeClr val="accent1"/>
          </a:fillRef>
          <a:effectRef idx="0">
            <a:schemeClr val="accent1"/>
          </a:effectRef>
          <a:fontRef idx="minor">
            <a:schemeClr val="dk1"/>
          </a:fontRef>
        </p:style>
        <p:txBody>
          <a:bodyPr rot="0" spcFirstLastPara="0" vert="horz" wrap="square" lIns="91440" tIns="45720" rIns="91440" bIns="45720" numCol="1" spcCol="0" rtlCol="0" fromWordArt="0" anchor="t"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orbel" panose="020B0503020204020204" pitchFamily="34" charset="0"/>
                <a:ea typeface="Calibri" panose="020F0502020204030204" pitchFamily="34" charset="0"/>
                <a:cs typeface="Calibri" panose="020F0502020204030204" pitchFamily="34" charset="0"/>
              </a:rPr>
              <a:t>Optimal alignment</a:t>
            </a:r>
            <a:endParaRPr kumimoji="0" lang="en-US" sz="2000" b="0" i="1" u="none" strike="noStrike" kern="1200" cap="none" spc="0" normalizeH="0" baseline="0" noProof="0" dirty="0">
              <a:ln>
                <a:noFill/>
              </a:ln>
              <a:solidFill>
                <a:prstClr val="black"/>
              </a:solidFill>
              <a:effectLst/>
              <a:uLnTx/>
              <a:uFillTx/>
              <a:latin typeface="Corbel" panose="020B0503020204020204" pitchFamily="34" charset="0"/>
              <a:ea typeface="Calibri" panose="020F0502020204030204" pitchFamily="34" charset="0"/>
              <a:cs typeface="Times New Roman" panose="02020603050405020304" pitchFamily="18" charset="0"/>
            </a:endParaRPr>
          </a:p>
        </p:txBody>
      </p:sp>
      <p:cxnSp>
        <p:nvCxnSpPr>
          <p:cNvPr id="24" name="Straight Arrow Connector 23">
            <a:extLst>
              <a:ext uri="{FF2B5EF4-FFF2-40B4-BE49-F238E27FC236}">
                <a16:creationId xmlns:a16="http://schemas.microsoft.com/office/drawing/2014/main" id="{4EF138C6-7330-634E-AA83-326E65627314}"/>
              </a:ext>
            </a:extLst>
          </p:cNvPr>
          <p:cNvCxnSpPr/>
          <p:nvPr/>
        </p:nvCxnSpPr>
        <p:spPr>
          <a:xfrm>
            <a:off x="2194344" y="2825067"/>
            <a:ext cx="321924" cy="0"/>
          </a:xfrm>
          <a:prstGeom prst="straightConnector1">
            <a:avLst/>
          </a:prstGeom>
          <a:ln w="28575">
            <a:solidFill>
              <a:schemeClr val="accent1"/>
            </a:solidFill>
            <a:tailEnd type="triangle" w="lg" len="lg"/>
          </a:ln>
        </p:spPr>
        <p:style>
          <a:lnRef idx="1">
            <a:schemeClr val="accent1"/>
          </a:lnRef>
          <a:fillRef idx="0">
            <a:schemeClr val="accent1"/>
          </a:fillRef>
          <a:effectRef idx="0">
            <a:schemeClr val="accent1"/>
          </a:effectRef>
          <a:fontRef idx="minor">
            <a:schemeClr val="tx1"/>
          </a:fontRef>
        </p:style>
      </p:cxnSp>
      <p:sp>
        <p:nvSpPr>
          <p:cNvPr id="25" name="Text Box 19">
            <a:extLst>
              <a:ext uri="{FF2B5EF4-FFF2-40B4-BE49-F238E27FC236}">
                <a16:creationId xmlns:a16="http://schemas.microsoft.com/office/drawing/2014/main" id="{C686FC58-3056-614C-B546-C2FE5256987B}"/>
              </a:ext>
            </a:extLst>
          </p:cNvPr>
          <p:cNvSpPr txBox="1"/>
          <p:nvPr/>
        </p:nvSpPr>
        <p:spPr>
          <a:xfrm>
            <a:off x="430159" y="2439544"/>
            <a:ext cx="1763229" cy="1136607"/>
          </a:xfrm>
          <a:prstGeom prst="rect">
            <a:avLst/>
          </a:prstGeom>
          <a:noFill/>
          <a:ln>
            <a:noFill/>
          </a:ln>
          <a:effectLst/>
        </p:spPr>
        <p:style>
          <a:lnRef idx="0">
            <a:schemeClr val="accent1"/>
          </a:lnRef>
          <a:fillRef idx="0">
            <a:schemeClr val="accent1"/>
          </a:fillRef>
          <a:effectRef idx="0">
            <a:schemeClr val="accent1"/>
          </a:effectRef>
          <a:fontRef idx="minor">
            <a:schemeClr val="dk1"/>
          </a:fontRef>
        </p:style>
        <p:txBody>
          <a:bodyPr rot="0" spcFirstLastPara="0" vert="horz" wrap="square" lIns="91440" tIns="45720" rIns="91440" bIns="45720" numCol="1" spcCol="0" rtlCol="0" fromWordArt="0" anchor="t" anchorCtr="0" forceAA="0" compatLnSpc="1">
            <a:prstTxWarp prst="textNoShape">
              <a:avLst/>
            </a:prstTxWarp>
            <a:noAutofit/>
          </a:bodyPr>
          <a:lstStyle/>
          <a:p>
            <a:pPr marL="0" marR="10160" lvl="0" indent="0" algn="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orbel" panose="020B0503020204020204" pitchFamily="34" charset="0"/>
                <a:ea typeface="Calibri" panose="020F0502020204030204" pitchFamily="34" charset="0"/>
                <a:cs typeface="Calibri" panose="020F0502020204030204" pitchFamily="34" charset="0"/>
              </a:rPr>
              <a:t>Reads from sequenced genome</a:t>
            </a:r>
            <a:endParaRPr kumimoji="0" lang="en-US" sz="2000" b="0" i="1" u="none" strike="noStrike" kern="1200" cap="none" spc="0" normalizeH="0" baseline="0" noProof="0" dirty="0">
              <a:ln>
                <a:noFill/>
              </a:ln>
              <a:solidFill>
                <a:prstClr val="black"/>
              </a:solidFill>
              <a:effectLst/>
              <a:uLnTx/>
              <a:uFillTx/>
              <a:latin typeface="Corbel" panose="020B0503020204020204" pitchFamily="34" charset="0"/>
              <a:ea typeface="Calibri" panose="020F0502020204030204" pitchFamily="34" charset="0"/>
              <a:cs typeface="Times New Roman" panose="02020603050405020304" pitchFamily="18" charset="0"/>
            </a:endParaRPr>
          </a:p>
        </p:txBody>
      </p:sp>
      <p:cxnSp>
        <p:nvCxnSpPr>
          <p:cNvPr id="28" name="Straight Arrow Connector 27">
            <a:extLst>
              <a:ext uri="{FF2B5EF4-FFF2-40B4-BE49-F238E27FC236}">
                <a16:creationId xmlns:a16="http://schemas.microsoft.com/office/drawing/2014/main" id="{0F40D0E2-10E1-AD43-877D-5A937882599D}"/>
              </a:ext>
            </a:extLst>
          </p:cNvPr>
          <p:cNvCxnSpPr>
            <a:cxnSpLocks/>
          </p:cNvCxnSpPr>
          <p:nvPr/>
        </p:nvCxnSpPr>
        <p:spPr>
          <a:xfrm>
            <a:off x="4571999" y="1909941"/>
            <a:ext cx="0" cy="576000"/>
          </a:xfrm>
          <a:prstGeom prst="straightConnector1">
            <a:avLst/>
          </a:prstGeom>
          <a:ln w="28575">
            <a:solidFill>
              <a:schemeClr val="accent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30" name="Straight Arrow Connector 29">
            <a:extLst>
              <a:ext uri="{FF2B5EF4-FFF2-40B4-BE49-F238E27FC236}">
                <a16:creationId xmlns:a16="http://schemas.microsoft.com/office/drawing/2014/main" id="{3CF866F2-0746-134C-8C9F-EB87CD68838C}"/>
              </a:ext>
            </a:extLst>
          </p:cNvPr>
          <p:cNvCxnSpPr>
            <a:cxnSpLocks/>
          </p:cNvCxnSpPr>
          <p:nvPr/>
        </p:nvCxnSpPr>
        <p:spPr>
          <a:xfrm>
            <a:off x="4571998" y="3109395"/>
            <a:ext cx="0" cy="576000"/>
          </a:xfrm>
          <a:prstGeom prst="straightConnector1">
            <a:avLst/>
          </a:prstGeom>
          <a:ln w="28575">
            <a:solidFill>
              <a:schemeClr val="accent1"/>
            </a:solidFill>
            <a:tailEnd type="triangle" w="lg" len="lg"/>
          </a:ln>
        </p:spPr>
        <p:style>
          <a:lnRef idx="1">
            <a:schemeClr val="accent1"/>
          </a:lnRef>
          <a:fillRef idx="0">
            <a:schemeClr val="accent1"/>
          </a:fillRef>
          <a:effectRef idx="0">
            <a:schemeClr val="accent1"/>
          </a:effectRef>
          <a:fontRef idx="minor">
            <a:schemeClr val="tx1"/>
          </a:fontRef>
        </p:style>
      </p:cxnSp>
      <p:sp>
        <p:nvSpPr>
          <p:cNvPr id="32" name="Text Box 28">
            <a:extLst>
              <a:ext uri="{FF2B5EF4-FFF2-40B4-BE49-F238E27FC236}">
                <a16:creationId xmlns:a16="http://schemas.microsoft.com/office/drawing/2014/main" id="{AA28D70A-0F04-4D48-8F94-987365740E5C}"/>
              </a:ext>
            </a:extLst>
          </p:cNvPr>
          <p:cNvSpPr txBox="1"/>
          <p:nvPr/>
        </p:nvSpPr>
        <p:spPr>
          <a:xfrm>
            <a:off x="4571998" y="4335195"/>
            <a:ext cx="4457695" cy="444627"/>
          </a:xfrm>
          <a:prstGeom prst="rect">
            <a:avLst/>
          </a:prstGeom>
          <a:noFill/>
          <a:ln>
            <a:noFill/>
          </a:ln>
          <a:effectLst/>
        </p:spPr>
        <p:style>
          <a:lnRef idx="0">
            <a:schemeClr val="accent1"/>
          </a:lnRef>
          <a:fillRef idx="0">
            <a:schemeClr val="accent1"/>
          </a:fillRef>
          <a:effectRef idx="0">
            <a:schemeClr val="accent1"/>
          </a:effectRef>
          <a:fontRef idx="minor">
            <a:schemeClr val="dk1"/>
          </a:fontRef>
        </p:style>
        <p:txBody>
          <a:bodyPr rot="0" spcFirstLastPara="0" vert="horz" wrap="square" lIns="91440" tIns="45720" rIns="91440" bIns="45720" numCol="1" spcCol="0" rtlCol="0" fromWordArt="0" anchor="t" anchorCtr="0" forceAA="0" compatLnSpc="1">
            <a:prstTxWarp prst="textNoShape">
              <a:avLst/>
            </a:prstTxWarp>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orbel" panose="020B0503020204020204" pitchFamily="34" charset="0"/>
                <a:ea typeface="Calibri" panose="020F0502020204030204" pitchFamily="34" charset="0"/>
                <a:cs typeface="Calibri" panose="020F0502020204030204" pitchFamily="34" charset="0"/>
              </a:rPr>
              <a:t>Remaining candidate mapping locations</a:t>
            </a:r>
            <a:endParaRPr kumimoji="0" lang="en-US" sz="2000" b="0" i="0" u="none" strike="noStrike" kern="1200" cap="none" spc="0" normalizeH="0" baseline="0" noProof="0" dirty="0">
              <a:ln>
                <a:noFill/>
              </a:ln>
              <a:solidFill>
                <a:prstClr val="black"/>
              </a:solidFill>
              <a:effectLst/>
              <a:uLnTx/>
              <a:uFillTx/>
              <a:latin typeface="Corbel" panose="020B0503020204020204" pitchFamily="34" charset="0"/>
              <a:ea typeface="Calibri" panose="020F0502020204030204" pitchFamily="34" charset="0"/>
              <a:cs typeface="Times New Roman" panose="02020603050405020304" pitchFamily="18" charset="0"/>
            </a:endParaRPr>
          </a:p>
        </p:txBody>
      </p:sp>
      <p:cxnSp>
        <p:nvCxnSpPr>
          <p:cNvPr id="33" name="Straight Arrow Connector 32">
            <a:extLst>
              <a:ext uri="{FF2B5EF4-FFF2-40B4-BE49-F238E27FC236}">
                <a16:creationId xmlns:a16="http://schemas.microsoft.com/office/drawing/2014/main" id="{951A6ACD-C71F-B443-A1A5-7D0E0711A90A}"/>
              </a:ext>
            </a:extLst>
          </p:cNvPr>
          <p:cNvCxnSpPr>
            <a:cxnSpLocks/>
          </p:cNvCxnSpPr>
          <p:nvPr/>
        </p:nvCxnSpPr>
        <p:spPr>
          <a:xfrm>
            <a:off x="4571999" y="4320747"/>
            <a:ext cx="0" cy="576000"/>
          </a:xfrm>
          <a:prstGeom prst="straightConnector1">
            <a:avLst/>
          </a:prstGeom>
          <a:ln w="28575">
            <a:solidFill>
              <a:schemeClr val="accent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34" name="Straight Arrow Connector 33">
            <a:extLst>
              <a:ext uri="{FF2B5EF4-FFF2-40B4-BE49-F238E27FC236}">
                <a16:creationId xmlns:a16="http://schemas.microsoft.com/office/drawing/2014/main" id="{9351DC49-66B2-8045-B4CB-9B1E958A5826}"/>
              </a:ext>
            </a:extLst>
          </p:cNvPr>
          <p:cNvCxnSpPr>
            <a:cxnSpLocks/>
          </p:cNvCxnSpPr>
          <p:nvPr/>
        </p:nvCxnSpPr>
        <p:spPr>
          <a:xfrm flipH="1">
            <a:off x="4571998" y="5503812"/>
            <a:ext cx="0" cy="407131"/>
          </a:xfrm>
          <a:prstGeom prst="straightConnector1">
            <a:avLst/>
          </a:prstGeom>
          <a:ln w="28575">
            <a:solidFill>
              <a:schemeClr val="accent1"/>
            </a:solidFill>
            <a:tailEnd type="triangle" w="lg" len="lg"/>
          </a:ln>
        </p:spPr>
        <p:style>
          <a:lnRef idx="1">
            <a:schemeClr val="accent1"/>
          </a:lnRef>
          <a:fillRef idx="0">
            <a:schemeClr val="accent1"/>
          </a:fillRef>
          <a:effectRef idx="0">
            <a:schemeClr val="accent1"/>
          </a:effectRef>
          <a:fontRef idx="minor">
            <a:schemeClr val="tx1"/>
          </a:fontRef>
        </p:style>
      </p:cxnSp>
      <p:sp>
        <p:nvSpPr>
          <p:cNvPr id="38" name="Text Box 7">
            <a:extLst>
              <a:ext uri="{FF2B5EF4-FFF2-40B4-BE49-F238E27FC236}">
                <a16:creationId xmlns:a16="http://schemas.microsoft.com/office/drawing/2014/main" id="{310139C6-C310-E445-925B-044852637F35}"/>
              </a:ext>
            </a:extLst>
          </p:cNvPr>
          <p:cNvSpPr txBox="1"/>
          <p:nvPr/>
        </p:nvSpPr>
        <p:spPr>
          <a:xfrm>
            <a:off x="2542448" y="1303200"/>
            <a:ext cx="3847934" cy="575782"/>
          </a:xfrm>
          <a:prstGeom prst="roundRect">
            <a:avLst/>
          </a:prstGeom>
          <a:solidFill>
            <a:schemeClr val="bg1">
              <a:lumMod val="75000"/>
            </a:schemeClr>
          </a:solidFill>
          <a:ln w="38100">
            <a:solidFill>
              <a:schemeClr val="bg1">
                <a:lumMod val="75000"/>
              </a:schemeClr>
            </a:solidFill>
          </a:ln>
          <a:effectLst/>
        </p:spPr>
        <p:style>
          <a:lnRef idx="0">
            <a:schemeClr val="accent1"/>
          </a:lnRef>
          <a:fillRef idx="0">
            <a:schemeClr val="accent1"/>
          </a:fillRef>
          <a:effectRef idx="0">
            <a:schemeClr val="accent1"/>
          </a:effectRef>
          <a:fontRef idx="minor">
            <a:schemeClr val="dk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white"/>
                </a:solidFill>
                <a:effectLst/>
                <a:uLnTx/>
                <a:uFillTx/>
                <a:latin typeface="Corbel" panose="020B0503020204020204" pitchFamily="34" charset="0"/>
                <a:ea typeface="Calibri" panose="020F0502020204030204" pitchFamily="34" charset="0"/>
                <a:cs typeface="Calibri" panose="020F0502020204030204" pitchFamily="34" charset="0"/>
              </a:rPr>
              <a:t>Indexing</a:t>
            </a:r>
            <a:endParaRPr kumimoji="0" lang="en-US" sz="2200" b="0" i="0" u="none" strike="noStrike" kern="1200" cap="none" spc="0" normalizeH="0" baseline="0" noProof="0" dirty="0">
              <a:ln>
                <a:noFill/>
              </a:ln>
              <a:solidFill>
                <a:prstClr val="white"/>
              </a:solidFill>
              <a:effectLst/>
              <a:uLnTx/>
              <a:uFillTx/>
              <a:latin typeface="Corbel" panose="020B0503020204020204" pitchFamily="34" charset="0"/>
              <a:ea typeface="Calibri" panose="020F0502020204030204" pitchFamily="34" charset="0"/>
              <a:cs typeface="Times New Roman" panose="02020603050405020304" pitchFamily="18" charset="0"/>
            </a:endParaRPr>
          </a:p>
        </p:txBody>
      </p:sp>
      <p:sp>
        <p:nvSpPr>
          <p:cNvPr id="39" name="Text Box 7">
            <a:extLst>
              <a:ext uri="{FF2B5EF4-FFF2-40B4-BE49-F238E27FC236}">
                <a16:creationId xmlns:a16="http://schemas.microsoft.com/office/drawing/2014/main" id="{EDE30F21-6B4E-814A-AC64-15224A0FEB91}"/>
              </a:ext>
            </a:extLst>
          </p:cNvPr>
          <p:cNvSpPr txBox="1"/>
          <p:nvPr/>
        </p:nvSpPr>
        <p:spPr>
          <a:xfrm>
            <a:off x="2542468" y="2505600"/>
            <a:ext cx="3847934" cy="575782"/>
          </a:xfrm>
          <a:prstGeom prst="roundRect">
            <a:avLst/>
          </a:prstGeom>
          <a:solidFill>
            <a:schemeClr val="bg1">
              <a:lumMod val="75000"/>
            </a:schemeClr>
          </a:solidFill>
          <a:ln w="38100">
            <a:solidFill>
              <a:schemeClr val="bg1">
                <a:lumMod val="75000"/>
              </a:schemeClr>
            </a:solidFill>
          </a:ln>
          <a:effectLst/>
        </p:spPr>
        <p:style>
          <a:lnRef idx="0">
            <a:schemeClr val="accent1"/>
          </a:lnRef>
          <a:fillRef idx="0">
            <a:schemeClr val="accent1"/>
          </a:fillRef>
          <a:effectRef idx="0">
            <a:schemeClr val="accent1"/>
          </a:effectRef>
          <a:fontRef idx="minor">
            <a:schemeClr val="dk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white"/>
                </a:solidFill>
                <a:effectLst/>
                <a:uLnTx/>
                <a:uFillTx/>
                <a:latin typeface="Corbel" panose="020B0503020204020204" pitchFamily="34" charset="0"/>
                <a:ea typeface="Calibri" panose="020F0502020204030204" pitchFamily="34" charset="0"/>
                <a:cs typeface="Calibri" panose="020F0502020204030204" pitchFamily="34" charset="0"/>
              </a:rPr>
              <a:t>Seeding</a:t>
            </a:r>
            <a:endParaRPr kumimoji="0" lang="en-US" sz="2200" b="0" i="0" u="none" strike="noStrike" kern="1200" cap="none" spc="0" normalizeH="0" baseline="0" noProof="0" dirty="0">
              <a:ln>
                <a:noFill/>
              </a:ln>
              <a:solidFill>
                <a:prstClr val="white"/>
              </a:solidFill>
              <a:effectLst/>
              <a:uLnTx/>
              <a:uFillTx/>
              <a:latin typeface="Corbel" panose="020B050302020402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30718303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0"/>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24"/>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5"/>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8"/>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0"/>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2"/>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3"/>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4"/>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38"/>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10" grpId="0"/>
      <p:bldP spid="12" grpId="0"/>
      <p:bldP spid="14" grpId="0"/>
      <p:bldP spid="15" grpId="0"/>
      <p:bldP spid="25" grpId="0"/>
      <p:bldP spid="32" grpId="0"/>
      <p:bldP spid="38" grpId="0" animBg="1"/>
      <p:bldP spid="39"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5BE541-5CF7-F74E-80A4-C5A73C0D7960}"/>
              </a:ext>
            </a:extLst>
          </p:cNvPr>
          <p:cNvSpPr>
            <a:spLocks noGrp="1"/>
          </p:cNvSpPr>
          <p:nvPr>
            <p:ph type="title"/>
          </p:nvPr>
        </p:nvSpPr>
        <p:spPr/>
        <p:txBody>
          <a:bodyPr>
            <a:normAutofit fontScale="90000"/>
          </a:bodyPr>
          <a:lstStyle/>
          <a:p>
            <a:r>
              <a:rPr lang="en-US" dirty="0"/>
              <a:t>Use Cases of GenASM (cont’d.)</a:t>
            </a:r>
          </a:p>
        </p:txBody>
      </p:sp>
      <p:sp>
        <p:nvSpPr>
          <p:cNvPr id="3" name="Content Placeholder 2">
            <a:extLst>
              <a:ext uri="{FF2B5EF4-FFF2-40B4-BE49-F238E27FC236}">
                <a16:creationId xmlns:a16="http://schemas.microsoft.com/office/drawing/2014/main" id="{43E239AE-4B1B-6747-91D7-4F9A84D75891}"/>
              </a:ext>
            </a:extLst>
          </p:cNvPr>
          <p:cNvSpPr>
            <a:spLocks noGrp="1"/>
          </p:cNvSpPr>
          <p:nvPr>
            <p:ph idx="1"/>
          </p:nvPr>
        </p:nvSpPr>
        <p:spPr/>
        <p:txBody>
          <a:bodyPr>
            <a:noAutofit/>
          </a:bodyPr>
          <a:lstStyle/>
          <a:p>
            <a:pPr marL="444500" indent="-306388">
              <a:lnSpc>
                <a:spcPct val="120000"/>
              </a:lnSpc>
              <a:spcBef>
                <a:spcPts val="0"/>
              </a:spcBef>
              <a:spcAft>
                <a:spcPts val="0"/>
              </a:spcAft>
              <a:buClr>
                <a:srgbClr val="7030A0"/>
              </a:buClr>
              <a:buSzPct val="100000"/>
              <a:buAutoNum type="arabicParenBoth"/>
            </a:pPr>
            <a:r>
              <a:rPr lang="en-US" sz="2200" b="1" dirty="0">
                <a:solidFill>
                  <a:srgbClr val="7030A0"/>
                </a:solidFill>
                <a:latin typeface="Calibri" panose="020F0502020204030204" pitchFamily="34" charset="0"/>
              </a:rPr>
              <a:t> </a:t>
            </a:r>
            <a:r>
              <a:rPr lang="en-US" sz="2200" b="1" dirty="0">
                <a:solidFill>
                  <a:srgbClr val="7030A0"/>
                </a:solidFill>
              </a:rPr>
              <a:t>Read Alignment Step of Read Mapping</a:t>
            </a:r>
          </a:p>
          <a:p>
            <a:pPr lvl="1" indent="-217488">
              <a:lnSpc>
                <a:spcPct val="120000"/>
              </a:lnSpc>
              <a:spcBef>
                <a:spcPts val="0"/>
              </a:spcBef>
              <a:spcAft>
                <a:spcPts val="0"/>
              </a:spcAft>
              <a:buClr>
                <a:srgbClr val="1F8DD3"/>
              </a:buClr>
            </a:pPr>
            <a:r>
              <a:rPr lang="en-US" sz="2200" dirty="0">
                <a:solidFill>
                  <a:schemeClr val="tx1"/>
                </a:solidFill>
              </a:rPr>
              <a:t>Find the </a:t>
            </a:r>
            <a:r>
              <a:rPr lang="en-US" sz="2200" dirty="0">
                <a:solidFill>
                  <a:srgbClr val="7A20C9"/>
                </a:solidFill>
              </a:rPr>
              <a:t>optimal alignment</a:t>
            </a:r>
            <a:r>
              <a:rPr lang="en-US" sz="2200" dirty="0">
                <a:solidFill>
                  <a:schemeClr val="tx1"/>
                </a:solidFill>
              </a:rPr>
              <a:t> of how reads map to candidate reference regions</a:t>
            </a:r>
          </a:p>
          <a:p>
            <a:pPr marL="444500" indent="-306388">
              <a:lnSpc>
                <a:spcPct val="120000"/>
              </a:lnSpc>
              <a:spcAft>
                <a:spcPts val="0"/>
              </a:spcAft>
              <a:buClr>
                <a:srgbClr val="00B050"/>
              </a:buClr>
              <a:buSzPct val="100000"/>
              <a:buFont typeface="Wingdings" pitchFamily="2" charset="2"/>
              <a:buAutoNum type="arabicParenBoth"/>
            </a:pPr>
            <a:r>
              <a:rPr lang="en-US" sz="2200" b="1" dirty="0">
                <a:solidFill>
                  <a:srgbClr val="00B050"/>
                </a:solidFill>
                <a:latin typeface="Calibri" panose="020F0502020204030204" pitchFamily="34" charset="0"/>
              </a:rPr>
              <a:t> </a:t>
            </a:r>
            <a:r>
              <a:rPr lang="en-US" sz="2200" b="1" dirty="0">
                <a:solidFill>
                  <a:srgbClr val="00B050"/>
                </a:solidFill>
              </a:rPr>
              <a:t>Pre-Alignment Filtering for Short Reads</a:t>
            </a:r>
          </a:p>
          <a:p>
            <a:pPr lvl="1" indent="-217488">
              <a:lnSpc>
                <a:spcPct val="120000"/>
              </a:lnSpc>
              <a:spcBef>
                <a:spcPts val="0"/>
              </a:spcBef>
              <a:spcAft>
                <a:spcPts val="0"/>
              </a:spcAft>
            </a:pPr>
            <a:r>
              <a:rPr lang="en-US" sz="2200" dirty="0">
                <a:solidFill>
                  <a:schemeClr val="tx1"/>
                </a:solidFill>
              </a:rPr>
              <a:t>Quickly identify and </a:t>
            </a:r>
            <a:r>
              <a:rPr lang="en-US" sz="2200" dirty="0">
                <a:solidFill>
                  <a:srgbClr val="00B050"/>
                </a:solidFill>
              </a:rPr>
              <a:t>filter out the unlikely</a:t>
            </a:r>
            <a:r>
              <a:rPr lang="en-US" sz="2200" dirty="0">
                <a:solidFill>
                  <a:schemeClr val="tx1"/>
                </a:solidFill>
              </a:rPr>
              <a:t> candidate reference regions for each read</a:t>
            </a:r>
            <a:endParaRPr lang="en-US" sz="2200" b="1" dirty="0">
              <a:solidFill>
                <a:schemeClr val="tx1"/>
              </a:solidFill>
            </a:endParaRPr>
          </a:p>
          <a:p>
            <a:pPr marL="444500" indent="-304800">
              <a:lnSpc>
                <a:spcPct val="120000"/>
              </a:lnSpc>
              <a:spcAft>
                <a:spcPts val="0"/>
              </a:spcAft>
              <a:buClr>
                <a:srgbClr val="FE6200"/>
              </a:buClr>
              <a:buSzPct val="100000"/>
              <a:buAutoNum type="arabicParenBoth"/>
            </a:pPr>
            <a:r>
              <a:rPr lang="en-US" sz="2200" b="1" dirty="0">
                <a:solidFill>
                  <a:srgbClr val="FE6200"/>
                </a:solidFill>
                <a:latin typeface="Calibri" panose="020F0502020204030204" pitchFamily="34" charset="0"/>
              </a:rPr>
              <a:t> </a:t>
            </a:r>
            <a:r>
              <a:rPr lang="en-US" sz="2200" b="1" dirty="0">
                <a:solidFill>
                  <a:srgbClr val="FE6200"/>
                </a:solidFill>
              </a:rPr>
              <a:t>Edit Distance Calculation</a:t>
            </a:r>
          </a:p>
          <a:p>
            <a:pPr lvl="1" indent="-217488">
              <a:lnSpc>
                <a:spcPct val="120000"/>
              </a:lnSpc>
              <a:spcBef>
                <a:spcPts val="0"/>
              </a:spcBef>
              <a:spcAft>
                <a:spcPts val="0"/>
              </a:spcAft>
            </a:pPr>
            <a:r>
              <a:rPr lang="en-US" sz="2200" dirty="0">
                <a:solidFill>
                  <a:schemeClr val="tx1"/>
                </a:solidFill>
              </a:rPr>
              <a:t>Measure the </a:t>
            </a:r>
            <a:r>
              <a:rPr lang="en-US" sz="2200" dirty="0">
                <a:solidFill>
                  <a:srgbClr val="FE6200"/>
                </a:solidFill>
              </a:rPr>
              <a:t>similarity</a:t>
            </a:r>
            <a:r>
              <a:rPr lang="en-US" sz="2200" dirty="0"/>
              <a:t> or </a:t>
            </a:r>
            <a:r>
              <a:rPr lang="en-US" sz="2200" dirty="0">
                <a:solidFill>
                  <a:srgbClr val="FE6200"/>
                </a:solidFill>
              </a:rPr>
              <a:t>distance</a:t>
            </a:r>
            <a:r>
              <a:rPr lang="en-US" sz="2200" dirty="0"/>
              <a:t> </a:t>
            </a:r>
            <a:r>
              <a:rPr lang="en-US" sz="2200" dirty="0">
                <a:solidFill>
                  <a:schemeClr val="tx1"/>
                </a:solidFill>
              </a:rPr>
              <a:t>between two sequences</a:t>
            </a:r>
          </a:p>
          <a:p>
            <a:pPr marL="500063" indent="-360363">
              <a:lnSpc>
                <a:spcPct val="120000"/>
              </a:lnSpc>
              <a:spcBef>
                <a:spcPts val="2400"/>
              </a:spcBef>
              <a:spcAft>
                <a:spcPts val="0"/>
              </a:spcAft>
              <a:buClr>
                <a:srgbClr val="0070C0"/>
              </a:buClr>
            </a:pPr>
            <a:r>
              <a:rPr lang="en-US" sz="2200" dirty="0">
                <a:solidFill>
                  <a:schemeClr val="tx1"/>
                </a:solidFill>
              </a:rPr>
              <a:t>We also discuss </a:t>
            </a:r>
            <a:r>
              <a:rPr lang="en-US" sz="2200" dirty="0">
                <a:solidFill>
                  <a:srgbClr val="0070C0"/>
                </a:solidFill>
              </a:rPr>
              <a:t>other possible use cases of GenASM </a:t>
            </a:r>
            <a:r>
              <a:rPr lang="en-US" sz="2200" dirty="0">
                <a:solidFill>
                  <a:schemeClr val="tx1"/>
                </a:solidFill>
              </a:rPr>
              <a:t>in our paper:</a:t>
            </a:r>
          </a:p>
          <a:p>
            <a:pPr lvl="1" indent="-217488">
              <a:lnSpc>
                <a:spcPct val="120000"/>
              </a:lnSpc>
              <a:spcBef>
                <a:spcPts val="0"/>
              </a:spcBef>
              <a:spcAft>
                <a:spcPts val="0"/>
              </a:spcAft>
            </a:pPr>
            <a:r>
              <a:rPr lang="en-US" sz="2200" dirty="0">
                <a:solidFill>
                  <a:schemeClr val="tx1"/>
                </a:solidFill>
              </a:rPr>
              <a:t>Read-to-read overlap finding, hash-table based indexing, whole genome alignment, generic text search</a:t>
            </a:r>
          </a:p>
        </p:txBody>
      </p:sp>
      <p:sp>
        <p:nvSpPr>
          <p:cNvPr id="5" name="Slide Number Placeholder 4">
            <a:extLst>
              <a:ext uri="{FF2B5EF4-FFF2-40B4-BE49-F238E27FC236}">
                <a16:creationId xmlns:a16="http://schemas.microsoft.com/office/drawing/2014/main" id="{5180F809-EA39-7F4B-A7C7-BB57D336D1D6}"/>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163</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Tree>
    <p:custDataLst>
      <p:tags r:id="rId1"/>
    </p:custDataLst>
    <p:extLst>
      <p:ext uri="{BB962C8B-B14F-4D97-AF65-F5344CB8AC3E}">
        <p14:creationId xmlns:p14="http://schemas.microsoft.com/office/powerpoint/2010/main" val="24383763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5BE541-5CF7-F74E-80A4-C5A73C0D7960}"/>
              </a:ext>
            </a:extLst>
          </p:cNvPr>
          <p:cNvSpPr>
            <a:spLocks noGrp="1"/>
          </p:cNvSpPr>
          <p:nvPr>
            <p:ph type="title"/>
          </p:nvPr>
        </p:nvSpPr>
        <p:spPr/>
        <p:txBody>
          <a:bodyPr>
            <a:normAutofit fontScale="90000"/>
          </a:bodyPr>
          <a:lstStyle/>
          <a:p>
            <a:r>
              <a:rPr lang="en-US" dirty="0"/>
              <a:t>Key Results</a:t>
            </a:r>
          </a:p>
        </p:txBody>
      </p:sp>
      <p:sp>
        <p:nvSpPr>
          <p:cNvPr id="5" name="Slide Number Placeholder 4">
            <a:extLst>
              <a:ext uri="{FF2B5EF4-FFF2-40B4-BE49-F238E27FC236}">
                <a16:creationId xmlns:a16="http://schemas.microsoft.com/office/drawing/2014/main" id="{5180F809-EA39-7F4B-A7C7-BB57D336D1D6}"/>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164</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
        <p:nvSpPr>
          <p:cNvPr id="17" name="Content Placeholder 2">
            <a:extLst>
              <a:ext uri="{FF2B5EF4-FFF2-40B4-BE49-F238E27FC236}">
                <a16:creationId xmlns:a16="http://schemas.microsoft.com/office/drawing/2014/main" id="{1E72C4E4-5A27-494B-8463-EC7E529EBE6B}"/>
              </a:ext>
            </a:extLst>
          </p:cNvPr>
          <p:cNvSpPr txBox="1">
            <a:spLocks/>
          </p:cNvSpPr>
          <p:nvPr/>
        </p:nvSpPr>
        <p:spPr>
          <a:xfrm>
            <a:off x="366957" y="4338918"/>
            <a:ext cx="8410073" cy="387866"/>
          </a:xfrm>
          <a:prstGeom prst="rect">
            <a:avLst/>
          </a:prstGeom>
        </p:spPr>
        <p:txBody>
          <a:bodyPr vert="horz" lIns="0" tIns="45720" rIns="0" bIns="45720" numCol="1" rtlCol="0">
            <a:noAutofit/>
          </a:bodyPr>
          <a:lstStyle>
            <a:lvl1pPr marL="454025" indent="-274638" algn="l" defTabSz="914400" rtl="0" eaLnBrk="1" latinLnBrk="0" hangingPunct="1">
              <a:lnSpc>
                <a:spcPct val="90000"/>
              </a:lnSpc>
              <a:spcBef>
                <a:spcPts val="1200"/>
              </a:spcBef>
              <a:spcAft>
                <a:spcPts val="200"/>
              </a:spcAft>
              <a:buClr>
                <a:schemeClr val="accent1"/>
              </a:buClr>
              <a:buSzPct val="90000"/>
              <a:buFont typeface="Wingdings" pitchFamily="2" charset="2"/>
              <a:buChar char="q"/>
              <a:tabLst/>
              <a:defRPr sz="2000" kern="1200">
                <a:solidFill>
                  <a:schemeClr val="tx1">
                    <a:lumMod val="75000"/>
                    <a:lumOff val="25000"/>
                  </a:schemeClr>
                </a:solidFill>
                <a:latin typeface="Corbel" panose="020B0503020204020204" pitchFamily="34" charset="0"/>
                <a:ea typeface="+mn-ea"/>
                <a:cs typeface="Calibri" panose="020F0502020204030204" pitchFamily="34" charset="0"/>
              </a:defRPr>
            </a:lvl1pPr>
            <a:lvl2pPr marL="717550" indent="-263525" algn="l" defTabSz="914400" rtl="0" eaLnBrk="1" latinLnBrk="0" hangingPunct="1">
              <a:lnSpc>
                <a:spcPct val="90000"/>
              </a:lnSpc>
              <a:spcBef>
                <a:spcPts val="200"/>
              </a:spcBef>
              <a:spcAft>
                <a:spcPts val="400"/>
              </a:spcAft>
              <a:buClr>
                <a:schemeClr val="accent1"/>
              </a:buClr>
              <a:buSzPct val="90000"/>
              <a:buFont typeface="Courier New" panose="02070309020205020404" pitchFamily="49" charset="0"/>
              <a:buChar char="o"/>
              <a:tabLst/>
              <a:defRPr sz="1800" kern="1200">
                <a:solidFill>
                  <a:schemeClr val="tx1">
                    <a:lumMod val="75000"/>
                    <a:lumOff val="25000"/>
                  </a:schemeClr>
                </a:solidFill>
                <a:latin typeface="Corbel" panose="020B0503020204020204" pitchFamily="34" charset="0"/>
                <a:ea typeface="+mn-ea"/>
                <a:cs typeface="Calibri" panose="020F0502020204030204" pitchFamily="34" charset="0"/>
              </a:defRPr>
            </a:lvl2pPr>
            <a:lvl3pPr marL="896938" indent="-179388" algn="l" defTabSz="914400" rtl="0" eaLnBrk="1" latinLnBrk="0" hangingPunct="1">
              <a:lnSpc>
                <a:spcPct val="90000"/>
              </a:lnSpc>
              <a:spcBef>
                <a:spcPts val="200"/>
              </a:spcBef>
              <a:spcAft>
                <a:spcPts val="400"/>
              </a:spcAft>
              <a:buClr>
                <a:schemeClr val="accent1"/>
              </a:buClr>
              <a:buSzPct val="90000"/>
              <a:buFont typeface="Wingdings" pitchFamily="2" charset="2"/>
              <a:buChar char="§"/>
              <a:tabLst/>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3pPr>
            <a:lvl4pPr marL="454025" indent="-274638" algn="l" defTabSz="914400" rtl="0" eaLnBrk="1" latinLnBrk="0" hangingPunct="1">
              <a:lnSpc>
                <a:spcPct val="90000"/>
              </a:lnSpc>
              <a:spcBef>
                <a:spcPts val="200"/>
              </a:spcBef>
              <a:spcAft>
                <a:spcPts val="400"/>
              </a:spcAft>
              <a:buClr>
                <a:schemeClr val="accent1"/>
              </a:buClr>
              <a:buFont typeface="Courier New" panose="02070309020205020404" pitchFamily="49" charset="0"/>
              <a:buChar char="o"/>
              <a:tabLst/>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4pPr>
            <a:lvl5pPr marL="454025" indent="-274638" algn="l" defTabSz="914400" rtl="0" eaLnBrk="1" latinLnBrk="0" hangingPunct="1">
              <a:lnSpc>
                <a:spcPct val="90000"/>
              </a:lnSpc>
              <a:spcBef>
                <a:spcPts val="200"/>
              </a:spcBef>
              <a:spcAft>
                <a:spcPts val="400"/>
              </a:spcAft>
              <a:buClr>
                <a:schemeClr val="accent1"/>
              </a:buClr>
              <a:buFont typeface="Courier New" panose="02070309020205020404" pitchFamily="49" charset="0"/>
              <a:buChar char="o"/>
              <a:tabLst/>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5pPr>
            <a:lvl6pPr marL="11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6pPr>
            <a:lvl7pPr marL="13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7pPr>
            <a:lvl8pPr marL="15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8pPr>
            <a:lvl9pPr marL="17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9pPr>
          </a:lstStyle>
          <a:p>
            <a:pPr marL="542925" marR="0" lvl="0" indent="-395288" algn="l" defTabSz="914400" rtl="0" eaLnBrk="1" fontAlgn="auto" latinLnBrk="0" hangingPunct="1">
              <a:lnSpc>
                <a:spcPct val="110000"/>
              </a:lnSpc>
              <a:spcBef>
                <a:spcPts val="0"/>
              </a:spcBef>
              <a:spcAft>
                <a:spcPts val="0"/>
              </a:spcAft>
              <a:buClr>
                <a:srgbClr val="00B050"/>
              </a:buClr>
              <a:buSzPct val="110000"/>
              <a:buFont typeface="Wingdings" pitchFamily="2" charset="2"/>
              <a:buAutoNum type="arabicParenBoth" startAt="2"/>
              <a:tabLst/>
              <a:defRPr/>
            </a:pPr>
            <a:endParaRPr kumimoji="0" lang="en-US" sz="2200" b="1" i="0" u="none" strike="noStrike" kern="1200" cap="none" spc="0" normalizeH="0" baseline="0" noProof="0" dirty="0">
              <a:ln>
                <a:noFill/>
              </a:ln>
              <a:solidFill>
                <a:srgbClr val="00B050"/>
              </a:solidFill>
              <a:effectLst/>
              <a:uLnTx/>
              <a:uFillTx/>
              <a:latin typeface="Corbel" panose="020B0503020204020204" pitchFamily="34" charset="0"/>
              <a:ea typeface="+mn-ea"/>
              <a:cs typeface="Calibri" panose="020F0502020204030204" pitchFamily="34" charset="0"/>
            </a:endParaRPr>
          </a:p>
        </p:txBody>
      </p:sp>
      <p:sp>
        <p:nvSpPr>
          <p:cNvPr id="18" name="Content Placeholder 2">
            <a:extLst>
              <a:ext uri="{FF2B5EF4-FFF2-40B4-BE49-F238E27FC236}">
                <a16:creationId xmlns:a16="http://schemas.microsoft.com/office/drawing/2014/main" id="{2B3E9A52-8729-2A44-8282-625EC18B462E}"/>
              </a:ext>
            </a:extLst>
          </p:cNvPr>
          <p:cNvSpPr txBox="1">
            <a:spLocks/>
          </p:cNvSpPr>
          <p:nvPr/>
        </p:nvSpPr>
        <p:spPr>
          <a:xfrm>
            <a:off x="366957" y="7329700"/>
            <a:ext cx="8410073" cy="4744868"/>
          </a:xfrm>
          <a:prstGeom prst="rect">
            <a:avLst/>
          </a:prstGeom>
        </p:spPr>
        <p:txBody>
          <a:bodyPr vert="horz" lIns="0" tIns="45720" rIns="0" bIns="45720" numCol="1" rtlCol="0">
            <a:noAutofit/>
          </a:bodyPr>
          <a:lstStyle>
            <a:lvl1pPr marL="454025" indent="-274638" algn="l" defTabSz="914400" rtl="0" eaLnBrk="1" latinLnBrk="0" hangingPunct="1">
              <a:lnSpc>
                <a:spcPct val="90000"/>
              </a:lnSpc>
              <a:spcBef>
                <a:spcPts val="1200"/>
              </a:spcBef>
              <a:spcAft>
                <a:spcPts val="200"/>
              </a:spcAft>
              <a:buClr>
                <a:schemeClr val="accent1"/>
              </a:buClr>
              <a:buSzPct val="90000"/>
              <a:buFont typeface="Wingdings" pitchFamily="2" charset="2"/>
              <a:buChar char="q"/>
              <a:tabLst/>
              <a:defRPr sz="2000" kern="1200">
                <a:solidFill>
                  <a:schemeClr val="tx1">
                    <a:lumMod val="75000"/>
                    <a:lumOff val="25000"/>
                  </a:schemeClr>
                </a:solidFill>
                <a:latin typeface="Corbel" panose="020B0503020204020204" pitchFamily="34" charset="0"/>
                <a:ea typeface="+mn-ea"/>
                <a:cs typeface="Calibri" panose="020F0502020204030204" pitchFamily="34" charset="0"/>
              </a:defRPr>
            </a:lvl1pPr>
            <a:lvl2pPr marL="717550" indent="-263525" algn="l" defTabSz="914400" rtl="0" eaLnBrk="1" latinLnBrk="0" hangingPunct="1">
              <a:lnSpc>
                <a:spcPct val="90000"/>
              </a:lnSpc>
              <a:spcBef>
                <a:spcPts val="200"/>
              </a:spcBef>
              <a:spcAft>
                <a:spcPts val="400"/>
              </a:spcAft>
              <a:buClr>
                <a:schemeClr val="accent1"/>
              </a:buClr>
              <a:buSzPct val="90000"/>
              <a:buFont typeface="Courier New" panose="02070309020205020404" pitchFamily="49" charset="0"/>
              <a:buChar char="o"/>
              <a:tabLst/>
              <a:defRPr sz="1800" kern="1200">
                <a:solidFill>
                  <a:schemeClr val="tx1">
                    <a:lumMod val="75000"/>
                    <a:lumOff val="25000"/>
                  </a:schemeClr>
                </a:solidFill>
                <a:latin typeface="Corbel" panose="020B0503020204020204" pitchFamily="34" charset="0"/>
                <a:ea typeface="+mn-ea"/>
                <a:cs typeface="Calibri" panose="020F0502020204030204" pitchFamily="34" charset="0"/>
              </a:defRPr>
            </a:lvl2pPr>
            <a:lvl3pPr marL="896938" indent="-179388" algn="l" defTabSz="914400" rtl="0" eaLnBrk="1" latinLnBrk="0" hangingPunct="1">
              <a:lnSpc>
                <a:spcPct val="90000"/>
              </a:lnSpc>
              <a:spcBef>
                <a:spcPts val="200"/>
              </a:spcBef>
              <a:spcAft>
                <a:spcPts val="400"/>
              </a:spcAft>
              <a:buClr>
                <a:schemeClr val="accent1"/>
              </a:buClr>
              <a:buSzPct val="90000"/>
              <a:buFont typeface="Wingdings" pitchFamily="2" charset="2"/>
              <a:buChar char="§"/>
              <a:tabLst/>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3pPr>
            <a:lvl4pPr marL="454025" indent="-274638" algn="l" defTabSz="914400" rtl="0" eaLnBrk="1" latinLnBrk="0" hangingPunct="1">
              <a:lnSpc>
                <a:spcPct val="90000"/>
              </a:lnSpc>
              <a:spcBef>
                <a:spcPts val="200"/>
              </a:spcBef>
              <a:spcAft>
                <a:spcPts val="400"/>
              </a:spcAft>
              <a:buClr>
                <a:schemeClr val="accent1"/>
              </a:buClr>
              <a:buFont typeface="Courier New" panose="02070309020205020404" pitchFamily="49" charset="0"/>
              <a:buChar char="o"/>
              <a:tabLst/>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4pPr>
            <a:lvl5pPr marL="454025" indent="-274638" algn="l" defTabSz="914400" rtl="0" eaLnBrk="1" latinLnBrk="0" hangingPunct="1">
              <a:lnSpc>
                <a:spcPct val="90000"/>
              </a:lnSpc>
              <a:spcBef>
                <a:spcPts val="200"/>
              </a:spcBef>
              <a:spcAft>
                <a:spcPts val="400"/>
              </a:spcAft>
              <a:buClr>
                <a:schemeClr val="accent1"/>
              </a:buClr>
              <a:buFont typeface="Courier New" panose="02070309020205020404" pitchFamily="49" charset="0"/>
              <a:buChar char="o"/>
              <a:tabLst/>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5pPr>
            <a:lvl6pPr marL="11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6pPr>
            <a:lvl7pPr marL="13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7pPr>
            <a:lvl8pPr marL="15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8pPr>
            <a:lvl9pPr marL="17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9pPr>
          </a:lstStyle>
          <a:p>
            <a:pPr marL="739913" marR="0" lvl="1" indent="-204788" algn="l" defTabSz="914400" rtl="0" eaLnBrk="1" fontAlgn="auto" latinLnBrk="0" hangingPunct="1">
              <a:lnSpc>
                <a:spcPct val="120000"/>
              </a:lnSpc>
              <a:spcBef>
                <a:spcPts val="0"/>
              </a:spcBef>
              <a:spcAft>
                <a:spcPts val="0"/>
              </a:spcAft>
              <a:buClr>
                <a:srgbClr val="4A66AC"/>
              </a:buClr>
              <a:buSzPct val="90000"/>
              <a:buFont typeface="Courier New" panose="02070309020205020404" pitchFamily="49" charset="0"/>
              <a:buChar char="o"/>
              <a:tabLst/>
              <a:defRPr/>
            </a:pPr>
            <a:endParaRPr kumimoji="0" lang="en-US" sz="2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9" name="Content Placeholder 2">
            <a:extLst>
              <a:ext uri="{FF2B5EF4-FFF2-40B4-BE49-F238E27FC236}">
                <a16:creationId xmlns:a16="http://schemas.microsoft.com/office/drawing/2014/main" id="{919840C4-EE80-8848-BA02-72B40A4324EC}"/>
              </a:ext>
            </a:extLst>
          </p:cNvPr>
          <p:cNvSpPr txBox="1">
            <a:spLocks/>
          </p:cNvSpPr>
          <p:nvPr/>
        </p:nvSpPr>
        <p:spPr>
          <a:xfrm>
            <a:off x="366957" y="6392226"/>
            <a:ext cx="8410073" cy="530516"/>
          </a:xfrm>
          <a:prstGeom prst="rect">
            <a:avLst/>
          </a:prstGeom>
        </p:spPr>
        <p:txBody>
          <a:bodyPr vert="horz" lIns="0" tIns="45720" rIns="0" bIns="45720" numCol="1" rtlCol="0">
            <a:noAutofit/>
          </a:bodyPr>
          <a:lstStyle>
            <a:lvl1pPr marL="454025" indent="-274638" algn="l" defTabSz="914400" rtl="0" eaLnBrk="1" latinLnBrk="0" hangingPunct="1">
              <a:lnSpc>
                <a:spcPct val="90000"/>
              </a:lnSpc>
              <a:spcBef>
                <a:spcPts val="1200"/>
              </a:spcBef>
              <a:spcAft>
                <a:spcPts val="200"/>
              </a:spcAft>
              <a:buClr>
                <a:schemeClr val="accent1"/>
              </a:buClr>
              <a:buSzPct val="90000"/>
              <a:buFont typeface="Wingdings" pitchFamily="2" charset="2"/>
              <a:buChar char="q"/>
              <a:tabLst/>
              <a:defRPr sz="2000" kern="1200">
                <a:solidFill>
                  <a:schemeClr val="tx1">
                    <a:lumMod val="75000"/>
                    <a:lumOff val="25000"/>
                  </a:schemeClr>
                </a:solidFill>
                <a:latin typeface="Corbel" panose="020B0503020204020204" pitchFamily="34" charset="0"/>
                <a:ea typeface="+mn-ea"/>
                <a:cs typeface="Calibri" panose="020F0502020204030204" pitchFamily="34" charset="0"/>
              </a:defRPr>
            </a:lvl1pPr>
            <a:lvl2pPr marL="717550" indent="-263525" algn="l" defTabSz="914400" rtl="0" eaLnBrk="1" latinLnBrk="0" hangingPunct="1">
              <a:lnSpc>
                <a:spcPct val="90000"/>
              </a:lnSpc>
              <a:spcBef>
                <a:spcPts val="200"/>
              </a:spcBef>
              <a:spcAft>
                <a:spcPts val="400"/>
              </a:spcAft>
              <a:buClr>
                <a:schemeClr val="accent1"/>
              </a:buClr>
              <a:buSzPct val="90000"/>
              <a:buFont typeface="Courier New" panose="02070309020205020404" pitchFamily="49" charset="0"/>
              <a:buChar char="o"/>
              <a:tabLst/>
              <a:defRPr sz="1800" kern="1200">
                <a:solidFill>
                  <a:schemeClr val="tx1">
                    <a:lumMod val="75000"/>
                    <a:lumOff val="25000"/>
                  </a:schemeClr>
                </a:solidFill>
                <a:latin typeface="Corbel" panose="020B0503020204020204" pitchFamily="34" charset="0"/>
                <a:ea typeface="+mn-ea"/>
                <a:cs typeface="Calibri" panose="020F0502020204030204" pitchFamily="34" charset="0"/>
              </a:defRPr>
            </a:lvl2pPr>
            <a:lvl3pPr marL="896938" indent="-179388" algn="l" defTabSz="914400" rtl="0" eaLnBrk="1" latinLnBrk="0" hangingPunct="1">
              <a:lnSpc>
                <a:spcPct val="90000"/>
              </a:lnSpc>
              <a:spcBef>
                <a:spcPts val="200"/>
              </a:spcBef>
              <a:spcAft>
                <a:spcPts val="400"/>
              </a:spcAft>
              <a:buClr>
                <a:schemeClr val="accent1"/>
              </a:buClr>
              <a:buSzPct val="90000"/>
              <a:buFont typeface="Wingdings" pitchFamily="2" charset="2"/>
              <a:buChar char="§"/>
              <a:tabLst/>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3pPr>
            <a:lvl4pPr marL="454025" indent="-274638" algn="l" defTabSz="914400" rtl="0" eaLnBrk="1" latinLnBrk="0" hangingPunct="1">
              <a:lnSpc>
                <a:spcPct val="90000"/>
              </a:lnSpc>
              <a:spcBef>
                <a:spcPts val="200"/>
              </a:spcBef>
              <a:spcAft>
                <a:spcPts val="400"/>
              </a:spcAft>
              <a:buClr>
                <a:schemeClr val="accent1"/>
              </a:buClr>
              <a:buFont typeface="Courier New" panose="02070309020205020404" pitchFamily="49" charset="0"/>
              <a:buChar char="o"/>
              <a:tabLst/>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4pPr>
            <a:lvl5pPr marL="454025" indent="-274638" algn="l" defTabSz="914400" rtl="0" eaLnBrk="1" latinLnBrk="0" hangingPunct="1">
              <a:lnSpc>
                <a:spcPct val="90000"/>
              </a:lnSpc>
              <a:spcBef>
                <a:spcPts val="200"/>
              </a:spcBef>
              <a:spcAft>
                <a:spcPts val="400"/>
              </a:spcAft>
              <a:buClr>
                <a:schemeClr val="accent1"/>
              </a:buClr>
              <a:buFont typeface="Courier New" panose="02070309020205020404" pitchFamily="49" charset="0"/>
              <a:buChar char="o"/>
              <a:tabLst/>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5pPr>
            <a:lvl6pPr marL="11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6pPr>
            <a:lvl7pPr marL="13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7pPr>
            <a:lvl8pPr marL="15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8pPr>
            <a:lvl9pPr marL="17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9pPr>
          </a:lstStyle>
          <a:p>
            <a:pPr marL="542925" marR="0" lvl="0" indent="-395288" algn="l" defTabSz="914400" rtl="0" eaLnBrk="1" fontAlgn="auto" latinLnBrk="0" hangingPunct="1">
              <a:lnSpc>
                <a:spcPct val="110000"/>
              </a:lnSpc>
              <a:spcBef>
                <a:spcPts val="0"/>
              </a:spcBef>
              <a:spcAft>
                <a:spcPts val="0"/>
              </a:spcAft>
              <a:buClr>
                <a:srgbClr val="FE6200"/>
              </a:buClr>
              <a:buSzPct val="105000"/>
              <a:buFont typeface="Wingdings" pitchFamily="2" charset="2"/>
              <a:buAutoNum type="arabicParenBoth" startAt="3"/>
              <a:tabLst/>
              <a:defRPr/>
            </a:pPr>
            <a:endParaRPr kumimoji="0" lang="en-US" sz="2200" b="1" i="0" u="none" strike="noStrike" kern="1200" cap="none" spc="0" normalizeH="0" baseline="0" noProof="0" dirty="0">
              <a:ln>
                <a:noFill/>
              </a:ln>
              <a:solidFill>
                <a:srgbClr val="FE6200"/>
              </a:solidFill>
              <a:effectLst/>
              <a:uLnTx/>
              <a:uFillTx/>
              <a:latin typeface="Corbel" panose="020B0503020204020204" pitchFamily="34" charset="0"/>
              <a:ea typeface="+mn-ea"/>
              <a:cs typeface="Calibri" panose="020F0502020204030204" pitchFamily="34" charset="0"/>
            </a:endParaRPr>
          </a:p>
        </p:txBody>
      </p:sp>
      <p:sp>
        <p:nvSpPr>
          <p:cNvPr id="42" name="TextBox 41">
            <a:extLst>
              <a:ext uri="{FF2B5EF4-FFF2-40B4-BE49-F238E27FC236}">
                <a16:creationId xmlns:a16="http://schemas.microsoft.com/office/drawing/2014/main" id="{63FDBC48-36D1-B740-A8FC-C7A31AA39D71}"/>
              </a:ext>
            </a:extLst>
          </p:cNvPr>
          <p:cNvSpPr txBox="1"/>
          <p:nvPr/>
        </p:nvSpPr>
        <p:spPr>
          <a:xfrm>
            <a:off x="366953" y="1233078"/>
            <a:ext cx="8410072" cy="2065604"/>
          </a:xfrm>
          <a:prstGeom prst="roundRect">
            <a:avLst>
              <a:gd name="adj" fmla="val 3822"/>
            </a:avLst>
          </a:prstGeom>
          <a:solidFill>
            <a:srgbClr val="7030A0">
              <a:alpha val="3000"/>
            </a:srgbClr>
          </a:solidFill>
          <a:ln w="38100">
            <a:solidFill>
              <a:srgbClr val="7030A0"/>
            </a:solidFill>
          </a:ln>
        </p:spPr>
        <p:txBody>
          <a:bodyPr wrap="square" rtlCol="0" anchor="t" anchorCtr="0">
            <a:noAutofit/>
          </a:bodyPr>
          <a:lstStyle/>
          <a:p>
            <a:pPr marL="0" marR="0" lvl="0" indent="0" algn="r" defTabSz="457200" rtl="0" eaLnBrk="1" fontAlgn="auto" latinLnBrk="0" hangingPunct="1">
              <a:lnSpc>
                <a:spcPct val="100000"/>
              </a:lnSpc>
              <a:spcBef>
                <a:spcPts val="1200"/>
              </a:spcBef>
              <a:spcAft>
                <a:spcPts val="0"/>
              </a:spcAft>
              <a:buClrTx/>
              <a:buSzTx/>
              <a:buFontTx/>
              <a:buNone/>
              <a:tabLst/>
              <a:defRPr/>
            </a:pPr>
            <a:endParaRPr kumimoji="0" lang="en-US" sz="1800" b="1" i="0" u="none" strike="noStrike" kern="1200" cap="none" spc="0" normalizeH="0" baseline="0" noProof="0" dirty="0">
              <a:ln>
                <a:noFill/>
              </a:ln>
              <a:solidFill>
                <a:srgbClr val="7030A0"/>
              </a:solidFill>
              <a:effectLst/>
              <a:uLnTx/>
              <a:uFillTx/>
              <a:latin typeface="Corbel" panose="020B0503020204020204"/>
              <a:ea typeface="+mn-ea"/>
              <a:cs typeface="+mn-cs"/>
            </a:endParaRPr>
          </a:p>
        </p:txBody>
      </p:sp>
      <p:sp>
        <p:nvSpPr>
          <p:cNvPr id="43" name="TextBox 42">
            <a:extLst>
              <a:ext uri="{FF2B5EF4-FFF2-40B4-BE49-F238E27FC236}">
                <a16:creationId xmlns:a16="http://schemas.microsoft.com/office/drawing/2014/main" id="{26012F47-76F7-134A-8A14-86BF5961B16B}"/>
              </a:ext>
            </a:extLst>
          </p:cNvPr>
          <p:cNvSpPr txBox="1"/>
          <p:nvPr/>
        </p:nvSpPr>
        <p:spPr>
          <a:xfrm>
            <a:off x="366953" y="3618764"/>
            <a:ext cx="8410073" cy="956951"/>
          </a:xfrm>
          <a:prstGeom prst="roundRect">
            <a:avLst>
              <a:gd name="adj" fmla="val 4553"/>
            </a:avLst>
          </a:prstGeom>
          <a:solidFill>
            <a:srgbClr val="00B050">
              <a:alpha val="3000"/>
            </a:srgbClr>
          </a:solidFill>
          <a:ln w="38100">
            <a:solidFill>
              <a:srgbClr val="00B050"/>
            </a:solidFill>
          </a:ln>
        </p:spPr>
        <p:txBody>
          <a:bodyPr wrap="square" rtlCol="0" anchor="t" anchorCtr="0">
            <a:no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00B050"/>
              </a:solidFill>
              <a:effectLst/>
              <a:uLnTx/>
              <a:uFillTx/>
              <a:latin typeface="Corbel" panose="020B0503020204020204"/>
              <a:ea typeface="+mn-ea"/>
              <a:cs typeface="+mn-cs"/>
            </a:endParaRPr>
          </a:p>
        </p:txBody>
      </p:sp>
      <p:sp>
        <p:nvSpPr>
          <p:cNvPr id="44" name="TextBox 43">
            <a:extLst>
              <a:ext uri="{FF2B5EF4-FFF2-40B4-BE49-F238E27FC236}">
                <a16:creationId xmlns:a16="http://schemas.microsoft.com/office/drawing/2014/main" id="{1A161E86-5513-4B43-A075-919C7ECE2438}"/>
              </a:ext>
            </a:extLst>
          </p:cNvPr>
          <p:cNvSpPr txBox="1"/>
          <p:nvPr/>
        </p:nvSpPr>
        <p:spPr>
          <a:xfrm>
            <a:off x="366951" y="4895798"/>
            <a:ext cx="8410073" cy="1345359"/>
          </a:xfrm>
          <a:prstGeom prst="roundRect">
            <a:avLst>
              <a:gd name="adj" fmla="val 4553"/>
            </a:avLst>
          </a:prstGeom>
          <a:solidFill>
            <a:srgbClr val="FE6200">
              <a:alpha val="3000"/>
            </a:srgbClr>
          </a:solidFill>
          <a:ln w="38100">
            <a:solidFill>
              <a:srgbClr val="FE6200"/>
            </a:solidFill>
          </a:ln>
        </p:spPr>
        <p:txBody>
          <a:bodyPr wrap="square" rtlCol="0" anchor="t" anchorCtr="0">
            <a:no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E6200"/>
              </a:solidFill>
              <a:effectLst/>
              <a:uLnTx/>
              <a:uFillTx/>
              <a:latin typeface="Corbel" panose="020B0503020204020204"/>
              <a:ea typeface="+mn-ea"/>
              <a:cs typeface="+mn-cs"/>
            </a:endParaRPr>
          </a:p>
        </p:txBody>
      </p:sp>
      <p:sp>
        <p:nvSpPr>
          <p:cNvPr id="3" name="Content Placeholder 2">
            <a:extLst>
              <a:ext uri="{FF2B5EF4-FFF2-40B4-BE49-F238E27FC236}">
                <a16:creationId xmlns:a16="http://schemas.microsoft.com/office/drawing/2014/main" id="{43E239AE-4B1B-6747-91D7-4F9A84D75891}"/>
              </a:ext>
            </a:extLst>
          </p:cNvPr>
          <p:cNvSpPr>
            <a:spLocks noGrp="1"/>
          </p:cNvSpPr>
          <p:nvPr>
            <p:ph idx="1"/>
          </p:nvPr>
        </p:nvSpPr>
        <p:spPr>
          <a:xfrm>
            <a:off x="366961" y="1233077"/>
            <a:ext cx="8410069" cy="5159149"/>
          </a:xfrm>
        </p:spPr>
        <p:txBody>
          <a:bodyPr numCol="1">
            <a:noAutofit/>
          </a:bodyPr>
          <a:lstStyle/>
          <a:p>
            <a:pPr marL="444500" indent="-306388">
              <a:lnSpc>
                <a:spcPct val="120000"/>
              </a:lnSpc>
              <a:spcBef>
                <a:spcPts val="0"/>
              </a:spcBef>
              <a:spcAft>
                <a:spcPts val="0"/>
              </a:spcAft>
              <a:buClr>
                <a:srgbClr val="7030A0"/>
              </a:buClr>
              <a:buSzPct val="100000"/>
              <a:buAutoNum type="arabicParenBoth"/>
            </a:pPr>
            <a:r>
              <a:rPr lang="en-US" sz="2100" b="1" dirty="0">
                <a:solidFill>
                  <a:srgbClr val="7030A0"/>
                </a:solidFill>
                <a:latin typeface="Calibri" panose="020F0502020204030204" pitchFamily="34" charset="0"/>
              </a:rPr>
              <a:t> </a:t>
            </a:r>
            <a:r>
              <a:rPr lang="en-US" sz="2100" b="1" dirty="0">
                <a:solidFill>
                  <a:srgbClr val="7030A0"/>
                </a:solidFill>
              </a:rPr>
              <a:t>Read Alignment</a:t>
            </a:r>
          </a:p>
          <a:p>
            <a:pPr marL="495300" indent="-311150">
              <a:lnSpc>
                <a:spcPct val="120000"/>
              </a:lnSpc>
              <a:spcBef>
                <a:spcPts val="0"/>
              </a:spcBef>
              <a:spcAft>
                <a:spcPts val="0"/>
              </a:spcAft>
              <a:buClr>
                <a:srgbClr val="7030A0"/>
              </a:buClr>
            </a:pPr>
            <a:r>
              <a:rPr lang="en-US" b="1" dirty="0">
                <a:solidFill>
                  <a:srgbClr val="7A20C9"/>
                </a:solidFill>
                <a:latin typeface="Calibri" panose="020F0502020204030204" pitchFamily="34" charset="0"/>
              </a:rPr>
              <a:t>116×</a:t>
            </a:r>
            <a:r>
              <a:rPr lang="en-US" dirty="0">
                <a:solidFill>
                  <a:srgbClr val="FE6200"/>
                </a:solidFill>
              </a:rPr>
              <a:t> </a:t>
            </a:r>
            <a:r>
              <a:rPr lang="en-US" dirty="0">
                <a:solidFill>
                  <a:schemeClr val="tx1"/>
                </a:solidFill>
              </a:rPr>
              <a:t>speedup, </a:t>
            </a:r>
            <a:r>
              <a:rPr lang="en-US" b="1" dirty="0">
                <a:solidFill>
                  <a:srgbClr val="7030A0"/>
                </a:solidFill>
                <a:latin typeface="Calibri" panose="020F0502020204030204" pitchFamily="34" charset="0"/>
              </a:rPr>
              <a:t>37×</a:t>
            </a:r>
            <a:r>
              <a:rPr lang="en-US" dirty="0">
                <a:solidFill>
                  <a:srgbClr val="7A20C9"/>
                </a:solidFill>
              </a:rPr>
              <a:t> </a:t>
            </a:r>
            <a:r>
              <a:rPr lang="en-US" dirty="0">
                <a:solidFill>
                  <a:schemeClr val="tx1"/>
                </a:solidFill>
              </a:rPr>
              <a:t>less power than </a:t>
            </a:r>
            <a:r>
              <a:rPr lang="en-US" b="1" dirty="0">
                <a:solidFill>
                  <a:schemeClr val="tx1"/>
                </a:solidFill>
              </a:rPr>
              <a:t>Minimap</a:t>
            </a:r>
            <a:r>
              <a:rPr lang="en-US" b="1" dirty="0">
                <a:solidFill>
                  <a:schemeClr val="tx1"/>
                </a:solidFill>
                <a:latin typeface="Calibri" panose="020F0502020204030204" pitchFamily="34" charset="0"/>
              </a:rPr>
              <a:t>2</a:t>
            </a:r>
            <a:r>
              <a:rPr lang="en-US" dirty="0">
                <a:solidFill>
                  <a:schemeClr val="tx1"/>
                </a:solidFill>
              </a:rPr>
              <a:t> </a:t>
            </a:r>
            <a:r>
              <a:rPr lang="en-US" sz="1600" dirty="0">
                <a:solidFill>
                  <a:schemeClr val="tx1"/>
                </a:solidFill>
              </a:rPr>
              <a:t>(state-of-the-art </a:t>
            </a:r>
            <a:r>
              <a:rPr lang="en-US" sz="1600" b="1" dirty="0">
                <a:solidFill>
                  <a:srgbClr val="0070C0"/>
                </a:solidFill>
              </a:rPr>
              <a:t>SW</a:t>
            </a:r>
            <a:r>
              <a:rPr lang="en-US" sz="1600" dirty="0">
                <a:solidFill>
                  <a:schemeClr val="tx1"/>
                </a:solidFill>
              </a:rPr>
              <a:t>)</a:t>
            </a:r>
          </a:p>
          <a:p>
            <a:pPr marL="495300" indent="-311150">
              <a:lnSpc>
                <a:spcPct val="120000"/>
              </a:lnSpc>
              <a:spcBef>
                <a:spcPts val="0"/>
              </a:spcBef>
              <a:spcAft>
                <a:spcPts val="0"/>
              </a:spcAft>
              <a:buClr>
                <a:srgbClr val="7030A0"/>
              </a:buClr>
            </a:pPr>
            <a:r>
              <a:rPr lang="en-US" b="1" dirty="0">
                <a:solidFill>
                  <a:srgbClr val="7A20C9"/>
                </a:solidFill>
                <a:latin typeface="Calibri" panose="020F0502020204030204" pitchFamily="34" charset="0"/>
              </a:rPr>
              <a:t>111× </a:t>
            </a:r>
            <a:r>
              <a:rPr lang="en-US" dirty="0">
                <a:solidFill>
                  <a:schemeClr val="tx1"/>
                </a:solidFill>
              </a:rPr>
              <a:t>speedup, </a:t>
            </a:r>
            <a:r>
              <a:rPr lang="en-US" b="1" dirty="0">
                <a:solidFill>
                  <a:srgbClr val="7A20C9"/>
                </a:solidFill>
                <a:latin typeface="Calibri" panose="020F0502020204030204" pitchFamily="34" charset="0"/>
              </a:rPr>
              <a:t>33× </a:t>
            </a:r>
            <a:r>
              <a:rPr lang="en-US" dirty="0">
                <a:solidFill>
                  <a:schemeClr val="tx1"/>
                </a:solidFill>
              </a:rPr>
              <a:t>less power than </a:t>
            </a:r>
            <a:r>
              <a:rPr lang="en-US" b="1" dirty="0">
                <a:solidFill>
                  <a:schemeClr val="tx1"/>
                </a:solidFill>
              </a:rPr>
              <a:t>BWA-MEM</a:t>
            </a:r>
            <a:r>
              <a:rPr lang="en-US" dirty="0">
                <a:solidFill>
                  <a:schemeClr val="tx1"/>
                </a:solidFill>
              </a:rPr>
              <a:t> </a:t>
            </a:r>
            <a:r>
              <a:rPr lang="en-US" sz="1600" dirty="0">
                <a:solidFill>
                  <a:schemeClr val="tx1"/>
                </a:solidFill>
              </a:rPr>
              <a:t>(state-of-the-art </a:t>
            </a:r>
            <a:r>
              <a:rPr lang="en-US" sz="1600" b="1" dirty="0">
                <a:solidFill>
                  <a:srgbClr val="0070C0"/>
                </a:solidFill>
              </a:rPr>
              <a:t>SW</a:t>
            </a:r>
            <a:r>
              <a:rPr lang="en-US" sz="1600" dirty="0">
                <a:solidFill>
                  <a:schemeClr val="tx1"/>
                </a:solidFill>
              </a:rPr>
              <a:t>)</a:t>
            </a:r>
          </a:p>
          <a:p>
            <a:pPr marL="495300" indent="-311150">
              <a:lnSpc>
                <a:spcPct val="120000"/>
              </a:lnSpc>
              <a:spcBef>
                <a:spcPts val="0"/>
              </a:spcBef>
              <a:spcAft>
                <a:spcPts val="0"/>
              </a:spcAft>
              <a:buClr>
                <a:srgbClr val="7030A0"/>
              </a:buClr>
            </a:pPr>
            <a:r>
              <a:rPr lang="en-US" b="1" dirty="0">
                <a:solidFill>
                  <a:srgbClr val="7A20C9"/>
                </a:solidFill>
                <a:latin typeface="Calibri" panose="020F0502020204030204" pitchFamily="34" charset="0"/>
              </a:rPr>
              <a:t>3.9× </a:t>
            </a:r>
            <a:r>
              <a:rPr lang="en-US" dirty="0">
                <a:solidFill>
                  <a:schemeClr val="tx1"/>
                </a:solidFill>
                <a:latin typeface="Calibri" panose="020F0502020204030204" pitchFamily="34" charset="0"/>
              </a:rPr>
              <a:t>better throughput, </a:t>
            </a:r>
            <a:r>
              <a:rPr lang="en-US" b="1" dirty="0">
                <a:solidFill>
                  <a:srgbClr val="7A20C9"/>
                </a:solidFill>
                <a:latin typeface="Calibri" panose="020F0502020204030204" pitchFamily="34" charset="0"/>
              </a:rPr>
              <a:t>2.7× </a:t>
            </a:r>
            <a:r>
              <a:rPr lang="en-US" dirty="0">
                <a:solidFill>
                  <a:schemeClr val="tx1"/>
                </a:solidFill>
                <a:latin typeface="Calibri" panose="020F0502020204030204" pitchFamily="34" charset="0"/>
              </a:rPr>
              <a:t>less power than </a:t>
            </a:r>
            <a:r>
              <a:rPr lang="en-US" b="1" dirty="0">
                <a:solidFill>
                  <a:schemeClr val="tx1"/>
                </a:solidFill>
              </a:rPr>
              <a:t>Darwin </a:t>
            </a:r>
            <a:r>
              <a:rPr lang="en-US" sz="1600" dirty="0">
                <a:solidFill>
                  <a:schemeClr val="tx1"/>
                </a:solidFill>
              </a:rPr>
              <a:t>(state-of-the-art </a:t>
            </a:r>
            <a:r>
              <a:rPr lang="en-US" sz="1600" b="1" dirty="0">
                <a:solidFill>
                  <a:srgbClr val="C00000"/>
                </a:solidFill>
              </a:rPr>
              <a:t>HW</a:t>
            </a:r>
            <a:r>
              <a:rPr lang="en-US" sz="1600" dirty="0">
                <a:solidFill>
                  <a:schemeClr val="tx1"/>
                </a:solidFill>
              </a:rPr>
              <a:t>)</a:t>
            </a:r>
            <a:endParaRPr lang="en-US" sz="1600" dirty="0">
              <a:solidFill>
                <a:schemeClr val="tx1"/>
              </a:solidFill>
              <a:latin typeface="Calibri" panose="020F0502020204030204" pitchFamily="34" charset="0"/>
            </a:endParaRPr>
          </a:p>
          <a:p>
            <a:pPr marL="495300" indent="-311150">
              <a:lnSpc>
                <a:spcPct val="120000"/>
              </a:lnSpc>
              <a:spcBef>
                <a:spcPts val="0"/>
              </a:spcBef>
              <a:spcAft>
                <a:spcPts val="0"/>
              </a:spcAft>
              <a:buClr>
                <a:srgbClr val="7030A0"/>
              </a:buClr>
            </a:pPr>
            <a:r>
              <a:rPr lang="en-US" b="1" dirty="0">
                <a:solidFill>
                  <a:srgbClr val="7A20C9"/>
                </a:solidFill>
                <a:latin typeface="Calibri" panose="020F0502020204030204" pitchFamily="34" charset="0"/>
              </a:rPr>
              <a:t>1.9× </a:t>
            </a:r>
            <a:r>
              <a:rPr lang="en-US" dirty="0">
                <a:solidFill>
                  <a:schemeClr val="tx1"/>
                </a:solidFill>
                <a:latin typeface="Calibri" panose="020F0502020204030204" pitchFamily="34" charset="0"/>
              </a:rPr>
              <a:t>better throughput, </a:t>
            </a:r>
            <a:r>
              <a:rPr lang="en-US" b="1" dirty="0">
                <a:solidFill>
                  <a:srgbClr val="7A20C9"/>
                </a:solidFill>
                <a:latin typeface="Calibri" panose="020F0502020204030204" pitchFamily="34" charset="0"/>
              </a:rPr>
              <a:t>82% </a:t>
            </a:r>
            <a:r>
              <a:rPr lang="en-US" dirty="0">
                <a:solidFill>
                  <a:schemeClr val="tx1"/>
                </a:solidFill>
                <a:latin typeface="Calibri" panose="020F0502020204030204" pitchFamily="34" charset="0"/>
              </a:rPr>
              <a:t>less logic power than </a:t>
            </a:r>
            <a:r>
              <a:rPr lang="en-US" b="1" dirty="0" err="1">
                <a:solidFill>
                  <a:schemeClr val="tx1"/>
                </a:solidFill>
              </a:rPr>
              <a:t>GenAx</a:t>
            </a:r>
            <a:r>
              <a:rPr lang="en-US" b="1" dirty="0">
                <a:solidFill>
                  <a:schemeClr val="tx1"/>
                </a:solidFill>
              </a:rPr>
              <a:t> </a:t>
            </a:r>
            <a:r>
              <a:rPr lang="en-US" sz="1600" dirty="0">
                <a:solidFill>
                  <a:schemeClr val="tx1"/>
                </a:solidFill>
              </a:rPr>
              <a:t>(state-of-the-art </a:t>
            </a:r>
            <a:r>
              <a:rPr lang="en-US" sz="1600" b="1" dirty="0">
                <a:solidFill>
                  <a:srgbClr val="C00000"/>
                </a:solidFill>
              </a:rPr>
              <a:t>HW</a:t>
            </a:r>
            <a:r>
              <a:rPr lang="en-US" sz="1600" dirty="0">
                <a:solidFill>
                  <a:schemeClr val="tx1"/>
                </a:solidFill>
              </a:rPr>
              <a:t>)</a:t>
            </a:r>
            <a:endParaRPr lang="en-US" sz="1600" dirty="0">
              <a:solidFill>
                <a:schemeClr val="tx1"/>
              </a:solidFill>
              <a:latin typeface="Calibri" panose="020F0502020204030204" pitchFamily="34" charset="0"/>
            </a:endParaRPr>
          </a:p>
          <a:p>
            <a:pPr marL="444500" indent="-306388">
              <a:lnSpc>
                <a:spcPct val="120000"/>
              </a:lnSpc>
              <a:spcBef>
                <a:spcPts val="4200"/>
              </a:spcBef>
              <a:spcAft>
                <a:spcPts val="0"/>
              </a:spcAft>
              <a:buClr>
                <a:srgbClr val="00B050"/>
              </a:buClr>
              <a:buSzPct val="100000"/>
              <a:buFont typeface="Wingdings" pitchFamily="2" charset="2"/>
              <a:buAutoNum type="arabicParenBoth" startAt="2"/>
            </a:pPr>
            <a:r>
              <a:rPr lang="en-US" sz="2100" b="1" dirty="0">
                <a:solidFill>
                  <a:srgbClr val="00B050"/>
                </a:solidFill>
                <a:latin typeface="Calibri" panose="020F0502020204030204" pitchFamily="34" charset="0"/>
              </a:rPr>
              <a:t> </a:t>
            </a:r>
            <a:r>
              <a:rPr lang="en-US" sz="2100" b="1" dirty="0">
                <a:solidFill>
                  <a:srgbClr val="00B050"/>
                </a:solidFill>
              </a:rPr>
              <a:t>Pre-Alignment Filtering</a:t>
            </a:r>
          </a:p>
          <a:p>
            <a:pPr marL="495300" indent="-311150">
              <a:lnSpc>
                <a:spcPct val="120000"/>
              </a:lnSpc>
              <a:spcBef>
                <a:spcPts val="0"/>
              </a:spcBef>
              <a:spcAft>
                <a:spcPts val="0"/>
              </a:spcAft>
              <a:buClr>
                <a:srgbClr val="00B050"/>
              </a:buClr>
            </a:pPr>
            <a:r>
              <a:rPr lang="en-US" b="1" dirty="0">
                <a:solidFill>
                  <a:srgbClr val="00B050"/>
                </a:solidFill>
                <a:latin typeface="Calibri" panose="020F0502020204030204" pitchFamily="34" charset="0"/>
              </a:rPr>
              <a:t>3.7×</a:t>
            </a:r>
            <a:r>
              <a:rPr lang="en-US" dirty="0">
                <a:solidFill>
                  <a:schemeClr val="tx1"/>
                </a:solidFill>
                <a:latin typeface="Calibri" panose="020F0502020204030204" pitchFamily="34" charset="0"/>
              </a:rPr>
              <a:t> speedup, </a:t>
            </a:r>
            <a:r>
              <a:rPr lang="en-US" b="1" dirty="0">
                <a:solidFill>
                  <a:srgbClr val="00B050"/>
                </a:solidFill>
                <a:latin typeface="Calibri" panose="020F0502020204030204" pitchFamily="34" charset="0"/>
              </a:rPr>
              <a:t>1.7×</a:t>
            </a:r>
            <a:r>
              <a:rPr lang="en-US" dirty="0">
                <a:solidFill>
                  <a:schemeClr val="tx1"/>
                </a:solidFill>
                <a:latin typeface="Calibri" panose="020F0502020204030204" pitchFamily="34" charset="0"/>
              </a:rPr>
              <a:t> less power than </a:t>
            </a:r>
            <a:r>
              <a:rPr lang="en-US" b="1" dirty="0">
                <a:solidFill>
                  <a:schemeClr val="tx1"/>
                </a:solidFill>
              </a:rPr>
              <a:t>Shouji </a:t>
            </a:r>
            <a:r>
              <a:rPr lang="en-US" sz="1600" dirty="0">
                <a:solidFill>
                  <a:schemeClr val="tx1"/>
                </a:solidFill>
              </a:rPr>
              <a:t>(state-of-the-art </a:t>
            </a:r>
            <a:r>
              <a:rPr lang="en-US" sz="1600" b="1" dirty="0">
                <a:solidFill>
                  <a:srgbClr val="C00000"/>
                </a:solidFill>
              </a:rPr>
              <a:t>HW</a:t>
            </a:r>
            <a:r>
              <a:rPr lang="en-US" sz="1600" dirty="0">
                <a:solidFill>
                  <a:schemeClr val="tx1"/>
                </a:solidFill>
              </a:rPr>
              <a:t>)</a:t>
            </a:r>
            <a:endParaRPr lang="en-US" sz="1600" b="1" dirty="0">
              <a:solidFill>
                <a:srgbClr val="00B050"/>
              </a:solidFill>
            </a:endParaRPr>
          </a:p>
          <a:p>
            <a:pPr marL="444500" indent="-306388">
              <a:lnSpc>
                <a:spcPct val="120000"/>
              </a:lnSpc>
              <a:spcBef>
                <a:spcPts val="4200"/>
              </a:spcBef>
              <a:spcAft>
                <a:spcPts val="0"/>
              </a:spcAft>
              <a:buClr>
                <a:srgbClr val="FE6200"/>
              </a:buClr>
              <a:buSzPct val="100000"/>
              <a:buFont typeface="Wingdings" pitchFamily="2" charset="2"/>
              <a:buAutoNum type="arabicParenBoth" startAt="3"/>
            </a:pPr>
            <a:r>
              <a:rPr lang="en-US" sz="2100" b="1" dirty="0">
                <a:solidFill>
                  <a:srgbClr val="FE6200"/>
                </a:solidFill>
                <a:latin typeface="Calibri" panose="020F0502020204030204" pitchFamily="34" charset="0"/>
              </a:rPr>
              <a:t> </a:t>
            </a:r>
            <a:r>
              <a:rPr lang="en-US" sz="2100" b="1" dirty="0">
                <a:solidFill>
                  <a:srgbClr val="FE6200"/>
                </a:solidFill>
              </a:rPr>
              <a:t>Edit Distance Calculation</a:t>
            </a:r>
          </a:p>
          <a:p>
            <a:pPr marL="495300" indent="-311150">
              <a:lnSpc>
                <a:spcPct val="120000"/>
              </a:lnSpc>
              <a:spcBef>
                <a:spcPts val="0"/>
              </a:spcBef>
              <a:spcAft>
                <a:spcPts val="0"/>
              </a:spcAft>
              <a:buClr>
                <a:srgbClr val="FE6200"/>
              </a:buClr>
            </a:pPr>
            <a:r>
              <a:rPr lang="en-US" b="1" dirty="0">
                <a:solidFill>
                  <a:srgbClr val="FE6200"/>
                </a:solidFill>
                <a:latin typeface="Calibri" panose="020F0502020204030204" pitchFamily="34" charset="0"/>
              </a:rPr>
              <a:t>22–12501× </a:t>
            </a:r>
            <a:r>
              <a:rPr lang="en-US" dirty="0">
                <a:solidFill>
                  <a:schemeClr val="tx1"/>
                </a:solidFill>
                <a:latin typeface="Calibri" panose="020F0502020204030204" pitchFamily="34" charset="0"/>
              </a:rPr>
              <a:t>speedup, </a:t>
            </a:r>
            <a:r>
              <a:rPr lang="en-US" b="1" dirty="0">
                <a:solidFill>
                  <a:srgbClr val="FE6200"/>
                </a:solidFill>
                <a:latin typeface="Calibri" panose="020F0502020204030204" pitchFamily="34" charset="0"/>
              </a:rPr>
              <a:t>548–582× </a:t>
            </a:r>
            <a:r>
              <a:rPr lang="en-US" dirty="0">
                <a:solidFill>
                  <a:schemeClr val="tx1"/>
                </a:solidFill>
                <a:latin typeface="Calibri" panose="020F0502020204030204" pitchFamily="34" charset="0"/>
              </a:rPr>
              <a:t>less power than </a:t>
            </a:r>
            <a:r>
              <a:rPr lang="en-US" b="1" dirty="0">
                <a:solidFill>
                  <a:schemeClr val="tx1"/>
                </a:solidFill>
              </a:rPr>
              <a:t>Edlib </a:t>
            </a:r>
            <a:r>
              <a:rPr lang="en-US" sz="1600" dirty="0">
                <a:solidFill>
                  <a:schemeClr val="tx1"/>
                </a:solidFill>
              </a:rPr>
              <a:t>(state-of-the-art </a:t>
            </a:r>
            <a:r>
              <a:rPr lang="en-US" sz="1600" b="1" dirty="0">
                <a:solidFill>
                  <a:srgbClr val="0070C0"/>
                </a:solidFill>
              </a:rPr>
              <a:t>SW</a:t>
            </a:r>
            <a:r>
              <a:rPr lang="en-US" sz="1600" dirty="0">
                <a:solidFill>
                  <a:schemeClr val="tx1"/>
                </a:solidFill>
              </a:rPr>
              <a:t>)</a:t>
            </a:r>
          </a:p>
          <a:p>
            <a:pPr marL="495300" indent="-311150">
              <a:lnSpc>
                <a:spcPct val="120000"/>
              </a:lnSpc>
              <a:spcBef>
                <a:spcPts val="0"/>
              </a:spcBef>
              <a:spcAft>
                <a:spcPts val="0"/>
              </a:spcAft>
              <a:buClr>
                <a:srgbClr val="FE6200"/>
              </a:buClr>
            </a:pPr>
            <a:r>
              <a:rPr lang="en-US" b="1" dirty="0">
                <a:solidFill>
                  <a:srgbClr val="FE6200"/>
                </a:solidFill>
                <a:latin typeface="Calibri" panose="020F0502020204030204" pitchFamily="34" charset="0"/>
              </a:rPr>
              <a:t>9.3–400× </a:t>
            </a:r>
            <a:r>
              <a:rPr lang="en-US" dirty="0">
                <a:solidFill>
                  <a:schemeClr val="tx1"/>
                </a:solidFill>
                <a:latin typeface="Calibri" panose="020F0502020204030204" pitchFamily="34" charset="0"/>
              </a:rPr>
              <a:t>speedup, </a:t>
            </a:r>
            <a:r>
              <a:rPr lang="en-US" b="1" dirty="0">
                <a:solidFill>
                  <a:srgbClr val="FE6200"/>
                </a:solidFill>
                <a:latin typeface="Calibri" panose="020F0502020204030204" pitchFamily="34" charset="0"/>
              </a:rPr>
              <a:t>67×</a:t>
            </a:r>
            <a:r>
              <a:rPr lang="en-US" b="1" dirty="0">
                <a:solidFill>
                  <a:srgbClr val="7A20C9"/>
                </a:solidFill>
                <a:latin typeface="Calibri" panose="020F0502020204030204" pitchFamily="34" charset="0"/>
              </a:rPr>
              <a:t> </a:t>
            </a:r>
            <a:r>
              <a:rPr lang="en-US" dirty="0">
                <a:solidFill>
                  <a:schemeClr val="tx1"/>
                </a:solidFill>
                <a:latin typeface="Calibri" panose="020F0502020204030204" pitchFamily="34" charset="0"/>
              </a:rPr>
              <a:t>less power than </a:t>
            </a:r>
            <a:r>
              <a:rPr lang="en-US" b="1" dirty="0">
                <a:solidFill>
                  <a:schemeClr val="tx1"/>
                </a:solidFill>
                <a:latin typeface="Calibri" panose="020F0502020204030204" pitchFamily="34" charset="0"/>
              </a:rPr>
              <a:t>ASAP</a:t>
            </a:r>
            <a:r>
              <a:rPr lang="en-US" sz="2120" dirty="0">
                <a:solidFill>
                  <a:schemeClr val="tx1"/>
                </a:solidFill>
                <a:latin typeface="Calibri" panose="020F0502020204030204" pitchFamily="34" charset="0"/>
              </a:rPr>
              <a:t> </a:t>
            </a:r>
            <a:r>
              <a:rPr lang="en-US" sz="1600" dirty="0">
                <a:solidFill>
                  <a:schemeClr val="tx1"/>
                </a:solidFill>
                <a:latin typeface="Calibri" panose="020F0502020204030204" pitchFamily="34" charset="0"/>
              </a:rPr>
              <a:t>(state-of-the-art </a:t>
            </a:r>
            <a:r>
              <a:rPr lang="en-US" sz="1600" b="1" dirty="0">
                <a:solidFill>
                  <a:srgbClr val="C00000"/>
                </a:solidFill>
                <a:latin typeface="Calibri" panose="020F0502020204030204" pitchFamily="34" charset="0"/>
              </a:rPr>
              <a:t>HW</a:t>
            </a:r>
            <a:r>
              <a:rPr lang="en-US" sz="1600" dirty="0">
                <a:solidFill>
                  <a:schemeClr val="tx1"/>
                </a:solidFill>
                <a:latin typeface="Calibri" panose="020F0502020204030204" pitchFamily="34" charset="0"/>
              </a:rPr>
              <a:t>)</a:t>
            </a:r>
          </a:p>
          <a:p>
            <a:pPr marL="542925" indent="-403225">
              <a:lnSpc>
                <a:spcPct val="120000"/>
              </a:lnSpc>
              <a:spcBef>
                <a:spcPts val="0"/>
              </a:spcBef>
              <a:spcAft>
                <a:spcPts val="0"/>
              </a:spcAft>
              <a:buClr>
                <a:srgbClr val="7030A0"/>
              </a:buClr>
              <a:buSzPct val="110000"/>
              <a:buAutoNum type="arabicParenBoth"/>
            </a:pPr>
            <a:endParaRPr lang="en-US" sz="2120" b="1" dirty="0">
              <a:solidFill>
                <a:srgbClr val="7030A0"/>
              </a:solidFill>
            </a:endParaRPr>
          </a:p>
        </p:txBody>
      </p:sp>
    </p:spTree>
    <p:custDataLst>
      <p:tags r:id="rId1"/>
    </p:custDataLst>
    <p:extLst>
      <p:ext uri="{BB962C8B-B14F-4D97-AF65-F5344CB8AC3E}">
        <p14:creationId xmlns:p14="http://schemas.microsoft.com/office/powerpoint/2010/main" val="1870074723"/>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dirty="0"/>
              <a:t>More on </a:t>
            </a:r>
            <a:r>
              <a:rPr lang="en-US" dirty="0" err="1"/>
              <a:t>GenASM</a:t>
            </a:r>
            <a:r>
              <a:rPr lang="en-US" dirty="0"/>
              <a:t> Framework </a:t>
            </a:r>
            <a:r>
              <a:rPr lang="en-US" sz="2500" b="1" dirty="0"/>
              <a:t>[MICRO 2020]</a:t>
            </a:r>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500" dirty="0"/>
              <a:t>Damla Senol Cali, Gurpreet S. Kalsi, </a:t>
            </a:r>
            <a:r>
              <a:rPr lang="en-US" sz="1500" dirty="0" err="1"/>
              <a:t>Zulal</a:t>
            </a:r>
            <a:r>
              <a:rPr lang="en-US" sz="1500" dirty="0"/>
              <a:t> </a:t>
            </a:r>
            <a:r>
              <a:rPr lang="en-US" sz="1500" dirty="0" err="1"/>
              <a:t>Bingol</a:t>
            </a:r>
            <a:r>
              <a:rPr lang="en-US" sz="1500" dirty="0"/>
              <a:t>, Can </a:t>
            </a:r>
            <a:r>
              <a:rPr lang="en-US" sz="1500" dirty="0" err="1"/>
              <a:t>Firtina</a:t>
            </a:r>
            <a:r>
              <a:rPr lang="en-US" sz="1500" dirty="0"/>
              <a:t>, Lavanya Subramanian, </a:t>
            </a:r>
            <a:r>
              <a:rPr lang="en-US" sz="1500" dirty="0" err="1"/>
              <a:t>Jeremie</a:t>
            </a:r>
            <a:r>
              <a:rPr lang="en-US" sz="1500" dirty="0"/>
              <a:t> S. Kim, </a:t>
            </a:r>
            <a:r>
              <a:rPr lang="en-US" sz="1500" dirty="0" err="1"/>
              <a:t>Rachata</a:t>
            </a:r>
            <a:r>
              <a:rPr lang="en-US" sz="1500" dirty="0"/>
              <a:t> Ausavarungnirun, Mohammed Alser, Juan Gomez-Luna, Amirali Boroumand, Anant Nori, Allison </a:t>
            </a:r>
            <a:r>
              <a:rPr lang="en-US" sz="1500" dirty="0" err="1"/>
              <a:t>Scibisz</a:t>
            </a:r>
            <a:r>
              <a:rPr lang="en-US" sz="1500" dirty="0"/>
              <a:t>, Sreenivas Subramoney, Can Alkan, Saugata Ghose, and Onur Mutlu,</a:t>
            </a:r>
            <a:br>
              <a:rPr lang="en-US" sz="1500" dirty="0"/>
            </a:br>
            <a:r>
              <a:rPr lang="en-US" sz="1500" b="1" dirty="0">
                <a:solidFill>
                  <a:srgbClr val="0000FF"/>
                </a:solidFill>
                <a:hlinkClick r:id="rId2">
                  <a:extLst>
                    <a:ext uri="{A12FA001-AC4F-418D-AE19-62706E023703}">
                      <ahyp:hlinkClr xmlns:ahyp="http://schemas.microsoft.com/office/drawing/2018/hyperlinkcolor" val="tx"/>
                    </a:ext>
                  </a:extLst>
                </a:hlinkClick>
              </a:rPr>
              <a:t>"GenASM: A High-Performance, Low-Power Approximate String Matching Acceleration Framework for Genome Sequence Analysis"</a:t>
            </a:r>
            <a:br>
              <a:rPr lang="en-US" sz="1500" dirty="0"/>
            </a:br>
            <a:r>
              <a:rPr lang="en-US" sz="1500" i="1" dirty="0"/>
              <a:t>Proceedings of the </a:t>
            </a:r>
            <a:r>
              <a:rPr lang="en-US" sz="1500" i="1" dirty="0">
                <a:hlinkClick r:id="rId3"/>
              </a:rPr>
              <a:t>53rd International Symposium on Microarchitecture</a:t>
            </a:r>
            <a:r>
              <a:rPr lang="en-US" sz="1500" i="1" dirty="0"/>
              <a:t> (</a:t>
            </a:r>
            <a:r>
              <a:rPr lang="en-US" sz="1500" b="1" i="1" dirty="0"/>
              <a:t>MICRO</a:t>
            </a:r>
            <a:r>
              <a:rPr lang="en-US" sz="1500" i="1" dirty="0"/>
              <a:t>)</a:t>
            </a:r>
            <a:r>
              <a:rPr lang="en-US" sz="1500" dirty="0"/>
              <a:t>, Virtual, October 2020.</a:t>
            </a:r>
            <a:br>
              <a:rPr lang="en-US" sz="1500" dirty="0"/>
            </a:br>
            <a:r>
              <a:rPr lang="en-US" sz="1500" dirty="0"/>
              <a:t>[</a:t>
            </a:r>
            <a:r>
              <a:rPr lang="en-US" sz="1500" dirty="0">
                <a:hlinkClick r:id="rId4"/>
              </a:rPr>
              <a:t>Lighting Talk Video</a:t>
            </a:r>
            <a:r>
              <a:rPr lang="en-US" sz="1500" dirty="0"/>
              <a:t> (1.5 minutes)]</a:t>
            </a:r>
            <a:br>
              <a:rPr lang="en-US" sz="1500" dirty="0"/>
            </a:br>
            <a:r>
              <a:rPr lang="en-US" sz="1500" dirty="0"/>
              <a:t>[</a:t>
            </a:r>
            <a:r>
              <a:rPr lang="en-US" sz="1500" dirty="0">
                <a:hlinkClick r:id="rId5"/>
              </a:rPr>
              <a:t>Lightning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Video</a:t>
            </a:r>
            <a:r>
              <a:rPr lang="en-US" sz="1500" dirty="0"/>
              <a:t> (18 minutes)]</a:t>
            </a:r>
            <a:br>
              <a:rPr lang="en-US" sz="1500" dirty="0"/>
            </a:br>
            <a:r>
              <a:rPr lang="en-US" sz="1500" dirty="0"/>
              <a:t>[</a:t>
            </a:r>
            <a:r>
              <a:rPr lang="en-US" sz="1500" dirty="0">
                <a:hlinkClick r:id="rId8"/>
              </a:rPr>
              <a:t>Slides (pptx)</a:t>
            </a:r>
            <a:r>
              <a:rPr lang="en-US" sz="1500" dirty="0"/>
              <a:t> </a:t>
            </a:r>
            <a:r>
              <a:rPr lang="en-US" sz="1500" dirty="0">
                <a:hlinkClick r:id="rId9"/>
              </a:rPr>
              <a:t>(pdf)</a:t>
            </a:r>
            <a:r>
              <a:rPr lang="en-US" sz="1500" dirty="0"/>
              <a:t>]</a:t>
            </a:r>
          </a:p>
          <a:p>
            <a:pPr marL="0" indent="0">
              <a:buNone/>
            </a:pPr>
            <a:br>
              <a:rPr lang="en-US" sz="1500" dirty="0"/>
            </a:br>
            <a:br>
              <a:rPr lang="en-US" sz="1500" dirty="0"/>
            </a:br>
            <a:endParaRPr lang="en-US" sz="15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943A4793-1AF6-E942-81F7-38877A7E30AC}"/>
              </a:ext>
            </a:extLst>
          </p:cNvPr>
          <p:cNvPicPr>
            <a:picLocks noChangeAspect="1"/>
          </p:cNvPicPr>
          <p:nvPr/>
        </p:nvPicPr>
        <p:blipFill>
          <a:blip r:embed="rId10"/>
          <a:stretch>
            <a:fillRect/>
          </a:stretch>
        </p:blipFill>
        <p:spPr>
          <a:xfrm>
            <a:off x="0" y="4013776"/>
            <a:ext cx="9144000" cy="2442505"/>
          </a:xfrm>
          <a:prstGeom prst="rect">
            <a:avLst/>
          </a:prstGeom>
        </p:spPr>
      </p:pic>
    </p:spTree>
    <p:extLst>
      <p:ext uri="{BB962C8B-B14F-4D97-AF65-F5344CB8AC3E}">
        <p14:creationId xmlns:p14="http://schemas.microsoft.com/office/powerpoint/2010/main" val="2425788056"/>
      </p:ext>
    </p:extLst>
  </p:cSld>
  <p:clrMapOvr>
    <a:masterClrMapping/>
  </p:clrMapOvr>
  <p:transition/>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dirty="0"/>
              <a:t>Accelerating Sequence-to-Graph Mapping</a:t>
            </a:r>
            <a:endParaRPr lang="en-US" sz="3000" b="1" dirty="0"/>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600" dirty="0" err="1"/>
              <a:t>Damla</a:t>
            </a:r>
            <a:r>
              <a:rPr lang="en-US" sz="1600" dirty="0"/>
              <a:t> </a:t>
            </a:r>
            <a:r>
              <a:rPr lang="en-US" sz="1600" dirty="0" err="1"/>
              <a:t>Senol</a:t>
            </a:r>
            <a:r>
              <a:rPr lang="en-US" sz="1600" dirty="0"/>
              <a:t> Cali, Konstantinos </a:t>
            </a:r>
            <a:r>
              <a:rPr lang="en-US" sz="1600" dirty="0" err="1"/>
              <a:t>Kanellopoulos</a:t>
            </a:r>
            <a:r>
              <a:rPr lang="en-US" sz="1600" dirty="0"/>
              <a:t>, Joel </a:t>
            </a:r>
            <a:r>
              <a:rPr lang="en-US" sz="1600" dirty="0" err="1"/>
              <a:t>Lindegger</a:t>
            </a:r>
            <a:r>
              <a:rPr lang="en-US" sz="1600" dirty="0"/>
              <a:t>, </a:t>
            </a:r>
            <a:r>
              <a:rPr lang="en-US" sz="1600" dirty="0" err="1"/>
              <a:t>Zulal</a:t>
            </a:r>
            <a:r>
              <a:rPr lang="en-US" sz="1600" dirty="0"/>
              <a:t> </a:t>
            </a:r>
            <a:r>
              <a:rPr lang="en-US" sz="1600" dirty="0" err="1"/>
              <a:t>Bingol</a:t>
            </a:r>
            <a:r>
              <a:rPr lang="en-US" sz="1600" dirty="0"/>
              <a:t>, Gurpreet S. Kalsi, </a:t>
            </a:r>
            <a:r>
              <a:rPr lang="en-US" sz="1600" dirty="0" err="1"/>
              <a:t>Ziyi</a:t>
            </a:r>
            <a:r>
              <a:rPr lang="en-US" sz="1600" dirty="0"/>
              <a:t> </a:t>
            </a:r>
            <a:r>
              <a:rPr lang="en-US" sz="1600" dirty="0" err="1"/>
              <a:t>Zuo</a:t>
            </a:r>
            <a:r>
              <a:rPr lang="en-US" sz="1600" dirty="0"/>
              <a:t>, Can </a:t>
            </a:r>
            <a:r>
              <a:rPr lang="en-US" sz="1600" dirty="0" err="1"/>
              <a:t>Firtina</a:t>
            </a:r>
            <a:r>
              <a:rPr lang="en-US" sz="1600" dirty="0"/>
              <a:t>, </a:t>
            </a:r>
            <a:r>
              <a:rPr lang="en-US" sz="1600" dirty="0" err="1"/>
              <a:t>Meryem</a:t>
            </a:r>
            <a:r>
              <a:rPr lang="en-US" sz="1600" dirty="0"/>
              <a:t> Banu </a:t>
            </a:r>
            <a:r>
              <a:rPr lang="en-US" sz="1600" dirty="0" err="1"/>
              <a:t>Cavlak</a:t>
            </a:r>
            <a:r>
              <a:rPr lang="en-US" sz="1600" dirty="0"/>
              <a:t>, </a:t>
            </a:r>
            <a:r>
              <a:rPr lang="en-US" sz="1600" dirty="0" err="1"/>
              <a:t>Jeremie</a:t>
            </a:r>
            <a:r>
              <a:rPr lang="en-US" sz="1600" dirty="0"/>
              <a:t> Kim, Nika </a:t>
            </a:r>
            <a:r>
              <a:rPr lang="en-US" sz="1600" dirty="0" err="1"/>
              <a:t>MansouriGhiasi</a:t>
            </a:r>
            <a:r>
              <a:rPr lang="en-US" sz="1600" dirty="0"/>
              <a:t>, Gagandeep Singh, Juan Gomez-Luna, Nour </a:t>
            </a:r>
            <a:r>
              <a:rPr lang="en-US" sz="1600" dirty="0" err="1"/>
              <a:t>Almadhoun</a:t>
            </a:r>
            <a:r>
              <a:rPr lang="en-US" sz="1600" dirty="0"/>
              <a:t> </a:t>
            </a:r>
            <a:r>
              <a:rPr lang="en-US" sz="1600" dirty="0" err="1"/>
              <a:t>Alserr</a:t>
            </a:r>
            <a:r>
              <a:rPr lang="en-US" sz="1600" dirty="0"/>
              <a:t>, Mohammed </a:t>
            </a:r>
            <a:r>
              <a:rPr lang="en-US" sz="1600" dirty="0" err="1"/>
              <a:t>Alser</a:t>
            </a:r>
            <a:r>
              <a:rPr lang="en-US" sz="1600" dirty="0"/>
              <a:t>, Sreenivas </a:t>
            </a:r>
            <a:r>
              <a:rPr lang="en-US" sz="1600" dirty="0" err="1"/>
              <a:t>Subramoney</a:t>
            </a:r>
            <a:r>
              <a:rPr lang="en-US" sz="1600" dirty="0"/>
              <a:t>, Can </a:t>
            </a:r>
            <a:r>
              <a:rPr lang="en-US" sz="1600" dirty="0" err="1"/>
              <a:t>Alkan</a:t>
            </a:r>
            <a:r>
              <a:rPr lang="en-US" sz="1600" dirty="0"/>
              <a:t>, </a:t>
            </a:r>
            <a:r>
              <a:rPr lang="en-US" sz="1600" dirty="0" err="1"/>
              <a:t>Saugata</a:t>
            </a:r>
            <a:r>
              <a:rPr lang="en-US" sz="1600" dirty="0"/>
              <a:t> Ghose, and 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"SeGraM: A Universal Hardware Accelerator for Genomic Sequence-to-Graph and Sequence-to-Sequence Mapping"</a:t>
            </a:r>
            <a:br>
              <a:rPr lang="en-US" sz="1600" dirty="0"/>
            </a:br>
            <a:r>
              <a:rPr lang="en-US" sz="1600" i="1" dirty="0"/>
              <a:t>Proceedings of the </a:t>
            </a:r>
            <a:r>
              <a:rPr lang="en-US" sz="1600" i="1" dirty="0">
                <a:hlinkClick r:id="rId3"/>
              </a:rPr>
              <a:t>49th International Symposium on Computer Architecture</a:t>
            </a:r>
            <a:r>
              <a:rPr lang="en-US" sz="1600" i="1" dirty="0"/>
              <a:t> (</a:t>
            </a:r>
            <a:r>
              <a:rPr lang="en-US" sz="1600" b="1" i="1" dirty="0"/>
              <a:t>ISCA</a:t>
            </a:r>
            <a:r>
              <a:rPr lang="en-US" sz="1600" i="1" dirty="0"/>
              <a:t>)</a:t>
            </a:r>
            <a:r>
              <a:rPr lang="en-US" sz="1600" dirty="0"/>
              <a:t>, New York, June 2022.</a:t>
            </a:r>
            <a:br>
              <a:rPr lang="en-US" sz="1600" dirty="0"/>
            </a:br>
            <a:r>
              <a:rPr lang="en-US" sz="1600" dirty="0"/>
              <a:t>[</a:t>
            </a:r>
            <a:r>
              <a:rPr lang="en-US" sz="1600" dirty="0">
                <a:hlinkClick r:id="rId4"/>
              </a:rPr>
              <a:t>arXiv version</a:t>
            </a:r>
            <a:r>
              <a:rPr lang="en-US" sz="1600" dirty="0"/>
              <a:t>]</a:t>
            </a:r>
          </a:p>
          <a:p>
            <a:pPr marL="0" indent="0">
              <a:buNone/>
            </a:pPr>
            <a:br>
              <a:rPr lang="en-US" sz="1600" dirty="0"/>
            </a:br>
            <a:br>
              <a:rPr lang="en-US" sz="1600" dirty="0"/>
            </a:br>
            <a:br>
              <a:rPr lang="en-US" sz="1600" dirty="0"/>
            </a:br>
            <a:endParaRPr lang="en-US" sz="16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0B477C33-B9F9-1DE8-0190-AA7C750B3BB4}"/>
              </a:ext>
            </a:extLst>
          </p:cNvPr>
          <p:cNvPicPr>
            <a:picLocks noChangeAspect="1"/>
          </p:cNvPicPr>
          <p:nvPr/>
        </p:nvPicPr>
        <p:blipFill>
          <a:blip r:embed="rId5"/>
          <a:stretch>
            <a:fillRect/>
          </a:stretch>
        </p:blipFill>
        <p:spPr>
          <a:xfrm>
            <a:off x="0" y="3562568"/>
            <a:ext cx="9144000" cy="2458720"/>
          </a:xfrm>
          <a:prstGeom prst="rect">
            <a:avLst/>
          </a:prstGeom>
        </p:spPr>
      </p:pic>
      <p:sp>
        <p:nvSpPr>
          <p:cNvPr id="5" name="TextBox 4">
            <a:extLst>
              <a:ext uri="{FF2B5EF4-FFF2-40B4-BE49-F238E27FC236}">
                <a16:creationId xmlns:a16="http://schemas.microsoft.com/office/drawing/2014/main" id="{EFD7793F-70F0-ABDA-8C95-C6EAE74CBBCA}"/>
              </a:ext>
            </a:extLst>
          </p:cNvPr>
          <p:cNvSpPr txBox="1"/>
          <p:nvPr/>
        </p:nvSpPr>
        <p:spPr>
          <a:xfrm>
            <a:off x="1489265" y="6351711"/>
            <a:ext cx="616547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https://arxiv.org/pdf/2205.05883.pdf</a:t>
            </a:r>
            <a:endParaRPr kumimoji="0" lang="en-US" sz="2400" b="1"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4199347890"/>
      </p:ext>
    </p:extLst>
  </p:cSld>
  <p:clrMapOvr>
    <a:masterClrMapping/>
  </p:clrMapOvr>
  <p:transition/>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Subtitle 2">
            <a:extLst>
              <a:ext uri="{FF2B5EF4-FFF2-40B4-BE49-F238E27FC236}">
                <a16:creationId xmlns:a16="http://schemas.microsoft.com/office/drawing/2014/main" id="{796CC445-E4A1-C147-83BA-30245FA13992}"/>
              </a:ext>
            </a:extLst>
          </p:cNvPr>
          <p:cNvSpPr>
            <a:spLocks noGrp="1"/>
          </p:cNvSpPr>
          <p:nvPr>
            <p:ph type="subTitle" idx="1"/>
          </p:nvPr>
        </p:nvSpPr>
        <p:spPr>
          <a:xfrm>
            <a:off x="283845" y="2296159"/>
            <a:ext cx="8576310" cy="4990497"/>
          </a:xfrm>
        </p:spPr>
        <p:txBody>
          <a:bodyPr>
            <a:normAutofit/>
          </a:bodyPr>
          <a:lstStyle/>
          <a:p>
            <a:pPr algn="ctr">
              <a:lnSpc>
                <a:spcPct val="105000"/>
              </a:lnSpc>
              <a:spcBef>
                <a:spcPts val="0"/>
              </a:spcBef>
              <a:spcAft>
                <a:spcPts val="600"/>
              </a:spcAft>
            </a:pPr>
            <a:r>
              <a:rPr lang="en-US" sz="3000" b="1" dirty="0">
                <a:solidFill>
                  <a:schemeClr val="tx1"/>
                </a:solidFill>
              </a:rPr>
              <a:t>Damla Senol Cali, Ph.D.</a:t>
            </a:r>
            <a:endParaRPr lang="en-US" sz="3000" b="1" baseline="30000" dirty="0">
              <a:solidFill>
                <a:schemeClr val="tx1"/>
              </a:solidFill>
            </a:endParaRPr>
          </a:p>
          <a:p>
            <a:pPr algn="ctr">
              <a:lnSpc>
                <a:spcPct val="105000"/>
              </a:lnSpc>
              <a:spcBef>
                <a:spcPts val="0"/>
              </a:spcBef>
              <a:spcAft>
                <a:spcPts val="0"/>
              </a:spcAft>
            </a:pPr>
            <a:r>
              <a:rPr lang="en-US" dirty="0">
                <a:solidFill>
                  <a:srgbClr val="0070C0"/>
                </a:solidFill>
                <a:hlinkClick r:id="rId3">
                  <a:extLst>
                    <a:ext uri="{A12FA001-AC4F-418D-AE19-62706E023703}">
                      <ahyp:hlinkClr xmlns:ahyp="http://schemas.microsoft.com/office/drawing/2018/hyperlinkcolor" val="tx"/>
                    </a:ext>
                  </a:extLst>
                </a:hlinkClick>
              </a:rPr>
              <a:t>damlasenolcali@gmail.com</a:t>
            </a:r>
            <a:r>
              <a:rPr lang="en-US" dirty="0">
                <a:solidFill>
                  <a:srgbClr val="0070C0"/>
                </a:solidFill>
              </a:rPr>
              <a:t> </a:t>
            </a:r>
          </a:p>
          <a:p>
            <a:pPr algn="ctr">
              <a:lnSpc>
                <a:spcPct val="105000"/>
              </a:lnSpc>
              <a:spcBef>
                <a:spcPts val="0"/>
              </a:spcBef>
              <a:spcAft>
                <a:spcPts val="0"/>
              </a:spcAft>
            </a:pPr>
            <a:r>
              <a:rPr lang="en-US" dirty="0">
                <a:solidFill>
                  <a:srgbClr val="0070C0"/>
                </a:solidFill>
                <a:hlinkClick r:id="rId4">
                  <a:extLst>
                    <a:ext uri="{A12FA001-AC4F-418D-AE19-62706E023703}">
                      <ahyp:hlinkClr xmlns:ahyp="http://schemas.microsoft.com/office/drawing/2018/hyperlinkcolor" val="tx"/>
                    </a:ext>
                  </a:extLst>
                </a:hlinkClick>
              </a:rPr>
              <a:t>https://damlasenolcali.github.io/</a:t>
            </a:r>
            <a:r>
              <a:rPr lang="en-US" dirty="0">
                <a:solidFill>
                  <a:srgbClr val="0070C0"/>
                </a:solidFill>
              </a:rPr>
              <a:t> </a:t>
            </a:r>
          </a:p>
          <a:p>
            <a:pPr algn="ctr">
              <a:lnSpc>
                <a:spcPct val="100000"/>
              </a:lnSpc>
              <a:spcBef>
                <a:spcPts val="0"/>
              </a:spcBef>
              <a:spcAft>
                <a:spcPts val="0"/>
              </a:spcAft>
            </a:pPr>
            <a:endParaRPr lang="en-US" dirty="0"/>
          </a:p>
          <a:p>
            <a:pPr algn="ctr">
              <a:lnSpc>
                <a:spcPct val="105000"/>
              </a:lnSpc>
              <a:spcBef>
                <a:spcPts val="0"/>
              </a:spcBef>
              <a:spcAft>
                <a:spcPts val="0"/>
              </a:spcAft>
            </a:pPr>
            <a:r>
              <a:rPr lang="en-US" sz="1900" dirty="0">
                <a:solidFill>
                  <a:schemeClr val="tx1"/>
                </a:solidFill>
              </a:rPr>
              <a:t>Konstantinos Kanellopoulos, Joel </a:t>
            </a:r>
            <a:r>
              <a:rPr lang="en-US" sz="1900" dirty="0" err="1">
                <a:solidFill>
                  <a:schemeClr val="tx1"/>
                </a:solidFill>
              </a:rPr>
              <a:t>Lindegger</a:t>
            </a:r>
            <a:r>
              <a:rPr lang="en-US" sz="1900" dirty="0">
                <a:solidFill>
                  <a:schemeClr val="tx1"/>
                </a:solidFill>
              </a:rPr>
              <a:t>, Zulal </a:t>
            </a:r>
            <a:r>
              <a:rPr lang="en-US" sz="1900" dirty="0" err="1">
                <a:solidFill>
                  <a:schemeClr val="tx1"/>
                </a:solidFill>
              </a:rPr>
              <a:t>Bingol</a:t>
            </a:r>
            <a:r>
              <a:rPr lang="en-US" sz="1900" dirty="0">
                <a:solidFill>
                  <a:schemeClr val="tx1"/>
                </a:solidFill>
              </a:rPr>
              <a:t>, Gurpreet S. Kalsi, Ziyi Zuo, Can Firtina, Meryem Banu </a:t>
            </a:r>
            <a:r>
              <a:rPr lang="en-US" sz="1900" dirty="0" err="1">
                <a:solidFill>
                  <a:schemeClr val="tx1"/>
                </a:solidFill>
              </a:rPr>
              <a:t>Cavlak</a:t>
            </a:r>
            <a:r>
              <a:rPr lang="en-US" sz="1900" dirty="0">
                <a:solidFill>
                  <a:schemeClr val="tx1"/>
                </a:solidFill>
              </a:rPr>
              <a:t>, Jeremie S. Kim, Nika Mansouri Ghiasi, </a:t>
            </a:r>
          </a:p>
          <a:p>
            <a:pPr algn="ctr">
              <a:lnSpc>
                <a:spcPct val="105000"/>
              </a:lnSpc>
              <a:spcBef>
                <a:spcPts val="0"/>
              </a:spcBef>
              <a:spcAft>
                <a:spcPts val="0"/>
              </a:spcAft>
            </a:pPr>
            <a:r>
              <a:rPr lang="en-US" sz="1900" dirty="0">
                <a:solidFill>
                  <a:schemeClr val="tx1"/>
                </a:solidFill>
              </a:rPr>
              <a:t>Gagandeep Singh, Juan Gomez-Luna, Nour Almadhoun </a:t>
            </a:r>
            <a:r>
              <a:rPr lang="en-US" sz="1900" dirty="0" err="1">
                <a:solidFill>
                  <a:schemeClr val="tx1"/>
                </a:solidFill>
              </a:rPr>
              <a:t>Alserr</a:t>
            </a:r>
            <a:r>
              <a:rPr lang="en-US" sz="1900" dirty="0">
                <a:solidFill>
                  <a:schemeClr val="tx1"/>
                </a:solidFill>
              </a:rPr>
              <a:t>, Mohammed Alser, Sreenivas Subramoney, Can </a:t>
            </a:r>
            <a:r>
              <a:rPr lang="en-US" sz="1900" dirty="0" err="1">
                <a:solidFill>
                  <a:schemeClr val="tx1"/>
                </a:solidFill>
              </a:rPr>
              <a:t>Alkan</a:t>
            </a:r>
            <a:r>
              <a:rPr lang="en-US" sz="1900" dirty="0">
                <a:solidFill>
                  <a:schemeClr val="tx1"/>
                </a:solidFill>
              </a:rPr>
              <a:t>, Saugata Ghose, Onur Mutlu</a:t>
            </a:r>
            <a:endParaRPr lang="en-US" sz="2500" dirty="0"/>
          </a:p>
          <a:p>
            <a:pPr algn="ctr">
              <a:lnSpc>
                <a:spcPct val="100000"/>
              </a:lnSpc>
              <a:spcBef>
                <a:spcPts val="0"/>
              </a:spcBef>
              <a:spcAft>
                <a:spcPts val="0"/>
              </a:spcAft>
            </a:pPr>
            <a:endParaRPr lang="en-US" sz="2500" dirty="0"/>
          </a:p>
          <a:p>
            <a:pPr algn="ctr">
              <a:lnSpc>
                <a:spcPct val="100000"/>
              </a:lnSpc>
              <a:spcBef>
                <a:spcPts val="0"/>
              </a:spcBef>
              <a:spcAft>
                <a:spcPts val="0"/>
              </a:spcAft>
            </a:pPr>
            <a:endParaRPr lang="en-US" sz="2500" dirty="0"/>
          </a:p>
          <a:p>
            <a:pPr algn="r">
              <a:lnSpc>
                <a:spcPct val="100000"/>
              </a:lnSpc>
              <a:spcBef>
                <a:spcPts val="0"/>
              </a:spcBef>
              <a:spcAft>
                <a:spcPts val="0"/>
              </a:spcAft>
            </a:pPr>
            <a:endParaRPr lang="en-US" dirty="0"/>
          </a:p>
          <a:p>
            <a:pPr algn="r">
              <a:lnSpc>
                <a:spcPct val="100000"/>
              </a:lnSpc>
              <a:spcBef>
                <a:spcPts val="0"/>
              </a:spcBef>
              <a:spcAft>
                <a:spcPts val="0"/>
              </a:spcAft>
            </a:pPr>
            <a:endParaRPr lang="en-US" dirty="0"/>
          </a:p>
        </p:txBody>
      </p:sp>
      <p:grpSp>
        <p:nvGrpSpPr>
          <p:cNvPr id="2" name="Group 1">
            <a:extLst>
              <a:ext uri="{FF2B5EF4-FFF2-40B4-BE49-F238E27FC236}">
                <a16:creationId xmlns:a16="http://schemas.microsoft.com/office/drawing/2014/main" id="{9F38338B-173A-C341-4D38-8C99AD129895}"/>
              </a:ext>
            </a:extLst>
          </p:cNvPr>
          <p:cNvGrpSpPr/>
          <p:nvPr/>
        </p:nvGrpSpPr>
        <p:grpSpPr>
          <a:xfrm>
            <a:off x="585709" y="5318472"/>
            <a:ext cx="7972583" cy="582782"/>
            <a:chOff x="805427" y="5318472"/>
            <a:chExt cx="7972583" cy="582782"/>
          </a:xfrm>
        </p:grpSpPr>
        <p:pic>
          <p:nvPicPr>
            <p:cNvPr id="44" name="Picture 43">
              <a:extLst>
                <a:ext uri="{FF2B5EF4-FFF2-40B4-BE49-F238E27FC236}">
                  <a16:creationId xmlns:a16="http://schemas.microsoft.com/office/drawing/2014/main" id="{AFD88F3A-22B5-0541-830C-CE8C70F1D75D}"/>
                </a:ext>
              </a:extLst>
            </p:cNvPr>
            <p:cNvPicPr>
              <a:picLocks noChangeAspect="1"/>
            </p:cNvPicPr>
            <p:nvPr/>
          </p:nvPicPr>
          <p:blipFill>
            <a:blip r:embed="rId5"/>
            <a:stretch>
              <a:fillRect/>
            </a:stretch>
          </p:blipFill>
          <p:spPr>
            <a:xfrm>
              <a:off x="805427" y="5376470"/>
              <a:ext cx="2513099" cy="466786"/>
            </a:xfrm>
            <a:prstGeom prst="rect">
              <a:avLst/>
            </a:prstGeom>
          </p:spPr>
        </p:pic>
        <p:pic>
          <p:nvPicPr>
            <p:cNvPr id="45" name="Picture 44">
              <a:extLst>
                <a:ext uri="{FF2B5EF4-FFF2-40B4-BE49-F238E27FC236}">
                  <a16:creationId xmlns:a16="http://schemas.microsoft.com/office/drawing/2014/main" id="{2C3C004B-3548-3A4C-9F73-FDE1CA57119F}"/>
                </a:ext>
              </a:extLst>
            </p:cNvPr>
            <p:cNvPicPr>
              <a:picLocks noChangeAspect="1"/>
            </p:cNvPicPr>
            <p:nvPr/>
          </p:nvPicPr>
          <p:blipFill rotWithShape="1">
            <a:blip r:embed="rId6"/>
            <a:srcRect l="9652" t="28752" r="10462" b="30881"/>
            <a:stretch/>
          </p:blipFill>
          <p:spPr>
            <a:xfrm>
              <a:off x="3840107" y="5400891"/>
              <a:ext cx="1862001" cy="365760"/>
            </a:xfrm>
            <a:prstGeom prst="rect">
              <a:avLst/>
            </a:prstGeom>
          </p:spPr>
        </p:pic>
        <p:pic>
          <p:nvPicPr>
            <p:cNvPr id="47" name="Picture 46">
              <a:extLst>
                <a:ext uri="{FF2B5EF4-FFF2-40B4-BE49-F238E27FC236}">
                  <a16:creationId xmlns:a16="http://schemas.microsoft.com/office/drawing/2014/main" id="{59D3C154-21B3-9143-946D-1E8A43437D85}"/>
                </a:ext>
              </a:extLst>
            </p:cNvPr>
            <p:cNvPicPr>
              <a:picLocks noChangeAspect="1"/>
            </p:cNvPicPr>
            <p:nvPr/>
          </p:nvPicPr>
          <p:blipFill>
            <a:blip r:embed="rId7"/>
            <a:stretch>
              <a:fillRect/>
            </a:stretch>
          </p:blipFill>
          <p:spPr>
            <a:xfrm>
              <a:off x="6223689" y="5318472"/>
              <a:ext cx="2554321" cy="582782"/>
            </a:xfrm>
            <a:prstGeom prst="rect">
              <a:avLst/>
            </a:prstGeom>
          </p:spPr>
        </p:pic>
      </p:grpSp>
      <p:grpSp>
        <p:nvGrpSpPr>
          <p:cNvPr id="4" name="Group 3">
            <a:extLst>
              <a:ext uri="{FF2B5EF4-FFF2-40B4-BE49-F238E27FC236}">
                <a16:creationId xmlns:a16="http://schemas.microsoft.com/office/drawing/2014/main" id="{2C88D744-39F7-7F1F-813C-4AEBBD49C1FF}"/>
              </a:ext>
            </a:extLst>
          </p:cNvPr>
          <p:cNvGrpSpPr/>
          <p:nvPr/>
        </p:nvGrpSpPr>
        <p:grpSpPr>
          <a:xfrm>
            <a:off x="1496991" y="6137053"/>
            <a:ext cx="6150018" cy="493770"/>
            <a:chOff x="1403533" y="6137053"/>
            <a:chExt cx="6150018" cy="493770"/>
          </a:xfrm>
        </p:grpSpPr>
        <p:pic>
          <p:nvPicPr>
            <p:cNvPr id="41" name="Picture 2">
              <a:extLst>
                <a:ext uri="{FF2B5EF4-FFF2-40B4-BE49-F238E27FC236}">
                  <a16:creationId xmlns:a16="http://schemas.microsoft.com/office/drawing/2014/main" id="{D8D0E397-B940-0A45-ADC7-7E8E873FD4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768" y="6137053"/>
              <a:ext cx="1862001" cy="489422"/>
            </a:xfrm>
            <a:prstGeom prst="rect">
              <a:avLst/>
            </a:prstGeom>
            <a:noFill/>
            <a:extLst>
              <a:ext uri="{909E8E84-426E-40DD-AFC4-6F175D3DCCD1}">
                <a14:hiddenFill xmlns:a14="http://schemas.microsoft.com/office/drawing/2010/main">
                  <a:solidFill>
                    <a:srgbClr val="FFFFFF"/>
                  </a:solidFill>
                </a14:hiddenFill>
              </a:ext>
            </a:extLst>
          </p:spPr>
        </p:pic>
        <p:pic>
          <p:nvPicPr>
            <p:cNvPr id="43" name="Picture 42">
              <a:extLst>
                <a:ext uri="{FF2B5EF4-FFF2-40B4-BE49-F238E27FC236}">
                  <a16:creationId xmlns:a16="http://schemas.microsoft.com/office/drawing/2014/main" id="{89A24756-5F9E-F149-8DD6-2A66D2C5C0D4}"/>
                </a:ext>
              </a:extLst>
            </p:cNvPr>
            <p:cNvPicPr>
              <a:picLocks noChangeAspect="1"/>
            </p:cNvPicPr>
            <p:nvPr/>
          </p:nvPicPr>
          <p:blipFill>
            <a:blip r:embed="rId9"/>
            <a:stretch>
              <a:fillRect/>
            </a:stretch>
          </p:blipFill>
          <p:spPr>
            <a:xfrm>
              <a:off x="5897046" y="6137053"/>
              <a:ext cx="1656505" cy="489422"/>
            </a:xfrm>
            <a:prstGeom prst="rect">
              <a:avLst/>
            </a:prstGeom>
          </p:spPr>
        </p:pic>
        <p:pic>
          <p:nvPicPr>
            <p:cNvPr id="48" name="Picture 47" descr="A picture containing drawing&#10;&#10;Description automatically generated">
              <a:extLst>
                <a:ext uri="{FF2B5EF4-FFF2-40B4-BE49-F238E27FC236}">
                  <a16:creationId xmlns:a16="http://schemas.microsoft.com/office/drawing/2014/main" id="{532D2A0E-49BA-F44A-93B6-DF18FB3A97AB}"/>
                </a:ext>
              </a:extLst>
            </p:cNvPr>
            <p:cNvPicPr>
              <a:picLocks noChangeAspect="1"/>
            </p:cNvPicPr>
            <p:nvPr/>
          </p:nvPicPr>
          <p:blipFill>
            <a:blip r:embed="rId10"/>
            <a:stretch>
              <a:fillRect/>
            </a:stretch>
          </p:blipFill>
          <p:spPr>
            <a:xfrm>
              <a:off x="1403533" y="6164037"/>
              <a:ext cx="1138958" cy="466786"/>
            </a:xfrm>
            <a:prstGeom prst="rect">
              <a:avLst/>
            </a:prstGeom>
          </p:spPr>
        </p:pic>
      </p:grpSp>
      <p:sp>
        <p:nvSpPr>
          <p:cNvPr id="49" name="Title 1">
            <a:extLst>
              <a:ext uri="{FF2B5EF4-FFF2-40B4-BE49-F238E27FC236}">
                <a16:creationId xmlns:a16="http://schemas.microsoft.com/office/drawing/2014/main" id="{D7BD3DAB-B726-A54A-870D-2B897B36D72A}"/>
              </a:ext>
            </a:extLst>
          </p:cNvPr>
          <p:cNvSpPr>
            <a:spLocks noGrp="1"/>
          </p:cNvSpPr>
          <p:nvPr>
            <p:ph type="ctrTitle"/>
          </p:nvPr>
        </p:nvSpPr>
        <p:spPr>
          <a:xfrm>
            <a:off x="0" y="1"/>
            <a:ext cx="9144000" cy="2174240"/>
          </a:xfrm>
          <a:solidFill>
            <a:schemeClr val="accent2">
              <a:lumMod val="20000"/>
              <a:lumOff val="80000"/>
            </a:schemeClr>
          </a:solidFill>
        </p:spPr>
        <p:txBody>
          <a:bodyPr anchor="ctr" anchorCtr="0">
            <a:normAutofit/>
          </a:bodyPr>
          <a:lstStyle/>
          <a:p>
            <a:pPr algn="ctr">
              <a:lnSpc>
                <a:spcPct val="105000"/>
              </a:lnSpc>
            </a:pPr>
            <a:r>
              <a:rPr lang="en-US" sz="3400" b="1" dirty="0">
                <a:solidFill>
                  <a:srgbClr val="0070C0"/>
                </a:solidFill>
              </a:rPr>
              <a:t>SeGraM: A Universal Hardware Accelerator for Genomic Sequence-to-Graph and </a:t>
            </a:r>
            <a:br>
              <a:rPr lang="en-US" sz="3400" b="1" dirty="0">
                <a:solidFill>
                  <a:srgbClr val="0070C0"/>
                </a:solidFill>
              </a:rPr>
            </a:br>
            <a:r>
              <a:rPr lang="en-US" sz="3400" b="1" dirty="0">
                <a:solidFill>
                  <a:srgbClr val="0070C0"/>
                </a:solidFill>
              </a:rPr>
              <a:t>Sequence-to-Sequence Mapping</a:t>
            </a:r>
            <a:endParaRPr lang="en-US" sz="3400" dirty="0">
              <a:solidFill>
                <a:schemeClr val="accent1"/>
              </a:solidFill>
            </a:endParaRPr>
          </a:p>
        </p:txBody>
      </p:sp>
    </p:spTree>
    <p:extLst>
      <p:ext uri="{BB962C8B-B14F-4D97-AF65-F5344CB8AC3E}">
        <p14:creationId xmlns:p14="http://schemas.microsoft.com/office/powerpoint/2010/main" val="3400058152"/>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extBox 14">
            <a:extLst>
              <a:ext uri="{FF2B5EF4-FFF2-40B4-BE49-F238E27FC236}">
                <a16:creationId xmlns:a16="http://schemas.microsoft.com/office/drawing/2014/main" id="{47C3920B-776E-1C94-7780-2082DF993C4E}"/>
              </a:ext>
            </a:extLst>
          </p:cNvPr>
          <p:cNvSpPr txBox="1"/>
          <p:nvPr/>
        </p:nvSpPr>
        <p:spPr>
          <a:xfrm>
            <a:off x="366961" y="1966906"/>
            <a:ext cx="4114800" cy="2858929"/>
          </a:xfrm>
          <a:prstGeom prst="roundRect">
            <a:avLst>
              <a:gd name="adj" fmla="val 2265"/>
            </a:avLst>
          </a:prstGeom>
          <a:solidFill>
            <a:srgbClr val="0070C0">
              <a:alpha val="1000"/>
            </a:srgbClr>
          </a:solidFill>
          <a:ln w="28575">
            <a:solidFill>
              <a:srgbClr val="0070C0"/>
            </a:solidFill>
          </a:ln>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rPr>
              <a:t>S</a:t>
            </a:r>
            <a:r>
              <a:rPr kumimoji="0" lang="en-US" sz="1780" b="1" i="1" u="none" strike="noStrike" kern="1200" cap="none" spc="0" normalizeH="0" baseline="0" noProof="0" dirty="0">
                <a:ln>
                  <a:noFill/>
                </a:ln>
                <a:solidFill>
                  <a:srgbClr val="0070C0"/>
                </a:solidFill>
                <a:effectLst/>
                <a:uLnTx/>
                <a:uFillTx/>
                <a:latin typeface="Corbel" panose="020B0503020204020204"/>
                <a:ea typeface="+mn-ea"/>
                <a:cs typeface="+mn-cs"/>
              </a:rPr>
              <a:t>equence-to-Sequence (S2S) Mapping</a:t>
            </a:r>
            <a:r>
              <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rPr>
              <a:t> </a:t>
            </a:r>
            <a:endParaRPr kumimoji="0" lang="en-US" sz="1780" b="0" i="0" u="none" strike="noStrike" kern="1200" cap="none" spc="0" normalizeH="0" baseline="0" noProof="0" dirty="0">
              <a:ln>
                <a:noFill/>
              </a:ln>
              <a:solidFill>
                <a:srgbClr val="0070C0"/>
              </a:solidFill>
              <a:effectLst/>
              <a:uLnTx/>
              <a:uFillTx/>
              <a:latin typeface="Corbel" panose="020B0503020204020204"/>
              <a:ea typeface="+mn-ea"/>
              <a:cs typeface="+mn-cs"/>
            </a:endParaRPr>
          </a:p>
        </p:txBody>
      </p:sp>
      <p:sp>
        <p:nvSpPr>
          <p:cNvPr id="18" name="TextBox 17">
            <a:extLst>
              <a:ext uri="{FF2B5EF4-FFF2-40B4-BE49-F238E27FC236}">
                <a16:creationId xmlns:a16="http://schemas.microsoft.com/office/drawing/2014/main" id="{52C6F56A-5AEA-76E5-045D-94D5B937E04D}"/>
              </a:ext>
            </a:extLst>
          </p:cNvPr>
          <p:cNvSpPr txBox="1"/>
          <p:nvPr/>
        </p:nvSpPr>
        <p:spPr>
          <a:xfrm>
            <a:off x="4619201" y="1963234"/>
            <a:ext cx="4114800" cy="2858929"/>
          </a:xfrm>
          <a:prstGeom prst="roundRect">
            <a:avLst>
              <a:gd name="adj" fmla="val 2265"/>
            </a:avLst>
          </a:prstGeom>
          <a:solidFill>
            <a:srgbClr val="0070C0">
              <a:alpha val="1000"/>
            </a:srgbClr>
          </a:solidFill>
          <a:ln w="28575">
            <a:solidFill>
              <a:srgbClr val="0070C0"/>
            </a:solidFill>
          </a:ln>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rPr>
              <a:t>S</a:t>
            </a:r>
            <a:r>
              <a:rPr kumimoji="0" lang="en-US" sz="1780" b="1" i="1" u="none" strike="noStrike" kern="1200" cap="none" spc="0" normalizeH="0" baseline="0" noProof="0" dirty="0">
                <a:ln>
                  <a:noFill/>
                </a:ln>
                <a:solidFill>
                  <a:srgbClr val="0070C0"/>
                </a:solidFill>
                <a:effectLst/>
                <a:uLnTx/>
                <a:uFillTx/>
                <a:latin typeface="Corbel" panose="020B0503020204020204"/>
                <a:ea typeface="+mn-ea"/>
                <a:cs typeface="+mn-cs"/>
              </a:rPr>
              <a:t>equence-to-Graph (S2G) Mapping</a:t>
            </a:r>
            <a:r>
              <a:rPr kumimoji="0" lang="en-US" sz="1780" b="1" i="0" u="none" strike="noStrike" kern="1200" cap="none" spc="0" normalizeH="0" baseline="0" noProof="0" dirty="0">
                <a:ln>
                  <a:noFill/>
                </a:ln>
                <a:solidFill>
                  <a:srgbClr val="0070C0"/>
                </a:solidFill>
                <a:effectLst/>
                <a:uLnTx/>
                <a:uFillTx/>
                <a:latin typeface="Corbel" panose="020B0503020204020204"/>
                <a:ea typeface="+mn-ea"/>
                <a:cs typeface="+mn-cs"/>
              </a:rPr>
              <a:t> </a:t>
            </a:r>
            <a:endParaRPr kumimoji="0" lang="en-US" sz="1780" b="0" i="0" u="none" strike="noStrike" kern="1200" cap="none" spc="0" normalizeH="0" baseline="0" noProof="0" dirty="0">
              <a:ln>
                <a:noFill/>
              </a:ln>
              <a:solidFill>
                <a:srgbClr val="0070C0"/>
              </a:solidFill>
              <a:effectLst/>
              <a:uLnTx/>
              <a:uFillTx/>
              <a:latin typeface="Corbel" panose="020B0503020204020204"/>
              <a:ea typeface="+mn-ea"/>
              <a:cs typeface="+mn-cs"/>
            </a:endParaRPr>
          </a:p>
        </p:txBody>
      </p:sp>
      <p:sp>
        <p:nvSpPr>
          <p:cNvPr id="2" name="Title 1">
            <a:extLst>
              <a:ext uri="{FF2B5EF4-FFF2-40B4-BE49-F238E27FC236}">
                <a16:creationId xmlns:a16="http://schemas.microsoft.com/office/drawing/2014/main" id="{29AA6D00-56D8-D04C-9A4A-CB34F95ADD64}"/>
              </a:ext>
            </a:extLst>
          </p:cNvPr>
          <p:cNvSpPr>
            <a:spLocks noGrp="1"/>
          </p:cNvSpPr>
          <p:nvPr>
            <p:ph type="title"/>
          </p:nvPr>
        </p:nvSpPr>
        <p:spPr>
          <a:xfrm>
            <a:off x="366963" y="257434"/>
            <a:ext cx="8410073" cy="753467"/>
          </a:xfrm>
        </p:spPr>
        <p:txBody>
          <a:bodyPr>
            <a:normAutofit fontScale="90000"/>
          </a:bodyPr>
          <a:lstStyle/>
          <a:p>
            <a:r>
              <a:rPr lang="en-US" dirty="0"/>
              <a:t>Genome Sequence Analysis</a:t>
            </a:r>
          </a:p>
        </p:txBody>
      </p:sp>
      <p:sp>
        <p:nvSpPr>
          <p:cNvPr id="5" name="Slide Number Placeholder 4">
            <a:extLst>
              <a:ext uri="{FF2B5EF4-FFF2-40B4-BE49-F238E27FC236}">
                <a16:creationId xmlns:a16="http://schemas.microsoft.com/office/drawing/2014/main" id="{BF4548FC-B7D5-F84F-83AA-BEEE7ACE5F05}"/>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168</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
        <p:nvSpPr>
          <p:cNvPr id="9" name="TextBox 8">
            <a:extLst>
              <a:ext uri="{FF2B5EF4-FFF2-40B4-BE49-F238E27FC236}">
                <a16:creationId xmlns:a16="http://schemas.microsoft.com/office/drawing/2014/main" id="{878949DC-4DB8-73CB-9D1C-D683DFEA5225}"/>
              </a:ext>
            </a:extLst>
          </p:cNvPr>
          <p:cNvSpPr txBox="1"/>
          <p:nvPr/>
        </p:nvSpPr>
        <p:spPr>
          <a:xfrm>
            <a:off x="366962" y="4940624"/>
            <a:ext cx="8410073" cy="1408383"/>
          </a:xfrm>
          <a:prstGeom prst="roundRect">
            <a:avLst>
              <a:gd name="adj" fmla="val 3822"/>
            </a:avLst>
          </a:prstGeom>
          <a:solidFill>
            <a:srgbClr val="7030A0">
              <a:alpha val="3000"/>
            </a:srgbClr>
          </a:solidFill>
          <a:ln w="28575">
            <a:solidFill>
              <a:srgbClr val="7030A0"/>
            </a:solidFill>
          </a:ln>
        </p:spPr>
        <p:txBody>
          <a:bodyPr wrap="square" rtlCol="0" anchor="ctr" anchorCtr="0">
            <a:noAutofit/>
          </a:bodyPr>
          <a:lstStyle/>
          <a:p>
            <a:pPr marL="0" marR="0" lvl="0" indent="0" algn="ctr" defTabSz="457200" rtl="0" eaLnBrk="1" fontAlgn="auto" latinLnBrk="0" hangingPunct="1">
              <a:lnSpc>
                <a:spcPct val="100000"/>
              </a:lnSpc>
              <a:spcBef>
                <a:spcPts val="600"/>
              </a:spcBef>
              <a:spcAft>
                <a:spcPts val="0"/>
              </a:spcAft>
              <a:buClr>
                <a:srgbClr val="C00000"/>
              </a:buClr>
              <a:buSzTx/>
              <a:buFontTx/>
              <a:buNone/>
              <a:tabLst/>
              <a:defRPr/>
            </a:pPr>
            <a:r>
              <a:rPr kumimoji="0" lang="en-US" sz="2200" b="0" i="1" u="none" strike="noStrike" kern="1200" cap="none" spc="0" normalizeH="0" baseline="0" noProof="0" dirty="0">
                <a:ln>
                  <a:noFill/>
                </a:ln>
                <a:solidFill>
                  <a:prstClr val="black"/>
                </a:solidFill>
                <a:effectLst/>
                <a:uLnTx/>
                <a:uFillTx/>
                <a:latin typeface="Corbel" panose="020B0503020204020204"/>
                <a:ea typeface="+mn-ea"/>
                <a:cs typeface="+mn-cs"/>
              </a:rPr>
              <a:t>Sequence-to-graph mapping </a:t>
            </a:r>
            <a:r>
              <a:rPr kumimoji="0" lang="en-US" sz="2200" b="0" i="0" u="none" strike="noStrike" kern="1200" cap="none" spc="0" normalizeH="0" baseline="0" noProof="0" dirty="0">
                <a:ln>
                  <a:noFill/>
                </a:ln>
                <a:solidFill>
                  <a:prstClr val="black"/>
                </a:solidFill>
                <a:effectLst/>
                <a:uLnTx/>
                <a:uFillTx/>
                <a:latin typeface="Corbel" panose="020B0503020204020204"/>
                <a:ea typeface="+mn-ea"/>
                <a:cs typeface="+mn-cs"/>
              </a:rPr>
              <a:t>results in </a:t>
            </a:r>
            <a:r>
              <a:rPr kumimoji="0" lang="en-US" sz="2200" b="1" i="0" u="none" strike="noStrike" kern="1200" cap="none" spc="0" normalizeH="0" baseline="0" noProof="0" dirty="0">
                <a:ln>
                  <a:noFill/>
                </a:ln>
                <a:solidFill>
                  <a:srgbClr val="00B050"/>
                </a:solidFill>
                <a:effectLst/>
                <a:uLnTx/>
                <a:uFillTx/>
                <a:latin typeface="Corbel" panose="020B0503020204020204"/>
                <a:ea typeface="+mn-ea"/>
                <a:cs typeface="+mn-cs"/>
              </a:rPr>
              <a:t>notable quality improvements.</a:t>
            </a:r>
            <a:r>
              <a:rPr kumimoji="0" lang="en-US" sz="2200" b="0" i="0" u="none" strike="noStrike" kern="1200" cap="none" spc="0" normalizeH="0" baseline="0" noProof="0" dirty="0">
                <a:ln>
                  <a:noFill/>
                </a:ln>
                <a:solidFill>
                  <a:prstClr val="black"/>
                </a:solidFill>
                <a:effectLst/>
                <a:uLnTx/>
                <a:uFillTx/>
                <a:latin typeface="Corbel" panose="020B0503020204020204"/>
                <a:ea typeface="+mn-ea"/>
                <a:cs typeface="+mn-cs"/>
              </a:rPr>
              <a:t> </a:t>
            </a:r>
          </a:p>
          <a:p>
            <a:pPr marL="0" marR="0" lvl="0" indent="0" algn="ctr" defTabSz="457200" rtl="0" eaLnBrk="1" fontAlgn="auto" latinLnBrk="0" hangingPunct="1">
              <a:lnSpc>
                <a:spcPct val="100000"/>
              </a:lnSpc>
              <a:spcBef>
                <a:spcPts val="600"/>
              </a:spcBef>
              <a:spcAft>
                <a:spcPts val="0"/>
              </a:spcAft>
              <a:buClr>
                <a:srgbClr val="C00000"/>
              </a:buClr>
              <a:buSzTx/>
              <a:buFontTx/>
              <a:buNone/>
              <a:tabLst/>
              <a:defRPr/>
            </a:pPr>
            <a:r>
              <a:rPr kumimoji="0" lang="en-US" sz="2200" b="0" i="0" u="none" strike="noStrike" kern="1200" cap="none" spc="0" normalizeH="0" baseline="0" noProof="0" dirty="0">
                <a:ln>
                  <a:noFill/>
                </a:ln>
                <a:solidFill>
                  <a:prstClr val="black"/>
                </a:solidFill>
                <a:effectLst/>
                <a:uLnTx/>
                <a:uFillTx/>
                <a:latin typeface="Corbel" panose="020B0503020204020204"/>
                <a:ea typeface="+mn-ea"/>
                <a:cs typeface="+mn-cs"/>
              </a:rPr>
              <a:t>However, it is a </a:t>
            </a:r>
            <a:r>
              <a:rPr kumimoji="0" lang="en-US" sz="2200" b="1" i="0" u="none" strike="noStrike" kern="1200" cap="none" spc="0" normalizeH="0" baseline="0" noProof="0" dirty="0">
                <a:ln>
                  <a:noFill/>
                </a:ln>
                <a:solidFill>
                  <a:srgbClr val="C00000"/>
                </a:solidFill>
                <a:effectLst/>
                <a:uLnTx/>
                <a:uFillTx/>
                <a:latin typeface="Corbel" panose="020B0503020204020204"/>
                <a:ea typeface="+mn-ea"/>
                <a:cs typeface="+mn-cs"/>
              </a:rPr>
              <a:t>more difficult </a:t>
            </a:r>
            <a:r>
              <a:rPr kumimoji="0" lang="en-US" sz="2200" b="0" i="0" u="none" strike="noStrike" kern="1200" cap="none" spc="0" normalizeH="0" baseline="0" noProof="0" dirty="0">
                <a:ln>
                  <a:noFill/>
                </a:ln>
                <a:solidFill>
                  <a:prstClr val="black"/>
                </a:solidFill>
                <a:effectLst/>
                <a:uLnTx/>
                <a:uFillTx/>
                <a:latin typeface="Corbel" panose="020B0503020204020204"/>
                <a:ea typeface="+mn-ea"/>
                <a:cs typeface="+mn-cs"/>
              </a:rPr>
              <a:t>computational problem, </a:t>
            </a:r>
          </a:p>
          <a:p>
            <a:pPr marL="0" marR="0" lvl="0" indent="0" algn="ctr" defTabSz="457200" rtl="0" eaLnBrk="1" fontAlgn="auto" latinLnBrk="0" hangingPunct="1">
              <a:lnSpc>
                <a:spcPct val="100000"/>
              </a:lnSpc>
              <a:spcBef>
                <a:spcPts val="600"/>
              </a:spcBef>
              <a:spcAft>
                <a:spcPts val="0"/>
              </a:spcAft>
              <a:buClr>
                <a:srgbClr val="C00000"/>
              </a:buClr>
              <a:buSzTx/>
              <a:buFontTx/>
              <a:buNone/>
              <a:tabLst/>
              <a:defRPr/>
            </a:pPr>
            <a:r>
              <a:rPr kumimoji="0" lang="en-US" sz="2200" b="0" i="0" u="none" strike="noStrike" kern="1200" cap="none" spc="0" normalizeH="0" baseline="0" noProof="0" dirty="0">
                <a:ln>
                  <a:noFill/>
                </a:ln>
                <a:solidFill>
                  <a:prstClr val="black"/>
                </a:solidFill>
                <a:effectLst/>
                <a:uLnTx/>
                <a:uFillTx/>
                <a:latin typeface="Corbel" panose="020B0503020204020204"/>
                <a:ea typeface="+mn-ea"/>
                <a:cs typeface="+mn-cs"/>
              </a:rPr>
              <a:t>with </a:t>
            </a:r>
            <a:r>
              <a:rPr kumimoji="0" lang="en-US" sz="2200" b="1" i="0" u="none" strike="noStrike" kern="1200" cap="none" spc="0" normalizeH="0" baseline="0" noProof="0" dirty="0">
                <a:ln>
                  <a:noFill/>
                </a:ln>
                <a:solidFill>
                  <a:srgbClr val="C00000"/>
                </a:solidFill>
                <a:effectLst/>
                <a:uLnTx/>
                <a:uFillTx/>
                <a:latin typeface="Corbel" panose="020B0503020204020204"/>
                <a:ea typeface="+mn-ea"/>
                <a:cs typeface="+mn-cs"/>
              </a:rPr>
              <a:t>no prior hardware design.</a:t>
            </a:r>
            <a:endParaRPr kumimoji="0" lang="en-US" sz="2200" b="0" i="0" u="none" strike="noStrike" kern="1200" cap="none" spc="0" normalizeH="0" baseline="0" noProof="0" dirty="0">
              <a:ln>
                <a:noFill/>
              </a:ln>
              <a:solidFill>
                <a:prstClr val="black"/>
              </a:solidFill>
              <a:effectLst/>
              <a:uLnTx/>
              <a:uFillTx/>
              <a:latin typeface="Corbel" panose="020B0503020204020204"/>
              <a:ea typeface="+mn-ea"/>
              <a:cs typeface="+mn-cs"/>
            </a:endParaRPr>
          </a:p>
        </p:txBody>
      </p:sp>
      <p:sp>
        <p:nvSpPr>
          <p:cNvPr id="16" name="Content Placeholder 2">
            <a:extLst>
              <a:ext uri="{FF2B5EF4-FFF2-40B4-BE49-F238E27FC236}">
                <a16:creationId xmlns:a16="http://schemas.microsoft.com/office/drawing/2014/main" id="{EB720B3D-751A-0A2A-77A4-751DDED36B83}"/>
              </a:ext>
            </a:extLst>
          </p:cNvPr>
          <p:cNvSpPr>
            <a:spLocks noGrp="1"/>
          </p:cNvSpPr>
          <p:nvPr>
            <p:ph idx="1"/>
          </p:nvPr>
        </p:nvSpPr>
        <p:spPr>
          <a:xfrm>
            <a:off x="366963" y="1147483"/>
            <a:ext cx="8410073" cy="769894"/>
          </a:xfrm>
        </p:spPr>
        <p:txBody>
          <a:bodyPr>
            <a:noAutofit/>
          </a:bodyPr>
          <a:lstStyle/>
          <a:p>
            <a:pPr marL="342900" indent="-342900">
              <a:lnSpc>
                <a:spcPct val="110000"/>
              </a:lnSpc>
              <a:spcBef>
                <a:spcPts val="600"/>
              </a:spcBef>
              <a:spcAft>
                <a:spcPts val="0"/>
              </a:spcAft>
            </a:pPr>
            <a:r>
              <a:rPr lang="en-US" dirty="0">
                <a:solidFill>
                  <a:schemeClr val="tx1"/>
                </a:solidFill>
              </a:rPr>
              <a:t>Mapping the reads to a reference genome (i.e., </a:t>
            </a:r>
            <a:r>
              <a:rPr lang="en-US" b="1" i="1" dirty="0">
                <a:solidFill>
                  <a:schemeClr val="tx1"/>
                </a:solidFill>
              </a:rPr>
              <a:t>read mapping</a:t>
            </a:r>
            <a:r>
              <a:rPr lang="en-US" dirty="0">
                <a:solidFill>
                  <a:schemeClr val="tx1"/>
                </a:solidFill>
              </a:rPr>
              <a:t>)</a:t>
            </a:r>
            <a:r>
              <a:rPr lang="en-US" b="1" dirty="0">
                <a:solidFill>
                  <a:schemeClr val="tx1"/>
                </a:solidFill>
              </a:rPr>
              <a:t> </a:t>
            </a:r>
            <a:r>
              <a:rPr lang="en-US" dirty="0">
                <a:solidFill>
                  <a:schemeClr val="tx1"/>
                </a:solidFill>
              </a:rPr>
              <a:t>is a </a:t>
            </a:r>
            <a:br>
              <a:rPr lang="en-US" dirty="0">
                <a:solidFill>
                  <a:schemeClr val="tx1"/>
                </a:solidFill>
              </a:rPr>
            </a:br>
            <a:r>
              <a:rPr lang="en-US" dirty="0">
                <a:solidFill>
                  <a:schemeClr val="tx1"/>
                </a:solidFill>
              </a:rPr>
              <a:t>c</a:t>
            </a:r>
            <a:r>
              <a:rPr lang="en-US" sz="2000" i="1" dirty="0">
                <a:solidFill>
                  <a:schemeClr val="tx1"/>
                </a:solidFill>
              </a:rPr>
              <a:t>ritical step</a:t>
            </a:r>
            <a:r>
              <a:rPr lang="en-US" sz="2000" dirty="0">
                <a:solidFill>
                  <a:schemeClr val="tx1"/>
                </a:solidFill>
              </a:rPr>
              <a:t> in genome sequence analysis</a:t>
            </a:r>
            <a:endParaRPr lang="en-US" i="1" dirty="0">
              <a:solidFill>
                <a:schemeClr val="tx1"/>
              </a:solidFill>
            </a:endParaRPr>
          </a:p>
        </p:txBody>
      </p:sp>
      <p:sp>
        <p:nvSpPr>
          <p:cNvPr id="11" name="Google Shape;111;p15">
            <a:extLst>
              <a:ext uri="{FF2B5EF4-FFF2-40B4-BE49-F238E27FC236}">
                <a16:creationId xmlns:a16="http://schemas.microsoft.com/office/drawing/2014/main" id="{A9FAB62D-1E49-A346-9979-BAD21CBFEE85}"/>
              </a:ext>
            </a:extLst>
          </p:cNvPr>
          <p:cNvSpPr txBox="1">
            <a:spLocks/>
          </p:cNvSpPr>
          <p:nvPr/>
        </p:nvSpPr>
        <p:spPr>
          <a:xfrm>
            <a:off x="410000" y="2053959"/>
            <a:ext cx="4071762" cy="2331125"/>
          </a:xfrm>
          <a:prstGeom prst="rect">
            <a:avLst/>
          </a:prstGeom>
          <a:noFill/>
          <a:ln>
            <a:noFill/>
          </a:ln>
        </p:spPr>
        <p:txBody>
          <a:bodyPr spcFirstLastPara="1" vert="horz" wrap="square" lIns="0" tIns="45700" rIns="0" bIns="45700" rtlCol="0" anchor="t" anchorCtr="0">
            <a:noAutofit/>
          </a:bodyPr>
          <a:lstStyle>
            <a:lvl1pPr marL="454025" indent="-274638" algn="l" defTabSz="914400" rtl="0" eaLnBrk="1" latinLnBrk="0" hangingPunct="1">
              <a:lnSpc>
                <a:spcPct val="90000"/>
              </a:lnSpc>
              <a:spcBef>
                <a:spcPts val="1200"/>
              </a:spcBef>
              <a:spcAft>
                <a:spcPts val="200"/>
              </a:spcAft>
              <a:buClr>
                <a:schemeClr val="accent1"/>
              </a:buClr>
              <a:buSzPct val="90000"/>
              <a:buFont typeface="Wingdings" pitchFamily="2" charset="2"/>
              <a:buChar char="q"/>
              <a:tabLst/>
              <a:defRPr sz="2000" kern="1200">
                <a:solidFill>
                  <a:schemeClr val="tx1">
                    <a:lumMod val="75000"/>
                    <a:lumOff val="25000"/>
                  </a:schemeClr>
                </a:solidFill>
                <a:latin typeface="Corbel" panose="020B0503020204020204" pitchFamily="34" charset="0"/>
                <a:ea typeface="+mn-ea"/>
                <a:cs typeface="Calibri" panose="020F0502020204030204" pitchFamily="34" charset="0"/>
              </a:defRPr>
            </a:lvl1pPr>
            <a:lvl2pPr marL="717550" indent="-263525" algn="l" defTabSz="914400" rtl="0" eaLnBrk="1" latinLnBrk="0" hangingPunct="1">
              <a:lnSpc>
                <a:spcPct val="90000"/>
              </a:lnSpc>
              <a:spcBef>
                <a:spcPts val="200"/>
              </a:spcBef>
              <a:spcAft>
                <a:spcPts val="400"/>
              </a:spcAft>
              <a:buClr>
                <a:schemeClr val="accent1"/>
              </a:buClr>
              <a:buSzPct val="90000"/>
              <a:buFont typeface="Courier New" panose="02070309020205020404" pitchFamily="49" charset="0"/>
              <a:buChar char="o"/>
              <a:tabLst/>
              <a:defRPr sz="1800" kern="1200">
                <a:solidFill>
                  <a:schemeClr val="tx1">
                    <a:lumMod val="75000"/>
                    <a:lumOff val="25000"/>
                  </a:schemeClr>
                </a:solidFill>
                <a:latin typeface="Corbel" panose="020B0503020204020204" pitchFamily="34" charset="0"/>
                <a:ea typeface="+mn-ea"/>
                <a:cs typeface="Calibri" panose="020F0502020204030204" pitchFamily="34" charset="0"/>
              </a:defRPr>
            </a:lvl2pPr>
            <a:lvl3pPr marL="896938" indent="-179388" algn="l" defTabSz="914400" rtl="0" eaLnBrk="1" latinLnBrk="0" hangingPunct="1">
              <a:lnSpc>
                <a:spcPct val="90000"/>
              </a:lnSpc>
              <a:spcBef>
                <a:spcPts val="200"/>
              </a:spcBef>
              <a:spcAft>
                <a:spcPts val="400"/>
              </a:spcAft>
              <a:buClr>
                <a:schemeClr val="accent1"/>
              </a:buClr>
              <a:buSzPct val="90000"/>
              <a:buFont typeface="Wingdings" pitchFamily="2" charset="2"/>
              <a:buChar char="§"/>
              <a:tabLst/>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3pPr>
            <a:lvl4pPr marL="454025" indent="-274638" algn="l" defTabSz="914400" rtl="0" eaLnBrk="1" latinLnBrk="0" hangingPunct="1">
              <a:lnSpc>
                <a:spcPct val="90000"/>
              </a:lnSpc>
              <a:spcBef>
                <a:spcPts val="200"/>
              </a:spcBef>
              <a:spcAft>
                <a:spcPts val="400"/>
              </a:spcAft>
              <a:buClr>
                <a:schemeClr val="accent1"/>
              </a:buClr>
              <a:buFont typeface="Courier New" panose="02070309020205020404" pitchFamily="49" charset="0"/>
              <a:buChar char="o"/>
              <a:tabLst/>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4pPr>
            <a:lvl5pPr marL="454025" indent="-274638" algn="l" defTabSz="914400" rtl="0" eaLnBrk="1" latinLnBrk="0" hangingPunct="1">
              <a:lnSpc>
                <a:spcPct val="90000"/>
              </a:lnSpc>
              <a:spcBef>
                <a:spcPts val="200"/>
              </a:spcBef>
              <a:spcAft>
                <a:spcPts val="400"/>
              </a:spcAft>
              <a:buClr>
                <a:schemeClr val="accent1"/>
              </a:buClr>
              <a:buFont typeface="Courier New" panose="02070309020205020404" pitchFamily="49" charset="0"/>
              <a:buChar char="o"/>
              <a:tabLst/>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5pPr>
            <a:lvl6pPr marL="11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6pPr>
            <a:lvl7pPr marL="13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7pPr>
            <a:lvl8pPr marL="15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8pPr>
            <a:lvl9pPr marL="17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9pPr>
          </a:lstStyle>
          <a:p>
            <a:pPr marL="153988" marR="0" lvl="0" indent="0" algn="l" defTabSz="914400" rtl="0" eaLnBrk="1" fontAlgn="auto" latinLnBrk="0" hangingPunct="1">
              <a:lnSpc>
                <a:spcPct val="120000"/>
              </a:lnSpc>
              <a:spcBef>
                <a:spcPts val="0"/>
              </a:spcBef>
              <a:spcAft>
                <a:spcPts val="600"/>
              </a:spcAft>
              <a:buClr>
                <a:srgbClr val="4A66AC"/>
              </a:buClr>
              <a:buSzPts val="2200"/>
              <a:buFont typeface="Wingdings" pitchFamily="2" charset="2"/>
              <a:buNone/>
              <a:tabLst/>
              <a:defRPr/>
            </a:pPr>
            <a:r>
              <a:rPr kumimoji="0" lang="en-US" sz="1800" b="1"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rPr>
              <a:t>Linear Reference: </a:t>
            </a:r>
            <a:r>
              <a:rPr kumimoji="0" lang="en-US" sz="1800" b="0"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rPr>
              <a:t>ACG</a:t>
            </a:r>
            <a:r>
              <a:rPr kumimoji="0" lang="en-US" sz="1800" b="1" i="0" u="none" strike="noStrike" kern="1200" cap="none" spc="0" normalizeH="0" baseline="0" noProof="0" dirty="0">
                <a:ln>
                  <a:noFill/>
                </a:ln>
                <a:solidFill>
                  <a:srgbClr val="FE6200"/>
                </a:solidFill>
                <a:effectLst/>
                <a:uLnTx/>
                <a:uFillTx/>
                <a:latin typeface="Corbel" panose="020B0503020204020204" pitchFamily="34" charset="0"/>
                <a:ea typeface="+mn-ea"/>
                <a:cs typeface="Calibri" panose="020F0502020204030204" pitchFamily="34" charset="0"/>
              </a:rPr>
              <a:t>T</a:t>
            </a:r>
            <a:r>
              <a:rPr kumimoji="0" lang="en-US" sz="1800" b="0"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rPr>
              <a:t>ACGT	                </a:t>
            </a:r>
          </a:p>
          <a:p>
            <a:pPr marL="153988" marR="0" lvl="0" indent="0" algn="l" defTabSz="914400" rtl="0" eaLnBrk="1" fontAlgn="auto" latinLnBrk="0" hangingPunct="1">
              <a:lnSpc>
                <a:spcPct val="120000"/>
              </a:lnSpc>
              <a:spcBef>
                <a:spcPts val="0"/>
              </a:spcBef>
              <a:spcAft>
                <a:spcPts val="600"/>
              </a:spcAft>
              <a:buClr>
                <a:srgbClr val="4A66AC"/>
              </a:buClr>
              <a:buSzPts val="2200"/>
              <a:buFont typeface="Wingdings" pitchFamily="2" charset="2"/>
              <a:buNone/>
              <a:tabLst/>
              <a:defRPr/>
            </a:pPr>
            <a:r>
              <a:rPr kumimoji="0" lang="en-US" sz="1800" b="1"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rPr>
              <a:t>Read: </a:t>
            </a:r>
            <a:r>
              <a:rPr kumimoji="0" lang="en-US" sz="1800" b="1" i="0" u="none" strike="noStrike" kern="1200" cap="none" spc="0" normalizeH="0" baseline="0" noProof="0" dirty="0">
                <a:ln>
                  <a:noFill/>
                </a:ln>
                <a:solidFill>
                  <a:srgbClr val="0070C0"/>
                </a:solidFill>
                <a:effectLst/>
                <a:uLnTx/>
                <a:uFillTx/>
                <a:latin typeface="Corbel" panose="020B0503020204020204" pitchFamily="34" charset="0"/>
                <a:ea typeface="+mn-ea"/>
                <a:cs typeface="Calibri" panose="020F0502020204030204" pitchFamily="34" charset="0"/>
              </a:rPr>
              <a:t>		  </a:t>
            </a:r>
            <a:r>
              <a:rPr kumimoji="0" lang="en-US" sz="1800" b="0"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rPr>
              <a:t>ACG</a:t>
            </a:r>
            <a:r>
              <a:rPr kumimoji="0" lang="en-US" sz="1800" b="1"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rPr>
              <a:t>G</a:t>
            </a:r>
          </a:p>
          <a:p>
            <a:pPr marL="153988" marR="0" lvl="0" indent="0" algn="l" defTabSz="914400" rtl="0" eaLnBrk="1" fontAlgn="auto" latinLnBrk="0" hangingPunct="1">
              <a:lnSpc>
                <a:spcPct val="120000"/>
              </a:lnSpc>
              <a:spcBef>
                <a:spcPts val="0"/>
              </a:spcBef>
              <a:spcAft>
                <a:spcPts val="0"/>
              </a:spcAft>
              <a:buClr>
                <a:srgbClr val="4A66AC"/>
              </a:buClr>
              <a:buSzPts val="2200"/>
              <a:buFont typeface="Wingdings" pitchFamily="2" charset="2"/>
              <a:buNone/>
              <a:tabLst/>
              <a:defRPr/>
            </a:pPr>
            <a:endParaRPr kumimoji="0" lang="en-US" sz="1200" b="1" i="0" u="none" strike="noStrike" kern="1200" cap="none" spc="0" normalizeH="0" baseline="0" noProof="0" dirty="0">
              <a:ln>
                <a:noFill/>
              </a:ln>
              <a:solidFill>
                <a:srgbClr val="00B050"/>
              </a:solidFill>
              <a:effectLst/>
              <a:uLnTx/>
              <a:uFillTx/>
              <a:latin typeface="Corbel" panose="020B0503020204020204" pitchFamily="34" charset="0"/>
              <a:ea typeface="+mn-ea"/>
              <a:cs typeface="Calibri" panose="020F0502020204030204" pitchFamily="34" charset="0"/>
            </a:endParaRPr>
          </a:p>
          <a:p>
            <a:pPr marL="153988" marR="0" lvl="0" indent="0" algn="l" defTabSz="914400" rtl="0" eaLnBrk="1" fontAlgn="auto" latinLnBrk="0" hangingPunct="1">
              <a:lnSpc>
                <a:spcPct val="120000"/>
              </a:lnSpc>
              <a:spcBef>
                <a:spcPts val="0"/>
              </a:spcBef>
              <a:spcAft>
                <a:spcPts val="600"/>
              </a:spcAft>
              <a:buClr>
                <a:srgbClr val="4A66AC"/>
              </a:buClr>
              <a:buSzPts val="2200"/>
              <a:buFont typeface="Wingdings" pitchFamily="2" charset="2"/>
              <a:buNone/>
              <a:tabLst/>
              <a:defRPr/>
            </a:pPr>
            <a:r>
              <a:rPr kumimoji="0" lang="en-US" sz="1800" b="1"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Calibri" panose="020F0502020204030204" pitchFamily="34" charset="0"/>
              </a:rPr>
              <a:t>Alternative Sequence: </a:t>
            </a:r>
            <a:r>
              <a:rPr kumimoji="0" lang="en-US" sz="1800" b="0"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Calibri" panose="020F0502020204030204" pitchFamily="34" charset="0"/>
              </a:rPr>
              <a:t>ACG</a:t>
            </a:r>
            <a:r>
              <a:rPr kumimoji="0" lang="en-US" sz="1800" b="1" i="0" u="none" strike="noStrike" kern="1200" cap="none" spc="0" normalizeH="0" baseline="0" noProof="0" dirty="0">
                <a:ln>
                  <a:noFill/>
                </a:ln>
                <a:solidFill>
                  <a:srgbClr val="00B050"/>
                </a:solidFill>
                <a:effectLst/>
                <a:uLnTx/>
                <a:uFillTx/>
                <a:latin typeface="Corbel" panose="020B0503020204020204" pitchFamily="34" charset="0"/>
                <a:ea typeface="+mn-ea"/>
                <a:cs typeface="Calibri" panose="020F0502020204030204" pitchFamily="34" charset="0"/>
              </a:rPr>
              <a:t>G</a:t>
            </a:r>
            <a:r>
              <a:rPr kumimoji="0" lang="en-US" sz="1800" b="0"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Calibri" panose="020F0502020204030204" pitchFamily="34" charset="0"/>
              </a:rPr>
              <a:t>ACGT</a:t>
            </a:r>
          </a:p>
          <a:p>
            <a:pPr marL="153988" marR="0" lvl="0" indent="0" algn="l" defTabSz="914400" rtl="0" eaLnBrk="1" fontAlgn="auto" latinLnBrk="0" hangingPunct="1">
              <a:lnSpc>
                <a:spcPct val="120000"/>
              </a:lnSpc>
              <a:spcBef>
                <a:spcPts val="0"/>
              </a:spcBef>
              <a:spcAft>
                <a:spcPts val="600"/>
              </a:spcAft>
              <a:buClr>
                <a:srgbClr val="4A66AC"/>
              </a:buClr>
              <a:buSzPts val="2200"/>
              <a:buFont typeface="Wingdings" pitchFamily="2" charset="2"/>
              <a:buNone/>
              <a:tabLst/>
              <a:defRPr/>
            </a:pPr>
            <a:r>
              <a:rPr kumimoji="0" lang="en-US" sz="1800" b="1"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Calibri" panose="020F0502020204030204" pitchFamily="34" charset="0"/>
              </a:rPr>
              <a:t>Alternative Sequence: </a:t>
            </a:r>
            <a:r>
              <a:rPr kumimoji="0" lang="en-US" sz="1800" b="0"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Calibri" panose="020F0502020204030204" pitchFamily="34" charset="0"/>
              </a:rPr>
              <a:t>ACG</a:t>
            </a:r>
            <a:r>
              <a:rPr kumimoji="0" lang="en-US" sz="1800" b="1" i="0" u="none" strike="noStrike" kern="1200" cap="none" spc="0" normalizeH="0" baseline="0" noProof="0" dirty="0">
                <a:ln>
                  <a:noFill/>
                </a:ln>
                <a:solidFill>
                  <a:srgbClr val="7030A0"/>
                </a:solidFill>
                <a:effectLst/>
                <a:uLnTx/>
                <a:uFillTx/>
                <a:latin typeface="Corbel" panose="020B0503020204020204" pitchFamily="34" charset="0"/>
                <a:ea typeface="+mn-ea"/>
                <a:cs typeface="Calibri" panose="020F0502020204030204" pitchFamily="34" charset="0"/>
              </a:rPr>
              <a:t>TT</a:t>
            </a:r>
            <a:r>
              <a:rPr kumimoji="0" lang="en-US" sz="1800" b="0"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Calibri" panose="020F0502020204030204" pitchFamily="34" charset="0"/>
              </a:rPr>
              <a:t>ACGT</a:t>
            </a:r>
          </a:p>
          <a:p>
            <a:pPr marL="153988" marR="0" lvl="0" indent="0" algn="l" defTabSz="914400" rtl="0" eaLnBrk="1" fontAlgn="auto" latinLnBrk="0" hangingPunct="1">
              <a:lnSpc>
                <a:spcPct val="120000"/>
              </a:lnSpc>
              <a:spcBef>
                <a:spcPts val="0"/>
              </a:spcBef>
              <a:spcAft>
                <a:spcPts val="600"/>
              </a:spcAft>
              <a:buClr>
                <a:srgbClr val="4A66AC"/>
              </a:buClr>
              <a:buSzPts val="2200"/>
              <a:buFont typeface="Wingdings" pitchFamily="2" charset="2"/>
              <a:buNone/>
              <a:tabLst/>
              <a:defRPr/>
            </a:pPr>
            <a:r>
              <a:rPr kumimoji="0" lang="en-US" sz="1800" b="1"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Calibri" panose="020F0502020204030204" pitchFamily="34" charset="0"/>
              </a:rPr>
              <a:t>Alternative Sequence: </a:t>
            </a:r>
            <a:r>
              <a:rPr kumimoji="0" lang="en-US" sz="1800" b="0"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Calibri" panose="020F0502020204030204" pitchFamily="34" charset="0"/>
              </a:rPr>
              <a:t>ACG</a:t>
            </a:r>
            <a:r>
              <a:rPr kumimoji="0" lang="en-US" sz="1800" b="0" i="0" u="none" strike="noStrike" kern="1200" cap="none" spc="0" normalizeH="0" baseline="0" noProof="0" dirty="0">
                <a:ln>
                  <a:noFill/>
                </a:ln>
                <a:solidFill>
                  <a:prstClr val="white">
                    <a:lumMod val="50000"/>
                  </a:prstClr>
                </a:solidFill>
                <a:effectLst/>
                <a:uLnTx/>
                <a:uFillTx/>
                <a:latin typeface="Calibri" panose="020F0502020204030204" pitchFamily="34" charset="0"/>
                <a:ea typeface="+mn-ea"/>
                <a:cs typeface="Calibri" panose="020F0502020204030204" pitchFamily="34" charset="0"/>
              </a:rPr>
              <a:t>‒</a:t>
            </a:r>
            <a:r>
              <a:rPr kumimoji="0" lang="en-US" sz="1800" b="0"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Calibri" panose="020F0502020204030204" pitchFamily="34" charset="0"/>
              </a:rPr>
              <a:t>ACGT</a:t>
            </a:r>
          </a:p>
          <a:p>
            <a:pPr marL="153988" marR="0" lvl="0" indent="0" algn="l" defTabSz="914400" rtl="0" eaLnBrk="1" fontAlgn="auto" latinLnBrk="0" hangingPunct="1">
              <a:lnSpc>
                <a:spcPct val="120000"/>
              </a:lnSpc>
              <a:spcBef>
                <a:spcPts val="0"/>
              </a:spcBef>
              <a:spcAft>
                <a:spcPts val="600"/>
              </a:spcAft>
              <a:buClr>
                <a:srgbClr val="4A66AC"/>
              </a:buClr>
              <a:buSzPts val="2200"/>
              <a:buFont typeface="Wingdings" pitchFamily="2" charset="2"/>
              <a:buNone/>
              <a:tabLst/>
              <a:defRPr/>
            </a:pPr>
            <a:endParaRPr kumimoji="0" lang="en-US" sz="1800" b="0"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endParaRPr>
          </a:p>
        </p:txBody>
      </p:sp>
      <p:pic>
        <p:nvPicPr>
          <p:cNvPr id="3" name="Picture 2">
            <a:extLst>
              <a:ext uri="{FF2B5EF4-FFF2-40B4-BE49-F238E27FC236}">
                <a16:creationId xmlns:a16="http://schemas.microsoft.com/office/drawing/2014/main" id="{532AA3B7-049E-BD95-5213-D33C4C64FCC2}"/>
              </a:ext>
            </a:extLst>
          </p:cNvPr>
          <p:cNvPicPr>
            <a:picLocks noChangeAspect="1"/>
          </p:cNvPicPr>
          <p:nvPr/>
        </p:nvPicPr>
        <p:blipFill>
          <a:blip r:embed="rId4"/>
          <a:stretch>
            <a:fillRect/>
          </a:stretch>
        </p:blipFill>
        <p:spPr>
          <a:xfrm>
            <a:off x="5858193" y="2425016"/>
            <a:ext cx="2747327" cy="1602895"/>
          </a:xfrm>
          <a:prstGeom prst="rect">
            <a:avLst/>
          </a:prstGeom>
        </p:spPr>
      </p:pic>
      <p:sp>
        <p:nvSpPr>
          <p:cNvPr id="20" name="Google Shape;111;p15">
            <a:extLst>
              <a:ext uri="{FF2B5EF4-FFF2-40B4-BE49-F238E27FC236}">
                <a16:creationId xmlns:a16="http://schemas.microsoft.com/office/drawing/2014/main" id="{872682A1-0B8C-E505-D37F-F785973FF474}"/>
              </a:ext>
            </a:extLst>
          </p:cNvPr>
          <p:cNvSpPr txBox="1">
            <a:spLocks/>
          </p:cNvSpPr>
          <p:nvPr/>
        </p:nvSpPr>
        <p:spPr>
          <a:xfrm>
            <a:off x="4662234" y="2053959"/>
            <a:ext cx="4114800" cy="2331125"/>
          </a:xfrm>
          <a:prstGeom prst="rect">
            <a:avLst/>
          </a:prstGeom>
          <a:noFill/>
          <a:ln>
            <a:noFill/>
          </a:ln>
        </p:spPr>
        <p:txBody>
          <a:bodyPr spcFirstLastPara="1" vert="horz" wrap="square" lIns="0" tIns="45700" rIns="0" bIns="45700" rtlCol="0" anchor="t" anchorCtr="0">
            <a:noAutofit/>
          </a:bodyPr>
          <a:lstStyle>
            <a:lvl1pPr marL="454025" indent="-274638" algn="l" defTabSz="914400" rtl="0" eaLnBrk="1" latinLnBrk="0" hangingPunct="1">
              <a:lnSpc>
                <a:spcPct val="90000"/>
              </a:lnSpc>
              <a:spcBef>
                <a:spcPts val="1200"/>
              </a:spcBef>
              <a:spcAft>
                <a:spcPts val="200"/>
              </a:spcAft>
              <a:buClr>
                <a:schemeClr val="accent1"/>
              </a:buClr>
              <a:buSzPct val="90000"/>
              <a:buFont typeface="Wingdings" pitchFamily="2" charset="2"/>
              <a:buChar char="q"/>
              <a:tabLst/>
              <a:defRPr sz="2000" kern="1200">
                <a:solidFill>
                  <a:schemeClr val="tx1">
                    <a:lumMod val="75000"/>
                    <a:lumOff val="25000"/>
                  </a:schemeClr>
                </a:solidFill>
                <a:latin typeface="Corbel" panose="020B0503020204020204" pitchFamily="34" charset="0"/>
                <a:ea typeface="+mn-ea"/>
                <a:cs typeface="Calibri" panose="020F0502020204030204" pitchFamily="34" charset="0"/>
              </a:defRPr>
            </a:lvl1pPr>
            <a:lvl2pPr marL="717550" indent="-263525" algn="l" defTabSz="914400" rtl="0" eaLnBrk="1" latinLnBrk="0" hangingPunct="1">
              <a:lnSpc>
                <a:spcPct val="90000"/>
              </a:lnSpc>
              <a:spcBef>
                <a:spcPts val="200"/>
              </a:spcBef>
              <a:spcAft>
                <a:spcPts val="400"/>
              </a:spcAft>
              <a:buClr>
                <a:schemeClr val="accent1"/>
              </a:buClr>
              <a:buSzPct val="90000"/>
              <a:buFont typeface="Courier New" panose="02070309020205020404" pitchFamily="49" charset="0"/>
              <a:buChar char="o"/>
              <a:tabLst/>
              <a:defRPr sz="1800" kern="1200">
                <a:solidFill>
                  <a:schemeClr val="tx1">
                    <a:lumMod val="75000"/>
                    <a:lumOff val="25000"/>
                  </a:schemeClr>
                </a:solidFill>
                <a:latin typeface="Corbel" panose="020B0503020204020204" pitchFamily="34" charset="0"/>
                <a:ea typeface="+mn-ea"/>
                <a:cs typeface="Calibri" panose="020F0502020204030204" pitchFamily="34" charset="0"/>
              </a:defRPr>
            </a:lvl2pPr>
            <a:lvl3pPr marL="896938" indent="-179388" algn="l" defTabSz="914400" rtl="0" eaLnBrk="1" latinLnBrk="0" hangingPunct="1">
              <a:lnSpc>
                <a:spcPct val="90000"/>
              </a:lnSpc>
              <a:spcBef>
                <a:spcPts val="200"/>
              </a:spcBef>
              <a:spcAft>
                <a:spcPts val="400"/>
              </a:spcAft>
              <a:buClr>
                <a:schemeClr val="accent1"/>
              </a:buClr>
              <a:buSzPct val="90000"/>
              <a:buFont typeface="Wingdings" pitchFamily="2" charset="2"/>
              <a:buChar char="§"/>
              <a:tabLst/>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3pPr>
            <a:lvl4pPr marL="454025" indent="-274638" algn="l" defTabSz="914400" rtl="0" eaLnBrk="1" latinLnBrk="0" hangingPunct="1">
              <a:lnSpc>
                <a:spcPct val="90000"/>
              </a:lnSpc>
              <a:spcBef>
                <a:spcPts val="200"/>
              </a:spcBef>
              <a:spcAft>
                <a:spcPts val="400"/>
              </a:spcAft>
              <a:buClr>
                <a:schemeClr val="accent1"/>
              </a:buClr>
              <a:buFont typeface="Courier New" panose="02070309020205020404" pitchFamily="49" charset="0"/>
              <a:buChar char="o"/>
              <a:tabLst/>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4pPr>
            <a:lvl5pPr marL="454025" indent="-274638" algn="l" defTabSz="914400" rtl="0" eaLnBrk="1" latinLnBrk="0" hangingPunct="1">
              <a:lnSpc>
                <a:spcPct val="90000"/>
              </a:lnSpc>
              <a:spcBef>
                <a:spcPts val="200"/>
              </a:spcBef>
              <a:spcAft>
                <a:spcPts val="400"/>
              </a:spcAft>
              <a:buClr>
                <a:schemeClr val="accent1"/>
              </a:buClr>
              <a:buFont typeface="Courier New" panose="02070309020205020404" pitchFamily="49" charset="0"/>
              <a:buChar char="o"/>
              <a:tabLst/>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5pPr>
            <a:lvl6pPr marL="11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6pPr>
            <a:lvl7pPr marL="13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7pPr>
            <a:lvl8pPr marL="15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8pPr>
            <a:lvl9pPr marL="17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9pPr>
          </a:lstStyle>
          <a:p>
            <a:pPr marL="153988" marR="0" lvl="0" indent="0" algn="l" defTabSz="914400" rtl="0" eaLnBrk="1" fontAlgn="auto" latinLnBrk="0" hangingPunct="1">
              <a:lnSpc>
                <a:spcPct val="120000"/>
              </a:lnSpc>
              <a:spcBef>
                <a:spcPts val="0"/>
              </a:spcBef>
              <a:spcAft>
                <a:spcPts val="600"/>
              </a:spcAft>
              <a:buClr>
                <a:srgbClr val="4A66AC"/>
              </a:buClr>
              <a:buSzPts val="2200"/>
              <a:buFont typeface="Wingdings" pitchFamily="2" charset="2"/>
              <a:buNone/>
              <a:tabLst/>
              <a:defRPr/>
            </a:pPr>
            <a:r>
              <a:rPr kumimoji="0" lang="en-US" sz="1800" b="1"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rPr>
              <a:t>Graph-based Reference:</a:t>
            </a:r>
          </a:p>
          <a:p>
            <a:pPr marL="153988" marR="0" lvl="0" indent="0" algn="l" defTabSz="914400" rtl="0" eaLnBrk="1" fontAlgn="auto" latinLnBrk="0" hangingPunct="1">
              <a:lnSpc>
                <a:spcPct val="120000"/>
              </a:lnSpc>
              <a:spcBef>
                <a:spcPts val="0"/>
              </a:spcBef>
              <a:spcAft>
                <a:spcPts val="0"/>
              </a:spcAft>
              <a:buClr>
                <a:srgbClr val="4A66AC"/>
              </a:buClr>
              <a:buSzPts val="2200"/>
              <a:buFont typeface="Wingdings" pitchFamily="2" charset="2"/>
              <a:buNone/>
              <a:tabLst/>
              <a:defRPr/>
            </a:pPr>
            <a:endParaRPr kumimoji="0" lang="en-US" sz="1800" b="1"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endParaRPr>
          </a:p>
          <a:p>
            <a:pPr marL="153988" marR="0" lvl="0" indent="0" algn="l" defTabSz="914400" rtl="0" eaLnBrk="1" fontAlgn="auto" latinLnBrk="0" hangingPunct="1">
              <a:lnSpc>
                <a:spcPct val="120000"/>
              </a:lnSpc>
              <a:spcBef>
                <a:spcPts val="0"/>
              </a:spcBef>
              <a:spcAft>
                <a:spcPts val="0"/>
              </a:spcAft>
              <a:buClr>
                <a:srgbClr val="4A66AC"/>
              </a:buClr>
              <a:buSzPts val="2200"/>
              <a:buFont typeface="Wingdings" pitchFamily="2" charset="2"/>
              <a:buNone/>
              <a:tabLst/>
              <a:defRPr/>
            </a:pPr>
            <a:endParaRPr kumimoji="0" lang="en-US" sz="1200" b="1"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endParaRPr>
          </a:p>
          <a:p>
            <a:pPr marL="153988" marR="0" lvl="0" indent="0" algn="l" defTabSz="914400" rtl="0" eaLnBrk="1" fontAlgn="auto" latinLnBrk="0" hangingPunct="1">
              <a:lnSpc>
                <a:spcPct val="120000"/>
              </a:lnSpc>
              <a:spcBef>
                <a:spcPts val="0"/>
              </a:spcBef>
              <a:spcAft>
                <a:spcPts val="0"/>
              </a:spcAft>
              <a:buClr>
                <a:srgbClr val="4A66AC"/>
              </a:buClr>
              <a:buSzPts val="2200"/>
              <a:buFont typeface="Wingdings" pitchFamily="2" charset="2"/>
              <a:buNone/>
              <a:tabLst/>
              <a:defRPr/>
            </a:pPr>
            <a:endParaRPr kumimoji="0" lang="en-US" sz="1800" b="1"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endParaRPr>
          </a:p>
          <a:p>
            <a:pPr marL="153988" marR="0" lvl="0" indent="0" algn="l" defTabSz="914400" rtl="0" eaLnBrk="1" fontAlgn="auto" latinLnBrk="0" hangingPunct="1">
              <a:lnSpc>
                <a:spcPct val="120000"/>
              </a:lnSpc>
              <a:spcBef>
                <a:spcPts val="0"/>
              </a:spcBef>
              <a:spcAft>
                <a:spcPts val="0"/>
              </a:spcAft>
              <a:buClr>
                <a:srgbClr val="4A66AC"/>
              </a:buClr>
              <a:buSzPts val="2200"/>
              <a:buFont typeface="Wingdings" pitchFamily="2" charset="2"/>
              <a:buNone/>
              <a:tabLst/>
              <a:defRPr/>
            </a:pPr>
            <a:endParaRPr kumimoji="0" lang="en-US" sz="1800" b="1"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endParaRPr>
          </a:p>
          <a:p>
            <a:pPr marL="153988" marR="0" lvl="0" indent="0" algn="l" defTabSz="914400" rtl="0" eaLnBrk="1" fontAlgn="auto" latinLnBrk="0" hangingPunct="1">
              <a:lnSpc>
                <a:spcPct val="120000"/>
              </a:lnSpc>
              <a:spcBef>
                <a:spcPts val="0"/>
              </a:spcBef>
              <a:spcAft>
                <a:spcPts val="0"/>
              </a:spcAft>
              <a:buClr>
                <a:srgbClr val="4A66AC"/>
              </a:buClr>
              <a:buSzPts val="2200"/>
              <a:buFont typeface="Wingdings" pitchFamily="2" charset="2"/>
              <a:buNone/>
              <a:tabLst/>
              <a:defRPr/>
            </a:pPr>
            <a:endParaRPr kumimoji="0" lang="en-US" sz="1200" b="1"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endParaRPr>
          </a:p>
          <a:p>
            <a:pPr marL="153988" marR="0" lvl="0" indent="0" algn="l" defTabSz="914400" rtl="0" eaLnBrk="1" fontAlgn="auto" latinLnBrk="0" hangingPunct="1">
              <a:lnSpc>
                <a:spcPct val="120000"/>
              </a:lnSpc>
              <a:spcBef>
                <a:spcPts val="0"/>
              </a:spcBef>
              <a:spcAft>
                <a:spcPts val="0"/>
              </a:spcAft>
              <a:buClr>
                <a:srgbClr val="4A66AC"/>
              </a:buClr>
              <a:buSzPts val="2200"/>
              <a:buFont typeface="Wingdings" pitchFamily="2" charset="2"/>
              <a:buNone/>
              <a:tabLst/>
              <a:defRPr/>
            </a:pPr>
            <a:r>
              <a:rPr kumimoji="0" lang="en-US" sz="1800" b="1"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rPr>
              <a:t>Read: </a:t>
            </a:r>
            <a:r>
              <a:rPr kumimoji="0" lang="en-US" sz="1800" b="0"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rPr>
              <a:t>ACGG</a:t>
            </a:r>
          </a:p>
          <a:p>
            <a:pPr marL="153988" marR="0" lvl="0" indent="0" algn="l" defTabSz="914400" rtl="0" eaLnBrk="1" fontAlgn="auto" latinLnBrk="0" hangingPunct="1">
              <a:lnSpc>
                <a:spcPct val="120000"/>
              </a:lnSpc>
              <a:spcBef>
                <a:spcPts val="0"/>
              </a:spcBef>
              <a:spcAft>
                <a:spcPts val="600"/>
              </a:spcAft>
              <a:buClr>
                <a:srgbClr val="4A66AC"/>
              </a:buClr>
              <a:buSzPts val="2200"/>
              <a:buFont typeface="Wingdings" pitchFamily="2" charset="2"/>
              <a:buNone/>
              <a:tabLst/>
              <a:defRPr/>
            </a:pPr>
            <a:endParaRPr kumimoji="0" lang="en-US" sz="1800" b="0"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Calibri" panose="020F0502020204030204" pitchFamily="34" charset="0"/>
            </a:endParaRPr>
          </a:p>
          <a:p>
            <a:pPr marL="153988" marR="0" lvl="0" indent="0" algn="l" defTabSz="914400" rtl="0" eaLnBrk="1" fontAlgn="auto" latinLnBrk="0" hangingPunct="1">
              <a:lnSpc>
                <a:spcPct val="120000"/>
              </a:lnSpc>
              <a:spcBef>
                <a:spcPts val="0"/>
              </a:spcBef>
              <a:spcAft>
                <a:spcPts val="600"/>
              </a:spcAft>
              <a:buClr>
                <a:srgbClr val="4A66AC"/>
              </a:buClr>
              <a:buSzPts val="2200"/>
              <a:buFont typeface="Wingdings" pitchFamily="2" charset="2"/>
              <a:buNone/>
              <a:tabLst/>
              <a:defRPr/>
            </a:pPr>
            <a:endParaRPr kumimoji="0" lang="en-US" sz="1800" b="0"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endParaRPr>
          </a:p>
        </p:txBody>
      </p:sp>
    </p:spTree>
    <p:custDataLst>
      <p:tags r:id="rId1"/>
    </p:custDataLst>
    <p:extLst>
      <p:ext uri="{BB962C8B-B14F-4D97-AF65-F5344CB8AC3E}">
        <p14:creationId xmlns:p14="http://schemas.microsoft.com/office/powerpoint/2010/main" val="2639066390"/>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Shape 689"/>
        <p:cNvGrpSpPr/>
        <p:nvPr/>
      </p:nvGrpSpPr>
      <p:grpSpPr>
        <a:xfrm>
          <a:off x="0" y="0"/>
          <a:ext cx="0" cy="0"/>
          <a:chOff x="0" y="0"/>
          <a:chExt cx="0" cy="0"/>
        </a:xfrm>
      </p:grpSpPr>
      <p:sp>
        <p:nvSpPr>
          <p:cNvPr id="691" name="Google Shape;691;p96"/>
          <p:cNvSpPr txBox="1">
            <a:spLocks noGrp="1"/>
          </p:cNvSpPr>
          <p:nvPr>
            <p:ph type="body" idx="1"/>
          </p:nvPr>
        </p:nvSpPr>
        <p:spPr>
          <a:xfrm>
            <a:off x="366963" y="3916017"/>
            <a:ext cx="8410212" cy="2548303"/>
          </a:xfrm>
          <a:prstGeom prst="rect">
            <a:avLst/>
          </a:prstGeom>
          <a:noFill/>
          <a:ln>
            <a:noFill/>
          </a:ln>
        </p:spPr>
        <p:txBody>
          <a:bodyPr spcFirstLastPara="1" vert="horz" wrap="square" lIns="0" tIns="45700" rIns="0" bIns="45700" rtlCol="0" anchor="t" anchorCtr="0">
            <a:noAutofit/>
          </a:bodyPr>
          <a:lstStyle/>
          <a:p>
            <a:pPr marL="146050" indent="0">
              <a:lnSpc>
                <a:spcPct val="120000"/>
              </a:lnSpc>
              <a:spcBef>
                <a:spcPts val="0"/>
              </a:spcBef>
              <a:spcAft>
                <a:spcPts val="600"/>
              </a:spcAft>
              <a:buNone/>
            </a:pPr>
            <a:r>
              <a:rPr lang="en-US" sz="2200" b="1" dirty="0">
                <a:solidFill>
                  <a:srgbClr val="FE6200"/>
                </a:solidFill>
              </a:rPr>
              <a:t>SeGraM: </a:t>
            </a:r>
            <a:r>
              <a:rPr lang="en-US" sz="2200" i="1" dirty="0">
                <a:solidFill>
                  <a:schemeClr val="tx1"/>
                </a:solidFill>
              </a:rPr>
              <a:t>First universal algorithm/hardware co-designed genomic mapping accelerator </a:t>
            </a:r>
            <a:r>
              <a:rPr lang="en-US" sz="2200" dirty="0">
                <a:solidFill>
                  <a:schemeClr val="tx1"/>
                </a:solidFill>
              </a:rPr>
              <a:t>that can effectively and efficiently support: </a:t>
            </a:r>
          </a:p>
          <a:p>
            <a:pPr marL="488950" indent="-342900">
              <a:lnSpc>
                <a:spcPct val="120000"/>
              </a:lnSpc>
              <a:spcBef>
                <a:spcPts val="0"/>
              </a:spcBef>
              <a:spcAft>
                <a:spcPts val="600"/>
              </a:spcAft>
            </a:pPr>
            <a:r>
              <a:rPr lang="en-US" sz="2200" u="sng" dirty="0">
                <a:solidFill>
                  <a:schemeClr val="tx1"/>
                </a:solidFill>
              </a:rPr>
              <a:t>Se</a:t>
            </a:r>
            <a:r>
              <a:rPr lang="en-US" sz="2200" dirty="0">
                <a:solidFill>
                  <a:schemeClr val="tx1"/>
                </a:solidFill>
              </a:rPr>
              <a:t>quence-to-</a:t>
            </a:r>
            <a:r>
              <a:rPr lang="en-US" sz="2200" u="sng" dirty="0">
                <a:solidFill>
                  <a:schemeClr val="tx1"/>
                </a:solidFill>
              </a:rPr>
              <a:t>gra</a:t>
            </a:r>
            <a:r>
              <a:rPr lang="en-US" sz="2200" dirty="0">
                <a:solidFill>
                  <a:schemeClr val="tx1"/>
                </a:solidFill>
              </a:rPr>
              <a:t>ph </a:t>
            </a:r>
            <a:r>
              <a:rPr lang="en-US" sz="2200" u="sng" dirty="0">
                <a:solidFill>
                  <a:schemeClr val="tx1"/>
                </a:solidFill>
              </a:rPr>
              <a:t>m</a:t>
            </a:r>
            <a:r>
              <a:rPr lang="en-US" sz="2200" dirty="0">
                <a:solidFill>
                  <a:schemeClr val="tx1"/>
                </a:solidFill>
              </a:rPr>
              <a:t>apping </a:t>
            </a:r>
          </a:p>
          <a:p>
            <a:pPr marL="488950" indent="-342900">
              <a:lnSpc>
                <a:spcPct val="120000"/>
              </a:lnSpc>
              <a:spcBef>
                <a:spcPts val="0"/>
              </a:spcBef>
              <a:spcAft>
                <a:spcPts val="600"/>
              </a:spcAft>
            </a:pPr>
            <a:r>
              <a:rPr lang="en-US" sz="2200" dirty="0">
                <a:solidFill>
                  <a:schemeClr val="tx1"/>
                </a:solidFill>
              </a:rPr>
              <a:t>Sequence-to-sequence mapping</a:t>
            </a:r>
          </a:p>
          <a:p>
            <a:pPr marL="488950" indent="-342900">
              <a:lnSpc>
                <a:spcPct val="120000"/>
              </a:lnSpc>
              <a:spcBef>
                <a:spcPts val="0"/>
              </a:spcBef>
              <a:spcAft>
                <a:spcPts val="600"/>
              </a:spcAft>
            </a:pPr>
            <a:r>
              <a:rPr lang="en-US" sz="2200" dirty="0">
                <a:solidFill>
                  <a:schemeClr val="tx1"/>
                </a:solidFill>
              </a:rPr>
              <a:t>Both short and long reads</a:t>
            </a:r>
          </a:p>
        </p:txBody>
      </p:sp>
      <p:sp>
        <p:nvSpPr>
          <p:cNvPr id="3" name="Title 2">
            <a:extLst>
              <a:ext uri="{FF2B5EF4-FFF2-40B4-BE49-F238E27FC236}">
                <a16:creationId xmlns:a16="http://schemas.microsoft.com/office/drawing/2014/main" id="{4D331E35-A2C7-0A4A-87D0-202B765F72E8}"/>
              </a:ext>
            </a:extLst>
          </p:cNvPr>
          <p:cNvSpPr>
            <a:spLocks noGrp="1"/>
          </p:cNvSpPr>
          <p:nvPr>
            <p:ph type="title"/>
          </p:nvPr>
        </p:nvSpPr>
        <p:spPr/>
        <p:txBody>
          <a:bodyPr>
            <a:normAutofit fontScale="90000"/>
          </a:bodyPr>
          <a:lstStyle/>
          <a:p>
            <a:r>
              <a:rPr lang="en-US" dirty="0" err="1"/>
              <a:t>SeGraM</a:t>
            </a:r>
            <a:r>
              <a:rPr lang="en-US" dirty="0"/>
              <a:t>: </a:t>
            </a:r>
            <a:r>
              <a:rPr lang="en-US" sz="4100" dirty="0"/>
              <a:t>First Graph Mapping Accelerator</a:t>
            </a:r>
          </a:p>
        </p:txBody>
      </p:sp>
      <p:sp>
        <p:nvSpPr>
          <p:cNvPr id="2" name="Slide Number Placeholder 1">
            <a:extLst>
              <a:ext uri="{FF2B5EF4-FFF2-40B4-BE49-F238E27FC236}">
                <a16:creationId xmlns:a16="http://schemas.microsoft.com/office/drawing/2014/main" id="{48D433D8-78E7-1340-A5B1-1168A45E6EBE}"/>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169</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
        <p:nvSpPr>
          <p:cNvPr id="5" name="TextBox 4">
            <a:extLst>
              <a:ext uri="{FF2B5EF4-FFF2-40B4-BE49-F238E27FC236}">
                <a16:creationId xmlns:a16="http://schemas.microsoft.com/office/drawing/2014/main" id="{33272AE7-A76D-A34A-AE9D-F54F31C8A513}"/>
              </a:ext>
            </a:extLst>
          </p:cNvPr>
          <p:cNvSpPr txBox="1"/>
          <p:nvPr/>
        </p:nvSpPr>
        <p:spPr>
          <a:xfrm>
            <a:off x="366962" y="1165147"/>
            <a:ext cx="8410073" cy="2643651"/>
          </a:xfrm>
          <a:prstGeom prst="roundRect">
            <a:avLst>
              <a:gd name="adj" fmla="val 4777"/>
            </a:avLst>
          </a:prstGeom>
          <a:solidFill>
            <a:schemeClr val="accent2">
              <a:lumMod val="40000"/>
              <a:lumOff val="60000"/>
              <a:alpha val="55000"/>
            </a:schemeClr>
          </a:solidFill>
          <a:ln>
            <a:noFill/>
          </a:ln>
        </p:spPr>
        <p:txBody>
          <a:bodyPr wrap="square" rtlCol="0" anchor="ctr" anchorCtr="0">
            <a:noAutofit/>
          </a:bodyPr>
          <a:lstStyle/>
          <a:p>
            <a:pPr marL="0" marR="0" lvl="0" indent="0" algn="ctr" defTabSz="457200" rtl="0" eaLnBrk="1" fontAlgn="auto" latinLnBrk="0" hangingPunct="1">
              <a:lnSpc>
                <a:spcPct val="100000"/>
              </a:lnSpc>
              <a:spcBef>
                <a:spcPts val="0"/>
              </a:spcBef>
              <a:spcAft>
                <a:spcPts val="120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orbel" panose="020B0503020204020204" pitchFamily="34" charset="0"/>
                <a:ea typeface="+mn-ea"/>
                <a:cs typeface="Calibri" panose="020F0502020204030204" pitchFamily="34" charset="0"/>
              </a:rPr>
              <a:t>Our Goal:</a:t>
            </a:r>
          </a:p>
          <a:p>
            <a:pPr marL="0" marR="0" lvl="0" indent="0" algn="ctr" defTabSz="457200" rtl="0" eaLnBrk="1" fontAlgn="auto" latinLnBrk="0" hangingPunct="1">
              <a:lnSpc>
                <a:spcPct val="120000"/>
              </a:lnSpc>
              <a:spcBef>
                <a:spcPts val="0"/>
              </a:spcBef>
              <a:spcAft>
                <a:spcPts val="0"/>
              </a:spcAft>
              <a:buClr>
                <a:prstClr val="black"/>
              </a:buClr>
              <a:buSzTx/>
              <a:buFontTx/>
              <a:buNone/>
              <a:tabLst/>
              <a:defRPr/>
            </a:pPr>
            <a:r>
              <a:rPr kumimoji="0" lang="en-US" sz="2400" b="1" i="0" u="none" strike="noStrike" kern="1200" cap="none" spc="0" normalizeH="0" baseline="0" noProof="0" dirty="0">
                <a:ln>
                  <a:noFill/>
                </a:ln>
                <a:solidFill>
                  <a:srgbClr val="00B050"/>
                </a:solidFill>
                <a:effectLst/>
                <a:uLnTx/>
                <a:uFillTx/>
                <a:latin typeface="Corbel" panose="020B0503020204020204"/>
                <a:ea typeface="+mn-ea"/>
                <a:cs typeface="+mn-cs"/>
              </a:rPr>
              <a:t>Specialized, high-performance, scalable, and low-cost </a:t>
            </a:r>
            <a:r>
              <a:rPr kumimoji="0" lang="en-US" sz="2400" b="0" i="0" u="none" strike="noStrike" kern="1200" cap="none" spc="0" normalizeH="0" baseline="0" noProof="0" dirty="0">
                <a:ln>
                  <a:noFill/>
                </a:ln>
                <a:solidFill>
                  <a:prstClr val="black"/>
                </a:solidFill>
                <a:effectLst/>
                <a:uLnTx/>
                <a:uFillTx/>
                <a:latin typeface="Corbel" panose="020B0503020204020204"/>
                <a:ea typeface="+mn-ea"/>
                <a:cs typeface="+mn-cs"/>
              </a:rPr>
              <a:t>algorithm/hardware co-design that alleviates bottlenecks in</a:t>
            </a:r>
            <a:r>
              <a:rPr kumimoji="0" lang="en-US" sz="2400" b="1" i="0" u="none" strike="noStrike" kern="1200" cap="none" spc="0" normalizeH="0" baseline="0" noProof="0" dirty="0">
                <a:ln>
                  <a:noFill/>
                </a:ln>
                <a:solidFill>
                  <a:srgbClr val="FE6200"/>
                </a:solidFill>
                <a:effectLst/>
                <a:uLnTx/>
                <a:uFillTx/>
                <a:latin typeface="Corbel" panose="020B0503020204020204"/>
                <a:ea typeface="+mn-ea"/>
                <a:cs typeface="+mn-cs"/>
              </a:rPr>
              <a:t> </a:t>
            </a:r>
            <a:r>
              <a:rPr kumimoji="0" lang="en-US" sz="2400" b="1" i="0" u="none" strike="noStrike" kern="1200" cap="none" spc="0" normalizeH="0" baseline="0" noProof="0" dirty="0">
                <a:ln>
                  <a:noFill/>
                </a:ln>
                <a:solidFill>
                  <a:srgbClr val="7030A0"/>
                </a:solidFill>
                <a:effectLst/>
                <a:uLnTx/>
                <a:uFillTx/>
                <a:latin typeface="Corbel" panose="020B0503020204020204"/>
                <a:ea typeface="+mn-ea"/>
                <a:cs typeface="+mn-cs"/>
              </a:rPr>
              <a:t>multiple steps </a:t>
            </a:r>
            <a:r>
              <a:rPr kumimoji="0" lang="en-US" sz="2400" b="0" i="0" u="none" strike="noStrike" kern="1200" cap="none" spc="0" normalizeH="0" baseline="0" noProof="0" dirty="0">
                <a:ln>
                  <a:noFill/>
                </a:ln>
                <a:solidFill>
                  <a:prstClr val="black"/>
                </a:solidFill>
                <a:effectLst/>
                <a:uLnTx/>
                <a:uFillTx/>
                <a:latin typeface="Corbel" panose="020B0503020204020204"/>
                <a:ea typeface="+mn-ea"/>
                <a:cs typeface="+mn-cs"/>
              </a:rPr>
              <a:t>of sequence-to-graph mapping</a:t>
            </a:r>
          </a:p>
        </p:txBody>
      </p:sp>
    </p:spTree>
    <p:extLst>
      <p:ext uri="{BB962C8B-B14F-4D97-AF65-F5344CB8AC3E}">
        <p14:creationId xmlns:p14="http://schemas.microsoft.com/office/powerpoint/2010/main" val="1786916637"/>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5BE541-5CF7-F74E-80A4-C5A73C0D7960}"/>
              </a:ext>
            </a:extLst>
          </p:cNvPr>
          <p:cNvSpPr>
            <a:spLocks noGrp="1"/>
          </p:cNvSpPr>
          <p:nvPr>
            <p:ph type="title"/>
          </p:nvPr>
        </p:nvSpPr>
        <p:spPr/>
        <p:txBody>
          <a:bodyPr>
            <a:normAutofit fontScale="90000"/>
          </a:bodyPr>
          <a:lstStyle/>
          <a:p>
            <a:r>
              <a:rPr lang="en-US" dirty="0"/>
              <a:t>Use Cases &amp; Key Results</a:t>
            </a:r>
          </a:p>
        </p:txBody>
      </p:sp>
      <p:sp>
        <p:nvSpPr>
          <p:cNvPr id="5" name="Slide Number Placeholder 4">
            <a:extLst>
              <a:ext uri="{FF2B5EF4-FFF2-40B4-BE49-F238E27FC236}">
                <a16:creationId xmlns:a16="http://schemas.microsoft.com/office/drawing/2014/main" id="{5180F809-EA39-7F4B-A7C7-BB57D336D1D6}"/>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170</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
        <p:nvSpPr>
          <p:cNvPr id="19" name="Content Placeholder 2">
            <a:extLst>
              <a:ext uri="{FF2B5EF4-FFF2-40B4-BE49-F238E27FC236}">
                <a16:creationId xmlns:a16="http://schemas.microsoft.com/office/drawing/2014/main" id="{919840C4-EE80-8848-BA02-72B40A4324EC}"/>
              </a:ext>
            </a:extLst>
          </p:cNvPr>
          <p:cNvSpPr txBox="1">
            <a:spLocks/>
          </p:cNvSpPr>
          <p:nvPr/>
        </p:nvSpPr>
        <p:spPr>
          <a:xfrm>
            <a:off x="366957" y="6392226"/>
            <a:ext cx="8410073" cy="530516"/>
          </a:xfrm>
          <a:prstGeom prst="rect">
            <a:avLst/>
          </a:prstGeom>
        </p:spPr>
        <p:txBody>
          <a:bodyPr vert="horz" lIns="0" tIns="45720" rIns="0" bIns="45720" numCol="1" rtlCol="0">
            <a:noAutofit/>
          </a:bodyPr>
          <a:lstStyle>
            <a:lvl1pPr marL="454025" indent="-274638" algn="l" defTabSz="914400" rtl="0" eaLnBrk="1" latinLnBrk="0" hangingPunct="1">
              <a:lnSpc>
                <a:spcPct val="90000"/>
              </a:lnSpc>
              <a:spcBef>
                <a:spcPts val="1200"/>
              </a:spcBef>
              <a:spcAft>
                <a:spcPts val="200"/>
              </a:spcAft>
              <a:buClr>
                <a:schemeClr val="accent1"/>
              </a:buClr>
              <a:buSzPct val="90000"/>
              <a:buFont typeface="Wingdings" pitchFamily="2" charset="2"/>
              <a:buChar char="q"/>
              <a:tabLst/>
              <a:defRPr sz="2000" kern="1200">
                <a:solidFill>
                  <a:schemeClr val="tx1">
                    <a:lumMod val="75000"/>
                    <a:lumOff val="25000"/>
                  </a:schemeClr>
                </a:solidFill>
                <a:latin typeface="Corbel" panose="020B0503020204020204" pitchFamily="34" charset="0"/>
                <a:ea typeface="+mn-ea"/>
                <a:cs typeface="Calibri" panose="020F0502020204030204" pitchFamily="34" charset="0"/>
              </a:defRPr>
            </a:lvl1pPr>
            <a:lvl2pPr marL="717550" indent="-263525" algn="l" defTabSz="914400" rtl="0" eaLnBrk="1" latinLnBrk="0" hangingPunct="1">
              <a:lnSpc>
                <a:spcPct val="90000"/>
              </a:lnSpc>
              <a:spcBef>
                <a:spcPts val="200"/>
              </a:spcBef>
              <a:spcAft>
                <a:spcPts val="400"/>
              </a:spcAft>
              <a:buClr>
                <a:schemeClr val="accent1"/>
              </a:buClr>
              <a:buSzPct val="90000"/>
              <a:buFont typeface="Courier New" panose="02070309020205020404" pitchFamily="49" charset="0"/>
              <a:buChar char="o"/>
              <a:tabLst/>
              <a:defRPr sz="1800" kern="1200">
                <a:solidFill>
                  <a:schemeClr val="tx1">
                    <a:lumMod val="75000"/>
                    <a:lumOff val="25000"/>
                  </a:schemeClr>
                </a:solidFill>
                <a:latin typeface="Corbel" panose="020B0503020204020204" pitchFamily="34" charset="0"/>
                <a:ea typeface="+mn-ea"/>
                <a:cs typeface="Calibri" panose="020F0502020204030204" pitchFamily="34" charset="0"/>
              </a:defRPr>
            </a:lvl2pPr>
            <a:lvl3pPr marL="896938" indent="-179388" algn="l" defTabSz="914400" rtl="0" eaLnBrk="1" latinLnBrk="0" hangingPunct="1">
              <a:lnSpc>
                <a:spcPct val="90000"/>
              </a:lnSpc>
              <a:spcBef>
                <a:spcPts val="200"/>
              </a:spcBef>
              <a:spcAft>
                <a:spcPts val="400"/>
              </a:spcAft>
              <a:buClr>
                <a:schemeClr val="accent1"/>
              </a:buClr>
              <a:buSzPct val="90000"/>
              <a:buFont typeface="Wingdings" pitchFamily="2" charset="2"/>
              <a:buChar char="§"/>
              <a:tabLst/>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3pPr>
            <a:lvl4pPr marL="454025" indent="-274638" algn="l" defTabSz="914400" rtl="0" eaLnBrk="1" latinLnBrk="0" hangingPunct="1">
              <a:lnSpc>
                <a:spcPct val="90000"/>
              </a:lnSpc>
              <a:spcBef>
                <a:spcPts val="200"/>
              </a:spcBef>
              <a:spcAft>
                <a:spcPts val="400"/>
              </a:spcAft>
              <a:buClr>
                <a:schemeClr val="accent1"/>
              </a:buClr>
              <a:buFont typeface="Courier New" panose="02070309020205020404" pitchFamily="49" charset="0"/>
              <a:buChar char="o"/>
              <a:tabLst/>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4pPr>
            <a:lvl5pPr marL="454025" indent="-274638" algn="l" defTabSz="914400" rtl="0" eaLnBrk="1" latinLnBrk="0" hangingPunct="1">
              <a:lnSpc>
                <a:spcPct val="90000"/>
              </a:lnSpc>
              <a:spcBef>
                <a:spcPts val="200"/>
              </a:spcBef>
              <a:spcAft>
                <a:spcPts val="400"/>
              </a:spcAft>
              <a:buClr>
                <a:schemeClr val="accent1"/>
              </a:buClr>
              <a:buFont typeface="Courier New" panose="02070309020205020404" pitchFamily="49" charset="0"/>
              <a:buChar char="o"/>
              <a:tabLst/>
              <a:defRPr sz="1400" kern="1200">
                <a:solidFill>
                  <a:schemeClr val="tx1">
                    <a:lumMod val="75000"/>
                    <a:lumOff val="25000"/>
                  </a:schemeClr>
                </a:solidFill>
                <a:latin typeface="Corbel" panose="020B0503020204020204" pitchFamily="34" charset="0"/>
                <a:ea typeface="+mn-ea"/>
                <a:cs typeface="Calibri" panose="020F0502020204030204" pitchFamily="34" charset="0"/>
              </a:defRPr>
            </a:lvl5pPr>
            <a:lvl6pPr marL="11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6pPr>
            <a:lvl7pPr marL="13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7pPr>
            <a:lvl8pPr marL="15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8pPr>
            <a:lvl9pPr marL="17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9pPr>
          </a:lstStyle>
          <a:p>
            <a:pPr marL="542925" marR="0" lvl="0" indent="-395288" algn="l" defTabSz="914400" rtl="0" eaLnBrk="1" fontAlgn="auto" latinLnBrk="0" hangingPunct="1">
              <a:lnSpc>
                <a:spcPct val="110000"/>
              </a:lnSpc>
              <a:spcBef>
                <a:spcPts val="0"/>
              </a:spcBef>
              <a:spcAft>
                <a:spcPts val="0"/>
              </a:spcAft>
              <a:buClr>
                <a:srgbClr val="FE6200"/>
              </a:buClr>
              <a:buSzPct val="105000"/>
              <a:buFont typeface="Wingdings" pitchFamily="2" charset="2"/>
              <a:buAutoNum type="arabicParenBoth" startAt="3"/>
              <a:tabLst/>
              <a:defRPr/>
            </a:pPr>
            <a:endParaRPr kumimoji="0" lang="en-US" sz="2200" b="1" i="0" u="none" strike="noStrike" kern="1200" cap="none" spc="0" normalizeH="0" baseline="0" noProof="0" dirty="0">
              <a:ln>
                <a:noFill/>
              </a:ln>
              <a:solidFill>
                <a:srgbClr val="FE6200"/>
              </a:solidFill>
              <a:effectLst/>
              <a:uLnTx/>
              <a:uFillTx/>
              <a:latin typeface="Corbel" panose="020B0503020204020204" pitchFamily="34" charset="0"/>
              <a:ea typeface="+mn-ea"/>
              <a:cs typeface="Calibri" panose="020F0502020204030204" pitchFamily="34" charset="0"/>
            </a:endParaRPr>
          </a:p>
        </p:txBody>
      </p:sp>
      <p:sp>
        <p:nvSpPr>
          <p:cNvPr id="42" name="TextBox 41">
            <a:extLst>
              <a:ext uri="{FF2B5EF4-FFF2-40B4-BE49-F238E27FC236}">
                <a16:creationId xmlns:a16="http://schemas.microsoft.com/office/drawing/2014/main" id="{63FDBC48-36D1-B740-A8FC-C7A31AA39D71}"/>
              </a:ext>
            </a:extLst>
          </p:cNvPr>
          <p:cNvSpPr txBox="1"/>
          <p:nvPr/>
        </p:nvSpPr>
        <p:spPr>
          <a:xfrm>
            <a:off x="366953" y="1221503"/>
            <a:ext cx="8410072" cy="1909866"/>
          </a:xfrm>
          <a:prstGeom prst="roundRect">
            <a:avLst>
              <a:gd name="adj" fmla="val 3822"/>
            </a:avLst>
          </a:prstGeom>
          <a:solidFill>
            <a:srgbClr val="7030A0">
              <a:alpha val="3000"/>
            </a:srgbClr>
          </a:solidFill>
          <a:ln w="38100">
            <a:solidFill>
              <a:srgbClr val="7030A0"/>
            </a:solidFill>
          </a:ln>
        </p:spPr>
        <p:txBody>
          <a:bodyPr wrap="square" rtlCol="0" anchor="t" anchorCtr="0">
            <a:noAutofit/>
          </a:bodyPr>
          <a:lstStyle/>
          <a:p>
            <a:pPr marL="0" marR="0" lvl="0" indent="0" algn="r" defTabSz="457200" rtl="0" eaLnBrk="1" fontAlgn="auto" latinLnBrk="0" hangingPunct="1">
              <a:lnSpc>
                <a:spcPct val="100000"/>
              </a:lnSpc>
              <a:spcBef>
                <a:spcPts val="1200"/>
              </a:spcBef>
              <a:spcAft>
                <a:spcPts val="0"/>
              </a:spcAft>
              <a:buClrTx/>
              <a:buSzTx/>
              <a:buFontTx/>
              <a:buNone/>
              <a:tabLst/>
              <a:defRPr/>
            </a:pPr>
            <a:endParaRPr kumimoji="0" lang="en-US" sz="1800" b="1" i="0" u="none" strike="noStrike" kern="1200" cap="none" spc="0" normalizeH="0" baseline="0" noProof="0" dirty="0">
              <a:ln>
                <a:noFill/>
              </a:ln>
              <a:solidFill>
                <a:srgbClr val="7030A0"/>
              </a:solidFill>
              <a:effectLst/>
              <a:uLnTx/>
              <a:uFillTx/>
              <a:latin typeface="Corbel" panose="020B0503020204020204"/>
              <a:ea typeface="+mn-ea"/>
              <a:cs typeface="+mn-cs"/>
            </a:endParaRPr>
          </a:p>
        </p:txBody>
      </p:sp>
      <p:sp>
        <p:nvSpPr>
          <p:cNvPr id="43" name="TextBox 42">
            <a:extLst>
              <a:ext uri="{FF2B5EF4-FFF2-40B4-BE49-F238E27FC236}">
                <a16:creationId xmlns:a16="http://schemas.microsoft.com/office/drawing/2014/main" id="{26012F47-76F7-134A-8A14-86BF5961B16B}"/>
              </a:ext>
            </a:extLst>
          </p:cNvPr>
          <p:cNvSpPr txBox="1"/>
          <p:nvPr/>
        </p:nvSpPr>
        <p:spPr>
          <a:xfrm>
            <a:off x="366953" y="3310682"/>
            <a:ext cx="8410073" cy="947799"/>
          </a:xfrm>
          <a:prstGeom prst="roundRect">
            <a:avLst>
              <a:gd name="adj" fmla="val 4553"/>
            </a:avLst>
          </a:prstGeom>
          <a:solidFill>
            <a:srgbClr val="00B050">
              <a:alpha val="3000"/>
            </a:srgbClr>
          </a:solidFill>
          <a:ln w="38100">
            <a:solidFill>
              <a:srgbClr val="00B050"/>
            </a:solidFill>
          </a:ln>
        </p:spPr>
        <p:txBody>
          <a:bodyPr wrap="square" rtlCol="0" anchor="t" anchorCtr="0">
            <a:no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00B050"/>
              </a:solidFill>
              <a:effectLst/>
              <a:uLnTx/>
              <a:uFillTx/>
              <a:latin typeface="Corbel" panose="020B0503020204020204"/>
              <a:ea typeface="+mn-ea"/>
              <a:cs typeface="+mn-cs"/>
            </a:endParaRPr>
          </a:p>
        </p:txBody>
      </p:sp>
      <p:sp>
        <p:nvSpPr>
          <p:cNvPr id="44" name="TextBox 43">
            <a:extLst>
              <a:ext uri="{FF2B5EF4-FFF2-40B4-BE49-F238E27FC236}">
                <a16:creationId xmlns:a16="http://schemas.microsoft.com/office/drawing/2014/main" id="{1A161E86-5513-4B43-A075-919C7ECE2438}"/>
              </a:ext>
            </a:extLst>
          </p:cNvPr>
          <p:cNvSpPr txBox="1"/>
          <p:nvPr/>
        </p:nvSpPr>
        <p:spPr>
          <a:xfrm>
            <a:off x="366951" y="4437793"/>
            <a:ext cx="8410073" cy="1966007"/>
          </a:xfrm>
          <a:prstGeom prst="roundRect">
            <a:avLst>
              <a:gd name="adj" fmla="val 4553"/>
            </a:avLst>
          </a:prstGeom>
          <a:solidFill>
            <a:srgbClr val="FE6200">
              <a:alpha val="3000"/>
            </a:srgbClr>
          </a:solidFill>
          <a:ln w="38100">
            <a:solidFill>
              <a:srgbClr val="FE6200"/>
            </a:solidFill>
          </a:ln>
        </p:spPr>
        <p:txBody>
          <a:bodyPr wrap="square" rtlCol="0" anchor="t" anchorCtr="0">
            <a:no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E6200"/>
              </a:solidFill>
              <a:effectLst/>
              <a:uLnTx/>
              <a:uFillTx/>
              <a:latin typeface="Corbel" panose="020B0503020204020204"/>
              <a:ea typeface="+mn-ea"/>
              <a:cs typeface="+mn-cs"/>
            </a:endParaRPr>
          </a:p>
        </p:txBody>
      </p:sp>
      <p:sp>
        <p:nvSpPr>
          <p:cNvPr id="3" name="Content Placeholder 2">
            <a:extLst>
              <a:ext uri="{FF2B5EF4-FFF2-40B4-BE49-F238E27FC236}">
                <a16:creationId xmlns:a16="http://schemas.microsoft.com/office/drawing/2014/main" id="{43E239AE-4B1B-6747-91D7-4F9A84D75891}"/>
              </a:ext>
            </a:extLst>
          </p:cNvPr>
          <p:cNvSpPr>
            <a:spLocks noGrp="1"/>
          </p:cNvSpPr>
          <p:nvPr>
            <p:ph idx="1"/>
          </p:nvPr>
        </p:nvSpPr>
        <p:spPr>
          <a:xfrm>
            <a:off x="366961" y="1233077"/>
            <a:ext cx="8410069" cy="5159149"/>
          </a:xfrm>
        </p:spPr>
        <p:txBody>
          <a:bodyPr numCol="1">
            <a:noAutofit/>
          </a:bodyPr>
          <a:lstStyle/>
          <a:p>
            <a:pPr marL="444500" indent="-306388">
              <a:lnSpc>
                <a:spcPct val="120000"/>
              </a:lnSpc>
              <a:spcBef>
                <a:spcPts val="0"/>
              </a:spcBef>
              <a:spcAft>
                <a:spcPts val="0"/>
              </a:spcAft>
              <a:buClr>
                <a:srgbClr val="7030A0"/>
              </a:buClr>
              <a:buSzPct val="100000"/>
              <a:buAutoNum type="arabicParenBoth"/>
            </a:pPr>
            <a:r>
              <a:rPr lang="en-US" sz="2100" b="1" dirty="0">
                <a:solidFill>
                  <a:srgbClr val="7030A0"/>
                </a:solidFill>
                <a:latin typeface="Calibri" panose="020F0502020204030204" pitchFamily="34" charset="0"/>
              </a:rPr>
              <a:t> </a:t>
            </a:r>
            <a:r>
              <a:rPr lang="en-US" sz="2100" b="1" dirty="0">
                <a:solidFill>
                  <a:srgbClr val="7030A0"/>
                </a:solidFill>
              </a:rPr>
              <a:t>Sequence-to-Graph (S2G) Mapping</a:t>
            </a:r>
          </a:p>
          <a:p>
            <a:pPr marL="495300" indent="-311150">
              <a:lnSpc>
                <a:spcPct val="120000"/>
              </a:lnSpc>
              <a:spcBef>
                <a:spcPts val="0"/>
              </a:spcBef>
              <a:spcAft>
                <a:spcPts val="0"/>
              </a:spcAft>
              <a:buClr>
                <a:srgbClr val="7030A0"/>
              </a:buClr>
            </a:pPr>
            <a:r>
              <a:rPr lang="en-US" b="1" dirty="0">
                <a:solidFill>
                  <a:srgbClr val="7A20C9"/>
                </a:solidFill>
                <a:latin typeface="Calibri" panose="020F0502020204030204" pitchFamily="34" charset="0"/>
              </a:rPr>
              <a:t>5.9×/106×</a:t>
            </a:r>
            <a:r>
              <a:rPr lang="en-US" dirty="0">
                <a:solidFill>
                  <a:srgbClr val="FE6200"/>
                </a:solidFill>
              </a:rPr>
              <a:t> </a:t>
            </a:r>
            <a:r>
              <a:rPr lang="en-US" dirty="0">
                <a:solidFill>
                  <a:schemeClr val="tx1"/>
                </a:solidFill>
              </a:rPr>
              <a:t>speedup, </a:t>
            </a:r>
            <a:r>
              <a:rPr lang="en-US" b="1" dirty="0">
                <a:solidFill>
                  <a:srgbClr val="7030A0"/>
                </a:solidFill>
                <a:latin typeface="Calibri" panose="020F0502020204030204" pitchFamily="34" charset="0"/>
              </a:rPr>
              <a:t>4.1×/3.0×</a:t>
            </a:r>
            <a:r>
              <a:rPr lang="en-US" dirty="0">
                <a:solidFill>
                  <a:srgbClr val="7A20C9"/>
                </a:solidFill>
              </a:rPr>
              <a:t> </a:t>
            </a:r>
            <a:r>
              <a:rPr lang="en-US" dirty="0">
                <a:solidFill>
                  <a:schemeClr val="tx1"/>
                </a:solidFill>
              </a:rPr>
              <a:t>less power than </a:t>
            </a:r>
            <a:r>
              <a:rPr lang="en-US" b="1" dirty="0" err="1">
                <a:solidFill>
                  <a:schemeClr val="tx1"/>
                </a:solidFill>
              </a:rPr>
              <a:t>GraphAligner</a:t>
            </a:r>
            <a:r>
              <a:rPr lang="en-US" b="1" dirty="0">
                <a:solidFill>
                  <a:schemeClr val="tx1"/>
                </a:solidFill>
              </a:rPr>
              <a:t> </a:t>
            </a:r>
            <a:br>
              <a:rPr lang="en-US" b="1" dirty="0">
                <a:solidFill>
                  <a:schemeClr val="tx1"/>
                </a:solidFill>
              </a:rPr>
            </a:br>
            <a:r>
              <a:rPr lang="en-US" dirty="0">
                <a:solidFill>
                  <a:schemeClr val="tx1"/>
                </a:solidFill>
              </a:rPr>
              <a:t>for long and short reads, respectively </a:t>
            </a:r>
            <a:r>
              <a:rPr lang="en-US" sz="1600" dirty="0">
                <a:solidFill>
                  <a:schemeClr val="tx1"/>
                </a:solidFill>
              </a:rPr>
              <a:t>(state-of-the-art </a:t>
            </a:r>
            <a:r>
              <a:rPr lang="en-US" sz="1600" b="1" dirty="0">
                <a:solidFill>
                  <a:srgbClr val="0070C0"/>
                </a:solidFill>
              </a:rPr>
              <a:t>SW</a:t>
            </a:r>
            <a:r>
              <a:rPr lang="en-US" sz="1600" dirty="0">
                <a:solidFill>
                  <a:schemeClr val="tx1"/>
                </a:solidFill>
              </a:rPr>
              <a:t>)</a:t>
            </a:r>
          </a:p>
          <a:p>
            <a:pPr marL="495300" indent="-311150">
              <a:lnSpc>
                <a:spcPct val="120000"/>
              </a:lnSpc>
              <a:spcBef>
                <a:spcPts val="0"/>
              </a:spcBef>
              <a:spcAft>
                <a:spcPts val="0"/>
              </a:spcAft>
              <a:buClr>
                <a:srgbClr val="7030A0"/>
              </a:buClr>
            </a:pPr>
            <a:r>
              <a:rPr lang="en-US" b="1" dirty="0">
                <a:solidFill>
                  <a:srgbClr val="7A20C9"/>
                </a:solidFill>
                <a:latin typeface="Calibri" panose="020F0502020204030204" pitchFamily="34" charset="0"/>
              </a:rPr>
              <a:t>3.9×/742×</a:t>
            </a:r>
            <a:r>
              <a:rPr lang="en-US" dirty="0">
                <a:solidFill>
                  <a:srgbClr val="FE6200"/>
                </a:solidFill>
              </a:rPr>
              <a:t> </a:t>
            </a:r>
            <a:r>
              <a:rPr lang="en-US" dirty="0">
                <a:solidFill>
                  <a:schemeClr val="tx1"/>
                </a:solidFill>
              </a:rPr>
              <a:t>speedup, </a:t>
            </a:r>
            <a:r>
              <a:rPr lang="en-US" b="1" dirty="0">
                <a:solidFill>
                  <a:srgbClr val="7030A0"/>
                </a:solidFill>
                <a:latin typeface="Calibri" panose="020F0502020204030204" pitchFamily="34" charset="0"/>
              </a:rPr>
              <a:t>4.4×/3.2×</a:t>
            </a:r>
            <a:r>
              <a:rPr lang="en-US" dirty="0">
                <a:solidFill>
                  <a:srgbClr val="7A20C9"/>
                </a:solidFill>
              </a:rPr>
              <a:t> </a:t>
            </a:r>
            <a:r>
              <a:rPr lang="en-US" dirty="0">
                <a:solidFill>
                  <a:schemeClr val="tx1"/>
                </a:solidFill>
              </a:rPr>
              <a:t>less power than </a:t>
            </a:r>
            <a:r>
              <a:rPr lang="en-US" b="1" dirty="0">
                <a:solidFill>
                  <a:schemeClr val="tx1"/>
                </a:solidFill>
              </a:rPr>
              <a:t>vg </a:t>
            </a:r>
            <a:br>
              <a:rPr lang="en-US" b="1" dirty="0">
                <a:solidFill>
                  <a:schemeClr val="tx1"/>
                </a:solidFill>
              </a:rPr>
            </a:br>
            <a:r>
              <a:rPr lang="en-US" dirty="0">
                <a:solidFill>
                  <a:schemeClr val="tx1"/>
                </a:solidFill>
              </a:rPr>
              <a:t>for long and short reads, respectively </a:t>
            </a:r>
            <a:r>
              <a:rPr lang="en-US" sz="1600" dirty="0">
                <a:solidFill>
                  <a:schemeClr val="tx1"/>
                </a:solidFill>
              </a:rPr>
              <a:t>(state-of-the-art </a:t>
            </a:r>
            <a:r>
              <a:rPr lang="en-US" sz="1600" b="1" dirty="0">
                <a:solidFill>
                  <a:srgbClr val="0070C0"/>
                </a:solidFill>
              </a:rPr>
              <a:t>SW</a:t>
            </a:r>
            <a:r>
              <a:rPr lang="en-US" sz="1600" dirty="0">
                <a:solidFill>
                  <a:schemeClr val="tx1"/>
                </a:solidFill>
              </a:rPr>
              <a:t>)</a:t>
            </a:r>
          </a:p>
          <a:p>
            <a:pPr marL="444500" indent="-306388">
              <a:lnSpc>
                <a:spcPct val="120000"/>
              </a:lnSpc>
              <a:spcBef>
                <a:spcPts val="2400"/>
              </a:spcBef>
              <a:spcAft>
                <a:spcPts val="0"/>
              </a:spcAft>
              <a:buClr>
                <a:srgbClr val="00B050"/>
              </a:buClr>
              <a:buSzPct val="100000"/>
              <a:buFont typeface="Wingdings" pitchFamily="2" charset="2"/>
              <a:buAutoNum type="arabicParenBoth" startAt="2"/>
            </a:pPr>
            <a:r>
              <a:rPr lang="en-US" sz="2100" b="1" dirty="0">
                <a:solidFill>
                  <a:srgbClr val="00B050"/>
                </a:solidFill>
                <a:latin typeface="Calibri" panose="020F0502020204030204" pitchFamily="34" charset="0"/>
              </a:rPr>
              <a:t> </a:t>
            </a:r>
            <a:r>
              <a:rPr lang="en-US" sz="2100" b="1" dirty="0">
                <a:solidFill>
                  <a:srgbClr val="00B050"/>
                </a:solidFill>
              </a:rPr>
              <a:t>Sequence-to-Graph (S2G) Alignment</a:t>
            </a:r>
          </a:p>
          <a:p>
            <a:pPr marL="495300" indent="-311150">
              <a:lnSpc>
                <a:spcPct val="120000"/>
              </a:lnSpc>
              <a:spcBef>
                <a:spcPts val="0"/>
              </a:spcBef>
              <a:spcAft>
                <a:spcPts val="0"/>
              </a:spcAft>
              <a:buClr>
                <a:srgbClr val="00B050"/>
              </a:buClr>
            </a:pPr>
            <a:r>
              <a:rPr lang="en-US" b="1" dirty="0">
                <a:solidFill>
                  <a:srgbClr val="00B050"/>
                </a:solidFill>
                <a:latin typeface="Calibri" panose="020F0502020204030204" pitchFamily="34" charset="0"/>
              </a:rPr>
              <a:t>41×–539×</a:t>
            </a:r>
            <a:r>
              <a:rPr lang="en-US" dirty="0">
                <a:solidFill>
                  <a:schemeClr val="tx1"/>
                </a:solidFill>
                <a:latin typeface="Calibri" panose="020F0502020204030204" pitchFamily="34" charset="0"/>
              </a:rPr>
              <a:t> speedup over </a:t>
            </a:r>
            <a:r>
              <a:rPr lang="en-US" b="1" dirty="0" err="1">
                <a:solidFill>
                  <a:schemeClr val="tx1"/>
                </a:solidFill>
              </a:rPr>
              <a:t>PaSGAL</a:t>
            </a:r>
            <a:r>
              <a:rPr lang="en-US" b="1" dirty="0">
                <a:solidFill>
                  <a:schemeClr val="tx1"/>
                </a:solidFill>
              </a:rPr>
              <a:t> </a:t>
            </a:r>
            <a:r>
              <a:rPr lang="en-US" dirty="0">
                <a:solidFill>
                  <a:schemeClr val="tx1"/>
                </a:solidFill>
              </a:rPr>
              <a:t>with AVX-</a:t>
            </a:r>
            <a:r>
              <a:rPr lang="en-US" dirty="0">
                <a:solidFill>
                  <a:schemeClr val="tx1"/>
                </a:solidFill>
                <a:latin typeface="Calibri" panose="020F0502020204030204" pitchFamily="34" charset="0"/>
              </a:rPr>
              <a:t>512</a:t>
            </a:r>
            <a:r>
              <a:rPr lang="en-US" dirty="0">
                <a:solidFill>
                  <a:schemeClr val="tx1"/>
                </a:solidFill>
              </a:rPr>
              <a:t> support</a:t>
            </a:r>
            <a:r>
              <a:rPr lang="en-US" b="1" dirty="0">
                <a:solidFill>
                  <a:schemeClr val="tx1"/>
                </a:solidFill>
              </a:rPr>
              <a:t> </a:t>
            </a:r>
            <a:r>
              <a:rPr lang="en-US" sz="1600" dirty="0">
                <a:solidFill>
                  <a:schemeClr val="tx1"/>
                </a:solidFill>
              </a:rPr>
              <a:t>(state-of-the-art </a:t>
            </a:r>
            <a:r>
              <a:rPr lang="en-US" sz="1600" b="1" dirty="0">
                <a:solidFill>
                  <a:srgbClr val="0070C0"/>
                </a:solidFill>
              </a:rPr>
              <a:t>SW</a:t>
            </a:r>
            <a:r>
              <a:rPr lang="en-US" sz="1600" dirty="0">
                <a:solidFill>
                  <a:schemeClr val="tx1"/>
                </a:solidFill>
              </a:rPr>
              <a:t>)</a:t>
            </a:r>
            <a:endParaRPr lang="en-US" sz="1600" b="1" dirty="0">
              <a:solidFill>
                <a:srgbClr val="00B050"/>
              </a:solidFill>
            </a:endParaRPr>
          </a:p>
          <a:p>
            <a:pPr marL="444500" indent="-306388">
              <a:lnSpc>
                <a:spcPct val="120000"/>
              </a:lnSpc>
              <a:spcBef>
                <a:spcPts val="3000"/>
              </a:spcBef>
              <a:spcAft>
                <a:spcPts val="0"/>
              </a:spcAft>
              <a:buClr>
                <a:srgbClr val="FE6200"/>
              </a:buClr>
              <a:buSzPct val="100000"/>
              <a:buFont typeface="Wingdings" pitchFamily="2" charset="2"/>
              <a:buAutoNum type="arabicParenBoth" startAt="3"/>
            </a:pPr>
            <a:r>
              <a:rPr lang="en-US" sz="2100" b="1" dirty="0">
                <a:solidFill>
                  <a:srgbClr val="FE6200"/>
                </a:solidFill>
                <a:latin typeface="Calibri" panose="020F0502020204030204" pitchFamily="34" charset="0"/>
              </a:rPr>
              <a:t> </a:t>
            </a:r>
            <a:r>
              <a:rPr lang="en-US" sz="2100" b="1" dirty="0">
                <a:solidFill>
                  <a:srgbClr val="FE6200"/>
                </a:solidFill>
              </a:rPr>
              <a:t>Sequence-to-Sequence (S2S) Alignment</a:t>
            </a:r>
          </a:p>
          <a:p>
            <a:pPr marL="495300" indent="-311150">
              <a:lnSpc>
                <a:spcPct val="120000"/>
              </a:lnSpc>
              <a:spcBef>
                <a:spcPts val="0"/>
              </a:spcBef>
              <a:spcAft>
                <a:spcPts val="0"/>
              </a:spcAft>
              <a:buClr>
                <a:srgbClr val="FE6200"/>
              </a:buClr>
            </a:pPr>
            <a:r>
              <a:rPr lang="en-US" b="1" dirty="0">
                <a:solidFill>
                  <a:srgbClr val="FE6200"/>
                </a:solidFill>
                <a:latin typeface="Calibri" panose="020F0502020204030204" pitchFamily="34" charset="0"/>
              </a:rPr>
              <a:t>1.2×/4.8× </a:t>
            </a:r>
            <a:r>
              <a:rPr lang="en-US" dirty="0">
                <a:solidFill>
                  <a:schemeClr val="tx1"/>
                </a:solidFill>
                <a:latin typeface="Calibri" panose="020F0502020204030204" pitchFamily="34" charset="0"/>
              </a:rPr>
              <a:t>higher throughput than </a:t>
            </a:r>
            <a:r>
              <a:rPr lang="en-US" b="1" dirty="0">
                <a:solidFill>
                  <a:schemeClr val="tx1"/>
                </a:solidFill>
                <a:latin typeface="Calibri" panose="020F0502020204030204" pitchFamily="34" charset="0"/>
              </a:rPr>
              <a:t>GenASM</a:t>
            </a:r>
            <a:r>
              <a:rPr lang="en-US" dirty="0">
                <a:solidFill>
                  <a:schemeClr val="tx1"/>
                </a:solidFill>
                <a:latin typeface="Calibri" panose="020F0502020204030204" pitchFamily="34" charset="0"/>
              </a:rPr>
              <a:t> and </a:t>
            </a:r>
            <a:r>
              <a:rPr lang="en-US" b="1" dirty="0">
                <a:solidFill>
                  <a:schemeClr val="tx1"/>
                </a:solidFill>
                <a:latin typeface="Calibri" panose="020F0502020204030204" pitchFamily="34" charset="0"/>
              </a:rPr>
              <a:t>GACT of Darwin </a:t>
            </a:r>
            <a:br>
              <a:rPr lang="en-US" b="1" dirty="0">
                <a:solidFill>
                  <a:schemeClr val="tx1"/>
                </a:solidFill>
                <a:latin typeface="Calibri" panose="020F0502020204030204" pitchFamily="34" charset="0"/>
              </a:rPr>
            </a:br>
            <a:r>
              <a:rPr lang="en-US" dirty="0">
                <a:solidFill>
                  <a:schemeClr val="tx1"/>
                </a:solidFill>
                <a:latin typeface="Calibri" panose="020F0502020204030204" pitchFamily="34" charset="0"/>
              </a:rPr>
              <a:t>for long reads</a:t>
            </a:r>
            <a:r>
              <a:rPr lang="en-US" b="1" dirty="0">
                <a:solidFill>
                  <a:schemeClr val="tx1"/>
                </a:solidFill>
              </a:rPr>
              <a:t> </a:t>
            </a:r>
            <a:r>
              <a:rPr lang="en-US" sz="1600" dirty="0">
                <a:solidFill>
                  <a:schemeClr val="tx1"/>
                </a:solidFill>
              </a:rPr>
              <a:t>(state-of-the-art </a:t>
            </a:r>
            <a:r>
              <a:rPr lang="en-US" sz="1600" b="1" dirty="0">
                <a:solidFill>
                  <a:srgbClr val="C00000"/>
                </a:solidFill>
                <a:latin typeface="Calibri" panose="020F0502020204030204" pitchFamily="34" charset="0"/>
              </a:rPr>
              <a:t>HW</a:t>
            </a:r>
            <a:r>
              <a:rPr lang="en-US" sz="1600" dirty="0">
                <a:solidFill>
                  <a:schemeClr val="tx1"/>
                </a:solidFill>
              </a:rPr>
              <a:t>)</a:t>
            </a:r>
          </a:p>
          <a:p>
            <a:pPr marL="495300" indent="-311150">
              <a:lnSpc>
                <a:spcPct val="120000"/>
              </a:lnSpc>
              <a:spcBef>
                <a:spcPts val="0"/>
              </a:spcBef>
              <a:spcAft>
                <a:spcPts val="0"/>
              </a:spcAft>
              <a:buClr>
                <a:srgbClr val="FE6200"/>
              </a:buClr>
            </a:pPr>
            <a:r>
              <a:rPr lang="en-US" b="1" dirty="0">
                <a:solidFill>
                  <a:srgbClr val="FE6200"/>
                </a:solidFill>
                <a:latin typeface="Calibri" panose="020F0502020204030204" pitchFamily="34" charset="0"/>
              </a:rPr>
              <a:t>1.3×/2.4× </a:t>
            </a:r>
            <a:r>
              <a:rPr lang="en-US" dirty="0">
                <a:solidFill>
                  <a:schemeClr val="tx1"/>
                </a:solidFill>
                <a:latin typeface="Calibri" panose="020F0502020204030204" pitchFamily="34" charset="0"/>
              </a:rPr>
              <a:t>higher throughput than </a:t>
            </a:r>
            <a:r>
              <a:rPr lang="en-US" b="1" dirty="0">
                <a:solidFill>
                  <a:schemeClr val="tx1"/>
                </a:solidFill>
                <a:latin typeface="Calibri" panose="020F0502020204030204" pitchFamily="34" charset="0"/>
              </a:rPr>
              <a:t>GenASM</a:t>
            </a:r>
            <a:r>
              <a:rPr lang="en-US" dirty="0">
                <a:solidFill>
                  <a:schemeClr val="tx1"/>
                </a:solidFill>
                <a:latin typeface="Calibri" panose="020F0502020204030204" pitchFamily="34" charset="0"/>
              </a:rPr>
              <a:t> and </a:t>
            </a:r>
            <a:r>
              <a:rPr lang="en-US" b="1" dirty="0">
                <a:solidFill>
                  <a:schemeClr val="tx1"/>
                </a:solidFill>
                <a:latin typeface="Calibri" panose="020F0502020204030204" pitchFamily="34" charset="0"/>
              </a:rPr>
              <a:t>SillaX of </a:t>
            </a:r>
            <a:r>
              <a:rPr lang="en-US" b="1" dirty="0" err="1">
                <a:solidFill>
                  <a:schemeClr val="tx1"/>
                </a:solidFill>
                <a:latin typeface="Calibri" panose="020F0502020204030204" pitchFamily="34" charset="0"/>
              </a:rPr>
              <a:t>GenAX</a:t>
            </a:r>
            <a:r>
              <a:rPr lang="en-US" b="1" dirty="0">
                <a:solidFill>
                  <a:schemeClr val="tx1"/>
                </a:solidFill>
                <a:latin typeface="Calibri" panose="020F0502020204030204" pitchFamily="34" charset="0"/>
              </a:rPr>
              <a:t> </a:t>
            </a:r>
            <a:br>
              <a:rPr lang="en-US" b="1" dirty="0">
                <a:solidFill>
                  <a:schemeClr val="tx1"/>
                </a:solidFill>
                <a:latin typeface="Calibri" panose="020F0502020204030204" pitchFamily="34" charset="0"/>
              </a:rPr>
            </a:br>
            <a:r>
              <a:rPr lang="en-US" dirty="0">
                <a:solidFill>
                  <a:schemeClr val="tx1"/>
                </a:solidFill>
                <a:latin typeface="Calibri" panose="020F0502020204030204" pitchFamily="34" charset="0"/>
              </a:rPr>
              <a:t>for short reads</a:t>
            </a:r>
            <a:r>
              <a:rPr lang="en-US" b="1" dirty="0">
                <a:solidFill>
                  <a:schemeClr val="tx1"/>
                </a:solidFill>
              </a:rPr>
              <a:t> </a:t>
            </a:r>
            <a:r>
              <a:rPr lang="en-US" sz="1600" dirty="0">
                <a:solidFill>
                  <a:schemeClr val="tx1"/>
                </a:solidFill>
              </a:rPr>
              <a:t>(state-of-the-art </a:t>
            </a:r>
            <a:r>
              <a:rPr lang="en-US" sz="1600" b="1" dirty="0">
                <a:solidFill>
                  <a:srgbClr val="C00000"/>
                </a:solidFill>
                <a:latin typeface="Calibri" panose="020F0502020204030204" pitchFamily="34" charset="0"/>
              </a:rPr>
              <a:t>HW</a:t>
            </a:r>
            <a:r>
              <a:rPr lang="en-US" sz="1600" dirty="0">
                <a:solidFill>
                  <a:schemeClr val="tx1"/>
                </a:solidFill>
              </a:rPr>
              <a:t>)</a:t>
            </a:r>
          </a:p>
        </p:txBody>
      </p:sp>
    </p:spTree>
    <p:custDataLst>
      <p:tags r:id="rId1"/>
    </p:custDataLst>
    <p:extLst>
      <p:ext uri="{BB962C8B-B14F-4D97-AF65-F5344CB8AC3E}">
        <p14:creationId xmlns:p14="http://schemas.microsoft.com/office/powerpoint/2010/main" val="1711718639"/>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F9D12F-23D2-E366-BC8C-70FCAB32FF55}"/>
              </a:ext>
            </a:extLst>
          </p:cNvPr>
          <p:cNvSpPr>
            <a:spLocks noGrp="1"/>
          </p:cNvSpPr>
          <p:nvPr>
            <p:ph type="title"/>
          </p:nvPr>
        </p:nvSpPr>
        <p:spPr>
          <a:xfrm>
            <a:off x="228600" y="152400"/>
            <a:ext cx="8915400" cy="1066800"/>
          </a:xfrm>
        </p:spPr>
        <p:txBody>
          <a:bodyPr/>
          <a:lstStyle/>
          <a:p>
            <a:r>
              <a:rPr lang="en-US" dirty="0" err="1"/>
              <a:t>SeGraM</a:t>
            </a:r>
            <a:r>
              <a:rPr lang="en-US" dirty="0"/>
              <a:t> Talk Video</a:t>
            </a:r>
          </a:p>
        </p:txBody>
      </p:sp>
      <p:sp>
        <p:nvSpPr>
          <p:cNvPr id="4" name="Slide Number Placeholder 3">
            <a:extLst>
              <a:ext uri="{FF2B5EF4-FFF2-40B4-BE49-F238E27FC236}">
                <a16:creationId xmlns:a16="http://schemas.microsoft.com/office/drawing/2014/main" id="{A503FC43-A10F-C73E-D65A-65DC76E47CA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TextBox 5">
            <a:extLst>
              <a:ext uri="{FF2B5EF4-FFF2-40B4-BE49-F238E27FC236}">
                <a16:creationId xmlns:a16="http://schemas.microsoft.com/office/drawing/2014/main" id="{7DC27E93-CE8E-D6EB-CBBF-D2A85499D7CA}"/>
              </a:ext>
            </a:extLst>
          </p:cNvPr>
          <p:cNvSpPr txBox="1"/>
          <p:nvPr/>
        </p:nvSpPr>
        <p:spPr>
          <a:xfrm>
            <a:off x="1815968" y="6452890"/>
            <a:ext cx="556434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https://www.youtube.com/watch?v=gyjqYoyDP9s</a:t>
            </a:r>
            <a:r>
              <a:rPr kumimoji="0" lang="en-US" sz="16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3" name="Picture 2">
            <a:extLst>
              <a:ext uri="{FF2B5EF4-FFF2-40B4-BE49-F238E27FC236}">
                <a16:creationId xmlns:a16="http://schemas.microsoft.com/office/drawing/2014/main" id="{CC55BE1A-8885-9D34-9473-716254411BFD}"/>
              </a:ext>
            </a:extLst>
          </p:cNvPr>
          <p:cNvPicPr>
            <a:picLocks noChangeAspect="1"/>
          </p:cNvPicPr>
          <p:nvPr/>
        </p:nvPicPr>
        <p:blipFill>
          <a:blip r:embed="rId3"/>
          <a:stretch>
            <a:fillRect/>
          </a:stretch>
        </p:blipFill>
        <p:spPr>
          <a:xfrm>
            <a:off x="648072" y="985557"/>
            <a:ext cx="7740352" cy="5323763"/>
          </a:xfrm>
          <a:prstGeom prst="rect">
            <a:avLst/>
          </a:prstGeom>
        </p:spPr>
      </p:pic>
    </p:spTree>
    <p:extLst>
      <p:ext uri="{BB962C8B-B14F-4D97-AF65-F5344CB8AC3E}">
        <p14:creationId xmlns:p14="http://schemas.microsoft.com/office/powerpoint/2010/main" val="245079084"/>
      </p:ext>
    </p:extLst>
  </p:cSld>
  <p:clrMapOvr>
    <a:masterClrMapping/>
  </p:clrMapOvr>
  <p:transition/>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dirty="0"/>
              <a:t>Accelerating Sequence-to-Graph Mapping</a:t>
            </a:r>
            <a:endParaRPr lang="en-US" sz="3000" b="1" dirty="0"/>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600" dirty="0" err="1"/>
              <a:t>Damla</a:t>
            </a:r>
            <a:r>
              <a:rPr lang="en-US" sz="1600" dirty="0"/>
              <a:t> </a:t>
            </a:r>
            <a:r>
              <a:rPr lang="en-US" sz="1600" dirty="0" err="1"/>
              <a:t>Senol</a:t>
            </a:r>
            <a:r>
              <a:rPr lang="en-US" sz="1600" dirty="0"/>
              <a:t> Cali, Konstantinos </a:t>
            </a:r>
            <a:r>
              <a:rPr lang="en-US" sz="1600" dirty="0" err="1"/>
              <a:t>Kanellopoulos</a:t>
            </a:r>
            <a:r>
              <a:rPr lang="en-US" sz="1600" dirty="0"/>
              <a:t>, Joel </a:t>
            </a:r>
            <a:r>
              <a:rPr lang="en-US" sz="1600" dirty="0" err="1"/>
              <a:t>Lindegger</a:t>
            </a:r>
            <a:r>
              <a:rPr lang="en-US" sz="1600" dirty="0"/>
              <a:t>, </a:t>
            </a:r>
            <a:r>
              <a:rPr lang="en-US" sz="1600" dirty="0" err="1"/>
              <a:t>Zulal</a:t>
            </a:r>
            <a:r>
              <a:rPr lang="en-US" sz="1600" dirty="0"/>
              <a:t> </a:t>
            </a:r>
            <a:r>
              <a:rPr lang="en-US" sz="1600" dirty="0" err="1"/>
              <a:t>Bingol</a:t>
            </a:r>
            <a:r>
              <a:rPr lang="en-US" sz="1600" dirty="0"/>
              <a:t>, Gurpreet S. Kalsi, </a:t>
            </a:r>
            <a:r>
              <a:rPr lang="en-US" sz="1600" dirty="0" err="1"/>
              <a:t>Ziyi</a:t>
            </a:r>
            <a:r>
              <a:rPr lang="en-US" sz="1600" dirty="0"/>
              <a:t> </a:t>
            </a:r>
            <a:r>
              <a:rPr lang="en-US" sz="1600" dirty="0" err="1"/>
              <a:t>Zuo</a:t>
            </a:r>
            <a:r>
              <a:rPr lang="en-US" sz="1600" dirty="0"/>
              <a:t>, Can </a:t>
            </a:r>
            <a:r>
              <a:rPr lang="en-US" sz="1600" dirty="0" err="1"/>
              <a:t>Firtina</a:t>
            </a:r>
            <a:r>
              <a:rPr lang="en-US" sz="1600" dirty="0"/>
              <a:t>, </a:t>
            </a:r>
            <a:r>
              <a:rPr lang="en-US" sz="1600" dirty="0" err="1"/>
              <a:t>Meryem</a:t>
            </a:r>
            <a:r>
              <a:rPr lang="en-US" sz="1600" dirty="0"/>
              <a:t> Banu </a:t>
            </a:r>
            <a:r>
              <a:rPr lang="en-US" sz="1600" dirty="0" err="1"/>
              <a:t>Cavlak</a:t>
            </a:r>
            <a:r>
              <a:rPr lang="en-US" sz="1600" dirty="0"/>
              <a:t>, </a:t>
            </a:r>
            <a:r>
              <a:rPr lang="en-US" sz="1600" dirty="0" err="1"/>
              <a:t>Jeremie</a:t>
            </a:r>
            <a:r>
              <a:rPr lang="en-US" sz="1600" dirty="0"/>
              <a:t> Kim, Nika </a:t>
            </a:r>
            <a:r>
              <a:rPr lang="en-US" sz="1600" dirty="0" err="1"/>
              <a:t>MansouriGhiasi</a:t>
            </a:r>
            <a:r>
              <a:rPr lang="en-US" sz="1600" dirty="0"/>
              <a:t>, Gagandeep Singh, Juan Gomez-Luna, Nour </a:t>
            </a:r>
            <a:r>
              <a:rPr lang="en-US" sz="1600" dirty="0" err="1"/>
              <a:t>Almadhoun</a:t>
            </a:r>
            <a:r>
              <a:rPr lang="en-US" sz="1600" dirty="0"/>
              <a:t> </a:t>
            </a:r>
            <a:r>
              <a:rPr lang="en-US" sz="1600" dirty="0" err="1"/>
              <a:t>Alserr</a:t>
            </a:r>
            <a:r>
              <a:rPr lang="en-US" sz="1600" dirty="0"/>
              <a:t>, Mohammed </a:t>
            </a:r>
            <a:r>
              <a:rPr lang="en-US" sz="1600" dirty="0" err="1"/>
              <a:t>Alser</a:t>
            </a:r>
            <a:r>
              <a:rPr lang="en-US" sz="1600" dirty="0"/>
              <a:t>, Sreenivas </a:t>
            </a:r>
            <a:r>
              <a:rPr lang="en-US" sz="1600" dirty="0" err="1"/>
              <a:t>Subramoney</a:t>
            </a:r>
            <a:r>
              <a:rPr lang="en-US" sz="1600" dirty="0"/>
              <a:t>, Can </a:t>
            </a:r>
            <a:r>
              <a:rPr lang="en-US" sz="1600" dirty="0" err="1"/>
              <a:t>Alkan</a:t>
            </a:r>
            <a:r>
              <a:rPr lang="en-US" sz="1600" dirty="0"/>
              <a:t>, </a:t>
            </a:r>
            <a:r>
              <a:rPr lang="en-US" sz="1600" dirty="0" err="1"/>
              <a:t>Saugata</a:t>
            </a:r>
            <a:r>
              <a:rPr lang="en-US" sz="1600" dirty="0"/>
              <a:t> Ghose, and 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"SeGraM: A Universal Hardware Accelerator for Genomic Sequence-to-Graph and Sequence-to-Sequence Mapping"</a:t>
            </a:r>
            <a:br>
              <a:rPr lang="en-US" sz="1600" dirty="0"/>
            </a:br>
            <a:r>
              <a:rPr lang="en-US" sz="1600" i="1" dirty="0"/>
              <a:t>Proceedings of the </a:t>
            </a:r>
            <a:r>
              <a:rPr lang="en-US" sz="1600" i="1" dirty="0">
                <a:hlinkClick r:id="rId3"/>
              </a:rPr>
              <a:t>49th International Symposium on Computer Architecture</a:t>
            </a:r>
            <a:r>
              <a:rPr lang="en-US" sz="1600" i="1" dirty="0"/>
              <a:t> (</a:t>
            </a:r>
            <a:r>
              <a:rPr lang="en-US" sz="1600" b="1" i="1" dirty="0"/>
              <a:t>ISCA</a:t>
            </a:r>
            <a:r>
              <a:rPr lang="en-US" sz="1600" i="1" dirty="0"/>
              <a:t>)</a:t>
            </a:r>
            <a:r>
              <a:rPr lang="en-US" sz="1600" dirty="0"/>
              <a:t>, New York, June 2022.</a:t>
            </a:r>
            <a:br>
              <a:rPr lang="en-US" sz="1600" dirty="0"/>
            </a:br>
            <a:r>
              <a:rPr lang="en-US" sz="1600" dirty="0"/>
              <a:t>[</a:t>
            </a:r>
            <a:r>
              <a:rPr lang="en-US" sz="1600" dirty="0">
                <a:hlinkClick r:id="rId4"/>
              </a:rPr>
              <a:t>arXiv version</a:t>
            </a:r>
            <a:r>
              <a:rPr lang="en-US" sz="1600" dirty="0"/>
              <a:t>]</a:t>
            </a:r>
          </a:p>
          <a:p>
            <a:pPr marL="0" indent="0">
              <a:buNone/>
            </a:pPr>
            <a:br>
              <a:rPr lang="en-US" sz="1600" dirty="0"/>
            </a:br>
            <a:br>
              <a:rPr lang="en-US" sz="1600" dirty="0"/>
            </a:br>
            <a:br>
              <a:rPr lang="en-US" sz="1600" dirty="0"/>
            </a:br>
            <a:endParaRPr lang="en-US" sz="16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0B477C33-B9F9-1DE8-0190-AA7C750B3BB4}"/>
              </a:ext>
            </a:extLst>
          </p:cNvPr>
          <p:cNvPicPr>
            <a:picLocks noChangeAspect="1"/>
          </p:cNvPicPr>
          <p:nvPr/>
        </p:nvPicPr>
        <p:blipFill>
          <a:blip r:embed="rId5"/>
          <a:stretch>
            <a:fillRect/>
          </a:stretch>
        </p:blipFill>
        <p:spPr>
          <a:xfrm>
            <a:off x="0" y="3562568"/>
            <a:ext cx="9144000" cy="2458720"/>
          </a:xfrm>
          <a:prstGeom prst="rect">
            <a:avLst/>
          </a:prstGeom>
        </p:spPr>
      </p:pic>
      <p:sp>
        <p:nvSpPr>
          <p:cNvPr id="5" name="TextBox 4">
            <a:extLst>
              <a:ext uri="{FF2B5EF4-FFF2-40B4-BE49-F238E27FC236}">
                <a16:creationId xmlns:a16="http://schemas.microsoft.com/office/drawing/2014/main" id="{EFD7793F-70F0-ABDA-8C95-C6EAE74CBBCA}"/>
              </a:ext>
            </a:extLst>
          </p:cNvPr>
          <p:cNvSpPr txBox="1"/>
          <p:nvPr/>
        </p:nvSpPr>
        <p:spPr>
          <a:xfrm>
            <a:off x="1489265" y="6351711"/>
            <a:ext cx="616547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https://arxiv.org/pdf/2205.05883.pdf</a:t>
            </a:r>
            <a:endParaRPr kumimoji="0" lang="en-US" sz="2400" b="1"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1957391253"/>
      </p:ext>
    </p:extLst>
  </p:cSld>
  <p:clrMapOvr>
    <a:masterClrMapping/>
  </p:clrMapOvr>
  <p:transition/>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C7B8AF-645C-015D-4E20-779FC1EAD902}"/>
              </a:ext>
            </a:extLst>
          </p:cNvPr>
          <p:cNvSpPr>
            <a:spLocks noGrp="1"/>
          </p:cNvSpPr>
          <p:nvPr>
            <p:ph type="title"/>
          </p:nvPr>
        </p:nvSpPr>
        <p:spPr/>
        <p:txBody>
          <a:bodyPr>
            <a:normAutofit/>
          </a:bodyPr>
          <a:lstStyle/>
          <a:p>
            <a:r>
              <a:rPr lang="en-US" sz="4250" dirty="0"/>
              <a:t>Sequence-to-Graph Mapping Pipeline</a:t>
            </a:r>
          </a:p>
        </p:txBody>
      </p:sp>
      <p:sp>
        <p:nvSpPr>
          <p:cNvPr id="4" name="Slide Number Placeholder 3">
            <a:extLst>
              <a:ext uri="{FF2B5EF4-FFF2-40B4-BE49-F238E27FC236}">
                <a16:creationId xmlns:a16="http://schemas.microsoft.com/office/drawing/2014/main" id="{BFE8E27B-66BA-324B-28F7-89D293BCA7E5}"/>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173</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
        <p:nvSpPr>
          <p:cNvPr id="32" name="Google Shape;196;p1">
            <a:extLst>
              <a:ext uri="{FF2B5EF4-FFF2-40B4-BE49-F238E27FC236}">
                <a16:creationId xmlns:a16="http://schemas.microsoft.com/office/drawing/2014/main" id="{39EA7A71-24EA-FED5-B916-1C3516512360}"/>
              </a:ext>
            </a:extLst>
          </p:cNvPr>
          <p:cNvSpPr txBox="1"/>
          <p:nvPr/>
        </p:nvSpPr>
        <p:spPr>
          <a:xfrm>
            <a:off x="0" y="1097374"/>
            <a:ext cx="9133840" cy="5474164"/>
          </a:xfrm>
          <a:prstGeom prst="rect">
            <a:avLst/>
          </a:prstGeom>
          <a:noFill/>
          <a:ln>
            <a:noFill/>
          </a:ln>
        </p:spPr>
        <p:txBody>
          <a:bodyPr spcFirstLastPara="1" wrap="square" lIns="91425" tIns="45700" rIns="91425" bIns="45700" anchor="t" anchorCtr="0">
            <a:noAutofit/>
          </a:bodyPr>
          <a:lstStyle/>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000" b="1" i="1" u="none" strike="noStrike" kern="0" cap="none" spc="0" normalizeH="0" baseline="0" noProof="0" dirty="0">
                <a:ln>
                  <a:noFill/>
                </a:ln>
                <a:solidFill>
                  <a:srgbClr val="0070C0"/>
                </a:solidFill>
                <a:effectLst/>
                <a:uLnTx/>
                <a:uFillTx/>
                <a:latin typeface="Corbel" panose="020B0503020204020204"/>
                <a:ea typeface="Corbel"/>
                <a:cs typeface="Corbel"/>
                <a:sym typeface="Corbel"/>
              </a:rPr>
              <a:t>Pre-Processing </a:t>
            </a:r>
          </a:p>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000" b="1" i="1" u="none" strike="noStrike" kern="0" cap="none" spc="0" normalizeH="0" baseline="0" noProof="0" dirty="0">
                <a:ln>
                  <a:noFill/>
                </a:ln>
                <a:solidFill>
                  <a:srgbClr val="0070C0"/>
                </a:solidFill>
                <a:effectLst/>
                <a:uLnTx/>
                <a:uFillTx/>
                <a:latin typeface="Corbel" panose="020B0503020204020204"/>
                <a:ea typeface="Corbel"/>
                <a:cs typeface="Corbel"/>
                <a:sym typeface="Corbel"/>
              </a:rPr>
              <a:t>Steps </a:t>
            </a:r>
            <a:r>
              <a:rPr kumimoji="0" lang="en-US" sz="1600" b="1" i="1" u="none" strike="noStrike" kern="0" cap="none" spc="0" normalizeH="0" baseline="0" noProof="0" dirty="0">
                <a:ln>
                  <a:noFill/>
                </a:ln>
                <a:solidFill>
                  <a:srgbClr val="0070C0"/>
                </a:solidFill>
                <a:effectLst/>
                <a:uLnTx/>
                <a:uFillTx/>
                <a:latin typeface="Corbel" panose="020B0503020204020204"/>
                <a:ea typeface="Corbel"/>
                <a:cs typeface="Corbel"/>
                <a:sym typeface="Corbel"/>
              </a:rPr>
              <a:t>(Offline)</a:t>
            </a:r>
          </a:p>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900" b="1" i="1" u="none" strike="noStrike" kern="0" cap="none" spc="0" normalizeH="0" baseline="0" noProof="0" dirty="0">
              <a:ln>
                <a:noFill/>
              </a:ln>
              <a:solidFill>
                <a:srgbClr val="0070C0"/>
              </a:solidFill>
              <a:effectLst/>
              <a:uLnTx/>
              <a:uFillTx/>
              <a:latin typeface="Corbel" panose="020B0503020204020204"/>
              <a:ea typeface="+mn-ea"/>
              <a:cs typeface="Arial"/>
              <a:sym typeface="Corbel"/>
            </a:endParaRPr>
          </a:p>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000" b="1" i="1" u="none" strike="noStrike" kern="0" cap="none" spc="0" normalizeH="0" baseline="0" noProof="0" dirty="0">
              <a:ln>
                <a:noFill/>
              </a:ln>
              <a:solidFill>
                <a:srgbClr val="0070C0"/>
              </a:solidFill>
              <a:effectLst/>
              <a:uLnTx/>
              <a:uFillTx/>
              <a:latin typeface="Corbel" panose="020B0503020204020204"/>
              <a:ea typeface="+mn-ea"/>
              <a:cs typeface="Arial"/>
              <a:sym typeface="Corbel"/>
            </a:endParaRPr>
          </a:p>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000" b="1" i="1" u="none" strike="noStrike" kern="0" cap="none" spc="0" normalizeH="0" baseline="0" noProof="0" dirty="0">
              <a:ln>
                <a:noFill/>
              </a:ln>
              <a:solidFill>
                <a:srgbClr val="0070C0"/>
              </a:solidFill>
              <a:effectLst/>
              <a:uLnTx/>
              <a:uFillTx/>
              <a:latin typeface="Corbel" panose="020B0503020204020204"/>
              <a:ea typeface="+mn-ea"/>
              <a:cs typeface="Arial"/>
              <a:sym typeface="Corbel"/>
            </a:endParaRPr>
          </a:p>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000" b="1" i="1" u="none" strike="noStrike" kern="0" cap="none" spc="0" normalizeH="0" baseline="0" noProof="0" dirty="0">
              <a:ln>
                <a:noFill/>
              </a:ln>
              <a:solidFill>
                <a:srgbClr val="0070C0"/>
              </a:solidFill>
              <a:effectLst/>
              <a:uLnTx/>
              <a:uFillTx/>
              <a:latin typeface="Corbel" panose="020B0503020204020204"/>
              <a:ea typeface="+mn-ea"/>
              <a:cs typeface="Arial"/>
              <a:sym typeface="Corbel"/>
            </a:endParaRPr>
          </a:p>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000" b="1" i="1" u="none" strike="noStrike" kern="0" cap="none" spc="0" normalizeH="0" baseline="0" noProof="0" dirty="0">
              <a:ln>
                <a:noFill/>
              </a:ln>
              <a:solidFill>
                <a:srgbClr val="0070C0"/>
              </a:solidFill>
              <a:effectLst/>
              <a:uLnTx/>
              <a:uFillTx/>
              <a:latin typeface="Corbel" panose="020B0503020204020204"/>
              <a:ea typeface="+mn-ea"/>
              <a:cs typeface="Arial"/>
              <a:sym typeface="Corbel"/>
            </a:endParaRPr>
          </a:p>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000" b="1" i="1" u="none" strike="noStrike" kern="0" cap="none" spc="0" normalizeH="0" baseline="0" noProof="0" dirty="0">
              <a:ln>
                <a:noFill/>
              </a:ln>
              <a:solidFill>
                <a:srgbClr val="0070C0"/>
              </a:solidFill>
              <a:effectLst/>
              <a:uLnTx/>
              <a:uFillTx/>
              <a:latin typeface="Corbel" panose="020B0503020204020204"/>
              <a:ea typeface="+mn-ea"/>
              <a:cs typeface="Arial"/>
              <a:sym typeface="Corbel"/>
            </a:endParaRPr>
          </a:p>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000" b="1" i="1" u="none" strike="noStrike" kern="0" cap="none" spc="0" normalizeH="0" baseline="0" noProof="0" dirty="0">
              <a:ln>
                <a:noFill/>
              </a:ln>
              <a:solidFill>
                <a:srgbClr val="0070C0"/>
              </a:solidFill>
              <a:effectLst/>
              <a:uLnTx/>
              <a:uFillTx/>
              <a:latin typeface="Corbel" panose="020B0503020204020204"/>
              <a:ea typeface="+mn-ea"/>
              <a:cs typeface="Arial"/>
              <a:sym typeface="Corbel"/>
            </a:endParaRPr>
          </a:p>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000" b="1" i="1" u="none" strike="noStrike" kern="0" cap="none" spc="0" normalizeH="0" baseline="0" noProof="0" dirty="0">
              <a:ln>
                <a:noFill/>
              </a:ln>
              <a:solidFill>
                <a:srgbClr val="0070C0"/>
              </a:solidFill>
              <a:effectLst/>
              <a:uLnTx/>
              <a:uFillTx/>
              <a:latin typeface="Corbel" panose="020B0503020204020204"/>
              <a:ea typeface="+mn-ea"/>
              <a:cs typeface="Arial"/>
              <a:sym typeface="Corbel"/>
            </a:endParaRPr>
          </a:p>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000" b="1" i="1" u="none" strike="noStrike" kern="0" cap="none" spc="0" normalizeH="0" baseline="0" noProof="0" dirty="0">
              <a:ln>
                <a:noFill/>
              </a:ln>
              <a:solidFill>
                <a:srgbClr val="0070C0"/>
              </a:solidFill>
              <a:effectLst/>
              <a:uLnTx/>
              <a:uFillTx/>
              <a:latin typeface="Corbel" panose="020B0503020204020204"/>
              <a:ea typeface="+mn-ea"/>
              <a:cs typeface="Arial"/>
              <a:sym typeface="Corbel"/>
            </a:endParaRPr>
          </a:p>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000" b="1" i="1" u="none" strike="noStrike" kern="0" cap="none" spc="0" normalizeH="0" baseline="0" noProof="0" dirty="0">
              <a:ln>
                <a:noFill/>
              </a:ln>
              <a:solidFill>
                <a:srgbClr val="0070C0"/>
              </a:solidFill>
              <a:effectLst/>
              <a:uLnTx/>
              <a:uFillTx/>
              <a:latin typeface="Corbel" panose="020B0503020204020204"/>
              <a:ea typeface="+mn-ea"/>
              <a:cs typeface="Arial"/>
              <a:sym typeface="Corbel"/>
            </a:endParaRPr>
          </a:p>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1" i="1" u="none" strike="noStrike" kern="0" cap="none" spc="0" normalizeH="0" baseline="0" noProof="0" dirty="0">
              <a:ln>
                <a:noFill/>
              </a:ln>
              <a:solidFill>
                <a:srgbClr val="0070C0"/>
              </a:solidFill>
              <a:effectLst/>
              <a:uLnTx/>
              <a:uFillTx/>
              <a:latin typeface="Corbel" panose="020B0503020204020204"/>
              <a:ea typeface="+mn-ea"/>
              <a:cs typeface="Arial"/>
              <a:sym typeface="Corbel"/>
            </a:endParaRPr>
          </a:p>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000" b="1" i="1" u="none" strike="noStrike" kern="0" cap="none" spc="0" normalizeH="0" baseline="0" noProof="0" dirty="0">
              <a:ln>
                <a:noFill/>
              </a:ln>
              <a:solidFill>
                <a:srgbClr val="0070C0"/>
              </a:solidFill>
              <a:effectLst/>
              <a:uLnTx/>
              <a:uFillTx/>
              <a:latin typeface="Corbel" panose="020B0503020204020204"/>
              <a:ea typeface="+mn-ea"/>
              <a:cs typeface="Arial"/>
              <a:sym typeface="Corbel"/>
            </a:endParaRPr>
          </a:p>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1" i="1" u="none" strike="noStrike" kern="0" cap="none" spc="0" normalizeH="0" baseline="0" noProof="0" dirty="0">
              <a:ln>
                <a:noFill/>
              </a:ln>
              <a:solidFill>
                <a:srgbClr val="0070C0"/>
              </a:solidFill>
              <a:effectLst/>
              <a:uLnTx/>
              <a:uFillTx/>
              <a:latin typeface="Corbel" panose="020B0503020204020204"/>
              <a:ea typeface="+mn-ea"/>
              <a:cs typeface="Arial"/>
              <a:sym typeface="Corbel"/>
            </a:endParaRPr>
          </a:p>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000" b="1" i="1" u="none" strike="noStrike" kern="0" cap="none" spc="0" normalizeH="0" baseline="0" noProof="0" dirty="0">
              <a:ln>
                <a:noFill/>
              </a:ln>
              <a:solidFill>
                <a:srgbClr val="0070C0"/>
              </a:solidFill>
              <a:effectLst/>
              <a:uLnTx/>
              <a:uFillTx/>
              <a:latin typeface="Corbel" panose="020B0503020204020204"/>
              <a:ea typeface="+mn-ea"/>
              <a:cs typeface="Arial"/>
              <a:sym typeface="Corbel"/>
            </a:endParaRPr>
          </a:p>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400" b="1" i="1" u="none" strike="noStrike" kern="0" cap="none" spc="0" normalizeH="0" baseline="0" noProof="0" dirty="0">
              <a:ln>
                <a:noFill/>
              </a:ln>
              <a:solidFill>
                <a:srgbClr val="0070C0"/>
              </a:solidFill>
              <a:effectLst/>
              <a:uLnTx/>
              <a:uFillTx/>
              <a:latin typeface="Corbel" panose="020B0503020204020204"/>
              <a:ea typeface="+mn-ea"/>
              <a:cs typeface="Arial"/>
              <a:sym typeface="Corbel"/>
            </a:endParaRPr>
          </a:p>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000" b="1" i="1" u="none" strike="noStrike" kern="0" cap="none" spc="0" normalizeH="0" baseline="0" noProof="0" dirty="0">
                <a:ln>
                  <a:noFill/>
                </a:ln>
                <a:solidFill>
                  <a:srgbClr val="0070C0"/>
                </a:solidFill>
                <a:effectLst/>
                <a:uLnTx/>
                <a:uFillTx/>
                <a:latin typeface="Corbel" panose="020B0503020204020204"/>
                <a:ea typeface="+mn-ea"/>
                <a:cs typeface="Arial"/>
                <a:sym typeface="Corbel"/>
              </a:rPr>
              <a:t>Seed-and-Extend </a:t>
            </a:r>
          </a:p>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000" b="1" i="1" u="none" strike="noStrike" kern="0" cap="none" spc="0" normalizeH="0" baseline="0" noProof="0" dirty="0">
                <a:ln>
                  <a:noFill/>
                </a:ln>
                <a:solidFill>
                  <a:srgbClr val="0070C0"/>
                </a:solidFill>
                <a:effectLst/>
                <a:uLnTx/>
                <a:uFillTx/>
                <a:latin typeface="Corbel" panose="020B0503020204020204"/>
                <a:ea typeface="+mn-ea"/>
                <a:cs typeface="Arial"/>
                <a:sym typeface="Corbel"/>
              </a:rPr>
              <a:t>Steps </a:t>
            </a:r>
            <a:r>
              <a:rPr kumimoji="0" lang="en-US" sz="1600" b="1" i="1" u="none" strike="noStrike" kern="0" cap="none" spc="0" normalizeH="0" baseline="0" noProof="0" dirty="0">
                <a:ln>
                  <a:noFill/>
                </a:ln>
                <a:solidFill>
                  <a:srgbClr val="0070C0"/>
                </a:solidFill>
                <a:effectLst/>
                <a:uLnTx/>
                <a:uFillTx/>
                <a:latin typeface="Corbel" panose="020B0503020204020204"/>
                <a:ea typeface="+mn-ea"/>
                <a:cs typeface="Arial"/>
                <a:sym typeface="Corbel"/>
              </a:rPr>
              <a:t>(Online)</a:t>
            </a:r>
            <a:endParaRPr kumimoji="0" sz="1600" b="1" i="0" u="none" strike="noStrike" kern="0" cap="none" spc="0" normalizeH="0" baseline="0" noProof="0" dirty="0">
              <a:ln>
                <a:noFill/>
              </a:ln>
              <a:solidFill>
                <a:srgbClr val="0070C0"/>
              </a:solidFill>
              <a:effectLst/>
              <a:uLnTx/>
              <a:uFillTx/>
              <a:latin typeface="Corbel" panose="020B0503020204020204"/>
              <a:ea typeface="+mn-ea"/>
              <a:cs typeface="Arial"/>
              <a:sym typeface="Arial"/>
            </a:endParaRPr>
          </a:p>
        </p:txBody>
      </p:sp>
      <p:sp>
        <p:nvSpPr>
          <p:cNvPr id="33" name="Google Shape;185;p1">
            <a:extLst>
              <a:ext uri="{FF2B5EF4-FFF2-40B4-BE49-F238E27FC236}">
                <a16:creationId xmlns:a16="http://schemas.microsoft.com/office/drawing/2014/main" id="{48524EBD-7619-8EF0-1983-FD5D3EA60FBB}"/>
              </a:ext>
            </a:extLst>
          </p:cNvPr>
          <p:cNvSpPr/>
          <p:nvPr/>
        </p:nvSpPr>
        <p:spPr>
          <a:xfrm>
            <a:off x="2019103" y="2215219"/>
            <a:ext cx="4864869" cy="548640"/>
          </a:xfrm>
          <a:prstGeom prst="roundRect">
            <a:avLst>
              <a:gd name="adj" fmla="val 16667"/>
            </a:avLst>
          </a:prstGeom>
          <a:solidFill>
            <a:srgbClr val="FEDAE2">
              <a:alpha val="74902"/>
            </a:srgbClr>
          </a:solidFill>
          <a:ln w="25400" cap="flat" cmpd="sng">
            <a:solidFill>
              <a:srgbClr val="002060"/>
            </a:solidFill>
            <a:prstDash val="solid"/>
            <a:round/>
            <a:headEnd type="none" w="sm" len="sm"/>
            <a:tailEnd type="none" w="sm" len="sm"/>
          </a:ln>
        </p:spPr>
        <p:txBody>
          <a:bodyPr spcFirstLastPara="1" wrap="square" lIns="91425" tIns="0" rIns="91425" bIns="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000" b="1" i="0" u="none" strike="noStrike" kern="0" cap="none" spc="0" normalizeH="0" baseline="0" noProof="0" dirty="0">
                <a:ln>
                  <a:noFill/>
                </a:ln>
                <a:solidFill>
                  <a:srgbClr val="000000"/>
                </a:solidFill>
                <a:effectLst/>
                <a:uLnTx/>
                <a:uFillTx/>
                <a:latin typeface="Corbel" panose="020B0503020204020204"/>
                <a:ea typeface="Corbel"/>
                <a:cs typeface="Corbel"/>
                <a:sym typeface="Corbel"/>
              </a:rPr>
              <a:t>Indexing</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0" cap="none" spc="0" normalizeH="0" baseline="0" noProof="0" dirty="0">
                <a:ln>
                  <a:noFill/>
                </a:ln>
                <a:solidFill>
                  <a:srgbClr val="000000"/>
                </a:solidFill>
                <a:effectLst/>
                <a:uLnTx/>
                <a:uFillTx/>
                <a:latin typeface="Corbel" panose="020B0503020204020204"/>
                <a:ea typeface="+mn-ea"/>
                <a:cs typeface="Arial"/>
                <a:sym typeface="Corbel"/>
              </a:rPr>
              <a:t>(index the nodes of the graph)</a:t>
            </a:r>
            <a:endParaRPr kumimoji="0" sz="1200" b="0" i="0" u="none" strike="noStrike" kern="0" cap="none" spc="0" normalizeH="0" baseline="0" noProof="0" dirty="0">
              <a:ln>
                <a:noFill/>
              </a:ln>
              <a:solidFill>
                <a:srgbClr val="000000"/>
              </a:solidFill>
              <a:effectLst/>
              <a:uLnTx/>
              <a:uFillTx/>
              <a:latin typeface="Corbel" panose="020B0503020204020204"/>
              <a:ea typeface="+mn-ea"/>
              <a:cs typeface="Arial"/>
              <a:sym typeface="Arial"/>
            </a:endParaRPr>
          </a:p>
        </p:txBody>
      </p:sp>
      <p:sp>
        <p:nvSpPr>
          <p:cNvPr id="34" name="Google Shape;186;p1">
            <a:extLst>
              <a:ext uri="{FF2B5EF4-FFF2-40B4-BE49-F238E27FC236}">
                <a16:creationId xmlns:a16="http://schemas.microsoft.com/office/drawing/2014/main" id="{77939F03-3FB2-D210-E08A-D39AC93E0BC3}"/>
              </a:ext>
            </a:extLst>
          </p:cNvPr>
          <p:cNvSpPr/>
          <p:nvPr/>
        </p:nvSpPr>
        <p:spPr>
          <a:xfrm>
            <a:off x="2019103" y="3499913"/>
            <a:ext cx="4864869" cy="548640"/>
          </a:xfrm>
          <a:prstGeom prst="roundRect">
            <a:avLst>
              <a:gd name="adj" fmla="val 16667"/>
            </a:avLst>
          </a:prstGeom>
          <a:solidFill>
            <a:srgbClr val="C8BDF3">
              <a:alpha val="76000"/>
            </a:srgbClr>
          </a:solidFill>
          <a:ln w="25400" cap="flat" cmpd="sng">
            <a:solidFill>
              <a:srgbClr val="002060"/>
            </a:solidFill>
            <a:prstDash val="solid"/>
            <a:round/>
            <a:headEnd type="none" w="sm" len="sm"/>
            <a:tailEnd type="none" w="sm" len="sm"/>
          </a:ln>
        </p:spPr>
        <p:txBody>
          <a:bodyPr spcFirstLastPara="1" wrap="square" lIns="91425" tIns="0" rIns="91425" bIns="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000" b="1" i="0" u="none" strike="noStrike" kern="0" cap="none" spc="0" normalizeH="0" baseline="0" noProof="0" dirty="0">
                <a:ln>
                  <a:noFill/>
                </a:ln>
                <a:solidFill>
                  <a:srgbClr val="000000"/>
                </a:solidFill>
                <a:effectLst/>
                <a:uLnTx/>
                <a:uFillTx/>
                <a:latin typeface="Corbel" panose="020B0503020204020204"/>
                <a:ea typeface="Corbel"/>
                <a:cs typeface="Corbel"/>
                <a:sym typeface="Corbel"/>
              </a:rPr>
              <a:t>Seeding</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0" cap="none" spc="0" normalizeH="0" baseline="0" noProof="0" dirty="0">
                <a:ln>
                  <a:noFill/>
                </a:ln>
                <a:solidFill>
                  <a:srgbClr val="000000"/>
                </a:solidFill>
                <a:effectLst/>
                <a:uLnTx/>
                <a:uFillTx/>
                <a:latin typeface="Corbel" panose="020B0503020204020204"/>
                <a:ea typeface="+mn-ea"/>
                <a:cs typeface="Arial"/>
                <a:sym typeface="Corbel"/>
              </a:rPr>
              <a:t>(query the index &amp; find the seed matches)</a:t>
            </a:r>
            <a:endParaRPr kumimoji="0" sz="1200" b="0" i="0" u="none" strike="noStrike" kern="0" cap="none" spc="0" normalizeH="0" baseline="0" noProof="0" dirty="0">
              <a:ln>
                <a:noFill/>
              </a:ln>
              <a:solidFill>
                <a:srgbClr val="000000"/>
              </a:solidFill>
              <a:effectLst/>
              <a:uLnTx/>
              <a:uFillTx/>
              <a:latin typeface="Corbel" panose="020B0503020204020204"/>
              <a:ea typeface="+mn-ea"/>
              <a:cs typeface="Arial"/>
              <a:sym typeface="Arial"/>
            </a:endParaRPr>
          </a:p>
        </p:txBody>
      </p:sp>
      <p:sp>
        <p:nvSpPr>
          <p:cNvPr id="35" name="Google Shape;187;p1">
            <a:extLst>
              <a:ext uri="{FF2B5EF4-FFF2-40B4-BE49-F238E27FC236}">
                <a16:creationId xmlns:a16="http://schemas.microsoft.com/office/drawing/2014/main" id="{E759791A-FDE5-1B7C-4EE0-1D3DF6EBB9F3}"/>
              </a:ext>
            </a:extLst>
          </p:cNvPr>
          <p:cNvSpPr/>
          <p:nvPr/>
        </p:nvSpPr>
        <p:spPr>
          <a:xfrm>
            <a:off x="2019103" y="4440148"/>
            <a:ext cx="4864869" cy="548640"/>
          </a:xfrm>
          <a:prstGeom prst="roundRect">
            <a:avLst>
              <a:gd name="adj" fmla="val 16667"/>
            </a:avLst>
          </a:prstGeom>
          <a:solidFill>
            <a:srgbClr val="5B9BD5">
              <a:lumMod val="60000"/>
              <a:lumOff val="40000"/>
              <a:alpha val="76000"/>
            </a:srgbClr>
          </a:solidFill>
          <a:ln w="25400" cap="flat" cmpd="sng">
            <a:solidFill>
              <a:srgbClr val="002060"/>
            </a:solidFill>
            <a:prstDash val="solid"/>
            <a:round/>
            <a:headEnd type="none" w="sm" len="sm"/>
            <a:tailEnd type="none" w="sm" len="sm"/>
          </a:ln>
        </p:spPr>
        <p:txBody>
          <a:bodyPr spcFirstLastPara="1" wrap="square" lIns="91425" tIns="0" rIns="91425" bIns="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000" b="1" i="0" u="none" strike="noStrike" kern="0" cap="none" spc="0" normalizeH="0" baseline="0" noProof="0" dirty="0">
                <a:ln>
                  <a:noFill/>
                </a:ln>
                <a:solidFill>
                  <a:srgbClr val="000000"/>
                </a:solidFill>
                <a:effectLst/>
                <a:uLnTx/>
                <a:uFillTx/>
                <a:latin typeface="Corbel" panose="020B0503020204020204"/>
                <a:ea typeface="Corbel"/>
                <a:cs typeface="Corbel"/>
                <a:sym typeface="Corbel"/>
              </a:rPr>
              <a:t>Filtering/Chaining/Clustering</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0" cap="none" spc="0" normalizeH="0" baseline="0" noProof="0" dirty="0">
                <a:ln>
                  <a:noFill/>
                </a:ln>
                <a:solidFill>
                  <a:srgbClr val="000000"/>
                </a:solidFill>
                <a:effectLst/>
                <a:uLnTx/>
                <a:uFillTx/>
                <a:latin typeface="Corbel" panose="020B0503020204020204"/>
                <a:ea typeface="+mn-ea"/>
                <a:cs typeface="Arial"/>
                <a:sym typeface="Corbel"/>
              </a:rPr>
              <a:t>(filter out dissimilar query read and subgraph pairs)</a:t>
            </a:r>
            <a:endParaRPr kumimoji="0" sz="1200" b="0" i="0" u="none" strike="noStrike" kern="0" cap="none" spc="0" normalizeH="0" baseline="0" noProof="0" dirty="0">
              <a:ln>
                <a:noFill/>
              </a:ln>
              <a:solidFill>
                <a:srgbClr val="000000"/>
              </a:solidFill>
              <a:effectLst/>
              <a:uLnTx/>
              <a:uFillTx/>
              <a:latin typeface="Corbel" panose="020B0503020204020204"/>
              <a:ea typeface="+mn-ea"/>
              <a:cs typeface="Arial"/>
              <a:sym typeface="Arial"/>
            </a:endParaRPr>
          </a:p>
        </p:txBody>
      </p:sp>
      <p:sp>
        <p:nvSpPr>
          <p:cNvPr id="36" name="Google Shape;188;p1">
            <a:extLst>
              <a:ext uri="{FF2B5EF4-FFF2-40B4-BE49-F238E27FC236}">
                <a16:creationId xmlns:a16="http://schemas.microsoft.com/office/drawing/2014/main" id="{D2B2D143-3504-34AE-EB82-D6E4561B7781}"/>
              </a:ext>
            </a:extLst>
          </p:cNvPr>
          <p:cNvSpPr/>
          <p:nvPr/>
        </p:nvSpPr>
        <p:spPr>
          <a:xfrm>
            <a:off x="2019103" y="5367707"/>
            <a:ext cx="4864869" cy="548640"/>
          </a:xfrm>
          <a:prstGeom prst="roundRect">
            <a:avLst>
              <a:gd name="adj" fmla="val 16667"/>
            </a:avLst>
          </a:prstGeom>
          <a:solidFill>
            <a:srgbClr val="70AD47">
              <a:lumMod val="60000"/>
              <a:lumOff val="40000"/>
              <a:alpha val="76000"/>
            </a:srgbClr>
          </a:solidFill>
          <a:ln w="25400" cap="flat" cmpd="sng">
            <a:solidFill>
              <a:srgbClr val="002060"/>
            </a:solidFill>
            <a:prstDash val="solid"/>
            <a:round/>
            <a:headEnd type="none" w="sm" len="sm"/>
            <a:tailEnd type="none" w="sm" len="sm"/>
          </a:ln>
        </p:spPr>
        <p:txBody>
          <a:bodyPr spcFirstLastPara="1" wrap="square" lIns="91425" tIns="0" rIns="91425" bIns="0" anchor="ctr" anchorCtr="0">
            <a:noAutofit/>
          </a:bodyPr>
          <a:lstStyle/>
          <a:p>
            <a:pPr marL="0" marR="0" lvl="0" indent="0" algn="ctr" defTabSz="914400" rtl="0" eaLnBrk="1" fontAlgn="auto" latinLnBrk="0" hangingPunct="1">
              <a:lnSpc>
                <a:spcPct val="100000"/>
              </a:lnSpc>
              <a:spcBef>
                <a:spcPts val="0"/>
              </a:spcBef>
              <a:spcAft>
                <a:spcPts val="0"/>
              </a:spcAft>
              <a:buClr>
                <a:srgbClr val="F2F2F2"/>
              </a:buClr>
              <a:buSzPts val="2200"/>
              <a:buFont typeface="Corbel"/>
              <a:buNone/>
              <a:tabLst/>
              <a:defRPr/>
            </a:pPr>
            <a:r>
              <a:rPr kumimoji="0" lang="en-US" sz="2000" b="1" i="0" u="none" strike="noStrike" kern="0" cap="none" spc="0" normalizeH="0" baseline="0" noProof="0" dirty="0">
                <a:ln>
                  <a:noFill/>
                </a:ln>
                <a:solidFill>
                  <a:srgbClr val="000000"/>
                </a:solidFill>
                <a:effectLst/>
                <a:uLnTx/>
                <a:uFillTx/>
                <a:latin typeface="Corbel" panose="020B0503020204020204"/>
                <a:ea typeface="Corbel"/>
                <a:cs typeface="Corbel"/>
                <a:sym typeface="Corbel"/>
              </a:rPr>
              <a:t>S2G Alignment</a:t>
            </a:r>
          </a:p>
          <a:p>
            <a:pPr marL="0" marR="0" lvl="0" indent="0" algn="ctr" defTabSz="914400" rtl="0" eaLnBrk="1" fontAlgn="auto" latinLnBrk="0" hangingPunct="1">
              <a:lnSpc>
                <a:spcPct val="100000"/>
              </a:lnSpc>
              <a:spcBef>
                <a:spcPts val="0"/>
              </a:spcBef>
              <a:spcAft>
                <a:spcPts val="0"/>
              </a:spcAft>
              <a:buClr>
                <a:srgbClr val="F2F2F2"/>
              </a:buClr>
              <a:buSzPts val="2200"/>
              <a:buFont typeface="Corbel"/>
              <a:buNone/>
              <a:tabLst/>
              <a:defRPr/>
            </a:pPr>
            <a:r>
              <a:rPr kumimoji="0" lang="en-US" sz="1200" b="0" i="0" u="none" strike="noStrike" kern="0" cap="none" spc="0" normalizeH="0" baseline="0" noProof="0" dirty="0">
                <a:ln>
                  <a:noFill/>
                </a:ln>
                <a:solidFill>
                  <a:srgbClr val="000000"/>
                </a:solidFill>
                <a:effectLst/>
                <a:uLnTx/>
                <a:uFillTx/>
                <a:latin typeface="Corbel" panose="020B0503020204020204"/>
                <a:ea typeface="Corbel"/>
                <a:cs typeface="Corbel"/>
                <a:sym typeface="Corbel"/>
              </a:rPr>
              <a:t>(perform distance/score calculation &amp; traceback)</a:t>
            </a:r>
          </a:p>
        </p:txBody>
      </p:sp>
      <p:sp>
        <p:nvSpPr>
          <p:cNvPr id="37" name="Google Shape;190;p1">
            <a:extLst>
              <a:ext uri="{FF2B5EF4-FFF2-40B4-BE49-F238E27FC236}">
                <a16:creationId xmlns:a16="http://schemas.microsoft.com/office/drawing/2014/main" id="{4F1B8C1E-920B-971F-AE6D-850F7C3E29E8}"/>
              </a:ext>
            </a:extLst>
          </p:cNvPr>
          <p:cNvSpPr txBox="1"/>
          <p:nvPr/>
        </p:nvSpPr>
        <p:spPr>
          <a:xfrm>
            <a:off x="10160" y="1107550"/>
            <a:ext cx="1732609" cy="1228720"/>
          </a:xfrm>
          <a:prstGeom prst="rect">
            <a:avLst/>
          </a:prstGeom>
          <a:noFill/>
          <a:ln>
            <a:noFill/>
          </a:ln>
        </p:spPr>
        <p:txBody>
          <a:bodyPr spcFirstLastPara="1" wrap="square" lIns="91425" tIns="45700" rIns="91425" bIns="45700" anchor="t" anchorCtr="0">
            <a:noAutofit/>
          </a:bodyPr>
          <a:lstStyle/>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700" b="0" i="1" u="none" strike="noStrike" kern="0" cap="none" spc="0" normalizeH="0" baseline="0" noProof="0" dirty="0">
                <a:ln>
                  <a:noFill/>
                </a:ln>
                <a:solidFill>
                  <a:srgbClr val="000000"/>
                </a:solidFill>
                <a:effectLst/>
                <a:uLnTx/>
                <a:uFillTx/>
                <a:latin typeface="Corbel" panose="020B0503020204020204"/>
                <a:ea typeface="Corbel"/>
                <a:cs typeface="Corbel"/>
                <a:sym typeface="Corbel"/>
              </a:rPr>
              <a:t>Linear reference genome</a:t>
            </a:r>
          </a:p>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1000" b="0" i="1" u="none" strike="noStrike" kern="0" cap="none" spc="0" normalizeH="0" baseline="0" noProof="0" dirty="0">
              <a:ln>
                <a:noFill/>
              </a:ln>
              <a:solidFill>
                <a:srgbClr val="000000"/>
              </a:solidFill>
              <a:effectLst/>
              <a:uLnTx/>
              <a:uFillTx/>
              <a:latin typeface="Corbel" panose="020B0503020204020204"/>
              <a:ea typeface="+mn-ea"/>
              <a:cs typeface="Arial"/>
              <a:sym typeface="Corbel"/>
            </a:endParaRPr>
          </a:p>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700" b="0" i="1" u="none" strike="noStrike" kern="0" cap="none" spc="0" normalizeH="0" baseline="0" noProof="0" dirty="0">
                <a:ln>
                  <a:noFill/>
                </a:ln>
                <a:solidFill>
                  <a:srgbClr val="000000"/>
                </a:solidFill>
                <a:effectLst/>
                <a:uLnTx/>
                <a:uFillTx/>
                <a:latin typeface="Corbel" panose="020B0503020204020204"/>
                <a:ea typeface="+mn-ea"/>
                <a:cs typeface="Arial"/>
                <a:sym typeface="Corbel"/>
              </a:rPr>
              <a:t>Known genetic variations</a:t>
            </a:r>
            <a:endParaRPr kumimoji="0" sz="1700" b="0" i="0" u="none" strike="noStrike" kern="0" cap="none" spc="0" normalizeH="0" baseline="0" noProof="0" dirty="0">
              <a:ln>
                <a:noFill/>
              </a:ln>
              <a:solidFill>
                <a:srgbClr val="000000"/>
              </a:solidFill>
              <a:effectLst/>
              <a:uLnTx/>
              <a:uFillTx/>
              <a:latin typeface="Corbel" panose="020B0503020204020204"/>
              <a:ea typeface="+mn-ea"/>
              <a:cs typeface="Arial"/>
              <a:sym typeface="Arial"/>
            </a:endParaRPr>
          </a:p>
        </p:txBody>
      </p:sp>
      <p:cxnSp>
        <p:nvCxnSpPr>
          <p:cNvPr id="38" name="Google Shape;195;p1">
            <a:extLst>
              <a:ext uri="{FF2B5EF4-FFF2-40B4-BE49-F238E27FC236}">
                <a16:creationId xmlns:a16="http://schemas.microsoft.com/office/drawing/2014/main" id="{008F37E1-D060-43A4-A765-28509A31947F}"/>
              </a:ext>
            </a:extLst>
          </p:cNvPr>
          <p:cNvCxnSpPr/>
          <p:nvPr/>
        </p:nvCxnSpPr>
        <p:spPr>
          <a:xfrm>
            <a:off x="1691969" y="3790852"/>
            <a:ext cx="321924" cy="0"/>
          </a:xfrm>
          <a:prstGeom prst="straightConnector1">
            <a:avLst/>
          </a:prstGeom>
          <a:noFill/>
          <a:ln w="28575" cap="flat" cmpd="sng">
            <a:solidFill>
              <a:srgbClr val="002060"/>
            </a:solidFill>
            <a:prstDash val="solid"/>
            <a:miter lim="800000"/>
            <a:headEnd type="none" w="sm" len="sm"/>
            <a:tailEnd type="triangle" w="lg" len="lg"/>
          </a:ln>
        </p:spPr>
      </p:cxnSp>
      <p:sp>
        <p:nvSpPr>
          <p:cNvPr id="39" name="Google Shape;196;p1">
            <a:extLst>
              <a:ext uri="{FF2B5EF4-FFF2-40B4-BE49-F238E27FC236}">
                <a16:creationId xmlns:a16="http://schemas.microsoft.com/office/drawing/2014/main" id="{979509B3-0A33-DC37-58CE-0B4101D76A26}"/>
              </a:ext>
            </a:extLst>
          </p:cNvPr>
          <p:cNvSpPr txBox="1"/>
          <p:nvPr/>
        </p:nvSpPr>
        <p:spPr>
          <a:xfrm>
            <a:off x="-20320" y="3354201"/>
            <a:ext cx="1762877" cy="845855"/>
          </a:xfrm>
          <a:prstGeom prst="rect">
            <a:avLst/>
          </a:prstGeom>
          <a:noFill/>
          <a:ln>
            <a:noFill/>
          </a:ln>
        </p:spPr>
        <p:txBody>
          <a:bodyPr spcFirstLastPara="1" wrap="square" lIns="91425" tIns="45700" rIns="91425" bIns="45700" anchor="t" anchorCtr="0">
            <a:noAutofit/>
          </a:bodyPr>
          <a:lstStyle/>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700" b="0" i="1" u="none" strike="noStrike" kern="0" cap="none" spc="0" normalizeH="0" baseline="0" noProof="0" dirty="0">
                <a:ln>
                  <a:noFill/>
                </a:ln>
                <a:solidFill>
                  <a:srgbClr val="000000"/>
                </a:solidFill>
                <a:effectLst/>
                <a:uLnTx/>
                <a:uFillTx/>
                <a:latin typeface="Corbel" panose="020B0503020204020204"/>
                <a:ea typeface="Corbel"/>
                <a:cs typeface="Corbel"/>
                <a:sym typeface="Corbel"/>
              </a:rPr>
              <a:t>Reads from sequenced </a:t>
            </a:r>
          </a:p>
          <a:p>
            <a:pPr marL="0" marR="10160" lvl="0" indent="0" algn="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700" b="0" i="1" u="none" strike="noStrike" kern="0" cap="none" spc="0" normalizeH="0" baseline="0" noProof="0" dirty="0">
                <a:ln>
                  <a:noFill/>
                </a:ln>
                <a:solidFill>
                  <a:srgbClr val="000000"/>
                </a:solidFill>
                <a:effectLst/>
                <a:uLnTx/>
                <a:uFillTx/>
                <a:latin typeface="Corbel" panose="020B0503020204020204"/>
                <a:ea typeface="Corbel"/>
                <a:cs typeface="Corbel"/>
                <a:sym typeface="Corbel"/>
              </a:rPr>
              <a:t>genome</a:t>
            </a:r>
            <a:endParaRPr kumimoji="0" lang="en-US" sz="1700" b="0" i="0" u="none" strike="noStrike" kern="0" cap="none" spc="0" normalizeH="0" baseline="0" noProof="0" dirty="0">
              <a:ln>
                <a:noFill/>
              </a:ln>
              <a:solidFill>
                <a:srgbClr val="000000"/>
              </a:solidFill>
              <a:effectLst/>
              <a:uLnTx/>
              <a:uFillTx/>
              <a:latin typeface="Corbel" panose="020B0503020204020204"/>
              <a:ea typeface="+mn-ea"/>
              <a:cs typeface="Arial"/>
              <a:sym typeface="Arial"/>
            </a:endParaRPr>
          </a:p>
        </p:txBody>
      </p:sp>
      <p:sp>
        <p:nvSpPr>
          <p:cNvPr id="40" name="Google Shape;201;p1">
            <a:extLst>
              <a:ext uri="{FF2B5EF4-FFF2-40B4-BE49-F238E27FC236}">
                <a16:creationId xmlns:a16="http://schemas.microsoft.com/office/drawing/2014/main" id="{F321AADE-9566-7B9C-223B-E52B51CCA068}"/>
              </a:ext>
            </a:extLst>
          </p:cNvPr>
          <p:cNvSpPr/>
          <p:nvPr/>
        </p:nvSpPr>
        <p:spPr>
          <a:xfrm>
            <a:off x="2075054" y="1995686"/>
            <a:ext cx="457200" cy="432000"/>
          </a:xfrm>
          <a:prstGeom prst="ellipse">
            <a:avLst/>
          </a:prstGeom>
          <a:solidFill>
            <a:srgbClr val="000000"/>
          </a:solidFill>
          <a:ln>
            <a:noFill/>
          </a:ln>
        </p:spPr>
        <p:txBody>
          <a:bodyPr spcFirstLastPara="1" wrap="square" lIns="0" tIns="0" rIns="0" bIns="360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8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sym typeface="Arial"/>
              </a:rPr>
              <a:t>0.2</a:t>
            </a:r>
            <a:endParaRPr kumimoji="0" sz="18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endParaRPr>
          </a:p>
        </p:txBody>
      </p:sp>
      <p:sp>
        <p:nvSpPr>
          <p:cNvPr id="41" name="Google Shape;202;p1">
            <a:extLst>
              <a:ext uri="{FF2B5EF4-FFF2-40B4-BE49-F238E27FC236}">
                <a16:creationId xmlns:a16="http://schemas.microsoft.com/office/drawing/2014/main" id="{F1A09CB7-912C-1984-C747-C17CC5F3C1B1}"/>
              </a:ext>
            </a:extLst>
          </p:cNvPr>
          <p:cNvSpPr/>
          <p:nvPr/>
        </p:nvSpPr>
        <p:spPr>
          <a:xfrm>
            <a:off x="2075052" y="3284342"/>
            <a:ext cx="457200" cy="432000"/>
          </a:xfrm>
          <a:prstGeom prst="ellipse">
            <a:avLst/>
          </a:prstGeom>
          <a:solidFill>
            <a:srgbClr val="000000"/>
          </a:solidFill>
          <a:ln>
            <a:noFill/>
          </a:ln>
        </p:spPr>
        <p:txBody>
          <a:bodyPr spcFirstLastPara="1" wrap="square" lIns="0" tIns="0" rIns="0" bIns="360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8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sym typeface="Arial"/>
              </a:rPr>
              <a:t>1</a:t>
            </a:r>
            <a:endParaRPr kumimoji="0" sz="18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endParaRPr>
          </a:p>
        </p:txBody>
      </p:sp>
      <p:sp>
        <p:nvSpPr>
          <p:cNvPr id="42" name="Google Shape;203;p1">
            <a:extLst>
              <a:ext uri="{FF2B5EF4-FFF2-40B4-BE49-F238E27FC236}">
                <a16:creationId xmlns:a16="http://schemas.microsoft.com/office/drawing/2014/main" id="{3D5800A0-1A6A-61E3-2360-B9A82386ACB0}"/>
              </a:ext>
            </a:extLst>
          </p:cNvPr>
          <p:cNvSpPr/>
          <p:nvPr/>
        </p:nvSpPr>
        <p:spPr>
          <a:xfrm>
            <a:off x="2075054" y="4224148"/>
            <a:ext cx="457200" cy="432000"/>
          </a:xfrm>
          <a:prstGeom prst="ellipse">
            <a:avLst/>
          </a:prstGeom>
          <a:solidFill>
            <a:srgbClr val="000000"/>
          </a:solidFill>
          <a:ln>
            <a:noFill/>
          </a:ln>
        </p:spPr>
        <p:txBody>
          <a:bodyPr spcFirstLastPara="1" wrap="square" lIns="0" tIns="0" rIns="0" bIns="360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8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sym typeface="Arial"/>
              </a:rPr>
              <a:t>2</a:t>
            </a:r>
            <a:endParaRPr kumimoji="0" sz="18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endParaRPr>
          </a:p>
        </p:txBody>
      </p:sp>
      <p:sp>
        <p:nvSpPr>
          <p:cNvPr id="43" name="Google Shape;204;p1">
            <a:extLst>
              <a:ext uri="{FF2B5EF4-FFF2-40B4-BE49-F238E27FC236}">
                <a16:creationId xmlns:a16="http://schemas.microsoft.com/office/drawing/2014/main" id="{716BAAF5-ABAF-DB9A-71C1-D6C30F003F29}"/>
              </a:ext>
            </a:extLst>
          </p:cNvPr>
          <p:cNvSpPr/>
          <p:nvPr/>
        </p:nvSpPr>
        <p:spPr>
          <a:xfrm>
            <a:off x="2075052" y="5151707"/>
            <a:ext cx="457200" cy="432000"/>
          </a:xfrm>
          <a:prstGeom prst="ellipse">
            <a:avLst/>
          </a:prstGeom>
          <a:solidFill>
            <a:srgbClr val="000000"/>
          </a:solidFill>
          <a:ln>
            <a:noFill/>
          </a:ln>
        </p:spPr>
        <p:txBody>
          <a:bodyPr spcFirstLastPara="1" wrap="square" lIns="0" tIns="0" rIns="0" bIns="360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8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sym typeface="Arial"/>
              </a:rPr>
              <a:t>3</a:t>
            </a:r>
            <a:endParaRPr kumimoji="0" sz="18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endParaRPr>
          </a:p>
        </p:txBody>
      </p:sp>
      <p:sp>
        <p:nvSpPr>
          <p:cNvPr id="44" name="Google Shape;185;p1">
            <a:extLst>
              <a:ext uri="{FF2B5EF4-FFF2-40B4-BE49-F238E27FC236}">
                <a16:creationId xmlns:a16="http://schemas.microsoft.com/office/drawing/2014/main" id="{D888FDB5-ED34-E689-A8C0-F0858D5807AB}"/>
              </a:ext>
            </a:extLst>
          </p:cNvPr>
          <p:cNvSpPr/>
          <p:nvPr/>
        </p:nvSpPr>
        <p:spPr>
          <a:xfrm>
            <a:off x="2013892" y="1288644"/>
            <a:ext cx="4864869" cy="548640"/>
          </a:xfrm>
          <a:prstGeom prst="roundRect">
            <a:avLst>
              <a:gd name="adj" fmla="val 16667"/>
            </a:avLst>
          </a:prstGeom>
          <a:solidFill>
            <a:srgbClr val="FFC000">
              <a:lumMod val="40000"/>
              <a:lumOff val="60000"/>
              <a:alpha val="76000"/>
            </a:srgbClr>
          </a:solidFill>
          <a:ln w="25400" cap="flat" cmpd="sng">
            <a:solidFill>
              <a:srgbClr val="002060"/>
            </a:solidFill>
            <a:prstDash val="solid"/>
            <a:round/>
            <a:headEnd type="none" w="sm" len="sm"/>
            <a:tailEnd type="none" w="sm" len="sm"/>
          </a:ln>
        </p:spPr>
        <p:txBody>
          <a:bodyPr spcFirstLastPara="1" wrap="square" lIns="91425" tIns="0" rIns="91425" bIns="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000" b="1" i="0" u="none" strike="noStrike" kern="0" cap="none" spc="0" normalizeH="0" baseline="0" noProof="0" dirty="0">
                <a:ln>
                  <a:noFill/>
                </a:ln>
                <a:solidFill>
                  <a:srgbClr val="000000"/>
                </a:solidFill>
                <a:effectLst/>
                <a:uLnTx/>
                <a:uFillTx/>
                <a:latin typeface="Corbel" panose="020B0503020204020204"/>
                <a:ea typeface="Corbel"/>
                <a:cs typeface="Corbel"/>
                <a:sym typeface="Corbel"/>
              </a:rPr>
              <a:t>Genome Graph Construction</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0" cap="none" spc="0" normalizeH="0" baseline="0" noProof="0" dirty="0">
                <a:ln>
                  <a:noFill/>
                </a:ln>
                <a:solidFill>
                  <a:srgbClr val="000000"/>
                </a:solidFill>
                <a:effectLst/>
                <a:uLnTx/>
                <a:uFillTx/>
                <a:latin typeface="Corbel" panose="020B0503020204020204"/>
                <a:ea typeface="+mn-ea"/>
                <a:cs typeface="Arial"/>
                <a:sym typeface="Corbel"/>
              </a:rPr>
              <a:t>(construct the graph using a linear reference genome and variations)</a:t>
            </a:r>
            <a:endParaRPr kumimoji="0" sz="1200" b="0" i="0" u="none" strike="noStrike" kern="0" cap="none" spc="0" normalizeH="0" baseline="0" noProof="0" dirty="0">
              <a:ln>
                <a:noFill/>
              </a:ln>
              <a:solidFill>
                <a:srgbClr val="000000"/>
              </a:solidFill>
              <a:effectLst/>
              <a:uLnTx/>
              <a:uFillTx/>
              <a:latin typeface="Corbel" panose="020B0503020204020204"/>
              <a:ea typeface="+mn-ea"/>
              <a:cs typeface="Arial"/>
              <a:sym typeface="Arial"/>
            </a:endParaRPr>
          </a:p>
        </p:txBody>
      </p:sp>
      <p:cxnSp>
        <p:nvCxnSpPr>
          <p:cNvPr id="45" name="Google Shape;197;p1">
            <a:extLst>
              <a:ext uri="{FF2B5EF4-FFF2-40B4-BE49-F238E27FC236}">
                <a16:creationId xmlns:a16="http://schemas.microsoft.com/office/drawing/2014/main" id="{73A0E636-049E-07D7-BF80-F8C0ED1BF901}"/>
              </a:ext>
            </a:extLst>
          </p:cNvPr>
          <p:cNvCxnSpPr/>
          <p:nvPr/>
        </p:nvCxnSpPr>
        <p:spPr>
          <a:xfrm>
            <a:off x="4299893" y="1829648"/>
            <a:ext cx="0" cy="382038"/>
          </a:xfrm>
          <a:prstGeom prst="straightConnector1">
            <a:avLst/>
          </a:prstGeom>
          <a:noFill/>
          <a:ln w="28575" cap="flat" cmpd="sng">
            <a:solidFill>
              <a:srgbClr val="000000"/>
            </a:solidFill>
            <a:prstDash val="solid"/>
            <a:miter lim="800000"/>
            <a:headEnd type="none" w="sm" len="sm"/>
            <a:tailEnd type="triangle" w="lg" len="lg"/>
          </a:ln>
        </p:spPr>
      </p:cxnSp>
      <p:sp>
        <p:nvSpPr>
          <p:cNvPr id="46" name="Google Shape;201;p1">
            <a:extLst>
              <a:ext uri="{FF2B5EF4-FFF2-40B4-BE49-F238E27FC236}">
                <a16:creationId xmlns:a16="http://schemas.microsoft.com/office/drawing/2014/main" id="{3373EA4E-1D73-AF6D-1619-80ACDF08071A}"/>
              </a:ext>
            </a:extLst>
          </p:cNvPr>
          <p:cNvSpPr/>
          <p:nvPr/>
        </p:nvSpPr>
        <p:spPr>
          <a:xfrm>
            <a:off x="2069841" y="1069111"/>
            <a:ext cx="457200" cy="432000"/>
          </a:xfrm>
          <a:prstGeom prst="ellipse">
            <a:avLst/>
          </a:prstGeom>
          <a:solidFill>
            <a:srgbClr val="000000"/>
          </a:solidFill>
          <a:ln>
            <a:noFill/>
          </a:ln>
        </p:spPr>
        <p:txBody>
          <a:bodyPr spcFirstLastPara="1" wrap="square" lIns="0" tIns="0" rIns="0" bIns="360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8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sym typeface="Arial"/>
              </a:rPr>
              <a:t>0.1</a:t>
            </a:r>
            <a:endParaRPr kumimoji="0" sz="18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endParaRPr>
          </a:p>
        </p:txBody>
      </p:sp>
      <p:cxnSp>
        <p:nvCxnSpPr>
          <p:cNvPr id="47" name="Google Shape;189;p1">
            <a:extLst>
              <a:ext uri="{FF2B5EF4-FFF2-40B4-BE49-F238E27FC236}">
                <a16:creationId xmlns:a16="http://schemas.microsoft.com/office/drawing/2014/main" id="{995463F1-3925-7A9E-ECC7-0874C17B56A2}"/>
              </a:ext>
            </a:extLst>
          </p:cNvPr>
          <p:cNvCxnSpPr>
            <a:cxnSpLocks/>
          </p:cNvCxnSpPr>
          <p:nvPr/>
        </p:nvCxnSpPr>
        <p:spPr>
          <a:xfrm flipV="1">
            <a:off x="1691969" y="1683999"/>
            <a:ext cx="329544" cy="192412"/>
          </a:xfrm>
          <a:prstGeom prst="straightConnector1">
            <a:avLst/>
          </a:prstGeom>
          <a:noFill/>
          <a:ln w="28575" cap="flat" cmpd="sng">
            <a:solidFill>
              <a:srgbClr val="000000"/>
            </a:solidFill>
            <a:prstDash val="solid"/>
            <a:miter lim="800000"/>
            <a:headEnd type="none" w="sm" len="sm"/>
            <a:tailEnd type="triangle" w="lg" len="lg"/>
          </a:ln>
        </p:spPr>
      </p:cxnSp>
      <p:cxnSp>
        <p:nvCxnSpPr>
          <p:cNvPr id="48" name="Google Shape;189;p1">
            <a:extLst>
              <a:ext uri="{FF2B5EF4-FFF2-40B4-BE49-F238E27FC236}">
                <a16:creationId xmlns:a16="http://schemas.microsoft.com/office/drawing/2014/main" id="{4F1BD472-DB75-35D4-75F2-74D5A344CFC5}"/>
              </a:ext>
            </a:extLst>
          </p:cNvPr>
          <p:cNvCxnSpPr>
            <a:cxnSpLocks/>
          </p:cNvCxnSpPr>
          <p:nvPr/>
        </p:nvCxnSpPr>
        <p:spPr>
          <a:xfrm>
            <a:off x="1691969" y="1432189"/>
            <a:ext cx="329431" cy="68421"/>
          </a:xfrm>
          <a:prstGeom prst="straightConnector1">
            <a:avLst/>
          </a:prstGeom>
          <a:noFill/>
          <a:ln w="28575" cap="flat" cmpd="sng">
            <a:solidFill>
              <a:srgbClr val="000000"/>
            </a:solidFill>
            <a:prstDash val="solid"/>
            <a:miter lim="800000"/>
            <a:headEnd type="none" w="sm" len="sm"/>
            <a:tailEnd type="triangle" w="lg" len="lg"/>
          </a:ln>
        </p:spPr>
      </p:cxnSp>
      <p:sp>
        <p:nvSpPr>
          <p:cNvPr id="49" name="Google Shape;190;p1">
            <a:extLst>
              <a:ext uri="{FF2B5EF4-FFF2-40B4-BE49-F238E27FC236}">
                <a16:creationId xmlns:a16="http://schemas.microsoft.com/office/drawing/2014/main" id="{63369917-D1E2-2C28-3DFB-EBD979712A2E}"/>
              </a:ext>
            </a:extLst>
          </p:cNvPr>
          <p:cNvSpPr txBox="1"/>
          <p:nvPr/>
        </p:nvSpPr>
        <p:spPr>
          <a:xfrm>
            <a:off x="4360853" y="1830478"/>
            <a:ext cx="1917913" cy="394842"/>
          </a:xfrm>
          <a:prstGeom prst="rect">
            <a:avLst/>
          </a:prstGeom>
          <a:noFill/>
          <a:ln>
            <a:noFill/>
          </a:ln>
        </p:spPr>
        <p:txBody>
          <a:bodyPr spcFirstLastPara="1" wrap="square" lIns="91425" tIns="45700" rIns="91425" bIns="45700" anchor="t" anchorCtr="0">
            <a:noAutofit/>
          </a:bodyPr>
          <a:lstStyle/>
          <a:p>
            <a:pPr marL="0" marR="1016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700" b="0" i="1" u="none" strike="noStrike" kern="0" cap="none" spc="0" normalizeH="0" baseline="0" noProof="0" dirty="0">
                <a:ln>
                  <a:noFill/>
                </a:ln>
                <a:solidFill>
                  <a:srgbClr val="000000"/>
                </a:solidFill>
                <a:effectLst/>
                <a:uLnTx/>
                <a:uFillTx/>
                <a:latin typeface="Corbel" panose="020B0503020204020204"/>
                <a:ea typeface="Corbel"/>
                <a:cs typeface="Corbel"/>
                <a:sym typeface="Corbel"/>
              </a:rPr>
              <a:t>Genome graph</a:t>
            </a:r>
            <a:endParaRPr kumimoji="0" sz="1700" b="0" i="0" u="none" strike="noStrike" kern="0" cap="none" spc="0" normalizeH="0" baseline="0" noProof="0" dirty="0">
              <a:ln>
                <a:noFill/>
              </a:ln>
              <a:solidFill>
                <a:srgbClr val="000000"/>
              </a:solidFill>
              <a:effectLst/>
              <a:uLnTx/>
              <a:uFillTx/>
              <a:latin typeface="Corbel" panose="020B0503020204020204"/>
              <a:ea typeface="+mn-ea"/>
              <a:cs typeface="Arial"/>
              <a:sym typeface="Arial"/>
            </a:endParaRPr>
          </a:p>
        </p:txBody>
      </p:sp>
      <p:cxnSp>
        <p:nvCxnSpPr>
          <p:cNvPr id="50" name="Google Shape;197;p1">
            <a:extLst>
              <a:ext uri="{FF2B5EF4-FFF2-40B4-BE49-F238E27FC236}">
                <a16:creationId xmlns:a16="http://schemas.microsoft.com/office/drawing/2014/main" id="{E94A7630-EB53-B1F6-EB1C-96CF9E650232}"/>
              </a:ext>
            </a:extLst>
          </p:cNvPr>
          <p:cNvCxnSpPr>
            <a:cxnSpLocks/>
          </p:cNvCxnSpPr>
          <p:nvPr/>
        </p:nvCxnSpPr>
        <p:spPr>
          <a:xfrm flipH="1">
            <a:off x="4295973" y="2770405"/>
            <a:ext cx="3920" cy="729508"/>
          </a:xfrm>
          <a:prstGeom prst="straightConnector1">
            <a:avLst/>
          </a:prstGeom>
          <a:noFill/>
          <a:ln w="28575" cap="flat" cmpd="sng">
            <a:solidFill>
              <a:srgbClr val="000000"/>
            </a:solidFill>
            <a:prstDash val="solid"/>
            <a:miter lim="800000"/>
            <a:headEnd type="none" w="sm" len="sm"/>
            <a:tailEnd type="triangle" w="lg" len="lg"/>
          </a:ln>
        </p:spPr>
      </p:cxnSp>
      <p:sp>
        <p:nvSpPr>
          <p:cNvPr id="51" name="Google Shape;190;p1">
            <a:extLst>
              <a:ext uri="{FF2B5EF4-FFF2-40B4-BE49-F238E27FC236}">
                <a16:creationId xmlns:a16="http://schemas.microsoft.com/office/drawing/2014/main" id="{91EB97D1-B610-698D-4FC9-69EC989F5B21}"/>
              </a:ext>
            </a:extLst>
          </p:cNvPr>
          <p:cNvSpPr txBox="1"/>
          <p:nvPr/>
        </p:nvSpPr>
        <p:spPr>
          <a:xfrm>
            <a:off x="4360853" y="2801715"/>
            <a:ext cx="4010987" cy="419230"/>
          </a:xfrm>
          <a:prstGeom prst="rect">
            <a:avLst/>
          </a:prstGeom>
          <a:noFill/>
          <a:ln>
            <a:noFill/>
          </a:ln>
        </p:spPr>
        <p:txBody>
          <a:bodyPr spcFirstLastPara="1" wrap="square" lIns="91425" tIns="45700" rIns="91425" bIns="45700" anchor="t" anchorCtr="0">
            <a:noAutofit/>
          </a:bodyPr>
          <a:lstStyle/>
          <a:p>
            <a:pPr marL="0" marR="1016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700" b="0" i="1" u="none" strike="noStrike" kern="0" cap="none" spc="0" normalizeH="0" baseline="0" noProof="0" dirty="0">
                <a:ln>
                  <a:noFill/>
                </a:ln>
                <a:solidFill>
                  <a:srgbClr val="000000"/>
                </a:solidFill>
                <a:effectLst/>
                <a:uLnTx/>
                <a:uFillTx/>
                <a:latin typeface="Corbel" panose="020B0503020204020204"/>
                <a:ea typeface="Corbel"/>
                <a:cs typeface="Corbel"/>
                <a:sym typeface="Corbel"/>
              </a:rPr>
              <a:t>Hash-table-based index (of graph nodes)</a:t>
            </a:r>
            <a:endParaRPr kumimoji="0" sz="1700" b="0" i="0" u="none" strike="noStrike" kern="0" cap="none" spc="0" normalizeH="0" baseline="0" noProof="0" dirty="0">
              <a:ln>
                <a:noFill/>
              </a:ln>
              <a:solidFill>
                <a:srgbClr val="000000"/>
              </a:solidFill>
              <a:effectLst/>
              <a:uLnTx/>
              <a:uFillTx/>
              <a:latin typeface="Corbel" panose="020B0503020204020204"/>
              <a:ea typeface="+mn-ea"/>
              <a:cs typeface="Arial"/>
              <a:sym typeface="Arial"/>
            </a:endParaRPr>
          </a:p>
        </p:txBody>
      </p:sp>
      <p:cxnSp>
        <p:nvCxnSpPr>
          <p:cNvPr id="52" name="Google Shape;197;p1">
            <a:extLst>
              <a:ext uri="{FF2B5EF4-FFF2-40B4-BE49-F238E27FC236}">
                <a16:creationId xmlns:a16="http://schemas.microsoft.com/office/drawing/2014/main" id="{3BC4424D-0445-84C8-7861-83D7D0F09E96}"/>
              </a:ext>
            </a:extLst>
          </p:cNvPr>
          <p:cNvCxnSpPr/>
          <p:nvPr/>
        </p:nvCxnSpPr>
        <p:spPr>
          <a:xfrm>
            <a:off x="4299893" y="4063517"/>
            <a:ext cx="0" cy="382038"/>
          </a:xfrm>
          <a:prstGeom prst="straightConnector1">
            <a:avLst/>
          </a:prstGeom>
          <a:noFill/>
          <a:ln w="28575" cap="flat" cmpd="sng">
            <a:solidFill>
              <a:srgbClr val="000000"/>
            </a:solidFill>
            <a:prstDash val="solid"/>
            <a:miter lim="800000"/>
            <a:headEnd type="none" w="sm" len="sm"/>
            <a:tailEnd type="triangle" w="lg" len="lg"/>
          </a:ln>
        </p:spPr>
      </p:cxnSp>
      <p:sp>
        <p:nvSpPr>
          <p:cNvPr id="53" name="Google Shape;190;p1">
            <a:extLst>
              <a:ext uri="{FF2B5EF4-FFF2-40B4-BE49-F238E27FC236}">
                <a16:creationId xmlns:a16="http://schemas.microsoft.com/office/drawing/2014/main" id="{82B7C302-6B96-3186-54FA-064EED9659A5}"/>
              </a:ext>
            </a:extLst>
          </p:cNvPr>
          <p:cNvSpPr txBox="1"/>
          <p:nvPr/>
        </p:nvSpPr>
        <p:spPr>
          <a:xfrm>
            <a:off x="4360853" y="4064347"/>
            <a:ext cx="4010987" cy="394842"/>
          </a:xfrm>
          <a:prstGeom prst="rect">
            <a:avLst/>
          </a:prstGeom>
          <a:noFill/>
          <a:ln>
            <a:noFill/>
          </a:ln>
        </p:spPr>
        <p:txBody>
          <a:bodyPr spcFirstLastPara="1" wrap="square" lIns="91425" tIns="45700" rIns="91425" bIns="45700" anchor="t" anchorCtr="0">
            <a:noAutofit/>
          </a:bodyPr>
          <a:lstStyle/>
          <a:p>
            <a:pPr marL="0" marR="1016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700" b="0" i="1" u="none" strike="noStrike" kern="0" cap="none" spc="0" normalizeH="0" baseline="0" noProof="0" dirty="0">
                <a:ln>
                  <a:noFill/>
                </a:ln>
                <a:solidFill>
                  <a:srgbClr val="000000"/>
                </a:solidFill>
                <a:effectLst/>
                <a:uLnTx/>
                <a:uFillTx/>
                <a:latin typeface="Corbel" panose="020B0503020204020204"/>
                <a:ea typeface="Corbel"/>
                <a:cs typeface="Corbel"/>
                <a:sym typeface="Corbel"/>
              </a:rPr>
              <a:t>Candidate mapping locations (subgraphs)</a:t>
            </a:r>
            <a:endParaRPr kumimoji="0" sz="1700" b="0" i="0" u="none" strike="noStrike" kern="0" cap="none" spc="0" normalizeH="0" baseline="0" noProof="0" dirty="0">
              <a:ln>
                <a:noFill/>
              </a:ln>
              <a:solidFill>
                <a:srgbClr val="000000"/>
              </a:solidFill>
              <a:effectLst/>
              <a:uLnTx/>
              <a:uFillTx/>
              <a:latin typeface="Corbel" panose="020B0503020204020204"/>
              <a:ea typeface="+mn-ea"/>
              <a:cs typeface="Arial"/>
              <a:sym typeface="Arial"/>
            </a:endParaRPr>
          </a:p>
        </p:txBody>
      </p:sp>
      <p:cxnSp>
        <p:nvCxnSpPr>
          <p:cNvPr id="54" name="Google Shape;197;p1">
            <a:extLst>
              <a:ext uri="{FF2B5EF4-FFF2-40B4-BE49-F238E27FC236}">
                <a16:creationId xmlns:a16="http://schemas.microsoft.com/office/drawing/2014/main" id="{CB08DCA0-DD76-5F0C-1A76-F073C9FC635B}"/>
              </a:ext>
            </a:extLst>
          </p:cNvPr>
          <p:cNvCxnSpPr/>
          <p:nvPr/>
        </p:nvCxnSpPr>
        <p:spPr>
          <a:xfrm>
            <a:off x="4299892" y="4989341"/>
            <a:ext cx="0" cy="382038"/>
          </a:xfrm>
          <a:prstGeom prst="straightConnector1">
            <a:avLst/>
          </a:prstGeom>
          <a:noFill/>
          <a:ln w="28575" cap="flat" cmpd="sng">
            <a:solidFill>
              <a:srgbClr val="000000"/>
            </a:solidFill>
            <a:prstDash val="solid"/>
            <a:miter lim="800000"/>
            <a:headEnd type="none" w="sm" len="sm"/>
            <a:tailEnd type="triangle" w="lg" len="lg"/>
          </a:ln>
        </p:spPr>
      </p:cxnSp>
      <p:sp>
        <p:nvSpPr>
          <p:cNvPr id="55" name="Google Shape;190;p1">
            <a:extLst>
              <a:ext uri="{FF2B5EF4-FFF2-40B4-BE49-F238E27FC236}">
                <a16:creationId xmlns:a16="http://schemas.microsoft.com/office/drawing/2014/main" id="{D0A94E71-8666-CA18-A540-D09B385B5EA8}"/>
              </a:ext>
            </a:extLst>
          </p:cNvPr>
          <p:cNvSpPr txBox="1"/>
          <p:nvPr/>
        </p:nvSpPr>
        <p:spPr>
          <a:xfrm>
            <a:off x="4360853" y="4990171"/>
            <a:ext cx="4772988" cy="394842"/>
          </a:xfrm>
          <a:prstGeom prst="rect">
            <a:avLst/>
          </a:prstGeom>
          <a:noFill/>
          <a:ln>
            <a:noFill/>
          </a:ln>
        </p:spPr>
        <p:txBody>
          <a:bodyPr spcFirstLastPara="1" wrap="square" lIns="91425" tIns="45700" rIns="91425" bIns="45700" anchor="t" anchorCtr="0">
            <a:noAutofit/>
          </a:bodyPr>
          <a:lstStyle/>
          <a:p>
            <a:pPr marL="0" marR="1016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700" b="0" i="1" u="none" strike="noStrike" kern="0" cap="none" spc="0" normalizeH="0" baseline="0" noProof="0" dirty="0">
                <a:ln>
                  <a:noFill/>
                </a:ln>
                <a:solidFill>
                  <a:srgbClr val="000000"/>
                </a:solidFill>
                <a:effectLst/>
                <a:uLnTx/>
                <a:uFillTx/>
                <a:latin typeface="Corbel" panose="020B0503020204020204"/>
                <a:ea typeface="Corbel"/>
                <a:cs typeface="Corbel"/>
                <a:sym typeface="Corbel"/>
              </a:rPr>
              <a:t>Remaining candidate mapping locations (subgraphs)</a:t>
            </a:r>
            <a:endParaRPr kumimoji="0" sz="1700" b="0" i="0" u="none" strike="noStrike" kern="0" cap="none" spc="0" normalizeH="0" baseline="0" noProof="0" dirty="0">
              <a:ln>
                <a:noFill/>
              </a:ln>
              <a:solidFill>
                <a:srgbClr val="000000"/>
              </a:solidFill>
              <a:effectLst/>
              <a:uLnTx/>
              <a:uFillTx/>
              <a:latin typeface="Corbel" panose="020B0503020204020204"/>
              <a:ea typeface="+mn-ea"/>
              <a:cs typeface="Arial"/>
              <a:sym typeface="Arial"/>
            </a:endParaRPr>
          </a:p>
        </p:txBody>
      </p:sp>
      <p:cxnSp>
        <p:nvCxnSpPr>
          <p:cNvPr id="56" name="Google Shape;197;p1">
            <a:extLst>
              <a:ext uri="{FF2B5EF4-FFF2-40B4-BE49-F238E27FC236}">
                <a16:creationId xmlns:a16="http://schemas.microsoft.com/office/drawing/2014/main" id="{33D9620E-12E4-FC4D-CE6E-7C365BBA9184}"/>
              </a:ext>
            </a:extLst>
          </p:cNvPr>
          <p:cNvCxnSpPr>
            <a:cxnSpLocks/>
          </p:cNvCxnSpPr>
          <p:nvPr/>
        </p:nvCxnSpPr>
        <p:spPr>
          <a:xfrm>
            <a:off x="4295973" y="5915165"/>
            <a:ext cx="0" cy="309549"/>
          </a:xfrm>
          <a:prstGeom prst="straightConnector1">
            <a:avLst/>
          </a:prstGeom>
          <a:noFill/>
          <a:ln w="28575" cap="flat" cmpd="sng">
            <a:solidFill>
              <a:srgbClr val="000000"/>
            </a:solidFill>
            <a:prstDash val="solid"/>
            <a:miter lim="800000"/>
            <a:headEnd type="none" w="sm" len="sm"/>
            <a:tailEnd type="triangle" w="lg" len="lg"/>
          </a:ln>
        </p:spPr>
      </p:cxnSp>
      <p:sp>
        <p:nvSpPr>
          <p:cNvPr id="57" name="Google Shape;190;p1">
            <a:extLst>
              <a:ext uri="{FF2B5EF4-FFF2-40B4-BE49-F238E27FC236}">
                <a16:creationId xmlns:a16="http://schemas.microsoft.com/office/drawing/2014/main" id="{0197C3EC-766B-9F81-865C-53760D53765F}"/>
              </a:ext>
            </a:extLst>
          </p:cNvPr>
          <p:cNvSpPr txBox="1"/>
          <p:nvPr/>
        </p:nvSpPr>
        <p:spPr>
          <a:xfrm>
            <a:off x="2021399" y="6180191"/>
            <a:ext cx="4857361" cy="346824"/>
          </a:xfrm>
          <a:prstGeom prst="rect">
            <a:avLst/>
          </a:prstGeom>
          <a:noFill/>
          <a:ln>
            <a:noFill/>
          </a:ln>
        </p:spPr>
        <p:txBody>
          <a:bodyPr spcFirstLastPara="1" wrap="square" lIns="91425" tIns="45700" rIns="91425" bIns="45700" anchor="t" anchorCtr="0">
            <a:noAutofit/>
          </a:bodyPr>
          <a:lstStyle/>
          <a:p>
            <a:pPr marL="0" marR="1016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700" b="0" i="1" u="none" strike="noStrike" kern="0" cap="none" spc="0" normalizeH="0" baseline="0" noProof="0" dirty="0">
                <a:ln>
                  <a:noFill/>
                </a:ln>
                <a:solidFill>
                  <a:srgbClr val="000000"/>
                </a:solidFill>
                <a:effectLst/>
                <a:uLnTx/>
                <a:uFillTx/>
                <a:latin typeface="Corbel" panose="020B0503020204020204"/>
                <a:ea typeface="Corbel"/>
                <a:cs typeface="Corbel"/>
                <a:sym typeface="Corbel"/>
              </a:rPr>
              <a:t>Optimal alignment between read &amp; subgraph</a:t>
            </a:r>
            <a:endParaRPr kumimoji="0" sz="1700" b="0" i="0" u="none" strike="noStrike" kern="0" cap="none" spc="0" normalizeH="0" baseline="0" noProof="0" dirty="0">
              <a:ln>
                <a:noFill/>
              </a:ln>
              <a:solidFill>
                <a:srgbClr val="000000"/>
              </a:solidFill>
              <a:effectLst/>
              <a:uLnTx/>
              <a:uFillTx/>
              <a:latin typeface="Corbel" panose="020B0503020204020204"/>
              <a:ea typeface="+mn-ea"/>
              <a:cs typeface="Arial"/>
              <a:sym typeface="Arial"/>
            </a:endParaRPr>
          </a:p>
        </p:txBody>
      </p:sp>
      <p:cxnSp>
        <p:nvCxnSpPr>
          <p:cNvPr id="58" name="Straight Connector 57">
            <a:extLst>
              <a:ext uri="{FF2B5EF4-FFF2-40B4-BE49-F238E27FC236}">
                <a16:creationId xmlns:a16="http://schemas.microsoft.com/office/drawing/2014/main" id="{E3833182-5120-2506-0215-C1F94760332B}"/>
              </a:ext>
            </a:extLst>
          </p:cNvPr>
          <p:cNvCxnSpPr>
            <a:cxnSpLocks/>
          </p:cNvCxnSpPr>
          <p:nvPr/>
        </p:nvCxnSpPr>
        <p:spPr>
          <a:xfrm>
            <a:off x="10160" y="3201782"/>
            <a:ext cx="9144000" cy="0"/>
          </a:xfrm>
          <a:prstGeom prst="line">
            <a:avLst/>
          </a:prstGeom>
          <a:noFill/>
          <a:ln w="28575" cap="flat" cmpd="sng" algn="ctr">
            <a:solidFill>
              <a:srgbClr val="000000"/>
            </a:solidFill>
            <a:prstDash val="sysDash"/>
          </a:ln>
          <a:effectLst/>
        </p:spPr>
      </p:cxnSp>
    </p:spTree>
    <p:extLst>
      <p:ext uri="{BB962C8B-B14F-4D97-AF65-F5344CB8AC3E}">
        <p14:creationId xmlns:p14="http://schemas.microsoft.com/office/powerpoint/2010/main" val="23524388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0"/>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8"/>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2">
                                            <p:txEl>
                                              <p:pRg st="0" end="0"/>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2">
                                            <p:txEl>
                                              <p:pRg st="1" end="1"/>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41"/>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4"/>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5"/>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2">
                                            <p:txEl>
                                              <p:pRg st="17" end="17"/>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2">
                                            <p:txEl>
                                              <p:pRg st="18" end="18"/>
                                            </p:txEl>
                                          </p:spTgt>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37"/>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48"/>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47"/>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45"/>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49"/>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nodeType="clickEffect">
                                  <p:stCondLst>
                                    <p:cond delay="0"/>
                                  </p:stCondLst>
                                  <p:childTnLst>
                                    <p:set>
                                      <p:cBhvr>
                                        <p:cTn id="52" dur="1" fill="hold">
                                          <p:stCondLst>
                                            <p:cond delay="0"/>
                                          </p:stCondLst>
                                        </p:cTn>
                                        <p:tgtEl>
                                          <p:spTgt spid="50"/>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51"/>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39"/>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38"/>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52"/>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53"/>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nodeType="clickEffect">
                                  <p:stCondLst>
                                    <p:cond delay="0"/>
                                  </p:stCondLst>
                                  <p:childTnLst>
                                    <p:set>
                                      <p:cBhvr>
                                        <p:cTn id="68" dur="1" fill="hold">
                                          <p:stCondLst>
                                            <p:cond delay="0"/>
                                          </p:stCondLst>
                                        </p:cTn>
                                        <p:tgtEl>
                                          <p:spTgt spid="54"/>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55"/>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nodeType="clickEffect">
                                  <p:stCondLst>
                                    <p:cond delay="0"/>
                                  </p:stCondLst>
                                  <p:childTnLst>
                                    <p:set>
                                      <p:cBhvr>
                                        <p:cTn id="74" dur="1" fill="hold">
                                          <p:stCondLst>
                                            <p:cond delay="0"/>
                                          </p:stCondLst>
                                        </p:cTn>
                                        <p:tgtEl>
                                          <p:spTgt spid="56"/>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5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4" grpId="0" animBg="1"/>
      <p:bldP spid="35" grpId="0" animBg="1"/>
      <p:bldP spid="36" grpId="0" animBg="1"/>
      <p:bldP spid="37" grpId="0"/>
      <p:bldP spid="39" grpId="0"/>
      <p:bldP spid="40" grpId="0" animBg="1"/>
      <p:bldP spid="41" grpId="0" animBg="1"/>
      <p:bldP spid="42" grpId="0" animBg="1"/>
      <p:bldP spid="43" grpId="0" animBg="1"/>
      <p:bldP spid="44" grpId="0" animBg="1"/>
      <p:bldP spid="46" grpId="0" animBg="1"/>
      <p:bldP spid="49" grpId="0"/>
      <p:bldP spid="51" grpId="0"/>
      <p:bldP spid="53" grpId="0"/>
      <p:bldP spid="55" grpId="0"/>
      <p:bldP spid="57" grpId="0"/>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401821-9C74-46A0-845B-8CCAC94F231C}"/>
              </a:ext>
            </a:extLst>
          </p:cNvPr>
          <p:cNvSpPr>
            <a:spLocks noGrp="1"/>
          </p:cNvSpPr>
          <p:nvPr>
            <p:ph type="title"/>
          </p:nvPr>
        </p:nvSpPr>
        <p:spPr/>
        <p:txBody>
          <a:bodyPr>
            <a:normAutofit fontScale="90000"/>
          </a:bodyPr>
          <a:lstStyle/>
          <a:p>
            <a:r>
              <a:rPr lang="en-US" dirty="0"/>
              <a:t>S</a:t>
            </a:r>
            <a:r>
              <a:rPr lang="en-US" dirty="0">
                <a:latin typeface="+mj-lt"/>
              </a:rPr>
              <a:t>2</a:t>
            </a:r>
            <a:r>
              <a:rPr lang="en-US" dirty="0"/>
              <a:t>S vs. S</a:t>
            </a:r>
            <a:r>
              <a:rPr lang="en-US" dirty="0">
                <a:latin typeface="+mj-lt"/>
              </a:rPr>
              <a:t>2</a:t>
            </a:r>
            <a:r>
              <a:rPr lang="en-US" dirty="0"/>
              <a:t>G Alignment</a:t>
            </a:r>
          </a:p>
        </p:txBody>
      </p:sp>
      <p:sp>
        <p:nvSpPr>
          <p:cNvPr id="4" name="Slide Number Placeholder 3">
            <a:extLst>
              <a:ext uri="{FF2B5EF4-FFF2-40B4-BE49-F238E27FC236}">
                <a16:creationId xmlns:a16="http://schemas.microsoft.com/office/drawing/2014/main" id="{82E4B076-C96D-4729-A097-86B7C9142CEE}"/>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174</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pic>
        <p:nvPicPr>
          <p:cNvPr id="124" name="Picture 123">
            <a:extLst>
              <a:ext uri="{FF2B5EF4-FFF2-40B4-BE49-F238E27FC236}">
                <a16:creationId xmlns:a16="http://schemas.microsoft.com/office/drawing/2014/main" id="{EFCAA39D-D315-FCCF-635B-C7D52D0FE39E}"/>
              </a:ext>
            </a:extLst>
          </p:cNvPr>
          <p:cNvPicPr>
            <a:picLocks noChangeAspect="1"/>
          </p:cNvPicPr>
          <p:nvPr/>
        </p:nvPicPr>
        <p:blipFill>
          <a:blip r:embed="rId3"/>
          <a:stretch>
            <a:fillRect/>
          </a:stretch>
        </p:blipFill>
        <p:spPr>
          <a:xfrm>
            <a:off x="1635760" y="1092311"/>
            <a:ext cx="4788322" cy="2926080"/>
          </a:xfrm>
          <a:prstGeom prst="rect">
            <a:avLst/>
          </a:prstGeom>
        </p:spPr>
      </p:pic>
      <p:pic>
        <p:nvPicPr>
          <p:cNvPr id="125" name="Picture 124">
            <a:extLst>
              <a:ext uri="{FF2B5EF4-FFF2-40B4-BE49-F238E27FC236}">
                <a16:creationId xmlns:a16="http://schemas.microsoft.com/office/drawing/2014/main" id="{8DAAAC27-7A69-580E-E380-C9D2DAB68B7B}"/>
              </a:ext>
            </a:extLst>
          </p:cNvPr>
          <p:cNvPicPr>
            <a:picLocks noChangeAspect="1"/>
          </p:cNvPicPr>
          <p:nvPr/>
        </p:nvPicPr>
        <p:blipFill>
          <a:blip r:embed="rId4"/>
          <a:stretch>
            <a:fillRect/>
          </a:stretch>
        </p:blipFill>
        <p:spPr>
          <a:xfrm>
            <a:off x="1635760" y="1092311"/>
            <a:ext cx="4788322" cy="2926080"/>
          </a:xfrm>
          <a:prstGeom prst="rect">
            <a:avLst/>
          </a:prstGeom>
        </p:spPr>
      </p:pic>
    </p:spTree>
    <p:extLst>
      <p:ext uri="{BB962C8B-B14F-4D97-AF65-F5344CB8AC3E}">
        <p14:creationId xmlns:p14="http://schemas.microsoft.com/office/powerpoint/2010/main" val="1233529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124"/>
                                        </p:tgtEl>
                                        <p:attrNameLst>
                                          <p:attrName>style.visibility</p:attrName>
                                        </p:attrNameLst>
                                      </p:cBhvr>
                                      <p:to>
                                        <p:strVal val="hidden"/>
                                      </p:to>
                                    </p:set>
                                  </p:childTnLst>
                                </p:cTn>
                              </p:par>
                              <p:par>
                                <p:cTn id="7" presetID="1" presetClass="entr" presetSubtype="0" fill="hold" nodeType="withEffect">
                                  <p:stCondLst>
                                    <p:cond delay="0"/>
                                  </p:stCondLst>
                                  <p:childTnLst>
                                    <p:set>
                                      <p:cBhvr>
                                        <p:cTn id="8" dur="1" fill="hold">
                                          <p:stCondLst>
                                            <p:cond delay="0"/>
                                          </p:stCondLst>
                                        </p:cTn>
                                        <p:tgtEl>
                                          <p:spTgt spid="1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401821-9C74-46A0-845B-8CCAC94F231C}"/>
              </a:ext>
            </a:extLst>
          </p:cNvPr>
          <p:cNvSpPr>
            <a:spLocks noGrp="1"/>
          </p:cNvSpPr>
          <p:nvPr>
            <p:ph type="title"/>
          </p:nvPr>
        </p:nvSpPr>
        <p:spPr/>
        <p:txBody>
          <a:bodyPr>
            <a:normAutofit fontScale="90000"/>
          </a:bodyPr>
          <a:lstStyle/>
          <a:p>
            <a:r>
              <a:rPr lang="en-US" dirty="0"/>
              <a:t>S</a:t>
            </a:r>
            <a:r>
              <a:rPr lang="en-US" dirty="0">
                <a:latin typeface="+mj-lt"/>
              </a:rPr>
              <a:t>2</a:t>
            </a:r>
            <a:r>
              <a:rPr lang="en-US" dirty="0"/>
              <a:t>S vs. S</a:t>
            </a:r>
            <a:r>
              <a:rPr lang="en-US" dirty="0">
                <a:latin typeface="+mj-lt"/>
              </a:rPr>
              <a:t>2</a:t>
            </a:r>
            <a:r>
              <a:rPr lang="en-US" dirty="0"/>
              <a:t>G Alignment</a:t>
            </a:r>
          </a:p>
        </p:txBody>
      </p:sp>
      <p:sp>
        <p:nvSpPr>
          <p:cNvPr id="4" name="Slide Number Placeholder 3">
            <a:extLst>
              <a:ext uri="{FF2B5EF4-FFF2-40B4-BE49-F238E27FC236}">
                <a16:creationId xmlns:a16="http://schemas.microsoft.com/office/drawing/2014/main" id="{82E4B076-C96D-4729-A097-86B7C9142CEE}"/>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175</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pic>
        <p:nvPicPr>
          <p:cNvPr id="31" name="Picture 30">
            <a:extLst>
              <a:ext uri="{FF2B5EF4-FFF2-40B4-BE49-F238E27FC236}">
                <a16:creationId xmlns:a16="http://schemas.microsoft.com/office/drawing/2014/main" id="{342DAFB6-7EC5-EC77-908C-55113ADFE867}"/>
              </a:ext>
            </a:extLst>
          </p:cNvPr>
          <p:cNvPicPr>
            <a:picLocks noChangeAspect="1"/>
          </p:cNvPicPr>
          <p:nvPr/>
        </p:nvPicPr>
        <p:blipFill>
          <a:blip r:embed="rId3"/>
          <a:stretch>
            <a:fillRect/>
          </a:stretch>
        </p:blipFill>
        <p:spPr>
          <a:xfrm>
            <a:off x="1636776" y="1097280"/>
            <a:ext cx="4655606" cy="2926080"/>
          </a:xfrm>
          <a:prstGeom prst="rect">
            <a:avLst/>
          </a:prstGeom>
        </p:spPr>
      </p:pic>
      <p:pic>
        <p:nvPicPr>
          <p:cNvPr id="34" name="Picture 33">
            <a:extLst>
              <a:ext uri="{FF2B5EF4-FFF2-40B4-BE49-F238E27FC236}">
                <a16:creationId xmlns:a16="http://schemas.microsoft.com/office/drawing/2014/main" id="{774BD144-9F65-3C9D-AC99-317A95247E21}"/>
              </a:ext>
            </a:extLst>
          </p:cNvPr>
          <p:cNvPicPr>
            <a:picLocks noChangeAspect="1"/>
          </p:cNvPicPr>
          <p:nvPr/>
        </p:nvPicPr>
        <p:blipFill>
          <a:blip r:embed="rId4"/>
          <a:stretch>
            <a:fillRect/>
          </a:stretch>
        </p:blipFill>
        <p:spPr>
          <a:xfrm>
            <a:off x="1636776" y="1097280"/>
            <a:ext cx="4655606" cy="2926080"/>
          </a:xfrm>
          <a:prstGeom prst="rect">
            <a:avLst/>
          </a:prstGeom>
        </p:spPr>
      </p:pic>
      <p:sp>
        <p:nvSpPr>
          <p:cNvPr id="37" name="TextBox 36">
            <a:extLst>
              <a:ext uri="{FF2B5EF4-FFF2-40B4-BE49-F238E27FC236}">
                <a16:creationId xmlns:a16="http://schemas.microsoft.com/office/drawing/2014/main" id="{F0AD863D-197B-4F63-39AB-48BCB2063184}"/>
              </a:ext>
            </a:extLst>
          </p:cNvPr>
          <p:cNvSpPr txBox="1"/>
          <p:nvPr/>
        </p:nvSpPr>
        <p:spPr>
          <a:xfrm>
            <a:off x="366963" y="4206240"/>
            <a:ext cx="8410073" cy="2020940"/>
          </a:xfrm>
          <a:prstGeom prst="roundRect">
            <a:avLst>
              <a:gd name="adj" fmla="val 4777"/>
            </a:avLst>
          </a:prstGeom>
          <a:solidFill>
            <a:srgbClr val="7030A0">
              <a:alpha val="19000"/>
            </a:srgbClr>
          </a:solidFill>
          <a:ln>
            <a:noFill/>
          </a:ln>
        </p:spPr>
        <p:txBody>
          <a:bodyPr wrap="square" rtlCol="0" anchor="ctr" anchorCtr="0">
            <a:noAutofit/>
          </a:bodyPr>
          <a:lstStyle/>
          <a:p>
            <a:pPr marL="0" marR="0" lvl="0" indent="0" algn="ctr" defTabSz="457200" rtl="0" eaLnBrk="1" fontAlgn="auto" latinLnBrk="0" hangingPunct="1">
              <a:lnSpc>
                <a:spcPct val="100000"/>
              </a:lnSpc>
              <a:spcBef>
                <a:spcPts val="0"/>
              </a:spcBef>
              <a:spcAft>
                <a:spcPts val="60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orbel" panose="020B0503020204020204"/>
                <a:ea typeface="+mn-ea"/>
                <a:cs typeface="+mn-cs"/>
              </a:rPr>
              <a:t>In contrast to </a:t>
            </a:r>
            <a:r>
              <a:rPr kumimoji="0" lang="en-US" sz="2400" b="0" i="0" u="none" strike="noStrike" kern="1200" cap="none" spc="0" normalizeH="0" baseline="0" noProof="0" dirty="0">
                <a:ln>
                  <a:noFill/>
                </a:ln>
                <a:solidFill>
                  <a:srgbClr val="0070C0"/>
                </a:solidFill>
                <a:effectLst/>
                <a:uLnTx/>
                <a:uFillTx/>
                <a:latin typeface="Corbel" panose="020B0503020204020204"/>
                <a:ea typeface="+mn-ea"/>
                <a:cs typeface="+mn-cs"/>
              </a:rPr>
              <a:t>S2S alignment</a:t>
            </a:r>
            <a:r>
              <a:rPr kumimoji="0" lang="en-US" sz="2400" b="0" i="0" u="none" strike="noStrike" kern="1200" cap="none" spc="0" normalizeH="0" baseline="0" noProof="0" dirty="0">
                <a:ln>
                  <a:noFill/>
                </a:ln>
                <a:solidFill>
                  <a:prstClr val="black"/>
                </a:solidFill>
                <a:effectLst/>
                <a:uLnTx/>
                <a:uFillTx/>
                <a:latin typeface="Corbel" panose="020B0503020204020204"/>
                <a:ea typeface="+mn-ea"/>
                <a:cs typeface="+mn-cs"/>
              </a:rPr>
              <a:t>, </a:t>
            </a:r>
          </a:p>
          <a:p>
            <a:pPr marL="0" marR="0" lvl="0" indent="0" algn="ctr" defTabSz="457200" rtl="0" eaLnBrk="1" fontAlgn="auto" latinLnBrk="0" hangingPunct="1">
              <a:lnSpc>
                <a:spcPct val="100000"/>
              </a:lnSpc>
              <a:spcBef>
                <a:spcPts val="0"/>
              </a:spcBef>
              <a:spcAft>
                <a:spcPts val="600"/>
              </a:spcAft>
              <a:buClrTx/>
              <a:buSzTx/>
              <a:buFontTx/>
              <a:buNone/>
              <a:tabLst/>
              <a:defRPr/>
            </a:pPr>
            <a:r>
              <a:rPr kumimoji="0" lang="en-US" sz="2400" b="0" i="0" u="none" strike="noStrike" kern="1200" cap="none" spc="0" normalizeH="0" baseline="0" noProof="0" dirty="0">
                <a:ln>
                  <a:noFill/>
                </a:ln>
                <a:solidFill>
                  <a:srgbClr val="00B050"/>
                </a:solidFill>
                <a:effectLst/>
                <a:uLnTx/>
                <a:uFillTx/>
                <a:latin typeface="Corbel" panose="020B0503020204020204"/>
                <a:ea typeface="+mn-ea"/>
                <a:cs typeface="+mn-cs"/>
              </a:rPr>
              <a:t>S2G</a:t>
            </a:r>
            <a:r>
              <a:rPr kumimoji="0" lang="en-US" sz="2400" b="0" i="0" u="none" strike="noStrike" kern="1200" cap="none" spc="0" normalizeH="0" baseline="0" noProof="0" dirty="0">
                <a:ln>
                  <a:noFill/>
                </a:ln>
                <a:solidFill>
                  <a:prstClr val="black"/>
                </a:solidFill>
                <a:effectLst/>
                <a:uLnTx/>
                <a:uFillTx/>
                <a:latin typeface="Corbel" panose="020B0503020204020204"/>
                <a:ea typeface="+mn-ea"/>
                <a:cs typeface="+mn-cs"/>
              </a:rPr>
              <a:t> </a:t>
            </a:r>
            <a:r>
              <a:rPr kumimoji="0" lang="en-US" sz="2400" b="0" i="0" u="none" strike="noStrike" kern="1200" cap="none" spc="0" normalizeH="0" baseline="0" noProof="0" dirty="0">
                <a:ln>
                  <a:noFill/>
                </a:ln>
                <a:solidFill>
                  <a:srgbClr val="00B050"/>
                </a:solidFill>
                <a:effectLst/>
                <a:uLnTx/>
                <a:uFillTx/>
                <a:latin typeface="Corbel" panose="020B0503020204020204"/>
                <a:ea typeface="+mn-ea"/>
                <a:cs typeface="+mn-cs"/>
              </a:rPr>
              <a:t>alignment</a:t>
            </a:r>
            <a:r>
              <a:rPr kumimoji="0" lang="en-US" sz="2400" b="0" i="0" u="none" strike="noStrike" kern="1200" cap="none" spc="0" normalizeH="0" baseline="0" noProof="0" dirty="0">
                <a:ln>
                  <a:noFill/>
                </a:ln>
                <a:solidFill>
                  <a:prstClr val="black"/>
                </a:solidFill>
                <a:effectLst/>
                <a:uLnTx/>
                <a:uFillTx/>
                <a:latin typeface="Corbel" panose="020B0503020204020204"/>
                <a:ea typeface="+mn-ea"/>
                <a:cs typeface="+mn-cs"/>
              </a:rPr>
              <a:t> must incorporate </a:t>
            </a:r>
            <a:r>
              <a:rPr kumimoji="0" lang="en-US" sz="2400" b="1" i="0" u="none" strike="noStrike" kern="1200" cap="none" spc="0" normalizeH="0" baseline="0" noProof="0" dirty="0">
                <a:ln>
                  <a:noFill/>
                </a:ln>
                <a:solidFill>
                  <a:srgbClr val="C00000"/>
                </a:solidFill>
                <a:effectLst/>
                <a:uLnTx/>
                <a:uFillTx/>
                <a:latin typeface="Corbel" panose="020B0503020204020204"/>
                <a:ea typeface="+mn-ea"/>
                <a:cs typeface="+mn-cs"/>
              </a:rPr>
              <a:t>non-neighboring characters </a:t>
            </a:r>
          </a:p>
          <a:p>
            <a:pPr marL="0" marR="0" lvl="0" indent="0" algn="ctr" defTabSz="457200" rtl="0" eaLnBrk="1" fontAlgn="auto" latinLnBrk="0" hangingPunct="1">
              <a:lnSpc>
                <a:spcPct val="100000"/>
              </a:lnSpc>
              <a:spcBef>
                <a:spcPts val="0"/>
              </a:spcBef>
              <a:spcAft>
                <a:spcPts val="60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orbel" panose="020B0503020204020204"/>
                <a:ea typeface="+mn-ea"/>
                <a:cs typeface="+mn-cs"/>
              </a:rPr>
              <a:t>as well whenever there is an edge (i.e., </a:t>
            </a:r>
            <a:r>
              <a:rPr kumimoji="0" lang="en-US" sz="2400" b="1" i="1" u="none" strike="noStrike" kern="1200" cap="none" spc="0" normalizeH="0" baseline="0" noProof="0" dirty="0">
                <a:ln>
                  <a:noFill/>
                </a:ln>
                <a:solidFill>
                  <a:srgbClr val="C00000"/>
                </a:solidFill>
                <a:effectLst/>
                <a:uLnTx/>
                <a:uFillTx/>
                <a:latin typeface="Corbel" panose="020B0503020204020204"/>
                <a:ea typeface="+mn-ea"/>
                <a:cs typeface="+mn-cs"/>
              </a:rPr>
              <a:t>hop</a:t>
            </a:r>
            <a:r>
              <a:rPr kumimoji="0" lang="en-US" sz="2400" b="0" i="0" u="none" strike="noStrike" kern="1200" cap="none" spc="0" normalizeH="0" baseline="0" noProof="0" dirty="0">
                <a:ln>
                  <a:noFill/>
                </a:ln>
                <a:solidFill>
                  <a:prstClr val="black"/>
                </a:solidFill>
                <a:effectLst/>
                <a:uLnTx/>
                <a:uFillTx/>
                <a:latin typeface="Corbel" panose="020B0503020204020204"/>
                <a:ea typeface="+mn-ea"/>
                <a:cs typeface="+mn-cs"/>
              </a:rPr>
              <a:t>) </a:t>
            </a:r>
          </a:p>
          <a:p>
            <a:pPr marL="0" marR="0" lvl="0" indent="0" algn="ctr" defTabSz="457200" rtl="0" eaLnBrk="1" fontAlgn="auto" latinLnBrk="0" hangingPunct="1">
              <a:lnSpc>
                <a:spcPct val="100000"/>
              </a:lnSpc>
              <a:spcBef>
                <a:spcPts val="0"/>
              </a:spcBef>
              <a:spcAft>
                <a:spcPts val="60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orbel" panose="020B0503020204020204"/>
                <a:ea typeface="+mn-ea"/>
                <a:cs typeface="+mn-cs"/>
              </a:rPr>
              <a:t>from the non-neighboring character to the current character</a:t>
            </a:r>
          </a:p>
        </p:txBody>
      </p:sp>
      <p:pic>
        <p:nvPicPr>
          <p:cNvPr id="35" name="Picture 34">
            <a:extLst>
              <a:ext uri="{FF2B5EF4-FFF2-40B4-BE49-F238E27FC236}">
                <a16:creationId xmlns:a16="http://schemas.microsoft.com/office/drawing/2014/main" id="{DDF1BADA-1890-C17C-CC96-E0BED79B671D}"/>
              </a:ext>
            </a:extLst>
          </p:cNvPr>
          <p:cNvPicPr>
            <a:picLocks noChangeAspect="1"/>
          </p:cNvPicPr>
          <p:nvPr/>
        </p:nvPicPr>
        <p:blipFill>
          <a:blip r:embed="rId5"/>
          <a:stretch>
            <a:fillRect/>
          </a:stretch>
        </p:blipFill>
        <p:spPr>
          <a:xfrm>
            <a:off x="1636776" y="1097280"/>
            <a:ext cx="4655606" cy="2926080"/>
          </a:xfrm>
          <a:prstGeom prst="rect">
            <a:avLst/>
          </a:prstGeom>
        </p:spPr>
      </p:pic>
    </p:spTree>
    <p:extLst>
      <p:ext uri="{BB962C8B-B14F-4D97-AF65-F5344CB8AC3E}">
        <p14:creationId xmlns:p14="http://schemas.microsoft.com/office/powerpoint/2010/main" val="3401797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31"/>
                                        </p:tgtEl>
                                        <p:attrNameLst>
                                          <p:attrName>style.visibility</p:attrName>
                                        </p:attrNameLst>
                                      </p:cBhvr>
                                      <p:to>
                                        <p:strVal val="hidden"/>
                                      </p:to>
                                    </p:set>
                                  </p:childTnLst>
                                </p:cTn>
                              </p:par>
                              <p:par>
                                <p:cTn id="7" presetID="1" presetClass="entr" presetSubtype="0" fill="hold" nodeType="withEffect">
                                  <p:stCondLst>
                                    <p:cond delay="0"/>
                                  </p:stCondLst>
                                  <p:childTnLst>
                                    <p:set>
                                      <p:cBhvr>
                                        <p:cTn id="8" dur="1" fill="hold">
                                          <p:stCondLst>
                                            <p:cond delay="0"/>
                                          </p:stCondLst>
                                        </p:cTn>
                                        <p:tgtEl>
                                          <p:spTgt spid="34"/>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xit" presetSubtype="0" fill="hold" nodeType="clickEffect">
                                  <p:stCondLst>
                                    <p:cond delay="0"/>
                                  </p:stCondLst>
                                  <p:childTnLst>
                                    <p:set>
                                      <p:cBhvr>
                                        <p:cTn id="12" dur="1" fill="hold">
                                          <p:stCondLst>
                                            <p:cond delay="0"/>
                                          </p:stCondLst>
                                        </p:cTn>
                                        <p:tgtEl>
                                          <p:spTgt spid="34"/>
                                        </p:tgtEl>
                                        <p:attrNameLst>
                                          <p:attrName>style.visibility</p:attrName>
                                        </p:attrNameLst>
                                      </p:cBhvr>
                                      <p:to>
                                        <p:strVal val="hidden"/>
                                      </p:to>
                                    </p:set>
                                  </p:childTnLst>
                                </p:cTn>
                              </p:par>
                              <p:par>
                                <p:cTn id="13" presetID="1" presetClass="entr" presetSubtype="0" fill="hold" grpId="0" nodeType="withEffect">
                                  <p:stCondLst>
                                    <p:cond delay="0"/>
                                  </p:stCondLst>
                                  <p:childTnLst>
                                    <p:set>
                                      <p:cBhvr>
                                        <p:cTn id="14" dur="1" fill="hold">
                                          <p:stCondLst>
                                            <p:cond delay="0"/>
                                          </p:stCondLst>
                                        </p:cTn>
                                        <p:tgtEl>
                                          <p:spTgt spid="37"/>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Shape 689"/>
        <p:cNvGrpSpPr/>
        <p:nvPr/>
      </p:nvGrpSpPr>
      <p:grpSpPr>
        <a:xfrm>
          <a:off x="0" y="0"/>
          <a:ext cx="0" cy="0"/>
          <a:chOff x="0" y="0"/>
          <a:chExt cx="0" cy="0"/>
        </a:xfrm>
      </p:grpSpPr>
      <p:sp>
        <p:nvSpPr>
          <p:cNvPr id="691" name="Google Shape;691;p96"/>
          <p:cNvSpPr txBox="1">
            <a:spLocks noGrp="1"/>
          </p:cNvSpPr>
          <p:nvPr>
            <p:ph type="body" idx="1"/>
          </p:nvPr>
        </p:nvSpPr>
        <p:spPr>
          <a:xfrm>
            <a:off x="366963" y="1182414"/>
            <a:ext cx="8410212" cy="5901292"/>
          </a:xfrm>
          <a:prstGeom prst="rect">
            <a:avLst/>
          </a:prstGeom>
          <a:noFill/>
          <a:ln>
            <a:noFill/>
          </a:ln>
        </p:spPr>
        <p:txBody>
          <a:bodyPr spcFirstLastPara="1" vert="horz" wrap="square" lIns="0" tIns="45700" rIns="0" bIns="45700" rtlCol="0" anchor="t" anchorCtr="0">
            <a:noAutofit/>
          </a:bodyPr>
          <a:lstStyle/>
          <a:p>
            <a:pPr marL="192088" indent="0">
              <a:lnSpc>
                <a:spcPct val="120000"/>
              </a:lnSpc>
              <a:spcBef>
                <a:spcPts val="0"/>
              </a:spcBef>
              <a:spcAft>
                <a:spcPts val="1200"/>
              </a:spcAft>
              <a:buSzPts val="1600"/>
              <a:buNone/>
            </a:pPr>
            <a:r>
              <a:rPr lang="en-US" sz="2200" dirty="0">
                <a:solidFill>
                  <a:schemeClr val="tx1"/>
                </a:solidFill>
              </a:rPr>
              <a:t>Based on our analysis with </a:t>
            </a:r>
            <a:r>
              <a:rPr lang="en-US" sz="2200" b="1" dirty="0" err="1">
                <a:solidFill>
                  <a:srgbClr val="0070C0"/>
                </a:solidFill>
              </a:rPr>
              <a:t>GraphAligner</a:t>
            </a:r>
            <a:r>
              <a:rPr lang="en-US" sz="2200" b="1" dirty="0">
                <a:solidFill>
                  <a:srgbClr val="0070C0"/>
                </a:solidFill>
              </a:rPr>
              <a:t> </a:t>
            </a:r>
            <a:r>
              <a:rPr lang="en-US" sz="2200" dirty="0">
                <a:solidFill>
                  <a:schemeClr val="tx1"/>
                </a:solidFill>
              </a:rPr>
              <a:t>and</a:t>
            </a:r>
            <a:r>
              <a:rPr lang="en-US" sz="2200" b="1" dirty="0">
                <a:solidFill>
                  <a:srgbClr val="0070C0"/>
                </a:solidFill>
              </a:rPr>
              <a:t> vg:</a:t>
            </a:r>
          </a:p>
          <a:p>
            <a:pPr marL="192088" indent="0">
              <a:lnSpc>
                <a:spcPct val="120000"/>
              </a:lnSpc>
              <a:spcBef>
                <a:spcPts val="0"/>
              </a:spcBef>
              <a:spcAft>
                <a:spcPts val="1200"/>
              </a:spcAft>
              <a:buSzPts val="1600"/>
              <a:buNone/>
            </a:pPr>
            <a:r>
              <a:rPr lang="en-US" sz="2200" b="1" dirty="0">
                <a:solidFill>
                  <a:srgbClr val="0070C0"/>
                </a:solidFill>
              </a:rPr>
              <a:t>Observation </a:t>
            </a:r>
            <a:r>
              <a:rPr lang="en-US" sz="2200" b="1" dirty="0">
                <a:solidFill>
                  <a:srgbClr val="0070C0"/>
                </a:solidFill>
                <a:latin typeface="Calibri" panose="020F0502020204030204" pitchFamily="34" charset="0"/>
              </a:rPr>
              <a:t>1</a:t>
            </a:r>
            <a:r>
              <a:rPr lang="en-US" sz="2200" b="1" dirty="0">
                <a:solidFill>
                  <a:srgbClr val="0070C0"/>
                </a:solidFill>
              </a:rPr>
              <a:t>: </a:t>
            </a:r>
            <a:r>
              <a:rPr lang="en-US" sz="2200" dirty="0">
                <a:solidFill>
                  <a:schemeClr val="tx1"/>
                </a:solidFill>
              </a:rPr>
              <a:t>Alignment step is the bottleneck</a:t>
            </a:r>
          </a:p>
          <a:p>
            <a:pPr marL="192088" indent="0">
              <a:lnSpc>
                <a:spcPct val="120000"/>
              </a:lnSpc>
              <a:spcBef>
                <a:spcPts val="0"/>
              </a:spcBef>
              <a:spcAft>
                <a:spcPts val="1200"/>
              </a:spcAft>
              <a:buSzPts val="1600"/>
              <a:buNone/>
            </a:pPr>
            <a:r>
              <a:rPr lang="en-US" sz="2200" b="1" dirty="0">
                <a:solidFill>
                  <a:srgbClr val="0070C0"/>
                </a:solidFill>
              </a:rPr>
              <a:t>Observation </a:t>
            </a:r>
            <a:r>
              <a:rPr lang="en-US" sz="2200" b="1" dirty="0">
                <a:solidFill>
                  <a:srgbClr val="0070C0"/>
                </a:solidFill>
                <a:latin typeface="Calibri" panose="020F0502020204030204" pitchFamily="34" charset="0"/>
              </a:rPr>
              <a:t>2</a:t>
            </a:r>
            <a:r>
              <a:rPr lang="en-US" sz="2200" b="1" dirty="0">
                <a:solidFill>
                  <a:srgbClr val="0070C0"/>
                </a:solidFill>
              </a:rPr>
              <a:t>: </a:t>
            </a:r>
            <a:r>
              <a:rPr lang="en-US" sz="2200" dirty="0">
                <a:solidFill>
                  <a:schemeClr val="tx1"/>
                </a:solidFill>
              </a:rPr>
              <a:t>Alignment suffers from high cache miss rates</a:t>
            </a:r>
          </a:p>
          <a:p>
            <a:pPr marL="192088" indent="0">
              <a:lnSpc>
                <a:spcPct val="120000"/>
              </a:lnSpc>
              <a:spcBef>
                <a:spcPts val="0"/>
              </a:spcBef>
              <a:spcAft>
                <a:spcPts val="1200"/>
              </a:spcAft>
              <a:buSzPts val="1600"/>
              <a:buNone/>
            </a:pPr>
            <a:r>
              <a:rPr lang="en-US" sz="2200" b="1" dirty="0">
                <a:solidFill>
                  <a:srgbClr val="0070C0"/>
                </a:solidFill>
              </a:rPr>
              <a:t>Observation </a:t>
            </a:r>
            <a:r>
              <a:rPr lang="en-US" sz="2200" b="1" dirty="0">
                <a:solidFill>
                  <a:srgbClr val="0070C0"/>
                </a:solidFill>
                <a:latin typeface="Calibri" panose="020F0502020204030204" pitchFamily="34" charset="0"/>
              </a:rPr>
              <a:t>3</a:t>
            </a:r>
            <a:r>
              <a:rPr lang="en-US" sz="2200" b="1" dirty="0">
                <a:solidFill>
                  <a:srgbClr val="0070C0"/>
                </a:solidFill>
              </a:rPr>
              <a:t>: </a:t>
            </a:r>
            <a:r>
              <a:rPr lang="en-US" sz="2200" dirty="0">
                <a:solidFill>
                  <a:schemeClr val="tx1"/>
                </a:solidFill>
              </a:rPr>
              <a:t>Seeding suffers from the DRAM latency bottleneck</a:t>
            </a:r>
          </a:p>
          <a:p>
            <a:pPr marL="192088" indent="0">
              <a:lnSpc>
                <a:spcPct val="120000"/>
              </a:lnSpc>
              <a:spcBef>
                <a:spcPts val="0"/>
              </a:spcBef>
              <a:spcAft>
                <a:spcPts val="1200"/>
              </a:spcAft>
              <a:buSzPts val="1600"/>
              <a:buNone/>
            </a:pPr>
            <a:r>
              <a:rPr lang="en-US" sz="2200" b="1" dirty="0">
                <a:solidFill>
                  <a:srgbClr val="0070C0"/>
                </a:solidFill>
              </a:rPr>
              <a:t>Observation </a:t>
            </a:r>
            <a:r>
              <a:rPr lang="en-US" sz="2200" b="1" dirty="0">
                <a:solidFill>
                  <a:srgbClr val="0070C0"/>
                </a:solidFill>
                <a:latin typeface="Calibri" panose="020F0502020204030204" pitchFamily="34" charset="0"/>
              </a:rPr>
              <a:t>4</a:t>
            </a:r>
            <a:r>
              <a:rPr lang="en-US" sz="2200" b="1" dirty="0">
                <a:solidFill>
                  <a:srgbClr val="0070C0"/>
                </a:solidFill>
              </a:rPr>
              <a:t>: </a:t>
            </a:r>
            <a:r>
              <a:rPr lang="en-US" sz="2200" dirty="0">
                <a:solidFill>
                  <a:schemeClr val="tx1"/>
                </a:solidFill>
              </a:rPr>
              <a:t>Baseline tools scale </a:t>
            </a:r>
            <a:r>
              <a:rPr lang="en-US" sz="2200" dirty="0" err="1">
                <a:solidFill>
                  <a:schemeClr val="tx1"/>
                </a:solidFill>
              </a:rPr>
              <a:t>sublinearly</a:t>
            </a:r>
            <a:endParaRPr lang="en-US" sz="2200" dirty="0">
              <a:solidFill>
                <a:schemeClr val="tx1"/>
              </a:solidFill>
            </a:endParaRPr>
          </a:p>
          <a:p>
            <a:pPr marL="192088" indent="0">
              <a:lnSpc>
                <a:spcPct val="120000"/>
              </a:lnSpc>
              <a:spcBef>
                <a:spcPts val="0"/>
              </a:spcBef>
              <a:spcAft>
                <a:spcPts val="0"/>
              </a:spcAft>
              <a:buSzPts val="1600"/>
              <a:buNone/>
            </a:pPr>
            <a:endParaRPr lang="en-US" sz="2200" dirty="0">
              <a:solidFill>
                <a:schemeClr val="tx1"/>
              </a:solidFill>
            </a:endParaRPr>
          </a:p>
          <a:p>
            <a:pPr marL="192088" indent="0">
              <a:lnSpc>
                <a:spcPct val="120000"/>
              </a:lnSpc>
              <a:spcBef>
                <a:spcPts val="0"/>
              </a:spcBef>
              <a:spcAft>
                <a:spcPts val="1200"/>
              </a:spcAft>
              <a:buSzPts val="1600"/>
              <a:buNone/>
            </a:pPr>
            <a:r>
              <a:rPr lang="en-US" sz="2200" b="1" dirty="0">
                <a:solidFill>
                  <a:srgbClr val="C00000"/>
                </a:solidFill>
              </a:rPr>
              <a:t>Observation </a:t>
            </a:r>
            <a:r>
              <a:rPr lang="en-US" sz="2200" b="1" dirty="0">
                <a:solidFill>
                  <a:srgbClr val="C00000"/>
                </a:solidFill>
                <a:latin typeface="Calibri" panose="020F0502020204030204" pitchFamily="34" charset="0"/>
              </a:rPr>
              <a:t>5</a:t>
            </a:r>
            <a:r>
              <a:rPr lang="en-US" sz="2200" b="1" dirty="0">
                <a:solidFill>
                  <a:srgbClr val="C00000"/>
                </a:solidFill>
              </a:rPr>
              <a:t>: </a:t>
            </a:r>
            <a:r>
              <a:rPr lang="en-US" sz="2200" dirty="0">
                <a:solidFill>
                  <a:schemeClr val="tx1"/>
                </a:solidFill>
              </a:rPr>
              <a:t>Existing S2S mapping accelerators are unsuitable </a:t>
            </a:r>
            <a:br>
              <a:rPr lang="en-US" sz="2200" dirty="0">
                <a:solidFill>
                  <a:schemeClr val="tx1"/>
                </a:solidFill>
              </a:rPr>
            </a:br>
            <a:r>
              <a:rPr lang="en-US" sz="2200" dirty="0">
                <a:solidFill>
                  <a:schemeClr val="tx1"/>
                </a:solidFill>
              </a:rPr>
              <a:t>                                 for the S2G mapping problem</a:t>
            </a:r>
          </a:p>
          <a:p>
            <a:pPr marL="192088" indent="0">
              <a:lnSpc>
                <a:spcPct val="120000"/>
              </a:lnSpc>
              <a:spcBef>
                <a:spcPts val="0"/>
              </a:spcBef>
              <a:spcAft>
                <a:spcPts val="1200"/>
              </a:spcAft>
              <a:buSzPts val="1600"/>
              <a:buNone/>
            </a:pPr>
            <a:r>
              <a:rPr lang="en-US" sz="2200" b="1" dirty="0">
                <a:solidFill>
                  <a:srgbClr val="C00000"/>
                </a:solidFill>
              </a:rPr>
              <a:t>Observation </a:t>
            </a:r>
            <a:r>
              <a:rPr lang="en-US" sz="2200" b="1" dirty="0">
                <a:solidFill>
                  <a:srgbClr val="C00000"/>
                </a:solidFill>
                <a:latin typeface="Calibri" panose="020F0502020204030204" pitchFamily="34" charset="0"/>
              </a:rPr>
              <a:t>6</a:t>
            </a:r>
            <a:r>
              <a:rPr lang="en-US" sz="2200" b="1" dirty="0">
                <a:solidFill>
                  <a:srgbClr val="C00000"/>
                </a:solidFill>
              </a:rPr>
              <a:t>: </a:t>
            </a:r>
            <a:r>
              <a:rPr lang="en-US" sz="2200" dirty="0">
                <a:solidFill>
                  <a:schemeClr val="tx1"/>
                </a:solidFill>
              </a:rPr>
              <a:t>Existing graph accelerators are unable to handle </a:t>
            </a:r>
            <a:br>
              <a:rPr lang="en-US" sz="2200" dirty="0">
                <a:solidFill>
                  <a:schemeClr val="tx1"/>
                </a:solidFill>
              </a:rPr>
            </a:br>
            <a:r>
              <a:rPr lang="en-US" sz="2200" dirty="0">
                <a:solidFill>
                  <a:schemeClr val="tx1"/>
                </a:solidFill>
              </a:rPr>
              <a:t>                                 S2G alignment</a:t>
            </a:r>
            <a:endParaRPr sz="2200" dirty="0">
              <a:solidFill>
                <a:srgbClr val="C00000"/>
              </a:solidFill>
            </a:endParaRPr>
          </a:p>
        </p:txBody>
      </p:sp>
      <p:sp>
        <p:nvSpPr>
          <p:cNvPr id="3" name="Title 2">
            <a:extLst>
              <a:ext uri="{FF2B5EF4-FFF2-40B4-BE49-F238E27FC236}">
                <a16:creationId xmlns:a16="http://schemas.microsoft.com/office/drawing/2014/main" id="{4D331E35-A2C7-0A4A-87D0-202B765F72E8}"/>
              </a:ext>
            </a:extLst>
          </p:cNvPr>
          <p:cNvSpPr>
            <a:spLocks noGrp="1"/>
          </p:cNvSpPr>
          <p:nvPr>
            <p:ph type="title"/>
          </p:nvPr>
        </p:nvSpPr>
        <p:spPr/>
        <p:txBody>
          <a:bodyPr>
            <a:normAutofit/>
          </a:bodyPr>
          <a:lstStyle/>
          <a:p>
            <a:r>
              <a:rPr lang="en-US" sz="4250" dirty="0"/>
              <a:t>Analysis of State-of-the-Art Tools</a:t>
            </a:r>
          </a:p>
        </p:txBody>
      </p:sp>
      <p:sp>
        <p:nvSpPr>
          <p:cNvPr id="2" name="Slide Number Placeholder 1">
            <a:extLst>
              <a:ext uri="{FF2B5EF4-FFF2-40B4-BE49-F238E27FC236}">
                <a16:creationId xmlns:a16="http://schemas.microsoft.com/office/drawing/2014/main" id="{48D433D8-78E7-1340-A5B1-1168A45E6EBE}"/>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176</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
        <p:nvSpPr>
          <p:cNvPr id="10" name="Rounded Rectangle 5">
            <a:extLst>
              <a:ext uri="{FF2B5EF4-FFF2-40B4-BE49-F238E27FC236}">
                <a16:creationId xmlns:a16="http://schemas.microsoft.com/office/drawing/2014/main" id="{B71766B6-85AD-4F40-1E83-452E69D5B4B5}"/>
              </a:ext>
            </a:extLst>
          </p:cNvPr>
          <p:cNvSpPr/>
          <p:nvPr/>
        </p:nvSpPr>
        <p:spPr>
          <a:xfrm>
            <a:off x="366963" y="1158985"/>
            <a:ext cx="8410073" cy="2930840"/>
          </a:xfrm>
          <a:prstGeom prst="roundRect">
            <a:avLst>
              <a:gd name="adj" fmla="val 1116"/>
            </a:avLst>
          </a:prstGeom>
          <a:solidFill>
            <a:srgbClr val="0070C0">
              <a:alpha val="17000"/>
            </a:srgbClr>
          </a:solid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70C0"/>
                </a:solidFill>
                <a:effectLst/>
                <a:uLnTx/>
                <a:uFillTx/>
                <a:latin typeface="Corbel" panose="020B0503020204020204"/>
                <a:ea typeface="+mn-ea"/>
                <a:cs typeface="+mn-cs"/>
              </a:rPr>
              <a:t>	SW</a:t>
            </a:r>
          </a:p>
        </p:txBody>
      </p:sp>
      <p:sp>
        <p:nvSpPr>
          <p:cNvPr id="11" name="Rounded Rectangle 6">
            <a:extLst>
              <a:ext uri="{FF2B5EF4-FFF2-40B4-BE49-F238E27FC236}">
                <a16:creationId xmlns:a16="http://schemas.microsoft.com/office/drawing/2014/main" id="{19294461-4739-5A13-C754-7010C4E760A6}"/>
              </a:ext>
            </a:extLst>
          </p:cNvPr>
          <p:cNvSpPr/>
          <p:nvPr/>
        </p:nvSpPr>
        <p:spPr>
          <a:xfrm>
            <a:off x="366962" y="4261338"/>
            <a:ext cx="8410073" cy="2068800"/>
          </a:xfrm>
          <a:prstGeom prst="roundRect">
            <a:avLst>
              <a:gd name="adj" fmla="val 1619"/>
            </a:avLst>
          </a:prstGeom>
          <a:solidFill>
            <a:srgbClr val="C00000">
              <a:alpha val="17000"/>
            </a:srgbClr>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C00000"/>
                </a:solidFill>
                <a:effectLst/>
                <a:uLnTx/>
                <a:uFillTx/>
                <a:latin typeface="Corbel" panose="020B0503020204020204"/>
                <a:ea typeface="+mn-ea"/>
                <a:cs typeface="+mn-cs"/>
              </a:rPr>
              <a:t>HW</a:t>
            </a:r>
          </a:p>
        </p:txBody>
      </p:sp>
    </p:spTree>
    <p:extLst>
      <p:ext uri="{BB962C8B-B14F-4D97-AF65-F5344CB8AC3E}">
        <p14:creationId xmlns:p14="http://schemas.microsoft.com/office/powerpoint/2010/main" val="35747244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91">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91">
                                            <p:txEl>
                                              <p:pRg st="1" end="1"/>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691">
                                            <p:txEl>
                                              <p:pRg st="2" end="2"/>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691">
                                            <p:txEl>
                                              <p:pRg st="3" end="3"/>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691">
                                            <p:txEl>
                                              <p:pRg st="4" end="4"/>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1"/>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691">
                                            <p:txEl>
                                              <p:pRg st="6" end="6"/>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691">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a:extLst>
              <a:ext uri="{FF2B5EF4-FFF2-40B4-BE49-F238E27FC236}">
                <a16:creationId xmlns:a16="http://schemas.microsoft.com/office/drawing/2014/main" id="{8D917BCF-2FF3-F14B-892A-B967FC00EC08}"/>
              </a:ext>
            </a:extLst>
          </p:cNvPr>
          <p:cNvSpPr/>
          <p:nvPr/>
        </p:nvSpPr>
        <p:spPr>
          <a:xfrm>
            <a:off x="366963" y="3616196"/>
            <a:ext cx="8410071" cy="1740471"/>
          </a:xfrm>
          <a:prstGeom prst="roundRect">
            <a:avLst>
              <a:gd name="adj" fmla="val 3261"/>
            </a:avLst>
          </a:prstGeom>
          <a:solidFill>
            <a:srgbClr val="0070C0">
              <a:alpha val="17000"/>
            </a:srgbClr>
          </a:solid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600" b="1" i="0" u="none" strike="noStrike" kern="1200" cap="none" spc="0" normalizeH="0" baseline="0" noProof="0" dirty="0">
              <a:ln>
                <a:noFill/>
              </a:ln>
              <a:solidFill>
                <a:srgbClr val="0070C0"/>
              </a:solidFill>
              <a:effectLst/>
              <a:uLnTx/>
              <a:uFillTx/>
              <a:latin typeface="Corbel" panose="020B0503020204020204"/>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70C0"/>
                </a:solidFill>
                <a:effectLst/>
                <a:uLnTx/>
                <a:uFillTx/>
                <a:latin typeface="Corbel" panose="020B0503020204020204"/>
                <a:ea typeface="+mn-ea"/>
                <a:cs typeface="+mn-cs"/>
              </a:rPr>
              <a:t>SW</a:t>
            </a:r>
          </a:p>
        </p:txBody>
      </p:sp>
      <p:sp>
        <p:nvSpPr>
          <p:cNvPr id="7" name="Rounded Rectangle 6">
            <a:extLst>
              <a:ext uri="{FF2B5EF4-FFF2-40B4-BE49-F238E27FC236}">
                <a16:creationId xmlns:a16="http://schemas.microsoft.com/office/drawing/2014/main" id="{58C56414-CB52-6540-B895-DA21C3287D45}"/>
              </a:ext>
            </a:extLst>
          </p:cNvPr>
          <p:cNvSpPr/>
          <p:nvPr/>
        </p:nvSpPr>
        <p:spPr>
          <a:xfrm>
            <a:off x="366962" y="5499318"/>
            <a:ext cx="8410074" cy="877128"/>
          </a:xfrm>
          <a:prstGeom prst="roundRect">
            <a:avLst>
              <a:gd name="adj" fmla="val 5480"/>
            </a:avLst>
          </a:prstGeom>
          <a:solidFill>
            <a:srgbClr val="C00000">
              <a:alpha val="17000"/>
            </a:srgbClr>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srgbClr val="FE6200"/>
              </a:solidFill>
              <a:effectLst/>
              <a:uLnTx/>
              <a:uFillTx/>
              <a:latin typeface="Corbel" panose="020B0503020204020204"/>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FE6200"/>
              </a:solidFill>
              <a:effectLst/>
              <a:uLnTx/>
              <a:uFillTx/>
              <a:latin typeface="Corbel" panose="020B0503020204020204"/>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C00000"/>
                </a:solidFill>
                <a:effectLst/>
                <a:uLnTx/>
                <a:uFillTx/>
                <a:latin typeface="Corbel" panose="020B0503020204020204"/>
                <a:ea typeface="+mn-ea"/>
                <a:cs typeface="+mn-cs"/>
              </a:rPr>
              <a:t>HW</a:t>
            </a:r>
          </a:p>
        </p:txBody>
      </p:sp>
      <p:sp>
        <p:nvSpPr>
          <p:cNvPr id="2" name="Title 1">
            <a:extLst>
              <a:ext uri="{FF2B5EF4-FFF2-40B4-BE49-F238E27FC236}">
                <a16:creationId xmlns:a16="http://schemas.microsoft.com/office/drawing/2014/main" id="{F0515F00-A75B-6943-AFE7-2C1251652E0C}"/>
              </a:ext>
            </a:extLst>
          </p:cNvPr>
          <p:cNvSpPr>
            <a:spLocks noGrp="1"/>
          </p:cNvSpPr>
          <p:nvPr>
            <p:ph type="title"/>
          </p:nvPr>
        </p:nvSpPr>
        <p:spPr>
          <a:xfrm>
            <a:off x="366963" y="257434"/>
            <a:ext cx="8777037" cy="753467"/>
          </a:xfrm>
        </p:spPr>
        <p:txBody>
          <a:bodyPr>
            <a:noAutofit/>
          </a:bodyPr>
          <a:lstStyle/>
          <a:p>
            <a:r>
              <a:rPr lang="en-US" sz="4000" dirty="0"/>
              <a:t>SeGraM: </a:t>
            </a:r>
            <a:r>
              <a:rPr lang="en-US" sz="3200" dirty="0"/>
              <a:t>Universal Genomic Mapping Accelerator</a:t>
            </a:r>
          </a:p>
        </p:txBody>
      </p:sp>
      <p:sp>
        <p:nvSpPr>
          <p:cNvPr id="3" name="Content Placeholder 2">
            <a:extLst>
              <a:ext uri="{FF2B5EF4-FFF2-40B4-BE49-F238E27FC236}">
                <a16:creationId xmlns:a16="http://schemas.microsoft.com/office/drawing/2014/main" id="{9FA9FAF1-C63B-A24D-8131-A567AE346E6E}"/>
              </a:ext>
            </a:extLst>
          </p:cNvPr>
          <p:cNvSpPr>
            <a:spLocks noGrp="1"/>
          </p:cNvSpPr>
          <p:nvPr>
            <p:ph idx="1"/>
          </p:nvPr>
        </p:nvSpPr>
        <p:spPr/>
        <p:txBody>
          <a:bodyPr>
            <a:noAutofit/>
          </a:bodyPr>
          <a:lstStyle/>
          <a:p>
            <a:pPr>
              <a:lnSpc>
                <a:spcPct val="110000"/>
              </a:lnSpc>
              <a:spcBef>
                <a:spcPts val="600"/>
              </a:spcBef>
              <a:spcAft>
                <a:spcPts val="0"/>
              </a:spcAft>
            </a:pPr>
            <a:r>
              <a:rPr lang="en-US" sz="2200" b="1" i="1" dirty="0">
                <a:solidFill>
                  <a:srgbClr val="FE6200"/>
                </a:solidFill>
              </a:rPr>
              <a:t>First universal genomic mapping accelerator </a:t>
            </a:r>
            <a:r>
              <a:rPr lang="en-US" sz="2200" dirty="0"/>
              <a:t>that can support </a:t>
            </a:r>
            <a:r>
              <a:rPr lang="en-US" sz="2200" i="1" dirty="0"/>
              <a:t>both</a:t>
            </a:r>
            <a:r>
              <a:rPr lang="en-US" sz="2200" dirty="0"/>
              <a:t> </a:t>
            </a:r>
            <a:r>
              <a:rPr lang="en-US" sz="2200" u="sng" dirty="0"/>
              <a:t>se</a:t>
            </a:r>
            <a:r>
              <a:rPr lang="en-US" sz="2200" dirty="0"/>
              <a:t>quence-to-</a:t>
            </a:r>
            <a:r>
              <a:rPr lang="en-US" sz="2200" u="sng" dirty="0"/>
              <a:t>gra</a:t>
            </a:r>
            <a:r>
              <a:rPr lang="en-US" sz="2200" dirty="0"/>
              <a:t>ph </a:t>
            </a:r>
            <a:r>
              <a:rPr lang="en-US" sz="2200" u="sng" dirty="0"/>
              <a:t>m</a:t>
            </a:r>
            <a:r>
              <a:rPr lang="en-US" sz="2200" dirty="0"/>
              <a:t>apping and sequence-to-sequence mapping, for </a:t>
            </a:r>
            <a:r>
              <a:rPr lang="en-US" sz="2200" i="1" dirty="0"/>
              <a:t>both</a:t>
            </a:r>
            <a:r>
              <a:rPr lang="en-US" sz="2200" dirty="0"/>
              <a:t> short and long reads</a:t>
            </a:r>
          </a:p>
          <a:p>
            <a:pPr>
              <a:lnSpc>
                <a:spcPct val="110000"/>
              </a:lnSpc>
              <a:spcBef>
                <a:spcPts val="600"/>
              </a:spcBef>
              <a:spcAft>
                <a:spcPts val="0"/>
              </a:spcAft>
            </a:pPr>
            <a:endParaRPr lang="en-US" sz="1000" dirty="0"/>
          </a:p>
          <a:p>
            <a:pPr>
              <a:lnSpc>
                <a:spcPct val="110000"/>
              </a:lnSpc>
              <a:spcBef>
                <a:spcPts val="600"/>
              </a:spcBef>
              <a:spcAft>
                <a:spcPts val="0"/>
              </a:spcAft>
            </a:pPr>
            <a:r>
              <a:rPr lang="en-US" sz="2200" b="1" i="1" dirty="0">
                <a:solidFill>
                  <a:srgbClr val="7030A0"/>
                </a:solidFill>
              </a:rPr>
              <a:t>First algorithm/hardware co-design </a:t>
            </a:r>
            <a:r>
              <a:rPr lang="en-US" sz="2200" dirty="0">
                <a:solidFill>
                  <a:schemeClr val="tx1"/>
                </a:solidFill>
              </a:rPr>
              <a:t>for accelerating </a:t>
            </a:r>
            <a:br>
              <a:rPr lang="en-US" sz="2200" dirty="0">
                <a:solidFill>
                  <a:schemeClr val="tx1"/>
                </a:solidFill>
              </a:rPr>
            </a:br>
            <a:r>
              <a:rPr lang="en-US" sz="2200" dirty="0">
                <a:solidFill>
                  <a:schemeClr val="tx1"/>
                </a:solidFill>
              </a:rPr>
              <a:t>sequence-to-graph mapping</a:t>
            </a:r>
          </a:p>
          <a:p>
            <a:pPr>
              <a:lnSpc>
                <a:spcPct val="110000"/>
              </a:lnSpc>
              <a:spcBef>
                <a:spcPts val="600"/>
              </a:spcBef>
              <a:spcAft>
                <a:spcPts val="0"/>
              </a:spcAft>
            </a:pPr>
            <a:endParaRPr lang="en-US" sz="1000" dirty="0"/>
          </a:p>
          <a:p>
            <a:pPr>
              <a:lnSpc>
                <a:spcPct val="110000"/>
              </a:lnSpc>
              <a:spcBef>
                <a:spcPts val="600"/>
              </a:spcBef>
              <a:spcAft>
                <a:spcPts val="0"/>
              </a:spcAft>
            </a:pPr>
            <a:r>
              <a:rPr lang="en-US" sz="2200" dirty="0"/>
              <a:t>We base SeGraM upon a </a:t>
            </a:r>
            <a:r>
              <a:rPr lang="en-US" sz="2200" dirty="0">
                <a:solidFill>
                  <a:srgbClr val="0070C0"/>
                </a:solidFill>
              </a:rPr>
              <a:t>minimizer-based seeding algorithm</a:t>
            </a:r>
            <a:endParaRPr lang="en-US" sz="2200" dirty="0"/>
          </a:p>
          <a:p>
            <a:pPr>
              <a:lnSpc>
                <a:spcPct val="110000"/>
              </a:lnSpc>
              <a:spcBef>
                <a:spcPts val="600"/>
              </a:spcBef>
              <a:spcAft>
                <a:spcPts val="0"/>
              </a:spcAft>
            </a:pPr>
            <a:r>
              <a:rPr lang="en-US" sz="2200" dirty="0"/>
              <a:t>We propose a </a:t>
            </a:r>
            <a:r>
              <a:rPr lang="en-US" sz="2200" dirty="0">
                <a:solidFill>
                  <a:srgbClr val="0070C0"/>
                </a:solidFill>
              </a:rPr>
              <a:t>novel bitvector-based alignment algorithm </a:t>
            </a:r>
            <a:r>
              <a:rPr lang="en-US" sz="2200" dirty="0"/>
              <a:t>to   perform approximate string matching between a read and                     a graph-based reference genome</a:t>
            </a:r>
          </a:p>
          <a:p>
            <a:pPr>
              <a:lnSpc>
                <a:spcPct val="110000"/>
              </a:lnSpc>
              <a:spcBef>
                <a:spcPts val="3000"/>
              </a:spcBef>
              <a:spcAft>
                <a:spcPts val="0"/>
              </a:spcAft>
            </a:pPr>
            <a:r>
              <a:rPr lang="en-US" sz="2200" dirty="0"/>
              <a:t>We </a:t>
            </a:r>
            <a:r>
              <a:rPr lang="en-US" sz="2200" dirty="0">
                <a:solidFill>
                  <a:schemeClr val="tx1"/>
                </a:solidFill>
              </a:rPr>
              <a:t>co-design both algorithms with </a:t>
            </a:r>
            <a:r>
              <a:rPr lang="en-US" sz="2200" dirty="0">
                <a:solidFill>
                  <a:srgbClr val="C00000"/>
                </a:solidFill>
              </a:rPr>
              <a:t>high-performance, scalable,    and efficient hardware accelerators</a:t>
            </a:r>
            <a:endParaRPr lang="en-US" sz="2200" dirty="0">
              <a:solidFill>
                <a:srgbClr val="C00000"/>
              </a:solidFill>
              <a:latin typeface="+mj-lt"/>
            </a:endParaRPr>
          </a:p>
        </p:txBody>
      </p:sp>
      <p:sp>
        <p:nvSpPr>
          <p:cNvPr id="5" name="Slide Number Placeholder 4">
            <a:extLst>
              <a:ext uri="{FF2B5EF4-FFF2-40B4-BE49-F238E27FC236}">
                <a16:creationId xmlns:a16="http://schemas.microsoft.com/office/drawing/2014/main" id="{0021086E-478F-D54F-956E-52EB0579186A}"/>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177</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Tree>
    <p:custDataLst>
      <p:tags r:id="rId1"/>
    </p:custDataLst>
    <p:extLst>
      <p:ext uri="{BB962C8B-B14F-4D97-AF65-F5344CB8AC3E}">
        <p14:creationId xmlns:p14="http://schemas.microsoft.com/office/powerpoint/2010/main" val="40374977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Shape 696"/>
        <p:cNvGrpSpPr/>
        <p:nvPr/>
      </p:nvGrpSpPr>
      <p:grpSpPr>
        <a:xfrm>
          <a:off x="0" y="0"/>
          <a:ext cx="0" cy="0"/>
          <a:chOff x="0" y="0"/>
          <a:chExt cx="0" cy="0"/>
        </a:xfrm>
      </p:grpSpPr>
      <p:sp>
        <p:nvSpPr>
          <p:cNvPr id="3" name="Title 2">
            <a:extLst>
              <a:ext uri="{FF2B5EF4-FFF2-40B4-BE49-F238E27FC236}">
                <a16:creationId xmlns:a16="http://schemas.microsoft.com/office/drawing/2014/main" id="{AD59D520-5920-AB4E-A3ED-7922AA4BC1C3}"/>
              </a:ext>
            </a:extLst>
          </p:cNvPr>
          <p:cNvSpPr>
            <a:spLocks noGrp="1"/>
          </p:cNvSpPr>
          <p:nvPr>
            <p:ph type="title"/>
          </p:nvPr>
        </p:nvSpPr>
        <p:spPr/>
        <p:txBody>
          <a:bodyPr>
            <a:normAutofit fontScale="90000"/>
          </a:bodyPr>
          <a:lstStyle/>
          <a:p>
            <a:r>
              <a:rPr lang="en-US" dirty="0"/>
              <a:t>SeGraM Hardware Design</a:t>
            </a:r>
          </a:p>
        </p:txBody>
      </p:sp>
      <p:sp>
        <p:nvSpPr>
          <p:cNvPr id="4" name="Slide Number Placeholder 3">
            <a:extLst>
              <a:ext uri="{FF2B5EF4-FFF2-40B4-BE49-F238E27FC236}">
                <a16:creationId xmlns:a16="http://schemas.microsoft.com/office/drawing/2014/main" id="{70869F66-9577-FF48-A7F7-63DD640C9C85}"/>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178</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
        <p:nvSpPr>
          <p:cNvPr id="377" name="TextBox 376">
            <a:extLst>
              <a:ext uri="{FF2B5EF4-FFF2-40B4-BE49-F238E27FC236}">
                <a16:creationId xmlns:a16="http://schemas.microsoft.com/office/drawing/2014/main" id="{A7812D32-8A23-7C46-8D56-59399B17CCB4}"/>
              </a:ext>
            </a:extLst>
          </p:cNvPr>
          <p:cNvSpPr txBox="1"/>
          <p:nvPr/>
        </p:nvSpPr>
        <p:spPr>
          <a:xfrm>
            <a:off x="1659977" y="2081374"/>
            <a:ext cx="6459835" cy="3587291"/>
          </a:xfrm>
          <a:prstGeom prst="roundRect">
            <a:avLst>
              <a:gd name="adj" fmla="val 1745"/>
            </a:avLst>
          </a:prstGeom>
          <a:solidFill>
            <a:srgbClr val="E7E6E6"/>
          </a:solidFill>
          <a:ln w="28575">
            <a:solidFill>
              <a:sysClr val="windowText" lastClr="000000"/>
            </a:solidFill>
            <a:prstDash val="sysDot"/>
          </a:ln>
        </p:spPr>
        <p:txBody>
          <a:bodyPr wrap="square" lIns="73153" tIns="27432" rIns="73153" bIns="27432" rtlCol="0" anchor="b" anchorCtr="0">
            <a:noAutofit/>
          </a:bodyPr>
          <a:lstStyle/>
          <a:p>
            <a:pPr marL="0" marR="0" lvl="0" indent="0" algn="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prstClr val="black"/>
                </a:solidFill>
                <a:effectLst/>
                <a:uLnTx/>
                <a:uFillTx/>
                <a:latin typeface="Corbel" panose="020B0503020204020204"/>
                <a:ea typeface="+mn-ea"/>
                <a:cs typeface="+mn-cs"/>
              </a:rPr>
              <a:t>SeGraM Accelerator</a:t>
            </a:r>
          </a:p>
        </p:txBody>
      </p:sp>
      <p:sp>
        <p:nvSpPr>
          <p:cNvPr id="378" name="TextBox 377">
            <a:extLst>
              <a:ext uri="{FF2B5EF4-FFF2-40B4-BE49-F238E27FC236}">
                <a16:creationId xmlns:a16="http://schemas.microsoft.com/office/drawing/2014/main" id="{A56B539D-AB62-BA42-ADAC-D1DEA7BE9306}"/>
              </a:ext>
            </a:extLst>
          </p:cNvPr>
          <p:cNvSpPr txBox="1"/>
          <p:nvPr/>
        </p:nvSpPr>
        <p:spPr>
          <a:xfrm>
            <a:off x="1731247" y="2132222"/>
            <a:ext cx="3384365" cy="3074336"/>
          </a:xfrm>
          <a:prstGeom prst="roundRect">
            <a:avLst>
              <a:gd name="adj" fmla="val 1745"/>
            </a:avLst>
          </a:prstGeom>
          <a:solidFill>
            <a:schemeClr val="bg1">
              <a:lumMod val="95000"/>
            </a:schemeClr>
          </a:solidFill>
          <a:ln w="28575">
            <a:solidFill>
              <a:schemeClr val="bg1">
                <a:lumMod val="50000"/>
              </a:schemeClr>
            </a:solidFill>
            <a:prstDash val="sysDot"/>
          </a:ln>
        </p:spPr>
        <p:txBody>
          <a:bodyPr wrap="square" lIns="73153" rIns="73153" bIns="18288" rtlCol="0" anchor="b" anchorCtr="0">
            <a:noAutofit/>
          </a:bodyPr>
          <a:lstStyle/>
          <a:p>
            <a:pPr marL="0" marR="0" lvl="0" indent="0" algn="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prstClr val="white">
                    <a:lumMod val="50000"/>
                  </a:prstClr>
                </a:solidFill>
                <a:effectLst/>
                <a:uLnTx/>
                <a:uFillTx/>
                <a:latin typeface="Corbel" panose="020B0503020204020204"/>
                <a:ea typeface="+mn-ea"/>
                <a:cs typeface="+mn-cs"/>
              </a:rPr>
              <a:t>MinSeed (MS)</a:t>
            </a:r>
          </a:p>
        </p:txBody>
      </p:sp>
      <p:sp>
        <p:nvSpPr>
          <p:cNvPr id="379" name="TextBox 378">
            <a:extLst>
              <a:ext uri="{FF2B5EF4-FFF2-40B4-BE49-F238E27FC236}">
                <a16:creationId xmlns:a16="http://schemas.microsoft.com/office/drawing/2014/main" id="{6FCA71AC-FD7C-9E46-838C-9BAEE1615105}"/>
              </a:ext>
            </a:extLst>
          </p:cNvPr>
          <p:cNvSpPr txBox="1"/>
          <p:nvPr/>
        </p:nvSpPr>
        <p:spPr>
          <a:xfrm>
            <a:off x="520074" y="4550488"/>
            <a:ext cx="584533" cy="656070"/>
          </a:xfrm>
          <a:prstGeom prst="roundRect">
            <a:avLst>
              <a:gd name="adj" fmla="val 5645"/>
            </a:avLst>
          </a:prstGeom>
          <a:solidFill>
            <a:schemeClr val="bg1">
              <a:lumMod val="95000"/>
            </a:schemeClr>
          </a:solidFill>
          <a:ln w="28575">
            <a:solidFill>
              <a:schemeClr val="bg1">
                <a:lumMod val="50000"/>
              </a:schemeClr>
            </a:solidFill>
          </a:ln>
        </p:spPr>
        <p:txBody>
          <a:bodyPr wrap="square" rtlCol="0" anchor="ctr" anchorCtr="0">
            <a:noAutofit/>
          </a:body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lumMod val="50000"/>
                  </a:prstClr>
                </a:solidFill>
                <a:effectLst/>
                <a:uLnTx/>
                <a:uFillTx/>
                <a:latin typeface="Corbel" panose="020B0503020204020204"/>
                <a:ea typeface="+mn-ea"/>
                <a:cs typeface="+mn-cs"/>
              </a:rPr>
              <a:t>Host CPU</a:t>
            </a:r>
          </a:p>
        </p:txBody>
      </p:sp>
      <p:sp>
        <p:nvSpPr>
          <p:cNvPr id="380" name="TextBox 379">
            <a:extLst>
              <a:ext uri="{FF2B5EF4-FFF2-40B4-BE49-F238E27FC236}">
                <a16:creationId xmlns:a16="http://schemas.microsoft.com/office/drawing/2014/main" id="{CDD63A1D-62FF-2248-A415-C1721B4EDAB5}"/>
              </a:ext>
            </a:extLst>
          </p:cNvPr>
          <p:cNvSpPr txBox="1"/>
          <p:nvPr/>
        </p:nvSpPr>
        <p:spPr>
          <a:xfrm>
            <a:off x="1659977" y="1290203"/>
            <a:ext cx="6459835" cy="663200"/>
          </a:xfrm>
          <a:prstGeom prst="roundRect">
            <a:avLst>
              <a:gd name="adj" fmla="val 6412"/>
            </a:avLst>
          </a:prstGeom>
          <a:solidFill>
            <a:schemeClr val="bg1">
              <a:lumMod val="95000"/>
            </a:schemeClr>
          </a:solidFill>
          <a:ln w="28575">
            <a:solidFill>
              <a:schemeClr val="bg1">
                <a:lumMod val="50000"/>
              </a:schemeClr>
            </a:solidFill>
          </a:ln>
        </p:spPr>
        <p:txBody>
          <a:bodyPr wrap="square" lIns="73153" tIns="82297" rIns="73153" rtlCol="0" anchor="t" anchorCtr="0">
            <a:noAutofit/>
          </a:body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prstClr val="white">
                    <a:lumMod val="50000"/>
                  </a:prstClr>
                </a:solidFill>
                <a:effectLst/>
                <a:uLnTx/>
                <a:uFillTx/>
                <a:latin typeface="Corbel" panose="020B0503020204020204"/>
                <a:ea typeface="+mn-ea"/>
                <a:cs typeface="+mn-cs"/>
              </a:rPr>
              <a:t>Main Memory </a:t>
            </a:r>
            <a:r>
              <a:rPr kumimoji="0" lang="en-US" sz="1270" b="0" i="1" u="none" strike="noStrike" kern="0" cap="none" spc="0" normalizeH="0" baseline="0" noProof="0" dirty="0">
                <a:ln>
                  <a:noFill/>
                </a:ln>
                <a:solidFill>
                  <a:prstClr val="white">
                    <a:lumMod val="50000"/>
                  </a:prstClr>
                </a:solidFill>
                <a:effectLst/>
                <a:uLnTx/>
                <a:uFillTx/>
                <a:latin typeface="Corbel" panose="020B0503020204020204"/>
                <a:ea typeface="+mn-ea"/>
                <a:cs typeface="+mn-cs"/>
              </a:rPr>
              <a:t>(graph-based reference &amp; index)</a:t>
            </a:r>
          </a:p>
        </p:txBody>
      </p:sp>
      <p:sp>
        <p:nvSpPr>
          <p:cNvPr id="382" name="TextBox 381">
            <a:extLst>
              <a:ext uri="{FF2B5EF4-FFF2-40B4-BE49-F238E27FC236}">
                <a16:creationId xmlns:a16="http://schemas.microsoft.com/office/drawing/2014/main" id="{273A725A-33FC-2F40-A68C-A6E8AE390951}"/>
              </a:ext>
            </a:extLst>
          </p:cNvPr>
          <p:cNvSpPr txBox="1">
            <a:spLocks/>
          </p:cNvSpPr>
          <p:nvPr/>
        </p:nvSpPr>
        <p:spPr>
          <a:xfrm>
            <a:off x="1858987" y="3576746"/>
            <a:ext cx="914223" cy="652286"/>
          </a:xfrm>
          <a:prstGeom prst="roundRect">
            <a:avLst>
              <a:gd name="adj" fmla="val 1481"/>
            </a:avLst>
          </a:prstGeom>
          <a:solidFill>
            <a:schemeClr val="bg1">
              <a:lumMod val="95000"/>
            </a:schemeClr>
          </a:solidFill>
          <a:ln w="28575">
            <a:solidFill>
              <a:schemeClr val="bg1">
                <a:lumMod val="50000"/>
              </a:schemeClr>
            </a:solidFill>
          </a:ln>
        </p:spPr>
        <p:txBody>
          <a:bodyPr wrap="square" rtlCol="0" anchor="ctr" anchorCtr="0">
            <a:noAutofit/>
          </a:bodyPr>
          <a:lstStyle>
            <a:defPPr>
              <a:defRPr lang="en-US"/>
            </a:defPPr>
            <a:lvl1pPr algn="ctr">
              <a:defRPr sz="4000" b="1">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lumMod val="50000"/>
                  </a:prstClr>
                </a:solidFill>
                <a:effectLst/>
                <a:uLnTx/>
                <a:uFillTx/>
                <a:latin typeface="Corbel" panose="020B0503020204020204" pitchFamily="34" charset="0"/>
                <a:ea typeface="+mn-ea"/>
                <a:cs typeface="+mn-cs"/>
              </a:rPr>
              <a:t>Find Minimizers</a:t>
            </a:r>
          </a:p>
        </p:txBody>
      </p:sp>
      <p:sp>
        <p:nvSpPr>
          <p:cNvPr id="385" name="TextBox 384">
            <a:extLst>
              <a:ext uri="{FF2B5EF4-FFF2-40B4-BE49-F238E27FC236}">
                <a16:creationId xmlns:a16="http://schemas.microsoft.com/office/drawing/2014/main" id="{9EE50CA0-BF9D-8A4E-8E67-2239112A085A}"/>
              </a:ext>
            </a:extLst>
          </p:cNvPr>
          <p:cNvSpPr txBox="1"/>
          <p:nvPr/>
        </p:nvSpPr>
        <p:spPr>
          <a:xfrm>
            <a:off x="5284439" y="2132222"/>
            <a:ext cx="2750673" cy="3074336"/>
          </a:xfrm>
          <a:prstGeom prst="roundRect">
            <a:avLst>
              <a:gd name="adj" fmla="val 1745"/>
            </a:avLst>
          </a:prstGeom>
          <a:solidFill>
            <a:schemeClr val="bg1">
              <a:lumMod val="95000"/>
            </a:schemeClr>
          </a:solidFill>
          <a:ln w="28575">
            <a:solidFill>
              <a:schemeClr val="bg1">
                <a:lumMod val="50000"/>
              </a:schemeClr>
            </a:solidFill>
            <a:prstDash val="sysDot"/>
          </a:ln>
        </p:spPr>
        <p:txBody>
          <a:bodyPr wrap="square" lIns="73153" rIns="73153" bIns="18288" rtlCol="0" anchor="b" anchorCtr="0">
            <a:noAutofit/>
          </a:bodyPr>
          <a:lstStyle>
            <a:defPPr>
              <a:defRPr lang="en-US"/>
            </a:defPPr>
            <a:lvl1pPr algn="r">
              <a:defRPr sz="6000" b="1">
                <a:solidFill>
                  <a:srgbClr val="632A8F"/>
                </a:solidFill>
                <a:latin typeface="Corbel" panose="020B0503020204020204" pitchFamily="34" charset="0"/>
              </a:defRPr>
            </a:lvl1pPr>
          </a:lstStyle>
          <a:p>
            <a:pPr marL="0" marR="0" lvl="0" indent="0" algn="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prstClr val="white">
                    <a:lumMod val="50000"/>
                  </a:prstClr>
                </a:solidFill>
                <a:effectLst/>
                <a:uLnTx/>
                <a:uFillTx/>
                <a:latin typeface="Corbel" panose="020B0503020204020204" pitchFamily="34" charset="0"/>
                <a:ea typeface="+mn-ea"/>
                <a:cs typeface="+mn-cs"/>
              </a:rPr>
              <a:t>BitAlign (BA)</a:t>
            </a:r>
          </a:p>
        </p:txBody>
      </p:sp>
      <p:sp>
        <p:nvSpPr>
          <p:cNvPr id="386" name="TextBox 385">
            <a:extLst>
              <a:ext uri="{FF2B5EF4-FFF2-40B4-BE49-F238E27FC236}">
                <a16:creationId xmlns:a16="http://schemas.microsoft.com/office/drawing/2014/main" id="{58E1AFC4-D292-D549-B86A-0D246372066E}"/>
              </a:ext>
            </a:extLst>
          </p:cNvPr>
          <p:cNvSpPr txBox="1"/>
          <p:nvPr/>
        </p:nvSpPr>
        <p:spPr>
          <a:xfrm>
            <a:off x="1858987" y="4679154"/>
            <a:ext cx="914223" cy="447183"/>
          </a:xfrm>
          <a:prstGeom prst="roundRect">
            <a:avLst>
              <a:gd name="adj" fmla="val 5084"/>
            </a:avLst>
          </a:prstGeom>
          <a:solidFill>
            <a:schemeClr val="bg1">
              <a:lumMod val="95000"/>
            </a:schemeClr>
          </a:solidFill>
          <a:ln w="28575">
            <a:solidFill>
              <a:schemeClr val="bg1">
                <a:lumMod val="50000"/>
              </a:schemeClr>
            </a:solidFill>
          </a:ln>
        </p:spPr>
        <p:txBody>
          <a:bodyPr wrap="square" rtlCol="0" anchor="ctr" anchorCtr="0">
            <a:noAutofit/>
          </a:bodyPr>
          <a:lstStyle>
            <a:defPPr>
              <a:defRPr lang="en-US"/>
            </a:defPPr>
            <a:lvl1pPr algn="ctr">
              <a:defRPr sz="4000" b="1">
                <a:solidFill>
                  <a:schemeClr val="tx2">
                    <a:lumMod val="50000"/>
                  </a:schemeClr>
                </a:solidFill>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lumMod val="50000"/>
                  </a:prstClr>
                </a:solidFill>
                <a:effectLst/>
                <a:uLnTx/>
                <a:uFillTx/>
                <a:latin typeface="Corbel" panose="020B0503020204020204" pitchFamily="34" charset="0"/>
                <a:ea typeface="+mn-ea"/>
                <a:cs typeface="+mn-cs"/>
              </a:rPr>
              <a:t>Read</a:t>
            </a:r>
          </a:p>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lumMod val="50000"/>
                  </a:prstClr>
                </a:solidFill>
                <a:effectLst/>
                <a:uLnTx/>
                <a:uFillTx/>
                <a:latin typeface="Corbel" panose="020B0503020204020204" pitchFamily="34" charset="0"/>
                <a:ea typeface="+mn-ea"/>
                <a:cs typeface="+mn-cs"/>
              </a:rPr>
              <a:t>Scratchpad</a:t>
            </a:r>
          </a:p>
        </p:txBody>
      </p:sp>
      <p:sp>
        <p:nvSpPr>
          <p:cNvPr id="387" name="TextBox 386">
            <a:extLst>
              <a:ext uri="{FF2B5EF4-FFF2-40B4-BE49-F238E27FC236}">
                <a16:creationId xmlns:a16="http://schemas.microsoft.com/office/drawing/2014/main" id="{E2F19CF7-AB66-7C42-8A55-1E596E896034}"/>
              </a:ext>
            </a:extLst>
          </p:cNvPr>
          <p:cNvSpPr txBox="1"/>
          <p:nvPr/>
        </p:nvSpPr>
        <p:spPr>
          <a:xfrm>
            <a:off x="1858987" y="2257532"/>
            <a:ext cx="914223" cy="1016023"/>
          </a:xfrm>
          <a:prstGeom prst="roundRect">
            <a:avLst>
              <a:gd name="adj" fmla="val 5084"/>
            </a:avLst>
          </a:prstGeom>
          <a:solidFill>
            <a:schemeClr val="bg1">
              <a:lumMod val="95000"/>
            </a:schemeClr>
          </a:solidFill>
          <a:ln w="28575">
            <a:solidFill>
              <a:schemeClr val="bg1">
                <a:lumMod val="50000"/>
              </a:schemeClr>
            </a:solidFill>
          </a:ln>
        </p:spPr>
        <p:txBody>
          <a:bodyPr wrap="square" rtlCol="0" anchor="ctr" anchorCtr="0">
            <a:noAutofit/>
          </a:bodyPr>
          <a:lstStyle>
            <a:defPPr>
              <a:defRPr lang="en-US"/>
            </a:defPPr>
            <a:lvl1pPr algn="ctr">
              <a:defRPr sz="4000" b="1">
                <a:solidFill>
                  <a:schemeClr val="tx2">
                    <a:lumMod val="50000"/>
                  </a:schemeClr>
                </a:solidFill>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lumMod val="50000"/>
                  </a:prstClr>
                </a:solidFill>
                <a:effectLst/>
                <a:uLnTx/>
                <a:uFillTx/>
                <a:latin typeface="Corbel" panose="020B0503020204020204" pitchFamily="34" charset="0"/>
                <a:ea typeface="+mn-ea"/>
                <a:cs typeface="+mn-cs"/>
              </a:rPr>
              <a:t>Minimizer Scratchpad</a:t>
            </a:r>
          </a:p>
        </p:txBody>
      </p:sp>
      <p:sp>
        <p:nvSpPr>
          <p:cNvPr id="388" name="TextBox 387">
            <a:extLst>
              <a:ext uri="{FF2B5EF4-FFF2-40B4-BE49-F238E27FC236}">
                <a16:creationId xmlns:a16="http://schemas.microsoft.com/office/drawing/2014/main" id="{D45B38BF-3C5E-F64A-A9A1-6B1A006CF4D3}"/>
              </a:ext>
            </a:extLst>
          </p:cNvPr>
          <p:cNvSpPr txBox="1">
            <a:spLocks/>
          </p:cNvSpPr>
          <p:nvPr/>
        </p:nvSpPr>
        <p:spPr>
          <a:xfrm>
            <a:off x="2900950" y="3576746"/>
            <a:ext cx="1008749" cy="652287"/>
          </a:xfrm>
          <a:prstGeom prst="roundRect">
            <a:avLst>
              <a:gd name="adj" fmla="val 1481"/>
            </a:avLst>
          </a:prstGeom>
          <a:solidFill>
            <a:schemeClr val="bg1">
              <a:lumMod val="95000"/>
            </a:schemeClr>
          </a:solidFill>
          <a:ln w="28575">
            <a:solidFill>
              <a:schemeClr val="bg1">
                <a:lumMod val="50000"/>
              </a:schemeClr>
            </a:solidFill>
          </a:ln>
        </p:spPr>
        <p:txBody>
          <a:bodyPr wrap="square" rtlCol="0" anchor="ctr" anchorCtr="0">
            <a:noAutofit/>
          </a:bodyPr>
          <a:lstStyle>
            <a:defPPr>
              <a:defRPr lang="en-US"/>
            </a:defPPr>
            <a:lvl1pPr algn="ctr">
              <a:defRPr sz="4000" b="1">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lumMod val="50000"/>
                  </a:prstClr>
                </a:solidFill>
                <a:effectLst/>
                <a:uLnTx/>
                <a:uFillTx/>
                <a:latin typeface="Corbel" panose="020B0503020204020204" pitchFamily="34" charset="0"/>
                <a:ea typeface="+mn-ea"/>
                <a:cs typeface="+mn-cs"/>
              </a:rPr>
              <a:t>Filter</a:t>
            </a:r>
          </a:p>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lumMod val="50000"/>
                  </a:prstClr>
                </a:solidFill>
                <a:effectLst/>
                <a:uLnTx/>
                <a:uFillTx/>
                <a:latin typeface="Corbel" panose="020B0503020204020204" pitchFamily="34" charset="0"/>
                <a:ea typeface="+mn-ea"/>
                <a:cs typeface="+mn-cs"/>
              </a:rPr>
              <a:t>Frequencies by Frequency</a:t>
            </a:r>
          </a:p>
        </p:txBody>
      </p:sp>
      <p:sp>
        <p:nvSpPr>
          <p:cNvPr id="389" name="TextBox 388">
            <a:extLst>
              <a:ext uri="{FF2B5EF4-FFF2-40B4-BE49-F238E27FC236}">
                <a16:creationId xmlns:a16="http://schemas.microsoft.com/office/drawing/2014/main" id="{5E0DC71F-43C4-BB4E-A06D-5D7A15E525F5}"/>
              </a:ext>
            </a:extLst>
          </p:cNvPr>
          <p:cNvSpPr txBox="1"/>
          <p:nvPr/>
        </p:nvSpPr>
        <p:spPr>
          <a:xfrm>
            <a:off x="4075105" y="2257532"/>
            <a:ext cx="914407" cy="1016023"/>
          </a:xfrm>
          <a:prstGeom prst="roundRect">
            <a:avLst>
              <a:gd name="adj" fmla="val 5084"/>
            </a:avLst>
          </a:prstGeom>
          <a:solidFill>
            <a:schemeClr val="bg1">
              <a:lumMod val="95000"/>
            </a:schemeClr>
          </a:solidFill>
          <a:ln w="28575">
            <a:solidFill>
              <a:schemeClr val="bg1">
                <a:lumMod val="50000"/>
              </a:schemeClr>
            </a:solidFill>
          </a:ln>
        </p:spPr>
        <p:txBody>
          <a:bodyPr wrap="square" rtlCol="0" anchor="ctr" anchorCtr="0">
            <a:noAutofit/>
          </a:bodyPr>
          <a:lstStyle>
            <a:defPPr>
              <a:defRPr lang="en-US"/>
            </a:defPPr>
            <a:lvl1pPr algn="ctr">
              <a:defRPr sz="4000" b="1">
                <a:solidFill>
                  <a:schemeClr val="tx2">
                    <a:lumMod val="50000"/>
                  </a:schemeClr>
                </a:solidFill>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lumMod val="50000"/>
                  </a:prstClr>
                </a:solidFill>
                <a:effectLst/>
                <a:uLnTx/>
                <a:uFillTx/>
                <a:latin typeface="Corbel" panose="020B0503020204020204" pitchFamily="34" charset="0"/>
                <a:ea typeface="+mn-ea"/>
                <a:cs typeface="+mn-cs"/>
              </a:rPr>
              <a:t>Seed Scratchpad</a:t>
            </a:r>
          </a:p>
        </p:txBody>
      </p:sp>
      <p:sp>
        <p:nvSpPr>
          <p:cNvPr id="390" name="TextBox 389">
            <a:extLst>
              <a:ext uri="{FF2B5EF4-FFF2-40B4-BE49-F238E27FC236}">
                <a16:creationId xmlns:a16="http://schemas.microsoft.com/office/drawing/2014/main" id="{B710D81B-3E71-B840-98FC-19E5EE119FA2}"/>
              </a:ext>
            </a:extLst>
          </p:cNvPr>
          <p:cNvSpPr txBox="1">
            <a:spLocks/>
          </p:cNvSpPr>
          <p:nvPr/>
        </p:nvSpPr>
        <p:spPr>
          <a:xfrm>
            <a:off x="4021911" y="3576746"/>
            <a:ext cx="1011100" cy="652286"/>
          </a:xfrm>
          <a:prstGeom prst="roundRect">
            <a:avLst>
              <a:gd name="adj" fmla="val 1481"/>
            </a:avLst>
          </a:prstGeom>
          <a:solidFill>
            <a:schemeClr val="bg1">
              <a:lumMod val="95000"/>
            </a:schemeClr>
          </a:solidFill>
          <a:ln w="28575">
            <a:solidFill>
              <a:schemeClr val="bg1">
                <a:lumMod val="50000"/>
              </a:schemeClr>
            </a:solidFill>
          </a:ln>
        </p:spPr>
        <p:txBody>
          <a:bodyPr wrap="square" rtlCol="0" anchor="ctr" anchorCtr="0">
            <a:noAutofit/>
          </a:bodyPr>
          <a:lstStyle>
            <a:defPPr>
              <a:defRPr lang="en-US"/>
            </a:defPPr>
            <a:lvl1pPr algn="ctr">
              <a:defRPr sz="4000" b="1">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lumMod val="50000"/>
                  </a:prstClr>
                </a:solidFill>
                <a:effectLst/>
                <a:uLnTx/>
                <a:uFillTx/>
                <a:latin typeface="Corbel" panose="020B0503020204020204" pitchFamily="34" charset="0"/>
                <a:ea typeface="+mn-ea"/>
                <a:cs typeface="+mn-cs"/>
              </a:rPr>
              <a:t>Find Candidate</a:t>
            </a:r>
          </a:p>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lumMod val="50000"/>
                  </a:prstClr>
                </a:solidFill>
                <a:effectLst/>
                <a:uLnTx/>
                <a:uFillTx/>
                <a:latin typeface="Corbel" panose="020B0503020204020204" pitchFamily="34" charset="0"/>
                <a:ea typeface="+mn-ea"/>
                <a:cs typeface="+mn-cs"/>
              </a:rPr>
              <a:t>Seed Regions</a:t>
            </a:r>
          </a:p>
        </p:txBody>
      </p:sp>
      <p:sp>
        <p:nvSpPr>
          <p:cNvPr id="80" name="TextBox 79">
            <a:extLst>
              <a:ext uri="{FF2B5EF4-FFF2-40B4-BE49-F238E27FC236}">
                <a16:creationId xmlns:a16="http://schemas.microsoft.com/office/drawing/2014/main" id="{71B28596-24DB-AB0D-D719-D50B3C926B5B}"/>
              </a:ext>
            </a:extLst>
          </p:cNvPr>
          <p:cNvSpPr txBox="1"/>
          <p:nvPr/>
        </p:nvSpPr>
        <p:spPr>
          <a:xfrm>
            <a:off x="1731247" y="2127142"/>
            <a:ext cx="3384365" cy="3074336"/>
          </a:xfrm>
          <a:prstGeom prst="roundRect">
            <a:avLst>
              <a:gd name="adj" fmla="val 1745"/>
            </a:avLst>
          </a:prstGeom>
          <a:solidFill>
            <a:srgbClr val="D2C6FF"/>
          </a:solidFill>
          <a:ln w="28575">
            <a:solidFill>
              <a:sysClr val="windowText" lastClr="000000"/>
            </a:solidFill>
            <a:prstDash val="sysDot"/>
          </a:ln>
        </p:spPr>
        <p:txBody>
          <a:bodyPr wrap="square" lIns="73153" rIns="73153" bIns="18288" rtlCol="0" anchor="b" anchorCtr="0">
            <a:noAutofit/>
          </a:bodyPr>
          <a:lstStyle/>
          <a:p>
            <a:pPr marL="0" marR="0" lvl="0" indent="0" algn="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srgbClr val="632A8F"/>
                </a:solidFill>
                <a:effectLst/>
                <a:uLnTx/>
                <a:uFillTx/>
                <a:latin typeface="Corbel" panose="020B0503020204020204"/>
                <a:ea typeface="+mn-ea"/>
                <a:cs typeface="+mn-cs"/>
              </a:rPr>
              <a:t>MinSeed (MS)</a:t>
            </a:r>
          </a:p>
        </p:txBody>
      </p:sp>
      <p:sp>
        <p:nvSpPr>
          <p:cNvPr id="81" name="TextBox 80">
            <a:extLst>
              <a:ext uri="{FF2B5EF4-FFF2-40B4-BE49-F238E27FC236}">
                <a16:creationId xmlns:a16="http://schemas.microsoft.com/office/drawing/2014/main" id="{9C6FA169-041F-F487-11BA-208590E30B76}"/>
              </a:ext>
            </a:extLst>
          </p:cNvPr>
          <p:cNvSpPr txBox="1">
            <a:spLocks/>
          </p:cNvSpPr>
          <p:nvPr/>
        </p:nvSpPr>
        <p:spPr>
          <a:xfrm>
            <a:off x="1858987" y="3571666"/>
            <a:ext cx="914223" cy="652286"/>
          </a:xfrm>
          <a:prstGeom prst="roundRect">
            <a:avLst>
              <a:gd name="adj" fmla="val 1481"/>
            </a:avLst>
          </a:prstGeom>
          <a:solidFill>
            <a:srgbClr val="7030A0">
              <a:alpha val="49000"/>
            </a:srgbClr>
          </a:solidFill>
          <a:ln w="28575">
            <a:solidFill>
              <a:sysClr val="windowText" lastClr="000000"/>
            </a:solidFill>
          </a:ln>
        </p:spPr>
        <p:txBody>
          <a:bodyPr wrap="square" rtlCol="0" anchor="ctr" anchorCtr="0">
            <a:noAutofit/>
          </a:bodyPr>
          <a:lstStyle>
            <a:defPPr>
              <a:defRPr lang="en-US"/>
            </a:defPPr>
            <a:lvl1pPr algn="ctr">
              <a:defRPr sz="4000" b="1">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Find Minimizers</a:t>
            </a:r>
          </a:p>
        </p:txBody>
      </p:sp>
      <p:sp>
        <p:nvSpPr>
          <p:cNvPr id="82" name="TextBox 81">
            <a:extLst>
              <a:ext uri="{FF2B5EF4-FFF2-40B4-BE49-F238E27FC236}">
                <a16:creationId xmlns:a16="http://schemas.microsoft.com/office/drawing/2014/main" id="{EAA571D8-CA51-ED1A-64B8-EA9E4A60F483}"/>
              </a:ext>
            </a:extLst>
          </p:cNvPr>
          <p:cNvSpPr txBox="1"/>
          <p:nvPr/>
        </p:nvSpPr>
        <p:spPr>
          <a:xfrm>
            <a:off x="1858987" y="4674074"/>
            <a:ext cx="914223" cy="447183"/>
          </a:xfrm>
          <a:prstGeom prst="roundRect">
            <a:avLst>
              <a:gd name="adj" fmla="val 5084"/>
            </a:avLst>
          </a:prstGeom>
          <a:solidFill>
            <a:srgbClr val="E7E6E6">
              <a:lumMod val="90000"/>
            </a:srgbClr>
          </a:solidFill>
          <a:ln w="28575">
            <a:solidFill>
              <a:sysClr val="windowText" lastClr="000000"/>
            </a:solidFill>
          </a:ln>
        </p:spPr>
        <p:txBody>
          <a:bodyPr wrap="square" rtlCol="0" anchor="ctr" anchorCtr="0">
            <a:noAutofit/>
          </a:bodyPr>
          <a:lstStyle>
            <a:defPPr>
              <a:defRPr lang="en-US"/>
            </a:defPPr>
            <a:lvl1pPr algn="ctr">
              <a:defRPr sz="4000" b="1">
                <a:solidFill>
                  <a:schemeClr val="tx2">
                    <a:lumMod val="50000"/>
                  </a:schemeClr>
                </a:solidFill>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Read</a:t>
            </a:r>
          </a:p>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Scratchpad</a:t>
            </a:r>
          </a:p>
        </p:txBody>
      </p:sp>
      <p:sp>
        <p:nvSpPr>
          <p:cNvPr id="83" name="TextBox 82">
            <a:extLst>
              <a:ext uri="{FF2B5EF4-FFF2-40B4-BE49-F238E27FC236}">
                <a16:creationId xmlns:a16="http://schemas.microsoft.com/office/drawing/2014/main" id="{6CB08FAD-4CA1-6660-62FF-01792A165289}"/>
              </a:ext>
            </a:extLst>
          </p:cNvPr>
          <p:cNvSpPr txBox="1"/>
          <p:nvPr/>
        </p:nvSpPr>
        <p:spPr>
          <a:xfrm>
            <a:off x="1858987" y="2252452"/>
            <a:ext cx="914223" cy="1016023"/>
          </a:xfrm>
          <a:prstGeom prst="roundRect">
            <a:avLst>
              <a:gd name="adj" fmla="val 5084"/>
            </a:avLst>
          </a:prstGeom>
          <a:solidFill>
            <a:srgbClr val="E7E6E6">
              <a:lumMod val="90000"/>
            </a:srgbClr>
          </a:solidFill>
          <a:ln w="28575">
            <a:solidFill>
              <a:sysClr val="windowText" lastClr="000000"/>
            </a:solidFill>
          </a:ln>
        </p:spPr>
        <p:txBody>
          <a:bodyPr wrap="square" rtlCol="0" anchor="ctr" anchorCtr="0">
            <a:noAutofit/>
          </a:bodyPr>
          <a:lstStyle>
            <a:defPPr>
              <a:defRPr lang="en-US"/>
            </a:defPPr>
            <a:lvl1pPr algn="ctr">
              <a:defRPr sz="4000" b="1">
                <a:solidFill>
                  <a:schemeClr val="tx2">
                    <a:lumMod val="50000"/>
                  </a:schemeClr>
                </a:solidFill>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Minimizer Scratchpad</a:t>
            </a:r>
          </a:p>
        </p:txBody>
      </p:sp>
      <p:sp>
        <p:nvSpPr>
          <p:cNvPr id="84" name="TextBox 83">
            <a:extLst>
              <a:ext uri="{FF2B5EF4-FFF2-40B4-BE49-F238E27FC236}">
                <a16:creationId xmlns:a16="http://schemas.microsoft.com/office/drawing/2014/main" id="{A6322A8F-1F88-FBD6-7796-8DC1D4C8FF0A}"/>
              </a:ext>
            </a:extLst>
          </p:cNvPr>
          <p:cNvSpPr txBox="1">
            <a:spLocks/>
          </p:cNvSpPr>
          <p:nvPr/>
        </p:nvSpPr>
        <p:spPr>
          <a:xfrm>
            <a:off x="2900950" y="3571666"/>
            <a:ext cx="1008749" cy="652287"/>
          </a:xfrm>
          <a:prstGeom prst="roundRect">
            <a:avLst>
              <a:gd name="adj" fmla="val 1481"/>
            </a:avLst>
          </a:prstGeom>
          <a:solidFill>
            <a:srgbClr val="7030A0">
              <a:alpha val="49000"/>
            </a:srgbClr>
          </a:solidFill>
          <a:ln w="28575">
            <a:solidFill>
              <a:sysClr val="windowText" lastClr="000000"/>
            </a:solidFill>
          </a:ln>
        </p:spPr>
        <p:txBody>
          <a:bodyPr wrap="square" rtlCol="0" anchor="ctr" anchorCtr="0">
            <a:noAutofit/>
          </a:bodyPr>
          <a:lstStyle>
            <a:defPPr>
              <a:defRPr lang="en-US"/>
            </a:defPPr>
            <a:lvl1pPr algn="ctr">
              <a:defRPr sz="4000" b="1">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Filter</a:t>
            </a:r>
          </a:p>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Minimizers by Frequency</a:t>
            </a:r>
          </a:p>
        </p:txBody>
      </p:sp>
      <p:sp>
        <p:nvSpPr>
          <p:cNvPr id="85" name="TextBox 84">
            <a:extLst>
              <a:ext uri="{FF2B5EF4-FFF2-40B4-BE49-F238E27FC236}">
                <a16:creationId xmlns:a16="http://schemas.microsoft.com/office/drawing/2014/main" id="{5F3B23D2-04D6-7C3C-AE9D-7D255A055B2C}"/>
              </a:ext>
            </a:extLst>
          </p:cNvPr>
          <p:cNvSpPr txBox="1"/>
          <p:nvPr/>
        </p:nvSpPr>
        <p:spPr>
          <a:xfrm>
            <a:off x="4075105" y="2252452"/>
            <a:ext cx="914407" cy="1016023"/>
          </a:xfrm>
          <a:prstGeom prst="roundRect">
            <a:avLst>
              <a:gd name="adj" fmla="val 5084"/>
            </a:avLst>
          </a:prstGeom>
          <a:solidFill>
            <a:srgbClr val="E7E6E6">
              <a:lumMod val="90000"/>
            </a:srgbClr>
          </a:solidFill>
          <a:ln w="28575">
            <a:solidFill>
              <a:sysClr val="windowText" lastClr="000000"/>
            </a:solidFill>
          </a:ln>
        </p:spPr>
        <p:txBody>
          <a:bodyPr wrap="square" rtlCol="0" anchor="ctr" anchorCtr="0">
            <a:noAutofit/>
          </a:bodyPr>
          <a:lstStyle>
            <a:defPPr>
              <a:defRPr lang="en-US"/>
            </a:defPPr>
            <a:lvl1pPr algn="ctr">
              <a:defRPr sz="4000" b="1">
                <a:solidFill>
                  <a:schemeClr val="tx2">
                    <a:lumMod val="50000"/>
                  </a:schemeClr>
                </a:solidFill>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Seed Scratchpad</a:t>
            </a:r>
          </a:p>
        </p:txBody>
      </p:sp>
      <p:sp>
        <p:nvSpPr>
          <p:cNvPr id="86" name="TextBox 85">
            <a:extLst>
              <a:ext uri="{FF2B5EF4-FFF2-40B4-BE49-F238E27FC236}">
                <a16:creationId xmlns:a16="http://schemas.microsoft.com/office/drawing/2014/main" id="{6C0CE78D-62E4-FA7A-3982-AEC40276E7DF}"/>
              </a:ext>
            </a:extLst>
          </p:cNvPr>
          <p:cNvSpPr txBox="1">
            <a:spLocks/>
          </p:cNvSpPr>
          <p:nvPr/>
        </p:nvSpPr>
        <p:spPr>
          <a:xfrm>
            <a:off x="4021911" y="3571666"/>
            <a:ext cx="1011100" cy="652286"/>
          </a:xfrm>
          <a:prstGeom prst="roundRect">
            <a:avLst>
              <a:gd name="adj" fmla="val 1481"/>
            </a:avLst>
          </a:prstGeom>
          <a:solidFill>
            <a:srgbClr val="7030A0">
              <a:alpha val="49000"/>
            </a:srgbClr>
          </a:solidFill>
          <a:ln w="28575">
            <a:solidFill>
              <a:sysClr val="windowText" lastClr="000000"/>
            </a:solidFill>
          </a:ln>
        </p:spPr>
        <p:txBody>
          <a:bodyPr wrap="square" rtlCol="0" anchor="ctr" anchorCtr="0">
            <a:noAutofit/>
          </a:bodyPr>
          <a:lstStyle>
            <a:defPPr>
              <a:defRPr lang="en-US"/>
            </a:defPPr>
            <a:lvl1pPr algn="ctr">
              <a:defRPr sz="4000" b="1">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Find Candidate</a:t>
            </a:r>
          </a:p>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Seed Regions</a:t>
            </a:r>
          </a:p>
        </p:txBody>
      </p:sp>
      <p:sp>
        <p:nvSpPr>
          <p:cNvPr id="391" name="TextBox 390">
            <a:extLst>
              <a:ext uri="{FF2B5EF4-FFF2-40B4-BE49-F238E27FC236}">
                <a16:creationId xmlns:a16="http://schemas.microsoft.com/office/drawing/2014/main" id="{C3FC1D87-12F5-BD4E-9B84-838BECDF89F4}"/>
              </a:ext>
            </a:extLst>
          </p:cNvPr>
          <p:cNvSpPr txBox="1"/>
          <p:nvPr/>
        </p:nvSpPr>
        <p:spPr>
          <a:xfrm>
            <a:off x="5432867" y="2257532"/>
            <a:ext cx="2470967" cy="447183"/>
          </a:xfrm>
          <a:prstGeom prst="roundRect">
            <a:avLst>
              <a:gd name="adj" fmla="val 5084"/>
            </a:avLst>
          </a:prstGeom>
          <a:solidFill>
            <a:schemeClr val="bg1">
              <a:lumMod val="95000"/>
            </a:schemeClr>
          </a:solidFill>
          <a:ln w="28575">
            <a:solidFill>
              <a:schemeClr val="bg1">
                <a:lumMod val="50000"/>
              </a:schemeClr>
            </a:solidFill>
          </a:ln>
        </p:spPr>
        <p:txBody>
          <a:bodyPr wrap="square" rtlCol="0" anchor="ctr" anchorCtr="0">
            <a:noAutofit/>
          </a:bodyPr>
          <a:lstStyle>
            <a:defPPr>
              <a:defRPr lang="en-US"/>
            </a:defPPr>
            <a:lvl1pPr algn="ctr">
              <a:defRPr sz="4000" b="1">
                <a:solidFill>
                  <a:schemeClr val="tx2">
                    <a:lumMod val="50000"/>
                  </a:schemeClr>
                </a:solidFill>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lumMod val="50000"/>
                  </a:prstClr>
                </a:solidFill>
                <a:effectLst/>
                <a:uLnTx/>
                <a:uFillTx/>
                <a:latin typeface="Corbel" panose="020B0503020204020204" pitchFamily="34" charset="0"/>
                <a:ea typeface="+mn-ea"/>
                <a:cs typeface="+mn-cs"/>
              </a:rPr>
              <a:t>Input Scratchpad</a:t>
            </a:r>
          </a:p>
        </p:txBody>
      </p:sp>
      <p:sp>
        <p:nvSpPr>
          <p:cNvPr id="392" name="TextBox 391">
            <a:extLst>
              <a:ext uri="{FF2B5EF4-FFF2-40B4-BE49-F238E27FC236}">
                <a16:creationId xmlns:a16="http://schemas.microsoft.com/office/drawing/2014/main" id="{57B51410-62D7-5042-9BBE-A9757948B5F0}"/>
              </a:ext>
            </a:extLst>
          </p:cNvPr>
          <p:cNvSpPr txBox="1">
            <a:spLocks/>
          </p:cNvSpPr>
          <p:nvPr/>
        </p:nvSpPr>
        <p:spPr>
          <a:xfrm>
            <a:off x="5431512" y="2965193"/>
            <a:ext cx="916500" cy="583629"/>
          </a:xfrm>
          <a:prstGeom prst="roundRect">
            <a:avLst>
              <a:gd name="adj" fmla="val 1481"/>
            </a:avLst>
          </a:prstGeom>
          <a:solidFill>
            <a:schemeClr val="bg1">
              <a:lumMod val="95000"/>
            </a:schemeClr>
          </a:solidFill>
          <a:ln w="28575">
            <a:solidFill>
              <a:schemeClr val="bg1">
                <a:lumMod val="50000"/>
              </a:schemeClr>
            </a:solidFill>
          </a:ln>
        </p:spPr>
        <p:txBody>
          <a:bodyPr wrap="square" rtlCol="0" anchor="ctr" anchorCtr="0">
            <a:noAutofit/>
          </a:bodyPr>
          <a:lstStyle>
            <a:defPPr>
              <a:defRPr lang="en-US"/>
            </a:defPPr>
            <a:lvl1pPr algn="ctr">
              <a:defRPr sz="4000" b="1">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lumMod val="50000"/>
                  </a:prstClr>
                </a:solidFill>
                <a:effectLst/>
                <a:uLnTx/>
                <a:uFillTx/>
                <a:latin typeface="Corbel" panose="020B0503020204020204" pitchFamily="34" charset="0"/>
                <a:ea typeface="+mn-ea"/>
                <a:cs typeface="+mn-cs"/>
              </a:rPr>
              <a:t>Generate Bitvectors</a:t>
            </a:r>
          </a:p>
        </p:txBody>
      </p:sp>
      <p:sp>
        <p:nvSpPr>
          <p:cNvPr id="393" name="TextBox 392">
            <a:extLst>
              <a:ext uri="{FF2B5EF4-FFF2-40B4-BE49-F238E27FC236}">
                <a16:creationId xmlns:a16="http://schemas.microsoft.com/office/drawing/2014/main" id="{2C746795-3C18-4243-BE4D-C531D2DA2604}"/>
              </a:ext>
            </a:extLst>
          </p:cNvPr>
          <p:cNvSpPr txBox="1">
            <a:spLocks/>
          </p:cNvSpPr>
          <p:nvPr/>
        </p:nvSpPr>
        <p:spPr>
          <a:xfrm>
            <a:off x="5431512" y="4678178"/>
            <a:ext cx="916500" cy="430105"/>
          </a:xfrm>
          <a:prstGeom prst="roundRect">
            <a:avLst>
              <a:gd name="adj" fmla="val 1481"/>
            </a:avLst>
          </a:prstGeom>
          <a:solidFill>
            <a:schemeClr val="bg1">
              <a:lumMod val="95000"/>
            </a:schemeClr>
          </a:solidFill>
          <a:ln w="28575">
            <a:solidFill>
              <a:schemeClr val="bg1">
                <a:lumMod val="50000"/>
              </a:schemeClr>
            </a:solidFill>
          </a:ln>
        </p:spPr>
        <p:txBody>
          <a:bodyPr wrap="square" rtlCol="0" anchor="ctr" anchorCtr="0">
            <a:noAutofit/>
          </a:bodyPr>
          <a:lstStyle>
            <a:defPPr>
              <a:defRPr lang="en-US"/>
            </a:defPPr>
            <a:lvl1pPr algn="ctr">
              <a:defRPr sz="4000" b="1">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lumMod val="50000"/>
                  </a:prstClr>
                </a:solidFill>
                <a:effectLst/>
                <a:uLnTx/>
                <a:uFillTx/>
                <a:latin typeface="Corbel" panose="020B0503020204020204" pitchFamily="34" charset="0"/>
                <a:ea typeface="+mn-ea"/>
                <a:cs typeface="+mn-cs"/>
              </a:rPr>
              <a:t>Perform</a:t>
            </a:r>
          </a:p>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lumMod val="50000"/>
                  </a:prstClr>
                </a:solidFill>
                <a:effectLst/>
                <a:uLnTx/>
                <a:uFillTx/>
                <a:latin typeface="Corbel" panose="020B0503020204020204" pitchFamily="34" charset="0"/>
                <a:ea typeface="+mn-ea"/>
                <a:cs typeface="+mn-cs"/>
              </a:rPr>
              <a:t>Traceback</a:t>
            </a:r>
          </a:p>
        </p:txBody>
      </p:sp>
      <p:sp>
        <p:nvSpPr>
          <p:cNvPr id="394" name="TextBox 393">
            <a:extLst>
              <a:ext uri="{FF2B5EF4-FFF2-40B4-BE49-F238E27FC236}">
                <a16:creationId xmlns:a16="http://schemas.microsoft.com/office/drawing/2014/main" id="{8EE8E914-864E-0445-8CE9-CD435555CF78}"/>
              </a:ext>
            </a:extLst>
          </p:cNvPr>
          <p:cNvSpPr txBox="1"/>
          <p:nvPr/>
        </p:nvSpPr>
        <p:spPr>
          <a:xfrm>
            <a:off x="5431512" y="3814803"/>
            <a:ext cx="2470967" cy="654246"/>
          </a:xfrm>
          <a:prstGeom prst="roundRect">
            <a:avLst>
              <a:gd name="adj" fmla="val 5084"/>
            </a:avLst>
          </a:prstGeom>
          <a:solidFill>
            <a:schemeClr val="bg1">
              <a:lumMod val="95000"/>
            </a:schemeClr>
          </a:solidFill>
          <a:ln w="28575">
            <a:solidFill>
              <a:schemeClr val="bg1">
                <a:lumMod val="50000"/>
              </a:schemeClr>
            </a:solidFill>
          </a:ln>
        </p:spPr>
        <p:txBody>
          <a:bodyPr wrap="square" rtlCol="0" anchor="ctr" anchorCtr="0">
            <a:noAutofit/>
          </a:bodyPr>
          <a:lstStyle>
            <a:defPPr>
              <a:defRPr lang="en-US"/>
            </a:defPPr>
            <a:lvl1pPr algn="ctr">
              <a:defRPr sz="4000" b="1">
                <a:solidFill>
                  <a:schemeClr val="tx2">
                    <a:lumMod val="50000"/>
                  </a:schemeClr>
                </a:solidFill>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lumMod val="50000"/>
                  </a:prstClr>
                </a:solidFill>
                <a:effectLst/>
                <a:uLnTx/>
                <a:uFillTx/>
                <a:latin typeface="Corbel" panose="020B0503020204020204" pitchFamily="34" charset="0"/>
                <a:ea typeface="+mn-ea"/>
                <a:cs typeface="+mn-cs"/>
              </a:rPr>
              <a:t>Bitvector Scratchpad</a:t>
            </a:r>
          </a:p>
        </p:txBody>
      </p:sp>
      <p:sp>
        <p:nvSpPr>
          <p:cNvPr id="395" name="TextBox 394">
            <a:extLst>
              <a:ext uri="{FF2B5EF4-FFF2-40B4-BE49-F238E27FC236}">
                <a16:creationId xmlns:a16="http://schemas.microsoft.com/office/drawing/2014/main" id="{15637F85-242E-5842-BD15-83240218D47E}"/>
              </a:ext>
            </a:extLst>
          </p:cNvPr>
          <p:cNvSpPr txBox="1"/>
          <p:nvPr/>
        </p:nvSpPr>
        <p:spPr>
          <a:xfrm>
            <a:off x="6903382" y="2965192"/>
            <a:ext cx="999097" cy="583629"/>
          </a:xfrm>
          <a:prstGeom prst="roundRect">
            <a:avLst>
              <a:gd name="adj" fmla="val 5084"/>
            </a:avLst>
          </a:prstGeom>
          <a:solidFill>
            <a:schemeClr val="bg1">
              <a:lumMod val="95000"/>
            </a:schemeClr>
          </a:solidFill>
          <a:ln w="28575">
            <a:solidFill>
              <a:schemeClr val="bg1">
                <a:lumMod val="50000"/>
              </a:schemeClr>
            </a:solidFill>
          </a:ln>
        </p:spPr>
        <p:txBody>
          <a:bodyPr wrap="square" rtlCol="0" anchor="ctr" anchorCtr="0">
            <a:noAutofit/>
          </a:bodyPr>
          <a:lstStyle>
            <a:defPPr>
              <a:defRPr lang="en-US"/>
            </a:defPPr>
            <a:lvl1pPr algn="ctr">
              <a:defRPr sz="4000" b="1">
                <a:solidFill>
                  <a:schemeClr val="tx2">
                    <a:lumMod val="50000"/>
                  </a:schemeClr>
                </a:solidFill>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lumMod val="50000"/>
                  </a:prstClr>
                </a:solidFill>
                <a:effectLst/>
                <a:uLnTx/>
                <a:uFillTx/>
                <a:latin typeface="Corbel" panose="020B0503020204020204" pitchFamily="34" charset="0"/>
                <a:ea typeface="+mn-ea"/>
                <a:cs typeface="+mn-cs"/>
              </a:rPr>
              <a:t>Hop Queues</a:t>
            </a:r>
          </a:p>
        </p:txBody>
      </p:sp>
      <p:sp>
        <p:nvSpPr>
          <p:cNvPr id="87" name="TextBox 86">
            <a:extLst>
              <a:ext uri="{FF2B5EF4-FFF2-40B4-BE49-F238E27FC236}">
                <a16:creationId xmlns:a16="http://schemas.microsoft.com/office/drawing/2014/main" id="{384E4DC0-158B-E366-B88B-E7867288E780}"/>
              </a:ext>
            </a:extLst>
          </p:cNvPr>
          <p:cNvSpPr txBox="1"/>
          <p:nvPr/>
        </p:nvSpPr>
        <p:spPr>
          <a:xfrm>
            <a:off x="5284439" y="2127142"/>
            <a:ext cx="2750673" cy="3074336"/>
          </a:xfrm>
          <a:prstGeom prst="roundRect">
            <a:avLst>
              <a:gd name="adj" fmla="val 1745"/>
            </a:avLst>
          </a:prstGeom>
          <a:solidFill>
            <a:srgbClr val="C5E0B4"/>
          </a:solidFill>
          <a:ln w="28575">
            <a:solidFill>
              <a:sysClr val="windowText" lastClr="000000"/>
            </a:solidFill>
            <a:prstDash val="sysDot"/>
          </a:ln>
        </p:spPr>
        <p:txBody>
          <a:bodyPr wrap="square" lIns="73153" rIns="73153" bIns="18288" rtlCol="0" anchor="b" anchorCtr="0">
            <a:noAutofit/>
          </a:bodyPr>
          <a:lstStyle>
            <a:defPPr>
              <a:defRPr lang="en-US"/>
            </a:defPPr>
            <a:lvl1pPr algn="r">
              <a:defRPr sz="6000" b="1">
                <a:solidFill>
                  <a:srgbClr val="632A8F"/>
                </a:solidFill>
                <a:latin typeface="Corbel" panose="020B0503020204020204" pitchFamily="34" charset="0"/>
              </a:defRPr>
            </a:lvl1pPr>
          </a:lstStyle>
          <a:p>
            <a:pPr marL="0" marR="0" lvl="0" indent="0" algn="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srgbClr val="70AD47">
                    <a:lumMod val="50000"/>
                  </a:srgbClr>
                </a:solidFill>
                <a:effectLst/>
                <a:uLnTx/>
                <a:uFillTx/>
                <a:latin typeface="Corbel" panose="020B0503020204020204" pitchFamily="34" charset="0"/>
                <a:ea typeface="+mn-ea"/>
                <a:cs typeface="+mn-cs"/>
              </a:rPr>
              <a:t>BitAlign (BA)</a:t>
            </a:r>
          </a:p>
        </p:txBody>
      </p:sp>
      <p:sp>
        <p:nvSpPr>
          <p:cNvPr id="88" name="TextBox 87">
            <a:extLst>
              <a:ext uri="{FF2B5EF4-FFF2-40B4-BE49-F238E27FC236}">
                <a16:creationId xmlns:a16="http://schemas.microsoft.com/office/drawing/2014/main" id="{D408568E-140B-7F1E-CDB6-C434117B992B}"/>
              </a:ext>
            </a:extLst>
          </p:cNvPr>
          <p:cNvSpPr txBox="1"/>
          <p:nvPr/>
        </p:nvSpPr>
        <p:spPr>
          <a:xfrm>
            <a:off x="5432867" y="2252452"/>
            <a:ext cx="2470967" cy="447183"/>
          </a:xfrm>
          <a:prstGeom prst="roundRect">
            <a:avLst>
              <a:gd name="adj" fmla="val 5084"/>
            </a:avLst>
          </a:prstGeom>
          <a:solidFill>
            <a:srgbClr val="E7E6E6">
              <a:lumMod val="90000"/>
            </a:srgbClr>
          </a:solidFill>
          <a:ln w="28575">
            <a:solidFill>
              <a:sysClr val="windowText" lastClr="000000"/>
            </a:solidFill>
          </a:ln>
        </p:spPr>
        <p:txBody>
          <a:bodyPr wrap="square" rtlCol="0" anchor="ctr" anchorCtr="0">
            <a:noAutofit/>
          </a:bodyPr>
          <a:lstStyle>
            <a:defPPr>
              <a:defRPr lang="en-US"/>
            </a:defPPr>
            <a:lvl1pPr algn="ctr">
              <a:defRPr sz="4000" b="1">
                <a:solidFill>
                  <a:schemeClr val="tx2">
                    <a:lumMod val="50000"/>
                  </a:schemeClr>
                </a:solidFill>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Input Scratchpad</a:t>
            </a:r>
          </a:p>
        </p:txBody>
      </p:sp>
      <p:sp>
        <p:nvSpPr>
          <p:cNvPr id="89" name="TextBox 88">
            <a:extLst>
              <a:ext uri="{FF2B5EF4-FFF2-40B4-BE49-F238E27FC236}">
                <a16:creationId xmlns:a16="http://schemas.microsoft.com/office/drawing/2014/main" id="{87861C07-864A-A073-3FB1-B24117BEEB02}"/>
              </a:ext>
            </a:extLst>
          </p:cNvPr>
          <p:cNvSpPr txBox="1">
            <a:spLocks/>
          </p:cNvSpPr>
          <p:nvPr/>
        </p:nvSpPr>
        <p:spPr>
          <a:xfrm>
            <a:off x="5431512" y="2960113"/>
            <a:ext cx="916500" cy="583629"/>
          </a:xfrm>
          <a:prstGeom prst="roundRect">
            <a:avLst>
              <a:gd name="adj" fmla="val 1481"/>
            </a:avLst>
          </a:prstGeom>
          <a:solidFill>
            <a:srgbClr val="70AD47">
              <a:lumMod val="50000"/>
              <a:alpha val="49000"/>
            </a:srgbClr>
          </a:solidFill>
          <a:ln w="28575">
            <a:solidFill>
              <a:sysClr val="windowText" lastClr="000000"/>
            </a:solidFill>
          </a:ln>
        </p:spPr>
        <p:txBody>
          <a:bodyPr wrap="square" rtlCol="0" anchor="ctr" anchorCtr="0">
            <a:noAutofit/>
          </a:bodyPr>
          <a:lstStyle>
            <a:defPPr>
              <a:defRPr lang="en-US"/>
            </a:defPPr>
            <a:lvl1pPr algn="ctr">
              <a:defRPr sz="4000" b="1">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Generate Bitvectors</a:t>
            </a:r>
          </a:p>
        </p:txBody>
      </p:sp>
      <p:sp>
        <p:nvSpPr>
          <p:cNvPr id="90" name="TextBox 89">
            <a:extLst>
              <a:ext uri="{FF2B5EF4-FFF2-40B4-BE49-F238E27FC236}">
                <a16:creationId xmlns:a16="http://schemas.microsoft.com/office/drawing/2014/main" id="{6C507980-35BB-2AB2-2C26-58F7F31EA5A6}"/>
              </a:ext>
            </a:extLst>
          </p:cNvPr>
          <p:cNvSpPr txBox="1">
            <a:spLocks/>
          </p:cNvSpPr>
          <p:nvPr/>
        </p:nvSpPr>
        <p:spPr>
          <a:xfrm>
            <a:off x="5431512" y="4673098"/>
            <a:ext cx="916500" cy="430105"/>
          </a:xfrm>
          <a:prstGeom prst="roundRect">
            <a:avLst>
              <a:gd name="adj" fmla="val 1481"/>
            </a:avLst>
          </a:prstGeom>
          <a:solidFill>
            <a:srgbClr val="70AD47">
              <a:lumMod val="50000"/>
              <a:alpha val="49000"/>
            </a:srgbClr>
          </a:solidFill>
          <a:ln w="28575">
            <a:solidFill>
              <a:sysClr val="windowText" lastClr="000000"/>
            </a:solidFill>
          </a:ln>
        </p:spPr>
        <p:txBody>
          <a:bodyPr wrap="square" rtlCol="0" anchor="ctr" anchorCtr="0">
            <a:noAutofit/>
          </a:bodyPr>
          <a:lstStyle>
            <a:defPPr>
              <a:defRPr lang="en-US"/>
            </a:defPPr>
            <a:lvl1pPr algn="ctr">
              <a:defRPr sz="4000" b="1">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Perform</a:t>
            </a:r>
          </a:p>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Traceback</a:t>
            </a:r>
          </a:p>
        </p:txBody>
      </p:sp>
      <p:sp>
        <p:nvSpPr>
          <p:cNvPr id="91" name="TextBox 90">
            <a:extLst>
              <a:ext uri="{FF2B5EF4-FFF2-40B4-BE49-F238E27FC236}">
                <a16:creationId xmlns:a16="http://schemas.microsoft.com/office/drawing/2014/main" id="{269839F8-946A-EF61-6B85-784384EACB1D}"/>
              </a:ext>
            </a:extLst>
          </p:cNvPr>
          <p:cNvSpPr txBox="1"/>
          <p:nvPr/>
        </p:nvSpPr>
        <p:spPr>
          <a:xfrm>
            <a:off x="5431512" y="3809723"/>
            <a:ext cx="2470967" cy="654246"/>
          </a:xfrm>
          <a:prstGeom prst="roundRect">
            <a:avLst>
              <a:gd name="adj" fmla="val 5084"/>
            </a:avLst>
          </a:prstGeom>
          <a:solidFill>
            <a:srgbClr val="E7E6E6">
              <a:lumMod val="90000"/>
            </a:srgbClr>
          </a:solidFill>
          <a:ln w="28575">
            <a:solidFill>
              <a:sysClr val="windowText" lastClr="000000"/>
            </a:solidFill>
          </a:ln>
        </p:spPr>
        <p:txBody>
          <a:bodyPr wrap="square" rtlCol="0" anchor="ctr" anchorCtr="0">
            <a:noAutofit/>
          </a:bodyPr>
          <a:lstStyle>
            <a:defPPr>
              <a:defRPr lang="en-US"/>
            </a:defPPr>
            <a:lvl1pPr algn="ctr">
              <a:defRPr sz="4000" b="1">
                <a:solidFill>
                  <a:schemeClr val="tx2">
                    <a:lumMod val="50000"/>
                  </a:schemeClr>
                </a:solidFill>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Bitvector Scratchpad</a:t>
            </a:r>
          </a:p>
        </p:txBody>
      </p:sp>
      <p:sp>
        <p:nvSpPr>
          <p:cNvPr id="92" name="TextBox 91">
            <a:extLst>
              <a:ext uri="{FF2B5EF4-FFF2-40B4-BE49-F238E27FC236}">
                <a16:creationId xmlns:a16="http://schemas.microsoft.com/office/drawing/2014/main" id="{469C4BF0-383F-561C-E0F0-E1F6E9A9BFD0}"/>
              </a:ext>
            </a:extLst>
          </p:cNvPr>
          <p:cNvSpPr txBox="1"/>
          <p:nvPr/>
        </p:nvSpPr>
        <p:spPr>
          <a:xfrm>
            <a:off x="6903382" y="2960112"/>
            <a:ext cx="999097" cy="583629"/>
          </a:xfrm>
          <a:prstGeom prst="roundRect">
            <a:avLst>
              <a:gd name="adj" fmla="val 5084"/>
            </a:avLst>
          </a:prstGeom>
          <a:solidFill>
            <a:srgbClr val="EAF4E4"/>
          </a:solidFill>
          <a:ln w="28575">
            <a:solidFill>
              <a:sysClr val="windowText" lastClr="000000"/>
            </a:solidFill>
          </a:ln>
        </p:spPr>
        <p:txBody>
          <a:bodyPr wrap="square" rtlCol="0" anchor="ctr" anchorCtr="0">
            <a:noAutofit/>
          </a:bodyPr>
          <a:lstStyle>
            <a:defPPr>
              <a:defRPr lang="en-US"/>
            </a:defPPr>
            <a:lvl1pPr algn="ctr">
              <a:defRPr sz="4000" b="1">
                <a:solidFill>
                  <a:schemeClr val="tx2">
                    <a:lumMod val="50000"/>
                  </a:schemeClr>
                </a:solidFill>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Hop Queues</a:t>
            </a:r>
          </a:p>
        </p:txBody>
      </p:sp>
      <p:sp>
        <p:nvSpPr>
          <p:cNvPr id="93" name="Rectangle 92">
            <a:extLst>
              <a:ext uri="{FF2B5EF4-FFF2-40B4-BE49-F238E27FC236}">
                <a16:creationId xmlns:a16="http://schemas.microsoft.com/office/drawing/2014/main" id="{4BBCB946-2FF4-FE5F-ACE2-8946EC86CFC1}"/>
              </a:ext>
            </a:extLst>
          </p:cNvPr>
          <p:cNvSpPr/>
          <p:nvPr/>
        </p:nvSpPr>
        <p:spPr>
          <a:xfrm>
            <a:off x="1731247" y="5725319"/>
            <a:ext cx="3384365" cy="784830"/>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srgbClr val="7030A0"/>
                </a:solidFill>
                <a:effectLst/>
                <a:uLnTx/>
                <a:uFillTx/>
                <a:latin typeface="Corbel" panose="020B0503020204020204"/>
                <a:ea typeface="+mn-ea"/>
                <a:cs typeface="+mn-cs"/>
              </a:rPr>
              <a:t>MinSeed: </a:t>
            </a:r>
            <a:r>
              <a:rPr kumimoji="0" lang="en-US" sz="1500" b="0" i="1" u="none" strike="noStrike" kern="1200" cap="none" spc="0" normalizeH="0" baseline="0" noProof="0" dirty="0">
                <a:ln>
                  <a:noFill/>
                </a:ln>
                <a:solidFill>
                  <a:prstClr val="black"/>
                </a:solidFill>
                <a:effectLst/>
                <a:uLnTx/>
                <a:uFillTx/>
                <a:latin typeface="LinLibertineT"/>
                <a:ea typeface="+mn-ea"/>
                <a:cs typeface="+mn-cs"/>
              </a:rPr>
              <a:t>first</a:t>
            </a:r>
            <a:r>
              <a:rPr kumimoji="0" lang="en-US" sz="1500" b="0" i="0" u="none" strike="noStrike" kern="1200" cap="none" spc="0" normalizeH="0" baseline="0" noProof="0" dirty="0">
                <a:ln>
                  <a:noFill/>
                </a:ln>
                <a:solidFill>
                  <a:prstClr val="black"/>
                </a:solidFill>
                <a:effectLst/>
                <a:uLnTx/>
                <a:uFillTx/>
                <a:latin typeface="LinLibertineT"/>
                <a:ea typeface="+mn-ea"/>
                <a:cs typeface="+mn-cs"/>
              </a:rPr>
              <a:t> hardware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prstClr val="black"/>
                </a:solidFill>
                <a:effectLst/>
                <a:uLnTx/>
                <a:uFillTx/>
                <a:latin typeface="LinLibertineT"/>
                <a:ea typeface="+mn-ea"/>
                <a:cs typeface="+mn-cs"/>
              </a:rPr>
              <a:t>accelerator for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srgbClr val="7030A0"/>
                </a:solidFill>
                <a:effectLst/>
                <a:uLnTx/>
                <a:uFillTx/>
                <a:latin typeface="LinLibertineT"/>
                <a:ea typeface="+mn-ea"/>
                <a:cs typeface="+mn-cs"/>
              </a:rPr>
              <a:t>Min</a:t>
            </a:r>
            <a:r>
              <a:rPr kumimoji="0" lang="en-US" sz="1500" b="0" i="0" u="none" strike="noStrike" kern="1200" cap="none" spc="0" normalizeH="0" baseline="0" noProof="0" dirty="0">
                <a:ln>
                  <a:noFill/>
                </a:ln>
                <a:solidFill>
                  <a:prstClr val="black"/>
                </a:solidFill>
                <a:effectLst/>
                <a:uLnTx/>
                <a:uFillTx/>
                <a:latin typeface="LinLibertineT"/>
                <a:ea typeface="+mn-ea"/>
                <a:cs typeface="+mn-cs"/>
              </a:rPr>
              <a:t>imizer-based </a:t>
            </a:r>
            <a:r>
              <a:rPr kumimoji="0" lang="en-US" sz="1500" b="1" i="0" u="none" strike="noStrike" kern="1200" cap="none" spc="0" normalizeH="0" baseline="0" noProof="0" dirty="0">
                <a:ln>
                  <a:noFill/>
                </a:ln>
                <a:solidFill>
                  <a:srgbClr val="7030A0"/>
                </a:solidFill>
                <a:effectLst/>
                <a:uLnTx/>
                <a:uFillTx/>
                <a:latin typeface="LinLibertineT"/>
                <a:ea typeface="+mn-ea"/>
                <a:cs typeface="+mn-cs"/>
              </a:rPr>
              <a:t>Seed</a:t>
            </a:r>
            <a:r>
              <a:rPr kumimoji="0" lang="en-US" sz="1500" b="0" i="0" u="none" strike="noStrike" kern="1200" cap="none" spc="0" normalizeH="0" baseline="0" noProof="0" dirty="0">
                <a:ln>
                  <a:noFill/>
                </a:ln>
                <a:solidFill>
                  <a:prstClr val="black"/>
                </a:solidFill>
                <a:effectLst/>
                <a:uLnTx/>
                <a:uFillTx/>
                <a:latin typeface="LinLibertineT"/>
                <a:ea typeface="+mn-ea"/>
                <a:cs typeface="+mn-cs"/>
              </a:rPr>
              <a:t>ing</a:t>
            </a:r>
            <a:endParaRPr kumimoji="0" lang="en-US" sz="1500" b="0" i="0" u="none" strike="noStrike" kern="1200" cap="none" spc="0" normalizeH="0" baseline="0" noProof="0" dirty="0">
              <a:ln>
                <a:noFill/>
              </a:ln>
              <a:solidFill>
                <a:srgbClr val="00B050"/>
              </a:solidFill>
              <a:effectLst/>
              <a:uLnTx/>
              <a:uFillTx/>
              <a:latin typeface="Corbel" panose="020B0503020204020204"/>
              <a:ea typeface="+mn-ea"/>
              <a:cs typeface="+mn-cs"/>
            </a:endParaRPr>
          </a:p>
        </p:txBody>
      </p:sp>
      <p:sp>
        <p:nvSpPr>
          <p:cNvPr id="95" name="Rectangle 94">
            <a:extLst>
              <a:ext uri="{FF2B5EF4-FFF2-40B4-BE49-F238E27FC236}">
                <a16:creationId xmlns:a16="http://schemas.microsoft.com/office/drawing/2014/main" id="{7E3B36E1-B5F8-B300-AC52-D4EBD53083C6}"/>
              </a:ext>
            </a:extLst>
          </p:cNvPr>
          <p:cNvSpPr/>
          <p:nvPr/>
        </p:nvSpPr>
        <p:spPr>
          <a:xfrm>
            <a:off x="5284439" y="5725319"/>
            <a:ext cx="2750673" cy="784830"/>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srgbClr val="00B050"/>
                </a:solidFill>
                <a:effectLst/>
                <a:uLnTx/>
                <a:uFillTx/>
                <a:latin typeface="Corbel" panose="020B0503020204020204"/>
                <a:ea typeface="+mn-ea"/>
                <a:cs typeface="+mn-cs"/>
              </a:rPr>
              <a:t>BitAlign:</a:t>
            </a:r>
            <a:r>
              <a:rPr kumimoji="0" lang="en-US" sz="1500" b="1" i="0" u="none" strike="noStrike" kern="1200" cap="none" spc="0" normalizeH="0" baseline="0" noProof="0" dirty="0">
                <a:ln>
                  <a:noFill/>
                </a:ln>
                <a:solidFill>
                  <a:srgbClr val="7030A0"/>
                </a:solidFill>
                <a:effectLst/>
                <a:uLnTx/>
                <a:uFillTx/>
                <a:latin typeface="Corbel" panose="020B0503020204020204"/>
                <a:ea typeface="+mn-ea"/>
                <a:cs typeface="+mn-cs"/>
              </a:rPr>
              <a:t> </a:t>
            </a:r>
            <a:r>
              <a:rPr kumimoji="0" lang="en-US" sz="1500" b="0" i="1" u="none" strike="noStrike" kern="1200" cap="none" spc="0" normalizeH="0" baseline="0" noProof="0" dirty="0">
                <a:ln>
                  <a:noFill/>
                </a:ln>
                <a:solidFill>
                  <a:prstClr val="black"/>
                </a:solidFill>
                <a:effectLst/>
                <a:uLnTx/>
                <a:uFillTx/>
                <a:latin typeface="LinLibertineT"/>
                <a:ea typeface="+mn-ea"/>
                <a:cs typeface="+mn-cs"/>
              </a:rPr>
              <a:t>first</a:t>
            </a:r>
            <a:r>
              <a:rPr kumimoji="0" lang="en-US" sz="1500" b="0" i="0" u="none" strike="noStrike" kern="1200" cap="none" spc="0" normalizeH="0" baseline="0" noProof="0" dirty="0">
                <a:ln>
                  <a:noFill/>
                </a:ln>
                <a:solidFill>
                  <a:prstClr val="black"/>
                </a:solidFill>
                <a:effectLst/>
                <a:uLnTx/>
                <a:uFillTx/>
                <a:latin typeface="LinLibertineT"/>
                <a:ea typeface="+mn-ea"/>
                <a:cs typeface="+mn-cs"/>
              </a:rPr>
              <a:t> hardware accelerator for (</a:t>
            </a:r>
            <a:r>
              <a:rPr kumimoji="0" lang="en-US" sz="1500" b="1" i="0" u="none" strike="noStrike" kern="1200" cap="none" spc="0" normalizeH="0" baseline="0" noProof="0" dirty="0">
                <a:ln>
                  <a:noFill/>
                </a:ln>
                <a:solidFill>
                  <a:srgbClr val="00B050"/>
                </a:solidFill>
                <a:effectLst/>
                <a:uLnTx/>
                <a:uFillTx/>
                <a:latin typeface="LinLibertineT"/>
                <a:ea typeface="+mn-ea"/>
                <a:cs typeface="+mn-cs"/>
              </a:rPr>
              <a:t>Bit</a:t>
            </a:r>
            <a:r>
              <a:rPr kumimoji="0" lang="en-US" sz="1500" b="0" i="0" u="none" strike="noStrike" kern="1200" cap="none" spc="0" normalizeH="0" baseline="0" noProof="0" dirty="0">
                <a:ln>
                  <a:noFill/>
                </a:ln>
                <a:solidFill>
                  <a:prstClr val="black"/>
                </a:solidFill>
                <a:effectLst/>
                <a:uLnTx/>
                <a:uFillTx/>
                <a:latin typeface="LinLibertineT"/>
                <a:ea typeface="+mn-ea"/>
                <a:cs typeface="+mn-cs"/>
              </a:rPr>
              <a:t>vector-based) sequence-to-graph </a:t>
            </a:r>
            <a:r>
              <a:rPr kumimoji="0" lang="en-US" sz="1500" b="1" i="0" u="none" strike="noStrike" kern="1200" cap="none" spc="0" normalizeH="0" baseline="0" noProof="0" dirty="0">
                <a:ln>
                  <a:noFill/>
                </a:ln>
                <a:solidFill>
                  <a:srgbClr val="00B050"/>
                </a:solidFill>
                <a:effectLst/>
                <a:uLnTx/>
                <a:uFillTx/>
                <a:latin typeface="LinLibertineT"/>
                <a:ea typeface="+mn-ea"/>
                <a:cs typeface="+mn-cs"/>
              </a:rPr>
              <a:t>Align</a:t>
            </a:r>
            <a:r>
              <a:rPr kumimoji="0" lang="en-US" sz="1500" b="0" i="0" u="none" strike="noStrike" kern="1200" cap="none" spc="0" normalizeH="0" baseline="0" noProof="0" dirty="0">
                <a:ln>
                  <a:noFill/>
                </a:ln>
                <a:solidFill>
                  <a:prstClr val="black"/>
                </a:solidFill>
                <a:effectLst/>
                <a:uLnTx/>
                <a:uFillTx/>
                <a:latin typeface="LinLibertineT"/>
                <a:ea typeface="+mn-ea"/>
                <a:cs typeface="+mn-cs"/>
              </a:rPr>
              <a:t>ment</a:t>
            </a:r>
            <a:endParaRPr kumimoji="0" lang="en-US" sz="1500" b="0" i="0" u="none" strike="noStrike" kern="1200" cap="none" spc="0" normalizeH="0" baseline="0" noProof="0" dirty="0">
              <a:ln>
                <a:noFill/>
              </a:ln>
              <a:solidFill>
                <a:prstClr val="black"/>
              </a:solidFill>
              <a:effectLst/>
              <a:uLnTx/>
              <a:uFillTx/>
              <a:latin typeface="Corbel" panose="020B0503020204020204"/>
              <a:ea typeface="+mn-ea"/>
              <a:cs typeface="+mn-cs"/>
            </a:endParaRPr>
          </a:p>
        </p:txBody>
      </p:sp>
    </p:spTree>
    <p:extLst>
      <p:ext uri="{BB962C8B-B14F-4D97-AF65-F5344CB8AC3E}">
        <p14:creationId xmlns:p14="http://schemas.microsoft.com/office/powerpoint/2010/main" val="16335243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8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4"/>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8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80"/>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93"/>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87"/>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88"/>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89"/>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90"/>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91"/>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92"/>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9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P spid="81" grpId="0" animBg="1"/>
      <p:bldP spid="82" grpId="0" animBg="1"/>
      <p:bldP spid="83" grpId="0" animBg="1"/>
      <p:bldP spid="84" grpId="0" animBg="1"/>
      <p:bldP spid="85" grpId="0" animBg="1"/>
      <p:bldP spid="86" grpId="0" animBg="1"/>
      <p:bldP spid="87" grpId="0" animBg="1"/>
      <p:bldP spid="88" grpId="0" animBg="1"/>
      <p:bldP spid="89" grpId="0" animBg="1"/>
      <p:bldP spid="90" grpId="0" animBg="1"/>
      <p:bldP spid="91" grpId="0" animBg="1"/>
      <p:bldP spid="92" grpId="0" animBg="1"/>
      <p:bldP spid="93" grpId="0"/>
      <p:bldP spid="95" grpId="0"/>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Shape 696"/>
        <p:cNvGrpSpPr/>
        <p:nvPr/>
      </p:nvGrpSpPr>
      <p:grpSpPr>
        <a:xfrm>
          <a:off x="0" y="0"/>
          <a:ext cx="0" cy="0"/>
          <a:chOff x="0" y="0"/>
          <a:chExt cx="0" cy="0"/>
        </a:xfrm>
      </p:grpSpPr>
      <p:sp>
        <p:nvSpPr>
          <p:cNvPr id="61" name="TextBox 60">
            <a:extLst>
              <a:ext uri="{FF2B5EF4-FFF2-40B4-BE49-F238E27FC236}">
                <a16:creationId xmlns:a16="http://schemas.microsoft.com/office/drawing/2014/main" id="{781DD1D8-E8CF-31B8-54B8-8D6530D0CEA9}"/>
              </a:ext>
            </a:extLst>
          </p:cNvPr>
          <p:cNvSpPr txBox="1"/>
          <p:nvPr/>
        </p:nvSpPr>
        <p:spPr>
          <a:xfrm>
            <a:off x="520074" y="4550488"/>
            <a:ext cx="584533" cy="656070"/>
          </a:xfrm>
          <a:prstGeom prst="roundRect">
            <a:avLst>
              <a:gd name="adj" fmla="val 5645"/>
            </a:avLst>
          </a:prstGeom>
          <a:solidFill>
            <a:schemeClr val="bg1">
              <a:lumMod val="95000"/>
            </a:schemeClr>
          </a:solidFill>
          <a:ln w="28575">
            <a:solidFill>
              <a:schemeClr val="bg1">
                <a:lumMod val="50000"/>
              </a:schemeClr>
            </a:solidFill>
          </a:ln>
        </p:spPr>
        <p:txBody>
          <a:bodyPr wrap="square" rtlCol="0" anchor="ctr" anchorCtr="0">
            <a:noAutofit/>
          </a:body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lumMod val="50000"/>
                  </a:prstClr>
                </a:solidFill>
                <a:effectLst/>
                <a:uLnTx/>
                <a:uFillTx/>
                <a:latin typeface="Corbel" panose="020B0503020204020204"/>
                <a:ea typeface="+mn-ea"/>
                <a:cs typeface="+mn-cs"/>
              </a:rPr>
              <a:t>Host CPU</a:t>
            </a:r>
          </a:p>
        </p:txBody>
      </p:sp>
      <p:sp>
        <p:nvSpPr>
          <p:cNvPr id="58" name="TextBox 57">
            <a:extLst>
              <a:ext uri="{FF2B5EF4-FFF2-40B4-BE49-F238E27FC236}">
                <a16:creationId xmlns:a16="http://schemas.microsoft.com/office/drawing/2014/main" id="{71A8D7ED-1B6B-035E-569C-178A4E19C09C}"/>
              </a:ext>
            </a:extLst>
          </p:cNvPr>
          <p:cNvSpPr txBox="1"/>
          <p:nvPr/>
        </p:nvSpPr>
        <p:spPr>
          <a:xfrm>
            <a:off x="1659977" y="1290203"/>
            <a:ext cx="6459835" cy="663200"/>
          </a:xfrm>
          <a:prstGeom prst="roundRect">
            <a:avLst>
              <a:gd name="adj" fmla="val 6412"/>
            </a:avLst>
          </a:prstGeom>
          <a:solidFill>
            <a:schemeClr val="bg1">
              <a:lumMod val="95000"/>
            </a:schemeClr>
          </a:solidFill>
          <a:ln w="28575">
            <a:solidFill>
              <a:schemeClr val="bg1">
                <a:lumMod val="50000"/>
              </a:schemeClr>
            </a:solidFill>
          </a:ln>
        </p:spPr>
        <p:txBody>
          <a:bodyPr wrap="square" lIns="73153" tIns="82297" rIns="73153" rtlCol="0" anchor="t" anchorCtr="0">
            <a:noAutofit/>
          </a:body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prstClr val="white">
                    <a:lumMod val="50000"/>
                  </a:prstClr>
                </a:solidFill>
                <a:effectLst/>
                <a:uLnTx/>
                <a:uFillTx/>
                <a:latin typeface="Corbel" panose="020B0503020204020204"/>
                <a:ea typeface="+mn-ea"/>
                <a:cs typeface="+mn-cs"/>
              </a:rPr>
              <a:t>Main Memory </a:t>
            </a:r>
            <a:r>
              <a:rPr kumimoji="0" lang="en-US" sz="1270" b="0" i="1" u="none" strike="noStrike" kern="0" cap="none" spc="0" normalizeH="0" baseline="0" noProof="0" dirty="0">
                <a:ln>
                  <a:noFill/>
                </a:ln>
                <a:solidFill>
                  <a:prstClr val="white">
                    <a:lumMod val="50000"/>
                  </a:prstClr>
                </a:solidFill>
                <a:effectLst/>
                <a:uLnTx/>
                <a:uFillTx/>
                <a:latin typeface="Corbel" panose="020B0503020204020204"/>
                <a:ea typeface="+mn-ea"/>
                <a:cs typeface="+mn-cs"/>
              </a:rPr>
              <a:t>(graph-based reference &amp; index)</a:t>
            </a:r>
          </a:p>
        </p:txBody>
      </p:sp>
      <p:sp>
        <p:nvSpPr>
          <p:cNvPr id="60" name="TextBox 59">
            <a:extLst>
              <a:ext uri="{FF2B5EF4-FFF2-40B4-BE49-F238E27FC236}">
                <a16:creationId xmlns:a16="http://schemas.microsoft.com/office/drawing/2014/main" id="{E0CA0757-5F0A-A6B1-B65D-0539C22A14A6}"/>
              </a:ext>
            </a:extLst>
          </p:cNvPr>
          <p:cNvSpPr txBox="1"/>
          <p:nvPr/>
        </p:nvSpPr>
        <p:spPr>
          <a:xfrm>
            <a:off x="1659977" y="1285123"/>
            <a:ext cx="6459835" cy="663200"/>
          </a:xfrm>
          <a:prstGeom prst="roundRect">
            <a:avLst>
              <a:gd name="adj" fmla="val 6412"/>
            </a:avLst>
          </a:prstGeom>
          <a:solidFill>
            <a:srgbClr val="9DC3E6"/>
          </a:solidFill>
          <a:ln w="28575">
            <a:solidFill>
              <a:sysClr val="windowText" lastClr="000000"/>
            </a:solidFill>
          </a:ln>
        </p:spPr>
        <p:txBody>
          <a:bodyPr wrap="square" lIns="73153" tIns="82297" rIns="73153" rtlCol="0" anchor="t" anchorCtr="0">
            <a:noAutofit/>
          </a:body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prstClr val="black"/>
                </a:solidFill>
                <a:effectLst/>
                <a:uLnTx/>
                <a:uFillTx/>
                <a:latin typeface="Corbel" panose="020B0503020204020204"/>
                <a:ea typeface="+mn-ea"/>
                <a:cs typeface="+mn-cs"/>
              </a:rPr>
              <a:t>Main Memory </a:t>
            </a:r>
            <a:r>
              <a:rPr kumimoji="0" lang="en-US" sz="1270" b="0" i="1" u="none" strike="noStrike" kern="0" cap="none" spc="0" normalizeH="0" baseline="0" noProof="0" dirty="0">
                <a:ln>
                  <a:noFill/>
                </a:ln>
                <a:solidFill>
                  <a:prstClr val="black"/>
                </a:solidFill>
                <a:effectLst/>
                <a:uLnTx/>
                <a:uFillTx/>
                <a:latin typeface="Corbel" panose="020B0503020204020204"/>
                <a:ea typeface="+mn-ea"/>
                <a:cs typeface="+mn-cs"/>
              </a:rPr>
              <a:t>(graph-based reference &amp; index)</a:t>
            </a:r>
          </a:p>
        </p:txBody>
      </p:sp>
      <p:sp>
        <p:nvSpPr>
          <p:cNvPr id="3" name="Title 2">
            <a:extLst>
              <a:ext uri="{FF2B5EF4-FFF2-40B4-BE49-F238E27FC236}">
                <a16:creationId xmlns:a16="http://schemas.microsoft.com/office/drawing/2014/main" id="{AD59D520-5920-AB4E-A3ED-7922AA4BC1C3}"/>
              </a:ext>
            </a:extLst>
          </p:cNvPr>
          <p:cNvSpPr>
            <a:spLocks noGrp="1"/>
          </p:cNvSpPr>
          <p:nvPr>
            <p:ph type="title"/>
          </p:nvPr>
        </p:nvSpPr>
        <p:spPr/>
        <p:txBody>
          <a:bodyPr>
            <a:normAutofit fontScale="90000"/>
          </a:bodyPr>
          <a:lstStyle/>
          <a:p>
            <a:r>
              <a:rPr lang="en-US" dirty="0"/>
              <a:t>SeGraM Hardware Design</a:t>
            </a:r>
          </a:p>
        </p:txBody>
      </p:sp>
      <p:sp>
        <p:nvSpPr>
          <p:cNvPr id="4" name="Slide Number Placeholder 3">
            <a:extLst>
              <a:ext uri="{FF2B5EF4-FFF2-40B4-BE49-F238E27FC236}">
                <a16:creationId xmlns:a16="http://schemas.microsoft.com/office/drawing/2014/main" id="{70869F66-9577-FF48-A7F7-63DD640C9C85}"/>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179</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
        <p:nvSpPr>
          <p:cNvPr id="377" name="TextBox 376">
            <a:extLst>
              <a:ext uri="{FF2B5EF4-FFF2-40B4-BE49-F238E27FC236}">
                <a16:creationId xmlns:a16="http://schemas.microsoft.com/office/drawing/2014/main" id="{A7812D32-8A23-7C46-8D56-59399B17CCB4}"/>
              </a:ext>
            </a:extLst>
          </p:cNvPr>
          <p:cNvSpPr txBox="1"/>
          <p:nvPr/>
        </p:nvSpPr>
        <p:spPr>
          <a:xfrm>
            <a:off x="1659977" y="2087724"/>
            <a:ext cx="6459835" cy="3587291"/>
          </a:xfrm>
          <a:prstGeom prst="roundRect">
            <a:avLst>
              <a:gd name="adj" fmla="val 1745"/>
            </a:avLst>
          </a:prstGeom>
          <a:solidFill>
            <a:srgbClr val="E7E6E6"/>
          </a:solidFill>
          <a:ln w="28575">
            <a:solidFill>
              <a:sysClr val="windowText" lastClr="000000"/>
            </a:solidFill>
            <a:prstDash val="sysDot"/>
          </a:ln>
        </p:spPr>
        <p:txBody>
          <a:bodyPr wrap="square" lIns="73153" tIns="27432" rIns="73153" bIns="27432" rtlCol="0" anchor="b" anchorCtr="0">
            <a:noAutofit/>
          </a:bodyPr>
          <a:lstStyle/>
          <a:p>
            <a:pPr marL="0" marR="0" lvl="0" indent="0" algn="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prstClr val="black"/>
                </a:solidFill>
                <a:effectLst/>
                <a:uLnTx/>
                <a:uFillTx/>
                <a:latin typeface="Corbel" panose="020B0503020204020204"/>
                <a:ea typeface="+mn-ea"/>
                <a:cs typeface="+mn-cs"/>
              </a:rPr>
              <a:t>SeGraM Accelerator</a:t>
            </a:r>
          </a:p>
        </p:txBody>
      </p:sp>
      <p:sp>
        <p:nvSpPr>
          <p:cNvPr id="378" name="TextBox 377">
            <a:extLst>
              <a:ext uri="{FF2B5EF4-FFF2-40B4-BE49-F238E27FC236}">
                <a16:creationId xmlns:a16="http://schemas.microsoft.com/office/drawing/2014/main" id="{A56B539D-AB62-BA42-ADAC-D1DEA7BE9306}"/>
              </a:ext>
            </a:extLst>
          </p:cNvPr>
          <p:cNvSpPr txBox="1"/>
          <p:nvPr/>
        </p:nvSpPr>
        <p:spPr>
          <a:xfrm>
            <a:off x="1731247" y="2127142"/>
            <a:ext cx="3384365" cy="3074336"/>
          </a:xfrm>
          <a:prstGeom prst="roundRect">
            <a:avLst>
              <a:gd name="adj" fmla="val 1745"/>
            </a:avLst>
          </a:prstGeom>
          <a:solidFill>
            <a:srgbClr val="D2C6FF"/>
          </a:solidFill>
          <a:ln w="28575">
            <a:solidFill>
              <a:sysClr val="windowText" lastClr="000000"/>
            </a:solidFill>
            <a:prstDash val="sysDot"/>
          </a:ln>
        </p:spPr>
        <p:txBody>
          <a:bodyPr wrap="square" lIns="73153" rIns="73153" bIns="18288" rtlCol="0" anchor="b" anchorCtr="0">
            <a:noAutofit/>
          </a:bodyPr>
          <a:lstStyle/>
          <a:p>
            <a:pPr marL="0" marR="0" lvl="0" indent="0" algn="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srgbClr val="632A8F"/>
                </a:solidFill>
                <a:effectLst/>
                <a:uLnTx/>
                <a:uFillTx/>
                <a:latin typeface="Corbel" panose="020B0503020204020204"/>
                <a:ea typeface="+mn-ea"/>
                <a:cs typeface="+mn-cs"/>
              </a:rPr>
              <a:t>MinSeed (MS)</a:t>
            </a:r>
          </a:p>
        </p:txBody>
      </p:sp>
      <p:sp>
        <p:nvSpPr>
          <p:cNvPr id="379" name="TextBox 378">
            <a:extLst>
              <a:ext uri="{FF2B5EF4-FFF2-40B4-BE49-F238E27FC236}">
                <a16:creationId xmlns:a16="http://schemas.microsoft.com/office/drawing/2014/main" id="{6FCA71AC-FD7C-9E46-838C-9BAEE1615105}"/>
              </a:ext>
            </a:extLst>
          </p:cNvPr>
          <p:cNvSpPr txBox="1"/>
          <p:nvPr/>
        </p:nvSpPr>
        <p:spPr>
          <a:xfrm>
            <a:off x="520074" y="4545408"/>
            <a:ext cx="584533" cy="656070"/>
          </a:xfrm>
          <a:prstGeom prst="roundRect">
            <a:avLst>
              <a:gd name="adj" fmla="val 5645"/>
            </a:avLst>
          </a:prstGeom>
          <a:solidFill>
            <a:srgbClr val="ED7D31">
              <a:lumMod val="60000"/>
              <a:lumOff val="40000"/>
              <a:alpha val="19549"/>
            </a:srgbClr>
          </a:solidFill>
          <a:ln w="28575">
            <a:solidFill>
              <a:sysClr val="windowText" lastClr="000000"/>
            </a:solidFill>
          </a:ln>
        </p:spPr>
        <p:txBody>
          <a:bodyPr wrap="square" rtlCol="0" anchor="ctr" anchorCtr="0">
            <a:noAutofit/>
          </a:body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44546A">
                    <a:lumMod val="50000"/>
                  </a:srgbClr>
                </a:solidFill>
                <a:effectLst/>
                <a:uLnTx/>
                <a:uFillTx/>
                <a:latin typeface="Corbel" panose="020B0503020204020204"/>
                <a:ea typeface="+mn-ea"/>
                <a:cs typeface="+mn-cs"/>
              </a:rPr>
              <a:t>Host CPU</a:t>
            </a:r>
          </a:p>
        </p:txBody>
      </p:sp>
      <p:cxnSp>
        <p:nvCxnSpPr>
          <p:cNvPr id="381" name="Straight Arrow Connector 380">
            <a:extLst>
              <a:ext uri="{FF2B5EF4-FFF2-40B4-BE49-F238E27FC236}">
                <a16:creationId xmlns:a16="http://schemas.microsoft.com/office/drawing/2014/main" id="{AEE72B47-40AA-6341-B354-4F459CEA2406}"/>
              </a:ext>
            </a:extLst>
          </p:cNvPr>
          <p:cNvCxnSpPr>
            <a:cxnSpLocks/>
          </p:cNvCxnSpPr>
          <p:nvPr/>
        </p:nvCxnSpPr>
        <p:spPr>
          <a:xfrm>
            <a:off x="1104607" y="4909322"/>
            <a:ext cx="754380" cy="0"/>
          </a:xfrm>
          <a:prstGeom prst="straightConnector1">
            <a:avLst/>
          </a:prstGeom>
          <a:noFill/>
          <a:ln w="28575" cap="flat" cmpd="sng" algn="ctr">
            <a:solidFill>
              <a:srgbClr val="C00000"/>
            </a:solidFill>
            <a:prstDash val="solid"/>
            <a:miter lim="800000"/>
            <a:tailEnd type="triangle"/>
          </a:ln>
          <a:effectLst/>
        </p:spPr>
      </p:cxnSp>
      <p:sp>
        <p:nvSpPr>
          <p:cNvPr id="382" name="TextBox 381">
            <a:extLst>
              <a:ext uri="{FF2B5EF4-FFF2-40B4-BE49-F238E27FC236}">
                <a16:creationId xmlns:a16="http://schemas.microsoft.com/office/drawing/2014/main" id="{273A725A-33FC-2F40-A68C-A6E8AE390951}"/>
              </a:ext>
            </a:extLst>
          </p:cNvPr>
          <p:cNvSpPr txBox="1">
            <a:spLocks/>
          </p:cNvSpPr>
          <p:nvPr/>
        </p:nvSpPr>
        <p:spPr>
          <a:xfrm>
            <a:off x="1858987" y="3571666"/>
            <a:ext cx="914223" cy="652286"/>
          </a:xfrm>
          <a:prstGeom prst="roundRect">
            <a:avLst>
              <a:gd name="adj" fmla="val 1481"/>
            </a:avLst>
          </a:prstGeom>
          <a:solidFill>
            <a:srgbClr val="7030A0">
              <a:alpha val="49000"/>
            </a:srgbClr>
          </a:solidFill>
          <a:ln w="28575">
            <a:solidFill>
              <a:sysClr val="windowText" lastClr="000000"/>
            </a:solidFill>
          </a:ln>
        </p:spPr>
        <p:txBody>
          <a:bodyPr wrap="square" rtlCol="0" anchor="ctr" anchorCtr="0">
            <a:noAutofit/>
          </a:bodyPr>
          <a:lstStyle>
            <a:defPPr>
              <a:defRPr lang="en-US"/>
            </a:defPPr>
            <a:lvl1pPr algn="ctr">
              <a:defRPr sz="4000" b="1">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Find Minimizers</a:t>
            </a:r>
          </a:p>
        </p:txBody>
      </p:sp>
      <p:sp>
        <p:nvSpPr>
          <p:cNvPr id="383" name="TextBox 382">
            <a:extLst>
              <a:ext uri="{FF2B5EF4-FFF2-40B4-BE49-F238E27FC236}">
                <a16:creationId xmlns:a16="http://schemas.microsoft.com/office/drawing/2014/main" id="{360009DE-264A-AC4B-B2E3-2C387BA783B9}"/>
              </a:ext>
            </a:extLst>
          </p:cNvPr>
          <p:cNvSpPr txBox="1"/>
          <p:nvPr/>
        </p:nvSpPr>
        <p:spPr>
          <a:xfrm>
            <a:off x="964542" y="4898311"/>
            <a:ext cx="848025" cy="353438"/>
          </a:xfrm>
          <a:prstGeom prst="roundRect">
            <a:avLst>
              <a:gd name="adj" fmla="val 5645"/>
            </a:avLst>
          </a:prstGeom>
          <a:noFill/>
          <a:ln w="28575">
            <a:noFill/>
          </a:ln>
        </p:spPr>
        <p:txBody>
          <a:bodyPr wrap="square" rtlCol="0" anchor="ctr" anchorCtr="0">
            <a:noAutofit/>
          </a:body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00" b="0" i="1" u="none" strike="noStrike" kern="0" cap="none" spc="0" normalizeH="0" baseline="0" noProof="0" dirty="0">
                <a:ln>
                  <a:noFill/>
                </a:ln>
                <a:solidFill>
                  <a:srgbClr val="C00000"/>
                </a:solidFill>
                <a:effectLst/>
                <a:uLnTx/>
                <a:uFillTx/>
                <a:latin typeface="Corbel" panose="020B0503020204020204"/>
                <a:ea typeface="+mn-ea"/>
                <a:cs typeface="+mn-cs"/>
              </a:rPr>
              <a:t>query</a:t>
            </a:r>
          </a:p>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00" b="0" i="1" u="none" strike="noStrike" kern="0" cap="none" spc="0" normalizeH="0" baseline="0" noProof="0" dirty="0">
                <a:ln>
                  <a:noFill/>
                </a:ln>
                <a:solidFill>
                  <a:srgbClr val="C00000"/>
                </a:solidFill>
                <a:effectLst/>
                <a:uLnTx/>
                <a:uFillTx/>
                <a:latin typeface="Corbel" panose="020B0503020204020204"/>
                <a:ea typeface="+mn-ea"/>
                <a:cs typeface="+mn-cs"/>
              </a:rPr>
              <a:t>read</a:t>
            </a:r>
          </a:p>
        </p:txBody>
      </p:sp>
      <p:sp>
        <p:nvSpPr>
          <p:cNvPr id="384" name="TextBox 383">
            <a:extLst>
              <a:ext uri="{FF2B5EF4-FFF2-40B4-BE49-F238E27FC236}">
                <a16:creationId xmlns:a16="http://schemas.microsoft.com/office/drawing/2014/main" id="{A7407CDC-4B7F-D342-BE1B-31DCB55CCDE5}"/>
              </a:ext>
            </a:extLst>
          </p:cNvPr>
          <p:cNvSpPr txBox="1">
            <a:spLocks noChangeAspect="1"/>
          </p:cNvSpPr>
          <p:nvPr/>
        </p:nvSpPr>
        <p:spPr>
          <a:xfrm>
            <a:off x="1295179" y="4677747"/>
            <a:ext cx="186986" cy="186986"/>
          </a:xfrm>
          <a:prstGeom prst="ellipse">
            <a:avLst/>
          </a:prstGeom>
          <a:solidFill>
            <a:srgbClr val="C00000"/>
          </a:solidFill>
          <a:ln w="28575">
            <a:solidFill>
              <a:srgbClr val="C00000"/>
            </a:solidFill>
          </a:ln>
        </p:spPr>
        <p:txBody>
          <a:bodyPr wrap="none" lIns="9144" tIns="0" rIns="0" bIns="9144" rtlCol="0" anchor="ctr" anchorCtr="0">
            <a:noAutofit/>
          </a:body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prstClr val="white"/>
                </a:solidFill>
                <a:effectLst/>
                <a:uLnTx/>
                <a:uFillTx/>
                <a:latin typeface="Linux Libertine O Semibold" panose="02000503000000000000" pitchFamily="2" charset="0"/>
                <a:ea typeface="Linux Libertine O Semibold" panose="02000503000000000000" pitchFamily="2" charset="0"/>
                <a:cs typeface="Linux Libertine O Semibold" panose="02000503000000000000" pitchFamily="2" charset="0"/>
              </a:rPr>
              <a:t>1</a:t>
            </a:r>
          </a:p>
        </p:txBody>
      </p:sp>
      <p:sp>
        <p:nvSpPr>
          <p:cNvPr id="385" name="TextBox 384">
            <a:extLst>
              <a:ext uri="{FF2B5EF4-FFF2-40B4-BE49-F238E27FC236}">
                <a16:creationId xmlns:a16="http://schemas.microsoft.com/office/drawing/2014/main" id="{9EE50CA0-BF9D-8A4E-8E67-2239112A085A}"/>
              </a:ext>
            </a:extLst>
          </p:cNvPr>
          <p:cNvSpPr txBox="1"/>
          <p:nvPr/>
        </p:nvSpPr>
        <p:spPr>
          <a:xfrm>
            <a:off x="5284439" y="2127142"/>
            <a:ext cx="2750673" cy="3074336"/>
          </a:xfrm>
          <a:prstGeom prst="roundRect">
            <a:avLst>
              <a:gd name="adj" fmla="val 1745"/>
            </a:avLst>
          </a:prstGeom>
          <a:solidFill>
            <a:srgbClr val="C5E0B4"/>
          </a:solidFill>
          <a:ln w="28575">
            <a:solidFill>
              <a:sysClr val="windowText" lastClr="000000"/>
            </a:solidFill>
            <a:prstDash val="sysDot"/>
          </a:ln>
        </p:spPr>
        <p:txBody>
          <a:bodyPr wrap="square" lIns="73153" rIns="73153" bIns="18288" rtlCol="0" anchor="b" anchorCtr="0">
            <a:noAutofit/>
          </a:bodyPr>
          <a:lstStyle>
            <a:defPPr>
              <a:defRPr lang="en-US"/>
            </a:defPPr>
            <a:lvl1pPr algn="r">
              <a:defRPr sz="6000" b="1">
                <a:solidFill>
                  <a:srgbClr val="632A8F"/>
                </a:solidFill>
                <a:latin typeface="Corbel" panose="020B0503020204020204" pitchFamily="34" charset="0"/>
              </a:defRPr>
            </a:lvl1pPr>
          </a:lstStyle>
          <a:p>
            <a:pPr marL="0" marR="0" lvl="0" indent="0" algn="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srgbClr val="70AD47">
                    <a:lumMod val="50000"/>
                  </a:srgbClr>
                </a:solidFill>
                <a:effectLst/>
                <a:uLnTx/>
                <a:uFillTx/>
                <a:latin typeface="Corbel" panose="020B0503020204020204" pitchFamily="34" charset="0"/>
                <a:ea typeface="+mn-ea"/>
                <a:cs typeface="+mn-cs"/>
              </a:rPr>
              <a:t>BitAlign (BA)</a:t>
            </a:r>
          </a:p>
        </p:txBody>
      </p:sp>
      <p:sp>
        <p:nvSpPr>
          <p:cNvPr id="386" name="TextBox 385">
            <a:extLst>
              <a:ext uri="{FF2B5EF4-FFF2-40B4-BE49-F238E27FC236}">
                <a16:creationId xmlns:a16="http://schemas.microsoft.com/office/drawing/2014/main" id="{58E1AFC4-D292-D549-B86A-0D246372066E}"/>
              </a:ext>
            </a:extLst>
          </p:cNvPr>
          <p:cNvSpPr txBox="1"/>
          <p:nvPr/>
        </p:nvSpPr>
        <p:spPr>
          <a:xfrm>
            <a:off x="1858987" y="4674074"/>
            <a:ext cx="914223" cy="447183"/>
          </a:xfrm>
          <a:prstGeom prst="roundRect">
            <a:avLst>
              <a:gd name="adj" fmla="val 5084"/>
            </a:avLst>
          </a:prstGeom>
          <a:solidFill>
            <a:srgbClr val="E7E6E6">
              <a:lumMod val="90000"/>
            </a:srgbClr>
          </a:solidFill>
          <a:ln w="28575">
            <a:solidFill>
              <a:sysClr val="windowText" lastClr="000000"/>
            </a:solidFill>
          </a:ln>
        </p:spPr>
        <p:txBody>
          <a:bodyPr wrap="square" rtlCol="0" anchor="ctr" anchorCtr="0">
            <a:noAutofit/>
          </a:bodyPr>
          <a:lstStyle>
            <a:defPPr>
              <a:defRPr lang="en-US"/>
            </a:defPPr>
            <a:lvl1pPr algn="ctr">
              <a:defRPr sz="4000" b="1">
                <a:solidFill>
                  <a:schemeClr val="tx2">
                    <a:lumMod val="50000"/>
                  </a:schemeClr>
                </a:solidFill>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Read</a:t>
            </a:r>
          </a:p>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Scratchpad</a:t>
            </a:r>
          </a:p>
        </p:txBody>
      </p:sp>
      <p:sp>
        <p:nvSpPr>
          <p:cNvPr id="387" name="TextBox 386">
            <a:extLst>
              <a:ext uri="{FF2B5EF4-FFF2-40B4-BE49-F238E27FC236}">
                <a16:creationId xmlns:a16="http://schemas.microsoft.com/office/drawing/2014/main" id="{E2F19CF7-AB66-7C42-8A55-1E596E896034}"/>
              </a:ext>
            </a:extLst>
          </p:cNvPr>
          <p:cNvSpPr txBox="1"/>
          <p:nvPr/>
        </p:nvSpPr>
        <p:spPr>
          <a:xfrm>
            <a:off x="1858987" y="2252452"/>
            <a:ext cx="914223" cy="1016023"/>
          </a:xfrm>
          <a:prstGeom prst="roundRect">
            <a:avLst>
              <a:gd name="adj" fmla="val 5084"/>
            </a:avLst>
          </a:prstGeom>
          <a:solidFill>
            <a:srgbClr val="E7E6E6">
              <a:lumMod val="90000"/>
            </a:srgbClr>
          </a:solidFill>
          <a:ln w="28575">
            <a:solidFill>
              <a:sysClr val="windowText" lastClr="000000"/>
            </a:solidFill>
          </a:ln>
        </p:spPr>
        <p:txBody>
          <a:bodyPr wrap="square" rtlCol="0" anchor="ctr" anchorCtr="0">
            <a:noAutofit/>
          </a:bodyPr>
          <a:lstStyle>
            <a:defPPr>
              <a:defRPr lang="en-US"/>
            </a:defPPr>
            <a:lvl1pPr algn="ctr">
              <a:defRPr sz="4000" b="1">
                <a:solidFill>
                  <a:schemeClr val="tx2">
                    <a:lumMod val="50000"/>
                  </a:schemeClr>
                </a:solidFill>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Minimizer Scratchpad</a:t>
            </a:r>
          </a:p>
        </p:txBody>
      </p:sp>
      <p:sp>
        <p:nvSpPr>
          <p:cNvPr id="388" name="TextBox 387">
            <a:extLst>
              <a:ext uri="{FF2B5EF4-FFF2-40B4-BE49-F238E27FC236}">
                <a16:creationId xmlns:a16="http://schemas.microsoft.com/office/drawing/2014/main" id="{D45B38BF-3C5E-F64A-A9A1-6B1A006CF4D3}"/>
              </a:ext>
            </a:extLst>
          </p:cNvPr>
          <p:cNvSpPr txBox="1">
            <a:spLocks/>
          </p:cNvSpPr>
          <p:nvPr/>
        </p:nvSpPr>
        <p:spPr>
          <a:xfrm>
            <a:off x="2900950" y="3571666"/>
            <a:ext cx="1008749" cy="652287"/>
          </a:xfrm>
          <a:prstGeom prst="roundRect">
            <a:avLst>
              <a:gd name="adj" fmla="val 1481"/>
            </a:avLst>
          </a:prstGeom>
          <a:solidFill>
            <a:srgbClr val="7030A0">
              <a:alpha val="49000"/>
            </a:srgbClr>
          </a:solidFill>
          <a:ln w="28575">
            <a:solidFill>
              <a:sysClr val="windowText" lastClr="000000"/>
            </a:solidFill>
          </a:ln>
        </p:spPr>
        <p:txBody>
          <a:bodyPr wrap="square" rtlCol="0" anchor="ctr" anchorCtr="0">
            <a:noAutofit/>
          </a:bodyPr>
          <a:lstStyle>
            <a:defPPr>
              <a:defRPr lang="en-US"/>
            </a:defPPr>
            <a:lvl1pPr algn="ctr">
              <a:defRPr sz="4000" b="1">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Filter</a:t>
            </a:r>
          </a:p>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Minimizers by Frequency</a:t>
            </a:r>
          </a:p>
        </p:txBody>
      </p:sp>
      <p:sp>
        <p:nvSpPr>
          <p:cNvPr id="389" name="TextBox 388">
            <a:extLst>
              <a:ext uri="{FF2B5EF4-FFF2-40B4-BE49-F238E27FC236}">
                <a16:creationId xmlns:a16="http://schemas.microsoft.com/office/drawing/2014/main" id="{5E0DC71F-43C4-BB4E-A06D-5D7A15E525F5}"/>
              </a:ext>
            </a:extLst>
          </p:cNvPr>
          <p:cNvSpPr txBox="1"/>
          <p:nvPr/>
        </p:nvSpPr>
        <p:spPr>
          <a:xfrm>
            <a:off x="4075105" y="2252452"/>
            <a:ext cx="914407" cy="1016023"/>
          </a:xfrm>
          <a:prstGeom prst="roundRect">
            <a:avLst>
              <a:gd name="adj" fmla="val 5084"/>
            </a:avLst>
          </a:prstGeom>
          <a:solidFill>
            <a:srgbClr val="E7E6E6">
              <a:lumMod val="90000"/>
            </a:srgbClr>
          </a:solidFill>
          <a:ln w="28575">
            <a:solidFill>
              <a:sysClr val="windowText" lastClr="000000"/>
            </a:solidFill>
          </a:ln>
        </p:spPr>
        <p:txBody>
          <a:bodyPr wrap="square" rtlCol="0" anchor="ctr" anchorCtr="0">
            <a:noAutofit/>
          </a:bodyPr>
          <a:lstStyle>
            <a:defPPr>
              <a:defRPr lang="en-US"/>
            </a:defPPr>
            <a:lvl1pPr algn="ctr">
              <a:defRPr sz="4000" b="1">
                <a:solidFill>
                  <a:schemeClr val="tx2">
                    <a:lumMod val="50000"/>
                  </a:schemeClr>
                </a:solidFill>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Seed Scratchpad</a:t>
            </a:r>
          </a:p>
        </p:txBody>
      </p:sp>
      <p:sp>
        <p:nvSpPr>
          <p:cNvPr id="390" name="TextBox 389">
            <a:extLst>
              <a:ext uri="{FF2B5EF4-FFF2-40B4-BE49-F238E27FC236}">
                <a16:creationId xmlns:a16="http://schemas.microsoft.com/office/drawing/2014/main" id="{B710D81B-3E71-B840-98FC-19E5EE119FA2}"/>
              </a:ext>
            </a:extLst>
          </p:cNvPr>
          <p:cNvSpPr txBox="1">
            <a:spLocks/>
          </p:cNvSpPr>
          <p:nvPr/>
        </p:nvSpPr>
        <p:spPr>
          <a:xfrm>
            <a:off x="4021911" y="3571666"/>
            <a:ext cx="1011100" cy="652286"/>
          </a:xfrm>
          <a:prstGeom prst="roundRect">
            <a:avLst>
              <a:gd name="adj" fmla="val 1481"/>
            </a:avLst>
          </a:prstGeom>
          <a:solidFill>
            <a:srgbClr val="7030A0">
              <a:alpha val="49000"/>
            </a:srgbClr>
          </a:solidFill>
          <a:ln w="28575">
            <a:solidFill>
              <a:sysClr val="windowText" lastClr="000000"/>
            </a:solidFill>
          </a:ln>
        </p:spPr>
        <p:txBody>
          <a:bodyPr wrap="square" rtlCol="0" anchor="ctr" anchorCtr="0">
            <a:noAutofit/>
          </a:bodyPr>
          <a:lstStyle>
            <a:defPPr>
              <a:defRPr lang="en-US"/>
            </a:defPPr>
            <a:lvl1pPr algn="ctr">
              <a:defRPr sz="4000" b="1">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Find Candidate</a:t>
            </a:r>
          </a:p>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Seed Regions</a:t>
            </a:r>
          </a:p>
        </p:txBody>
      </p:sp>
      <p:sp>
        <p:nvSpPr>
          <p:cNvPr id="391" name="TextBox 390">
            <a:extLst>
              <a:ext uri="{FF2B5EF4-FFF2-40B4-BE49-F238E27FC236}">
                <a16:creationId xmlns:a16="http://schemas.microsoft.com/office/drawing/2014/main" id="{C3FC1D87-12F5-BD4E-9B84-838BECDF89F4}"/>
              </a:ext>
            </a:extLst>
          </p:cNvPr>
          <p:cNvSpPr txBox="1"/>
          <p:nvPr/>
        </p:nvSpPr>
        <p:spPr>
          <a:xfrm>
            <a:off x="5432867" y="2252452"/>
            <a:ext cx="2470967" cy="447183"/>
          </a:xfrm>
          <a:prstGeom prst="roundRect">
            <a:avLst>
              <a:gd name="adj" fmla="val 5084"/>
            </a:avLst>
          </a:prstGeom>
          <a:solidFill>
            <a:srgbClr val="E7E6E6">
              <a:lumMod val="90000"/>
            </a:srgbClr>
          </a:solidFill>
          <a:ln w="28575">
            <a:solidFill>
              <a:sysClr val="windowText" lastClr="000000"/>
            </a:solidFill>
          </a:ln>
        </p:spPr>
        <p:txBody>
          <a:bodyPr wrap="square" rtlCol="0" anchor="ctr" anchorCtr="0">
            <a:noAutofit/>
          </a:bodyPr>
          <a:lstStyle>
            <a:defPPr>
              <a:defRPr lang="en-US"/>
            </a:defPPr>
            <a:lvl1pPr algn="ctr">
              <a:defRPr sz="4000" b="1">
                <a:solidFill>
                  <a:schemeClr val="tx2">
                    <a:lumMod val="50000"/>
                  </a:schemeClr>
                </a:solidFill>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Input Scratchpad</a:t>
            </a:r>
          </a:p>
        </p:txBody>
      </p:sp>
      <p:sp>
        <p:nvSpPr>
          <p:cNvPr id="392" name="TextBox 391">
            <a:extLst>
              <a:ext uri="{FF2B5EF4-FFF2-40B4-BE49-F238E27FC236}">
                <a16:creationId xmlns:a16="http://schemas.microsoft.com/office/drawing/2014/main" id="{57B51410-62D7-5042-9BBE-A9757948B5F0}"/>
              </a:ext>
            </a:extLst>
          </p:cNvPr>
          <p:cNvSpPr txBox="1">
            <a:spLocks/>
          </p:cNvSpPr>
          <p:nvPr/>
        </p:nvSpPr>
        <p:spPr>
          <a:xfrm>
            <a:off x="5431512" y="2960113"/>
            <a:ext cx="916500" cy="583629"/>
          </a:xfrm>
          <a:prstGeom prst="roundRect">
            <a:avLst>
              <a:gd name="adj" fmla="val 1481"/>
            </a:avLst>
          </a:prstGeom>
          <a:solidFill>
            <a:srgbClr val="70AD47">
              <a:lumMod val="50000"/>
              <a:alpha val="49000"/>
            </a:srgbClr>
          </a:solidFill>
          <a:ln w="28575">
            <a:solidFill>
              <a:sysClr val="windowText" lastClr="000000"/>
            </a:solidFill>
          </a:ln>
        </p:spPr>
        <p:txBody>
          <a:bodyPr wrap="square" rtlCol="0" anchor="ctr" anchorCtr="0">
            <a:noAutofit/>
          </a:bodyPr>
          <a:lstStyle>
            <a:defPPr>
              <a:defRPr lang="en-US"/>
            </a:defPPr>
            <a:lvl1pPr algn="ctr">
              <a:defRPr sz="4000" b="1">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Generate Bitvectors</a:t>
            </a:r>
          </a:p>
        </p:txBody>
      </p:sp>
      <p:sp>
        <p:nvSpPr>
          <p:cNvPr id="393" name="TextBox 392">
            <a:extLst>
              <a:ext uri="{FF2B5EF4-FFF2-40B4-BE49-F238E27FC236}">
                <a16:creationId xmlns:a16="http://schemas.microsoft.com/office/drawing/2014/main" id="{2C746795-3C18-4243-BE4D-C531D2DA2604}"/>
              </a:ext>
            </a:extLst>
          </p:cNvPr>
          <p:cNvSpPr txBox="1">
            <a:spLocks/>
          </p:cNvSpPr>
          <p:nvPr/>
        </p:nvSpPr>
        <p:spPr>
          <a:xfrm>
            <a:off x="5431512" y="4673098"/>
            <a:ext cx="916500" cy="430105"/>
          </a:xfrm>
          <a:prstGeom prst="roundRect">
            <a:avLst>
              <a:gd name="adj" fmla="val 1481"/>
            </a:avLst>
          </a:prstGeom>
          <a:solidFill>
            <a:srgbClr val="70AD47">
              <a:lumMod val="50000"/>
              <a:alpha val="49000"/>
            </a:srgbClr>
          </a:solidFill>
          <a:ln w="28575">
            <a:solidFill>
              <a:sysClr val="windowText" lastClr="000000"/>
            </a:solidFill>
          </a:ln>
        </p:spPr>
        <p:txBody>
          <a:bodyPr wrap="square" rtlCol="0" anchor="ctr" anchorCtr="0">
            <a:noAutofit/>
          </a:bodyPr>
          <a:lstStyle>
            <a:defPPr>
              <a:defRPr lang="en-US"/>
            </a:defPPr>
            <a:lvl1pPr algn="ctr">
              <a:defRPr sz="4000" b="1">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Perform</a:t>
            </a:r>
          </a:p>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Traceback</a:t>
            </a:r>
          </a:p>
        </p:txBody>
      </p:sp>
      <p:sp>
        <p:nvSpPr>
          <p:cNvPr id="394" name="TextBox 393">
            <a:extLst>
              <a:ext uri="{FF2B5EF4-FFF2-40B4-BE49-F238E27FC236}">
                <a16:creationId xmlns:a16="http://schemas.microsoft.com/office/drawing/2014/main" id="{8EE8E914-864E-0445-8CE9-CD435555CF78}"/>
              </a:ext>
            </a:extLst>
          </p:cNvPr>
          <p:cNvSpPr txBox="1"/>
          <p:nvPr/>
        </p:nvSpPr>
        <p:spPr>
          <a:xfrm>
            <a:off x="5431512" y="3809723"/>
            <a:ext cx="2470967" cy="654246"/>
          </a:xfrm>
          <a:prstGeom prst="roundRect">
            <a:avLst>
              <a:gd name="adj" fmla="val 5084"/>
            </a:avLst>
          </a:prstGeom>
          <a:solidFill>
            <a:srgbClr val="E7E6E6">
              <a:lumMod val="90000"/>
            </a:srgbClr>
          </a:solidFill>
          <a:ln w="28575">
            <a:solidFill>
              <a:sysClr val="windowText" lastClr="000000"/>
            </a:solidFill>
          </a:ln>
        </p:spPr>
        <p:txBody>
          <a:bodyPr wrap="square" rtlCol="0" anchor="ctr" anchorCtr="0">
            <a:noAutofit/>
          </a:bodyPr>
          <a:lstStyle>
            <a:defPPr>
              <a:defRPr lang="en-US"/>
            </a:defPPr>
            <a:lvl1pPr algn="ctr">
              <a:defRPr sz="4000" b="1">
                <a:solidFill>
                  <a:schemeClr val="tx2">
                    <a:lumMod val="50000"/>
                  </a:schemeClr>
                </a:solidFill>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Bitvector Scratchpad</a:t>
            </a:r>
          </a:p>
        </p:txBody>
      </p:sp>
      <p:sp>
        <p:nvSpPr>
          <p:cNvPr id="395" name="TextBox 394">
            <a:extLst>
              <a:ext uri="{FF2B5EF4-FFF2-40B4-BE49-F238E27FC236}">
                <a16:creationId xmlns:a16="http://schemas.microsoft.com/office/drawing/2014/main" id="{15637F85-242E-5842-BD15-83240218D47E}"/>
              </a:ext>
            </a:extLst>
          </p:cNvPr>
          <p:cNvSpPr txBox="1"/>
          <p:nvPr/>
        </p:nvSpPr>
        <p:spPr>
          <a:xfrm>
            <a:off x="6903382" y="2960112"/>
            <a:ext cx="999097" cy="583629"/>
          </a:xfrm>
          <a:prstGeom prst="roundRect">
            <a:avLst>
              <a:gd name="adj" fmla="val 5084"/>
            </a:avLst>
          </a:prstGeom>
          <a:solidFill>
            <a:srgbClr val="EAF4E4"/>
          </a:solidFill>
          <a:ln w="28575">
            <a:solidFill>
              <a:sysClr val="windowText" lastClr="000000"/>
            </a:solidFill>
          </a:ln>
        </p:spPr>
        <p:txBody>
          <a:bodyPr wrap="square" rtlCol="0" anchor="ctr" anchorCtr="0">
            <a:noAutofit/>
          </a:bodyPr>
          <a:lstStyle>
            <a:defPPr>
              <a:defRPr lang="en-US"/>
            </a:defPPr>
            <a:lvl1pPr algn="ctr">
              <a:defRPr sz="4000" b="1">
                <a:solidFill>
                  <a:schemeClr val="tx2">
                    <a:lumMod val="50000"/>
                  </a:schemeClr>
                </a:solidFill>
                <a:latin typeface="Corbel" panose="020B0503020204020204" pitchFamily="34"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black"/>
                </a:solidFill>
                <a:effectLst/>
                <a:uLnTx/>
                <a:uFillTx/>
                <a:latin typeface="Corbel" panose="020B0503020204020204" pitchFamily="34" charset="0"/>
                <a:ea typeface="+mn-ea"/>
                <a:cs typeface="+mn-cs"/>
              </a:rPr>
              <a:t>Hop Queues</a:t>
            </a:r>
          </a:p>
        </p:txBody>
      </p:sp>
      <p:cxnSp>
        <p:nvCxnSpPr>
          <p:cNvPr id="396" name="Straight Arrow Connector 395">
            <a:extLst>
              <a:ext uri="{FF2B5EF4-FFF2-40B4-BE49-F238E27FC236}">
                <a16:creationId xmlns:a16="http://schemas.microsoft.com/office/drawing/2014/main" id="{64A98ED4-5803-9740-B7F1-9D2E48DCA5A3}"/>
              </a:ext>
            </a:extLst>
          </p:cNvPr>
          <p:cNvCxnSpPr>
            <a:cxnSpLocks/>
            <a:stCxn id="386" idx="0"/>
            <a:endCxn id="382" idx="2"/>
          </p:cNvCxnSpPr>
          <p:nvPr/>
        </p:nvCxnSpPr>
        <p:spPr>
          <a:xfrm flipH="1" flipV="1">
            <a:off x="2316099" y="4223952"/>
            <a:ext cx="0" cy="450122"/>
          </a:xfrm>
          <a:prstGeom prst="straightConnector1">
            <a:avLst/>
          </a:prstGeom>
          <a:noFill/>
          <a:ln w="28575" cap="flat" cmpd="sng" algn="ctr">
            <a:solidFill>
              <a:srgbClr val="C00000"/>
            </a:solidFill>
            <a:prstDash val="solid"/>
            <a:miter lim="800000"/>
            <a:tailEnd type="triangle"/>
          </a:ln>
          <a:effectLst/>
        </p:spPr>
      </p:cxnSp>
      <p:cxnSp>
        <p:nvCxnSpPr>
          <p:cNvPr id="397" name="Straight Arrow Connector 396">
            <a:extLst>
              <a:ext uri="{FF2B5EF4-FFF2-40B4-BE49-F238E27FC236}">
                <a16:creationId xmlns:a16="http://schemas.microsoft.com/office/drawing/2014/main" id="{2DFB39EE-67C7-BD45-8B10-6A1289B7784B}"/>
              </a:ext>
            </a:extLst>
          </p:cNvPr>
          <p:cNvCxnSpPr>
            <a:cxnSpLocks/>
            <a:stCxn id="382" idx="0"/>
            <a:endCxn id="387" idx="2"/>
          </p:cNvCxnSpPr>
          <p:nvPr/>
        </p:nvCxnSpPr>
        <p:spPr>
          <a:xfrm flipV="1">
            <a:off x="2316099" y="3268475"/>
            <a:ext cx="0" cy="303191"/>
          </a:xfrm>
          <a:prstGeom prst="straightConnector1">
            <a:avLst/>
          </a:prstGeom>
          <a:noFill/>
          <a:ln w="28575" cap="flat" cmpd="sng" algn="ctr">
            <a:solidFill>
              <a:srgbClr val="C00000"/>
            </a:solidFill>
            <a:prstDash val="solid"/>
            <a:miter lim="800000"/>
            <a:tailEnd type="triangle"/>
          </a:ln>
          <a:effectLst/>
        </p:spPr>
      </p:cxnSp>
      <p:cxnSp>
        <p:nvCxnSpPr>
          <p:cNvPr id="398" name="Elbow Connector 397">
            <a:extLst>
              <a:ext uri="{FF2B5EF4-FFF2-40B4-BE49-F238E27FC236}">
                <a16:creationId xmlns:a16="http://schemas.microsoft.com/office/drawing/2014/main" id="{6EEF3935-F400-E141-9D64-5541A11A7B13}"/>
              </a:ext>
            </a:extLst>
          </p:cNvPr>
          <p:cNvCxnSpPr>
            <a:cxnSpLocks/>
          </p:cNvCxnSpPr>
          <p:nvPr/>
        </p:nvCxnSpPr>
        <p:spPr>
          <a:xfrm rot="16200000" flipH="1">
            <a:off x="2007572" y="2166208"/>
            <a:ext cx="1693644" cy="1089948"/>
          </a:xfrm>
          <a:prstGeom prst="bentConnector3">
            <a:avLst>
              <a:gd name="adj1" fmla="val -129"/>
            </a:avLst>
          </a:prstGeom>
          <a:noFill/>
          <a:ln w="28575" cap="flat" cmpd="sng" algn="ctr">
            <a:solidFill>
              <a:srgbClr val="C00000"/>
            </a:solidFill>
            <a:prstDash val="solid"/>
            <a:miter lim="800000"/>
            <a:tailEnd type="triangle"/>
          </a:ln>
          <a:effectLst/>
        </p:spPr>
      </p:cxnSp>
      <p:cxnSp>
        <p:nvCxnSpPr>
          <p:cNvPr id="399" name="Straight Connector 398">
            <a:extLst>
              <a:ext uri="{FF2B5EF4-FFF2-40B4-BE49-F238E27FC236}">
                <a16:creationId xmlns:a16="http://schemas.microsoft.com/office/drawing/2014/main" id="{B0B699CD-F00D-3C47-8D7F-479FB01F20EE}"/>
              </a:ext>
            </a:extLst>
          </p:cNvPr>
          <p:cNvCxnSpPr>
            <a:cxnSpLocks/>
          </p:cNvCxnSpPr>
          <p:nvPr/>
        </p:nvCxnSpPr>
        <p:spPr>
          <a:xfrm flipH="1">
            <a:off x="2307654" y="1864360"/>
            <a:ext cx="1766" cy="379792"/>
          </a:xfrm>
          <a:prstGeom prst="line">
            <a:avLst/>
          </a:prstGeom>
          <a:noFill/>
          <a:ln w="28575" cap="flat" cmpd="sng" algn="ctr">
            <a:solidFill>
              <a:srgbClr val="C00000"/>
            </a:solidFill>
            <a:prstDash val="solid"/>
            <a:miter lim="800000"/>
            <a:tailEnd type="none"/>
          </a:ln>
          <a:effectLst/>
        </p:spPr>
      </p:cxnSp>
      <p:cxnSp>
        <p:nvCxnSpPr>
          <p:cNvPr id="400" name="Straight Connector 399">
            <a:extLst>
              <a:ext uri="{FF2B5EF4-FFF2-40B4-BE49-F238E27FC236}">
                <a16:creationId xmlns:a16="http://schemas.microsoft.com/office/drawing/2014/main" id="{790B5127-2564-AE42-B3CB-339D18420C36}"/>
              </a:ext>
            </a:extLst>
          </p:cNvPr>
          <p:cNvCxnSpPr>
            <a:cxnSpLocks/>
          </p:cNvCxnSpPr>
          <p:nvPr/>
        </p:nvCxnSpPr>
        <p:spPr>
          <a:xfrm>
            <a:off x="3491842" y="1859815"/>
            <a:ext cx="0" cy="1694396"/>
          </a:xfrm>
          <a:prstGeom prst="line">
            <a:avLst/>
          </a:prstGeom>
          <a:noFill/>
          <a:ln w="28575" cap="flat" cmpd="sng" algn="ctr">
            <a:solidFill>
              <a:srgbClr val="C00000"/>
            </a:solidFill>
            <a:prstDash val="solid"/>
            <a:miter lim="800000"/>
            <a:tailEnd type="none"/>
          </a:ln>
          <a:effectLst/>
        </p:spPr>
      </p:cxnSp>
      <p:cxnSp>
        <p:nvCxnSpPr>
          <p:cNvPr id="401" name="Elbow Connector 400">
            <a:extLst>
              <a:ext uri="{FF2B5EF4-FFF2-40B4-BE49-F238E27FC236}">
                <a16:creationId xmlns:a16="http://schemas.microsoft.com/office/drawing/2014/main" id="{A5D178B4-9BA1-4D42-A962-9A2D41C54783}"/>
              </a:ext>
            </a:extLst>
          </p:cNvPr>
          <p:cNvCxnSpPr>
            <a:cxnSpLocks/>
            <a:endCxn id="389" idx="0"/>
          </p:cNvCxnSpPr>
          <p:nvPr/>
        </p:nvCxnSpPr>
        <p:spPr>
          <a:xfrm>
            <a:off x="3486727" y="1864982"/>
            <a:ext cx="1045582" cy="387470"/>
          </a:xfrm>
          <a:prstGeom prst="bentConnector2">
            <a:avLst/>
          </a:prstGeom>
          <a:noFill/>
          <a:ln w="28575" cap="flat" cmpd="sng" algn="ctr">
            <a:solidFill>
              <a:srgbClr val="C00000"/>
            </a:solidFill>
            <a:prstDash val="solid"/>
            <a:miter lim="800000"/>
            <a:tailEnd type="triangle"/>
          </a:ln>
          <a:effectLst/>
        </p:spPr>
      </p:cxnSp>
      <p:cxnSp>
        <p:nvCxnSpPr>
          <p:cNvPr id="402" name="Straight Arrow Connector 401">
            <a:extLst>
              <a:ext uri="{FF2B5EF4-FFF2-40B4-BE49-F238E27FC236}">
                <a16:creationId xmlns:a16="http://schemas.microsoft.com/office/drawing/2014/main" id="{730372B7-A482-704D-8224-05DBDAD64B67}"/>
              </a:ext>
            </a:extLst>
          </p:cNvPr>
          <p:cNvCxnSpPr>
            <a:cxnSpLocks/>
          </p:cNvCxnSpPr>
          <p:nvPr/>
        </p:nvCxnSpPr>
        <p:spPr>
          <a:xfrm>
            <a:off x="4537619" y="3286107"/>
            <a:ext cx="0" cy="285559"/>
          </a:xfrm>
          <a:prstGeom prst="straightConnector1">
            <a:avLst/>
          </a:prstGeom>
          <a:noFill/>
          <a:ln w="28575" cap="flat" cmpd="sng" algn="ctr">
            <a:solidFill>
              <a:srgbClr val="C00000"/>
            </a:solidFill>
            <a:prstDash val="solid"/>
            <a:miter lim="800000"/>
            <a:tailEnd type="triangle"/>
          </a:ln>
          <a:effectLst/>
        </p:spPr>
      </p:cxnSp>
      <p:cxnSp>
        <p:nvCxnSpPr>
          <p:cNvPr id="403" name="Elbow Connector 402">
            <a:extLst>
              <a:ext uri="{FF2B5EF4-FFF2-40B4-BE49-F238E27FC236}">
                <a16:creationId xmlns:a16="http://schemas.microsoft.com/office/drawing/2014/main" id="{AE0E1D92-0625-F94E-A345-CC9FE39B9663}"/>
              </a:ext>
            </a:extLst>
          </p:cNvPr>
          <p:cNvCxnSpPr>
            <a:cxnSpLocks/>
          </p:cNvCxnSpPr>
          <p:nvPr/>
        </p:nvCxnSpPr>
        <p:spPr>
          <a:xfrm>
            <a:off x="5188878" y="1864360"/>
            <a:ext cx="1481564" cy="378217"/>
          </a:xfrm>
          <a:prstGeom prst="bentConnector3">
            <a:avLst>
              <a:gd name="adj1" fmla="val 99969"/>
            </a:avLst>
          </a:prstGeom>
          <a:noFill/>
          <a:ln w="28575" cap="flat" cmpd="sng" algn="ctr">
            <a:solidFill>
              <a:srgbClr val="C00000"/>
            </a:solidFill>
            <a:prstDash val="solid"/>
            <a:miter lim="800000"/>
            <a:tailEnd type="triangle"/>
          </a:ln>
          <a:effectLst/>
        </p:spPr>
      </p:cxnSp>
      <p:cxnSp>
        <p:nvCxnSpPr>
          <p:cNvPr id="404" name="Straight Connector 403">
            <a:extLst>
              <a:ext uri="{FF2B5EF4-FFF2-40B4-BE49-F238E27FC236}">
                <a16:creationId xmlns:a16="http://schemas.microsoft.com/office/drawing/2014/main" id="{FD750063-E279-E842-A1B0-55CAEB7104CB}"/>
              </a:ext>
            </a:extLst>
          </p:cNvPr>
          <p:cNvCxnSpPr>
            <a:cxnSpLocks/>
          </p:cNvCxnSpPr>
          <p:nvPr/>
        </p:nvCxnSpPr>
        <p:spPr>
          <a:xfrm>
            <a:off x="5195050" y="1859815"/>
            <a:ext cx="0" cy="2667094"/>
          </a:xfrm>
          <a:prstGeom prst="line">
            <a:avLst/>
          </a:prstGeom>
          <a:noFill/>
          <a:ln w="28575" cap="flat" cmpd="sng" algn="ctr">
            <a:solidFill>
              <a:srgbClr val="C00000"/>
            </a:solidFill>
            <a:prstDash val="solid"/>
            <a:miter lim="800000"/>
            <a:tailEnd type="none"/>
          </a:ln>
          <a:effectLst/>
        </p:spPr>
      </p:cxnSp>
      <p:cxnSp>
        <p:nvCxnSpPr>
          <p:cNvPr id="405" name="Elbow Connector 404">
            <a:extLst>
              <a:ext uri="{FF2B5EF4-FFF2-40B4-BE49-F238E27FC236}">
                <a16:creationId xmlns:a16="http://schemas.microsoft.com/office/drawing/2014/main" id="{141AF061-975E-BC4B-BE84-2B9C0390A2CB}"/>
              </a:ext>
            </a:extLst>
          </p:cNvPr>
          <p:cNvCxnSpPr>
            <a:cxnSpLocks/>
            <a:stCxn id="390" idx="2"/>
          </p:cNvCxnSpPr>
          <p:nvPr/>
        </p:nvCxnSpPr>
        <p:spPr>
          <a:xfrm rot="16200000" flipH="1">
            <a:off x="4714752" y="4036661"/>
            <a:ext cx="302956" cy="677538"/>
          </a:xfrm>
          <a:prstGeom prst="bentConnector2">
            <a:avLst/>
          </a:prstGeom>
          <a:noFill/>
          <a:ln w="28575" cap="flat" cmpd="sng" algn="ctr">
            <a:solidFill>
              <a:srgbClr val="C00000"/>
            </a:solidFill>
            <a:prstDash val="solid"/>
            <a:miter lim="800000"/>
          </a:ln>
          <a:effectLst/>
        </p:spPr>
      </p:cxnSp>
      <p:cxnSp>
        <p:nvCxnSpPr>
          <p:cNvPr id="406" name="Straight Arrow Connector 405">
            <a:extLst>
              <a:ext uri="{FF2B5EF4-FFF2-40B4-BE49-F238E27FC236}">
                <a16:creationId xmlns:a16="http://schemas.microsoft.com/office/drawing/2014/main" id="{2F822F42-B6A0-B94A-B53E-752CBA929DDA}"/>
              </a:ext>
            </a:extLst>
          </p:cNvPr>
          <p:cNvCxnSpPr>
            <a:cxnSpLocks/>
          </p:cNvCxnSpPr>
          <p:nvPr/>
        </p:nvCxnSpPr>
        <p:spPr>
          <a:xfrm>
            <a:off x="5882909" y="2711182"/>
            <a:ext cx="0" cy="238928"/>
          </a:xfrm>
          <a:prstGeom prst="straightConnector1">
            <a:avLst/>
          </a:prstGeom>
          <a:noFill/>
          <a:ln w="28575" cap="flat" cmpd="sng" algn="ctr">
            <a:solidFill>
              <a:srgbClr val="C00000"/>
            </a:solidFill>
            <a:prstDash val="solid"/>
            <a:miter lim="800000"/>
            <a:tailEnd type="triangle"/>
          </a:ln>
          <a:effectLst/>
        </p:spPr>
      </p:cxnSp>
      <p:cxnSp>
        <p:nvCxnSpPr>
          <p:cNvPr id="407" name="Straight Arrow Connector 406">
            <a:extLst>
              <a:ext uri="{FF2B5EF4-FFF2-40B4-BE49-F238E27FC236}">
                <a16:creationId xmlns:a16="http://schemas.microsoft.com/office/drawing/2014/main" id="{5D4B1C22-940A-7341-9907-BEE8BEE73123}"/>
              </a:ext>
            </a:extLst>
          </p:cNvPr>
          <p:cNvCxnSpPr>
            <a:cxnSpLocks/>
          </p:cNvCxnSpPr>
          <p:nvPr/>
        </p:nvCxnSpPr>
        <p:spPr>
          <a:xfrm>
            <a:off x="5882909" y="3559909"/>
            <a:ext cx="0" cy="235908"/>
          </a:xfrm>
          <a:prstGeom prst="straightConnector1">
            <a:avLst/>
          </a:prstGeom>
          <a:noFill/>
          <a:ln w="28575" cap="flat" cmpd="sng" algn="ctr">
            <a:solidFill>
              <a:srgbClr val="C00000"/>
            </a:solidFill>
            <a:prstDash val="solid"/>
            <a:miter lim="800000"/>
            <a:tailEnd type="triangle"/>
          </a:ln>
          <a:effectLst/>
        </p:spPr>
      </p:cxnSp>
      <p:cxnSp>
        <p:nvCxnSpPr>
          <p:cNvPr id="408" name="Straight Arrow Connector 407">
            <a:extLst>
              <a:ext uri="{FF2B5EF4-FFF2-40B4-BE49-F238E27FC236}">
                <a16:creationId xmlns:a16="http://schemas.microsoft.com/office/drawing/2014/main" id="{A2C65AC7-2AFE-6243-AB7B-8A6DD1DF4404}"/>
              </a:ext>
            </a:extLst>
          </p:cNvPr>
          <p:cNvCxnSpPr>
            <a:cxnSpLocks/>
          </p:cNvCxnSpPr>
          <p:nvPr/>
        </p:nvCxnSpPr>
        <p:spPr>
          <a:xfrm>
            <a:off x="5882909" y="4463969"/>
            <a:ext cx="0" cy="209129"/>
          </a:xfrm>
          <a:prstGeom prst="straightConnector1">
            <a:avLst/>
          </a:prstGeom>
          <a:noFill/>
          <a:ln w="28575" cap="flat" cmpd="sng" algn="ctr">
            <a:solidFill>
              <a:srgbClr val="C00000"/>
            </a:solidFill>
            <a:prstDash val="solid"/>
            <a:miter lim="800000"/>
            <a:tailEnd type="triangle"/>
          </a:ln>
          <a:effectLst/>
        </p:spPr>
      </p:cxnSp>
      <p:cxnSp>
        <p:nvCxnSpPr>
          <p:cNvPr id="409" name="Straight Arrow Connector 408">
            <a:extLst>
              <a:ext uri="{FF2B5EF4-FFF2-40B4-BE49-F238E27FC236}">
                <a16:creationId xmlns:a16="http://schemas.microsoft.com/office/drawing/2014/main" id="{D84B9939-E17D-B344-AFC3-83CCE79E2D80}"/>
              </a:ext>
            </a:extLst>
          </p:cNvPr>
          <p:cNvCxnSpPr>
            <a:cxnSpLocks/>
            <a:stCxn id="395" idx="1"/>
            <a:endCxn id="392" idx="3"/>
          </p:cNvCxnSpPr>
          <p:nvPr/>
        </p:nvCxnSpPr>
        <p:spPr>
          <a:xfrm flipH="1">
            <a:off x="6348012" y="3251927"/>
            <a:ext cx="555370" cy="0"/>
          </a:xfrm>
          <a:prstGeom prst="straightConnector1">
            <a:avLst/>
          </a:prstGeom>
          <a:noFill/>
          <a:ln w="28575" cap="flat" cmpd="sng" algn="ctr">
            <a:solidFill>
              <a:srgbClr val="C00000"/>
            </a:solidFill>
            <a:prstDash val="solid"/>
            <a:miter lim="800000"/>
            <a:headEnd type="triangle"/>
            <a:tailEnd type="triangle"/>
          </a:ln>
          <a:effectLst/>
        </p:spPr>
      </p:cxnSp>
      <p:sp>
        <p:nvSpPr>
          <p:cNvPr id="410" name="TextBox 409">
            <a:extLst>
              <a:ext uri="{FF2B5EF4-FFF2-40B4-BE49-F238E27FC236}">
                <a16:creationId xmlns:a16="http://schemas.microsoft.com/office/drawing/2014/main" id="{5C79856B-A18E-4B4D-B5D4-6C87EA4E3F1D}"/>
              </a:ext>
            </a:extLst>
          </p:cNvPr>
          <p:cNvSpPr txBox="1"/>
          <p:nvPr/>
        </p:nvSpPr>
        <p:spPr>
          <a:xfrm>
            <a:off x="2234010" y="4292012"/>
            <a:ext cx="1059098" cy="353438"/>
          </a:xfrm>
          <a:prstGeom prst="roundRect">
            <a:avLst>
              <a:gd name="adj" fmla="val 5645"/>
            </a:avLst>
          </a:prstGeom>
          <a:noFill/>
          <a:ln w="28575">
            <a:noFill/>
          </a:ln>
        </p:spPr>
        <p:txBody>
          <a:bodyPr wrap="square" rtlCol="0" anchor="ctr" anchorCtr="0">
            <a:noAutofit/>
          </a:body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00" b="0" i="1" u="none" strike="noStrike" kern="0" cap="none" spc="0" normalizeH="0" baseline="0" noProof="0" dirty="0">
                <a:ln>
                  <a:noFill/>
                </a:ln>
                <a:solidFill>
                  <a:srgbClr val="C00000"/>
                </a:solidFill>
                <a:effectLst/>
                <a:uLnTx/>
                <a:uFillTx/>
                <a:latin typeface="Corbel" panose="020B0503020204020204"/>
                <a:ea typeface="+mn-ea"/>
                <a:cs typeface="+mn-cs"/>
              </a:rPr>
              <a:t>query k-mers</a:t>
            </a:r>
          </a:p>
        </p:txBody>
      </p:sp>
      <p:sp>
        <p:nvSpPr>
          <p:cNvPr id="411" name="TextBox 410">
            <a:extLst>
              <a:ext uri="{FF2B5EF4-FFF2-40B4-BE49-F238E27FC236}">
                <a16:creationId xmlns:a16="http://schemas.microsoft.com/office/drawing/2014/main" id="{76388AB4-B645-F241-9654-8E92AC584668}"/>
              </a:ext>
            </a:extLst>
          </p:cNvPr>
          <p:cNvSpPr txBox="1"/>
          <p:nvPr/>
        </p:nvSpPr>
        <p:spPr>
          <a:xfrm>
            <a:off x="2265848" y="3233659"/>
            <a:ext cx="888555" cy="353438"/>
          </a:xfrm>
          <a:prstGeom prst="roundRect">
            <a:avLst>
              <a:gd name="adj" fmla="val 5645"/>
            </a:avLst>
          </a:prstGeom>
          <a:noFill/>
          <a:ln w="28575">
            <a:noFill/>
          </a:ln>
        </p:spPr>
        <p:txBody>
          <a:bodyPr wrap="square" rtlCol="0" anchor="ctr" anchorCtr="0">
            <a:noAutofit/>
          </a:body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00" b="0" i="1" u="none" strike="noStrike" kern="0" cap="none" spc="0" normalizeH="0" baseline="0" noProof="0" dirty="0">
                <a:ln>
                  <a:noFill/>
                </a:ln>
                <a:solidFill>
                  <a:srgbClr val="C00000"/>
                </a:solidFill>
                <a:effectLst/>
                <a:uLnTx/>
                <a:uFillTx/>
                <a:latin typeface="Corbel" panose="020B0503020204020204"/>
                <a:ea typeface="+mn-ea"/>
                <a:cs typeface="+mn-cs"/>
              </a:rPr>
              <a:t>minimizers</a:t>
            </a:r>
          </a:p>
        </p:txBody>
      </p:sp>
      <p:sp>
        <p:nvSpPr>
          <p:cNvPr id="412" name="TextBox 411">
            <a:extLst>
              <a:ext uri="{FF2B5EF4-FFF2-40B4-BE49-F238E27FC236}">
                <a16:creationId xmlns:a16="http://schemas.microsoft.com/office/drawing/2014/main" id="{7AC7D2DA-18A2-AF4B-9143-247B4733C7DD}"/>
              </a:ext>
            </a:extLst>
          </p:cNvPr>
          <p:cNvSpPr txBox="1"/>
          <p:nvPr/>
        </p:nvSpPr>
        <p:spPr>
          <a:xfrm>
            <a:off x="2430264" y="1568704"/>
            <a:ext cx="918609" cy="353438"/>
          </a:xfrm>
          <a:prstGeom prst="roundRect">
            <a:avLst>
              <a:gd name="adj" fmla="val 5645"/>
            </a:avLst>
          </a:prstGeom>
          <a:noFill/>
          <a:ln w="28575">
            <a:noFill/>
          </a:ln>
        </p:spPr>
        <p:txBody>
          <a:bodyPr wrap="square" rtlCol="0" anchor="ctr" anchorCtr="0">
            <a:noAutofit/>
          </a:body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00" b="0" i="1" u="none" strike="noStrike" kern="0" cap="none" spc="0" normalizeH="0" baseline="0" noProof="0" dirty="0">
                <a:ln>
                  <a:noFill/>
                </a:ln>
                <a:solidFill>
                  <a:srgbClr val="C00000"/>
                </a:solidFill>
                <a:effectLst/>
                <a:uLnTx/>
                <a:uFillTx/>
                <a:latin typeface="Corbel" panose="020B0503020204020204"/>
                <a:ea typeface="+mn-ea"/>
                <a:cs typeface="+mn-cs"/>
              </a:rPr>
              <a:t>frequencies</a:t>
            </a:r>
          </a:p>
        </p:txBody>
      </p:sp>
      <p:sp>
        <p:nvSpPr>
          <p:cNvPr id="413" name="TextBox 412">
            <a:extLst>
              <a:ext uri="{FF2B5EF4-FFF2-40B4-BE49-F238E27FC236}">
                <a16:creationId xmlns:a16="http://schemas.microsoft.com/office/drawing/2014/main" id="{BF7146DB-33AA-6F4B-8F8B-C8B1202B4B9A}"/>
              </a:ext>
            </a:extLst>
          </p:cNvPr>
          <p:cNvSpPr txBox="1"/>
          <p:nvPr/>
        </p:nvSpPr>
        <p:spPr>
          <a:xfrm>
            <a:off x="3415700" y="1572768"/>
            <a:ext cx="1096530" cy="353438"/>
          </a:xfrm>
          <a:prstGeom prst="roundRect">
            <a:avLst>
              <a:gd name="adj" fmla="val 5645"/>
            </a:avLst>
          </a:prstGeom>
          <a:noFill/>
          <a:ln w="28575">
            <a:noFill/>
          </a:ln>
        </p:spPr>
        <p:txBody>
          <a:bodyPr wrap="square" rtlCol="0" anchor="ctr" anchorCtr="0">
            <a:noAutofit/>
          </a:body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00" b="0" i="1" u="none" strike="noStrike" kern="0" cap="none" spc="0" normalizeH="0" baseline="0" noProof="0" dirty="0">
                <a:ln>
                  <a:noFill/>
                </a:ln>
                <a:solidFill>
                  <a:srgbClr val="C00000"/>
                </a:solidFill>
                <a:effectLst/>
                <a:uLnTx/>
                <a:uFillTx/>
                <a:latin typeface="Corbel" panose="020B0503020204020204"/>
                <a:ea typeface="+mn-ea"/>
                <a:cs typeface="+mn-cs"/>
              </a:rPr>
              <a:t>seed locations</a:t>
            </a:r>
          </a:p>
        </p:txBody>
      </p:sp>
      <p:sp>
        <p:nvSpPr>
          <p:cNvPr id="414" name="TextBox 413">
            <a:extLst>
              <a:ext uri="{FF2B5EF4-FFF2-40B4-BE49-F238E27FC236}">
                <a16:creationId xmlns:a16="http://schemas.microsoft.com/office/drawing/2014/main" id="{ABB48E92-064E-FD4A-BB62-1D97440EB5C6}"/>
              </a:ext>
            </a:extLst>
          </p:cNvPr>
          <p:cNvSpPr txBox="1"/>
          <p:nvPr/>
        </p:nvSpPr>
        <p:spPr>
          <a:xfrm>
            <a:off x="5338020" y="1572768"/>
            <a:ext cx="975602" cy="353438"/>
          </a:xfrm>
          <a:prstGeom prst="roundRect">
            <a:avLst>
              <a:gd name="adj" fmla="val 5645"/>
            </a:avLst>
          </a:prstGeom>
          <a:noFill/>
          <a:ln w="28575">
            <a:noFill/>
          </a:ln>
        </p:spPr>
        <p:txBody>
          <a:bodyPr wrap="square" rtlCol="0" anchor="ctr" anchorCtr="0">
            <a:noAutofit/>
          </a:body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00" b="0" i="1" u="none" strike="noStrike" kern="0" cap="none" spc="0" normalizeH="0" baseline="0" noProof="0" dirty="0">
                <a:ln>
                  <a:noFill/>
                </a:ln>
                <a:solidFill>
                  <a:srgbClr val="C00000"/>
                </a:solidFill>
                <a:effectLst/>
                <a:uLnTx/>
                <a:uFillTx/>
                <a:latin typeface="Corbel" panose="020B0503020204020204"/>
                <a:ea typeface="+mn-ea"/>
                <a:cs typeface="+mn-cs"/>
              </a:rPr>
              <a:t>graph nodes</a:t>
            </a:r>
          </a:p>
        </p:txBody>
      </p:sp>
      <p:sp>
        <p:nvSpPr>
          <p:cNvPr id="415" name="TextBox 414">
            <a:extLst>
              <a:ext uri="{FF2B5EF4-FFF2-40B4-BE49-F238E27FC236}">
                <a16:creationId xmlns:a16="http://schemas.microsoft.com/office/drawing/2014/main" id="{BF1F81E9-E629-8344-98B5-0AB1172BFB43}"/>
              </a:ext>
            </a:extLst>
          </p:cNvPr>
          <p:cNvSpPr txBox="1">
            <a:spLocks noChangeAspect="1"/>
          </p:cNvSpPr>
          <p:nvPr/>
        </p:nvSpPr>
        <p:spPr>
          <a:xfrm>
            <a:off x="1785314" y="3503606"/>
            <a:ext cx="186986" cy="186986"/>
          </a:xfrm>
          <a:prstGeom prst="ellipse">
            <a:avLst/>
          </a:prstGeom>
          <a:solidFill>
            <a:srgbClr val="C00000"/>
          </a:solidFill>
          <a:ln w="28575">
            <a:solidFill>
              <a:srgbClr val="C00000"/>
            </a:solidFill>
          </a:ln>
        </p:spPr>
        <p:txBody>
          <a:bodyPr wrap="none" lIns="9144" tIns="0" rIns="0" bIns="9144" rtlCol="0" anchor="ctr" anchorCtr="0">
            <a:noAutofit/>
          </a:bodyPr>
          <a:lstStyle>
            <a:defPPr>
              <a:defRPr lang="en-US"/>
            </a:defPPr>
            <a:lvl1pPr marR="0" lvl="0" indent="0" algn="ctr" defTabSz="116129" fontAlgn="auto">
              <a:lnSpc>
                <a:spcPct val="100000"/>
              </a:lnSpc>
              <a:spcBef>
                <a:spcPts val="0"/>
              </a:spcBef>
              <a:spcAft>
                <a:spcPts val="0"/>
              </a:spcAft>
              <a:buClrTx/>
              <a:buSzTx/>
              <a:buFontTx/>
              <a:buNone/>
              <a:tabLst/>
              <a:defRPr kumimoji="0" sz="1270" b="1" i="0" u="none" strike="noStrike" kern="0" cap="none" spc="0" normalizeH="0" baseline="0">
                <a:ln>
                  <a:noFill/>
                </a:ln>
                <a:solidFill>
                  <a:schemeClr val="bg1"/>
                </a:solidFill>
                <a:effectLst/>
                <a:uLnTx/>
                <a:uFillTx/>
                <a:latin typeface="Linux Libertine O Semibold" panose="02000503000000000000" pitchFamily="2" charset="0"/>
                <a:ea typeface="Linux Libertine O Semibold" panose="02000503000000000000" pitchFamily="2" charset="0"/>
                <a:cs typeface="Linux Libertine O Semibold" panose="02000503000000000000" pitchFamily="2"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prstClr val="white"/>
                </a:solidFill>
                <a:effectLst/>
                <a:uLnTx/>
                <a:uFillTx/>
                <a:latin typeface="Linux Libertine O Semibold" panose="02000503000000000000" pitchFamily="2" charset="0"/>
              </a:rPr>
              <a:t>2</a:t>
            </a:r>
          </a:p>
        </p:txBody>
      </p:sp>
      <p:sp>
        <p:nvSpPr>
          <p:cNvPr id="416" name="TextBox 415">
            <a:extLst>
              <a:ext uri="{FF2B5EF4-FFF2-40B4-BE49-F238E27FC236}">
                <a16:creationId xmlns:a16="http://schemas.microsoft.com/office/drawing/2014/main" id="{99A60325-75A7-AC40-82C2-FAEDA1DCFD6B}"/>
              </a:ext>
            </a:extLst>
          </p:cNvPr>
          <p:cNvSpPr txBox="1">
            <a:spLocks noChangeAspect="1"/>
          </p:cNvSpPr>
          <p:nvPr/>
        </p:nvSpPr>
        <p:spPr>
          <a:xfrm>
            <a:off x="2216331" y="1730459"/>
            <a:ext cx="186986" cy="186986"/>
          </a:xfrm>
          <a:prstGeom prst="ellipse">
            <a:avLst/>
          </a:prstGeom>
          <a:solidFill>
            <a:srgbClr val="C00000"/>
          </a:solidFill>
          <a:ln w="28575">
            <a:solidFill>
              <a:srgbClr val="C00000"/>
            </a:solidFill>
          </a:ln>
        </p:spPr>
        <p:txBody>
          <a:bodyPr wrap="none" lIns="9144" tIns="0" rIns="0" bIns="9144" rtlCol="0" anchor="ctr" anchorCtr="0">
            <a:noAutofit/>
          </a:bodyPr>
          <a:lstStyle>
            <a:defPPr>
              <a:defRPr lang="en-US"/>
            </a:defPPr>
            <a:lvl1pPr marR="0" lvl="0" indent="0" algn="ctr" defTabSz="116129" fontAlgn="auto">
              <a:lnSpc>
                <a:spcPct val="100000"/>
              </a:lnSpc>
              <a:spcBef>
                <a:spcPts val="0"/>
              </a:spcBef>
              <a:spcAft>
                <a:spcPts val="0"/>
              </a:spcAft>
              <a:buClrTx/>
              <a:buSzTx/>
              <a:buFontTx/>
              <a:buNone/>
              <a:tabLst/>
              <a:defRPr kumimoji="0" sz="1270" b="1" i="0" u="none" strike="noStrike" kern="0" cap="none" spc="0" normalizeH="0" baseline="0">
                <a:ln>
                  <a:noFill/>
                </a:ln>
                <a:solidFill>
                  <a:schemeClr val="bg1"/>
                </a:solidFill>
                <a:effectLst/>
                <a:uLnTx/>
                <a:uFillTx/>
                <a:latin typeface="Linux Libertine O Semibold" panose="02000503000000000000" pitchFamily="2" charset="0"/>
                <a:ea typeface="Linux Libertine O Semibold" panose="02000503000000000000" pitchFamily="2" charset="0"/>
                <a:cs typeface="Linux Libertine O Semibold" panose="02000503000000000000" pitchFamily="2"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prstClr val="white"/>
                </a:solidFill>
                <a:effectLst/>
                <a:uLnTx/>
                <a:uFillTx/>
                <a:latin typeface="Linux Libertine O Semibold" panose="02000503000000000000" pitchFamily="2" charset="0"/>
              </a:rPr>
              <a:t>3</a:t>
            </a:r>
          </a:p>
        </p:txBody>
      </p:sp>
      <p:sp>
        <p:nvSpPr>
          <p:cNvPr id="417" name="TextBox 416">
            <a:extLst>
              <a:ext uri="{FF2B5EF4-FFF2-40B4-BE49-F238E27FC236}">
                <a16:creationId xmlns:a16="http://schemas.microsoft.com/office/drawing/2014/main" id="{70BBF2D2-297F-AD42-964D-7E163ADD79F0}"/>
              </a:ext>
            </a:extLst>
          </p:cNvPr>
          <p:cNvSpPr txBox="1">
            <a:spLocks noChangeAspect="1"/>
          </p:cNvSpPr>
          <p:nvPr/>
        </p:nvSpPr>
        <p:spPr>
          <a:xfrm>
            <a:off x="2851784" y="3503606"/>
            <a:ext cx="186986" cy="186986"/>
          </a:xfrm>
          <a:prstGeom prst="ellipse">
            <a:avLst/>
          </a:prstGeom>
          <a:solidFill>
            <a:srgbClr val="C00000"/>
          </a:solidFill>
          <a:ln w="28575">
            <a:solidFill>
              <a:srgbClr val="C00000"/>
            </a:solidFill>
          </a:ln>
        </p:spPr>
        <p:txBody>
          <a:bodyPr wrap="none" lIns="9144" tIns="0" rIns="0" bIns="9144" rtlCol="0" anchor="ctr" anchorCtr="0">
            <a:noAutofit/>
          </a:bodyPr>
          <a:lstStyle>
            <a:defPPr>
              <a:defRPr lang="en-US"/>
            </a:defPPr>
            <a:lvl1pPr marR="0" lvl="0" indent="0" algn="ctr" defTabSz="116129" fontAlgn="auto">
              <a:lnSpc>
                <a:spcPct val="100000"/>
              </a:lnSpc>
              <a:spcBef>
                <a:spcPts val="0"/>
              </a:spcBef>
              <a:spcAft>
                <a:spcPts val="0"/>
              </a:spcAft>
              <a:buClrTx/>
              <a:buSzTx/>
              <a:buFontTx/>
              <a:buNone/>
              <a:tabLst/>
              <a:defRPr kumimoji="0" sz="1270" b="1" i="0" u="none" strike="noStrike" kern="0" cap="none" spc="0" normalizeH="0" baseline="0">
                <a:ln>
                  <a:noFill/>
                </a:ln>
                <a:solidFill>
                  <a:schemeClr val="bg1"/>
                </a:solidFill>
                <a:effectLst/>
                <a:uLnTx/>
                <a:uFillTx/>
                <a:latin typeface="Linux Libertine O Semibold" panose="02000503000000000000" pitchFamily="2" charset="0"/>
                <a:ea typeface="Linux Libertine O Semibold" panose="02000503000000000000" pitchFamily="2" charset="0"/>
                <a:cs typeface="Linux Libertine O Semibold" panose="02000503000000000000" pitchFamily="2"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prstClr val="white"/>
                </a:solidFill>
                <a:effectLst/>
                <a:uLnTx/>
                <a:uFillTx/>
                <a:latin typeface="Linux Libertine O Semibold" panose="02000503000000000000" pitchFamily="2" charset="0"/>
              </a:rPr>
              <a:t>4</a:t>
            </a:r>
          </a:p>
        </p:txBody>
      </p:sp>
      <p:sp>
        <p:nvSpPr>
          <p:cNvPr id="418" name="TextBox 417">
            <a:extLst>
              <a:ext uri="{FF2B5EF4-FFF2-40B4-BE49-F238E27FC236}">
                <a16:creationId xmlns:a16="http://schemas.microsoft.com/office/drawing/2014/main" id="{CB9002A9-632E-964E-91F9-0D009E849D2E}"/>
              </a:ext>
            </a:extLst>
          </p:cNvPr>
          <p:cNvSpPr txBox="1">
            <a:spLocks noChangeAspect="1"/>
          </p:cNvSpPr>
          <p:nvPr/>
        </p:nvSpPr>
        <p:spPr>
          <a:xfrm>
            <a:off x="4445461" y="1742193"/>
            <a:ext cx="186986" cy="186986"/>
          </a:xfrm>
          <a:prstGeom prst="ellipse">
            <a:avLst/>
          </a:prstGeom>
          <a:solidFill>
            <a:srgbClr val="C00000"/>
          </a:solidFill>
          <a:ln w="28575">
            <a:solidFill>
              <a:srgbClr val="C00000"/>
            </a:solidFill>
          </a:ln>
        </p:spPr>
        <p:txBody>
          <a:bodyPr wrap="none" lIns="9144" tIns="0" rIns="0" bIns="9144" rtlCol="0" anchor="ctr" anchorCtr="0">
            <a:noAutofit/>
          </a:bodyPr>
          <a:lstStyle>
            <a:defPPr>
              <a:defRPr lang="en-US"/>
            </a:defPPr>
            <a:lvl1pPr marR="0" lvl="0" indent="0" algn="ctr" defTabSz="116129" fontAlgn="auto">
              <a:lnSpc>
                <a:spcPct val="100000"/>
              </a:lnSpc>
              <a:spcBef>
                <a:spcPts val="0"/>
              </a:spcBef>
              <a:spcAft>
                <a:spcPts val="0"/>
              </a:spcAft>
              <a:buClrTx/>
              <a:buSzTx/>
              <a:buFontTx/>
              <a:buNone/>
              <a:tabLst/>
              <a:defRPr kumimoji="0" sz="1270" b="1" i="0" u="none" strike="noStrike" kern="0" cap="none" spc="0" normalizeH="0" baseline="0">
                <a:ln>
                  <a:noFill/>
                </a:ln>
                <a:solidFill>
                  <a:schemeClr val="bg1"/>
                </a:solidFill>
                <a:effectLst/>
                <a:uLnTx/>
                <a:uFillTx/>
                <a:latin typeface="Linux Libertine O Semibold" panose="02000503000000000000" pitchFamily="2" charset="0"/>
                <a:ea typeface="Linux Libertine O Semibold" panose="02000503000000000000" pitchFamily="2" charset="0"/>
                <a:cs typeface="Linux Libertine O Semibold" panose="02000503000000000000" pitchFamily="2"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prstClr val="white"/>
                </a:solidFill>
                <a:effectLst/>
                <a:uLnTx/>
                <a:uFillTx/>
                <a:latin typeface="Linux Libertine O Semibold" panose="02000503000000000000" pitchFamily="2" charset="0"/>
              </a:rPr>
              <a:t>5</a:t>
            </a:r>
          </a:p>
        </p:txBody>
      </p:sp>
      <p:sp>
        <p:nvSpPr>
          <p:cNvPr id="419" name="TextBox 418">
            <a:extLst>
              <a:ext uri="{FF2B5EF4-FFF2-40B4-BE49-F238E27FC236}">
                <a16:creationId xmlns:a16="http://schemas.microsoft.com/office/drawing/2014/main" id="{0A75CE2D-30D2-D24E-B90E-21A33E9EC958}"/>
              </a:ext>
            </a:extLst>
          </p:cNvPr>
          <p:cNvSpPr txBox="1">
            <a:spLocks noChangeAspect="1"/>
          </p:cNvSpPr>
          <p:nvPr/>
        </p:nvSpPr>
        <p:spPr>
          <a:xfrm>
            <a:off x="3992300" y="3511384"/>
            <a:ext cx="186986" cy="186986"/>
          </a:xfrm>
          <a:prstGeom prst="ellipse">
            <a:avLst/>
          </a:prstGeom>
          <a:solidFill>
            <a:srgbClr val="C00000"/>
          </a:solidFill>
          <a:ln w="28575">
            <a:solidFill>
              <a:srgbClr val="C00000"/>
            </a:solidFill>
          </a:ln>
        </p:spPr>
        <p:txBody>
          <a:bodyPr wrap="none" lIns="9144" tIns="0" rIns="0" bIns="9144" rtlCol="0" anchor="ctr" anchorCtr="0">
            <a:noAutofit/>
          </a:bodyPr>
          <a:lstStyle>
            <a:defPPr>
              <a:defRPr lang="en-US"/>
            </a:defPPr>
            <a:lvl1pPr marR="0" lvl="0" indent="0" algn="ctr" defTabSz="116129" fontAlgn="auto">
              <a:lnSpc>
                <a:spcPct val="100000"/>
              </a:lnSpc>
              <a:spcBef>
                <a:spcPts val="0"/>
              </a:spcBef>
              <a:spcAft>
                <a:spcPts val="0"/>
              </a:spcAft>
              <a:buClrTx/>
              <a:buSzTx/>
              <a:buFontTx/>
              <a:buNone/>
              <a:tabLst/>
              <a:defRPr kumimoji="0" sz="1270" b="1" i="0" u="none" strike="noStrike" kern="0" cap="none" spc="0" normalizeH="0" baseline="0">
                <a:ln>
                  <a:noFill/>
                </a:ln>
                <a:solidFill>
                  <a:schemeClr val="bg1"/>
                </a:solidFill>
                <a:effectLst/>
                <a:uLnTx/>
                <a:uFillTx/>
                <a:latin typeface="Linux Libertine O Semibold" panose="02000503000000000000" pitchFamily="2" charset="0"/>
                <a:ea typeface="Linux Libertine O Semibold" panose="02000503000000000000" pitchFamily="2" charset="0"/>
                <a:cs typeface="Linux Libertine O Semibold" panose="02000503000000000000" pitchFamily="2"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prstClr val="white"/>
                </a:solidFill>
                <a:effectLst/>
                <a:uLnTx/>
                <a:uFillTx/>
                <a:latin typeface="Linux Libertine O Semibold" panose="02000503000000000000" pitchFamily="2" charset="0"/>
              </a:rPr>
              <a:t>6</a:t>
            </a:r>
          </a:p>
        </p:txBody>
      </p:sp>
      <p:sp>
        <p:nvSpPr>
          <p:cNvPr id="420" name="TextBox 419">
            <a:extLst>
              <a:ext uri="{FF2B5EF4-FFF2-40B4-BE49-F238E27FC236}">
                <a16:creationId xmlns:a16="http://schemas.microsoft.com/office/drawing/2014/main" id="{7176DC24-7C0F-D149-9FD6-3726954ED901}"/>
              </a:ext>
            </a:extLst>
          </p:cNvPr>
          <p:cNvSpPr txBox="1">
            <a:spLocks noChangeAspect="1"/>
          </p:cNvSpPr>
          <p:nvPr/>
        </p:nvSpPr>
        <p:spPr>
          <a:xfrm>
            <a:off x="6573502" y="1730459"/>
            <a:ext cx="186986" cy="186986"/>
          </a:xfrm>
          <a:prstGeom prst="ellipse">
            <a:avLst/>
          </a:prstGeom>
          <a:solidFill>
            <a:srgbClr val="C00000"/>
          </a:solidFill>
          <a:ln w="28575">
            <a:solidFill>
              <a:srgbClr val="C00000"/>
            </a:solidFill>
          </a:ln>
        </p:spPr>
        <p:txBody>
          <a:bodyPr wrap="none" lIns="9144" tIns="0" rIns="0" bIns="9144" rtlCol="0" anchor="ctr" anchorCtr="0">
            <a:noAutofit/>
          </a:bodyPr>
          <a:lstStyle>
            <a:defPPr>
              <a:defRPr lang="en-US"/>
            </a:defPPr>
            <a:lvl1pPr marR="0" lvl="0" indent="0" algn="ctr" defTabSz="116129" fontAlgn="auto">
              <a:lnSpc>
                <a:spcPct val="100000"/>
              </a:lnSpc>
              <a:spcBef>
                <a:spcPts val="0"/>
              </a:spcBef>
              <a:spcAft>
                <a:spcPts val="0"/>
              </a:spcAft>
              <a:buClrTx/>
              <a:buSzTx/>
              <a:buFontTx/>
              <a:buNone/>
              <a:tabLst/>
              <a:defRPr kumimoji="0" sz="1270" b="1" i="0" u="none" strike="noStrike" kern="0" cap="none" spc="0" normalizeH="0" baseline="0">
                <a:ln>
                  <a:noFill/>
                </a:ln>
                <a:solidFill>
                  <a:schemeClr val="bg1"/>
                </a:solidFill>
                <a:effectLst/>
                <a:uLnTx/>
                <a:uFillTx/>
                <a:latin typeface="Linux Libertine O Semibold" panose="02000503000000000000" pitchFamily="2" charset="0"/>
                <a:ea typeface="Linux Libertine O Semibold" panose="02000503000000000000" pitchFamily="2" charset="0"/>
                <a:cs typeface="Linux Libertine O Semibold" panose="02000503000000000000" pitchFamily="2"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prstClr val="white"/>
                </a:solidFill>
                <a:effectLst/>
                <a:uLnTx/>
                <a:uFillTx/>
                <a:latin typeface="Linux Libertine O Semibold" panose="02000503000000000000" pitchFamily="2" charset="0"/>
              </a:rPr>
              <a:t>7</a:t>
            </a:r>
          </a:p>
        </p:txBody>
      </p:sp>
      <p:sp>
        <p:nvSpPr>
          <p:cNvPr id="421" name="TextBox 420">
            <a:extLst>
              <a:ext uri="{FF2B5EF4-FFF2-40B4-BE49-F238E27FC236}">
                <a16:creationId xmlns:a16="http://schemas.microsoft.com/office/drawing/2014/main" id="{7B986909-933B-3E41-BADE-2B634A4C9B8A}"/>
              </a:ext>
            </a:extLst>
          </p:cNvPr>
          <p:cNvSpPr txBox="1">
            <a:spLocks noChangeAspect="1"/>
          </p:cNvSpPr>
          <p:nvPr/>
        </p:nvSpPr>
        <p:spPr>
          <a:xfrm>
            <a:off x="5338019" y="2841195"/>
            <a:ext cx="186986" cy="186986"/>
          </a:xfrm>
          <a:prstGeom prst="ellipse">
            <a:avLst/>
          </a:prstGeom>
          <a:solidFill>
            <a:srgbClr val="C00000"/>
          </a:solidFill>
          <a:ln w="28575">
            <a:solidFill>
              <a:srgbClr val="C00000"/>
            </a:solidFill>
          </a:ln>
        </p:spPr>
        <p:txBody>
          <a:bodyPr wrap="none" lIns="9144" tIns="0" rIns="0" bIns="9144" rtlCol="0" anchor="ctr" anchorCtr="0">
            <a:noAutofit/>
          </a:bodyPr>
          <a:lstStyle>
            <a:defPPr>
              <a:defRPr lang="en-US"/>
            </a:defPPr>
            <a:lvl1pPr marR="0" lvl="0" indent="0" algn="ctr" defTabSz="116129" fontAlgn="auto">
              <a:lnSpc>
                <a:spcPct val="100000"/>
              </a:lnSpc>
              <a:spcBef>
                <a:spcPts val="0"/>
              </a:spcBef>
              <a:spcAft>
                <a:spcPts val="0"/>
              </a:spcAft>
              <a:buClrTx/>
              <a:buSzTx/>
              <a:buFontTx/>
              <a:buNone/>
              <a:tabLst/>
              <a:defRPr kumimoji="0" sz="1270" b="1" i="0" u="none" strike="noStrike" kern="0" cap="none" spc="0" normalizeH="0" baseline="0">
                <a:ln>
                  <a:noFill/>
                </a:ln>
                <a:solidFill>
                  <a:schemeClr val="bg1"/>
                </a:solidFill>
                <a:effectLst/>
                <a:uLnTx/>
                <a:uFillTx/>
                <a:latin typeface="Linux Libertine O Semibold" panose="02000503000000000000" pitchFamily="2" charset="0"/>
                <a:ea typeface="Linux Libertine O Semibold" panose="02000503000000000000" pitchFamily="2" charset="0"/>
                <a:cs typeface="Linux Libertine O Semibold" panose="02000503000000000000" pitchFamily="2"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prstClr val="white"/>
                </a:solidFill>
                <a:effectLst/>
                <a:uLnTx/>
                <a:uFillTx/>
                <a:latin typeface="Linux Libertine O Semibold" panose="02000503000000000000" pitchFamily="2" charset="0"/>
              </a:rPr>
              <a:t>8</a:t>
            </a:r>
          </a:p>
        </p:txBody>
      </p:sp>
      <p:sp>
        <p:nvSpPr>
          <p:cNvPr id="422" name="TextBox 421">
            <a:extLst>
              <a:ext uri="{FF2B5EF4-FFF2-40B4-BE49-F238E27FC236}">
                <a16:creationId xmlns:a16="http://schemas.microsoft.com/office/drawing/2014/main" id="{FE5BF468-148A-074A-83B9-00469D08F91E}"/>
              </a:ext>
            </a:extLst>
          </p:cNvPr>
          <p:cNvSpPr txBox="1">
            <a:spLocks noChangeAspect="1"/>
          </p:cNvSpPr>
          <p:nvPr/>
        </p:nvSpPr>
        <p:spPr>
          <a:xfrm>
            <a:off x="6532204" y="3016778"/>
            <a:ext cx="186986" cy="186986"/>
          </a:xfrm>
          <a:prstGeom prst="ellipse">
            <a:avLst/>
          </a:prstGeom>
          <a:solidFill>
            <a:srgbClr val="C00000"/>
          </a:solidFill>
          <a:ln w="28575">
            <a:solidFill>
              <a:srgbClr val="C00000"/>
            </a:solidFill>
          </a:ln>
        </p:spPr>
        <p:txBody>
          <a:bodyPr wrap="none" lIns="9144" tIns="0" rIns="0" bIns="9144" rtlCol="0" anchor="ctr" anchorCtr="0">
            <a:noAutofit/>
          </a:bodyPr>
          <a:lstStyle>
            <a:defPPr>
              <a:defRPr lang="en-US"/>
            </a:defPPr>
            <a:lvl1pPr marR="0" lvl="0" indent="0" algn="ctr" defTabSz="116129" fontAlgn="auto">
              <a:lnSpc>
                <a:spcPct val="100000"/>
              </a:lnSpc>
              <a:spcBef>
                <a:spcPts val="0"/>
              </a:spcBef>
              <a:spcAft>
                <a:spcPts val="0"/>
              </a:spcAft>
              <a:buClrTx/>
              <a:buSzTx/>
              <a:buFontTx/>
              <a:buNone/>
              <a:tabLst/>
              <a:defRPr kumimoji="0" sz="1270" b="1" i="0" u="none" strike="noStrike" kern="0" cap="none" spc="0" normalizeH="0" baseline="0">
                <a:ln>
                  <a:noFill/>
                </a:ln>
                <a:solidFill>
                  <a:schemeClr val="bg1"/>
                </a:solidFill>
                <a:effectLst/>
                <a:uLnTx/>
                <a:uFillTx/>
                <a:latin typeface="Linux Libertine O Semibold" panose="02000503000000000000" pitchFamily="2" charset="0"/>
                <a:ea typeface="Linux Libertine O Semibold" panose="02000503000000000000" pitchFamily="2" charset="0"/>
                <a:cs typeface="Linux Libertine O Semibold" panose="02000503000000000000" pitchFamily="2"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prstClr val="white"/>
                </a:solidFill>
                <a:effectLst/>
                <a:uLnTx/>
                <a:uFillTx/>
                <a:latin typeface="Linux Libertine O Semibold" panose="02000503000000000000" pitchFamily="2" charset="0"/>
              </a:rPr>
              <a:t>9</a:t>
            </a:r>
          </a:p>
        </p:txBody>
      </p:sp>
      <p:sp>
        <p:nvSpPr>
          <p:cNvPr id="423" name="TextBox 422">
            <a:extLst>
              <a:ext uri="{FF2B5EF4-FFF2-40B4-BE49-F238E27FC236}">
                <a16:creationId xmlns:a16="http://schemas.microsoft.com/office/drawing/2014/main" id="{A33E2774-692D-7A4F-9CCA-9EE7FE0F71BD}"/>
              </a:ext>
            </a:extLst>
          </p:cNvPr>
          <p:cNvSpPr txBox="1">
            <a:spLocks noChangeAspect="1"/>
          </p:cNvSpPr>
          <p:nvPr/>
        </p:nvSpPr>
        <p:spPr>
          <a:xfrm>
            <a:off x="5942995" y="3584925"/>
            <a:ext cx="186986" cy="186986"/>
          </a:xfrm>
          <a:prstGeom prst="ellipse">
            <a:avLst/>
          </a:prstGeom>
          <a:solidFill>
            <a:srgbClr val="C00000"/>
          </a:solidFill>
          <a:ln w="28575">
            <a:solidFill>
              <a:srgbClr val="C00000"/>
            </a:solidFill>
          </a:ln>
        </p:spPr>
        <p:txBody>
          <a:bodyPr wrap="none" lIns="9144" tIns="0" rIns="0" bIns="9144" rtlCol="0" anchor="ctr" anchorCtr="0">
            <a:noAutofit/>
          </a:bodyPr>
          <a:lstStyle>
            <a:defPPr>
              <a:defRPr lang="en-US"/>
            </a:defPPr>
            <a:lvl1pPr marR="0" lvl="0" indent="0" algn="ctr" defTabSz="116129" fontAlgn="auto">
              <a:lnSpc>
                <a:spcPct val="100000"/>
              </a:lnSpc>
              <a:spcBef>
                <a:spcPts val="0"/>
              </a:spcBef>
              <a:spcAft>
                <a:spcPts val="0"/>
              </a:spcAft>
              <a:buClrTx/>
              <a:buSzTx/>
              <a:buFontTx/>
              <a:buNone/>
              <a:tabLst/>
              <a:defRPr kumimoji="0" sz="1270" b="1" i="0" u="none" strike="noStrike" kern="0" cap="none" spc="0" normalizeH="0" baseline="0">
                <a:ln>
                  <a:noFill/>
                </a:ln>
                <a:solidFill>
                  <a:schemeClr val="bg1"/>
                </a:solidFill>
                <a:effectLst/>
                <a:uLnTx/>
                <a:uFillTx/>
                <a:latin typeface="Linux Libertine O Semibold" panose="02000503000000000000" pitchFamily="2" charset="0"/>
                <a:ea typeface="Linux Libertine O Semibold" panose="02000503000000000000" pitchFamily="2" charset="0"/>
                <a:cs typeface="Linux Libertine O Semibold" panose="02000503000000000000" pitchFamily="2"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prstClr val="white"/>
                </a:solidFill>
                <a:effectLst/>
                <a:uLnTx/>
                <a:uFillTx/>
                <a:latin typeface="Linux Libertine O Semibold" panose="02000503000000000000" pitchFamily="2" charset="0"/>
              </a:rPr>
              <a:t>10</a:t>
            </a:r>
          </a:p>
        </p:txBody>
      </p:sp>
      <p:sp>
        <p:nvSpPr>
          <p:cNvPr id="424" name="TextBox 423">
            <a:extLst>
              <a:ext uri="{FF2B5EF4-FFF2-40B4-BE49-F238E27FC236}">
                <a16:creationId xmlns:a16="http://schemas.microsoft.com/office/drawing/2014/main" id="{EAE6DCD4-E44E-E74B-925A-AE708098BEEA}"/>
              </a:ext>
            </a:extLst>
          </p:cNvPr>
          <p:cNvSpPr txBox="1">
            <a:spLocks noChangeAspect="1"/>
          </p:cNvSpPr>
          <p:nvPr/>
        </p:nvSpPr>
        <p:spPr>
          <a:xfrm>
            <a:off x="5358316" y="4584254"/>
            <a:ext cx="186986" cy="186986"/>
          </a:xfrm>
          <a:prstGeom prst="ellipse">
            <a:avLst/>
          </a:prstGeom>
          <a:solidFill>
            <a:srgbClr val="C00000"/>
          </a:solidFill>
          <a:ln w="28575">
            <a:solidFill>
              <a:srgbClr val="C00000"/>
            </a:solidFill>
          </a:ln>
        </p:spPr>
        <p:txBody>
          <a:bodyPr wrap="none" lIns="9144" tIns="0" rIns="0" bIns="9144" rtlCol="0" anchor="ctr" anchorCtr="0">
            <a:noAutofit/>
          </a:bodyPr>
          <a:lstStyle>
            <a:defPPr>
              <a:defRPr lang="en-US"/>
            </a:defPPr>
            <a:lvl1pPr marR="0" lvl="0" indent="0" algn="ctr" defTabSz="116129" fontAlgn="auto">
              <a:lnSpc>
                <a:spcPct val="100000"/>
              </a:lnSpc>
              <a:spcBef>
                <a:spcPts val="0"/>
              </a:spcBef>
              <a:spcAft>
                <a:spcPts val="0"/>
              </a:spcAft>
              <a:buClrTx/>
              <a:buSzTx/>
              <a:buFontTx/>
              <a:buNone/>
              <a:tabLst/>
              <a:defRPr kumimoji="0" sz="1270" b="1" i="0" u="none" strike="noStrike" kern="0" cap="none" spc="0" normalizeH="0" baseline="0">
                <a:ln>
                  <a:noFill/>
                </a:ln>
                <a:solidFill>
                  <a:schemeClr val="bg1"/>
                </a:solidFill>
                <a:effectLst/>
                <a:uLnTx/>
                <a:uFillTx/>
                <a:latin typeface="Linux Libertine O Semibold" panose="02000503000000000000" pitchFamily="2" charset="0"/>
                <a:ea typeface="Linux Libertine O Semibold" panose="02000503000000000000" pitchFamily="2" charset="0"/>
                <a:cs typeface="Linux Libertine O Semibold" panose="02000503000000000000" pitchFamily="2"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prstClr val="white"/>
                </a:solidFill>
                <a:effectLst/>
                <a:uLnTx/>
                <a:uFillTx/>
                <a:latin typeface="Linux Libertine O Semibold" panose="02000503000000000000" pitchFamily="2" charset="0"/>
              </a:rPr>
              <a:t>11</a:t>
            </a:r>
          </a:p>
        </p:txBody>
      </p:sp>
      <p:cxnSp>
        <p:nvCxnSpPr>
          <p:cNvPr id="59" name="Elbow Connector 400">
            <a:extLst>
              <a:ext uri="{FF2B5EF4-FFF2-40B4-BE49-F238E27FC236}">
                <a16:creationId xmlns:a16="http://schemas.microsoft.com/office/drawing/2014/main" id="{7AEEDB8B-1739-F362-4349-C3ABBC141458}"/>
              </a:ext>
            </a:extLst>
          </p:cNvPr>
          <p:cNvCxnSpPr>
            <a:cxnSpLocks/>
            <a:stCxn id="393" idx="2"/>
            <a:endCxn id="379" idx="2"/>
          </p:cNvCxnSpPr>
          <p:nvPr/>
        </p:nvCxnSpPr>
        <p:spPr>
          <a:xfrm rot="5400000">
            <a:off x="3301915" y="2613630"/>
            <a:ext cx="98275" cy="5077421"/>
          </a:xfrm>
          <a:prstGeom prst="bentConnector3">
            <a:avLst>
              <a:gd name="adj1" fmla="val 270583"/>
            </a:avLst>
          </a:prstGeom>
          <a:noFill/>
          <a:ln w="28575" cap="flat" cmpd="sng" algn="ctr">
            <a:solidFill>
              <a:srgbClr val="C00000"/>
            </a:solidFill>
            <a:prstDash val="solid"/>
            <a:miter lim="800000"/>
            <a:tailEnd type="triangle"/>
          </a:ln>
          <a:effectLst/>
        </p:spPr>
      </p:cxnSp>
      <p:sp>
        <p:nvSpPr>
          <p:cNvPr id="63" name="TextBox 62">
            <a:extLst>
              <a:ext uri="{FF2B5EF4-FFF2-40B4-BE49-F238E27FC236}">
                <a16:creationId xmlns:a16="http://schemas.microsoft.com/office/drawing/2014/main" id="{79CFAC06-4817-0D5D-BFA8-579DD7F78810}"/>
              </a:ext>
            </a:extLst>
          </p:cNvPr>
          <p:cNvSpPr txBox="1">
            <a:spLocks noChangeAspect="1"/>
          </p:cNvSpPr>
          <p:nvPr/>
        </p:nvSpPr>
        <p:spPr>
          <a:xfrm>
            <a:off x="3299741" y="5410608"/>
            <a:ext cx="186986" cy="186986"/>
          </a:xfrm>
          <a:prstGeom prst="ellipse">
            <a:avLst/>
          </a:prstGeom>
          <a:solidFill>
            <a:srgbClr val="C00000"/>
          </a:solidFill>
          <a:ln w="28575">
            <a:solidFill>
              <a:srgbClr val="C00000"/>
            </a:solidFill>
          </a:ln>
        </p:spPr>
        <p:txBody>
          <a:bodyPr wrap="none" lIns="9144" tIns="0" rIns="0" bIns="9144" rtlCol="0" anchor="ctr" anchorCtr="0">
            <a:noAutofit/>
          </a:bodyPr>
          <a:lstStyle>
            <a:defPPr>
              <a:defRPr lang="en-US"/>
            </a:defPPr>
            <a:lvl1pPr marR="0" lvl="0" indent="0" algn="ctr" defTabSz="116129" fontAlgn="auto">
              <a:lnSpc>
                <a:spcPct val="100000"/>
              </a:lnSpc>
              <a:spcBef>
                <a:spcPts val="0"/>
              </a:spcBef>
              <a:spcAft>
                <a:spcPts val="0"/>
              </a:spcAft>
              <a:buClrTx/>
              <a:buSzTx/>
              <a:buFontTx/>
              <a:buNone/>
              <a:tabLst/>
              <a:defRPr kumimoji="0" sz="1270" b="1" i="0" u="none" strike="noStrike" kern="0" cap="none" spc="0" normalizeH="0" baseline="0">
                <a:ln>
                  <a:noFill/>
                </a:ln>
                <a:solidFill>
                  <a:schemeClr val="bg1"/>
                </a:solidFill>
                <a:effectLst/>
                <a:uLnTx/>
                <a:uFillTx/>
                <a:latin typeface="Linux Libertine O Semibold" panose="02000503000000000000" pitchFamily="2" charset="0"/>
                <a:ea typeface="Linux Libertine O Semibold" panose="02000503000000000000" pitchFamily="2" charset="0"/>
                <a:cs typeface="Linux Libertine O Semibold" panose="02000503000000000000" pitchFamily="2" charset="0"/>
              </a:defRPr>
            </a:lvl1p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70" b="1" i="0" u="none" strike="noStrike" kern="0" cap="none" spc="0" normalizeH="0" baseline="0" noProof="0" dirty="0">
                <a:ln>
                  <a:noFill/>
                </a:ln>
                <a:solidFill>
                  <a:prstClr val="white"/>
                </a:solidFill>
                <a:effectLst/>
                <a:uLnTx/>
                <a:uFillTx/>
                <a:latin typeface="Linux Libertine O Semibold" panose="02000503000000000000" pitchFamily="2" charset="0"/>
              </a:rPr>
              <a:t>12</a:t>
            </a:r>
          </a:p>
        </p:txBody>
      </p:sp>
      <p:sp>
        <p:nvSpPr>
          <p:cNvPr id="64" name="TextBox 63">
            <a:extLst>
              <a:ext uri="{FF2B5EF4-FFF2-40B4-BE49-F238E27FC236}">
                <a16:creationId xmlns:a16="http://schemas.microsoft.com/office/drawing/2014/main" id="{F2087863-50E3-A74D-63D0-655B806C112A}"/>
              </a:ext>
            </a:extLst>
          </p:cNvPr>
          <p:cNvSpPr txBox="1"/>
          <p:nvPr/>
        </p:nvSpPr>
        <p:spPr>
          <a:xfrm>
            <a:off x="3391167" y="5320307"/>
            <a:ext cx="2266108" cy="353438"/>
          </a:xfrm>
          <a:prstGeom prst="roundRect">
            <a:avLst>
              <a:gd name="adj" fmla="val 5645"/>
            </a:avLst>
          </a:prstGeom>
          <a:noFill/>
          <a:ln w="28575">
            <a:noFill/>
          </a:ln>
        </p:spPr>
        <p:txBody>
          <a:bodyPr wrap="square" rtlCol="0" anchor="ctr" anchorCtr="0">
            <a:noAutofit/>
          </a:bodyPr>
          <a:lstStyle/>
          <a:p>
            <a:pPr marL="0" marR="0" lvl="0" indent="0" algn="ctr" defTabSz="116129" rtl="0" eaLnBrk="1" fontAlgn="auto" latinLnBrk="0" hangingPunct="1">
              <a:lnSpc>
                <a:spcPct val="100000"/>
              </a:lnSpc>
              <a:spcBef>
                <a:spcPts val="0"/>
              </a:spcBef>
              <a:spcAft>
                <a:spcPts val="0"/>
              </a:spcAft>
              <a:buClrTx/>
              <a:buSzTx/>
              <a:buFontTx/>
              <a:buNone/>
              <a:tabLst/>
              <a:defRPr/>
            </a:pPr>
            <a:r>
              <a:rPr kumimoji="0" lang="en-US" sz="1200" b="0" i="1" u="none" strike="noStrike" kern="0" cap="none" spc="0" normalizeH="0" baseline="0" noProof="0" dirty="0">
                <a:ln>
                  <a:noFill/>
                </a:ln>
                <a:solidFill>
                  <a:srgbClr val="C00000"/>
                </a:solidFill>
                <a:effectLst/>
                <a:uLnTx/>
                <a:uFillTx/>
                <a:latin typeface="Corbel" panose="020B0503020204020204"/>
                <a:ea typeface="+mn-ea"/>
                <a:cs typeface="+mn-cs"/>
              </a:rPr>
              <a:t>o</a:t>
            </a:r>
            <a:r>
              <a:rPr kumimoji="0" lang="en-US" sz="1200" b="0" i="1" u="none" strike="noStrike" kern="0" cap="none" spc="0" normalizeH="0" baseline="0" noProof="0" dirty="0" err="1">
                <a:ln>
                  <a:noFill/>
                </a:ln>
                <a:solidFill>
                  <a:srgbClr val="C00000"/>
                </a:solidFill>
                <a:effectLst/>
                <a:uLnTx/>
                <a:uFillTx/>
                <a:latin typeface="Corbel" panose="020B0503020204020204"/>
                <a:ea typeface="+mn-ea"/>
                <a:cs typeface="+mn-cs"/>
              </a:rPr>
              <a:t>ptimal</a:t>
            </a:r>
            <a:r>
              <a:rPr kumimoji="0" lang="en-US" sz="1200" b="0" i="1" u="none" strike="noStrike" kern="0" cap="none" spc="0" normalizeH="0" baseline="0" noProof="0" dirty="0">
                <a:ln>
                  <a:noFill/>
                </a:ln>
                <a:solidFill>
                  <a:srgbClr val="C00000"/>
                </a:solidFill>
                <a:effectLst/>
                <a:uLnTx/>
                <a:uFillTx/>
                <a:latin typeface="Corbel" panose="020B0503020204020204"/>
                <a:ea typeface="+mn-ea"/>
                <a:cs typeface="+mn-cs"/>
              </a:rPr>
              <a:t> alignment information</a:t>
            </a:r>
          </a:p>
        </p:txBody>
      </p:sp>
      <p:sp>
        <p:nvSpPr>
          <p:cNvPr id="56" name="Rectangle 55">
            <a:extLst>
              <a:ext uri="{FF2B5EF4-FFF2-40B4-BE49-F238E27FC236}">
                <a16:creationId xmlns:a16="http://schemas.microsoft.com/office/drawing/2014/main" id="{75D239F0-6183-A0B1-1B46-F3FD987489DC}"/>
              </a:ext>
            </a:extLst>
          </p:cNvPr>
          <p:cNvSpPr/>
          <p:nvPr/>
        </p:nvSpPr>
        <p:spPr>
          <a:xfrm>
            <a:off x="1731247" y="5725319"/>
            <a:ext cx="3384365" cy="784830"/>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srgbClr val="7030A0"/>
                </a:solidFill>
                <a:effectLst/>
                <a:uLnTx/>
                <a:uFillTx/>
                <a:latin typeface="Corbel" panose="020B0503020204020204"/>
                <a:ea typeface="+mn-ea"/>
                <a:cs typeface="+mn-cs"/>
              </a:rPr>
              <a:t>MinSeed: </a:t>
            </a:r>
            <a:r>
              <a:rPr kumimoji="0" lang="en-US" sz="1500" b="0" i="1" u="none" strike="noStrike" kern="1200" cap="none" spc="0" normalizeH="0" baseline="0" noProof="0" dirty="0">
                <a:ln>
                  <a:noFill/>
                </a:ln>
                <a:solidFill>
                  <a:prstClr val="black"/>
                </a:solidFill>
                <a:effectLst/>
                <a:uLnTx/>
                <a:uFillTx/>
                <a:latin typeface="LinLibertineT"/>
                <a:ea typeface="+mn-ea"/>
                <a:cs typeface="+mn-cs"/>
              </a:rPr>
              <a:t>first</a:t>
            </a:r>
            <a:r>
              <a:rPr kumimoji="0" lang="en-US" sz="1500" b="0" i="0" u="none" strike="noStrike" kern="1200" cap="none" spc="0" normalizeH="0" baseline="0" noProof="0" dirty="0">
                <a:ln>
                  <a:noFill/>
                </a:ln>
                <a:solidFill>
                  <a:prstClr val="black"/>
                </a:solidFill>
                <a:effectLst/>
                <a:uLnTx/>
                <a:uFillTx/>
                <a:latin typeface="LinLibertineT"/>
                <a:ea typeface="+mn-ea"/>
                <a:cs typeface="+mn-cs"/>
              </a:rPr>
              <a:t> hardware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prstClr val="black"/>
                </a:solidFill>
                <a:effectLst/>
                <a:uLnTx/>
                <a:uFillTx/>
                <a:latin typeface="LinLibertineT"/>
                <a:ea typeface="+mn-ea"/>
                <a:cs typeface="+mn-cs"/>
              </a:rPr>
              <a:t>accelerator for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srgbClr val="7030A0"/>
                </a:solidFill>
                <a:effectLst/>
                <a:uLnTx/>
                <a:uFillTx/>
                <a:latin typeface="LinLibertineT"/>
                <a:ea typeface="+mn-ea"/>
                <a:cs typeface="+mn-cs"/>
              </a:rPr>
              <a:t>Min</a:t>
            </a:r>
            <a:r>
              <a:rPr kumimoji="0" lang="en-US" sz="1500" b="0" i="0" u="none" strike="noStrike" kern="1200" cap="none" spc="0" normalizeH="0" baseline="0" noProof="0" dirty="0">
                <a:ln>
                  <a:noFill/>
                </a:ln>
                <a:solidFill>
                  <a:prstClr val="black"/>
                </a:solidFill>
                <a:effectLst/>
                <a:uLnTx/>
                <a:uFillTx/>
                <a:latin typeface="LinLibertineT"/>
                <a:ea typeface="+mn-ea"/>
                <a:cs typeface="+mn-cs"/>
              </a:rPr>
              <a:t>imizer-based </a:t>
            </a:r>
            <a:r>
              <a:rPr kumimoji="0" lang="en-US" sz="1500" b="1" i="0" u="none" strike="noStrike" kern="1200" cap="none" spc="0" normalizeH="0" baseline="0" noProof="0" dirty="0">
                <a:ln>
                  <a:noFill/>
                </a:ln>
                <a:solidFill>
                  <a:srgbClr val="7030A0"/>
                </a:solidFill>
                <a:effectLst/>
                <a:uLnTx/>
                <a:uFillTx/>
                <a:latin typeface="LinLibertineT"/>
                <a:ea typeface="+mn-ea"/>
                <a:cs typeface="+mn-cs"/>
              </a:rPr>
              <a:t>Seed</a:t>
            </a:r>
            <a:r>
              <a:rPr kumimoji="0" lang="en-US" sz="1500" b="0" i="0" u="none" strike="noStrike" kern="1200" cap="none" spc="0" normalizeH="0" baseline="0" noProof="0" dirty="0">
                <a:ln>
                  <a:noFill/>
                </a:ln>
                <a:solidFill>
                  <a:prstClr val="black"/>
                </a:solidFill>
                <a:effectLst/>
                <a:uLnTx/>
                <a:uFillTx/>
                <a:latin typeface="LinLibertineT"/>
                <a:ea typeface="+mn-ea"/>
                <a:cs typeface="+mn-cs"/>
              </a:rPr>
              <a:t>ing</a:t>
            </a:r>
            <a:endParaRPr kumimoji="0" lang="en-US" sz="1500" b="0" i="0" u="none" strike="noStrike" kern="1200" cap="none" spc="0" normalizeH="0" baseline="0" noProof="0" dirty="0">
              <a:ln>
                <a:noFill/>
              </a:ln>
              <a:solidFill>
                <a:srgbClr val="00B050"/>
              </a:solidFill>
              <a:effectLst/>
              <a:uLnTx/>
              <a:uFillTx/>
              <a:latin typeface="Corbel" panose="020B0503020204020204"/>
              <a:ea typeface="+mn-ea"/>
              <a:cs typeface="+mn-cs"/>
            </a:endParaRPr>
          </a:p>
        </p:txBody>
      </p:sp>
      <p:sp>
        <p:nvSpPr>
          <p:cNvPr id="57" name="Rectangle 56">
            <a:extLst>
              <a:ext uri="{FF2B5EF4-FFF2-40B4-BE49-F238E27FC236}">
                <a16:creationId xmlns:a16="http://schemas.microsoft.com/office/drawing/2014/main" id="{53972263-6416-A8E3-3AE5-AB8FD88D797F}"/>
              </a:ext>
            </a:extLst>
          </p:cNvPr>
          <p:cNvSpPr/>
          <p:nvPr/>
        </p:nvSpPr>
        <p:spPr>
          <a:xfrm>
            <a:off x="5284439" y="5725319"/>
            <a:ext cx="2750673" cy="784830"/>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srgbClr val="00B050"/>
                </a:solidFill>
                <a:effectLst/>
                <a:uLnTx/>
                <a:uFillTx/>
                <a:latin typeface="Corbel" panose="020B0503020204020204"/>
                <a:ea typeface="+mn-ea"/>
                <a:cs typeface="+mn-cs"/>
              </a:rPr>
              <a:t>BitAlign:</a:t>
            </a:r>
            <a:r>
              <a:rPr kumimoji="0" lang="en-US" sz="1500" b="1" i="0" u="none" strike="noStrike" kern="1200" cap="none" spc="0" normalizeH="0" baseline="0" noProof="0" dirty="0">
                <a:ln>
                  <a:noFill/>
                </a:ln>
                <a:solidFill>
                  <a:srgbClr val="7030A0"/>
                </a:solidFill>
                <a:effectLst/>
                <a:uLnTx/>
                <a:uFillTx/>
                <a:latin typeface="Corbel" panose="020B0503020204020204"/>
                <a:ea typeface="+mn-ea"/>
                <a:cs typeface="+mn-cs"/>
              </a:rPr>
              <a:t> </a:t>
            </a:r>
            <a:r>
              <a:rPr kumimoji="0" lang="en-US" sz="1500" b="0" i="1" u="none" strike="noStrike" kern="1200" cap="none" spc="0" normalizeH="0" baseline="0" noProof="0" dirty="0">
                <a:ln>
                  <a:noFill/>
                </a:ln>
                <a:solidFill>
                  <a:prstClr val="black"/>
                </a:solidFill>
                <a:effectLst/>
                <a:uLnTx/>
                <a:uFillTx/>
                <a:latin typeface="LinLibertineT"/>
                <a:ea typeface="+mn-ea"/>
                <a:cs typeface="+mn-cs"/>
              </a:rPr>
              <a:t>first</a:t>
            </a:r>
            <a:r>
              <a:rPr kumimoji="0" lang="en-US" sz="1500" b="0" i="0" u="none" strike="noStrike" kern="1200" cap="none" spc="0" normalizeH="0" baseline="0" noProof="0" dirty="0">
                <a:ln>
                  <a:noFill/>
                </a:ln>
                <a:solidFill>
                  <a:prstClr val="black"/>
                </a:solidFill>
                <a:effectLst/>
                <a:uLnTx/>
                <a:uFillTx/>
                <a:latin typeface="LinLibertineT"/>
                <a:ea typeface="+mn-ea"/>
                <a:cs typeface="+mn-cs"/>
              </a:rPr>
              <a:t> hardware accelerator for (</a:t>
            </a:r>
            <a:r>
              <a:rPr kumimoji="0" lang="en-US" sz="1500" b="1" i="0" u="none" strike="noStrike" kern="1200" cap="none" spc="0" normalizeH="0" baseline="0" noProof="0" dirty="0">
                <a:ln>
                  <a:noFill/>
                </a:ln>
                <a:solidFill>
                  <a:srgbClr val="00B050"/>
                </a:solidFill>
                <a:effectLst/>
                <a:uLnTx/>
                <a:uFillTx/>
                <a:latin typeface="LinLibertineT"/>
                <a:ea typeface="+mn-ea"/>
                <a:cs typeface="+mn-cs"/>
              </a:rPr>
              <a:t>Bit</a:t>
            </a:r>
            <a:r>
              <a:rPr kumimoji="0" lang="en-US" sz="1500" b="0" i="0" u="none" strike="noStrike" kern="1200" cap="none" spc="0" normalizeH="0" baseline="0" noProof="0" dirty="0">
                <a:ln>
                  <a:noFill/>
                </a:ln>
                <a:solidFill>
                  <a:prstClr val="black"/>
                </a:solidFill>
                <a:effectLst/>
                <a:uLnTx/>
                <a:uFillTx/>
                <a:latin typeface="LinLibertineT"/>
                <a:ea typeface="+mn-ea"/>
                <a:cs typeface="+mn-cs"/>
              </a:rPr>
              <a:t>vector-based) sequence-to-graph </a:t>
            </a:r>
            <a:r>
              <a:rPr kumimoji="0" lang="en-US" sz="1500" b="1" i="0" u="none" strike="noStrike" kern="1200" cap="none" spc="0" normalizeH="0" baseline="0" noProof="0" dirty="0">
                <a:ln>
                  <a:noFill/>
                </a:ln>
                <a:solidFill>
                  <a:srgbClr val="00B050"/>
                </a:solidFill>
                <a:effectLst/>
                <a:uLnTx/>
                <a:uFillTx/>
                <a:latin typeface="LinLibertineT"/>
                <a:ea typeface="+mn-ea"/>
                <a:cs typeface="+mn-cs"/>
              </a:rPr>
              <a:t>Align</a:t>
            </a:r>
            <a:r>
              <a:rPr kumimoji="0" lang="en-US" sz="1500" b="0" i="0" u="none" strike="noStrike" kern="1200" cap="none" spc="0" normalizeH="0" baseline="0" noProof="0" dirty="0">
                <a:ln>
                  <a:noFill/>
                </a:ln>
                <a:solidFill>
                  <a:prstClr val="black"/>
                </a:solidFill>
                <a:effectLst/>
                <a:uLnTx/>
                <a:uFillTx/>
                <a:latin typeface="LinLibertineT"/>
                <a:ea typeface="+mn-ea"/>
                <a:cs typeface="+mn-cs"/>
              </a:rPr>
              <a:t>ment</a:t>
            </a:r>
            <a:endParaRPr kumimoji="0" lang="en-US" sz="1500" b="0" i="0" u="none" strike="noStrike" kern="1200" cap="none" spc="0" normalizeH="0" baseline="0" noProof="0" dirty="0">
              <a:ln>
                <a:noFill/>
              </a:ln>
              <a:solidFill>
                <a:prstClr val="black"/>
              </a:solidFill>
              <a:effectLst/>
              <a:uLnTx/>
              <a:uFillTx/>
              <a:latin typeface="Corbel" panose="020B0503020204020204"/>
              <a:ea typeface="+mn-ea"/>
              <a:cs typeface="+mn-cs"/>
            </a:endParaRPr>
          </a:p>
        </p:txBody>
      </p:sp>
    </p:spTree>
    <p:extLst>
      <p:ext uri="{BB962C8B-B14F-4D97-AF65-F5344CB8AC3E}">
        <p14:creationId xmlns:p14="http://schemas.microsoft.com/office/powerpoint/2010/main" val="1797680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81"/>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84"/>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8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79"/>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96"/>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41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41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97"/>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411"/>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412"/>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416"/>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99"/>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98"/>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417"/>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418"/>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413"/>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400"/>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401"/>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nodeType="clickEffect">
                                  <p:stCondLst>
                                    <p:cond delay="0"/>
                                  </p:stCondLst>
                                  <p:childTnLst>
                                    <p:set>
                                      <p:cBhvr>
                                        <p:cTn id="60" dur="1" fill="hold">
                                          <p:stCondLst>
                                            <p:cond delay="0"/>
                                          </p:stCondLst>
                                        </p:cTn>
                                        <p:tgtEl>
                                          <p:spTgt spid="402"/>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419"/>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420"/>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403"/>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414"/>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404"/>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405"/>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1" presetClass="entr" presetSubtype="0" fill="hold" grpId="0" nodeType="clickEffect">
                                  <p:stCondLst>
                                    <p:cond delay="0"/>
                                  </p:stCondLst>
                                  <p:childTnLst>
                                    <p:set>
                                      <p:cBhvr>
                                        <p:cTn id="78" dur="1" fill="hold">
                                          <p:stCondLst>
                                            <p:cond delay="0"/>
                                          </p:stCondLst>
                                        </p:cTn>
                                        <p:tgtEl>
                                          <p:spTgt spid="421"/>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406"/>
                                        </p:tgtEl>
                                        <p:attrNameLst>
                                          <p:attrName>style.visibility</p:attrName>
                                        </p:attrNameLst>
                                      </p:cBhvr>
                                      <p:to>
                                        <p:strVal val="visible"/>
                                      </p:to>
                                    </p:set>
                                  </p:childTnLst>
                                </p:cTn>
                              </p:par>
                            </p:childTnLst>
                          </p:cTn>
                        </p:par>
                      </p:childTnLst>
                    </p:cTn>
                  </p:par>
                  <p:par>
                    <p:cTn id="81" fill="hold">
                      <p:stCondLst>
                        <p:cond delay="indefinite"/>
                      </p:stCondLst>
                      <p:childTnLst>
                        <p:par>
                          <p:cTn id="82" fill="hold">
                            <p:stCondLst>
                              <p:cond delay="0"/>
                            </p:stCondLst>
                            <p:childTnLst>
                              <p:par>
                                <p:cTn id="83" presetID="1" presetClass="entr" presetSubtype="0" fill="hold" nodeType="clickEffect">
                                  <p:stCondLst>
                                    <p:cond delay="0"/>
                                  </p:stCondLst>
                                  <p:childTnLst>
                                    <p:set>
                                      <p:cBhvr>
                                        <p:cTn id="84" dur="1" fill="hold">
                                          <p:stCondLst>
                                            <p:cond delay="0"/>
                                          </p:stCondLst>
                                        </p:cTn>
                                        <p:tgtEl>
                                          <p:spTgt spid="409"/>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422"/>
                                        </p:tgtEl>
                                        <p:attrNameLst>
                                          <p:attrName>style.visibility</p:attrName>
                                        </p:attrNameLst>
                                      </p:cBhvr>
                                      <p:to>
                                        <p:strVal val="visible"/>
                                      </p:to>
                                    </p:set>
                                  </p:childTnLst>
                                </p:cTn>
                              </p:par>
                            </p:childTnLst>
                          </p:cTn>
                        </p:par>
                      </p:childTnLst>
                    </p:cTn>
                  </p:par>
                  <p:par>
                    <p:cTn id="87" fill="hold">
                      <p:stCondLst>
                        <p:cond delay="indefinite"/>
                      </p:stCondLst>
                      <p:childTnLst>
                        <p:par>
                          <p:cTn id="88" fill="hold">
                            <p:stCondLst>
                              <p:cond delay="0"/>
                            </p:stCondLst>
                            <p:childTnLst>
                              <p:par>
                                <p:cTn id="89" presetID="1" presetClass="entr" presetSubtype="0" fill="hold" nodeType="clickEffect">
                                  <p:stCondLst>
                                    <p:cond delay="0"/>
                                  </p:stCondLst>
                                  <p:childTnLst>
                                    <p:set>
                                      <p:cBhvr>
                                        <p:cTn id="90" dur="1" fill="hold">
                                          <p:stCondLst>
                                            <p:cond delay="0"/>
                                          </p:stCondLst>
                                        </p:cTn>
                                        <p:tgtEl>
                                          <p:spTgt spid="407"/>
                                        </p:tgtEl>
                                        <p:attrNameLst>
                                          <p:attrName>style.visibility</p:attrName>
                                        </p:attrNameLst>
                                      </p:cBhvr>
                                      <p:to>
                                        <p:strVal val="visible"/>
                                      </p:to>
                                    </p:set>
                                  </p:childTnLst>
                                </p:cTn>
                              </p:par>
                              <p:par>
                                <p:cTn id="91" presetID="1" presetClass="entr" presetSubtype="0" fill="hold" grpId="0" nodeType="withEffect">
                                  <p:stCondLst>
                                    <p:cond delay="0"/>
                                  </p:stCondLst>
                                  <p:childTnLst>
                                    <p:set>
                                      <p:cBhvr>
                                        <p:cTn id="92" dur="1" fill="hold">
                                          <p:stCondLst>
                                            <p:cond delay="0"/>
                                          </p:stCondLst>
                                        </p:cTn>
                                        <p:tgtEl>
                                          <p:spTgt spid="423"/>
                                        </p:tgtEl>
                                        <p:attrNameLst>
                                          <p:attrName>style.visibility</p:attrName>
                                        </p:attrNameLst>
                                      </p:cBhvr>
                                      <p:to>
                                        <p:strVal val="visible"/>
                                      </p:to>
                                    </p:set>
                                  </p:childTnLst>
                                </p:cTn>
                              </p:par>
                            </p:childTnLst>
                          </p:cTn>
                        </p:par>
                      </p:childTnLst>
                    </p:cTn>
                  </p:par>
                  <p:par>
                    <p:cTn id="93" fill="hold">
                      <p:stCondLst>
                        <p:cond delay="indefinite"/>
                      </p:stCondLst>
                      <p:childTnLst>
                        <p:par>
                          <p:cTn id="94" fill="hold">
                            <p:stCondLst>
                              <p:cond delay="0"/>
                            </p:stCondLst>
                            <p:childTnLst>
                              <p:par>
                                <p:cTn id="95" presetID="1" presetClass="entr" presetSubtype="0" fill="hold" nodeType="clickEffect">
                                  <p:stCondLst>
                                    <p:cond delay="0"/>
                                  </p:stCondLst>
                                  <p:childTnLst>
                                    <p:set>
                                      <p:cBhvr>
                                        <p:cTn id="96" dur="1" fill="hold">
                                          <p:stCondLst>
                                            <p:cond delay="0"/>
                                          </p:stCondLst>
                                        </p:cTn>
                                        <p:tgtEl>
                                          <p:spTgt spid="408"/>
                                        </p:tgtEl>
                                        <p:attrNameLst>
                                          <p:attrName>style.visibility</p:attrName>
                                        </p:attrNameLst>
                                      </p:cBhvr>
                                      <p:to>
                                        <p:strVal val="visible"/>
                                      </p:to>
                                    </p:set>
                                  </p:childTnLst>
                                </p:cTn>
                              </p:par>
                              <p:par>
                                <p:cTn id="97" presetID="1" presetClass="entr" presetSubtype="0" fill="hold" grpId="0" nodeType="withEffect">
                                  <p:stCondLst>
                                    <p:cond delay="0"/>
                                  </p:stCondLst>
                                  <p:childTnLst>
                                    <p:set>
                                      <p:cBhvr>
                                        <p:cTn id="98" dur="1" fill="hold">
                                          <p:stCondLst>
                                            <p:cond delay="0"/>
                                          </p:stCondLst>
                                        </p:cTn>
                                        <p:tgtEl>
                                          <p:spTgt spid="424"/>
                                        </p:tgtEl>
                                        <p:attrNameLst>
                                          <p:attrName>style.visibility</p:attrName>
                                        </p:attrNameLst>
                                      </p:cBhvr>
                                      <p:to>
                                        <p:strVal val="visible"/>
                                      </p:to>
                                    </p:set>
                                  </p:childTnLst>
                                </p:cTn>
                              </p:par>
                            </p:childTnLst>
                          </p:cTn>
                        </p:par>
                      </p:childTnLst>
                    </p:cTn>
                  </p:par>
                  <p:par>
                    <p:cTn id="99" fill="hold">
                      <p:stCondLst>
                        <p:cond delay="indefinite"/>
                      </p:stCondLst>
                      <p:childTnLst>
                        <p:par>
                          <p:cTn id="100" fill="hold">
                            <p:stCondLst>
                              <p:cond delay="0"/>
                            </p:stCondLst>
                            <p:childTnLst>
                              <p:par>
                                <p:cTn id="101" presetID="1" presetClass="entr" presetSubtype="0" fill="hold" grpId="0" nodeType="clickEffect">
                                  <p:stCondLst>
                                    <p:cond delay="0"/>
                                  </p:stCondLst>
                                  <p:childTnLst>
                                    <p:set>
                                      <p:cBhvr>
                                        <p:cTn id="102" dur="1" fill="hold">
                                          <p:stCondLst>
                                            <p:cond delay="0"/>
                                          </p:stCondLst>
                                        </p:cTn>
                                        <p:tgtEl>
                                          <p:spTgt spid="63"/>
                                        </p:tgtEl>
                                        <p:attrNameLst>
                                          <p:attrName>style.visibility</p:attrName>
                                        </p:attrNameLst>
                                      </p:cBhvr>
                                      <p:to>
                                        <p:strVal val="visible"/>
                                      </p:to>
                                    </p:set>
                                  </p:childTnLst>
                                </p:cTn>
                              </p:par>
                              <p:par>
                                <p:cTn id="103" presetID="1" presetClass="entr" presetSubtype="0" fill="hold" grpId="0" nodeType="withEffect">
                                  <p:stCondLst>
                                    <p:cond delay="0"/>
                                  </p:stCondLst>
                                  <p:childTnLst>
                                    <p:set>
                                      <p:cBhvr>
                                        <p:cTn id="104" dur="1" fill="hold">
                                          <p:stCondLst>
                                            <p:cond delay="0"/>
                                          </p:stCondLst>
                                        </p:cTn>
                                        <p:tgtEl>
                                          <p:spTgt spid="64"/>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5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P spid="379" grpId="0" animBg="1"/>
      <p:bldP spid="383" grpId="0"/>
      <p:bldP spid="384" grpId="0" animBg="1"/>
      <p:bldP spid="410" grpId="0"/>
      <p:bldP spid="411" grpId="0"/>
      <p:bldP spid="412" grpId="0"/>
      <p:bldP spid="413" grpId="0"/>
      <p:bldP spid="414" grpId="0"/>
      <p:bldP spid="415" grpId="0" animBg="1"/>
      <p:bldP spid="416" grpId="0" animBg="1"/>
      <p:bldP spid="417" grpId="0" animBg="1"/>
      <p:bldP spid="418" grpId="0" animBg="1"/>
      <p:bldP spid="419" grpId="0" animBg="1"/>
      <p:bldP spid="420" grpId="0" animBg="1"/>
      <p:bldP spid="421" grpId="0" animBg="1"/>
      <p:bldP spid="422" grpId="0" animBg="1"/>
      <p:bldP spid="423" grpId="0" animBg="1"/>
      <p:bldP spid="424" grpId="0" animBg="1"/>
      <p:bldP spid="63" grpId="0" animBg="1"/>
      <p:bldP spid="64" grpId="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Shape 696"/>
        <p:cNvGrpSpPr/>
        <p:nvPr/>
      </p:nvGrpSpPr>
      <p:grpSpPr>
        <a:xfrm>
          <a:off x="0" y="0"/>
          <a:ext cx="0" cy="0"/>
          <a:chOff x="0" y="0"/>
          <a:chExt cx="0" cy="0"/>
        </a:xfrm>
      </p:grpSpPr>
      <p:sp>
        <p:nvSpPr>
          <p:cNvPr id="230" name="Google Shape;4750;p36">
            <a:extLst>
              <a:ext uri="{FF2B5EF4-FFF2-40B4-BE49-F238E27FC236}">
                <a16:creationId xmlns:a16="http://schemas.microsoft.com/office/drawing/2014/main" id="{95595964-A382-EA8E-040B-7A48CD629E43}"/>
              </a:ext>
            </a:extLst>
          </p:cNvPr>
          <p:cNvSpPr/>
          <p:nvPr/>
        </p:nvSpPr>
        <p:spPr>
          <a:xfrm>
            <a:off x="3404123" y="3950192"/>
            <a:ext cx="4253769" cy="391698"/>
          </a:xfrm>
          <a:prstGeom prst="roundRect">
            <a:avLst>
              <a:gd name="adj" fmla="val 6412"/>
            </a:avLst>
          </a:prstGeom>
          <a:solidFill>
            <a:schemeClr val="bg1">
              <a:lumMod val="95000"/>
            </a:schemeClr>
          </a:solidFill>
          <a:ln w="19050" cap="flat" cmpd="sng">
            <a:solidFill>
              <a:schemeClr val="bg1">
                <a:lumMod val="50000"/>
              </a:schemeClr>
            </a:solidFill>
            <a:prstDash val="solid"/>
            <a:round/>
            <a:headEnd type="none" w="sm" len="sm"/>
            <a:tailEnd type="none" w="sm" len="sm"/>
          </a:ln>
        </p:spPr>
        <p:txBody>
          <a:bodyPr spcFirstLastPara="1" wrap="square" lIns="54866" tIns="61724" rIns="54866" bIns="8707" anchor="t"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white">
                    <a:lumMod val="50000"/>
                  </a:prstClr>
                </a:solidFill>
                <a:effectLst/>
                <a:uLnTx/>
                <a:uFillTx/>
                <a:latin typeface="Calibri"/>
                <a:ea typeface="Calibri"/>
                <a:cs typeface="Calibri"/>
                <a:sym typeface="Calibri"/>
              </a:rPr>
              <a:t>Main Memory (High Bandwidth Memory)</a:t>
            </a:r>
            <a:endParaRPr kumimoji="0" sz="953" b="0" i="1" u="none" strike="noStrike" kern="1200" cap="none" spc="0" normalizeH="0" baseline="0" noProof="0" dirty="0">
              <a:ln>
                <a:noFill/>
              </a:ln>
              <a:solidFill>
                <a:prstClr val="white">
                  <a:lumMod val="50000"/>
                </a:prstClr>
              </a:solidFill>
              <a:effectLst/>
              <a:uLnTx/>
              <a:uFillTx/>
              <a:latin typeface="Calibri"/>
              <a:ea typeface="Calibri"/>
              <a:cs typeface="Calibri"/>
              <a:sym typeface="Calibri"/>
            </a:endParaRPr>
          </a:p>
        </p:txBody>
      </p:sp>
      <p:sp>
        <p:nvSpPr>
          <p:cNvPr id="231" name="Google Shape;4773;p36">
            <a:extLst>
              <a:ext uri="{FF2B5EF4-FFF2-40B4-BE49-F238E27FC236}">
                <a16:creationId xmlns:a16="http://schemas.microsoft.com/office/drawing/2014/main" id="{6AE7D41A-5371-D0DA-A14C-11B474FC1454}"/>
              </a:ext>
            </a:extLst>
          </p:cNvPr>
          <p:cNvSpPr/>
          <p:nvPr/>
        </p:nvSpPr>
        <p:spPr>
          <a:xfrm>
            <a:off x="2382514" y="4682448"/>
            <a:ext cx="552638" cy="945137"/>
          </a:xfrm>
          <a:prstGeom prst="roundRect">
            <a:avLst>
              <a:gd name="adj" fmla="val 1481"/>
            </a:avLst>
          </a:prstGeom>
          <a:solidFill>
            <a:schemeClr val="bg1">
              <a:lumMod val="95000"/>
            </a:schemeClr>
          </a:solidFill>
          <a:ln w="19050" cap="flat" cmpd="sng">
            <a:solidFill>
              <a:schemeClr val="bg1">
                <a:lumMod val="50000"/>
              </a:schemeClr>
            </a:solidFill>
            <a:prstDash val="solid"/>
            <a:round/>
            <a:headEnd type="none" w="sm" len="sm"/>
            <a:tailEnd type="none" w="sm" len="sm"/>
          </a:ln>
        </p:spPr>
        <p:txBody>
          <a:bodyPr spcFirstLastPara="1" wrap="square" lIns="17417" tIns="8707" rIns="17417" bIns="8707"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white">
                    <a:lumMod val="50000"/>
                  </a:prstClr>
                </a:solidFill>
                <a:effectLst/>
                <a:uLnTx/>
                <a:uFillTx/>
                <a:latin typeface="Calibri"/>
                <a:ea typeface="Calibri"/>
                <a:cs typeface="Calibri"/>
                <a:sym typeface="Calibri"/>
              </a:rPr>
              <a:t>Minimizer</a:t>
            </a:r>
            <a:endParaRPr kumimoji="0" sz="953" b="0" i="0" u="none" strike="noStrike" kern="1200" cap="none" spc="0" normalizeH="0" baseline="0" noProof="0" dirty="0">
              <a:ln>
                <a:noFill/>
              </a:ln>
              <a:solidFill>
                <a:prstClr val="white">
                  <a:lumMod val="50000"/>
                </a:prstClr>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white">
                    <a:lumMod val="50000"/>
                  </a:prstClr>
                </a:solidFill>
                <a:effectLst/>
                <a:uLnTx/>
                <a:uFillTx/>
                <a:latin typeface="Calibri"/>
                <a:ea typeface="Calibri"/>
                <a:cs typeface="Calibri"/>
                <a:sym typeface="Calibri"/>
              </a:rPr>
              <a:t>Finder</a:t>
            </a:r>
            <a:endParaRPr kumimoji="0" sz="953" b="0" i="0" u="none" strike="noStrike" kern="1200" cap="none" spc="0" normalizeH="0" baseline="0" noProof="0" dirty="0">
              <a:ln>
                <a:noFill/>
              </a:ln>
              <a:solidFill>
                <a:prstClr val="white">
                  <a:lumMod val="50000"/>
                </a:prstClr>
              </a:solidFill>
              <a:effectLst/>
              <a:uLnTx/>
              <a:uFillTx/>
              <a:latin typeface="Corbel" panose="020B0503020204020204"/>
              <a:ea typeface="+mn-ea"/>
              <a:cs typeface="+mn-cs"/>
            </a:endParaRPr>
          </a:p>
        </p:txBody>
      </p:sp>
      <p:sp>
        <p:nvSpPr>
          <p:cNvPr id="232" name="Google Shape;4774;p36">
            <a:extLst>
              <a:ext uri="{FF2B5EF4-FFF2-40B4-BE49-F238E27FC236}">
                <a16:creationId xmlns:a16="http://schemas.microsoft.com/office/drawing/2014/main" id="{F889E14D-42CC-BEF3-90F3-64D97D49D97D}"/>
              </a:ext>
            </a:extLst>
          </p:cNvPr>
          <p:cNvSpPr/>
          <p:nvPr/>
        </p:nvSpPr>
        <p:spPr>
          <a:xfrm>
            <a:off x="1268122" y="4682447"/>
            <a:ext cx="663153" cy="945400"/>
          </a:xfrm>
          <a:prstGeom prst="roundRect">
            <a:avLst>
              <a:gd name="adj" fmla="val 5084"/>
            </a:avLst>
          </a:prstGeom>
          <a:solidFill>
            <a:schemeClr val="bg1">
              <a:lumMod val="95000"/>
            </a:schemeClr>
          </a:solidFill>
          <a:ln w="19050" cap="flat" cmpd="sng">
            <a:solidFill>
              <a:schemeClr val="bg1">
                <a:lumMod val="50000"/>
              </a:schemeClr>
            </a:solidFill>
            <a:prstDash val="solid"/>
            <a:round/>
            <a:headEnd type="none" w="sm" len="sm"/>
            <a:tailEnd type="none" w="sm" len="sm"/>
          </a:ln>
        </p:spPr>
        <p:txBody>
          <a:bodyPr spcFirstLastPara="1" wrap="square" lIns="17417" tIns="8707" rIns="17417" bIns="8707"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white">
                    <a:lumMod val="50000"/>
                  </a:prstClr>
                </a:solidFill>
                <a:effectLst/>
                <a:uLnTx/>
                <a:uFillTx/>
                <a:latin typeface="Calibri"/>
                <a:ea typeface="Calibri"/>
                <a:cs typeface="Calibri"/>
                <a:sym typeface="Calibri"/>
              </a:rPr>
              <a:t>Read</a:t>
            </a:r>
            <a:endParaRPr kumimoji="0" sz="953" b="0" i="0" u="none" strike="noStrike" kern="1200" cap="none" spc="0" normalizeH="0" baseline="0" noProof="0" dirty="0">
              <a:ln>
                <a:noFill/>
              </a:ln>
              <a:solidFill>
                <a:prstClr val="white">
                  <a:lumMod val="50000"/>
                </a:prstClr>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white">
                    <a:lumMod val="50000"/>
                  </a:prstClr>
                </a:solidFill>
                <a:effectLst/>
                <a:uLnTx/>
                <a:uFillTx/>
                <a:latin typeface="Calibri"/>
                <a:ea typeface="Calibri"/>
                <a:cs typeface="Calibri"/>
                <a:sym typeface="Calibri"/>
              </a:rPr>
              <a:t>Scratchpad</a:t>
            </a:r>
            <a:endParaRPr kumimoji="0" sz="953" b="0" i="0" u="none" strike="noStrike" kern="1200" cap="none" spc="0" normalizeH="0" baseline="0" noProof="0" dirty="0">
              <a:ln>
                <a:noFill/>
              </a:ln>
              <a:solidFill>
                <a:prstClr val="white">
                  <a:lumMod val="50000"/>
                </a:prstClr>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white">
                    <a:lumMod val="50000"/>
                  </a:prstClr>
                </a:solidFill>
                <a:effectLst/>
                <a:uLnTx/>
                <a:uFillTx/>
                <a:latin typeface="Calibri"/>
                <a:ea typeface="Calibri"/>
                <a:cs typeface="Calibri"/>
                <a:sym typeface="Calibri"/>
              </a:rPr>
              <a:t>(6 kB)</a:t>
            </a:r>
            <a:endParaRPr kumimoji="0" sz="953" b="0" i="0" u="none" strike="noStrike" kern="1200" cap="none" spc="0" normalizeH="0" baseline="0" noProof="0" dirty="0">
              <a:ln>
                <a:noFill/>
              </a:ln>
              <a:solidFill>
                <a:prstClr val="white">
                  <a:lumMod val="50000"/>
                </a:prstClr>
              </a:solidFill>
              <a:effectLst/>
              <a:uLnTx/>
              <a:uFillTx/>
              <a:latin typeface="Corbel" panose="020B0503020204020204"/>
              <a:ea typeface="+mn-ea"/>
              <a:cs typeface="+mn-cs"/>
            </a:endParaRPr>
          </a:p>
        </p:txBody>
      </p:sp>
      <p:sp>
        <p:nvSpPr>
          <p:cNvPr id="233" name="Google Shape;4775;p36">
            <a:extLst>
              <a:ext uri="{FF2B5EF4-FFF2-40B4-BE49-F238E27FC236}">
                <a16:creationId xmlns:a16="http://schemas.microsoft.com/office/drawing/2014/main" id="{28EF6A04-F2AE-47CC-FEA5-A935C8D3BDD5}"/>
              </a:ext>
            </a:extLst>
          </p:cNvPr>
          <p:cNvSpPr/>
          <p:nvPr/>
        </p:nvSpPr>
        <p:spPr>
          <a:xfrm>
            <a:off x="3404123" y="4682448"/>
            <a:ext cx="915979" cy="945137"/>
          </a:xfrm>
          <a:prstGeom prst="roundRect">
            <a:avLst>
              <a:gd name="adj" fmla="val 5084"/>
            </a:avLst>
          </a:prstGeom>
          <a:solidFill>
            <a:schemeClr val="bg1">
              <a:lumMod val="95000"/>
            </a:schemeClr>
          </a:solidFill>
          <a:ln w="19050" cap="flat" cmpd="sng">
            <a:solidFill>
              <a:schemeClr val="bg1">
                <a:lumMod val="50000"/>
              </a:schemeClr>
            </a:solidFill>
            <a:prstDash val="solid"/>
            <a:round/>
            <a:headEnd type="none" w="sm" len="sm"/>
            <a:tailEnd type="none" w="sm" len="sm"/>
          </a:ln>
        </p:spPr>
        <p:txBody>
          <a:bodyPr spcFirstLastPara="1" wrap="square" lIns="17417" tIns="8707" rIns="17417" bIns="8707"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white">
                    <a:lumMod val="50000"/>
                  </a:prstClr>
                </a:solidFill>
                <a:effectLst/>
                <a:uLnTx/>
                <a:uFillTx/>
                <a:latin typeface="Calibri"/>
                <a:ea typeface="Calibri"/>
                <a:cs typeface="Calibri"/>
                <a:sym typeface="Calibri"/>
              </a:rPr>
              <a:t>Minimizer Scratchpad</a:t>
            </a:r>
            <a:endParaRPr kumimoji="0" sz="953" b="0" i="0" u="none" strike="noStrike" kern="1200" cap="none" spc="0" normalizeH="0" baseline="0" noProof="0" dirty="0">
              <a:ln>
                <a:noFill/>
              </a:ln>
              <a:solidFill>
                <a:prstClr val="white">
                  <a:lumMod val="50000"/>
                </a:prstClr>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228"/>
              </a:spcBef>
              <a:spcAft>
                <a:spcPts val="0"/>
              </a:spcAft>
              <a:buClrTx/>
              <a:buSzTx/>
              <a:buFontTx/>
              <a:buNone/>
              <a:tabLst/>
              <a:defRPr/>
            </a:pPr>
            <a:r>
              <a:rPr kumimoji="0" lang="en-US" sz="953" b="1" i="0" u="none" strike="noStrike" kern="1200" cap="none" spc="0" normalizeH="0" baseline="0" noProof="0" dirty="0">
                <a:ln>
                  <a:noFill/>
                </a:ln>
                <a:solidFill>
                  <a:prstClr val="white">
                    <a:lumMod val="50000"/>
                  </a:prstClr>
                </a:solidFill>
                <a:effectLst/>
                <a:uLnTx/>
                <a:uFillTx/>
                <a:latin typeface="Calibri"/>
                <a:ea typeface="Calibri"/>
                <a:cs typeface="Calibri"/>
                <a:sym typeface="Calibri"/>
              </a:rPr>
              <a:t>(40 kB)</a:t>
            </a:r>
            <a:endParaRPr kumimoji="0" sz="953" b="0" i="0" u="none" strike="noStrike" kern="1200" cap="none" spc="0" normalizeH="0" baseline="0" noProof="0" dirty="0">
              <a:ln>
                <a:noFill/>
              </a:ln>
              <a:solidFill>
                <a:prstClr val="white">
                  <a:lumMod val="50000"/>
                </a:prstClr>
              </a:solidFill>
              <a:effectLst/>
              <a:uLnTx/>
              <a:uFillTx/>
              <a:latin typeface="Corbel" panose="020B0503020204020204"/>
              <a:ea typeface="+mn-ea"/>
              <a:cs typeface="+mn-cs"/>
            </a:endParaRPr>
          </a:p>
        </p:txBody>
      </p:sp>
      <p:sp>
        <p:nvSpPr>
          <p:cNvPr id="234" name="Google Shape;4776;p36">
            <a:extLst>
              <a:ext uri="{FF2B5EF4-FFF2-40B4-BE49-F238E27FC236}">
                <a16:creationId xmlns:a16="http://schemas.microsoft.com/office/drawing/2014/main" id="{BDA64C33-E1E5-ABE4-4709-7715728ADA37}"/>
              </a:ext>
            </a:extLst>
          </p:cNvPr>
          <p:cNvSpPr/>
          <p:nvPr/>
        </p:nvSpPr>
        <p:spPr>
          <a:xfrm>
            <a:off x="4697975" y="4682448"/>
            <a:ext cx="634120" cy="945137"/>
          </a:xfrm>
          <a:prstGeom prst="roundRect">
            <a:avLst>
              <a:gd name="adj" fmla="val 1481"/>
            </a:avLst>
          </a:prstGeom>
          <a:solidFill>
            <a:schemeClr val="bg1">
              <a:lumMod val="95000"/>
            </a:schemeClr>
          </a:solidFill>
          <a:ln w="19050" cap="flat" cmpd="sng">
            <a:solidFill>
              <a:schemeClr val="bg1">
                <a:lumMod val="50000"/>
              </a:schemeClr>
            </a:solidFill>
            <a:prstDash val="solid"/>
            <a:round/>
            <a:headEnd type="none" w="sm" len="sm"/>
            <a:tailEnd type="none" w="sm" len="sm"/>
          </a:ln>
        </p:spPr>
        <p:txBody>
          <a:bodyPr spcFirstLastPara="1" wrap="square" lIns="17417" tIns="8707" rIns="17417" bIns="8707"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white">
                    <a:lumMod val="50000"/>
                  </a:prstClr>
                </a:solidFill>
                <a:effectLst/>
                <a:uLnTx/>
                <a:uFillTx/>
                <a:latin typeface="Calibri"/>
                <a:ea typeface="Calibri"/>
                <a:cs typeface="Calibri"/>
                <a:sym typeface="Calibri"/>
              </a:rPr>
              <a:t>Minimizer Filter</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white">
                    <a:lumMod val="50000"/>
                  </a:prstClr>
                </a:solidFill>
                <a:effectLst/>
                <a:uLnTx/>
                <a:uFillTx/>
                <a:latin typeface="Calibri"/>
                <a:ea typeface="+mn-ea"/>
                <a:cs typeface="Calibri"/>
                <a:sym typeface="Calibri"/>
              </a:rPr>
              <a:t>by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white">
                    <a:lumMod val="50000"/>
                  </a:prstClr>
                </a:solidFill>
                <a:effectLst/>
                <a:uLnTx/>
                <a:uFillTx/>
                <a:latin typeface="Calibri"/>
                <a:ea typeface="+mn-ea"/>
                <a:cs typeface="Calibri"/>
                <a:sym typeface="Calibri"/>
              </a:rPr>
              <a:t>Frequency</a:t>
            </a:r>
            <a:endParaRPr kumimoji="0" sz="953" b="0" i="0" u="none" strike="noStrike" kern="1200" cap="none" spc="0" normalizeH="0" baseline="0" noProof="0" dirty="0">
              <a:ln>
                <a:noFill/>
              </a:ln>
              <a:solidFill>
                <a:prstClr val="white">
                  <a:lumMod val="50000"/>
                </a:prstClr>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white">
                    <a:lumMod val="50000"/>
                  </a:prstClr>
                </a:solidFill>
                <a:effectLst/>
                <a:uLnTx/>
                <a:uFillTx/>
                <a:latin typeface="Calibri"/>
                <a:ea typeface="Calibri"/>
                <a:cs typeface="Calibri"/>
                <a:sym typeface="Calibri"/>
              </a:rPr>
              <a:t>(&lt;?)</a:t>
            </a:r>
            <a:endParaRPr kumimoji="0" sz="953" b="0" i="0" u="none" strike="noStrike" kern="1200" cap="none" spc="0" normalizeH="0" baseline="0" noProof="0" dirty="0">
              <a:ln>
                <a:noFill/>
              </a:ln>
              <a:solidFill>
                <a:prstClr val="white">
                  <a:lumMod val="50000"/>
                </a:prstClr>
              </a:solidFill>
              <a:effectLst/>
              <a:uLnTx/>
              <a:uFillTx/>
              <a:latin typeface="Corbel" panose="020B0503020204020204"/>
              <a:ea typeface="+mn-ea"/>
              <a:cs typeface="+mn-cs"/>
            </a:endParaRPr>
          </a:p>
        </p:txBody>
      </p:sp>
      <p:sp>
        <p:nvSpPr>
          <p:cNvPr id="235" name="Google Shape;4777;p36">
            <a:extLst>
              <a:ext uri="{FF2B5EF4-FFF2-40B4-BE49-F238E27FC236}">
                <a16:creationId xmlns:a16="http://schemas.microsoft.com/office/drawing/2014/main" id="{47D2B615-5470-8E8B-A906-597505610EBD}"/>
              </a:ext>
            </a:extLst>
          </p:cNvPr>
          <p:cNvSpPr/>
          <p:nvPr/>
        </p:nvSpPr>
        <p:spPr>
          <a:xfrm>
            <a:off x="5831323" y="4682448"/>
            <a:ext cx="634120" cy="945137"/>
          </a:xfrm>
          <a:prstGeom prst="roundRect">
            <a:avLst>
              <a:gd name="adj" fmla="val 5084"/>
            </a:avLst>
          </a:prstGeom>
          <a:solidFill>
            <a:schemeClr val="bg1">
              <a:lumMod val="95000"/>
            </a:schemeClr>
          </a:solidFill>
          <a:ln w="19050" cap="flat" cmpd="sng">
            <a:solidFill>
              <a:schemeClr val="bg1">
                <a:lumMod val="50000"/>
              </a:schemeClr>
            </a:solidFill>
            <a:prstDash val="solid"/>
            <a:round/>
            <a:headEnd type="none" w="sm" len="sm"/>
            <a:tailEnd type="none" w="sm" len="sm"/>
          </a:ln>
        </p:spPr>
        <p:txBody>
          <a:bodyPr spcFirstLastPara="1" wrap="square" lIns="17417" tIns="8707" rIns="17417" bIns="8707"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white">
                    <a:lumMod val="50000"/>
                  </a:prstClr>
                </a:solidFill>
                <a:effectLst/>
                <a:uLnTx/>
                <a:uFillTx/>
                <a:latin typeface="Calibri"/>
                <a:ea typeface="Calibri"/>
                <a:cs typeface="Calibri"/>
                <a:sym typeface="Calibri"/>
              </a:rPr>
              <a:t>Seed Scratchpad</a:t>
            </a:r>
            <a:endParaRPr kumimoji="0" sz="953" b="0" i="0" u="none" strike="noStrike" kern="1200" cap="none" spc="0" normalizeH="0" baseline="0" noProof="0" dirty="0">
              <a:ln>
                <a:noFill/>
              </a:ln>
              <a:solidFill>
                <a:prstClr val="white">
                  <a:lumMod val="50000"/>
                </a:prstClr>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228"/>
              </a:spcBef>
              <a:spcAft>
                <a:spcPts val="0"/>
              </a:spcAft>
              <a:buClrTx/>
              <a:buSzTx/>
              <a:buFontTx/>
              <a:buNone/>
              <a:tabLst/>
              <a:defRPr/>
            </a:pPr>
            <a:r>
              <a:rPr kumimoji="0" lang="en-US" sz="953" b="1" i="0" u="none" strike="noStrike" kern="1200" cap="none" spc="0" normalizeH="0" baseline="0" noProof="0" dirty="0">
                <a:ln>
                  <a:noFill/>
                </a:ln>
                <a:solidFill>
                  <a:prstClr val="white">
                    <a:lumMod val="50000"/>
                  </a:prstClr>
                </a:solidFill>
                <a:effectLst/>
                <a:uLnTx/>
                <a:uFillTx/>
                <a:latin typeface="Calibri"/>
                <a:ea typeface="Calibri"/>
                <a:cs typeface="Calibri"/>
                <a:sym typeface="Calibri"/>
              </a:rPr>
              <a:t>(4 kB)</a:t>
            </a:r>
            <a:endParaRPr kumimoji="0" sz="953" b="0" i="0" u="none" strike="noStrike" kern="1200" cap="none" spc="0" normalizeH="0" baseline="0" noProof="0" dirty="0">
              <a:ln>
                <a:noFill/>
              </a:ln>
              <a:solidFill>
                <a:prstClr val="white">
                  <a:lumMod val="50000"/>
                </a:prstClr>
              </a:solidFill>
              <a:effectLst/>
              <a:uLnTx/>
              <a:uFillTx/>
              <a:latin typeface="Corbel" panose="020B0503020204020204"/>
              <a:ea typeface="+mn-ea"/>
              <a:cs typeface="+mn-cs"/>
            </a:endParaRPr>
          </a:p>
        </p:txBody>
      </p:sp>
      <p:sp>
        <p:nvSpPr>
          <p:cNvPr id="236" name="Google Shape;4778;p36">
            <a:extLst>
              <a:ext uri="{FF2B5EF4-FFF2-40B4-BE49-F238E27FC236}">
                <a16:creationId xmlns:a16="http://schemas.microsoft.com/office/drawing/2014/main" id="{E8664EBD-BDA6-C115-B1E0-2B2BBA678300}"/>
              </a:ext>
            </a:extLst>
          </p:cNvPr>
          <p:cNvSpPr/>
          <p:nvPr/>
        </p:nvSpPr>
        <p:spPr>
          <a:xfrm>
            <a:off x="7066608" y="4683819"/>
            <a:ext cx="591286" cy="945137"/>
          </a:xfrm>
          <a:prstGeom prst="roundRect">
            <a:avLst>
              <a:gd name="adj" fmla="val 1481"/>
            </a:avLst>
          </a:prstGeom>
          <a:solidFill>
            <a:schemeClr val="bg1">
              <a:lumMod val="95000"/>
            </a:schemeClr>
          </a:solidFill>
          <a:ln w="19050" cap="flat" cmpd="sng">
            <a:solidFill>
              <a:schemeClr val="bg1">
                <a:lumMod val="50000"/>
              </a:schemeClr>
            </a:solidFill>
            <a:prstDash val="solid"/>
            <a:round/>
            <a:headEnd type="none" w="sm" len="sm"/>
            <a:tailEnd type="none" w="sm" len="sm"/>
          </a:ln>
        </p:spPr>
        <p:txBody>
          <a:bodyPr spcFirstLastPara="1" wrap="square" lIns="17417" tIns="8707" rIns="17417" bIns="8707"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white">
                    <a:lumMod val="50000"/>
                  </a:prstClr>
                </a:solidFill>
                <a:effectLst/>
                <a:uLnTx/>
                <a:uFillTx/>
                <a:latin typeface="Calibri"/>
                <a:ea typeface="Calibri"/>
                <a:cs typeface="Calibri"/>
                <a:sym typeface="Calibri"/>
              </a:rPr>
              <a:t>Candidate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white">
                    <a:lumMod val="50000"/>
                  </a:prstClr>
                </a:solidFill>
                <a:effectLst/>
                <a:uLnTx/>
                <a:uFillTx/>
                <a:latin typeface="Calibri"/>
                <a:ea typeface="Calibri"/>
                <a:cs typeface="Calibri"/>
                <a:sym typeface="Calibri"/>
              </a:rPr>
              <a:t>Seed Region</a:t>
            </a:r>
            <a:endParaRPr kumimoji="0" sz="953" b="0" i="0" u="none" strike="noStrike" kern="1200" cap="none" spc="0" normalizeH="0" baseline="0" noProof="0" dirty="0">
              <a:ln>
                <a:noFill/>
              </a:ln>
              <a:solidFill>
                <a:prstClr val="white">
                  <a:lumMod val="50000"/>
                </a:prstClr>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white">
                    <a:lumMod val="50000"/>
                  </a:prstClr>
                </a:solidFill>
                <a:effectLst/>
                <a:uLnTx/>
                <a:uFillTx/>
                <a:latin typeface="Calibri"/>
                <a:ea typeface="Calibri"/>
                <a:cs typeface="Calibri"/>
                <a:sym typeface="Calibri"/>
              </a:rPr>
              <a:t>Calculator</a:t>
            </a:r>
            <a:endParaRPr kumimoji="0" sz="953" b="0" i="0" u="none" strike="noStrike" kern="1200" cap="none" spc="0" normalizeH="0" baseline="0" noProof="0" dirty="0">
              <a:ln>
                <a:noFill/>
              </a:ln>
              <a:solidFill>
                <a:prstClr val="white">
                  <a:lumMod val="50000"/>
                </a:prstClr>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white">
                    <a:lumMod val="50000"/>
                  </a:prstClr>
                </a:solidFill>
                <a:effectLst/>
                <a:uLnTx/>
                <a:uFillTx/>
                <a:latin typeface="Calibri"/>
                <a:ea typeface="Calibri"/>
                <a:cs typeface="Calibri"/>
                <a:sym typeface="Calibri"/>
              </a:rPr>
              <a:t>(+/−/×)</a:t>
            </a:r>
            <a:endParaRPr kumimoji="0" sz="953" b="0" i="0" u="none" strike="noStrike" kern="1200" cap="none" spc="0" normalizeH="0" baseline="0" noProof="0" dirty="0">
              <a:ln>
                <a:noFill/>
              </a:ln>
              <a:solidFill>
                <a:prstClr val="white">
                  <a:lumMod val="50000"/>
                </a:prstClr>
              </a:solidFill>
              <a:effectLst/>
              <a:uLnTx/>
              <a:uFillTx/>
              <a:latin typeface="Corbel" panose="020B0503020204020204"/>
              <a:ea typeface="+mn-ea"/>
              <a:cs typeface="+mn-cs"/>
            </a:endParaRPr>
          </a:p>
        </p:txBody>
      </p:sp>
      <p:sp>
        <p:nvSpPr>
          <p:cNvPr id="3" name="Title 2">
            <a:extLst>
              <a:ext uri="{FF2B5EF4-FFF2-40B4-BE49-F238E27FC236}">
                <a16:creationId xmlns:a16="http://schemas.microsoft.com/office/drawing/2014/main" id="{AD59D520-5920-AB4E-A3ED-7922AA4BC1C3}"/>
              </a:ext>
            </a:extLst>
          </p:cNvPr>
          <p:cNvSpPr>
            <a:spLocks noGrp="1"/>
          </p:cNvSpPr>
          <p:nvPr>
            <p:ph type="title"/>
          </p:nvPr>
        </p:nvSpPr>
        <p:spPr/>
        <p:txBody>
          <a:bodyPr>
            <a:normAutofit fontScale="90000"/>
          </a:bodyPr>
          <a:lstStyle/>
          <a:p>
            <a:r>
              <a:rPr lang="en-US" dirty="0"/>
              <a:t>MinSeed HW</a:t>
            </a:r>
          </a:p>
        </p:txBody>
      </p:sp>
      <p:sp>
        <p:nvSpPr>
          <p:cNvPr id="4" name="Slide Number Placeholder 3">
            <a:extLst>
              <a:ext uri="{FF2B5EF4-FFF2-40B4-BE49-F238E27FC236}">
                <a16:creationId xmlns:a16="http://schemas.microsoft.com/office/drawing/2014/main" id="{70869F66-9577-FF48-A7F7-63DD640C9C85}"/>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180</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
        <p:nvSpPr>
          <p:cNvPr id="7" name="Rectangle 6">
            <a:extLst>
              <a:ext uri="{FF2B5EF4-FFF2-40B4-BE49-F238E27FC236}">
                <a16:creationId xmlns:a16="http://schemas.microsoft.com/office/drawing/2014/main" id="{02EB57F3-989A-1048-80BC-37327D0CE69C}"/>
              </a:ext>
            </a:extLst>
          </p:cNvPr>
          <p:cNvSpPr/>
          <p:nvPr/>
        </p:nvSpPr>
        <p:spPr>
          <a:xfrm>
            <a:off x="366963" y="1091963"/>
            <a:ext cx="8594156" cy="2411686"/>
          </a:xfrm>
          <a:prstGeom prst="rect">
            <a:avLst/>
          </a:prstGeom>
        </p:spPr>
        <p:txBody>
          <a:bodyPr wrap="square">
            <a:spAutoFit/>
          </a:bodyPr>
          <a:lstStyle/>
          <a:p>
            <a:pPr marL="342900" marR="0" lvl="0" indent="-342900" algn="l" defTabSz="457200" rtl="0" eaLnBrk="1" fontAlgn="auto" latinLnBrk="0" hangingPunct="1">
              <a:lnSpc>
                <a:spcPct val="110000"/>
              </a:lnSpc>
              <a:spcBef>
                <a:spcPts val="400"/>
              </a:spcBef>
              <a:spcAft>
                <a:spcPts val="0"/>
              </a:spcAft>
              <a:buClr>
                <a:srgbClr val="0070C0"/>
              </a:buClr>
              <a:buSzTx/>
              <a:buFont typeface="Wingdings" pitchFamily="2" charset="2"/>
              <a:buChar char="q"/>
              <a:tabLst/>
              <a:defRPr/>
            </a:pPr>
            <a:r>
              <a:rPr kumimoji="0" lang="en-US" sz="215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MinSeed = </a:t>
            </a:r>
            <a:r>
              <a:rPr kumimoji="0" lang="en-US" sz="2150" b="0" i="0" u="none" strike="noStrike" kern="1200" cap="none" spc="0" normalizeH="0" baseline="0" noProof="0" dirty="0">
                <a:ln>
                  <a:noFill/>
                </a:ln>
                <a:solidFill>
                  <a:srgbClr val="7030A0"/>
                </a:solidFill>
                <a:effectLst/>
                <a:uLnTx/>
                <a:uFillTx/>
                <a:latin typeface="Calibri" panose="020F0502020204030204" pitchFamily="34" charset="0"/>
                <a:ea typeface="+mn-ea"/>
                <a:cs typeface="Calibri" panose="020F0502020204030204" pitchFamily="34" charset="0"/>
              </a:rPr>
              <a:t>3</a:t>
            </a:r>
            <a:r>
              <a:rPr kumimoji="0" lang="en-US" sz="2150" b="0"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 computation modules</a:t>
            </a:r>
            <a:r>
              <a:rPr kumimoji="0" lang="en-US" sz="215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 </a:t>
            </a:r>
            <a:r>
              <a:rPr kumimoji="0" lang="en-US" sz="2150" b="0" i="0" u="none" strike="noStrike" kern="1200" cap="none" spc="0" normalizeH="0" baseline="0" noProof="0" dirty="0">
                <a:ln>
                  <a:noFill/>
                </a:ln>
                <a:solidFill>
                  <a:prstClr val="white">
                    <a:lumMod val="50000"/>
                  </a:prstClr>
                </a:solidFill>
                <a:effectLst/>
                <a:uLnTx/>
                <a:uFillTx/>
                <a:latin typeface="Calibri" panose="020F0502020204030204" pitchFamily="34" charset="0"/>
                <a:ea typeface="+mn-ea"/>
                <a:cs typeface="Calibri" panose="020F0502020204030204" pitchFamily="34" charset="0"/>
              </a:rPr>
              <a:t>3</a:t>
            </a:r>
            <a:r>
              <a:rPr kumimoji="0" lang="en-US" sz="2150" b="0"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mn-cs"/>
              </a:rPr>
              <a:t> scratchpads</a:t>
            </a:r>
            <a:r>
              <a:rPr kumimoji="0" lang="en-US" sz="215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 </a:t>
            </a:r>
            <a:r>
              <a:rPr kumimoji="0" lang="en-US" sz="2150" b="0" i="0" u="none" strike="noStrike" kern="1200" cap="none" spc="0" normalizeH="0" baseline="0" noProof="0" dirty="0">
                <a:ln>
                  <a:noFill/>
                </a:ln>
                <a:solidFill>
                  <a:srgbClr val="0070C0"/>
                </a:solidFill>
                <a:effectLst/>
                <a:uLnTx/>
                <a:uFillTx/>
                <a:latin typeface="Corbel" panose="020B0503020204020204" pitchFamily="34" charset="0"/>
                <a:ea typeface="+mn-ea"/>
                <a:cs typeface="+mn-cs"/>
              </a:rPr>
              <a:t>memory interface</a:t>
            </a:r>
          </a:p>
          <a:p>
            <a:pPr marL="800100" marR="0" lvl="1" indent="-342900" algn="l" defTabSz="457200" rtl="0" eaLnBrk="1" fontAlgn="auto" latinLnBrk="0" hangingPunct="1">
              <a:lnSpc>
                <a:spcPct val="110000"/>
              </a:lnSpc>
              <a:spcBef>
                <a:spcPts val="400"/>
              </a:spcBef>
              <a:spcAft>
                <a:spcPts val="0"/>
              </a:spcAft>
              <a:buClr>
                <a:srgbClr val="0070C0"/>
              </a:buClr>
              <a:buSzTx/>
              <a:buFont typeface="Courier New" panose="02070309020205020404" pitchFamily="49" charset="0"/>
              <a:buChar char="o"/>
              <a:tabLst/>
              <a:defRPr/>
            </a:pPr>
            <a:r>
              <a:rPr kumimoji="0" lang="en-US" sz="2150" b="0"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Computation modules: </a:t>
            </a:r>
            <a:r>
              <a:rPr kumimoji="0" lang="en-US" sz="215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Implemented with simple logic</a:t>
            </a:r>
          </a:p>
          <a:p>
            <a:pPr marL="800100" marR="0" lvl="1" indent="-342900" algn="l" defTabSz="457200" rtl="0" eaLnBrk="1" fontAlgn="auto" latinLnBrk="0" hangingPunct="1">
              <a:lnSpc>
                <a:spcPct val="110000"/>
              </a:lnSpc>
              <a:spcBef>
                <a:spcPts val="400"/>
              </a:spcBef>
              <a:spcAft>
                <a:spcPts val="0"/>
              </a:spcAft>
              <a:buClr>
                <a:srgbClr val="0070C0"/>
              </a:buClr>
              <a:buSzTx/>
              <a:buFont typeface="Courier New" panose="02070309020205020404" pitchFamily="49" charset="0"/>
              <a:buChar char="o"/>
              <a:tabLst/>
              <a:defRPr/>
            </a:pPr>
            <a:r>
              <a:rPr kumimoji="0" lang="en-US" sz="2150" b="0" i="0" u="none" strike="noStrike" kern="1200" cap="none" spc="0" normalizeH="0" baseline="0" noProof="0" dirty="0">
                <a:ln>
                  <a:noFill/>
                </a:ln>
                <a:solidFill>
                  <a:srgbClr val="9D90A0">
                    <a:lumMod val="75000"/>
                  </a:srgbClr>
                </a:solidFill>
                <a:effectLst/>
                <a:uLnTx/>
                <a:uFillTx/>
                <a:latin typeface="Corbel" panose="020B0503020204020204" pitchFamily="34" charset="0"/>
                <a:ea typeface="+mn-ea"/>
                <a:cs typeface="+mn-cs"/>
              </a:rPr>
              <a:t>Scratchpads: </a:t>
            </a:r>
            <a:r>
              <a:rPr kumimoji="0" lang="en-US" sz="215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50</a:t>
            </a:r>
            <a:r>
              <a:rPr kumimoji="0" lang="en-US" sz="215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kB in total; employ double buffering technique to hide the latency of MinSeed</a:t>
            </a:r>
          </a:p>
          <a:p>
            <a:pPr marL="800100" marR="0" lvl="1" indent="-342900" algn="l" defTabSz="457200" rtl="0" eaLnBrk="1" fontAlgn="auto" latinLnBrk="0" hangingPunct="1">
              <a:lnSpc>
                <a:spcPct val="110000"/>
              </a:lnSpc>
              <a:spcBef>
                <a:spcPts val="400"/>
              </a:spcBef>
              <a:spcAft>
                <a:spcPts val="0"/>
              </a:spcAft>
              <a:buClr>
                <a:srgbClr val="0070C0"/>
              </a:buClr>
              <a:buSzTx/>
              <a:buFont typeface="Courier New" panose="02070309020205020404" pitchFamily="49" charset="0"/>
              <a:buChar char="o"/>
              <a:tabLst/>
              <a:defRPr/>
            </a:pPr>
            <a:r>
              <a:rPr kumimoji="0" lang="en-US" sz="2150" b="0" i="0" u="none" strike="noStrike" kern="1200" cap="none" spc="0" normalizeH="0" baseline="0" noProof="0" dirty="0">
                <a:ln>
                  <a:noFill/>
                </a:ln>
                <a:solidFill>
                  <a:srgbClr val="0070C0"/>
                </a:solidFill>
                <a:effectLst/>
                <a:uLnTx/>
                <a:uFillTx/>
                <a:latin typeface="Corbel" panose="020B0503020204020204" pitchFamily="34" charset="0"/>
                <a:ea typeface="+mn-ea"/>
                <a:cs typeface="+mn-cs"/>
              </a:rPr>
              <a:t>High-Bandwidth Memory (HBM): </a:t>
            </a:r>
            <a:r>
              <a:rPr kumimoji="0" lang="en-US" sz="215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Enables low-latency and     </a:t>
            </a:r>
            <a:br>
              <a:rPr kumimoji="0" lang="en-US" sz="215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br>
            <a:r>
              <a:rPr kumimoji="0" lang="en-US" sz="215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highly-parallel memory access</a:t>
            </a:r>
          </a:p>
        </p:txBody>
      </p:sp>
      <p:sp>
        <p:nvSpPr>
          <p:cNvPr id="165" name="Google Shape;4750;p36">
            <a:extLst>
              <a:ext uri="{FF2B5EF4-FFF2-40B4-BE49-F238E27FC236}">
                <a16:creationId xmlns:a16="http://schemas.microsoft.com/office/drawing/2014/main" id="{1763C15A-11FC-3AA5-F4B9-76717DDAC0DF}"/>
              </a:ext>
            </a:extLst>
          </p:cNvPr>
          <p:cNvSpPr/>
          <p:nvPr/>
        </p:nvSpPr>
        <p:spPr>
          <a:xfrm>
            <a:off x="3403430" y="3955113"/>
            <a:ext cx="4253769" cy="391698"/>
          </a:xfrm>
          <a:prstGeom prst="roundRect">
            <a:avLst>
              <a:gd name="adj" fmla="val 6412"/>
            </a:avLst>
          </a:prstGeom>
          <a:solidFill>
            <a:srgbClr val="9DC3E6"/>
          </a:solidFill>
          <a:ln w="19050" cap="flat" cmpd="sng">
            <a:solidFill>
              <a:schemeClr val="dk1"/>
            </a:solidFill>
            <a:prstDash val="solid"/>
            <a:round/>
            <a:headEnd type="none" w="sm" len="sm"/>
            <a:tailEnd type="none" w="sm" len="sm"/>
          </a:ln>
        </p:spPr>
        <p:txBody>
          <a:bodyPr spcFirstLastPara="1" wrap="square" lIns="54866" tIns="61724" rIns="54866" bIns="8707" anchor="t"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black"/>
                </a:solidFill>
                <a:effectLst/>
                <a:uLnTx/>
                <a:uFillTx/>
                <a:latin typeface="Calibri"/>
                <a:ea typeface="Calibri"/>
                <a:cs typeface="Calibri"/>
                <a:sym typeface="Calibri"/>
              </a:rPr>
              <a:t>Main Memory (High Bandwidth Memory)</a:t>
            </a:r>
            <a:endParaRPr kumimoji="0" sz="953" b="0" i="1" u="none" strike="noStrike" kern="1200" cap="none" spc="0" normalizeH="0" baseline="0" noProof="0" dirty="0">
              <a:ln>
                <a:noFill/>
              </a:ln>
              <a:solidFill>
                <a:prstClr val="black"/>
              </a:solidFill>
              <a:effectLst/>
              <a:uLnTx/>
              <a:uFillTx/>
              <a:latin typeface="Calibri"/>
              <a:ea typeface="Calibri"/>
              <a:cs typeface="Calibri"/>
              <a:sym typeface="Calibri"/>
            </a:endParaRPr>
          </a:p>
        </p:txBody>
      </p:sp>
      <p:sp>
        <p:nvSpPr>
          <p:cNvPr id="166" name="Google Shape;4773;p36">
            <a:extLst>
              <a:ext uri="{FF2B5EF4-FFF2-40B4-BE49-F238E27FC236}">
                <a16:creationId xmlns:a16="http://schemas.microsoft.com/office/drawing/2014/main" id="{3D8ADE3C-034E-6720-89FC-389E9FDFD1CC}"/>
              </a:ext>
            </a:extLst>
          </p:cNvPr>
          <p:cNvSpPr/>
          <p:nvPr/>
        </p:nvSpPr>
        <p:spPr>
          <a:xfrm>
            <a:off x="2381821" y="4687369"/>
            <a:ext cx="552638" cy="945137"/>
          </a:xfrm>
          <a:prstGeom prst="roundRect">
            <a:avLst>
              <a:gd name="adj" fmla="val 1481"/>
            </a:avLst>
          </a:prstGeom>
          <a:solidFill>
            <a:srgbClr val="7030A0">
              <a:alpha val="48627"/>
            </a:srgbClr>
          </a:solidFill>
          <a:ln w="19050" cap="flat" cmpd="sng">
            <a:solidFill>
              <a:schemeClr val="dk1"/>
            </a:solidFill>
            <a:prstDash val="solid"/>
            <a:round/>
            <a:headEnd type="none" w="sm" len="sm"/>
            <a:tailEnd type="none" w="sm" len="sm"/>
          </a:ln>
        </p:spPr>
        <p:txBody>
          <a:bodyPr spcFirstLastPara="1" wrap="square" lIns="17417" tIns="8707" rIns="17417" bIns="8707"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black"/>
                </a:solidFill>
                <a:effectLst/>
                <a:uLnTx/>
                <a:uFillTx/>
                <a:latin typeface="Calibri"/>
                <a:ea typeface="Calibri"/>
                <a:cs typeface="Calibri"/>
                <a:sym typeface="Calibri"/>
              </a:rPr>
              <a:t>Minimizer</a:t>
            </a:r>
            <a:endParaRPr kumimoji="0" sz="953" b="0" i="0" u="none" strike="noStrike" kern="1200" cap="none" spc="0" normalizeH="0" baseline="0" noProof="0" dirty="0">
              <a:ln>
                <a:noFill/>
              </a:ln>
              <a:solidFill>
                <a:prstClr val="black"/>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black"/>
                </a:solidFill>
                <a:effectLst/>
                <a:uLnTx/>
                <a:uFillTx/>
                <a:latin typeface="Calibri"/>
                <a:ea typeface="Calibri"/>
                <a:cs typeface="Calibri"/>
                <a:sym typeface="Calibri"/>
              </a:rPr>
              <a:t>Finder</a:t>
            </a:r>
            <a:endParaRPr kumimoji="0" sz="953" b="0" i="0" u="none" strike="noStrike" kern="1200" cap="none" spc="0" normalizeH="0" baseline="0" noProof="0" dirty="0">
              <a:ln>
                <a:noFill/>
              </a:ln>
              <a:solidFill>
                <a:prstClr val="black"/>
              </a:solidFill>
              <a:effectLst/>
              <a:uLnTx/>
              <a:uFillTx/>
              <a:latin typeface="Corbel" panose="020B0503020204020204"/>
              <a:ea typeface="+mn-ea"/>
              <a:cs typeface="+mn-cs"/>
            </a:endParaRPr>
          </a:p>
        </p:txBody>
      </p:sp>
      <p:sp>
        <p:nvSpPr>
          <p:cNvPr id="167" name="Google Shape;4774;p36">
            <a:extLst>
              <a:ext uri="{FF2B5EF4-FFF2-40B4-BE49-F238E27FC236}">
                <a16:creationId xmlns:a16="http://schemas.microsoft.com/office/drawing/2014/main" id="{E288F7EC-D2D6-CDAE-86EF-2933136682DB}"/>
              </a:ext>
            </a:extLst>
          </p:cNvPr>
          <p:cNvSpPr/>
          <p:nvPr/>
        </p:nvSpPr>
        <p:spPr>
          <a:xfrm>
            <a:off x="1267429" y="4687368"/>
            <a:ext cx="663153" cy="945400"/>
          </a:xfrm>
          <a:prstGeom prst="roundRect">
            <a:avLst>
              <a:gd name="adj" fmla="val 5084"/>
            </a:avLst>
          </a:prstGeom>
          <a:solidFill>
            <a:srgbClr val="D0CECE"/>
          </a:solidFill>
          <a:ln w="19050" cap="flat" cmpd="sng">
            <a:solidFill>
              <a:schemeClr val="dk1"/>
            </a:solidFill>
            <a:prstDash val="solid"/>
            <a:round/>
            <a:headEnd type="none" w="sm" len="sm"/>
            <a:tailEnd type="none" w="sm" len="sm"/>
          </a:ln>
        </p:spPr>
        <p:txBody>
          <a:bodyPr spcFirstLastPara="1" wrap="square" lIns="17417" tIns="8707" rIns="17417" bIns="8707"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black"/>
                </a:solidFill>
                <a:effectLst/>
                <a:uLnTx/>
                <a:uFillTx/>
                <a:latin typeface="Calibri"/>
                <a:ea typeface="Calibri"/>
                <a:cs typeface="Calibri"/>
                <a:sym typeface="Calibri"/>
              </a:rPr>
              <a:t>Read</a:t>
            </a:r>
            <a:endParaRPr kumimoji="0" sz="953" b="0" i="0" u="none" strike="noStrike" kern="1200" cap="none" spc="0" normalizeH="0" baseline="0" noProof="0" dirty="0">
              <a:ln>
                <a:noFill/>
              </a:ln>
              <a:solidFill>
                <a:prstClr val="black"/>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black"/>
                </a:solidFill>
                <a:effectLst/>
                <a:uLnTx/>
                <a:uFillTx/>
                <a:latin typeface="Calibri"/>
                <a:ea typeface="Calibri"/>
                <a:cs typeface="Calibri"/>
                <a:sym typeface="Calibri"/>
              </a:rPr>
              <a:t>Scratchpad</a:t>
            </a:r>
            <a:endParaRPr kumimoji="0" sz="953" b="0" i="0" u="none" strike="noStrike" kern="1200" cap="none" spc="0" normalizeH="0" baseline="0" noProof="0" dirty="0">
              <a:ln>
                <a:noFill/>
              </a:ln>
              <a:solidFill>
                <a:prstClr val="black"/>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black"/>
                </a:solidFill>
                <a:effectLst/>
                <a:uLnTx/>
                <a:uFillTx/>
                <a:latin typeface="Calibri"/>
                <a:ea typeface="Calibri"/>
                <a:cs typeface="Calibri"/>
                <a:sym typeface="Calibri"/>
              </a:rPr>
              <a:t>(6 kB)</a:t>
            </a:r>
            <a:endParaRPr kumimoji="0" sz="953" b="0" i="0" u="none" strike="noStrike" kern="1200" cap="none" spc="0" normalizeH="0" baseline="0" noProof="0" dirty="0">
              <a:ln>
                <a:noFill/>
              </a:ln>
              <a:solidFill>
                <a:prstClr val="black"/>
              </a:solidFill>
              <a:effectLst/>
              <a:uLnTx/>
              <a:uFillTx/>
              <a:latin typeface="Corbel" panose="020B0503020204020204"/>
              <a:ea typeface="+mn-ea"/>
              <a:cs typeface="+mn-cs"/>
            </a:endParaRPr>
          </a:p>
        </p:txBody>
      </p:sp>
      <p:sp>
        <p:nvSpPr>
          <p:cNvPr id="168" name="Google Shape;4775;p36">
            <a:extLst>
              <a:ext uri="{FF2B5EF4-FFF2-40B4-BE49-F238E27FC236}">
                <a16:creationId xmlns:a16="http://schemas.microsoft.com/office/drawing/2014/main" id="{1B57AD2C-387A-924A-2CD7-FF3E0775220E}"/>
              </a:ext>
            </a:extLst>
          </p:cNvPr>
          <p:cNvSpPr/>
          <p:nvPr/>
        </p:nvSpPr>
        <p:spPr>
          <a:xfrm>
            <a:off x="3403430" y="4687369"/>
            <a:ext cx="915979" cy="945137"/>
          </a:xfrm>
          <a:prstGeom prst="roundRect">
            <a:avLst>
              <a:gd name="adj" fmla="val 5084"/>
            </a:avLst>
          </a:prstGeom>
          <a:solidFill>
            <a:srgbClr val="D0CECE"/>
          </a:solidFill>
          <a:ln w="19050" cap="flat" cmpd="sng">
            <a:solidFill>
              <a:schemeClr val="dk1"/>
            </a:solidFill>
            <a:prstDash val="solid"/>
            <a:round/>
            <a:headEnd type="none" w="sm" len="sm"/>
            <a:tailEnd type="none" w="sm" len="sm"/>
          </a:ln>
        </p:spPr>
        <p:txBody>
          <a:bodyPr spcFirstLastPara="1" wrap="square" lIns="17417" tIns="8707" rIns="17417" bIns="8707"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black"/>
                </a:solidFill>
                <a:effectLst/>
                <a:uLnTx/>
                <a:uFillTx/>
                <a:latin typeface="Calibri"/>
                <a:ea typeface="Calibri"/>
                <a:cs typeface="Calibri"/>
                <a:sym typeface="Calibri"/>
              </a:rPr>
              <a:t>Minimizer Scratchpad</a:t>
            </a:r>
            <a:endParaRPr kumimoji="0" sz="953" b="0" i="0" u="none" strike="noStrike" kern="1200" cap="none" spc="0" normalizeH="0" baseline="0" noProof="0" dirty="0">
              <a:ln>
                <a:noFill/>
              </a:ln>
              <a:solidFill>
                <a:prstClr val="black"/>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228"/>
              </a:spcBef>
              <a:spcAft>
                <a:spcPts val="0"/>
              </a:spcAft>
              <a:buClrTx/>
              <a:buSzTx/>
              <a:buFontTx/>
              <a:buNone/>
              <a:tabLst/>
              <a:defRPr/>
            </a:pPr>
            <a:r>
              <a:rPr kumimoji="0" lang="en-US" sz="953" b="1" i="0" u="none" strike="noStrike" kern="1200" cap="none" spc="0" normalizeH="0" baseline="0" noProof="0" dirty="0">
                <a:ln>
                  <a:noFill/>
                </a:ln>
                <a:solidFill>
                  <a:prstClr val="black"/>
                </a:solidFill>
                <a:effectLst/>
                <a:uLnTx/>
                <a:uFillTx/>
                <a:latin typeface="Calibri"/>
                <a:ea typeface="Calibri"/>
                <a:cs typeface="Calibri"/>
                <a:sym typeface="Calibri"/>
              </a:rPr>
              <a:t>(40 kB)</a:t>
            </a:r>
            <a:endParaRPr kumimoji="0" sz="953" b="0" i="0" u="none" strike="noStrike" kern="1200" cap="none" spc="0" normalizeH="0" baseline="0" noProof="0" dirty="0">
              <a:ln>
                <a:noFill/>
              </a:ln>
              <a:solidFill>
                <a:prstClr val="black"/>
              </a:solidFill>
              <a:effectLst/>
              <a:uLnTx/>
              <a:uFillTx/>
              <a:latin typeface="Corbel" panose="020B0503020204020204"/>
              <a:ea typeface="+mn-ea"/>
              <a:cs typeface="+mn-cs"/>
            </a:endParaRPr>
          </a:p>
        </p:txBody>
      </p:sp>
      <p:sp>
        <p:nvSpPr>
          <p:cNvPr id="169" name="Google Shape;4776;p36">
            <a:extLst>
              <a:ext uri="{FF2B5EF4-FFF2-40B4-BE49-F238E27FC236}">
                <a16:creationId xmlns:a16="http://schemas.microsoft.com/office/drawing/2014/main" id="{CEDC38EC-3413-04C9-50F8-97C414171778}"/>
              </a:ext>
            </a:extLst>
          </p:cNvPr>
          <p:cNvSpPr/>
          <p:nvPr/>
        </p:nvSpPr>
        <p:spPr>
          <a:xfrm>
            <a:off x="4697282" y="4687369"/>
            <a:ext cx="634120" cy="945137"/>
          </a:xfrm>
          <a:prstGeom prst="roundRect">
            <a:avLst>
              <a:gd name="adj" fmla="val 1481"/>
            </a:avLst>
          </a:prstGeom>
          <a:solidFill>
            <a:srgbClr val="7030A0">
              <a:alpha val="48627"/>
            </a:srgbClr>
          </a:solidFill>
          <a:ln w="19050" cap="flat" cmpd="sng">
            <a:solidFill>
              <a:schemeClr val="dk1"/>
            </a:solidFill>
            <a:prstDash val="solid"/>
            <a:round/>
            <a:headEnd type="none" w="sm" len="sm"/>
            <a:tailEnd type="none" w="sm" len="sm"/>
          </a:ln>
        </p:spPr>
        <p:txBody>
          <a:bodyPr spcFirstLastPara="1" wrap="square" lIns="17417" tIns="8707" rIns="17417" bIns="8707"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black"/>
                </a:solidFill>
                <a:effectLst/>
                <a:uLnTx/>
                <a:uFillTx/>
                <a:latin typeface="Calibri"/>
                <a:ea typeface="Calibri"/>
                <a:cs typeface="Calibri"/>
                <a:sym typeface="Calibri"/>
              </a:rPr>
              <a:t>Minimizer Filter</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black"/>
                </a:solidFill>
                <a:effectLst/>
                <a:uLnTx/>
                <a:uFillTx/>
                <a:latin typeface="Calibri"/>
                <a:ea typeface="+mn-ea"/>
                <a:cs typeface="Calibri"/>
                <a:sym typeface="Calibri"/>
              </a:rPr>
              <a:t>by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black"/>
                </a:solidFill>
                <a:effectLst/>
                <a:uLnTx/>
                <a:uFillTx/>
                <a:latin typeface="Calibri"/>
                <a:ea typeface="+mn-ea"/>
                <a:cs typeface="Calibri"/>
                <a:sym typeface="Calibri"/>
              </a:rPr>
              <a:t>Frequency</a:t>
            </a:r>
            <a:endParaRPr kumimoji="0" sz="953" b="0" i="0" u="none" strike="noStrike" kern="1200" cap="none" spc="0" normalizeH="0" baseline="0" noProof="0" dirty="0">
              <a:ln>
                <a:noFill/>
              </a:ln>
              <a:solidFill>
                <a:prstClr val="black"/>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black"/>
                </a:solidFill>
                <a:effectLst/>
                <a:uLnTx/>
                <a:uFillTx/>
                <a:latin typeface="Calibri"/>
                <a:ea typeface="Calibri"/>
                <a:cs typeface="Calibri"/>
                <a:sym typeface="Calibri"/>
              </a:rPr>
              <a:t>(&lt;?)</a:t>
            </a:r>
            <a:endParaRPr kumimoji="0" sz="953" b="0" i="0" u="none" strike="noStrike" kern="1200" cap="none" spc="0" normalizeH="0" baseline="0" noProof="0" dirty="0">
              <a:ln>
                <a:noFill/>
              </a:ln>
              <a:solidFill>
                <a:prstClr val="black"/>
              </a:solidFill>
              <a:effectLst/>
              <a:uLnTx/>
              <a:uFillTx/>
              <a:latin typeface="Corbel" panose="020B0503020204020204"/>
              <a:ea typeface="+mn-ea"/>
              <a:cs typeface="+mn-cs"/>
            </a:endParaRPr>
          </a:p>
        </p:txBody>
      </p:sp>
      <p:sp>
        <p:nvSpPr>
          <p:cNvPr id="170" name="Google Shape;4777;p36">
            <a:extLst>
              <a:ext uri="{FF2B5EF4-FFF2-40B4-BE49-F238E27FC236}">
                <a16:creationId xmlns:a16="http://schemas.microsoft.com/office/drawing/2014/main" id="{6F010A08-E1BF-E499-240B-C8497B94364E}"/>
              </a:ext>
            </a:extLst>
          </p:cNvPr>
          <p:cNvSpPr/>
          <p:nvPr/>
        </p:nvSpPr>
        <p:spPr>
          <a:xfrm>
            <a:off x="5830630" y="4687369"/>
            <a:ext cx="634120" cy="945137"/>
          </a:xfrm>
          <a:prstGeom prst="roundRect">
            <a:avLst>
              <a:gd name="adj" fmla="val 5084"/>
            </a:avLst>
          </a:prstGeom>
          <a:solidFill>
            <a:srgbClr val="D0CECE"/>
          </a:solidFill>
          <a:ln w="19050" cap="flat" cmpd="sng">
            <a:solidFill>
              <a:schemeClr val="dk1"/>
            </a:solidFill>
            <a:prstDash val="solid"/>
            <a:round/>
            <a:headEnd type="none" w="sm" len="sm"/>
            <a:tailEnd type="none" w="sm" len="sm"/>
          </a:ln>
        </p:spPr>
        <p:txBody>
          <a:bodyPr spcFirstLastPara="1" wrap="square" lIns="17417" tIns="8707" rIns="17417" bIns="8707"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black"/>
                </a:solidFill>
                <a:effectLst/>
                <a:uLnTx/>
                <a:uFillTx/>
                <a:latin typeface="Calibri"/>
                <a:ea typeface="Calibri"/>
                <a:cs typeface="Calibri"/>
                <a:sym typeface="Calibri"/>
              </a:rPr>
              <a:t>Seed Scratchpad</a:t>
            </a:r>
            <a:endParaRPr kumimoji="0" sz="953" b="0" i="0" u="none" strike="noStrike" kern="1200" cap="none" spc="0" normalizeH="0" baseline="0" noProof="0" dirty="0">
              <a:ln>
                <a:noFill/>
              </a:ln>
              <a:solidFill>
                <a:prstClr val="black"/>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228"/>
              </a:spcBef>
              <a:spcAft>
                <a:spcPts val="0"/>
              </a:spcAft>
              <a:buClrTx/>
              <a:buSzTx/>
              <a:buFontTx/>
              <a:buNone/>
              <a:tabLst/>
              <a:defRPr/>
            </a:pPr>
            <a:r>
              <a:rPr kumimoji="0" lang="en-US" sz="953" b="1" i="0" u="none" strike="noStrike" kern="1200" cap="none" spc="0" normalizeH="0" baseline="0" noProof="0" dirty="0">
                <a:ln>
                  <a:noFill/>
                </a:ln>
                <a:solidFill>
                  <a:prstClr val="black"/>
                </a:solidFill>
                <a:effectLst/>
                <a:uLnTx/>
                <a:uFillTx/>
                <a:latin typeface="Calibri"/>
                <a:ea typeface="Calibri"/>
                <a:cs typeface="Calibri"/>
                <a:sym typeface="Calibri"/>
              </a:rPr>
              <a:t>(4 kB)</a:t>
            </a:r>
            <a:endParaRPr kumimoji="0" sz="953" b="0" i="0" u="none" strike="noStrike" kern="1200" cap="none" spc="0" normalizeH="0" baseline="0" noProof="0" dirty="0">
              <a:ln>
                <a:noFill/>
              </a:ln>
              <a:solidFill>
                <a:prstClr val="black"/>
              </a:solidFill>
              <a:effectLst/>
              <a:uLnTx/>
              <a:uFillTx/>
              <a:latin typeface="Corbel" panose="020B0503020204020204"/>
              <a:ea typeface="+mn-ea"/>
              <a:cs typeface="+mn-cs"/>
            </a:endParaRPr>
          </a:p>
        </p:txBody>
      </p:sp>
      <p:sp>
        <p:nvSpPr>
          <p:cNvPr id="171" name="Google Shape;4778;p36">
            <a:extLst>
              <a:ext uri="{FF2B5EF4-FFF2-40B4-BE49-F238E27FC236}">
                <a16:creationId xmlns:a16="http://schemas.microsoft.com/office/drawing/2014/main" id="{4003DC0A-E5A9-58B0-CCC9-023AC2555DC6}"/>
              </a:ext>
            </a:extLst>
          </p:cNvPr>
          <p:cNvSpPr/>
          <p:nvPr/>
        </p:nvSpPr>
        <p:spPr>
          <a:xfrm>
            <a:off x="7065915" y="4688740"/>
            <a:ext cx="591286" cy="945137"/>
          </a:xfrm>
          <a:prstGeom prst="roundRect">
            <a:avLst>
              <a:gd name="adj" fmla="val 1481"/>
            </a:avLst>
          </a:prstGeom>
          <a:solidFill>
            <a:srgbClr val="7030A0">
              <a:alpha val="48627"/>
            </a:srgbClr>
          </a:solidFill>
          <a:ln w="19050" cap="flat" cmpd="sng">
            <a:solidFill>
              <a:schemeClr val="dk1"/>
            </a:solidFill>
            <a:prstDash val="solid"/>
            <a:round/>
            <a:headEnd type="none" w="sm" len="sm"/>
            <a:tailEnd type="none" w="sm" len="sm"/>
          </a:ln>
        </p:spPr>
        <p:txBody>
          <a:bodyPr spcFirstLastPara="1" wrap="square" lIns="17417" tIns="8707" rIns="17417" bIns="8707"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black"/>
                </a:solidFill>
                <a:effectLst/>
                <a:uLnTx/>
                <a:uFillTx/>
                <a:latin typeface="Calibri"/>
                <a:ea typeface="Calibri"/>
                <a:cs typeface="Calibri"/>
                <a:sym typeface="Calibri"/>
              </a:rPr>
              <a:t>Candidate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black"/>
                </a:solidFill>
                <a:effectLst/>
                <a:uLnTx/>
                <a:uFillTx/>
                <a:latin typeface="Calibri"/>
                <a:ea typeface="Calibri"/>
                <a:cs typeface="Calibri"/>
                <a:sym typeface="Calibri"/>
              </a:rPr>
              <a:t>Seed Region</a:t>
            </a:r>
            <a:endParaRPr kumimoji="0" sz="953" b="0" i="0" u="none" strike="noStrike" kern="1200" cap="none" spc="0" normalizeH="0" baseline="0" noProof="0" dirty="0">
              <a:ln>
                <a:noFill/>
              </a:ln>
              <a:solidFill>
                <a:prstClr val="black"/>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black"/>
                </a:solidFill>
                <a:effectLst/>
                <a:uLnTx/>
                <a:uFillTx/>
                <a:latin typeface="Calibri"/>
                <a:ea typeface="Calibri"/>
                <a:cs typeface="Calibri"/>
                <a:sym typeface="Calibri"/>
              </a:rPr>
              <a:t>Calculator</a:t>
            </a:r>
            <a:endParaRPr kumimoji="0" sz="953" b="0" i="0" u="none" strike="noStrike" kern="1200" cap="none" spc="0" normalizeH="0" baseline="0" noProof="0" dirty="0">
              <a:ln>
                <a:noFill/>
              </a:ln>
              <a:solidFill>
                <a:prstClr val="black"/>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0" u="none" strike="noStrike" kern="1200" cap="none" spc="0" normalizeH="0" baseline="0" noProof="0" dirty="0">
                <a:ln>
                  <a:noFill/>
                </a:ln>
                <a:solidFill>
                  <a:prstClr val="black"/>
                </a:solidFill>
                <a:effectLst/>
                <a:uLnTx/>
                <a:uFillTx/>
                <a:latin typeface="Calibri"/>
                <a:ea typeface="Calibri"/>
                <a:cs typeface="Calibri"/>
                <a:sym typeface="Calibri"/>
              </a:rPr>
              <a:t>(+/−/×)</a:t>
            </a:r>
            <a:endParaRPr kumimoji="0" sz="953" b="0" i="0" u="none" strike="noStrike" kern="1200" cap="none" spc="0" normalizeH="0" baseline="0" noProof="0" dirty="0">
              <a:ln>
                <a:noFill/>
              </a:ln>
              <a:solidFill>
                <a:prstClr val="black"/>
              </a:solidFill>
              <a:effectLst/>
              <a:uLnTx/>
              <a:uFillTx/>
              <a:latin typeface="Corbel" panose="020B0503020204020204"/>
              <a:ea typeface="+mn-ea"/>
              <a:cs typeface="+mn-cs"/>
            </a:endParaRPr>
          </a:p>
        </p:txBody>
      </p:sp>
      <p:cxnSp>
        <p:nvCxnSpPr>
          <p:cNvPr id="172" name="Google Shape;4779;p36">
            <a:extLst>
              <a:ext uri="{FF2B5EF4-FFF2-40B4-BE49-F238E27FC236}">
                <a16:creationId xmlns:a16="http://schemas.microsoft.com/office/drawing/2014/main" id="{44042308-BE1D-AF5C-CE38-B80303D70454}"/>
              </a:ext>
            </a:extLst>
          </p:cNvPr>
          <p:cNvCxnSpPr>
            <a:cxnSpLocks/>
            <a:endCxn id="166" idx="1"/>
          </p:cNvCxnSpPr>
          <p:nvPr/>
        </p:nvCxnSpPr>
        <p:spPr>
          <a:xfrm>
            <a:off x="1938489" y="5159936"/>
            <a:ext cx="443333" cy="0"/>
          </a:xfrm>
          <a:prstGeom prst="straightConnector1">
            <a:avLst/>
          </a:prstGeom>
          <a:noFill/>
          <a:ln w="19050" cap="flat" cmpd="sng">
            <a:solidFill>
              <a:schemeClr val="dk1"/>
            </a:solidFill>
            <a:prstDash val="solid"/>
            <a:miter lim="800000"/>
            <a:headEnd type="none" w="sm" len="sm"/>
            <a:tailEnd type="triangle" w="med" len="med"/>
          </a:ln>
        </p:spPr>
      </p:cxnSp>
      <p:cxnSp>
        <p:nvCxnSpPr>
          <p:cNvPr id="173" name="Google Shape;4780;p36">
            <a:extLst>
              <a:ext uri="{FF2B5EF4-FFF2-40B4-BE49-F238E27FC236}">
                <a16:creationId xmlns:a16="http://schemas.microsoft.com/office/drawing/2014/main" id="{2DF0558C-2E7F-D4DD-AFAC-368BF960E610}"/>
              </a:ext>
            </a:extLst>
          </p:cNvPr>
          <p:cNvCxnSpPr>
            <a:cxnSpLocks/>
          </p:cNvCxnSpPr>
          <p:nvPr/>
        </p:nvCxnSpPr>
        <p:spPr>
          <a:xfrm rot="16200000">
            <a:off x="1111565" y="5037321"/>
            <a:ext cx="0" cy="295913"/>
          </a:xfrm>
          <a:prstGeom prst="straightConnector1">
            <a:avLst/>
          </a:prstGeom>
          <a:noFill/>
          <a:ln w="19050" cap="flat" cmpd="sng">
            <a:solidFill>
              <a:schemeClr val="dk1"/>
            </a:solidFill>
            <a:prstDash val="solid"/>
            <a:miter lim="800000"/>
            <a:headEnd type="none" w="sm" len="sm"/>
            <a:tailEnd type="triangle" w="med" len="med"/>
          </a:ln>
        </p:spPr>
      </p:cxnSp>
      <p:cxnSp>
        <p:nvCxnSpPr>
          <p:cNvPr id="174" name="Google Shape;4781;p36">
            <a:extLst>
              <a:ext uri="{FF2B5EF4-FFF2-40B4-BE49-F238E27FC236}">
                <a16:creationId xmlns:a16="http://schemas.microsoft.com/office/drawing/2014/main" id="{1089415C-0A95-1F4F-2D9F-30609E3B28CD}"/>
              </a:ext>
            </a:extLst>
          </p:cNvPr>
          <p:cNvCxnSpPr>
            <a:cxnSpLocks/>
          </p:cNvCxnSpPr>
          <p:nvPr/>
        </p:nvCxnSpPr>
        <p:spPr>
          <a:xfrm>
            <a:off x="2938461" y="5159936"/>
            <a:ext cx="473431" cy="0"/>
          </a:xfrm>
          <a:prstGeom prst="straightConnector1">
            <a:avLst/>
          </a:prstGeom>
          <a:noFill/>
          <a:ln w="19050" cap="flat" cmpd="sng">
            <a:solidFill>
              <a:schemeClr val="dk1"/>
            </a:solidFill>
            <a:prstDash val="solid"/>
            <a:miter lim="800000"/>
            <a:headEnd type="none" w="sm" len="sm"/>
            <a:tailEnd type="triangle" w="med" len="med"/>
          </a:ln>
        </p:spPr>
      </p:cxnSp>
      <p:cxnSp>
        <p:nvCxnSpPr>
          <p:cNvPr id="175" name="Google Shape;4782;p36">
            <a:extLst>
              <a:ext uri="{FF2B5EF4-FFF2-40B4-BE49-F238E27FC236}">
                <a16:creationId xmlns:a16="http://schemas.microsoft.com/office/drawing/2014/main" id="{8703E927-5D61-3259-E93C-8D90FD350104}"/>
              </a:ext>
            </a:extLst>
          </p:cNvPr>
          <p:cNvCxnSpPr>
            <a:cxnSpLocks/>
          </p:cNvCxnSpPr>
          <p:nvPr/>
        </p:nvCxnSpPr>
        <p:spPr>
          <a:xfrm rot="16200000">
            <a:off x="4248276" y="5482057"/>
            <a:ext cx="598536" cy="294896"/>
          </a:xfrm>
          <a:prstGeom prst="bentConnector3">
            <a:avLst>
              <a:gd name="adj1" fmla="val 100125"/>
            </a:avLst>
          </a:prstGeom>
          <a:noFill/>
          <a:ln w="19050" cap="flat" cmpd="sng">
            <a:solidFill>
              <a:schemeClr val="dk1"/>
            </a:solidFill>
            <a:prstDash val="solid"/>
            <a:miter lim="800000"/>
            <a:headEnd type="none" w="sm" len="sm"/>
            <a:tailEnd type="triangle" w="med" len="med"/>
          </a:ln>
        </p:spPr>
      </p:cxnSp>
      <p:cxnSp>
        <p:nvCxnSpPr>
          <p:cNvPr id="176" name="Google Shape;4783;p36">
            <a:extLst>
              <a:ext uri="{FF2B5EF4-FFF2-40B4-BE49-F238E27FC236}">
                <a16:creationId xmlns:a16="http://schemas.microsoft.com/office/drawing/2014/main" id="{1743AF53-9B38-B850-A14A-0530A91C80CE}"/>
              </a:ext>
            </a:extLst>
          </p:cNvPr>
          <p:cNvCxnSpPr>
            <a:cxnSpLocks/>
          </p:cNvCxnSpPr>
          <p:nvPr/>
        </p:nvCxnSpPr>
        <p:spPr>
          <a:xfrm>
            <a:off x="5005401" y="4238998"/>
            <a:ext cx="0" cy="449741"/>
          </a:xfrm>
          <a:prstGeom prst="straightConnector1">
            <a:avLst/>
          </a:prstGeom>
          <a:noFill/>
          <a:ln w="19050" cap="flat" cmpd="sng">
            <a:solidFill>
              <a:schemeClr val="dk1"/>
            </a:solidFill>
            <a:prstDash val="solid"/>
            <a:miter lim="800000"/>
            <a:headEnd type="none" w="sm" len="sm"/>
            <a:tailEnd type="none" w="sm" len="sm"/>
          </a:ln>
        </p:spPr>
      </p:cxnSp>
      <p:cxnSp>
        <p:nvCxnSpPr>
          <p:cNvPr id="177" name="Google Shape;4784;p36">
            <a:extLst>
              <a:ext uri="{FF2B5EF4-FFF2-40B4-BE49-F238E27FC236}">
                <a16:creationId xmlns:a16="http://schemas.microsoft.com/office/drawing/2014/main" id="{D51E5EBB-4AAE-2184-67FE-B4B0726B2ED1}"/>
              </a:ext>
            </a:extLst>
          </p:cNvPr>
          <p:cNvCxnSpPr>
            <a:cxnSpLocks/>
          </p:cNvCxnSpPr>
          <p:nvPr/>
        </p:nvCxnSpPr>
        <p:spPr>
          <a:xfrm>
            <a:off x="6465311" y="5159936"/>
            <a:ext cx="604557" cy="0"/>
          </a:xfrm>
          <a:prstGeom prst="straightConnector1">
            <a:avLst/>
          </a:prstGeom>
          <a:noFill/>
          <a:ln w="19050" cap="flat" cmpd="sng">
            <a:solidFill>
              <a:schemeClr val="dk1"/>
            </a:solidFill>
            <a:prstDash val="solid"/>
            <a:miter lim="800000"/>
            <a:headEnd type="none" w="sm" len="sm"/>
            <a:tailEnd type="triangle" w="med" len="med"/>
          </a:ln>
        </p:spPr>
      </p:cxnSp>
      <p:sp>
        <p:nvSpPr>
          <p:cNvPr id="183" name="Google Shape;4790;p36">
            <a:extLst>
              <a:ext uri="{FF2B5EF4-FFF2-40B4-BE49-F238E27FC236}">
                <a16:creationId xmlns:a16="http://schemas.microsoft.com/office/drawing/2014/main" id="{EAA73B4F-2FF7-0B74-A5F9-9E7380D11B30}"/>
              </a:ext>
            </a:extLst>
          </p:cNvPr>
          <p:cNvSpPr/>
          <p:nvPr/>
        </p:nvSpPr>
        <p:spPr>
          <a:xfrm>
            <a:off x="3761856" y="5828798"/>
            <a:ext cx="1286513" cy="643350"/>
          </a:xfrm>
          <a:prstGeom prst="flowChartTerminator">
            <a:avLst/>
          </a:prstGeom>
          <a:noFill/>
          <a:ln>
            <a:noFill/>
          </a:ln>
        </p:spPr>
        <p:txBody>
          <a:bodyPr spcFirstLastPara="1" wrap="square" lIns="17417" tIns="8707" rIns="17417" bIns="8707" anchor="t" anchorCtr="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1" u="none" strike="noStrike" kern="1200" cap="none" spc="0" normalizeH="0" baseline="0" noProof="0" dirty="0">
                <a:ln>
                  <a:noFill/>
                </a:ln>
                <a:solidFill>
                  <a:srgbClr val="629DD1">
                    <a:lumMod val="75000"/>
                  </a:srgbClr>
                </a:solidFill>
                <a:effectLst/>
                <a:uLnTx/>
                <a:uFillTx/>
                <a:latin typeface="Calibri"/>
                <a:ea typeface="Calibri"/>
                <a:cs typeface="Calibri"/>
                <a:sym typeface="Calibri"/>
              </a:rPr>
              <a:t>frequency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1" u="none" strike="noStrike" kern="1200" cap="none" spc="0" normalizeH="0" baseline="0" noProof="0" dirty="0">
                <a:ln>
                  <a:noFill/>
                </a:ln>
                <a:solidFill>
                  <a:srgbClr val="629DD1">
                    <a:lumMod val="75000"/>
                  </a:srgbClr>
                </a:solidFill>
                <a:effectLst/>
                <a:uLnTx/>
                <a:uFillTx/>
                <a:latin typeface="Calibri"/>
                <a:ea typeface="Calibri"/>
                <a:cs typeface="Calibri"/>
                <a:sym typeface="Calibri"/>
              </a:rPr>
              <a:t>threshold</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1" u="none" strike="noStrike" kern="1200" cap="none" spc="0" normalizeH="0" baseline="0" noProof="0" dirty="0">
                <a:ln>
                  <a:noFill/>
                </a:ln>
                <a:solidFill>
                  <a:srgbClr val="629DD1">
                    <a:lumMod val="75000"/>
                  </a:srgbClr>
                </a:solidFill>
                <a:effectLst/>
                <a:uLnTx/>
                <a:uFillTx/>
                <a:latin typeface="Calibri"/>
                <a:ea typeface="+mn-ea"/>
                <a:cs typeface="Calibri"/>
                <a:sym typeface="Calibri"/>
              </a:rPr>
              <a:t>(INPUT)</a:t>
            </a:r>
            <a:endParaRPr kumimoji="0" sz="953" b="1" i="0" u="none" strike="noStrike" kern="1200" cap="none" spc="0" normalizeH="0" baseline="0" noProof="0" dirty="0">
              <a:ln>
                <a:noFill/>
              </a:ln>
              <a:solidFill>
                <a:srgbClr val="629DD1">
                  <a:lumMod val="75000"/>
                </a:srgbClr>
              </a:solidFill>
              <a:effectLst/>
              <a:uLnTx/>
              <a:uFillTx/>
              <a:latin typeface="Corbel" panose="020B0503020204020204"/>
              <a:ea typeface="+mn-ea"/>
              <a:cs typeface="+mn-cs"/>
            </a:endParaRPr>
          </a:p>
        </p:txBody>
      </p:sp>
      <p:cxnSp>
        <p:nvCxnSpPr>
          <p:cNvPr id="188" name="Google Shape;4795;p36">
            <a:extLst>
              <a:ext uri="{FF2B5EF4-FFF2-40B4-BE49-F238E27FC236}">
                <a16:creationId xmlns:a16="http://schemas.microsoft.com/office/drawing/2014/main" id="{5C05267D-4124-7DEE-2E8F-06C41D48BB31}"/>
              </a:ext>
            </a:extLst>
          </p:cNvPr>
          <p:cNvCxnSpPr>
            <a:cxnSpLocks/>
          </p:cNvCxnSpPr>
          <p:nvPr/>
        </p:nvCxnSpPr>
        <p:spPr>
          <a:xfrm rot="10800000">
            <a:off x="7346998" y="5633878"/>
            <a:ext cx="0" cy="295913"/>
          </a:xfrm>
          <a:prstGeom prst="straightConnector1">
            <a:avLst/>
          </a:prstGeom>
          <a:noFill/>
          <a:ln w="19050" cap="flat" cmpd="sng">
            <a:solidFill>
              <a:schemeClr val="dk1"/>
            </a:solidFill>
            <a:prstDash val="solid"/>
            <a:miter lim="800000"/>
            <a:headEnd type="none" w="sm" len="sm"/>
            <a:tailEnd type="triangle" w="med" len="med"/>
          </a:ln>
        </p:spPr>
      </p:cxnSp>
      <p:sp>
        <p:nvSpPr>
          <p:cNvPr id="189" name="Google Shape;4796;p36">
            <a:extLst>
              <a:ext uri="{FF2B5EF4-FFF2-40B4-BE49-F238E27FC236}">
                <a16:creationId xmlns:a16="http://schemas.microsoft.com/office/drawing/2014/main" id="{1E44D38E-6BDF-431A-811C-1538DA226D00}"/>
              </a:ext>
            </a:extLst>
          </p:cNvPr>
          <p:cNvSpPr/>
          <p:nvPr/>
        </p:nvSpPr>
        <p:spPr>
          <a:xfrm>
            <a:off x="6829374" y="5820466"/>
            <a:ext cx="1035251" cy="643350"/>
          </a:xfrm>
          <a:prstGeom prst="flowChartTerminator">
            <a:avLst/>
          </a:prstGeom>
          <a:noFill/>
          <a:ln>
            <a:noFill/>
          </a:ln>
        </p:spPr>
        <p:txBody>
          <a:bodyPr spcFirstLastPara="1" wrap="square" lIns="17417" tIns="8707" rIns="17417" bIns="8707" anchor="t" anchorCtr="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1" u="none" strike="noStrike" kern="1200" cap="none" spc="0" normalizeH="0" baseline="0" noProof="0" dirty="0">
                <a:ln>
                  <a:noFill/>
                </a:ln>
                <a:solidFill>
                  <a:srgbClr val="629DD1">
                    <a:lumMod val="75000"/>
                  </a:srgbClr>
                </a:solidFill>
                <a:effectLst/>
                <a:uLnTx/>
                <a:uFillTx/>
                <a:latin typeface="Calibri"/>
                <a:ea typeface="Calibri"/>
                <a:cs typeface="Calibri"/>
                <a:sym typeface="Calibri"/>
              </a:rPr>
              <a:t>error rate, </a:t>
            </a:r>
            <a:endParaRPr kumimoji="0" sz="953" b="1" i="0" u="none" strike="noStrike" kern="1200" cap="none" spc="0" normalizeH="0" baseline="0" noProof="0" dirty="0">
              <a:ln>
                <a:noFill/>
              </a:ln>
              <a:solidFill>
                <a:srgbClr val="629DD1">
                  <a:lumMod val="75000"/>
                </a:srgbClr>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1" u="none" strike="noStrike" kern="1200" cap="none" spc="0" normalizeH="0" baseline="0" noProof="0" dirty="0">
                <a:ln>
                  <a:noFill/>
                </a:ln>
                <a:solidFill>
                  <a:srgbClr val="629DD1">
                    <a:lumMod val="75000"/>
                  </a:srgbClr>
                </a:solidFill>
                <a:effectLst/>
                <a:uLnTx/>
                <a:uFillTx/>
                <a:latin typeface="Calibri"/>
                <a:ea typeface="Calibri"/>
                <a:cs typeface="Calibri"/>
                <a:sym typeface="Calibri"/>
              </a:rPr>
              <a:t>read length</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1" u="none" strike="noStrike" kern="1200" cap="none" spc="0" normalizeH="0" baseline="0" noProof="0" dirty="0">
                <a:ln>
                  <a:noFill/>
                </a:ln>
                <a:solidFill>
                  <a:srgbClr val="629DD1">
                    <a:lumMod val="75000"/>
                  </a:srgbClr>
                </a:solidFill>
                <a:effectLst/>
                <a:uLnTx/>
                <a:uFillTx/>
                <a:latin typeface="Calibri"/>
                <a:ea typeface="+mn-ea"/>
                <a:cs typeface="Calibri"/>
                <a:sym typeface="Calibri"/>
              </a:rPr>
              <a:t>(INPUT)</a:t>
            </a:r>
            <a:endParaRPr kumimoji="0" sz="953" b="1" i="0" u="none" strike="noStrike" kern="1200" cap="none" spc="0" normalizeH="0" baseline="0" noProof="0" dirty="0">
              <a:ln>
                <a:noFill/>
              </a:ln>
              <a:solidFill>
                <a:srgbClr val="629DD1">
                  <a:lumMod val="75000"/>
                </a:srgbClr>
              </a:solidFill>
              <a:effectLst/>
              <a:uLnTx/>
              <a:uFillTx/>
              <a:latin typeface="Corbel" panose="020B0503020204020204"/>
              <a:ea typeface="+mn-ea"/>
              <a:cs typeface="+mn-cs"/>
            </a:endParaRPr>
          </a:p>
        </p:txBody>
      </p:sp>
      <p:cxnSp>
        <p:nvCxnSpPr>
          <p:cNvPr id="191" name="Google Shape;4798;p36">
            <a:extLst>
              <a:ext uri="{FF2B5EF4-FFF2-40B4-BE49-F238E27FC236}">
                <a16:creationId xmlns:a16="http://schemas.microsoft.com/office/drawing/2014/main" id="{1A7A37D2-8EA0-7C83-33E4-3C01B705BCCE}"/>
              </a:ext>
            </a:extLst>
          </p:cNvPr>
          <p:cNvCxnSpPr>
            <a:cxnSpLocks/>
          </p:cNvCxnSpPr>
          <p:nvPr/>
        </p:nvCxnSpPr>
        <p:spPr>
          <a:xfrm>
            <a:off x="3861419" y="4238999"/>
            <a:ext cx="836134" cy="788904"/>
          </a:xfrm>
          <a:prstGeom prst="bentConnector3">
            <a:avLst>
              <a:gd name="adj1" fmla="val 68943"/>
            </a:avLst>
          </a:prstGeom>
          <a:noFill/>
          <a:ln w="19050" cap="flat" cmpd="sng">
            <a:solidFill>
              <a:schemeClr val="dk1"/>
            </a:solidFill>
            <a:prstDash val="solid"/>
            <a:miter lim="800000"/>
            <a:headEnd type="none" w="sm" len="sm"/>
            <a:tailEnd type="triangle" w="med" len="med"/>
          </a:ln>
        </p:spPr>
      </p:cxnSp>
      <p:cxnSp>
        <p:nvCxnSpPr>
          <p:cNvPr id="192" name="Google Shape;4799;p36">
            <a:extLst>
              <a:ext uri="{FF2B5EF4-FFF2-40B4-BE49-F238E27FC236}">
                <a16:creationId xmlns:a16="http://schemas.microsoft.com/office/drawing/2014/main" id="{660703E1-FD5F-A884-6FF1-B15F01C6060F}"/>
              </a:ext>
            </a:extLst>
          </p:cNvPr>
          <p:cNvCxnSpPr>
            <a:cxnSpLocks/>
          </p:cNvCxnSpPr>
          <p:nvPr/>
        </p:nvCxnSpPr>
        <p:spPr>
          <a:xfrm>
            <a:off x="3861418" y="4238998"/>
            <a:ext cx="0" cy="449741"/>
          </a:xfrm>
          <a:prstGeom prst="straightConnector1">
            <a:avLst/>
          </a:prstGeom>
          <a:noFill/>
          <a:ln w="19050" cap="flat" cmpd="sng">
            <a:solidFill>
              <a:schemeClr val="dk1"/>
            </a:solidFill>
            <a:prstDash val="solid"/>
            <a:miter lim="800000"/>
            <a:headEnd type="none" w="sm" len="sm"/>
            <a:tailEnd type="none" w="sm" len="sm"/>
          </a:ln>
        </p:spPr>
      </p:cxnSp>
      <p:cxnSp>
        <p:nvCxnSpPr>
          <p:cNvPr id="193" name="Google Shape;4800;p36">
            <a:extLst>
              <a:ext uri="{FF2B5EF4-FFF2-40B4-BE49-F238E27FC236}">
                <a16:creationId xmlns:a16="http://schemas.microsoft.com/office/drawing/2014/main" id="{A4DB0CE9-73D1-B00F-083A-9DC6E88822EF}"/>
              </a:ext>
            </a:extLst>
          </p:cNvPr>
          <p:cNvCxnSpPr>
            <a:cxnSpLocks/>
          </p:cNvCxnSpPr>
          <p:nvPr/>
        </p:nvCxnSpPr>
        <p:spPr>
          <a:xfrm>
            <a:off x="4998143" y="4238999"/>
            <a:ext cx="836134" cy="920922"/>
          </a:xfrm>
          <a:prstGeom prst="bentConnector3">
            <a:avLst>
              <a:gd name="adj1" fmla="val 66054"/>
            </a:avLst>
          </a:prstGeom>
          <a:noFill/>
          <a:ln w="19050" cap="flat" cmpd="sng">
            <a:solidFill>
              <a:schemeClr val="dk1"/>
            </a:solidFill>
            <a:prstDash val="solid"/>
            <a:miter lim="800000"/>
            <a:headEnd type="none" w="sm" len="sm"/>
            <a:tailEnd type="triangle" w="med" len="med"/>
          </a:ln>
        </p:spPr>
      </p:cxnSp>
      <p:cxnSp>
        <p:nvCxnSpPr>
          <p:cNvPr id="195" name="Google Shape;4799;p36">
            <a:extLst>
              <a:ext uri="{FF2B5EF4-FFF2-40B4-BE49-F238E27FC236}">
                <a16:creationId xmlns:a16="http://schemas.microsoft.com/office/drawing/2014/main" id="{35403178-F71C-B1C2-4CEC-948A2106378A}"/>
              </a:ext>
            </a:extLst>
          </p:cNvPr>
          <p:cNvCxnSpPr>
            <a:cxnSpLocks/>
          </p:cNvCxnSpPr>
          <p:nvPr/>
        </p:nvCxnSpPr>
        <p:spPr>
          <a:xfrm>
            <a:off x="7365195" y="3804734"/>
            <a:ext cx="0" cy="891540"/>
          </a:xfrm>
          <a:prstGeom prst="straightConnector1">
            <a:avLst/>
          </a:prstGeom>
          <a:noFill/>
          <a:ln w="19050" cap="flat" cmpd="sng">
            <a:solidFill>
              <a:schemeClr val="tx1"/>
            </a:solidFill>
            <a:prstDash val="solid"/>
            <a:miter lim="800000"/>
            <a:headEnd type="none" w="sm" len="sm"/>
            <a:tailEnd type="none" w="sm" len="sm"/>
          </a:ln>
        </p:spPr>
      </p:cxnSp>
      <p:cxnSp>
        <p:nvCxnSpPr>
          <p:cNvPr id="196" name="Google Shape;4798;p36">
            <a:extLst>
              <a:ext uri="{FF2B5EF4-FFF2-40B4-BE49-F238E27FC236}">
                <a16:creationId xmlns:a16="http://schemas.microsoft.com/office/drawing/2014/main" id="{A1F4BB08-AECE-0253-A847-8143444E92E5}"/>
              </a:ext>
            </a:extLst>
          </p:cNvPr>
          <p:cNvCxnSpPr>
            <a:cxnSpLocks/>
          </p:cNvCxnSpPr>
          <p:nvPr/>
        </p:nvCxnSpPr>
        <p:spPr>
          <a:xfrm>
            <a:off x="7364663" y="3810092"/>
            <a:ext cx="836134" cy="1371600"/>
          </a:xfrm>
          <a:prstGeom prst="bentConnector3">
            <a:avLst>
              <a:gd name="adj1" fmla="val 68943"/>
            </a:avLst>
          </a:prstGeom>
          <a:noFill/>
          <a:ln w="19050" cap="flat" cmpd="sng">
            <a:solidFill>
              <a:schemeClr val="dk1"/>
            </a:solidFill>
            <a:prstDash val="solid"/>
            <a:miter lim="800000"/>
            <a:headEnd type="none" w="sm" len="sm"/>
            <a:tailEnd type="triangle" w="med" len="med"/>
          </a:ln>
        </p:spPr>
      </p:cxnSp>
      <p:sp>
        <p:nvSpPr>
          <p:cNvPr id="46" name="Google Shape;4785;p36">
            <a:extLst>
              <a:ext uri="{FF2B5EF4-FFF2-40B4-BE49-F238E27FC236}">
                <a16:creationId xmlns:a16="http://schemas.microsoft.com/office/drawing/2014/main" id="{378998DE-EC73-66BF-883A-89F7BF84CD9B}"/>
              </a:ext>
            </a:extLst>
          </p:cNvPr>
          <p:cNvSpPr/>
          <p:nvPr/>
        </p:nvSpPr>
        <p:spPr>
          <a:xfrm>
            <a:off x="294148" y="4966662"/>
            <a:ext cx="737754" cy="437141"/>
          </a:xfrm>
          <a:prstGeom prst="flowChartTerminator">
            <a:avLst/>
          </a:prstGeom>
          <a:noFill/>
          <a:ln>
            <a:noFill/>
          </a:ln>
        </p:spPr>
        <p:txBody>
          <a:bodyPr spcFirstLastPara="1" wrap="square" lIns="17417" tIns="8707" rIns="17417" bIns="8707" anchor="t" anchorCtr="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1" u="none" strike="noStrike" kern="1200" cap="none" spc="0" normalizeH="0" baseline="0" noProof="0" dirty="0">
                <a:ln>
                  <a:noFill/>
                </a:ln>
                <a:solidFill>
                  <a:srgbClr val="629DD1">
                    <a:lumMod val="75000"/>
                  </a:srgbClr>
                </a:solidFill>
                <a:effectLst/>
                <a:uLnTx/>
                <a:uFillTx/>
                <a:latin typeface="Calibri"/>
                <a:ea typeface="Calibri"/>
                <a:cs typeface="Calibri"/>
                <a:sym typeface="Calibri"/>
              </a:rPr>
              <a:t>query read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1" u="none" strike="noStrike" kern="1200" cap="none" spc="0" normalizeH="0" baseline="0" noProof="0" dirty="0">
                <a:ln>
                  <a:noFill/>
                </a:ln>
                <a:solidFill>
                  <a:srgbClr val="629DD1">
                    <a:lumMod val="75000"/>
                  </a:srgbClr>
                </a:solidFill>
                <a:effectLst/>
                <a:uLnTx/>
                <a:uFillTx/>
                <a:latin typeface="Calibri"/>
                <a:ea typeface="Calibri"/>
                <a:cs typeface="Calibri"/>
                <a:sym typeface="Calibri"/>
              </a:rPr>
              <a:t>(INPUT)</a:t>
            </a:r>
            <a:endParaRPr kumimoji="0" sz="953" b="1" i="0" u="none" strike="noStrike" kern="1200" cap="none" spc="0" normalizeH="0" baseline="0" noProof="0" dirty="0">
              <a:ln>
                <a:noFill/>
              </a:ln>
              <a:solidFill>
                <a:srgbClr val="629DD1">
                  <a:lumMod val="75000"/>
                </a:srgbClr>
              </a:solidFill>
              <a:effectLst/>
              <a:uLnTx/>
              <a:uFillTx/>
              <a:latin typeface="Corbel" panose="020B0503020204020204"/>
              <a:ea typeface="+mn-ea"/>
              <a:cs typeface="+mn-cs"/>
            </a:endParaRPr>
          </a:p>
        </p:txBody>
      </p:sp>
      <p:sp>
        <p:nvSpPr>
          <p:cNvPr id="47" name="Google Shape;4797;p36">
            <a:extLst>
              <a:ext uri="{FF2B5EF4-FFF2-40B4-BE49-F238E27FC236}">
                <a16:creationId xmlns:a16="http://schemas.microsoft.com/office/drawing/2014/main" id="{94C7BE6D-9FEA-F0D8-27D0-4C3B42B2CBC8}"/>
              </a:ext>
            </a:extLst>
          </p:cNvPr>
          <p:cNvSpPr/>
          <p:nvPr/>
        </p:nvSpPr>
        <p:spPr>
          <a:xfrm>
            <a:off x="8126879" y="4863012"/>
            <a:ext cx="722974" cy="618623"/>
          </a:xfrm>
          <a:prstGeom prst="flowChartTerminator">
            <a:avLst/>
          </a:prstGeom>
          <a:noFill/>
          <a:ln>
            <a:noFill/>
          </a:ln>
        </p:spPr>
        <p:txBody>
          <a:bodyPr spcFirstLastPara="1" wrap="square" lIns="17417" tIns="0" rIns="17417" bIns="0" anchor="t" anchorCtr="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1" u="none" strike="noStrike" kern="1200" cap="none" spc="0" normalizeH="0" baseline="0" noProof="0" dirty="0">
                <a:ln>
                  <a:noFill/>
                </a:ln>
                <a:solidFill>
                  <a:srgbClr val="C00000"/>
                </a:solidFill>
                <a:effectLst/>
                <a:uLnTx/>
                <a:uFillTx/>
                <a:latin typeface="Calibri"/>
                <a:ea typeface="Calibri"/>
                <a:cs typeface="Calibri"/>
                <a:sym typeface="Calibri"/>
              </a:rPr>
              <a:t>candidate </a:t>
            </a:r>
            <a:endParaRPr kumimoji="0" sz="953" b="1" i="0" u="none" strike="noStrike" kern="1200" cap="none" spc="0" normalizeH="0" baseline="0" noProof="0" dirty="0">
              <a:ln>
                <a:noFill/>
              </a:ln>
              <a:solidFill>
                <a:srgbClr val="C00000"/>
              </a:solidFill>
              <a:effectLst/>
              <a:uLnTx/>
              <a:uFillTx/>
              <a:latin typeface="Corbel" panose="020B050302020402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1" u="none" strike="noStrike" kern="1200" cap="none" spc="0" normalizeH="0" baseline="0" noProof="0" dirty="0">
                <a:ln>
                  <a:noFill/>
                </a:ln>
                <a:solidFill>
                  <a:srgbClr val="C00000"/>
                </a:solidFill>
                <a:effectLst/>
                <a:uLnTx/>
                <a:uFillTx/>
                <a:latin typeface="Calibri"/>
                <a:ea typeface="Calibri"/>
                <a:cs typeface="Calibri"/>
                <a:sym typeface="Calibri"/>
              </a:rPr>
              <a:t>subgraph</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53" b="1" i="1" u="none" strike="noStrike" kern="1200" cap="none" spc="0" normalizeH="0" baseline="0" noProof="0" dirty="0">
                <a:ln>
                  <a:noFill/>
                </a:ln>
                <a:solidFill>
                  <a:srgbClr val="C00000"/>
                </a:solidFill>
                <a:effectLst/>
                <a:uLnTx/>
                <a:uFillTx/>
                <a:latin typeface="Calibri"/>
                <a:ea typeface="+mn-ea"/>
                <a:cs typeface="Calibri"/>
                <a:sym typeface="Calibri"/>
              </a:rPr>
              <a:t>(OUTPUT)</a:t>
            </a:r>
            <a:endParaRPr kumimoji="0" sz="953" b="1" i="0" u="none" strike="noStrike" kern="1200" cap="none" spc="0" normalizeH="0" baseline="0" noProof="0" dirty="0">
              <a:ln>
                <a:noFill/>
              </a:ln>
              <a:solidFill>
                <a:srgbClr val="C00000"/>
              </a:solidFill>
              <a:effectLst/>
              <a:uLnTx/>
              <a:uFillTx/>
              <a:latin typeface="Corbel" panose="020B0503020204020204"/>
              <a:ea typeface="+mn-ea"/>
              <a:cs typeface="+mn-cs"/>
            </a:endParaRPr>
          </a:p>
        </p:txBody>
      </p:sp>
    </p:spTree>
    <p:extLst>
      <p:ext uri="{BB962C8B-B14F-4D97-AF65-F5344CB8AC3E}">
        <p14:creationId xmlns:p14="http://schemas.microsoft.com/office/powerpoint/2010/main" val="35121134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69"/>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7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67"/>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6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7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6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7">
                                            <p:txEl>
                                              <p:pRg st="1" end="1"/>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7">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5" grpId="0" animBg="1"/>
      <p:bldP spid="166" grpId="0" animBg="1"/>
      <p:bldP spid="167" grpId="0" animBg="1"/>
      <p:bldP spid="168" grpId="0" animBg="1"/>
      <p:bldP spid="169" grpId="0" animBg="1"/>
      <p:bldP spid="170" grpId="0" animBg="1"/>
      <p:bldP spid="171" grpId="0" animBg="1"/>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Shape 696"/>
        <p:cNvGrpSpPr/>
        <p:nvPr/>
      </p:nvGrpSpPr>
      <p:grpSpPr>
        <a:xfrm>
          <a:off x="0" y="0"/>
          <a:ext cx="0" cy="0"/>
          <a:chOff x="0" y="0"/>
          <a:chExt cx="0" cy="0"/>
        </a:xfrm>
      </p:grpSpPr>
      <p:sp>
        <p:nvSpPr>
          <p:cNvPr id="3" name="Title 2">
            <a:extLst>
              <a:ext uri="{FF2B5EF4-FFF2-40B4-BE49-F238E27FC236}">
                <a16:creationId xmlns:a16="http://schemas.microsoft.com/office/drawing/2014/main" id="{AD59D520-5920-AB4E-A3ED-7922AA4BC1C3}"/>
              </a:ext>
            </a:extLst>
          </p:cNvPr>
          <p:cNvSpPr>
            <a:spLocks noGrp="1"/>
          </p:cNvSpPr>
          <p:nvPr>
            <p:ph type="title"/>
          </p:nvPr>
        </p:nvSpPr>
        <p:spPr/>
        <p:txBody>
          <a:bodyPr>
            <a:normAutofit fontScale="90000"/>
          </a:bodyPr>
          <a:lstStyle/>
          <a:p>
            <a:r>
              <a:rPr lang="en-US" dirty="0"/>
              <a:t>BitAlign HW</a:t>
            </a:r>
          </a:p>
        </p:txBody>
      </p:sp>
      <p:sp>
        <p:nvSpPr>
          <p:cNvPr id="4" name="Slide Number Placeholder 3">
            <a:extLst>
              <a:ext uri="{FF2B5EF4-FFF2-40B4-BE49-F238E27FC236}">
                <a16:creationId xmlns:a16="http://schemas.microsoft.com/office/drawing/2014/main" id="{70869F66-9577-FF48-A7F7-63DD640C9C85}"/>
              </a:ext>
            </a:extLst>
          </p:cNvPr>
          <p:cNvSpPr>
            <a:spLocks noGrp="1"/>
          </p:cNvSpPr>
          <p:nvPr>
            <p:ph type="sldNum" sz="quarter" idx="10"/>
          </p:nvPr>
        </p:nvSpPr>
        <p:spPr>
          <a:xfrm>
            <a:off x="7516375" y="6560108"/>
            <a:ext cx="1260661" cy="270767"/>
          </a:xfrm>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181</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
        <p:nvSpPr>
          <p:cNvPr id="2" name="Rectangle 1">
            <a:extLst>
              <a:ext uri="{FF2B5EF4-FFF2-40B4-BE49-F238E27FC236}">
                <a16:creationId xmlns:a16="http://schemas.microsoft.com/office/drawing/2014/main" id="{2319DCD6-0A1E-DE48-8766-AE5C9E6D6995}"/>
              </a:ext>
            </a:extLst>
          </p:cNvPr>
          <p:cNvSpPr/>
          <p:nvPr/>
        </p:nvSpPr>
        <p:spPr>
          <a:xfrm>
            <a:off x="366962" y="1166336"/>
            <a:ext cx="8410073" cy="1717265"/>
          </a:xfrm>
          <a:prstGeom prst="rect">
            <a:avLst/>
          </a:prstGeom>
        </p:spPr>
        <p:txBody>
          <a:bodyPr wrap="square">
            <a:spAutoFit/>
          </a:bodyPr>
          <a:lstStyle/>
          <a:p>
            <a:pPr marL="342900" marR="0" lvl="0" indent="-342900" algn="l" defTabSz="457200" rtl="0" eaLnBrk="1" fontAlgn="auto" latinLnBrk="0" hangingPunct="1">
              <a:lnSpc>
                <a:spcPct val="110000"/>
              </a:lnSpc>
              <a:spcBef>
                <a:spcPts val="0"/>
              </a:spcBef>
              <a:spcAft>
                <a:spcPts val="600"/>
              </a:spcAft>
              <a:buClr>
                <a:srgbClr val="0070C0"/>
              </a:buClr>
              <a:buSzTx/>
              <a:buFont typeface="Wingdings" pitchFamily="2" charset="2"/>
              <a:buChar char="q"/>
              <a:tabLst/>
              <a:defRPr/>
            </a:pPr>
            <a:r>
              <a:rPr kumimoji="0" lang="en-US" sz="2200" b="1" i="0" u="none" strike="noStrike" kern="1200" cap="none" spc="0" normalizeH="0" baseline="0" noProof="0" dirty="0">
                <a:ln>
                  <a:noFill/>
                </a:ln>
                <a:solidFill>
                  <a:srgbClr val="00B050"/>
                </a:solidFill>
                <a:effectLst/>
                <a:uLnTx/>
                <a:uFillTx/>
                <a:latin typeface="Corbel" panose="020B0503020204020204" pitchFamily="34" charset="0"/>
                <a:ea typeface="+mn-ea"/>
                <a:cs typeface="+mn-cs"/>
              </a:rPr>
              <a:t>Linear cyclic systolic array-based accelerator</a:t>
            </a:r>
          </a:p>
          <a:p>
            <a:pPr marL="342900" marR="0" lvl="0" indent="-342900" algn="l" defTabSz="457200" rtl="0" eaLnBrk="1" fontAlgn="auto" latinLnBrk="0" hangingPunct="1">
              <a:lnSpc>
                <a:spcPct val="110000"/>
              </a:lnSpc>
              <a:spcBef>
                <a:spcPts val="0"/>
              </a:spcBef>
              <a:spcAft>
                <a:spcPts val="600"/>
              </a:spcAft>
              <a:buClr>
                <a:srgbClr val="0070C0"/>
              </a:buClr>
              <a:buSzTx/>
              <a:buFont typeface="Wingdings" pitchFamily="2" charset="2"/>
              <a:buChar char="q"/>
              <a:tabLst/>
              <a:defRPr/>
            </a:pPr>
            <a:r>
              <a:rPr kumimoji="0" lang="en-US" sz="22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Based on the GenASM hardware design*</a:t>
            </a:r>
          </a:p>
          <a:p>
            <a:pPr marL="342900" marR="0" lvl="0" indent="-342900" algn="l" defTabSz="457200" rtl="0" eaLnBrk="1" fontAlgn="auto" latinLnBrk="0" hangingPunct="1">
              <a:lnSpc>
                <a:spcPct val="110000"/>
              </a:lnSpc>
              <a:spcBef>
                <a:spcPts val="0"/>
              </a:spcBef>
              <a:spcAft>
                <a:spcPts val="600"/>
              </a:spcAft>
              <a:buClr>
                <a:srgbClr val="0070C0"/>
              </a:buClr>
              <a:buSzTx/>
              <a:buFont typeface="Wingdings" pitchFamily="2" charset="2"/>
              <a:buChar char="q"/>
              <a:tabLst/>
              <a:defRPr/>
            </a:pPr>
            <a:r>
              <a:rPr kumimoji="0" lang="en-US" sz="22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Incorporates </a:t>
            </a:r>
            <a:r>
              <a:rPr kumimoji="0" lang="en-US" sz="2200" b="1" i="1" u="none" strike="noStrike" kern="1200" cap="none" spc="0" normalizeH="0" baseline="0" noProof="0" dirty="0">
                <a:ln>
                  <a:noFill/>
                </a:ln>
                <a:solidFill>
                  <a:srgbClr val="8FC56D"/>
                </a:solidFill>
                <a:effectLst/>
                <a:uLnTx/>
                <a:uFillTx/>
                <a:latin typeface="Corbel" panose="020B0503020204020204" pitchFamily="34" charset="0"/>
                <a:ea typeface="+mn-ea"/>
                <a:cs typeface="+mn-cs"/>
              </a:rPr>
              <a:t>hop queue registers </a:t>
            </a:r>
            <a:r>
              <a:rPr kumimoji="0" lang="en-US" sz="22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to feed the bitvectors of               non-neighboring characters/nodes (i.e., </a:t>
            </a:r>
            <a:r>
              <a:rPr kumimoji="0" lang="en-US" sz="2200" b="0" i="1" u="none" strike="noStrike" kern="1200" cap="none" spc="0" normalizeH="0" baseline="0" noProof="0" dirty="0">
                <a:ln>
                  <a:noFill/>
                </a:ln>
                <a:solidFill>
                  <a:prstClr val="black"/>
                </a:solidFill>
                <a:effectLst/>
                <a:uLnTx/>
                <a:uFillTx/>
                <a:latin typeface="Corbel" panose="020B0503020204020204" pitchFamily="34" charset="0"/>
                <a:ea typeface="+mn-ea"/>
                <a:cs typeface="+mn-cs"/>
              </a:rPr>
              <a:t>hops</a:t>
            </a:r>
            <a:r>
              <a:rPr kumimoji="0" lang="en-US" sz="22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a:t>
            </a:r>
          </a:p>
        </p:txBody>
      </p:sp>
      <p:sp>
        <p:nvSpPr>
          <p:cNvPr id="80" name="Google Shape;4998;p43">
            <a:extLst>
              <a:ext uri="{FF2B5EF4-FFF2-40B4-BE49-F238E27FC236}">
                <a16:creationId xmlns:a16="http://schemas.microsoft.com/office/drawing/2014/main" id="{28A5A6F7-FD77-A52A-D0DA-CB48DD434F03}"/>
              </a:ext>
            </a:extLst>
          </p:cNvPr>
          <p:cNvSpPr/>
          <p:nvPr/>
        </p:nvSpPr>
        <p:spPr>
          <a:xfrm>
            <a:off x="2704836" y="3041383"/>
            <a:ext cx="1025539" cy="512506"/>
          </a:xfrm>
          <a:prstGeom prst="roundRect">
            <a:avLst>
              <a:gd name="adj" fmla="val 6354"/>
            </a:avLst>
          </a:prstGeom>
          <a:solidFill>
            <a:srgbClr val="D0CECE"/>
          </a:solidFill>
          <a:ln w="12700" cap="flat" cmpd="sng">
            <a:solidFill>
              <a:srgbClr val="000000"/>
            </a:solidFill>
            <a:prstDash val="solid"/>
            <a:round/>
            <a:headEnd type="none" w="sm" len="sm"/>
            <a:tailEnd type="none" w="sm" len="sm"/>
          </a:ln>
        </p:spPr>
        <p:txBody>
          <a:bodyPr spcFirstLastPara="1" wrap="square" lIns="0" tIns="36000" rIns="0" bIns="360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90" b="1" i="0" u="none" strike="noStrike" kern="0" cap="none" spc="0" normalizeH="0" baseline="0" noProof="0" dirty="0">
                <a:ln>
                  <a:noFill/>
                </a:ln>
                <a:solidFill>
                  <a:srgbClr val="222A35"/>
                </a:solidFill>
                <a:effectLst/>
                <a:uLnTx/>
                <a:uFillTx/>
                <a:latin typeface="Corbel" panose="020B0503020204020204"/>
                <a:ea typeface="Corbel"/>
                <a:cs typeface="Corbel"/>
                <a:sym typeface="Corbel"/>
              </a:rPr>
              <a:t>Bitvector </a:t>
            </a:r>
            <a:r>
              <a:rPr kumimoji="0" lang="en-US" sz="1090" b="1" i="0" u="none" strike="noStrike" kern="0" cap="none" spc="0" normalizeH="0" baseline="0" noProof="0" dirty="0" err="1">
                <a:ln>
                  <a:noFill/>
                </a:ln>
                <a:solidFill>
                  <a:srgbClr val="222A35"/>
                </a:solidFill>
                <a:effectLst/>
                <a:uLnTx/>
                <a:uFillTx/>
                <a:latin typeface="Corbel" panose="020B0503020204020204"/>
                <a:ea typeface="Corbel"/>
                <a:cs typeface="Corbel"/>
                <a:sym typeface="Corbel"/>
              </a:rPr>
              <a:t>Scratchpad</a:t>
            </a:r>
            <a:r>
              <a:rPr kumimoji="0" lang="en-US" sz="1090" b="1" i="0" u="none" strike="noStrike" kern="0" cap="none" spc="0" normalizeH="0" baseline="-25000" noProof="0" dirty="0" err="1">
                <a:ln>
                  <a:noFill/>
                </a:ln>
                <a:solidFill>
                  <a:srgbClr val="222A35"/>
                </a:solidFill>
                <a:effectLst/>
                <a:uLnTx/>
                <a:uFillTx/>
                <a:latin typeface="Corbel" panose="020B0503020204020204"/>
                <a:ea typeface="Corbel"/>
                <a:cs typeface="Corbel"/>
                <a:sym typeface="Corbel"/>
              </a:rPr>
              <a:t>x</a:t>
            </a:r>
            <a:endParaRPr kumimoji="0" sz="1090" b="1" i="0" u="none" strike="noStrike" kern="0" cap="none" spc="0" normalizeH="0" baseline="-25000" noProof="0" dirty="0">
              <a:ln>
                <a:noFill/>
              </a:ln>
              <a:solidFill>
                <a:srgbClr val="222A35"/>
              </a:solidFill>
              <a:effectLst/>
              <a:uLnTx/>
              <a:uFillTx/>
              <a:latin typeface="Corbel" panose="020B0503020204020204"/>
              <a:ea typeface="Corbel"/>
              <a:cs typeface="Corbel"/>
              <a:sym typeface="Corbel"/>
            </a:endParaRPr>
          </a:p>
        </p:txBody>
      </p:sp>
      <p:sp>
        <p:nvSpPr>
          <p:cNvPr id="81" name="Google Shape;4999;p43">
            <a:extLst>
              <a:ext uri="{FF2B5EF4-FFF2-40B4-BE49-F238E27FC236}">
                <a16:creationId xmlns:a16="http://schemas.microsoft.com/office/drawing/2014/main" id="{6E916C40-2896-9FA5-F96B-0C485A4FBEBE}"/>
              </a:ext>
            </a:extLst>
          </p:cNvPr>
          <p:cNvSpPr/>
          <p:nvPr/>
        </p:nvSpPr>
        <p:spPr>
          <a:xfrm>
            <a:off x="2704837" y="4244844"/>
            <a:ext cx="1025538" cy="1513539"/>
          </a:xfrm>
          <a:prstGeom prst="rect">
            <a:avLst/>
          </a:prstGeom>
          <a:solidFill>
            <a:srgbClr val="70AD47">
              <a:lumMod val="60000"/>
              <a:lumOff val="40000"/>
            </a:srgb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a:ln>
                <a:noFill/>
              </a:ln>
              <a:solidFill>
                <a:srgbClr val="FFFFFF"/>
              </a:solidFill>
              <a:effectLst/>
              <a:uLnTx/>
              <a:uFillTx/>
              <a:latin typeface="Corbel" panose="020B0503020204020204"/>
              <a:ea typeface="Corbel"/>
              <a:cs typeface="Corbel"/>
              <a:sym typeface="Corbel"/>
            </a:endParaRPr>
          </a:p>
        </p:txBody>
      </p:sp>
      <p:cxnSp>
        <p:nvCxnSpPr>
          <p:cNvPr id="82" name="Google Shape;5000;p43">
            <a:extLst>
              <a:ext uri="{FF2B5EF4-FFF2-40B4-BE49-F238E27FC236}">
                <a16:creationId xmlns:a16="http://schemas.microsoft.com/office/drawing/2014/main" id="{AF7D3C86-D780-5FCE-054F-831BF5263A1D}"/>
              </a:ext>
            </a:extLst>
          </p:cNvPr>
          <p:cNvCxnSpPr/>
          <p:nvPr/>
        </p:nvCxnSpPr>
        <p:spPr>
          <a:xfrm>
            <a:off x="2491581" y="4547485"/>
            <a:ext cx="212384" cy="0"/>
          </a:xfrm>
          <a:prstGeom prst="straightConnector1">
            <a:avLst/>
          </a:prstGeom>
          <a:noFill/>
          <a:ln w="12700" cap="flat" cmpd="sng">
            <a:solidFill>
              <a:srgbClr val="7030A0"/>
            </a:solidFill>
            <a:prstDash val="solid"/>
            <a:miter lim="800000"/>
            <a:headEnd type="none" w="sm" len="sm"/>
            <a:tailEnd type="triangle" w="med" len="med"/>
          </a:ln>
        </p:spPr>
      </p:cxnSp>
      <p:cxnSp>
        <p:nvCxnSpPr>
          <p:cNvPr id="83" name="Google Shape;5001;p43">
            <a:extLst>
              <a:ext uri="{FF2B5EF4-FFF2-40B4-BE49-F238E27FC236}">
                <a16:creationId xmlns:a16="http://schemas.microsoft.com/office/drawing/2014/main" id="{F2BF5E4D-B3DE-8736-0A47-A2CD67AF0A0D}"/>
              </a:ext>
            </a:extLst>
          </p:cNvPr>
          <p:cNvCxnSpPr/>
          <p:nvPr/>
        </p:nvCxnSpPr>
        <p:spPr>
          <a:xfrm rot="10800000" flipH="1">
            <a:off x="2481729" y="4876395"/>
            <a:ext cx="221457" cy="5051"/>
          </a:xfrm>
          <a:prstGeom prst="straightConnector1">
            <a:avLst/>
          </a:prstGeom>
          <a:noFill/>
          <a:ln w="12700" cap="flat" cmpd="sng">
            <a:solidFill>
              <a:srgbClr val="000000"/>
            </a:solidFill>
            <a:prstDash val="solid"/>
            <a:miter lim="800000"/>
            <a:headEnd type="none" w="sm" len="sm"/>
            <a:tailEnd type="triangle" w="med" len="med"/>
          </a:ln>
        </p:spPr>
      </p:cxnSp>
      <p:sp>
        <p:nvSpPr>
          <p:cNvPr id="84" name="Google Shape;5002;p43">
            <a:extLst>
              <a:ext uri="{FF2B5EF4-FFF2-40B4-BE49-F238E27FC236}">
                <a16:creationId xmlns:a16="http://schemas.microsoft.com/office/drawing/2014/main" id="{F12EBA4F-BEB8-AD70-0670-ED96D4E1CAFF}"/>
              </a:ext>
            </a:extLst>
          </p:cNvPr>
          <p:cNvSpPr/>
          <p:nvPr/>
        </p:nvSpPr>
        <p:spPr>
          <a:xfrm>
            <a:off x="3117693" y="4403485"/>
            <a:ext cx="200025" cy="288000"/>
          </a:xfrm>
          <a:prstGeom prst="roundRect">
            <a:avLst>
              <a:gd name="adj" fmla="val 12004"/>
            </a:avLst>
          </a:prstGeom>
          <a:solidFill>
            <a:srgbClr val="E7E6E6"/>
          </a:solidFill>
          <a:ln w="12700" cap="flat" cmpd="sng">
            <a:solidFill>
              <a:srgbClr val="000000"/>
            </a:solidFill>
            <a:prstDash val="solid"/>
            <a:round/>
            <a:headEnd type="none" w="sm" len="sm"/>
            <a:tailEnd type="none" w="sm" len="sm"/>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1" i="0" u="none" strike="noStrike" kern="0" cap="none" spc="0" normalizeH="0" baseline="0" noProof="0" dirty="0">
                <a:ln>
                  <a:noFill/>
                </a:ln>
                <a:solidFill>
                  <a:srgbClr val="000000"/>
                </a:solidFill>
                <a:effectLst/>
                <a:uLnTx/>
                <a:uFillTx/>
                <a:latin typeface="Corbel" panose="020B0503020204020204"/>
                <a:ea typeface="Corbel"/>
                <a:cs typeface="Corbel"/>
                <a:sym typeface="Corbel"/>
              </a:rPr>
              <a:t>PC</a:t>
            </a:r>
            <a:endParaRPr kumimoji="0" sz="1400"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85" name="Google Shape;5003;p43">
            <a:extLst>
              <a:ext uri="{FF2B5EF4-FFF2-40B4-BE49-F238E27FC236}">
                <a16:creationId xmlns:a16="http://schemas.microsoft.com/office/drawing/2014/main" id="{DBD983DD-FB89-E99E-6A0D-5AA4D217524F}"/>
              </a:ext>
            </a:extLst>
          </p:cNvPr>
          <p:cNvSpPr/>
          <p:nvPr/>
        </p:nvSpPr>
        <p:spPr>
          <a:xfrm>
            <a:off x="3287409" y="4776888"/>
            <a:ext cx="187562" cy="318429"/>
          </a:xfrm>
          <a:prstGeom prst="rect">
            <a:avLst/>
          </a:prstGeom>
          <a:solidFill>
            <a:srgbClr val="F2F2F2"/>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a:ln>
                <a:noFill/>
              </a:ln>
              <a:solidFill>
                <a:srgbClr val="FFFFFF"/>
              </a:solidFill>
              <a:effectLst/>
              <a:uLnTx/>
              <a:uFillTx/>
              <a:latin typeface="Corbel" panose="020B0503020204020204"/>
              <a:ea typeface="Corbel"/>
              <a:cs typeface="Corbel"/>
              <a:sym typeface="Corbel"/>
            </a:endParaRPr>
          </a:p>
        </p:txBody>
      </p:sp>
      <p:sp>
        <p:nvSpPr>
          <p:cNvPr id="86" name="Google Shape;5004;p43">
            <a:extLst>
              <a:ext uri="{FF2B5EF4-FFF2-40B4-BE49-F238E27FC236}">
                <a16:creationId xmlns:a16="http://schemas.microsoft.com/office/drawing/2014/main" id="{4463D3B6-1107-9622-0F78-EC0382C4CE06}"/>
              </a:ext>
            </a:extLst>
          </p:cNvPr>
          <p:cNvSpPr/>
          <p:nvPr/>
        </p:nvSpPr>
        <p:spPr>
          <a:xfrm rot="5400000">
            <a:off x="3272274" y="5000019"/>
            <a:ext cx="73938" cy="43669"/>
          </a:xfrm>
          <a:prstGeom prst="triangle">
            <a:avLst>
              <a:gd name="adj" fmla="val 50000"/>
            </a:avLst>
          </a:prstGeom>
          <a:solidFill>
            <a:srgbClr val="F2F2F2"/>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a:ln>
                <a:noFill/>
              </a:ln>
              <a:solidFill>
                <a:srgbClr val="FFFFFF"/>
              </a:solidFill>
              <a:effectLst/>
              <a:uLnTx/>
              <a:uFillTx/>
              <a:latin typeface="Corbel" panose="020B0503020204020204"/>
              <a:ea typeface="Corbel"/>
              <a:cs typeface="Corbel"/>
              <a:sym typeface="Corbel"/>
            </a:endParaRPr>
          </a:p>
        </p:txBody>
      </p:sp>
      <p:cxnSp>
        <p:nvCxnSpPr>
          <p:cNvPr id="87" name="Google Shape;5005;p43">
            <a:extLst>
              <a:ext uri="{FF2B5EF4-FFF2-40B4-BE49-F238E27FC236}">
                <a16:creationId xmlns:a16="http://schemas.microsoft.com/office/drawing/2014/main" id="{BFB02894-0255-F7AC-8612-A47A01C53FCD}"/>
              </a:ext>
            </a:extLst>
          </p:cNvPr>
          <p:cNvCxnSpPr/>
          <p:nvPr/>
        </p:nvCxnSpPr>
        <p:spPr>
          <a:xfrm>
            <a:off x="2714975" y="4876934"/>
            <a:ext cx="568800" cy="0"/>
          </a:xfrm>
          <a:prstGeom prst="straightConnector1">
            <a:avLst/>
          </a:prstGeom>
          <a:noFill/>
          <a:ln w="12700" cap="flat" cmpd="sng">
            <a:solidFill>
              <a:srgbClr val="000000"/>
            </a:solidFill>
            <a:prstDash val="solid"/>
            <a:miter lim="800000"/>
            <a:headEnd type="none" w="sm" len="sm"/>
            <a:tailEnd type="triangle" w="sm" len="sm"/>
          </a:ln>
        </p:spPr>
      </p:cxnSp>
      <p:cxnSp>
        <p:nvCxnSpPr>
          <p:cNvPr id="88" name="Google Shape;5006;p43">
            <a:extLst>
              <a:ext uri="{FF2B5EF4-FFF2-40B4-BE49-F238E27FC236}">
                <a16:creationId xmlns:a16="http://schemas.microsoft.com/office/drawing/2014/main" id="{15D9E9A5-8392-867E-B1BC-A9CC5C0846F9}"/>
              </a:ext>
            </a:extLst>
          </p:cNvPr>
          <p:cNvCxnSpPr/>
          <p:nvPr/>
        </p:nvCxnSpPr>
        <p:spPr>
          <a:xfrm>
            <a:off x="3480547" y="4876670"/>
            <a:ext cx="244800" cy="0"/>
          </a:xfrm>
          <a:prstGeom prst="straightConnector1">
            <a:avLst/>
          </a:prstGeom>
          <a:noFill/>
          <a:ln w="12700" cap="flat" cmpd="sng">
            <a:solidFill>
              <a:srgbClr val="000000"/>
            </a:solidFill>
            <a:prstDash val="solid"/>
            <a:miter lim="800000"/>
            <a:headEnd type="none" w="sm" len="sm"/>
            <a:tailEnd type="triangle" w="sm" len="sm"/>
          </a:ln>
        </p:spPr>
      </p:cxnSp>
      <p:sp>
        <p:nvSpPr>
          <p:cNvPr id="89" name="Google Shape;5007;p43">
            <a:extLst>
              <a:ext uri="{FF2B5EF4-FFF2-40B4-BE49-F238E27FC236}">
                <a16:creationId xmlns:a16="http://schemas.microsoft.com/office/drawing/2014/main" id="{E5CACCF6-0421-B9CF-6C6B-CB912B61DBF3}"/>
              </a:ext>
            </a:extLst>
          </p:cNvPr>
          <p:cNvSpPr txBox="1"/>
          <p:nvPr/>
        </p:nvSpPr>
        <p:spPr>
          <a:xfrm>
            <a:off x="2640842" y="5516744"/>
            <a:ext cx="430956" cy="261610"/>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1" i="0" u="none" strike="noStrike" kern="0" cap="none" spc="0" normalizeH="0" baseline="0" noProof="0">
                <a:ln>
                  <a:noFill/>
                </a:ln>
                <a:solidFill>
                  <a:srgbClr val="000000"/>
                </a:solidFill>
                <a:effectLst/>
                <a:uLnTx/>
                <a:uFillTx/>
                <a:latin typeface="Corbel" panose="020B0503020204020204"/>
                <a:ea typeface="Corbel"/>
                <a:cs typeface="Corbel"/>
                <a:sym typeface="Corbel"/>
              </a:rPr>
              <a:t>PE</a:t>
            </a:r>
            <a:r>
              <a:rPr kumimoji="0" lang="en-US" sz="1100" b="1" i="0" u="none" strike="noStrike" kern="0" cap="none" spc="0" normalizeH="0" baseline="-25000" noProof="0">
                <a:ln>
                  <a:noFill/>
                </a:ln>
                <a:solidFill>
                  <a:srgbClr val="000000"/>
                </a:solidFill>
                <a:effectLst/>
                <a:uLnTx/>
                <a:uFillTx/>
                <a:latin typeface="Corbel" panose="020B0503020204020204"/>
                <a:ea typeface="Corbel"/>
                <a:cs typeface="Corbel"/>
                <a:sym typeface="Corbel"/>
              </a:rPr>
              <a:t>x</a:t>
            </a:r>
            <a:endParaRPr kumimoji="0" sz="1100" b="1" i="0" u="none" strike="noStrike" kern="0" cap="none" spc="0" normalizeH="0" baseline="-25000" noProof="0">
              <a:ln>
                <a:noFill/>
              </a:ln>
              <a:solidFill>
                <a:srgbClr val="000000"/>
              </a:solidFill>
              <a:effectLst/>
              <a:uLnTx/>
              <a:uFillTx/>
              <a:latin typeface="Corbel" panose="020B0503020204020204"/>
              <a:ea typeface="Corbel"/>
              <a:cs typeface="Corbel"/>
              <a:sym typeface="Corbel"/>
            </a:endParaRPr>
          </a:p>
        </p:txBody>
      </p:sp>
      <p:cxnSp>
        <p:nvCxnSpPr>
          <p:cNvPr id="90" name="Google Shape;5008;p43">
            <a:extLst>
              <a:ext uri="{FF2B5EF4-FFF2-40B4-BE49-F238E27FC236}">
                <a16:creationId xmlns:a16="http://schemas.microsoft.com/office/drawing/2014/main" id="{91A0C748-838B-A0AC-2155-D074D1692E86}"/>
              </a:ext>
            </a:extLst>
          </p:cNvPr>
          <p:cNvCxnSpPr/>
          <p:nvPr/>
        </p:nvCxnSpPr>
        <p:spPr>
          <a:xfrm rot="10800000">
            <a:off x="3210617" y="4691485"/>
            <a:ext cx="0" cy="180000"/>
          </a:xfrm>
          <a:prstGeom prst="straightConnector1">
            <a:avLst/>
          </a:prstGeom>
          <a:noFill/>
          <a:ln w="12700" cap="flat" cmpd="sng">
            <a:solidFill>
              <a:srgbClr val="000000"/>
            </a:solidFill>
            <a:prstDash val="solid"/>
            <a:miter lim="800000"/>
            <a:headEnd type="none" w="sm" len="sm"/>
            <a:tailEnd type="triangle" w="sm" len="sm"/>
          </a:ln>
        </p:spPr>
      </p:cxnSp>
      <p:cxnSp>
        <p:nvCxnSpPr>
          <p:cNvPr id="91" name="Google Shape;5009;p43">
            <a:extLst>
              <a:ext uri="{FF2B5EF4-FFF2-40B4-BE49-F238E27FC236}">
                <a16:creationId xmlns:a16="http://schemas.microsoft.com/office/drawing/2014/main" id="{713EF047-6D20-2ED8-042F-329F5BE266E5}"/>
              </a:ext>
            </a:extLst>
          </p:cNvPr>
          <p:cNvCxnSpPr/>
          <p:nvPr/>
        </p:nvCxnSpPr>
        <p:spPr>
          <a:xfrm>
            <a:off x="3316964" y="4544982"/>
            <a:ext cx="413412" cy="0"/>
          </a:xfrm>
          <a:prstGeom prst="straightConnector1">
            <a:avLst/>
          </a:prstGeom>
          <a:noFill/>
          <a:ln w="12700" cap="flat" cmpd="sng">
            <a:solidFill>
              <a:srgbClr val="7030A0"/>
            </a:solidFill>
            <a:prstDash val="solid"/>
            <a:miter lim="800000"/>
            <a:headEnd type="none" w="sm" len="sm"/>
            <a:tailEnd type="triangle" w="sm" len="sm"/>
          </a:ln>
        </p:spPr>
      </p:cxnSp>
      <p:cxnSp>
        <p:nvCxnSpPr>
          <p:cNvPr id="92" name="Google Shape;5010;p43">
            <a:extLst>
              <a:ext uri="{FF2B5EF4-FFF2-40B4-BE49-F238E27FC236}">
                <a16:creationId xmlns:a16="http://schemas.microsoft.com/office/drawing/2014/main" id="{662FF1FB-AF3E-85F1-D51B-7EA8D019319A}"/>
              </a:ext>
            </a:extLst>
          </p:cNvPr>
          <p:cNvCxnSpPr>
            <a:cxnSpLocks/>
            <a:stCxn id="84" idx="0"/>
            <a:endCxn id="100" idx="1"/>
          </p:cNvCxnSpPr>
          <p:nvPr/>
        </p:nvCxnSpPr>
        <p:spPr>
          <a:xfrm rot="10800000" flipH="1">
            <a:off x="3217706" y="3903385"/>
            <a:ext cx="838500" cy="500100"/>
          </a:xfrm>
          <a:prstGeom prst="straightConnector1">
            <a:avLst/>
          </a:prstGeom>
          <a:noFill/>
          <a:ln w="12700" cap="flat" cmpd="sng">
            <a:solidFill>
              <a:srgbClr val="0070C0"/>
            </a:solidFill>
            <a:prstDash val="solid"/>
            <a:miter lim="800000"/>
            <a:headEnd type="none" w="sm" len="sm"/>
            <a:tailEnd type="triangle" w="med" len="med"/>
          </a:ln>
        </p:spPr>
      </p:cxnSp>
      <p:cxnSp>
        <p:nvCxnSpPr>
          <p:cNvPr id="93" name="Google Shape;5012;p43">
            <a:extLst>
              <a:ext uri="{FF2B5EF4-FFF2-40B4-BE49-F238E27FC236}">
                <a16:creationId xmlns:a16="http://schemas.microsoft.com/office/drawing/2014/main" id="{06D2C940-559E-3B05-2AEB-2AA2FC90A8E4}"/>
              </a:ext>
            </a:extLst>
          </p:cNvPr>
          <p:cNvCxnSpPr/>
          <p:nvPr/>
        </p:nvCxnSpPr>
        <p:spPr>
          <a:xfrm rot="10800000" flipH="1">
            <a:off x="2478095" y="5363397"/>
            <a:ext cx="221457" cy="5051"/>
          </a:xfrm>
          <a:prstGeom prst="straightConnector1">
            <a:avLst/>
          </a:prstGeom>
          <a:noFill/>
          <a:ln w="12700" cap="flat" cmpd="sng">
            <a:solidFill>
              <a:srgbClr val="000000"/>
            </a:solidFill>
            <a:prstDash val="solid"/>
            <a:miter lim="800000"/>
            <a:headEnd type="none" w="sm" len="sm"/>
            <a:tailEnd type="triangle" w="med" len="med"/>
          </a:ln>
        </p:spPr>
      </p:cxnSp>
      <p:sp>
        <p:nvSpPr>
          <p:cNvPr id="94" name="Google Shape;5013;p43">
            <a:extLst>
              <a:ext uri="{FF2B5EF4-FFF2-40B4-BE49-F238E27FC236}">
                <a16:creationId xmlns:a16="http://schemas.microsoft.com/office/drawing/2014/main" id="{A0EED280-49FD-CD19-E96D-1F412ACAAC30}"/>
              </a:ext>
            </a:extLst>
          </p:cNvPr>
          <p:cNvSpPr/>
          <p:nvPr/>
        </p:nvSpPr>
        <p:spPr>
          <a:xfrm>
            <a:off x="3283775" y="5263890"/>
            <a:ext cx="187562" cy="318429"/>
          </a:xfrm>
          <a:prstGeom prst="rect">
            <a:avLst/>
          </a:prstGeom>
          <a:solidFill>
            <a:srgbClr val="F2F2F2"/>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a:ln>
                <a:noFill/>
              </a:ln>
              <a:solidFill>
                <a:srgbClr val="FFFFFF"/>
              </a:solidFill>
              <a:effectLst/>
              <a:uLnTx/>
              <a:uFillTx/>
              <a:latin typeface="Corbel" panose="020B0503020204020204"/>
              <a:ea typeface="Corbel"/>
              <a:cs typeface="Corbel"/>
              <a:sym typeface="Corbel"/>
            </a:endParaRPr>
          </a:p>
        </p:txBody>
      </p:sp>
      <p:sp>
        <p:nvSpPr>
          <p:cNvPr id="95" name="Google Shape;5014;p43">
            <a:extLst>
              <a:ext uri="{FF2B5EF4-FFF2-40B4-BE49-F238E27FC236}">
                <a16:creationId xmlns:a16="http://schemas.microsoft.com/office/drawing/2014/main" id="{2578C6E1-2667-932D-7BC3-523EC0EB050E}"/>
              </a:ext>
            </a:extLst>
          </p:cNvPr>
          <p:cNvSpPr/>
          <p:nvPr/>
        </p:nvSpPr>
        <p:spPr>
          <a:xfrm rot="5400000">
            <a:off x="3268638" y="5487021"/>
            <a:ext cx="73938" cy="43669"/>
          </a:xfrm>
          <a:prstGeom prst="triangle">
            <a:avLst>
              <a:gd name="adj" fmla="val 50000"/>
            </a:avLst>
          </a:prstGeom>
          <a:solidFill>
            <a:srgbClr val="F2F2F2"/>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a:ln>
                <a:noFill/>
              </a:ln>
              <a:solidFill>
                <a:srgbClr val="FFFFFF"/>
              </a:solidFill>
              <a:effectLst/>
              <a:uLnTx/>
              <a:uFillTx/>
              <a:latin typeface="Corbel" panose="020B0503020204020204"/>
              <a:ea typeface="Corbel"/>
              <a:cs typeface="Corbel"/>
              <a:sym typeface="Corbel"/>
            </a:endParaRPr>
          </a:p>
        </p:txBody>
      </p:sp>
      <p:cxnSp>
        <p:nvCxnSpPr>
          <p:cNvPr id="96" name="Google Shape;5015;p43">
            <a:extLst>
              <a:ext uri="{FF2B5EF4-FFF2-40B4-BE49-F238E27FC236}">
                <a16:creationId xmlns:a16="http://schemas.microsoft.com/office/drawing/2014/main" id="{C20E00A0-3892-5688-16C9-C9881D92849D}"/>
              </a:ext>
            </a:extLst>
          </p:cNvPr>
          <p:cNvCxnSpPr/>
          <p:nvPr/>
        </p:nvCxnSpPr>
        <p:spPr>
          <a:xfrm>
            <a:off x="2711339" y="5363936"/>
            <a:ext cx="568800" cy="0"/>
          </a:xfrm>
          <a:prstGeom prst="straightConnector1">
            <a:avLst/>
          </a:prstGeom>
          <a:noFill/>
          <a:ln w="12700" cap="flat" cmpd="sng">
            <a:solidFill>
              <a:srgbClr val="000000"/>
            </a:solidFill>
            <a:prstDash val="solid"/>
            <a:miter lim="800000"/>
            <a:headEnd type="none" w="sm" len="sm"/>
            <a:tailEnd type="triangle" w="sm" len="sm"/>
          </a:ln>
        </p:spPr>
      </p:cxnSp>
      <p:cxnSp>
        <p:nvCxnSpPr>
          <p:cNvPr id="97" name="Google Shape;5016;p43">
            <a:extLst>
              <a:ext uri="{FF2B5EF4-FFF2-40B4-BE49-F238E27FC236}">
                <a16:creationId xmlns:a16="http://schemas.microsoft.com/office/drawing/2014/main" id="{E4CB83D5-457E-57D5-95B4-F78ED4C78351}"/>
              </a:ext>
            </a:extLst>
          </p:cNvPr>
          <p:cNvCxnSpPr/>
          <p:nvPr/>
        </p:nvCxnSpPr>
        <p:spPr>
          <a:xfrm>
            <a:off x="3476912" y="5363672"/>
            <a:ext cx="244800" cy="0"/>
          </a:xfrm>
          <a:prstGeom prst="straightConnector1">
            <a:avLst/>
          </a:prstGeom>
          <a:noFill/>
          <a:ln w="12700" cap="flat" cmpd="sng">
            <a:solidFill>
              <a:srgbClr val="000000"/>
            </a:solidFill>
            <a:prstDash val="solid"/>
            <a:miter lim="800000"/>
            <a:headEnd type="none" w="sm" len="sm"/>
            <a:tailEnd type="triangle" w="sm" len="sm"/>
          </a:ln>
        </p:spPr>
      </p:cxnSp>
      <p:cxnSp>
        <p:nvCxnSpPr>
          <p:cNvPr id="98" name="Google Shape;5017;p43">
            <a:extLst>
              <a:ext uri="{FF2B5EF4-FFF2-40B4-BE49-F238E27FC236}">
                <a16:creationId xmlns:a16="http://schemas.microsoft.com/office/drawing/2014/main" id="{3F95D6DE-D285-C30D-CB57-680EB046CF1E}"/>
              </a:ext>
            </a:extLst>
          </p:cNvPr>
          <p:cNvCxnSpPr/>
          <p:nvPr/>
        </p:nvCxnSpPr>
        <p:spPr>
          <a:xfrm rot="10800000">
            <a:off x="3160629" y="4691485"/>
            <a:ext cx="0" cy="667002"/>
          </a:xfrm>
          <a:prstGeom prst="straightConnector1">
            <a:avLst/>
          </a:prstGeom>
          <a:noFill/>
          <a:ln w="12700" cap="flat" cmpd="sng">
            <a:solidFill>
              <a:srgbClr val="000000"/>
            </a:solidFill>
            <a:prstDash val="solid"/>
            <a:miter lim="800000"/>
            <a:headEnd type="none" w="sm" len="sm"/>
            <a:tailEnd type="triangle" w="sm" len="sm"/>
          </a:ln>
        </p:spPr>
      </p:cxnSp>
      <p:cxnSp>
        <p:nvCxnSpPr>
          <p:cNvPr id="99" name="Google Shape;5018;p43">
            <a:extLst>
              <a:ext uri="{FF2B5EF4-FFF2-40B4-BE49-F238E27FC236}">
                <a16:creationId xmlns:a16="http://schemas.microsoft.com/office/drawing/2014/main" id="{E27BAC0F-BD41-DACF-8A88-F3263D986DE8}"/>
              </a:ext>
            </a:extLst>
          </p:cNvPr>
          <p:cNvCxnSpPr>
            <a:cxnSpLocks/>
            <a:endCxn id="84" idx="1"/>
          </p:cNvCxnSpPr>
          <p:nvPr/>
        </p:nvCxnSpPr>
        <p:spPr>
          <a:xfrm>
            <a:off x="2711193" y="4547485"/>
            <a:ext cx="406500" cy="0"/>
          </a:xfrm>
          <a:prstGeom prst="straightConnector1">
            <a:avLst/>
          </a:prstGeom>
          <a:noFill/>
          <a:ln w="12700" cap="flat" cmpd="sng">
            <a:solidFill>
              <a:srgbClr val="7030A0"/>
            </a:solidFill>
            <a:prstDash val="solid"/>
            <a:miter lim="800000"/>
            <a:headEnd type="none" w="sm" len="sm"/>
            <a:tailEnd type="triangle" w="sm" len="sm"/>
          </a:ln>
        </p:spPr>
      </p:cxnSp>
      <p:sp>
        <p:nvSpPr>
          <p:cNvPr id="100" name="Google Shape;5011;p43">
            <a:extLst>
              <a:ext uri="{FF2B5EF4-FFF2-40B4-BE49-F238E27FC236}">
                <a16:creationId xmlns:a16="http://schemas.microsoft.com/office/drawing/2014/main" id="{C209A427-F1F1-C812-FD21-C1594F24A568}"/>
              </a:ext>
            </a:extLst>
          </p:cNvPr>
          <p:cNvSpPr/>
          <p:nvPr/>
        </p:nvSpPr>
        <p:spPr>
          <a:xfrm>
            <a:off x="4056289" y="3785072"/>
            <a:ext cx="1025539" cy="236673"/>
          </a:xfrm>
          <a:prstGeom prst="roundRect">
            <a:avLst>
              <a:gd name="adj" fmla="val 6354"/>
            </a:avLst>
          </a:prstGeom>
          <a:solidFill>
            <a:srgbClr val="70AD47">
              <a:lumMod val="20000"/>
              <a:lumOff val="80000"/>
            </a:srgbClr>
          </a:solidFill>
          <a:ln w="12700" cap="flat" cmpd="sng">
            <a:solidFill>
              <a:srgbClr val="000000"/>
            </a:solidFill>
            <a:prstDash val="solid"/>
            <a:round/>
            <a:headEnd type="none" w="sm" len="sm"/>
            <a:tailEnd type="none" w="sm" len="sm"/>
          </a:ln>
        </p:spPr>
        <p:txBody>
          <a:bodyPr spcFirstLastPara="1" wrap="square" lIns="0" tIns="36000" rIns="0" bIns="360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090" b="1" i="0" u="none" strike="noStrike" kern="0" cap="none" spc="0" normalizeH="0" baseline="-25000" noProof="0">
              <a:ln>
                <a:noFill/>
              </a:ln>
              <a:solidFill>
                <a:srgbClr val="222A35"/>
              </a:solidFill>
              <a:effectLst/>
              <a:uLnTx/>
              <a:uFillTx/>
              <a:latin typeface="Corbel" panose="020B0503020204020204"/>
              <a:ea typeface="Corbel"/>
              <a:cs typeface="Corbel"/>
              <a:sym typeface="Corbel"/>
            </a:endParaRPr>
          </a:p>
        </p:txBody>
      </p:sp>
      <p:cxnSp>
        <p:nvCxnSpPr>
          <p:cNvPr id="101" name="Google Shape;5019;p43">
            <a:extLst>
              <a:ext uri="{FF2B5EF4-FFF2-40B4-BE49-F238E27FC236}">
                <a16:creationId xmlns:a16="http://schemas.microsoft.com/office/drawing/2014/main" id="{80EFC012-4956-61D3-28D9-2B7E3247A22F}"/>
              </a:ext>
            </a:extLst>
          </p:cNvPr>
          <p:cNvCxnSpPr>
            <a:endCxn id="100" idx="2"/>
          </p:cNvCxnSpPr>
          <p:nvPr/>
        </p:nvCxnSpPr>
        <p:spPr>
          <a:xfrm>
            <a:off x="4568458" y="3785045"/>
            <a:ext cx="600" cy="236700"/>
          </a:xfrm>
          <a:prstGeom prst="straightConnector1">
            <a:avLst/>
          </a:prstGeom>
          <a:noFill/>
          <a:ln w="12700" cap="flat" cmpd="sng">
            <a:solidFill>
              <a:srgbClr val="000000"/>
            </a:solidFill>
            <a:prstDash val="dot"/>
            <a:miter lim="800000"/>
            <a:headEnd type="none" w="sm" len="sm"/>
            <a:tailEnd type="none" w="sm" len="sm"/>
          </a:ln>
        </p:spPr>
      </p:cxnSp>
      <p:cxnSp>
        <p:nvCxnSpPr>
          <p:cNvPr id="102" name="Google Shape;5020;p43">
            <a:extLst>
              <a:ext uri="{FF2B5EF4-FFF2-40B4-BE49-F238E27FC236}">
                <a16:creationId xmlns:a16="http://schemas.microsoft.com/office/drawing/2014/main" id="{9A2D56AD-11C6-94F9-0CE8-223FC10F3DD8}"/>
              </a:ext>
            </a:extLst>
          </p:cNvPr>
          <p:cNvCxnSpPr/>
          <p:nvPr/>
        </p:nvCxnSpPr>
        <p:spPr>
          <a:xfrm>
            <a:off x="4311504" y="3790521"/>
            <a:ext cx="585" cy="236673"/>
          </a:xfrm>
          <a:prstGeom prst="straightConnector1">
            <a:avLst/>
          </a:prstGeom>
          <a:noFill/>
          <a:ln w="12700" cap="flat" cmpd="sng">
            <a:solidFill>
              <a:srgbClr val="000000"/>
            </a:solidFill>
            <a:prstDash val="dot"/>
            <a:miter lim="800000"/>
            <a:headEnd type="none" w="sm" len="sm"/>
            <a:tailEnd type="none" w="sm" len="sm"/>
          </a:ln>
        </p:spPr>
      </p:cxnSp>
      <p:cxnSp>
        <p:nvCxnSpPr>
          <p:cNvPr id="103" name="Google Shape;5021;p43">
            <a:extLst>
              <a:ext uri="{FF2B5EF4-FFF2-40B4-BE49-F238E27FC236}">
                <a16:creationId xmlns:a16="http://schemas.microsoft.com/office/drawing/2014/main" id="{07B46B5B-21A6-4A19-57B4-269A528205BE}"/>
              </a:ext>
            </a:extLst>
          </p:cNvPr>
          <p:cNvCxnSpPr/>
          <p:nvPr/>
        </p:nvCxnSpPr>
        <p:spPr>
          <a:xfrm>
            <a:off x="4822204" y="3783429"/>
            <a:ext cx="585" cy="236673"/>
          </a:xfrm>
          <a:prstGeom prst="straightConnector1">
            <a:avLst/>
          </a:prstGeom>
          <a:noFill/>
          <a:ln w="12700" cap="flat" cmpd="sng">
            <a:solidFill>
              <a:srgbClr val="000000"/>
            </a:solidFill>
            <a:prstDash val="dot"/>
            <a:miter lim="800000"/>
            <a:headEnd type="none" w="sm" len="sm"/>
            <a:tailEnd type="none" w="sm" len="sm"/>
          </a:ln>
        </p:spPr>
      </p:cxnSp>
      <p:cxnSp>
        <p:nvCxnSpPr>
          <p:cNvPr id="104" name="Google Shape;5022;p43">
            <a:extLst>
              <a:ext uri="{FF2B5EF4-FFF2-40B4-BE49-F238E27FC236}">
                <a16:creationId xmlns:a16="http://schemas.microsoft.com/office/drawing/2014/main" id="{DFD14C1A-61E0-A825-A472-42BFC444E634}"/>
              </a:ext>
            </a:extLst>
          </p:cNvPr>
          <p:cNvCxnSpPr>
            <a:cxnSpLocks/>
            <a:stCxn id="84" idx="0"/>
            <a:endCxn id="80" idx="2"/>
          </p:cNvCxnSpPr>
          <p:nvPr/>
        </p:nvCxnSpPr>
        <p:spPr>
          <a:xfrm rot="10800000">
            <a:off x="3217706" y="3553885"/>
            <a:ext cx="0" cy="849600"/>
          </a:xfrm>
          <a:prstGeom prst="straightConnector1">
            <a:avLst/>
          </a:prstGeom>
          <a:noFill/>
          <a:ln w="12700" cap="flat" cmpd="sng">
            <a:solidFill>
              <a:srgbClr val="0070C0"/>
            </a:solidFill>
            <a:prstDash val="solid"/>
            <a:miter lim="800000"/>
            <a:headEnd type="none" w="sm" len="sm"/>
            <a:tailEnd type="triangle" w="med" len="med"/>
          </a:ln>
        </p:spPr>
      </p:cxnSp>
      <p:cxnSp>
        <p:nvCxnSpPr>
          <p:cNvPr id="105" name="Google Shape;5023;p43">
            <a:extLst>
              <a:ext uri="{FF2B5EF4-FFF2-40B4-BE49-F238E27FC236}">
                <a16:creationId xmlns:a16="http://schemas.microsoft.com/office/drawing/2014/main" id="{CC278183-60A7-AADC-F85E-EEF6D84D6282}"/>
              </a:ext>
            </a:extLst>
          </p:cNvPr>
          <p:cNvCxnSpPr>
            <a:stCxn id="100" idx="2"/>
          </p:cNvCxnSpPr>
          <p:nvPr/>
        </p:nvCxnSpPr>
        <p:spPr>
          <a:xfrm flipH="1">
            <a:off x="3309658" y="4021745"/>
            <a:ext cx="1259400" cy="398100"/>
          </a:xfrm>
          <a:prstGeom prst="straightConnector1">
            <a:avLst/>
          </a:prstGeom>
          <a:noFill/>
          <a:ln w="12700" cap="flat" cmpd="sng">
            <a:solidFill>
              <a:srgbClr val="548135"/>
            </a:solidFill>
            <a:prstDash val="solid"/>
            <a:miter lim="800000"/>
            <a:headEnd type="none" w="sm" len="sm"/>
            <a:tailEnd type="triangle" w="med" len="med"/>
          </a:ln>
        </p:spPr>
      </p:cxnSp>
      <p:sp>
        <p:nvSpPr>
          <p:cNvPr id="106" name="Google Shape;5024;p43">
            <a:extLst>
              <a:ext uri="{FF2B5EF4-FFF2-40B4-BE49-F238E27FC236}">
                <a16:creationId xmlns:a16="http://schemas.microsoft.com/office/drawing/2014/main" id="{FE9C70C3-6896-2825-0D5C-219889BA2EE0}"/>
              </a:ext>
            </a:extLst>
          </p:cNvPr>
          <p:cNvSpPr/>
          <p:nvPr/>
        </p:nvSpPr>
        <p:spPr>
          <a:xfrm>
            <a:off x="5420929" y="3041383"/>
            <a:ext cx="1025539" cy="512506"/>
          </a:xfrm>
          <a:prstGeom prst="roundRect">
            <a:avLst>
              <a:gd name="adj" fmla="val 6354"/>
            </a:avLst>
          </a:prstGeom>
          <a:solidFill>
            <a:srgbClr val="D0CECE"/>
          </a:solidFill>
          <a:ln w="12700" cap="flat" cmpd="sng">
            <a:solidFill>
              <a:srgbClr val="000000"/>
            </a:solidFill>
            <a:prstDash val="solid"/>
            <a:round/>
            <a:headEnd type="none" w="sm" len="sm"/>
            <a:tailEnd type="none" w="sm" len="sm"/>
          </a:ln>
        </p:spPr>
        <p:txBody>
          <a:bodyPr spcFirstLastPara="1" wrap="square" lIns="0" tIns="36000" rIns="0" bIns="360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090" b="1" i="0" u="none" strike="noStrike" kern="0" cap="none" spc="0" normalizeH="0" baseline="0" noProof="0" dirty="0">
                <a:ln>
                  <a:noFill/>
                </a:ln>
                <a:solidFill>
                  <a:srgbClr val="222A35"/>
                </a:solidFill>
                <a:effectLst/>
                <a:uLnTx/>
                <a:uFillTx/>
                <a:latin typeface="Corbel" panose="020B0503020204020204"/>
                <a:ea typeface="Corbel"/>
                <a:cs typeface="Corbel"/>
                <a:sym typeface="Corbel"/>
              </a:rPr>
              <a:t>Bitvector Scratchpad</a:t>
            </a:r>
            <a:r>
              <a:rPr kumimoji="0" lang="en-US" sz="1090" b="1" i="0" u="none" strike="noStrike" kern="0" cap="none" spc="0" normalizeH="0" baseline="-25000" noProof="0" dirty="0">
                <a:ln>
                  <a:noFill/>
                </a:ln>
                <a:solidFill>
                  <a:srgbClr val="222A35"/>
                </a:solidFill>
                <a:effectLst/>
                <a:uLnTx/>
                <a:uFillTx/>
                <a:latin typeface="Corbel" panose="020B0503020204020204"/>
                <a:ea typeface="Corbel"/>
                <a:cs typeface="Corbel"/>
                <a:sym typeface="Corbel"/>
              </a:rPr>
              <a:t>x+1</a:t>
            </a:r>
            <a:endParaRPr kumimoji="0" sz="1400"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07" name="Google Shape;5025;p43">
            <a:extLst>
              <a:ext uri="{FF2B5EF4-FFF2-40B4-BE49-F238E27FC236}">
                <a16:creationId xmlns:a16="http://schemas.microsoft.com/office/drawing/2014/main" id="{9AA129A2-2A8D-7850-40A2-A92225A7DE90}"/>
              </a:ext>
            </a:extLst>
          </p:cNvPr>
          <p:cNvSpPr/>
          <p:nvPr/>
        </p:nvSpPr>
        <p:spPr>
          <a:xfrm>
            <a:off x="5420929" y="4244844"/>
            <a:ext cx="1025538" cy="1513539"/>
          </a:xfrm>
          <a:prstGeom prst="rect">
            <a:avLst/>
          </a:prstGeom>
          <a:solidFill>
            <a:srgbClr val="70AD47">
              <a:lumMod val="60000"/>
              <a:lumOff val="40000"/>
            </a:srgb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a:ln>
                <a:noFill/>
              </a:ln>
              <a:solidFill>
                <a:srgbClr val="FFFFFF"/>
              </a:solidFill>
              <a:effectLst/>
              <a:uLnTx/>
              <a:uFillTx/>
              <a:latin typeface="Corbel" panose="020B0503020204020204"/>
              <a:ea typeface="Corbel"/>
              <a:cs typeface="Corbel"/>
              <a:sym typeface="Corbel"/>
            </a:endParaRPr>
          </a:p>
        </p:txBody>
      </p:sp>
      <p:cxnSp>
        <p:nvCxnSpPr>
          <p:cNvPr id="108" name="Google Shape;5026;p43">
            <a:extLst>
              <a:ext uri="{FF2B5EF4-FFF2-40B4-BE49-F238E27FC236}">
                <a16:creationId xmlns:a16="http://schemas.microsoft.com/office/drawing/2014/main" id="{B7ABAF5D-4085-4FF2-6FCA-67073A5D0D74}"/>
              </a:ext>
            </a:extLst>
          </p:cNvPr>
          <p:cNvCxnSpPr/>
          <p:nvPr/>
        </p:nvCxnSpPr>
        <p:spPr>
          <a:xfrm>
            <a:off x="3730375" y="4547485"/>
            <a:ext cx="1690554" cy="0"/>
          </a:xfrm>
          <a:prstGeom prst="straightConnector1">
            <a:avLst/>
          </a:prstGeom>
          <a:noFill/>
          <a:ln w="12700" cap="flat" cmpd="sng">
            <a:solidFill>
              <a:srgbClr val="7030A0"/>
            </a:solidFill>
            <a:prstDash val="solid"/>
            <a:miter lim="800000"/>
            <a:headEnd type="none" w="sm" len="sm"/>
            <a:tailEnd type="triangle" w="med" len="med"/>
          </a:ln>
        </p:spPr>
      </p:cxnSp>
      <p:cxnSp>
        <p:nvCxnSpPr>
          <p:cNvPr id="109" name="Google Shape;5027;p43">
            <a:extLst>
              <a:ext uri="{FF2B5EF4-FFF2-40B4-BE49-F238E27FC236}">
                <a16:creationId xmlns:a16="http://schemas.microsoft.com/office/drawing/2014/main" id="{D99013EB-0611-413A-05CD-A6A0D555EF2F}"/>
              </a:ext>
            </a:extLst>
          </p:cNvPr>
          <p:cNvCxnSpPr/>
          <p:nvPr/>
        </p:nvCxnSpPr>
        <p:spPr>
          <a:xfrm>
            <a:off x="3735951" y="4871485"/>
            <a:ext cx="1684978" cy="0"/>
          </a:xfrm>
          <a:prstGeom prst="straightConnector1">
            <a:avLst/>
          </a:prstGeom>
          <a:noFill/>
          <a:ln w="12700" cap="flat" cmpd="sng">
            <a:solidFill>
              <a:srgbClr val="000000"/>
            </a:solidFill>
            <a:prstDash val="solid"/>
            <a:miter lim="800000"/>
            <a:headEnd type="none" w="sm" len="sm"/>
            <a:tailEnd type="triangle" w="med" len="med"/>
          </a:ln>
        </p:spPr>
      </p:cxnSp>
      <p:sp>
        <p:nvSpPr>
          <p:cNvPr id="110" name="Google Shape;5028;p43">
            <a:extLst>
              <a:ext uri="{FF2B5EF4-FFF2-40B4-BE49-F238E27FC236}">
                <a16:creationId xmlns:a16="http://schemas.microsoft.com/office/drawing/2014/main" id="{489DB807-B77A-C48A-711F-3C10E0037C04}"/>
              </a:ext>
            </a:extLst>
          </p:cNvPr>
          <p:cNvSpPr/>
          <p:nvPr/>
        </p:nvSpPr>
        <p:spPr>
          <a:xfrm>
            <a:off x="5833786" y="4403485"/>
            <a:ext cx="200025" cy="288000"/>
          </a:xfrm>
          <a:prstGeom prst="roundRect">
            <a:avLst>
              <a:gd name="adj" fmla="val 12004"/>
            </a:avLst>
          </a:prstGeom>
          <a:solidFill>
            <a:srgbClr val="E7E6E6"/>
          </a:solidFill>
          <a:ln w="12700" cap="flat" cmpd="sng">
            <a:solidFill>
              <a:srgbClr val="000000"/>
            </a:solidFill>
            <a:prstDash val="solid"/>
            <a:round/>
            <a:headEnd type="none" w="sm" len="sm"/>
            <a:tailEnd type="none" w="sm" len="sm"/>
          </a:ln>
        </p:spPr>
        <p:txBody>
          <a:bodyPr spcFirstLastPara="1" wrap="square" lIns="0" tIns="0" rIns="0" bIns="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1" i="0" u="none" strike="noStrike" kern="0" cap="none" spc="0" normalizeH="0" baseline="0" noProof="0">
                <a:ln>
                  <a:noFill/>
                </a:ln>
                <a:solidFill>
                  <a:srgbClr val="000000"/>
                </a:solidFill>
                <a:effectLst/>
                <a:uLnTx/>
                <a:uFillTx/>
                <a:latin typeface="Corbel" panose="020B0503020204020204"/>
                <a:ea typeface="Corbel"/>
                <a:cs typeface="Corbel"/>
                <a:sym typeface="Corbel"/>
              </a:rPr>
              <a:t>PC</a:t>
            </a: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 name="Google Shape;5029;p43">
            <a:extLst>
              <a:ext uri="{FF2B5EF4-FFF2-40B4-BE49-F238E27FC236}">
                <a16:creationId xmlns:a16="http://schemas.microsoft.com/office/drawing/2014/main" id="{0FF8DFAB-7233-C57D-335D-E992AE881ED1}"/>
              </a:ext>
            </a:extLst>
          </p:cNvPr>
          <p:cNvSpPr/>
          <p:nvPr/>
        </p:nvSpPr>
        <p:spPr>
          <a:xfrm>
            <a:off x="6003501" y="4776888"/>
            <a:ext cx="187562" cy="318429"/>
          </a:xfrm>
          <a:prstGeom prst="rect">
            <a:avLst/>
          </a:prstGeom>
          <a:solidFill>
            <a:srgbClr val="F2F2F2"/>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a:ln>
                <a:noFill/>
              </a:ln>
              <a:solidFill>
                <a:srgbClr val="FFFFFF"/>
              </a:solidFill>
              <a:effectLst/>
              <a:uLnTx/>
              <a:uFillTx/>
              <a:latin typeface="Corbel" panose="020B0503020204020204"/>
              <a:ea typeface="Corbel"/>
              <a:cs typeface="Corbel"/>
              <a:sym typeface="Corbel"/>
            </a:endParaRPr>
          </a:p>
        </p:txBody>
      </p:sp>
      <p:sp>
        <p:nvSpPr>
          <p:cNvPr id="112" name="Google Shape;5030;p43">
            <a:extLst>
              <a:ext uri="{FF2B5EF4-FFF2-40B4-BE49-F238E27FC236}">
                <a16:creationId xmlns:a16="http://schemas.microsoft.com/office/drawing/2014/main" id="{E1E0A116-AAA9-D19C-05E8-30FF7C200BFD}"/>
              </a:ext>
            </a:extLst>
          </p:cNvPr>
          <p:cNvSpPr/>
          <p:nvPr/>
        </p:nvSpPr>
        <p:spPr>
          <a:xfrm rot="5400000">
            <a:off x="5988367" y="5000019"/>
            <a:ext cx="73938" cy="43669"/>
          </a:xfrm>
          <a:prstGeom prst="triangle">
            <a:avLst>
              <a:gd name="adj" fmla="val 50000"/>
            </a:avLst>
          </a:prstGeom>
          <a:solidFill>
            <a:srgbClr val="F2F2F2"/>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a:ln>
                <a:noFill/>
              </a:ln>
              <a:solidFill>
                <a:srgbClr val="FFFFFF"/>
              </a:solidFill>
              <a:effectLst/>
              <a:uLnTx/>
              <a:uFillTx/>
              <a:latin typeface="Corbel" panose="020B0503020204020204"/>
              <a:ea typeface="Corbel"/>
              <a:cs typeface="Corbel"/>
              <a:sym typeface="Corbel"/>
            </a:endParaRPr>
          </a:p>
        </p:txBody>
      </p:sp>
      <p:cxnSp>
        <p:nvCxnSpPr>
          <p:cNvPr id="113" name="Google Shape;5031;p43">
            <a:extLst>
              <a:ext uri="{FF2B5EF4-FFF2-40B4-BE49-F238E27FC236}">
                <a16:creationId xmlns:a16="http://schemas.microsoft.com/office/drawing/2014/main" id="{DF87311D-1813-5A95-DA24-0BD3027323E6}"/>
              </a:ext>
            </a:extLst>
          </p:cNvPr>
          <p:cNvCxnSpPr/>
          <p:nvPr/>
        </p:nvCxnSpPr>
        <p:spPr>
          <a:xfrm>
            <a:off x="5431067" y="4876934"/>
            <a:ext cx="568800" cy="0"/>
          </a:xfrm>
          <a:prstGeom prst="straightConnector1">
            <a:avLst/>
          </a:prstGeom>
          <a:noFill/>
          <a:ln w="12700" cap="flat" cmpd="sng">
            <a:solidFill>
              <a:srgbClr val="000000"/>
            </a:solidFill>
            <a:prstDash val="solid"/>
            <a:miter lim="800000"/>
            <a:headEnd type="none" w="sm" len="sm"/>
            <a:tailEnd type="triangle" w="sm" len="sm"/>
          </a:ln>
        </p:spPr>
      </p:cxnSp>
      <p:cxnSp>
        <p:nvCxnSpPr>
          <p:cNvPr id="114" name="Google Shape;5032;p43">
            <a:extLst>
              <a:ext uri="{FF2B5EF4-FFF2-40B4-BE49-F238E27FC236}">
                <a16:creationId xmlns:a16="http://schemas.microsoft.com/office/drawing/2014/main" id="{1DD40F15-71CE-E20B-BEE8-DC64F04BF6B3}"/>
              </a:ext>
            </a:extLst>
          </p:cNvPr>
          <p:cNvCxnSpPr/>
          <p:nvPr/>
        </p:nvCxnSpPr>
        <p:spPr>
          <a:xfrm>
            <a:off x="6196640" y="4876670"/>
            <a:ext cx="244800" cy="0"/>
          </a:xfrm>
          <a:prstGeom prst="straightConnector1">
            <a:avLst/>
          </a:prstGeom>
          <a:noFill/>
          <a:ln w="12700" cap="flat" cmpd="sng">
            <a:solidFill>
              <a:srgbClr val="000000"/>
            </a:solidFill>
            <a:prstDash val="solid"/>
            <a:miter lim="800000"/>
            <a:headEnd type="none" w="sm" len="sm"/>
            <a:tailEnd type="triangle" w="sm" len="sm"/>
          </a:ln>
        </p:spPr>
      </p:cxnSp>
      <p:sp>
        <p:nvSpPr>
          <p:cNvPr id="115" name="Google Shape;5033;p43">
            <a:extLst>
              <a:ext uri="{FF2B5EF4-FFF2-40B4-BE49-F238E27FC236}">
                <a16:creationId xmlns:a16="http://schemas.microsoft.com/office/drawing/2014/main" id="{C8BC576D-DCC5-597E-4F6B-D957944D4D6B}"/>
              </a:ext>
            </a:extLst>
          </p:cNvPr>
          <p:cNvSpPr txBox="1"/>
          <p:nvPr/>
        </p:nvSpPr>
        <p:spPr>
          <a:xfrm>
            <a:off x="5356936" y="5516744"/>
            <a:ext cx="547048" cy="261610"/>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1" i="0" u="none" strike="noStrike" kern="0" cap="none" spc="0" normalizeH="0" baseline="0" noProof="0" dirty="0">
                <a:ln>
                  <a:noFill/>
                </a:ln>
                <a:solidFill>
                  <a:srgbClr val="000000"/>
                </a:solidFill>
                <a:effectLst/>
                <a:uLnTx/>
                <a:uFillTx/>
                <a:latin typeface="Corbel" panose="020B0503020204020204"/>
                <a:ea typeface="Corbel"/>
                <a:cs typeface="Corbel"/>
                <a:sym typeface="Corbel"/>
              </a:rPr>
              <a:t>PE</a:t>
            </a:r>
            <a:r>
              <a:rPr kumimoji="0" lang="en-US" sz="1100" b="1" i="0" u="none" strike="noStrike" kern="0" cap="none" spc="0" normalizeH="0" baseline="-25000" noProof="0" dirty="0">
                <a:ln>
                  <a:noFill/>
                </a:ln>
                <a:solidFill>
                  <a:srgbClr val="000000"/>
                </a:solidFill>
                <a:effectLst/>
                <a:uLnTx/>
                <a:uFillTx/>
                <a:latin typeface="Corbel" panose="020B0503020204020204"/>
                <a:ea typeface="Corbel"/>
                <a:cs typeface="Corbel"/>
                <a:sym typeface="Corbel"/>
              </a:rPr>
              <a:t>x+1</a:t>
            </a:r>
            <a:endParaRPr kumimoji="0" sz="1400" b="0" i="0" u="none" strike="noStrike" kern="0" cap="none" spc="0" normalizeH="0" baseline="0" noProof="0" dirty="0">
              <a:ln>
                <a:noFill/>
              </a:ln>
              <a:solidFill>
                <a:srgbClr val="000000"/>
              </a:solidFill>
              <a:effectLst/>
              <a:uLnTx/>
              <a:uFillTx/>
              <a:latin typeface="Arial"/>
              <a:ea typeface="+mn-ea"/>
              <a:cs typeface="Arial"/>
              <a:sym typeface="Arial"/>
            </a:endParaRPr>
          </a:p>
        </p:txBody>
      </p:sp>
      <p:cxnSp>
        <p:nvCxnSpPr>
          <p:cNvPr id="116" name="Google Shape;5034;p43">
            <a:extLst>
              <a:ext uri="{FF2B5EF4-FFF2-40B4-BE49-F238E27FC236}">
                <a16:creationId xmlns:a16="http://schemas.microsoft.com/office/drawing/2014/main" id="{5154DE65-B07B-E4F5-348A-55D9607FB1D1}"/>
              </a:ext>
            </a:extLst>
          </p:cNvPr>
          <p:cNvCxnSpPr/>
          <p:nvPr/>
        </p:nvCxnSpPr>
        <p:spPr>
          <a:xfrm rot="10800000">
            <a:off x="5926711" y="4691485"/>
            <a:ext cx="0" cy="180000"/>
          </a:xfrm>
          <a:prstGeom prst="straightConnector1">
            <a:avLst/>
          </a:prstGeom>
          <a:noFill/>
          <a:ln w="12700" cap="flat" cmpd="sng">
            <a:solidFill>
              <a:srgbClr val="000000"/>
            </a:solidFill>
            <a:prstDash val="solid"/>
            <a:miter lim="800000"/>
            <a:headEnd type="none" w="sm" len="sm"/>
            <a:tailEnd type="triangle" w="sm" len="sm"/>
          </a:ln>
        </p:spPr>
      </p:cxnSp>
      <p:cxnSp>
        <p:nvCxnSpPr>
          <p:cNvPr id="117" name="Google Shape;5035;p43">
            <a:extLst>
              <a:ext uri="{FF2B5EF4-FFF2-40B4-BE49-F238E27FC236}">
                <a16:creationId xmlns:a16="http://schemas.microsoft.com/office/drawing/2014/main" id="{BFDF961E-C4B5-05E7-5D21-F7B0C1D961ED}"/>
              </a:ext>
            </a:extLst>
          </p:cNvPr>
          <p:cNvCxnSpPr/>
          <p:nvPr/>
        </p:nvCxnSpPr>
        <p:spPr>
          <a:xfrm>
            <a:off x="6033056" y="4544982"/>
            <a:ext cx="413412" cy="0"/>
          </a:xfrm>
          <a:prstGeom prst="straightConnector1">
            <a:avLst/>
          </a:prstGeom>
          <a:noFill/>
          <a:ln w="12700" cap="flat" cmpd="sng">
            <a:solidFill>
              <a:srgbClr val="7030A0"/>
            </a:solidFill>
            <a:prstDash val="solid"/>
            <a:miter lim="800000"/>
            <a:headEnd type="none" w="sm" len="sm"/>
            <a:tailEnd type="triangle" w="sm" len="sm"/>
          </a:ln>
        </p:spPr>
      </p:cxnSp>
      <p:cxnSp>
        <p:nvCxnSpPr>
          <p:cNvPr id="118" name="Google Shape;5036;p43">
            <a:extLst>
              <a:ext uri="{FF2B5EF4-FFF2-40B4-BE49-F238E27FC236}">
                <a16:creationId xmlns:a16="http://schemas.microsoft.com/office/drawing/2014/main" id="{8B3C2ECD-742C-E63F-6DD4-2467158B868C}"/>
              </a:ext>
            </a:extLst>
          </p:cNvPr>
          <p:cNvCxnSpPr/>
          <p:nvPr/>
        </p:nvCxnSpPr>
        <p:spPr>
          <a:xfrm>
            <a:off x="3735931" y="5363398"/>
            <a:ext cx="1684998" cy="2524"/>
          </a:xfrm>
          <a:prstGeom prst="straightConnector1">
            <a:avLst/>
          </a:prstGeom>
          <a:noFill/>
          <a:ln w="12700" cap="flat" cmpd="sng">
            <a:solidFill>
              <a:srgbClr val="000000"/>
            </a:solidFill>
            <a:prstDash val="solid"/>
            <a:miter lim="800000"/>
            <a:headEnd type="none" w="sm" len="sm"/>
            <a:tailEnd type="triangle" w="med" len="med"/>
          </a:ln>
        </p:spPr>
      </p:cxnSp>
      <p:sp>
        <p:nvSpPr>
          <p:cNvPr id="119" name="Google Shape;5037;p43">
            <a:extLst>
              <a:ext uri="{FF2B5EF4-FFF2-40B4-BE49-F238E27FC236}">
                <a16:creationId xmlns:a16="http://schemas.microsoft.com/office/drawing/2014/main" id="{22DD2B5A-EEC7-4D71-4492-38ED5C5F291D}"/>
              </a:ext>
            </a:extLst>
          </p:cNvPr>
          <p:cNvSpPr/>
          <p:nvPr/>
        </p:nvSpPr>
        <p:spPr>
          <a:xfrm>
            <a:off x="5999867" y="5263890"/>
            <a:ext cx="187562" cy="318429"/>
          </a:xfrm>
          <a:prstGeom prst="rect">
            <a:avLst/>
          </a:prstGeom>
          <a:solidFill>
            <a:srgbClr val="F2F2F2"/>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a:ln>
                <a:noFill/>
              </a:ln>
              <a:solidFill>
                <a:srgbClr val="FFFFFF"/>
              </a:solidFill>
              <a:effectLst/>
              <a:uLnTx/>
              <a:uFillTx/>
              <a:latin typeface="Corbel" panose="020B0503020204020204"/>
              <a:ea typeface="Corbel"/>
              <a:cs typeface="Corbel"/>
              <a:sym typeface="Corbel"/>
            </a:endParaRPr>
          </a:p>
        </p:txBody>
      </p:sp>
      <p:sp>
        <p:nvSpPr>
          <p:cNvPr id="120" name="Google Shape;5038;p43">
            <a:extLst>
              <a:ext uri="{FF2B5EF4-FFF2-40B4-BE49-F238E27FC236}">
                <a16:creationId xmlns:a16="http://schemas.microsoft.com/office/drawing/2014/main" id="{1273D7F7-7A00-C7BA-7E7C-7F672BBD2A79}"/>
              </a:ext>
            </a:extLst>
          </p:cNvPr>
          <p:cNvSpPr/>
          <p:nvPr/>
        </p:nvSpPr>
        <p:spPr>
          <a:xfrm rot="5400000">
            <a:off x="5984732" y="5487021"/>
            <a:ext cx="73938" cy="43669"/>
          </a:xfrm>
          <a:prstGeom prst="triangle">
            <a:avLst>
              <a:gd name="adj" fmla="val 50000"/>
            </a:avLst>
          </a:prstGeom>
          <a:solidFill>
            <a:srgbClr val="F2F2F2"/>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a:ln>
                <a:noFill/>
              </a:ln>
              <a:solidFill>
                <a:srgbClr val="FFFFFF"/>
              </a:solidFill>
              <a:effectLst/>
              <a:uLnTx/>
              <a:uFillTx/>
              <a:latin typeface="Corbel" panose="020B0503020204020204"/>
              <a:ea typeface="Corbel"/>
              <a:cs typeface="Corbel"/>
              <a:sym typeface="Corbel"/>
            </a:endParaRPr>
          </a:p>
        </p:txBody>
      </p:sp>
      <p:cxnSp>
        <p:nvCxnSpPr>
          <p:cNvPr id="121" name="Google Shape;5039;p43">
            <a:extLst>
              <a:ext uri="{FF2B5EF4-FFF2-40B4-BE49-F238E27FC236}">
                <a16:creationId xmlns:a16="http://schemas.microsoft.com/office/drawing/2014/main" id="{29307310-71FE-5C47-2F86-D4D42D323ED9}"/>
              </a:ext>
            </a:extLst>
          </p:cNvPr>
          <p:cNvCxnSpPr/>
          <p:nvPr/>
        </p:nvCxnSpPr>
        <p:spPr>
          <a:xfrm>
            <a:off x="5427433" y="5363936"/>
            <a:ext cx="568800" cy="0"/>
          </a:xfrm>
          <a:prstGeom prst="straightConnector1">
            <a:avLst/>
          </a:prstGeom>
          <a:noFill/>
          <a:ln w="12700" cap="flat" cmpd="sng">
            <a:solidFill>
              <a:srgbClr val="000000"/>
            </a:solidFill>
            <a:prstDash val="solid"/>
            <a:miter lim="800000"/>
            <a:headEnd type="none" w="sm" len="sm"/>
            <a:tailEnd type="triangle" w="sm" len="sm"/>
          </a:ln>
        </p:spPr>
      </p:cxnSp>
      <p:cxnSp>
        <p:nvCxnSpPr>
          <p:cNvPr id="122" name="Google Shape;5040;p43">
            <a:extLst>
              <a:ext uri="{FF2B5EF4-FFF2-40B4-BE49-F238E27FC236}">
                <a16:creationId xmlns:a16="http://schemas.microsoft.com/office/drawing/2014/main" id="{49AB0C97-DC2B-2EFD-0C2D-D71B43021AD2}"/>
              </a:ext>
            </a:extLst>
          </p:cNvPr>
          <p:cNvCxnSpPr/>
          <p:nvPr/>
        </p:nvCxnSpPr>
        <p:spPr>
          <a:xfrm>
            <a:off x="6193004" y="5363672"/>
            <a:ext cx="244800" cy="0"/>
          </a:xfrm>
          <a:prstGeom prst="straightConnector1">
            <a:avLst/>
          </a:prstGeom>
          <a:noFill/>
          <a:ln w="12700" cap="flat" cmpd="sng">
            <a:solidFill>
              <a:srgbClr val="000000"/>
            </a:solidFill>
            <a:prstDash val="solid"/>
            <a:miter lim="800000"/>
            <a:headEnd type="none" w="sm" len="sm"/>
            <a:tailEnd type="triangle" w="sm" len="sm"/>
          </a:ln>
        </p:spPr>
      </p:cxnSp>
      <p:cxnSp>
        <p:nvCxnSpPr>
          <p:cNvPr id="123" name="Google Shape;5041;p43">
            <a:extLst>
              <a:ext uri="{FF2B5EF4-FFF2-40B4-BE49-F238E27FC236}">
                <a16:creationId xmlns:a16="http://schemas.microsoft.com/office/drawing/2014/main" id="{37FA1AD0-7894-CF19-D247-7FA18D09887A}"/>
              </a:ext>
            </a:extLst>
          </p:cNvPr>
          <p:cNvCxnSpPr/>
          <p:nvPr/>
        </p:nvCxnSpPr>
        <p:spPr>
          <a:xfrm rot="10800000">
            <a:off x="5876722" y="4691485"/>
            <a:ext cx="0" cy="667002"/>
          </a:xfrm>
          <a:prstGeom prst="straightConnector1">
            <a:avLst/>
          </a:prstGeom>
          <a:noFill/>
          <a:ln w="12700" cap="flat" cmpd="sng">
            <a:solidFill>
              <a:srgbClr val="000000"/>
            </a:solidFill>
            <a:prstDash val="solid"/>
            <a:miter lim="800000"/>
            <a:headEnd type="none" w="sm" len="sm"/>
            <a:tailEnd type="triangle" w="sm" len="sm"/>
          </a:ln>
        </p:spPr>
      </p:cxnSp>
      <p:cxnSp>
        <p:nvCxnSpPr>
          <p:cNvPr id="124" name="Google Shape;5042;p43">
            <a:extLst>
              <a:ext uri="{FF2B5EF4-FFF2-40B4-BE49-F238E27FC236}">
                <a16:creationId xmlns:a16="http://schemas.microsoft.com/office/drawing/2014/main" id="{65430159-AA0B-5804-CC10-9C1F0D2D4C1F}"/>
              </a:ext>
            </a:extLst>
          </p:cNvPr>
          <p:cNvCxnSpPr>
            <a:cxnSpLocks/>
            <a:endCxn id="110" idx="1"/>
          </p:cNvCxnSpPr>
          <p:nvPr/>
        </p:nvCxnSpPr>
        <p:spPr>
          <a:xfrm>
            <a:off x="5427286" y="4547485"/>
            <a:ext cx="406500" cy="0"/>
          </a:xfrm>
          <a:prstGeom prst="straightConnector1">
            <a:avLst/>
          </a:prstGeom>
          <a:noFill/>
          <a:ln w="12700" cap="flat" cmpd="sng">
            <a:solidFill>
              <a:srgbClr val="7030A0"/>
            </a:solidFill>
            <a:prstDash val="solid"/>
            <a:miter lim="800000"/>
            <a:headEnd type="none" w="sm" len="sm"/>
            <a:tailEnd type="triangle" w="sm" len="sm"/>
          </a:ln>
        </p:spPr>
      </p:cxnSp>
      <p:cxnSp>
        <p:nvCxnSpPr>
          <p:cNvPr id="125" name="Google Shape;5043;p43">
            <a:extLst>
              <a:ext uri="{FF2B5EF4-FFF2-40B4-BE49-F238E27FC236}">
                <a16:creationId xmlns:a16="http://schemas.microsoft.com/office/drawing/2014/main" id="{54D2FE0E-40DA-C550-7849-0514D43E428B}"/>
              </a:ext>
            </a:extLst>
          </p:cNvPr>
          <p:cNvCxnSpPr>
            <a:cxnSpLocks/>
            <a:stCxn id="110" idx="0"/>
            <a:endCxn id="106" idx="2"/>
          </p:cNvCxnSpPr>
          <p:nvPr/>
        </p:nvCxnSpPr>
        <p:spPr>
          <a:xfrm rot="10800000">
            <a:off x="5933798" y="3553885"/>
            <a:ext cx="0" cy="849600"/>
          </a:xfrm>
          <a:prstGeom prst="straightConnector1">
            <a:avLst/>
          </a:prstGeom>
          <a:noFill/>
          <a:ln w="12700" cap="flat" cmpd="sng">
            <a:solidFill>
              <a:srgbClr val="0070C0"/>
            </a:solidFill>
            <a:prstDash val="solid"/>
            <a:miter lim="800000"/>
            <a:headEnd type="none" w="sm" len="sm"/>
            <a:tailEnd type="triangle" w="med" len="med"/>
          </a:ln>
        </p:spPr>
      </p:cxnSp>
      <p:cxnSp>
        <p:nvCxnSpPr>
          <p:cNvPr id="126" name="Google Shape;5044;p43">
            <a:extLst>
              <a:ext uri="{FF2B5EF4-FFF2-40B4-BE49-F238E27FC236}">
                <a16:creationId xmlns:a16="http://schemas.microsoft.com/office/drawing/2014/main" id="{8044E019-4F39-DC6D-6447-99A53510B445}"/>
              </a:ext>
            </a:extLst>
          </p:cNvPr>
          <p:cNvCxnSpPr/>
          <p:nvPr/>
        </p:nvCxnSpPr>
        <p:spPr>
          <a:xfrm>
            <a:off x="6450940" y="4544945"/>
            <a:ext cx="212384" cy="0"/>
          </a:xfrm>
          <a:prstGeom prst="straightConnector1">
            <a:avLst/>
          </a:prstGeom>
          <a:noFill/>
          <a:ln w="12700" cap="flat" cmpd="sng">
            <a:solidFill>
              <a:srgbClr val="7030A0"/>
            </a:solidFill>
            <a:prstDash val="solid"/>
            <a:miter lim="800000"/>
            <a:headEnd type="none" w="sm" len="sm"/>
            <a:tailEnd type="triangle" w="med" len="med"/>
          </a:ln>
        </p:spPr>
      </p:cxnSp>
      <p:cxnSp>
        <p:nvCxnSpPr>
          <p:cNvPr id="127" name="Google Shape;5045;p43">
            <a:extLst>
              <a:ext uri="{FF2B5EF4-FFF2-40B4-BE49-F238E27FC236}">
                <a16:creationId xmlns:a16="http://schemas.microsoft.com/office/drawing/2014/main" id="{712D0AA8-9BDB-B8A5-0632-F22C4868FAC0}"/>
              </a:ext>
            </a:extLst>
          </p:cNvPr>
          <p:cNvCxnSpPr/>
          <p:nvPr/>
        </p:nvCxnSpPr>
        <p:spPr>
          <a:xfrm rot="10800000" flipH="1">
            <a:off x="6446468" y="4873036"/>
            <a:ext cx="221457" cy="5051"/>
          </a:xfrm>
          <a:prstGeom prst="straightConnector1">
            <a:avLst/>
          </a:prstGeom>
          <a:noFill/>
          <a:ln w="12700" cap="flat" cmpd="sng">
            <a:solidFill>
              <a:srgbClr val="000000"/>
            </a:solidFill>
            <a:prstDash val="solid"/>
            <a:miter lim="800000"/>
            <a:headEnd type="none" w="sm" len="sm"/>
            <a:tailEnd type="triangle" w="med" len="med"/>
          </a:ln>
        </p:spPr>
      </p:cxnSp>
      <p:cxnSp>
        <p:nvCxnSpPr>
          <p:cNvPr id="128" name="Google Shape;5046;p43">
            <a:extLst>
              <a:ext uri="{FF2B5EF4-FFF2-40B4-BE49-F238E27FC236}">
                <a16:creationId xmlns:a16="http://schemas.microsoft.com/office/drawing/2014/main" id="{7069B8F1-90EB-7B1E-F1C5-204F408E9FB8}"/>
              </a:ext>
            </a:extLst>
          </p:cNvPr>
          <p:cNvCxnSpPr/>
          <p:nvPr/>
        </p:nvCxnSpPr>
        <p:spPr>
          <a:xfrm rot="10800000" flipH="1">
            <a:off x="6442833" y="5360038"/>
            <a:ext cx="221457" cy="5051"/>
          </a:xfrm>
          <a:prstGeom prst="straightConnector1">
            <a:avLst/>
          </a:prstGeom>
          <a:noFill/>
          <a:ln w="12700" cap="flat" cmpd="sng">
            <a:solidFill>
              <a:srgbClr val="000000"/>
            </a:solidFill>
            <a:prstDash val="solid"/>
            <a:miter lim="800000"/>
            <a:headEnd type="none" w="sm" len="sm"/>
            <a:tailEnd type="triangle" w="med" len="med"/>
          </a:ln>
        </p:spPr>
      </p:cxnSp>
      <p:sp>
        <p:nvSpPr>
          <p:cNvPr id="129" name="Google Shape;5047;p43">
            <a:extLst>
              <a:ext uri="{FF2B5EF4-FFF2-40B4-BE49-F238E27FC236}">
                <a16:creationId xmlns:a16="http://schemas.microsoft.com/office/drawing/2014/main" id="{F33377E3-B16B-1174-8259-86AAB4B73BB4}"/>
              </a:ext>
            </a:extLst>
          </p:cNvPr>
          <p:cNvSpPr txBox="1"/>
          <p:nvPr/>
        </p:nvSpPr>
        <p:spPr>
          <a:xfrm>
            <a:off x="3843136" y="3539852"/>
            <a:ext cx="1450677" cy="261610"/>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1" i="0" u="none" strike="noStrike" kern="0" cap="none" spc="0" normalizeH="0" baseline="0" noProof="0">
                <a:ln>
                  <a:noFill/>
                </a:ln>
                <a:solidFill>
                  <a:srgbClr val="000000"/>
                </a:solidFill>
                <a:effectLst/>
                <a:uLnTx/>
                <a:uFillTx/>
                <a:latin typeface="Corbel" panose="020B0503020204020204"/>
                <a:ea typeface="Corbel"/>
                <a:cs typeface="Corbel"/>
                <a:sym typeface="Corbel"/>
              </a:rPr>
              <a:t>HopQueueRegister</a:t>
            </a:r>
            <a:r>
              <a:rPr kumimoji="0" lang="en-US" sz="1100" b="1" i="0" u="none" strike="noStrike" kern="0" cap="none" spc="0" normalizeH="0" baseline="-25000" noProof="0">
                <a:ln>
                  <a:noFill/>
                </a:ln>
                <a:solidFill>
                  <a:srgbClr val="000000"/>
                </a:solidFill>
                <a:effectLst/>
                <a:uLnTx/>
                <a:uFillTx/>
                <a:latin typeface="Corbel" panose="020B0503020204020204"/>
                <a:ea typeface="Corbel"/>
                <a:cs typeface="Corbel"/>
                <a:sym typeface="Corbel"/>
              </a:rPr>
              <a:t>x</a:t>
            </a:r>
            <a:endParaRPr kumimoji="0" sz="1100" b="1" i="0" u="none" strike="noStrike" kern="0" cap="none" spc="0" normalizeH="0" baseline="-25000" noProof="0">
              <a:ln>
                <a:noFill/>
              </a:ln>
              <a:solidFill>
                <a:srgbClr val="000000"/>
              </a:solidFill>
              <a:effectLst/>
              <a:uLnTx/>
              <a:uFillTx/>
              <a:latin typeface="Corbel" panose="020B0503020204020204"/>
              <a:ea typeface="Corbel"/>
              <a:cs typeface="Corbel"/>
              <a:sym typeface="Corbel"/>
            </a:endParaRPr>
          </a:p>
        </p:txBody>
      </p:sp>
      <p:sp>
        <p:nvSpPr>
          <p:cNvPr id="130" name="Google Shape;5048;p43">
            <a:extLst>
              <a:ext uri="{FF2B5EF4-FFF2-40B4-BE49-F238E27FC236}">
                <a16:creationId xmlns:a16="http://schemas.microsoft.com/office/drawing/2014/main" id="{17EF0E52-0D70-FEA1-453B-556BD8576B9A}"/>
              </a:ext>
            </a:extLst>
          </p:cNvPr>
          <p:cNvSpPr txBox="1"/>
          <p:nvPr/>
        </p:nvSpPr>
        <p:spPr>
          <a:xfrm>
            <a:off x="4267840" y="4515278"/>
            <a:ext cx="615624" cy="261610"/>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1" i="0" u="none" strike="noStrike" kern="0" cap="none" spc="0" normalizeH="0" baseline="0" noProof="0" dirty="0">
                <a:ln>
                  <a:noFill/>
                </a:ln>
                <a:solidFill>
                  <a:srgbClr val="7030A0"/>
                </a:solidFill>
                <a:effectLst/>
                <a:uLnTx/>
                <a:uFillTx/>
                <a:latin typeface="Corbel" panose="020B0503020204020204"/>
                <a:ea typeface="Corbel"/>
                <a:cs typeface="Corbel"/>
                <a:sym typeface="Corbel"/>
              </a:rPr>
              <a:t>R[d-</a:t>
            </a:r>
            <a:r>
              <a:rPr kumimoji="0" lang="en-US" sz="1100" b="1" i="0" u="none" strike="noStrike" kern="0" cap="none" spc="0" normalizeH="0" baseline="0" noProof="0" dirty="0">
                <a:ln>
                  <a:noFill/>
                </a:ln>
                <a:solidFill>
                  <a:srgbClr val="7030A0"/>
                </a:solidFill>
                <a:effectLst/>
                <a:uLnTx/>
                <a:uFillTx/>
                <a:latin typeface="Calibri" panose="020F0502020204030204" pitchFamily="34" charset="0"/>
                <a:ea typeface="Corbel"/>
                <a:cs typeface="Calibri" panose="020F0502020204030204" pitchFamily="34" charset="0"/>
                <a:sym typeface="Corbel"/>
              </a:rPr>
              <a:t>1</a:t>
            </a:r>
            <a:r>
              <a:rPr kumimoji="0" lang="en-US" sz="1100" b="1" i="0" u="none" strike="noStrike" kern="0" cap="none" spc="0" normalizeH="0" baseline="0" noProof="0" dirty="0">
                <a:ln>
                  <a:noFill/>
                </a:ln>
                <a:solidFill>
                  <a:srgbClr val="7030A0"/>
                </a:solidFill>
                <a:effectLst/>
                <a:uLnTx/>
                <a:uFillTx/>
                <a:latin typeface="Corbel" panose="020B0503020204020204"/>
                <a:ea typeface="Corbel"/>
                <a:cs typeface="Corbel"/>
                <a:sym typeface="Corbel"/>
              </a:rPr>
              <a:t>]</a:t>
            </a:r>
            <a:endParaRPr kumimoji="0" sz="1100" b="1" i="0" u="none" strike="noStrike" kern="0" cap="none" spc="0" normalizeH="0" baseline="-25000" noProof="0" dirty="0">
              <a:ln>
                <a:noFill/>
              </a:ln>
              <a:solidFill>
                <a:srgbClr val="7030A0"/>
              </a:solidFill>
              <a:effectLst/>
              <a:uLnTx/>
              <a:uFillTx/>
              <a:latin typeface="Corbel" panose="020B0503020204020204"/>
              <a:ea typeface="Corbel"/>
              <a:cs typeface="Corbel"/>
              <a:sym typeface="Corbel"/>
            </a:endParaRPr>
          </a:p>
        </p:txBody>
      </p:sp>
      <p:sp>
        <p:nvSpPr>
          <p:cNvPr id="131" name="Google Shape;5049;p43">
            <a:extLst>
              <a:ext uri="{FF2B5EF4-FFF2-40B4-BE49-F238E27FC236}">
                <a16:creationId xmlns:a16="http://schemas.microsoft.com/office/drawing/2014/main" id="{FEC4E1BD-CE8E-AC08-1F48-6B8CFE4394D7}"/>
              </a:ext>
            </a:extLst>
          </p:cNvPr>
          <p:cNvSpPr txBox="1"/>
          <p:nvPr/>
        </p:nvSpPr>
        <p:spPr>
          <a:xfrm>
            <a:off x="3729643" y="4151037"/>
            <a:ext cx="795734" cy="261610"/>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1" i="0" u="none" strike="noStrike" kern="0" cap="none" spc="0" normalizeH="0" baseline="0" noProof="0" dirty="0" err="1">
                <a:ln>
                  <a:noFill/>
                </a:ln>
                <a:solidFill>
                  <a:srgbClr val="548135"/>
                </a:solidFill>
                <a:effectLst/>
                <a:uLnTx/>
                <a:uFillTx/>
                <a:latin typeface="Corbel" panose="020B0503020204020204"/>
                <a:ea typeface="Corbel"/>
                <a:cs typeface="Corbel"/>
                <a:sym typeface="Corbel"/>
              </a:rPr>
              <a:t>oldR</a:t>
            </a:r>
            <a:r>
              <a:rPr kumimoji="0" lang="en-US" sz="1100" b="1" i="0" u="none" strike="noStrike" kern="0" cap="none" spc="0" normalizeH="0" baseline="0" noProof="0" dirty="0">
                <a:ln>
                  <a:noFill/>
                </a:ln>
                <a:solidFill>
                  <a:srgbClr val="548135"/>
                </a:solidFill>
                <a:effectLst/>
                <a:uLnTx/>
                <a:uFillTx/>
                <a:latin typeface="Corbel" panose="020B0503020204020204"/>
                <a:ea typeface="Corbel"/>
                <a:cs typeface="Corbel"/>
                <a:sym typeface="Corbel"/>
              </a:rPr>
              <a:t>[d]</a:t>
            </a:r>
            <a:endParaRPr kumimoji="0" sz="1100" b="1" i="0" u="none" strike="noStrike" kern="0" cap="none" spc="0" normalizeH="0" baseline="-25000" noProof="0" dirty="0">
              <a:ln>
                <a:noFill/>
              </a:ln>
              <a:solidFill>
                <a:srgbClr val="548135"/>
              </a:solidFill>
              <a:effectLst/>
              <a:uLnTx/>
              <a:uFillTx/>
              <a:latin typeface="Corbel" panose="020B0503020204020204"/>
              <a:ea typeface="Corbel"/>
              <a:cs typeface="Corbel"/>
              <a:sym typeface="Corbel"/>
            </a:endParaRPr>
          </a:p>
        </p:txBody>
      </p:sp>
      <p:sp>
        <p:nvSpPr>
          <p:cNvPr id="132" name="Google Shape;5050;p43">
            <a:extLst>
              <a:ext uri="{FF2B5EF4-FFF2-40B4-BE49-F238E27FC236}">
                <a16:creationId xmlns:a16="http://schemas.microsoft.com/office/drawing/2014/main" id="{13282139-3B4F-A37C-3239-6262F90E20F1}"/>
              </a:ext>
            </a:extLst>
          </p:cNvPr>
          <p:cNvSpPr txBox="1"/>
          <p:nvPr/>
        </p:nvSpPr>
        <p:spPr>
          <a:xfrm>
            <a:off x="4480022" y="4150344"/>
            <a:ext cx="798567" cy="261610"/>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1" i="0" u="none" strike="noStrike" kern="0" cap="none" spc="0" normalizeH="0" baseline="0" noProof="0" dirty="0" err="1">
                <a:ln>
                  <a:noFill/>
                </a:ln>
                <a:solidFill>
                  <a:srgbClr val="C00000"/>
                </a:solidFill>
                <a:effectLst/>
                <a:uLnTx/>
                <a:uFillTx/>
                <a:latin typeface="Corbel" panose="020B0503020204020204"/>
                <a:ea typeface="Corbel"/>
                <a:cs typeface="Corbel"/>
                <a:sym typeface="Corbel"/>
              </a:rPr>
              <a:t>oldR</a:t>
            </a:r>
            <a:r>
              <a:rPr kumimoji="0" lang="en-US" sz="1100" b="1" i="0" u="none" strike="noStrike" kern="0" cap="none" spc="0" normalizeH="0" baseline="0" noProof="0" dirty="0">
                <a:ln>
                  <a:noFill/>
                </a:ln>
                <a:solidFill>
                  <a:srgbClr val="C00000"/>
                </a:solidFill>
                <a:effectLst/>
                <a:uLnTx/>
                <a:uFillTx/>
                <a:latin typeface="Corbel" panose="020B0503020204020204"/>
                <a:ea typeface="Corbel"/>
                <a:cs typeface="Corbel"/>
                <a:sym typeface="Corbel"/>
              </a:rPr>
              <a:t>[d-</a:t>
            </a:r>
            <a:r>
              <a:rPr kumimoji="0" lang="en-US" sz="1100" b="1" i="0" u="none" strike="noStrike" kern="0" cap="none" spc="0" normalizeH="0" baseline="0" noProof="0" dirty="0">
                <a:ln>
                  <a:noFill/>
                </a:ln>
                <a:solidFill>
                  <a:srgbClr val="C00000"/>
                </a:solidFill>
                <a:effectLst/>
                <a:uLnTx/>
                <a:uFillTx/>
                <a:latin typeface="Calibri" panose="020F0502020204030204" pitchFamily="34" charset="0"/>
                <a:ea typeface="Corbel"/>
                <a:cs typeface="Calibri" panose="020F0502020204030204" pitchFamily="34" charset="0"/>
                <a:sym typeface="Corbel"/>
              </a:rPr>
              <a:t>1</a:t>
            </a:r>
            <a:r>
              <a:rPr kumimoji="0" lang="en-US" sz="1100" b="1" i="0" u="none" strike="noStrike" kern="0" cap="none" spc="0" normalizeH="0" baseline="0" noProof="0" dirty="0">
                <a:ln>
                  <a:noFill/>
                </a:ln>
                <a:solidFill>
                  <a:srgbClr val="C00000"/>
                </a:solidFill>
                <a:effectLst/>
                <a:uLnTx/>
                <a:uFillTx/>
                <a:latin typeface="Corbel" panose="020B0503020204020204"/>
                <a:ea typeface="Corbel"/>
                <a:cs typeface="Corbel"/>
                <a:sym typeface="Corbel"/>
              </a:rPr>
              <a:t>]</a:t>
            </a:r>
            <a:endParaRPr kumimoji="0" sz="1100" b="1" i="0" u="none" strike="noStrike" kern="0" cap="none" spc="0" normalizeH="0" baseline="-25000" noProof="0" dirty="0">
              <a:ln>
                <a:noFill/>
              </a:ln>
              <a:solidFill>
                <a:srgbClr val="C00000"/>
              </a:solidFill>
              <a:effectLst/>
              <a:uLnTx/>
              <a:uFillTx/>
              <a:latin typeface="Corbel" panose="020B0503020204020204"/>
              <a:ea typeface="Corbel"/>
              <a:cs typeface="Corbel"/>
              <a:sym typeface="Corbel"/>
            </a:endParaRPr>
          </a:p>
        </p:txBody>
      </p:sp>
      <p:sp>
        <p:nvSpPr>
          <p:cNvPr id="133" name="Google Shape;5051;p43">
            <a:extLst>
              <a:ext uri="{FF2B5EF4-FFF2-40B4-BE49-F238E27FC236}">
                <a16:creationId xmlns:a16="http://schemas.microsoft.com/office/drawing/2014/main" id="{9E6CCE62-8C6A-A336-B573-A22980046954}"/>
              </a:ext>
            </a:extLst>
          </p:cNvPr>
          <p:cNvSpPr txBox="1"/>
          <p:nvPr/>
        </p:nvSpPr>
        <p:spPr>
          <a:xfrm>
            <a:off x="4241862" y="5330763"/>
            <a:ext cx="667579" cy="261610"/>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1" i="0" u="none" strike="noStrike" kern="0" cap="none" spc="0" normalizeH="0" baseline="0" noProof="0">
                <a:ln>
                  <a:noFill/>
                </a:ln>
                <a:solidFill>
                  <a:srgbClr val="000000"/>
                </a:solidFill>
                <a:effectLst/>
                <a:uLnTx/>
                <a:uFillTx/>
                <a:latin typeface="Corbel" panose="020B0503020204020204"/>
                <a:ea typeface="Corbel"/>
                <a:cs typeface="Corbel"/>
                <a:sym typeface="Corbel"/>
              </a:rPr>
              <a:t>HopBits</a:t>
            </a:r>
            <a:endParaRPr kumimoji="0" sz="1100" b="1" i="0" u="none" strike="noStrike" kern="0" cap="none" spc="0" normalizeH="0" baseline="-25000" noProof="0">
              <a:ln>
                <a:noFill/>
              </a:ln>
              <a:solidFill>
                <a:srgbClr val="000000"/>
              </a:solidFill>
              <a:effectLst/>
              <a:uLnTx/>
              <a:uFillTx/>
              <a:latin typeface="Corbel" panose="020B0503020204020204"/>
              <a:ea typeface="Corbel"/>
              <a:cs typeface="Corbel"/>
              <a:sym typeface="Corbel"/>
            </a:endParaRPr>
          </a:p>
        </p:txBody>
      </p:sp>
      <p:sp>
        <p:nvSpPr>
          <p:cNvPr id="134" name="Google Shape;5052;p43">
            <a:extLst>
              <a:ext uri="{FF2B5EF4-FFF2-40B4-BE49-F238E27FC236}">
                <a16:creationId xmlns:a16="http://schemas.microsoft.com/office/drawing/2014/main" id="{D0D1B57D-B2C4-391F-717B-0447C327B6E0}"/>
              </a:ext>
            </a:extLst>
          </p:cNvPr>
          <p:cNvSpPr txBox="1"/>
          <p:nvPr/>
        </p:nvSpPr>
        <p:spPr>
          <a:xfrm>
            <a:off x="3980323" y="4829870"/>
            <a:ext cx="1176301" cy="261610"/>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1" i="0" u="none" strike="noStrike" kern="0" cap="none" spc="0" normalizeH="0" baseline="0" noProof="0">
                <a:ln>
                  <a:noFill/>
                </a:ln>
                <a:solidFill>
                  <a:srgbClr val="000000"/>
                </a:solidFill>
                <a:effectLst/>
                <a:uLnTx/>
                <a:uFillTx/>
                <a:latin typeface="Corbel" panose="020B0503020204020204"/>
                <a:ea typeface="Corbel"/>
                <a:cs typeface="Corbel"/>
                <a:sym typeface="Corbel"/>
              </a:rPr>
              <a:t>PatternBitmask</a:t>
            </a:r>
            <a:endParaRPr kumimoji="0" sz="1100" b="1" i="0" u="none" strike="noStrike" kern="0" cap="none" spc="0" normalizeH="0" baseline="-25000" noProof="0">
              <a:ln>
                <a:noFill/>
              </a:ln>
              <a:solidFill>
                <a:srgbClr val="000000"/>
              </a:solidFill>
              <a:effectLst/>
              <a:uLnTx/>
              <a:uFillTx/>
              <a:latin typeface="Corbel" panose="020B0503020204020204"/>
              <a:ea typeface="Corbel"/>
              <a:cs typeface="Corbel"/>
              <a:sym typeface="Corbel"/>
            </a:endParaRPr>
          </a:p>
        </p:txBody>
      </p:sp>
      <p:cxnSp>
        <p:nvCxnSpPr>
          <p:cNvPr id="135" name="Google Shape;5053;p43">
            <a:extLst>
              <a:ext uri="{FF2B5EF4-FFF2-40B4-BE49-F238E27FC236}">
                <a16:creationId xmlns:a16="http://schemas.microsoft.com/office/drawing/2014/main" id="{00201319-41FF-4BAB-F4F3-16F77F08CABC}"/>
              </a:ext>
            </a:extLst>
          </p:cNvPr>
          <p:cNvCxnSpPr/>
          <p:nvPr/>
        </p:nvCxnSpPr>
        <p:spPr>
          <a:xfrm>
            <a:off x="4567304" y="4024889"/>
            <a:ext cx="1259351" cy="398016"/>
          </a:xfrm>
          <a:prstGeom prst="straightConnector1">
            <a:avLst/>
          </a:prstGeom>
          <a:noFill/>
          <a:ln w="12700" cap="flat" cmpd="sng">
            <a:solidFill>
              <a:srgbClr val="C00000"/>
            </a:solidFill>
            <a:prstDash val="solid"/>
            <a:miter lim="800000"/>
            <a:headEnd type="none" w="sm" len="sm"/>
            <a:tailEnd type="triangle" w="med" len="med"/>
          </a:ln>
        </p:spPr>
      </p:cxnSp>
      <p:cxnSp>
        <p:nvCxnSpPr>
          <p:cNvPr id="136" name="Google Shape;5054;p43">
            <a:extLst>
              <a:ext uri="{FF2B5EF4-FFF2-40B4-BE49-F238E27FC236}">
                <a16:creationId xmlns:a16="http://schemas.microsoft.com/office/drawing/2014/main" id="{33F8F77E-2FB2-946F-CDC8-AE22B70A7F91}"/>
              </a:ext>
            </a:extLst>
          </p:cNvPr>
          <p:cNvCxnSpPr>
            <a:endCxn id="137" idx="1"/>
          </p:cNvCxnSpPr>
          <p:nvPr/>
        </p:nvCxnSpPr>
        <p:spPr>
          <a:xfrm rot="10800000" flipH="1">
            <a:off x="5933883" y="3901766"/>
            <a:ext cx="838500" cy="500100"/>
          </a:xfrm>
          <a:prstGeom prst="straightConnector1">
            <a:avLst/>
          </a:prstGeom>
          <a:noFill/>
          <a:ln w="12700" cap="flat" cmpd="sng">
            <a:solidFill>
              <a:srgbClr val="0070C0"/>
            </a:solidFill>
            <a:prstDash val="solid"/>
            <a:miter lim="800000"/>
            <a:headEnd type="none" w="sm" len="sm"/>
            <a:tailEnd type="triangle" w="med" len="med"/>
          </a:ln>
        </p:spPr>
      </p:cxnSp>
      <p:sp>
        <p:nvSpPr>
          <p:cNvPr id="137" name="Google Shape;5055;p43">
            <a:extLst>
              <a:ext uri="{FF2B5EF4-FFF2-40B4-BE49-F238E27FC236}">
                <a16:creationId xmlns:a16="http://schemas.microsoft.com/office/drawing/2014/main" id="{A7F75CD6-0A4C-1E8B-F83E-A775994F6375}"/>
              </a:ext>
            </a:extLst>
          </p:cNvPr>
          <p:cNvSpPr/>
          <p:nvPr/>
        </p:nvSpPr>
        <p:spPr>
          <a:xfrm>
            <a:off x="6772383" y="3783429"/>
            <a:ext cx="1025539" cy="236673"/>
          </a:xfrm>
          <a:prstGeom prst="roundRect">
            <a:avLst>
              <a:gd name="adj" fmla="val 6354"/>
            </a:avLst>
          </a:prstGeom>
          <a:solidFill>
            <a:srgbClr val="70AD47">
              <a:lumMod val="20000"/>
              <a:lumOff val="80000"/>
            </a:srgbClr>
          </a:solidFill>
          <a:ln w="12700" cap="flat" cmpd="sng">
            <a:solidFill>
              <a:srgbClr val="000000"/>
            </a:solidFill>
            <a:prstDash val="solid"/>
            <a:round/>
            <a:headEnd type="none" w="sm" len="sm"/>
            <a:tailEnd type="none" w="sm" len="sm"/>
          </a:ln>
        </p:spPr>
        <p:txBody>
          <a:bodyPr spcFirstLastPara="1" wrap="square" lIns="0" tIns="36000" rIns="0" bIns="360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090" b="1" i="0" u="none" strike="noStrike" kern="0" cap="none" spc="0" normalizeH="0" baseline="-25000" noProof="0">
              <a:ln>
                <a:noFill/>
              </a:ln>
              <a:solidFill>
                <a:srgbClr val="222A35"/>
              </a:solidFill>
              <a:effectLst/>
              <a:uLnTx/>
              <a:uFillTx/>
              <a:latin typeface="Corbel" panose="020B0503020204020204"/>
              <a:ea typeface="Corbel"/>
              <a:cs typeface="Corbel"/>
              <a:sym typeface="Corbel"/>
            </a:endParaRPr>
          </a:p>
        </p:txBody>
      </p:sp>
      <p:cxnSp>
        <p:nvCxnSpPr>
          <p:cNvPr id="138" name="Google Shape;5056;p43">
            <a:extLst>
              <a:ext uri="{FF2B5EF4-FFF2-40B4-BE49-F238E27FC236}">
                <a16:creationId xmlns:a16="http://schemas.microsoft.com/office/drawing/2014/main" id="{88CF9673-2D33-7B6D-348B-0F3E3BC413CC}"/>
              </a:ext>
            </a:extLst>
          </p:cNvPr>
          <p:cNvCxnSpPr>
            <a:endCxn id="137" idx="2"/>
          </p:cNvCxnSpPr>
          <p:nvPr/>
        </p:nvCxnSpPr>
        <p:spPr>
          <a:xfrm>
            <a:off x="7284552" y="3783402"/>
            <a:ext cx="600" cy="236700"/>
          </a:xfrm>
          <a:prstGeom prst="straightConnector1">
            <a:avLst/>
          </a:prstGeom>
          <a:noFill/>
          <a:ln w="12700" cap="flat" cmpd="sng">
            <a:solidFill>
              <a:srgbClr val="000000"/>
            </a:solidFill>
            <a:prstDash val="dot"/>
            <a:miter lim="800000"/>
            <a:headEnd type="none" w="sm" len="sm"/>
            <a:tailEnd type="none" w="sm" len="sm"/>
          </a:ln>
        </p:spPr>
      </p:cxnSp>
      <p:cxnSp>
        <p:nvCxnSpPr>
          <p:cNvPr id="139" name="Google Shape;5057;p43">
            <a:extLst>
              <a:ext uri="{FF2B5EF4-FFF2-40B4-BE49-F238E27FC236}">
                <a16:creationId xmlns:a16="http://schemas.microsoft.com/office/drawing/2014/main" id="{1ADF76DB-2F83-B45A-0C0B-BCF7CAF6E128}"/>
              </a:ext>
            </a:extLst>
          </p:cNvPr>
          <p:cNvCxnSpPr/>
          <p:nvPr/>
        </p:nvCxnSpPr>
        <p:spPr>
          <a:xfrm>
            <a:off x="7027597" y="3788878"/>
            <a:ext cx="585" cy="236673"/>
          </a:xfrm>
          <a:prstGeom prst="straightConnector1">
            <a:avLst/>
          </a:prstGeom>
          <a:noFill/>
          <a:ln w="12700" cap="flat" cmpd="sng">
            <a:solidFill>
              <a:srgbClr val="000000"/>
            </a:solidFill>
            <a:prstDash val="dot"/>
            <a:miter lim="800000"/>
            <a:headEnd type="none" w="sm" len="sm"/>
            <a:tailEnd type="none" w="sm" len="sm"/>
          </a:ln>
        </p:spPr>
      </p:cxnSp>
      <p:cxnSp>
        <p:nvCxnSpPr>
          <p:cNvPr id="140" name="Google Shape;5058;p43">
            <a:extLst>
              <a:ext uri="{FF2B5EF4-FFF2-40B4-BE49-F238E27FC236}">
                <a16:creationId xmlns:a16="http://schemas.microsoft.com/office/drawing/2014/main" id="{EAB6347A-4702-16CC-9330-21793793BEDF}"/>
              </a:ext>
            </a:extLst>
          </p:cNvPr>
          <p:cNvCxnSpPr/>
          <p:nvPr/>
        </p:nvCxnSpPr>
        <p:spPr>
          <a:xfrm>
            <a:off x="7538298" y="3781786"/>
            <a:ext cx="585" cy="236673"/>
          </a:xfrm>
          <a:prstGeom prst="straightConnector1">
            <a:avLst/>
          </a:prstGeom>
          <a:noFill/>
          <a:ln w="12700" cap="flat" cmpd="sng">
            <a:solidFill>
              <a:srgbClr val="000000"/>
            </a:solidFill>
            <a:prstDash val="dot"/>
            <a:miter lim="800000"/>
            <a:headEnd type="none" w="sm" len="sm"/>
            <a:tailEnd type="none" w="sm" len="sm"/>
          </a:ln>
        </p:spPr>
      </p:cxnSp>
      <p:sp>
        <p:nvSpPr>
          <p:cNvPr id="141" name="Google Shape;5059;p43">
            <a:extLst>
              <a:ext uri="{FF2B5EF4-FFF2-40B4-BE49-F238E27FC236}">
                <a16:creationId xmlns:a16="http://schemas.microsoft.com/office/drawing/2014/main" id="{AE1E2048-A073-9F2E-137C-617215BCBB02}"/>
              </a:ext>
            </a:extLst>
          </p:cNvPr>
          <p:cNvSpPr txBox="1"/>
          <p:nvPr/>
        </p:nvSpPr>
        <p:spPr>
          <a:xfrm>
            <a:off x="6513343" y="3550924"/>
            <a:ext cx="1563437" cy="261610"/>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1" i="0" u="none" strike="noStrike" kern="0" cap="none" spc="0" normalizeH="0" baseline="0" noProof="0">
                <a:ln>
                  <a:noFill/>
                </a:ln>
                <a:solidFill>
                  <a:srgbClr val="000000"/>
                </a:solidFill>
                <a:effectLst/>
                <a:uLnTx/>
                <a:uFillTx/>
                <a:latin typeface="Corbel" panose="020B0503020204020204"/>
                <a:ea typeface="Corbel"/>
                <a:cs typeface="Corbel"/>
                <a:sym typeface="Corbel"/>
              </a:rPr>
              <a:t>HopQueueRegister</a:t>
            </a:r>
            <a:r>
              <a:rPr kumimoji="0" lang="en-US" sz="1100" b="1" i="0" u="none" strike="noStrike" kern="0" cap="none" spc="0" normalizeH="0" baseline="-25000" noProof="0">
                <a:ln>
                  <a:noFill/>
                </a:ln>
                <a:solidFill>
                  <a:srgbClr val="000000"/>
                </a:solidFill>
                <a:effectLst/>
                <a:uLnTx/>
                <a:uFillTx/>
                <a:latin typeface="Corbel" panose="020B0503020204020204"/>
                <a:ea typeface="Corbel"/>
                <a:cs typeface="Corbel"/>
                <a:sym typeface="Corbel"/>
              </a:rPr>
              <a:t>x+1</a:t>
            </a: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 name="Google Shape;5060;p43">
            <a:extLst>
              <a:ext uri="{FF2B5EF4-FFF2-40B4-BE49-F238E27FC236}">
                <a16:creationId xmlns:a16="http://schemas.microsoft.com/office/drawing/2014/main" id="{F5A27595-F026-911B-9E24-8BCF55884C03}"/>
              </a:ext>
            </a:extLst>
          </p:cNvPr>
          <p:cNvSpPr txBox="1"/>
          <p:nvPr/>
        </p:nvSpPr>
        <p:spPr>
          <a:xfrm>
            <a:off x="3131908" y="3973302"/>
            <a:ext cx="491293" cy="261610"/>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1" i="0" u="none" strike="noStrike" kern="0" cap="none" spc="0" normalizeH="0" baseline="0" noProof="0" dirty="0">
                <a:ln>
                  <a:noFill/>
                </a:ln>
                <a:solidFill>
                  <a:srgbClr val="0070C0"/>
                </a:solidFill>
                <a:effectLst/>
                <a:uLnTx/>
                <a:uFillTx/>
                <a:latin typeface="Corbel" panose="020B0503020204020204"/>
                <a:ea typeface="Corbel"/>
                <a:cs typeface="Corbel"/>
                <a:sym typeface="Corbel"/>
              </a:rPr>
              <a:t>R[d]</a:t>
            </a:r>
            <a:endParaRPr kumimoji="0" sz="1100" b="1" i="0" u="none" strike="noStrike" kern="0" cap="none" spc="0" normalizeH="0" baseline="-25000" noProof="0" dirty="0">
              <a:ln>
                <a:noFill/>
              </a:ln>
              <a:solidFill>
                <a:srgbClr val="0070C0"/>
              </a:solidFill>
              <a:effectLst/>
              <a:uLnTx/>
              <a:uFillTx/>
              <a:latin typeface="Corbel" panose="020B0503020204020204"/>
              <a:ea typeface="Corbel"/>
              <a:cs typeface="Corbel"/>
              <a:sym typeface="Corbel"/>
            </a:endParaRPr>
          </a:p>
        </p:txBody>
      </p:sp>
      <p:sp>
        <p:nvSpPr>
          <p:cNvPr id="143" name="Google Shape;5061;p43">
            <a:extLst>
              <a:ext uri="{FF2B5EF4-FFF2-40B4-BE49-F238E27FC236}">
                <a16:creationId xmlns:a16="http://schemas.microsoft.com/office/drawing/2014/main" id="{F709B418-BB91-F82C-5DD2-2E634430FAE0}"/>
              </a:ext>
            </a:extLst>
          </p:cNvPr>
          <p:cNvSpPr/>
          <p:nvPr/>
        </p:nvSpPr>
        <p:spPr>
          <a:xfrm>
            <a:off x="1335652" y="3785177"/>
            <a:ext cx="1025539" cy="236673"/>
          </a:xfrm>
          <a:prstGeom prst="roundRect">
            <a:avLst>
              <a:gd name="adj" fmla="val 6354"/>
            </a:avLst>
          </a:prstGeom>
          <a:solidFill>
            <a:srgbClr val="70AD47">
              <a:lumMod val="20000"/>
              <a:lumOff val="80000"/>
            </a:srgbClr>
          </a:solidFill>
          <a:ln w="12700" cap="flat" cmpd="sng">
            <a:solidFill>
              <a:srgbClr val="000000"/>
            </a:solidFill>
            <a:prstDash val="solid"/>
            <a:round/>
            <a:headEnd type="none" w="sm" len="sm"/>
            <a:tailEnd type="none" w="sm" len="sm"/>
          </a:ln>
        </p:spPr>
        <p:txBody>
          <a:bodyPr spcFirstLastPara="1" wrap="square" lIns="0" tIns="36000" rIns="0" bIns="360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090" b="1" i="0" u="none" strike="noStrike" kern="0" cap="none" spc="0" normalizeH="0" baseline="-25000" noProof="0">
              <a:ln>
                <a:noFill/>
              </a:ln>
              <a:solidFill>
                <a:srgbClr val="222A35"/>
              </a:solidFill>
              <a:effectLst/>
              <a:uLnTx/>
              <a:uFillTx/>
              <a:latin typeface="Corbel" panose="020B0503020204020204"/>
              <a:ea typeface="Corbel"/>
              <a:cs typeface="Corbel"/>
              <a:sym typeface="Corbel"/>
            </a:endParaRPr>
          </a:p>
        </p:txBody>
      </p:sp>
      <p:cxnSp>
        <p:nvCxnSpPr>
          <p:cNvPr id="144" name="Google Shape;5062;p43">
            <a:extLst>
              <a:ext uri="{FF2B5EF4-FFF2-40B4-BE49-F238E27FC236}">
                <a16:creationId xmlns:a16="http://schemas.microsoft.com/office/drawing/2014/main" id="{0BFD127C-1D55-498C-F1F2-D78C586CF7D5}"/>
              </a:ext>
            </a:extLst>
          </p:cNvPr>
          <p:cNvCxnSpPr>
            <a:endCxn id="143" idx="2"/>
          </p:cNvCxnSpPr>
          <p:nvPr/>
        </p:nvCxnSpPr>
        <p:spPr>
          <a:xfrm>
            <a:off x="1847822" y="3785150"/>
            <a:ext cx="600" cy="236700"/>
          </a:xfrm>
          <a:prstGeom prst="straightConnector1">
            <a:avLst/>
          </a:prstGeom>
          <a:noFill/>
          <a:ln w="12700" cap="flat" cmpd="sng">
            <a:solidFill>
              <a:srgbClr val="000000"/>
            </a:solidFill>
            <a:prstDash val="dot"/>
            <a:miter lim="800000"/>
            <a:headEnd type="none" w="sm" len="sm"/>
            <a:tailEnd type="none" w="sm" len="sm"/>
          </a:ln>
        </p:spPr>
      </p:cxnSp>
      <p:cxnSp>
        <p:nvCxnSpPr>
          <p:cNvPr id="145" name="Google Shape;5063;p43">
            <a:extLst>
              <a:ext uri="{FF2B5EF4-FFF2-40B4-BE49-F238E27FC236}">
                <a16:creationId xmlns:a16="http://schemas.microsoft.com/office/drawing/2014/main" id="{8BDD232C-0BBB-E8FA-2172-5039551DC0CF}"/>
              </a:ext>
            </a:extLst>
          </p:cNvPr>
          <p:cNvCxnSpPr/>
          <p:nvPr/>
        </p:nvCxnSpPr>
        <p:spPr>
          <a:xfrm>
            <a:off x="1590867" y="3790626"/>
            <a:ext cx="585" cy="236673"/>
          </a:xfrm>
          <a:prstGeom prst="straightConnector1">
            <a:avLst/>
          </a:prstGeom>
          <a:noFill/>
          <a:ln w="12700" cap="flat" cmpd="sng">
            <a:solidFill>
              <a:srgbClr val="000000"/>
            </a:solidFill>
            <a:prstDash val="dot"/>
            <a:miter lim="800000"/>
            <a:headEnd type="none" w="sm" len="sm"/>
            <a:tailEnd type="none" w="sm" len="sm"/>
          </a:ln>
        </p:spPr>
      </p:cxnSp>
      <p:cxnSp>
        <p:nvCxnSpPr>
          <p:cNvPr id="146" name="Google Shape;5064;p43">
            <a:extLst>
              <a:ext uri="{FF2B5EF4-FFF2-40B4-BE49-F238E27FC236}">
                <a16:creationId xmlns:a16="http://schemas.microsoft.com/office/drawing/2014/main" id="{1FE6D0B3-B8D0-7A05-8411-27C78A6636FD}"/>
              </a:ext>
            </a:extLst>
          </p:cNvPr>
          <p:cNvCxnSpPr/>
          <p:nvPr/>
        </p:nvCxnSpPr>
        <p:spPr>
          <a:xfrm>
            <a:off x="2101568" y="3783534"/>
            <a:ext cx="585" cy="236673"/>
          </a:xfrm>
          <a:prstGeom prst="straightConnector1">
            <a:avLst/>
          </a:prstGeom>
          <a:noFill/>
          <a:ln w="12700" cap="flat" cmpd="sng">
            <a:solidFill>
              <a:srgbClr val="000000"/>
            </a:solidFill>
            <a:prstDash val="dot"/>
            <a:miter lim="800000"/>
            <a:headEnd type="none" w="sm" len="sm"/>
            <a:tailEnd type="none" w="sm" len="sm"/>
          </a:ln>
        </p:spPr>
      </p:cxnSp>
      <p:sp>
        <p:nvSpPr>
          <p:cNvPr id="147" name="Google Shape;5065;p43">
            <a:extLst>
              <a:ext uri="{FF2B5EF4-FFF2-40B4-BE49-F238E27FC236}">
                <a16:creationId xmlns:a16="http://schemas.microsoft.com/office/drawing/2014/main" id="{C401C558-8421-7ED3-2E64-FA60B69F511A}"/>
              </a:ext>
            </a:extLst>
          </p:cNvPr>
          <p:cNvSpPr txBox="1"/>
          <p:nvPr/>
        </p:nvSpPr>
        <p:spPr>
          <a:xfrm>
            <a:off x="1067220" y="3549451"/>
            <a:ext cx="1558893" cy="261610"/>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1" i="0" u="none" strike="noStrike" kern="0" cap="none" spc="0" normalizeH="0" baseline="0" noProof="0">
                <a:ln>
                  <a:noFill/>
                </a:ln>
                <a:solidFill>
                  <a:srgbClr val="000000"/>
                </a:solidFill>
                <a:effectLst/>
                <a:uLnTx/>
                <a:uFillTx/>
                <a:latin typeface="Corbel" panose="020B0503020204020204"/>
                <a:ea typeface="Corbel"/>
                <a:cs typeface="Corbel"/>
                <a:sym typeface="Corbel"/>
              </a:rPr>
              <a:t>HopQueueRegister</a:t>
            </a:r>
            <a:r>
              <a:rPr kumimoji="0" lang="en-US" sz="1100" b="1" i="0" u="none" strike="noStrike" kern="0" cap="none" spc="0" normalizeH="0" baseline="-25000" noProof="0">
                <a:ln>
                  <a:noFill/>
                </a:ln>
                <a:solidFill>
                  <a:srgbClr val="000000"/>
                </a:solidFill>
                <a:effectLst/>
                <a:uLnTx/>
                <a:uFillTx/>
                <a:latin typeface="Corbel" panose="020B0503020204020204"/>
                <a:ea typeface="Corbel"/>
                <a:cs typeface="Corbel"/>
                <a:sym typeface="Corbel"/>
              </a:rPr>
              <a:t>x-1</a:t>
            </a: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 name="Google Shape;5066;p43">
            <a:extLst>
              <a:ext uri="{FF2B5EF4-FFF2-40B4-BE49-F238E27FC236}">
                <a16:creationId xmlns:a16="http://schemas.microsoft.com/office/drawing/2014/main" id="{BFAC42FD-E462-AD0E-3272-29A7E3759AAF}"/>
              </a:ext>
            </a:extLst>
          </p:cNvPr>
          <p:cNvSpPr txBox="1"/>
          <p:nvPr/>
        </p:nvSpPr>
        <p:spPr>
          <a:xfrm>
            <a:off x="1759385" y="4150449"/>
            <a:ext cx="798567" cy="261610"/>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1" i="0" u="none" strike="noStrike" kern="0" cap="none" spc="0" normalizeH="0" baseline="0" noProof="0" dirty="0" err="1">
                <a:ln>
                  <a:noFill/>
                </a:ln>
                <a:solidFill>
                  <a:srgbClr val="C00000"/>
                </a:solidFill>
                <a:effectLst/>
                <a:uLnTx/>
                <a:uFillTx/>
                <a:latin typeface="Corbel" panose="020B0503020204020204"/>
                <a:ea typeface="Corbel"/>
                <a:cs typeface="Corbel"/>
                <a:sym typeface="Corbel"/>
              </a:rPr>
              <a:t>oldR</a:t>
            </a:r>
            <a:r>
              <a:rPr kumimoji="0" lang="en-US" sz="1100" b="1" i="0" u="none" strike="noStrike" kern="0" cap="none" spc="0" normalizeH="0" baseline="0" noProof="0" dirty="0">
                <a:ln>
                  <a:noFill/>
                </a:ln>
                <a:solidFill>
                  <a:srgbClr val="C00000"/>
                </a:solidFill>
                <a:effectLst/>
                <a:uLnTx/>
                <a:uFillTx/>
                <a:latin typeface="Corbel" panose="020B0503020204020204"/>
                <a:ea typeface="Corbel"/>
                <a:cs typeface="Corbel"/>
                <a:sym typeface="Corbel"/>
              </a:rPr>
              <a:t>[d-</a:t>
            </a:r>
            <a:r>
              <a:rPr kumimoji="0" lang="en-US" sz="1100" b="1" i="0" u="none" strike="noStrike" kern="0" cap="none" spc="0" normalizeH="0" baseline="0" noProof="0" dirty="0">
                <a:ln>
                  <a:noFill/>
                </a:ln>
                <a:solidFill>
                  <a:srgbClr val="C00000"/>
                </a:solidFill>
                <a:effectLst/>
                <a:uLnTx/>
                <a:uFillTx/>
                <a:latin typeface="Calibri" panose="020F0502020204030204" pitchFamily="34" charset="0"/>
                <a:ea typeface="Corbel"/>
                <a:cs typeface="Calibri" panose="020F0502020204030204" pitchFamily="34" charset="0"/>
                <a:sym typeface="Corbel"/>
              </a:rPr>
              <a:t>1</a:t>
            </a:r>
            <a:r>
              <a:rPr kumimoji="0" lang="en-US" sz="1100" b="1" i="0" u="none" strike="noStrike" kern="0" cap="none" spc="0" normalizeH="0" baseline="0" noProof="0" dirty="0">
                <a:ln>
                  <a:noFill/>
                </a:ln>
                <a:solidFill>
                  <a:srgbClr val="C00000"/>
                </a:solidFill>
                <a:effectLst/>
                <a:uLnTx/>
                <a:uFillTx/>
                <a:latin typeface="Corbel" panose="020B0503020204020204"/>
                <a:ea typeface="Corbel"/>
                <a:cs typeface="Corbel"/>
                <a:sym typeface="Corbel"/>
              </a:rPr>
              <a:t>]</a:t>
            </a:r>
            <a:endParaRPr kumimoji="0" sz="1100" b="1" i="0" u="none" strike="noStrike" kern="0" cap="none" spc="0" normalizeH="0" baseline="-25000" noProof="0" dirty="0">
              <a:ln>
                <a:noFill/>
              </a:ln>
              <a:solidFill>
                <a:srgbClr val="C00000"/>
              </a:solidFill>
              <a:effectLst/>
              <a:uLnTx/>
              <a:uFillTx/>
              <a:latin typeface="Corbel" panose="020B0503020204020204"/>
              <a:ea typeface="Corbel"/>
              <a:cs typeface="Corbel"/>
              <a:sym typeface="Corbel"/>
            </a:endParaRPr>
          </a:p>
        </p:txBody>
      </p:sp>
      <p:cxnSp>
        <p:nvCxnSpPr>
          <p:cNvPr id="149" name="Google Shape;5067;p43">
            <a:extLst>
              <a:ext uri="{FF2B5EF4-FFF2-40B4-BE49-F238E27FC236}">
                <a16:creationId xmlns:a16="http://schemas.microsoft.com/office/drawing/2014/main" id="{DA4AC23B-E379-8C7E-0AAD-BD362572392E}"/>
              </a:ext>
            </a:extLst>
          </p:cNvPr>
          <p:cNvCxnSpPr/>
          <p:nvPr/>
        </p:nvCxnSpPr>
        <p:spPr>
          <a:xfrm>
            <a:off x="1846667" y="4024994"/>
            <a:ext cx="1259351" cy="398016"/>
          </a:xfrm>
          <a:prstGeom prst="straightConnector1">
            <a:avLst/>
          </a:prstGeom>
          <a:noFill/>
          <a:ln w="12700" cap="flat" cmpd="sng">
            <a:solidFill>
              <a:srgbClr val="C00000"/>
            </a:solidFill>
            <a:prstDash val="solid"/>
            <a:miter lim="800000"/>
            <a:headEnd type="none" w="sm" len="sm"/>
            <a:tailEnd type="triangle" w="med" len="med"/>
          </a:ln>
        </p:spPr>
      </p:cxnSp>
      <p:cxnSp>
        <p:nvCxnSpPr>
          <p:cNvPr id="150" name="Google Shape;5068;p43">
            <a:extLst>
              <a:ext uri="{FF2B5EF4-FFF2-40B4-BE49-F238E27FC236}">
                <a16:creationId xmlns:a16="http://schemas.microsoft.com/office/drawing/2014/main" id="{85FC784C-FD9F-8743-608E-1E5DB7513120}"/>
              </a:ext>
            </a:extLst>
          </p:cNvPr>
          <p:cNvCxnSpPr/>
          <p:nvPr/>
        </p:nvCxnSpPr>
        <p:spPr>
          <a:xfrm flipH="1">
            <a:off x="6034063" y="4025865"/>
            <a:ext cx="1259351" cy="398016"/>
          </a:xfrm>
          <a:prstGeom prst="straightConnector1">
            <a:avLst/>
          </a:prstGeom>
          <a:noFill/>
          <a:ln w="12700" cap="flat" cmpd="sng">
            <a:solidFill>
              <a:srgbClr val="548135"/>
            </a:solidFill>
            <a:prstDash val="solid"/>
            <a:miter lim="800000"/>
            <a:headEnd type="none" w="sm" len="sm"/>
            <a:tailEnd type="triangle" w="med" len="med"/>
          </a:ln>
        </p:spPr>
      </p:cxnSp>
      <p:sp>
        <p:nvSpPr>
          <p:cNvPr id="151" name="Google Shape;5069;p43">
            <a:extLst>
              <a:ext uri="{FF2B5EF4-FFF2-40B4-BE49-F238E27FC236}">
                <a16:creationId xmlns:a16="http://schemas.microsoft.com/office/drawing/2014/main" id="{73EACF8D-54E6-792A-838B-EFFEAB5D2122}"/>
              </a:ext>
            </a:extLst>
          </p:cNvPr>
          <p:cNvSpPr txBox="1"/>
          <p:nvPr/>
        </p:nvSpPr>
        <p:spPr>
          <a:xfrm>
            <a:off x="6453997" y="4155157"/>
            <a:ext cx="795734" cy="261610"/>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1" i="0" u="none" strike="noStrike" kern="0" cap="none" spc="0" normalizeH="0" baseline="0" noProof="0">
                <a:ln>
                  <a:noFill/>
                </a:ln>
                <a:solidFill>
                  <a:srgbClr val="548135"/>
                </a:solidFill>
                <a:effectLst/>
                <a:uLnTx/>
                <a:uFillTx/>
                <a:latin typeface="Corbel" panose="020B0503020204020204"/>
                <a:ea typeface="Corbel"/>
                <a:cs typeface="Corbel"/>
                <a:sym typeface="Corbel"/>
              </a:rPr>
              <a:t>oldR[d]</a:t>
            </a:r>
            <a:endParaRPr kumimoji="0" sz="1100" b="1" i="0" u="none" strike="noStrike" kern="0" cap="none" spc="0" normalizeH="0" baseline="-25000" noProof="0">
              <a:ln>
                <a:noFill/>
              </a:ln>
              <a:solidFill>
                <a:srgbClr val="548135"/>
              </a:solidFill>
              <a:effectLst/>
              <a:uLnTx/>
              <a:uFillTx/>
              <a:latin typeface="Corbel" panose="020B0503020204020204"/>
              <a:ea typeface="Corbel"/>
              <a:cs typeface="Corbel"/>
              <a:sym typeface="Corbel"/>
            </a:endParaRPr>
          </a:p>
        </p:txBody>
      </p:sp>
      <p:sp>
        <p:nvSpPr>
          <p:cNvPr id="152" name="Google Shape;5070;p43">
            <a:extLst>
              <a:ext uri="{FF2B5EF4-FFF2-40B4-BE49-F238E27FC236}">
                <a16:creationId xmlns:a16="http://schemas.microsoft.com/office/drawing/2014/main" id="{2B0B525C-DBC2-E7D7-01DB-430EDFAFE1B9}"/>
              </a:ext>
            </a:extLst>
          </p:cNvPr>
          <p:cNvSpPr txBox="1"/>
          <p:nvPr/>
        </p:nvSpPr>
        <p:spPr>
          <a:xfrm>
            <a:off x="5845478" y="3973066"/>
            <a:ext cx="491293" cy="261610"/>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100" b="1" i="0" u="none" strike="noStrike" kern="0" cap="none" spc="0" normalizeH="0" baseline="0" noProof="0">
                <a:ln>
                  <a:noFill/>
                </a:ln>
                <a:solidFill>
                  <a:srgbClr val="0070C0"/>
                </a:solidFill>
                <a:effectLst/>
                <a:uLnTx/>
                <a:uFillTx/>
                <a:latin typeface="Corbel" panose="020B0503020204020204"/>
                <a:ea typeface="Corbel"/>
                <a:cs typeface="Corbel"/>
                <a:sym typeface="Corbel"/>
              </a:rPr>
              <a:t>R[d]</a:t>
            </a:r>
            <a:endParaRPr kumimoji="0" sz="1100" b="1" i="0" u="none" strike="noStrike" kern="0" cap="none" spc="0" normalizeH="0" baseline="-25000" noProof="0">
              <a:ln>
                <a:noFill/>
              </a:ln>
              <a:solidFill>
                <a:srgbClr val="0070C0"/>
              </a:solidFill>
              <a:effectLst/>
              <a:uLnTx/>
              <a:uFillTx/>
              <a:latin typeface="Corbel" panose="020B0503020204020204"/>
              <a:ea typeface="Corbel"/>
              <a:cs typeface="Corbel"/>
              <a:sym typeface="Corbel"/>
            </a:endParaRPr>
          </a:p>
        </p:txBody>
      </p:sp>
      <p:sp>
        <p:nvSpPr>
          <p:cNvPr id="79" name="TextBox 78">
            <a:extLst>
              <a:ext uri="{FF2B5EF4-FFF2-40B4-BE49-F238E27FC236}">
                <a16:creationId xmlns:a16="http://schemas.microsoft.com/office/drawing/2014/main" id="{F653515E-D7A2-5EEB-4469-522316CBD7E9}"/>
              </a:ext>
            </a:extLst>
          </p:cNvPr>
          <p:cNvSpPr txBox="1"/>
          <p:nvPr/>
        </p:nvSpPr>
        <p:spPr>
          <a:xfrm>
            <a:off x="346285" y="6057899"/>
            <a:ext cx="8430751" cy="461665"/>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orbel" panose="020B0503020204020204"/>
                <a:ea typeface="+mn-ea"/>
                <a:cs typeface="+mn-cs"/>
              </a:rPr>
              <a:t>[*] D. Senol Cali </a:t>
            </a:r>
            <a:r>
              <a:rPr kumimoji="0" lang="en-US" sz="1200" b="0" i="1" u="none" strike="noStrike" kern="1200" cap="none" spc="0" normalizeH="0" baseline="0" noProof="0" dirty="0">
                <a:ln>
                  <a:noFill/>
                </a:ln>
                <a:solidFill>
                  <a:prstClr val="black"/>
                </a:solidFill>
                <a:effectLst/>
                <a:uLnTx/>
                <a:uFillTx/>
                <a:latin typeface="Corbel" panose="020B0503020204020204"/>
                <a:ea typeface="+mn-ea"/>
                <a:cs typeface="+mn-cs"/>
              </a:rPr>
              <a:t>et al.</a:t>
            </a:r>
            <a:r>
              <a:rPr kumimoji="0" lang="en-US" sz="1200" b="0" i="0" u="none" strike="noStrike" kern="1200" cap="none" spc="0" normalizeH="0" baseline="0" noProof="0" dirty="0">
                <a:ln>
                  <a:noFill/>
                </a:ln>
                <a:solidFill>
                  <a:prstClr val="black"/>
                </a:solidFill>
                <a:effectLst/>
                <a:uLnTx/>
                <a:uFillTx/>
                <a:latin typeface="Corbel" panose="020B0503020204020204"/>
                <a:ea typeface="+mn-ea"/>
                <a:cs typeface="+mn-cs"/>
              </a:rPr>
              <a:t> </a:t>
            </a:r>
            <a:r>
              <a:rPr kumimoji="0" lang="en-US" sz="1200" b="0" i="0" u="none" strike="noStrike" kern="1200" cap="none" spc="0" normalizeH="0" baseline="0" noProof="0" dirty="0">
                <a:ln>
                  <a:noFill/>
                </a:ln>
                <a:solidFill>
                  <a:srgbClr val="0070C0"/>
                </a:solidFill>
                <a:effectLst/>
                <a:uLnTx/>
                <a:uFillTx/>
                <a:latin typeface="Corbel" panose="020B0503020204020204"/>
                <a:ea typeface="+mn-ea"/>
                <a:cs typeface="+mn-cs"/>
                <a:hlinkClick r:id="rId3">
                  <a:extLst>
                    <a:ext uri="{A12FA001-AC4F-418D-AE19-62706E023703}">
                      <ahyp:hlinkClr xmlns:ahyp="http://schemas.microsoft.com/office/drawing/2018/hyperlinkcolor" val="tx"/>
                    </a:ext>
                  </a:extLst>
                </a:hlinkClick>
              </a:rPr>
              <a:t>"GenASM: A High-Performance, Low-Power Approximate String Matching Acceleration Framework for Genome Sequence Analysis”</a:t>
            </a:r>
            <a:r>
              <a:rPr kumimoji="0" lang="en-US" sz="1200" b="0" i="0" u="none" strike="noStrike" kern="1200" cap="none" spc="0" normalizeH="0" baseline="0" noProof="0" dirty="0">
                <a:ln>
                  <a:noFill/>
                </a:ln>
                <a:solidFill>
                  <a:prstClr val="black"/>
                </a:solidFill>
                <a:effectLst/>
                <a:uLnTx/>
                <a:uFillTx/>
                <a:latin typeface="Corbel" panose="020B0503020204020204"/>
                <a:ea typeface="+mn-ea"/>
                <a:cs typeface="+mn-cs"/>
              </a:rPr>
              <a:t> (MICRO’</a:t>
            </a:r>
            <a:r>
              <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20</a:t>
            </a:r>
            <a:r>
              <a:rPr kumimoji="0" lang="en-US" sz="1200" b="0" i="0" u="none" strike="noStrike" kern="1200" cap="none" spc="0" normalizeH="0" baseline="0" noProof="0" dirty="0">
                <a:ln>
                  <a:noFill/>
                </a:ln>
                <a:solidFill>
                  <a:prstClr val="black"/>
                </a:solidFill>
                <a:effectLst/>
                <a:uLnTx/>
                <a:uFillTx/>
                <a:latin typeface="Corbel" panose="020B0503020204020204"/>
                <a:ea typeface="+mn-ea"/>
                <a:cs typeface="+mn-cs"/>
              </a:rPr>
              <a:t>)</a:t>
            </a:r>
          </a:p>
        </p:txBody>
      </p:sp>
    </p:spTree>
    <p:extLst>
      <p:ext uri="{BB962C8B-B14F-4D97-AF65-F5344CB8AC3E}">
        <p14:creationId xmlns:p14="http://schemas.microsoft.com/office/powerpoint/2010/main" val="12471041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1"/>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82"/>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8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4"/>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8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86"/>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87"/>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8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89"/>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90"/>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91"/>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9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9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95"/>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96"/>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97"/>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98"/>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99"/>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07"/>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108"/>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10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110"/>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111"/>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112"/>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113"/>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114"/>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115"/>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116"/>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117"/>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118"/>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119"/>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120"/>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121"/>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122"/>
                                        </p:tgtEl>
                                        <p:attrNameLst>
                                          <p:attrName>style.visibility</p:attrName>
                                        </p:attrNameLst>
                                      </p:cBhvr>
                                      <p:to>
                                        <p:strVal val="visible"/>
                                      </p:to>
                                    </p:set>
                                  </p:childTnLst>
                                </p:cTn>
                              </p:par>
                              <p:par>
                                <p:cTn id="75" presetID="1" presetClass="entr" presetSubtype="0" fill="hold" nodeType="withEffect">
                                  <p:stCondLst>
                                    <p:cond delay="0"/>
                                  </p:stCondLst>
                                  <p:childTnLst>
                                    <p:set>
                                      <p:cBhvr>
                                        <p:cTn id="76" dur="1" fill="hold">
                                          <p:stCondLst>
                                            <p:cond delay="0"/>
                                          </p:stCondLst>
                                        </p:cTn>
                                        <p:tgtEl>
                                          <p:spTgt spid="123"/>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124"/>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126"/>
                                        </p:tgtEl>
                                        <p:attrNameLst>
                                          <p:attrName>style.visibility</p:attrName>
                                        </p:attrNameLst>
                                      </p:cBhvr>
                                      <p:to>
                                        <p:strVal val="visible"/>
                                      </p:to>
                                    </p:set>
                                  </p:childTnLst>
                                </p:cTn>
                              </p:par>
                              <p:par>
                                <p:cTn id="81" presetID="1" presetClass="entr" presetSubtype="0" fill="hold" nodeType="withEffect">
                                  <p:stCondLst>
                                    <p:cond delay="0"/>
                                  </p:stCondLst>
                                  <p:childTnLst>
                                    <p:set>
                                      <p:cBhvr>
                                        <p:cTn id="82" dur="1" fill="hold">
                                          <p:stCondLst>
                                            <p:cond delay="0"/>
                                          </p:stCondLst>
                                        </p:cTn>
                                        <p:tgtEl>
                                          <p:spTgt spid="127"/>
                                        </p:tgtEl>
                                        <p:attrNameLst>
                                          <p:attrName>style.visibility</p:attrName>
                                        </p:attrNameLst>
                                      </p:cBhvr>
                                      <p:to>
                                        <p:strVal val="visible"/>
                                      </p:to>
                                    </p:set>
                                  </p:childTnLst>
                                </p:cTn>
                              </p:par>
                              <p:par>
                                <p:cTn id="83" presetID="1" presetClass="entr" presetSubtype="0" fill="hold" nodeType="withEffect">
                                  <p:stCondLst>
                                    <p:cond delay="0"/>
                                  </p:stCondLst>
                                  <p:childTnLst>
                                    <p:set>
                                      <p:cBhvr>
                                        <p:cTn id="84" dur="1" fill="hold">
                                          <p:stCondLst>
                                            <p:cond delay="0"/>
                                          </p:stCondLst>
                                        </p:cTn>
                                        <p:tgtEl>
                                          <p:spTgt spid="128"/>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130"/>
                                        </p:tgtEl>
                                        <p:attrNameLst>
                                          <p:attrName>style.visibility</p:attrName>
                                        </p:attrNameLst>
                                      </p:cBhvr>
                                      <p:to>
                                        <p:strVal val="visible"/>
                                      </p:to>
                                    </p:set>
                                  </p:childTnLst>
                                </p:cTn>
                              </p:par>
                              <p:par>
                                <p:cTn id="87" presetID="1" presetClass="entr" presetSubtype="0" fill="hold" grpId="0" nodeType="withEffect">
                                  <p:stCondLst>
                                    <p:cond delay="0"/>
                                  </p:stCondLst>
                                  <p:childTnLst>
                                    <p:set>
                                      <p:cBhvr>
                                        <p:cTn id="88" dur="1" fill="hold">
                                          <p:stCondLst>
                                            <p:cond delay="0"/>
                                          </p:stCondLst>
                                        </p:cTn>
                                        <p:tgtEl>
                                          <p:spTgt spid="133"/>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134"/>
                                        </p:tgtEl>
                                        <p:attrNameLst>
                                          <p:attrName>style.visibility</p:attrName>
                                        </p:attrNameLst>
                                      </p:cBhvr>
                                      <p:to>
                                        <p:strVal val="visible"/>
                                      </p:to>
                                    </p:set>
                                  </p:childTnLst>
                                </p:cTn>
                              </p:par>
                            </p:childTnLst>
                          </p:cTn>
                        </p:par>
                      </p:childTnLst>
                    </p:cTn>
                  </p:par>
                  <p:par>
                    <p:cTn id="91" fill="hold">
                      <p:stCondLst>
                        <p:cond delay="indefinite"/>
                      </p:stCondLst>
                      <p:childTnLst>
                        <p:par>
                          <p:cTn id="92" fill="hold">
                            <p:stCondLst>
                              <p:cond delay="0"/>
                            </p:stCondLst>
                            <p:childTnLst>
                              <p:par>
                                <p:cTn id="93" presetID="1" presetClass="entr" presetSubtype="0" fill="hold" nodeType="clickEffect">
                                  <p:stCondLst>
                                    <p:cond delay="0"/>
                                  </p:stCondLst>
                                  <p:childTnLst>
                                    <p:set>
                                      <p:cBhvr>
                                        <p:cTn id="94" dur="1" fill="hold">
                                          <p:stCondLst>
                                            <p:cond delay="0"/>
                                          </p:stCondLst>
                                        </p:cTn>
                                        <p:tgtEl>
                                          <p:spTgt spid="2">
                                            <p:txEl>
                                              <p:pRg st="1" end="1"/>
                                            </p:txEl>
                                          </p:spTgt>
                                        </p:tgtEl>
                                        <p:attrNameLst>
                                          <p:attrName>style.visibility</p:attrName>
                                        </p:attrNameLst>
                                      </p:cBhvr>
                                      <p:to>
                                        <p:strVal val="visible"/>
                                      </p:to>
                                    </p:set>
                                  </p:childTnLst>
                                </p:cTn>
                              </p:par>
                              <p:par>
                                <p:cTn id="95" presetID="1" presetClass="entr" presetSubtype="0" fill="hold" grpId="0" nodeType="withEffect">
                                  <p:stCondLst>
                                    <p:cond delay="0"/>
                                  </p:stCondLst>
                                  <p:childTnLst>
                                    <p:set>
                                      <p:cBhvr>
                                        <p:cTn id="96" dur="1" fill="hold">
                                          <p:stCondLst>
                                            <p:cond delay="0"/>
                                          </p:stCondLst>
                                        </p:cTn>
                                        <p:tgtEl>
                                          <p:spTgt spid="142"/>
                                        </p:tgtEl>
                                        <p:attrNameLst>
                                          <p:attrName>style.visibility</p:attrName>
                                        </p:attrNameLst>
                                      </p:cBhvr>
                                      <p:to>
                                        <p:strVal val="visible"/>
                                      </p:to>
                                    </p:set>
                                  </p:childTnLst>
                                </p:cTn>
                              </p:par>
                              <p:par>
                                <p:cTn id="97" presetID="1" presetClass="entr" presetSubtype="0" fill="hold" nodeType="withEffect">
                                  <p:stCondLst>
                                    <p:cond delay="0"/>
                                  </p:stCondLst>
                                  <p:childTnLst>
                                    <p:set>
                                      <p:cBhvr>
                                        <p:cTn id="98" dur="1" fill="hold">
                                          <p:stCondLst>
                                            <p:cond delay="0"/>
                                          </p:stCondLst>
                                        </p:cTn>
                                        <p:tgtEl>
                                          <p:spTgt spid="104"/>
                                        </p:tgtEl>
                                        <p:attrNameLst>
                                          <p:attrName>style.visibility</p:attrName>
                                        </p:attrNameLst>
                                      </p:cBhvr>
                                      <p:to>
                                        <p:strVal val="visible"/>
                                      </p:to>
                                    </p:set>
                                  </p:childTnLst>
                                </p:cTn>
                              </p:par>
                              <p:par>
                                <p:cTn id="99" presetID="1" presetClass="entr" presetSubtype="0" fill="hold" grpId="0" nodeType="withEffect">
                                  <p:stCondLst>
                                    <p:cond delay="0"/>
                                  </p:stCondLst>
                                  <p:childTnLst>
                                    <p:set>
                                      <p:cBhvr>
                                        <p:cTn id="100" dur="1" fill="hold">
                                          <p:stCondLst>
                                            <p:cond delay="0"/>
                                          </p:stCondLst>
                                        </p:cTn>
                                        <p:tgtEl>
                                          <p:spTgt spid="80"/>
                                        </p:tgtEl>
                                        <p:attrNameLst>
                                          <p:attrName>style.visibility</p:attrName>
                                        </p:attrNameLst>
                                      </p:cBhvr>
                                      <p:to>
                                        <p:strVal val="visible"/>
                                      </p:to>
                                    </p:set>
                                  </p:childTnLst>
                                </p:cTn>
                              </p:par>
                              <p:par>
                                <p:cTn id="101" presetID="1" presetClass="entr" presetSubtype="0" fill="hold" grpId="0" nodeType="withEffect">
                                  <p:stCondLst>
                                    <p:cond delay="0"/>
                                  </p:stCondLst>
                                  <p:childTnLst>
                                    <p:set>
                                      <p:cBhvr>
                                        <p:cTn id="102" dur="1" fill="hold">
                                          <p:stCondLst>
                                            <p:cond delay="0"/>
                                          </p:stCondLst>
                                        </p:cTn>
                                        <p:tgtEl>
                                          <p:spTgt spid="152"/>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125"/>
                                        </p:tgtEl>
                                        <p:attrNameLst>
                                          <p:attrName>style.visibility</p:attrName>
                                        </p:attrNameLst>
                                      </p:cBhvr>
                                      <p:to>
                                        <p:strVal val="visible"/>
                                      </p:to>
                                    </p:set>
                                  </p:childTnLst>
                                </p:cTn>
                              </p:par>
                              <p:par>
                                <p:cTn id="105" presetID="1" presetClass="entr" presetSubtype="0" fill="hold" grpId="0" nodeType="withEffect">
                                  <p:stCondLst>
                                    <p:cond delay="0"/>
                                  </p:stCondLst>
                                  <p:childTnLst>
                                    <p:set>
                                      <p:cBhvr>
                                        <p:cTn id="106" dur="1" fill="hold">
                                          <p:stCondLst>
                                            <p:cond delay="0"/>
                                          </p:stCondLst>
                                        </p:cTn>
                                        <p:tgtEl>
                                          <p:spTgt spid="106"/>
                                        </p:tgtEl>
                                        <p:attrNameLst>
                                          <p:attrName>style.visibility</p:attrName>
                                        </p:attrNameLst>
                                      </p:cBhvr>
                                      <p:to>
                                        <p:strVal val="visible"/>
                                      </p:to>
                                    </p:set>
                                  </p:childTnLst>
                                </p:cTn>
                              </p:par>
                              <p:par>
                                <p:cTn id="107" presetID="1" presetClass="entr" presetSubtype="0" fill="hold" grpId="0" nodeType="withEffect">
                                  <p:stCondLst>
                                    <p:cond delay="0"/>
                                  </p:stCondLst>
                                  <p:childTnLst>
                                    <p:set>
                                      <p:cBhvr>
                                        <p:cTn id="108" dur="1" fill="hold">
                                          <p:stCondLst>
                                            <p:cond delay="0"/>
                                          </p:stCondLst>
                                        </p:cTn>
                                        <p:tgtEl>
                                          <p:spTgt spid="79"/>
                                        </p:tgtEl>
                                        <p:attrNameLst>
                                          <p:attrName>style.visibility</p:attrName>
                                        </p:attrNameLst>
                                      </p:cBhvr>
                                      <p:to>
                                        <p:strVal val="visible"/>
                                      </p:to>
                                    </p:set>
                                  </p:childTnLst>
                                </p:cTn>
                              </p:par>
                            </p:childTnLst>
                          </p:cTn>
                        </p:par>
                      </p:childTnLst>
                    </p:cTn>
                  </p:par>
                  <p:par>
                    <p:cTn id="109" fill="hold">
                      <p:stCondLst>
                        <p:cond delay="indefinite"/>
                      </p:stCondLst>
                      <p:childTnLst>
                        <p:par>
                          <p:cTn id="110" fill="hold">
                            <p:stCondLst>
                              <p:cond delay="0"/>
                            </p:stCondLst>
                            <p:childTnLst>
                              <p:par>
                                <p:cTn id="111" presetID="1" presetClass="entr" presetSubtype="0" fill="hold" grpId="0" nodeType="clickEffect">
                                  <p:stCondLst>
                                    <p:cond delay="0"/>
                                  </p:stCondLst>
                                  <p:childTnLst>
                                    <p:set>
                                      <p:cBhvr>
                                        <p:cTn id="112" dur="1" fill="hold">
                                          <p:stCondLst>
                                            <p:cond delay="0"/>
                                          </p:stCondLst>
                                        </p:cTn>
                                        <p:tgtEl>
                                          <p:spTgt spid="100"/>
                                        </p:tgtEl>
                                        <p:attrNameLst>
                                          <p:attrName>style.visibility</p:attrName>
                                        </p:attrNameLst>
                                      </p:cBhvr>
                                      <p:to>
                                        <p:strVal val="visible"/>
                                      </p:to>
                                    </p:set>
                                  </p:childTnLst>
                                </p:cTn>
                              </p:par>
                              <p:par>
                                <p:cTn id="113" presetID="1" presetClass="entr" presetSubtype="0" fill="hold" nodeType="withEffect">
                                  <p:stCondLst>
                                    <p:cond delay="0"/>
                                  </p:stCondLst>
                                  <p:childTnLst>
                                    <p:set>
                                      <p:cBhvr>
                                        <p:cTn id="114" dur="1" fill="hold">
                                          <p:stCondLst>
                                            <p:cond delay="0"/>
                                          </p:stCondLst>
                                        </p:cTn>
                                        <p:tgtEl>
                                          <p:spTgt spid="101"/>
                                        </p:tgtEl>
                                        <p:attrNameLst>
                                          <p:attrName>style.visibility</p:attrName>
                                        </p:attrNameLst>
                                      </p:cBhvr>
                                      <p:to>
                                        <p:strVal val="visible"/>
                                      </p:to>
                                    </p:set>
                                  </p:childTnLst>
                                </p:cTn>
                              </p:par>
                              <p:par>
                                <p:cTn id="115" presetID="1" presetClass="entr" presetSubtype="0" fill="hold" nodeType="withEffect">
                                  <p:stCondLst>
                                    <p:cond delay="0"/>
                                  </p:stCondLst>
                                  <p:childTnLst>
                                    <p:set>
                                      <p:cBhvr>
                                        <p:cTn id="116" dur="1" fill="hold">
                                          <p:stCondLst>
                                            <p:cond delay="0"/>
                                          </p:stCondLst>
                                        </p:cTn>
                                        <p:tgtEl>
                                          <p:spTgt spid="102"/>
                                        </p:tgtEl>
                                        <p:attrNameLst>
                                          <p:attrName>style.visibility</p:attrName>
                                        </p:attrNameLst>
                                      </p:cBhvr>
                                      <p:to>
                                        <p:strVal val="visible"/>
                                      </p:to>
                                    </p:set>
                                  </p:childTnLst>
                                </p:cTn>
                              </p:par>
                              <p:par>
                                <p:cTn id="117" presetID="1" presetClass="entr" presetSubtype="0" fill="hold" nodeType="withEffect">
                                  <p:stCondLst>
                                    <p:cond delay="0"/>
                                  </p:stCondLst>
                                  <p:childTnLst>
                                    <p:set>
                                      <p:cBhvr>
                                        <p:cTn id="118" dur="1" fill="hold">
                                          <p:stCondLst>
                                            <p:cond delay="0"/>
                                          </p:stCondLst>
                                        </p:cTn>
                                        <p:tgtEl>
                                          <p:spTgt spid="103"/>
                                        </p:tgtEl>
                                        <p:attrNameLst>
                                          <p:attrName>style.visibility</p:attrName>
                                        </p:attrNameLst>
                                      </p:cBhvr>
                                      <p:to>
                                        <p:strVal val="visible"/>
                                      </p:to>
                                    </p:set>
                                  </p:childTnLst>
                                </p:cTn>
                              </p:par>
                              <p:par>
                                <p:cTn id="119" presetID="1" presetClass="entr" presetSubtype="0" fill="hold" grpId="0" nodeType="withEffect">
                                  <p:stCondLst>
                                    <p:cond delay="0"/>
                                  </p:stCondLst>
                                  <p:childTnLst>
                                    <p:set>
                                      <p:cBhvr>
                                        <p:cTn id="120" dur="1" fill="hold">
                                          <p:stCondLst>
                                            <p:cond delay="0"/>
                                          </p:stCondLst>
                                        </p:cTn>
                                        <p:tgtEl>
                                          <p:spTgt spid="129"/>
                                        </p:tgtEl>
                                        <p:attrNameLst>
                                          <p:attrName>style.visibility</p:attrName>
                                        </p:attrNameLst>
                                      </p:cBhvr>
                                      <p:to>
                                        <p:strVal val="visible"/>
                                      </p:to>
                                    </p:set>
                                  </p:childTnLst>
                                </p:cTn>
                              </p:par>
                              <p:par>
                                <p:cTn id="121" presetID="1" presetClass="entr" presetSubtype="0" fill="hold" grpId="0" nodeType="withEffect">
                                  <p:stCondLst>
                                    <p:cond delay="0"/>
                                  </p:stCondLst>
                                  <p:childTnLst>
                                    <p:set>
                                      <p:cBhvr>
                                        <p:cTn id="122" dur="1" fill="hold">
                                          <p:stCondLst>
                                            <p:cond delay="0"/>
                                          </p:stCondLst>
                                        </p:cTn>
                                        <p:tgtEl>
                                          <p:spTgt spid="137"/>
                                        </p:tgtEl>
                                        <p:attrNameLst>
                                          <p:attrName>style.visibility</p:attrName>
                                        </p:attrNameLst>
                                      </p:cBhvr>
                                      <p:to>
                                        <p:strVal val="visible"/>
                                      </p:to>
                                    </p:set>
                                  </p:childTnLst>
                                </p:cTn>
                              </p:par>
                              <p:par>
                                <p:cTn id="123" presetID="1" presetClass="entr" presetSubtype="0" fill="hold" nodeType="withEffect">
                                  <p:stCondLst>
                                    <p:cond delay="0"/>
                                  </p:stCondLst>
                                  <p:childTnLst>
                                    <p:set>
                                      <p:cBhvr>
                                        <p:cTn id="124" dur="1" fill="hold">
                                          <p:stCondLst>
                                            <p:cond delay="0"/>
                                          </p:stCondLst>
                                        </p:cTn>
                                        <p:tgtEl>
                                          <p:spTgt spid="138"/>
                                        </p:tgtEl>
                                        <p:attrNameLst>
                                          <p:attrName>style.visibility</p:attrName>
                                        </p:attrNameLst>
                                      </p:cBhvr>
                                      <p:to>
                                        <p:strVal val="visible"/>
                                      </p:to>
                                    </p:set>
                                  </p:childTnLst>
                                </p:cTn>
                              </p:par>
                              <p:par>
                                <p:cTn id="125" presetID="1" presetClass="entr" presetSubtype="0" fill="hold" nodeType="withEffect">
                                  <p:stCondLst>
                                    <p:cond delay="0"/>
                                  </p:stCondLst>
                                  <p:childTnLst>
                                    <p:set>
                                      <p:cBhvr>
                                        <p:cTn id="126" dur="1" fill="hold">
                                          <p:stCondLst>
                                            <p:cond delay="0"/>
                                          </p:stCondLst>
                                        </p:cTn>
                                        <p:tgtEl>
                                          <p:spTgt spid="139"/>
                                        </p:tgtEl>
                                        <p:attrNameLst>
                                          <p:attrName>style.visibility</p:attrName>
                                        </p:attrNameLst>
                                      </p:cBhvr>
                                      <p:to>
                                        <p:strVal val="visible"/>
                                      </p:to>
                                    </p:set>
                                  </p:childTnLst>
                                </p:cTn>
                              </p:par>
                              <p:par>
                                <p:cTn id="127" presetID="1" presetClass="entr" presetSubtype="0" fill="hold" nodeType="withEffect">
                                  <p:stCondLst>
                                    <p:cond delay="0"/>
                                  </p:stCondLst>
                                  <p:childTnLst>
                                    <p:set>
                                      <p:cBhvr>
                                        <p:cTn id="128" dur="1" fill="hold">
                                          <p:stCondLst>
                                            <p:cond delay="0"/>
                                          </p:stCondLst>
                                        </p:cTn>
                                        <p:tgtEl>
                                          <p:spTgt spid="140"/>
                                        </p:tgtEl>
                                        <p:attrNameLst>
                                          <p:attrName>style.visibility</p:attrName>
                                        </p:attrNameLst>
                                      </p:cBhvr>
                                      <p:to>
                                        <p:strVal val="visible"/>
                                      </p:to>
                                    </p:set>
                                  </p:childTnLst>
                                </p:cTn>
                              </p:par>
                              <p:par>
                                <p:cTn id="129" presetID="1" presetClass="entr" presetSubtype="0" fill="hold" grpId="0" nodeType="withEffect">
                                  <p:stCondLst>
                                    <p:cond delay="0"/>
                                  </p:stCondLst>
                                  <p:childTnLst>
                                    <p:set>
                                      <p:cBhvr>
                                        <p:cTn id="130" dur="1" fill="hold">
                                          <p:stCondLst>
                                            <p:cond delay="0"/>
                                          </p:stCondLst>
                                        </p:cTn>
                                        <p:tgtEl>
                                          <p:spTgt spid="141"/>
                                        </p:tgtEl>
                                        <p:attrNameLst>
                                          <p:attrName>style.visibility</p:attrName>
                                        </p:attrNameLst>
                                      </p:cBhvr>
                                      <p:to>
                                        <p:strVal val="visible"/>
                                      </p:to>
                                    </p:set>
                                  </p:childTnLst>
                                </p:cTn>
                              </p:par>
                              <p:par>
                                <p:cTn id="131" presetID="1" presetClass="entr" presetSubtype="0" fill="hold" grpId="0" nodeType="withEffect">
                                  <p:stCondLst>
                                    <p:cond delay="0"/>
                                  </p:stCondLst>
                                  <p:childTnLst>
                                    <p:set>
                                      <p:cBhvr>
                                        <p:cTn id="132" dur="1" fill="hold">
                                          <p:stCondLst>
                                            <p:cond delay="0"/>
                                          </p:stCondLst>
                                        </p:cTn>
                                        <p:tgtEl>
                                          <p:spTgt spid="143"/>
                                        </p:tgtEl>
                                        <p:attrNameLst>
                                          <p:attrName>style.visibility</p:attrName>
                                        </p:attrNameLst>
                                      </p:cBhvr>
                                      <p:to>
                                        <p:strVal val="visible"/>
                                      </p:to>
                                    </p:set>
                                  </p:childTnLst>
                                </p:cTn>
                              </p:par>
                              <p:par>
                                <p:cTn id="133" presetID="1" presetClass="entr" presetSubtype="0" fill="hold" nodeType="withEffect">
                                  <p:stCondLst>
                                    <p:cond delay="0"/>
                                  </p:stCondLst>
                                  <p:childTnLst>
                                    <p:set>
                                      <p:cBhvr>
                                        <p:cTn id="134" dur="1" fill="hold">
                                          <p:stCondLst>
                                            <p:cond delay="0"/>
                                          </p:stCondLst>
                                        </p:cTn>
                                        <p:tgtEl>
                                          <p:spTgt spid="144"/>
                                        </p:tgtEl>
                                        <p:attrNameLst>
                                          <p:attrName>style.visibility</p:attrName>
                                        </p:attrNameLst>
                                      </p:cBhvr>
                                      <p:to>
                                        <p:strVal val="visible"/>
                                      </p:to>
                                    </p:set>
                                  </p:childTnLst>
                                </p:cTn>
                              </p:par>
                              <p:par>
                                <p:cTn id="135" presetID="1" presetClass="entr" presetSubtype="0" fill="hold" nodeType="withEffect">
                                  <p:stCondLst>
                                    <p:cond delay="0"/>
                                  </p:stCondLst>
                                  <p:childTnLst>
                                    <p:set>
                                      <p:cBhvr>
                                        <p:cTn id="136" dur="1" fill="hold">
                                          <p:stCondLst>
                                            <p:cond delay="0"/>
                                          </p:stCondLst>
                                        </p:cTn>
                                        <p:tgtEl>
                                          <p:spTgt spid="145"/>
                                        </p:tgtEl>
                                        <p:attrNameLst>
                                          <p:attrName>style.visibility</p:attrName>
                                        </p:attrNameLst>
                                      </p:cBhvr>
                                      <p:to>
                                        <p:strVal val="visible"/>
                                      </p:to>
                                    </p:set>
                                  </p:childTnLst>
                                </p:cTn>
                              </p:par>
                              <p:par>
                                <p:cTn id="137" presetID="1" presetClass="entr" presetSubtype="0" fill="hold" nodeType="withEffect">
                                  <p:stCondLst>
                                    <p:cond delay="0"/>
                                  </p:stCondLst>
                                  <p:childTnLst>
                                    <p:set>
                                      <p:cBhvr>
                                        <p:cTn id="138" dur="1" fill="hold">
                                          <p:stCondLst>
                                            <p:cond delay="0"/>
                                          </p:stCondLst>
                                        </p:cTn>
                                        <p:tgtEl>
                                          <p:spTgt spid="146"/>
                                        </p:tgtEl>
                                        <p:attrNameLst>
                                          <p:attrName>style.visibility</p:attrName>
                                        </p:attrNameLst>
                                      </p:cBhvr>
                                      <p:to>
                                        <p:strVal val="visible"/>
                                      </p:to>
                                    </p:set>
                                  </p:childTnLst>
                                </p:cTn>
                              </p:par>
                              <p:par>
                                <p:cTn id="139" presetID="1" presetClass="entr" presetSubtype="0" fill="hold" grpId="0" nodeType="withEffect">
                                  <p:stCondLst>
                                    <p:cond delay="0"/>
                                  </p:stCondLst>
                                  <p:childTnLst>
                                    <p:set>
                                      <p:cBhvr>
                                        <p:cTn id="140" dur="1" fill="hold">
                                          <p:stCondLst>
                                            <p:cond delay="0"/>
                                          </p:stCondLst>
                                        </p:cTn>
                                        <p:tgtEl>
                                          <p:spTgt spid="147"/>
                                        </p:tgtEl>
                                        <p:attrNameLst>
                                          <p:attrName>style.visibility</p:attrName>
                                        </p:attrNameLst>
                                      </p:cBhvr>
                                      <p:to>
                                        <p:strVal val="visible"/>
                                      </p:to>
                                    </p:set>
                                  </p:childTnLst>
                                </p:cTn>
                              </p:par>
                              <p:par>
                                <p:cTn id="141" presetID="1" presetClass="entr" presetSubtype="0" fill="hold" grpId="0" nodeType="withEffect">
                                  <p:stCondLst>
                                    <p:cond delay="0"/>
                                  </p:stCondLst>
                                  <p:childTnLst>
                                    <p:set>
                                      <p:cBhvr>
                                        <p:cTn id="142" dur="1" fill="hold">
                                          <p:stCondLst>
                                            <p:cond delay="0"/>
                                          </p:stCondLst>
                                        </p:cTn>
                                        <p:tgtEl>
                                          <p:spTgt spid="151"/>
                                        </p:tgtEl>
                                        <p:attrNameLst>
                                          <p:attrName>style.visibility</p:attrName>
                                        </p:attrNameLst>
                                      </p:cBhvr>
                                      <p:to>
                                        <p:strVal val="visible"/>
                                      </p:to>
                                    </p:set>
                                  </p:childTnLst>
                                </p:cTn>
                              </p:par>
                              <p:par>
                                <p:cTn id="143" presetID="1" presetClass="entr" presetSubtype="0" fill="hold" nodeType="withEffect">
                                  <p:stCondLst>
                                    <p:cond delay="0"/>
                                  </p:stCondLst>
                                  <p:childTnLst>
                                    <p:set>
                                      <p:cBhvr>
                                        <p:cTn id="144" dur="1" fill="hold">
                                          <p:stCondLst>
                                            <p:cond delay="0"/>
                                          </p:stCondLst>
                                        </p:cTn>
                                        <p:tgtEl>
                                          <p:spTgt spid="150"/>
                                        </p:tgtEl>
                                        <p:attrNameLst>
                                          <p:attrName>style.visibility</p:attrName>
                                        </p:attrNameLst>
                                      </p:cBhvr>
                                      <p:to>
                                        <p:strVal val="visible"/>
                                      </p:to>
                                    </p:set>
                                  </p:childTnLst>
                                </p:cTn>
                              </p:par>
                              <p:par>
                                <p:cTn id="145" presetID="1" presetClass="entr" presetSubtype="0" fill="hold" nodeType="withEffect">
                                  <p:stCondLst>
                                    <p:cond delay="0"/>
                                  </p:stCondLst>
                                  <p:childTnLst>
                                    <p:set>
                                      <p:cBhvr>
                                        <p:cTn id="146" dur="1" fill="hold">
                                          <p:stCondLst>
                                            <p:cond delay="0"/>
                                          </p:stCondLst>
                                        </p:cTn>
                                        <p:tgtEl>
                                          <p:spTgt spid="136"/>
                                        </p:tgtEl>
                                        <p:attrNameLst>
                                          <p:attrName>style.visibility</p:attrName>
                                        </p:attrNameLst>
                                      </p:cBhvr>
                                      <p:to>
                                        <p:strVal val="visible"/>
                                      </p:to>
                                    </p:set>
                                  </p:childTnLst>
                                </p:cTn>
                              </p:par>
                              <p:par>
                                <p:cTn id="147" presetID="1" presetClass="entr" presetSubtype="0" fill="hold" nodeType="withEffect">
                                  <p:stCondLst>
                                    <p:cond delay="0"/>
                                  </p:stCondLst>
                                  <p:childTnLst>
                                    <p:set>
                                      <p:cBhvr>
                                        <p:cTn id="148" dur="1" fill="hold">
                                          <p:stCondLst>
                                            <p:cond delay="0"/>
                                          </p:stCondLst>
                                        </p:cTn>
                                        <p:tgtEl>
                                          <p:spTgt spid="135"/>
                                        </p:tgtEl>
                                        <p:attrNameLst>
                                          <p:attrName>style.visibility</p:attrName>
                                        </p:attrNameLst>
                                      </p:cBhvr>
                                      <p:to>
                                        <p:strVal val="visible"/>
                                      </p:to>
                                    </p:set>
                                  </p:childTnLst>
                                </p:cTn>
                              </p:par>
                              <p:par>
                                <p:cTn id="149" presetID="1" presetClass="entr" presetSubtype="0" fill="hold" nodeType="withEffect">
                                  <p:stCondLst>
                                    <p:cond delay="0"/>
                                  </p:stCondLst>
                                  <p:childTnLst>
                                    <p:set>
                                      <p:cBhvr>
                                        <p:cTn id="150" dur="1" fill="hold">
                                          <p:stCondLst>
                                            <p:cond delay="0"/>
                                          </p:stCondLst>
                                        </p:cTn>
                                        <p:tgtEl>
                                          <p:spTgt spid="105"/>
                                        </p:tgtEl>
                                        <p:attrNameLst>
                                          <p:attrName>style.visibility</p:attrName>
                                        </p:attrNameLst>
                                      </p:cBhvr>
                                      <p:to>
                                        <p:strVal val="visible"/>
                                      </p:to>
                                    </p:set>
                                  </p:childTnLst>
                                </p:cTn>
                              </p:par>
                              <p:par>
                                <p:cTn id="151" presetID="1" presetClass="entr" presetSubtype="0" fill="hold" nodeType="withEffect">
                                  <p:stCondLst>
                                    <p:cond delay="0"/>
                                  </p:stCondLst>
                                  <p:childTnLst>
                                    <p:set>
                                      <p:cBhvr>
                                        <p:cTn id="152" dur="1" fill="hold">
                                          <p:stCondLst>
                                            <p:cond delay="0"/>
                                          </p:stCondLst>
                                        </p:cTn>
                                        <p:tgtEl>
                                          <p:spTgt spid="92"/>
                                        </p:tgtEl>
                                        <p:attrNameLst>
                                          <p:attrName>style.visibility</p:attrName>
                                        </p:attrNameLst>
                                      </p:cBhvr>
                                      <p:to>
                                        <p:strVal val="visible"/>
                                      </p:to>
                                    </p:set>
                                  </p:childTnLst>
                                </p:cTn>
                              </p:par>
                              <p:par>
                                <p:cTn id="153" presetID="1" presetClass="entr" presetSubtype="0" fill="hold" nodeType="withEffect">
                                  <p:stCondLst>
                                    <p:cond delay="0"/>
                                  </p:stCondLst>
                                  <p:childTnLst>
                                    <p:set>
                                      <p:cBhvr>
                                        <p:cTn id="154" dur="1" fill="hold">
                                          <p:stCondLst>
                                            <p:cond delay="0"/>
                                          </p:stCondLst>
                                        </p:cTn>
                                        <p:tgtEl>
                                          <p:spTgt spid="149"/>
                                        </p:tgtEl>
                                        <p:attrNameLst>
                                          <p:attrName>style.visibility</p:attrName>
                                        </p:attrNameLst>
                                      </p:cBhvr>
                                      <p:to>
                                        <p:strVal val="visible"/>
                                      </p:to>
                                    </p:set>
                                  </p:childTnLst>
                                </p:cTn>
                              </p:par>
                              <p:par>
                                <p:cTn id="155" presetID="1" presetClass="entr" presetSubtype="0" fill="hold" grpId="0" nodeType="withEffect">
                                  <p:stCondLst>
                                    <p:cond delay="0"/>
                                  </p:stCondLst>
                                  <p:childTnLst>
                                    <p:set>
                                      <p:cBhvr>
                                        <p:cTn id="156" dur="1" fill="hold">
                                          <p:stCondLst>
                                            <p:cond delay="0"/>
                                          </p:stCondLst>
                                        </p:cTn>
                                        <p:tgtEl>
                                          <p:spTgt spid="148"/>
                                        </p:tgtEl>
                                        <p:attrNameLst>
                                          <p:attrName>style.visibility</p:attrName>
                                        </p:attrNameLst>
                                      </p:cBhvr>
                                      <p:to>
                                        <p:strVal val="visible"/>
                                      </p:to>
                                    </p:set>
                                  </p:childTnLst>
                                </p:cTn>
                              </p:par>
                              <p:par>
                                <p:cTn id="157" presetID="1" presetClass="entr" presetSubtype="0" fill="hold" grpId="0" nodeType="withEffect">
                                  <p:stCondLst>
                                    <p:cond delay="0"/>
                                  </p:stCondLst>
                                  <p:childTnLst>
                                    <p:set>
                                      <p:cBhvr>
                                        <p:cTn id="158" dur="1" fill="hold">
                                          <p:stCondLst>
                                            <p:cond delay="0"/>
                                          </p:stCondLst>
                                        </p:cTn>
                                        <p:tgtEl>
                                          <p:spTgt spid="131"/>
                                        </p:tgtEl>
                                        <p:attrNameLst>
                                          <p:attrName>style.visibility</p:attrName>
                                        </p:attrNameLst>
                                      </p:cBhvr>
                                      <p:to>
                                        <p:strVal val="visible"/>
                                      </p:to>
                                    </p:set>
                                  </p:childTnLst>
                                </p:cTn>
                              </p:par>
                              <p:par>
                                <p:cTn id="159" presetID="1" presetClass="entr" presetSubtype="0" fill="hold" grpId="0" nodeType="withEffect">
                                  <p:stCondLst>
                                    <p:cond delay="0"/>
                                  </p:stCondLst>
                                  <p:childTnLst>
                                    <p:set>
                                      <p:cBhvr>
                                        <p:cTn id="160" dur="1" fill="hold">
                                          <p:stCondLst>
                                            <p:cond delay="0"/>
                                          </p:stCondLst>
                                        </p:cTn>
                                        <p:tgtEl>
                                          <p:spTgt spid="132"/>
                                        </p:tgtEl>
                                        <p:attrNameLst>
                                          <p:attrName>style.visibility</p:attrName>
                                        </p:attrNameLst>
                                      </p:cBhvr>
                                      <p:to>
                                        <p:strVal val="visible"/>
                                      </p:to>
                                    </p:set>
                                  </p:childTnLst>
                                </p:cTn>
                              </p:par>
                              <p:par>
                                <p:cTn id="161" presetID="1" presetClass="entr" presetSubtype="0" fill="hold" nodeType="withEffect">
                                  <p:stCondLst>
                                    <p:cond delay="0"/>
                                  </p:stCondLst>
                                  <p:childTnLst>
                                    <p:set>
                                      <p:cBhvr>
                                        <p:cTn id="162"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P spid="81" grpId="0" animBg="1"/>
      <p:bldP spid="84" grpId="0" animBg="1"/>
      <p:bldP spid="85" grpId="0" animBg="1"/>
      <p:bldP spid="86" grpId="0" animBg="1"/>
      <p:bldP spid="89" grpId="0"/>
      <p:bldP spid="94" grpId="0" animBg="1"/>
      <p:bldP spid="95" grpId="0" animBg="1"/>
      <p:bldP spid="100" grpId="0" animBg="1"/>
      <p:bldP spid="106" grpId="0" animBg="1"/>
      <p:bldP spid="107" grpId="0" animBg="1"/>
      <p:bldP spid="110" grpId="0" animBg="1"/>
      <p:bldP spid="111" grpId="0" animBg="1"/>
      <p:bldP spid="112" grpId="0" animBg="1"/>
      <p:bldP spid="115" grpId="0"/>
      <p:bldP spid="119" grpId="0" animBg="1"/>
      <p:bldP spid="120" grpId="0" animBg="1"/>
      <p:bldP spid="129" grpId="0"/>
      <p:bldP spid="130" grpId="0"/>
      <p:bldP spid="131" grpId="0"/>
      <p:bldP spid="132" grpId="0"/>
      <p:bldP spid="133" grpId="0"/>
      <p:bldP spid="134" grpId="0"/>
      <p:bldP spid="137" grpId="0" animBg="1"/>
      <p:bldP spid="141" grpId="0"/>
      <p:bldP spid="142" grpId="0"/>
      <p:bldP spid="143" grpId="0" animBg="1"/>
      <p:bldP spid="147" grpId="0"/>
      <p:bldP spid="148" grpId="0"/>
      <p:bldP spid="151" grpId="0"/>
      <p:bldP spid="152" grpId="0"/>
      <p:bldP spid="79" grpId="0"/>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Shape 696"/>
        <p:cNvGrpSpPr/>
        <p:nvPr/>
      </p:nvGrpSpPr>
      <p:grpSpPr>
        <a:xfrm>
          <a:off x="0" y="0"/>
          <a:ext cx="0" cy="0"/>
          <a:chOff x="0" y="0"/>
          <a:chExt cx="0" cy="0"/>
        </a:xfrm>
      </p:grpSpPr>
      <p:sp>
        <p:nvSpPr>
          <p:cNvPr id="365" name="Google Shape;3039;p22">
            <a:extLst>
              <a:ext uri="{FF2B5EF4-FFF2-40B4-BE49-F238E27FC236}">
                <a16:creationId xmlns:a16="http://schemas.microsoft.com/office/drawing/2014/main" id="{29718CD8-7E44-B444-C584-3A3C22BC0A4B}"/>
              </a:ext>
            </a:extLst>
          </p:cNvPr>
          <p:cNvSpPr/>
          <p:nvPr/>
        </p:nvSpPr>
        <p:spPr>
          <a:xfrm>
            <a:off x="2612224" y="2920481"/>
            <a:ext cx="683836" cy="1676942"/>
          </a:xfrm>
          <a:prstGeom prst="roundRect">
            <a:avLst>
              <a:gd name="adj" fmla="val 2707"/>
            </a:avLst>
          </a:prstGeom>
          <a:solidFill>
            <a:schemeClr val="bg1">
              <a:lumMod val="95000"/>
            </a:schemeClr>
          </a:solidFill>
          <a:ln w="25400" cap="flat" cmpd="sng">
            <a:solidFill>
              <a:schemeClr val="bg1">
                <a:lumMod val="50000"/>
              </a:schemeClr>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cxnSp>
        <p:nvCxnSpPr>
          <p:cNvPr id="295" name="Google Shape;3012;p22">
            <a:extLst>
              <a:ext uri="{FF2B5EF4-FFF2-40B4-BE49-F238E27FC236}">
                <a16:creationId xmlns:a16="http://schemas.microsoft.com/office/drawing/2014/main" id="{A9BEB6CB-26D3-E4C5-7D2A-FE88F5E0AD76}"/>
              </a:ext>
            </a:extLst>
          </p:cNvPr>
          <p:cNvCxnSpPr>
            <a:cxnSpLocks/>
          </p:cNvCxnSpPr>
          <p:nvPr/>
        </p:nvCxnSpPr>
        <p:spPr>
          <a:xfrm flipH="1">
            <a:off x="972481" y="4164065"/>
            <a:ext cx="5674332" cy="0"/>
          </a:xfrm>
          <a:prstGeom prst="straightConnector1">
            <a:avLst/>
          </a:prstGeom>
          <a:noFill/>
          <a:ln w="25400" cap="flat" cmpd="sng">
            <a:solidFill>
              <a:schemeClr val="tx1"/>
            </a:solidFill>
            <a:prstDash val="sysDot"/>
            <a:miter lim="800000"/>
            <a:headEnd type="none" w="sm" len="sm"/>
            <a:tailEnd type="none" w="sm" len="sm"/>
          </a:ln>
        </p:spPr>
      </p:cxnSp>
      <p:cxnSp>
        <p:nvCxnSpPr>
          <p:cNvPr id="296" name="Google Shape;3012;p22">
            <a:extLst>
              <a:ext uri="{FF2B5EF4-FFF2-40B4-BE49-F238E27FC236}">
                <a16:creationId xmlns:a16="http://schemas.microsoft.com/office/drawing/2014/main" id="{8817E9FB-27DA-8891-33DD-A617E40B2CE0}"/>
              </a:ext>
            </a:extLst>
          </p:cNvPr>
          <p:cNvCxnSpPr>
            <a:cxnSpLocks/>
          </p:cNvCxnSpPr>
          <p:nvPr/>
        </p:nvCxnSpPr>
        <p:spPr>
          <a:xfrm flipH="1">
            <a:off x="816344" y="3306032"/>
            <a:ext cx="5674332" cy="0"/>
          </a:xfrm>
          <a:prstGeom prst="straightConnector1">
            <a:avLst/>
          </a:prstGeom>
          <a:noFill/>
          <a:ln w="25400" cap="flat" cmpd="sng">
            <a:solidFill>
              <a:schemeClr val="tx1"/>
            </a:solidFill>
            <a:prstDash val="sysDot"/>
            <a:miter lim="800000"/>
            <a:headEnd type="none" w="sm" len="sm"/>
            <a:tailEnd type="none" w="sm" len="sm"/>
          </a:ln>
        </p:spPr>
      </p:cxnSp>
      <p:cxnSp>
        <p:nvCxnSpPr>
          <p:cNvPr id="343" name="Google Shape;3012;p22">
            <a:extLst>
              <a:ext uri="{FF2B5EF4-FFF2-40B4-BE49-F238E27FC236}">
                <a16:creationId xmlns:a16="http://schemas.microsoft.com/office/drawing/2014/main" id="{5F2B77D8-DF83-107C-7A5D-14F4B8A48BD5}"/>
              </a:ext>
            </a:extLst>
          </p:cNvPr>
          <p:cNvCxnSpPr>
            <a:cxnSpLocks/>
          </p:cNvCxnSpPr>
          <p:nvPr/>
        </p:nvCxnSpPr>
        <p:spPr>
          <a:xfrm flipH="1">
            <a:off x="978488" y="4164065"/>
            <a:ext cx="5674332" cy="0"/>
          </a:xfrm>
          <a:prstGeom prst="straightConnector1">
            <a:avLst/>
          </a:prstGeom>
          <a:noFill/>
          <a:ln w="25400" cap="flat" cmpd="sng">
            <a:solidFill>
              <a:schemeClr val="tx1"/>
            </a:solidFill>
            <a:prstDash val="sysDot"/>
            <a:miter lim="800000"/>
            <a:headEnd type="none" w="sm" len="sm"/>
            <a:tailEnd type="none" w="sm" len="sm"/>
          </a:ln>
        </p:spPr>
      </p:cxnSp>
      <p:cxnSp>
        <p:nvCxnSpPr>
          <p:cNvPr id="344" name="Google Shape;3012;p22">
            <a:extLst>
              <a:ext uri="{FF2B5EF4-FFF2-40B4-BE49-F238E27FC236}">
                <a16:creationId xmlns:a16="http://schemas.microsoft.com/office/drawing/2014/main" id="{89E6A09C-C505-5571-80C5-D9C8E5089E34}"/>
              </a:ext>
            </a:extLst>
          </p:cNvPr>
          <p:cNvCxnSpPr>
            <a:cxnSpLocks/>
          </p:cNvCxnSpPr>
          <p:nvPr/>
        </p:nvCxnSpPr>
        <p:spPr>
          <a:xfrm flipH="1">
            <a:off x="822351" y="3306032"/>
            <a:ext cx="5674332" cy="0"/>
          </a:xfrm>
          <a:prstGeom prst="straightConnector1">
            <a:avLst/>
          </a:prstGeom>
          <a:noFill/>
          <a:ln w="25400" cap="flat" cmpd="sng">
            <a:solidFill>
              <a:schemeClr val="tx1"/>
            </a:solidFill>
            <a:prstDash val="sysDot"/>
            <a:miter lim="800000"/>
            <a:headEnd type="none" w="sm" len="sm"/>
            <a:tailEnd type="none" w="sm" len="sm"/>
          </a:ln>
        </p:spPr>
      </p:cxnSp>
      <p:sp>
        <p:nvSpPr>
          <p:cNvPr id="345" name="TextBox 344">
            <a:extLst>
              <a:ext uri="{FF2B5EF4-FFF2-40B4-BE49-F238E27FC236}">
                <a16:creationId xmlns:a16="http://schemas.microsoft.com/office/drawing/2014/main" id="{C51E128D-220D-F7B5-BC84-F0D34DECAA75}"/>
              </a:ext>
            </a:extLst>
          </p:cNvPr>
          <p:cNvSpPr txBox="1"/>
          <p:nvPr/>
        </p:nvSpPr>
        <p:spPr>
          <a:xfrm>
            <a:off x="1622898" y="2836929"/>
            <a:ext cx="5662912" cy="2750561"/>
          </a:xfrm>
          <a:prstGeom prst="rect">
            <a:avLst/>
          </a:prstGeom>
          <a:solidFill>
            <a:schemeClr val="bg1">
              <a:lumMod val="95000"/>
            </a:schemeClr>
          </a:solidFill>
          <a:ln w="25400">
            <a:solidFill>
              <a:schemeClr val="bg1">
                <a:lumMod val="50000"/>
              </a:schemeClr>
            </a:solidFill>
          </a:ln>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508" b="1"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mn-cs"/>
              </a:rPr>
              <a:t>SeGraM Module </a:t>
            </a:r>
            <a:r>
              <a:rPr kumimoji="0" lang="en-US" sz="1524" b="0" i="1"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mn-cs"/>
              </a:rPr>
              <a:t>(</a:t>
            </a:r>
            <a:r>
              <a:rPr kumimoji="0" lang="en-US" sz="1524" b="0" i="1" u="none" strike="noStrike" kern="1200" cap="none" spc="0" normalizeH="0" baseline="0" noProof="0" dirty="0">
                <a:ln>
                  <a:noFill/>
                </a:ln>
                <a:solidFill>
                  <a:prstClr val="white">
                    <a:lumMod val="50000"/>
                  </a:prstClr>
                </a:solidFill>
                <a:effectLst/>
                <a:uLnTx/>
                <a:uFillTx/>
                <a:latin typeface="Calibri" panose="020F0502020204030204" pitchFamily="34" charset="0"/>
                <a:ea typeface="+mn-ea"/>
                <a:cs typeface="Calibri" panose="020F0502020204030204" pitchFamily="34" charset="0"/>
              </a:rPr>
              <a:t>1</a:t>
            </a:r>
            <a:r>
              <a:rPr kumimoji="0" lang="en-US" sz="1524" b="0" i="1"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mn-cs"/>
              </a:rPr>
              <a:t> x per HBM</a:t>
            </a:r>
            <a:r>
              <a:rPr kumimoji="0" lang="en-US" sz="1524" b="0" i="1" u="none" strike="noStrike" kern="1200" cap="none" spc="0" normalizeH="0" baseline="0" noProof="0" dirty="0">
                <a:ln>
                  <a:noFill/>
                </a:ln>
                <a:solidFill>
                  <a:prstClr val="white">
                    <a:lumMod val="50000"/>
                  </a:prstClr>
                </a:solidFill>
                <a:effectLst/>
                <a:uLnTx/>
                <a:uFillTx/>
                <a:latin typeface="Calibri" panose="020F0502020204030204" pitchFamily="34" charset="0"/>
                <a:ea typeface="+mn-ea"/>
                <a:cs typeface="Calibri" panose="020F0502020204030204" pitchFamily="34" charset="0"/>
              </a:rPr>
              <a:t>2</a:t>
            </a:r>
            <a:r>
              <a:rPr kumimoji="0" lang="en-US" sz="1524" b="0" i="1"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mn-cs"/>
              </a:rPr>
              <a:t>E stack)</a:t>
            </a:r>
          </a:p>
        </p:txBody>
      </p:sp>
      <p:sp>
        <p:nvSpPr>
          <p:cNvPr id="507" name="TextBox 506">
            <a:extLst>
              <a:ext uri="{FF2B5EF4-FFF2-40B4-BE49-F238E27FC236}">
                <a16:creationId xmlns:a16="http://schemas.microsoft.com/office/drawing/2014/main" id="{D1F40CF5-B500-DE30-0337-7269615906C4}"/>
              </a:ext>
            </a:extLst>
          </p:cNvPr>
          <p:cNvSpPr txBox="1"/>
          <p:nvPr/>
        </p:nvSpPr>
        <p:spPr>
          <a:xfrm>
            <a:off x="1624449" y="2847580"/>
            <a:ext cx="5662912" cy="2750561"/>
          </a:xfrm>
          <a:prstGeom prst="rect">
            <a:avLst/>
          </a:prstGeom>
          <a:solidFill>
            <a:schemeClr val="bg1">
              <a:lumMod val="95000"/>
            </a:schemeClr>
          </a:solidFill>
          <a:ln w="25400">
            <a:solidFill>
              <a:schemeClr val="tx1"/>
            </a:solidFill>
          </a:ln>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508"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SeGraM Module </a:t>
            </a:r>
            <a:r>
              <a:rPr kumimoji="0" lang="en-US" sz="1524" b="0" i="1" u="none" strike="noStrike" kern="1200" cap="none" spc="0" normalizeH="0" baseline="0" noProof="0" dirty="0">
                <a:ln>
                  <a:noFill/>
                </a:ln>
                <a:solidFill>
                  <a:prstClr val="black"/>
                </a:solidFill>
                <a:effectLst/>
                <a:uLnTx/>
                <a:uFillTx/>
                <a:latin typeface="Corbel" panose="020B0503020204020204" pitchFamily="34" charset="0"/>
                <a:ea typeface="+mn-ea"/>
                <a:cs typeface="+mn-cs"/>
              </a:rPr>
              <a:t>(</a:t>
            </a:r>
            <a:r>
              <a:rPr kumimoji="0" lang="en-US" sz="1524" b="0" i="1"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1</a:t>
            </a:r>
            <a:r>
              <a:rPr kumimoji="0" lang="en-US" sz="1524" b="0" i="1" u="none" strike="noStrike" kern="1200" cap="none" spc="0" normalizeH="0" baseline="0" noProof="0" dirty="0">
                <a:ln>
                  <a:noFill/>
                </a:ln>
                <a:solidFill>
                  <a:prstClr val="black"/>
                </a:solidFill>
                <a:effectLst/>
                <a:uLnTx/>
                <a:uFillTx/>
                <a:latin typeface="Corbel" panose="020B0503020204020204" pitchFamily="34" charset="0"/>
                <a:ea typeface="+mn-ea"/>
                <a:cs typeface="+mn-cs"/>
              </a:rPr>
              <a:t> x per HBM</a:t>
            </a:r>
            <a:r>
              <a:rPr kumimoji="0" lang="en-US" sz="1524" b="0" i="1"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2</a:t>
            </a:r>
            <a:r>
              <a:rPr kumimoji="0" lang="en-US" sz="1524" b="0" i="1" u="none" strike="noStrike" kern="1200" cap="none" spc="0" normalizeH="0" baseline="0" noProof="0" dirty="0">
                <a:ln>
                  <a:noFill/>
                </a:ln>
                <a:solidFill>
                  <a:prstClr val="black"/>
                </a:solidFill>
                <a:effectLst/>
                <a:uLnTx/>
                <a:uFillTx/>
                <a:latin typeface="Corbel" panose="020B0503020204020204" pitchFamily="34" charset="0"/>
                <a:ea typeface="+mn-ea"/>
                <a:cs typeface="+mn-cs"/>
              </a:rPr>
              <a:t>E stack)</a:t>
            </a:r>
          </a:p>
        </p:txBody>
      </p:sp>
      <p:sp>
        <p:nvSpPr>
          <p:cNvPr id="346" name="Google Shape;3014;p22">
            <a:extLst>
              <a:ext uri="{FF2B5EF4-FFF2-40B4-BE49-F238E27FC236}">
                <a16:creationId xmlns:a16="http://schemas.microsoft.com/office/drawing/2014/main" id="{A40AEC20-72F9-3AB7-E5C2-FF7EED5A73AE}"/>
              </a:ext>
            </a:extLst>
          </p:cNvPr>
          <p:cNvSpPr/>
          <p:nvPr/>
        </p:nvSpPr>
        <p:spPr>
          <a:xfrm>
            <a:off x="1670740" y="1944676"/>
            <a:ext cx="5528810" cy="573059"/>
          </a:xfrm>
          <a:prstGeom prst="roundRect">
            <a:avLst>
              <a:gd name="adj" fmla="val 2707"/>
            </a:avLst>
          </a:prstGeom>
          <a:solidFill>
            <a:schemeClr val="bg1">
              <a:lumMod val="95000"/>
            </a:schemeClr>
          </a:solidFill>
          <a:ln w="25400" cap="flat" cmpd="sng">
            <a:solidFill>
              <a:schemeClr val="bg1">
                <a:lumMod val="50000"/>
              </a:schemeClr>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524" b="0" i="0" u="none" strike="noStrike" kern="1200" cap="none" spc="0" normalizeH="0" baseline="0" noProof="0" dirty="0">
              <a:ln>
                <a:noFill/>
              </a:ln>
              <a:solidFill>
                <a:prstClr val="white">
                  <a:lumMod val="50000"/>
                </a:prstClr>
              </a:solidFill>
              <a:effectLst/>
              <a:uLnTx/>
              <a:uFillTx/>
              <a:latin typeface="Corbel" panose="020B0503020204020204" pitchFamily="34" charset="0"/>
              <a:ea typeface="Calibri"/>
              <a:cs typeface="Calibri"/>
              <a:sym typeface="Calibri"/>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524" b="0" i="0" u="none" strike="noStrike" kern="1200" cap="none" spc="0" normalizeH="0" baseline="0" noProof="0" dirty="0">
              <a:ln>
                <a:noFill/>
              </a:ln>
              <a:solidFill>
                <a:prstClr val="white">
                  <a:lumMod val="50000"/>
                </a:prstClr>
              </a:solidFill>
              <a:effectLst/>
              <a:uLnTx/>
              <a:uFillTx/>
              <a:latin typeface="Corbel" panose="020B0503020204020204" pitchFamily="34" charset="0"/>
              <a:ea typeface="Calibri"/>
              <a:cs typeface="Calibri"/>
              <a:sym typeface="Calibri"/>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524" b="0" i="0" u="none" strike="noStrike" kern="1200" cap="none" spc="0" normalizeH="0" baseline="0" noProof="0" dirty="0">
              <a:ln>
                <a:noFill/>
              </a:ln>
              <a:solidFill>
                <a:prstClr val="white">
                  <a:lumMod val="50000"/>
                </a:prstClr>
              </a:solidFill>
              <a:effectLst/>
              <a:uLnTx/>
              <a:uFillTx/>
              <a:latin typeface="Corbel" panose="020B0503020204020204" pitchFamily="34" charset="0"/>
              <a:ea typeface="Calibri"/>
              <a:cs typeface="Calibri"/>
              <a:sym typeface="Calibri"/>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524" b="0" i="0" u="none" strike="noStrike" kern="1200" cap="none" spc="0" normalizeH="0" baseline="0" noProof="0" dirty="0">
              <a:ln>
                <a:noFill/>
              </a:ln>
              <a:solidFill>
                <a:prstClr val="white">
                  <a:lumMod val="50000"/>
                </a:prstClr>
              </a:solidFill>
              <a:effectLst/>
              <a:uLnTx/>
              <a:uFillTx/>
              <a:latin typeface="Corbel" panose="020B0503020204020204" pitchFamily="34" charset="0"/>
              <a:ea typeface="Calibri"/>
              <a:cs typeface="Calibri"/>
              <a:sym typeface="Calibri"/>
            </a:endParaRPr>
          </a:p>
        </p:txBody>
      </p:sp>
      <p:sp>
        <p:nvSpPr>
          <p:cNvPr id="347" name="Google Shape;3017;p22">
            <a:extLst>
              <a:ext uri="{FF2B5EF4-FFF2-40B4-BE49-F238E27FC236}">
                <a16:creationId xmlns:a16="http://schemas.microsoft.com/office/drawing/2014/main" id="{1EC7D3CD-4631-39FB-6D9C-2A7DDE57BF45}"/>
              </a:ext>
            </a:extLst>
          </p:cNvPr>
          <p:cNvSpPr/>
          <p:nvPr/>
        </p:nvSpPr>
        <p:spPr>
          <a:xfrm>
            <a:off x="1670738" y="1625481"/>
            <a:ext cx="5528810" cy="319196"/>
          </a:xfrm>
          <a:prstGeom prst="roundRect">
            <a:avLst>
              <a:gd name="adj" fmla="val 921"/>
            </a:avLst>
          </a:prstGeom>
          <a:noFill/>
          <a:ln>
            <a:noFill/>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white">
                    <a:lumMod val="50000"/>
                  </a:prstClr>
                </a:solidFill>
                <a:effectLst/>
                <a:uLnTx/>
                <a:uFillTx/>
                <a:latin typeface="Corbel" panose="020B0503020204020204" pitchFamily="34" charset="0"/>
                <a:ea typeface="Calibri"/>
                <a:cs typeface="Calibri"/>
                <a:sym typeface="Calibri"/>
              </a:rPr>
              <a:t>High Bandwidth Memory (HBM</a:t>
            </a:r>
            <a:r>
              <a:rPr kumimoji="0" lang="en-US" sz="1524" b="1" i="0" u="none" strike="noStrike" kern="1200" cap="none" spc="0" normalizeH="0" baseline="0" noProof="0" dirty="0">
                <a:ln>
                  <a:noFill/>
                </a:ln>
                <a:solidFill>
                  <a:prstClr val="white">
                    <a:lumMod val="50000"/>
                  </a:prstClr>
                </a:solidFill>
                <a:effectLst/>
                <a:uLnTx/>
                <a:uFillTx/>
                <a:latin typeface="Calibri" panose="020F0502020204030204" pitchFamily="34" charset="0"/>
                <a:ea typeface="Calibri"/>
                <a:cs typeface="Calibri" panose="020F0502020204030204" pitchFamily="34" charset="0"/>
                <a:sym typeface="Calibri"/>
              </a:rPr>
              <a:t>2</a:t>
            </a:r>
            <a:r>
              <a:rPr kumimoji="0" lang="en-US" sz="1524" b="1" i="0" u="none" strike="noStrike" kern="1200" cap="none" spc="0" normalizeH="0" baseline="0" noProof="0" dirty="0">
                <a:ln>
                  <a:noFill/>
                </a:ln>
                <a:solidFill>
                  <a:prstClr val="white">
                    <a:lumMod val="50000"/>
                  </a:prstClr>
                </a:solidFill>
                <a:effectLst/>
                <a:uLnTx/>
                <a:uFillTx/>
                <a:latin typeface="Corbel" panose="020B0503020204020204" pitchFamily="34" charset="0"/>
                <a:ea typeface="Calibri"/>
                <a:cs typeface="Calibri"/>
                <a:sym typeface="Calibri"/>
              </a:rPr>
              <a:t>E) Stack</a:t>
            </a:r>
            <a:endParaRPr kumimoji="0" sz="1524" b="0"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mn-cs"/>
            </a:endParaRPr>
          </a:p>
        </p:txBody>
      </p:sp>
      <p:cxnSp>
        <p:nvCxnSpPr>
          <p:cNvPr id="348" name="Google Shape;3019;p22">
            <a:extLst>
              <a:ext uri="{FF2B5EF4-FFF2-40B4-BE49-F238E27FC236}">
                <a16:creationId xmlns:a16="http://schemas.microsoft.com/office/drawing/2014/main" id="{A4EE8040-7403-8786-AF75-6033603CB933}"/>
              </a:ext>
            </a:extLst>
          </p:cNvPr>
          <p:cNvCxnSpPr/>
          <p:nvPr/>
        </p:nvCxnSpPr>
        <p:spPr>
          <a:xfrm rot="10800000">
            <a:off x="4243071" y="1946234"/>
            <a:ext cx="0" cy="548640"/>
          </a:xfrm>
          <a:prstGeom prst="straightConnector1">
            <a:avLst/>
          </a:prstGeom>
          <a:noFill/>
          <a:ln w="28575" cap="flat" cmpd="sng">
            <a:solidFill>
              <a:schemeClr val="dk1"/>
            </a:solidFill>
            <a:prstDash val="dot"/>
            <a:miter lim="800000"/>
            <a:headEnd type="none" w="sm" len="sm"/>
            <a:tailEnd type="none" w="sm" len="sm"/>
          </a:ln>
        </p:spPr>
      </p:cxnSp>
      <p:sp>
        <p:nvSpPr>
          <p:cNvPr id="514" name="Google Shape;3039;p22">
            <a:extLst>
              <a:ext uri="{FF2B5EF4-FFF2-40B4-BE49-F238E27FC236}">
                <a16:creationId xmlns:a16="http://schemas.microsoft.com/office/drawing/2014/main" id="{DE4B1166-469E-FA55-5E42-A57D97D6B565}"/>
              </a:ext>
            </a:extLst>
          </p:cNvPr>
          <p:cNvSpPr/>
          <p:nvPr/>
        </p:nvSpPr>
        <p:spPr>
          <a:xfrm>
            <a:off x="2617369" y="2920664"/>
            <a:ext cx="683836" cy="1676942"/>
          </a:xfrm>
          <a:prstGeom prst="roundRect">
            <a:avLst>
              <a:gd name="adj" fmla="val 2707"/>
            </a:avLst>
          </a:prstGeom>
          <a:solidFill>
            <a:schemeClr val="bg1">
              <a:lumMod val="95000"/>
            </a:schemeClr>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15" name="Google Shape;3039;p22">
            <a:extLst>
              <a:ext uri="{FF2B5EF4-FFF2-40B4-BE49-F238E27FC236}">
                <a16:creationId xmlns:a16="http://schemas.microsoft.com/office/drawing/2014/main" id="{A6286C1F-F60C-530D-E442-B7AF81B72E4B}"/>
              </a:ext>
            </a:extLst>
          </p:cNvPr>
          <p:cNvSpPr/>
          <p:nvPr/>
        </p:nvSpPr>
        <p:spPr>
          <a:xfrm>
            <a:off x="3479273" y="2920664"/>
            <a:ext cx="683836" cy="1676942"/>
          </a:xfrm>
          <a:prstGeom prst="roundRect">
            <a:avLst>
              <a:gd name="adj" fmla="val 2707"/>
            </a:avLst>
          </a:prstGeom>
          <a:solidFill>
            <a:schemeClr val="bg1">
              <a:lumMod val="95000"/>
            </a:schemeClr>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16" name="Google Shape;3039;p22">
            <a:extLst>
              <a:ext uri="{FF2B5EF4-FFF2-40B4-BE49-F238E27FC236}">
                <a16:creationId xmlns:a16="http://schemas.microsoft.com/office/drawing/2014/main" id="{C4F0090D-48ED-9197-CD2C-F2ADE814BD00}"/>
              </a:ext>
            </a:extLst>
          </p:cNvPr>
          <p:cNvSpPr/>
          <p:nvPr/>
        </p:nvSpPr>
        <p:spPr>
          <a:xfrm>
            <a:off x="5563240" y="2920483"/>
            <a:ext cx="683836" cy="1676942"/>
          </a:xfrm>
          <a:prstGeom prst="roundRect">
            <a:avLst>
              <a:gd name="adj" fmla="val 2707"/>
            </a:avLst>
          </a:prstGeom>
          <a:solidFill>
            <a:schemeClr val="bg1">
              <a:lumMod val="95000"/>
            </a:schemeClr>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17" name="Google Shape;3039;p22">
            <a:extLst>
              <a:ext uri="{FF2B5EF4-FFF2-40B4-BE49-F238E27FC236}">
                <a16:creationId xmlns:a16="http://schemas.microsoft.com/office/drawing/2014/main" id="{0AF127E8-873C-C23C-F5AD-F931159FC8BC}"/>
              </a:ext>
            </a:extLst>
          </p:cNvPr>
          <p:cNvSpPr/>
          <p:nvPr/>
        </p:nvSpPr>
        <p:spPr>
          <a:xfrm>
            <a:off x="6460726" y="2920483"/>
            <a:ext cx="683836" cy="1676942"/>
          </a:xfrm>
          <a:prstGeom prst="roundRect">
            <a:avLst>
              <a:gd name="adj" fmla="val 2707"/>
            </a:avLst>
          </a:prstGeom>
          <a:solidFill>
            <a:schemeClr val="bg1">
              <a:lumMod val="95000"/>
            </a:schemeClr>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cxnSp>
        <p:nvCxnSpPr>
          <p:cNvPr id="353" name="Google Shape;3029;p22">
            <a:extLst>
              <a:ext uri="{FF2B5EF4-FFF2-40B4-BE49-F238E27FC236}">
                <a16:creationId xmlns:a16="http://schemas.microsoft.com/office/drawing/2014/main" id="{E669B800-FDA9-775D-1A37-A3619CAD7861}"/>
              </a:ext>
            </a:extLst>
          </p:cNvPr>
          <p:cNvCxnSpPr/>
          <p:nvPr/>
        </p:nvCxnSpPr>
        <p:spPr>
          <a:xfrm rot="10800000">
            <a:off x="6329909" y="1946232"/>
            <a:ext cx="0" cy="548640"/>
          </a:xfrm>
          <a:prstGeom prst="straightConnector1">
            <a:avLst/>
          </a:prstGeom>
          <a:noFill/>
          <a:ln w="28575" cap="flat" cmpd="sng">
            <a:solidFill>
              <a:schemeClr val="dk1"/>
            </a:solidFill>
            <a:prstDash val="dot"/>
            <a:miter lim="800000"/>
            <a:headEnd type="none" w="sm" len="sm"/>
            <a:tailEnd type="none" w="sm" len="sm"/>
          </a:ln>
        </p:spPr>
      </p:cxnSp>
      <p:cxnSp>
        <p:nvCxnSpPr>
          <p:cNvPr id="354" name="Google Shape;3030;p22">
            <a:extLst>
              <a:ext uri="{FF2B5EF4-FFF2-40B4-BE49-F238E27FC236}">
                <a16:creationId xmlns:a16="http://schemas.microsoft.com/office/drawing/2014/main" id="{47676645-871E-EBE1-42D6-91E3AE77C39F}"/>
              </a:ext>
            </a:extLst>
          </p:cNvPr>
          <p:cNvCxnSpPr/>
          <p:nvPr/>
        </p:nvCxnSpPr>
        <p:spPr>
          <a:xfrm rot="10800000">
            <a:off x="5468359" y="1946232"/>
            <a:ext cx="0" cy="548640"/>
          </a:xfrm>
          <a:prstGeom prst="straightConnector1">
            <a:avLst/>
          </a:prstGeom>
          <a:noFill/>
          <a:ln w="28575" cap="flat" cmpd="sng">
            <a:solidFill>
              <a:schemeClr val="dk1"/>
            </a:solidFill>
            <a:prstDash val="dot"/>
            <a:miter lim="800000"/>
            <a:headEnd type="none" w="sm" len="sm"/>
            <a:tailEnd type="none" w="sm" len="sm"/>
          </a:ln>
        </p:spPr>
      </p:cxnSp>
      <p:cxnSp>
        <p:nvCxnSpPr>
          <p:cNvPr id="356" name="Google Shape;3033;p22">
            <a:extLst>
              <a:ext uri="{FF2B5EF4-FFF2-40B4-BE49-F238E27FC236}">
                <a16:creationId xmlns:a16="http://schemas.microsoft.com/office/drawing/2014/main" id="{403530DB-2E2B-63D3-7EEE-8427D96FA7ED}"/>
              </a:ext>
            </a:extLst>
          </p:cNvPr>
          <p:cNvCxnSpPr/>
          <p:nvPr/>
        </p:nvCxnSpPr>
        <p:spPr>
          <a:xfrm rot="10800000">
            <a:off x="3331065" y="1946232"/>
            <a:ext cx="0" cy="548640"/>
          </a:xfrm>
          <a:prstGeom prst="straightConnector1">
            <a:avLst/>
          </a:prstGeom>
          <a:noFill/>
          <a:ln w="28575" cap="flat" cmpd="sng">
            <a:solidFill>
              <a:schemeClr val="dk1"/>
            </a:solidFill>
            <a:prstDash val="dot"/>
            <a:miter lim="800000"/>
            <a:headEnd type="none" w="sm" len="sm"/>
            <a:tailEnd type="none" w="sm" len="sm"/>
          </a:ln>
        </p:spPr>
      </p:cxnSp>
      <p:sp>
        <p:nvSpPr>
          <p:cNvPr id="358" name="Google Shape;3039;p22">
            <a:extLst>
              <a:ext uri="{FF2B5EF4-FFF2-40B4-BE49-F238E27FC236}">
                <a16:creationId xmlns:a16="http://schemas.microsoft.com/office/drawing/2014/main" id="{404A7350-09F9-5788-3132-2804DC2C6510}"/>
              </a:ext>
            </a:extLst>
          </p:cNvPr>
          <p:cNvSpPr/>
          <p:nvPr/>
        </p:nvSpPr>
        <p:spPr>
          <a:xfrm>
            <a:off x="345498" y="2907399"/>
            <a:ext cx="632990" cy="1690023"/>
          </a:xfrm>
          <a:prstGeom prst="roundRect">
            <a:avLst>
              <a:gd name="adj" fmla="val 2707"/>
            </a:avLst>
          </a:prstGeom>
          <a:solidFill>
            <a:schemeClr val="bg1">
              <a:lumMod val="95000"/>
            </a:schemeClr>
          </a:solidFill>
          <a:ln w="25400" cap="flat" cmpd="sng">
            <a:solidFill>
              <a:schemeClr val="bg1">
                <a:lumMod val="50000"/>
              </a:schemeClr>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white">
                    <a:lumMod val="50000"/>
                  </a:prstClr>
                </a:solidFill>
                <a:effectLst/>
                <a:uLnTx/>
                <a:uFillTx/>
                <a:latin typeface="Corbel" panose="020B0503020204020204" pitchFamily="34" charset="0"/>
                <a:ea typeface="Calibri"/>
                <a:cs typeface="Calibri"/>
                <a:sym typeface="Calibri"/>
              </a:rPr>
              <a:t>Host</a:t>
            </a:r>
            <a:endParaRPr kumimoji="0" sz="1524" b="0" i="0" u="none" strike="noStrike" kern="1200" cap="none" spc="0" normalizeH="0" baseline="0" noProof="0" dirty="0">
              <a:ln>
                <a:noFill/>
              </a:ln>
              <a:solidFill>
                <a:prstClr val="white">
                  <a:lumMod val="50000"/>
                </a:prstClr>
              </a:solidFill>
              <a:effectLst/>
              <a:uLnTx/>
              <a:uFillTx/>
              <a:latin typeface="Corbel" panose="020B0503020204020204" pitchFamily="34" charset="0"/>
              <a:ea typeface="+mn-ea"/>
              <a:cs typeface="+mn-cs"/>
            </a:endParaRPr>
          </a:p>
        </p:txBody>
      </p:sp>
      <p:sp>
        <p:nvSpPr>
          <p:cNvPr id="362" name="Google Shape;3038;p22">
            <a:extLst>
              <a:ext uri="{FF2B5EF4-FFF2-40B4-BE49-F238E27FC236}">
                <a16:creationId xmlns:a16="http://schemas.microsoft.com/office/drawing/2014/main" id="{F23BA7B7-71C5-93C7-C928-DE568CDF7FAF}"/>
              </a:ext>
            </a:extLst>
          </p:cNvPr>
          <p:cNvSpPr/>
          <p:nvPr/>
        </p:nvSpPr>
        <p:spPr>
          <a:xfrm>
            <a:off x="3426811" y="2062527"/>
            <a:ext cx="2812152" cy="258522"/>
          </a:xfrm>
          <a:prstGeom prst="roundRect">
            <a:avLst>
              <a:gd name="adj" fmla="val 921"/>
            </a:avLst>
          </a:prstGeom>
          <a:noFill/>
          <a:ln w="28575">
            <a:noFill/>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0"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 . .</a:t>
            </a:r>
            <a:endParaRPr kumimoji="0" sz="1524"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381" name="Isosceles Triangle 380">
            <a:extLst>
              <a:ext uri="{FF2B5EF4-FFF2-40B4-BE49-F238E27FC236}">
                <a16:creationId xmlns:a16="http://schemas.microsoft.com/office/drawing/2014/main" id="{22DC8017-2F2C-740F-18C5-8DCD103730DB}"/>
              </a:ext>
            </a:extLst>
          </p:cNvPr>
          <p:cNvSpPr/>
          <p:nvPr/>
        </p:nvSpPr>
        <p:spPr>
          <a:xfrm rot="5400000">
            <a:off x="1299981" y="3260527"/>
            <a:ext cx="92900" cy="92900"/>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382" name="Isosceles Triangle 381">
            <a:extLst>
              <a:ext uri="{FF2B5EF4-FFF2-40B4-BE49-F238E27FC236}">
                <a16:creationId xmlns:a16="http://schemas.microsoft.com/office/drawing/2014/main" id="{DD115433-32FF-36CC-9D9C-A4601361BD2E}"/>
              </a:ext>
            </a:extLst>
          </p:cNvPr>
          <p:cNvSpPr/>
          <p:nvPr/>
        </p:nvSpPr>
        <p:spPr>
          <a:xfrm rot="5400000" flipH="1" flipV="1">
            <a:off x="1299981" y="4112107"/>
            <a:ext cx="92900" cy="92900"/>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3" name="Title 2">
            <a:extLst>
              <a:ext uri="{FF2B5EF4-FFF2-40B4-BE49-F238E27FC236}">
                <a16:creationId xmlns:a16="http://schemas.microsoft.com/office/drawing/2014/main" id="{AD59D520-5920-AB4E-A3ED-7922AA4BC1C3}"/>
              </a:ext>
            </a:extLst>
          </p:cNvPr>
          <p:cNvSpPr>
            <a:spLocks noGrp="1"/>
          </p:cNvSpPr>
          <p:nvPr>
            <p:ph type="title"/>
          </p:nvPr>
        </p:nvSpPr>
        <p:spPr/>
        <p:txBody>
          <a:bodyPr>
            <a:normAutofit fontScale="90000"/>
          </a:bodyPr>
          <a:lstStyle/>
          <a:p>
            <a:r>
              <a:rPr lang="en-US" dirty="0"/>
              <a:t>Overall System Design of SeGraM</a:t>
            </a:r>
          </a:p>
        </p:txBody>
      </p:sp>
      <p:pic>
        <p:nvPicPr>
          <p:cNvPr id="97" name="Picture 96">
            <a:extLst>
              <a:ext uri="{FF2B5EF4-FFF2-40B4-BE49-F238E27FC236}">
                <a16:creationId xmlns:a16="http://schemas.microsoft.com/office/drawing/2014/main" id="{9D9EEEDA-7016-7ED7-D43F-5BCA0C0FDBAC}"/>
              </a:ext>
            </a:extLst>
          </p:cNvPr>
          <p:cNvPicPr>
            <a:picLocks noChangeAspect="1"/>
          </p:cNvPicPr>
          <p:nvPr/>
        </p:nvPicPr>
        <p:blipFill rotWithShape="1">
          <a:blip r:embed="rId3"/>
          <a:srcRect r="86327"/>
          <a:stretch/>
        </p:blipFill>
        <p:spPr>
          <a:xfrm>
            <a:off x="1665733" y="1932432"/>
            <a:ext cx="783402" cy="597460"/>
          </a:xfrm>
          <a:prstGeom prst="rect">
            <a:avLst/>
          </a:prstGeom>
        </p:spPr>
      </p:pic>
      <p:sp>
        <p:nvSpPr>
          <p:cNvPr id="4" name="Slide Number Placeholder 3">
            <a:extLst>
              <a:ext uri="{FF2B5EF4-FFF2-40B4-BE49-F238E27FC236}">
                <a16:creationId xmlns:a16="http://schemas.microsoft.com/office/drawing/2014/main" id="{70869F66-9577-FF48-A7F7-63DD640C9C85}"/>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182</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
        <p:nvSpPr>
          <p:cNvPr id="98" name="Google Shape;3014;p22">
            <a:extLst>
              <a:ext uri="{FF2B5EF4-FFF2-40B4-BE49-F238E27FC236}">
                <a16:creationId xmlns:a16="http://schemas.microsoft.com/office/drawing/2014/main" id="{711C2603-60D4-98FC-C752-CC412A163110}"/>
              </a:ext>
            </a:extLst>
          </p:cNvPr>
          <p:cNvSpPr/>
          <p:nvPr/>
        </p:nvSpPr>
        <p:spPr>
          <a:xfrm>
            <a:off x="1673352" y="1945605"/>
            <a:ext cx="5528810" cy="573059"/>
          </a:xfrm>
          <a:prstGeom prst="roundRect">
            <a:avLst>
              <a:gd name="adj" fmla="val 2707"/>
            </a:avLst>
          </a:prstGeom>
          <a:solidFill>
            <a:srgbClr val="BBD6EE"/>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524" b="0"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524" b="0"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524" b="0"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524" b="0"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endParaRPr>
          </a:p>
        </p:txBody>
      </p:sp>
      <p:cxnSp>
        <p:nvCxnSpPr>
          <p:cNvPr id="300" name="Google Shape;3019;p22">
            <a:extLst>
              <a:ext uri="{FF2B5EF4-FFF2-40B4-BE49-F238E27FC236}">
                <a16:creationId xmlns:a16="http://schemas.microsoft.com/office/drawing/2014/main" id="{24D22274-2829-D988-4DC5-16EF8C54A871}"/>
              </a:ext>
            </a:extLst>
          </p:cNvPr>
          <p:cNvCxnSpPr/>
          <p:nvPr/>
        </p:nvCxnSpPr>
        <p:spPr>
          <a:xfrm rot="10800000">
            <a:off x="4237064" y="1946234"/>
            <a:ext cx="0" cy="548640"/>
          </a:xfrm>
          <a:prstGeom prst="straightConnector1">
            <a:avLst/>
          </a:prstGeom>
          <a:noFill/>
          <a:ln w="28575" cap="flat" cmpd="sng">
            <a:solidFill>
              <a:schemeClr val="dk1"/>
            </a:solidFill>
            <a:prstDash val="dot"/>
            <a:miter lim="800000"/>
            <a:headEnd type="none" w="sm" len="sm"/>
            <a:tailEnd type="none" w="sm" len="sm"/>
          </a:ln>
        </p:spPr>
      </p:cxnSp>
      <p:cxnSp>
        <p:nvCxnSpPr>
          <p:cNvPr id="305" name="Google Shape;3029;p22">
            <a:extLst>
              <a:ext uri="{FF2B5EF4-FFF2-40B4-BE49-F238E27FC236}">
                <a16:creationId xmlns:a16="http://schemas.microsoft.com/office/drawing/2014/main" id="{A2F2633B-041E-6C30-0017-BEAD3C9F66B3}"/>
              </a:ext>
            </a:extLst>
          </p:cNvPr>
          <p:cNvCxnSpPr/>
          <p:nvPr/>
        </p:nvCxnSpPr>
        <p:spPr>
          <a:xfrm rot="10800000">
            <a:off x="6323902" y="1946232"/>
            <a:ext cx="0" cy="548640"/>
          </a:xfrm>
          <a:prstGeom prst="straightConnector1">
            <a:avLst/>
          </a:prstGeom>
          <a:noFill/>
          <a:ln w="28575" cap="flat" cmpd="sng">
            <a:solidFill>
              <a:schemeClr val="dk1"/>
            </a:solidFill>
            <a:prstDash val="dot"/>
            <a:miter lim="800000"/>
            <a:headEnd type="none" w="sm" len="sm"/>
            <a:tailEnd type="none" w="sm" len="sm"/>
          </a:ln>
        </p:spPr>
      </p:cxnSp>
      <p:cxnSp>
        <p:nvCxnSpPr>
          <p:cNvPr id="306" name="Google Shape;3030;p22">
            <a:extLst>
              <a:ext uri="{FF2B5EF4-FFF2-40B4-BE49-F238E27FC236}">
                <a16:creationId xmlns:a16="http://schemas.microsoft.com/office/drawing/2014/main" id="{7B5F0E45-7BB2-D581-4F58-C469EF875EF3}"/>
              </a:ext>
            </a:extLst>
          </p:cNvPr>
          <p:cNvCxnSpPr/>
          <p:nvPr/>
        </p:nvCxnSpPr>
        <p:spPr>
          <a:xfrm rot="10800000">
            <a:off x="5462352" y="1946232"/>
            <a:ext cx="0" cy="548640"/>
          </a:xfrm>
          <a:prstGeom prst="straightConnector1">
            <a:avLst/>
          </a:prstGeom>
          <a:noFill/>
          <a:ln w="28575" cap="flat" cmpd="sng">
            <a:solidFill>
              <a:schemeClr val="dk1"/>
            </a:solidFill>
            <a:prstDash val="dot"/>
            <a:miter lim="800000"/>
            <a:headEnd type="none" w="sm" len="sm"/>
            <a:tailEnd type="none" w="sm" len="sm"/>
          </a:ln>
        </p:spPr>
      </p:cxnSp>
      <p:cxnSp>
        <p:nvCxnSpPr>
          <p:cNvPr id="308" name="Google Shape;3033;p22">
            <a:extLst>
              <a:ext uri="{FF2B5EF4-FFF2-40B4-BE49-F238E27FC236}">
                <a16:creationId xmlns:a16="http://schemas.microsoft.com/office/drawing/2014/main" id="{5B6120AE-F8A6-C242-1432-B30ECB86F6C6}"/>
              </a:ext>
            </a:extLst>
          </p:cNvPr>
          <p:cNvCxnSpPr/>
          <p:nvPr/>
        </p:nvCxnSpPr>
        <p:spPr>
          <a:xfrm rot="10800000">
            <a:off x="3325058" y="1946232"/>
            <a:ext cx="0" cy="548640"/>
          </a:xfrm>
          <a:prstGeom prst="straightConnector1">
            <a:avLst/>
          </a:prstGeom>
          <a:noFill/>
          <a:ln w="28575" cap="flat" cmpd="sng">
            <a:solidFill>
              <a:schemeClr val="dk1"/>
            </a:solidFill>
            <a:prstDash val="dot"/>
            <a:miter lim="800000"/>
            <a:headEnd type="none" w="sm" len="sm"/>
            <a:tailEnd type="none" w="sm" len="sm"/>
          </a:ln>
        </p:spPr>
      </p:cxnSp>
      <p:sp>
        <p:nvSpPr>
          <p:cNvPr id="316" name="Google Shape;3038;p22">
            <a:extLst>
              <a:ext uri="{FF2B5EF4-FFF2-40B4-BE49-F238E27FC236}">
                <a16:creationId xmlns:a16="http://schemas.microsoft.com/office/drawing/2014/main" id="{29A32F72-97F8-8431-0C64-02CC65F2C5C9}"/>
              </a:ext>
            </a:extLst>
          </p:cNvPr>
          <p:cNvSpPr/>
          <p:nvPr/>
        </p:nvSpPr>
        <p:spPr>
          <a:xfrm>
            <a:off x="3420804" y="2062527"/>
            <a:ext cx="2812152" cy="258522"/>
          </a:xfrm>
          <a:prstGeom prst="roundRect">
            <a:avLst>
              <a:gd name="adj" fmla="val 921"/>
            </a:avLst>
          </a:prstGeom>
          <a:noFill/>
          <a:ln w="28575">
            <a:noFill/>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0"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 . .</a:t>
            </a:r>
            <a:endParaRPr kumimoji="0" sz="1524"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335" name="Isosceles Triangle 334">
            <a:extLst>
              <a:ext uri="{FF2B5EF4-FFF2-40B4-BE49-F238E27FC236}">
                <a16:creationId xmlns:a16="http://schemas.microsoft.com/office/drawing/2014/main" id="{267AA743-CD43-86CE-A8DB-1ECF0032EAB4}"/>
              </a:ext>
            </a:extLst>
          </p:cNvPr>
          <p:cNvSpPr/>
          <p:nvPr/>
        </p:nvSpPr>
        <p:spPr>
          <a:xfrm rot="5400000">
            <a:off x="1293974" y="3260527"/>
            <a:ext cx="92900" cy="92900"/>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336" name="Isosceles Triangle 335">
            <a:extLst>
              <a:ext uri="{FF2B5EF4-FFF2-40B4-BE49-F238E27FC236}">
                <a16:creationId xmlns:a16="http://schemas.microsoft.com/office/drawing/2014/main" id="{66D23C83-A38F-4298-98FC-F357817D894D}"/>
              </a:ext>
            </a:extLst>
          </p:cNvPr>
          <p:cNvSpPr/>
          <p:nvPr/>
        </p:nvSpPr>
        <p:spPr>
          <a:xfrm rot="5400000" flipH="1" flipV="1">
            <a:off x="1293974" y="4112107"/>
            <a:ext cx="92900" cy="92900"/>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505" name="Google Shape;3017;p22">
            <a:extLst>
              <a:ext uri="{FF2B5EF4-FFF2-40B4-BE49-F238E27FC236}">
                <a16:creationId xmlns:a16="http://schemas.microsoft.com/office/drawing/2014/main" id="{D2ACC8C1-2E1F-1CDC-2C0B-84EF9C30AC50}"/>
              </a:ext>
            </a:extLst>
          </p:cNvPr>
          <p:cNvSpPr/>
          <p:nvPr/>
        </p:nvSpPr>
        <p:spPr>
          <a:xfrm>
            <a:off x="1675176" y="1628831"/>
            <a:ext cx="5528810" cy="319196"/>
          </a:xfrm>
          <a:prstGeom prst="roundRect">
            <a:avLst>
              <a:gd name="adj" fmla="val 921"/>
            </a:avLst>
          </a:prstGeom>
          <a:noFill/>
          <a:ln>
            <a:noFill/>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High Bandwidth Memory (HBM</a:t>
            </a:r>
            <a:r>
              <a:rPr kumimoji="0" lang="en-US" sz="1524" b="1" i="0" u="none" strike="noStrike" kern="1200" cap="none" spc="0" normalizeH="0" baseline="0" noProof="0" dirty="0">
                <a:ln>
                  <a:noFill/>
                </a:ln>
                <a:solidFill>
                  <a:prstClr val="black"/>
                </a:solidFill>
                <a:effectLst/>
                <a:uLnTx/>
                <a:uFillTx/>
                <a:latin typeface="Calibri" panose="020F0502020204030204" pitchFamily="34" charset="0"/>
                <a:ea typeface="Calibri"/>
                <a:cs typeface="Calibri" panose="020F0502020204030204" pitchFamily="34" charset="0"/>
                <a:sym typeface="Calibri"/>
              </a:rPr>
              <a:t>2</a:t>
            </a: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E) Stack</a:t>
            </a:r>
            <a:endParaRPr kumimoji="0" sz="1524"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23" name="Google Shape;3017;p22">
            <a:extLst>
              <a:ext uri="{FF2B5EF4-FFF2-40B4-BE49-F238E27FC236}">
                <a16:creationId xmlns:a16="http://schemas.microsoft.com/office/drawing/2014/main" id="{81FC035E-7048-4334-31B8-A4D170604EA8}"/>
              </a:ext>
            </a:extLst>
          </p:cNvPr>
          <p:cNvSpPr/>
          <p:nvPr/>
        </p:nvSpPr>
        <p:spPr>
          <a:xfrm>
            <a:off x="6454622" y="4665085"/>
            <a:ext cx="683836" cy="366566"/>
          </a:xfrm>
          <a:prstGeom prst="roundRect">
            <a:avLst>
              <a:gd name="adj" fmla="val 921"/>
            </a:avLst>
          </a:prstGeom>
          <a:noFill/>
          <a:ln>
            <a:noFill/>
          </a:ln>
        </p:spPr>
        <p:txBody>
          <a:bodyPr spcFirstLastPara="1" wrap="square" lIns="0" tIns="0" rIns="0" bIns="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SeGraM</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Calibri"/>
                <a:sym typeface="Calibri"/>
              </a:rPr>
              <a:t>Acc.</a:t>
            </a:r>
            <a:endParaRPr kumimoji="0" lang="en-US" sz="1524"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24" name="Google Shape;3017;p22">
            <a:extLst>
              <a:ext uri="{FF2B5EF4-FFF2-40B4-BE49-F238E27FC236}">
                <a16:creationId xmlns:a16="http://schemas.microsoft.com/office/drawing/2014/main" id="{83E95A2A-7BE5-2BD3-34AE-ED04CE8A6EDF}"/>
              </a:ext>
            </a:extLst>
          </p:cNvPr>
          <p:cNvSpPr/>
          <p:nvPr/>
        </p:nvSpPr>
        <p:spPr>
          <a:xfrm>
            <a:off x="5564669" y="4665457"/>
            <a:ext cx="683836" cy="366566"/>
          </a:xfrm>
          <a:prstGeom prst="roundRect">
            <a:avLst>
              <a:gd name="adj" fmla="val 921"/>
            </a:avLst>
          </a:prstGeom>
          <a:noFill/>
          <a:ln>
            <a:noFill/>
          </a:ln>
        </p:spPr>
        <p:txBody>
          <a:bodyPr spcFirstLastPara="1" wrap="square" lIns="0" tIns="0" rIns="0" bIns="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SeGraM</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Calibri"/>
                <a:sym typeface="Calibri"/>
              </a:rPr>
              <a:t>Acc.</a:t>
            </a:r>
            <a:endParaRPr kumimoji="0" lang="en-US" sz="1524"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25" name="Google Shape;3017;p22">
            <a:extLst>
              <a:ext uri="{FF2B5EF4-FFF2-40B4-BE49-F238E27FC236}">
                <a16:creationId xmlns:a16="http://schemas.microsoft.com/office/drawing/2014/main" id="{5BB00731-1229-922E-1A14-E66D5FACA1EE}"/>
              </a:ext>
            </a:extLst>
          </p:cNvPr>
          <p:cNvSpPr/>
          <p:nvPr/>
        </p:nvSpPr>
        <p:spPr>
          <a:xfrm>
            <a:off x="1719883" y="4666878"/>
            <a:ext cx="683836" cy="383357"/>
          </a:xfrm>
          <a:prstGeom prst="roundRect">
            <a:avLst>
              <a:gd name="adj" fmla="val 921"/>
            </a:avLst>
          </a:prstGeom>
          <a:noFill/>
          <a:ln>
            <a:noFill/>
          </a:ln>
        </p:spPr>
        <p:txBody>
          <a:bodyPr spcFirstLastPara="1" wrap="square" lIns="0" tIns="0" rIns="0" bIns="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SeGraM</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Calibri"/>
                <a:sym typeface="Calibri"/>
              </a:rPr>
              <a:t>Acc.</a:t>
            </a:r>
            <a:endParaRPr kumimoji="0" lang="en-US" sz="1524"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26" name="Google Shape;3017;p22">
            <a:extLst>
              <a:ext uri="{FF2B5EF4-FFF2-40B4-BE49-F238E27FC236}">
                <a16:creationId xmlns:a16="http://schemas.microsoft.com/office/drawing/2014/main" id="{CF813045-03CC-CE63-B2D0-989A09534696}"/>
              </a:ext>
            </a:extLst>
          </p:cNvPr>
          <p:cNvSpPr/>
          <p:nvPr/>
        </p:nvSpPr>
        <p:spPr>
          <a:xfrm>
            <a:off x="2591629" y="4666878"/>
            <a:ext cx="683836" cy="383357"/>
          </a:xfrm>
          <a:prstGeom prst="roundRect">
            <a:avLst>
              <a:gd name="adj" fmla="val 921"/>
            </a:avLst>
          </a:prstGeom>
          <a:noFill/>
          <a:ln>
            <a:noFill/>
          </a:ln>
        </p:spPr>
        <p:txBody>
          <a:bodyPr spcFirstLastPara="1" wrap="square" lIns="0" tIns="0" rIns="0" bIns="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SeGraM</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Calibri"/>
                <a:sym typeface="Calibri"/>
              </a:rPr>
              <a:t>Acc.</a:t>
            </a:r>
            <a:endParaRPr kumimoji="0" lang="en-US" sz="1524"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27" name="Google Shape;3017;p22">
            <a:extLst>
              <a:ext uri="{FF2B5EF4-FFF2-40B4-BE49-F238E27FC236}">
                <a16:creationId xmlns:a16="http://schemas.microsoft.com/office/drawing/2014/main" id="{4DEFEFBA-E567-103E-C2DE-0D8A46F0C609}"/>
              </a:ext>
            </a:extLst>
          </p:cNvPr>
          <p:cNvSpPr/>
          <p:nvPr/>
        </p:nvSpPr>
        <p:spPr>
          <a:xfrm>
            <a:off x="3481583" y="4666507"/>
            <a:ext cx="683836" cy="383357"/>
          </a:xfrm>
          <a:prstGeom prst="roundRect">
            <a:avLst>
              <a:gd name="adj" fmla="val 921"/>
            </a:avLst>
          </a:prstGeom>
          <a:noFill/>
          <a:ln>
            <a:noFill/>
          </a:ln>
        </p:spPr>
        <p:txBody>
          <a:bodyPr spcFirstLastPara="1" wrap="square" lIns="0" tIns="0" rIns="0" bIns="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SeGraM</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Calibri"/>
                <a:sym typeface="Calibri"/>
              </a:rPr>
              <a:t>Acc.</a:t>
            </a:r>
            <a:endParaRPr kumimoji="0" lang="en-US" sz="1524"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28" name="Google Shape;3039;p22">
            <a:extLst>
              <a:ext uri="{FF2B5EF4-FFF2-40B4-BE49-F238E27FC236}">
                <a16:creationId xmlns:a16="http://schemas.microsoft.com/office/drawing/2014/main" id="{63461167-31C5-FF34-8147-89F7F0482A4B}"/>
              </a:ext>
            </a:extLst>
          </p:cNvPr>
          <p:cNvSpPr/>
          <p:nvPr/>
        </p:nvSpPr>
        <p:spPr>
          <a:xfrm>
            <a:off x="1719883" y="2920666"/>
            <a:ext cx="683836" cy="1676760"/>
          </a:xfrm>
          <a:prstGeom prst="roundRect">
            <a:avLst>
              <a:gd name="adj" fmla="val 2707"/>
            </a:avLst>
          </a:prstGeom>
          <a:solidFill>
            <a:schemeClr val="bg1">
              <a:lumMod val="95000"/>
            </a:schemeClr>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cxnSp>
        <p:nvCxnSpPr>
          <p:cNvPr id="529" name="Google Shape;3018;p22">
            <a:extLst>
              <a:ext uri="{FF2B5EF4-FFF2-40B4-BE49-F238E27FC236}">
                <a16:creationId xmlns:a16="http://schemas.microsoft.com/office/drawing/2014/main" id="{0FA78B6E-FBE1-4C3E-AC79-57F167B3DADC}"/>
              </a:ext>
            </a:extLst>
          </p:cNvPr>
          <p:cNvCxnSpPr>
            <a:cxnSpLocks/>
          </p:cNvCxnSpPr>
          <p:nvPr/>
        </p:nvCxnSpPr>
        <p:spPr>
          <a:xfrm flipH="1" flipV="1">
            <a:off x="2056429" y="2517133"/>
            <a:ext cx="3806" cy="394229"/>
          </a:xfrm>
          <a:prstGeom prst="straightConnector1">
            <a:avLst/>
          </a:prstGeom>
          <a:noFill/>
          <a:ln w="25400" cap="flat" cmpd="sng">
            <a:solidFill>
              <a:schemeClr val="tx1"/>
            </a:solidFill>
            <a:prstDash val="solid"/>
            <a:miter lim="800000"/>
            <a:headEnd type="none" w="sm" len="sm"/>
            <a:tailEnd type="none" w="sm" len="sm"/>
          </a:ln>
        </p:spPr>
      </p:cxnSp>
      <p:cxnSp>
        <p:nvCxnSpPr>
          <p:cNvPr id="530" name="Google Shape;3018;p22">
            <a:extLst>
              <a:ext uri="{FF2B5EF4-FFF2-40B4-BE49-F238E27FC236}">
                <a16:creationId xmlns:a16="http://schemas.microsoft.com/office/drawing/2014/main" id="{038E886A-6FFF-5198-AEE2-E65270802EE9}"/>
              </a:ext>
            </a:extLst>
          </p:cNvPr>
          <p:cNvCxnSpPr>
            <a:cxnSpLocks/>
          </p:cNvCxnSpPr>
          <p:nvPr/>
        </p:nvCxnSpPr>
        <p:spPr>
          <a:xfrm flipH="1" flipV="1">
            <a:off x="2931981" y="2519332"/>
            <a:ext cx="0" cy="392027"/>
          </a:xfrm>
          <a:prstGeom prst="straightConnector1">
            <a:avLst/>
          </a:prstGeom>
          <a:noFill/>
          <a:ln w="25400" cap="flat" cmpd="sng">
            <a:solidFill>
              <a:schemeClr val="tx1"/>
            </a:solidFill>
            <a:prstDash val="solid"/>
            <a:miter lim="800000"/>
            <a:headEnd type="none" w="sm" len="sm"/>
            <a:tailEnd type="none" w="sm" len="sm"/>
          </a:ln>
        </p:spPr>
      </p:cxnSp>
      <p:cxnSp>
        <p:nvCxnSpPr>
          <p:cNvPr id="531" name="Google Shape;3018;p22">
            <a:extLst>
              <a:ext uri="{FF2B5EF4-FFF2-40B4-BE49-F238E27FC236}">
                <a16:creationId xmlns:a16="http://schemas.microsoft.com/office/drawing/2014/main" id="{70D8A72D-2906-295A-952F-2492DA3C51E7}"/>
              </a:ext>
            </a:extLst>
          </p:cNvPr>
          <p:cNvCxnSpPr>
            <a:cxnSpLocks/>
          </p:cNvCxnSpPr>
          <p:nvPr/>
        </p:nvCxnSpPr>
        <p:spPr>
          <a:xfrm flipH="1" flipV="1">
            <a:off x="3803727" y="2519332"/>
            <a:ext cx="0" cy="392027"/>
          </a:xfrm>
          <a:prstGeom prst="straightConnector1">
            <a:avLst/>
          </a:prstGeom>
          <a:noFill/>
          <a:ln w="25400" cap="flat" cmpd="sng">
            <a:solidFill>
              <a:schemeClr val="tx1"/>
            </a:solidFill>
            <a:prstDash val="solid"/>
            <a:miter lim="800000"/>
            <a:headEnd type="none" w="sm" len="sm"/>
            <a:tailEnd type="none" w="sm" len="sm"/>
          </a:ln>
        </p:spPr>
      </p:cxnSp>
      <p:cxnSp>
        <p:nvCxnSpPr>
          <p:cNvPr id="532" name="Google Shape;3018;p22">
            <a:extLst>
              <a:ext uri="{FF2B5EF4-FFF2-40B4-BE49-F238E27FC236}">
                <a16:creationId xmlns:a16="http://schemas.microsoft.com/office/drawing/2014/main" id="{F1B31A25-D633-EBC7-9D76-13244A75CE71}"/>
              </a:ext>
            </a:extLst>
          </p:cNvPr>
          <p:cNvCxnSpPr>
            <a:cxnSpLocks/>
          </p:cNvCxnSpPr>
          <p:nvPr/>
        </p:nvCxnSpPr>
        <p:spPr>
          <a:xfrm flipH="1" flipV="1">
            <a:off x="5896815" y="2506331"/>
            <a:ext cx="0" cy="394229"/>
          </a:xfrm>
          <a:prstGeom prst="straightConnector1">
            <a:avLst/>
          </a:prstGeom>
          <a:noFill/>
          <a:ln w="25400" cap="flat" cmpd="sng">
            <a:solidFill>
              <a:schemeClr val="tx1"/>
            </a:solidFill>
            <a:prstDash val="solid"/>
            <a:miter lim="800000"/>
            <a:headEnd type="none" w="sm" len="sm"/>
            <a:tailEnd type="none" w="sm" len="sm"/>
          </a:ln>
        </p:spPr>
      </p:cxnSp>
      <p:cxnSp>
        <p:nvCxnSpPr>
          <p:cNvPr id="533" name="Google Shape;3018;p22">
            <a:extLst>
              <a:ext uri="{FF2B5EF4-FFF2-40B4-BE49-F238E27FC236}">
                <a16:creationId xmlns:a16="http://schemas.microsoft.com/office/drawing/2014/main" id="{F160A751-7732-AECF-5130-1484791F710A}"/>
              </a:ext>
            </a:extLst>
          </p:cNvPr>
          <p:cNvCxnSpPr>
            <a:cxnSpLocks/>
          </p:cNvCxnSpPr>
          <p:nvPr/>
        </p:nvCxnSpPr>
        <p:spPr>
          <a:xfrm flipH="1" flipV="1">
            <a:off x="6772368" y="2508530"/>
            <a:ext cx="0" cy="392027"/>
          </a:xfrm>
          <a:prstGeom prst="straightConnector1">
            <a:avLst/>
          </a:prstGeom>
          <a:noFill/>
          <a:ln w="25400" cap="flat" cmpd="sng">
            <a:solidFill>
              <a:schemeClr val="tx1"/>
            </a:solidFill>
            <a:prstDash val="solid"/>
            <a:miter lim="800000"/>
            <a:headEnd type="none" w="sm" len="sm"/>
            <a:tailEnd type="none" w="sm" len="sm"/>
          </a:ln>
        </p:spPr>
      </p:cxnSp>
      <p:sp>
        <p:nvSpPr>
          <p:cNvPr id="534" name="Google Shape;3038;p22">
            <a:extLst>
              <a:ext uri="{FF2B5EF4-FFF2-40B4-BE49-F238E27FC236}">
                <a16:creationId xmlns:a16="http://schemas.microsoft.com/office/drawing/2014/main" id="{C4193F2A-8A51-5295-CCB7-5405E0E1D515}"/>
              </a:ext>
            </a:extLst>
          </p:cNvPr>
          <p:cNvSpPr/>
          <p:nvPr/>
        </p:nvSpPr>
        <p:spPr>
          <a:xfrm>
            <a:off x="3434733" y="3710426"/>
            <a:ext cx="2812152" cy="258522"/>
          </a:xfrm>
          <a:prstGeom prst="roundRect">
            <a:avLst>
              <a:gd name="adj" fmla="val 921"/>
            </a:avLst>
          </a:prstGeom>
          <a:noFill/>
          <a:ln>
            <a:noFill/>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 . .</a:t>
            </a:r>
            <a:endParaRPr kumimoji="0" sz="1524"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35" name="Google Shape;3039;p22">
            <a:extLst>
              <a:ext uri="{FF2B5EF4-FFF2-40B4-BE49-F238E27FC236}">
                <a16:creationId xmlns:a16="http://schemas.microsoft.com/office/drawing/2014/main" id="{A42BA4D6-E940-9DD9-033E-A287BED0BF05}"/>
              </a:ext>
            </a:extLst>
          </p:cNvPr>
          <p:cNvSpPr/>
          <p:nvPr/>
        </p:nvSpPr>
        <p:spPr>
          <a:xfrm>
            <a:off x="349016" y="2907400"/>
            <a:ext cx="632990" cy="1690023"/>
          </a:xfrm>
          <a:prstGeom prst="roundRect">
            <a:avLst>
              <a:gd name="adj" fmla="val 2707"/>
            </a:avLst>
          </a:prstGeom>
          <a:solidFill>
            <a:srgbClr val="FBE4D4"/>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Host</a:t>
            </a:r>
            <a:endParaRPr kumimoji="0" sz="1524"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41" name="Google Shape;3015;p22">
            <a:extLst>
              <a:ext uri="{FF2B5EF4-FFF2-40B4-BE49-F238E27FC236}">
                <a16:creationId xmlns:a16="http://schemas.microsoft.com/office/drawing/2014/main" id="{AABB45E4-D1D6-3C5B-C53D-CB4B64986B49}"/>
              </a:ext>
            </a:extLst>
          </p:cNvPr>
          <p:cNvSpPr/>
          <p:nvPr/>
        </p:nvSpPr>
        <p:spPr>
          <a:xfrm>
            <a:off x="1788125" y="3055375"/>
            <a:ext cx="536607" cy="555158"/>
          </a:xfrm>
          <a:prstGeom prst="roundRect">
            <a:avLst>
              <a:gd name="adj" fmla="val 921"/>
            </a:avLst>
          </a:prstGeom>
          <a:solidFill>
            <a:srgbClr val="D2C6FF"/>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MS</a:t>
            </a:r>
            <a:endParaRPr kumimoji="0" sz="1524"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42" name="Google Shape;3016;p22">
            <a:extLst>
              <a:ext uri="{FF2B5EF4-FFF2-40B4-BE49-F238E27FC236}">
                <a16:creationId xmlns:a16="http://schemas.microsoft.com/office/drawing/2014/main" id="{26AD8BCA-4B1B-3669-4563-5DECC04AA45D}"/>
              </a:ext>
            </a:extLst>
          </p:cNvPr>
          <p:cNvSpPr/>
          <p:nvPr/>
        </p:nvSpPr>
        <p:spPr>
          <a:xfrm>
            <a:off x="1788123" y="3909937"/>
            <a:ext cx="536607" cy="555158"/>
          </a:xfrm>
          <a:prstGeom prst="roundRect">
            <a:avLst>
              <a:gd name="adj" fmla="val 921"/>
            </a:avLst>
          </a:prstGeom>
          <a:solidFill>
            <a:srgbClr val="A8D08C"/>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BA</a:t>
            </a:r>
            <a:endParaRPr kumimoji="0" sz="1524"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43" name="Google Shape;3015;p22">
            <a:extLst>
              <a:ext uri="{FF2B5EF4-FFF2-40B4-BE49-F238E27FC236}">
                <a16:creationId xmlns:a16="http://schemas.microsoft.com/office/drawing/2014/main" id="{798505D6-315B-67ED-DED7-7713677009D5}"/>
              </a:ext>
            </a:extLst>
          </p:cNvPr>
          <p:cNvSpPr/>
          <p:nvPr/>
        </p:nvSpPr>
        <p:spPr>
          <a:xfrm>
            <a:off x="2685611" y="3055375"/>
            <a:ext cx="536607" cy="555158"/>
          </a:xfrm>
          <a:prstGeom prst="roundRect">
            <a:avLst>
              <a:gd name="adj" fmla="val 921"/>
            </a:avLst>
          </a:prstGeom>
          <a:solidFill>
            <a:srgbClr val="D2C6FF"/>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MS</a:t>
            </a:r>
            <a:endParaRPr kumimoji="0" sz="1524"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44" name="Google Shape;3016;p22">
            <a:extLst>
              <a:ext uri="{FF2B5EF4-FFF2-40B4-BE49-F238E27FC236}">
                <a16:creationId xmlns:a16="http://schemas.microsoft.com/office/drawing/2014/main" id="{3F5E9FA7-2AD3-D3B2-14E5-6B028D615990}"/>
              </a:ext>
            </a:extLst>
          </p:cNvPr>
          <p:cNvSpPr/>
          <p:nvPr/>
        </p:nvSpPr>
        <p:spPr>
          <a:xfrm>
            <a:off x="2685611" y="3909937"/>
            <a:ext cx="536607" cy="555158"/>
          </a:xfrm>
          <a:prstGeom prst="roundRect">
            <a:avLst>
              <a:gd name="adj" fmla="val 921"/>
            </a:avLst>
          </a:prstGeom>
          <a:solidFill>
            <a:srgbClr val="A8D08C"/>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BA</a:t>
            </a:r>
            <a:endParaRPr kumimoji="0" sz="1524"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45" name="Google Shape;3015;p22">
            <a:extLst>
              <a:ext uri="{FF2B5EF4-FFF2-40B4-BE49-F238E27FC236}">
                <a16:creationId xmlns:a16="http://schemas.microsoft.com/office/drawing/2014/main" id="{4677303C-2AA7-B2B6-7180-A6A142EC3B70}"/>
              </a:ext>
            </a:extLst>
          </p:cNvPr>
          <p:cNvSpPr/>
          <p:nvPr/>
        </p:nvSpPr>
        <p:spPr>
          <a:xfrm>
            <a:off x="3547513" y="3055375"/>
            <a:ext cx="536607" cy="555158"/>
          </a:xfrm>
          <a:prstGeom prst="roundRect">
            <a:avLst>
              <a:gd name="adj" fmla="val 921"/>
            </a:avLst>
          </a:prstGeom>
          <a:solidFill>
            <a:srgbClr val="D2C6FF"/>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MS</a:t>
            </a:r>
            <a:endParaRPr kumimoji="0" sz="1524"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46" name="Google Shape;3016;p22">
            <a:extLst>
              <a:ext uri="{FF2B5EF4-FFF2-40B4-BE49-F238E27FC236}">
                <a16:creationId xmlns:a16="http://schemas.microsoft.com/office/drawing/2014/main" id="{421C92A4-C14D-3E1D-E0E5-20A139B69CBD}"/>
              </a:ext>
            </a:extLst>
          </p:cNvPr>
          <p:cNvSpPr/>
          <p:nvPr/>
        </p:nvSpPr>
        <p:spPr>
          <a:xfrm>
            <a:off x="3547513" y="3909937"/>
            <a:ext cx="536607" cy="555158"/>
          </a:xfrm>
          <a:prstGeom prst="roundRect">
            <a:avLst>
              <a:gd name="adj" fmla="val 921"/>
            </a:avLst>
          </a:prstGeom>
          <a:solidFill>
            <a:srgbClr val="A8D08C"/>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BA</a:t>
            </a:r>
            <a:endParaRPr kumimoji="0" sz="1524"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47" name="Google Shape;3015;p22">
            <a:extLst>
              <a:ext uri="{FF2B5EF4-FFF2-40B4-BE49-F238E27FC236}">
                <a16:creationId xmlns:a16="http://schemas.microsoft.com/office/drawing/2014/main" id="{3E106D2B-16B0-92B3-FBEE-596C4F6D9F0D}"/>
              </a:ext>
            </a:extLst>
          </p:cNvPr>
          <p:cNvSpPr/>
          <p:nvPr/>
        </p:nvSpPr>
        <p:spPr>
          <a:xfrm>
            <a:off x="5631479" y="3055195"/>
            <a:ext cx="536607" cy="555158"/>
          </a:xfrm>
          <a:prstGeom prst="roundRect">
            <a:avLst>
              <a:gd name="adj" fmla="val 921"/>
            </a:avLst>
          </a:prstGeom>
          <a:solidFill>
            <a:srgbClr val="D2C6FF"/>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MS</a:t>
            </a:r>
            <a:endParaRPr kumimoji="0" sz="1524"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48" name="Google Shape;3016;p22">
            <a:extLst>
              <a:ext uri="{FF2B5EF4-FFF2-40B4-BE49-F238E27FC236}">
                <a16:creationId xmlns:a16="http://schemas.microsoft.com/office/drawing/2014/main" id="{CA2EF7BD-AFF0-3F4F-D6B5-8BE83D172ECF}"/>
              </a:ext>
            </a:extLst>
          </p:cNvPr>
          <p:cNvSpPr/>
          <p:nvPr/>
        </p:nvSpPr>
        <p:spPr>
          <a:xfrm>
            <a:off x="5631481" y="3909757"/>
            <a:ext cx="536607" cy="555158"/>
          </a:xfrm>
          <a:prstGeom prst="roundRect">
            <a:avLst>
              <a:gd name="adj" fmla="val 921"/>
            </a:avLst>
          </a:prstGeom>
          <a:solidFill>
            <a:srgbClr val="A8D08C"/>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BA</a:t>
            </a:r>
            <a:endParaRPr kumimoji="0" sz="1524"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49" name="Google Shape;3015;p22">
            <a:extLst>
              <a:ext uri="{FF2B5EF4-FFF2-40B4-BE49-F238E27FC236}">
                <a16:creationId xmlns:a16="http://schemas.microsoft.com/office/drawing/2014/main" id="{2C1E958C-2394-8972-538A-8CC95CD00CCD}"/>
              </a:ext>
            </a:extLst>
          </p:cNvPr>
          <p:cNvSpPr/>
          <p:nvPr/>
        </p:nvSpPr>
        <p:spPr>
          <a:xfrm>
            <a:off x="6528967" y="3055195"/>
            <a:ext cx="536607" cy="555158"/>
          </a:xfrm>
          <a:prstGeom prst="roundRect">
            <a:avLst>
              <a:gd name="adj" fmla="val 921"/>
            </a:avLst>
          </a:prstGeom>
          <a:solidFill>
            <a:srgbClr val="D2C6FF"/>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MS</a:t>
            </a:r>
            <a:endParaRPr kumimoji="0" sz="1524"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550" name="Google Shape;3016;p22">
            <a:extLst>
              <a:ext uri="{FF2B5EF4-FFF2-40B4-BE49-F238E27FC236}">
                <a16:creationId xmlns:a16="http://schemas.microsoft.com/office/drawing/2014/main" id="{34A7A4FA-2F4C-4738-6EF1-CF5A939D2DB8}"/>
              </a:ext>
            </a:extLst>
          </p:cNvPr>
          <p:cNvSpPr/>
          <p:nvPr/>
        </p:nvSpPr>
        <p:spPr>
          <a:xfrm>
            <a:off x="6528967" y="3909757"/>
            <a:ext cx="536607" cy="555158"/>
          </a:xfrm>
          <a:prstGeom prst="roundRect">
            <a:avLst>
              <a:gd name="adj" fmla="val 921"/>
            </a:avLst>
          </a:prstGeom>
          <a:solidFill>
            <a:srgbClr val="A8D08C"/>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24"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BA</a:t>
            </a:r>
            <a:endParaRPr kumimoji="0" sz="1524"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cxnSp>
        <p:nvCxnSpPr>
          <p:cNvPr id="551" name="Google Shape;3020;p22">
            <a:extLst>
              <a:ext uri="{FF2B5EF4-FFF2-40B4-BE49-F238E27FC236}">
                <a16:creationId xmlns:a16="http://schemas.microsoft.com/office/drawing/2014/main" id="{B3F2B6BD-2D7F-E164-B461-C3AC889C3E6D}"/>
              </a:ext>
            </a:extLst>
          </p:cNvPr>
          <p:cNvCxnSpPr/>
          <p:nvPr/>
        </p:nvCxnSpPr>
        <p:spPr>
          <a:xfrm rot="10800000">
            <a:off x="2057427" y="3622164"/>
            <a:ext cx="0" cy="296299"/>
          </a:xfrm>
          <a:prstGeom prst="straightConnector1">
            <a:avLst/>
          </a:prstGeom>
          <a:noFill/>
          <a:ln w="25400" cap="flat" cmpd="sng">
            <a:solidFill>
              <a:schemeClr val="tx1"/>
            </a:solidFill>
            <a:prstDash val="solid"/>
            <a:miter lim="800000"/>
            <a:headEnd type="none" w="sm" len="sm"/>
            <a:tailEnd type="none" w="sm" len="sm"/>
          </a:ln>
        </p:spPr>
      </p:cxnSp>
      <p:cxnSp>
        <p:nvCxnSpPr>
          <p:cNvPr id="552" name="Google Shape;3020;p22">
            <a:extLst>
              <a:ext uri="{FF2B5EF4-FFF2-40B4-BE49-F238E27FC236}">
                <a16:creationId xmlns:a16="http://schemas.microsoft.com/office/drawing/2014/main" id="{4EF555AD-BC37-113D-1648-19948DF9C1D2}"/>
              </a:ext>
            </a:extLst>
          </p:cNvPr>
          <p:cNvCxnSpPr/>
          <p:nvPr/>
        </p:nvCxnSpPr>
        <p:spPr>
          <a:xfrm rot="10800000">
            <a:off x="5900784" y="3621982"/>
            <a:ext cx="0" cy="296299"/>
          </a:xfrm>
          <a:prstGeom prst="straightConnector1">
            <a:avLst/>
          </a:prstGeom>
          <a:noFill/>
          <a:ln w="25400" cap="flat" cmpd="sng">
            <a:solidFill>
              <a:schemeClr val="tx1"/>
            </a:solidFill>
            <a:prstDash val="solid"/>
            <a:miter lim="800000"/>
            <a:headEnd type="none" w="sm" len="sm"/>
            <a:tailEnd type="none" w="sm" len="sm"/>
          </a:ln>
        </p:spPr>
      </p:cxnSp>
      <p:cxnSp>
        <p:nvCxnSpPr>
          <p:cNvPr id="553" name="Google Shape;3020;p22">
            <a:extLst>
              <a:ext uri="{FF2B5EF4-FFF2-40B4-BE49-F238E27FC236}">
                <a16:creationId xmlns:a16="http://schemas.microsoft.com/office/drawing/2014/main" id="{A6517630-64E4-C47B-EA54-B04974FA209F}"/>
              </a:ext>
            </a:extLst>
          </p:cNvPr>
          <p:cNvCxnSpPr/>
          <p:nvPr/>
        </p:nvCxnSpPr>
        <p:spPr>
          <a:xfrm rot="10800000">
            <a:off x="2948909" y="3622164"/>
            <a:ext cx="0" cy="296299"/>
          </a:xfrm>
          <a:prstGeom prst="straightConnector1">
            <a:avLst/>
          </a:prstGeom>
          <a:noFill/>
          <a:ln w="25400" cap="flat" cmpd="sng">
            <a:solidFill>
              <a:schemeClr val="tx1"/>
            </a:solidFill>
            <a:prstDash val="solid"/>
            <a:miter lim="800000"/>
            <a:headEnd type="none" w="sm" len="sm"/>
            <a:tailEnd type="none" w="sm" len="sm"/>
          </a:ln>
        </p:spPr>
      </p:cxnSp>
      <p:cxnSp>
        <p:nvCxnSpPr>
          <p:cNvPr id="554" name="Google Shape;3020;p22">
            <a:extLst>
              <a:ext uri="{FF2B5EF4-FFF2-40B4-BE49-F238E27FC236}">
                <a16:creationId xmlns:a16="http://schemas.microsoft.com/office/drawing/2014/main" id="{2AB102E9-1BA7-6352-466A-0E2747B348A6}"/>
              </a:ext>
            </a:extLst>
          </p:cNvPr>
          <p:cNvCxnSpPr/>
          <p:nvPr/>
        </p:nvCxnSpPr>
        <p:spPr>
          <a:xfrm rot="10800000">
            <a:off x="3810811" y="3622164"/>
            <a:ext cx="0" cy="296299"/>
          </a:xfrm>
          <a:prstGeom prst="straightConnector1">
            <a:avLst/>
          </a:prstGeom>
          <a:noFill/>
          <a:ln w="25400" cap="flat" cmpd="sng">
            <a:solidFill>
              <a:schemeClr val="tx1"/>
            </a:solidFill>
            <a:prstDash val="solid"/>
            <a:miter lim="800000"/>
            <a:headEnd type="none" w="sm" len="sm"/>
            <a:tailEnd type="none" w="sm" len="sm"/>
          </a:ln>
        </p:spPr>
      </p:cxnSp>
      <p:cxnSp>
        <p:nvCxnSpPr>
          <p:cNvPr id="555" name="Google Shape;3020;p22">
            <a:extLst>
              <a:ext uri="{FF2B5EF4-FFF2-40B4-BE49-F238E27FC236}">
                <a16:creationId xmlns:a16="http://schemas.microsoft.com/office/drawing/2014/main" id="{451CFF26-7856-BC95-5F8D-CFABDCCB5AE5}"/>
              </a:ext>
            </a:extLst>
          </p:cNvPr>
          <p:cNvCxnSpPr/>
          <p:nvPr/>
        </p:nvCxnSpPr>
        <p:spPr>
          <a:xfrm rot="10800000">
            <a:off x="6792264" y="3621982"/>
            <a:ext cx="0" cy="296299"/>
          </a:xfrm>
          <a:prstGeom prst="straightConnector1">
            <a:avLst/>
          </a:prstGeom>
          <a:noFill/>
          <a:ln w="25400" cap="flat" cmpd="sng">
            <a:solidFill>
              <a:schemeClr val="tx1"/>
            </a:solidFill>
            <a:prstDash val="solid"/>
            <a:miter lim="800000"/>
            <a:headEnd type="none" w="sm" len="sm"/>
            <a:tailEnd type="none" w="sm" len="sm"/>
          </a:ln>
        </p:spPr>
      </p:cxnSp>
      <p:sp>
        <p:nvSpPr>
          <p:cNvPr id="2" name="Right Brace 1">
            <a:extLst>
              <a:ext uri="{FF2B5EF4-FFF2-40B4-BE49-F238E27FC236}">
                <a16:creationId xmlns:a16="http://schemas.microsoft.com/office/drawing/2014/main" id="{4DC5EFD6-7079-E648-F2DF-B7C857775304}"/>
              </a:ext>
            </a:extLst>
          </p:cNvPr>
          <p:cNvSpPr/>
          <p:nvPr/>
        </p:nvSpPr>
        <p:spPr>
          <a:xfrm>
            <a:off x="7414589" y="1625481"/>
            <a:ext cx="807108" cy="4208789"/>
          </a:xfrm>
          <a:prstGeom prst="rightBrace">
            <a:avLst/>
          </a:pr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orbel" panose="020B0503020204020204"/>
              <a:ea typeface="+mn-ea"/>
              <a:cs typeface="+mn-cs"/>
            </a:endParaRPr>
          </a:p>
        </p:txBody>
      </p:sp>
      <p:sp>
        <p:nvSpPr>
          <p:cNvPr id="72" name="Google Shape;3017;p22">
            <a:extLst>
              <a:ext uri="{FF2B5EF4-FFF2-40B4-BE49-F238E27FC236}">
                <a16:creationId xmlns:a16="http://schemas.microsoft.com/office/drawing/2014/main" id="{E053ACED-7E0A-DF79-7F12-1456F969AC28}"/>
              </a:ext>
            </a:extLst>
          </p:cNvPr>
          <p:cNvSpPr/>
          <p:nvPr/>
        </p:nvSpPr>
        <p:spPr>
          <a:xfrm>
            <a:off x="8063508" y="3468756"/>
            <a:ext cx="692863" cy="425271"/>
          </a:xfrm>
          <a:prstGeom prst="roundRect">
            <a:avLst>
              <a:gd name="adj" fmla="val 921"/>
            </a:avLst>
          </a:prstGeom>
          <a:noFill/>
          <a:ln>
            <a:noFill/>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X</a:t>
            </a:r>
            <a:r>
              <a:rPr kumimoji="0" lang="en-US" sz="30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a:t>
            </a:r>
            <a:endParaRPr kumimoji="0" sz="40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73" name="Google Shape;3017;p22">
            <a:extLst>
              <a:ext uri="{FF2B5EF4-FFF2-40B4-BE49-F238E27FC236}">
                <a16:creationId xmlns:a16="http://schemas.microsoft.com/office/drawing/2014/main" id="{08BEBB75-0AE8-2477-6F1B-E227F2BEDD50}"/>
              </a:ext>
            </a:extLst>
          </p:cNvPr>
          <p:cNvSpPr/>
          <p:nvPr/>
        </p:nvSpPr>
        <p:spPr>
          <a:xfrm>
            <a:off x="8305728" y="3481518"/>
            <a:ext cx="692863" cy="425271"/>
          </a:xfrm>
          <a:prstGeom prst="roundRect">
            <a:avLst>
              <a:gd name="adj" fmla="val 921"/>
            </a:avLst>
          </a:prstGeom>
          <a:noFill/>
          <a:ln>
            <a:noFill/>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4</a:t>
            </a:r>
            <a:r>
              <a:rPr kumimoji="0" lang="en-US" sz="30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a:t>
            </a:r>
            <a:endParaRPr kumimoji="0" sz="40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Google Shape;3017;p22">
            <a:extLst>
              <a:ext uri="{FF2B5EF4-FFF2-40B4-BE49-F238E27FC236}">
                <a16:creationId xmlns:a16="http://schemas.microsoft.com/office/drawing/2014/main" id="{5FA9D024-828A-5EE6-709B-B156034E6674}"/>
              </a:ext>
            </a:extLst>
          </p:cNvPr>
          <p:cNvSpPr/>
          <p:nvPr/>
        </p:nvSpPr>
        <p:spPr>
          <a:xfrm>
            <a:off x="1726242" y="2167128"/>
            <a:ext cx="692863" cy="425271"/>
          </a:xfrm>
          <a:prstGeom prst="roundRect">
            <a:avLst>
              <a:gd name="adj" fmla="val 921"/>
            </a:avLst>
          </a:prstGeom>
          <a:noFill/>
          <a:ln>
            <a:noFill/>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CH</a:t>
            </a:r>
            <a:r>
              <a:rPr kumimoji="0" lang="en-US" sz="15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0</a:t>
            </a:r>
            <a:r>
              <a:rPr kumimoji="0" lang="en-US" sz="15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a:t>
            </a:r>
            <a:endParaRPr kumimoji="0" sz="15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cxnSp>
        <p:nvCxnSpPr>
          <p:cNvPr id="91" name="Google Shape;3031;p22">
            <a:extLst>
              <a:ext uri="{FF2B5EF4-FFF2-40B4-BE49-F238E27FC236}">
                <a16:creationId xmlns:a16="http://schemas.microsoft.com/office/drawing/2014/main" id="{0E1E7527-B87F-5887-AF27-11F643545E75}"/>
              </a:ext>
            </a:extLst>
          </p:cNvPr>
          <p:cNvCxnSpPr/>
          <p:nvPr/>
        </p:nvCxnSpPr>
        <p:spPr>
          <a:xfrm rot="10800000">
            <a:off x="2449135" y="1946232"/>
            <a:ext cx="0" cy="548640"/>
          </a:xfrm>
          <a:prstGeom prst="straightConnector1">
            <a:avLst/>
          </a:prstGeom>
          <a:noFill/>
          <a:ln w="28575" cap="flat" cmpd="sng">
            <a:solidFill>
              <a:schemeClr val="dk1"/>
            </a:solidFill>
            <a:prstDash val="dot"/>
            <a:miter lim="800000"/>
            <a:headEnd type="none" w="sm" len="sm"/>
            <a:tailEnd type="none" w="sm" len="sm"/>
          </a:ln>
        </p:spPr>
      </p:cxnSp>
      <p:sp>
        <p:nvSpPr>
          <p:cNvPr id="99" name="Google Shape;3017;p22">
            <a:extLst>
              <a:ext uri="{FF2B5EF4-FFF2-40B4-BE49-F238E27FC236}">
                <a16:creationId xmlns:a16="http://schemas.microsoft.com/office/drawing/2014/main" id="{BF071521-C8B3-A68E-D73B-8036400D489A}"/>
              </a:ext>
            </a:extLst>
          </p:cNvPr>
          <p:cNvSpPr/>
          <p:nvPr/>
        </p:nvSpPr>
        <p:spPr>
          <a:xfrm>
            <a:off x="2566938" y="2166333"/>
            <a:ext cx="692863" cy="425271"/>
          </a:xfrm>
          <a:prstGeom prst="roundRect">
            <a:avLst>
              <a:gd name="adj" fmla="val 921"/>
            </a:avLst>
          </a:prstGeom>
          <a:noFill/>
          <a:ln>
            <a:noFill/>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CH</a:t>
            </a:r>
            <a:r>
              <a:rPr kumimoji="0" lang="en-US" sz="15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1</a:t>
            </a:r>
            <a:r>
              <a:rPr kumimoji="0" lang="en-US" sz="15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a:t>
            </a:r>
            <a:endParaRPr kumimoji="0" sz="15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Google Shape;3017;p22">
            <a:extLst>
              <a:ext uri="{FF2B5EF4-FFF2-40B4-BE49-F238E27FC236}">
                <a16:creationId xmlns:a16="http://schemas.microsoft.com/office/drawing/2014/main" id="{FFCBD371-9A29-E1DC-FCAA-2DC94F946196}"/>
              </a:ext>
            </a:extLst>
          </p:cNvPr>
          <p:cNvSpPr/>
          <p:nvPr/>
        </p:nvSpPr>
        <p:spPr>
          <a:xfrm>
            <a:off x="3444288" y="2166333"/>
            <a:ext cx="692863" cy="425271"/>
          </a:xfrm>
          <a:prstGeom prst="roundRect">
            <a:avLst>
              <a:gd name="adj" fmla="val 921"/>
            </a:avLst>
          </a:prstGeom>
          <a:noFill/>
          <a:ln>
            <a:noFill/>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CH</a:t>
            </a:r>
            <a:r>
              <a:rPr kumimoji="0" lang="en-US" sz="15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2</a:t>
            </a:r>
            <a:r>
              <a:rPr kumimoji="0" lang="en-US" sz="15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a:t>
            </a:r>
            <a:endParaRPr kumimoji="0" sz="15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1" name="Google Shape;3017;p22">
            <a:extLst>
              <a:ext uri="{FF2B5EF4-FFF2-40B4-BE49-F238E27FC236}">
                <a16:creationId xmlns:a16="http://schemas.microsoft.com/office/drawing/2014/main" id="{55D23EBA-103C-E533-4F84-F863D818AF16}"/>
              </a:ext>
            </a:extLst>
          </p:cNvPr>
          <p:cNvSpPr/>
          <p:nvPr/>
        </p:nvSpPr>
        <p:spPr>
          <a:xfrm>
            <a:off x="5531945" y="2179843"/>
            <a:ext cx="692863" cy="425271"/>
          </a:xfrm>
          <a:prstGeom prst="roundRect">
            <a:avLst>
              <a:gd name="adj" fmla="val 921"/>
            </a:avLst>
          </a:prstGeom>
          <a:noFill/>
          <a:ln>
            <a:noFill/>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CH</a:t>
            </a:r>
            <a:r>
              <a:rPr kumimoji="0" lang="en-US" sz="15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6</a:t>
            </a:r>
            <a:endParaRPr kumimoji="0" sz="15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Google Shape;3017;p22">
            <a:extLst>
              <a:ext uri="{FF2B5EF4-FFF2-40B4-BE49-F238E27FC236}">
                <a16:creationId xmlns:a16="http://schemas.microsoft.com/office/drawing/2014/main" id="{9814E656-BAB7-18A2-7AFB-785D1E19D286}"/>
              </a:ext>
            </a:extLst>
          </p:cNvPr>
          <p:cNvSpPr/>
          <p:nvPr/>
        </p:nvSpPr>
        <p:spPr>
          <a:xfrm>
            <a:off x="6400616" y="2176272"/>
            <a:ext cx="692863" cy="425271"/>
          </a:xfrm>
          <a:prstGeom prst="roundRect">
            <a:avLst>
              <a:gd name="adj" fmla="val 921"/>
            </a:avLst>
          </a:prstGeom>
          <a:noFill/>
          <a:ln>
            <a:noFill/>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CH</a:t>
            </a:r>
            <a:r>
              <a:rPr kumimoji="0" lang="en-US" sz="15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7</a:t>
            </a:r>
            <a:endParaRPr kumimoji="0" sz="15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Tree>
    <p:extLst>
      <p:ext uri="{BB962C8B-B14F-4D97-AF65-F5344CB8AC3E}">
        <p14:creationId xmlns:p14="http://schemas.microsoft.com/office/powerpoint/2010/main" val="2589627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0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8"/>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97"/>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2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2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25"/>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541"/>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551"/>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542"/>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99"/>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00"/>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01"/>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102"/>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98"/>
                                        </p:tgtEl>
                                        <p:attrNameLst>
                                          <p:attrName>style.visibility</p:attrName>
                                        </p:attrNameLst>
                                      </p:cBhvr>
                                      <p:to>
                                        <p:strVal val="visible"/>
                                      </p:to>
                                    </p:set>
                                  </p:childTnLst>
                                </p:cTn>
                              </p:par>
                              <p:par>
                                <p:cTn id="41" presetID="1" presetClass="exit" presetSubtype="0" fill="hold" nodeType="withEffect">
                                  <p:stCondLst>
                                    <p:cond delay="0"/>
                                  </p:stCondLst>
                                  <p:childTnLst>
                                    <p:set>
                                      <p:cBhvr>
                                        <p:cTn id="42" dur="1" fill="hold">
                                          <p:stCondLst>
                                            <p:cond delay="0"/>
                                          </p:stCondLst>
                                        </p:cTn>
                                        <p:tgtEl>
                                          <p:spTgt spid="97"/>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530"/>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514"/>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515"/>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534"/>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516"/>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517"/>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526"/>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527"/>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524"/>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523"/>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543"/>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553"/>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544"/>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545"/>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554"/>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546"/>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547"/>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552"/>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548"/>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549"/>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555"/>
                                        </p:tgtEl>
                                        <p:attrNameLst>
                                          <p:attrName>style.visibility</p:attrName>
                                        </p:attrNameLst>
                                      </p:cBhvr>
                                      <p:to>
                                        <p:strVal val="visible"/>
                                      </p:to>
                                    </p:set>
                                  </p:childTnLst>
                                </p:cTn>
                              </p:par>
                              <p:par>
                                <p:cTn id="87" presetID="1" presetClass="entr" presetSubtype="0" fill="hold" grpId="0" nodeType="withEffect">
                                  <p:stCondLst>
                                    <p:cond delay="0"/>
                                  </p:stCondLst>
                                  <p:childTnLst>
                                    <p:set>
                                      <p:cBhvr>
                                        <p:cTn id="88" dur="1" fill="hold">
                                          <p:stCondLst>
                                            <p:cond delay="0"/>
                                          </p:stCondLst>
                                        </p:cTn>
                                        <p:tgtEl>
                                          <p:spTgt spid="550"/>
                                        </p:tgtEl>
                                        <p:attrNameLst>
                                          <p:attrName>style.visibility</p:attrName>
                                        </p:attrNameLst>
                                      </p:cBhvr>
                                      <p:to>
                                        <p:strVal val="visible"/>
                                      </p:to>
                                    </p:set>
                                  </p:childTnLst>
                                </p:cTn>
                              </p:par>
                              <p:par>
                                <p:cTn id="89" presetID="1" presetClass="entr" presetSubtype="0" fill="hold" nodeType="withEffect">
                                  <p:stCondLst>
                                    <p:cond delay="0"/>
                                  </p:stCondLst>
                                  <p:childTnLst>
                                    <p:set>
                                      <p:cBhvr>
                                        <p:cTn id="90" dur="1" fill="hold">
                                          <p:stCondLst>
                                            <p:cond delay="0"/>
                                          </p:stCondLst>
                                        </p:cTn>
                                        <p:tgtEl>
                                          <p:spTgt spid="531"/>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532"/>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533"/>
                                        </p:tgtEl>
                                        <p:attrNameLst>
                                          <p:attrName>style.visibility</p:attrName>
                                        </p:attrNameLst>
                                      </p:cBhvr>
                                      <p:to>
                                        <p:strVal val="visible"/>
                                      </p:to>
                                    </p:set>
                                  </p:childTnLst>
                                </p:cTn>
                              </p:par>
                            </p:childTnLst>
                          </p:cTn>
                        </p:par>
                      </p:childTnLst>
                    </p:cTn>
                  </p:par>
                  <p:par>
                    <p:cTn id="95" fill="hold">
                      <p:stCondLst>
                        <p:cond delay="indefinite"/>
                      </p:stCondLst>
                      <p:childTnLst>
                        <p:par>
                          <p:cTn id="96" fill="hold">
                            <p:stCondLst>
                              <p:cond delay="0"/>
                            </p:stCondLst>
                            <p:childTnLst>
                              <p:par>
                                <p:cTn id="97" presetID="1" presetClass="entr" presetSubtype="0" fill="hold" grpId="0" nodeType="clickEffect">
                                  <p:stCondLst>
                                    <p:cond delay="0"/>
                                  </p:stCondLst>
                                  <p:childTnLst>
                                    <p:set>
                                      <p:cBhvr>
                                        <p:cTn id="98" dur="1" fill="hold">
                                          <p:stCondLst>
                                            <p:cond delay="0"/>
                                          </p:stCondLst>
                                        </p:cTn>
                                        <p:tgtEl>
                                          <p:spTgt spid="73"/>
                                        </p:tgtEl>
                                        <p:attrNameLst>
                                          <p:attrName>style.visibility</p:attrName>
                                        </p:attrNameLst>
                                      </p:cBhvr>
                                      <p:to>
                                        <p:strVal val="visible"/>
                                      </p:to>
                                    </p:set>
                                  </p:childTnLst>
                                </p:cTn>
                              </p:par>
                              <p:par>
                                <p:cTn id="99" presetID="1" presetClass="entr" presetSubtype="0" fill="hold" grpId="0" nodeType="withEffect">
                                  <p:stCondLst>
                                    <p:cond delay="0"/>
                                  </p:stCondLst>
                                  <p:childTnLst>
                                    <p:set>
                                      <p:cBhvr>
                                        <p:cTn id="100" dur="1" fill="hold">
                                          <p:stCondLst>
                                            <p:cond delay="0"/>
                                          </p:stCondLst>
                                        </p:cTn>
                                        <p:tgtEl>
                                          <p:spTgt spid="72"/>
                                        </p:tgtEl>
                                        <p:attrNameLst>
                                          <p:attrName>style.visibility</p:attrName>
                                        </p:attrNameLst>
                                      </p:cBhvr>
                                      <p:to>
                                        <p:strVal val="visible"/>
                                      </p:to>
                                    </p:set>
                                  </p:childTnLst>
                                </p:cTn>
                              </p:par>
                              <p:par>
                                <p:cTn id="101" presetID="1" presetClass="entr" presetSubtype="0" fill="hold" grpId="0" nodeType="withEffect">
                                  <p:stCondLst>
                                    <p:cond delay="0"/>
                                  </p:stCondLst>
                                  <p:childTnLst>
                                    <p:set>
                                      <p:cBhvr>
                                        <p:cTn id="102"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4" grpId="0" animBg="1"/>
      <p:bldP spid="515" grpId="0" animBg="1"/>
      <p:bldP spid="516" grpId="0" animBg="1"/>
      <p:bldP spid="517" grpId="0" animBg="1"/>
      <p:bldP spid="98" grpId="0" animBg="1"/>
      <p:bldP spid="505" grpId="0"/>
      <p:bldP spid="523" grpId="0"/>
      <p:bldP spid="524" grpId="0"/>
      <p:bldP spid="525" grpId="0"/>
      <p:bldP spid="526" grpId="0"/>
      <p:bldP spid="527" grpId="0"/>
      <p:bldP spid="528" grpId="0" animBg="1"/>
      <p:bldP spid="534" grpId="0"/>
      <p:bldP spid="535" grpId="0" animBg="1"/>
      <p:bldP spid="541" grpId="0" animBg="1"/>
      <p:bldP spid="542" grpId="0" animBg="1"/>
      <p:bldP spid="543" grpId="0" animBg="1"/>
      <p:bldP spid="544" grpId="0" animBg="1"/>
      <p:bldP spid="545" grpId="0" animBg="1"/>
      <p:bldP spid="546" grpId="0" animBg="1"/>
      <p:bldP spid="547" grpId="0" animBg="1"/>
      <p:bldP spid="548" grpId="0" animBg="1"/>
      <p:bldP spid="549" grpId="0" animBg="1"/>
      <p:bldP spid="550" grpId="0" animBg="1"/>
      <p:bldP spid="2" grpId="0" animBg="1"/>
      <p:bldP spid="72" grpId="0"/>
      <p:bldP spid="73" grpId="0"/>
      <p:bldP spid="88" grpId="0"/>
      <p:bldP spid="99" grpId="0"/>
      <p:bldP spid="100" grpId="0"/>
      <p:bldP spid="101" grpId="0"/>
      <p:bldP spid="102" grpId="0"/>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5BE541-5CF7-F74E-80A4-C5A73C0D7960}"/>
              </a:ext>
            </a:extLst>
          </p:cNvPr>
          <p:cNvSpPr>
            <a:spLocks noGrp="1"/>
          </p:cNvSpPr>
          <p:nvPr>
            <p:ph type="title"/>
          </p:nvPr>
        </p:nvSpPr>
        <p:spPr/>
        <p:txBody>
          <a:bodyPr>
            <a:normAutofit fontScale="90000"/>
          </a:bodyPr>
          <a:lstStyle/>
          <a:p>
            <a:r>
              <a:rPr lang="en-US" dirty="0"/>
              <a:t>Use Cases of </a:t>
            </a:r>
            <a:r>
              <a:rPr lang="en-US" dirty="0" err="1"/>
              <a:t>SeGraM</a:t>
            </a:r>
            <a:endParaRPr lang="en-US" dirty="0"/>
          </a:p>
        </p:txBody>
      </p:sp>
      <p:sp>
        <p:nvSpPr>
          <p:cNvPr id="3" name="Content Placeholder 2">
            <a:extLst>
              <a:ext uri="{FF2B5EF4-FFF2-40B4-BE49-F238E27FC236}">
                <a16:creationId xmlns:a16="http://schemas.microsoft.com/office/drawing/2014/main" id="{43E239AE-4B1B-6747-91D7-4F9A84D75891}"/>
              </a:ext>
            </a:extLst>
          </p:cNvPr>
          <p:cNvSpPr>
            <a:spLocks noGrp="1"/>
          </p:cNvSpPr>
          <p:nvPr>
            <p:ph idx="1"/>
          </p:nvPr>
        </p:nvSpPr>
        <p:spPr>
          <a:xfrm>
            <a:off x="366963" y="1153551"/>
            <a:ext cx="4575427" cy="5275384"/>
          </a:xfrm>
        </p:spPr>
        <p:txBody>
          <a:bodyPr>
            <a:noAutofit/>
          </a:bodyPr>
          <a:lstStyle/>
          <a:p>
            <a:pPr marL="139700" indent="0">
              <a:lnSpc>
                <a:spcPct val="110000"/>
              </a:lnSpc>
              <a:spcBef>
                <a:spcPts val="0"/>
              </a:spcBef>
              <a:spcAft>
                <a:spcPts val="0"/>
              </a:spcAft>
              <a:buClr>
                <a:srgbClr val="FE6200"/>
              </a:buClr>
              <a:buSzPct val="100000"/>
              <a:buNone/>
            </a:pPr>
            <a:r>
              <a:rPr lang="en-US" sz="3000" b="1" dirty="0">
                <a:solidFill>
                  <a:srgbClr val="7030A0"/>
                </a:solidFill>
                <a:latin typeface="Calibri" panose="020F0502020204030204" pitchFamily="34" charset="0"/>
              </a:rPr>
              <a:t>(1) </a:t>
            </a:r>
            <a:r>
              <a:rPr lang="en-US" sz="3000" b="1" dirty="0">
                <a:solidFill>
                  <a:srgbClr val="7030A0"/>
                </a:solidFill>
              </a:rPr>
              <a:t>Sequence-to-Graph </a:t>
            </a:r>
          </a:p>
          <a:p>
            <a:pPr marL="139700" indent="0">
              <a:lnSpc>
                <a:spcPct val="110000"/>
              </a:lnSpc>
              <a:spcBef>
                <a:spcPts val="0"/>
              </a:spcBef>
              <a:spcAft>
                <a:spcPts val="0"/>
              </a:spcAft>
              <a:buClr>
                <a:srgbClr val="FE6200"/>
              </a:buClr>
              <a:buSzPct val="100000"/>
              <a:buNone/>
            </a:pPr>
            <a:r>
              <a:rPr lang="en-US" sz="3000" b="1" dirty="0">
                <a:solidFill>
                  <a:srgbClr val="7030A0"/>
                </a:solidFill>
              </a:rPr>
              <a:t>       Mapping</a:t>
            </a:r>
          </a:p>
          <a:p>
            <a:pPr marL="139700" indent="0">
              <a:lnSpc>
                <a:spcPct val="110000"/>
              </a:lnSpc>
              <a:spcBef>
                <a:spcPts val="4200"/>
              </a:spcBef>
              <a:spcAft>
                <a:spcPts val="0"/>
              </a:spcAft>
              <a:buClr>
                <a:srgbClr val="00B050"/>
              </a:buClr>
              <a:buSzPct val="100000"/>
              <a:buNone/>
            </a:pPr>
            <a:r>
              <a:rPr lang="en-US" sz="3000" b="1" dirty="0">
                <a:solidFill>
                  <a:srgbClr val="00B050"/>
                </a:solidFill>
                <a:latin typeface="Calibri" panose="020F0502020204030204" pitchFamily="34" charset="0"/>
              </a:rPr>
              <a:t>(2) </a:t>
            </a:r>
            <a:r>
              <a:rPr lang="en-US" sz="3000" b="1" dirty="0">
                <a:solidFill>
                  <a:srgbClr val="00B050"/>
                </a:solidFill>
              </a:rPr>
              <a:t>Sequence-to-Graph</a:t>
            </a:r>
          </a:p>
          <a:p>
            <a:pPr marL="139700" indent="0">
              <a:lnSpc>
                <a:spcPct val="110000"/>
              </a:lnSpc>
              <a:spcBef>
                <a:spcPts val="0"/>
              </a:spcBef>
              <a:spcAft>
                <a:spcPts val="0"/>
              </a:spcAft>
              <a:buClr>
                <a:srgbClr val="00B050"/>
              </a:buClr>
              <a:buSzPct val="100000"/>
              <a:buNone/>
            </a:pPr>
            <a:r>
              <a:rPr lang="en-US" sz="3000" b="1" dirty="0">
                <a:solidFill>
                  <a:srgbClr val="00B050"/>
                </a:solidFill>
              </a:rPr>
              <a:t>       Alignment</a:t>
            </a:r>
          </a:p>
          <a:p>
            <a:pPr marL="139700" indent="0">
              <a:lnSpc>
                <a:spcPct val="110000"/>
              </a:lnSpc>
              <a:spcBef>
                <a:spcPts val="4200"/>
              </a:spcBef>
              <a:spcAft>
                <a:spcPts val="0"/>
              </a:spcAft>
              <a:buClr>
                <a:srgbClr val="7030A0"/>
              </a:buClr>
              <a:buSzPct val="100000"/>
              <a:buNone/>
            </a:pPr>
            <a:r>
              <a:rPr lang="en-US" sz="3000" b="1" dirty="0">
                <a:solidFill>
                  <a:srgbClr val="FE6200"/>
                </a:solidFill>
                <a:latin typeface="Calibri" panose="020F0502020204030204" pitchFamily="34" charset="0"/>
              </a:rPr>
              <a:t>(3) </a:t>
            </a:r>
            <a:r>
              <a:rPr lang="en-US" sz="3000" b="1" dirty="0">
                <a:solidFill>
                  <a:srgbClr val="FE6200"/>
                </a:solidFill>
              </a:rPr>
              <a:t>Sequence-to-Sequence </a:t>
            </a:r>
          </a:p>
          <a:p>
            <a:pPr marL="139700" indent="0">
              <a:lnSpc>
                <a:spcPct val="110000"/>
              </a:lnSpc>
              <a:spcBef>
                <a:spcPts val="0"/>
              </a:spcBef>
              <a:spcAft>
                <a:spcPts val="0"/>
              </a:spcAft>
              <a:buClr>
                <a:srgbClr val="7030A0"/>
              </a:buClr>
              <a:buSzPct val="100000"/>
              <a:buNone/>
            </a:pPr>
            <a:r>
              <a:rPr lang="en-US" sz="3000" b="1" dirty="0">
                <a:solidFill>
                  <a:srgbClr val="FE6200"/>
                </a:solidFill>
              </a:rPr>
              <a:t>       Alignment</a:t>
            </a:r>
          </a:p>
          <a:p>
            <a:pPr marL="139700" indent="0">
              <a:lnSpc>
                <a:spcPct val="110000"/>
              </a:lnSpc>
              <a:spcBef>
                <a:spcPts val="4200"/>
              </a:spcBef>
              <a:spcAft>
                <a:spcPts val="0"/>
              </a:spcAft>
              <a:buClr>
                <a:srgbClr val="7030A0"/>
              </a:buClr>
              <a:buSzPct val="100000"/>
              <a:buNone/>
              <a:tabLst>
                <a:tab pos="457200" algn="l"/>
              </a:tabLst>
            </a:pPr>
            <a:r>
              <a:rPr lang="en-US" sz="3000" b="1" dirty="0">
                <a:solidFill>
                  <a:srgbClr val="0070C0"/>
                </a:solidFill>
                <a:latin typeface="Calibri" panose="020F0502020204030204" pitchFamily="34" charset="0"/>
              </a:rPr>
              <a:t>(4) </a:t>
            </a:r>
            <a:r>
              <a:rPr lang="en-US" sz="3000" b="1" dirty="0">
                <a:solidFill>
                  <a:srgbClr val="0070C0"/>
                </a:solidFill>
              </a:rPr>
              <a:t>Seeding</a:t>
            </a:r>
            <a:endParaRPr lang="en-US" sz="3000" dirty="0">
              <a:solidFill>
                <a:schemeClr val="tx1"/>
              </a:solidFill>
            </a:endParaRPr>
          </a:p>
        </p:txBody>
      </p:sp>
      <p:sp>
        <p:nvSpPr>
          <p:cNvPr id="5" name="Slide Number Placeholder 4">
            <a:extLst>
              <a:ext uri="{FF2B5EF4-FFF2-40B4-BE49-F238E27FC236}">
                <a16:creationId xmlns:a16="http://schemas.microsoft.com/office/drawing/2014/main" id="{5180F809-EA39-7F4B-A7C7-BB57D336D1D6}"/>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183</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
        <p:nvSpPr>
          <p:cNvPr id="6" name="Google Shape;3015;p22">
            <a:extLst>
              <a:ext uri="{FF2B5EF4-FFF2-40B4-BE49-F238E27FC236}">
                <a16:creationId xmlns:a16="http://schemas.microsoft.com/office/drawing/2014/main" id="{8B13947D-5B7E-2523-FAC8-9029A30F552E}"/>
              </a:ext>
            </a:extLst>
          </p:cNvPr>
          <p:cNvSpPr/>
          <p:nvPr/>
        </p:nvSpPr>
        <p:spPr>
          <a:xfrm>
            <a:off x="6216928" y="1345990"/>
            <a:ext cx="804606" cy="753467"/>
          </a:xfrm>
          <a:prstGeom prst="roundRect">
            <a:avLst>
              <a:gd name="adj" fmla="val 921"/>
            </a:avLst>
          </a:prstGeom>
          <a:solidFill>
            <a:srgbClr val="D2C6FF"/>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MS</a:t>
            </a:r>
            <a:endParaRPr kumimoji="0" sz="30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7" name="Google Shape;3016;p22">
            <a:extLst>
              <a:ext uri="{FF2B5EF4-FFF2-40B4-BE49-F238E27FC236}">
                <a16:creationId xmlns:a16="http://schemas.microsoft.com/office/drawing/2014/main" id="{230481F1-BCD4-368D-4436-EC006CE89357}"/>
              </a:ext>
            </a:extLst>
          </p:cNvPr>
          <p:cNvSpPr/>
          <p:nvPr/>
        </p:nvSpPr>
        <p:spPr>
          <a:xfrm>
            <a:off x="7714581" y="1345991"/>
            <a:ext cx="804606" cy="753467"/>
          </a:xfrm>
          <a:prstGeom prst="roundRect">
            <a:avLst>
              <a:gd name="adj" fmla="val 921"/>
            </a:avLst>
          </a:prstGeom>
          <a:solidFill>
            <a:srgbClr val="A8D08C"/>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BA</a:t>
            </a:r>
            <a:endParaRPr kumimoji="0" sz="30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cxnSp>
        <p:nvCxnSpPr>
          <p:cNvPr id="8" name="Google Shape;3020;p22">
            <a:extLst>
              <a:ext uri="{FF2B5EF4-FFF2-40B4-BE49-F238E27FC236}">
                <a16:creationId xmlns:a16="http://schemas.microsoft.com/office/drawing/2014/main" id="{AF0FFD3D-1368-2ADD-2142-4E824F79A4EF}"/>
              </a:ext>
            </a:extLst>
          </p:cNvPr>
          <p:cNvCxnSpPr>
            <a:cxnSpLocks/>
          </p:cNvCxnSpPr>
          <p:nvPr/>
        </p:nvCxnSpPr>
        <p:spPr>
          <a:xfrm>
            <a:off x="6328485" y="2099459"/>
            <a:ext cx="0" cy="11990"/>
          </a:xfrm>
          <a:prstGeom prst="straightConnector1">
            <a:avLst/>
          </a:prstGeom>
          <a:noFill/>
          <a:ln w="25400" cap="flat" cmpd="sng">
            <a:solidFill>
              <a:schemeClr val="tx1"/>
            </a:solidFill>
            <a:prstDash val="solid"/>
            <a:miter lim="800000"/>
            <a:headEnd type="none" w="sm" len="sm"/>
            <a:tailEnd type="none" w="sm" len="sm"/>
          </a:ln>
        </p:spPr>
      </p:cxnSp>
      <p:cxnSp>
        <p:nvCxnSpPr>
          <p:cNvPr id="11" name="Straight Connector 10">
            <a:extLst>
              <a:ext uri="{FF2B5EF4-FFF2-40B4-BE49-F238E27FC236}">
                <a16:creationId xmlns:a16="http://schemas.microsoft.com/office/drawing/2014/main" id="{673A1F67-1D78-7509-01A2-377F9EED9C8F}"/>
              </a:ext>
            </a:extLst>
          </p:cNvPr>
          <p:cNvCxnSpPr>
            <a:stCxn id="6" idx="3"/>
            <a:endCxn id="7" idx="1"/>
          </p:cNvCxnSpPr>
          <p:nvPr/>
        </p:nvCxnSpPr>
        <p:spPr>
          <a:xfrm>
            <a:off x="7021534" y="1722724"/>
            <a:ext cx="693047" cy="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Google Shape;3015;p22">
            <a:extLst>
              <a:ext uri="{FF2B5EF4-FFF2-40B4-BE49-F238E27FC236}">
                <a16:creationId xmlns:a16="http://schemas.microsoft.com/office/drawing/2014/main" id="{E4F0385E-88DB-4D82-7829-A150DB07F4F2}"/>
              </a:ext>
            </a:extLst>
          </p:cNvPr>
          <p:cNvSpPr/>
          <p:nvPr/>
        </p:nvSpPr>
        <p:spPr>
          <a:xfrm>
            <a:off x="6216928" y="2827996"/>
            <a:ext cx="804606" cy="753467"/>
          </a:xfrm>
          <a:prstGeom prst="roundRect">
            <a:avLst>
              <a:gd name="adj" fmla="val 921"/>
            </a:avLst>
          </a:prstGeom>
          <a:solidFill>
            <a:schemeClr val="bg1">
              <a:lumMod val="95000"/>
            </a:schemeClr>
          </a:solidFill>
          <a:ln w="25400" cap="flat" cmpd="sng">
            <a:solidFill>
              <a:schemeClr val="dk1"/>
            </a:solidFill>
            <a:prstDash val="sysDash"/>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MS or</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orbel" panose="020B0503020204020204" pitchFamily="34" charset="0"/>
                <a:ea typeface="+mn-ea"/>
                <a:cs typeface="Calibri"/>
                <a:sym typeface="Calibri"/>
              </a:rPr>
              <a:t>Other</a:t>
            </a:r>
            <a:endParaRPr kumimoji="0" sz="20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14" name="Google Shape;3016;p22">
            <a:extLst>
              <a:ext uri="{FF2B5EF4-FFF2-40B4-BE49-F238E27FC236}">
                <a16:creationId xmlns:a16="http://schemas.microsoft.com/office/drawing/2014/main" id="{5F1DC1B1-6549-20A4-5316-1DF895BF522A}"/>
              </a:ext>
            </a:extLst>
          </p:cNvPr>
          <p:cNvSpPr/>
          <p:nvPr/>
        </p:nvSpPr>
        <p:spPr>
          <a:xfrm>
            <a:off x="7714581" y="2827997"/>
            <a:ext cx="804606" cy="753467"/>
          </a:xfrm>
          <a:prstGeom prst="roundRect">
            <a:avLst>
              <a:gd name="adj" fmla="val 921"/>
            </a:avLst>
          </a:prstGeom>
          <a:solidFill>
            <a:srgbClr val="A8D08C"/>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BA</a:t>
            </a:r>
            <a:endParaRPr kumimoji="0" sz="30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cxnSp>
        <p:nvCxnSpPr>
          <p:cNvPr id="15" name="Google Shape;3020;p22">
            <a:extLst>
              <a:ext uri="{FF2B5EF4-FFF2-40B4-BE49-F238E27FC236}">
                <a16:creationId xmlns:a16="http://schemas.microsoft.com/office/drawing/2014/main" id="{1FFFD6BC-242A-04DA-08AB-5B6AE4A8F59B}"/>
              </a:ext>
            </a:extLst>
          </p:cNvPr>
          <p:cNvCxnSpPr>
            <a:cxnSpLocks/>
          </p:cNvCxnSpPr>
          <p:nvPr/>
        </p:nvCxnSpPr>
        <p:spPr>
          <a:xfrm>
            <a:off x="6328485" y="3581465"/>
            <a:ext cx="0" cy="11990"/>
          </a:xfrm>
          <a:prstGeom prst="straightConnector1">
            <a:avLst/>
          </a:prstGeom>
          <a:noFill/>
          <a:ln w="25400" cap="flat" cmpd="sng">
            <a:solidFill>
              <a:schemeClr val="tx1"/>
            </a:solidFill>
            <a:prstDash val="solid"/>
            <a:miter lim="800000"/>
            <a:headEnd type="none" w="sm" len="sm"/>
            <a:tailEnd type="none" w="sm" len="sm"/>
          </a:ln>
        </p:spPr>
      </p:cxnSp>
      <p:cxnSp>
        <p:nvCxnSpPr>
          <p:cNvPr id="16" name="Straight Connector 15">
            <a:extLst>
              <a:ext uri="{FF2B5EF4-FFF2-40B4-BE49-F238E27FC236}">
                <a16:creationId xmlns:a16="http://schemas.microsoft.com/office/drawing/2014/main" id="{FB9E2158-17BE-6C50-C370-FA40DB9DE1EE}"/>
              </a:ext>
            </a:extLst>
          </p:cNvPr>
          <p:cNvCxnSpPr>
            <a:stCxn id="13" idx="3"/>
            <a:endCxn id="14" idx="1"/>
          </p:cNvCxnSpPr>
          <p:nvPr/>
        </p:nvCxnSpPr>
        <p:spPr>
          <a:xfrm>
            <a:off x="7021534" y="3204730"/>
            <a:ext cx="693047" cy="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Google Shape;3016;p22">
            <a:extLst>
              <a:ext uri="{FF2B5EF4-FFF2-40B4-BE49-F238E27FC236}">
                <a16:creationId xmlns:a16="http://schemas.microsoft.com/office/drawing/2014/main" id="{64875BAF-75D8-3D1C-DE8B-ABD1415ADBAF}"/>
              </a:ext>
            </a:extLst>
          </p:cNvPr>
          <p:cNvSpPr/>
          <p:nvPr/>
        </p:nvSpPr>
        <p:spPr>
          <a:xfrm>
            <a:off x="7717536" y="4328490"/>
            <a:ext cx="804606" cy="753467"/>
          </a:xfrm>
          <a:prstGeom prst="roundRect">
            <a:avLst>
              <a:gd name="adj" fmla="val 921"/>
            </a:avLst>
          </a:prstGeom>
          <a:solidFill>
            <a:srgbClr val="A8D08C"/>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BA</a:t>
            </a:r>
            <a:endParaRPr kumimoji="0" sz="30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cxnSp>
        <p:nvCxnSpPr>
          <p:cNvPr id="19" name="Google Shape;3020;p22">
            <a:extLst>
              <a:ext uri="{FF2B5EF4-FFF2-40B4-BE49-F238E27FC236}">
                <a16:creationId xmlns:a16="http://schemas.microsoft.com/office/drawing/2014/main" id="{8E6A47F4-1440-106C-54C9-B296DCB6BF8A}"/>
              </a:ext>
            </a:extLst>
          </p:cNvPr>
          <p:cNvCxnSpPr>
            <a:cxnSpLocks/>
          </p:cNvCxnSpPr>
          <p:nvPr/>
        </p:nvCxnSpPr>
        <p:spPr>
          <a:xfrm>
            <a:off x="6331440" y="5081958"/>
            <a:ext cx="0" cy="11990"/>
          </a:xfrm>
          <a:prstGeom prst="straightConnector1">
            <a:avLst/>
          </a:prstGeom>
          <a:noFill/>
          <a:ln w="25400" cap="flat" cmpd="sng">
            <a:solidFill>
              <a:schemeClr val="tx1"/>
            </a:solidFill>
            <a:prstDash val="solid"/>
            <a:miter lim="800000"/>
            <a:headEnd type="none" w="sm" len="sm"/>
            <a:tailEnd type="none" w="sm" len="sm"/>
          </a:ln>
        </p:spPr>
      </p:cxnSp>
      <p:cxnSp>
        <p:nvCxnSpPr>
          <p:cNvPr id="20" name="Straight Connector 19">
            <a:extLst>
              <a:ext uri="{FF2B5EF4-FFF2-40B4-BE49-F238E27FC236}">
                <a16:creationId xmlns:a16="http://schemas.microsoft.com/office/drawing/2014/main" id="{FE4D5473-0E02-8550-C77F-6FFE3E4EB974}"/>
              </a:ext>
            </a:extLst>
          </p:cNvPr>
          <p:cNvCxnSpPr>
            <a:cxnSpLocks/>
            <a:endCxn id="18" idx="1"/>
          </p:cNvCxnSpPr>
          <p:nvPr/>
        </p:nvCxnSpPr>
        <p:spPr>
          <a:xfrm>
            <a:off x="7024489" y="4705223"/>
            <a:ext cx="693047" cy="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Google Shape;3015;p22">
            <a:extLst>
              <a:ext uri="{FF2B5EF4-FFF2-40B4-BE49-F238E27FC236}">
                <a16:creationId xmlns:a16="http://schemas.microsoft.com/office/drawing/2014/main" id="{DBEDF447-1EFD-C858-B273-B39845DA0893}"/>
              </a:ext>
            </a:extLst>
          </p:cNvPr>
          <p:cNvSpPr/>
          <p:nvPr/>
        </p:nvSpPr>
        <p:spPr>
          <a:xfrm>
            <a:off x="6216928" y="5675469"/>
            <a:ext cx="804606" cy="753467"/>
          </a:xfrm>
          <a:prstGeom prst="roundRect">
            <a:avLst>
              <a:gd name="adj" fmla="val 921"/>
            </a:avLst>
          </a:prstGeom>
          <a:solidFill>
            <a:srgbClr val="D2C6FF"/>
          </a:solidFill>
          <a:ln w="25400" cap="flat" cmpd="sng">
            <a:solidFill>
              <a:schemeClr val="dk1"/>
            </a:solidFill>
            <a:prstDash val="solid"/>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MS</a:t>
            </a:r>
            <a:endParaRPr kumimoji="0" sz="30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cxnSp>
        <p:nvCxnSpPr>
          <p:cNvPr id="23" name="Google Shape;3020;p22">
            <a:extLst>
              <a:ext uri="{FF2B5EF4-FFF2-40B4-BE49-F238E27FC236}">
                <a16:creationId xmlns:a16="http://schemas.microsoft.com/office/drawing/2014/main" id="{9F55673B-07FC-31A7-BFD2-1F23CC724D8C}"/>
              </a:ext>
            </a:extLst>
          </p:cNvPr>
          <p:cNvCxnSpPr>
            <a:cxnSpLocks/>
          </p:cNvCxnSpPr>
          <p:nvPr/>
        </p:nvCxnSpPr>
        <p:spPr>
          <a:xfrm>
            <a:off x="6328485" y="6428938"/>
            <a:ext cx="0" cy="11990"/>
          </a:xfrm>
          <a:prstGeom prst="straightConnector1">
            <a:avLst/>
          </a:prstGeom>
          <a:noFill/>
          <a:ln w="25400" cap="flat" cmpd="sng">
            <a:solidFill>
              <a:schemeClr val="tx1"/>
            </a:solidFill>
            <a:prstDash val="solid"/>
            <a:miter lim="800000"/>
            <a:headEnd type="none" w="sm" len="sm"/>
            <a:tailEnd type="none" w="sm" len="sm"/>
          </a:ln>
        </p:spPr>
      </p:cxnSp>
      <p:cxnSp>
        <p:nvCxnSpPr>
          <p:cNvPr id="24" name="Straight Connector 23">
            <a:extLst>
              <a:ext uri="{FF2B5EF4-FFF2-40B4-BE49-F238E27FC236}">
                <a16:creationId xmlns:a16="http://schemas.microsoft.com/office/drawing/2014/main" id="{70C0E368-7393-2CC4-F717-68FA67A1B03D}"/>
              </a:ext>
            </a:extLst>
          </p:cNvPr>
          <p:cNvCxnSpPr>
            <a:cxnSpLocks/>
            <a:stCxn id="21" idx="3"/>
          </p:cNvCxnSpPr>
          <p:nvPr/>
        </p:nvCxnSpPr>
        <p:spPr>
          <a:xfrm>
            <a:off x="7021534" y="6052203"/>
            <a:ext cx="693047" cy="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Google Shape;3015;p22">
            <a:extLst>
              <a:ext uri="{FF2B5EF4-FFF2-40B4-BE49-F238E27FC236}">
                <a16:creationId xmlns:a16="http://schemas.microsoft.com/office/drawing/2014/main" id="{5D942FE8-F0B8-B642-3FDD-5C3BBE99187E}"/>
              </a:ext>
            </a:extLst>
          </p:cNvPr>
          <p:cNvSpPr/>
          <p:nvPr/>
        </p:nvSpPr>
        <p:spPr>
          <a:xfrm>
            <a:off x="6219883" y="4328282"/>
            <a:ext cx="804606" cy="753467"/>
          </a:xfrm>
          <a:prstGeom prst="roundRect">
            <a:avLst>
              <a:gd name="adj" fmla="val 921"/>
            </a:avLst>
          </a:prstGeom>
          <a:solidFill>
            <a:schemeClr val="bg1">
              <a:lumMod val="95000"/>
            </a:schemeClr>
          </a:solidFill>
          <a:ln w="25400" cap="flat" cmpd="sng">
            <a:solidFill>
              <a:schemeClr val="dk1"/>
            </a:solidFill>
            <a:prstDash val="sysDash"/>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MS or</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orbel" panose="020B0503020204020204" pitchFamily="34" charset="0"/>
                <a:ea typeface="+mn-ea"/>
                <a:cs typeface="Calibri"/>
                <a:sym typeface="Calibri"/>
              </a:rPr>
              <a:t>Other</a:t>
            </a:r>
            <a:endParaRPr kumimoji="0" sz="20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27" name="Google Shape;3015;p22">
            <a:extLst>
              <a:ext uri="{FF2B5EF4-FFF2-40B4-BE49-F238E27FC236}">
                <a16:creationId xmlns:a16="http://schemas.microsoft.com/office/drawing/2014/main" id="{431A00F1-E80F-F0D7-4B3F-318DE36E41F5}"/>
              </a:ext>
            </a:extLst>
          </p:cNvPr>
          <p:cNvSpPr/>
          <p:nvPr/>
        </p:nvSpPr>
        <p:spPr>
          <a:xfrm>
            <a:off x="7717536" y="5675468"/>
            <a:ext cx="804606" cy="753467"/>
          </a:xfrm>
          <a:prstGeom prst="roundRect">
            <a:avLst>
              <a:gd name="adj" fmla="val 921"/>
            </a:avLst>
          </a:prstGeom>
          <a:solidFill>
            <a:schemeClr val="bg1">
              <a:lumMod val="95000"/>
            </a:schemeClr>
          </a:solidFill>
          <a:ln w="25400" cap="flat" cmpd="sng">
            <a:solidFill>
              <a:schemeClr val="dk1"/>
            </a:solidFill>
            <a:prstDash val="sysDash"/>
            <a:round/>
            <a:headEnd type="none" w="sm" len="sm"/>
            <a:tailEnd type="none" w="sm" len="sm"/>
          </a:ln>
        </p:spPr>
        <p:txBody>
          <a:bodyPr spcFirstLastPara="1" wrap="square" lIns="46442" tIns="23215" rIns="46442" bIns="23215"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orbel" panose="020B0503020204020204" pitchFamily="34" charset="0"/>
                <a:ea typeface="Calibri"/>
                <a:cs typeface="Calibri"/>
                <a:sym typeface="Calibri"/>
              </a:rPr>
              <a:t>BA or</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orbel" panose="020B0503020204020204" pitchFamily="34" charset="0"/>
                <a:ea typeface="+mn-ea"/>
                <a:cs typeface="Calibri"/>
                <a:sym typeface="Calibri"/>
              </a:rPr>
              <a:t>Other</a:t>
            </a:r>
            <a:endParaRPr kumimoji="0" sz="20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Tree>
    <p:custDataLst>
      <p:tags r:id="rId1"/>
    </p:custDataLst>
    <p:extLst>
      <p:ext uri="{BB962C8B-B14F-4D97-AF65-F5344CB8AC3E}">
        <p14:creationId xmlns:p14="http://schemas.microsoft.com/office/powerpoint/2010/main" val="2480803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8"/>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2" end="2"/>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13"/>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4"/>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15"/>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16"/>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4" end="4"/>
                                            </p:txEl>
                                          </p:spTgt>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18"/>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19"/>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20"/>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6"/>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21"/>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23"/>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24"/>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13" grpId="0" animBg="1"/>
      <p:bldP spid="14" grpId="0" animBg="1"/>
      <p:bldP spid="18" grpId="0" animBg="1"/>
      <p:bldP spid="21" grpId="0" animBg="1"/>
      <p:bldP spid="26" grpId="0" animBg="1"/>
      <p:bldP spid="27"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41E7777-9A3E-944F-BE00-C214364EEAB5}"/>
              </a:ext>
            </a:extLst>
          </p:cNvPr>
          <p:cNvSpPr>
            <a:spLocks noGrp="1"/>
          </p:cNvSpPr>
          <p:nvPr>
            <p:ph type="title"/>
          </p:nvPr>
        </p:nvSpPr>
        <p:spPr/>
        <p:txBody>
          <a:bodyPr>
            <a:normAutofit fontScale="90000"/>
          </a:bodyPr>
          <a:lstStyle/>
          <a:p>
            <a:r>
              <a:rPr lang="en-US" dirty="0"/>
              <a:t>Key Results – Area &amp; Power</a:t>
            </a:r>
          </a:p>
        </p:txBody>
      </p:sp>
      <p:sp>
        <p:nvSpPr>
          <p:cNvPr id="4" name="Slide Number Placeholder 3">
            <a:extLst>
              <a:ext uri="{FF2B5EF4-FFF2-40B4-BE49-F238E27FC236}">
                <a16:creationId xmlns:a16="http://schemas.microsoft.com/office/drawing/2014/main" id="{FEA05144-B80C-964B-BC58-B3237B8C7B93}"/>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184</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
        <p:nvSpPr>
          <p:cNvPr id="7" name="Content Placeholder 2">
            <a:extLst>
              <a:ext uri="{FF2B5EF4-FFF2-40B4-BE49-F238E27FC236}">
                <a16:creationId xmlns:a16="http://schemas.microsoft.com/office/drawing/2014/main" id="{1170C97B-C8AC-A74F-A93E-D8DE8B03A1DA}"/>
              </a:ext>
            </a:extLst>
          </p:cNvPr>
          <p:cNvSpPr>
            <a:spLocks noGrp="1"/>
          </p:cNvSpPr>
          <p:nvPr>
            <p:ph idx="1"/>
          </p:nvPr>
        </p:nvSpPr>
        <p:spPr>
          <a:xfrm>
            <a:off x="366963" y="1153551"/>
            <a:ext cx="8410073" cy="5281539"/>
          </a:xfrm>
        </p:spPr>
        <p:txBody>
          <a:bodyPr>
            <a:noAutofit/>
          </a:bodyPr>
          <a:lstStyle/>
          <a:p>
            <a:pPr marL="463550" indent="-285750">
              <a:lnSpc>
                <a:spcPct val="120000"/>
              </a:lnSpc>
              <a:spcBef>
                <a:spcPts val="0"/>
              </a:spcBef>
              <a:spcAft>
                <a:spcPts val="0"/>
              </a:spcAft>
            </a:pPr>
            <a:r>
              <a:rPr lang="en-US" dirty="0">
                <a:solidFill>
                  <a:schemeClr val="tx1"/>
                </a:solidFill>
              </a:rPr>
              <a:t>Based on our </a:t>
            </a:r>
            <a:r>
              <a:rPr lang="en-US" b="1" dirty="0">
                <a:solidFill>
                  <a:srgbClr val="0070C0"/>
                </a:solidFill>
              </a:rPr>
              <a:t>synthesis</a:t>
            </a:r>
            <a:r>
              <a:rPr lang="en-US" dirty="0">
                <a:solidFill>
                  <a:schemeClr val="tx1"/>
                </a:solidFill>
              </a:rPr>
              <a:t> of </a:t>
            </a:r>
            <a:r>
              <a:rPr lang="en-US" b="1" dirty="0">
                <a:solidFill>
                  <a:srgbClr val="0070C0"/>
                </a:solidFill>
              </a:rPr>
              <a:t>MinSeed</a:t>
            </a:r>
            <a:r>
              <a:rPr lang="en-US" b="1" dirty="0">
                <a:solidFill>
                  <a:srgbClr val="1F8DD3"/>
                </a:solidFill>
              </a:rPr>
              <a:t> </a:t>
            </a:r>
            <a:r>
              <a:rPr lang="en-US" dirty="0">
                <a:solidFill>
                  <a:schemeClr val="tx1"/>
                </a:solidFill>
              </a:rPr>
              <a:t>and</a:t>
            </a:r>
            <a:r>
              <a:rPr lang="en-US" b="1" dirty="0">
                <a:solidFill>
                  <a:srgbClr val="1F8DD3"/>
                </a:solidFill>
              </a:rPr>
              <a:t> </a:t>
            </a:r>
            <a:r>
              <a:rPr lang="en-US" b="1" dirty="0">
                <a:solidFill>
                  <a:srgbClr val="0070C0"/>
                </a:solidFill>
              </a:rPr>
              <a:t>BitAlign</a:t>
            </a:r>
            <a:r>
              <a:rPr lang="en-US" b="1" dirty="0">
                <a:solidFill>
                  <a:srgbClr val="1F8DD3"/>
                </a:solidFill>
              </a:rPr>
              <a:t> </a:t>
            </a:r>
            <a:r>
              <a:rPr lang="en-US" dirty="0">
                <a:solidFill>
                  <a:schemeClr val="tx1"/>
                </a:solidFill>
              </a:rPr>
              <a:t>accelerator datapaths using the Synopsys Design Compiler with a </a:t>
            </a:r>
            <a:r>
              <a:rPr lang="en-US" b="1" dirty="0">
                <a:solidFill>
                  <a:srgbClr val="0070C0"/>
                </a:solidFill>
                <a:latin typeface="Calibri" panose="020F0502020204030204" pitchFamily="34" charset="0"/>
              </a:rPr>
              <a:t>28</a:t>
            </a:r>
            <a:r>
              <a:rPr lang="en-US" b="1" dirty="0">
                <a:solidFill>
                  <a:srgbClr val="0070C0"/>
                </a:solidFill>
              </a:rPr>
              <a:t>nm</a:t>
            </a:r>
            <a:r>
              <a:rPr lang="en-US" dirty="0">
                <a:solidFill>
                  <a:srgbClr val="1F8DD3"/>
                </a:solidFill>
              </a:rPr>
              <a:t> </a:t>
            </a:r>
            <a:r>
              <a:rPr lang="en-US" dirty="0">
                <a:solidFill>
                  <a:schemeClr val="tx1"/>
                </a:solidFill>
              </a:rPr>
              <a:t>process (</a:t>
            </a:r>
            <a:r>
              <a:rPr lang="en-US" sz="2000" b="1" dirty="0">
                <a:solidFill>
                  <a:srgbClr val="0070C0"/>
                </a:solidFill>
              </a:rPr>
              <a:t>@ </a:t>
            </a:r>
            <a:r>
              <a:rPr lang="en-US" sz="2000" b="1" dirty="0">
                <a:solidFill>
                  <a:srgbClr val="0070C0"/>
                </a:solidFill>
                <a:latin typeface="Calibri" panose="020F0502020204030204" pitchFamily="34" charset="0"/>
              </a:rPr>
              <a:t>1</a:t>
            </a:r>
            <a:r>
              <a:rPr lang="en-US" sz="2000" b="1" dirty="0">
                <a:solidFill>
                  <a:srgbClr val="0070C0"/>
                </a:solidFill>
              </a:rPr>
              <a:t>GHz):</a:t>
            </a:r>
            <a:endParaRPr lang="en-US" dirty="0">
              <a:solidFill>
                <a:schemeClr val="tx1"/>
              </a:solidFill>
            </a:endParaRPr>
          </a:p>
          <a:p>
            <a:pPr marL="463550" indent="-285750">
              <a:lnSpc>
                <a:spcPct val="120000"/>
              </a:lnSpc>
              <a:spcBef>
                <a:spcPts val="0"/>
              </a:spcBef>
              <a:spcAft>
                <a:spcPts val="0"/>
              </a:spcAft>
            </a:pPr>
            <a:endParaRPr lang="en-US" dirty="0">
              <a:solidFill>
                <a:schemeClr val="tx1"/>
              </a:solidFill>
            </a:endParaRPr>
          </a:p>
          <a:p>
            <a:pPr marL="463550" indent="-285750">
              <a:lnSpc>
                <a:spcPct val="120000"/>
              </a:lnSpc>
              <a:spcBef>
                <a:spcPts val="0"/>
              </a:spcBef>
              <a:spcAft>
                <a:spcPts val="0"/>
              </a:spcAft>
            </a:pPr>
            <a:endParaRPr lang="en-US" dirty="0">
              <a:solidFill>
                <a:schemeClr val="tx1"/>
              </a:solidFill>
            </a:endParaRPr>
          </a:p>
        </p:txBody>
      </p:sp>
      <p:pic>
        <p:nvPicPr>
          <p:cNvPr id="6" name="Picture 5" descr="Table&#10;&#10;Description automatically generated">
            <a:extLst>
              <a:ext uri="{FF2B5EF4-FFF2-40B4-BE49-F238E27FC236}">
                <a16:creationId xmlns:a16="http://schemas.microsoft.com/office/drawing/2014/main" id="{09172B93-2631-E893-9F75-6E8ED8871864}"/>
              </a:ext>
            </a:extLst>
          </p:cNvPr>
          <p:cNvPicPr>
            <a:picLocks noChangeAspect="1"/>
          </p:cNvPicPr>
          <p:nvPr/>
        </p:nvPicPr>
        <p:blipFill rotWithShape="1">
          <a:blip r:embed="rId3"/>
          <a:srcRect b="25182"/>
          <a:stretch/>
        </p:blipFill>
        <p:spPr>
          <a:xfrm>
            <a:off x="214181" y="2097557"/>
            <a:ext cx="8715638" cy="2954503"/>
          </a:xfrm>
          <a:prstGeom prst="rect">
            <a:avLst/>
          </a:prstGeom>
        </p:spPr>
      </p:pic>
      <p:pic>
        <p:nvPicPr>
          <p:cNvPr id="8" name="Picture 7" descr="Table&#10;&#10;Description automatically generated">
            <a:extLst>
              <a:ext uri="{FF2B5EF4-FFF2-40B4-BE49-F238E27FC236}">
                <a16:creationId xmlns:a16="http://schemas.microsoft.com/office/drawing/2014/main" id="{1A12838B-E87C-AB2C-89AC-0EBF1E857596}"/>
              </a:ext>
            </a:extLst>
          </p:cNvPr>
          <p:cNvPicPr>
            <a:picLocks noChangeAspect="1"/>
          </p:cNvPicPr>
          <p:nvPr/>
        </p:nvPicPr>
        <p:blipFill rotWithShape="1">
          <a:blip r:embed="rId3"/>
          <a:srcRect t="74818" b="16885"/>
          <a:stretch/>
        </p:blipFill>
        <p:spPr>
          <a:xfrm>
            <a:off x="214181" y="5052060"/>
            <a:ext cx="8715638" cy="327660"/>
          </a:xfrm>
          <a:prstGeom prst="rect">
            <a:avLst/>
          </a:prstGeom>
        </p:spPr>
      </p:pic>
      <p:sp>
        <p:nvSpPr>
          <p:cNvPr id="11" name="Rectangle: Rounded Corners 10">
            <a:extLst>
              <a:ext uri="{FF2B5EF4-FFF2-40B4-BE49-F238E27FC236}">
                <a16:creationId xmlns:a16="http://schemas.microsoft.com/office/drawing/2014/main" id="{F92D1C45-120D-817C-16EF-BA2146DF7C40}"/>
              </a:ext>
            </a:extLst>
          </p:cNvPr>
          <p:cNvSpPr/>
          <p:nvPr/>
        </p:nvSpPr>
        <p:spPr>
          <a:xfrm>
            <a:off x="5951029" y="3753724"/>
            <a:ext cx="2978598" cy="284876"/>
          </a:xfrm>
          <a:prstGeom prst="roundRect">
            <a:avLst>
              <a:gd name="adj" fmla="val 5540"/>
            </a:avLst>
          </a:pr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12" name="Rectangle: Rounded Corners 11">
            <a:extLst>
              <a:ext uri="{FF2B5EF4-FFF2-40B4-BE49-F238E27FC236}">
                <a16:creationId xmlns:a16="http://schemas.microsoft.com/office/drawing/2014/main" id="{65877EAF-E557-2014-9610-B58FB6FDAF64}"/>
              </a:ext>
            </a:extLst>
          </p:cNvPr>
          <p:cNvSpPr/>
          <p:nvPr/>
        </p:nvSpPr>
        <p:spPr>
          <a:xfrm>
            <a:off x="5951221" y="4719878"/>
            <a:ext cx="2978598" cy="284876"/>
          </a:xfrm>
          <a:prstGeom prst="roundRect">
            <a:avLst>
              <a:gd name="adj" fmla="val 5540"/>
            </a:avLst>
          </a:pr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pic>
        <p:nvPicPr>
          <p:cNvPr id="14" name="Picture 13">
            <a:extLst>
              <a:ext uri="{FF2B5EF4-FFF2-40B4-BE49-F238E27FC236}">
                <a16:creationId xmlns:a16="http://schemas.microsoft.com/office/drawing/2014/main" id="{AA6A14C7-6C8D-1AC3-FCB4-45CCF33C88C2}"/>
              </a:ext>
            </a:extLst>
          </p:cNvPr>
          <p:cNvPicPr>
            <a:picLocks noChangeAspect="1"/>
          </p:cNvPicPr>
          <p:nvPr/>
        </p:nvPicPr>
        <p:blipFill>
          <a:blip r:embed="rId4"/>
          <a:stretch>
            <a:fillRect/>
          </a:stretch>
        </p:blipFill>
        <p:spPr>
          <a:xfrm>
            <a:off x="214181" y="5307750"/>
            <a:ext cx="8715638" cy="830856"/>
          </a:xfrm>
          <a:prstGeom prst="rect">
            <a:avLst/>
          </a:prstGeom>
        </p:spPr>
      </p:pic>
      <p:sp>
        <p:nvSpPr>
          <p:cNvPr id="15" name="Rectangle: Rounded Corners 14">
            <a:extLst>
              <a:ext uri="{FF2B5EF4-FFF2-40B4-BE49-F238E27FC236}">
                <a16:creationId xmlns:a16="http://schemas.microsoft.com/office/drawing/2014/main" id="{5AE56CCC-D3F6-CE73-8E09-0DEA12E43A13}"/>
              </a:ext>
            </a:extLst>
          </p:cNvPr>
          <p:cNvSpPr/>
          <p:nvPr/>
        </p:nvSpPr>
        <p:spPr>
          <a:xfrm>
            <a:off x="5951220" y="5379720"/>
            <a:ext cx="2978598" cy="685800"/>
          </a:xfrm>
          <a:prstGeom prst="roundRect">
            <a:avLst>
              <a:gd name="adj" fmla="val 5540"/>
            </a:avLst>
          </a:prstGeom>
          <a:noFill/>
          <a:ln w="57150">
            <a:solidFill>
              <a:srgbClr val="FE62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Tree>
    <p:extLst>
      <p:ext uri="{BB962C8B-B14F-4D97-AF65-F5344CB8AC3E}">
        <p14:creationId xmlns:p14="http://schemas.microsoft.com/office/powerpoint/2010/main" val="3370020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5" grpId="0" animBg="1"/>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41E7777-9A3E-944F-BE00-C214364EEAB5}"/>
              </a:ext>
            </a:extLst>
          </p:cNvPr>
          <p:cNvSpPr>
            <a:spLocks noGrp="1"/>
          </p:cNvSpPr>
          <p:nvPr>
            <p:ph type="title"/>
          </p:nvPr>
        </p:nvSpPr>
        <p:spPr/>
        <p:txBody>
          <a:bodyPr>
            <a:noAutofit/>
          </a:bodyPr>
          <a:lstStyle/>
          <a:p>
            <a:r>
              <a:rPr lang="en-US" sz="4100" dirty="0"/>
              <a:t>Key Results – SeGraM with Long Reads</a:t>
            </a:r>
          </a:p>
        </p:txBody>
      </p:sp>
      <p:sp>
        <p:nvSpPr>
          <p:cNvPr id="4" name="Slide Number Placeholder 3">
            <a:extLst>
              <a:ext uri="{FF2B5EF4-FFF2-40B4-BE49-F238E27FC236}">
                <a16:creationId xmlns:a16="http://schemas.microsoft.com/office/drawing/2014/main" id="{FEA05144-B80C-964B-BC58-B3237B8C7B93}"/>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185</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
        <p:nvSpPr>
          <p:cNvPr id="6" name="Rounded Rectangle 5">
            <a:extLst>
              <a:ext uri="{FF2B5EF4-FFF2-40B4-BE49-F238E27FC236}">
                <a16:creationId xmlns:a16="http://schemas.microsoft.com/office/drawing/2014/main" id="{F497837B-9CC6-DD46-B16B-19E5E8BF1F5E}"/>
              </a:ext>
            </a:extLst>
          </p:cNvPr>
          <p:cNvSpPr/>
          <p:nvPr/>
        </p:nvSpPr>
        <p:spPr>
          <a:xfrm>
            <a:off x="366963" y="4515813"/>
            <a:ext cx="8410072" cy="1702453"/>
          </a:xfrm>
          <a:prstGeom prst="roundRect">
            <a:avLst>
              <a:gd name="adj" fmla="val 7378"/>
            </a:avLst>
          </a:prstGeom>
          <a:solidFill>
            <a:srgbClr val="7030A0">
              <a:alpha val="15000"/>
            </a:srgbClr>
          </a:solidFill>
          <a:ln w="28575">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15875" marR="0" lvl="1" indent="0" algn="ctr" defTabSz="457200" rtl="0" eaLnBrk="1" fontAlgn="auto" latinLnBrk="0" hangingPunct="1">
              <a:lnSpc>
                <a:spcPct val="110000"/>
              </a:lnSpc>
              <a:spcBef>
                <a:spcPts val="0"/>
              </a:spcBef>
              <a:spcAft>
                <a:spcPts val="0"/>
              </a:spcAft>
              <a:buClrTx/>
              <a:buSzTx/>
              <a:buFontTx/>
              <a:buNone/>
              <a:tabLst/>
              <a:defRPr/>
            </a:pPr>
            <a:r>
              <a:rPr kumimoji="0" lang="en-US" sz="26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SeGraM provides </a:t>
            </a:r>
            <a:r>
              <a:rPr kumimoji="0" lang="en-US" sz="2600" b="1" i="0" u="none" strike="noStrike" kern="1200" cap="none" spc="0" normalizeH="0" baseline="0" noProof="0" dirty="0">
                <a:ln>
                  <a:noFill/>
                </a:ln>
                <a:solidFill>
                  <a:srgbClr val="7030A0"/>
                </a:solidFill>
                <a:effectLst/>
                <a:uLnTx/>
                <a:uFillTx/>
                <a:latin typeface="Calibri" panose="020F0502020204030204" pitchFamily="34" charset="0"/>
                <a:ea typeface="+mn-ea"/>
                <a:cs typeface="Calibri" panose="020F0502020204030204" pitchFamily="34" charset="0"/>
              </a:rPr>
              <a:t>5.9× and 3.9×</a:t>
            </a:r>
            <a:r>
              <a:rPr kumimoji="0" lang="en-US" sz="2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 throughput improvement</a:t>
            </a:r>
            <a:r>
              <a:rPr kumimoji="0" lang="en-US" sz="2600" b="1" i="0" u="none" strike="noStrike" kern="1200" cap="none" spc="0" normalizeH="0" baseline="0" noProof="0" dirty="0">
                <a:ln>
                  <a:noFill/>
                </a:ln>
                <a:solidFill>
                  <a:srgbClr val="0070C0"/>
                </a:solidFill>
                <a:effectLst/>
                <a:uLnTx/>
                <a:uFillTx/>
                <a:latin typeface="Corbel" panose="020B0503020204020204" pitchFamily="34" charset="0"/>
                <a:ea typeface="+mn-ea"/>
                <a:cs typeface="+mn-cs"/>
              </a:rPr>
              <a:t> </a:t>
            </a:r>
            <a:r>
              <a:rPr kumimoji="0" lang="en-US" sz="26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over </a:t>
            </a:r>
            <a:r>
              <a:rPr kumimoji="0" lang="en-US" sz="2600" b="0" i="0" u="none" strike="noStrike" kern="1200" cap="none" spc="0" normalizeH="0" baseline="0" noProof="0" dirty="0" err="1">
                <a:ln>
                  <a:noFill/>
                </a:ln>
                <a:solidFill>
                  <a:prstClr val="black"/>
                </a:solidFill>
                <a:effectLst/>
                <a:uLnTx/>
                <a:uFillTx/>
                <a:latin typeface="Corbel" panose="020B0503020204020204" pitchFamily="34" charset="0"/>
                <a:ea typeface="+mn-ea"/>
                <a:cs typeface="+mn-cs"/>
              </a:rPr>
              <a:t>GraphAligner</a:t>
            </a:r>
            <a:r>
              <a:rPr kumimoji="0" lang="en-US" sz="26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and vg, </a:t>
            </a:r>
          </a:p>
          <a:p>
            <a:pPr marL="15875" marR="0" lvl="1" indent="0" algn="ctr" defTabSz="457200" rtl="0" eaLnBrk="1" fontAlgn="auto" latinLnBrk="0" hangingPunct="1">
              <a:lnSpc>
                <a:spcPct val="110000"/>
              </a:lnSpc>
              <a:spcBef>
                <a:spcPts val="0"/>
              </a:spcBef>
              <a:spcAft>
                <a:spcPts val="0"/>
              </a:spcAft>
              <a:buClrTx/>
              <a:buSzTx/>
              <a:buFontTx/>
              <a:buNone/>
              <a:tabLst/>
              <a:defRPr/>
            </a:pPr>
            <a:r>
              <a:rPr kumimoji="0" lang="en-US" sz="26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while </a:t>
            </a:r>
            <a:r>
              <a:rPr kumimoji="0" lang="en-US" sz="2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reducing the power consumption by </a:t>
            </a:r>
            <a:r>
              <a:rPr kumimoji="0" lang="en-US" sz="2600" b="1" i="0" u="none" strike="noStrike" kern="1200" cap="none" spc="0" normalizeH="0" baseline="0" noProof="0" dirty="0">
                <a:ln>
                  <a:noFill/>
                </a:ln>
                <a:solidFill>
                  <a:srgbClr val="7030A0"/>
                </a:solidFill>
                <a:effectLst/>
                <a:uLnTx/>
                <a:uFillTx/>
                <a:latin typeface="Calibri" panose="020F0502020204030204" pitchFamily="34" charset="0"/>
                <a:ea typeface="+mn-ea"/>
                <a:cs typeface="Calibri" panose="020F0502020204030204" pitchFamily="34" charset="0"/>
              </a:rPr>
              <a:t>4.1× and 4.4×</a:t>
            </a:r>
          </a:p>
        </p:txBody>
      </p:sp>
      <p:pic>
        <p:nvPicPr>
          <p:cNvPr id="3" name="Picture 2">
            <a:extLst>
              <a:ext uri="{FF2B5EF4-FFF2-40B4-BE49-F238E27FC236}">
                <a16:creationId xmlns:a16="http://schemas.microsoft.com/office/drawing/2014/main" id="{046F5BDE-7DD4-498E-9D88-ADE88353939F}"/>
              </a:ext>
            </a:extLst>
          </p:cNvPr>
          <p:cNvPicPr>
            <a:picLocks noChangeAspect="1"/>
          </p:cNvPicPr>
          <p:nvPr/>
        </p:nvPicPr>
        <p:blipFill>
          <a:blip r:embed="rId3"/>
          <a:stretch>
            <a:fillRect/>
          </a:stretch>
        </p:blipFill>
        <p:spPr>
          <a:xfrm>
            <a:off x="565852" y="1133728"/>
            <a:ext cx="8012296" cy="3259259"/>
          </a:xfrm>
          <a:prstGeom prst="rect">
            <a:avLst/>
          </a:prstGeom>
        </p:spPr>
      </p:pic>
    </p:spTree>
    <p:extLst>
      <p:ext uri="{BB962C8B-B14F-4D97-AF65-F5344CB8AC3E}">
        <p14:creationId xmlns:p14="http://schemas.microsoft.com/office/powerpoint/2010/main" val="34038256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EA05144-B80C-964B-BC58-B3237B8C7B93}"/>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186</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
        <p:nvSpPr>
          <p:cNvPr id="8" name="Title 1">
            <a:extLst>
              <a:ext uri="{FF2B5EF4-FFF2-40B4-BE49-F238E27FC236}">
                <a16:creationId xmlns:a16="http://schemas.microsoft.com/office/drawing/2014/main" id="{1276D34C-ABC1-0647-815F-091A79E659EA}"/>
              </a:ext>
            </a:extLst>
          </p:cNvPr>
          <p:cNvSpPr>
            <a:spLocks noGrp="1"/>
          </p:cNvSpPr>
          <p:nvPr>
            <p:ph type="title"/>
          </p:nvPr>
        </p:nvSpPr>
        <p:spPr>
          <a:xfrm>
            <a:off x="366963" y="257434"/>
            <a:ext cx="8410073" cy="753467"/>
          </a:xfrm>
        </p:spPr>
        <p:txBody>
          <a:bodyPr>
            <a:noAutofit/>
          </a:bodyPr>
          <a:lstStyle/>
          <a:p>
            <a:r>
              <a:rPr lang="en-US" sz="4100" dirty="0"/>
              <a:t>Key Results – SeGraM with Short Reads</a:t>
            </a:r>
          </a:p>
        </p:txBody>
      </p:sp>
      <p:sp>
        <p:nvSpPr>
          <p:cNvPr id="9" name="Rounded Rectangle 5">
            <a:extLst>
              <a:ext uri="{FF2B5EF4-FFF2-40B4-BE49-F238E27FC236}">
                <a16:creationId xmlns:a16="http://schemas.microsoft.com/office/drawing/2014/main" id="{85824553-F60E-88C2-9FFC-963406B2334A}"/>
              </a:ext>
            </a:extLst>
          </p:cNvPr>
          <p:cNvSpPr/>
          <p:nvPr/>
        </p:nvSpPr>
        <p:spPr>
          <a:xfrm>
            <a:off x="366963" y="4519809"/>
            <a:ext cx="8410072" cy="1698458"/>
          </a:xfrm>
          <a:prstGeom prst="roundRect">
            <a:avLst>
              <a:gd name="adj" fmla="val 7378"/>
            </a:avLst>
          </a:prstGeom>
          <a:solidFill>
            <a:srgbClr val="7030A0">
              <a:alpha val="15000"/>
            </a:srgbClr>
          </a:solidFill>
          <a:ln w="28575">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15875" marR="0" lvl="1" indent="0" algn="ctr" defTabSz="457200" rtl="0" eaLnBrk="1" fontAlgn="auto" latinLnBrk="0" hangingPunct="1">
              <a:lnSpc>
                <a:spcPct val="110000"/>
              </a:lnSpc>
              <a:spcBef>
                <a:spcPts val="0"/>
              </a:spcBef>
              <a:spcAft>
                <a:spcPts val="0"/>
              </a:spcAft>
              <a:buClrTx/>
              <a:buSzTx/>
              <a:buFontTx/>
              <a:buNone/>
              <a:tabLst/>
              <a:defRPr/>
            </a:pPr>
            <a:r>
              <a:rPr kumimoji="0" lang="en-US" sz="26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SeGraM provides </a:t>
            </a:r>
            <a:r>
              <a:rPr kumimoji="0" lang="en-US" sz="2600" b="1" i="0" u="none" strike="noStrike" kern="1200" cap="none" spc="0" normalizeH="0" baseline="0" noProof="0" dirty="0">
                <a:ln>
                  <a:noFill/>
                </a:ln>
                <a:solidFill>
                  <a:srgbClr val="7030A0"/>
                </a:solidFill>
                <a:effectLst/>
                <a:uLnTx/>
                <a:uFillTx/>
                <a:latin typeface="Calibri" panose="020F0502020204030204" pitchFamily="34" charset="0"/>
                <a:ea typeface="+mn-ea"/>
                <a:cs typeface="Calibri" panose="020F0502020204030204" pitchFamily="34" charset="0"/>
              </a:rPr>
              <a:t>106× and 742×</a:t>
            </a:r>
            <a:r>
              <a:rPr kumimoji="0" lang="en-US" sz="2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 throughput improvement</a:t>
            </a:r>
            <a:r>
              <a:rPr kumimoji="0" lang="en-US" sz="2600" b="1" i="0" u="none" strike="noStrike" kern="1200" cap="none" spc="0" normalizeH="0" baseline="0" noProof="0" dirty="0">
                <a:ln>
                  <a:noFill/>
                </a:ln>
                <a:solidFill>
                  <a:srgbClr val="0070C0"/>
                </a:solidFill>
                <a:effectLst/>
                <a:uLnTx/>
                <a:uFillTx/>
                <a:latin typeface="Corbel" panose="020B0503020204020204" pitchFamily="34" charset="0"/>
                <a:ea typeface="+mn-ea"/>
                <a:cs typeface="+mn-cs"/>
              </a:rPr>
              <a:t> </a:t>
            </a:r>
            <a:r>
              <a:rPr kumimoji="0" lang="en-US" sz="26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over </a:t>
            </a:r>
            <a:r>
              <a:rPr kumimoji="0" lang="en-US" sz="2600" b="0" i="0" u="none" strike="noStrike" kern="1200" cap="none" spc="0" normalizeH="0" baseline="0" noProof="0" dirty="0" err="1">
                <a:ln>
                  <a:noFill/>
                </a:ln>
                <a:solidFill>
                  <a:prstClr val="black"/>
                </a:solidFill>
                <a:effectLst/>
                <a:uLnTx/>
                <a:uFillTx/>
                <a:latin typeface="Corbel" panose="020B0503020204020204" pitchFamily="34" charset="0"/>
                <a:ea typeface="+mn-ea"/>
                <a:cs typeface="+mn-cs"/>
              </a:rPr>
              <a:t>GraphAligner</a:t>
            </a:r>
            <a:r>
              <a:rPr kumimoji="0" lang="en-US" sz="26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and vg, </a:t>
            </a:r>
          </a:p>
          <a:p>
            <a:pPr marL="15875" marR="0" lvl="1" indent="0" algn="ctr" defTabSz="457200" rtl="0" eaLnBrk="1" fontAlgn="auto" latinLnBrk="0" hangingPunct="1">
              <a:lnSpc>
                <a:spcPct val="110000"/>
              </a:lnSpc>
              <a:spcBef>
                <a:spcPts val="0"/>
              </a:spcBef>
              <a:spcAft>
                <a:spcPts val="0"/>
              </a:spcAft>
              <a:buClrTx/>
              <a:buSzTx/>
              <a:buFontTx/>
              <a:buNone/>
              <a:tabLst/>
              <a:defRPr/>
            </a:pPr>
            <a:r>
              <a:rPr kumimoji="0" lang="en-US" sz="26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while </a:t>
            </a:r>
            <a:r>
              <a:rPr kumimoji="0" lang="en-US" sz="2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reducing the power consumption by </a:t>
            </a:r>
            <a:r>
              <a:rPr kumimoji="0" lang="en-US" sz="2600" b="1" i="0" u="none" strike="noStrike" kern="1200" cap="none" spc="0" normalizeH="0" baseline="0" noProof="0" dirty="0">
                <a:ln>
                  <a:noFill/>
                </a:ln>
                <a:solidFill>
                  <a:srgbClr val="7030A0"/>
                </a:solidFill>
                <a:effectLst/>
                <a:uLnTx/>
                <a:uFillTx/>
                <a:latin typeface="Calibri" panose="020F0502020204030204" pitchFamily="34" charset="0"/>
                <a:ea typeface="+mn-ea"/>
                <a:cs typeface="Calibri" panose="020F0502020204030204" pitchFamily="34" charset="0"/>
              </a:rPr>
              <a:t>3.0× and 3.2×</a:t>
            </a:r>
          </a:p>
        </p:txBody>
      </p:sp>
      <p:pic>
        <p:nvPicPr>
          <p:cNvPr id="2" name="Picture 1">
            <a:extLst>
              <a:ext uri="{FF2B5EF4-FFF2-40B4-BE49-F238E27FC236}">
                <a16:creationId xmlns:a16="http://schemas.microsoft.com/office/drawing/2014/main" id="{5D51E737-AF0C-6BE5-B135-24EAE75751EC}"/>
              </a:ext>
            </a:extLst>
          </p:cNvPr>
          <p:cNvPicPr>
            <a:picLocks noChangeAspect="1"/>
          </p:cNvPicPr>
          <p:nvPr/>
        </p:nvPicPr>
        <p:blipFill>
          <a:blip r:embed="rId3"/>
          <a:stretch>
            <a:fillRect/>
          </a:stretch>
        </p:blipFill>
        <p:spPr>
          <a:xfrm>
            <a:off x="818872" y="1137723"/>
            <a:ext cx="7506256" cy="3255264"/>
          </a:xfrm>
          <a:prstGeom prst="rect">
            <a:avLst/>
          </a:prstGeom>
        </p:spPr>
      </p:pic>
    </p:spTree>
    <p:extLst>
      <p:ext uri="{BB962C8B-B14F-4D97-AF65-F5344CB8AC3E}">
        <p14:creationId xmlns:p14="http://schemas.microsoft.com/office/powerpoint/2010/main" val="8944920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EA05144-B80C-964B-BC58-B3237B8C7B93}"/>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187</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
        <p:nvSpPr>
          <p:cNvPr id="5" name="Rounded Rectangle 4">
            <a:extLst>
              <a:ext uri="{FF2B5EF4-FFF2-40B4-BE49-F238E27FC236}">
                <a16:creationId xmlns:a16="http://schemas.microsoft.com/office/drawing/2014/main" id="{4C4D16E6-A8E5-B44E-9B1C-84186E681669}"/>
              </a:ext>
            </a:extLst>
          </p:cNvPr>
          <p:cNvSpPr/>
          <p:nvPr/>
        </p:nvSpPr>
        <p:spPr>
          <a:xfrm>
            <a:off x="366964" y="5011469"/>
            <a:ext cx="8410072" cy="1170627"/>
          </a:xfrm>
          <a:prstGeom prst="roundRect">
            <a:avLst>
              <a:gd name="adj" fmla="val 7378"/>
            </a:avLst>
          </a:prstGeom>
          <a:solidFill>
            <a:srgbClr val="00B050">
              <a:alpha val="15000"/>
            </a:srgbClr>
          </a:solid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15875" marR="0" lvl="1" indent="0" algn="ctr" defTabSz="457200" rtl="0" eaLnBrk="1" fontAlgn="auto" latinLnBrk="0" hangingPunct="1">
              <a:lnSpc>
                <a:spcPct val="11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BitAlign provides </a:t>
            </a:r>
            <a:r>
              <a:rPr kumimoji="0" lang="en-US" sz="2800" b="1" i="0" u="none" strike="noStrike" kern="1200" cap="none" spc="0" normalizeH="0" baseline="0" noProof="0" dirty="0">
                <a:ln>
                  <a:noFill/>
                </a:ln>
                <a:solidFill>
                  <a:srgbClr val="00B050"/>
                </a:solidFill>
                <a:effectLst/>
                <a:uLnTx/>
                <a:uFillTx/>
                <a:latin typeface="Calibri" panose="020F0502020204030204" pitchFamily="34" charset="0"/>
                <a:ea typeface="+mn-ea"/>
                <a:cs typeface="Calibri" panose="020F0502020204030204" pitchFamily="34" charset="0"/>
              </a:rPr>
              <a:t>41×-539×</a:t>
            </a:r>
            <a:r>
              <a:rPr kumimoji="0" lang="en-US" sz="2800" b="1" i="0" u="none" strike="noStrike" kern="1200" cap="none" spc="0" normalizeH="0" baseline="0" noProof="0" dirty="0">
                <a:ln>
                  <a:noFill/>
                </a:ln>
                <a:solidFill>
                  <a:srgbClr val="00B050"/>
                </a:solidFill>
                <a:effectLst/>
                <a:uLnTx/>
                <a:uFillTx/>
                <a:latin typeface="Corbel" panose="020B0503020204020204" pitchFamily="34" charset="0"/>
                <a:ea typeface="+mn-ea"/>
                <a:cs typeface="+mn-cs"/>
              </a:rPr>
              <a:t> speedup </a:t>
            </a:r>
            <a:r>
              <a:rPr kumimoji="0" lang="en-US" sz="28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over</a:t>
            </a:r>
            <a:r>
              <a:rPr kumimoji="0" lang="en-US" sz="28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 </a:t>
            </a:r>
            <a:r>
              <a:rPr kumimoji="0" lang="en-US" sz="2800" b="0" i="0" u="none" strike="noStrike" kern="1200" cap="none" spc="0" normalizeH="0" baseline="0" noProof="0" dirty="0" err="1">
                <a:ln>
                  <a:noFill/>
                </a:ln>
                <a:solidFill>
                  <a:prstClr val="black"/>
                </a:solidFill>
                <a:effectLst/>
                <a:uLnTx/>
                <a:uFillTx/>
                <a:latin typeface="Corbel" panose="020B0503020204020204" pitchFamily="34" charset="0"/>
                <a:ea typeface="+mn-ea"/>
                <a:cs typeface="+mn-cs"/>
              </a:rPr>
              <a:t>PaSGAL</a:t>
            </a:r>
            <a:endParaRPr kumimoji="0" lang="en-US" sz="2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 name="Title 1">
            <a:extLst>
              <a:ext uri="{FF2B5EF4-FFF2-40B4-BE49-F238E27FC236}">
                <a16:creationId xmlns:a16="http://schemas.microsoft.com/office/drawing/2014/main" id="{569270B1-90A8-AE45-9EFB-1C4E337E29A9}"/>
              </a:ext>
            </a:extLst>
          </p:cNvPr>
          <p:cNvSpPr>
            <a:spLocks noGrp="1"/>
          </p:cNvSpPr>
          <p:nvPr>
            <p:ph type="title"/>
          </p:nvPr>
        </p:nvSpPr>
        <p:spPr>
          <a:xfrm>
            <a:off x="366963" y="257434"/>
            <a:ext cx="8410073" cy="753467"/>
          </a:xfrm>
        </p:spPr>
        <p:txBody>
          <a:bodyPr>
            <a:noAutofit/>
          </a:bodyPr>
          <a:lstStyle/>
          <a:p>
            <a:r>
              <a:rPr lang="en-US" sz="4100" dirty="0"/>
              <a:t>Key Results – BitAlign (S2G Alignment)</a:t>
            </a:r>
          </a:p>
        </p:txBody>
      </p:sp>
      <p:pic>
        <p:nvPicPr>
          <p:cNvPr id="3" name="Picture 2">
            <a:extLst>
              <a:ext uri="{FF2B5EF4-FFF2-40B4-BE49-F238E27FC236}">
                <a16:creationId xmlns:a16="http://schemas.microsoft.com/office/drawing/2014/main" id="{CDD923A3-E514-45A1-99B4-403C4BAFF054}"/>
              </a:ext>
            </a:extLst>
          </p:cNvPr>
          <p:cNvPicPr>
            <a:picLocks noChangeAspect="1"/>
          </p:cNvPicPr>
          <p:nvPr/>
        </p:nvPicPr>
        <p:blipFill>
          <a:blip r:embed="rId3"/>
          <a:stretch>
            <a:fillRect/>
          </a:stretch>
        </p:blipFill>
        <p:spPr>
          <a:xfrm>
            <a:off x="141338" y="1162449"/>
            <a:ext cx="8861324" cy="3583172"/>
          </a:xfrm>
          <a:prstGeom prst="rect">
            <a:avLst/>
          </a:prstGeom>
        </p:spPr>
      </p:pic>
    </p:spTree>
    <p:extLst>
      <p:ext uri="{BB962C8B-B14F-4D97-AF65-F5344CB8AC3E}">
        <p14:creationId xmlns:p14="http://schemas.microsoft.com/office/powerpoint/2010/main" val="6047929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9C8C3D-B7CC-5341-AF65-C1B6B49BF658}"/>
              </a:ext>
            </a:extLst>
          </p:cNvPr>
          <p:cNvSpPr>
            <a:spLocks noGrp="1"/>
          </p:cNvSpPr>
          <p:nvPr>
            <p:ph type="title"/>
          </p:nvPr>
        </p:nvSpPr>
        <p:spPr>
          <a:xfrm>
            <a:off x="366963" y="257434"/>
            <a:ext cx="8410073" cy="753467"/>
          </a:xfrm>
        </p:spPr>
        <p:txBody>
          <a:bodyPr>
            <a:normAutofit fontScale="90000"/>
          </a:bodyPr>
          <a:lstStyle/>
          <a:p>
            <a:r>
              <a:rPr lang="en-US" dirty="0"/>
              <a:t>Conclusion</a:t>
            </a:r>
          </a:p>
        </p:txBody>
      </p:sp>
      <p:sp>
        <p:nvSpPr>
          <p:cNvPr id="3" name="Content Placeholder 2">
            <a:extLst>
              <a:ext uri="{FF2B5EF4-FFF2-40B4-BE49-F238E27FC236}">
                <a16:creationId xmlns:a16="http://schemas.microsoft.com/office/drawing/2014/main" id="{83F9428F-C0C0-6A44-BBF7-1EF5C83C5A47}"/>
              </a:ext>
            </a:extLst>
          </p:cNvPr>
          <p:cNvSpPr>
            <a:spLocks noGrp="1"/>
          </p:cNvSpPr>
          <p:nvPr>
            <p:ph idx="1"/>
          </p:nvPr>
        </p:nvSpPr>
        <p:spPr>
          <a:xfrm>
            <a:off x="366963" y="1084539"/>
            <a:ext cx="8559323" cy="5275384"/>
          </a:xfrm>
        </p:spPr>
        <p:txBody>
          <a:bodyPr>
            <a:normAutofit/>
          </a:bodyPr>
          <a:lstStyle/>
          <a:p>
            <a:pPr>
              <a:lnSpc>
                <a:spcPct val="110000"/>
              </a:lnSpc>
              <a:spcBef>
                <a:spcPts val="600"/>
              </a:spcBef>
              <a:spcAft>
                <a:spcPts val="0"/>
              </a:spcAft>
            </a:pPr>
            <a:r>
              <a:rPr lang="en-US" sz="2200" b="1" dirty="0">
                <a:solidFill>
                  <a:srgbClr val="FE6200"/>
                </a:solidFill>
              </a:rPr>
              <a:t>SeGraM:</a:t>
            </a:r>
            <a:r>
              <a:rPr lang="en-US" sz="2200" i="1" dirty="0">
                <a:solidFill>
                  <a:schemeClr val="tx1"/>
                </a:solidFill>
              </a:rPr>
              <a:t> First universal algorithm/hardware co-designed genomic mapping accelerator that supports:</a:t>
            </a:r>
          </a:p>
          <a:p>
            <a:pPr marL="935038" lvl="2" indent="-217488">
              <a:lnSpc>
                <a:spcPct val="110000"/>
              </a:lnSpc>
              <a:spcBef>
                <a:spcPts val="0"/>
              </a:spcBef>
              <a:spcAft>
                <a:spcPts val="0"/>
              </a:spcAft>
              <a:buClr>
                <a:srgbClr val="FE6200"/>
              </a:buClr>
            </a:pPr>
            <a:r>
              <a:rPr lang="en-US" sz="2200" dirty="0">
                <a:solidFill>
                  <a:schemeClr val="tx1"/>
                </a:solidFill>
              </a:rPr>
              <a:t>Sequence-to-graph (S2G) </a:t>
            </a:r>
            <a:r>
              <a:rPr lang="en-US" sz="2200" i="1" dirty="0">
                <a:solidFill>
                  <a:schemeClr val="tx1"/>
                </a:solidFill>
              </a:rPr>
              <a:t>&amp;</a:t>
            </a:r>
            <a:r>
              <a:rPr lang="en-US" sz="2200" dirty="0">
                <a:solidFill>
                  <a:schemeClr val="tx1"/>
                </a:solidFill>
              </a:rPr>
              <a:t> sequence-to-sequence (S2S) mapping</a:t>
            </a:r>
          </a:p>
          <a:p>
            <a:pPr marL="935038" lvl="2" indent="-217488">
              <a:lnSpc>
                <a:spcPct val="110000"/>
              </a:lnSpc>
              <a:spcBef>
                <a:spcPts val="0"/>
              </a:spcBef>
              <a:spcAft>
                <a:spcPts val="0"/>
              </a:spcAft>
              <a:buClr>
                <a:srgbClr val="FE6200"/>
              </a:buClr>
            </a:pPr>
            <a:r>
              <a:rPr lang="en-US" sz="2200" dirty="0">
                <a:solidFill>
                  <a:schemeClr val="tx1"/>
                </a:solidFill>
              </a:rPr>
              <a:t>Short &amp; long reads</a:t>
            </a:r>
          </a:p>
          <a:p>
            <a:pPr lvl="1" indent="-215900">
              <a:lnSpc>
                <a:spcPct val="110000"/>
              </a:lnSpc>
              <a:spcBef>
                <a:spcPts val="600"/>
              </a:spcBef>
              <a:spcAft>
                <a:spcPts val="0"/>
              </a:spcAft>
              <a:buClr>
                <a:srgbClr val="7030A0"/>
              </a:buClr>
            </a:pPr>
            <a:r>
              <a:rPr lang="en-US" sz="2200" b="1" dirty="0" err="1">
                <a:solidFill>
                  <a:srgbClr val="7030A0"/>
                </a:solidFill>
              </a:rPr>
              <a:t>MinSeed</a:t>
            </a:r>
            <a:r>
              <a:rPr lang="en-US" sz="2200" b="1" dirty="0">
                <a:solidFill>
                  <a:srgbClr val="7030A0"/>
                </a:solidFill>
              </a:rPr>
              <a:t>: </a:t>
            </a:r>
            <a:r>
              <a:rPr lang="en-US" sz="2200" i="1" dirty="0">
                <a:solidFill>
                  <a:schemeClr val="tx1"/>
                </a:solidFill>
              </a:rPr>
              <a:t>First minimizer-based seeding accelerator</a:t>
            </a:r>
          </a:p>
          <a:p>
            <a:pPr lvl="1" indent="-215900">
              <a:lnSpc>
                <a:spcPct val="110000"/>
              </a:lnSpc>
              <a:spcBef>
                <a:spcPts val="600"/>
              </a:spcBef>
              <a:spcAft>
                <a:spcPts val="0"/>
              </a:spcAft>
              <a:buClr>
                <a:srgbClr val="00B050"/>
              </a:buClr>
            </a:pPr>
            <a:r>
              <a:rPr lang="en-US" sz="2200" b="1" dirty="0">
                <a:solidFill>
                  <a:srgbClr val="00B050"/>
                </a:solidFill>
              </a:rPr>
              <a:t>BitAlign: </a:t>
            </a:r>
            <a:r>
              <a:rPr lang="en-US" sz="2200" i="1" dirty="0">
                <a:solidFill>
                  <a:schemeClr val="tx1"/>
                </a:solidFill>
              </a:rPr>
              <a:t>First (bitvector-based) S2G alignment accelerator</a:t>
            </a:r>
            <a:endParaRPr lang="en-US" sz="2200" b="1" dirty="0">
              <a:solidFill>
                <a:schemeClr val="tx1"/>
              </a:solidFill>
            </a:endParaRPr>
          </a:p>
          <a:p>
            <a:pPr>
              <a:lnSpc>
                <a:spcPct val="110000"/>
              </a:lnSpc>
              <a:spcAft>
                <a:spcPts val="0"/>
              </a:spcAft>
            </a:pPr>
            <a:r>
              <a:rPr lang="en-US" sz="2200" dirty="0">
                <a:solidFill>
                  <a:schemeClr val="tx1"/>
                </a:solidFill>
              </a:rPr>
              <a:t>SeGraM </a:t>
            </a:r>
            <a:r>
              <a:rPr lang="en-US" sz="2200" b="1" dirty="0">
                <a:solidFill>
                  <a:srgbClr val="C00000"/>
                </a:solidFill>
              </a:rPr>
              <a:t>supports</a:t>
            </a:r>
            <a:r>
              <a:rPr lang="en-US" sz="2200" dirty="0">
                <a:solidFill>
                  <a:schemeClr val="tx1"/>
                </a:solidFill>
              </a:rPr>
              <a:t> </a:t>
            </a:r>
            <a:r>
              <a:rPr lang="en-US" sz="2200" b="1" dirty="0">
                <a:solidFill>
                  <a:srgbClr val="C00000"/>
                </a:solidFill>
              </a:rPr>
              <a:t>multiple use cases:</a:t>
            </a:r>
          </a:p>
          <a:p>
            <a:pPr lvl="1">
              <a:lnSpc>
                <a:spcPct val="110000"/>
              </a:lnSpc>
              <a:spcBef>
                <a:spcPts val="600"/>
              </a:spcBef>
              <a:spcAft>
                <a:spcPts val="0"/>
              </a:spcAft>
            </a:pPr>
            <a:r>
              <a:rPr lang="en-US" sz="2200" dirty="0">
                <a:solidFill>
                  <a:schemeClr val="tx1"/>
                </a:solidFill>
              </a:rPr>
              <a:t>End-to-end S2G mapping</a:t>
            </a:r>
          </a:p>
          <a:p>
            <a:pPr lvl="1">
              <a:lnSpc>
                <a:spcPct val="110000"/>
              </a:lnSpc>
              <a:spcBef>
                <a:spcPts val="600"/>
              </a:spcBef>
              <a:spcAft>
                <a:spcPts val="0"/>
              </a:spcAft>
            </a:pPr>
            <a:r>
              <a:rPr lang="en-US" sz="2200" dirty="0">
                <a:solidFill>
                  <a:schemeClr val="tx1"/>
                </a:solidFill>
              </a:rPr>
              <a:t>S2G alignment</a:t>
            </a:r>
          </a:p>
          <a:p>
            <a:pPr lvl="1">
              <a:lnSpc>
                <a:spcPct val="110000"/>
              </a:lnSpc>
              <a:spcBef>
                <a:spcPts val="600"/>
              </a:spcBef>
              <a:spcAft>
                <a:spcPts val="0"/>
              </a:spcAft>
            </a:pPr>
            <a:r>
              <a:rPr lang="en-US" sz="2200" dirty="0">
                <a:solidFill>
                  <a:schemeClr val="tx1"/>
                </a:solidFill>
              </a:rPr>
              <a:t>S2S alignment</a:t>
            </a:r>
          </a:p>
          <a:p>
            <a:pPr lvl="1">
              <a:lnSpc>
                <a:spcPct val="110000"/>
              </a:lnSpc>
              <a:spcBef>
                <a:spcPts val="600"/>
              </a:spcBef>
              <a:spcAft>
                <a:spcPts val="0"/>
              </a:spcAft>
            </a:pPr>
            <a:r>
              <a:rPr lang="en-US" sz="2200" dirty="0">
                <a:solidFill>
                  <a:schemeClr val="tx1"/>
                </a:solidFill>
              </a:rPr>
              <a:t>Seeding</a:t>
            </a:r>
          </a:p>
          <a:p>
            <a:pPr>
              <a:lnSpc>
                <a:spcPct val="110000"/>
              </a:lnSpc>
              <a:spcAft>
                <a:spcPts val="0"/>
              </a:spcAft>
            </a:pPr>
            <a:r>
              <a:rPr lang="en-US" sz="2200" dirty="0">
                <a:solidFill>
                  <a:schemeClr val="tx1"/>
                </a:solidFill>
              </a:rPr>
              <a:t>SeGraM </a:t>
            </a:r>
            <a:r>
              <a:rPr lang="en-US" sz="2200" dirty="0">
                <a:solidFill>
                  <a:srgbClr val="0070C0"/>
                </a:solidFill>
              </a:rPr>
              <a:t>outperforms</a:t>
            </a:r>
            <a:r>
              <a:rPr lang="en-US" sz="2200" dirty="0">
                <a:solidFill>
                  <a:schemeClr val="tx1"/>
                </a:solidFill>
              </a:rPr>
              <a:t> </a:t>
            </a:r>
            <a:r>
              <a:rPr lang="en-US" sz="2200" dirty="0">
                <a:solidFill>
                  <a:srgbClr val="0070C0"/>
                </a:solidFill>
              </a:rPr>
              <a:t>state-of-the-art software &amp; hardware solutions</a:t>
            </a:r>
            <a:endParaRPr lang="en-US" sz="2200" dirty="0">
              <a:solidFill>
                <a:schemeClr val="tx1"/>
              </a:solidFill>
            </a:endParaRPr>
          </a:p>
        </p:txBody>
      </p:sp>
      <p:sp>
        <p:nvSpPr>
          <p:cNvPr id="4" name="Slide Number Placeholder 3">
            <a:extLst>
              <a:ext uri="{FF2B5EF4-FFF2-40B4-BE49-F238E27FC236}">
                <a16:creationId xmlns:a16="http://schemas.microsoft.com/office/drawing/2014/main" id="{DBC85339-0960-2D4F-9702-117C5339C907}"/>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srgbClr val="0070C0"/>
                </a:solidFill>
                <a:effectLst/>
                <a:uLnTx/>
                <a:uFillTx/>
                <a:latin typeface="Calibri" panose="020F0502020204030204" pitchFamily="34" charset="0"/>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188</a:t>
            </a:fld>
            <a:endParaRPr kumimoji="0" lang="en-US" sz="1600" b="1" i="0" u="none" strike="noStrike" kern="1200" cap="none" spc="0" normalizeH="0" baseline="0" noProof="0" dirty="0">
              <a:ln>
                <a:noFill/>
              </a:ln>
              <a:solidFill>
                <a:srgbClr val="0070C0"/>
              </a:solidFill>
              <a:effectLst/>
              <a:uLnTx/>
              <a:uFillTx/>
              <a:latin typeface="Calibri" panose="020F0502020204030204" pitchFamily="34" charset="0"/>
              <a:cs typeface="Calibri" panose="020F0502020204030204" pitchFamily="34" charset="0"/>
            </a:endParaRPr>
          </a:p>
        </p:txBody>
      </p:sp>
    </p:spTree>
    <p:custDataLst>
      <p:tags r:id="rId1"/>
    </p:custDataLst>
    <p:extLst>
      <p:ext uri="{BB962C8B-B14F-4D97-AF65-F5344CB8AC3E}">
        <p14:creationId xmlns:p14="http://schemas.microsoft.com/office/powerpoint/2010/main" val="4166861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dirty="0"/>
              <a:t>Accelerating Sequence-to-Graph Mapping</a:t>
            </a:r>
            <a:endParaRPr lang="en-US" sz="3000" b="1" dirty="0"/>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600" dirty="0" err="1"/>
              <a:t>Damla</a:t>
            </a:r>
            <a:r>
              <a:rPr lang="en-US" sz="1600" dirty="0"/>
              <a:t> </a:t>
            </a:r>
            <a:r>
              <a:rPr lang="en-US" sz="1600" dirty="0" err="1"/>
              <a:t>Senol</a:t>
            </a:r>
            <a:r>
              <a:rPr lang="en-US" sz="1600" dirty="0"/>
              <a:t> Cali, Konstantinos </a:t>
            </a:r>
            <a:r>
              <a:rPr lang="en-US" sz="1600" dirty="0" err="1"/>
              <a:t>Kanellopoulos</a:t>
            </a:r>
            <a:r>
              <a:rPr lang="en-US" sz="1600" dirty="0"/>
              <a:t>, Joel </a:t>
            </a:r>
            <a:r>
              <a:rPr lang="en-US" sz="1600" dirty="0" err="1"/>
              <a:t>Lindegger</a:t>
            </a:r>
            <a:r>
              <a:rPr lang="en-US" sz="1600" dirty="0"/>
              <a:t>, </a:t>
            </a:r>
            <a:r>
              <a:rPr lang="en-US" sz="1600" dirty="0" err="1"/>
              <a:t>Zulal</a:t>
            </a:r>
            <a:r>
              <a:rPr lang="en-US" sz="1600" dirty="0"/>
              <a:t> </a:t>
            </a:r>
            <a:r>
              <a:rPr lang="en-US" sz="1600" dirty="0" err="1"/>
              <a:t>Bingol</a:t>
            </a:r>
            <a:r>
              <a:rPr lang="en-US" sz="1600" dirty="0"/>
              <a:t>, Gurpreet S. Kalsi, </a:t>
            </a:r>
            <a:r>
              <a:rPr lang="en-US" sz="1600" dirty="0" err="1"/>
              <a:t>Ziyi</a:t>
            </a:r>
            <a:r>
              <a:rPr lang="en-US" sz="1600" dirty="0"/>
              <a:t> </a:t>
            </a:r>
            <a:r>
              <a:rPr lang="en-US" sz="1600" dirty="0" err="1"/>
              <a:t>Zuo</a:t>
            </a:r>
            <a:r>
              <a:rPr lang="en-US" sz="1600" dirty="0"/>
              <a:t>, Can </a:t>
            </a:r>
            <a:r>
              <a:rPr lang="en-US" sz="1600" dirty="0" err="1"/>
              <a:t>Firtina</a:t>
            </a:r>
            <a:r>
              <a:rPr lang="en-US" sz="1600" dirty="0"/>
              <a:t>, </a:t>
            </a:r>
            <a:r>
              <a:rPr lang="en-US" sz="1600" dirty="0" err="1"/>
              <a:t>Meryem</a:t>
            </a:r>
            <a:r>
              <a:rPr lang="en-US" sz="1600" dirty="0"/>
              <a:t> Banu </a:t>
            </a:r>
            <a:r>
              <a:rPr lang="en-US" sz="1600" dirty="0" err="1"/>
              <a:t>Cavlak</a:t>
            </a:r>
            <a:r>
              <a:rPr lang="en-US" sz="1600" dirty="0"/>
              <a:t>, </a:t>
            </a:r>
            <a:r>
              <a:rPr lang="en-US" sz="1600" dirty="0" err="1"/>
              <a:t>Jeremie</a:t>
            </a:r>
            <a:r>
              <a:rPr lang="en-US" sz="1600" dirty="0"/>
              <a:t> Kim, Nika </a:t>
            </a:r>
            <a:r>
              <a:rPr lang="en-US" sz="1600" dirty="0" err="1"/>
              <a:t>MansouriGhiasi</a:t>
            </a:r>
            <a:r>
              <a:rPr lang="en-US" sz="1600" dirty="0"/>
              <a:t>, Gagandeep Singh, Juan Gomez-Luna, Nour </a:t>
            </a:r>
            <a:r>
              <a:rPr lang="en-US" sz="1600" dirty="0" err="1"/>
              <a:t>Almadhoun</a:t>
            </a:r>
            <a:r>
              <a:rPr lang="en-US" sz="1600" dirty="0"/>
              <a:t> </a:t>
            </a:r>
            <a:r>
              <a:rPr lang="en-US" sz="1600" dirty="0" err="1"/>
              <a:t>Alserr</a:t>
            </a:r>
            <a:r>
              <a:rPr lang="en-US" sz="1600" dirty="0"/>
              <a:t>, Mohammed </a:t>
            </a:r>
            <a:r>
              <a:rPr lang="en-US" sz="1600" dirty="0" err="1"/>
              <a:t>Alser</a:t>
            </a:r>
            <a:r>
              <a:rPr lang="en-US" sz="1600" dirty="0"/>
              <a:t>, Sreenivas </a:t>
            </a:r>
            <a:r>
              <a:rPr lang="en-US" sz="1600" dirty="0" err="1"/>
              <a:t>Subramoney</a:t>
            </a:r>
            <a:r>
              <a:rPr lang="en-US" sz="1600" dirty="0"/>
              <a:t>, Can </a:t>
            </a:r>
            <a:r>
              <a:rPr lang="en-US" sz="1600" dirty="0" err="1"/>
              <a:t>Alkan</a:t>
            </a:r>
            <a:r>
              <a:rPr lang="en-US" sz="1600" dirty="0"/>
              <a:t>, </a:t>
            </a:r>
            <a:r>
              <a:rPr lang="en-US" sz="1600" dirty="0" err="1"/>
              <a:t>Saugata</a:t>
            </a:r>
            <a:r>
              <a:rPr lang="en-US" sz="1600" dirty="0"/>
              <a:t> Ghose, and 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"SeGraM: A Universal Hardware Accelerator for Genomic Sequence-to-Graph and Sequence-to-Sequence Mapping"</a:t>
            </a:r>
            <a:br>
              <a:rPr lang="en-US" sz="1600" dirty="0"/>
            </a:br>
            <a:r>
              <a:rPr lang="en-US" sz="1600" i="1" dirty="0"/>
              <a:t>Proceedings of the </a:t>
            </a:r>
            <a:r>
              <a:rPr lang="en-US" sz="1600" i="1" dirty="0">
                <a:hlinkClick r:id="rId3"/>
              </a:rPr>
              <a:t>49th International Symposium on Computer Architecture</a:t>
            </a:r>
            <a:r>
              <a:rPr lang="en-US" sz="1600" i="1" dirty="0"/>
              <a:t> (</a:t>
            </a:r>
            <a:r>
              <a:rPr lang="en-US" sz="1600" b="1" i="1" dirty="0"/>
              <a:t>ISCA</a:t>
            </a:r>
            <a:r>
              <a:rPr lang="en-US" sz="1600" i="1" dirty="0"/>
              <a:t>)</a:t>
            </a:r>
            <a:r>
              <a:rPr lang="en-US" sz="1600" dirty="0"/>
              <a:t>, New York, June 2022.</a:t>
            </a:r>
            <a:br>
              <a:rPr lang="en-US" sz="1600" dirty="0"/>
            </a:br>
            <a:r>
              <a:rPr lang="en-US" sz="1600" dirty="0"/>
              <a:t>[</a:t>
            </a:r>
            <a:r>
              <a:rPr lang="en-US" sz="1600" dirty="0">
                <a:hlinkClick r:id="rId4"/>
              </a:rPr>
              <a:t>arXiv version</a:t>
            </a:r>
            <a:r>
              <a:rPr lang="en-US" sz="1600" dirty="0"/>
              <a:t>]</a:t>
            </a:r>
          </a:p>
          <a:p>
            <a:pPr marL="0" indent="0">
              <a:buNone/>
            </a:pPr>
            <a:br>
              <a:rPr lang="en-US" sz="1600" dirty="0"/>
            </a:br>
            <a:br>
              <a:rPr lang="en-US" sz="1600" dirty="0"/>
            </a:br>
            <a:br>
              <a:rPr lang="en-US" sz="1600" dirty="0"/>
            </a:br>
            <a:endParaRPr lang="en-US" sz="16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0B477C33-B9F9-1DE8-0190-AA7C750B3BB4}"/>
              </a:ext>
            </a:extLst>
          </p:cNvPr>
          <p:cNvPicPr>
            <a:picLocks noChangeAspect="1"/>
          </p:cNvPicPr>
          <p:nvPr/>
        </p:nvPicPr>
        <p:blipFill>
          <a:blip r:embed="rId5"/>
          <a:stretch>
            <a:fillRect/>
          </a:stretch>
        </p:blipFill>
        <p:spPr>
          <a:xfrm>
            <a:off x="0" y="3562568"/>
            <a:ext cx="9144000" cy="2458720"/>
          </a:xfrm>
          <a:prstGeom prst="rect">
            <a:avLst/>
          </a:prstGeom>
        </p:spPr>
      </p:pic>
      <p:sp>
        <p:nvSpPr>
          <p:cNvPr id="5" name="TextBox 4">
            <a:extLst>
              <a:ext uri="{FF2B5EF4-FFF2-40B4-BE49-F238E27FC236}">
                <a16:creationId xmlns:a16="http://schemas.microsoft.com/office/drawing/2014/main" id="{EFD7793F-70F0-ABDA-8C95-C6EAE74CBBCA}"/>
              </a:ext>
            </a:extLst>
          </p:cNvPr>
          <p:cNvSpPr txBox="1"/>
          <p:nvPr/>
        </p:nvSpPr>
        <p:spPr>
          <a:xfrm>
            <a:off x="1489265" y="6351711"/>
            <a:ext cx="616547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https://arxiv.org/pdf/2205.05883.pdf</a:t>
            </a:r>
            <a:endParaRPr kumimoji="0" lang="en-US" sz="2400" b="1"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872625876"/>
      </p:ext>
    </p:extLst>
  </p:cSld>
  <p:clrMapOvr>
    <a:masterClrMapping/>
  </p:clrMapOvr>
  <p:transition/>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1E9326-06A9-D843-9F15-BC3324EE5826}"/>
              </a:ext>
            </a:extLst>
          </p:cNvPr>
          <p:cNvSpPr>
            <a:spLocks noGrp="1"/>
          </p:cNvSpPr>
          <p:nvPr>
            <p:ph type="title"/>
          </p:nvPr>
        </p:nvSpPr>
        <p:spPr/>
        <p:txBody>
          <a:bodyPr/>
          <a:lstStyle/>
          <a:p>
            <a:r>
              <a:rPr lang="en-US" dirty="0"/>
              <a:t>Agenda</a:t>
            </a:r>
          </a:p>
        </p:txBody>
      </p:sp>
      <p:sp>
        <p:nvSpPr>
          <p:cNvPr id="3" name="Content Placeholder 2">
            <a:extLst>
              <a:ext uri="{FF2B5EF4-FFF2-40B4-BE49-F238E27FC236}">
                <a16:creationId xmlns:a16="http://schemas.microsoft.com/office/drawing/2014/main" id="{AFB9DA22-BE61-2446-87AE-83F927ADF074}"/>
              </a:ext>
            </a:extLst>
          </p:cNvPr>
          <p:cNvSpPr>
            <a:spLocks noGrp="1"/>
          </p:cNvSpPr>
          <p:nvPr>
            <p:ph idx="1"/>
          </p:nvPr>
        </p:nvSpPr>
        <p:spPr>
          <a:xfrm>
            <a:off x="228600" y="1124744"/>
            <a:ext cx="8610600" cy="5123656"/>
          </a:xfrm>
        </p:spPr>
        <p:txBody>
          <a:bodyPr/>
          <a:lstStyle/>
          <a:p>
            <a:r>
              <a:rPr lang="en-US" dirty="0"/>
              <a:t>The Problem: DNA Read Mapping</a:t>
            </a:r>
          </a:p>
          <a:p>
            <a:pPr lvl="1"/>
            <a:r>
              <a:rPr lang="en-US" dirty="0"/>
              <a:t>State-of-the-art Read Mapper Design</a:t>
            </a:r>
          </a:p>
          <a:p>
            <a:pPr lvl="1"/>
            <a:endParaRPr lang="en-US" dirty="0"/>
          </a:p>
          <a:p>
            <a:r>
              <a:rPr lang="en-US" dirty="0"/>
              <a:t>Algorithmic Acceleration </a:t>
            </a:r>
          </a:p>
          <a:p>
            <a:pPr lvl="1"/>
            <a:r>
              <a:rPr lang="en-US" dirty="0"/>
              <a:t>Exploiting Structure of the Genome</a:t>
            </a:r>
          </a:p>
          <a:p>
            <a:pPr lvl="1"/>
            <a:r>
              <a:rPr lang="en-US" dirty="0"/>
              <a:t>Exploiting SIMD Instructions</a:t>
            </a:r>
          </a:p>
          <a:p>
            <a:endParaRPr lang="en-US" dirty="0"/>
          </a:p>
          <a:p>
            <a:r>
              <a:rPr lang="en-US" dirty="0"/>
              <a:t>Hardware Acceleration</a:t>
            </a:r>
          </a:p>
          <a:p>
            <a:pPr lvl="1"/>
            <a:r>
              <a:rPr lang="en-US" dirty="0"/>
              <a:t>Specialized Architectures</a:t>
            </a:r>
          </a:p>
          <a:p>
            <a:pPr lvl="1"/>
            <a:r>
              <a:rPr lang="en-US" dirty="0">
                <a:solidFill>
                  <a:srgbClr val="0000FF"/>
                </a:solidFill>
              </a:rPr>
              <a:t>Processing in Memory &amp; Storage</a:t>
            </a:r>
          </a:p>
          <a:p>
            <a:pPr lvl="1"/>
            <a:endParaRPr lang="en-US" dirty="0"/>
          </a:p>
          <a:p>
            <a:r>
              <a:rPr lang="en-US" dirty="0"/>
              <a:t>Future Opportunities: New Technologies &amp; Applications</a:t>
            </a:r>
          </a:p>
        </p:txBody>
      </p:sp>
      <p:sp>
        <p:nvSpPr>
          <p:cNvPr id="4" name="Slide Number Placeholder 3">
            <a:extLst>
              <a:ext uri="{FF2B5EF4-FFF2-40B4-BE49-F238E27FC236}">
                <a16:creationId xmlns:a16="http://schemas.microsoft.com/office/drawing/2014/main" id="{F4C949E8-B432-2143-85E7-FAB3F0E378C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724933957"/>
      </p:ext>
    </p:extLst>
  </p:cSld>
  <p:clrMapOvr>
    <a:masterClrMapping/>
  </p:clrMapOvr>
  <p:transition/>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D42BC4-7558-384F-A170-28CD5BC5B8CE}"/>
              </a:ext>
            </a:extLst>
          </p:cNvPr>
          <p:cNvSpPr>
            <a:spLocks noGrp="1"/>
          </p:cNvSpPr>
          <p:nvPr>
            <p:ph type="title"/>
          </p:nvPr>
        </p:nvSpPr>
        <p:spPr/>
        <p:txBody>
          <a:bodyPr/>
          <a:lstStyle/>
          <a:p>
            <a:r>
              <a:rPr lang="en-US" dirty="0"/>
              <a:t>Read Mapping &amp; Filtering</a:t>
            </a:r>
          </a:p>
        </p:txBody>
      </p:sp>
      <p:sp>
        <p:nvSpPr>
          <p:cNvPr id="3" name="Content Placeholder 2">
            <a:extLst>
              <a:ext uri="{FF2B5EF4-FFF2-40B4-BE49-F238E27FC236}">
                <a16:creationId xmlns:a16="http://schemas.microsoft.com/office/drawing/2014/main" id="{8854F678-86EC-5D41-9BE6-38569A724327}"/>
              </a:ext>
            </a:extLst>
          </p:cNvPr>
          <p:cNvSpPr>
            <a:spLocks noGrp="1"/>
          </p:cNvSpPr>
          <p:nvPr>
            <p:ph idx="1"/>
          </p:nvPr>
        </p:nvSpPr>
        <p:spPr/>
        <p:txBody>
          <a:bodyPr/>
          <a:lstStyle/>
          <a:p>
            <a:r>
              <a:rPr lang="en-US" dirty="0">
                <a:solidFill>
                  <a:srgbClr val="FF0000"/>
                </a:solidFill>
              </a:rPr>
              <a:t>Problem: Heavily bottlenecked by Data Movement</a:t>
            </a:r>
          </a:p>
          <a:p>
            <a:endParaRPr lang="en-US" dirty="0"/>
          </a:p>
          <a:p>
            <a:r>
              <a:rPr lang="en-US" dirty="0"/>
              <a:t>GateKeeper, Shouji, </a:t>
            </a:r>
            <a:r>
              <a:rPr lang="en-US" dirty="0" err="1"/>
              <a:t>SneakySnake</a:t>
            </a:r>
            <a:r>
              <a:rPr lang="en-US" dirty="0"/>
              <a:t> performance limited by DRAM bandwidth [Alser+, Bioinformatics 2017,2019,2020]</a:t>
            </a:r>
          </a:p>
          <a:p>
            <a:endParaRPr lang="en-US" dirty="0"/>
          </a:p>
          <a:p>
            <a:r>
              <a:rPr lang="en-US" dirty="0"/>
              <a:t>Ditto for SHD [Xin+, Bioinformatics 2015]</a:t>
            </a:r>
          </a:p>
          <a:p>
            <a:endParaRPr lang="en-US" dirty="0"/>
          </a:p>
          <a:p>
            <a:r>
              <a:rPr lang="en-US" dirty="0">
                <a:solidFill>
                  <a:srgbClr val="0000FF"/>
                </a:solidFill>
              </a:rPr>
              <a:t>Solution: Processing-in-memory can alleviate the bottleneck</a:t>
            </a:r>
          </a:p>
          <a:p>
            <a:endParaRPr lang="en-US" dirty="0"/>
          </a:p>
          <a:p>
            <a:r>
              <a:rPr lang="en-US" dirty="0">
                <a:solidFill>
                  <a:srgbClr val="1A5712"/>
                </a:solidFill>
              </a:rPr>
              <a:t>We need to design mapping &amp; filtering algorithms to fit processing-in-memory</a:t>
            </a:r>
          </a:p>
        </p:txBody>
      </p:sp>
      <p:sp>
        <p:nvSpPr>
          <p:cNvPr id="4" name="Slide Number Placeholder 3">
            <a:extLst>
              <a:ext uri="{FF2B5EF4-FFF2-40B4-BE49-F238E27FC236}">
                <a16:creationId xmlns:a16="http://schemas.microsoft.com/office/drawing/2014/main" id="{DE75728F-ADBF-6A4A-879A-1C188D8441A6}"/>
              </a:ext>
            </a:extLst>
          </p:cNvPr>
          <p:cNvSpPr>
            <a:spLocks noGrp="1"/>
          </p:cNvSpPr>
          <p:nvPr>
            <p:ph type="sldNum" sz="quarter" idx="11"/>
          </p:nvPr>
        </p:nvSpPr>
        <p:spPr/>
        <p:txBody>
          <a:bodyPr/>
          <a:lstStyle/>
          <a:p>
            <a:fld id="{323594FA-E141-4234-AE05-360401972BE7}" type="slidenum">
              <a:rPr lang="en-US" altLang="en-US" smtClean="0"/>
              <a:pPr/>
              <a:t>191</a:t>
            </a:fld>
            <a:endParaRPr lang="en-US" altLang="en-US"/>
          </a:p>
        </p:txBody>
      </p:sp>
    </p:spTree>
    <p:extLst>
      <p:ext uri="{BB962C8B-B14F-4D97-AF65-F5344CB8AC3E}">
        <p14:creationId xmlns:p14="http://schemas.microsoft.com/office/powerpoint/2010/main" val="285876735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D42BC4-7558-384F-A170-28CD5BC5B8CE}"/>
              </a:ext>
            </a:extLst>
          </p:cNvPr>
          <p:cNvSpPr>
            <a:spLocks noGrp="1"/>
          </p:cNvSpPr>
          <p:nvPr>
            <p:ph type="title"/>
          </p:nvPr>
        </p:nvSpPr>
        <p:spPr/>
        <p:txBody>
          <a:bodyPr/>
          <a:lstStyle/>
          <a:p>
            <a:r>
              <a:rPr lang="en-US" dirty="0"/>
              <a:t>Read Mapping &amp; Filtering in Memory</a:t>
            </a:r>
          </a:p>
        </p:txBody>
      </p:sp>
      <p:sp>
        <p:nvSpPr>
          <p:cNvPr id="3" name="Content Placeholder 2">
            <a:extLst>
              <a:ext uri="{FF2B5EF4-FFF2-40B4-BE49-F238E27FC236}">
                <a16:creationId xmlns:a16="http://schemas.microsoft.com/office/drawing/2014/main" id="{8854F678-86EC-5D41-9BE6-38569A724327}"/>
              </a:ext>
            </a:extLst>
          </p:cNvPr>
          <p:cNvSpPr>
            <a:spLocks noGrp="1"/>
          </p:cNvSpPr>
          <p:nvPr>
            <p:ph idx="1"/>
          </p:nvPr>
        </p:nvSpPr>
        <p:spPr>
          <a:xfrm>
            <a:off x="228600" y="1000472"/>
            <a:ext cx="8610600" cy="4876800"/>
          </a:xfrm>
        </p:spPr>
        <p:txBody>
          <a:bodyPr/>
          <a:lstStyle/>
          <a:p>
            <a:pPr marL="0" indent="0" algn="ctr">
              <a:buNone/>
            </a:pPr>
            <a:endParaRPr lang="en-US" sz="4000" dirty="0">
              <a:solidFill>
                <a:srgbClr val="1A5712"/>
              </a:solidFill>
            </a:endParaRPr>
          </a:p>
          <a:p>
            <a:pPr marL="0" indent="0" algn="ctr">
              <a:buNone/>
            </a:pPr>
            <a:endParaRPr lang="en-US" sz="4000" dirty="0">
              <a:solidFill>
                <a:srgbClr val="1A5712"/>
              </a:solidFill>
            </a:endParaRPr>
          </a:p>
          <a:p>
            <a:pPr marL="0" indent="0" algn="ctr">
              <a:buNone/>
            </a:pPr>
            <a:r>
              <a:rPr lang="en-US" sz="4000" dirty="0">
                <a:solidFill>
                  <a:srgbClr val="1A5712"/>
                </a:solidFill>
              </a:rPr>
              <a:t>We need to design </a:t>
            </a:r>
          </a:p>
          <a:p>
            <a:pPr marL="0" indent="0" algn="ctr">
              <a:buNone/>
            </a:pPr>
            <a:r>
              <a:rPr lang="en-US" sz="4000" dirty="0">
                <a:solidFill>
                  <a:srgbClr val="0000FF"/>
                </a:solidFill>
              </a:rPr>
              <a:t>mapping &amp; filtering algorithms </a:t>
            </a:r>
          </a:p>
          <a:p>
            <a:pPr marL="0" indent="0" algn="ctr">
              <a:buNone/>
            </a:pPr>
            <a:r>
              <a:rPr lang="en-US" sz="4000" dirty="0">
                <a:solidFill>
                  <a:srgbClr val="FF0000"/>
                </a:solidFill>
              </a:rPr>
              <a:t>that fit processing-in-memory</a:t>
            </a:r>
          </a:p>
        </p:txBody>
      </p:sp>
      <p:sp>
        <p:nvSpPr>
          <p:cNvPr id="4" name="Slide Number Placeholder 3">
            <a:extLst>
              <a:ext uri="{FF2B5EF4-FFF2-40B4-BE49-F238E27FC236}">
                <a16:creationId xmlns:a16="http://schemas.microsoft.com/office/drawing/2014/main" id="{DE75728F-ADBF-6A4A-879A-1C188D8441A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849211938"/>
      </p:ext>
    </p:extLst>
  </p:cSld>
  <p:clrMapOvr>
    <a:masterClrMapping/>
  </p:clrMapOvr>
  <p:transition/>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77F95-FF6B-654D-95C6-AD41C66E3683}"/>
              </a:ext>
            </a:extLst>
          </p:cNvPr>
          <p:cNvSpPr>
            <a:spLocks noGrp="1"/>
          </p:cNvSpPr>
          <p:nvPr>
            <p:ph type="title"/>
          </p:nvPr>
        </p:nvSpPr>
        <p:spPr/>
        <p:txBody>
          <a:bodyPr/>
          <a:lstStyle/>
          <a:p>
            <a:r>
              <a:rPr lang="en-US" dirty="0"/>
              <a:t>Near-Memory Pre-Alignment Filtering</a:t>
            </a:r>
          </a:p>
        </p:txBody>
      </p:sp>
      <p:sp>
        <p:nvSpPr>
          <p:cNvPr id="3" name="Slide Number Placeholder 2">
            <a:extLst>
              <a:ext uri="{FF2B5EF4-FFF2-40B4-BE49-F238E27FC236}">
                <a16:creationId xmlns:a16="http://schemas.microsoft.com/office/drawing/2014/main" id="{0D137D6E-472B-9545-BC90-4764A091EBD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60A72CBA-36E4-2E48-B856-DDCFDCFF91FA}"/>
              </a:ext>
            </a:extLst>
          </p:cNvPr>
          <p:cNvPicPr>
            <a:picLocks noChangeAspect="1"/>
          </p:cNvPicPr>
          <p:nvPr/>
        </p:nvPicPr>
        <p:blipFill rotWithShape="1">
          <a:blip r:embed="rId2">
            <a:extLst>
              <a:ext uri="{28A0092B-C50C-407E-A947-70E740481C1C}">
                <a14:useLocalDpi xmlns:a14="http://schemas.microsoft.com/office/drawing/2010/main" val="0"/>
              </a:ext>
            </a:extLst>
          </a:blip>
          <a:srcRect l="4325" t="25508" r="35825" b="29425"/>
          <a:stretch/>
        </p:blipFill>
        <p:spPr>
          <a:xfrm>
            <a:off x="827584" y="2683149"/>
            <a:ext cx="7488832" cy="3626171"/>
          </a:xfrm>
          <a:prstGeom prst="rect">
            <a:avLst/>
          </a:prstGeom>
        </p:spPr>
      </p:pic>
      <p:sp>
        <p:nvSpPr>
          <p:cNvPr id="6" name="Rectangle 5">
            <a:extLst>
              <a:ext uri="{FF2B5EF4-FFF2-40B4-BE49-F238E27FC236}">
                <a16:creationId xmlns:a16="http://schemas.microsoft.com/office/drawing/2014/main" id="{34726789-60B9-0041-AA5A-82AD45A48174}"/>
              </a:ext>
            </a:extLst>
          </p:cNvPr>
          <p:cNvSpPr/>
          <p:nvPr/>
        </p:nvSpPr>
        <p:spPr>
          <a:xfrm>
            <a:off x="200218" y="914400"/>
            <a:ext cx="8943782" cy="175432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Gagandeep Singh, Mohammed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Alser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Damla</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Senol</a:t>
            </a:r>
            <a:r>
              <a:rPr kumimoji="0" lang="en-US" sz="1800" b="0" i="0" u="none" strike="noStrike" kern="1200" cap="none" spc="0" normalizeH="0" baseline="0" noProof="0" dirty="0">
                <a:ln>
                  <a:noFill/>
                </a:ln>
                <a:solidFill>
                  <a:srgbClr val="000000"/>
                </a:solidFill>
                <a:effectLst/>
                <a:uLnTx/>
                <a:uFillTx/>
                <a:latin typeface="Tahoma"/>
                <a:ea typeface="+mn-ea"/>
                <a:cs typeface="+mn-cs"/>
              </a:rPr>
              <a:t> Cali,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Dionysios</a:t>
            </a:r>
            <a:r>
              <a:rPr kumimoji="0" lang="en-US" sz="1800" b="0" i="0" u="none" strike="noStrike" kern="1200" cap="none" spc="0" normalizeH="0" baseline="0" noProof="0" dirty="0">
                <a:ln>
                  <a:noFill/>
                </a:ln>
                <a:solidFill>
                  <a:srgbClr val="000000"/>
                </a:solidFill>
                <a:effectLst/>
                <a:uLnTx/>
                <a:uFillTx/>
                <a:latin typeface="Tahoma"/>
                <a:ea typeface="+mn-ea"/>
                <a:cs typeface="+mn-cs"/>
              </a:rPr>
              <a:t> Diamantopoulos, Juan Gomez-Luna, Henk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Corporaal</a:t>
            </a:r>
            <a:r>
              <a:rPr kumimoji="0" lang="en-US" sz="1800" b="0" i="0" u="none" strike="noStrike" kern="1200" cap="none" spc="0" normalizeH="0" baseline="0" noProof="0" dirty="0">
                <a:ln>
                  <a:noFill/>
                </a:ln>
                <a:solidFill>
                  <a:srgbClr val="000000"/>
                </a:solidFill>
                <a:effectLst/>
                <a:uLnTx/>
                <a:uFillTx/>
                <a:latin typeface="Tahoma"/>
                <a:ea typeface="+mn-ea"/>
                <a:cs typeface="+mn-cs"/>
              </a:rPr>
              <a:t>, Onur Mutlu,</a:t>
            </a:r>
            <a:endParaRPr kumimoji="0" lang="ar-SA"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t>
            </a: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FPGA-Based Near-Memory Acceleration of Modern Data-Intensive Applications</a:t>
            </a:r>
            <a:r>
              <a:rPr kumimoji="0" lang="en-US" sz="1800" b="1" i="0" u="none" strike="noStrike" kern="1200" cap="none" spc="0" normalizeH="0" baseline="0" noProof="0" dirty="0">
                <a:ln>
                  <a:noFill/>
                </a:ln>
                <a:solidFill>
                  <a:srgbClr val="0000FF"/>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IEEE Micro, 2021.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4"/>
              </a:rPr>
              <a:t>Source Code</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endParaRPr kumimoji="0" lang="en-US" sz="17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3034547138"/>
      </p:ext>
    </p:extLst>
  </p:cSld>
  <p:clrMapOvr>
    <a:masterClrMapping/>
  </p:clrMapOvr>
  <p:transition/>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549FB6-B80C-0642-B891-8608C6DB4F51}"/>
              </a:ext>
            </a:extLst>
          </p:cNvPr>
          <p:cNvSpPr>
            <a:spLocks noGrp="1"/>
          </p:cNvSpPr>
          <p:nvPr>
            <p:ph type="title"/>
          </p:nvPr>
        </p:nvSpPr>
        <p:spPr/>
        <p:txBody>
          <a:bodyPr/>
          <a:lstStyle/>
          <a:p>
            <a:r>
              <a:rPr lang="en-US" dirty="0"/>
              <a:t>Near-Memory </a:t>
            </a:r>
            <a:r>
              <a:rPr lang="en-US" dirty="0" err="1"/>
              <a:t>SneakySnake</a:t>
            </a:r>
            <a:endParaRPr lang="en-US" dirty="0"/>
          </a:p>
        </p:txBody>
      </p:sp>
      <p:sp>
        <p:nvSpPr>
          <p:cNvPr id="3" name="Content Placeholder 2">
            <a:extLst>
              <a:ext uri="{FF2B5EF4-FFF2-40B4-BE49-F238E27FC236}">
                <a16:creationId xmlns:a16="http://schemas.microsoft.com/office/drawing/2014/main" id="{0D79EA3B-3E33-B348-AC17-8CE02E1C56BE}"/>
              </a:ext>
            </a:extLst>
          </p:cNvPr>
          <p:cNvSpPr>
            <a:spLocks noGrp="1"/>
          </p:cNvSpPr>
          <p:nvPr>
            <p:ph idx="1"/>
          </p:nvPr>
        </p:nvSpPr>
        <p:spPr>
          <a:xfrm>
            <a:off x="193104" y="980728"/>
            <a:ext cx="8915400" cy="5267672"/>
          </a:xfrm>
        </p:spPr>
        <p:txBody>
          <a:bodyPr/>
          <a:lstStyle/>
          <a:p>
            <a:r>
              <a:rPr lang="en-US" dirty="0">
                <a:solidFill>
                  <a:srgbClr val="FF0000"/>
                </a:solidFill>
              </a:rPr>
              <a:t>Problem: Read mapping is heavily bottlenecked by data movement from main memory</a:t>
            </a:r>
          </a:p>
          <a:p>
            <a:endParaRPr lang="en-US" dirty="0">
              <a:solidFill>
                <a:srgbClr val="FF0000"/>
              </a:solidFill>
            </a:endParaRPr>
          </a:p>
          <a:p>
            <a:r>
              <a:rPr lang="en-US" dirty="0">
                <a:solidFill>
                  <a:srgbClr val="0000FF"/>
                </a:solidFill>
              </a:rPr>
              <a:t>Solution: Perform read mapping near where data resides using specialized logic</a:t>
            </a:r>
          </a:p>
          <a:p>
            <a:endParaRPr lang="en-US" dirty="0">
              <a:solidFill>
                <a:srgbClr val="0000FF"/>
              </a:solidFill>
            </a:endParaRPr>
          </a:p>
          <a:p>
            <a:r>
              <a:rPr lang="en-US" dirty="0"/>
              <a:t>We carefully </a:t>
            </a:r>
            <a:r>
              <a:rPr lang="en-US" dirty="0">
                <a:solidFill>
                  <a:srgbClr val="0000FF"/>
                </a:solidFill>
              </a:rPr>
              <a:t>redesign the accelerator logic </a:t>
            </a:r>
            <a:r>
              <a:rPr lang="en-US" dirty="0"/>
              <a:t>of </a:t>
            </a:r>
            <a:r>
              <a:rPr lang="en-US" dirty="0" err="1"/>
              <a:t>SneakySnake</a:t>
            </a:r>
            <a:r>
              <a:rPr lang="en-US" dirty="0"/>
              <a:t> to exploit </a:t>
            </a:r>
            <a:r>
              <a:rPr lang="en-US" dirty="0">
                <a:solidFill>
                  <a:srgbClr val="0000FF"/>
                </a:solidFill>
              </a:rPr>
              <a:t>near-memory computation </a:t>
            </a:r>
            <a:r>
              <a:rPr lang="en-US" dirty="0"/>
              <a:t>capability on real FPGA boards that use HBM (high-bandwidth memory)</a:t>
            </a:r>
          </a:p>
          <a:p>
            <a:endParaRPr lang="en-US" dirty="0">
              <a:solidFill>
                <a:srgbClr val="0000FF"/>
              </a:solidFill>
            </a:endParaRPr>
          </a:p>
          <a:p>
            <a:r>
              <a:rPr lang="en-US" b="1" dirty="0">
                <a:solidFill>
                  <a:srgbClr val="0000FF"/>
                </a:solidFill>
              </a:rPr>
              <a:t>Near-memory</a:t>
            </a:r>
            <a:r>
              <a:rPr lang="en-US" dirty="0">
                <a:solidFill>
                  <a:srgbClr val="0000FF"/>
                </a:solidFill>
              </a:rPr>
              <a:t> </a:t>
            </a:r>
            <a:r>
              <a:rPr lang="en-US" b="1" dirty="0" err="1">
                <a:solidFill>
                  <a:srgbClr val="0000FF"/>
                </a:solidFill>
              </a:rPr>
              <a:t>SneakySnake</a:t>
            </a:r>
            <a:r>
              <a:rPr lang="en-US" dirty="0">
                <a:solidFill>
                  <a:srgbClr val="0000FF"/>
                </a:solidFill>
              </a:rPr>
              <a:t> </a:t>
            </a:r>
            <a:r>
              <a:rPr lang="en-US" dirty="0"/>
              <a:t>improves </a:t>
            </a:r>
            <a:r>
              <a:rPr lang="en-US" b="1" dirty="0">
                <a:solidFill>
                  <a:srgbClr val="FF0000"/>
                </a:solidFill>
              </a:rPr>
              <a:t>performance</a:t>
            </a:r>
            <a:r>
              <a:rPr lang="en-US" dirty="0"/>
              <a:t> and </a:t>
            </a:r>
            <a:r>
              <a:rPr lang="en-US" b="1" dirty="0">
                <a:solidFill>
                  <a:srgbClr val="FF0000"/>
                </a:solidFill>
              </a:rPr>
              <a:t>energy efficiency </a:t>
            </a:r>
            <a:r>
              <a:rPr lang="en-US" dirty="0"/>
              <a:t>by 27.4× and 133×, respectively, over a 16-core (64-thread) IBM POWER9 CPU</a:t>
            </a:r>
          </a:p>
          <a:p>
            <a:endParaRPr lang="en-US" dirty="0">
              <a:solidFill>
                <a:srgbClr val="0000FF"/>
              </a:solidFill>
            </a:endParaRPr>
          </a:p>
          <a:p>
            <a:pPr marL="0" indent="0">
              <a:buNone/>
            </a:pPr>
            <a:endParaRPr lang="en-US" dirty="0"/>
          </a:p>
          <a:p>
            <a:endParaRPr lang="en-US" dirty="0"/>
          </a:p>
        </p:txBody>
      </p:sp>
      <p:sp>
        <p:nvSpPr>
          <p:cNvPr id="4" name="Slide Number Placeholder 3">
            <a:extLst>
              <a:ext uri="{FF2B5EF4-FFF2-40B4-BE49-F238E27FC236}">
                <a16:creationId xmlns:a16="http://schemas.microsoft.com/office/drawing/2014/main" id="{D3A17C0E-6E24-1A48-8A92-0B5D2BA90ED9}"/>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80471112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8" name="Picture 4" descr="IBM IT Infrastructure Blog"/>
          <p:cNvPicPr>
            <a:picLocks noChangeAspect="1" noChangeArrowheads="1"/>
          </p:cNvPicPr>
          <p:nvPr/>
        </p:nvPicPr>
        <p:blipFill rotWithShape="1">
          <a:blip r:embed="rId3">
            <a:extLst>
              <a:ext uri="{28A0092B-C50C-407E-A947-70E740481C1C}">
                <a14:useLocalDpi xmlns:a14="http://schemas.microsoft.com/office/drawing/2010/main" val="0"/>
              </a:ext>
            </a:extLst>
          </a:blip>
          <a:srcRect l="8998" t="15263" r="6149" b="7374"/>
          <a:stretch/>
        </p:blipFill>
        <p:spPr bwMode="auto">
          <a:xfrm>
            <a:off x="487230" y="1556792"/>
            <a:ext cx="3543649" cy="1625219"/>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descr="https://www.alpha-data.com/dcp/otherimages/adm-pcie-9h7_001_large.jpg"/>
          <p:cNvPicPr>
            <a:picLocks noChangeAspect="1" noChangeArrowheads="1"/>
          </p:cNvPicPr>
          <p:nvPr/>
        </p:nvPicPr>
        <p:blipFill rotWithShape="1">
          <a:blip r:embed="rId4">
            <a:extLst>
              <a:ext uri="{28A0092B-C50C-407E-A947-70E740481C1C}">
                <a14:useLocalDpi xmlns:a14="http://schemas.microsoft.com/office/drawing/2010/main" val="0"/>
              </a:ext>
            </a:extLst>
          </a:blip>
          <a:srcRect t="20016"/>
          <a:stretch/>
        </p:blipFill>
        <p:spPr bwMode="auto">
          <a:xfrm>
            <a:off x="4923586" y="1556792"/>
            <a:ext cx="3398581" cy="1813122"/>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D7FBBFD2-7BD5-4A8E-8909-1EF5F8C5F35F}"/>
              </a:ext>
            </a:extLst>
          </p:cNvPr>
          <p:cNvSpPr>
            <a:spLocks noGrp="1"/>
          </p:cNvSpPr>
          <p:nvPr>
            <p:ph type="title"/>
          </p:nvPr>
        </p:nvSpPr>
        <p:spPr/>
        <p:txBody>
          <a:bodyPr>
            <a:noAutofit/>
          </a:bodyPr>
          <a:lstStyle/>
          <a:p>
            <a:r>
              <a:rPr lang="en-CH"/>
              <a:t>Near-Memory Acceleration</a:t>
            </a:r>
            <a:r>
              <a:rPr lang="en-US" dirty="0"/>
              <a:t> using FPGAs</a:t>
            </a:r>
          </a:p>
        </p:txBody>
      </p:sp>
      <p:sp>
        <p:nvSpPr>
          <p:cNvPr id="4" name="Rectangle 3">
            <a:extLst>
              <a:ext uri="{FF2B5EF4-FFF2-40B4-BE49-F238E27FC236}">
                <a16:creationId xmlns:a16="http://schemas.microsoft.com/office/drawing/2014/main" id="{046A7CE0-CA50-4E29-ACDC-6F6FF42444B3}"/>
              </a:ext>
            </a:extLst>
          </p:cNvPr>
          <p:cNvSpPr/>
          <p:nvPr/>
        </p:nvSpPr>
        <p:spPr>
          <a:xfrm>
            <a:off x="802723" y="3116176"/>
            <a:ext cx="3137693" cy="461665"/>
          </a:xfrm>
          <a:prstGeom prst="rect">
            <a:avLst/>
          </a:prstGeom>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264478"/>
                </a:solidFill>
                <a:effectLst/>
                <a:uLnTx/>
                <a:uFillTx/>
                <a:latin typeface="Garamond" panose="02020404030301010803" pitchFamily="18" charset="0"/>
                <a:ea typeface="+mn-ea"/>
                <a:cs typeface="+mn-cs"/>
              </a:rPr>
              <a:t>IBM POWER9 CPU</a:t>
            </a:r>
            <a:endParaRPr kumimoji="0" lang="en-US" sz="1350" b="1" i="0" u="none" strike="noStrike" kern="1200" cap="none" spc="0" normalizeH="0" baseline="0" noProof="0" dirty="0">
              <a:ln>
                <a:noFill/>
              </a:ln>
              <a:solidFill>
                <a:srgbClr val="264478"/>
              </a:solidFill>
              <a:effectLst/>
              <a:uLnTx/>
              <a:uFillTx/>
              <a:latin typeface="Garamond" panose="02020404030301010803" pitchFamily="18" charset="0"/>
              <a:ea typeface="+mn-ea"/>
              <a:cs typeface="+mn-cs"/>
            </a:endParaRPr>
          </a:p>
        </p:txBody>
      </p:sp>
      <p:sp>
        <p:nvSpPr>
          <p:cNvPr id="13" name="Rectangle 12">
            <a:extLst>
              <a:ext uri="{FF2B5EF4-FFF2-40B4-BE49-F238E27FC236}">
                <a16:creationId xmlns:a16="http://schemas.microsoft.com/office/drawing/2014/main" id="{F137E71F-D561-4D9D-B83A-232248175A0E}"/>
              </a:ext>
            </a:extLst>
          </p:cNvPr>
          <p:cNvSpPr/>
          <p:nvPr/>
        </p:nvSpPr>
        <p:spPr>
          <a:xfrm>
            <a:off x="4992330" y="3117994"/>
            <a:ext cx="3630736" cy="461665"/>
          </a:xfrm>
          <a:prstGeom prst="rect">
            <a:avLst/>
          </a:prstGeom>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264478"/>
                </a:solidFill>
                <a:effectLst/>
                <a:uLnTx/>
                <a:uFillTx/>
                <a:latin typeface="Garamond" panose="02020404030301010803" pitchFamily="18" charset="0"/>
                <a:ea typeface="+mn-ea"/>
                <a:cs typeface="+mn-cs"/>
              </a:rPr>
              <a:t>HBM-based FPGA board 	</a:t>
            </a:r>
            <a:endParaRPr kumimoji="0" lang="en-US" sz="1350" b="1" i="0" u="none" strike="noStrike" kern="1200" cap="none" spc="0" normalizeH="0" baseline="0" noProof="0" dirty="0">
              <a:ln>
                <a:noFill/>
              </a:ln>
              <a:solidFill>
                <a:srgbClr val="264478"/>
              </a:solidFill>
              <a:effectLst/>
              <a:uLnTx/>
              <a:uFillTx/>
              <a:latin typeface="Garamond" panose="02020404030301010803" pitchFamily="18" charset="0"/>
              <a:ea typeface="+mn-ea"/>
              <a:cs typeface="+mn-cs"/>
            </a:endParaRPr>
          </a:p>
        </p:txBody>
      </p:sp>
      <p:sp>
        <p:nvSpPr>
          <p:cNvPr id="6" name="Arrow: Left-Right 5">
            <a:extLst>
              <a:ext uri="{FF2B5EF4-FFF2-40B4-BE49-F238E27FC236}">
                <a16:creationId xmlns:a16="http://schemas.microsoft.com/office/drawing/2014/main" id="{C596C06C-D46D-4357-87C7-5C65279A2AAB}"/>
              </a:ext>
            </a:extLst>
          </p:cNvPr>
          <p:cNvSpPr/>
          <p:nvPr/>
        </p:nvSpPr>
        <p:spPr>
          <a:xfrm>
            <a:off x="3907974" y="2065366"/>
            <a:ext cx="1357342" cy="502848"/>
          </a:xfrm>
          <a:prstGeom prst="leftRightArrow">
            <a:avLst/>
          </a:prstGeom>
          <a:solidFill>
            <a:schemeClr val="bg2">
              <a:lumMod val="50000"/>
            </a:schemeClr>
          </a:solidFill>
          <a:ln w="9525">
            <a:solidFill>
              <a:schemeClr val="tx1"/>
            </a:solidFill>
          </a:ln>
        </p:spPr>
        <p:style>
          <a:lnRef idx="1">
            <a:schemeClr val="accent3"/>
          </a:lnRef>
          <a:fillRef idx="3">
            <a:schemeClr val="accent3"/>
          </a:fillRef>
          <a:effectRef idx="2">
            <a:schemeClr val="accent3"/>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1" u="none" strike="noStrike" kern="1200" cap="none" spc="0" normalizeH="0" baseline="0" noProof="0" dirty="0">
                <a:ln>
                  <a:noFill/>
                </a:ln>
                <a:solidFill>
                  <a:srgbClr val="FFFFFF"/>
                </a:solidFill>
                <a:effectLst/>
                <a:uLnTx/>
                <a:uFillTx/>
                <a:latin typeface="Calibri" panose="020F0502020204030204"/>
                <a:ea typeface="+mn-ea"/>
                <a:cs typeface="+mn-cs"/>
              </a:rPr>
              <a:t>OCAPI</a:t>
            </a:r>
            <a:endParaRPr kumimoji="0" lang="en-US" sz="1500" b="1" i="1"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7" name="TextBox 6"/>
          <p:cNvSpPr txBox="1"/>
          <p:nvPr/>
        </p:nvSpPr>
        <p:spPr>
          <a:xfrm>
            <a:off x="6978912" y="2810462"/>
            <a:ext cx="1560042" cy="300082"/>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rgbClr val="1C1C1C"/>
                </a:solidFill>
                <a:effectLst/>
                <a:uLnTx/>
                <a:uFillTx/>
                <a:latin typeface="Garamond" panose="02020404030301010803" pitchFamily="18" charset="0"/>
                <a:ea typeface="+mn-ea"/>
                <a:cs typeface="+mn-cs"/>
              </a:rPr>
              <a:t>Source: </a:t>
            </a:r>
            <a:r>
              <a:rPr kumimoji="0" lang="en-US" sz="1350" b="1" i="0" u="none" strike="noStrike" kern="1200" cap="none" spc="0" normalizeH="0" baseline="0" noProof="0" dirty="0" err="1">
                <a:ln>
                  <a:noFill/>
                </a:ln>
                <a:solidFill>
                  <a:srgbClr val="1C1C1C"/>
                </a:solidFill>
                <a:effectLst/>
                <a:uLnTx/>
                <a:uFillTx/>
                <a:latin typeface="Garamond" panose="02020404030301010803" pitchFamily="18" charset="0"/>
                <a:ea typeface="+mn-ea"/>
                <a:cs typeface="+mn-cs"/>
              </a:rPr>
              <a:t>AlphaData</a:t>
            </a:r>
            <a:endParaRPr kumimoji="0" lang="en-US" sz="1350" b="1" i="0" u="none" strike="noStrike" kern="1200" cap="none" spc="0" normalizeH="0" baseline="0" noProof="0" dirty="0">
              <a:ln>
                <a:noFill/>
              </a:ln>
              <a:solidFill>
                <a:srgbClr val="1C1C1C"/>
              </a:solidFill>
              <a:effectLst/>
              <a:uLnTx/>
              <a:uFillTx/>
              <a:latin typeface="Garamond" panose="02020404030301010803" pitchFamily="18" charset="0"/>
              <a:ea typeface="+mn-ea"/>
              <a:cs typeface="+mn-cs"/>
            </a:endParaRPr>
          </a:p>
        </p:txBody>
      </p:sp>
      <p:sp>
        <p:nvSpPr>
          <p:cNvPr id="12" name="TextBox 11"/>
          <p:cNvSpPr txBox="1"/>
          <p:nvPr/>
        </p:nvSpPr>
        <p:spPr>
          <a:xfrm>
            <a:off x="3036704" y="2922986"/>
            <a:ext cx="1114408" cy="300082"/>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rgbClr val="1C1C1C"/>
                </a:solidFill>
                <a:effectLst/>
                <a:uLnTx/>
                <a:uFillTx/>
                <a:latin typeface="Garamond" panose="02020404030301010803" pitchFamily="18" charset="0"/>
                <a:ea typeface="+mn-ea"/>
                <a:cs typeface="+mn-cs"/>
              </a:rPr>
              <a:t>Source: IBM</a:t>
            </a:r>
          </a:p>
        </p:txBody>
      </p:sp>
      <p:sp>
        <p:nvSpPr>
          <p:cNvPr id="14" name="Rectangle 13">
            <a:extLst>
              <a:ext uri="{FF2B5EF4-FFF2-40B4-BE49-F238E27FC236}">
                <a16:creationId xmlns:a16="http://schemas.microsoft.com/office/drawing/2014/main" id="{0A6BA7AB-B09E-4C11-BA93-BC8ADAFA3CDC}"/>
              </a:ext>
            </a:extLst>
          </p:cNvPr>
          <p:cNvSpPr/>
          <p:nvPr/>
        </p:nvSpPr>
        <p:spPr>
          <a:xfrm>
            <a:off x="1" y="3960778"/>
            <a:ext cx="9143261" cy="980390"/>
          </a:xfrm>
          <a:prstGeom prst="rect">
            <a:avLst/>
          </a:prstGeom>
          <a:solidFill>
            <a:srgbClr val="EDEFF3"/>
          </a:solidFill>
          <a:ln w="19050">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srgbClr val="00359E"/>
                </a:solidFill>
                <a:effectLst/>
                <a:uLnTx/>
                <a:uFillTx/>
                <a:latin typeface="Tahoma" panose="020B0604030504040204" pitchFamily="34" charset="0"/>
                <a:ea typeface="Tahoma" panose="020B0604030504040204" pitchFamily="34" charset="0"/>
                <a:cs typeface="Tahoma" panose="020B0604030504040204" pitchFamily="34" charset="0"/>
              </a:rPr>
              <a:t>Near-HBM FPGA-based accelerator</a:t>
            </a:r>
          </a:p>
        </p:txBody>
      </p:sp>
      <p:sp>
        <p:nvSpPr>
          <p:cNvPr id="5" name="Slide Number Placeholder 4">
            <a:extLst>
              <a:ext uri="{FF2B5EF4-FFF2-40B4-BE49-F238E27FC236}">
                <a16:creationId xmlns:a16="http://schemas.microsoft.com/office/drawing/2014/main" id="{8ADAB484-6E5C-A549-A193-B92DC811278A}"/>
              </a:ext>
            </a:extLst>
          </p:cNvPr>
          <p:cNvSpPr>
            <a:spLocks noGrp="1"/>
          </p:cNvSpPr>
          <p:nvPr>
            <p:ph type="sldNum" sz="quarter" idx="4"/>
          </p:nvPr>
        </p:nvSpPr>
        <p:spPr>
          <a:xfrm>
            <a:off x="8243316" y="6356351"/>
            <a:ext cx="505206" cy="365125"/>
          </a:xfrm>
          <a:prstGeom prst="rect">
            <a:avLst/>
          </a:prstGeom>
        </p:spPr>
        <p:txBody>
          <a:bodyPr anchor="b"/>
          <a:lstStyle>
            <a:defPPr>
              <a:defRPr lang="en-US"/>
            </a:defPPr>
            <a:lvl1pPr marL="0" algn="r"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685800" rtl="0" eaLnBrk="1" fontAlgn="auto" latinLnBrk="0" hangingPunct="1">
              <a:lnSpc>
                <a:spcPct val="100000"/>
              </a:lnSpc>
              <a:spcBef>
                <a:spcPts val="0"/>
              </a:spcBef>
              <a:spcAft>
                <a:spcPts val="0"/>
              </a:spcAft>
              <a:buClrTx/>
              <a:buSzTx/>
              <a:buFontTx/>
              <a:buNone/>
              <a:tabLst/>
              <a:defRPr/>
            </a:pPr>
            <a:fld id="{8E6742F1-6635-4F3B-A1BB-91C9B3B8DD12}" type="slidenum">
              <a:rPr kumimoji="0" lang="en-US" sz="1200" b="0" i="0" u="none" strike="noStrike" kern="1200" cap="none" spc="0" normalizeH="0" baseline="0" noProof="0" smtClean="0">
                <a:ln>
                  <a:noFill/>
                </a:ln>
                <a:solidFill>
                  <a:srgbClr val="000000"/>
                </a:solidFill>
                <a:effectLst/>
                <a:uLnTx/>
                <a:uFillTx/>
                <a:latin typeface="Tahoma"/>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195</a:t>
            </a:fld>
            <a:endParaRPr kumimoji="0" lang="en-US" sz="1200" b="0" i="0" u="none" strike="noStrike" kern="1200" cap="none" spc="0" normalizeH="0" baseline="0" noProof="0" dirty="0">
              <a:ln>
                <a:noFill/>
              </a:ln>
              <a:solidFill>
                <a:srgbClr val="1C1C1C"/>
              </a:solidFill>
              <a:effectLst/>
              <a:uLnTx/>
              <a:uFillTx/>
              <a:latin typeface="Calibri" panose="020F0502020204030204"/>
              <a:ea typeface="+mn-ea"/>
              <a:cs typeface="+mn-cs"/>
            </a:endParaRPr>
          </a:p>
        </p:txBody>
      </p:sp>
      <p:sp>
        <p:nvSpPr>
          <p:cNvPr id="15" name="Content Placeholder 2">
            <a:extLst>
              <a:ext uri="{FF2B5EF4-FFF2-40B4-BE49-F238E27FC236}">
                <a16:creationId xmlns:a16="http://schemas.microsoft.com/office/drawing/2014/main" id="{BE4B8468-F22F-A64E-A0D5-417E662A5067}"/>
              </a:ext>
            </a:extLst>
          </p:cNvPr>
          <p:cNvSpPr txBox="1">
            <a:spLocks/>
          </p:cNvSpPr>
          <p:nvPr/>
        </p:nvSpPr>
        <p:spPr>
          <a:xfrm>
            <a:off x="395536" y="5502268"/>
            <a:ext cx="8056058" cy="447012"/>
          </a:xfrm>
          <a:prstGeom prst="rect">
            <a:avLst/>
          </a:prstGeom>
        </p:spPr>
        <p:txBody>
          <a:bodyPr vert="horz" lIns="68580" tIns="34290" rIns="68580" bIns="3429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Tahoma" panose="020B0604030504040204" pitchFamily="34" charset="0"/>
                <a:ea typeface="Tahoma" panose="020B0604030504040204" pitchFamily="34" charset="0"/>
                <a:cs typeface="Tahoma" panose="020B060403050404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Tahoma" panose="020B0604030504040204" pitchFamily="34" charset="0"/>
                <a:ea typeface="Tahoma" panose="020B0604030504040204" pitchFamily="34" charset="0"/>
                <a:cs typeface="Tahoma" panose="020B060403050404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Tahoma" panose="020B0604030504040204" pitchFamily="34" charset="0"/>
                <a:ea typeface="Tahoma" panose="020B0604030504040204" pitchFamily="34" charset="0"/>
                <a:cs typeface="Tahoma" panose="020B060403050404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650" b="1" i="0" u="none" strike="noStrike" kern="1200" cap="none" spc="0" normalizeH="0" baseline="0" noProof="0" dirty="0">
                <a:ln>
                  <a:noFill/>
                </a:ln>
                <a:solidFill>
                  <a:srgbClr val="FF0000"/>
                </a:solidFill>
                <a:effectLst/>
                <a:uLnTx/>
                <a:uFillTx/>
                <a:latin typeface="Tahoma" panose="020B0604030504040204" pitchFamily="34" charset="0"/>
                <a:ea typeface="Tahoma" panose="020B0604030504040204" pitchFamily="34" charset="0"/>
                <a:cs typeface="Tahoma" panose="020B0604030504040204" pitchFamily="34" charset="0"/>
              </a:rPr>
              <a:t>Two communication technologies</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a:t>
            </a:r>
            <a:r>
              <a:rPr kumimoji="0" lang="en-US" sz="15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t>
            </a:r>
            <a:r>
              <a:rPr kumimoji="0" lang="en-US" sz="150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CAPI2</a:t>
            </a:r>
            <a:r>
              <a:rPr kumimoji="0" lang="en-US" sz="15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and </a:t>
            </a:r>
            <a:r>
              <a:rPr kumimoji="0" lang="en-US" sz="150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OCAPI</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t>
            </a:r>
          </a:p>
          <a:p>
            <a:pPr marL="342900" marR="0" lvl="1" indent="0" algn="l" defTabSz="914400" rtl="0" eaLnBrk="1" fontAlgn="auto" latinLnBrk="0" hangingPunct="1">
              <a:lnSpc>
                <a:spcPct val="90000"/>
              </a:lnSpc>
              <a:spcBef>
                <a:spcPts val="500"/>
              </a:spcBef>
              <a:spcAft>
                <a:spcPts val="0"/>
              </a:spcAft>
              <a:buClrTx/>
              <a:buSzTx/>
              <a:buFont typeface="Arial" panose="020B0604020202020204" pitchFamily="34" charset="0"/>
              <a:buNone/>
              <a:tabLst/>
              <a:defRPr/>
            </a:pP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6" name="Content Placeholder 2">
            <a:extLst>
              <a:ext uri="{FF2B5EF4-FFF2-40B4-BE49-F238E27FC236}">
                <a16:creationId xmlns:a16="http://schemas.microsoft.com/office/drawing/2014/main" id="{32EE7DC8-95F9-474C-94C4-45A660375705}"/>
              </a:ext>
            </a:extLst>
          </p:cNvPr>
          <p:cNvSpPr txBox="1">
            <a:spLocks/>
          </p:cNvSpPr>
          <p:nvPr/>
        </p:nvSpPr>
        <p:spPr>
          <a:xfrm>
            <a:off x="251520" y="5790300"/>
            <a:ext cx="8056058" cy="447012"/>
          </a:xfrm>
          <a:prstGeom prst="rect">
            <a:avLst/>
          </a:prstGeom>
        </p:spPr>
        <p:txBody>
          <a:bodyPr vert="horz" lIns="68580" tIns="34290" rIns="68580" bIns="3429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Tahoma" panose="020B0604030504040204" pitchFamily="34" charset="0"/>
                <a:ea typeface="Tahoma" panose="020B0604030504040204" pitchFamily="34" charset="0"/>
                <a:cs typeface="Tahoma" panose="020B060403050404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Tahoma" panose="020B0604030504040204" pitchFamily="34" charset="0"/>
                <a:ea typeface="Tahoma" panose="020B0604030504040204" pitchFamily="34" charset="0"/>
                <a:cs typeface="Tahoma" panose="020B060403050404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Tahoma" panose="020B0604030504040204" pitchFamily="34" charset="0"/>
                <a:ea typeface="Tahoma" panose="020B0604030504040204" pitchFamily="34" charset="0"/>
                <a:cs typeface="Tahoma" panose="020B060403050404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650" b="1" i="0" u="none" strike="noStrike" kern="1200" cap="none" spc="0" normalizeH="0" baseline="0" noProof="0" dirty="0">
                <a:ln>
                  <a:noFill/>
                </a:ln>
                <a:solidFill>
                  <a:srgbClr val="FF0000"/>
                </a:solidFill>
                <a:effectLst/>
                <a:uLnTx/>
                <a:uFillTx/>
                <a:latin typeface="Tahoma" panose="020B0604030504040204" pitchFamily="34" charset="0"/>
                <a:ea typeface="Tahoma" panose="020B0604030504040204" pitchFamily="34" charset="0"/>
                <a:cs typeface="Tahoma" panose="020B0604030504040204" pitchFamily="34" charset="0"/>
              </a:rPr>
              <a:t>Two memory technologies</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t>
            </a:r>
            <a:r>
              <a:rPr kumimoji="0" lang="en-US" sz="165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DDR4</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and </a:t>
            </a:r>
            <a:r>
              <a:rPr kumimoji="0" lang="en-US" sz="165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HBM</a:t>
            </a: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a:p>
            <a:pPr marL="342900" marR="0" lvl="1" indent="0" algn="l" defTabSz="914400" rtl="0" eaLnBrk="1" fontAlgn="auto" latinLnBrk="0" hangingPunct="1">
              <a:lnSpc>
                <a:spcPct val="90000"/>
              </a:lnSpc>
              <a:spcBef>
                <a:spcPts val="500"/>
              </a:spcBef>
              <a:spcAft>
                <a:spcPts val="0"/>
              </a:spcAft>
              <a:buClrTx/>
              <a:buSzTx/>
              <a:buFont typeface="Arial" panose="020B0604020202020204" pitchFamily="34" charset="0"/>
              <a:buNone/>
              <a:tabLst/>
              <a:defRPr/>
            </a:pP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7" name="Content Placeholder 2">
            <a:extLst>
              <a:ext uri="{FF2B5EF4-FFF2-40B4-BE49-F238E27FC236}">
                <a16:creationId xmlns:a16="http://schemas.microsoft.com/office/drawing/2014/main" id="{B45DCFD5-25A7-0B45-B861-5FC0D8EDD1A8}"/>
              </a:ext>
            </a:extLst>
          </p:cNvPr>
          <p:cNvSpPr txBox="1">
            <a:spLocks/>
          </p:cNvSpPr>
          <p:nvPr/>
        </p:nvSpPr>
        <p:spPr>
          <a:xfrm>
            <a:off x="251520" y="6078332"/>
            <a:ext cx="8056058" cy="447012"/>
          </a:xfrm>
          <a:prstGeom prst="rect">
            <a:avLst/>
          </a:prstGeom>
        </p:spPr>
        <p:txBody>
          <a:bodyPr vert="horz" lIns="68580" tIns="34290" rIns="68580" bIns="3429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Tahoma" panose="020B0604030504040204" pitchFamily="34" charset="0"/>
                <a:ea typeface="Tahoma" panose="020B0604030504040204" pitchFamily="34" charset="0"/>
                <a:cs typeface="Tahoma" panose="020B060403050404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Tahoma" panose="020B0604030504040204" pitchFamily="34" charset="0"/>
                <a:ea typeface="Tahoma" panose="020B0604030504040204" pitchFamily="34" charset="0"/>
                <a:cs typeface="Tahoma" panose="020B060403050404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Tahoma" panose="020B0604030504040204" pitchFamily="34" charset="0"/>
                <a:ea typeface="Tahoma" panose="020B0604030504040204" pitchFamily="34" charset="0"/>
                <a:cs typeface="Tahoma" panose="020B060403050404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650" b="1" i="0" u="none" strike="noStrike" kern="1200" cap="none" spc="0" normalizeH="0" baseline="0" noProof="0" dirty="0">
                <a:ln>
                  <a:noFill/>
                </a:ln>
                <a:solidFill>
                  <a:srgbClr val="FF0000"/>
                </a:solidFill>
                <a:effectLst/>
                <a:uLnTx/>
                <a:uFillTx/>
                <a:latin typeface="Tahoma" panose="020B0604030504040204" pitchFamily="34" charset="0"/>
                <a:ea typeface="Tahoma" panose="020B0604030504040204" pitchFamily="34" charset="0"/>
                <a:cs typeface="Tahoma" panose="020B0604030504040204" pitchFamily="34" charset="0"/>
              </a:rPr>
              <a:t>Two workloads</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t>
            </a:r>
            <a:r>
              <a:rPr kumimoji="0" lang="en-US" sz="165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Weather Modeling </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and</a:t>
            </a:r>
            <a:r>
              <a:rPr kumimoji="0" lang="en-US" sz="165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Genome Analysis</a:t>
            </a: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a:p>
            <a:pPr marL="342900" marR="0" lvl="1" indent="0" algn="l" defTabSz="914400" rtl="0" eaLnBrk="1" fontAlgn="auto" latinLnBrk="0" hangingPunct="1">
              <a:lnSpc>
                <a:spcPct val="90000"/>
              </a:lnSpc>
              <a:spcBef>
                <a:spcPts val="500"/>
              </a:spcBef>
              <a:spcAft>
                <a:spcPts val="0"/>
              </a:spcAft>
              <a:buClrTx/>
              <a:buSzTx/>
              <a:buFont typeface="Arial" panose="020B0604020202020204" pitchFamily="34" charset="0"/>
              <a:buNone/>
              <a:tabLst/>
              <a:defRPr/>
            </a:pP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p:txBody>
      </p:sp>
    </p:spTree>
    <p:extLst>
      <p:ext uri="{BB962C8B-B14F-4D97-AF65-F5344CB8AC3E}">
        <p14:creationId xmlns:p14="http://schemas.microsoft.com/office/powerpoint/2010/main" val="1995810084"/>
      </p:ext>
    </p:extLst>
  </p:cSld>
  <p:clrMapOvr>
    <a:masterClrMapping/>
  </p:clrMapOvr>
  <p:transition/>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37799322-AC20-684E-9F77-0A7160274166}"/>
              </a:ext>
            </a:extLst>
          </p:cNvPr>
          <p:cNvPicPr>
            <a:picLocks noChangeAspect="1"/>
          </p:cNvPicPr>
          <p:nvPr/>
        </p:nvPicPr>
        <p:blipFill rotWithShape="1">
          <a:blip r:embed="rId3" cstate="hqprint">
            <a:extLst>
              <a:ext uri="{28A0092B-C50C-407E-A947-70E740481C1C}">
                <a14:useLocalDpi xmlns:a14="http://schemas.microsoft.com/office/drawing/2010/main"/>
              </a:ext>
            </a:extLst>
          </a:blip>
          <a:srcRect/>
          <a:stretch/>
        </p:blipFill>
        <p:spPr>
          <a:xfrm>
            <a:off x="4984831" y="1087822"/>
            <a:ext cx="2975882" cy="2724875"/>
          </a:xfrm>
          <a:prstGeom prst="rect">
            <a:avLst/>
          </a:prstGeom>
        </p:spPr>
      </p:pic>
      <p:sp>
        <p:nvSpPr>
          <p:cNvPr id="2" name="Title 1">
            <a:extLst>
              <a:ext uri="{FF2B5EF4-FFF2-40B4-BE49-F238E27FC236}">
                <a16:creationId xmlns:a16="http://schemas.microsoft.com/office/drawing/2014/main" id="{27D31D35-E386-D340-99D2-D23BA9C0DC47}"/>
              </a:ext>
            </a:extLst>
          </p:cNvPr>
          <p:cNvSpPr>
            <a:spLocks noGrp="1"/>
          </p:cNvSpPr>
          <p:nvPr>
            <p:ph type="title"/>
          </p:nvPr>
        </p:nvSpPr>
        <p:spPr/>
        <p:txBody>
          <a:bodyPr/>
          <a:lstStyle/>
          <a:p>
            <a:r>
              <a:rPr lang="en-US" dirty="0"/>
              <a:t>Performance &amp; Energy Greatly Improve</a:t>
            </a:r>
          </a:p>
        </p:txBody>
      </p:sp>
      <p:cxnSp>
        <p:nvCxnSpPr>
          <p:cNvPr id="9" name="Straight Connector 8">
            <a:extLst>
              <a:ext uri="{FF2B5EF4-FFF2-40B4-BE49-F238E27FC236}">
                <a16:creationId xmlns:a16="http://schemas.microsoft.com/office/drawing/2014/main" id="{7E49C00D-0FFC-E042-BDE2-45141F23A0E4}"/>
              </a:ext>
            </a:extLst>
          </p:cNvPr>
          <p:cNvCxnSpPr>
            <a:cxnSpLocks/>
          </p:cNvCxnSpPr>
          <p:nvPr/>
        </p:nvCxnSpPr>
        <p:spPr>
          <a:xfrm>
            <a:off x="5362690" y="3388430"/>
            <a:ext cx="2491130" cy="0"/>
          </a:xfrm>
          <a:prstGeom prst="line">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cxnSp>
      <p:pic>
        <p:nvPicPr>
          <p:cNvPr id="6" name="Picture 5">
            <a:extLst>
              <a:ext uri="{FF2B5EF4-FFF2-40B4-BE49-F238E27FC236}">
                <a16:creationId xmlns:a16="http://schemas.microsoft.com/office/drawing/2014/main" id="{8A4C7F3C-E6DA-324C-90F8-B69F16B6A645}"/>
              </a:ext>
            </a:extLst>
          </p:cNvPr>
          <p:cNvPicPr>
            <a:picLocks noChangeAspect="1"/>
          </p:cNvPicPr>
          <p:nvPr/>
        </p:nvPicPr>
        <p:blipFill rotWithShape="1">
          <a:blip r:embed="rId4" cstate="hqprint">
            <a:extLst>
              <a:ext uri="{28A0092B-C50C-407E-A947-70E740481C1C}">
                <a14:useLocalDpi xmlns:a14="http://schemas.microsoft.com/office/drawing/2010/main"/>
              </a:ext>
            </a:extLst>
          </a:blip>
          <a:srcRect/>
          <a:stretch/>
        </p:blipFill>
        <p:spPr>
          <a:xfrm>
            <a:off x="635534" y="1066703"/>
            <a:ext cx="3727624" cy="2579018"/>
          </a:xfrm>
          <a:prstGeom prst="rect">
            <a:avLst/>
          </a:prstGeom>
        </p:spPr>
      </p:pic>
      <p:sp>
        <p:nvSpPr>
          <p:cNvPr id="11" name="Rectangle 10">
            <a:extLst>
              <a:ext uri="{FF2B5EF4-FFF2-40B4-BE49-F238E27FC236}">
                <a16:creationId xmlns:a16="http://schemas.microsoft.com/office/drawing/2014/main" id="{69A74B65-F4B0-3846-85E6-63AB2FAC450D}"/>
              </a:ext>
            </a:extLst>
          </p:cNvPr>
          <p:cNvSpPr/>
          <p:nvPr/>
        </p:nvSpPr>
        <p:spPr>
          <a:xfrm>
            <a:off x="1273629" y="980728"/>
            <a:ext cx="2632982" cy="21418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CH" sz="13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 name="Straight Connector 7">
            <a:extLst>
              <a:ext uri="{FF2B5EF4-FFF2-40B4-BE49-F238E27FC236}">
                <a16:creationId xmlns:a16="http://schemas.microsoft.com/office/drawing/2014/main" id="{90953CB8-DCF1-EE40-A622-8E1A2340FE02}"/>
              </a:ext>
            </a:extLst>
          </p:cNvPr>
          <p:cNvCxnSpPr>
            <a:cxnSpLocks/>
          </p:cNvCxnSpPr>
          <p:nvPr/>
        </p:nvCxnSpPr>
        <p:spPr>
          <a:xfrm>
            <a:off x="1257207" y="1474544"/>
            <a:ext cx="3007905" cy="0"/>
          </a:xfrm>
          <a:prstGeom prst="line">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cxnSp>
      <p:sp>
        <p:nvSpPr>
          <p:cNvPr id="7" name="Slide Number Placeholder 6">
            <a:extLst>
              <a:ext uri="{FF2B5EF4-FFF2-40B4-BE49-F238E27FC236}">
                <a16:creationId xmlns:a16="http://schemas.microsoft.com/office/drawing/2014/main" id="{4A875F00-C15A-A941-BFEB-2509475F7C03}"/>
              </a:ext>
            </a:extLst>
          </p:cNvPr>
          <p:cNvSpPr>
            <a:spLocks noGrp="1"/>
          </p:cNvSpPr>
          <p:nvPr>
            <p:ph type="sldNum" sz="quarter" idx="12"/>
          </p:nvPr>
        </p:nvSpPr>
        <p:spPr>
          <a:xfrm>
            <a:off x="7151339" y="6540399"/>
            <a:ext cx="2057400" cy="365125"/>
          </a:xfrm>
          <a:prstGeom prst="rect">
            <a:avLst/>
          </a:prstGeom>
        </p:spPr>
        <p:txBody>
          <a:bodyPr vert="horz" lIns="91440" tIns="45720" rIns="91440" bIns="45720" rtlCol="0" anchor="ctr"/>
          <a:lstStyle>
            <a:defPPr>
              <a:defRPr lang="en-US"/>
            </a:defPPr>
            <a:lvl1pPr marL="0" algn="r" defTabSz="914400" rtl="0" eaLnBrk="1" latinLnBrk="0" hangingPunct="1">
              <a:defRPr sz="1200" b="1"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685800" rtl="0" eaLnBrk="1" fontAlgn="auto" latinLnBrk="0" hangingPunct="1">
              <a:lnSpc>
                <a:spcPct val="100000"/>
              </a:lnSpc>
              <a:spcBef>
                <a:spcPts val="0"/>
              </a:spcBef>
              <a:spcAft>
                <a:spcPts val="0"/>
              </a:spcAft>
              <a:buClrTx/>
              <a:buSzTx/>
              <a:buFontTx/>
              <a:buNone/>
              <a:tabLst/>
              <a:defRPr/>
            </a:pPr>
            <a:fld id="{C3B5F978-99DD-4B09-979A-AB31C135CAD9}" type="slidenum">
              <a:rPr kumimoji="0" lang="en-US" sz="1200" b="1" i="0" u="none" strike="noStrike" kern="1200" cap="none" spc="0" normalizeH="0" baseline="0" noProof="0" smtClean="0">
                <a:ln>
                  <a:noFill/>
                </a:ln>
                <a:solidFill>
                  <a:srgbClr val="000000"/>
                </a:solidFill>
                <a:effectLst/>
                <a:uLnTx/>
                <a:uFillTx/>
                <a:latin typeface="Tahoma"/>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196</a:t>
            </a:fld>
            <a:endParaRPr kumimoji="0" lang="en-US" sz="12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F11144B7-9AA2-0F43-B87D-8F2D55E744DE}"/>
              </a:ext>
            </a:extLst>
          </p:cNvPr>
          <p:cNvSpPr/>
          <p:nvPr/>
        </p:nvSpPr>
        <p:spPr>
          <a:xfrm>
            <a:off x="36512" y="4142169"/>
            <a:ext cx="9144000" cy="415498"/>
          </a:xfrm>
          <a:prstGeom prst="rect">
            <a:avLst/>
          </a:prstGeom>
          <a:solidFill>
            <a:schemeClr val="accent1">
              <a:lumMod val="10000"/>
              <a:lumOff val="90000"/>
            </a:schemeClr>
          </a:solidFill>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Tahoma" panose="020B0604030504040204" pitchFamily="34" charset="0"/>
                <a:ea typeface="Tahoma" panose="020B0604030504040204" pitchFamily="34" charset="0"/>
                <a:cs typeface="Tahoma" panose="020B0604030504040204" pitchFamily="34" charset="0"/>
              </a:rPr>
              <a:t>5-27× performance </a:t>
            </a:r>
            <a:r>
              <a:rPr kumimoji="0" lang="en-US" sz="21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vs. </a:t>
            </a:r>
            <a:r>
              <a:rPr kumimoji="0" lang="en-US" sz="2100" b="0" i="0" u="none" strike="noStrike" kern="1200" cap="none" spc="0" normalizeH="0" baseline="0" noProof="0" dirty="0">
                <a:ln>
                  <a:noFill/>
                </a:ln>
                <a:solidFill>
                  <a:prstClr val="black"/>
                </a:solidFill>
                <a:effectLst/>
                <a:uLnTx/>
                <a:uFillTx/>
                <a:latin typeface="Tahoma" panose="020B0604030504040204" pitchFamily="34" charset="0"/>
                <a:ea typeface="Tahoma" panose="020B0604030504040204" pitchFamily="34" charset="0"/>
                <a:cs typeface="Tahoma" panose="020B0604030504040204" pitchFamily="34" charset="0"/>
              </a:rPr>
              <a:t>a 16-core (64-thread) IBM POWER9 CPU</a:t>
            </a:r>
          </a:p>
        </p:txBody>
      </p:sp>
      <p:sp>
        <p:nvSpPr>
          <p:cNvPr id="12" name="Rectangle 11">
            <a:extLst>
              <a:ext uri="{FF2B5EF4-FFF2-40B4-BE49-F238E27FC236}">
                <a16:creationId xmlns:a16="http://schemas.microsoft.com/office/drawing/2014/main" id="{C0665E6E-EFAF-C248-86B4-E802E91B2018}"/>
              </a:ext>
            </a:extLst>
          </p:cNvPr>
          <p:cNvSpPr/>
          <p:nvPr/>
        </p:nvSpPr>
        <p:spPr>
          <a:xfrm>
            <a:off x="36512" y="5714672"/>
            <a:ext cx="9144000" cy="415498"/>
          </a:xfrm>
          <a:prstGeom prst="rect">
            <a:avLst/>
          </a:prstGeom>
          <a:solidFill>
            <a:schemeClr val="accent1">
              <a:lumMod val="10000"/>
              <a:lumOff val="90000"/>
            </a:schemeClr>
          </a:solidFill>
        </p:spPr>
        <p:txBody>
          <a:bodyPr wrap="square">
            <a:spAutoFit/>
          </a:bodyPr>
          <a:lstStyle/>
          <a:p>
            <a:pPr marL="0" marR="0" lvl="0" indent="0" algn="ctr" defTabSz="685800" rtl="0" eaLnBrk="1" fontAlgn="auto" latinLnBrk="0" hangingPunct="1">
              <a:lnSpc>
                <a:spcPct val="100000"/>
              </a:lnSpc>
              <a:spcBef>
                <a:spcPts val="0"/>
              </a:spcBef>
              <a:spcAft>
                <a:spcPts val="375"/>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Tahoma" panose="020B0604030504040204" pitchFamily="34" charset="0"/>
                <a:ea typeface="Tahoma" panose="020B0604030504040204" pitchFamily="34" charset="0"/>
                <a:cs typeface="Tahoma" panose="020B0604030504040204" pitchFamily="34" charset="0"/>
              </a:rPr>
              <a:t>HBM alleviates memory bandwidth contention vs. DDR4</a:t>
            </a:r>
            <a:endParaRPr kumimoji="0" lang="en-US" sz="2100" b="0" i="0" u="none" strike="noStrike" kern="1200" cap="none" spc="0" normalizeH="0" baseline="0" noProof="0" dirty="0">
              <a:ln>
                <a:noFill/>
              </a:ln>
              <a:solidFill>
                <a:srgbClr val="0000FF"/>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3" name="Rectangle 12">
            <a:extLst>
              <a:ext uri="{FF2B5EF4-FFF2-40B4-BE49-F238E27FC236}">
                <a16:creationId xmlns:a16="http://schemas.microsoft.com/office/drawing/2014/main" id="{DFDB34E3-F705-7440-BDB7-FB68551B6F9B}"/>
              </a:ext>
            </a:extLst>
          </p:cNvPr>
          <p:cNvSpPr/>
          <p:nvPr/>
        </p:nvSpPr>
        <p:spPr>
          <a:xfrm>
            <a:off x="36512" y="4681670"/>
            <a:ext cx="9144000" cy="415498"/>
          </a:xfrm>
          <a:prstGeom prst="rect">
            <a:avLst/>
          </a:prstGeom>
          <a:solidFill>
            <a:schemeClr val="accent1">
              <a:lumMod val="10000"/>
              <a:lumOff val="90000"/>
            </a:schemeClr>
          </a:solidFill>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Tahoma" panose="020B0604030504040204" pitchFamily="34" charset="0"/>
                <a:ea typeface="Tahoma" panose="020B0604030504040204" pitchFamily="34" charset="0"/>
                <a:cs typeface="Tahoma" panose="020B0604030504040204" pitchFamily="34" charset="0"/>
              </a:rPr>
              <a:t>12-133× energy efficiency </a:t>
            </a:r>
            <a:r>
              <a:rPr kumimoji="0" lang="en-US" sz="21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vs. </a:t>
            </a:r>
            <a:r>
              <a:rPr kumimoji="0" lang="en-US" sz="2100" b="0" i="0" u="none" strike="noStrike" kern="1200" cap="none" spc="0" normalizeH="0" baseline="0" noProof="0" dirty="0">
                <a:ln>
                  <a:noFill/>
                </a:ln>
                <a:solidFill>
                  <a:prstClr val="black"/>
                </a:solidFill>
                <a:effectLst/>
                <a:uLnTx/>
                <a:uFillTx/>
                <a:latin typeface="Tahoma" panose="020B0604030504040204" pitchFamily="34" charset="0"/>
                <a:ea typeface="Tahoma" panose="020B0604030504040204" pitchFamily="34" charset="0"/>
                <a:cs typeface="Tahoma" panose="020B0604030504040204" pitchFamily="34" charset="0"/>
              </a:rPr>
              <a:t>a 16-core (64-thread) IBM POWER9 CPU</a:t>
            </a:r>
          </a:p>
        </p:txBody>
      </p:sp>
    </p:spTree>
    <p:extLst>
      <p:ext uri="{BB962C8B-B14F-4D97-AF65-F5344CB8AC3E}">
        <p14:creationId xmlns:p14="http://schemas.microsoft.com/office/powerpoint/2010/main" val="1322689885"/>
      </p:ext>
    </p:extLst>
  </p:cSld>
  <p:clrMapOvr>
    <a:masterClrMapping/>
  </p:clrMapOvr>
  <p:transition/>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77F95-FF6B-654D-95C6-AD41C66E3683}"/>
              </a:ext>
            </a:extLst>
          </p:cNvPr>
          <p:cNvSpPr>
            <a:spLocks noGrp="1"/>
          </p:cNvSpPr>
          <p:nvPr>
            <p:ph type="title"/>
          </p:nvPr>
        </p:nvSpPr>
        <p:spPr/>
        <p:txBody>
          <a:bodyPr/>
          <a:lstStyle/>
          <a:p>
            <a:r>
              <a:rPr lang="en-US" dirty="0"/>
              <a:t>More On Near-Memory </a:t>
            </a:r>
            <a:r>
              <a:rPr lang="en-US" dirty="0" err="1"/>
              <a:t>SneakySnake</a:t>
            </a:r>
            <a:endParaRPr lang="en-US" dirty="0"/>
          </a:p>
        </p:txBody>
      </p:sp>
      <p:sp>
        <p:nvSpPr>
          <p:cNvPr id="3" name="Slide Number Placeholder 2">
            <a:extLst>
              <a:ext uri="{FF2B5EF4-FFF2-40B4-BE49-F238E27FC236}">
                <a16:creationId xmlns:a16="http://schemas.microsoft.com/office/drawing/2014/main" id="{0D137D6E-472B-9545-BC90-4764A091EBD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60A72CBA-36E4-2E48-B856-DDCFDCFF91FA}"/>
              </a:ext>
            </a:extLst>
          </p:cNvPr>
          <p:cNvPicPr>
            <a:picLocks noChangeAspect="1"/>
          </p:cNvPicPr>
          <p:nvPr/>
        </p:nvPicPr>
        <p:blipFill rotWithShape="1">
          <a:blip r:embed="rId2">
            <a:extLst>
              <a:ext uri="{28A0092B-C50C-407E-A947-70E740481C1C}">
                <a14:useLocalDpi xmlns:a14="http://schemas.microsoft.com/office/drawing/2010/main" val="0"/>
              </a:ext>
            </a:extLst>
          </a:blip>
          <a:srcRect l="4325" t="25508" r="35825" b="29425"/>
          <a:stretch/>
        </p:blipFill>
        <p:spPr>
          <a:xfrm>
            <a:off x="827584" y="2683149"/>
            <a:ext cx="7488832" cy="3626171"/>
          </a:xfrm>
          <a:prstGeom prst="rect">
            <a:avLst/>
          </a:prstGeom>
        </p:spPr>
      </p:pic>
      <p:sp>
        <p:nvSpPr>
          <p:cNvPr id="6" name="Rectangle 5">
            <a:extLst>
              <a:ext uri="{FF2B5EF4-FFF2-40B4-BE49-F238E27FC236}">
                <a16:creationId xmlns:a16="http://schemas.microsoft.com/office/drawing/2014/main" id="{34726789-60B9-0041-AA5A-82AD45A48174}"/>
              </a:ext>
            </a:extLst>
          </p:cNvPr>
          <p:cNvSpPr/>
          <p:nvPr/>
        </p:nvSpPr>
        <p:spPr>
          <a:xfrm>
            <a:off x="200218" y="914400"/>
            <a:ext cx="8943782" cy="175432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Gagandeep Singh, Mohammed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Alser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Damla</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Senol</a:t>
            </a:r>
            <a:r>
              <a:rPr kumimoji="0" lang="en-US" sz="1800" b="0" i="0" u="none" strike="noStrike" kern="1200" cap="none" spc="0" normalizeH="0" baseline="0" noProof="0" dirty="0">
                <a:ln>
                  <a:noFill/>
                </a:ln>
                <a:solidFill>
                  <a:srgbClr val="000000"/>
                </a:solidFill>
                <a:effectLst/>
                <a:uLnTx/>
                <a:uFillTx/>
                <a:latin typeface="Tahoma"/>
                <a:ea typeface="+mn-ea"/>
                <a:cs typeface="+mn-cs"/>
              </a:rPr>
              <a:t> Cali,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Dionysios</a:t>
            </a:r>
            <a:r>
              <a:rPr kumimoji="0" lang="en-US" sz="1800" b="0" i="0" u="none" strike="noStrike" kern="1200" cap="none" spc="0" normalizeH="0" baseline="0" noProof="0" dirty="0">
                <a:ln>
                  <a:noFill/>
                </a:ln>
                <a:solidFill>
                  <a:srgbClr val="000000"/>
                </a:solidFill>
                <a:effectLst/>
                <a:uLnTx/>
                <a:uFillTx/>
                <a:latin typeface="Tahoma"/>
                <a:ea typeface="+mn-ea"/>
                <a:cs typeface="+mn-cs"/>
              </a:rPr>
              <a:t> Diamantopoulos, Juan Gomez-Luna, Henk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Corporaal</a:t>
            </a:r>
            <a:r>
              <a:rPr kumimoji="0" lang="en-US" sz="1800" b="0" i="0" u="none" strike="noStrike" kern="1200" cap="none" spc="0" normalizeH="0" baseline="0" noProof="0" dirty="0">
                <a:ln>
                  <a:noFill/>
                </a:ln>
                <a:solidFill>
                  <a:srgbClr val="000000"/>
                </a:solidFill>
                <a:effectLst/>
                <a:uLnTx/>
                <a:uFillTx/>
                <a:latin typeface="Tahoma"/>
                <a:ea typeface="+mn-ea"/>
                <a:cs typeface="+mn-cs"/>
              </a:rPr>
              <a:t>, Onur Mutlu,</a:t>
            </a:r>
            <a:endParaRPr kumimoji="0" lang="ar-SA"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t>
            </a: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FPGA-Based Near-Memory Acceleration of Modern Data-Intensive Applications</a:t>
            </a:r>
            <a:r>
              <a:rPr kumimoji="0" lang="en-US" sz="1800" b="1" i="0" u="none" strike="noStrike" kern="1200" cap="none" spc="0" normalizeH="0" baseline="0" noProof="0" dirty="0">
                <a:ln>
                  <a:noFill/>
                </a:ln>
                <a:solidFill>
                  <a:srgbClr val="0000FF"/>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IEEE Micro, 2021.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4"/>
              </a:rPr>
              <a:t>Source Code</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endParaRPr kumimoji="0" lang="en-US" sz="17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3881256914"/>
      </p:ext>
    </p:extLst>
  </p:cSld>
  <p:clrMapOvr>
    <a:masterClrMapping/>
  </p:clrMapOvr>
  <p:transition/>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Location Filtering in 3D-Stacked PIM</a:t>
            </a:r>
          </a:p>
        </p:txBody>
      </p:sp>
      <p:sp>
        <p:nvSpPr>
          <p:cNvPr id="3" name="Content Placeholder 2"/>
          <p:cNvSpPr>
            <a:spLocks noGrp="1"/>
          </p:cNvSpPr>
          <p:nvPr>
            <p:ph idx="1"/>
          </p:nvPr>
        </p:nvSpPr>
        <p:spPr>
          <a:xfrm>
            <a:off x="228600" y="908720"/>
            <a:ext cx="8915400" cy="4876800"/>
          </a:xfrm>
        </p:spPr>
        <p:txBody>
          <a:bodyPr/>
          <a:lstStyle/>
          <a:p>
            <a:r>
              <a:rPr lang="en-US" sz="1500" dirty="0"/>
              <a:t>Jeremie S. Kim, Damla Senol Cali, </a:t>
            </a:r>
            <a:r>
              <a:rPr lang="en-US" sz="1500" dirty="0" err="1"/>
              <a:t>Hongyi</a:t>
            </a:r>
            <a:r>
              <a:rPr lang="en-US" sz="1500" dirty="0"/>
              <a:t> Xin, </a:t>
            </a:r>
            <a:r>
              <a:rPr lang="en-US" sz="1500" dirty="0" err="1"/>
              <a:t>Donghyuk</a:t>
            </a:r>
            <a:r>
              <a:rPr lang="en-US" sz="1500" dirty="0"/>
              <a:t> Lee, Saugata Ghose, Mohammed Alser, Hasan Hassan, </a:t>
            </a:r>
            <a:r>
              <a:rPr lang="en-US" sz="1500" dirty="0" err="1"/>
              <a:t>Oguz</a:t>
            </a:r>
            <a:r>
              <a:rPr lang="en-US" sz="1500" dirty="0"/>
              <a:t> </a:t>
            </a:r>
            <a:r>
              <a:rPr lang="en-US" sz="1500" dirty="0" err="1"/>
              <a:t>Ergin</a:t>
            </a:r>
            <a:r>
              <a:rPr lang="en-US" sz="1500" dirty="0"/>
              <a:t>, Can Alkan, and Onur Mutlu,</a:t>
            </a:r>
            <a:br>
              <a:rPr lang="en-US" sz="1500" dirty="0"/>
            </a:br>
            <a:r>
              <a:rPr lang="en-US" sz="1500" b="1" dirty="0">
                <a:solidFill>
                  <a:srgbClr val="0000FF"/>
                </a:solidFill>
                <a:hlinkClick r:id="rId2">
                  <a:extLst>
                    <a:ext uri="{A12FA001-AC4F-418D-AE19-62706E023703}">
                      <ahyp:hlinkClr xmlns:ahyp="http://schemas.microsoft.com/office/drawing/2018/hyperlinkcolor" val="tx"/>
                    </a:ext>
                  </a:extLst>
                </a:hlinkClick>
              </a:rPr>
              <a:t>"GRIM-Filter: Fast Seed Location Filtering in DNA Read Mapping Using Processing-in-Memory Technologies"</a:t>
            </a:r>
            <a:br>
              <a:rPr lang="en-US" sz="1500" dirty="0"/>
            </a:br>
            <a:r>
              <a:rPr lang="en-US" sz="1500" b="1" i="1" dirty="0">
                <a:hlinkClick r:id="rId3"/>
              </a:rPr>
              <a:t>BMC Genomics</a:t>
            </a:r>
            <a:r>
              <a:rPr lang="en-US" sz="1500" dirty="0"/>
              <a:t>, 2018.</a:t>
            </a:r>
            <a:br>
              <a:rPr lang="en-US" sz="1500" dirty="0"/>
            </a:br>
            <a:r>
              <a:rPr lang="en-US" sz="1500" i="1" dirty="0"/>
              <a:t>Proceedings of the </a:t>
            </a:r>
            <a:r>
              <a:rPr lang="en-US" sz="1500" i="1" dirty="0">
                <a:hlinkClick r:id="rId4"/>
              </a:rPr>
              <a:t>16th Asia Pacific Bioinformatics Conference</a:t>
            </a:r>
            <a:r>
              <a:rPr lang="en-US" sz="1500" i="1" dirty="0"/>
              <a:t> (</a:t>
            </a:r>
            <a:r>
              <a:rPr lang="en-US" sz="1500" b="1" i="1" dirty="0"/>
              <a:t>APBC</a:t>
            </a:r>
            <a:r>
              <a:rPr lang="en-US" sz="1500" i="1" dirty="0"/>
              <a:t>)</a:t>
            </a:r>
            <a:r>
              <a:rPr lang="en-US" sz="1500" dirty="0"/>
              <a:t>, Yokohama, Japan, January 2018.</a:t>
            </a:r>
            <a:br>
              <a:rPr lang="en-US" sz="1500" dirty="0"/>
            </a:br>
            <a:r>
              <a:rPr lang="en-US" sz="1500" dirty="0"/>
              <a:t>[</a:t>
            </a:r>
            <a:r>
              <a:rPr lang="en-US" sz="1500" dirty="0">
                <a:hlinkClick r:id="rId5"/>
              </a:rPr>
              <a:t>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Source Code</a:t>
            </a:r>
            <a:r>
              <a:rPr lang="en-US" sz="1500" dirty="0"/>
              <a:t>]</a:t>
            </a:r>
            <a:br>
              <a:rPr lang="en-US" sz="1500" dirty="0"/>
            </a:br>
            <a:r>
              <a:rPr lang="en-US" sz="1500" dirty="0"/>
              <a:t>[</a:t>
            </a:r>
            <a:r>
              <a:rPr lang="en-US" sz="1500" dirty="0">
                <a:hlinkClick r:id="rId2"/>
              </a:rPr>
              <a:t>arxiv.org Version (pdf)</a:t>
            </a:r>
            <a:r>
              <a:rPr lang="en-US" sz="1500" dirty="0"/>
              <a:t>]</a:t>
            </a:r>
            <a:br>
              <a:rPr lang="en-US" sz="1500" dirty="0"/>
            </a:br>
            <a:r>
              <a:rPr lang="en-US" sz="1500" dirty="0"/>
              <a:t>[</a:t>
            </a:r>
            <a:r>
              <a:rPr lang="en-US" sz="1500" dirty="0">
                <a:hlinkClick r:id="rId8"/>
              </a:rPr>
              <a:t>Talk Video at AACBB 2019</a:t>
            </a:r>
            <a:r>
              <a:rPr lang="en-US" sz="1500" dirty="0"/>
              <a:t>]</a:t>
            </a:r>
            <a:br>
              <a:rPr lang="en-US" sz="1500" dirty="0"/>
            </a:br>
            <a:endParaRPr lang="en-US" sz="15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7" name="Picture 6">
            <a:extLst>
              <a:ext uri="{FF2B5EF4-FFF2-40B4-BE49-F238E27FC236}">
                <a16:creationId xmlns:a16="http://schemas.microsoft.com/office/drawing/2014/main" id="{E889BE46-D834-C54F-BC65-2135ED7AF569}"/>
              </a:ext>
            </a:extLst>
          </p:cNvPr>
          <p:cNvPicPr>
            <a:picLocks noChangeAspect="1"/>
          </p:cNvPicPr>
          <p:nvPr/>
        </p:nvPicPr>
        <p:blipFill rotWithShape="1">
          <a:blip r:embed="rId9">
            <a:extLst>
              <a:ext uri="{28A0092B-C50C-407E-A947-70E740481C1C}">
                <a14:useLocalDpi xmlns:a14="http://schemas.microsoft.com/office/drawing/2010/main" val="0"/>
              </a:ext>
            </a:extLst>
          </a:blip>
          <a:srcRect t="53415"/>
          <a:stretch/>
        </p:blipFill>
        <p:spPr>
          <a:xfrm>
            <a:off x="732264" y="3771623"/>
            <a:ext cx="7679472" cy="2475257"/>
          </a:xfrm>
          <a:prstGeom prst="rect">
            <a:avLst/>
          </a:prstGeom>
        </p:spPr>
      </p:pic>
    </p:spTree>
    <p:extLst>
      <p:ext uri="{BB962C8B-B14F-4D97-AF65-F5344CB8AC3E}">
        <p14:creationId xmlns:p14="http://schemas.microsoft.com/office/powerpoint/2010/main" val="31946996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756450-4019-0E45-926B-65425FDF0F45}"/>
              </a:ext>
            </a:extLst>
          </p:cNvPr>
          <p:cNvSpPr>
            <a:spLocks noGrp="1"/>
          </p:cNvSpPr>
          <p:nvPr>
            <p:ph type="title"/>
          </p:nvPr>
        </p:nvSpPr>
        <p:spPr/>
        <p:txBody>
          <a:bodyPr/>
          <a:lstStyle/>
          <a:p>
            <a:r>
              <a:rPr lang="en-US"/>
              <a:t>GRIM-Filter</a:t>
            </a:r>
          </a:p>
        </p:txBody>
      </p:sp>
      <p:sp>
        <p:nvSpPr>
          <p:cNvPr id="3" name="Content Placeholder 2">
            <a:extLst>
              <a:ext uri="{FF2B5EF4-FFF2-40B4-BE49-F238E27FC236}">
                <a16:creationId xmlns:a16="http://schemas.microsoft.com/office/drawing/2014/main" id="{074ACD95-12EB-7847-899A-9D437BCBF5D4}"/>
              </a:ext>
            </a:extLst>
          </p:cNvPr>
          <p:cNvSpPr>
            <a:spLocks noGrp="1"/>
          </p:cNvSpPr>
          <p:nvPr>
            <p:ph idx="1"/>
          </p:nvPr>
        </p:nvSpPr>
        <p:spPr>
          <a:xfrm>
            <a:off x="65856" y="980728"/>
            <a:ext cx="8898632" cy="5267672"/>
          </a:xfrm>
        </p:spPr>
        <p:txBody>
          <a:bodyPr/>
          <a:lstStyle/>
          <a:p>
            <a:r>
              <a:rPr lang="en-US" sz="2000" b="1" dirty="0">
                <a:solidFill>
                  <a:srgbClr val="0000FF"/>
                </a:solidFill>
              </a:rPr>
              <a:t>Key observation: </a:t>
            </a:r>
            <a:r>
              <a:rPr lang="en-US" sz="2000" dirty="0"/>
              <a:t>FPGA and GPU accelerators are heavily bottlenecked by </a:t>
            </a:r>
            <a:r>
              <a:rPr lang="en-US" sz="2000" dirty="0">
                <a:solidFill>
                  <a:srgbClr val="FF0000"/>
                </a:solidFill>
              </a:rPr>
              <a:t>data movement</a:t>
            </a:r>
          </a:p>
          <a:p>
            <a:endParaRPr lang="en-US" sz="1100" dirty="0"/>
          </a:p>
          <a:p>
            <a:endParaRPr lang="en-US" sz="1100" dirty="0"/>
          </a:p>
          <a:p>
            <a:r>
              <a:rPr lang="en-US" sz="2000" b="1" dirty="0">
                <a:solidFill>
                  <a:srgbClr val="7030A0"/>
                </a:solidFill>
              </a:rPr>
              <a:t>Key idea: </a:t>
            </a:r>
            <a:r>
              <a:rPr lang="en-US" sz="2000" dirty="0"/>
              <a:t>exploit the high memory bandwidth and the logic layer of </a:t>
            </a:r>
            <a:r>
              <a:rPr lang="en-US" sz="2000" dirty="0">
                <a:solidFill>
                  <a:srgbClr val="FF0000"/>
                </a:solidFill>
              </a:rPr>
              <a:t>3D-stacked memory </a:t>
            </a:r>
            <a:r>
              <a:rPr lang="en-US" sz="2000" dirty="0"/>
              <a:t>to perform </a:t>
            </a:r>
            <a:r>
              <a:rPr lang="en-US" sz="2000" dirty="0">
                <a:solidFill>
                  <a:srgbClr val="FF0000"/>
                </a:solidFill>
              </a:rPr>
              <a:t>highly-parallel filtering </a:t>
            </a:r>
            <a:r>
              <a:rPr lang="en-US" sz="2000" dirty="0"/>
              <a:t>in the DRAM chip itself</a:t>
            </a:r>
          </a:p>
          <a:p>
            <a:endParaRPr lang="en-US" sz="2000" dirty="0"/>
          </a:p>
          <a:p>
            <a:r>
              <a:rPr lang="en-US" sz="2000" b="1" dirty="0">
                <a:solidFill>
                  <a:srgbClr val="0000FF"/>
                </a:solidFill>
              </a:rPr>
              <a:t>GRIM-Filter, an algorithm-hardware co-designed PIM system for pre-alignment filtering</a:t>
            </a:r>
            <a:r>
              <a:rPr lang="en-US" sz="2000" dirty="0"/>
              <a:t> </a:t>
            </a:r>
          </a:p>
          <a:p>
            <a:pPr marL="0" indent="0">
              <a:buNone/>
            </a:pPr>
            <a:endParaRPr lang="en-US" sz="2000" dirty="0"/>
          </a:p>
          <a:p>
            <a:r>
              <a:rPr lang="en-US" sz="2000" b="1" dirty="0">
                <a:solidFill>
                  <a:schemeClr val="tx2"/>
                </a:solidFill>
              </a:rPr>
              <a:t>Key results: </a:t>
            </a:r>
          </a:p>
          <a:p>
            <a:pPr lvl="1"/>
            <a:r>
              <a:rPr lang="en-US" sz="2000" dirty="0"/>
              <a:t>GRIM-Filter is 1.8x-3.7x (2.1x on average) </a:t>
            </a:r>
            <a:r>
              <a:rPr lang="en-US" sz="2000" dirty="0">
                <a:solidFill>
                  <a:srgbClr val="FF0000"/>
                </a:solidFill>
              </a:rPr>
              <a:t>faster than the </a:t>
            </a:r>
            <a:r>
              <a:rPr lang="en-US" sz="2000" dirty="0" err="1">
                <a:solidFill>
                  <a:srgbClr val="FF0000"/>
                </a:solidFill>
              </a:rPr>
              <a:t>FastHASH</a:t>
            </a:r>
            <a:r>
              <a:rPr lang="en-US" sz="2000" dirty="0">
                <a:solidFill>
                  <a:srgbClr val="FF0000"/>
                </a:solidFill>
              </a:rPr>
              <a:t> filter </a:t>
            </a:r>
            <a:r>
              <a:rPr lang="en-US" sz="1800" dirty="0"/>
              <a:t>(BMC Genomics’13) </a:t>
            </a:r>
            <a:r>
              <a:rPr lang="en-US" sz="2000" dirty="0"/>
              <a:t>across real data sets</a:t>
            </a:r>
          </a:p>
          <a:p>
            <a:pPr lvl="1"/>
            <a:r>
              <a:rPr lang="en-US" sz="2000" dirty="0"/>
              <a:t>GRIM-Filter has </a:t>
            </a:r>
            <a:r>
              <a:rPr lang="en-US" sz="2000" kern="1200" dirty="0"/>
              <a:t>5.6x-6.4x (6.0x on average) </a:t>
            </a:r>
            <a:r>
              <a:rPr lang="en-US" sz="2000" kern="1200" dirty="0">
                <a:solidFill>
                  <a:srgbClr val="FF0000"/>
                </a:solidFill>
              </a:rPr>
              <a:t>lower false accept rate than the </a:t>
            </a:r>
            <a:r>
              <a:rPr lang="en-US" sz="2000" dirty="0" err="1">
                <a:solidFill>
                  <a:srgbClr val="FF0000"/>
                </a:solidFill>
              </a:rPr>
              <a:t>FastHASH</a:t>
            </a:r>
            <a:r>
              <a:rPr lang="en-US" sz="2000" dirty="0">
                <a:solidFill>
                  <a:srgbClr val="FF0000"/>
                </a:solidFill>
              </a:rPr>
              <a:t> filter </a:t>
            </a:r>
            <a:r>
              <a:rPr lang="en-US" sz="1800" dirty="0"/>
              <a:t>(BMC Genomics’13) </a:t>
            </a:r>
            <a:r>
              <a:rPr lang="en-US" sz="2000" kern="1200" dirty="0"/>
              <a:t>across real data sets</a:t>
            </a:r>
          </a:p>
        </p:txBody>
      </p:sp>
      <p:sp>
        <p:nvSpPr>
          <p:cNvPr id="4" name="Slide Number Placeholder 3">
            <a:extLst>
              <a:ext uri="{FF2B5EF4-FFF2-40B4-BE49-F238E27FC236}">
                <a16:creationId xmlns:a16="http://schemas.microsoft.com/office/drawing/2014/main" id="{1C47F27C-D744-8E4B-9BAB-6443BA99860A}"/>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581960105"/>
      </p:ext>
    </p:extLst>
  </p:cSld>
  <p:clrMapOvr>
    <a:masterClrMapping/>
  </p:clrMapOvr>
  <p:transition/>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b="1" dirty="0">
                <a:solidFill>
                  <a:schemeClr val="tx1"/>
                </a:solidFill>
                <a:latin typeface="Cambria" charset="0"/>
                <a:ea typeface="Cambria" charset="0"/>
                <a:cs typeface="Cambria" charset="0"/>
              </a:rPr>
              <a:t>Our Proposal: GRIM-Filter</a:t>
            </a:r>
          </a:p>
        </p:txBody>
      </p:sp>
      <p:sp>
        <p:nvSpPr>
          <p:cNvPr id="3" name="Content Placeholder 2"/>
          <p:cNvSpPr>
            <a:spLocks noGrp="1"/>
          </p:cNvSpPr>
          <p:nvPr>
            <p:ph idx="1"/>
          </p:nvPr>
        </p:nvSpPr>
        <p:spPr>
          <a:xfrm>
            <a:off x="228600" y="1261872"/>
            <a:ext cx="8610600" cy="5138928"/>
          </a:xfrm>
        </p:spPr>
        <p:txBody>
          <a:bodyPr/>
          <a:lstStyle/>
          <a:p>
            <a:pPr marL="742950" indent="-742950">
              <a:lnSpc>
                <a:spcPct val="150000"/>
              </a:lnSpc>
              <a:buClr>
                <a:schemeClr val="tx1"/>
              </a:buClr>
              <a:buSzPct val="77000"/>
              <a:buFont typeface="+mj-lt"/>
              <a:buAutoNum type="arabicPeriod"/>
            </a:pPr>
            <a:r>
              <a:rPr lang="en-US" sz="3600" b="1" dirty="0">
                <a:solidFill>
                  <a:srgbClr val="00B050"/>
                </a:solidFill>
                <a:latin typeface="Cambria" charset="0"/>
                <a:ea typeface="Cambria" charset="0"/>
                <a:cs typeface="Cambria" charset="0"/>
              </a:rPr>
              <a:t>Data Structures: Bins &amp; </a:t>
            </a:r>
            <a:r>
              <a:rPr lang="en-US" sz="3600" b="1" dirty="0" err="1">
                <a:solidFill>
                  <a:srgbClr val="00B050"/>
                </a:solidFill>
                <a:latin typeface="Cambria" charset="0"/>
                <a:ea typeface="Cambria" charset="0"/>
                <a:cs typeface="Cambria" charset="0"/>
              </a:rPr>
              <a:t>Bitvectors</a:t>
            </a:r>
            <a:endParaRPr lang="en-US" sz="3600" b="1" dirty="0">
              <a:solidFill>
                <a:srgbClr val="00B050"/>
              </a:solidFill>
              <a:latin typeface="Cambria" charset="0"/>
              <a:ea typeface="Cambria" charset="0"/>
              <a:cs typeface="Cambria" charset="0"/>
            </a:endParaRPr>
          </a:p>
          <a:p>
            <a:pPr marL="742950" indent="-742950">
              <a:lnSpc>
                <a:spcPct val="150000"/>
              </a:lnSpc>
              <a:buClr>
                <a:schemeClr val="tx1"/>
              </a:buClr>
              <a:buSzPct val="77000"/>
              <a:buFont typeface="+mj-lt"/>
              <a:buAutoNum type="arabicPeriod"/>
            </a:pPr>
            <a:r>
              <a:rPr lang="en-US" sz="3600" dirty="0">
                <a:latin typeface="Cambria" charset="0"/>
                <a:ea typeface="Cambria" charset="0"/>
                <a:cs typeface="Cambria" charset="0"/>
              </a:rPr>
              <a:t>Checking a Bin</a:t>
            </a:r>
          </a:p>
          <a:p>
            <a:pPr marL="742950" indent="-742950">
              <a:lnSpc>
                <a:spcPct val="150000"/>
              </a:lnSpc>
              <a:buClr>
                <a:schemeClr val="tx1"/>
              </a:buClr>
              <a:buSzPct val="77000"/>
              <a:buFont typeface="+mj-lt"/>
              <a:buAutoNum type="arabicPeriod"/>
            </a:pPr>
            <a:r>
              <a:rPr lang="en-US" sz="3600" dirty="0">
                <a:latin typeface="Cambria" charset="0"/>
                <a:ea typeface="Cambria" charset="0"/>
                <a:cs typeface="Cambria" charset="0"/>
              </a:rPr>
              <a:t>Integrating GRIM-Filter into a Mapper</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CAE9295-42F8-0747-9AE1-33958E89C374}"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200</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845225483"/>
      </p:ext>
    </p:extLst>
  </p:cSld>
  <p:clrMapOvr>
    <a:masterClrMapping/>
  </p:clrMapOvr>
  <p:transition/>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b="1" dirty="0">
                <a:solidFill>
                  <a:schemeClr val="tx1"/>
                </a:solidFill>
                <a:latin typeface="Cambria" charset="0"/>
                <a:ea typeface="Cambria" charset="0"/>
                <a:cs typeface="Cambria" charset="0"/>
              </a:rPr>
              <a:t>GRIM-Filter: Bins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CAE9295-42F8-0747-9AE1-33958E89C374}"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201</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Content Placeholder 2"/>
          <p:cNvSpPr>
            <a:spLocks noGrp="1"/>
          </p:cNvSpPr>
          <p:nvPr>
            <p:ph idx="1"/>
          </p:nvPr>
        </p:nvSpPr>
        <p:spPr>
          <a:xfrm>
            <a:off x="228600" y="976291"/>
            <a:ext cx="8610600" cy="2377275"/>
          </a:xfrm>
        </p:spPr>
        <p:txBody>
          <a:bodyPr/>
          <a:lstStyle/>
          <a:p>
            <a:r>
              <a:rPr lang="en-US" sz="2400" dirty="0"/>
              <a:t>We partition the genome into large sequences (</a:t>
            </a:r>
            <a:r>
              <a:rPr lang="en-US" sz="2400" b="1" dirty="0">
                <a:solidFill>
                  <a:srgbClr val="0070C0"/>
                </a:solidFill>
              </a:rPr>
              <a:t>bins</a:t>
            </a:r>
            <a:r>
              <a:rPr lang="en-US" sz="2400" dirty="0"/>
              <a:t>). </a:t>
            </a:r>
          </a:p>
          <a:p>
            <a:pPr lvl="2"/>
            <a:endParaRPr lang="en-US" sz="2100" dirty="0"/>
          </a:p>
          <a:p>
            <a:pPr marL="503634" lvl="2" indent="0">
              <a:buNone/>
            </a:pPr>
            <a:endParaRPr lang="en-US" sz="2100" dirty="0"/>
          </a:p>
          <a:p>
            <a:pPr marL="503634" lvl="2" indent="0">
              <a:buNone/>
            </a:pPr>
            <a:endParaRPr lang="en-US" sz="2100" dirty="0"/>
          </a:p>
          <a:p>
            <a:pPr lvl="2"/>
            <a:endParaRPr lang="en-US" sz="2100" dirty="0"/>
          </a:p>
          <a:p>
            <a:pPr lvl="1"/>
            <a:endParaRPr lang="en-US" sz="2250" dirty="0"/>
          </a:p>
        </p:txBody>
      </p:sp>
      <p:sp>
        <p:nvSpPr>
          <p:cNvPr id="8" name="Rectangle 7"/>
          <p:cNvSpPr/>
          <p:nvPr/>
        </p:nvSpPr>
        <p:spPr>
          <a:xfrm>
            <a:off x="-11596" y="2064155"/>
            <a:ext cx="9144001" cy="413526"/>
          </a:xfrm>
          <a:prstGeom prst="rect">
            <a:avLst/>
          </a:prstGeom>
          <a:solidFill>
            <a:srgbClr val="CC9A03"/>
          </a:solidFill>
          <a:ln>
            <a:solidFill>
              <a:srgbClr val="CC9A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mr-IN" sz="1800" b="1" i="0" u="none" strike="noStrike" kern="1200" cap="none" spc="0" normalizeH="0" baseline="0" noProof="0" dirty="0">
                <a:ln>
                  <a:noFill/>
                </a:ln>
                <a:solidFill>
                  <a:srgbClr val="FFFFFF"/>
                </a:solidFill>
                <a:effectLst/>
                <a:uLnTx/>
                <a:uFillTx/>
                <a:latin typeface="Tahoma"/>
                <a:ea typeface="+mn-ea"/>
                <a:cs typeface="+mn-cs"/>
              </a:rPr>
              <a:t>…</a:t>
            </a:r>
            <a:r>
              <a:rPr kumimoji="0" lang="en-US" sz="1800" b="1" i="0" u="none" strike="noStrike" kern="1200" cap="none" spc="0" normalizeH="0" baseline="0" noProof="0" dirty="0">
                <a:ln>
                  <a:noFill/>
                </a:ln>
                <a:solidFill>
                  <a:srgbClr val="FFFFFF"/>
                </a:solidFill>
                <a:effectLst/>
                <a:uLnTx/>
                <a:uFillTx/>
                <a:latin typeface="Tahoma"/>
                <a:ea typeface="+mn-ea"/>
                <a:cs typeface="+mn-cs"/>
              </a:rPr>
              <a:t> </a:t>
            </a:r>
            <a:r>
              <a:rPr kumimoji="0" lang="en-US" sz="1200" b="1" i="0" u="none" strike="noStrike" kern="1200" cap="none" spc="0" normalizeH="0" baseline="0" noProof="0" dirty="0">
                <a:ln>
                  <a:noFill/>
                </a:ln>
                <a:solidFill>
                  <a:srgbClr val="FFFFFF"/>
                </a:solidFill>
                <a:effectLst/>
                <a:uLnTx/>
                <a:uFillTx/>
                <a:latin typeface="Tahoma"/>
                <a:ea typeface="+mn-ea"/>
                <a:cs typeface="+mn-cs"/>
              </a:rPr>
              <a:t>GGAAATACGTTCAGTCAGTTGGAAATACGTTTTGGGCGTTACTTCTCAGTACGTACAGTACAGTAAAAATGACAGTAAGAC </a:t>
            </a:r>
            <a:r>
              <a:rPr kumimoji="0" lang="mr-IN" sz="1800" b="1" i="0" u="none" strike="noStrike" kern="1200" cap="none" spc="0" normalizeH="0" baseline="0" noProof="0" dirty="0">
                <a:ln>
                  <a:noFill/>
                </a:ln>
                <a:solidFill>
                  <a:srgbClr val="FFFFFF"/>
                </a:solidFill>
                <a:effectLst/>
                <a:uLnTx/>
                <a:uFillTx/>
                <a:latin typeface="Tahoma"/>
                <a:ea typeface="+mn-ea"/>
                <a:cs typeface="+mn-cs"/>
              </a:rPr>
              <a:t>…</a:t>
            </a:r>
            <a:endParaRPr kumimoji="0" lang="en-US" sz="1800" b="0" i="0" u="none" strike="noStrike" kern="1200" cap="none" spc="0" normalizeH="0" baseline="0" noProof="0" dirty="0">
              <a:ln>
                <a:noFill/>
              </a:ln>
              <a:solidFill>
                <a:srgbClr val="FFFFFF"/>
              </a:solidFill>
              <a:effectLst/>
              <a:uLnTx/>
              <a:uFillTx/>
              <a:latin typeface="Tahoma"/>
              <a:ea typeface="+mn-ea"/>
              <a:cs typeface="+mn-cs"/>
            </a:endParaRPr>
          </a:p>
        </p:txBody>
      </p:sp>
      <p:sp>
        <p:nvSpPr>
          <p:cNvPr id="6" name="Right Bracket 5"/>
          <p:cNvSpPr/>
          <p:nvPr/>
        </p:nvSpPr>
        <p:spPr>
          <a:xfrm rot="16200000">
            <a:off x="1795043" y="494805"/>
            <a:ext cx="144070" cy="2808731"/>
          </a:xfrm>
          <a:prstGeom prst="rightBracket">
            <a:avLst/>
          </a:prstGeom>
          <a:ln w="47625">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9" name="Right Bracket 8"/>
          <p:cNvSpPr/>
          <p:nvPr/>
        </p:nvSpPr>
        <p:spPr>
          <a:xfrm rot="16200000">
            <a:off x="5529768" y="501615"/>
            <a:ext cx="144070" cy="2808731"/>
          </a:xfrm>
          <a:prstGeom prst="rightBracket">
            <a:avLst/>
          </a:prstGeom>
          <a:ln w="47625">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0" name="Right Bracket 9"/>
          <p:cNvSpPr/>
          <p:nvPr/>
        </p:nvSpPr>
        <p:spPr>
          <a:xfrm rot="16200000">
            <a:off x="9413950" y="496513"/>
            <a:ext cx="144070" cy="2808731"/>
          </a:xfrm>
          <a:prstGeom prst="rightBracket">
            <a:avLst/>
          </a:prstGeom>
          <a:ln w="47625">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1" name="Right Bracket 10"/>
          <p:cNvSpPr/>
          <p:nvPr/>
        </p:nvSpPr>
        <p:spPr>
          <a:xfrm rot="5400000" flipV="1">
            <a:off x="3628083" y="1226987"/>
            <a:ext cx="144070" cy="2808731"/>
          </a:xfrm>
          <a:prstGeom prst="rightBracket">
            <a:avLst/>
          </a:prstGeom>
          <a:ln w="47625">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2" name="Right Bracket 11"/>
          <p:cNvSpPr/>
          <p:nvPr/>
        </p:nvSpPr>
        <p:spPr>
          <a:xfrm rot="5400000" flipV="1">
            <a:off x="7420507" y="1228484"/>
            <a:ext cx="144070" cy="2808731"/>
          </a:xfrm>
          <a:prstGeom prst="rightBracket">
            <a:avLst/>
          </a:prstGeom>
          <a:ln w="47625">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3" name="TextBox 12"/>
          <p:cNvSpPr txBox="1"/>
          <p:nvPr/>
        </p:nvSpPr>
        <p:spPr>
          <a:xfrm>
            <a:off x="1310154" y="1500003"/>
            <a:ext cx="129236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srgbClr val="FFFFFF">
                    <a:lumMod val="65000"/>
                  </a:srgbClr>
                </a:solidFill>
                <a:effectLst/>
                <a:uLnTx/>
                <a:uFillTx/>
                <a:latin typeface="Tahoma"/>
                <a:ea typeface="+mn-ea"/>
                <a:cs typeface="+mn-cs"/>
              </a:rPr>
              <a:t>Bin x - 3</a:t>
            </a:r>
            <a:endParaRPr kumimoji="0" lang="en-US" sz="2000" b="0" i="1" u="none" strike="noStrike" kern="1200" cap="none" spc="0" normalizeH="0" baseline="0" noProof="0" dirty="0">
              <a:ln>
                <a:noFill/>
              </a:ln>
              <a:solidFill>
                <a:srgbClr val="FFFFFF">
                  <a:lumMod val="65000"/>
                </a:srgbClr>
              </a:solidFill>
              <a:effectLst/>
              <a:uLnTx/>
              <a:uFillTx/>
              <a:latin typeface="Tahoma"/>
              <a:ea typeface="+mn-ea"/>
              <a:cs typeface="+mn-cs"/>
            </a:endParaRPr>
          </a:p>
        </p:txBody>
      </p:sp>
      <p:sp>
        <p:nvSpPr>
          <p:cNvPr id="14" name="TextBox 13"/>
          <p:cNvSpPr txBox="1"/>
          <p:nvPr/>
        </p:nvSpPr>
        <p:spPr>
          <a:xfrm>
            <a:off x="3201146" y="2691043"/>
            <a:ext cx="1300515"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srgbClr val="FFFFFF">
                    <a:lumMod val="65000"/>
                  </a:srgbClr>
                </a:solidFill>
                <a:effectLst/>
                <a:uLnTx/>
                <a:uFillTx/>
                <a:latin typeface="Tahoma"/>
                <a:ea typeface="+mn-ea"/>
                <a:cs typeface="+mn-cs"/>
              </a:rPr>
              <a:t>Bin x - 2</a:t>
            </a:r>
            <a:endParaRPr kumimoji="0" lang="en-US" sz="2000" b="0" i="1" u="none" strike="noStrike" kern="1200" cap="none" spc="0" normalizeH="0" baseline="0" noProof="0" dirty="0">
              <a:ln>
                <a:noFill/>
              </a:ln>
              <a:solidFill>
                <a:srgbClr val="FFFFFF">
                  <a:lumMod val="65000"/>
                </a:srgbClr>
              </a:solidFill>
              <a:effectLst/>
              <a:uLnTx/>
              <a:uFillTx/>
              <a:latin typeface="Tahoma"/>
              <a:ea typeface="+mn-ea"/>
              <a:cs typeface="+mn-cs"/>
            </a:endParaRPr>
          </a:p>
        </p:txBody>
      </p:sp>
      <p:sp>
        <p:nvSpPr>
          <p:cNvPr id="15" name="TextBox 14"/>
          <p:cNvSpPr txBox="1"/>
          <p:nvPr/>
        </p:nvSpPr>
        <p:spPr>
          <a:xfrm>
            <a:off x="5061931" y="1492342"/>
            <a:ext cx="1137538"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FFFFFF">
                    <a:lumMod val="65000"/>
                  </a:srgbClr>
                </a:solidFill>
                <a:effectLst/>
                <a:uLnTx/>
                <a:uFillTx/>
                <a:latin typeface="Tahoma"/>
                <a:ea typeface="+mn-ea"/>
                <a:cs typeface="+mn-cs"/>
              </a:rPr>
              <a:t>Bin x - 1</a:t>
            </a:r>
          </a:p>
        </p:txBody>
      </p:sp>
      <p:sp>
        <p:nvSpPr>
          <p:cNvPr id="16" name="TextBox 15"/>
          <p:cNvSpPr txBox="1"/>
          <p:nvPr/>
        </p:nvSpPr>
        <p:spPr>
          <a:xfrm>
            <a:off x="7161582" y="2703386"/>
            <a:ext cx="83476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FFFFFF">
                    <a:lumMod val="65000"/>
                  </a:srgbClr>
                </a:solidFill>
                <a:effectLst/>
                <a:uLnTx/>
                <a:uFillTx/>
                <a:latin typeface="Tahoma"/>
                <a:ea typeface="+mn-ea"/>
                <a:cs typeface="+mn-cs"/>
              </a:rPr>
              <a:t>Bin x</a:t>
            </a:r>
          </a:p>
        </p:txBody>
      </p:sp>
      <p:sp>
        <p:nvSpPr>
          <p:cNvPr id="18" name="Right Bracket 17"/>
          <p:cNvSpPr/>
          <p:nvPr/>
        </p:nvSpPr>
        <p:spPr>
          <a:xfrm rot="5400000" flipV="1">
            <a:off x="-156299" y="1229359"/>
            <a:ext cx="144070" cy="2808731"/>
          </a:xfrm>
          <a:prstGeom prst="rightBracket">
            <a:avLst/>
          </a:prstGeom>
          <a:ln w="47625">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20" name="Rectangle 19"/>
          <p:cNvSpPr/>
          <p:nvPr/>
        </p:nvSpPr>
        <p:spPr>
          <a:xfrm>
            <a:off x="7371672" y="5121724"/>
            <a:ext cx="416261" cy="299259"/>
          </a:xfrm>
          <a:prstGeom prst="rect">
            <a:avLst/>
          </a:prstGeom>
          <a:solidFill>
            <a:srgbClr val="D078A6"/>
          </a:solidFill>
          <a:ln>
            <a:solidFill>
              <a:srgbClr val="D078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1" name="Rectangle 20"/>
          <p:cNvSpPr/>
          <p:nvPr/>
        </p:nvSpPr>
        <p:spPr>
          <a:xfrm>
            <a:off x="7371672" y="3759830"/>
            <a:ext cx="416261" cy="299259"/>
          </a:xfrm>
          <a:prstGeom prst="rect">
            <a:avLst/>
          </a:prstGeom>
          <a:solidFill>
            <a:srgbClr val="92D050"/>
          </a:solidFill>
          <a:ln>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2" name="Rectangle 21"/>
          <p:cNvSpPr/>
          <p:nvPr/>
        </p:nvSpPr>
        <p:spPr>
          <a:xfrm>
            <a:off x="7306848" y="3630080"/>
            <a:ext cx="545911" cy="271590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mr-IN" sz="1800" b="0" i="0" u="none" strike="noStrike" kern="1200" cap="none" spc="0" normalizeH="0" baseline="0" noProof="0" dirty="0">
                <a:ln>
                  <a:noFill/>
                </a:ln>
                <a:solidFill>
                  <a:srgbClr val="000000"/>
                </a:solidFill>
                <a:effectLst/>
                <a:uLnTx/>
                <a:uFillTx/>
                <a:latin typeface="Tahoma"/>
                <a:ea typeface="+mn-ea"/>
                <a:cs typeface="+mn-cs"/>
              </a:rPr>
              <a:t>…</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mr-IN" sz="1800" b="0" i="0" u="none" strike="noStrike" kern="1200" cap="none" spc="0" normalizeH="0" baseline="0" noProof="0" dirty="0">
                <a:ln>
                  <a:noFill/>
                </a:ln>
                <a:solidFill>
                  <a:srgbClr val="000000"/>
                </a:solidFill>
                <a:effectLst/>
                <a:uLnTx/>
                <a:uFillTx/>
                <a:latin typeface="Tahoma"/>
                <a:ea typeface="+mn-ea"/>
                <a:cs typeface="+mn-cs"/>
              </a:rPr>
              <a:t>…</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1</a:t>
            </a:r>
          </a:p>
        </p:txBody>
      </p:sp>
      <p:sp>
        <p:nvSpPr>
          <p:cNvPr id="23" name="TextBox 22"/>
          <p:cNvSpPr txBox="1"/>
          <p:nvPr/>
        </p:nvSpPr>
        <p:spPr>
          <a:xfrm>
            <a:off x="6011151" y="3246614"/>
            <a:ext cx="2427618"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srgbClr val="0070C0"/>
                </a:solidFill>
                <a:effectLst/>
                <a:uLnTx/>
                <a:uFillTx/>
                <a:latin typeface="Tahoma"/>
                <a:ea typeface="+mn-ea"/>
                <a:cs typeface="+mn-cs"/>
              </a:rPr>
              <a:t>Bitvector</a:t>
            </a:r>
            <a:endParaRPr kumimoji="0" lang="en-US" sz="2000" b="1" i="0" u="none" strike="noStrike" kern="1200" cap="none" spc="0" normalizeH="0" baseline="0" noProof="0" dirty="0">
              <a:ln>
                <a:noFill/>
              </a:ln>
              <a:solidFill>
                <a:srgbClr val="0070C0"/>
              </a:solidFill>
              <a:effectLst/>
              <a:uLnTx/>
              <a:uFillTx/>
              <a:latin typeface="Tahoma"/>
              <a:ea typeface="+mn-ea"/>
              <a:cs typeface="+mn-cs"/>
            </a:endParaRPr>
          </a:p>
        </p:txBody>
      </p:sp>
      <p:sp>
        <p:nvSpPr>
          <p:cNvPr id="24" name="TextBox 23"/>
          <p:cNvSpPr txBox="1"/>
          <p:nvPr/>
        </p:nvSpPr>
        <p:spPr>
          <a:xfrm>
            <a:off x="6130297" y="3698321"/>
            <a:ext cx="1094663" cy="258532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rPr>
              <a:t>AAAAA</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AAAAC</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AAAAT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mr-IN" sz="1800" b="0" i="0" u="none" strike="noStrike" kern="1200" cap="none" spc="0" normalizeH="0" baseline="0" noProof="0" dirty="0">
                <a:ln>
                  <a:noFill/>
                </a:ln>
                <a:solidFill>
                  <a:srgbClr val="000000"/>
                </a:solidFill>
                <a:effectLst/>
                <a:uLnTx/>
                <a:uFillTx/>
                <a:latin typeface="Tahoma"/>
                <a:ea typeface="+mn-ea"/>
                <a:cs typeface="+mn-cs"/>
              </a:rPr>
              <a:t>…</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CCCCC</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rPr>
              <a:t>CCCCT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CCCCG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mr-IN" sz="1800" b="0" i="0" u="none" strike="noStrike" kern="1200" cap="none" spc="0" normalizeH="0" baseline="0" noProof="0" dirty="0">
                <a:ln>
                  <a:noFill/>
                </a:ln>
                <a:solidFill>
                  <a:srgbClr val="000000"/>
                </a:solidFill>
                <a:effectLst/>
                <a:uLnTx/>
                <a:uFillTx/>
                <a:latin typeface="Tahoma"/>
                <a:ea typeface="+mn-ea"/>
                <a:cs typeface="+mn-cs"/>
              </a:rPr>
              <a:t>…</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GGGGG</a:t>
            </a:r>
          </a:p>
        </p:txBody>
      </p:sp>
      <p:cxnSp>
        <p:nvCxnSpPr>
          <p:cNvPr id="25" name="Straight Connector 24"/>
          <p:cNvCxnSpPr/>
          <p:nvPr/>
        </p:nvCxnSpPr>
        <p:spPr>
          <a:xfrm>
            <a:off x="7787933" y="3895697"/>
            <a:ext cx="268259" cy="4487"/>
          </a:xfrm>
          <a:prstGeom prst="line">
            <a:avLst/>
          </a:prstGeom>
        </p:spPr>
        <p:style>
          <a:lnRef idx="1">
            <a:schemeClr val="accent1"/>
          </a:lnRef>
          <a:fillRef idx="0">
            <a:schemeClr val="accent1"/>
          </a:fillRef>
          <a:effectRef idx="0">
            <a:schemeClr val="accent1"/>
          </a:effectRef>
          <a:fontRef idx="minor">
            <a:schemeClr val="tx1"/>
          </a:fontRef>
        </p:style>
      </p:cxnSp>
      <p:sp>
        <p:nvSpPr>
          <p:cNvPr id="26" name="TextBox 25"/>
          <p:cNvSpPr txBox="1"/>
          <p:nvPr/>
        </p:nvSpPr>
        <p:spPr>
          <a:xfrm>
            <a:off x="8002034" y="3690292"/>
            <a:ext cx="1166620"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sng" strike="noStrike" kern="1200" cap="none" spc="0" normalizeH="0" baseline="0" noProof="0" dirty="0">
                <a:ln>
                  <a:noFill/>
                </a:ln>
                <a:solidFill>
                  <a:srgbClr val="000000"/>
                </a:solidFill>
                <a:effectLst/>
                <a:uLnTx/>
                <a:uFillTx/>
                <a:latin typeface="Tahoma"/>
                <a:ea typeface="+mn-ea"/>
                <a:cs typeface="+mn-cs"/>
              </a:rPr>
              <a:t>AAAAA</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1" i="0" u="none" strike="noStrike" kern="1200" cap="none" spc="0" normalizeH="0" baseline="0" noProof="0" dirty="0">
                <a:ln>
                  <a:noFill/>
                </a:ln>
                <a:solidFill>
                  <a:srgbClr val="00B050"/>
                </a:solidFill>
                <a:effectLst/>
                <a:uLnTx/>
                <a:uFillTx/>
                <a:latin typeface="Tahoma"/>
                <a:ea typeface="+mn-ea"/>
                <a:cs typeface="+mn-cs"/>
              </a:rPr>
              <a:t>exists </a:t>
            </a:r>
            <a:r>
              <a:rPr kumimoji="0" lang="en-US" sz="1800" b="0" i="0" u="none" strike="noStrike" kern="1200" cap="none" spc="0" normalizeH="0" baseline="0" noProof="0" dirty="0">
                <a:ln>
                  <a:noFill/>
                </a:ln>
                <a:solidFill>
                  <a:srgbClr val="000000"/>
                </a:solidFill>
                <a:effectLst/>
                <a:uLnTx/>
                <a:uFillTx/>
                <a:latin typeface="Tahoma"/>
                <a:ea typeface="+mn-ea"/>
                <a:cs typeface="+mn-cs"/>
              </a:rPr>
              <a:t>in bin x</a:t>
            </a:r>
          </a:p>
        </p:txBody>
      </p:sp>
      <p:sp>
        <p:nvSpPr>
          <p:cNvPr id="27" name="TextBox 26"/>
          <p:cNvSpPr txBox="1"/>
          <p:nvPr/>
        </p:nvSpPr>
        <p:spPr>
          <a:xfrm>
            <a:off x="8025886" y="5077055"/>
            <a:ext cx="1166620"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sng" strike="noStrike" kern="1200" cap="none" spc="0" normalizeH="0" baseline="0" noProof="0" dirty="0">
                <a:ln>
                  <a:noFill/>
                </a:ln>
                <a:solidFill>
                  <a:srgbClr val="000000"/>
                </a:solidFill>
                <a:effectLst/>
                <a:uLnTx/>
                <a:uFillTx/>
                <a:latin typeface="Tahoma"/>
                <a:ea typeface="+mn-ea"/>
                <a:cs typeface="+mn-cs"/>
              </a:rPr>
              <a:t>CCCCT</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1" i="0" u="none" strike="noStrike" kern="1200" cap="none" spc="0" normalizeH="0" baseline="0" noProof="0" dirty="0">
                <a:ln>
                  <a:noFill/>
                </a:ln>
                <a:solidFill>
                  <a:srgbClr val="D078A6"/>
                </a:solidFill>
                <a:effectLst/>
                <a:uLnTx/>
                <a:uFillTx/>
                <a:latin typeface="Tahoma"/>
                <a:ea typeface="+mn-ea"/>
                <a:cs typeface="+mn-cs"/>
              </a:rPr>
              <a:t>doesn’t exist </a:t>
            </a:r>
            <a:r>
              <a:rPr kumimoji="0" lang="en-US" sz="1800" b="0" i="0" u="none" strike="noStrike" kern="1200" cap="none" spc="0" normalizeH="0" baseline="0" noProof="0" dirty="0">
                <a:ln>
                  <a:noFill/>
                </a:ln>
                <a:solidFill>
                  <a:srgbClr val="000000"/>
                </a:solidFill>
                <a:effectLst/>
                <a:uLnTx/>
                <a:uFillTx/>
                <a:latin typeface="Tahoma"/>
                <a:ea typeface="+mn-ea"/>
                <a:cs typeface="+mn-cs"/>
              </a:rPr>
              <a:t>in bin x</a:t>
            </a:r>
          </a:p>
        </p:txBody>
      </p:sp>
      <p:cxnSp>
        <p:nvCxnSpPr>
          <p:cNvPr id="28" name="Straight Connector 27"/>
          <p:cNvCxnSpPr/>
          <p:nvPr/>
        </p:nvCxnSpPr>
        <p:spPr>
          <a:xfrm>
            <a:off x="7790240" y="5247627"/>
            <a:ext cx="268259" cy="4487"/>
          </a:xfrm>
          <a:prstGeom prst="line">
            <a:avLst/>
          </a:prstGeom>
        </p:spPr>
        <p:style>
          <a:lnRef idx="1">
            <a:schemeClr val="accent1"/>
          </a:lnRef>
          <a:fillRef idx="0">
            <a:schemeClr val="accent1"/>
          </a:fillRef>
          <a:effectRef idx="0">
            <a:schemeClr val="accent1"/>
          </a:effectRef>
          <a:fontRef idx="minor">
            <a:schemeClr val="tx1"/>
          </a:fontRef>
        </p:style>
      </p:cxnSp>
      <p:sp>
        <p:nvSpPr>
          <p:cNvPr id="29" name="Content Placeholder 2"/>
          <p:cNvSpPr txBox="1">
            <a:spLocks/>
          </p:cNvSpPr>
          <p:nvPr/>
        </p:nvSpPr>
        <p:spPr bwMode="auto">
          <a:xfrm>
            <a:off x="-76200" y="3246614"/>
            <a:ext cx="5909750" cy="29695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257175" indent="-257175" algn="l" rtl="0" eaLnBrk="1" fontAlgn="base" hangingPunct="1">
              <a:spcBef>
                <a:spcPct val="20000"/>
              </a:spcBef>
              <a:spcAft>
                <a:spcPct val="0"/>
              </a:spcAft>
              <a:buClr>
                <a:schemeClr val="accent1"/>
              </a:buClr>
              <a:buSzPct val="65000"/>
              <a:buFont typeface="Wingdings" pitchFamily="2" charset="2"/>
              <a:buChar char="n"/>
              <a:defRPr sz="1800">
                <a:solidFill>
                  <a:schemeClr val="tx1"/>
                </a:solidFill>
                <a:latin typeface="+mn-lt"/>
                <a:ea typeface="+mn-ea"/>
                <a:cs typeface="+mn-cs"/>
              </a:defRPr>
            </a:lvl1pPr>
            <a:lvl2pPr marL="502444" indent="-244079" algn="l" rtl="0" eaLnBrk="1" fontAlgn="base" hangingPunct="1">
              <a:spcBef>
                <a:spcPct val="20000"/>
              </a:spcBef>
              <a:spcAft>
                <a:spcPct val="0"/>
              </a:spcAft>
              <a:buClr>
                <a:schemeClr val="accent2"/>
              </a:buClr>
              <a:buSzPct val="60000"/>
              <a:buFont typeface="Wingdings" pitchFamily="2" charset="2"/>
              <a:buChar char="q"/>
              <a:defRPr sz="1650">
                <a:solidFill>
                  <a:schemeClr val="tx1"/>
                </a:solidFill>
                <a:latin typeface="+mn-lt"/>
              </a:defRPr>
            </a:lvl2pPr>
            <a:lvl3pPr marL="766763" indent="-263129" algn="l" rtl="0" eaLnBrk="1" fontAlgn="base" hangingPunct="1">
              <a:spcBef>
                <a:spcPct val="20000"/>
              </a:spcBef>
              <a:spcAft>
                <a:spcPct val="0"/>
              </a:spcAft>
              <a:buClr>
                <a:schemeClr val="accent1"/>
              </a:buClr>
              <a:buSzPct val="65000"/>
              <a:buFont typeface="Wingdings" pitchFamily="2" charset="2"/>
              <a:buChar char="n"/>
              <a:defRPr sz="1500">
                <a:solidFill>
                  <a:schemeClr val="tx1"/>
                </a:solidFill>
                <a:latin typeface="+mn-lt"/>
              </a:defRPr>
            </a:lvl3pPr>
            <a:lvl4pPr marL="1004888" indent="-236935" algn="l" rtl="0" eaLnBrk="1" fontAlgn="base" hangingPunct="1">
              <a:spcBef>
                <a:spcPct val="20000"/>
              </a:spcBef>
              <a:spcAft>
                <a:spcPct val="0"/>
              </a:spcAft>
              <a:buClr>
                <a:schemeClr val="accent2"/>
              </a:buClr>
              <a:buSzPct val="70000"/>
              <a:buFont typeface="Wingdings" pitchFamily="2" charset="2"/>
              <a:buChar char="q"/>
              <a:defRPr>
                <a:solidFill>
                  <a:schemeClr val="tx1"/>
                </a:solidFill>
                <a:latin typeface="+mn-lt"/>
              </a:defRPr>
            </a:lvl4pPr>
            <a:lvl5pPr marL="12608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5pPr>
            <a:lvl6pPr marL="16037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6pPr>
            <a:lvl7pPr marL="19466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7pPr>
            <a:lvl8pPr marL="22895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8pPr>
            <a:lvl9pPr marL="26324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9pPr>
          </a:lstStyle>
          <a:p>
            <a:pPr marL="502444" marR="0" lvl="1" indent="-244079" algn="l" defTabSz="914400" rtl="0" eaLnBrk="1" fontAlgn="base" latinLnBrk="0" hangingPunct="1">
              <a:lnSpc>
                <a:spcPct val="100000"/>
              </a:lnSpc>
              <a:spcBef>
                <a:spcPct val="20000"/>
              </a:spcBef>
              <a:spcAft>
                <a:spcPct val="0"/>
              </a:spcAft>
              <a:buClr>
                <a:srgbClr val="3B812F"/>
              </a:buClr>
              <a:buSzPct val="60000"/>
              <a:buFont typeface="Wingdings" pitchFamily="2" charset="2"/>
              <a:buChar char="q"/>
              <a:tabLst/>
              <a:defRPr/>
            </a:pPr>
            <a:r>
              <a:rPr kumimoji="0" lang="en-US" sz="2250" b="0" i="0" u="none" strike="noStrike" kern="0" cap="none" spc="0" normalizeH="0" baseline="0" noProof="0" dirty="0">
                <a:ln>
                  <a:noFill/>
                </a:ln>
                <a:solidFill>
                  <a:srgbClr val="000000"/>
                </a:solidFill>
                <a:effectLst/>
                <a:uLnTx/>
                <a:uFillTx/>
                <a:latin typeface="Tahoma"/>
                <a:ea typeface="+mn-ea"/>
                <a:cs typeface="+mn-cs"/>
              </a:rPr>
              <a:t>Represent each bin with a </a:t>
            </a:r>
            <a:r>
              <a:rPr kumimoji="0" lang="en-US" sz="2250" b="1" i="0" u="none" strike="noStrike" kern="0" cap="none" spc="0" normalizeH="0" baseline="0" noProof="0" dirty="0" err="1">
                <a:ln>
                  <a:noFill/>
                </a:ln>
                <a:solidFill>
                  <a:srgbClr val="0070C0"/>
                </a:solidFill>
                <a:effectLst/>
                <a:uLnTx/>
                <a:uFillTx/>
                <a:latin typeface="Tahoma"/>
                <a:ea typeface="+mn-ea"/>
                <a:cs typeface="+mn-cs"/>
              </a:rPr>
              <a:t>bitvector</a:t>
            </a:r>
            <a:r>
              <a:rPr kumimoji="0" lang="en-US" sz="2250" b="1" i="0" u="none" strike="noStrike" kern="0" cap="none" spc="0" normalizeH="0" baseline="0" noProof="0" dirty="0">
                <a:ln>
                  <a:noFill/>
                </a:ln>
                <a:solidFill>
                  <a:srgbClr val="0070C0"/>
                </a:solidFill>
                <a:effectLst/>
                <a:uLnTx/>
                <a:uFillTx/>
                <a:latin typeface="Tahoma"/>
                <a:ea typeface="+mn-ea"/>
                <a:cs typeface="+mn-cs"/>
              </a:rPr>
              <a:t> </a:t>
            </a:r>
            <a:r>
              <a:rPr kumimoji="0" lang="en-US" sz="2250" b="0" i="0" u="none" strike="noStrike" kern="0" cap="none" spc="0" normalizeH="0" baseline="0" noProof="0" dirty="0">
                <a:ln>
                  <a:noFill/>
                </a:ln>
                <a:solidFill>
                  <a:srgbClr val="000000"/>
                </a:solidFill>
                <a:effectLst/>
                <a:uLnTx/>
                <a:uFillTx/>
                <a:latin typeface="Tahoma"/>
                <a:ea typeface="+mn-ea"/>
                <a:cs typeface="+mn-cs"/>
              </a:rPr>
              <a:t>that holds the occurrence of all permutations of a small string (</a:t>
            </a:r>
            <a:r>
              <a:rPr kumimoji="0" lang="en-US" sz="2250" b="1" i="0" u="none" strike="noStrike" kern="0" cap="none" spc="0" normalizeH="0" baseline="0" noProof="0" dirty="0">
                <a:ln>
                  <a:noFill/>
                </a:ln>
                <a:solidFill>
                  <a:srgbClr val="0070C0"/>
                </a:solidFill>
                <a:effectLst/>
                <a:uLnTx/>
                <a:uFillTx/>
                <a:latin typeface="Tahoma"/>
                <a:ea typeface="+mn-ea"/>
                <a:cs typeface="+mn-cs"/>
              </a:rPr>
              <a:t>token</a:t>
            </a:r>
            <a:r>
              <a:rPr kumimoji="0" lang="en-US" sz="2250" b="0" i="0" u="none" strike="noStrike" kern="0" cap="none" spc="0" normalizeH="0" baseline="0" noProof="0" dirty="0">
                <a:ln>
                  <a:noFill/>
                </a:ln>
                <a:solidFill>
                  <a:srgbClr val="000000"/>
                </a:solidFill>
                <a:effectLst/>
                <a:uLnTx/>
                <a:uFillTx/>
                <a:latin typeface="Tahoma"/>
                <a:ea typeface="+mn-ea"/>
                <a:cs typeface="+mn-cs"/>
              </a:rPr>
              <a:t>) in the bin</a:t>
            </a:r>
          </a:p>
          <a:p>
            <a:pPr marL="502444" marR="0" lvl="1" indent="-244079" algn="l" defTabSz="914400" rtl="0" eaLnBrk="1" fontAlgn="base" latinLnBrk="0" hangingPunct="1">
              <a:lnSpc>
                <a:spcPct val="100000"/>
              </a:lnSpc>
              <a:spcBef>
                <a:spcPct val="20000"/>
              </a:spcBef>
              <a:spcAft>
                <a:spcPct val="0"/>
              </a:spcAft>
              <a:buClr>
                <a:srgbClr val="3B812F"/>
              </a:buClr>
              <a:buSzPct val="60000"/>
              <a:buFont typeface="Wingdings" pitchFamily="2" charset="2"/>
              <a:buChar char="q"/>
              <a:tabLst/>
              <a:defRPr/>
            </a:pPr>
            <a:endParaRPr kumimoji="0" lang="en-US" sz="1200" b="1" i="0" u="none" strike="noStrike" kern="0" cap="none" spc="0" normalizeH="0" baseline="0" noProof="0" dirty="0">
              <a:ln>
                <a:noFill/>
              </a:ln>
              <a:solidFill>
                <a:srgbClr val="C00000"/>
              </a:solidFill>
              <a:effectLst/>
              <a:uLnTx/>
              <a:uFillTx/>
              <a:latin typeface="Tahoma"/>
              <a:ea typeface="+mn-ea"/>
              <a:cs typeface="+mn-cs"/>
            </a:endParaRPr>
          </a:p>
          <a:p>
            <a:pPr marL="502444" marR="0" lvl="1" indent="-244079" algn="l" defTabSz="914400" rtl="0" eaLnBrk="1" fontAlgn="base" latinLnBrk="0" hangingPunct="1">
              <a:lnSpc>
                <a:spcPct val="100000"/>
              </a:lnSpc>
              <a:spcBef>
                <a:spcPct val="20000"/>
              </a:spcBef>
              <a:spcAft>
                <a:spcPct val="0"/>
              </a:spcAft>
              <a:buClr>
                <a:srgbClr val="3B812F"/>
              </a:buClr>
              <a:buSzPct val="60000"/>
              <a:buFont typeface="Wingdings" pitchFamily="2" charset="2"/>
              <a:buChar char="q"/>
              <a:tabLst/>
              <a:defRPr/>
            </a:pPr>
            <a:r>
              <a:rPr kumimoji="0" lang="en-US" sz="2250" b="0" i="0" u="none" strike="noStrike" kern="0" cap="none" spc="0" normalizeH="0" baseline="0" noProof="0" dirty="0">
                <a:ln>
                  <a:noFill/>
                </a:ln>
                <a:solidFill>
                  <a:srgbClr val="000000"/>
                </a:solidFill>
                <a:effectLst/>
                <a:uLnTx/>
                <a:uFillTx/>
                <a:latin typeface="Tahoma"/>
                <a:ea typeface="+mn-ea"/>
                <a:cs typeface="+mn-cs"/>
              </a:rPr>
              <a:t>To account for matches that straddle bins, we employ overlapping bins</a:t>
            </a:r>
          </a:p>
          <a:p>
            <a:pPr marL="766763" marR="0" lvl="2" indent="-263129" algn="l" defTabSz="914400" rtl="0" eaLnBrk="1" fontAlgn="base" latinLnBrk="0" hangingPunct="1">
              <a:lnSpc>
                <a:spcPct val="100000"/>
              </a:lnSpc>
              <a:spcBef>
                <a:spcPct val="20000"/>
              </a:spcBef>
              <a:spcAft>
                <a:spcPct val="0"/>
              </a:spcAft>
              <a:buClr>
                <a:srgbClr val="CC9900"/>
              </a:buClr>
              <a:buSzPct val="65000"/>
              <a:buFont typeface="Wingdings" pitchFamily="2" charset="2"/>
              <a:buChar char="n"/>
              <a:tabLst/>
              <a:defRPr/>
            </a:pPr>
            <a:r>
              <a:rPr kumimoji="0" lang="en-US" sz="1950" b="0" i="0" u="none" strike="noStrike" kern="0" cap="none" spc="0" normalizeH="0" baseline="0" noProof="0" dirty="0">
                <a:ln>
                  <a:noFill/>
                </a:ln>
                <a:solidFill>
                  <a:srgbClr val="000000"/>
                </a:solidFill>
                <a:effectLst/>
                <a:uLnTx/>
                <a:uFillTx/>
                <a:latin typeface="Tahoma"/>
                <a:ea typeface="+mn-ea"/>
                <a:cs typeface="+mn-cs"/>
              </a:rPr>
              <a:t>A read will now always completely fall within a single bin</a:t>
            </a:r>
          </a:p>
          <a:p>
            <a:pPr marL="503634" marR="0" lvl="2" indent="0" algn="l" defTabSz="914400" rtl="0" eaLnBrk="1" fontAlgn="base" latinLnBrk="0" hangingPunct="1">
              <a:lnSpc>
                <a:spcPct val="100000"/>
              </a:lnSpc>
              <a:spcBef>
                <a:spcPct val="20000"/>
              </a:spcBef>
              <a:spcAft>
                <a:spcPct val="0"/>
              </a:spcAft>
              <a:buClr>
                <a:srgbClr val="CC9900"/>
              </a:buClr>
              <a:buSzPct val="65000"/>
              <a:buFont typeface="Wingdings" pitchFamily="2" charset="2"/>
              <a:buNone/>
              <a:tabLst/>
              <a:defRPr/>
            </a:pPr>
            <a:endParaRPr kumimoji="0" lang="en-US" sz="2100" b="0" i="0" u="none" strike="noStrike" kern="0" cap="none" spc="0" normalizeH="0" baseline="0" noProof="0" dirty="0">
              <a:ln>
                <a:noFill/>
              </a:ln>
              <a:solidFill>
                <a:srgbClr val="000000"/>
              </a:solidFill>
              <a:effectLst/>
              <a:uLnTx/>
              <a:uFillTx/>
              <a:latin typeface="Tahoma"/>
              <a:ea typeface="+mn-ea"/>
              <a:cs typeface="+mn-cs"/>
            </a:endParaRPr>
          </a:p>
          <a:p>
            <a:pPr marL="766763" marR="0" lvl="2" indent="-263129" algn="l" defTabSz="914400" rtl="0" eaLnBrk="1" fontAlgn="base" latinLnBrk="0" hangingPunct="1">
              <a:lnSpc>
                <a:spcPct val="100000"/>
              </a:lnSpc>
              <a:spcBef>
                <a:spcPct val="20000"/>
              </a:spcBef>
              <a:spcAft>
                <a:spcPct val="0"/>
              </a:spcAft>
              <a:buClr>
                <a:srgbClr val="CC9900"/>
              </a:buClr>
              <a:buSzPct val="65000"/>
              <a:buFont typeface="Wingdings" pitchFamily="2" charset="2"/>
              <a:buChar char="n"/>
              <a:tabLst/>
              <a:defRPr/>
            </a:pPr>
            <a:endParaRPr kumimoji="0" lang="en-US" sz="2100" b="0" i="0" u="none" strike="noStrike" kern="0" cap="none" spc="0" normalizeH="0" baseline="0" noProof="0" dirty="0">
              <a:ln>
                <a:noFill/>
              </a:ln>
              <a:solidFill>
                <a:srgbClr val="000000"/>
              </a:solidFill>
              <a:effectLst/>
              <a:uLnTx/>
              <a:uFillTx/>
              <a:latin typeface="Tahoma"/>
              <a:ea typeface="+mn-ea"/>
              <a:cs typeface="+mn-cs"/>
            </a:endParaRPr>
          </a:p>
          <a:p>
            <a:pPr marL="502444" marR="0" lvl="1" indent="-244079" algn="l" defTabSz="914400" rtl="0" eaLnBrk="1" fontAlgn="base" latinLnBrk="0" hangingPunct="1">
              <a:lnSpc>
                <a:spcPct val="100000"/>
              </a:lnSpc>
              <a:spcBef>
                <a:spcPct val="20000"/>
              </a:spcBef>
              <a:spcAft>
                <a:spcPct val="0"/>
              </a:spcAft>
              <a:buClr>
                <a:srgbClr val="3B812F"/>
              </a:buClr>
              <a:buSzPct val="60000"/>
              <a:buFont typeface="Wingdings" pitchFamily="2" charset="2"/>
              <a:buChar char="q"/>
              <a:tabLst/>
              <a:defRPr/>
            </a:pPr>
            <a:endParaRPr kumimoji="0" lang="en-US" sz="2250" b="0" i="0" u="none" strike="noStrike" kern="0" cap="none" spc="0" normalizeH="0" baseline="0" noProof="0" dirty="0">
              <a:ln>
                <a:noFill/>
              </a:ln>
              <a:solidFill>
                <a:srgbClr val="000000"/>
              </a:solidFill>
              <a:effectLst/>
              <a:uLnTx/>
              <a:uFillTx/>
              <a:latin typeface="Tahoma"/>
              <a:ea typeface="+mn-ea"/>
              <a:cs typeface="+mn-cs"/>
            </a:endParaRPr>
          </a:p>
        </p:txBody>
      </p:sp>
      <p:cxnSp>
        <p:nvCxnSpPr>
          <p:cNvPr id="30" name="Straight Connector 29"/>
          <p:cNvCxnSpPr/>
          <p:nvPr/>
        </p:nvCxnSpPr>
        <p:spPr>
          <a:xfrm>
            <a:off x="5978769" y="3200400"/>
            <a:ext cx="2921" cy="3015764"/>
          </a:xfrm>
          <a:prstGeom prst="line">
            <a:avLst/>
          </a:prstGeom>
        </p:spPr>
        <p:style>
          <a:lnRef idx="1">
            <a:schemeClr val="accent1"/>
          </a:lnRef>
          <a:fillRef idx="0">
            <a:schemeClr val="accent1"/>
          </a:fillRef>
          <a:effectRef idx="0">
            <a:schemeClr val="accent1"/>
          </a:effectRef>
          <a:fontRef idx="minor">
            <a:schemeClr val="tx1"/>
          </a:fontRef>
        </p:style>
      </p:cxnSp>
      <p:cxnSp>
        <p:nvCxnSpPr>
          <p:cNvPr id="32" name="Straight Connector 31"/>
          <p:cNvCxnSpPr>
            <a:stCxn id="22" idx="0"/>
            <a:endCxn id="16" idx="2"/>
          </p:cNvCxnSpPr>
          <p:nvPr/>
        </p:nvCxnSpPr>
        <p:spPr>
          <a:xfrm flipH="1" flipV="1">
            <a:off x="7578962" y="3103496"/>
            <a:ext cx="0" cy="526584"/>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2526467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6"/>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29">
                                            <p:txEl>
                                              <p:pRg st="0" end="0"/>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dissolve">
                                      <p:cBhvr>
                                        <p:cTn id="27" dur="500"/>
                                        <p:tgtEl>
                                          <p:spTgt spid="23"/>
                                        </p:tgtEl>
                                      </p:cBhvr>
                                    </p:animEffect>
                                  </p:childTnLst>
                                </p:cTn>
                              </p:par>
                              <p:par>
                                <p:cTn id="28" presetID="9" presetClass="entr" presetSubtype="0" fill="hold" nodeType="withEffect">
                                  <p:stCondLst>
                                    <p:cond delay="0"/>
                                  </p:stCondLst>
                                  <p:childTnLst>
                                    <p:set>
                                      <p:cBhvr>
                                        <p:cTn id="29" dur="1" fill="hold">
                                          <p:stCondLst>
                                            <p:cond delay="0"/>
                                          </p:stCondLst>
                                        </p:cTn>
                                        <p:tgtEl>
                                          <p:spTgt spid="32"/>
                                        </p:tgtEl>
                                        <p:attrNameLst>
                                          <p:attrName>style.visibility</p:attrName>
                                        </p:attrNameLst>
                                      </p:cBhvr>
                                      <p:to>
                                        <p:strVal val="visible"/>
                                      </p:to>
                                    </p:set>
                                    <p:animEffect transition="in" filter="dissolve">
                                      <p:cBhvr>
                                        <p:cTn id="30" dur="500"/>
                                        <p:tgtEl>
                                          <p:spTgt spid="32"/>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dissolve">
                                      <p:cBhvr>
                                        <p:cTn id="33" dur="500"/>
                                        <p:tgtEl>
                                          <p:spTgt spid="22"/>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dissolve">
                                      <p:cBhvr>
                                        <p:cTn id="36" dur="500"/>
                                        <p:tgtEl>
                                          <p:spTgt spid="24"/>
                                        </p:tgtEl>
                                      </p:cBhvr>
                                    </p:animEffec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21"/>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25"/>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6"/>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20"/>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7"/>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28"/>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6"/>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29">
                                            <p:txEl>
                                              <p:pRg st="2" end="2"/>
                                            </p:txEl>
                                          </p:spTgt>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9"/>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10"/>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11"/>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13"/>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14"/>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15"/>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18"/>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grpId="0" nodeType="clickEffect">
                                  <p:stCondLst>
                                    <p:cond delay="0"/>
                                  </p:stCondLst>
                                  <p:childTnLst>
                                    <p:set>
                                      <p:cBhvr>
                                        <p:cTn id="76" dur="1" fill="hold">
                                          <p:stCondLst>
                                            <p:cond delay="0"/>
                                          </p:stCondLst>
                                        </p:cTn>
                                        <p:tgtEl>
                                          <p:spTgt spid="2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uiExpand="1" build="p"/>
      <p:bldP spid="8" grpId="0" animBg="1"/>
      <p:bldP spid="6" grpId="0" animBg="1"/>
      <p:bldP spid="9" grpId="0" animBg="1"/>
      <p:bldP spid="10" grpId="0" animBg="1"/>
      <p:bldP spid="11" grpId="0" animBg="1"/>
      <p:bldP spid="12" grpId="0" animBg="1"/>
      <p:bldP spid="13" grpId="0"/>
      <p:bldP spid="14" grpId="0"/>
      <p:bldP spid="15" grpId="0"/>
      <p:bldP spid="16" grpId="0"/>
      <p:bldP spid="18" grpId="0" animBg="1"/>
      <p:bldP spid="20" grpId="0" animBg="1"/>
      <p:bldP spid="21" grpId="0" animBg="1"/>
      <p:bldP spid="22" grpId="0" animBg="1"/>
      <p:bldP spid="23" grpId="0"/>
      <p:bldP spid="24" grpId="0"/>
      <p:bldP spid="26" grpId="0"/>
      <p:bldP spid="27" grpId="0"/>
      <p:bldP spid="29" grpId="0" uiExpand="1" build="p"/>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b="1" dirty="0">
                <a:solidFill>
                  <a:schemeClr val="tx1"/>
                </a:solidFill>
                <a:latin typeface="Cambria" charset="0"/>
                <a:ea typeface="Cambria" charset="0"/>
                <a:cs typeface="Cambria" charset="0"/>
              </a:rPr>
              <a:t>GRIM-Filter: </a:t>
            </a:r>
            <a:r>
              <a:rPr lang="en-US" sz="4400" b="1" dirty="0" err="1">
                <a:solidFill>
                  <a:schemeClr val="tx1"/>
                </a:solidFill>
                <a:latin typeface="Cambria" charset="0"/>
                <a:ea typeface="Cambria" charset="0"/>
                <a:cs typeface="Cambria" charset="0"/>
              </a:rPr>
              <a:t>Bitvectors</a:t>
            </a:r>
            <a:endParaRPr lang="en-US" sz="4400" b="1" dirty="0">
              <a:solidFill>
                <a:schemeClr val="tx1"/>
              </a:solidFill>
              <a:latin typeface="Cambria" charset="0"/>
              <a:ea typeface="Cambria" charset="0"/>
              <a:cs typeface="Cambria" charset="0"/>
            </a:endParaRPr>
          </a:p>
        </p:txBody>
      </p:sp>
      <p:sp>
        <p:nvSpPr>
          <p:cNvPr id="3" name="Content Placeholder 2"/>
          <p:cNvSpPr>
            <a:spLocks noGrp="1"/>
          </p:cNvSpPr>
          <p:nvPr>
            <p:ph idx="1"/>
          </p:nvPr>
        </p:nvSpPr>
        <p:spPr>
          <a:xfrm>
            <a:off x="228600" y="7156939"/>
            <a:ext cx="8610600" cy="4519246"/>
          </a:xfrm>
        </p:spPr>
        <p:txBody>
          <a:bodyPr/>
          <a:lstStyle/>
          <a:p>
            <a:pPr lvl="1"/>
            <a:r>
              <a:rPr lang="en-US" sz="2250"/>
              <a:t>Reasonable </a:t>
            </a:r>
            <a:r>
              <a:rPr lang="en-US" sz="2250" dirty="0"/>
              <a:t>memory footprint to hold pre-computed vectors which are generated per bin</a:t>
            </a:r>
          </a:p>
          <a:p>
            <a:pPr lvl="2"/>
            <a:r>
              <a:rPr lang="en-US" sz="2100" dirty="0"/>
              <a:t>Only simple add/compare operations on vectors for likelihood</a:t>
            </a:r>
          </a:p>
          <a:p>
            <a:pPr lvl="1"/>
            <a:r>
              <a:rPr lang="en-US" sz="2250" dirty="0"/>
              <a:t>At the cost of </a:t>
            </a:r>
          </a:p>
          <a:p>
            <a:pPr lvl="2"/>
            <a:r>
              <a:rPr lang="en-US" sz="2100" dirty="0"/>
              <a:t>Lower approximate string matching accuracy</a:t>
            </a:r>
          </a:p>
          <a:p>
            <a:pPr lvl="2"/>
            <a:r>
              <a:rPr lang="en-US" sz="2100" dirty="0"/>
              <a:t>Becoming a memory-bound process</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CAE9295-42F8-0747-9AE1-33958E89C374}"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202</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Rectangle 5"/>
          <p:cNvSpPr/>
          <p:nvPr/>
        </p:nvSpPr>
        <p:spPr>
          <a:xfrm>
            <a:off x="0" y="1113684"/>
            <a:ext cx="9144001" cy="696630"/>
          </a:xfrm>
          <a:prstGeom prst="rect">
            <a:avLst/>
          </a:prstGeom>
          <a:solidFill>
            <a:srgbClr val="CC9A03"/>
          </a:solidFill>
          <a:ln>
            <a:solidFill>
              <a:srgbClr val="CC9A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mr-IN" sz="3600" b="1" i="0" u="none" strike="noStrike" kern="1200" cap="none" spc="0" normalizeH="0" baseline="0" noProof="0" dirty="0">
                <a:ln>
                  <a:noFill/>
                </a:ln>
                <a:solidFill>
                  <a:srgbClr val="FFFFFF"/>
                </a:solidFill>
                <a:effectLst/>
                <a:uLnTx/>
                <a:uFillTx/>
                <a:latin typeface="Tahoma"/>
                <a:ea typeface="+mn-ea"/>
                <a:cs typeface="+mn-cs"/>
              </a:rPr>
              <a:t>…</a:t>
            </a:r>
            <a:r>
              <a:rPr kumimoji="0" lang="en-US" sz="3600" b="1" i="0" u="none" strike="noStrike" kern="1200" cap="none" spc="0" normalizeH="0" baseline="0" noProof="0" dirty="0">
                <a:ln>
                  <a:noFill/>
                </a:ln>
                <a:solidFill>
                  <a:srgbClr val="FFFFFF"/>
                </a:solidFill>
                <a:effectLst/>
                <a:uLnTx/>
                <a:uFillTx/>
                <a:latin typeface="Tahoma"/>
                <a:ea typeface="+mn-ea"/>
                <a:cs typeface="+mn-cs"/>
              </a:rPr>
              <a:t> C     G     T     G     A     G     T     C </a:t>
            </a:r>
            <a:r>
              <a:rPr kumimoji="0" lang="mr-IN" sz="3600" b="1" i="0" u="none" strike="noStrike" kern="1200" cap="none" spc="0" normalizeH="0" baseline="0" noProof="0" dirty="0">
                <a:ln>
                  <a:noFill/>
                </a:ln>
                <a:solidFill>
                  <a:srgbClr val="FFFFFF"/>
                </a:solidFill>
                <a:effectLst/>
                <a:uLnTx/>
                <a:uFillTx/>
                <a:latin typeface="Tahoma"/>
                <a:ea typeface="+mn-ea"/>
                <a:cs typeface="+mn-cs"/>
              </a:rPr>
              <a:t>…</a:t>
            </a:r>
            <a:r>
              <a:rPr kumimoji="0" lang="en-US" sz="3600" b="1" i="0" u="none" strike="noStrike" kern="1200" cap="none" spc="0" normalizeH="0" baseline="0" noProof="0" dirty="0">
                <a:ln>
                  <a:noFill/>
                </a:ln>
                <a:solidFill>
                  <a:srgbClr val="FFFFFF"/>
                </a:solidFill>
                <a:effectLst/>
                <a:uLnTx/>
                <a:uFillTx/>
                <a:latin typeface="Tahoma"/>
                <a:ea typeface="+mn-ea"/>
                <a:cs typeface="+mn-cs"/>
              </a:rPr>
              <a:t>     </a:t>
            </a:r>
            <a:endParaRPr kumimoji="0" lang="en-US" sz="3600" b="0" i="0" u="none" strike="noStrike" kern="1200" cap="none" spc="0" normalizeH="0" baseline="0" noProof="0" dirty="0">
              <a:ln>
                <a:noFill/>
              </a:ln>
              <a:solidFill>
                <a:srgbClr val="FFFFFF"/>
              </a:solidFill>
              <a:effectLst/>
              <a:uLnTx/>
              <a:uFillTx/>
              <a:latin typeface="Tahoma"/>
              <a:ea typeface="+mn-ea"/>
              <a:cs typeface="+mn-cs"/>
            </a:endParaRPr>
          </a:p>
        </p:txBody>
      </p:sp>
      <p:sp>
        <p:nvSpPr>
          <p:cNvPr id="7" name="Right Bracket 6"/>
          <p:cNvSpPr/>
          <p:nvPr/>
        </p:nvSpPr>
        <p:spPr>
          <a:xfrm rot="16200000" flipH="1">
            <a:off x="4413631" y="-1752361"/>
            <a:ext cx="240536" cy="7543799"/>
          </a:xfrm>
          <a:prstGeom prst="rightBracket">
            <a:avLst/>
          </a:prstGeom>
          <a:ln w="47625">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8" name="TextBox 7"/>
          <p:cNvSpPr txBox="1"/>
          <p:nvPr/>
        </p:nvSpPr>
        <p:spPr>
          <a:xfrm>
            <a:off x="4533899" y="2131707"/>
            <a:ext cx="102069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FFFFFF">
                    <a:lumMod val="65000"/>
                  </a:srgbClr>
                </a:solidFill>
                <a:effectLst/>
                <a:uLnTx/>
                <a:uFillTx/>
                <a:latin typeface="Tahoma"/>
                <a:ea typeface="+mn-ea"/>
                <a:cs typeface="+mn-cs"/>
              </a:rPr>
              <a:t>Bin x</a:t>
            </a:r>
          </a:p>
        </p:txBody>
      </p:sp>
      <p:sp>
        <p:nvSpPr>
          <p:cNvPr id="9" name="Rectangle 8"/>
          <p:cNvSpPr/>
          <p:nvPr/>
        </p:nvSpPr>
        <p:spPr>
          <a:xfrm>
            <a:off x="927130" y="1096098"/>
            <a:ext cx="4423446" cy="731801"/>
          </a:xfrm>
          <a:prstGeom prst="rect">
            <a:avLst/>
          </a:prstGeom>
          <a:noFill/>
          <a:ln w="698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 name="Rectangle 9"/>
          <p:cNvSpPr/>
          <p:nvPr/>
        </p:nvSpPr>
        <p:spPr>
          <a:xfrm>
            <a:off x="4809126" y="2882977"/>
            <a:ext cx="545911" cy="339873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Tahoma"/>
                <a:ea typeface="+mn-ea"/>
                <a:cs typeface="+mn-cs"/>
              </a:rPr>
              <a:t>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mr-IN" sz="2200" b="1" i="0" u="none" strike="noStrike" kern="1200" cap="none" spc="0" normalizeH="0" baseline="0" noProof="0" dirty="0">
                <a:ln>
                  <a:noFill/>
                </a:ln>
                <a:solidFill>
                  <a:srgbClr val="000000"/>
                </a:solidFill>
                <a:effectLst/>
                <a:uLnTx/>
                <a:uFillTx/>
                <a:latin typeface="Tahoma"/>
                <a:ea typeface="+mn-ea"/>
                <a:cs typeface="+mn-cs"/>
              </a:rPr>
              <a:t>…</a:t>
            </a:r>
            <a:endParaRPr kumimoji="0" lang="en-US" sz="2200" b="1" i="0" u="none" strike="noStrike" kern="1200" cap="none" spc="0" normalizeH="0" baseline="0" noProof="0" dirty="0">
              <a:ln>
                <a:noFill/>
              </a:ln>
              <a:solidFill>
                <a:srgbClr val="000000"/>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000000"/>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mr-IN" sz="2200" b="1" i="0" u="none" strike="noStrike" kern="1200" cap="none" spc="0" normalizeH="0" baseline="0" noProof="0" dirty="0">
                <a:ln>
                  <a:noFill/>
                </a:ln>
                <a:solidFill>
                  <a:srgbClr val="000000"/>
                </a:solidFill>
                <a:effectLst/>
                <a:uLnTx/>
                <a:uFillTx/>
                <a:latin typeface="Tahoma"/>
                <a:ea typeface="+mn-ea"/>
                <a:cs typeface="+mn-cs"/>
              </a:rPr>
              <a:t>…</a:t>
            </a:r>
            <a:endParaRPr kumimoji="0" lang="en-US" sz="2200" b="1" i="0" u="none" strike="noStrike" kern="1200" cap="none" spc="0" normalizeH="0" baseline="0" noProof="0" dirty="0">
              <a:ln>
                <a:noFill/>
              </a:ln>
              <a:solidFill>
                <a:srgbClr val="000000"/>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000000"/>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mr-IN" sz="2200" b="1" i="0" u="none" strike="noStrike" kern="1200" cap="none" spc="0" normalizeH="0" baseline="0" noProof="0" dirty="0">
                <a:ln>
                  <a:noFill/>
                </a:ln>
                <a:solidFill>
                  <a:srgbClr val="000000"/>
                </a:solidFill>
                <a:effectLst/>
                <a:uLnTx/>
                <a:uFillTx/>
                <a:latin typeface="Tahoma"/>
                <a:ea typeface="+mn-ea"/>
                <a:cs typeface="+mn-cs"/>
              </a:rPr>
              <a:t>…</a:t>
            </a:r>
            <a:endParaRPr kumimoji="0" lang="en-US" sz="2200" b="1" i="0" u="none" strike="noStrike" kern="1200" cap="none" spc="0" normalizeH="0" baseline="0" noProof="0" dirty="0">
              <a:ln>
                <a:noFill/>
              </a:ln>
              <a:solidFill>
                <a:srgbClr val="000000"/>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000000"/>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mr-IN" sz="2200" b="1" i="0" u="none" strike="noStrike" kern="1200" cap="none" spc="0" normalizeH="0" baseline="0" noProof="0" dirty="0">
                <a:ln>
                  <a:noFill/>
                </a:ln>
                <a:solidFill>
                  <a:srgbClr val="000000"/>
                </a:solidFill>
                <a:effectLst/>
                <a:uLnTx/>
                <a:uFillTx/>
                <a:latin typeface="Tahoma"/>
                <a:ea typeface="+mn-ea"/>
                <a:cs typeface="+mn-cs"/>
              </a:rPr>
              <a:t>…</a:t>
            </a:r>
            <a:endParaRPr kumimoji="0" lang="en-US" sz="2200" b="1" i="0" u="none" strike="noStrike" kern="1200" cap="none" spc="0" normalizeH="0" baseline="0" noProof="0" dirty="0">
              <a:ln>
                <a:noFill/>
              </a:ln>
              <a:solidFill>
                <a:srgbClr val="000000"/>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000000"/>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mr-IN" sz="2200" b="1" i="0" u="none" strike="noStrike" kern="1200" cap="none" spc="0" normalizeH="0" baseline="0" noProof="0" dirty="0">
                <a:ln>
                  <a:noFill/>
                </a:ln>
                <a:solidFill>
                  <a:srgbClr val="000000"/>
                </a:solidFill>
                <a:effectLst/>
                <a:uLnTx/>
                <a:uFillTx/>
                <a:latin typeface="Tahoma"/>
                <a:ea typeface="+mn-ea"/>
                <a:cs typeface="+mn-cs"/>
              </a:rPr>
              <a:t>…</a:t>
            </a:r>
            <a:endParaRPr kumimoji="0" lang="en-US" sz="2200" b="1" i="0" u="none" strike="noStrike" kern="1200" cap="none" spc="0" normalizeH="0" baseline="0" noProof="0" dirty="0">
              <a:ln>
                <a:noFill/>
              </a:ln>
              <a:solidFill>
                <a:srgbClr val="000000"/>
              </a:solidFill>
              <a:effectLst/>
              <a:uLnTx/>
              <a:uFillTx/>
              <a:latin typeface="Tahoma"/>
              <a:ea typeface="+mn-ea"/>
              <a:cs typeface="+mn-cs"/>
            </a:endParaRPr>
          </a:p>
        </p:txBody>
      </p:sp>
      <p:sp>
        <p:nvSpPr>
          <p:cNvPr id="11" name="TextBox 10"/>
          <p:cNvSpPr txBox="1"/>
          <p:nvPr/>
        </p:nvSpPr>
        <p:spPr>
          <a:xfrm rot="16200000">
            <a:off x="2052279" y="4174699"/>
            <a:ext cx="2173148"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70C0"/>
                </a:solidFill>
                <a:effectLst/>
                <a:uLnTx/>
                <a:uFillTx/>
                <a:latin typeface="Tahoma"/>
                <a:ea typeface="+mn-ea"/>
                <a:cs typeface="+mn-cs"/>
              </a:rPr>
              <a:t>Bin x </a:t>
            </a:r>
            <a:r>
              <a:rPr kumimoji="0" lang="en-US" sz="2000" b="1" i="0" u="none" strike="noStrike" kern="1200" cap="none" spc="0" normalizeH="0" baseline="0" noProof="0" dirty="0" err="1">
                <a:ln>
                  <a:noFill/>
                </a:ln>
                <a:solidFill>
                  <a:srgbClr val="0070C0"/>
                </a:solidFill>
                <a:effectLst/>
                <a:uLnTx/>
                <a:uFillTx/>
                <a:latin typeface="Tahoma"/>
                <a:ea typeface="+mn-ea"/>
                <a:cs typeface="+mn-cs"/>
              </a:rPr>
              <a:t>Bitvector</a:t>
            </a:r>
            <a:endParaRPr kumimoji="0" lang="en-US" sz="2000" b="1" i="0" u="none" strike="noStrike" kern="1200" cap="none" spc="0" normalizeH="0" baseline="0" noProof="0" dirty="0">
              <a:ln>
                <a:noFill/>
              </a:ln>
              <a:solidFill>
                <a:srgbClr val="0070C0"/>
              </a:solidFill>
              <a:effectLst/>
              <a:uLnTx/>
              <a:uFillTx/>
              <a:latin typeface="Tahoma"/>
              <a:ea typeface="+mn-ea"/>
              <a:cs typeface="+mn-cs"/>
            </a:endParaRPr>
          </a:p>
        </p:txBody>
      </p:sp>
      <p:sp>
        <p:nvSpPr>
          <p:cNvPr id="12" name="TextBox 11"/>
          <p:cNvSpPr txBox="1"/>
          <p:nvPr/>
        </p:nvSpPr>
        <p:spPr>
          <a:xfrm>
            <a:off x="2500654" y="2847807"/>
            <a:ext cx="2308472" cy="3477875"/>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300" normalizeH="0" baseline="0" noProof="0" dirty="0">
                <a:ln>
                  <a:noFill/>
                </a:ln>
                <a:solidFill>
                  <a:srgbClr val="000000"/>
                </a:solidFill>
                <a:effectLst/>
                <a:uLnTx/>
                <a:uFillTx/>
                <a:latin typeface="Tahoma"/>
                <a:ea typeface="+mn-ea"/>
                <a:cs typeface="+mn-cs"/>
              </a:rPr>
              <a:t>AAAAA</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mr-IN" sz="2200" b="0" i="0" u="none" strike="noStrike" kern="1200" cap="none" spc="300" normalizeH="0" baseline="0" noProof="0" dirty="0">
                <a:ln>
                  <a:noFill/>
                </a:ln>
                <a:solidFill>
                  <a:srgbClr val="000000"/>
                </a:solidFill>
                <a:effectLst/>
                <a:uLnTx/>
                <a:uFillTx/>
                <a:latin typeface="Tahoma"/>
                <a:ea typeface="+mn-ea"/>
                <a:cs typeface="+mn-cs"/>
              </a:rPr>
              <a:t>…</a:t>
            </a:r>
            <a:endParaRPr kumimoji="0" lang="en-US" sz="2200" b="0" i="0" u="none" strike="noStrike" kern="1200" cap="none" spc="300" normalizeH="0" baseline="0" noProof="0" dirty="0">
              <a:ln>
                <a:noFill/>
              </a:ln>
              <a:solidFill>
                <a:srgbClr val="000000"/>
              </a:solidFill>
              <a:effectLst/>
              <a:uLnTx/>
              <a:uFillTx/>
              <a:latin typeface="Tahoma"/>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300" normalizeH="0" baseline="0" noProof="0" dirty="0">
                <a:ln>
                  <a:noFill/>
                </a:ln>
                <a:solidFill>
                  <a:srgbClr val="000000"/>
                </a:solidFill>
                <a:effectLst/>
                <a:uLnTx/>
                <a:uFillTx/>
                <a:latin typeface="Tahoma"/>
                <a:ea typeface="+mn-ea"/>
                <a:cs typeface="+mn-cs"/>
              </a:rPr>
              <a:t>CGTGA</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mr-IN" sz="2200" b="0" i="0" u="none" strike="noStrike" kern="1200" cap="none" spc="300" normalizeH="0" baseline="0" noProof="0" dirty="0">
                <a:ln>
                  <a:noFill/>
                </a:ln>
                <a:solidFill>
                  <a:srgbClr val="000000"/>
                </a:solidFill>
                <a:effectLst/>
                <a:uLnTx/>
                <a:uFillTx/>
                <a:latin typeface="Tahoma"/>
                <a:ea typeface="+mn-ea"/>
                <a:cs typeface="+mn-cs"/>
              </a:rPr>
              <a:t>…</a:t>
            </a:r>
            <a:endParaRPr kumimoji="0" lang="en-US" sz="2200" b="0" i="0" u="none" strike="noStrike" kern="1200" cap="none" spc="300" normalizeH="0" baseline="0" noProof="0" dirty="0">
              <a:ln>
                <a:noFill/>
              </a:ln>
              <a:solidFill>
                <a:srgbClr val="000000"/>
              </a:solidFill>
              <a:effectLst/>
              <a:uLnTx/>
              <a:uFillTx/>
              <a:latin typeface="Tahoma"/>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300" normalizeH="0" baseline="0" noProof="0" dirty="0">
                <a:ln>
                  <a:noFill/>
                </a:ln>
                <a:solidFill>
                  <a:srgbClr val="000000"/>
                </a:solidFill>
                <a:effectLst/>
                <a:uLnTx/>
                <a:uFillTx/>
                <a:latin typeface="Tahoma"/>
                <a:ea typeface="+mn-ea"/>
                <a:cs typeface="+mn-cs"/>
              </a:rPr>
              <a:t>TGAGT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mr-IN" sz="2200" b="0" i="0" u="none" strike="noStrike" kern="1200" cap="none" spc="300" normalizeH="0" baseline="0" noProof="0" dirty="0">
                <a:ln>
                  <a:noFill/>
                </a:ln>
                <a:solidFill>
                  <a:srgbClr val="000000"/>
                </a:solidFill>
                <a:effectLst/>
                <a:uLnTx/>
                <a:uFillTx/>
                <a:latin typeface="Tahoma"/>
                <a:ea typeface="+mn-ea"/>
                <a:cs typeface="+mn-cs"/>
              </a:rPr>
              <a:t>…</a:t>
            </a:r>
            <a:endParaRPr kumimoji="0" lang="en-US" sz="2200" b="0" i="0" u="none" strike="noStrike" kern="1200" cap="none" spc="300" normalizeH="0" baseline="0" noProof="0" dirty="0">
              <a:ln>
                <a:noFill/>
              </a:ln>
              <a:solidFill>
                <a:srgbClr val="000000"/>
              </a:solidFill>
              <a:effectLst/>
              <a:uLnTx/>
              <a:uFillTx/>
              <a:latin typeface="Tahoma"/>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300" normalizeH="0" baseline="0" noProof="0" dirty="0">
                <a:ln>
                  <a:noFill/>
                </a:ln>
                <a:solidFill>
                  <a:srgbClr val="000000"/>
                </a:solidFill>
                <a:effectLst/>
                <a:uLnTx/>
                <a:uFillTx/>
                <a:latin typeface="Tahoma"/>
                <a:ea typeface="+mn-ea"/>
                <a:cs typeface="+mn-cs"/>
              </a:rPr>
              <a:t>GAGTC</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mr-IN" sz="2200" b="0" i="0" u="none" strike="noStrike" kern="1200" cap="none" spc="300" normalizeH="0" baseline="0" noProof="0" dirty="0">
                <a:ln>
                  <a:noFill/>
                </a:ln>
                <a:solidFill>
                  <a:srgbClr val="000000"/>
                </a:solidFill>
                <a:effectLst/>
                <a:uLnTx/>
                <a:uFillTx/>
                <a:latin typeface="Tahoma"/>
                <a:ea typeface="+mn-ea"/>
                <a:cs typeface="+mn-cs"/>
              </a:rPr>
              <a:t>…</a:t>
            </a:r>
            <a:endParaRPr kumimoji="0" lang="en-US" sz="2200" b="0" i="0" u="none" strike="noStrike" kern="1200" cap="none" spc="300" normalizeH="0" baseline="0" noProof="0" dirty="0">
              <a:ln>
                <a:noFill/>
              </a:ln>
              <a:solidFill>
                <a:srgbClr val="000000"/>
              </a:solidFill>
              <a:effectLst/>
              <a:uLnTx/>
              <a:uFillTx/>
              <a:latin typeface="Tahoma"/>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300" normalizeH="0" baseline="0" noProof="0" dirty="0">
                <a:ln>
                  <a:noFill/>
                </a:ln>
                <a:solidFill>
                  <a:srgbClr val="000000"/>
                </a:solidFill>
                <a:effectLst/>
                <a:uLnTx/>
                <a:uFillTx/>
                <a:latin typeface="Tahoma"/>
                <a:ea typeface="+mn-ea"/>
                <a:cs typeface="+mn-cs"/>
              </a:rPr>
              <a:t>GTGAG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mr-IN" sz="2200" b="0" i="0" u="none" strike="noStrike" kern="1200" cap="none" spc="300" normalizeH="0" baseline="0" noProof="0" dirty="0">
                <a:ln>
                  <a:noFill/>
                </a:ln>
                <a:solidFill>
                  <a:srgbClr val="000000"/>
                </a:solidFill>
                <a:effectLst/>
                <a:uLnTx/>
                <a:uFillTx/>
                <a:latin typeface="Tahoma"/>
                <a:ea typeface="+mn-ea"/>
                <a:cs typeface="+mn-cs"/>
              </a:rPr>
              <a:t>…</a:t>
            </a:r>
            <a:endParaRPr kumimoji="0" lang="en-US" sz="2200" b="0" i="0" u="none" strike="noStrike" kern="1200" cap="none" spc="300" normalizeH="0" baseline="0" noProof="0" dirty="0">
              <a:ln>
                <a:noFill/>
              </a:ln>
              <a:solidFill>
                <a:srgbClr val="000000"/>
              </a:solidFill>
              <a:effectLst/>
              <a:uLnTx/>
              <a:uFillTx/>
              <a:latin typeface="Tahoma"/>
              <a:ea typeface="+mn-ea"/>
              <a:cs typeface="+mn-cs"/>
            </a:endParaRPr>
          </a:p>
        </p:txBody>
      </p:sp>
      <p:sp>
        <p:nvSpPr>
          <p:cNvPr id="13" name="TextBox 12"/>
          <p:cNvSpPr txBox="1"/>
          <p:nvPr/>
        </p:nvSpPr>
        <p:spPr>
          <a:xfrm>
            <a:off x="889792" y="1144626"/>
            <a:ext cx="447423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0000"/>
                </a:solidFill>
                <a:effectLst/>
                <a:uLnTx/>
                <a:uFillTx/>
                <a:latin typeface="Tahoma"/>
                <a:ea typeface="+mn-ea"/>
                <a:cs typeface="+mn-cs"/>
              </a:rPr>
              <a:t>C     G     T     G     A</a:t>
            </a:r>
            <a:endParaRPr kumimoji="0" lang="en-US" sz="3600" b="0" i="0" u="none" strike="noStrike" kern="1200" cap="none" spc="0" normalizeH="0" baseline="0" noProof="0" dirty="0">
              <a:ln>
                <a:noFill/>
              </a:ln>
              <a:solidFill>
                <a:srgbClr val="000000"/>
              </a:solidFill>
              <a:effectLst/>
              <a:uLnTx/>
              <a:uFillTx/>
              <a:latin typeface="Tahoma"/>
              <a:ea typeface="+mn-ea"/>
              <a:cs typeface="+mn-cs"/>
            </a:endParaRPr>
          </a:p>
        </p:txBody>
      </p:sp>
      <p:sp>
        <p:nvSpPr>
          <p:cNvPr id="17" name="TextBox 16"/>
          <p:cNvSpPr txBox="1"/>
          <p:nvPr/>
        </p:nvSpPr>
        <p:spPr>
          <a:xfrm>
            <a:off x="1850365" y="1156076"/>
            <a:ext cx="447423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0000"/>
                </a:solidFill>
                <a:effectLst/>
                <a:uLnTx/>
                <a:uFillTx/>
                <a:latin typeface="Tahoma"/>
                <a:ea typeface="+mn-ea"/>
                <a:cs typeface="+mn-cs"/>
              </a:rPr>
              <a:t>G     T     G     A     G</a:t>
            </a:r>
            <a:endParaRPr kumimoji="0" lang="en-US" sz="3600" b="0" i="0" u="none" strike="noStrike" kern="1200" cap="none" spc="0" normalizeH="0" baseline="0" noProof="0" dirty="0">
              <a:ln>
                <a:noFill/>
              </a:ln>
              <a:solidFill>
                <a:srgbClr val="000000"/>
              </a:solidFill>
              <a:effectLst/>
              <a:uLnTx/>
              <a:uFillTx/>
              <a:latin typeface="Tahoma"/>
              <a:ea typeface="+mn-ea"/>
              <a:cs typeface="+mn-cs"/>
            </a:endParaRPr>
          </a:p>
        </p:txBody>
      </p:sp>
      <p:sp>
        <p:nvSpPr>
          <p:cNvPr id="18" name="TextBox 17"/>
          <p:cNvSpPr txBox="1"/>
          <p:nvPr/>
        </p:nvSpPr>
        <p:spPr>
          <a:xfrm>
            <a:off x="2862551" y="1148370"/>
            <a:ext cx="447423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0000"/>
                </a:solidFill>
                <a:effectLst/>
                <a:uLnTx/>
                <a:uFillTx/>
                <a:latin typeface="Tahoma"/>
                <a:ea typeface="+mn-ea"/>
                <a:cs typeface="+mn-cs"/>
              </a:rPr>
              <a:t>T     G     A     G     T</a:t>
            </a:r>
            <a:endParaRPr kumimoji="0" lang="en-US" sz="3600" b="0" i="0" u="none" strike="noStrike" kern="1200" cap="none" spc="0" normalizeH="0" baseline="0" noProof="0" dirty="0">
              <a:ln>
                <a:noFill/>
              </a:ln>
              <a:solidFill>
                <a:srgbClr val="000000"/>
              </a:solidFill>
              <a:effectLst/>
              <a:uLnTx/>
              <a:uFillTx/>
              <a:latin typeface="Tahoma"/>
              <a:ea typeface="+mn-ea"/>
              <a:cs typeface="+mn-cs"/>
            </a:endParaRPr>
          </a:p>
        </p:txBody>
      </p:sp>
      <p:sp>
        <p:nvSpPr>
          <p:cNvPr id="19" name="TextBox 18"/>
          <p:cNvSpPr txBox="1"/>
          <p:nvPr/>
        </p:nvSpPr>
        <p:spPr>
          <a:xfrm>
            <a:off x="3811991" y="1149340"/>
            <a:ext cx="447423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000000"/>
                </a:solidFill>
                <a:effectLst/>
                <a:uLnTx/>
                <a:uFillTx/>
                <a:latin typeface="Tahoma"/>
                <a:ea typeface="+mn-ea"/>
                <a:cs typeface="+mn-cs"/>
              </a:rPr>
              <a:t>G     </a:t>
            </a:r>
            <a:r>
              <a:rPr kumimoji="0" lang="en-US" sz="3600" b="1" i="0" u="none" strike="noStrike" kern="1200" cap="none" spc="0" normalizeH="0" baseline="0" noProof="0" dirty="0">
                <a:ln>
                  <a:noFill/>
                </a:ln>
                <a:solidFill>
                  <a:srgbClr val="000000"/>
                </a:solidFill>
                <a:effectLst/>
                <a:uLnTx/>
                <a:uFillTx/>
                <a:latin typeface="Tahoma"/>
                <a:ea typeface="+mn-ea"/>
                <a:cs typeface="+mn-cs"/>
              </a:rPr>
              <a:t>A     </a:t>
            </a:r>
            <a:r>
              <a:rPr kumimoji="0" lang="en-US" sz="3600" b="1" i="0" u="none" strike="noStrike" kern="1200" cap="none" spc="0" normalizeH="0" baseline="0" noProof="0">
                <a:ln>
                  <a:noFill/>
                </a:ln>
                <a:solidFill>
                  <a:srgbClr val="000000"/>
                </a:solidFill>
                <a:effectLst/>
                <a:uLnTx/>
                <a:uFillTx/>
                <a:latin typeface="Tahoma"/>
                <a:ea typeface="+mn-ea"/>
                <a:cs typeface="+mn-cs"/>
              </a:rPr>
              <a:t>G     T     C</a:t>
            </a:r>
            <a:endParaRPr kumimoji="0" lang="en-US" sz="3600" b="0" i="0" u="none" strike="noStrike" kern="1200" cap="none" spc="0" normalizeH="0" baseline="0" noProof="0" dirty="0">
              <a:ln>
                <a:noFill/>
              </a:ln>
              <a:solidFill>
                <a:srgbClr val="000000"/>
              </a:solidFill>
              <a:effectLst/>
              <a:uLnTx/>
              <a:uFillTx/>
              <a:latin typeface="Tahoma"/>
              <a:ea typeface="+mn-ea"/>
              <a:cs typeface="+mn-cs"/>
            </a:endParaRPr>
          </a:p>
        </p:txBody>
      </p:sp>
      <p:sp>
        <p:nvSpPr>
          <p:cNvPr id="20" name="TextBox 19"/>
          <p:cNvSpPr txBox="1"/>
          <p:nvPr/>
        </p:nvSpPr>
        <p:spPr>
          <a:xfrm>
            <a:off x="4852269" y="5524021"/>
            <a:ext cx="458462" cy="43088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300" normalizeH="0" baseline="0" noProof="0" dirty="0">
                <a:ln>
                  <a:noFill/>
                </a:ln>
                <a:solidFill>
                  <a:srgbClr val="000000"/>
                </a:solidFill>
                <a:effectLst/>
                <a:uLnTx/>
                <a:uFillTx/>
                <a:latin typeface="Tahoma"/>
                <a:ea typeface="+mn-ea"/>
                <a:cs typeface="+mn-cs"/>
              </a:rPr>
              <a:t>1</a:t>
            </a:r>
          </a:p>
        </p:txBody>
      </p:sp>
      <p:sp>
        <p:nvSpPr>
          <p:cNvPr id="21" name="TextBox 20"/>
          <p:cNvSpPr txBox="1"/>
          <p:nvPr/>
        </p:nvSpPr>
        <p:spPr>
          <a:xfrm>
            <a:off x="4852269" y="5528365"/>
            <a:ext cx="458462" cy="43088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300" normalizeH="0" baseline="0" noProof="0" dirty="0">
                <a:ln>
                  <a:noFill/>
                </a:ln>
                <a:solidFill>
                  <a:srgbClr val="000000"/>
                </a:solidFill>
                <a:effectLst/>
                <a:uLnTx/>
                <a:uFillTx/>
                <a:latin typeface="Tahoma"/>
                <a:ea typeface="+mn-ea"/>
                <a:cs typeface="+mn-cs"/>
              </a:rPr>
              <a:t>0</a:t>
            </a:r>
          </a:p>
        </p:txBody>
      </p:sp>
      <p:sp>
        <p:nvSpPr>
          <p:cNvPr id="22" name="TextBox 21"/>
          <p:cNvSpPr txBox="1"/>
          <p:nvPr/>
        </p:nvSpPr>
        <p:spPr>
          <a:xfrm>
            <a:off x="4852269" y="4854755"/>
            <a:ext cx="458462" cy="43088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300" normalizeH="0" baseline="0" noProof="0" dirty="0">
                <a:ln>
                  <a:noFill/>
                </a:ln>
                <a:solidFill>
                  <a:srgbClr val="000000"/>
                </a:solidFill>
                <a:effectLst/>
                <a:uLnTx/>
                <a:uFillTx/>
                <a:latin typeface="Tahoma"/>
                <a:ea typeface="+mn-ea"/>
                <a:cs typeface="+mn-cs"/>
              </a:rPr>
              <a:t>0</a:t>
            </a:r>
          </a:p>
        </p:txBody>
      </p:sp>
      <p:sp>
        <p:nvSpPr>
          <p:cNvPr id="23" name="TextBox 22"/>
          <p:cNvSpPr txBox="1"/>
          <p:nvPr/>
        </p:nvSpPr>
        <p:spPr>
          <a:xfrm>
            <a:off x="4864256" y="4183211"/>
            <a:ext cx="458462" cy="43088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300" normalizeH="0" baseline="0" noProof="0" dirty="0">
                <a:ln>
                  <a:noFill/>
                </a:ln>
                <a:solidFill>
                  <a:srgbClr val="000000"/>
                </a:solidFill>
                <a:effectLst/>
                <a:uLnTx/>
                <a:uFillTx/>
                <a:latin typeface="Tahoma"/>
                <a:ea typeface="+mn-ea"/>
                <a:cs typeface="+mn-cs"/>
              </a:rPr>
              <a:t>0</a:t>
            </a:r>
          </a:p>
        </p:txBody>
      </p:sp>
      <p:sp>
        <p:nvSpPr>
          <p:cNvPr id="24" name="TextBox 23"/>
          <p:cNvSpPr txBox="1"/>
          <p:nvPr/>
        </p:nvSpPr>
        <p:spPr>
          <a:xfrm>
            <a:off x="4852269" y="3530154"/>
            <a:ext cx="458462" cy="43088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300" normalizeH="0" baseline="0" noProof="0" dirty="0">
                <a:ln>
                  <a:noFill/>
                </a:ln>
                <a:solidFill>
                  <a:srgbClr val="000000"/>
                </a:solidFill>
                <a:effectLst/>
                <a:uLnTx/>
                <a:uFillTx/>
                <a:latin typeface="Tahoma"/>
                <a:ea typeface="+mn-ea"/>
                <a:cs typeface="+mn-cs"/>
              </a:rPr>
              <a:t>0</a:t>
            </a:r>
          </a:p>
        </p:txBody>
      </p:sp>
      <p:sp>
        <p:nvSpPr>
          <p:cNvPr id="25" name="TextBox 24"/>
          <p:cNvSpPr txBox="1"/>
          <p:nvPr/>
        </p:nvSpPr>
        <p:spPr>
          <a:xfrm>
            <a:off x="4852269" y="4836268"/>
            <a:ext cx="458462" cy="43088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300" normalizeH="0" baseline="0" noProof="0" dirty="0">
                <a:ln>
                  <a:noFill/>
                </a:ln>
                <a:solidFill>
                  <a:srgbClr val="000000"/>
                </a:solidFill>
                <a:effectLst/>
                <a:uLnTx/>
                <a:uFillTx/>
                <a:latin typeface="Tahoma"/>
                <a:ea typeface="+mn-ea"/>
                <a:cs typeface="+mn-cs"/>
              </a:rPr>
              <a:t>1</a:t>
            </a:r>
          </a:p>
        </p:txBody>
      </p:sp>
      <p:sp>
        <p:nvSpPr>
          <p:cNvPr id="26" name="TextBox 25"/>
          <p:cNvSpPr txBox="1"/>
          <p:nvPr/>
        </p:nvSpPr>
        <p:spPr>
          <a:xfrm>
            <a:off x="4864256" y="4175369"/>
            <a:ext cx="458462" cy="43088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300" normalizeH="0" baseline="0" noProof="0" dirty="0">
                <a:ln>
                  <a:noFill/>
                </a:ln>
                <a:solidFill>
                  <a:srgbClr val="000000"/>
                </a:solidFill>
                <a:effectLst/>
                <a:uLnTx/>
                <a:uFillTx/>
                <a:latin typeface="Tahoma"/>
                <a:ea typeface="+mn-ea"/>
                <a:cs typeface="+mn-cs"/>
              </a:rPr>
              <a:t>1</a:t>
            </a:r>
          </a:p>
        </p:txBody>
      </p:sp>
      <p:sp>
        <p:nvSpPr>
          <p:cNvPr id="27" name="TextBox 26"/>
          <p:cNvSpPr txBox="1"/>
          <p:nvPr/>
        </p:nvSpPr>
        <p:spPr>
          <a:xfrm>
            <a:off x="4852269" y="3532236"/>
            <a:ext cx="458462" cy="43088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300" normalizeH="0" baseline="0" noProof="0" dirty="0">
                <a:ln>
                  <a:noFill/>
                </a:ln>
                <a:solidFill>
                  <a:srgbClr val="000000"/>
                </a:solidFill>
                <a:effectLst/>
                <a:uLnTx/>
                <a:uFillTx/>
                <a:latin typeface="Tahoma"/>
                <a:ea typeface="+mn-ea"/>
                <a:cs typeface="+mn-cs"/>
              </a:rPr>
              <a:t>1</a:t>
            </a:r>
          </a:p>
        </p:txBody>
      </p:sp>
    </p:spTree>
    <p:extLst>
      <p:ext uri="{BB962C8B-B14F-4D97-AF65-F5344CB8AC3E}">
        <p14:creationId xmlns:p14="http://schemas.microsoft.com/office/powerpoint/2010/main" val="318472667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3" nodeType="clickEffect">
                                  <p:stCondLst>
                                    <p:cond delay="0"/>
                                  </p:stCondLst>
                                  <p:childTnLst>
                                    <p:set>
                                      <p:cBhvr>
                                        <p:cTn id="6" dur="1" fill="hold">
                                          <p:stCondLst>
                                            <p:cond delay="0"/>
                                          </p:stCondLst>
                                        </p:cTn>
                                        <p:tgtEl>
                                          <p:spTgt spid="17"/>
                                        </p:tgtEl>
                                        <p:attrNameLst>
                                          <p:attrName>style.visibility</p:attrName>
                                        </p:attrNameLst>
                                      </p:cBhvr>
                                      <p:to>
                                        <p:strVal val="visible"/>
                                      </p:to>
                                    </p:set>
                                  </p:childTnLst>
                                </p:cTn>
                              </p:par>
                              <p:par>
                                <p:cTn id="7" presetID="1" presetClass="entr" presetSubtype="0" fill="hold" grpId="3" nodeType="withEffect">
                                  <p:stCondLst>
                                    <p:cond delay="0"/>
                                  </p:stCondLst>
                                  <p:childTnLst>
                                    <p:set>
                                      <p:cBhvr>
                                        <p:cTn id="8" dur="1" fill="hold">
                                          <p:stCondLst>
                                            <p:cond delay="0"/>
                                          </p:stCondLst>
                                        </p:cTn>
                                        <p:tgtEl>
                                          <p:spTgt spid="13"/>
                                        </p:tgtEl>
                                        <p:attrNameLst>
                                          <p:attrName>style.visibility</p:attrName>
                                        </p:attrNameLst>
                                      </p:cBhvr>
                                      <p:to>
                                        <p:strVal val="visible"/>
                                      </p:to>
                                    </p:set>
                                  </p:childTnLst>
                                </p:cTn>
                              </p:par>
                              <p:par>
                                <p:cTn id="9" presetID="1" presetClass="entr" presetSubtype="0" fill="hold" grpId="3" nodeType="with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par>
                                <p:cTn id="11" presetID="1" presetClass="entr" presetSubtype="0" fill="hold" grpId="3" nodeType="withEffect">
                                  <p:stCondLst>
                                    <p:cond delay="0"/>
                                  </p:stCondLst>
                                  <p:childTnLst>
                                    <p:set>
                                      <p:cBhvr>
                                        <p:cTn id="12" dur="1" fill="hold">
                                          <p:stCondLst>
                                            <p:cond delay="0"/>
                                          </p:stCondLst>
                                        </p:cTn>
                                        <p:tgtEl>
                                          <p:spTgt spid="19"/>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dissolve">
                                      <p:cBhvr>
                                        <p:cTn id="23" dur="500"/>
                                        <p:tgtEl>
                                          <p:spTgt spid="11"/>
                                        </p:tgtEl>
                                      </p:cBhvr>
                                    </p:animEffect>
                                  </p:childTnLst>
                                </p:cTn>
                              </p:par>
                              <p:par>
                                <p:cTn id="24" presetID="1" presetClass="entr" presetSubtype="0" fill="hold" grpId="1" nodeType="withEffect">
                                  <p:stCondLst>
                                    <p:cond delay="0"/>
                                  </p:stCondLst>
                                  <p:childTnLst>
                                    <p:set>
                                      <p:cBhvr>
                                        <p:cTn id="25" dur="1" fill="hold">
                                          <p:stCondLst>
                                            <p:cond delay="0"/>
                                          </p:stCondLst>
                                        </p:cTn>
                                        <p:tgtEl>
                                          <p:spTgt spid="12">
                                            <p:txEl>
                                              <p:pRg st="0" end="0"/>
                                            </p:txEl>
                                          </p:spTgt>
                                        </p:tgtEl>
                                        <p:attrNameLst>
                                          <p:attrName>style.visibility</p:attrName>
                                        </p:attrNameLst>
                                      </p:cBhvr>
                                      <p:to>
                                        <p:strVal val="visible"/>
                                      </p:to>
                                    </p:set>
                                  </p:childTnLst>
                                </p:cTn>
                              </p:par>
                              <p:par>
                                <p:cTn id="26" presetID="1" presetClass="entr" presetSubtype="0" fill="hold" grpId="1" nodeType="withEffect">
                                  <p:stCondLst>
                                    <p:cond delay="0"/>
                                  </p:stCondLst>
                                  <p:childTnLst>
                                    <p:set>
                                      <p:cBhvr>
                                        <p:cTn id="27" dur="1" fill="hold">
                                          <p:stCondLst>
                                            <p:cond delay="0"/>
                                          </p:stCondLst>
                                        </p:cTn>
                                        <p:tgtEl>
                                          <p:spTgt spid="12">
                                            <p:txEl>
                                              <p:pRg st="1" end="1"/>
                                            </p:txEl>
                                          </p:spTgt>
                                        </p:tgtEl>
                                        <p:attrNameLst>
                                          <p:attrName>style.visibility</p:attrName>
                                        </p:attrNameLst>
                                      </p:cBhvr>
                                      <p:to>
                                        <p:strVal val="visible"/>
                                      </p:to>
                                    </p:set>
                                  </p:childTnLst>
                                </p:cTn>
                              </p:par>
                              <p:par>
                                <p:cTn id="28" presetID="1" presetClass="entr" presetSubtype="0" fill="hold" grpId="1" nodeType="withEffect">
                                  <p:stCondLst>
                                    <p:cond delay="0"/>
                                  </p:stCondLst>
                                  <p:childTnLst>
                                    <p:set>
                                      <p:cBhvr>
                                        <p:cTn id="29" dur="1" fill="hold">
                                          <p:stCondLst>
                                            <p:cond delay="0"/>
                                          </p:stCondLst>
                                        </p:cTn>
                                        <p:tgtEl>
                                          <p:spTgt spid="12">
                                            <p:txEl>
                                              <p:pRg st="2" end="2"/>
                                            </p:txEl>
                                          </p:spTgt>
                                        </p:tgtEl>
                                        <p:attrNameLst>
                                          <p:attrName>style.visibility</p:attrName>
                                        </p:attrNameLst>
                                      </p:cBhvr>
                                      <p:to>
                                        <p:strVal val="visible"/>
                                      </p:to>
                                    </p:set>
                                  </p:childTnLst>
                                </p:cTn>
                              </p:par>
                              <p:par>
                                <p:cTn id="30" presetID="1" presetClass="entr" presetSubtype="0" fill="hold" grpId="1" nodeType="withEffect">
                                  <p:stCondLst>
                                    <p:cond delay="0"/>
                                  </p:stCondLst>
                                  <p:childTnLst>
                                    <p:set>
                                      <p:cBhvr>
                                        <p:cTn id="31" dur="1" fill="hold">
                                          <p:stCondLst>
                                            <p:cond delay="0"/>
                                          </p:stCondLst>
                                        </p:cTn>
                                        <p:tgtEl>
                                          <p:spTgt spid="12">
                                            <p:txEl>
                                              <p:pRg st="3" end="3"/>
                                            </p:txEl>
                                          </p:spTgt>
                                        </p:tgtEl>
                                        <p:attrNameLst>
                                          <p:attrName>style.visibility</p:attrName>
                                        </p:attrNameLst>
                                      </p:cBhvr>
                                      <p:to>
                                        <p:strVal val="visible"/>
                                      </p:to>
                                    </p:set>
                                  </p:childTnLst>
                                </p:cTn>
                              </p:par>
                              <p:par>
                                <p:cTn id="32" presetID="1" presetClass="entr" presetSubtype="0" fill="hold" grpId="1" nodeType="withEffect">
                                  <p:stCondLst>
                                    <p:cond delay="0"/>
                                  </p:stCondLst>
                                  <p:childTnLst>
                                    <p:set>
                                      <p:cBhvr>
                                        <p:cTn id="33" dur="1" fill="hold">
                                          <p:stCondLst>
                                            <p:cond delay="0"/>
                                          </p:stCondLst>
                                        </p:cTn>
                                        <p:tgtEl>
                                          <p:spTgt spid="12">
                                            <p:txEl>
                                              <p:pRg st="4" end="4"/>
                                            </p:txEl>
                                          </p:spTgt>
                                        </p:tgtEl>
                                        <p:attrNameLst>
                                          <p:attrName>style.visibility</p:attrName>
                                        </p:attrNameLst>
                                      </p:cBhvr>
                                      <p:to>
                                        <p:strVal val="visible"/>
                                      </p:to>
                                    </p:set>
                                  </p:childTnLst>
                                </p:cTn>
                              </p:par>
                              <p:par>
                                <p:cTn id="34" presetID="1" presetClass="entr" presetSubtype="0" fill="hold" grpId="1" nodeType="withEffect">
                                  <p:stCondLst>
                                    <p:cond delay="0"/>
                                  </p:stCondLst>
                                  <p:childTnLst>
                                    <p:set>
                                      <p:cBhvr>
                                        <p:cTn id="35" dur="1" fill="hold">
                                          <p:stCondLst>
                                            <p:cond delay="0"/>
                                          </p:stCondLst>
                                        </p:cTn>
                                        <p:tgtEl>
                                          <p:spTgt spid="12">
                                            <p:txEl>
                                              <p:pRg st="5" end="5"/>
                                            </p:txEl>
                                          </p:spTgt>
                                        </p:tgtEl>
                                        <p:attrNameLst>
                                          <p:attrName>style.visibility</p:attrName>
                                        </p:attrNameLst>
                                      </p:cBhvr>
                                      <p:to>
                                        <p:strVal val="visible"/>
                                      </p:to>
                                    </p:set>
                                  </p:childTnLst>
                                </p:cTn>
                              </p:par>
                              <p:par>
                                <p:cTn id="36" presetID="1" presetClass="entr" presetSubtype="0" fill="hold" grpId="1" nodeType="withEffect">
                                  <p:stCondLst>
                                    <p:cond delay="0"/>
                                  </p:stCondLst>
                                  <p:childTnLst>
                                    <p:set>
                                      <p:cBhvr>
                                        <p:cTn id="37" dur="1" fill="hold">
                                          <p:stCondLst>
                                            <p:cond delay="0"/>
                                          </p:stCondLst>
                                        </p:cTn>
                                        <p:tgtEl>
                                          <p:spTgt spid="12">
                                            <p:txEl>
                                              <p:pRg st="6" end="6"/>
                                            </p:txEl>
                                          </p:spTgt>
                                        </p:tgtEl>
                                        <p:attrNameLst>
                                          <p:attrName>style.visibility</p:attrName>
                                        </p:attrNameLst>
                                      </p:cBhvr>
                                      <p:to>
                                        <p:strVal val="visible"/>
                                      </p:to>
                                    </p:set>
                                  </p:childTnLst>
                                </p:cTn>
                              </p:par>
                              <p:par>
                                <p:cTn id="38" presetID="1" presetClass="entr" presetSubtype="0" fill="hold" grpId="1" nodeType="withEffect">
                                  <p:stCondLst>
                                    <p:cond delay="0"/>
                                  </p:stCondLst>
                                  <p:childTnLst>
                                    <p:set>
                                      <p:cBhvr>
                                        <p:cTn id="39" dur="1" fill="hold">
                                          <p:stCondLst>
                                            <p:cond delay="0"/>
                                          </p:stCondLst>
                                        </p:cTn>
                                        <p:tgtEl>
                                          <p:spTgt spid="12">
                                            <p:txEl>
                                              <p:pRg st="7" end="7"/>
                                            </p:txEl>
                                          </p:spTgt>
                                        </p:tgtEl>
                                        <p:attrNameLst>
                                          <p:attrName>style.visibility</p:attrName>
                                        </p:attrNameLst>
                                      </p:cBhvr>
                                      <p:to>
                                        <p:strVal val="visible"/>
                                      </p:to>
                                    </p:set>
                                  </p:childTnLst>
                                </p:cTn>
                              </p:par>
                              <p:par>
                                <p:cTn id="40" presetID="1" presetClass="entr" presetSubtype="0" fill="hold" grpId="1" nodeType="withEffect">
                                  <p:stCondLst>
                                    <p:cond delay="0"/>
                                  </p:stCondLst>
                                  <p:childTnLst>
                                    <p:set>
                                      <p:cBhvr>
                                        <p:cTn id="41" dur="1" fill="hold">
                                          <p:stCondLst>
                                            <p:cond delay="0"/>
                                          </p:stCondLst>
                                        </p:cTn>
                                        <p:tgtEl>
                                          <p:spTgt spid="12">
                                            <p:txEl>
                                              <p:pRg st="8" end="8"/>
                                            </p:txEl>
                                          </p:spTgt>
                                        </p:tgtEl>
                                        <p:attrNameLst>
                                          <p:attrName>style.visibility</p:attrName>
                                        </p:attrNameLst>
                                      </p:cBhvr>
                                      <p:to>
                                        <p:strVal val="visible"/>
                                      </p:to>
                                    </p:set>
                                  </p:childTnLst>
                                </p:cTn>
                              </p:par>
                              <p:par>
                                <p:cTn id="42" presetID="1" presetClass="entr" presetSubtype="0" fill="hold" grpId="1" nodeType="withEffect">
                                  <p:stCondLst>
                                    <p:cond delay="0"/>
                                  </p:stCondLst>
                                  <p:childTnLst>
                                    <p:set>
                                      <p:cBhvr>
                                        <p:cTn id="43" dur="1" fill="hold">
                                          <p:stCondLst>
                                            <p:cond delay="0"/>
                                          </p:stCondLst>
                                        </p:cTn>
                                        <p:tgtEl>
                                          <p:spTgt spid="12">
                                            <p:txEl>
                                              <p:pRg st="9" end="9"/>
                                            </p:txEl>
                                          </p:spTgt>
                                        </p:tgtEl>
                                        <p:attrNameLst>
                                          <p:attrName>style.visibility</p:attrName>
                                        </p:attrNameLst>
                                      </p:cBhvr>
                                      <p:to>
                                        <p:strVal val="visible"/>
                                      </p:to>
                                    </p:set>
                                  </p:childTnLst>
                                </p:cTn>
                              </p:par>
                              <p:par>
                                <p:cTn id="44" presetID="9" presetClass="entr" presetSubtype="0" fill="hold" grpId="0" nodeType="withEffect">
                                  <p:stCondLst>
                                    <p:cond delay="0"/>
                                  </p:stCondLst>
                                  <p:childTnLst>
                                    <p:set>
                                      <p:cBhvr>
                                        <p:cTn id="45" dur="1" fill="hold">
                                          <p:stCondLst>
                                            <p:cond delay="0"/>
                                          </p:stCondLst>
                                        </p:cTn>
                                        <p:tgtEl>
                                          <p:spTgt spid="10"/>
                                        </p:tgtEl>
                                        <p:attrNameLst>
                                          <p:attrName>style.visibility</p:attrName>
                                        </p:attrNameLst>
                                      </p:cBhvr>
                                      <p:to>
                                        <p:strVal val="visible"/>
                                      </p:to>
                                    </p:set>
                                    <p:animEffect transition="in" filter="dissolve">
                                      <p:cBhvr>
                                        <p:cTn id="46" dur="500"/>
                                        <p:tgtEl>
                                          <p:spTgt spid="10"/>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21"/>
                                        </p:tgtEl>
                                        <p:attrNameLst>
                                          <p:attrName>style.visibility</p:attrName>
                                        </p:attrNameLst>
                                      </p:cBhvr>
                                      <p:to>
                                        <p:strVal val="visible"/>
                                      </p:to>
                                    </p:set>
                                    <p:animEffect transition="in" filter="dissolve">
                                      <p:cBhvr>
                                        <p:cTn id="49" dur="500"/>
                                        <p:tgtEl>
                                          <p:spTgt spid="21"/>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22"/>
                                        </p:tgtEl>
                                        <p:attrNameLst>
                                          <p:attrName>style.visibility</p:attrName>
                                        </p:attrNameLst>
                                      </p:cBhvr>
                                      <p:to>
                                        <p:strVal val="visible"/>
                                      </p:to>
                                    </p:set>
                                    <p:animEffect transition="in" filter="dissolve">
                                      <p:cBhvr>
                                        <p:cTn id="52" dur="500"/>
                                        <p:tgtEl>
                                          <p:spTgt spid="22"/>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dissolve">
                                      <p:cBhvr>
                                        <p:cTn id="55" dur="500"/>
                                        <p:tgtEl>
                                          <p:spTgt spid="23"/>
                                        </p:tgtEl>
                                      </p:cBhvr>
                                    </p:animEffect>
                                  </p:childTnLst>
                                </p:cTn>
                              </p:par>
                              <p:par>
                                <p:cTn id="56" presetID="9" presetClass="entr" presetSubtype="0" fill="hold" grpId="0" nodeType="withEffect">
                                  <p:stCondLst>
                                    <p:cond delay="0"/>
                                  </p:stCondLst>
                                  <p:childTnLst>
                                    <p:set>
                                      <p:cBhvr>
                                        <p:cTn id="57" dur="1" fill="hold">
                                          <p:stCondLst>
                                            <p:cond delay="0"/>
                                          </p:stCondLst>
                                        </p:cTn>
                                        <p:tgtEl>
                                          <p:spTgt spid="24"/>
                                        </p:tgtEl>
                                        <p:attrNameLst>
                                          <p:attrName>style.visibility</p:attrName>
                                        </p:attrNameLst>
                                      </p:cBhvr>
                                      <p:to>
                                        <p:strVal val="visible"/>
                                      </p:to>
                                    </p:set>
                                    <p:animEffect transition="in" filter="dissolve">
                                      <p:cBhvr>
                                        <p:cTn id="58" dur="500"/>
                                        <p:tgtEl>
                                          <p:spTgt spid="24"/>
                                        </p:tgtEl>
                                      </p:cBhvr>
                                    </p:animEffect>
                                  </p:childTnLst>
                                </p:cTn>
                              </p:par>
                              <p:par>
                                <p:cTn id="59" presetID="9" presetClass="entr" presetSubtype="0" fill="hold" grpId="0" nodeType="withEffect">
                                  <p:stCondLst>
                                    <p:cond delay="0"/>
                                  </p:stCondLst>
                                  <p:childTnLst>
                                    <p:set>
                                      <p:cBhvr>
                                        <p:cTn id="60" dur="1" fill="hold">
                                          <p:stCondLst>
                                            <p:cond delay="0"/>
                                          </p:stCondLst>
                                        </p:cTn>
                                        <p:tgtEl>
                                          <p:spTgt spid="12"/>
                                        </p:tgtEl>
                                        <p:attrNameLst>
                                          <p:attrName>style.visibility</p:attrName>
                                        </p:attrNameLst>
                                      </p:cBhvr>
                                      <p:to>
                                        <p:strVal val="visible"/>
                                      </p:to>
                                    </p:set>
                                    <p:animEffect transition="in" filter="dissolve">
                                      <p:cBhvr>
                                        <p:cTn id="61" dur="500"/>
                                        <p:tgtEl>
                                          <p:spTgt spid="12"/>
                                        </p:tgtEl>
                                      </p:cBhvr>
                                    </p:animEffect>
                                  </p:childTnLst>
                                </p:cTn>
                              </p:par>
                            </p:childTnLst>
                          </p:cTn>
                        </p:par>
                        <p:par>
                          <p:cTn id="62" fill="hold">
                            <p:stCondLst>
                              <p:cond delay="500"/>
                            </p:stCondLst>
                            <p:childTnLst>
                              <p:par>
                                <p:cTn id="63" presetID="1" presetClass="entr" presetSubtype="0" fill="hold" grpId="0" nodeType="afterEffect">
                                  <p:stCondLst>
                                    <p:cond delay="0"/>
                                  </p:stCondLst>
                                  <p:childTnLst>
                                    <p:set>
                                      <p:cBhvr>
                                        <p:cTn id="64" dur="1" fill="hold">
                                          <p:stCondLst>
                                            <p:cond delay="0"/>
                                          </p:stCondLst>
                                        </p:cTn>
                                        <p:tgtEl>
                                          <p:spTgt spid="9"/>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6" presetClass="emph" presetSubtype="0" fill="hold" grpId="0" nodeType="clickEffect">
                                  <p:stCondLst>
                                    <p:cond delay="500"/>
                                  </p:stCondLst>
                                  <p:childTnLst>
                                    <p:animScale>
                                      <p:cBhvr>
                                        <p:cTn id="68" dur="500" fill="hold"/>
                                        <p:tgtEl>
                                          <p:spTgt spid="13"/>
                                        </p:tgtEl>
                                      </p:cBhvr>
                                      <p:by x="25000" y="25000"/>
                                    </p:animScale>
                                  </p:childTnLst>
                                </p:cTn>
                              </p:par>
                              <p:par>
                                <p:cTn id="69" presetID="0" presetClass="path" presetSubtype="0" accel="50000" decel="50000" fill="hold" grpId="1" nodeType="withEffect">
                                  <p:stCondLst>
                                    <p:cond delay="0"/>
                                  </p:stCondLst>
                                  <p:childTnLst>
                                    <p:animMotion origin="layout" path="M 0 0 L 0.12066 0.3345 " pathEditMode="relative" ptsTypes="AA">
                                      <p:cBhvr>
                                        <p:cTn id="70" dur="1000" fill="hold"/>
                                        <p:tgtEl>
                                          <p:spTgt spid="13"/>
                                        </p:tgtEl>
                                        <p:attrNameLst>
                                          <p:attrName>ppt_x</p:attrName>
                                          <p:attrName>ppt_y</p:attrName>
                                        </p:attrNameLst>
                                      </p:cBhvr>
                                    </p:animMotion>
                                  </p:childTnLst>
                                </p:cTn>
                              </p:par>
                            </p:childTnLst>
                          </p:cTn>
                        </p:par>
                        <p:par>
                          <p:cTn id="71" fill="hold">
                            <p:stCondLst>
                              <p:cond delay="1000"/>
                            </p:stCondLst>
                            <p:childTnLst>
                              <p:par>
                                <p:cTn id="72" presetID="9" presetClass="exit" presetSubtype="0" fill="hold" grpId="2" nodeType="afterEffect">
                                  <p:stCondLst>
                                    <p:cond delay="0"/>
                                  </p:stCondLst>
                                  <p:childTnLst>
                                    <p:animEffect transition="out" filter="dissolve">
                                      <p:cBhvr>
                                        <p:cTn id="73" dur="500"/>
                                        <p:tgtEl>
                                          <p:spTgt spid="13"/>
                                        </p:tgtEl>
                                      </p:cBhvr>
                                    </p:animEffect>
                                    <p:set>
                                      <p:cBhvr>
                                        <p:cTn id="74" dur="1" fill="hold">
                                          <p:stCondLst>
                                            <p:cond delay="499"/>
                                          </p:stCondLst>
                                        </p:cTn>
                                        <p:tgtEl>
                                          <p:spTgt spid="13"/>
                                        </p:tgtEl>
                                        <p:attrNameLst>
                                          <p:attrName>style.visibility</p:attrName>
                                        </p:attrNameLst>
                                      </p:cBhvr>
                                      <p:to>
                                        <p:strVal val="hidden"/>
                                      </p:to>
                                    </p:set>
                                  </p:childTnLst>
                                </p:cTn>
                              </p:par>
                            </p:childTnLst>
                          </p:cTn>
                        </p:par>
                        <p:par>
                          <p:cTn id="75" fill="hold">
                            <p:stCondLst>
                              <p:cond delay="1500"/>
                            </p:stCondLst>
                            <p:childTnLst>
                              <p:par>
                                <p:cTn id="76" presetID="26" presetClass="emph" presetSubtype="0" fill="hold" nodeType="afterEffect">
                                  <p:stCondLst>
                                    <p:cond delay="0"/>
                                  </p:stCondLst>
                                  <p:childTnLst>
                                    <p:animEffect transition="out" filter="fade">
                                      <p:cBhvr>
                                        <p:cTn id="77" dur="500" tmFilter="0, 0; .2, .5; .8, .5; 1, 0"/>
                                        <p:tgtEl>
                                          <p:spTgt spid="12">
                                            <p:txEl>
                                              <p:pRg st="2" end="2"/>
                                            </p:txEl>
                                          </p:spTgt>
                                        </p:tgtEl>
                                      </p:cBhvr>
                                    </p:animEffect>
                                    <p:animScale>
                                      <p:cBhvr>
                                        <p:cTn id="78" dur="250" autoRev="1" fill="hold"/>
                                        <p:tgtEl>
                                          <p:spTgt spid="12">
                                            <p:txEl>
                                              <p:pRg st="2" end="2"/>
                                            </p:txEl>
                                          </p:spTgt>
                                        </p:tgtEl>
                                      </p:cBhvr>
                                      <p:by x="105000" y="105000"/>
                                    </p:animScale>
                                  </p:childTnLst>
                                </p:cTn>
                              </p:par>
                              <p:par>
                                <p:cTn id="79" presetID="1" presetClass="exit" presetSubtype="0" fill="hold" grpId="1" nodeType="withEffect">
                                  <p:stCondLst>
                                    <p:cond delay="0"/>
                                  </p:stCondLst>
                                  <p:childTnLst>
                                    <p:set>
                                      <p:cBhvr>
                                        <p:cTn id="80" dur="1" fill="hold">
                                          <p:stCondLst>
                                            <p:cond delay="0"/>
                                          </p:stCondLst>
                                        </p:cTn>
                                        <p:tgtEl>
                                          <p:spTgt spid="24"/>
                                        </p:tgtEl>
                                        <p:attrNameLst>
                                          <p:attrName>style.visibility</p:attrName>
                                        </p:attrNameLst>
                                      </p:cBhvr>
                                      <p:to>
                                        <p:strVal val="hidden"/>
                                      </p:to>
                                    </p:set>
                                  </p:childTnLst>
                                </p:cTn>
                              </p:par>
                              <p:par>
                                <p:cTn id="81" presetID="1" presetClass="entr" presetSubtype="0" fill="hold" grpId="0" nodeType="withEffect">
                                  <p:stCondLst>
                                    <p:cond delay="0"/>
                                  </p:stCondLst>
                                  <p:childTnLst>
                                    <p:set>
                                      <p:cBhvr>
                                        <p:cTn id="82" dur="1" fill="hold">
                                          <p:stCondLst>
                                            <p:cond delay="0"/>
                                          </p:stCondLst>
                                        </p:cTn>
                                        <p:tgtEl>
                                          <p:spTgt spid="27"/>
                                        </p:tgtEl>
                                        <p:attrNameLst>
                                          <p:attrName>style.visibility</p:attrName>
                                        </p:attrNameLst>
                                      </p:cBhvr>
                                      <p:to>
                                        <p:strVal val="visible"/>
                                      </p:to>
                                    </p:set>
                                  </p:childTnLst>
                                </p:cTn>
                              </p:par>
                            </p:childTnLst>
                          </p:cTn>
                        </p:par>
                        <p:par>
                          <p:cTn id="83" fill="hold">
                            <p:stCondLst>
                              <p:cond delay="2000"/>
                            </p:stCondLst>
                            <p:childTnLst>
                              <p:par>
                                <p:cTn id="84" presetID="0" presetClass="path" presetSubtype="0" accel="50000" decel="50000" fill="hold" grpId="1" nodeType="afterEffect">
                                  <p:stCondLst>
                                    <p:cond delay="500"/>
                                  </p:stCondLst>
                                  <p:childTnLst>
                                    <p:animMotion origin="layout" path="M 0 0 L 0.10573 0 " pathEditMode="relative" ptsTypes="AA">
                                      <p:cBhvr>
                                        <p:cTn id="85" dur="1000" fill="hold"/>
                                        <p:tgtEl>
                                          <p:spTgt spid="9"/>
                                        </p:tgtEl>
                                        <p:attrNameLst>
                                          <p:attrName>ppt_x</p:attrName>
                                          <p:attrName>ppt_y</p:attrName>
                                        </p:attrNameLst>
                                      </p:cBhvr>
                                    </p:animMotion>
                                  </p:childTnLst>
                                </p:cTn>
                              </p:par>
                            </p:childTnLst>
                          </p:cTn>
                        </p:par>
                        <p:par>
                          <p:cTn id="86" fill="hold">
                            <p:stCondLst>
                              <p:cond delay="3500"/>
                            </p:stCondLst>
                            <p:childTnLst>
                              <p:par>
                                <p:cTn id="87" presetID="6" presetClass="emph" presetSubtype="0" fill="hold" grpId="0" nodeType="afterEffect">
                                  <p:stCondLst>
                                    <p:cond delay="0"/>
                                  </p:stCondLst>
                                  <p:childTnLst>
                                    <p:animScale>
                                      <p:cBhvr>
                                        <p:cTn id="88" dur="500" fill="hold"/>
                                        <p:tgtEl>
                                          <p:spTgt spid="17"/>
                                        </p:tgtEl>
                                      </p:cBhvr>
                                      <p:by x="25000" y="25000"/>
                                    </p:animScale>
                                  </p:childTnLst>
                                </p:cTn>
                              </p:par>
                              <p:par>
                                <p:cTn id="89" presetID="0" presetClass="path" presetSubtype="0" accel="50000" decel="50000" fill="hold" grpId="1" nodeType="withEffect">
                                  <p:stCondLst>
                                    <p:cond delay="0"/>
                                  </p:stCondLst>
                                  <p:childTnLst>
                                    <p:animMotion origin="layout" path="M 1.38889E-6 7.40741E-7 L 0.0191 0.61875 " pathEditMode="relative" rAng="0" ptsTypes="AA">
                                      <p:cBhvr>
                                        <p:cTn id="90" dur="1000" fill="hold"/>
                                        <p:tgtEl>
                                          <p:spTgt spid="17"/>
                                        </p:tgtEl>
                                        <p:attrNameLst>
                                          <p:attrName>ppt_x</p:attrName>
                                          <p:attrName>ppt_y</p:attrName>
                                        </p:attrNameLst>
                                      </p:cBhvr>
                                      <p:rCtr x="955" y="30926"/>
                                    </p:animMotion>
                                  </p:childTnLst>
                                </p:cTn>
                              </p:par>
                            </p:childTnLst>
                          </p:cTn>
                        </p:par>
                        <p:par>
                          <p:cTn id="91" fill="hold">
                            <p:stCondLst>
                              <p:cond delay="4500"/>
                            </p:stCondLst>
                            <p:childTnLst>
                              <p:par>
                                <p:cTn id="92" presetID="9" presetClass="exit" presetSubtype="0" fill="hold" grpId="2" nodeType="afterEffect">
                                  <p:stCondLst>
                                    <p:cond delay="0"/>
                                  </p:stCondLst>
                                  <p:childTnLst>
                                    <p:animEffect transition="out" filter="dissolve">
                                      <p:cBhvr>
                                        <p:cTn id="93" dur="500"/>
                                        <p:tgtEl>
                                          <p:spTgt spid="17"/>
                                        </p:tgtEl>
                                      </p:cBhvr>
                                    </p:animEffect>
                                    <p:set>
                                      <p:cBhvr>
                                        <p:cTn id="94" dur="1" fill="hold">
                                          <p:stCondLst>
                                            <p:cond delay="499"/>
                                          </p:stCondLst>
                                        </p:cTn>
                                        <p:tgtEl>
                                          <p:spTgt spid="17"/>
                                        </p:tgtEl>
                                        <p:attrNameLst>
                                          <p:attrName>style.visibility</p:attrName>
                                        </p:attrNameLst>
                                      </p:cBhvr>
                                      <p:to>
                                        <p:strVal val="hidden"/>
                                      </p:to>
                                    </p:set>
                                  </p:childTnLst>
                                </p:cTn>
                              </p:par>
                            </p:childTnLst>
                          </p:cTn>
                        </p:par>
                        <p:par>
                          <p:cTn id="95" fill="hold">
                            <p:stCondLst>
                              <p:cond delay="5000"/>
                            </p:stCondLst>
                            <p:childTnLst>
                              <p:par>
                                <p:cTn id="96" presetID="26" presetClass="emph" presetSubtype="0" fill="hold" nodeType="afterEffect">
                                  <p:stCondLst>
                                    <p:cond delay="0"/>
                                  </p:stCondLst>
                                  <p:childTnLst>
                                    <p:animEffect transition="out" filter="fade">
                                      <p:cBhvr>
                                        <p:cTn id="97" dur="500" tmFilter="0, 0; .2, .5; .8, .5; 1, 0"/>
                                        <p:tgtEl>
                                          <p:spTgt spid="12">
                                            <p:txEl>
                                              <p:pRg st="8" end="8"/>
                                            </p:txEl>
                                          </p:spTgt>
                                        </p:tgtEl>
                                      </p:cBhvr>
                                    </p:animEffect>
                                    <p:animScale>
                                      <p:cBhvr>
                                        <p:cTn id="98" dur="250" autoRev="1" fill="hold"/>
                                        <p:tgtEl>
                                          <p:spTgt spid="12">
                                            <p:txEl>
                                              <p:pRg st="8" end="8"/>
                                            </p:txEl>
                                          </p:spTgt>
                                        </p:tgtEl>
                                      </p:cBhvr>
                                      <p:by x="105000" y="105000"/>
                                    </p:animScale>
                                  </p:childTnLst>
                                </p:cTn>
                              </p:par>
                              <p:par>
                                <p:cTn id="99" presetID="1" presetClass="entr" presetSubtype="0" fill="hold" grpId="0" nodeType="withEffect">
                                  <p:stCondLst>
                                    <p:cond delay="0"/>
                                  </p:stCondLst>
                                  <p:childTnLst>
                                    <p:set>
                                      <p:cBhvr>
                                        <p:cTn id="100" dur="1" fill="hold">
                                          <p:stCondLst>
                                            <p:cond delay="0"/>
                                          </p:stCondLst>
                                        </p:cTn>
                                        <p:tgtEl>
                                          <p:spTgt spid="20"/>
                                        </p:tgtEl>
                                        <p:attrNameLst>
                                          <p:attrName>style.visibility</p:attrName>
                                        </p:attrNameLst>
                                      </p:cBhvr>
                                      <p:to>
                                        <p:strVal val="visible"/>
                                      </p:to>
                                    </p:set>
                                  </p:childTnLst>
                                </p:cTn>
                              </p:par>
                              <p:par>
                                <p:cTn id="101" presetID="1" presetClass="exit" presetSubtype="0" fill="hold" grpId="1" nodeType="withEffect">
                                  <p:stCondLst>
                                    <p:cond delay="0"/>
                                  </p:stCondLst>
                                  <p:childTnLst>
                                    <p:set>
                                      <p:cBhvr>
                                        <p:cTn id="102" dur="1" fill="hold">
                                          <p:stCondLst>
                                            <p:cond delay="0"/>
                                          </p:stCondLst>
                                        </p:cTn>
                                        <p:tgtEl>
                                          <p:spTgt spid="21"/>
                                        </p:tgtEl>
                                        <p:attrNameLst>
                                          <p:attrName>style.visibility</p:attrName>
                                        </p:attrNameLst>
                                      </p:cBhvr>
                                      <p:to>
                                        <p:strVal val="hidden"/>
                                      </p:to>
                                    </p:set>
                                  </p:childTnLst>
                                </p:cTn>
                              </p:par>
                            </p:childTnLst>
                          </p:cTn>
                        </p:par>
                        <p:par>
                          <p:cTn id="103" fill="hold">
                            <p:stCondLst>
                              <p:cond delay="5500"/>
                            </p:stCondLst>
                            <p:childTnLst>
                              <p:par>
                                <p:cTn id="104" presetID="0" presetClass="path" presetSubtype="0" accel="50000" decel="50000" fill="hold" grpId="2" nodeType="afterEffect">
                                  <p:stCondLst>
                                    <p:cond delay="0"/>
                                  </p:stCondLst>
                                  <p:childTnLst>
                                    <p:animMotion origin="layout" path="M 0.10573 -1.11111E-6 L 0.21441 0.00162 " pathEditMode="fixed" rAng="0" ptsTypes="AA">
                                      <p:cBhvr>
                                        <p:cTn id="105" dur="1000" fill="hold"/>
                                        <p:tgtEl>
                                          <p:spTgt spid="9"/>
                                        </p:tgtEl>
                                        <p:attrNameLst>
                                          <p:attrName>ppt_x</p:attrName>
                                          <p:attrName>ppt_y</p:attrName>
                                        </p:attrNameLst>
                                      </p:cBhvr>
                                      <p:rCtr x="5451" y="162"/>
                                    </p:animMotion>
                                  </p:childTnLst>
                                </p:cTn>
                              </p:par>
                            </p:childTnLst>
                          </p:cTn>
                        </p:par>
                        <p:par>
                          <p:cTn id="106" fill="hold">
                            <p:stCondLst>
                              <p:cond delay="6500"/>
                            </p:stCondLst>
                            <p:childTnLst>
                              <p:par>
                                <p:cTn id="107" presetID="6" presetClass="emph" presetSubtype="0" fill="hold" grpId="0" nodeType="afterEffect">
                                  <p:stCondLst>
                                    <p:cond delay="0"/>
                                  </p:stCondLst>
                                  <p:childTnLst>
                                    <p:animScale>
                                      <p:cBhvr>
                                        <p:cTn id="108" dur="500" fill="hold"/>
                                        <p:tgtEl>
                                          <p:spTgt spid="18"/>
                                        </p:tgtEl>
                                      </p:cBhvr>
                                      <p:by x="25000" y="25000"/>
                                    </p:animScale>
                                  </p:childTnLst>
                                </p:cTn>
                              </p:par>
                              <p:par>
                                <p:cTn id="109" presetID="0" presetClass="path" presetSubtype="0" accel="50000" decel="50000" fill="hold" grpId="1" nodeType="withEffect">
                                  <p:stCondLst>
                                    <p:cond delay="0"/>
                                  </p:stCondLst>
                                  <p:childTnLst>
                                    <p:animMotion origin="layout" path="M 1.11111E-6 -3.33333E-6 L -0.09514 0.42639 " pathEditMode="relative" rAng="0" ptsTypes="AA">
                                      <p:cBhvr>
                                        <p:cTn id="110" dur="1000" fill="hold"/>
                                        <p:tgtEl>
                                          <p:spTgt spid="18"/>
                                        </p:tgtEl>
                                        <p:attrNameLst>
                                          <p:attrName>ppt_x</p:attrName>
                                          <p:attrName>ppt_y</p:attrName>
                                        </p:attrNameLst>
                                      </p:cBhvr>
                                      <p:rCtr x="-4757" y="21319"/>
                                    </p:animMotion>
                                  </p:childTnLst>
                                </p:cTn>
                              </p:par>
                            </p:childTnLst>
                          </p:cTn>
                        </p:par>
                        <p:par>
                          <p:cTn id="111" fill="hold">
                            <p:stCondLst>
                              <p:cond delay="7500"/>
                            </p:stCondLst>
                            <p:childTnLst>
                              <p:par>
                                <p:cTn id="112" presetID="9" presetClass="exit" presetSubtype="0" fill="hold" grpId="2" nodeType="afterEffect">
                                  <p:stCondLst>
                                    <p:cond delay="0"/>
                                  </p:stCondLst>
                                  <p:childTnLst>
                                    <p:animEffect transition="out" filter="dissolve">
                                      <p:cBhvr>
                                        <p:cTn id="113" dur="500"/>
                                        <p:tgtEl>
                                          <p:spTgt spid="18"/>
                                        </p:tgtEl>
                                      </p:cBhvr>
                                    </p:animEffect>
                                    <p:set>
                                      <p:cBhvr>
                                        <p:cTn id="114" dur="1" fill="hold">
                                          <p:stCondLst>
                                            <p:cond delay="499"/>
                                          </p:stCondLst>
                                        </p:cTn>
                                        <p:tgtEl>
                                          <p:spTgt spid="18"/>
                                        </p:tgtEl>
                                        <p:attrNameLst>
                                          <p:attrName>style.visibility</p:attrName>
                                        </p:attrNameLst>
                                      </p:cBhvr>
                                      <p:to>
                                        <p:strVal val="hidden"/>
                                      </p:to>
                                    </p:set>
                                  </p:childTnLst>
                                </p:cTn>
                              </p:par>
                            </p:childTnLst>
                          </p:cTn>
                        </p:par>
                        <p:par>
                          <p:cTn id="115" fill="hold">
                            <p:stCondLst>
                              <p:cond delay="8000"/>
                            </p:stCondLst>
                            <p:childTnLst>
                              <p:par>
                                <p:cTn id="116" presetID="26" presetClass="emph" presetSubtype="0" fill="hold" nodeType="afterEffect">
                                  <p:stCondLst>
                                    <p:cond delay="0"/>
                                  </p:stCondLst>
                                  <p:childTnLst>
                                    <p:animEffect transition="out" filter="fade">
                                      <p:cBhvr>
                                        <p:cTn id="117" dur="500" tmFilter="0, 0; .2, .5; .8, .5; 1, 0"/>
                                        <p:tgtEl>
                                          <p:spTgt spid="12">
                                            <p:txEl>
                                              <p:pRg st="4" end="4"/>
                                            </p:txEl>
                                          </p:spTgt>
                                        </p:tgtEl>
                                      </p:cBhvr>
                                    </p:animEffect>
                                    <p:animScale>
                                      <p:cBhvr>
                                        <p:cTn id="118" dur="250" autoRev="1" fill="hold"/>
                                        <p:tgtEl>
                                          <p:spTgt spid="12">
                                            <p:txEl>
                                              <p:pRg st="4" end="4"/>
                                            </p:txEl>
                                          </p:spTgt>
                                        </p:tgtEl>
                                      </p:cBhvr>
                                      <p:by x="105000" y="105000"/>
                                    </p:animScale>
                                  </p:childTnLst>
                                </p:cTn>
                              </p:par>
                              <p:par>
                                <p:cTn id="119" presetID="1" presetClass="exit" presetSubtype="0" fill="hold" grpId="1" nodeType="withEffect">
                                  <p:stCondLst>
                                    <p:cond delay="0"/>
                                  </p:stCondLst>
                                  <p:childTnLst>
                                    <p:set>
                                      <p:cBhvr>
                                        <p:cTn id="120" dur="1" fill="hold">
                                          <p:stCondLst>
                                            <p:cond delay="0"/>
                                          </p:stCondLst>
                                        </p:cTn>
                                        <p:tgtEl>
                                          <p:spTgt spid="23"/>
                                        </p:tgtEl>
                                        <p:attrNameLst>
                                          <p:attrName>style.visibility</p:attrName>
                                        </p:attrNameLst>
                                      </p:cBhvr>
                                      <p:to>
                                        <p:strVal val="hidden"/>
                                      </p:to>
                                    </p:set>
                                  </p:childTnLst>
                                </p:cTn>
                              </p:par>
                              <p:par>
                                <p:cTn id="121" presetID="1" presetClass="entr" presetSubtype="0" fill="hold" grpId="0" nodeType="withEffect">
                                  <p:stCondLst>
                                    <p:cond delay="0"/>
                                  </p:stCondLst>
                                  <p:childTnLst>
                                    <p:set>
                                      <p:cBhvr>
                                        <p:cTn id="122" dur="1" fill="hold">
                                          <p:stCondLst>
                                            <p:cond delay="0"/>
                                          </p:stCondLst>
                                        </p:cTn>
                                        <p:tgtEl>
                                          <p:spTgt spid="26"/>
                                        </p:tgtEl>
                                        <p:attrNameLst>
                                          <p:attrName>style.visibility</p:attrName>
                                        </p:attrNameLst>
                                      </p:cBhvr>
                                      <p:to>
                                        <p:strVal val="visible"/>
                                      </p:to>
                                    </p:set>
                                  </p:childTnLst>
                                </p:cTn>
                              </p:par>
                            </p:childTnLst>
                          </p:cTn>
                        </p:par>
                        <p:par>
                          <p:cTn id="123" fill="hold">
                            <p:stCondLst>
                              <p:cond delay="8500"/>
                            </p:stCondLst>
                            <p:childTnLst>
                              <p:par>
                                <p:cTn id="124" presetID="0" presetClass="path" presetSubtype="0" accel="50000" decel="50000" fill="hold" grpId="3" nodeType="afterEffect">
                                  <p:stCondLst>
                                    <p:cond delay="0"/>
                                  </p:stCondLst>
                                  <p:childTnLst>
                                    <p:animMotion origin="layout" path="M 0.21441 0.00162 L 0.31823 0.00162 " pathEditMode="fixed" rAng="0" ptsTypes="AA">
                                      <p:cBhvr>
                                        <p:cTn id="125" dur="1000" fill="hold"/>
                                        <p:tgtEl>
                                          <p:spTgt spid="9"/>
                                        </p:tgtEl>
                                        <p:attrNameLst>
                                          <p:attrName>ppt_x</p:attrName>
                                          <p:attrName>ppt_y</p:attrName>
                                        </p:attrNameLst>
                                      </p:cBhvr>
                                      <p:rCtr x="5052" y="-185"/>
                                    </p:animMotion>
                                  </p:childTnLst>
                                </p:cTn>
                              </p:par>
                            </p:childTnLst>
                          </p:cTn>
                        </p:par>
                        <p:par>
                          <p:cTn id="126" fill="hold">
                            <p:stCondLst>
                              <p:cond delay="9500"/>
                            </p:stCondLst>
                            <p:childTnLst>
                              <p:par>
                                <p:cTn id="127" presetID="6" presetClass="emph" presetSubtype="0" fill="hold" grpId="0" nodeType="afterEffect">
                                  <p:stCondLst>
                                    <p:cond delay="0"/>
                                  </p:stCondLst>
                                  <p:childTnLst>
                                    <p:animScale>
                                      <p:cBhvr>
                                        <p:cTn id="128" dur="500" fill="hold"/>
                                        <p:tgtEl>
                                          <p:spTgt spid="19"/>
                                        </p:tgtEl>
                                      </p:cBhvr>
                                      <p:by x="25000" y="25000"/>
                                    </p:animScale>
                                  </p:childTnLst>
                                </p:cTn>
                              </p:par>
                              <p:par>
                                <p:cTn id="129" presetID="0" presetClass="path" presetSubtype="0" accel="50000" decel="50000" fill="hold" grpId="1" nodeType="withEffect">
                                  <p:stCondLst>
                                    <p:cond delay="0"/>
                                  </p:stCondLst>
                                  <p:childTnLst>
                                    <p:animMotion origin="layout" path="M 1.66667E-6 -3.33333E-6 L -0.20729 0.52431 " pathEditMode="relative" rAng="0" ptsTypes="AA">
                                      <p:cBhvr>
                                        <p:cTn id="130" dur="1000" fill="hold"/>
                                        <p:tgtEl>
                                          <p:spTgt spid="19"/>
                                        </p:tgtEl>
                                        <p:attrNameLst>
                                          <p:attrName>ppt_x</p:attrName>
                                          <p:attrName>ppt_y</p:attrName>
                                        </p:attrNameLst>
                                      </p:cBhvr>
                                      <p:rCtr x="-10365" y="26204"/>
                                    </p:animMotion>
                                  </p:childTnLst>
                                </p:cTn>
                              </p:par>
                            </p:childTnLst>
                          </p:cTn>
                        </p:par>
                        <p:par>
                          <p:cTn id="131" fill="hold">
                            <p:stCondLst>
                              <p:cond delay="10500"/>
                            </p:stCondLst>
                            <p:childTnLst>
                              <p:par>
                                <p:cTn id="132" presetID="9" presetClass="exit" presetSubtype="0" fill="hold" grpId="2" nodeType="afterEffect">
                                  <p:stCondLst>
                                    <p:cond delay="0"/>
                                  </p:stCondLst>
                                  <p:childTnLst>
                                    <p:animEffect transition="out" filter="dissolve">
                                      <p:cBhvr>
                                        <p:cTn id="133" dur="500"/>
                                        <p:tgtEl>
                                          <p:spTgt spid="19"/>
                                        </p:tgtEl>
                                      </p:cBhvr>
                                    </p:animEffect>
                                    <p:set>
                                      <p:cBhvr>
                                        <p:cTn id="134" dur="1" fill="hold">
                                          <p:stCondLst>
                                            <p:cond delay="499"/>
                                          </p:stCondLst>
                                        </p:cTn>
                                        <p:tgtEl>
                                          <p:spTgt spid="19"/>
                                        </p:tgtEl>
                                        <p:attrNameLst>
                                          <p:attrName>style.visibility</p:attrName>
                                        </p:attrNameLst>
                                      </p:cBhvr>
                                      <p:to>
                                        <p:strVal val="hidden"/>
                                      </p:to>
                                    </p:set>
                                  </p:childTnLst>
                                </p:cTn>
                              </p:par>
                            </p:childTnLst>
                          </p:cTn>
                        </p:par>
                        <p:par>
                          <p:cTn id="135" fill="hold">
                            <p:stCondLst>
                              <p:cond delay="11000"/>
                            </p:stCondLst>
                            <p:childTnLst>
                              <p:par>
                                <p:cTn id="136" presetID="26" presetClass="emph" presetSubtype="0" fill="hold" nodeType="afterEffect">
                                  <p:stCondLst>
                                    <p:cond delay="0"/>
                                  </p:stCondLst>
                                  <p:childTnLst>
                                    <p:animEffect transition="out" filter="fade">
                                      <p:cBhvr>
                                        <p:cTn id="137" dur="500" tmFilter="0, 0; .2, .5; .8, .5; 1, 0"/>
                                        <p:tgtEl>
                                          <p:spTgt spid="12">
                                            <p:txEl>
                                              <p:pRg st="6" end="6"/>
                                            </p:txEl>
                                          </p:spTgt>
                                        </p:tgtEl>
                                      </p:cBhvr>
                                    </p:animEffect>
                                    <p:animScale>
                                      <p:cBhvr>
                                        <p:cTn id="138" dur="250" autoRev="1" fill="hold"/>
                                        <p:tgtEl>
                                          <p:spTgt spid="12">
                                            <p:txEl>
                                              <p:pRg st="6" end="6"/>
                                            </p:txEl>
                                          </p:spTgt>
                                        </p:tgtEl>
                                      </p:cBhvr>
                                      <p:by x="105000" y="105000"/>
                                    </p:animScale>
                                  </p:childTnLst>
                                </p:cTn>
                              </p:par>
                              <p:par>
                                <p:cTn id="139" presetID="1" presetClass="exit" presetSubtype="0" fill="hold" grpId="1" nodeType="withEffect">
                                  <p:stCondLst>
                                    <p:cond delay="0"/>
                                  </p:stCondLst>
                                  <p:childTnLst>
                                    <p:set>
                                      <p:cBhvr>
                                        <p:cTn id="140" dur="1" fill="hold">
                                          <p:stCondLst>
                                            <p:cond delay="0"/>
                                          </p:stCondLst>
                                        </p:cTn>
                                        <p:tgtEl>
                                          <p:spTgt spid="22"/>
                                        </p:tgtEl>
                                        <p:attrNameLst>
                                          <p:attrName>style.visibility</p:attrName>
                                        </p:attrNameLst>
                                      </p:cBhvr>
                                      <p:to>
                                        <p:strVal val="hidden"/>
                                      </p:to>
                                    </p:set>
                                  </p:childTnLst>
                                </p:cTn>
                              </p:par>
                              <p:par>
                                <p:cTn id="141" presetID="1" presetClass="entr" presetSubtype="0" fill="hold" grpId="0" nodeType="withEffect">
                                  <p:stCondLst>
                                    <p:cond delay="0"/>
                                  </p:stCondLst>
                                  <p:childTnLst>
                                    <p:set>
                                      <p:cBhvr>
                                        <p:cTn id="142"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p:bldP spid="9" grpId="0" animBg="1"/>
      <p:bldP spid="9" grpId="1" animBg="1"/>
      <p:bldP spid="9" grpId="2" animBg="1"/>
      <p:bldP spid="9" grpId="3" animBg="1"/>
      <p:bldP spid="10" grpId="0" animBg="1"/>
      <p:bldP spid="11" grpId="0"/>
      <p:bldP spid="12" grpId="0"/>
      <p:bldP spid="12" grpId="1" build="allAtOnce"/>
      <p:bldP spid="13" grpId="0"/>
      <p:bldP spid="13" grpId="1"/>
      <p:bldP spid="13" grpId="2"/>
      <p:bldP spid="13" grpId="3"/>
      <p:bldP spid="17" grpId="0"/>
      <p:bldP spid="17" grpId="1"/>
      <p:bldP spid="17" grpId="2"/>
      <p:bldP spid="17" grpId="3"/>
      <p:bldP spid="18" grpId="0"/>
      <p:bldP spid="18" grpId="1"/>
      <p:bldP spid="18" grpId="2"/>
      <p:bldP spid="18" grpId="3"/>
      <p:bldP spid="19" grpId="0"/>
      <p:bldP spid="19" grpId="1"/>
      <p:bldP spid="19" grpId="2"/>
      <p:bldP spid="19" grpId="3"/>
      <p:bldP spid="20" grpId="0"/>
      <p:bldP spid="21" grpId="0"/>
      <p:bldP spid="21" grpId="1"/>
      <p:bldP spid="22" grpId="0"/>
      <p:bldP spid="22" grpId="1"/>
      <p:bldP spid="23" grpId="0"/>
      <p:bldP spid="23" grpId="1"/>
      <p:bldP spid="24" grpId="0"/>
      <p:bldP spid="24" grpId="1"/>
      <p:bldP spid="25" grpId="0"/>
      <p:bldP spid="26" grpId="0"/>
      <p:bldP spid="27" grpId="0"/>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b="1" dirty="0">
                <a:solidFill>
                  <a:schemeClr val="tx1"/>
                </a:solidFill>
                <a:latin typeface="Cambria" charset="0"/>
                <a:ea typeface="Cambria" charset="0"/>
                <a:cs typeface="Cambria" charset="0"/>
              </a:rPr>
              <a:t>GRIM-Filter: </a:t>
            </a:r>
            <a:r>
              <a:rPr lang="en-US" sz="4400" b="1" dirty="0" err="1">
                <a:solidFill>
                  <a:schemeClr val="tx1"/>
                </a:solidFill>
                <a:latin typeface="Cambria" charset="0"/>
                <a:ea typeface="Cambria" charset="0"/>
                <a:cs typeface="Cambria" charset="0"/>
              </a:rPr>
              <a:t>Bitvectors</a:t>
            </a:r>
            <a:endParaRPr lang="en-US" sz="4400" b="1" dirty="0">
              <a:solidFill>
                <a:schemeClr val="tx1"/>
              </a:solidFill>
              <a:latin typeface="Cambria" charset="0"/>
              <a:ea typeface="Cambria" charset="0"/>
              <a:cs typeface="Cambria" charset="0"/>
            </a:endParaRPr>
          </a:p>
        </p:txBody>
      </p:sp>
      <p:sp>
        <p:nvSpPr>
          <p:cNvPr id="4" name="Slide Number Placeholder 3"/>
          <p:cNvSpPr>
            <a:spLocks noGrp="1"/>
          </p:cNvSpPr>
          <p:nvPr>
            <p:ph type="sldNum" sz="quarter" idx="11"/>
          </p:nvPr>
        </p:nvSpPr>
        <p:spPr>
          <a:xfrm>
            <a:off x="6705600" y="6215063"/>
            <a:ext cx="2133600" cy="4572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CAE9295-42F8-0747-9AE1-33958E89C374}"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203</a:t>
            </a:fld>
            <a:endParaRPr kumimoji="0" lang="en-US" sz="12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cxnSp>
        <p:nvCxnSpPr>
          <p:cNvPr id="6" name="Straight Connector 5"/>
          <p:cNvCxnSpPr/>
          <p:nvPr/>
        </p:nvCxnSpPr>
        <p:spPr>
          <a:xfrm>
            <a:off x="6349998" y="1219200"/>
            <a:ext cx="0" cy="487680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9" name="TextBox 8"/>
              <p:cNvSpPr txBox="1"/>
              <p:nvPr/>
            </p:nvSpPr>
            <p:spPr>
              <a:xfrm>
                <a:off x="6553200" y="1741714"/>
                <a:ext cx="2286000" cy="34163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Storing all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bitvectors</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requires </a:t>
                </a:r>
                <a14:m>
                  <m:oMath xmlns:m="http://schemas.openxmlformats.org/officeDocument/2006/math">
                    <m:sSup>
                      <m:sSupPr>
                        <m:ctrlPr>
                          <a:rPr kumimoji="0" lang="en-US" sz="1800" b="0" i="1" u="none" strike="noStrike" kern="1200" cap="none" spc="0" normalizeH="0" baseline="0" noProof="0">
                            <a:ln>
                              <a:noFill/>
                            </a:ln>
                            <a:solidFill>
                              <a:srgbClr val="000000"/>
                            </a:solidFill>
                            <a:effectLst/>
                            <a:uLnTx/>
                            <a:uFillTx/>
                            <a:latin typeface="Cambria Math" panose="02040503050406030204" pitchFamily="18" charset="0"/>
                            <a:ea typeface="+mn-ea"/>
                            <a:cs typeface="+mn-cs"/>
                          </a:rPr>
                        </m:ctrlPr>
                      </m:sSupPr>
                      <m:e>
                        <m:r>
                          <a:rPr kumimoji="0" lang="en-US" sz="1800" b="0" i="1" u="none" strike="noStrike" kern="1200" cap="none" spc="0" normalizeH="0" baseline="0" noProof="0">
                            <a:ln>
                              <a:noFill/>
                            </a:ln>
                            <a:solidFill>
                              <a:srgbClr val="000000"/>
                            </a:solidFill>
                            <a:effectLst/>
                            <a:uLnTx/>
                            <a:uFillTx/>
                            <a:latin typeface="Cambria Math" charset="0"/>
                            <a:ea typeface="+mn-ea"/>
                            <a:cs typeface="+mn-cs"/>
                          </a:rPr>
                          <m:t>4</m:t>
                        </m:r>
                      </m:e>
                      <m:sup>
                        <m:r>
                          <a:rPr kumimoji="0" lang="en-US" sz="1800" b="0" i="1" u="none" strike="noStrike" kern="1200" cap="none" spc="0" normalizeH="0" baseline="0" noProof="0" smtClean="0">
                            <a:ln>
                              <a:noFill/>
                            </a:ln>
                            <a:solidFill>
                              <a:srgbClr val="000000"/>
                            </a:solidFill>
                            <a:effectLst/>
                            <a:uLnTx/>
                            <a:uFillTx/>
                            <a:latin typeface="Cambria Math" charset="0"/>
                            <a:ea typeface="+mn-ea"/>
                            <a:cs typeface="+mn-cs"/>
                          </a:rPr>
                          <m:t>𝑛</m:t>
                        </m:r>
                      </m:sup>
                    </m:sSup>
                    <m:r>
                      <a:rPr kumimoji="0" lang="en-US" sz="1800" b="0" i="1" u="none" strike="noStrike" kern="1200" cap="none" spc="0" normalizeH="0" baseline="0" noProof="0">
                        <a:ln>
                          <a:noFill/>
                        </a:ln>
                        <a:solidFill>
                          <a:srgbClr val="000000"/>
                        </a:solidFill>
                        <a:effectLst/>
                        <a:uLnTx/>
                        <a:uFillTx/>
                        <a:latin typeface="Cambria Math" charset="0"/>
                        <a:ea typeface="+mn-ea"/>
                        <a:cs typeface="+mn-cs"/>
                      </a:rPr>
                      <m:t>∗</m:t>
                    </m:r>
                    <m:r>
                      <a:rPr kumimoji="0" lang="en-US" sz="1800" b="0" i="1" u="none" strike="noStrike" kern="1200" cap="none" spc="0" normalizeH="0" baseline="0" noProof="0">
                        <a:ln>
                          <a:noFill/>
                        </a:ln>
                        <a:solidFill>
                          <a:srgbClr val="000000"/>
                        </a:solidFill>
                        <a:effectLst/>
                        <a:uLnTx/>
                        <a:uFillTx/>
                        <a:latin typeface="Cambria Math" charset="0"/>
                        <a:ea typeface="+mn-ea"/>
                        <a:cs typeface="+mn-cs"/>
                      </a:rPr>
                      <m:t>𝑡</m:t>
                    </m:r>
                    <m:r>
                      <a:rPr kumimoji="0" lang="en-US" sz="1800" b="0" i="1" u="none" strike="noStrike" kern="1200" cap="none" spc="0" normalizeH="0" baseline="0" noProof="0">
                        <a:ln>
                          <a:noFill/>
                        </a:ln>
                        <a:solidFill>
                          <a:srgbClr val="000000"/>
                        </a:solidFill>
                        <a:effectLst/>
                        <a:uLnTx/>
                        <a:uFillTx/>
                        <a:latin typeface="Cambria Math" charset="0"/>
                        <a:ea typeface="+mn-ea"/>
                        <a:cs typeface="+mn-cs"/>
                      </a:rPr>
                      <m:t> </m:t>
                    </m:r>
                  </m:oMath>
                </a14:m>
                <a:r>
                  <a:rPr kumimoji="0" lang="en-US" sz="1800" b="0" i="0" u="none" strike="noStrike" kern="1200" cap="none" spc="0" normalizeH="0" baseline="0" noProof="0" dirty="0">
                    <a:ln>
                      <a:noFill/>
                    </a:ln>
                    <a:solidFill>
                      <a:srgbClr val="000000"/>
                    </a:solidFill>
                    <a:effectLst/>
                    <a:uLnTx/>
                    <a:uFillTx/>
                    <a:latin typeface="Tahoma"/>
                    <a:ea typeface="+mn-ea"/>
                    <a:cs typeface="+mn-cs"/>
                  </a:rPr>
                  <a:t>bits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in memory,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where t = number of bins.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For </a:t>
                </a:r>
                <a:r>
                  <a:rPr kumimoji="0" lang="en-US" sz="1800" b="1" i="0" u="none" strike="noStrike" kern="1200" cap="none" spc="0" normalizeH="0" baseline="0" noProof="0" dirty="0">
                    <a:ln>
                      <a:noFill/>
                    </a:ln>
                    <a:solidFill>
                      <a:srgbClr val="000000"/>
                    </a:solidFill>
                    <a:effectLst/>
                    <a:uLnTx/>
                    <a:uFillTx/>
                    <a:latin typeface="Tahoma"/>
                    <a:ea typeface="+mn-ea"/>
                    <a:cs typeface="+mn-cs"/>
                  </a:rPr>
                  <a:t>bin size</a:t>
                </a:r>
                <a:r>
                  <a:rPr kumimoji="0" lang="en-US" sz="1800" b="0" i="0" u="none" strike="noStrike" kern="1200" cap="none" spc="0" normalizeH="0" baseline="0" noProof="0" dirty="0">
                    <a:ln>
                      <a:noFill/>
                    </a:ln>
                    <a:solidFill>
                      <a:srgbClr val="000000"/>
                    </a:solidFill>
                    <a:effectLst/>
                    <a:uLnTx/>
                    <a:uFillTx/>
                    <a:latin typeface="Tahoma"/>
                    <a:ea typeface="+mn-ea"/>
                    <a:cs typeface="+mn-cs"/>
                  </a:rPr>
                  <a:t> ~200, and </a:t>
                </a:r>
                <a:r>
                  <a:rPr kumimoji="0" lang="en-US" sz="1800" b="1" i="0" u="none" strike="noStrike" kern="1200" cap="none" spc="0" normalizeH="0" baseline="0" noProof="0" dirty="0">
                    <a:ln>
                      <a:noFill/>
                    </a:ln>
                    <a:solidFill>
                      <a:srgbClr val="000000"/>
                    </a:solidFill>
                    <a:effectLst/>
                    <a:uLnTx/>
                    <a:uFillTx/>
                    <a:latin typeface="Tahoma"/>
                    <a:ea typeface="+mn-ea"/>
                    <a:cs typeface="+mn-cs"/>
                  </a:rPr>
                  <a:t>n</a:t>
                </a:r>
                <a:r>
                  <a:rPr kumimoji="0" lang="en-US" sz="1800" b="0" i="0" u="none" strike="noStrike" kern="1200" cap="none" spc="0" normalizeH="0" baseline="0" noProof="0" dirty="0">
                    <a:ln>
                      <a:noFill/>
                    </a:ln>
                    <a:solidFill>
                      <a:srgbClr val="000000"/>
                    </a:solidFill>
                    <a:effectLst/>
                    <a:uLnTx/>
                    <a:uFillTx/>
                    <a:latin typeface="Tahoma"/>
                    <a:ea typeface="+mn-ea"/>
                    <a:cs typeface="+mn-cs"/>
                  </a:rPr>
                  <a:t> = 5,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rPr>
                  <a:t>memory footprint</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~3.8 GB </a:t>
                </a:r>
              </a:p>
            </p:txBody>
          </p:sp>
        </mc:Choice>
        <mc:Fallback xmlns="">
          <p:sp>
            <p:nvSpPr>
              <p:cNvPr id="9" name="TextBox 8"/>
              <p:cNvSpPr txBox="1">
                <a:spLocks noRot="1" noChangeAspect="1" noMove="1" noResize="1" noEditPoints="1" noAdjustHandles="1" noChangeArrowheads="1" noChangeShapeType="1" noTextEdit="1"/>
              </p:cNvSpPr>
              <p:nvPr/>
            </p:nvSpPr>
            <p:spPr>
              <a:xfrm>
                <a:off x="6553200" y="1741714"/>
                <a:ext cx="2286000" cy="3416320"/>
              </a:xfrm>
              <a:prstGeom prst="rect">
                <a:avLst/>
              </a:prstGeom>
              <a:blipFill rotWithShape="0">
                <a:blip r:embed="rId3"/>
                <a:stretch>
                  <a:fillRect l="-2133" t="-2143" r="-1067" b="-1964"/>
                </a:stretch>
              </a:blipFill>
            </p:spPr>
            <p:txBody>
              <a:bodyPr/>
              <a:lstStyle/>
              <a:p>
                <a:r>
                  <a:rPr lang="en-US">
                    <a:noFill/>
                  </a:rPr>
                  <a:t> </a:t>
                </a:r>
              </a:p>
            </p:txBody>
          </p:sp>
        </mc:Fallback>
      </mc:AlternateContent>
      <p:pic>
        <p:nvPicPr>
          <p:cNvPr id="3" name="Picture 2"/>
          <p:cNvPicPr>
            <a:picLocks noChangeAspect="1"/>
          </p:cNvPicPr>
          <p:nvPr/>
        </p:nvPicPr>
        <p:blipFill rotWithShape="1">
          <a:blip r:embed="rId4"/>
          <a:srcRect b="78801"/>
          <a:stretch/>
        </p:blipFill>
        <p:spPr>
          <a:xfrm>
            <a:off x="114300" y="1179927"/>
            <a:ext cx="6125798" cy="1073080"/>
          </a:xfrm>
          <a:prstGeom prst="rect">
            <a:avLst/>
          </a:prstGeom>
        </p:spPr>
      </p:pic>
      <p:sp>
        <p:nvSpPr>
          <p:cNvPr id="49" name="Rectangle 48"/>
          <p:cNvSpPr/>
          <p:nvPr/>
        </p:nvSpPr>
        <p:spPr>
          <a:xfrm>
            <a:off x="122600" y="1193800"/>
            <a:ext cx="284070" cy="269132"/>
          </a:xfrm>
          <a:prstGeom prst="rect">
            <a:avLst/>
          </a:prstGeom>
          <a:solidFill>
            <a:schemeClr val="bg1"/>
          </a:solidFill>
          <a:ln>
            <a:solidFill>
              <a:schemeClr val="bg1"/>
            </a:solidFill>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4" name="TextBox 13"/>
          <p:cNvSpPr txBox="1"/>
          <p:nvPr/>
        </p:nvSpPr>
        <p:spPr>
          <a:xfrm>
            <a:off x="884180" y="2606514"/>
            <a:ext cx="974514" cy="332398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AAAAA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AAAAC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AAAAG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AAAAT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CCCCT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GCATG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TTGCA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TTTTT</a:t>
            </a:r>
          </a:p>
        </p:txBody>
      </p:sp>
      <p:sp>
        <p:nvSpPr>
          <p:cNvPr id="15" name="TextBox 14"/>
          <p:cNvSpPr txBox="1"/>
          <p:nvPr/>
        </p:nvSpPr>
        <p:spPr>
          <a:xfrm>
            <a:off x="1858694" y="2598339"/>
            <a:ext cx="324279" cy="3323987"/>
          </a:xfrm>
          <a:prstGeom prst="rect">
            <a:avLst/>
          </a:prstGeom>
          <a:noFill/>
          <a:ln w="19050">
            <a:solidFill>
              <a:schemeClr val="accent1">
                <a:lumMod val="50000"/>
              </a:schemeClr>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0</a:t>
            </a:r>
          </a:p>
        </p:txBody>
      </p:sp>
      <p:sp>
        <p:nvSpPr>
          <p:cNvPr id="16" name="TextBox 15"/>
          <p:cNvSpPr txBox="1"/>
          <p:nvPr/>
        </p:nvSpPr>
        <p:spPr>
          <a:xfrm>
            <a:off x="3489108" y="2576634"/>
            <a:ext cx="324279" cy="3323987"/>
          </a:xfrm>
          <a:prstGeom prst="rect">
            <a:avLst/>
          </a:prstGeom>
          <a:noFill/>
          <a:ln w="19050">
            <a:solidFill>
              <a:schemeClr val="accent1">
                <a:lumMod val="50000"/>
              </a:schemeClr>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0</a:t>
            </a:r>
          </a:p>
        </p:txBody>
      </p:sp>
      <p:sp>
        <p:nvSpPr>
          <p:cNvPr id="17" name="TextBox 16"/>
          <p:cNvSpPr txBox="1"/>
          <p:nvPr/>
        </p:nvSpPr>
        <p:spPr>
          <a:xfrm>
            <a:off x="2506092" y="2598339"/>
            <a:ext cx="974514" cy="332398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AAAAA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AAAAC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AAAAG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AGAAA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GAAAA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GACAG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GCATG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TTTTT</a:t>
            </a:r>
          </a:p>
        </p:txBody>
      </p:sp>
      <p:sp>
        <p:nvSpPr>
          <p:cNvPr id="18" name="TextBox 17"/>
          <p:cNvSpPr txBox="1"/>
          <p:nvPr/>
        </p:nvSpPr>
        <p:spPr>
          <a:xfrm>
            <a:off x="4155264" y="4060277"/>
            <a:ext cx="1874746" cy="400110"/>
          </a:xfrm>
          <a:prstGeom prst="rect">
            <a:avLst/>
          </a:prstGeom>
          <a:noFill/>
          <a:ln>
            <a:solidFill>
              <a:srgbClr val="FFFFFF"/>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1000" normalizeH="0" baseline="0" noProof="0">
                <a:ln>
                  <a:noFill/>
                </a:ln>
                <a:solidFill>
                  <a:srgbClr val="000000"/>
                </a:solidFill>
                <a:effectLst/>
                <a:uLnTx/>
                <a:uFillTx/>
                <a:latin typeface="Tahoma"/>
                <a:ea typeface="Wingdings"/>
                <a:cs typeface="Wingdings"/>
                <a:sym typeface="Wingdings"/>
              </a:rPr>
              <a:t> </a:t>
            </a:r>
            <a:r>
              <a:rPr kumimoji="0" lang="en-US" sz="2000" b="0" i="0" u="none" strike="noStrike" kern="1200" cap="none" spc="1000" normalizeH="0" baseline="0" noProof="0" dirty="0">
                <a:ln>
                  <a:noFill/>
                </a:ln>
                <a:solidFill>
                  <a:srgbClr val="000000"/>
                </a:solidFill>
                <a:effectLst/>
                <a:uLnTx/>
                <a:uFillTx/>
                <a:latin typeface="Tahoma"/>
                <a:ea typeface="Wingdings"/>
                <a:cs typeface="Wingdings"/>
                <a:sym typeface="Wingdings"/>
              </a:rPr>
              <a:t>  </a:t>
            </a:r>
            <a:endParaRPr kumimoji="0" lang="en-US" sz="2000" b="0" i="0" u="none" strike="noStrike" kern="1200" cap="none" spc="1000" normalizeH="0" baseline="0" noProof="0" dirty="0">
              <a:ln>
                <a:noFill/>
              </a:ln>
              <a:solidFill>
                <a:srgbClr val="000000"/>
              </a:solidFill>
              <a:effectLst/>
              <a:uLnTx/>
              <a:uFillTx/>
              <a:latin typeface="Tahoma"/>
              <a:ea typeface="+mn-ea"/>
              <a:cs typeface="+mn-cs"/>
            </a:endParaRPr>
          </a:p>
        </p:txBody>
      </p:sp>
      <p:sp>
        <p:nvSpPr>
          <p:cNvPr id="19" name="TextBox 18"/>
          <p:cNvSpPr txBox="1"/>
          <p:nvPr/>
        </p:nvSpPr>
        <p:spPr>
          <a:xfrm>
            <a:off x="1759693" y="2250181"/>
            <a:ext cx="534766"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Tahoma"/>
                <a:ea typeface="+mn-ea"/>
                <a:cs typeface="+mn-cs"/>
              </a:rPr>
              <a:t>b</a:t>
            </a:r>
            <a:r>
              <a:rPr kumimoji="0" lang="en-US" sz="2000" b="1" i="0" u="none" strike="noStrike" kern="1200" cap="none" spc="0" normalizeH="0" baseline="-25000" noProof="0" dirty="0">
                <a:ln>
                  <a:noFill/>
                </a:ln>
                <a:solidFill>
                  <a:srgbClr val="000000"/>
                </a:solidFill>
                <a:effectLst/>
                <a:uLnTx/>
                <a:uFillTx/>
                <a:latin typeface="Tahoma"/>
                <a:ea typeface="+mn-ea"/>
                <a:cs typeface="+mn-cs"/>
              </a:rPr>
              <a:t>1</a:t>
            </a:r>
            <a:endParaRPr kumimoji="0" lang="en-US" sz="1400" b="1" i="0" u="none" strike="noStrike" kern="1200" cap="none" spc="0" normalizeH="0" baseline="-25000" noProof="0" dirty="0">
              <a:ln>
                <a:noFill/>
              </a:ln>
              <a:solidFill>
                <a:srgbClr val="000000"/>
              </a:solidFill>
              <a:effectLst/>
              <a:uLnTx/>
              <a:uFillTx/>
              <a:latin typeface="Tahoma"/>
              <a:ea typeface="+mn-ea"/>
              <a:cs typeface="+mn-cs"/>
            </a:endParaRPr>
          </a:p>
        </p:txBody>
      </p:sp>
      <p:sp>
        <p:nvSpPr>
          <p:cNvPr id="20" name="TextBox 19"/>
          <p:cNvSpPr txBox="1"/>
          <p:nvPr/>
        </p:nvSpPr>
        <p:spPr>
          <a:xfrm>
            <a:off x="3415702" y="2250181"/>
            <a:ext cx="534766"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Tahoma"/>
                <a:ea typeface="+mn-ea"/>
                <a:cs typeface="+mn-cs"/>
              </a:rPr>
              <a:t>b</a:t>
            </a:r>
            <a:r>
              <a:rPr kumimoji="0" lang="en-US" sz="2000" b="1" i="0" u="none" strike="noStrike" kern="1200" cap="none" spc="0" normalizeH="0" baseline="-25000" noProof="0" dirty="0">
                <a:ln>
                  <a:noFill/>
                </a:ln>
                <a:solidFill>
                  <a:srgbClr val="000000"/>
                </a:solidFill>
                <a:effectLst/>
                <a:uLnTx/>
                <a:uFillTx/>
                <a:latin typeface="Tahoma"/>
                <a:ea typeface="+mn-ea"/>
                <a:cs typeface="+mn-cs"/>
              </a:rPr>
              <a:t>2</a:t>
            </a:r>
            <a:endParaRPr kumimoji="0" lang="en-US" sz="1600" b="1" i="0" u="none" strike="noStrike" kern="1200" cap="none" spc="0" normalizeH="0" baseline="-25000" noProof="0" dirty="0">
              <a:ln>
                <a:noFill/>
              </a:ln>
              <a:solidFill>
                <a:srgbClr val="000000"/>
              </a:solidFill>
              <a:effectLst/>
              <a:uLnTx/>
              <a:uFillTx/>
              <a:latin typeface="Tahoma"/>
              <a:ea typeface="+mn-ea"/>
              <a:cs typeface="+mn-cs"/>
            </a:endParaRPr>
          </a:p>
        </p:txBody>
      </p:sp>
      <p:sp>
        <p:nvSpPr>
          <p:cNvPr id="32" name="Left Brace 31"/>
          <p:cNvSpPr/>
          <p:nvPr/>
        </p:nvSpPr>
        <p:spPr>
          <a:xfrm>
            <a:off x="847874" y="2655533"/>
            <a:ext cx="206862" cy="3152444"/>
          </a:xfrm>
          <a:prstGeom prst="leftBrace">
            <a:avLst>
              <a:gd name="adj1" fmla="val 57620"/>
              <a:gd name="adj2" fmla="val 50000"/>
            </a:avLst>
          </a:prstGeom>
          <a:ln w="28575">
            <a:solidFill>
              <a:schemeClr val="bg1">
                <a:lumMod val="50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Tahoma"/>
              <a:ea typeface="+mn-ea"/>
              <a:cs typeface="+mn-cs"/>
            </a:endParaRPr>
          </a:p>
        </p:txBody>
      </p:sp>
      <p:sp>
        <p:nvSpPr>
          <p:cNvPr id="33" name="TextBox 32"/>
          <p:cNvSpPr txBox="1"/>
          <p:nvPr/>
        </p:nvSpPr>
        <p:spPr>
          <a:xfrm rot="5400000">
            <a:off x="163962" y="3502871"/>
            <a:ext cx="430887" cy="1416182"/>
          </a:xfrm>
          <a:prstGeom prst="rect">
            <a:avLst/>
          </a:prstGeom>
          <a:noFill/>
        </p:spPr>
        <p:txBody>
          <a:bodyPr vert="vert270"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lumMod val="50000"/>
                    <a:lumOff val="50000"/>
                  </a:srgbClr>
                </a:solidFill>
                <a:effectLst/>
                <a:uLnTx/>
                <a:uFillTx/>
                <a:latin typeface="Tahoma"/>
                <a:ea typeface="+mn-ea"/>
                <a:cs typeface="+mn-cs"/>
              </a:rPr>
              <a:t>tokens</a:t>
            </a:r>
            <a:endParaRPr kumimoji="0" lang="en-US" sz="1600" b="1" i="0" u="none" strike="noStrike" kern="1200" cap="none" spc="0" normalizeH="0" baseline="30000" noProof="0" dirty="0">
              <a:ln>
                <a:noFill/>
              </a:ln>
              <a:solidFill>
                <a:srgbClr val="000000">
                  <a:lumMod val="50000"/>
                  <a:lumOff val="50000"/>
                </a:srgbClr>
              </a:solidFill>
              <a:effectLst/>
              <a:uLnTx/>
              <a:uFillTx/>
              <a:latin typeface="Tahoma"/>
              <a:ea typeface="+mn-ea"/>
              <a:cs typeface="+mn-cs"/>
            </a:endParaRPr>
          </a:p>
        </p:txBody>
      </p:sp>
    </p:spTree>
    <p:extLst>
      <p:ext uri="{BB962C8B-B14F-4D97-AF65-F5344CB8AC3E}">
        <p14:creationId xmlns:p14="http://schemas.microsoft.com/office/powerpoint/2010/main" val="12195812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9"/>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6"/>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7"/>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0"/>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8"/>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4" grpId="0"/>
      <p:bldP spid="15" grpId="0" animBg="1"/>
      <p:bldP spid="16" grpId="0" animBg="1"/>
      <p:bldP spid="17" grpId="0"/>
      <p:bldP spid="18" grpId="0" animBg="1"/>
      <p:bldP spid="19" grpId="0"/>
      <p:bldP spid="20" grpId="0"/>
      <p:bldP spid="32" grpId="0" animBg="1"/>
      <p:bldP spid="33" grpId="0"/>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b="1" dirty="0">
                <a:solidFill>
                  <a:schemeClr val="tx1"/>
                </a:solidFill>
                <a:latin typeface="Cambria" charset="0"/>
                <a:ea typeface="Cambria" charset="0"/>
                <a:cs typeface="Cambria" charset="0"/>
              </a:rPr>
              <a:t>Our Proposal: GRIM-Filter</a:t>
            </a:r>
          </a:p>
        </p:txBody>
      </p:sp>
      <p:sp>
        <p:nvSpPr>
          <p:cNvPr id="3" name="Content Placeholder 2"/>
          <p:cNvSpPr>
            <a:spLocks noGrp="1"/>
          </p:cNvSpPr>
          <p:nvPr>
            <p:ph idx="1"/>
          </p:nvPr>
        </p:nvSpPr>
        <p:spPr>
          <a:xfrm>
            <a:off x="228600" y="1261872"/>
            <a:ext cx="8610600" cy="5138928"/>
          </a:xfrm>
        </p:spPr>
        <p:txBody>
          <a:bodyPr/>
          <a:lstStyle/>
          <a:p>
            <a:pPr marL="742950" indent="-742950">
              <a:lnSpc>
                <a:spcPct val="150000"/>
              </a:lnSpc>
              <a:buClr>
                <a:schemeClr val="tx1"/>
              </a:buClr>
              <a:buSzPct val="77000"/>
              <a:buFont typeface="+mj-lt"/>
              <a:buAutoNum type="arabicPeriod"/>
            </a:pPr>
            <a:r>
              <a:rPr lang="en-US" sz="3600" dirty="0">
                <a:latin typeface="Cambria" charset="0"/>
                <a:ea typeface="Cambria" charset="0"/>
                <a:cs typeface="Cambria" charset="0"/>
              </a:rPr>
              <a:t>Data Structures: Bins &amp; </a:t>
            </a:r>
            <a:r>
              <a:rPr lang="en-US" sz="3600" dirty="0" err="1">
                <a:latin typeface="Cambria" charset="0"/>
                <a:ea typeface="Cambria" charset="0"/>
                <a:cs typeface="Cambria" charset="0"/>
              </a:rPr>
              <a:t>Bitvectors</a:t>
            </a:r>
            <a:endParaRPr lang="en-US" sz="3600" dirty="0">
              <a:latin typeface="Cambria" charset="0"/>
              <a:ea typeface="Cambria" charset="0"/>
              <a:cs typeface="Cambria" charset="0"/>
            </a:endParaRPr>
          </a:p>
          <a:p>
            <a:pPr marL="742950" indent="-742950">
              <a:lnSpc>
                <a:spcPct val="150000"/>
              </a:lnSpc>
              <a:buClr>
                <a:schemeClr val="tx1"/>
              </a:buClr>
              <a:buSzPct val="77000"/>
              <a:buFont typeface="+mj-lt"/>
              <a:buAutoNum type="arabicPeriod"/>
            </a:pPr>
            <a:r>
              <a:rPr lang="en-US" sz="3600" b="1" dirty="0">
                <a:solidFill>
                  <a:srgbClr val="00B050"/>
                </a:solidFill>
                <a:latin typeface="Cambria" charset="0"/>
                <a:ea typeface="Cambria" charset="0"/>
                <a:cs typeface="Cambria" charset="0"/>
              </a:rPr>
              <a:t>Checking a Bin</a:t>
            </a:r>
          </a:p>
          <a:p>
            <a:pPr marL="742950" indent="-742950">
              <a:lnSpc>
                <a:spcPct val="150000"/>
              </a:lnSpc>
              <a:buClr>
                <a:schemeClr val="tx1"/>
              </a:buClr>
              <a:buSzPct val="77000"/>
              <a:buFont typeface="+mj-lt"/>
              <a:buAutoNum type="arabicPeriod"/>
            </a:pPr>
            <a:r>
              <a:rPr lang="en-US" sz="3600" dirty="0">
                <a:latin typeface="Cambria" charset="0"/>
                <a:ea typeface="Cambria" charset="0"/>
                <a:cs typeface="Cambria" charset="0"/>
              </a:rPr>
              <a:t>Integrating GRIM-Filter into a Mapper</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CAE9295-42F8-0747-9AE1-33958E89C374}"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204</a:t>
            </a:fld>
            <a:endParaRPr kumimoji="0" lang="en-US" sz="12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133295265"/>
      </p:ext>
    </p:extLst>
  </p:cSld>
  <p:clrMapOvr>
    <a:masterClrMapping/>
  </p:clrMapOvr>
  <p:transition/>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 name="Rectangle 97"/>
          <p:cNvSpPr/>
          <p:nvPr/>
        </p:nvSpPr>
        <p:spPr>
          <a:xfrm>
            <a:off x="850133" y="2379113"/>
            <a:ext cx="1218011" cy="4983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127"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TTGGA</a:t>
            </a:r>
            <a:endParaRPr kumimoji="0" lang="en-US" sz="1600" b="1" i="0" u="none" strike="noStrike" kern="0" cap="none" spc="127" normalizeH="0" baseline="0" noProof="0" dirty="0">
              <a:ln>
                <a:noFill/>
              </a:ln>
              <a:solidFill>
                <a:srgbClr val="00B0F0"/>
              </a:solidFill>
              <a:effectLst/>
              <a:uLnTx/>
              <a:uFillTx/>
              <a:latin typeface="Arial" panose="020B0604020202020204" pitchFamily="34" charset="0"/>
              <a:ea typeface="ＭＳ 明朝"/>
              <a:cs typeface="Arial" panose="020B0604020202020204" pitchFamily="34" charset="0"/>
            </a:endParaRPr>
          </a:p>
        </p:txBody>
      </p:sp>
      <p:sp>
        <p:nvSpPr>
          <p:cNvPr id="82" name="Rectangle 81"/>
          <p:cNvSpPr/>
          <p:nvPr/>
        </p:nvSpPr>
        <p:spPr>
          <a:xfrm>
            <a:off x="174959" y="2389584"/>
            <a:ext cx="1268190" cy="48513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127"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GAACT</a:t>
            </a:r>
            <a:endParaRPr kumimoji="0" lang="en-US" sz="1600" b="1" i="0" u="none" strike="noStrike" kern="0" cap="none" spc="127" normalizeH="0" baseline="0" noProof="0" dirty="0">
              <a:ln>
                <a:noFill/>
              </a:ln>
              <a:solidFill>
                <a:srgbClr val="00B0F0"/>
              </a:solidFill>
              <a:effectLst/>
              <a:uLnTx/>
              <a:uFillTx/>
              <a:latin typeface="Arial" panose="020B0604020202020204" pitchFamily="34" charset="0"/>
              <a:ea typeface="ＭＳ 明朝"/>
              <a:cs typeface="Arial" panose="020B0604020202020204" pitchFamily="34" charset="0"/>
            </a:endParaRPr>
          </a:p>
        </p:txBody>
      </p:sp>
      <p:sp>
        <p:nvSpPr>
          <p:cNvPr id="85" name="Rectangle 84"/>
          <p:cNvSpPr/>
          <p:nvPr/>
        </p:nvSpPr>
        <p:spPr>
          <a:xfrm>
            <a:off x="388758" y="2325002"/>
            <a:ext cx="1199243" cy="57739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127"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AACTT</a:t>
            </a:r>
            <a:endParaRPr kumimoji="0" lang="en-US" sz="1600" b="1" i="0" u="none" strike="noStrike" kern="0" cap="none" spc="127" normalizeH="0" baseline="0" noProof="0" dirty="0">
              <a:ln>
                <a:noFill/>
              </a:ln>
              <a:solidFill>
                <a:srgbClr val="00B0F0"/>
              </a:solidFill>
              <a:effectLst/>
              <a:uLnTx/>
              <a:uFillTx/>
              <a:latin typeface="Arial" panose="020B0604020202020204" pitchFamily="34" charset="0"/>
              <a:ea typeface="ＭＳ 明朝"/>
              <a:cs typeface="Arial" panose="020B0604020202020204" pitchFamily="34" charset="0"/>
            </a:endParaRPr>
          </a:p>
        </p:txBody>
      </p:sp>
      <p:sp>
        <p:nvSpPr>
          <p:cNvPr id="88" name="Rectangle 87"/>
          <p:cNvSpPr/>
          <p:nvPr/>
        </p:nvSpPr>
        <p:spPr>
          <a:xfrm>
            <a:off x="611119" y="2477697"/>
            <a:ext cx="1075478" cy="29493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127"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ACTTG</a:t>
            </a:r>
            <a:endParaRPr kumimoji="0" lang="en-US" sz="1600" b="1" i="0" u="none" strike="noStrike" kern="0" cap="none" spc="127" normalizeH="0" baseline="0" noProof="0" dirty="0">
              <a:ln>
                <a:noFill/>
              </a:ln>
              <a:solidFill>
                <a:srgbClr val="00B0F0"/>
              </a:solidFill>
              <a:effectLst/>
              <a:uLnTx/>
              <a:uFillTx/>
              <a:latin typeface="Arial" panose="020B0604020202020204" pitchFamily="34" charset="0"/>
              <a:ea typeface="ＭＳ 明朝"/>
              <a:cs typeface="Arial" panose="020B0604020202020204" pitchFamily="34" charset="0"/>
            </a:endParaRPr>
          </a:p>
        </p:txBody>
      </p:sp>
      <p:sp>
        <p:nvSpPr>
          <p:cNvPr id="97" name="Rectangle 96"/>
          <p:cNvSpPr/>
          <p:nvPr/>
        </p:nvSpPr>
        <p:spPr>
          <a:xfrm>
            <a:off x="684028" y="2428848"/>
            <a:ext cx="1234777" cy="3696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127" normalizeH="0" baseline="0" noProof="0" dirty="0">
                <a:ln>
                  <a:noFill/>
                </a:ln>
                <a:solidFill>
                  <a:srgbClr val="00B0F0"/>
                </a:solidFill>
                <a:effectLst/>
                <a:uLnTx/>
                <a:uFillTx/>
                <a:latin typeface="Arial" panose="020B0604020202020204" pitchFamily="34" charset="0"/>
                <a:ea typeface="+mn-ea"/>
                <a:cs typeface="Arial" panose="020B0604020202020204" pitchFamily="34" charset="0"/>
              </a:rPr>
              <a:t>CTTGG</a:t>
            </a:r>
            <a:endParaRPr kumimoji="0" lang="en-US" sz="1600" b="1" i="0" u="none" strike="noStrike" kern="0" cap="none" spc="127" normalizeH="0" baseline="0" noProof="0" dirty="0">
              <a:ln>
                <a:noFill/>
              </a:ln>
              <a:solidFill>
                <a:srgbClr val="00B0F0"/>
              </a:solidFill>
              <a:effectLst/>
              <a:uLnTx/>
              <a:uFillTx/>
              <a:latin typeface="Arial" panose="020B0604020202020204" pitchFamily="34" charset="0"/>
              <a:ea typeface="ＭＳ 明朝"/>
              <a:cs typeface="Arial" panose="020B0604020202020204" pitchFamily="34" charset="0"/>
            </a:endParaRPr>
          </a:p>
        </p:txBody>
      </p:sp>
      <p:sp>
        <p:nvSpPr>
          <p:cNvPr id="178" name="TextBox 177"/>
          <p:cNvSpPr txBox="1"/>
          <p:nvPr/>
        </p:nvSpPr>
        <p:spPr>
          <a:xfrm>
            <a:off x="823648" y="2118472"/>
            <a:ext cx="2803075" cy="338554"/>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B050"/>
                </a:solidFill>
                <a:effectLst/>
                <a:uLnTx/>
                <a:uFillTx/>
                <a:latin typeface="Tahoma"/>
                <a:ea typeface="Tahoma" panose="020B0604030504040204" pitchFamily="34" charset="0"/>
                <a:cs typeface="Tahoma" panose="020B0604030504040204" pitchFamily="34" charset="0"/>
              </a:rPr>
              <a:t>INPUT</a:t>
            </a:r>
            <a:r>
              <a:rPr kumimoji="0" lang="en-US" sz="1600" b="1" i="0" u="none" strike="noStrike" kern="1200" cap="none" spc="0" normalizeH="0" baseline="0" noProof="0" dirty="0">
                <a:ln>
                  <a:noFill/>
                </a:ln>
                <a:solidFill>
                  <a:srgbClr val="000000"/>
                </a:solidFill>
                <a:effectLst/>
                <a:uLnTx/>
                <a:uFillTx/>
                <a:latin typeface="Tahoma"/>
                <a:ea typeface="Tahoma" panose="020B0604030504040204" pitchFamily="34" charset="0"/>
                <a:cs typeface="Tahoma" panose="020B0604030504040204" pitchFamily="34" charset="0"/>
              </a:rPr>
              <a:t>: Read Sequence </a:t>
            </a:r>
            <a:r>
              <a:rPr kumimoji="0" lang="en-US" sz="1600" b="1" i="1" u="none" strike="noStrike" kern="1200" cap="none" spc="0" normalizeH="0" baseline="0" noProof="0" dirty="0">
                <a:ln>
                  <a:noFill/>
                </a:ln>
                <a:solidFill>
                  <a:srgbClr val="000000"/>
                </a:solidFill>
                <a:effectLst/>
                <a:uLnTx/>
                <a:uFillTx/>
                <a:latin typeface="Tahoma"/>
                <a:ea typeface="Tahoma" panose="020B0604030504040204" pitchFamily="34" charset="0"/>
                <a:cs typeface="Tahoma" panose="020B0604030504040204" pitchFamily="34" charset="0"/>
              </a:rPr>
              <a:t>r</a:t>
            </a:r>
            <a:endParaRPr kumimoji="0" lang="en-US" sz="1600" b="1" i="0" u="none" strike="noStrike" kern="1200" cap="none" spc="0" normalizeH="0" baseline="0" noProof="0" dirty="0">
              <a:ln>
                <a:noFill/>
              </a:ln>
              <a:solidFill>
                <a:srgbClr val="000000"/>
              </a:solidFill>
              <a:effectLst/>
              <a:uLnTx/>
              <a:uFillTx/>
              <a:latin typeface="Tahoma"/>
              <a:ea typeface="Tahoma" panose="020B0604030504040204" pitchFamily="34" charset="0"/>
              <a:cs typeface="Tahoma" panose="020B0604030504040204" pitchFamily="34" charset="0"/>
            </a:endParaRPr>
          </a:p>
        </p:txBody>
      </p:sp>
      <p:grpSp>
        <p:nvGrpSpPr>
          <p:cNvPr id="11" name="Group 10"/>
          <p:cNvGrpSpPr/>
          <p:nvPr/>
        </p:nvGrpSpPr>
        <p:grpSpPr>
          <a:xfrm>
            <a:off x="278028" y="2348733"/>
            <a:ext cx="3513221" cy="405047"/>
            <a:chOff x="388989" y="2350046"/>
            <a:chExt cx="4236174" cy="405047"/>
          </a:xfrm>
        </p:grpSpPr>
        <p:sp>
          <p:nvSpPr>
            <p:cNvPr id="184" name="Rectangle 183"/>
            <p:cNvSpPr/>
            <p:nvPr/>
          </p:nvSpPr>
          <p:spPr>
            <a:xfrm>
              <a:off x="388989" y="2466442"/>
              <a:ext cx="4236174" cy="283652"/>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127"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GAACTTGGAGTCTA     CGAG</a:t>
              </a:r>
              <a:endParaRPr kumimoji="0" lang="en-US" sz="1600" b="0" i="0" u="none" strike="noStrike" kern="0" cap="none" spc="127" normalizeH="0" baseline="0" noProof="0" dirty="0">
                <a:ln>
                  <a:noFill/>
                </a:ln>
                <a:solidFill>
                  <a:srgbClr val="000000"/>
                </a:solidFill>
                <a:effectLst/>
                <a:uLnTx/>
                <a:uFillTx/>
                <a:latin typeface="Arial" panose="020B0604020202020204" pitchFamily="34" charset="0"/>
                <a:ea typeface="ＭＳ 明朝"/>
                <a:cs typeface="Arial" panose="020B0604020202020204" pitchFamily="34" charset="0"/>
              </a:endParaRPr>
            </a:p>
          </p:txBody>
        </p:sp>
        <p:sp>
          <p:nvSpPr>
            <p:cNvPr id="5" name="TextBox 4"/>
            <p:cNvSpPr txBox="1"/>
            <p:nvPr/>
          </p:nvSpPr>
          <p:spPr>
            <a:xfrm>
              <a:off x="2946353" y="2350046"/>
              <a:ext cx="941501" cy="40504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32" b="0" i="0" u="none" strike="noStrike" kern="1200" cap="none" spc="0" normalizeH="0" baseline="0" noProof="0" dirty="0">
                  <a:ln>
                    <a:noFill/>
                  </a:ln>
                  <a:solidFill>
                    <a:srgbClr val="000000"/>
                  </a:solidFill>
                  <a:effectLst/>
                  <a:uLnTx/>
                  <a:uFillTx/>
                  <a:latin typeface="Tahoma"/>
                  <a:ea typeface="+mn-ea"/>
                  <a:cs typeface="+mn-cs"/>
                </a:rPr>
                <a:t>...</a:t>
              </a:r>
              <a:endParaRPr kumimoji="0" lang="en-US" sz="1016" b="0" i="0" u="none" strike="noStrike" kern="1200" cap="none" spc="0" normalizeH="0" baseline="0" noProof="0" dirty="0">
                <a:ln>
                  <a:noFill/>
                </a:ln>
                <a:solidFill>
                  <a:srgbClr val="000000"/>
                </a:solidFill>
                <a:effectLst/>
                <a:uLnTx/>
                <a:uFillTx/>
                <a:latin typeface="Tahoma"/>
                <a:ea typeface="+mn-ea"/>
                <a:cs typeface="Arial" panose="020B0604020202020204" pitchFamily="34" charset="0"/>
              </a:endParaRPr>
            </a:p>
          </p:txBody>
        </p:sp>
      </p:grpSp>
      <p:cxnSp>
        <p:nvCxnSpPr>
          <p:cNvPr id="91" name="Straight Arrow Connector 90"/>
          <p:cNvCxnSpPr/>
          <p:nvPr/>
        </p:nvCxnSpPr>
        <p:spPr>
          <a:xfrm flipH="1">
            <a:off x="4240396" y="2870527"/>
            <a:ext cx="0" cy="332495"/>
          </a:xfrm>
          <a:prstGeom prst="straightConnector1">
            <a:avLst/>
          </a:prstGeom>
          <a:ln w="285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93" name="TextBox 92"/>
          <p:cNvSpPr txBox="1"/>
          <p:nvPr/>
        </p:nvSpPr>
        <p:spPr>
          <a:xfrm>
            <a:off x="4372553" y="2419732"/>
            <a:ext cx="3352924" cy="338554"/>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1" u="none" strike="noStrike" kern="1200" cap="none" spc="0" normalizeH="0" baseline="0" noProof="0" dirty="0">
                <a:ln>
                  <a:noFill/>
                </a:ln>
                <a:solidFill>
                  <a:srgbClr val="0070C0"/>
                </a:solidFill>
                <a:effectLst/>
                <a:uLnTx/>
                <a:uFillTx/>
                <a:latin typeface="Tahoma"/>
                <a:ea typeface="+mn-ea"/>
                <a:cs typeface="Tahoma"/>
              </a:rPr>
              <a:t>Read </a:t>
            </a:r>
            <a:r>
              <a:rPr kumimoji="0" lang="en-US" sz="1600" b="1" i="1" u="none" strike="noStrike" kern="1200" cap="none" spc="0" normalizeH="0" baseline="0" noProof="0" dirty="0" err="1">
                <a:ln>
                  <a:noFill/>
                </a:ln>
                <a:solidFill>
                  <a:srgbClr val="0070C0"/>
                </a:solidFill>
                <a:effectLst/>
                <a:uLnTx/>
                <a:uFillTx/>
                <a:latin typeface="Tahoma"/>
                <a:ea typeface="+mn-ea"/>
                <a:cs typeface="Tahoma"/>
              </a:rPr>
              <a:t>bitvector</a:t>
            </a:r>
            <a:r>
              <a:rPr kumimoji="0" lang="en-US" sz="1600" b="1" i="1" u="none" strike="noStrike" kern="1200" cap="none" spc="0" normalizeH="0" baseline="0" noProof="0" dirty="0">
                <a:ln>
                  <a:noFill/>
                </a:ln>
                <a:solidFill>
                  <a:srgbClr val="0070C0"/>
                </a:solidFill>
                <a:effectLst/>
                <a:uLnTx/>
                <a:uFillTx/>
                <a:latin typeface="Tahoma"/>
                <a:ea typeface="+mn-ea"/>
                <a:cs typeface="Tahoma"/>
              </a:rPr>
              <a:t> for </a:t>
            </a:r>
            <a:r>
              <a:rPr kumimoji="0" lang="en-US" sz="1600" b="1" i="0" u="none" strike="noStrike" kern="1200" cap="none" spc="0" normalizeH="0" baseline="0" noProof="0" dirty="0" err="1">
                <a:ln>
                  <a:noFill/>
                </a:ln>
                <a:solidFill>
                  <a:srgbClr val="0070C0"/>
                </a:solidFill>
                <a:effectLst/>
                <a:uLnTx/>
                <a:uFillTx/>
                <a:latin typeface="Tahoma"/>
                <a:ea typeface="+mn-ea"/>
                <a:cs typeface="Tahoma"/>
              </a:rPr>
              <a:t>bin_num</a:t>
            </a:r>
            <a:r>
              <a:rPr kumimoji="0" lang="en-US" sz="1600" b="1" i="0" u="none" strike="noStrike" kern="1200" cap="none" spc="0" normalizeH="0" baseline="0" noProof="0" dirty="0">
                <a:ln>
                  <a:noFill/>
                </a:ln>
                <a:solidFill>
                  <a:srgbClr val="0070C0"/>
                </a:solidFill>
                <a:effectLst/>
                <a:uLnTx/>
                <a:uFillTx/>
                <a:latin typeface="Tahoma"/>
                <a:ea typeface="+mn-ea"/>
                <a:cs typeface="Tahoma"/>
              </a:rPr>
              <a:t>(x)</a:t>
            </a:r>
          </a:p>
        </p:txBody>
      </p:sp>
      <p:sp>
        <p:nvSpPr>
          <p:cNvPr id="190" name="Text Box 1"/>
          <p:cNvSpPr txBox="1"/>
          <p:nvPr/>
        </p:nvSpPr>
        <p:spPr>
          <a:xfrm>
            <a:off x="1398479" y="4380457"/>
            <a:ext cx="125433" cy="505664"/>
          </a:xfrm>
          <a:prstGeom prst="roundRect">
            <a:avLst/>
          </a:prstGeom>
          <a:noFill/>
          <a:ln w="28575" cmpd="sng">
            <a:noFill/>
          </a:ln>
          <a:effectLst/>
          <a:extLst>
            <a:ext uri="{C572A759-6A51-4108-AA02-DFA0A04FC94B}">
              <ma14:wrappingTextBoxFlag xmlns="" xmlns:ma14="http://schemas.microsoft.com/office/mac/drawingml/2011/main"/>
            </a:ext>
          </a:extLst>
        </p:spPr>
        <p:style>
          <a:lnRef idx="0">
            <a:schemeClr val="accent1"/>
          </a:lnRef>
          <a:fillRef idx="0">
            <a:schemeClr val="accent1"/>
          </a:fillRef>
          <a:effectRef idx="0">
            <a:schemeClr val="accent1"/>
          </a:effectRef>
          <a:fontRef idx="minor">
            <a:schemeClr val="dk1"/>
          </a:fontRef>
        </p:style>
        <p:txBody>
          <a:bodyPr rot="0" spcFirstLastPara="0" vert="horz" wrap="square" lIns="58057" tIns="29029" rIns="58057" bIns="29029" numCol="1" spcCol="0" rtlCol="0" fromWordArt="0" anchor="t" anchorCtr="0" forceAA="0" compatLnSpc="1">
            <a:prstTxWarp prst="textNoShape">
              <a:avLst/>
            </a:prstTxWarp>
            <a:noAutofit/>
          </a:bodyP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457200" rtl="0" eaLnBrk="1" fontAlgn="auto" latinLnBrk="0" hangingPunct="1">
              <a:lnSpc>
                <a:spcPct val="40000"/>
              </a:lnSpc>
              <a:spcBef>
                <a:spcPts val="0"/>
              </a:spcBef>
              <a:spcAft>
                <a:spcPts val="0"/>
              </a:spcAft>
              <a:buClrTx/>
              <a:buSzTx/>
              <a:buFontTx/>
              <a:buNone/>
              <a:tabLst/>
              <a:defRPr/>
            </a:pPr>
            <a:r>
              <a:rPr kumimoji="0" lang="en-US" sz="3600" b="0" i="0" u="none" strike="noStrike" kern="0" cap="none" spc="381" normalizeH="0" baseline="0" noProof="0" dirty="0">
                <a:ln>
                  <a:noFill/>
                </a:ln>
                <a:solidFill>
                  <a:srgbClr val="00B0F0"/>
                </a:solidFill>
                <a:effectLst/>
                <a:uLnTx/>
                <a:uFillTx/>
                <a:latin typeface="Tahoma"/>
                <a:ea typeface="+mn-ea"/>
                <a:cs typeface="+mn-cs"/>
              </a:rPr>
              <a:t>...</a:t>
            </a:r>
            <a:endParaRPr kumimoji="0" lang="en-US" sz="3600" b="0" i="0" u="none" strike="noStrike" kern="0" cap="none" spc="381" normalizeH="0" baseline="0" noProof="0" dirty="0">
              <a:ln>
                <a:noFill/>
              </a:ln>
              <a:solidFill>
                <a:srgbClr val="00B0F0"/>
              </a:solidFill>
              <a:effectLst/>
              <a:uLnTx/>
              <a:uFillTx/>
              <a:latin typeface="Tahoma"/>
              <a:ea typeface="ＭＳ 明朝"/>
              <a:cs typeface="Times New Roman"/>
            </a:endParaRPr>
          </a:p>
        </p:txBody>
      </p:sp>
      <p:cxnSp>
        <p:nvCxnSpPr>
          <p:cNvPr id="100" name="Straight Arrow Connector 99"/>
          <p:cNvCxnSpPr/>
          <p:nvPr/>
        </p:nvCxnSpPr>
        <p:spPr>
          <a:xfrm>
            <a:off x="1276155" y="3307740"/>
            <a:ext cx="2738578" cy="1233053"/>
          </a:xfrm>
          <a:prstGeom prst="straightConnector1">
            <a:avLst/>
          </a:prstGeom>
          <a:ln w="15875">
            <a:solidFill>
              <a:schemeClr val="tx1"/>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1" name="Straight Arrow Connector 100"/>
          <p:cNvCxnSpPr/>
          <p:nvPr/>
        </p:nvCxnSpPr>
        <p:spPr>
          <a:xfrm>
            <a:off x="1461195" y="3560873"/>
            <a:ext cx="2553538" cy="43549"/>
          </a:xfrm>
          <a:prstGeom prst="straightConnector1">
            <a:avLst/>
          </a:prstGeom>
          <a:ln w="15875">
            <a:solidFill>
              <a:schemeClr val="tx1"/>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04" name="Straight Arrow Connector 103"/>
          <p:cNvCxnSpPr/>
          <p:nvPr/>
        </p:nvCxnSpPr>
        <p:spPr>
          <a:xfrm>
            <a:off x="1620602" y="3818177"/>
            <a:ext cx="2394131" cy="32522"/>
          </a:xfrm>
          <a:prstGeom prst="straightConnector1">
            <a:avLst/>
          </a:prstGeom>
          <a:ln w="15875">
            <a:solidFill>
              <a:schemeClr val="tx1"/>
            </a:solidFill>
            <a:prstDash val="dash"/>
            <a:tailEnd type="triangle" w="lg" len="lg"/>
          </a:ln>
        </p:spPr>
        <p:style>
          <a:lnRef idx="1">
            <a:schemeClr val="accent1"/>
          </a:lnRef>
          <a:fillRef idx="0">
            <a:schemeClr val="accent1"/>
          </a:fillRef>
          <a:effectRef idx="0">
            <a:schemeClr val="accent1"/>
          </a:effectRef>
          <a:fontRef idx="minor">
            <a:schemeClr val="tx1"/>
          </a:fontRef>
        </p:style>
      </p:cxnSp>
      <p:sp>
        <p:nvSpPr>
          <p:cNvPr id="110" name="TextBox 109"/>
          <p:cNvSpPr txBox="1"/>
          <p:nvPr/>
        </p:nvSpPr>
        <p:spPr>
          <a:xfrm>
            <a:off x="1981748" y="2834124"/>
            <a:ext cx="347050" cy="347050"/>
          </a:xfrm>
          <a:prstGeom prst="ellipse">
            <a:avLst/>
          </a:prstGeom>
          <a:solidFill>
            <a:schemeClr val="tx1"/>
          </a:solidFill>
          <a:ln w="28575" cmpd="sng">
            <a:noFill/>
          </a:ln>
        </p:spPr>
        <p:txBody>
          <a:bodyPr wrap="none" lIns="0" tIns="0" rIns="0" bIns="0" rtlCol="0" anchor="ctr" anchorCtr="0">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latin typeface="Palatino Linotype" panose="02040502050505030304" pitchFamily="18" charset="0"/>
                <a:ea typeface="Tahoma" charset="0"/>
                <a:cs typeface="Tahoma" charset="0"/>
              </a:rPr>
              <a:t>1</a:t>
            </a:r>
          </a:p>
        </p:txBody>
      </p:sp>
      <p:sp>
        <p:nvSpPr>
          <p:cNvPr id="117" name="TextBox 116"/>
          <p:cNvSpPr txBox="1"/>
          <p:nvPr/>
        </p:nvSpPr>
        <p:spPr>
          <a:xfrm>
            <a:off x="5217654" y="4333046"/>
            <a:ext cx="440593" cy="426322"/>
          </a:xfrm>
          <a:prstGeom prst="ellipse">
            <a:avLst/>
          </a:prstGeom>
          <a:noFill/>
          <a:ln w="28575" cmpd="sng">
            <a:solidFill>
              <a:schemeClr val="tx1"/>
            </a:solidFill>
          </a:ln>
        </p:spPr>
        <p:txBody>
          <a:bodyPr wrap="none" rtlCol="0" anchor="ctr" anchorCtr="0">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Tahoma"/>
                <a:ea typeface="Tahoma" charset="0"/>
                <a:cs typeface="Tahoma" charset="0"/>
              </a:rPr>
              <a:t>+</a:t>
            </a:r>
          </a:p>
        </p:txBody>
      </p:sp>
      <p:cxnSp>
        <p:nvCxnSpPr>
          <p:cNvPr id="121" name="Straight Arrow Connector 120"/>
          <p:cNvCxnSpPr>
            <a:endCxn id="92" idx="1"/>
          </p:cNvCxnSpPr>
          <p:nvPr/>
        </p:nvCxnSpPr>
        <p:spPr>
          <a:xfrm>
            <a:off x="1816040" y="4073720"/>
            <a:ext cx="2218657" cy="734055"/>
          </a:xfrm>
          <a:prstGeom prst="straightConnector1">
            <a:avLst/>
          </a:prstGeom>
          <a:ln w="15875">
            <a:solidFill>
              <a:schemeClr val="tx1"/>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24" name="Straight Arrow Connector 123"/>
          <p:cNvCxnSpPr/>
          <p:nvPr/>
        </p:nvCxnSpPr>
        <p:spPr>
          <a:xfrm>
            <a:off x="1981748" y="4312252"/>
            <a:ext cx="2032985" cy="1219102"/>
          </a:xfrm>
          <a:prstGeom prst="straightConnector1">
            <a:avLst/>
          </a:prstGeom>
          <a:ln w="15875">
            <a:solidFill>
              <a:schemeClr val="tx1"/>
            </a:solidFill>
            <a:prstDash val="dash"/>
            <a:tailEnd type="triangle" w="lg" len="lg"/>
          </a:ln>
        </p:spPr>
        <p:style>
          <a:lnRef idx="1">
            <a:schemeClr val="accent1"/>
          </a:lnRef>
          <a:fillRef idx="0">
            <a:schemeClr val="accent1"/>
          </a:fillRef>
          <a:effectRef idx="0">
            <a:schemeClr val="accent1"/>
          </a:effectRef>
          <a:fontRef idx="minor">
            <a:schemeClr val="tx1"/>
          </a:fontRef>
        </p:style>
      </p:cxnSp>
      <p:cxnSp>
        <p:nvCxnSpPr>
          <p:cNvPr id="138" name="Straight Arrow Connector 137"/>
          <p:cNvCxnSpPr>
            <a:endCxn id="117" idx="1"/>
          </p:cNvCxnSpPr>
          <p:nvPr/>
        </p:nvCxnSpPr>
        <p:spPr>
          <a:xfrm>
            <a:off x="4402343" y="3602986"/>
            <a:ext cx="879834" cy="792493"/>
          </a:xfrm>
          <a:prstGeom prst="straightConnector1">
            <a:avLst/>
          </a:prstGeom>
          <a:ln w="285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41" name="Straight Arrow Connector 140"/>
          <p:cNvCxnSpPr/>
          <p:nvPr/>
        </p:nvCxnSpPr>
        <p:spPr>
          <a:xfrm>
            <a:off x="4398203" y="3858014"/>
            <a:ext cx="839478" cy="611572"/>
          </a:xfrm>
          <a:prstGeom prst="straightConnector1">
            <a:avLst/>
          </a:prstGeom>
          <a:ln w="285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43" name="Straight Arrow Connector 142"/>
          <p:cNvCxnSpPr/>
          <p:nvPr/>
        </p:nvCxnSpPr>
        <p:spPr>
          <a:xfrm flipV="1">
            <a:off x="4402981" y="4534707"/>
            <a:ext cx="814673" cy="37654"/>
          </a:xfrm>
          <a:prstGeom prst="straightConnector1">
            <a:avLst/>
          </a:prstGeom>
          <a:ln w="285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45" name="Straight Arrow Connector 144"/>
          <p:cNvCxnSpPr>
            <a:endCxn id="117" idx="3"/>
          </p:cNvCxnSpPr>
          <p:nvPr/>
        </p:nvCxnSpPr>
        <p:spPr>
          <a:xfrm flipV="1">
            <a:off x="4397557" y="4696935"/>
            <a:ext cx="884620" cy="852153"/>
          </a:xfrm>
          <a:prstGeom prst="straightConnector1">
            <a:avLst/>
          </a:prstGeom>
          <a:ln w="285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50" name="Straight Arrow Connector 149"/>
          <p:cNvCxnSpPr>
            <a:stCxn id="92" idx="3"/>
          </p:cNvCxnSpPr>
          <p:nvPr/>
        </p:nvCxnSpPr>
        <p:spPr>
          <a:xfrm flipV="1">
            <a:off x="4401975" y="4633884"/>
            <a:ext cx="833799" cy="173891"/>
          </a:xfrm>
          <a:prstGeom prst="straightConnector1">
            <a:avLst/>
          </a:prstGeom>
          <a:ln w="285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156" name="Text Box 1"/>
          <p:cNvSpPr txBox="1"/>
          <p:nvPr/>
        </p:nvSpPr>
        <p:spPr>
          <a:xfrm>
            <a:off x="6708763" y="4412962"/>
            <a:ext cx="1683004" cy="251125"/>
          </a:xfrm>
          <a:prstGeom prst="roundRect">
            <a:avLst/>
          </a:prstGeom>
          <a:solidFill>
            <a:schemeClr val="bg1"/>
          </a:solidFill>
          <a:ln w="28575" cmpd="sng">
            <a:solidFill>
              <a:schemeClr val="tx1"/>
            </a:solidFill>
          </a:ln>
          <a:effectLst/>
          <a:extLst>
            <a:ext uri="{C572A759-6A51-4108-AA02-DFA0A04FC94B}">
              <ma14:wrappingTextBoxFlag xmlns="" xmlns:ma14="http://schemas.microsoft.com/office/mac/drawingml/2011/main"/>
            </a:ext>
          </a:extLst>
        </p:spPr>
        <p:style>
          <a:lnRef idx="0">
            <a:schemeClr val="accent1"/>
          </a:lnRef>
          <a:fillRef idx="0">
            <a:schemeClr val="accent1"/>
          </a:fillRef>
          <a:effectRef idx="0">
            <a:schemeClr val="accent1"/>
          </a:effectRef>
          <a:fontRef idx="minor">
            <a:schemeClr val="dk1"/>
          </a:fontRef>
        </p:style>
        <p:txBody>
          <a:bodyPr rot="0" spcFirstLastPara="0" vert="horz" wrap="square" lIns="58057" tIns="29029" rIns="58057" bIns="29029" numCol="1" spcCol="0" rtlCol="0" fromWordArt="0" anchor="t" anchorCtr="0" forceAA="0" compatLnSpc="1">
            <a:prstTxWarp prst="textNoShape">
              <a:avLst/>
            </a:prstTxWarp>
            <a:noAutofit/>
          </a:bodyP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3B812F"/>
                </a:solidFill>
                <a:effectLst/>
                <a:uLnTx/>
                <a:uFillTx/>
                <a:latin typeface="Tahoma"/>
                <a:ea typeface="Tahoma" charset="0"/>
                <a:cs typeface="Tahoma" charset="0"/>
              </a:rPr>
              <a:t>≥ Threshold?</a:t>
            </a:r>
          </a:p>
        </p:txBody>
      </p:sp>
      <p:cxnSp>
        <p:nvCxnSpPr>
          <p:cNvPr id="54" name="Straight Connector 53"/>
          <p:cNvCxnSpPr>
            <a:stCxn id="117" idx="6"/>
            <a:endCxn id="156" idx="1"/>
          </p:cNvCxnSpPr>
          <p:nvPr/>
        </p:nvCxnSpPr>
        <p:spPr>
          <a:xfrm flipV="1">
            <a:off x="5658247" y="4538525"/>
            <a:ext cx="1050516" cy="7682"/>
          </a:xfrm>
          <a:prstGeom prst="line">
            <a:avLst/>
          </a:prstGeom>
          <a:ln w="285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67" name="Straight Arrow Connector 166"/>
          <p:cNvCxnSpPr>
            <a:endCxn id="170" idx="0"/>
          </p:cNvCxnSpPr>
          <p:nvPr/>
        </p:nvCxnSpPr>
        <p:spPr>
          <a:xfrm>
            <a:off x="7556662" y="4673944"/>
            <a:ext cx="632992" cy="621252"/>
          </a:xfrm>
          <a:prstGeom prst="straightConnector1">
            <a:avLst/>
          </a:prstGeom>
          <a:ln w="285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170" name="Text Box 1"/>
          <p:cNvSpPr txBox="1"/>
          <p:nvPr/>
        </p:nvSpPr>
        <p:spPr>
          <a:xfrm>
            <a:off x="7475929" y="5295196"/>
            <a:ext cx="1427449" cy="929427"/>
          </a:xfrm>
          <a:prstGeom prst="roundRect">
            <a:avLst/>
          </a:prstGeom>
          <a:noFill/>
          <a:ln w="28575" cmpd="sng">
            <a:noFill/>
          </a:ln>
          <a:effectLst/>
          <a:extLst>
            <a:ext uri="{C572A759-6A51-4108-AA02-DFA0A04FC94B}">
              <ma14:wrappingTextBoxFlag xmlns="" xmlns:ma14="http://schemas.microsoft.com/office/mac/drawingml/2011/main"/>
            </a:ext>
          </a:extLst>
        </p:spPr>
        <p:style>
          <a:lnRef idx="0">
            <a:schemeClr val="accent1"/>
          </a:lnRef>
          <a:fillRef idx="0">
            <a:schemeClr val="accent1"/>
          </a:fillRef>
          <a:effectRef idx="0">
            <a:schemeClr val="accent1"/>
          </a:effectRef>
          <a:fontRef idx="minor">
            <a:schemeClr val="dk1"/>
          </a:fontRef>
        </p:style>
        <p:txBody>
          <a:bodyPr rot="0" spcFirstLastPara="0" vert="horz" wrap="square" lIns="0" tIns="29029" rIns="0" bIns="29029" numCol="1" spcCol="0" rtlCol="0" fromWordArt="0" anchor="t" anchorCtr="0" forceAA="0" compatLnSpc="1">
            <a:prstTxWarp prst="textNoShape">
              <a:avLst/>
            </a:prstTxWarp>
            <a:noAutofit/>
          </a:bodyP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Tahoma"/>
                <a:ea typeface="Tahoma" charset="0"/>
                <a:cs typeface="Tahoma" charset="0"/>
              </a:rPr>
              <a:t>Send to</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Tahoma"/>
                <a:ea typeface="Tahoma" charset="0"/>
                <a:cs typeface="Tahoma" charset="0"/>
              </a:rPr>
              <a:t>Read Mapper</a:t>
            </a:r>
            <a:br>
              <a:rPr kumimoji="0" lang="en-US" sz="1600" b="0" i="1" u="none" strike="noStrike" kern="1200" cap="none" spc="0" normalizeH="0" baseline="0" noProof="0" dirty="0">
                <a:ln>
                  <a:noFill/>
                </a:ln>
                <a:solidFill>
                  <a:srgbClr val="000000"/>
                </a:solidFill>
                <a:effectLst/>
                <a:uLnTx/>
                <a:uFillTx/>
                <a:latin typeface="Tahoma"/>
                <a:ea typeface="Tahoma" charset="0"/>
                <a:cs typeface="Tahoma" charset="0"/>
              </a:rPr>
            </a:br>
            <a:r>
              <a:rPr kumimoji="0" lang="en-US" sz="1600" b="0" i="1" u="none" strike="noStrike" kern="1200" cap="none" spc="0" normalizeH="0" baseline="0" noProof="0" dirty="0">
                <a:ln>
                  <a:noFill/>
                </a:ln>
                <a:solidFill>
                  <a:srgbClr val="000000"/>
                </a:solidFill>
                <a:effectLst/>
                <a:uLnTx/>
                <a:uFillTx/>
                <a:latin typeface="Tahoma"/>
                <a:ea typeface="Tahoma" charset="0"/>
                <a:cs typeface="Tahoma" charset="0"/>
              </a:rPr>
              <a:t>for Sequence</a:t>
            </a:r>
            <a:br>
              <a:rPr kumimoji="0" lang="en-US" sz="1600" b="0" i="1" u="none" strike="noStrike" kern="1200" cap="none" spc="0" normalizeH="0" baseline="0" noProof="0" dirty="0">
                <a:ln>
                  <a:noFill/>
                </a:ln>
                <a:solidFill>
                  <a:srgbClr val="000000"/>
                </a:solidFill>
                <a:effectLst/>
                <a:uLnTx/>
                <a:uFillTx/>
                <a:latin typeface="Tahoma"/>
                <a:ea typeface="Tahoma" charset="0"/>
                <a:cs typeface="Tahoma" charset="0"/>
              </a:rPr>
            </a:br>
            <a:r>
              <a:rPr kumimoji="0" lang="en-US" sz="1600" b="0" i="1" u="none" strike="noStrike" kern="1200" cap="none" spc="0" normalizeH="0" baseline="0" noProof="0" dirty="0">
                <a:ln>
                  <a:noFill/>
                </a:ln>
                <a:solidFill>
                  <a:srgbClr val="000000"/>
                </a:solidFill>
                <a:effectLst/>
                <a:uLnTx/>
                <a:uFillTx/>
                <a:latin typeface="Tahoma"/>
                <a:ea typeface="Tahoma" charset="0"/>
                <a:cs typeface="Tahoma" charset="0"/>
              </a:rPr>
              <a:t>Alignment</a:t>
            </a:r>
          </a:p>
        </p:txBody>
      </p:sp>
      <p:sp>
        <p:nvSpPr>
          <p:cNvPr id="57" name="Left Brace 56"/>
          <p:cNvSpPr/>
          <p:nvPr/>
        </p:nvSpPr>
        <p:spPr>
          <a:xfrm rot="19959800">
            <a:off x="721136" y="3391130"/>
            <a:ext cx="173097" cy="1969430"/>
          </a:xfrm>
          <a:prstGeom prst="leftBrace">
            <a:avLst>
              <a:gd name="adj1" fmla="val 59224"/>
              <a:gd name="adj2" fmla="val 66267"/>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43" b="0" i="0" u="none" strike="noStrike" kern="1200" cap="none" spc="0" normalizeH="0" baseline="0" noProof="0">
              <a:ln>
                <a:noFill/>
              </a:ln>
              <a:solidFill>
                <a:srgbClr val="000000"/>
              </a:solidFill>
              <a:effectLst/>
              <a:uLnTx/>
              <a:uFillTx/>
              <a:latin typeface="Tahoma"/>
              <a:ea typeface="+mn-ea"/>
              <a:cs typeface="+mn-cs"/>
            </a:endParaRPr>
          </a:p>
        </p:txBody>
      </p:sp>
      <p:sp>
        <p:nvSpPr>
          <p:cNvPr id="99" name="TextBox 98"/>
          <p:cNvSpPr txBox="1"/>
          <p:nvPr/>
        </p:nvSpPr>
        <p:spPr>
          <a:xfrm>
            <a:off x="80233" y="4821821"/>
            <a:ext cx="1067716" cy="369332"/>
          </a:xfrm>
          <a:prstGeom prst="rect">
            <a:avLst/>
          </a:prstGeom>
          <a:noFill/>
        </p:spPr>
        <p:txBody>
          <a:bodyPr wrap="square" lIns="0" r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lumMod val="50000"/>
                  </a:srgbClr>
                </a:solidFill>
                <a:effectLst/>
                <a:uLnTx/>
                <a:uFillTx/>
                <a:latin typeface="Tahoma"/>
                <a:ea typeface="Tahoma" panose="020B0604030504040204" pitchFamily="34" charset="0"/>
                <a:cs typeface="Tahoma" panose="020B0604030504040204" pitchFamily="34" charset="0"/>
              </a:rPr>
              <a:t>tokens</a:t>
            </a:r>
          </a:p>
        </p:txBody>
      </p:sp>
      <p:cxnSp>
        <p:nvCxnSpPr>
          <p:cNvPr id="108" name="Straight Arrow Connector 107"/>
          <p:cNvCxnSpPr>
            <a:endCxn id="109" idx="0"/>
          </p:cNvCxnSpPr>
          <p:nvPr/>
        </p:nvCxnSpPr>
        <p:spPr>
          <a:xfrm flipH="1">
            <a:off x="6534543" y="4664087"/>
            <a:ext cx="550298" cy="631109"/>
          </a:xfrm>
          <a:prstGeom prst="straightConnector1">
            <a:avLst/>
          </a:prstGeom>
          <a:ln w="285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109" name="Text Box 1"/>
          <p:cNvSpPr txBox="1"/>
          <p:nvPr/>
        </p:nvSpPr>
        <p:spPr>
          <a:xfrm>
            <a:off x="6109112" y="5295196"/>
            <a:ext cx="850862" cy="437407"/>
          </a:xfrm>
          <a:prstGeom prst="roundRect">
            <a:avLst/>
          </a:prstGeom>
          <a:noFill/>
          <a:ln w="28575" cmpd="sng">
            <a:noFill/>
          </a:ln>
          <a:effectLst/>
          <a:extLst>
            <a:ext uri="{C572A759-6A51-4108-AA02-DFA0A04FC94B}">
              <ma14:wrappingTextBoxFlag xmlns="" xmlns:ma14="http://schemas.microsoft.com/office/mac/drawingml/2011/main"/>
            </a:ext>
          </a:extLst>
        </p:spPr>
        <p:style>
          <a:lnRef idx="0">
            <a:schemeClr val="accent1"/>
          </a:lnRef>
          <a:fillRef idx="0">
            <a:schemeClr val="accent1"/>
          </a:fillRef>
          <a:effectRef idx="0">
            <a:schemeClr val="accent1"/>
          </a:effectRef>
          <a:fontRef idx="minor">
            <a:schemeClr val="dk1"/>
          </a:fontRef>
        </p:style>
        <p:txBody>
          <a:bodyPr rot="0" spcFirstLastPara="0" vert="horz" wrap="square" lIns="58057" tIns="29029" rIns="58057" bIns="29029" numCol="1" spcCol="0" rtlCol="0" fromWordArt="0" anchor="t" anchorCtr="0" forceAA="0" compatLnSpc="1">
            <a:prstTxWarp prst="textNoShape">
              <a:avLst/>
            </a:prstTxWarp>
            <a:noAutofit/>
          </a:bodyP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Tahoma"/>
                <a:ea typeface="Tahoma" charset="0"/>
                <a:cs typeface="Tahoma" charset="0"/>
              </a:rPr>
              <a:t>Discard</a:t>
            </a:r>
          </a:p>
        </p:txBody>
      </p:sp>
      <p:sp>
        <p:nvSpPr>
          <p:cNvPr id="111" name="Text Box 1"/>
          <p:cNvSpPr txBox="1"/>
          <p:nvPr/>
        </p:nvSpPr>
        <p:spPr>
          <a:xfrm>
            <a:off x="6290533" y="4795856"/>
            <a:ext cx="519159" cy="213189"/>
          </a:xfrm>
          <a:prstGeom prst="roundRect">
            <a:avLst/>
          </a:prstGeom>
          <a:noFill/>
          <a:ln w="28575" cmpd="sng">
            <a:noFill/>
          </a:ln>
          <a:effectLst/>
          <a:extLst>
            <a:ext uri="{C572A759-6A51-4108-AA02-DFA0A04FC94B}">
              <ma14:wrappingTextBoxFlag xmlns="" xmlns:ma14="http://schemas.microsoft.com/office/mac/drawingml/2011/main"/>
            </a:ext>
          </a:extLst>
        </p:spPr>
        <p:style>
          <a:lnRef idx="0">
            <a:schemeClr val="accent1"/>
          </a:lnRef>
          <a:fillRef idx="0">
            <a:schemeClr val="accent1"/>
          </a:fillRef>
          <a:effectRef idx="0">
            <a:schemeClr val="accent1"/>
          </a:effectRef>
          <a:fontRef idx="minor">
            <a:schemeClr val="dk1"/>
          </a:fontRef>
        </p:style>
        <p:txBody>
          <a:bodyPr rot="0" spcFirstLastPara="0" vert="horz" wrap="square" lIns="58057" tIns="29029" rIns="58057" bIns="29029" numCol="1" spcCol="0" rtlCol="0" fromWordArt="0" anchor="t" anchorCtr="0" forceAA="0" compatLnSpc="1">
            <a:prstTxWarp prst="textNoShape">
              <a:avLst/>
            </a:prstTxWarp>
            <a:noAutofit/>
          </a:bodyP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3B812F"/>
                </a:solidFill>
                <a:effectLst/>
                <a:uLnTx/>
                <a:uFillTx/>
                <a:latin typeface="Tahoma"/>
                <a:ea typeface="Tahoma" charset="0"/>
                <a:cs typeface="Tahoma" charset="0"/>
              </a:rPr>
              <a:t>NO</a:t>
            </a:r>
          </a:p>
        </p:txBody>
      </p:sp>
      <p:sp>
        <p:nvSpPr>
          <p:cNvPr id="112" name="Text Box 1"/>
          <p:cNvSpPr txBox="1"/>
          <p:nvPr/>
        </p:nvSpPr>
        <p:spPr>
          <a:xfrm>
            <a:off x="7873158" y="4790711"/>
            <a:ext cx="519159" cy="213189"/>
          </a:xfrm>
          <a:prstGeom prst="roundRect">
            <a:avLst/>
          </a:prstGeom>
          <a:noFill/>
          <a:ln w="28575" cmpd="sng">
            <a:noFill/>
          </a:ln>
          <a:effectLst/>
          <a:extLst>
            <a:ext uri="{C572A759-6A51-4108-AA02-DFA0A04FC94B}">
              <ma14:wrappingTextBoxFlag xmlns="" xmlns:ma14="http://schemas.microsoft.com/office/mac/drawingml/2011/main"/>
            </a:ext>
          </a:extLst>
        </p:spPr>
        <p:style>
          <a:lnRef idx="0">
            <a:schemeClr val="accent1"/>
          </a:lnRef>
          <a:fillRef idx="0">
            <a:schemeClr val="accent1"/>
          </a:fillRef>
          <a:effectRef idx="0">
            <a:schemeClr val="accent1"/>
          </a:effectRef>
          <a:fontRef idx="minor">
            <a:schemeClr val="dk1"/>
          </a:fontRef>
        </p:style>
        <p:txBody>
          <a:bodyPr rot="0" spcFirstLastPara="0" vert="horz" wrap="square" lIns="58057" tIns="29029" rIns="58057" bIns="29029" numCol="1" spcCol="0" rtlCol="0" fromWordArt="0" anchor="t" anchorCtr="0" forceAA="0" compatLnSpc="1">
            <a:prstTxWarp prst="textNoShape">
              <a:avLst/>
            </a:prstTxWarp>
            <a:noAutofit/>
          </a:bodyP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3B812F"/>
                </a:solidFill>
                <a:effectLst/>
                <a:uLnTx/>
                <a:uFillTx/>
                <a:latin typeface="Tahoma"/>
                <a:ea typeface="Tahoma" charset="0"/>
                <a:cs typeface="Tahoma" charset="0"/>
              </a:rPr>
              <a:t>YES</a:t>
            </a:r>
          </a:p>
        </p:txBody>
      </p:sp>
      <p:sp>
        <p:nvSpPr>
          <p:cNvPr id="42" name="TextBox 41"/>
          <p:cNvSpPr txBox="1"/>
          <p:nvPr/>
        </p:nvSpPr>
        <p:spPr>
          <a:xfrm>
            <a:off x="5555927" y="3936841"/>
            <a:ext cx="622806" cy="338554"/>
          </a:xfrm>
          <a:prstGeom prst="rect">
            <a:avLst/>
          </a:prstGeom>
          <a:noFill/>
        </p:spPr>
        <p:txBody>
          <a:bodyPr wrap="square" lIns="0" r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1" u="none" strike="noStrike" kern="1200" cap="none" spc="0" normalizeH="0" baseline="0" noProof="0" dirty="0">
                <a:ln>
                  <a:noFill/>
                </a:ln>
                <a:solidFill>
                  <a:srgbClr val="0070C0"/>
                </a:solidFill>
                <a:effectLst/>
                <a:uLnTx/>
                <a:uFillTx/>
                <a:latin typeface="Tahoma"/>
                <a:ea typeface="Tahoma" panose="020B0604030504040204" pitchFamily="34" charset="0"/>
                <a:cs typeface="Tahoma" panose="020B0604030504040204" pitchFamily="34" charset="0"/>
              </a:rPr>
              <a:t>Sum</a:t>
            </a:r>
            <a:endParaRPr kumimoji="0" lang="en-US" sz="1270" b="0" i="1" u="none" strike="noStrike" kern="1200" cap="none" spc="0" normalizeH="0" baseline="0" noProof="0" dirty="0">
              <a:ln>
                <a:noFill/>
              </a:ln>
              <a:solidFill>
                <a:srgbClr val="0070C0"/>
              </a:solidFill>
              <a:effectLst/>
              <a:uLnTx/>
              <a:uFillTx/>
              <a:latin typeface="Tahoma"/>
              <a:ea typeface="Tahoma" panose="020B0604030504040204" pitchFamily="34" charset="0"/>
              <a:cs typeface="Tahoma" panose="020B0604030504040204" pitchFamily="34" charset="0"/>
            </a:endParaRPr>
          </a:p>
        </p:txBody>
      </p:sp>
      <p:sp>
        <p:nvSpPr>
          <p:cNvPr id="44" name="Title 1"/>
          <p:cNvSpPr>
            <a:spLocks noGrp="1"/>
          </p:cNvSpPr>
          <p:nvPr>
            <p:ph type="title"/>
          </p:nvPr>
        </p:nvSpPr>
        <p:spPr>
          <a:xfrm>
            <a:off x="228600" y="152400"/>
            <a:ext cx="8610600" cy="1066800"/>
          </a:xfrm>
        </p:spPr>
        <p:txBody>
          <a:bodyPr/>
          <a:lstStyle/>
          <a:p>
            <a:r>
              <a:rPr lang="en-US" sz="4400" b="1" dirty="0">
                <a:solidFill>
                  <a:schemeClr val="tx1"/>
                </a:solidFill>
                <a:latin typeface="Cambria" charset="0"/>
                <a:ea typeface="Cambria" charset="0"/>
                <a:cs typeface="Cambria" charset="0"/>
              </a:rPr>
              <a:t>GRIM-Filter: Checking a Bin</a:t>
            </a:r>
          </a:p>
        </p:txBody>
      </p:sp>
      <p:sp>
        <p:nvSpPr>
          <p:cNvPr id="45" name="Content Placeholder 2"/>
          <p:cNvSpPr>
            <a:spLocks noGrp="1"/>
          </p:cNvSpPr>
          <p:nvPr>
            <p:ph idx="1"/>
          </p:nvPr>
        </p:nvSpPr>
        <p:spPr>
          <a:xfrm>
            <a:off x="228600" y="1096370"/>
            <a:ext cx="8610600" cy="541361"/>
          </a:xfrm>
        </p:spPr>
        <p:txBody>
          <a:bodyPr/>
          <a:lstStyle/>
          <a:p>
            <a:pPr marL="0" indent="0">
              <a:buNone/>
            </a:pPr>
            <a:r>
              <a:rPr lang="en-US" sz="2400" dirty="0"/>
              <a:t>How GRIM-Filter determines whether to </a:t>
            </a:r>
            <a:r>
              <a:rPr lang="en-US" sz="2400" b="1" dirty="0">
                <a:solidFill>
                  <a:srgbClr val="538234"/>
                </a:solidFill>
              </a:rPr>
              <a:t>discard</a:t>
            </a:r>
            <a:r>
              <a:rPr lang="en-US" sz="2400" dirty="0">
                <a:solidFill>
                  <a:srgbClr val="538234"/>
                </a:solidFill>
              </a:rPr>
              <a:t> </a:t>
            </a:r>
            <a:r>
              <a:rPr lang="en-US" sz="2400" dirty="0"/>
              <a:t>potential match locations in a given bin </a:t>
            </a:r>
            <a:r>
              <a:rPr lang="en-US" sz="2400" b="1" dirty="0">
                <a:solidFill>
                  <a:srgbClr val="538234"/>
                </a:solidFill>
              </a:rPr>
              <a:t>prior</a:t>
            </a:r>
            <a:r>
              <a:rPr lang="en-US" sz="2400" dirty="0">
                <a:solidFill>
                  <a:srgbClr val="538234"/>
                </a:solidFill>
              </a:rPr>
              <a:t> </a:t>
            </a:r>
            <a:r>
              <a:rPr lang="en-US" sz="2400" dirty="0"/>
              <a:t>to alignment</a:t>
            </a:r>
          </a:p>
        </p:txBody>
      </p:sp>
      <p:sp>
        <p:nvSpPr>
          <p:cNvPr id="47" name="TextBox 46"/>
          <p:cNvSpPr txBox="1"/>
          <p:nvPr/>
        </p:nvSpPr>
        <p:spPr>
          <a:xfrm>
            <a:off x="788188" y="5723975"/>
            <a:ext cx="347050" cy="347050"/>
          </a:xfrm>
          <a:prstGeom prst="ellipse">
            <a:avLst/>
          </a:prstGeom>
          <a:solidFill>
            <a:schemeClr val="tx1"/>
          </a:solidFill>
          <a:ln w="28575" cmpd="sng">
            <a:noFill/>
          </a:ln>
        </p:spPr>
        <p:txBody>
          <a:bodyPr wrap="none" lIns="0" tIns="0" rIns="0" bIns="0" rtlCol="0" anchor="ctr" anchorCtr="0">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Palatino Linotype" panose="02040502050505030304" pitchFamily="18" charset="0"/>
                <a:ea typeface="Tahoma" charset="0"/>
                <a:cs typeface="Tahoma" charset="0"/>
              </a:rPr>
              <a:t>3</a:t>
            </a:r>
            <a:endParaRPr kumimoji="0" lang="en-US" sz="2000" b="1" i="0" u="none" strike="noStrike" kern="1200" cap="none" spc="0" normalizeH="0" baseline="0" noProof="0" dirty="0">
              <a:ln>
                <a:noFill/>
              </a:ln>
              <a:solidFill>
                <a:srgbClr val="FFFFFF"/>
              </a:solidFill>
              <a:effectLst/>
              <a:uLnTx/>
              <a:uFillTx/>
              <a:latin typeface="Palatino Linotype" panose="02040502050505030304" pitchFamily="18" charset="0"/>
              <a:ea typeface="Tahoma" charset="0"/>
              <a:cs typeface="Tahoma" charset="0"/>
            </a:endParaRPr>
          </a:p>
        </p:txBody>
      </p:sp>
      <p:sp>
        <p:nvSpPr>
          <p:cNvPr id="48" name="TextBox 47"/>
          <p:cNvSpPr txBox="1"/>
          <p:nvPr/>
        </p:nvSpPr>
        <p:spPr>
          <a:xfrm>
            <a:off x="4034697" y="2441744"/>
            <a:ext cx="347050" cy="347050"/>
          </a:xfrm>
          <a:prstGeom prst="ellipse">
            <a:avLst/>
          </a:prstGeom>
          <a:solidFill>
            <a:schemeClr val="tx1"/>
          </a:solidFill>
          <a:ln w="28575" cmpd="sng">
            <a:noFill/>
          </a:ln>
        </p:spPr>
        <p:txBody>
          <a:bodyPr wrap="none" lIns="0" tIns="0" rIns="0" bIns="0" rtlCol="0" anchor="ctr" anchorCtr="0">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latin typeface="Palatino Linotype" panose="02040502050505030304" pitchFamily="18" charset="0"/>
                <a:ea typeface="Tahoma" charset="0"/>
                <a:cs typeface="Tahoma" charset="0"/>
              </a:rPr>
              <a:t>2</a:t>
            </a:r>
          </a:p>
        </p:txBody>
      </p:sp>
      <p:sp>
        <p:nvSpPr>
          <p:cNvPr id="49" name="TextBox 48"/>
          <p:cNvSpPr txBox="1"/>
          <p:nvPr/>
        </p:nvSpPr>
        <p:spPr>
          <a:xfrm>
            <a:off x="5233622" y="3930668"/>
            <a:ext cx="347050" cy="347050"/>
          </a:xfrm>
          <a:prstGeom prst="ellipse">
            <a:avLst/>
          </a:prstGeom>
          <a:solidFill>
            <a:schemeClr val="tx1"/>
          </a:solidFill>
          <a:ln w="28575" cmpd="sng">
            <a:noFill/>
          </a:ln>
        </p:spPr>
        <p:txBody>
          <a:bodyPr wrap="none" lIns="0" tIns="0" rIns="0" bIns="0" rtlCol="0" anchor="ctr" anchorCtr="0">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Palatino Linotype" panose="02040502050505030304" pitchFamily="18" charset="0"/>
                <a:ea typeface="Tahoma" charset="0"/>
                <a:cs typeface="Tahoma" charset="0"/>
              </a:rPr>
              <a:t>4</a:t>
            </a:r>
            <a:endParaRPr kumimoji="0" lang="en-US" sz="2000" b="1" i="0" u="none" strike="noStrike" kern="1200" cap="none" spc="0" normalizeH="0" baseline="0" noProof="0" dirty="0">
              <a:ln>
                <a:noFill/>
              </a:ln>
              <a:solidFill>
                <a:srgbClr val="FFFFFF"/>
              </a:solidFill>
              <a:effectLst/>
              <a:uLnTx/>
              <a:uFillTx/>
              <a:latin typeface="Palatino Linotype" panose="02040502050505030304" pitchFamily="18" charset="0"/>
              <a:ea typeface="Tahoma" charset="0"/>
              <a:cs typeface="Tahoma" charset="0"/>
            </a:endParaRPr>
          </a:p>
        </p:txBody>
      </p:sp>
      <p:sp>
        <p:nvSpPr>
          <p:cNvPr id="50" name="TextBox 49"/>
          <p:cNvSpPr txBox="1"/>
          <p:nvPr/>
        </p:nvSpPr>
        <p:spPr>
          <a:xfrm>
            <a:off x="7128879" y="3930668"/>
            <a:ext cx="347050" cy="347050"/>
          </a:xfrm>
          <a:prstGeom prst="ellipse">
            <a:avLst/>
          </a:prstGeom>
          <a:solidFill>
            <a:schemeClr val="tx1"/>
          </a:solidFill>
          <a:ln w="28575" cmpd="sng">
            <a:noFill/>
          </a:ln>
        </p:spPr>
        <p:txBody>
          <a:bodyPr wrap="none" lIns="0" tIns="0" rIns="0" bIns="0" rtlCol="0" anchor="ctr" anchorCtr="0">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Palatino Linotype" panose="02040502050505030304" pitchFamily="18" charset="0"/>
                <a:ea typeface="Tahoma" charset="0"/>
                <a:cs typeface="Tahoma" charset="0"/>
              </a:rPr>
              <a:t>5</a:t>
            </a:r>
            <a:endParaRPr kumimoji="0" lang="en-US" sz="2000" b="1" i="0" u="none" strike="noStrike" kern="1200" cap="none" spc="0" normalizeH="0" baseline="0" noProof="0" dirty="0">
              <a:ln>
                <a:noFill/>
              </a:ln>
              <a:solidFill>
                <a:srgbClr val="FFFFFF"/>
              </a:solidFill>
              <a:effectLst/>
              <a:uLnTx/>
              <a:uFillTx/>
              <a:latin typeface="Palatino Linotype" panose="02040502050505030304" pitchFamily="18" charset="0"/>
              <a:ea typeface="Tahoma" charset="0"/>
              <a:cs typeface="Tahoma" charset="0"/>
            </a:endParaRPr>
          </a:p>
        </p:txBody>
      </p:sp>
      <p:grpSp>
        <p:nvGrpSpPr>
          <p:cNvPr id="10" name="Group 9"/>
          <p:cNvGrpSpPr/>
          <p:nvPr/>
        </p:nvGrpSpPr>
        <p:grpSpPr>
          <a:xfrm>
            <a:off x="4034697" y="3328004"/>
            <a:ext cx="367278" cy="2959542"/>
            <a:chOff x="4773896" y="3386943"/>
            <a:chExt cx="367278" cy="2959542"/>
          </a:xfrm>
        </p:grpSpPr>
        <p:sp>
          <p:nvSpPr>
            <p:cNvPr id="92" name="Rectangle 91"/>
            <p:cNvSpPr/>
            <p:nvPr/>
          </p:nvSpPr>
          <p:spPr>
            <a:xfrm>
              <a:off x="4773896" y="3386943"/>
              <a:ext cx="367278" cy="2959542"/>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127" normalizeH="0" baseline="0" noProof="0" dirty="0">
                  <a:ln>
                    <a:noFill/>
                  </a:ln>
                  <a:solidFill>
                    <a:srgbClr val="000000"/>
                  </a:solidFill>
                  <a:effectLst/>
                  <a:uLnTx/>
                  <a:uFillTx/>
                  <a:latin typeface="Arial" panose="020B0604020202020204" pitchFamily="34" charset="0"/>
                  <a:ea typeface="ＭＳ 明朝"/>
                  <a:cs typeface="Arial" panose="020B0604020202020204" pitchFamily="34" charset="0"/>
                </a:rPr>
                <a:t>1</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127" normalizeH="0" baseline="0" noProof="0" dirty="0">
                  <a:ln>
                    <a:noFill/>
                  </a:ln>
                  <a:solidFill>
                    <a:srgbClr val="000000"/>
                  </a:solidFill>
                  <a:effectLst/>
                  <a:uLnTx/>
                  <a:uFillTx/>
                  <a:latin typeface="Arial" panose="020B0604020202020204" pitchFamily="34" charset="0"/>
                  <a:ea typeface="ＭＳ 明朝"/>
                  <a:cs typeface="Arial" panose="020B0604020202020204" pitchFamily="34" charset="0"/>
                </a:rPr>
                <a:t>0</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127" normalizeH="0" baseline="0" noProof="0" dirty="0">
                  <a:ln>
                    <a:noFill/>
                  </a:ln>
                  <a:solidFill>
                    <a:srgbClr val="000000"/>
                  </a:solidFill>
                  <a:effectLst/>
                  <a:uLnTx/>
                  <a:uFillTx/>
                  <a:latin typeface="Arial" panose="020B0604020202020204" pitchFamily="34" charset="0"/>
                  <a:ea typeface="ＭＳ 明朝"/>
                  <a:cs typeface="Arial" panose="020B0604020202020204" pitchFamily="34" charset="0"/>
                </a:rPr>
                <a:t>1</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0" cap="none" spc="127" normalizeH="0" baseline="0" noProof="0" dirty="0">
                <a:ln>
                  <a:noFill/>
                </a:ln>
                <a:solidFill>
                  <a:srgbClr val="000000"/>
                </a:solidFill>
                <a:effectLst/>
                <a:uLnTx/>
                <a:uFillTx/>
                <a:latin typeface="Arial" panose="020B0604020202020204" pitchFamily="34" charset="0"/>
                <a:ea typeface="ＭＳ 明朝"/>
                <a:cs typeface="Arial" panose="020B0604020202020204" pitchFamily="34" charset="0"/>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127" normalizeH="0" baseline="0" noProof="0" dirty="0">
                  <a:ln>
                    <a:noFill/>
                  </a:ln>
                  <a:solidFill>
                    <a:srgbClr val="000000"/>
                  </a:solidFill>
                  <a:effectLst/>
                  <a:uLnTx/>
                  <a:uFillTx/>
                  <a:latin typeface="Arial" panose="020B0604020202020204" pitchFamily="34" charset="0"/>
                  <a:ea typeface="ＭＳ 明朝"/>
                  <a:cs typeface="Arial" panose="020B0604020202020204" pitchFamily="34" charset="0"/>
                </a:rPr>
                <a:t>0</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127" normalizeH="0" baseline="0" noProof="0" dirty="0">
                  <a:ln>
                    <a:noFill/>
                  </a:ln>
                  <a:solidFill>
                    <a:srgbClr val="000000"/>
                  </a:solidFill>
                  <a:effectLst/>
                  <a:uLnTx/>
                  <a:uFillTx/>
                  <a:latin typeface="Arial" panose="020B0604020202020204" pitchFamily="34" charset="0"/>
                  <a:ea typeface="ＭＳ 明朝"/>
                  <a:cs typeface="Arial" panose="020B0604020202020204" pitchFamily="34" charset="0"/>
                </a:rPr>
                <a:t>1</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127" normalizeH="0" baseline="0" noProof="0" dirty="0">
                  <a:ln>
                    <a:noFill/>
                  </a:ln>
                  <a:solidFill>
                    <a:srgbClr val="000000"/>
                  </a:solidFill>
                  <a:effectLst/>
                  <a:uLnTx/>
                  <a:uFillTx/>
                  <a:latin typeface="Arial" panose="020B0604020202020204" pitchFamily="34" charset="0"/>
                  <a:ea typeface="ＭＳ 明朝"/>
                  <a:cs typeface="Arial" panose="020B0604020202020204" pitchFamily="34" charset="0"/>
                </a:rPr>
                <a:t>1 </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0" cap="none" spc="127" normalizeH="0" baseline="0" noProof="0" dirty="0">
                <a:ln>
                  <a:noFill/>
                </a:ln>
                <a:solidFill>
                  <a:srgbClr val="000000"/>
                </a:solidFill>
                <a:effectLst/>
                <a:uLnTx/>
                <a:uFillTx/>
                <a:latin typeface="Arial" panose="020B0604020202020204" pitchFamily="34" charset="0"/>
                <a:ea typeface="ＭＳ 明朝"/>
                <a:cs typeface="Arial" panose="020B0604020202020204" pitchFamily="34" charset="0"/>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127" normalizeH="0" baseline="0" noProof="0" dirty="0">
                  <a:ln>
                    <a:noFill/>
                  </a:ln>
                  <a:solidFill>
                    <a:srgbClr val="000000"/>
                  </a:solidFill>
                  <a:effectLst/>
                  <a:uLnTx/>
                  <a:uFillTx/>
                  <a:latin typeface="Arial" panose="020B0604020202020204" pitchFamily="34" charset="0"/>
                  <a:ea typeface="ＭＳ 明朝"/>
                  <a:cs typeface="Arial" panose="020B0604020202020204" pitchFamily="34" charset="0"/>
                </a:rPr>
                <a:t>1</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127" normalizeH="0" baseline="0" noProof="0" dirty="0">
                  <a:ln>
                    <a:noFill/>
                  </a:ln>
                  <a:solidFill>
                    <a:srgbClr val="000000"/>
                  </a:solidFill>
                  <a:effectLst/>
                  <a:uLnTx/>
                  <a:uFillTx/>
                  <a:latin typeface="Arial" panose="020B0604020202020204" pitchFamily="34" charset="0"/>
                  <a:ea typeface="ＭＳ 明朝"/>
                  <a:cs typeface="Arial" panose="020B0604020202020204" pitchFamily="34" charset="0"/>
                </a:rPr>
                <a:t>0</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127" normalizeH="0" baseline="0" noProof="0" dirty="0">
                  <a:ln>
                    <a:noFill/>
                  </a:ln>
                  <a:solidFill>
                    <a:srgbClr val="000000"/>
                  </a:solidFill>
                  <a:effectLst/>
                  <a:uLnTx/>
                  <a:uFillTx/>
                  <a:latin typeface="Arial" panose="020B0604020202020204" pitchFamily="34" charset="0"/>
                  <a:ea typeface="ＭＳ 明朝"/>
                  <a:cs typeface="Arial" panose="020B0604020202020204" pitchFamily="34" charset="0"/>
                </a:rPr>
                <a:t>0</a:t>
              </a:r>
            </a:p>
          </p:txBody>
        </p:sp>
        <p:sp>
          <p:nvSpPr>
            <p:cNvPr id="8" name="Rectangle 7"/>
            <p:cNvSpPr/>
            <p:nvPr/>
          </p:nvSpPr>
          <p:spPr>
            <a:xfrm>
              <a:off x="4861809" y="5089976"/>
              <a:ext cx="265073" cy="369332"/>
            </a:xfrm>
            <a:prstGeom prst="rect">
              <a:avLst/>
            </a:prstGeom>
          </p:spPr>
          <p:txBody>
            <a:bodyPr wrap="non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127" normalizeH="0" baseline="0" noProof="0" dirty="0">
                  <a:ln>
                    <a:noFill/>
                  </a:ln>
                  <a:solidFill>
                    <a:srgbClr val="000000"/>
                  </a:solidFill>
                  <a:effectLst/>
                  <a:uLnTx/>
                  <a:uFillTx/>
                  <a:latin typeface="Arial" panose="020B0604020202020204" pitchFamily="34" charset="0"/>
                  <a:ea typeface="ＭＳ 明朝"/>
                  <a:cs typeface="Arial" panose="020B0604020202020204" pitchFamily="34" charset="0"/>
                </a:rPr>
                <a:t>.</a:t>
              </a:r>
            </a:p>
          </p:txBody>
        </p:sp>
        <p:sp>
          <p:nvSpPr>
            <p:cNvPr id="9" name="Rectangle 8"/>
            <p:cNvSpPr/>
            <p:nvPr/>
          </p:nvSpPr>
          <p:spPr>
            <a:xfrm>
              <a:off x="4859167" y="5021490"/>
              <a:ext cx="265073" cy="369332"/>
            </a:xfrm>
            <a:prstGeom prst="rect">
              <a:avLst/>
            </a:prstGeom>
          </p:spPr>
          <p:txBody>
            <a:bodyPr wrap="non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127" normalizeH="0" baseline="0" noProof="0">
                  <a:ln>
                    <a:noFill/>
                  </a:ln>
                  <a:solidFill>
                    <a:srgbClr val="000000"/>
                  </a:solidFill>
                  <a:effectLst/>
                  <a:uLnTx/>
                  <a:uFillTx/>
                  <a:latin typeface="Arial" panose="020B0604020202020204" pitchFamily="34" charset="0"/>
                  <a:ea typeface="ＭＳ 明朝"/>
                  <a:cs typeface="Arial" panose="020B0604020202020204" pitchFamily="34" charset="0"/>
                </a:rPr>
                <a:t>.</a:t>
              </a:r>
              <a:endParaRPr kumimoji="0" lang="en-US" sz="1800" b="0" i="0" u="none" strike="noStrike" kern="0" cap="none" spc="127" normalizeH="0" baseline="0" noProof="0" dirty="0">
                <a:ln>
                  <a:noFill/>
                </a:ln>
                <a:solidFill>
                  <a:srgbClr val="000000"/>
                </a:solidFill>
                <a:effectLst/>
                <a:uLnTx/>
                <a:uFillTx/>
                <a:latin typeface="Arial" panose="020B0604020202020204" pitchFamily="34" charset="0"/>
                <a:ea typeface="ＭＳ 明朝"/>
                <a:cs typeface="Arial" panose="020B0604020202020204" pitchFamily="34" charset="0"/>
              </a:endParaRPr>
            </a:p>
          </p:txBody>
        </p:sp>
        <p:sp>
          <p:nvSpPr>
            <p:cNvPr id="56" name="Rectangle 55"/>
            <p:cNvSpPr/>
            <p:nvPr/>
          </p:nvSpPr>
          <p:spPr>
            <a:xfrm>
              <a:off x="4859166" y="5158462"/>
              <a:ext cx="265073" cy="369332"/>
            </a:xfrm>
            <a:prstGeom prst="rect">
              <a:avLst/>
            </a:prstGeom>
          </p:spPr>
          <p:txBody>
            <a:bodyPr wrap="non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127" normalizeH="0" baseline="0" noProof="0" dirty="0">
                  <a:ln>
                    <a:noFill/>
                  </a:ln>
                  <a:solidFill>
                    <a:srgbClr val="000000"/>
                  </a:solidFill>
                  <a:effectLst/>
                  <a:uLnTx/>
                  <a:uFillTx/>
                  <a:latin typeface="Arial" panose="020B0604020202020204" pitchFamily="34" charset="0"/>
                  <a:ea typeface="ＭＳ 明朝"/>
                  <a:cs typeface="Arial" panose="020B0604020202020204" pitchFamily="34" charset="0"/>
                </a:rPr>
                <a:t>.</a:t>
              </a:r>
            </a:p>
          </p:txBody>
        </p:sp>
        <p:sp>
          <p:nvSpPr>
            <p:cNvPr id="58" name="Rectangle 57"/>
            <p:cNvSpPr/>
            <p:nvPr/>
          </p:nvSpPr>
          <p:spPr>
            <a:xfrm>
              <a:off x="4859207" y="4114224"/>
              <a:ext cx="265073" cy="369332"/>
            </a:xfrm>
            <a:prstGeom prst="rect">
              <a:avLst/>
            </a:prstGeom>
          </p:spPr>
          <p:txBody>
            <a:bodyPr wrap="non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127" normalizeH="0" baseline="0" noProof="0" dirty="0">
                  <a:ln>
                    <a:noFill/>
                  </a:ln>
                  <a:solidFill>
                    <a:srgbClr val="000000"/>
                  </a:solidFill>
                  <a:effectLst/>
                  <a:uLnTx/>
                  <a:uFillTx/>
                  <a:latin typeface="Arial" panose="020B0604020202020204" pitchFamily="34" charset="0"/>
                  <a:ea typeface="ＭＳ 明朝"/>
                  <a:cs typeface="Arial" panose="020B0604020202020204" pitchFamily="34" charset="0"/>
                </a:rPr>
                <a:t>.</a:t>
              </a:r>
            </a:p>
          </p:txBody>
        </p:sp>
        <p:sp>
          <p:nvSpPr>
            <p:cNvPr id="59" name="Rectangle 58"/>
            <p:cNvSpPr/>
            <p:nvPr/>
          </p:nvSpPr>
          <p:spPr>
            <a:xfrm>
              <a:off x="4856565" y="4045738"/>
              <a:ext cx="265073" cy="369332"/>
            </a:xfrm>
            <a:prstGeom prst="rect">
              <a:avLst/>
            </a:prstGeom>
          </p:spPr>
          <p:txBody>
            <a:bodyPr wrap="non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127" normalizeH="0" baseline="0" noProof="0">
                  <a:ln>
                    <a:noFill/>
                  </a:ln>
                  <a:solidFill>
                    <a:srgbClr val="000000"/>
                  </a:solidFill>
                  <a:effectLst/>
                  <a:uLnTx/>
                  <a:uFillTx/>
                  <a:latin typeface="Arial" panose="020B0604020202020204" pitchFamily="34" charset="0"/>
                  <a:ea typeface="ＭＳ 明朝"/>
                  <a:cs typeface="Arial" panose="020B0604020202020204" pitchFamily="34" charset="0"/>
                </a:rPr>
                <a:t>.</a:t>
              </a:r>
              <a:endParaRPr kumimoji="0" lang="en-US" sz="1800" b="0" i="0" u="none" strike="noStrike" kern="0" cap="none" spc="127" normalizeH="0" baseline="0" noProof="0" dirty="0">
                <a:ln>
                  <a:noFill/>
                </a:ln>
                <a:solidFill>
                  <a:srgbClr val="000000"/>
                </a:solidFill>
                <a:effectLst/>
                <a:uLnTx/>
                <a:uFillTx/>
                <a:latin typeface="Arial" panose="020B0604020202020204" pitchFamily="34" charset="0"/>
                <a:ea typeface="ＭＳ 明朝"/>
                <a:cs typeface="Arial" panose="020B0604020202020204" pitchFamily="34" charset="0"/>
              </a:endParaRPr>
            </a:p>
          </p:txBody>
        </p:sp>
        <p:sp>
          <p:nvSpPr>
            <p:cNvPr id="60" name="Rectangle 59"/>
            <p:cNvSpPr/>
            <p:nvPr/>
          </p:nvSpPr>
          <p:spPr>
            <a:xfrm>
              <a:off x="4856564" y="4182710"/>
              <a:ext cx="265073" cy="369332"/>
            </a:xfrm>
            <a:prstGeom prst="rect">
              <a:avLst/>
            </a:prstGeom>
          </p:spPr>
          <p:txBody>
            <a:bodyPr wrap="non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127" normalizeH="0" baseline="0" noProof="0" dirty="0">
                  <a:ln>
                    <a:noFill/>
                  </a:ln>
                  <a:solidFill>
                    <a:srgbClr val="000000"/>
                  </a:solidFill>
                  <a:effectLst/>
                  <a:uLnTx/>
                  <a:uFillTx/>
                  <a:latin typeface="Arial" panose="020B0604020202020204" pitchFamily="34" charset="0"/>
                  <a:ea typeface="ＭＳ 明朝"/>
                  <a:cs typeface="Arial" panose="020B0604020202020204" pitchFamily="34" charset="0"/>
                </a:rPr>
                <a:t>.</a:t>
              </a:r>
            </a:p>
          </p:txBody>
        </p:sp>
      </p:grpSp>
      <p:sp>
        <p:nvSpPr>
          <p:cNvPr id="62" name="TextBox 61"/>
          <p:cNvSpPr txBox="1"/>
          <p:nvPr/>
        </p:nvSpPr>
        <p:spPr>
          <a:xfrm>
            <a:off x="2263627" y="2826970"/>
            <a:ext cx="1478194" cy="338554"/>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1" u="none" strike="noStrike" kern="1200" cap="none" spc="0" normalizeH="0" baseline="0" noProof="0" dirty="0">
                <a:ln>
                  <a:noFill/>
                </a:ln>
                <a:solidFill>
                  <a:srgbClr val="0070C0"/>
                </a:solidFill>
                <a:effectLst/>
                <a:uLnTx/>
                <a:uFillTx/>
                <a:latin typeface="Tahoma"/>
                <a:ea typeface="+mn-ea"/>
                <a:cs typeface="Tahoma"/>
              </a:rPr>
              <a:t>Get tokens</a:t>
            </a:r>
            <a:endParaRPr kumimoji="0" lang="en-US" sz="1600" b="1" i="0" u="none" strike="noStrike" kern="1200" cap="none" spc="0" normalizeH="0" baseline="0" noProof="0" dirty="0">
              <a:ln>
                <a:noFill/>
              </a:ln>
              <a:solidFill>
                <a:srgbClr val="0070C0"/>
              </a:solidFill>
              <a:effectLst/>
              <a:uLnTx/>
              <a:uFillTx/>
              <a:latin typeface="Tahoma"/>
              <a:ea typeface="+mn-ea"/>
              <a:cs typeface="Tahoma"/>
            </a:endParaRPr>
          </a:p>
        </p:txBody>
      </p:sp>
      <p:sp>
        <p:nvSpPr>
          <p:cNvPr id="72" name="TextBox 71"/>
          <p:cNvSpPr txBox="1"/>
          <p:nvPr/>
        </p:nvSpPr>
        <p:spPr>
          <a:xfrm>
            <a:off x="845741" y="5720610"/>
            <a:ext cx="3257963" cy="338554"/>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1" u="none" strike="noStrike" kern="1200" cap="none" spc="0" normalizeH="0" baseline="0" noProof="0" dirty="0">
                <a:ln>
                  <a:noFill/>
                </a:ln>
                <a:solidFill>
                  <a:srgbClr val="0070C0"/>
                </a:solidFill>
                <a:effectLst/>
                <a:uLnTx/>
                <a:uFillTx/>
                <a:latin typeface="Tahoma"/>
                <a:ea typeface="+mn-ea"/>
                <a:cs typeface="Tahoma"/>
              </a:rPr>
              <a:t>Match tokens to </a:t>
            </a:r>
            <a:r>
              <a:rPr kumimoji="0" lang="en-US" sz="1600" b="1" i="1" u="none" strike="noStrike" kern="1200" cap="none" spc="0" normalizeH="0" baseline="0" noProof="0" dirty="0" err="1">
                <a:ln>
                  <a:noFill/>
                </a:ln>
                <a:solidFill>
                  <a:srgbClr val="0070C0"/>
                </a:solidFill>
                <a:effectLst/>
                <a:uLnTx/>
                <a:uFillTx/>
                <a:latin typeface="Tahoma"/>
                <a:ea typeface="+mn-ea"/>
                <a:cs typeface="Tahoma"/>
              </a:rPr>
              <a:t>bitvector</a:t>
            </a:r>
            <a:endParaRPr kumimoji="0" lang="en-US" sz="1600" b="1" i="0" u="none" strike="noStrike" kern="1200" cap="none" spc="0" normalizeH="0" baseline="0" noProof="0" dirty="0">
              <a:ln>
                <a:noFill/>
              </a:ln>
              <a:solidFill>
                <a:srgbClr val="0070C0"/>
              </a:solidFill>
              <a:effectLst/>
              <a:uLnTx/>
              <a:uFillTx/>
              <a:latin typeface="Tahoma"/>
              <a:ea typeface="+mn-ea"/>
              <a:cs typeface="Tahoma"/>
            </a:endParaRPr>
          </a:p>
        </p:txBody>
      </p:sp>
      <p:sp>
        <p:nvSpPr>
          <p:cNvPr id="89" name="TextBox 88"/>
          <p:cNvSpPr txBox="1"/>
          <p:nvPr/>
        </p:nvSpPr>
        <p:spPr>
          <a:xfrm>
            <a:off x="7475929" y="3928131"/>
            <a:ext cx="1090058" cy="338554"/>
          </a:xfrm>
          <a:prstGeom prst="rect">
            <a:avLst/>
          </a:prstGeom>
          <a:noFill/>
        </p:spPr>
        <p:txBody>
          <a:bodyPr wrap="square" lIns="0" r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1" u="none" strike="noStrike" kern="1200" cap="none" spc="0" normalizeH="0" baseline="0" noProof="0" dirty="0">
                <a:ln>
                  <a:noFill/>
                </a:ln>
                <a:solidFill>
                  <a:srgbClr val="0070C0"/>
                </a:solidFill>
                <a:effectLst/>
                <a:uLnTx/>
                <a:uFillTx/>
                <a:latin typeface="Tahoma"/>
                <a:ea typeface="Tahoma" panose="020B0604030504040204" pitchFamily="34" charset="0"/>
                <a:cs typeface="Tahoma" panose="020B0604030504040204" pitchFamily="34" charset="0"/>
              </a:rPr>
              <a:t>Compare</a:t>
            </a:r>
            <a:endParaRPr kumimoji="0" lang="en-US" sz="1270" b="0" i="1" u="none" strike="noStrike" kern="1200" cap="none" spc="0" normalizeH="0" baseline="0" noProof="0" dirty="0">
              <a:ln>
                <a:noFill/>
              </a:ln>
              <a:solidFill>
                <a:srgbClr val="0070C0"/>
              </a:solidFill>
              <a:effectLst/>
              <a:uLnTx/>
              <a:uFillTx/>
              <a:latin typeface="Tahoma"/>
              <a:ea typeface="Tahoma" panose="020B0604030504040204" pitchFamily="34" charset="0"/>
              <a:cs typeface="Tahoma" panose="020B0604030504040204" pitchFamily="34" charset="0"/>
            </a:endParaRPr>
          </a:p>
        </p:txBody>
      </p:sp>
    </p:spTree>
    <p:extLst>
      <p:ext uri="{BB962C8B-B14F-4D97-AF65-F5344CB8AC3E}">
        <p14:creationId xmlns:p14="http://schemas.microsoft.com/office/powerpoint/2010/main" val="209418862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par>
                                <p:cTn id="9" presetID="1" presetClass="entr" presetSubtype="0" fill="hold" grpId="1" nodeType="withEffect">
                                  <p:stCondLst>
                                    <p:cond delay="0"/>
                                  </p:stCondLst>
                                  <p:childTnLst>
                                    <p:set>
                                      <p:cBhvr>
                                        <p:cTn id="10" dur="1" fill="hold">
                                          <p:stCondLst>
                                            <p:cond delay="0"/>
                                          </p:stCondLst>
                                        </p:cTn>
                                        <p:tgtEl>
                                          <p:spTgt spid="98"/>
                                        </p:tgtEl>
                                        <p:attrNameLst>
                                          <p:attrName>style.visibility</p:attrName>
                                        </p:attrNameLst>
                                      </p:cBhvr>
                                      <p:to>
                                        <p:strVal val="visible"/>
                                      </p:to>
                                    </p:set>
                                  </p:childTnLst>
                                </p:cTn>
                              </p:par>
                              <p:par>
                                <p:cTn id="11" presetID="1" presetClass="entr" presetSubtype="0" fill="hold" grpId="1" nodeType="withEffect">
                                  <p:stCondLst>
                                    <p:cond delay="0"/>
                                  </p:stCondLst>
                                  <p:childTnLst>
                                    <p:set>
                                      <p:cBhvr>
                                        <p:cTn id="12" dur="1" fill="hold">
                                          <p:stCondLst>
                                            <p:cond delay="0"/>
                                          </p:stCondLst>
                                        </p:cTn>
                                        <p:tgtEl>
                                          <p:spTgt spid="82"/>
                                        </p:tgtEl>
                                        <p:attrNameLst>
                                          <p:attrName>style.visibility</p:attrName>
                                        </p:attrNameLst>
                                      </p:cBhvr>
                                      <p:to>
                                        <p:strVal val="visible"/>
                                      </p:to>
                                    </p:set>
                                  </p:childTnLst>
                                </p:cTn>
                              </p:par>
                              <p:par>
                                <p:cTn id="13" presetID="1" presetClass="entr" presetSubtype="0" fill="hold" grpId="1" nodeType="withEffect">
                                  <p:stCondLst>
                                    <p:cond delay="0"/>
                                  </p:stCondLst>
                                  <p:childTnLst>
                                    <p:set>
                                      <p:cBhvr>
                                        <p:cTn id="14" dur="1" fill="hold">
                                          <p:stCondLst>
                                            <p:cond delay="0"/>
                                          </p:stCondLst>
                                        </p:cTn>
                                        <p:tgtEl>
                                          <p:spTgt spid="85"/>
                                        </p:tgtEl>
                                        <p:attrNameLst>
                                          <p:attrName>style.visibility</p:attrName>
                                        </p:attrNameLst>
                                      </p:cBhvr>
                                      <p:to>
                                        <p:strVal val="visible"/>
                                      </p:to>
                                    </p:set>
                                  </p:childTnLst>
                                </p:cTn>
                              </p:par>
                              <p:par>
                                <p:cTn id="15" presetID="1" presetClass="entr" presetSubtype="0" fill="hold" grpId="1" nodeType="withEffect">
                                  <p:stCondLst>
                                    <p:cond delay="0"/>
                                  </p:stCondLst>
                                  <p:childTnLst>
                                    <p:set>
                                      <p:cBhvr>
                                        <p:cTn id="16" dur="1" fill="hold">
                                          <p:stCondLst>
                                            <p:cond delay="0"/>
                                          </p:stCondLst>
                                        </p:cTn>
                                        <p:tgtEl>
                                          <p:spTgt spid="88"/>
                                        </p:tgtEl>
                                        <p:attrNameLst>
                                          <p:attrName>style.visibility</p:attrName>
                                        </p:attrNameLst>
                                      </p:cBhvr>
                                      <p:to>
                                        <p:strVal val="visible"/>
                                      </p:to>
                                    </p:set>
                                  </p:childTnLst>
                                </p:cTn>
                              </p:par>
                              <p:par>
                                <p:cTn id="17" presetID="1" presetClass="entr" presetSubtype="0" fill="hold" grpId="1" nodeType="withEffect">
                                  <p:stCondLst>
                                    <p:cond delay="0"/>
                                  </p:stCondLst>
                                  <p:childTnLst>
                                    <p:set>
                                      <p:cBhvr>
                                        <p:cTn id="18" dur="1" fill="hold">
                                          <p:stCondLst>
                                            <p:cond delay="0"/>
                                          </p:stCondLst>
                                        </p:cTn>
                                        <p:tgtEl>
                                          <p:spTgt spid="9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62"/>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1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0" presetClass="path" presetSubtype="0" accel="50000" decel="50000" fill="hold" grpId="0" nodeType="clickEffect">
                                  <p:stCondLst>
                                    <p:cond delay="0"/>
                                  </p:stCondLst>
                                  <p:childTnLst>
                                    <p:animMotion origin="layout" path="M 1.94444E-6 3.7037E-6 L 1.94444E-6 0.09953 " pathEditMode="relative" rAng="0" ptsTypes="AA">
                                      <p:cBhvr>
                                        <p:cTn id="28" dur="2000" fill="hold"/>
                                        <p:tgtEl>
                                          <p:spTgt spid="82"/>
                                        </p:tgtEl>
                                        <p:attrNameLst>
                                          <p:attrName>ppt_x</p:attrName>
                                          <p:attrName>ppt_y</p:attrName>
                                        </p:attrNameLst>
                                      </p:cBhvr>
                                      <p:rCtr x="0" y="4977"/>
                                    </p:animMotion>
                                  </p:childTnLst>
                                </p:cTn>
                              </p:par>
                              <p:par>
                                <p:cTn id="29" presetID="0" presetClass="path" presetSubtype="0" accel="50000" decel="50000" fill="hold" grpId="0" nodeType="withEffect">
                                  <p:stCondLst>
                                    <p:cond delay="1000"/>
                                  </p:stCondLst>
                                  <p:childTnLst>
                                    <p:animMotion origin="layout" path="M -0.00174 0.00162 L -0.00174 0.13935 " pathEditMode="relative" ptsTypes="AA">
                                      <p:cBhvr>
                                        <p:cTn id="30" dur="1000" fill="hold"/>
                                        <p:tgtEl>
                                          <p:spTgt spid="85"/>
                                        </p:tgtEl>
                                        <p:attrNameLst>
                                          <p:attrName>ppt_x</p:attrName>
                                          <p:attrName>ppt_y</p:attrName>
                                        </p:attrNameLst>
                                      </p:cBhvr>
                                    </p:animMotion>
                                  </p:childTnLst>
                                </p:cTn>
                              </p:par>
                            </p:childTnLst>
                          </p:cTn>
                        </p:par>
                        <p:par>
                          <p:cTn id="31" fill="hold">
                            <p:stCondLst>
                              <p:cond delay="2000"/>
                            </p:stCondLst>
                            <p:childTnLst>
                              <p:par>
                                <p:cTn id="32" presetID="0" presetClass="path" presetSubtype="0" accel="50000" decel="50000" fill="hold" grpId="0" nodeType="afterEffect">
                                  <p:stCondLst>
                                    <p:cond delay="0"/>
                                  </p:stCondLst>
                                  <p:childTnLst>
                                    <p:animMotion origin="layout" path="M -0.00208 0.00139 L -0.00208 0.17454 " pathEditMode="relative" ptsTypes="AA">
                                      <p:cBhvr>
                                        <p:cTn id="33" dur="1000" fill="hold"/>
                                        <p:tgtEl>
                                          <p:spTgt spid="88"/>
                                        </p:tgtEl>
                                        <p:attrNameLst>
                                          <p:attrName>ppt_x</p:attrName>
                                          <p:attrName>ppt_y</p:attrName>
                                        </p:attrNameLst>
                                      </p:cBhvr>
                                    </p:animMotion>
                                  </p:childTnLst>
                                </p:cTn>
                              </p:par>
                              <p:par>
                                <p:cTn id="34" presetID="0" presetClass="path" presetSubtype="0" accel="50000" decel="50000" fill="hold" grpId="0" nodeType="withEffect">
                                  <p:stCondLst>
                                    <p:cond delay="1000"/>
                                  </p:stCondLst>
                                  <p:childTnLst>
                                    <p:animMotion origin="layout" path="M -0.00104 1.48148E-6 L -0.00104 0.21134 " pathEditMode="relative" ptsTypes="AA">
                                      <p:cBhvr>
                                        <p:cTn id="35" dur="1000" fill="hold"/>
                                        <p:tgtEl>
                                          <p:spTgt spid="97"/>
                                        </p:tgtEl>
                                        <p:attrNameLst>
                                          <p:attrName>ppt_x</p:attrName>
                                          <p:attrName>ppt_y</p:attrName>
                                        </p:attrNameLst>
                                      </p:cBhvr>
                                    </p:animMotion>
                                  </p:childTnLst>
                                </p:cTn>
                              </p:par>
                              <p:par>
                                <p:cTn id="36" presetID="0" presetClass="path" presetSubtype="0" accel="50000" decel="50000" fill="hold" grpId="0" nodeType="withEffect">
                                  <p:stCondLst>
                                    <p:cond delay="2000"/>
                                  </p:stCondLst>
                                  <p:childTnLst>
                                    <p:animMotion origin="layout" path="M -0.00017 -3.33333E-6 L -0.00017 0.24653 " pathEditMode="relative" ptsTypes="AA">
                                      <p:cBhvr>
                                        <p:cTn id="37" dur="1000" fill="hold"/>
                                        <p:tgtEl>
                                          <p:spTgt spid="98"/>
                                        </p:tgtEl>
                                        <p:attrNameLst>
                                          <p:attrName>ppt_x</p:attrName>
                                          <p:attrName>ppt_y</p:attrName>
                                        </p:attrNameLst>
                                      </p:cBhvr>
                                    </p:animMotion>
                                  </p:childTnLst>
                                </p:cTn>
                              </p:par>
                            </p:childTnLst>
                          </p:cTn>
                        </p:par>
                        <p:par>
                          <p:cTn id="38" fill="hold">
                            <p:stCondLst>
                              <p:cond delay="5000"/>
                            </p:stCondLst>
                            <p:childTnLst>
                              <p:par>
                                <p:cTn id="39" presetID="1" presetClass="entr" presetSubtype="0" fill="hold" grpId="0" nodeType="afterEffect">
                                  <p:stCondLst>
                                    <p:cond delay="0"/>
                                  </p:stCondLst>
                                  <p:childTnLst>
                                    <p:set>
                                      <p:cBhvr>
                                        <p:cTn id="40" dur="1" fill="hold">
                                          <p:stCondLst>
                                            <p:cond delay="0"/>
                                          </p:stCondLst>
                                        </p:cTn>
                                        <p:tgtEl>
                                          <p:spTgt spid="190"/>
                                        </p:tgtEl>
                                        <p:attrNameLst>
                                          <p:attrName>style.visibility</p:attrName>
                                        </p:attrNameLst>
                                      </p:cBhvr>
                                      <p:to>
                                        <p:strVal val="visible"/>
                                      </p:to>
                                    </p:set>
                                  </p:childTnLst>
                                </p:cTn>
                              </p:par>
                            </p:childTnLst>
                          </p:cTn>
                        </p:par>
                        <p:par>
                          <p:cTn id="41" fill="hold">
                            <p:stCondLst>
                              <p:cond delay="5000"/>
                            </p:stCondLst>
                            <p:childTnLst>
                              <p:par>
                                <p:cTn id="42" presetID="1" presetClass="entr" presetSubtype="0" fill="hold" grpId="0" nodeType="afterEffect">
                                  <p:stCondLst>
                                    <p:cond delay="0"/>
                                  </p:stCondLst>
                                  <p:childTnLst>
                                    <p:set>
                                      <p:cBhvr>
                                        <p:cTn id="43" dur="1" fill="hold">
                                          <p:stCondLst>
                                            <p:cond delay="0"/>
                                          </p:stCondLst>
                                        </p:cTn>
                                        <p:tgtEl>
                                          <p:spTgt spid="57"/>
                                        </p:tgtEl>
                                        <p:attrNameLst>
                                          <p:attrName>style.visibility</p:attrName>
                                        </p:attrNameLst>
                                      </p:cBhvr>
                                      <p:to>
                                        <p:strVal val="visible"/>
                                      </p:to>
                                    </p:set>
                                  </p:childTnLst>
                                </p:cTn>
                              </p:par>
                              <p:par>
                                <p:cTn id="44" presetID="1" presetClass="entr" presetSubtype="0" fill="hold" grpId="0" nodeType="withEffect">
                                  <p:stCondLst>
                                    <p:cond delay="0"/>
                                  </p:stCondLst>
                                  <p:childTnLst>
                                    <p:set>
                                      <p:cBhvr>
                                        <p:cTn id="45" dur="1" fill="hold">
                                          <p:stCondLst>
                                            <p:cond delay="0"/>
                                          </p:stCondLst>
                                        </p:cTn>
                                        <p:tgtEl>
                                          <p:spTgt spid="99"/>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48"/>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93"/>
                                        </p:tgtEl>
                                        <p:attrNameLst>
                                          <p:attrName>style.visibility</p:attrName>
                                        </p:attrNameLst>
                                      </p:cBhvr>
                                      <p:to>
                                        <p:strVal val="visible"/>
                                      </p:to>
                                    </p:set>
                                  </p:childTnLst>
                                </p:cTn>
                              </p:par>
                            </p:childTnLst>
                          </p:cTn>
                        </p:par>
                        <p:par>
                          <p:cTn id="52" fill="hold">
                            <p:stCondLst>
                              <p:cond delay="0"/>
                            </p:stCondLst>
                            <p:childTnLst>
                              <p:par>
                                <p:cTn id="53" presetID="22" presetClass="entr" presetSubtype="1" fill="hold" nodeType="afterEffect">
                                  <p:stCondLst>
                                    <p:cond delay="0"/>
                                  </p:stCondLst>
                                  <p:childTnLst>
                                    <p:set>
                                      <p:cBhvr>
                                        <p:cTn id="54" dur="1" fill="hold">
                                          <p:stCondLst>
                                            <p:cond delay="0"/>
                                          </p:stCondLst>
                                        </p:cTn>
                                        <p:tgtEl>
                                          <p:spTgt spid="91"/>
                                        </p:tgtEl>
                                        <p:attrNameLst>
                                          <p:attrName>style.visibility</p:attrName>
                                        </p:attrNameLst>
                                      </p:cBhvr>
                                      <p:to>
                                        <p:strVal val="visible"/>
                                      </p:to>
                                    </p:set>
                                    <p:animEffect transition="in" filter="wipe(up)">
                                      <p:cBhvr>
                                        <p:cTn id="55" dur="1000"/>
                                        <p:tgtEl>
                                          <p:spTgt spid="91"/>
                                        </p:tgtEl>
                                      </p:cBhvr>
                                    </p:animEffect>
                                  </p:childTnLst>
                                </p:cTn>
                              </p:par>
                              <p:par>
                                <p:cTn id="56" presetID="22" presetClass="entr" presetSubtype="1" fill="hold" nodeType="withEffect">
                                  <p:stCondLst>
                                    <p:cond delay="500"/>
                                  </p:stCondLst>
                                  <p:childTnLst>
                                    <p:set>
                                      <p:cBhvr>
                                        <p:cTn id="57" dur="1" fill="hold">
                                          <p:stCondLst>
                                            <p:cond delay="0"/>
                                          </p:stCondLst>
                                        </p:cTn>
                                        <p:tgtEl>
                                          <p:spTgt spid="10"/>
                                        </p:tgtEl>
                                        <p:attrNameLst>
                                          <p:attrName>style.visibility</p:attrName>
                                        </p:attrNameLst>
                                      </p:cBhvr>
                                      <p:to>
                                        <p:strVal val="visible"/>
                                      </p:to>
                                    </p:set>
                                    <p:animEffect transition="in" filter="wipe(up)">
                                      <p:cBhvr>
                                        <p:cTn id="58" dur="2000"/>
                                        <p:tgtEl>
                                          <p:spTgt spid="10"/>
                                        </p:tgtEl>
                                      </p:cBhvr>
                                    </p:animEffec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47"/>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72"/>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22" presetClass="entr" presetSubtype="8" fill="hold" nodeType="clickEffect">
                                  <p:stCondLst>
                                    <p:cond delay="0"/>
                                  </p:stCondLst>
                                  <p:childTnLst>
                                    <p:set>
                                      <p:cBhvr>
                                        <p:cTn id="68" dur="1" fill="hold">
                                          <p:stCondLst>
                                            <p:cond delay="0"/>
                                          </p:stCondLst>
                                        </p:cTn>
                                        <p:tgtEl>
                                          <p:spTgt spid="100"/>
                                        </p:tgtEl>
                                        <p:attrNameLst>
                                          <p:attrName>style.visibility</p:attrName>
                                        </p:attrNameLst>
                                      </p:cBhvr>
                                      <p:to>
                                        <p:strVal val="visible"/>
                                      </p:to>
                                    </p:set>
                                    <p:animEffect transition="in" filter="wipe(left)">
                                      <p:cBhvr>
                                        <p:cTn id="69" dur="1000"/>
                                        <p:tgtEl>
                                          <p:spTgt spid="100"/>
                                        </p:tgtEl>
                                      </p:cBhvr>
                                    </p:animEffect>
                                  </p:childTnLst>
                                </p:cTn>
                              </p:par>
                            </p:childTnLst>
                          </p:cTn>
                        </p:par>
                        <p:par>
                          <p:cTn id="70" fill="hold">
                            <p:stCondLst>
                              <p:cond delay="1000"/>
                            </p:stCondLst>
                            <p:childTnLst>
                              <p:par>
                                <p:cTn id="71" presetID="22" presetClass="entr" presetSubtype="8" fill="hold" nodeType="afterEffect">
                                  <p:stCondLst>
                                    <p:cond delay="0"/>
                                  </p:stCondLst>
                                  <p:childTnLst>
                                    <p:set>
                                      <p:cBhvr>
                                        <p:cTn id="72" dur="1" fill="hold">
                                          <p:stCondLst>
                                            <p:cond delay="0"/>
                                          </p:stCondLst>
                                        </p:cTn>
                                        <p:tgtEl>
                                          <p:spTgt spid="101"/>
                                        </p:tgtEl>
                                        <p:attrNameLst>
                                          <p:attrName>style.visibility</p:attrName>
                                        </p:attrNameLst>
                                      </p:cBhvr>
                                      <p:to>
                                        <p:strVal val="visible"/>
                                      </p:to>
                                    </p:set>
                                    <p:animEffect transition="in" filter="wipe(left)">
                                      <p:cBhvr>
                                        <p:cTn id="73" dur="1000"/>
                                        <p:tgtEl>
                                          <p:spTgt spid="101"/>
                                        </p:tgtEl>
                                      </p:cBhvr>
                                    </p:animEffect>
                                  </p:childTnLst>
                                </p:cTn>
                              </p:par>
                            </p:childTnLst>
                          </p:cTn>
                        </p:par>
                        <p:par>
                          <p:cTn id="74" fill="hold">
                            <p:stCondLst>
                              <p:cond delay="2000"/>
                            </p:stCondLst>
                            <p:childTnLst>
                              <p:par>
                                <p:cTn id="75" presetID="22" presetClass="entr" presetSubtype="8" fill="hold" nodeType="afterEffect">
                                  <p:stCondLst>
                                    <p:cond delay="0"/>
                                  </p:stCondLst>
                                  <p:childTnLst>
                                    <p:set>
                                      <p:cBhvr>
                                        <p:cTn id="76" dur="1" fill="hold">
                                          <p:stCondLst>
                                            <p:cond delay="0"/>
                                          </p:stCondLst>
                                        </p:cTn>
                                        <p:tgtEl>
                                          <p:spTgt spid="104"/>
                                        </p:tgtEl>
                                        <p:attrNameLst>
                                          <p:attrName>style.visibility</p:attrName>
                                        </p:attrNameLst>
                                      </p:cBhvr>
                                      <p:to>
                                        <p:strVal val="visible"/>
                                      </p:to>
                                    </p:set>
                                    <p:animEffect transition="in" filter="wipe(left)">
                                      <p:cBhvr>
                                        <p:cTn id="77" dur="1000"/>
                                        <p:tgtEl>
                                          <p:spTgt spid="104"/>
                                        </p:tgtEl>
                                      </p:cBhvr>
                                    </p:animEffect>
                                  </p:childTnLst>
                                </p:cTn>
                              </p:par>
                              <p:par>
                                <p:cTn id="78" presetID="22" presetClass="entr" presetSubtype="8" fill="hold" nodeType="withEffect">
                                  <p:stCondLst>
                                    <p:cond delay="500"/>
                                  </p:stCondLst>
                                  <p:childTnLst>
                                    <p:set>
                                      <p:cBhvr>
                                        <p:cTn id="79" dur="1" fill="hold">
                                          <p:stCondLst>
                                            <p:cond delay="0"/>
                                          </p:stCondLst>
                                        </p:cTn>
                                        <p:tgtEl>
                                          <p:spTgt spid="121"/>
                                        </p:tgtEl>
                                        <p:attrNameLst>
                                          <p:attrName>style.visibility</p:attrName>
                                        </p:attrNameLst>
                                      </p:cBhvr>
                                      <p:to>
                                        <p:strVal val="visible"/>
                                      </p:to>
                                    </p:set>
                                    <p:animEffect transition="in" filter="wipe(left)">
                                      <p:cBhvr>
                                        <p:cTn id="80" dur="1000"/>
                                        <p:tgtEl>
                                          <p:spTgt spid="121"/>
                                        </p:tgtEl>
                                      </p:cBhvr>
                                    </p:animEffect>
                                  </p:childTnLst>
                                </p:cTn>
                              </p:par>
                              <p:par>
                                <p:cTn id="81" presetID="22" presetClass="entr" presetSubtype="8" fill="hold" nodeType="withEffect">
                                  <p:stCondLst>
                                    <p:cond delay="900"/>
                                  </p:stCondLst>
                                  <p:childTnLst>
                                    <p:set>
                                      <p:cBhvr>
                                        <p:cTn id="82" dur="1" fill="hold">
                                          <p:stCondLst>
                                            <p:cond delay="0"/>
                                          </p:stCondLst>
                                        </p:cTn>
                                        <p:tgtEl>
                                          <p:spTgt spid="124"/>
                                        </p:tgtEl>
                                        <p:attrNameLst>
                                          <p:attrName>style.visibility</p:attrName>
                                        </p:attrNameLst>
                                      </p:cBhvr>
                                      <p:to>
                                        <p:strVal val="visible"/>
                                      </p:to>
                                    </p:set>
                                    <p:animEffect transition="in" filter="wipe(left)">
                                      <p:cBhvr>
                                        <p:cTn id="83" dur="1000"/>
                                        <p:tgtEl>
                                          <p:spTgt spid="124"/>
                                        </p:tgtEl>
                                      </p:cBhvr>
                                    </p:animEffect>
                                  </p:childTnLst>
                                </p:cTn>
                              </p:par>
                            </p:childTnLst>
                          </p:cTn>
                        </p:par>
                      </p:childTnLst>
                    </p:cTn>
                  </p:par>
                  <p:par>
                    <p:cTn id="84" fill="hold">
                      <p:stCondLst>
                        <p:cond delay="indefinite"/>
                      </p:stCondLst>
                      <p:childTnLst>
                        <p:par>
                          <p:cTn id="85" fill="hold">
                            <p:stCondLst>
                              <p:cond delay="0"/>
                            </p:stCondLst>
                            <p:childTnLst>
                              <p:par>
                                <p:cTn id="86" presetID="1" presetClass="entr" presetSubtype="0" fill="hold" grpId="0" nodeType="clickEffect">
                                  <p:stCondLst>
                                    <p:cond delay="0"/>
                                  </p:stCondLst>
                                  <p:childTnLst>
                                    <p:set>
                                      <p:cBhvr>
                                        <p:cTn id="87" dur="1" fill="hold">
                                          <p:stCondLst>
                                            <p:cond delay="0"/>
                                          </p:stCondLst>
                                        </p:cTn>
                                        <p:tgtEl>
                                          <p:spTgt spid="49"/>
                                        </p:tgtEl>
                                        <p:attrNameLst>
                                          <p:attrName>style.visibility</p:attrName>
                                        </p:attrNameLst>
                                      </p:cBhvr>
                                      <p:to>
                                        <p:strVal val="visible"/>
                                      </p:to>
                                    </p:set>
                                  </p:childTnLst>
                                </p:cTn>
                              </p:par>
                              <p:par>
                                <p:cTn id="88" presetID="1" presetClass="entr" presetSubtype="0" fill="hold" grpId="0" nodeType="withEffect">
                                  <p:stCondLst>
                                    <p:cond delay="0"/>
                                  </p:stCondLst>
                                  <p:childTnLst>
                                    <p:set>
                                      <p:cBhvr>
                                        <p:cTn id="89" dur="1" fill="hold">
                                          <p:stCondLst>
                                            <p:cond delay="0"/>
                                          </p:stCondLst>
                                        </p:cTn>
                                        <p:tgtEl>
                                          <p:spTgt spid="42"/>
                                        </p:tgtEl>
                                        <p:attrNameLst>
                                          <p:attrName>style.visibility</p:attrName>
                                        </p:attrNameLst>
                                      </p:cBhvr>
                                      <p:to>
                                        <p:strVal val="visible"/>
                                      </p:to>
                                    </p:set>
                                  </p:childTnLst>
                                </p:cTn>
                              </p:par>
                              <p:par>
                                <p:cTn id="90" presetID="1" presetClass="entr" presetSubtype="0" fill="hold" grpId="0" nodeType="withEffect">
                                  <p:stCondLst>
                                    <p:cond delay="0"/>
                                  </p:stCondLst>
                                  <p:childTnLst>
                                    <p:set>
                                      <p:cBhvr>
                                        <p:cTn id="91" dur="1" fill="hold">
                                          <p:stCondLst>
                                            <p:cond delay="0"/>
                                          </p:stCondLst>
                                        </p:cTn>
                                        <p:tgtEl>
                                          <p:spTgt spid="117"/>
                                        </p:tgtEl>
                                        <p:attrNameLst>
                                          <p:attrName>style.visibility</p:attrName>
                                        </p:attrNameLst>
                                      </p:cBhvr>
                                      <p:to>
                                        <p:strVal val="visible"/>
                                      </p:to>
                                    </p:set>
                                  </p:childTnLst>
                                </p:cTn>
                              </p:par>
                            </p:childTnLst>
                          </p:cTn>
                        </p:par>
                      </p:childTnLst>
                    </p:cTn>
                  </p:par>
                  <p:par>
                    <p:cTn id="92" fill="hold">
                      <p:stCondLst>
                        <p:cond delay="indefinite"/>
                      </p:stCondLst>
                      <p:childTnLst>
                        <p:par>
                          <p:cTn id="93" fill="hold">
                            <p:stCondLst>
                              <p:cond delay="0"/>
                            </p:stCondLst>
                            <p:childTnLst>
                              <p:par>
                                <p:cTn id="94" presetID="22" presetClass="entr" presetSubtype="8" fill="hold" nodeType="clickEffect">
                                  <p:stCondLst>
                                    <p:cond delay="0"/>
                                  </p:stCondLst>
                                  <p:childTnLst>
                                    <p:set>
                                      <p:cBhvr>
                                        <p:cTn id="95" dur="1" fill="hold">
                                          <p:stCondLst>
                                            <p:cond delay="0"/>
                                          </p:stCondLst>
                                        </p:cTn>
                                        <p:tgtEl>
                                          <p:spTgt spid="138"/>
                                        </p:tgtEl>
                                        <p:attrNameLst>
                                          <p:attrName>style.visibility</p:attrName>
                                        </p:attrNameLst>
                                      </p:cBhvr>
                                      <p:to>
                                        <p:strVal val="visible"/>
                                      </p:to>
                                    </p:set>
                                    <p:animEffect transition="in" filter="wipe(left)">
                                      <p:cBhvr>
                                        <p:cTn id="96" dur="1000"/>
                                        <p:tgtEl>
                                          <p:spTgt spid="138"/>
                                        </p:tgtEl>
                                      </p:cBhvr>
                                    </p:animEffect>
                                  </p:childTnLst>
                                </p:cTn>
                              </p:par>
                              <p:par>
                                <p:cTn id="97" presetID="22" presetClass="entr" presetSubtype="8" fill="hold" nodeType="withEffect">
                                  <p:stCondLst>
                                    <p:cond delay="500"/>
                                  </p:stCondLst>
                                  <p:childTnLst>
                                    <p:set>
                                      <p:cBhvr>
                                        <p:cTn id="98" dur="1" fill="hold">
                                          <p:stCondLst>
                                            <p:cond delay="0"/>
                                          </p:stCondLst>
                                        </p:cTn>
                                        <p:tgtEl>
                                          <p:spTgt spid="141"/>
                                        </p:tgtEl>
                                        <p:attrNameLst>
                                          <p:attrName>style.visibility</p:attrName>
                                        </p:attrNameLst>
                                      </p:cBhvr>
                                      <p:to>
                                        <p:strVal val="visible"/>
                                      </p:to>
                                    </p:set>
                                    <p:animEffect transition="in" filter="wipe(left)">
                                      <p:cBhvr>
                                        <p:cTn id="99" dur="1000"/>
                                        <p:tgtEl>
                                          <p:spTgt spid="141"/>
                                        </p:tgtEl>
                                      </p:cBhvr>
                                    </p:animEffect>
                                  </p:childTnLst>
                                </p:cTn>
                              </p:par>
                              <p:par>
                                <p:cTn id="100" presetID="22" presetClass="entr" presetSubtype="8" fill="hold" nodeType="withEffect">
                                  <p:stCondLst>
                                    <p:cond delay="700"/>
                                  </p:stCondLst>
                                  <p:childTnLst>
                                    <p:set>
                                      <p:cBhvr>
                                        <p:cTn id="101" dur="1" fill="hold">
                                          <p:stCondLst>
                                            <p:cond delay="0"/>
                                          </p:stCondLst>
                                        </p:cTn>
                                        <p:tgtEl>
                                          <p:spTgt spid="143"/>
                                        </p:tgtEl>
                                        <p:attrNameLst>
                                          <p:attrName>style.visibility</p:attrName>
                                        </p:attrNameLst>
                                      </p:cBhvr>
                                      <p:to>
                                        <p:strVal val="visible"/>
                                      </p:to>
                                    </p:set>
                                    <p:animEffect transition="in" filter="wipe(left)">
                                      <p:cBhvr>
                                        <p:cTn id="102" dur="1000"/>
                                        <p:tgtEl>
                                          <p:spTgt spid="143"/>
                                        </p:tgtEl>
                                      </p:cBhvr>
                                    </p:animEffect>
                                  </p:childTnLst>
                                </p:cTn>
                              </p:par>
                              <p:par>
                                <p:cTn id="103" presetID="22" presetClass="entr" presetSubtype="8" fill="hold" nodeType="withEffect">
                                  <p:stCondLst>
                                    <p:cond delay="900"/>
                                  </p:stCondLst>
                                  <p:childTnLst>
                                    <p:set>
                                      <p:cBhvr>
                                        <p:cTn id="104" dur="1" fill="hold">
                                          <p:stCondLst>
                                            <p:cond delay="0"/>
                                          </p:stCondLst>
                                        </p:cTn>
                                        <p:tgtEl>
                                          <p:spTgt spid="150"/>
                                        </p:tgtEl>
                                        <p:attrNameLst>
                                          <p:attrName>style.visibility</p:attrName>
                                        </p:attrNameLst>
                                      </p:cBhvr>
                                      <p:to>
                                        <p:strVal val="visible"/>
                                      </p:to>
                                    </p:set>
                                    <p:animEffect transition="in" filter="wipe(left)">
                                      <p:cBhvr>
                                        <p:cTn id="105" dur="1000"/>
                                        <p:tgtEl>
                                          <p:spTgt spid="150"/>
                                        </p:tgtEl>
                                      </p:cBhvr>
                                    </p:animEffect>
                                  </p:childTnLst>
                                </p:cTn>
                              </p:par>
                              <p:par>
                                <p:cTn id="106" presetID="22" presetClass="entr" presetSubtype="8" fill="hold" nodeType="withEffect">
                                  <p:stCondLst>
                                    <p:cond delay="1100"/>
                                  </p:stCondLst>
                                  <p:childTnLst>
                                    <p:set>
                                      <p:cBhvr>
                                        <p:cTn id="107" dur="1" fill="hold">
                                          <p:stCondLst>
                                            <p:cond delay="0"/>
                                          </p:stCondLst>
                                        </p:cTn>
                                        <p:tgtEl>
                                          <p:spTgt spid="145"/>
                                        </p:tgtEl>
                                        <p:attrNameLst>
                                          <p:attrName>style.visibility</p:attrName>
                                        </p:attrNameLst>
                                      </p:cBhvr>
                                      <p:to>
                                        <p:strVal val="visible"/>
                                      </p:to>
                                    </p:set>
                                    <p:animEffect transition="in" filter="wipe(left)">
                                      <p:cBhvr>
                                        <p:cTn id="108" dur="1000"/>
                                        <p:tgtEl>
                                          <p:spTgt spid="145"/>
                                        </p:tgtEl>
                                      </p:cBhvr>
                                    </p:animEffect>
                                  </p:childTnLst>
                                </p:cTn>
                              </p:par>
                            </p:childTnLst>
                          </p:cTn>
                        </p:par>
                      </p:childTnLst>
                    </p:cTn>
                  </p:par>
                  <p:par>
                    <p:cTn id="109" fill="hold">
                      <p:stCondLst>
                        <p:cond delay="indefinite"/>
                      </p:stCondLst>
                      <p:childTnLst>
                        <p:par>
                          <p:cTn id="110" fill="hold">
                            <p:stCondLst>
                              <p:cond delay="0"/>
                            </p:stCondLst>
                            <p:childTnLst>
                              <p:par>
                                <p:cTn id="111" presetID="1" presetClass="entr" presetSubtype="0" fill="hold" grpId="0" nodeType="clickEffect">
                                  <p:stCondLst>
                                    <p:cond delay="0"/>
                                  </p:stCondLst>
                                  <p:childTnLst>
                                    <p:set>
                                      <p:cBhvr>
                                        <p:cTn id="112" dur="1" fill="hold">
                                          <p:stCondLst>
                                            <p:cond delay="0"/>
                                          </p:stCondLst>
                                        </p:cTn>
                                        <p:tgtEl>
                                          <p:spTgt spid="50"/>
                                        </p:tgtEl>
                                        <p:attrNameLst>
                                          <p:attrName>style.visibility</p:attrName>
                                        </p:attrNameLst>
                                      </p:cBhvr>
                                      <p:to>
                                        <p:strVal val="visible"/>
                                      </p:to>
                                    </p:set>
                                  </p:childTnLst>
                                </p:cTn>
                              </p:par>
                              <p:par>
                                <p:cTn id="113" presetID="1" presetClass="entr" presetSubtype="0" fill="hold" grpId="0" nodeType="withEffect">
                                  <p:stCondLst>
                                    <p:cond delay="0"/>
                                  </p:stCondLst>
                                  <p:childTnLst>
                                    <p:set>
                                      <p:cBhvr>
                                        <p:cTn id="114" dur="1" fill="hold">
                                          <p:stCondLst>
                                            <p:cond delay="0"/>
                                          </p:stCondLst>
                                        </p:cTn>
                                        <p:tgtEl>
                                          <p:spTgt spid="89"/>
                                        </p:tgtEl>
                                        <p:attrNameLst>
                                          <p:attrName>style.visibility</p:attrName>
                                        </p:attrNameLst>
                                      </p:cBhvr>
                                      <p:to>
                                        <p:strVal val="visible"/>
                                      </p:to>
                                    </p:set>
                                  </p:childTnLst>
                                </p:cTn>
                              </p:par>
                              <p:par>
                                <p:cTn id="115" presetID="1" presetClass="entr" presetSubtype="0" fill="hold" grpId="0" nodeType="withEffect">
                                  <p:stCondLst>
                                    <p:cond delay="0"/>
                                  </p:stCondLst>
                                  <p:childTnLst>
                                    <p:set>
                                      <p:cBhvr>
                                        <p:cTn id="116" dur="1" fill="hold">
                                          <p:stCondLst>
                                            <p:cond delay="0"/>
                                          </p:stCondLst>
                                        </p:cTn>
                                        <p:tgtEl>
                                          <p:spTgt spid="156"/>
                                        </p:tgtEl>
                                        <p:attrNameLst>
                                          <p:attrName>style.visibility</p:attrName>
                                        </p:attrNameLst>
                                      </p:cBhvr>
                                      <p:to>
                                        <p:strVal val="visible"/>
                                      </p:to>
                                    </p:set>
                                  </p:childTnLst>
                                </p:cTn>
                              </p:par>
                            </p:childTnLst>
                          </p:cTn>
                        </p:par>
                        <p:par>
                          <p:cTn id="117" fill="hold">
                            <p:stCondLst>
                              <p:cond delay="0"/>
                            </p:stCondLst>
                            <p:childTnLst>
                              <p:par>
                                <p:cTn id="118" presetID="22" presetClass="entr" presetSubtype="8" fill="hold" nodeType="afterEffect">
                                  <p:stCondLst>
                                    <p:cond delay="0"/>
                                  </p:stCondLst>
                                  <p:childTnLst>
                                    <p:set>
                                      <p:cBhvr>
                                        <p:cTn id="119" dur="1" fill="hold">
                                          <p:stCondLst>
                                            <p:cond delay="0"/>
                                          </p:stCondLst>
                                        </p:cTn>
                                        <p:tgtEl>
                                          <p:spTgt spid="54"/>
                                        </p:tgtEl>
                                        <p:attrNameLst>
                                          <p:attrName>style.visibility</p:attrName>
                                        </p:attrNameLst>
                                      </p:cBhvr>
                                      <p:to>
                                        <p:strVal val="visible"/>
                                      </p:to>
                                    </p:set>
                                    <p:animEffect transition="in" filter="wipe(left)">
                                      <p:cBhvr>
                                        <p:cTn id="120" dur="1000"/>
                                        <p:tgtEl>
                                          <p:spTgt spid="54"/>
                                        </p:tgtEl>
                                      </p:cBhvr>
                                    </p:animEffect>
                                  </p:childTnLst>
                                </p:cTn>
                              </p:par>
                            </p:childTnLst>
                          </p:cTn>
                        </p:par>
                      </p:childTnLst>
                    </p:cTn>
                  </p:par>
                  <p:par>
                    <p:cTn id="121" fill="hold">
                      <p:stCondLst>
                        <p:cond delay="indefinite"/>
                      </p:stCondLst>
                      <p:childTnLst>
                        <p:par>
                          <p:cTn id="122" fill="hold">
                            <p:stCondLst>
                              <p:cond delay="0"/>
                            </p:stCondLst>
                            <p:childTnLst>
                              <p:par>
                                <p:cTn id="123" presetID="22" presetClass="entr" presetSubtype="1" fill="hold" nodeType="clickEffect">
                                  <p:stCondLst>
                                    <p:cond delay="0"/>
                                  </p:stCondLst>
                                  <p:childTnLst>
                                    <p:set>
                                      <p:cBhvr>
                                        <p:cTn id="124" dur="1" fill="hold">
                                          <p:stCondLst>
                                            <p:cond delay="0"/>
                                          </p:stCondLst>
                                        </p:cTn>
                                        <p:tgtEl>
                                          <p:spTgt spid="108"/>
                                        </p:tgtEl>
                                        <p:attrNameLst>
                                          <p:attrName>style.visibility</p:attrName>
                                        </p:attrNameLst>
                                      </p:cBhvr>
                                      <p:to>
                                        <p:strVal val="visible"/>
                                      </p:to>
                                    </p:set>
                                    <p:animEffect transition="in" filter="wipe(up)">
                                      <p:cBhvr>
                                        <p:cTn id="125" dur="1000"/>
                                        <p:tgtEl>
                                          <p:spTgt spid="108"/>
                                        </p:tgtEl>
                                      </p:cBhvr>
                                    </p:animEffect>
                                  </p:childTnLst>
                                </p:cTn>
                              </p:par>
                              <p:par>
                                <p:cTn id="126" presetID="22" presetClass="entr" presetSubtype="1" fill="hold" grpId="0" nodeType="withEffect">
                                  <p:stCondLst>
                                    <p:cond delay="0"/>
                                  </p:stCondLst>
                                  <p:childTnLst>
                                    <p:set>
                                      <p:cBhvr>
                                        <p:cTn id="127" dur="1" fill="hold">
                                          <p:stCondLst>
                                            <p:cond delay="0"/>
                                          </p:stCondLst>
                                        </p:cTn>
                                        <p:tgtEl>
                                          <p:spTgt spid="111"/>
                                        </p:tgtEl>
                                        <p:attrNameLst>
                                          <p:attrName>style.visibility</p:attrName>
                                        </p:attrNameLst>
                                      </p:cBhvr>
                                      <p:to>
                                        <p:strVal val="visible"/>
                                      </p:to>
                                    </p:set>
                                    <p:animEffect transition="in" filter="wipe(up)">
                                      <p:cBhvr>
                                        <p:cTn id="128" dur="1000"/>
                                        <p:tgtEl>
                                          <p:spTgt spid="111"/>
                                        </p:tgtEl>
                                      </p:cBhvr>
                                    </p:animEffect>
                                  </p:childTnLst>
                                </p:cTn>
                              </p:par>
                            </p:childTnLst>
                          </p:cTn>
                        </p:par>
                        <p:par>
                          <p:cTn id="129" fill="hold">
                            <p:stCondLst>
                              <p:cond delay="1000"/>
                            </p:stCondLst>
                            <p:childTnLst>
                              <p:par>
                                <p:cTn id="130" presetID="1" presetClass="entr" presetSubtype="0" fill="hold" grpId="0" nodeType="afterEffect">
                                  <p:stCondLst>
                                    <p:cond delay="0"/>
                                  </p:stCondLst>
                                  <p:childTnLst>
                                    <p:set>
                                      <p:cBhvr>
                                        <p:cTn id="131" dur="1" fill="hold">
                                          <p:stCondLst>
                                            <p:cond delay="0"/>
                                          </p:stCondLst>
                                        </p:cTn>
                                        <p:tgtEl>
                                          <p:spTgt spid="109"/>
                                        </p:tgtEl>
                                        <p:attrNameLst>
                                          <p:attrName>style.visibility</p:attrName>
                                        </p:attrNameLst>
                                      </p:cBhvr>
                                      <p:to>
                                        <p:strVal val="visible"/>
                                      </p:to>
                                    </p:set>
                                  </p:childTnLst>
                                </p:cTn>
                              </p:par>
                            </p:childTnLst>
                          </p:cTn>
                        </p:par>
                      </p:childTnLst>
                    </p:cTn>
                  </p:par>
                  <p:par>
                    <p:cTn id="132" fill="hold">
                      <p:stCondLst>
                        <p:cond delay="indefinite"/>
                      </p:stCondLst>
                      <p:childTnLst>
                        <p:par>
                          <p:cTn id="133" fill="hold">
                            <p:stCondLst>
                              <p:cond delay="0"/>
                            </p:stCondLst>
                            <p:childTnLst>
                              <p:par>
                                <p:cTn id="134" presetID="22" presetClass="entr" presetSubtype="1" fill="hold" nodeType="clickEffect">
                                  <p:stCondLst>
                                    <p:cond delay="0"/>
                                  </p:stCondLst>
                                  <p:childTnLst>
                                    <p:set>
                                      <p:cBhvr>
                                        <p:cTn id="135" dur="1" fill="hold">
                                          <p:stCondLst>
                                            <p:cond delay="0"/>
                                          </p:stCondLst>
                                        </p:cTn>
                                        <p:tgtEl>
                                          <p:spTgt spid="167"/>
                                        </p:tgtEl>
                                        <p:attrNameLst>
                                          <p:attrName>style.visibility</p:attrName>
                                        </p:attrNameLst>
                                      </p:cBhvr>
                                      <p:to>
                                        <p:strVal val="visible"/>
                                      </p:to>
                                    </p:set>
                                    <p:animEffect transition="in" filter="wipe(up)">
                                      <p:cBhvr>
                                        <p:cTn id="136" dur="1000"/>
                                        <p:tgtEl>
                                          <p:spTgt spid="167"/>
                                        </p:tgtEl>
                                      </p:cBhvr>
                                    </p:animEffect>
                                  </p:childTnLst>
                                </p:cTn>
                              </p:par>
                              <p:par>
                                <p:cTn id="137" presetID="22" presetClass="entr" presetSubtype="1" fill="hold" grpId="0" nodeType="withEffect">
                                  <p:stCondLst>
                                    <p:cond delay="0"/>
                                  </p:stCondLst>
                                  <p:childTnLst>
                                    <p:set>
                                      <p:cBhvr>
                                        <p:cTn id="138" dur="1" fill="hold">
                                          <p:stCondLst>
                                            <p:cond delay="0"/>
                                          </p:stCondLst>
                                        </p:cTn>
                                        <p:tgtEl>
                                          <p:spTgt spid="112"/>
                                        </p:tgtEl>
                                        <p:attrNameLst>
                                          <p:attrName>style.visibility</p:attrName>
                                        </p:attrNameLst>
                                      </p:cBhvr>
                                      <p:to>
                                        <p:strVal val="visible"/>
                                      </p:to>
                                    </p:set>
                                    <p:animEffect transition="in" filter="wipe(up)">
                                      <p:cBhvr>
                                        <p:cTn id="139" dur="1000"/>
                                        <p:tgtEl>
                                          <p:spTgt spid="112"/>
                                        </p:tgtEl>
                                      </p:cBhvr>
                                    </p:animEffect>
                                  </p:childTnLst>
                                </p:cTn>
                              </p:par>
                            </p:childTnLst>
                          </p:cTn>
                        </p:par>
                        <p:par>
                          <p:cTn id="140" fill="hold">
                            <p:stCondLst>
                              <p:cond delay="1000"/>
                            </p:stCondLst>
                            <p:childTnLst>
                              <p:par>
                                <p:cTn id="141" presetID="1" presetClass="entr" presetSubtype="0" fill="hold" grpId="0" nodeType="afterEffect">
                                  <p:stCondLst>
                                    <p:cond delay="0"/>
                                  </p:stCondLst>
                                  <p:childTnLst>
                                    <p:set>
                                      <p:cBhvr>
                                        <p:cTn id="142" dur="1" fill="hold">
                                          <p:stCondLst>
                                            <p:cond delay="0"/>
                                          </p:stCondLst>
                                        </p:cTn>
                                        <p:tgtEl>
                                          <p:spTgt spid="17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p:bldP spid="98" grpId="1"/>
      <p:bldP spid="82" grpId="0"/>
      <p:bldP spid="82" grpId="1"/>
      <p:bldP spid="85" grpId="0"/>
      <p:bldP spid="85" grpId="1"/>
      <p:bldP spid="88" grpId="0"/>
      <p:bldP spid="88" grpId="1"/>
      <p:bldP spid="97" grpId="0"/>
      <p:bldP spid="97" grpId="1"/>
      <p:bldP spid="178" grpId="0"/>
      <p:bldP spid="93" grpId="0"/>
      <p:bldP spid="190" grpId="0"/>
      <p:bldP spid="110" grpId="0" animBg="1"/>
      <p:bldP spid="117" grpId="0" animBg="1"/>
      <p:bldP spid="156" grpId="0" animBg="1"/>
      <p:bldP spid="170" grpId="0"/>
      <p:bldP spid="57" grpId="0" animBg="1"/>
      <p:bldP spid="99" grpId="0"/>
      <p:bldP spid="109" grpId="0"/>
      <p:bldP spid="111" grpId="0"/>
      <p:bldP spid="112" grpId="0"/>
      <p:bldP spid="42" grpId="0"/>
      <p:bldP spid="47" grpId="0" animBg="1"/>
      <p:bldP spid="48" grpId="0" animBg="1"/>
      <p:bldP spid="49" grpId="0" animBg="1"/>
      <p:bldP spid="50" grpId="0" animBg="1"/>
      <p:bldP spid="62" grpId="0"/>
      <p:bldP spid="72" grpId="0"/>
      <p:bldP spid="89" grpId="0"/>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b="1" dirty="0">
                <a:solidFill>
                  <a:schemeClr val="tx1"/>
                </a:solidFill>
                <a:latin typeface="Cambria" charset="0"/>
                <a:ea typeface="Cambria" charset="0"/>
                <a:cs typeface="Cambria" charset="0"/>
              </a:rPr>
              <a:t>Our Proposal: GRIM-Filter</a:t>
            </a:r>
          </a:p>
        </p:txBody>
      </p:sp>
      <p:sp>
        <p:nvSpPr>
          <p:cNvPr id="3" name="Content Placeholder 2"/>
          <p:cNvSpPr>
            <a:spLocks noGrp="1"/>
          </p:cNvSpPr>
          <p:nvPr>
            <p:ph idx="1"/>
          </p:nvPr>
        </p:nvSpPr>
        <p:spPr>
          <a:xfrm>
            <a:off x="228600" y="1261872"/>
            <a:ext cx="8915400" cy="5138928"/>
          </a:xfrm>
        </p:spPr>
        <p:txBody>
          <a:bodyPr/>
          <a:lstStyle/>
          <a:p>
            <a:pPr marL="742950" indent="-742950">
              <a:lnSpc>
                <a:spcPct val="150000"/>
              </a:lnSpc>
              <a:buClr>
                <a:schemeClr val="tx1"/>
              </a:buClr>
              <a:buSzPct val="77000"/>
              <a:buFont typeface="+mj-lt"/>
              <a:buAutoNum type="arabicPeriod"/>
            </a:pPr>
            <a:r>
              <a:rPr lang="en-US" sz="3600" dirty="0">
                <a:latin typeface="Cambria" charset="0"/>
                <a:ea typeface="Cambria" charset="0"/>
                <a:cs typeface="Cambria" charset="0"/>
              </a:rPr>
              <a:t>Data Structures: Bins &amp; </a:t>
            </a:r>
            <a:r>
              <a:rPr lang="en-US" sz="3600" dirty="0" err="1">
                <a:latin typeface="Cambria" charset="0"/>
                <a:ea typeface="Cambria" charset="0"/>
                <a:cs typeface="Cambria" charset="0"/>
              </a:rPr>
              <a:t>Bitvectors</a:t>
            </a:r>
            <a:endParaRPr lang="en-US" sz="3600" dirty="0">
              <a:latin typeface="Cambria" charset="0"/>
              <a:ea typeface="Cambria" charset="0"/>
              <a:cs typeface="Cambria" charset="0"/>
            </a:endParaRPr>
          </a:p>
          <a:p>
            <a:pPr marL="742950" indent="-742950">
              <a:lnSpc>
                <a:spcPct val="150000"/>
              </a:lnSpc>
              <a:buClr>
                <a:schemeClr val="tx1"/>
              </a:buClr>
              <a:buSzPct val="77000"/>
              <a:buFont typeface="+mj-lt"/>
              <a:buAutoNum type="arabicPeriod"/>
            </a:pPr>
            <a:r>
              <a:rPr lang="en-US" sz="3600" dirty="0">
                <a:latin typeface="Cambria" charset="0"/>
                <a:ea typeface="Cambria" charset="0"/>
                <a:cs typeface="Cambria" charset="0"/>
              </a:rPr>
              <a:t>Checking a Bin</a:t>
            </a:r>
          </a:p>
          <a:p>
            <a:pPr marL="742950" indent="-742950">
              <a:lnSpc>
                <a:spcPct val="150000"/>
              </a:lnSpc>
              <a:buClr>
                <a:schemeClr val="tx1"/>
              </a:buClr>
              <a:buSzPct val="77000"/>
              <a:buFont typeface="+mj-lt"/>
              <a:buAutoNum type="arabicPeriod"/>
            </a:pPr>
            <a:r>
              <a:rPr lang="en-US" sz="3600" b="1" dirty="0">
                <a:solidFill>
                  <a:srgbClr val="00B050"/>
                </a:solidFill>
                <a:latin typeface="Cambria" charset="0"/>
                <a:ea typeface="Cambria" charset="0"/>
                <a:cs typeface="Cambria" charset="0"/>
              </a:rPr>
              <a:t>Integrating GRIM-Filter into a Mapper</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CAE9295-42F8-0747-9AE1-33958E89C374}"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206</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30937345"/>
      </p:ext>
    </p:extLst>
  </p:cSld>
  <p:clrMapOvr>
    <a:masterClrMapping/>
  </p:clrMapOvr>
  <p:transition/>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itle 1"/>
          <p:cNvSpPr>
            <a:spLocks noGrp="1"/>
          </p:cNvSpPr>
          <p:nvPr>
            <p:ph type="title"/>
          </p:nvPr>
        </p:nvSpPr>
        <p:spPr>
          <a:xfrm>
            <a:off x="228600" y="152400"/>
            <a:ext cx="8610600" cy="1066800"/>
          </a:xfrm>
        </p:spPr>
        <p:txBody>
          <a:bodyPr/>
          <a:lstStyle/>
          <a:p>
            <a:r>
              <a:rPr lang="en-US" sz="3200" b="1" dirty="0">
                <a:solidFill>
                  <a:schemeClr val="tx1"/>
                </a:solidFill>
                <a:latin typeface="Cambria" charset="0"/>
                <a:ea typeface="Cambria" charset="0"/>
                <a:cs typeface="Cambria" charset="0"/>
              </a:rPr>
              <a:t>Integrating GRIM-Filter into a Read Mapper</a:t>
            </a:r>
            <a:endParaRPr lang="en-US" sz="3200" b="1" dirty="0">
              <a:solidFill>
                <a:srgbClr val="FF0000"/>
              </a:solidFill>
              <a:latin typeface="Cambria" charset="0"/>
              <a:ea typeface="Cambria" charset="0"/>
              <a:cs typeface="Cambria" charset="0"/>
            </a:endParaRPr>
          </a:p>
        </p:txBody>
      </p:sp>
      <p:sp>
        <p:nvSpPr>
          <p:cNvPr id="67" name="Rounded Rectangle 66"/>
          <p:cNvSpPr/>
          <p:nvPr/>
        </p:nvSpPr>
        <p:spPr>
          <a:xfrm>
            <a:off x="4569612" y="1855183"/>
            <a:ext cx="3551353" cy="1295295"/>
          </a:xfrm>
          <a:prstGeom prst="roundRect">
            <a:avLst>
              <a:gd name="adj" fmla="val 11551"/>
            </a:avLst>
          </a:prstGeom>
          <a:solidFill>
            <a:srgbClr val="EFF6FB"/>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CC9900"/>
                </a:solidFill>
                <a:effectLst/>
                <a:uLnTx/>
                <a:uFillTx/>
                <a:latin typeface="Tahoma"/>
                <a:ea typeface="+mn-ea"/>
                <a:cs typeface="+mn-cs"/>
              </a:rPr>
              <a:t>GRIM-Filter:</a:t>
            </a:r>
            <a:br>
              <a:rPr kumimoji="0" lang="en-US" sz="2000" b="1" i="0" u="none" strike="noStrike" kern="1200" cap="none" spc="0" normalizeH="0" baseline="0" noProof="0" dirty="0">
                <a:ln>
                  <a:noFill/>
                </a:ln>
                <a:solidFill>
                  <a:srgbClr val="CC9900"/>
                </a:solidFill>
                <a:effectLst/>
                <a:uLnTx/>
                <a:uFillTx/>
                <a:latin typeface="Tahoma"/>
                <a:ea typeface="+mn-ea"/>
                <a:cs typeface="+mn-cs"/>
              </a:rPr>
            </a:br>
            <a:r>
              <a:rPr kumimoji="0" lang="en-US" sz="2000" b="0" i="0" u="none" strike="noStrike" kern="1200" cap="none" spc="0" normalizeH="0" baseline="0" noProof="0" dirty="0">
                <a:ln>
                  <a:noFill/>
                </a:ln>
                <a:solidFill>
                  <a:srgbClr val="CC9900"/>
                </a:solidFill>
                <a:effectLst/>
                <a:uLnTx/>
                <a:uFillTx/>
                <a:latin typeface="Tahoma"/>
                <a:ea typeface="+mn-ea"/>
                <a:cs typeface="+mn-cs"/>
              </a:rPr>
              <a:t>Seed Location Checker</a:t>
            </a:r>
          </a:p>
        </p:txBody>
      </p:sp>
      <p:grpSp>
        <p:nvGrpSpPr>
          <p:cNvPr id="153" name="Group 152"/>
          <p:cNvGrpSpPr/>
          <p:nvPr/>
        </p:nvGrpSpPr>
        <p:grpSpPr>
          <a:xfrm>
            <a:off x="4716997" y="2533583"/>
            <a:ext cx="3191677" cy="595931"/>
            <a:chOff x="909473" y="3238443"/>
            <a:chExt cx="3191677" cy="595931"/>
          </a:xfrm>
        </p:grpSpPr>
        <p:sp>
          <p:nvSpPr>
            <p:cNvPr id="154" name="Rectangle 153"/>
            <p:cNvSpPr/>
            <p:nvPr/>
          </p:nvSpPr>
          <p:spPr>
            <a:xfrm>
              <a:off x="953568" y="3463945"/>
              <a:ext cx="3100088" cy="326150"/>
            </a:xfrm>
            <a:prstGeom prst="rect">
              <a:avLst/>
            </a:prstGeom>
            <a:solidFill>
              <a:schemeClr val="bg1"/>
            </a:solid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20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000</a:t>
              </a:r>
              <a:r>
                <a:rPr kumimoji="0" lang="en-US" sz="1600" b="1" i="0" u="none" strike="noStrike" kern="0" cap="none" spc="200" normalizeH="0" baseline="0" noProof="0" dirty="0">
                  <a:ln>
                    <a:noFill/>
                  </a:ln>
                  <a:solidFill>
                    <a:srgbClr val="0070C0"/>
                  </a:solidFill>
                  <a:effectLst/>
                  <a:uLnTx/>
                  <a:uFillTx/>
                  <a:latin typeface="Arial" panose="020B0604020202020204" pitchFamily="34" charset="0"/>
                  <a:ea typeface="+mn-ea"/>
                  <a:cs typeface="Arial" panose="020B0604020202020204" pitchFamily="34" charset="0"/>
                </a:rPr>
                <a:t>1</a:t>
              </a:r>
              <a:r>
                <a:rPr kumimoji="0" lang="en-US" sz="1600" b="0" i="0" u="none" strike="noStrike" kern="0" cap="none" spc="20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0</a:t>
              </a:r>
              <a:r>
                <a:rPr kumimoji="0" lang="en-US" sz="1600" b="1" i="0" u="none" strike="noStrike" kern="0" cap="none" spc="200" normalizeH="0" baseline="0" noProof="0" dirty="0">
                  <a:ln>
                    <a:noFill/>
                  </a:ln>
                  <a:solidFill>
                    <a:srgbClr val="0070C0"/>
                  </a:solidFill>
                  <a:effectLst/>
                  <a:uLnTx/>
                  <a:uFillTx/>
                  <a:latin typeface="Arial" panose="020B0604020202020204" pitchFamily="34" charset="0"/>
                  <a:ea typeface="+mn-ea"/>
                  <a:cs typeface="Arial" panose="020B0604020202020204" pitchFamily="34" charset="0"/>
                </a:rPr>
                <a:t>1</a:t>
              </a:r>
              <a:r>
                <a:rPr kumimoji="0" lang="en-US" sz="1600" b="0" i="0" u="none" strike="noStrike" kern="0" cap="none" spc="20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0     0</a:t>
              </a:r>
              <a:r>
                <a:rPr kumimoji="0" lang="en-US" sz="1600" b="1" i="0" u="none" strike="noStrike" kern="0" cap="none" spc="200" normalizeH="0" baseline="0" noProof="0" dirty="0">
                  <a:ln>
                    <a:noFill/>
                  </a:ln>
                  <a:solidFill>
                    <a:srgbClr val="0070C0"/>
                  </a:solidFill>
                  <a:effectLst/>
                  <a:uLnTx/>
                  <a:uFillTx/>
                  <a:latin typeface="Arial" panose="020B0604020202020204" pitchFamily="34" charset="0"/>
                  <a:ea typeface="+mn-ea"/>
                  <a:cs typeface="Arial" panose="020B0604020202020204" pitchFamily="34" charset="0"/>
                </a:rPr>
                <a:t>11</a:t>
              </a:r>
              <a:r>
                <a:rPr kumimoji="0" lang="en-US" sz="1600" b="0" i="0" u="none" strike="noStrike" kern="0" cap="none" spc="20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0</a:t>
              </a:r>
              <a:r>
                <a:rPr kumimoji="0" lang="en-US" sz="1600" b="1" i="0" u="none" strike="noStrike" kern="0" cap="none" spc="200" normalizeH="0" baseline="0" noProof="0" dirty="0">
                  <a:ln>
                    <a:noFill/>
                  </a:ln>
                  <a:solidFill>
                    <a:srgbClr val="0070C0"/>
                  </a:solidFill>
                  <a:effectLst/>
                  <a:uLnTx/>
                  <a:uFillTx/>
                  <a:latin typeface="Arial" panose="020B0604020202020204" pitchFamily="34" charset="0"/>
                  <a:ea typeface="+mn-ea"/>
                  <a:cs typeface="Arial" panose="020B0604020202020204" pitchFamily="34" charset="0"/>
                </a:rPr>
                <a:t>1</a:t>
              </a:r>
              <a:r>
                <a:rPr kumimoji="0" lang="en-US" sz="1600" b="0" i="0" u="none" strike="noStrike" kern="0" cap="none" spc="20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0</a:t>
              </a:r>
              <a:endParaRPr kumimoji="0" lang="en-US" sz="1600" b="0" i="0" u="none" strike="noStrike" kern="0" cap="none" spc="20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55" name="TextBox 154"/>
            <p:cNvSpPr txBox="1"/>
            <p:nvPr/>
          </p:nvSpPr>
          <p:spPr>
            <a:xfrm>
              <a:off x="2265474" y="3249599"/>
              <a:ext cx="598840"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00"/>
                  </a:solidFill>
                  <a:effectLst/>
                  <a:uLnTx/>
                  <a:uFillTx/>
                  <a:latin typeface="Tahoma"/>
                  <a:ea typeface="+mn-ea"/>
                  <a:cs typeface="+mn-cs"/>
                </a:rPr>
                <a:t>...</a:t>
              </a:r>
              <a:endParaRPr kumimoji="0" lang="en-US" sz="1600" b="0" i="0" u="none" strike="noStrike" kern="1200" cap="none" spc="0" normalizeH="0" baseline="0" noProof="0" dirty="0">
                <a:ln>
                  <a:noFill/>
                </a:ln>
                <a:solidFill>
                  <a:srgbClr val="000000"/>
                </a:solidFill>
                <a:effectLst/>
                <a:uLnTx/>
                <a:uFillTx/>
                <a:latin typeface="Tahoma"/>
                <a:ea typeface="+mn-ea"/>
                <a:cs typeface="Arial" panose="020B0604020202020204" pitchFamily="34" charset="0"/>
              </a:endParaRPr>
            </a:p>
          </p:txBody>
        </p:sp>
        <p:sp>
          <p:nvSpPr>
            <p:cNvPr id="156" name="TextBox 155"/>
            <p:cNvSpPr txBox="1"/>
            <p:nvPr/>
          </p:nvSpPr>
          <p:spPr>
            <a:xfrm>
              <a:off x="3502310" y="3249599"/>
              <a:ext cx="598840"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00"/>
                  </a:solidFill>
                  <a:effectLst/>
                  <a:uLnTx/>
                  <a:uFillTx/>
                  <a:latin typeface="Tahoma"/>
                  <a:ea typeface="+mn-ea"/>
                  <a:cs typeface="+mn-cs"/>
                </a:rPr>
                <a:t>...</a:t>
              </a:r>
              <a:endParaRPr kumimoji="0" lang="en-US" sz="1600" b="0" i="0" u="none" strike="noStrike" kern="1200" cap="none" spc="0" normalizeH="0" baseline="0" noProof="0" dirty="0">
                <a:ln>
                  <a:noFill/>
                </a:ln>
                <a:solidFill>
                  <a:srgbClr val="000000"/>
                </a:solidFill>
                <a:effectLst/>
                <a:uLnTx/>
                <a:uFillTx/>
                <a:latin typeface="Tahoma"/>
                <a:ea typeface="+mn-ea"/>
                <a:cs typeface="Arial" panose="020B0604020202020204" pitchFamily="34" charset="0"/>
              </a:endParaRPr>
            </a:p>
          </p:txBody>
        </p:sp>
        <p:sp>
          <p:nvSpPr>
            <p:cNvPr id="157" name="TextBox 156"/>
            <p:cNvSpPr txBox="1"/>
            <p:nvPr/>
          </p:nvSpPr>
          <p:spPr>
            <a:xfrm>
              <a:off x="909473" y="3238443"/>
              <a:ext cx="598840"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00"/>
                  </a:solidFill>
                  <a:effectLst/>
                  <a:uLnTx/>
                  <a:uFillTx/>
                  <a:latin typeface="Tahoma"/>
                  <a:ea typeface="+mn-ea"/>
                  <a:cs typeface="+mn-cs"/>
                </a:rPr>
                <a:t>...</a:t>
              </a:r>
              <a:endParaRPr kumimoji="0" lang="en-US" sz="1600" b="0" i="0" u="none" strike="noStrike" kern="1200" cap="none" spc="0" normalizeH="0" baseline="0" noProof="0" dirty="0">
                <a:ln>
                  <a:noFill/>
                </a:ln>
                <a:solidFill>
                  <a:srgbClr val="000000"/>
                </a:solidFill>
                <a:effectLst/>
                <a:uLnTx/>
                <a:uFillTx/>
                <a:latin typeface="Tahoma"/>
                <a:ea typeface="+mn-ea"/>
                <a:cs typeface="Arial" panose="020B0604020202020204" pitchFamily="34" charset="0"/>
              </a:endParaRPr>
            </a:p>
          </p:txBody>
        </p:sp>
      </p:grpSp>
      <p:sp>
        <p:nvSpPr>
          <p:cNvPr id="68" name="Rectangle 67"/>
          <p:cNvSpPr/>
          <p:nvPr/>
        </p:nvSpPr>
        <p:spPr>
          <a:xfrm>
            <a:off x="6849979" y="2776327"/>
            <a:ext cx="128337" cy="299747"/>
          </a:xfrm>
          <a:prstGeom prst="rect">
            <a:avLst/>
          </a:prstGeom>
          <a:solidFill>
            <a:schemeClr val="accent2">
              <a:lumMod val="40000"/>
              <a:lumOff val="60000"/>
              <a:alpha val="73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Tahoma"/>
              <a:ea typeface="+mn-ea"/>
              <a:cs typeface="Tahoma"/>
            </a:endParaRPr>
          </a:p>
        </p:txBody>
      </p:sp>
      <p:sp>
        <p:nvSpPr>
          <p:cNvPr id="69" name="Rectangle 68"/>
          <p:cNvSpPr/>
          <p:nvPr/>
        </p:nvSpPr>
        <p:spPr>
          <a:xfrm>
            <a:off x="5892595" y="2771274"/>
            <a:ext cx="115174" cy="306545"/>
          </a:xfrm>
          <a:prstGeom prst="rect">
            <a:avLst/>
          </a:prstGeom>
          <a:solidFill>
            <a:schemeClr val="accent6">
              <a:lumMod val="40000"/>
              <a:lumOff val="60000"/>
              <a:alpha val="72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Tahoma"/>
              <a:ea typeface="+mn-ea"/>
              <a:cs typeface="Tahoma"/>
            </a:endParaRPr>
          </a:p>
        </p:txBody>
      </p:sp>
      <p:sp>
        <p:nvSpPr>
          <p:cNvPr id="70" name="Rectangle 69"/>
          <p:cNvSpPr/>
          <p:nvPr/>
        </p:nvSpPr>
        <p:spPr>
          <a:xfrm>
            <a:off x="5197642" y="2771274"/>
            <a:ext cx="124326" cy="300789"/>
          </a:xfrm>
          <a:prstGeom prst="rect">
            <a:avLst/>
          </a:prstGeom>
          <a:solidFill>
            <a:schemeClr val="accent4">
              <a:lumMod val="40000"/>
              <a:lumOff val="60000"/>
              <a:alpha val="71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Tahoma"/>
              <a:ea typeface="+mn-ea"/>
              <a:cs typeface="Tahoma"/>
            </a:endParaRPr>
          </a:p>
        </p:txBody>
      </p:sp>
      <p:grpSp>
        <p:nvGrpSpPr>
          <p:cNvPr id="76" name="Group 75"/>
          <p:cNvGrpSpPr/>
          <p:nvPr/>
        </p:nvGrpSpPr>
        <p:grpSpPr>
          <a:xfrm>
            <a:off x="220033" y="1501587"/>
            <a:ext cx="3291793" cy="584775"/>
            <a:chOff x="963803" y="441215"/>
            <a:chExt cx="3291793" cy="584775"/>
          </a:xfrm>
        </p:grpSpPr>
        <p:sp>
          <p:nvSpPr>
            <p:cNvPr id="77" name="Rectangle 76"/>
            <p:cNvSpPr/>
            <p:nvPr/>
          </p:nvSpPr>
          <p:spPr>
            <a:xfrm>
              <a:off x="963803" y="672951"/>
              <a:ext cx="3291793" cy="320691"/>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20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GAACTTGCGAG</a:t>
              </a:r>
              <a:r>
                <a:rPr kumimoji="0" lang="en-US" sz="1600" b="0" i="0" u="none" strike="noStrike" kern="0" cap="none" spc="200" normalizeH="0" baseline="0" noProof="0" dirty="0">
                  <a:ln>
                    <a:noFill/>
                  </a:ln>
                  <a:solidFill>
                    <a:srgbClr val="000000"/>
                  </a:solidFill>
                  <a:effectLst/>
                  <a:uLnTx/>
                  <a:uFillTx/>
                  <a:latin typeface="Arial" panose="020B0604020202020204" pitchFamily="34" charset="0"/>
                  <a:ea typeface="Wingdings"/>
                  <a:cs typeface="Arial" panose="020B0604020202020204" pitchFamily="34" charset="0"/>
                  <a:sym typeface="Wingdings"/>
                </a:rPr>
                <a:t>     </a:t>
              </a:r>
              <a:r>
                <a:rPr kumimoji="0" lang="en-US" sz="1600" b="0" i="0" u="none" strike="noStrike" kern="0" cap="none" spc="20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GTATT </a:t>
              </a:r>
              <a:endParaRPr kumimoji="0" lang="en-US" sz="1600" b="0" i="0" u="none" strike="noStrike" kern="0" cap="none" spc="200" normalizeH="0" baseline="0" noProof="0" dirty="0">
                <a:ln>
                  <a:noFill/>
                </a:ln>
                <a:solidFill>
                  <a:srgbClr val="000000"/>
                </a:solidFill>
                <a:effectLst/>
                <a:uLnTx/>
                <a:uFillTx/>
                <a:latin typeface="Arial" panose="020B0604020202020204" pitchFamily="34" charset="0"/>
                <a:ea typeface="ＭＳ 明朝"/>
                <a:cs typeface="Arial" panose="020B0604020202020204" pitchFamily="34" charset="0"/>
              </a:endParaRPr>
            </a:p>
          </p:txBody>
        </p:sp>
        <p:sp>
          <p:nvSpPr>
            <p:cNvPr id="78" name="TextBox 77"/>
            <p:cNvSpPr txBox="1"/>
            <p:nvPr/>
          </p:nvSpPr>
          <p:spPr>
            <a:xfrm>
              <a:off x="2848822" y="441215"/>
              <a:ext cx="598840"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00"/>
                  </a:solidFill>
                  <a:effectLst/>
                  <a:uLnTx/>
                  <a:uFillTx/>
                  <a:latin typeface="Tahoma"/>
                  <a:ea typeface="+mn-ea"/>
                  <a:cs typeface="+mn-cs"/>
                </a:rPr>
                <a:t>...</a:t>
              </a:r>
              <a:endParaRPr kumimoji="0" lang="en-US" sz="1600" b="0" i="0" u="none" strike="noStrike" kern="1200" cap="none" spc="0" normalizeH="0" baseline="0" noProof="0" dirty="0">
                <a:ln>
                  <a:noFill/>
                </a:ln>
                <a:solidFill>
                  <a:srgbClr val="000000"/>
                </a:solidFill>
                <a:effectLst/>
                <a:uLnTx/>
                <a:uFillTx/>
                <a:latin typeface="Tahoma"/>
                <a:ea typeface="+mn-ea"/>
                <a:cs typeface="Arial" panose="020B0604020202020204" pitchFamily="34" charset="0"/>
              </a:endParaRPr>
            </a:p>
          </p:txBody>
        </p:sp>
      </p:grpSp>
      <p:sp>
        <p:nvSpPr>
          <p:cNvPr id="79" name="TextBox 78"/>
          <p:cNvSpPr txBox="1"/>
          <p:nvPr/>
        </p:nvSpPr>
        <p:spPr>
          <a:xfrm>
            <a:off x="93484" y="1391800"/>
            <a:ext cx="3534320" cy="369332"/>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B050"/>
                </a:solidFill>
                <a:effectLst/>
                <a:uLnTx/>
                <a:uFillTx/>
                <a:latin typeface="Tahoma"/>
                <a:ea typeface="+mn-ea"/>
                <a:cs typeface="Tahoma"/>
              </a:rPr>
              <a:t>INPUT</a:t>
            </a:r>
            <a:r>
              <a:rPr kumimoji="0" lang="en-US" sz="1800" b="1" i="0" u="none" strike="noStrike" kern="1200" cap="none" spc="0" normalizeH="0" baseline="0" noProof="0" dirty="0">
                <a:ln>
                  <a:noFill/>
                </a:ln>
                <a:solidFill>
                  <a:srgbClr val="000000"/>
                </a:solidFill>
                <a:effectLst/>
                <a:uLnTx/>
                <a:uFillTx/>
                <a:latin typeface="Tahoma"/>
                <a:ea typeface="+mn-ea"/>
                <a:cs typeface="Tahoma"/>
              </a:rPr>
              <a:t>: Read Sequence</a:t>
            </a:r>
          </a:p>
        </p:txBody>
      </p:sp>
      <p:sp>
        <p:nvSpPr>
          <p:cNvPr id="80" name="Rounded Rectangle 79"/>
          <p:cNvSpPr/>
          <p:nvPr/>
        </p:nvSpPr>
        <p:spPr>
          <a:xfrm>
            <a:off x="348504" y="2379616"/>
            <a:ext cx="3024279" cy="1557830"/>
          </a:xfrm>
          <a:prstGeom prst="roundRect">
            <a:avLst>
              <a:gd name="adj" fmla="val 11077"/>
            </a:avLst>
          </a:prstGeom>
          <a:solidFill>
            <a:srgbClr val="D0E6F4"/>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70C0"/>
                </a:solidFill>
                <a:effectLst/>
                <a:uLnTx/>
                <a:uFillTx/>
                <a:latin typeface="Tahoma"/>
                <a:ea typeface="+mn-ea"/>
                <a:cs typeface="+mn-cs"/>
              </a:rPr>
              <a:t>GRIM-Filter: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70C0"/>
                </a:solidFill>
                <a:effectLst/>
                <a:uLnTx/>
                <a:uFillTx/>
                <a:latin typeface="Tahoma"/>
                <a:ea typeface="+mn-ea"/>
                <a:cs typeface="+mn-cs"/>
              </a:rPr>
              <a:t>Filter Bitmask Generator</a:t>
            </a:r>
          </a:p>
        </p:txBody>
      </p:sp>
      <p:sp>
        <p:nvSpPr>
          <p:cNvPr id="81" name="TextBox 80"/>
          <p:cNvSpPr txBox="1"/>
          <p:nvPr/>
        </p:nvSpPr>
        <p:spPr>
          <a:xfrm>
            <a:off x="-172430" y="4548148"/>
            <a:ext cx="3988237" cy="369332"/>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70C0"/>
                </a:solidFill>
                <a:effectLst/>
                <a:uLnTx/>
                <a:uFillTx/>
                <a:latin typeface="Tahoma"/>
                <a:ea typeface="+mn-ea"/>
                <a:cs typeface="Tahoma"/>
              </a:rPr>
              <a:t>Seed Location Filter Bitmask</a:t>
            </a:r>
          </a:p>
        </p:txBody>
      </p:sp>
      <p:grpSp>
        <p:nvGrpSpPr>
          <p:cNvPr id="82" name="Group 81"/>
          <p:cNvGrpSpPr/>
          <p:nvPr/>
        </p:nvGrpSpPr>
        <p:grpSpPr>
          <a:xfrm>
            <a:off x="228600" y="4004071"/>
            <a:ext cx="3191677" cy="595931"/>
            <a:chOff x="909473" y="3238443"/>
            <a:chExt cx="3191677" cy="595931"/>
          </a:xfrm>
        </p:grpSpPr>
        <p:sp>
          <p:nvSpPr>
            <p:cNvPr id="83" name="Rectangle 82"/>
            <p:cNvSpPr/>
            <p:nvPr/>
          </p:nvSpPr>
          <p:spPr>
            <a:xfrm>
              <a:off x="953568" y="3463945"/>
              <a:ext cx="3100088" cy="326150"/>
            </a:xfrm>
            <a:prstGeom prst="rect">
              <a:avLst/>
            </a:prstGeom>
            <a:solidFill>
              <a:schemeClr val="bg1"/>
            </a:solid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20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000</a:t>
              </a:r>
              <a:r>
                <a:rPr kumimoji="0" lang="en-US" sz="1600" b="1" i="0" u="none" strike="noStrike" kern="0" cap="none" spc="200" normalizeH="0" baseline="0" noProof="0" dirty="0">
                  <a:ln>
                    <a:noFill/>
                  </a:ln>
                  <a:solidFill>
                    <a:srgbClr val="0070C0"/>
                  </a:solidFill>
                  <a:effectLst/>
                  <a:uLnTx/>
                  <a:uFillTx/>
                  <a:latin typeface="Arial" panose="020B0604020202020204" pitchFamily="34" charset="0"/>
                  <a:ea typeface="+mn-ea"/>
                  <a:cs typeface="Arial" panose="020B0604020202020204" pitchFamily="34" charset="0"/>
                </a:rPr>
                <a:t>1</a:t>
              </a:r>
              <a:r>
                <a:rPr kumimoji="0" lang="en-US" sz="1600" b="0" i="0" u="none" strike="noStrike" kern="0" cap="none" spc="20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0</a:t>
              </a:r>
              <a:r>
                <a:rPr kumimoji="0" lang="en-US" sz="1600" b="1" i="0" u="none" strike="noStrike" kern="0" cap="none" spc="200" normalizeH="0" baseline="0" noProof="0" dirty="0">
                  <a:ln>
                    <a:noFill/>
                  </a:ln>
                  <a:solidFill>
                    <a:srgbClr val="0070C0"/>
                  </a:solidFill>
                  <a:effectLst/>
                  <a:uLnTx/>
                  <a:uFillTx/>
                  <a:latin typeface="Arial" panose="020B0604020202020204" pitchFamily="34" charset="0"/>
                  <a:ea typeface="+mn-ea"/>
                  <a:cs typeface="Arial" panose="020B0604020202020204" pitchFamily="34" charset="0"/>
                </a:rPr>
                <a:t>1</a:t>
              </a:r>
              <a:r>
                <a:rPr kumimoji="0" lang="en-US" sz="1600" b="0" i="0" u="none" strike="noStrike" kern="0" cap="none" spc="20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0     0</a:t>
              </a:r>
              <a:r>
                <a:rPr kumimoji="0" lang="en-US" sz="1600" b="1" i="0" u="none" strike="noStrike" kern="0" cap="none" spc="200" normalizeH="0" baseline="0" noProof="0" dirty="0">
                  <a:ln>
                    <a:noFill/>
                  </a:ln>
                  <a:solidFill>
                    <a:srgbClr val="0070C0"/>
                  </a:solidFill>
                  <a:effectLst/>
                  <a:uLnTx/>
                  <a:uFillTx/>
                  <a:latin typeface="Arial" panose="020B0604020202020204" pitchFamily="34" charset="0"/>
                  <a:ea typeface="+mn-ea"/>
                  <a:cs typeface="Arial" panose="020B0604020202020204" pitchFamily="34" charset="0"/>
                </a:rPr>
                <a:t>11</a:t>
              </a:r>
              <a:r>
                <a:rPr kumimoji="0" lang="en-US" sz="1600" b="0" i="0" u="none" strike="noStrike" kern="0" cap="none" spc="20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0</a:t>
              </a:r>
              <a:r>
                <a:rPr kumimoji="0" lang="en-US" sz="1600" b="1" i="0" u="none" strike="noStrike" kern="0" cap="none" spc="200" normalizeH="0" baseline="0" noProof="0" dirty="0">
                  <a:ln>
                    <a:noFill/>
                  </a:ln>
                  <a:solidFill>
                    <a:srgbClr val="0070C0"/>
                  </a:solidFill>
                  <a:effectLst/>
                  <a:uLnTx/>
                  <a:uFillTx/>
                  <a:latin typeface="Arial" panose="020B0604020202020204" pitchFamily="34" charset="0"/>
                  <a:ea typeface="+mn-ea"/>
                  <a:cs typeface="Arial" panose="020B0604020202020204" pitchFamily="34" charset="0"/>
                </a:rPr>
                <a:t>1</a:t>
              </a:r>
              <a:r>
                <a:rPr kumimoji="0" lang="en-US" sz="1600" b="0" i="0" u="none" strike="noStrike" kern="0" cap="none" spc="20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0</a:t>
              </a:r>
              <a:endParaRPr kumimoji="0" lang="en-US" sz="1600" b="0" i="0" u="none" strike="noStrike" kern="0" cap="none" spc="20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 name="TextBox 83"/>
            <p:cNvSpPr txBox="1"/>
            <p:nvPr/>
          </p:nvSpPr>
          <p:spPr>
            <a:xfrm>
              <a:off x="2265474" y="3249599"/>
              <a:ext cx="598840"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00"/>
                  </a:solidFill>
                  <a:effectLst/>
                  <a:uLnTx/>
                  <a:uFillTx/>
                  <a:latin typeface="Tahoma"/>
                  <a:ea typeface="+mn-ea"/>
                  <a:cs typeface="+mn-cs"/>
                </a:rPr>
                <a:t>...</a:t>
              </a:r>
              <a:endParaRPr kumimoji="0" lang="en-US" sz="1600" b="0" i="0" u="none" strike="noStrike" kern="1200" cap="none" spc="0" normalizeH="0" baseline="0" noProof="0" dirty="0">
                <a:ln>
                  <a:noFill/>
                </a:ln>
                <a:solidFill>
                  <a:srgbClr val="000000"/>
                </a:solidFill>
                <a:effectLst/>
                <a:uLnTx/>
                <a:uFillTx/>
                <a:latin typeface="Tahoma"/>
                <a:ea typeface="+mn-ea"/>
                <a:cs typeface="Arial" panose="020B0604020202020204" pitchFamily="34" charset="0"/>
              </a:endParaRPr>
            </a:p>
          </p:txBody>
        </p:sp>
        <p:sp>
          <p:nvSpPr>
            <p:cNvPr id="85" name="TextBox 84"/>
            <p:cNvSpPr txBox="1"/>
            <p:nvPr/>
          </p:nvSpPr>
          <p:spPr>
            <a:xfrm>
              <a:off x="3502310" y="3249599"/>
              <a:ext cx="598840"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00"/>
                  </a:solidFill>
                  <a:effectLst/>
                  <a:uLnTx/>
                  <a:uFillTx/>
                  <a:latin typeface="Tahoma"/>
                  <a:ea typeface="+mn-ea"/>
                  <a:cs typeface="+mn-cs"/>
                </a:rPr>
                <a:t>...</a:t>
              </a:r>
              <a:endParaRPr kumimoji="0" lang="en-US" sz="1600" b="0" i="0" u="none" strike="noStrike" kern="1200" cap="none" spc="0" normalizeH="0" baseline="0" noProof="0" dirty="0">
                <a:ln>
                  <a:noFill/>
                </a:ln>
                <a:solidFill>
                  <a:srgbClr val="000000"/>
                </a:solidFill>
                <a:effectLst/>
                <a:uLnTx/>
                <a:uFillTx/>
                <a:latin typeface="Tahoma"/>
                <a:ea typeface="+mn-ea"/>
                <a:cs typeface="Arial" panose="020B0604020202020204" pitchFamily="34" charset="0"/>
              </a:endParaRPr>
            </a:p>
          </p:txBody>
        </p:sp>
        <p:sp>
          <p:nvSpPr>
            <p:cNvPr id="86" name="TextBox 85"/>
            <p:cNvSpPr txBox="1"/>
            <p:nvPr/>
          </p:nvSpPr>
          <p:spPr>
            <a:xfrm>
              <a:off x="909473" y="3238443"/>
              <a:ext cx="598840"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00"/>
                  </a:solidFill>
                  <a:effectLst/>
                  <a:uLnTx/>
                  <a:uFillTx/>
                  <a:latin typeface="Tahoma"/>
                  <a:ea typeface="+mn-ea"/>
                  <a:cs typeface="+mn-cs"/>
                </a:rPr>
                <a:t>...</a:t>
              </a:r>
              <a:endParaRPr kumimoji="0" lang="en-US" sz="1600" b="0" i="0" u="none" strike="noStrike" kern="1200" cap="none" spc="0" normalizeH="0" baseline="0" noProof="0" dirty="0">
                <a:ln>
                  <a:noFill/>
                </a:ln>
                <a:solidFill>
                  <a:srgbClr val="000000"/>
                </a:solidFill>
                <a:effectLst/>
                <a:uLnTx/>
                <a:uFillTx/>
                <a:latin typeface="Tahoma"/>
                <a:ea typeface="+mn-ea"/>
                <a:cs typeface="Arial" panose="020B0604020202020204" pitchFamily="34" charset="0"/>
              </a:endParaRPr>
            </a:p>
          </p:txBody>
        </p:sp>
      </p:grpSp>
      <p:cxnSp>
        <p:nvCxnSpPr>
          <p:cNvPr id="87" name="Straight Arrow Connector 86"/>
          <p:cNvCxnSpPr>
            <a:stCxn id="77" idx="2"/>
            <a:endCxn id="80" idx="0"/>
          </p:cNvCxnSpPr>
          <p:nvPr/>
        </p:nvCxnSpPr>
        <p:spPr>
          <a:xfrm flipH="1">
            <a:off x="1860644" y="2054014"/>
            <a:ext cx="5286" cy="325602"/>
          </a:xfrm>
          <a:prstGeom prst="straightConnector1">
            <a:avLst/>
          </a:prstGeom>
          <a:ln w="38100">
            <a:tailEnd type="triangle" w="lg" len="lg"/>
          </a:ln>
        </p:spPr>
        <p:style>
          <a:lnRef idx="1">
            <a:schemeClr val="accent1"/>
          </a:lnRef>
          <a:fillRef idx="0">
            <a:schemeClr val="accent1"/>
          </a:fillRef>
          <a:effectRef idx="0">
            <a:schemeClr val="accent1"/>
          </a:effectRef>
          <a:fontRef idx="minor">
            <a:schemeClr val="tx1"/>
          </a:fontRef>
        </p:style>
      </p:cxnSp>
      <p:cxnSp>
        <p:nvCxnSpPr>
          <p:cNvPr id="88" name="Straight Arrow Connector 87"/>
          <p:cNvCxnSpPr>
            <a:stCxn id="80" idx="2"/>
          </p:cNvCxnSpPr>
          <p:nvPr/>
        </p:nvCxnSpPr>
        <p:spPr>
          <a:xfrm flipH="1">
            <a:off x="1854200" y="3937446"/>
            <a:ext cx="6444" cy="304354"/>
          </a:xfrm>
          <a:prstGeom prst="straightConnector1">
            <a:avLst/>
          </a:prstGeom>
          <a:ln w="38100">
            <a:tailEnd type="triangle" w="lg" len="lg"/>
          </a:ln>
        </p:spPr>
        <p:style>
          <a:lnRef idx="1">
            <a:schemeClr val="accent1"/>
          </a:lnRef>
          <a:fillRef idx="0">
            <a:schemeClr val="accent1"/>
          </a:fillRef>
          <a:effectRef idx="0">
            <a:schemeClr val="accent1"/>
          </a:effectRef>
          <a:fontRef idx="minor">
            <a:schemeClr val="tx1"/>
          </a:fontRef>
        </p:style>
      </p:cxnSp>
      <p:sp>
        <p:nvSpPr>
          <p:cNvPr id="89" name="Rounded Rectangle 88"/>
          <p:cNvSpPr/>
          <p:nvPr/>
        </p:nvSpPr>
        <p:spPr>
          <a:xfrm>
            <a:off x="4778052" y="1308514"/>
            <a:ext cx="1006879" cy="320441"/>
          </a:xfrm>
          <a:prstGeom prst="roundRect">
            <a:avLst>
              <a:gd name="adj" fmla="val 31301"/>
            </a:avLst>
          </a:prstGeom>
          <a:solidFill>
            <a:schemeClr val="bg1"/>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Tahoma"/>
                <a:ea typeface="+mn-ea"/>
                <a:cs typeface="+mn-cs"/>
              </a:rPr>
              <a:t>020128</a:t>
            </a:r>
          </a:p>
        </p:txBody>
      </p:sp>
      <p:sp>
        <p:nvSpPr>
          <p:cNvPr id="90" name="Rounded Rectangle 89"/>
          <p:cNvSpPr/>
          <p:nvPr/>
        </p:nvSpPr>
        <p:spPr>
          <a:xfrm>
            <a:off x="6172543" y="1308514"/>
            <a:ext cx="1006879" cy="320441"/>
          </a:xfrm>
          <a:prstGeom prst="roundRect">
            <a:avLst>
              <a:gd name="adj" fmla="val 31301"/>
            </a:avLst>
          </a:prstGeom>
          <a:solidFill>
            <a:schemeClr val="bg1"/>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Tahoma"/>
                <a:ea typeface="+mn-ea"/>
                <a:cs typeface="+mn-cs"/>
              </a:rPr>
              <a:t>020131</a:t>
            </a:r>
          </a:p>
        </p:txBody>
      </p:sp>
      <p:sp>
        <p:nvSpPr>
          <p:cNvPr id="91" name="Rounded Rectangle 90"/>
          <p:cNvSpPr/>
          <p:nvPr/>
        </p:nvSpPr>
        <p:spPr>
          <a:xfrm>
            <a:off x="7590024" y="1310617"/>
            <a:ext cx="1006879" cy="320441"/>
          </a:xfrm>
          <a:prstGeom prst="roundRect">
            <a:avLst>
              <a:gd name="adj" fmla="val 31301"/>
            </a:avLst>
          </a:prstGeom>
          <a:solidFill>
            <a:schemeClr val="bg1"/>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Tahoma"/>
                <a:ea typeface="+mn-ea"/>
                <a:cs typeface="+mn-cs"/>
              </a:rPr>
              <a:t>414415</a:t>
            </a:r>
            <a:endParaRPr kumimoji="0" lang="en-US" sz="1800" b="1" i="0" u="none" strike="noStrike" kern="1200" cap="none" spc="0" normalizeH="0" baseline="0" noProof="0" dirty="0">
              <a:ln>
                <a:noFill/>
              </a:ln>
              <a:solidFill>
                <a:srgbClr val="000000"/>
              </a:solidFill>
              <a:effectLst/>
              <a:uLnTx/>
              <a:uFillTx/>
              <a:latin typeface="Tahoma"/>
              <a:ea typeface="+mn-ea"/>
              <a:cs typeface="+mn-cs"/>
            </a:endParaRPr>
          </a:p>
        </p:txBody>
      </p:sp>
      <p:cxnSp>
        <p:nvCxnSpPr>
          <p:cNvPr id="92" name="Straight Arrow Connector 91"/>
          <p:cNvCxnSpPr>
            <a:stCxn id="89" idx="2"/>
          </p:cNvCxnSpPr>
          <p:nvPr/>
        </p:nvCxnSpPr>
        <p:spPr>
          <a:xfrm flipH="1">
            <a:off x="5265269" y="1628955"/>
            <a:ext cx="16223" cy="1118726"/>
          </a:xfrm>
          <a:prstGeom prst="straightConnector1">
            <a:avLst/>
          </a:prstGeom>
          <a:ln w="38100">
            <a:solidFill>
              <a:srgbClr val="FFC000"/>
            </a:solidFill>
            <a:prstDash val="sysDot"/>
            <a:tailEnd type="stealth" w="lg" len="lg"/>
          </a:ln>
        </p:spPr>
        <p:style>
          <a:lnRef idx="1">
            <a:schemeClr val="accent1"/>
          </a:lnRef>
          <a:fillRef idx="0">
            <a:schemeClr val="accent1"/>
          </a:fillRef>
          <a:effectRef idx="0">
            <a:schemeClr val="accent1"/>
          </a:effectRef>
          <a:fontRef idx="minor">
            <a:schemeClr val="tx1"/>
          </a:fontRef>
        </p:style>
      </p:cxnSp>
      <p:cxnSp>
        <p:nvCxnSpPr>
          <p:cNvPr id="93" name="Straight Arrow Connector 92"/>
          <p:cNvCxnSpPr/>
          <p:nvPr/>
        </p:nvCxnSpPr>
        <p:spPr>
          <a:xfrm flipH="1">
            <a:off x="5960252" y="1626454"/>
            <a:ext cx="706669" cy="1155637"/>
          </a:xfrm>
          <a:prstGeom prst="straightConnector1">
            <a:avLst/>
          </a:prstGeom>
          <a:ln w="38100">
            <a:solidFill>
              <a:schemeClr val="accent6"/>
            </a:solidFill>
            <a:prstDash val="sysDot"/>
            <a:tailEnd type="stealth" w="lg" len="lg"/>
          </a:ln>
        </p:spPr>
        <p:style>
          <a:lnRef idx="1">
            <a:schemeClr val="accent1"/>
          </a:lnRef>
          <a:fillRef idx="0">
            <a:schemeClr val="accent1"/>
          </a:fillRef>
          <a:effectRef idx="0">
            <a:schemeClr val="accent1"/>
          </a:effectRef>
          <a:fontRef idx="minor">
            <a:schemeClr val="tx1"/>
          </a:fontRef>
        </p:style>
      </p:cxnSp>
      <p:cxnSp>
        <p:nvCxnSpPr>
          <p:cNvPr id="94" name="Straight Arrow Connector 93"/>
          <p:cNvCxnSpPr>
            <a:endCxn id="68" idx="0"/>
          </p:cNvCxnSpPr>
          <p:nvPr/>
        </p:nvCxnSpPr>
        <p:spPr>
          <a:xfrm flipH="1">
            <a:off x="6914148" y="1627263"/>
            <a:ext cx="1191447" cy="1149064"/>
          </a:xfrm>
          <a:prstGeom prst="straightConnector1">
            <a:avLst/>
          </a:prstGeom>
          <a:ln w="38100">
            <a:solidFill>
              <a:schemeClr val="accent2"/>
            </a:solidFill>
            <a:prstDash val="sysDot"/>
            <a:tailEnd type="stealth" w="lg" len="lg"/>
          </a:ln>
        </p:spPr>
        <p:style>
          <a:lnRef idx="1">
            <a:schemeClr val="accent1"/>
          </a:lnRef>
          <a:fillRef idx="0">
            <a:schemeClr val="accent1"/>
          </a:fillRef>
          <a:effectRef idx="0">
            <a:schemeClr val="accent1"/>
          </a:effectRef>
          <a:fontRef idx="minor">
            <a:schemeClr val="tx1"/>
          </a:fontRef>
        </p:style>
      </p:cxnSp>
      <p:sp>
        <p:nvSpPr>
          <p:cNvPr id="95" name="TextBox 94"/>
          <p:cNvSpPr txBox="1"/>
          <p:nvPr/>
        </p:nvSpPr>
        <p:spPr>
          <a:xfrm>
            <a:off x="4253862" y="1089739"/>
            <a:ext cx="598840"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00"/>
                </a:solidFill>
                <a:effectLst/>
                <a:uLnTx/>
                <a:uFillTx/>
                <a:latin typeface="Tahoma"/>
                <a:ea typeface="+mn-ea"/>
                <a:cs typeface="+mn-cs"/>
              </a:rPr>
              <a:t>...</a:t>
            </a:r>
            <a:endParaRPr kumimoji="0" lang="en-US" sz="1600" b="0" i="0" u="none" strike="noStrike" kern="1200" cap="none" spc="0" normalizeH="0" baseline="0" noProof="0" dirty="0">
              <a:ln>
                <a:noFill/>
              </a:ln>
              <a:solidFill>
                <a:srgbClr val="000000"/>
              </a:solidFill>
              <a:effectLst/>
              <a:uLnTx/>
              <a:uFillTx/>
              <a:latin typeface="Tahoma"/>
              <a:ea typeface="+mn-ea"/>
              <a:cs typeface="Arial" panose="020B0604020202020204" pitchFamily="34" charset="0"/>
            </a:endParaRPr>
          </a:p>
        </p:txBody>
      </p:sp>
      <p:sp>
        <p:nvSpPr>
          <p:cNvPr id="96" name="TextBox 95"/>
          <p:cNvSpPr txBox="1"/>
          <p:nvPr/>
        </p:nvSpPr>
        <p:spPr>
          <a:xfrm>
            <a:off x="5684543" y="1089739"/>
            <a:ext cx="598840"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00"/>
                </a:solidFill>
                <a:effectLst/>
                <a:uLnTx/>
                <a:uFillTx/>
                <a:latin typeface="Tahoma"/>
                <a:ea typeface="+mn-ea"/>
                <a:cs typeface="+mn-cs"/>
              </a:rPr>
              <a:t>...</a:t>
            </a:r>
            <a:endParaRPr kumimoji="0" lang="en-US" sz="1600" b="0" i="0" u="none" strike="noStrike" kern="1200" cap="none" spc="0" normalizeH="0" baseline="0" noProof="0" dirty="0">
              <a:ln>
                <a:noFill/>
              </a:ln>
              <a:solidFill>
                <a:srgbClr val="000000"/>
              </a:solidFill>
              <a:effectLst/>
              <a:uLnTx/>
              <a:uFillTx/>
              <a:latin typeface="Tahoma"/>
              <a:ea typeface="+mn-ea"/>
              <a:cs typeface="Arial" panose="020B0604020202020204" pitchFamily="34" charset="0"/>
            </a:endParaRPr>
          </a:p>
        </p:txBody>
      </p:sp>
      <p:sp>
        <p:nvSpPr>
          <p:cNvPr id="97" name="TextBox 96"/>
          <p:cNvSpPr txBox="1"/>
          <p:nvPr/>
        </p:nvSpPr>
        <p:spPr>
          <a:xfrm>
            <a:off x="6770174" y="1089739"/>
            <a:ext cx="1215119"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00"/>
                </a:solidFill>
                <a:effectLst/>
                <a:uLnTx/>
                <a:uFillTx/>
                <a:latin typeface="Tahoma"/>
                <a:ea typeface="+mn-ea"/>
                <a:cs typeface="+mn-cs"/>
              </a:rPr>
              <a:t>...</a:t>
            </a:r>
            <a:endParaRPr kumimoji="0" lang="en-US" sz="1600" b="0" i="0" u="none" strike="noStrike" kern="1200" cap="none" spc="0" normalizeH="0" baseline="0" noProof="0" dirty="0">
              <a:ln>
                <a:noFill/>
              </a:ln>
              <a:solidFill>
                <a:srgbClr val="000000"/>
              </a:solidFill>
              <a:effectLst/>
              <a:uLnTx/>
              <a:uFillTx/>
              <a:latin typeface="Tahoma"/>
              <a:ea typeface="+mn-ea"/>
              <a:cs typeface="Arial" panose="020B0604020202020204" pitchFamily="34" charset="0"/>
            </a:endParaRPr>
          </a:p>
        </p:txBody>
      </p:sp>
      <p:sp>
        <p:nvSpPr>
          <p:cNvPr id="98" name="TextBox 97"/>
          <p:cNvSpPr txBox="1"/>
          <p:nvPr/>
        </p:nvSpPr>
        <p:spPr>
          <a:xfrm>
            <a:off x="8528615" y="1104089"/>
            <a:ext cx="598840"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00"/>
                </a:solidFill>
                <a:effectLst/>
                <a:uLnTx/>
                <a:uFillTx/>
                <a:latin typeface="Tahoma"/>
                <a:ea typeface="+mn-ea"/>
                <a:cs typeface="+mn-cs"/>
              </a:rPr>
              <a:t>...</a:t>
            </a:r>
            <a:endParaRPr kumimoji="0" lang="en-US" sz="1600" b="0" i="0" u="none" strike="noStrike" kern="1200" cap="none" spc="0" normalizeH="0" baseline="0" noProof="0" dirty="0">
              <a:ln>
                <a:noFill/>
              </a:ln>
              <a:solidFill>
                <a:srgbClr val="000000"/>
              </a:solidFill>
              <a:effectLst/>
              <a:uLnTx/>
              <a:uFillTx/>
              <a:latin typeface="Tahoma"/>
              <a:ea typeface="+mn-ea"/>
              <a:cs typeface="Arial" panose="020B0604020202020204" pitchFamily="34" charset="0"/>
            </a:endParaRPr>
          </a:p>
        </p:txBody>
      </p:sp>
      <p:cxnSp>
        <p:nvCxnSpPr>
          <p:cNvPr id="100" name="Straight Arrow Connector 99"/>
          <p:cNvCxnSpPr/>
          <p:nvPr/>
        </p:nvCxnSpPr>
        <p:spPr>
          <a:xfrm>
            <a:off x="5250597" y="3090220"/>
            <a:ext cx="0" cy="617686"/>
          </a:xfrm>
          <a:prstGeom prst="straightConnector1">
            <a:avLst/>
          </a:prstGeom>
          <a:ln w="38100">
            <a:solidFill>
              <a:srgbClr val="C00000"/>
            </a:solidFill>
            <a:tailEnd type="triangle" w="lg" len="lg"/>
          </a:ln>
        </p:spPr>
        <p:style>
          <a:lnRef idx="1">
            <a:schemeClr val="accent1"/>
          </a:lnRef>
          <a:fillRef idx="0">
            <a:schemeClr val="accent1"/>
          </a:fillRef>
          <a:effectRef idx="0">
            <a:schemeClr val="accent1"/>
          </a:effectRef>
          <a:fontRef idx="minor">
            <a:schemeClr val="tx1"/>
          </a:fontRef>
        </p:style>
      </p:cxnSp>
      <p:sp>
        <p:nvSpPr>
          <p:cNvPr id="101" name="TextBox 100"/>
          <p:cNvSpPr txBox="1"/>
          <p:nvPr/>
        </p:nvSpPr>
        <p:spPr>
          <a:xfrm>
            <a:off x="7052166" y="2414227"/>
            <a:ext cx="865223" cy="369332"/>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35742A">
                    <a:lumMod val="75000"/>
                  </a:srgbClr>
                </a:solidFill>
                <a:effectLst/>
                <a:uLnTx/>
                <a:uFillTx/>
                <a:latin typeface="Tahoma"/>
                <a:ea typeface="+mn-ea"/>
                <a:cs typeface="Tahoma"/>
              </a:rPr>
              <a:t>KEEP</a:t>
            </a:r>
            <a:endParaRPr kumimoji="0" lang="en-US" sz="2000" b="0" i="1" u="none" strike="noStrike" kern="1200" cap="none" spc="0" normalizeH="0" baseline="0" noProof="0" dirty="0">
              <a:ln>
                <a:noFill/>
              </a:ln>
              <a:solidFill>
                <a:srgbClr val="35742A">
                  <a:lumMod val="75000"/>
                </a:srgbClr>
              </a:solidFill>
              <a:effectLst/>
              <a:uLnTx/>
              <a:uFillTx/>
              <a:latin typeface="Tahoma"/>
              <a:ea typeface="+mn-ea"/>
              <a:cs typeface="Tahoma"/>
            </a:endParaRPr>
          </a:p>
        </p:txBody>
      </p:sp>
      <p:grpSp>
        <p:nvGrpSpPr>
          <p:cNvPr id="102" name="Group 101"/>
          <p:cNvGrpSpPr/>
          <p:nvPr/>
        </p:nvGrpSpPr>
        <p:grpSpPr>
          <a:xfrm>
            <a:off x="5945759" y="3064959"/>
            <a:ext cx="972249" cy="1028545"/>
            <a:chOff x="9377879" y="2431554"/>
            <a:chExt cx="972249" cy="1357143"/>
          </a:xfrm>
        </p:grpSpPr>
        <p:cxnSp>
          <p:nvCxnSpPr>
            <p:cNvPr id="103" name="Straight Arrow Connector 102"/>
            <p:cNvCxnSpPr/>
            <p:nvPr/>
          </p:nvCxnSpPr>
          <p:spPr>
            <a:xfrm>
              <a:off x="10342406" y="2431554"/>
              <a:ext cx="7722" cy="1353384"/>
            </a:xfrm>
            <a:prstGeom prst="straightConnector1">
              <a:avLst/>
            </a:prstGeom>
            <a:ln w="38100">
              <a:solidFill>
                <a:schemeClr val="accent6"/>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04" name="Straight Arrow Connector 103"/>
            <p:cNvCxnSpPr/>
            <p:nvPr/>
          </p:nvCxnSpPr>
          <p:spPr>
            <a:xfrm flipH="1">
              <a:off x="9377879" y="2434923"/>
              <a:ext cx="2520" cy="1353774"/>
            </a:xfrm>
            <a:prstGeom prst="straightConnector1">
              <a:avLst/>
            </a:prstGeom>
            <a:ln w="38100">
              <a:solidFill>
                <a:schemeClr val="accent6"/>
              </a:solidFill>
              <a:tailEnd type="triangle" w="lg" len="lg"/>
            </a:ln>
          </p:spPr>
          <p:style>
            <a:lnRef idx="1">
              <a:schemeClr val="accent1"/>
            </a:lnRef>
            <a:fillRef idx="0">
              <a:schemeClr val="accent1"/>
            </a:fillRef>
            <a:effectRef idx="0">
              <a:schemeClr val="accent1"/>
            </a:effectRef>
            <a:fontRef idx="minor">
              <a:schemeClr val="tx1"/>
            </a:fontRef>
          </p:style>
        </p:cxnSp>
      </p:grpSp>
      <p:sp>
        <p:nvSpPr>
          <p:cNvPr id="105" name="TextBox 104"/>
          <p:cNvSpPr txBox="1"/>
          <p:nvPr/>
        </p:nvSpPr>
        <p:spPr>
          <a:xfrm>
            <a:off x="5083718" y="3441975"/>
            <a:ext cx="350649" cy="707886"/>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rgbClr val="C00000"/>
                </a:solidFill>
                <a:effectLst/>
                <a:uLnTx/>
                <a:uFillTx/>
                <a:latin typeface="Tahoma"/>
                <a:ea typeface="+mn-ea"/>
                <a:cs typeface="Tahoma"/>
              </a:rPr>
              <a:t>x</a:t>
            </a:r>
          </a:p>
        </p:txBody>
      </p:sp>
      <p:sp>
        <p:nvSpPr>
          <p:cNvPr id="106" name="TextBox 105"/>
          <p:cNvSpPr txBox="1"/>
          <p:nvPr/>
        </p:nvSpPr>
        <p:spPr>
          <a:xfrm>
            <a:off x="4154073" y="3093728"/>
            <a:ext cx="1131884" cy="369332"/>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C00000"/>
                </a:solidFill>
                <a:effectLst/>
                <a:uLnTx/>
                <a:uFillTx/>
                <a:latin typeface="Tahoma"/>
                <a:ea typeface="+mn-ea"/>
                <a:cs typeface="Tahoma"/>
              </a:rPr>
              <a:t>DISCARD</a:t>
            </a:r>
          </a:p>
        </p:txBody>
      </p:sp>
      <p:sp>
        <p:nvSpPr>
          <p:cNvPr id="107" name="TextBox 106"/>
          <p:cNvSpPr txBox="1"/>
          <p:nvPr/>
        </p:nvSpPr>
        <p:spPr>
          <a:xfrm>
            <a:off x="5973150" y="2406193"/>
            <a:ext cx="865223" cy="369332"/>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35742A">
                    <a:lumMod val="75000"/>
                  </a:srgbClr>
                </a:solidFill>
                <a:effectLst/>
                <a:uLnTx/>
                <a:uFillTx/>
                <a:latin typeface="Tahoma"/>
                <a:ea typeface="+mn-ea"/>
                <a:cs typeface="Tahoma"/>
              </a:rPr>
              <a:t>KEEP</a:t>
            </a:r>
          </a:p>
        </p:txBody>
      </p:sp>
      <p:sp>
        <p:nvSpPr>
          <p:cNvPr id="108" name="TextBox 107"/>
          <p:cNvSpPr txBox="1"/>
          <p:nvPr/>
        </p:nvSpPr>
        <p:spPr>
          <a:xfrm>
            <a:off x="4198069" y="898551"/>
            <a:ext cx="5235193" cy="369332"/>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B050"/>
                </a:solidFill>
                <a:effectLst/>
                <a:uLnTx/>
                <a:uFillTx/>
                <a:latin typeface="Tahoma"/>
                <a:ea typeface="+mn-ea"/>
                <a:cs typeface="Tahoma"/>
              </a:rPr>
              <a:t>INPUT</a:t>
            </a:r>
            <a:r>
              <a:rPr kumimoji="0" lang="en-US" sz="1800" b="1" i="0" u="none" strike="noStrike" kern="1200" cap="none" spc="0" normalizeH="0" baseline="0" noProof="0" dirty="0">
                <a:ln>
                  <a:noFill/>
                </a:ln>
                <a:solidFill>
                  <a:srgbClr val="000000"/>
                </a:solidFill>
                <a:effectLst/>
                <a:uLnTx/>
                <a:uFillTx/>
                <a:latin typeface="Tahoma"/>
                <a:ea typeface="+mn-ea"/>
                <a:cs typeface="Tahoma"/>
              </a:rPr>
              <a:t>: All Potential Seed Locations</a:t>
            </a:r>
          </a:p>
        </p:txBody>
      </p:sp>
      <p:sp>
        <p:nvSpPr>
          <p:cNvPr id="109" name="Rounded Rectangle 108"/>
          <p:cNvSpPr/>
          <p:nvPr/>
        </p:nvSpPr>
        <p:spPr>
          <a:xfrm>
            <a:off x="2666519" y="5417690"/>
            <a:ext cx="6299681" cy="816123"/>
          </a:xfrm>
          <a:prstGeom prst="roundRect">
            <a:avLst>
              <a:gd name="adj" fmla="val 14960"/>
            </a:avLst>
          </a:prstGeom>
          <a:solidFill>
            <a:schemeClr val="accent2">
              <a:lumMod val="20000"/>
              <a:lumOff val="8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tab pos="1371600" algn="ctr"/>
              </a:tabLst>
              <a:defRPr/>
            </a:pPr>
            <a:r>
              <a:rPr kumimoji="0" lang="en-US" sz="2000" b="1" i="0" u="none" strike="noStrike" kern="1200" cap="none" spc="0" normalizeH="0" baseline="0" noProof="0" dirty="0">
                <a:ln>
                  <a:noFill/>
                </a:ln>
                <a:solidFill>
                  <a:srgbClr val="3B812F">
                    <a:lumMod val="75000"/>
                  </a:srgbClr>
                </a:solidFill>
                <a:effectLst/>
                <a:uLnTx/>
                <a:uFillTx/>
                <a:latin typeface="Tahoma"/>
                <a:ea typeface="+mn-ea"/>
                <a:cs typeface="+mn-cs"/>
              </a:rPr>
              <a:t>	Read Mapper:</a:t>
            </a:r>
            <a:br>
              <a:rPr kumimoji="0" lang="en-US" sz="2000" b="1" i="0" u="none" strike="noStrike" kern="1200" cap="none" spc="0" normalizeH="0" baseline="0" noProof="0" dirty="0">
                <a:ln>
                  <a:noFill/>
                </a:ln>
                <a:solidFill>
                  <a:srgbClr val="3B812F">
                    <a:lumMod val="75000"/>
                  </a:srgbClr>
                </a:solidFill>
                <a:effectLst/>
                <a:uLnTx/>
                <a:uFillTx/>
                <a:latin typeface="Tahoma"/>
                <a:ea typeface="+mn-ea"/>
                <a:cs typeface="+mn-cs"/>
              </a:rPr>
            </a:br>
            <a:r>
              <a:rPr kumimoji="0" lang="en-US" sz="2000" b="1" i="0" u="none" strike="noStrike" kern="1200" cap="none" spc="0" normalizeH="0" baseline="0" noProof="0" dirty="0">
                <a:ln>
                  <a:noFill/>
                </a:ln>
                <a:solidFill>
                  <a:srgbClr val="3B812F">
                    <a:lumMod val="75000"/>
                  </a:srgbClr>
                </a:solidFill>
                <a:effectLst/>
                <a:uLnTx/>
                <a:uFillTx/>
                <a:latin typeface="Tahoma"/>
                <a:ea typeface="+mn-ea"/>
                <a:cs typeface="+mn-cs"/>
              </a:rPr>
              <a:t>	</a:t>
            </a:r>
            <a:r>
              <a:rPr kumimoji="0" lang="en-US" sz="2000" b="0" i="0" u="none" strike="noStrike" kern="1200" cap="none" spc="0" normalizeH="0" baseline="0" noProof="0" dirty="0">
                <a:ln>
                  <a:noFill/>
                </a:ln>
                <a:solidFill>
                  <a:srgbClr val="3B812F">
                    <a:lumMod val="75000"/>
                  </a:srgbClr>
                </a:solidFill>
                <a:effectLst/>
                <a:uLnTx/>
                <a:uFillTx/>
                <a:latin typeface="Tahoma"/>
                <a:ea typeface="+mn-ea"/>
                <a:cs typeface="+mn-cs"/>
              </a:rPr>
              <a:t>Sequence Alignment</a:t>
            </a:r>
          </a:p>
        </p:txBody>
      </p:sp>
      <p:sp>
        <p:nvSpPr>
          <p:cNvPr id="110" name="Rectangle 109"/>
          <p:cNvSpPr/>
          <p:nvPr/>
        </p:nvSpPr>
        <p:spPr>
          <a:xfrm>
            <a:off x="4058274" y="4093504"/>
            <a:ext cx="4470342" cy="593714"/>
          </a:xfrm>
          <a:prstGeom prst="rect">
            <a:avLst/>
          </a:prstGeom>
          <a:solidFill>
            <a:schemeClr val="bg1">
              <a:lumMod val="95000"/>
            </a:schemeClr>
          </a:solidFill>
        </p:spPr>
        <p:style>
          <a:lnRef idx="2">
            <a:schemeClr val="dk1">
              <a:shade val="50000"/>
            </a:schemeClr>
          </a:lnRef>
          <a:fillRef idx="1">
            <a:schemeClr val="dk1"/>
          </a:fillRef>
          <a:effectRef idx="0">
            <a:schemeClr val="dk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000000"/>
                </a:solidFill>
                <a:effectLst/>
                <a:uLnTx/>
                <a:uFillTx/>
                <a:latin typeface="Tahoma"/>
                <a:ea typeface="+mn-ea"/>
                <a:cs typeface="Tahoma"/>
              </a:rPr>
              <a:t>  Reference Segment Storage</a:t>
            </a:r>
          </a:p>
        </p:txBody>
      </p:sp>
      <p:sp>
        <p:nvSpPr>
          <p:cNvPr id="111" name="Rectangle 110"/>
          <p:cNvSpPr/>
          <p:nvPr/>
        </p:nvSpPr>
        <p:spPr>
          <a:xfrm>
            <a:off x="5503344" y="5461557"/>
            <a:ext cx="3085811" cy="632421"/>
          </a:xfrm>
          <a:prstGeom prst="rect">
            <a:avLst/>
          </a:prstGeom>
          <a:solidFill>
            <a:schemeClr val="accent2">
              <a:lumMod val="40000"/>
              <a:lumOff val="60000"/>
            </a:schemeClr>
          </a:solidFill>
        </p:spPr>
        <p:style>
          <a:lnRef idx="2">
            <a:schemeClr val="dk1">
              <a:shade val="50000"/>
            </a:schemeClr>
          </a:lnRef>
          <a:fillRef idx="1">
            <a:schemeClr val="dk1"/>
          </a:fillRef>
          <a:effectRef idx="0">
            <a:schemeClr val="dk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000000"/>
                </a:solidFill>
                <a:effectLst/>
                <a:uLnTx/>
                <a:uFillTx/>
                <a:latin typeface="Tahoma"/>
                <a:ea typeface="+mn-ea"/>
                <a:cs typeface="Tahoma"/>
              </a:rPr>
              <a:t>Edit-Distance Calculation</a:t>
            </a:r>
          </a:p>
        </p:txBody>
      </p:sp>
      <p:sp>
        <p:nvSpPr>
          <p:cNvPr id="112" name="TextBox 111"/>
          <p:cNvSpPr txBox="1"/>
          <p:nvPr/>
        </p:nvSpPr>
        <p:spPr>
          <a:xfrm>
            <a:off x="5010735" y="4698156"/>
            <a:ext cx="1076233" cy="757130"/>
          </a:xfrm>
          <a:prstGeom prst="rect">
            <a:avLst/>
          </a:prstGeom>
          <a:noFill/>
        </p:spPr>
        <p:txBody>
          <a:bodyPr wrap="square" lIns="0" r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Tahoma"/>
                <a:ea typeface="+mn-ea"/>
                <a:cs typeface="Tahoma"/>
              </a:rPr>
              <a:t>reference segment</a:t>
            </a:r>
            <a:br>
              <a:rPr kumimoji="0" lang="en-US" sz="1800" b="0" i="1" u="none" strike="noStrike" kern="1200" cap="none" spc="0" normalizeH="0" baseline="0" noProof="0" dirty="0">
                <a:ln>
                  <a:noFill/>
                </a:ln>
                <a:solidFill>
                  <a:srgbClr val="000000"/>
                </a:solidFill>
                <a:effectLst/>
                <a:uLnTx/>
                <a:uFillTx/>
                <a:latin typeface="Tahoma"/>
                <a:ea typeface="+mn-ea"/>
                <a:cs typeface="Tahoma"/>
              </a:rPr>
            </a:br>
            <a:r>
              <a:rPr kumimoji="0" lang="en-US" sz="1800" b="0" i="1" u="none" strike="noStrike" kern="1200" cap="none" spc="0" normalizeH="0" baseline="0" noProof="0" dirty="0">
                <a:ln>
                  <a:noFill/>
                </a:ln>
                <a:solidFill>
                  <a:srgbClr val="000000"/>
                </a:solidFill>
                <a:effectLst/>
                <a:uLnTx/>
                <a:uFillTx/>
                <a:latin typeface="Tahoma"/>
                <a:ea typeface="+mn-ea"/>
                <a:cs typeface="Tahoma"/>
              </a:rPr>
              <a:t>@ 020131</a:t>
            </a:r>
          </a:p>
        </p:txBody>
      </p:sp>
      <p:sp>
        <p:nvSpPr>
          <p:cNvPr id="113" name="TextBox 112"/>
          <p:cNvSpPr txBox="1"/>
          <p:nvPr/>
        </p:nvSpPr>
        <p:spPr>
          <a:xfrm>
            <a:off x="7761477" y="4698156"/>
            <a:ext cx="1076233" cy="757130"/>
          </a:xfrm>
          <a:prstGeom prst="rect">
            <a:avLst/>
          </a:prstGeom>
          <a:noFill/>
        </p:spPr>
        <p:txBody>
          <a:bodyPr wrap="square" lIns="0" r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Tahoma"/>
                <a:ea typeface="+mn-ea"/>
                <a:cs typeface="Tahoma"/>
              </a:rPr>
              <a:t>reference segment</a:t>
            </a:r>
            <a:br>
              <a:rPr kumimoji="0" lang="en-US" sz="1800" b="0" i="1" u="none" strike="noStrike" kern="1200" cap="none" spc="0" normalizeH="0" baseline="0" noProof="0" dirty="0">
                <a:ln>
                  <a:noFill/>
                </a:ln>
                <a:solidFill>
                  <a:srgbClr val="000000"/>
                </a:solidFill>
                <a:effectLst/>
                <a:uLnTx/>
                <a:uFillTx/>
                <a:latin typeface="Tahoma"/>
                <a:ea typeface="+mn-ea"/>
                <a:cs typeface="Tahoma"/>
              </a:rPr>
            </a:br>
            <a:r>
              <a:rPr kumimoji="0" lang="en-US" sz="1800" b="0" i="1" u="none" strike="noStrike" kern="1200" cap="none" spc="0" normalizeH="0" baseline="0" noProof="0" dirty="0">
                <a:ln>
                  <a:noFill/>
                </a:ln>
                <a:solidFill>
                  <a:srgbClr val="000000"/>
                </a:solidFill>
                <a:effectLst/>
                <a:uLnTx/>
                <a:uFillTx/>
                <a:latin typeface="Tahoma"/>
                <a:ea typeface="+mn-ea"/>
                <a:cs typeface="Tahoma"/>
              </a:rPr>
              <a:t>@ 414415</a:t>
            </a:r>
          </a:p>
        </p:txBody>
      </p:sp>
      <p:grpSp>
        <p:nvGrpSpPr>
          <p:cNvPr id="114" name="Group 113"/>
          <p:cNvGrpSpPr/>
          <p:nvPr/>
        </p:nvGrpSpPr>
        <p:grpSpPr>
          <a:xfrm>
            <a:off x="6190265" y="4679210"/>
            <a:ext cx="1490603" cy="782347"/>
            <a:chOff x="9376185" y="4053381"/>
            <a:chExt cx="1490603" cy="1383683"/>
          </a:xfrm>
        </p:grpSpPr>
        <p:cxnSp>
          <p:nvCxnSpPr>
            <p:cNvPr id="116" name="Straight Arrow Connector 115"/>
            <p:cNvCxnSpPr/>
            <p:nvPr/>
          </p:nvCxnSpPr>
          <p:spPr>
            <a:xfrm flipH="1">
              <a:off x="9376185" y="4056448"/>
              <a:ext cx="2520" cy="1376975"/>
            </a:xfrm>
            <a:prstGeom prst="straightConnector1">
              <a:avLst/>
            </a:prstGeom>
            <a:ln w="381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17" name="Straight Arrow Connector 116"/>
            <p:cNvCxnSpPr/>
            <p:nvPr/>
          </p:nvCxnSpPr>
          <p:spPr>
            <a:xfrm flipH="1">
              <a:off x="10380105" y="4053381"/>
              <a:ext cx="2520" cy="1376975"/>
            </a:xfrm>
            <a:prstGeom prst="straightConnector1">
              <a:avLst/>
            </a:prstGeom>
            <a:ln w="381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18" name="Straight Arrow Connector 117"/>
            <p:cNvCxnSpPr/>
            <p:nvPr/>
          </p:nvCxnSpPr>
          <p:spPr>
            <a:xfrm flipH="1">
              <a:off x="10864268" y="4060089"/>
              <a:ext cx="2520" cy="1376975"/>
            </a:xfrm>
            <a:prstGeom prst="straightConnector1">
              <a:avLst/>
            </a:prstGeom>
            <a:ln w="381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grpSp>
      <p:sp>
        <p:nvSpPr>
          <p:cNvPr id="119" name="TextBox 118"/>
          <p:cNvSpPr txBox="1"/>
          <p:nvPr/>
        </p:nvSpPr>
        <p:spPr>
          <a:xfrm>
            <a:off x="6224168" y="4742184"/>
            <a:ext cx="938633"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00"/>
                </a:solidFill>
                <a:effectLst/>
                <a:uLnTx/>
                <a:uFillTx/>
                <a:latin typeface="Tahoma"/>
                <a:ea typeface="+mn-ea"/>
                <a:cs typeface="+mn-cs"/>
              </a:rPr>
              <a:t>. . .</a:t>
            </a:r>
            <a:endParaRPr kumimoji="0" lang="en-US" sz="1600" b="0" i="0" u="none" strike="noStrike" kern="1200" cap="none" spc="0" normalizeH="0" baseline="0" noProof="0" dirty="0">
              <a:ln>
                <a:noFill/>
              </a:ln>
              <a:solidFill>
                <a:srgbClr val="000000"/>
              </a:solidFill>
              <a:effectLst/>
              <a:uLnTx/>
              <a:uFillTx/>
              <a:latin typeface="Tahoma"/>
              <a:ea typeface="+mn-ea"/>
              <a:cs typeface="Arial" panose="020B0604020202020204" pitchFamily="34" charset="0"/>
            </a:endParaRPr>
          </a:p>
        </p:txBody>
      </p:sp>
      <p:sp>
        <p:nvSpPr>
          <p:cNvPr id="121" name="Rectangle 120"/>
          <p:cNvSpPr/>
          <p:nvPr/>
        </p:nvSpPr>
        <p:spPr>
          <a:xfrm>
            <a:off x="5006264" y="6411644"/>
            <a:ext cx="3823960" cy="433306"/>
          </a:xfrm>
          <a:prstGeom prst="rect">
            <a:avLst/>
          </a:prstGeom>
          <a:no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B050"/>
                </a:solidFill>
                <a:effectLst/>
                <a:uLnTx/>
                <a:uFillTx/>
                <a:latin typeface="Tahoma"/>
                <a:ea typeface="+mn-ea"/>
                <a:cs typeface="Tahoma"/>
              </a:rPr>
              <a:t>OUTPUT</a:t>
            </a:r>
            <a:r>
              <a:rPr kumimoji="0" lang="en-US" sz="2000" b="1" i="0" u="none" strike="noStrike" kern="1200" cap="none" spc="0" normalizeH="0" baseline="0" noProof="0" dirty="0">
                <a:ln>
                  <a:noFill/>
                </a:ln>
                <a:solidFill>
                  <a:srgbClr val="000000"/>
                </a:solidFill>
                <a:effectLst/>
                <a:uLnTx/>
                <a:uFillTx/>
                <a:latin typeface="Tahoma"/>
                <a:ea typeface="+mn-ea"/>
                <a:cs typeface="Tahoma"/>
              </a:rPr>
              <a:t>: Correct Mappings</a:t>
            </a:r>
          </a:p>
        </p:txBody>
      </p:sp>
      <p:cxnSp>
        <p:nvCxnSpPr>
          <p:cNvPr id="122" name="Straight Arrow Connector 121"/>
          <p:cNvCxnSpPr/>
          <p:nvPr/>
        </p:nvCxnSpPr>
        <p:spPr>
          <a:xfrm>
            <a:off x="7091736" y="6078958"/>
            <a:ext cx="3934" cy="372441"/>
          </a:xfrm>
          <a:prstGeom prst="straightConnector1">
            <a:avLst/>
          </a:prstGeom>
          <a:ln w="381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123" name="TextBox 122"/>
          <p:cNvSpPr txBox="1"/>
          <p:nvPr/>
        </p:nvSpPr>
        <p:spPr>
          <a:xfrm>
            <a:off x="461680" y="2510100"/>
            <a:ext cx="365760" cy="365760"/>
          </a:xfrm>
          <a:prstGeom prst="ellipse">
            <a:avLst/>
          </a:prstGeom>
          <a:solidFill>
            <a:schemeClr val="tx1"/>
          </a:solidFill>
          <a:ln w="28575" cmpd="sng">
            <a:noFill/>
          </a:ln>
        </p:spPr>
        <p:txBody>
          <a:bodyPr wrap="none" lIns="0" tIns="0" rIns="0" bIns="0" rtlCol="0" anchor="ctr" anchorCtr="0">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Palatino Linotype" panose="02040502050505030304" pitchFamily="18" charset="0"/>
                <a:ea typeface="Tahoma" charset="0"/>
                <a:cs typeface="Tahoma" charset="0"/>
              </a:rPr>
              <a:t>1</a:t>
            </a:r>
          </a:p>
        </p:txBody>
      </p:sp>
      <p:sp>
        <p:nvSpPr>
          <p:cNvPr id="124" name="TextBox 123"/>
          <p:cNvSpPr txBox="1"/>
          <p:nvPr/>
        </p:nvSpPr>
        <p:spPr>
          <a:xfrm>
            <a:off x="4663393" y="1964621"/>
            <a:ext cx="365760" cy="365760"/>
          </a:xfrm>
          <a:prstGeom prst="ellipse">
            <a:avLst/>
          </a:prstGeom>
          <a:solidFill>
            <a:schemeClr val="tx1"/>
          </a:solidFill>
          <a:ln w="28575" cmpd="sng">
            <a:noFill/>
          </a:ln>
        </p:spPr>
        <p:txBody>
          <a:bodyPr wrap="none" lIns="0" tIns="0" rIns="0" bIns="0" rtlCol="0" anchor="ctr" anchorCtr="0">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Palatino Linotype" panose="02040502050505030304" pitchFamily="18" charset="0"/>
                <a:ea typeface="Tahoma" charset="0"/>
                <a:cs typeface="Tahoma" charset="0"/>
              </a:rPr>
              <a:t>2</a:t>
            </a:r>
          </a:p>
        </p:txBody>
      </p:sp>
      <p:sp>
        <p:nvSpPr>
          <p:cNvPr id="126" name="TextBox 125"/>
          <p:cNvSpPr txBox="1"/>
          <p:nvPr/>
        </p:nvSpPr>
        <p:spPr>
          <a:xfrm>
            <a:off x="2731229" y="5490922"/>
            <a:ext cx="365760" cy="365760"/>
          </a:xfrm>
          <a:prstGeom prst="ellipse">
            <a:avLst/>
          </a:prstGeom>
          <a:solidFill>
            <a:schemeClr val="tx1"/>
          </a:solidFill>
          <a:ln w="28575" cmpd="sng">
            <a:noFill/>
          </a:ln>
        </p:spPr>
        <p:txBody>
          <a:bodyPr wrap="none" lIns="0" tIns="0" rIns="0" bIns="0" rtlCol="0" anchor="ctr" anchorCtr="0">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Palatino Linotype" panose="02040502050505030304" pitchFamily="18" charset="0"/>
                <a:ea typeface="Tahoma" charset="0"/>
                <a:cs typeface="Tahoma" charset="0"/>
              </a:rPr>
              <a:t>4</a:t>
            </a:r>
          </a:p>
        </p:txBody>
      </p:sp>
      <p:cxnSp>
        <p:nvCxnSpPr>
          <p:cNvPr id="127" name="Curved Connector 126"/>
          <p:cNvCxnSpPr/>
          <p:nvPr/>
        </p:nvCxnSpPr>
        <p:spPr>
          <a:xfrm rot="10800000" flipV="1">
            <a:off x="3308588" y="1543118"/>
            <a:ext cx="1075637" cy="1043752"/>
          </a:xfrm>
          <a:prstGeom prst="curvedConnector3">
            <a:avLst>
              <a:gd name="adj1" fmla="val 50000"/>
            </a:avLst>
          </a:prstGeom>
          <a:ln w="38100">
            <a:tailEnd type="triangle" w="lg" len="lg"/>
          </a:ln>
        </p:spPr>
        <p:style>
          <a:lnRef idx="1">
            <a:schemeClr val="accent1"/>
          </a:lnRef>
          <a:fillRef idx="0">
            <a:schemeClr val="accent1"/>
          </a:fillRef>
          <a:effectRef idx="0">
            <a:schemeClr val="accent1"/>
          </a:effectRef>
          <a:fontRef idx="minor">
            <a:schemeClr val="tx1"/>
          </a:fontRef>
        </p:style>
      </p:cxnSp>
      <p:sp>
        <p:nvSpPr>
          <p:cNvPr id="163" name="TextBox 162"/>
          <p:cNvSpPr txBox="1"/>
          <p:nvPr/>
        </p:nvSpPr>
        <p:spPr>
          <a:xfrm>
            <a:off x="4130791" y="4200909"/>
            <a:ext cx="365760" cy="365760"/>
          </a:xfrm>
          <a:prstGeom prst="ellipse">
            <a:avLst/>
          </a:prstGeom>
          <a:solidFill>
            <a:schemeClr val="tx1"/>
          </a:solidFill>
          <a:ln w="28575" cmpd="sng">
            <a:noFill/>
          </a:ln>
        </p:spPr>
        <p:txBody>
          <a:bodyPr wrap="none" lIns="0" tIns="0" rIns="0" bIns="0" rtlCol="0" anchor="ctr" anchorCtr="0">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Palatino Linotype" panose="02040502050505030304" pitchFamily="18" charset="0"/>
                <a:ea typeface="Tahoma" charset="0"/>
                <a:cs typeface="Tahoma" charset="0"/>
              </a:rPr>
              <a:t>3</a:t>
            </a:r>
          </a:p>
        </p:txBody>
      </p:sp>
    </p:spTree>
    <p:extLst>
      <p:ext uri="{BB962C8B-B14F-4D97-AF65-F5344CB8AC3E}">
        <p14:creationId xmlns:p14="http://schemas.microsoft.com/office/powerpoint/2010/main" val="91356964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wipe(up)">
                                      <p:cBhvr>
                                        <p:cTn id="7" dur="1000"/>
                                        <p:tgtEl>
                                          <p:spTgt spid="87"/>
                                        </p:tgtEl>
                                      </p:cBhvr>
                                    </p:animEffect>
                                  </p:childTnLst>
                                </p:cTn>
                              </p:par>
                              <p:par>
                                <p:cTn id="8" presetID="22" presetClass="entr" presetSubtype="2" fill="hold" nodeType="withEffect">
                                  <p:stCondLst>
                                    <p:cond delay="0"/>
                                  </p:stCondLst>
                                  <p:childTnLst>
                                    <p:set>
                                      <p:cBhvr>
                                        <p:cTn id="9" dur="1" fill="hold">
                                          <p:stCondLst>
                                            <p:cond delay="0"/>
                                          </p:stCondLst>
                                        </p:cTn>
                                        <p:tgtEl>
                                          <p:spTgt spid="127"/>
                                        </p:tgtEl>
                                        <p:attrNameLst>
                                          <p:attrName>style.visibility</p:attrName>
                                        </p:attrNameLst>
                                      </p:cBhvr>
                                      <p:to>
                                        <p:strVal val="visible"/>
                                      </p:to>
                                    </p:set>
                                    <p:animEffect transition="in" filter="wipe(right)">
                                      <p:cBhvr>
                                        <p:cTn id="10" dur="1000"/>
                                        <p:tgtEl>
                                          <p:spTgt spid="127"/>
                                        </p:tgtEl>
                                      </p:cBhvr>
                                    </p:animEffect>
                                  </p:childTnLst>
                                </p:cTn>
                              </p:par>
                            </p:childTnLst>
                          </p:cTn>
                        </p:par>
                        <p:par>
                          <p:cTn id="11" fill="hold">
                            <p:stCondLst>
                              <p:cond delay="1000"/>
                            </p:stCondLst>
                            <p:childTnLst>
                              <p:par>
                                <p:cTn id="12" presetID="22" presetClass="entr" presetSubtype="1" fill="hold" nodeType="afterEffect">
                                  <p:stCondLst>
                                    <p:cond delay="0"/>
                                  </p:stCondLst>
                                  <p:childTnLst>
                                    <p:set>
                                      <p:cBhvr>
                                        <p:cTn id="13" dur="1" fill="hold">
                                          <p:stCondLst>
                                            <p:cond delay="0"/>
                                          </p:stCondLst>
                                        </p:cTn>
                                        <p:tgtEl>
                                          <p:spTgt spid="88"/>
                                        </p:tgtEl>
                                        <p:attrNameLst>
                                          <p:attrName>style.visibility</p:attrName>
                                        </p:attrNameLst>
                                      </p:cBhvr>
                                      <p:to>
                                        <p:strVal val="visible"/>
                                      </p:to>
                                    </p:set>
                                    <p:animEffect transition="in" filter="wipe(up)">
                                      <p:cBhvr>
                                        <p:cTn id="14" dur="1000"/>
                                        <p:tgtEl>
                                          <p:spTgt spid="88"/>
                                        </p:tgtEl>
                                      </p:cBhvr>
                                    </p:animEffect>
                                  </p:childTnLst>
                                </p:cTn>
                              </p:par>
                            </p:childTnLst>
                          </p:cTn>
                        </p:par>
                        <p:par>
                          <p:cTn id="15" fill="hold">
                            <p:stCondLst>
                              <p:cond delay="2000"/>
                            </p:stCondLst>
                            <p:childTnLst>
                              <p:par>
                                <p:cTn id="16" presetID="1" presetClass="entr" presetSubtype="0" fill="hold" nodeType="afterEffect">
                                  <p:stCondLst>
                                    <p:cond delay="0"/>
                                  </p:stCondLst>
                                  <p:childTnLst>
                                    <p:set>
                                      <p:cBhvr>
                                        <p:cTn id="17" dur="1" fill="hold">
                                          <p:stCondLst>
                                            <p:cond delay="0"/>
                                          </p:stCondLst>
                                        </p:cTn>
                                        <p:tgtEl>
                                          <p:spTgt spid="82"/>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81"/>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0" presetClass="path" presetSubtype="0" accel="50000" decel="50000" fill="hold" nodeType="clickEffect">
                                  <p:stCondLst>
                                    <p:cond delay="0"/>
                                  </p:stCondLst>
                                  <p:childTnLst>
                                    <p:animMotion origin="layout" path="M 0.0033 0.00996 L 0.48889 -0.21365 " pathEditMode="relative" rAng="0" ptsTypes="AA">
                                      <p:cBhvr>
                                        <p:cTn id="23" dur="2000" fill="hold"/>
                                        <p:tgtEl>
                                          <p:spTgt spid="82"/>
                                        </p:tgtEl>
                                        <p:attrNameLst>
                                          <p:attrName>ppt_x</p:attrName>
                                          <p:attrName>ppt_y</p:attrName>
                                        </p:attrNameLst>
                                      </p:cBhvr>
                                      <p:rCtr x="24271" y="-11181"/>
                                    </p:animMotion>
                                  </p:childTnLst>
                                </p:cTn>
                              </p:par>
                              <p:par>
                                <p:cTn id="24" presetID="1" presetClass="entr" presetSubtype="0" fill="hold" grpId="0" nodeType="withEffect">
                                  <p:stCondLst>
                                    <p:cond delay="0"/>
                                  </p:stCondLst>
                                  <p:childTnLst>
                                    <p:set>
                                      <p:cBhvr>
                                        <p:cTn id="25" dur="1" fill="hold">
                                          <p:stCondLst>
                                            <p:cond delay="0"/>
                                          </p:stCondLst>
                                        </p:cTn>
                                        <p:tgtEl>
                                          <p:spTgt spid="67"/>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124"/>
                                        </p:tgtEl>
                                        <p:attrNameLst>
                                          <p:attrName>style.visibility</p:attrName>
                                        </p:attrNameLst>
                                      </p:cBhvr>
                                      <p:to>
                                        <p:strVal val="visible"/>
                                      </p:to>
                                    </p:set>
                                  </p:childTnLst>
                                </p:cTn>
                              </p:par>
                            </p:childTnLst>
                          </p:cTn>
                        </p:par>
                        <p:par>
                          <p:cTn id="28" fill="hold">
                            <p:stCondLst>
                              <p:cond delay="2000"/>
                            </p:stCondLst>
                            <p:childTnLst>
                              <p:par>
                                <p:cTn id="29" presetID="1" presetClass="exit" presetSubtype="0" fill="hold" nodeType="afterEffect">
                                  <p:stCondLst>
                                    <p:cond delay="0"/>
                                  </p:stCondLst>
                                  <p:childTnLst>
                                    <p:set>
                                      <p:cBhvr>
                                        <p:cTn id="30" dur="1" fill="hold">
                                          <p:stCondLst>
                                            <p:cond delay="0"/>
                                          </p:stCondLst>
                                        </p:cTn>
                                        <p:tgtEl>
                                          <p:spTgt spid="82"/>
                                        </p:tgtEl>
                                        <p:attrNameLst>
                                          <p:attrName>style.visibility</p:attrName>
                                        </p:attrNameLst>
                                      </p:cBhvr>
                                      <p:to>
                                        <p:strVal val="hidden"/>
                                      </p:to>
                                    </p:set>
                                  </p:childTnLst>
                                </p:cTn>
                              </p:par>
                              <p:par>
                                <p:cTn id="31" presetID="1" presetClass="entr" presetSubtype="0" fill="hold" nodeType="withEffect">
                                  <p:stCondLst>
                                    <p:cond delay="0"/>
                                  </p:stCondLst>
                                  <p:childTnLst>
                                    <p:set>
                                      <p:cBhvr>
                                        <p:cTn id="32" dur="1" fill="hold">
                                          <p:stCondLst>
                                            <p:cond delay="0"/>
                                          </p:stCondLst>
                                        </p:cTn>
                                        <p:tgtEl>
                                          <p:spTgt spid="153"/>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nodeType="clickEffect">
                                  <p:stCondLst>
                                    <p:cond delay="0"/>
                                  </p:stCondLst>
                                  <p:childTnLst>
                                    <p:set>
                                      <p:cBhvr>
                                        <p:cTn id="36" dur="1" fill="hold">
                                          <p:stCondLst>
                                            <p:cond delay="0"/>
                                          </p:stCondLst>
                                        </p:cTn>
                                        <p:tgtEl>
                                          <p:spTgt spid="92"/>
                                        </p:tgtEl>
                                        <p:attrNameLst>
                                          <p:attrName>style.visibility</p:attrName>
                                        </p:attrNameLst>
                                      </p:cBhvr>
                                      <p:to>
                                        <p:strVal val="visible"/>
                                      </p:to>
                                    </p:set>
                                    <p:animEffect transition="in" filter="wipe(up)">
                                      <p:cBhvr>
                                        <p:cTn id="37" dur="1000"/>
                                        <p:tgtEl>
                                          <p:spTgt spid="92"/>
                                        </p:tgtEl>
                                      </p:cBhvr>
                                    </p:animEffect>
                                  </p:childTnLst>
                                </p:cTn>
                              </p:par>
                              <p:par>
                                <p:cTn id="38" presetID="22" presetClass="entr" presetSubtype="1" fill="hold" nodeType="withEffect">
                                  <p:stCondLst>
                                    <p:cond delay="0"/>
                                  </p:stCondLst>
                                  <p:childTnLst>
                                    <p:set>
                                      <p:cBhvr>
                                        <p:cTn id="39" dur="1" fill="hold">
                                          <p:stCondLst>
                                            <p:cond delay="0"/>
                                          </p:stCondLst>
                                        </p:cTn>
                                        <p:tgtEl>
                                          <p:spTgt spid="93"/>
                                        </p:tgtEl>
                                        <p:attrNameLst>
                                          <p:attrName>style.visibility</p:attrName>
                                        </p:attrNameLst>
                                      </p:cBhvr>
                                      <p:to>
                                        <p:strVal val="visible"/>
                                      </p:to>
                                    </p:set>
                                    <p:animEffect transition="in" filter="wipe(up)">
                                      <p:cBhvr>
                                        <p:cTn id="40" dur="1000"/>
                                        <p:tgtEl>
                                          <p:spTgt spid="93"/>
                                        </p:tgtEl>
                                      </p:cBhvr>
                                    </p:animEffect>
                                  </p:childTnLst>
                                </p:cTn>
                              </p:par>
                              <p:par>
                                <p:cTn id="41" presetID="22" presetClass="entr" presetSubtype="1" fill="hold" nodeType="withEffect">
                                  <p:stCondLst>
                                    <p:cond delay="0"/>
                                  </p:stCondLst>
                                  <p:childTnLst>
                                    <p:set>
                                      <p:cBhvr>
                                        <p:cTn id="42" dur="1" fill="hold">
                                          <p:stCondLst>
                                            <p:cond delay="0"/>
                                          </p:stCondLst>
                                        </p:cTn>
                                        <p:tgtEl>
                                          <p:spTgt spid="94"/>
                                        </p:tgtEl>
                                        <p:attrNameLst>
                                          <p:attrName>style.visibility</p:attrName>
                                        </p:attrNameLst>
                                      </p:cBhvr>
                                      <p:to>
                                        <p:strVal val="visible"/>
                                      </p:to>
                                    </p:set>
                                    <p:animEffect transition="in" filter="wipe(up)">
                                      <p:cBhvr>
                                        <p:cTn id="43" dur="1000"/>
                                        <p:tgtEl>
                                          <p:spTgt spid="94"/>
                                        </p:tgtEl>
                                      </p:cBhvr>
                                    </p:animEffect>
                                  </p:childTnLst>
                                </p:cTn>
                              </p:par>
                            </p:childTnLst>
                          </p:cTn>
                        </p:par>
                        <p:par>
                          <p:cTn id="44" fill="hold">
                            <p:stCondLst>
                              <p:cond delay="1000"/>
                            </p:stCondLst>
                            <p:childTnLst>
                              <p:par>
                                <p:cTn id="45" presetID="1" presetClass="entr" presetSubtype="0" fill="hold" grpId="0" nodeType="afterEffect">
                                  <p:stCondLst>
                                    <p:cond delay="0"/>
                                  </p:stCondLst>
                                  <p:childTnLst>
                                    <p:set>
                                      <p:cBhvr>
                                        <p:cTn id="46" dur="1" fill="hold">
                                          <p:stCondLst>
                                            <p:cond delay="0"/>
                                          </p:stCondLst>
                                        </p:cTn>
                                        <p:tgtEl>
                                          <p:spTgt spid="69"/>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70"/>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68"/>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106"/>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107"/>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101"/>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22" presetClass="entr" presetSubtype="1" fill="hold" nodeType="clickEffect">
                                  <p:stCondLst>
                                    <p:cond delay="0"/>
                                  </p:stCondLst>
                                  <p:childTnLst>
                                    <p:set>
                                      <p:cBhvr>
                                        <p:cTn id="60" dur="1" fill="hold">
                                          <p:stCondLst>
                                            <p:cond delay="0"/>
                                          </p:stCondLst>
                                        </p:cTn>
                                        <p:tgtEl>
                                          <p:spTgt spid="100"/>
                                        </p:tgtEl>
                                        <p:attrNameLst>
                                          <p:attrName>style.visibility</p:attrName>
                                        </p:attrNameLst>
                                      </p:cBhvr>
                                      <p:to>
                                        <p:strVal val="visible"/>
                                      </p:to>
                                    </p:set>
                                    <p:animEffect transition="in" filter="wipe(up)">
                                      <p:cBhvr>
                                        <p:cTn id="61" dur="1000"/>
                                        <p:tgtEl>
                                          <p:spTgt spid="100"/>
                                        </p:tgtEl>
                                      </p:cBhvr>
                                    </p:animEffect>
                                  </p:childTnLst>
                                </p:cTn>
                              </p:par>
                              <p:par>
                                <p:cTn id="62" presetID="22" presetClass="entr" presetSubtype="1" fill="hold" nodeType="withEffect">
                                  <p:stCondLst>
                                    <p:cond delay="0"/>
                                  </p:stCondLst>
                                  <p:childTnLst>
                                    <p:set>
                                      <p:cBhvr>
                                        <p:cTn id="63" dur="1" fill="hold">
                                          <p:stCondLst>
                                            <p:cond delay="0"/>
                                          </p:stCondLst>
                                        </p:cTn>
                                        <p:tgtEl>
                                          <p:spTgt spid="102"/>
                                        </p:tgtEl>
                                        <p:attrNameLst>
                                          <p:attrName>style.visibility</p:attrName>
                                        </p:attrNameLst>
                                      </p:cBhvr>
                                      <p:to>
                                        <p:strVal val="visible"/>
                                      </p:to>
                                    </p:set>
                                    <p:animEffect transition="in" filter="wipe(up)">
                                      <p:cBhvr>
                                        <p:cTn id="64" dur="1000"/>
                                        <p:tgtEl>
                                          <p:spTgt spid="102"/>
                                        </p:tgtEl>
                                      </p:cBhvr>
                                    </p:animEffect>
                                  </p:childTnLst>
                                </p:cTn>
                              </p:par>
                              <p:par>
                                <p:cTn id="65" presetID="1" presetClass="entr" presetSubtype="0" fill="hold" grpId="0" nodeType="withEffect">
                                  <p:stCondLst>
                                    <p:cond delay="0"/>
                                  </p:stCondLst>
                                  <p:childTnLst>
                                    <p:set>
                                      <p:cBhvr>
                                        <p:cTn id="66" dur="1" fill="hold">
                                          <p:stCondLst>
                                            <p:cond delay="0"/>
                                          </p:stCondLst>
                                        </p:cTn>
                                        <p:tgtEl>
                                          <p:spTgt spid="110"/>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163"/>
                                        </p:tgtEl>
                                        <p:attrNameLst>
                                          <p:attrName>style.visibility</p:attrName>
                                        </p:attrNameLst>
                                      </p:cBhvr>
                                      <p:to>
                                        <p:strVal val="visible"/>
                                      </p:to>
                                    </p:set>
                                  </p:childTnLst>
                                </p:cTn>
                              </p:par>
                            </p:childTnLst>
                          </p:cTn>
                        </p:par>
                        <p:par>
                          <p:cTn id="69" fill="hold">
                            <p:stCondLst>
                              <p:cond delay="1000"/>
                            </p:stCondLst>
                            <p:childTnLst>
                              <p:par>
                                <p:cTn id="70" presetID="1" presetClass="entr" presetSubtype="0" fill="hold" grpId="0" nodeType="afterEffect">
                                  <p:stCondLst>
                                    <p:cond delay="0"/>
                                  </p:stCondLst>
                                  <p:childTnLst>
                                    <p:set>
                                      <p:cBhvr>
                                        <p:cTn id="71" dur="1" fill="hold">
                                          <p:stCondLst>
                                            <p:cond delay="0"/>
                                          </p:stCondLst>
                                        </p:cTn>
                                        <p:tgtEl>
                                          <p:spTgt spid="105"/>
                                        </p:tgtEl>
                                        <p:attrNameLst>
                                          <p:attrName>style.visibility</p:attrName>
                                        </p:attrNameLst>
                                      </p:cBhvr>
                                      <p:to>
                                        <p:strVal val="visible"/>
                                      </p:to>
                                    </p:set>
                                  </p:childTnLst>
                                </p:cTn>
                              </p:par>
                            </p:childTnLst>
                          </p:cTn>
                        </p:par>
                      </p:childTnLst>
                    </p:cTn>
                  </p:par>
                  <p:par>
                    <p:cTn id="72" fill="hold">
                      <p:stCondLst>
                        <p:cond delay="indefinite"/>
                      </p:stCondLst>
                      <p:childTnLst>
                        <p:par>
                          <p:cTn id="73" fill="hold">
                            <p:stCondLst>
                              <p:cond delay="0"/>
                            </p:stCondLst>
                            <p:childTnLst>
                              <p:par>
                                <p:cTn id="74" presetID="22" presetClass="entr" presetSubtype="1" fill="hold" nodeType="clickEffect">
                                  <p:stCondLst>
                                    <p:cond delay="0"/>
                                  </p:stCondLst>
                                  <p:childTnLst>
                                    <p:set>
                                      <p:cBhvr>
                                        <p:cTn id="75" dur="1" fill="hold">
                                          <p:stCondLst>
                                            <p:cond delay="0"/>
                                          </p:stCondLst>
                                        </p:cTn>
                                        <p:tgtEl>
                                          <p:spTgt spid="114"/>
                                        </p:tgtEl>
                                        <p:attrNameLst>
                                          <p:attrName>style.visibility</p:attrName>
                                        </p:attrNameLst>
                                      </p:cBhvr>
                                      <p:to>
                                        <p:strVal val="visible"/>
                                      </p:to>
                                    </p:set>
                                    <p:animEffect transition="in" filter="wipe(up)">
                                      <p:cBhvr>
                                        <p:cTn id="76" dur="1000"/>
                                        <p:tgtEl>
                                          <p:spTgt spid="114"/>
                                        </p:tgtEl>
                                      </p:cBhvr>
                                    </p:animEffect>
                                  </p:childTnLst>
                                </p:cTn>
                              </p:par>
                              <p:par>
                                <p:cTn id="77" presetID="1" presetClass="entr" presetSubtype="0" fill="hold" grpId="0" nodeType="withEffect">
                                  <p:stCondLst>
                                    <p:cond delay="0"/>
                                  </p:stCondLst>
                                  <p:childTnLst>
                                    <p:set>
                                      <p:cBhvr>
                                        <p:cTn id="78" dur="1" fill="hold">
                                          <p:stCondLst>
                                            <p:cond delay="0"/>
                                          </p:stCondLst>
                                        </p:cTn>
                                        <p:tgtEl>
                                          <p:spTgt spid="119"/>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112"/>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113"/>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111"/>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109"/>
                                        </p:tgtEl>
                                        <p:attrNameLst>
                                          <p:attrName>style.visibility</p:attrName>
                                        </p:attrNameLst>
                                      </p:cBhvr>
                                      <p:to>
                                        <p:strVal val="visible"/>
                                      </p:to>
                                    </p:set>
                                  </p:childTnLst>
                                </p:cTn>
                              </p:par>
                              <p:par>
                                <p:cTn id="87" presetID="1" presetClass="entr" presetSubtype="0" fill="hold" grpId="0" nodeType="withEffect">
                                  <p:stCondLst>
                                    <p:cond delay="0"/>
                                  </p:stCondLst>
                                  <p:childTnLst>
                                    <p:set>
                                      <p:cBhvr>
                                        <p:cTn id="88" dur="1" fill="hold">
                                          <p:stCondLst>
                                            <p:cond delay="0"/>
                                          </p:stCondLst>
                                        </p:cTn>
                                        <p:tgtEl>
                                          <p:spTgt spid="126"/>
                                        </p:tgtEl>
                                        <p:attrNameLst>
                                          <p:attrName>style.visibility</p:attrName>
                                        </p:attrNameLst>
                                      </p:cBhvr>
                                      <p:to>
                                        <p:strVal val="visible"/>
                                      </p:to>
                                    </p:set>
                                  </p:childTnLst>
                                </p:cTn>
                              </p:par>
                            </p:childTnLst>
                          </p:cTn>
                        </p:par>
                      </p:childTnLst>
                    </p:cTn>
                  </p:par>
                  <p:par>
                    <p:cTn id="89" fill="hold">
                      <p:stCondLst>
                        <p:cond delay="indefinite"/>
                      </p:stCondLst>
                      <p:childTnLst>
                        <p:par>
                          <p:cTn id="90" fill="hold">
                            <p:stCondLst>
                              <p:cond delay="0"/>
                            </p:stCondLst>
                            <p:childTnLst>
                              <p:par>
                                <p:cTn id="91" presetID="22" presetClass="entr" presetSubtype="1" fill="hold" nodeType="clickEffect">
                                  <p:stCondLst>
                                    <p:cond delay="0"/>
                                  </p:stCondLst>
                                  <p:childTnLst>
                                    <p:set>
                                      <p:cBhvr>
                                        <p:cTn id="92" dur="1" fill="hold">
                                          <p:stCondLst>
                                            <p:cond delay="0"/>
                                          </p:stCondLst>
                                        </p:cTn>
                                        <p:tgtEl>
                                          <p:spTgt spid="122"/>
                                        </p:tgtEl>
                                        <p:attrNameLst>
                                          <p:attrName>style.visibility</p:attrName>
                                        </p:attrNameLst>
                                      </p:cBhvr>
                                      <p:to>
                                        <p:strVal val="visible"/>
                                      </p:to>
                                    </p:set>
                                    <p:animEffect transition="in" filter="wipe(up)">
                                      <p:cBhvr>
                                        <p:cTn id="93" dur="1000"/>
                                        <p:tgtEl>
                                          <p:spTgt spid="122"/>
                                        </p:tgtEl>
                                      </p:cBhvr>
                                    </p:animEffect>
                                  </p:childTnLst>
                                </p:cTn>
                              </p:par>
                            </p:childTnLst>
                          </p:cTn>
                        </p:par>
                        <p:par>
                          <p:cTn id="94" fill="hold">
                            <p:stCondLst>
                              <p:cond delay="1000"/>
                            </p:stCondLst>
                            <p:childTnLst>
                              <p:par>
                                <p:cTn id="95" presetID="1" presetClass="entr" presetSubtype="0" fill="hold" grpId="0" nodeType="afterEffect">
                                  <p:stCondLst>
                                    <p:cond delay="0"/>
                                  </p:stCondLst>
                                  <p:childTnLst>
                                    <p:set>
                                      <p:cBhvr>
                                        <p:cTn id="96" dur="1" fill="hold">
                                          <p:stCondLst>
                                            <p:cond delay="0"/>
                                          </p:stCondLst>
                                        </p:cTn>
                                        <p:tgtEl>
                                          <p:spTgt spid="1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animBg="1"/>
      <p:bldP spid="68" grpId="0" animBg="1"/>
      <p:bldP spid="69" grpId="0" animBg="1"/>
      <p:bldP spid="70" grpId="0" animBg="1"/>
      <p:bldP spid="81" grpId="0"/>
      <p:bldP spid="101" grpId="0"/>
      <p:bldP spid="105" grpId="0"/>
      <p:bldP spid="106" grpId="0"/>
      <p:bldP spid="107" grpId="0"/>
      <p:bldP spid="109" grpId="0" animBg="1"/>
      <p:bldP spid="110" grpId="0" animBg="1"/>
      <p:bldP spid="111" grpId="0" animBg="1"/>
      <p:bldP spid="112" grpId="0"/>
      <p:bldP spid="113" grpId="0"/>
      <p:bldP spid="119" grpId="0"/>
      <p:bldP spid="121" grpId="0"/>
      <p:bldP spid="124" grpId="0" animBg="1"/>
      <p:bldP spid="126" grpId="0" animBg="1"/>
      <p:bldP spid="163" grpId="0" animBg="1"/>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800" b="1" dirty="0">
                <a:solidFill>
                  <a:schemeClr val="tx1"/>
                </a:solidFill>
                <a:latin typeface="Cambria" charset="0"/>
                <a:ea typeface="Cambria" charset="0"/>
                <a:cs typeface="Cambria" charset="0"/>
              </a:rPr>
              <a:t>Key Properties of GRIM-Filter</a:t>
            </a:r>
          </a:p>
        </p:txBody>
      </p:sp>
      <p:sp>
        <p:nvSpPr>
          <p:cNvPr id="3" name="Content Placeholder 2"/>
          <p:cNvSpPr>
            <a:spLocks noGrp="1"/>
          </p:cNvSpPr>
          <p:nvPr>
            <p:ph idx="1"/>
          </p:nvPr>
        </p:nvSpPr>
        <p:spPr>
          <a:xfrm>
            <a:off x="228600" y="1014408"/>
            <a:ext cx="8610600" cy="4876800"/>
          </a:xfrm>
        </p:spPr>
        <p:txBody>
          <a:bodyPr/>
          <a:lstStyle/>
          <a:p>
            <a:pPr marL="457200" indent="-457200">
              <a:buSzPct val="100000"/>
              <a:buFont typeface="+mj-lt"/>
              <a:buAutoNum type="arabicPeriod"/>
            </a:pPr>
            <a:r>
              <a:rPr lang="en-US" sz="2400" b="1" dirty="0">
                <a:solidFill>
                  <a:srgbClr val="0070C0"/>
                </a:solidFill>
              </a:rPr>
              <a:t>Simple Operations</a:t>
            </a:r>
            <a:r>
              <a:rPr lang="en-US" sz="2400" b="1" dirty="0"/>
              <a:t>:</a:t>
            </a:r>
            <a:r>
              <a:rPr lang="en-US" sz="2400" dirty="0"/>
              <a:t> </a:t>
            </a:r>
          </a:p>
          <a:p>
            <a:pPr lvl="1"/>
            <a:r>
              <a:rPr lang="en-US" sz="2250" dirty="0"/>
              <a:t>To check a given bin, find the </a:t>
            </a:r>
            <a:r>
              <a:rPr lang="en-US" sz="2250" b="1" dirty="0">
                <a:solidFill>
                  <a:srgbClr val="7030A0"/>
                </a:solidFill>
              </a:rPr>
              <a:t>sum</a:t>
            </a:r>
            <a:r>
              <a:rPr lang="en-US" sz="2250" dirty="0">
                <a:solidFill>
                  <a:srgbClr val="7030A0"/>
                </a:solidFill>
              </a:rPr>
              <a:t> </a:t>
            </a:r>
            <a:r>
              <a:rPr lang="en-US" sz="2250" dirty="0"/>
              <a:t>of all bits corresponding to each token in the read</a:t>
            </a:r>
          </a:p>
          <a:p>
            <a:pPr lvl="1"/>
            <a:r>
              <a:rPr lang="en-US" sz="2250" b="1" dirty="0">
                <a:solidFill>
                  <a:srgbClr val="7030A0"/>
                </a:solidFill>
              </a:rPr>
              <a:t>Compare</a:t>
            </a:r>
            <a:r>
              <a:rPr lang="en-US" sz="2250" dirty="0">
                <a:solidFill>
                  <a:srgbClr val="7030A0"/>
                </a:solidFill>
              </a:rPr>
              <a:t> </a:t>
            </a:r>
            <a:r>
              <a:rPr lang="en-US" sz="2250" dirty="0"/>
              <a:t>against threshold to determine whether to align</a:t>
            </a:r>
          </a:p>
          <a:p>
            <a:pPr lvl="1"/>
            <a:endParaRPr lang="en-US" sz="2250" dirty="0"/>
          </a:p>
          <a:p>
            <a:pPr marL="457200" indent="-457200">
              <a:buSzPct val="100000"/>
              <a:buFont typeface="+mj-lt"/>
              <a:buAutoNum type="arabicPeriod"/>
            </a:pPr>
            <a:r>
              <a:rPr lang="en-US" sz="2500" b="1" dirty="0">
                <a:solidFill>
                  <a:srgbClr val="0070C0"/>
                </a:solidFill>
              </a:rPr>
              <a:t>Highly Parallel</a:t>
            </a:r>
            <a:r>
              <a:rPr lang="en-US" sz="2500" b="1" dirty="0"/>
              <a:t>: </a:t>
            </a:r>
            <a:r>
              <a:rPr lang="en-US" sz="2500" dirty="0"/>
              <a:t>Each bin is operated on independently and there are many many bins</a:t>
            </a:r>
          </a:p>
          <a:p>
            <a:pPr marL="702469" lvl="1" indent="-457200">
              <a:buSzPct val="100000"/>
              <a:buFont typeface="+mj-lt"/>
              <a:buAutoNum type="arabicPeriod"/>
            </a:pPr>
            <a:endParaRPr lang="en-US" sz="2350" dirty="0"/>
          </a:p>
          <a:p>
            <a:pPr marL="457200" indent="-457200">
              <a:buSzPct val="100000"/>
              <a:buFont typeface="+mj-lt"/>
              <a:buAutoNum type="arabicPeriod"/>
            </a:pPr>
            <a:r>
              <a:rPr lang="en-US" sz="2400" b="1" dirty="0">
                <a:solidFill>
                  <a:srgbClr val="0070C0"/>
                </a:solidFill>
              </a:rPr>
              <a:t>Memory Bound</a:t>
            </a:r>
            <a:r>
              <a:rPr lang="en-US" sz="2400" b="1" dirty="0"/>
              <a:t>:</a:t>
            </a:r>
            <a:r>
              <a:rPr lang="en-US" sz="2400" dirty="0"/>
              <a:t> Given the frequent accesses to the large </a:t>
            </a:r>
            <a:r>
              <a:rPr lang="en-US" sz="2400" dirty="0" err="1"/>
              <a:t>bitvectors</a:t>
            </a:r>
            <a:r>
              <a:rPr lang="en-US" sz="2400" dirty="0"/>
              <a:t>, we find that GRIM-Filter is memory bound</a:t>
            </a:r>
          </a:p>
          <a:p>
            <a:endParaRPr lang="en-US" sz="2400" dirty="0"/>
          </a:p>
          <a:p>
            <a:pPr marL="0" indent="0" algn="ctr">
              <a:buNone/>
            </a:pPr>
            <a:r>
              <a:rPr lang="en-US" sz="2400" b="1" dirty="0">
                <a:solidFill>
                  <a:srgbClr val="7030A0"/>
                </a:solidFill>
              </a:rPr>
              <a:t>These properties together make GRIM-Filter                 a good algorithm to be run in 3D-Stacked DRAM</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CAE9295-42F8-0747-9AE1-33958E89C374}"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208</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25278122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Opportunity: 3D-Stacked </a:t>
            </a:r>
            <a:r>
              <a:rPr lang="en-US" dirty="0" err="1"/>
              <a:t>Logic+Memory</a:t>
            </a:r>
            <a:endParaRPr lang="en-US" dirty="0"/>
          </a:p>
        </p:txBody>
      </p:sp>
      <p:sp>
        <p:nvSpPr>
          <p:cNvPr id="3" name="Content Placeholder 2"/>
          <p:cNvSpPr>
            <a:spLocks noGrp="1"/>
          </p:cNvSpPr>
          <p:nvPr>
            <p:ph idx="1"/>
          </p:nvPr>
        </p:nvSpPr>
        <p:spPr>
          <a:xfrm>
            <a:off x="228600" y="1124744"/>
            <a:ext cx="8610600" cy="5123656"/>
          </a:xfrm>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31640" y="1826102"/>
            <a:ext cx="5040560" cy="3619122"/>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p:cNvSpPr txBox="1"/>
          <p:nvPr/>
        </p:nvSpPr>
        <p:spPr>
          <a:xfrm>
            <a:off x="6040851" y="3275692"/>
            <a:ext cx="7958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D5494"/>
                </a:solidFill>
                <a:effectLst/>
                <a:uLnTx/>
                <a:uFillTx/>
                <a:latin typeface="Tahoma"/>
                <a:ea typeface="+mn-ea"/>
                <a:cs typeface="+mn-cs"/>
              </a:rPr>
              <a:t>Logic</a:t>
            </a:r>
          </a:p>
        </p:txBody>
      </p:sp>
      <p:sp>
        <p:nvSpPr>
          <p:cNvPr id="9" name="TextBox 8"/>
          <p:cNvSpPr txBox="1"/>
          <p:nvPr/>
        </p:nvSpPr>
        <p:spPr>
          <a:xfrm>
            <a:off x="5968843" y="2771636"/>
            <a:ext cx="11234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5B62F"/>
                </a:solidFill>
                <a:effectLst/>
                <a:uLnTx/>
                <a:uFillTx/>
                <a:latin typeface="Tahoma"/>
                <a:ea typeface="+mn-ea"/>
                <a:cs typeface="+mn-cs"/>
              </a:rPr>
              <a:t>Memory</a:t>
            </a:r>
          </a:p>
        </p:txBody>
      </p:sp>
      <p:sp>
        <p:nvSpPr>
          <p:cNvPr id="7" name="TextBox 6"/>
          <p:cNvSpPr txBox="1"/>
          <p:nvPr/>
        </p:nvSpPr>
        <p:spPr>
          <a:xfrm>
            <a:off x="5670854" y="5527630"/>
            <a:ext cx="3161058"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mn-ea"/>
                <a:cs typeface="+mn-cs"/>
              </a:rPr>
              <a:t>Other “True 3D” technologies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mn-ea"/>
                <a:cs typeface="+mn-cs"/>
              </a:rPr>
              <a:t>under development</a:t>
            </a:r>
          </a:p>
        </p:txBody>
      </p:sp>
    </p:spTree>
    <p:extLst>
      <p:ext uri="{BB962C8B-B14F-4D97-AF65-F5344CB8AC3E}">
        <p14:creationId xmlns:p14="http://schemas.microsoft.com/office/powerpoint/2010/main" val="58658989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nodePh="1">
                                  <p:stCondLst>
                                    <p:cond delay="0"/>
                                  </p:stCondLst>
                                  <p:endCondLst>
                                    <p:cond evt="begin" delay="0">
                                      <p:tn val="5"/>
                                    </p:cond>
                                  </p:end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7" grpId="0"/>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Landscape (circa 2015)</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144016" y="1052736"/>
            <a:ext cx="8460432" cy="4703828"/>
          </a:xfrm>
          <a:prstGeom prst="rect">
            <a:avLst/>
          </a:prstGeom>
        </p:spPr>
      </p:pic>
      <p:sp>
        <p:nvSpPr>
          <p:cNvPr id="6" name="Rectangle 5"/>
          <p:cNvSpPr/>
          <p:nvPr/>
        </p:nvSpPr>
        <p:spPr>
          <a:xfrm>
            <a:off x="-72008" y="6011996"/>
            <a:ext cx="946854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Kim+, “</a:t>
            </a:r>
            <a:r>
              <a:rPr kumimoji="0" lang="en-US" sz="1800" b="0" i="0" u="none" strike="noStrike" kern="1200" cap="none" spc="0" normalizeH="0" baseline="0" noProof="0" dirty="0">
                <a:ln>
                  <a:noFill/>
                </a:ln>
                <a:solidFill>
                  <a:srgbClr val="0000FF"/>
                </a:solidFill>
                <a:effectLst/>
                <a:uLnTx/>
                <a:uFillTx/>
                <a:latin typeface="Tahoma"/>
                <a:ea typeface="+mn-ea"/>
                <a:cs typeface="+mn-cs"/>
              </a:rPr>
              <a:t>Ramulator: A Flexible and Extensible DRAM Simulator</a:t>
            </a:r>
            <a:r>
              <a:rPr kumimoji="0" lang="en-US" sz="1800" b="0" i="0" u="none" strike="noStrike" kern="1200" cap="none" spc="0" normalizeH="0" baseline="0" noProof="0" dirty="0">
                <a:ln>
                  <a:noFill/>
                </a:ln>
                <a:solidFill>
                  <a:srgbClr val="000000"/>
                </a:solidFill>
                <a:effectLst/>
                <a:uLnTx/>
                <a:uFillTx/>
                <a:latin typeface="Tahoma"/>
                <a:ea typeface="+mn-ea"/>
                <a:cs typeface="+mn-cs"/>
              </a:rPr>
              <a:t>”, IEEE CAL 2015.</a:t>
            </a:r>
          </a:p>
        </p:txBody>
      </p:sp>
      <p:sp>
        <p:nvSpPr>
          <p:cNvPr id="7" name="Rectangle 6"/>
          <p:cNvSpPr/>
          <p:nvPr/>
        </p:nvSpPr>
        <p:spPr>
          <a:xfrm>
            <a:off x="323528" y="3284984"/>
            <a:ext cx="7992888" cy="648072"/>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07899177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b="1" dirty="0">
                <a:solidFill>
                  <a:schemeClr val="tx1"/>
                </a:solidFill>
                <a:latin typeface="Cambria" charset="0"/>
                <a:ea typeface="Cambria" charset="0"/>
                <a:cs typeface="Cambria" charset="0"/>
              </a:rPr>
              <a:t>3D-Stacked Memory</a:t>
            </a:r>
          </a:p>
        </p:txBody>
      </p:sp>
      <p:sp>
        <p:nvSpPr>
          <p:cNvPr id="3" name="Content Placeholder 2"/>
          <p:cNvSpPr>
            <a:spLocks noGrp="1"/>
          </p:cNvSpPr>
          <p:nvPr>
            <p:ph idx="1"/>
          </p:nvPr>
        </p:nvSpPr>
        <p:spPr>
          <a:xfrm>
            <a:off x="228600" y="3846808"/>
            <a:ext cx="8610600" cy="2401594"/>
          </a:xfrm>
        </p:spPr>
        <p:txBody>
          <a:bodyPr/>
          <a:lstStyle/>
          <a:p>
            <a:r>
              <a:rPr lang="en-US" sz="2400" dirty="0"/>
              <a:t>3D-Stacked DRAM architecture has </a:t>
            </a:r>
            <a:r>
              <a:rPr lang="en-US" sz="2400" b="1" dirty="0">
                <a:solidFill>
                  <a:srgbClr val="0070C0"/>
                </a:solidFill>
              </a:rPr>
              <a:t>extremely high bandwidth </a:t>
            </a:r>
            <a:r>
              <a:rPr lang="en-US" sz="2400" dirty="0"/>
              <a:t>as well as a stacked customizable logic layer</a:t>
            </a:r>
          </a:p>
          <a:p>
            <a:pPr lvl="1"/>
            <a:r>
              <a:rPr lang="en-US" sz="2250" dirty="0"/>
              <a:t>Logic Layer enables </a:t>
            </a:r>
            <a:r>
              <a:rPr lang="en-US" sz="2250" b="1" dirty="0">
                <a:solidFill>
                  <a:srgbClr val="7030A0"/>
                </a:solidFill>
              </a:rPr>
              <a:t>Processing-in-Memory</a:t>
            </a:r>
            <a:r>
              <a:rPr lang="en-US" sz="2250" dirty="0"/>
              <a:t>, via high-bandwidth low-latency access to DRAM layers</a:t>
            </a:r>
          </a:p>
          <a:p>
            <a:pPr lvl="1"/>
            <a:r>
              <a:rPr lang="en-US" sz="2250" dirty="0"/>
              <a:t>Embed GRIM-Filter operations into </a:t>
            </a:r>
            <a:r>
              <a:rPr lang="en-US" sz="2250" b="1" dirty="0">
                <a:solidFill>
                  <a:srgbClr val="538234"/>
                </a:solidFill>
              </a:rPr>
              <a:t>DRAM logic layer </a:t>
            </a:r>
            <a:r>
              <a:rPr lang="en-US" sz="2250" dirty="0"/>
              <a:t>and appropriately distribute </a:t>
            </a:r>
            <a:r>
              <a:rPr lang="en-US" sz="2250" dirty="0" err="1"/>
              <a:t>bitvectors</a:t>
            </a:r>
            <a:r>
              <a:rPr lang="en-US" sz="2250" dirty="0"/>
              <a:t> throughout memory</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CAE9295-42F8-0747-9AE1-33958E89C374}"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211</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7532132"/>
            <a:ext cx="8839200" cy="2374900"/>
          </a:xfrm>
          <a:prstGeom prst="rect">
            <a:avLst/>
          </a:prstGeom>
        </p:spPr>
      </p:pic>
      <p:sp>
        <p:nvSpPr>
          <p:cNvPr id="6" name="TextBox 5"/>
          <p:cNvSpPr txBox="1"/>
          <p:nvPr/>
        </p:nvSpPr>
        <p:spPr>
          <a:xfrm>
            <a:off x="1562100" y="7162800"/>
            <a:ext cx="203200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Memory Array</a:t>
            </a:r>
          </a:p>
        </p:txBody>
      </p:sp>
      <p:sp>
        <p:nvSpPr>
          <p:cNvPr id="7" name="TextBox 6"/>
          <p:cNvSpPr txBox="1"/>
          <p:nvPr/>
        </p:nvSpPr>
        <p:spPr>
          <a:xfrm>
            <a:off x="6692900" y="7162800"/>
            <a:ext cx="203200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Customized Logic</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grpSp>
        <p:nvGrpSpPr>
          <p:cNvPr id="14" name="Group 13"/>
          <p:cNvGrpSpPr/>
          <p:nvPr/>
        </p:nvGrpSpPr>
        <p:grpSpPr>
          <a:xfrm>
            <a:off x="3570129" y="2743070"/>
            <a:ext cx="2267712" cy="438912"/>
            <a:chOff x="8036485" y="3390822"/>
            <a:chExt cx="2267712" cy="438912"/>
          </a:xfrm>
          <a:solidFill>
            <a:srgbClr val="EBF3E0"/>
          </a:solidFill>
        </p:grpSpPr>
        <p:sp>
          <p:nvSpPr>
            <p:cNvPr id="15" name="Parallelogram 14"/>
            <p:cNvSpPr/>
            <p:nvPr/>
          </p:nvSpPr>
          <p:spPr>
            <a:xfrm>
              <a:off x="8037220" y="3720006"/>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16" name="Parallelogram 15"/>
            <p:cNvSpPr/>
            <p:nvPr/>
          </p:nvSpPr>
          <p:spPr>
            <a:xfrm>
              <a:off x="8174284" y="3610439"/>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17" name="Parallelogram 16"/>
            <p:cNvSpPr/>
            <p:nvPr/>
          </p:nvSpPr>
          <p:spPr>
            <a:xfrm>
              <a:off x="8313443" y="3500710"/>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18" name="Parallelogram 17"/>
            <p:cNvSpPr/>
            <p:nvPr/>
          </p:nvSpPr>
          <p:spPr>
            <a:xfrm>
              <a:off x="8449689" y="3393281"/>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19" name="Parallelogram 18"/>
            <p:cNvSpPr/>
            <p:nvPr/>
          </p:nvSpPr>
          <p:spPr>
            <a:xfrm>
              <a:off x="8465843" y="3720006"/>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20" name="Parallelogram 19"/>
            <p:cNvSpPr/>
            <p:nvPr/>
          </p:nvSpPr>
          <p:spPr>
            <a:xfrm>
              <a:off x="8602907" y="3610439"/>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21" name="Parallelogram 20"/>
            <p:cNvSpPr/>
            <p:nvPr/>
          </p:nvSpPr>
          <p:spPr>
            <a:xfrm>
              <a:off x="8742066" y="3500710"/>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22" name="Parallelogram 21"/>
            <p:cNvSpPr/>
            <p:nvPr/>
          </p:nvSpPr>
          <p:spPr>
            <a:xfrm>
              <a:off x="8878178" y="3393281"/>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23" name="Parallelogram 22"/>
            <p:cNvSpPr/>
            <p:nvPr/>
          </p:nvSpPr>
          <p:spPr>
            <a:xfrm>
              <a:off x="8892163" y="3720006"/>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24" name="Parallelogram 23"/>
            <p:cNvSpPr/>
            <p:nvPr/>
          </p:nvSpPr>
          <p:spPr>
            <a:xfrm>
              <a:off x="9029227" y="3610439"/>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25" name="Parallelogram 24"/>
            <p:cNvSpPr/>
            <p:nvPr/>
          </p:nvSpPr>
          <p:spPr>
            <a:xfrm>
              <a:off x="9168386" y="3500710"/>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26" name="Parallelogram 25"/>
            <p:cNvSpPr/>
            <p:nvPr/>
          </p:nvSpPr>
          <p:spPr>
            <a:xfrm>
              <a:off x="9304498" y="3393281"/>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27" name="Parallelogram 26"/>
            <p:cNvSpPr/>
            <p:nvPr/>
          </p:nvSpPr>
          <p:spPr>
            <a:xfrm>
              <a:off x="9457850" y="3610439"/>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28" name="Parallelogram 27"/>
            <p:cNvSpPr/>
            <p:nvPr/>
          </p:nvSpPr>
          <p:spPr>
            <a:xfrm>
              <a:off x="9597009" y="3500710"/>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29" name="Parallelogram 28"/>
            <p:cNvSpPr/>
            <p:nvPr/>
          </p:nvSpPr>
          <p:spPr>
            <a:xfrm>
              <a:off x="9733121" y="3393281"/>
              <a:ext cx="566928" cy="109728"/>
            </a:xfrm>
            <a:prstGeom prst="parallelogram">
              <a:avLst>
                <a:gd name="adj" fmla="val 126110"/>
              </a:avLst>
            </a:prstGeom>
            <a:grpFill/>
            <a:ln w="127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30" name="Parallelogram 29"/>
            <p:cNvSpPr/>
            <p:nvPr/>
          </p:nvSpPr>
          <p:spPr>
            <a:xfrm>
              <a:off x="8036485" y="3390822"/>
              <a:ext cx="2267712" cy="438912"/>
            </a:xfrm>
            <a:prstGeom prst="parallelogram">
              <a:avLst>
                <a:gd name="adj" fmla="val 126110"/>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31" name="Parallelogram 30"/>
            <p:cNvSpPr/>
            <p:nvPr/>
          </p:nvSpPr>
          <p:spPr>
            <a:xfrm>
              <a:off x="9327094" y="3727862"/>
              <a:ext cx="537972" cy="88762"/>
            </a:xfrm>
            <a:prstGeom prst="parallelogram">
              <a:avLst>
                <a:gd name="adj" fmla="val 126110"/>
              </a:avLst>
            </a:prstGeom>
            <a:solidFill>
              <a:srgbClr val="EAF3E0"/>
            </a:solidFill>
            <a:ln w="12700">
              <a:solidFill>
                <a:srgbClr val="D1ECC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grpSp>
      <p:cxnSp>
        <p:nvCxnSpPr>
          <p:cNvPr id="32" name="Straight Connector 31"/>
          <p:cNvCxnSpPr/>
          <p:nvPr/>
        </p:nvCxnSpPr>
        <p:spPr>
          <a:xfrm>
            <a:off x="4251272" y="1979797"/>
            <a:ext cx="0" cy="13715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101407" y="1522163"/>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129267" y="1537489"/>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5" name="Group 34"/>
          <p:cNvGrpSpPr/>
          <p:nvPr/>
        </p:nvGrpSpPr>
        <p:grpSpPr>
          <a:xfrm>
            <a:off x="3572788" y="2449800"/>
            <a:ext cx="2267712" cy="438912"/>
            <a:chOff x="8036485" y="3390822"/>
            <a:chExt cx="2267712" cy="438912"/>
          </a:xfrm>
          <a:solidFill>
            <a:schemeClr val="bg1">
              <a:lumMod val="95000"/>
            </a:schemeClr>
          </a:solidFill>
        </p:grpSpPr>
        <p:sp>
          <p:nvSpPr>
            <p:cNvPr id="36" name="Parallelogram 35"/>
            <p:cNvSpPr/>
            <p:nvPr/>
          </p:nvSpPr>
          <p:spPr>
            <a:xfrm>
              <a:off x="8037220"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37" name="Parallelogram 36"/>
            <p:cNvSpPr/>
            <p:nvPr/>
          </p:nvSpPr>
          <p:spPr>
            <a:xfrm>
              <a:off x="8174284"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38" name="Parallelogram 37"/>
            <p:cNvSpPr/>
            <p:nvPr/>
          </p:nvSpPr>
          <p:spPr>
            <a:xfrm>
              <a:off x="8313443"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39" name="Parallelogram 38"/>
            <p:cNvSpPr/>
            <p:nvPr/>
          </p:nvSpPr>
          <p:spPr>
            <a:xfrm>
              <a:off x="8465843"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40" name="Parallelogram 39"/>
            <p:cNvSpPr/>
            <p:nvPr/>
          </p:nvSpPr>
          <p:spPr>
            <a:xfrm>
              <a:off x="8602907"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41" name="Parallelogram 40"/>
            <p:cNvSpPr/>
            <p:nvPr/>
          </p:nvSpPr>
          <p:spPr>
            <a:xfrm>
              <a:off x="8742066"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42" name="Parallelogram 41"/>
            <p:cNvSpPr/>
            <p:nvPr/>
          </p:nvSpPr>
          <p:spPr>
            <a:xfrm>
              <a:off x="8878178"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43" name="Parallelogram 42"/>
            <p:cNvSpPr/>
            <p:nvPr/>
          </p:nvSpPr>
          <p:spPr>
            <a:xfrm>
              <a:off x="8892163"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44" name="Parallelogram 43"/>
            <p:cNvSpPr/>
            <p:nvPr/>
          </p:nvSpPr>
          <p:spPr>
            <a:xfrm>
              <a:off x="9029227"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45" name="Parallelogram 44"/>
            <p:cNvSpPr/>
            <p:nvPr/>
          </p:nvSpPr>
          <p:spPr>
            <a:xfrm>
              <a:off x="9168386"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47" name="Parallelogram 46"/>
            <p:cNvSpPr/>
            <p:nvPr/>
          </p:nvSpPr>
          <p:spPr>
            <a:xfrm>
              <a:off x="9304498"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50" name="Parallelogram 49"/>
            <p:cNvSpPr/>
            <p:nvPr/>
          </p:nvSpPr>
          <p:spPr>
            <a:xfrm>
              <a:off x="9457850"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51" name="Parallelogram 50"/>
            <p:cNvSpPr/>
            <p:nvPr/>
          </p:nvSpPr>
          <p:spPr>
            <a:xfrm>
              <a:off x="9597009"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52" name="Parallelogram 51"/>
            <p:cNvSpPr/>
            <p:nvPr/>
          </p:nvSpPr>
          <p:spPr>
            <a:xfrm>
              <a:off x="9733121"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53" name="Parallelogram 52"/>
            <p:cNvSpPr/>
            <p:nvPr/>
          </p:nvSpPr>
          <p:spPr>
            <a:xfrm>
              <a:off x="9320786" y="3720006"/>
              <a:ext cx="555683" cy="96618"/>
            </a:xfrm>
            <a:prstGeom prst="parallelogram">
              <a:avLst>
                <a:gd name="adj" fmla="val 126110"/>
              </a:avLst>
            </a:prstGeom>
            <a:solidFill>
              <a:srgbClr val="F1F1F1"/>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54" name="Parallelogram 53"/>
            <p:cNvSpPr/>
            <p:nvPr/>
          </p:nvSpPr>
          <p:spPr>
            <a:xfrm>
              <a:off x="8449689" y="3393281"/>
              <a:ext cx="566928" cy="109728"/>
            </a:xfrm>
            <a:prstGeom prst="parallelogram">
              <a:avLst>
                <a:gd name="adj" fmla="val 126110"/>
              </a:avLst>
            </a:prstGeom>
            <a:solidFill>
              <a:schemeClr val="bg1">
                <a:lumMod val="95000"/>
              </a:schemeClr>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55" name="Parallelogram 54"/>
            <p:cNvSpPr/>
            <p:nvPr/>
          </p:nvSpPr>
          <p:spPr>
            <a:xfrm>
              <a:off x="8036485" y="3390822"/>
              <a:ext cx="2267712" cy="438912"/>
            </a:xfrm>
            <a:prstGeom prst="parallelogram">
              <a:avLst>
                <a:gd name="adj" fmla="val 126110"/>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grpSp>
      <p:cxnSp>
        <p:nvCxnSpPr>
          <p:cNvPr id="56" name="Straight Connector 55"/>
          <p:cNvCxnSpPr/>
          <p:nvPr/>
        </p:nvCxnSpPr>
        <p:spPr>
          <a:xfrm>
            <a:off x="4759820" y="1522163"/>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3729806" y="1885741"/>
            <a:ext cx="0" cy="116599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4439256" y="1522163"/>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 name="Group 58"/>
          <p:cNvGrpSpPr/>
          <p:nvPr/>
        </p:nvGrpSpPr>
        <p:grpSpPr>
          <a:xfrm>
            <a:off x="3563769" y="1848883"/>
            <a:ext cx="2267712" cy="438912"/>
            <a:chOff x="8036485" y="3390822"/>
            <a:chExt cx="2267712" cy="438912"/>
          </a:xfrm>
          <a:solidFill>
            <a:schemeClr val="bg1">
              <a:lumMod val="95000"/>
            </a:schemeClr>
          </a:solidFill>
        </p:grpSpPr>
        <p:sp>
          <p:nvSpPr>
            <p:cNvPr id="60" name="Parallelogram 59"/>
            <p:cNvSpPr/>
            <p:nvPr/>
          </p:nvSpPr>
          <p:spPr>
            <a:xfrm>
              <a:off x="8037220"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61" name="Parallelogram 60"/>
            <p:cNvSpPr/>
            <p:nvPr/>
          </p:nvSpPr>
          <p:spPr>
            <a:xfrm>
              <a:off x="8174284"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62" name="Parallelogram 61"/>
            <p:cNvSpPr/>
            <p:nvPr/>
          </p:nvSpPr>
          <p:spPr>
            <a:xfrm>
              <a:off x="8313443"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63" name="Parallelogram 62"/>
            <p:cNvSpPr/>
            <p:nvPr/>
          </p:nvSpPr>
          <p:spPr>
            <a:xfrm>
              <a:off x="8465843"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64" name="Parallelogram 63"/>
            <p:cNvSpPr/>
            <p:nvPr/>
          </p:nvSpPr>
          <p:spPr>
            <a:xfrm>
              <a:off x="8602907"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65" name="Parallelogram 64"/>
            <p:cNvSpPr/>
            <p:nvPr/>
          </p:nvSpPr>
          <p:spPr>
            <a:xfrm>
              <a:off x="8742066"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66" name="Parallelogram 65"/>
            <p:cNvSpPr/>
            <p:nvPr/>
          </p:nvSpPr>
          <p:spPr>
            <a:xfrm>
              <a:off x="8878178"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67" name="Parallelogram 66"/>
            <p:cNvSpPr/>
            <p:nvPr/>
          </p:nvSpPr>
          <p:spPr>
            <a:xfrm>
              <a:off x="8892163"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68" name="Parallelogram 67"/>
            <p:cNvSpPr/>
            <p:nvPr/>
          </p:nvSpPr>
          <p:spPr>
            <a:xfrm>
              <a:off x="9029227"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69" name="Parallelogram 68"/>
            <p:cNvSpPr/>
            <p:nvPr/>
          </p:nvSpPr>
          <p:spPr>
            <a:xfrm>
              <a:off x="9168386"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70" name="Parallelogram 69"/>
            <p:cNvSpPr/>
            <p:nvPr/>
          </p:nvSpPr>
          <p:spPr>
            <a:xfrm>
              <a:off x="9304498"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71" name="Parallelogram 70"/>
            <p:cNvSpPr/>
            <p:nvPr/>
          </p:nvSpPr>
          <p:spPr>
            <a:xfrm>
              <a:off x="9457850"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72" name="Parallelogram 71"/>
            <p:cNvSpPr/>
            <p:nvPr/>
          </p:nvSpPr>
          <p:spPr>
            <a:xfrm>
              <a:off x="9597009"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73" name="Parallelogram 72"/>
            <p:cNvSpPr/>
            <p:nvPr/>
          </p:nvSpPr>
          <p:spPr>
            <a:xfrm>
              <a:off x="9733121"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74" name="Parallelogram 73"/>
            <p:cNvSpPr/>
            <p:nvPr/>
          </p:nvSpPr>
          <p:spPr>
            <a:xfrm>
              <a:off x="8036485" y="3390822"/>
              <a:ext cx="2267712" cy="438912"/>
            </a:xfrm>
            <a:prstGeom prst="parallelogram">
              <a:avLst>
                <a:gd name="adj" fmla="val 126110"/>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75" name="Parallelogram 74"/>
            <p:cNvSpPr/>
            <p:nvPr/>
          </p:nvSpPr>
          <p:spPr>
            <a:xfrm>
              <a:off x="9320786" y="3722627"/>
              <a:ext cx="550640" cy="90216"/>
            </a:xfrm>
            <a:prstGeom prst="parallelogram">
              <a:avLst>
                <a:gd name="adj" fmla="val 126110"/>
              </a:avLst>
            </a:prstGeom>
            <a:solidFill>
              <a:srgbClr val="F1F1F1"/>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76" name="Parallelogram 75"/>
            <p:cNvSpPr/>
            <p:nvPr/>
          </p:nvSpPr>
          <p:spPr>
            <a:xfrm>
              <a:off x="8449689" y="3393281"/>
              <a:ext cx="566928" cy="109728"/>
            </a:xfrm>
            <a:prstGeom prst="parallelogram">
              <a:avLst>
                <a:gd name="adj" fmla="val 126110"/>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grpSp>
      <p:cxnSp>
        <p:nvCxnSpPr>
          <p:cNvPr id="77" name="Straight Connector 76"/>
          <p:cNvCxnSpPr/>
          <p:nvPr/>
        </p:nvCxnSpPr>
        <p:spPr>
          <a:xfrm>
            <a:off x="3570181" y="1965599"/>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3940014" y="1975124"/>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4355173" y="1975124"/>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4801862" y="1975124"/>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5259062" y="1975124"/>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5596695" y="1703121"/>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5726773" y="1612517"/>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5827325" y="1522163"/>
            <a:ext cx="0" cy="12175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4063245" y="2274263"/>
            <a:ext cx="421" cy="48077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flipH="1">
            <a:off x="4246177" y="2274263"/>
            <a:ext cx="2337" cy="29674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4439256" y="2318522"/>
            <a:ext cx="0" cy="43651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4759820" y="2401585"/>
            <a:ext cx="0" cy="3534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a:off x="4590100" y="2279773"/>
            <a:ext cx="0" cy="29123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flipH="1">
            <a:off x="4860738" y="2274263"/>
            <a:ext cx="516" cy="29674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5101407" y="2274263"/>
            <a:ext cx="0" cy="48077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5101407" y="2895922"/>
            <a:ext cx="0" cy="1558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4759820" y="2895922"/>
            <a:ext cx="0" cy="1558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439256" y="2895922"/>
            <a:ext cx="0" cy="1558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4063245" y="2895922"/>
            <a:ext cx="0" cy="1558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5101407" y="1975124"/>
            <a:ext cx="0" cy="13715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4860738" y="1979203"/>
            <a:ext cx="0" cy="13715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4595195" y="1980366"/>
            <a:ext cx="0" cy="13715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4063245" y="1979203"/>
            <a:ext cx="0" cy="13715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TextBox 99"/>
          <p:cNvSpPr txBox="1"/>
          <p:nvPr/>
        </p:nvSpPr>
        <p:spPr>
          <a:xfrm>
            <a:off x="4374315" y="1219200"/>
            <a:ext cx="1551352" cy="369332"/>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lumMod val="75000"/>
                    <a:lumOff val="25000"/>
                  </a:srgbClr>
                </a:solidFill>
                <a:effectLst/>
                <a:uLnTx/>
                <a:uFillTx/>
                <a:latin typeface="Calibri" charset="0"/>
                <a:ea typeface="Calibri" charset="0"/>
                <a:cs typeface="Calibri" charset="0"/>
              </a:rPr>
              <a:t>DRAM Layers</a:t>
            </a:r>
          </a:p>
        </p:txBody>
      </p:sp>
      <p:sp>
        <p:nvSpPr>
          <p:cNvPr id="101" name="TextBox 100"/>
          <p:cNvSpPr txBox="1"/>
          <p:nvPr/>
        </p:nvSpPr>
        <p:spPr>
          <a:xfrm>
            <a:off x="3452157" y="3113565"/>
            <a:ext cx="147832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538234"/>
                </a:solidFill>
                <a:effectLst/>
                <a:uLnTx/>
                <a:uFillTx/>
                <a:latin typeface="Calibri" charset="0"/>
                <a:ea typeface="Calibri" charset="0"/>
                <a:cs typeface="Calibri" charset="0"/>
              </a:rPr>
              <a:t>Logic Layer</a:t>
            </a:r>
          </a:p>
        </p:txBody>
      </p:sp>
      <p:sp>
        <p:nvSpPr>
          <p:cNvPr id="102" name="TextBox 101"/>
          <p:cNvSpPr txBox="1"/>
          <p:nvPr/>
        </p:nvSpPr>
        <p:spPr>
          <a:xfrm>
            <a:off x="6178439" y="1990294"/>
            <a:ext cx="523532" cy="369332"/>
          </a:xfrm>
          <a:prstGeom prst="rect">
            <a:avLst/>
          </a:prstGeom>
          <a:noFill/>
        </p:spPr>
        <p:txBody>
          <a:bodyPr wrap="none" lIns="0" rIns="0" rtlCol="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lumMod val="50000"/>
                    <a:lumOff val="50000"/>
                  </a:srgbClr>
                </a:solidFill>
                <a:effectLst/>
                <a:uLnTx/>
                <a:uFillTx/>
                <a:latin typeface="Calibri" charset="0"/>
                <a:ea typeface="Calibri" charset="0"/>
                <a:cs typeface="Calibri" charset="0"/>
              </a:rPr>
              <a:t>TSVs</a:t>
            </a:r>
          </a:p>
        </p:txBody>
      </p:sp>
      <p:cxnSp>
        <p:nvCxnSpPr>
          <p:cNvPr id="103" name="Straight Arrow Connector 102"/>
          <p:cNvCxnSpPr>
            <a:stCxn id="60" idx="1"/>
          </p:cNvCxnSpPr>
          <p:nvPr/>
        </p:nvCxnSpPr>
        <p:spPr>
          <a:xfrm flipH="1">
            <a:off x="5840500" y="2174960"/>
            <a:ext cx="337939" cy="0"/>
          </a:xfrm>
          <a:prstGeom prst="straightConnector1">
            <a:avLst/>
          </a:prstGeom>
          <a:ln w="15875">
            <a:solidFill>
              <a:schemeClr val="bg1">
                <a:lumMod val="50000"/>
              </a:schemeClr>
            </a:solidFill>
            <a:prstDash val="sysDot"/>
            <a:tailEnd type="stealth" w="med" len="lg"/>
          </a:ln>
        </p:spPr>
        <p:style>
          <a:lnRef idx="1">
            <a:schemeClr val="accent1"/>
          </a:lnRef>
          <a:fillRef idx="0">
            <a:schemeClr val="accent1"/>
          </a:fillRef>
          <a:effectRef idx="0">
            <a:schemeClr val="accent1"/>
          </a:effectRef>
          <a:fontRef idx="minor">
            <a:schemeClr val="tx1"/>
          </a:fontRef>
        </p:style>
      </p:cxnSp>
      <p:cxnSp>
        <p:nvCxnSpPr>
          <p:cNvPr id="104" name="Straight Arrow Connector 103"/>
          <p:cNvCxnSpPr>
            <a:stCxn id="60" idx="1"/>
          </p:cNvCxnSpPr>
          <p:nvPr/>
        </p:nvCxnSpPr>
        <p:spPr>
          <a:xfrm flipH="1">
            <a:off x="5726775" y="2174960"/>
            <a:ext cx="451664" cy="155970"/>
          </a:xfrm>
          <a:prstGeom prst="straightConnector1">
            <a:avLst/>
          </a:prstGeom>
          <a:ln w="15875">
            <a:solidFill>
              <a:schemeClr val="bg1">
                <a:lumMod val="50000"/>
              </a:schemeClr>
            </a:solidFill>
            <a:prstDash val="sysDot"/>
            <a:tailEnd type="stealth" w="med" len="lg"/>
          </a:ln>
        </p:spPr>
        <p:style>
          <a:lnRef idx="1">
            <a:schemeClr val="accent1"/>
          </a:lnRef>
          <a:fillRef idx="0">
            <a:schemeClr val="accent1"/>
          </a:fillRef>
          <a:effectRef idx="0">
            <a:schemeClr val="accent1"/>
          </a:effectRef>
          <a:fontRef idx="minor">
            <a:schemeClr val="tx1"/>
          </a:fontRef>
        </p:style>
      </p:cxnSp>
      <p:grpSp>
        <p:nvGrpSpPr>
          <p:cNvPr id="105" name="Group 104"/>
          <p:cNvGrpSpPr/>
          <p:nvPr/>
        </p:nvGrpSpPr>
        <p:grpSpPr>
          <a:xfrm>
            <a:off x="3568767" y="1523978"/>
            <a:ext cx="2267712" cy="438912"/>
            <a:chOff x="8036485" y="3390822"/>
            <a:chExt cx="2267712" cy="438912"/>
          </a:xfrm>
          <a:solidFill>
            <a:schemeClr val="bg1">
              <a:lumMod val="95000"/>
            </a:schemeClr>
          </a:solidFill>
        </p:grpSpPr>
        <p:sp>
          <p:nvSpPr>
            <p:cNvPr id="106" name="Parallelogram 105"/>
            <p:cNvSpPr/>
            <p:nvPr/>
          </p:nvSpPr>
          <p:spPr>
            <a:xfrm>
              <a:off x="8037220"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107" name="Parallelogram 106"/>
            <p:cNvSpPr/>
            <p:nvPr/>
          </p:nvSpPr>
          <p:spPr>
            <a:xfrm>
              <a:off x="8174284"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108" name="Parallelogram 107"/>
            <p:cNvSpPr/>
            <p:nvPr/>
          </p:nvSpPr>
          <p:spPr>
            <a:xfrm>
              <a:off x="8313443"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109" name="Parallelogram 108"/>
            <p:cNvSpPr/>
            <p:nvPr/>
          </p:nvSpPr>
          <p:spPr>
            <a:xfrm>
              <a:off x="8465843"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110" name="Parallelogram 109"/>
            <p:cNvSpPr/>
            <p:nvPr/>
          </p:nvSpPr>
          <p:spPr>
            <a:xfrm>
              <a:off x="8602907"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111" name="Parallelogram 110"/>
            <p:cNvSpPr/>
            <p:nvPr/>
          </p:nvSpPr>
          <p:spPr>
            <a:xfrm>
              <a:off x="8742066"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112" name="Parallelogram 111"/>
            <p:cNvSpPr/>
            <p:nvPr/>
          </p:nvSpPr>
          <p:spPr>
            <a:xfrm>
              <a:off x="8878178"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113" name="Parallelogram 112"/>
            <p:cNvSpPr/>
            <p:nvPr/>
          </p:nvSpPr>
          <p:spPr>
            <a:xfrm>
              <a:off x="8892163" y="3720006"/>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114" name="Parallelogram 113"/>
            <p:cNvSpPr/>
            <p:nvPr/>
          </p:nvSpPr>
          <p:spPr>
            <a:xfrm>
              <a:off x="9029227"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115" name="Parallelogram 114"/>
            <p:cNvSpPr/>
            <p:nvPr/>
          </p:nvSpPr>
          <p:spPr>
            <a:xfrm>
              <a:off x="9168386"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116" name="Parallelogram 115"/>
            <p:cNvSpPr/>
            <p:nvPr/>
          </p:nvSpPr>
          <p:spPr>
            <a:xfrm>
              <a:off x="9304498"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117" name="Parallelogram 116"/>
            <p:cNvSpPr/>
            <p:nvPr/>
          </p:nvSpPr>
          <p:spPr>
            <a:xfrm>
              <a:off x="9457850" y="3610439"/>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118" name="Parallelogram 117"/>
            <p:cNvSpPr/>
            <p:nvPr/>
          </p:nvSpPr>
          <p:spPr>
            <a:xfrm>
              <a:off x="9597009" y="3500710"/>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119" name="Parallelogram 118"/>
            <p:cNvSpPr/>
            <p:nvPr/>
          </p:nvSpPr>
          <p:spPr>
            <a:xfrm>
              <a:off x="9733121" y="3393281"/>
              <a:ext cx="566928" cy="109728"/>
            </a:xfrm>
            <a:prstGeom prst="parallelogram">
              <a:avLst>
                <a:gd name="adj" fmla="val 126110"/>
              </a:avLst>
            </a:prstGeom>
            <a:grp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120" name="Parallelogram 119"/>
            <p:cNvSpPr/>
            <p:nvPr/>
          </p:nvSpPr>
          <p:spPr>
            <a:xfrm>
              <a:off x="8036485" y="3390822"/>
              <a:ext cx="2267712" cy="438912"/>
            </a:xfrm>
            <a:prstGeom prst="parallelogram">
              <a:avLst>
                <a:gd name="adj" fmla="val 126110"/>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121" name="Parallelogram 120"/>
            <p:cNvSpPr/>
            <p:nvPr/>
          </p:nvSpPr>
          <p:spPr>
            <a:xfrm>
              <a:off x="9320786" y="3721982"/>
              <a:ext cx="554661" cy="97305"/>
            </a:xfrm>
            <a:prstGeom prst="parallelogram">
              <a:avLst>
                <a:gd name="adj" fmla="val 126110"/>
              </a:avLst>
            </a:prstGeom>
            <a:solidFill>
              <a:srgbClr val="F1F1F1"/>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122" name="Parallelogram 121"/>
            <p:cNvSpPr/>
            <p:nvPr/>
          </p:nvSpPr>
          <p:spPr>
            <a:xfrm>
              <a:off x="8460845" y="3397123"/>
              <a:ext cx="555772" cy="105886"/>
            </a:xfrm>
            <a:prstGeom prst="parallelogram">
              <a:avLst>
                <a:gd name="adj" fmla="val 126110"/>
              </a:avLst>
            </a:prstGeom>
            <a:solidFill>
              <a:srgbClr val="F1F1F1"/>
            </a:solidFill>
            <a:ln w="12700">
              <a:solidFill>
                <a:srgbClr val="D9D9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grpSp>
    </p:spTree>
    <p:extLst>
      <p:ext uri="{BB962C8B-B14F-4D97-AF65-F5344CB8AC3E}">
        <p14:creationId xmlns:p14="http://schemas.microsoft.com/office/powerpoint/2010/main" val="11726191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0"/>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59"/>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nodeType="clickEffect">
                                  <p:stCondLst>
                                    <p:cond delay="0"/>
                                  </p:stCondLst>
                                  <p:childTnLst>
                                    <p:set>
                                      <p:cBhvr>
                                        <p:cTn id="20" dur="1" fill="hold">
                                          <p:stCondLst>
                                            <p:cond delay="0"/>
                                          </p:stCondLst>
                                        </p:cTn>
                                        <p:tgtEl>
                                          <p:spTgt spid="32"/>
                                        </p:tgtEl>
                                        <p:attrNameLst>
                                          <p:attrName>style.visibility</p:attrName>
                                        </p:attrNameLst>
                                      </p:cBhvr>
                                      <p:to>
                                        <p:strVal val="visible"/>
                                      </p:to>
                                    </p:set>
                                    <p:animEffect transition="in" filter="wipe(up)">
                                      <p:cBhvr>
                                        <p:cTn id="21" dur="1000"/>
                                        <p:tgtEl>
                                          <p:spTgt spid="32"/>
                                        </p:tgtEl>
                                      </p:cBhvr>
                                    </p:animEffect>
                                  </p:childTnLst>
                                </p:cTn>
                              </p:par>
                              <p:par>
                                <p:cTn id="22" presetID="22" presetClass="entr" presetSubtype="1" fill="hold" nodeType="withEffect">
                                  <p:stCondLst>
                                    <p:cond delay="0"/>
                                  </p:stCondLst>
                                  <p:childTnLst>
                                    <p:set>
                                      <p:cBhvr>
                                        <p:cTn id="23" dur="1" fill="hold">
                                          <p:stCondLst>
                                            <p:cond delay="0"/>
                                          </p:stCondLst>
                                        </p:cTn>
                                        <p:tgtEl>
                                          <p:spTgt spid="33"/>
                                        </p:tgtEl>
                                        <p:attrNameLst>
                                          <p:attrName>style.visibility</p:attrName>
                                        </p:attrNameLst>
                                      </p:cBhvr>
                                      <p:to>
                                        <p:strVal val="visible"/>
                                      </p:to>
                                    </p:set>
                                    <p:animEffect transition="in" filter="wipe(up)">
                                      <p:cBhvr>
                                        <p:cTn id="24" dur="1000"/>
                                        <p:tgtEl>
                                          <p:spTgt spid="33"/>
                                        </p:tgtEl>
                                      </p:cBhvr>
                                    </p:animEffect>
                                  </p:childTnLst>
                                </p:cTn>
                              </p:par>
                              <p:par>
                                <p:cTn id="25" presetID="22" presetClass="entr" presetSubtype="1" fill="hold" nodeType="withEffect">
                                  <p:stCondLst>
                                    <p:cond delay="0"/>
                                  </p:stCondLst>
                                  <p:childTnLst>
                                    <p:set>
                                      <p:cBhvr>
                                        <p:cTn id="26" dur="1" fill="hold">
                                          <p:stCondLst>
                                            <p:cond delay="0"/>
                                          </p:stCondLst>
                                        </p:cTn>
                                        <p:tgtEl>
                                          <p:spTgt spid="34"/>
                                        </p:tgtEl>
                                        <p:attrNameLst>
                                          <p:attrName>style.visibility</p:attrName>
                                        </p:attrNameLst>
                                      </p:cBhvr>
                                      <p:to>
                                        <p:strVal val="visible"/>
                                      </p:to>
                                    </p:set>
                                    <p:animEffect transition="in" filter="wipe(up)">
                                      <p:cBhvr>
                                        <p:cTn id="27" dur="1000"/>
                                        <p:tgtEl>
                                          <p:spTgt spid="34"/>
                                        </p:tgtEl>
                                      </p:cBhvr>
                                    </p:animEffect>
                                  </p:childTnLst>
                                </p:cTn>
                              </p:par>
                              <p:par>
                                <p:cTn id="28" presetID="22" presetClass="entr" presetSubtype="1" fill="hold" nodeType="withEffect">
                                  <p:stCondLst>
                                    <p:cond delay="0"/>
                                  </p:stCondLst>
                                  <p:childTnLst>
                                    <p:set>
                                      <p:cBhvr>
                                        <p:cTn id="29" dur="1" fill="hold">
                                          <p:stCondLst>
                                            <p:cond delay="0"/>
                                          </p:stCondLst>
                                        </p:cTn>
                                        <p:tgtEl>
                                          <p:spTgt spid="56"/>
                                        </p:tgtEl>
                                        <p:attrNameLst>
                                          <p:attrName>style.visibility</p:attrName>
                                        </p:attrNameLst>
                                      </p:cBhvr>
                                      <p:to>
                                        <p:strVal val="visible"/>
                                      </p:to>
                                    </p:set>
                                    <p:animEffect transition="in" filter="wipe(up)">
                                      <p:cBhvr>
                                        <p:cTn id="30" dur="1000"/>
                                        <p:tgtEl>
                                          <p:spTgt spid="56"/>
                                        </p:tgtEl>
                                      </p:cBhvr>
                                    </p:animEffect>
                                  </p:childTnLst>
                                </p:cTn>
                              </p:par>
                              <p:par>
                                <p:cTn id="31" presetID="22" presetClass="entr" presetSubtype="1" fill="hold" nodeType="withEffect">
                                  <p:stCondLst>
                                    <p:cond delay="0"/>
                                  </p:stCondLst>
                                  <p:childTnLst>
                                    <p:set>
                                      <p:cBhvr>
                                        <p:cTn id="32" dur="1" fill="hold">
                                          <p:stCondLst>
                                            <p:cond delay="0"/>
                                          </p:stCondLst>
                                        </p:cTn>
                                        <p:tgtEl>
                                          <p:spTgt spid="57"/>
                                        </p:tgtEl>
                                        <p:attrNameLst>
                                          <p:attrName>style.visibility</p:attrName>
                                        </p:attrNameLst>
                                      </p:cBhvr>
                                      <p:to>
                                        <p:strVal val="visible"/>
                                      </p:to>
                                    </p:set>
                                    <p:animEffect transition="in" filter="wipe(up)">
                                      <p:cBhvr>
                                        <p:cTn id="33" dur="1000"/>
                                        <p:tgtEl>
                                          <p:spTgt spid="57"/>
                                        </p:tgtEl>
                                      </p:cBhvr>
                                    </p:animEffect>
                                  </p:childTnLst>
                                </p:cTn>
                              </p:par>
                              <p:par>
                                <p:cTn id="34" presetID="22" presetClass="entr" presetSubtype="1" fill="hold" nodeType="withEffect">
                                  <p:stCondLst>
                                    <p:cond delay="0"/>
                                  </p:stCondLst>
                                  <p:childTnLst>
                                    <p:set>
                                      <p:cBhvr>
                                        <p:cTn id="35" dur="1" fill="hold">
                                          <p:stCondLst>
                                            <p:cond delay="0"/>
                                          </p:stCondLst>
                                        </p:cTn>
                                        <p:tgtEl>
                                          <p:spTgt spid="58"/>
                                        </p:tgtEl>
                                        <p:attrNameLst>
                                          <p:attrName>style.visibility</p:attrName>
                                        </p:attrNameLst>
                                      </p:cBhvr>
                                      <p:to>
                                        <p:strVal val="visible"/>
                                      </p:to>
                                    </p:set>
                                    <p:animEffect transition="in" filter="wipe(up)">
                                      <p:cBhvr>
                                        <p:cTn id="36" dur="1000"/>
                                        <p:tgtEl>
                                          <p:spTgt spid="58"/>
                                        </p:tgtEl>
                                      </p:cBhvr>
                                    </p:animEffect>
                                  </p:childTnLst>
                                </p:cTn>
                              </p:par>
                              <p:par>
                                <p:cTn id="37" presetID="22" presetClass="entr" presetSubtype="1" fill="hold" nodeType="withEffect">
                                  <p:stCondLst>
                                    <p:cond delay="0"/>
                                  </p:stCondLst>
                                  <p:childTnLst>
                                    <p:set>
                                      <p:cBhvr>
                                        <p:cTn id="38" dur="1" fill="hold">
                                          <p:stCondLst>
                                            <p:cond delay="0"/>
                                          </p:stCondLst>
                                        </p:cTn>
                                        <p:tgtEl>
                                          <p:spTgt spid="77"/>
                                        </p:tgtEl>
                                        <p:attrNameLst>
                                          <p:attrName>style.visibility</p:attrName>
                                        </p:attrNameLst>
                                      </p:cBhvr>
                                      <p:to>
                                        <p:strVal val="visible"/>
                                      </p:to>
                                    </p:set>
                                    <p:animEffect transition="in" filter="wipe(up)">
                                      <p:cBhvr>
                                        <p:cTn id="39" dur="1000"/>
                                        <p:tgtEl>
                                          <p:spTgt spid="77"/>
                                        </p:tgtEl>
                                      </p:cBhvr>
                                    </p:animEffect>
                                  </p:childTnLst>
                                </p:cTn>
                              </p:par>
                              <p:par>
                                <p:cTn id="40" presetID="22" presetClass="entr" presetSubtype="1" fill="hold" nodeType="withEffect">
                                  <p:stCondLst>
                                    <p:cond delay="0"/>
                                  </p:stCondLst>
                                  <p:childTnLst>
                                    <p:set>
                                      <p:cBhvr>
                                        <p:cTn id="41" dur="1" fill="hold">
                                          <p:stCondLst>
                                            <p:cond delay="0"/>
                                          </p:stCondLst>
                                        </p:cTn>
                                        <p:tgtEl>
                                          <p:spTgt spid="78"/>
                                        </p:tgtEl>
                                        <p:attrNameLst>
                                          <p:attrName>style.visibility</p:attrName>
                                        </p:attrNameLst>
                                      </p:cBhvr>
                                      <p:to>
                                        <p:strVal val="visible"/>
                                      </p:to>
                                    </p:set>
                                    <p:animEffect transition="in" filter="wipe(up)">
                                      <p:cBhvr>
                                        <p:cTn id="42" dur="1000"/>
                                        <p:tgtEl>
                                          <p:spTgt spid="78"/>
                                        </p:tgtEl>
                                      </p:cBhvr>
                                    </p:animEffect>
                                  </p:childTnLst>
                                </p:cTn>
                              </p:par>
                              <p:par>
                                <p:cTn id="43" presetID="22" presetClass="entr" presetSubtype="1" fill="hold" nodeType="withEffect">
                                  <p:stCondLst>
                                    <p:cond delay="0"/>
                                  </p:stCondLst>
                                  <p:childTnLst>
                                    <p:set>
                                      <p:cBhvr>
                                        <p:cTn id="44" dur="1" fill="hold">
                                          <p:stCondLst>
                                            <p:cond delay="0"/>
                                          </p:stCondLst>
                                        </p:cTn>
                                        <p:tgtEl>
                                          <p:spTgt spid="79"/>
                                        </p:tgtEl>
                                        <p:attrNameLst>
                                          <p:attrName>style.visibility</p:attrName>
                                        </p:attrNameLst>
                                      </p:cBhvr>
                                      <p:to>
                                        <p:strVal val="visible"/>
                                      </p:to>
                                    </p:set>
                                    <p:animEffect transition="in" filter="wipe(up)">
                                      <p:cBhvr>
                                        <p:cTn id="45" dur="1000"/>
                                        <p:tgtEl>
                                          <p:spTgt spid="79"/>
                                        </p:tgtEl>
                                      </p:cBhvr>
                                    </p:animEffect>
                                  </p:childTnLst>
                                </p:cTn>
                              </p:par>
                              <p:par>
                                <p:cTn id="46" presetID="22" presetClass="entr" presetSubtype="1" fill="hold" nodeType="withEffect">
                                  <p:stCondLst>
                                    <p:cond delay="0"/>
                                  </p:stCondLst>
                                  <p:childTnLst>
                                    <p:set>
                                      <p:cBhvr>
                                        <p:cTn id="47" dur="1" fill="hold">
                                          <p:stCondLst>
                                            <p:cond delay="0"/>
                                          </p:stCondLst>
                                        </p:cTn>
                                        <p:tgtEl>
                                          <p:spTgt spid="80"/>
                                        </p:tgtEl>
                                        <p:attrNameLst>
                                          <p:attrName>style.visibility</p:attrName>
                                        </p:attrNameLst>
                                      </p:cBhvr>
                                      <p:to>
                                        <p:strVal val="visible"/>
                                      </p:to>
                                    </p:set>
                                    <p:animEffect transition="in" filter="wipe(up)">
                                      <p:cBhvr>
                                        <p:cTn id="48" dur="1000"/>
                                        <p:tgtEl>
                                          <p:spTgt spid="80"/>
                                        </p:tgtEl>
                                      </p:cBhvr>
                                    </p:animEffect>
                                  </p:childTnLst>
                                </p:cTn>
                              </p:par>
                              <p:par>
                                <p:cTn id="49" presetID="22" presetClass="entr" presetSubtype="1" fill="hold" nodeType="withEffect">
                                  <p:stCondLst>
                                    <p:cond delay="0"/>
                                  </p:stCondLst>
                                  <p:childTnLst>
                                    <p:set>
                                      <p:cBhvr>
                                        <p:cTn id="50" dur="1" fill="hold">
                                          <p:stCondLst>
                                            <p:cond delay="0"/>
                                          </p:stCondLst>
                                        </p:cTn>
                                        <p:tgtEl>
                                          <p:spTgt spid="81"/>
                                        </p:tgtEl>
                                        <p:attrNameLst>
                                          <p:attrName>style.visibility</p:attrName>
                                        </p:attrNameLst>
                                      </p:cBhvr>
                                      <p:to>
                                        <p:strVal val="visible"/>
                                      </p:to>
                                    </p:set>
                                    <p:animEffect transition="in" filter="wipe(up)">
                                      <p:cBhvr>
                                        <p:cTn id="51" dur="1000"/>
                                        <p:tgtEl>
                                          <p:spTgt spid="81"/>
                                        </p:tgtEl>
                                      </p:cBhvr>
                                    </p:animEffect>
                                  </p:childTnLst>
                                </p:cTn>
                              </p:par>
                              <p:par>
                                <p:cTn id="52" presetID="22" presetClass="entr" presetSubtype="1" fill="hold" nodeType="withEffect">
                                  <p:stCondLst>
                                    <p:cond delay="0"/>
                                  </p:stCondLst>
                                  <p:childTnLst>
                                    <p:set>
                                      <p:cBhvr>
                                        <p:cTn id="53" dur="1" fill="hold">
                                          <p:stCondLst>
                                            <p:cond delay="0"/>
                                          </p:stCondLst>
                                        </p:cTn>
                                        <p:tgtEl>
                                          <p:spTgt spid="82"/>
                                        </p:tgtEl>
                                        <p:attrNameLst>
                                          <p:attrName>style.visibility</p:attrName>
                                        </p:attrNameLst>
                                      </p:cBhvr>
                                      <p:to>
                                        <p:strVal val="visible"/>
                                      </p:to>
                                    </p:set>
                                    <p:animEffect transition="in" filter="wipe(up)">
                                      <p:cBhvr>
                                        <p:cTn id="54" dur="1000"/>
                                        <p:tgtEl>
                                          <p:spTgt spid="82"/>
                                        </p:tgtEl>
                                      </p:cBhvr>
                                    </p:animEffect>
                                  </p:childTnLst>
                                </p:cTn>
                              </p:par>
                              <p:par>
                                <p:cTn id="55" presetID="22" presetClass="entr" presetSubtype="1" fill="hold" nodeType="withEffect">
                                  <p:stCondLst>
                                    <p:cond delay="0"/>
                                  </p:stCondLst>
                                  <p:childTnLst>
                                    <p:set>
                                      <p:cBhvr>
                                        <p:cTn id="56" dur="1" fill="hold">
                                          <p:stCondLst>
                                            <p:cond delay="0"/>
                                          </p:stCondLst>
                                        </p:cTn>
                                        <p:tgtEl>
                                          <p:spTgt spid="83"/>
                                        </p:tgtEl>
                                        <p:attrNameLst>
                                          <p:attrName>style.visibility</p:attrName>
                                        </p:attrNameLst>
                                      </p:cBhvr>
                                      <p:to>
                                        <p:strVal val="visible"/>
                                      </p:to>
                                    </p:set>
                                    <p:animEffect transition="in" filter="wipe(up)">
                                      <p:cBhvr>
                                        <p:cTn id="57" dur="1000"/>
                                        <p:tgtEl>
                                          <p:spTgt spid="83"/>
                                        </p:tgtEl>
                                      </p:cBhvr>
                                    </p:animEffect>
                                  </p:childTnLst>
                                </p:cTn>
                              </p:par>
                              <p:par>
                                <p:cTn id="58" presetID="22" presetClass="entr" presetSubtype="1" fill="hold" nodeType="withEffect">
                                  <p:stCondLst>
                                    <p:cond delay="0"/>
                                  </p:stCondLst>
                                  <p:childTnLst>
                                    <p:set>
                                      <p:cBhvr>
                                        <p:cTn id="59" dur="1" fill="hold">
                                          <p:stCondLst>
                                            <p:cond delay="0"/>
                                          </p:stCondLst>
                                        </p:cTn>
                                        <p:tgtEl>
                                          <p:spTgt spid="84"/>
                                        </p:tgtEl>
                                        <p:attrNameLst>
                                          <p:attrName>style.visibility</p:attrName>
                                        </p:attrNameLst>
                                      </p:cBhvr>
                                      <p:to>
                                        <p:strVal val="visible"/>
                                      </p:to>
                                    </p:set>
                                    <p:animEffect transition="in" filter="wipe(up)">
                                      <p:cBhvr>
                                        <p:cTn id="60" dur="1000"/>
                                        <p:tgtEl>
                                          <p:spTgt spid="84"/>
                                        </p:tgtEl>
                                      </p:cBhvr>
                                    </p:animEffect>
                                  </p:childTnLst>
                                </p:cTn>
                              </p:par>
                              <p:par>
                                <p:cTn id="61" presetID="22" presetClass="entr" presetSubtype="1" fill="hold" nodeType="withEffect">
                                  <p:stCondLst>
                                    <p:cond delay="0"/>
                                  </p:stCondLst>
                                  <p:childTnLst>
                                    <p:set>
                                      <p:cBhvr>
                                        <p:cTn id="62" dur="1" fill="hold">
                                          <p:stCondLst>
                                            <p:cond delay="0"/>
                                          </p:stCondLst>
                                        </p:cTn>
                                        <p:tgtEl>
                                          <p:spTgt spid="85"/>
                                        </p:tgtEl>
                                        <p:attrNameLst>
                                          <p:attrName>style.visibility</p:attrName>
                                        </p:attrNameLst>
                                      </p:cBhvr>
                                      <p:to>
                                        <p:strVal val="visible"/>
                                      </p:to>
                                    </p:set>
                                    <p:animEffect transition="in" filter="wipe(up)">
                                      <p:cBhvr>
                                        <p:cTn id="63" dur="1000"/>
                                        <p:tgtEl>
                                          <p:spTgt spid="85"/>
                                        </p:tgtEl>
                                      </p:cBhvr>
                                    </p:animEffect>
                                  </p:childTnLst>
                                </p:cTn>
                              </p:par>
                              <p:par>
                                <p:cTn id="64" presetID="22" presetClass="entr" presetSubtype="1" fill="hold" nodeType="withEffect">
                                  <p:stCondLst>
                                    <p:cond delay="0"/>
                                  </p:stCondLst>
                                  <p:childTnLst>
                                    <p:set>
                                      <p:cBhvr>
                                        <p:cTn id="65" dur="1" fill="hold">
                                          <p:stCondLst>
                                            <p:cond delay="0"/>
                                          </p:stCondLst>
                                        </p:cTn>
                                        <p:tgtEl>
                                          <p:spTgt spid="86"/>
                                        </p:tgtEl>
                                        <p:attrNameLst>
                                          <p:attrName>style.visibility</p:attrName>
                                        </p:attrNameLst>
                                      </p:cBhvr>
                                      <p:to>
                                        <p:strVal val="visible"/>
                                      </p:to>
                                    </p:set>
                                    <p:animEffect transition="in" filter="wipe(up)">
                                      <p:cBhvr>
                                        <p:cTn id="66" dur="1000"/>
                                        <p:tgtEl>
                                          <p:spTgt spid="86"/>
                                        </p:tgtEl>
                                      </p:cBhvr>
                                    </p:animEffect>
                                  </p:childTnLst>
                                </p:cTn>
                              </p:par>
                              <p:par>
                                <p:cTn id="67" presetID="22" presetClass="entr" presetSubtype="1" fill="hold" nodeType="withEffect">
                                  <p:stCondLst>
                                    <p:cond delay="0"/>
                                  </p:stCondLst>
                                  <p:childTnLst>
                                    <p:set>
                                      <p:cBhvr>
                                        <p:cTn id="68" dur="1" fill="hold">
                                          <p:stCondLst>
                                            <p:cond delay="0"/>
                                          </p:stCondLst>
                                        </p:cTn>
                                        <p:tgtEl>
                                          <p:spTgt spid="87"/>
                                        </p:tgtEl>
                                        <p:attrNameLst>
                                          <p:attrName>style.visibility</p:attrName>
                                        </p:attrNameLst>
                                      </p:cBhvr>
                                      <p:to>
                                        <p:strVal val="visible"/>
                                      </p:to>
                                    </p:set>
                                    <p:animEffect transition="in" filter="wipe(up)">
                                      <p:cBhvr>
                                        <p:cTn id="69" dur="1000"/>
                                        <p:tgtEl>
                                          <p:spTgt spid="87"/>
                                        </p:tgtEl>
                                      </p:cBhvr>
                                    </p:animEffect>
                                  </p:childTnLst>
                                </p:cTn>
                              </p:par>
                              <p:par>
                                <p:cTn id="70" presetID="22" presetClass="entr" presetSubtype="1" fill="hold" nodeType="withEffect">
                                  <p:stCondLst>
                                    <p:cond delay="0"/>
                                  </p:stCondLst>
                                  <p:childTnLst>
                                    <p:set>
                                      <p:cBhvr>
                                        <p:cTn id="71" dur="1" fill="hold">
                                          <p:stCondLst>
                                            <p:cond delay="0"/>
                                          </p:stCondLst>
                                        </p:cTn>
                                        <p:tgtEl>
                                          <p:spTgt spid="88"/>
                                        </p:tgtEl>
                                        <p:attrNameLst>
                                          <p:attrName>style.visibility</p:attrName>
                                        </p:attrNameLst>
                                      </p:cBhvr>
                                      <p:to>
                                        <p:strVal val="visible"/>
                                      </p:to>
                                    </p:set>
                                    <p:animEffect transition="in" filter="wipe(up)">
                                      <p:cBhvr>
                                        <p:cTn id="72" dur="1000"/>
                                        <p:tgtEl>
                                          <p:spTgt spid="88"/>
                                        </p:tgtEl>
                                      </p:cBhvr>
                                    </p:animEffect>
                                  </p:childTnLst>
                                </p:cTn>
                              </p:par>
                              <p:par>
                                <p:cTn id="73" presetID="22" presetClass="entr" presetSubtype="1" fill="hold" nodeType="withEffect">
                                  <p:stCondLst>
                                    <p:cond delay="0"/>
                                  </p:stCondLst>
                                  <p:childTnLst>
                                    <p:set>
                                      <p:cBhvr>
                                        <p:cTn id="74" dur="1" fill="hold">
                                          <p:stCondLst>
                                            <p:cond delay="0"/>
                                          </p:stCondLst>
                                        </p:cTn>
                                        <p:tgtEl>
                                          <p:spTgt spid="89"/>
                                        </p:tgtEl>
                                        <p:attrNameLst>
                                          <p:attrName>style.visibility</p:attrName>
                                        </p:attrNameLst>
                                      </p:cBhvr>
                                      <p:to>
                                        <p:strVal val="visible"/>
                                      </p:to>
                                    </p:set>
                                    <p:animEffect transition="in" filter="wipe(up)">
                                      <p:cBhvr>
                                        <p:cTn id="75" dur="1000"/>
                                        <p:tgtEl>
                                          <p:spTgt spid="89"/>
                                        </p:tgtEl>
                                      </p:cBhvr>
                                    </p:animEffect>
                                  </p:childTnLst>
                                </p:cTn>
                              </p:par>
                              <p:par>
                                <p:cTn id="76" presetID="22" presetClass="entr" presetSubtype="1" fill="hold" nodeType="withEffect">
                                  <p:stCondLst>
                                    <p:cond delay="0"/>
                                  </p:stCondLst>
                                  <p:childTnLst>
                                    <p:set>
                                      <p:cBhvr>
                                        <p:cTn id="77" dur="1" fill="hold">
                                          <p:stCondLst>
                                            <p:cond delay="0"/>
                                          </p:stCondLst>
                                        </p:cTn>
                                        <p:tgtEl>
                                          <p:spTgt spid="90"/>
                                        </p:tgtEl>
                                        <p:attrNameLst>
                                          <p:attrName>style.visibility</p:attrName>
                                        </p:attrNameLst>
                                      </p:cBhvr>
                                      <p:to>
                                        <p:strVal val="visible"/>
                                      </p:to>
                                    </p:set>
                                    <p:animEffect transition="in" filter="wipe(up)">
                                      <p:cBhvr>
                                        <p:cTn id="78" dur="1000"/>
                                        <p:tgtEl>
                                          <p:spTgt spid="90"/>
                                        </p:tgtEl>
                                      </p:cBhvr>
                                    </p:animEffect>
                                  </p:childTnLst>
                                </p:cTn>
                              </p:par>
                              <p:par>
                                <p:cTn id="79" presetID="22" presetClass="entr" presetSubtype="1" fill="hold" nodeType="withEffect">
                                  <p:stCondLst>
                                    <p:cond delay="0"/>
                                  </p:stCondLst>
                                  <p:childTnLst>
                                    <p:set>
                                      <p:cBhvr>
                                        <p:cTn id="80" dur="1" fill="hold">
                                          <p:stCondLst>
                                            <p:cond delay="0"/>
                                          </p:stCondLst>
                                        </p:cTn>
                                        <p:tgtEl>
                                          <p:spTgt spid="91"/>
                                        </p:tgtEl>
                                        <p:attrNameLst>
                                          <p:attrName>style.visibility</p:attrName>
                                        </p:attrNameLst>
                                      </p:cBhvr>
                                      <p:to>
                                        <p:strVal val="visible"/>
                                      </p:to>
                                    </p:set>
                                    <p:animEffect transition="in" filter="wipe(up)">
                                      <p:cBhvr>
                                        <p:cTn id="81" dur="1000"/>
                                        <p:tgtEl>
                                          <p:spTgt spid="91"/>
                                        </p:tgtEl>
                                      </p:cBhvr>
                                    </p:animEffect>
                                  </p:childTnLst>
                                </p:cTn>
                              </p:par>
                              <p:par>
                                <p:cTn id="82" presetID="22" presetClass="entr" presetSubtype="1" fill="hold" nodeType="withEffect">
                                  <p:stCondLst>
                                    <p:cond delay="0"/>
                                  </p:stCondLst>
                                  <p:childTnLst>
                                    <p:set>
                                      <p:cBhvr>
                                        <p:cTn id="83" dur="1" fill="hold">
                                          <p:stCondLst>
                                            <p:cond delay="0"/>
                                          </p:stCondLst>
                                        </p:cTn>
                                        <p:tgtEl>
                                          <p:spTgt spid="92"/>
                                        </p:tgtEl>
                                        <p:attrNameLst>
                                          <p:attrName>style.visibility</p:attrName>
                                        </p:attrNameLst>
                                      </p:cBhvr>
                                      <p:to>
                                        <p:strVal val="visible"/>
                                      </p:to>
                                    </p:set>
                                    <p:animEffect transition="in" filter="wipe(up)">
                                      <p:cBhvr>
                                        <p:cTn id="84" dur="1000"/>
                                        <p:tgtEl>
                                          <p:spTgt spid="92"/>
                                        </p:tgtEl>
                                      </p:cBhvr>
                                    </p:animEffect>
                                  </p:childTnLst>
                                </p:cTn>
                              </p:par>
                              <p:par>
                                <p:cTn id="85" presetID="22" presetClass="entr" presetSubtype="1" fill="hold" nodeType="withEffect">
                                  <p:stCondLst>
                                    <p:cond delay="0"/>
                                  </p:stCondLst>
                                  <p:childTnLst>
                                    <p:set>
                                      <p:cBhvr>
                                        <p:cTn id="86" dur="1" fill="hold">
                                          <p:stCondLst>
                                            <p:cond delay="0"/>
                                          </p:stCondLst>
                                        </p:cTn>
                                        <p:tgtEl>
                                          <p:spTgt spid="93"/>
                                        </p:tgtEl>
                                        <p:attrNameLst>
                                          <p:attrName>style.visibility</p:attrName>
                                        </p:attrNameLst>
                                      </p:cBhvr>
                                      <p:to>
                                        <p:strVal val="visible"/>
                                      </p:to>
                                    </p:set>
                                    <p:animEffect transition="in" filter="wipe(up)">
                                      <p:cBhvr>
                                        <p:cTn id="87" dur="1000"/>
                                        <p:tgtEl>
                                          <p:spTgt spid="93"/>
                                        </p:tgtEl>
                                      </p:cBhvr>
                                    </p:animEffect>
                                  </p:childTnLst>
                                </p:cTn>
                              </p:par>
                              <p:par>
                                <p:cTn id="88" presetID="22" presetClass="entr" presetSubtype="1" fill="hold" nodeType="withEffect">
                                  <p:stCondLst>
                                    <p:cond delay="0"/>
                                  </p:stCondLst>
                                  <p:childTnLst>
                                    <p:set>
                                      <p:cBhvr>
                                        <p:cTn id="89" dur="1" fill="hold">
                                          <p:stCondLst>
                                            <p:cond delay="0"/>
                                          </p:stCondLst>
                                        </p:cTn>
                                        <p:tgtEl>
                                          <p:spTgt spid="94"/>
                                        </p:tgtEl>
                                        <p:attrNameLst>
                                          <p:attrName>style.visibility</p:attrName>
                                        </p:attrNameLst>
                                      </p:cBhvr>
                                      <p:to>
                                        <p:strVal val="visible"/>
                                      </p:to>
                                    </p:set>
                                    <p:animEffect transition="in" filter="wipe(up)">
                                      <p:cBhvr>
                                        <p:cTn id="90" dur="1000"/>
                                        <p:tgtEl>
                                          <p:spTgt spid="94"/>
                                        </p:tgtEl>
                                      </p:cBhvr>
                                    </p:animEffect>
                                  </p:childTnLst>
                                </p:cTn>
                              </p:par>
                              <p:par>
                                <p:cTn id="91" presetID="22" presetClass="entr" presetSubtype="1" fill="hold" nodeType="withEffect">
                                  <p:stCondLst>
                                    <p:cond delay="0"/>
                                  </p:stCondLst>
                                  <p:childTnLst>
                                    <p:set>
                                      <p:cBhvr>
                                        <p:cTn id="92" dur="1" fill="hold">
                                          <p:stCondLst>
                                            <p:cond delay="0"/>
                                          </p:stCondLst>
                                        </p:cTn>
                                        <p:tgtEl>
                                          <p:spTgt spid="95"/>
                                        </p:tgtEl>
                                        <p:attrNameLst>
                                          <p:attrName>style.visibility</p:attrName>
                                        </p:attrNameLst>
                                      </p:cBhvr>
                                      <p:to>
                                        <p:strVal val="visible"/>
                                      </p:to>
                                    </p:set>
                                    <p:animEffect transition="in" filter="wipe(up)">
                                      <p:cBhvr>
                                        <p:cTn id="93" dur="1000"/>
                                        <p:tgtEl>
                                          <p:spTgt spid="95"/>
                                        </p:tgtEl>
                                      </p:cBhvr>
                                    </p:animEffect>
                                  </p:childTnLst>
                                </p:cTn>
                              </p:par>
                              <p:par>
                                <p:cTn id="94" presetID="22" presetClass="entr" presetSubtype="1" fill="hold" nodeType="withEffect">
                                  <p:stCondLst>
                                    <p:cond delay="0"/>
                                  </p:stCondLst>
                                  <p:childTnLst>
                                    <p:set>
                                      <p:cBhvr>
                                        <p:cTn id="95" dur="1" fill="hold">
                                          <p:stCondLst>
                                            <p:cond delay="0"/>
                                          </p:stCondLst>
                                        </p:cTn>
                                        <p:tgtEl>
                                          <p:spTgt spid="96"/>
                                        </p:tgtEl>
                                        <p:attrNameLst>
                                          <p:attrName>style.visibility</p:attrName>
                                        </p:attrNameLst>
                                      </p:cBhvr>
                                      <p:to>
                                        <p:strVal val="visible"/>
                                      </p:to>
                                    </p:set>
                                    <p:animEffect transition="in" filter="wipe(up)">
                                      <p:cBhvr>
                                        <p:cTn id="96" dur="1000"/>
                                        <p:tgtEl>
                                          <p:spTgt spid="96"/>
                                        </p:tgtEl>
                                      </p:cBhvr>
                                    </p:animEffect>
                                  </p:childTnLst>
                                </p:cTn>
                              </p:par>
                              <p:par>
                                <p:cTn id="97" presetID="22" presetClass="entr" presetSubtype="1" fill="hold" nodeType="withEffect">
                                  <p:stCondLst>
                                    <p:cond delay="0"/>
                                  </p:stCondLst>
                                  <p:childTnLst>
                                    <p:set>
                                      <p:cBhvr>
                                        <p:cTn id="98" dur="1" fill="hold">
                                          <p:stCondLst>
                                            <p:cond delay="0"/>
                                          </p:stCondLst>
                                        </p:cTn>
                                        <p:tgtEl>
                                          <p:spTgt spid="97"/>
                                        </p:tgtEl>
                                        <p:attrNameLst>
                                          <p:attrName>style.visibility</p:attrName>
                                        </p:attrNameLst>
                                      </p:cBhvr>
                                      <p:to>
                                        <p:strVal val="visible"/>
                                      </p:to>
                                    </p:set>
                                    <p:animEffect transition="in" filter="wipe(up)">
                                      <p:cBhvr>
                                        <p:cTn id="99" dur="1000"/>
                                        <p:tgtEl>
                                          <p:spTgt spid="97"/>
                                        </p:tgtEl>
                                      </p:cBhvr>
                                    </p:animEffect>
                                  </p:childTnLst>
                                </p:cTn>
                              </p:par>
                              <p:par>
                                <p:cTn id="100" presetID="22" presetClass="entr" presetSubtype="1" fill="hold" nodeType="withEffect">
                                  <p:stCondLst>
                                    <p:cond delay="0"/>
                                  </p:stCondLst>
                                  <p:childTnLst>
                                    <p:set>
                                      <p:cBhvr>
                                        <p:cTn id="101" dur="1" fill="hold">
                                          <p:stCondLst>
                                            <p:cond delay="0"/>
                                          </p:stCondLst>
                                        </p:cTn>
                                        <p:tgtEl>
                                          <p:spTgt spid="98"/>
                                        </p:tgtEl>
                                        <p:attrNameLst>
                                          <p:attrName>style.visibility</p:attrName>
                                        </p:attrNameLst>
                                      </p:cBhvr>
                                      <p:to>
                                        <p:strVal val="visible"/>
                                      </p:to>
                                    </p:set>
                                    <p:animEffect transition="in" filter="wipe(up)">
                                      <p:cBhvr>
                                        <p:cTn id="102" dur="1000"/>
                                        <p:tgtEl>
                                          <p:spTgt spid="98"/>
                                        </p:tgtEl>
                                      </p:cBhvr>
                                    </p:animEffect>
                                  </p:childTnLst>
                                </p:cTn>
                              </p:par>
                              <p:par>
                                <p:cTn id="103" presetID="22" presetClass="entr" presetSubtype="1" fill="hold" nodeType="withEffect">
                                  <p:stCondLst>
                                    <p:cond delay="0"/>
                                  </p:stCondLst>
                                  <p:childTnLst>
                                    <p:set>
                                      <p:cBhvr>
                                        <p:cTn id="104" dur="1" fill="hold">
                                          <p:stCondLst>
                                            <p:cond delay="0"/>
                                          </p:stCondLst>
                                        </p:cTn>
                                        <p:tgtEl>
                                          <p:spTgt spid="99"/>
                                        </p:tgtEl>
                                        <p:attrNameLst>
                                          <p:attrName>style.visibility</p:attrName>
                                        </p:attrNameLst>
                                      </p:cBhvr>
                                      <p:to>
                                        <p:strVal val="visible"/>
                                      </p:to>
                                    </p:set>
                                    <p:animEffect transition="in" filter="wipe(up)">
                                      <p:cBhvr>
                                        <p:cTn id="105" dur="1000"/>
                                        <p:tgtEl>
                                          <p:spTgt spid="99"/>
                                        </p:tgtEl>
                                      </p:cBhvr>
                                    </p:animEffect>
                                  </p:childTnLst>
                                </p:cTn>
                              </p:par>
                            </p:childTnLst>
                          </p:cTn>
                        </p:par>
                      </p:childTnLst>
                    </p:cTn>
                  </p:par>
                  <p:par>
                    <p:cTn id="106" fill="hold">
                      <p:stCondLst>
                        <p:cond delay="indefinite"/>
                      </p:stCondLst>
                      <p:childTnLst>
                        <p:par>
                          <p:cTn id="107" fill="hold">
                            <p:stCondLst>
                              <p:cond delay="0"/>
                            </p:stCondLst>
                            <p:childTnLst>
                              <p:par>
                                <p:cTn id="108" presetID="1" presetClass="entr" presetSubtype="0" fill="hold" nodeType="clickEffect">
                                  <p:stCondLst>
                                    <p:cond delay="0"/>
                                  </p:stCondLst>
                                  <p:childTnLst>
                                    <p:set>
                                      <p:cBhvr>
                                        <p:cTn id="109" dur="1" fill="hold">
                                          <p:stCondLst>
                                            <p:cond delay="0"/>
                                          </p:stCondLst>
                                        </p:cTn>
                                        <p:tgtEl>
                                          <p:spTgt spid="104"/>
                                        </p:tgtEl>
                                        <p:attrNameLst>
                                          <p:attrName>style.visibility</p:attrName>
                                        </p:attrNameLst>
                                      </p:cBhvr>
                                      <p:to>
                                        <p:strVal val="visible"/>
                                      </p:to>
                                    </p:set>
                                  </p:childTnLst>
                                </p:cTn>
                              </p:par>
                              <p:par>
                                <p:cTn id="110" presetID="1" presetClass="entr" presetSubtype="0" fill="hold" nodeType="withEffect">
                                  <p:stCondLst>
                                    <p:cond delay="0"/>
                                  </p:stCondLst>
                                  <p:childTnLst>
                                    <p:set>
                                      <p:cBhvr>
                                        <p:cTn id="111" dur="1" fill="hold">
                                          <p:stCondLst>
                                            <p:cond delay="0"/>
                                          </p:stCondLst>
                                        </p:cTn>
                                        <p:tgtEl>
                                          <p:spTgt spid="103"/>
                                        </p:tgtEl>
                                        <p:attrNameLst>
                                          <p:attrName>style.visibility</p:attrName>
                                        </p:attrNameLst>
                                      </p:cBhvr>
                                      <p:to>
                                        <p:strVal val="visible"/>
                                      </p:to>
                                    </p:set>
                                  </p:childTnLst>
                                </p:cTn>
                              </p:par>
                              <p:par>
                                <p:cTn id="112" presetID="1" presetClass="entr" presetSubtype="0" fill="hold" grpId="0" nodeType="withEffect">
                                  <p:stCondLst>
                                    <p:cond delay="0"/>
                                  </p:stCondLst>
                                  <p:childTnLst>
                                    <p:set>
                                      <p:cBhvr>
                                        <p:cTn id="113" dur="1" fill="hold">
                                          <p:stCondLst>
                                            <p:cond delay="0"/>
                                          </p:stCondLst>
                                        </p:cTn>
                                        <p:tgtEl>
                                          <p:spTgt spid="102"/>
                                        </p:tgtEl>
                                        <p:attrNameLst>
                                          <p:attrName>style.visibility</p:attrName>
                                        </p:attrNameLst>
                                      </p:cBhvr>
                                      <p:to>
                                        <p:strVal val="visible"/>
                                      </p:to>
                                    </p:set>
                                  </p:childTnLst>
                                </p:cTn>
                              </p:par>
                            </p:childTnLst>
                          </p:cTn>
                        </p:par>
                      </p:childTnLst>
                    </p:cTn>
                  </p:par>
                  <p:par>
                    <p:cTn id="114" fill="hold">
                      <p:stCondLst>
                        <p:cond delay="indefinite"/>
                      </p:stCondLst>
                      <p:childTnLst>
                        <p:par>
                          <p:cTn id="115" fill="hold">
                            <p:stCondLst>
                              <p:cond delay="0"/>
                            </p:stCondLst>
                            <p:childTnLst>
                              <p:par>
                                <p:cTn id="116" presetID="1" presetClass="entr" presetSubtype="0" fill="hold" nodeType="clickEffect">
                                  <p:stCondLst>
                                    <p:cond delay="0"/>
                                  </p:stCondLst>
                                  <p:childTnLst>
                                    <p:set>
                                      <p:cBhvr>
                                        <p:cTn id="117" dur="1" fill="hold">
                                          <p:stCondLst>
                                            <p:cond delay="0"/>
                                          </p:stCondLst>
                                        </p:cTn>
                                        <p:tgtEl>
                                          <p:spTgt spid="14"/>
                                        </p:tgtEl>
                                        <p:attrNameLst>
                                          <p:attrName>style.visibility</p:attrName>
                                        </p:attrNameLst>
                                      </p:cBhvr>
                                      <p:to>
                                        <p:strVal val="visible"/>
                                      </p:to>
                                    </p:set>
                                  </p:childTnLst>
                                </p:cTn>
                              </p:par>
                              <p:par>
                                <p:cTn id="118" presetID="1" presetClass="entr" presetSubtype="0" fill="hold" grpId="0" nodeType="withEffect">
                                  <p:stCondLst>
                                    <p:cond delay="0"/>
                                  </p:stCondLst>
                                  <p:childTnLst>
                                    <p:set>
                                      <p:cBhvr>
                                        <p:cTn id="119" dur="1" fill="hold">
                                          <p:stCondLst>
                                            <p:cond delay="0"/>
                                          </p:stCondLst>
                                        </p:cTn>
                                        <p:tgtEl>
                                          <p:spTgt spid="101"/>
                                        </p:tgtEl>
                                        <p:attrNameLst>
                                          <p:attrName>style.visibility</p:attrName>
                                        </p:attrNameLst>
                                      </p:cBhvr>
                                      <p:to>
                                        <p:strVal val="visible"/>
                                      </p:to>
                                    </p:set>
                                  </p:childTnLst>
                                </p:cTn>
                              </p:par>
                            </p:childTnLst>
                          </p:cTn>
                        </p:par>
                      </p:childTnLst>
                    </p:cTn>
                  </p:par>
                  <p:par>
                    <p:cTn id="120" fill="hold">
                      <p:stCondLst>
                        <p:cond delay="indefinite"/>
                      </p:stCondLst>
                      <p:childTnLst>
                        <p:par>
                          <p:cTn id="121" fill="hold">
                            <p:stCondLst>
                              <p:cond delay="0"/>
                            </p:stCondLst>
                            <p:childTnLst>
                              <p:par>
                                <p:cTn id="122" presetID="1" presetClass="entr" presetSubtype="0" fill="hold" grpId="0" nodeType="clickEffect">
                                  <p:stCondLst>
                                    <p:cond delay="0"/>
                                  </p:stCondLst>
                                  <p:childTnLst>
                                    <p:set>
                                      <p:cBhvr>
                                        <p:cTn id="123"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124" fill="hold">
                      <p:stCondLst>
                        <p:cond delay="indefinite"/>
                      </p:stCondLst>
                      <p:childTnLst>
                        <p:par>
                          <p:cTn id="125" fill="hold">
                            <p:stCondLst>
                              <p:cond delay="0"/>
                            </p:stCondLst>
                            <p:childTnLst>
                              <p:par>
                                <p:cTn id="126" presetID="1" presetClass="entr" presetSubtype="0" fill="hold" grpId="0" nodeType="clickEffect">
                                  <p:stCondLst>
                                    <p:cond delay="0"/>
                                  </p:stCondLst>
                                  <p:childTnLst>
                                    <p:set>
                                      <p:cBhvr>
                                        <p:cTn id="127"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28" fill="hold">
                      <p:stCondLst>
                        <p:cond delay="indefinite"/>
                      </p:stCondLst>
                      <p:childTnLst>
                        <p:par>
                          <p:cTn id="129" fill="hold">
                            <p:stCondLst>
                              <p:cond delay="0"/>
                            </p:stCondLst>
                            <p:childTnLst>
                              <p:par>
                                <p:cTn id="130" presetID="1" presetClass="entr" presetSubtype="0" fill="hold" grpId="0" nodeType="clickEffect">
                                  <p:stCondLst>
                                    <p:cond delay="0"/>
                                  </p:stCondLst>
                                  <p:childTnLst>
                                    <p:set>
                                      <p:cBhvr>
                                        <p:cTn id="131"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100" grpId="0"/>
      <p:bldP spid="101" grpId="0"/>
      <p:bldP spid="102" grpId="0"/>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3"/>
          <a:stretch>
            <a:fillRect/>
          </a:stretch>
        </p:blipFill>
        <p:spPr>
          <a:xfrm>
            <a:off x="3098800" y="1382408"/>
            <a:ext cx="3454400" cy="2184400"/>
          </a:xfrm>
          <a:prstGeom prst="rect">
            <a:avLst/>
          </a:prstGeom>
        </p:spPr>
      </p:pic>
      <p:sp>
        <p:nvSpPr>
          <p:cNvPr id="2" name="Title 1"/>
          <p:cNvSpPr>
            <a:spLocks noGrp="1"/>
          </p:cNvSpPr>
          <p:nvPr>
            <p:ph type="title"/>
          </p:nvPr>
        </p:nvSpPr>
        <p:spPr/>
        <p:txBody>
          <a:bodyPr/>
          <a:lstStyle/>
          <a:p>
            <a:r>
              <a:rPr lang="en-US" sz="4400" b="1" dirty="0">
                <a:solidFill>
                  <a:schemeClr val="tx1"/>
                </a:solidFill>
                <a:latin typeface="Cambria" charset="0"/>
                <a:ea typeface="Cambria" charset="0"/>
                <a:cs typeface="Cambria" charset="0"/>
              </a:rPr>
              <a:t>3D-Stacked Memory</a:t>
            </a:r>
          </a:p>
        </p:txBody>
      </p:sp>
      <p:sp>
        <p:nvSpPr>
          <p:cNvPr id="3" name="Content Placeholder 2"/>
          <p:cNvSpPr>
            <a:spLocks noGrp="1"/>
          </p:cNvSpPr>
          <p:nvPr>
            <p:ph idx="1"/>
          </p:nvPr>
        </p:nvSpPr>
        <p:spPr>
          <a:xfrm>
            <a:off x="228600" y="3846808"/>
            <a:ext cx="8610600" cy="2401594"/>
          </a:xfrm>
        </p:spPr>
        <p:txBody>
          <a:bodyPr/>
          <a:lstStyle/>
          <a:p>
            <a:r>
              <a:rPr lang="en-US" sz="2400" dirty="0">
                <a:solidFill>
                  <a:schemeClr val="bg1">
                    <a:lumMod val="65000"/>
                  </a:schemeClr>
                </a:solidFill>
              </a:rPr>
              <a:t>3D-Stacked DRAM architecture has </a:t>
            </a:r>
            <a:r>
              <a:rPr lang="en-US" sz="2400" b="1" dirty="0">
                <a:solidFill>
                  <a:schemeClr val="bg1">
                    <a:lumMod val="65000"/>
                  </a:schemeClr>
                </a:solidFill>
              </a:rPr>
              <a:t>extremely high bandwidth </a:t>
            </a:r>
            <a:r>
              <a:rPr lang="en-US" sz="2400" dirty="0">
                <a:solidFill>
                  <a:schemeClr val="bg1">
                    <a:lumMod val="65000"/>
                  </a:schemeClr>
                </a:solidFill>
              </a:rPr>
              <a:t>as well as a stacked customizable logic layer</a:t>
            </a:r>
          </a:p>
          <a:p>
            <a:pPr lvl="1"/>
            <a:r>
              <a:rPr lang="en-US" sz="2250" dirty="0">
                <a:solidFill>
                  <a:schemeClr val="bg1">
                    <a:lumMod val="65000"/>
                  </a:schemeClr>
                </a:solidFill>
              </a:rPr>
              <a:t>Logic Layer enables Processing in Memory, offloading computation to this layer and alleviating the memory bus</a:t>
            </a:r>
          </a:p>
          <a:p>
            <a:pPr lvl="1"/>
            <a:r>
              <a:rPr lang="en-US" sz="2250" dirty="0">
                <a:solidFill>
                  <a:schemeClr val="bg1">
                    <a:lumMod val="65000"/>
                  </a:schemeClr>
                </a:solidFill>
              </a:rPr>
              <a:t>Embed GRIM-Filter operations into DRAM logic layer and appropriately distribute </a:t>
            </a:r>
            <a:r>
              <a:rPr lang="en-US" sz="2250" dirty="0" err="1">
                <a:solidFill>
                  <a:schemeClr val="bg1">
                    <a:lumMod val="65000"/>
                  </a:schemeClr>
                </a:solidFill>
              </a:rPr>
              <a:t>bitvectors</a:t>
            </a:r>
            <a:r>
              <a:rPr lang="en-US" sz="2250" dirty="0">
                <a:solidFill>
                  <a:schemeClr val="bg1">
                    <a:lumMod val="65000"/>
                  </a:schemeClr>
                </a:solidFill>
              </a:rPr>
              <a:t> throughout memory</a:t>
            </a:r>
          </a:p>
          <a:p>
            <a:endParaRPr lang="en-US" dirty="0">
              <a:solidFill>
                <a:schemeClr val="bg1">
                  <a:lumMod val="65000"/>
                </a:schemeClr>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CAE9295-42F8-0747-9AE1-33958E89C374}"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212</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7532132"/>
            <a:ext cx="8839200" cy="2374900"/>
          </a:xfrm>
          <a:prstGeom prst="rect">
            <a:avLst/>
          </a:prstGeom>
        </p:spPr>
      </p:pic>
      <p:sp>
        <p:nvSpPr>
          <p:cNvPr id="6" name="TextBox 5"/>
          <p:cNvSpPr txBox="1"/>
          <p:nvPr/>
        </p:nvSpPr>
        <p:spPr>
          <a:xfrm>
            <a:off x="1562100" y="7162800"/>
            <a:ext cx="203200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Memory Array</a:t>
            </a:r>
          </a:p>
        </p:txBody>
      </p:sp>
      <p:sp>
        <p:nvSpPr>
          <p:cNvPr id="7" name="TextBox 6"/>
          <p:cNvSpPr txBox="1"/>
          <p:nvPr/>
        </p:nvSpPr>
        <p:spPr>
          <a:xfrm>
            <a:off x="6692900" y="7162800"/>
            <a:ext cx="203200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Customized Logic</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46" name="Rectangle 45"/>
          <p:cNvSpPr/>
          <p:nvPr/>
        </p:nvSpPr>
        <p:spPr>
          <a:xfrm>
            <a:off x="4067655" y="6303532"/>
            <a:ext cx="5601507" cy="20005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rgbClr val="000000"/>
                </a:solidFill>
                <a:effectLst/>
                <a:uLnTx/>
                <a:uFillTx/>
                <a:latin typeface="Tahoma"/>
                <a:ea typeface="+mn-ea"/>
                <a:cs typeface="+mn-cs"/>
              </a:rPr>
              <a:t>http://i1-news.softpedia-static.com/images/news2/Micron-and-Samsung-Join-Force-to-Create-Next-Gen-Hybrid-Memory-2.png</a:t>
            </a:r>
          </a:p>
        </p:txBody>
      </p:sp>
      <p:pic>
        <p:nvPicPr>
          <p:cNvPr id="43" name="Picture 42"/>
          <p:cNvPicPr>
            <a:picLocks noChangeAspect="1"/>
          </p:cNvPicPr>
          <p:nvPr/>
        </p:nvPicPr>
        <p:blipFill>
          <a:blip r:embed="rId5"/>
          <a:stretch>
            <a:fillRect/>
          </a:stretch>
        </p:blipFill>
        <p:spPr>
          <a:xfrm>
            <a:off x="2512409" y="1382408"/>
            <a:ext cx="6606751" cy="4806100"/>
          </a:xfrm>
          <a:prstGeom prst="rect">
            <a:avLst/>
          </a:prstGeom>
        </p:spPr>
      </p:pic>
    </p:spTree>
    <p:extLst>
      <p:ext uri="{BB962C8B-B14F-4D97-AF65-F5344CB8AC3E}">
        <p14:creationId xmlns:p14="http://schemas.microsoft.com/office/powerpoint/2010/main" val="2545937309"/>
      </p:ext>
    </p:extLst>
  </p:cSld>
  <p:clrMapOvr>
    <a:masterClrMapping/>
  </p:clrMapOvr>
  <p:transition/>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3"/>
          <a:stretch>
            <a:fillRect/>
          </a:stretch>
        </p:blipFill>
        <p:spPr>
          <a:xfrm>
            <a:off x="3098800" y="1382408"/>
            <a:ext cx="3454400" cy="2184400"/>
          </a:xfrm>
          <a:prstGeom prst="rect">
            <a:avLst/>
          </a:prstGeom>
        </p:spPr>
      </p:pic>
      <p:sp>
        <p:nvSpPr>
          <p:cNvPr id="2" name="Title 1"/>
          <p:cNvSpPr>
            <a:spLocks noGrp="1"/>
          </p:cNvSpPr>
          <p:nvPr>
            <p:ph type="title"/>
          </p:nvPr>
        </p:nvSpPr>
        <p:spPr/>
        <p:txBody>
          <a:bodyPr/>
          <a:lstStyle/>
          <a:p>
            <a:r>
              <a:rPr lang="en-US" sz="4400" b="1" dirty="0">
                <a:solidFill>
                  <a:schemeClr val="tx1"/>
                </a:solidFill>
                <a:latin typeface="Cambria" charset="0"/>
                <a:ea typeface="Cambria" charset="0"/>
                <a:cs typeface="Cambria" charset="0"/>
              </a:rPr>
              <a:t>3D-Stacked Memory</a:t>
            </a:r>
          </a:p>
        </p:txBody>
      </p:sp>
      <p:sp>
        <p:nvSpPr>
          <p:cNvPr id="3" name="Content Placeholder 2"/>
          <p:cNvSpPr>
            <a:spLocks noGrp="1"/>
          </p:cNvSpPr>
          <p:nvPr>
            <p:ph idx="1"/>
          </p:nvPr>
        </p:nvSpPr>
        <p:spPr>
          <a:xfrm>
            <a:off x="228600" y="3846808"/>
            <a:ext cx="8610600" cy="2401594"/>
          </a:xfrm>
        </p:spPr>
        <p:txBody>
          <a:bodyPr/>
          <a:lstStyle/>
          <a:p>
            <a:r>
              <a:rPr lang="en-US" sz="2400" dirty="0">
                <a:solidFill>
                  <a:schemeClr val="bg1">
                    <a:lumMod val="65000"/>
                  </a:schemeClr>
                </a:solidFill>
              </a:rPr>
              <a:t>3D-stacked DRAM architecture has </a:t>
            </a:r>
            <a:r>
              <a:rPr lang="en-US" sz="2400" b="1" dirty="0">
                <a:solidFill>
                  <a:schemeClr val="bg1">
                    <a:lumMod val="65000"/>
                  </a:schemeClr>
                </a:solidFill>
              </a:rPr>
              <a:t>extremely high bandwidth </a:t>
            </a:r>
            <a:r>
              <a:rPr lang="en-US" sz="2400" dirty="0">
                <a:solidFill>
                  <a:schemeClr val="bg1">
                    <a:lumMod val="65000"/>
                  </a:schemeClr>
                </a:solidFill>
              </a:rPr>
              <a:t>as well as a stacked customizable logic layer</a:t>
            </a:r>
          </a:p>
          <a:p>
            <a:pPr lvl="1"/>
            <a:r>
              <a:rPr lang="en-US" sz="2250" dirty="0">
                <a:solidFill>
                  <a:schemeClr val="bg1">
                    <a:lumMod val="65000"/>
                  </a:schemeClr>
                </a:solidFill>
              </a:rPr>
              <a:t>Logic Layer enables Processing in Memory, offloading computation to this layer and alleviating the memory bus</a:t>
            </a:r>
          </a:p>
          <a:p>
            <a:pPr lvl="1"/>
            <a:r>
              <a:rPr lang="en-US" sz="2250" dirty="0">
                <a:solidFill>
                  <a:schemeClr val="bg1">
                    <a:lumMod val="65000"/>
                  </a:schemeClr>
                </a:solidFill>
              </a:rPr>
              <a:t>Embed GRIM-Filter operations into DRAM logic layer and appropriately distribute </a:t>
            </a:r>
            <a:r>
              <a:rPr lang="en-US" sz="2250" dirty="0" err="1">
                <a:solidFill>
                  <a:schemeClr val="bg1">
                    <a:lumMod val="65000"/>
                  </a:schemeClr>
                </a:solidFill>
              </a:rPr>
              <a:t>bitvectors</a:t>
            </a:r>
            <a:r>
              <a:rPr lang="en-US" sz="2250" dirty="0">
                <a:solidFill>
                  <a:schemeClr val="bg1">
                    <a:lumMod val="65000"/>
                  </a:schemeClr>
                </a:solidFill>
              </a:rPr>
              <a:t> throughout memory</a:t>
            </a:r>
          </a:p>
          <a:p>
            <a:endParaRPr lang="en-US" dirty="0">
              <a:solidFill>
                <a:schemeClr val="bg1">
                  <a:lumMod val="65000"/>
                </a:schemeClr>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CAE9295-42F8-0747-9AE1-33958E89C374}"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213</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7532132"/>
            <a:ext cx="8839200" cy="2374900"/>
          </a:xfrm>
          <a:prstGeom prst="rect">
            <a:avLst/>
          </a:prstGeom>
        </p:spPr>
      </p:pic>
      <p:sp>
        <p:nvSpPr>
          <p:cNvPr id="6" name="TextBox 5"/>
          <p:cNvSpPr txBox="1"/>
          <p:nvPr/>
        </p:nvSpPr>
        <p:spPr>
          <a:xfrm>
            <a:off x="1562100" y="7162800"/>
            <a:ext cx="203200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Memory Array</a:t>
            </a:r>
          </a:p>
        </p:txBody>
      </p:sp>
      <p:sp>
        <p:nvSpPr>
          <p:cNvPr id="7" name="TextBox 6"/>
          <p:cNvSpPr txBox="1"/>
          <p:nvPr/>
        </p:nvSpPr>
        <p:spPr>
          <a:xfrm>
            <a:off x="6692900" y="7162800"/>
            <a:ext cx="203200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Customized Logic</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46" name="Rectangle 45"/>
          <p:cNvSpPr/>
          <p:nvPr/>
        </p:nvSpPr>
        <p:spPr>
          <a:xfrm>
            <a:off x="4018051" y="6340958"/>
            <a:ext cx="5601507" cy="20005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rgbClr val="000000"/>
                </a:solidFill>
                <a:effectLst/>
                <a:uLnTx/>
                <a:uFillTx/>
                <a:latin typeface="Tahoma"/>
                <a:ea typeface="+mn-ea"/>
                <a:cs typeface="+mn-cs"/>
              </a:rPr>
              <a:t>http://i1-news.softpedia-static.com/images/news2/Micron-and-Samsung-Join-Force-to-Create-Next-Gen-Hybrid-Memory-2.png</a:t>
            </a:r>
          </a:p>
        </p:txBody>
      </p:sp>
      <p:sp>
        <p:nvSpPr>
          <p:cNvPr id="49" name="Rectangle 48"/>
          <p:cNvSpPr/>
          <p:nvPr/>
        </p:nvSpPr>
        <p:spPr>
          <a:xfrm>
            <a:off x="226409" y="6142208"/>
            <a:ext cx="4572000" cy="276999"/>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Tahoma"/>
                <a:ea typeface="+mn-ea"/>
                <a:cs typeface="+mn-cs"/>
              </a:rPr>
              <a:t>http://</a:t>
            </a:r>
            <a:r>
              <a:rPr kumimoji="0" lang="en-US" sz="1200" b="0" i="0" u="none" strike="noStrike" kern="1200" cap="none" spc="0" normalizeH="0" baseline="0" noProof="0" dirty="0" err="1">
                <a:ln>
                  <a:noFill/>
                </a:ln>
                <a:solidFill>
                  <a:srgbClr val="000000"/>
                </a:solidFill>
                <a:effectLst/>
                <a:uLnTx/>
                <a:uFillTx/>
                <a:latin typeface="Tahoma"/>
                <a:ea typeface="+mn-ea"/>
                <a:cs typeface="+mn-cs"/>
              </a:rPr>
              <a:t>images.anandtech.com</a:t>
            </a:r>
            <a:r>
              <a:rPr kumimoji="0" lang="en-US" sz="1200" b="0" i="0" u="none" strike="noStrike" kern="1200" cap="none" spc="0" normalizeH="0" baseline="0" noProof="0" dirty="0">
                <a:ln>
                  <a:noFill/>
                </a:ln>
                <a:solidFill>
                  <a:srgbClr val="000000"/>
                </a:solidFill>
                <a:effectLst/>
                <a:uLnTx/>
                <a:uFillTx/>
                <a:latin typeface="Tahoma"/>
                <a:ea typeface="+mn-ea"/>
                <a:cs typeface="+mn-cs"/>
              </a:rPr>
              <a:t>/</a:t>
            </a:r>
            <a:r>
              <a:rPr kumimoji="0" lang="en-US" sz="1200" b="0" i="0" u="none" strike="noStrike" kern="1200" cap="none" spc="0" normalizeH="0" baseline="0" noProof="0" dirty="0" err="1">
                <a:ln>
                  <a:noFill/>
                </a:ln>
                <a:solidFill>
                  <a:srgbClr val="000000"/>
                </a:solidFill>
                <a:effectLst/>
                <a:uLnTx/>
                <a:uFillTx/>
                <a:latin typeface="Tahoma"/>
                <a:ea typeface="+mn-ea"/>
                <a:cs typeface="+mn-cs"/>
              </a:rPr>
              <a:t>doci</a:t>
            </a:r>
            <a:r>
              <a:rPr kumimoji="0" lang="en-US" sz="1200" b="0" i="0" u="none" strike="noStrike" kern="1200" cap="none" spc="0" normalizeH="0" baseline="0" noProof="0" dirty="0">
                <a:ln>
                  <a:noFill/>
                </a:ln>
                <a:solidFill>
                  <a:srgbClr val="000000"/>
                </a:solidFill>
                <a:effectLst/>
                <a:uLnTx/>
                <a:uFillTx/>
                <a:latin typeface="Tahoma"/>
                <a:ea typeface="+mn-ea"/>
                <a:cs typeface="+mn-cs"/>
              </a:rPr>
              <a:t>/9266/HBMCar_678x452.jpg</a:t>
            </a:r>
          </a:p>
        </p:txBody>
      </p:sp>
      <p:pic>
        <p:nvPicPr>
          <p:cNvPr id="43" name="Picture 42"/>
          <p:cNvPicPr>
            <a:picLocks noChangeAspect="1"/>
          </p:cNvPicPr>
          <p:nvPr/>
        </p:nvPicPr>
        <p:blipFill>
          <a:blip r:embed="rId5"/>
          <a:stretch>
            <a:fillRect/>
          </a:stretch>
        </p:blipFill>
        <p:spPr>
          <a:xfrm>
            <a:off x="2512409" y="1382408"/>
            <a:ext cx="6606751" cy="4768674"/>
          </a:xfrm>
          <a:prstGeom prst="rect">
            <a:avLst/>
          </a:prstGeom>
        </p:spPr>
      </p:pic>
      <p:pic>
        <p:nvPicPr>
          <p:cNvPr id="45" name="Picture 44"/>
          <p:cNvPicPr>
            <a:picLocks noChangeAspect="1"/>
          </p:cNvPicPr>
          <p:nvPr/>
        </p:nvPicPr>
        <p:blipFill>
          <a:blip r:embed="rId6"/>
          <a:stretch>
            <a:fillRect/>
          </a:stretch>
        </p:blipFill>
        <p:spPr>
          <a:xfrm>
            <a:off x="228600" y="942936"/>
            <a:ext cx="5587185" cy="5199272"/>
          </a:xfrm>
          <a:prstGeom prst="rect">
            <a:avLst/>
          </a:prstGeom>
        </p:spPr>
      </p:pic>
    </p:spTree>
    <p:extLst>
      <p:ext uri="{BB962C8B-B14F-4D97-AF65-F5344CB8AC3E}">
        <p14:creationId xmlns:p14="http://schemas.microsoft.com/office/powerpoint/2010/main" val="2335342269"/>
      </p:ext>
    </p:extLst>
  </p:cSld>
  <p:clrMapOvr>
    <a:masterClrMapping/>
  </p:clrMapOvr>
  <p:transition/>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b="1" dirty="0">
                <a:solidFill>
                  <a:schemeClr val="tx1"/>
                </a:solidFill>
                <a:latin typeface="Cambria" charset="0"/>
                <a:ea typeface="Cambria" charset="0"/>
                <a:cs typeface="Cambria" charset="0"/>
              </a:rPr>
              <a:t>GRIM-Filter in 3D-Stacked DRAM</a:t>
            </a:r>
          </a:p>
        </p:txBody>
      </p:sp>
      <p:sp>
        <p:nvSpPr>
          <p:cNvPr id="3" name="Content Placeholder 2"/>
          <p:cNvSpPr>
            <a:spLocks noGrp="1"/>
          </p:cNvSpPr>
          <p:nvPr>
            <p:ph idx="1"/>
          </p:nvPr>
        </p:nvSpPr>
        <p:spPr>
          <a:xfrm>
            <a:off x="228600" y="4286933"/>
            <a:ext cx="8610600" cy="2264876"/>
          </a:xfrm>
        </p:spPr>
        <p:txBody>
          <a:bodyPr/>
          <a:lstStyle/>
          <a:p>
            <a:r>
              <a:rPr lang="en-US" sz="2400" dirty="0"/>
              <a:t>Each DRAM layer is organized as an array of </a:t>
            </a:r>
            <a:r>
              <a:rPr lang="en-US" sz="2400" b="1" dirty="0">
                <a:solidFill>
                  <a:srgbClr val="0070C0"/>
                </a:solidFill>
              </a:rPr>
              <a:t>banks</a:t>
            </a:r>
          </a:p>
          <a:p>
            <a:pPr lvl="1"/>
            <a:r>
              <a:rPr lang="en-US" sz="2250" dirty="0"/>
              <a:t>A</a:t>
            </a:r>
            <a:r>
              <a:rPr lang="en-US" sz="2250" b="1" dirty="0">
                <a:solidFill>
                  <a:srgbClr val="0070C0"/>
                </a:solidFill>
              </a:rPr>
              <a:t> bank </a:t>
            </a:r>
            <a:r>
              <a:rPr lang="en-US" sz="2250" dirty="0"/>
              <a:t>is an array of cells with a row buffer to transfer data</a:t>
            </a:r>
          </a:p>
          <a:p>
            <a:pPr lvl="2"/>
            <a:endParaRPr lang="en-US" sz="2250" dirty="0"/>
          </a:p>
          <a:p>
            <a:r>
              <a:rPr lang="en-US" sz="2400" dirty="0"/>
              <a:t>The layout of </a:t>
            </a:r>
            <a:r>
              <a:rPr lang="en-US" sz="2400" dirty="0" err="1"/>
              <a:t>bitvectors</a:t>
            </a:r>
            <a:r>
              <a:rPr lang="en-US" sz="2400" dirty="0"/>
              <a:t> in a bank enables filtering many bins in parallel</a:t>
            </a:r>
          </a:p>
          <a:p>
            <a:endParaRPr lang="en-US" sz="24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CAE9295-42F8-0747-9AE1-33958E89C374}"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214</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445" name="Picture 444"/>
          <p:cNvPicPr>
            <a:picLocks noChangeAspect="1"/>
          </p:cNvPicPr>
          <p:nvPr/>
        </p:nvPicPr>
        <p:blipFill rotWithShape="1">
          <a:blip r:embed="rId3"/>
          <a:srcRect l="22839"/>
          <a:stretch/>
        </p:blipFill>
        <p:spPr>
          <a:xfrm>
            <a:off x="2548328" y="1219200"/>
            <a:ext cx="5448518" cy="2768600"/>
          </a:xfrm>
          <a:prstGeom prst="rect">
            <a:avLst/>
          </a:prstGeom>
        </p:spPr>
      </p:pic>
      <p:pic>
        <p:nvPicPr>
          <p:cNvPr id="446" name="Picture 445"/>
          <p:cNvPicPr>
            <a:picLocks noChangeAspect="1"/>
          </p:cNvPicPr>
          <p:nvPr/>
        </p:nvPicPr>
        <p:blipFill>
          <a:blip r:embed="rId4"/>
          <a:stretch>
            <a:fillRect/>
          </a:stretch>
        </p:blipFill>
        <p:spPr>
          <a:xfrm>
            <a:off x="919553" y="1171691"/>
            <a:ext cx="7082446" cy="2820218"/>
          </a:xfrm>
          <a:prstGeom prst="rect">
            <a:avLst/>
          </a:prstGeom>
        </p:spPr>
      </p:pic>
    </p:spTree>
    <p:extLst>
      <p:ext uri="{BB962C8B-B14F-4D97-AF65-F5344CB8AC3E}">
        <p14:creationId xmlns:p14="http://schemas.microsoft.com/office/powerpoint/2010/main" val="215907809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44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b="1" dirty="0">
                <a:solidFill>
                  <a:schemeClr val="tx1"/>
                </a:solidFill>
                <a:latin typeface="Cambria" charset="0"/>
                <a:ea typeface="Cambria" charset="0"/>
                <a:cs typeface="Cambria" charset="0"/>
              </a:rPr>
              <a:t>GRIM-Filter in 3D-Stacked DRAM</a:t>
            </a:r>
          </a:p>
        </p:txBody>
      </p:sp>
      <p:sp>
        <p:nvSpPr>
          <p:cNvPr id="3" name="Content Placeholder 2"/>
          <p:cNvSpPr>
            <a:spLocks noGrp="1"/>
          </p:cNvSpPr>
          <p:nvPr>
            <p:ph idx="1"/>
          </p:nvPr>
        </p:nvSpPr>
        <p:spPr>
          <a:xfrm>
            <a:off x="228598" y="4072950"/>
            <a:ext cx="8610600" cy="1592262"/>
          </a:xfrm>
        </p:spPr>
        <p:txBody>
          <a:bodyPr/>
          <a:lstStyle/>
          <a:p>
            <a:r>
              <a:rPr lang="en-US" sz="2400" dirty="0"/>
              <a:t>Customized logic for accumulation and comparison </a:t>
            </a:r>
            <a:br>
              <a:rPr lang="en-US" sz="2400" dirty="0"/>
            </a:br>
            <a:r>
              <a:rPr lang="en-US" sz="2400" dirty="0"/>
              <a:t>per genome segment</a:t>
            </a:r>
          </a:p>
          <a:p>
            <a:pPr lvl="1"/>
            <a:r>
              <a:rPr lang="en-US" sz="2250" dirty="0"/>
              <a:t>Low area overhead, simple implementation</a:t>
            </a:r>
          </a:p>
          <a:p>
            <a:pPr lvl="1"/>
            <a:r>
              <a:rPr lang="en-US" sz="2250" dirty="0"/>
              <a:t>For HBM2, we use 4096 </a:t>
            </a:r>
            <a:r>
              <a:rPr lang="en-US" sz="2250" dirty="0" err="1"/>
              <a:t>incrementer</a:t>
            </a:r>
            <a:r>
              <a:rPr lang="en-US" sz="2250" dirty="0"/>
              <a:t> LUTs, 7-bit counters, and comparators in logic layer</a:t>
            </a:r>
          </a:p>
          <a:p>
            <a:pPr marL="258365" lvl="1" indent="0">
              <a:buNone/>
            </a:pPr>
            <a:endParaRPr lang="en-US" sz="4800" b="1" dirty="0">
              <a:solidFill>
                <a:srgbClr val="FF0000"/>
              </a:solidFill>
            </a:endParaRPr>
          </a:p>
          <a:p>
            <a:pPr lvl="1"/>
            <a:endParaRPr lang="en-US" sz="2250" dirty="0"/>
          </a:p>
          <a:p>
            <a:endParaRPr lang="en-US" sz="2000" dirty="0"/>
          </a:p>
          <a:p>
            <a:pPr lvl="1"/>
            <a:endParaRPr lang="en-US" sz="225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CAE9295-42F8-0747-9AE1-33958E89C374}"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215</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3"/>
          <a:stretch>
            <a:fillRect/>
          </a:stretch>
        </p:blipFill>
        <p:spPr>
          <a:xfrm>
            <a:off x="1108909" y="886860"/>
            <a:ext cx="6849979" cy="3108670"/>
          </a:xfrm>
          <a:prstGeom prst="rect">
            <a:avLst/>
          </a:prstGeom>
        </p:spPr>
      </p:pic>
      <p:sp>
        <p:nvSpPr>
          <p:cNvPr id="7" name="Rectangle 6"/>
          <p:cNvSpPr/>
          <p:nvPr/>
        </p:nvSpPr>
        <p:spPr>
          <a:xfrm>
            <a:off x="1686804" y="6281256"/>
            <a:ext cx="5694188"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7030A0"/>
                </a:solidFill>
                <a:effectLst/>
                <a:uLnTx/>
                <a:uFillTx/>
                <a:latin typeface="Tahoma"/>
                <a:ea typeface="+mn-ea"/>
                <a:cs typeface="+mn-cs"/>
              </a:rPr>
              <a:t>Details are in [Kim+, BMC Genomics 2018]</a:t>
            </a:r>
          </a:p>
        </p:txBody>
      </p:sp>
    </p:spTree>
    <p:extLst>
      <p:ext uri="{BB962C8B-B14F-4D97-AF65-F5344CB8AC3E}">
        <p14:creationId xmlns:p14="http://schemas.microsoft.com/office/powerpoint/2010/main" val="344773879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7" grpId="0"/>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b="1" dirty="0">
                <a:solidFill>
                  <a:schemeClr val="tx1"/>
                </a:solidFill>
                <a:latin typeface="Cambria" charset="0"/>
                <a:ea typeface="Cambria" charset="0"/>
                <a:cs typeface="Cambria" charset="0"/>
              </a:rPr>
              <a:t>Methodology</a:t>
            </a:r>
          </a:p>
        </p:txBody>
      </p:sp>
      <p:sp>
        <p:nvSpPr>
          <p:cNvPr id="3" name="Content Placeholder 2"/>
          <p:cNvSpPr>
            <a:spLocks noGrp="1"/>
          </p:cNvSpPr>
          <p:nvPr>
            <p:ph idx="1"/>
          </p:nvPr>
        </p:nvSpPr>
        <p:spPr>
          <a:xfrm>
            <a:off x="228600" y="930442"/>
            <a:ext cx="8610600" cy="5165558"/>
          </a:xfrm>
        </p:spPr>
        <p:txBody>
          <a:bodyPr/>
          <a:lstStyle/>
          <a:p>
            <a:r>
              <a:rPr lang="en-US" sz="2400" dirty="0"/>
              <a:t>Performance simulated using an in-house 3D-Stacked DRAM simulator</a:t>
            </a:r>
          </a:p>
          <a:p>
            <a:endParaRPr lang="en-US" sz="1050" dirty="0"/>
          </a:p>
          <a:p>
            <a:r>
              <a:rPr lang="en-US" sz="2400" dirty="0"/>
              <a:t>Evaluate 10 real read data sets</a:t>
            </a:r>
            <a:r>
              <a:rPr lang="en-US" sz="2400" b="1" dirty="0">
                <a:solidFill>
                  <a:srgbClr val="C00000"/>
                </a:solidFill>
              </a:rPr>
              <a:t> </a:t>
            </a:r>
            <a:r>
              <a:rPr lang="en-US" sz="2400" dirty="0"/>
              <a:t>(From the 1000 Genomes Project)</a:t>
            </a:r>
          </a:p>
          <a:p>
            <a:pPr lvl="1"/>
            <a:r>
              <a:rPr lang="en-US" sz="2250" dirty="0"/>
              <a:t>Each data set consists of 4 million reads of length 100</a:t>
            </a:r>
          </a:p>
          <a:p>
            <a:pPr lvl="1"/>
            <a:endParaRPr lang="en-US" sz="1200" dirty="0"/>
          </a:p>
          <a:p>
            <a:r>
              <a:rPr lang="en-US" sz="2400" dirty="0"/>
              <a:t>Evaluate two key metrics</a:t>
            </a:r>
          </a:p>
          <a:p>
            <a:pPr lvl="1"/>
            <a:r>
              <a:rPr lang="en-US" sz="2100" dirty="0"/>
              <a:t>Performance</a:t>
            </a:r>
          </a:p>
          <a:p>
            <a:pPr lvl="1"/>
            <a:r>
              <a:rPr lang="en-US" sz="2250" dirty="0"/>
              <a:t>False negative rate</a:t>
            </a:r>
          </a:p>
          <a:p>
            <a:pPr lvl="2">
              <a:buSzPct val="100000"/>
              <a:buFont typeface="Wingdings" charset="2"/>
              <a:buChar char="§"/>
            </a:pPr>
            <a:r>
              <a:rPr lang="en-US" sz="1850" dirty="0"/>
              <a:t>The fraction of locations that pass the filter but result in a mismatch</a:t>
            </a:r>
          </a:p>
          <a:p>
            <a:pPr lvl="2">
              <a:buSzPct val="100000"/>
              <a:buFont typeface="Wingdings" charset="2"/>
              <a:buChar char="§"/>
            </a:pPr>
            <a:endParaRPr lang="en-US" sz="1100" dirty="0"/>
          </a:p>
          <a:p>
            <a:pPr marL="257175" lvl="1" indent="-257175">
              <a:buClr>
                <a:schemeClr val="accent1"/>
              </a:buClr>
              <a:buSzPct val="125000"/>
              <a:buFont typeface="Wingdings" charset="2"/>
              <a:buChar char="§"/>
            </a:pPr>
            <a:r>
              <a:rPr lang="en-US" sz="2400" dirty="0"/>
              <a:t>Compare against a state-of-the-art filter, </a:t>
            </a:r>
            <a:r>
              <a:rPr lang="en-US" sz="2400" dirty="0" err="1"/>
              <a:t>FastHASH</a:t>
            </a:r>
            <a:r>
              <a:rPr lang="en-US" sz="2400" dirty="0"/>
              <a:t> </a:t>
            </a:r>
            <a:r>
              <a:rPr lang="en-US" sz="1600" b="1" dirty="0">
                <a:solidFill>
                  <a:srgbClr val="4E6229"/>
                </a:solidFill>
              </a:rPr>
              <a:t>[Xin+, BMC Genomics 2013] </a:t>
            </a:r>
            <a:r>
              <a:rPr lang="en-US" sz="2400" dirty="0"/>
              <a:t>when using </a:t>
            </a:r>
            <a:r>
              <a:rPr lang="en-US" sz="2400" dirty="0" err="1"/>
              <a:t>mrFAST</a:t>
            </a:r>
            <a:r>
              <a:rPr lang="en-US" sz="2400" dirty="0"/>
              <a:t>, but </a:t>
            </a:r>
            <a:r>
              <a:rPr lang="en-US" sz="2400" b="1" dirty="0">
                <a:solidFill>
                  <a:srgbClr val="7030A0"/>
                </a:solidFill>
              </a:rPr>
              <a:t>GRIM-Filter can be used with ANY read mapper</a:t>
            </a:r>
            <a:endParaRPr lang="en-US" sz="1600" b="1" dirty="0">
              <a:solidFill>
                <a:srgbClr val="7030A0"/>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CAE9295-42F8-0747-9AE1-33958E89C374}"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216</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64270127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p:cNvSpPr/>
          <p:nvPr/>
        </p:nvSpPr>
        <p:spPr>
          <a:xfrm>
            <a:off x="0" y="5745639"/>
            <a:ext cx="9144000" cy="682776"/>
          </a:xfrm>
          <a:prstGeom prst="rect">
            <a:avLst/>
          </a:prstGeom>
          <a:solidFill>
            <a:schemeClr val="accent1">
              <a:lumMod val="60000"/>
              <a:lumOff val="40000"/>
            </a:schemeClr>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4" name="Rectangle 23"/>
          <p:cNvSpPr/>
          <p:nvPr/>
        </p:nvSpPr>
        <p:spPr>
          <a:xfrm>
            <a:off x="0" y="4551360"/>
            <a:ext cx="9144000" cy="1175797"/>
          </a:xfrm>
          <a:prstGeom prst="rect">
            <a:avLst/>
          </a:prstGeom>
          <a:solidFill>
            <a:schemeClr val="accent6">
              <a:lumMod val="20000"/>
              <a:lumOff val="80000"/>
            </a:schemeClr>
          </a:solidFill>
          <a:ln>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 name="Title 1"/>
          <p:cNvSpPr>
            <a:spLocks noGrp="1"/>
          </p:cNvSpPr>
          <p:nvPr>
            <p:ph type="title"/>
          </p:nvPr>
        </p:nvSpPr>
        <p:spPr/>
        <p:txBody>
          <a:bodyPr/>
          <a:lstStyle/>
          <a:p>
            <a:r>
              <a:rPr lang="en-US" sz="4400" b="1" dirty="0">
                <a:solidFill>
                  <a:schemeClr val="tx1"/>
                </a:solidFill>
                <a:latin typeface="Cambria" charset="0"/>
                <a:ea typeface="Cambria" charset="0"/>
                <a:cs typeface="Cambria" charset="0"/>
              </a:rPr>
              <a:t>GRIM-Filter Performance</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CAE9295-42F8-0747-9AE1-33958E89C374}"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217</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17" name="TextBox 16"/>
          <p:cNvSpPr txBox="1"/>
          <p:nvPr/>
        </p:nvSpPr>
        <p:spPr>
          <a:xfrm>
            <a:off x="1773732" y="5144537"/>
            <a:ext cx="5520337"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7030A0"/>
                </a:solidFill>
                <a:effectLst/>
                <a:uLnTx/>
                <a:uFillTx/>
                <a:latin typeface="Tahoma"/>
                <a:ea typeface="+mn-ea"/>
                <a:cs typeface="+mn-cs"/>
              </a:rPr>
              <a:t>2.1x average performance benefit</a:t>
            </a:r>
          </a:p>
        </p:txBody>
      </p:sp>
      <p:sp>
        <p:nvSpPr>
          <p:cNvPr id="20" name="TextBox 19"/>
          <p:cNvSpPr txBox="1"/>
          <p:nvPr/>
        </p:nvSpPr>
        <p:spPr>
          <a:xfrm>
            <a:off x="550264" y="4624762"/>
            <a:ext cx="8288935"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0000"/>
                </a:solidFill>
                <a:effectLst/>
                <a:uLnTx/>
                <a:uFillTx/>
                <a:latin typeface="Tahoma"/>
                <a:ea typeface="+mn-ea"/>
                <a:cs typeface="+mn-cs"/>
              </a:rPr>
              <a:t>1.8x-3.7x performance benefit across real data sets</a:t>
            </a:r>
          </a:p>
        </p:txBody>
      </p:sp>
      <p:sp>
        <p:nvSpPr>
          <p:cNvPr id="23" name="Content Placeholder 2"/>
          <p:cNvSpPr>
            <a:spLocks noGrp="1"/>
          </p:cNvSpPr>
          <p:nvPr>
            <p:ph idx="1"/>
          </p:nvPr>
        </p:nvSpPr>
        <p:spPr>
          <a:xfrm>
            <a:off x="389429" y="3260175"/>
            <a:ext cx="8610600" cy="1737231"/>
          </a:xfrm>
        </p:spPr>
        <p:txBody>
          <a:bodyPr/>
          <a:lstStyle/>
          <a:p>
            <a:endParaRPr lang="en-US" sz="2400" dirty="0"/>
          </a:p>
          <a:p>
            <a:pPr marL="0" indent="0">
              <a:buNone/>
            </a:pPr>
            <a:endParaRPr lang="en-US" sz="2400" dirty="0"/>
          </a:p>
        </p:txBody>
      </p:sp>
      <p:graphicFrame>
        <p:nvGraphicFramePr>
          <p:cNvPr id="12" name="Chart 11"/>
          <p:cNvGraphicFramePr>
            <a:graphicFrameLocks/>
          </p:cNvGraphicFramePr>
          <p:nvPr/>
        </p:nvGraphicFramePr>
        <p:xfrm>
          <a:off x="550264" y="1829167"/>
          <a:ext cx="6373059" cy="2643469"/>
        </p:xfrm>
        <a:graphic>
          <a:graphicData uri="http://schemas.openxmlformats.org/drawingml/2006/chart">
            <c:chart xmlns:c="http://schemas.openxmlformats.org/drawingml/2006/chart" xmlns:r="http://schemas.openxmlformats.org/officeDocument/2006/relationships" r:id="rId3"/>
          </a:graphicData>
        </a:graphic>
      </p:graphicFrame>
      <p:sp>
        <p:nvSpPr>
          <p:cNvPr id="13" name="TextBox 12"/>
          <p:cNvSpPr txBox="1"/>
          <p:nvPr/>
        </p:nvSpPr>
        <p:spPr>
          <a:xfrm>
            <a:off x="7267662" y="2752041"/>
            <a:ext cx="1160895"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Tahoma"/>
                <a:ea typeface="+mn-ea"/>
                <a:cs typeface="+mn-cs"/>
              </a:rPr>
              <a:t>e</a:t>
            </a:r>
            <a:r>
              <a:rPr kumimoji="0" lang="en-US" sz="1800" b="1" i="0" u="none" strike="noStrike" kern="1200" cap="none" spc="0" normalizeH="0" baseline="0" noProof="0" dirty="0">
                <a:ln>
                  <a:noFill/>
                </a:ln>
                <a:solidFill>
                  <a:srgbClr val="000000"/>
                </a:solidFill>
                <a:effectLst/>
                <a:uLnTx/>
                <a:uFillTx/>
                <a:latin typeface="Tahoma"/>
                <a:ea typeface="+mn-ea"/>
                <a:cs typeface="+mn-cs"/>
              </a:rPr>
              <a:t> = 0.05</a:t>
            </a:r>
            <a:endParaRPr kumimoji="0" lang="en-US" sz="1800" b="0" i="1" u="none" strike="noStrike" kern="1200" cap="none" spc="0" normalizeH="0" baseline="0" noProof="0" dirty="0">
              <a:ln>
                <a:noFill/>
              </a:ln>
              <a:solidFill>
                <a:srgbClr val="000000"/>
              </a:solidFill>
              <a:effectLst/>
              <a:uLnTx/>
              <a:uFillTx/>
              <a:latin typeface="Tahoma"/>
              <a:ea typeface="+mn-ea"/>
              <a:cs typeface="+mn-cs"/>
            </a:endParaRPr>
          </a:p>
        </p:txBody>
      </p:sp>
      <p:sp>
        <p:nvSpPr>
          <p:cNvPr id="14" name="TextBox 13"/>
          <p:cNvSpPr txBox="1"/>
          <p:nvPr/>
        </p:nvSpPr>
        <p:spPr>
          <a:xfrm>
            <a:off x="6696192" y="2171193"/>
            <a:ext cx="2303837"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Tahoma"/>
                <a:ea typeface="+mn-ea"/>
                <a:cs typeface="+mn-cs"/>
              </a:rPr>
              <a:t>Sequence Alignment</a:t>
            </a:r>
            <a:br>
              <a:rPr kumimoji="0" lang="en-US" sz="1600" b="1" i="0" u="none" strike="noStrike" kern="1200" cap="none" spc="0" normalizeH="0" baseline="0" noProof="0" dirty="0">
                <a:ln>
                  <a:noFill/>
                </a:ln>
                <a:solidFill>
                  <a:srgbClr val="000000"/>
                </a:solidFill>
                <a:effectLst/>
                <a:uLnTx/>
                <a:uFillTx/>
                <a:latin typeface="Tahoma"/>
                <a:ea typeface="+mn-ea"/>
                <a:cs typeface="+mn-cs"/>
              </a:rPr>
            </a:br>
            <a:r>
              <a:rPr kumimoji="0" lang="en-US" sz="1600" b="1" i="0" u="none" strike="noStrike" kern="1200" cap="none" spc="0" normalizeH="0" baseline="0" noProof="0" dirty="0">
                <a:ln>
                  <a:noFill/>
                </a:ln>
                <a:solidFill>
                  <a:srgbClr val="000000"/>
                </a:solidFill>
                <a:effectLst/>
                <a:uLnTx/>
                <a:uFillTx/>
                <a:latin typeface="Tahoma"/>
                <a:ea typeface="+mn-ea"/>
                <a:cs typeface="+mn-cs"/>
              </a:rPr>
              <a:t>Error Tolerance </a:t>
            </a:r>
            <a:r>
              <a:rPr kumimoji="0" lang="en-US" sz="1600" b="0" i="0" u="none" strike="noStrike" kern="1200" cap="none" spc="0" normalizeH="0" baseline="0" noProof="0" dirty="0">
                <a:ln>
                  <a:noFill/>
                </a:ln>
                <a:solidFill>
                  <a:srgbClr val="000000"/>
                </a:solidFill>
                <a:effectLst/>
                <a:uLnTx/>
                <a:uFillTx/>
                <a:latin typeface="Tahoma"/>
                <a:ea typeface="+mn-ea"/>
                <a:cs typeface="+mn-cs"/>
              </a:rPr>
              <a:t>(</a:t>
            </a:r>
            <a:r>
              <a:rPr kumimoji="0" lang="en-US" sz="1600" b="0" i="1" u="none" strike="noStrike" kern="1200" cap="none" spc="0" normalizeH="0" baseline="0" noProof="0" dirty="0">
                <a:ln>
                  <a:noFill/>
                </a:ln>
                <a:solidFill>
                  <a:srgbClr val="000000"/>
                </a:solidFill>
                <a:effectLst/>
                <a:uLnTx/>
                <a:uFillTx/>
                <a:latin typeface="Tahoma"/>
                <a:ea typeface="+mn-ea"/>
                <a:cs typeface="+mn-cs"/>
              </a:rPr>
              <a:t>e</a:t>
            </a:r>
            <a:r>
              <a:rPr kumimoji="0" lang="en-US" sz="1600" b="0" i="0" u="none" strike="noStrike" kern="1200" cap="none" spc="0" normalizeH="0" baseline="0" noProof="0" dirty="0">
                <a:ln>
                  <a:noFill/>
                </a:ln>
                <a:solidFill>
                  <a:srgbClr val="000000"/>
                </a:solidFill>
                <a:effectLst/>
                <a:uLnTx/>
                <a:uFillTx/>
                <a:latin typeface="Tahoma"/>
                <a:ea typeface="+mn-ea"/>
                <a:cs typeface="+mn-cs"/>
              </a:rPr>
              <a:t>)</a:t>
            </a:r>
          </a:p>
        </p:txBody>
      </p:sp>
      <p:sp>
        <p:nvSpPr>
          <p:cNvPr id="16" name="TextBox 15"/>
          <p:cNvSpPr txBox="1"/>
          <p:nvPr/>
        </p:nvSpPr>
        <p:spPr>
          <a:xfrm rot="16200000">
            <a:off x="-1143057" y="2852139"/>
            <a:ext cx="2815194"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ahoma"/>
                <a:ea typeface="+mn-ea"/>
                <a:cs typeface="+mn-cs"/>
              </a:rPr>
              <a:t>Time </a:t>
            </a:r>
            <a:r>
              <a:rPr kumimoji="0" lang="en-US" sz="2000" b="0" i="0" u="none" strike="noStrike" kern="1200" cap="none" spc="0" normalizeH="0" baseline="0" noProof="0" dirty="0">
                <a:ln>
                  <a:noFill/>
                </a:ln>
                <a:solidFill>
                  <a:srgbClr val="000000"/>
                </a:solidFill>
                <a:effectLst/>
                <a:uLnTx/>
                <a:uFillTx/>
                <a:latin typeface="Tahoma"/>
                <a:ea typeface="+mn-ea"/>
                <a:cs typeface="+mn-cs"/>
              </a:rPr>
              <a:t>(×1000 seconds)</a:t>
            </a:r>
          </a:p>
        </p:txBody>
      </p:sp>
      <p:sp>
        <p:nvSpPr>
          <p:cNvPr id="19" name="Rectangle 18"/>
          <p:cNvSpPr/>
          <p:nvPr/>
        </p:nvSpPr>
        <p:spPr>
          <a:xfrm>
            <a:off x="1773732" y="1479997"/>
            <a:ext cx="638628" cy="196817"/>
          </a:xfrm>
          <a:prstGeom prst="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1" name="TextBox 20"/>
          <p:cNvSpPr txBox="1"/>
          <p:nvPr/>
        </p:nvSpPr>
        <p:spPr>
          <a:xfrm>
            <a:off x="2418520" y="1401725"/>
            <a:ext cx="1706749"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000000"/>
                </a:solidFill>
                <a:effectLst/>
                <a:uLnTx/>
                <a:uFillTx/>
                <a:latin typeface="Tahoma"/>
                <a:ea typeface="+mn-ea"/>
                <a:cs typeface="+mn-cs"/>
              </a:rPr>
              <a:t>FastHASH</a:t>
            </a:r>
            <a:r>
              <a:rPr kumimoji="0" lang="en-US" sz="1800" b="0" i="0" u="none" strike="noStrike" kern="1200" cap="none" spc="0" normalizeH="0" baseline="0" noProof="0" dirty="0">
                <a:ln>
                  <a:noFill/>
                </a:ln>
                <a:solidFill>
                  <a:srgbClr val="000000"/>
                </a:solidFill>
                <a:effectLst/>
                <a:uLnTx/>
                <a:uFillTx/>
                <a:latin typeface="Tahoma"/>
                <a:ea typeface="+mn-ea"/>
                <a:cs typeface="+mn-cs"/>
              </a:rPr>
              <a:t> filter</a:t>
            </a:r>
          </a:p>
        </p:txBody>
      </p:sp>
      <p:sp>
        <p:nvSpPr>
          <p:cNvPr id="22" name="Rectangle 21"/>
          <p:cNvSpPr/>
          <p:nvPr/>
        </p:nvSpPr>
        <p:spPr>
          <a:xfrm>
            <a:off x="4575813" y="1479997"/>
            <a:ext cx="638628" cy="196817"/>
          </a:xfrm>
          <a:prstGeom prst="rect">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6" name="TextBox 25"/>
          <p:cNvSpPr txBox="1"/>
          <p:nvPr/>
        </p:nvSpPr>
        <p:spPr>
          <a:xfrm>
            <a:off x="5219660" y="1401725"/>
            <a:ext cx="133748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GRIM-Filter</a:t>
            </a:r>
            <a:endParaRPr kumimoji="0" lang="en-US" sz="1600" b="0" i="0" u="none" strike="noStrike" kern="1200" cap="none" spc="0" normalizeH="0" baseline="0" noProof="0" dirty="0">
              <a:ln>
                <a:noFill/>
              </a:ln>
              <a:solidFill>
                <a:srgbClr val="000000"/>
              </a:solidFill>
              <a:effectLst/>
              <a:uLnTx/>
              <a:uFillTx/>
              <a:latin typeface="Tahoma"/>
              <a:ea typeface="+mn-ea"/>
              <a:cs typeface="+mn-cs"/>
            </a:endParaRPr>
          </a:p>
        </p:txBody>
      </p:sp>
      <p:sp>
        <p:nvSpPr>
          <p:cNvPr id="27" name="TextBox 26"/>
          <p:cNvSpPr txBox="1"/>
          <p:nvPr/>
        </p:nvSpPr>
        <p:spPr>
          <a:xfrm>
            <a:off x="1773732" y="964505"/>
            <a:ext cx="4885654"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Benchmarks and their Execution Times</a:t>
            </a:r>
          </a:p>
        </p:txBody>
      </p:sp>
      <p:sp>
        <p:nvSpPr>
          <p:cNvPr id="25" name="TextBox 24"/>
          <p:cNvSpPr txBox="1"/>
          <p:nvPr/>
        </p:nvSpPr>
        <p:spPr>
          <a:xfrm>
            <a:off x="11372" y="5904146"/>
            <a:ext cx="9132628"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ahoma"/>
                <a:ea typeface="+mn-ea"/>
                <a:cs typeface="+mn-cs"/>
              </a:rPr>
              <a:t>GRIM-Filter gets performance due to its hardware-software co-design</a:t>
            </a:r>
          </a:p>
        </p:txBody>
      </p:sp>
    </p:spTree>
    <p:extLst>
      <p:ext uri="{BB962C8B-B14F-4D97-AF65-F5344CB8AC3E}">
        <p14:creationId xmlns:p14="http://schemas.microsoft.com/office/powerpoint/2010/main" val="350521780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0"/>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4" grpId="0" animBg="1"/>
      <p:bldP spid="17" grpId="0"/>
      <p:bldP spid="20" grpId="0"/>
      <p:bldP spid="25" grpId="0"/>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4537063"/>
            <a:ext cx="9144000" cy="1175797"/>
          </a:xfrm>
          <a:prstGeom prst="rect">
            <a:avLst/>
          </a:prstGeom>
          <a:solidFill>
            <a:schemeClr val="accent6">
              <a:lumMod val="20000"/>
              <a:lumOff val="80000"/>
            </a:schemeClr>
          </a:solidFill>
          <a:ln>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 name="Title 1"/>
          <p:cNvSpPr>
            <a:spLocks noGrp="1"/>
          </p:cNvSpPr>
          <p:nvPr>
            <p:ph type="title"/>
          </p:nvPr>
        </p:nvSpPr>
        <p:spPr/>
        <p:txBody>
          <a:bodyPr/>
          <a:lstStyle/>
          <a:p>
            <a:r>
              <a:rPr lang="en-US" sz="4000" b="1" dirty="0">
                <a:solidFill>
                  <a:schemeClr val="tx1"/>
                </a:solidFill>
                <a:latin typeface="Cambria" charset="0"/>
                <a:ea typeface="Cambria" charset="0"/>
                <a:cs typeface="Cambria" charset="0"/>
              </a:rPr>
              <a:t>GRIM-Filter False Negative Rate</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CAE9295-42F8-0747-9AE1-33958E89C374}"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218</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19" name="TextBox 18"/>
          <p:cNvSpPr txBox="1"/>
          <p:nvPr/>
        </p:nvSpPr>
        <p:spPr>
          <a:xfrm>
            <a:off x="1107951" y="5098795"/>
            <a:ext cx="7270043"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7030A0"/>
                </a:solidFill>
                <a:effectLst/>
                <a:uLnTx/>
                <a:uFillTx/>
                <a:latin typeface="Tahoma"/>
                <a:ea typeface="+mn-ea"/>
                <a:cs typeface="+mn-cs"/>
              </a:rPr>
              <a:t>6.0x average reduction in False Negative Rate</a:t>
            </a:r>
          </a:p>
        </p:txBody>
      </p:sp>
      <p:sp>
        <p:nvSpPr>
          <p:cNvPr id="20" name="TextBox 19"/>
          <p:cNvSpPr txBox="1"/>
          <p:nvPr/>
        </p:nvSpPr>
        <p:spPr>
          <a:xfrm>
            <a:off x="228600" y="4610465"/>
            <a:ext cx="89154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0000"/>
                </a:solidFill>
                <a:effectLst/>
                <a:uLnTx/>
                <a:uFillTx/>
                <a:latin typeface="Tahoma"/>
                <a:ea typeface="+mn-ea"/>
                <a:cs typeface="+mn-cs"/>
              </a:rPr>
              <a:t>5.6x-6.4x False Negative reduction across real data sets</a:t>
            </a:r>
          </a:p>
        </p:txBody>
      </p:sp>
      <p:sp>
        <p:nvSpPr>
          <p:cNvPr id="11" name="TextBox 10"/>
          <p:cNvSpPr txBox="1"/>
          <p:nvPr/>
        </p:nvSpPr>
        <p:spPr>
          <a:xfrm rot="16200000">
            <a:off x="-1103391" y="2843973"/>
            <a:ext cx="274626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ahoma"/>
                <a:ea typeface="+mn-ea"/>
                <a:cs typeface="+mn-cs"/>
              </a:rPr>
              <a:t>False Negative Rate</a:t>
            </a:r>
            <a:endParaRPr kumimoji="0" lang="en-US" sz="2000" b="0" i="0" u="none" strike="noStrike" kern="1200" cap="none" spc="0" normalizeH="0" baseline="0" noProof="0" dirty="0">
              <a:ln>
                <a:noFill/>
              </a:ln>
              <a:solidFill>
                <a:srgbClr val="000000"/>
              </a:solidFill>
              <a:effectLst/>
              <a:uLnTx/>
              <a:uFillTx/>
              <a:latin typeface="Tahoma"/>
              <a:ea typeface="+mn-ea"/>
              <a:cs typeface="+mn-cs"/>
            </a:endParaRPr>
          </a:p>
        </p:txBody>
      </p:sp>
      <p:sp>
        <p:nvSpPr>
          <p:cNvPr id="14" name="TextBox 13"/>
          <p:cNvSpPr txBox="1"/>
          <p:nvPr/>
        </p:nvSpPr>
        <p:spPr>
          <a:xfrm>
            <a:off x="7320300" y="2721732"/>
            <a:ext cx="1160895"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Tahoma"/>
                <a:ea typeface="+mn-ea"/>
                <a:cs typeface="+mn-cs"/>
              </a:rPr>
              <a:t>e</a:t>
            </a:r>
            <a:r>
              <a:rPr kumimoji="0" lang="en-US" sz="1800" b="1" i="0" u="none" strike="noStrike" kern="1200" cap="none" spc="0" normalizeH="0" baseline="0" noProof="0" dirty="0">
                <a:ln>
                  <a:noFill/>
                </a:ln>
                <a:solidFill>
                  <a:srgbClr val="000000"/>
                </a:solidFill>
                <a:effectLst/>
                <a:uLnTx/>
                <a:uFillTx/>
                <a:latin typeface="Tahoma"/>
                <a:ea typeface="+mn-ea"/>
                <a:cs typeface="+mn-cs"/>
              </a:rPr>
              <a:t> = 0.05</a:t>
            </a:r>
            <a:endParaRPr kumimoji="0" lang="en-US" sz="1800" b="0" i="1" u="none" strike="noStrike" kern="1200" cap="none" spc="0" normalizeH="0" baseline="0" noProof="0" dirty="0">
              <a:ln>
                <a:noFill/>
              </a:ln>
              <a:solidFill>
                <a:srgbClr val="000000"/>
              </a:solidFill>
              <a:effectLst/>
              <a:uLnTx/>
              <a:uFillTx/>
              <a:latin typeface="Tahoma"/>
              <a:ea typeface="+mn-ea"/>
              <a:cs typeface="+mn-cs"/>
            </a:endParaRPr>
          </a:p>
        </p:txBody>
      </p:sp>
      <p:sp>
        <p:nvSpPr>
          <p:cNvPr id="15" name="Rectangle 14"/>
          <p:cNvSpPr/>
          <p:nvPr/>
        </p:nvSpPr>
        <p:spPr>
          <a:xfrm>
            <a:off x="1626478" y="1502728"/>
            <a:ext cx="638628" cy="196817"/>
          </a:xfrm>
          <a:prstGeom prst="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7" name="TextBox 16"/>
          <p:cNvSpPr txBox="1"/>
          <p:nvPr/>
        </p:nvSpPr>
        <p:spPr>
          <a:xfrm>
            <a:off x="2265106" y="1421732"/>
            <a:ext cx="1706749"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000000"/>
                </a:solidFill>
                <a:effectLst/>
                <a:uLnTx/>
                <a:uFillTx/>
                <a:latin typeface="Tahoma"/>
                <a:ea typeface="+mn-ea"/>
                <a:cs typeface="+mn-cs"/>
              </a:rPr>
              <a:t>FastHASH</a:t>
            </a:r>
            <a:r>
              <a:rPr kumimoji="0" lang="en-US" sz="1800" b="0" i="0" u="none" strike="noStrike" kern="1200" cap="none" spc="0" normalizeH="0" baseline="0" noProof="0" dirty="0">
                <a:ln>
                  <a:noFill/>
                </a:ln>
                <a:solidFill>
                  <a:srgbClr val="000000"/>
                </a:solidFill>
                <a:effectLst/>
                <a:uLnTx/>
                <a:uFillTx/>
                <a:latin typeface="Tahoma"/>
                <a:ea typeface="+mn-ea"/>
                <a:cs typeface="+mn-cs"/>
              </a:rPr>
              <a:t> filter</a:t>
            </a:r>
          </a:p>
        </p:txBody>
      </p:sp>
      <p:sp>
        <p:nvSpPr>
          <p:cNvPr id="21" name="Rectangle 20"/>
          <p:cNvSpPr/>
          <p:nvPr/>
        </p:nvSpPr>
        <p:spPr>
          <a:xfrm>
            <a:off x="4428559" y="1502728"/>
            <a:ext cx="638628" cy="196817"/>
          </a:xfrm>
          <a:prstGeom prst="rect">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2" name="TextBox 21"/>
          <p:cNvSpPr txBox="1"/>
          <p:nvPr/>
        </p:nvSpPr>
        <p:spPr>
          <a:xfrm>
            <a:off x="5072406" y="1424456"/>
            <a:ext cx="133748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GRIM-Filter</a:t>
            </a:r>
          </a:p>
        </p:txBody>
      </p:sp>
      <p:graphicFrame>
        <p:nvGraphicFramePr>
          <p:cNvPr id="24" name="Chart 23"/>
          <p:cNvGraphicFramePr>
            <a:graphicFrameLocks/>
          </p:cNvGraphicFramePr>
          <p:nvPr/>
        </p:nvGraphicFramePr>
        <p:xfrm>
          <a:off x="609600" y="1844713"/>
          <a:ext cx="6318127" cy="2609099"/>
        </p:xfrm>
        <a:graphic>
          <a:graphicData uri="http://schemas.openxmlformats.org/drawingml/2006/chart">
            <c:chart xmlns:c="http://schemas.openxmlformats.org/drawingml/2006/chart" xmlns:r="http://schemas.openxmlformats.org/officeDocument/2006/relationships" r:id="rId3"/>
          </a:graphicData>
        </a:graphic>
      </p:graphicFrame>
      <p:pic>
        <p:nvPicPr>
          <p:cNvPr id="25" name="Picture 24"/>
          <p:cNvPicPr>
            <a:picLocks noChangeAspect="1"/>
          </p:cNvPicPr>
          <p:nvPr/>
        </p:nvPicPr>
        <p:blipFill>
          <a:blip r:embed="rId4"/>
          <a:stretch>
            <a:fillRect/>
          </a:stretch>
        </p:blipFill>
        <p:spPr>
          <a:xfrm>
            <a:off x="609600" y="3777745"/>
            <a:ext cx="6203398" cy="622300"/>
          </a:xfrm>
          <a:prstGeom prst="rect">
            <a:avLst/>
          </a:prstGeom>
        </p:spPr>
      </p:pic>
      <p:sp>
        <p:nvSpPr>
          <p:cNvPr id="26" name="TextBox 25"/>
          <p:cNvSpPr txBox="1"/>
          <p:nvPr/>
        </p:nvSpPr>
        <p:spPr>
          <a:xfrm>
            <a:off x="1579409" y="1000843"/>
            <a:ext cx="5037279"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Benchmarks and their False Negative Rates</a:t>
            </a:r>
          </a:p>
        </p:txBody>
      </p:sp>
      <p:sp>
        <p:nvSpPr>
          <p:cNvPr id="13" name="TextBox 12"/>
          <p:cNvSpPr txBox="1"/>
          <p:nvPr/>
        </p:nvSpPr>
        <p:spPr>
          <a:xfrm>
            <a:off x="6748830" y="2069823"/>
            <a:ext cx="2303836"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Tahoma"/>
                <a:ea typeface="+mn-ea"/>
                <a:cs typeface="+mn-cs"/>
              </a:rPr>
              <a:t>Sequence Alignment</a:t>
            </a:r>
            <a:br>
              <a:rPr kumimoji="0" lang="en-US" sz="1600" b="1" i="0" u="none" strike="noStrike" kern="1200" cap="none" spc="0" normalizeH="0" baseline="0" noProof="0" dirty="0">
                <a:ln>
                  <a:noFill/>
                </a:ln>
                <a:solidFill>
                  <a:srgbClr val="000000"/>
                </a:solidFill>
                <a:effectLst/>
                <a:uLnTx/>
                <a:uFillTx/>
                <a:latin typeface="Tahoma"/>
                <a:ea typeface="+mn-ea"/>
                <a:cs typeface="+mn-cs"/>
              </a:rPr>
            </a:br>
            <a:r>
              <a:rPr kumimoji="0" lang="en-US" sz="1600" b="1" i="0" u="none" strike="noStrike" kern="1200" cap="none" spc="0" normalizeH="0" baseline="0" noProof="0" dirty="0">
                <a:ln>
                  <a:noFill/>
                </a:ln>
                <a:solidFill>
                  <a:srgbClr val="000000"/>
                </a:solidFill>
                <a:effectLst/>
                <a:uLnTx/>
                <a:uFillTx/>
                <a:latin typeface="Tahoma"/>
                <a:ea typeface="+mn-ea"/>
                <a:cs typeface="+mn-cs"/>
              </a:rPr>
              <a:t>Error Tolerance </a:t>
            </a:r>
            <a:r>
              <a:rPr kumimoji="0" lang="en-US" sz="1600" b="0" i="0" u="none" strike="noStrike" kern="1200" cap="none" spc="0" normalizeH="0" baseline="0" noProof="0" dirty="0">
                <a:ln>
                  <a:noFill/>
                </a:ln>
                <a:solidFill>
                  <a:srgbClr val="000000"/>
                </a:solidFill>
                <a:effectLst/>
                <a:uLnTx/>
                <a:uFillTx/>
                <a:latin typeface="Tahoma"/>
                <a:ea typeface="+mn-ea"/>
                <a:cs typeface="+mn-cs"/>
              </a:rPr>
              <a:t>(</a:t>
            </a:r>
            <a:r>
              <a:rPr kumimoji="0" lang="en-US" sz="1600" b="0" i="1" u="none" strike="noStrike" kern="1200" cap="none" spc="0" normalizeH="0" baseline="0" noProof="0" dirty="0">
                <a:ln>
                  <a:noFill/>
                </a:ln>
                <a:solidFill>
                  <a:srgbClr val="000000"/>
                </a:solidFill>
                <a:effectLst/>
                <a:uLnTx/>
                <a:uFillTx/>
                <a:latin typeface="Tahoma"/>
                <a:ea typeface="+mn-ea"/>
                <a:cs typeface="+mn-cs"/>
              </a:rPr>
              <a:t>e</a:t>
            </a:r>
            <a:r>
              <a:rPr kumimoji="0" lang="en-US" sz="1600" b="0" i="0" u="none" strike="noStrike" kern="1200" cap="none" spc="0" normalizeH="0" baseline="0" noProof="0" dirty="0">
                <a:ln>
                  <a:noFill/>
                </a:ln>
                <a:solidFill>
                  <a:srgbClr val="000000"/>
                </a:solidFill>
                <a:effectLst/>
                <a:uLnTx/>
                <a:uFillTx/>
                <a:latin typeface="Tahoma"/>
                <a:ea typeface="+mn-ea"/>
                <a:cs typeface="+mn-cs"/>
              </a:rPr>
              <a:t>)</a:t>
            </a:r>
          </a:p>
        </p:txBody>
      </p:sp>
      <p:sp>
        <p:nvSpPr>
          <p:cNvPr id="23" name="Rectangle 22"/>
          <p:cNvSpPr/>
          <p:nvPr/>
        </p:nvSpPr>
        <p:spPr>
          <a:xfrm>
            <a:off x="0" y="5745639"/>
            <a:ext cx="9144000" cy="682776"/>
          </a:xfrm>
          <a:prstGeom prst="rect">
            <a:avLst/>
          </a:prstGeom>
          <a:solidFill>
            <a:schemeClr val="accent1">
              <a:lumMod val="60000"/>
              <a:lumOff val="40000"/>
            </a:schemeClr>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7" name="TextBox 26"/>
          <p:cNvSpPr txBox="1"/>
          <p:nvPr/>
        </p:nvSpPr>
        <p:spPr>
          <a:xfrm>
            <a:off x="195641" y="5915297"/>
            <a:ext cx="875271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ahoma"/>
                <a:ea typeface="+mn-ea"/>
                <a:cs typeface="+mn-cs"/>
              </a:rPr>
              <a:t>GRIM-Filter utilizes more information available in the read to filter</a:t>
            </a:r>
          </a:p>
        </p:txBody>
      </p:sp>
    </p:spTree>
    <p:extLst>
      <p:ext uri="{BB962C8B-B14F-4D97-AF65-F5344CB8AC3E}">
        <p14:creationId xmlns:p14="http://schemas.microsoft.com/office/powerpoint/2010/main" val="178693476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9"/>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9" grpId="0"/>
      <p:bldP spid="20" grpId="0"/>
      <p:bldP spid="23" grpId="0" animBg="1"/>
      <p:bldP spid="27" grpId="0"/>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More on GRIM-Filter</a:t>
            </a:r>
          </a:p>
        </p:txBody>
      </p:sp>
      <p:sp>
        <p:nvSpPr>
          <p:cNvPr id="3" name="Content Placeholder 2"/>
          <p:cNvSpPr>
            <a:spLocks noGrp="1"/>
          </p:cNvSpPr>
          <p:nvPr>
            <p:ph idx="1"/>
          </p:nvPr>
        </p:nvSpPr>
        <p:spPr>
          <a:xfrm>
            <a:off x="228600" y="908720"/>
            <a:ext cx="8915400" cy="4876800"/>
          </a:xfrm>
        </p:spPr>
        <p:txBody>
          <a:bodyPr/>
          <a:lstStyle/>
          <a:p>
            <a:r>
              <a:rPr lang="en-US" sz="1500" dirty="0"/>
              <a:t>Jeremie S. Kim, Damla Senol Cali, </a:t>
            </a:r>
            <a:r>
              <a:rPr lang="en-US" sz="1500" dirty="0" err="1"/>
              <a:t>Hongyi</a:t>
            </a:r>
            <a:r>
              <a:rPr lang="en-US" sz="1500" dirty="0"/>
              <a:t> Xin, </a:t>
            </a:r>
            <a:r>
              <a:rPr lang="en-US" sz="1500" dirty="0" err="1"/>
              <a:t>Donghyuk</a:t>
            </a:r>
            <a:r>
              <a:rPr lang="en-US" sz="1500" dirty="0"/>
              <a:t> Lee, Saugata Ghose, Mohammed Alser, Hasan Hassan, </a:t>
            </a:r>
            <a:r>
              <a:rPr lang="en-US" sz="1500" dirty="0" err="1"/>
              <a:t>Oguz</a:t>
            </a:r>
            <a:r>
              <a:rPr lang="en-US" sz="1500" dirty="0"/>
              <a:t> </a:t>
            </a:r>
            <a:r>
              <a:rPr lang="en-US" sz="1500" dirty="0" err="1"/>
              <a:t>Ergin</a:t>
            </a:r>
            <a:r>
              <a:rPr lang="en-US" sz="1500" dirty="0"/>
              <a:t>, Can Alkan, and </a:t>
            </a:r>
            <a:r>
              <a:rPr lang="en-US" sz="1500" u="sng" dirty="0"/>
              <a:t>Onur Mutlu</a:t>
            </a:r>
            <a:r>
              <a:rPr lang="en-US" sz="1500" dirty="0"/>
              <a:t>,</a:t>
            </a:r>
            <a:br>
              <a:rPr lang="en-US" sz="1500" dirty="0"/>
            </a:br>
            <a:r>
              <a:rPr lang="en-US" sz="1500" b="1" dirty="0">
                <a:solidFill>
                  <a:srgbClr val="0000FF"/>
                </a:solidFill>
                <a:hlinkClick r:id="rId2">
                  <a:extLst>
                    <a:ext uri="{A12FA001-AC4F-418D-AE19-62706E023703}">
                      <ahyp:hlinkClr xmlns:ahyp="http://schemas.microsoft.com/office/drawing/2018/hyperlinkcolor" val="tx"/>
                    </a:ext>
                  </a:extLst>
                </a:hlinkClick>
              </a:rPr>
              <a:t>"GRIM-Filter: Fast Seed Location Filtering in DNA Read Mapping Using Processing-in-Memory Technologies"</a:t>
            </a:r>
            <a:br>
              <a:rPr lang="en-US" sz="1500" dirty="0"/>
            </a:br>
            <a:r>
              <a:rPr lang="en-US" sz="1500" b="1" i="1" dirty="0">
                <a:hlinkClick r:id="rId3"/>
              </a:rPr>
              <a:t>BMC Genomics</a:t>
            </a:r>
            <a:r>
              <a:rPr lang="en-US" sz="1500" dirty="0"/>
              <a:t>, 2018.</a:t>
            </a:r>
            <a:br>
              <a:rPr lang="en-US" sz="1500" dirty="0"/>
            </a:br>
            <a:r>
              <a:rPr lang="en-US" sz="1500" i="1" dirty="0"/>
              <a:t>Proceedings of the </a:t>
            </a:r>
            <a:r>
              <a:rPr lang="en-US" sz="1500" i="1" dirty="0">
                <a:hlinkClick r:id="rId4"/>
              </a:rPr>
              <a:t>16th Asia Pacific Bioinformatics Conference</a:t>
            </a:r>
            <a:r>
              <a:rPr lang="en-US" sz="1500" i="1" dirty="0"/>
              <a:t> (</a:t>
            </a:r>
            <a:r>
              <a:rPr lang="en-US" sz="1500" b="1" i="1" dirty="0"/>
              <a:t>APBC</a:t>
            </a:r>
            <a:r>
              <a:rPr lang="en-US" sz="1500" i="1" dirty="0"/>
              <a:t>)</a:t>
            </a:r>
            <a:r>
              <a:rPr lang="en-US" sz="1500" dirty="0"/>
              <a:t>, Yokohama, Japan, January 2018.</a:t>
            </a:r>
            <a:br>
              <a:rPr lang="en-US" sz="1500" dirty="0"/>
            </a:br>
            <a:r>
              <a:rPr lang="en-US" sz="1500" dirty="0"/>
              <a:t>[</a:t>
            </a:r>
            <a:r>
              <a:rPr lang="en-US" sz="1500" dirty="0">
                <a:hlinkClick r:id="rId5"/>
              </a:rPr>
              <a:t>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Source Code</a:t>
            </a:r>
            <a:r>
              <a:rPr lang="en-US" sz="1500" dirty="0"/>
              <a:t>]</a:t>
            </a:r>
            <a:br>
              <a:rPr lang="en-US" sz="1500" dirty="0"/>
            </a:br>
            <a:r>
              <a:rPr lang="en-US" sz="1500" dirty="0"/>
              <a:t>[</a:t>
            </a:r>
            <a:r>
              <a:rPr lang="en-US" sz="1500" dirty="0">
                <a:hlinkClick r:id="rId2"/>
              </a:rPr>
              <a:t>arxiv.org Version (pdf)</a:t>
            </a:r>
            <a:r>
              <a:rPr lang="en-US" sz="1500" dirty="0"/>
              <a:t>]</a:t>
            </a:r>
            <a:br>
              <a:rPr lang="en-US" sz="1500" dirty="0"/>
            </a:br>
            <a:r>
              <a:rPr lang="en-US" sz="1500" dirty="0"/>
              <a:t>[</a:t>
            </a:r>
            <a:r>
              <a:rPr lang="en-US" sz="1500" dirty="0">
                <a:hlinkClick r:id="rId8"/>
              </a:rPr>
              <a:t>Talk Video at AACBB 2019</a:t>
            </a:r>
            <a:r>
              <a:rPr lang="en-US" sz="1500" dirty="0"/>
              <a:t>]</a:t>
            </a:r>
            <a:br>
              <a:rPr lang="en-US" sz="1500" dirty="0"/>
            </a:br>
            <a:endParaRPr lang="en-US" sz="15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7" name="Picture 6">
            <a:extLst>
              <a:ext uri="{FF2B5EF4-FFF2-40B4-BE49-F238E27FC236}">
                <a16:creationId xmlns:a16="http://schemas.microsoft.com/office/drawing/2014/main" id="{36ACA921-8931-4042-B4C8-042409B3D561}"/>
              </a:ext>
            </a:extLst>
          </p:cNvPr>
          <p:cNvPicPr>
            <a:picLocks noChangeAspect="1"/>
          </p:cNvPicPr>
          <p:nvPr/>
        </p:nvPicPr>
        <p:blipFill rotWithShape="1">
          <a:blip r:embed="rId9">
            <a:extLst>
              <a:ext uri="{28A0092B-C50C-407E-A947-70E740481C1C}">
                <a14:useLocalDpi xmlns:a14="http://schemas.microsoft.com/office/drawing/2010/main" val="0"/>
              </a:ext>
            </a:extLst>
          </a:blip>
          <a:srcRect t="53415"/>
          <a:stretch/>
        </p:blipFill>
        <p:spPr>
          <a:xfrm>
            <a:off x="732264" y="3771623"/>
            <a:ext cx="7679472" cy="2475257"/>
          </a:xfrm>
          <a:prstGeom prst="rect">
            <a:avLst/>
          </a:prstGeom>
        </p:spPr>
      </p:pic>
    </p:spTree>
    <p:extLst>
      <p:ext uri="{BB962C8B-B14F-4D97-AF65-F5344CB8AC3E}">
        <p14:creationId xmlns:p14="http://schemas.microsoft.com/office/powerpoint/2010/main" val="16050182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1E9326-06A9-D843-9F15-BC3324EE5826}"/>
              </a:ext>
            </a:extLst>
          </p:cNvPr>
          <p:cNvSpPr>
            <a:spLocks noGrp="1"/>
          </p:cNvSpPr>
          <p:nvPr>
            <p:ph type="title"/>
          </p:nvPr>
        </p:nvSpPr>
        <p:spPr/>
        <p:txBody>
          <a:bodyPr/>
          <a:lstStyle/>
          <a:p>
            <a:r>
              <a:rPr lang="en-US" dirty="0"/>
              <a:t>Agenda</a:t>
            </a:r>
          </a:p>
        </p:txBody>
      </p:sp>
      <p:sp>
        <p:nvSpPr>
          <p:cNvPr id="3" name="Content Placeholder 2">
            <a:extLst>
              <a:ext uri="{FF2B5EF4-FFF2-40B4-BE49-F238E27FC236}">
                <a16:creationId xmlns:a16="http://schemas.microsoft.com/office/drawing/2014/main" id="{AFB9DA22-BE61-2446-87AE-83F927ADF074}"/>
              </a:ext>
            </a:extLst>
          </p:cNvPr>
          <p:cNvSpPr>
            <a:spLocks noGrp="1"/>
          </p:cNvSpPr>
          <p:nvPr>
            <p:ph idx="1"/>
          </p:nvPr>
        </p:nvSpPr>
        <p:spPr>
          <a:xfrm>
            <a:off x="228600" y="1124744"/>
            <a:ext cx="8610600" cy="5123656"/>
          </a:xfrm>
        </p:spPr>
        <p:txBody>
          <a:bodyPr/>
          <a:lstStyle/>
          <a:p>
            <a:r>
              <a:rPr lang="en-US" dirty="0"/>
              <a:t>The Problem: DNA Read Mapping</a:t>
            </a:r>
          </a:p>
          <a:p>
            <a:pPr lvl="1"/>
            <a:r>
              <a:rPr lang="en-US" dirty="0"/>
              <a:t>State-of-the-art Read Mapper Design</a:t>
            </a:r>
          </a:p>
          <a:p>
            <a:pPr lvl="1"/>
            <a:endParaRPr lang="en-US" dirty="0"/>
          </a:p>
          <a:p>
            <a:r>
              <a:rPr lang="en-US" dirty="0"/>
              <a:t>Algorithmic Acceleration </a:t>
            </a:r>
          </a:p>
          <a:p>
            <a:pPr lvl="1"/>
            <a:r>
              <a:rPr lang="en-US" dirty="0"/>
              <a:t>Exploiting Structure of the Genome</a:t>
            </a:r>
          </a:p>
          <a:p>
            <a:pPr lvl="1"/>
            <a:r>
              <a:rPr lang="en-US" dirty="0"/>
              <a:t>Exploiting SIMD Instructions</a:t>
            </a:r>
          </a:p>
          <a:p>
            <a:endParaRPr lang="en-US" dirty="0"/>
          </a:p>
          <a:p>
            <a:r>
              <a:rPr lang="en-US" dirty="0"/>
              <a:t>Hardware Acceleration</a:t>
            </a:r>
          </a:p>
          <a:p>
            <a:pPr lvl="1"/>
            <a:r>
              <a:rPr lang="en-US" dirty="0"/>
              <a:t>Specialized Architectures</a:t>
            </a:r>
          </a:p>
          <a:p>
            <a:pPr lvl="1"/>
            <a:r>
              <a:rPr lang="en-US" dirty="0">
                <a:solidFill>
                  <a:srgbClr val="0000FF"/>
                </a:solidFill>
              </a:rPr>
              <a:t>Processing in Memory &amp; Storage</a:t>
            </a:r>
          </a:p>
          <a:p>
            <a:pPr lvl="1"/>
            <a:endParaRPr lang="en-US" dirty="0"/>
          </a:p>
          <a:p>
            <a:r>
              <a:rPr lang="en-US" dirty="0"/>
              <a:t>Future Opportunities: New Technologies &amp; Applications</a:t>
            </a:r>
          </a:p>
        </p:txBody>
      </p:sp>
      <p:sp>
        <p:nvSpPr>
          <p:cNvPr id="4" name="Slide Number Placeholder 3">
            <a:extLst>
              <a:ext uri="{FF2B5EF4-FFF2-40B4-BE49-F238E27FC236}">
                <a16:creationId xmlns:a16="http://schemas.microsoft.com/office/drawing/2014/main" id="{F4C949E8-B432-2143-85E7-FAB3F0E378C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449848495"/>
      </p:ext>
    </p:extLst>
  </p:cSld>
  <p:clrMapOvr>
    <a:masterClrMapping/>
  </p:clrMapOvr>
  <p:transition/>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32457D-A721-4A44-B8D8-72673576C42C}"/>
              </a:ext>
            </a:extLst>
          </p:cNvPr>
          <p:cNvSpPr>
            <a:spLocks noGrp="1"/>
          </p:cNvSpPr>
          <p:nvPr>
            <p:ph type="title"/>
          </p:nvPr>
        </p:nvSpPr>
        <p:spPr/>
        <p:txBody>
          <a:bodyPr/>
          <a:lstStyle/>
          <a:p>
            <a:r>
              <a:rPr lang="en-US" dirty="0"/>
              <a:t>In-Storage Genome Filtering </a:t>
            </a:r>
            <a:r>
              <a:rPr lang="en-US" sz="3000" b="1" dirty="0">
                <a:solidFill>
                  <a:srgbClr val="006633"/>
                </a:solidFill>
              </a:rPr>
              <a:t>[ASPLOS 2022]</a:t>
            </a:r>
            <a:r>
              <a:rPr lang="en-US" dirty="0"/>
              <a:t> </a:t>
            </a:r>
          </a:p>
        </p:txBody>
      </p:sp>
      <p:sp>
        <p:nvSpPr>
          <p:cNvPr id="3" name="Content Placeholder 2">
            <a:extLst>
              <a:ext uri="{FF2B5EF4-FFF2-40B4-BE49-F238E27FC236}">
                <a16:creationId xmlns:a16="http://schemas.microsoft.com/office/drawing/2014/main" id="{4B0A1321-BE99-F645-98CF-FE78CE8E2A73}"/>
              </a:ext>
            </a:extLst>
          </p:cNvPr>
          <p:cNvSpPr>
            <a:spLocks noGrp="1"/>
          </p:cNvSpPr>
          <p:nvPr>
            <p:ph idx="1"/>
          </p:nvPr>
        </p:nvSpPr>
        <p:spPr>
          <a:xfrm>
            <a:off x="228600" y="1124744"/>
            <a:ext cx="8610600" cy="5123656"/>
          </a:xfrm>
        </p:spPr>
        <p:txBody>
          <a:bodyPr/>
          <a:lstStyle/>
          <a:p>
            <a:r>
              <a:rPr lang="en-US" sz="1600" dirty="0"/>
              <a:t>Nika Mansouri </a:t>
            </a:r>
            <a:r>
              <a:rPr lang="en-US" sz="1600" dirty="0" err="1"/>
              <a:t>Ghiasi</a:t>
            </a:r>
            <a:r>
              <a:rPr lang="en-US" sz="1600" dirty="0"/>
              <a:t>, </a:t>
            </a:r>
            <a:r>
              <a:rPr lang="en-US" sz="1600" dirty="0" err="1"/>
              <a:t>Jisung</a:t>
            </a:r>
            <a:r>
              <a:rPr lang="en-US" sz="1600" dirty="0"/>
              <a:t> Park, Harun Mustafa, </a:t>
            </a:r>
            <a:r>
              <a:rPr lang="en-US" sz="1600" dirty="0" err="1"/>
              <a:t>Jeremie</a:t>
            </a:r>
            <a:r>
              <a:rPr lang="en-US" sz="1600" dirty="0"/>
              <a:t> Kim, </a:t>
            </a:r>
            <a:r>
              <a:rPr lang="en-US" sz="1600" dirty="0" err="1"/>
              <a:t>Ataberk</a:t>
            </a:r>
            <a:r>
              <a:rPr lang="en-US" sz="1600" dirty="0"/>
              <a:t> </a:t>
            </a:r>
            <a:r>
              <a:rPr lang="en-US" sz="1600" dirty="0" err="1"/>
              <a:t>Olgun</a:t>
            </a:r>
            <a:r>
              <a:rPr lang="en-US" sz="1600" dirty="0"/>
              <a:t>, </a:t>
            </a:r>
            <a:r>
              <a:rPr lang="en-US" sz="1600" dirty="0" err="1"/>
              <a:t>Arvid</a:t>
            </a:r>
            <a:r>
              <a:rPr lang="en-US" sz="1600" dirty="0"/>
              <a:t> Gollwitzer, </a:t>
            </a:r>
            <a:r>
              <a:rPr lang="en-US" sz="1600" dirty="0" err="1"/>
              <a:t>Damla</a:t>
            </a:r>
            <a:r>
              <a:rPr lang="en-US" sz="1600" dirty="0"/>
              <a:t> </a:t>
            </a:r>
            <a:r>
              <a:rPr lang="en-US" sz="1600" dirty="0" err="1"/>
              <a:t>Senol</a:t>
            </a:r>
            <a:r>
              <a:rPr lang="en-US" sz="1600" dirty="0"/>
              <a:t> Cali, Can </a:t>
            </a:r>
            <a:r>
              <a:rPr lang="en-US" sz="1600" dirty="0" err="1"/>
              <a:t>Firtina</a:t>
            </a:r>
            <a:r>
              <a:rPr lang="en-US" sz="1600" dirty="0"/>
              <a:t>, </a:t>
            </a:r>
            <a:r>
              <a:rPr lang="en-US" sz="1600" dirty="0" err="1"/>
              <a:t>Haiyu</a:t>
            </a:r>
            <a:r>
              <a:rPr lang="en-US" sz="1600" dirty="0"/>
              <a:t> Mao, Nour </a:t>
            </a:r>
            <a:r>
              <a:rPr lang="en-US" sz="1600" dirty="0" err="1"/>
              <a:t>Almadhoun</a:t>
            </a:r>
            <a:r>
              <a:rPr lang="en-US" sz="1600" dirty="0"/>
              <a:t> </a:t>
            </a:r>
            <a:r>
              <a:rPr lang="en-US" sz="1600" dirty="0" err="1"/>
              <a:t>Alserr</a:t>
            </a:r>
            <a:r>
              <a:rPr lang="en-US" sz="1600" dirty="0"/>
              <a:t>, </a:t>
            </a:r>
            <a:r>
              <a:rPr lang="en-US" sz="1600" dirty="0" err="1"/>
              <a:t>Rachata</a:t>
            </a:r>
            <a:r>
              <a:rPr lang="en-US" sz="1600" dirty="0"/>
              <a:t> </a:t>
            </a:r>
            <a:r>
              <a:rPr lang="en-US" sz="1600" dirty="0" err="1"/>
              <a:t>Ausavarungnirun</a:t>
            </a:r>
            <a:r>
              <a:rPr lang="en-US" sz="1600" dirty="0"/>
              <a:t>, Nandita Vijaykumar, Mohammed </a:t>
            </a:r>
            <a:r>
              <a:rPr lang="en-US" sz="1600" dirty="0" err="1"/>
              <a:t>Alser</a:t>
            </a:r>
            <a:r>
              <a:rPr lang="en-US" sz="1600" dirty="0"/>
              <a:t>, and Onur Mutlu,</a:t>
            </a:r>
            <a:br>
              <a:rPr lang="en-US" sz="1600" dirty="0"/>
            </a:br>
            <a:r>
              <a:rPr lang="en-US" sz="1600" b="1" dirty="0">
                <a:solidFill>
                  <a:srgbClr val="0432FF"/>
                </a:solidFill>
                <a:hlinkClick r:id="rId2">
                  <a:extLst>
                    <a:ext uri="{A12FA001-AC4F-418D-AE19-62706E023703}">
                      <ahyp:hlinkClr xmlns:ahyp="http://schemas.microsoft.com/office/drawing/2018/hyperlinkcolor" val="tx"/>
                    </a:ext>
                  </a:extLst>
                </a:hlinkClick>
              </a:rPr>
              <a:t>"GenStore: A High-Performance and Energy-Efficient In-Storage Computing System for Genome Sequence Analysis"</a:t>
            </a:r>
            <a:br>
              <a:rPr lang="en-US" sz="1600" dirty="0">
                <a:solidFill>
                  <a:srgbClr val="0432FF"/>
                </a:solidFill>
              </a:rPr>
            </a:br>
            <a:r>
              <a:rPr lang="en-US" sz="1600" i="1" dirty="0"/>
              <a:t>Proceedings of the </a:t>
            </a:r>
            <a:r>
              <a:rPr lang="en-US" sz="1600" i="1" dirty="0">
                <a:hlinkClick r:id="rId3"/>
              </a:rPr>
              <a:t>27th International Conference on Architectural Support for Programming Languages and Operating Systems</a:t>
            </a:r>
            <a:r>
              <a:rPr lang="en-US" sz="1600" i="1" dirty="0"/>
              <a:t> (</a:t>
            </a:r>
            <a:r>
              <a:rPr lang="en-US" sz="1600" b="1" i="1" dirty="0"/>
              <a:t>ASPLOS</a:t>
            </a:r>
            <a:r>
              <a:rPr lang="en-US" sz="1600" i="1" dirty="0"/>
              <a:t>)</a:t>
            </a:r>
            <a:r>
              <a:rPr lang="en-US" sz="1600" dirty="0"/>
              <a:t>, Virtual, February-March 2022.</a:t>
            </a:r>
            <a:br>
              <a:rPr lang="en-US" sz="1600" dirty="0"/>
            </a:br>
            <a:r>
              <a:rPr lang="en-US" sz="1600" dirty="0"/>
              <a:t>[</a:t>
            </a:r>
            <a:r>
              <a:rPr lang="en-US" sz="1600" dirty="0">
                <a:hlinkClick r:id="rId4"/>
              </a:rPr>
              <a:t>Lightning Talk 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Lightning Talk Video</a:t>
            </a:r>
            <a:r>
              <a:rPr lang="en-US" sz="1600" dirty="0"/>
              <a:t> (90 seconds)]</a:t>
            </a:r>
          </a:p>
          <a:p>
            <a:pPr marL="0" indent="0">
              <a:buNone/>
            </a:pPr>
            <a:br>
              <a:rPr lang="en-US" sz="1600" dirty="0"/>
            </a:br>
            <a:endParaRPr lang="en-US" sz="1600" dirty="0"/>
          </a:p>
        </p:txBody>
      </p:sp>
      <p:sp>
        <p:nvSpPr>
          <p:cNvPr id="4" name="Slide Number Placeholder 3">
            <a:extLst>
              <a:ext uri="{FF2B5EF4-FFF2-40B4-BE49-F238E27FC236}">
                <a16:creationId xmlns:a16="http://schemas.microsoft.com/office/drawing/2014/main" id="{352A6B0D-F903-EF49-95E9-CBAF1ED54C8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FE40AA4F-1E6B-654B-901C-A9559E10A0EC}"/>
              </a:ext>
            </a:extLst>
          </p:cNvPr>
          <p:cNvPicPr>
            <a:picLocks noChangeAspect="1"/>
          </p:cNvPicPr>
          <p:nvPr/>
        </p:nvPicPr>
        <p:blipFill>
          <a:blip r:embed="rId7"/>
          <a:stretch>
            <a:fillRect/>
          </a:stretch>
        </p:blipFill>
        <p:spPr>
          <a:xfrm>
            <a:off x="0" y="4114800"/>
            <a:ext cx="9144000" cy="2009981"/>
          </a:xfrm>
          <a:prstGeom prst="rect">
            <a:avLst/>
          </a:prstGeom>
        </p:spPr>
      </p:pic>
    </p:spTree>
    <p:extLst>
      <p:ext uri="{BB962C8B-B14F-4D97-AF65-F5344CB8AC3E}">
        <p14:creationId xmlns:p14="http://schemas.microsoft.com/office/powerpoint/2010/main" val="3620935801"/>
      </p:ext>
    </p:extLst>
  </p:cSld>
  <p:clrMapOvr>
    <a:masterClrMapping/>
  </p:clrMapOvr>
  <p:transition/>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3829D2-A40B-314C-A479-C95DDD1C2E10}"/>
              </a:ext>
            </a:extLst>
          </p:cNvPr>
          <p:cNvSpPr>
            <a:spLocks noGrp="1"/>
          </p:cNvSpPr>
          <p:nvPr>
            <p:ph type="title"/>
          </p:nvPr>
        </p:nvSpPr>
        <p:spPr/>
        <p:txBody>
          <a:bodyPr/>
          <a:lstStyle/>
          <a:p>
            <a:r>
              <a:rPr lang="en-CH" dirty="0"/>
              <a:t>Genome Sequence Analysis</a:t>
            </a:r>
          </a:p>
        </p:txBody>
      </p:sp>
      <p:sp>
        <p:nvSpPr>
          <p:cNvPr id="21" name="Rectangle 20">
            <a:extLst>
              <a:ext uri="{FF2B5EF4-FFF2-40B4-BE49-F238E27FC236}">
                <a16:creationId xmlns:a16="http://schemas.microsoft.com/office/drawing/2014/main" id="{E01ACC52-BF73-DA42-AD9D-F8B156EAD431}"/>
              </a:ext>
            </a:extLst>
          </p:cNvPr>
          <p:cNvSpPr/>
          <p:nvPr/>
        </p:nvSpPr>
        <p:spPr>
          <a:xfrm>
            <a:off x="0" y="4374560"/>
            <a:ext cx="9144000" cy="763923"/>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srgbClr val="C00000"/>
                </a:solidFill>
                <a:effectLst/>
                <a:uLnTx/>
                <a:uFillTx/>
                <a:latin typeface="Corbel" panose="020B0503020204020204" pitchFamily="34" charset="0"/>
                <a:ea typeface="+mn-ea"/>
                <a:cs typeface="+mn-cs"/>
              </a:rPr>
              <a:t>Computation overhead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a:t>
            </a:r>
          </a:p>
        </p:txBody>
      </p:sp>
      <p:sp>
        <p:nvSpPr>
          <p:cNvPr id="22" name="Rectangle 21">
            <a:extLst>
              <a:ext uri="{FF2B5EF4-FFF2-40B4-BE49-F238E27FC236}">
                <a16:creationId xmlns:a16="http://schemas.microsoft.com/office/drawing/2014/main" id="{F3671EFC-1331-174D-B84F-34BC5F4A4A6B}"/>
              </a:ext>
            </a:extLst>
          </p:cNvPr>
          <p:cNvSpPr/>
          <p:nvPr/>
        </p:nvSpPr>
        <p:spPr>
          <a:xfrm>
            <a:off x="-1" y="5303763"/>
            <a:ext cx="9144000" cy="748921"/>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Corbel" panose="020B0503020204020204" pitchFamily="34" charset="0"/>
                <a:ea typeface="+mn-ea"/>
                <a:cs typeface="+mn-cs"/>
              </a:rPr>
              <a:t>Data </a:t>
            </a:r>
            <a:r>
              <a:rPr kumimoji="0" lang="en-GB" sz="2800" b="1" i="0" u="none" strike="noStrike" kern="1200" cap="none" spc="0" normalizeH="0" baseline="0" noProof="0" dirty="0">
                <a:ln>
                  <a:noFill/>
                </a:ln>
                <a:solidFill>
                  <a:srgbClr val="C00000"/>
                </a:solidFill>
                <a:effectLst/>
                <a:uLnTx/>
                <a:uFillTx/>
                <a:latin typeface="Corbel" panose="020B0503020204020204" pitchFamily="34" charset="0"/>
                <a:ea typeface="+mn-ea"/>
                <a:cs typeface="+mn-cs"/>
              </a:rPr>
              <a:t>movement overhead </a:t>
            </a:r>
            <a:r>
              <a:rPr kumimoji="0" lang="en-CH"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a:t>
            </a:r>
          </a:p>
        </p:txBody>
      </p:sp>
      <p:pic>
        <p:nvPicPr>
          <p:cNvPr id="24" name="Graphic 23" descr="Close">
            <a:extLst>
              <a:ext uri="{FF2B5EF4-FFF2-40B4-BE49-F238E27FC236}">
                <a16:creationId xmlns:a16="http://schemas.microsoft.com/office/drawing/2014/main" id="{481E8CAD-DA0B-DE49-AE7E-ADF48238749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78837" y="4306723"/>
            <a:ext cx="914400" cy="914400"/>
          </a:xfrm>
          <a:prstGeom prst="rect">
            <a:avLst/>
          </a:prstGeom>
        </p:spPr>
      </p:pic>
      <p:sp>
        <p:nvSpPr>
          <p:cNvPr id="26" name="Rounded Rectangle 25">
            <a:extLst>
              <a:ext uri="{FF2B5EF4-FFF2-40B4-BE49-F238E27FC236}">
                <a16:creationId xmlns:a16="http://schemas.microsoft.com/office/drawing/2014/main" id="{529F4988-C678-5947-BDB2-49390A868FE9}"/>
              </a:ext>
            </a:extLst>
          </p:cNvPr>
          <p:cNvSpPr/>
          <p:nvPr/>
        </p:nvSpPr>
        <p:spPr>
          <a:xfrm>
            <a:off x="6724358" y="2291781"/>
            <a:ext cx="2048907" cy="1458415"/>
          </a:xfrm>
          <a:prstGeom prst="roundRect">
            <a:avLst>
              <a:gd name="adj" fmla="val 7116"/>
            </a:avLst>
          </a:prstGeom>
          <a:solidFill>
            <a:srgbClr val="F2E7FF"/>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Computation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Unit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srgbClr val="A5A5A5">
                    <a:lumMod val="75000"/>
                  </a:srgbClr>
                </a:solidFill>
                <a:effectLst/>
                <a:uLnTx/>
                <a:uFillTx/>
                <a:latin typeface="Corbel" panose="020B0503020204020204" pitchFamily="34" charset="0"/>
                <a:ea typeface="+mn-ea"/>
                <a:cs typeface="+mn-cs"/>
              </a:rPr>
              <a:t>(CPU or Accelerator)</a:t>
            </a:r>
          </a:p>
        </p:txBody>
      </p:sp>
      <p:sp>
        <p:nvSpPr>
          <p:cNvPr id="27" name="Rounded Rectangle 26">
            <a:extLst>
              <a:ext uri="{FF2B5EF4-FFF2-40B4-BE49-F238E27FC236}">
                <a16:creationId xmlns:a16="http://schemas.microsoft.com/office/drawing/2014/main" id="{2B63E99D-D1E4-8245-8CB2-BCD3BEAAF8DA}"/>
              </a:ext>
            </a:extLst>
          </p:cNvPr>
          <p:cNvSpPr/>
          <p:nvPr/>
        </p:nvSpPr>
        <p:spPr>
          <a:xfrm>
            <a:off x="5842000" y="2291782"/>
            <a:ext cx="840153" cy="1458415"/>
          </a:xfrm>
          <a:prstGeom prst="roundRect">
            <a:avLst>
              <a:gd name="adj" fmla="val 7116"/>
            </a:avLst>
          </a:prstGeom>
          <a:solidFill>
            <a:schemeClr val="accent2">
              <a:lumMod val="20000"/>
              <a:lumOff val="80000"/>
            </a:schemeClr>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Cache</a:t>
            </a:r>
            <a:endParaRPr kumimoji="0" lang="en-CH" sz="1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28" name="Rounded Rectangle 27">
            <a:extLst>
              <a:ext uri="{FF2B5EF4-FFF2-40B4-BE49-F238E27FC236}">
                <a16:creationId xmlns:a16="http://schemas.microsoft.com/office/drawing/2014/main" id="{4E6BADFB-FFE1-4E42-8501-08F12E36204A}"/>
              </a:ext>
            </a:extLst>
          </p:cNvPr>
          <p:cNvSpPr/>
          <p:nvPr/>
        </p:nvSpPr>
        <p:spPr>
          <a:xfrm>
            <a:off x="3898900" y="2291782"/>
            <a:ext cx="1345754" cy="1458415"/>
          </a:xfrm>
          <a:prstGeom prst="roundRect">
            <a:avLst>
              <a:gd name="adj" fmla="val 7116"/>
            </a:avLst>
          </a:prstGeom>
          <a:solidFill>
            <a:schemeClr val="accent6">
              <a:lumMod val="20000"/>
              <a:lumOff val="80000"/>
            </a:schemeClr>
          </a:solid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Main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Memory</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30" name="Rectangle 29">
            <a:extLst>
              <a:ext uri="{FF2B5EF4-FFF2-40B4-BE49-F238E27FC236}">
                <a16:creationId xmlns:a16="http://schemas.microsoft.com/office/drawing/2014/main" id="{84709FEE-9362-744D-BD7D-4090E60D2C2C}"/>
              </a:ext>
            </a:extLst>
          </p:cNvPr>
          <p:cNvSpPr/>
          <p:nvPr/>
        </p:nvSpPr>
        <p:spPr>
          <a:xfrm>
            <a:off x="393539" y="2335943"/>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p>
        </p:txBody>
      </p:sp>
      <p:sp>
        <p:nvSpPr>
          <p:cNvPr id="31" name="Rectangle 30">
            <a:extLst>
              <a:ext uri="{FF2B5EF4-FFF2-40B4-BE49-F238E27FC236}">
                <a16:creationId xmlns:a16="http://schemas.microsoft.com/office/drawing/2014/main" id="{3271D223-4AC2-EF42-ACC1-66113579DA7F}"/>
              </a:ext>
            </a:extLst>
          </p:cNvPr>
          <p:cNvSpPr/>
          <p:nvPr/>
        </p:nvSpPr>
        <p:spPr>
          <a:xfrm>
            <a:off x="393539" y="2785215"/>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AAAA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p>
        </p:txBody>
      </p:sp>
      <p:sp>
        <p:nvSpPr>
          <p:cNvPr id="32" name="Rectangle 31">
            <a:extLst>
              <a:ext uri="{FF2B5EF4-FFF2-40B4-BE49-F238E27FC236}">
                <a16:creationId xmlns:a16="http://schemas.microsoft.com/office/drawing/2014/main" id="{64F2603E-EC35-944A-B5BF-522099302E4A}"/>
              </a:ext>
            </a:extLst>
          </p:cNvPr>
          <p:cNvSpPr/>
          <p:nvPr/>
        </p:nvSpPr>
        <p:spPr>
          <a:xfrm>
            <a:off x="393539" y="3234487"/>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TTTTTT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AAA</a:t>
            </a:r>
          </a:p>
        </p:txBody>
      </p:sp>
      <p:sp>
        <p:nvSpPr>
          <p:cNvPr id="14" name="Rectangle 13">
            <a:extLst>
              <a:ext uri="{FF2B5EF4-FFF2-40B4-BE49-F238E27FC236}">
                <a16:creationId xmlns:a16="http://schemas.microsoft.com/office/drawing/2014/main" id="{24B28578-0EA7-1344-8553-2880F1E40B36}"/>
              </a:ext>
            </a:extLst>
          </p:cNvPr>
          <p:cNvSpPr/>
          <p:nvPr/>
        </p:nvSpPr>
        <p:spPr>
          <a:xfrm>
            <a:off x="735911" y="3475414"/>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p>
        </p:txBody>
      </p:sp>
      <p:sp>
        <p:nvSpPr>
          <p:cNvPr id="15" name="Rectangle 14">
            <a:extLst>
              <a:ext uri="{FF2B5EF4-FFF2-40B4-BE49-F238E27FC236}">
                <a16:creationId xmlns:a16="http://schemas.microsoft.com/office/drawing/2014/main" id="{71102E78-13BB-5F40-8AB1-CDB1BEB38F0B}"/>
              </a:ext>
            </a:extLst>
          </p:cNvPr>
          <p:cNvSpPr/>
          <p:nvPr/>
        </p:nvSpPr>
        <p:spPr>
          <a:xfrm>
            <a:off x="688693" y="2518619"/>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p>
        </p:txBody>
      </p:sp>
      <p:sp>
        <p:nvSpPr>
          <p:cNvPr id="16" name="Rectangle 15">
            <a:extLst>
              <a:ext uri="{FF2B5EF4-FFF2-40B4-BE49-F238E27FC236}">
                <a16:creationId xmlns:a16="http://schemas.microsoft.com/office/drawing/2014/main" id="{66AF30CC-AFFD-C243-B35B-C66C856DFAAA}"/>
              </a:ext>
            </a:extLst>
          </p:cNvPr>
          <p:cNvSpPr/>
          <p:nvPr/>
        </p:nvSpPr>
        <p:spPr>
          <a:xfrm>
            <a:off x="688693" y="2993932"/>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17" name="Rectangle 16">
            <a:extLst>
              <a:ext uri="{FF2B5EF4-FFF2-40B4-BE49-F238E27FC236}">
                <a16:creationId xmlns:a16="http://schemas.microsoft.com/office/drawing/2014/main" id="{7382F4E4-D6C2-1545-B09F-1D6880140494}"/>
              </a:ext>
            </a:extLst>
          </p:cNvPr>
          <p:cNvSpPr/>
          <p:nvPr/>
        </p:nvSpPr>
        <p:spPr>
          <a:xfrm>
            <a:off x="720477" y="3238345"/>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CCCC</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18" name="Rectangle 17">
            <a:extLst>
              <a:ext uri="{FF2B5EF4-FFF2-40B4-BE49-F238E27FC236}">
                <a16:creationId xmlns:a16="http://schemas.microsoft.com/office/drawing/2014/main" id="{5F0239A0-AC43-254F-986D-684EDE49C650}"/>
              </a:ext>
            </a:extLst>
          </p:cNvPr>
          <p:cNvSpPr/>
          <p:nvPr/>
        </p:nvSpPr>
        <p:spPr>
          <a:xfrm>
            <a:off x="688041" y="2755783"/>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19" name="Rectangle 18">
            <a:extLst>
              <a:ext uri="{FF2B5EF4-FFF2-40B4-BE49-F238E27FC236}">
                <a16:creationId xmlns:a16="http://schemas.microsoft.com/office/drawing/2014/main" id="{4A46DDE2-1447-5147-855B-E194AB338B55}"/>
              </a:ext>
            </a:extLst>
          </p:cNvPr>
          <p:cNvSpPr/>
          <p:nvPr/>
        </p:nvSpPr>
        <p:spPr>
          <a:xfrm>
            <a:off x="756210" y="2351701"/>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GT</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4" name="TextBox 3">
            <a:extLst>
              <a:ext uri="{FF2B5EF4-FFF2-40B4-BE49-F238E27FC236}">
                <a16:creationId xmlns:a16="http://schemas.microsoft.com/office/drawing/2014/main" id="{7289B15F-EA14-7F42-9071-0F136A6363FF}"/>
              </a:ext>
            </a:extLst>
          </p:cNvPr>
          <p:cNvSpPr txBox="1"/>
          <p:nvPr/>
        </p:nvSpPr>
        <p:spPr>
          <a:xfrm>
            <a:off x="6841354" y="1768561"/>
            <a:ext cx="181491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srgbClr val="C00000"/>
                </a:solidFill>
                <a:effectLst/>
                <a:uLnTx/>
                <a:uFillTx/>
                <a:latin typeface="Corbel" panose="020B0503020204020204" pitchFamily="34" charset="0"/>
                <a:ea typeface="+mn-ea"/>
                <a:cs typeface="+mn-cs"/>
              </a:rPr>
              <a:t>Alignment</a:t>
            </a:r>
          </a:p>
        </p:txBody>
      </p:sp>
      <p:sp>
        <p:nvSpPr>
          <p:cNvPr id="5" name="Striped Right Arrow 4">
            <a:extLst>
              <a:ext uri="{FF2B5EF4-FFF2-40B4-BE49-F238E27FC236}">
                <a16:creationId xmlns:a16="http://schemas.microsoft.com/office/drawing/2014/main" id="{E8DE3FB2-0066-CC44-88B8-5F3645C02031}"/>
              </a:ext>
            </a:extLst>
          </p:cNvPr>
          <p:cNvSpPr/>
          <p:nvPr/>
        </p:nvSpPr>
        <p:spPr>
          <a:xfrm>
            <a:off x="1445366" y="910326"/>
            <a:ext cx="5886717" cy="985838"/>
          </a:xfrm>
          <a:prstGeom prst="striped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prstClr val="white"/>
                </a:solidFill>
                <a:effectLst/>
                <a:uLnTx/>
                <a:uFillTx/>
                <a:latin typeface="Corbel" panose="020B0503020204020204" pitchFamily="34" charset="0"/>
                <a:ea typeface="+mn-ea"/>
                <a:cs typeface="+mn-cs"/>
              </a:rPr>
              <a:t>Data Movement from Storage</a:t>
            </a:r>
          </a:p>
        </p:txBody>
      </p:sp>
      <p:pic>
        <p:nvPicPr>
          <p:cNvPr id="23" name="Graphic 22" descr="Close">
            <a:extLst>
              <a:ext uri="{FF2B5EF4-FFF2-40B4-BE49-F238E27FC236}">
                <a16:creationId xmlns:a16="http://schemas.microsoft.com/office/drawing/2014/main" id="{5C074053-199E-AE4B-94E6-C5A21A2B6B4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78837" y="5219357"/>
            <a:ext cx="914400" cy="914400"/>
          </a:xfrm>
          <a:prstGeom prst="rect">
            <a:avLst/>
          </a:prstGeom>
        </p:spPr>
      </p:pic>
      <p:sp>
        <p:nvSpPr>
          <p:cNvPr id="25" name="Rounded Rectangle 24">
            <a:extLst>
              <a:ext uri="{FF2B5EF4-FFF2-40B4-BE49-F238E27FC236}">
                <a16:creationId xmlns:a16="http://schemas.microsoft.com/office/drawing/2014/main" id="{A33E3FE5-D2D1-A64A-BCDD-FDAE87FF39D1}"/>
              </a:ext>
            </a:extLst>
          </p:cNvPr>
          <p:cNvSpPr/>
          <p:nvPr/>
        </p:nvSpPr>
        <p:spPr>
          <a:xfrm>
            <a:off x="322865" y="2291781"/>
            <a:ext cx="2245002" cy="1458415"/>
          </a:xfrm>
          <a:prstGeom prst="roundRect">
            <a:avLst>
              <a:gd name="adj" fmla="val 7116"/>
            </a:avLst>
          </a:prstGeom>
          <a:solidFill>
            <a:schemeClr val="accent1">
              <a:lumMod val="20000"/>
              <a:lumOff val="80000"/>
            </a:schemeClr>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Storage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System</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Tree>
    <p:custDataLst>
      <p:tags r:id="rId1"/>
    </p:custDataLst>
    <p:extLst>
      <p:ext uri="{BB962C8B-B14F-4D97-AF65-F5344CB8AC3E}">
        <p14:creationId xmlns:p14="http://schemas.microsoft.com/office/powerpoint/2010/main" val="9715601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2.77778E-6 2.96296E-6 L 0.75781 0.21203 " pathEditMode="relative" rAng="0" ptsTypes="AA">
                                      <p:cBhvr>
                                        <p:cTn id="6" dur="500" fill="hold"/>
                                        <p:tgtEl>
                                          <p:spTgt spid="30"/>
                                        </p:tgtEl>
                                        <p:attrNameLst>
                                          <p:attrName>ppt_x</p:attrName>
                                          <p:attrName>ppt_y</p:attrName>
                                        </p:attrNameLst>
                                      </p:cBhvr>
                                      <p:rCtr x="37882" y="10602"/>
                                    </p:animMotion>
                                  </p:childTnLst>
                                </p:cTn>
                              </p:par>
                            </p:childTnLst>
                          </p:cTn>
                        </p:par>
                        <p:par>
                          <p:cTn id="7" fill="hold">
                            <p:stCondLst>
                              <p:cond delay="500"/>
                            </p:stCondLst>
                            <p:childTnLst>
                              <p:par>
                                <p:cTn id="8" presetID="0" presetClass="path" presetSubtype="0" accel="50000" decel="50000" fill="hold" grpId="0" nodeType="afterEffect">
                                  <p:stCondLst>
                                    <p:cond delay="0"/>
                                  </p:stCondLst>
                                  <p:childTnLst>
                                    <p:animMotion origin="layout" path="M 0.01458 0.10856 L 0.73472 0.15185 " pathEditMode="relative" rAng="0" ptsTypes="AA">
                                      <p:cBhvr>
                                        <p:cTn id="9" dur="500" fill="hold"/>
                                        <p:tgtEl>
                                          <p:spTgt spid="31"/>
                                        </p:tgtEl>
                                        <p:attrNameLst>
                                          <p:attrName>ppt_x</p:attrName>
                                          <p:attrName>ppt_y</p:attrName>
                                        </p:attrNameLst>
                                      </p:cBhvr>
                                      <p:rCtr x="36007" y="2153"/>
                                    </p:animMotion>
                                  </p:childTnLst>
                                </p:cTn>
                              </p:par>
                            </p:childTnLst>
                          </p:cTn>
                        </p:par>
                        <p:par>
                          <p:cTn id="10" fill="hold">
                            <p:stCondLst>
                              <p:cond delay="1000"/>
                            </p:stCondLst>
                            <p:childTnLst>
                              <p:par>
                                <p:cTn id="11" presetID="0" presetClass="path" presetSubtype="0" accel="50000" decel="50000" fill="hold" grpId="0" nodeType="afterEffect">
                                  <p:stCondLst>
                                    <p:cond delay="0"/>
                                  </p:stCondLst>
                                  <p:childTnLst>
                                    <p:animMotion origin="layout" path="M 0.01458 0.0449 L 0.73472 0.08819 " pathEditMode="relative" rAng="0" ptsTypes="AA">
                                      <p:cBhvr>
                                        <p:cTn id="12" dur="500" fill="hold"/>
                                        <p:tgtEl>
                                          <p:spTgt spid="32"/>
                                        </p:tgtEl>
                                        <p:attrNameLst>
                                          <p:attrName>ppt_x</p:attrName>
                                          <p:attrName>ppt_y</p:attrName>
                                        </p:attrNameLst>
                                      </p:cBhvr>
                                      <p:rCtr x="36007" y="2153"/>
                                    </p:animMotion>
                                  </p:childTnLst>
                                </p:cTn>
                              </p:par>
                            </p:childTnLst>
                          </p:cTn>
                        </p:par>
                        <p:par>
                          <p:cTn id="13" fill="hold">
                            <p:stCondLst>
                              <p:cond delay="1500"/>
                            </p:stCondLst>
                            <p:childTnLst>
                              <p:par>
                                <p:cTn id="14" presetID="0" presetClass="path" presetSubtype="0" accel="50000" decel="50000" fill="hold" grpId="0" nodeType="afterEffect">
                                  <p:stCondLst>
                                    <p:cond delay="0"/>
                                  </p:stCondLst>
                                  <p:childTnLst>
                                    <p:animMotion origin="layout" path="M -0.01268 -0.08611 L 0.71024 0.05162 " pathEditMode="relative" rAng="0" ptsTypes="AA">
                                      <p:cBhvr>
                                        <p:cTn id="15" dur="500" fill="hold"/>
                                        <p:tgtEl>
                                          <p:spTgt spid="14"/>
                                        </p:tgtEl>
                                        <p:attrNameLst>
                                          <p:attrName>ppt_x</p:attrName>
                                          <p:attrName>ppt_y</p:attrName>
                                        </p:attrNameLst>
                                      </p:cBhvr>
                                      <p:rCtr x="36146" y="6875"/>
                                    </p:animMotion>
                                  </p:childTnLst>
                                </p:cTn>
                              </p:par>
                            </p:childTnLst>
                          </p:cTn>
                        </p:par>
                        <p:par>
                          <p:cTn id="16" fill="hold">
                            <p:stCondLst>
                              <p:cond delay="2000"/>
                            </p:stCondLst>
                            <p:childTnLst>
                              <p:par>
                                <p:cTn id="17" presetID="0" presetClass="path" presetSubtype="0" accel="50000" decel="50000" fill="hold" grpId="0" nodeType="afterEffect">
                                  <p:stCondLst>
                                    <p:cond delay="0"/>
                                  </p:stCondLst>
                                  <p:childTnLst>
                                    <p:animMotion origin="layout" path="M -0.01597 2.59259E-6 L 0.71406 0.19097 " pathEditMode="relative" rAng="0" ptsTypes="AA">
                                      <p:cBhvr>
                                        <p:cTn id="18" dur="500" fill="hold"/>
                                        <p:tgtEl>
                                          <p:spTgt spid="15"/>
                                        </p:tgtEl>
                                        <p:attrNameLst>
                                          <p:attrName>ppt_x</p:attrName>
                                          <p:attrName>ppt_y</p:attrName>
                                        </p:attrNameLst>
                                      </p:cBhvr>
                                      <p:rCtr x="36493" y="9537"/>
                                    </p:animMotion>
                                  </p:childTnLst>
                                </p:cTn>
                              </p:par>
                            </p:childTnLst>
                          </p:cTn>
                        </p:par>
                        <p:par>
                          <p:cTn id="19" fill="hold">
                            <p:stCondLst>
                              <p:cond delay="2500"/>
                            </p:stCondLst>
                            <p:childTnLst>
                              <p:par>
                                <p:cTn id="20" presetID="0" presetClass="path" presetSubtype="0" accel="50000" decel="50000" fill="hold" grpId="0" nodeType="afterEffect">
                                  <p:stCondLst>
                                    <p:cond delay="0"/>
                                  </p:stCondLst>
                                  <p:childTnLst>
                                    <p:animMotion origin="layout" path="M 0.00521 0.03611 L 0.70747 0.13472 " pathEditMode="relative" rAng="0" ptsTypes="AA">
                                      <p:cBhvr>
                                        <p:cTn id="21" dur="500" fill="hold"/>
                                        <p:tgtEl>
                                          <p:spTgt spid="16"/>
                                        </p:tgtEl>
                                        <p:attrNameLst>
                                          <p:attrName>ppt_x</p:attrName>
                                          <p:attrName>ppt_y</p:attrName>
                                        </p:attrNameLst>
                                      </p:cBhvr>
                                      <p:rCtr x="35104" y="4931"/>
                                    </p:animMotion>
                                  </p:childTnLst>
                                </p:cTn>
                              </p:par>
                            </p:childTnLst>
                          </p:cTn>
                        </p:par>
                        <p:par>
                          <p:cTn id="22" fill="hold">
                            <p:stCondLst>
                              <p:cond delay="3000"/>
                            </p:stCondLst>
                            <p:childTnLst>
                              <p:par>
                                <p:cTn id="23" presetID="0" presetClass="path" presetSubtype="0" accel="50000" decel="50000" fill="hold" grpId="0" nodeType="afterEffect">
                                  <p:stCondLst>
                                    <p:cond delay="0"/>
                                  </p:stCondLst>
                                  <p:childTnLst>
                                    <p:animMotion origin="layout" path="M 0.00174 0.02384 L 0.70677 0.09537 " pathEditMode="relative" rAng="0" ptsTypes="AA">
                                      <p:cBhvr>
                                        <p:cTn id="24" dur="500" fill="hold"/>
                                        <p:tgtEl>
                                          <p:spTgt spid="17"/>
                                        </p:tgtEl>
                                        <p:attrNameLst>
                                          <p:attrName>ppt_x</p:attrName>
                                          <p:attrName>ppt_y</p:attrName>
                                        </p:attrNameLst>
                                      </p:cBhvr>
                                      <p:rCtr x="35243" y="3565"/>
                                    </p:animMotion>
                                  </p:childTnLst>
                                </p:cTn>
                              </p:par>
                            </p:childTnLst>
                          </p:cTn>
                        </p:par>
                        <p:par>
                          <p:cTn id="25" fill="hold">
                            <p:stCondLst>
                              <p:cond delay="3500"/>
                            </p:stCondLst>
                            <p:childTnLst>
                              <p:par>
                                <p:cTn id="26" presetID="0" presetClass="path" presetSubtype="0" accel="50000" decel="50000" fill="hold" grpId="0" nodeType="afterEffect">
                                  <p:stCondLst>
                                    <p:cond delay="0"/>
                                  </p:stCondLst>
                                  <p:childTnLst>
                                    <p:animMotion origin="layout" path="M 0.00538 0.02616 L 0.7342 0.16458 " pathEditMode="relative" rAng="0" ptsTypes="AA">
                                      <p:cBhvr>
                                        <p:cTn id="27" dur="500" fill="hold"/>
                                        <p:tgtEl>
                                          <p:spTgt spid="18"/>
                                        </p:tgtEl>
                                        <p:attrNameLst>
                                          <p:attrName>ppt_x</p:attrName>
                                          <p:attrName>ppt_y</p:attrName>
                                        </p:attrNameLst>
                                      </p:cBhvr>
                                      <p:rCtr x="36441" y="6921"/>
                                    </p:animMotion>
                                  </p:childTnLst>
                                </p:cTn>
                              </p:par>
                            </p:childTnLst>
                          </p:cTn>
                        </p:par>
                        <p:par>
                          <p:cTn id="28" fill="hold">
                            <p:stCondLst>
                              <p:cond delay="4000"/>
                            </p:stCondLst>
                            <p:childTnLst>
                              <p:par>
                                <p:cTn id="29" presetID="0" presetClass="path" presetSubtype="0" accel="50000" decel="50000" fill="hold" grpId="0" nodeType="afterEffect">
                                  <p:stCondLst>
                                    <p:cond delay="0"/>
                                  </p:stCondLst>
                                  <p:childTnLst>
                                    <p:animMotion origin="layout" path="M 0.00695 0.01759 L 0.72361 0.22292 " pathEditMode="relative" rAng="0" ptsTypes="AA">
                                      <p:cBhvr>
                                        <p:cTn id="30" dur="500" fill="hold"/>
                                        <p:tgtEl>
                                          <p:spTgt spid="19"/>
                                        </p:tgtEl>
                                        <p:attrNameLst>
                                          <p:attrName>ppt_x</p:attrName>
                                          <p:attrName>ppt_y</p:attrName>
                                        </p:attrNameLst>
                                      </p:cBhvr>
                                      <p:rCtr x="35833" y="10255"/>
                                    </p:animMotion>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21"/>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24"/>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4"/>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22"/>
                                        </p:tgtEl>
                                        <p:attrNameLst>
                                          <p:attrName>style.visibility</p:attrName>
                                        </p:attrNameLst>
                                      </p:cBhvr>
                                      <p:to>
                                        <p:strVal val="visible"/>
                                      </p:to>
                                    </p:set>
                                  </p:childTnLst>
                                </p:cTn>
                              </p:par>
                              <p:par>
                                <p:cTn id="43" presetID="22" presetClass="entr" presetSubtype="8" fill="hold" grpId="0" nodeType="withEffect">
                                  <p:stCondLst>
                                    <p:cond delay="0"/>
                                  </p:stCondLst>
                                  <p:childTnLst>
                                    <p:set>
                                      <p:cBhvr>
                                        <p:cTn id="44" dur="1" fill="hold">
                                          <p:stCondLst>
                                            <p:cond delay="0"/>
                                          </p:stCondLst>
                                        </p:cTn>
                                        <p:tgtEl>
                                          <p:spTgt spid="5"/>
                                        </p:tgtEl>
                                        <p:attrNameLst>
                                          <p:attrName>style.visibility</p:attrName>
                                        </p:attrNameLst>
                                      </p:cBhvr>
                                      <p:to>
                                        <p:strVal val="visible"/>
                                      </p:to>
                                    </p:set>
                                    <p:animEffect transition="in" filter="wipe(left)">
                                      <p:cBhvr>
                                        <p:cTn id="45" dur="250"/>
                                        <p:tgtEl>
                                          <p:spTgt spid="5"/>
                                        </p:tgtEl>
                                      </p:cBhvr>
                                    </p:animEffect>
                                  </p:childTnLst>
                                </p:cTn>
                              </p:par>
                              <p:par>
                                <p:cTn id="46" presetID="1" presetClass="entr" presetSubtype="0" fill="hold" nodeType="withEffect">
                                  <p:stCondLst>
                                    <p:cond delay="0"/>
                                  </p:stCondLst>
                                  <p:childTnLst>
                                    <p:set>
                                      <p:cBhvr>
                                        <p:cTn id="47"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30" grpId="0" animBg="1"/>
      <p:bldP spid="31" grpId="0" animBg="1"/>
      <p:bldP spid="32" grpId="0" animBg="1"/>
      <p:bldP spid="14" grpId="0" animBg="1"/>
      <p:bldP spid="15" grpId="0" animBg="1"/>
      <p:bldP spid="16" grpId="0" animBg="1"/>
      <p:bldP spid="17" grpId="0" animBg="1"/>
      <p:bldP spid="18" grpId="0" animBg="1"/>
      <p:bldP spid="19" grpId="0" animBg="1"/>
      <p:bldP spid="4" grpId="0"/>
      <p:bldP spid="5" grpId="0" animBg="1"/>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8AD54C5-BF55-4E41-8C0F-3556E47BC5A0}"/>
              </a:ext>
            </a:extLst>
          </p:cNvPr>
          <p:cNvSpPr/>
          <p:nvPr/>
        </p:nvSpPr>
        <p:spPr>
          <a:xfrm>
            <a:off x="3721994" y="2113937"/>
            <a:ext cx="5232447" cy="1833030"/>
          </a:xfrm>
          <a:prstGeom prst="rect">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5" name="Graphic 4" descr="Processor">
            <a:extLst>
              <a:ext uri="{FF2B5EF4-FFF2-40B4-BE49-F238E27FC236}">
                <a16:creationId xmlns:a16="http://schemas.microsoft.com/office/drawing/2014/main" id="{71065E2A-7362-3A42-A4EE-680E81E7CCF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949529" y="1207214"/>
            <a:ext cx="955855" cy="955855"/>
          </a:xfrm>
          <a:prstGeom prst="rect">
            <a:avLst/>
          </a:prstGeom>
        </p:spPr>
      </p:pic>
      <p:pic>
        <p:nvPicPr>
          <p:cNvPr id="10" name="Graphic 9" descr="Gears">
            <a:extLst>
              <a:ext uri="{FF2B5EF4-FFF2-40B4-BE49-F238E27FC236}">
                <a16:creationId xmlns:a16="http://schemas.microsoft.com/office/drawing/2014/main" id="{3274706B-9FCF-B74A-AEEE-2613B8773C7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044410" y="1249505"/>
            <a:ext cx="955854" cy="955854"/>
          </a:xfrm>
          <a:prstGeom prst="rect">
            <a:avLst/>
          </a:prstGeom>
        </p:spPr>
      </p:pic>
      <p:pic>
        <p:nvPicPr>
          <p:cNvPr id="12" name="Graphic 11" descr="Filter">
            <a:extLst>
              <a:ext uri="{FF2B5EF4-FFF2-40B4-BE49-F238E27FC236}">
                <a16:creationId xmlns:a16="http://schemas.microsoft.com/office/drawing/2014/main" id="{A3C1ACFA-1681-2944-95D5-336F827DAD7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577325" y="1258620"/>
            <a:ext cx="914400" cy="914400"/>
          </a:xfrm>
          <a:prstGeom prst="rect">
            <a:avLst/>
          </a:prstGeom>
        </p:spPr>
      </p:pic>
      <p:sp>
        <p:nvSpPr>
          <p:cNvPr id="13" name="TextBox 12">
            <a:extLst>
              <a:ext uri="{FF2B5EF4-FFF2-40B4-BE49-F238E27FC236}">
                <a16:creationId xmlns:a16="http://schemas.microsoft.com/office/drawing/2014/main" id="{689D6EC6-9E53-1942-BA75-E28E28CB8EE7}"/>
              </a:ext>
            </a:extLst>
          </p:cNvPr>
          <p:cNvSpPr txBox="1"/>
          <p:nvPr/>
        </p:nvSpPr>
        <p:spPr>
          <a:xfrm>
            <a:off x="3986741" y="897913"/>
            <a:ext cx="1740259"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Heuristics</a:t>
            </a:r>
          </a:p>
        </p:txBody>
      </p:sp>
      <p:sp>
        <p:nvSpPr>
          <p:cNvPr id="23" name="TextBox 22">
            <a:extLst>
              <a:ext uri="{FF2B5EF4-FFF2-40B4-BE49-F238E27FC236}">
                <a16:creationId xmlns:a16="http://schemas.microsoft.com/office/drawing/2014/main" id="{9E6BE85F-9B13-E947-BE2F-9258663BDA08}"/>
              </a:ext>
            </a:extLst>
          </p:cNvPr>
          <p:cNvSpPr txBox="1"/>
          <p:nvPr/>
        </p:nvSpPr>
        <p:spPr>
          <a:xfrm>
            <a:off x="5620127" y="910197"/>
            <a:ext cx="2131409"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Accelerators</a:t>
            </a:r>
          </a:p>
        </p:txBody>
      </p:sp>
      <p:sp>
        <p:nvSpPr>
          <p:cNvPr id="26" name="TextBox 25">
            <a:extLst>
              <a:ext uri="{FF2B5EF4-FFF2-40B4-BE49-F238E27FC236}">
                <a16:creationId xmlns:a16="http://schemas.microsoft.com/office/drawing/2014/main" id="{6BAB6890-0F63-B747-9D57-26D84D7D6A66}"/>
              </a:ext>
            </a:extLst>
          </p:cNvPr>
          <p:cNvSpPr txBox="1"/>
          <p:nvPr/>
        </p:nvSpPr>
        <p:spPr>
          <a:xfrm>
            <a:off x="7503786" y="910197"/>
            <a:ext cx="1061479"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Filters</a:t>
            </a:r>
          </a:p>
        </p:txBody>
      </p:sp>
      <p:sp>
        <p:nvSpPr>
          <p:cNvPr id="27" name="Rectangle 26">
            <a:extLst>
              <a:ext uri="{FF2B5EF4-FFF2-40B4-BE49-F238E27FC236}">
                <a16:creationId xmlns:a16="http://schemas.microsoft.com/office/drawing/2014/main" id="{2358D5AA-DFFA-8D4D-A741-7934E03EFF46}"/>
              </a:ext>
            </a:extLst>
          </p:cNvPr>
          <p:cNvSpPr/>
          <p:nvPr/>
        </p:nvSpPr>
        <p:spPr>
          <a:xfrm>
            <a:off x="0" y="4266028"/>
            <a:ext cx="9144000" cy="763923"/>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srgbClr val="629B3C"/>
                </a:solidFill>
                <a:effectLst/>
                <a:uLnTx/>
                <a:uFillTx/>
                <a:latin typeface="Corbel" panose="020B0503020204020204" pitchFamily="34" charset="0"/>
                <a:ea typeface="+mn-ea"/>
                <a:cs typeface="+mn-cs"/>
              </a:rPr>
              <a:t> Computation overhead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a:t>
            </a:r>
          </a:p>
        </p:txBody>
      </p:sp>
      <p:sp>
        <p:nvSpPr>
          <p:cNvPr id="52" name="Rectangle 51">
            <a:extLst>
              <a:ext uri="{FF2B5EF4-FFF2-40B4-BE49-F238E27FC236}">
                <a16:creationId xmlns:a16="http://schemas.microsoft.com/office/drawing/2014/main" id="{A99E118C-EEAB-9C49-907C-AC67626CAD41}"/>
              </a:ext>
            </a:extLst>
          </p:cNvPr>
          <p:cNvSpPr/>
          <p:nvPr/>
        </p:nvSpPr>
        <p:spPr>
          <a:xfrm>
            <a:off x="393539" y="2335943"/>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p>
        </p:txBody>
      </p:sp>
      <p:sp>
        <p:nvSpPr>
          <p:cNvPr id="53" name="Rectangle 52">
            <a:extLst>
              <a:ext uri="{FF2B5EF4-FFF2-40B4-BE49-F238E27FC236}">
                <a16:creationId xmlns:a16="http://schemas.microsoft.com/office/drawing/2014/main" id="{2C535C70-FB4A-0241-B25F-8F569683D1E5}"/>
              </a:ext>
            </a:extLst>
          </p:cNvPr>
          <p:cNvSpPr/>
          <p:nvPr/>
        </p:nvSpPr>
        <p:spPr>
          <a:xfrm>
            <a:off x="393539" y="2785215"/>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AAAA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p>
        </p:txBody>
      </p:sp>
      <p:sp>
        <p:nvSpPr>
          <p:cNvPr id="54" name="Rectangle 53">
            <a:extLst>
              <a:ext uri="{FF2B5EF4-FFF2-40B4-BE49-F238E27FC236}">
                <a16:creationId xmlns:a16="http://schemas.microsoft.com/office/drawing/2014/main" id="{D31397B8-63FB-714A-8F18-1A7789063CED}"/>
              </a:ext>
            </a:extLst>
          </p:cNvPr>
          <p:cNvSpPr/>
          <p:nvPr/>
        </p:nvSpPr>
        <p:spPr>
          <a:xfrm>
            <a:off x="393539" y="3234487"/>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TTTTTT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AAA</a:t>
            </a:r>
          </a:p>
        </p:txBody>
      </p:sp>
      <p:sp>
        <p:nvSpPr>
          <p:cNvPr id="55" name="Rectangle 54">
            <a:extLst>
              <a:ext uri="{FF2B5EF4-FFF2-40B4-BE49-F238E27FC236}">
                <a16:creationId xmlns:a16="http://schemas.microsoft.com/office/drawing/2014/main" id="{0FFBA1F1-98E0-564F-83B1-193D6086B1E4}"/>
              </a:ext>
            </a:extLst>
          </p:cNvPr>
          <p:cNvSpPr/>
          <p:nvPr/>
        </p:nvSpPr>
        <p:spPr>
          <a:xfrm>
            <a:off x="735911" y="3475414"/>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p>
        </p:txBody>
      </p:sp>
      <p:sp>
        <p:nvSpPr>
          <p:cNvPr id="56" name="Rectangle 55">
            <a:extLst>
              <a:ext uri="{FF2B5EF4-FFF2-40B4-BE49-F238E27FC236}">
                <a16:creationId xmlns:a16="http://schemas.microsoft.com/office/drawing/2014/main" id="{3ED6AC3D-DFCB-1945-82BC-D3D9AF46B12B}"/>
              </a:ext>
            </a:extLst>
          </p:cNvPr>
          <p:cNvSpPr/>
          <p:nvPr/>
        </p:nvSpPr>
        <p:spPr>
          <a:xfrm>
            <a:off x="688693" y="2518619"/>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p>
        </p:txBody>
      </p:sp>
      <p:sp>
        <p:nvSpPr>
          <p:cNvPr id="57" name="Rectangle 56">
            <a:extLst>
              <a:ext uri="{FF2B5EF4-FFF2-40B4-BE49-F238E27FC236}">
                <a16:creationId xmlns:a16="http://schemas.microsoft.com/office/drawing/2014/main" id="{B7EDA0B1-A141-CD43-8FC8-CDAF384C8271}"/>
              </a:ext>
            </a:extLst>
          </p:cNvPr>
          <p:cNvSpPr/>
          <p:nvPr/>
        </p:nvSpPr>
        <p:spPr>
          <a:xfrm>
            <a:off x="688693" y="2993932"/>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8" name="Rectangle 57">
            <a:extLst>
              <a:ext uri="{FF2B5EF4-FFF2-40B4-BE49-F238E27FC236}">
                <a16:creationId xmlns:a16="http://schemas.microsoft.com/office/drawing/2014/main" id="{AF4C7A2B-3783-764D-B20A-AFF30FE38B8F}"/>
              </a:ext>
            </a:extLst>
          </p:cNvPr>
          <p:cNvSpPr/>
          <p:nvPr/>
        </p:nvSpPr>
        <p:spPr>
          <a:xfrm>
            <a:off x="720477" y="3238345"/>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CCCC</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9" name="Rectangle 58">
            <a:extLst>
              <a:ext uri="{FF2B5EF4-FFF2-40B4-BE49-F238E27FC236}">
                <a16:creationId xmlns:a16="http://schemas.microsoft.com/office/drawing/2014/main" id="{94A0BB08-190C-7B4C-9FA8-C453C2421161}"/>
              </a:ext>
            </a:extLst>
          </p:cNvPr>
          <p:cNvSpPr/>
          <p:nvPr/>
        </p:nvSpPr>
        <p:spPr>
          <a:xfrm>
            <a:off x="688041" y="2755783"/>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60" name="Rectangle 59">
            <a:extLst>
              <a:ext uri="{FF2B5EF4-FFF2-40B4-BE49-F238E27FC236}">
                <a16:creationId xmlns:a16="http://schemas.microsoft.com/office/drawing/2014/main" id="{05B4C9C8-047E-2449-8F6D-7E55DC35146F}"/>
              </a:ext>
            </a:extLst>
          </p:cNvPr>
          <p:cNvSpPr/>
          <p:nvPr/>
        </p:nvSpPr>
        <p:spPr>
          <a:xfrm>
            <a:off x="756210" y="2351701"/>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GT</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30" name="Rounded Rectangle 29">
            <a:extLst>
              <a:ext uri="{FF2B5EF4-FFF2-40B4-BE49-F238E27FC236}">
                <a16:creationId xmlns:a16="http://schemas.microsoft.com/office/drawing/2014/main" id="{1E9FD74E-F3A3-EC4F-A031-2E50E586A05F}"/>
              </a:ext>
            </a:extLst>
          </p:cNvPr>
          <p:cNvSpPr/>
          <p:nvPr/>
        </p:nvSpPr>
        <p:spPr>
          <a:xfrm>
            <a:off x="6724358" y="2291781"/>
            <a:ext cx="2048907" cy="1458415"/>
          </a:xfrm>
          <a:prstGeom prst="roundRect">
            <a:avLst>
              <a:gd name="adj" fmla="val 7116"/>
            </a:avLst>
          </a:prstGeom>
          <a:solidFill>
            <a:srgbClr val="F2E7FF"/>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Computation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Unit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srgbClr val="A5A5A5">
                    <a:lumMod val="75000"/>
                  </a:srgbClr>
                </a:solidFill>
                <a:effectLst/>
                <a:uLnTx/>
                <a:uFillTx/>
                <a:latin typeface="Corbel" panose="020B0503020204020204" pitchFamily="34" charset="0"/>
                <a:ea typeface="+mn-ea"/>
                <a:cs typeface="+mn-cs"/>
              </a:rPr>
              <a:t>(CPU or Accelerator)</a:t>
            </a:r>
          </a:p>
        </p:txBody>
      </p:sp>
      <p:sp>
        <p:nvSpPr>
          <p:cNvPr id="31" name="Rounded Rectangle 30">
            <a:extLst>
              <a:ext uri="{FF2B5EF4-FFF2-40B4-BE49-F238E27FC236}">
                <a16:creationId xmlns:a16="http://schemas.microsoft.com/office/drawing/2014/main" id="{E4A3B81D-25E3-8A4C-A2DB-AB9E43C288AE}"/>
              </a:ext>
            </a:extLst>
          </p:cNvPr>
          <p:cNvSpPr/>
          <p:nvPr/>
        </p:nvSpPr>
        <p:spPr>
          <a:xfrm>
            <a:off x="5842000" y="2291782"/>
            <a:ext cx="840153" cy="1458415"/>
          </a:xfrm>
          <a:prstGeom prst="roundRect">
            <a:avLst>
              <a:gd name="adj" fmla="val 7116"/>
            </a:avLst>
          </a:prstGeom>
          <a:solidFill>
            <a:schemeClr val="accent2">
              <a:lumMod val="20000"/>
              <a:lumOff val="80000"/>
            </a:schemeClr>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Cache</a:t>
            </a:r>
            <a:endParaRPr kumimoji="0" lang="en-CH" sz="1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32" name="Rounded Rectangle 31">
            <a:extLst>
              <a:ext uri="{FF2B5EF4-FFF2-40B4-BE49-F238E27FC236}">
                <a16:creationId xmlns:a16="http://schemas.microsoft.com/office/drawing/2014/main" id="{45F2E9F3-46D4-2D48-A408-9382652ADA44}"/>
              </a:ext>
            </a:extLst>
          </p:cNvPr>
          <p:cNvSpPr/>
          <p:nvPr/>
        </p:nvSpPr>
        <p:spPr>
          <a:xfrm>
            <a:off x="3898900" y="2291782"/>
            <a:ext cx="1345754" cy="1458415"/>
          </a:xfrm>
          <a:prstGeom prst="roundRect">
            <a:avLst>
              <a:gd name="adj" fmla="val 7116"/>
            </a:avLst>
          </a:prstGeom>
          <a:solidFill>
            <a:schemeClr val="accent6">
              <a:lumMod val="20000"/>
              <a:lumOff val="80000"/>
            </a:schemeClr>
          </a:solid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Main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Memory</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34" name="Rounded Rectangle 33">
            <a:extLst>
              <a:ext uri="{FF2B5EF4-FFF2-40B4-BE49-F238E27FC236}">
                <a16:creationId xmlns:a16="http://schemas.microsoft.com/office/drawing/2014/main" id="{CB2E5EEA-9D8D-454B-9C48-5D4302BF02CD}"/>
              </a:ext>
            </a:extLst>
          </p:cNvPr>
          <p:cNvSpPr/>
          <p:nvPr/>
        </p:nvSpPr>
        <p:spPr>
          <a:xfrm>
            <a:off x="322865" y="2291781"/>
            <a:ext cx="2245002" cy="1458415"/>
          </a:xfrm>
          <a:prstGeom prst="roundRect">
            <a:avLst>
              <a:gd name="adj" fmla="val 7116"/>
            </a:avLst>
          </a:prstGeom>
          <a:solidFill>
            <a:schemeClr val="accent1">
              <a:lumMod val="20000"/>
              <a:lumOff val="80000"/>
            </a:schemeClr>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Storage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System</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33" name="Rectangle 32">
            <a:extLst>
              <a:ext uri="{FF2B5EF4-FFF2-40B4-BE49-F238E27FC236}">
                <a16:creationId xmlns:a16="http://schemas.microsoft.com/office/drawing/2014/main" id="{0E6B0398-ADCD-1145-B0F6-748316A7EEF2}"/>
              </a:ext>
            </a:extLst>
          </p:cNvPr>
          <p:cNvSpPr/>
          <p:nvPr/>
        </p:nvSpPr>
        <p:spPr>
          <a:xfrm>
            <a:off x="-1" y="5303763"/>
            <a:ext cx="9144000" cy="748921"/>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Corbel" panose="020B0503020204020204" pitchFamily="34" charset="0"/>
                <a:ea typeface="+mn-ea"/>
                <a:cs typeface="+mn-cs"/>
              </a:rPr>
              <a:t>Data </a:t>
            </a:r>
            <a:r>
              <a:rPr kumimoji="0" lang="en-GB" sz="2800" b="1" i="0" u="none" strike="noStrike" kern="1200" cap="none" spc="0" normalizeH="0" baseline="0" noProof="0" dirty="0">
                <a:ln>
                  <a:noFill/>
                </a:ln>
                <a:solidFill>
                  <a:srgbClr val="C00000"/>
                </a:solidFill>
                <a:effectLst/>
                <a:uLnTx/>
                <a:uFillTx/>
                <a:latin typeface="Corbel" panose="020B0503020204020204" pitchFamily="34" charset="0"/>
                <a:ea typeface="+mn-ea"/>
                <a:cs typeface="+mn-cs"/>
              </a:rPr>
              <a:t>movement overhead </a:t>
            </a:r>
            <a:r>
              <a:rPr kumimoji="0" lang="en-CH"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a:t>
            </a:r>
          </a:p>
        </p:txBody>
      </p:sp>
      <p:pic>
        <p:nvPicPr>
          <p:cNvPr id="35" name="Graphic 34" descr="Close">
            <a:extLst>
              <a:ext uri="{FF2B5EF4-FFF2-40B4-BE49-F238E27FC236}">
                <a16:creationId xmlns:a16="http://schemas.microsoft.com/office/drawing/2014/main" id="{B7548304-289F-9447-8091-9F3A785960B2}"/>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578837" y="5219357"/>
            <a:ext cx="914400" cy="914400"/>
          </a:xfrm>
          <a:prstGeom prst="rect">
            <a:avLst/>
          </a:prstGeom>
        </p:spPr>
      </p:pic>
      <p:sp>
        <p:nvSpPr>
          <p:cNvPr id="36" name="TextBox 35">
            <a:extLst>
              <a:ext uri="{FF2B5EF4-FFF2-40B4-BE49-F238E27FC236}">
                <a16:creationId xmlns:a16="http://schemas.microsoft.com/office/drawing/2014/main" id="{29A9BA6C-26AE-E74A-87A1-95A82D67BAE7}"/>
              </a:ext>
            </a:extLst>
          </p:cNvPr>
          <p:cNvSpPr txBox="1"/>
          <p:nvPr/>
        </p:nvSpPr>
        <p:spPr>
          <a:xfrm>
            <a:off x="632697" y="4093991"/>
            <a:ext cx="1099697" cy="110799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6600" b="1" i="0" u="none" strike="noStrike" kern="1200" cap="none" spc="0" normalizeH="0" baseline="0" noProof="0" dirty="0">
                <a:ln>
                  <a:noFill/>
                </a:ln>
                <a:solidFill>
                  <a:srgbClr val="629B3C"/>
                </a:solidFill>
                <a:effectLst/>
                <a:uLnTx/>
                <a:uFillTx/>
                <a:latin typeface="arial" panose="020B0604020202020204" pitchFamily="34" charset="0"/>
                <a:ea typeface="+mn-ea"/>
                <a:cs typeface="+mn-cs"/>
              </a:rPr>
              <a:t>✓</a:t>
            </a:r>
            <a:endParaRPr kumimoji="0" lang="en-CH" sz="7200" b="0" i="0" u="none" strike="noStrike" kern="1200" cap="none" spc="0" normalizeH="0" baseline="0" noProof="0" dirty="0">
              <a:ln>
                <a:noFill/>
              </a:ln>
              <a:solidFill>
                <a:srgbClr val="629B3C"/>
              </a:solidFill>
              <a:effectLst/>
              <a:uLnTx/>
              <a:uFillTx/>
              <a:latin typeface="Calibri" panose="020F0502020204030204"/>
              <a:ea typeface="+mn-ea"/>
              <a:cs typeface="+mn-cs"/>
            </a:endParaRPr>
          </a:p>
        </p:txBody>
      </p:sp>
      <p:sp>
        <p:nvSpPr>
          <p:cNvPr id="7" name="Title 6">
            <a:extLst>
              <a:ext uri="{FF2B5EF4-FFF2-40B4-BE49-F238E27FC236}">
                <a16:creationId xmlns:a16="http://schemas.microsoft.com/office/drawing/2014/main" id="{724BFA13-9C6A-A84C-8779-352B3F958673}"/>
              </a:ext>
            </a:extLst>
          </p:cNvPr>
          <p:cNvSpPr>
            <a:spLocks noGrp="1"/>
          </p:cNvSpPr>
          <p:nvPr>
            <p:ph type="title"/>
          </p:nvPr>
        </p:nvSpPr>
        <p:spPr/>
        <p:txBody>
          <a:bodyPr/>
          <a:lstStyle/>
          <a:p>
            <a:r>
              <a:rPr lang="en-CH" dirty="0"/>
              <a:t>Accelerating Genome Sequence Analysis</a:t>
            </a:r>
          </a:p>
        </p:txBody>
      </p:sp>
    </p:spTree>
    <p:custDataLst>
      <p:tags r:id="rId1"/>
    </p:custDataLst>
    <p:extLst>
      <p:ext uri="{BB962C8B-B14F-4D97-AF65-F5344CB8AC3E}">
        <p14:creationId xmlns:p14="http://schemas.microsoft.com/office/powerpoint/2010/main" val="40974201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7"/>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6"/>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3"/>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childTnLst>
                                </p:cTn>
                              </p:par>
                              <p:par>
                                <p:cTn id="33" presetID="0" presetClass="path" presetSubtype="0" accel="50000" decel="50000" fill="hold" grpId="0" nodeType="withEffect">
                                  <p:stCondLst>
                                    <p:cond delay="0"/>
                                  </p:stCondLst>
                                  <p:childTnLst>
                                    <p:animMotion origin="layout" path="M 2.77778E-6 2.96296E-6 L 0.75781 0.21203 " pathEditMode="relative" rAng="0" ptsTypes="AA">
                                      <p:cBhvr>
                                        <p:cTn id="34" dur="500" fill="hold"/>
                                        <p:tgtEl>
                                          <p:spTgt spid="52"/>
                                        </p:tgtEl>
                                        <p:attrNameLst>
                                          <p:attrName>ppt_x</p:attrName>
                                          <p:attrName>ppt_y</p:attrName>
                                        </p:attrNameLst>
                                      </p:cBhvr>
                                      <p:rCtr x="37882" y="10602"/>
                                    </p:animMotion>
                                  </p:childTnLst>
                                </p:cTn>
                              </p:par>
                            </p:childTnLst>
                          </p:cTn>
                        </p:par>
                        <p:par>
                          <p:cTn id="35" fill="hold">
                            <p:stCondLst>
                              <p:cond delay="500"/>
                            </p:stCondLst>
                            <p:childTnLst>
                              <p:par>
                                <p:cTn id="36" presetID="0" presetClass="path" presetSubtype="0" accel="50000" decel="50000" fill="hold" grpId="0" nodeType="afterEffect">
                                  <p:stCondLst>
                                    <p:cond delay="0"/>
                                  </p:stCondLst>
                                  <p:childTnLst>
                                    <p:animMotion origin="layout" path="M 0.01458 0.10856 L 0.73472 0.15185 " pathEditMode="relative" rAng="0" ptsTypes="AA">
                                      <p:cBhvr>
                                        <p:cTn id="37" dur="500" fill="hold"/>
                                        <p:tgtEl>
                                          <p:spTgt spid="53"/>
                                        </p:tgtEl>
                                        <p:attrNameLst>
                                          <p:attrName>ppt_x</p:attrName>
                                          <p:attrName>ppt_y</p:attrName>
                                        </p:attrNameLst>
                                      </p:cBhvr>
                                      <p:rCtr x="36007" y="2153"/>
                                    </p:animMotion>
                                  </p:childTnLst>
                                </p:cTn>
                              </p:par>
                            </p:childTnLst>
                          </p:cTn>
                        </p:par>
                        <p:par>
                          <p:cTn id="38" fill="hold">
                            <p:stCondLst>
                              <p:cond delay="1000"/>
                            </p:stCondLst>
                            <p:childTnLst>
                              <p:par>
                                <p:cTn id="39" presetID="0" presetClass="path" presetSubtype="0" accel="50000" decel="50000" fill="hold" grpId="0" nodeType="afterEffect">
                                  <p:stCondLst>
                                    <p:cond delay="0"/>
                                  </p:stCondLst>
                                  <p:childTnLst>
                                    <p:animMotion origin="layout" path="M 0.01458 0.0449 L 0.73472 0.08819 " pathEditMode="relative" rAng="0" ptsTypes="AA">
                                      <p:cBhvr>
                                        <p:cTn id="40" dur="500" fill="hold"/>
                                        <p:tgtEl>
                                          <p:spTgt spid="54"/>
                                        </p:tgtEl>
                                        <p:attrNameLst>
                                          <p:attrName>ppt_x</p:attrName>
                                          <p:attrName>ppt_y</p:attrName>
                                        </p:attrNameLst>
                                      </p:cBhvr>
                                      <p:rCtr x="36007" y="2153"/>
                                    </p:animMotion>
                                  </p:childTnLst>
                                </p:cTn>
                              </p:par>
                            </p:childTnLst>
                          </p:cTn>
                        </p:par>
                        <p:par>
                          <p:cTn id="41" fill="hold">
                            <p:stCondLst>
                              <p:cond delay="1500"/>
                            </p:stCondLst>
                            <p:childTnLst>
                              <p:par>
                                <p:cTn id="42" presetID="0" presetClass="path" presetSubtype="0" accel="50000" decel="50000" fill="hold" grpId="0" nodeType="afterEffect">
                                  <p:stCondLst>
                                    <p:cond delay="0"/>
                                  </p:stCondLst>
                                  <p:childTnLst>
                                    <p:animMotion origin="layout" path="M -0.01268 -0.08611 L 0.71024 0.05162 " pathEditMode="relative" rAng="0" ptsTypes="AA">
                                      <p:cBhvr>
                                        <p:cTn id="43" dur="500" fill="hold"/>
                                        <p:tgtEl>
                                          <p:spTgt spid="55"/>
                                        </p:tgtEl>
                                        <p:attrNameLst>
                                          <p:attrName>ppt_x</p:attrName>
                                          <p:attrName>ppt_y</p:attrName>
                                        </p:attrNameLst>
                                      </p:cBhvr>
                                      <p:rCtr x="36146" y="6875"/>
                                    </p:animMotion>
                                  </p:childTnLst>
                                </p:cTn>
                              </p:par>
                            </p:childTnLst>
                          </p:cTn>
                        </p:par>
                        <p:par>
                          <p:cTn id="44" fill="hold">
                            <p:stCondLst>
                              <p:cond delay="2000"/>
                            </p:stCondLst>
                            <p:childTnLst>
                              <p:par>
                                <p:cTn id="45" presetID="0" presetClass="path" presetSubtype="0" accel="50000" decel="50000" fill="hold" grpId="0" nodeType="afterEffect">
                                  <p:stCondLst>
                                    <p:cond delay="0"/>
                                  </p:stCondLst>
                                  <p:childTnLst>
                                    <p:animMotion origin="layout" path="M -0.01597 2.59259E-6 L 0.71406 0.19097 " pathEditMode="relative" rAng="0" ptsTypes="AA">
                                      <p:cBhvr>
                                        <p:cTn id="46" dur="500" fill="hold"/>
                                        <p:tgtEl>
                                          <p:spTgt spid="56"/>
                                        </p:tgtEl>
                                        <p:attrNameLst>
                                          <p:attrName>ppt_x</p:attrName>
                                          <p:attrName>ppt_y</p:attrName>
                                        </p:attrNameLst>
                                      </p:cBhvr>
                                      <p:rCtr x="36493" y="9537"/>
                                    </p:animMotion>
                                  </p:childTnLst>
                                </p:cTn>
                              </p:par>
                            </p:childTnLst>
                          </p:cTn>
                        </p:par>
                        <p:par>
                          <p:cTn id="47" fill="hold">
                            <p:stCondLst>
                              <p:cond delay="2500"/>
                            </p:stCondLst>
                            <p:childTnLst>
                              <p:par>
                                <p:cTn id="48" presetID="0" presetClass="path" presetSubtype="0" accel="50000" decel="50000" fill="hold" grpId="0" nodeType="afterEffect">
                                  <p:stCondLst>
                                    <p:cond delay="0"/>
                                  </p:stCondLst>
                                  <p:childTnLst>
                                    <p:animMotion origin="layout" path="M 0.00521 0.03611 L 0.70747 0.13472 " pathEditMode="relative" rAng="0" ptsTypes="AA">
                                      <p:cBhvr>
                                        <p:cTn id="49" dur="500" fill="hold"/>
                                        <p:tgtEl>
                                          <p:spTgt spid="57"/>
                                        </p:tgtEl>
                                        <p:attrNameLst>
                                          <p:attrName>ppt_x</p:attrName>
                                          <p:attrName>ppt_y</p:attrName>
                                        </p:attrNameLst>
                                      </p:cBhvr>
                                      <p:rCtr x="35104" y="4931"/>
                                    </p:animMotion>
                                  </p:childTnLst>
                                </p:cTn>
                              </p:par>
                            </p:childTnLst>
                          </p:cTn>
                        </p:par>
                        <p:par>
                          <p:cTn id="50" fill="hold">
                            <p:stCondLst>
                              <p:cond delay="3000"/>
                            </p:stCondLst>
                            <p:childTnLst>
                              <p:par>
                                <p:cTn id="51" presetID="0" presetClass="path" presetSubtype="0" accel="50000" decel="50000" fill="hold" grpId="0" nodeType="afterEffect">
                                  <p:stCondLst>
                                    <p:cond delay="0"/>
                                  </p:stCondLst>
                                  <p:childTnLst>
                                    <p:animMotion origin="layout" path="M 0.00174 0.02384 L 0.70677 0.09537 " pathEditMode="relative" rAng="0" ptsTypes="AA">
                                      <p:cBhvr>
                                        <p:cTn id="52" dur="500" fill="hold"/>
                                        <p:tgtEl>
                                          <p:spTgt spid="58"/>
                                        </p:tgtEl>
                                        <p:attrNameLst>
                                          <p:attrName>ppt_x</p:attrName>
                                          <p:attrName>ppt_y</p:attrName>
                                        </p:attrNameLst>
                                      </p:cBhvr>
                                      <p:rCtr x="35243" y="3565"/>
                                    </p:animMotion>
                                  </p:childTnLst>
                                </p:cTn>
                              </p:par>
                            </p:childTnLst>
                          </p:cTn>
                        </p:par>
                        <p:par>
                          <p:cTn id="53" fill="hold">
                            <p:stCondLst>
                              <p:cond delay="3500"/>
                            </p:stCondLst>
                            <p:childTnLst>
                              <p:par>
                                <p:cTn id="54" presetID="0" presetClass="path" presetSubtype="0" accel="50000" decel="50000" fill="hold" grpId="0" nodeType="afterEffect">
                                  <p:stCondLst>
                                    <p:cond delay="0"/>
                                  </p:stCondLst>
                                  <p:childTnLst>
                                    <p:animMotion origin="layout" path="M 0.00538 0.02616 L 0.7342 0.16458 " pathEditMode="relative" rAng="0" ptsTypes="AA">
                                      <p:cBhvr>
                                        <p:cTn id="55" dur="500" fill="hold"/>
                                        <p:tgtEl>
                                          <p:spTgt spid="59"/>
                                        </p:tgtEl>
                                        <p:attrNameLst>
                                          <p:attrName>ppt_x</p:attrName>
                                          <p:attrName>ppt_y</p:attrName>
                                        </p:attrNameLst>
                                      </p:cBhvr>
                                      <p:rCtr x="36441" y="6921"/>
                                    </p:animMotion>
                                  </p:childTnLst>
                                </p:cTn>
                              </p:par>
                            </p:childTnLst>
                          </p:cTn>
                        </p:par>
                        <p:par>
                          <p:cTn id="56" fill="hold">
                            <p:stCondLst>
                              <p:cond delay="4000"/>
                            </p:stCondLst>
                            <p:childTnLst>
                              <p:par>
                                <p:cTn id="57" presetID="0" presetClass="path" presetSubtype="0" accel="50000" decel="50000" fill="hold" grpId="0" nodeType="afterEffect">
                                  <p:stCondLst>
                                    <p:cond delay="0"/>
                                  </p:stCondLst>
                                  <p:childTnLst>
                                    <p:animMotion origin="layout" path="M 0.00695 0.01759 L 0.72361 0.22292 " pathEditMode="relative" rAng="0" ptsTypes="AA">
                                      <p:cBhvr>
                                        <p:cTn id="58" dur="500" fill="hold"/>
                                        <p:tgtEl>
                                          <p:spTgt spid="60"/>
                                        </p:tgtEl>
                                        <p:attrNameLst>
                                          <p:attrName>ppt_x</p:attrName>
                                          <p:attrName>ppt_y</p:attrName>
                                        </p:attrNameLst>
                                      </p:cBhvr>
                                      <p:rCtr x="35833" y="1025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23" grpId="0"/>
      <p:bldP spid="26" grpId="0"/>
      <p:bldP spid="27" grpId="0" animBg="1"/>
      <p:bldP spid="52" grpId="0" animBg="1"/>
      <p:bldP spid="53" grpId="0" animBg="1"/>
      <p:bldP spid="54" grpId="0" animBg="1"/>
      <p:bldP spid="55" grpId="0" animBg="1"/>
      <p:bldP spid="56" grpId="0" animBg="1"/>
      <p:bldP spid="57" grpId="0" animBg="1"/>
      <p:bldP spid="58" grpId="0" animBg="1"/>
      <p:bldP spid="59" grpId="0" animBg="1"/>
      <p:bldP spid="60" grpId="0" animBg="1"/>
      <p:bldP spid="33" grpId="0" animBg="1"/>
      <p:bldP spid="36" grpId="0"/>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ounded Rectangle 41">
            <a:extLst>
              <a:ext uri="{FF2B5EF4-FFF2-40B4-BE49-F238E27FC236}">
                <a16:creationId xmlns:a16="http://schemas.microsoft.com/office/drawing/2014/main" id="{0A16E4E7-6240-3A4D-A6E2-73D5B4FA814B}"/>
              </a:ext>
            </a:extLst>
          </p:cNvPr>
          <p:cNvSpPr/>
          <p:nvPr/>
        </p:nvSpPr>
        <p:spPr>
          <a:xfrm>
            <a:off x="322865" y="2291781"/>
            <a:ext cx="2245002" cy="1458415"/>
          </a:xfrm>
          <a:prstGeom prst="roundRect">
            <a:avLst>
              <a:gd name="adj" fmla="val 7116"/>
            </a:avLst>
          </a:prstGeom>
          <a:solidFill>
            <a:schemeClr val="accent1">
              <a:lumMod val="20000"/>
              <a:lumOff val="80000"/>
            </a:schemeClr>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Storage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System</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2" name="Title 1">
            <a:extLst>
              <a:ext uri="{FF2B5EF4-FFF2-40B4-BE49-F238E27FC236}">
                <a16:creationId xmlns:a16="http://schemas.microsoft.com/office/drawing/2014/main" id="{193829D2-A40B-314C-A479-C95DDD1C2E10}"/>
              </a:ext>
            </a:extLst>
          </p:cNvPr>
          <p:cNvSpPr>
            <a:spLocks noGrp="1"/>
          </p:cNvSpPr>
          <p:nvPr>
            <p:ph type="title"/>
          </p:nvPr>
        </p:nvSpPr>
        <p:spPr/>
        <p:txBody>
          <a:bodyPr/>
          <a:lstStyle/>
          <a:p>
            <a:r>
              <a:rPr lang="en-CH" dirty="0"/>
              <a:t>Key Idea</a:t>
            </a:r>
          </a:p>
        </p:txBody>
      </p:sp>
      <p:sp>
        <p:nvSpPr>
          <p:cNvPr id="31" name="Rectangle 30">
            <a:extLst>
              <a:ext uri="{FF2B5EF4-FFF2-40B4-BE49-F238E27FC236}">
                <a16:creationId xmlns:a16="http://schemas.microsoft.com/office/drawing/2014/main" id="{3B38894D-FB68-B24E-9D5F-2AD8A3884AEB}"/>
              </a:ext>
            </a:extLst>
          </p:cNvPr>
          <p:cNvSpPr/>
          <p:nvPr/>
        </p:nvSpPr>
        <p:spPr>
          <a:xfrm>
            <a:off x="1" y="5233752"/>
            <a:ext cx="9143999" cy="908613"/>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Non-matching</a:t>
            </a:r>
            <a:r>
              <a:rPr kumimoji="0" lang="en-GB"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reads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Do not have potential matching locations and can skip alignment</a:t>
            </a:r>
          </a:p>
        </p:txBody>
      </p:sp>
      <p:pic>
        <p:nvPicPr>
          <p:cNvPr id="23" name="Graphic 22" descr="Filter">
            <a:extLst>
              <a:ext uri="{FF2B5EF4-FFF2-40B4-BE49-F238E27FC236}">
                <a16:creationId xmlns:a16="http://schemas.microsoft.com/office/drawing/2014/main" id="{E016CCEE-DD32-534E-B29D-D486E595FD0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89560" y="1084746"/>
            <a:ext cx="914400" cy="914400"/>
          </a:xfrm>
          <a:prstGeom prst="rect">
            <a:avLst/>
          </a:prstGeom>
        </p:spPr>
      </p:pic>
      <p:sp>
        <p:nvSpPr>
          <p:cNvPr id="27" name="TextBox 26">
            <a:extLst>
              <a:ext uri="{FF2B5EF4-FFF2-40B4-BE49-F238E27FC236}">
                <a16:creationId xmlns:a16="http://schemas.microsoft.com/office/drawing/2014/main" id="{701FA4EA-1EC5-684B-ACB6-6B618B3ACE16}"/>
              </a:ext>
            </a:extLst>
          </p:cNvPr>
          <p:cNvSpPr txBox="1"/>
          <p:nvPr/>
        </p:nvSpPr>
        <p:spPr>
          <a:xfrm>
            <a:off x="1103960" y="1191465"/>
            <a:ext cx="5578193"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Filter</a:t>
            </a:r>
            <a:r>
              <a:rPr kumimoji="0" lang="en-CH"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 reads that do </a:t>
            </a:r>
            <a:r>
              <a:rPr kumimoji="0" lang="en-CH"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not</a:t>
            </a:r>
            <a:r>
              <a:rPr kumimoji="0" lang="en-CH"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 require alignment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i</a:t>
            </a:r>
            <a:r>
              <a:rPr kumimoji="0" lang="en-CH"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nside the storage system</a:t>
            </a:r>
          </a:p>
        </p:txBody>
      </p:sp>
      <p:sp>
        <p:nvSpPr>
          <p:cNvPr id="46" name="Rectangle 45">
            <a:extLst>
              <a:ext uri="{FF2B5EF4-FFF2-40B4-BE49-F238E27FC236}">
                <a16:creationId xmlns:a16="http://schemas.microsoft.com/office/drawing/2014/main" id="{16252BD6-E81D-774E-B217-0E78268A2455}"/>
              </a:ext>
            </a:extLst>
          </p:cNvPr>
          <p:cNvSpPr/>
          <p:nvPr/>
        </p:nvSpPr>
        <p:spPr>
          <a:xfrm>
            <a:off x="393539" y="2335943"/>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p>
        </p:txBody>
      </p:sp>
      <p:sp>
        <p:nvSpPr>
          <p:cNvPr id="47" name="Rectangle 46">
            <a:extLst>
              <a:ext uri="{FF2B5EF4-FFF2-40B4-BE49-F238E27FC236}">
                <a16:creationId xmlns:a16="http://schemas.microsoft.com/office/drawing/2014/main" id="{AD5DD12A-65AD-D047-ADD7-F69A1A2A4E95}"/>
              </a:ext>
            </a:extLst>
          </p:cNvPr>
          <p:cNvSpPr/>
          <p:nvPr/>
        </p:nvSpPr>
        <p:spPr>
          <a:xfrm>
            <a:off x="393539" y="2785215"/>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AAAA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p>
        </p:txBody>
      </p:sp>
      <p:sp>
        <p:nvSpPr>
          <p:cNvPr id="48" name="Rectangle 47">
            <a:extLst>
              <a:ext uri="{FF2B5EF4-FFF2-40B4-BE49-F238E27FC236}">
                <a16:creationId xmlns:a16="http://schemas.microsoft.com/office/drawing/2014/main" id="{BE1A92AC-0255-0449-A490-549F83E19104}"/>
              </a:ext>
            </a:extLst>
          </p:cNvPr>
          <p:cNvSpPr/>
          <p:nvPr/>
        </p:nvSpPr>
        <p:spPr>
          <a:xfrm>
            <a:off x="393539" y="3234487"/>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TTTTTT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AAA</a:t>
            </a:r>
          </a:p>
        </p:txBody>
      </p:sp>
      <p:sp>
        <p:nvSpPr>
          <p:cNvPr id="49" name="Rectangle 48">
            <a:extLst>
              <a:ext uri="{FF2B5EF4-FFF2-40B4-BE49-F238E27FC236}">
                <a16:creationId xmlns:a16="http://schemas.microsoft.com/office/drawing/2014/main" id="{202C3FD7-F724-4C45-AF22-D1FE70F45D07}"/>
              </a:ext>
            </a:extLst>
          </p:cNvPr>
          <p:cNvSpPr/>
          <p:nvPr/>
        </p:nvSpPr>
        <p:spPr>
          <a:xfrm>
            <a:off x="735911" y="3475414"/>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p>
        </p:txBody>
      </p:sp>
      <p:sp>
        <p:nvSpPr>
          <p:cNvPr id="50" name="Rectangle 49">
            <a:extLst>
              <a:ext uri="{FF2B5EF4-FFF2-40B4-BE49-F238E27FC236}">
                <a16:creationId xmlns:a16="http://schemas.microsoft.com/office/drawing/2014/main" id="{66028373-6D13-FE46-822D-6665058A07F2}"/>
              </a:ext>
            </a:extLst>
          </p:cNvPr>
          <p:cNvSpPr/>
          <p:nvPr/>
        </p:nvSpPr>
        <p:spPr>
          <a:xfrm>
            <a:off x="688693" y="2518619"/>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p>
        </p:txBody>
      </p:sp>
      <p:sp>
        <p:nvSpPr>
          <p:cNvPr id="51" name="Rectangle 50">
            <a:extLst>
              <a:ext uri="{FF2B5EF4-FFF2-40B4-BE49-F238E27FC236}">
                <a16:creationId xmlns:a16="http://schemas.microsoft.com/office/drawing/2014/main" id="{54D4533A-F368-B14F-9D17-73B2AC9B61F4}"/>
              </a:ext>
            </a:extLst>
          </p:cNvPr>
          <p:cNvSpPr/>
          <p:nvPr/>
        </p:nvSpPr>
        <p:spPr>
          <a:xfrm>
            <a:off x="688693" y="2993932"/>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2" name="Rectangle 51">
            <a:extLst>
              <a:ext uri="{FF2B5EF4-FFF2-40B4-BE49-F238E27FC236}">
                <a16:creationId xmlns:a16="http://schemas.microsoft.com/office/drawing/2014/main" id="{5EF3DA5A-84E5-FA47-A104-F468BD1F32B1}"/>
              </a:ext>
            </a:extLst>
          </p:cNvPr>
          <p:cNvSpPr/>
          <p:nvPr/>
        </p:nvSpPr>
        <p:spPr>
          <a:xfrm>
            <a:off x="720477" y="3238345"/>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CCCC</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3" name="Rectangle 52">
            <a:extLst>
              <a:ext uri="{FF2B5EF4-FFF2-40B4-BE49-F238E27FC236}">
                <a16:creationId xmlns:a16="http://schemas.microsoft.com/office/drawing/2014/main" id="{7671E869-4C18-1F4D-BDCE-18FC3B9FE175}"/>
              </a:ext>
            </a:extLst>
          </p:cNvPr>
          <p:cNvSpPr/>
          <p:nvPr/>
        </p:nvSpPr>
        <p:spPr>
          <a:xfrm>
            <a:off x="688041" y="2755783"/>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4" name="Rectangle 53">
            <a:extLst>
              <a:ext uri="{FF2B5EF4-FFF2-40B4-BE49-F238E27FC236}">
                <a16:creationId xmlns:a16="http://schemas.microsoft.com/office/drawing/2014/main" id="{6C5B6CF7-93A9-FB4A-AD54-41CEAA4655B2}"/>
              </a:ext>
            </a:extLst>
          </p:cNvPr>
          <p:cNvSpPr/>
          <p:nvPr/>
        </p:nvSpPr>
        <p:spPr>
          <a:xfrm>
            <a:off x="756210" y="2351701"/>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GT</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7" name="TextBox 56">
            <a:extLst>
              <a:ext uri="{FF2B5EF4-FFF2-40B4-BE49-F238E27FC236}">
                <a16:creationId xmlns:a16="http://schemas.microsoft.com/office/drawing/2014/main" id="{E1DE9BA9-8DA1-F24B-BE80-49C0F1FBB77F}"/>
              </a:ext>
            </a:extLst>
          </p:cNvPr>
          <p:cNvSpPr txBox="1"/>
          <p:nvPr/>
        </p:nvSpPr>
        <p:spPr>
          <a:xfrm>
            <a:off x="401293" y="3750196"/>
            <a:ext cx="20813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Filtered Reads</a:t>
            </a:r>
            <a:endParaRPr kumimoji="0" lang="en-CH"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endParaRPr>
          </a:p>
        </p:txBody>
      </p:sp>
      <p:sp>
        <p:nvSpPr>
          <p:cNvPr id="21" name="Rounded Rectangle 20">
            <a:extLst>
              <a:ext uri="{FF2B5EF4-FFF2-40B4-BE49-F238E27FC236}">
                <a16:creationId xmlns:a16="http://schemas.microsoft.com/office/drawing/2014/main" id="{50576CD0-C7EF-B54A-95C4-329CB6109292}"/>
              </a:ext>
            </a:extLst>
          </p:cNvPr>
          <p:cNvSpPr/>
          <p:nvPr/>
        </p:nvSpPr>
        <p:spPr>
          <a:xfrm>
            <a:off x="6724358" y="2291781"/>
            <a:ext cx="2048907" cy="1458415"/>
          </a:xfrm>
          <a:prstGeom prst="roundRect">
            <a:avLst>
              <a:gd name="adj" fmla="val 7116"/>
            </a:avLst>
          </a:prstGeom>
          <a:solidFill>
            <a:srgbClr val="F2E7FF"/>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Computation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Unit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srgbClr val="A5A5A5">
                    <a:lumMod val="75000"/>
                  </a:srgbClr>
                </a:solidFill>
                <a:effectLst/>
                <a:uLnTx/>
                <a:uFillTx/>
                <a:latin typeface="Corbel" panose="020B0503020204020204" pitchFamily="34" charset="0"/>
                <a:ea typeface="+mn-ea"/>
                <a:cs typeface="+mn-cs"/>
              </a:rPr>
              <a:t>(CPU or Accelerator)</a:t>
            </a:r>
          </a:p>
        </p:txBody>
      </p:sp>
      <p:sp>
        <p:nvSpPr>
          <p:cNvPr id="22" name="Rounded Rectangle 21">
            <a:extLst>
              <a:ext uri="{FF2B5EF4-FFF2-40B4-BE49-F238E27FC236}">
                <a16:creationId xmlns:a16="http://schemas.microsoft.com/office/drawing/2014/main" id="{53DD1F9D-0083-5945-BB36-749D9762E256}"/>
              </a:ext>
            </a:extLst>
          </p:cNvPr>
          <p:cNvSpPr/>
          <p:nvPr/>
        </p:nvSpPr>
        <p:spPr>
          <a:xfrm>
            <a:off x="5842000" y="2291782"/>
            <a:ext cx="840153" cy="1458415"/>
          </a:xfrm>
          <a:prstGeom prst="roundRect">
            <a:avLst>
              <a:gd name="adj" fmla="val 7116"/>
            </a:avLst>
          </a:prstGeom>
          <a:solidFill>
            <a:schemeClr val="accent2">
              <a:lumMod val="20000"/>
              <a:lumOff val="80000"/>
            </a:schemeClr>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Cache</a:t>
            </a:r>
            <a:endParaRPr kumimoji="0" lang="en-CH" sz="1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24" name="Rounded Rectangle 23">
            <a:extLst>
              <a:ext uri="{FF2B5EF4-FFF2-40B4-BE49-F238E27FC236}">
                <a16:creationId xmlns:a16="http://schemas.microsoft.com/office/drawing/2014/main" id="{7E84C462-985F-2640-8B0F-31B31457E0D7}"/>
              </a:ext>
            </a:extLst>
          </p:cNvPr>
          <p:cNvSpPr/>
          <p:nvPr/>
        </p:nvSpPr>
        <p:spPr>
          <a:xfrm>
            <a:off x="3898900" y="2291782"/>
            <a:ext cx="1345754" cy="1458415"/>
          </a:xfrm>
          <a:prstGeom prst="roundRect">
            <a:avLst>
              <a:gd name="adj" fmla="val 7116"/>
            </a:avLst>
          </a:prstGeom>
          <a:solidFill>
            <a:schemeClr val="accent6">
              <a:lumMod val="20000"/>
              <a:lumOff val="80000"/>
            </a:schemeClr>
          </a:solid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Main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Memory</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25" name="Rectangle 24">
            <a:extLst>
              <a:ext uri="{FF2B5EF4-FFF2-40B4-BE49-F238E27FC236}">
                <a16:creationId xmlns:a16="http://schemas.microsoft.com/office/drawing/2014/main" id="{BF5D7342-430B-5542-A930-5DC036F06B4B}"/>
              </a:ext>
            </a:extLst>
          </p:cNvPr>
          <p:cNvSpPr/>
          <p:nvPr/>
        </p:nvSpPr>
        <p:spPr>
          <a:xfrm>
            <a:off x="-223" y="4267200"/>
            <a:ext cx="9143999" cy="908613"/>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Exactly-matching</a:t>
            </a:r>
            <a:r>
              <a:rPr kumimoji="0" lang="en-GB"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reads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Do not need expensive approximate string matching during alignment</a:t>
            </a:r>
          </a:p>
        </p:txBody>
      </p:sp>
    </p:spTree>
    <p:custDataLst>
      <p:tags r:id="rId1"/>
    </p:custDataLst>
    <p:extLst>
      <p:ext uri="{BB962C8B-B14F-4D97-AF65-F5344CB8AC3E}">
        <p14:creationId xmlns:p14="http://schemas.microsoft.com/office/powerpoint/2010/main" val="6568455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0"/>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1"/>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2"/>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4"/>
                                        </p:tgtEl>
                                        <p:attrNameLst>
                                          <p:attrName>style.visibility</p:attrName>
                                        </p:attrNameLst>
                                      </p:cBhvr>
                                      <p:to>
                                        <p:strVal val="visible"/>
                                      </p:to>
                                    </p:set>
                                  </p:childTnLst>
                                </p:cTn>
                              </p:par>
                              <p:par>
                                <p:cTn id="17" presetID="1" presetClass="entr" presetSubtype="0" fill="hold" grpId="1" nodeType="withEffect">
                                  <p:stCondLst>
                                    <p:cond delay="0"/>
                                  </p:stCondLst>
                                  <p:childTnLst>
                                    <p:set>
                                      <p:cBhvr>
                                        <p:cTn id="18" dur="1" fill="hold">
                                          <p:stCondLst>
                                            <p:cond delay="0"/>
                                          </p:stCondLst>
                                        </p:cTn>
                                        <p:tgtEl>
                                          <p:spTgt spid="46"/>
                                        </p:tgtEl>
                                        <p:attrNameLst>
                                          <p:attrName>style.visibility</p:attrName>
                                        </p:attrNameLst>
                                      </p:cBhvr>
                                      <p:to>
                                        <p:strVal val="visible"/>
                                      </p:to>
                                    </p:set>
                                  </p:childTnLst>
                                </p:cTn>
                              </p:par>
                              <p:par>
                                <p:cTn id="19" presetID="1" presetClass="entr" presetSubtype="0" fill="hold" grpId="1" nodeType="withEffect">
                                  <p:stCondLst>
                                    <p:cond delay="0"/>
                                  </p:stCondLst>
                                  <p:childTnLst>
                                    <p:set>
                                      <p:cBhvr>
                                        <p:cTn id="20" dur="1" fill="hold">
                                          <p:stCondLst>
                                            <p:cond delay="0"/>
                                          </p:stCondLst>
                                        </p:cTn>
                                        <p:tgtEl>
                                          <p:spTgt spid="47"/>
                                        </p:tgtEl>
                                        <p:attrNameLst>
                                          <p:attrName>style.visibility</p:attrName>
                                        </p:attrNameLst>
                                      </p:cBhvr>
                                      <p:to>
                                        <p:strVal val="visible"/>
                                      </p:to>
                                    </p:set>
                                  </p:childTnLst>
                                </p:cTn>
                              </p:par>
                              <p:par>
                                <p:cTn id="21" presetID="1" presetClass="entr" presetSubtype="0" fill="hold" grpId="1" nodeType="withEffect">
                                  <p:stCondLst>
                                    <p:cond delay="0"/>
                                  </p:stCondLst>
                                  <p:childTnLst>
                                    <p:set>
                                      <p:cBhvr>
                                        <p:cTn id="22" dur="1" fill="hold">
                                          <p:stCondLst>
                                            <p:cond delay="0"/>
                                          </p:stCondLst>
                                        </p:cTn>
                                        <p:tgtEl>
                                          <p:spTgt spid="4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9" presetClass="emph" presetSubtype="0" grpId="1" nodeType="clickEffect">
                                  <p:stCondLst>
                                    <p:cond delay="0"/>
                                  </p:stCondLst>
                                  <p:childTnLst>
                                    <p:set>
                                      <p:cBhvr>
                                        <p:cTn id="26" dur="indefinite"/>
                                        <p:tgtEl>
                                          <p:spTgt spid="54"/>
                                        </p:tgtEl>
                                        <p:attrNameLst>
                                          <p:attrName>style.opacity</p:attrName>
                                        </p:attrNameLst>
                                      </p:cBhvr>
                                      <p:to>
                                        <p:strVal val="0.5"/>
                                      </p:to>
                                    </p:set>
                                    <p:animEffect filter="image" prLst="opacity: 0.5">
                                      <p:cBhvr rctx="IE">
                                        <p:cTn id="27" dur="indefinite"/>
                                        <p:tgtEl>
                                          <p:spTgt spid="54"/>
                                        </p:tgtEl>
                                      </p:cBhvr>
                                    </p:animEffect>
                                  </p:childTnLst>
                                </p:cTn>
                              </p:par>
                              <p:par>
                                <p:cTn id="28" presetID="9" presetClass="emph" presetSubtype="0" grpId="1" nodeType="withEffect">
                                  <p:stCondLst>
                                    <p:cond delay="0"/>
                                  </p:stCondLst>
                                  <p:childTnLst>
                                    <p:set>
                                      <p:cBhvr>
                                        <p:cTn id="29" dur="indefinite"/>
                                        <p:tgtEl>
                                          <p:spTgt spid="50"/>
                                        </p:tgtEl>
                                        <p:attrNameLst>
                                          <p:attrName>style.opacity</p:attrName>
                                        </p:attrNameLst>
                                      </p:cBhvr>
                                      <p:to>
                                        <p:strVal val="0.5"/>
                                      </p:to>
                                    </p:set>
                                    <p:animEffect filter="image" prLst="opacity: 0.5">
                                      <p:cBhvr rctx="IE">
                                        <p:cTn id="30" dur="indefinite"/>
                                        <p:tgtEl>
                                          <p:spTgt spid="50"/>
                                        </p:tgtEl>
                                      </p:cBhvr>
                                    </p:animEffect>
                                  </p:childTnLst>
                                </p:cTn>
                              </p:par>
                              <p:par>
                                <p:cTn id="31" presetID="9" presetClass="emph" presetSubtype="0" grpId="1" nodeType="withEffect">
                                  <p:stCondLst>
                                    <p:cond delay="0"/>
                                  </p:stCondLst>
                                  <p:childTnLst>
                                    <p:set>
                                      <p:cBhvr>
                                        <p:cTn id="32" dur="indefinite"/>
                                        <p:tgtEl>
                                          <p:spTgt spid="53"/>
                                        </p:tgtEl>
                                        <p:attrNameLst>
                                          <p:attrName>style.opacity</p:attrName>
                                        </p:attrNameLst>
                                      </p:cBhvr>
                                      <p:to>
                                        <p:strVal val="0.5"/>
                                      </p:to>
                                    </p:set>
                                    <p:animEffect filter="image" prLst="opacity: 0.5">
                                      <p:cBhvr rctx="IE">
                                        <p:cTn id="33" dur="indefinite"/>
                                        <p:tgtEl>
                                          <p:spTgt spid="53"/>
                                        </p:tgtEl>
                                      </p:cBhvr>
                                    </p:animEffect>
                                  </p:childTnLst>
                                </p:cTn>
                              </p:par>
                              <p:par>
                                <p:cTn id="34" presetID="9" presetClass="emph" presetSubtype="0" grpId="1" nodeType="withEffect">
                                  <p:stCondLst>
                                    <p:cond delay="0"/>
                                  </p:stCondLst>
                                  <p:childTnLst>
                                    <p:set>
                                      <p:cBhvr>
                                        <p:cTn id="35" dur="indefinite"/>
                                        <p:tgtEl>
                                          <p:spTgt spid="51"/>
                                        </p:tgtEl>
                                        <p:attrNameLst>
                                          <p:attrName>style.opacity</p:attrName>
                                        </p:attrNameLst>
                                      </p:cBhvr>
                                      <p:to>
                                        <p:strVal val="0.5"/>
                                      </p:to>
                                    </p:set>
                                    <p:animEffect filter="image" prLst="opacity: 0.5">
                                      <p:cBhvr rctx="IE">
                                        <p:cTn id="36" dur="indefinite"/>
                                        <p:tgtEl>
                                          <p:spTgt spid="51"/>
                                        </p:tgtEl>
                                      </p:cBhvr>
                                    </p:animEffect>
                                  </p:childTnLst>
                                </p:cTn>
                              </p:par>
                              <p:par>
                                <p:cTn id="37" presetID="9" presetClass="emph" presetSubtype="0" grpId="1" nodeType="withEffect">
                                  <p:stCondLst>
                                    <p:cond delay="0"/>
                                  </p:stCondLst>
                                  <p:childTnLst>
                                    <p:set>
                                      <p:cBhvr>
                                        <p:cTn id="38" dur="indefinite"/>
                                        <p:tgtEl>
                                          <p:spTgt spid="52"/>
                                        </p:tgtEl>
                                        <p:attrNameLst>
                                          <p:attrName>style.opacity</p:attrName>
                                        </p:attrNameLst>
                                      </p:cBhvr>
                                      <p:to>
                                        <p:strVal val="0.5"/>
                                      </p:to>
                                    </p:set>
                                    <p:animEffect filter="image" prLst="opacity: 0.5">
                                      <p:cBhvr rctx="IE">
                                        <p:cTn id="39" dur="indefinite"/>
                                        <p:tgtEl>
                                          <p:spTgt spid="52"/>
                                        </p:tgtEl>
                                      </p:cBhvr>
                                    </p:animEffect>
                                  </p:childTnLst>
                                </p:cTn>
                              </p:par>
                              <p:par>
                                <p:cTn id="40" presetID="9" presetClass="emph" presetSubtype="0" grpId="1" nodeType="withEffect">
                                  <p:stCondLst>
                                    <p:cond delay="0"/>
                                  </p:stCondLst>
                                  <p:childTnLst>
                                    <p:set>
                                      <p:cBhvr>
                                        <p:cTn id="41" dur="indefinite"/>
                                        <p:tgtEl>
                                          <p:spTgt spid="49"/>
                                        </p:tgtEl>
                                        <p:attrNameLst>
                                          <p:attrName>style.opacity</p:attrName>
                                        </p:attrNameLst>
                                      </p:cBhvr>
                                      <p:to>
                                        <p:strVal val="0.5"/>
                                      </p:to>
                                    </p:set>
                                    <p:animEffect filter="image" prLst="opacity: 0.5">
                                      <p:cBhvr rctx="IE">
                                        <p:cTn id="42" dur="indefinite"/>
                                        <p:tgtEl>
                                          <p:spTgt spid="49"/>
                                        </p:tgtEl>
                                      </p:cBhvr>
                                    </p:animEffect>
                                  </p:childTnLst>
                                </p:cTn>
                              </p:par>
                              <p:par>
                                <p:cTn id="43" presetID="1" presetClass="entr" presetSubtype="0" fill="hold" grpId="0" nodeType="withEffect">
                                  <p:stCondLst>
                                    <p:cond delay="0"/>
                                  </p:stCondLst>
                                  <p:childTnLst>
                                    <p:set>
                                      <p:cBhvr>
                                        <p:cTn id="44" dur="1" fill="hold">
                                          <p:stCondLst>
                                            <p:cond delay="0"/>
                                          </p:stCondLst>
                                        </p:cTn>
                                        <p:tgtEl>
                                          <p:spTgt spid="57"/>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0" presetClass="path" presetSubtype="0" accel="50000" decel="50000" fill="hold" grpId="0" nodeType="clickEffect">
                                  <p:stCondLst>
                                    <p:cond delay="0"/>
                                  </p:stCondLst>
                                  <p:childTnLst>
                                    <p:animMotion origin="layout" path="M 2.77778E-6 2.96296E-6 L 0.69861 0.20046 " pathEditMode="relative" rAng="0" ptsTypes="AA">
                                      <p:cBhvr>
                                        <p:cTn id="48" dur="250" fill="hold"/>
                                        <p:tgtEl>
                                          <p:spTgt spid="46"/>
                                        </p:tgtEl>
                                        <p:attrNameLst>
                                          <p:attrName>ppt_x</p:attrName>
                                          <p:attrName>ppt_y</p:attrName>
                                        </p:attrNameLst>
                                      </p:cBhvr>
                                      <p:rCtr x="34931" y="10023"/>
                                    </p:animMotion>
                                  </p:childTnLst>
                                </p:cTn>
                              </p:par>
                            </p:childTnLst>
                          </p:cTn>
                        </p:par>
                        <p:par>
                          <p:cTn id="49" fill="hold">
                            <p:stCondLst>
                              <p:cond delay="250"/>
                            </p:stCondLst>
                            <p:childTnLst>
                              <p:par>
                                <p:cTn id="50" presetID="0" presetClass="path" presetSubtype="0" accel="50000" decel="50000" fill="hold" grpId="0" nodeType="afterEffect">
                                  <p:stCondLst>
                                    <p:cond delay="0"/>
                                  </p:stCondLst>
                                  <p:childTnLst>
                                    <p:animMotion origin="layout" path="M 2.77778E-6 3.7037E-6 L 0.70087 0.14213 " pathEditMode="relative" rAng="0" ptsTypes="AA">
                                      <p:cBhvr>
                                        <p:cTn id="51" dur="250" fill="hold"/>
                                        <p:tgtEl>
                                          <p:spTgt spid="47"/>
                                        </p:tgtEl>
                                        <p:attrNameLst>
                                          <p:attrName>ppt_x</p:attrName>
                                          <p:attrName>ppt_y</p:attrName>
                                        </p:attrNameLst>
                                      </p:cBhvr>
                                      <p:rCtr x="35035" y="7106"/>
                                    </p:animMotion>
                                  </p:childTnLst>
                                </p:cTn>
                              </p:par>
                            </p:childTnLst>
                          </p:cTn>
                        </p:par>
                        <p:par>
                          <p:cTn id="52" fill="hold">
                            <p:stCondLst>
                              <p:cond delay="500"/>
                            </p:stCondLst>
                            <p:childTnLst>
                              <p:par>
                                <p:cTn id="53" presetID="0" presetClass="path" presetSubtype="0" accel="50000" decel="50000" fill="hold" grpId="0" nodeType="afterEffect">
                                  <p:stCondLst>
                                    <p:cond delay="0"/>
                                  </p:stCondLst>
                                  <p:childTnLst>
                                    <p:animMotion origin="layout" path="M 2.77778E-6 4.44444E-6 L 0.71163 0.08657 " pathEditMode="relative" rAng="0" ptsTypes="AA">
                                      <p:cBhvr>
                                        <p:cTn id="54" dur="250" fill="hold"/>
                                        <p:tgtEl>
                                          <p:spTgt spid="48"/>
                                        </p:tgtEl>
                                        <p:attrNameLst>
                                          <p:attrName>ppt_x</p:attrName>
                                          <p:attrName>ppt_y</p:attrName>
                                        </p:attrNameLst>
                                      </p:cBhvr>
                                      <p:rCtr x="35573" y="4329"/>
                                    </p:animMotion>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25"/>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46" grpId="0" animBg="1"/>
      <p:bldP spid="46" grpId="1" animBg="1"/>
      <p:bldP spid="47" grpId="0" animBg="1"/>
      <p:bldP spid="47" grpId="1" animBg="1"/>
      <p:bldP spid="48" grpId="0" animBg="1"/>
      <p:bldP spid="48" grpId="1" animBg="1"/>
      <p:bldP spid="49" grpId="0" animBg="1"/>
      <p:bldP spid="49" grpId="1" animBg="1"/>
      <p:bldP spid="50" grpId="0" animBg="1"/>
      <p:bldP spid="50" grpId="1" animBg="1"/>
      <p:bldP spid="51" grpId="0" animBg="1"/>
      <p:bldP spid="51" grpId="1" animBg="1"/>
      <p:bldP spid="52" grpId="0" animBg="1"/>
      <p:bldP spid="52" grpId="1" animBg="1"/>
      <p:bldP spid="53" grpId="0" animBg="1"/>
      <p:bldP spid="53" grpId="1" animBg="1"/>
      <p:bldP spid="54" grpId="0" animBg="1"/>
      <p:bldP spid="54" grpId="1" animBg="1"/>
      <p:bldP spid="57" grpId="0"/>
      <p:bldP spid="25" grpId="0" animBg="1"/>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8C25B7-DEF6-5F4A-B988-8E68367812C2}"/>
              </a:ext>
            </a:extLst>
          </p:cNvPr>
          <p:cNvSpPr>
            <a:spLocks noGrp="1"/>
          </p:cNvSpPr>
          <p:nvPr>
            <p:ph type="title"/>
          </p:nvPr>
        </p:nvSpPr>
        <p:spPr/>
        <p:txBody>
          <a:bodyPr/>
          <a:lstStyle/>
          <a:p>
            <a:r>
              <a:rPr lang="en-CH" sz="3200" dirty="0"/>
              <a:t>Filtering Opportunities</a:t>
            </a:r>
          </a:p>
        </p:txBody>
      </p:sp>
      <p:sp>
        <p:nvSpPr>
          <p:cNvPr id="4" name="Content Placeholder 2">
            <a:extLst>
              <a:ext uri="{FF2B5EF4-FFF2-40B4-BE49-F238E27FC236}">
                <a16:creationId xmlns:a16="http://schemas.microsoft.com/office/drawing/2014/main" id="{4B0BFFBE-1EC2-3C4A-A597-09FB446C42A9}"/>
              </a:ext>
            </a:extLst>
          </p:cNvPr>
          <p:cNvSpPr>
            <a:spLocks noGrp="1"/>
          </p:cNvSpPr>
          <p:nvPr>
            <p:ph idx="1"/>
          </p:nvPr>
        </p:nvSpPr>
        <p:spPr>
          <a:xfrm>
            <a:off x="189559" y="978194"/>
            <a:ext cx="8874053" cy="5377521"/>
          </a:xfrm>
        </p:spPr>
        <p:txBody>
          <a:bodyPr/>
          <a:lstStyle/>
          <a:p>
            <a:pPr>
              <a:spcAft>
                <a:spcPts val="800"/>
              </a:spcAft>
            </a:pPr>
            <a:r>
              <a:rPr lang="en-GB" dirty="0"/>
              <a:t>Sequencing machines produce one of two kinds of reads </a:t>
            </a:r>
          </a:p>
          <a:p>
            <a:pPr lvl="1">
              <a:spcAft>
                <a:spcPts val="800"/>
              </a:spcAft>
            </a:pPr>
            <a:r>
              <a:rPr lang="en-GB" sz="2200" b="1" dirty="0"/>
              <a:t>Short reads: </a:t>
            </a:r>
            <a:r>
              <a:rPr lang="en-GB" sz="2200" dirty="0">
                <a:solidFill>
                  <a:srgbClr val="629B3C"/>
                </a:solidFill>
              </a:rPr>
              <a:t>highly accurate </a:t>
            </a:r>
            <a:r>
              <a:rPr lang="en-GB" sz="2200" dirty="0"/>
              <a:t>and short</a:t>
            </a:r>
          </a:p>
          <a:p>
            <a:pPr lvl="1">
              <a:spcAft>
                <a:spcPts val="800"/>
              </a:spcAft>
            </a:pPr>
            <a:r>
              <a:rPr lang="en-GB" sz="2200" b="1" dirty="0"/>
              <a:t>Long reads: </a:t>
            </a:r>
            <a:r>
              <a:rPr lang="en-GB" sz="2200" dirty="0">
                <a:solidFill>
                  <a:srgbClr val="C00000"/>
                </a:solidFill>
              </a:rPr>
              <a:t>less accurate </a:t>
            </a:r>
            <a:r>
              <a:rPr lang="en-GB" sz="2200" dirty="0"/>
              <a:t>and long</a:t>
            </a:r>
            <a:endParaRPr lang="en-GB" dirty="0"/>
          </a:p>
          <a:p>
            <a:pPr marL="0" indent="0">
              <a:buNone/>
            </a:pPr>
            <a:endParaRPr lang="en-CH" dirty="0"/>
          </a:p>
        </p:txBody>
      </p:sp>
      <p:sp>
        <p:nvSpPr>
          <p:cNvPr id="7" name="Rectangle 6">
            <a:extLst>
              <a:ext uri="{FF2B5EF4-FFF2-40B4-BE49-F238E27FC236}">
                <a16:creationId xmlns:a16="http://schemas.microsoft.com/office/drawing/2014/main" id="{3A9F7777-01A8-8344-94F4-F86EC7C6EDAB}"/>
              </a:ext>
            </a:extLst>
          </p:cNvPr>
          <p:cNvSpPr/>
          <p:nvPr/>
        </p:nvSpPr>
        <p:spPr>
          <a:xfrm>
            <a:off x="481684" y="5225849"/>
            <a:ext cx="8400644" cy="973208"/>
          </a:xfrm>
          <a:prstGeom prst="rect">
            <a:avLst/>
          </a:prstGeom>
          <a:solidFill>
            <a:schemeClr val="bg1">
              <a:lumMod val="9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342900" marR="0" lvl="0" indent="-342900" algn="l" defTabSz="914400" rtl="0" eaLnBrk="1" fontAlgn="auto" latinLnBrk="0" hangingPunct="1">
              <a:lnSpc>
                <a:spcPct val="100000"/>
              </a:lnSpc>
              <a:spcBef>
                <a:spcPts val="0"/>
              </a:spcBef>
              <a:spcAft>
                <a:spcPts val="0"/>
              </a:spcAft>
              <a:buClr>
                <a:prstClr val="black"/>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High</a:t>
            </a:r>
            <a:r>
              <a:rPr kumimoji="0" lang="en-US" sz="24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sequencing error rates </a:t>
            </a:r>
            <a:r>
              <a:rPr kumimoji="0" lang="en-US" sz="2400" b="0"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(long reads) </a:t>
            </a:r>
            <a:r>
              <a:rPr kumimoji="0" lang="en-US" sz="24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or</a:t>
            </a:r>
          </a:p>
          <a:p>
            <a:pPr marL="342900" marR="0" lvl="0" indent="-342900" algn="l" defTabSz="914400" rtl="0" eaLnBrk="1" fontAlgn="auto" latinLnBrk="0" hangingPunct="1">
              <a:lnSpc>
                <a:spcPct val="100000"/>
              </a:lnSpc>
              <a:spcBef>
                <a:spcPts val="0"/>
              </a:spcBef>
              <a:spcAft>
                <a:spcPts val="0"/>
              </a:spcAft>
              <a:buClr>
                <a:prstClr val="black"/>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High</a:t>
            </a:r>
            <a:r>
              <a:rPr kumimoji="0" lang="en-US" sz="24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genetic variation </a:t>
            </a:r>
            <a:r>
              <a:rPr kumimoji="0" lang="en-US" sz="2400" b="0"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(short or long reads)</a:t>
            </a:r>
          </a:p>
        </p:txBody>
      </p:sp>
      <p:sp>
        <p:nvSpPr>
          <p:cNvPr id="8" name="Rectangle: Rounded Corners 8">
            <a:extLst>
              <a:ext uri="{FF2B5EF4-FFF2-40B4-BE49-F238E27FC236}">
                <a16:creationId xmlns:a16="http://schemas.microsoft.com/office/drawing/2014/main" id="{5326CE5E-62C4-314D-908A-4A31F336E2CC}"/>
              </a:ext>
            </a:extLst>
          </p:cNvPr>
          <p:cNvSpPr/>
          <p:nvPr/>
        </p:nvSpPr>
        <p:spPr>
          <a:xfrm>
            <a:off x="189558" y="4634434"/>
            <a:ext cx="8505940" cy="736581"/>
          </a:xfrm>
          <a:prstGeom prst="roundRect">
            <a:avLst/>
          </a:prstGeom>
          <a:solidFill>
            <a:schemeClr val="accent1">
              <a:lumMod val="20000"/>
              <a:lumOff val="80000"/>
            </a:schemeClr>
          </a:solidFill>
          <a:ln w="38100">
            <a:solidFill>
              <a:srgbClr val="1982C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Non-matching reads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Do not have potential matching locations, so they skip alignment</a:t>
            </a:r>
          </a:p>
        </p:txBody>
      </p:sp>
      <p:sp>
        <p:nvSpPr>
          <p:cNvPr id="10" name="Rectangle 9">
            <a:extLst>
              <a:ext uri="{FF2B5EF4-FFF2-40B4-BE49-F238E27FC236}">
                <a16:creationId xmlns:a16="http://schemas.microsoft.com/office/drawing/2014/main" id="{18010D33-781C-AF49-A244-03E794B46FDE}"/>
              </a:ext>
            </a:extLst>
          </p:cNvPr>
          <p:cNvSpPr/>
          <p:nvPr/>
        </p:nvSpPr>
        <p:spPr>
          <a:xfrm>
            <a:off x="481684" y="3196627"/>
            <a:ext cx="8400644" cy="1315108"/>
          </a:xfrm>
          <a:prstGeom prst="rect">
            <a:avLst/>
          </a:prstGeom>
          <a:solidFill>
            <a:schemeClr val="bg1">
              <a:lumMod val="9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342900" marR="0" lvl="0" indent="-342900" algn="l" defTabSz="914400" rtl="0" eaLnBrk="1" fontAlgn="auto" latinLnBrk="0" hangingPunct="1">
              <a:lnSpc>
                <a:spcPct val="100000"/>
              </a:lnSpc>
              <a:spcBef>
                <a:spcPts val="0"/>
              </a:spcBef>
              <a:spcAft>
                <a:spcPts val="0"/>
              </a:spcAft>
              <a:buClr>
                <a:prstClr val="black"/>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Low</a:t>
            </a:r>
            <a:r>
              <a:rPr kumimoji="0" lang="en-US" sz="24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sequencing error rates </a:t>
            </a:r>
            <a:r>
              <a:rPr kumimoji="0" lang="en-US" sz="2400" b="0"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(short reads) </a:t>
            </a:r>
            <a:r>
              <a:rPr kumimoji="0" lang="en-US" sz="24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combined with</a:t>
            </a:r>
          </a:p>
          <a:p>
            <a:pPr marL="342900" marR="0" lvl="0" indent="-342900" algn="l" defTabSz="914400" rtl="0" eaLnBrk="1" fontAlgn="auto" latinLnBrk="0" hangingPunct="1">
              <a:lnSpc>
                <a:spcPct val="100000"/>
              </a:lnSpc>
              <a:spcBef>
                <a:spcPts val="0"/>
              </a:spcBef>
              <a:spcAft>
                <a:spcPts val="0"/>
              </a:spcAft>
              <a:buClr>
                <a:prstClr val="black"/>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Low</a:t>
            </a:r>
            <a:r>
              <a:rPr kumimoji="0" lang="en-US" sz="24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genetic variation</a:t>
            </a:r>
          </a:p>
        </p:txBody>
      </p:sp>
      <p:sp>
        <p:nvSpPr>
          <p:cNvPr id="11" name="Rectangle: Rounded Corners 8">
            <a:extLst>
              <a:ext uri="{FF2B5EF4-FFF2-40B4-BE49-F238E27FC236}">
                <a16:creationId xmlns:a16="http://schemas.microsoft.com/office/drawing/2014/main" id="{84B784F0-7BDE-204A-BF08-2F32008075E0}"/>
              </a:ext>
            </a:extLst>
          </p:cNvPr>
          <p:cNvSpPr/>
          <p:nvPr/>
        </p:nvSpPr>
        <p:spPr>
          <a:xfrm>
            <a:off x="189558" y="2921018"/>
            <a:ext cx="8505940" cy="736581"/>
          </a:xfrm>
          <a:prstGeom prst="roundRect">
            <a:avLst/>
          </a:prstGeom>
          <a:solidFill>
            <a:schemeClr val="accent1">
              <a:lumMod val="20000"/>
              <a:lumOff val="80000"/>
            </a:schemeClr>
          </a:solidFill>
          <a:ln w="38100">
            <a:solidFill>
              <a:srgbClr val="1982C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Exactly-matching reads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Do not need expensive approximate string matching during alignment</a:t>
            </a:r>
          </a:p>
        </p:txBody>
      </p:sp>
      <p:sp>
        <p:nvSpPr>
          <p:cNvPr id="12" name="Content Placeholder 2">
            <a:extLst>
              <a:ext uri="{FF2B5EF4-FFF2-40B4-BE49-F238E27FC236}">
                <a16:creationId xmlns:a16="http://schemas.microsoft.com/office/drawing/2014/main" id="{B37B142F-6429-E54A-8CD8-652E6474BDF5}"/>
              </a:ext>
            </a:extLst>
          </p:cNvPr>
          <p:cNvSpPr txBox="1">
            <a:spLocks/>
          </p:cNvSpPr>
          <p:nvPr/>
        </p:nvSpPr>
        <p:spPr>
          <a:xfrm>
            <a:off x="189560" y="2378349"/>
            <a:ext cx="8987622" cy="564618"/>
          </a:xfrm>
          <a:prstGeom prst="rect">
            <a:avLst/>
          </a:prstGeom>
        </p:spPr>
        <p:txBody>
          <a:bodyPr/>
          <a:lstStyle>
            <a:lvl1pPr marL="187200" indent="-187200" algn="l" defTabSz="914400" rtl="0" eaLnBrk="1" latinLnBrk="0" hangingPunct="1">
              <a:lnSpc>
                <a:spcPct val="90000"/>
              </a:lnSpc>
              <a:spcBef>
                <a:spcPts val="1000"/>
              </a:spcBef>
              <a:buClr>
                <a:schemeClr val="tx1"/>
              </a:buClr>
              <a:buFont typeface="Arial" panose="020B0604020202020204" pitchFamily="34" charset="0"/>
              <a:buChar char="•"/>
              <a:tabLst/>
              <a:defRPr sz="2800" kern="1200">
                <a:solidFill>
                  <a:schemeClr val="tx1"/>
                </a:solidFill>
                <a:latin typeface="Corbel" panose="020B0503020204020204" pitchFamily="34" charset="0"/>
                <a:ea typeface="+mn-ea"/>
                <a:cs typeface="+mn-cs"/>
              </a:defRPr>
            </a:lvl1pPr>
            <a:lvl2pPr marL="311150" indent="-187200" algn="l" defTabSz="914400" rtl="0" eaLnBrk="1" latinLnBrk="0" hangingPunct="1">
              <a:lnSpc>
                <a:spcPct val="90000"/>
              </a:lnSpc>
              <a:spcBef>
                <a:spcPts val="500"/>
              </a:spcBef>
              <a:buFont typeface="Cambria" panose="02040503050406030204" pitchFamily="18" charset="0"/>
              <a:buChar char="-"/>
              <a:tabLst/>
              <a:defRPr sz="2400" kern="1200">
                <a:solidFill>
                  <a:schemeClr val="tx1"/>
                </a:solidFill>
                <a:latin typeface="Corbel" panose="020B0503020204020204" pitchFamily="34" charset="0"/>
                <a:ea typeface="+mn-ea"/>
                <a:cs typeface="+mn-cs"/>
              </a:defRPr>
            </a:lvl2pPr>
            <a:lvl3pPr marL="533400" indent="-187200" algn="l" defTabSz="914400" rtl="0" eaLnBrk="1" latinLnBrk="0" hangingPunct="1">
              <a:lnSpc>
                <a:spcPct val="90000"/>
              </a:lnSpc>
              <a:spcBef>
                <a:spcPts val="500"/>
              </a:spcBef>
              <a:buClr>
                <a:schemeClr val="tx1"/>
              </a:buClr>
              <a:buFont typeface="Arial" panose="020B0604020202020204" pitchFamily="34" charset="0"/>
              <a:buChar char="•"/>
              <a:tabLst/>
              <a:defRPr sz="2400" kern="1200">
                <a:solidFill>
                  <a:schemeClr val="tx1"/>
                </a:solidFill>
                <a:latin typeface="Corbel" panose="020B0503020204020204" pitchFamily="34" charset="0"/>
                <a:ea typeface="+mn-ea"/>
                <a:cs typeface="+mn-cs"/>
              </a:defRPr>
            </a:lvl3pPr>
            <a:lvl4pPr marL="1600200" indent="-1872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orbel" panose="020B0503020204020204" pitchFamily="34" charset="0"/>
                <a:ea typeface="+mn-ea"/>
                <a:cs typeface="+mn-cs"/>
              </a:defRPr>
            </a:lvl4pPr>
            <a:lvl5pPr marL="2057400" indent="-1872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orbel" panose="020B05030202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1000"/>
              </a:spcAft>
              <a:buClr>
                <a:prstClr val="black"/>
              </a:buClr>
              <a:buSzTx/>
              <a:buFont typeface="Arial" panose="020B0604020202020204" pitchFamily="34" charset="0"/>
              <a:buNone/>
              <a:tabLst/>
              <a:defRPr/>
            </a:pPr>
            <a:r>
              <a:rPr kumimoji="0" lang="en-GB" sz="2800" b="1" i="0" u="none" strike="noStrike" kern="1200" cap="none" spc="0" normalizeH="0" baseline="0" noProof="0" dirty="0">
                <a:ln>
                  <a:noFill/>
                </a:ln>
                <a:solidFill>
                  <a:srgbClr val="70AD47">
                    <a:lumMod val="75000"/>
                  </a:srgbClr>
                </a:solidFill>
                <a:effectLst/>
                <a:uLnTx/>
                <a:uFillTx/>
                <a:latin typeface="Corbel" panose="020B0503020204020204" pitchFamily="34" charset="0"/>
                <a:ea typeface="+mn-ea"/>
                <a:cs typeface="+mn-cs"/>
              </a:rPr>
              <a:t>Reads that do not require the expensive alignment step:</a:t>
            </a:r>
          </a:p>
        </p:txBody>
      </p:sp>
    </p:spTree>
    <p:extLst>
      <p:ext uri="{BB962C8B-B14F-4D97-AF65-F5344CB8AC3E}">
        <p14:creationId xmlns:p14="http://schemas.microsoft.com/office/powerpoint/2010/main" val="1444796805"/>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3829D2-A40B-314C-A479-C95DDD1C2E10}"/>
              </a:ext>
            </a:extLst>
          </p:cNvPr>
          <p:cNvSpPr>
            <a:spLocks noGrp="1"/>
          </p:cNvSpPr>
          <p:nvPr>
            <p:ph type="title"/>
          </p:nvPr>
        </p:nvSpPr>
        <p:spPr/>
        <p:txBody>
          <a:bodyPr/>
          <a:lstStyle/>
          <a:p>
            <a:r>
              <a:rPr lang="en-CH" dirty="0"/>
              <a:t>Challenges</a:t>
            </a:r>
          </a:p>
        </p:txBody>
      </p:sp>
      <p:sp>
        <p:nvSpPr>
          <p:cNvPr id="30" name="Rectangle 29">
            <a:extLst>
              <a:ext uri="{FF2B5EF4-FFF2-40B4-BE49-F238E27FC236}">
                <a16:creationId xmlns:a16="http://schemas.microsoft.com/office/drawing/2014/main" id="{0E86A3CC-72C5-294F-A8F7-440249F03B31}"/>
              </a:ext>
            </a:extLst>
          </p:cNvPr>
          <p:cNvSpPr/>
          <p:nvPr/>
        </p:nvSpPr>
        <p:spPr>
          <a:xfrm>
            <a:off x="-1" y="4332370"/>
            <a:ext cx="9143999" cy="77046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Read mapping workloads can exhibit different </a:t>
            </a:r>
            <a:r>
              <a:rPr kumimoji="0" lang="en-GB" sz="2800" b="1" i="0" u="none" strike="noStrike" kern="1200" cap="none" spc="0" normalizeH="0" baseline="0" noProof="0" dirty="0" err="1">
                <a:ln>
                  <a:noFill/>
                </a:ln>
                <a:solidFill>
                  <a:prstClr val="black"/>
                </a:solidFill>
                <a:effectLst/>
                <a:uLnTx/>
                <a:uFillTx/>
                <a:latin typeface="Corbel" panose="020B0503020204020204" pitchFamily="34" charset="0"/>
                <a:ea typeface="+mn-ea"/>
                <a:cs typeface="+mn-cs"/>
              </a:rPr>
              <a:t>behavior</a:t>
            </a:r>
            <a:endParaRPr kumimoji="0" lang="en-CH" sz="28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endParaRPr>
          </a:p>
        </p:txBody>
      </p:sp>
      <p:sp>
        <p:nvSpPr>
          <p:cNvPr id="31" name="Rectangle 30">
            <a:extLst>
              <a:ext uri="{FF2B5EF4-FFF2-40B4-BE49-F238E27FC236}">
                <a16:creationId xmlns:a16="http://schemas.microsoft.com/office/drawing/2014/main" id="{3B38894D-FB68-B24E-9D5F-2AD8A3884AEB}"/>
              </a:ext>
            </a:extLst>
          </p:cNvPr>
          <p:cNvSpPr/>
          <p:nvPr/>
        </p:nvSpPr>
        <p:spPr>
          <a:xfrm>
            <a:off x="1" y="5233752"/>
            <a:ext cx="9143999" cy="908613"/>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There are </a:t>
            </a:r>
            <a:r>
              <a:rPr kumimoji="0" lang="en-GB" sz="2800" b="1" i="0" u="none" strike="noStrike" kern="1200" cap="none" spc="0" normalizeH="0" baseline="0" noProof="0" dirty="0">
                <a:ln>
                  <a:noFill/>
                </a:ln>
                <a:solidFill>
                  <a:srgbClr val="C00000"/>
                </a:solidFill>
                <a:effectLst/>
                <a:uLnTx/>
                <a:uFillTx/>
                <a:latin typeface="Corbel" panose="020B0503020204020204" pitchFamily="34" charset="0"/>
                <a:ea typeface="+mn-ea"/>
                <a:cs typeface="+mn-cs"/>
              </a:rPr>
              <a:t>limited hardware resources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in the storage system</a:t>
            </a:r>
            <a:endParaRPr kumimoji="0" lang="en-CH"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pic>
        <p:nvPicPr>
          <p:cNvPr id="23" name="Graphic 22" descr="Filter">
            <a:extLst>
              <a:ext uri="{FF2B5EF4-FFF2-40B4-BE49-F238E27FC236}">
                <a16:creationId xmlns:a16="http://schemas.microsoft.com/office/drawing/2014/main" id="{E016CCEE-DD32-534E-B29D-D486E595FD0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89560" y="1084746"/>
            <a:ext cx="914400" cy="914400"/>
          </a:xfrm>
          <a:prstGeom prst="rect">
            <a:avLst/>
          </a:prstGeom>
        </p:spPr>
      </p:pic>
      <p:sp>
        <p:nvSpPr>
          <p:cNvPr id="27" name="TextBox 26">
            <a:extLst>
              <a:ext uri="{FF2B5EF4-FFF2-40B4-BE49-F238E27FC236}">
                <a16:creationId xmlns:a16="http://schemas.microsoft.com/office/drawing/2014/main" id="{701FA4EA-1EC5-684B-ACB6-6B618B3ACE16}"/>
              </a:ext>
            </a:extLst>
          </p:cNvPr>
          <p:cNvSpPr txBox="1"/>
          <p:nvPr/>
        </p:nvSpPr>
        <p:spPr>
          <a:xfrm>
            <a:off x="1103960" y="1191465"/>
            <a:ext cx="5578193"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Filter</a:t>
            </a:r>
            <a:r>
              <a:rPr kumimoji="0" lang="en-CH"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 reads that do </a:t>
            </a:r>
            <a:r>
              <a:rPr kumimoji="0" lang="en-CH"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not</a:t>
            </a:r>
            <a:r>
              <a:rPr kumimoji="0" lang="en-CH"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 require alignment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i</a:t>
            </a:r>
            <a:r>
              <a:rPr kumimoji="0" lang="en-CH"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nside the storage system</a:t>
            </a:r>
          </a:p>
        </p:txBody>
      </p:sp>
      <p:sp>
        <p:nvSpPr>
          <p:cNvPr id="46" name="Rectangle 45">
            <a:extLst>
              <a:ext uri="{FF2B5EF4-FFF2-40B4-BE49-F238E27FC236}">
                <a16:creationId xmlns:a16="http://schemas.microsoft.com/office/drawing/2014/main" id="{16252BD6-E81D-774E-B217-0E78268A2455}"/>
              </a:ext>
            </a:extLst>
          </p:cNvPr>
          <p:cNvSpPr/>
          <p:nvPr/>
        </p:nvSpPr>
        <p:spPr>
          <a:xfrm>
            <a:off x="393539" y="2335943"/>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p>
        </p:txBody>
      </p:sp>
      <p:sp>
        <p:nvSpPr>
          <p:cNvPr id="47" name="Rectangle 46">
            <a:extLst>
              <a:ext uri="{FF2B5EF4-FFF2-40B4-BE49-F238E27FC236}">
                <a16:creationId xmlns:a16="http://schemas.microsoft.com/office/drawing/2014/main" id="{AD5DD12A-65AD-D047-ADD7-F69A1A2A4E95}"/>
              </a:ext>
            </a:extLst>
          </p:cNvPr>
          <p:cNvSpPr/>
          <p:nvPr/>
        </p:nvSpPr>
        <p:spPr>
          <a:xfrm>
            <a:off x="393539" y="2785215"/>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AAAA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p>
        </p:txBody>
      </p:sp>
      <p:sp>
        <p:nvSpPr>
          <p:cNvPr id="48" name="Rectangle 47">
            <a:extLst>
              <a:ext uri="{FF2B5EF4-FFF2-40B4-BE49-F238E27FC236}">
                <a16:creationId xmlns:a16="http://schemas.microsoft.com/office/drawing/2014/main" id="{BE1A92AC-0255-0449-A490-549F83E19104}"/>
              </a:ext>
            </a:extLst>
          </p:cNvPr>
          <p:cNvSpPr/>
          <p:nvPr/>
        </p:nvSpPr>
        <p:spPr>
          <a:xfrm>
            <a:off x="393539" y="3234487"/>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TTTTTT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AAA</a:t>
            </a:r>
          </a:p>
        </p:txBody>
      </p:sp>
      <p:sp>
        <p:nvSpPr>
          <p:cNvPr id="49" name="Rectangle 48">
            <a:extLst>
              <a:ext uri="{FF2B5EF4-FFF2-40B4-BE49-F238E27FC236}">
                <a16:creationId xmlns:a16="http://schemas.microsoft.com/office/drawing/2014/main" id="{202C3FD7-F724-4C45-AF22-D1FE70F45D07}"/>
              </a:ext>
            </a:extLst>
          </p:cNvPr>
          <p:cNvSpPr/>
          <p:nvPr/>
        </p:nvSpPr>
        <p:spPr>
          <a:xfrm>
            <a:off x="735911" y="3475414"/>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p>
        </p:txBody>
      </p:sp>
      <p:sp>
        <p:nvSpPr>
          <p:cNvPr id="50" name="Rectangle 49">
            <a:extLst>
              <a:ext uri="{FF2B5EF4-FFF2-40B4-BE49-F238E27FC236}">
                <a16:creationId xmlns:a16="http://schemas.microsoft.com/office/drawing/2014/main" id="{66028373-6D13-FE46-822D-6665058A07F2}"/>
              </a:ext>
            </a:extLst>
          </p:cNvPr>
          <p:cNvSpPr/>
          <p:nvPr/>
        </p:nvSpPr>
        <p:spPr>
          <a:xfrm>
            <a:off x="688693" y="2518619"/>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p>
        </p:txBody>
      </p:sp>
      <p:sp>
        <p:nvSpPr>
          <p:cNvPr id="51" name="Rectangle 50">
            <a:extLst>
              <a:ext uri="{FF2B5EF4-FFF2-40B4-BE49-F238E27FC236}">
                <a16:creationId xmlns:a16="http://schemas.microsoft.com/office/drawing/2014/main" id="{54D4533A-F368-B14F-9D17-73B2AC9B61F4}"/>
              </a:ext>
            </a:extLst>
          </p:cNvPr>
          <p:cNvSpPr/>
          <p:nvPr/>
        </p:nvSpPr>
        <p:spPr>
          <a:xfrm>
            <a:off x="688693" y="2993932"/>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2" name="Rectangle 51">
            <a:extLst>
              <a:ext uri="{FF2B5EF4-FFF2-40B4-BE49-F238E27FC236}">
                <a16:creationId xmlns:a16="http://schemas.microsoft.com/office/drawing/2014/main" id="{5EF3DA5A-84E5-FA47-A104-F468BD1F32B1}"/>
              </a:ext>
            </a:extLst>
          </p:cNvPr>
          <p:cNvSpPr/>
          <p:nvPr/>
        </p:nvSpPr>
        <p:spPr>
          <a:xfrm>
            <a:off x="720477" y="3238345"/>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CCCC</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3" name="Rectangle 52">
            <a:extLst>
              <a:ext uri="{FF2B5EF4-FFF2-40B4-BE49-F238E27FC236}">
                <a16:creationId xmlns:a16="http://schemas.microsoft.com/office/drawing/2014/main" id="{7671E869-4C18-1F4D-BDCE-18FC3B9FE175}"/>
              </a:ext>
            </a:extLst>
          </p:cNvPr>
          <p:cNvSpPr/>
          <p:nvPr/>
        </p:nvSpPr>
        <p:spPr>
          <a:xfrm>
            <a:off x="688041" y="2755783"/>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4" name="Rectangle 53">
            <a:extLst>
              <a:ext uri="{FF2B5EF4-FFF2-40B4-BE49-F238E27FC236}">
                <a16:creationId xmlns:a16="http://schemas.microsoft.com/office/drawing/2014/main" id="{6C5B6CF7-93A9-FB4A-AD54-41CEAA4655B2}"/>
              </a:ext>
            </a:extLst>
          </p:cNvPr>
          <p:cNvSpPr/>
          <p:nvPr/>
        </p:nvSpPr>
        <p:spPr>
          <a:xfrm>
            <a:off x="756210" y="2351701"/>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GT</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7" name="TextBox 56">
            <a:extLst>
              <a:ext uri="{FF2B5EF4-FFF2-40B4-BE49-F238E27FC236}">
                <a16:creationId xmlns:a16="http://schemas.microsoft.com/office/drawing/2014/main" id="{E1DE9BA9-8DA1-F24B-BE80-49C0F1FBB77F}"/>
              </a:ext>
            </a:extLst>
          </p:cNvPr>
          <p:cNvSpPr txBox="1"/>
          <p:nvPr/>
        </p:nvSpPr>
        <p:spPr>
          <a:xfrm>
            <a:off x="401293" y="3750196"/>
            <a:ext cx="20813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Filtered Reads</a:t>
            </a:r>
            <a:endParaRPr kumimoji="0" lang="en-CH"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endParaRPr>
          </a:p>
        </p:txBody>
      </p:sp>
      <p:sp>
        <p:nvSpPr>
          <p:cNvPr id="21" name="Rounded Rectangle 20">
            <a:extLst>
              <a:ext uri="{FF2B5EF4-FFF2-40B4-BE49-F238E27FC236}">
                <a16:creationId xmlns:a16="http://schemas.microsoft.com/office/drawing/2014/main" id="{50576CD0-C7EF-B54A-95C4-329CB6109292}"/>
              </a:ext>
            </a:extLst>
          </p:cNvPr>
          <p:cNvSpPr/>
          <p:nvPr/>
        </p:nvSpPr>
        <p:spPr>
          <a:xfrm>
            <a:off x="6724358" y="2291781"/>
            <a:ext cx="2048907" cy="1458415"/>
          </a:xfrm>
          <a:prstGeom prst="roundRect">
            <a:avLst>
              <a:gd name="adj" fmla="val 7116"/>
            </a:avLst>
          </a:prstGeom>
          <a:solidFill>
            <a:srgbClr val="F2E7FF"/>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Computation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Unit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srgbClr val="A5A5A5">
                    <a:lumMod val="75000"/>
                  </a:srgbClr>
                </a:solidFill>
                <a:effectLst/>
                <a:uLnTx/>
                <a:uFillTx/>
                <a:latin typeface="Corbel" panose="020B0503020204020204" pitchFamily="34" charset="0"/>
                <a:ea typeface="+mn-ea"/>
                <a:cs typeface="+mn-cs"/>
              </a:rPr>
              <a:t>(CPU or Accelerator)</a:t>
            </a:r>
          </a:p>
        </p:txBody>
      </p:sp>
      <p:sp>
        <p:nvSpPr>
          <p:cNvPr id="22" name="Rounded Rectangle 21">
            <a:extLst>
              <a:ext uri="{FF2B5EF4-FFF2-40B4-BE49-F238E27FC236}">
                <a16:creationId xmlns:a16="http://schemas.microsoft.com/office/drawing/2014/main" id="{53DD1F9D-0083-5945-BB36-749D9762E256}"/>
              </a:ext>
            </a:extLst>
          </p:cNvPr>
          <p:cNvSpPr/>
          <p:nvPr/>
        </p:nvSpPr>
        <p:spPr>
          <a:xfrm>
            <a:off x="5842000" y="2291782"/>
            <a:ext cx="840153" cy="1458415"/>
          </a:xfrm>
          <a:prstGeom prst="roundRect">
            <a:avLst>
              <a:gd name="adj" fmla="val 7116"/>
            </a:avLst>
          </a:prstGeom>
          <a:solidFill>
            <a:schemeClr val="accent2">
              <a:lumMod val="20000"/>
              <a:lumOff val="80000"/>
            </a:schemeClr>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Cache</a:t>
            </a:r>
            <a:endParaRPr kumimoji="0" lang="en-CH" sz="1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24" name="Rounded Rectangle 23">
            <a:extLst>
              <a:ext uri="{FF2B5EF4-FFF2-40B4-BE49-F238E27FC236}">
                <a16:creationId xmlns:a16="http://schemas.microsoft.com/office/drawing/2014/main" id="{7E84C462-985F-2640-8B0F-31B31457E0D7}"/>
              </a:ext>
            </a:extLst>
          </p:cNvPr>
          <p:cNvSpPr/>
          <p:nvPr/>
        </p:nvSpPr>
        <p:spPr>
          <a:xfrm>
            <a:off x="3898900" y="2291782"/>
            <a:ext cx="1345754" cy="1458415"/>
          </a:xfrm>
          <a:prstGeom prst="roundRect">
            <a:avLst>
              <a:gd name="adj" fmla="val 7116"/>
            </a:avLst>
          </a:prstGeom>
          <a:solidFill>
            <a:schemeClr val="accent6">
              <a:lumMod val="20000"/>
              <a:lumOff val="80000"/>
            </a:schemeClr>
          </a:solid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Main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Memory</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25" name="Rounded Rectangle 24">
            <a:extLst>
              <a:ext uri="{FF2B5EF4-FFF2-40B4-BE49-F238E27FC236}">
                <a16:creationId xmlns:a16="http://schemas.microsoft.com/office/drawing/2014/main" id="{BEAC5AFD-345B-384E-9B87-97AE4026E27D}"/>
              </a:ext>
            </a:extLst>
          </p:cNvPr>
          <p:cNvSpPr/>
          <p:nvPr/>
        </p:nvSpPr>
        <p:spPr>
          <a:xfrm>
            <a:off x="322865" y="2291781"/>
            <a:ext cx="2245002" cy="1458415"/>
          </a:xfrm>
          <a:prstGeom prst="roundRect">
            <a:avLst>
              <a:gd name="adj" fmla="val 7116"/>
            </a:avLst>
          </a:prstGeom>
          <a:solidFill>
            <a:schemeClr val="accent1">
              <a:lumMod val="20000"/>
              <a:lumOff val="80000"/>
            </a:schemeClr>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Storage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System</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Tree>
    <p:custDataLst>
      <p:tags r:id="rId1"/>
    </p:custDataLst>
    <p:extLst>
      <p:ext uri="{BB962C8B-B14F-4D97-AF65-F5344CB8AC3E}">
        <p14:creationId xmlns:p14="http://schemas.microsoft.com/office/powerpoint/2010/main" val="4000406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uiExpand="1" animBg="1"/>
      <p:bldP spid="31" grpId="0" animBg="1"/>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3829D2-A40B-314C-A479-C95DDD1C2E10}"/>
              </a:ext>
            </a:extLst>
          </p:cNvPr>
          <p:cNvSpPr>
            <a:spLocks noGrp="1"/>
          </p:cNvSpPr>
          <p:nvPr>
            <p:ph type="title"/>
          </p:nvPr>
        </p:nvSpPr>
        <p:spPr/>
        <p:txBody>
          <a:bodyPr/>
          <a:lstStyle/>
          <a:p>
            <a:r>
              <a:rPr lang="en-CH" dirty="0"/>
              <a:t>GenStore</a:t>
            </a:r>
          </a:p>
        </p:txBody>
      </p:sp>
      <p:sp>
        <p:nvSpPr>
          <p:cNvPr id="16" name="Rectangle 15">
            <a:extLst>
              <a:ext uri="{FF2B5EF4-FFF2-40B4-BE49-F238E27FC236}">
                <a16:creationId xmlns:a16="http://schemas.microsoft.com/office/drawing/2014/main" id="{4370B287-BAD8-4542-8D2C-4A8E6592DB15}"/>
              </a:ext>
            </a:extLst>
          </p:cNvPr>
          <p:cNvSpPr/>
          <p:nvPr/>
        </p:nvSpPr>
        <p:spPr>
          <a:xfrm>
            <a:off x="-1" y="3816725"/>
            <a:ext cx="9144000" cy="74872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2800" b="1" i="0" u="none" strike="noStrike" kern="1200" cap="none" spc="0" normalizeH="0" baseline="0" noProof="0" dirty="0">
              <a:ln>
                <a:noFill/>
              </a:ln>
              <a:solidFill>
                <a:srgbClr val="629B3C"/>
              </a:solidFill>
              <a:effectLst/>
              <a:uLnTx/>
              <a:uFillTx/>
              <a:latin typeface="Corbel" panose="020B050302020402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srgbClr val="629B3C"/>
                </a:solidFill>
                <a:effectLst/>
                <a:uLnTx/>
                <a:uFillTx/>
                <a:latin typeface="Corbel" panose="020B0503020204020204" pitchFamily="34" charset="0"/>
                <a:ea typeface="+mn-ea"/>
                <a:cs typeface="+mn-cs"/>
              </a:rPr>
              <a:t>Computation overhead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srgbClr val="629B3C"/>
                </a:solidFill>
                <a:effectLst/>
                <a:uLnTx/>
                <a:uFillTx/>
                <a:latin typeface="Corbel" panose="020B0503020204020204" pitchFamily="34" charset="0"/>
                <a:ea typeface="+mn-ea"/>
                <a:cs typeface="+mn-cs"/>
              </a:rPr>
              <a:t> </a:t>
            </a:r>
          </a:p>
        </p:txBody>
      </p:sp>
      <p:sp>
        <p:nvSpPr>
          <p:cNvPr id="17" name="Rectangle 16">
            <a:extLst>
              <a:ext uri="{FF2B5EF4-FFF2-40B4-BE49-F238E27FC236}">
                <a16:creationId xmlns:a16="http://schemas.microsoft.com/office/drawing/2014/main" id="{EBD1BA12-CAEE-1444-9A7D-EFF6CA2E8F96}"/>
              </a:ext>
            </a:extLst>
          </p:cNvPr>
          <p:cNvSpPr/>
          <p:nvPr/>
        </p:nvSpPr>
        <p:spPr>
          <a:xfrm>
            <a:off x="-1" y="4673964"/>
            <a:ext cx="9144000" cy="748727"/>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629B3C"/>
                </a:solidFill>
                <a:effectLst/>
                <a:uLnTx/>
                <a:uFillTx/>
                <a:latin typeface="Corbel" panose="020B0503020204020204" pitchFamily="34" charset="0"/>
                <a:ea typeface="+mn-ea"/>
                <a:cs typeface="+mn-cs"/>
              </a:rPr>
              <a:t>Data </a:t>
            </a:r>
            <a:r>
              <a:rPr kumimoji="0" lang="en-GB" sz="2800" b="1" i="0" u="none" strike="noStrike" kern="1200" cap="none" spc="0" normalizeH="0" baseline="0" noProof="0" dirty="0">
                <a:ln>
                  <a:noFill/>
                </a:ln>
                <a:solidFill>
                  <a:srgbClr val="629B3C"/>
                </a:solidFill>
                <a:effectLst/>
                <a:uLnTx/>
                <a:uFillTx/>
                <a:latin typeface="Corbel" panose="020B0503020204020204" pitchFamily="34" charset="0"/>
                <a:ea typeface="+mn-ea"/>
                <a:cs typeface="+mn-cs"/>
              </a:rPr>
              <a:t>movement overhead </a:t>
            </a:r>
            <a:r>
              <a:rPr kumimoji="0" lang="en-CH" sz="2800" b="1" i="0" u="none" strike="noStrike" kern="1200" cap="none" spc="0" normalizeH="0" baseline="0" noProof="0" dirty="0">
                <a:ln>
                  <a:noFill/>
                </a:ln>
                <a:solidFill>
                  <a:srgbClr val="629B3C"/>
                </a:solidFill>
                <a:effectLst/>
                <a:uLnTx/>
                <a:uFillTx/>
                <a:latin typeface="Corbel" panose="020B0503020204020204" pitchFamily="34" charset="0"/>
                <a:ea typeface="+mn-ea"/>
                <a:cs typeface="+mn-cs"/>
              </a:rPr>
              <a:t> </a:t>
            </a:r>
          </a:p>
        </p:txBody>
      </p:sp>
      <p:sp>
        <p:nvSpPr>
          <p:cNvPr id="27" name="Rectangle 26">
            <a:extLst>
              <a:ext uri="{FF2B5EF4-FFF2-40B4-BE49-F238E27FC236}">
                <a16:creationId xmlns:a16="http://schemas.microsoft.com/office/drawing/2014/main" id="{6D3C8E0D-B892-A54E-B98B-2BF91DABD861}"/>
              </a:ext>
            </a:extLst>
          </p:cNvPr>
          <p:cNvSpPr/>
          <p:nvPr/>
        </p:nvSpPr>
        <p:spPr>
          <a:xfrm>
            <a:off x="-1" y="5504396"/>
            <a:ext cx="9144000" cy="920785"/>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63538" marR="0" lvl="1" indent="-185738" algn="ctr" defTabSz="914400" rtl="0" eaLnBrk="1" fontAlgn="auto" latinLnBrk="0" hangingPunct="1">
              <a:lnSpc>
                <a:spcPct val="90000"/>
              </a:lnSpc>
              <a:spcBef>
                <a:spcPts val="400"/>
              </a:spcBef>
              <a:spcAft>
                <a:spcPts val="0"/>
              </a:spcAft>
              <a:buClrTx/>
              <a:buSzTx/>
              <a:buFontTx/>
              <a:buNone/>
              <a:tabLst/>
              <a:defRPr/>
            </a:pPr>
            <a:r>
              <a:rPr kumimoji="0" lang="en-US" sz="2800" b="1" i="0" u="none" strike="noStrike" kern="1200" cap="none" spc="0" normalizeH="0" baseline="0" noProof="0" dirty="0" err="1">
                <a:ln>
                  <a:noFill/>
                </a:ln>
                <a:solidFill>
                  <a:srgbClr val="7030A0"/>
                </a:solidFill>
                <a:effectLst/>
                <a:uLnTx/>
                <a:uFillTx/>
                <a:latin typeface="Corbel" panose="020B0503020204020204" pitchFamily="34" charset="0"/>
                <a:ea typeface="Segoe UI Symbol" panose="020B0502040204020203" pitchFamily="34" charset="0"/>
                <a:cs typeface="Segoe UI Historic" panose="020B0502040204020203" pitchFamily="34" charset="0"/>
              </a:rPr>
              <a:t>GenStore</a:t>
            </a:r>
            <a:r>
              <a:rPr kumimoji="0" lang="en-US" sz="2800" b="1" i="0" u="none" strike="noStrike" kern="1200" cap="none" spc="0" normalizeH="0" baseline="0" noProof="0" dirty="0">
                <a:ln>
                  <a:noFill/>
                </a:ln>
                <a:solidFill>
                  <a:srgbClr val="7030A0"/>
                </a:solidFill>
                <a:effectLst/>
                <a:uLnTx/>
                <a:uFillTx/>
                <a:latin typeface="Corbel" panose="020B0503020204020204" pitchFamily="34" charset="0"/>
                <a:ea typeface="Segoe UI Symbol" panose="020B0502040204020203" pitchFamily="34" charset="0"/>
                <a:cs typeface="Segoe UI Historic" panose="020B0502040204020203" pitchFamily="34" charset="0"/>
              </a:rPr>
              <a:t> provides significant speedup (</a:t>
            </a:r>
            <a:r>
              <a:rPr kumimoji="0" lang="en-US" sz="2000" b="1" i="0" u="none" strike="noStrike" kern="1200" cap="none" spc="0" normalizeH="0" baseline="0" noProof="0" dirty="0">
                <a:ln>
                  <a:noFill/>
                </a:ln>
                <a:solidFill>
                  <a:srgbClr val="7030A0"/>
                </a:solidFill>
                <a:effectLst/>
                <a:uLnTx/>
                <a:uFillTx/>
                <a:latin typeface="Verdana" panose="020B0604030504040204" pitchFamily="34" charset="0"/>
                <a:ea typeface="Verdana" panose="020B0604030504040204" pitchFamily="34" charset="0"/>
                <a:cs typeface="Verdana" panose="020B0604030504040204" pitchFamily="34" charset="0"/>
              </a:rPr>
              <a:t>1.4x - 33.6x</a:t>
            </a:r>
            <a:r>
              <a:rPr kumimoji="0" lang="en-US" sz="2800" b="1" i="0" u="none" strike="noStrike" kern="1200" cap="none" spc="0" normalizeH="0" baseline="0" noProof="0" dirty="0">
                <a:ln>
                  <a:noFill/>
                </a:ln>
                <a:solidFill>
                  <a:srgbClr val="7030A0"/>
                </a:solidFill>
                <a:effectLst/>
                <a:uLnTx/>
                <a:uFillTx/>
                <a:latin typeface="Corbel" panose="020B0503020204020204" pitchFamily="34" charset="0"/>
                <a:ea typeface="Segoe UI Symbol" panose="020B0502040204020203" pitchFamily="34" charset="0"/>
                <a:cs typeface="Segoe UI Historic" panose="020B0502040204020203" pitchFamily="34" charset="0"/>
              </a:rPr>
              <a:t>) and  </a:t>
            </a:r>
          </a:p>
          <a:p>
            <a:pPr marL="363538" marR="0" lvl="1" indent="-185738" algn="ctr" defTabSz="914400" rtl="0" eaLnBrk="1" fontAlgn="auto" latinLnBrk="0" hangingPunct="1">
              <a:lnSpc>
                <a:spcPct val="90000"/>
              </a:lnSpc>
              <a:spcBef>
                <a:spcPts val="400"/>
              </a:spcBef>
              <a:spcAft>
                <a:spcPts val="0"/>
              </a:spcAft>
              <a:buClrTx/>
              <a:buSzTx/>
              <a:buFontTx/>
              <a:buNone/>
              <a:tabLst/>
              <a:defRPr/>
            </a:pPr>
            <a:r>
              <a:rPr kumimoji="0" lang="en-US" sz="2800" b="1" i="0" u="none" strike="noStrike" kern="1200" cap="none" spc="0" normalizeH="0" baseline="0" noProof="0" dirty="0">
                <a:ln>
                  <a:noFill/>
                </a:ln>
                <a:solidFill>
                  <a:srgbClr val="7030A0"/>
                </a:solidFill>
                <a:effectLst/>
                <a:uLnTx/>
                <a:uFillTx/>
                <a:latin typeface="Corbel" panose="020B0503020204020204" pitchFamily="34" charset="0"/>
                <a:ea typeface="Segoe UI Symbol" panose="020B0502040204020203" pitchFamily="34" charset="0"/>
                <a:cs typeface="Segoe UI Historic" panose="020B0502040204020203" pitchFamily="34" charset="0"/>
              </a:rPr>
              <a:t>energy reduction </a:t>
            </a:r>
            <a:r>
              <a:rPr kumimoji="0" lang="en-US" sz="2000" b="1" i="0" u="none" strike="noStrike" kern="1200" cap="none" spc="0" normalizeH="0" baseline="0" noProof="0" dirty="0">
                <a:ln>
                  <a:noFill/>
                </a:ln>
                <a:solidFill>
                  <a:srgbClr val="7030A0"/>
                </a:solidFill>
                <a:effectLst/>
                <a:uLnTx/>
                <a:uFillTx/>
                <a:latin typeface="Verdana" panose="020B0604030504040204" pitchFamily="34" charset="0"/>
                <a:ea typeface="Verdana" panose="020B0604030504040204" pitchFamily="34" charset="0"/>
                <a:cs typeface="Verdana" panose="020B0604030504040204" pitchFamily="34" charset="0"/>
              </a:rPr>
              <a:t>(3.9x – 29.2x) </a:t>
            </a:r>
            <a:r>
              <a:rPr kumimoji="0" lang="en-US" sz="2800" b="1" i="0" u="none" strike="noStrike" kern="1200" cap="none" spc="0" normalizeH="0" baseline="0" noProof="0" dirty="0">
                <a:ln>
                  <a:noFill/>
                </a:ln>
                <a:solidFill>
                  <a:srgbClr val="7030A0"/>
                </a:solidFill>
                <a:effectLst/>
                <a:uLnTx/>
                <a:uFillTx/>
                <a:latin typeface="Corbel" panose="020B0503020204020204" pitchFamily="34" charset="0"/>
                <a:ea typeface="Segoe UI Symbol" panose="020B0502040204020203" pitchFamily="34" charset="0"/>
                <a:cs typeface="Segoe UI Historic" panose="020B0502040204020203" pitchFamily="34" charset="0"/>
              </a:rPr>
              <a:t>at low cost</a:t>
            </a:r>
          </a:p>
        </p:txBody>
      </p:sp>
      <p:pic>
        <p:nvPicPr>
          <p:cNvPr id="25" name="Graphic 24" descr="Filter">
            <a:extLst>
              <a:ext uri="{FF2B5EF4-FFF2-40B4-BE49-F238E27FC236}">
                <a16:creationId xmlns:a16="http://schemas.microsoft.com/office/drawing/2014/main" id="{8B25414C-F63C-6F43-896D-900C1C60313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89560" y="1084746"/>
            <a:ext cx="914400" cy="914400"/>
          </a:xfrm>
          <a:prstGeom prst="rect">
            <a:avLst/>
          </a:prstGeom>
        </p:spPr>
      </p:pic>
      <p:sp>
        <p:nvSpPr>
          <p:cNvPr id="28" name="TextBox 27">
            <a:extLst>
              <a:ext uri="{FF2B5EF4-FFF2-40B4-BE49-F238E27FC236}">
                <a16:creationId xmlns:a16="http://schemas.microsoft.com/office/drawing/2014/main" id="{85A1149C-150A-D144-A3DF-0426926EEAFF}"/>
              </a:ext>
            </a:extLst>
          </p:cNvPr>
          <p:cNvSpPr txBox="1"/>
          <p:nvPr/>
        </p:nvSpPr>
        <p:spPr>
          <a:xfrm>
            <a:off x="1103960" y="1191465"/>
            <a:ext cx="5578193"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Filter</a:t>
            </a:r>
            <a:r>
              <a:rPr kumimoji="0" lang="en-CH"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 reads that do </a:t>
            </a:r>
            <a:r>
              <a:rPr kumimoji="0" lang="en-CH"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not</a:t>
            </a:r>
            <a:r>
              <a:rPr kumimoji="0" lang="en-CH"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 require alignment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i</a:t>
            </a:r>
            <a:r>
              <a:rPr kumimoji="0" lang="en-CH"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nside the storage system</a:t>
            </a:r>
          </a:p>
        </p:txBody>
      </p:sp>
      <p:sp>
        <p:nvSpPr>
          <p:cNvPr id="24" name="Rounded Rectangle 23">
            <a:extLst>
              <a:ext uri="{FF2B5EF4-FFF2-40B4-BE49-F238E27FC236}">
                <a16:creationId xmlns:a16="http://schemas.microsoft.com/office/drawing/2014/main" id="{ADF88CDD-0907-5444-A601-79E5591035C3}"/>
              </a:ext>
            </a:extLst>
          </p:cNvPr>
          <p:cNvSpPr/>
          <p:nvPr/>
        </p:nvSpPr>
        <p:spPr>
          <a:xfrm>
            <a:off x="6724358" y="2291781"/>
            <a:ext cx="2048907" cy="1458415"/>
          </a:xfrm>
          <a:prstGeom prst="roundRect">
            <a:avLst>
              <a:gd name="adj" fmla="val 7116"/>
            </a:avLst>
          </a:prstGeom>
          <a:solidFill>
            <a:srgbClr val="F2E7FF"/>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Computation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Unit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srgbClr val="A5A5A5">
                    <a:lumMod val="75000"/>
                  </a:srgbClr>
                </a:solidFill>
                <a:effectLst/>
                <a:uLnTx/>
                <a:uFillTx/>
                <a:latin typeface="Corbel" panose="020B0503020204020204" pitchFamily="34" charset="0"/>
                <a:ea typeface="+mn-ea"/>
                <a:cs typeface="+mn-cs"/>
              </a:rPr>
              <a:t>(CPU or Accelerator)</a:t>
            </a:r>
          </a:p>
        </p:txBody>
      </p:sp>
      <p:sp>
        <p:nvSpPr>
          <p:cNvPr id="26" name="Rounded Rectangle 25">
            <a:extLst>
              <a:ext uri="{FF2B5EF4-FFF2-40B4-BE49-F238E27FC236}">
                <a16:creationId xmlns:a16="http://schemas.microsoft.com/office/drawing/2014/main" id="{F9B73524-4D68-1F49-A997-CA80B3318EBB}"/>
              </a:ext>
            </a:extLst>
          </p:cNvPr>
          <p:cNvSpPr/>
          <p:nvPr/>
        </p:nvSpPr>
        <p:spPr>
          <a:xfrm>
            <a:off x="5842000" y="2291782"/>
            <a:ext cx="840153" cy="1458415"/>
          </a:xfrm>
          <a:prstGeom prst="roundRect">
            <a:avLst>
              <a:gd name="adj" fmla="val 7116"/>
            </a:avLst>
          </a:prstGeom>
          <a:solidFill>
            <a:schemeClr val="accent2">
              <a:lumMod val="20000"/>
              <a:lumOff val="80000"/>
            </a:schemeClr>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Cache</a:t>
            </a:r>
            <a:endParaRPr kumimoji="0" lang="en-CH" sz="1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33" name="Rounded Rectangle 32">
            <a:extLst>
              <a:ext uri="{FF2B5EF4-FFF2-40B4-BE49-F238E27FC236}">
                <a16:creationId xmlns:a16="http://schemas.microsoft.com/office/drawing/2014/main" id="{BCDB42AB-3D54-2344-AEEE-31EFE51B1B0E}"/>
              </a:ext>
            </a:extLst>
          </p:cNvPr>
          <p:cNvSpPr/>
          <p:nvPr/>
        </p:nvSpPr>
        <p:spPr>
          <a:xfrm>
            <a:off x="3898900" y="2291782"/>
            <a:ext cx="1345754" cy="1458415"/>
          </a:xfrm>
          <a:prstGeom prst="roundRect">
            <a:avLst>
              <a:gd name="adj" fmla="val 7116"/>
            </a:avLst>
          </a:prstGeom>
          <a:solidFill>
            <a:schemeClr val="accent6">
              <a:lumMod val="20000"/>
              <a:lumOff val="80000"/>
            </a:schemeClr>
          </a:solid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Main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Memory</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34" name="Rounded Rectangle 33">
            <a:extLst>
              <a:ext uri="{FF2B5EF4-FFF2-40B4-BE49-F238E27FC236}">
                <a16:creationId xmlns:a16="http://schemas.microsoft.com/office/drawing/2014/main" id="{B09568AC-8F7F-2B41-B1AD-ECC78E17C170}"/>
              </a:ext>
            </a:extLst>
          </p:cNvPr>
          <p:cNvSpPr/>
          <p:nvPr/>
        </p:nvSpPr>
        <p:spPr>
          <a:xfrm>
            <a:off x="322865" y="2291781"/>
            <a:ext cx="2245002" cy="1458415"/>
          </a:xfrm>
          <a:prstGeom prst="roundRect">
            <a:avLst>
              <a:gd name="adj" fmla="val 7116"/>
            </a:avLst>
          </a:prstGeom>
          <a:solidFill>
            <a:schemeClr val="accent1">
              <a:lumMod val="20000"/>
              <a:lumOff val="80000"/>
            </a:schemeClr>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1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GenStore-Enabled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1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Storage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1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System</a:t>
            </a:r>
            <a:endParaRPr kumimoji="0" lang="en-CH" sz="21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14" name="TextBox 13">
            <a:extLst>
              <a:ext uri="{FF2B5EF4-FFF2-40B4-BE49-F238E27FC236}">
                <a16:creationId xmlns:a16="http://schemas.microsoft.com/office/drawing/2014/main" id="{D7160C5E-41BC-2B49-BA56-FA2AE0BE124C}"/>
              </a:ext>
            </a:extLst>
          </p:cNvPr>
          <p:cNvSpPr txBox="1"/>
          <p:nvPr/>
        </p:nvSpPr>
        <p:spPr>
          <a:xfrm>
            <a:off x="646760" y="3637091"/>
            <a:ext cx="1099697" cy="110799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6600" b="1" i="0" u="none" strike="noStrike" kern="1200" cap="none" spc="0" normalizeH="0" baseline="0" noProof="0" dirty="0">
                <a:ln>
                  <a:noFill/>
                </a:ln>
                <a:solidFill>
                  <a:srgbClr val="629B3C"/>
                </a:solidFill>
                <a:effectLst/>
                <a:uLnTx/>
                <a:uFillTx/>
                <a:latin typeface="arial" panose="020B0604020202020204" pitchFamily="34" charset="0"/>
                <a:ea typeface="+mn-ea"/>
                <a:cs typeface="+mn-cs"/>
              </a:rPr>
              <a:t>✓</a:t>
            </a:r>
            <a:endParaRPr kumimoji="0" lang="en-CH" sz="7200" b="0" i="0" u="none" strike="noStrike" kern="1200" cap="none" spc="0" normalizeH="0" baseline="0" noProof="0" dirty="0">
              <a:ln>
                <a:noFill/>
              </a:ln>
              <a:solidFill>
                <a:srgbClr val="629B3C"/>
              </a:solidFill>
              <a:effectLst/>
              <a:uLnTx/>
              <a:uFillTx/>
              <a:latin typeface="Calibri" panose="020F0502020204030204"/>
              <a:ea typeface="+mn-ea"/>
              <a:cs typeface="+mn-cs"/>
            </a:endParaRPr>
          </a:p>
        </p:txBody>
      </p:sp>
      <p:sp>
        <p:nvSpPr>
          <p:cNvPr id="15" name="TextBox 14">
            <a:extLst>
              <a:ext uri="{FF2B5EF4-FFF2-40B4-BE49-F238E27FC236}">
                <a16:creationId xmlns:a16="http://schemas.microsoft.com/office/drawing/2014/main" id="{5186C003-ED69-D042-A19F-C0D5BD294DB6}"/>
              </a:ext>
            </a:extLst>
          </p:cNvPr>
          <p:cNvSpPr txBox="1"/>
          <p:nvPr/>
        </p:nvSpPr>
        <p:spPr>
          <a:xfrm>
            <a:off x="646759" y="4494329"/>
            <a:ext cx="1099697" cy="110799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6600" b="1" i="0" u="none" strike="noStrike" kern="1200" cap="none" spc="0" normalizeH="0" baseline="0" noProof="0" dirty="0">
                <a:ln>
                  <a:noFill/>
                </a:ln>
                <a:solidFill>
                  <a:srgbClr val="629B3C"/>
                </a:solidFill>
                <a:effectLst/>
                <a:uLnTx/>
                <a:uFillTx/>
                <a:latin typeface="arial" panose="020B0604020202020204" pitchFamily="34" charset="0"/>
                <a:ea typeface="+mn-ea"/>
                <a:cs typeface="+mn-cs"/>
              </a:rPr>
              <a:t>✓</a:t>
            </a:r>
            <a:endParaRPr kumimoji="0" lang="en-CH" sz="7200" b="0" i="0" u="none" strike="noStrike" kern="1200" cap="none" spc="0" normalizeH="0" baseline="0" noProof="0" dirty="0">
              <a:ln>
                <a:noFill/>
              </a:ln>
              <a:solidFill>
                <a:srgbClr val="629B3C"/>
              </a:solidFill>
              <a:effectLst/>
              <a:uLnTx/>
              <a:uFillTx/>
              <a:latin typeface="Calibri" panose="020F0502020204030204"/>
              <a:ea typeface="+mn-ea"/>
              <a:cs typeface="+mn-cs"/>
            </a:endParaRPr>
          </a:p>
        </p:txBody>
      </p:sp>
    </p:spTree>
    <p:custDataLst>
      <p:tags r:id="rId1"/>
    </p:custDataLst>
    <p:extLst>
      <p:ext uri="{BB962C8B-B14F-4D97-AF65-F5344CB8AC3E}">
        <p14:creationId xmlns:p14="http://schemas.microsoft.com/office/powerpoint/2010/main" val="2772009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27" grpId="0" uiExpand="1" bldLvl="2" animBg="1"/>
      <p:bldP spid="14" grpId="0"/>
      <p:bldP spid="15" grpId="0"/>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32457D-A721-4A44-B8D8-72673576C42C}"/>
              </a:ext>
            </a:extLst>
          </p:cNvPr>
          <p:cNvSpPr>
            <a:spLocks noGrp="1"/>
          </p:cNvSpPr>
          <p:nvPr>
            <p:ph type="title"/>
          </p:nvPr>
        </p:nvSpPr>
        <p:spPr/>
        <p:txBody>
          <a:bodyPr/>
          <a:lstStyle/>
          <a:p>
            <a:r>
              <a:rPr lang="en-US" dirty="0"/>
              <a:t>In-Storage Genome Filtering </a:t>
            </a:r>
            <a:r>
              <a:rPr lang="en-US" sz="3000" b="1" dirty="0">
                <a:solidFill>
                  <a:srgbClr val="006633"/>
                </a:solidFill>
              </a:rPr>
              <a:t>[ASPLOS 2022]</a:t>
            </a:r>
            <a:r>
              <a:rPr lang="en-US" dirty="0"/>
              <a:t> </a:t>
            </a:r>
          </a:p>
        </p:txBody>
      </p:sp>
      <p:sp>
        <p:nvSpPr>
          <p:cNvPr id="3" name="Content Placeholder 2">
            <a:extLst>
              <a:ext uri="{FF2B5EF4-FFF2-40B4-BE49-F238E27FC236}">
                <a16:creationId xmlns:a16="http://schemas.microsoft.com/office/drawing/2014/main" id="{4B0A1321-BE99-F645-98CF-FE78CE8E2A73}"/>
              </a:ext>
            </a:extLst>
          </p:cNvPr>
          <p:cNvSpPr>
            <a:spLocks noGrp="1"/>
          </p:cNvSpPr>
          <p:nvPr>
            <p:ph idx="1"/>
          </p:nvPr>
        </p:nvSpPr>
        <p:spPr>
          <a:xfrm>
            <a:off x="228600" y="1124744"/>
            <a:ext cx="8610600" cy="5123656"/>
          </a:xfrm>
        </p:spPr>
        <p:txBody>
          <a:bodyPr/>
          <a:lstStyle/>
          <a:p>
            <a:r>
              <a:rPr lang="en-US" sz="1600" dirty="0"/>
              <a:t>Nika Mansouri </a:t>
            </a:r>
            <a:r>
              <a:rPr lang="en-US" sz="1600" dirty="0" err="1"/>
              <a:t>Ghiasi</a:t>
            </a:r>
            <a:r>
              <a:rPr lang="en-US" sz="1600" dirty="0"/>
              <a:t>, </a:t>
            </a:r>
            <a:r>
              <a:rPr lang="en-US" sz="1600" dirty="0" err="1"/>
              <a:t>Jisung</a:t>
            </a:r>
            <a:r>
              <a:rPr lang="en-US" sz="1600" dirty="0"/>
              <a:t> Park, Harun Mustafa, </a:t>
            </a:r>
            <a:r>
              <a:rPr lang="en-US" sz="1600" dirty="0" err="1"/>
              <a:t>Jeremie</a:t>
            </a:r>
            <a:r>
              <a:rPr lang="en-US" sz="1600" dirty="0"/>
              <a:t> Kim, </a:t>
            </a:r>
            <a:r>
              <a:rPr lang="en-US" sz="1600" dirty="0" err="1"/>
              <a:t>Ataberk</a:t>
            </a:r>
            <a:r>
              <a:rPr lang="en-US" sz="1600" dirty="0"/>
              <a:t> </a:t>
            </a:r>
            <a:r>
              <a:rPr lang="en-US" sz="1600" dirty="0" err="1"/>
              <a:t>Olgun</a:t>
            </a:r>
            <a:r>
              <a:rPr lang="en-US" sz="1600" dirty="0"/>
              <a:t>, </a:t>
            </a:r>
            <a:r>
              <a:rPr lang="en-US" sz="1600" dirty="0" err="1"/>
              <a:t>Arvid</a:t>
            </a:r>
            <a:r>
              <a:rPr lang="en-US" sz="1600" dirty="0"/>
              <a:t> Gollwitzer, </a:t>
            </a:r>
            <a:r>
              <a:rPr lang="en-US" sz="1600" dirty="0" err="1"/>
              <a:t>Damla</a:t>
            </a:r>
            <a:r>
              <a:rPr lang="en-US" sz="1600" dirty="0"/>
              <a:t> </a:t>
            </a:r>
            <a:r>
              <a:rPr lang="en-US" sz="1600" dirty="0" err="1"/>
              <a:t>Senol</a:t>
            </a:r>
            <a:r>
              <a:rPr lang="en-US" sz="1600" dirty="0"/>
              <a:t> Cali, Can </a:t>
            </a:r>
            <a:r>
              <a:rPr lang="en-US" sz="1600" dirty="0" err="1"/>
              <a:t>Firtina</a:t>
            </a:r>
            <a:r>
              <a:rPr lang="en-US" sz="1600" dirty="0"/>
              <a:t>, </a:t>
            </a:r>
            <a:r>
              <a:rPr lang="en-US" sz="1600" dirty="0" err="1"/>
              <a:t>Haiyu</a:t>
            </a:r>
            <a:r>
              <a:rPr lang="en-US" sz="1600" dirty="0"/>
              <a:t> Mao, Nour </a:t>
            </a:r>
            <a:r>
              <a:rPr lang="en-US" sz="1600" dirty="0" err="1"/>
              <a:t>Almadhoun</a:t>
            </a:r>
            <a:r>
              <a:rPr lang="en-US" sz="1600" dirty="0"/>
              <a:t> </a:t>
            </a:r>
            <a:r>
              <a:rPr lang="en-US" sz="1600" dirty="0" err="1"/>
              <a:t>Alserr</a:t>
            </a:r>
            <a:r>
              <a:rPr lang="en-US" sz="1600" dirty="0"/>
              <a:t>, </a:t>
            </a:r>
            <a:r>
              <a:rPr lang="en-US" sz="1600" dirty="0" err="1"/>
              <a:t>Rachata</a:t>
            </a:r>
            <a:r>
              <a:rPr lang="en-US" sz="1600" dirty="0"/>
              <a:t> </a:t>
            </a:r>
            <a:r>
              <a:rPr lang="en-US" sz="1600" dirty="0" err="1"/>
              <a:t>Ausavarungnirun</a:t>
            </a:r>
            <a:r>
              <a:rPr lang="en-US" sz="1600" dirty="0"/>
              <a:t>, Nandita Vijaykumar, Mohammed </a:t>
            </a:r>
            <a:r>
              <a:rPr lang="en-US" sz="1600" dirty="0" err="1"/>
              <a:t>Alser</a:t>
            </a:r>
            <a:r>
              <a:rPr lang="en-US" sz="1600" dirty="0"/>
              <a:t>, and Onur Mutlu,</a:t>
            </a:r>
            <a:br>
              <a:rPr lang="en-US" sz="1600" dirty="0"/>
            </a:br>
            <a:r>
              <a:rPr lang="en-US" sz="1600" b="1" dirty="0">
                <a:solidFill>
                  <a:srgbClr val="0432FF"/>
                </a:solidFill>
                <a:hlinkClick r:id="rId2">
                  <a:extLst>
                    <a:ext uri="{A12FA001-AC4F-418D-AE19-62706E023703}">
                      <ahyp:hlinkClr xmlns:ahyp="http://schemas.microsoft.com/office/drawing/2018/hyperlinkcolor" val="tx"/>
                    </a:ext>
                  </a:extLst>
                </a:hlinkClick>
              </a:rPr>
              <a:t>"GenStore: A High-Performance and Energy-Efficient In-Storage Computing System for Genome Sequence Analysis"</a:t>
            </a:r>
            <a:br>
              <a:rPr lang="en-US" sz="1600" dirty="0">
                <a:solidFill>
                  <a:srgbClr val="0432FF"/>
                </a:solidFill>
              </a:rPr>
            </a:br>
            <a:r>
              <a:rPr lang="en-US" sz="1600" i="1" dirty="0"/>
              <a:t>Proceedings of the </a:t>
            </a:r>
            <a:r>
              <a:rPr lang="en-US" sz="1600" i="1" dirty="0">
                <a:hlinkClick r:id="rId3"/>
              </a:rPr>
              <a:t>27th International Conference on Architectural Support for Programming Languages and Operating Systems</a:t>
            </a:r>
            <a:r>
              <a:rPr lang="en-US" sz="1600" i="1" dirty="0"/>
              <a:t> (</a:t>
            </a:r>
            <a:r>
              <a:rPr lang="en-US" sz="1600" b="1" i="1" dirty="0"/>
              <a:t>ASPLOS</a:t>
            </a:r>
            <a:r>
              <a:rPr lang="en-US" sz="1600" i="1" dirty="0"/>
              <a:t>)</a:t>
            </a:r>
            <a:r>
              <a:rPr lang="en-US" sz="1600" dirty="0"/>
              <a:t>, Virtual, February-March 2022.</a:t>
            </a:r>
            <a:br>
              <a:rPr lang="en-US" sz="1600" dirty="0"/>
            </a:br>
            <a:r>
              <a:rPr lang="en-US" sz="1600" dirty="0"/>
              <a:t>[</a:t>
            </a:r>
            <a:r>
              <a:rPr lang="en-US" sz="1600" dirty="0">
                <a:hlinkClick r:id="rId4"/>
              </a:rPr>
              <a:t>Lightning Talk 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Lightning Talk Video</a:t>
            </a:r>
            <a:r>
              <a:rPr lang="en-US" sz="1600" dirty="0"/>
              <a:t> (90 seconds)]</a:t>
            </a:r>
          </a:p>
          <a:p>
            <a:pPr marL="0" indent="0">
              <a:buNone/>
            </a:pPr>
            <a:br>
              <a:rPr lang="en-US" sz="1600" dirty="0"/>
            </a:br>
            <a:endParaRPr lang="en-US" sz="1600" dirty="0"/>
          </a:p>
        </p:txBody>
      </p:sp>
      <p:sp>
        <p:nvSpPr>
          <p:cNvPr id="4" name="Slide Number Placeholder 3">
            <a:extLst>
              <a:ext uri="{FF2B5EF4-FFF2-40B4-BE49-F238E27FC236}">
                <a16:creationId xmlns:a16="http://schemas.microsoft.com/office/drawing/2014/main" id="{352A6B0D-F903-EF49-95E9-CBAF1ED54C8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FE40AA4F-1E6B-654B-901C-A9559E10A0EC}"/>
              </a:ext>
            </a:extLst>
          </p:cNvPr>
          <p:cNvPicPr>
            <a:picLocks noChangeAspect="1"/>
          </p:cNvPicPr>
          <p:nvPr/>
        </p:nvPicPr>
        <p:blipFill>
          <a:blip r:embed="rId7"/>
          <a:stretch>
            <a:fillRect/>
          </a:stretch>
        </p:blipFill>
        <p:spPr>
          <a:xfrm>
            <a:off x="0" y="4114800"/>
            <a:ext cx="9144000" cy="2009981"/>
          </a:xfrm>
          <a:prstGeom prst="rect">
            <a:avLst/>
          </a:prstGeom>
        </p:spPr>
      </p:pic>
    </p:spTree>
    <p:extLst>
      <p:ext uri="{BB962C8B-B14F-4D97-AF65-F5344CB8AC3E}">
        <p14:creationId xmlns:p14="http://schemas.microsoft.com/office/powerpoint/2010/main" val="3024679291"/>
      </p:ext>
    </p:extLst>
  </p:cSld>
  <p:clrMapOvr>
    <a:masterClrMapping/>
  </p:clrMapOvr>
  <p:transition/>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PIM Review and Open Problems</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800" b="0" i="0" strike="noStrike" kern="1200" cap="none" spc="0" normalizeH="0" baseline="0" noProof="0" dirty="0">
                <a:ln>
                  <a:noFill/>
                </a:ln>
                <a:solidFill>
                  <a:srgbClr val="000000"/>
                </a:solidFill>
                <a:effectLst/>
                <a:uLnTx/>
                <a:uFillTx/>
                <a:latin typeface="Tahoma"/>
                <a:ea typeface="+mn-ea"/>
                <a:cs typeface="+mn-cs"/>
              </a:rPr>
              <a:t>Onur Mutlu</a:t>
            </a:r>
            <a:r>
              <a:rPr kumimoji="0" lang="en-US" sz="1800" b="0" i="0" u="none" strike="noStrike" kern="1200" cap="none" spc="0" normalizeH="0" baseline="0" noProof="0" dirty="0">
                <a:ln>
                  <a:noFill/>
                </a:ln>
                <a:solidFill>
                  <a:srgbClr val="000000"/>
                </a:solidFill>
                <a:effectLst/>
                <a:uLnTx/>
                <a:uFillTx/>
                <a:latin typeface="Tahoma"/>
                <a:ea typeface="+mn-ea"/>
                <a:cs typeface="+mn-cs"/>
              </a:rPr>
              <a:t>, Saugata Ghose, Juan Gomez-Luna, and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Rachata</a:t>
            </a:r>
            <a:r>
              <a:rPr kumimoji="0" lang="en-US" sz="1800" b="0" i="0" u="none" strike="noStrike" kern="1200" cap="none" spc="0" normalizeH="0" baseline="0" noProof="0" dirty="0">
                <a:ln>
                  <a:noFill/>
                </a:ln>
                <a:solidFill>
                  <a:srgbClr val="000000"/>
                </a:solidFill>
                <a:effectLst/>
                <a:uLnTx/>
                <a:uFillTx/>
                <a:latin typeface="Tahoma"/>
                <a:ea typeface="+mn-ea"/>
                <a:cs typeface="+mn-cs"/>
              </a:rPr>
              <a:t> Ausavarungnirun,</a:t>
            </a:r>
            <a:br>
              <a:rPr kumimoji="0" lang="en-US" sz="1800" b="0" i="0" u="none" strike="noStrike" kern="1200" cap="none" spc="0" normalizeH="0" baseline="0" noProof="0" dirty="0">
                <a:ln>
                  <a:noFill/>
                </a:ln>
                <a:solidFill>
                  <a:srgbClr val="000000"/>
                </a:solidFill>
                <a:effectLst/>
                <a:uLnTx/>
                <a:uFillTx/>
                <a:latin typeface="Tahoma"/>
                <a:ea typeface="+mn-ea"/>
                <a:cs typeface="+mn-cs"/>
              </a:rPr>
            </a:b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"A Modern Primer on Processing in Memory"</a:t>
            </a:r>
            <a:br>
              <a:rPr kumimoji="0" lang="en-US" sz="1800" b="0" i="0" u="none" strike="noStrike" kern="1200" cap="none" spc="0" normalizeH="0" baseline="0" noProof="0" dirty="0">
                <a:ln>
                  <a:noFill/>
                </a:ln>
                <a:solidFill>
                  <a:srgbClr val="0432FF"/>
                </a:solidFill>
                <a:effectLst/>
                <a:uLnTx/>
                <a:uFillTx/>
                <a:latin typeface="Tahoma"/>
                <a:ea typeface="+mn-ea"/>
                <a:cs typeface="+mn-cs"/>
              </a:rPr>
            </a:br>
            <a:r>
              <a:rPr kumimoji="0" lang="en-US" sz="1800" b="0" i="1" u="none" strike="noStrike" kern="1200" cap="none" spc="0" normalizeH="0" baseline="0" noProof="0" dirty="0">
                <a:ln>
                  <a:noFill/>
                </a:ln>
                <a:solidFill>
                  <a:srgbClr val="000000"/>
                </a:solidFill>
                <a:effectLst/>
                <a:uLnTx/>
                <a:uFillTx/>
                <a:latin typeface="Tahoma"/>
                <a:ea typeface="+mn-ea"/>
                <a:cs typeface="+mn-cs"/>
              </a:rPr>
              <a:t>Invited Book Chapter in </a:t>
            </a:r>
            <a:r>
              <a:rPr kumimoji="0" lang="en-US" sz="1800" b="1" i="1" u="none" strike="noStrike" kern="1200" cap="none" spc="0" normalizeH="0" baseline="0" noProof="0" dirty="0">
                <a:ln>
                  <a:noFill/>
                </a:ln>
                <a:solidFill>
                  <a:srgbClr val="000000"/>
                </a:solidFill>
                <a:effectLst/>
                <a:uLnTx/>
                <a:uFillTx/>
                <a:latin typeface="Tahoma"/>
                <a:ea typeface="+mn-ea"/>
                <a:cs typeface="+mn-cs"/>
                <a:hlinkClick r:id="rId3"/>
              </a:rPr>
              <a:t>Emerging Computing: From Devices to Systems - Looking Beyond Moore and Von Neumann</a:t>
            </a:r>
            <a:r>
              <a:rPr kumimoji="0" lang="en-US" sz="1800" b="0" i="0" u="none" strike="noStrike" kern="1200" cap="none" spc="0" normalizeH="0" baseline="0" noProof="0" dirty="0">
                <a:ln>
                  <a:noFill/>
                </a:ln>
                <a:solidFill>
                  <a:srgbClr val="000000"/>
                </a:solidFill>
                <a:effectLst/>
                <a:uLnTx/>
                <a:uFillTx/>
                <a:latin typeface="Tahoma"/>
                <a:ea typeface="+mn-ea"/>
                <a:cs typeface="+mn-cs"/>
              </a:rPr>
              <a:t>, Springer, to be published in 2021.</a:t>
            </a: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1" i="0" u="none" strike="noStrike" kern="0" cap="none" spc="0" normalizeH="0" baseline="0" noProof="0" dirty="0">
              <a:ln>
                <a:noFill/>
              </a:ln>
              <a:solidFill>
                <a:srgbClr val="000000"/>
              </a:solidFill>
              <a:effectLst/>
              <a:uLnTx/>
              <a:uFillTx/>
              <a:latin typeface="Tahoma"/>
              <a:ea typeface="+mn-ea"/>
              <a:cs typeface="+mn-cs"/>
            </a:endParaRP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67467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https://arxiv.org/pdf/1903.03988.pdf</a:t>
            </a:r>
            <a:endParaRPr kumimoji="0" lang="en-US" sz="1800" b="1" i="0" u="none" strike="noStrike" kern="1200" cap="none" spc="0" normalizeH="0" baseline="0" noProof="0" dirty="0">
              <a:ln>
                <a:noFill/>
              </a:ln>
              <a:solidFill>
                <a:srgbClr val="0432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A5EA4CA5-FBD8-9749-9830-D77D34BE5845}"/>
              </a:ext>
            </a:extLst>
          </p:cNvPr>
          <p:cNvPicPr>
            <a:picLocks noChangeAspect="1"/>
          </p:cNvPicPr>
          <p:nvPr/>
        </p:nvPicPr>
        <p:blipFill>
          <a:blip r:embed="rId5"/>
          <a:stretch>
            <a:fillRect/>
          </a:stretch>
        </p:blipFill>
        <p:spPr>
          <a:xfrm>
            <a:off x="-14659" y="1455514"/>
            <a:ext cx="9144000" cy="2744353"/>
          </a:xfrm>
          <a:prstGeom prst="rect">
            <a:avLst/>
          </a:prstGeom>
        </p:spPr>
      </p:pic>
    </p:spTree>
    <p:extLst>
      <p:ext uri="{BB962C8B-B14F-4D97-AF65-F5344CB8AC3E}">
        <p14:creationId xmlns:p14="http://schemas.microsoft.com/office/powerpoint/2010/main" val="26780994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PIM Review and Open Problems (II)</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rPr>
              <a:t>Saugata Ghose, Amirali Boroumand, </a:t>
            </a:r>
            <a:r>
              <a:rPr kumimoji="0" lang="en-US" sz="1700" b="0" i="0" u="none" strike="noStrike" kern="1200" cap="none" spc="0" normalizeH="0" baseline="0" noProof="0" dirty="0" err="1">
                <a:ln>
                  <a:noFill/>
                </a:ln>
                <a:solidFill>
                  <a:srgbClr val="000000"/>
                </a:solidFill>
                <a:effectLst/>
                <a:uLnTx/>
                <a:uFillTx/>
                <a:latin typeface="Tahoma"/>
                <a:ea typeface="+mn-ea"/>
                <a:cs typeface="+mn-cs"/>
              </a:rPr>
              <a:t>Jeremie</a:t>
            </a:r>
            <a:r>
              <a:rPr kumimoji="0" lang="en-US" sz="1700" b="0" i="0" u="none" strike="noStrike" kern="1200" cap="none" spc="0" normalizeH="0" baseline="0" noProof="0" dirty="0">
                <a:ln>
                  <a:noFill/>
                </a:ln>
                <a:solidFill>
                  <a:srgbClr val="000000"/>
                </a:solidFill>
                <a:effectLst/>
                <a:uLnTx/>
                <a:uFillTx/>
                <a:latin typeface="Tahoma"/>
                <a:ea typeface="+mn-ea"/>
                <a:cs typeface="+mn-cs"/>
              </a:rPr>
              <a:t> S. Kim, Juan Gomez-Luna, and Onur Mutlu,</a:t>
            </a:r>
            <a:br>
              <a:rPr kumimoji="0" lang="en-US" sz="1900" b="0" i="0" u="none" strike="noStrike" kern="1200" cap="none" spc="0" normalizeH="0" baseline="0" noProof="0" dirty="0">
                <a:ln>
                  <a:noFill/>
                </a:ln>
                <a:solidFill>
                  <a:srgbClr val="000000"/>
                </a:solidFill>
                <a:effectLst/>
                <a:uLnTx/>
                <a:uFillTx/>
                <a:latin typeface="Tahoma"/>
                <a:ea typeface="+mn-ea"/>
                <a:cs typeface="+mn-cs"/>
              </a:rPr>
            </a:br>
            <a:r>
              <a:rPr kumimoji="0" lang="en-US" sz="19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"Processing-in-Memory: A Workload-Driven Perspective"</a:t>
            </a:r>
            <a:br>
              <a:rPr kumimoji="0" lang="en-US" sz="1900" b="0" i="0" u="none" strike="noStrike" kern="1200" cap="none" spc="0" normalizeH="0" baseline="0" noProof="0" dirty="0">
                <a:ln>
                  <a:noFill/>
                </a:ln>
                <a:solidFill>
                  <a:srgbClr val="0000FF"/>
                </a:solidFill>
                <a:effectLst/>
                <a:uLnTx/>
                <a:uFillTx/>
                <a:latin typeface="Tahoma"/>
                <a:ea typeface="+mn-ea"/>
                <a:cs typeface="+mn-cs"/>
              </a:rPr>
            </a:br>
            <a:r>
              <a:rPr kumimoji="0" lang="en-US" sz="1900" b="0" i="1" u="none" strike="noStrike" kern="1200" cap="none" spc="0" normalizeH="0" baseline="0" noProof="0" dirty="0">
                <a:ln>
                  <a:noFill/>
                </a:ln>
                <a:solidFill>
                  <a:srgbClr val="000000"/>
                </a:solidFill>
                <a:effectLst/>
                <a:uLnTx/>
                <a:uFillTx/>
                <a:latin typeface="Tahoma"/>
                <a:ea typeface="+mn-ea"/>
                <a:cs typeface="+mn-cs"/>
              </a:rPr>
              <a:t>Invited Article in </a:t>
            </a:r>
            <a:r>
              <a:rPr kumimoji="0" lang="en-US" sz="1900" b="0" i="1" u="none" strike="noStrike" kern="1200" cap="none" spc="0" normalizeH="0" baseline="0" noProof="0" dirty="0">
                <a:ln>
                  <a:noFill/>
                </a:ln>
                <a:solidFill>
                  <a:srgbClr val="000000"/>
                </a:solidFill>
                <a:effectLst/>
                <a:uLnTx/>
                <a:uFillTx/>
                <a:latin typeface="Tahoma"/>
                <a:ea typeface="+mn-ea"/>
                <a:cs typeface="+mn-cs"/>
                <a:hlinkClick r:id="rId3"/>
              </a:rPr>
              <a:t>IBM Journal of Research &amp; Development</a:t>
            </a:r>
            <a:r>
              <a:rPr kumimoji="0" lang="en-US" sz="1900" b="0" i="1" u="none" strike="noStrike" kern="1200" cap="none" spc="0" normalizeH="0" baseline="0" noProof="0" dirty="0">
                <a:ln>
                  <a:noFill/>
                </a:ln>
                <a:solidFill>
                  <a:srgbClr val="000000"/>
                </a:solidFill>
                <a:effectLst/>
                <a:uLnTx/>
                <a:uFillTx/>
                <a:latin typeface="Tahoma"/>
                <a:ea typeface="+mn-ea"/>
                <a:cs typeface="+mn-cs"/>
              </a:rPr>
              <a:t>, Special Issue on Hardware for Artificial Intelligence</a:t>
            </a:r>
            <a:r>
              <a:rPr kumimoji="0" lang="en-US" sz="1900" b="0" i="0" u="none" strike="noStrike" kern="1200" cap="none" spc="0" normalizeH="0" baseline="0" noProof="0" dirty="0">
                <a:ln>
                  <a:noFill/>
                </a:ln>
                <a:solidFill>
                  <a:srgbClr val="000000"/>
                </a:solidFill>
                <a:effectLst/>
                <a:uLnTx/>
                <a:uFillTx/>
                <a:latin typeface="Tahoma"/>
                <a:ea typeface="+mn-ea"/>
                <a:cs typeface="+mn-cs"/>
              </a:rPr>
              <a:t>, to appear in November 2019. </a:t>
            </a:r>
            <a:br>
              <a:rPr kumimoji="0" lang="en-US" sz="1900" b="0" i="0" u="none" strike="noStrike" kern="1200" cap="none" spc="0" normalizeH="0" baseline="0" noProof="0" dirty="0">
                <a:ln>
                  <a:noFill/>
                </a:ln>
                <a:solidFill>
                  <a:srgbClr val="000000"/>
                </a:solidFill>
                <a:effectLst/>
                <a:uLnTx/>
                <a:uFillTx/>
                <a:latin typeface="Tahoma"/>
                <a:ea typeface="+mn-ea"/>
                <a:cs typeface="+mn-cs"/>
              </a:rPr>
            </a:br>
            <a:r>
              <a:rPr kumimoji="0" lang="en-US" sz="1900" b="0" i="0" u="none" strike="noStrike" kern="1200" cap="none" spc="0" normalizeH="0" baseline="0" noProof="0" dirty="0">
                <a:ln>
                  <a:noFill/>
                </a:ln>
                <a:solidFill>
                  <a:srgbClr val="000000"/>
                </a:solidFill>
                <a:effectLst/>
                <a:uLnTx/>
                <a:uFillTx/>
                <a:latin typeface="Tahoma"/>
                <a:ea typeface="+mn-ea"/>
                <a:cs typeface="+mn-cs"/>
              </a:rPr>
              <a:t>[</a:t>
            </a:r>
            <a:r>
              <a:rPr kumimoji="0" lang="en-US" sz="1900" b="0" i="0" u="none" strike="noStrike" kern="1200" cap="none" spc="0" normalizeH="0" baseline="0" noProof="0" dirty="0">
                <a:ln>
                  <a:noFill/>
                </a:ln>
                <a:solidFill>
                  <a:srgbClr val="000000"/>
                </a:solidFill>
                <a:effectLst/>
                <a:uLnTx/>
                <a:uFillTx/>
                <a:latin typeface="Tahoma"/>
                <a:ea typeface="+mn-ea"/>
                <a:cs typeface="+mn-cs"/>
                <a:hlinkClick r:id="rId2"/>
              </a:rPr>
              <a:t>Preliminary arXiv version</a:t>
            </a:r>
            <a:r>
              <a:rPr kumimoji="0" lang="en-US" sz="1900" b="0" i="0" u="none" strike="noStrike" kern="1200" cap="none" spc="0" normalizeH="0" baseline="0" noProof="0" dirty="0">
                <a:ln>
                  <a:noFill/>
                </a:ln>
                <a:solidFill>
                  <a:srgbClr val="000000"/>
                </a:solidFill>
                <a:effectLst/>
                <a:uLnTx/>
                <a:uFillTx/>
                <a:latin typeface="Tahoma"/>
                <a:ea typeface="+mn-ea"/>
                <a:cs typeface="+mn-cs"/>
              </a:rPr>
              <a:t>]</a:t>
            </a: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7420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https://arxiv.org/pdf/1907.12947.pdf</a:t>
            </a:r>
            <a:endParaRPr kumimoji="0" lang="en-US" sz="1800" b="1" i="0" u="none" strike="noStrike" kern="1200" cap="none" spc="0" normalizeH="0" baseline="0" noProof="0" dirty="0">
              <a:ln>
                <a:noFill/>
              </a:ln>
              <a:solidFill>
                <a:srgbClr val="0000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FBED0A37-4CC1-FB45-AFBB-5CD2236B61B6}"/>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8612" y="2457019"/>
            <a:ext cx="9144000" cy="1055077"/>
          </a:xfrm>
          <a:prstGeom prst="rect">
            <a:avLst/>
          </a:prstGeom>
        </p:spPr>
      </p:pic>
    </p:spTree>
    <p:extLst>
      <p:ext uri="{BB962C8B-B14F-4D97-AF65-F5344CB8AC3E}">
        <p14:creationId xmlns:p14="http://schemas.microsoft.com/office/powerpoint/2010/main" val="42521924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More on Processing-in-Memory</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r>
              <a:rPr lang="en-US" dirty="0"/>
              <a:t>Onur Mutlu,</a:t>
            </a:r>
            <a:br>
              <a:rPr lang="en-US" dirty="0"/>
            </a:br>
            <a:r>
              <a:rPr lang="en-US" b="1" dirty="0">
                <a:solidFill>
                  <a:srgbClr val="0000FF"/>
                </a:solidFill>
                <a:hlinkClick r:id="rId2">
                  <a:extLst>
                    <a:ext uri="{A12FA001-AC4F-418D-AE19-62706E023703}">
                      <ahyp:hlinkClr xmlns:ahyp="http://schemas.microsoft.com/office/drawing/2018/hyperlinkcolor" val="tx"/>
                    </a:ext>
                  </a:extLst>
                </a:hlinkClick>
              </a:rPr>
              <a:t>"Memory-Centric Computing Systems"</a:t>
            </a:r>
            <a:br>
              <a:rPr lang="en-US" dirty="0">
                <a:solidFill>
                  <a:srgbClr val="0000FF"/>
                </a:solidFill>
              </a:rPr>
            </a:br>
            <a:r>
              <a:rPr lang="en-US" dirty="0"/>
              <a:t>Invited Tutorial at </a:t>
            </a:r>
            <a:r>
              <a:rPr lang="en-US" i="1" dirty="0">
                <a:hlinkClick r:id="rId3"/>
              </a:rPr>
              <a:t>66th International Electron Devices Meeting (</a:t>
            </a:r>
            <a:r>
              <a:rPr lang="en-US" b="1" i="1" dirty="0">
                <a:hlinkClick r:id="rId3"/>
              </a:rPr>
              <a:t>IEDM</a:t>
            </a:r>
            <a:r>
              <a:rPr lang="en-US" i="1" dirty="0">
                <a:hlinkClick r:id="rId3"/>
              </a:rPr>
              <a:t>)</a:t>
            </a:r>
            <a:r>
              <a:rPr lang="en-US" dirty="0"/>
              <a:t>, Virtual, 12 December 2020.</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Executive Summary Slides (pptx)</a:t>
            </a:r>
            <a:r>
              <a:rPr lang="en-US" dirty="0"/>
              <a:t> </a:t>
            </a:r>
            <a:r>
              <a:rPr lang="en-US" dirty="0">
                <a:hlinkClick r:id="rId6"/>
              </a:rPr>
              <a:t>(pdf)</a:t>
            </a:r>
            <a:r>
              <a:rPr lang="en-US" dirty="0"/>
              <a:t>]</a:t>
            </a:r>
            <a:br>
              <a:rPr lang="en-US" dirty="0"/>
            </a:br>
            <a:r>
              <a:rPr lang="en-US" dirty="0"/>
              <a:t>[</a:t>
            </a:r>
            <a:r>
              <a:rPr lang="en-US" dirty="0">
                <a:hlinkClick r:id="rId7"/>
              </a:rPr>
              <a:t>Tutorial Video</a:t>
            </a:r>
            <a:r>
              <a:rPr lang="en-US" dirty="0"/>
              <a:t> (1 hour 51 minutes)]</a:t>
            </a:r>
            <a:br>
              <a:rPr lang="en-US" dirty="0"/>
            </a:br>
            <a:r>
              <a:rPr lang="en-US" dirty="0"/>
              <a:t>[</a:t>
            </a:r>
            <a:r>
              <a:rPr lang="en-US" dirty="0">
                <a:hlinkClick r:id="rId8"/>
              </a:rPr>
              <a:t>Executive Summary Video</a:t>
            </a:r>
            <a:r>
              <a:rPr lang="en-US" dirty="0"/>
              <a:t> (2 minutes)]</a:t>
            </a:r>
            <a:br>
              <a:rPr lang="en-US" dirty="0"/>
            </a:br>
            <a:r>
              <a:rPr lang="en-US" dirty="0"/>
              <a:t>[</a:t>
            </a:r>
            <a:r>
              <a:rPr lang="en-US" dirty="0">
                <a:hlinkClick r:id="rId9"/>
              </a:rPr>
              <a:t>Abstract and Bio</a:t>
            </a:r>
            <a:r>
              <a:rPr lang="en-US" dirty="0"/>
              <a:t>]</a:t>
            </a:r>
            <a:br>
              <a:rPr lang="en-US" dirty="0"/>
            </a:br>
            <a:r>
              <a:rPr lang="en-US" dirty="0"/>
              <a:t>[</a:t>
            </a:r>
            <a:r>
              <a:rPr lang="en-US" dirty="0">
                <a:hlinkClick r:id="rId10"/>
              </a:rPr>
              <a:t>Related Keynote Paper from VLSI-DAT 2020</a:t>
            </a:r>
            <a:r>
              <a:rPr lang="en-US" dirty="0"/>
              <a:t>]</a:t>
            </a:r>
            <a:br>
              <a:rPr lang="en-US" dirty="0"/>
            </a:br>
            <a:r>
              <a:rPr lang="en-US" dirty="0"/>
              <a:t>[</a:t>
            </a:r>
            <a:r>
              <a:rPr lang="en-US" dirty="0">
                <a:hlinkClick r:id="rId11"/>
              </a:rPr>
              <a:t>Related Review Paper on Processing in Memory</a:t>
            </a:r>
            <a:r>
              <a:rPr lang="en-US" dirty="0"/>
              <a:t>]</a:t>
            </a:r>
            <a:br>
              <a:rPr lang="en-US" dirty="0"/>
            </a:br>
            <a:endParaRPr lang="en-US" dirty="0"/>
          </a:p>
          <a:p>
            <a:pPr marL="0" indent="0" algn="ctr">
              <a:buNone/>
            </a:pPr>
            <a:r>
              <a:rPr lang="en-US" dirty="0">
                <a:solidFill>
                  <a:srgbClr val="0000FF"/>
                </a:solidFill>
                <a:hlinkClick r:id="rId7">
                  <a:extLst>
                    <a:ext uri="{A12FA001-AC4F-418D-AE19-62706E023703}">
                      <ahyp:hlinkClr xmlns:ahyp="http://schemas.microsoft.com/office/drawing/2018/hyperlinkcolor" val="tx"/>
                    </a:ext>
                  </a:extLst>
                </a:hlinkClick>
              </a:rPr>
              <a:t>https://www.youtube.com/watch?v=H3sEaINPBOE</a:t>
            </a:r>
            <a:r>
              <a:rPr lang="en-US" dirty="0">
                <a:solidFill>
                  <a:srgbClr val="0000FF"/>
                </a:solidFill>
              </a:rPr>
              <a:t> </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231</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2">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2146948243"/>
      </p:ext>
    </p:extLst>
  </p:cSld>
  <p:clrMapOvr>
    <a:masterClrMapping/>
  </p:clrMapOvr>
  <p:transition/>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A Tutorial on PIM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r>
              <a:rPr lang="en-US" dirty="0"/>
              <a:t>Onur Mutlu,</a:t>
            </a:r>
            <a:br>
              <a:rPr lang="en-US" dirty="0"/>
            </a:br>
            <a:r>
              <a:rPr lang="en-US" b="1" dirty="0">
                <a:hlinkClick r:id="rId2"/>
              </a:rPr>
              <a:t>"Memory-Centric Computing Systems"</a:t>
            </a:r>
            <a:br>
              <a:rPr lang="en-US" dirty="0"/>
            </a:br>
            <a:r>
              <a:rPr lang="en-US" dirty="0"/>
              <a:t>Invited Tutorial at </a:t>
            </a:r>
            <a:r>
              <a:rPr lang="en-US" i="1" dirty="0">
                <a:hlinkClick r:id="rId3"/>
              </a:rPr>
              <a:t>66th International Electron Devices Meeting (</a:t>
            </a:r>
            <a:r>
              <a:rPr lang="en-US" b="1" i="1" dirty="0">
                <a:hlinkClick r:id="rId3"/>
              </a:rPr>
              <a:t>IEDM</a:t>
            </a:r>
            <a:r>
              <a:rPr lang="en-US" i="1" dirty="0">
                <a:hlinkClick r:id="rId3"/>
              </a:rPr>
              <a:t>)</a:t>
            </a:r>
            <a:r>
              <a:rPr lang="en-US" dirty="0"/>
              <a:t>, Virtual, 12 December 2020.</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Executive Summary Slides (pptx)</a:t>
            </a:r>
            <a:r>
              <a:rPr lang="en-US" dirty="0"/>
              <a:t> </a:t>
            </a:r>
            <a:r>
              <a:rPr lang="en-US" dirty="0">
                <a:hlinkClick r:id="rId6"/>
              </a:rPr>
              <a:t>(pdf)</a:t>
            </a:r>
            <a:r>
              <a:rPr lang="en-US" dirty="0"/>
              <a:t>]</a:t>
            </a:r>
            <a:br>
              <a:rPr lang="en-US" dirty="0"/>
            </a:br>
            <a:r>
              <a:rPr lang="en-US" dirty="0"/>
              <a:t>[</a:t>
            </a:r>
            <a:r>
              <a:rPr lang="en-US" dirty="0">
                <a:hlinkClick r:id="rId7"/>
              </a:rPr>
              <a:t>Tutorial Video</a:t>
            </a:r>
            <a:r>
              <a:rPr lang="en-US" dirty="0"/>
              <a:t> (1 hour 51 minutes)]</a:t>
            </a:r>
            <a:br>
              <a:rPr lang="en-US" dirty="0"/>
            </a:br>
            <a:r>
              <a:rPr lang="en-US" dirty="0"/>
              <a:t>[</a:t>
            </a:r>
            <a:r>
              <a:rPr lang="en-US" dirty="0">
                <a:hlinkClick r:id="rId8"/>
              </a:rPr>
              <a:t>Executive Summary Video</a:t>
            </a:r>
            <a:r>
              <a:rPr lang="en-US" dirty="0"/>
              <a:t> (2 minutes)]</a:t>
            </a:r>
            <a:br>
              <a:rPr lang="en-US" dirty="0"/>
            </a:br>
            <a:r>
              <a:rPr lang="en-US" dirty="0"/>
              <a:t>[</a:t>
            </a:r>
            <a:r>
              <a:rPr lang="en-US" dirty="0">
                <a:hlinkClick r:id="rId9"/>
              </a:rPr>
              <a:t>Abstract and Bio</a:t>
            </a:r>
            <a:r>
              <a:rPr lang="en-US" dirty="0"/>
              <a:t>]</a:t>
            </a:r>
            <a:br>
              <a:rPr lang="en-US" dirty="0"/>
            </a:br>
            <a:r>
              <a:rPr lang="en-US" dirty="0"/>
              <a:t>[</a:t>
            </a:r>
            <a:r>
              <a:rPr lang="en-US" dirty="0">
                <a:hlinkClick r:id="rId10"/>
              </a:rPr>
              <a:t>Related Keynote Paper from VLSI-DAT 2020</a:t>
            </a:r>
            <a:r>
              <a:rPr lang="en-US" dirty="0"/>
              <a:t>]</a:t>
            </a:r>
            <a:br>
              <a:rPr lang="en-US" dirty="0"/>
            </a:br>
            <a:r>
              <a:rPr lang="en-US" dirty="0"/>
              <a:t>[</a:t>
            </a:r>
            <a:r>
              <a:rPr lang="en-US" dirty="0">
                <a:hlinkClick r:id="rId11"/>
              </a:rPr>
              <a:t>Related Review Paper on Processing in Memory</a:t>
            </a:r>
            <a:r>
              <a:rPr lang="en-US" dirty="0"/>
              <a:t>]</a:t>
            </a:r>
            <a:br>
              <a:rPr lang="en-US" dirty="0"/>
            </a:br>
            <a:endParaRPr lang="en-US" dirty="0"/>
          </a:p>
          <a:p>
            <a:pPr marL="0" indent="0" algn="ctr">
              <a:buNone/>
            </a:pPr>
            <a:r>
              <a:rPr lang="en-US" dirty="0">
                <a:solidFill>
                  <a:srgbClr val="0000FF"/>
                </a:solidFill>
                <a:hlinkClick r:id="rId7">
                  <a:extLst>
                    <a:ext uri="{A12FA001-AC4F-418D-AE19-62706E023703}">
                      <ahyp:hlinkClr xmlns:ahyp="http://schemas.microsoft.com/office/drawing/2018/hyperlinkcolor" val="tx"/>
                    </a:ext>
                  </a:extLst>
                </a:hlinkClick>
              </a:rPr>
              <a:t>https://www.youtube.com/watch?v=H3sEaINPBOE</a:t>
            </a:r>
            <a:r>
              <a:rPr lang="en-US" dirty="0">
                <a:solidFill>
                  <a:srgbClr val="0000FF"/>
                </a:solidFill>
              </a:rPr>
              <a:t> </a:t>
            </a: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2">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6" name="Picture 5">
            <a:extLst>
              <a:ext uri="{FF2B5EF4-FFF2-40B4-BE49-F238E27FC236}">
                <a16:creationId xmlns:a16="http://schemas.microsoft.com/office/drawing/2014/main" id="{1F19BEF1-D7AD-6145-A699-312C82831CD5}"/>
              </a:ext>
            </a:extLst>
          </p:cNvPr>
          <p:cNvPicPr>
            <a:picLocks noChangeAspect="1"/>
          </p:cNvPicPr>
          <p:nvPr/>
        </p:nvPicPr>
        <p:blipFill>
          <a:blip r:embed="rId13"/>
          <a:stretch>
            <a:fillRect/>
          </a:stretch>
        </p:blipFill>
        <p:spPr>
          <a:xfrm>
            <a:off x="0" y="277358"/>
            <a:ext cx="9144000" cy="6303283"/>
          </a:xfrm>
          <a:prstGeom prst="rect">
            <a:avLst/>
          </a:prstGeom>
        </p:spPr>
      </p:pic>
      <p:sp>
        <p:nvSpPr>
          <p:cNvPr id="4" name="TextBox 3">
            <a:extLst>
              <a:ext uri="{FF2B5EF4-FFF2-40B4-BE49-F238E27FC236}">
                <a16:creationId xmlns:a16="http://schemas.microsoft.com/office/drawing/2014/main" id="{43AC4BB8-1225-4A40-B5B3-0820BDCBF4BD}"/>
              </a:ext>
            </a:extLst>
          </p:cNvPr>
          <p:cNvSpPr txBox="1"/>
          <p:nvPr/>
        </p:nvSpPr>
        <p:spPr>
          <a:xfrm>
            <a:off x="2339752" y="6202448"/>
            <a:ext cx="42692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432FF"/>
                </a:solidFill>
                <a:effectLst/>
                <a:uLnTx/>
                <a:uFillTx/>
                <a:latin typeface="Tahoma"/>
                <a:ea typeface="+mn-ea"/>
                <a:cs typeface="+mn-cs"/>
                <a:hlinkClick r:id="rId7">
                  <a:extLst>
                    <a:ext uri="{A12FA001-AC4F-418D-AE19-62706E023703}">
                      <ahyp:hlinkClr xmlns:ahyp="http://schemas.microsoft.com/office/drawing/2018/hyperlinkcolor" val="tx"/>
                    </a:ext>
                  </a:extLst>
                </a:hlinkClick>
              </a:rPr>
              <a:t>https://www.youtube.com/watch?v=H3sEaINPBOE</a:t>
            </a:r>
            <a:r>
              <a:rPr kumimoji="0" lang="en-US" sz="1400" b="0"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2146047526"/>
      </p:ext>
    </p:extLst>
  </p:cSld>
  <p:clrMapOvr>
    <a:masterClrMapping/>
  </p:clrMapOvr>
  <p:transition/>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Processing-in-Memory Landscape Today</a:t>
            </a:r>
          </a:p>
        </p:txBody>
      </p:sp>
      <p:sp>
        <p:nvSpPr>
          <p:cNvPr id="3" name="Content Placeholder 2"/>
          <p:cNvSpPr>
            <a:spLocks noGrp="1"/>
          </p:cNvSpPr>
          <p:nvPr>
            <p:ph idx="1"/>
          </p:nvPr>
        </p:nvSpPr>
        <p:spPr>
          <a:xfrm>
            <a:off x="228600" y="836712"/>
            <a:ext cx="8610600" cy="5193723"/>
          </a:xfrm>
        </p:spPr>
        <p:txBody>
          <a:bodyPr/>
          <a:lstStyle/>
          <a:p>
            <a:pPr marL="0" indent="0">
              <a:buNone/>
            </a:pPr>
            <a:endParaRPr lang="en-US" dirty="0">
              <a:solidFill>
                <a:srgbClr val="FF0000"/>
              </a:solidFill>
            </a:endParaRPr>
          </a:p>
          <a:p>
            <a:pPr marL="0" indent="0">
              <a:buNone/>
            </a:pPr>
            <a:endParaRPr lang="en-US" dirty="0">
              <a:solidFill>
                <a:srgbClr val="FF0000"/>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107504" y="1214512"/>
            <a:ext cx="7772400" cy="1422400"/>
          </a:xfrm>
          <a:prstGeom prst="rect">
            <a:avLst/>
          </a:prstGeom>
        </p:spPr>
      </p:pic>
      <p:pic>
        <p:nvPicPr>
          <p:cNvPr id="6"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979712" y="1052736"/>
            <a:ext cx="5040560" cy="3619122"/>
          </a:xfrm>
          <a:prstGeom prst="rect">
            <a:avLst/>
          </a:prstGeom>
          <a:noFill/>
          <a:extLst>
            <a:ext uri="{909E8E84-426E-40dd-AFC4-6F175D3DCCD1}">
              <a14:hiddenFill xmlns:a14="http://schemas.microsoft.com/office/drawing/2010/main" xmlns="">
                <a:solidFill>
                  <a:srgbClr val="FFFFFF"/>
                </a:solidFill>
              </a14:hiddenFill>
            </a:ext>
          </a:extLst>
        </p:spPr>
      </p:pic>
      <p:pic>
        <p:nvPicPr>
          <p:cNvPr id="7" name="Picture 6"/>
          <p:cNvPicPr>
            <a:picLocks noChangeAspect="1"/>
          </p:cNvPicPr>
          <p:nvPr/>
        </p:nvPicPr>
        <p:blipFill>
          <a:blip r:embed="rId4"/>
          <a:stretch>
            <a:fillRect/>
          </a:stretch>
        </p:blipFill>
        <p:spPr>
          <a:xfrm>
            <a:off x="6948264" y="980728"/>
            <a:ext cx="1689100" cy="2451100"/>
          </a:xfrm>
          <a:prstGeom prst="rect">
            <a:avLst/>
          </a:prstGeom>
        </p:spPr>
      </p:pic>
      <p:pic>
        <p:nvPicPr>
          <p:cNvPr id="8" name="Picture 4">
            <a:extLst>
              <a:ext uri="{FF2B5EF4-FFF2-40B4-BE49-F238E27FC236}">
                <a16:creationId xmlns:a16="http://schemas.microsoft.com/office/drawing/2014/main" id="{78736F91-0BC9-C847-AB64-94496038DF6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697760" y="4581128"/>
            <a:ext cx="2173718" cy="1450654"/>
          </a:xfrm>
          <a:prstGeom prst="rect">
            <a:avLst/>
          </a:prstGeom>
          <a:noFill/>
          <a:extLst>
            <a:ext uri="{909E8E84-426E-40DD-AFC4-6F175D3DCCD1}">
              <a14:hiddenFill xmlns:a14="http://schemas.microsoft.com/office/drawing/2010/main">
                <a:solidFill>
                  <a:srgbClr val="FFFFFF"/>
                </a:solidFill>
              </a14:hiddenFill>
            </a:ext>
          </a:extLst>
        </p:spPr>
      </p:pic>
      <p:sp>
        <p:nvSpPr>
          <p:cNvPr id="9" name="TextBox 8">
            <a:extLst>
              <a:ext uri="{FF2B5EF4-FFF2-40B4-BE49-F238E27FC236}">
                <a16:creationId xmlns:a16="http://schemas.microsoft.com/office/drawing/2014/main" id="{6B988699-6AF6-3841-9CDD-4206BB7010B6}"/>
              </a:ext>
            </a:extLst>
          </p:cNvPr>
          <p:cNvSpPr txBox="1"/>
          <p:nvPr/>
        </p:nvSpPr>
        <p:spPr>
          <a:xfrm>
            <a:off x="7186632" y="6031782"/>
            <a:ext cx="124264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[UPMEM 2019]</a:t>
            </a:r>
          </a:p>
        </p:txBody>
      </p:sp>
      <p:pic>
        <p:nvPicPr>
          <p:cNvPr id="10" name="Picture 6" descr="Samsung's New HBM2 Memory Has 1.2 TFLOPS of Embedded Processing Power |  Tom's Hardware">
            <a:extLst>
              <a:ext uri="{FF2B5EF4-FFF2-40B4-BE49-F238E27FC236}">
                <a16:creationId xmlns:a16="http://schemas.microsoft.com/office/drawing/2014/main" id="{DB677117-788F-B745-91AC-7DC496BAD257}"/>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11538" t="26829" r="12417" b="21602"/>
          <a:stretch/>
        </p:blipFill>
        <p:spPr bwMode="auto">
          <a:xfrm>
            <a:off x="3419872" y="4628696"/>
            <a:ext cx="2825358" cy="1355518"/>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a:extLst>
              <a:ext uri="{FF2B5EF4-FFF2-40B4-BE49-F238E27FC236}">
                <a16:creationId xmlns:a16="http://schemas.microsoft.com/office/drawing/2014/main" id="{911E3104-281D-B940-8970-5A8D461C8A51}"/>
              </a:ext>
            </a:extLst>
          </p:cNvPr>
          <p:cNvSpPr txBox="1"/>
          <p:nvPr/>
        </p:nvSpPr>
        <p:spPr>
          <a:xfrm>
            <a:off x="4167946" y="6011815"/>
            <a:ext cx="132921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[Samsung 2021]</a:t>
            </a:r>
          </a:p>
        </p:txBody>
      </p:sp>
      <p:pic>
        <p:nvPicPr>
          <p:cNvPr id="12" name="Picture 11">
            <a:extLst>
              <a:ext uri="{FF2B5EF4-FFF2-40B4-BE49-F238E27FC236}">
                <a16:creationId xmlns:a16="http://schemas.microsoft.com/office/drawing/2014/main" id="{09284518-A322-FA4A-A8BF-F522E389B2AE}"/>
              </a:ext>
            </a:extLst>
          </p:cNvPr>
          <p:cNvPicPr>
            <a:picLocks noChangeAspect="1"/>
          </p:cNvPicPr>
          <p:nvPr/>
        </p:nvPicPr>
        <p:blipFill>
          <a:blip r:embed="rId7"/>
          <a:stretch>
            <a:fillRect/>
          </a:stretch>
        </p:blipFill>
        <p:spPr>
          <a:xfrm>
            <a:off x="442700" y="4639795"/>
            <a:ext cx="2173719" cy="1390640"/>
          </a:xfrm>
          <a:prstGeom prst="rect">
            <a:avLst/>
          </a:prstGeom>
        </p:spPr>
      </p:pic>
      <p:sp>
        <p:nvSpPr>
          <p:cNvPr id="13" name="TextBox 12">
            <a:extLst>
              <a:ext uri="{FF2B5EF4-FFF2-40B4-BE49-F238E27FC236}">
                <a16:creationId xmlns:a16="http://schemas.microsoft.com/office/drawing/2014/main" id="{37B37708-47D2-AA4C-B681-2F27BAD859EE}"/>
              </a:ext>
            </a:extLst>
          </p:cNvPr>
          <p:cNvSpPr txBox="1"/>
          <p:nvPr/>
        </p:nvSpPr>
        <p:spPr>
          <a:xfrm>
            <a:off x="866557" y="6044659"/>
            <a:ext cx="132600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[SK Hynix 2022]</a:t>
            </a:r>
          </a:p>
        </p:txBody>
      </p:sp>
      <p:pic>
        <p:nvPicPr>
          <p:cNvPr id="14" name="Picture 13">
            <a:extLst>
              <a:ext uri="{FF2B5EF4-FFF2-40B4-BE49-F238E27FC236}">
                <a16:creationId xmlns:a16="http://schemas.microsoft.com/office/drawing/2014/main" id="{11910DB0-36D9-F1E7-F738-D7E414A3F485}"/>
              </a:ext>
            </a:extLst>
          </p:cNvPr>
          <p:cNvPicPr>
            <a:picLocks noChangeAspect="1"/>
          </p:cNvPicPr>
          <p:nvPr/>
        </p:nvPicPr>
        <p:blipFill>
          <a:blip r:embed="rId8"/>
          <a:stretch>
            <a:fillRect/>
          </a:stretch>
        </p:blipFill>
        <p:spPr>
          <a:xfrm>
            <a:off x="413504" y="2835288"/>
            <a:ext cx="1595405" cy="1605567"/>
          </a:xfrm>
          <a:prstGeom prst="rect">
            <a:avLst/>
          </a:prstGeom>
        </p:spPr>
      </p:pic>
      <p:sp>
        <p:nvSpPr>
          <p:cNvPr id="15" name="TextBox 14">
            <a:extLst>
              <a:ext uri="{FF2B5EF4-FFF2-40B4-BE49-F238E27FC236}">
                <a16:creationId xmlns:a16="http://schemas.microsoft.com/office/drawing/2014/main" id="{6D80C8E7-2665-4469-4CC0-DBACE1761498}"/>
              </a:ext>
            </a:extLst>
          </p:cNvPr>
          <p:cNvSpPr txBox="1"/>
          <p:nvPr/>
        </p:nvSpPr>
        <p:spPr>
          <a:xfrm>
            <a:off x="1947434" y="3944090"/>
            <a:ext cx="132921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[Samsung 2021]</a:t>
            </a:r>
          </a:p>
        </p:txBody>
      </p:sp>
      <p:sp>
        <p:nvSpPr>
          <p:cNvPr id="16" name="TextBox 15">
            <a:extLst>
              <a:ext uri="{FF2B5EF4-FFF2-40B4-BE49-F238E27FC236}">
                <a16:creationId xmlns:a16="http://schemas.microsoft.com/office/drawing/2014/main" id="{8C64CC0F-C747-9188-8A22-865BF7B7B2FD}"/>
              </a:ext>
            </a:extLst>
          </p:cNvPr>
          <p:cNvSpPr txBox="1"/>
          <p:nvPr/>
        </p:nvSpPr>
        <p:spPr>
          <a:xfrm>
            <a:off x="2065916" y="6509127"/>
            <a:ext cx="493596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FF"/>
                </a:solidFill>
                <a:effectLst/>
                <a:uLnTx/>
                <a:uFillTx/>
                <a:latin typeface="Tahoma"/>
                <a:ea typeface="+mn-ea"/>
                <a:cs typeface="+mn-cs"/>
              </a:rPr>
              <a:t>This does not include many experimental chips and startups</a:t>
            </a:r>
          </a:p>
        </p:txBody>
      </p:sp>
      <p:pic>
        <p:nvPicPr>
          <p:cNvPr id="17" name="Picture 16">
            <a:extLst>
              <a:ext uri="{FF2B5EF4-FFF2-40B4-BE49-F238E27FC236}">
                <a16:creationId xmlns:a16="http://schemas.microsoft.com/office/drawing/2014/main" id="{DCA05738-9332-244C-A268-2008812B4A1B}"/>
              </a:ext>
            </a:extLst>
          </p:cNvPr>
          <p:cNvPicPr>
            <a:picLocks noChangeAspect="1"/>
          </p:cNvPicPr>
          <p:nvPr/>
        </p:nvPicPr>
        <p:blipFill>
          <a:blip r:embed="rId9"/>
          <a:stretch>
            <a:fillRect/>
          </a:stretch>
        </p:blipFill>
        <p:spPr>
          <a:xfrm>
            <a:off x="5270950" y="3244368"/>
            <a:ext cx="1316608" cy="1336760"/>
          </a:xfrm>
          <a:prstGeom prst="rect">
            <a:avLst/>
          </a:prstGeom>
        </p:spPr>
      </p:pic>
      <p:sp>
        <p:nvSpPr>
          <p:cNvPr id="18" name="TextBox 17">
            <a:extLst>
              <a:ext uri="{FF2B5EF4-FFF2-40B4-BE49-F238E27FC236}">
                <a16:creationId xmlns:a16="http://schemas.microsoft.com/office/drawing/2014/main" id="{07471B9D-8C0D-66E1-C07A-AB0CB025F226}"/>
              </a:ext>
            </a:extLst>
          </p:cNvPr>
          <p:cNvSpPr txBox="1"/>
          <p:nvPr/>
        </p:nvSpPr>
        <p:spPr>
          <a:xfrm>
            <a:off x="6550694" y="3834117"/>
            <a:ext cx="1239442"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[Alibaba 2022]</a:t>
            </a:r>
          </a:p>
        </p:txBody>
      </p:sp>
    </p:spTree>
    <p:extLst>
      <p:ext uri="{BB962C8B-B14F-4D97-AF65-F5344CB8AC3E}">
        <p14:creationId xmlns:p14="http://schemas.microsoft.com/office/powerpoint/2010/main" val="17432048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383505-2DAA-ED43-A184-C4D419F9BE48}"/>
              </a:ext>
            </a:extLst>
          </p:cNvPr>
          <p:cNvSpPr>
            <a:spLocks noGrp="1"/>
          </p:cNvSpPr>
          <p:nvPr>
            <p:ph type="title"/>
          </p:nvPr>
        </p:nvSpPr>
        <p:spPr>
          <a:xfrm>
            <a:off x="228600" y="152400"/>
            <a:ext cx="8915400" cy="1066800"/>
          </a:xfrm>
        </p:spPr>
        <p:txBody>
          <a:bodyPr/>
          <a:lstStyle/>
          <a:p>
            <a:r>
              <a:rPr lang="en-US" sz="3800" dirty="0"/>
              <a:t>UPMEM Processing-in-DRAM Engine (2019)</a:t>
            </a:r>
          </a:p>
        </p:txBody>
      </p:sp>
      <p:sp>
        <p:nvSpPr>
          <p:cNvPr id="4" name="Slide Number Placeholder 3">
            <a:extLst>
              <a:ext uri="{FF2B5EF4-FFF2-40B4-BE49-F238E27FC236}">
                <a16:creationId xmlns:a16="http://schemas.microsoft.com/office/drawing/2014/main" id="{1BC247EB-0F00-D348-A874-BCF1EE2FA570}"/>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1AB0E41-6335-3B40-AB06-F5B4D651A9D6}"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234</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
        <p:nvSpPr>
          <p:cNvPr id="11" name="Content Placeholder 10">
            <a:extLst>
              <a:ext uri="{FF2B5EF4-FFF2-40B4-BE49-F238E27FC236}">
                <a16:creationId xmlns:a16="http://schemas.microsoft.com/office/drawing/2014/main" id="{75EB2FE4-BC58-E94C-8039-4CDE8EEBB0EA}"/>
              </a:ext>
            </a:extLst>
          </p:cNvPr>
          <p:cNvSpPr>
            <a:spLocks noGrp="1"/>
          </p:cNvSpPr>
          <p:nvPr>
            <p:ph idx="1"/>
          </p:nvPr>
        </p:nvSpPr>
        <p:spPr>
          <a:xfrm>
            <a:off x="136251" y="964045"/>
            <a:ext cx="8610600" cy="5193723"/>
          </a:xfrm>
        </p:spPr>
        <p:txBody>
          <a:bodyPr/>
          <a:lstStyle/>
          <a:p>
            <a:r>
              <a:rPr lang="en-US" dirty="0">
                <a:solidFill>
                  <a:srgbClr val="FF0000"/>
                </a:solidFill>
              </a:rPr>
              <a:t>Processing in DRAM Engine </a:t>
            </a:r>
          </a:p>
          <a:p>
            <a:r>
              <a:rPr lang="en-US" dirty="0"/>
              <a:t>Includes </a:t>
            </a:r>
            <a:r>
              <a:rPr lang="en-US" b="1" dirty="0"/>
              <a:t>standard DIMM modules</a:t>
            </a:r>
            <a:r>
              <a:rPr lang="en-US" dirty="0"/>
              <a:t>, with a </a:t>
            </a:r>
            <a:r>
              <a:rPr lang="en-US" b="1" dirty="0"/>
              <a:t>large number of DPU processors </a:t>
            </a:r>
            <a:r>
              <a:rPr lang="en-US" dirty="0"/>
              <a:t>combined with DRAM chips.</a:t>
            </a:r>
          </a:p>
          <a:p>
            <a:pPr marL="0" indent="0">
              <a:buNone/>
            </a:pPr>
            <a:endParaRPr lang="en-US" dirty="0"/>
          </a:p>
          <a:p>
            <a:r>
              <a:rPr lang="en-US" dirty="0"/>
              <a:t>Replaces </a:t>
            </a:r>
            <a:r>
              <a:rPr lang="en-US" b="1" dirty="0"/>
              <a:t>standard</a:t>
            </a:r>
            <a:r>
              <a:rPr lang="en-US" dirty="0"/>
              <a:t> DIMMs</a:t>
            </a:r>
          </a:p>
          <a:p>
            <a:pPr lvl="1"/>
            <a:r>
              <a:rPr lang="en-US" dirty="0"/>
              <a:t>DDR4 R-DIMM modules</a:t>
            </a:r>
          </a:p>
          <a:p>
            <a:pPr lvl="2"/>
            <a:r>
              <a:rPr lang="en-US" dirty="0"/>
              <a:t>8GB+128 DPUs (16 PIM chips)</a:t>
            </a:r>
          </a:p>
          <a:p>
            <a:pPr lvl="2"/>
            <a:r>
              <a:rPr lang="en-US" dirty="0"/>
              <a:t>Standard 2x-nm DRAM process</a:t>
            </a:r>
          </a:p>
          <a:p>
            <a:pPr lvl="1"/>
            <a:r>
              <a:rPr lang="en-US" b="1" dirty="0"/>
              <a:t>Large amounts of</a:t>
            </a:r>
            <a:r>
              <a:rPr lang="en-US" dirty="0"/>
              <a:t> compute &amp; memory bandwidth</a:t>
            </a:r>
          </a:p>
        </p:txBody>
      </p:sp>
      <p:pic>
        <p:nvPicPr>
          <p:cNvPr id="8" name="Picture 7">
            <a:extLst>
              <a:ext uri="{FF2B5EF4-FFF2-40B4-BE49-F238E27FC236}">
                <a16:creationId xmlns:a16="http://schemas.microsoft.com/office/drawing/2014/main" id="{D52C3A3A-02C6-5F46-8278-4883459024F9}"/>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6079331" y="2362200"/>
            <a:ext cx="3064669" cy="1809469"/>
          </a:xfrm>
          <a:prstGeom prst="rect">
            <a:avLst/>
          </a:prstGeom>
        </p:spPr>
      </p:pic>
      <p:sp>
        <p:nvSpPr>
          <p:cNvPr id="3" name="TextBox 2">
            <a:extLst>
              <a:ext uri="{FF2B5EF4-FFF2-40B4-BE49-F238E27FC236}">
                <a16:creationId xmlns:a16="http://schemas.microsoft.com/office/drawing/2014/main" id="{33094D00-96B4-E74E-917B-BA57463AF2F6}"/>
              </a:ext>
            </a:extLst>
          </p:cNvPr>
          <p:cNvSpPr txBox="1"/>
          <p:nvPr/>
        </p:nvSpPr>
        <p:spPr>
          <a:xfrm>
            <a:off x="19665" y="6392637"/>
            <a:ext cx="6714852" cy="276999"/>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https://www.anandtech.com/show/14750/hot-chips-31-analysis-inmemory-processing-by-upmem</a:t>
            </a:r>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0" name="Picture 9">
            <a:extLst>
              <a:ext uri="{FF2B5EF4-FFF2-40B4-BE49-F238E27FC236}">
                <a16:creationId xmlns:a16="http://schemas.microsoft.com/office/drawing/2014/main" id="{69DF79F1-207B-C34F-AF17-579F237B3EF1}"/>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228600" y="4724400"/>
            <a:ext cx="8754585" cy="1709697"/>
          </a:xfrm>
          <a:prstGeom prst="rect">
            <a:avLst/>
          </a:prstGeom>
        </p:spPr>
      </p:pic>
      <p:sp>
        <p:nvSpPr>
          <p:cNvPr id="13" name="Rectangle 12">
            <a:extLst>
              <a:ext uri="{FF2B5EF4-FFF2-40B4-BE49-F238E27FC236}">
                <a16:creationId xmlns:a16="http://schemas.microsoft.com/office/drawing/2014/main" id="{194B1677-FAD4-8147-AAAE-CAD39B29F335}"/>
              </a:ext>
            </a:extLst>
          </p:cNvPr>
          <p:cNvSpPr/>
          <p:nvPr/>
        </p:nvSpPr>
        <p:spPr>
          <a:xfrm>
            <a:off x="-17231" y="6594579"/>
            <a:ext cx="9175979" cy="276999"/>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5"/>
              </a:rPr>
              <a:t>https://www.upmem.com/video-upmem-presenting-its-true-processing-in-memory-solution-hot-chips-2019/</a:t>
            </a:r>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1655100730"/>
      </p:ext>
    </p:extLst>
  </p:cSld>
  <p:clrMapOvr>
    <a:masterClrMapping/>
  </p:clrMapOvr>
  <p:transition/>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96BF00-CBE8-814D-B088-82A94D9E6251}"/>
              </a:ext>
            </a:extLst>
          </p:cNvPr>
          <p:cNvSpPr>
            <a:spLocks noGrp="1"/>
          </p:cNvSpPr>
          <p:nvPr>
            <p:ph type="title"/>
          </p:nvPr>
        </p:nvSpPr>
        <p:spPr/>
        <p:txBody>
          <a:bodyPr>
            <a:normAutofit fontScale="90000"/>
          </a:bodyPr>
          <a:lstStyle/>
          <a:p>
            <a:r>
              <a:rPr lang="en-US" dirty="0"/>
              <a:t>UPMEM Memory Modules</a:t>
            </a:r>
          </a:p>
        </p:txBody>
      </p:sp>
      <p:sp>
        <p:nvSpPr>
          <p:cNvPr id="3" name="Content Placeholder 2">
            <a:extLst>
              <a:ext uri="{FF2B5EF4-FFF2-40B4-BE49-F238E27FC236}">
                <a16:creationId xmlns:a16="http://schemas.microsoft.com/office/drawing/2014/main" id="{85F3EBD4-3CCC-C145-B4CE-E1E9E7261360}"/>
              </a:ext>
            </a:extLst>
          </p:cNvPr>
          <p:cNvSpPr>
            <a:spLocks noGrp="1"/>
          </p:cNvSpPr>
          <p:nvPr>
            <p:ph idx="1"/>
          </p:nvPr>
        </p:nvSpPr>
        <p:spPr/>
        <p:txBody>
          <a:bodyPr/>
          <a:lstStyle/>
          <a:p>
            <a:r>
              <a:rPr lang="en-US" sz="2600" dirty="0"/>
              <a:t>E19: 8 chips DIMM (1 rank). DPUs @ 267 MHz</a:t>
            </a:r>
          </a:p>
          <a:p>
            <a:r>
              <a:rPr lang="en-US" sz="2600" dirty="0"/>
              <a:t>P21: 16 chips DIMM (2 ranks). DPUs @ 350 MHz</a:t>
            </a:r>
          </a:p>
        </p:txBody>
      </p:sp>
      <p:pic>
        <p:nvPicPr>
          <p:cNvPr id="6" name="Picture 5">
            <a:extLst>
              <a:ext uri="{FF2B5EF4-FFF2-40B4-BE49-F238E27FC236}">
                <a16:creationId xmlns:a16="http://schemas.microsoft.com/office/drawing/2014/main" id="{515C2AE4-3B3A-DE4A-A3A4-2A8ADB7D2F47}"/>
              </a:ext>
            </a:extLst>
          </p:cNvPr>
          <p:cNvPicPr>
            <a:picLocks noChangeAspect="1"/>
          </p:cNvPicPr>
          <p:nvPr/>
        </p:nvPicPr>
        <p:blipFill>
          <a:blip r:embed="rId3"/>
          <a:stretch>
            <a:fillRect/>
          </a:stretch>
        </p:blipFill>
        <p:spPr>
          <a:xfrm>
            <a:off x="1724637" y="2058625"/>
            <a:ext cx="5694726" cy="4141619"/>
          </a:xfrm>
          <a:prstGeom prst="rect">
            <a:avLst/>
          </a:prstGeom>
        </p:spPr>
      </p:pic>
      <p:sp>
        <p:nvSpPr>
          <p:cNvPr id="5" name="TextBox 4">
            <a:extLst>
              <a:ext uri="{FF2B5EF4-FFF2-40B4-BE49-F238E27FC236}">
                <a16:creationId xmlns:a16="http://schemas.microsoft.com/office/drawing/2014/main" id="{9FFAC973-70A2-804A-B666-069E89D6CF82}"/>
              </a:ext>
            </a:extLst>
          </p:cNvPr>
          <p:cNvSpPr txBox="1"/>
          <p:nvPr/>
        </p:nvSpPr>
        <p:spPr>
          <a:xfrm>
            <a:off x="3996362" y="6479300"/>
            <a:ext cx="1151277" cy="24622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hlinkClick r:id="rId4"/>
              </a:rPr>
              <a:t>www.upmem.com</a:t>
            </a:r>
            <a:endParaRPr kumimoji="0" 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1810439628"/>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96BF00-CBE8-814D-B088-82A94D9E6251}"/>
              </a:ext>
            </a:extLst>
          </p:cNvPr>
          <p:cNvSpPr>
            <a:spLocks noGrp="1"/>
          </p:cNvSpPr>
          <p:nvPr>
            <p:ph type="title"/>
          </p:nvPr>
        </p:nvSpPr>
        <p:spPr/>
        <p:txBody>
          <a:bodyPr>
            <a:normAutofit/>
          </a:bodyPr>
          <a:lstStyle/>
          <a:p>
            <a:r>
              <a:rPr lang="en-US" dirty="0"/>
              <a:t>2,560-DPU Processing-in-Memory System</a:t>
            </a:r>
          </a:p>
        </p:txBody>
      </p:sp>
      <p:pic>
        <p:nvPicPr>
          <p:cNvPr id="4" name="Picture 3">
            <a:extLst>
              <a:ext uri="{FF2B5EF4-FFF2-40B4-BE49-F238E27FC236}">
                <a16:creationId xmlns:a16="http://schemas.microsoft.com/office/drawing/2014/main" id="{36E8E657-497E-D34D-9E02-328862033C12}"/>
              </a:ext>
            </a:extLst>
          </p:cNvPr>
          <p:cNvPicPr>
            <a:picLocks noChangeAspect="1"/>
          </p:cNvPicPr>
          <p:nvPr/>
        </p:nvPicPr>
        <p:blipFill>
          <a:blip r:embed="rId3"/>
          <a:stretch>
            <a:fillRect/>
          </a:stretch>
        </p:blipFill>
        <p:spPr>
          <a:xfrm>
            <a:off x="2979309" y="903296"/>
            <a:ext cx="5851473" cy="5573704"/>
          </a:xfrm>
          <a:prstGeom prst="rect">
            <a:avLst/>
          </a:prstGeom>
        </p:spPr>
      </p:pic>
      <p:pic>
        <p:nvPicPr>
          <p:cNvPr id="12" name="Picture 11">
            <a:extLst>
              <a:ext uri="{FF2B5EF4-FFF2-40B4-BE49-F238E27FC236}">
                <a16:creationId xmlns:a16="http://schemas.microsoft.com/office/drawing/2014/main" id="{D3106EDF-1A4E-6145-9E03-9FF99CE57DC6}"/>
              </a:ext>
            </a:extLst>
          </p:cNvPr>
          <p:cNvPicPr>
            <a:picLocks noChangeAspect="1"/>
          </p:cNvPicPr>
          <p:nvPr/>
        </p:nvPicPr>
        <p:blipFill>
          <a:blip r:embed="rId4"/>
          <a:stretch>
            <a:fillRect/>
          </a:stretch>
        </p:blipFill>
        <p:spPr>
          <a:xfrm>
            <a:off x="3920245" y="2904293"/>
            <a:ext cx="3012711" cy="2118984"/>
          </a:xfrm>
          <a:prstGeom prst="rect">
            <a:avLst/>
          </a:prstGeom>
        </p:spPr>
      </p:pic>
      <p:pic>
        <p:nvPicPr>
          <p:cNvPr id="14" name="Picture 13">
            <a:extLst>
              <a:ext uri="{FF2B5EF4-FFF2-40B4-BE49-F238E27FC236}">
                <a16:creationId xmlns:a16="http://schemas.microsoft.com/office/drawing/2014/main" id="{BE0F6870-38D1-E447-9353-7D4BF29084F6}"/>
              </a:ext>
            </a:extLst>
          </p:cNvPr>
          <p:cNvPicPr>
            <a:picLocks noChangeAspect="1"/>
          </p:cNvPicPr>
          <p:nvPr/>
        </p:nvPicPr>
        <p:blipFill>
          <a:blip r:embed="rId5"/>
          <a:stretch>
            <a:fillRect/>
          </a:stretch>
        </p:blipFill>
        <p:spPr>
          <a:xfrm>
            <a:off x="6549230" y="1674985"/>
            <a:ext cx="2066388" cy="919299"/>
          </a:xfrm>
          <a:prstGeom prst="rect">
            <a:avLst/>
          </a:prstGeom>
        </p:spPr>
      </p:pic>
      <p:pic>
        <p:nvPicPr>
          <p:cNvPr id="16" name="Picture 15">
            <a:extLst>
              <a:ext uri="{FF2B5EF4-FFF2-40B4-BE49-F238E27FC236}">
                <a16:creationId xmlns:a16="http://schemas.microsoft.com/office/drawing/2014/main" id="{CB32921E-5AA3-B844-8F27-9D5D6227F59C}"/>
              </a:ext>
            </a:extLst>
          </p:cNvPr>
          <p:cNvPicPr>
            <a:picLocks noChangeAspect="1"/>
          </p:cNvPicPr>
          <p:nvPr/>
        </p:nvPicPr>
        <p:blipFill>
          <a:blip r:embed="rId6"/>
          <a:stretch>
            <a:fillRect/>
          </a:stretch>
        </p:blipFill>
        <p:spPr>
          <a:xfrm>
            <a:off x="3138623" y="3439859"/>
            <a:ext cx="2592924" cy="2001694"/>
          </a:xfrm>
          <a:prstGeom prst="rect">
            <a:avLst/>
          </a:prstGeom>
        </p:spPr>
      </p:pic>
      <p:pic>
        <p:nvPicPr>
          <p:cNvPr id="18" name="Picture 17">
            <a:extLst>
              <a:ext uri="{FF2B5EF4-FFF2-40B4-BE49-F238E27FC236}">
                <a16:creationId xmlns:a16="http://schemas.microsoft.com/office/drawing/2014/main" id="{56C4920E-CFD7-B344-BBAC-B77FDC25C719}"/>
              </a:ext>
            </a:extLst>
          </p:cNvPr>
          <p:cNvPicPr>
            <a:picLocks noChangeAspect="1"/>
          </p:cNvPicPr>
          <p:nvPr/>
        </p:nvPicPr>
        <p:blipFill>
          <a:blip r:embed="rId7"/>
          <a:stretch>
            <a:fillRect/>
          </a:stretch>
        </p:blipFill>
        <p:spPr>
          <a:xfrm>
            <a:off x="5987595" y="1887464"/>
            <a:ext cx="2070100" cy="868519"/>
          </a:xfrm>
          <a:prstGeom prst="rect">
            <a:avLst/>
          </a:prstGeom>
        </p:spPr>
      </p:pic>
      <p:pic>
        <p:nvPicPr>
          <p:cNvPr id="23" name="Picture 22">
            <a:extLst>
              <a:ext uri="{FF2B5EF4-FFF2-40B4-BE49-F238E27FC236}">
                <a16:creationId xmlns:a16="http://schemas.microsoft.com/office/drawing/2014/main" id="{4EEC4595-5C2B-D74E-A7AB-93038825B54C}"/>
              </a:ext>
            </a:extLst>
          </p:cNvPr>
          <p:cNvPicPr>
            <a:picLocks noChangeAspect="1"/>
          </p:cNvPicPr>
          <p:nvPr/>
        </p:nvPicPr>
        <p:blipFill>
          <a:blip r:embed="rId8"/>
          <a:stretch>
            <a:fillRect/>
          </a:stretch>
        </p:blipFill>
        <p:spPr>
          <a:xfrm>
            <a:off x="4721083" y="2294202"/>
            <a:ext cx="2809502" cy="1458000"/>
          </a:xfrm>
          <a:prstGeom prst="rect">
            <a:avLst/>
          </a:prstGeom>
        </p:spPr>
      </p:pic>
      <p:pic>
        <p:nvPicPr>
          <p:cNvPr id="25" name="Picture 24">
            <a:extLst>
              <a:ext uri="{FF2B5EF4-FFF2-40B4-BE49-F238E27FC236}">
                <a16:creationId xmlns:a16="http://schemas.microsoft.com/office/drawing/2014/main" id="{5F31B5F0-E7C8-A94D-A239-6162094D42FE}"/>
              </a:ext>
            </a:extLst>
          </p:cNvPr>
          <p:cNvPicPr>
            <a:picLocks noChangeAspect="1"/>
          </p:cNvPicPr>
          <p:nvPr/>
        </p:nvPicPr>
        <p:blipFill>
          <a:blip r:embed="rId9"/>
          <a:stretch>
            <a:fillRect/>
          </a:stretch>
        </p:blipFill>
        <p:spPr>
          <a:xfrm>
            <a:off x="5552690" y="2066443"/>
            <a:ext cx="2320496" cy="1008022"/>
          </a:xfrm>
          <a:prstGeom prst="rect">
            <a:avLst/>
          </a:prstGeom>
        </p:spPr>
      </p:pic>
      <p:grpSp>
        <p:nvGrpSpPr>
          <p:cNvPr id="31" name="Group 30">
            <a:extLst>
              <a:ext uri="{FF2B5EF4-FFF2-40B4-BE49-F238E27FC236}">
                <a16:creationId xmlns:a16="http://schemas.microsoft.com/office/drawing/2014/main" id="{705FFEEB-275A-6D48-A0BA-4952CDBF4E51}"/>
              </a:ext>
            </a:extLst>
          </p:cNvPr>
          <p:cNvGrpSpPr/>
          <p:nvPr/>
        </p:nvGrpSpPr>
        <p:grpSpPr>
          <a:xfrm>
            <a:off x="6813095" y="975827"/>
            <a:ext cx="2281552" cy="1398315"/>
            <a:chOff x="5480050" y="921748"/>
            <a:chExt cx="2281552" cy="1398315"/>
          </a:xfrm>
        </p:grpSpPr>
        <p:pic>
          <p:nvPicPr>
            <p:cNvPr id="27" name="Picture 26">
              <a:extLst>
                <a:ext uri="{FF2B5EF4-FFF2-40B4-BE49-F238E27FC236}">
                  <a16:creationId xmlns:a16="http://schemas.microsoft.com/office/drawing/2014/main" id="{C6CE7DF7-C4B4-D04D-8FF2-ED61BC62C0A6}"/>
                </a:ext>
              </a:extLst>
            </p:cNvPr>
            <p:cNvPicPr>
              <a:picLocks noChangeAspect="1"/>
            </p:cNvPicPr>
            <p:nvPr/>
          </p:nvPicPr>
          <p:blipFill>
            <a:blip r:embed="rId10"/>
            <a:stretch>
              <a:fillRect/>
            </a:stretch>
          </p:blipFill>
          <p:spPr>
            <a:xfrm>
              <a:off x="5480050" y="1249462"/>
              <a:ext cx="2120900" cy="750472"/>
            </a:xfrm>
            <a:prstGeom prst="rect">
              <a:avLst/>
            </a:prstGeom>
          </p:spPr>
        </p:pic>
        <p:sp>
          <p:nvSpPr>
            <p:cNvPr id="29" name="Rectangle 28">
              <a:extLst>
                <a:ext uri="{FF2B5EF4-FFF2-40B4-BE49-F238E27FC236}">
                  <a16:creationId xmlns:a16="http://schemas.microsoft.com/office/drawing/2014/main" id="{14550289-053A-BA48-9FBD-B9F4A7CC5957}"/>
                </a:ext>
              </a:extLst>
            </p:cNvPr>
            <p:cNvSpPr/>
            <p:nvPr/>
          </p:nvSpPr>
          <p:spPr>
            <a:xfrm>
              <a:off x="7506375" y="921748"/>
              <a:ext cx="255227" cy="139831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grpSp>
      <p:grpSp>
        <p:nvGrpSpPr>
          <p:cNvPr id="36" name="Group 35">
            <a:extLst>
              <a:ext uri="{FF2B5EF4-FFF2-40B4-BE49-F238E27FC236}">
                <a16:creationId xmlns:a16="http://schemas.microsoft.com/office/drawing/2014/main" id="{E61AF7B0-9D5C-3D46-B511-5F0408593525}"/>
              </a:ext>
            </a:extLst>
          </p:cNvPr>
          <p:cNvGrpSpPr/>
          <p:nvPr/>
        </p:nvGrpSpPr>
        <p:grpSpPr>
          <a:xfrm>
            <a:off x="2111632" y="3614951"/>
            <a:ext cx="3211780" cy="2660400"/>
            <a:chOff x="778587" y="3625968"/>
            <a:chExt cx="3211780" cy="2660400"/>
          </a:xfrm>
        </p:grpSpPr>
        <p:pic>
          <p:nvPicPr>
            <p:cNvPr id="35" name="Picture 34">
              <a:extLst>
                <a:ext uri="{FF2B5EF4-FFF2-40B4-BE49-F238E27FC236}">
                  <a16:creationId xmlns:a16="http://schemas.microsoft.com/office/drawing/2014/main" id="{70E57DCB-2F0D-BD41-A724-67B83D67B578}"/>
                </a:ext>
              </a:extLst>
            </p:cNvPr>
            <p:cNvPicPr>
              <a:picLocks noChangeAspect="1"/>
            </p:cNvPicPr>
            <p:nvPr/>
          </p:nvPicPr>
          <p:blipFill>
            <a:blip r:embed="rId11"/>
            <a:stretch>
              <a:fillRect/>
            </a:stretch>
          </p:blipFill>
          <p:spPr>
            <a:xfrm>
              <a:off x="922110" y="3625968"/>
              <a:ext cx="3068257" cy="2660400"/>
            </a:xfrm>
            <a:prstGeom prst="rect">
              <a:avLst/>
            </a:prstGeom>
          </p:spPr>
        </p:pic>
        <p:sp>
          <p:nvSpPr>
            <p:cNvPr id="28" name="Rectangle 27">
              <a:extLst>
                <a:ext uri="{FF2B5EF4-FFF2-40B4-BE49-F238E27FC236}">
                  <a16:creationId xmlns:a16="http://schemas.microsoft.com/office/drawing/2014/main" id="{89138301-4BD6-DD49-9B22-015A6C780208}"/>
                </a:ext>
              </a:extLst>
            </p:cNvPr>
            <p:cNvSpPr/>
            <p:nvPr/>
          </p:nvSpPr>
          <p:spPr>
            <a:xfrm>
              <a:off x="778587" y="3625968"/>
              <a:ext cx="853178" cy="139831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grpSp>
      <p:pic>
        <p:nvPicPr>
          <p:cNvPr id="17" name="Picture 16">
            <a:extLst>
              <a:ext uri="{FF2B5EF4-FFF2-40B4-BE49-F238E27FC236}">
                <a16:creationId xmlns:a16="http://schemas.microsoft.com/office/drawing/2014/main" id="{50ADAA6C-C5FB-CB44-A9E6-6E964C8200AA}"/>
              </a:ext>
            </a:extLst>
          </p:cNvPr>
          <p:cNvPicPr>
            <a:picLocks noChangeAspect="1"/>
          </p:cNvPicPr>
          <p:nvPr/>
        </p:nvPicPr>
        <p:blipFill>
          <a:blip r:embed="rId12"/>
          <a:stretch>
            <a:fillRect/>
          </a:stretch>
        </p:blipFill>
        <p:spPr>
          <a:xfrm>
            <a:off x="166062" y="990600"/>
            <a:ext cx="2729538" cy="3213445"/>
          </a:xfrm>
          <a:prstGeom prst="rect">
            <a:avLst/>
          </a:prstGeom>
        </p:spPr>
      </p:pic>
      <p:sp>
        <p:nvSpPr>
          <p:cNvPr id="19" name="Slide Number Placeholder 3">
            <a:extLst>
              <a:ext uri="{FF2B5EF4-FFF2-40B4-BE49-F238E27FC236}">
                <a16:creationId xmlns:a16="http://schemas.microsoft.com/office/drawing/2014/main" id="{DD0B0116-900A-2E42-B946-6D64B4AF6111}"/>
              </a:ext>
            </a:extLst>
          </p:cNvPr>
          <p:cNvSpPr>
            <a:spLocks noGrp="1"/>
          </p:cNvSpPr>
          <p:nvPr>
            <p:ph type="sldNum" sz="quarter" idx="11"/>
          </p:nvPr>
        </p:nvSpPr>
        <p:spPr>
          <a:xfrm>
            <a:off x="6777038" y="6318250"/>
            <a:ext cx="2133600" cy="457200"/>
          </a:xfrm>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1AB0E41-6335-3B40-AB06-F5B4D651A9D6}"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236</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
        <p:nvSpPr>
          <p:cNvPr id="3" name="TextBox 2">
            <a:extLst>
              <a:ext uri="{FF2B5EF4-FFF2-40B4-BE49-F238E27FC236}">
                <a16:creationId xmlns:a16="http://schemas.microsoft.com/office/drawing/2014/main" id="{4A498B5C-ED8C-5E45-ADFE-D336315F8238}"/>
              </a:ext>
            </a:extLst>
          </p:cNvPr>
          <p:cNvSpPr txBox="1"/>
          <p:nvPr/>
        </p:nvSpPr>
        <p:spPr>
          <a:xfrm>
            <a:off x="2514600" y="6516469"/>
            <a:ext cx="4742004" cy="646331"/>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13">
                  <a:extLst>
                    <a:ext uri="{A12FA001-AC4F-418D-AE19-62706E023703}">
                      <ahyp:hlinkClr xmlns:ahyp="http://schemas.microsoft.com/office/drawing/2018/hyperlinkcolor" val="tx"/>
                    </a:ext>
                  </a:extLst>
                </a:hlinkClick>
              </a:rPr>
              <a:t>https://arxiv.org/pdf/2105.03814.pdf</a:t>
            </a: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20" name="Picture 19">
            <a:extLst>
              <a:ext uri="{FF2B5EF4-FFF2-40B4-BE49-F238E27FC236}">
                <a16:creationId xmlns:a16="http://schemas.microsoft.com/office/drawing/2014/main" id="{D1C71662-8A7A-2045-B226-D20EE146E943}"/>
              </a:ext>
            </a:extLst>
          </p:cNvPr>
          <p:cNvPicPr>
            <a:picLocks noChangeAspect="1"/>
          </p:cNvPicPr>
          <p:nvPr/>
        </p:nvPicPr>
        <p:blipFill>
          <a:blip r:embed="rId14"/>
          <a:stretch>
            <a:fillRect/>
          </a:stretch>
        </p:blipFill>
        <p:spPr>
          <a:xfrm>
            <a:off x="166062" y="4367231"/>
            <a:ext cx="2405112" cy="2420032"/>
          </a:xfrm>
          <a:prstGeom prst="rect">
            <a:avLst/>
          </a:prstGeom>
        </p:spPr>
      </p:pic>
    </p:spTree>
    <p:extLst>
      <p:ext uri="{BB962C8B-B14F-4D97-AF65-F5344CB8AC3E}">
        <p14:creationId xmlns:p14="http://schemas.microsoft.com/office/powerpoint/2010/main" val="482674211"/>
      </p:ext>
    </p:extLst>
  </p:cSld>
  <p:clrMapOvr>
    <a:masterClrMapping/>
  </p:clrMapOvr>
  <p:transition/>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More on the UPMEM PIM System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endParaRPr lang="en-US" dirty="0">
              <a:solidFill>
                <a:srgbClr val="0000FF"/>
              </a:solidFill>
            </a:endParaRPr>
          </a:p>
        </p:txBody>
      </p:sp>
      <p:sp>
        <p:nvSpPr>
          <p:cNvPr id="5" name="Rectangle 4">
            <a:extLst>
              <a:ext uri="{FF2B5EF4-FFF2-40B4-BE49-F238E27FC236}">
                <a16:creationId xmlns:a16="http://schemas.microsoft.com/office/drawing/2014/main" id="{5DFA3366-29E6-914D-98EA-E6458972951E}"/>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https://www.youtube.com/watch?v=Sscy1Wrr22A&amp;list=PL5Q2soXY2Zi9xidyIgBxUz7xRPS-wisBN&amp;index=26</a:t>
            </a: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p:txBody>
      </p:sp>
      <p:pic>
        <p:nvPicPr>
          <p:cNvPr id="4" name="Picture 3">
            <a:extLst>
              <a:ext uri="{FF2B5EF4-FFF2-40B4-BE49-F238E27FC236}">
                <a16:creationId xmlns:a16="http://schemas.microsoft.com/office/drawing/2014/main" id="{BC9E9B4F-8A34-9544-86B1-2FE3041A688A}"/>
              </a:ext>
            </a:extLst>
          </p:cNvPr>
          <p:cNvPicPr>
            <a:picLocks noChangeAspect="1"/>
          </p:cNvPicPr>
          <p:nvPr/>
        </p:nvPicPr>
        <p:blipFill>
          <a:blip r:embed="rId3"/>
          <a:stretch>
            <a:fillRect/>
          </a:stretch>
        </p:blipFill>
        <p:spPr>
          <a:xfrm>
            <a:off x="609600" y="929271"/>
            <a:ext cx="7848600" cy="5511108"/>
          </a:xfrm>
          <a:prstGeom prst="rect">
            <a:avLst/>
          </a:prstGeom>
        </p:spPr>
      </p:pic>
    </p:spTree>
    <p:extLst>
      <p:ext uri="{BB962C8B-B14F-4D97-AF65-F5344CB8AC3E}">
        <p14:creationId xmlns:p14="http://schemas.microsoft.com/office/powerpoint/2010/main" val="3389959057"/>
      </p:ext>
    </p:extLst>
  </p:cSld>
  <p:clrMapOvr>
    <a:masterClrMapping/>
  </p:clrMapOvr>
  <p:transition/>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0BC16C-9759-FC44-89ED-791187DE959D}"/>
              </a:ext>
            </a:extLst>
          </p:cNvPr>
          <p:cNvSpPr>
            <a:spLocks noGrp="1"/>
          </p:cNvSpPr>
          <p:nvPr>
            <p:ph type="title"/>
          </p:nvPr>
        </p:nvSpPr>
        <p:spPr>
          <a:xfrm>
            <a:off x="228600" y="152400"/>
            <a:ext cx="9023920" cy="1066800"/>
          </a:xfrm>
        </p:spPr>
        <p:txBody>
          <a:bodyPr/>
          <a:lstStyle/>
          <a:p>
            <a:r>
              <a:rPr lang="en-US" sz="3200" dirty="0"/>
              <a:t>Experimental Analysis of the UPMEM PIM Engine</a:t>
            </a:r>
            <a:endParaRPr lang="en-US" sz="2400" dirty="0"/>
          </a:p>
        </p:txBody>
      </p:sp>
      <p:sp>
        <p:nvSpPr>
          <p:cNvPr id="3" name="Content Placeholder 2">
            <a:extLst>
              <a:ext uri="{FF2B5EF4-FFF2-40B4-BE49-F238E27FC236}">
                <a16:creationId xmlns:a16="http://schemas.microsoft.com/office/drawing/2014/main" id="{61439010-5FA7-AA42-A731-A388AD812771}"/>
              </a:ext>
            </a:extLst>
          </p:cNvPr>
          <p:cNvSpPr>
            <a:spLocks noGrp="1"/>
          </p:cNvSpPr>
          <p:nvPr>
            <p:ph idx="1"/>
          </p:nvPr>
        </p:nvSpPr>
        <p:spPr/>
        <p:txBody>
          <a:bodyPr/>
          <a:lstStyle/>
          <a:p>
            <a:endParaRPr lang="en-US" dirty="0"/>
          </a:p>
        </p:txBody>
      </p:sp>
      <p:sp>
        <p:nvSpPr>
          <p:cNvPr id="6" name="TextBox 5">
            <a:extLst>
              <a:ext uri="{FF2B5EF4-FFF2-40B4-BE49-F238E27FC236}">
                <a16:creationId xmlns:a16="http://schemas.microsoft.com/office/drawing/2014/main" id="{104A979B-A23E-4F49-9F1F-3DE77918710A}"/>
              </a:ext>
            </a:extLst>
          </p:cNvPr>
          <p:cNvSpPr txBox="1"/>
          <p:nvPr/>
        </p:nvSpPr>
        <p:spPr>
          <a:xfrm>
            <a:off x="4355976" y="6502956"/>
            <a:ext cx="4248279"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https://arxiv.org/pdf/2105.03814.pdf</a:t>
            </a:r>
            <a:r>
              <a:rPr kumimoji="0" lang="en-US" sz="1600" b="1" i="0" u="none" strike="noStrike" kern="1200" cap="none" spc="0" normalizeH="0" baseline="0" noProof="0" dirty="0">
                <a:ln>
                  <a:noFill/>
                </a:ln>
                <a:solidFill>
                  <a:srgbClr val="0432FF"/>
                </a:solidFill>
                <a:effectLst/>
                <a:uLnTx/>
                <a:uFillTx/>
                <a:latin typeface="Tahoma"/>
                <a:ea typeface="+mn-ea"/>
                <a:cs typeface="+mn-cs"/>
              </a:rPr>
              <a:t> </a:t>
            </a:r>
          </a:p>
        </p:txBody>
      </p:sp>
      <p:pic>
        <p:nvPicPr>
          <p:cNvPr id="4" name="Picture 3">
            <a:extLst>
              <a:ext uri="{FF2B5EF4-FFF2-40B4-BE49-F238E27FC236}">
                <a16:creationId xmlns:a16="http://schemas.microsoft.com/office/drawing/2014/main" id="{17AE92A9-1CB3-0F44-AB44-B64795F93A90}"/>
              </a:ext>
            </a:extLst>
          </p:cNvPr>
          <p:cNvPicPr>
            <a:picLocks noChangeAspect="1"/>
          </p:cNvPicPr>
          <p:nvPr/>
        </p:nvPicPr>
        <p:blipFill>
          <a:blip r:embed="rId3"/>
          <a:stretch>
            <a:fillRect/>
          </a:stretch>
        </p:blipFill>
        <p:spPr>
          <a:xfrm>
            <a:off x="1541793" y="905635"/>
            <a:ext cx="5628366" cy="5663281"/>
          </a:xfrm>
          <a:prstGeom prst="rect">
            <a:avLst/>
          </a:prstGeom>
        </p:spPr>
      </p:pic>
    </p:spTree>
    <p:extLst>
      <p:ext uri="{BB962C8B-B14F-4D97-AF65-F5344CB8AC3E}">
        <p14:creationId xmlns:p14="http://schemas.microsoft.com/office/powerpoint/2010/main" val="4129489612"/>
      </p:ext>
    </p:extLst>
  </p:cSld>
  <p:clrMapOvr>
    <a:masterClrMapping/>
  </p:clrMapOvr>
  <p:transition/>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0C3E8E-0D66-4B42-A09B-0EA6C9449CE0}"/>
              </a:ext>
            </a:extLst>
          </p:cNvPr>
          <p:cNvSpPr>
            <a:spLocks noGrp="1"/>
          </p:cNvSpPr>
          <p:nvPr>
            <p:ph type="title"/>
          </p:nvPr>
        </p:nvSpPr>
        <p:spPr/>
        <p:txBody>
          <a:bodyPr/>
          <a:lstStyle/>
          <a:p>
            <a:r>
              <a:rPr lang="en-US" dirty="0"/>
              <a:t>Upcoming TECHCON Presentation</a:t>
            </a:r>
          </a:p>
        </p:txBody>
      </p:sp>
      <p:sp>
        <p:nvSpPr>
          <p:cNvPr id="3" name="Content Placeholder 2">
            <a:extLst>
              <a:ext uri="{FF2B5EF4-FFF2-40B4-BE49-F238E27FC236}">
                <a16:creationId xmlns:a16="http://schemas.microsoft.com/office/drawing/2014/main" id="{9B6CB1FC-4914-CE40-BC66-64BE3F801B6D}"/>
              </a:ext>
            </a:extLst>
          </p:cNvPr>
          <p:cNvSpPr>
            <a:spLocks noGrp="1"/>
          </p:cNvSpPr>
          <p:nvPr>
            <p:ph idx="1"/>
          </p:nvPr>
        </p:nvSpPr>
        <p:spPr>
          <a:xfrm>
            <a:off x="228600" y="908720"/>
            <a:ext cx="8610600" cy="5123656"/>
          </a:xfrm>
        </p:spPr>
        <p:txBody>
          <a:bodyPr/>
          <a:lstStyle/>
          <a:p>
            <a:pPr marL="0" indent="0">
              <a:buNone/>
            </a:pPr>
            <a:endParaRPr lang="en-US" sz="400" dirty="0"/>
          </a:p>
          <a:p>
            <a:r>
              <a:rPr lang="en-US" sz="2000" dirty="0">
                <a:solidFill>
                  <a:srgbClr val="0000FF"/>
                </a:solidFill>
              </a:rPr>
              <a:t>Dr. Juan Gomez-Luna</a:t>
            </a:r>
          </a:p>
          <a:p>
            <a:pPr lvl="1"/>
            <a:r>
              <a:rPr lang="en-US" sz="1800" dirty="0"/>
              <a:t>Benchmarking Memory-Centric Computing Systems: Analysis of Real Processing-in-Memory Hardware</a:t>
            </a:r>
          </a:p>
          <a:p>
            <a:pPr lvl="1"/>
            <a:r>
              <a:rPr lang="en-US" sz="1800" dirty="0"/>
              <a:t>Based on two major works</a:t>
            </a:r>
          </a:p>
          <a:p>
            <a:pPr lvl="2"/>
            <a:r>
              <a:rPr lang="en-US" sz="1600" dirty="0">
                <a:solidFill>
                  <a:srgbClr val="0000FF"/>
                </a:solidFill>
                <a:hlinkClick r:id="rId2">
                  <a:extLst>
                    <a:ext uri="{A12FA001-AC4F-418D-AE19-62706E023703}">
                      <ahyp:hlinkClr xmlns:ahyp="http://schemas.microsoft.com/office/drawing/2018/hyperlinkcolor" val="tx"/>
                    </a:ext>
                  </a:extLst>
                </a:hlinkClick>
              </a:rPr>
              <a:t>https://arxiv.org/pdf/2105.03814.pdf</a:t>
            </a:r>
            <a:r>
              <a:rPr lang="en-US" sz="1600" dirty="0">
                <a:solidFill>
                  <a:srgbClr val="0000FF"/>
                </a:solidFill>
              </a:rPr>
              <a:t> </a:t>
            </a:r>
          </a:p>
          <a:p>
            <a:pPr lvl="2"/>
            <a:r>
              <a:rPr lang="en-US" sz="1600" dirty="0">
                <a:solidFill>
                  <a:srgbClr val="0000FF"/>
                </a:solidFill>
                <a:hlinkClick r:id="rId3">
                  <a:extLst>
                    <a:ext uri="{A12FA001-AC4F-418D-AE19-62706E023703}">
                      <ahyp:hlinkClr xmlns:ahyp="http://schemas.microsoft.com/office/drawing/2018/hyperlinkcolor" val="tx"/>
                    </a:ext>
                  </a:extLst>
                </a:hlinkClick>
              </a:rPr>
              <a:t>https://arxiv.org/pdf/2207.07886.pdf</a:t>
            </a:r>
            <a:r>
              <a:rPr lang="en-US" sz="1600" dirty="0">
                <a:solidFill>
                  <a:srgbClr val="0000FF"/>
                </a:solidFill>
              </a:rPr>
              <a:t> </a:t>
            </a:r>
          </a:p>
          <a:p>
            <a:pPr lvl="1"/>
            <a:endParaRPr lang="en-US" sz="1800" dirty="0">
              <a:solidFill>
                <a:srgbClr val="7030A0"/>
              </a:solidFill>
            </a:endParaRPr>
          </a:p>
          <a:p>
            <a:endParaRPr lang="en-US" sz="400" dirty="0">
              <a:solidFill>
                <a:srgbClr val="0000FF"/>
              </a:solidFill>
            </a:endParaRPr>
          </a:p>
          <a:p>
            <a:endParaRPr lang="en-US" sz="400" dirty="0">
              <a:solidFill>
                <a:srgbClr val="0000FF"/>
              </a:solidFill>
            </a:endParaRPr>
          </a:p>
          <a:p>
            <a:pPr marL="344487" lvl="1" indent="0">
              <a:buNone/>
            </a:pPr>
            <a:endParaRPr lang="en-US" dirty="0"/>
          </a:p>
        </p:txBody>
      </p:sp>
      <p:sp>
        <p:nvSpPr>
          <p:cNvPr id="4" name="Slide Number Placeholder 3">
            <a:extLst>
              <a:ext uri="{FF2B5EF4-FFF2-40B4-BE49-F238E27FC236}">
                <a16:creationId xmlns:a16="http://schemas.microsoft.com/office/drawing/2014/main" id="{39A137F2-11EA-384B-AE75-DB8ACDDA94B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7" name="Picture 6">
            <a:extLst>
              <a:ext uri="{FF2B5EF4-FFF2-40B4-BE49-F238E27FC236}">
                <a16:creationId xmlns:a16="http://schemas.microsoft.com/office/drawing/2014/main" id="{D8D4B166-DB52-E19C-06F3-08AE7C311AAA}"/>
              </a:ext>
            </a:extLst>
          </p:cNvPr>
          <p:cNvPicPr>
            <a:picLocks noChangeAspect="1"/>
          </p:cNvPicPr>
          <p:nvPr/>
        </p:nvPicPr>
        <p:blipFill>
          <a:blip r:embed="rId4" cstate="hqprint">
            <a:extLst>
              <a:ext uri="{28A0092B-C50C-407E-A947-70E740481C1C}">
                <a14:useLocalDpi xmlns:a14="http://schemas.microsoft.com/office/drawing/2010/main"/>
              </a:ext>
            </a:extLst>
          </a:blip>
          <a:stretch>
            <a:fillRect/>
          </a:stretch>
        </p:blipFill>
        <p:spPr>
          <a:xfrm>
            <a:off x="5940152" y="1821910"/>
            <a:ext cx="1574084" cy="1895122"/>
          </a:xfrm>
          <a:prstGeom prst="rect">
            <a:avLst/>
          </a:prstGeom>
        </p:spPr>
      </p:pic>
      <p:pic>
        <p:nvPicPr>
          <p:cNvPr id="5" name="Picture 4">
            <a:extLst>
              <a:ext uri="{FF2B5EF4-FFF2-40B4-BE49-F238E27FC236}">
                <a16:creationId xmlns:a16="http://schemas.microsoft.com/office/drawing/2014/main" id="{BDAA8BAB-3A1F-51A4-6FE8-11C12BD602DB}"/>
              </a:ext>
            </a:extLst>
          </p:cNvPr>
          <p:cNvPicPr>
            <a:picLocks noChangeAspect="1"/>
          </p:cNvPicPr>
          <p:nvPr/>
        </p:nvPicPr>
        <p:blipFill>
          <a:blip r:embed="rId5"/>
          <a:stretch>
            <a:fillRect/>
          </a:stretch>
        </p:blipFill>
        <p:spPr>
          <a:xfrm>
            <a:off x="0" y="3789040"/>
            <a:ext cx="9144000" cy="2527123"/>
          </a:xfrm>
          <a:prstGeom prst="rect">
            <a:avLst/>
          </a:prstGeom>
        </p:spPr>
      </p:pic>
      <p:sp>
        <p:nvSpPr>
          <p:cNvPr id="6" name="TextBox 5">
            <a:extLst>
              <a:ext uri="{FF2B5EF4-FFF2-40B4-BE49-F238E27FC236}">
                <a16:creationId xmlns:a16="http://schemas.microsoft.com/office/drawing/2014/main" id="{A67BFC93-2FEB-043F-059C-46A5FFAB9787}"/>
              </a:ext>
            </a:extLst>
          </p:cNvPr>
          <p:cNvSpPr txBox="1"/>
          <p:nvPr/>
        </p:nvSpPr>
        <p:spPr>
          <a:xfrm>
            <a:off x="1835696" y="6419364"/>
            <a:ext cx="624241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6">
                  <a:extLst>
                    <a:ext uri="{A12FA001-AC4F-418D-AE19-62706E023703}">
                      <ahyp:hlinkClr xmlns:ahyp="http://schemas.microsoft.com/office/drawing/2018/hyperlinkcolor" val="tx"/>
                    </a:ext>
                  </a:extLst>
                </a:hlinkClick>
              </a:rPr>
              <a:t>https://www.youtube.com/watch?v=nphV36SrysA</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8" name="Picture 7">
            <a:extLst>
              <a:ext uri="{FF2B5EF4-FFF2-40B4-BE49-F238E27FC236}">
                <a16:creationId xmlns:a16="http://schemas.microsoft.com/office/drawing/2014/main" id="{C711645F-23A3-68C2-501C-55D24552EF56}"/>
              </a:ext>
            </a:extLst>
          </p:cNvPr>
          <p:cNvPicPr>
            <a:picLocks noChangeAspect="1"/>
          </p:cNvPicPr>
          <p:nvPr/>
        </p:nvPicPr>
        <p:blipFill>
          <a:blip r:embed="rId7"/>
          <a:stretch>
            <a:fillRect/>
          </a:stretch>
        </p:blipFill>
        <p:spPr>
          <a:xfrm>
            <a:off x="4818568" y="4034963"/>
            <a:ext cx="3563888" cy="2437275"/>
          </a:xfrm>
          <a:prstGeom prst="rect">
            <a:avLst/>
          </a:prstGeom>
        </p:spPr>
      </p:pic>
    </p:spTree>
    <p:extLst>
      <p:ext uri="{BB962C8B-B14F-4D97-AF65-F5344CB8AC3E}">
        <p14:creationId xmlns:p14="http://schemas.microsoft.com/office/powerpoint/2010/main" val="4010229704"/>
      </p:ext>
    </p:extLst>
  </p:cSld>
  <p:clrMapOvr>
    <a:masterClrMapping/>
  </p:clrMapOvr>
  <p:transition/>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6B4B3C-102E-0749-B552-796F5010686A}"/>
              </a:ext>
            </a:extLst>
          </p:cNvPr>
          <p:cNvSpPr>
            <a:spLocks noGrp="1"/>
          </p:cNvSpPr>
          <p:nvPr>
            <p:ph type="title"/>
          </p:nvPr>
        </p:nvSpPr>
        <p:spPr>
          <a:xfrm>
            <a:off x="228600" y="152400"/>
            <a:ext cx="9144000" cy="1066800"/>
          </a:xfrm>
        </p:spPr>
        <p:txBody>
          <a:bodyPr/>
          <a:lstStyle/>
          <a:p>
            <a:r>
              <a:rPr lang="en-US" dirty="0"/>
              <a:t>UPMEM PIM System Summary &amp; Analysis</a:t>
            </a:r>
          </a:p>
        </p:txBody>
      </p:sp>
      <p:sp>
        <p:nvSpPr>
          <p:cNvPr id="3" name="Content Placeholder 2">
            <a:extLst>
              <a:ext uri="{FF2B5EF4-FFF2-40B4-BE49-F238E27FC236}">
                <a16:creationId xmlns:a16="http://schemas.microsoft.com/office/drawing/2014/main" id="{CBBEF26E-87B8-BF44-B23F-EFB5C9479699}"/>
              </a:ext>
            </a:extLst>
          </p:cNvPr>
          <p:cNvSpPr>
            <a:spLocks noGrp="1"/>
          </p:cNvSpPr>
          <p:nvPr>
            <p:ph idx="1"/>
          </p:nvPr>
        </p:nvSpPr>
        <p:spPr/>
        <p:txBody>
          <a:bodyPr/>
          <a:lstStyle/>
          <a:p>
            <a:r>
              <a:rPr lang="en-US" sz="1800" dirty="0"/>
              <a:t>Juan Gomez-Luna, Izzat El Hajj, Ivan Fernandez, Christina </a:t>
            </a:r>
            <a:r>
              <a:rPr lang="en-US" sz="1800" dirty="0" err="1"/>
              <a:t>Giannoula</a:t>
            </a:r>
            <a:r>
              <a:rPr lang="en-US" sz="1800" dirty="0"/>
              <a:t>, Geraldo F. Oliveira,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"Benchmarking Memory-Centric Computing Systems: Analysis of Real Processing-in-Memory Hardware"</a:t>
            </a:r>
            <a:br>
              <a:rPr lang="en-US" sz="1800" dirty="0"/>
            </a:br>
            <a:r>
              <a:rPr lang="en-US" sz="1800" i="1" dirty="0"/>
              <a:t>Invited Paper at </a:t>
            </a:r>
            <a:r>
              <a:rPr lang="en-US" sz="1800" i="1" dirty="0">
                <a:hlinkClick r:id="rId3"/>
              </a:rPr>
              <a:t>Workshop on Computing with Unconventional Technologies</a:t>
            </a:r>
            <a:r>
              <a:rPr lang="en-US" sz="1800" i="1" dirty="0"/>
              <a:t> (</a:t>
            </a:r>
            <a:r>
              <a:rPr lang="en-US" sz="1800" b="1" i="1" dirty="0"/>
              <a:t>CUT</a:t>
            </a:r>
            <a:r>
              <a:rPr lang="en-US" sz="1800" i="1" dirty="0"/>
              <a:t>)</a:t>
            </a:r>
            <a:r>
              <a:rPr lang="en-US" sz="1800" dirty="0"/>
              <a:t>, Virtual, October 2021.</a:t>
            </a:r>
            <a:br>
              <a:rPr lang="en-US" sz="1800" dirty="0"/>
            </a:br>
            <a:r>
              <a:rPr lang="en-US" sz="1800" dirty="0"/>
              <a:t>[</a:t>
            </a:r>
            <a:r>
              <a:rPr lang="en-US" sz="1800" dirty="0">
                <a:hlinkClick r:id="rId4"/>
              </a:rPr>
              <a:t>arXiv version</a:t>
            </a:r>
            <a:r>
              <a:rPr lang="en-US" sz="1800" dirty="0"/>
              <a:t>]</a:t>
            </a:r>
            <a:br>
              <a:rPr lang="en-US" sz="1800" dirty="0"/>
            </a:br>
            <a:r>
              <a:rPr lang="en-US" sz="1800" dirty="0"/>
              <a:t>[</a:t>
            </a:r>
            <a:r>
              <a:rPr lang="en-US" sz="1800" dirty="0">
                <a:hlinkClick r:id="rId5"/>
              </a:rPr>
              <a:t>PrIM Benchmarks Source Code</a:t>
            </a:r>
            <a:r>
              <a:rPr lang="en-US" sz="1800" dirty="0"/>
              <a:t>]</a:t>
            </a:r>
            <a:br>
              <a:rPr lang="en-US" sz="1800" dirty="0"/>
            </a:br>
            <a:r>
              <a:rPr lang="en-US" sz="1800" dirty="0"/>
              <a:t>[</a:t>
            </a:r>
            <a:r>
              <a:rPr lang="en-US" sz="1800" dirty="0">
                <a:hlinkClick r:id="rId6"/>
              </a:rPr>
              <a:t>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Talk Video</a:t>
            </a:r>
            <a:r>
              <a:rPr lang="en-US" sz="1800" dirty="0"/>
              <a:t> (37 minutes)]</a:t>
            </a:r>
            <a:br>
              <a:rPr lang="en-US" sz="1800" dirty="0"/>
            </a:br>
            <a:r>
              <a:rPr lang="en-US" sz="1800" dirty="0"/>
              <a:t>[</a:t>
            </a:r>
            <a:r>
              <a:rPr lang="en-US" sz="1800" dirty="0">
                <a:hlinkClick r:id="rId9"/>
              </a:rPr>
              <a:t>Lightning Talk Video</a:t>
            </a:r>
            <a:r>
              <a:rPr lang="en-US" sz="1800" dirty="0"/>
              <a:t> (3 minutes)]</a:t>
            </a:r>
          </a:p>
          <a:p>
            <a:pPr marL="0" indent="0">
              <a:buNone/>
            </a:pPr>
            <a:br>
              <a:rPr lang="en-US" sz="1800" dirty="0"/>
            </a:br>
            <a:endParaRPr lang="en-US" sz="1800" dirty="0"/>
          </a:p>
        </p:txBody>
      </p:sp>
      <p:sp>
        <p:nvSpPr>
          <p:cNvPr id="4" name="Slide Number Placeholder 3">
            <a:extLst>
              <a:ext uri="{FF2B5EF4-FFF2-40B4-BE49-F238E27FC236}">
                <a16:creationId xmlns:a16="http://schemas.microsoft.com/office/drawing/2014/main" id="{3EF8F996-348D-6443-A1C1-C9253E466AD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240</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7CAC91B0-BB0B-4C48-9D6B-CAAE99B4F34C}"/>
              </a:ext>
            </a:extLst>
          </p:cNvPr>
          <p:cNvPicPr>
            <a:picLocks noChangeAspect="1"/>
          </p:cNvPicPr>
          <p:nvPr/>
        </p:nvPicPr>
        <p:blipFill>
          <a:blip r:embed="rId10"/>
          <a:stretch>
            <a:fillRect/>
          </a:stretch>
        </p:blipFill>
        <p:spPr>
          <a:xfrm>
            <a:off x="0" y="4437112"/>
            <a:ext cx="9144000" cy="1879085"/>
          </a:xfrm>
          <a:prstGeom prst="rect">
            <a:avLst/>
          </a:prstGeom>
        </p:spPr>
      </p:pic>
    </p:spTree>
    <p:extLst>
      <p:ext uri="{BB962C8B-B14F-4D97-AF65-F5344CB8AC3E}">
        <p14:creationId xmlns:p14="http://schemas.microsoft.com/office/powerpoint/2010/main" val="1632206139"/>
      </p:ext>
    </p:extLst>
  </p:cSld>
  <p:clrMapOvr>
    <a:masterClrMapping/>
  </p:clrMapOvr>
  <p:transition/>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F1322C-BB72-CE42-B0AA-57E423944272}"/>
              </a:ext>
            </a:extLst>
          </p:cNvPr>
          <p:cNvSpPr>
            <a:spLocks noGrp="1"/>
          </p:cNvSpPr>
          <p:nvPr>
            <p:ph type="title"/>
          </p:nvPr>
        </p:nvSpPr>
        <p:spPr/>
        <p:txBody>
          <a:bodyPr>
            <a:normAutofit fontScale="90000"/>
          </a:bodyPr>
          <a:lstStyle/>
          <a:p>
            <a:r>
              <a:rPr lang="en-US" dirty="0" err="1"/>
              <a:t>PrIM</a:t>
            </a:r>
            <a:r>
              <a:rPr lang="en-US" dirty="0"/>
              <a:t> Benchmarks: Application Domains</a:t>
            </a:r>
          </a:p>
        </p:txBody>
      </p:sp>
      <p:graphicFrame>
        <p:nvGraphicFramePr>
          <p:cNvPr id="7" name="Content Placeholder 6">
            <a:extLst>
              <a:ext uri="{FF2B5EF4-FFF2-40B4-BE49-F238E27FC236}">
                <a16:creationId xmlns:a16="http://schemas.microsoft.com/office/drawing/2014/main" id="{D42219D4-777D-6E42-9BED-8AB0204C0E42}"/>
              </a:ext>
            </a:extLst>
          </p:cNvPr>
          <p:cNvGraphicFramePr>
            <a:graphicFrameLocks noGrp="1"/>
          </p:cNvGraphicFramePr>
          <p:nvPr>
            <p:ph idx="1"/>
          </p:nvPr>
        </p:nvGraphicFramePr>
        <p:xfrm>
          <a:off x="168275" y="936626"/>
          <a:ext cx="8894763" cy="5431517"/>
        </p:xfrm>
        <a:graphic>
          <a:graphicData uri="http://schemas.openxmlformats.org/drawingml/2006/table">
            <a:tbl>
              <a:tblPr firstRow="1" bandRow="1">
                <a:tableStyleId>{9DCAF9ED-07DC-4A11-8D7F-57B35C25682E}</a:tableStyleId>
              </a:tblPr>
              <a:tblGrid>
                <a:gridCol w="2964921">
                  <a:extLst>
                    <a:ext uri="{9D8B030D-6E8A-4147-A177-3AD203B41FA5}">
                      <a16:colId xmlns:a16="http://schemas.microsoft.com/office/drawing/2014/main" val="1839206127"/>
                    </a:ext>
                  </a:extLst>
                </a:gridCol>
                <a:gridCol w="4165675">
                  <a:extLst>
                    <a:ext uri="{9D8B030D-6E8A-4147-A177-3AD203B41FA5}">
                      <a16:colId xmlns:a16="http://schemas.microsoft.com/office/drawing/2014/main" val="3573282612"/>
                    </a:ext>
                  </a:extLst>
                </a:gridCol>
                <a:gridCol w="1764167">
                  <a:extLst>
                    <a:ext uri="{9D8B030D-6E8A-4147-A177-3AD203B41FA5}">
                      <a16:colId xmlns:a16="http://schemas.microsoft.com/office/drawing/2014/main" val="362133022"/>
                    </a:ext>
                  </a:extLst>
                </a:gridCol>
              </a:tblGrid>
              <a:tr h="319501">
                <a:tc>
                  <a:txBody>
                    <a:bodyPr/>
                    <a:lstStyle/>
                    <a:p>
                      <a:r>
                        <a:rPr lang="en-US" sz="1400" dirty="0">
                          <a:latin typeface="Candara" panose="020E0502030303020204" pitchFamily="34" charset="0"/>
                        </a:rPr>
                        <a:t>Domain</a:t>
                      </a:r>
                      <a:endParaRPr lang="en-US" sz="1400" dirty="0">
                        <a:solidFill>
                          <a:schemeClr val="bg1"/>
                        </a:solidFill>
                        <a:latin typeface="Candara" panose="020E0502030303020204" pitchFamily="34" charset="0"/>
                      </a:endParaRPr>
                    </a:p>
                  </a:txBody>
                  <a:tcPr/>
                </a:tc>
                <a:tc>
                  <a:txBody>
                    <a:bodyPr/>
                    <a:lstStyle/>
                    <a:p>
                      <a:r>
                        <a:rPr lang="en-US" sz="1400" dirty="0">
                          <a:latin typeface="Candara" panose="020E0502030303020204" pitchFamily="34" charset="0"/>
                        </a:rPr>
                        <a:t>Benchmark</a:t>
                      </a:r>
                      <a:endParaRPr lang="en-US" sz="1400" dirty="0">
                        <a:solidFill>
                          <a:schemeClr val="bg1"/>
                        </a:solidFill>
                        <a:latin typeface="Candara" panose="020E0502030303020204" pitchFamily="34" charset="0"/>
                      </a:endParaRPr>
                    </a:p>
                  </a:txBody>
                  <a:tcPr/>
                </a:tc>
                <a:tc>
                  <a:txBody>
                    <a:bodyPr/>
                    <a:lstStyle/>
                    <a:p>
                      <a:r>
                        <a:rPr lang="en-US" sz="1400" dirty="0">
                          <a:latin typeface="Candara" panose="020E0502030303020204" pitchFamily="34" charset="0"/>
                        </a:rPr>
                        <a:t>Short name</a:t>
                      </a:r>
                      <a:endParaRPr lang="en-US" sz="1400" dirty="0">
                        <a:solidFill>
                          <a:schemeClr val="bg1"/>
                        </a:solidFill>
                        <a:latin typeface="Candara" panose="020E0502030303020204" pitchFamily="34" charset="0"/>
                      </a:endParaRPr>
                    </a:p>
                  </a:txBody>
                  <a:tcPr/>
                </a:tc>
                <a:extLst>
                  <a:ext uri="{0D108BD9-81ED-4DB2-BD59-A6C34878D82A}">
                    <a16:rowId xmlns:a16="http://schemas.microsoft.com/office/drawing/2014/main" val="2894804337"/>
                  </a:ext>
                </a:extLst>
              </a:tr>
              <a:tr h="319501">
                <a:tc rowSpan="2">
                  <a:txBody>
                    <a:bodyPr/>
                    <a:lstStyle/>
                    <a:p>
                      <a:r>
                        <a:rPr lang="en-US" sz="1400" dirty="0">
                          <a:latin typeface="Candara" panose="020E0502030303020204" pitchFamily="34" charset="0"/>
                        </a:rPr>
                        <a:t>Dense linear algebra</a:t>
                      </a:r>
                    </a:p>
                  </a:txBody>
                  <a:tcPr anchor="ctr"/>
                </a:tc>
                <a:tc>
                  <a:txBody>
                    <a:bodyPr/>
                    <a:lstStyle/>
                    <a:p>
                      <a:r>
                        <a:rPr lang="en-US" sz="1400" dirty="0">
                          <a:latin typeface="Candara" panose="020E0502030303020204" pitchFamily="34" charset="0"/>
                        </a:rPr>
                        <a:t>Vector Addition</a:t>
                      </a:r>
                    </a:p>
                  </a:txBody>
                  <a:tcPr/>
                </a:tc>
                <a:tc>
                  <a:txBody>
                    <a:bodyPr/>
                    <a:lstStyle/>
                    <a:p>
                      <a:r>
                        <a:rPr lang="en-US" sz="1400" dirty="0">
                          <a:latin typeface="Candara" panose="020E0502030303020204" pitchFamily="34" charset="0"/>
                        </a:rPr>
                        <a:t>VA</a:t>
                      </a:r>
                    </a:p>
                  </a:txBody>
                  <a:tcPr/>
                </a:tc>
                <a:extLst>
                  <a:ext uri="{0D108BD9-81ED-4DB2-BD59-A6C34878D82A}">
                    <a16:rowId xmlns:a16="http://schemas.microsoft.com/office/drawing/2014/main" val="4290190206"/>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Matrix-Vector Multiply</a:t>
                      </a:r>
                    </a:p>
                  </a:txBody>
                  <a:tcPr/>
                </a:tc>
                <a:tc>
                  <a:txBody>
                    <a:bodyPr/>
                    <a:lstStyle/>
                    <a:p>
                      <a:r>
                        <a:rPr lang="en-US" sz="1400" dirty="0">
                          <a:latin typeface="Candara" panose="020E0502030303020204" pitchFamily="34" charset="0"/>
                        </a:rPr>
                        <a:t>GEMV</a:t>
                      </a:r>
                    </a:p>
                  </a:txBody>
                  <a:tcPr/>
                </a:tc>
                <a:extLst>
                  <a:ext uri="{0D108BD9-81ED-4DB2-BD59-A6C34878D82A}">
                    <a16:rowId xmlns:a16="http://schemas.microsoft.com/office/drawing/2014/main" val="1965124206"/>
                  </a:ext>
                </a:extLst>
              </a:tr>
              <a:tr h="319501">
                <a:tc>
                  <a:txBody>
                    <a:bodyPr/>
                    <a:lstStyle/>
                    <a:p>
                      <a:r>
                        <a:rPr lang="en-US" sz="1400" dirty="0">
                          <a:latin typeface="Candara" panose="020E0502030303020204" pitchFamily="34" charset="0"/>
                        </a:rPr>
                        <a:t>Sparse linear algebra</a:t>
                      </a:r>
                    </a:p>
                  </a:txBody>
                  <a:tcPr/>
                </a:tc>
                <a:tc>
                  <a:txBody>
                    <a:bodyPr/>
                    <a:lstStyle/>
                    <a:p>
                      <a:r>
                        <a:rPr lang="en-US" sz="1400" dirty="0">
                          <a:latin typeface="Candara" panose="020E0502030303020204" pitchFamily="34" charset="0"/>
                        </a:rPr>
                        <a:t>Sparse Matrix-Vector Multiply</a:t>
                      </a:r>
                    </a:p>
                  </a:txBody>
                  <a:tcPr/>
                </a:tc>
                <a:tc>
                  <a:txBody>
                    <a:bodyPr/>
                    <a:lstStyle/>
                    <a:p>
                      <a:r>
                        <a:rPr lang="en-US" sz="1400" dirty="0" err="1">
                          <a:latin typeface="Candara" panose="020E0502030303020204" pitchFamily="34" charset="0"/>
                        </a:rPr>
                        <a:t>SpMV</a:t>
                      </a:r>
                      <a:endParaRPr lang="en-US" sz="1400" dirty="0">
                        <a:latin typeface="Candara" panose="020E0502030303020204" pitchFamily="34" charset="0"/>
                      </a:endParaRPr>
                    </a:p>
                  </a:txBody>
                  <a:tcPr/>
                </a:tc>
                <a:extLst>
                  <a:ext uri="{0D108BD9-81ED-4DB2-BD59-A6C34878D82A}">
                    <a16:rowId xmlns:a16="http://schemas.microsoft.com/office/drawing/2014/main" val="2511201907"/>
                  </a:ext>
                </a:extLst>
              </a:tr>
              <a:tr h="319501">
                <a:tc rowSpan="2">
                  <a:txBody>
                    <a:bodyPr/>
                    <a:lstStyle/>
                    <a:p>
                      <a:r>
                        <a:rPr lang="en-US" sz="1400" dirty="0">
                          <a:latin typeface="Candara" panose="020E0502030303020204" pitchFamily="34" charset="0"/>
                        </a:rPr>
                        <a:t>Databases</a:t>
                      </a:r>
                    </a:p>
                  </a:txBody>
                  <a:tcPr anchor="ctr"/>
                </a:tc>
                <a:tc>
                  <a:txBody>
                    <a:bodyPr/>
                    <a:lstStyle/>
                    <a:p>
                      <a:r>
                        <a:rPr lang="en-US" sz="1400" dirty="0">
                          <a:latin typeface="Candara" panose="020E0502030303020204" pitchFamily="34" charset="0"/>
                        </a:rPr>
                        <a:t>Select</a:t>
                      </a:r>
                    </a:p>
                  </a:txBody>
                  <a:tcPr/>
                </a:tc>
                <a:tc>
                  <a:txBody>
                    <a:bodyPr/>
                    <a:lstStyle/>
                    <a:p>
                      <a:r>
                        <a:rPr lang="en-US" sz="1400" dirty="0">
                          <a:latin typeface="Candara" panose="020E0502030303020204" pitchFamily="34" charset="0"/>
                        </a:rPr>
                        <a:t>SEL</a:t>
                      </a:r>
                    </a:p>
                  </a:txBody>
                  <a:tcPr/>
                </a:tc>
                <a:extLst>
                  <a:ext uri="{0D108BD9-81ED-4DB2-BD59-A6C34878D82A}">
                    <a16:rowId xmlns:a16="http://schemas.microsoft.com/office/drawing/2014/main" val="308234675"/>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Unique</a:t>
                      </a:r>
                    </a:p>
                  </a:txBody>
                  <a:tcPr/>
                </a:tc>
                <a:tc>
                  <a:txBody>
                    <a:bodyPr/>
                    <a:lstStyle/>
                    <a:p>
                      <a:r>
                        <a:rPr lang="en-US" sz="1400" dirty="0">
                          <a:latin typeface="Candara" panose="020E0502030303020204" pitchFamily="34" charset="0"/>
                        </a:rPr>
                        <a:t>UNI</a:t>
                      </a:r>
                    </a:p>
                  </a:txBody>
                  <a:tcPr/>
                </a:tc>
                <a:extLst>
                  <a:ext uri="{0D108BD9-81ED-4DB2-BD59-A6C34878D82A}">
                    <a16:rowId xmlns:a16="http://schemas.microsoft.com/office/drawing/2014/main" val="1298232571"/>
                  </a:ext>
                </a:extLst>
              </a:tr>
              <a:tr h="319501">
                <a:tc rowSpan="2">
                  <a:txBody>
                    <a:bodyPr/>
                    <a:lstStyle/>
                    <a:p>
                      <a:r>
                        <a:rPr lang="en-US" sz="1400" dirty="0">
                          <a:latin typeface="Candara" panose="020E0502030303020204" pitchFamily="34" charset="0"/>
                        </a:rPr>
                        <a:t>Data analytics</a:t>
                      </a:r>
                    </a:p>
                  </a:txBody>
                  <a:tcPr anchor="ctr"/>
                </a:tc>
                <a:tc>
                  <a:txBody>
                    <a:bodyPr/>
                    <a:lstStyle/>
                    <a:p>
                      <a:r>
                        <a:rPr lang="en-US" sz="1400" dirty="0">
                          <a:latin typeface="Candara" panose="020E0502030303020204" pitchFamily="34" charset="0"/>
                        </a:rPr>
                        <a:t>Binary Search</a:t>
                      </a:r>
                    </a:p>
                  </a:txBody>
                  <a:tcPr/>
                </a:tc>
                <a:tc>
                  <a:txBody>
                    <a:bodyPr/>
                    <a:lstStyle/>
                    <a:p>
                      <a:r>
                        <a:rPr lang="en-US" sz="1400" dirty="0">
                          <a:latin typeface="Candara" panose="020E0502030303020204" pitchFamily="34" charset="0"/>
                        </a:rPr>
                        <a:t>BS</a:t>
                      </a:r>
                    </a:p>
                  </a:txBody>
                  <a:tcPr/>
                </a:tc>
                <a:extLst>
                  <a:ext uri="{0D108BD9-81ED-4DB2-BD59-A6C34878D82A}">
                    <a16:rowId xmlns:a16="http://schemas.microsoft.com/office/drawing/2014/main" val="565451127"/>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Time Series Analysis</a:t>
                      </a:r>
                    </a:p>
                  </a:txBody>
                  <a:tcPr/>
                </a:tc>
                <a:tc>
                  <a:txBody>
                    <a:bodyPr/>
                    <a:lstStyle/>
                    <a:p>
                      <a:r>
                        <a:rPr lang="en-US" sz="1400" dirty="0">
                          <a:latin typeface="Candara" panose="020E0502030303020204" pitchFamily="34" charset="0"/>
                        </a:rPr>
                        <a:t>TS</a:t>
                      </a:r>
                    </a:p>
                  </a:txBody>
                  <a:tcPr/>
                </a:tc>
                <a:extLst>
                  <a:ext uri="{0D108BD9-81ED-4DB2-BD59-A6C34878D82A}">
                    <a16:rowId xmlns:a16="http://schemas.microsoft.com/office/drawing/2014/main" val="387008381"/>
                  </a:ext>
                </a:extLst>
              </a:tr>
              <a:tr h="319501">
                <a:tc>
                  <a:txBody>
                    <a:bodyPr/>
                    <a:lstStyle/>
                    <a:p>
                      <a:r>
                        <a:rPr lang="en-US" sz="1400" dirty="0">
                          <a:latin typeface="Candara" panose="020E0502030303020204" pitchFamily="34" charset="0"/>
                        </a:rPr>
                        <a:t>Graph processing</a:t>
                      </a:r>
                    </a:p>
                  </a:txBody>
                  <a:tcPr/>
                </a:tc>
                <a:tc>
                  <a:txBody>
                    <a:bodyPr/>
                    <a:lstStyle/>
                    <a:p>
                      <a:r>
                        <a:rPr lang="en-US" sz="1400" dirty="0">
                          <a:latin typeface="Candara" panose="020E0502030303020204" pitchFamily="34" charset="0"/>
                        </a:rPr>
                        <a:t>Breadth-First Search</a:t>
                      </a:r>
                    </a:p>
                  </a:txBody>
                  <a:tcPr/>
                </a:tc>
                <a:tc>
                  <a:txBody>
                    <a:bodyPr/>
                    <a:lstStyle/>
                    <a:p>
                      <a:r>
                        <a:rPr lang="en-US" sz="1400" dirty="0">
                          <a:latin typeface="Candara" panose="020E0502030303020204" pitchFamily="34" charset="0"/>
                        </a:rPr>
                        <a:t>BFS</a:t>
                      </a:r>
                    </a:p>
                  </a:txBody>
                  <a:tcPr/>
                </a:tc>
                <a:extLst>
                  <a:ext uri="{0D108BD9-81ED-4DB2-BD59-A6C34878D82A}">
                    <a16:rowId xmlns:a16="http://schemas.microsoft.com/office/drawing/2014/main" val="3987081438"/>
                  </a:ext>
                </a:extLst>
              </a:tr>
              <a:tr h="319501">
                <a:tc>
                  <a:txBody>
                    <a:bodyPr/>
                    <a:lstStyle/>
                    <a:p>
                      <a:r>
                        <a:rPr lang="en-US" sz="1400" dirty="0">
                          <a:latin typeface="Candara" panose="020E0502030303020204" pitchFamily="34" charset="0"/>
                        </a:rPr>
                        <a:t>Neural networks</a:t>
                      </a:r>
                    </a:p>
                  </a:txBody>
                  <a:tcPr/>
                </a:tc>
                <a:tc>
                  <a:txBody>
                    <a:bodyPr/>
                    <a:lstStyle/>
                    <a:p>
                      <a:r>
                        <a:rPr lang="en-US" sz="1400" dirty="0">
                          <a:latin typeface="Candara" panose="020E0502030303020204" pitchFamily="34" charset="0"/>
                        </a:rPr>
                        <a:t>Multilayer Perceptron</a:t>
                      </a:r>
                    </a:p>
                  </a:txBody>
                  <a:tcPr/>
                </a:tc>
                <a:tc>
                  <a:txBody>
                    <a:bodyPr/>
                    <a:lstStyle/>
                    <a:p>
                      <a:r>
                        <a:rPr lang="en-US" sz="1400" dirty="0">
                          <a:latin typeface="Candara" panose="020E0502030303020204" pitchFamily="34" charset="0"/>
                        </a:rPr>
                        <a:t>MLP</a:t>
                      </a:r>
                    </a:p>
                  </a:txBody>
                  <a:tcPr/>
                </a:tc>
                <a:extLst>
                  <a:ext uri="{0D108BD9-81ED-4DB2-BD59-A6C34878D82A}">
                    <a16:rowId xmlns:a16="http://schemas.microsoft.com/office/drawing/2014/main" val="1924520618"/>
                  </a:ext>
                </a:extLst>
              </a:tr>
              <a:tr h="319501">
                <a:tc>
                  <a:txBody>
                    <a:bodyPr/>
                    <a:lstStyle/>
                    <a:p>
                      <a:r>
                        <a:rPr lang="en-US" sz="1400" dirty="0">
                          <a:latin typeface="Candara" panose="020E0502030303020204" pitchFamily="34" charset="0"/>
                        </a:rPr>
                        <a:t>Bioinformatics</a:t>
                      </a:r>
                    </a:p>
                  </a:txBody>
                  <a:tcPr/>
                </a:tc>
                <a:tc>
                  <a:txBody>
                    <a:bodyPr/>
                    <a:lstStyle/>
                    <a:p>
                      <a:r>
                        <a:rPr lang="en-US" sz="1400" dirty="0">
                          <a:latin typeface="Candara" panose="020E0502030303020204" pitchFamily="34" charset="0"/>
                        </a:rPr>
                        <a:t>Needleman-Wunsch</a:t>
                      </a:r>
                    </a:p>
                  </a:txBody>
                  <a:tcPr/>
                </a:tc>
                <a:tc>
                  <a:txBody>
                    <a:bodyPr/>
                    <a:lstStyle/>
                    <a:p>
                      <a:r>
                        <a:rPr lang="en-US" sz="1400" dirty="0">
                          <a:latin typeface="Candara" panose="020E0502030303020204" pitchFamily="34" charset="0"/>
                        </a:rPr>
                        <a:t>NW</a:t>
                      </a:r>
                    </a:p>
                  </a:txBody>
                  <a:tcPr/>
                </a:tc>
                <a:extLst>
                  <a:ext uri="{0D108BD9-81ED-4DB2-BD59-A6C34878D82A}">
                    <a16:rowId xmlns:a16="http://schemas.microsoft.com/office/drawing/2014/main" val="3592205944"/>
                  </a:ext>
                </a:extLst>
              </a:tr>
              <a:tr h="319501">
                <a:tc rowSpan="2">
                  <a:txBody>
                    <a:bodyPr/>
                    <a:lstStyle/>
                    <a:p>
                      <a:r>
                        <a:rPr lang="en-US" sz="1400" dirty="0">
                          <a:latin typeface="Candara" panose="020E0502030303020204" pitchFamily="34" charset="0"/>
                        </a:rPr>
                        <a:t>Image processing</a:t>
                      </a:r>
                    </a:p>
                  </a:txBody>
                  <a:tcPr anchor="ctr"/>
                </a:tc>
                <a:tc>
                  <a:txBody>
                    <a:bodyPr/>
                    <a:lstStyle/>
                    <a:p>
                      <a:r>
                        <a:rPr lang="en-US" sz="1400" dirty="0">
                          <a:latin typeface="Candara" panose="020E0502030303020204" pitchFamily="34" charset="0"/>
                        </a:rPr>
                        <a:t>Image histogram (short)</a:t>
                      </a:r>
                    </a:p>
                  </a:txBody>
                  <a:tcPr/>
                </a:tc>
                <a:tc>
                  <a:txBody>
                    <a:bodyPr/>
                    <a:lstStyle/>
                    <a:p>
                      <a:r>
                        <a:rPr lang="en-US" sz="1400" dirty="0">
                          <a:latin typeface="Candara" panose="020E0502030303020204" pitchFamily="34" charset="0"/>
                        </a:rPr>
                        <a:t>HST-S</a:t>
                      </a:r>
                    </a:p>
                  </a:txBody>
                  <a:tcPr/>
                </a:tc>
                <a:extLst>
                  <a:ext uri="{0D108BD9-81ED-4DB2-BD59-A6C34878D82A}">
                    <a16:rowId xmlns:a16="http://schemas.microsoft.com/office/drawing/2014/main" val="3167293920"/>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Image histogram (large)</a:t>
                      </a:r>
                    </a:p>
                  </a:txBody>
                  <a:tcPr/>
                </a:tc>
                <a:tc>
                  <a:txBody>
                    <a:bodyPr/>
                    <a:lstStyle/>
                    <a:p>
                      <a:r>
                        <a:rPr lang="en-US" sz="1400" dirty="0">
                          <a:latin typeface="Candara" panose="020E0502030303020204" pitchFamily="34" charset="0"/>
                        </a:rPr>
                        <a:t>HST-L</a:t>
                      </a:r>
                    </a:p>
                  </a:txBody>
                  <a:tcPr/>
                </a:tc>
                <a:extLst>
                  <a:ext uri="{0D108BD9-81ED-4DB2-BD59-A6C34878D82A}">
                    <a16:rowId xmlns:a16="http://schemas.microsoft.com/office/drawing/2014/main" val="1732467408"/>
                  </a:ext>
                </a:extLst>
              </a:tr>
              <a:tr h="319501">
                <a:tc rowSpan="4">
                  <a:txBody>
                    <a:bodyPr/>
                    <a:lstStyle/>
                    <a:p>
                      <a:r>
                        <a:rPr lang="en-US" sz="1400" dirty="0">
                          <a:latin typeface="Candara" panose="020E0502030303020204" pitchFamily="34" charset="0"/>
                        </a:rPr>
                        <a:t>Parallel primitives</a:t>
                      </a:r>
                    </a:p>
                  </a:txBody>
                  <a:tcPr anchor="ctr"/>
                </a:tc>
                <a:tc>
                  <a:txBody>
                    <a:bodyPr/>
                    <a:lstStyle/>
                    <a:p>
                      <a:r>
                        <a:rPr lang="en-US" sz="1400" dirty="0">
                          <a:latin typeface="Candara" panose="020E0502030303020204" pitchFamily="34" charset="0"/>
                        </a:rPr>
                        <a:t>Reduction</a:t>
                      </a:r>
                    </a:p>
                  </a:txBody>
                  <a:tcPr/>
                </a:tc>
                <a:tc>
                  <a:txBody>
                    <a:bodyPr/>
                    <a:lstStyle/>
                    <a:p>
                      <a:r>
                        <a:rPr lang="en-US" sz="1400" dirty="0">
                          <a:latin typeface="Candara" panose="020E0502030303020204" pitchFamily="34" charset="0"/>
                        </a:rPr>
                        <a:t>RED</a:t>
                      </a:r>
                    </a:p>
                  </a:txBody>
                  <a:tcPr/>
                </a:tc>
                <a:extLst>
                  <a:ext uri="{0D108BD9-81ED-4DB2-BD59-A6C34878D82A}">
                    <a16:rowId xmlns:a16="http://schemas.microsoft.com/office/drawing/2014/main" val="1318272034"/>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Prefix sum (scan-scan-add)</a:t>
                      </a:r>
                    </a:p>
                  </a:txBody>
                  <a:tcPr/>
                </a:tc>
                <a:tc>
                  <a:txBody>
                    <a:bodyPr/>
                    <a:lstStyle/>
                    <a:p>
                      <a:r>
                        <a:rPr lang="en-US" sz="1400" dirty="0">
                          <a:latin typeface="Candara" panose="020E0502030303020204" pitchFamily="34" charset="0"/>
                        </a:rPr>
                        <a:t>SCAN-SSA</a:t>
                      </a:r>
                    </a:p>
                  </a:txBody>
                  <a:tcPr/>
                </a:tc>
                <a:extLst>
                  <a:ext uri="{0D108BD9-81ED-4DB2-BD59-A6C34878D82A}">
                    <a16:rowId xmlns:a16="http://schemas.microsoft.com/office/drawing/2014/main" val="2004235633"/>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Prefix sum (reduce-scan-scan)</a:t>
                      </a:r>
                    </a:p>
                  </a:txBody>
                  <a:tcPr/>
                </a:tc>
                <a:tc>
                  <a:txBody>
                    <a:bodyPr/>
                    <a:lstStyle/>
                    <a:p>
                      <a:r>
                        <a:rPr lang="en-US" sz="1400" dirty="0">
                          <a:latin typeface="Candara" panose="020E0502030303020204" pitchFamily="34" charset="0"/>
                        </a:rPr>
                        <a:t>SCAN-RSS</a:t>
                      </a:r>
                    </a:p>
                  </a:txBody>
                  <a:tcPr/>
                </a:tc>
                <a:extLst>
                  <a:ext uri="{0D108BD9-81ED-4DB2-BD59-A6C34878D82A}">
                    <a16:rowId xmlns:a16="http://schemas.microsoft.com/office/drawing/2014/main" val="82245761"/>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Matrix transposition</a:t>
                      </a:r>
                    </a:p>
                  </a:txBody>
                  <a:tcPr/>
                </a:tc>
                <a:tc>
                  <a:txBody>
                    <a:bodyPr/>
                    <a:lstStyle/>
                    <a:p>
                      <a:r>
                        <a:rPr lang="en-US" sz="1400" dirty="0">
                          <a:latin typeface="Candara" panose="020E0502030303020204" pitchFamily="34" charset="0"/>
                        </a:rPr>
                        <a:t>TRNS</a:t>
                      </a:r>
                    </a:p>
                  </a:txBody>
                  <a:tcPr/>
                </a:tc>
                <a:extLst>
                  <a:ext uri="{0D108BD9-81ED-4DB2-BD59-A6C34878D82A}">
                    <a16:rowId xmlns:a16="http://schemas.microsoft.com/office/drawing/2014/main" val="3173461368"/>
                  </a:ext>
                </a:extLst>
              </a:tr>
            </a:tbl>
          </a:graphicData>
        </a:graphic>
      </p:graphicFrame>
    </p:spTree>
    <p:extLst>
      <p:ext uri="{BB962C8B-B14F-4D97-AF65-F5344CB8AC3E}">
        <p14:creationId xmlns:p14="http://schemas.microsoft.com/office/powerpoint/2010/main" val="1498666731"/>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A0BFA-30BB-EE4C-8007-65EFDB0848B3}"/>
              </a:ext>
            </a:extLst>
          </p:cNvPr>
          <p:cNvSpPr>
            <a:spLocks noGrp="1"/>
          </p:cNvSpPr>
          <p:nvPr>
            <p:ph type="title"/>
          </p:nvPr>
        </p:nvSpPr>
        <p:spPr/>
        <p:txBody>
          <a:bodyPr>
            <a:normAutofit fontScale="90000"/>
          </a:bodyPr>
          <a:lstStyle/>
          <a:p>
            <a:r>
              <a:rPr lang="en-US" dirty="0" err="1"/>
              <a:t>PrIM</a:t>
            </a:r>
            <a:r>
              <a:rPr lang="en-US" dirty="0"/>
              <a:t> Benchmarks are Open Source</a:t>
            </a:r>
          </a:p>
        </p:txBody>
      </p:sp>
      <p:sp>
        <p:nvSpPr>
          <p:cNvPr id="3" name="Content Placeholder 2">
            <a:extLst>
              <a:ext uri="{FF2B5EF4-FFF2-40B4-BE49-F238E27FC236}">
                <a16:creationId xmlns:a16="http://schemas.microsoft.com/office/drawing/2014/main" id="{3A69F76A-5B3C-E64B-A07F-5EB4408B21C9}"/>
              </a:ext>
            </a:extLst>
          </p:cNvPr>
          <p:cNvSpPr>
            <a:spLocks noGrp="1"/>
          </p:cNvSpPr>
          <p:nvPr>
            <p:ph idx="1"/>
          </p:nvPr>
        </p:nvSpPr>
        <p:spPr/>
        <p:txBody>
          <a:bodyPr>
            <a:normAutofit/>
          </a:bodyPr>
          <a:lstStyle/>
          <a:p>
            <a:r>
              <a:rPr lang="en-US" sz="2400" dirty="0"/>
              <a:t>All microbenchmarks, benchmarks, and scripts</a:t>
            </a:r>
          </a:p>
          <a:p>
            <a:r>
              <a:rPr lang="en-US" sz="2400" dirty="0">
                <a:solidFill>
                  <a:srgbClr val="0000FF"/>
                </a:solidFill>
                <a:hlinkClick r:id="rId3">
                  <a:extLst>
                    <a:ext uri="{A12FA001-AC4F-418D-AE19-62706E023703}">
                      <ahyp:hlinkClr xmlns:ahyp="http://schemas.microsoft.com/office/drawing/2018/hyperlinkcolor" val="tx"/>
                    </a:ext>
                  </a:extLst>
                </a:hlinkClick>
              </a:rPr>
              <a:t>https://github.com/CMU-SAFARI/prim-benchmarks</a:t>
            </a:r>
            <a:endParaRPr lang="en-US" sz="2400" dirty="0">
              <a:solidFill>
                <a:srgbClr val="0000FF"/>
              </a:solidFill>
            </a:endParaRPr>
          </a:p>
          <a:p>
            <a:endParaRPr lang="en-US" sz="2400" dirty="0"/>
          </a:p>
        </p:txBody>
      </p:sp>
      <p:pic>
        <p:nvPicPr>
          <p:cNvPr id="4" name="Picture 3">
            <a:extLst>
              <a:ext uri="{FF2B5EF4-FFF2-40B4-BE49-F238E27FC236}">
                <a16:creationId xmlns:a16="http://schemas.microsoft.com/office/drawing/2014/main" id="{B1FA27B2-6CC8-5C4B-B68F-F810D4173F6A}"/>
              </a:ext>
            </a:extLst>
          </p:cNvPr>
          <p:cNvPicPr>
            <a:picLocks noChangeAspect="1"/>
          </p:cNvPicPr>
          <p:nvPr/>
        </p:nvPicPr>
        <p:blipFill>
          <a:blip r:embed="rId4"/>
          <a:stretch>
            <a:fillRect/>
          </a:stretch>
        </p:blipFill>
        <p:spPr>
          <a:xfrm>
            <a:off x="1355311" y="1813559"/>
            <a:ext cx="6433378" cy="4591853"/>
          </a:xfrm>
          <a:prstGeom prst="rect">
            <a:avLst/>
          </a:prstGeom>
        </p:spPr>
      </p:pic>
    </p:spTree>
    <p:extLst>
      <p:ext uri="{BB962C8B-B14F-4D97-AF65-F5344CB8AC3E}">
        <p14:creationId xmlns:p14="http://schemas.microsoft.com/office/powerpoint/2010/main" val="500071576"/>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A0BFA-30BB-EE4C-8007-65EFDB0848B3}"/>
              </a:ext>
            </a:extLst>
          </p:cNvPr>
          <p:cNvSpPr>
            <a:spLocks noGrp="1"/>
          </p:cNvSpPr>
          <p:nvPr>
            <p:ph type="title"/>
          </p:nvPr>
        </p:nvSpPr>
        <p:spPr/>
        <p:txBody>
          <a:bodyPr>
            <a:normAutofit/>
          </a:bodyPr>
          <a:lstStyle/>
          <a:p>
            <a:r>
              <a:rPr lang="en-US" sz="3600" dirty="0"/>
              <a:t>Understanding a Modern PIM Architecture</a:t>
            </a:r>
          </a:p>
        </p:txBody>
      </p:sp>
      <p:pic>
        <p:nvPicPr>
          <p:cNvPr id="3" name="Picture 2">
            <a:extLst>
              <a:ext uri="{FF2B5EF4-FFF2-40B4-BE49-F238E27FC236}">
                <a16:creationId xmlns:a16="http://schemas.microsoft.com/office/drawing/2014/main" id="{5AE2DC3F-D55F-A442-8922-084467A414D2}"/>
              </a:ext>
            </a:extLst>
          </p:cNvPr>
          <p:cNvPicPr>
            <a:picLocks noChangeAspect="1"/>
          </p:cNvPicPr>
          <p:nvPr/>
        </p:nvPicPr>
        <p:blipFill>
          <a:blip r:embed="rId3"/>
          <a:stretch>
            <a:fillRect/>
          </a:stretch>
        </p:blipFill>
        <p:spPr>
          <a:xfrm>
            <a:off x="0" y="1268760"/>
            <a:ext cx="9144000" cy="4033049"/>
          </a:xfrm>
          <a:prstGeom prst="rect">
            <a:avLst/>
          </a:prstGeom>
        </p:spPr>
      </p:pic>
      <p:sp>
        <p:nvSpPr>
          <p:cNvPr id="5" name="Subtitle 1">
            <a:extLst>
              <a:ext uri="{FF2B5EF4-FFF2-40B4-BE49-F238E27FC236}">
                <a16:creationId xmlns:a16="http://schemas.microsoft.com/office/drawing/2014/main" id="{CB9DA8F8-FC8B-B715-1A5B-06010ACBBBEC}"/>
              </a:ext>
            </a:extLst>
          </p:cNvPr>
          <p:cNvSpPr txBox="1">
            <a:spLocks/>
          </p:cNvSpPr>
          <p:nvPr/>
        </p:nvSpPr>
        <p:spPr>
          <a:xfrm>
            <a:off x="1106731" y="5525569"/>
            <a:ext cx="6858000" cy="803991"/>
          </a:xfrm>
          <a:prstGeom prst="rect">
            <a:avLst/>
          </a:prstGeom>
        </p:spPr>
        <p:txBody>
          <a:bodyPr vert="horz" lIns="91440" tIns="45720" rIns="91440" bIns="45720" rtlCol="0">
            <a:normAutofit/>
          </a:bodyPr>
          <a:lstStyle>
            <a:lvl1pPr marL="0" indent="0" algn="ctr" defTabSz="914354" rtl="0" eaLnBrk="1" latinLnBrk="0" hangingPunct="1">
              <a:lnSpc>
                <a:spcPct val="90000"/>
              </a:lnSpc>
              <a:spcBef>
                <a:spcPts val="1000"/>
              </a:spcBef>
              <a:buFont typeface="Arial" panose="020B0604020202020204" pitchFamily="34" charset="0"/>
              <a:buNone/>
              <a:defRPr sz="3200" b="1" i="0" kern="1200" baseline="0">
                <a:solidFill>
                  <a:schemeClr val="tx1"/>
                </a:solidFill>
                <a:latin typeface="+mj-lt"/>
                <a:ea typeface="+mn-ea"/>
                <a:cs typeface="+mn-cs"/>
              </a:defRPr>
            </a:lvl1pPr>
            <a:lvl2pPr marL="457178" indent="0" algn="ctr" defTabSz="914354"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354" indent="0" algn="ctr" defTabSz="914354"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532"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709"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5886"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062"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240"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418"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2000" b="1" i="0" u="sng"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hlinkClick r:id="rId4">
                  <a:extLst>
                    <a:ext uri="{A12FA001-AC4F-418D-AE19-62706E023703}">
                      <ahyp:hlinkClr xmlns:ahyp="http://schemas.microsoft.com/office/drawing/2018/hyperlinkcolor" val="tx"/>
                    </a:ext>
                  </a:extLst>
                </a:hlinkClick>
              </a:rPr>
              <a:t>https://arxiv.org/pdf/2105.03814.pdf</a:t>
            </a:r>
            <a:endParaRPr kumimoji="0" lang="en-US" sz="2000" b="1" i="0" u="sng"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2000" b="1"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hlinkClick r:id="rId5">
                  <a:extLst>
                    <a:ext uri="{A12FA001-AC4F-418D-AE19-62706E023703}">
                      <ahyp:hlinkClr xmlns:ahyp="http://schemas.microsoft.com/office/drawing/2018/hyperlinkcolor" val="tx"/>
                    </a:ext>
                  </a:extLst>
                </a:hlinkClick>
              </a:rPr>
              <a:t>https://github.com/CMU-SAFARI/prim-benchmarks</a:t>
            </a:r>
            <a:endParaRPr kumimoji="0" lang="en-US" sz="2000" b="1"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397839505"/>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sz="3800" dirty="0"/>
              <a:t>Understanding a Modern PIM Architecture</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244</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pic>
        <p:nvPicPr>
          <p:cNvPr id="9" name="Picture 8">
            <a:extLst>
              <a:ext uri="{FF2B5EF4-FFF2-40B4-BE49-F238E27FC236}">
                <a16:creationId xmlns:a16="http://schemas.microsoft.com/office/drawing/2014/main" id="{54381580-1F1F-5944-AEC7-1891060AC193}"/>
              </a:ext>
            </a:extLst>
          </p:cNvPr>
          <p:cNvPicPr>
            <a:picLocks noChangeAspect="1"/>
          </p:cNvPicPr>
          <p:nvPr/>
        </p:nvPicPr>
        <p:blipFill>
          <a:blip r:embed="rId2"/>
          <a:stretch>
            <a:fillRect/>
          </a:stretch>
        </p:blipFill>
        <p:spPr>
          <a:xfrm>
            <a:off x="849015" y="914400"/>
            <a:ext cx="7369769" cy="5506901"/>
          </a:xfrm>
          <a:prstGeom prst="rect">
            <a:avLst/>
          </a:prstGeom>
        </p:spPr>
      </p:pic>
      <p:sp>
        <p:nvSpPr>
          <p:cNvPr id="6" name="Rectangle 5">
            <a:extLst>
              <a:ext uri="{FF2B5EF4-FFF2-40B4-BE49-F238E27FC236}">
                <a16:creationId xmlns:a16="http://schemas.microsoft.com/office/drawing/2014/main" id="{5465C192-4893-AD4D-A97C-499395E42DF0}"/>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https://www.youtube.com/watch?v=D8Hjy2iU9l4&amp;list=PL5Q2soXY2Zi_tOTAYm--dYByNPL7JhwR9</a:t>
            </a: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p:txBody>
      </p:sp>
    </p:spTree>
    <p:extLst>
      <p:ext uri="{BB962C8B-B14F-4D97-AF65-F5344CB8AC3E}">
        <p14:creationId xmlns:p14="http://schemas.microsoft.com/office/powerpoint/2010/main" val="1084920283"/>
      </p:ext>
    </p:extLst>
  </p:cSld>
  <p:clrMapOvr>
    <a:masterClrMapping/>
  </p:clrMapOvr>
  <p:transition/>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a:xfrm>
            <a:off x="228600" y="152400"/>
            <a:ext cx="8915400" cy="1066800"/>
          </a:xfrm>
        </p:spPr>
        <p:txBody>
          <a:bodyPr/>
          <a:lstStyle/>
          <a:p>
            <a:r>
              <a:rPr lang="en-US" sz="3600" dirty="0">
                <a:solidFill>
                  <a:srgbClr val="006633"/>
                </a:solidFill>
                <a:ea typeface="ＭＳ Ｐゴシック" charset="0"/>
              </a:rPr>
              <a:t>More on Analysis of the UPMEM PIM Engine</a:t>
            </a:r>
            <a:endParaRPr lang="en-US" sz="3600" dirty="0"/>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endParaRPr lang="en-US" dirty="0">
              <a:solidFill>
                <a:srgbClr val="0000FF"/>
              </a:solidFill>
            </a:endParaRPr>
          </a:p>
        </p:txBody>
      </p:sp>
      <p:sp>
        <p:nvSpPr>
          <p:cNvPr id="5" name="Rectangle 4">
            <a:extLst>
              <a:ext uri="{FF2B5EF4-FFF2-40B4-BE49-F238E27FC236}">
                <a16:creationId xmlns:a16="http://schemas.microsoft.com/office/drawing/2014/main" id="{5DFA3366-29E6-914D-98EA-E6458972951E}"/>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https://www.youtube.com/watch?v=D8Hjy2iU9l4&amp;list=PL5Q2soXY2Zi_tOTAYm--dYByNPL7JhwR9</a:t>
            </a: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p:txBody>
      </p:sp>
      <p:pic>
        <p:nvPicPr>
          <p:cNvPr id="6" name="Picture 5">
            <a:extLst>
              <a:ext uri="{FF2B5EF4-FFF2-40B4-BE49-F238E27FC236}">
                <a16:creationId xmlns:a16="http://schemas.microsoft.com/office/drawing/2014/main" id="{B7D3EBD6-4727-A94F-9498-A2F5AD447FD3}"/>
              </a:ext>
            </a:extLst>
          </p:cNvPr>
          <p:cNvPicPr>
            <a:picLocks noChangeAspect="1"/>
          </p:cNvPicPr>
          <p:nvPr/>
        </p:nvPicPr>
        <p:blipFill>
          <a:blip r:embed="rId3"/>
          <a:stretch>
            <a:fillRect/>
          </a:stretch>
        </p:blipFill>
        <p:spPr>
          <a:xfrm>
            <a:off x="573837" y="936128"/>
            <a:ext cx="7454547" cy="5517207"/>
          </a:xfrm>
          <a:prstGeom prst="rect">
            <a:avLst/>
          </a:prstGeom>
        </p:spPr>
      </p:pic>
    </p:spTree>
    <p:extLst>
      <p:ext uri="{BB962C8B-B14F-4D97-AF65-F5344CB8AC3E}">
        <p14:creationId xmlns:p14="http://schemas.microsoft.com/office/powerpoint/2010/main" val="323960875"/>
      </p:ext>
    </p:extLst>
  </p:cSld>
  <p:clrMapOvr>
    <a:masterClrMapping/>
  </p:clrMapOvr>
  <p:transition/>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a:xfrm>
            <a:off x="228600" y="152400"/>
            <a:ext cx="8915400" cy="1066800"/>
          </a:xfrm>
        </p:spPr>
        <p:txBody>
          <a:bodyPr/>
          <a:lstStyle/>
          <a:p>
            <a:r>
              <a:rPr lang="en-US" sz="3600" dirty="0">
                <a:solidFill>
                  <a:srgbClr val="006633"/>
                </a:solidFill>
                <a:ea typeface="ＭＳ Ｐゴシック" charset="0"/>
              </a:rPr>
              <a:t>More on Analysis of the UPMEM PIM Engine</a:t>
            </a:r>
            <a:endParaRPr lang="en-US" sz="3600" dirty="0"/>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endParaRPr lang="en-US" dirty="0">
              <a:solidFill>
                <a:srgbClr val="0000FF"/>
              </a:solidFill>
            </a:endParaRPr>
          </a:p>
        </p:txBody>
      </p:sp>
      <p:sp>
        <p:nvSpPr>
          <p:cNvPr id="5" name="Rectangle 4">
            <a:extLst>
              <a:ext uri="{FF2B5EF4-FFF2-40B4-BE49-F238E27FC236}">
                <a16:creationId xmlns:a16="http://schemas.microsoft.com/office/drawing/2014/main" id="{5DFA3366-29E6-914D-98EA-E6458972951E}"/>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https://www.youtube.com/watch?v=Pp9jSU2b9oM&amp;list=PL5Q2soXY2Zi8_VVChACnON4sfh2bJ5IrD&amp;index=159</a:t>
            </a:r>
            <a:r>
              <a:rPr kumimoji="0" lang="en-US" sz="100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p>
        </p:txBody>
      </p:sp>
      <p:pic>
        <p:nvPicPr>
          <p:cNvPr id="4" name="Picture 3">
            <a:extLst>
              <a:ext uri="{FF2B5EF4-FFF2-40B4-BE49-F238E27FC236}">
                <a16:creationId xmlns:a16="http://schemas.microsoft.com/office/drawing/2014/main" id="{05908769-F1A3-3149-BEAD-28F09753D549}"/>
              </a:ext>
            </a:extLst>
          </p:cNvPr>
          <p:cNvPicPr>
            <a:picLocks noChangeAspect="1"/>
          </p:cNvPicPr>
          <p:nvPr/>
        </p:nvPicPr>
        <p:blipFill>
          <a:blip r:embed="rId3"/>
          <a:stretch>
            <a:fillRect/>
          </a:stretch>
        </p:blipFill>
        <p:spPr>
          <a:xfrm>
            <a:off x="629193" y="894920"/>
            <a:ext cx="7809413" cy="5558416"/>
          </a:xfrm>
          <a:prstGeom prst="rect">
            <a:avLst/>
          </a:prstGeom>
        </p:spPr>
      </p:pic>
    </p:spTree>
    <p:extLst>
      <p:ext uri="{BB962C8B-B14F-4D97-AF65-F5344CB8AC3E}">
        <p14:creationId xmlns:p14="http://schemas.microsoft.com/office/powerpoint/2010/main" val="2666417021"/>
      </p:ext>
    </p:extLst>
  </p:cSld>
  <p:clrMapOvr>
    <a:masterClrMapping/>
  </p:clrMapOvr>
  <p:transition/>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B8B247-8B3E-024A-9717-C4ABA7B35A1E}"/>
              </a:ext>
            </a:extLst>
          </p:cNvPr>
          <p:cNvSpPr>
            <a:spLocks noGrp="1"/>
          </p:cNvSpPr>
          <p:nvPr>
            <p:ph type="title"/>
          </p:nvPr>
        </p:nvSpPr>
        <p:spPr/>
        <p:txBody>
          <a:bodyPr/>
          <a:lstStyle/>
          <a:p>
            <a:r>
              <a:rPr lang="en-US" dirty="0"/>
              <a:t>More on PRIM Benchmarks</a:t>
            </a:r>
          </a:p>
        </p:txBody>
      </p:sp>
      <p:sp>
        <p:nvSpPr>
          <p:cNvPr id="3" name="Content Placeholder 2">
            <a:extLst>
              <a:ext uri="{FF2B5EF4-FFF2-40B4-BE49-F238E27FC236}">
                <a16:creationId xmlns:a16="http://schemas.microsoft.com/office/drawing/2014/main" id="{14C9A10E-D91C-A242-904A-DBA5990779A0}"/>
              </a:ext>
            </a:extLst>
          </p:cNvPr>
          <p:cNvSpPr>
            <a:spLocks noGrp="1"/>
          </p:cNvSpPr>
          <p:nvPr>
            <p:ph idx="1"/>
          </p:nvPr>
        </p:nvSpPr>
        <p:spPr/>
        <p:txBody>
          <a:bodyPr/>
          <a:lstStyle/>
          <a:p>
            <a:r>
              <a:rPr lang="en-US" dirty="0"/>
              <a:t>Juan Gomez-Luna, Izzat El Hajj, Ivan Fernandez, Christina </a:t>
            </a:r>
            <a:r>
              <a:rPr lang="en-US" dirty="0" err="1"/>
              <a:t>Giannoula</a:t>
            </a:r>
            <a:r>
              <a:rPr lang="en-US" dirty="0"/>
              <a:t>, Geraldo F. Oliveira, and Onur Mutlu,</a:t>
            </a:r>
            <a:br>
              <a:rPr lang="en-US" dirty="0"/>
            </a:br>
            <a:r>
              <a:rPr lang="en-US" b="1" dirty="0">
                <a:solidFill>
                  <a:srgbClr val="0000FF"/>
                </a:solidFill>
                <a:hlinkClick r:id="rId2">
                  <a:extLst>
                    <a:ext uri="{A12FA001-AC4F-418D-AE19-62706E023703}">
                      <ahyp:hlinkClr xmlns:ahyp="http://schemas.microsoft.com/office/drawing/2018/hyperlinkcolor" val="tx"/>
                    </a:ext>
                  </a:extLst>
                </a:hlinkClick>
              </a:rPr>
              <a:t>"Benchmarking a New Paradigm: An Experimental Analysis of a Real Processing-in-Memory Architecture"</a:t>
            </a:r>
            <a:br>
              <a:rPr lang="en-US" dirty="0"/>
            </a:br>
            <a:r>
              <a:rPr lang="en-US" i="1" dirty="0"/>
              <a:t>Preprint in </a:t>
            </a:r>
            <a:r>
              <a:rPr lang="en-US" b="1" i="1" dirty="0">
                <a:hlinkClick r:id="rId3"/>
              </a:rPr>
              <a:t>arXiv</a:t>
            </a:r>
            <a:r>
              <a:rPr lang="en-US" dirty="0"/>
              <a:t>, 9 May 2021.</a:t>
            </a:r>
            <a:br>
              <a:rPr lang="en-US" dirty="0"/>
            </a:br>
            <a:r>
              <a:rPr lang="en-US" dirty="0"/>
              <a:t>[</a:t>
            </a:r>
            <a:r>
              <a:rPr lang="en-US" dirty="0">
                <a:hlinkClick r:id="rId2"/>
              </a:rPr>
              <a:t>arXiv preprint</a:t>
            </a:r>
            <a:r>
              <a:rPr lang="en-US" dirty="0"/>
              <a:t>]</a:t>
            </a:r>
            <a:br>
              <a:rPr lang="en-US" dirty="0"/>
            </a:br>
            <a:r>
              <a:rPr lang="en-US" dirty="0"/>
              <a:t>[</a:t>
            </a:r>
            <a:r>
              <a:rPr lang="en-US" dirty="0">
                <a:hlinkClick r:id="rId4"/>
              </a:rPr>
              <a:t>PrIM Benchmarks Source Code</a:t>
            </a:r>
            <a:r>
              <a:rPr lang="en-US" dirty="0"/>
              <a:t>]</a:t>
            </a:r>
            <a:br>
              <a:rPr lang="en-US" dirty="0"/>
            </a:br>
            <a:r>
              <a:rPr lang="en-US" dirty="0"/>
              <a:t>[</a:t>
            </a:r>
            <a:r>
              <a:rPr lang="en-US" dirty="0">
                <a:hlinkClick r:id="rId5"/>
              </a:rPr>
              <a:t>Slides (pptx)</a:t>
            </a:r>
            <a:r>
              <a:rPr lang="en-US" dirty="0"/>
              <a:t> </a:t>
            </a:r>
            <a:r>
              <a:rPr lang="en-US" dirty="0">
                <a:hlinkClick r:id="rId6"/>
              </a:rPr>
              <a:t>(pdf)</a:t>
            </a:r>
            <a:r>
              <a:rPr lang="en-US" dirty="0"/>
              <a:t>]</a:t>
            </a:r>
            <a:br>
              <a:rPr lang="en-US" dirty="0"/>
            </a:br>
            <a:r>
              <a:rPr lang="en-US" dirty="0"/>
              <a:t>[</a:t>
            </a:r>
            <a:r>
              <a:rPr lang="en-US" dirty="0">
                <a:hlinkClick r:id="rId7"/>
              </a:rPr>
              <a:t>Long Talk Slides (pptx)</a:t>
            </a:r>
            <a:r>
              <a:rPr lang="en-US" dirty="0"/>
              <a:t> </a:t>
            </a:r>
            <a:r>
              <a:rPr lang="en-US" dirty="0">
                <a:hlinkClick r:id="rId8"/>
              </a:rPr>
              <a:t>(pdf)</a:t>
            </a:r>
            <a:r>
              <a:rPr lang="en-US" dirty="0"/>
              <a:t>]</a:t>
            </a:r>
            <a:br>
              <a:rPr lang="en-US" dirty="0"/>
            </a:br>
            <a:r>
              <a:rPr lang="en-US" dirty="0"/>
              <a:t>[</a:t>
            </a:r>
            <a:r>
              <a:rPr lang="en-US" dirty="0">
                <a:hlinkClick r:id="rId9"/>
              </a:rPr>
              <a:t>Short Talk Slides (pptx)</a:t>
            </a:r>
            <a:r>
              <a:rPr lang="en-US" dirty="0"/>
              <a:t> </a:t>
            </a:r>
            <a:r>
              <a:rPr lang="en-US" dirty="0">
                <a:hlinkClick r:id="rId10"/>
              </a:rPr>
              <a:t>(pdf)</a:t>
            </a:r>
            <a:r>
              <a:rPr lang="en-US" dirty="0"/>
              <a:t>]</a:t>
            </a:r>
            <a:br>
              <a:rPr lang="en-US" dirty="0"/>
            </a:br>
            <a:r>
              <a:rPr lang="en-US" dirty="0"/>
              <a:t>[</a:t>
            </a:r>
            <a:r>
              <a:rPr lang="en-US" dirty="0">
                <a:hlinkClick r:id="rId11"/>
              </a:rPr>
              <a:t>SAFARI Live Seminar Slides (pptx)</a:t>
            </a:r>
            <a:r>
              <a:rPr lang="en-US" dirty="0"/>
              <a:t> </a:t>
            </a:r>
            <a:r>
              <a:rPr lang="en-US" dirty="0">
                <a:hlinkClick r:id="rId12"/>
              </a:rPr>
              <a:t>(pdf)</a:t>
            </a:r>
            <a:r>
              <a:rPr lang="en-US" dirty="0"/>
              <a:t>]</a:t>
            </a:r>
            <a:br>
              <a:rPr lang="en-US" dirty="0"/>
            </a:br>
            <a:r>
              <a:rPr lang="en-US" dirty="0"/>
              <a:t>[</a:t>
            </a:r>
            <a:r>
              <a:rPr lang="en-US" dirty="0">
                <a:hlinkClick r:id="rId13"/>
              </a:rPr>
              <a:t>SAFARI Live Seminar Video</a:t>
            </a:r>
            <a:r>
              <a:rPr lang="en-US" dirty="0"/>
              <a:t> (2 </a:t>
            </a:r>
            <a:r>
              <a:rPr lang="en-US" dirty="0" err="1"/>
              <a:t>hrs</a:t>
            </a:r>
            <a:r>
              <a:rPr lang="en-US" dirty="0"/>
              <a:t> 57 mins)]</a:t>
            </a:r>
            <a:br>
              <a:rPr lang="en-US" dirty="0"/>
            </a:br>
            <a:r>
              <a:rPr lang="en-US" dirty="0"/>
              <a:t>[</a:t>
            </a:r>
            <a:r>
              <a:rPr lang="en-US" dirty="0">
                <a:hlinkClick r:id="rId14"/>
              </a:rPr>
              <a:t>Lightning Talk Video</a:t>
            </a:r>
            <a:r>
              <a:rPr lang="en-US" dirty="0"/>
              <a:t> (3 minutes)]</a:t>
            </a:r>
          </a:p>
          <a:p>
            <a:pPr marL="0" indent="0">
              <a:buNone/>
            </a:pPr>
            <a:br>
              <a:rPr lang="en-US" sz="2000" dirty="0"/>
            </a:br>
            <a:endParaRPr lang="en-US" sz="2200" dirty="0"/>
          </a:p>
        </p:txBody>
      </p:sp>
      <p:sp>
        <p:nvSpPr>
          <p:cNvPr id="4" name="Slide Number Placeholder 3">
            <a:extLst>
              <a:ext uri="{FF2B5EF4-FFF2-40B4-BE49-F238E27FC236}">
                <a16:creationId xmlns:a16="http://schemas.microsoft.com/office/drawing/2014/main" id="{52DD8C28-F3C5-4847-B73F-7269464021F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247</a:t>
            </a:fld>
            <a:endParaRPr kumimoji="0" lang="en-US" alt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70868640"/>
      </p:ext>
    </p:extLst>
  </p:cSld>
  <p:clrMapOvr>
    <a:masterClrMapping/>
  </p:clrMapOvr>
  <p:transition/>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6B4B3C-102E-0749-B552-796F5010686A}"/>
              </a:ext>
            </a:extLst>
          </p:cNvPr>
          <p:cNvSpPr>
            <a:spLocks noGrp="1"/>
          </p:cNvSpPr>
          <p:nvPr>
            <p:ph type="title"/>
          </p:nvPr>
        </p:nvSpPr>
        <p:spPr>
          <a:xfrm>
            <a:off x="228600" y="152400"/>
            <a:ext cx="9144000" cy="1066800"/>
          </a:xfrm>
        </p:spPr>
        <p:txBody>
          <a:bodyPr/>
          <a:lstStyle/>
          <a:p>
            <a:r>
              <a:rPr lang="en-US" dirty="0"/>
              <a:t>UPMEM PIM System Summary &amp; Analysis</a:t>
            </a:r>
          </a:p>
        </p:txBody>
      </p:sp>
      <p:sp>
        <p:nvSpPr>
          <p:cNvPr id="3" name="Content Placeholder 2">
            <a:extLst>
              <a:ext uri="{FF2B5EF4-FFF2-40B4-BE49-F238E27FC236}">
                <a16:creationId xmlns:a16="http://schemas.microsoft.com/office/drawing/2014/main" id="{CBBEF26E-87B8-BF44-B23F-EFB5C9479699}"/>
              </a:ext>
            </a:extLst>
          </p:cNvPr>
          <p:cNvSpPr>
            <a:spLocks noGrp="1"/>
          </p:cNvSpPr>
          <p:nvPr>
            <p:ph idx="1"/>
          </p:nvPr>
        </p:nvSpPr>
        <p:spPr/>
        <p:txBody>
          <a:bodyPr/>
          <a:lstStyle/>
          <a:p>
            <a:r>
              <a:rPr lang="en-US" sz="1800" dirty="0"/>
              <a:t>Juan Gomez-Luna, Izzat El Hajj, Ivan Fernandez, Christina </a:t>
            </a:r>
            <a:r>
              <a:rPr lang="en-US" sz="1800" dirty="0" err="1"/>
              <a:t>Giannoula</a:t>
            </a:r>
            <a:r>
              <a:rPr lang="en-US" sz="1800" dirty="0"/>
              <a:t>, Geraldo F. Oliveira,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"Benchmarking Memory-Centric Computing Systems: Analysis of Real Processing-in-Memory Hardware"</a:t>
            </a:r>
            <a:br>
              <a:rPr lang="en-US" sz="1800" dirty="0"/>
            </a:br>
            <a:r>
              <a:rPr lang="en-US" sz="1800" i="1" dirty="0"/>
              <a:t>Invited Paper at </a:t>
            </a:r>
            <a:r>
              <a:rPr lang="en-US" sz="1800" i="1" dirty="0">
                <a:hlinkClick r:id="rId3"/>
              </a:rPr>
              <a:t>Workshop on Computing with Unconventional Technologies</a:t>
            </a:r>
            <a:r>
              <a:rPr lang="en-US" sz="1800" i="1" dirty="0"/>
              <a:t> (</a:t>
            </a:r>
            <a:r>
              <a:rPr lang="en-US" sz="1800" b="1" i="1" dirty="0"/>
              <a:t>CUT</a:t>
            </a:r>
            <a:r>
              <a:rPr lang="en-US" sz="1800" i="1" dirty="0"/>
              <a:t>)</a:t>
            </a:r>
            <a:r>
              <a:rPr lang="en-US" sz="1800" dirty="0"/>
              <a:t>, Virtual, October 2021.</a:t>
            </a:r>
            <a:br>
              <a:rPr lang="en-US" sz="1800" dirty="0"/>
            </a:br>
            <a:r>
              <a:rPr lang="en-US" sz="1800" dirty="0"/>
              <a:t>[</a:t>
            </a:r>
            <a:r>
              <a:rPr lang="en-US" sz="1800" dirty="0">
                <a:hlinkClick r:id="rId4"/>
              </a:rPr>
              <a:t>arXiv version</a:t>
            </a:r>
            <a:r>
              <a:rPr lang="en-US" sz="1800" dirty="0"/>
              <a:t>]</a:t>
            </a:r>
            <a:br>
              <a:rPr lang="en-US" sz="1800" dirty="0"/>
            </a:br>
            <a:r>
              <a:rPr lang="en-US" sz="1800" dirty="0"/>
              <a:t>[</a:t>
            </a:r>
            <a:r>
              <a:rPr lang="en-US" sz="1800" dirty="0">
                <a:hlinkClick r:id="rId5"/>
              </a:rPr>
              <a:t>PrIM Benchmarks Source Code</a:t>
            </a:r>
            <a:r>
              <a:rPr lang="en-US" sz="1800" dirty="0"/>
              <a:t>]</a:t>
            </a:r>
            <a:br>
              <a:rPr lang="en-US" sz="1800" dirty="0"/>
            </a:br>
            <a:r>
              <a:rPr lang="en-US" sz="1800" dirty="0"/>
              <a:t>[</a:t>
            </a:r>
            <a:r>
              <a:rPr lang="en-US" sz="1800" dirty="0">
                <a:hlinkClick r:id="rId6"/>
              </a:rPr>
              <a:t>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Talk Video</a:t>
            </a:r>
            <a:r>
              <a:rPr lang="en-US" sz="1800" dirty="0"/>
              <a:t> (37 minutes)]</a:t>
            </a:r>
            <a:br>
              <a:rPr lang="en-US" sz="1800" dirty="0"/>
            </a:br>
            <a:r>
              <a:rPr lang="en-US" sz="1800" dirty="0"/>
              <a:t>[</a:t>
            </a:r>
            <a:r>
              <a:rPr lang="en-US" sz="1800" dirty="0">
                <a:hlinkClick r:id="rId9"/>
              </a:rPr>
              <a:t>Lightning Talk Video</a:t>
            </a:r>
            <a:r>
              <a:rPr lang="en-US" sz="1800" dirty="0"/>
              <a:t> (3 minutes)]</a:t>
            </a:r>
          </a:p>
          <a:p>
            <a:pPr marL="0" indent="0">
              <a:buNone/>
            </a:pPr>
            <a:br>
              <a:rPr lang="en-US" sz="1800" dirty="0"/>
            </a:br>
            <a:endParaRPr lang="en-US" sz="1800" dirty="0"/>
          </a:p>
        </p:txBody>
      </p:sp>
      <p:sp>
        <p:nvSpPr>
          <p:cNvPr id="4" name="Slide Number Placeholder 3">
            <a:extLst>
              <a:ext uri="{FF2B5EF4-FFF2-40B4-BE49-F238E27FC236}">
                <a16:creationId xmlns:a16="http://schemas.microsoft.com/office/drawing/2014/main" id="{3EF8F996-348D-6443-A1C1-C9253E466AD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248</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7CAC91B0-BB0B-4C48-9D6B-CAAE99B4F34C}"/>
              </a:ext>
            </a:extLst>
          </p:cNvPr>
          <p:cNvPicPr>
            <a:picLocks noChangeAspect="1"/>
          </p:cNvPicPr>
          <p:nvPr/>
        </p:nvPicPr>
        <p:blipFill>
          <a:blip r:embed="rId10"/>
          <a:stretch>
            <a:fillRect/>
          </a:stretch>
        </p:blipFill>
        <p:spPr>
          <a:xfrm>
            <a:off x="0" y="4437112"/>
            <a:ext cx="9144000" cy="1879085"/>
          </a:xfrm>
          <a:prstGeom prst="rect">
            <a:avLst/>
          </a:prstGeom>
        </p:spPr>
      </p:pic>
    </p:spTree>
    <p:extLst>
      <p:ext uri="{BB962C8B-B14F-4D97-AF65-F5344CB8AC3E}">
        <p14:creationId xmlns:p14="http://schemas.microsoft.com/office/powerpoint/2010/main" val="1309852100"/>
      </p:ext>
    </p:extLst>
  </p:cSld>
  <p:clrMapOvr>
    <a:masterClrMapping/>
  </p:clrMapOvr>
  <p:transition/>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A0BFA-30BB-EE4C-8007-65EFDB0848B3}"/>
              </a:ext>
            </a:extLst>
          </p:cNvPr>
          <p:cNvSpPr>
            <a:spLocks noGrp="1"/>
          </p:cNvSpPr>
          <p:nvPr>
            <p:ph type="title"/>
          </p:nvPr>
        </p:nvSpPr>
        <p:spPr/>
        <p:txBody>
          <a:bodyPr>
            <a:normAutofit/>
          </a:bodyPr>
          <a:lstStyle/>
          <a:p>
            <a:r>
              <a:rPr lang="en-US" sz="3600" dirty="0"/>
              <a:t>ML Training on a Real PIM System</a:t>
            </a:r>
          </a:p>
        </p:txBody>
      </p:sp>
      <p:sp>
        <p:nvSpPr>
          <p:cNvPr id="10" name="Subtitle 1">
            <a:extLst>
              <a:ext uri="{FF2B5EF4-FFF2-40B4-BE49-F238E27FC236}">
                <a16:creationId xmlns:a16="http://schemas.microsoft.com/office/drawing/2014/main" id="{2FDA9319-5751-7940-9055-BA9FBB6536F3}"/>
              </a:ext>
            </a:extLst>
          </p:cNvPr>
          <p:cNvSpPr txBox="1">
            <a:spLocks/>
          </p:cNvSpPr>
          <p:nvPr/>
        </p:nvSpPr>
        <p:spPr>
          <a:xfrm>
            <a:off x="1106731" y="5194167"/>
            <a:ext cx="6858000" cy="1074656"/>
          </a:xfrm>
          <a:prstGeom prst="rect">
            <a:avLst/>
          </a:prstGeom>
        </p:spPr>
        <p:txBody>
          <a:bodyPr vert="horz" lIns="91440" tIns="45720" rIns="91440" bIns="45720" rtlCol="0">
            <a:normAutofit/>
          </a:bodyPr>
          <a:lstStyle>
            <a:lvl1pPr marL="0" indent="0" algn="ctr" defTabSz="914354" rtl="0" eaLnBrk="1" latinLnBrk="0" hangingPunct="1">
              <a:lnSpc>
                <a:spcPct val="90000"/>
              </a:lnSpc>
              <a:spcBef>
                <a:spcPts val="1000"/>
              </a:spcBef>
              <a:buFont typeface="Arial" panose="020B0604020202020204" pitchFamily="34" charset="0"/>
              <a:buNone/>
              <a:defRPr sz="3200" b="1" i="0" kern="1200" baseline="0">
                <a:solidFill>
                  <a:schemeClr val="tx1"/>
                </a:solidFill>
                <a:latin typeface="+mj-lt"/>
                <a:ea typeface="+mn-ea"/>
                <a:cs typeface="+mn-cs"/>
              </a:defRPr>
            </a:lvl1pPr>
            <a:lvl2pPr marL="457178" indent="0" algn="ctr" defTabSz="914354"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354" indent="0" algn="ctr" defTabSz="914354"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532"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709"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5886"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062"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240"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418"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00FF"/>
                </a:solidFill>
                <a:effectLst/>
                <a:uLnTx/>
                <a:uFillTx/>
                <a:latin typeface="Calibri Light" panose="020F0302020204030204"/>
                <a:ea typeface="+mn-ea"/>
                <a:cs typeface="+mn-cs"/>
                <a:hlinkClick r:id="rId3">
                  <a:extLst>
                    <a:ext uri="{A12FA001-AC4F-418D-AE19-62706E023703}">
                      <ahyp:hlinkClr xmlns:ahyp="http://schemas.microsoft.com/office/drawing/2018/hyperlinkcolor" val="tx"/>
                    </a:ext>
                  </a:extLst>
                </a:hlinkClick>
              </a:rPr>
              <a:t>Short version: </a:t>
            </a:r>
            <a:r>
              <a:rPr kumimoji="0" lang="en-US" sz="2000" b="1" i="0" u="sng" strike="noStrike" kern="1200" cap="none" spc="0" normalizeH="0" baseline="0" noProof="0" dirty="0">
                <a:ln>
                  <a:noFill/>
                </a:ln>
                <a:solidFill>
                  <a:srgbClr val="0000FF"/>
                </a:solidFill>
                <a:effectLst/>
                <a:uLnTx/>
                <a:uFillTx/>
                <a:latin typeface="Calibri Light" panose="020F0302020204030204"/>
                <a:ea typeface="+mn-ea"/>
                <a:cs typeface="+mn-cs"/>
                <a:hlinkClick r:id="rId3">
                  <a:extLst>
                    <a:ext uri="{A12FA001-AC4F-418D-AE19-62706E023703}">
                      <ahyp:hlinkClr xmlns:ahyp="http://schemas.microsoft.com/office/drawing/2018/hyperlinkcolor" val="tx"/>
                    </a:ext>
                  </a:extLst>
                </a:hlinkClick>
              </a:rPr>
              <a:t>https://arxiv.org/pdf/2206.06022.pdf</a:t>
            </a:r>
            <a:endParaRPr kumimoji="0" lang="en-US" sz="2000" b="1" i="0" u="sng" strike="noStrike" kern="1200" cap="none" spc="0" normalizeH="0" baseline="0" noProof="0" dirty="0">
              <a:ln>
                <a:noFill/>
              </a:ln>
              <a:solidFill>
                <a:srgbClr val="0000FF"/>
              </a:solidFill>
              <a:effectLst/>
              <a:uLnTx/>
              <a:uFillTx/>
              <a:latin typeface="Calibri Light" panose="020F0302020204030204"/>
              <a:ea typeface="+mn-ea"/>
              <a:cs typeface="+mn-cs"/>
            </a:endParaRPr>
          </a:p>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2000" b="0" i="0" u="sng" strike="noStrike" kern="1200" cap="none" spc="0" normalizeH="0" baseline="0" noProof="0" dirty="0">
                <a:ln>
                  <a:noFill/>
                </a:ln>
                <a:solidFill>
                  <a:srgbClr val="0000FF"/>
                </a:solidFill>
                <a:effectLst/>
                <a:uLnTx/>
                <a:uFillTx/>
                <a:latin typeface="Calibri Light" panose="020F0302020204030204"/>
                <a:ea typeface="+mn-ea"/>
                <a:cs typeface="+mn-cs"/>
              </a:rPr>
              <a:t>Long version: </a:t>
            </a:r>
            <a:r>
              <a:rPr kumimoji="0" lang="en-US" sz="2000" b="1" i="0" u="sng" strike="noStrike" kern="1200" cap="none" spc="0" normalizeH="0" baseline="0" noProof="0" dirty="0">
                <a:ln>
                  <a:noFill/>
                </a:ln>
                <a:solidFill>
                  <a:srgbClr val="0000FF"/>
                </a:solidFill>
                <a:effectLst/>
                <a:uLnTx/>
                <a:uFillTx/>
                <a:latin typeface="Calibri Light" panose="020F0302020204030204"/>
                <a:ea typeface="+mn-ea"/>
                <a:cs typeface="+mn-cs"/>
              </a:rPr>
              <a:t>https://</a:t>
            </a:r>
            <a:r>
              <a:rPr kumimoji="0" lang="en-US" sz="2000" b="1" i="0" u="sng" strike="noStrike" kern="1200" cap="none" spc="0" normalizeH="0" baseline="0" noProof="0" dirty="0" err="1">
                <a:ln>
                  <a:noFill/>
                </a:ln>
                <a:solidFill>
                  <a:srgbClr val="0000FF"/>
                </a:solidFill>
                <a:effectLst/>
                <a:uLnTx/>
                <a:uFillTx/>
                <a:latin typeface="Calibri Light" panose="020F0302020204030204"/>
                <a:ea typeface="+mn-ea"/>
                <a:cs typeface="+mn-cs"/>
              </a:rPr>
              <a:t>arxiv.org</a:t>
            </a:r>
            <a:r>
              <a:rPr kumimoji="0" lang="en-US" sz="2000" b="1" i="0" u="sng" strike="noStrike" kern="1200" cap="none" spc="0" normalizeH="0" baseline="0" noProof="0" dirty="0">
                <a:ln>
                  <a:noFill/>
                </a:ln>
                <a:solidFill>
                  <a:srgbClr val="0000FF"/>
                </a:solidFill>
                <a:effectLst/>
                <a:uLnTx/>
                <a:uFillTx/>
                <a:latin typeface="Calibri Light" panose="020F0302020204030204"/>
                <a:ea typeface="+mn-ea"/>
                <a:cs typeface="+mn-cs"/>
              </a:rPr>
              <a:t>/pdf/2207.07886.pdf</a:t>
            </a:r>
          </a:p>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2000" b="1" i="0" u="sng" strike="noStrike" kern="1200" cap="none" spc="0" normalizeH="0" baseline="0" noProof="0" dirty="0">
                <a:ln>
                  <a:noFill/>
                </a:ln>
                <a:solidFill>
                  <a:srgbClr val="0000FF"/>
                </a:solidFill>
                <a:effectLst/>
                <a:uLnTx/>
                <a:uFillTx/>
                <a:latin typeface="Calibri Light" panose="020F0302020204030204"/>
                <a:ea typeface="+mn-ea"/>
                <a:cs typeface="+mn-cs"/>
              </a:rPr>
              <a:t>https://</a:t>
            </a:r>
            <a:r>
              <a:rPr kumimoji="0" lang="en-US" sz="2000" b="1" i="0" u="sng" strike="noStrike" kern="1200" cap="none" spc="0" normalizeH="0" baseline="0" noProof="0" dirty="0" err="1">
                <a:ln>
                  <a:noFill/>
                </a:ln>
                <a:solidFill>
                  <a:srgbClr val="0000FF"/>
                </a:solidFill>
                <a:effectLst/>
                <a:uLnTx/>
                <a:uFillTx/>
                <a:latin typeface="Calibri Light" panose="020F0302020204030204"/>
                <a:ea typeface="+mn-ea"/>
                <a:cs typeface="+mn-cs"/>
              </a:rPr>
              <a:t>www.youtube.com</a:t>
            </a:r>
            <a:r>
              <a:rPr kumimoji="0" lang="en-US" sz="2000" b="1" i="0" u="sng" strike="noStrike" kern="1200" cap="none" spc="0" normalizeH="0" baseline="0" noProof="0" dirty="0">
                <a:ln>
                  <a:noFill/>
                </a:ln>
                <a:solidFill>
                  <a:srgbClr val="0000FF"/>
                </a:solidFill>
                <a:effectLst/>
                <a:uLnTx/>
                <a:uFillTx/>
                <a:latin typeface="Calibri Light" panose="020F0302020204030204"/>
                <a:ea typeface="+mn-ea"/>
                <a:cs typeface="+mn-cs"/>
              </a:rPr>
              <a:t>/</a:t>
            </a:r>
            <a:r>
              <a:rPr kumimoji="0" lang="en-US" sz="2000" b="1" i="0" u="sng" strike="noStrike" kern="1200" cap="none" spc="0" normalizeH="0" baseline="0" noProof="0" dirty="0" err="1">
                <a:ln>
                  <a:noFill/>
                </a:ln>
                <a:solidFill>
                  <a:srgbClr val="0000FF"/>
                </a:solidFill>
                <a:effectLst/>
                <a:uLnTx/>
                <a:uFillTx/>
                <a:latin typeface="Calibri Light" panose="020F0302020204030204"/>
                <a:ea typeface="+mn-ea"/>
                <a:cs typeface="+mn-cs"/>
              </a:rPr>
              <a:t>watch?v</a:t>
            </a:r>
            <a:r>
              <a:rPr kumimoji="0" lang="en-US" sz="2000" b="1" i="0" u="sng" strike="noStrike" kern="1200" cap="none" spc="0" normalizeH="0" baseline="0" noProof="0" dirty="0">
                <a:ln>
                  <a:noFill/>
                </a:ln>
                <a:solidFill>
                  <a:srgbClr val="0000FF"/>
                </a:solidFill>
                <a:effectLst/>
                <a:uLnTx/>
                <a:uFillTx/>
                <a:latin typeface="Calibri Light" panose="020F0302020204030204"/>
                <a:ea typeface="+mn-ea"/>
                <a:cs typeface="+mn-cs"/>
              </a:rPr>
              <a:t>=qeukNs5XI3g&amp;t=11226s</a:t>
            </a:r>
          </a:p>
        </p:txBody>
      </p:sp>
      <p:pic>
        <p:nvPicPr>
          <p:cNvPr id="3" name="Picture 2">
            <a:extLst>
              <a:ext uri="{FF2B5EF4-FFF2-40B4-BE49-F238E27FC236}">
                <a16:creationId xmlns:a16="http://schemas.microsoft.com/office/drawing/2014/main" id="{3D5BC523-7F98-F94F-8709-6D1860CF7CA8}"/>
              </a:ext>
            </a:extLst>
          </p:cNvPr>
          <p:cNvPicPr>
            <a:picLocks noChangeAspect="1"/>
          </p:cNvPicPr>
          <p:nvPr/>
        </p:nvPicPr>
        <p:blipFill>
          <a:blip r:embed="rId4"/>
          <a:stretch>
            <a:fillRect/>
          </a:stretch>
        </p:blipFill>
        <p:spPr>
          <a:xfrm>
            <a:off x="768350" y="980728"/>
            <a:ext cx="7607300" cy="1790700"/>
          </a:xfrm>
          <a:prstGeom prst="rect">
            <a:avLst/>
          </a:prstGeom>
        </p:spPr>
      </p:pic>
      <p:pic>
        <p:nvPicPr>
          <p:cNvPr id="4" name="Picture 3">
            <a:extLst>
              <a:ext uri="{FF2B5EF4-FFF2-40B4-BE49-F238E27FC236}">
                <a16:creationId xmlns:a16="http://schemas.microsoft.com/office/drawing/2014/main" id="{73B249F6-522A-6E4B-CD1D-80F8B3297CD7}"/>
              </a:ext>
            </a:extLst>
          </p:cNvPr>
          <p:cNvPicPr>
            <a:picLocks noChangeAspect="1"/>
          </p:cNvPicPr>
          <p:nvPr/>
        </p:nvPicPr>
        <p:blipFill>
          <a:blip r:embed="rId5"/>
          <a:stretch>
            <a:fillRect/>
          </a:stretch>
        </p:blipFill>
        <p:spPr>
          <a:xfrm>
            <a:off x="622300" y="3212976"/>
            <a:ext cx="7899400" cy="1625600"/>
          </a:xfrm>
          <a:prstGeom prst="rect">
            <a:avLst/>
          </a:prstGeom>
        </p:spPr>
      </p:pic>
    </p:spTree>
    <p:extLst>
      <p:ext uri="{BB962C8B-B14F-4D97-AF65-F5344CB8AC3E}">
        <p14:creationId xmlns:p14="http://schemas.microsoft.com/office/powerpoint/2010/main" val="1748983938"/>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344F12-528E-5A48-BAE0-E0DF14FEB9AA}"/>
              </a:ext>
            </a:extLst>
          </p:cNvPr>
          <p:cNvSpPr>
            <a:spLocks noGrp="1"/>
          </p:cNvSpPr>
          <p:nvPr>
            <p:ph type="title"/>
          </p:nvPr>
        </p:nvSpPr>
        <p:spPr>
          <a:xfrm>
            <a:off x="84584" y="152400"/>
            <a:ext cx="9095928" cy="1066800"/>
          </a:xfrm>
        </p:spPr>
        <p:txBody>
          <a:bodyPr/>
          <a:lstStyle/>
          <a:p>
            <a:r>
              <a:rPr lang="en-US" dirty="0"/>
              <a:t>AIM (PIM Sequence Alignment Framework)</a:t>
            </a:r>
          </a:p>
        </p:txBody>
      </p:sp>
      <p:sp>
        <p:nvSpPr>
          <p:cNvPr id="4" name="Slide Number Placeholder 3">
            <a:extLst>
              <a:ext uri="{FF2B5EF4-FFF2-40B4-BE49-F238E27FC236}">
                <a16:creationId xmlns:a16="http://schemas.microsoft.com/office/drawing/2014/main" id="{2664F514-3E94-8048-A442-6555D3EDBF09}"/>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Rectangle 7">
            <a:extLst>
              <a:ext uri="{FF2B5EF4-FFF2-40B4-BE49-F238E27FC236}">
                <a16:creationId xmlns:a16="http://schemas.microsoft.com/office/drawing/2014/main" id="{E2CA0203-DBBA-FD41-ADB8-08D665685A68}"/>
              </a:ext>
            </a:extLst>
          </p:cNvPr>
          <p:cNvSpPr/>
          <p:nvPr/>
        </p:nvSpPr>
        <p:spPr>
          <a:xfrm>
            <a:off x="259409" y="908720"/>
            <a:ext cx="8799307" cy="175432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000000"/>
                </a:solidFill>
                <a:effectLst/>
                <a:uLnTx/>
                <a:uFillTx/>
                <a:latin typeface="Tahoma"/>
                <a:ea typeface="+mn-ea"/>
                <a:cs typeface="+mn-cs"/>
              </a:rPr>
              <a:t>Safaa</a:t>
            </a:r>
            <a:r>
              <a:rPr kumimoji="0" lang="en-US" sz="1800" b="0" i="0" u="none" strike="noStrike" kern="1200" cap="none" spc="0" normalizeH="0" baseline="0" noProof="0" dirty="0">
                <a:ln>
                  <a:noFill/>
                </a:ln>
                <a:solidFill>
                  <a:srgbClr val="000000"/>
                </a:solidFill>
                <a:effectLst/>
                <a:uLnTx/>
                <a:uFillTx/>
                <a:latin typeface="Tahoma"/>
                <a:ea typeface="+mn-ea"/>
                <a:cs typeface="+mn-cs"/>
              </a:rPr>
              <a:t> Diab, Amir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Nassereldine</a:t>
            </a:r>
            <a:r>
              <a:rPr kumimoji="0" lang="en-US" sz="1800" b="0" i="0" u="none" strike="noStrike" kern="1200" cap="none" spc="0" normalizeH="0" baseline="0" noProof="0" dirty="0">
                <a:ln>
                  <a:noFill/>
                </a:ln>
                <a:solidFill>
                  <a:srgbClr val="000000"/>
                </a:solidFill>
                <a:effectLst/>
                <a:uLnTx/>
                <a:uFillTx/>
                <a:latin typeface="Tahoma"/>
                <a:ea typeface="+mn-ea"/>
                <a:cs typeface="+mn-cs"/>
              </a:rPr>
              <a:t>, Mohammed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Alser</a:t>
            </a:r>
            <a:r>
              <a:rPr kumimoji="0" lang="en-US" sz="1800" b="0" i="0" u="none" strike="noStrike" kern="1200" cap="none" spc="0" normalizeH="0" baseline="0" noProof="0" dirty="0">
                <a:ln>
                  <a:noFill/>
                </a:ln>
                <a:solidFill>
                  <a:srgbClr val="000000"/>
                </a:solidFill>
                <a:effectLst/>
                <a:uLnTx/>
                <a:uFillTx/>
                <a:latin typeface="Tahoma"/>
                <a:ea typeface="+mn-ea"/>
                <a:cs typeface="+mn-cs"/>
              </a:rPr>
              <a:t>, Juan Gómez-Luna,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000000"/>
                </a:solidFill>
                <a:effectLst/>
                <a:uLnTx/>
                <a:uFillTx/>
                <a:latin typeface="Tahoma"/>
                <a:ea typeface="+mn-ea"/>
                <a:cs typeface="+mn-cs"/>
              </a:rPr>
              <a:t>Onur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Mutlu</a:t>
            </a:r>
            <a:r>
              <a:rPr kumimoji="0" lang="en-US" sz="1800" b="0" i="0" u="none" strike="noStrike" kern="1200" cap="none" spc="0" normalizeH="0" baseline="0" noProof="0" dirty="0">
                <a:ln>
                  <a:noFill/>
                </a:ln>
                <a:solidFill>
                  <a:srgbClr val="000000"/>
                </a:solidFill>
                <a:effectLst/>
                <a:uLnTx/>
                <a:uFillTx/>
                <a:latin typeface="Tahoma"/>
                <a:ea typeface="+mn-ea"/>
                <a:cs typeface="+mn-cs"/>
              </a:rPr>
              <a:t>, Izzat El Hajj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rPr>
              <a:t>“</a:t>
            </a:r>
            <a:r>
              <a:rPr kumimoji="0" lang="en-US" sz="1800" b="1" i="0" u="none" strike="noStrike" kern="1200" cap="none" spc="0" normalizeH="0" baseline="0" noProof="0" dirty="0">
                <a:ln>
                  <a:noFill/>
                </a:ln>
                <a:solidFill>
                  <a:srgbClr val="000000"/>
                </a:solidFill>
                <a:effectLst/>
                <a:uLnTx/>
                <a:uFillTx/>
                <a:latin typeface="Tahoma"/>
                <a:ea typeface="+mn-ea"/>
                <a:cs typeface="+mn-cs"/>
                <a:hlinkClick r:id="rId2"/>
              </a:rPr>
              <a:t>A Framework for High-throughput Sequence Alignment using Real Processing-in-Memory Systems</a:t>
            </a:r>
            <a:r>
              <a:rPr kumimoji="0" lang="en-US" sz="1800" b="1"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000000"/>
                </a:solidFill>
                <a:effectLst/>
                <a:uLnTx/>
                <a:uFillTx/>
                <a:latin typeface="Tahoma"/>
                <a:ea typeface="+mn-ea"/>
                <a:cs typeface="+mn-cs"/>
              </a:rPr>
              <a:t>arXiv</a:t>
            </a:r>
            <a:r>
              <a:rPr kumimoji="0" lang="en-US" sz="1800" b="0" i="0" u="none" strike="noStrike" kern="1200" cap="none" spc="0" normalizeH="0" baseline="0" noProof="0" dirty="0">
                <a:ln>
                  <a:noFill/>
                </a:ln>
                <a:solidFill>
                  <a:srgbClr val="000000"/>
                </a:solidFill>
                <a:effectLst/>
                <a:uLnTx/>
                <a:uFillTx/>
                <a:latin typeface="Tahoma"/>
                <a:ea typeface="+mn-ea"/>
                <a:cs typeface="+mn-cs"/>
              </a:rPr>
              <a:t>, 2022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3"/>
              </a:rPr>
              <a:t>Source code</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p:txBody>
      </p:sp>
      <p:pic>
        <p:nvPicPr>
          <p:cNvPr id="5" name="Picture 4">
            <a:extLst>
              <a:ext uri="{FF2B5EF4-FFF2-40B4-BE49-F238E27FC236}">
                <a16:creationId xmlns:a16="http://schemas.microsoft.com/office/drawing/2014/main" id="{3416B2AF-9D98-3A48-8F98-13188C54B15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2008" y="2924944"/>
            <a:ext cx="9324528" cy="2750806"/>
          </a:xfrm>
          <a:prstGeom prst="rect">
            <a:avLst/>
          </a:prstGeom>
        </p:spPr>
      </p:pic>
    </p:spTree>
    <p:extLst>
      <p:ext uri="{BB962C8B-B14F-4D97-AF65-F5344CB8AC3E}">
        <p14:creationId xmlns:p14="http://schemas.microsoft.com/office/powerpoint/2010/main" val="1035654189"/>
      </p:ext>
    </p:extLst>
  </p:cSld>
  <p:clrMapOvr>
    <a:masterClrMapping/>
  </p:clrMapOvr>
  <p:transition/>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1" name="Title 1"/>
          <p:cNvSpPr>
            <a:spLocks noGrp="1"/>
          </p:cNvSpPr>
          <p:nvPr>
            <p:ph type="title"/>
          </p:nvPr>
        </p:nvSpPr>
        <p:spPr>
          <a:xfrm>
            <a:off x="228600" y="152400"/>
            <a:ext cx="8686800" cy="749300"/>
          </a:xfrm>
        </p:spPr>
        <p:txBody>
          <a:bodyPr>
            <a:normAutofit fontScale="90000"/>
          </a:bodyPr>
          <a:lstStyle/>
          <a:p>
            <a:r>
              <a:rPr lang="en-US" sz="3800" dirty="0">
                <a:latin typeface="Garamond" charset="0"/>
                <a:ea typeface="ＭＳ Ｐゴシック" charset="0"/>
                <a:cs typeface="ＭＳ Ｐゴシック" charset="0"/>
              </a:rPr>
              <a:t>Connecting </a:t>
            </a:r>
            <a:r>
              <a:rPr lang="en-US" sz="3800" dirty="0" err="1">
                <a:latin typeface="Garamond" charset="0"/>
                <a:ea typeface="ＭＳ Ｐゴシック" charset="0"/>
                <a:cs typeface="ＭＳ Ｐゴシック" charset="0"/>
              </a:rPr>
              <a:t>Basecalling</a:t>
            </a:r>
            <a:r>
              <a:rPr lang="en-US" sz="3800" dirty="0">
                <a:latin typeface="Garamond" charset="0"/>
                <a:ea typeface="ＭＳ Ｐゴシック" charset="0"/>
                <a:cs typeface="ＭＳ Ｐゴシック" charset="0"/>
              </a:rPr>
              <a:t> and Read Mapping in PIM</a:t>
            </a:r>
          </a:p>
        </p:txBody>
      </p:sp>
      <p:sp>
        <p:nvSpPr>
          <p:cNvPr id="22016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C415228-36BB-6A41-A6C3-7A42358B1C84}"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251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
        <p:nvSpPr>
          <p:cNvPr id="6" name="Content Placeholder 5">
            <a:extLst>
              <a:ext uri="{FF2B5EF4-FFF2-40B4-BE49-F238E27FC236}">
                <a16:creationId xmlns:a16="http://schemas.microsoft.com/office/drawing/2014/main" id="{B495357C-B4C8-D64E-BBAC-63E30B898627}"/>
              </a:ext>
            </a:extLst>
          </p:cNvPr>
          <p:cNvSpPr>
            <a:spLocks noGrp="1"/>
          </p:cNvSpPr>
          <p:nvPr>
            <p:ph idx="1"/>
          </p:nvPr>
        </p:nvSpPr>
        <p:spPr>
          <a:xfrm>
            <a:off x="0" y="901700"/>
            <a:ext cx="9144000" cy="5479628"/>
          </a:xfrm>
        </p:spPr>
        <p:txBody>
          <a:bodyPr/>
          <a:lstStyle/>
          <a:p>
            <a:r>
              <a:rPr lang="en-US" sz="1800" dirty="0" err="1"/>
              <a:t>Haiyu</a:t>
            </a:r>
            <a:r>
              <a:rPr lang="en-US" sz="1800" dirty="0"/>
              <a:t> Mao, Mohammed </a:t>
            </a:r>
            <a:r>
              <a:rPr lang="en-US" sz="1800" dirty="0" err="1"/>
              <a:t>Alser</a:t>
            </a:r>
            <a:r>
              <a:rPr lang="en-US" sz="1800" dirty="0"/>
              <a:t>, Mohammad </a:t>
            </a:r>
            <a:r>
              <a:rPr lang="en-US" sz="1800" dirty="0" err="1"/>
              <a:t>Sadrosadati</a:t>
            </a:r>
            <a:r>
              <a:rPr lang="en-US" sz="1800" dirty="0"/>
              <a:t>, Can Firtina, Akanksha </a:t>
            </a:r>
            <a:r>
              <a:rPr lang="en-US" sz="1800" dirty="0" err="1"/>
              <a:t>Baranwal</a:t>
            </a:r>
            <a:r>
              <a:rPr lang="en-US" sz="1800" dirty="0"/>
              <a:t>, </a:t>
            </a:r>
            <a:r>
              <a:rPr lang="en-US" sz="1800" dirty="0" err="1"/>
              <a:t>Damla</a:t>
            </a:r>
            <a:r>
              <a:rPr lang="en-US" sz="1800" dirty="0"/>
              <a:t> </a:t>
            </a:r>
            <a:r>
              <a:rPr lang="en-US" sz="1800" dirty="0" err="1"/>
              <a:t>Senol</a:t>
            </a:r>
            <a:r>
              <a:rPr lang="en-US" sz="1800" dirty="0"/>
              <a:t> Cali, Aditya </a:t>
            </a:r>
            <a:r>
              <a:rPr lang="en-US" sz="1800" dirty="0" err="1"/>
              <a:t>Manglik</a:t>
            </a:r>
            <a:r>
              <a:rPr lang="en-US" sz="1800" dirty="0"/>
              <a:t>, Nour </a:t>
            </a:r>
            <a:r>
              <a:rPr lang="en-US" sz="1800" dirty="0" err="1"/>
              <a:t>Almadhoun</a:t>
            </a:r>
            <a:r>
              <a:rPr lang="en-US" sz="1800" dirty="0"/>
              <a:t> </a:t>
            </a:r>
            <a:r>
              <a:rPr lang="en-US" sz="1800" dirty="0" err="1"/>
              <a:t>Alserr</a:t>
            </a:r>
            <a:r>
              <a:rPr lang="en-US" sz="1800" dirty="0"/>
              <a:t>, and Onur Mutlu,</a:t>
            </a:r>
            <a:br>
              <a:rPr lang="en-US" sz="1800" dirty="0"/>
            </a:br>
            <a:r>
              <a:rPr lang="en-US" sz="1800" b="1" u="sng" dirty="0">
                <a:solidFill>
                  <a:srgbClr val="1700FF"/>
                </a:solidFill>
              </a:rPr>
              <a:t>”GenPIP: In-Memory Acceleration of Genome Analysis via Tight Integration of Basecalling and Read Mapping"</a:t>
            </a:r>
            <a:br>
              <a:rPr lang="en-US" sz="1800" dirty="0"/>
            </a:br>
            <a:r>
              <a:rPr lang="en-US" sz="1800" dirty="0"/>
              <a:t>Proceedings of the </a:t>
            </a:r>
            <a:r>
              <a:rPr lang="en-US" sz="1800" i="1" u="sng" dirty="0"/>
              <a:t>55th International Symposium on Microarchitecture</a:t>
            </a:r>
            <a:r>
              <a:rPr lang="en-US" sz="1800" i="1" dirty="0"/>
              <a:t> </a:t>
            </a:r>
            <a:r>
              <a:rPr lang="en-US" sz="1800" b="1" i="1" dirty="0"/>
              <a:t>(MICRO)</a:t>
            </a:r>
            <a:r>
              <a:rPr lang="en-US" sz="1800" dirty="0"/>
              <a:t>, Chicago, Illinois, October 2022.</a:t>
            </a:r>
          </a:p>
        </p:txBody>
      </p:sp>
      <p:pic>
        <p:nvPicPr>
          <p:cNvPr id="4" name="Picture 3" descr="Text&#10;&#10;Description automatically generated">
            <a:extLst>
              <a:ext uri="{FF2B5EF4-FFF2-40B4-BE49-F238E27FC236}">
                <a16:creationId xmlns:a16="http://schemas.microsoft.com/office/drawing/2014/main" id="{AEFA5B50-809F-EF91-8CB8-E4CA06D3BAC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79377" y="3846572"/>
            <a:ext cx="8785246" cy="1800200"/>
          </a:xfrm>
          <a:prstGeom prst="rect">
            <a:avLst/>
          </a:prstGeom>
        </p:spPr>
      </p:pic>
      <p:sp>
        <p:nvSpPr>
          <p:cNvPr id="5" name="TextBox 4">
            <a:extLst>
              <a:ext uri="{FF2B5EF4-FFF2-40B4-BE49-F238E27FC236}">
                <a16:creationId xmlns:a16="http://schemas.microsoft.com/office/drawing/2014/main" id="{21913200-5EB2-C455-6E4D-B180D680FE02}"/>
              </a:ext>
            </a:extLst>
          </p:cNvPr>
          <p:cNvSpPr txBox="1"/>
          <p:nvPr/>
        </p:nvSpPr>
        <p:spPr>
          <a:xfrm>
            <a:off x="3024941" y="6453336"/>
            <a:ext cx="30128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432FF"/>
                </a:solidFill>
                <a:effectLst/>
                <a:uLnTx/>
                <a:uFillTx/>
                <a:latin typeface="Tahoma"/>
                <a:ea typeface="+mn-ea"/>
                <a:cs typeface="+mn-cs"/>
              </a:rPr>
              <a:t>To appear </a:t>
            </a:r>
            <a:r>
              <a:rPr kumimoji="0" lang="en-CH" sz="1800" b="0" i="0" u="none" strike="noStrike" kern="1200" cap="none" spc="0" normalizeH="0" baseline="0" noProof="0">
                <a:ln>
                  <a:noFill/>
                </a:ln>
                <a:solidFill>
                  <a:srgbClr val="0432FF"/>
                </a:solidFill>
                <a:effectLst/>
                <a:uLnTx/>
                <a:uFillTx/>
                <a:latin typeface="Tahoma"/>
                <a:ea typeface="+mn-ea"/>
                <a:cs typeface="+mn-cs"/>
              </a:rPr>
              <a:t>at</a:t>
            </a:r>
            <a:r>
              <a:rPr kumimoji="0" lang="en-CH" sz="1800" b="1" i="0" u="none" strike="noStrike" kern="1200" cap="none" spc="0" normalizeH="0" baseline="0" noProof="0">
                <a:ln>
                  <a:noFill/>
                </a:ln>
                <a:solidFill>
                  <a:srgbClr val="0432FF"/>
                </a:solidFill>
                <a:effectLst/>
                <a:uLnTx/>
                <a:uFillTx/>
                <a:latin typeface="Tahoma"/>
                <a:ea typeface="+mn-ea"/>
                <a:cs typeface="+mn-cs"/>
              </a:rPr>
              <a:t> </a:t>
            </a:r>
            <a:r>
              <a:rPr kumimoji="0" lang="en-CH" sz="1800" b="1" i="0" u="none" strike="noStrike" kern="1200" cap="none" spc="0" normalizeH="0" baseline="0" noProof="0" dirty="0">
                <a:ln>
                  <a:noFill/>
                </a:ln>
                <a:solidFill>
                  <a:srgbClr val="0432FF"/>
                </a:solidFill>
                <a:effectLst/>
                <a:uLnTx/>
                <a:uFillTx/>
                <a:latin typeface="Tahoma"/>
                <a:ea typeface="+mn-ea"/>
                <a:cs typeface="+mn-cs"/>
              </a:rPr>
              <a:t>MICRO 2022</a:t>
            </a:r>
          </a:p>
        </p:txBody>
      </p:sp>
    </p:spTree>
    <p:extLst>
      <p:ext uri="{BB962C8B-B14F-4D97-AF65-F5344CB8AC3E}">
        <p14:creationId xmlns:p14="http://schemas.microsoft.com/office/powerpoint/2010/main" val="3474296739"/>
      </p:ext>
    </p:extLst>
  </p:cSld>
  <p:clrMapOvr>
    <a:masterClrMapping/>
  </p:clrMapOvr>
  <p:transition/>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1E9326-06A9-D843-9F15-BC3324EE5826}"/>
              </a:ext>
            </a:extLst>
          </p:cNvPr>
          <p:cNvSpPr>
            <a:spLocks noGrp="1"/>
          </p:cNvSpPr>
          <p:nvPr>
            <p:ph type="title"/>
          </p:nvPr>
        </p:nvSpPr>
        <p:spPr/>
        <p:txBody>
          <a:bodyPr/>
          <a:lstStyle/>
          <a:p>
            <a:r>
              <a:rPr lang="en-US" dirty="0"/>
              <a:t>Agenda</a:t>
            </a:r>
          </a:p>
        </p:txBody>
      </p:sp>
      <p:sp>
        <p:nvSpPr>
          <p:cNvPr id="3" name="Content Placeholder 2">
            <a:extLst>
              <a:ext uri="{FF2B5EF4-FFF2-40B4-BE49-F238E27FC236}">
                <a16:creationId xmlns:a16="http://schemas.microsoft.com/office/drawing/2014/main" id="{AFB9DA22-BE61-2446-87AE-83F927ADF074}"/>
              </a:ext>
            </a:extLst>
          </p:cNvPr>
          <p:cNvSpPr>
            <a:spLocks noGrp="1"/>
          </p:cNvSpPr>
          <p:nvPr>
            <p:ph idx="1"/>
          </p:nvPr>
        </p:nvSpPr>
        <p:spPr>
          <a:xfrm>
            <a:off x="228600" y="1124744"/>
            <a:ext cx="8610600" cy="5123656"/>
          </a:xfrm>
        </p:spPr>
        <p:txBody>
          <a:bodyPr/>
          <a:lstStyle/>
          <a:p>
            <a:r>
              <a:rPr lang="en-US" dirty="0"/>
              <a:t>The Problem: DNA Read Mapping</a:t>
            </a:r>
          </a:p>
          <a:p>
            <a:pPr lvl="1"/>
            <a:r>
              <a:rPr lang="en-US" dirty="0"/>
              <a:t>State-of-the-art Read Mapper Design</a:t>
            </a:r>
          </a:p>
          <a:p>
            <a:pPr lvl="1"/>
            <a:endParaRPr lang="en-US" dirty="0"/>
          </a:p>
          <a:p>
            <a:r>
              <a:rPr lang="en-US" dirty="0"/>
              <a:t>Algorithmic Acceleration </a:t>
            </a:r>
          </a:p>
          <a:p>
            <a:pPr lvl="1"/>
            <a:r>
              <a:rPr lang="en-US" dirty="0"/>
              <a:t>Exploiting Structure of the Genome</a:t>
            </a:r>
          </a:p>
          <a:p>
            <a:pPr lvl="1"/>
            <a:r>
              <a:rPr lang="en-US" dirty="0"/>
              <a:t>Exploiting SIMD Instructions</a:t>
            </a:r>
          </a:p>
          <a:p>
            <a:endParaRPr lang="en-US" dirty="0"/>
          </a:p>
          <a:p>
            <a:r>
              <a:rPr lang="en-US" dirty="0"/>
              <a:t>Hardware Acceleration</a:t>
            </a:r>
          </a:p>
          <a:p>
            <a:pPr lvl="1"/>
            <a:r>
              <a:rPr lang="en-US" dirty="0"/>
              <a:t>Specialized Architectures</a:t>
            </a:r>
          </a:p>
          <a:p>
            <a:pPr lvl="1"/>
            <a:r>
              <a:rPr lang="en-US" dirty="0"/>
              <a:t>Processing in Memory &amp; Storage</a:t>
            </a:r>
          </a:p>
          <a:p>
            <a:pPr lvl="1"/>
            <a:endParaRPr lang="en-US" dirty="0"/>
          </a:p>
          <a:p>
            <a:r>
              <a:rPr lang="en-US" dirty="0">
                <a:solidFill>
                  <a:srgbClr val="0000FF"/>
                </a:solidFill>
              </a:rPr>
              <a:t>Future Opportunities: New Technologies &amp; Applications</a:t>
            </a:r>
          </a:p>
        </p:txBody>
      </p:sp>
      <p:sp>
        <p:nvSpPr>
          <p:cNvPr id="4" name="Slide Number Placeholder 3">
            <a:extLst>
              <a:ext uri="{FF2B5EF4-FFF2-40B4-BE49-F238E27FC236}">
                <a16:creationId xmlns:a16="http://schemas.microsoft.com/office/drawing/2014/main" id="{F4C949E8-B432-2143-85E7-FAB3F0E378C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321387752"/>
      </p:ext>
    </p:extLst>
  </p:cSld>
  <p:clrMapOvr>
    <a:masterClrMapping/>
  </p:clrMapOvr>
  <p:transition/>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Newer Genome Sequencing Technologies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TextBox 2">
            <a:extLst>
              <a:ext uri="{FF2B5EF4-FFF2-40B4-BE49-F238E27FC236}">
                <a16:creationId xmlns:a16="http://schemas.microsoft.com/office/drawing/2014/main" id="{9DEDF4F9-AC11-CE40-96CF-BFA639F16628}"/>
              </a:ext>
            </a:extLst>
          </p:cNvPr>
          <p:cNvSpPr txBox="1"/>
          <p:nvPr/>
        </p:nvSpPr>
        <p:spPr>
          <a:xfrm>
            <a:off x="336100" y="5036983"/>
            <a:ext cx="8193974" cy="147732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Assembly: Computational Analysis of the Current State, Bottlenecks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and Future Directions</a:t>
            </a:r>
            <a:r>
              <a:rPr kumimoji="0" lang="en-US" sz="1800" b="0" i="0" u="none" strike="noStrike" kern="1200" cap="none" spc="0" normalizeH="0" baseline="0" noProof="0" dirty="0">
                <a:ln>
                  <a:noFill/>
                </a:ln>
                <a:solidFill>
                  <a:srgbClr val="000000"/>
                </a:solidFill>
                <a:effectLst/>
                <a:uLnTx/>
                <a:uFillTx/>
                <a:latin typeface="Tahoma"/>
                <a:ea typeface="+mn-ea"/>
                <a:cs typeface="+mn-cs"/>
              </a:rPr>
              <a:t>,” Briefings in Bioinformatics, 2018.</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3"/>
              </a:rPr>
              <a:t>Open arxiv.org version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4"/>
              </a:rPr>
              <a:t>Slides (pptx)</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5"/>
              </a:rPr>
              <a:t>(pdf)</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6"/>
              </a:rPr>
              <a:t>Talk Video at AACBB 2019</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5" name="Picture 4">
            <a:extLst>
              <a:ext uri="{FF2B5EF4-FFF2-40B4-BE49-F238E27FC236}">
                <a16:creationId xmlns:a16="http://schemas.microsoft.com/office/drawing/2014/main" id="{B7B92BBE-67D0-BE44-AFBF-F27F37B8A8C3}"/>
              </a:ext>
            </a:extLst>
          </p:cNvPr>
          <p:cNvPicPr>
            <a:picLocks noChangeAspect="1"/>
          </p:cNvPicPr>
          <p:nvPr/>
        </p:nvPicPr>
        <p:blipFill>
          <a:blip r:embed="rId7"/>
          <a:stretch>
            <a:fillRect/>
          </a:stretch>
        </p:blipFill>
        <p:spPr>
          <a:xfrm>
            <a:off x="0" y="1484784"/>
            <a:ext cx="9144000" cy="2202873"/>
          </a:xfrm>
          <a:prstGeom prst="rect">
            <a:avLst/>
          </a:prstGeom>
        </p:spPr>
      </p:pic>
      <p:pic>
        <p:nvPicPr>
          <p:cNvPr id="6" name="Picture 8">
            <a:extLst>
              <a:ext uri="{FF2B5EF4-FFF2-40B4-BE49-F238E27FC236}">
                <a16:creationId xmlns:a16="http://schemas.microsoft.com/office/drawing/2014/main" id="{DE735DFE-2D11-5849-BC1A-6B423D4888C8}"/>
              </a:ext>
            </a:extLst>
          </p:cNvPr>
          <p:cNvPicPr>
            <a:picLocks noChangeAspect="1" noChangeArrowheads="1"/>
          </p:cNvPicPr>
          <p:nvPr/>
        </p:nvPicPr>
        <p:blipFill>
          <a:blip r:embed="rId8" cstate="print"/>
          <a:srcRect/>
          <a:stretch>
            <a:fillRect/>
          </a:stretch>
        </p:blipFill>
        <p:spPr bwMode="auto">
          <a:xfrm>
            <a:off x="6660801" y="2996952"/>
            <a:ext cx="2080800" cy="1523680"/>
          </a:xfrm>
          <a:prstGeom prst="rect">
            <a:avLst/>
          </a:prstGeom>
          <a:noFill/>
          <a:ln w="9525">
            <a:noFill/>
            <a:round/>
            <a:headEnd/>
            <a:tailEnd/>
          </a:ln>
        </p:spPr>
      </p:pic>
      <p:sp>
        <p:nvSpPr>
          <p:cNvPr id="7" name="Text Box 19">
            <a:extLst>
              <a:ext uri="{FF2B5EF4-FFF2-40B4-BE49-F238E27FC236}">
                <a16:creationId xmlns:a16="http://schemas.microsoft.com/office/drawing/2014/main" id="{9BD0F31E-C179-B049-9A06-915AC4721F68}"/>
              </a:ext>
            </a:extLst>
          </p:cNvPr>
          <p:cNvSpPr txBox="1">
            <a:spLocks noChangeArrowheads="1"/>
          </p:cNvSpPr>
          <p:nvPr/>
        </p:nvSpPr>
        <p:spPr bwMode="auto">
          <a:xfrm>
            <a:off x="6381120" y="4520632"/>
            <a:ext cx="251136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MinION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Tree>
    <p:extLst>
      <p:ext uri="{BB962C8B-B14F-4D97-AF65-F5344CB8AC3E}">
        <p14:creationId xmlns:p14="http://schemas.microsoft.com/office/powerpoint/2010/main" val="3006009220"/>
      </p:ext>
    </p:extLst>
  </p:cSld>
  <p:clrMapOvr>
    <a:masterClrMapping/>
  </p:clrMapOvr>
  <p:transition/>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dirty="0">
                <a:solidFill>
                  <a:srgbClr val="006633"/>
                </a:solidFill>
              </a:rPr>
              <a:t>New Applications: Graph Genomes</a:t>
            </a:r>
            <a:endParaRPr lang="en-US" sz="3000" b="1" dirty="0"/>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600" dirty="0" err="1"/>
              <a:t>Damla</a:t>
            </a:r>
            <a:r>
              <a:rPr lang="en-US" sz="1600" dirty="0"/>
              <a:t> </a:t>
            </a:r>
            <a:r>
              <a:rPr lang="en-US" sz="1600" dirty="0" err="1"/>
              <a:t>Senol</a:t>
            </a:r>
            <a:r>
              <a:rPr lang="en-US" sz="1600" dirty="0"/>
              <a:t> Cali, Konstantinos </a:t>
            </a:r>
            <a:r>
              <a:rPr lang="en-US" sz="1600" dirty="0" err="1"/>
              <a:t>Kanellopoulos</a:t>
            </a:r>
            <a:r>
              <a:rPr lang="en-US" sz="1600" dirty="0"/>
              <a:t>, Joel </a:t>
            </a:r>
            <a:r>
              <a:rPr lang="en-US" sz="1600" dirty="0" err="1"/>
              <a:t>Lindegger</a:t>
            </a:r>
            <a:r>
              <a:rPr lang="en-US" sz="1600" dirty="0"/>
              <a:t>, </a:t>
            </a:r>
            <a:r>
              <a:rPr lang="en-US" sz="1600" dirty="0" err="1"/>
              <a:t>Zulal</a:t>
            </a:r>
            <a:r>
              <a:rPr lang="en-US" sz="1600" dirty="0"/>
              <a:t> </a:t>
            </a:r>
            <a:r>
              <a:rPr lang="en-US" sz="1600" dirty="0" err="1"/>
              <a:t>Bingol</a:t>
            </a:r>
            <a:r>
              <a:rPr lang="en-US" sz="1600" dirty="0"/>
              <a:t>, Gurpreet S. Kalsi, </a:t>
            </a:r>
            <a:r>
              <a:rPr lang="en-US" sz="1600" dirty="0" err="1"/>
              <a:t>Ziyi</a:t>
            </a:r>
            <a:r>
              <a:rPr lang="en-US" sz="1600" dirty="0"/>
              <a:t> </a:t>
            </a:r>
            <a:r>
              <a:rPr lang="en-US" sz="1600" dirty="0" err="1"/>
              <a:t>Zuo</a:t>
            </a:r>
            <a:r>
              <a:rPr lang="en-US" sz="1600" dirty="0"/>
              <a:t>, Can </a:t>
            </a:r>
            <a:r>
              <a:rPr lang="en-US" sz="1600" dirty="0" err="1"/>
              <a:t>Firtina</a:t>
            </a:r>
            <a:r>
              <a:rPr lang="en-US" sz="1600" dirty="0"/>
              <a:t>, </a:t>
            </a:r>
            <a:r>
              <a:rPr lang="en-US" sz="1600" dirty="0" err="1"/>
              <a:t>Meryem</a:t>
            </a:r>
            <a:r>
              <a:rPr lang="en-US" sz="1600" dirty="0"/>
              <a:t> Banu </a:t>
            </a:r>
            <a:r>
              <a:rPr lang="en-US" sz="1600" dirty="0" err="1"/>
              <a:t>Cavlak</a:t>
            </a:r>
            <a:r>
              <a:rPr lang="en-US" sz="1600" dirty="0"/>
              <a:t>, </a:t>
            </a:r>
            <a:r>
              <a:rPr lang="en-US" sz="1600" dirty="0" err="1"/>
              <a:t>Jeremie</a:t>
            </a:r>
            <a:r>
              <a:rPr lang="en-US" sz="1600" dirty="0"/>
              <a:t> Kim, Nika </a:t>
            </a:r>
            <a:r>
              <a:rPr lang="en-US" sz="1600" dirty="0" err="1"/>
              <a:t>MansouriGhiasi</a:t>
            </a:r>
            <a:r>
              <a:rPr lang="en-US" sz="1600" dirty="0"/>
              <a:t>, Gagandeep Singh, Juan Gomez-Luna, Nour </a:t>
            </a:r>
            <a:r>
              <a:rPr lang="en-US" sz="1600" dirty="0" err="1"/>
              <a:t>Almadhoun</a:t>
            </a:r>
            <a:r>
              <a:rPr lang="en-US" sz="1600" dirty="0"/>
              <a:t> </a:t>
            </a:r>
            <a:r>
              <a:rPr lang="en-US" sz="1600" dirty="0" err="1"/>
              <a:t>Alserr</a:t>
            </a:r>
            <a:r>
              <a:rPr lang="en-US" sz="1600" dirty="0"/>
              <a:t>, Mohammed </a:t>
            </a:r>
            <a:r>
              <a:rPr lang="en-US" sz="1600" dirty="0" err="1"/>
              <a:t>Alser</a:t>
            </a:r>
            <a:r>
              <a:rPr lang="en-US" sz="1600" dirty="0"/>
              <a:t>, Sreenivas </a:t>
            </a:r>
            <a:r>
              <a:rPr lang="en-US" sz="1600" dirty="0" err="1"/>
              <a:t>Subramoney</a:t>
            </a:r>
            <a:r>
              <a:rPr lang="en-US" sz="1600" dirty="0"/>
              <a:t>, Can </a:t>
            </a:r>
            <a:r>
              <a:rPr lang="en-US" sz="1600" dirty="0" err="1"/>
              <a:t>Alkan</a:t>
            </a:r>
            <a:r>
              <a:rPr lang="en-US" sz="1600" dirty="0"/>
              <a:t>, </a:t>
            </a:r>
            <a:r>
              <a:rPr lang="en-US" sz="1600" dirty="0" err="1"/>
              <a:t>Saugata</a:t>
            </a:r>
            <a:r>
              <a:rPr lang="en-US" sz="1600" dirty="0"/>
              <a:t> Ghose, and 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"SeGraM: A Universal Hardware Accelerator for Genomic Sequence-to-Graph and Sequence-to-Sequence Mapping"</a:t>
            </a:r>
            <a:br>
              <a:rPr lang="en-US" sz="1600" dirty="0"/>
            </a:br>
            <a:r>
              <a:rPr lang="en-US" sz="1600" i="1" dirty="0"/>
              <a:t>Proceedings of the </a:t>
            </a:r>
            <a:r>
              <a:rPr lang="en-US" sz="1600" i="1" dirty="0">
                <a:hlinkClick r:id="rId3"/>
              </a:rPr>
              <a:t>49th International Symposium on Computer Architecture</a:t>
            </a:r>
            <a:r>
              <a:rPr lang="en-US" sz="1600" i="1" dirty="0"/>
              <a:t> (</a:t>
            </a:r>
            <a:r>
              <a:rPr lang="en-US" sz="1600" b="1" i="1" dirty="0"/>
              <a:t>ISCA</a:t>
            </a:r>
            <a:r>
              <a:rPr lang="en-US" sz="1600" i="1" dirty="0"/>
              <a:t>)</a:t>
            </a:r>
            <a:r>
              <a:rPr lang="en-US" sz="1600" dirty="0"/>
              <a:t>, New York, June 2022.</a:t>
            </a:r>
            <a:br>
              <a:rPr lang="en-US" sz="1600" dirty="0"/>
            </a:br>
            <a:r>
              <a:rPr lang="en-US" sz="1600" dirty="0"/>
              <a:t>[</a:t>
            </a:r>
            <a:r>
              <a:rPr lang="en-US" sz="1600" dirty="0">
                <a:hlinkClick r:id="rId4"/>
              </a:rPr>
              <a:t>arXiv version</a:t>
            </a:r>
            <a:r>
              <a:rPr lang="en-US" sz="1600" dirty="0"/>
              <a:t>]</a:t>
            </a:r>
          </a:p>
          <a:p>
            <a:pPr marL="0" indent="0">
              <a:buNone/>
            </a:pPr>
            <a:br>
              <a:rPr lang="en-US" sz="1600" dirty="0"/>
            </a:br>
            <a:br>
              <a:rPr lang="en-US" sz="1600" dirty="0"/>
            </a:br>
            <a:br>
              <a:rPr lang="en-US" sz="1600" dirty="0"/>
            </a:br>
            <a:endParaRPr lang="en-US" sz="16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0B477C33-B9F9-1DE8-0190-AA7C750B3BB4}"/>
              </a:ext>
            </a:extLst>
          </p:cNvPr>
          <p:cNvPicPr>
            <a:picLocks noChangeAspect="1"/>
          </p:cNvPicPr>
          <p:nvPr/>
        </p:nvPicPr>
        <p:blipFill>
          <a:blip r:embed="rId5"/>
          <a:stretch>
            <a:fillRect/>
          </a:stretch>
        </p:blipFill>
        <p:spPr>
          <a:xfrm>
            <a:off x="0" y="3562568"/>
            <a:ext cx="9144000" cy="2458720"/>
          </a:xfrm>
          <a:prstGeom prst="rect">
            <a:avLst/>
          </a:prstGeom>
        </p:spPr>
      </p:pic>
      <p:sp>
        <p:nvSpPr>
          <p:cNvPr id="5" name="TextBox 4">
            <a:extLst>
              <a:ext uri="{FF2B5EF4-FFF2-40B4-BE49-F238E27FC236}">
                <a16:creationId xmlns:a16="http://schemas.microsoft.com/office/drawing/2014/main" id="{EFD7793F-70F0-ABDA-8C95-C6EAE74CBBCA}"/>
              </a:ext>
            </a:extLst>
          </p:cNvPr>
          <p:cNvSpPr txBox="1"/>
          <p:nvPr/>
        </p:nvSpPr>
        <p:spPr>
          <a:xfrm>
            <a:off x="1489265" y="6351711"/>
            <a:ext cx="616547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https://arxiv.org/pdf/2205.05883.pdf</a:t>
            </a:r>
            <a:endParaRPr kumimoji="0" lang="en-US" sz="2400" b="1"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215457721"/>
      </p:ext>
    </p:extLst>
  </p:cSld>
  <p:clrMapOvr>
    <a:masterClrMapping/>
  </p:clrMapOvr>
  <p:transition/>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6F48F5-FDF4-534F-AAAB-5955037D0B8E}"/>
              </a:ext>
            </a:extLst>
          </p:cNvPr>
          <p:cNvSpPr>
            <a:spLocks noGrp="1"/>
          </p:cNvSpPr>
          <p:nvPr>
            <p:ph type="title"/>
          </p:nvPr>
        </p:nvSpPr>
        <p:spPr/>
        <p:txBody>
          <a:bodyPr/>
          <a:lstStyle/>
          <a:p>
            <a:r>
              <a:rPr lang="en-US" dirty="0"/>
              <a:t>New Applications: Ref Genome Updates </a:t>
            </a:r>
          </a:p>
        </p:txBody>
      </p:sp>
      <p:sp>
        <p:nvSpPr>
          <p:cNvPr id="4" name="Slide Number Placeholder 3">
            <a:extLst>
              <a:ext uri="{FF2B5EF4-FFF2-40B4-BE49-F238E27FC236}">
                <a16:creationId xmlns:a16="http://schemas.microsoft.com/office/drawing/2014/main" id="{A7DA9BB8-F5D0-C544-98D9-2D5366AC5BD6}"/>
              </a:ext>
            </a:extLst>
          </p:cNvPr>
          <p:cNvSpPr>
            <a:spLocks noGrp="1"/>
          </p:cNvSpPr>
          <p:nvPr>
            <p:ph type="sldNum" sz="quarter" idx="11"/>
          </p:nvPr>
        </p:nvSpPr>
        <p:spPr/>
        <p:txBody>
          <a:bodyPr/>
          <a:lstStyle/>
          <a:p>
            <a:fld id="{323594FA-E141-4234-AE05-360401972BE7}" type="slidenum">
              <a:rPr lang="en-US" altLang="en-US" smtClean="0"/>
              <a:pPr/>
              <a:t>255</a:t>
            </a:fld>
            <a:endParaRPr lang="en-US" altLang="en-US"/>
          </a:p>
        </p:txBody>
      </p:sp>
      <p:pic>
        <p:nvPicPr>
          <p:cNvPr id="5" name="Picture 4">
            <a:extLst>
              <a:ext uri="{FF2B5EF4-FFF2-40B4-BE49-F238E27FC236}">
                <a16:creationId xmlns:a16="http://schemas.microsoft.com/office/drawing/2014/main" id="{AC5FACCC-A4ED-6A4E-A287-DF0CC1A588D4}"/>
              </a:ext>
            </a:extLst>
          </p:cNvPr>
          <p:cNvPicPr>
            <a:picLocks noChangeAspect="1"/>
          </p:cNvPicPr>
          <p:nvPr/>
        </p:nvPicPr>
        <p:blipFill>
          <a:blip r:embed="rId2"/>
          <a:stretch>
            <a:fillRect/>
          </a:stretch>
        </p:blipFill>
        <p:spPr>
          <a:xfrm>
            <a:off x="400050" y="2108200"/>
            <a:ext cx="8343900" cy="2641600"/>
          </a:xfrm>
          <a:prstGeom prst="rect">
            <a:avLst/>
          </a:prstGeom>
        </p:spPr>
      </p:pic>
      <p:sp>
        <p:nvSpPr>
          <p:cNvPr id="6" name="TextBox 5">
            <a:extLst>
              <a:ext uri="{FF2B5EF4-FFF2-40B4-BE49-F238E27FC236}">
                <a16:creationId xmlns:a16="http://schemas.microsoft.com/office/drawing/2014/main" id="{3E288C9F-8A31-E645-BDC5-2909B37B0D63}"/>
              </a:ext>
            </a:extLst>
          </p:cNvPr>
          <p:cNvSpPr txBox="1"/>
          <p:nvPr/>
        </p:nvSpPr>
        <p:spPr>
          <a:xfrm>
            <a:off x="412383" y="5533402"/>
            <a:ext cx="8417689" cy="338554"/>
          </a:xfrm>
          <a:prstGeom prst="rect">
            <a:avLst/>
          </a:prstGeom>
          <a:noFill/>
        </p:spPr>
        <p:txBody>
          <a:bodyPr wrap="none" rtlCol="0">
            <a:spAutoFit/>
          </a:bodyPr>
          <a:lstStyle/>
          <a:p>
            <a:r>
              <a:rPr lang="en-US" sz="1600" b="1" dirty="0">
                <a:solidFill>
                  <a:srgbClr val="0000FF"/>
                </a:solidFill>
                <a:hlinkClick r:id="rId3">
                  <a:extLst>
                    <a:ext uri="{A12FA001-AC4F-418D-AE19-62706E023703}">
                      <ahyp:hlinkClr xmlns:ahyp="http://schemas.microsoft.com/office/drawing/2018/hyperlinkcolor" val="tx"/>
                    </a:ext>
                  </a:extLst>
                </a:hlinkClick>
              </a:rPr>
              <a:t>https://people.inf.ethz.ch/omutlu/pub/AirLift_genome-remapper_arxiv21.pdf</a:t>
            </a:r>
            <a:r>
              <a:rPr lang="en-US" sz="1600" b="1" dirty="0">
                <a:solidFill>
                  <a:srgbClr val="0000FF"/>
                </a:solidFill>
              </a:rPr>
              <a:t> </a:t>
            </a:r>
          </a:p>
        </p:txBody>
      </p:sp>
    </p:spTree>
    <p:extLst>
      <p:ext uri="{BB962C8B-B14F-4D97-AF65-F5344CB8AC3E}">
        <p14:creationId xmlns:p14="http://schemas.microsoft.com/office/powerpoint/2010/main" val="3498405807"/>
      </p:ext>
    </p:extLst>
  </p:cSld>
  <p:clrMapOvr>
    <a:masterClrMapping/>
  </p:clrMapOvr>
  <p:transition/>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1" name="Title 1"/>
          <p:cNvSpPr>
            <a:spLocks noGrp="1"/>
          </p:cNvSpPr>
          <p:nvPr>
            <p:ph type="title"/>
          </p:nvPr>
        </p:nvSpPr>
        <p:spPr>
          <a:xfrm>
            <a:off x="228600" y="152400"/>
            <a:ext cx="8610600" cy="749300"/>
          </a:xfrm>
        </p:spPr>
        <p:txBody>
          <a:bodyPr>
            <a:normAutofit/>
          </a:bodyPr>
          <a:lstStyle/>
          <a:p>
            <a:r>
              <a:rPr lang="en-US" sz="3800" dirty="0">
                <a:latin typeface="Garamond" charset="0"/>
                <a:ea typeface="ＭＳ Ｐゴシック" charset="0"/>
                <a:cs typeface="ＭＳ Ｐゴシック" charset="0"/>
              </a:rPr>
              <a:t>Remapping Reads Between References </a:t>
            </a:r>
          </a:p>
        </p:txBody>
      </p:sp>
      <p:sp>
        <p:nvSpPr>
          <p:cNvPr id="22016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C415228-36BB-6A41-A6C3-7A42358B1C84}"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256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
        <p:nvSpPr>
          <p:cNvPr id="6" name="Content Placeholder 5">
            <a:extLst>
              <a:ext uri="{FF2B5EF4-FFF2-40B4-BE49-F238E27FC236}">
                <a16:creationId xmlns:a16="http://schemas.microsoft.com/office/drawing/2014/main" id="{B495357C-B4C8-D64E-BBAC-63E30B898627}"/>
              </a:ext>
            </a:extLst>
          </p:cNvPr>
          <p:cNvSpPr>
            <a:spLocks noGrp="1"/>
          </p:cNvSpPr>
          <p:nvPr>
            <p:ph idx="1"/>
          </p:nvPr>
        </p:nvSpPr>
        <p:spPr>
          <a:xfrm>
            <a:off x="228600" y="901700"/>
            <a:ext cx="8610600" cy="5479628"/>
          </a:xfrm>
        </p:spPr>
        <p:txBody>
          <a:bodyPr/>
          <a:lstStyle/>
          <a:p>
            <a:r>
              <a:rPr lang="en-US" sz="1800" dirty="0" err="1"/>
              <a:t>Jeremie</a:t>
            </a:r>
            <a:r>
              <a:rPr lang="en-US" sz="1800" dirty="0"/>
              <a:t> S. Kim, Can Firtina, </a:t>
            </a:r>
            <a:r>
              <a:rPr lang="en-US" sz="1800" dirty="0" err="1"/>
              <a:t>Meryem</a:t>
            </a:r>
            <a:r>
              <a:rPr lang="en-US" sz="1800" dirty="0"/>
              <a:t> Banu </a:t>
            </a:r>
            <a:r>
              <a:rPr lang="en-US" sz="1800" dirty="0" err="1"/>
              <a:t>Cavlak</a:t>
            </a:r>
            <a:r>
              <a:rPr lang="en-US" sz="1800" dirty="0"/>
              <a:t>, </a:t>
            </a:r>
            <a:r>
              <a:rPr lang="en-US" sz="1800" dirty="0" err="1"/>
              <a:t>Damla</a:t>
            </a:r>
            <a:r>
              <a:rPr lang="en-US" sz="1800" dirty="0"/>
              <a:t> </a:t>
            </a:r>
            <a:r>
              <a:rPr lang="en-US" sz="1800" dirty="0" err="1"/>
              <a:t>Senol</a:t>
            </a:r>
            <a:r>
              <a:rPr lang="en-US" sz="1800" dirty="0"/>
              <a:t> Cali, </a:t>
            </a:r>
            <a:r>
              <a:rPr lang="en-US" sz="1800" dirty="0" err="1"/>
              <a:t>Nastaran</a:t>
            </a:r>
            <a:r>
              <a:rPr lang="en-US" sz="1800" dirty="0"/>
              <a:t> </a:t>
            </a:r>
            <a:r>
              <a:rPr lang="en-US" sz="1800" dirty="0" err="1"/>
              <a:t>Hajinazar</a:t>
            </a:r>
            <a:r>
              <a:rPr lang="en-US" sz="1800" dirty="0"/>
              <a:t>, Mohammed </a:t>
            </a:r>
            <a:r>
              <a:rPr lang="en-US" sz="1800" dirty="0" err="1"/>
              <a:t>Alser</a:t>
            </a:r>
            <a:r>
              <a:rPr lang="en-US" sz="1800" dirty="0"/>
              <a:t>, Can </a:t>
            </a:r>
            <a:r>
              <a:rPr lang="en-US" sz="1800" dirty="0" err="1"/>
              <a:t>Alkan</a:t>
            </a:r>
            <a:r>
              <a:rPr lang="en-US" sz="1800" dirty="0"/>
              <a:t>, and </a:t>
            </a:r>
            <a:r>
              <a:rPr lang="en-US" sz="1800" dirty="0" err="1"/>
              <a:t>Onur</a:t>
            </a:r>
            <a:r>
              <a:rPr lang="en-US" sz="1800" dirty="0"/>
              <a:t> </a:t>
            </a:r>
            <a:r>
              <a:rPr lang="en-US" sz="1800" dirty="0" err="1"/>
              <a:t>Mutlu</a:t>
            </a:r>
            <a:r>
              <a:rPr lang="en-US" sz="1800" dirty="0"/>
              <a:t>,</a:t>
            </a:r>
            <a:br>
              <a:rPr lang="en-US" sz="1800" dirty="0"/>
            </a:br>
            <a:r>
              <a:rPr lang="en-US" sz="1800" b="1" dirty="0">
                <a:solidFill>
                  <a:srgbClr val="0432FF"/>
                </a:solidFill>
                <a:hlinkClick r:id="rId3">
                  <a:extLst>
                    <a:ext uri="{A12FA001-AC4F-418D-AE19-62706E023703}">
                      <ahyp:hlinkClr xmlns:ahyp="http://schemas.microsoft.com/office/drawing/2018/hyperlinkcolor" val="tx"/>
                    </a:ext>
                  </a:extLst>
                </a:hlinkClick>
              </a:rPr>
              <a:t>"AirLift: A Fast and Comprehensive Technique for Remapping Alignments between Reference Genomes"</a:t>
            </a:r>
            <a:br>
              <a:rPr lang="en-US" sz="1800" dirty="0"/>
            </a:br>
            <a:r>
              <a:rPr lang="en-US" sz="1800" i="1" dirty="0"/>
              <a:t>Preprint in </a:t>
            </a:r>
            <a:r>
              <a:rPr lang="en-US" sz="1800" i="1" dirty="0">
                <a:hlinkClick r:id="rId4"/>
              </a:rPr>
              <a:t>arXiv</a:t>
            </a:r>
            <a:r>
              <a:rPr lang="en-US" sz="1800" i="1" dirty="0"/>
              <a:t> and </a:t>
            </a:r>
            <a:r>
              <a:rPr lang="en-US" sz="1800" i="1" dirty="0">
                <a:hlinkClick r:id="rId5"/>
              </a:rPr>
              <a:t>bioRxiv</a:t>
            </a:r>
            <a:r>
              <a:rPr lang="en-US" sz="1800" dirty="0"/>
              <a:t>, 2021. </a:t>
            </a:r>
            <a:br>
              <a:rPr lang="en-US" sz="1800" dirty="0"/>
            </a:br>
            <a:r>
              <a:rPr lang="en-US" sz="1800" dirty="0"/>
              <a:t>[</a:t>
            </a:r>
            <a:r>
              <a:rPr lang="en-US" sz="1800" dirty="0">
                <a:hlinkClick r:id="rId5"/>
              </a:rPr>
              <a:t>bioRxiv preprint</a:t>
            </a:r>
            <a:r>
              <a:rPr lang="en-US" sz="1800" dirty="0"/>
              <a:t>] </a:t>
            </a:r>
            <a:br>
              <a:rPr lang="en-US" sz="1800" dirty="0"/>
            </a:br>
            <a:r>
              <a:rPr lang="en-US" sz="1800" dirty="0"/>
              <a:t>[</a:t>
            </a:r>
            <a:r>
              <a:rPr lang="en-US" sz="1800" dirty="0">
                <a:hlinkClick r:id="rId4"/>
              </a:rPr>
              <a:t>arXiv preprint</a:t>
            </a:r>
            <a:r>
              <a:rPr lang="en-US" sz="1800" dirty="0"/>
              <a:t>] </a:t>
            </a:r>
            <a:br>
              <a:rPr lang="en-US" sz="1800" dirty="0"/>
            </a:br>
            <a:r>
              <a:rPr lang="en-US" sz="1800" dirty="0"/>
              <a:t>[</a:t>
            </a:r>
            <a:r>
              <a:rPr lang="en-US" sz="1800" dirty="0">
                <a:hlinkClick r:id="rId6"/>
              </a:rPr>
              <a:t>AirLift Source Code and Data</a:t>
            </a:r>
            <a:r>
              <a:rPr lang="en-US" sz="1800" dirty="0"/>
              <a:t>]</a:t>
            </a:r>
          </a:p>
        </p:txBody>
      </p:sp>
      <p:pic>
        <p:nvPicPr>
          <p:cNvPr id="3" name="Picture 2">
            <a:extLst>
              <a:ext uri="{FF2B5EF4-FFF2-40B4-BE49-F238E27FC236}">
                <a16:creationId xmlns:a16="http://schemas.microsoft.com/office/drawing/2014/main" id="{9B6D6A4E-580E-4047-9BA7-DEF9D53AA326}"/>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3272050"/>
            <a:ext cx="9144000" cy="2971588"/>
          </a:xfrm>
          <a:prstGeom prst="rect">
            <a:avLst/>
          </a:prstGeom>
        </p:spPr>
      </p:pic>
    </p:spTree>
    <p:extLst>
      <p:ext uri="{BB962C8B-B14F-4D97-AF65-F5344CB8AC3E}">
        <p14:creationId xmlns:p14="http://schemas.microsoft.com/office/powerpoint/2010/main" val="1411370042"/>
      </p:ext>
    </p:extLst>
  </p:cSld>
  <p:clrMapOvr>
    <a:masterClrMapping/>
  </p:clrMapOvr>
  <p:transition/>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1" name="Title 1"/>
          <p:cNvSpPr>
            <a:spLocks noGrp="1"/>
          </p:cNvSpPr>
          <p:nvPr>
            <p:ph type="title"/>
          </p:nvPr>
        </p:nvSpPr>
        <p:spPr>
          <a:xfrm>
            <a:off x="228600" y="152400"/>
            <a:ext cx="8610600" cy="749300"/>
          </a:xfrm>
        </p:spPr>
        <p:txBody>
          <a:bodyPr>
            <a:normAutofit fontScale="90000"/>
          </a:bodyPr>
          <a:lstStyle/>
          <a:p>
            <a:r>
              <a:rPr lang="en-US" sz="3800" dirty="0">
                <a:latin typeface="Garamond" charset="0"/>
                <a:ea typeface="ＭＳ Ｐゴシック" charset="0"/>
                <a:cs typeface="ＭＳ Ｐゴシック" charset="0"/>
              </a:rPr>
              <a:t>Mapping Constant Regions Between References </a:t>
            </a:r>
          </a:p>
        </p:txBody>
      </p:sp>
      <p:sp>
        <p:nvSpPr>
          <p:cNvPr id="22016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C415228-36BB-6A41-A6C3-7A42358B1C84}"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257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
        <p:nvSpPr>
          <p:cNvPr id="6" name="Content Placeholder 5">
            <a:extLst>
              <a:ext uri="{FF2B5EF4-FFF2-40B4-BE49-F238E27FC236}">
                <a16:creationId xmlns:a16="http://schemas.microsoft.com/office/drawing/2014/main" id="{B495357C-B4C8-D64E-BBAC-63E30B898627}"/>
              </a:ext>
            </a:extLst>
          </p:cNvPr>
          <p:cNvSpPr>
            <a:spLocks noGrp="1"/>
          </p:cNvSpPr>
          <p:nvPr>
            <p:ph idx="1"/>
          </p:nvPr>
        </p:nvSpPr>
        <p:spPr>
          <a:xfrm>
            <a:off x="228600" y="901700"/>
            <a:ext cx="8610600" cy="5479628"/>
          </a:xfrm>
        </p:spPr>
        <p:txBody>
          <a:bodyPr/>
          <a:lstStyle/>
          <a:p>
            <a:r>
              <a:rPr lang="en-US" sz="1800" dirty="0" err="1"/>
              <a:t>Jeremie</a:t>
            </a:r>
            <a:r>
              <a:rPr lang="en-US" sz="1800" dirty="0"/>
              <a:t> S. Kim, Can Firtina, </a:t>
            </a:r>
            <a:r>
              <a:rPr lang="en-US" sz="1800" dirty="0" err="1"/>
              <a:t>Meryem</a:t>
            </a:r>
            <a:r>
              <a:rPr lang="en-US" sz="1800" dirty="0"/>
              <a:t> Banu </a:t>
            </a:r>
            <a:r>
              <a:rPr lang="en-US" sz="1800" dirty="0" err="1"/>
              <a:t>Cavlak</a:t>
            </a:r>
            <a:r>
              <a:rPr lang="en-US" sz="1800" dirty="0"/>
              <a:t>, </a:t>
            </a:r>
            <a:r>
              <a:rPr lang="en-US" sz="1800" dirty="0" err="1"/>
              <a:t>Damla</a:t>
            </a:r>
            <a:r>
              <a:rPr lang="en-US" sz="1800" dirty="0"/>
              <a:t> </a:t>
            </a:r>
            <a:r>
              <a:rPr lang="en-US" sz="1800" dirty="0" err="1"/>
              <a:t>Senol</a:t>
            </a:r>
            <a:r>
              <a:rPr lang="en-US" sz="1800" dirty="0"/>
              <a:t> Cali, Can </a:t>
            </a:r>
            <a:r>
              <a:rPr lang="en-US" sz="1800" dirty="0" err="1"/>
              <a:t>Alkan</a:t>
            </a:r>
            <a:r>
              <a:rPr lang="en-US" sz="1800" dirty="0"/>
              <a:t>, and </a:t>
            </a:r>
            <a:r>
              <a:rPr lang="en-US" sz="1800" dirty="0" err="1"/>
              <a:t>Onur</a:t>
            </a:r>
            <a:r>
              <a:rPr lang="en-US" sz="1800" dirty="0"/>
              <a:t> </a:t>
            </a:r>
            <a:r>
              <a:rPr lang="en-US" sz="1800" dirty="0" err="1"/>
              <a:t>Mutlu</a:t>
            </a:r>
            <a:r>
              <a:rPr lang="en-US" sz="1800" dirty="0"/>
              <a:t>,</a:t>
            </a:r>
            <a:br>
              <a:rPr lang="en-US" sz="1800" dirty="0"/>
            </a:br>
            <a:r>
              <a:rPr lang="en-US" sz="1800" b="1" dirty="0">
                <a:solidFill>
                  <a:srgbClr val="0432FF"/>
                </a:solidFill>
                <a:hlinkClick r:id="rId3">
                  <a:extLst>
                    <a:ext uri="{A12FA001-AC4F-418D-AE19-62706E023703}">
                      <ahyp:hlinkClr xmlns:ahyp="http://schemas.microsoft.com/office/drawing/2018/hyperlinkcolor" val="tx"/>
                    </a:ext>
                  </a:extLst>
                </a:hlinkClick>
              </a:rPr>
              <a:t>"FastRemap: A Tool for Quickly Remapping Reads between Genome Assemblies"</a:t>
            </a:r>
            <a:br>
              <a:rPr lang="en-US" sz="1800" dirty="0"/>
            </a:br>
            <a:r>
              <a:rPr lang="en-US" sz="1800" i="1" dirty="0"/>
              <a:t>Bioinformatics</a:t>
            </a:r>
            <a:r>
              <a:rPr lang="en-US" sz="1800" dirty="0"/>
              <a:t>, btac554.</a:t>
            </a:r>
            <a:br>
              <a:rPr lang="en-US" sz="1800" dirty="0"/>
            </a:br>
            <a:r>
              <a:rPr lang="en-US" sz="1800" dirty="0"/>
              <a:t>[</a:t>
            </a:r>
            <a:r>
              <a:rPr lang="en-US" sz="1800" dirty="0">
                <a:hlinkClick r:id="rId4"/>
              </a:rPr>
              <a:t>FastRemap Source Code</a:t>
            </a:r>
            <a:r>
              <a:rPr lang="en-US" sz="1800" dirty="0"/>
              <a:t>]</a:t>
            </a:r>
          </a:p>
        </p:txBody>
      </p:sp>
      <p:pic>
        <p:nvPicPr>
          <p:cNvPr id="4" name="Picture 3" descr="Text&#10;&#10;Description automatically generated">
            <a:extLst>
              <a:ext uri="{FF2B5EF4-FFF2-40B4-BE49-F238E27FC236}">
                <a16:creationId xmlns:a16="http://schemas.microsoft.com/office/drawing/2014/main" id="{AEFC469A-7AD7-8A11-A723-16731C5CE6C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3641514"/>
            <a:ext cx="9144000" cy="2207172"/>
          </a:xfrm>
          <a:prstGeom prst="rect">
            <a:avLst/>
          </a:prstGeom>
        </p:spPr>
      </p:pic>
    </p:spTree>
    <p:extLst>
      <p:ext uri="{BB962C8B-B14F-4D97-AF65-F5344CB8AC3E}">
        <p14:creationId xmlns:p14="http://schemas.microsoft.com/office/powerpoint/2010/main" val="2199175979"/>
      </p:ext>
    </p:extLst>
  </p:cSld>
  <p:clrMapOvr>
    <a:masterClrMapping/>
  </p:clrMapOvr>
  <p:transition/>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Newer Genome Sequencing Technologies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TextBox 2">
            <a:extLst>
              <a:ext uri="{FF2B5EF4-FFF2-40B4-BE49-F238E27FC236}">
                <a16:creationId xmlns:a16="http://schemas.microsoft.com/office/drawing/2014/main" id="{9DEDF4F9-AC11-CE40-96CF-BFA639F16628}"/>
              </a:ext>
            </a:extLst>
          </p:cNvPr>
          <p:cNvSpPr txBox="1"/>
          <p:nvPr/>
        </p:nvSpPr>
        <p:spPr>
          <a:xfrm>
            <a:off x="336100" y="5036983"/>
            <a:ext cx="8193974" cy="147732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Assembly: Computational Analysis of the Current State, Bottlenecks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and Future Directions</a:t>
            </a:r>
            <a:r>
              <a:rPr kumimoji="0" lang="en-US" sz="1800" b="0" i="0" u="none" strike="noStrike" kern="1200" cap="none" spc="0" normalizeH="0" baseline="0" noProof="0" dirty="0">
                <a:ln>
                  <a:noFill/>
                </a:ln>
                <a:solidFill>
                  <a:srgbClr val="000000"/>
                </a:solidFill>
                <a:effectLst/>
                <a:uLnTx/>
                <a:uFillTx/>
                <a:latin typeface="Tahoma"/>
                <a:ea typeface="+mn-ea"/>
                <a:cs typeface="+mn-cs"/>
              </a:rPr>
              <a:t>,” Briefings in Bioinformatics, 2018.</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3"/>
              </a:rPr>
              <a:t>Open arxiv.org version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4"/>
              </a:rPr>
              <a:t>Slides (pptx)</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5"/>
              </a:rPr>
              <a:t>(pdf)</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6"/>
              </a:rPr>
              <a:t>Talk Video at AACBB 2019</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5" name="Picture 4">
            <a:extLst>
              <a:ext uri="{FF2B5EF4-FFF2-40B4-BE49-F238E27FC236}">
                <a16:creationId xmlns:a16="http://schemas.microsoft.com/office/drawing/2014/main" id="{B7B92BBE-67D0-BE44-AFBF-F27F37B8A8C3}"/>
              </a:ext>
            </a:extLst>
          </p:cNvPr>
          <p:cNvPicPr>
            <a:picLocks noChangeAspect="1"/>
          </p:cNvPicPr>
          <p:nvPr/>
        </p:nvPicPr>
        <p:blipFill>
          <a:blip r:embed="rId7"/>
          <a:stretch>
            <a:fillRect/>
          </a:stretch>
        </p:blipFill>
        <p:spPr>
          <a:xfrm>
            <a:off x="0" y="1484784"/>
            <a:ext cx="9144000" cy="2202873"/>
          </a:xfrm>
          <a:prstGeom prst="rect">
            <a:avLst/>
          </a:prstGeom>
        </p:spPr>
      </p:pic>
      <p:pic>
        <p:nvPicPr>
          <p:cNvPr id="6" name="Picture 8">
            <a:extLst>
              <a:ext uri="{FF2B5EF4-FFF2-40B4-BE49-F238E27FC236}">
                <a16:creationId xmlns:a16="http://schemas.microsoft.com/office/drawing/2014/main" id="{DE735DFE-2D11-5849-BC1A-6B423D4888C8}"/>
              </a:ext>
            </a:extLst>
          </p:cNvPr>
          <p:cNvPicPr>
            <a:picLocks noChangeAspect="1" noChangeArrowheads="1"/>
          </p:cNvPicPr>
          <p:nvPr/>
        </p:nvPicPr>
        <p:blipFill>
          <a:blip r:embed="rId8" cstate="print"/>
          <a:srcRect/>
          <a:stretch>
            <a:fillRect/>
          </a:stretch>
        </p:blipFill>
        <p:spPr bwMode="auto">
          <a:xfrm>
            <a:off x="6660801" y="2996952"/>
            <a:ext cx="2080800" cy="1523680"/>
          </a:xfrm>
          <a:prstGeom prst="rect">
            <a:avLst/>
          </a:prstGeom>
          <a:noFill/>
          <a:ln w="9525">
            <a:noFill/>
            <a:round/>
            <a:headEnd/>
            <a:tailEnd/>
          </a:ln>
        </p:spPr>
      </p:pic>
      <p:sp>
        <p:nvSpPr>
          <p:cNvPr id="7" name="Text Box 19">
            <a:extLst>
              <a:ext uri="{FF2B5EF4-FFF2-40B4-BE49-F238E27FC236}">
                <a16:creationId xmlns:a16="http://schemas.microsoft.com/office/drawing/2014/main" id="{9BD0F31E-C179-B049-9A06-915AC4721F68}"/>
              </a:ext>
            </a:extLst>
          </p:cNvPr>
          <p:cNvSpPr txBox="1">
            <a:spLocks noChangeArrowheads="1"/>
          </p:cNvSpPr>
          <p:nvPr/>
        </p:nvSpPr>
        <p:spPr bwMode="auto">
          <a:xfrm>
            <a:off x="6381120" y="4520632"/>
            <a:ext cx="251136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MinION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Tree>
    <p:extLst>
      <p:ext uri="{BB962C8B-B14F-4D97-AF65-F5344CB8AC3E}">
        <p14:creationId xmlns:p14="http://schemas.microsoft.com/office/powerpoint/2010/main" val="3545369614"/>
      </p:ext>
    </p:extLst>
  </p:cSld>
  <p:clrMapOvr>
    <a:masterClrMapping/>
  </p:clrMapOvr>
  <p:transition/>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1E9326-06A9-D843-9F15-BC3324EE5826}"/>
              </a:ext>
            </a:extLst>
          </p:cNvPr>
          <p:cNvSpPr>
            <a:spLocks noGrp="1"/>
          </p:cNvSpPr>
          <p:nvPr>
            <p:ph type="title"/>
          </p:nvPr>
        </p:nvSpPr>
        <p:spPr/>
        <p:txBody>
          <a:bodyPr/>
          <a:lstStyle/>
          <a:p>
            <a:r>
              <a:rPr lang="en-US" dirty="0"/>
              <a:t>Recall: High-Throughput Sequencing</a:t>
            </a:r>
          </a:p>
        </p:txBody>
      </p:sp>
      <p:sp>
        <p:nvSpPr>
          <p:cNvPr id="4" name="Slide Number Placeholder 3">
            <a:extLst>
              <a:ext uri="{FF2B5EF4-FFF2-40B4-BE49-F238E27FC236}">
                <a16:creationId xmlns:a16="http://schemas.microsoft.com/office/drawing/2014/main" id="{F4C949E8-B432-2143-85E7-FAB3F0E378C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003340F8-3A8B-834C-91D5-9FD30DDFF056}"/>
              </a:ext>
            </a:extLst>
          </p:cNvPr>
          <p:cNvSpPr>
            <a:spLocks noGrp="1"/>
          </p:cNvSpPr>
          <p:nvPr>
            <p:ph idx="1"/>
          </p:nvPr>
        </p:nvSpPr>
        <p:spPr>
          <a:xfrm>
            <a:off x="228600" y="908720"/>
            <a:ext cx="8610600" cy="5638800"/>
          </a:xfrm>
          <a:noFill/>
          <a:ln w="9525">
            <a:noFill/>
            <a:miter lim="800000"/>
            <a:headEnd/>
            <a:tailEnd/>
          </a:ln>
        </p:spPr>
        <p:txBody>
          <a:bodyPr vert="horz" wrap="square" lIns="91440" tIns="45720" rIns="91440" bIns="45720" numCol="1" anchor="t" anchorCtr="0" compatLnSpc="1">
            <a:prstTxWarp prst="textNoShape">
              <a:avLst/>
            </a:prstTxWarp>
            <a:normAutofit/>
          </a:bodyPr>
          <a:lstStyle/>
          <a:p>
            <a:pPr marL="342900" indent="-342900" eaLnBrk="0" fontAlgn="base" hangingPunct="0">
              <a:spcBef>
                <a:spcPts val="0"/>
              </a:spcBef>
              <a:spcAft>
                <a:spcPct val="0"/>
              </a:spcAft>
              <a:buClr>
                <a:schemeClr val="accent1"/>
              </a:buClr>
              <a:buSzPct val="65000"/>
              <a:buFont typeface="Wingdings" pitchFamily="2" charset="2"/>
              <a:buChar char="n"/>
            </a:pPr>
            <a:r>
              <a:rPr lang="en-US" dirty="0"/>
              <a:t>Massively parallel sequencing technology</a:t>
            </a:r>
          </a:p>
          <a:p>
            <a:pPr marL="669925" lvl="1" indent="-325438" eaLnBrk="0" fontAlgn="base" hangingPunct="0">
              <a:spcBef>
                <a:spcPts val="0"/>
              </a:spcBef>
              <a:spcAft>
                <a:spcPct val="0"/>
              </a:spcAft>
              <a:buClr>
                <a:schemeClr val="accent2"/>
              </a:buClr>
              <a:buSzPct val="60000"/>
              <a:buFont typeface="Wingdings" pitchFamily="2" charset="2"/>
              <a:buChar char="q"/>
            </a:pPr>
            <a:r>
              <a:rPr lang="en-US" sz="2000" dirty="0">
                <a:solidFill>
                  <a:srgbClr val="0000FF"/>
                </a:solidFill>
                <a:latin typeface="Tahoma" panose="020B0604030504040204" pitchFamily="34" charset="0"/>
                <a:ea typeface="Tahoma" panose="020B0604030504040204" pitchFamily="34" charset="0"/>
                <a:cs typeface="Tahoma" panose="020B0604030504040204" pitchFamily="34" charset="0"/>
              </a:rPr>
              <a:t>Illumina, Roche 454, Ion Torrent, SOLID…</a:t>
            </a:r>
          </a:p>
          <a:p>
            <a:pPr marL="669925" lvl="1" indent="-325438" eaLnBrk="0" fontAlgn="base" hangingPunct="0">
              <a:spcBef>
                <a:spcPts val="0"/>
              </a:spcBef>
              <a:spcAft>
                <a:spcPct val="0"/>
              </a:spcAft>
              <a:buClr>
                <a:schemeClr val="accent2"/>
              </a:buClr>
              <a:buSzPct val="60000"/>
              <a:buFont typeface="Wingdings" pitchFamily="2" charset="2"/>
              <a:buChar char="q"/>
            </a:pPr>
            <a:endParaRPr lang="en-US" sz="2000" dirty="0">
              <a:solidFill>
                <a:srgbClr val="0000FF"/>
              </a:solidFill>
              <a:latin typeface="Tahoma" panose="020B0604030504040204" pitchFamily="34" charset="0"/>
              <a:ea typeface="Tahoma" panose="020B0604030504040204" pitchFamily="34" charset="0"/>
              <a:cs typeface="Tahoma" panose="020B0604030504040204" pitchFamily="34" charset="0"/>
            </a:endParaRPr>
          </a:p>
          <a:p>
            <a:pPr marL="342900" indent="-342900" eaLnBrk="0" fontAlgn="base" hangingPunct="0">
              <a:spcBef>
                <a:spcPts val="0"/>
              </a:spcBef>
              <a:spcAft>
                <a:spcPct val="0"/>
              </a:spcAft>
              <a:buClr>
                <a:schemeClr val="accent1"/>
              </a:buClr>
              <a:buSzPct val="65000"/>
              <a:buFont typeface="Wingdings" pitchFamily="2" charset="2"/>
              <a:buChar char="n"/>
            </a:pPr>
            <a:r>
              <a:rPr lang="en-US" dirty="0">
                <a:latin typeface="Tahoma" panose="020B0604030504040204" pitchFamily="34" charset="0"/>
                <a:ea typeface="Tahoma" panose="020B0604030504040204" pitchFamily="34" charset="0"/>
                <a:cs typeface="Tahoma" panose="020B0604030504040204" pitchFamily="34" charset="0"/>
              </a:rPr>
              <a:t>Small DNA fragments are first amplified and then sequenced in parallel, leading to</a:t>
            </a:r>
          </a:p>
          <a:p>
            <a:pPr marL="669925" lvl="1" indent="-325438" eaLnBrk="0" fontAlgn="base" hangingPunct="0">
              <a:spcBef>
                <a:spcPts val="0"/>
              </a:spcBef>
              <a:spcAft>
                <a:spcPct val="0"/>
              </a:spcAft>
              <a:buClr>
                <a:schemeClr val="accent2"/>
              </a:buClr>
              <a:buSzPct val="60000"/>
              <a:buFont typeface="Wingdings" pitchFamily="2" charset="2"/>
              <a:buChar char="q"/>
            </a:pPr>
            <a:r>
              <a:rPr lang="en-US" sz="2000" dirty="0">
                <a:solidFill>
                  <a:srgbClr val="0000FF"/>
                </a:solidFill>
                <a:latin typeface="Tahoma" panose="020B0604030504040204" pitchFamily="34" charset="0"/>
                <a:ea typeface="Tahoma" panose="020B0604030504040204" pitchFamily="34" charset="0"/>
                <a:cs typeface="Tahoma" panose="020B0604030504040204" pitchFamily="34" charset="0"/>
              </a:rPr>
              <a:t>High throughput</a:t>
            </a:r>
          </a:p>
          <a:p>
            <a:pPr marL="669925" lvl="1" indent="-325438" eaLnBrk="0" fontAlgn="base" hangingPunct="0">
              <a:spcBef>
                <a:spcPts val="0"/>
              </a:spcBef>
              <a:spcAft>
                <a:spcPct val="0"/>
              </a:spcAft>
              <a:buClr>
                <a:schemeClr val="accent2"/>
              </a:buClr>
              <a:buSzPct val="60000"/>
              <a:buFont typeface="Wingdings" pitchFamily="2" charset="2"/>
              <a:buChar char="q"/>
            </a:pPr>
            <a:r>
              <a:rPr lang="en-US" sz="2000" dirty="0">
                <a:solidFill>
                  <a:srgbClr val="0000FF"/>
                </a:solidFill>
                <a:latin typeface="Tahoma" panose="020B0604030504040204" pitchFamily="34" charset="0"/>
                <a:ea typeface="Tahoma" panose="020B0604030504040204" pitchFamily="34" charset="0"/>
                <a:cs typeface="Tahoma" panose="020B0604030504040204" pitchFamily="34" charset="0"/>
              </a:rPr>
              <a:t>High speed</a:t>
            </a:r>
          </a:p>
          <a:p>
            <a:pPr marL="669925" lvl="1" indent="-325438" eaLnBrk="0" fontAlgn="base" hangingPunct="0">
              <a:spcBef>
                <a:spcPts val="0"/>
              </a:spcBef>
              <a:spcAft>
                <a:spcPct val="0"/>
              </a:spcAft>
              <a:buClr>
                <a:schemeClr val="accent2"/>
              </a:buClr>
              <a:buSzPct val="60000"/>
              <a:buFont typeface="Wingdings" pitchFamily="2" charset="2"/>
              <a:buChar char="q"/>
            </a:pPr>
            <a:r>
              <a:rPr lang="en-US" sz="2000" dirty="0">
                <a:solidFill>
                  <a:srgbClr val="0000FF"/>
                </a:solidFill>
                <a:latin typeface="Tahoma" panose="020B0604030504040204" pitchFamily="34" charset="0"/>
                <a:ea typeface="Tahoma" panose="020B0604030504040204" pitchFamily="34" charset="0"/>
                <a:cs typeface="Tahoma" panose="020B0604030504040204" pitchFamily="34" charset="0"/>
              </a:rPr>
              <a:t>Low cost </a:t>
            </a:r>
          </a:p>
          <a:p>
            <a:pPr marL="669925" lvl="1" indent="-325438" eaLnBrk="0" fontAlgn="base" hangingPunct="0">
              <a:spcBef>
                <a:spcPts val="0"/>
              </a:spcBef>
              <a:spcAft>
                <a:spcPct val="0"/>
              </a:spcAft>
              <a:buClr>
                <a:schemeClr val="accent2"/>
              </a:buClr>
              <a:buSzPct val="60000"/>
              <a:buFont typeface="Wingdings" pitchFamily="2" charset="2"/>
              <a:buChar char="q"/>
            </a:pPr>
            <a:r>
              <a:rPr lang="en-US" sz="2000" dirty="0">
                <a:solidFill>
                  <a:srgbClr val="FF0000"/>
                </a:solidFill>
                <a:latin typeface="Tahoma" panose="020B0604030504040204" pitchFamily="34" charset="0"/>
                <a:ea typeface="Tahoma" panose="020B0604030504040204" pitchFamily="34" charset="0"/>
                <a:cs typeface="Tahoma" panose="020B0604030504040204" pitchFamily="34" charset="0"/>
              </a:rPr>
              <a:t>Short reads</a:t>
            </a:r>
          </a:p>
          <a:p>
            <a:pPr marL="1022350" lvl="2" indent="-350838" eaLnBrk="0" fontAlgn="base" hangingPunct="0">
              <a:spcBef>
                <a:spcPts val="0"/>
              </a:spcBef>
              <a:spcAft>
                <a:spcPct val="0"/>
              </a:spcAft>
              <a:buClr>
                <a:schemeClr val="accent1"/>
              </a:buClr>
              <a:buSzPct val="65000"/>
              <a:buFont typeface="Wingdings" pitchFamily="2" charset="2"/>
              <a:buChar char="n"/>
            </a:pPr>
            <a:r>
              <a:rPr lang="en-US" sz="1800" dirty="0">
                <a:latin typeface="Tahoma" panose="020B0604030504040204" pitchFamily="34" charset="0"/>
                <a:ea typeface="Tahoma" panose="020B0604030504040204" pitchFamily="34" charset="0"/>
                <a:cs typeface="Tahoma" panose="020B0604030504040204" pitchFamily="34" charset="0"/>
              </a:rPr>
              <a:t>Amplification step limits the read length since too short or too long fragments are not amplified well.</a:t>
            </a:r>
          </a:p>
          <a:p>
            <a:pPr marL="1022350" lvl="2" indent="-350838" eaLnBrk="0" fontAlgn="base" hangingPunct="0">
              <a:spcBef>
                <a:spcPts val="0"/>
              </a:spcBef>
              <a:spcAft>
                <a:spcPct val="0"/>
              </a:spcAft>
              <a:buClr>
                <a:schemeClr val="accent1"/>
              </a:buClr>
              <a:buSzPct val="65000"/>
              <a:buFont typeface="Wingdings" pitchFamily="2" charset="2"/>
              <a:buChar char="n"/>
            </a:pPr>
            <a:endParaRPr lang="en-US" sz="1800" dirty="0">
              <a:latin typeface="Tahoma" panose="020B0604030504040204" pitchFamily="34" charset="0"/>
              <a:ea typeface="Tahoma" panose="020B0604030504040204" pitchFamily="34" charset="0"/>
              <a:cs typeface="Tahoma" panose="020B0604030504040204" pitchFamily="34" charset="0"/>
            </a:endParaRPr>
          </a:p>
          <a:p>
            <a:pPr marL="342900" indent="-342900" eaLnBrk="0" fontAlgn="base" hangingPunct="0">
              <a:spcBef>
                <a:spcPts val="0"/>
              </a:spcBef>
              <a:spcAft>
                <a:spcPct val="0"/>
              </a:spcAft>
              <a:buClr>
                <a:schemeClr val="accent1"/>
              </a:buClr>
              <a:buSzPct val="65000"/>
              <a:buFont typeface="Wingdings" pitchFamily="2" charset="2"/>
              <a:buChar char="n"/>
            </a:pPr>
            <a:r>
              <a:rPr lang="en-US" sz="2000" dirty="0">
                <a:latin typeface="Tahoma" panose="020B0604030504040204" pitchFamily="34" charset="0"/>
                <a:ea typeface="Tahoma" panose="020B0604030504040204" pitchFamily="34" charset="0"/>
                <a:cs typeface="Tahoma" panose="020B0604030504040204" pitchFamily="34" charset="0"/>
              </a:rPr>
              <a:t>Sequencing is done by either reading optical signals as each base is added, or by detecting hydrogen ions instead of light, leading to:</a:t>
            </a:r>
          </a:p>
          <a:p>
            <a:pPr marL="669925" lvl="1" indent="-325438" eaLnBrk="0" fontAlgn="base" hangingPunct="0">
              <a:spcBef>
                <a:spcPts val="0"/>
              </a:spcBef>
              <a:spcAft>
                <a:spcPct val="0"/>
              </a:spcAft>
              <a:buClr>
                <a:schemeClr val="accent2"/>
              </a:buClr>
              <a:buSzPct val="60000"/>
              <a:buFont typeface="Wingdings" pitchFamily="2" charset="2"/>
              <a:buChar char="q"/>
            </a:pPr>
            <a:r>
              <a:rPr lang="en-US" sz="2000" dirty="0">
                <a:solidFill>
                  <a:srgbClr val="0000FF"/>
                </a:solidFill>
                <a:latin typeface="Tahoma" panose="020B0604030504040204" pitchFamily="34" charset="0"/>
                <a:ea typeface="Tahoma" panose="020B0604030504040204" pitchFamily="34" charset="0"/>
                <a:cs typeface="Tahoma" panose="020B0604030504040204" pitchFamily="34" charset="0"/>
              </a:rPr>
              <a:t>Low error rates (relatively)</a:t>
            </a:r>
          </a:p>
          <a:p>
            <a:pPr lvl="1">
              <a:spcBef>
                <a:spcPts val="0"/>
              </a:spcBef>
            </a:pPr>
            <a:r>
              <a:rPr lang="en-US" sz="2000" kern="1200" dirty="0">
                <a:solidFill>
                  <a:srgbClr val="FF0000"/>
                </a:solidFill>
              </a:rPr>
              <a:t>Reads lack information </a:t>
            </a:r>
            <a:r>
              <a:rPr lang="en-US" sz="2000" kern="1200" dirty="0"/>
              <a:t>about their order and which part of genome they are originated from</a:t>
            </a:r>
            <a:endParaRPr lang="en-US" sz="2000" dirty="0">
              <a:solidFill>
                <a:srgbClr val="0000FF"/>
              </a:solidFill>
              <a:latin typeface="Tahoma" panose="020B0604030504040204" pitchFamily="34" charset="0"/>
              <a:ea typeface="Tahoma" panose="020B0604030504040204" pitchFamily="34" charset="0"/>
              <a:cs typeface="Tahoma" panose="020B0604030504040204" pitchFamily="34" charset="0"/>
            </a:endParaRPr>
          </a:p>
        </p:txBody>
      </p:sp>
    </p:spTree>
    <p:extLst>
      <p:ext uri="{BB962C8B-B14F-4D97-AF65-F5344CB8AC3E}">
        <p14:creationId xmlns:p14="http://schemas.microsoft.com/office/powerpoint/2010/main" val="3984898135"/>
      </p:ext>
    </p:extLst>
  </p:cSld>
  <p:clrMapOvr>
    <a:masterClrMapping/>
  </p:clrMapOvr>
  <p:transition/>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1E9326-06A9-D843-9F15-BC3324EE5826}"/>
              </a:ext>
            </a:extLst>
          </p:cNvPr>
          <p:cNvSpPr>
            <a:spLocks noGrp="1"/>
          </p:cNvSpPr>
          <p:nvPr>
            <p:ph type="title"/>
          </p:nvPr>
        </p:nvSpPr>
        <p:spPr/>
        <p:txBody>
          <a:bodyPr/>
          <a:lstStyle/>
          <a:p>
            <a:r>
              <a:rPr lang="en-US" dirty="0">
                <a:latin typeface="Garamond" panose="02020404030301010803" pitchFamily="18" charset="0"/>
              </a:rPr>
              <a:t>Nanopore Sequencing Technology</a:t>
            </a:r>
            <a:endParaRPr lang="en-US" dirty="0"/>
          </a:p>
        </p:txBody>
      </p:sp>
      <p:sp>
        <p:nvSpPr>
          <p:cNvPr id="4" name="Slide Number Placeholder 3">
            <a:extLst>
              <a:ext uri="{FF2B5EF4-FFF2-40B4-BE49-F238E27FC236}">
                <a16:creationId xmlns:a16="http://schemas.microsoft.com/office/drawing/2014/main" id="{F4C949E8-B432-2143-85E7-FAB3F0E378C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Content Placeholder 2">
            <a:extLst>
              <a:ext uri="{FF2B5EF4-FFF2-40B4-BE49-F238E27FC236}">
                <a16:creationId xmlns:a16="http://schemas.microsoft.com/office/drawing/2014/main" id="{871E0F44-2E1B-7E4B-823E-A95FEA1672A6}"/>
              </a:ext>
            </a:extLst>
          </p:cNvPr>
          <p:cNvSpPr>
            <a:spLocks noGrp="1"/>
          </p:cNvSpPr>
          <p:nvPr>
            <p:ph idx="1"/>
          </p:nvPr>
        </p:nvSpPr>
        <p:spPr>
          <a:xfrm>
            <a:off x="228600" y="980728"/>
            <a:ext cx="8915400" cy="4876800"/>
          </a:xfrm>
        </p:spPr>
        <p:txBody>
          <a:bodyPr>
            <a:normAutofit/>
          </a:bodyPr>
          <a:lstStyle/>
          <a:p>
            <a:pPr>
              <a:spcBef>
                <a:spcPts val="0"/>
              </a:spcBef>
            </a:pPr>
            <a:r>
              <a:rPr lang="en-US" sz="2600" b="1" dirty="0"/>
              <a:t>Nanopore sequencing </a:t>
            </a:r>
            <a:r>
              <a:rPr lang="en-US" sz="2600" dirty="0"/>
              <a:t>is an emerging and a promising single-molecule DNA sequencing technology</a:t>
            </a:r>
          </a:p>
          <a:p>
            <a:pPr lvl="1">
              <a:spcBef>
                <a:spcPts val="0"/>
              </a:spcBef>
            </a:pPr>
            <a:endParaRPr lang="en-US" sz="1800" dirty="0">
              <a:solidFill>
                <a:srgbClr val="0000FF"/>
              </a:solidFill>
              <a:latin typeface="Tahoma" panose="020B0604030504040204" pitchFamily="34" charset="0"/>
              <a:ea typeface="Tahoma" panose="020B0604030504040204" pitchFamily="34" charset="0"/>
              <a:cs typeface="Tahoma" panose="020B0604030504040204" pitchFamily="34" charset="0"/>
              <a:sym typeface="Wingdings" pitchFamily="2" charset="2"/>
            </a:endParaRPr>
          </a:p>
          <a:p>
            <a:pPr lvl="1">
              <a:spcBef>
                <a:spcPts val="0"/>
              </a:spcBef>
            </a:pPr>
            <a:endParaRPr lang="en-US" sz="1800" dirty="0">
              <a:solidFill>
                <a:srgbClr val="0000FF"/>
              </a:solidFill>
              <a:latin typeface="Tahoma" panose="020B0604030504040204" pitchFamily="34" charset="0"/>
              <a:ea typeface="Tahoma" panose="020B0604030504040204" pitchFamily="34" charset="0"/>
              <a:cs typeface="Tahoma" panose="020B0604030504040204" pitchFamily="34" charset="0"/>
              <a:sym typeface="Wingdings" pitchFamily="2" charset="2"/>
            </a:endParaRPr>
          </a:p>
          <a:p>
            <a:pPr lvl="1">
              <a:spcBef>
                <a:spcPts val="0"/>
              </a:spcBef>
            </a:pPr>
            <a:endParaRPr lang="en-US" sz="1800" dirty="0">
              <a:solidFill>
                <a:srgbClr val="0000FF"/>
              </a:solidFill>
              <a:latin typeface="Tahoma" panose="020B0604030504040204" pitchFamily="34" charset="0"/>
              <a:ea typeface="Tahoma" panose="020B0604030504040204" pitchFamily="34" charset="0"/>
              <a:cs typeface="Tahoma" panose="020B0604030504040204" pitchFamily="34" charset="0"/>
              <a:sym typeface="Wingdings" pitchFamily="2" charset="2"/>
            </a:endParaRPr>
          </a:p>
          <a:p>
            <a:pPr>
              <a:spcBef>
                <a:spcPts val="0"/>
              </a:spcBef>
            </a:pPr>
            <a:r>
              <a:rPr lang="en-US" sz="2600" dirty="0"/>
              <a:t>First </a:t>
            </a:r>
            <a:r>
              <a:rPr lang="en-US" sz="2600" dirty="0" err="1"/>
              <a:t>nanopore</a:t>
            </a:r>
            <a:r>
              <a:rPr lang="en-US" sz="2600" dirty="0"/>
              <a:t> sequencing device, </a:t>
            </a:r>
            <a:r>
              <a:rPr lang="en-US" sz="2600" b="1" dirty="0"/>
              <a:t>MinION</a:t>
            </a:r>
            <a:r>
              <a:rPr lang="en-US" sz="2600" dirty="0"/>
              <a:t>, made commercially available by </a:t>
            </a:r>
            <a:r>
              <a:rPr lang="en-US" sz="2600" b="1" dirty="0"/>
              <a:t>Oxford Nanopore Technologies</a:t>
            </a:r>
            <a:r>
              <a:rPr lang="en-US" sz="2600" dirty="0"/>
              <a:t> (ONT) in </a:t>
            </a:r>
            <a:r>
              <a:rPr lang="en-US" sz="2600" b="1" dirty="0"/>
              <a:t>May 2014. </a:t>
            </a:r>
          </a:p>
          <a:p>
            <a:pPr lvl="1">
              <a:spcBef>
                <a:spcPts val="0"/>
              </a:spcBef>
            </a:pPr>
            <a:r>
              <a:rPr lang="en-US" sz="2400" dirty="0">
                <a:solidFill>
                  <a:srgbClr val="0000FF"/>
                </a:solidFill>
                <a:latin typeface="Tahoma" panose="020B0604030504040204" pitchFamily="34" charset="0"/>
                <a:ea typeface="Tahoma" panose="020B0604030504040204" pitchFamily="34" charset="0"/>
                <a:cs typeface="Tahoma" panose="020B0604030504040204" pitchFamily="34" charset="0"/>
              </a:rPr>
              <a:t>Inexpensive </a:t>
            </a:r>
          </a:p>
          <a:p>
            <a:pPr lvl="1">
              <a:spcBef>
                <a:spcPts val="0"/>
              </a:spcBef>
            </a:pPr>
            <a:r>
              <a:rPr lang="en-US" sz="2400" dirty="0">
                <a:solidFill>
                  <a:srgbClr val="0000FF"/>
                </a:solidFill>
                <a:latin typeface="Tahoma" panose="020B0604030504040204" pitchFamily="34" charset="0"/>
                <a:ea typeface="Tahoma" panose="020B0604030504040204" pitchFamily="34" charset="0"/>
                <a:cs typeface="Tahoma" panose="020B0604030504040204" pitchFamily="34" charset="0"/>
              </a:rPr>
              <a:t>Long read length (&gt; 882K </a:t>
            </a:r>
            <a:r>
              <a:rPr lang="en-US" sz="2400" dirty="0" err="1">
                <a:solidFill>
                  <a:srgbClr val="0000FF"/>
                </a:solidFill>
                <a:latin typeface="Tahoma" panose="020B0604030504040204" pitchFamily="34" charset="0"/>
                <a:ea typeface="Tahoma" panose="020B0604030504040204" pitchFamily="34" charset="0"/>
                <a:cs typeface="Tahoma" panose="020B0604030504040204" pitchFamily="34" charset="0"/>
              </a:rPr>
              <a:t>bp</a:t>
            </a:r>
            <a:r>
              <a:rPr lang="en-US" sz="2400" dirty="0">
                <a:solidFill>
                  <a:srgbClr val="0000FF"/>
                </a:solidFill>
                <a:latin typeface="Tahoma" panose="020B0604030504040204" pitchFamily="34" charset="0"/>
                <a:ea typeface="Tahoma" panose="020B0604030504040204" pitchFamily="34" charset="0"/>
                <a:cs typeface="Tahoma" panose="020B0604030504040204" pitchFamily="34" charset="0"/>
              </a:rPr>
              <a:t>)</a:t>
            </a:r>
          </a:p>
          <a:p>
            <a:pPr lvl="1">
              <a:spcBef>
                <a:spcPts val="0"/>
              </a:spcBef>
            </a:pPr>
            <a:r>
              <a:rPr lang="en-US" sz="2400" dirty="0">
                <a:solidFill>
                  <a:srgbClr val="0000FF"/>
                </a:solidFill>
                <a:latin typeface="Tahoma" panose="020B0604030504040204" pitchFamily="34" charset="0"/>
                <a:ea typeface="Tahoma" panose="020B0604030504040204" pitchFamily="34" charset="0"/>
                <a:cs typeface="Tahoma" panose="020B0604030504040204" pitchFamily="34" charset="0"/>
              </a:rPr>
              <a:t>Portable: Pocket-sized</a:t>
            </a:r>
          </a:p>
          <a:p>
            <a:pPr lvl="1">
              <a:spcBef>
                <a:spcPts val="0"/>
              </a:spcBef>
            </a:pPr>
            <a:r>
              <a:rPr lang="en-US" sz="2400" dirty="0">
                <a:solidFill>
                  <a:srgbClr val="0000FF"/>
                </a:solidFill>
                <a:latin typeface="Tahoma" panose="020B0604030504040204" pitchFamily="34" charset="0"/>
                <a:ea typeface="Tahoma" panose="020B0604030504040204" pitchFamily="34" charset="0"/>
                <a:cs typeface="Tahoma" panose="020B0604030504040204" pitchFamily="34" charset="0"/>
              </a:rPr>
              <a:t>Produces data in real-time</a:t>
            </a:r>
          </a:p>
          <a:p>
            <a:pPr>
              <a:spcBef>
                <a:spcPts val="0"/>
              </a:spcBef>
            </a:pPr>
            <a:endParaRPr lang="en-US" sz="2000" b="1" dirty="0"/>
          </a:p>
          <a:p>
            <a:pPr marL="0" indent="0">
              <a:spcBef>
                <a:spcPts val="0"/>
              </a:spcBef>
              <a:buNone/>
            </a:pPr>
            <a:endParaRPr lang="en-US" sz="2000" dirty="0"/>
          </a:p>
        </p:txBody>
      </p:sp>
    </p:spTree>
    <p:extLst>
      <p:ext uri="{BB962C8B-B14F-4D97-AF65-F5344CB8AC3E}">
        <p14:creationId xmlns:p14="http://schemas.microsoft.com/office/powerpoint/2010/main" val="159636292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xEl>
                                              <p:pRg st="4" end="4"/>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7">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7">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1E9326-06A9-D843-9F15-BC3324EE5826}"/>
              </a:ext>
            </a:extLst>
          </p:cNvPr>
          <p:cNvSpPr>
            <a:spLocks noGrp="1"/>
          </p:cNvSpPr>
          <p:nvPr>
            <p:ph type="title"/>
          </p:nvPr>
        </p:nvSpPr>
        <p:spPr/>
        <p:txBody>
          <a:bodyPr/>
          <a:lstStyle/>
          <a:p>
            <a:r>
              <a:rPr lang="en-US" dirty="0">
                <a:latin typeface="Garamond" panose="02020404030301010803" pitchFamily="18" charset="0"/>
              </a:rPr>
              <a:t>Nanopore Sequencing Technology</a:t>
            </a:r>
            <a:endParaRPr lang="en-US" dirty="0"/>
          </a:p>
        </p:txBody>
      </p:sp>
      <p:sp>
        <p:nvSpPr>
          <p:cNvPr id="4" name="Slide Number Placeholder 3">
            <a:extLst>
              <a:ext uri="{FF2B5EF4-FFF2-40B4-BE49-F238E27FC236}">
                <a16:creationId xmlns:a16="http://schemas.microsoft.com/office/drawing/2014/main" id="{F4C949E8-B432-2143-85E7-FAB3F0E378C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Content Placeholder 2">
            <a:extLst>
              <a:ext uri="{FF2B5EF4-FFF2-40B4-BE49-F238E27FC236}">
                <a16:creationId xmlns:a16="http://schemas.microsoft.com/office/drawing/2014/main" id="{871E0F44-2E1B-7E4B-823E-A95FEA1672A6}"/>
              </a:ext>
            </a:extLst>
          </p:cNvPr>
          <p:cNvSpPr>
            <a:spLocks noGrp="1"/>
          </p:cNvSpPr>
          <p:nvPr>
            <p:ph idx="1"/>
          </p:nvPr>
        </p:nvSpPr>
        <p:spPr>
          <a:xfrm>
            <a:off x="228600" y="980728"/>
            <a:ext cx="8915400" cy="4876800"/>
          </a:xfrm>
        </p:spPr>
        <p:txBody>
          <a:bodyPr>
            <a:normAutofit/>
          </a:bodyPr>
          <a:lstStyle/>
          <a:p>
            <a:pPr>
              <a:spcBef>
                <a:spcPts val="0"/>
              </a:spcBef>
            </a:pPr>
            <a:r>
              <a:rPr lang="en-US" sz="2600" b="1" dirty="0"/>
              <a:t>Nanopore sequencing </a:t>
            </a:r>
            <a:r>
              <a:rPr lang="en-US" sz="2600" dirty="0"/>
              <a:t>is an emerging and a promising single-molecule DNA sequencing technology</a:t>
            </a:r>
          </a:p>
          <a:p>
            <a:pPr lvl="1">
              <a:spcBef>
                <a:spcPts val="0"/>
              </a:spcBef>
            </a:pPr>
            <a:r>
              <a:rPr lang="en-US" sz="2000" dirty="0">
                <a:solidFill>
                  <a:srgbClr val="0000FF"/>
                </a:solidFill>
                <a:latin typeface="Tahoma" panose="020B0604030504040204" pitchFamily="34" charset="0"/>
                <a:ea typeface="Tahoma" panose="020B0604030504040204" pitchFamily="34" charset="0"/>
                <a:cs typeface="Tahoma" panose="020B0604030504040204" pitchFamily="34" charset="0"/>
              </a:rPr>
              <a:t>No amplification </a:t>
            </a:r>
            <a:r>
              <a:rPr lang="en-US" sz="2000" dirty="0">
                <a:solidFill>
                  <a:srgbClr val="0000FF"/>
                </a:solidFill>
                <a:latin typeface="Tahoma" panose="020B0604030504040204" pitchFamily="34" charset="0"/>
                <a:ea typeface="Tahoma" panose="020B0604030504040204" pitchFamily="34" charset="0"/>
                <a:cs typeface="Tahoma" panose="020B0604030504040204" pitchFamily="34" charset="0"/>
                <a:sym typeface="Wingdings" pitchFamily="2" charset="2"/>
              </a:rPr>
              <a:t>→ Less limit on read length → Longer read length</a:t>
            </a:r>
          </a:p>
          <a:p>
            <a:pPr lvl="1">
              <a:spcBef>
                <a:spcPts val="0"/>
              </a:spcBef>
            </a:pPr>
            <a:endParaRPr lang="en-US" sz="1800" dirty="0">
              <a:solidFill>
                <a:srgbClr val="0000FF"/>
              </a:solidFill>
              <a:latin typeface="Tahoma" panose="020B0604030504040204" pitchFamily="34" charset="0"/>
              <a:ea typeface="Tahoma" panose="020B0604030504040204" pitchFamily="34" charset="0"/>
              <a:cs typeface="Tahoma" panose="020B0604030504040204" pitchFamily="34" charset="0"/>
              <a:sym typeface="Wingdings" pitchFamily="2" charset="2"/>
            </a:endParaRPr>
          </a:p>
          <a:p>
            <a:pPr lvl="1">
              <a:spcBef>
                <a:spcPts val="0"/>
              </a:spcBef>
            </a:pPr>
            <a:endParaRPr lang="en-US" sz="1800" dirty="0">
              <a:solidFill>
                <a:srgbClr val="0000FF"/>
              </a:solidFill>
              <a:latin typeface="Tahoma" panose="020B0604030504040204" pitchFamily="34" charset="0"/>
              <a:ea typeface="Tahoma" panose="020B0604030504040204" pitchFamily="34" charset="0"/>
              <a:cs typeface="Tahoma" panose="020B0604030504040204" pitchFamily="34" charset="0"/>
              <a:sym typeface="Wingdings" pitchFamily="2" charset="2"/>
            </a:endParaRPr>
          </a:p>
          <a:p>
            <a:pPr lvl="1">
              <a:spcBef>
                <a:spcPts val="0"/>
              </a:spcBef>
            </a:pPr>
            <a:endParaRPr lang="en-US" sz="1800" dirty="0">
              <a:solidFill>
                <a:srgbClr val="0000FF"/>
              </a:solidFill>
              <a:latin typeface="Tahoma" panose="020B0604030504040204" pitchFamily="34" charset="0"/>
              <a:ea typeface="Tahoma" panose="020B0604030504040204" pitchFamily="34" charset="0"/>
              <a:cs typeface="Tahoma" panose="020B0604030504040204" pitchFamily="34" charset="0"/>
              <a:sym typeface="Wingdings" pitchFamily="2" charset="2"/>
            </a:endParaRPr>
          </a:p>
          <a:p>
            <a:pPr>
              <a:spcBef>
                <a:spcPts val="0"/>
              </a:spcBef>
            </a:pPr>
            <a:r>
              <a:rPr lang="en-US" sz="2600" dirty="0"/>
              <a:t>First </a:t>
            </a:r>
            <a:r>
              <a:rPr lang="en-US" sz="2600" dirty="0" err="1"/>
              <a:t>nanopore</a:t>
            </a:r>
            <a:r>
              <a:rPr lang="en-US" sz="2600" dirty="0"/>
              <a:t> sequencing device, </a:t>
            </a:r>
            <a:r>
              <a:rPr lang="en-US" sz="2600" b="1" dirty="0"/>
              <a:t>MinION</a:t>
            </a:r>
            <a:r>
              <a:rPr lang="en-US" sz="2600" dirty="0"/>
              <a:t>, made commercially available by </a:t>
            </a:r>
            <a:r>
              <a:rPr lang="en-US" sz="2600" b="1" dirty="0"/>
              <a:t>Oxford Nanopore Technologies</a:t>
            </a:r>
            <a:r>
              <a:rPr lang="en-US" sz="2600" dirty="0"/>
              <a:t> (ONT) in </a:t>
            </a:r>
            <a:r>
              <a:rPr lang="en-US" sz="2600" b="1" dirty="0"/>
              <a:t>May 2014. </a:t>
            </a:r>
          </a:p>
          <a:p>
            <a:pPr lvl="1">
              <a:spcBef>
                <a:spcPts val="0"/>
              </a:spcBef>
            </a:pPr>
            <a:r>
              <a:rPr lang="en-US" sz="2400" dirty="0">
                <a:solidFill>
                  <a:srgbClr val="0000FF"/>
                </a:solidFill>
                <a:latin typeface="Tahoma" panose="020B0604030504040204" pitchFamily="34" charset="0"/>
                <a:ea typeface="Tahoma" panose="020B0604030504040204" pitchFamily="34" charset="0"/>
                <a:cs typeface="Tahoma" panose="020B0604030504040204" pitchFamily="34" charset="0"/>
              </a:rPr>
              <a:t>Inexpensive </a:t>
            </a:r>
          </a:p>
          <a:p>
            <a:pPr lvl="1">
              <a:spcBef>
                <a:spcPts val="0"/>
              </a:spcBef>
            </a:pPr>
            <a:r>
              <a:rPr lang="en-US" sz="2400" dirty="0">
                <a:solidFill>
                  <a:srgbClr val="0000FF"/>
                </a:solidFill>
                <a:latin typeface="Tahoma" panose="020B0604030504040204" pitchFamily="34" charset="0"/>
                <a:ea typeface="Tahoma" panose="020B0604030504040204" pitchFamily="34" charset="0"/>
                <a:cs typeface="Tahoma" panose="020B0604030504040204" pitchFamily="34" charset="0"/>
              </a:rPr>
              <a:t>Long read length (&gt; 882K </a:t>
            </a:r>
            <a:r>
              <a:rPr lang="en-US" sz="2400" dirty="0" err="1">
                <a:solidFill>
                  <a:srgbClr val="0000FF"/>
                </a:solidFill>
                <a:latin typeface="Tahoma" panose="020B0604030504040204" pitchFamily="34" charset="0"/>
                <a:ea typeface="Tahoma" panose="020B0604030504040204" pitchFamily="34" charset="0"/>
                <a:cs typeface="Tahoma" panose="020B0604030504040204" pitchFamily="34" charset="0"/>
              </a:rPr>
              <a:t>bp</a:t>
            </a:r>
            <a:r>
              <a:rPr lang="en-US" sz="2400" dirty="0">
                <a:solidFill>
                  <a:srgbClr val="0000FF"/>
                </a:solidFill>
                <a:latin typeface="Tahoma" panose="020B0604030504040204" pitchFamily="34" charset="0"/>
                <a:ea typeface="Tahoma" panose="020B0604030504040204" pitchFamily="34" charset="0"/>
                <a:cs typeface="Tahoma" panose="020B0604030504040204" pitchFamily="34" charset="0"/>
              </a:rPr>
              <a:t>)</a:t>
            </a:r>
          </a:p>
          <a:p>
            <a:pPr lvl="1">
              <a:spcBef>
                <a:spcPts val="0"/>
              </a:spcBef>
            </a:pPr>
            <a:r>
              <a:rPr lang="en-US" sz="2400" dirty="0">
                <a:solidFill>
                  <a:srgbClr val="0000FF"/>
                </a:solidFill>
                <a:latin typeface="Tahoma" panose="020B0604030504040204" pitchFamily="34" charset="0"/>
                <a:ea typeface="Tahoma" panose="020B0604030504040204" pitchFamily="34" charset="0"/>
                <a:cs typeface="Tahoma" panose="020B0604030504040204" pitchFamily="34" charset="0"/>
              </a:rPr>
              <a:t>Portable: Pocket-sized</a:t>
            </a:r>
          </a:p>
          <a:p>
            <a:pPr lvl="1">
              <a:spcBef>
                <a:spcPts val="0"/>
              </a:spcBef>
            </a:pPr>
            <a:r>
              <a:rPr lang="en-US" sz="2400" dirty="0">
                <a:solidFill>
                  <a:srgbClr val="0000FF"/>
                </a:solidFill>
                <a:latin typeface="Tahoma" panose="020B0604030504040204" pitchFamily="34" charset="0"/>
                <a:ea typeface="Tahoma" panose="020B0604030504040204" pitchFamily="34" charset="0"/>
                <a:cs typeface="Tahoma" panose="020B0604030504040204" pitchFamily="34" charset="0"/>
              </a:rPr>
              <a:t>Produces data in real-time</a:t>
            </a:r>
          </a:p>
          <a:p>
            <a:pPr>
              <a:spcBef>
                <a:spcPts val="0"/>
              </a:spcBef>
            </a:pPr>
            <a:endParaRPr lang="en-US" sz="2000" b="1" dirty="0"/>
          </a:p>
          <a:p>
            <a:pPr marL="0" indent="0">
              <a:spcBef>
                <a:spcPts val="0"/>
              </a:spcBef>
              <a:buNone/>
            </a:pPr>
            <a:endParaRPr lang="en-US" sz="2000" dirty="0"/>
          </a:p>
        </p:txBody>
      </p:sp>
      <p:pic>
        <p:nvPicPr>
          <p:cNvPr id="5" name="Picture 4">
            <a:extLst>
              <a:ext uri="{FF2B5EF4-FFF2-40B4-BE49-F238E27FC236}">
                <a16:creationId xmlns:a16="http://schemas.microsoft.com/office/drawing/2014/main" id="{108D106B-394D-304D-84BD-466BD25B1CF1}"/>
              </a:ext>
            </a:extLst>
          </p:cNvPr>
          <p:cNvPicPr>
            <a:picLocks noChangeAspect="1"/>
          </p:cNvPicPr>
          <p:nvPr/>
        </p:nvPicPr>
        <p:blipFill>
          <a:blip r:embed="rId3"/>
          <a:stretch>
            <a:fillRect/>
          </a:stretch>
        </p:blipFill>
        <p:spPr>
          <a:xfrm>
            <a:off x="272757" y="836712"/>
            <a:ext cx="4413543" cy="2123066"/>
          </a:xfrm>
          <a:prstGeom prst="rect">
            <a:avLst/>
          </a:prstGeom>
        </p:spPr>
      </p:pic>
      <p:pic>
        <p:nvPicPr>
          <p:cNvPr id="6" name="Picture 5">
            <a:extLst>
              <a:ext uri="{FF2B5EF4-FFF2-40B4-BE49-F238E27FC236}">
                <a16:creationId xmlns:a16="http://schemas.microsoft.com/office/drawing/2014/main" id="{6F8A0685-0350-2343-8697-512936388114}"/>
              </a:ext>
            </a:extLst>
          </p:cNvPr>
          <p:cNvPicPr>
            <a:picLocks noChangeAspect="1"/>
          </p:cNvPicPr>
          <p:nvPr/>
        </p:nvPicPr>
        <p:blipFill>
          <a:blip r:embed="rId4"/>
          <a:stretch>
            <a:fillRect/>
          </a:stretch>
        </p:blipFill>
        <p:spPr>
          <a:xfrm>
            <a:off x="4587688" y="4489813"/>
            <a:ext cx="4546848" cy="1982425"/>
          </a:xfrm>
          <a:prstGeom prst="rect">
            <a:avLst/>
          </a:prstGeom>
        </p:spPr>
      </p:pic>
    </p:spTree>
    <p:extLst>
      <p:ext uri="{BB962C8B-B14F-4D97-AF65-F5344CB8AC3E}">
        <p14:creationId xmlns:p14="http://schemas.microsoft.com/office/powerpoint/2010/main" val="352716791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E62815-EAC0-0443-921D-8116108E4FC5}"/>
              </a:ext>
            </a:extLst>
          </p:cNvPr>
          <p:cNvSpPr>
            <a:spLocks noGrp="1"/>
          </p:cNvSpPr>
          <p:nvPr>
            <p:ph type="title"/>
          </p:nvPr>
        </p:nvSpPr>
        <p:spPr/>
        <p:txBody>
          <a:bodyPr/>
          <a:lstStyle/>
          <a:p>
            <a:r>
              <a:rPr lang="en-US" dirty="0"/>
              <a:t>Oxford Nanopore Sequencers</a:t>
            </a:r>
          </a:p>
        </p:txBody>
      </p:sp>
      <p:sp>
        <p:nvSpPr>
          <p:cNvPr id="4" name="Slide Number Placeholder 3">
            <a:extLst>
              <a:ext uri="{FF2B5EF4-FFF2-40B4-BE49-F238E27FC236}">
                <a16:creationId xmlns:a16="http://schemas.microsoft.com/office/drawing/2014/main" id="{769DDFA7-2C9F-BB41-8675-DB4931B1C9B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Rectangle 6">
            <a:extLst>
              <a:ext uri="{FF2B5EF4-FFF2-40B4-BE49-F238E27FC236}">
                <a16:creationId xmlns:a16="http://schemas.microsoft.com/office/drawing/2014/main" id="{761B8060-0F78-304C-9CBB-8443DCE19FA3}"/>
              </a:ext>
            </a:extLst>
          </p:cNvPr>
          <p:cNvSpPr/>
          <p:nvPr/>
        </p:nvSpPr>
        <p:spPr>
          <a:xfrm>
            <a:off x="1331640" y="6400800"/>
            <a:ext cx="5135445"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2"/>
              </a:rPr>
              <a:t>https://nanoporetech.com/products/comparison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p:txBody>
      </p:sp>
      <p:pic>
        <p:nvPicPr>
          <p:cNvPr id="10" name="Picture 9">
            <a:extLst>
              <a:ext uri="{FF2B5EF4-FFF2-40B4-BE49-F238E27FC236}">
                <a16:creationId xmlns:a16="http://schemas.microsoft.com/office/drawing/2014/main" id="{0E4CEDE6-CA7A-7943-BE85-439A923AC3E2}"/>
              </a:ext>
            </a:extLst>
          </p:cNvPr>
          <p:cNvPicPr>
            <a:picLocks noChangeAspect="1"/>
          </p:cNvPicPr>
          <p:nvPr/>
        </p:nvPicPr>
        <p:blipFill>
          <a:blip r:embed="rId3"/>
          <a:stretch>
            <a:fillRect/>
          </a:stretch>
        </p:blipFill>
        <p:spPr>
          <a:xfrm>
            <a:off x="6416728" y="260648"/>
            <a:ext cx="2625085" cy="469015"/>
          </a:xfrm>
          <a:prstGeom prst="rect">
            <a:avLst/>
          </a:prstGeom>
        </p:spPr>
      </p:pic>
      <p:graphicFrame>
        <p:nvGraphicFramePr>
          <p:cNvPr id="11" name="Table 10">
            <a:extLst>
              <a:ext uri="{FF2B5EF4-FFF2-40B4-BE49-F238E27FC236}">
                <a16:creationId xmlns:a16="http://schemas.microsoft.com/office/drawing/2014/main" id="{5A0CA862-0F60-0C4A-A6F3-397886D073B3}"/>
              </a:ext>
            </a:extLst>
          </p:cNvPr>
          <p:cNvGraphicFramePr>
            <a:graphicFrameLocks noGrp="1"/>
          </p:cNvGraphicFramePr>
          <p:nvPr/>
        </p:nvGraphicFramePr>
        <p:xfrm>
          <a:off x="29520" y="2629194"/>
          <a:ext cx="9114482" cy="3672000"/>
        </p:xfrm>
        <a:graphic>
          <a:graphicData uri="http://schemas.openxmlformats.org/drawingml/2006/table">
            <a:tbl>
              <a:tblPr>
                <a:tableStyleId>{775DCB02-9BB8-47FD-8907-85C794F793BA}</a:tableStyleId>
              </a:tblPr>
              <a:tblGrid>
                <a:gridCol w="1918837">
                  <a:extLst>
                    <a:ext uri="{9D8B030D-6E8A-4147-A177-3AD203B41FA5}">
                      <a16:colId xmlns:a16="http://schemas.microsoft.com/office/drawing/2014/main" val="1043984103"/>
                    </a:ext>
                  </a:extLst>
                </a:gridCol>
                <a:gridCol w="1439129">
                  <a:extLst>
                    <a:ext uri="{9D8B030D-6E8A-4147-A177-3AD203B41FA5}">
                      <a16:colId xmlns:a16="http://schemas.microsoft.com/office/drawing/2014/main" val="1129943280"/>
                    </a:ext>
                  </a:extLst>
                </a:gridCol>
                <a:gridCol w="1439129">
                  <a:extLst>
                    <a:ext uri="{9D8B030D-6E8A-4147-A177-3AD203B41FA5}">
                      <a16:colId xmlns:a16="http://schemas.microsoft.com/office/drawing/2014/main" val="161811307"/>
                    </a:ext>
                  </a:extLst>
                </a:gridCol>
                <a:gridCol w="1439129">
                  <a:extLst>
                    <a:ext uri="{9D8B030D-6E8A-4147-A177-3AD203B41FA5}">
                      <a16:colId xmlns:a16="http://schemas.microsoft.com/office/drawing/2014/main" val="285764837"/>
                    </a:ext>
                  </a:extLst>
                </a:gridCol>
                <a:gridCol w="1439129">
                  <a:extLst>
                    <a:ext uri="{9D8B030D-6E8A-4147-A177-3AD203B41FA5}">
                      <a16:colId xmlns:a16="http://schemas.microsoft.com/office/drawing/2014/main" val="3948394152"/>
                    </a:ext>
                  </a:extLst>
                </a:gridCol>
                <a:gridCol w="1439129">
                  <a:extLst>
                    <a:ext uri="{9D8B030D-6E8A-4147-A177-3AD203B41FA5}">
                      <a16:colId xmlns:a16="http://schemas.microsoft.com/office/drawing/2014/main" val="1002816810"/>
                    </a:ext>
                  </a:extLst>
                </a:gridCol>
              </a:tblGrid>
              <a:tr h="612000">
                <a:tc>
                  <a:txBody>
                    <a:bodyPr/>
                    <a:lstStyle/>
                    <a:p>
                      <a:pPr algn="ctr" fontAlgn="t"/>
                      <a:r>
                        <a:rPr lang="en-US" sz="1600" dirty="0">
                          <a:solidFill>
                            <a:schemeClr val="bg1"/>
                          </a:solidFill>
                          <a:effectLst/>
                          <a:latin typeface="+mn-lt"/>
                        </a:rPr>
                        <a:t> </a:t>
                      </a:r>
                    </a:p>
                  </a:txBody>
                  <a:tcPr marL="45765" marR="45765" marT="22882" marB="22882" anchor="ctr">
                    <a:solidFill>
                      <a:schemeClr val="bg1"/>
                    </a:solidFill>
                  </a:tcPr>
                </a:tc>
                <a:tc>
                  <a:txBody>
                    <a:bodyPr/>
                    <a:lstStyle/>
                    <a:p>
                      <a:pPr algn="ctr" fontAlgn="t"/>
                      <a:r>
                        <a:rPr lang="en-US" sz="1600" b="1" dirty="0" err="1">
                          <a:solidFill>
                            <a:schemeClr val="bg1"/>
                          </a:solidFill>
                          <a:effectLst/>
                          <a:latin typeface="+mn-lt"/>
                        </a:rPr>
                        <a:t>MinION</a:t>
                      </a:r>
                      <a:r>
                        <a:rPr lang="en-US" sz="1600" b="1" dirty="0">
                          <a:solidFill>
                            <a:schemeClr val="bg1"/>
                          </a:solidFill>
                          <a:effectLst/>
                          <a:latin typeface="+mn-lt"/>
                        </a:rPr>
                        <a:t> Mk1B</a:t>
                      </a:r>
                    </a:p>
                  </a:txBody>
                  <a:tcPr marL="45765" marR="45765" marT="22882" marB="22882" anchor="ctr">
                    <a:solidFill>
                      <a:srgbClr val="0084A8"/>
                    </a:solidFill>
                  </a:tcPr>
                </a:tc>
                <a:tc>
                  <a:txBody>
                    <a:bodyPr/>
                    <a:lstStyle/>
                    <a:p>
                      <a:pPr algn="ctr" fontAlgn="t"/>
                      <a:r>
                        <a:rPr lang="en-US" sz="1600" b="1">
                          <a:solidFill>
                            <a:schemeClr val="bg1"/>
                          </a:solidFill>
                          <a:effectLst/>
                          <a:latin typeface="+mn-lt"/>
                        </a:rPr>
                        <a:t>MinION Mk1C</a:t>
                      </a:r>
                    </a:p>
                  </a:txBody>
                  <a:tcPr marL="45765" marR="45765" marT="22882" marB="22882" anchor="ctr">
                    <a:solidFill>
                      <a:srgbClr val="0084A8"/>
                    </a:solidFill>
                  </a:tcPr>
                </a:tc>
                <a:tc>
                  <a:txBody>
                    <a:bodyPr/>
                    <a:lstStyle/>
                    <a:p>
                      <a:pPr algn="ctr" fontAlgn="t"/>
                      <a:r>
                        <a:rPr lang="en-US" sz="1600" b="1">
                          <a:solidFill>
                            <a:schemeClr val="bg1"/>
                          </a:solidFill>
                          <a:effectLst/>
                          <a:latin typeface="+mn-lt"/>
                        </a:rPr>
                        <a:t>GridION Mk1</a:t>
                      </a:r>
                    </a:p>
                  </a:txBody>
                  <a:tcPr marL="45765" marR="45765" marT="22882" marB="22882" anchor="ctr">
                    <a:solidFill>
                      <a:srgbClr val="0084A8"/>
                    </a:solidFill>
                  </a:tcPr>
                </a:tc>
                <a:tc>
                  <a:txBody>
                    <a:bodyPr/>
                    <a:lstStyle/>
                    <a:p>
                      <a:pPr algn="ctr" fontAlgn="t"/>
                      <a:r>
                        <a:rPr lang="en-US" sz="1600" b="1">
                          <a:solidFill>
                            <a:schemeClr val="bg1"/>
                          </a:solidFill>
                          <a:effectLst/>
                          <a:latin typeface="+mn-lt"/>
                        </a:rPr>
                        <a:t>PromethION 24</a:t>
                      </a:r>
                    </a:p>
                  </a:txBody>
                  <a:tcPr marL="45765" marR="45765" marT="22882" marB="22882" anchor="ctr">
                    <a:solidFill>
                      <a:srgbClr val="0084A8"/>
                    </a:solidFill>
                  </a:tcPr>
                </a:tc>
                <a:tc>
                  <a:txBody>
                    <a:bodyPr/>
                    <a:lstStyle/>
                    <a:p>
                      <a:pPr algn="ctr" fontAlgn="t"/>
                      <a:r>
                        <a:rPr lang="en-US" sz="1600" b="1" dirty="0" err="1">
                          <a:solidFill>
                            <a:schemeClr val="bg1"/>
                          </a:solidFill>
                          <a:effectLst/>
                          <a:latin typeface="+mn-lt"/>
                        </a:rPr>
                        <a:t>PromethION</a:t>
                      </a:r>
                      <a:r>
                        <a:rPr lang="en-US" sz="1600" b="1" dirty="0">
                          <a:solidFill>
                            <a:schemeClr val="bg1"/>
                          </a:solidFill>
                          <a:effectLst/>
                          <a:latin typeface="+mn-lt"/>
                        </a:rPr>
                        <a:t> 48</a:t>
                      </a:r>
                    </a:p>
                  </a:txBody>
                  <a:tcPr marL="45765" marR="45765" marT="22882" marB="22882" anchor="ctr">
                    <a:solidFill>
                      <a:srgbClr val="0084A8"/>
                    </a:solidFill>
                  </a:tcPr>
                </a:tc>
                <a:extLst>
                  <a:ext uri="{0D108BD9-81ED-4DB2-BD59-A6C34878D82A}">
                    <a16:rowId xmlns:a16="http://schemas.microsoft.com/office/drawing/2014/main" val="2316883071"/>
                  </a:ext>
                </a:extLst>
              </a:tr>
              <a:tr h="612000">
                <a:tc>
                  <a:txBody>
                    <a:bodyPr/>
                    <a:lstStyle/>
                    <a:p>
                      <a:pPr algn="l" fontAlgn="t"/>
                      <a:r>
                        <a:rPr lang="en-US" sz="1600" b="1" dirty="0">
                          <a:solidFill>
                            <a:schemeClr val="bg1"/>
                          </a:solidFill>
                          <a:effectLst/>
                          <a:latin typeface="+mn-lt"/>
                        </a:rPr>
                        <a:t>Read length</a:t>
                      </a:r>
                    </a:p>
                  </a:txBody>
                  <a:tcPr marL="45765" marR="45765" marT="22882" marB="22882" anchor="ctr">
                    <a:solidFill>
                      <a:srgbClr val="0084A8"/>
                    </a:solidFill>
                  </a:tcPr>
                </a:tc>
                <a:tc>
                  <a:txBody>
                    <a:bodyPr/>
                    <a:lstStyle/>
                    <a:p>
                      <a:pPr algn="ctr" fontAlgn="t"/>
                      <a:r>
                        <a:rPr lang="en-US" sz="1600" dirty="0">
                          <a:solidFill>
                            <a:schemeClr val="tx1"/>
                          </a:solidFill>
                          <a:effectLst/>
                          <a:latin typeface="+mn-lt"/>
                        </a:rPr>
                        <a:t>&gt; 2Mb</a:t>
                      </a:r>
                    </a:p>
                  </a:txBody>
                  <a:tcPr marL="45765" marR="45765" marT="22882" marB="22882" anchor="ctr">
                    <a:solidFill>
                      <a:schemeClr val="bg1"/>
                    </a:solidFill>
                  </a:tcPr>
                </a:tc>
                <a:tc>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en-US" sz="1600" dirty="0">
                          <a:solidFill>
                            <a:schemeClr val="tx1"/>
                          </a:solidFill>
                          <a:effectLst/>
                          <a:latin typeface="+mn-lt"/>
                        </a:rPr>
                        <a:t>&gt; 2Mb</a:t>
                      </a:r>
                    </a:p>
                  </a:txBody>
                  <a:tcPr marL="45765" marR="45765" marT="22882" marB="22882" anchor="ctr">
                    <a:solidFill>
                      <a:schemeClr val="bg1"/>
                    </a:solidFill>
                  </a:tcPr>
                </a:tc>
                <a:tc>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en-US" sz="1600" dirty="0">
                          <a:solidFill>
                            <a:schemeClr val="tx1"/>
                          </a:solidFill>
                          <a:effectLst/>
                          <a:latin typeface="+mn-lt"/>
                        </a:rPr>
                        <a:t>&gt; 2Mb</a:t>
                      </a:r>
                    </a:p>
                  </a:txBody>
                  <a:tcPr marL="45765" marR="45765" marT="22882" marB="22882" anchor="ctr">
                    <a:solidFill>
                      <a:schemeClr val="bg1"/>
                    </a:solidFill>
                  </a:tcPr>
                </a:tc>
                <a:tc>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en-US" sz="1600" dirty="0">
                          <a:solidFill>
                            <a:schemeClr val="tx1"/>
                          </a:solidFill>
                          <a:effectLst/>
                          <a:latin typeface="+mn-lt"/>
                        </a:rPr>
                        <a:t>&gt; 2Mb</a:t>
                      </a:r>
                    </a:p>
                  </a:txBody>
                  <a:tcPr marL="45765" marR="45765" marT="22882" marB="22882" anchor="ctr">
                    <a:solidFill>
                      <a:schemeClr val="bg1"/>
                    </a:solidFill>
                  </a:tcPr>
                </a:tc>
                <a:tc>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en-US" sz="1600" dirty="0">
                          <a:solidFill>
                            <a:schemeClr val="tx1"/>
                          </a:solidFill>
                          <a:effectLst/>
                          <a:latin typeface="+mn-lt"/>
                        </a:rPr>
                        <a:t>&gt; 2Mb</a:t>
                      </a:r>
                    </a:p>
                  </a:txBody>
                  <a:tcPr marL="45765" marR="45765" marT="22882" marB="22882" anchor="ctr">
                    <a:solidFill>
                      <a:schemeClr val="bg1"/>
                    </a:solidFill>
                  </a:tcPr>
                </a:tc>
                <a:extLst>
                  <a:ext uri="{0D108BD9-81ED-4DB2-BD59-A6C34878D82A}">
                    <a16:rowId xmlns:a16="http://schemas.microsoft.com/office/drawing/2014/main" val="1351906485"/>
                  </a:ext>
                </a:extLst>
              </a:tr>
              <a:tr h="612000">
                <a:tc>
                  <a:txBody>
                    <a:bodyPr/>
                    <a:lstStyle/>
                    <a:p>
                      <a:pPr algn="l" fontAlgn="t"/>
                      <a:r>
                        <a:rPr lang="en-US" sz="1600" b="1" dirty="0">
                          <a:solidFill>
                            <a:schemeClr val="bg1"/>
                          </a:solidFill>
                          <a:effectLst/>
                          <a:latin typeface="+mn-lt"/>
                        </a:rPr>
                        <a:t>Yield per flow cell</a:t>
                      </a:r>
                    </a:p>
                  </a:txBody>
                  <a:tcPr marL="45765" marR="45765" marT="22882" marB="22882" anchor="ctr">
                    <a:solidFill>
                      <a:srgbClr val="0084A8"/>
                    </a:solidFill>
                  </a:tcPr>
                </a:tc>
                <a:tc>
                  <a:txBody>
                    <a:bodyPr/>
                    <a:lstStyle/>
                    <a:p>
                      <a:pPr algn="ctr" fontAlgn="t"/>
                      <a:r>
                        <a:rPr lang="en-US" sz="1600">
                          <a:solidFill>
                            <a:schemeClr val="tx1"/>
                          </a:solidFill>
                          <a:effectLst/>
                          <a:latin typeface="+mn-lt"/>
                        </a:rPr>
                        <a:t>50 Gb</a:t>
                      </a:r>
                    </a:p>
                  </a:txBody>
                  <a:tcPr marL="45765" marR="45765" marT="22882" marB="22882" anchor="ctr">
                    <a:solidFill>
                      <a:schemeClr val="bg1"/>
                    </a:solidFill>
                  </a:tcPr>
                </a:tc>
                <a:tc>
                  <a:txBody>
                    <a:bodyPr/>
                    <a:lstStyle/>
                    <a:p>
                      <a:pPr algn="ctr" fontAlgn="t"/>
                      <a:r>
                        <a:rPr lang="en-US" sz="1600">
                          <a:solidFill>
                            <a:schemeClr val="tx1"/>
                          </a:solidFill>
                          <a:effectLst/>
                          <a:latin typeface="+mn-lt"/>
                        </a:rPr>
                        <a:t>50 Gb</a:t>
                      </a:r>
                    </a:p>
                  </a:txBody>
                  <a:tcPr marL="45765" marR="45765" marT="22882" marB="22882" anchor="ctr">
                    <a:solidFill>
                      <a:schemeClr val="bg1"/>
                    </a:solidFill>
                  </a:tcPr>
                </a:tc>
                <a:tc>
                  <a:txBody>
                    <a:bodyPr/>
                    <a:lstStyle/>
                    <a:p>
                      <a:pPr algn="ctr" fontAlgn="t"/>
                      <a:r>
                        <a:rPr lang="en-US" sz="1600">
                          <a:solidFill>
                            <a:schemeClr val="tx1"/>
                          </a:solidFill>
                          <a:effectLst/>
                          <a:latin typeface="+mn-lt"/>
                        </a:rPr>
                        <a:t>50 Gb</a:t>
                      </a:r>
                    </a:p>
                  </a:txBody>
                  <a:tcPr marL="45765" marR="45765" marT="22882" marB="22882" anchor="ctr">
                    <a:solidFill>
                      <a:schemeClr val="bg1"/>
                    </a:solidFill>
                  </a:tcPr>
                </a:tc>
                <a:tc>
                  <a:txBody>
                    <a:bodyPr/>
                    <a:lstStyle/>
                    <a:p>
                      <a:pPr algn="ctr" fontAlgn="t"/>
                      <a:r>
                        <a:rPr lang="en-US" sz="1600">
                          <a:solidFill>
                            <a:schemeClr val="tx1"/>
                          </a:solidFill>
                          <a:effectLst/>
                          <a:latin typeface="+mn-lt"/>
                        </a:rPr>
                        <a:t>220 Gb</a:t>
                      </a:r>
                    </a:p>
                  </a:txBody>
                  <a:tcPr marL="45765" marR="45765" marT="22882" marB="22882" anchor="ctr">
                    <a:solidFill>
                      <a:schemeClr val="bg1"/>
                    </a:solidFill>
                  </a:tcPr>
                </a:tc>
                <a:tc>
                  <a:txBody>
                    <a:bodyPr/>
                    <a:lstStyle/>
                    <a:p>
                      <a:pPr algn="ctr" fontAlgn="t"/>
                      <a:r>
                        <a:rPr lang="en-US" sz="1600" dirty="0">
                          <a:solidFill>
                            <a:schemeClr val="tx1"/>
                          </a:solidFill>
                          <a:effectLst/>
                          <a:latin typeface="+mn-lt"/>
                        </a:rPr>
                        <a:t>220 Gb</a:t>
                      </a:r>
                    </a:p>
                  </a:txBody>
                  <a:tcPr marL="45765" marR="45765" marT="22882" marB="22882" anchor="ctr">
                    <a:solidFill>
                      <a:schemeClr val="bg1"/>
                    </a:solidFill>
                  </a:tcPr>
                </a:tc>
                <a:extLst>
                  <a:ext uri="{0D108BD9-81ED-4DB2-BD59-A6C34878D82A}">
                    <a16:rowId xmlns:a16="http://schemas.microsoft.com/office/drawing/2014/main" val="1122346942"/>
                  </a:ext>
                </a:extLst>
              </a:tr>
              <a:tr h="612000">
                <a:tc>
                  <a:txBody>
                    <a:bodyPr/>
                    <a:lstStyle/>
                    <a:p>
                      <a:pPr algn="l" fontAlgn="t"/>
                      <a:r>
                        <a:rPr lang="en-US" sz="1600" b="1">
                          <a:solidFill>
                            <a:schemeClr val="bg1"/>
                          </a:solidFill>
                          <a:effectLst/>
                          <a:latin typeface="+mn-lt"/>
                        </a:rPr>
                        <a:t>Number of flow cells per device</a:t>
                      </a:r>
                    </a:p>
                  </a:txBody>
                  <a:tcPr marL="45765" marR="45765" marT="22882" marB="22882" anchor="ctr">
                    <a:solidFill>
                      <a:srgbClr val="0084A8"/>
                    </a:solidFill>
                  </a:tcPr>
                </a:tc>
                <a:tc>
                  <a:txBody>
                    <a:bodyPr/>
                    <a:lstStyle/>
                    <a:p>
                      <a:pPr algn="ctr" fontAlgn="t"/>
                      <a:r>
                        <a:rPr lang="en-US" sz="1600">
                          <a:solidFill>
                            <a:schemeClr val="tx1"/>
                          </a:solidFill>
                          <a:effectLst/>
                          <a:latin typeface="+mn-lt"/>
                        </a:rPr>
                        <a:t>1</a:t>
                      </a:r>
                    </a:p>
                  </a:txBody>
                  <a:tcPr marL="45765" marR="45765" marT="22882" marB="22882" anchor="ctr">
                    <a:solidFill>
                      <a:schemeClr val="bg1"/>
                    </a:solidFill>
                  </a:tcPr>
                </a:tc>
                <a:tc>
                  <a:txBody>
                    <a:bodyPr/>
                    <a:lstStyle/>
                    <a:p>
                      <a:pPr algn="ctr" fontAlgn="t"/>
                      <a:r>
                        <a:rPr lang="en-US" sz="1600">
                          <a:solidFill>
                            <a:schemeClr val="tx1"/>
                          </a:solidFill>
                          <a:effectLst/>
                          <a:latin typeface="+mn-lt"/>
                        </a:rPr>
                        <a:t>1</a:t>
                      </a:r>
                    </a:p>
                  </a:txBody>
                  <a:tcPr marL="45765" marR="45765" marT="22882" marB="22882" anchor="ctr">
                    <a:solidFill>
                      <a:schemeClr val="bg1"/>
                    </a:solidFill>
                  </a:tcPr>
                </a:tc>
                <a:tc>
                  <a:txBody>
                    <a:bodyPr/>
                    <a:lstStyle/>
                    <a:p>
                      <a:pPr algn="ctr" fontAlgn="t"/>
                      <a:r>
                        <a:rPr lang="en-US" sz="1600">
                          <a:solidFill>
                            <a:schemeClr val="tx1"/>
                          </a:solidFill>
                          <a:effectLst/>
                          <a:latin typeface="+mn-lt"/>
                        </a:rPr>
                        <a:t>5</a:t>
                      </a:r>
                    </a:p>
                  </a:txBody>
                  <a:tcPr marL="45765" marR="45765" marT="22882" marB="22882" anchor="ctr">
                    <a:solidFill>
                      <a:schemeClr val="bg1"/>
                    </a:solidFill>
                  </a:tcPr>
                </a:tc>
                <a:tc>
                  <a:txBody>
                    <a:bodyPr/>
                    <a:lstStyle/>
                    <a:p>
                      <a:pPr algn="ctr" fontAlgn="t"/>
                      <a:r>
                        <a:rPr lang="en-US" sz="1600">
                          <a:solidFill>
                            <a:schemeClr val="tx1"/>
                          </a:solidFill>
                          <a:effectLst/>
                          <a:latin typeface="+mn-lt"/>
                        </a:rPr>
                        <a:t>24</a:t>
                      </a:r>
                    </a:p>
                  </a:txBody>
                  <a:tcPr marL="45765" marR="45765" marT="22882" marB="22882" anchor="ctr">
                    <a:solidFill>
                      <a:schemeClr val="bg1"/>
                    </a:solidFill>
                  </a:tcPr>
                </a:tc>
                <a:tc>
                  <a:txBody>
                    <a:bodyPr/>
                    <a:lstStyle/>
                    <a:p>
                      <a:pPr algn="ctr" fontAlgn="t"/>
                      <a:r>
                        <a:rPr lang="en-US" sz="1600">
                          <a:solidFill>
                            <a:schemeClr val="tx1"/>
                          </a:solidFill>
                          <a:effectLst/>
                          <a:latin typeface="+mn-lt"/>
                        </a:rPr>
                        <a:t>48</a:t>
                      </a:r>
                    </a:p>
                  </a:txBody>
                  <a:tcPr marL="45765" marR="45765" marT="22882" marB="22882" anchor="ctr">
                    <a:solidFill>
                      <a:schemeClr val="bg1"/>
                    </a:solidFill>
                  </a:tcPr>
                </a:tc>
                <a:extLst>
                  <a:ext uri="{0D108BD9-81ED-4DB2-BD59-A6C34878D82A}">
                    <a16:rowId xmlns:a16="http://schemas.microsoft.com/office/drawing/2014/main" val="2701160737"/>
                  </a:ext>
                </a:extLst>
              </a:tr>
              <a:tr h="612000">
                <a:tc>
                  <a:txBody>
                    <a:bodyPr/>
                    <a:lstStyle/>
                    <a:p>
                      <a:pPr algn="l" fontAlgn="t"/>
                      <a:r>
                        <a:rPr lang="en-US" sz="1600" b="1" dirty="0">
                          <a:solidFill>
                            <a:schemeClr val="bg1"/>
                          </a:solidFill>
                          <a:effectLst/>
                          <a:latin typeface="+mn-lt"/>
                        </a:rPr>
                        <a:t>Yield per device</a:t>
                      </a:r>
                    </a:p>
                  </a:txBody>
                  <a:tcPr marL="45765" marR="45765" marT="22882" marB="22882" anchor="ctr">
                    <a:solidFill>
                      <a:srgbClr val="0084A8"/>
                    </a:solidFill>
                  </a:tcPr>
                </a:tc>
                <a:tc>
                  <a:txBody>
                    <a:bodyPr/>
                    <a:lstStyle/>
                    <a:p>
                      <a:pPr algn="ctr" fontAlgn="t"/>
                      <a:r>
                        <a:rPr lang="en-US" sz="1600" dirty="0">
                          <a:solidFill>
                            <a:srgbClr val="FF0000"/>
                          </a:solidFill>
                          <a:effectLst/>
                          <a:latin typeface="+mn-lt"/>
                        </a:rPr>
                        <a:t>&lt;50 Gb</a:t>
                      </a:r>
                    </a:p>
                  </a:txBody>
                  <a:tcPr marL="45765" marR="45765" marT="22882" marB="22882" anchor="ctr">
                    <a:solidFill>
                      <a:schemeClr val="bg1"/>
                    </a:solidFill>
                  </a:tcPr>
                </a:tc>
                <a:tc>
                  <a:txBody>
                    <a:bodyPr/>
                    <a:lstStyle/>
                    <a:p>
                      <a:pPr algn="ctr" fontAlgn="t"/>
                      <a:r>
                        <a:rPr lang="en-US" sz="1600" dirty="0">
                          <a:solidFill>
                            <a:srgbClr val="FF0000"/>
                          </a:solidFill>
                          <a:effectLst/>
                          <a:latin typeface="+mn-lt"/>
                        </a:rPr>
                        <a:t>&lt;50 Gb</a:t>
                      </a:r>
                    </a:p>
                  </a:txBody>
                  <a:tcPr marL="45765" marR="45765" marT="22882" marB="22882" anchor="ctr">
                    <a:solidFill>
                      <a:schemeClr val="bg1"/>
                    </a:solidFill>
                  </a:tcPr>
                </a:tc>
                <a:tc>
                  <a:txBody>
                    <a:bodyPr/>
                    <a:lstStyle/>
                    <a:p>
                      <a:pPr algn="ctr" fontAlgn="t"/>
                      <a:r>
                        <a:rPr lang="en-US" sz="1600" dirty="0">
                          <a:solidFill>
                            <a:srgbClr val="FF0000"/>
                          </a:solidFill>
                          <a:effectLst/>
                          <a:latin typeface="+mn-lt"/>
                        </a:rPr>
                        <a:t>&lt;250 Gb</a:t>
                      </a:r>
                    </a:p>
                  </a:txBody>
                  <a:tcPr marL="45765" marR="45765" marT="22882" marB="22882" anchor="ctr">
                    <a:solidFill>
                      <a:schemeClr val="bg1"/>
                    </a:solidFill>
                  </a:tcPr>
                </a:tc>
                <a:tc>
                  <a:txBody>
                    <a:bodyPr/>
                    <a:lstStyle/>
                    <a:p>
                      <a:pPr algn="ctr" fontAlgn="t"/>
                      <a:r>
                        <a:rPr lang="en-US" sz="1600" dirty="0">
                          <a:solidFill>
                            <a:srgbClr val="FF0000"/>
                          </a:solidFill>
                          <a:effectLst/>
                          <a:latin typeface="+mn-lt"/>
                        </a:rPr>
                        <a:t>&lt;5.2 Tb</a:t>
                      </a:r>
                    </a:p>
                  </a:txBody>
                  <a:tcPr marL="45765" marR="45765" marT="22882" marB="22882" anchor="ctr">
                    <a:solidFill>
                      <a:schemeClr val="bg1"/>
                    </a:solidFill>
                  </a:tcPr>
                </a:tc>
                <a:tc>
                  <a:txBody>
                    <a:bodyPr/>
                    <a:lstStyle/>
                    <a:p>
                      <a:pPr algn="ctr" fontAlgn="t"/>
                      <a:r>
                        <a:rPr lang="en-US" sz="1600" dirty="0">
                          <a:solidFill>
                            <a:srgbClr val="FF0000"/>
                          </a:solidFill>
                          <a:effectLst/>
                          <a:latin typeface="+mn-lt"/>
                        </a:rPr>
                        <a:t>&lt;10.5 Tb</a:t>
                      </a:r>
                    </a:p>
                  </a:txBody>
                  <a:tcPr marL="45765" marR="45765" marT="22882" marB="22882" anchor="ctr">
                    <a:solidFill>
                      <a:schemeClr val="bg1"/>
                    </a:solidFill>
                  </a:tcPr>
                </a:tc>
                <a:extLst>
                  <a:ext uri="{0D108BD9-81ED-4DB2-BD59-A6C34878D82A}">
                    <a16:rowId xmlns:a16="http://schemas.microsoft.com/office/drawing/2014/main" val="847597132"/>
                  </a:ext>
                </a:extLst>
              </a:tr>
              <a:tr h="612000">
                <a:tc>
                  <a:txBody>
                    <a:bodyPr/>
                    <a:lstStyle/>
                    <a:p>
                      <a:pPr algn="l" fontAlgn="t"/>
                      <a:r>
                        <a:rPr lang="en-US" sz="1600" b="1" dirty="0">
                          <a:solidFill>
                            <a:schemeClr val="bg1"/>
                          </a:solidFill>
                          <a:effectLst/>
                          <a:latin typeface="+mn-lt"/>
                        </a:rPr>
                        <a:t>Starting price</a:t>
                      </a:r>
                    </a:p>
                  </a:txBody>
                  <a:tcPr marL="45765" marR="45765" marT="22882" marB="22882" anchor="ctr">
                    <a:solidFill>
                      <a:srgbClr val="0084A8"/>
                    </a:solidFill>
                  </a:tcPr>
                </a:tc>
                <a:tc>
                  <a:txBody>
                    <a:bodyPr/>
                    <a:lstStyle/>
                    <a:p>
                      <a:pPr algn="ctr" fontAlgn="t"/>
                      <a:r>
                        <a:rPr lang="en-US" sz="1600" dirty="0">
                          <a:solidFill>
                            <a:srgbClr val="FF0000"/>
                          </a:solidFill>
                          <a:effectLst/>
                          <a:latin typeface="+mn-lt"/>
                        </a:rPr>
                        <a:t>$1,000</a:t>
                      </a:r>
                    </a:p>
                  </a:txBody>
                  <a:tcPr marL="45765" marR="45765" marT="22882" marB="22882" anchor="ctr">
                    <a:solidFill>
                      <a:schemeClr val="bg1"/>
                    </a:solidFill>
                  </a:tcPr>
                </a:tc>
                <a:tc>
                  <a:txBody>
                    <a:bodyPr/>
                    <a:lstStyle/>
                    <a:p>
                      <a:pPr algn="ctr" fontAlgn="t"/>
                      <a:r>
                        <a:rPr lang="en-US" sz="1600" dirty="0">
                          <a:solidFill>
                            <a:srgbClr val="FF0000"/>
                          </a:solidFill>
                          <a:effectLst/>
                          <a:latin typeface="+mn-lt"/>
                        </a:rPr>
                        <a:t>$4,990</a:t>
                      </a:r>
                    </a:p>
                  </a:txBody>
                  <a:tcPr marL="45765" marR="45765" marT="22882" marB="22882" anchor="ctr">
                    <a:solidFill>
                      <a:schemeClr val="bg1"/>
                    </a:solidFill>
                  </a:tcPr>
                </a:tc>
                <a:tc>
                  <a:txBody>
                    <a:bodyPr/>
                    <a:lstStyle/>
                    <a:p>
                      <a:pPr algn="ctr" fontAlgn="t"/>
                      <a:r>
                        <a:rPr lang="en-US" sz="1600" dirty="0">
                          <a:solidFill>
                            <a:srgbClr val="FF0000"/>
                          </a:solidFill>
                          <a:effectLst/>
                          <a:latin typeface="+mn-lt"/>
                        </a:rPr>
                        <a:t>$49,995</a:t>
                      </a:r>
                    </a:p>
                  </a:txBody>
                  <a:tcPr marL="45765" marR="45765" marT="22882" marB="22882" anchor="ctr">
                    <a:solidFill>
                      <a:schemeClr val="bg1"/>
                    </a:solidFill>
                  </a:tcPr>
                </a:tc>
                <a:tc>
                  <a:txBody>
                    <a:bodyPr/>
                    <a:lstStyle/>
                    <a:p>
                      <a:pPr algn="ctr" fontAlgn="t"/>
                      <a:r>
                        <a:rPr lang="en-US" sz="1600" dirty="0">
                          <a:solidFill>
                            <a:srgbClr val="FF0000"/>
                          </a:solidFill>
                          <a:effectLst/>
                          <a:latin typeface="+mn-lt"/>
                        </a:rPr>
                        <a:t>$195,455</a:t>
                      </a:r>
                    </a:p>
                  </a:txBody>
                  <a:tcPr marL="45765" marR="45765" marT="22882" marB="22882" anchor="ctr">
                    <a:solidFill>
                      <a:schemeClr val="bg1"/>
                    </a:solidFill>
                  </a:tcPr>
                </a:tc>
                <a:tc>
                  <a:txBody>
                    <a:bodyPr/>
                    <a:lstStyle/>
                    <a:p>
                      <a:pPr algn="ctr" fontAlgn="t"/>
                      <a:r>
                        <a:rPr lang="en-US" sz="1600" dirty="0">
                          <a:solidFill>
                            <a:srgbClr val="FF0000"/>
                          </a:solidFill>
                          <a:effectLst/>
                          <a:latin typeface="+mn-lt"/>
                        </a:rPr>
                        <a:t>$327,455</a:t>
                      </a:r>
                    </a:p>
                  </a:txBody>
                  <a:tcPr marL="45765" marR="45765" marT="22882" marB="22882" anchor="ctr">
                    <a:solidFill>
                      <a:schemeClr val="bg1"/>
                    </a:solidFill>
                  </a:tcPr>
                </a:tc>
                <a:extLst>
                  <a:ext uri="{0D108BD9-81ED-4DB2-BD59-A6C34878D82A}">
                    <a16:rowId xmlns:a16="http://schemas.microsoft.com/office/drawing/2014/main" val="4127620895"/>
                  </a:ext>
                </a:extLst>
              </a:tr>
            </a:tbl>
          </a:graphicData>
        </a:graphic>
      </p:graphicFrame>
      <p:sp>
        <p:nvSpPr>
          <p:cNvPr id="12" name="Rectangle 1">
            <a:extLst>
              <a:ext uri="{FF2B5EF4-FFF2-40B4-BE49-F238E27FC236}">
                <a16:creationId xmlns:a16="http://schemas.microsoft.com/office/drawing/2014/main" id="{EC027435-D946-6144-AF82-51CFC4B6B3A0}"/>
              </a:ext>
            </a:extLst>
          </p:cNvPr>
          <p:cNvSpPr>
            <a:spLocks noChangeArrowheads="1"/>
          </p:cNvSpPr>
          <p:nvPr/>
        </p:nvSpPr>
        <p:spPr bwMode="auto">
          <a:xfrm>
            <a:off x="1304925" y="1371600"/>
            <a:ext cx="9144000" cy="0"/>
          </a:xfrm>
          <a:prstGeom prst="rect">
            <a:avLst/>
          </a:prstGeom>
          <a:solidFill>
            <a:srgbClr val="F0EFED"/>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br>
              <a:rPr kumimoji="0" lang="en-US" altLang="en-US" sz="1200" b="0" i="0" u="none" strike="noStrike" kern="1200" cap="none" spc="0" normalizeH="0" baseline="0" noProof="0">
                <a:ln>
                  <a:noFill/>
                </a:ln>
                <a:solidFill>
                  <a:srgbClr val="4A4A4A"/>
                </a:solidFill>
                <a:effectLst/>
                <a:uLnTx/>
                <a:uFillTx/>
                <a:latin typeface="inherit"/>
                <a:ea typeface="+mn-ea"/>
                <a:cs typeface="+mn-cs"/>
              </a:rPr>
            </a:br>
            <a:endParaRPr kumimoji="0" lang="en-US" altLang="en-US"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pic>
        <p:nvPicPr>
          <p:cNvPr id="15" name="Picture 14">
            <a:extLst>
              <a:ext uri="{FF2B5EF4-FFF2-40B4-BE49-F238E27FC236}">
                <a16:creationId xmlns:a16="http://schemas.microsoft.com/office/drawing/2014/main" id="{217427CB-766E-F646-89AA-716B665D175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91848" y="949879"/>
            <a:ext cx="8589825" cy="1614357"/>
          </a:xfrm>
          <a:prstGeom prst="rect">
            <a:avLst/>
          </a:prstGeom>
        </p:spPr>
      </p:pic>
    </p:spTree>
    <p:extLst>
      <p:ext uri="{BB962C8B-B14F-4D97-AF65-F5344CB8AC3E}">
        <p14:creationId xmlns:p14="http://schemas.microsoft.com/office/powerpoint/2010/main" val="3271589234"/>
      </p:ext>
    </p:extLst>
  </p:cSld>
  <p:clrMapOvr>
    <a:masterClrMapping/>
  </p:clrMapOvr>
  <p:transition/>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4D92CF4-B227-3D41-98A2-B623783F373E}"/>
              </a:ext>
            </a:extLst>
          </p:cNvPr>
          <p:cNvSpPr>
            <a:spLocks noGrp="1"/>
          </p:cNvSpPr>
          <p:nvPr>
            <p:ph type="title"/>
          </p:nvPr>
        </p:nvSpPr>
        <p:spPr/>
        <p:txBody>
          <a:bodyPr/>
          <a:lstStyle/>
          <a:p>
            <a:r>
              <a:rPr lang="en-US" dirty="0"/>
              <a:t>Illumina Sequencers</a:t>
            </a:r>
          </a:p>
        </p:txBody>
      </p:sp>
      <p:sp>
        <p:nvSpPr>
          <p:cNvPr id="4" name="Slide Number Placeholder 3">
            <a:extLst>
              <a:ext uri="{FF2B5EF4-FFF2-40B4-BE49-F238E27FC236}">
                <a16:creationId xmlns:a16="http://schemas.microsoft.com/office/drawing/2014/main" id="{1D010959-B067-324B-8564-92AEB97482F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aphicFrame>
        <p:nvGraphicFramePr>
          <p:cNvPr id="9" name="Table 8">
            <a:extLst>
              <a:ext uri="{FF2B5EF4-FFF2-40B4-BE49-F238E27FC236}">
                <a16:creationId xmlns:a16="http://schemas.microsoft.com/office/drawing/2014/main" id="{4387804A-9EE2-BB43-B75C-3A860397AD14}"/>
              </a:ext>
            </a:extLst>
          </p:cNvPr>
          <p:cNvGraphicFramePr>
            <a:graphicFrameLocks noGrp="1"/>
          </p:cNvGraphicFramePr>
          <p:nvPr/>
        </p:nvGraphicFramePr>
        <p:xfrm>
          <a:off x="72009" y="3212976"/>
          <a:ext cx="9036495" cy="3126560"/>
        </p:xfrm>
        <a:graphic>
          <a:graphicData uri="http://schemas.openxmlformats.org/drawingml/2006/table">
            <a:tbl>
              <a:tblPr>
                <a:tableStyleId>{C4B1156A-380E-4F78-BDF5-A606A8083BF9}</a:tableStyleId>
              </a:tblPr>
              <a:tblGrid>
                <a:gridCol w="1475655">
                  <a:extLst>
                    <a:ext uri="{9D8B030D-6E8A-4147-A177-3AD203B41FA5}">
                      <a16:colId xmlns:a16="http://schemas.microsoft.com/office/drawing/2014/main" val="1572921260"/>
                    </a:ext>
                  </a:extLst>
                </a:gridCol>
                <a:gridCol w="1260140">
                  <a:extLst>
                    <a:ext uri="{9D8B030D-6E8A-4147-A177-3AD203B41FA5}">
                      <a16:colId xmlns:a16="http://schemas.microsoft.com/office/drawing/2014/main" val="1815330125"/>
                    </a:ext>
                  </a:extLst>
                </a:gridCol>
                <a:gridCol w="1260140">
                  <a:extLst>
                    <a:ext uri="{9D8B030D-6E8A-4147-A177-3AD203B41FA5}">
                      <a16:colId xmlns:a16="http://schemas.microsoft.com/office/drawing/2014/main" val="2260076244"/>
                    </a:ext>
                  </a:extLst>
                </a:gridCol>
                <a:gridCol w="1260140">
                  <a:extLst>
                    <a:ext uri="{9D8B030D-6E8A-4147-A177-3AD203B41FA5}">
                      <a16:colId xmlns:a16="http://schemas.microsoft.com/office/drawing/2014/main" val="2685481021"/>
                    </a:ext>
                  </a:extLst>
                </a:gridCol>
                <a:gridCol w="1260140">
                  <a:extLst>
                    <a:ext uri="{9D8B030D-6E8A-4147-A177-3AD203B41FA5}">
                      <a16:colId xmlns:a16="http://schemas.microsoft.com/office/drawing/2014/main" val="2959745887"/>
                    </a:ext>
                  </a:extLst>
                </a:gridCol>
                <a:gridCol w="1260140">
                  <a:extLst>
                    <a:ext uri="{9D8B030D-6E8A-4147-A177-3AD203B41FA5}">
                      <a16:colId xmlns:a16="http://schemas.microsoft.com/office/drawing/2014/main" val="2277945933"/>
                    </a:ext>
                  </a:extLst>
                </a:gridCol>
                <a:gridCol w="1260140">
                  <a:extLst>
                    <a:ext uri="{9D8B030D-6E8A-4147-A177-3AD203B41FA5}">
                      <a16:colId xmlns:a16="http://schemas.microsoft.com/office/drawing/2014/main" val="559356002"/>
                    </a:ext>
                  </a:extLst>
                </a:gridCol>
              </a:tblGrid>
              <a:tr h="625312">
                <a:tc>
                  <a:txBody>
                    <a:bodyPr/>
                    <a:lstStyle/>
                    <a:p>
                      <a:pPr algn="l" fontAlgn="ctr"/>
                      <a:r>
                        <a:rPr lang="en-US" sz="1600" b="1" dirty="0">
                          <a:effectLst/>
                        </a:rPr>
                        <a:t>Run time</a:t>
                      </a:r>
                    </a:p>
                  </a:txBody>
                  <a:tcPr marL="68816" marR="68816" marT="68816" marB="68816" anchor="ctr"/>
                </a:tc>
                <a:tc>
                  <a:txBody>
                    <a:bodyPr/>
                    <a:lstStyle/>
                    <a:p>
                      <a:pPr algn="ctr" fontAlgn="ctr"/>
                      <a:r>
                        <a:rPr lang="en-US" sz="1600" dirty="0">
                          <a:effectLst/>
                        </a:rPr>
                        <a:t>9.5–19 </a:t>
                      </a:r>
                      <a:r>
                        <a:rPr lang="en-US" sz="1600" dirty="0" err="1">
                          <a:effectLst/>
                        </a:rPr>
                        <a:t>hrs</a:t>
                      </a:r>
                      <a:endParaRPr lang="en-US" sz="1600" dirty="0">
                        <a:effectLst/>
                      </a:endParaRPr>
                    </a:p>
                  </a:txBody>
                  <a:tcPr marL="68816" marR="68816" marT="68816" marB="68816" anchor="ctr">
                    <a:solidFill>
                      <a:schemeClr val="bg1"/>
                    </a:solidFill>
                  </a:tcPr>
                </a:tc>
                <a:tc>
                  <a:txBody>
                    <a:bodyPr/>
                    <a:lstStyle/>
                    <a:p>
                      <a:pPr algn="ctr" fontAlgn="ctr"/>
                      <a:r>
                        <a:rPr lang="en-US" sz="1600" dirty="0">
                          <a:effectLst/>
                        </a:rPr>
                        <a:t>4–24 </a:t>
                      </a:r>
                      <a:r>
                        <a:rPr lang="en-US" sz="1600" dirty="0" err="1">
                          <a:effectLst/>
                        </a:rPr>
                        <a:t>hrs</a:t>
                      </a:r>
                      <a:endParaRPr lang="en-US" sz="1600" dirty="0">
                        <a:effectLst/>
                      </a:endParaRPr>
                    </a:p>
                  </a:txBody>
                  <a:tcPr marL="68816" marR="68816" marT="68816" marB="68816" anchor="ctr">
                    <a:solidFill>
                      <a:schemeClr val="bg1"/>
                    </a:solidFill>
                  </a:tcPr>
                </a:tc>
                <a:tc>
                  <a:txBody>
                    <a:bodyPr/>
                    <a:lstStyle/>
                    <a:p>
                      <a:pPr algn="ctr" fontAlgn="ctr"/>
                      <a:r>
                        <a:rPr lang="en-US" sz="1600" dirty="0">
                          <a:effectLst/>
                        </a:rPr>
                        <a:t>4–55 </a:t>
                      </a:r>
                      <a:r>
                        <a:rPr lang="en-US" sz="1600" dirty="0" err="1">
                          <a:effectLst/>
                        </a:rPr>
                        <a:t>hrs</a:t>
                      </a:r>
                      <a:endParaRPr lang="en-US" sz="1600" dirty="0">
                        <a:effectLst/>
                      </a:endParaRPr>
                    </a:p>
                  </a:txBody>
                  <a:tcPr marL="68816" marR="68816" marT="68816" marB="68816" anchor="ctr">
                    <a:solidFill>
                      <a:schemeClr val="bg1"/>
                    </a:solidFill>
                  </a:tcPr>
                </a:tc>
                <a:tc>
                  <a:txBody>
                    <a:bodyPr/>
                    <a:lstStyle/>
                    <a:p>
                      <a:pPr algn="ctr" fontAlgn="ctr"/>
                      <a:r>
                        <a:rPr lang="en-US" sz="1600" dirty="0">
                          <a:effectLst/>
                        </a:rPr>
                        <a:t>12–30 </a:t>
                      </a:r>
                      <a:r>
                        <a:rPr lang="en-US" sz="1600" dirty="0" err="1">
                          <a:effectLst/>
                        </a:rPr>
                        <a:t>hrs</a:t>
                      </a:r>
                      <a:endParaRPr lang="en-US" sz="1600" dirty="0">
                        <a:effectLst/>
                      </a:endParaRPr>
                    </a:p>
                  </a:txBody>
                  <a:tcPr marL="68816" marR="68816" marT="68816" marB="68816" anchor="ctr">
                    <a:solidFill>
                      <a:schemeClr val="bg1"/>
                    </a:solidFill>
                  </a:tcPr>
                </a:tc>
                <a:tc>
                  <a:txBody>
                    <a:bodyPr/>
                    <a:lstStyle/>
                    <a:p>
                      <a:pPr algn="ctr" fontAlgn="ctr"/>
                      <a:r>
                        <a:rPr lang="en-US" sz="1600" dirty="0">
                          <a:effectLst/>
                        </a:rPr>
                        <a:t>24-48 </a:t>
                      </a:r>
                      <a:r>
                        <a:rPr lang="en-US" sz="1600" dirty="0" err="1">
                          <a:effectLst/>
                        </a:rPr>
                        <a:t>hrs</a:t>
                      </a:r>
                      <a:endParaRPr lang="en-US" sz="1600" dirty="0">
                        <a:effectLst/>
                      </a:endParaRPr>
                    </a:p>
                  </a:txBody>
                  <a:tcPr marL="68816" marR="68816" marT="68816" marB="68816" anchor="ctr">
                    <a:solidFill>
                      <a:schemeClr val="bg1"/>
                    </a:solidFill>
                  </a:tcPr>
                </a:tc>
                <a:tc>
                  <a:txBody>
                    <a:bodyPr/>
                    <a:lstStyle/>
                    <a:p>
                      <a:pPr algn="ctr" fontAlgn="ctr"/>
                      <a:r>
                        <a:rPr lang="en-US" sz="1600" dirty="0">
                          <a:effectLst/>
                        </a:rPr>
                        <a:t>13-44 </a:t>
                      </a:r>
                      <a:r>
                        <a:rPr lang="en-US" sz="1600" dirty="0" err="1">
                          <a:effectLst/>
                        </a:rPr>
                        <a:t>hrs</a:t>
                      </a:r>
                      <a:endParaRPr lang="en-US" sz="1600" dirty="0">
                        <a:effectLst/>
                      </a:endParaRPr>
                    </a:p>
                  </a:txBody>
                  <a:tcPr marL="60425" marR="60425" marT="60425" marB="60425" anchor="ctr">
                    <a:solidFill>
                      <a:schemeClr val="bg1"/>
                    </a:solidFill>
                  </a:tcPr>
                </a:tc>
                <a:extLst>
                  <a:ext uri="{0D108BD9-81ED-4DB2-BD59-A6C34878D82A}">
                    <a16:rowId xmlns:a16="http://schemas.microsoft.com/office/drawing/2014/main" val="2445007405"/>
                  </a:ext>
                </a:extLst>
              </a:tr>
              <a:tr h="625312">
                <a:tc>
                  <a:txBody>
                    <a:bodyPr/>
                    <a:lstStyle/>
                    <a:p>
                      <a:pPr algn="l" fontAlgn="ctr"/>
                      <a:r>
                        <a:rPr lang="en-US" sz="1600" b="1" dirty="0">
                          <a:effectLst/>
                        </a:rPr>
                        <a:t>Max. reads per run</a:t>
                      </a:r>
                    </a:p>
                  </a:txBody>
                  <a:tcPr marL="68816" marR="68816" marT="68816" marB="68816" anchor="ctr"/>
                </a:tc>
                <a:tc>
                  <a:txBody>
                    <a:bodyPr/>
                    <a:lstStyle/>
                    <a:p>
                      <a:pPr algn="ctr" fontAlgn="ctr"/>
                      <a:r>
                        <a:rPr lang="en-US" sz="1600">
                          <a:effectLst/>
                        </a:rPr>
                        <a:t>4 million</a:t>
                      </a:r>
                    </a:p>
                  </a:txBody>
                  <a:tcPr marL="68816" marR="68816" marT="68816" marB="68816" anchor="ctr">
                    <a:solidFill>
                      <a:schemeClr val="bg1"/>
                    </a:solidFill>
                  </a:tcPr>
                </a:tc>
                <a:tc>
                  <a:txBody>
                    <a:bodyPr/>
                    <a:lstStyle/>
                    <a:p>
                      <a:pPr algn="ctr" fontAlgn="ctr"/>
                      <a:r>
                        <a:rPr lang="en-US" sz="1600">
                          <a:effectLst/>
                        </a:rPr>
                        <a:t>25 million</a:t>
                      </a:r>
                    </a:p>
                  </a:txBody>
                  <a:tcPr marL="68816" marR="68816" marT="68816" marB="68816" anchor="ctr">
                    <a:solidFill>
                      <a:schemeClr val="bg1"/>
                    </a:solidFill>
                  </a:tcPr>
                </a:tc>
                <a:tc>
                  <a:txBody>
                    <a:bodyPr/>
                    <a:lstStyle/>
                    <a:p>
                      <a:pPr algn="ctr" fontAlgn="ctr"/>
                      <a:r>
                        <a:rPr lang="en-US" sz="1600" dirty="0">
                          <a:effectLst/>
                        </a:rPr>
                        <a:t>25 million</a:t>
                      </a:r>
                    </a:p>
                  </a:txBody>
                  <a:tcPr marL="68816" marR="68816" marT="68816" marB="68816" anchor="ctr">
                    <a:solidFill>
                      <a:schemeClr val="bg1"/>
                    </a:solidFill>
                  </a:tcPr>
                </a:tc>
                <a:tc>
                  <a:txBody>
                    <a:bodyPr/>
                    <a:lstStyle/>
                    <a:p>
                      <a:pPr algn="ctr" fontAlgn="ctr"/>
                      <a:r>
                        <a:rPr lang="en-US" sz="1600">
                          <a:effectLst/>
                        </a:rPr>
                        <a:t>400 million</a:t>
                      </a:r>
                    </a:p>
                  </a:txBody>
                  <a:tcPr marL="68816" marR="68816" marT="68816" marB="68816" anchor="ctr">
                    <a:solidFill>
                      <a:schemeClr val="bg1"/>
                    </a:solidFill>
                  </a:tcPr>
                </a:tc>
                <a:tc>
                  <a:txBody>
                    <a:bodyPr/>
                    <a:lstStyle/>
                    <a:p>
                      <a:pPr algn="ctr" fontAlgn="ctr"/>
                      <a:r>
                        <a:rPr lang="en-US" sz="1600" dirty="0">
                          <a:effectLst/>
                        </a:rPr>
                        <a:t>1 billion</a:t>
                      </a:r>
                    </a:p>
                  </a:txBody>
                  <a:tcPr marL="68816" marR="68816" marT="68816" marB="68816" anchor="ctr">
                    <a:solidFill>
                      <a:schemeClr val="bg1"/>
                    </a:solidFill>
                  </a:tcPr>
                </a:tc>
                <a:tc>
                  <a:txBody>
                    <a:bodyPr/>
                    <a:lstStyle/>
                    <a:p>
                      <a:pPr algn="ctr" fontAlgn="ctr"/>
                      <a:r>
                        <a:rPr lang="en-US" sz="1600" dirty="0">
                          <a:effectLst/>
                        </a:rPr>
                        <a:t>20 billion</a:t>
                      </a:r>
                    </a:p>
                  </a:txBody>
                  <a:tcPr marL="60425" marR="60425" marT="60425" marB="60425" anchor="ctr">
                    <a:solidFill>
                      <a:schemeClr val="bg1"/>
                    </a:solidFill>
                  </a:tcPr>
                </a:tc>
                <a:extLst>
                  <a:ext uri="{0D108BD9-81ED-4DB2-BD59-A6C34878D82A}">
                    <a16:rowId xmlns:a16="http://schemas.microsoft.com/office/drawing/2014/main" val="1408803886"/>
                  </a:ext>
                </a:extLst>
              </a:tr>
              <a:tr h="625312">
                <a:tc>
                  <a:txBody>
                    <a:bodyPr/>
                    <a:lstStyle/>
                    <a:p>
                      <a:pPr algn="l" fontAlgn="ctr"/>
                      <a:r>
                        <a:rPr lang="en-US" sz="1600" b="1" dirty="0">
                          <a:effectLst/>
                        </a:rPr>
                        <a:t>Max. read length</a:t>
                      </a:r>
                    </a:p>
                  </a:txBody>
                  <a:tcPr marL="68816" marR="68816" marT="68816" marB="68816" anchor="ctr"/>
                </a:tc>
                <a:tc>
                  <a:txBody>
                    <a:bodyPr/>
                    <a:lstStyle/>
                    <a:p>
                      <a:pPr algn="ctr" fontAlgn="ctr"/>
                      <a:r>
                        <a:rPr lang="en-US" sz="1600">
                          <a:effectLst/>
                        </a:rPr>
                        <a:t>2 × 150 bp</a:t>
                      </a:r>
                    </a:p>
                  </a:txBody>
                  <a:tcPr marL="68816" marR="68816" marT="68816" marB="68816" anchor="ctr">
                    <a:solidFill>
                      <a:schemeClr val="bg1"/>
                    </a:solidFill>
                  </a:tcPr>
                </a:tc>
                <a:tc>
                  <a:txBody>
                    <a:bodyPr/>
                    <a:lstStyle/>
                    <a:p>
                      <a:pPr algn="ctr" fontAlgn="ctr"/>
                      <a:r>
                        <a:rPr lang="en-US" sz="1600" dirty="0">
                          <a:effectLst/>
                        </a:rPr>
                        <a:t>2 × 150 </a:t>
                      </a:r>
                      <a:r>
                        <a:rPr lang="en-US" sz="1600" dirty="0" err="1">
                          <a:effectLst/>
                        </a:rPr>
                        <a:t>bp</a:t>
                      </a:r>
                      <a:endParaRPr lang="en-US" sz="1600" dirty="0">
                        <a:effectLst/>
                      </a:endParaRPr>
                    </a:p>
                  </a:txBody>
                  <a:tcPr marL="68816" marR="68816" marT="68816" marB="68816" anchor="ctr">
                    <a:solidFill>
                      <a:schemeClr val="bg1"/>
                    </a:solidFill>
                  </a:tcPr>
                </a:tc>
                <a:tc>
                  <a:txBody>
                    <a:bodyPr/>
                    <a:lstStyle/>
                    <a:p>
                      <a:pPr algn="ctr" fontAlgn="ctr"/>
                      <a:r>
                        <a:rPr lang="en-US" sz="1600">
                          <a:effectLst/>
                        </a:rPr>
                        <a:t>2 × 300 bp</a:t>
                      </a:r>
                    </a:p>
                  </a:txBody>
                  <a:tcPr marL="68816" marR="68816" marT="68816" marB="68816" anchor="ctr">
                    <a:solidFill>
                      <a:schemeClr val="bg1"/>
                    </a:solidFill>
                  </a:tcPr>
                </a:tc>
                <a:tc>
                  <a:txBody>
                    <a:bodyPr/>
                    <a:lstStyle/>
                    <a:p>
                      <a:pPr algn="ctr" fontAlgn="ctr"/>
                      <a:r>
                        <a:rPr lang="en-US" sz="1600">
                          <a:effectLst/>
                        </a:rPr>
                        <a:t>2 × 150 bp</a:t>
                      </a:r>
                    </a:p>
                  </a:txBody>
                  <a:tcPr marL="68816" marR="68816" marT="68816" marB="68816" anchor="ctr">
                    <a:solidFill>
                      <a:schemeClr val="bg1"/>
                    </a:solidFill>
                  </a:tcPr>
                </a:tc>
                <a:tc>
                  <a:txBody>
                    <a:bodyPr/>
                    <a:lstStyle/>
                    <a:p>
                      <a:pPr algn="ctr" fontAlgn="ctr"/>
                      <a:r>
                        <a:rPr lang="en-US" sz="1600" dirty="0">
                          <a:effectLst/>
                        </a:rPr>
                        <a:t>2 × 150 </a:t>
                      </a:r>
                      <a:r>
                        <a:rPr lang="en-US" sz="1600" dirty="0" err="1">
                          <a:effectLst/>
                        </a:rPr>
                        <a:t>bp</a:t>
                      </a:r>
                      <a:endParaRPr lang="en-US" sz="1600" dirty="0">
                        <a:effectLst/>
                      </a:endParaRPr>
                    </a:p>
                  </a:txBody>
                  <a:tcPr marL="68816" marR="68816" marT="68816" marB="68816" anchor="ctr">
                    <a:solidFill>
                      <a:schemeClr val="bg1"/>
                    </a:solidFill>
                  </a:tcPr>
                </a:tc>
                <a:tc>
                  <a:txBody>
                    <a:bodyPr/>
                    <a:lstStyle/>
                    <a:p>
                      <a:pPr algn="ctr" fontAlgn="ctr"/>
                      <a:r>
                        <a:rPr lang="en-US" sz="1600" dirty="0">
                          <a:effectLst/>
                        </a:rPr>
                        <a:t>2 x 250</a:t>
                      </a:r>
                    </a:p>
                  </a:txBody>
                  <a:tcPr marL="60425" marR="60425" marT="60425" marB="60425" anchor="ctr">
                    <a:solidFill>
                      <a:schemeClr val="bg1"/>
                    </a:solidFill>
                  </a:tcPr>
                </a:tc>
                <a:extLst>
                  <a:ext uri="{0D108BD9-81ED-4DB2-BD59-A6C34878D82A}">
                    <a16:rowId xmlns:a16="http://schemas.microsoft.com/office/drawing/2014/main" val="1784464204"/>
                  </a:ext>
                </a:extLst>
              </a:tr>
              <a:tr h="625312">
                <a:tc>
                  <a:txBody>
                    <a:bodyPr/>
                    <a:lstStyle/>
                    <a:p>
                      <a:pPr algn="l" fontAlgn="ctr"/>
                      <a:r>
                        <a:rPr lang="en-US" sz="1600" b="1" dirty="0">
                          <a:effectLst/>
                        </a:rPr>
                        <a:t>Max. output</a:t>
                      </a:r>
                    </a:p>
                  </a:txBody>
                  <a:tcPr marL="68816" marR="68816" marT="68816" marB="68816" anchor="ctr"/>
                </a:tc>
                <a:tc>
                  <a:txBody>
                    <a:bodyPr/>
                    <a:lstStyle/>
                    <a:p>
                      <a:pPr algn="ctr" fontAlgn="ctr"/>
                      <a:r>
                        <a:rPr lang="en-US" sz="1600" dirty="0">
                          <a:solidFill>
                            <a:srgbClr val="FF0000"/>
                          </a:solidFill>
                          <a:effectLst/>
                        </a:rPr>
                        <a:t>1.2 Gb</a:t>
                      </a:r>
                    </a:p>
                  </a:txBody>
                  <a:tcPr marL="68816" marR="68816" marT="68816" marB="68816" anchor="ctr">
                    <a:solidFill>
                      <a:schemeClr val="bg1"/>
                    </a:solidFill>
                  </a:tcPr>
                </a:tc>
                <a:tc>
                  <a:txBody>
                    <a:bodyPr/>
                    <a:lstStyle/>
                    <a:p>
                      <a:pPr algn="ctr" fontAlgn="ctr"/>
                      <a:r>
                        <a:rPr lang="en-US" sz="1600">
                          <a:solidFill>
                            <a:srgbClr val="FF0000"/>
                          </a:solidFill>
                          <a:effectLst/>
                        </a:rPr>
                        <a:t>7.5 Gb</a:t>
                      </a:r>
                    </a:p>
                  </a:txBody>
                  <a:tcPr marL="68816" marR="68816" marT="68816" marB="68816" anchor="ctr">
                    <a:solidFill>
                      <a:schemeClr val="bg1"/>
                    </a:solidFill>
                  </a:tcPr>
                </a:tc>
                <a:tc>
                  <a:txBody>
                    <a:bodyPr/>
                    <a:lstStyle/>
                    <a:p>
                      <a:pPr algn="ctr" fontAlgn="ctr"/>
                      <a:r>
                        <a:rPr lang="en-US" sz="1600">
                          <a:solidFill>
                            <a:srgbClr val="FF0000"/>
                          </a:solidFill>
                          <a:effectLst/>
                        </a:rPr>
                        <a:t>15 Gb</a:t>
                      </a:r>
                    </a:p>
                  </a:txBody>
                  <a:tcPr marL="68816" marR="68816" marT="68816" marB="68816" anchor="ctr">
                    <a:solidFill>
                      <a:schemeClr val="bg1"/>
                    </a:solidFill>
                  </a:tcPr>
                </a:tc>
                <a:tc>
                  <a:txBody>
                    <a:bodyPr/>
                    <a:lstStyle/>
                    <a:p>
                      <a:pPr algn="ctr" fontAlgn="ctr"/>
                      <a:r>
                        <a:rPr lang="en-US" sz="1600">
                          <a:solidFill>
                            <a:srgbClr val="FF0000"/>
                          </a:solidFill>
                          <a:effectLst/>
                        </a:rPr>
                        <a:t>120 Gb</a:t>
                      </a:r>
                    </a:p>
                  </a:txBody>
                  <a:tcPr marL="68816" marR="68816" marT="68816" marB="68816" anchor="ctr">
                    <a:solidFill>
                      <a:schemeClr val="bg1"/>
                    </a:solidFill>
                  </a:tcPr>
                </a:tc>
                <a:tc>
                  <a:txBody>
                    <a:bodyPr/>
                    <a:lstStyle/>
                    <a:p>
                      <a:pPr algn="ctr" fontAlgn="ctr"/>
                      <a:r>
                        <a:rPr lang="en-US" sz="1600" dirty="0">
                          <a:solidFill>
                            <a:srgbClr val="FF0000"/>
                          </a:solidFill>
                          <a:effectLst/>
                        </a:rPr>
                        <a:t>300 Gb</a:t>
                      </a:r>
                    </a:p>
                  </a:txBody>
                  <a:tcPr marL="68816" marR="68816" marT="68816" marB="68816" anchor="ctr">
                    <a:solidFill>
                      <a:schemeClr val="bg1"/>
                    </a:solidFill>
                  </a:tcPr>
                </a:tc>
                <a:tc>
                  <a:txBody>
                    <a:bodyPr/>
                    <a:lstStyle/>
                    <a:p>
                      <a:pPr algn="ctr" fontAlgn="ctr"/>
                      <a:r>
                        <a:rPr lang="en-US" sz="1600" dirty="0">
                          <a:solidFill>
                            <a:srgbClr val="FF0000"/>
                          </a:solidFill>
                          <a:effectLst/>
                        </a:rPr>
                        <a:t>6000 Gb</a:t>
                      </a:r>
                    </a:p>
                  </a:txBody>
                  <a:tcPr marL="60425" marR="60425" marT="60425" marB="60425" anchor="ctr">
                    <a:solidFill>
                      <a:schemeClr val="bg1"/>
                    </a:solidFill>
                  </a:tcPr>
                </a:tc>
                <a:extLst>
                  <a:ext uri="{0D108BD9-81ED-4DB2-BD59-A6C34878D82A}">
                    <a16:rowId xmlns:a16="http://schemas.microsoft.com/office/drawing/2014/main" val="1831385835"/>
                  </a:ext>
                </a:extLst>
              </a:tr>
              <a:tr h="625312">
                <a:tc>
                  <a:txBody>
                    <a:bodyPr/>
                    <a:lstStyle/>
                    <a:p>
                      <a:pPr algn="l" fontAlgn="ctr"/>
                      <a:r>
                        <a:rPr lang="en-US" sz="1600" b="1" dirty="0">
                          <a:effectLst/>
                        </a:rPr>
                        <a:t>Estimated price</a:t>
                      </a:r>
                    </a:p>
                  </a:txBody>
                  <a:tcPr marL="68816" marR="68816" marT="68816" marB="68816" anchor="ct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600" dirty="0">
                          <a:solidFill>
                            <a:srgbClr val="FF0000"/>
                          </a:solidFill>
                          <a:effectLst/>
                        </a:rPr>
                        <a:t>$19,900</a:t>
                      </a:r>
                    </a:p>
                  </a:txBody>
                  <a:tcPr marL="68816" marR="68816" marT="68816" marB="68816" anchor="ctr">
                    <a:solidFill>
                      <a:schemeClr val="bg1"/>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600" dirty="0">
                          <a:solidFill>
                            <a:srgbClr val="FF0000"/>
                          </a:solidFill>
                          <a:effectLst/>
                        </a:rPr>
                        <a:t>$49,500</a:t>
                      </a:r>
                    </a:p>
                  </a:txBody>
                  <a:tcPr marL="68816" marR="68816" marT="68816" marB="68816" anchor="ctr">
                    <a:solidFill>
                      <a:schemeClr val="bg1"/>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600" dirty="0">
                          <a:solidFill>
                            <a:srgbClr val="FF0000"/>
                          </a:solidFill>
                          <a:effectLst/>
                        </a:rPr>
                        <a:t>$128,000</a:t>
                      </a:r>
                    </a:p>
                  </a:txBody>
                  <a:tcPr marL="68816" marR="68816" marT="68816" marB="68816" anchor="ctr">
                    <a:solidFill>
                      <a:schemeClr val="bg1"/>
                    </a:solidFill>
                  </a:tcPr>
                </a:tc>
                <a:tc>
                  <a:txBody>
                    <a:bodyPr/>
                    <a:lstStyle/>
                    <a:p>
                      <a:pPr algn="ctr" fontAlgn="ctr"/>
                      <a:r>
                        <a:rPr lang="en-US" sz="1600" kern="1200" dirty="0">
                          <a:solidFill>
                            <a:srgbClr val="FF0000"/>
                          </a:solidFill>
                          <a:effectLst/>
                        </a:rPr>
                        <a:t>$275,000</a:t>
                      </a:r>
                      <a:endParaRPr lang="en-US" sz="1600" dirty="0">
                        <a:solidFill>
                          <a:srgbClr val="FF0000"/>
                        </a:solidFill>
                        <a:effectLst/>
                      </a:endParaRPr>
                    </a:p>
                  </a:txBody>
                  <a:tcPr marL="68816" marR="68816" marT="68816" marB="68816" anchor="ctr">
                    <a:solidFill>
                      <a:schemeClr val="bg1"/>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600" dirty="0">
                          <a:solidFill>
                            <a:srgbClr val="FF0000"/>
                          </a:solidFill>
                          <a:effectLst/>
                        </a:rPr>
                        <a:t>$335,000</a:t>
                      </a:r>
                    </a:p>
                  </a:txBody>
                  <a:tcPr marL="68816" marR="68816" marT="68816" marB="68816" anchor="ctr">
                    <a:solidFill>
                      <a:schemeClr val="bg1"/>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600" dirty="0">
                          <a:solidFill>
                            <a:srgbClr val="FF0000"/>
                          </a:solidFill>
                          <a:effectLst/>
                        </a:rPr>
                        <a:t>$985,000</a:t>
                      </a:r>
                    </a:p>
                  </a:txBody>
                  <a:tcPr marL="60425" marR="60425" marT="60425" marB="60425" anchor="ctr">
                    <a:solidFill>
                      <a:schemeClr val="bg1"/>
                    </a:solidFill>
                  </a:tcPr>
                </a:tc>
                <a:extLst>
                  <a:ext uri="{0D108BD9-81ED-4DB2-BD59-A6C34878D82A}">
                    <a16:rowId xmlns:a16="http://schemas.microsoft.com/office/drawing/2014/main" val="879735930"/>
                  </a:ext>
                </a:extLst>
              </a:tr>
            </a:tbl>
          </a:graphicData>
        </a:graphic>
      </p:graphicFrame>
      <p:pic>
        <p:nvPicPr>
          <p:cNvPr id="11" name="Picture 10">
            <a:extLst>
              <a:ext uri="{FF2B5EF4-FFF2-40B4-BE49-F238E27FC236}">
                <a16:creationId xmlns:a16="http://schemas.microsoft.com/office/drawing/2014/main" id="{2B11CF3E-7422-BC44-9085-FD86146B852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547664" y="990778"/>
            <a:ext cx="7560840" cy="2168524"/>
          </a:xfrm>
          <a:prstGeom prst="rect">
            <a:avLst/>
          </a:prstGeom>
        </p:spPr>
      </p:pic>
      <p:sp>
        <p:nvSpPr>
          <p:cNvPr id="15" name="Rectangle 14">
            <a:extLst>
              <a:ext uri="{FF2B5EF4-FFF2-40B4-BE49-F238E27FC236}">
                <a16:creationId xmlns:a16="http://schemas.microsoft.com/office/drawing/2014/main" id="{A13BEEE1-2304-C34D-BE85-0EB6F2D08501}"/>
              </a:ext>
            </a:extLst>
          </p:cNvPr>
          <p:cNvSpPr/>
          <p:nvPr/>
        </p:nvSpPr>
        <p:spPr>
          <a:xfrm>
            <a:off x="1187624" y="6377672"/>
            <a:ext cx="6912768"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3"/>
              </a:rPr>
              <a:t>https://www.illumina.com/systems/sequencing-platforms.html</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p:txBody>
      </p:sp>
      <p:pic>
        <p:nvPicPr>
          <p:cNvPr id="16" name="Picture 15">
            <a:extLst>
              <a:ext uri="{FF2B5EF4-FFF2-40B4-BE49-F238E27FC236}">
                <a16:creationId xmlns:a16="http://schemas.microsoft.com/office/drawing/2014/main" id="{1F9BAFEC-4E61-B24A-BFCF-70337D5465DB}"/>
              </a:ext>
            </a:extLst>
          </p:cNvPr>
          <p:cNvPicPr>
            <a:picLocks noChangeAspect="1"/>
          </p:cNvPicPr>
          <p:nvPr/>
        </p:nvPicPr>
        <p:blipFill>
          <a:blip r:embed="rId4"/>
          <a:stretch>
            <a:fillRect/>
          </a:stretch>
        </p:blipFill>
        <p:spPr>
          <a:xfrm>
            <a:off x="6339445" y="116632"/>
            <a:ext cx="2409019" cy="756320"/>
          </a:xfrm>
          <a:prstGeom prst="rect">
            <a:avLst/>
          </a:prstGeom>
        </p:spPr>
      </p:pic>
    </p:spTree>
    <p:extLst>
      <p:ext uri="{BB962C8B-B14F-4D97-AF65-F5344CB8AC3E}">
        <p14:creationId xmlns:p14="http://schemas.microsoft.com/office/powerpoint/2010/main" val="2707221473"/>
      </p:ext>
    </p:extLst>
  </p:cSld>
  <p:clrMapOvr>
    <a:masterClrMapping/>
  </p:clrMapOvr>
  <p:transition/>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1E9326-06A9-D843-9F15-BC3324EE5826}"/>
              </a:ext>
            </a:extLst>
          </p:cNvPr>
          <p:cNvSpPr>
            <a:spLocks noGrp="1"/>
          </p:cNvSpPr>
          <p:nvPr>
            <p:ph type="title"/>
          </p:nvPr>
        </p:nvSpPr>
        <p:spPr/>
        <p:txBody>
          <a:bodyPr/>
          <a:lstStyle/>
          <a:p>
            <a:r>
              <a:rPr lang="en-US" dirty="0"/>
              <a:t>How Does Nanopore Sequencing Work?</a:t>
            </a:r>
          </a:p>
        </p:txBody>
      </p:sp>
      <p:sp>
        <p:nvSpPr>
          <p:cNvPr id="4" name="Slide Number Placeholder 3">
            <a:extLst>
              <a:ext uri="{FF2B5EF4-FFF2-40B4-BE49-F238E27FC236}">
                <a16:creationId xmlns:a16="http://schemas.microsoft.com/office/drawing/2014/main" id="{F4C949E8-B432-2143-85E7-FAB3F0E378C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Content Placeholder 2">
            <a:extLst>
              <a:ext uri="{FF2B5EF4-FFF2-40B4-BE49-F238E27FC236}">
                <a16:creationId xmlns:a16="http://schemas.microsoft.com/office/drawing/2014/main" id="{871E0F44-2E1B-7E4B-823E-A95FEA1672A6}"/>
              </a:ext>
            </a:extLst>
          </p:cNvPr>
          <p:cNvSpPr>
            <a:spLocks noGrp="1"/>
          </p:cNvSpPr>
          <p:nvPr>
            <p:ph idx="1"/>
          </p:nvPr>
        </p:nvSpPr>
        <p:spPr>
          <a:xfrm>
            <a:off x="179512" y="4384848"/>
            <a:ext cx="8915400" cy="1924472"/>
          </a:xfrm>
        </p:spPr>
        <p:txBody>
          <a:bodyPr>
            <a:normAutofit/>
          </a:bodyPr>
          <a:lstStyle/>
          <a:p>
            <a:pPr>
              <a:spcBef>
                <a:spcPts val="0"/>
              </a:spcBef>
            </a:pPr>
            <a:r>
              <a:rPr lang="en-US" sz="2000" b="1" dirty="0"/>
              <a:t>Nanopore</a:t>
            </a:r>
            <a:r>
              <a:rPr lang="en-US" sz="2000" dirty="0"/>
              <a:t> is a </a:t>
            </a:r>
            <a:r>
              <a:rPr lang="en-US" sz="2000" dirty="0" err="1"/>
              <a:t>nano</a:t>
            </a:r>
            <a:r>
              <a:rPr lang="en-US" sz="2000" dirty="0"/>
              <a:t>-scale hole (&lt;20nm).</a:t>
            </a:r>
          </a:p>
          <a:p>
            <a:pPr>
              <a:spcBef>
                <a:spcPts val="0"/>
              </a:spcBef>
            </a:pPr>
            <a:r>
              <a:rPr lang="en-US" sz="2000" dirty="0"/>
              <a:t>In nanopore sequencers, an </a:t>
            </a:r>
            <a:r>
              <a:rPr lang="en-US" sz="2000" b="1" dirty="0"/>
              <a:t>ionic current</a:t>
            </a:r>
            <a:r>
              <a:rPr lang="en-US" sz="2000" dirty="0"/>
              <a:t> passes through the nanopores</a:t>
            </a:r>
          </a:p>
          <a:p>
            <a:pPr>
              <a:spcBef>
                <a:spcPts val="0"/>
              </a:spcBef>
            </a:pPr>
            <a:r>
              <a:rPr lang="en-US" sz="2000" dirty="0"/>
              <a:t>When the DNA strand passes through the nanopore, the sequencer measures the the </a:t>
            </a:r>
            <a:r>
              <a:rPr lang="en-US" sz="2000" b="1" dirty="0"/>
              <a:t>change in current</a:t>
            </a:r>
            <a:endParaRPr lang="en-US" sz="2000" dirty="0"/>
          </a:p>
          <a:p>
            <a:pPr>
              <a:spcBef>
                <a:spcPts val="0"/>
              </a:spcBef>
            </a:pPr>
            <a:r>
              <a:rPr lang="en-US" sz="2000" dirty="0"/>
              <a:t>This change is used to identify the bases in the strand with the help of </a:t>
            </a:r>
            <a:r>
              <a:rPr lang="en-US" sz="2000" b="1" dirty="0"/>
              <a:t>different electrochemical structures </a:t>
            </a:r>
            <a:r>
              <a:rPr lang="en-US" sz="2000" dirty="0"/>
              <a:t>of the different bases</a:t>
            </a:r>
          </a:p>
          <a:p>
            <a:pPr>
              <a:spcBef>
                <a:spcPts val="0"/>
              </a:spcBef>
            </a:pPr>
            <a:endParaRPr lang="en-US" sz="2000" dirty="0"/>
          </a:p>
          <a:p>
            <a:pPr algn="just">
              <a:spcBef>
                <a:spcPts val="0"/>
              </a:spcBef>
              <a:buFont typeface="Courier New" panose="02070309020205020404" pitchFamily="49" charset="0"/>
              <a:buChar char="o"/>
            </a:pPr>
            <a:endParaRPr lang="en-US" sz="2000" dirty="0"/>
          </a:p>
          <a:p>
            <a:pPr marL="0" indent="0">
              <a:spcBef>
                <a:spcPts val="0"/>
              </a:spcBef>
              <a:buNone/>
            </a:pPr>
            <a:endParaRPr lang="en-US" sz="2000" dirty="0"/>
          </a:p>
        </p:txBody>
      </p:sp>
      <p:pic>
        <p:nvPicPr>
          <p:cNvPr id="5" name="Picture 4">
            <a:extLst>
              <a:ext uri="{FF2B5EF4-FFF2-40B4-BE49-F238E27FC236}">
                <a16:creationId xmlns:a16="http://schemas.microsoft.com/office/drawing/2014/main" id="{73B92504-4054-B445-A6CA-FB12B8BBF280}"/>
              </a:ext>
            </a:extLst>
          </p:cNvPr>
          <p:cNvPicPr>
            <a:picLocks noChangeAspect="1"/>
          </p:cNvPicPr>
          <p:nvPr/>
        </p:nvPicPr>
        <p:blipFill rotWithShape="1">
          <a:blip r:embed="rId2"/>
          <a:srcRect l="5219" t="2614" r="4336" b="10854"/>
          <a:stretch/>
        </p:blipFill>
        <p:spPr>
          <a:xfrm>
            <a:off x="2267744" y="1084735"/>
            <a:ext cx="5040560" cy="3280369"/>
          </a:xfrm>
          <a:prstGeom prst="rect">
            <a:avLst/>
          </a:prstGeom>
        </p:spPr>
      </p:pic>
      <p:sp>
        <p:nvSpPr>
          <p:cNvPr id="8" name="Rectangle 7">
            <a:extLst>
              <a:ext uri="{FF2B5EF4-FFF2-40B4-BE49-F238E27FC236}">
                <a16:creationId xmlns:a16="http://schemas.microsoft.com/office/drawing/2014/main" id="{19E3ACEF-CD3E-D44F-BBB7-CAB1961F43F4}"/>
              </a:ext>
            </a:extLst>
          </p:cNvPr>
          <p:cNvSpPr/>
          <p:nvPr/>
        </p:nvSpPr>
        <p:spPr>
          <a:xfrm>
            <a:off x="1657773" y="1628800"/>
            <a:ext cx="1296143"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graphene nanopore</a:t>
            </a:r>
          </a:p>
        </p:txBody>
      </p:sp>
      <p:sp>
        <p:nvSpPr>
          <p:cNvPr id="9" name="Arc 8">
            <a:extLst>
              <a:ext uri="{FF2B5EF4-FFF2-40B4-BE49-F238E27FC236}">
                <a16:creationId xmlns:a16="http://schemas.microsoft.com/office/drawing/2014/main" id="{42E05674-0D3C-1C4A-824E-5CBE6AE3E635}"/>
              </a:ext>
            </a:extLst>
          </p:cNvPr>
          <p:cNvSpPr/>
          <p:nvPr/>
        </p:nvSpPr>
        <p:spPr>
          <a:xfrm>
            <a:off x="2267744" y="1988840"/>
            <a:ext cx="1118220" cy="864096"/>
          </a:xfrm>
          <a:prstGeom prst="arc">
            <a:avLst>
              <a:gd name="adj1" fmla="val 15841387"/>
              <a:gd name="adj2" fmla="val 0"/>
            </a:avLst>
          </a:prstGeom>
          <a:ln w="28575">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0" name="Rectangle 9">
            <a:extLst>
              <a:ext uri="{FF2B5EF4-FFF2-40B4-BE49-F238E27FC236}">
                <a16:creationId xmlns:a16="http://schemas.microsoft.com/office/drawing/2014/main" id="{1BD7B886-A44C-8E44-B5F5-E312BA569211}"/>
              </a:ext>
            </a:extLst>
          </p:cNvPr>
          <p:cNvSpPr/>
          <p:nvPr/>
        </p:nvSpPr>
        <p:spPr>
          <a:xfrm>
            <a:off x="3601988" y="1628800"/>
            <a:ext cx="216024" cy="64633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cxnSp>
        <p:nvCxnSpPr>
          <p:cNvPr id="12" name="Straight Arrow Connector 11">
            <a:extLst>
              <a:ext uri="{FF2B5EF4-FFF2-40B4-BE49-F238E27FC236}">
                <a16:creationId xmlns:a16="http://schemas.microsoft.com/office/drawing/2014/main" id="{0E9F26A4-163A-4E4F-9D9F-8FFD233FB1CA}"/>
              </a:ext>
            </a:extLst>
          </p:cNvPr>
          <p:cNvCxnSpPr>
            <a:cxnSpLocks/>
          </p:cNvCxnSpPr>
          <p:nvPr/>
        </p:nvCxnSpPr>
        <p:spPr>
          <a:xfrm>
            <a:off x="4178052" y="3068960"/>
            <a:ext cx="0" cy="648072"/>
          </a:xfrm>
          <a:prstGeom prst="straightConnector1">
            <a:avLst/>
          </a:prstGeom>
          <a:ln w="38100">
            <a:solidFill>
              <a:srgbClr val="FF0000"/>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E4A23493-73BE-8C44-AB61-A4D99977035B}"/>
              </a:ext>
            </a:extLst>
          </p:cNvPr>
          <p:cNvSpPr/>
          <p:nvPr/>
        </p:nvSpPr>
        <p:spPr>
          <a:xfrm>
            <a:off x="4427983" y="1774557"/>
            <a:ext cx="1296143"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DNA strand</a:t>
            </a:r>
          </a:p>
        </p:txBody>
      </p:sp>
      <p:sp>
        <p:nvSpPr>
          <p:cNvPr id="17" name="Rectangle 16">
            <a:extLst>
              <a:ext uri="{FF2B5EF4-FFF2-40B4-BE49-F238E27FC236}">
                <a16:creationId xmlns:a16="http://schemas.microsoft.com/office/drawing/2014/main" id="{494DE653-EBD8-2E45-A327-4AE41334B1B9}"/>
              </a:ext>
            </a:extLst>
          </p:cNvPr>
          <p:cNvSpPr/>
          <p:nvPr/>
        </p:nvSpPr>
        <p:spPr>
          <a:xfrm>
            <a:off x="2449862" y="6536377"/>
            <a:ext cx="6730650"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Tahoma"/>
                <a:ea typeface="+mn-ea"/>
                <a:cs typeface="+mn-cs"/>
              </a:rPr>
              <a:t>Figure is adapted from: </a:t>
            </a:r>
            <a:r>
              <a:rPr kumimoji="0" lang="en-US" sz="1200" b="0" i="0" u="none" strike="noStrike" kern="1200" cap="none" spc="0" normalizeH="0" baseline="0" noProof="0" dirty="0">
                <a:ln>
                  <a:noFill/>
                </a:ln>
                <a:solidFill>
                  <a:srgbClr val="000000"/>
                </a:solidFill>
                <a:effectLst/>
                <a:uLnTx/>
                <a:uFillTx/>
                <a:latin typeface="Tahoma"/>
                <a:ea typeface="+mn-ea"/>
                <a:cs typeface="+mn-cs"/>
                <a:hlinkClick r:id="rId3"/>
              </a:rPr>
              <a:t>https://phys.org/news/2013-12-gene-sequencing-future.html</a:t>
            </a:r>
            <a:r>
              <a:rPr kumimoji="0" lang="en-US" sz="1200" b="0" i="0" u="none" strike="noStrike" kern="1200" cap="none" spc="0" normalizeH="0" baseline="0" noProof="0" dirty="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18015224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7">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1E9326-06A9-D843-9F15-BC3324EE5826}"/>
              </a:ext>
            </a:extLst>
          </p:cNvPr>
          <p:cNvSpPr>
            <a:spLocks noGrp="1"/>
          </p:cNvSpPr>
          <p:nvPr>
            <p:ph type="title"/>
          </p:nvPr>
        </p:nvSpPr>
        <p:spPr/>
        <p:txBody>
          <a:bodyPr/>
          <a:lstStyle/>
          <a:p>
            <a:r>
              <a:rPr lang="en-US" dirty="0">
                <a:latin typeface="Garamond" panose="02020404030301010803" pitchFamily="18" charset="0"/>
              </a:rPr>
              <a:t>Advantages of Nanopore Sequencing</a:t>
            </a:r>
            <a:endParaRPr lang="en-US" dirty="0"/>
          </a:p>
        </p:txBody>
      </p:sp>
      <p:sp>
        <p:nvSpPr>
          <p:cNvPr id="4" name="Slide Number Placeholder 3">
            <a:extLst>
              <a:ext uri="{FF2B5EF4-FFF2-40B4-BE49-F238E27FC236}">
                <a16:creationId xmlns:a16="http://schemas.microsoft.com/office/drawing/2014/main" id="{F4C949E8-B432-2143-85E7-FAB3F0E378C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74620222-6FCA-AE47-A574-9DA83B97BA6D}"/>
              </a:ext>
            </a:extLst>
          </p:cNvPr>
          <p:cNvSpPr>
            <a:spLocks noGrp="1"/>
          </p:cNvSpPr>
          <p:nvPr>
            <p:ph idx="1"/>
          </p:nvPr>
        </p:nvSpPr>
        <p:spPr>
          <a:xfrm>
            <a:off x="228600" y="1371600"/>
            <a:ext cx="8610600" cy="4876800"/>
          </a:xfrm>
        </p:spPr>
        <p:txBody>
          <a:bodyPr>
            <a:normAutofit/>
          </a:bodyPr>
          <a:lstStyle/>
          <a:p>
            <a:pPr marL="0" indent="0">
              <a:spcBef>
                <a:spcPts val="0"/>
              </a:spcBef>
              <a:buNone/>
            </a:pPr>
            <a:r>
              <a:rPr lang="en-US" dirty="0" err="1"/>
              <a:t>Nanopores</a:t>
            </a:r>
            <a:r>
              <a:rPr lang="en-US" dirty="0"/>
              <a:t>: </a:t>
            </a:r>
          </a:p>
          <a:p>
            <a:pPr marL="0" indent="0">
              <a:spcBef>
                <a:spcPts val="0"/>
              </a:spcBef>
              <a:buNone/>
            </a:pPr>
            <a:endParaRPr lang="en-US" dirty="0"/>
          </a:p>
          <a:p>
            <a:pPr>
              <a:spcBef>
                <a:spcPts val="0"/>
              </a:spcBef>
            </a:pPr>
            <a:r>
              <a:rPr lang="en-US" dirty="0"/>
              <a:t>Do </a:t>
            </a:r>
            <a:r>
              <a:rPr lang="en-US" i="1" dirty="0"/>
              <a:t>not</a:t>
            </a:r>
            <a:r>
              <a:rPr lang="en-US" dirty="0"/>
              <a:t> require any labeling of the DNA or nucleotide for detection during sequencing</a:t>
            </a:r>
          </a:p>
          <a:p>
            <a:pPr>
              <a:spcBef>
                <a:spcPts val="0"/>
              </a:spcBef>
            </a:pPr>
            <a:endParaRPr lang="en-US" dirty="0"/>
          </a:p>
          <a:p>
            <a:pPr>
              <a:spcBef>
                <a:spcPts val="0"/>
              </a:spcBef>
            </a:pPr>
            <a:r>
              <a:rPr lang="en-US" dirty="0"/>
              <a:t>Rely on the electronic or chemical structure of the different nucleotides for identification </a:t>
            </a:r>
          </a:p>
          <a:p>
            <a:pPr>
              <a:spcBef>
                <a:spcPts val="0"/>
              </a:spcBef>
            </a:pPr>
            <a:endParaRPr lang="en-US" dirty="0"/>
          </a:p>
          <a:p>
            <a:pPr>
              <a:spcBef>
                <a:spcPts val="0"/>
              </a:spcBef>
            </a:pPr>
            <a:r>
              <a:rPr lang="en-US" dirty="0"/>
              <a:t>Allow sequencing </a:t>
            </a:r>
            <a:r>
              <a:rPr lang="en-US" dirty="0">
                <a:solidFill>
                  <a:srgbClr val="0000FF"/>
                </a:solidFill>
              </a:rPr>
              <a:t>very long reads</a:t>
            </a:r>
            <a:r>
              <a:rPr lang="en-US" dirty="0"/>
              <a:t>, and </a:t>
            </a:r>
          </a:p>
          <a:p>
            <a:pPr>
              <a:spcBef>
                <a:spcPts val="0"/>
              </a:spcBef>
            </a:pPr>
            <a:endParaRPr lang="en-US" dirty="0"/>
          </a:p>
          <a:p>
            <a:pPr>
              <a:spcBef>
                <a:spcPts val="0"/>
              </a:spcBef>
            </a:pPr>
            <a:r>
              <a:rPr lang="en-US" dirty="0"/>
              <a:t>Provide </a:t>
            </a:r>
            <a:r>
              <a:rPr lang="en-US" dirty="0">
                <a:solidFill>
                  <a:srgbClr val="0000FF"/>
                </a:solidFill>
              </a:rPr>
              <a:t>portability, low cost, </a:t>
            </a:r>
            <a:r>
              <a:rPr lang="en-US" dirty="0"/>
              <a:t>and </a:t>
            </a:r>
            <a:r>
              <a:rPr lang="en-US" dirty="0">
                <a:solidFill>
                  <a:srgbClr val="0000FF"/>
                </a:solidFill>
              </a:rPr>
              <a:t>high throughput</a:t>
            </a:r>
            <a:r>
              <a:rPr lang="en-US" dirty="0"/>
              <a:t>. </a:t>
            </a:r>
          </a:p>
          <a:p>
            <a:pPr>
              <a:spcBef>
                <a:spcPts val="0"/>
              </a:spcBef>
            </a:pPr>
            <a:endParaRPr lang="en-US" sz="3600" dirty="0"/>
          </a:p>
        </p:txBody>
      </p:sp>
    </p:spTree>
    <p:extLst>
      <p:ext uri="{BB962C8B-B14F-4D97-AF65-F5344CB8AC3E}">
        <p14:creationId xmlns:p14="http://schemas.microsoft.com/office/powerpoint/2010/main" val="350953872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8">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Challenges of Nanopore Sequencing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Content Placeholder 2">
            <a:extLst>
              <a:ext uri="{FF2B5EF4-FFF2-40B4-BE49-F238E27FC236}">
                <a16:creationId xmlns:a16="http://schemas.microsoft.com/office/drawing/2014/main" id="{7A9CC186-8924-504D-B9BF-C50A9C895CA2}"/>
              </a:ext>
            </a:extLst>
          </p:cNvPr>
          <p:cNvSpPr>
            <a:spLocks noGrp="1"/>
          </p:cNvSpPr>
          <p:nvPr>
            <p:ph idx="1"/>
          </p:nvPr>
        </p:nvSpPr>
        <p:spPr>
          <a:xfrm>
            <a:off x="228600" y="1371600"/>
            <a:ext cx="8610600" cy="4876800"/>
          </a:xfrm>
        </p:spPr>
        <p:txBody>
          <a:bodyPr>
            <a:normAutofit/>
          </a:bodyPr>
          <a:lstStyle/>
          <a:p>
            <a:r>
              <a:rPr lang="en-US" dirty="0"/>
              <a:t>One major drawback: </a:t>
            </a:r>
            <a:r>
              <a:rPr lang="en-US" dirty="0">
                <a:solidFill>
                  <a:srgbClr val="FF0000"/>
                </a:solidFill>
              </a:rPr>
              <a:t>high error rates </a:t>
            </a:r>
          </a:p>
          <a:p>
            <a:endParaRPr lang="en-US" dirty="0"/>
          </a:p>
          <a:p>
            <a:r>
              <a:rPr lang="en-US" dirty="0"/>
              <a:t>Nanopore sequence analysis tools have a critical role to:</a:t>
            </a:r>
          </a:p>
          <a:p>
            <a:pPr lvl="1"/>
            <a:r>
              <a:rPr lang="en-US" dirty="0">
                <a:solidFill>
                  <a:srgbClr val="0000FF"/>
                </a:solidFill>
              </a:rPr>
              <a:t>overcome high error rates </a:t>
            </a:r>
          </a:p>
          <a:p>
            <a:pPr lvl="1"/>
            <a:r>
              <a:rPr lang="en-US" dirty="0"/>
              <a:t>take better advantage of the technology </a:t>
            </a:r>
          </a:p>
          <a:p>
            <a:endParaRPr lang="en-US" dirty="0"/>
          </a:p>
          <a:p>
            <a:r>
              <a:rPr lang="en-US" dirty="0">
                <a:solidFill>
                  <a:srgbClr val="0000FF"/>
                </a:solidFill>
              </a:rPr>
              <a:t>Faster tools </a:t>
            </a:r>
            <a:r>
              <a:rPr lang="en-US" dirty="0"/>
              <a:t>are critically needed to: </a:t>
            </a:r>
          </a:p>
          <a:p>
            <a:pPr lvl="1">
              <a:spcBef>
                <a:spcPts val="0"/>
              </a:spcBef>
            </a:pPr>
            <a:r>
              <a:rPr lang="en-US" dirty="0">
                <a:latin typeface="Tahoma" panose="020B0604030504040204" pitchFamily="34" charset="0"/>
                <a:ea typeface="Tahoma" panose="020B0604030504040204" pitchFamily="34" charset="0"/>
                <a:cs typeface="Tahoma" panose="020B0604030504040204" pitchFamily="34" charset="0"/>
              </a:rPr>
              <a:t>Take better advantage of the </a:t>
            </a:r>
            <a:r>
              <a:rPr lang="en-US" dirty="0">
                <a:solidFill>
                  <a:srgbClr val="0000FF"/>
                </a:solidFill>
                <a:latin typeface="Tahoma" panose="020B0604030504040204" pitchFamily="34" charset="0"/>
                <a:ea typeface="Tahoma" panose="020B0604030504040204" pitchFamily="34" charset="0"/>
                <a:cs typeface="Tahoma" panose="020B0604030504040204" pitchFamily="34" charset="0"/>
              </a:rPr>
              <a:t>real-time data production</a:t>
            </a:r>
            <a:r>
              <a:rPr lang="en-US" dirty="0">
                <a:latin typeface="Tahoma" panose="020B0604030504040204" pitchFamily="34" charset="0"/>
                <a:ea typeface="Tahoma" panose="020B0604030504040204" pitchFamily="34" charset="0"/>
                <a:cs typeface="Tahoma" panose="020B0604030504040204" pitchFamily="34" charset="0"/>
              </a:rPr>
              <a:t> capability of nanopore sequencing</a:t>
            </a:r>
          </a:p>
          <a:p>
            <a:pPr lvl="1">
              <a:spcBef>
                <a:spcPts val="0"/>
              </a:spcBef>
            </a:pPr>
            <a:r>
              <a:rPr lang="en-US" dirty="0">
                <a:latin typeface="Tahoma" panose="020B0604030504040204" pitchFamily="34" charset="0"/>
                <a:ea typeface="Tahoma" panose="020B0604030504040204" pitchFamily="34" charset="0"/>
                <a:cs typeface="Tahoma" panose="020B0604030504040204" pitchFamily="34" charset="0"/>
              </a:rPr>
              <a:t>Enable </a:t>
            </a:r>
            <a:r>
              <a:rPr lang="en-US" dirty="0">
                <a:solidFill>
                  <a:srgbClr val="0000FF"/>
                </a:solidFill>
                <a:latin typeface="Tahoma" panose="020B0604030504040204" pitchFamily="34" charset="0"/>
                <a:ea typeface="Tahoma" panose="020B0604030504040204" pitchFamily="34" charset="0"/>
                <a:cs typeface="Tahoma" panose="020B0604030504040204" pitchFamily="34" charset="0"/>
              </a:rPr>
              <a:t>fast, real-time data analysis</a:t>
            </a:r>
          </a:p>
          <a:p>
            <a:endParaRPr lang="en-US" dirty="0"/>
          </a:p>
          <a:p>
            <a:endParaRPr lang="en-US" dirty="0"/>
          </a:p>
        </p:txBody>
      </p:sp>
    </p:spTree>
    <p:extLst>
      <p:ext uri="{BB962C8B-B14F-4D97-AF65-F5344CB8AC3E}">
        <p14:creationId xmlns:p14="http://schemas.microsoft.com/office/powerpoint/2010/main" val="2991411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6">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6">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6">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6">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51912" cy="1066800"/>
          </a:xfrm>
        </p:spPr>
        <p:txBody>
          <a:bodyPr/>
          <a:lstStyle/>
          <a:p>
            <a:r>
              <a:rPr lang="en-US" dirty="0"/>
              <a:t>Nanopore Genome Assembly Pipeline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E5936927-1B6F-4A4C-B5AD-52390DB79E20}"/>
              </a:ext>
            </a:extLst>
          </p:cNvPr>
          <p:cNvPicPr>
            <a:picLocks noChangeAspect="1"/>
          </p:cNvPicPr>
          <p:nvPr/>
        </p:nvPicPr>
        <p:blipFill>
          <a:blip r:embed="rId2"/>
          <a:stretch>
            <a:fillRect/>
          </a:stretch>
        </p:blipFill>
        <p:spPr>
          <a:xfrm>
            <a:off x="683568" y="976890"/>
            <a:ext cx="7851772" cy="5476445"/>
          </a:xfrm>
          <a:prstGeom prst="rect">
            <a:avLst/>
          </a:prstGeom>
        </p:spPr>
      </p:pic>
      <p:sp>
        <p:nvSpPr>
          <p:cNvPr id="3" name="TextBox 2">
            <a:extLst>
              <a:ext uri="{FF2B5EF4-FFF2-40B4-BE49-F238E27FC236}">
                <a16:creationId xmlns:a16="http://schemas.microsoft.com/office/drawing/2014/main" id="{9DEDF4F9-AC11-CE40-96CF-BFA639F16628}"/>
              </a:ext>
            </a:extLst>
          </p:cNvPr>
          <p:cNvSpPr txBox="1"/>
          <p:nvPr/>
        </p:nvSpPr>
        <p:spPr>
          <a:xfrm>
            <a:off x="1863509" y="6156593"/>
            <a:ext cx="731700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600" b="1" i="0" u="none" strike="noStrike" kern="1200" cap="none" spc="0" normalizeH="0" baseline="0" noProof="0" dirty="0">
                <a:ln>
                  <a:noFill/>
                </a:ln>
                <a:solidFill>
                  <a:srgbClr val="0000FF"/>
                </a:solidFill>
                <a:effectLst/>
                <a:uLnTx/>
                <a:uFillTx/>
                <a:latin typeface="Tahoma"/>
                <a:ea typeface="+mn-ea"/>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FF"/>
                </a:solidFill>
                <a:effectLst/>
                <a:uLnTx/>
                <a:uFillTx/>
                <a:latin typeface="Tahoma"/>
                <a:ea typeface="+mn-ea"/>
                <a:cs typeface="+mn-cs"/>
              </a:rPr>
              <a:t>Assembly</a:t>
            </a:r>
            <a:r>
              <a:rPr kumimoji="0" lang="en-US" sz="1600" b="0" i="0" u="none" strike="noStrike" kern="1200" cap="none" spc="0" normalizeH="0" baseline="0" noProof="0" dirty="0">
                <a:ln>
                  <a:noFill/>
                </a:ln>
                <a:solidFill>
                  <a:srgbClr val="000000"/>
                </a:solidFill>
                <a:effectLst/>
                <a:uLnTx/>
                <a:uFillTx/>
                <a:latin typeface="Tahoma"/>
                <a:ea typeface="+mn-ea"/>
                <a:cs typeface="+mn-cs"/>
              </a:rPr>
              <a:t>” Briefings in Bioinformatics, 2018.</a:t>
            </a:r>
          </a:p>
        </p:txBody>
      </p:sp>
    </p:spTree>
    <p:extLst>
      <p:ext uri="{BB962C8B-B14F-4D97-AF65-F5344CB8AC3E}">
        <p14:creationId xmlns:p14="http://schemas.microsoft.com/office/powerpoint/2010/main" val="1863612491"/>
      </p:ext>
    </p:extLst>
  </p:cSld>
  <p:clrMapOvr>
    <a:masterClrMapping/>
  </p:clrMapOvr>
  <p:transition/>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51912" cy="1066800"/>
          </a:xfrm>
        </p:spPr>
        <p:txBody>
          <a:bodyPr/>
          <a:lstStyle/>
          <a:p>
            <a:r>
              <a:rPr lang="en-US" dirty="0"/>
              <a:t>Nanopore Genome Assembly Tools (I)</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TextBox 2">
            <a:extLst>
              <a:ext uri="{FF2B5EF4-FFF2-40B4-BE49-F238E27FC236}">
                <a16:creationId xmlns:a16="http://schemas.microsoft.com/office/drawing/2014/main" id="{9DEDF4F9-AC11-CE40-96CF-BFA639F16628}"/>
              </a:ext>
            </a:extLst>
          </p:cNvPr>
          <p:cNvSpPr txBox="1"/>
          <p:nvPr/>
        </p:nvSpPr>
        <p:spPr>
          <a:xfrm>
            <a:off x="1863509" y="6156593"/>
            <a:ext cx="731700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600" b="1" i="0" u="none" strike="noStrike" kern="1200" cap="none" spc="0" normalizeH="0" baseline="0" noProof="0" dirty="0">
                <a:ln>
                  <a:noFill/>
                </a:ln>
                <a:solidFill>
                  <a:srgbClr val="0000FF"/>
                </a:solidFill>
                <a:effectLst/>
                <a:uLnTx/>
                <a:uFillTx/>
                <a:latin typeface="Tahoma"/>
                <a:ea typeface="+mn-ea"/>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FF"/>
                </a:solidFill>
                <a:effectLst/>
                <a:uLnTx/>
                <a:uFillTx/>
                <a:latin typeface="Tahoma"/>
                <a:ea typeface="+mn-ea"/>
                <a:cs typeface="+mn-cs"/>
              </a:rPr>
              <a:t>Assembly</a:t>
            </a:r>
            <a:r>
              <a:rPr kumimoji="0" lang="en-US" sz="1600" b="0" i="0" u="none" strike="noStrike" kern="1200" cap="none" spc="0" normalizeH="0" baseline="0" noProof="0" dirty="0">
                <a:ln>
                  <a:noFill/>
                </a:ln>
                <a:solidFill>
                  <a:srgbClr val="000000"/>
                </a:solidFill>
                <a:effectLst/>
                <a:uLnTx/>
                <a:uFillTx/>
                <a:latin typeface="Tahoma"/>
                <a:ea typeface="+mn-ea"/>
                <a:cs typeface="+mn-cs"/>
              </a:rPr>
              <a:t>” Briefings in Bioinformatics, 2018.</a:t>
            </a:r>
          </a:p>
        </p:txBody>
      </p:sp>
      <p:pic>
        <p:nvPicPr>
          <p:cNvPr id="6" name="Picture 5">
            <a:extLst>
              <a:ext uri="{FF2B5EF4-FFF2-40B4-BE49-F238E27FC236}">
                <a16:creationId xmlns:a16="http://schemas.microsoft.com/office/drawing/2014/main" id="{87672C77-0F4B-7441-BAC3-64AFD82580FA}"/>
              </a:ext>
            </a:extLst>
          </p:cNvPr>
          <p:cNvPicPr>
            <a:picLocks noChangeAspect="1"/>
          </p:cNvPicPr>
          <p:nvPr/>
        </p:nvPicPr>
        <p:blipFill>
          <a:blip r:embed="rId2"/>
          <a:stretch>
            <a:fillRect/>
          </a:stretch>
        </p:blipFill>
        <p:spPr>
          <a:xfrm>
            <a:off x="288032" y="995977"/>
            <a:ext cx="8100392" cy="5097319"/>
          </a:xfrm>
          <a:prstGeom prst="rect">
            <a:avLst/>
          </a:prstGeom>
        </p:spPr>
      </p:pic>
    </p:spTree>
    <p:extLst>
      <p:ext uri="{BB962C8B-B14F-4D97-AF65-F5344CB8AC3E}">
        <p14:creationId xmlns:p14="http://schemas.microsoft.com/office/powerpoint/2010/main" val="2989649737"/>
      </p:ext>
    </p:extLst>
  </p:cSld>
  <p:clrMapOvr>
    <a:masterClrMapping/>
  </p:clrMapOvr>
  <p:transition/>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51912" cy="1066800"/>
          </a:xfrm>
        </p:spPr>
        <p:txBody>
          <a:bodyPr/>
          <a:lstStyle/>
          <a:p>
            <a:r>
              <a:rPr lang="en-US" dirty="0"/>
              <a:t>Nanopore Genome Assembly Tools (II)</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TextBox 2">
            <a:extLst>
              <a:ext uri="{FF2B5EF4-FFF2-40B4-BE49-F238E27FC236}">
                <a16:creationId xmlns:a16="http://schemas.microsoft.com/office/drawing/2014/main" id="{9DEDF4F9-AC11-CE40-96CF-BFA639F16628}"/>
              </a:ext>
            </a:extLst>
          </p:cNvPr>
          <p:cNvSpPr txBox="1"/>
          <p:nvPr/>
        </p:nvSpPr>
        <p:spPr>
          <a:xfrm>
            <a:off x="1863509" y="6156593"/>
            <a:ext cx="731700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600" b="1" i="0" u="none" strike="noStrike" kern="1200" cap="none" spc="0" normalizeH="0" baseline="0" noProof="0" dirty="0">
                <a:ln>
                  <a:noFill/>
                </a:ln>
                <a:solidFill>
                  <a:srgbClr val="0000FF"/>
                </a:solidFill>
                <a:effectLst/>
                <a:uLnTx/>
                <a:uFillTx/>
                <a:latin typeface="Tahoma"/>
                <a:ea typeface="+mn-ea"/>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FF"/>
                </a:solidFill>
                <a:effectLst/>
                <a:uLnTx/>
                <a:uFillTx/>
                <a:latin typeface="Tahoma"/>
                <a:ea typeface="+mn-ea"/>
                <a:cs typeface="+mn-cs"/>
              </a:rPr>
              <a:t>Assembly</a:t>
            </a:r>
            <a:r>
              <a:rPr kumimoji="0" lang="en-US" sz="1600" b="0" i="0" u="none" strike="noStrike" kern="1200" cap="none" spc="0" normalizeH="0" baseline="0" noProof="0" dirty="0">
                <a:ln>
                  <a:noFill/>
                </a:ln>
                <a:solidFill>
                  <a:srgbClr val="000000"/>
                </a:solidFill>
                <a:effectLst/>
                <a:uLnTx/>
                <a:uFillTx/>
                <a:latin typeface="Tahoma"/>
                <a:ea typeface="+mn-ea"/>
                <a:cs typeface="+mn-cs"/>
              </a:rPr>
              <a:t>” Briefings in Bioinformatics, 2018.</a:t>
            </a:r>
          </a:p>
        </p:txBody>
      </p:sp>
      <p:pic>
        <p:nvPicPr>
          <p:cNvPr id="5" name="Picture 4">
            <a:extLst>
              <a:ext uri="{FF2B5EF4-FFF2-40B4-BE49-F238E27FC236}">
                <a16:creationId xmlns:a16="http://schemas.microsoft.com/office/drawing/2014/main" id="{2BD57E02-0D32-9A48-BC7E-1FE704B36C1C}"/>
              </a:ext>
            </a:extLst>
          </p:cNvPr>
          <p:cNvPicPr>
            <a:picLocks noChangeAspect="1"/>
          </p:cNvPicPr>
          <p:nvPr/>
        </p:nvPicPr>
        <p:blipFill>
          <a:blip r:embed="rId2"/>
          <a:stretch>
            <a:fillRect/>
          </a:stretch>
        </p:blipFill>
        <p:spPr>
          <a:xfrm>
            <a:off x="611560" y="973022"/>
            <a:ext cx="7658000" cy="5264290"/>
          </a:xfrm>
          <a:prstGeom prst="rect">
            <a:avLst/>
          </a:prstGeom>
        </p:spPr>
      </p:pic>
    </p:spTree>
    <p:extLst>
      <p:ext uri="{BB962C8B-B14F-4D97-AF65-F5344CB8AC3E}">
        <p14:creationId xmlns:p14="http://schemas.microsoft.com/office/powerpoint/2010/main" val="1518980592"/>
      </p:ext>
    </p:extLst>
  </p:cSld>
  <p:clrMapOvr>
    <a:masterClrMapping/>
  </p:clrMapOvr>
  <p:transition/>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51912" cy="1066800"/>
          </a:xfrm>
        </p:spPr>
        <p:txBody>
          <a:bodyPr/>
          <a:lstStyle/>
          <a:p>
            <a:r>
              <a:rPr lang="en-US" dirty="0"/>
              <a:t>Nanopore Genome Assembly Tools (III)</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TextBox 2">
            <a:extLst>
              <a:ext uri="{FF2B5EF4-FFF2-40B4-BE49-F238E27FC236}">
                <a16:creationId xmlns:a16="http://schemas.microsoft.com/office/drawing/2014/main" id="{9DEDF4F9-AC11-CE40-96CF-BFA639F16628}"/>
              </a:ext>
            </a:extLst>
          </p:cNvPr>
          <p:cNvSpPr txBox="1"/>
          <p:nvPr/>
        </p:nvSpPr>
        <p:spPr>
          <a:xfrm>
            <a:off x="1863509" y="6156593"/>
            <a:ext cx="731700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600" b="1" i="0" u="none" strike="noStrike" kern="1200" cap="none" spc="0" normalizeH="0" baseline="0" noProof="0" dirty="0">
                <a:ln>
                  <a:noFill/>
                </a:ln>
                <a:solidFill>
                  <a:srgbClr val="0000FF"/>
                </a:solidFill>
                <a:effectLst/>
                <a:uLnTx/>
                <a:uFillTx/>
                <a:latin typeface="Tahoma"/>
                <a:ea typeface="+mn-ea"/>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FF"/>
                </a:solidFill>
                <a:effectLst/>
                <a:uLnTx/>
                <a:uFillTx/>
                <a:latin typeface="Tahoma"/>
                <a:ea typeface="+mn-ea"/>
                <a:cs typeface="+mn-cs"/>
              </a:rPr>
              <a:t>Assembly</a:t>
            </a:r>
            <a:r>
              <a:rPr kumimoji="0" lang="en-US" sz="1600" b="0" i="0" u="none" strike="noStrike" kern="1200" cap="none" spc="0" normalizeH="0" baseline="0" noProof="0" dirty="0">
                <a:ln>
                  <a:noFill/>
                </a:ln>
                <a:solidFill>
                  <a:srgbClr val="000000"/>
                </a:solidFill>
                <a:effectLst/>
                <a:uLnTx/>
                <a:uFillTx/>
                <a:latin typeface="Tahoma"/>
                <a:ea typeface="+mn-ea"/>
                <a:cs typeface="+mn-cs"/>
              </a:rPr>
              <a:t>”  to appear in Briefings in Bioinformatics, 2018.</a:t>
            </a:r>
          </a:p>
        </p:txBody>
      </p:sp>
      <p:pic>
        <p:nvPicPr>
          <p:cNvPr id="6" name="Picture 5">
            <a:extLst>
              <a:ext uri="{FF2B5EF4-FFF2-40B4-BE49-F238E27FC236}">
                <a16:creationId xmlns:a16="http://schemas.microsoft.com/office/drawing/2014/main" id="{9EA48981-9DBB-4143-A5EE-767AA330DE67}"/>
              </a:ext>
            </a:extLst>
          </p:cNvPr>
          <p:cNvPicPr>
            <a:picLocks noChangeAspect="1"/>
          </p:cNvPicPr>
          <p:nvPr/>
        </p:nvPicPr>
        <p:blipFill>
          <a:blip r:embed="rId2"/>
          <a:stretch>
            <a:fillRect/>
          </a:stretch>
        </p:blipFill>
        <p:spPr>
          <a:xfrm>
            <a:off x="1115616" y="980728"/>
            <a:ext cx="6484838" cy="5056693"/>
          </a:xfrm>
          <a:prstGeom prst="rect">
            <a:avLst/>
          </a:prstGeom>
        </p:spPr>
      </p:pic>
    </p:spTree>
    <p:extLst>
      <p:ext uri="{BB962C8B-B14F-4D97-AF65-F5344CB8AC3E}">
        <p14:creationId xmlns:p14="http://schemas.microsoft.com/office/powerpoint/2010/main" val="3003921182"/>
      </p:ext>
    </p:extLst>
  </p:cSld>
  <p:clrMapOvr>
    <a:masterClrMapping/>
  </p:clrMapOvr>
  <p:transition/>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Nanopore Sequencing &amp; Tools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TextBox 2">
            <a:extLst>
              <a:ext uri="{FF2B5EF4-FFF2-40B4-BE49-F238E27FC236}">
                <a16:creationId xmlns:a16="http://schemas.microsoft.com/office/drawing/2014/main" id="{9DEDF4F9-AC11-CE40-96CF-BFA639F16628}"/>
              </a:ext>
            </a:extLst>
          </p:cNvPr>
          <p:cNvSpPr txBox="1"/>
          <p:nvPr/>
        </p:nvSpPr>
        <p:spPr>
          <a:xfrm>
            <a:off x="336100" y="5036983"/>
            <a:ext cx="8193974" cy="175432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800" b="1" i="0" u="none" strike="noStrike" kern="1200" cap="none" spc="0" normalizeH="0" baseline="0" noProof="0" dirty="0">
                <a:ln>
                  <a:noFill/>
                </a:ln>
                <a:solidFill>
                  <a:srgbClr val="0000FF"/>
                </a:solidFill>
                <a:effectLst/>
                <a:uLnTx/>
                <a:uFillTx/>
                <a:latin typeface="Tahoma"/>
                <a:ea typeface="+mn-ea"/>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Assembly: Computational Analysis of the Current State, Bottlenecks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and Future Directions</a:t>
            </a:r>
            <a:r>
              <a:rPr kumimoji="0" lang="en-US" sz="1800" b="0" i="0" u="none" strike="noStrike" kern="1200" cap="none" spc="0" normalizeH="0" baseline="0" noProof="0" dirty="0">
                <a:ln>
                  <a:noFill/>
                </a:ln>
                <a:solidFill>
                  <a:srgbClr val="000000"/>
                </a:solidFill>
                <a:effectLst/>
                <a:uLnTx/>
                <a:uFillTx/>
                <a:latin typeface="Tahoma"/>
                <a:ea typeface="+mn-ea"/>
                <a:cs typeface="+mn-cs"/>
              </a:rPr>
              <a:t>,” Briefings in Bioinformatics, 2018.</a:t>
            </a:r>
          </a:p>
          <a:p>
            <a:r>
              <a:rPr lang="en-US" dirty="0"/>
              <a:t>[</a:t>
            </a:r>
            <a:r>
              <a:rPr lang="en-US" dirty="0">
                <a:hlinkClick r:id="rId2"/>
              </a:rPr>
              <a:t>Preliminary arxiv.org version</a:t>
            </a:r>
            <a:r>
              <a:rPr lang="en-US" dirty="0"/>
              <a:t>]</a:t>
            </a:r>
          </a:p>
          <a:p>
            <a:br>
              <a:rPr lang="en-US" dirty="0"/>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5" name="Picture 4">
            <a:extLst>
              <a:ext uri="{FF2B5EF4-FFF2-40B4-BE49-F238E27FC236}">
                <a16:creationId xmlns:a16="http://schemas.microsoft.com/office/drawing/2014/main" id="{B7B92BBE-67D0-BE44-AFBF-F27F37B8A8C3}"/>
              </a:ext>
            </a:extLst>
          </p:cNvPr>
          <p:cNvPicPr>
            <a:picLocks noChangeAspect="1"/>
          </p:cNvPicPr>
          <p:nvPr/>
        </p:nvPicPr>
        <p:blipFill>
          <a:blip r:embed="rId3"/>
          <a:stretch>
            <a:fillRect/>
          </a:stretch>
        </p:blipFill>
        <p:spPr>
          <a:xfrm>
            <a:off x="0" y="1484784"/>
            <a:ext cx="9144000" cy="2202873"/>
          </a:xfrm>
          <a:prstGeom prst="rect">
            <a:avLst/>
          </a:prstGeom>
        </p:spPr>
      </p:pic>
      <p:pic>
        <p:nvPicPr>
          <p:cNvPr id="6" name="Picture 5">
            <a:extLst>
              <a:ext uri="{FF2B5EF4-FFF2-40B4-BE49-F238E27FC236}">
                <a16:creationId xmlns:a16="http://schemas.microsoft.com/office/drawing/2014/main" id="{14A6FC30-358A-D44E-A747-E9251A8616AC}"/>
              </a:ext>
            </a:extLst>
          </p:cNvPr>
          <p:cNvPicPr>
            <a:picLocks noChangeAspect="1"/>
          </p:cNvPicPr>
          <p:nvPr/>
        </p:nvPicPr>
        <p:blipFill rotWithShape="1">
          <a:blip r:embed="rId4"/>
          <a:srcRect l="7994" t="8834" r="8672" b="9156"/>
          <a:stretch/>
        </p:blipFill>
        <p:spPr>
          <a:xfrm>
            <a:off x="6098570" y="2996952"/>
            <a:ext cx="1355759" cy="1334239"/>
          </a:xfrm>
          <a:prstGeom prst="rect">
            <a:avLst/>
          </a:prstGeom>
        </p:spPr>
      </p:pic>
      <p:pic>
        <p:nvPicPr>
          <p:cNvPr id="7" name="Picture 6">
            <a:extLst>
              <a:ext uri="{FF2B5EF4-FFF2-40B4-BE49-F238E27FC236}">
                <a16:creationId xmlns:a16="http://schemas.microsoft.com/office/drawing/2014/main" id="{850BADB6-7586-664B-A1EE-AA77EE91EA95}"/>
              </a:ext>
            </a:extLst>
          </p:cNvPr>
          <p:cNvPicPr>
            <a:picLocks noChangeAspect="1"/>
          </p:cNvPicPr>
          <p:nvPr/>
        </p:nvPicPr>
        <p:blipFill rotWithShape="1">
          <a:blip r:embed="rId5"/>
          <a:srcRect l="3916" t="4492" r="4362" b="4116"/>
          <a:stretch/>
        </p:blipFill>
        <p:spPr>
          <a:xfrm>
            <a:off x="7612138" y="2996952"/>
            <a:ext cx="1340423" cy="1335600"/>
          </a:xfrm>
          <a:prstGeom prst="rect">
            <a:avLst/>
          </a:prstGeom>
        </p:spPr>
      </p:pic>
      <p:sp>
        <p:nvSpPr>
          <p:cNvPr id="8" name="TextBox 7">
            <a:extLst>
              <a:ext uri="{FF2B5EF4-FFF2-40B4-BE49-F238E27FC236}">
                <a16:creationId xmlns:a16="http://schemas.microsoft.com/office/drawing/2014/main" id="{1BEAE253-07EF-444B-8667-A8EE377B891A}"/>
              </a:ext>
            </a:extLst>
          </p:cNvPr>
          <p:cNvSpPr txBox="1"/>
          <p:nvPr/>
        </p:nvSpPr>
        <p:spPr>
          <a:xfrm>
            <a:off x="6098570" y="4331191"/>
            <a:ext cx="3045430" cy="369332"/>
          </a:xfrm>
          <a:prstGeom prst="rect">
            <a:avLst/>
          </a:prstGeom>
          <a:noFill/>
        </p:spPr>
        <p:txBody>
          <a:bodyPr wrap="square" rtlCol="0">
            <a:spAutoFit/>
          </a:bodyPr>
          <a:lstStyle/>
          <a:p>
            <a:r>
              <a:rPr lang="en-US" dirty="0"/>
              <a:t>   </a:t>
            </a:r>
            <a:r>
              <a:rPr lang="en-US" dirty="0" err="1"/>
              <a:t>BiB</a:t>
            </a:r>
            <a:r>
              <a:rPr lang="en-US" dirty="0"/>
              <a:t>                   </a:t>
            </a:r>
            <a:r>
              <a:rPr lang="en-US" dirty="0" err="1"/>
              <a:t>arXiv</a:t>
            </a:r>
            <a:endParaRPr lang="en-US" dirty="0"/>
          </a:p>
        </p:txBody>
      </p:sp>
    </p:spTree>
    <p:extLst>
      <p:ext uri="{BB962C8B-B14F-4D97-AF65-F5344CB8AC3E}">
        <p14:creationId xmlns:p14="http://schemas.microsoft.com/office/powerpoint/2010/main" val="197229654"/>
      </p:ext>
    </p:extLst>
  </p:cSld>
  <p:clrMapOvr>
    <a:masterClrMapping/>
  </p:clrMapOvr>
  <p:transition/>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5730A-47B0-D949-A912-EC2F725C6EAD}"/>
              </a:ext>
            </a:extLst>
          </p:cNvPr>
          <p:cNvSpPr>
            <a:spLocks noGrp="1"/>
          </p:cNvSpPr>
          <p:nvPr>
            <p:ph type="title"/>
          </p:nvPr>
        </p:nvSpPr>
        <p:spPr>
          <a:xfrm>
            <a:off x="228600" y="152400"/>
            <a:ext cx="8903034" cy="1066800"/>
          </a:xfrm>
        </p:spPr>
        <p:txBody>
          <a:bodyPr/>
          <a:lstStyle/>
          <a:p>
            <a:r>
              <a:rPr lang="en-US" dirty="0"/>
              <a:t>Why Do We Care? An Example from 2020</a:t>
            </a:r>
          </a:p>
        </p:txBody>
      </p:sp>
      <p:sp>
        <p:nvSpPr>
          <p:cNvPr id="4" name="Slide Number Placeholder 3">
            <a:extLst>
              <a:ext uri="{FF2B5EF4-FFF2-40B4-BE49-F238E27FC236}">
                <a16:creationId xmlns:a16="http://schemas.microsoft.com/office/drawing/2014/main" id="{98930A62-F59B-624C-BB84-C9FBB9A0413D}"/>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272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D16949F5-6F85-CE49-BD45-A0C27455A6C6}"/>
              </a:ext>
            </a:extLst>
          </p:cNvPr>
          <p:cNvPicPr>
            <a:picLocks noChangeAspect="1"/>
          </p:cNvPicPr>
          <p:nvPr/>
        </p:nvPicPr>
        <p:blipFill>
          <a:blip r:embed="rId2"/>
          <a:stretch>
            <a:fillRect/>
          </a:stretch>
        </p:blipFill>
        <p:spPr>
          <a:xfrm>
            <a:off x="0" y="950575"/>
            <a:ext cx="9144000" cy="2123372"/>
          </a:xfrm>
          <a:prstGeom prst="rect">
            <a:avLst/>
          </a:prstGeom>
        </p:spPr>
      </p:pic>
      <p:pic>
        <p:nvPicPr>
          <p:cNvPr id="6" name="Picture 5">
            <a:extLst>
              <a:ext uri="{FF2B5EF4-FFF2-40B4-BE49-F238E27FC236}">
                <a16:creationId xmlns:a16="http://schemas.microsoft.com/office/drawing/2014/main" id="{3C3AA88A-5F39-0744-80BD-395C5DEAF9D4}"/>
              </a:ext>
            </a:extLst>
          </p:cNvPr>
          <p:cNvPicPr>
            <a:picLocks noChangeAspect="1"/>
          </p:cNvPicPr>
          <p:nvPr/>
        </p:nvPicPr>
        <p:blipFill>
          <a:blip r:embed="rId3"/>
          <a:stretch>
            <a:fillRect/>
          </a:stretch>
        </p:blipFill>
        <p:spPr>
          <a:xfrm>
            <a:off x="1676400" y="3105902"/>
            <a:ext cx="5410200" cy="3594936"/>
          </a:xfrm>
          <a:prstGeom prst="rect">
            <a:avLst/>
          </a:prstGeom>
        </p:spPr>
      </p:pic>
      <p:sp>
        <p:nvSpPr>
          <p:cNvPr id="7" name="TextBox 6">
            <a:extLst>
              <a:ext uri="{FF2B5EF4-FFF2-40B4-BE49-F238E27FC236}">
                <a16:creationId xmlns:a16="http://schemas.microsoft.com/office/drawing/2014/main" id="{A2B8CED8-A1A9-BC46-ACB3-6E83444CCFA3}"/>
              </a:ext>
            </a:extLst>
          </p:cNvPr>
          <p:cNvSpPr txBox="1"/>
          <p:nvPr/>
        </p:nvSpPr>
        <p:spPr>
          <a:xfrm>
            <a:off x="4533900" y="6702831"/>
            <a:ext cx="4597734" cy="184666"/>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4"/>
              </a:rPr>
              <a:t>Source: https://nanoporetech.com/about-us/news/200-oxford-nanopore-sequencers-have-left-uk-china-support-rapid-near-sample</a:t>
            </a:r>
            <a:endParaRPr kumimoji="0" lang="en-US" sz="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531637749"/>
      </p:ext>
    </p:extLst>
  </p:cSld>
  <p:clrMapOvr>
    <a:masterClrMapping/>
  </p:clrMapOvr>
  <p:transition/>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D0BF76-B631-ED47-A0B9-BF5EAB39348D}"/>
              </a:ext>
            </a:extLst>
          </p:cNvPr>
          <p:cNvSpPr>
            <a:spLocks noGrp="1"/>
          </p:cNvSpPr>
          <p:nvPr>
            <p:ph type="title"/>
          </p:nvPr>
        </p:nvSpPr>
        <p:spPr/>
        <p:txBody>
          <a:bodyPr>
            <a:normAutofit/>
          </a:bodyPr>
          <a:lstStyle/>
          <a:p>
            <a:r>
              <a:rPr lang="en-US" dirty="0"/>
              <a:t>Sequencing of COVID-19</a:t>
            </a:r>
          </a:p>
        </p:txBody>
      </p:sp>
      <p:sp>
        <p:nvSpPr>
          <p:cNvPr id="3" name="Content Placeholder 2">
            <a:extLst>
              <a:ext uri="{FF2B5EF4-FFF2-40B4-BE49-F238E27FC236}">
                <a16:creationId xmlns:a16="http://schemas.microsoft.com/office/drawing/2014/main" id="{F8716B1D-4F0D-544D-8751-DC77F99600F7}"/>
              </a:ext>
            </a:extLst>
          </p:cNvPr>
          <p:cNvSpPr>
            <a:spLocks noGrp="1"/>
          </p:cNvSpPr>
          <p:nvPr>
            <p:ph idx="1"/>
          </p:nvPr>
        </p:nvSpPr>
        <p:spPr>
          <a:xfrm>
            <a:off x="228600" y="980728"/>
            <a:ext cx="8610600" cy="4876800"/>
          </a:xfrm>
        </p:spPr>
        <p:txBody>
          <a:bodyPr/>
          <a:lstStyle/>
          <a:p>
            <a:pPr fontAlgn="base">
              <a:lnSpc>
                <a:spcPct val="100000"/>
              </a:lnSpc>
            </a:pPr>
            <a:r>
              <a:rPr lang="en-US" b="1" dirty="0">
                <a:solidFill>
                  <a:srgbClr val="0000FF"/>
                </a:solidFill>
              </a:rPr>
              <a:t>Whole genome sequencing (WGS) and sequence data analysis are important</a:t>
            </a:r>
            <a:endParaRPr lang="en-US" dirty="0">
              <a:solidFill>
                <a:srgbClr val="0000FF"/>
              </a:solidFill>
            </a:endParaRPr>
          </a:p>
          <a:p>
            <a:pPr lvl="1" fontAlgn="base">
              <a:lnSpc>
                <a:spcPct val="100000"/>
              </a:lnSpc>
            </a:pPr>
            <a:r>
              <a:rPr lang="en-US" sz="2000" dirty="0"/>
              <a:t>To detect the virus from a human sample such as saliva, Bronchoalveolar fluid etc. </a:t>
            </a:r>
          </a:p>
          <a:p>
            <a:pPr lvl="1" fontAlgn="base">
              <a:lnSpc>
                <a:spcPct val="100000"/>
              </a:lnSpc>
            </a:pPr>
            <a:r>
              <a:rPr lang="en-US" sz="2000" dirty="0"/>
              <a:t>To understand the sources and modes of transmission of the virus</a:t>
            </a:r>
          </a:p>
          <a:p>
            <a:pPr lvl="1" fontAlgn="base">
              <a:lnSpc>
                <a:spcPct val="100000"/>
              </a:lnSpc>
            </a:pPr>
            <a:r>
              <a:rPr lang="en-US" sz="2000" dirty="0"/>
              <a:t>To discover the genomic characteristics of the virus, and compare with better-known viruses (e.g., 02-03 SARS epidemic)</a:t>
            </a:r>
          </a:p>
          <a:p>
            <a:pPr lvl="1" fontAlgn="base">
              <a:lnSpc>
                <a:spcPct val="100000"/>
              </a:lnSpc>
            </a:pPr>
            <a:r>
              <a:rPr lang="en-US" sz="2000" dirty="0"/>
              <a:t>To design and evaluate the diagnostic tests and deep-dive studies</a:t>
            </a:r>
          </a:p>
          <a:p>
            <a:pPr lvl="1" fontAlgn="base">
              <a:lnSpc>
                <a:spcPct val="100000"/>
              </a:lnSpc>
            </a:pPr>
            <a:endParaRPr lang="en-US" sz="800" dirty="0"/>
          </a:p>
          <a:p>
            <a:r>
              <a:rPr lang="en-US" b="1" dirty="0">
                <a:solidFill>
                  <a:srgbClr val="0000FF"/>
                </a:solidFill>
              </a:rPr>
              <a:t>Two key areas of COVID-19 genomic research</a:t>
            </a:r>
          </a:p>
          <a:p>
            <a:pPr lvl="1">
              <a:lnSpc>
                <a:spcPct val="100000"/>
              </a:lnSpc>
            </a:pPr>
            <a:r>
              <a:rPr lang="en-US" sz="2000" dirty="0">
                <a:solidFill>
                  <a:srgbClr val="FF0000"/>
                </a:solidFill>
              </a:rPr>
              <a:t>To sequence the genome of the virus itself, COVID-19, in order to track the mutations in the virus. </a:t>
            </a:r>
          </a:p>
          <a:p>
            <a:pPr lvl="1">
              <a:lnSpc>
                <a:spcPct val="100000"/>
              </a:lnSpc>
            </a:pPr>
            <a:r>
              <a:rPr lang="en-US" sz="2000" dirty="0">
                <a:solidFill>
                  <a:srgbClr val="FF0000"/>
                </a:solidFill>
              </a:rPr>
              <a:t>To explore the genes of infected patients. </a:t>
            </a:r>
            <a:r>
              <a:rPr lang="en-US" sz="2000" dirty="0"/>
              <a:t>This analysis can be used to understand why some people get more severe symptoms than others, as well as, help with the development of new treatments in the future.</a:t>
            </a:r>
          </a:p>
        </p:txBody>
      </p:sp>
      <p:sp>
        <p:nvSpPr>
          <p:cNvPr id="4" name="Slide Number Placeholder 3">
            <a:extLst>
              <a:ext uri="{FF2B5EF4-FFF2-40B4-BE49-F238E27FC236}">
                <a16:creationId xmlns:a16="http://schemas.microsoft.com/office/drawing/2014/main" id="{46464C01-5556-6946-B805-03D6251C186D}"/>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prstClr val="white"/>
                </a:solidFill>
                <a:effectLst/>
                <a:uLnTx/>
                <a:uFillTx/>
                <a:latin typeface="Corbel" panose="020B0503020204020204" pitchFamily="34" charset="0"/>
                <a:ea typeface="+mn-ea"/>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273</a:t>
            </a:fld>
            <a:endParaRPr kumimoji="0" lang="en-US" sz="1600" b="1" i="0" u="none" strike="noStrike" kern="1200" cap="none" spc="0" normalizeH="0" baseline="0" noProof="0" dirty="0">
              <a:ln>
                <a:noFill/>
              </a:ln>
              <a:solidFill>
                <a:prstClr val="white"/>
              </a:solidFill>
              <a:effectLst/>
              <a:uLnTx/>
              <a:uFillTx/>
              <a:latin typeface="Corbel" panose="020B0503020204020204" pitchFamily="34" charset="0"/>
              <a:ea typeface="+mn-ea"/>
              <a:cs typeface="Calibri" panose="020F0502020204030204" pitchFamily="34" charset="0"/>
            </a:endParaRPr>
          </a:p>
        </p:txBody>
      </p:sp>
    </p:spTree>
    <p:extLst>
      <p:ext uri="{BB962C8B-B14F-4D97-AF65-F5344CB8AC3E}">
        <p14:creationId xmlns:p14="http://schemas.microsoft.com/office/powerpoint/2010/main" val="187258397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1E7EC8-226E-924F-86A7-7894FD5B0C73}"/>
              </a:ext>
            </a:extLst>
          </p:cNvPr>
          <p:cNvSpPr>
            <a:spLocks noGrp="1"/>
          </p:cNvSpPr>
          <p:nvPr>
            <p:ph type="title"/>
          </p:nvPr>
        </p:nvSpPr>
        <p:spPr/>
        <p:txBody>
          <a:bodyPr>
            <a:normAutofit/>
          </a:bodyPr>
          <a:lstStyle/>
          <a:p>
            <a:r>
              <a:rPr lang="en-US" dirty="0"/>
              <a:t>COVID-19 Nanopore Sequencing (I)</a:t>
            </a:r>
          </a:p>
        </p:txBody>
      </p:sp>
      <p:sp>
        <p:nvSpPr>
          <p:cNvPr id="3" name="Content Placeholder 2">
            <a:extLst>
              <a:ext uri="{FF2B5EF4-FFF2-40B4-BE49-F238E27FC236}">
                <a16:creationId xmlns:a16="http://schemas.microsoft.com/office/drawing/2014/main" id="{6B656E47-7248-4048-95AD-CB91A1263585}"/>
              </a:ext>
            </a:extLst>
          </p:cNvPr>
          <p:cNvSpPr>
            <a:spLocks noGrp="1"/>
          </p:cNvSpPr>
          <p:nvPr>
            <p:ph idx="1"/>
          </p:nvPr>
        </p:nvSpPr>
        <p:spPr>
          <a:xfrm>
            <a:off x="366963" y="6158167"/>
            <a:ext cx="8410073" cy="270767"/>
          </a:xfrm>
        </p:spPr>
        <p:txBody>
          <a:bodyPr>
            <a:normAutofit fontScale="55000" lnSpcReduction="20000"/>
          </a:bodyPr>
          <a:lstStyle/>
          <a:p>
            <a:pPr algn="r">
              <a:buFont typeface="Arial" panose="020B0604020202020204" pitchFamily="34" charset="0"/>
              <a:buChar char="•"/>
            </a:pPr>
            <a:r>
              <a:rPr lang="en-US" dirty="0"/>
              <a:t>From ONT (</a:t>
            </a:r>
            <a:r>
              <a:rPr lang="en-US" dirty="0">
                <a:hlinkClick r:id="rId2"/>
              </a:rPr>
              <a:t>https://nanoporetech.com/covid-19/overview</a:t>
            </a:r>
            <a:r>
              <a:rPr lang="en-US" dirty="0"/>
              <a:t>)</a:t>
            </a:r>
          </a:p>
        </p:txBody>
      </p:sp>
      <p:sp>
        <p:nvSpPr>
          <p:cNvPr id="4" name="Slide Number Placeholder 3">
            <a:extLst>
              <a:ext uri="{FF2B5EF4-FFF2-40B4-BE49-F238E27FC236}">
                <a16:creationId xmlns:a16="http://schemas.microsoft.com/office/drawing/2014/main" id="{948CEDB2-AFEC-5E4B-9145-9BE71FDC35A6}"/>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prstClr val="white"/>
                </a:solidFill>
                <a:effectLst/>
                <a:uLnTx/>
                <a:uFillTx/>
                <a:latin typeface="Corbel" panose="020B0503020204020204" pitchFamily="34" charset="0"/>
                <a:ea typeface="+mn-ea"/>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274</a:t>
            </a:fld>
            <a:endParaRPr kumimoji="0" lang="en-US" sz="1600" b="1" i="0" u="none" strike="noStrike" kern="1200" cap="none" spc="0" normalizeH="0" baseline="0" noProof="0" dirty="0">
              <a:ln>
                <a:noFill/>
              </a:ln>
              <a:solidFill>
                <a:prstClr val="white"/>
              </a:solidFill>
              <a:effectLst/>
              <a:uLnTx/>
              <a:uFillTx/>
              <a:latin typeface="Corbel" panose="020B0503020204020204" pitchFamily="34" charset="0"/>
              <a:ea typeface="+mn-ea"/>
              <a:cs typeface="Calibri" panose="020F0502020204030204" pitchFamily="34" charset="0"/>
            </a:endParaRPr>
          </a:p>
        </p:txBody>
      </p:sp>
      <p:pic>
        <p:nvPicPr>
          <p:cNvPr id="3074" name="Picture 2">
            <a:extLst>
              <a:ext uri="{FF2B5EF4-FFF2-40B4-BE49-F238E27FC236}">
                <a16:creationId xmlns:a16="http://schemas.microsoft.com/office/drawing/2014/main" id="{3B8E9BCF-9EE2-5D42-9F8F-B25C369449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2683" y="1289716"/>
            <a:ext cx="5558631" cy="42785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34328043"/>
      </p:ext>
    </p:extLst>
  </p:cSld>
  <p:clrMapOvr>
    <a:masterClrMapping/>
  </p:clrMapOvr>
  <p:transition/>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1E7EC8-226E-924F-86A7-7894FD5B0C73}"/>
              </a:ext>
            </a:extLst>
          </p:cNvPr>
          <p:cNvSpPr>
            <a:spLocks noGrp="1"/>
          </p:cNvSpPr>
          <p:nvPr>
            <p:ph type="title"/>
          </p:nvPr>
        </p:nvSpPr>
        <p:spPr/>
        <p:txBody>
          <a:bodyPr>
            <a:noAutofit/>
          </a:bodyPr>
          <a:lstStyle/>
          <a:p>
            <a:r>
              <a:rPr lang="en-US" sz="4100" dirty="0"/>
              <a:t>COVID-19 Nanopore Sequencing (II)</a:t>
            </a:r>
          </a:p>
        </p:txBody>
      </p:sp>
      <p:sp>
        <p:nvSpPr>
          <p:cNvPr id="3" name="Content Placeholder 2">
            <a:extLst>
              <a:ext uri="{FF2B5EF4-FFF2-40B4-BE49-F238E27FC236}">
                <a16:creationId xmlns:a16="http://schemas.microsoft.com/office/drawing/2014/main" id="{6B656E47-7248-4048-95AD-CB91A1263585}"/>
              </a:ext>
            </a:extLst>
          </p:cNvPr>
          <p:cNvSpPr>
            <a:spLocks noGrp="1"/>
          </p:cNvSpPr>
          <p:nvPr>
            <p:ph idx="1"/>
          </p:nvPr>
        </p:nvSpPr>
        <p:spPr>
          <a:xfrm>
            <a:off x="366963" y="6158167"/>
            <a:ext cx="8410073" cy="270767"/>
          </a:xfrm>
        </p:spPr>
        <p:txBody>
          <a:bodyPr>
            <a:normAutofit fontScale="55000" lnSpcReduction="20000"/>
          </a:bodyPr>
          <a:lstStyle/>
          <a:p>
            <a:pPr algn="r">
              <a:buFont typeface="Arial" panose="020B0604020202020204" pitchFamily="34" charset="0"/>
              <a:buChar char="•"/>
            </a:pPr>
            <a:r>
              <a:rPr lang="en-US" dirty="0"/>
              <a:t>From ONT (</a:t>
            </a:r>
            <a:r>
              <a:rPr lang="en-US" dirty="0">
                <a:hlinkClick r:id="rId2"/>
              </a:rPr>
              <a:t>https://nanoporetech.com/covid-19/overview</a:t>
            </a:r>
            <a:r>
              <a:rPr lang="en-US" dirty="0"/>
              <a:t>)</a:t>
            </a:r>
          </a:p>
        </p:txBody>
      </p:sp>
      <p:sp>
        <p:nvSpPr>
          <p:cNvPr id="4" name="Slide Number Placeholder 3">
            <a:extLst>
              <a:ext uri="{FF2B5EF4-FFF2-40B4-BE49-F238E27FC236}">
                <a16:creationId xmlns:a16="http://schemas.microsoft.com/office/drawing/2014/main" id="{948CEDB2-AFEC-5E4B-9145-9BE71FDC35A6}"/>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prstClr val="white"/>
                </a:solidFill>
                <a:effectLst/>
                <a:uLnTx/>
                <a:uFillTx/>
                <a:latin typeface="Corbel" panose="020B0503020204020204" pitchFamily="34" charset="0"/>
                <a:ea typeface="+mn-ea"/>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275</a:t>
            </a:fld>
            <a:endParaRPr kumimoji="0" lang="en-US" sz="1600" b="1" i="0" u="none" strike="noStrike" kern="1200" cap="none" spc="0" normalizeH="0" baseline="0" noProof="0" dirty="0">
              <a:ln>
                <a:noFill/>
              </a:ln>
              <a:solidFill>
                <a:prstClr val="white"/>
              </a:solidFill>
              <a:effectLst/>
              <a:uLnTx/>
              <a:uFillTx/>
              <a:latin typeface="Corbel" panose="020B0503020204020204" pitchFamily="34" charset="0"/>
              <a:ea typeface="+mn-ea"/>
              <a:cs typeface="Calibri" panose="020F0502020204030204" pitchFamily="34" charset="0"/>
            </a:endParaRPr>
          </a:p>
        </p:txBody>
      </p:sp>
      <p:pic>
        <p:nvPicPr>
          <p:cNvPr id="4098" name="Picture 2">
            <a:extLst>
              <a:ext uri="{FF2B5EF4-FFF2-40B4-BE49-F238E27FC236}">
                <a16:creationId xmlns:a16="http://schemas.microsoft.com/office/drawing/2014/main" id="{C14BC97C-9776-2C4D-BED5-2896E6A5B6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2069" y="1149202"/>
            <a:ext cx="8719860" cy="4904921"/>
          </a:xfrm>
          <a:prstGeom prst="rect">
            <a:avLst/>
          </a:prstGeom>
          <a:noFill/>
          <a:extLst>
            <a:ext uri="{909E8E84-426E-40DD-AFC4-6F175D3DCCD1}">
              <a14:hiddenFill xmlns:a14="http://schemas.microsoft.com/office/drawing/2010/main">
                <a:solidFill>
                  <a:srgbClr val="FFFFFF"/>
                </a:solidFill>
              </a14:hiddenFill>
            </a:ext>
          </a:extLst>
        </p:spPr>
      </p:pic>
      <p:sp>
        <p:nvSpPr>
          <p:cNvPr id="6" name="Rounded Rectangle 5">
            <a:extLst>
              <a:ext uri="{FF2B5EF4-FFF2-40B4-BE49-F238E27FC236}">
                <a16:creationId xmlns:a16="http://schemas.microsoft.com/office/drawing/2014/main" id="{55AE043F-540E-8F48-8365-73BDC27C3CB3}"/>
              </a:ext>
            </a:extLst>
          </p:cNvPr>
          <p:cNvSpPr>
            <a:spLocks noChangeArrowheads="1"/>
          </p:cNvSpPr>
          <p:nvPr/>
        </p:nvSpPr>
        <p:spPr bwMode="auto">
          <a:xfrm rot="5400000">
            <a:off x="3527885" y="1016735"/>
            <a:ext cx="1728189" cy="7128792"/>
          </a:xfrm>
          <a:prstGeom prst="roundRect">
            <a:avLst>
              <a:gd name="adj" fmla="val 16667"/>
            </a:avLst>
          </a:prstGeom>
          <a:noFill/>
          <a:ln w="1143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lIns="91440" tIns="45720" rIns="91440" bIns="4572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Tree>
    <p:extLst>
      <p:ext uri="{BB962C8B-B14F-4D97-AF65-F5344CB8AC3E}">
        <p14:creationId xmlns:p14="http://schemas.microsoft.com/office/powerpoint/2010/main" val="245415880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63955F-E593-C94F-8AC7-1810F08980FA}"/>
              </a:ext>
            </a:extLst>
          </p:cNvPr>
          <p:cNvSpPr>
            <a:spLocks noGrp="1"/>
          </p:cNvSpPr>
          <p:nvPr>
            <p:ph type="title"/>
          </p:nvPr>
        </p:nvSpPr>
        <p:spPr>
          <a:xfrm>
            <a:off x="228600" y="152400"/>
            <a:ext cx="8915400" cy="1066800"/>
          </a:xfrm>
        </p:spPr>
        <p:txBody>
          <a:bodyPr>
            <a:noAutofit/>
          </a:bodyPr>
          <a:lstStyle/>
          <a:p>
            <a:r>
              <a:rPr lang="en-US" sz="3600" dirty="0"/>
              <a:t>A Bright Future for Intelligent Genome Analysis</a:t>
            </a:r>
          </a:p>
        </p:txBody>
      </p:sp>
      <p:sp>
        <p:nvSpPr>
          <p:cNvPr id="4" name="Slide Number Placeholder 3">
            <a:extLst>
              <a:ext uri="{FF2B5EF4-FFF2-40B4-BE49-F238E27FC236}">
                <a16:creationId xmlns:a16="http://schemas.microsoft.com/office/drawing/2014/main" id="{945DD420-3CB6-7A41-8020-2C87CA87ABA7}"/>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prstClr val="white"/>
                </a:solidFill>
                <a:effectLst/>
                <a:uLnTx/>
                <a:uFillTx/>
                <a:latin typeface="Corbel" panose="020B0503020204020204" pitchFamily="34" charset="0"/>
                <a:ea typeface="ＭＳ Ｐゴシック" panose="020B0600070205080204" pitchFamily="34" charset="-128"/>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276</a:t>
            </a:fld>
            <a:endParaRPr kumimoji="0" lang="en-US" sz="1600" b="1" i="0" u="none" strike="noStrike" kern="1200" cap="none" spc="0" normalizeH="0" baseline="0" noProof="0" dirty="0">
              <a:ln>
                <a:noFill/>
              </a:ln>
              <a:solidFill>
                <a:prstClr val="white"/>
              </a:solidFill>
              <a:effectLst/>
              <a:uLnTx/>
              <a:uFillTx/>
              <a:latin typeface="Corbel" panose="020B0503020204020204" pitchFamily="34" charset="0"/>
              <a:ea typeface="ＭＳ Ｐゴシック" panose="020B0600070205080204" pitchFamily="34" charset="-128"/>
              <a:cs typeface="Calibri" panose="020F0502020204030204" pitchFamily="34" charset="0"/>
            </a:endParaRPr>
          </a:p>
        </p:txBody>
      </p:sp>
      <p:pic>
        <p:nvPicPr>
          <p:cNvPr id="5122" name="Picture 2">
            <a:extLst>
              <a:ext uri="{FF2B5EF4-FFF2-40B4-BE49-F238E27FC236}">
                <a16:creationId xmlns:a16="http://schemas.microsoft.com/office/drawing/2014/main" id="{5C405E63-629C-CD4C-A407-9B4A7134B86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09143" y="3969960"/>
            <a:ext cx="4934857" cy="2811840"/>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3CFD409C-4506-9941-8552-EF2195C4FB00}"/>
              </a:ext>
            </a:extLst>
          </p:cNvPr>
          <p:cNvSpPr txBox="1"/>
          <p:nvPr/>
        </p:nvSpPr>
        <p:spPr>
          <a:xfrm>
            <a:off x="6487885" y="6150579"/>
            <a:ext cx="242388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orbel" panose="020B0503020204020204"/>
                <a:ea typeface="ＭＳ Ｐゴシック" panose="020B0600070205080204" pitchFamily="34" charset="-128"/>
                <a:cs typeface="+mn-cs"/>
              </a:rPr>
              <a:t>SmidgION</a:t>
            </a:r>
            <a:r>
              <a:rPr kumimoji="0" lang="en-US" sz="1800" b="0" i="0" u="none" strike="noStrike" kern="1200" cap="none" spc="0" normalizeH="0" baseline="0" noProof="0" dirty="0">
                <a:ln>
                  <a:noFill/>
                </a:ln>
                <a:solidFill>
                  <a:prstClr val="black"/>
                </a:solidFill>
                <a:effectLst/>
                <a:uLnTx/>
                <a:uFillTx/>
                <a:latin typeface="Corbel" panose="020B0503020204020204"/>
                <a:ea typeface="ＭＳ Ｐゴシック" panose="020B0600070205080204" pitchFamily="34" charset="-128"/>
                <a:cs typeface="+mn-cs"/>
              </a:rPr>
              <a:t> from ONT</a:t>
            </a:r>
          </a:p>
        </p:txBody>
      </p:sp>
      <p:pic>
        <p:nvPicPr>
          <p:cNvPr id="5124" name="Picture 4" descr="First Nanopore Sequencing of Human Genome">
            <a:extLst>
              <a:ext uri="{FF2B5EF4-FFF2-40B4-BE49-F238E27FC236}">
                <a16:creationId xmlns:a16="http://schemas.microsoft.com/office/drawing/2014/main" id="{CD6415EF-163D-B542-B3D4-F9AA1F93D9C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9142" y="1775512"/>
            <a:ext cx="4378883" cy="2941150"/>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a:extLst>
              <a:ext uri="{FF2B5EF4-FFF2-40B4-BE49-F238E27FC236}">
                <a16:creationId xmlns:a16="http://schemas.microsoft.com/office/drawing/2014/main" id="{384B99A9-CA22-114E-A3BA-CE16FDD156D7}"/>
              </a:ext>
            </a:extLst>
          </p:cNvPr>
          <p:cNvSpPr/>
          <p:nvPr/>
        </p:nvSpPr>
        <p:spPr>
          <a:xfrm>
            <a:off x="399142" y="1784391"/>
            <a:ext cx="4378883" cy="294115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7" name="Right Arrow 6">
            <a:extLst>
              <a:ext uri="{FF2B5EF4-FFF2-40B4-BE49-F238E27FC236}">
                <a16:creationId xmlns:a16="http://schemas.microsoft.com/office/drawing/2014/main" id="{CDDC3997-C7CB-584B-BDBF-AE5464A11F6D}"/>
              </a:ext>
            </a:extLst>
          </p:cNvPr>
          <p:cNvSpPr/>
          <p:nvPr/>
        </p:nvSpPr>
        <p:spPr>
          <a:xfrm rot="2626864">
            <a:off x="4168426" y="4039373"/>
            <a:ext cx="1219200" cy="725715"/>
          </a:xfrm>
          <a:prstGeom prst="rightArrow">
            <a:avLst/>
          </a:prstGeom>
          <a:solidFill>
            <a:schemeClr val="accent2">
              <a:lumMod val="60000"/>
              <a:lumOff val="40000"/>
            </a:schemeClr>
          </a:solid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8" name="TextBox 7">
            <a:extLst>
              <a:ext uri="{FF2B5EF4-FFF2-40B4-BE49-F238E27FC236}">
                <a16:creationId xmlns:a16="http://schemas.microsoft.com/office/drawing/2014/main" id="{894684CC-0CFA-074F-9F5D-8C754E1811D1}"/>
              </a:ext>
            </a:extLst>
          </p:cNvPr>
          <p:cNvSpPr txBox="1"/>
          <p:nvPr/>
        </p:nvSpPr>
        <p:spPr>
          <a:xfrm>
            <a:off x="366963" y="4540875"/>
            <a:ext cx="2423885" cy="369332"/>
          </a:xfrm>
          <a:prstGeom prst="rect">
            <a:avLst/>
          </a:prstGeom>
          <a:solidFill>
            <a:schemeClr val="bg1"/>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rbel" panose="020B0503020204020204"/>
                <a:ea typeface="ＭＳ Ｐゴシック" panose="020B0600070205080204" pitchFamily="34" charset="-128"/>
                <a:cs typeface="+mn-cs"/>
              </a:rPr>
              <a:t>MinION from ONT</a:t>
            </a:r>
          </a:p>
        </p:txBody>
      </p:sp>
      <p:sp>
        <p:nvSpPr>
          <p:cNvPr id="10" name="Slide Number Placeholder 2">
            <a:extLst>
              <a:ext uri="{FF2B5EF4-FFF2-40B4-BE49-F238E27FC236}">
                <a16:creationId xmlns:a16="http://schemas.microsoft.com/office/drawing/2014/main" id="{6C9A6BE0-035D-4D45-AA88-9C10BDC56A6E}"/>
              </a:ext>
            </a:extLst>
          </p:cNvPr>
          <p:cNvSpPr>
            <a:spLocks noGrp="1"/>
          </p:cNvSpPr>
          <p:nvPr>
            <p:ph type="sldNum" sz="quarter" idx="11"/>
          </p:nvPr>
        </p:nvSpPr>
        <p:spPr>
          <a:xfrm>
            <a:off x="6946900" y="6373813"/>
            <a:ext cx="2133600" cy="457200"/>
          </a:xfrm>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276</a:t>
            </a:fld>
            <a:endParaRPr kumimoji="0" lang="en-US" altLang="en-US" sz="1600" b="0"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sp>
        <p:nvSpPr>
          <p:cNvPr id="11" name="Rectangle 10">
            <a:extLst>
              <a:ext uri="{FF2B5EF4-FFF2-40B4-BE49-F238E27FC236}">
                <a16:creationId xmlns:a16="http://schemas.microsoft.com/office/drawing/2014/main" id="{2976BE83-CBB8-5848-A3B9-9F433A948BCE}"/>
              </a:ext>
            </a:extLst>
          </p:cNvPr>
          <p:cNvSpPr/>
          <p:nvPr/>
        </p:nvSpPr>
        <p:spPr>
          <a:xfrm>
            <a:off x="76200" y="910043"/>
            <a:ext cx="8943782" cy="523220"/>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Mohammed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Alser</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Zülal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Bingöl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Damla</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Senol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Cali,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Jeremie</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Kim,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Saugata</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Ghose, Can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Alkan</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Onur Mutlu</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 sz="14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sym typeface="Calibri"/>
                <a:hlinkClick r:id="rId4">
                  <a:extLst>
                    <a:ext uri="{A12FA001-AC4F-418D-AE19-62706E023703}">
                      <ahyp:hlinkClr xmlns:ahyp="http://schemas.microsoft.com/office/drawing/2018/hyperlinkcolor" val="tx"/>
                    </a:ext>
                  </a:extLst>
                </a:hlinkClick>
              </a:rPr>
              <a:t>“Accelerating Genome Analysis: A Primer on an Ongoing Journey” </a:t>
            </a:r>
            <a:r>
              <a:rPr kumimoji="0" lang="en" sz="14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sym typeface="Calibri"/>
              </a:rPr>
              <a:t> </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IEEE Micro, August 2020.</a:t>
            </a:r>
          </a:p>
        </p:txBody>
      </p:sp>
      <p:pic>
        <p:nvPicPr>
          <p:cNvPr id="3" name="Picture 2">
            <a:extLst>
              <a:ext uri="{FF2B5EF4-FFF2-40B4-BE49-F238E27FC236}">
                <a16:creationId xmlns:a16="http://schemas.microsoft.com/office/drawing/2014/main" id="{4D51AC44-75A3-4349-9946-96683AA9B4E8}"/>
              </a:ext>
            </a:extLst>
          </p:cNvPr>
          <p:cNvPicPr>
            <a:picLocks noChangeAspect="1"/>
          </p:cNvPicPr>
          <p:nvPr/>
        </p:nvPicPr>
        <p:blipFill>
          <a:blip r:embed="rId5"/>
          <a:stretch>
            <a:fillRect/>
          </a:stretch>
        </p:blipFill>
        <p:spPr>
          <a:xfrm>
            <a:off x="4810204" y="1702419"/>
            <a:ext cx="3577446" cy="633799"/>
          </a:xfrm>
          <a:prstGeom prst="rect">
            <a:avLst/>
          </a:prstGeom>
        </p:spPr>
      </p:pic>
      <p:pic>
        <p:nvPicPr>
          <p:cNvPr id="6" name="Picture 5">
            <a:extLst>
              <a:ext uri="{FF2B5EF4-FFF2-40B4-BE49-F238E27FC236}">
                <a16:creationId xmlns:a16="http://schemas.microsoft.com/office/drawing/2014/main" id="{869A8184-11C2-4146-99A6-DC2DD45B8BBF}"/>
              </a:ext>
            </a:extLst>
          </p:cNvPr>
          <p:cNvPicPr>
            <a:picLocks noChangeAspect="1"/>
          </p:cNvPicPr>
          <p:nvPr/>
        </p:nvPicPr>
        <p:blipFill>
          <a:blip r:embed="rId6"/>
          <a:stretch>
            <a:fillRect/>
          </a:stretch>
        </p:blipFill>
        <p:spPr>
          <a:xfrm>
            <a:off x="4803425" y="2638622"/>
            <a:ext cx="3584225" cy="635000"/>
          </a:xfrm>
          <a:prstGeom prst="rect">
            <a:avLst/>
          </a:prstGeom>
        </p:spPr>
      </p:pic>
    </p:spTree>
    <p:extLst>
      <p:ext uri="{BB962C8B-B14F-4D97-AF65-F5344CB8AC3E}">
        <p14:creationId xmlns:p14="http://schemas.microsoft.com/office/powerpoint/2010/main" val="3533375366"/>
      </p:ext>
    </p:extLst>
  </p:cSld>
  <p:clrMapOvr>
    <a:masterClrMapping/>
  </p:clrMapOvr>
  <p:transition/>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1E9326-06A9-D843-9F15-BC3324EE5826}"/>
              </a:ext>
            </a:extLst>
          </p:cNvPr>
          <p:cNvSpPr>
            <a:spLocks noGrp="1"/>
          </p:cNvSpPr>
          <p:nvPr>
            <p:ph type="title"/>
          </p:nvPr>
        </p:nvSpPr>
        <p:spPr/>
        <p:txBody>
          <a:bodyPr/>
          <a:lstStyle/>
          <a:p>
            <a:r>
              <a:rPr lang="en-US" dirty="0"/>
              <a:t>Agenda</a:t>
            </a:r>
          </a:p>
        </p:txBody>
      </p:sp>
      <p:sp>
        <p:nvSpPr>
          <p:cNvPr id="3" name="Content Placeholder 2">
            <a:extLst>
              <a:ext uri="{FF2B5EF4-FFF2-40B4-BE49-F238E27FC236}">
                <a16:creationId xmlns:a16="http://schemas.microsoft.com/office/drawing/2014/main" id="{AFB9DA22-BE61-2446-87AE-83F927ADF074}"/>
              </a:ext>
            </a:extLst>
          </p:cNvPr>
          <p:cNvSpPr>
            <a:spLocks noGrp="1"/>
          </p:cNvSpPr>
          <p:nvPr>
            <p:ph idx="1"/>
          </p:nvPr>
        </p:nvSpPr>
        <p:spPr>
          <a:xfrm>
            <a:off x="228600" y="1124744"/>
            <a:ext cx="8610600" cy="5123656"/>
          </a:xfrm>
        </p:spPr>
        <p:txBody>
          <a:bodyPr/>
          <a:lstStyle/>
          <a:p>
            <a:r>
              <a:rPr lang="en-US" dirty="0"/>
              <a:t>The Problem: DNA Read Mapping</a:t>
            </a:r>
          </a:p>
          <a:p>
            <a:pPr lvl="1"/>
            <a:r>
              <a:rPr lang="en-US" dirty="0"/>
              <a:t>State-of-the-art Read Mapper Design</a:t>
            </a:r>
          </a:p>
          <a:p>
            <a:pPr lvl="1"/>
            <a:endParaRPr lang="en-US" dirty="0"/>
          </a:p>
          <a:p>
            <a:r>
              <a:rPr lang="en-US" dirty="0"/>
              <a:t>Algorithmic Acceleration </a:t>
            </a:r>
          </a:p>
          <a:p>
            <a:pPr lvl="1"/>
            <a:r>
              <a:rPr lang="en-US" dirty="0"/>
              <a:t>Exploiting Structure of the Genome</a:t>
            </a:r>
          </a:p>
          <a:p>
            <a:pPr lvl="1"/>
            <a:r>
              <a:rPr lang="en-US" dirty="0"/>
              <a:t>Exploiting SIMD Instructions</a:t>
            </a:r>
          </a:p>
          <a:p>
            <a:endParaRPr lang="en-US" dirty="0"/>
          </a:p>
          <a:p>
            <a:r>
              <a:rPr lang="en-US" dirty="0"/>
              <a:t>Hardware Acceleration</a:t>
            </a:r>
          </a:p>
          <a:p>
            <a:pPr lvl="1"/>
            <a:r>
              <a:rPr lang="en-US" dirty="0"/>
              <a:t>Specialized Architectures</a:t>
            </a:r>
          </a:p>
          <a:p>
            <a:pPr lvl="1"/>
            <a:r>
              <a:rPr lang="en-US" dirty="0"/>
              <a:t>Processing in Memory &amp; Storage</a:t>
            </a:r>
          </a:p>
          <a:p>
            <a:pPr lvl="1"/>
            <a:endParaRPr lang="en-US" dirty="0"/>
          </a:p>
          <a:p>
            <a:r>
              <a:rPr lang="en-US" dirty="0"/>
              <a:t>Future Opportunities: New Technologies &amp; Applications</a:t>
            </a:r>
          </a:p>
        </p:txBody>
      </p:sp>
      <p:sp>
        <p:nvSpPr>
          <p:cNvPr id="4" name="Slide Number Placeholder 3">
            <a:extLst>
              <a:ext uri="{FF2B5EF4-FFF2-40B4-BE49-F238E27FC236}">
                <a16:creationId xmlns:a16="http://schemas.microsoft.com/office/drawing/2014/main" id="{F4C949E8-B432-2143-85E7-FAB3F0E378C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521024177"/>
      </p:ext>
    </p:extLst>
  </p:cSld>
  <p:clrMapOvr>
    <a:masterClrMapping/>
  </p:clrMapOvr>
  <p:transition/>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29" name="Title 4">
            <a:extLst>
              <a:ext uri="{FF2B5EF4-FFF2-40B4-BE49-F238E27FC236}">
                <a16:creationId xmlns:a16="http://schemas.microsoft.com/office/drawing/2014/main" id="{0670578D-E19B-8541-9537-191677663DAC}"/>
              </a:ext>
            </a:extLst>
          </p:cNvPr>
          <p:cNvSpPr>
            <a:spLocks noGrp="1" noChangeArrowheads="1"/>
          </p:cNvSpPr>
          <p:nvPr>
            <p:ph type="ctrTitle"/>
          </p:nvPr>
        </p:nvSpPr>
        <p:spPr>
          <a:xfrm>
            <a:off x="3059832" y="1676400"/>
            <a:ext cx="7924800" cy="1752600"/>
          </a:xfrm>
        </p:spPr>
        <p:txBody>
          <a:bodyPr/>
          <a:lstStyle/>
          <a:p>
            <a:r>
              <a:rPr lang="en-US" altLang="en-US" dirty="0">
                <a:ea typeface="ＭＳ Ｐゴシック" panose="020B0600070205080204" pitchFamily="34" charset="-128"/>
              </a:rPr>
              <a:t>Conclusion</a:t>
            </a:r>
          </a:p>
        </p:txBody>
      </p:sp>
      <p:sp>
        <p:nvSpPr>
          <p:cNvPr id="176130" name="Subtitle 5">
            <a:extLst>
              <a:ext uri="{FF2B5EF4-FFF2-40B4-BE49-F238E27FC236}">
                <a16:creationId xmlns:a16="http://schemas.microsoft.com/office/drawing/2014/main" id="{53FF18AD-8F96-6146-B6EC-4036AE430FD8}"/>
              </a:ext>
            </a:extLst>
          </p:cNvPr>
          <p:cNvSpPr>
            <a:spLocks noGrp="1" noChangeArrowheads="1"/>
          </p:cNvSpPr>
          <p:nvPr>
            <p:ph type="subTitle" idx="1"/>
          </p:nvPr>
        </p:nvSpPr>
        <p:spPr/>
        <p:txBody>
          <a:bodyPr/>
          <a:lstStyle/>
          <a:p>
            <a:endParaRPr lang="en-US" altLang="en-US">
              <a:ea typeface="ＭＳ Ｐゴシック" panose="020B0600070205080204" pitchFamily="34" charset="-128"/>
            </a:endParaRPr>
          </a:p>
        </p:txBody>
      </p:sp>
    </p:spTree>
    <p:extLst>
      <p:ext uri="{BB962C8B-B14F-4D97-AF65-F5344CB8AC3E}">
        <p14:creationId xmlns:p14="http://schemas.microsoft.com/office/powerpoint/2010/main" val="3194380284"/>
      </p:ext>
    </p:extLst>
  </p:cSld>
  <p:clrMapOvr>
    <a:masterClrMapping/>
  </p:clrMapOvr>
  <p:transition/>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29" name="Title 4">
            <a:extLst>
              <a:ext uri="{FF2B5EF4-FFF2-40B4-BE49-F238E27FC236}">
                <a16:creationId xmlns:a16="http://schemas.microsoft.com/office/drawing/2014/main" id="{0670578D-E19B-8541-9537-191677663DAC}"/>
              </a:ext>
            </a:extLst>
          </p:cNvPr>
          <p:cNvSpPr>
            <a:spLocks noGrp="1" noChangeArrowheads="1"/>
          </p:cNvSpPr>
          <p:nvPr>
            <p:ph type="ctrTitle"/>
          </p:nvPr>
        </p:nvSpPr>
        <p:spPr>
          <a:xfrm>
            <a:off x="463624" y="1676400"/>
            <a:ext cx="10517088" cy="1752600"/>
          </a:xfrm>
        </p:spPr>
        <p:txBody>
          <a:bodyPr/>
          <a:lstStyle/>
          <a:p>
            <a:r>
              <a:rPr lang="en-US" altLang="en-US" dirty="0">
                <a:ea typeface="ＭＳ Ｐゴシック" panose="020B0600070205080204" pitchFamily="34" charset="-128"/>
              </a:rPr>
              <a:t>Things Are Happening In Industry</a:t>
            </a:r>
          </a:p>
        </p:txBody>
      </p:sp>
      <p:sp>
        <p:nvSpPr>
          <p:cNvPr id="176130" name="Subtitle 5">
            <a:extLst>
              <a:ext uri="{FF2B5EF4-FFF2-40B4-BE49-F238E27FC236}">
                <a16:creationId xmlns:a16="http://schemas.microsoft.com/office/drawing/2014/main" id="{53FF18AD-8F96-6146-B6EC-4036AE430FD8}"/>
              </a:ext>
            </a:extLst>
          </p:cNvPr>
          <p:cNvSpPr>
            <a:spLocks noGrp="1" noChangeArrowheads="1"/>
          </p:cNvSpPr>
          <p:nvPr>
            <p:ph type="subTitle" idx="1"/>
          </p:nvPr>
        </p:nvSpPr>
        <p:spPr/>
        <p:txBody>
          <a:bodyPr/>
          <a:lstStyle/>
          <a:p>
            <a:endParaRPr lang="en-US" altLang="en-US">
              <a:ea typeface="ＭＳ Ｐゴシック" panose="020B0600070205080204" pitchFamily="34" charset="-128"/>
            </a:endParaRPr>
          </a:p>
        </p:txBody>
      </p:sp>
    </p:spTree>
    <p:extLst>
      <p:ext uri="{BB962C8B-B14F-4D97-AF65-F5344CB8AC3E}">
        <p14:creationId xmlns:p14="http://schemas.microsoft.com/office/powerpoint/2010/main" val="2054333959"/>
      </p:ext>
    </p:extLst>
  </p:cSld>
  <p:clrMapOvr>
    <a:masterClrMapping/>
  </p:clrMapOvr>
  <p:transition/>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0D8378D4-3FEE-B740-9D1B-65319AD05774}"/>
              </a:ext>
            </a:extLst>
          </p:cNvPr>
          <p:cNvSpPr>
            <a:spLocks noGrp="1"/>
          </p:cNvSpPr>
          <p:nvPr>
            <p:ph type="title"/>
          </p:nvPr>
        </p:nvSpPr>
        <p:spPr>
          <a:xfrm>
            <a:off x="152400" y="152400"/>
            <a:ext cx="9017497" cy="1066800"/>
          </a:xfrm>
        </p:spPr>
        <p:txBody>
          <a:bodyPr/>
          <a:lstStyle/>
          <a:p>
            <a:r>
              <a:rPr lang="en-US" dirty="0"/>
              <a:t>Illumina DRAGEN Bio-IT Platform (2018)</a:t>
            </a:r>
          </a:p>
        </p:txBody>
      </p:sp>
      <p:sp>
        <p:nvSpPr>
          <p:cNvPr id="9" name="Content Placeholder 8">
            <a:extLst>
              <a:ext uri="{FF2B5EF4-FFF2-40B4-BE49-F238E27FC236}">
                <a16:creationId xmlns:a16="http://schemas.microsoft.com/office/drawing/2014/main" id="{2C152D9F-C36E-CE46-AF7B-FF70920354FC}"/>
              </a:ext>
            </a:extLst>
          </p:cNvPr>
          <p:cNvSpPr>
            <a:spLocks noGrp="1"/>
          </p:cNvSpPr>
          <p:nvPr>
            <p:ph idx="1"/>
          </p:nvPr>
        </p:nvSpPr>
        <p:spPr>
          <a:xfrm>
            <a:off x="228600" y="1052736"/>
            <a:ext cx="8610600" cy="5195664"/>
          </a:xfrm>
        </p:spPr>
        <p:txBody>
          <a:bodyPr/>
          <a:lstStyle/>
          <a:p>
            <a:r>
              <a:rPr lang="en-US"/>
              <a:t>Processes whole genome at 30x coverage in ~25 minutes with hardware support for data compression</a:t>
            </a:r>
          </a:p>
          <a:p>
            <a:endParaRPr lang="en-US"/>
          </a:p>
        </p:txBody>
      </p:sp>
      <p:sp>
        <p:nvSpPr>
          <p:cNvPr id="3" name="Slide Number Placeholder 2">
            <a:extLst>
              <a:ext uri="{FF2B5EF4-FFF2-40B4-BE49-F238E27FC236}">
                <a16:creationId xmlns:a16="http://schemas.microsoft.com/office/drawing/2014/main" id="{C72FF041-63F2-B244-8D91-7888793E9BE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4" name="Picture 3">
            <a:extLst>
              <a:ext uri="{FF2B5EF4-FFF2-40B4-BE49-F238E27FC236}">
                <a16:creationId xmlns:a16="http://schemas.microsoft.com/office/drawing/2014/main" id="{F08994AA-10AB-084C-B608-F06DF46F7E8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67544" y="2197705"/>
            <a:ext cx="8054549" cy="3319527"/>
          </a:xfrm>
          <a:prstGeom prst="rect">
            <a:avLst/>
          </a:prstGeom>
        </p:spPr>
      </p:pic>
      <p:sp>
        <p:nvSpPr>
          <p:cNvPr id="10" name="TextBox 9">
            <a:extLst>
              <a:ext uri="{FF2B5EF4-FFF2-40B4-BE49-F238E27FC236}">
                <a16:creationId xmlns:a16="http://schemas.microsoft.com/office/drawing/2014/main" id="{08137ABC-FD6D-5240-889B-A312C484081F}"/>
              </a:ext>
            </a:extLst>
          </p:cNvPr>
          <p:cNvSpPr txBox="1"/>
          <p:nvPr/>
        </p:nvSpPr>
        <p:spPr>
          <a:xfrm>
            <a:off x="6444208" y="4797152"/>
            <a:ext cx="1944216" cy="369332"/>
          </a:xfrm>
          <a:prstGeom prst="rect">
            <a:avLst/>
          </a:prstGeom>
          <a:solidFill>
            <a:srgbClr val="FFFF00"/>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Tahoma"/>
                <a:ea typeface="+mn-ea"/>
                <a:cs typeface="+mn-cs"/>
              </a:rPr>
              <a:t>FPGA board(s)</a:t>
            </a:r>
          </a:p>
        </p:txBody>
      </p:sp>
      <p:sp>
        <p:nvSpPr>
          <p:cNvPr id="11" name="Rectangle 10">
            <a:extLst>
              <a:ext uri="{FF2B5EF4-FFF2-40B4-BE49-F238E27FC236}">
                <a16:creationId xmlns:a16="http://schemas.microsoft.com/office/drawing/2014/main" id="{1A1832FE-D642-9542-9B4D-17FE8D71FB5B}"/>
              </a:ext>
            </a:extLst>
          </p:cNvPr>
          <p:cNvSpPr/>
          <p:nvPr/>
        </p:nvSpPr>
        <p:spPr>
          <a:xfrm>
            <a:off x="228600" y="5651673"/>
            <a:ext cx="9499849"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hlinkClick r:id="rId3"/>
              </a:rPr>
              <a:t>emea.illumina.com/products/by-type/informatics-products/dragen-bio-it-platform.html</a:t>
            </a:r>
            <a:endParaRPr kumimoji="0" lang="en-US" sz="1800" b="0" i="0" u="none" strike="noStrike" kern="1200" cap="none" spc="0" normalizeH="0" baseline="0" noProof="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hlinkClick r:id="rId4"/>
              </a:rPr>
              <a:t>emea.illumina.com/company/news-center/press-releases/2018/2349147.html</a:t>
            </a:r>
            <a:r>
              <a:rPr kumimoji="0" lang="en-US" sz="1800" b="0" i="0" u="none" strike="noStrike" kern="1200" cap="none" spc="0" normalizeH="0" baseline="0" noProof="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3515728281"/>
      </p:ext>
    </p:extLst>
  </p:cSld>
  <p:clrMapOvr>
    <a:masterClrMapping/>
  </p:clrMapOvr>
  <p:transition/>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431F40-E419-9A4B-B1D2-5B5FD5486B4D}"/>
              </a:ext>
            </a:extLst>
          </p:cNvPr>
          <p:cNvSpPr>
            <a:spLocks noGrp="1"/>
          </p:cNvSpPr>
          <p:nvPr>
            <p:ph type="title"/>
          </p:nvPr>
        </p:nvSpPr>
        <p:spPr/>
        <p:txBody>
          <a:bodyPr/>
          <a:lstStyle/>
          <a:p>
            <a:r>
              <a:rPr lang="en-US"/>
              <a:t>NVIDIA Clara </a:t>
            </a:r>
            <a:r>
              <a:rPr lang="en-US" err="1"/>
              <a:t>Parabricks</a:t>
            </a:r>
            <a:r>
              <a:rPr lang="en-US"/>
              <a:t> (2020)</a:t>
            </a:r>
            <a:br>
              <a:rPr lang="en-US"/>
            </a:br>
            <a:endParaRPr lang="en-US"/>
          </a:p>
        </p:txBody>
      </p:sp>
      <p:sp>
        <p:nvSpPr>
          <p:cNvPr id="3" name="Slide Number Placeholder 2">
            <a:extLst>
              <a:ext uri="{FF2B5EF4-FFF2-40B4-BE49-F238E27FC236}">
                <a16:creationId xmlns:a16="http://schemas.microsoft.com/office/drawing/2014/main" id="{7E2A50EC-67B9-0B4C-A370-FA8FBBFC3AF2}"/>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4DFF8273-4219-AB4E-8DF6-726638A0013F}"/>
              </a:ext>
            </a:extLst>
          </p:cNvPr>
          <p:cNvPicPr>
            <a:picLocks noChangeAspect="1"/>
          </p:cNvPicPr>
          <p:nvPr/>
        </p:nvPicPr>
        <p:blipFill rotWithShape="1">
          <a:blip r:embed="rId2"/>
          <a:srcRect l="38836"/>
          <a:stretch/>
        </p:blipFill>
        <p:spPr>
          <a:xfrm>
            <a:off x="228600" y="1023318"/>
            <a:ext cx="4031688" cy="3709528"/>
          </a:xfrm>
          <a:prstGeom prst="rect">
            <a:avLst/>
          </a:prstGeom>
        </p:spPr>
      </p:pic>
      <p:pic>
        <p:nvPicPr>
          <p:cNvPr id="7" name="Picture 6">
            <a:extLst>
              <a:ext uri="{FF2B5EF4-FFF2-40B4-BE49-F238E27FC236}">
                <a16:creationId xmlns:a16="http://schemas.microsoft.com/office/drawing/2014/main" id="{98DE6D15-4A88-0B4C-B61A-8CB0785E81D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054583" y="3090644"/>
            <a:ext cx="4784617" cy="3240862"/>
          </a:xfrm>
          <a:prstGeom prst="rect">
            <a:avLst/>
          </a:prstGeom>
        </p:spPr>
      </p:pic>
      <p:sp>
        <p:nvSpPr>
          <p:cNvPr id="9" name="Rectangle 8">
            <a:extLst>
              <a:ext uri="{FF2B5EF4-FFF2-40B4-BE49-F238E27FC236}">
                <a16:creationId xmlns:a16="http://schemas.microsoft.com/office/drawing/2014/main" id="{68747A2F-3A7D-1247-80FE-E1F3022A7242}"/>
              </a:ext>
            </a:extLst>
          </p:cNvPr>
          <p:cNvSpPr/>
          <p:nvPr/>
        </p:nvSpPr>
        <p:spPr>
          <a:xfrm>
            <a:off x="1331640" y="6401578"/>
            <a:ext cx="5904656"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hlinkClick r:id="rId4"/>
              </a:rPr>
              <a:t>https://developer.nvidia.com/clara-parabricks</a:t>
            </a:r>
            <a:r>
              <a:rPr kumimoji="0" lang="en-US" sz="1800" b="0" i="0" u="none" strike="noStrike" kern="1200" cap="none" spc="0" normalizeH="0" baseline="0" noProof="0">
                <a:ln>
                  <a:noFill/>
                </a:ln>
                <a:solidFill>
                  <a:srgbClr val="000000"/>
                </a:solidFill>
                <a:effectLst/>
                <a:uLnTx/>
                <a:uFillTx/>
                <a:latin typeface="Tahoma"/>
                <a:ea typeface="+mn-ea"/>
                <a:cs typeface="+mn-cs"/>
              </a:rPr>
              <a:t> </a:t>
            </a:r>
          </a:p>
        </p:txBody>
      </p:sp>
      <p:sp>
        <p:nvSpPr>
          <p:cNvPr id="10" name="TextBox 9">
            <a:extLst>
              <a:ext uri="{FF2B5EF4-FFF2-40B4-BE49-F238E27FC236}">
                <a16:creationId xmlns:a16="http://schemas.microsoft.com/office/drawing/2014/main" id="{112AC7D4-C5CF-2C4F-BBF2-E8842C44D532}"/>
              </a:ext>
            </a:extLst>
          </p:cNvPr>
          <p:cNvSpPr txBox="1"/>
          <p:nvPr/>
        </p:nvSpPr>
        <p:spPr>
          <a:xfrm>
            <a:off x="2532096" y="1285621"/>
            <a:ext cx="1728192" cy="369332"/>
          </a:xfrm>
          <a:prstGeom prst="rect">
            <a:avLst/>
          </a:prstGeom>
          <a:solidFill>
            <a:srgbClr val="FFFF00"/>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000000"/>
                </a:solidFill>
                <a:effectLst/>
                <a:uLnTx/>
                <a:uFillTx/>
                <a:latin typeface="Tahoma"/>
                <a:ea typeface="+mn-ea"/>
                <a:cs typeface="+mn-cs"/>
              </a:rPr>
              <a:t>GPU board(s)</a:t>
            </a:r>
          </a:p>
        </p:txBody>
      </p:sp>
      <p:sp>
        <p:nvSpPr>
          <p:cNvPr id="11" name="TextBox 10">
            <a:extLst>
              <a:ext uri="{FF2B5EF4-FFF2-40B4-BE49-F238E27FC236}">
                <a16:creationId xmlns:a16="http://schemas.microsoft.com/office/drawing/2014/main" id="{CF071448-0F09-E640-9CA3-BEF387C2A636}"/>
              </a:ext>
            </a:extLst>
          </p:cNvPr>
          <p:cNvSpPr txBox="1"/>
          <p:nvPr/>
        </p:nvSpPr>
        <p:spPr>
          <a:xfrm>
            <a:off x="4469219" y="1394442"/>
            <a:ext cx="464820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rPr>
              <a:t>A University of Michigan startup in 2018 joined NVIDIA in 2020</a:t>
            </a:r>
          </a:p>
        </p:txBody>
      </p:sp>
    </p:spTree>
    <p:extLst>
      <p:ext uri="{BB962C8B-B14F-4D97-AF65-F5344CB8AC3E}">
        <p14:creationId xmlns:p14="http://schemas.microsoft.com/office/powerpoint/2010/main" val="1363851571"/>
      </p:ext>
    </p:extLst>
  </p:cSld>
  <p:clrMapOvr>
    <a:masterClrMapping/>
  </p:clrMapOvr>
  <p:transition/>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F081D5-B2D7-CFEF-8808-4217E28351E4}"/>
              </a:ext>
            </a:extLst>
          </p:cNvPr>
          <p:cNvSpPr>
            <a:spLocks noGrp="1"/>
          </p:cNvSpPr>
          <p:nvPr>
            <p:ph type="title"/>
          </p:nvPr>
        </p:nvSpPr>
        <p:spPr>
          <a:xfrm>
            <a:off x="228600" y="152400"/>
            <a:ext cx="8915400" cy="1066800"/>
          </a:xfrm>
        </p:spPr>
        <p:txBody>
          <a:bodyPr/>
          <a:lstStyle/>
          <a:p>
            <a:r>
              <a:rPr lang="en-US" dirty="0"/>
              <a:t>NVIDIA Hopper DPX Instructions (2022)</a:t>
            </a:r>
          </a:p>
        </p:txBody>
      </p:sp>
      <p:pic>
        <p:nvPicPr>
          <p:cNvPr id="4" name="Picture 3">
            <a:extLst>
              <a:ext uri="{FF2B5EF4-FFF2-40B4-BE49-F238E27FC236}">
                <a16:creationId xmlns:a16="http://schemas.microsoft.com/office/drawing/2014/main" id="{7E7C46EE-6004-C2FD-AE30-5365B83AE7DD}"/>
              </a:ext>
            </a:extLst>
          </p:cNvPr>
          <p:cNvPicPr>
            <a:picLocks noChangeAspect="1"/>
          </p:cNvPicPr>
          <p:nvPr/>
        </p:nvPicPr>
        <p:blipFill>
          <a:blip r:embed="rId2"/>
          <a:stretch>
            <a:fillRect/>
          </a:stretch>
        </p:blipFill>
        <p:spPr>
          <a:xfrm>
            <a:off x="685800" y="1035691"/>
            <a:ext cx="7772400" cy="5201621"/>
          </a:xfrm>
          <a:prstGeom prst="rect">
            <a:avLst/>
          </a:prstGeom>
        </p:spPr>
      </p:pic>
      <p:sp>
        <p:nvSpPr>
          <p:cNvPr id="5" name="TextBox 4">
            <a:extLst>
              <a:ext uri="{FF2B5EF4-FFF2-40B4-BE49-F238E27FC236}">
                <a16:creationId xmlns:a16="http://schemas.microsoft.com/office/drawing/2014/main" id="{96058435-CD19-CF14-9902-6D14D5996711}"/>
              </a:ext>
            </a:extLst>
          </p:cNvPr>
          <p:cNvSpPr txBox="1"/>
          <p:nvPr/>
        </p:nvSpPr>
        <p:spPr>
          <a:xfrm>
            <a:off x="1259632" y="6432648"/>
            <a:ext cx="806900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Tahoma"/>
                <a:ea typeface="+mn-ea"/>
                <a:cs typeface="+mn-cs"/>
                <a:hlinkClick r:id="rId3"/>
              </a:rPr>
              <a:t>https://blogs.nvidia.com/blog/2022/03/22/nvidia-hopper-accelerates-dynamic-programming-using-dpx-instructions/</a:t>
            </a:r>
            <a:r>
              <a:rPr kumimoji="0" lang="en-US" sz="1200" b="0" i="0" u="none" strike="noStrike" kern="1200" cap="none" spc="0" normalizeH="0" baseline="0" noProof="0" dirty="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1775634065"/>
      </p:ext>
    </p:extLst>
  </p:cSld>
  <p:clrMapOvr>
    <a:masterClrMapping/>
  </p:clrMapOvr>
  <p:transition/>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2768AE-5D18-9E4D-B0AE-1600CC02AD30}"/>
              </a:ext>
            </a:extLst>
          </p:cNvPr>
          <p:cNvSpPr>
            <a:spLocks noGrp="1"/>
          </p:cNvSpPr>
          <p:nvPr>
            <p:ph type="title"/>
          </p:nvPr>
        </p:nvSpPr>
        <p:spPr/>
        <p:txBody>
          <a:bodyPr/>
          <a:lstStyle/>
          <a:p>
            <a:r>
              <a:rPr lang="en-US" dirty="0"/>
              <a:t>Recall Our Dream (from 2007)</a:t>
            </a:r>
          </a:p>
        </p:txBody>
      </p:sp>
      <p:sp>
        <p:nvSpPr>
          <p:cNvPr id="3" name="Content Placeholder 2">
            <a:extLst>
              <a:ext uri="{FF2B5EF4-FFF2-40B4-BE49-F238E27FC236}">
                <a16:creationId xmlns:a16="http://schemas.microsoft.com/office/drawing/2014/main" id="{498EA495-2CCE-D648-8AF6-F3266A555827}"/>
              </a:ext>
            </a:extLst>
          </p:cNvPr>
          <p:cNvSpPr>
            <a:spLocks noGrp="1"/>
          </p:cNvSpPr>
          <p:nvPr>
            <p:ph idx="1"/>
          </p:nvPr>
        </p:nvSpPr>
        <p:spPr/>
        <p:txBody>
          <a:bodyPr/>
          <a:lstStyle/>
          <a:p>
            <a:r>
              <a:rPr lang="en-US" dirty="0">
                <a:solidFill>
                  <a:srgbClr val="0000FF"/>
                </a:solidFill>
              </a:rPr>
              <a:t>An embedded device that can perform comprehensive genome analysis in real time (within a minute)</a:t>
            </a:r>
          </a:p>
          <a:p>
            <a:endParaRPr lang="en-US" dirty="0"/>
          </a:p>
          <a:p>
            <a:r>
              <a:rPr lang="en-US" dirty="0"/>
              <a:t>Still a long ways to go</a:t>
            </a:r>
          </a:p>
          <a:p>
            <a:pPr lvl="1"/>
            <a:r>
              <a:rPr lang="en-US" dirty="0"/>
              <a:t>Energy efficiency</a:t>
            </a:r>
          </a:p>
          <a:p>
            <a:pPr lvl="1"/>
            <a:r>
              <a:rPr lang="en-US" dirty="0"/>
              <a:t>Performance (latency)</a:t>
            </a:r>
          </a:p>
          <a:p>
            <a:pPr lvl="1"/>
            <a:r>
              <a:rPr lang="en-US" dirty="0"/>
              <a:t>Security &amp; privacy</a:t>
            </a:r>
          </a:p>
          <a:p>
            <a:pPr lvl="1"/>
            <a:r>
              <a:rPr lang="en-US" b="1" dirty="0">
                <a:solidFill>
                  <a:srgbClr val="FF0000"/>
                </a:solidFill>
              </a:rPr>
              <a:t>Huge memory bottleneck</a:t>
            </a:r>
          </a:p>
          <a:p>
            <a:endParaRPr lang="en-US" dirty="0"/>
          </a:p>
          <a:p>
            <a:endParaRPr lang="en-US" dirty="0"/>
          </a:p>
        </p:txBody>
      </p:sp>
      <p:sp>
        <p:nvSpPr>
          <p:cNvPr id="4" name="Slide Number Placeholder 3">
            <a:extLst>
              <a:ext uri="{FF2B5EF4-FFF2-40B4-BE49-F238E27FC236}">
                <a16:creationId xmlns:a16="http://schemas.microsoft.com/office/drawing/2014/main" id="{C6BF723B-2431-BD4C-A973-FB0472D63A7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8536850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41FEDF-EF5F-2343-9008-0C2639C7F008}"/>
              </a:ext>
            </a:extLst>
          </p:cNvPr>
          <p:cNvSpPr>
            <a:spLocks noGrp="1"/>
          </p:cNvSpPr>
          <p:nvPr>
            <p:ph type="title"/>
          </p:nvPr>
        </p:nvSpPr>
        <p:spPr/>
        <p:txBody>
          <a:bodyPr/>
          <a:lstStyle/>
          <a:p>
            <a:r>
              <a:rPr lang="en-US" dirty="0"/>
              <a:t>Conclusion</a:t>
            </a:r>
          </a:p>
        </p:txBody>
      </p:sp>
      <p:sp>
        <p:nvSpPr>
          <p:cNvPr id="3" name="Content Placeholder 2">
            <a:extLst>
              <a:ext uri="{FF2B5EF4-FFF2-40B4-BE49-F238E27FC236}">
                <a16:creationId xmlns:a16="http://schemas.microsoft.com/office/drawing/2014/main" id="{E6DEF487-252E-3F42-9947-AC1AA9333552}"/>
              </a:ext>
            </a:extLst>
          </p:cNvPr>
          <p:cNvSpPr>
            <a:spLocks noGrp="1"/>
          </p:cNvSpPr>
          <p:nvPr>
            <p:ph idx="1"/>
          </p:nvPr>
        </p:nvSpPr>
        <p:spPr>
          <a:xfrm>
            <a:off x="228600" y="980728"/>
            <a:ext cx="8915400" cy="5029200"/>
          </a:xfrm>
        </p:spPr>
        <p:txBody>
          <a:bodyPr/>
          <a:lstStyle/>
          <a:p>
            <a:r>
              <a:rPr lang="en-US" dirty="0">
                <a:solidFill>
                  <a:srgbClr val="0000FF"/>
                </a:solidFill>
              </a:rPr>
              <a:t>System design for bioinformatics </a:t>
            </a:r>
            <a:r>
              <a:rPr lang="en-US" dirty="0"/>
              <a:t>is a critical problem</a:t>
            </a:r>
          </a:p>
          <a:p>
            <a:pPr lvl="1"/>
            <a:r>
              <a:rPr lang="en-US" dirty="0"/>
              <a:t>It has large scientific, medical, societal, personal implications</a:t>
            </a:r>
          </a:p>
          <a:p>
            <a:endParaRPr lang="en-US" dirty="0"/>
          </a:p>
          <a:p>
            <a:r>
              <a:rPr lang="en-US" dirty="0"/>
              <a:t>This talk is about accelerating </a:t>
            </a:r>
            <a:r>
              <a:rPr lang="en-US" dirty="0">
                <a:solidFill>
                  <a:srgbClr val="0000FF"/>
                </a:solidFill>
              </a:rPr>
              <a:t>a key step in bioinformatics</a:t>
            </a:r>
            <a:r>
              <a:rPr lang="en-US" dirty="0"/>
              <a:t>: </a:t>
            </a:r>
            <a:r>
              <a:rPr lang="en-US" dirty="0">
                <a:solidFill>
                  <a:srgbClr val="FF0000"/>
                </a:solidFill>
              </a:rPr>
              <a:t>genome sequence analysis</a:t>
            </a:r>
          </a:p>
          <a:p>
            <a:pPr lvl="1"/>
            <a:r>
              <a:rPr lang="en-US" dirty="0"/>
              <a:t>In particular, </a:t>
            </a:r>
            <a:r>
              <a:rPr lang="en-US" dirty="0">
                <a:solidFill>
                  <a:srgbClr val="FF0000"/>
                </a:solidFill>
              </a:rPr>
              <a:t>read mapping</a:t>
            </a:r>
          </a:p>
          <a:p>
            <a:pPr marL="0" indent="0">
              <a:buNone/>
            </a:pPr>
            <a:endParaRPr lang="en-US" dirty="0"/>
          </a:p>
          <a:p>
            <a:r>
              <a:rPr lang="en-US" dirty="0"/>
              <a:t>We covered various </a:t>
            </a:r>
            <a:r>
              <a:rPr lang="en-US" dirty="0">
                <a:solidFill>
                  <a:srgbClr val="0000FF"/>
                </a:solidFill>
              </a:rPr>
              <a:t>recent ideas to accelerate read mapping</a:t>
            </a:r>
          </a:p>
          <a:p>
            <a:pPr lvl="1"/>
            <a:r>
              <a:rPr lang="en-US" dirty="0"/>
              <a:t>My personal journey since September 2006</a:t>
            </a:r>
          </a:p>
          <a:p>
            <a:pPr lvl="1"/>
            <a:endParaRPr lang="en-US" dirty="0"/>
          </a:p>
          <a:p>
            <a:r>
              <a:rPr lang="en-US" b="1" dirty="0">
                <a:solidFill>
                  <a:srgbClr val="1A5712"/>
                </a:solidFill>
              </a:rPr>
              <a:t>Many future opportunities exist</a:t>
            </a:r>
          </a:p>
          <a:p>
            <a:pPr lvl="1"/>
            <a:r>
              <a:rPr lang="en-US" b="1" dirty="0">
                <a:solidFill>
                  <a:srgbClr val="FF0000"/>
                </a:solidFill>
              </a:rPr>
              <a:t>Especially with new sequencing technologies</a:t>
            </a:r>
          </a:p>
          <a:p>
            <a:pPr lvl="1"/>
            <a:r>
              <a:rPr lang="en-US" b="1" dirty="0">
                <a:solidFill>
                  <a:srgbClr val="FF0000"/>
                </a:solidFill>
              </a:rPr>
              <a:t>Especially with new applications and use cases</a:t>
            </a:r>
          </a:p>
          <a:p>
            <a:endParaRPr lang="en-US" dirty="0"/>
          </a:p>
          <a:p>
            <a:endParaRPr lang="en-US" dirty="0"/>
          </a:p>
          <a:p>
            <a:endParaRPr lang="en-US" dirty="0"/>
          </a:p>
          <a:p>
            <a:endParaRPr lang="en-US" dirty="0"/>
          </a:p>
          <a:p>
            <a:endParaRPr lang="en-US" dirty="0"/>
          </a:p>
        </p:txBody>
      </p:sp>
      <p:sp>
        <p:nvSpPr>
          <p:cNvPr id="4" name="Slide Number Placeholder 3">
            <a:extLst>
              <a:ext uri="{FF2B5EF4-FFF2-40B4-BE49-F238E27FC236}">
                <a16:creationId xmlns:a16="http://schemas.microsoft.com/office/drawing/2014/main" id="{C0D852A5-EE62-484B-A021-ACAA12743B7A}"/>
              </a:ext>
            </a:extLst>
          </p:cNvPr>
          <p:cNvSpPr>
            <a:spLocks noGrp="1"/>
          </p:cNvSpPr>
          <p:nvPr>
            <p:ph type="sldNum" sz="quarter" idx="11"/>
          </p:nvPr>
        </p:nvSpPr>
        <p:spPr/>
        <p:txBody>
          <a:bodyPr/>
          <a:lstStyle/>
          <a:p>
            <a:fld id="{323594FA-E141-4234-AE05-360401972BE7}" type="slidenum">
              <a:rPr lang="en-US" altLang="en-US" smtClean="0"/>
              <a:pPr/>
              <a:t>284</a:t>
            </a:fld>
            <a:endParaRPr lang="en-US" altLang="en-US"/>
          </a:p>
        </p:txBody>
      </p:sp>
    </p:spTree>
    <p:extLst>
      <p:ext uri="{BB962C8B-B14F-4D97-AF65-F5344CB8AC3E}">
        <p14:creationId xmlns:p14="http://schemas.microsoft.com/office/powerpoint/2010/main" val="95112654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63955F-E593-C94F-8AC7-1810F08980FA}"/>
              </a:ext>
            </a:extLst>
          </p:cNvPr>
          <p:cNvSpPr>
            <a:spLocks noGrp="1"/>
          </p:cNvSpPr>
          <p:nvPr>
            <p:ph type="title"/>
          </p:nvPr>
        </p:nvSpPr>
        <p:spPr>
          <a:xfrm>
            <a:off x="228600" y="152400"/>
            <a:ext cx="8915400" cy="1066800"/>
          </a:xfrm>
        </p:spPr>
        <p:txBody>
          <a:bodyPr>
            <a:noAutofit/>
          </a:bodyPr>
          <a:lstStyle/>
          <a:p>
            <a:r>
              <a:rPr lang="en-US" sz="3600" dirty="0"/>
              <a:t>A Bright Future for Intelligent Genome Analysis</a:t>
            </a:r>
          </a:p>
        </p:txBody>
      </p:sp>
      <p:sp>
        <p:nvSpPr>
          <p:cNvPr id="4" name="Slide Number Placeholder 3">
            <a:extLst>
              <a:ext uri="{FF2B5EF4-FFF2-40B4-BE49-F238E27FC236}">
                <a16:creationId xmlns:a16="http://schemas.microsoft.com/office/drawing/2014/main" id="{945DD420-3CB6-7A41-8020-2C87CA87ABA7}"/>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prstClr val="white"/>
                </a:solidFill>
                <a:effectLst/>
                <a:uLnTx/>
                <a:uFillTx/>
                <a:latin typeface="Corbel" panose="020B0503020204020204" pitchFamily="34" charset="0"/>
                <a:ea typeface="ＭＳ Ｐゴシック" panose="020B0600070205080204" pitchFamily="34" charset="-128"/>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285</a:t>
            </a:fld>
            <a:endParaRPr kumimoji="0" lang="en-US" sz="1600" b="1" i="0" u="none" strike="noStrike" kern="1200" cap="none" spc="0" normalizeH="0" baseline="0" noProof="0" dirty="0">
              <a:ln>
                <a:noFill/>
              </a:ln>
              <a:solidFill>
                <a:prstClr val="white"/>
              </a:solidFill>
              <a:effectLst/>
              <a:uLnTx/>
              <a:uFillTx/>
              <a:latin typeface="Corbel" panose="020B0503020204020204" pitchFamily="34" charset="0"/>
              <a:ea typeface="ＭＳ Ｐゴシック" panose="020B0600070205080204" pitchFamily="34" charset="-128"/>
              <a:cs typeface="Calibri" panose="020F0502020204030204" pitchFamily="34" charset="0"/>
            </a:endParaRPr>
          </a:p>
        </p:txBody>
      </p:sp>
      <p:pic>
        <p:nvPicPr>
          <p:cNvPr id="5122" name="Picture 2">
            <a:extLst>
              <a:ext uri="{FF2B5EF4-FFF2-40B4-BE49-F238E27FC236}">
                <a16:creationId xmlns:a16="http://schemas.microsoft.com/office/drawing/2014/main" id="{5C405E63-629C-CD4C-A407-9B4A7134B86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09143" y="3969960"/>
            <a:ext cx="4934857" cy="2811840"/>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3CFD409C-4506-9941-8552-EF2195C4FB00}"/>
              </a:ext>
            </a:extLst>
          </p:cNvPr>
          <p:cNvSpPr txBox="1"/>
          <p:nvPr/>
        </p:nvSpPr>
        <p:spPr>
          <a:xfrm>
            <a:off x="6487885" y="6150579"/>
            <a:ext cx="242388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orbel" panose="020B0503020204020204"/>
                <a:ea typeface="ＭＳ Ｐゴシック" panose="020B0600070205080204" pitchFamily="34" charset="-128"/>
                <a:cs typeface="+mn-cs"/>
              </a:rPr>
              <a:t>SmidgION</a:t>
            </a:r>
            <a:r>
              <a:rPr kumimoji="0" lang="en-US" sz="1800" b="0" i="0" u="none" strike="noStrike" kern="1200" cap="none" spc="0" normalizeH="0" baseline="0" noProof="0" dirty="0">
                <a:ln>
                  <a:noFill/>
                </a:ln>
                <a:solidFill>
                  <a:prstClr val="black"/>
                </a:solidFill>
                <a:effectLst/>
                <a:uLnTx/>
                <a:uFillTx/>
                <a:latin typeface="Corbel" panose="020B0503020204020204"/>
                <a:ea typeface="ＭＳ Ｐゴシック" panose="020B0600070205080204" pitchFamily="34" charset="-128"/>
                <a:cs typeface="+mn-cs"/>
              </a:rPr>
              <a:t> from ONT</a:t>
            </a:r>
          </a:p>
        </p:txBody>
      </p:sp>
      <p:pic>
        <p:nvPicPr>
          <p:cNvPr id="5124" name="Picture 4" descr="First Nanopore Sequencing of Human Genome">
            <a:extLst>
              <a:ext uri="{FF2B5EF4-FFF2-40B4-BE49-F238E27FC236}">
                <a16:creationId xmlns:a16="http://schemas.microsoft.com/office/drawing/2014/main" id="{CD6415EF-163D-B542-B3D4-F9AA1F93D9C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9142" y="1775512"/>
            <a:ext cx="4378883" cy="2941150"/>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a:extLst>
              <a:ext uri="{FF2B5EF4-FFF2-40B4-BE49-F238E27FC236}">
                <a16:creationId xmlns:a16="http://schemas.microsoft.com/office/drawing/2014/main" id="{384B99A9-CA22-114E-A3BA-CE16FDD156D7}"/>
              </a:ext>
            </a:extLst>
          </p:cNvPr>
          <p:cNvSpPr/>
          <p:nvPr/>
        </p:nvSpPr>
        <p:spPr>
          <a:xfrm>
            <a:off x="399142" y="1784391"/>
            <a:ext cx="4378883" cy="294115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7" name="Right Arrow 6">
            <a:extLst>
              <a:ext uri="{FF2B5EF4-FFF2-40B4-BE49-F238E27FC236}">
                <a16:creationId xmlns:a16="http://schemas.microsoft.com/office/drawing/2014/main" id="{CDDC3997-C7CB-584B-BDBF-AE5464A11F6D}"/>
              </a:ext>
            </a:extLst>
          </p:cNvPr>
          <p:cNvSpPr/>
          <p:nvPr/>
        </p:nvSpPr>
        <p:spPr>
          <a:xfrm rot="2626864">
            <a:off x="4168426" y="4039373"/>
            <a:ext cx="1219200" cy="725715"/>
          </a:xfrm>
          <a:prstGeom prst="rightArrow">
            <a:avLst/>
          </a:prstGeom>
          <a:solidFill>
            <a:schemeClr val="accent2">
              <a:lumMod val="60000"/>
              <a:lumOff val="40000"/>
            </a:schemeClr>
          </a:solid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8" name="TextBox 7">
            <a:extLst>
              <a:ext uri="{FF2B5EF4-FFF2-40B4-BE49-F238E27FC236}">
                <a16:creationId xmlns:a16="http://schemas.microsoft.com/office/drawing/2014/main" id="{894684CC-0CFA-074F-9F5D-8C754E1811D1}"/>
              </a:ext>
            </a:extLst>
          </p:cNvPr>
          <p:cNvSpPr txBox="1"/>
          <p:nvPr/>
        </p:nvSpPr>
        <p:spPr>
          <a:xfrm>
            <a:off x="366963" y="4540875"/>
            <a:ext cx="2423885" cy="369332"/>
          </a:xfrm>
          <a:prstGeom prst="rect">
            <a:avLst/>
          </a:prstGeom>
          <a:solidFill>
            <a:schemeClr val="bg1"/>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rbel" panose="020B0503020204020204"/>
                <a:ea typeface="ＭＳ Ｐゴシック" panose="020B0600070205080204" pitchFamily="34" charset="-128"/>
                <a:cs typeface="+mn-cs"/>
              </a:rPr>
              <a:t>MinION from ONT</a:t>
            </a:r>
          </a:p>
        </p:txBody>
      </p:sp>
      <p:sp>
        <p:nvSpPr>
          <p:cNvPr id="10" name="Slide Number Placeholder 2">
            <a:extLst>
              <a:ext uri="{FF2B5EF4-FFF2-40B4-BE49-F238E27FC236}">
                <a16:creationId xmlns:a16="http://schemas.microsoft.com/office/drawing/2014/main" id="{6C9A6BE0-035D-4D45-AA88-9C10BDC56A6E}"/>
              </a:ext>
            </a:extLst>
          </p:cNvPr>
          <p:cNvSpPr>
            <a:spLocks noGrp="1"/>
          </p:cNvSpPr>
          <p:nvPr>
            <p:ph type="sldNum" sz="quarter" idx="11"/>
          </p:nvPr>
        </p:nvSpPr>
        <p:spPr>
          <a:xfrm>
            <a:off x="6946900" y="6373813"/>
            <a:ext cx="2133600" cy="457200"/>
          </a:xfrm>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285</a:t>
            </a:fld>
            <a:endParaRPr kumimoji="0" lang="en-US" altLang="en-US" sz="1600" b="0"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sp>
        <p:nvSpPr>
          <p:cNvPr id="11" name="Rectangle 10">
            <a:extLst>
              <a:ext uri="{FF2B5EF4-FFF2-40B4-BE49-F238E27FC236}">
                <a16:creationId xmlns:a16="http://schemas.microsoft.com/office/drawing/2014/main" id="{2976BE83-CBB8-5848-A3B9-9F433A948BCE}"/>
              </a:ext>
            </a:extLst>
          </p:cNvPr>
          <p:cNvSpPr/>
          <p:nvPr/>
        </p:nvSpPr>
        <p:spPr>
          <a:xfrm>
            <a:off x="76200" y="910043"/>
            <a:ext cx="8943782" cy="523220"/>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Mohammed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Alser</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Zülal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Bingöl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Damla</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Senol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Cali,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Jeremie</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Kim,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Saugata</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Ghose, Can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Alkan</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Onur Mutlu</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 sz="14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sym typeface="Calibri"/>
                <a:hlinkClick r:id="rId4">
                  <a:extLst>
                    <a:ext uri="{A12FA001-AC4F-418D-AE19-62706E023703}">
                      <ahyp:hlinkClr xmlns:ahyp="http://schemas.microsoft.com/office/drawing/2018/hyperlinkcolor" val="tx"/>
                    </a:ext>
                  </a:extLst>
                </a:hlinkClick>
              </a:rPr>
              <a:t>“Accelerating Genome Analysis: A Primer on an Ongoing Journey” </a:t>
            </a:r>
            <a:r>
              <a:rPr kumimoji="0" lang="en" sz="14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sym typeface="Calibri"/>
              </a:rPr>
              <a:t> </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IEEE Micro, August 2020.</a:t>
            </a:r>
          </a:p>
        </p:txBody>
      </p:sp>
      <p:pic>
        <p:nvPicPr>
          <p:cNvPr id="3" name="Picture 2">
            <a:extLst>
              <a:ext uri="{FF2B5EF4-FFF2-40B4-BE49-F238E27FC236}">
                <a16:creationId xmlns:a16="http://schemas.microsoft.com/office/drawing/2014/main" id="{4D51AC44-75A3-4349-9946-96683AA9B4E8}"/>
              </a:ext>
            </a:extLst>
          </p:cNvPr>
          <p:cNvPicPr>
            <a:picLocks noChangeAspect="1"/>
          </p:cNvPicPr>
          <p:nvPr/>
        </p:nvPicPr>
        <p:blipFill>
          <a:blip r:embed="rId5"/>
          <a:stretch>
            <a:fillRect/>
          </a:stretch>
        </p:blipFill>
        <p:spPr>
          <a:xfrm>
            <a:off x="4810204" y="1702419"/>
            <a:ext cx="3577446" cy="633799"/>
          </a:xfrm>
          <a:prstGeom prst="rect">
            <a:avLst/>
          </a:prstGeom>
        </p:spPr>
      </p:pic>
      <p:pic>
        <p:nvPicPr>
          <p:cNvPr id="6" name="Picture 5">
            <a:extLst>
              <a:ext uri="{FF2B5EF4-FFF2-40B4-BE49-F238E27FC236}">
                <a16:creationId xmlns:a16="http://schemas.microsoft.com/office/drawing/2014/main" id="{869A8184-11C2-4146-99A6-DC2DD45B8BBF}"/>
              </a:ext>
            </a:extLst>
          </p:cNvPr>
          <p:cNvPicPr>
            <a:picLocks noChangeAspect="1"/>
          </p:cNvPicPr>
          <p:nvPr/>
        </p:nvPicPr>
        <p:blipFill>
          <a:blip r:embed="rId6"/>
          <a:stretch>
            <a:fillRect/>
          </a:stretch>
        </p:blipFill>
        <p:spPr>
          <a:xfrm>
            <a:off x="4803425" y="2638622"/>
            <a:ext cx="3584225" cy="635000"/>
          </a:xfrm>
          <a:prstGeom prst="rect">
            <a:avLst/>
          </a:prstGeom>
        </p:spPr>
      </p:pic>
    </p:spTree>
    <p:extLst>
      <p:ext uri="{BB962C8B-B14F-4D97-AF65-F5344CB8AC3E}">
        <p14:creationId xmlns:p14="http://schemas.microsoft.com/office/powerpoint/2010/main" val="1675973336"/>
      </p:ext>
    </p:extLst>
  </p:cSld>
  <p:clrMapOvr>
    <a:masterClrMapping/>
  </p:clrMapOvr>
  <p:transition/>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29" name="Title 4">
            <a:extLst>
              <a:ext uri="{FF2B5EF4-FFF2-40B4-BE49-F238E27FC236}">
                <a16:creationId xmlns:a16="http://schemas.microsoft.com/office/drawing/2014/main" id="{0670578D-E19B-8541-9537-191677663DAC}"/>
              </a:ext>
            </a:extLst>
          </p:cNvPr>
          <p:cNvSpPr>
            <a:spLocks noGrp="1" noChangeArrowheads="1"/>
          </p:cNvSpPr>
          <p:nvPr>
            <p:ph type="ctrTitle"/>
          </p:nvPr>
        </p:nvSpPr>
        <p:spPr>
          <a:xfrm>
            <a:off x="751656" y="1676400"/>
            <a:ext cx="7924800" cy="1752600"/>
          </a:xfrm>
        </p:spPr>
        <p:txBody>
          <a:bodyPr/>
          <a:lstStyle/>
          <a:p>
            <a:r>
              <a:rPr lang="en-US" altLang="en-US" dirty="0">
                <a:ea typeface="ＭＳ Ｐゴシック" panose="020B0600070205080204" pitchFamily="34" charset="-128"/>
              </a:rPr>
              <a:t>Resources &amp; Acknowledgments</a:t>
            </a:r>
          </a:p>
        </p:txBody>
      </p:sp>
      <p:sp>
        <p:nvSpPr>
          <p:cNvPr id="176130" name="Subtitle 5">
            <a:extLst>
              <a:ext uri="{FF2B5EF4-FFF2-40B4-BE49-F238E27FC236}">
                <a16:creationId xmlns:a16="http://schemas.microsoft.com/office/drawing/2014/main" id="{53FF18AD-8F96-6146-B6EC-4036AE430FD8}"/>
              </a:ext>
            </a:extLst>
          </p:cNvPr>
          <p:cNvSpPr>
            <a:spLocks noGrp="1" noChangeArrowheads="1"/>
          </p:cNvSpPr>
          <p:nvPr>
            <p:ph type="subTitle" idx="1"/>
          </p:nvPr>
        </p:nvSpPr>
        <p:spPr/>
        <p:txBody>
          <a:bodyPr/>
          <a:lstStyle/>
          <a:p>
            <a:endParaRPr lang="en-US" altLang="en-US">
              <a:ea typeface="ＭＳ Ｐゴシック" panose="020B0600070205080204" pitchFamily="34" charset="-128"/>
            </a:endParaRPr>
          </a:p>
        </p:txBody>
      </p:sp>
    </p:spTree>
    <p:extLst>
      <p:ext uri="{BB962C8B-B14F-4D97-AF65-F5344CB8AC3E}">
        <p14:creationId xmlns:p14="http://schemas.microsoft.com/office/powerpoint/2010/main" val="1863503526"/>
      </p:ext>
    </p:extLst>
  </p:cSld>
  <p:clrMapOvr>
    <a:masterClrMapping/>
  </p:clrMapOvr>
  <p:transition/>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p:txBody>
          <a:bodyPr/>
          <a:lstStyle/>
          <a:p>
            <a:r>
              <a:rPr lang="en-US" dirty="0"/>
              <a:t>Accelerating Genome Analysis: Overview</a:t>
            </a:r>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700" dirty="0"/>
              <a:t>Mohammed Alser, </a:t>
            </a:r>
            <a:r>
              <a:rPr lang="en-US" sz="1700" dirty="0" err="1"/>
              <a:t>Zulal</a:t>
            </a:r>
            <a:r>
              <a:rPr lang="en-US" sz="1700" dirty="0"/>
              <a:t> </a:t>
            </a:r>
            <a:r>
              <a:rPr lang="en-US" sz="1700" dirty="0" err="1"/>
              <a:t>Bingol</a:t>
            </a:r>
            <a:r>
              <a:rPr lang="en-US" sz="1700" dirty="0"/>
              <a:t>, Damla Senol Cali, </a:t>
            </a:r>
            <a:r>
              <a:rPr lang="en-US" sz="1700" dirty="0" err="1"/>
              <a:t>Jeremie</a:t>
            </a:r>
            <a:r>
              <a:rPr lang="en-US" sz="1700" dirty="0"/>
              <a:t> Kim, Saugata Ghose, Can Alkan,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"Accelerating Genome Analysis: A Primer on an Ongoing Journey"</a:t>
            </a:r>
            <a:br>
              <a:rPr lang="en-US" sz="1700" dirty="0"/>
            </a:br>
            <a:r>
              <a:rPr lang="en-US" sz="1700" i="1" dirty="0">
                <a:hlinkClick r:id="rId3"/>
              </a:rPr>
              <a:t>IEEE Micro</a:t>
            </a:r>
            <a:r>
              <a:rPr lang="en-US" sz="1700" i="1" dirty="0"/>
              <a:t> (</a:t>
            </a:r>
            <a:r>
              <a:rPr lang="en-US" sz="1700" b="1" i="1" dirty="0"/>
              <a:t>IEEE MICRO</a:t>
            </a:r>
            <a:r>
              <a:rPr lang="en-US" sz="1700" i="1" dirty="0"/>
              <a:t>)</a:t>
            </a:r>
            <a:r>
              <a:rPr lang="en-US" sz="1700" dirty="0"/>
              <a:t>, Vol. 40, No. 5, pages 65-75, September/October 2020.</a:t>
            </a:r>
            <a:br>
              <a:rPr lang="en-US" sz="1700" dirty="0"/>
            </a:br>
            <a:r>
              <a:rPr lang="en-US" sz="1700" dirty="0"/>
              <a:t>[</a:t>
            </a:r>
            <a:r>
              <a:rPr lang="en-US" sz="1700" dirty="0">
                <a:hlinkClick r:id="rId4"/>
              </a:rPr>
              <a:t>Slides (pptx)</a:t>
            </a:r>
            <a:r>
              <a:rPr lang="en-US" sz="1700" dirty="0">
                <a:hlinkClick r:id="rId5"/>
              </a:rPr>
              <a:t>(pdf)</a:t>
            </a:r>
            <a:r>
              <a:rPr lang="en-US" sz="1700" dirty="0"/>
              <a:t>]</a:t>
            </a:r>
            <a:br>
              <a:rPr lang="en-US" sz="1700" dirty="0"/>
            </a:br>
            <a:r>
              <a:rPr lang="en-US" sz="1700" dirty="0"/>
              <a:t>[</a:t>
            </a:r>
            <a:r>
              <a:rPr lang="en-US" sz="1700" dirty="0">
                <a:hlinkClick r:id="rId6"/>
              </a:rPr>
              <a:t>Talk Video (1 hour 2 minutes)</a:t>
            </a:r>
            <a:r>
              <a:rPr lang="en-US" sz="1700" dirty="0"/>
              <a:t>]</a:t>
            </a:r>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287</a:t>
            </a:fld>
            <a:endParaRPr kumimoji="0" lang="en-US" alt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a:extLst>
              <a:ext uri="{FF2B5EF4-FFF2-40B4-BE49-F238E27FC236}">
                <a16:creationId xmlns:a16="http://schemas.microsoft.com/office/drawing/2014/main" id="{A2D8D8F9-787B-E34E-89E5-814530164E49}"/>
              </a:ext>
            </a:extLst>
          </p:cNvPr>
          <p:cNvPicPr>
            <a:picLocks noChangeAspect="1"/>
          </p:cNvPicPr>
          <p:nvPr/>
        </p:nvPicPr>
        <p:blipFill>
          <a:blip r:embed="rId7"/>
          <a:stretch>
            <a:fillRect/>
          </a:stretch>
        </p:blipFill>
        <p:spPr>
          <a:xfrm>
            <a:off x="1489298" y="2979738"/>
            <a:ext cx="6286500" cy="3721100"/>
          </a:xfrm>
          <a:prstGeom prst="rect">
            <a:avLst/>
          </a:prstGeom>
        </p:spPr>
      </p:pic>
    </p:spTree>
    <p:extLst>
      <p:ext uri="{BB962C8B-B14F-4D97-AF65-F5344CB8AC3E}">
        <p14:creationId xmlns:p14="http://schemas.microsoft.com/office/powerpoint/2010/main" val="382657378"/>
      </p:ext>
    </p:extLst>
  </p:cSld>
  <p:clrMapOvr>
    <a:masterClrMapping/>
  </p:clrMapOvr>
  <p:transition/>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PIM Review and Open Problems</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800" b="0" i="0" strike="noStrike" kern="1200" cap="none" spc="0" normalizeH="0" baseline="0" noProof="0" dirty="0">
                <a:ln>
                  <a:noFill/>
                </a:ln>
                <a:solidFill>
                  <a:srgbClr val="000000"/>
                </a:solidFill>
                <a:effectLst/>
                <a:uLnTx/>
                <a:uFillTx/>
                <a:latin typeface="Tahoma"/>
                <a:ea typeface="+mn-ea"/>
                <a:cs typeface="+mn-cs"/>
              </a:rPr>
              <a:t>Onur Mutlu</a:t>
            </a:r>
            <a:r>
              <a:rPr kumimoji="0" lang="en-US" sz="1800" b="0" i="0" u="none" strike="noStrike" kern="1200" cap="none" spc="0" normalizeH="0" baseline="0" noProof="0" dirty="0">
                <a:ln>
                  <a:noFill/>
                </a:ln>
                <a:solidFill>
                  <a:srgbClr val="000000"/>
                </a:solidFill>
                <a:effectLst/>
                <a:uLnTx/>
                <a:uFillTx/>
                <a:latin typeface="Tahoma"/>
                <a:ea typeface="+mn-ea"/>
                <a:cs typeface="+mn-cs"/>
              </a:rPr>
              <a:t>, Saugata Ghose, Juan Gomez-Luna, and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Rachata</a:t>
            </a:r>
            <a:r>
              <a:rPr kumimoji="0" lang="en-US" sz="1800" b="0" i="0" u="none" strike="noStrike" kern="1200" cap="none" spc="0" normalizeH="0" baseline="0" noProof="0" dirty="0">
                <a:ln>
                  <a:noFill/>
                </a:ln>
                <a:solidFill>
                  <a:srgbClr val="000000"/>
                </a:solidFill>
                <a:effectLst/>
                <a:uLnTx/>
                <a:uFillTx/>
                <a:latin typeface="Tahoma"/>
                <a:ea typeface="+mn-ea"/>
                <a:cs typeface="+mn-cs"/>
              </a:rPr>
              <a:t> Ausavarungnirun,</a:t>
            </a:r>
            <a:br>
              <a:rPr kumimoji="0" lang="en-US" sz="1800" b="0" i="0" u="none" strike="noStrike" kern="1200" cap="none" spc="0" normalizeH="0" baseline="0" noProof="0" dirty="0">
                <a:ln>
                  <a:noFill/>
                </a:ln>
                <a:solidFill>
                  <a:srgbClr val="000000"/>
                </a:solidFill>
                <a:effectLst/>
                <a:uLnTx/>
                <a:uFillTx/>
                <a:latin typeface="Tahoma"/>
                <a:ea typeface="+mn-ea"/>
                <a:cs typeface="+mn-cs"/>
              </a:rPr>
            </a:b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"A Modern Primer on Processing in Memory"</a:t>
            </a:r>
            <a:br>
              <a:rPr kumimoji="0" lang="en-US" sz="1800" b="0" i="0" u="none" strike="noStrike" kern="1200" cap="none" spc="0" normalizeH="0" baseline="0" noProof="0" dirty="0">
                <a:ln>
                  <a:noFill/>
                </a:ln>
                <a:solidFill>
                  <a:srgbClr val="0432FF"/>
                </a:solidFill>
                <a:effectLst/>
                <a:uLnTx/>
                <a:uFillTx/>
                <a:latin typeface="Tahoma"/>
                <a:ea typeface="+mn-ea"/>
                <a:cs typeface="+mn-cs"/>
              </a:rPr>
            </a:br>
            <a:r>
              <a:rPr kumimoji="0" lang="en-US" sz="1800" b="0" i="1" u="none" strike="noStrike" kern="1200" cap="none" spc="0" normalizeH="0" baseline="0" noProof="0" dirty="0">
                <a:ln>
                  <a:noFill/>
                </a:ln>
                <a:solidFill>
                  <a:srgbClr val="000000"/>
                </a:solidFill>
                <a:effectLst/>
                <a:uLnTx/>
                <a:uFillTx/>
                <a:latin typeface="Tahoma"/>
                <a:ea typeface="+mn-ea"/>
                <a:cs typeface="+mn-cs"/>
              </a:rPr>
              <a:t>Invited Book Chapter in </a:t>
            </a:r>
            <a:r>
              <a:rPr kumimoji="0" lang="en-US" sz="1800" b="1" i="1" u="none" strike="noStrike" kern="1200" cap="none" spc="0" normalizeH="0" baseline="0" noProof="0" dirty="0">
                <a:ln>
                  <a:noFill/>
                </a:ln>
                <a:solidFill>
                  <a:srgbClr val="000000"/>
                </a:solidFill>
                <a:effectLst/>
                <a:uLnTx/>
                <a:uFillTx/>
                <a:latin typeface="Tahoma"/>
                <a:ea typeface="+mn-ea"/>
                <a:cs typeface="+mn-cs"/>
                <a:hlinkClick r:id="rId3"/>
              </a:rPr>
              <a:t>Emerging Computing: From Devices to Systems - Looking Beyond Moore and Von Neumann</a:t>
            </a:r>
            <a:r>
              <a:rPr kumimoji="0" lang="en-US" sz="1800" b="0" i="0" u="none" strike="noStrike" kern="1200" cap="none" spc="0" normalizeH="0" baseline="0" noProof="0" dirty="0">
                <a:ln>
                  <a:noFill/>
                </a:ln>
                <a:solidFill>
                  <a:srgbClr val="000000"/>
                </a:solidFill>
                <a:effectLst/>
                <a:uLnTx/>
                <a:uFillTx/>
                <a:latin typeface="Tahoma"/>
                <a:ea typeface="+mn-ea"/>
                <a:cs typeface="+mn-cs"/>
              </a:rPr>
              <a:t>, Springer, to be published in 2021.</a:t>
            </a: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1" i="0" u="none" strike="noStrike" kern="0" cap="none" spc="0" normalizeH="0" baseline="0" noProof="0" dirty="0">
              <a:ln>
                <a:noFill/>
              </a:ln>
              <a:solidFill>
                <a:srgbClr val="000000"/>
              </a:solidFill>
              <a:effectLst/>
              <a:uLnTx/>
              <a:uFillTx/>
              <a:latin typeface="Tahoma"/>
              <a:ea typeface="+mn-ea"/>
              <a:cs typeface="+mn-cs"/>
            </a:endParaRP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742004" cy="369332"/>
          </a:xfrm>
          <a:prstGeom prst="rect">
            <a:avLst/>
          </a:prstGeom>
          <a:noFill/>
        </p:spPr>
        <p:txBody>
          <a:bodyPr wrap="none" rtlCol="0">
            <a:spAutoFit/>
          </a:bodyPr>
          <a:lstStyle/>
          <a:p>
            <a:pPr lvl="0">
              <a:defRPr/>
            </a:pPr>
            <a:r>
              <a:rPr lang="en-US" b="1" dirty="0">
                <a:solidFill>
                  <a:srgbClr val="0432FF"/>
                </a:solidFill>
                <a:hlinkClick r:id="rId4">
                  <a:extLst>
                    <a:ext uri="{A12FA001-AC4F-418D-AE19-62706E023703}">
                      <ahyp:hlinkClr xmlns:ahyp="http://schemas.microsoft.com/office/drawing/2018/hyperlinkcolor" val="tx"/>
                    </a:ext>
                  </a:extLst>
                </a:hlinkClick>
              </a:rPr>
              <a:t>https://arxiv.org/pdf/2012.03112.pdf</a:t>
            </a:r>
            <a:r>
              <a:rPr lang="en-US" b="1" dirty="0">
                <a:solidFill>
                  <a:srgbClr val="0432FF"/>
                </a:solidFill>
              </a:rPr>
              <a:t> </a:t>
            </a:r>
            <a:endParaRPr kumimoji="0" lang="en-US" sz="1800" b="1" i="0" u="none" strike="noStrike" kern="1200" cap="none" spc="0" normalizeH="0" baseline="0" noProof="0" dirty="0">
              <a:ln>
                <a:noFill/>
              </a:ln>
              <a:solidFill>
                <a:srgbClr val="0432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A5EA4CA5-FBD8-9749-9830-D77D34BE5845}"/>
              </a:ext>
            </a:extLst>
          </p:cNvPr>
          <p:cNvPicPr>
            <a:picLocks noChangeAspect="1"/>
          </p:cNvPicPr>
          <p:nvPr/>
        </p:nvPicPr>
        <p:blipFill>
          <a:blip r:embed="rId5"/>
          <a:stretch>
            <a:fillRect/>
          </a:stretch>
        </p:blipFill>
        <p:spPr>
          <a:xfrm>
            <a:off x="-14659" y="1455514"/>
            <a:ext cx="9144000" cy="2744353"/>
          </a:xfrm>
          <a:prstGeom prst="rect">
            <a:avLst/>
          </a:prstGeom>
        </p:spPr>
      </p:pic>
    </p:spTree>
    <p:extLst>
      <p:ext uri="{BB962C8B-B14F-4D97-AF65-F5344CB8AC3E}">
        <p14:creationId xmlns:p14="http://schemas.microsoft.com/office/powerpoint/2010/main" val="28835034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PIM Review and Open Problems (II)</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rPr>
              <a:t>Saugata Ghose, Amirali Boroumand, </a:t>
            </a:r>
            <a:r>
              <a:rPr kumimoji="0" lang="en-US" sz="1700" b="0" i="0" u="none" strike="noStrike" kern="1200" cap="none" spc="0" normalizeH="0" baseline="0" noProof="0" dirty="0" err="1">
                <a:ln>
                  <a:noFill/>
                </a:ln>
                <a:solidFill>
                  <a:srgbClr val="000000"/>
                </a:solidFill>
                <a:effectLst/>
                <a:uLnTx/>
                <a:uFillTx/>
                <a:latin typeface="Tahoma"/>
                <a:ea typeface="+mn-ea"/>
                <a:cs typeface="+mn-cs"/>
              </a:rPr>
              <a:t>Jeremie</a:t>
            </a:r>
            <a:r>
              <a:rPr kumimoji="0" lang="en-US" sz="1700" b="0" i="0" u="none" strike="noStrike" kern="1200" cap="none" spc="0" normalizeH="0" baseline="0" noProof="0" dirty="0">
                <a:ln>
                  <a:noFill/>
                </a:ln>
                <a:solidFill>
                  <a:srgbClr val="000000"/>
                </a:solidFill>
                <a:effectLst/>
                <a:uLnTx/>
                <a:uFillTx/>
                <a:latin typeface="Tahoma"/>
                <a:ea typeface="+mn-ea"/>
                <a:cs typeface="+mn-cs"/>
              </a:rPr>
              <a:t> S. Kim, Juan Gomez-Luna, and Onur Mutlu,</a:t>
            </a:r>
            <a:br>
              <a:rPr kumimoji="0" lang="en-US" sz="1900" b="0" i="0" u="none" strike="noStrike" kern="1200" cap="none" spc="0" normalizeH="0" baseline="0" noProof="0" dirty="0">
                <a:ln>
                  <a:noFill/>
                </a:ln>
                <a:solidFill>
                  <a:srgbClr val="000000"/>
                </a:solidFill>
                <a:effectLst/>
                <a:uLnTx/>
                <a:uFillTx/>
                <a:latin typeface="Tahoma"/>
                <a:ea typeface="+mn-ea"/>
                <a:cs typeface="+mn-cs"/>
              </a:rPr>
            </a:br>
            <a:r>
              <a:rPr kumimoji="0" lang="en-US" sz="19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"Processing-in-Memory: A Workload-Driven Perspective"</a:t>
            </a:r>
            <a:br>
              <a:rPr kumimoji="0" lang="en-US" sz="1900" b="0" i="0" u="none" strike="noStrike" kern="1200" cap="none" spc="0" normalizeH="0" baseline="0" noProof="0" dirty="0">
                <a:ln>
                  <a:noFill/>
                </a:ln>
                <a:solidFill>
                  <a:srgbClr val="0000FF"/>
                </a:solidFill>
                <a:effectLst/>
                <a:uLnTx/>
                <a:uFillTx/>
                <a:latin typeface="Tahoma"/>
                <a:ea typeface="+mn-ea"/>
                <a:cs typeface="+mn-cs"/>
              </a:rPr>
            </a:br>
            <a:r>
              <a:rPr kumimoji="0" lang="en-US" sz="1900" b="0" i="1" u="none" strike="noStrike" kern="1200" cap="none" spc="0" normalizeH="0" baseline="0" noProof="0" dirty="0">
                <a:ln>
                  <a:noFill/>
                </a:ln>
                <a:solidFill>
                  <a:srgbClr val="000000"/>
                </a:solidFill>
                <a:effectLst/>
                <a:uLnTx/>
                <a:uFillTx/>
                <a:latin typeface="Tahoma"/>
                <a:ea typeface="+mn-ea"/>
                <a:cs typeface="+mn-cs"/>
              </a:rPr>
              <a:t>Invited Article in </a:t>
            </a:r>
            <a:r>
              <a:rPr kumimoji="0" lang="en-US" sz="1900" b="0" i="1" u="none" strike="noStrike" kern="1200" cap="none" spc="0" normalizeH="0" baseline="0" noProof="0" dirty="0">
                <a:ln>
                  <a:noFill/>
                </a:ln>
                <a:solidFill>
                  <a:srgbClr val="000000"/>
                </a:solidFill>
                <a:effectLst/>
                <a:uLnTx/>
                <a:uFillTx/>
                <a:latin typeface="Tahoma"/>
                <a:ea typeface="+mn-ea"/>
                <a:cs typeface="+mn-cs"/>
                <a:hlinkClick r:id="rId3"/>
              </a:rPr>
              <a:t>IBM Journal of Research &amp; Development</a:t>
            </a:r>
            <a:r>
              <a:rPr kumimoji="0" lang="en-US" sz="1900" b="0" i="1" u="none" strike="noStrike" kern="1200" cap="none" spc="0" normalizeH="0" baseline="0" noProof="0" dirty="0">
                <a:ln>
                  <a:noFill/>
                </a:ln>
                <a:solidFill>
                  <a:srgbClr val="000000"/>
                </a:solidFill>
                <a:effectLst/>
                <a:uLnTx/>
                <a:uFillTx/>
                <a:latin typeface="Tahoma"/>
                <a:ea typeface="+mn-ea"/>
                <a:cs typeface="+mn-cs"/>
              </a:rPr>
              <a:t>, Special Issue on Hardware for Artificial Intelligence</a:t>
            </a:r>
            <a:r>
              <a:rPr kumimoji="0" lang="en-US" sz="1900" b="0" i="0" u="none" strike="noStrike" kern="1200" cap="none" spc="0" normalizeH="0" baseline="0" noProof="0" dirty="0">
                <a:ln>
                  <a:noFill/>
                </a:ln>
                <a:solidFill>
                  <a:srgbClr val="000000"/>
                </a:solidFill>
                <a:effectLst/>
                <a:uLnTx/>
                <a:uFillTx/>
                <a:latin typeface="Tahoma"/>
                <a:ea typeface="+mn-ea"/>
                <a:cs typeface="+mn-cs"/>
              </a:rPr>
              <a:t>, to appear in November 2019. </a:t>
            </a:r>
            <a:br>
              <a:rPr kumimoji="0" lang="en-US" sz="1900" b="0" i="0" u="none" strike="noStrike" kern="1200" cap="none" spc="0" normalizeH="0" baseline="0" noProof="0" dirty="0">
                <a:ln>
                  <a:noFill/>
                </a:ln>
                <a:solidFill>
                  <a:srgbClr val="000000"/>
                </a:solidFill>
                <a:effectLst/>
                <a:uLnTx/>
                <a:uFillTx/>
                <a:latin typeface="Tahoma"/>
                <a:ea typeface="+mn-ea"/>
                <a:cs typeface="+mn-cs"/>
              </a:rPr>
            </a:br>
            <a:r>
              <a:rPr kumimoji="0" lang="en-US" sz="1900" b="0" i="0" u="none" strike="noStrike" kern="1200" cap="none" spc="0" normalizeH="0" baseline="0" noProof="0" dirty="0">
                <a:ln>
                  <a:noFill/>
                </a:ln>
                <a:solidFill>
                  <a:srgbClr val="000000"/>
                </a:solidFill>
                <a:effectLst/>
                <a:uLnTx/>
                <a:uFillTx/>
                <a:latin typeface="Tahoma"/>
                <a:ea typeface="+mn-ea"/>
                <a:cs typeface="+mn-cs"/>
              </a:rPr>
              <a:t>[</a:t>
            </a:r>
            <a:r>
              <a:rPr kumimoji="0" lang="en-US" sz="1900" b="0" i="0" u="none" strike="noStrike" kern="1200" cap="none" spc="0" normalizeH="0" baseline="0" noProof="0" dirty="0">
                <a:ln>
                  <a:noFill/>
                </a:ln>
                <a:solidFill>
                  <a:srgbClr val="000000"/>
                </a:solidFill>
                <a:effectLst/>
                <a:uLnTx/>
                <a:uFillTx/>
                <a:latin typeface="Tahoma"/>
                <a:ea typeface="+mn-ea"/>
                <a:cs typeface="+mn-cs"/>
                <a:hlinkClick r:id="rId2"/>
              </a:rPr>
              <a:t>Preliminary arXiv version</a:t>
            </a:r>
            <a:r>
              <a:rPr kumimoji="0" lang="en-US" sz="1900" b="0" i="0" u="none" strike="noStrike" kern="1200" cap="none" spc="0" normalizeH="0" baseline="0" noProof="0" dirty="0">
                <a:ln>
                  <a:noFill/>
                </a:ln>
                <a:solidFill>
                  <a:srgbClr val="000000"/>
                </a:solidFill>
                <a:effectLst/>
                <a:uLnTx/>
                <a:uFillTx/>
                <a:latin typeface="Tahoma"/>
                <a:ea typeface="+mn-ea"/>
                <a:cs typeface="+mn-cs"/>
              </a:rPr>
              <a:t>]</a:t>
            </a: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7420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https://arxiv.org/pdf/1907.12947.pdf</a:t>
            </a:r>
            <a:endParaRPr kumimoji="0" lang="en-US" sz="1800" b="1" i="0" u="none" strike="noStrike" kern="1200" cap="none" spc="0" normalizeH="0" baseline="0" noProof="0" dirty="0">
              <a:ln>
                <a:noFill/>
              </a:ln>
              <a:solidFill>
                <a:srgbClr val="0000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FBED0A37-4CC1-FB45-AFBB-5CD2236B61B6}"/>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8612" y="2457019"/>
            <a:ext cx="9144000" cy="1055077"/>
          </a:xfrm>
          <a:prstGeom prst="rect">
            <a:avLst/>
          </a:prstGeom>
        </p:spPr>
      </p:pic>
    </p:spTree>
    <p:extLst>
      <p:ext uri="{BB962C8B-B14F-4D97-AF65-F5344CB8AC3E}">
        <p14:creationId xmlns:p14="http://schemas.microsoft.com/office/powerpoint/2010/main" val="34133036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More on Memory-Centric System Design</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r>
              <a:rPr lang="en-US" dirty="0"/>
              <a:t>Onur Mutlu,</a:t>
            </a:r>
            <a:br>
              <a:rPr lang="en-US" dirty="0"/>
            </a:br>
            <a:r>
              <a:rPr lang="en-US" b="1" dirty="0">
                <a:solidFill>
                  <a:srgbClr val="0000FF"/>
                </a:solidFill>
                <a:hlinkClick r:id="rId2">
                  <a:extLst>
                    <a:ext uri="{A12FA001-AC4F-418D-AE19-62706E023703}">
                      <ahyp:hlinkClr xmlns:ahyp="http://schemas.microsoft.com/office/drawing/2018/hyperlinkcolor" val="tx"/>
                    </a:ext>
                  </a:extLst>
                </a:hlinkClick>
              </a:rPr>
              <a:t>"Memory-Centric Computing Systems"</a:t>
            </a:r>
            <a:br>
              <a:rPr lang="en-US" dirty="0">
                <a:solidFill>
                  <a:srgbClr val="0000FF"/>
                </a:solidFill>
              </a:rPr>
            </a:br>
            <a:r>
              <a:rPr lang="en-US" dirty="0"/>
              <a:t>Invited Tutorial at </a:t>
            </a:r>
            <a:r>
              <a:rPr lang="en-US" i="1" dirty="0">
                <a:hlinkClick r:id="rId3"/>
              </a:rPr>
              <a:t>66th International Electron Devices Meeting (</a:t>
            </a:r>
            <a:r>
              <a:rPr lang="en-US" b="1" i="1" dirty="0">
                <a:hlinkClick r:id="rId3"/>
              </a:rPr>
              <a:t>IEDM</a:t>
            </a:r>
            <a:r>
              <a:rPr lang="en-US" i="1" dirty="0">
                <a:hlinkClick r:id="rId3"/>
              </a:rPr>
              <a:t>)</a:t>
            </a:r>
            <a:r>
              <a:rPr lang="en-US" dirty="0"/>
              <a:t>, Virtual, 12 December 2020.</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Executive Summary Slides (pptx)</a:t>
            </a:r>
            <a:r>
              <a:rPr lang="en-US" dirty="0"/>
              <a:t> </a:t>
            </a:r>
            <a:r>
              <a:rPr lang="en-US" dirty="0">
                <a:hlinkClick r:id="rId6"/>
              </a:rPr>
              <a:t>(pdf)</a:t>
            </a:r>
            <a:r>
              <a:rPr lang="en-US" dirty="0"/>
              <a:t>]</a:t>
            </a:r>
            <a:br>
              <a:rPr lang="en-US" dirty="0"/>
            </a:br>
            <a:r>
              <a:rPr lang="en-US" dirty="0"/>
              <a:t>[</a:t>
            </a:r>
            <a:r>
              <a:rPr lang="en-US" dirty="0">
                <a:hlinkClick r:id="rId7"/>
              </a:rPr>
              <a:t>Tutorial Video</a:t>
            </a:r>
            <a:r>
              <a:rPr lang="en-US" dirty="0"/>
              <a:t> (1 hour 51 minutes)]</a:t>
            </a:r>
            <a:br>
              <a:rPr lang="en-US" dirty="0"/>
            </a:br>
            <a:r>
              <a:rPr lang="en-US" dirty="0"/>
              <a:t>[</a:t>
            </a:r>
            <a:r>
              <a:rPr lang="en-US" dirty="0">
                <a:hlinkClick r:id="rId8"/>
              </a:rPr>
              <a:t>Executive Summary Video</a:t>
            </a:r>
            <a:r>
              <a:rPr lang="en-US" dirty="0"/>
              <a:t> (2 minutes)]</a:t>
            </a:r>
            <a:br>
              <a:rPr lang="en-US" dirty="0"/>
            </a:br>
            <a:r>
              <a:rPr lang="en-US" dirty="0"/>
              <a:t>[</a:t>
            </a:r>
            <a:r>
              <a:rPr lang="en-US" dirty="0">
                <a:hlinkClick r:id="rId9"/>
              </a:rPr>
              <a:t>Abstract and Bio</a:t>
            </a:r>
            <a:r>
              <a:rPr lang="en-US" dirty="0"/>
              <a:t>]</a:t>
            </a:r>
            <a:br>
              <a:rPr lang="en-US" dirty="0"/>
            </a:br>
            <a:r>
              <a:rPr lang="en-US" dirty="0"/>
              <a:t>[</a:t>
            </a:r>
            <a:r>
              <a:rPr lang="en-US" dirty="0">
                <a:hlinkClick r:id="rId10"/>
              </a:rPr>
              <a:t>Related Keynote Paper from VLSI-DAT 2020</a:t>
            </a:r>
            <a:r>
              <a:rPr lang="en-US" dirty="0"/>
              <a:t>]</a:t>
            </a:r>
            <a:br>
              <a:rPr lang="en-US" dirty="0"/>
            </a:br>
            <a:r>
              <a:rPr lang="en-US" dirty="0"/>
              <a:t>[</a:t>
            </a:r>
            <a:r>
              <a:rPr lang="en-US" dirty="0">
                <a:hlinkClick r:id="rId11"/>
              </a:rPr>
              <a:t>Related Review Paper on Processing in Memory</a:t>
            </a:r>
            <a:r>
              <a:rPr lang="en-US" dirty="0"/>
              <a:t>]</a:t>
            </a:r>
            <a:br>
              <a:rPr lang="en-US" dirty="0"/>
            </a:br>
            <a:endParaRPr lang="en-US" dirty="0"/>
          </a:p>
          <a:p>
            <a:pPr marL="0" indent="0" algn="ctr">
              <a:buNone/>
            </a:pPr>
            <a:r>
              <a:rPr lang="en-US" dirty="0">
                <a:solidFill>
                  <a:srgbClr val="0000FF"/>
                </a:solidFill>
                <a:hlinkClick r:id="rId7">
                  <a:extLst>
                    <a:ext uri="{A12FA001-AC4F-418D-AE19-62706E023703}">
                      <ahyp:hlinkClr xmlns:ahyp="http://schemas.microsoft.com/office/drawing/2018/hyperlinkcolor" val="tx"/>
                    </a:ext>
                  </a:extLst>
                </a:hlinkClick>
              </a:rPr>
              <a:t>https://www.youtube.com/watch?v=H3sEaINPBOE</a:t>
            </a:r>
            <a:r>
              <a:rPr lang="en-US" dirty="0">
                <a:solidFill>
                  <a:srgbClr val="0000FF"/>
                </a:solidFill>
              </a:rPr>
              <a:t> </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290</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2">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422653547"/>
      </p:ext>
    </p:extLst>
  </p:cSld>
  <p:clrMapOvr>
    <a:masterClrMapping/>
  </p:clrMapOvr>
  <p:transition/>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A Tutorial on PIM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r>
              <a:rPr lang="en-US" dirty="0"/>
              <a:t>Onur Mutlu,</a:t>
            </a:r>
            <a:br>
              <a:rPr lang="en-US" dirty="0"/>
            </a:br>
            <a:r>
              <a:rPr lang="en-US" b="1" dirty="0">
                <a:hlinkClick r:id="rId2"/>
              </a:rPr>
              <a:t>"Memory-Centric Computing Systems"</a:t>
            </a:r>
            <a:br>
              <a:rPr lang="en-US" dirty="0"/>
            </a:br>
            <a:r>
              <a:rPr lang="en-US" dirty="0"/>
              <a:t>Invited Tutorial at </a:t>
            </a:r>
            <a:r>
              <a:rPr lang="en-US" i="1" dirty="0">
                <a:hlinkClick r:id="rId3"/>
              </a:rPr>
              <a:t>66th International Electron Devices Meeting (</a:t>
            </a:r>
            <a:r>
              <a:rPr lang="en-US" b="1" i="1" dirty="0">
                <a:hlinkClick r:id="rId3"/>
              </a:rPr>
              <a:t>IEDM</a:t>
            </a:r>
            <a:r>
              <a:rPr lang="en-US" i="1" dirty="0">
                <a:hlinkClick r:id="rId3"/>
              </a:rPr>
              <a:t>)</a:t>
            </a:r>
            <a:r>
              <a:rPr lang="en-US" dirty="0"/>
              <a:t>, Virtual, 12 December 2020.</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Executive Summary Slides (pptx)</a:t>
            </a:r>
            <a:r>
              <a:rPr lang="en-US" dirty="0"/>
              <a:t> </a:t>
            </a:r>
            <a:r>
              <a:rPr lang="en-US" dirty="0">
                <a:hlinkClick r:id="rId6"/>
              </a:rPr>
              <a:t>(pdf)</a:t>
            </a:r>
            <a:r>
              <a:rPr lang="en-US" dirty="0"/>
              <a:t>]</a:t>
            </a:r>
            <a:br>
              <a:rPr lang="en-US" dirty="0"/>
            </a:br>
            <a:r>
              <a:rPr lang="en-US" dirty="0"/>
              <a:t>[</a:t>
            </a:r>
            <a:r>
              <a:rPr lang="en-US" dirty="0">
                <a:hlinkClick r:id="rId7"/>
              </a:rPr>
              <a:t>Tutorial Video</a:t>
            </a:r>
            <a:r>
              <a:rPr lang="en-US" dirty="0"/>
              <a:t> (1 hour 51 minutes)]</a:t>
            </a:r>
            <a:br>
              <a:rPr lang="en-US" dirty="0"/>
            </a:br>
            <a:r>
              <a:rPr lang="en-US" dirty="0"/>
              <a:t>[</a:t>
            </a:r>
            <a:r>
              <a:rPr lang="en-US" dirty="0">
                <a:hlinkClick r:id="rId8"/>
              </a:rPr>
              <a:t>Executive Summary Video</a:t>
            </a:r>
            <a:r>
              <a:rPr lang="en-US" dirty="0"/>
              <a:t> (2 minutes)]</a:t>
            </a:r>
            <a:br>
              <a:rPr lang="en-US" dirty="0"/>
            </a:br>
            <a:r>
              <a:rPr lang="en-US" dirty="0"/>
              <a:t>[</a:t>
            </a:r>
            <a:r>
              <a:rPr lang="en-US" dirty="0">
                <a:hlinkClick r:id="rId9"/>
              </a:rPr>
              <a:t>Abstract and Bio</a:t>
            </a:r>
            <a:r>
              <a:rPr lang="en-US" dirty="0"/>
              <a:t>]</a:t>
            </a:r>
            <a:br>
              <a:rPr lang="en-US" dirty="0"/>
            </a:br>
            <a:r>
              <a:rPr lang="en-US" dirty="0"/>
              <a:t>[</a:t>
            </a:r>
            <a:r>
              <a:rPr lang="en-US" dirty="0">
                <a:hlinkClick r:id="rId10"/>
              </a:rPr>
              <a:t>Related Keynote Paper from VLSI-DAT 2020</a:t>
            </a:r>
            <a:r>
              <a:rPr lang="en-US" dirty="0"/>
              <a:t>]</a:t>
            </a:r>
            <a:br>
              <a:rPr lang="en-US" dirty="0"/>
            </a:br>
            <a:r>
              <a:rPr lang="en-US" dirty="0"/>
              <a:t>[</a:t>
            </a:r>
            <a:r>
              <a:rPr lang="en-US" dirty="0">
                <a:hlinkClick r:id="rId11"/>
              </a:rPr>
              <a:t>Related Review Paper on Processing in Memory</a:t>
            </a:r>
            <a:r>
              <a:rPr lang="en-US" dirty="0"/>
              <a:t>]</a:t>
            </a:r>
            <a:br>
              <a:rPr lang="en-US" dirty="0"/>
            </a:br>
            <a:endParaRPr lang="en-US" dirty="0"/>
          </a:p>
          <a:p>
            <a:pPr marL="0" indent="0" algn="ctr">
              <a:buNone/>
            </a:pPr>
            <a:r>
              <a:rPr lang="en-US" dirty="0">
                <a:solidFill>
                  <a:srgbClr val="0000FF"/>
                </a:solidFill>
                <a:hlinkClick r:id="rId7">
                  <a:extLst>
                    <a:ext uri="{A12FA001-AC4F-418D-AE19-62706E023703}">
                      <ahyp:hlinkClr xmlns:ahyp="http://schemas.microsoft.com/office/drawing/2018/hyperlinkcolor" val="tx"/>
                    </a:ext>
                  </a:extLst>
                </a:hlinkClick>
              </a:rPr>
              <a:t>https://www.youtube.com/watch?v=H3sEaINPBOE</a:t>
            </a:r>
            <a:r>
              <a:rPr lang="en-US" dirty="0">
                <a:solidFill>
                  <a:srgbClr val="0000FF"/>
                </a:solidFill>
              </a:rPr>
              <a:t> </a:t>
            </a: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2">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6" name="Picture 5">
            <a:extLst>
              <a:ext uri="{FF2B5EF4-FFF2-40B4-BE49-F238E27FC236}">
                <a16:creationId xmlns:a16="http://schemas.microsoft.com/office/drawing/2014/main" id="{1F19BEF1-D7AD-6145-A699-312C82831CD5}"/>
              </a:ext>
            </a:extLst>
          </p:cNvPr>
          <p:cNvPicPr>
            <a:picLocks noChangeAspect="1"/>
          </p:cNvPicPr>
          <p:nvPr/>
        </p:nvPicPr>
        <p:blipFill>
          <a:blip r:embed="rId13"/>
          <a:stretch>
            <a:fillRect/>
          </a:stretch>
        </p:blipFill>
        <p:spPr>
          <a:xfrm>
            <a:off x="0" y="277358"/>
            <a:ext cx="9144000" cy="6303283"/>
          </a:xfrm>
          <a:prstGeom prst="rect">
            <a:avLst/>
          </a:prstGeom>
        </p:spPr>
      </p:pic>
      <p:sp>
        <p:nvSpPr>
          <p:cNvPr id="4" name="TextBox 3">
            <a:extLst>
              <a:ext uri="{FF2B5EF4-FFF2-40B4-BE49-F238E27FC236}">
                <a16:creationId xmlns:a16="http://schemas.microsoft.com/office/drawing/2014/main" id="{43AC4BB8-1225-4A40-B5B3-0820BDCBF4BD}"/>
              </a:ext>
            </a:extLst>
          </p:cNvPr>
          <p:cNvSpPr txBox="1"/>
          <p:nvPr/>
        </p:nvSpPr>
        <p:spPr>
          <a:xfrm>
            <a:off x="2339752" y="6202448"/>
            <a:ext cx="42692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432FF"/>
                </a:solidFill>
                <a:effectLst/>
                <a:uLnTx/>
                <a:uFillTx/>
                <a:latin typeface="Tahoma"/>
                <a:ea typeface="+mn-ea"/>
                <a:cs typeface="+mn-cs"/>
                <a:hlinkClick r:id="rId7">
                  <a:extLst>
                    <a:ext uri="{A12FA001-AC4F-418D-AE19-62706E023703}">
                      <ahyp:hlinkClr xmlns:ahyp="http://schemas.microsoft.com/office/drawing/2018/hyperlinkcolor" val="tx"/>
                    </a:ext>
                  </a:extLst>
                </a:hlinkClick>
              </a:rPr>
              <a:t>https://www.youtube.com/watch?v=H3sEaINPBOE</a:t>
            </a:r>
            <a:r>
              <a:rPr kumimoji="0" lang="en-US" sz="1400" b="0"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3019559079"/>
      </p:ext>
    </p:extLst>
  </p:cSld>
  <p:clrMapOvr>
    <a:masterClrMapping/>
  </p:clrMapOvr>
  <p:transition/>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6EC243-1CAD-2A7E-62EB-0FB2914C1F88}"/>
              </a:ext>
            </a:extLst>
          </p:cNvPr>
          <p:cNvSpPr>
            <a:spLocks noGrp="1"/>
          </p:cNvSpPr>
          <p:nvPr>
            <p:ph type="title"/>
          </p:nvPr>
        </p:nvSpPr>
        <p:spPr/>
        <p:txBody>
          <a:bodyPr/>
          <a:lstStyle/>
          <a:p>
            <a:r>
              <a:rPr lang="en-US" dirty="0"/>
              <a:t>Special Research Sessions &amp; Courses</a:t>
            </a:r>
          </a:p>
        </p:txBody>
      </p:sp>
      <p:sp>
        <p:nvSpPr>
          <p:cNvPr id="3" name="Content Placeholder 2">
            <a:extLst>
              <a:ext uri="{FF2B5EF4-FFF2-40B4-BE49-F238E27FC236}">
                <a16:creationId xmlns:a16="http://schemas.microsoft.com/office/drawing/2014/main" id="{BC2C9FA4-AC79-315D-C96F-D650BA037556}"/>
              </a:ext>
            </a:extLst>
          </p:cNvPr>
          <p:cNvSpPr>
            <a:spLocks noGrp="1"/>
          </p:cNvSpPr>
          <p:nvPr>
            <p:ph idx="1"/>
          </p:nvPr>
        </p:nvSpPr>
        <p:spPr>
          <a:xfrm>
            <a:off x="228600" y="1052736"/>
            <a:ext cx="8610600" cy="4948808"/>
          </a:xfrm>
        </p:spPr>
        <p:txBody>
          <a:bodyPr/>
          <a:lstStyle/>
          <a:p>
            <a:r>
              <a:rPr lang="en-US" dirty="0">
                <a:solidFill>
                  <a:srgbClr val="0000FF"/>
                </a:solidFill>
              </a:rPr>
              <a:t>Special Session at ISVLSI 2022: 9 cutting-edge talks</a:t>
            </a:r>
          </a:p>
        </p:txBody>
      </p:sp>
      <p:sp>
        <p:nvSpPr>
          <p:cNvPr id="4" name="Slide Number Placeholder 3">
            <a:extLst>
              <a:ext uri="{FF2B5EF4-FFF2-40B4-BE49-F238E27FC236}">
                <a16:creationId xmlns:a16="http://schemas.microsoft.com/office/drawing/2014/main" id="{F2E091C3-E327-1914-9FC9-05618963265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5B6B0EC3-D65E-13D3-B6B0-8A11DE70F95D}"/>
              </a:ext>
            </a:extLst>
          </p:cNvPr>
          <p:cNvPicPr>
            <a:picLocks noChangeAspect="1"/>
          </p:cNvPicPr>
          <p:nvPr/>
        </p:nvPicPr>
        <p:blipFill>
          <a:blip r:embed="rId2"/>
          <a:stretch>
            <a:fillRect/>
          </a:stretch>
        </p:blipFill>
        <p:spPr>
          <a:xfrm>
            <a:off x="1187624" y="1572833"/>
            <a:ext cx="7038528" cy="4837269"/>
          </a:xfrm>
          <a:prstGeom prst="rect">
            <a:avLst/>
          </a:prstGeom>
        </p:spPr>
      </p:pic>
      <p:sp>
        <p:nvSpPr>
          <p:cNvPr id="6" name="TextBox 5">
            <a:extLst>
              <a:ext uri="{FF2B5EF4-FFF2-40B4-BE49-F238E27FC236}">
                <a16:creationId xmlns:a16="http://schemas.microsoft.com/office/drawing/2014/main" id="{45C9899B-0C6B-9012-9C33-24CC4B7C8C97}"/>
              </a:ext>
            </a:extLst>
          </p:cNvPr>
          <p:cNvSpPr txBox="1"/>
          <p:nvPr/>
        </p:nvSpPr>
        <p:spPr>
          <a:xfrm>
            <a:off x="1691680" y="6467530"/>
            <a:ext cx="627447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https://www.youtube.com/watch?v=qeukNs5XI3g</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248141333"/>
      </p:ext>
    </p:extLst>
  </p:cSld>
  <p:clrMapOvr>
    <a:masterClrMapping/>
  </p:clrMapOvr>
  <p:transition/>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77F95-FF6B-654D-95C6-AD41C66E3683}"/>
              </a:ext>
            </a:extLst>
          </p:cNvPr>
          <p:cNvSpPr>
            <a:spLocks noGrp="1"/>
          </p:cNvSpPr>
          <p:nvPr>
            <p:ph type="title"/>
          </p:nvPr>
        </p:nvSpPr>
        <p:spPr/>
        <p:txBody>
          <a:bodyPr/>
          <a:lstStyle/>
          <a:p>
            <a:r>
              <a:rPr lang="en-US" dirty="0"/>
              <a:t>Overview Readings (II)</a:t>
            </a:r>
          </a:p>
        </p:txBody>
      </p:sp>
      <p:sp>
        <p:nvSpPr>
          <p:cNvPr id="3" name="Slide Number Placeholder 2">
            <a:extLst>
              <a:ext uri="{FF2B5EF4-FFF2-40B4-BE49-F238E27FC236}">
                <a16:creationId xmlns:a16="http://schemas.microsoft.com/office/drawing/2014/main" id="{0D137D6E-472B-9545-BC90-4764A091EBD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60A72CBA-36E4-2E48-B856-DDCFDCFF91FA}"/>
              </a:ext>
            </a:extLst>
          </p:cNvPr>
          <p:cNvPicPr>
            <a:picLocks noChangeAspect="1"/>
          </p:cNvPicPr>
          <p:nvPr/>
        </p:nvPicPr>
        <p:blipFill rotWithShape="1">
          <a:blip r:embed="rId2">
            <a:extLst>
              <a:ext uri="{28A0092B-C50C-407E-A947-70E740481C1C}">
                <a14:useLocalDpi xmlns:a14="http://schemas.microsoft.com/office/drawing/2010/main" val="0"/>
              </a:ext>
            </a:extLst>
          </a:blip>
          <a:srcRect l="4325" t="25508" r="35825" b="29425"/>
          <a:stretch/>
        </p:blipFill>
        <p:spPr>
          <a:xfrm>
            <a:off x="827584" y="2683149"/>
            <a:ext cx="7488832" cy="3626171"/>
          </a:xfrm>
          <a:prstGeom prst="rect">
            <a:avLst/>
          </a:prstGeom>
        </p:spPr>
      </p:pic>
      <p:sp>
        <p:nvSpPr>
          <p:cNvPr id="6" name="Rectangle 5">
            <a:extLst>
              <a:ext uri="{FF2B5EF4-FFF2-40B4-BE49-F238E27FC236}">
                <a16:creationId xmlns:a16="http://schemas.microsoft.com/office/drawing/2014/main" id="{34726789-60B9-0041-AA5A-82AD45A48174}"/>
              </a:ext>
            </a:extLst>
          </p:cNvPr>
          <p:cNvSpPr/>
          <p:nvPr/>
        </p:nvSpPr>
        <p:spPr>
          <a:xfrm>
            <a:off x="200218" y="914400"/>
            <a:ext cx="8943782" cy="175432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Gagandeep Singh, Mohammed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Alser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Damla</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Senol</a:t>
            </a:r>
            <a:r>
              <a:rPr kumimoji="0" lang="en-US" sz="1800" b="0" i="0" u="none" strike="noStrike" kern="1200" cap="none" spc="0" normalizeH="0" baseline="0" noProof="0" dirty="0">
                <a:ln>
                  <a:noFill/>
                </a:ln>
                <a:solidFill>
                  <a:srgbClr val="000000"/>
                </a:solidFill>
                <a:effectLst/>
                <a:uLnTx/>
                <a:uFillTx/>
                <a:latin typeface="Tahoma"/>
                <a:ea typeface="+mn-ea"/>
                <a:cs typeface="+mn-cs"/>
              </a:rPr>
              <a:t> Cali,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Dionysios</a:t>
            </a:r>
            <a:r>
              <a:rPr kumimoji="0" lang="en-US" sz="1800" b="0" i="0" u="none" strike="noStrike" kern="1200" cap="none" spc="0" normalizeH="0" baseline="0" noProof="0" dirty="0">
                <a:ln>
                  <a:noFill/>
                </a:ln>
                <a:solidFill>
                  <a:srgbClr val="000000"/>
                </a:solidFill>
                <a:effectLst/>
                <a:uLnTx/>
                <a:uFillTx/>
                <a:latin typeface="Tahoma"/>
                <a:ea typeface="+mn-ea"/>
                <a:cs typeface="+mn-cs"/>
              </a:rPr>
              <a:t> Diamantopoulos, Juan Gomez-Luna, Henk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Corporaal</a:t>
            </a:r>
            <a:r>
              <a:rPr kumimoji="0" lang="en-US" sz="1800" b="0" i="0" u="none" strike="noStrike" kern="1200" cap="none" spc="0" normalizeH="0" baseline="0" noProof="0" dirty="0">
                <a:ln>
                  <a:noFill/>
                </a:ln>
                <a:solidFill>
                  <a:srgbClr val="000000"/>
                </a:solidFill>
                <a:effectLst/>
                <a:uLnTx/>
                <a:uFillTx/>
                <a:latin typeface="Tahoma"/>
                <a:ea typeface="+mn-ea"/>
                <a:cs typeface="+mn-cs"/>
              </a:rPr>
              <a:t>, Onur Mutlu,</a:t>
            </a:r>
            <a:endParaRPr kumimoji="0" lang="ar-SA"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t>
            </a: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FPGA-Based Near-Memory Acceleration of Modern Data-Intensive Applications</a:t>
            </a:r>
            <a:r>
              <a:rPr kumimoji="0" lang="en-US" sz="1800" b="1" i="0" u="none" strike="noStrike" kern="1200" cap="none" spc="0" normalizeH="0" baseline="0" noProof="0" dirty="0">
                <a:ln>
                  <a:noFill/>
                </a:ln>
                <a:solidFill>
                  <a:srgbClr val="0000FF"/>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IEEE Micro, 2021.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4"/>
              </a:rPr>
              <a:t>Source Code</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endParaRPr kumimoji="0" lang="en-US" sz="1700" b="0" i="0" u="none" strike="noStrike" kern="1200" cap="none" spc="0" normalizeH="0" baseline="0" noProof="0" dirty="0">
              <a:ln>
                <a:noFill/>
              </a:ln>
              <a:solidFill>
                <a:srgbClr val="000000"/>
              </a:solidFill>
              <a:effectLst/>
              <a:uLnTx/>
              <a:uFillTx/>
              <a:latin typeface="Tahoma"/>
              <a:ea typeface="+mn-ea"/>
              <a:cs typeface="+mn-cs"/>
            </a:endParaRPr>
          </a:p>
        </p:txBody>
      </p:sp>
      <p:sp>
        <p:nvSpPr>
          <p:cNvPr id="7" name="TextBox 6">
            <a:extLst>
              <a:ext uri="{FF2B5EF4-FFF2-40B4-BE49-F238E27FC236}">
                <a16:creationId xmlns:a16="http://schemas.microsoft.com/office/drawing/2014/main" id="{B89120A8-600E-D9F2-1235-979E32ED77AE}"/>
              </a:ext>
            </a:extLst>
          </p:cNvPr>
          <p:cNvSpPr txBox="1"/>
          <p:nvPr/>
        </p:nvSpPr>
        <p:spPr>
          <a:xfrm>
            <a:off x="1475656" y="6351711"/>
            <a:ext cx="625523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432FF"/>
                </a:solidFill>
                <a:effectLst/>
                <a:uLnTx/>
                <a:uFillTx/>
                <a:latin typeface="Tahoma"/>
                <a:ea typeface="+mn-ea"/>
                <a:cs typeface="+mn-cs"/>
                <a:hlinkClick r:id="rId3"/>
              </a:rPr>
              <a:t>https://arxiv.org/pdf/2106.06433.pdf</a:t>
            </a:r>
            <a:r>
              <a:rPr kumimoji="0" lang="en-US" sz="2400" b="1" i="0" u="none" strike="noStrike" kern="1200" cap="none" spc="0" normalizeH="0" baseline="0" noProof="0" dirty="0">
                <a:ln>
                  <a:noFill/>
                </a:ln>
                <a:solidFill>
                  <a:srgbClr val="0432FF"/>
                </a:solidFill>
                <a:effectLst/>
                <a:uLnTx/>
                <a:uFillTx/>
                <a:latin typeface="Tahoma"/>
                <a:ea typeface="+mn-ea"/>
                <a:cs typeface="+mn-cs"/>
              </a:rPr>
              <a:t> </a:t>
            </a:r>
            <a:endParaRPr kumimoji="0" lang="en-US" sz="2400" b="1"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4082547908"/>
      </p:ext>
    </p:extLst>
  </p:cSld>
  <p:clrMapOvr>
    <a:masterClrMapping/>
  </p:clrMapOvr>
  <p:transition/>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344F12-528E-5A48-BAE0-E0DF14FEB9AA}"/>
              </a:ext>
            </a:extLst>
          </p:cNvPr>
          <p:cNvSpPr>
            <a:spLocks noGrp="1"/>
          </p:cNvSpPr>
          <p:nvPr>
            <p:ph type="title"/>
          </p:nvPr>
        </p:nvSpPr>
        <p:spPr/>
        <p:txBody>
          <a:bodyPr/>
          <a:lstStyle/>
          <a:p>
            <a:r>
              <a:rPr lang="en-US" dirty="0"/>
              <a:t>Overview Readings (III)</a:t>
            </a:r>
          </a:p>
        </p:txBody>
      </p:sp>
      <p:sp>
        <p:nvSpPr>
          <p:cNvPr id="4" name="Slide Number Placeholder 3">
            <a:extLst>
              <a:ext uri="{FF2B5EF4-FFF2-40B4-BE49-F238E27FC236}">
                <a16:creationId xmlns:a16="http://schemas.microsoft.com/office/drawing/2014/main" id="{2664F514-3E94-8048-A442-6555D3EDBF09}"/>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Rectangle 7">
            <a:extLst>
              <a:ext uri="{FF2B5EF4-FFF2-40B4-BE49-F238E27FC236}">
                <a16:creationId xmlns:a16="http://schemas.microsoft.com/office/drawing/2014/main" id="{E2CA0203-DBBA-FD41-ADB8-08D665685A68}"/>
              </a:ext>
            </a:extLst>
          </p:cNvPr>
          <p:cNvSpPr/>
          <p:nvPr/>
        </p:nvSpPr>
        <p:spPr>
          <a:xfrm>
            <a:off x="259409" y="908720"/>
            <a:ext cx="8799307" cy="175432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Mohammed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Alser</a:t>
            </a:r>
            <a:r>
              <a:rPr kumimoji="0" lang="en-US" sz="1800" b="0" i="0" u="none" strike="noStrike" kern="1200" cap="none" spc="0" normalizeH="0" baseline="0" noProof="0" dirty="0">
                <a:ln>
                  <a:noFill/>
                </a:ln>
                <a:solidFill>
                  <a:srgbClr val="000000"/>
                </a:solidFill>
                <a:effectLst/>
                <a:uLnTx/>
                <a:uFillTx/>
                <a:latin typeface="Tahoma"/>
                <a:ea typeface="+mn-ea"/>
                <a:cs typeface="+mn-cs"/>
              </a:rPr>
              <a:t>, Joel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Lindegger</a:t>
            </a:r>
            <a:r>
              <a:rPr kumimoji="0" lang="en-US" sz="1800" b="0" i="0" u="none" strike="noStrike" kern="1200" cap="none" spc="0" normalizeH="0" baseline="0" noProof="0" dirty="0">
                <a:ln>
                  <a:noFill/>
                </a:ln>
                <a:solidFill>
                  <a:srgbClr val="000000"/>
                </a:solidFill>
                <a:effectLst/>
                <a:uLnTx/>
                <a:uFillTx/>
                <a:latin typeface="Tahoma"/>
                <a:ea typeface="+mn-ea"/>
                <a:cs typeface="+mn-cs"/>
              </a:rPr>
              <a:t>, Can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Firtina</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Nour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Almadhoun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Haiyu</a:t>
            </a:r>
            <a:r>
              <a:rPr kumimoji="0" lang="en-US" sz="1800" b="0" i="0" u="none" strike="noStrike" kern="1200" cap="none" spc="0" normalizeH="0" baseline="0" noProof="0" dirty="0">
                <a:ln>
                  <a:noFill/>
                </a:ln>
                <a:solidFill>
                  <a:srgbClr val="000000"/>
                </a:solidFill>
                <a:effectLst/>
                <a:uLnTx/>
                <a:uFillTx/>
                <a:latin typeface="Tahoma"/>
                <a:ea typeface="+mn-ea"/>
                <a:cs typeface="+mn-cs"/>
              </a:rPr>
              <a:t> Mao, Gagandeep Singh, Juan Gomez-Luna,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Onur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Mutlu</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rPr>
              <a:t>“</a:t>
            </a:r>
            <a:r>
              <a:rPr kumimoji="0" lang="en-US" sz="1800" b="1" i="0" u="none" strike="noStrike" kern="1200" cap="none" spc="0" normalizeH="0" baseline="0" noProof="0" dirty="0">
                <a:ln>
                  <a:noFill/>
                </a:ln>
                <a:solidFill>
                  <a:srgbClr val="000000"/>
                </a:solidFill>
                <a:effectLst/>
                <a:uLnTx/>
                <a:uFillTx/>
                <a:latin typeface="Tahoma"/>
                <a:ea typeface="+mn-ea"/>
                <a:cs typeface="+mn-cs"/>
                <a:hlinkClick r:id="rId2"/>
              </a:rPr>
              <a:t>From Molecules to Genomic Variations: Intelligent Algorithms and Architectures for Intelligent Genome Analysis</a:t>
            </a:r>
            <a:r>
              <a:rPr kumimoji="0" lang="en-US" sz="1800" b="1" i="0" u="none" strike="noStrike" kern="1200" cap="none" spc="0" normalizeH="0" baseline="0" noProof="0" dirty="0">
                <a:ln>
                  <a:noFill/>
                </a:ln>
                <a:solidFill>
                  <a:srgbClr val="000000"/>
                </a:solidFill>
                <a:effectLst/>
                <a:uLnTx/>
                <a:uFillTx/>
                <a:latin typeface="Tahoma"/>
                <a:ea typeface="+mn-ea"/>
                <a:cs typeface="+mn-cs"/>
              </a:rPr>
              <a:t>”</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Computational and Structural Biotechnology Journal, 2022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3"/>
              </a:rPr>
              <a:t>Source code</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p:txBody>
      </p:sp>
      <p:pic>
        <p:nvPicPr>
          <p:cNvPr id="10" name="Content Placeholder 9">
            <a:extLst>
              <a:ext uri="{FF2B5EF4-FFF2-40B4-BE49-F238E27FC236}">
                <a16:creationId xmlns:a16="http://schemas.microsoft.com/office/drawing/2014/main" id="{F45D9B22-CAE4-6040-89EE-CD3A1307D8EC}"/>
              </a:ext>
            </a:extLst>
          </p:cNvPr>
          <p:cNvPicPr>
            <a:picLocks noGrp="1" noChangeAspect="1"/>
          </p:cNvPicPr>
          <p:nvPr>
            <p:ph idx="1"/>
          </p:nvPr>
        </p:nvPicPr>
        <p:blipFill>
          <a:blip r:embed="rId4">
            <a:extLst>
              <a:ext uri="{28A0092B-C50C-407E-A947-70E740481C1C}">
                <a14:useLocalDpi xmlns:a14="http://schemas.microsoft.com/office/drawing/2010/main" val="0"/>
              </a:ext>
            </a:extLst>
          </a:blip>
          <a:stretch>
            <a:fillRect/>
          </a:stretch>
        </p:blipFill>
        <p:spPr>
          <a:xfrm>
            <a:off x="0" y="2852936"/>
            <a:ext cx="9144000" cy="3413760"/>
          </a:xfrm>
        </p:spPr>
      </p:pic>
      <p:sp>
        <p:nvSpPr>
          <p:cNvPr id="6" name="TextBox 5">
            <a:extLst>
              <a:ext uri="{FF2B5EF4-FFF2-40B4-BE49-F238E27FC236}">
                <a16:creationId xmlns:a16="http://schemas.microsoft.com/office/drawing/2014/main" id="{3CBD41D2-621F-D5F9-13B4-D39C618AB2B6}"/>
              </a:ext>
            </a:extLst>
          </p:cNvPr>
          <p:cNvSpPr txBox="1"/>
          <p:nvPr/>
        </p:nvSpPr>
        <p:spPr>
          <a:xfrm>
            <a:off x="1557121" y="6351711"/>
            <a:ext cx="625523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Tahoma"/>
                <a:ea typeface="+mn-ea"/>
                <a:cs typeface="+mn-cs"/>
                <a:hlinkClick r:id="rId5">
                  <a:extLst>
                    <a:ext uri="{A12FA001-AC4F-418D-AE19-62706E023703}">
                      <ahyp:hlinkClr xmlns:ahyp="http://schemas.microsoft.com/office/drawing/2018/hyperlinkcolor" val="tx"/>
                    </a:ext>
                  </a:extLst>
                </a:hlinkClick>
              </a:rPr>
              <a:t>https://arxiv.org/pdf/2205.07957.pdf</a:t>
            </a:r>
            <a:r>
              <a:rPr kumimoji="0" lang="en-US" sz="24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339216356"/>
      </p:ext>
    </p:extLst>
  </p:cSld>
  <p:clrMapOvr>
    <a:masterClrMapping/>
  </p:clrMapOvr>
  <p:transition/>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Genome Analysis</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884955"/>
            <a:ext cx="8851900" cy="5211762"/>
          </a:xfrm>
        </p:spPr>
        <p:txBody>
          <a:bodyPr/>
          <a:lstStyle/>
          <a:p>
            <a:r>
              <a:rPr lang="en-US" sz="2000" dirty="0">
                <a:solidFill>
                  <a:srgbClr val="FF0000"/>
                </a:solidFill>
              </a:rPr>
              <a:t>Computer Architecture, Fall 2020, Lecture 3a</a:t>
            </a:r>
          </a:p>
          <a:p>
            <a:pPr lvl="1"/>
            <a:r>
              <a:rPr lang="en-US" sz="1800" b="1" dirty="0"/>
              <a:t>Introduction to Genome Sequence Analysis </a:t>
            </a:r>
            <a:r>
              <a:rPr lang="en-US" sz="1800" dirty="0"/>
              <a:t>(ETH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https://www.youtube.com/watch?v=CrRb32v7SJc&amp;list=PL5Q2soXY2Zi9xidyIgBxUz7xRPS-wisBN&amp;index=5</a:t>
            </a:r>
            <a:r>
              <a:rPr lang="en-US" sz="1700" dirty="0">
                <a:solidFill>
                  <a:srgbClr val="0000FF"/>
                </a:solidFill>
              </a:rPr>
              <a:t> </a:t>
            </a:r>
          </a:p>
          <a:p>
            <a:pPr lvl="1"/>
            <a:endParaRPr lang="en-US" sz="600" dirty="0">
              <a:solidFill>
                <a:srgbClr val="0000FF"/>
              </a:solidFill>
            </a:endParaRPr>
          </a:p>
          <a:p>
            <a:r>
              <a:rPr lang="en-US" sz="2000" dirty="0">
                <a:solidFill>
                  <a:srgbClr val="FF0000"/>
                </a:solidFill>
              </a:rPr>
              <a:t>Computer Architecture, Fall 2020, Lecture 8</a:t>
            </a:r>
          </a:p>
          <a:p>
            <a:pPr lvl="1"/>
            <a:r>
              <a:rPr lang="en-US" sz="1800" b="1" dirty="0"/>
              <a:t>Intelligent Genome Analysis </a:t>
            </a:r>
            <a:r>
              <a:rPr lang="en-US" sz="1800" dirty="0"/>
              <a:t>(ETH Zürich, Fall 2020)</a:t>
            </a:r>
          </a:p>
          <a:p>
            <a:pPr lvl="1"/>
            <a:r>
              <a:rPr lang="en-US" sz="1700" dirty="0">
                <a:solidFill>
                  <a:srgbClr val="0000FF"/>
                </a:solidFill>
                <a:hlinkClick r:id="rId3">
                  <a:extLst>
                    <a:ext uri="{A12FA001-AC4F-418D-AE19-62706E023703}">
                      <ahyp:hlinkClr xmlns:ahyp="http://schemas.microsoft.com/office/drawing/2018/hyperlinkcolor" val="tx"/>
                    </a:ext>
                  </a:extLst>
                </a:hlinkClick>
              </a:rPr>
              <a:t>https://www.youtube.com/watch?v=ygmQpdDTL7o&amp;list=PL5Q2soXY2Zi9xidyIgBxUz7xRPS-wisBN&amp;index=14</a:t>
            </a:r>
            <a:r>
              <a:rPr lang="en-US" sz="1700" dirty="0">
                <a:solidFill>
                  <a:srgbClr val="0000FF"/>
                </a:solidFill>
              </a:rPr>
              <a:t> </a:t>
            </a:r>
          </a:p>
          <a:p>
            <a:pPr lvl="1"/>
            <a:endParaRPr lang="en-US" sz="600" dirty="0">
              <a:solidFill>
                <a:srgbClr val="0000FF"/>
              </a:solidFill>
            </a:endParaRPr>
          </a:p>
          <a:p>
            <a:r>
              <a:rPr lang="en-US" sz="2000" dirty="0">
                <a:solidFill>
                  <a:srgbClr val="FF0000"/>
                </a:solidFill>
              </a:rPr>
              <a:t>Computer Architecture, Fall 2020, Lecture 9a</a:t>
            </a:r>
          </a:p>
          <a:p>
            <a:pPr lvl="1"/>
            <a:r>
              <a:rPr lang="en-US" sz="1800" b="1" dirty="0" err="1"/>
              <a:t>GenASM</a:t>
            </a:r>
            <a:r>
              <a:rPr lang="en-US" sz="1800" b="1" dirty="0"/>
              <a:t>: Approx. String Matching Accelerator </a:t>
            </a:r>
            <a:r>
              <a:rPr lang="en-US" sz="1800" dirty="0"/>
              <a:t>(ETH Zürich, Fall 2020)</a:t>
            </a:r>
          </a:p>
          <a:p>
            <a:pPr lvl="1"/>
            <a:r>
              <a:rPr lang="en-US" sz="1700" dirty="0">
                <a:solidFill>
                  <a:srgbClr val="0000FF"/>
                </a:solidFill>
                <a:hlinkClick r:id="rId4">
                  <a:extLst>
                    <a:ext uri="{A12FA001-AC4F-418D-AE19-62706E023703}">
                      <ahyp:hlinkClr xmlns:ahyp="http://schemas.microsoft.com/office/drawing/2018/hyperlinkcolor" val="tx"/>
                    </a:ext>
                  </a:extLst>
                </a:hlinkClick>
              </a:rPr>
              <a:t>https://www.youtube.com/watch?v=XoLpzmN-Pas&amp;list=PL5Q2soXY2Zi9xidyIgBxUz7xRPS-wisBN&amp;index=15 </a:t>
            </a:r>
          </a:p>
          <a:p>
            <a:pPr lvl="1"/>
            <a:endParaRPr lang="en-US" sz="600" dirty="0">
              <a:solidFill>
                <a:srgbClr val="0000FF"/>
              </a:solidFill>
              <a:hlinkClick r:id="rId4">
                <a:extLst>
                  <a:ext uri="{A12FA001-AC4F-418D-AE19-62706E023703}">
                    <ahyp:hlinkClr xmlns:ahyp="http://schemas.microsoft.com/office/drawing/2018/hyperlinkcolor" val="tx"/>
                  </a:ext>
                </a:extLst>
              </a:hlinkClick>
            </a:endParaRPr>
          </a:p>
          <a:p>
            <a:r>
              <a:rPr lang="en-US" sz="2000" dirty="0">
                <a:solidFill>
                  <a:srgbClr val="FF0000"/>
                </a:solidFill>
              </a:rPr>
              <a:t>Accelerating Genomics Project Course, Fall 2020, Lecture 1</a:t>
            </a:r>
          </a:p>
          <a:p>
            <a:pPr lvl="1"/>
            <a:r>
              <a:rPr lang="en-US" sz="2000" b="1" dirty="0"/>
              <a:t>Accelerating Genomics </a:t>
            </a:r>
            <a:r>
              <a:rPr lang="en-US" sz="2000" dirty="0"/>
              <a:t>(ETH Zürich, Fall 2020)</a:t>
            </a:r>
          </a:p>
          <a:p>
            <a:pPr lvl="1"/>
            <a:r>
              <a:rPr lang="en-US" sz="1700" dirty="0">
                <a:solidFill>
                  <a:srgbClr val="0000FF"/>
                </a:solidFill>
                <a:hlinkClick r:id="rId5">
                  <a:extLst>
                    <a:ext uri="{A12FA001-AC4F-418D-AE19-62706E023703}">
                      <ahyp:hlinkClr xmlns:ahyp="http://schemas.microsoft.com/office/drawing/2018/hyperlinkcolor" val="tx"/>
                    </a:ext>
                  </a:extLst>
                </a:hlinkClick>
              </a:rPr>
              <a:t>https://www.youtube.com/watch?v=rgjl8ZyLsAg&amp;list=PL5Q2soXY2Zi9E2bBVAgCqLgwiDRQDTyId</a:t>
            </a:r>
            <a:r>
              <a:rPr lang="en-US" sz="1700" dirty="0">
                <a:solidFill>
                  <a:srgbClr val="0000FF"/>
                </a:solidFill>
              </a:rPr>
              <a:t> </a:t>
            </a:r>
            <a:endParaRPr lang="en-US" sz="2000" dirty="0">
              <a:solidFill>
                <a:srgbClr val="0000FF"/>
              </a:solidFill>
            </a:endParaRPr>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295</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6">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3710794794"/>
      </p:ext>
    </p:extLst>
  </p:cSld>
  <p:clrMapOvr>
    <a:masterClrMapping/>
  </p:clrMapOvr>
  <p:transition/>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Genomics (Spring 2022)</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rPr>
              <a:t>Spring 2022 Edition: </a:t>
            </a:r>
            <a:endParaRPr lang="en-US" sz="1600" b="1" dirty="0">
              <a:solidFill>
                <a:srgbClr val="0432FF"/>
              </a:solidFill>
              <a:hlinkClick r:id="rId3">
                <a:extLst>
                  <a:ext uri="{A12FA001-AC4F-418D-AE19-62706E023703}">
                    <ahyp:hlinkClr xmlns:ahyp="http://schemas.microsoft.com/office/drawing/2018/hyperlinkcolor" val="tx"/>
                  </a:ext>
                </a:extLst>
              </a:hlinkClick>
            </a:endParaRPr>
          </a:p>
          <a:p>
            <a:pPr lvl="1"/>
            <a:r>
              <a:rPr lang="en-US" sz="1400" dirty="0">
                <a:solidFill>
                  <a:srgbClr val="0432FF"/>
                </a:solidFill>
                <a:hlinkClick r:id="rId2"/>
              </a:rPr>
              <a:t>https://safari.ethz.ch/projects_and_seminars/spring2022/doku.php?id=bioinformatics</a:t>
            </a:r>
            <a:r>
              <a:rPr lang="en-US" sz="1400" dirty="0">
                <a:solidFill>
                  <a:srgbClr val="0432FF"/>
                </a:solidFill>
              </a:rPr>
              <a:t>  </a:t>
            </a:r>
          </a:p>
          <a:p>
            <a:pPr marL="344487" lvl="1" indent="0">
              <a:buNone/>
            </a:pPr>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Livestream:</a:t>
            </a:r>
            <a:endParaRPr lang="en-US" sz="1600" b="1" dirty="0">
              <a:solidFill>
                <a:srgbClr val="0432FF"/>
              </a:solidFill>
              <a:hlinkClick r:id="rId5">
                <a:extLst>
                  <a:ext uri="{A12FA001-AC4F-418D-AE19-62706E023703}">
                    <ahyp:hlinkClr xmlns:ahyp="http://schemas.microsoft.com/office/drawing/2018/hyperlinkcolor" val="tx"/>
                  </a:ext>
                </a:extLst>
              </a:hlinkClick>
            </a:endParaRPr>
          </a:p>
          <a:p>
            <a:pPr lvl="1"/>
            <a:r>
              <a:rPr lang="en-US" sz="1400" dirty="0">
                <a:solidFill>
                  <a:srgbClr val="0432FF"/>
                </a:solidFill>
                <a:hlinkClick r:id="rId4"/>
              </a:rPr>
              <a:t>https://www.youtube.com/watch?v=DEL_5A_Y3TI&amp;list=PL5Q2soXY2Zi8NrPDgOR1yRU_Cxxjw-u18</a:t>
            </a:r>
            <a:r>
              <a:rPr lang="en-US" sz="1400" dirty="0">
                <a:solidFill>
                  <a:srgbClr val="0432FF"/>
                </a:solidFill>
              </a:rPr>
              <a:t> </a:t>
            </a:r>
          </a:p>
          <a:p>
            <a:pPr lvl="1"/>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Genomics lectures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296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5" name="Picture 4">
            <a:extLst>
              <a:ext uri="{FF2B5EF4-FFF2-40B4-BE49-F238E27FC236}">
                <a16:creationId xmlns:a16="http://schemas.microsoft.com/office/drawing/2014/main" id="{EF9421B9-1559-06A9-963C-137F113AE1DA}"/>
              </a:ext>
            </a:extLst>
          </p:cNvPr>
          <p:cNvPicPr>
            <a:picLocks noChangeAspect="1"/>
          </p:cNvPicPr>
          <p:nvPr/>
        </p:nvPicPr>
        <p:blipFill>
          <a:blip r:embed="rId6"/>
          <a:stretch>
            <a:fillRect/>
          </a:stretch>
        </p:blipFill>
        <p:spPr>
          <a:xfrm>
            <a:off x="5008900" y="0"/>
            <a:ext cx="4171612" cy="6858000"/>
          </a:xfrm>
          <a:prstGeom prst="rect">
            <a:avLst/>
          </a:prstGeom>
        </p:spPr>
      </p:pic>
    </p:spTree>
    <p:extLst>
      <p:ext uri="{BB962C8B-B14F-4D97-AF65-F5344CB8AC3E}">
        <p14:creationId xmlns:p14="http://schemas.microsoft.com/office/powerpoint/2010/main" val="1270859412"/>
      </p:ext>
    </p:extLst>
  </p:cSld>
  <p:clrMapOvr>
    <a:masterClrMapping/>
  </p:clrMapOvr>
  <p:transition/>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Genomics (Fall 2021)</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Fall </a:t>
            </a:r>
            <a:r>
              <a:rPr lang="en-US" sz="1600" b="1" dirty="0">
                <a:solidFill>
                  <a:srgbClr val="0432FF"/>
                </a:solidFill>
                <a:hlinkClick r:id="rId3">
                  <a:extLst>
                    <a:ext uri="{A12FA001-AC4F-418D-AE19-62706E023703}">
                      <ahyp:hlinkClr xmlns:ahyp="http://schemas.microsoft.com/office/drawing/2018/hyperlinkcolor" val="tx"/>
                    </a:ext>
                  </a:extLst>
                </a:hlinkClick>
              </a:rPr>
              <a:t>2021</a:t>
            </a:r>
            <a:r>
              <a:rPr lang="en-US" sz="1600" b="1" dirty="0">
                <a:solidFill>
                  <a:srgbClr val="0432FF"/>
                </a:solidFill>
                <a:hlinkClick r:id="rId2">
                  <a:extLst>
                    <a:ext uri="{A12FA001-AC4F-418D-AE19-62706E023703}">
                      <ahyp:hlinkClr xmlns:ahyp="http://schemas.microsoft.com/office/drawing/2018/hyperlinkcolor" val="tx"/>
                    </a:ext>
                  </a:extLst>
                </a:hlinkClick>
              </a:rPr>
              <a:t> Edition: </a:t>
            </a:r>
          </a:p>
          <a:p>
            <a:pPr lvl="1"/>
            <a:r>
              <a:rPr lang="en-US" sz="1400" dirty="0">
                <a:solidFill>
                  <a:srgbClr val="0432FF"/>
                </a:solidFill>
                <a:hlinkClick r:id="rId3">
                  <a:extLst>
                    <a:ext uri="{A12FA001-AC4F-418D-AE19-62706E023703}">
                      <ahyp:hlinkClr xmlns:ahyp="http://schemas.microsoft.com/office/drawing/2018/hyperlinkcolor" val="tx"/>
                    </a:ext>
                  </a:extLst>
                </a:hlinkClick>
              </a:rPr>
              <a:t>https://safari.ethz.ch/projects_and_seminars/fall2021/doku.php?id=bioinformatics</a:t>
            </a:r>
            <a:r>
              <a:rPr lang="en-US" sz="1400" dirty="0">
                <a:solidFill>
                  <a:srgbClr val="0432FF"/>
                </a:solidFill>
              </a:rPr>
              <a:t> </a:t>
            </a:r>
          </a:p>
          <a:p>
            <a:pPr marL="344487" lvl="1" indent="0">
              <a:buNone/>
            </a:pPr>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Livestream:</a:t>
            </a:r>
            <a:endParaRPr lang="en-US" sz="1600" b="1" dirty="0">
              <a:solidFill>
                <a:srgbClr val="0432FF"/>
              </a:solidFill>
              <a:hlinkClick r:id="rId5">
                <a:extLst>
                  <a:ext uri="{A12FA001-AC4F-418D-AE19-62706E023703}">
                    <ahyp:hlinkClr xmlns:ahyp="http://schemas.microsoft.com/office/drawing/2018/hyperlinkcolor" val="tx"/>
                  </a:ext>
                </a:extLst>
              </a:hlinkClick>
            </a:endParaRPr>
          </a:p>
          <a:p>
            <a:pPr lvl="1"/>
            <a:r>
              <a:rPr lang="en-US" sz="1400" dirty="0">
                <a:solidFill>
                  <a:srgbClr val="0432FF"/>
                </a:solidFill>
                <a:hlinkClick r:id="rId6">
                  <a:extLst>
                    <a:ext uri="{A12FA001-AC4F-418D-AE19-62706E023703}">
                      <ahyp:hlinkClr xmlns:ahyp="http://schemas.microsoft.com/office/drawing/2018/hyperlinkcolor" val="tx"/>
                    </a:ext>
                  </a:extLst>
                </a:hlinkClick>
              </a:rPr>
              <a:t>https://www.youtube.com/watch?v=MnogTeMjY8k&amp;list=PL5Q2soXY2Zi8sngH-TrNZnDhDkPq55J9J</a:t>
            </a:r>
            <a:r>
              <a:rPr lang="en-US" sz="1400" dirty="0">
                <a:solidFill>
                  <a:srgbClr val="0432FF"/>
                </a:solidFill>
              </a:rPr>
              <a:t> </a:t>
            </a:r>
            <a:endParaRPr lang="en-US" sz="1600" dirty="0">
              <a:solidFill>
                <a:srgbClr val="0432FF"/>
              </a:solidFill>
            </a:endParaRPr>
          </a:p>
          <a:p>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Genomics lectures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297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7" name="Picture 6">
            <a:extLst>
              <a:ext uri="{FF2B5EF4-FFF2-40B4-BE49-F238E27FC236}">
                <a16:creationId xmlns:a16="http://schemas.microsoft.com/office/drawing/2014/main" id="{CD6CE219-6EB8-F749-B658-9578FB7FA0E6}"/>
              </a:ext>
            </a:extLst>
          </p:cNvPr>
          <p:cNvPicPr>
            <a:picLocks noChangeAspect="1"/>
          </p:cNvPicPr>
          <p:nvPr/>
        </p:nvPicPr>
        <p:blipFill>
          <a:blip r:embed="rId7"/>
          <a:stretch>
            <a:fillRect/>
          </a:stretch>
        </p:blipFill>
        <p:spPr>
          <a:xfrm>
            <a:off x="4953000" y="0"/>
            <a:ext cx="4013343" cy="6858000"/>
          </a:xfrm>
          <a:prstGeom prst="rect">
            <a:avLst/>
          </a:prstGeom>
        </p:spPr>
      </p:pic>
    </p:spTree>
    <p:extLst>
      <p:ext uri="{BB962C8B-B14F-4D97-AF65-F5344CB8AC3E}">
        <p14:creationId xmlns:p14="http://schemas.microsoft.com/office/powerpoint/2010/main" val="671592017"/>
      </p:ext>
    </p:extLst>
  </p:cSld>
  <p:clrMapOvr>
    <a:masterClrMapping/>
  </p:clrMapOvr>
  <p:transition/>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Comp Arch (Fall’21)</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84584" y="908720"/>
            <a:ext cx="4775448" cy="533968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Fall 2021 Edition: </a:t>
            </a:r>
          </a:p>
          <a:p>
            <a:pPr lvl="1"/>
            <a:r>
              <a:rPr lang="en-US" sz="1400" dirty="0">
                <a:solidFill>
                  <a:srgbClr val="0432FF"/>
                </a:solidFill>
                <a:hlinkClick r:id="rId2">
                  <a:extLst>
                    <a:ext uri="{A12FA001-AC4F-418D-AE19-62706E023703}">
                      <ahyp:hlinkClr xmlns:ahyp="http://schemas.microsoft.com/office/drawing/2018/hyperlinkcolor" val="tx"/>
                    </a:ext>
                  </a:extLst>
                </a:hlinkClick>
              </a:rPr>
              <a:t>https://safari.ethz.ch/architecture/fall2021/doku.php?id=schedule</a:t>
            </a:r>
            <a:r>
              <a:rPr lang="en-US" sz="1400" dirty="0">
                <a:solidFill>
                  <a:srgbClr val="0432FF"/>
                </a:solidFill>
              </a:rPr>
              <a:t> </a:t>
            </a:r>
          </a:p>
          <a:p>
            <a:r>
              <a:rPr lang="en-US" sz="1600" b="1" dirty="0">
                <a:solidFill>
                  <a:srgbClr val="0432FF"/>
                </a:solidFill>
                <a:hlinkClick r:id="rId3">
                  <a:extLst>
                    <a:ext uri="{A12FA001-AC4F-418D-AE19-62706E023703}">
                      <ahyp:hlinkClr xmlns:ahyp="http://schemas.microsoft.com/office/drawing/2018/hyperlinkcolor" val="tx"/>
                    </a:ext>
                  </a:extLst>
                </a:hlinkClick>
              </a:rPr>
              <a:t>Fall 2020 Edition: </a:t>
            </a:r>
            <a:endParaRPr lang="en-US" sz="1600" b="1" dirty="0">
              <a:solidFill>
                <a:srgbClr val="0432FF"/>
              </a:solidFill>
              <a:hlinkClick r:id="rId2">
                <a:extLst>
                  <a:ext uri="{A12FA001-AC4F-418D-AE19-62706E023703}">
                    <ahyp:hlinkClr xmlns:ahyp="http://schemas.microsoft.com/office/drawing/2018/hyperlinkcolor" val="tx"/>
                  </a:ext>
                </a:extLst>
              </a:hlinkClick>
            </a:endParaRPr>
          </a:p>
          <a:p>
            <a:pPr lvl="1"/>
            <a:r>
              <a:rPr lang="en-US" sz="1400" dirty="0">
                <a:solidFill>
                  <a:srgbClr val="0432FF"/>
                </a:solidFill>
                <a:hlinkClick r:id="rId3">
                  <a:extLst>
                    <a:ext uri="{A12FA001-AC4F-418D-AE19-62706E023703}">
                      <ahyp:hlinkClr xmlns:ahyp="http://schemas.microsoft.com/office/drawing/2018/hyperlinkcolor" val="tx"/>
                    </a:ext>
                  </a:extLst>
                </a:hlinkClick>
              </a:rPr>
              <a:t>https://safari.ethz.ch/architecture/fall2020/doku.php?id=schedule</a:t>
            </a:r>
            <a:r>
              <a:rPr lang="en-US" sz="1400" dirty="0">
                <a:solidFill>
                  <a:srgbClr val="0432FF"/>
                </a:solidFill>
              </a:rPr>
              <a:t> </a:t>
            </a:r>
            <a:endParaRPr lang="en-US" sz="1600" dirty="0">
              <a:solidFill>
                <a:srgbClr val="0432FF"/>
              </a:solidFill>
            </a:endParaRPr>
          </a:p>
          <a:p>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Livestream (2021):</a:t>
            </a:r>
          </a:p>
          <a:p>
            <a:pPr lvl="1"/>
            <a:r>
              <a:rPr lang="en-US" sz="1400" dirty="0">
                <a:solidFill>
                  <a:srgbClr val="0432FF"/>
                </a:solidFill>
                <a:hlinkClick r:id="rId4">
                  <a:extLst>
                    <a:ext uri="{A12FA001-AC4F-418D-AE19-62706E023703}">
                      <ahyp:hlinkClr xmlns:ahyp="http://schemas.microsoft.com/office/drawing/2018/hyperlinkcolor" val="tx"/>
                    </a:ext>
                  </a:extLst>
                </a:hlinkClick>
              </a:rPr>
              <a:t>https://www.youtube.com/watch?v=4yfkM_5EFgo&amp;list=PL5Q2soXY2Zi-Mnk1PxjEIG32HAGILkTOF</a:t>
            </a:r>
            <a:r>
              <a:rPr lang="en-US" sz="1400" dirty="0">
                <a:solidFill>
                  <a:srgbClr val="0432FF"/>
                </a:solidFill>
              </a:rPr>
              <a:t> </a:t>
            </a:r>
          </a:p>
          <a:p>
            <a:r>
              <a:rPr lang="en-US" sz="1600" b="1" dirty="0">
                <a:solidFill>
                  <a:srgbClr val="0432FF"/>
                </a:solidFill>
                <a:hlinkClick r:id="rId5">
                  <a:extLst>
                    <a:ext uri="{A12FA001-AC4F-418D-AE19-62706E023703}">
                      <ahyp:hlinkClr xmlns:ahyp="http://schemas.microsoft.com/office/drawing/2018/hyperlinkcolor" val="tx"/>
                    </a:ext>
                  </a:extLst>
                </a:hlinkClick>
              </a:rPr>
              <a:t>Youtube Livestream (2020):</a:t>
            </a:r>
            <a:endParaRPr lang="en-US" sz="1600" b="1" dirty="0">
              <a:solidFill>
                <a:srgbClr val="0432FF"/>
              </a:solidFill>
              <a:hlinkClick r:id="rId4">
                <a:extLst>
                  <a:ext uri="{A12FA001-AC4F-418D-AE19-62706E023703}">
                    <ahyp:hlinkClr xmlns:ahyp="http://schemas.microsoft.com/office/drawing/2018/hyperlinkcolor" val="tx"/>
                  </a:ext>
                </a:extLst>
              </a:hlinkClick>
            </a:endParaRPr>
          </a:p>
          <a:p>
            <a:pPr lvl="1"/>
            <a:r>
              <a:rPr lang="en-US" sz="1400" dirty="0">
                <a:solidFill>
                  <a:srgbClr val="0432FF"/>
                </a:solidFill>
                <a:hlinkClick r:id="rId5">
                  <a:extLst>
                    <a:ext uri="{A12FA001-AC4F-418D-AE19-62706E023703}">
                      <ahyp:hlinkClr xmlns:ahyp="http://schemas.microsoft.com/office/drawing/2018/hyperlinkcolor" val="tx"/>
                    </a:ext>
                  </a:extLst>
                </a:hlinkClick>
              </a:rPr>
              <a:t>https://www.youtube.com/watch?v=c3mPdZA-Fmc&amp;list=PL5Q2soXY2Zi9xidyIgBxUz7xRPS-wisBN</a:t>
            </a:r>
            <a:r>
              <a:rPr lang="en-US" sz="1400" dirty="0">
                <a:solidFill>
                  <a:srgbClr val="0432FF"/>
                </a:solidFill>
              </a:rPr>
              <a:t> </a:t>
            </a:r>
          </a:p>
          <a:p>
            <a:pPr lvl="1"/>
            <a:endParaRPr lang="en-US" sz="1600" dirty="0">
              <a:solidFill>
                <a:srgbClr val="0432FF"/>
              </a:solidFill>
            </a:endParaRPr>
          </a:p>
          <a:p>
            <a:r>
              <a:rPr lang="en-US" sz="1600" dirty="0"/>
              <a:t>Master’s level course</a:t>
            </a:r>
          </a:p>
          <a:p>
            <a:pPr lvl="1"/>
            <a:r>
              <a:rPr lang="en-US" sz="1400" dirty="0"/>
              <a:t>Taken by Bachelor’s/Masters/PhD students</a:t>
            </a:r>
          </a:p>
          <a:p>
            <a:pPr lvl="1"/>
            <a:r>
              <a:rPr lang="en-US" sz="1400" dirty="0"/>
              <a:t>Cutting-edge research topics + fundamentals in Computer Architecture</a:t>
            </a:r>
          </a:p>
          <a:p>
            <a:pPr lvl="1"/>
            <a:r>
              <a:rPr lang="en-US" sz="1400" dirty="0"/>
              <a:t>5 Simulator-based Lab Assignments</a:t>
            </a:r>
          </a:p>
          <a:p>
            <a:pPr lvl="1"/>
            <a:r>
              <a:rPr lang="en-US" sz="1400" dirty="0"/>
              <a:t>Potential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298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5" name="Picture 4">
            <a:extLst>
              <a:ext uri="{FF2B5EF4-FFF2-40B4-BE49-F238E27FC236}">
                <a16:creationId xmlns:a16="http://schemas.microsoft.com/office/drawing/2014/main" id="{2002B39F-F9F6-0D45-86BF-3F9C84862418}"/>
              </a:ext>
            </a:extLst>
          </p:cNvPr>
          <p:cNvPicPr>
            <a:picLocks noChangeAspect="1"/>
          </p:cNvPicPr>
          <p:nvPr/>
        </p:nvPicPr>
        <p:blipFill>
          <a:blip r:embed="rId6"/>
          <a:stretch>
            <a:fillRect/>
          </a:stretch>
        </p:blipFill>
        <p:spPr>
          <a:xfrm>
            <a:off x="4932040" y="0"/>
            <a:ext cx="4074863" cy="6858000"/>
          </a:xfrm>
          <a:prstGeom prst="rect">
            <a:avLst/>
          </a:prstGeom>
        </p:spPr>
      </p:pic>
      <p:sp>
        <p:nvSpPr>
          <p:cNvPr id="6" name="TextBox 5">
            <a:extLst>
              <a:ext uri="{FF2B5EF4-FFF2-40B4-BE49-F238E27FC236}">
                <a16:creationId xmlns:a16="http://schemas.microsoft.com/office/drawing/2014/main" id="{C02B7506-35EF-F089-75CD-62E66DBEF015}"/>
              </a:ext>
            </a:extLst>
          </p:cNvPr>
          <p:cNvSpPr txBox="1"/>
          <p:nvPr/>
        </p:nvSpPr>
        <p:spPr>
          <a:xfrm>
            <a:off x="176382" y="6452284"/>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7">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4266171951"/>
      </p:ext>
    </p:extLst>
  </p:cSld>
  <p:clrMapOvr>
    <a:masterClrMapping/>
  </p:clrMapOvr>
  <p:transition/>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600" b="1" dirty="0"/>
              <a:t>DDCA (Spring 2022)</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57461" y="856456"/>
            <a:ext cx="4845485"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Spring 2022 Edition: </a:t>
            </a:r>
            <a:endParaRPr lang="en-US" sz="1600" b="1" dirty="0">
              <a:solidFill>
                <a:srgbClr val="0432FF"/>
              </a:solidFill>
              <a:hlinkClick r:id="rId3">
                <a:extLst>
                  <a:ext uri="{A12FA001-AC4F-418D-AE19-62706E023703}">
                    <ahyp:hlinkClr xmlns:ahyp="http://schemas.microsoft.com/office/drawing/2018/hyperlinkcolor" val="tx"/>
                  </a:ext>
                </a:extLst>
              </a:hlinkClick>
            </a:endParaRPr>
          </a:p>
          <a:p>
            <a:pPr lvl="1"/>
            <a:r>
              <a:rPr lang="en-US" sz="1400" dirty="0">
                <a:solidFill>
                  <a:srgbClr val="0432FF"/>
                </a:solidFill>
                <a:hlinkClick r:id="rId2"/>
              </a:rPr>
              <a:t>https://safari.ethz.ch/digitaltechnik/spring2022/doku.php?id=schedule</a:t>
            </a:r>
            <a:endParaRPr lang="en-US" sz="14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Spring 2021 Edition: </a:t>
            </a:r>
            <a:endParaRPr lang="en-US" sz="1600" b="1" dirty="0">
              <a:solidFill>
                <a:srgbClr val="0432FF"/>
              </a:solidFill>
              <a:hlinkClick r:id="rId3">
                <a:extLst>
                  <a:ext uri="{A12FA001-AC4F-418D-AE19-62706E023703}">
                    <ahyp:hlinkClr xmlns:ahyp="http://schemas.microsoft.com/office/drawing/2018/hyperlinkcolor" val="tx"/>
                  </a:ext>
                </a:extLst>
              </a:hlinkClick>
            </a:endParaRPr>
          </a:p>
          <a:p>
            <a:pPr lvl="1"/>
            <a:r>
              <a:rPr lang="en-US" sz="1400" dirty="0">
                <a:solidFill>
                  <a:srgbClr val="0432FF"/>
                </a:solidFill>
                <a:hlinkClick r:id="rId4">
                  <a:extLst>
                    <a:ext uri="{A12FA001-AC4F-418D-AE19-62706E023703}">
                      <ahyp:hlinkClr xmlns:ahyp="http://schemas.microsoft.com/office/drawing/2018/hyperlinkcolor" val="tx"/>
                    </a:ext>
                  </a:extLst>
                </a:hlinkClick>
              </a:rPr>
              <a:t>https://safari.ethz.ch/digitaltechnik/spring2021/doku.php?id=schedule</a:t>
            </a:r>
            <a:r>
              <a:rPr lang="en-US" sz="1400" dirty="0">
                <a:solidFill>
                  <a:srgbClr val="0432FF"/>
                </a:solidFill>
              </a:rPr>
              <a:t> </a:t>
            </a:r>
            <a:endParaRPr lang="en-US" sz="1600" dirty="0">
              <a:solidFill>
                <a:srgbClr val="0432FF"/>
              </a:solidFill>
            </a:endParaRPr>
          </a:p>
          <a:p>
            <a:endParaRPr lang="en-US" sz="1600" dirty="0">
              <a:solidFill>
                <a:srgbClr val="0432FF"/>
              </a:solidFill>
            </a:endParaRPr>
          </a:p>
          <a:p>
            <a:r>
              <a:rPr lang="en-US" sz="1600" b="1" dirty="0">
                <a:solidFill>
                  <a:srgbClr val="0432FF"/>
                </a:solidFill>
                <a:hlinkClick r:id="rId5"/>
              </a:rPr>
              <a:t>Youtube Livestream (Spring 2022):</a:t>
            </a:r>
            <a:endParaRPr lang="en-US" sz="1600" b="1" dirty="0">
              <a:solidFill>
                <a:srgbClr val="0432FF"/>
              </a:solidFill>
              <a:hlinkClick r:id="rId6">
                <a:extLst>
                  <a:ext uri="{A12FA001-AC4F-418D-AE19-62706E023703}">
                    <ahyp:hlinkClr xmlns:ahyp="http://schemas.microsoft.com/office/drawing/2018/hyperlinkcolor" val="tx"/>
                  </a:ext>
                </a:extLst>
              </a:hlinkClick>
            </a:endParaRPr>
          </a:p>
          <a:p>
            <a:pPr lvl="1"/>
            <a:r>
              <a:rPr lang="en-US" sz="1400" dirty="0">
                <a:solidFill>
                  <a:srgbClr val="0432FF"/>
                </a:solidFill>
                <a:hlinkClick r:id="rId5"/>
              </a:rPr>
              <a:t>https://www.youtube.com/watch?v=cpXdE3HwvK0&amp;list=PL5Q2soXY2Zi97Ya5DEUpMpO2bbAoaG7c6</a:t>
            </a:r>
            <a:endParaRPr lang="en-US" sz="1400" dirty="0">
              <a:solidFill>
                <a:srgbClr val="0432FF"/>
              </a:solidFill>
            </a:endParaRPr>
          </a:p>
          <a:p>
            <a:r>
              <a:rPr lang="en-US" sz="1600" b="1" dirty="0">
                <a:solidFill>
                  <a:srgbClr val="0432FF"/>
                </a:solidFill>
                <a:hlinkClick r:id="rId7">
                  <a:extLst>
                    <a:ext uri="{A12FA001-AC4F-418D-AE19-62706E023703}">
                      <ahyp:hlinkClr xmlns:ahyp="http://schemas.microsoft.com/office/drawing/2018/hyperlinkcolor" val="tx"/>
                    </a:ext>
                  </a:extLst>
                </a:hlinkClick>
              </a:rPr>
              <a:t>Youtube Livestream (Spring 2021):</a:t>
            </a:r>
            <a:endParaRPr lang="en-US" sz="1600" b="1" dirty="0">
              <a:solidFill>
                <a:srgbClr val="0432FF"/>
              </a:solidFill>
              <a:hlinkClick r:id="rId6">
                <a:extLst>
                  <a:ext uri="{A12FA001-AC4F-418D-AE19-62706E023703}">
                    <ahyp:hlinkClr xmlns:ahyp="http://schemas.microsoft.com/office/drawing/2018/hyperlinkcolor" val="tx"/>
                  </a:ext>
                </a:extLst>
              </a:hlinkClick>
            </a:endParaRPr>
          </a:p>
          <a:p>
            <a:pPr lvl="1"/>
            <a:r>
              <a:rPr lang="en-US" sz="1400" dirty="0">
                <a:solidFill>
                  <a:srgbClr val="0432FF"/>
                </a:solidFill>
                <a:hlinkClick r:id="rId7">
                  <a:extLst>
                    <a:ext uri="{A12FA001-AC4F-418D-AE19-62706E023703}">
                      <ahyp:hlinkClr xmlns:ahyp="http://schemas.microsoft.com/office/drawing/2018/hyperlinkcolor" val="tx"/>
                    </a:ext>
                  </a:extLst>
                </a:hlinkClick>
              </a:rPr>
              <a:t>https://www.youtube.com/watch?v=LbC0EZY8yw4&amp;list=PL5Q2soXY2Zi_uej3aY39YB5pfW4SJ7LlN</a:t>
            </a:r>
            <a:r>
              <a:rPr lang="en-US" sz="1400" dirty="0">
                <a:solidFill>
                  <a:srgbClr val="0432FF"/>
                </a:solidFill>
              </a:rPr>
              <a:t> </a:t>
            </a:r>
            <a:endParaRPr lang="en-US" sz="1600" dirty="0">
              <a:solidFill>
                <a:srgbClr val="0432FF"/>
              </a:solidFill>
            </a:endParaRPr>
          </a:p>
          <a:p>
            <a:endParaRPr lang="en-US" sz="1600" dirty="0">
              <a:solidFill>
                <a:srgbClr val="0432FF"/>
              </a:solidFill>
            </a:endParaRPr>
          </a:p>
          <a:p>
            <a:r>
              <a:rPr lang="en-US" sz="1600" dirty="0"/>
              <a:t>Bachelor’s course</a:t>
            </a:r>
          </a:p>
          <a:p>
            <a:pPr lvl="1"/>
            <a:r>
              <a:rPr lang="en-US" sz="1400" dirty="0"/>
              <a:t>2</a:t>
            </a:r>
            <a:r>
              <a:rPr lang="en-US" sz="1400" baseline="30000" dirty="0"/>
              <a:t>nd</a:t>
            </a:r>
            <a:r>
              <a:rPr lang="en-US" sz="1400" dirty="0"/>
              <a:t> semester at ETH Zurich</a:t>
            </a:r>
          </a:p>
          <a:p>
            <a:pPr lvl="1"/>
            <a:r>
              <a:rPr lang="en-US" sz="1400" dirty="0"/>
              <a:t>Rigorous introduction into “How Computers Work”</a:t>
            </a:r>
          </a:p>
          <a:p>
            <a:pPr lvl="1"/>
            <a:r>
              <a:rPr lang="en-US" sz="1400" dirty="0"/>
              <a:t>Digital Design/Logic</a:t>
            </a:r>
          </a:p>
          <a:p>
            <a:pPr lvl="1"/>
            <a:r>
              <a:rPr lang="en-US" sz="1400" dirty="0"/>
              <a:t>Computer Architecture</a:t>
            </a:r>
          </a:p>
          <a:p>
            <a:pPr lvl="1"/>
            <a:r>
              <a:rPr lang="en-US" sz="1400" dirty="0"/>
              <a:t>10 FPGA Lab Assignments</a:t>
            </a:r>
          </a:p>
          <a:p>
            <a:pPr marL="344487" lvl="1" indent="0">
              <a:buNone/>
            </a:pPr>
            <a:endParaRPr lang="en-US" sz="1400" dirty="0"/>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23677CC6-D719-7241-A215-F041FDC91C31}"/>
              </a:ext>
            </a:extLst>
          </p:cNvPr>
          <p:cNvPicPr>
            <a:picLocks noChangeAspect="1"/>
          </p:cNvPicPr>
          <p:nvPr/>
        </p:nvPicPr>
        <p:blipFill>
          <a:blip r:embed="rId8"/>
          <a:stretch>
            <a:fillRect/>
          </a:stretch>
        </p:blipFill>
        <p:spPr>
          <a:xfrm>
            <a:off x="4666189" y="0"/>
            <a:ext cx="4730347" cy="6700838"/>
          </a:xfrm>
          <a:prstGeom prst="rect">
            <a:avLst/>
          </a:prstGeom>
        </p:spPr>
      </p:pic>
      <p:sp>
        <p:nvSpPr>
          <p:cNvPr id="6" name="TextBox 5">
            <a:extLst>
              <a:ext uri="{FF2B5EF4-FFF2-40B4-BE49-F238E27FC236}">
                <a16:creationId xmlns:a16="http://schemas.microsoft.com/office/drawing/2014/main" id="{6BDC0444-4646-974E-480B-4A70E05A543A}"/>
              </a:ext>
            </a:extLst>
          </p:cNvPr>
          <p:cNvSpPr txBox="1"/>
          <p:nvPr/>
        </p:nvSpPr>
        <p:spPr>
          <a:xfrm>
            <a:off x="176382" y="6452284"/>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9">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4180162551"/>
      </p:ext>
    </p:extLst>
  </p:cSld>
  <p:clrMapOvr>
    <a:masterClrMapping/>
  </p:clrMapOvr>
  <p:transition/>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924DBD-7386-E548-9311-2557F3BAE9E3}"/>
              </a:ext>
            </a:extLst>
          </p:cNvPr>
          <p:cNvSpPr>
            <a:spLocks noGrp="1"/>
          </p:cNvSpPr>
          <p:nvPr>
            <p:ph type="title"/>
          </p:nvPr>
        </p:nvSpPr>
        <p:spPr/>
        <p:txBody>
          <a:bodyPr/>
          <a:lstStyle/>
          <a:p>
            <a:r>
              <a:rPr lang="en-US" b="1" dirty="0"/>
              <a:t>Seminar in Comp Arch (Spring &amp; Fall)</a:t>
            </a:r>
          </a:p>
        </p:txBody>
      </p:sp>
      <p:sp>
        <p:nvSpPr>
          <p:cNvPr id="3" name="Content Placeholder 2">
            <a:extLst>
              <a:ext uri="{FF2B5EF4-FFF2-40B4-BE49-F238E27FC236}">
                <a16:creationId xmlns:a16="http://schemas.microsoft.com/office/drawing/2014/main" id="{E0BA17E6-9C4E-9E40-AEFE-0119F6C9C0CE}"/>
              </a:ext>
            </a:extLst>
          </p:cNvPr>
          <p:cNvSpPr>
            <a:spLocks noGrp="1"/>
          </p:cNvSpPr>
          <p:nvPr>
            <p:ph idx="1"/>
          </p:nvPr>
        </p:nvSpPr>
        <p:spPr>
          <a:xfrm>
            <a:off x="-1" y="980728"/>
            <a:ext cx="4950861" cy="5267672"/>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Spring 2022 Edition: </a:t>
            </a:r>
            <a:endParaRPr lang="en-US" sz="1600" b="1" dirty="0">
              <a:solidFill>
                <a:srgbClr val="0432FF"/>
              </a:solidFill>
            </a:endParaRPr>
          </a:p>
          <a:p>
            <a:pPr lvl="1"/>
            <a:r>
              <a:rPr lang="en-US" sz="1400" dirty="0">
                <a:solidFill>
                  <a:srgbClr val="0432FF"/>
                </a:solidFill>
                <a:hlinkClick r:id="rId2"/>
              </a:rPr>
              <a:t>https://safari.ethz.ch/architecture_seminar/spring2022/doku.php?id=schedule</a:t>
            </a:r>
            <a:endParaRPr lang="en-US" sz="1400" dirty="0">
              <a:solidFill>
                <a:srgbClr val="0432FF"/>
              </a:solidFill>
            </a:endParaRPr>
          </a:p>
          <a:p>
            <a:r>
              <a:rPr lang="en-US" sz="1600" b="1" dirty="0">
                <a:solidFill>
                  <a:srgbClr val="0432FF"/>
                </a:solidFill>
                <a:hlinkClick r:id="rId3">
                  <a:extLst>
                    <a:ext uri="{A12FA001-AC4F-418D-AE19-62706E023703}">
                      <ahyp:hlinkClr xmlns:ahyp="http://schemas.microsoft.com/office/drawing/2018/hyperlinkcolor" val="tx"/>
                    </a:ext>
                  </a:extLst>
                </a:hlinkClick>
              </a:rPr>
              <a:t>Fall 2021 Edition: </a:t>
            </a:r>
            <a:endParaRPr lang="en-US" sz="1600" b="1" dirty="0">
              <a:solidFill>
                <a:srgbClr val="0432FF"/>
              </a:solidFill>
            </a:endParaRPr>
          </a:p>
          <a:p>
            <a:pPr lvl="1"/>
            <a:r>
              <a:rPr lang="en-US" sz="1400" dirty="0">
                <a:solidFill>
                  <a:srgbClr val="0432FF"/>
                </a:solidFill>
                <a:hlinkClick r:id="rId4">
                  <a:extLst>
                    <a:ext uri="{A12FA001-AC4F-418D-AE19-62706E023703}">
                      <ahyp:hlinkClr xmlns:ahyp="http://schemas.microsoft.com/office/drawing/2018/hyperlinkcolor" val="tx"/>
                    </a:ext>
                  </a:extLst>
                </a:hlinkClick>
              </a:rPr>
              <a:t>https://safari.ethz.ch/architecture_seminar/fall2021/doku.php?id=schedule</a:t>
            </a:r>
            <a:r>
              <a:rPr lang="en-US" sz="1400" dirty="0">
                <a:solidFill>
                  <a:srgbClr val="0432FF"/>
                </a:solidFill>
              </a:rPr>
              <a:t> </a:t>
            </a:r>
            <a:endParaRPr lang="en-US" sz="1600" dirty="0">
              <a:solidFill>
                <a:srgbClr val="0432FF"/>
              </a:solidFill>
            </a:endParaRPr>
          </a:p>
          <a:p>
            <a:endParaRPr lang="en-US" sz="1600" dirty="0">
              <a:solidFill>
                <a:srgbClr val="0432FF"/>
              </a:solidFill>
            </a:endParaRPr>
          </a:p>
          <a:p>
            <a:r>
              <a:rPr lang="en-US" sz="1600" b="1" dirty="0">
                <a:solidFill>
                  <a:srgbClr val="0432FF"/>
                </a:solidFill>
                <a:hlinkClick r:id="rId5">
                  <a:extLst>
                    <a:ext uri="{A12FA001-AC4F-418D-AE19-62706E023703}">
                      <ahyp:hlinkClr xmlns:ahyp="http://schemas.microsoft.com/office/drawing/2018/hyperlinkcolor" val="tx"/>
                    </a:ext>
                  </a:extLst>
                </a:hlinkClick>
              </a:rPr>
              <a:t>Youtube</a:t>
            </a:r>
            <a:r>
              <a:rPr lang="en-US" sz="1600" b="1" dirty="0">
                <a:solidFill>
                  <a:srgbClr val="0432FF"/>
                </a:solidFill>
                <a:hlinkClick r:id="rId6">
                  <a:extLst>
                    <a:ext uri="{A12FA001-AC4F-418D-AE19-62706E023703}">
                      <ahyp:hlinkClr xmlns:ahyp="http://schemas.microsoft.com/office/drawing/2018/hyperlinkcolor" val="tx"/>
                    </a:ext>
                  </a:extLst>
                </a:hlinkClick>
              </a:rPr>
              <a:t> Livestream (Spring 2022):</a:t>
            </a:r>
          </a:p>
          <a:p>
            <a:pPr lvl="1"/>
            <a:r>
              <a:rPr lang="en-US" sz="1400" dirty="0">
                <a:solidFill>
                  <a:srgbClr val="0432FF"/>
                </a:solidFill>
                <a:hlinkClick r:id="rId5"/>
              </a:rPr>
              <a:t>https://www.youtube.com/watch?v=rS9UPk509AQ&amp;list=PL5Q2soXY2Zi_hxizriwKmFHgcoe2Q8-m0</a:t>
            </a:r>
            <a:endParaRPr lang="en-US" sz="1400" dirty="0">
              <a:solidFill>
                <a:srgbClr val="0432FF"/>
              </a:solidFill>
            </a:endParaRPr>
          </a:p>
          <a:p>
            <a:r>
              <a:rPr lang="en-US" sz="1600" b="1" dirty="0">
                <a:solidFill>
                  <a:srgbClr val="0432FF"/>
                </a:solidFill>
                <a:hlinkClick r:id="rId6">
                  <a:extLst>
                    <a:ext uri="{A12FA001-AC4F-418D-AE19-62706E023703}">
                      <ahyp:hlinkClr xmlns:ahyp="http://schemas.microsoft.com/office/drawing/2018/hyperlinkcolor" val="tx"/>
                    </a:ext>
                  </a:extLst>
                </a:hlinkClick>
              </a:rPr>
              <a:t>Youtube Livestream (Fall 2021):</a:t>
            </a:r>
          </a:p>
          <a:p>
            <a:pPr lvl="1"/>
            <a:r>
              <a:rPr lang="en-US" sz="1400" dirty="0">
                <a:solidFill>
                  <a:srgbClr val="0432FF"/>
                </a:solidFill>
                <a:hlinkClick r:id="rId6">
                  <a:extLst>
                    <a:ext uri="{A12FA001-AC4F-418D-AE19-62706E023703}">
                      <ahyp:hlinkClr xmlns:ahyp="http://schemas.microsoft.com/office/drawing/2018/hyperlinkcolor" val="tx"/>
                    </a:ext>
                  </a:extLst>
                </a:hlinkClick>
              </a:rPr>
              <a:t>https://www.youtube.com/watch?v=4TcP297mdsI&amp;list=PL5Q2soXY2Zi_7UBNmC9B8Yr5JSwTG9yH4</a:t>
            </a:r>
            <a:r>
              <a:rPr lang="en-US" sz="14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t>Critical analysis course</a:t>
            </a:r>
          </a:p>
          <a:p>
            <a:pPr lvl="1"/>
            <a:r>
              <a:rPr lang="en-US" sz="1400" dirty="0"/>
              <a:t>Taken by Bachelor’s/Masters/PhD students</a:t>
            </a:r>
          </a:p>
          <a:p>
            <a:pPr lvl="1"/>
            <a:r>
              <a:rPr lang="en-US" sz="1400" dirty="0"/>
              <a:t>Cutting-edge research topics + fundamentals in Computer Architecture</a:t>
            </a:r>
          </a:p>
          <a:p>
            <a:pPr lvl="1"/>
            <a:r>
              <a:rPr lang="en-US" sz="1400" dirty="0"/>
              <a:t>20+ research papers, presentations, analyses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76E944DD-6FE4-684A-91BA-12699182CBA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0B740EFA-8885-244A-414A-5E9E09C800F1}"/>
              </a:ext>
            </a:extLst>
          </p:cNvPr>
          <p:cNvPicPr>
            <a:picLocks noChangeAspect="1"/>
          </p:cNvPicPr>
          <p:nvPr/>
        </p:nvPicPr>
        <p:blipFill>
          <a:blip r:embed="rId7"/>
          <a:stretch>
            <a:fillRect/>
          </a:stretch>
        </p:blipFill>
        <p:spPr>
          <a:xfrm>
            <a:off x="4950861" y="927956"/>
            <a:ext cx="3964539" cy="5373216"/>
          </a:xfrm>
          <a:prstGeom prst="rect">
            <a:avLst/>
          </a:prstGeom>
        </p:spPr>
      </p:pic>
    </p:spTree>
    <p:extLst>
      <p:ext uri="{BB962C8B-B14F-4D97-AF65-F5344CB8AC3E}">
        <p14:creationId xmlns:p14="http://schemas.microsoft.com/office/powerpoint/2010/main" val="499272799"/>
      </p:ext>
    </p:extLst>
  </p:cSld>
  <p:clrMapOvr>
    <a:masterClrMapping/>
  </p:clrMapOvr>
  <p:transition/>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PIM Course (Spring 2022)</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Spring </a:t>
            </a:r>
            <a:r>
              <a:rPr lang="en-US" sz="1600" b="1" dirty="0">
                <a:solidFill>
                  <a:srgbClr val="0432FF"/>
                </a:solidFill>
                <a:hlinkClick r:id="rId3">
                  <a:extLst>
                    <a:ext uri="{A12FA001-AC4F-418D-AE19-62706E023703}">
                      <ahyp:hlinkClr xmlns:ahyp="http://schemas.microsoft.com/office/drawing/2018/hyperlinkcolor" val="tx"/>
                    </a:ext>
                  </a:extLst>
                </a:hlinkClick>
              </a:rPr>
              <a:t>2022</a:t>
            </a:r>
            <a:r>
              <a:rPr lang="en-US" sz="1600" b="1" dirty="0">
                <a:solidFill>
                  <a:srgbClr val="0432FF"/>
                </a:solidFill>
                <a:hlinkClick r:id="rId2">
                  <a:extLst>
                    <a:ext uri="{A12FA001-AC4F-418D-AE19-62706E023703}">
                      <ahyp:hlinkClr xmlns:ahyp="http://schemas.microsoft.com/office/drawing/2018/hyperlinkcolor" val="tx"/>
                    </a:ext>
                  </a:extLst>
                </a:hlinkClick>
              </a:rPr>
              <a:t> Edition: </a:t>
            </a:r>
          </a:p>
          <a:p>
            <a:pPr lvl="1"/>
            <a:r>
              <a:rPr lang="en-US" sz="1400" dirty="0">
                <a:solidFill>
                  <a:srgbClr val="0000FF"/>
                </a:solidFill>
                <a:hlinkClick r:id="rId3">
                  <a:extLst>
                    <a:ext uri="{A12FA001-AC4F-418D-AE19-62706E023703}">
                      <ahyp:hlinkClr xmlns:ahyp="http://schemas.microsoft.com/office/drawing/2018/hyperlinkcolor" val="tx"/>
                    </a:ext>
                  </a:extLst>
                </a:hlinkClick>
              </a:rPr>
              <a:t>https://safari.ethz.ch/projects_and_seminars/spring2022/doku.php?id=processing_in_memory</a:t>
            </a:r>
            <a:r>
              <a:rPr lang="en-US" sz="1400" dirty="0">
                <a:solidFill>
                  <a:srgbClr val="0000FF"/>
                </a:solidFill>
              </a:rPr>
              <a:t> </a:t>
            </a:r>
          </a:p>
          <a:p>
            <a:pPr lvl="1"/>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Livestream:</a:t>
            </a:r>
            <a:endParaRPr lang="en-US" sz="1600" b="1" dirty="0">
              <a:solidFill>
                <a:srgbClr val="0432FF"/>
              </a:solidFill>
              <a:hlinkClick r:id="rId5">
                <a:extLst>
                  <a:ext uri="{A12FA001-AC4F-418D-AE19-62706E023703}">
                    <ahyp:hlinkClr xmlns:ahyp="http://schemas.microsoft.com/office/drawing/2018/hyperlinkcolor" val="tx"/>
                  </a:ext>
                </a:extLst>
              </a:hlinkClick>
            </a:endParaRPr>
          </a:p>
          <a:p>
            <a:pPr lvl="1"/>
            <a:r>
              <a:rPr lang="en-US" sz="1400" dirty="0">
                <a:solidFill>
                  <a:srgbClr val="0000FF"/>
                </a:solidFill>
                <a:hlinkClick r:id="rId4">
                  <a:extLst>
                    <a:ext uri="{A12FA001-AC4F-418D-AE19-62706E023703}">
                      <ahyp:hlinkClr xmlns:ahyp="http://schemas.microsoft.com/office/drawing/2018/hyperlinkcolor" val="tx"/>
                    </a:ext>
                  </a:extLst>
                </a:hlinkClick>
              </a:rPr>
              <a:t>https://www.youtube.com/watch?v=9e4Chnwdovo&amp;list=PL5Q2soXY2Zi-841fUYYUK9EsXKhQKRPyX</a:t>
            </a:r>
            <a:r>
              <a:rPr lang="en-US" sz="1400" dirty="0">
                <a:solidFill>
                  <a:srgbClr val="0000FF"/>
                </a:solidFill>
              </a:rPr>
              <a:t> </a:t>
            </a:r>
          </a:p>
          <a:p>
            <a:pPr lvl="1"/>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Processing-in-Memory lectures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301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5" name="Picture 4">
            <a:extLst>
              <a:ext uri="{FF2B5EF4-FFF2-40B4-BE49-F238E27FC236}">
                <a16:creationId xmlns:a16="http://schemas.microsoft.com/office/drawing/2014/main" id="{4A179BAD-D06D-A69D-73FA-3A7AB7BDE712}"/>
              </a:ext>
            </a:extLst>
          </p:cNvPr>
          <p:cNvPicPr>
            <a:picLocks noChangeAspect="1"/>
          </p:cNvPicPr>
          <p:nvPr/>
        </p:nvPicPr>
        <p:blipFill>
          <a:blip r:embed="rId6"/>
          <a:stretch>
            <a:fillRect/>
          </a:stretch>
        </p:blipFill>
        <p:spPr>
          <a:xfrm>
            <a:off x="6226127" y="0"/>
            <a:ext cx="2666353" cy="6858000"/>
          </a:xfrm>
          <a:prstGeom prst="rect">
            <a:avLst/>
          </a:prstGeom>
        </p:spPr>
      </p:pic>
    </p:spTree>
    <p:extLst>
      <p:ext uri="{BB962C8B-B14F-4D97-AF65-F5344CB8AC3E}">
        <p14:creationId xmlns:p14="http://schemas.microsoft.com/office/powerpoint/2010/main" val="2597574675"/>
      </p:ext>
    </p:extLst>
  </p:cSld>
  <p:clrMapOvr>
    <a:masterClrMapping/>
  </p:clrMapOvr>
  <p:transition/>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Hetero. Systems (Spring’22)</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000FF"/>
                </a:solidFill>
                <a:hlinkClick r:id="rId2">
                  <a:extLst>
                    <a:ext uri="{A12FA001-AC4F-418D-AE19-62706E023703}">
                      <ahyp:hlinkClr xmlns:ahyp="http://schemas.microsoft.com/office/drawing/2018/hyperlinkcolor" val="tx"/>
                    </a:ext>
                  </a:extLst>
                </a:hlinkClick>
              </a:rPr>
              <a:t>Spring 2022 Edition: </a:t>
            </a:r>
            <a:endParaRPr lang="en-US" sz="1600" b="1" dirty="0">
              <a:solidFill>
                <a:srgbClr val="0000FF"/>
              </a:solidFill>
              <a:hlinkClick r:id="rId3">
                <a:extLst>
                  <a:ext uri="{A12FA001-AC4F-418D-AE19-62706E023703}">
                    <ahyp:hlinkClr xmlns:ahyp="http://schemas.microsoft.com/office/drawing/2018/hyperlinkcolor" val="tx"/>
                  </a:ext>
                </a:extLst>
              </a:hlinkClick>
            </a:endParaRPr>
          </a:p>
          <a:p>
            <a:pPr lvl="1"/>
            <a:r>
              <a:rPr lang="en-US" sz="1400" dirty="0">
                <a:solidFill>
                  <a:srgbClr val="0000FF"/>
                </a:solidFill>
                <a:hlinkClick r:id="rId2">
                  <a:extLst>
                    <a:ext uri="{A12FA001-AC4F-418D-AE19-62706E023703}">
                      <ahyp:hlinkClr xmlns:ahyp="http://schemas.microsoft.com/office/drawing/2018/hyperlinkcolor" val="tx"/>
                    </a:ext>
                  </a:extLst>
                </a:hlinkClick>
              </a:rPr>
              <a:t>https://safari.ethz.ch/projects_and_seminars/spring2022/doku.php?id=heterogeneous_systems</a:t>
            </a:r>
            <a:r>
              <a:rPr lang="en-US" sz="1400" dirty="0">
                <a:solidFill>
                  <a:srgbClr val="0000FF"/>
                </a:solidFill>
              </a:rPr>
              <a:t> </a:t>
            </a:r>
          </a:p>
          <a:p>
            <a:pPr lvl="1"/>
            <a:endParaRPr lang="en-US" sz="1600" dirty="0">
              <a:solidFill>
                <a:srgbClr val="0432FF"/>
              </a:solidFill>
            </a:endParaRPr>
          </a:p>
          <a:p>
            <a:r>
              <a:rPr lang="en-US" sz="1600" b="1" dirty="0">
                <a:solidFill>
                  <a:srgbClr val="0000FF"/>
                </a:solidFill>
                <a:hlinkClick r:id="rId4">
                  <a:extLst>
                    <a:ext uri="{A12FA001-AC4F-418D-AE19-62706E023703}">
                      <ahyp:hlinkClr xmlns:ahyp="http://schemas.microsoft.com/office/drawing/2018/hyperlinkcolor" val="tx"/>
                    </a:ext>
                  </a:extLst>
                </a:hlinkClick>
              </a:rPr>
              <a:t>Youtube Livestream:</a:t>
            </a:r>
            <a:endParaRPr lang="en-US" sz="1600" b="1" dirty="0">
              <a:solidFill>
                <a:srgbClr val="0000FF"/>
              </a:solidFill>
              <a:hlinkClick r:id="rId5">
                <a:extLst>
                  <a:ext uri="{A12FA001-AC4F-418D-AE19-62706E023703}">
                    <ahyp:hlinkClr xmlns:ahyp="http://schemas.microsoft.com/office/drawing/2018/hyperlinkcolor" val="tx"/>
                  </a:ext>
                </a:extLst>
              </a:hlinkClick>
            </a:endParaRPr>
          </a:p>
          <a:p>
            <a:pPr lvl="1"/>
            <a:r>
              <a:rPr lang="en-US" sz="1400" dirty="0">
                <a:solidFill>
                  <a:srgbClr val="0000FF"/>
                </a:solidFill>
                <a:hlinkClick r:id="rId4">
                  <a:extLst>
                    <a:ext uri="{A12FA001-AC4F-418D-AE19-62706E023703}">
                      <ahyp:hlinkClr xmlns:ahyp="http://schemas.microsoft.com/office/drawing/2018/hyperlinkcolor" val="tx"/>
                    </a:ext>
                  </a:extLst>
                </a:hlinkClick>
              </a:rPr>
              <a:t>https://www.youtube.com/watch?v=oFO5fTrgFIY&amp;list=PL5Q2soXY2Zi9XrgXR38IM_FTjmY6h7Gzm</a:t>
            </a:r>
            <a:r>
              <a:rPr lang="en-US" sz="1400" dirty="0">
                <a:solidFill>
                  <a:srgbClr val="0000FF"/>
                </a:solidFill>
              </a:rPr>
              <a:t> </a:t>
            </a:r>
          </a:p>
          <a:p>
            <a:pPr lvl="1"/>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GPU and Parallelism lectures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302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6" name="Picture 5">
            <a:extLst>
              <a:ext uri="{FF2B5EF4-FFF2-40B4-BE49-F238E27FC236}">
                <a16:creationId xmlns:a16="http://schemas.microsoft.com/office/drawing/2014/main" id="{0756705C-65E8-9410-750D-09178D45AC8F}"/>
              </a:ext>
            </a:extLst>
          </p:cNvPr>
          <p:cNvPicPr>
            <a:picLocks noChangeAspect="1"/>
          </p:cNvPicPr>
          <p:nvPr/>
        </p:nvPicPr>
        <p:blipFill>
          <a:blip r:embed="rId6"/>
          <a:stretch>
            <a:fillRect/>
          </a:stretch>
        </p:blipFill>
        <p:spPr>
          <a:xfrm>
            <a:off x="5850637" y="0"/>
            <a:ext cx="3257867" cy="6858000"/>
          </a:xfrm>
          <a:prstGeom prst="rect">
            <a:avLst/>
          </a:prstGeom>
        </p:spPr>
      </p:pic>
    </p:spTree>
    <p:extLst>
      <p:ext uri="{BB962C8B-B14F-4D97-AF65-F5344CB8AC3E}">
        <p14:creationId xmlns:p14="http://schemas.microsoft.com/office/powerpoint/2010/main" val="2712635604"/>
      </p:ext>
    </p:extLst>
  </p:cSld>
  <p:clrMapOvr>
    <a:masterClrMapping/>
  </p:clrMapOvr>
  <p:transition/>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HW/SW Co-Design (Spring 2022)</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Spring 2022 Edition: </a:t>
            </a:r>
          </a:p>
          <a:p>
            <a:pPr lvl="1"/>
            <a:r>
              <a:rPr lang="en-US" sz="1400" dirty="0">
                <a:solidFill>
                  <a:srgbClr val="0432FF"/>
                </a:solidFill>
                <a:hlinkClick r:id="rId3">
                  <a:extLst>
                    <a:ext uri="{A12FA001-AC4F-418D-AE19-62706E023703}">
                      <ahyp:hlinkClr xmlns:ahyp="http://schemas.microsoft.com/office/drawing/2018/hyperlinkcolor" val="tx"/>
                    </a:ext>
                  </a:extLst>
                </a:hlinkClick>
              </a:rPr>
              <a:t>https://safari.ethz.ch/projects_and_seminars/spring2022/doku.php?id=hw_sw_codesign</a:t>
            </a:r>
            <a:endParaRPr lang="en-US" sz="1400" dirty="0">
              <a:solidFill>
                <a:srgbClr val="0432FF"/>
              </a:solidFill>
            </a:endParaRPr>
          </a:p>
          <a:p>
            <a:pPr marL="344487" lvl="1" indent="0">
              <a:buNone/>
            </a:pPr>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Livestream:</a:t>
            </a:r>
            <a:endParaRPr lang="en-US" sz="1600" b="1" dirty="0">
              <a:solidFill>
                <a:srgbClr val="0432FF"/>
              </a:solidFill>
              <a:hlinkClick r:id="rId5">
                <a:extLst>
                  <a:ext uri="{A12FA001-AC4F-418D-AE19-62706E023703}">
                    <ahyp:hlinkClr xmlns:ahyp="http://schemas.microsoft.com/office/drawing/2018/hyperlinkcolor" val="tx"/>
                  </a:ext>
                </a:extLst>
              </a:hlinkClick>
            </a:endParaRPr>
          </a:p>
          <a:p>
            <a:pPr lvl="1"/>
            <a:r>
              <a:rPr lang="en-US" sz="1400" dirty="0">
                <a:solidFill>
                  <a:srgbClr val="0432FF"/>
                </a:solidFill>
                <a:hlinkClick r:id="rId6">
                  <a:extLst>
                    <a:ext uri="{A12FA001-AC4F-418D-AE19-62706E023703}">
                      <ahyp:hlinkClr xmlns:ahyp="http://schemas.microsoft.com/office/drawing/2018/hyperlinkcolor" val="tx"/>
                    </a:ext>
                  </a:extLst>
                </a:hlinkClick>
              </a:rPr>
              <a:t>https://youtube.com/playlist?list=PL5Q2soXY2Zi8nH7un3ghD2nutKWWDk-NK</a:t>
            </a:r>
            <a:endParaRPr lang="en-US" sz="1400" dirty="0">
              <a:solidFill>
                <a:srgbClr val="0432FF"/>
              </a:solidFill>
            </a:endParaRPr>
          </a:p>
          <a:p>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HW/SW co-design lectures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303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5" name="Picture 4">
            <a:extLst>
              <a:ext uri="{FF2B5EF4-FFF2-40B4-BE49-F238E27FC236}">
                <a16:creationId xmlns:a16="http://schemas.microsoft.com/office/drawing/2014/main" id="{07929472-62AD-AB4E-A75A-BE2AA054DBA5}"/>
              </a:ext>
            </a:extLst>
          </p:cNvPr>
          <p:cNvPicPr>
            <a:picLocks noChangeAspect="1"/>
          </p:cNvPicPr>
          <p:nvPr/>
        </p:nvPicPr>
        <p:blipFill>
          <a:blip r:embed="rId7"/>
          <a:stretch>
            <a:fillRect/>
          </a:stretch>
        </p:blipFill>
        <p:spPr>
          <a:xfrm>
            <a:off x="5292480" y="908720"/>
            <a:ext cx="3600000" cy="2205344"/>
          </a:xfrm>
          <a:prstGeom prst="rect">
            <a:avLst/>
          </a:prstGeom>
        </p:spPr>
      </p:pic>
      <p:pic>
        <p:nvPicPr>
          <p:cNvPr id="6" name="Picture 5">
            <a:extLst>
              <a:ext uri="{FF2B5EF4-FFF2-40B4-BE49-F238E27FC236}">
                <a16:creationId xmlns:a16="http://schemas.microsoft.com/office/drawing/2014/main" id="{CD8CB39F-DC1B-2F4D-8F50-25FE46B07DFB}"/>
              </a:ext>
            </a:extLst>
          </p:cNvPr>
          <p:cNvPicPr>
            <a:picLocks noChangeAspect="1"/>
          </p:cNvPicPr>
          <p:nvPr/>
        </p:nvPicPr>
        <p:blipFill>
          <a:blip r:embed="rId8"/>
          <a:stretch>
            <a:fillRect/>
          </a:stretch>
        </p:blipFill>
        <p:spPr>
          <a:xfrm>
            <a:off x="5292480" y="3097214"/>
            <a:ext cx="3600000" cy="3572146"/>
          </a:xfrm>
          <a:prstGeom prst="rect">
            <a:avLst/>
          </a:prstGeom>
        </p:spPr>
      </p:pic>
    </p:spTree>
    <p:extLst>
      <p:ext uri="{BB962C8B-B14F-4D97-AF65-F5344CB8AC3E}">
        <p14:creationId xmlns:p14="http://schemas.microsoft.com/office/powerpoint/2010/main" val="1598053283"/>
      </p:ext>
    </p:extLst>
  </p:cSld>
  <p:clrMapOvr>
    <a:masterClrMapping/>
  </p:clrMapOvr>
  <p:transition/>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SSD Course (Spring 2022)</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Spring </a:t>
            </a:r>
            <a:r>
              <a:rPr lang="en-US" sz="1600" b="1" dirty="0">
                <a:solidFill>
                  <a:srgbClr val="0432FF"/>
                </a:solidFill>
                <a:hlinkClick r:id="rId3">
                  <a:extLst>
                    <a:ext uri="{A12FA001-AC4F-418D-AE19-62706E023703}">
                      <ahyp:hlinkClr xmlns:ahyp="http://schemas.microsoft.com/office/drawing/2018/hyperlinkcolor" val="tx"/>
                    </a:ext>
                  </a:extLst>
                </a:hlinkClick>
              </a:rPr>
              <a:t>2022</a:t>
            </a:r>
            <a:r>
              <a:rPr lang="en-US" sz="1600" b="1" dirty="0">
                <a:solidFill>
                  <a:srgbClr val="0432FF"/>
                </a:solidFill>
                <a:hlinkClick r:id="rId2">
                  <a:extLst>
                    <a:ext uri="{A12FA001-AC4F-418D-AE19-62706E023703}">
                      <ahyp:hlinkClr xmlns:ahyp="http://schemas.microsoft.com/office/drawing/2018/hyperlinkcolor" val="tx"/>
                    </a:ext>
                  </a:extLst>
                </a:hlinkClick>
              </a:rPr>
              <a:t> Edition: </a:t>
            </a:r>
          </a:p>
          <a:p>
            <a:pPr lvl="1"/>
            <a:r>
              <a:rPr lang="en-US" sz="1400" dirty="0">
                <a:solidFill>
                  <a:srgbClr val="0000FF"/>
                </a:solidFill>
                <a:hlinkClick r:id="rId3">
                  <a:extLst>
                    <a:ext uri="{A12FA001-AC4F-418D-AE19-62706E023703}">
                      <ahyp:hlinkClr xmlns:ahyp="http://schemas.microsoft.com/office/drawing/2018/hyperlinkcolor" val="tx"/>
                    </a:ext>
                  </a:extLst>
                </a:hlinkClick>
              </a:rPr>
              <a:t>https://safari.ethz.ch/projects_and_seminars/spring2022/doku.php?id=modern_ssds</a:t>
            </a:r>
            <a:r>
              <a:rPr lang="en-US" sz="1400" dirty="0">
                <a:solidFill>
                  <a:srgbClr val="0000FF"/>
                </a:solidFill>
              </a:rPr>
              <a:t> </a:t>
            </a:r>
          </a:p>
          <a:p>
            <a:pPr lvl="1"/>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Livestream:</a:t>
            </a:r>
            <a:endParaRPr lang="en-US" sz="1600" b="1" dirty="0">
              <a:solidFill>
                <a:srgbClr val="0432FF"/>
              </a:solidFill>
              <a:hlinkClick r:id="rId5">
                <a:extLst>
                  <a:ext uri="{A12FA001-AC4F-418D-AE19-62706E023703}">
                    <ahyp:hlinkClr xmlns:ahyp="http://schemas.microsoft.com/office/drawing/2018/hyperlinkcolor" val="tx"/>
                  </a:ext>
                </a:extLst>
              </a:hlinkClick>
            </a:endParaRPr>
          </a:p>
          <a:p>
            <a:pPr lvl="1"/>
            <a:r>
              <a:rPr lang="en-US" sz="1400" dirty="0">
                <a:solidFill>
                  <a:srgbClr val="0000FF"/>
                </a:solidFill>
                <a:hlinkClick r:id="rId4">
                  <a:extLst>
                    <a:ext uri="{A12FA001-AC4F-418D-AE19-62706E023703}">
                      <ahyp:hlinkClr xmlns:ahyp="http://schemas.microsoft.com/office/drawing/2018/hyperlinkcolor" val="tx"/>
                    </a:ext>
                  </a:extLst>
                </a:hlinkClick>
              </a:rPr>
              <a:t>https://www.youtube.com/watch?v=_q4rm71DsY4&amp;list=PL5Q2soXY2Zi8vabcse1kL22DEcgMl2RAq</a:t>
            </a:r>
            <a:r>
              <a:rPr lang="en-US" sz="1400" dirty="0">
                <a:solidFill>
                  <a:srgbClr val="0000FF"/>
                </a:solidFill>
              </a:rPr>
              <a:t> </a:t>
            </a:r>
            <a:endParaRPr lang="en-US" sz="1600" dirty="0">
              <a:solidFill>
                <a:srgbClr val="0000FF"/>
              </a:solidFill>
            </a:endParaRPr>
          </a:p>
          <a:p>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SSD Basics and Advanced Topics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304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7" name="Picture 6">
            <a:extLst>
              <a:ext uri="{FF2B5EF4-FFF2-40B4-BE49-F238E27FC236}">
                <a16:creationId xmlns:a16="http://schemas.microsoft.com/office/drawing/2014/main" id="{3046AD48-5FCD-3C98-E8A2-A00B51668526}"/>
              </a:ext>
            </a:extLst>
          </p:cNvPr>
          <p:cNvPicPr>
            <a:picLocks noChangeAspect="1"/>
          </p:cNvPicPr>
          <p:nvPr/>
        </p:nvPicPr>
        <p:blipFill>
          <a:blip r:embed="rId6"/>
          <a:stretch>
            <a:fillRect/>
          </a:stretch>
        </p:blipFill>
        <p:spPr>
          <a:xfrm>
            <a:off x="4975419" y="980728"/>
            <a:ext cx="4046636" cy="2773219"/>
          </a:xfrm>
          <a:prstGeom prst="rect">
            <a:avLst/>
          </a:prstGeom>
        </p:spPr>
      </p:pic>
      <p:pic>
        <p:nvPicPr>
          <p:cNvPr id="8" name="Picture 7">
            <a:extLst>
              <a:ext uri="{FF2B5EF4-FFF2-40B4-BE49-F238E27FC236}">
                <a16:creationId xmlns:a16="http://schemas.microsoft.com/office/drawing/2014/main" id="{51EEFCF4-8E7C-ACAA-6D85-CB72A2373879}"/>
              </a:ext>
            </a:extLst>
          </p:cNvPr>
          <p:cNvPicPr>
            <a:picLocks noChangeAspect="1"/>
          </p:cNvPicPr>
          <p:nvPr/>
        </p:nvPicPr>
        <p:blipFill>
          <a:blip r:embed="rId7"/>
          <a:stretch>
            <a:fillRect/>
          </a:stretch>
        </p:blipFill>
        <p:spPr>
          <a:xfrm>
            <a:off x="4989859" y="3798920"/>
            <a:ext cx="4046637" cy="2773220"/>
          </a:xfrm>
          <a:prstGeom prst="rect">
            <a:avLst/>
          </a:prstGeom>
        </p:spPr>
      </p:pic>
    </p:spTree>
    <p:extLst>
      <p:ext uri="{BB962C8B-B14F-4D97-AF65-F5344CB8AC3E}">
        <p14:creationId xmlns:p14="http://schemas.microsoft.com/office/powerpoint/2010/main" val="3143705252"/>
      </p:ext>
    </p:extLst>
  </p:cSld>
  <p:clrMapOvr>
    <a:masterClrMapping/>
  </p:clrMapOvr>
  <p:transition/>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Funding Acknowledgments</a:t>
            </a:r>
          </a:p>
        </p:txBody>
      </p:sp>
      <p:sp>
        <p:nvSpPr>
          <p:cNvPr id="3" name="Content Placeholder 2"/>
          <p:cNvSpPr>
            <a:spLocks noGrp="1"/>
          </p:cNvSpPr>
          <p:nvPr>
            <p:ph idx="1"/>
          </p:nvPr>
        </p:nvSpPr>
        <p:spPr/>
        <p:txBody>
          <a:bodyPr/>
          <a:lstStyle/>
          <a:p>
            <a:r>
              <a:rPr lang="en-US" dirty="0"/>
              <a:t>Alibaba, AMD, ASML, </a:t>
            </a:r>
            <a:r>
              <a:rPr lang="en-US" dirty="0">
                <a:solidFill>
                  <a:srgbClr val="0432FF"/>
                </a:solidFill>
              </a:rPr>
              <a:t>Google</a:t>
            </a:r>
            <a:r>
              <a:rPr lang="en-US" dirty="0"/>
              <a:t>, Facebook, </a:t>
            </a:r>
            <a:r>
              <a:rPr lang="en-US" dirty="0">
                <a:solidFill>
                  <a:srgbClr val="0432FF"/>
                </a:solidFill>
              </a:rPr>
              <a:t>Hi-Silicon</a:t>
            </a:r>
            <a:r>
              <a:rPr lang="en-US" dirty="0"/>
              <a:t>, HP Labs, </a:t>
            </a:r>
            <a:r>
              <a:rPr lang="en-US" dirty="0">
                <a:solidFill>
                  <a:srgbClr val="0432FF"/>
                </a:solidFill>
              </a:rPr>
              <a:t>Huawei</a:t>
            </a:r>
            <a:r>
              <a:rPr lang="en-US" dirty="0"/>
              <a:t>, IBM, </a:t>
            </a:r>
            <a:r>
              <a:rPr lang="en-US" dirty="0">
                <a:solidFill>
                  <a:srgbClr val="0432FF"/>
                </a:solidFill>
              </a:rPr>
              <a:t>Intel</a:t>
            </a:r>
            <a:r>
              <a:rPr lang="en-US" dirty="0"/>
              <a:t>, </a:t>
            </a:r>
            <a:r>
              <a:rPr lang="en-US" dirty="0">
                <a:solidFill>
                  <a:srgbClr val="0432FF"/>
                </a:solidFill>
              </a:rPr>
              <a:t>Microsoft</a:t>
            </a:r>
            <a:r>
              <a:rPr lang="en-US" dirty="0"/>
              <a:t>, Nvidia, Oracle, Qualcomm, Rambus, Samsung, Seagate, </a:t>
            </a:r>
            <a:r>
              <a:rPr lang="en-US" dirty="0">
                <a:solidFill>
                  <a:srgbClr val="0432FF"/>
                </a:solidFill>
              </a:rPr>
              <a:t>VMware, Xilinx</a:t>
            </a:r>
          </a:p>
          <a:p>
            <a:r>
              <a:rPr lang="en-US" dirty="0"/>
              <a:t>NSF</a:t>
            </a:r>
          </a:p>
          <a:p>
            <a:r>
              <a:rPr lang="en-US" dirty="0"/>
              <a:t>NIH</a:t>
            </a:r>
          </a:p>
          <a:p>
            <a:r>
              <a:rPr lang="en-US" dirty="0"/>
              <a:t>GSRC</a:t>
            </a:r>
          </a:p>
          <a:p>
            <a:r>
              <a:rPr lang="en-US" dirty="0">
                <a:solidFill>
                  <a:srgbClr val="0432FF"/>
                </a:solidFill>
              </a:rPr>
              <a:t>SRC</a:t>
            </a:r>
          </a:p>
          <a:p>
            <a:r>
              <a:rPr lang="en-US" dirty="0" err="1"/>
              <a:t>CyLab</a:t>
            </a:r>
            <a:endParaRPr lang="en-US" dirty="0"/>
          </a:p>
          <a:p>
            <a:r>
              <a:rPr lang="en-US" dirty="0">
                <a:solidFill>
                  <a:srgbClr val="0000FF"/>
                </a:solidFill>
              </a:rPr>
              <a:t>EFCL</a:t>
            </a:r>
          </a:p>
        </p:txBody>
      </p:sp>
    </p:spTree>
    <p:extLst>
      <p:ext uri="{BB962C8B-B14F-4D97-AF65-F5344CB8AC3E}">
        <p14:creationId xmlns:p14="http://schemas.microsoft.com/office/powerpoint/2010/main" val="2034008595"/>
      </p:ext>
    </p:extLst>
  </p:cSld>
  <p:clrMapOvr>
    <a:masterClrMapping/>
  </p:clrMapOvr>
  <p:transition/>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228600" y="0"/>
            <a:ext cx="8610600" cy="908719"/>
          </a:xfrm>
        </p:spPr>
        <p:txBody>
          <a:bodyPr anchor="ctr"/>
          <a:lstStyle/>
          <a:p>
            <a:r>
              <a:rPr lang="en-US" dirty="0">
                <a:latin typeface="Garamond" charset="0"/>
                <a:ea typeface="ＭＳ Ｐゴシック" charset="0"/>
                <a:cs typeface="ＭＳ Ｐゴシック" charset="0"/>
              </a:rPr>
              <a:t>Acknowledgments</a:t>
            </a:r>
          </a:p>
        </p:txBody>
      </p:sp>
      <p:sp>
        <p:nvSpPr>
          <p:cNvPr id="52" name="TextBox 51">
            <a:extLst>
              <a:ext uri="{FF2B5EF4-FFF2-40B4-BE49-F238E27FC236}">
                <a16:creationId xmlns:a16="http://schemas.microsoft.com/office/drawing/2014/main" id="{B20308FE-2DB7-BE46-A9A0-BA74A2CC6B83}"/>
              </a:ext>
            </a:extLst>
          </p:cNvPr>
          <p:cNvSpPr txBox="1"/>
          <p:nvPr/>
        </p:nvSpPr>
        <p:spPr>
          <a:xfrm>
            <a:off x="650894" y="4568785"/>
            <a:ext cx="8068234" cy="19082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w="22225">
                  <a:solidFill>
                    <a:srgbClr val="35742A">
                      <a:lumMod val="50000"/>
                    </a:srgbClr>
                  </a:solidFill>
                  <a:prstDash val="solid"/>
                </a:ln>
                <a:solidFill>
                  <a:srgbClr val="3B812F">
                    <a:lumMod val="40000"/>
                    <a:lumOff val="60000"/>
                  </a:srgbClr>
                </a:solidFill>
                <a:effectLst/>
                <a:uLnTx/>
                <a:uFillTx/>
                <a:latin typeface="Chalkduster" panose="03050602040202020205" pitchFamily="66" charset="77"/>
                <a:ea typeface="ＭＳ Ｐゴシック" panose="020B0600070205080204" pitchFamily="34" charset="-128"/>
                <a:cs typeface="Apple Chancery" panose="03020702040506060504" pitchFamily="66" charset="-79"/>
              </a:rPr>
              <a:t>Think BIG, Aim HIGH!</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w="0"/>
              <a:solidFill>
                <a:srgbClr val="CC9900"/>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hlinkClick r:id="rId2">
                <a:extLst>
                  <a:ext uri="{A12FA001-AC4F-418D-AE19-62706E023703}">
                    <ahyp:hlinkClr xmlns:ahyp="http://schemas.microsoft.com/office/drawing/2018/hyperlinkcolor" val="tx"/>
                  </a:ext>
                </a:extLst>
              </a:hlinkClick>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hlinkClick r:id="rId2">
                  <a:extLst>
                    <a:ext uri="{A12FA001-AC4F-418D-AE19-62706E023703}">
                      <ahyp:hlinkClr xmlns:ahyp="http://schemas.microsoft.com/office/drawing/2018/hyperlinkcolor" val="tx"/>
                    </a:ext>
                  </a:extLst>
                </a:hlinkClick>
              </a:rPr>
              <a:t>https://safari.ethz.ch</a:t>
            </a:r>
            <a:endParaRPr kumimoji="0" lang="en-US" sz="3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w="22225">
                <a:solidFill>
                  <a:srgbClr val="35742A">
                    <a:lumMod val="50000"/>
                  </a:srgbClr>
                </a:solidFill>
                <a:prstDash val="solid"/>
              </a:ln>
              <a:solidFill>
                <a:srgbClr val="000000"/>
              </a:solidFill>
              <a:effectLst/>
              <a:uLnTx/>
              <a:uFillTx/>
              <a:latin typeface="Tahoma"/>
              <a:ea typeface="ＭＳ Ｐゴシック" panose="020B0600070205080204" pitchFamily="34" charset="-128"/>
              <a:cs typeface="Apple Chancery" panose="03020702040506060504" pitchFamily="66" charset="-79"/>
            </a:endParaRPr>
          </a:p>
        </p:txBody>
      </p:sp>
      <p:pic>
        <p:nvPicPr>
          <p:cNvPr id="4" name="Picture 3">
            <a:extLst>
              <a:ext uri="{FF2B5EF4-FFF2-40B4-BE49-F238E27FC236}">
                <a16:creationId xmlns:a16="http://schemas.microsoft.com/office/drawing/2014/main" id="{7AF4B6B2-EBBD-DB4E-AC7D-91CAD4D09E7D}"/>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827584" y="1484784"/>
            <a:ext cx="7200000" cy="2867256"/>
          </a:xfrm>
          <a:prstGeom prst="rect">
            <a:avLst/>
          </a:prstGeom>
        </p:spPr>
      </p:pic>
    </p:spTree>
    <p:extLst>
      <p:ext uri="{BB962C8B-B14F-4D97-AF65-F5344CB8AC3E}">
        <p14:creationId xmlns:p14="http://schemas.microsoft.com/office/powerpoint/2010/main" val="10270602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7" name="Slide Number Placeholder 3"/>
          <p:cNvSpPr>
            <a:spLocks noGrp="1"/>
          </p:cNvSpPr>
          <p:nvPr>
            <p:ph type="sldNum" sz="quarter" idx="11"/>
          </p:nvPr>
        </p:nvSpPr>
        <p:spPr bwMode="auto">
          <a:xfrm>
            <a:off x="8737600" y="8324851"/>
            <a:ext cx="2844800" cy="609600"/>
          </a:xfrm>
          <a:prstGeom prst="rect">
            <a:avLst/>
          </a:prstGeom>
          <a:noFill/>
          <a:ln w="9525">
            <a:noFill/>
            <a:miter lim="800000"/>
            <a:headEnd/>
            <a:tailEnd/>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121920" tIns="60960" rIns="121920" bIns="60960" numCol="1" anchor="b" anchorCtr="0" compatLnSpc="1">
            <a:prstTxWarp prst="textNoShape">
              <a:avLst/>
            </a:prstTxWarp>
          </a:bodyPr>
          <a:lstStyle>
            <a:defPPr>
              <a:defRPr lang="en-US"/>
            </a:defPPr>
            <a:lvl1pPr marL="0" algn="r" defTabSz="1219170" rtl="0" eaLnBrk="1" latinLnBrk="0" hangingPunct="1">
              <a:defRPr sz="2133" kern="1200">
                <a:solidFill>
                  <a:schemeClr val="tx1"/>
                </a:solidFill>
                <a:latin typeface="Garamond" pitchFamily="18" charset="0"/>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fld id="{323594FA-E141-4234-AE05-360401972BE7}" type="slidenum">
              <a:rPr kumimoji="0" lang="en-US" altLang="en-US" sz="2133" b="0" i="0" u="none" strike="noStrike" kern="1200" cap="none" spc="0" normalizeH="0" baseline="0" noProof="0">
                <a:ln>
                  <a:noFill/>
                </a:ln>
                <a:solidFill>
                  <a:prstClr val="black"/>
                </a:solidFill>
                <a:effectLst/>
                <a:uLnTx/>
                <a:uFillTx/>
                <a:latin typeface="Garamond" pitchFamily="18" charset="0"/>
                <a:ea typeface="+mn-ea"/>
                <a:cs typeface="+mn-cs"/>
                <a:sym typeface="Arial"/>
              </a:rPr>
              <a:pPr marL="0" marR="0" lvl="0" indent="0" algn="r" defTabSz="1219170" rtl="0" eaLnBrk="1" fontAlgn="auto" latinLnBrk="0" hangingPunct="1">
                <a:lnSpc>
                  <a:spcPct val="100000"/>
                </a:lnSpc>
                <a:spcBef>
                  <a:spcPts val="0"/>
                </a:spcBef>
                <a:spcAft>
                  <a:spcPts val="0"/>
                </a:spcAft>
                <a:buClr>
                  <a:srgbClr val="000000"/>
                </a:buClr>
                <a:buSzTx/>
                <a:buFontTx/>
                <a:buNone/>
                <a:tabLst/>
                <a:defRPr/>
              </a:pPr>
              <a:t>307</a:t>
            </a:fld>
            <a:endParaRPr kumimoji="0" lang="en-US" sz="1600" b="0" i="0" u="none" strike="noStrike" kern="1200" cap="none" spc="0" normalizeH="0" baseline="0" noProof="0">
              <a:ln>
                <a:noFill/>
              </a:ln>
              <a:solidFill>
                <a:srgbClr val="000000"/>
              </a:solidFill>
              <a:effectLst/>
              <a:uLnTx/>
              <a:uFillTx/>
              <a:latin typeface="Garamond" charset="0"/>
              <a:ea typeface="+mn-ea"/>
              <a:cs typeface="+mn-cs"/>
              <a:sym typeface="Arial"/>
            </a:endParaRPr>
          </a:p>
        </p:txBody>
      </p:sp>
      <p:pic>
        <p:nvPicPr>
          <p:cNvPr id="10" name="Picture 9">
            <a:extLst>
              <a:ext uri="{FF2B5EF4-FFF2-40B4-BE49-F238E27FC236}">
                <a16:creationId xmlns:a16="http://schemas.microsoft.com/office/drawing/2014/main" id="{B7135684-0FF0-F248-9E0B-F2E232609CB4}"/>
              </a:ext>
            </a:extLst>
          </p:cNvPr>
          <p:cNvPicPr>
            <a:picLocks noChangeAspect="1"/>
          </p:cNvPicPr>
          <p:nvPr/>
        </p:nvPicPr>
        <p:blipFill rotWithShape="1">
          <a:blip r:embed="rId2">
            <a:extLst>
              <a:ext uri="{BEBA8EAE-BF5A-486C-A8C5-ECC9F3942E4B}">
                <a14:imgProps xmlns:a14="http://schemas.microsoft.com/office/drawing/2010/main">
                  <a14:imgLayer r:embed="rId3">
                    <a14:imgEffect>
                      <a14:sharpenSoften amount="39000"/>
                    </a14:imgEffect>
                    <a14:imgEffect>
                      <a14:colorTemperature colorTemp="5739"/>
                    </a14:imgEffect>
                    <a14:imgEffect>
                      <a14:saturation sat="153000"/>
                    </a14:imgEffect>
                    <a14:imgEffect>
                      <a14:brightnessContrast bright="45000" contrast="26000"/>
                    </a14:imgEffect>
                  </a14:imgLayer>
                </a14:imgProps>
              </a:ext>
              <a:ext uri="{28A0092B-C50C-407E-A947-70E740481C1C}">
                <a14:useLocalDpi xmlns:a14="http://schemas.microsoft.com/office/drawing/2010/main"/>
              </a:ext>
            </a:extLst>
          </a:blip>
          <a:srcRect/>
          <a:stretch/>
        </p:blipFill>
        <p:spPr>
          <a:xfrm>
            <a:off x="0" y="1644707"/>
            <a:ext cx="9144000" cy="3981683"/>
          </a:xfrm>
          <a:prstGeom prst="rect">
            <a:avLst/>
          </a:prstGeom>
        </p:spPr>
      </p:pic>
      <p:sp>
        <p:nvSpPr>
          <p:cNvPr id="35" name="TextBox 34">
            <a:extLst>
              <a:ext uri="{FF2B5EF4-FFF2-40B4-BE49-F238E27FC236}">
                <a16:creationId xmlns:a16="http://schemas.microsoft.com/office/drawing/2014/main" id="{432295A3-5F7B-5F43-9181-1BEE72DB19A3}"/>
              </a:ext>
            </a:extLst>
          </p:cNvPr>
          <p:cNvSpPr txBox="1"/>
          <p:nvPr/>
        </p:nvSpPr>
        <p:spPr>
          <a:xfrm>
            <a:off x="827584" y="1988234"/>
            <a:ext cx="8173380" cy="307777"/>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lang="en-US" sz="1400" kern="0" dirty="0">
                <a:solidFill>
                  <a:srgbClr val="0000FF"/>
                </a:solidFill>
                <a:latin typeface="Arial"/>
                <a:ea typeface="ＭＳ Ｐゴシック" panose="020B0600070205080204" pitchFamily="34" charset="-128"/>
                <a:cs typeface="Arial"/>
                <a:sym typeface="Arial"/>
              </a:rPr>
              <a:t>40</a:t>
            </a:r>
            <a:r>
              <a:rPr kumimoji="0" lang="en-US" sz="1400" b="0" i="0" u="none" strike="noStrike" kern="0" cap="none" spc="0" normalizeH="0" baseline="0" noProof="0" dirty="0">
                <a:ln>
                  <a:noFill/>
                </a:ln>
                <a:solidFill>
                  <a:srgbClr val="0000FF"/>
                </a:solidFill>
                <a:effectLst/>
                <a:uLnTx/>
                <a:uFillTx/>
                <a:latin typeface="Arial"/>
                <a:ea typeface="ＭＳ Ｐゴシック" panose="020B0600070205080204" pitchFamily="34" charset="-128"/>
                <a:cs typeface="Arial"/>
                <a:sym typeface="Arial"/>
              </a:rPr>
              <a:t>+ Researchers</a:t>
            </a:r>
          </a:p>
        </p:txBody>
      </p:sp>
      <p:sp>
        <p:nvSpPr>
          <p:cNvPr id="62" name="TextBox 61">
            <a:extLst>
              <a:ext uri="{FF2B5EF4-FFF2-40B4-BE49-F238E27FC236}">
                <a16:creationId xmlns:a16="http://schemas.microsoft.com/office/drawing/2014/main" id="{DF919E19-D41C-ED45-9955-893D0E136C12}"/>
              </a:ext>
            </a:extLst>
          </p:cNvPr>
          <p:cNvSpPr txBox="1"/>
          <p:nvPr/>
        </p:nvSpPr>
        <p:spPr>
          <a:xfrm>
            <a:off x="567029" y="5622340"/>
            <a:ext cx="8272171" cy="830997"/>
          </a:xfrm>
          <a:prstGeom prst="rect">
            <a:avLst/>
          </a:prstGeom>
          <a:noFill/>
        </p:spPr>
        <p:txBody>
          <a:bodyPr wrap="square" rtlCol="0">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4800" b="1" i="0" u="none" strike="noStrike" kern="0" cap="none" spc="0" normalizeH="0" baseline="0" noProof="0" dirty="0">
                <a:ln w="22225">
                  <a:solidFill>
                    <a:srgbClr val="35742A">
                      <a:lumMod val="50000"/>
                    </a:srgbClr>
                  </a:solidFill>
                  <a:prstDash val="solid"/>
                </a:ln>
                <a:solidFill>
                  <a:srgbClr val="3B812F">
                    <a:lumMod val="40000"/>
                    <a:lumOff val="60000"/>
                  </a:srgbClr>
                </a:solidFill>
                <a:effectLst/>
                <a:uLnTx/>
                <a:uFillTx/>
                <a:latin typeface="Chalkduster" panose="03050602040202020205" pitchFamily="66" charset="77"/>
                <a:ea typeface="ＭＳ Ｐゴシック" panose="020B0600070205080204" pitchFamily="34" charset="-128"/>
                <a:cs typeface="Apple Chancery" panose="03020702040506060504" pitchFamily="66" charset="-79"/>
                <a:sym typeface="Arial"/>
              </a:rPr>
              <a:t>Think BIG, Aim HIGH!</a:t>
            </a:r>
          </a:p>
        </p:txBody>
      </p:sp>
      <p:sp>
        <p:nvSpPr>
          <p:cNvPr id="11" name="Rectangle 10">
            <a:extLst>
              <a:ext uri="{FF2B5EF4-FFF2-40B4-BE49-F238E27FC236}">
                <a16:creationId xmlns:a16="http://schemas.microsoft.com/office/drawing/2014/main" id="{ACDC32EF-6916-C042-B579-9A528D144145}"/>
              </a:ext>
            </a:extLst>
          </p:cNvPr>
          <p:cNvSpPr/>
          <p:nvPr/>
        </p:nvSpPr>
        <p:spPr>
          <a:xfrm>
            <a:off x="3192109" y="6375455"/>
            <a:ext cx="27597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hlinkClick r:id="rId4">
                  <a:extLst>
                    <a:ext uri="{A12FA001-AC4F-418D-AE19-62706E023703}">
                      <ahyp:hlinkClr xmlns:ahyp="http://schemas.microsoft.com/office/drawing/2018/hyperlinkcolor" val="tx"/>
                    </a:ext>
                  </a:extLst>
                </a:hlinkClick>
              </a:rPr>
              <a:t>https://safari.ethz.ch</a:t>
            </a:r>
            <a:endParaRPr kumimoji="0" lang="en-US" sz="2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endParaRPr>
          </a:p>
        </p:txBody>
      </p:sp>
      <p:pic>
        <p:nvPicPr>
          <p:cNvPr id="63" name="Picture 62">
            <a:extLst>
              <a:ext uri="{FF2B5EF4-FFF2-40B4-BE49-F238E27FC236}">
                <a16:creationId xmlns:a16="http://schemas.microsoft.com/office/drawing/2014/main" id="{24DD5283-F5C7-B94B-B7ED-8F1609BDF9AE}"/>
              </a:ext>
            </a:extLst>
          </p:cNvPr>
          <p:cNvPicPr>
            <a:picLocks noChangeAspect="1"/>
          </p:cNvPicPr>
          <p:nvPr/>
        </p:nvPicPr>
        <p:blipFill rotWithShape="1">
          <a:blip r:embed="rId5" cstate="print">
            <a:extLst>
              <a:ext uri="{28A0092B-C50C-407E-A947-70E740481C1C}">
                <a14:useLocalDpi xmlns:a14="http://schemas.microsoft.com/office/drawing/2010/main"/>
              </a:ext>
            </a:extLst>
          </a:blip>
          <a:srcRect/>
          <a:stretch/>
        </p:blipFill>
        <p:spPr>
          <a:xfrm>
            <a:off x="7781941" y="5229201"/>
            <a:ext cx="1329363" cy="471668"/>
          </a:xfrm>
          <a:prstGeom prst="rect">
            <a:avLst/>
          </a:prstGeom>
        </p:spPr>
      </p:pic>
      <p:sp>
        <p:nvSpPr>
          <p:cNvPr id="13" name="Title 1">
            <a:extLst>
              <a:ext uri="{FF2B5EF4-FFF2-40B4-BE49-F238E27FC236}">
                <a16:creationId xmlns:a16="http://schemas.microsoft.com/office/drawing/2014/main" id="{8C808981-2A78-D64E-A0DF-A6572C6FB0AB}"/>
              </a:ext>
            </a:extLst>
          </p:cNvPr>
          <p:cNvSpPr txBox="1">
            <a:spLocks/>
          </p:cNvSpPr>
          <p:nvPr/>
        </p:nvSpPr>
        <p:spPr bwMode="auto">
          <a:xfrm>
            <a:off x="228600" y="0"/>
            <a:ext cx="8610600" cy="908719"/>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4000" b="0" i="0" u="none" strike="noStrike" kern="0" cap="none" spc="0" normalizeH="0" baseline="0" noProof="0" dirty="0">
                <a:ln>
                  <a:noFill/>
                </a:ln>
                <a:solidFill>
                  <a:srgbClr val="70AD47">
                    <a:lumMod val="50000"/>
                  </a:srgbClr>
                </a:solidFill>
                <a:effectLst/>
                <a:uLnTx/>
                <a:uFillTx/>
                <a:latin typeface="Garamond" charset="0"/>
                <a:ea typeface="ＭＳ Ｐゴシック" charset="0"/>
              </a:rPr>
              <a:t>Onur </a:t>
            </a:r>
            <a:r>
              <a:rPr kumimoji="0" lang="en-US" sz="4000" b="0" i="0" u="none" strike="noStrike" kern="0" cap="none" spc="0" normalizeH="0" baseline="0" noProof="0" dirty="0" err="1">
                <a:ln>
                  <a:noFill/>
                </a:ln>
                <a:solidFill>
                  <a:srgbClr val="70AD47">
                    <a:lumMod val="50000"/>
                  </a:srgbClr>
                </a:solidFill>
                <a:effectLst/>
                <a:uLnTx/>
                <a:uFillTx/>
                <a:latin typeface="Garamond" charset="0"/>
                <a:ea typeface="ＭＳ Ｐゴシック" charset="0"/>
              </a:rPr>
              <a:t>Mutlu’s</a:t>
            </a:r>
            <a:r>
              <a:rPr kumimoji="0" lang="en-US" sz="4000" b="0" i="0" u="none" strike="noStrike" kern="0" cap="none" spc="0" normalizeH="0" baseline="0" noProof="0" dirty="0">
                <a:ln>
                  <a:noFill/>
                </a:ln>
                <a:solidFill>
                  <a:srgbClr val="70AD47">
                    <a:lumMod val="50000"/>
                  </a:srgbClr>
                </a:solidFill>
                <a:effectLst/>
                <a:uLnTx/>
                <a:uFillTx/>
                <a:latin typeface="Garamond" charset="0"/>
                <a:ea typeface="ＭＳ Ｐゴシック" charset="0"/>
              </a:rPr>
              <a:t> SAFARI Research Group</a:t>
            </a:r>
          </a:p>
        </p:txBody>
      </p:sp>
      <p:sp>
        <p:nvSpPr>
          <p:cNvPr id="12" name="Rectangle 25">
            <a:extLst>
              <a:ext uri="{FF2B5EF4-FFF2-40B4-BE49-F238E27FC236}">
                <a16:creationId xmlns:a16="http://schemas.microsoft.com/office/drawing/2014/main" id="{BC5DB1A9-C9CF-E447-9055-3E8366E5C79E}"/>
              </a:ext>
            </a:extLst>
          </p:cNvPr>
          <p:cNvSpPr>
            <a:spLocks noChangeArrowheads="1"/>
          </p:cNvSpPr>
          <p:nvPr/>
        </p:nvSpPr>
        <p:spPr bwMode="auto">
          <a:xfrm>
            <a:off x="-38101" y="824924"/>
            <a:ext cx="9144000"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91440" tIns="45720" rIns="91440" bIns="4572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1" u="none" strike="noStrike" kern="1200" cap="none" spc="0" normalizeH="0" baseline="0" noProof="0" dirty="0">
                <a:ln>
                  <a:noFill/>
                </a:ln>
                <a:solidFill>
                  <a:srgbClr val="0000FF"/>
                </a:solidFill>
                <a:effectLst/>
                <a:uLnTx/>
                <a:uFillTx/>
                <a:latin typeface="Arial Narrow" charset="0"/>
                <a:ea typeface="ＭＳ Ｐゴシック" charset="0"/>
                <a:cs typeface="Arial" charset="0"/>
              </a:rPr>
              <a:t>Computer architecture, HW/SW, systems, bioinformatics, security, memory</a:t>
            </a:r>
          </a:p>
        </p:txBody>
      </p:sp>
      <p:sp>
        <p:nvSpPr>
          <p:cNvPr id="2" name="TextBox 1">
            <a:extLst>
              <a:ext uri="{FF2B5EF4-FFF2-40B4-BE49-F238E27FC236}">
                <a16:creationId xmlns:a16="http://schemas.microsoft.com/office/drawing/2014/main" id="{8D0BE4A6-A2E2-5245-9CEB-9E430FB09439}"/>
              </a:ext>
            </a:extLst>
          </p:cNvPr>
          <p:cNvSpPr txBox="1"/>
          <p:nvPr/>
        </p:nvSpPr>
        <p:spPr>
          <a:xfrm>
            <a:off x="2108985" y="1271883"/>
            <a:ext cx="5260351"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hlinkClick r:id="rId6">
                  <a:extLst>
                    <a:ext uri="{A12FA001-AC4F-418D-AE19-62706E023703}">
                      <ahyp:hlinkClr xmlns:ahyp="http://schemas.microsoft.com/office/drawing/2018/hyperlinkcolor" val="tx"/>
                    </a:ext>
                  </a:extLst>
                </a:hlinkClick>
              </a:rPr>
              <a:t>https://safari.ethz.ch/safari-newsletter-january-2021/</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5375154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p:txBody>
          <a:bodyPr/>
          <a:lstStyle/>
          <a:p>
            <a:r>
              <a:rPr lang="en-US" dirty="0"/>
              <a:t>SAFARI Newsletter April 2020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p:txBody>
          <a:bodyPr/>
          <a:lstStyle/>
          <a:p>
            <a:r>
              <a:rPr lang="en-US" dirty="0">
                <a:solidFill>
                  <a:srgbClr val="0000FF"/>
                </a:solidFill>
                <a:hlinkClick r:id="rId2">
                  <a:extLst>
                    <a:ext uri="{A12FA001-AC4F-418D-AE19-62706E023703}">
                      <ahyp:hlinkClr xmlns:ahyp="http://schemas.microsoft.com/office/drawing/2018/hyperlinkcolor" val="tx"/>
                    </a:ext>
                  </a:extLst>
                </a:hlinkClick>
              </a:rPr>
              <a:t>https://safari.ethz.ch/safari-newsletter-april-2020/</a:t>
            </a:r>
            <a:endParaRPr lang="en-US" dirty="0">
              <a:solidFill>
                <a:srgbClr val="0000FF"/>
              </a:solidFill>
            </a:endParaRPr>
          </a:p>
          <a:p>
            <a:pPr marL="0" indent="0">
              <a:buNone/>
            </a:pPr>
            <a:endParaRPr lang="en-US" dirty="0">
              <a:solidFill>
                <a:srgbClr val="0000FF"/>
              </a:solidFill>
            </a:endParaRPr>
          </a:p>
        </p:txBody>
      </p:sp>
      <p:pic>
        <p:nvPicPr>
          <p:cNvPr id="5" name="Picture 4">
            <a:extLst>
              <a:ext uri="{FF2B5EF4-FFF2-40B4-BE49-F238E27FC236}">
                <a16:creationId xmlns:a16="http://schemas.microsoft.com/office/drawing/2014/main" id="{753F9A9C-2AB5-4D4F-A9B2-313B28032E17}"/>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331640" y="1694688"/>
            <a:ext cx="6047774" cy="5053619"/>
          </a:xfrm>
          <a:prstGeom prst="rect">
            <a:avLst/>
          </a:prstGeom>
        </p:spPr>
      </p:pic>
    </p:spTree>
    <p:extLst>
      <p:ext uri="{BB962C8B-B14F-4D97-AF65-F5344CB8AC3E}">
        <p14:creationId xmlns:p14="http://schemas.microsoft.com/office/powerpoint/2010/main" val="450446291"/>
      </p:ext>
    </p:extLst>
  </p:cSld>
  <p:clrMapOvr>
    <a:masterClrMapping/>
  </p:clrMapOvr>
  <p:transition/>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p:txBody>
          <a:bodyPr/>
          <a:lstStyle/>
          <a:p>
            <a:r>
              <a:rPr lang="en-US" dirty="0"/>
              <a:t>SAFARI Newsletter January 2021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p:txBody>
          <a:bodyPr/>
          <a:lstStyle/>
          <a:p>
            <a:r>
              <a:rPr lang="en-US" dirty="0">
                <a:solidFill>
                  <a:srgbClr val="0000FF"/>
                </a:solidFill>
                <a:hlinkClick r:id="rId2">
                  <a:extLst>
                    <a:ext uri="{A12FA001-AC4F-418D-AE19-62706E023703}">
                      <ahyp:hlinkClr xmlns:ahyp="http://schemas.microsoft.com/office/drawing/2018/hyperlinkcolor" val="tx"/>
                    </a:ext>
                  </a:extLst>
                </a:hlinkClick>
              </a:rPr>
              <a:t>https://safari.ethz.ch/safari-newsletter-january-2021/</a:t>
            </a:r>
            <a:r>
              <a:rPr lang="en-US" dirty="0">
                <a:solidFill>
                  <a:srgbClr val="0000FF"/>
                </a:solidFill>
              </a:rPr>
              <a:t> </a:t>
            </a:r>
          </a:p>
        </p:txBody>
      </p:sp>
      <p:pic>
        <p:nvPicPr>
          <p:cNvPr id="6" name="Picture 5">
            <a:extLst>
              <a:ext uri="{FF2B5EF4-FFF2-40B4-BE49-F238E27FC236}">
                <a16:creationId xmlns:a16="http://schemas.microsoft.com/office/drawing/2014/main" id="{904A22B3-8AF7-AF4E-A7B5-355DA91454CD}"/>
              </a:ext>
            </a:extLst>
          </p:cNvPr>
          <p:cNvPicPr>
            <a:picLocks noChangeAspect="1"/>
          </p:cNvPicPr>
          <p:nvPr/>
        </p:nvPicPr>
        <p:blipFill>
          <a:blip r:embed="rId3"/>
          <a:stretch>
            <a:fillRect/>
          </a:stretch>
        </p:blipFill>
        <p:spPr>
          <a:xfrm>
            <a:off x="1835696" y="1587726"/>
            <a:ext cx="5172394" cy="5259524"/>
          </a:xfrm>
          <a:prstGeom prst="rect">
            <a:avLst/>
          </a:prstGeom>
        </p:spPr>
      </p:pic>
    </p:spTree>
    <p:extLst>
      <p:ext uri="{BB962C8B-B14F-4D97-AF65-F5344CB8AC3E}">
        <p14:creationId xmlns:p14="http://schemas.microsoft.com/office/powerpoint/2010/main" val="1359836841"/>
      </p:ext>
    </p:extLst>
  </p:cSld>
  <p:clrMapOvr>
    <a:masterClrMapping/>
  </p:clrMapOvr>
  <p:transition/>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a:xfrm>
            <a:off x="228600" y="152400"/>
            <a:ext cx="9095928" cy="1066800"/>
          </a:xfrm>
        </p:spPr>
        <p:txBody>
          <a:bodyPr/>
          <a:lstStyle/>
          <a:p>
            <a:r>
              <a:rPr lang="en-US" sz="3900" dirty="0"/>
              <a:t>SAFARI Newsletter December 2021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a:xfrm>
            <a:off x="228600" y="908720"/>
            <a:ext cx="8610600" cy="5193723"/>
          </a:xfrm>
        </p:spPr>
        <p:txBody>
          <a:bodyPr/>
          <a:lstStyle/>
          <a:p>
            <a:r>
              <a:rPr lang="en-US" dirty="0">
                <a:solidFill>
                  <a:srgbClr val="0000FF"/>
                </a:solidFill>
                <a:hlinkClick r:id="rId2">
                  <a:extLst>
                    <a:ext uri="{A12FA001-AC4F-418D-AE19-62706E023703}">
                      <ahyp:hlinkClr xmlns:ahyp="http://schemas.microsoft.com/office/drawing/2018/hyperlinkcolor" val="tx"/>
                    </a:ext>
                  </a:extLst>
                </a:hlinkClick>
              </a:rPr>
              <a:t>https://safari.ethz.ch/safari-newsletter-december-2021/</a:t>
            </a:r>
            <a:r>
              <a:rPr lang="en-US" dirty="0">
                <a:solidFill>
                  <a:srgbClr val="0000FF"/>
                </a:solidFill>
              </a:rPr>
              <a:t> </a:t>
            </a:r>
          </a:p>
        </p:txBody>
      </p:sp>
      <p:pic>
        <p:nvPicPr>
          <p:cNvPr id="5" name="Picture 4">
            <a:extLst>
              <a:ext uri="{FF2B5EF4-FFF2-40B4-BE49-F238E27FC236}">
                <a16:creationId xmlns:a16="http://schemas.microsoft.com/office/drawing/2014/main" id="{84EC53B5-3233-994F-BDFE-96564493A1C1}"/>
              </a:ext>
            </a:extLst>
          </p:cNvPr>
          <p:cNvPicPr>
            <a:picLocks noChangeAspect="1"/>
          </p:cNvPicPr>
          <p:nvPr/>
        </p:nvPicPr>
        <p:blipFill>
          <a:blip r:embed="rId3"/>
          <a:stretch>
            <a:fillRect/>
          </a:stretch>
        </p:blipFill>
        <p:spPr>
          <a:xfrm>
            <a:off x="2413764" y="1440877"/>
            <a:ext cx="4316471" cy="5417123"/>
          </a:xfrm>
          <a:prstGeom prst="rect">
            <a:avLst/>
          </a:prstGeom>
        </p:spPr>
      </p:pic>
    </p:spTree>
    <p:extLst>
      <p:ext uri="{BB962C8B-B14F-4D97-AF65-F5344CB8AC3E}">
        <p14:creationId xmlns:p14="http://schemas.microsoft.com/office/powerpoint/2010/main" val="3331087348"/>
      </p:ext>
    </p:extLst>
  </p:cSld>
  <p:clrMapOvr>
    <a:masterClrMapping/>
  </p:clrMapOvr>
  <p:transition/>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Referenced Papers, Talks, Artifacts</a:t>
            </a:r>
          </a:p>
        </p:txBody>
      </p:sp>
      <p:sp>
        <p:nvSpPr>
          <p:cNvPr id="3" name="Content Placeholder 2"/>
          <p:cNvSpPr>
            <a:spLocks noGrp="1"/>
          </p:cNvSpPr>
          <p:nvPr>
            <p:ph idx="1"/>
          </p:nvPr>
        </p:nvSpPr>
        <p:spPr/>
        <p:txBody>
          <a:bodyPr/>
          <a:lstStyle/>
          <a:p>
            <a:endParaRPr lang="en-US" dirty="0"/>
          </a:p>
          <a:p>
            <a:r>
              <a:rPr lang="en-US" dirty="0"/>
              <a:t>All are available at</a:t>
            </a:r>
          </a:p>
          <a:p>
            <a:pPr marL="0" indent="0">
              <a:buNone/>
            </a:pPr>
            <a:endParaRPr lang="en-US" dirty="0"/>
          </a:p>
          <a:p>
            <a:pPr marL="344487" lvl="1" indent="0">
              <a:buNone/>
            </a:pPr>
            <a:r>
              <a:rPr lang="en-US" b="1" dirty="0">
                <a:solidFill>
                  <a:srgbClr val="0432FF"/>
                </a:solidFill>
                <a:hlinkClick r:id="rId2">
                  <a:extLst>
                    <a:ext uri="{A12FA001-AC4F-418D-AE19-62706E023703}">
                      <ahyp:hlinkClr xmlns:ahyp="http://schemas.microsoft.com/office/drawing/2018/hyperlinkcolor" val="tx"/>
                    </a:ext>
                  </a:extLst>
                </a:hlinkClick>
              </a:rPr>
              <a:t>https://people.inf.ethz.ch/omutlu/projects.htm</a:t>
            </a:r>
            <a:r>
              <a:rPr lang="en-US" b="1" dirty="0">
                <a:solidFill>
                  <a:srgbClr val="0432FF"/>
                </a:solidFill>
              </a:rPr>
              <a:t> </a:t>
            </a:r>
          </a:p>
          <a:p>
            <a:pPr marL="344487" lvl="1" indent="0">
              <a:buNone/>
            </a:pPr>
            <a:endParaRPr lang="en-US" dirty="0">
              <a:solidFill>
                <a:srgbClr val="0432FF"/>
              </a:solidFill>
            </a:endParaRPr>
          </a:p>
          <a:p>
            <a:pPr marL="344487" lvl="1" indent="0">
              <a:buNone/>
            </a:pPr>
            <a:r>
              <a:rPr lang="en-US" b="1" dirty="0">
                <a:solidFill>
                  <a:srgbClr val="0432FF"/>
                </a:solidFill>
                <a:hlinkClick r:id="rId3">
                  <a:extLst>
                    <a:ext uri="{A12FA001-AC4F-418D-AE19-62706E023703}">
                      <ahyp:hlinkClr xmlns:ahyp="http://schemas.microsoft.com/office/drawing/2018/hyperlinkcolor" val="tx"/>
                    </a:ext>
                  </a:extLst>
                </a:hlinkClick>
              </a:rPr>
              <a:t>https://www.youtube.com/onurmutlulectures</a:t>
            </a:r>
            <a:r>
              <a:rPr lang="en-US" b="1" dirty="0">
                <a:solidFill>
                  <a:srgbClr val="0432FF"/>
                </a:solidFill>
              </a:rPr>
              <a:t> </a:t>
            </a:r>
          </a:p>
          <a:p>
            <a:pPr marL="344487" lvl="1" indent="0">
              <a:buNone/>
            </a:pPr>
            <a:endParaRPr lang="en-US" b="1" dirty="0">
              <a:solidFill>
                <a:srgbClr val="0432FF"/>
              </a:solidFill>
            </a:endParaRPr>
          </a:p>
          <a:p>
            <a:pPr marL="344487" lvl="1" indent="0">
              <a:buNone/>
            </a:pPr>
            <a:r>
              <a:rPr lang="en-US" b="1" u="sng" dirty="0">
                <a:solidFill>
                  <a:srgbClr val="0432FF"/>
                </a:solidFill>
              </a:rPr>
              <a:t>https://</a:t>
            </a:r>
            <a:r>
              <a:rPr lang="en-US" b="1" u="sng" dirty="0" err="1">
                <a:solidFill>
                  <a:srgbClr val="0432FF"/>
                </a:solidFill>
              </a:rPr>
              <a:t>github.com</a:t>
            </a:r>
            <a:r>
              <a:rPr lang="en-US" b="1" u="sng" dirty="0">
                <a:solidFill>
                  <a:srgbClr val="0432FF"/>
                </a:solidFill>
              </a:rPr>
              <a:t>/CMU-SAFARI/ </a:t>
            </a:r>
          </a:p>
          <a:p>
            <a:pPr marL="344487" lvl="1" indent="0">
              <a:buNone/>
            </a:pPr>
            <a:endParaRPr lang="en-US" b="1" dirty="0">
              <a:solidFill>
                <a:srgbClr val="0432FF"/>
              </a:solidFill>
            </a:endParaRPr>
          </a:p>
          <a:p>
            <a:pPr marL="344487" lvl="1" indent="0">
              <a:buNone/>
            </a:pPr>
            <a:endParaRPr lang="en-US" dirty="0"/>
          </a:p>
          <a:p>
            <a:endParaRPr lang="en-US" dirty="0"/>
          </a:p>
          <a:p>
            <a:endParaRPr lang="en-US" dirty="0"/>
          </a:p>
        </p:txBody>
      </p:sp>
    </p:spTree>
    <p:extLst>
      <p:ext uri="{BB962C8B-B14F-4D97-AF65-F5344CB8AC3E}">
        <p14:creationId xmlns:p14="http://schemas.microsoft.com/office/powerpoint/2010/main" val="3801506453"/>
      </p:ext>
    </p:extLst>
  </p:cSld>
  <p:clrMapOvr>
    <a:masterClrMapping/>
  </p:clrMapOvr>
  <p:transition/>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Open Source Tools: SAFARI GitHub</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312</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Arial" charset="0"/>
            </a:endParaRPr>
          </a:p>
        </p:txBody>
      </p:sp>
      <p:sp>
        <p:nvSpPr>
          <p:cNvPr id="9" name="TextBox 8">
            <a:extLst>
              <a:ext uri="{FF2B5EF4-FFF2-40B4-BE49-F238E27FC236}">
                <a16:creationId xmlns:a16="http://schemas.microsoft.com/office/drawing/2014/main" id="{A0AA7D28-7410-C24A-A6ED-5E77A789D28D}"/>
              </a:ext>
            </a:extLst>
          </p:cNvPr>
          <p:cNvSpPr txBox="1"/>
          <p:nvPr/>
        </p:nvSpPr>
        <p:spPr>
          <a:xfrm>
            <a:off x="2461487" y="6488668"/>
            <a:ext cx="422102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a:t>
            </a:r>
            <a:r>
              <a:rPr kumimoji="0" lang="en-US" sz="1800" b="1" i="0" u="none" strike="noStrike" kern="1200" cap="none" spc="0" normalizeH="0" baseline="0" noProof="0" dirty="0" err="1">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github.com</a:t>
            </a: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/CMU-SAFARI/</a:t>
            </a:r>
            <a:endParaRPr kumimoji="0" lang="en-US" sz="18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endParaRPr>
          </a:p>
        </p:txBody>
      </p:sp>
      <p:pic>
        <p:nvPicPr>
          <p:cNvPr id="3" name="Picture 2">
            <a:extLst>
              <a:ext uri="{FF2B5EF4-FFF2-40B4-BE49-F238E27FC236}">
                <a16:creationId xmlns:a16="http://schemas.microsoft.com/office/drawing/2014/main" id="{8172252E-5EA9-6EEB-F83B-86693AF9D6EA}"/>
              </a:ext>
            </a:extLst>
          </p:cNvPr>
          <p:cNvPicPr>
            <a:picLocks noChangeAspect="1"/>
          </p:cNvPicPr>
          <p:nvPr/>
        </p:nvPicPr>
        <p:blipFill>
          <a:blip r:embed="rId3"/>
          <a:stretch>
            <a:fillRect/>
          </a:stretch>
        </p:blipFill>
        <p:spPr>
          <a:xfrm>
            <a:off x="611560" y="908720"/>
            <a:ext cx="7740352" cy="5516420"/>
          </a:xfrm>
          <a:prstGeom prst="rect">
            <a:avLst/>
          </a:prstGeom>
        </p:spPr>
      </p:pic>
      <p:pic>
        <p:nvPicPr>
          <p:cNvPr id="5" name="Picture 4">
            <a:extLst>
              <a:ext uri="{FF2B5EF4-FFF2-40B4-BE49-F238E27FC236}">
                <a16:creationId xmlns:a16="http://schemas.microsoft.com/office/drawing/2014/main" id="{FA08A046-6156-265A-814C-67905B2F76B1}"/>
              </a:ext>
            </a:extLst>
          </p:cNvPr>
          <p:cNvPicPr>
            <a:picLocks noChangeAspect="1"/>
          </p:cNvPicPr>
          <p:nvPr/>
        </p:nvPicPr>
        <p:blipFill>
          <a:blip r:embed="rId4"/>
          <a:stretch>
            <a:fillRect/>
          </a:stretch>
        </p:blipFill>
        <p:spPr>
          <a:xfrm>
            <a:off x="640940" y="836712"/>
            <a:ext cx="7710972" cy="5654098"/>
          </a:xfrm>
          <a:prstGeom prst="rect">
            <a:avLst/>
          </a:prstGeom>
        </p:spPr>
      </p:pic>
    </p:spTree>
    <p:extLst>
      <p:ext uri="{BB962C8B-B14F-4D97-AF65-F5344CB8AC3E}">
        <p14:creationId xmlns:p14="http://schemas.microsoft.com/office/powerpoint/2010/main" val="929392219"/>
      </p:ext>
    </p:extLst>
  </p:cSld>
  <p:clrMapOvr>
    <a:masterClrMapping/>
  </p:clrMapOvr>
  <p:transition/>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6 September 2022</a:t>
            </a:r>
          </a:p>
          <a:p>
            <a:r>
              <a:rPr lang="en-US" sz="2200" dirty="0"/>
              <a:t>Barcelona Supercomputing Center</a:t>
            </a:r>
          </a:p>
          <a:p>
            <a:pPr algn="l"/>
            <a:endParaRPr lang="en-US" sz="2200" dirty="0"/>
          </a:p>
        </p:txBody>
      </p:sp>
      <p:sp>
        <p:nvSpPr>
          <p:cNvPr id="13" name="Title 1"/>
          <p:cNvSpPr>
            <a:spLocks noGrp="1"/>
          </p:cNvSpPr>
          <p:nvPr>
            <p:ph type="ctrTitle"/>
          </p:nvPr>
        </p:nvSpPr>
        <p:spPr>
          <a:xfrm>
            <a:off x="395536" y="1340768"/>
            <a:ext cx="8382000" cy="2201416"/>
          </a:xfrm>
        </p:spPr>
        <p:txBody>
          <a:bodyPr>
            <a:normAutofit/>
          </a:bodyPr>
          <a:lstStyle/>
          <a:p>
            <a:pPr algn="ctr"/>
            <a:r>
              <a:rPr lang="en-US" sz="5400" dirty="0"/>
              <a:t>Accelerating Genome Analysis</a:t>
            </a:r>
            <a:br>
              <a:rPr lang="en-US" sz="4400" dirty="0"/>
            </a:br>
            <a:br>
              <a:rPr lang="en-US" sz="800" dirty="0"/>
            </a:br>
            <a:r>
              <a:rPr lang="en-US" sz="4400" dirty="0">
                <a:solidFill>
                  <a:srgbClr val="C00000"/>
                </a:solidFill>
              </a:rPr>
              <a:t>A Primer on an Ongoing Journey</a:t>
            </a:r>
          </a:p>
        </p:txBody>
      </p:sp>
      <p:pic>
        <p:nvPicPr>
          <p:cNvPr id="10" name="Picture 2" descr="ETH Zurich short logo, black"/>
          <p:cNvPicPr>
            <a:picLocks noChangeAspect="1" noChangeArrowheads="1"/>
          </p:cNvPicPr>
          <p:nvPr/>
        </p:nvPicPr>
        <p:blipFill rotWithShape="1">
          <a:blip r:embed="rId5">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 xmlns:a14="http://schemas.microsoft.com/office/drawing/2010/main">
                <a:solidFill>
                  <a:srgbClr val="FFFFFF"/>
                </a:solidFill>
              </a14:hiddenFill>
            </a:ext>
          </a:extLst>
        </p:spPr>
      </p:pic>
      <p:pic>
        <p:nvPicPr>
          <p:cNvPr id="8" name="Picture 7" descr="safari.png">
            <a:extLst>
              <a:ext uri="{FF2B5EF4-FFF2-40B4-BE49-F238E27FC236}">
                <a16:creationId xmlns:a16="http://schemas.microsoft.com/office/drawing/2014/main" id="{C9B17D3A-555D-294B-BA0B-7E8D65DE6AC3}"/>
              </a:ext>
            </a:extLst>
          </p:cNvPr>
          <p:cNvPicPr>
            <a:picLocks noChangeAspect="1"/>
          </p:cNvPicPr>
          <p:nvPr/>
        </p:nvPicPr>
        <p:blipFill>
          <a:blip r:embed="rId6" cstate="print"/>
          <a:stretch>
            <a:fillRect/>
          </a:stretch>
        </p:blipFill>
        <p:spPr>
          <a:xfrm>
            <a:off x="216024" y="5949280"/>
            <a:ext cx="1745138" cy="504938"/>
          </a:xfrm>
          <a:prstGeom prst="rect">
            <a:avLst/>
          </a:prstGeom>
        </p:spPr>
      </p:pic>
      <p:pic>
        <p:nvPicPr>
          <p:cNvPr id="9" name="Picture 8" descr="Burgundy_CMU_JPG_Logo.jpg">
            <a:extLst>
              <a:ext uri="{FF2B5EF4-FFF2-40B4-BE49-F238E27FC236}">
                <a16:creationId xmlns:a16="http://schemas.microsoft.com/office/drawing/2014/main" id="{9127C22E-15AE-AE44-AF51-E3A55BC60E46}"/>
              </a:ext>
            </a:extLst>
          </p:cNvPr>
          <p:cNvPicPr>
            <a:picLocks noChangeAspect="1"/>
          </p:cNvPicPr>
          <p:nvPr/>
        </p:nvPicPr>
        <p:blipFill>
          <a:blip r:embed="rId7" cstate="print"/>
          <a:stretch>
            <a:fillRect/>
          </a:stretch>
        </p:blipFill>
        <p:spPr>
          <a:xfrm>
            <a:off x="6478027" y="5805264"/>
            <a:ext cx="2532185" cy="914400"/>
          </a:xfrm>
          <a:prstGeom prst="rect">
            <a:avLst/>
          </a:prstGeom>
        </p:spPr>
      </p:pic>
    </p:spTree>
    <p:extLst>
      <p:ext uri="{BB962C8B-B14F-4D97-AF65-F5344CB8AC3E}">
        <p14:creationId xmlns:p14="http://schemas.microsoft.com/office/powerpoint/2010/main" val="2369168035"/>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366713" y="1670571"/>
            <a:ext cx="8428037" cy="822325"/>
          </a:xfrm>
        </p:spPr>
        <p:txBody>
          <a:bodyPr/>
          <a:lstStyle/>
          <a:p>
            <a:pPr algn="ctr" eaLnBrk="1" hangingPunct="1"/>
            <a:r>
              <a:rPr lang="en-US" sz="5000" b="1" dirty="0">
                <a:latin typeface="Garamond" charset="0"/>
              </a:rPr>
              <a:t>Some Recent Papers</a:t>
            </a: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2561920410"/>
      </p:ext>
    </p:extLst>
  </p:cSld>
  <p:clrMapOvr>
    <a:masterClrMapping/>
  </p:clrMapOvr>
  <p:transition/>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1" name="Title 1"/>
          <p:cNvSpPr>
            <a:spLocks noGrp="1"/>
          </p:cNvSpPr>
          <p:nvPr>
            <p:ph type="title"/>
          </p:nvPr>
        </p:nvSpPr>
        <p:spPr>
          <a:xfrm>
            <a:off x="228600" y="152400"/>
            <a:ext cx="8686800" cy="749300"/>
          </a:xfrm>
        </p:spPr>
        <p:txBody>
          <a:bodyPr>
            <a:normAutofit fontScale="90000"/>
          </a:bodyPr>
          <a:lstStyle/>
          <a:p>
            <a:r>
              <a:rPr lang="en-US" sz="3800" dirty="0">
                <a:latin typeface="Garamond" charset="0"/>
                <a:ea typeface="ＭＳ Ｐゴシック" charset="0"/>
                <a:cs typeface="ＭＳ Ｐゴシック" charset="0"/>
              </a:rPr>
              <a:t>Connecting </a:t>
            </a:r>
            <a:r>
              <a:rPr lang="en-US" sz="3800" dirty="0" err="1">
                <a:latin typeface="Garamond" charset="0"/>
                <a:ea typeface="ＭＳ Ｐゴシック" charset="0"/>
                <a:cs typeface="ＭＳ Ｐゴシック" charset="0"/>
              </a:rPr>
              <a:t>Basecalling</a:t>
            </a:r>
            <a:r>
              <a:rPr lang="en-US" sz="3800" dirty="0">
                <a:latin typeface="Garamond" charset="0"/>
                <a:ea typeface="ＭＳ Ｐゴシック" charset="0"/>
                <a:cs typeface="ＭＳ Ｐゴシック" charset="0"/>
              </a:rPr>
              <a:t> and Read Mapping in PIM</a:t>
            </a:r>
          </a:p>
        </p:txBody>
      </p:sp>
      <p:sp>
        <p:nvSpPr>
          <p:cNvPr id="22016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C415228-36BB-6A41-A6C3-7A42358B1C84}"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315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
        <p:nvSpPr>
          <p:cNvPr id="6" name="Content Placeholder 5">
            <a:extLst>
              <a:ext uri="{FF2B5EF4-FFF2-40B4-BE49-F238E27FC236}">
                <a16:creationId xmlns:a16="http://schemas.microsoft.com/office/drawing/2014/main" id="{B495357C-B4C8-D64E-BBAC-63E30B898627}"/>
              </a:ext>
            </a:extLst>
          </p:cNvPr>
          <p:cNvSpPr>
            <a:spLocks noGrp="1"/>
          </p:cNvSpPr>
          <p:nvPr>
            <p:ph idx="1"/>
          </p:nvPr>
        </p:nvSpPr>
        <p:spPr>
          <a:xfrm>
            <a:off x="228600" y="901700"/>
            <a:ext cx="8610600" cy="5479628"/>
          </a:xfrm>
        </p:spPr>
        <p:txBody>
          <a:bodyPr/>
          <a:lstStyle/>
          <a:p>
            <a:r>
              <a:rPr lang="en-US" sz="1800" dirty="0" err="1"/>
              <a:t>Haiyu</a:t>
            </a:r>
            <a:r>
              <a:rPr lang="en-US" sz="1800" dirty="0"/>
              <a:t> Mao, Mohammed </a:t>
            </a:r>
            <a:r>
              <a:rPr lang="en-US" sz="1800" dirty="0" err="1"/>
              <a:t>Alser</a:t>
            </a:r>
            <a:r>
              <a:rPr lang="en-US" sz="1800" dirty="0"/>
              <a:t>, Mohammad </a:t>
            </a:r>
            <a:r>
              <a:rPr lang="en-US" sz="1800" dirty="0" err="1"/>
              <a:t>Sadrosadati</a:t>
            </a:r>
            <a:r>
              <a:rPr lang="en-US" sz="1800" dirty="0"/>
              <a:t>, Can Firtina, Akanksha </a:t>
            </a:r>
            <a:r>
              <a:rPr lang="en-US" sz="1800" dirty="0" err="1"/>
              <a:t>Baranwal</a:t>
            </a:r>
            <a:r>
              <a:rPr lang="en-US" sz="1800" dirty="0"/>
              <a:t>, </a:t>
            </a:r>
            <a:r>
              <a:rPr lang="en-US" sz="1800" dirty="0" err="1"/>
              <a:t>Damla</a:t>
            </a:r>
            <a:r>
              <a:rPr lang="en-US" sz="1800" dirty="0"/>
              <a:t> </a:t>
            </a:r>
            <a:r>
              <a:rPr lang="en-US" sz="1800" dirty="0" err="1"/>
              <a:t>Senol</a:t>
            </a:r>
            <a:r>
              <a:rPr lang="en-US" sz="1800" dirty="0"/>
              <a:t> Cali, Aditya </a:t>
            </a:r>
            <a:r>
              <a:rPr lang="en-US" sz="1800" dirty="0" err="1"/>
              <a:t>Manglik</a:t>
            </a:r>
            <a:r>
              <a:rPr lang="en-US" sz="1800" dirty="0"/>
              <a:t>, Nour </a:t>
            </a:r>
            <a:r>
              <a:rPr lang="en-US" sz="1800" dirty="0" err="1"/>
              <a:t>Almadhoun</a:t>
            </a:r>
            <a:r>
              <a:rPr lang="en-US" sz="1800" dirty="0"/>
              <a:t> </a:t>
            </a:r>
            <a:r>
              <a:rPr lang="en-US" sz="1800" dirty="0" err="1"/>
              <a:t>Alserr</a:t>
            </a:r>
            <a:r>
              <a:rPr lang="en-US" sz="1800" dirty="0"/>
              <a:t>, and </a:t>
            </a:r>
            <a:r>
              <a:rPr lang="en-US" sz="1800" dirty="0" err="1"/>
              <a:t>Onur</a:t>
            </a:r>
            <a:r>
              <a:rPr lang="en-US" sz="1800" dirty="0"/>
              <a:t> </a:t>
            </a:r>
            <a:r>
              <a:rPr lang="en-US" sz="1800" dirty="0" err="1"/>
              <a:t>Mutlu</a:t>
            </a:r>
            <a:r>
              <a:rPr lang="en-US" sz="1800" dirty="0"/>
              <a:t>,</a:t>
            </a:r>
            <a:br>
              <a:rPr lang="en-US" sz="1800" dirty="0"/>
            </a:br>
            <a:r>
              <a:rPr lang="en-US" sz="1800" u="sng" dirty="0">
                <a:solidFill>
                  <a:srgbClr val="1700FF"/>
                </a:solidFill>
              </a:rPr>
              <a:t>”GenPIP: In-Memory Acceleration of Genome Analysis via Tight Integration of Basecalling and Read Mapping"</a:t>
            </a:r>
            <a:br>
              <a:rPr lang="en-US" sz="1800" dirty="0"/>
            </a:br>
            <a:r>
              <a:rPr lang="en-US" sz="1800" dirty="0"/>
              <a:t>Proceedings of the </a:t>
            </a:r>
            <a:r>
              <a:rPr lang="en-US" sz="1800" i="1" u="sng" dirty="0"/>
              <a:t>55th International Symposium on Microarchitecture</a:t>
            </a:r>
            <a:r>
              <a:rPr lang="en-US" sz="1800" i="1" dirty="0"/>
              <a:t> </a:t>
            </a:r>
            <a:r>
              <a:rPr lang="en-US" sz="1800" b="1" i="1" dirty="0"/>
              <a:t>(MICRO)</a:t>
            </a:r>
            <a:r>
              <a:rPr lang="en-US" sz="1800" dirty="0"/>
              <a:t>, Chicago, Illinois, October 2022.</a:t>
            </a:r>
          </a:p>
        </p:txBody>
      </p:sp>
      <p:pic>
        <p:nvPicPr>
          <p:cNvPr id="4" name="Picture 3" descr="Text&#10;&#10;Description automatically generated">
            <a:extLst>
              <a:ext uri="{FF2B5EF4-FFF2-40B4-BE49-F238E27FC236}">
                <a16:creationId xmlns:a16="http://schemas.microsoft.com/office/drawing/2014/main" id="{AEFA5B50-809F-EF91-8CB8-E4CA06D3BAC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79377" y="3846572"/>
            <a:ext cx="8785246" cy="1800200"/>
          </a:xfrm>
          <a:prstGeom prst="rect">
            <a:avLst/>
          </a:prstGeom>
        </p:spPr>
      </p:pic>
      <p:sp>
        <p:nvSpPr>
          <p:cNvPr id="5" name="TextBox 4">
            <a:extLst>
              <a:ext uri="{FF2B5EF4-FFF2-40B4-BE49-F238E27FC236}">
                <a16:creationId xmlns:a16="http://schemas.microsoft.com/office/drawing/2014/main" id="{21913200-5EB2-C455-6E4D-B180D680FE02}"/>
              </a:ext>
            </a:extLst>
          </p:cNvPr>
          <p:cNvSpPr txBox="1"/>
          <p:nvPr/>
        </p:nvSpPr>
        <p:spPr>
          <a:xfrm>
            <a:off x="3024941" y="6453336"/>
            <a:ext cx="309411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dirty="0">
                <a:ln>
                  <a:noFill/>
                </a:ln>
                <a:solidFill>
                  <a:srgbClr val="0432FF"/>
                </a:solidFill>
                <a:effectLst/>
                <a:uLnTx/>
                <a:uFillTx/>
                <a:latin typeface="Tahoma"/>
                <a:ea typeface="+mn-ea"/>
                <a:cs typeface="+mn-cs"/>
              </a:rPr>
              <a:t>Coming up at</a:t>
            </a:r>
            <a:r>
              <a:rPr kumimoji="0" lang="en-CH" sz="1800" b="1" i="0" u="none" strike="noStrike" kern="1200" cap="none" spc="0" normalizeH="0" baseline="0" noProof="0" dirty="0">
                <a:ln>
                  <a:noFill/>
                </a:ln>
                <a:solidFill>
                  <a:srgbClr val="0432FF"/>
                </a:solidFill>
                <a:effectLst/>
                <a:uLnTx/>
                <a:uFillTx/>
                <a:latin typeface="Tahoma"/>
                <a:ea typeface="+mn-ea"/>
                <a:cs typeface="+mn-cs"/>
              </a:rPr>
              <a:t> MICRO 2022</a:t>
            </a:r>
          </a:p>
        </p:txBody>
      </p:sp>
    </p:spTree>
    <p:extLst>
      <p:ext uri="{BB962C8B-B14F-4D97-AF65-F5344CB8AC3E}">
        <p14:creationId xmlns:p14="http://schemas.microsoft.com/office/powerpoint/2010/main" val="3892054637"/>
      </p:ext>
    </p:extLst>
  </p:cSld>
  <p:clrMapOvr>
    <a:masterClrMapping/>
  </p:clrMapOvr>
  <p:transition/>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1" name="Title 1"/>
          <p:cNvSpPr>
            <a:spLocks noGrp="1"/>
          </p:cNvSpPr>
          <p:nvPr>
            <p:ph type="title"/>
          </p:nvPr>
        </p:nvSpPr>
        <p:spPr>
          <a:xfrm>
            <a:off x="228600" y="152400"/>
            <a:ext cx="8686800" cy="749300"/>
          </a:xfrm>
        </p:spPr>
        <p:txBody>
          <a:bodyPr>
            <a:normAutofit/>
          </a:bodyPr>
          <a:lstStyle/>
          <a:p>
            <a:r>
              <a:rPr lang="en-US" sz="3800" dirty="0">
                <a:latin typeface="Garamond" charset="0"/>
                <a:ea typeface="ＭＳ Ｐゴシック" charset="0"/>
                <a:cs typeface="ＭＳ Ｐゴシック" charset="0"/>
              </a:rPr>
              <a:t>Finding Approximate Seed Matches</a:t>
            </a:r>
          </a:p>
        </p:txBody>
      </p:sp>
      <p:sp>
        <p:nvSpPr>
          <p:cNvPr id="22016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C415228-36BB-6A41-A6C3-7A42358B1C84}"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316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
        <p:nvSpPr>
          <p:cNvPr id="6" name="Content Placeholder 5">
            <a:extLst>
              <a:ext uri="{FF2B5EF4-FFF2-40B4-BE49-F238E27FC236}">
                <a16:creationId xmlns:a16="http://schemas.microsoft.com/office/drawing/2014/main" id="{B495357C-B4C8-D64E-BBAC-63E30B898627}"/>
              </a:ext>
            </a:extLst>
          </p:cNvPr>
          <p:cNvSpPr>
            <a:spLocks noGrp="1"/>
          </p:cNvSpPr>
          <p:nvPr>
            <p:ph idx="1"/>
          </p:nvPr>
        </p:nvSpPr>
        <p:spPr>
          <a:xfrm>
            <a:off x="228600" y="901700"/>
            <a:ext cx="8610600" cy="5479628"/>
          </a:xfrm>
        </p:spPr>
        <p:txBody>
          <a:bodyPr/>
          <a:lstStyle/>
          <a:p>
            <a:r>
              <a:rPr lang="en-US" sz="1800" dirty="0"/>
              <a:t>Can Firtina, </a:t>
            </a:r>
            <a:r>
              <a:rPr lang="en-US" sz="1800" dirty="0" err="1"/>
              <a:t>Jisung</a:t>
            </a:r>
            <a:r>
              <a:rPr lang="en-US" sz="1800" dirty="0"/>
              <a:t> Park, Mohammed </a:t>
            </a:r>
            <a:r>
              <a:rPr lang="en-US" sz="1800" dirty="0" err="1"/>
              <a:t>Alser</a:t>
            </a:r>
            <a:r>
              <a:rPr lang="en-US" sz="1800" dirty="0"/>
              <a:t>, </a:t>
            </a:r>
            <a:r>
              <a:rPr lang="en-US" sz="1800" dirty="0" err="1"/>
              <a:t>Jeremie</a:t>
            </a:r>
            <a:r>
              <a:rPr lang="en-US" sz="1800" dirty="0"/>
              <a:t> S. Kim, </a:t>
            </a:r>
            <a:r>
              <a:rPr lang="en-US" sz="1800" dirty="0" err="1"/>
              <a:t>Damla</a:t>
            </a:r>
            <a:r>
              <a:rPr lang="en-US" sz="1800" dirty="0"/>
              <a:t> </a:t>
            </a:r>
            <a:r>
              <a:rPr lang="en-US" sz="1800" dirty="0" err="1"/>
              <a:t>Senol</a:t>
            </a:r>
            <a:r>
              <a:rPr lang="en-US" sz="1800" dirty="0"/>
              <a:t> Cali, Taha </a:t>
            </a:r>
            <a:r>
              <a:rPr lang="en-US" sz="1800" dirty="0" err="1"/>
              <a:t>Shahroodi</a:t>
            </a:r>
            <a:r>
              <a:rPr lang="en-US" sz="1800" dirty="0"/>
              <a:t>, Nika Mansouri-</a:t>
            </a:r>
            <a:r>
              <a:rPr lang="en-US" sz="1800" dirty="0" err="1"/>
              <a:t>Ghiasi</a:t>
            </a:r>
            <a:r>
              <a:rPr lang="en-US" sz="1800" dirty="0"/>
              <a:t>, Gagandeep Singh, Konstantinos </a:t>
            </a:r>
            <a:r>
              <a:rPr lang="en-US" sz="1800" dirty="0" err="1"/>
              <a:t>Kanellopoulos</a:t>
            </a:r>
            <a:r>
              <a:rPr lang="en-US" sz="1800" dirty="0"/>
              <a:t>, Can </a:t>
            </a:r>
            <a:r>
              <a:rPr lang="en-US" sz="1800" dirty="0" err="1"/>
              <a:t>Alkan</a:t>
            </a:r>
            <a:r>
              <a:rPr lang="en-US" sz="1800" dirty="0"/>
              <a:t>, and </a:t>
            </a:r>
            <a:r>
              <a:rPr lang="en-US" sz="1800" dirty="0" err="1"/>
              <a:t>Onur</a:t>
            </a:r>
            <a:r>
              <a:rPr lang="en-US" sz="1800" dirty="0"/>
              <a:t> </a:t>
            </a:r>
            <a:r>
              <a:rPr lang="en-US" sz="1800" dirty="0" err="1"/>
              <a:t>Mutlu</a:t>
            </a:r>
            <a:r>
              <a:rPr lang="en-US" sz="1800" dirty="0"/>
              <a:t>,</a:t>
            </a:r>
            <a:br>
              <a:rPr lang="en-US" sz="1800" dirty="0"/>
            </a:br>
            <a:r>
              <a:rPr lang="en-US" sz="1800" dirty="0">
                <a:solidFill>
                  <a:srgbClr val="1700FF"/>
                </a:solidFill>
                <a:hlinkClick r:id="rId3">
                  <a:extLst>
                    <a:ext uri="{A12FA001-AC4F-418D-AE19-62706E023703}">
                      <ahyp:hlinkClr xmlns:ahyp="http://schemas.microsoft.com/office/drawing/2018/hyperlinkcolor" val="tx"/>
                    </a:ext>
                  </a:extLst>
                </a:hlinkClick>
              </a:rPr>
              <a:t>"BLEND: A Fast, Memory-Efficient, and Accurate Mechanism to Find Fuzzy Seed </a:t>
            </a:r>
            <a:r>
              <a:rPr lang="en-US" sz="1800" dirty="0">
                <a:solidFill>
                  <a:srgbClr val="1500FF"/>
                </a:solidFill>
                <a:hlinkClick r:id="rId3">
                  <a:extLst>
                    <a:ext uri="{A12FA001-AC4F-418D-AE19-62706E023703}">
                      <ahyp:hlinkClr xmlns:ahyp="http://schemas.microsoft.com/office/drawing/2018/hyperlinkcolor" val="tx"/>
                    </a:ext>
                  </a:extLst>
                </a:hlinkClick>
              </a:rPr>
              <a:t>Matches</a:t>
            </a:r>
            <a:r>
              <a:rPr lang="en-US" sz="1800" dirty="0">
                <a:solidFill>
                  <a:srgbClr val="1700FF"/>
                </a:solidFill>
                <a:hlinkClick r:id="rId3">
                  <a:extLst>
                    <a:ext uri="{A12FA001-AC4F-418D-AE19-62706E023703}">
                      <ahyp:hlinkClr xmlns:ahyp="http://schemas.microsoft.com/office/drawing/2018/hyperlinkcolor" val="tx"/>
                    </a:ext>
                  </a:extLst>
                </a:hlinkClick>
              </a:rPr>
              <a:t>"</a:t>
            </a:r>
            <a:br>
              <a:rPr lang="en-US" sz="1800" dirty="0"/>
            </a:br>
            <a:r>
              <a:rPr lang="en-US" sz="1800" dirty="0"/>
              <a:t>Preprint in </a:t>
            </a:r>
            <a:r>
              <a:rPr lang="en-US" sz="1800" i="1" dirty="0">
                <a:hlinkClick r:id="rId4"/>
              </a:rPr>
              <a:t>arXiv</a:t>
            </a:r>
            <a:r>
              <a:rPr lang="en-US" sz="1800" dirty="0"/>
              <a:t>, 2021. </a:t>
            </a:r>
            <a:br>
              <a:rPr lang="en-US" sz="1800" dirty="0"/>
            </a:br>
            <a:r>
              <a:rPr lang="en-US" sz="1800" dirty="0"/>
              <a:t>[</a:t>
            </a:r>
            <a:r>
              <a:rPr lang="en-US" sz="1800" dirty="0">
                <a:hlinkClick r:id="rId3"/>
              </a:rPr>
              <a:t>arXiv preprint</a:t>
            </a:r>
            <a:r>
              <a:rPr lang="en-US" sz="1800" dirty="0"/>
              <a:t>] </a:t>
            </a:r>
            <a:br>
              <a:rPr lang="en-US" sz="1800" dirty="0"/>
            </a:br>
            <a:r>
              <a:rPr lang="en-US" sz="1800" dirty="0"/>
              <a:t>[</a:t>
            </a:r>
            <a:r>
              <a:rPr lang="en-US" sz="1800" dirty="0">
                <a:hlinkClick r:id="rId5"/>
              </a:rPr>
              <a:t>BLEND Source Code and Data</a:t>
            </a:r>
            <a:r>
              <a:rPr lang="en-US" sz="1800" dirty="0"/>
              <a:t>]</a:t>
            </a:r>
          </a:p>
        </p:txBody>
      </p:sp>
      <p:pic>
        <p:nvPicPr>
          <p:cNvPr id="3" name="Picture 2" descr="Text&#10;&#10;Description automatically generated">
            <a:extLst>
              <a:ext uri="{FF2B5EF4-FFF2-40B4-BE49-F238E27FC236}">
                <a16:creationId xmlns:a16="http://schemas.microsoft.com/office/drawing/2014/main" id="{FD75247A-2C39-0AA3-1122-15454A8EDD6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0" y="3641514"/>
            <a:ext cx="9144000" cy="2005086"/>
          </a:xfrm>
          <a:prstGeom prst="rect">
            <a:avLst/>
          </a:prstGeom>
        </p:spPr>
      </p:pic>
    </p:spTree>
    <p:extLst>
      <p:ext uri="{BB962C8B-B14F-4D97-AF65-F5344CB8AC3E}">
        <p14:creationId xmlns:p14="http://schemas.microsoft.com/office/powerpoint/2010/main" val="634772837"/>
      </p:ext>
    </p:extLst>
  </p:cSld>
  <p:clrMapOvr>
    <a:masterClrMapping/>
  </p:clrMapOvr>
  <p:transition/>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1" name="Title 1"/>
          <p:cNvSpPr>
            <a:spLocks noGrp="1"/>
          </p:cNvSpPr>
          <p:nvPr>
            <p:ph type="title"/>
          </p:nvPr>
        </p:nvSpPr>
        <p:spPr>
          <a:xfrm>
            <a:off x="228600" y="152400"/>
            <a:ext cx="8610600" cy="749300"/>
          </a:xfrm>
        </p:spPr>
        <p:txBody>
          <a:bodyPr>
            <a:normAutofit/>
          </a:bodyPr>
          <a:lstStyle/>
          <a:p>
            <a:r>
              <a:rPr lang="en-US" dirty="0">
                <a:latin typeface="Garamond" charset="0"/>
                <a:ea typeface="ＭＳ Ｐゴシック" charset="0"/>
                <a:cs typeface="ＭＳ Ｐゴシック" charset="0"/>
              </a:rPr>
              <a:t>Hardware Acceleration for </a:t>
            </a:r>
            <a:r>
              <a:rPr lang="en-US" dirty="0" err="1">
                <a:latin typeface="Garamond" charset="0"/>
                <a:ea typeface="ＭＳ Ｐゴシック" charset="0"/>
                <a:cs typeface="ＭＳ Ｐゴシック" charset="0"/>
              </a:rPr>
              <a:t>pHMMs</a:t>
            </a:r>
            <a:endParaRPr lang="en-US" dirty="0">
              <a:latin typeface="Garamond" charset="0"/>
              <a:ea typeface="ＭＳ Ｐゴシック" charset="0"/>
              <a:cs typeface="ＭＳ Ｐゴシック" charset="0"/>
            </a:endParaRPr>
          </a:p>
        </p:txBody>
      </p:sp>
      <p:sp>
        <p:nvSpPr>
          <p:cNvPr id="22016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C415228-36BB-6A41-A6C3-7A42358B1C84}"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317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
        <p:nvSpPr>
          <p:cNvPr id="6" name="Content Placeholder 5">
            <a:extLst>
              <a:ext uri="{FF2B5EF4-FFF2-40B4-BE49-F238E27FC236}">
                <a16:creationId xmlns:a16="http://schemas.microsoft.com/office/drawing/2014/main" id="{B495357C-B4C8-D64E-BBAC-63E30B898627}"/>
              </a:ext>
            </a:extLst>
          </p:cNvPr>
          <p:cNvSpPr>
            <a:spLocks noGrp="1"/>
          </p:cNvSpPr>
          <p:nvPr>
            <p:ph idx="1"/>
          </p:nvPr>
        </p:nvSpPr>
        <p:spPr>
          <a:xfrm>
            <a:off x="228600" y="901700"/>
            <a:ext cx="8610600" cy="5479628"/>
          </a:xfrm>
        </p:spPr>
        <p:txBody>
          <a:bodyPr/>
          <a:lstStyle/>
          <a:p>
            <a:r>
              <a:rPr lang="en-US" sz="1800" dirty="0"/>
              <a:t>Can Firtina, Kamlesh Pillai, Gurpreet S. Kalsi, </a:t>
            </a:r>
            <a:r>
              <a:rPr lang="en-US" sz="1800" dirty="0" err="1"/>
              <a:t>Bharathwaj</a:t>
            </a:r>
            <a:r>
              <a:rPr lang="en-US" sz="1800" dirty="0"/>
              <a:t> Suresh, </a:t>
            </a:r>
            <a:r>
              <a:rPr lang="en-US" sz="1800" dirty="0" err="1"/>
              <a:t>Damla</a:t>
            </a:r>
            <a:r>
              <a:rPr lang="en-US" sz="1800" dirty="0"/>
              <a:t> </a:t>
            </a:r>
            <a:r>
              <a:rPr lang="en-US" sz="1800" dirty="0" err="1"/>
              <a:t>Senol</a:t>
            </a:r>
            <a:r>
              <a:rPr lang="en-US" sz="1800" dirty="0"/>
              <a:t> Cali, </a:t>
            </a:r>
            <a:r>
              <a:rPr lang="en-US" sz="1800" dirty="0" err="1"/>
              <a:t>Jeremie</a:t>
            </a:r>
            <a:r>
              <a:rPr lang="en-US" sz="1800" dirty="0"/>
              <a:t> S. Kim, Taha </a:t>
            </a:r>
            <a:r>
              <a:rPr lang="en-US" sz="1800" dirty="0" err="1"/>
              <a:t>Shahroodi</a:t>
            </a:r>
            <a:r>
              <a:rPr lang="en-US" sz="1800" dirty="0"/>
              <a:t>, </a:t>
            </a:r>
            <a:r>
              <a:rPr lang="en-US" sz="1800" dirty="0" err="1"/>
              <a:t>Meryem</a:t>
            </a:r>
            <a:r>
              <a:rPr lang="en-US" sz="1800" dirty="0"/>
              <a:t> Banu </a:t>
            </a:r>
            <a:r>
              <a:rPr lang="en-US" sz="1800" dirty="0" err="1"/>
              <a:t>Cavlak</a:t>
            </a:r>
            <a:r>
              <a:rPr lang="en-US" sz="1800" dirty="0"/>
              <a:t>, Joel </a:t>
            </a:r>
            <a:r>
              <a:rPr lang="en-US" sz="1800" dirty="0" err="1"/>
              <a:t>Lindegger</a:t>
            </a:r>
            <a:r>
              <a:rPr lang="en-US" sz="1800" dirty="0"/>
              <a:t>, Mohammed </a:t>
            </a:r>
            <a:r>
              <a:rPr lang="en-US" sz="1800" dirty="0" err="1"/>
              <a:t>Alser</a:t>
            </a:r>
            <a:r>
              <a:rPr lang="en-US" sz="1800" dirty="0"/>
              <a:t>, Juan Gómez-Luna, Sreenivas </a:t>
            </a:r>
            <a:r>
              <a:rPr lang="en-US" sz="1800" dirty="0" err="1"/>
              <a:t>Subramoney</a:t>
            </a:r>
            <a:r>
              <a:rPr lang="en-US" sz="1800" dirty="0"/>
              <a:t>, and </a:t>
            </a:r>
            <a:r>
              <a:rPr lang="en-US" sz="1800" dirty="0" err="1"/>
              <a:t>Onur</a:t>
            </a:r>
            <a:r>
              <a:rPr lang="en-US" sz="1800" dirty="0"/>
              <a:t> </a:t>
            </a:r>
            <a:r>
              <a:rPr lang="en-US" sz="1800" dirty="0" err="1"/>
              <a:t>Mutlu</a:t>
            </a:r>
            <a:r>
              <a:rPr lang="en-US" sz="1800" dirty="0"/>
              <a:t>,</a:t>
            </a:r>
            <a:br>
              <a:rPr lang="en-US" sz="1800" dirty="0"/>
            </a:br>
            <a:r>
              <a:rPr lang="en-US" sz="1800" dirty="0">
                <a:solidFill>
                  <a:srgbClr val="0432FF"/>
                </a:solidFill>
                <a:hlinkClick r:id="rId3">
                  <a:extLst>
                    <a:ext uri="{A12FA001-AC4F-418D-AE19-62706E023703}">
                      <ahyp:hlinkClr xmlns:ahyp="http://schemas.microsoft.com/office/drawing/2018/hyperlinkcolor" val="tx"/>
                    </a:ext>
                  </a:extLst>
                </a:hlinkClick>
              </a:rPr>
              <a:t>"ApHMM: A Profile Hidden Markov Model Acceleration Framework for Genome Analysis"</a:t>
            </a:r>
            <a:br>
              <a:rPr lang="en-US" sz="1800" dirty="0"/>
            </a:br>
            <a:r>
              <a:rPr lang="en-US" sz="1800" dirty="0"/>
              <a:t>Preprint in </a:t>
            </a:r>
            <a:r>
              <a:rPr lang="en-US" sz="1800" i="1" dirty="0">
                <a:hlinkClick r:id="rId4"/>
              </a:rPr>
              <a:t>arXiv</a:t>
            </a:r>
            <a:r>
              <a:rPr lang="en-US" sz="1800" dirty="0"/>
              <a:t>, 2022. </a:t>
            </a:r>
            <a:br>
              <a:rPr lang="en-US" sz="1800" dirty="0"/>
            </a:br>
            <a:r>
              <a:rPr lang="en-US" sz="1800" dirty="0"/>
              <a:t>[</a:t>
            </a:r>
            <a:r>
              <a:rPr lang="en-US" sz="1800" dirty="0">
                <a:hlinkClick r:id="rId5"/>
              </a:rPr>
              <a:t>Source Code</a:t>
            </a:r>
            <a:r>
              <a:rPr lang="en-US" sz="1800" dirty="0"/>
              <a:t>]</a:t>
            </a:r>
          </a:p>
        </p:txBody>
      </p:sp>
      <p:pic>
        <p:nvPicPr>
          <p:cNvPr id="3" name="Picture 2" descr="Text&#10;&#10;Description automatically generated">
            <a:extLst>
              <a:ext uri="{FF2B5EF4-FFF2-40B4-BE49-F238E27FC236}">
                <a16:creationId xmlns:a16="http://schemas.microsoft.com/office/drawing/2014/main" id="{848BBD98-5DA7-BA0D-5FB0-8DC74A1EBE7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2005" y="3635431"/>
            <a:ext cx="9144000" cy="2150108"/>
          </a:xfrm>
          <a:prstGeom prst="rect">
            <a:avLst/>
          </a:prstGeom>
        </p:spPr>
      </p:pic>
    </p:spTree>
    <p:extLst>
      <p:ext uri="{BB962C8B-B14F-4D97-AF65-F5344CB8AC3E}">
        <p14:creationId xmlns:p14="http://schemas.microsoft.com/office/powerpoint/2010/main" val="3360862360"/>
      </p:ext>
    </p:extLst>
  </p:cSld>
  <p:clrMapOvr>
    <a:masterClrMapping/>
  </p:clrMapOvr>
  <p:transition/>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1" name="Title 1"/>
          <p:cNvSpPr>
            <a:spLocks noGrp="1"/>
          </p:cNvSpPr>
          <p:nvPr>
            <p:ph type="title"/>
          </p:nvPr>
        </p:nvSpPr>
        <p:spPr>
          <a:xfrm>
            <a:off x="228600" y="152400"/>
            <a:ext cx="8610600" cy="749300"/>
          </a:xfrm>
        </p:spPr>
        <p:txBody>
          <a:bodyPr>
            <a:normAutofit/>
          </a:bodyPr>
          <a:lstStyle/>
          <a:p>
            <a:r>
              <a:rPr lang="en-US" sz="3800" dirty="0">
                <a:latin typeface="Garamond" charset="0"/>
                <a:ea typeface="ＭＳ Ｐゴシック" charset="0"/>
                <a:cs typeface="ＭＳ Ｐゴシック" charset="0"/>
              </a:rPr>
              <a:t>Remapping Reads Between References </a:t>
            </a:r>
          </a:p>
        </p:txBody>
      </p:sp>
      <p:sp>
        <p:nvSpPr>
          <p:cNvPr id="22016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C415228-36BB-6A41-A6C3-7A42358B1C84}"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318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
        <p:nvSpPr>
          <p:cNvPr id="6" name="Content Placeholder 5">
            <a:extLst>
              <a:ext uri="{FF2B5EF4-FFF2-40B4-BE49-F238E27FC236}">
                <a16:creationId xmlns:a16="http://schemas.microsoft.com/office/drawing/2014/main" id="{B495357C-B4C8-D64E-BBAC-63E30B898627}"/>
              </a:ext>
            </a:extLst>
          </p:cNvPr>
          <p:cNvSpPr>
            <a:spLocks noGrp="1"/>
          </p:cNvSpPr>
          <p:nvPr>
            <p:ph idx="1"/>
          </p:nvPr>
        </p:nvSpPr>
        <p:spPr>
          <a:xfrm>
            <a:off x="228600" y="901700"/>
            <a:ext cx="8610600" cy="5479628"/>
          </a:xfrm>
        </p:spPr>
        <p:txBody>
          <a:bodyPr/>
          <a:lstStyle/>
          <a:p>
            <a:r>
              <a:rPr lang="en-US" sz="1800" dirty="0" err="1"/>
              <a:t>Jeremie</a:t>
            </a:r>
            <a:r>
              <a:rPr lang="en-US" sz="1800" dirty="0"/>
              <a:t> S. Kim, Can Firtina, </a:t>
            </a:r>
            <a:r>
              <a:rPr lang="en-US" sz="1800" dirty="0" err="1"/>
              <a:t>Meryem</a:t>
            </a:r>
            <a:r>
              <a:rPr lang="en-US" sz="1800" dirty="0"/>
              <a:t> Banu </a:t>
            </a:r>
            <a:r>
              <a:rPr lang="en-US" sz="1800" dirty="0" err="1"/>
              <a:t>Cavlak</a:t>
            </a:r>
            <a:r>
              <a:rPr lang="en-US" sz="1800" dirty="0"/>
              <a:t>, </a:t>
            </a:r>
            <a:r>
              <a:rPr lang="en-US" sz="1800" dirty="0" err="1"/>
              <a:t>Damla</a:t>
            </a:r>
            <a:r>
              <a:rPr lang="en-US" sz="1800" dirty="0"/>
              <a:t> </a:t>
            </a:r>
            <a:r>
              <a:rPr lang="en-US" sz="1800" dirty="0" err="1"/>
              <a:t>Senol</a:t>
            </a:r>
            <a:r>
              <a:rPr lang="en-US" sz="1800" dirty="0"/>
              <a:t> Cali, </a:t>
            </a:r>
            <a:r>
              <a:rPr lang="en-US" sz="1800" dirty="0" err="1"/>
              <a:t>Nastaran</a:t>
            </a:r>
            <a:r>
              <a:rPr lang="en-US" sz="1800" dirty="0"/>
              <a:t> </a:t>
            </a:r>
            <a:r>
              <a:rPr lang="en-US" sz="1800" dirty="0" err="1"/>
              <a:t>Hajinazar</a:t>
            </a:r>
            <a:r>
              <a:rPr lang="en-US" sz="1800" dirty="0"/>
              <a:t>, Mohammed </a:t>
            </a:r>
            <a:r>
              <a:rPr lang="en-US" sz="1800" dirty="0" err="1"/>
              <a:t>Alser</a:t>
            </a:r>
            <a:r>
              <a:rPr lang="en-US" sz="1800" dirty="0"/>
              <a:t>, Can </a:t>
            </a:r>
            <a:r>
              <a:rPr lang="en-US" sz="1800" dirty="0" err="1"/>
              <a:t>Alkan</a:t>
            </a:r>
            <a:r>
              <a:rPr lang="en-US" sz="1800" dirty="0"/>
              <a:t>, and </a:t>
            </a:r>
            <a:r>
              <a:rPr lang="en-US" sz="1800" dirty="0" err="1"/>
              <a:t>Onur</a:t>
            </a:r>
            <a:r>
              <a:rPr lang="en-US" sz="1800" dirty="0"/>
              <a:t> </a:t>
            </a:r>
            <a:r>
              <a:rPr lang="en-US" sz="1800" dirty="0" err="1"/>
              <a:t>Mutlu</a:t>
            </a:r>
            <a:r>
              <a:rPr lang="en-US" sz="1800" dirty="0"/>
              <a:t>,</a:t>
            </a:r>
            <a:br>
              <a:rPr lang="en-US" sz="1800" dirty="0"/>
            </a:br>
            <a:r>
              <a:rPr lang="en-US" sz="1800" dirty="0">
                <a:solidFill>
                  <a:srgbClr val="0432FF"/>
                </a:solidFill>
                <a:hlinkClick r:id="rId3">
                  <a:extLst>
                    <a:ext uri="{A12FA001-AC4F-418D-AE19-62706E023703}">
                      <ahyp:hlinkClr xmlns:ahyp="http://schemas.microsoft.com/office/drawing/2018/hyperlinkcolor" val="tx"/>
                    </a:ext>
                  </a:extLst>
                </a:hlinkClick>
              </a:rPr>
              <a:t>"AirLift: A Fast and Comprehensive Technique for Remapping Alignments between Reference Genomes"</a:t>
            </a:r>
            <a:br>
              <a:rPr lang="en-US" sz="1800" dirty="0"/>
            </a:br>
            <a:r>
              <a:rPr lang="en-US" sz="1800" i="1" dirty="0"/>
              <a:t>Preprint in </a:t>
            </a:r>
            <a:r>
              <a:rPr lang="en-US" sz="1800" i="1" dirty="0">
                <a:hlinkClick r:id="rId4"/>
              </a:rPr>
              <a:t>arXiv</a:t>
            </a:r>
            <a:r>
              <a:rPr lang="en-US" sz="1800" i="1" dirty="0"/>
              <a:t> and </a:t>
            </a:r>
            <a:r>
              <a:rPr lang="en-US" sz="1800" i="1" dirty="0">
                <a:hlinkClick r:id="rId5"/>
              </a:rPr>
              <a:t>bioRxiv</a:t>
            </a:r>
            <a:r>
              <a:rPr lang="en-US" sz="1800" dirty="0"/>
              <a:t>, 2021. </a:t>
            </a:r>
            <a:br>
              <a:rPr lang="en-US" sz="1800" dirty="0"/>
            </a:br>
            <a:r>
              <a:rPr lang="en-US" sz="1800" dirty="0"/>
              <a:t>[</a:t>
            </a:r>
            <a:r>
              <a:rPr lang="en-US" sz="1800" dirty="0">
                <a:hlinkClick r:id="rId5"/>
              </a:rPr>
              <a:t>bioRxiv preprint</a:t>
            </a:r>
            <a:r>
              <a:rPr lang="en-US" sz="1800" dirty="0"/>
              <a:t>] </a:t>
            </a:r>
            <a:br>
              <a:rPr lang="en-US" sz="1800" dirty="0"/>
            </a:br>
            <a:r>
              <a:rPr lang="en-US" sz="1800" dirty="0"/>
              <a:t>[</a:t>
            </a:r>
            <a:r>
              <a:rPr lang="en-US" sz="1800" dirty="0">
                <a:hlinkClick r:id="rId4"/>
              </a:rPr>
              <a:t>arXiv preprint</a:t>
            </a:r>
            <a:r>
              <a:rPr lang="en-US" sz="1800" dirty="0"/>
              <a:t>] </a:t>
            </a:r>
            <a:br>
              <a:rPr lang="en-US" sz="1800" dirty="0"/>
            </a:br>
            <a:r>
              <a:rPr lang="en-US" sz="1800" dirty="0"/>
              <a:t>[</a:t>
            </a:r>
            <a:r>
              <a:rPr lang="en-US" sz="1800" dirty="0">
                <a:hlinkClick r:id="rId6"/>
              </a:rPr>
              <a:t>AirLift Source Code and Data</a:t>
            </a:r>
            <a:r>
              <a:rPr lang="en-US" sz="1800" dirty="0"/>
              <a:t>]</a:t>
            </a:r>
          </a:p>
        </p:txBody>
      </p:sp>
      <p:pic>
        <p:nvPicPr>
          <p:cNvPr id="3" name="Picture 2">
            <a:extLst>
              <a:ext uri="{FF2B5EF4-FFF2-40B4-BE49-F238E27FC236}">
                <a16:creationId xmlns:a16="http://schemas.microsoft.com/office/drawing/2014/main" id="{9B6D6A4E-580E-4047-9BA7-DEF9D53AA326}"/>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0" y="3272050"/>
            <a:ext cx="9144000" cy="2971588"/>
          </a:xfrm>
          <a:prstGeom prst="rect">
            <a:avLst/>
          </a:prstGeom>
        </p:spPr>
      </p:pic>
    </p:spTree>
    <p:extLst>
      <p:ext uri="{BB962C8B-B14F-4D97-AF65-F5344CB8AC3E}">
        <p14:creationId xmlns:p14="http://schemas.microsoft.com/office/powerpoint/2010/main" val="4087232066"/>
      </p:ext>
    </p:extLst>
  </p:cSld>
  <p:clrMapOvr>
    <a:masterClrMapping/>
  </p:clrMapOvr>
  <p:transition/>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1" name="Title 1"/>
          <p:cNvSpPr>
            <a:spLocks noGrp="1"/>
          </p:cNvSpPr>
          <p:nvPr>
            <p:ph type="title"/>
          </p:nvPr>
        </p:nvSpPr>
        <p:spPr>
          <a:xfrm>
            <a:off x="228600" y="152400"/>
            <a:ext cx="8610600" cy="749300"/>
          </a:xfrm>
        </p:spPr>
        <p:txBody>
          <a:bodyPr>
            <a:normAutofit fontScale="90000"/>
          </a:bodyPr>
          <a:lstStyle/>
          <a:p>
            <a:r>
              <a:rPr lang="en-US" sz="3800" dirty="0">
                <a:latin typeface="Garamond" charset="0"/>
                <a:ea typeface="ＭＳ Ｐゴシック" charset="0"/>
                <a:cs typeface="ＭＳ Ｐゴシック" charset="0"/>
              </a:rPr>
              <a:t>Mapping Constant Regions Between References </a:t>
            </a:r>
          </a:p>
        </p:txBody>
      </p:sp>
      <p:sp>
        <p:nvSpPr>
          <p:cNvPr id="22016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C415228-36BB-6A41-A6C3-7A42358B1C84}"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319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
        <p:nvSpPr>
          <p:cNvPr id="6" name="Content Placeholder 5">
            <a:extLst>
              <a:ext uri="{FF2B5EF4-FFF2-40B4-BE49-F238E27FC236}">
                <a16:creationId xmlns:a16="http://schemas.microsoft.com/office/drawing/2014/main" id="{B495357C-B4C8-D64E-BBAC-63E30B898627}"/>
              </a:ext>
            </a:extLst>
          </p:cNvPr>
          <p:cNvSpPr>
            <a:spLocks noGrp="1"/>
          </p:cNvSpPr>
          <p:nvPr>
            <p:ph idx="1"/>
          </p:nvPr>
        </p:nvSpPr>
        <p:spPr>
          <a:xfrm>
            <a:off x="228600" y="901700"/>
            <a:ext cx="8610600" cy="5479628"/>
          </a:xfrm>
        </p:spPr>
        <p:txBody>
          <a:bodyPr/>
          <a:lstStyle/>
          <a:p>
            <a:r>
              <a:rPr lang="en-US" sz="1800" dirty="0" err="1"/>
              <a:t>Jeremie</a:t>
            </a:r>
            <a:r>
              <a:rPr lang="en-US" sz="1800" dirty="0"/>
              <a:t> S. Kim, Can Firtina, </a:t>
            </a:r>
            <a:r>
              <a:rPr lang="en-US" sz="1800" dirty="0" err="1"/>
              <a:t>Meryem</a:t>
            </a:r>
            <a:r>
              <a:rPr lang="en-US" sz="1800" dirty="0"/>
              <a:t> Banu </a:t>
            </a:r>
            <a:r>
              <a:rPr lang="en-US" sz="1800" dirty="0" err="1"/>
              <a:t>Cavlak</a:t>
            </a:r>
            <a:r>
              <a:rPr lang="en-US" sz="1800" dirty="0"/>
              <a:t>, </a:t>
            </a:r>
            <a:r>
              <a:rPr lang="en-US" sz="1800" dirty="0" err="1"/>
              <a:t>Damla</a:t>
            </a:r>
            <a:r>
              <a:rPr lang="en-US" sz="1800" dirty="0"/>
              <a:t> </a:t>
            </a:r>
            <a:r>
              <a:rPr lang="en-US" sz="1800" dirty="0" err="1"/>
              <a:t>Senol</a:t>
            </a:r>
            <a:r>
              <a:rPr lang="en-US" sz="1800" dirty="0"/>
              <a:t> Cali, Can </a:t>
            </a:r>
            <a:r>
              <a:rPr lang="en-US" sz="1800" dirty="0" err="1"/>
              <a:t>Alkan</a:t>
            </a:r>
            <a:r>
              <a:rPr lang="en-US" sz="1800" dirty="0"/>
              <a:t>, and </a:t>
            </a:r>
            <a:r>
              <a:rPr lang="en-US" sz="1800" dirty="0" err="1"/>
              <a:t>Onur</a:t>
            </a:r>
            <a:r>
              <a:rPr lang="en-US" sz="1800" dirty="0"/>
              <a:t> </a:t>
            </a:r>
            <a:r>
              <a:rPr lang="en-US" sz="1800" dirty="0" err="1"/>
              <a:t>Mutlu</a:t>
            </a:r>
            <a:r>
              <a:rPr lang="en-US" sz="1800" dirty="0"/>
              <a:t>,</a:t>
            </a:r>
            <a:br>
              <a:rPr lang="en-US" sz="1800" dirty="0"/>
            </a:br>
            <a:r>
              <a:rPr lang="en-US" sz="1800" dirty="0">
                <a:solidFill>
                  <a:srgbClr val="0432FF"/>
                </a:solidFill>
                <a:hlinkClick r:id="rId3">
                  <a:extLst>
                    <a:ext uri="{A12FA001-AC4F-418D-AE19-62706E023703}">
                      <ahyp:hlinkClr xmlns:ahyp="http://schemas.microsoft.com/office/drawing/2018/hyperlinkcolor" val="tx"/>
                    </a:ext>
                  </a:extLst>
                </a:hlinkClick>
              </a:rPr>
              <a:t>"FastRemap: A Tool for Quickly Remapping Reads between Genome Assemblies"</a:t>
            </a:r>
            <a:br>
              <a:rPr lang="en-US" sz="1800" dirty="0"/>
            </a:br>
            <a:r>
              <a:rPr lang="en-US" sz="1800" i="1" dirty="0"/>
              <a:t>Bioinformatics</a:t>
            </a:r>
            <a:r>
              <a:rPr lang="en-US" sz="1800" dirty="0"/>
              <a:t>, btac554.</a:t>
            </a:r>
            <a:br>
              <a:rPr lang="en-US" sz="1800" dirty="0"/>
            </a:br>
            <a:r>
              <a:rPr lang="en-US" sz="1800" dirty="0"/>
              <a:t>[</a:t>
            </a:r>
            <a:r>
              <a:rPr lang="en-US" sz="1800" dirty="0">
                <a:hlinkClick r:id="rId4"/>
              </a:rPr>
              <a:t>FastRemap Source Code</a:t>
            </a:r>
            <a:r>
              <a:rPr lang="en-US" sz="1800" dirty="0"/>
              <a:t>]</a:t>
            </a:r>
          </a:p>
        </p:txBody>
      </p:sp>
      <p:pic>
        <p:nvPicPr>
          <p:cNvPr id="4" name="Picture 3" descr="Text&#10;&#10;Description automatically generated">
            <a:extLst>
              <a:ext uri="{FF2B5EF4-FFF2-40B4-BE49-F238E27FC236}">
                <a16:creationId xmlns:a16="http://schemas.microsoft.com/office/drawing/2014/main" id="{AEFC469A-7AD7-8A11-A723-16731C5CE6C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3641514"/>
            <a:ext cx="9144000" cy="2207172"/>
          </a:xfrm>
          <a:prstGeom prst="rect">
            <a:avLst/>
          </a:prstGeom>
        </p:spPr>
      </p:pic>
    </p:spTree>
    <p:extLst>
      <p:ext uri="{BB962C8B-B14F-4D97-AF65-F5344CB8AC3E}">
        <p14:creationId xmlns:p14="http://schemas.microsoft.com/office/powerpoint/2010/main" val="3586453690"/>
      </p:ext>
    </p:extLst>
  </p:cSld>
  <p:clrMapOvr>
    <a:masterClrMapping/>
  </p:clrMapOvr>
  <p:transition/>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09F9FF-7D75-EB4E-B031-F7788EFC475A}"/>
              </a:ext>
            </a:extLst>
          </p:cNvPr>
          <p:cNvSpPr>
            <a:spLocks noGrp="1"/>
          </p:cNvSpPr>
          <p:nvPr>
            <p:ph type="title"/>
          </p:nvPr>
        </p:nvSpPr>
        <p:spPr/>
        <p:txBody>
          <a:bodyPr/>
          <a:lstStyle/>
          <a:p>
            <a:r>
              <a:rPr lang="en-US" dirty="0"/>
              <a:t>COVIDHunter</a:t>
            </a:r>
          </a:p>
        </p:txBody>
      </p:sp>
      <p:sp>
        <p:nvSpPr>
          <p:cNvPr id="4" name="Slide Number Placeholder 3">
            <a:extLst>
              <a:ext uri="{FF2B5EF4-FFF2-40B4-BE49-F238E27FC236}">
                <a16:creationId xmlns:a16="http://schemas.microsoft.com/office/drawing/2014/main" id="{121FC934-F74E-CD40-A517-45673BEBBFB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Rectangle 2">
            <a:extLst>
              <a:ext uri="{FF2B5EF4-FFF2-40B4-BE49-F238E27FC236}">
                <a16:creationId xmlns:a16="http://schemas.microsoft.com/office/drawing/2014/main" id="{94DBE376-3309-3D48-ACA2-408D614FD6E7}"/>
              </a:ext>
            </a:extLst>
          </p:cNvPr>
          <p:cNvSpPr/>
          <p:nvPr/>
        </p:nvSpPr>
        <p:spPr>
          <a:xfrm>
            <a:off x="228600" y="917858"/>
            <a:ext cx="8735888" cy="175432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Mohammed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Alser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Jeremie</a:t>
            </a:r>
            <a:r>
              <a:rPr kumimoji="0" lang="en-US" sz="1800" b="0" i="0" u="none" strike="noStrike" kern="1200" cap="none" spc="0" normalizeH="0" baseline="0" noProof="0" dirty="0">
                <a:ln>
                  <a:noFill/>
                </a:ln>
                <a:solidFill>
                  <a:srgbClr val="000000"/>
                </a:solidFill>
                <a:effectLst/>
                <a:uLnTx/>
                <a:uFillTx/>
                <a:latin typeface="Tahoma"/>
                <a:ea typeface="+mn-ea"/>
                <a:cs typeface="+mn-cs"/>
              </a:rPr>
              <a:t> S. Kim,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Nour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Almadhoun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Alserr</a:t>
            </a:r>
            <a:r>
              <a:rPr kumimoji="0" lang="en-US" sz="1800" b="0" i="0" u="none" strike="noStrike" kern="1200" cap="none" spc="0" normalizeH="0" baseline="0" noProof="0" dirty="0">
                <a:ln>
                  <a:noFill/>
                </a:ln>
                <a:solidFill>
                  <a:srgbClr val="000000"/>
                </a:solidFill>
                <a:effectLst/>
                <a:uLnTx/>
                <a:uFillTx/>
                <a:latin typeface="Tahoma"/>
                <a:ea typeface="+mn-ea"/>
                <a:cs typeface="+mn-cs"/>
              </a:rPr>
              <a:t>, Stefan W. Tell,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000000"/>
                </a:solidFill>
                <a:effectLst/>
                <a:uLnTx/>
                <a:uFillTx/>
                <a:latin typeface="Tahoma"/>
                <a:ea typeface="+mn-ea"/>
                <a:cs typeface="+mn-cs"/>
              </a:rPr>
              <a:t>Onur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Mutlu</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2"/>
              </a:rPr>
              <a:t>COVIDHunter: COVID-19 Pandemic Wave Prediction and Mitigation via Seasonality Aware Modeling</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Frontiers in Public Health 2022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3"/>
              </a:rPr>
              <a:t>Source Code</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p:txBody>
      </p:sp>
      <p:pic>
        <p:nvPicPr>
          <p:cNvPr id="13" name="Picture 12">
            <a:extLst>
              <a:ext uri="{FF2B5EF4-FFF2-40B4-BE49-F238E27FC236}">
                <a16:creationId xmlns:a16="http://schemas.microsoft.com/office/drawing/2014/main" id="{60733648-9D39-5545-A4F5-7AF879F71E13}"/>
              </a:ext>
            </a:extLst>
          </p:cNvPr>
          <p:cNvPicPr>
            <a:picLocks noChangeAspect="1"/>
          </p:cNvPicPr>
          <p:nvPr/>
        </p:nvPicPr>
        <p:blipFill rotWithShape="1">
          <a:blip r:embed="rId4">
            <a:extLst>
              <a:ext uri="{28A0092B-C50C-407E-A947-70E740481C1C}">
                <a14:useLocalDpi xmlns:a14="http://schemas.microsoft.com/office/drawing/2010/main" val="0"/>
              </a:ext>
            </a:extLst>
          </a:blip>
          <a:srcRect l="30009" t="34903"/>
          <a:stretch/>
        </p:blipFill>
        <p:spPr>
          <a:xfrm>
            <a:off x="1081868" y="3190970"/>
            <a:ext cx="6980264" cy="2758310"/>
          </a:xfrm>
          <a:prstGeom prst="rect">
            <a:avLst/>
          </a:prstGeom>
        </p:spPr>
      </p:pic>
      <p:pic>
        <p:nvPicPr>
          <p:cNvPr id="14" name="Picture 13">
            <a:extLst>
              <a:ext uri="{FF2B5EF4-FFF2-40B4-BE49-F238E27FC236}">
                <a16:creationId xmlns:a16="http://schemas.microsoft.com/office/drawing/2014/main" id="{120166E5-B267-254E-8E3B-DC15903D4D8D}"/>
              </a:ext>
            </a:extLst>
          </p:cNvPr>
          <p:cNvPicPr>
            <a:picLocks noChangeAspect="1"/>
          </p:cNvPicPr>
          <p:nvPr/>
        </p:nvPicPr>
        <p:blipFill rotWithShape="1">
          <a:blip r:embed="rId4">
            <a:extLst>
              <a:ext uri="{28A0092B-C50C-407E-A947-70E740481C1C}">
                <a14:useLocalDpi xmlns:a14="http://schemas.microsoft.com/office/drawing/2010/main" val="0"/>
              </a:ext>
            </a:extLst>
          </a:blip>
          <a:srcRect l="5270" t="-997" r="430" b="81465"/>
          <a:stretch/>
        </p:blipFill>
        <p:spPr>
          <a:xfrm>
            <a:off x="107504" y="2852936"/>
            <a:ext cx="9001000" cy="792088"/>
          </a:xfrm>
          <a:prstGeom prst="rect">
            <a:avLst/>
          </a:prstGeom>
        </p:spPr>
      </p:pic>
    </p:spTree>
    <p:extLst>
      <p:ext uri="{BB962C8B-B14F-4D97-AF65-F5344CB8AC3E}">
        <p14:creationId xmlns:p14="http://schemas.microsoft.com/office/powerpoint/2010/main" val="3786320444"/>
      </p:ext>
    </p:extLst>
  </p:cSld>
  <p:clrMapOvr>
    <a:masterClrMapping/>
  </p:clrMapOvr>
  <p:transition/>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09F9FF-7D75-EB4E-B031-F7788EFC475A}"/>
              </a:ext>
            </a:extLst>
          </p:cNvPr>
          <p:cNvSpPr>
            <a:spLocks noGrp="1"/>
          </p:cNvSpPr>
          <p:nvPr>
            <p:ph type="title"/>
          </p:nvPr>
        </p:nvSpPr>
        <p:spPr/>
        <p:txBody>
          <a:bodyPr/>
          <a:lstStyle/>
          <a:p>
            <a:r>
              <a:rPr lang="en-US" dirty="0"/>
              <a:t>Packaging Omics Methods</a:t>
            </a:r>
          </a:p>
        </p:txBody>
      </p:sp>
      <p:sp>
        <p:nvSpPr>
          <p:cNvPr id="4" name="Slide Number Placeholder 3">
            <a:extLst>
              <a:ext uri="{FF2B5EF4-FFF2-40B4-BE49-F238E27FC236}">
                <a16:creationId xmlns:a16="http://schemas.microsoft.com/office/drawing/2014/main" id="{121FC934-F74E-CD40-A517-45673BEBBFB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Rectangle 2">
            <a:extLst>
              <a:ext uri="{FF2B5EF4-FFF2-40B4-BE49-F238E27FC236}">
                <a16:creationId xmlns:a16="http://schemas.microsoft.com/office/drawing/2014/main" id="{94DBE376-3309-3D48-ACA2-408D614FD6E7}"/>
              </a:ext>
            </a:extLst>
          </p:cNvPr>
          <p:cNvSpPr/>
          <p:nvPr/>
        </p:nvSpPr>
        <p:spPr>
          <a:xfrm>
            <a:off x="228600" y="917858"/>
            <a:ext cx="8735888" cy="203132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Mohammed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Alser</a:t>
            </a:r>
            <a:r>
              <a:rPr kumimoji="0" lang="en-US" sz="1800" b="0" i="0" u="none" strike="noStrike" kern="1200" cap="none" spc="0" normalizeH="0" baseline="0" noProof="0" dirty="0">
                <a:ln>
                  <a:noFill/>
                </a:ln>
                <a:solidFill>
                  <a:srgbClr val="000000"/>
                </a:solidFill>
                <a:effectLst/>
                <a:uLnTx/>
                <a:uFillTx/>
                <a:latin typeface="Tahoma"/>
                <a:ea typeface="+mn-ea"/>
                <a:cs typeface="+mn-cs"/>
              </a:rPr>
              <a:t>, Sharon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Waymost</a:t>
            </a:r>
            <a:r>
              <a:rPr kumimoji="0" lang="en-US" sz="1800" b="0" i="0" u="none" strike="noStrike" kern="1200" cap="none" spc="0" normalizeH="0" baseline="0" noProof="0" dirty="0">
                <a:ln>
                  <a:noFill/>
                </a:ln>
                <a:solidFill>
                  <a:srgbClr val="000000"/>
                </a:solidFill>
                <a:effectLst/>
                <a:uLnTx/>
                <a:uFillTx/>
                <a:latin typeface="Tahoma"/>
                <a:ea typeface="+mn-ea"/>
                <a:cs typeface="+mn-cs"/>
              </a:rPr>
              <a:t>, Ram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Ayyala</a:t>
            </a:r>
            <a:r>
              <a:rPr kumimoji="0" lang="en-US" sz="1800" b="0" i="0" u="none" strike="noStrike" kern="1200" cap="none" spc="0" normalizeH="0" baseline="0" noProof="0" dirty="0">
                <a:ln>
                  <a:noFill/>
                </a:ln>
                <a:solidFill>
                  <a:srgbClr val="000000"/>
                </a:solidFill>
                <a:effectLst/>
                <a:uLnTx/>
                <a:uFillTx/>
                <a:latin typeface="Tahoma"/>
                <a:ea typeface="+mn-ea"/>
                <a:cs typeface="+mn-cs"/>
              </a:rPr>
              <a:t>, Brendan Lawlor, Richard J.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Abdill</a:t>
            </a:r>
            <a:r>
              <a:rPr kumimoji="0" lang="en-US" sz="1800" b="0" i="0" u="none" strike="noStrike" kern="1200" cap="none" spc="0" normalizeH="0" baseline="0" noProof="0" dirty="0">
                <a:ln>
                  <a:noFill/>
                </a:ln>
                <a:solidFill>
                  <a:srgbClr val="000000"/>
                </a:solidFill>
                <a:effectLst/>
                <a:uLnTx/>
                <a:uFillTx/>
                <a:latin typeface="Tahoma"/>
                <a:ea typeface="+mn-ea"/>
                <a:cs typeface="+mn-cs"/>
              </a:rPr>
              <a:t>, Neha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Rajkumar</a:t>
            </a:r>
            <a:r>
              <a:rPr kumimoji="0" lang="en-US" sz="1800" b="0" i="0" u="none" strike="noStrike" kern="1200" cap="none" spc="0" normalizeH="0" baseline="0" noProof="0" dirty="0">
                <a:ln>
                  <a:noFill/>
                </a:ln>
                <a:solidFill>
                  <a:srgbClr val="000000"/>
                </a:solidFill>
                <a:effectLst/>
                <a:uLnTx/>
                <a:uFillTx/>
                <a:latin typeface="Tahoma"/>
                <a:ea typeface="+mn-ea"/>
                <a:cs typeface="+mn-cs"/>
              </a:rPr>
              <a:t>, Nathan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LaPierre</a:t>
            </a:r>
            <a:r>
              <a:rPr kumimoji="0" lang="en-US" sz="1800" b="0" i="0" u="none" strike="noStrike" kern="1200" cap="none" spc="0" normalizeH="0" baseline="0" noProof="0" dirty="0">
                <a:ln>
                  <a:noFill/>
                </a:ln>
                <a:solidFill>
                  <a:srgbClr val="000000"/>
                </a:solidFill>
                <a:effectLst/>
                <a:uLnTx/>
                <a:uFillTx/>
                <a:latin typeface="Tahoma"/>
                <a:ea typeface="+mn-ea"/>
                <a:cs typeface="+mn-cs"/>
              </a:rPr>
              <a:t>, Jaqueline Brito, Andre M. Ribeiro-dos-Santos, Can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Firtina</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Nour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Almadhoun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Varuni</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Sarwal</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Eleazar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Eskin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Qiyang</a:t>
            </a:r>
            <a:r>
              <a:rPr kumimoji="0" lang="en-US" sz="1800" b="0" i="0" u="none" strike="noStrike" kern="1200" cap="none" spc="0" normalizeH="0" baseline="0" noProof="0" dirty="0">
                <a:ln>
                  <a:noFill/>
                </a:ln>
                <a:solidFill>
                  <a:srgbClr val="000000"/>
                </a:solidFill>
                <a:effectLst/>
                <a:uLnTx/>
                <a:uFillTx/>
                <a:latin typeface="Tahoma"/>
                <a:ea typeface="+mn-ea"/>
                <a:cs typeface="+mn-cs"/>
              </a:rPr>
              <a:t> Hu, Derek Strong,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Byoung</a:t>
            </a:r>
            <a:r>
              <a:rPr kumimoji="0" lang="en-US" sz="1800" b="0" i="0" u="none" strike="noStrike" kern="1200" cap="none" spc="0" normalizeH="0" baseline="0" noProof="0" dirty="0">
                <a:ln>
                  <a:noFill/>
                </a:ln>
                <a:solidFill>
                  <a:srgbClr val="000000"/>
                </a:solidFill>
                <a:effectLst/>
                <a:uLnTx/>
                <a:uFillTx/>
                <a:latin typeface="Tahoma"/>
                <a:ea typeface="+mn-ea"/>
                <a:cs typeface="+mn-cs"/>
              </a:rPr>
              <a:t>-Do (BD)Kim, Malak S.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Abedalthagafi</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Onur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Mutlu</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Serghei</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Mangul</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2"/>
              </a:rPr>
              <a:t>Packaging, containerization, and virtualization of computational omics methods: Advances, challenges, and opportunities</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000000"/>
                </a:solidFill>
                <a:effectLst/>
                <a:uLnTx/>
                <a:uFillTx/>
                <a:latin typeface="Tahoma"/>
                <a:ea typeface="+mn-ea"/>
                <a:cs typeface="+mn-cs"/>
              </a:rPr>
              <a:t>arrXiv</a:t>
            </a:r>
            <a:r>
              <a:rPr kumimoji="0" lang="en-US" sz="1800" b="0" i="0" u="none" strike="noStrike" kern="1200" cap="none" spc="0" normalizeH="0" baseline="0" noProof="0" dirty="0">
                <a:ln>
                  <a:noFill/>
                </a:ln>
                <a:solidFill>
                  <a:srgbClr val="000000"/>
                </a:solidFill>
                <a:effectLst/>
                <a:uLnTx/>
                <a:uFillTx/>
                <a:latin typeface="Tahoma"/>
                <a:ea typeface="+mn-ea"/>
                <a:cs typeface="+mn-cs"/>
              </a:rPr>
              <a:t> 2022</a:t>
            </a:r>
          </a:p>
        </p:txBody>
      </p:sp>
      <p:pic>
        <p:nvPicPr>
          <p:cNvPr id="6" name="Picture 5">
            <a:extLst>
              <a:ext uri="{FF2B5EF4-FFF2-40B4-BE49-F238E27FC236}">
                <a16:creationId xmlns:a16="http://schemas.microsoft.com/office/drawing/2014/main" id="{D465556F-B4BA-B542-9EA4-8C823CCC0EC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2860" y="2969806"/>
            <a:ext cx="9367388" cy="2763450"/>
          </a:xfrm>
          <a:prstGeom prst="rect">
            <a:avLst/>
          </a:prstGeom>
        </p:spPr>
      </p:pic>
    </p:spTree>
    <p:extLst>
      <p:ext uri="{BB962C8B-B14F-4D97-AF65-F5344CB8AC3E}">
        <p14:creationId xmlns:p14="http://schemas.microsoft.com/office/powerpoint/2010/main" val="1115830269"/>
      </p:ext>
    </p:extLst>
  </p:cSld>
  <p:clrMapOvr>
    <a:masterClrMapping/>
  </p:clrMapOvr>
  <p:transition/>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344F12-528E-5A48-BAE0-E0DF14FEB9AA}"/>
              </a:ext>
            </a:extLst>
          </p:cNvPr>
          <p:cNvSpPr>
            <a:spLocks noGrp="1"/>
          </p:cNvSpPr>
          <p:nvPr>
            <p:ph type="title"/>
          </p:nvPr>
        </p:nvSpPr>
        <p:spPr>
          <a:xfrm>
            <a:off x="228600" y="152400"/>
            <a:ext cx="8936484" cy="1066800"/>
          </a:xfrm>
        </p:spPr>
        <p:txBody>
          <a:bodyPr/>
          <a:lstStyle/>
          <a:p>
            <a:r>
              <a:rPr lang="en-US" dirty="0"/>
              <a:t>Demeter (HD Food Microbiome Profiling)</a:t>
            </a:r>
          </a:p>
        </p:txBody>
      </p:sp>
      <p:sp>
        <p:nvSpPr>
          <p:cNvPr id="4" name="Slide Number Placeholder 3">
            <a:extLst>
              <a:ext uri="{FF2B5EF4-FFF2-40B4-BE49-F238E27FC236}">
                <a16:creationId xmlns:a16="http://schemas.microsoft.com/office/drawing/2014/main" id="{2664F514-3E94-8048-A442-6555D3EDBF09}"/>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Rectangle 7">
            <a:extLst>
              <a:ext uri="{FF2B5EF4-FFF2-40B4-BE49-F238E27FC236}">
                <a16:creationId xmlns:a16="http://schemas.microsoft.com/office/drawing/2014/main" id="{E2CA0203-DBBA-FD41-ADB8-08D665685A68}"/>
              </a:ext>
            </a:extLst>
          </p:cNvPr>
          <p:cNvSpPr/>
          <p:nvPr/>
        </p:nvSpPr>
        <p:spPr>
          <a:xfrm>
            <a:off x="259409" y="908720"/>
            <a:ext cx="8799307" cy="147732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Taha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Shahroodi</a:t>
            </a:r>
            <a:r>
              <a:rPr kumimoji="0" lang="en-US" sz="1800" b="0" i="0" u="none" strike="noStrike" kern="1200" cap="none" spc="0" normalizeH="0" baseline="0" noProof="0" dirty="0">
                <a:ln>
                  <a:noFill/>
                </a:ln>
                <a:solidFill>
                  <a:srgbClr val="000000"/>
                </a:solidFill>
                <a:effectLst/>
                <a:uLnTx/>
                <a:uFillTx/>
                <a:latin typeface="Tahoma"/>
                <a:ea typeface="+mn-ea"/>
                <a:cs typeface="+mn-cs"/>
              </a:rPr>
              <a:t>, Mahdi Zahedi, Can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Firtina</a:t>
            </a:r>
            <a:r>
              <a:rPr kumimoji="0" lang="en-US" sz="1800" b="0" i="0" u="none" strike="noStrike" kern="1200" cap="none" spc="0" normalizeH="0" baseline="0" noProof="0" dirty="0">
                <a:ln>
                  <a:noFill/>
                </a:ln>
                <a:solidFill>
                  <a:srgbClr val="000000"/>
                </a:solidFill>
                <a:effectLst/>
                <a:uLnTx/>
                <a:uFillTx/>
                <a:latin typeface="Tahoma"/>
                <a:ea typeface="+mn-ea"/>
                <a:cs typeface="+mn-cs"/>
              </a:rPr>
              <a:t>, Mohammed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Alser</a:t>
            </a:r>
            <a:r>
              <a:rPr kumimoji="0" lang="en-US" sz="1800" b="0" i="0" u="none" strike="noStrike" kern="1200" cap="none" spc="0" normalizeH="0" baseline="0" noProof="0" dirty="0">
                <a:ln>
                  <a:noFill/>
                </a:ln>
                <a:solidFill>
                  <a:srgbClr val="000000"/>
                </a:solidFill>
                <a:effectLst/>
                <a:uLnTx/>
                <a:uFillTx/>
                <a:latin typeface="Tahoma"/>
                <a:ea typeface="+mn-ea"/>
                <a:cs typeface="+mn-cs"/>
              </a:rPr>
              <a:t>, Stephan Wong,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000000"/>
                </a:solidFill>
                <a:effectLst/>
                <a:uLnTx/>
                <a:uFillTx/>
                <a:latin typeface="Tahoma"/>
                <a:ea typeface="+mn-ea"/>
                <a:cs typeface="+mn-cs"/>
              </a:rPr>
              <a:t>Onur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Mutlu</a:t>
            </a:r>
            <a:r>
              <a:rPr kumimoji="0" lang="en-US" sz="1800" b="0" i="0" u="none" strike="noStrike" kern="1200" cap="none" spc="0" normalizeH="0" baseline="0" noProof="0" dirty="0">
                <a:ln>
                  <a:noFill/>
                </a:ln>
                <a:solidFill>
                  <a:srgbClr val="000000"/>
                </a:solidFill>
                <a:effectLst/>
                <a:uLnTx/>
                <a:uFillTx/>
                <a:latin typeface="Tahoma"/>
                <a:ea typeface="+mn-ea"/>
                <a:cs typeface="+mn-cs"/>
              </a:rPr>
              <a:t>, Said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Hamdioui</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2"/>
              </a:rPr>
              <a:t>Demeter: A Fast and Energy-Efficient Food Profiler using </a:t>
            </a:r>
            <a:r>
              <a:rPr kumimoji="0" lang="en-US" sz="1800" b="0" i="0" u="none" strike="noStrike" kern="1200" cap="none" spc="0" normalizeH="0" baseline="0" noProof="0" dirty="0" err="1">
                <a:ln>
                  <a:noFill/>
                </a:ln>
                <a:solidFill>
                  <a:srgbClr val="000000"/>
                </a:solidFill>
                <a:effectLst/>
                <a:uLnTx/>
                <a:uFillTx/>
                <a:latin typeface="Tahoma"/>
                <a:ea typeface="+mn-ea"/>
                <a:cs typeface="+mn-cs"/>
                <a:hlinkClick r:id="rId2"/>
              </a:rPr>
              <a:t>Hyperdimensional</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2"/>
              </a:rPr>
              <a:t> Computing in Memory</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IEEE Access, 2022</a:t>
            </a:r>
          </a:p>
        </p:txBody>
      </p:sp>
      <p:pic>
        <p:nvPicPr>
          <p:cNvPr id="18" name="Picture 17">
            <a:extLst>
              <a:ext uri="{FF2B5EF4-FFF2-40B4-BE49-F238E27FC236}">
                <a16:creationId xmlns:a16="http://schemas.microsoft.com/office/drawing/2014/main" id="{DFA282B2-5DFE-D34B-B1A4-29AC7E03DC12}"/>
              </a:ext>
            </a:extLst>
          </p:cNvPr>
          <p:cNvPicPr>
            <a:picLocks noChangeAspect="1"/>
          </p:cNvPicPr>
          <p:nvPr/>
        </p:nvPicPr>
        <p:blipFill rotWithShape="1">
          <a:blip r:embed="rId3">
            <a:extLst>
              <a:ext uri="{28A0092B-C50C-407E-A947-70E740481C1C}">
                <a14:useLocalDpi xmlns:a14="http://schemas.microsoft.com/office/drawing/2010/main" val="0"/>
              </a:ext>
            </a:extLst>
          </a:blip>
          <a:srcRect t="31634"/>
          <a:stretch/>
        </p:blipFill>
        <p:spPr>
          <a:xfrm>
            <a:off x="84584" y="2746484"/>
            <a:ext cx="9080500" cy="3125684"/>
          </a:xfrm>
          <a:prstGeom prst="rect">
            <a:avLst/>
          </a:prstGeom>
        </p:spPr>
      </p:pic>
      <p:pic>
        <p:nvPicPr>
          <p:cNvPr id="19" name="Picture 18">
            <a:extLst>
              <a:ext uri="{FF2B5EF4-FFF2-40B4-BE49-F238E27FC236}">
                <a16:creationId xmlns:a16="http://schemas.microsoft.com/office/drawing/2014/main" id="{2D38C017-C505-654F-B1DD-693D7F4DEF8B}"/>
              </a:ext>
            </a:extLst>
          </p:cNvPr>
          <p:cNvPicPr>
            <a:picLocks noChangeAspect="1"/>
          </p:cNvPicPr>
          <p:nvPr/>
        </p:nvPicPr>
        <p:blipFill rotWithShape="1">
          <a:blip r:embed="rId3">
            <a:extLst>
              <a:ext uri="{28A0092B-C50C-407E-A947-70E740481C1C}">
                <a14:useLocalDpi xmlns:a14="http://schemas.microsoft.com/office/drawing/2010/main" val="0"/>
              </a:ext>
            </a:extLst>
          </a:blip>
          <a:srcRect l="82071" t="-49" b="90599"/>
          <a:stretch/>
        </p:blipFill>
        <p:spPr>
          <a:xfrm>
            <a:off x="6546330" y="2458452"/>
            <a:ext cx="2161554" cy="573626"/>
          </a:xfrm>
          <a:prstGeom prst="rect">
            <a:avLst/>
          </a:prstGeom>
        </p:spPr>
      </p:pic>
    </p:spTree>
    <p:extLst>
      <p:ext uri="{BB962C8B-B14F-4D97-AF65-F5344CB8AC3E}">
        <p14:creationId xmlns:p14="http://schemas.microsoft.com/office/powerpoint/2010/main" val="3589427286"/>
      </p:ext>
    </p:extLst>
  </p:cSld>
  <p:clrMapOvr>
    <a:masterClrMapping/>
  </p:clrMapOvr>
  <p:transition/>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344F12-528E-5A48-BAE0-E0DF14FEB9AA}"/>
              </a:ext>
            </a:extLst>
          </p:cNvPr>
          <p:cNvSpPr>
            <a:spLocks noGrp="1"/>
          </p:cNvSpPr>
          <p:nvPr>
            <p:ph type="title"/>
          </p:nvPr>
        </p:nvSpPr>
        <p:spPr>
          <a:xfrm>
            <a:off x="84584" y="152400"/>
            <a:ext cx="9095928" cy="1066800"/>
          </a:xfrm>
        </p:spPr>
        <p:txBody>
          <a:bodyPr/>
          <a:lstStyle/>
          <a:p>
            <a:r>
              <a:rPr lang="en-US" dirty="0"/>
              <a:t>AIM (PIM Sequence Alignment Framework)</a:t>
            </a:r>
          </a:p>
        </p:txBody>
      </p:sp>
      <p:sp>
        <p:nvSpPr>
          <p:cNvPr id="4" name="Slide Number Placeholder 3">
            <a:extLst>
              <a:ext uri="{FF2B5EF4-FFF2-40B4-BE49-F238E27FC236}">
                <a16:creationId xmlns:a16="http://schemas.microsoft.com/office/drawing/2014/main" id="{2664F514-3E94-8048-A442-6555D3EDBF09}"/>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Rectangle 7">
            <a:extLst>
              <a:ext uri="{FF2B5EF4-FFF2-40B4-BE49-F238E27FC236}">
                <a16:creationId xmlns:a16="http://schemas.microsoft.com/office/drawing/2014/main" id="{E2CA0203-DBBA-FD41-ADB8-08D665685A68}"/>
              </a:ext>
            </a:extLst>
          </p:cNvPr>
          <p:cNvSpPr/>
          <p:nvPr/>
        </p:nvSpPr>
        <p:spPr>
          <a:xfrm>
            <a:off x="259409" y="908720"/>
            <a:ext cx="8799307" cy="175432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000000"/>
                </a:solidFill>
                <a:effectLst/>
                <a:uLnTx/>
                <a:uFillTx/>
                <a:latin typeface="Tahoma"/>
                <a:ea typeface="+mn-ea"/>
                <a:cs typeface="+mn-cs"/>
              </a:rPr>
              <a:t>Safaa</a:t>
            </a:r>
            <a:r>
              <a:rPr kumimoji="0" lang="en-US" sz="1800" b="0" i="0" u="none" strike="noStrike" kern="1200" cap="none" spc="0" normalizeH="0" baseline="0" noProof="0" dirty="0">
                <a:ln>
                  <a:noFill/>
                </a:ln>
                <a:solidFill>
                  <a:srgbClr val="000000"/>
                </a:solidFill>
                <a:effectLst/>
                <a:uLnTx/>
                <a:uFillTx/>
                <a:latin typeface="Tahoma"/>
                <a:ea typeface="+mn-ea"/>
                <a:cs typeface="+mn-cs"/>
              </a:rPr>
              <a:t> Diab, Amir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Nassereldine</a:t>
            </a:r>
            <a:r>
              <a:rPr kumimoji="0" lang="en-US" sz="1800" b="0" i="0" u="none" strike="noStrike" kern="1200" cap="none" spc="0" normalizeH="0" baseline="0" noProof="0" dirty="0">
                <a:ln>
                  <a:noFill/>
                </a:ln>
                <a:solidFill>
                  <a:srgbClr val="000000"/>
                </a:solidFill>
                <a:effectLst/>
                <a:uLnTx/>
                <a:uFillTx/>
                <a:latin typeface="Tahoma"/>
                <a:ea typeface="+mn-ea"/>
                <a:cs typeface="+mn-cs"/>
              </a:rPr>
              <a:t>, Mohammed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Alser</a:t>
            </a:r>
            <a:r>
              <a:rPr kumimoji="0" lang="en-US" sz="1800" b="0" i="0" u="none" strike="noStrike" kern="1200" cap="none" spc="0" normalizeH="0" baseline="0" noProof="0" dirty="0">
                <a:ln>
                  <a:noFill/>
                </a:ln>
                <a:solidFill>
                  <a:srgbClr val="000000"/>
                </a:solidFill>
                <a:effectLst/>
                <a:uLnTx/>
                <a:uFillTx/>
                <a:latin typeface="Tahoma"/>
                <a:ea typeface="+mn-ea"/>
                <a:cs typeface="+mn-cs"/>
              </a:rPr>
              <a:t>, Juan Gómez-Luna,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000000"/>
                </a:solidFill>
                <a:effectLst/>
                <a:uLnTx/>
                <a:uFillTx/>
                <a:latin typeface="Tahoma"/>
                <a:ea typeface="+mn-ea"/>
                <a:cs typeface="+mn-cs"/>
              </a:rPr>
              <a:t>Onur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Mutlu</a:t>
            </a:r>
            <a:r>
              <a:rPr kumimoji="0" lang="en-US" sz="1800" b="0" i="0" u="none" strike="noStrike" kern="1200" cap="none" spc="0" normalizeH="0" baseline="0" noProof="0" dirty="0">
                <a:ln>
                  <a:noFill/>
                </a:ln>
                <a:solidFill>
                  <a:srgbClr val="000000"/>
                </a:solidFill>
                <a:effectLst/>
                <a:uLnTx/>
                <a:uFillTx/>
                <a:latin typeface="Tahoma"/>
                <a:ea typeface="+mn-ea"/>
                <a:cs typeface="+mn-cs"/>
              </a:rPr>
              <a:t>, Izzat El Hajj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2"/>
              </a:rPr>
              <a:t>A Framework for High-throughput Sequence Alignment using Real Processing-in-Memory Systems</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000000"/>
                </a:solidFill>
                <a:effectLst/>
                <a:uLnTx/>
                <a:uFillTx/>
                <a:latin typeface="Tahoma"/>
                <a:ea typeface="+mn-ea"/>
                <a:cs typeface="+mn-cs"/>
              </a:rPr>
              <a:t>arXiv</a:t>
            </a:r>
            <a:r>
              <a:rPr kumimoji="0" lang="en-US" sz="1800" b="0" i="0" u="none" strike="noStrike" kern="1200" cap="none" spc="0" normalizeH="0" baseline="0" noProof="0" dirty="0">
                <a:ln>
                  <a:noFill/>
                </a:ln>
                <a:solidFill>
                  <a:srgbClr val="000000"/>
                </a:solidFill>
                <a:effectLst/>
                <a:uLnTx/>
                <a:uFillTx/>
                <a:latin typeface="Tahoma"/>
                <a:ea typeface="+mn-ea"/>
                <a:cs typeface="+mn-cs"/>
              </a:rPr>
              <a:t>, 2022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3"/>
              </a:rPr>
              <a:t>Source code</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p:txBody>
      </p:sp>
      <p:pic>
        <p:nvPicPr>
          <p:cNvPr id="5" name="Picture 4">
            <a:extLst>
              <a:ext uri="{FF2B5EF4-FFF2-40B4-BE49-F238E27FC236}">
                <a16:creationId xmlns:a16="http://schemas.microsoft.com/office/drawing/2014/main" id="{3416B2AF-9D98-3A48-8F98-13188C54B15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2008" y="2924944"/>
            <a:ext cx="9324528" cy="2750806"/>
          </a:xfrm>
          <a:prstGeom prst="rect">
            <a:avLst/>
          </a:prstGeom>
        </p:spPr>
      </p:pic>
    </p:spTree>
    <p:extLst>
      <p:ext uri="{BB962C8B-B14F-4D97-AF65-F5344CB8AC3E}">
        <p14:creationId xmlns:p14="http://schemas.microsoft.com/office/powerpoint/2010/main" val="1458673092"/>
      </p:ext>
    </p:extLst>
  </p:cSld>
  <p:clrMapOvr>
    <a:masterClrMapping/>
  </p:clrMapOvr>
  <p:transition/>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344F12-528E-5A48-BAE0-E0DF14FEB9AA}"/>
              </a:ext>
            </a:extLst>
          </p:cNvPr>
          <p:cNvSpPr>
            <a:spLocks noGrp="1"/>
          </p:cNvSpPr>
          <p:nvPr>
            <p:ph type="title"/>
          </p:nvPr>
        </p:nvSpPr>
        <p:spPr/>
        <p:txBody>
          <a:bodyPr/>
          <a:lstStyle/>
          <a:p>
            <a:r>
              <a:rPr lang="en-US" dirty="0"/>
              <a:t>Scrooge</a:t>
            </a:r>
          </a:p>
        </p:txBody>
      </p:sp>
      <p:sp>
        <p:nvSpPr>
          <p:cNvPr id="4" name="Slide Number Placeholder 3">
            <a:extLst>
              <a:ext uri="{FF2B5EF4-FFF2-40B4-BE49-F238E27FC236}">
                <a16:creationId xmlns:a16="http://schemas.microsoft.com/office/drawing/2014/main" id="{2664F514-3E94-8048-A442-6555D3EDBF09}"/>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Rectangle 7">
            <a:extLst>
              <a:ext uri="{FF2B5EF4-FFF2-40B4-BE49-F238E27FC236}">
                <a16:creationId xmlns:a16="http://schemas.microsoft.com/office/drawing/2014/main" id="{E2CA0203-DBBA-FD41-ADB8-08D665685A68}"/>
              </a:ext>
            </a:extLst>
          </p:cNvPr>
          <p:cNvSpPr/>
          <p:nvPr/>
        </p:nvSpPr>
        <p:spPr>
          <a:xfrm>
            <a:off x="259409" y="908720"/>
            <a:ext cx="8799307" cy="175432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Joël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Lindegger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Damla</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Senol</a:t>
            </a:r>
            <a:r>
              <a:rPr kumimoji="0" lang="en-US" sz="1800" b="0" i="0" u="none" strike="noStrike" kern="1200" cap="none" spc="0" normalizeH="0" baseline="0" noProof="0" dirty="0">
                <a:ln>
                  <a:noFill/>
                </a:ln>
                <a:solidFill>
                  <a:srgbClr val="000000"/>
                </a:solidFill>
                <a:effectLst/>
                <a:uLnTx/>
                <a:uFillTx/>
                <a:latin typeface="Tahoma"/>
                <a:ea typeface="+mn-ea"/>
                <a:cs typeface="+mn-cs"/>
              </a:rPr>
              <a:t> Cali, Mohammed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Alser</a:t>
            </a:r>
            <a:r>
              <a:rPr kumimoji="0" lang="en-US" sz="1800" b="0" i="0" u="none" strike="noStrike" kern="1200" cap="none" spc="0" normalizeH="0" baseline="0" noProof="0" dirty="0">
                <a:ln>
                  <a:noFill/>
                </a:ln>
                <a:solidFill>
                  <a:srgbClr val="000000"/>
                </a:solidFill>
                <a:effectLst/>
                <a:uLnTx/>
                <a:uFillTx/>
                <a:latin typeface="Tahoma"/>
                <a:ea typeface="+mn-ea"/>
                <a:cs typeface="+mn-cs"/>
              </a:rPr>
              <a:t>, Juan Gómez-Luna,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Nika Mansouri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Ghiasi</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Onur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Mutlu</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2"/>
              </a:rPr>
              <a:t>Scrooge: A Fast and Memory-Frugal Genomic Sequence Aligner for CPUs, GPUs, and ASICs</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endParaRPr kumimoji="0" lang="en-US" sz="1800" b="1"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000000"/>
                </a:solidFill>
                <a:effectLst/>
                <a:uLnTx/>
                <a:uFillTx/>
                <a:latin typeface="Tahoma"/>
                <a:ea typeface="+mn-ea"/>
                <a:cs typeface="+mn-cs"/>
              </a:rPr>
              <a:t>arXiv</a:t>
            </a:r>
            <a:r>
              <a:rPr kumimoji="0" lang="en-US" sz="1800" b="0" i="0" u="none" strike="noStrike" kern="1200" cap="none" spc="0" normalizeH="0" baseline="0" noProof="0" dirty="0">
                <a:ln>
                  <a:noFill/>
                </a:ln>
                <a:solidFill>
                  <a:srgbClr val="000000"/>
                </a:solidFill>
                <a:effectLst/>
                <a:uLnTx/>
                <a:uFillTx/>
                <a:latin typeface="Tahoma"/>
                <a:ea typeface="+mn-ea"/>
                <a:cs typeface="+mn-cs"/>
              </a:rPr>
              <a:t>, 2022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3"/>
              </a:rPr>
              <a:t>Source code</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p:txBody>
      </p:sp>
      <p:pic>
        <p:nvPicPr>
          <p:cNvPr id="5" name="Picture 4">
            <a:extLst>
              <a:ext uri="{FF2B5EF4-FFF2-40B4-BE49-F238E27FC236}">
                <a16:creationId xmlns:a16="http://schemas.microsoft.com/office/drawing/2014/main" id="{B9606031-C99A-7348-B245-2BF2A07A82D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0643" y="2585833"/>
            <a:ext cx="8866514" cy="3769274"/>
          </a:xfrm>
          <a:prstGeom prst="rect">
            <a:avLst/>
          </a:prstGeom>
        </p:spPr>
      </p:pic>
    </p:spTree>
    <p:extLst>
      <p:ext uri="{BB962C8B-B14F-4D97-AF65-F5344CB8AC3E}">
        <p14:creationId xmlns:p14="http://schemas.microsoft.com/office/powerpoint/2010/main" val="1556101152"/>
      </p:ext>
    </p:extLst>
  </p:cSld>
  <p:clrMapOvr>
    <a:masterClrMapping/>
  </p:clrMapOvr>
  <p:transition/>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344F12-528E-5A48-BAE0-E0DF14FEB9AA}"/>
              </a:ext>
            </a:extLst>
          </p:cNvPr>
          <p:cNvSpPr>
            <a:spLocks noGrp="1"/>
          </p:cNvSpPr>
          <p:nvPr>
            <p:ph type="title"/>
          </p:nvPr>
        </p:nvSpPr>
        <p:spPr/>
        <p:txBody>
          <a:bodyPr/>
          <a:lstStyle/>
          <a:p>
            <a:r>
              <a:rPr lang="en-US" dirty="0"/>
              <a:t>Intelligent Genome Analysis</a:t>
            </a:r>
          </a:p>
        </p:txBody>
      </p:sp>
      <p:sp>
        <p:nvSpPr>
          <p:cNvPr id="4" name="Slide Number Placeholder 3">
            <a:extLst>
              <a:ext uri="{FF2B5EF4-FFF2-40B4-BE49-F238E27FC236}">
                <a16:creationId xmlns:a16="http://schemas.microsoft.com/office/drawing/2014/main" id="{2664F514-3E94-8048-A442-6555D3EDBF09}"/>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Rectangle 7">
            <a:extLst>
              <a:ext uri="{FF2B5EF4-FFF2-40B4-BE49-F238E27FC236}">
                <a16:creationId xmlns:a16="http://schemas.microsoft.com/office/drawing/2014/main" id="{E2CA0203-DBBA-FD41-ADB8-08D665685A68}"/>
              </a:ext>
            </a:extLst>
          </p:cNvPr>
          <p:cNvSpPr/>
          <p:nvPr/>
        </p:nvSpPr>
        <p:spPr>
          <a:xfrm>
            <a:off x="259409" y="908720"/>
            <a:ext cx="8799307" cy="175432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rPr>
              <a:t>Mohammed </a:t>
            </a:r>
            <a:r>
              <a:rPr kumimoji="0" lang="en-US" sz="1800" b="1" i="0" u="none" strike="noStrike" kern="1200" cap="none" spc="0" normalizeH="0" baseline="0" noProof="0" dirty="0" err="1">
                <a:ln>
                  <a:noFill/>
                </a:ln>
                <a:solidFill>
                  <a:srgbClr val="000000"/>
                </a:solidFill>
                <a:effectLst/>
                <a:uLnTx/>
                <a:uFillTx/>
                <a:latin typeface="Tahoma"/>
                <a:ea typeface="+mn-ea"/>
                <a:cs typeface="+mn-cs"/>
              </a:rPr>
              <a:t>Alser</a:t>
            </a:r>
            <a:r>
              <a:rPr kumimoji="0" lang="en-US" sz="1800" b="0" i="0" u="none" strike="noStrike" kern="1200" cap="none" spc="0" normalizeH="0" baseline="0" noProof="0" dirty="0">
                <a:ln>
                  <a:noFill/>
                </a:ln>
                <a:solidFill>
                  <a:srgbClr val="000000"/>
                </a:solidFill>
                <a:effectLst/>
                <a:uLnTx/>
                <a:uFillTx/>
                <a:latin typeface="Tahoma"/>
                <a:ea typeface="+mn-ea"/>
                <a:cs typeface="+mn-cs"/>
              </a:rPr>
              <a:t>, Joel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Lindegger</a:t>
            </a:r>
            <a:r>
              <a:rPr kumimoji="0" lang="en-US" sz="1800" b="0" i="0" u="none" strike="noStrike" kern="1200" cap="none" spc="0" normalizeH="0" baseline="0" noProof="0" dirty="0">
                <a:ln>
                  <a:noFill/>
                </a:ln>
                <a:solidFill>
                  <a:srgbClr val="000000"/>
                </a:solidFill>
                <a:effectLst/>
                <a:uLnTx/>
                <a:uFillTx/>
                <a:latin typeface="Tahoma"/>
                <a:ea typeface="+mn-ea"/>
                <a:cs typeface="+mn-cs"/>
              </a:rPr>
              <a:t>, Can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Firtina</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Nour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Almadhoun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Haiyu</a:t>
            </a:r>
            <a:r>
              <a:rPr kumimoji="0" lang="en-US" sz="1800" b="0" i="0" u="none" strike="noStrike" kern="1200" cap="none" spc="0" normalizeH="0" baseline="0" noProof="0" dirty="0">
                <a:ln>
                  <a:noFill/>
                </a:ln>
                <a:solidFill>
                  <a:srgbClr val="000000"/>
                </a:solidFill>
                <a:effectLst/>
                <a:uLnTx/>
                <a:uFillTx/>
                <a:latin typeface="Tahoma"/>
                <a:ea typeface="+mn-ea"/>
                <a:cs typeface="+mn-cs"/>
              </a:rPr>
              <a:t> Mao, Gagandeep Singh, Juan Gomez-Luna,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Onur</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Mutlu</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2"/>
              </a:rPr>
              <a:t>From Molecules to Genomic Variations: Intelligent Algorithms and Architectures for Intelligent Genome Analysis</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Computational and Structural Biotechnology Journal, 2022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3"/>
              </a:rPr>
              <a:t>Source code</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p:txBody>
      </p:sp>
      <p:pic>
        <p:nvPicPr>
          <p:cNvPr id="10" name="Content Placeholder 9">
            <a:extLst>
              <a:ext uri="{FF2B5EF4-FFF2-40B4-BE49-F238E27FC236}">
                <a16:creationId xmlns:a16="http://schemas.microsoft.com/office/drawing/2014/main" id="{F45D9B22-CAE4-6040-89EE-CD3A1307D8EC}"/>
              </a:ext>
            </a:extLst>
          </p:cNvPr>
          <p:cNvPicPr>
            <a:picLocks noGrp="1" noChangeAspect="1"/>
          </p:cNvPicPr>
          <p:nvPr>
            <p:ph idx="1"/>
          </p:nvPr>
        </p:nvPicPr>
        <p:blipFill>
          <a:blip r:embed="rId4">
            <a:extLst>
              <a:ext uri="{28A0092B-C50C-407E-A947-70E740481C1C}">
                <a14:useLocalDpi xmlns:a14="http://schemas.microsoft.com/office/drawing/2010/main" val="0"/>
              </a:ext>
            </a:extLst>
          </a:blip>
          <a:stretch>
            <a:fillRect/>
          </a:stretch>
        </p:blipFill>
        <p:spPr>
          <a:xfrm>
            <a:off x="0" y="2835511"/>
            <a:ext cx="9144000" cy="3413760"/>
          </a:xfrm>
        </p:spPr>
      </p:pic>
    </p:spTree>
    <p:extLst>
      <p:ext uri="{BB962C8B-B14F-4D97-AF65-F5344CB8AC3E}">
        <p14:creationId xmlns:p14="http://schemas.microsoft.com/office/powerpoint/2010/main" val="3829074343"/>
      </p:ext>
    </p:extLst>
  </p:cSld>
  <p:clrMapOvr>
    <a:masterClrMapping/>
  </p:clrMapOvr>
  <p:transition/>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1" name="Title 1"/>
          <p:cNvSpPr>
            <a:spLocks noGrp="1"/>
          </p:cNvSpPr>
          <p:nvPr>
            <p:ph type="title"/>
          </p:nvPr>
        </p:nvSpPr>
        <p:spPr>
          <a:xfrm>
            <a:off x="228600" y="152400"/>
            <a:ext cx="8610600" cy="749300"/>
          </a:xfrm>
        </p:spPr>
        <p:txBody>
          <a:bodyPr>
            <a:normAutofit/>
          </a:bodyPr>
          <a:lstStyle/>
          <a:p>
            <a:r>
              <a:rPr lang="en-US" dirty="0">
                <a:latin typeface="Garamond" charset="0"/>
                <a:ea typeface="ＭＳ Ｐゴシック" charset="0"/>
                <a:cs typeface="ＭＳ Ｐゴシック" charset="0"/>
              </a:rPr>
              <a:t>Pairwise Sequence Alignment using PIM</a:t>
            </a:r>
          </a:p>
        </p:txBody>
      </p:sp>
      <p:sp>
        <p:nvSpPr>
          <p:cNvPr id="22016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C415228-36BB-6A41-A6C3-7A42358B1C84}"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326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
        <p:nvSpPr>
          <p:cNvPr id="6" name="Content Placeholder 5">
            <a:extLst>
              <a:ext uri="{FF2B5EF4-FFF2-40B4-BE49-F238E27FC236}">
                <a16:creationId xmlns:a16="http://schemas.microsoft.com/office/drawing/2014/main" id="{B495357C-B4C8-D64E-BBAC-63E30B898627}"/>
              </a:ext>
            </a:extLst>
          </p:cNvPr>
          <p:cNvSpPr>
            <a:spLocks noGrp="1"/>
          </p:cNvSpPr>
          <p:nvPr>
            <p:ph idx="1"/>
          </p:nvPr>
        </p:nvSpPr>
        <p:spPr>
          <a:xfrm>
            <a:off x="228600" y="980728"/>
            <a:ext cx="8610600" cy="5400600"/>
          </a:xfrm>
        </p:spPr>
        <p:txBody>
          <a:bodyPr/>
          <a:lstStyle/>
          <a:p>
            <a:r>
              <a:rPr lang="en-US" sz="1800" dirty="0" err="1"/>
              <a:t>Safaa</a:t>
            </a:r>
            <a:r>
              <a:rPr lang="en-US" sz="1800" dirty="0"/>
              <a:t> Diab, Amir </a:t>
            </a:r>
            <a:r>
              <a:rPr lang="en-US" sz="1800" dirty="0" err="1"/>
              <a:t>Nassereldine</a:t>
            </a:r>
            <a:r>
              <a:rPr lang="en-US" sz="1800" dirty="0"/>
              <a:t>, Mohammed </a:t>
            </a:r>
            <a:r>
              <a:rPr lang="en-US" sz="1800" dirty="0" err="1"/>
              <a:t>Alser</a:t>
            </a:r>
            <a:r>
              <a:rPr lang="en-US" sz="1800" dirty="0"/>
              <a:t>, Juan Gómez Luna, </a:t>
            </a:r>
            <a:r>
              <a:rPr lang="en-US" sz="1800" dirty="0" err="1"/>
              <a:t>Onur</a:t>
            </a:r>
            <a:r>
              <a:rPr lang="en-US" sz="1800" dirty="0"/>
              <a:t> </a:t>
            </a:r>
            <a:r>
              <a:rPr lang="en-US" sz="1800" dirty="0" err="1"/>
              <a:t>Mutlu</a:t>
            </a:r>
            <a:r>
              <a:rPr lang="en-US" sz="1800" dirty="0"/>
              <a:t>, and Izzat El Hajj,</a:t>
            </a:r>
            <a:br>
              <a:rPr lang="en-US" sz="1800" dirty="0"/>
            </a:br>
            <a:r>
              <a:rPr lang="en-US" sz="1800" dirty="0">
                <a:solidFill>
                  <a:srgbClr val="0432FF"/>
                </a:solidFill>
                <a:hlinkClick r:id="rId3">
                  <a:extLst>
                    <a:ext uri="{A12FA001-AC4F-418D-AE19-62706E023703}">
                      <ahyp:hlinkClr xmlns:ahyp="http://schemas.microsoft.com/office/drawing/2018/hyperlinkcolor" val="tx"/>
                    </a:ext>
                  </a:extLst>
                </a:hlinkClick>
              </a:rPr>
              <a:t>"High-throughput Pairwise Alignment with the Wavefront Algorithm using Processing-in-Memory"</a:t>
            </a:r>
            <a:br>
              <a:rPr lang="en-US" sz="1800" dirty="0">
                <a:solidFill>
                  <a:srgbClr val="996600"/>
                </a:solidFill>
                <a:hlinkClick r:id="rId3">
                  <a:extLst>
                    <a:ext uri="{A12FA001-AC4F-418D-AE19-62706E023703}">
                      <ahyp:hlinkClr xmlns:ahyp="http://schemas.microsoft.com/office/drawing/2018/hyperlinkcolor" val="tx"/>
                    </a:ext>
                  </a:extLst>
                </a:hlinkClick>
              </a:rPr>
            </a:br>
            <a:r>
              <a:rPr lang="en-US" sz="1800" dirty="0"/>
              <a:t>Preprint in </a:t>
            </a:r>
            <a:r>
              <a:rPr lang="en-US" sz="1800" i="1" dirty="0">
                <a:hlinkClick r:id="rId4"/>
              </a:rPr>
              <a:t>arXiv</a:t>
            </a:r>
            <a:r>
              <a:rPr lang="en-US" sz="1800" dirty="0"/>
              <a:t>, 2022. </a:t>
            </a:r>
          </a:p>
        </p:txBody>
      </p:sp>
      <p:pic>
        <p:nvPicPr>
          <p:cNvPr id="4" name="Picture 3" descr="Text&#10;&#10;Description automatically generated">
            <a:extLst>
              <a:ext uri="{FF2B5EF4-FFF2-40B4-BE49-F238E27FC236}">
                <a16:creationId xmlns:a16="http://schemas.microsoft.com/office/drawing/2014/main" id="{AA32546E-064C-89D1-B670-38020112842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246" y="3645024"/>
            <a:ext cx="9140754" cy="1947726"/>
          </a:xfrm>
          <a:prstGeom prst="rect">
            <a:avLst/>
          </a:prstGeom>
        </p:spPr>
      </p:pic>
    </p:spTree>
    <p:extLst>
      <p:ext uri="{BB962C8B-B14F-4D97-AF65-F5344CB8AC3E}">
        <p14:creationId xmlns:p14="http://schemas.microsoft.com/office/powerpoint/2010/main" val="3666459339"/>
      </p:ext>
    </p:extLst>
  </p:cSld>
  <p:clrMapOvr>
    <a:masterClrMapping/>
  </p:clrMapOvr>
  <p:transition/>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366713" y="1670571"/>
            <a:ext cx="8428037" cy="822325"/>
          </a:xfrm>
        </p:spPr>
        <p:txBody>
          <a:bodyPr/>
          <a:lstStyle/>
          <a:p>
            <a:pPr algn="ctr" eaLnBrk="1" hangingPunct="1"/>
            <a:r>
              <a:rPr lang="en-US" sz="5000" b="1" dirty="0">
                <a:latin typeface="Garamond" charset="0"/>
              </a:rPr>
              <a:t>Backup Slides for Further Info</a:t>
            </a: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1280627784"/>
      </p:ext>
    </p:extLst>
  </p:cSld>
  <p:clrMapOvr>
    <a:masterClrMapping/>
  </p:clrMapOvr>
  <p:transition/>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PIM (I)</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884955"/>
            <a:ext cx="8851900" cy="5211762"/>
          </a:xfrm>
        </p:spPr>
        <p:txBody>
          <a:bodyPr/>
          <a:lstStyle/>
          <a:p>
            <a:r>
              <a:rPr lang="en-US" sz="2000" dirty="0">
                <a:solidFill>
                  <a:srgbClr val="FF0000"/>
                </a:solidFill>
              </a:rPr>
              <a:t>Computer Architecture, Fall 2020, Lecture 6</a:t>
            </a:r>
          </a:p>
          <a:p>
            <a:pPr lvl="1"/>
            <a:r>
              <a:rPr lang="en-US" sz="2000" b="1" dirty="0"/>
              <a:t>Computation in Memory </a:t>
            </a:r>
            <a:r>
              <a:rPr lang="en-US" sz="2000" dirty="0"/>
              <a:t>(ETH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https://www.youtube.com/watch?v=oGcZAGwfEUE&amp;list=PL5Q2soXY2Zi9xidyIgBxUz7xRPS-wisBN&amp;index=12</a:t>
            </a:r>
            <a:endParaRPr lang="en-US" sz="1700" dirty="0">
              <a:solidFill>
                <a:srgbClr val="0000FF"/>
              </a:solidFill>
            </a:endParaRPr>
          </a:p>
          <a:p>
            <a:pPr lvl="1"/>
            <a:endParaRPr lang="en-US" sz="600" dirty="0">
              <a:solidFill>
                <a:srgbClr val="FF0000"/>
              </a:solidFill>
            </a:endParaRPr>
          </a:p>
          <a:p>
            <a:r>
              <a:rPr lang="en-US" sz="2000" dirty="0">
                <a:solidFill>
                  <a:srgbClr val="FF0000"/>
                </a:solidFill>
              </a:rPr>
              <a:t>Computer Architecture, Fall 2020, Lecture 7</a:t>
            </a:r>
          </a:p>
          <a:p>
            <a:pPr lvl="1"/>
            <a:r>
              <a:rPr lang="en-US" sz="2000" b="1" dirty="0"/>
              <a:t>Near-Data Processing </a:t>
            </a:r>
            <a:r>
              <a:rPr lang="en-US" sz="2000" dirty="0"/>
              <a:t>(ETH Zürich, Fall 2020)</a:t>
            </a:r>
          </a:p>
          <a:p>
            <a:pPr lvl="1"/>
            <a:r>
              <a:rPr lang="en-US" sz="1700" dirty="0">
                <a:solidFill>
                  <a:srgbClr val="0000FF"/>
                </a:solidFill>
                <a:hlinkClick r:id="rId3">
                  <a:extLst>
                    <a:ext uri="{A12FA001-AC4F-418D-AE19-62706E023703}">
                      <ahyp:hlinkClr xmlns:ahyp="http://schemas.microsoft.com/office/drawing/2018/hyperlinkcolor" val="tx"/>
                    </a:ext>
                  </a:extLst>
                </a:hlinkClick>
              </a:rPr>
              <a:t>https://www.youtube.com/watch?v=j2GIigqn1Qw&amp;list=PL5Q2soXY2Zi9xidyIgBxUz7xRPS-wisBN&amp;index=13</a:t>
            </a:r>
            <a:endParaRPr lang="en-US" sz="1700" dirty="0">
              <a:solidFill>
                <a:srgbClr val="0000FF"/>
              </a:solidFill>
            </a:endParaRPr>
          </a:p>
          <a:p>
            <a:pPr lvl="1"/>
            <a:endParaRPr lang="en-US" sz="600" dirty="0">
              <a:solidFill>
                <a:srgbClr val="0000FF"/>
              </a:solidFill>
            </a:endParaRPr>
          </a:p>
          <a:p>
            <a:r>
              <a:rPr lang="en-US" sz="2000" dirty="0">
                <a:solidFill>
                  <a:srgbClr val="FF0000"/>
                </a:solidFill>
              </a:rPr>
              <a:t>Computer Architecture, Fall 2020, Lecture 11a</a:t>
            </a:r>
          </a:p>
          <a:p>
            <a:pPr lvl="1"/>
            <a:r>
              <a:rPr lang="en-US" sz="2000" b="1" dirty="0"/>
              <a:t>Memory Controllers </a:t>
            </a:r>
            <a:r>
              <a:rPr lang="en-US" sz="2000" dirty="0"/>
              <a:t>(ETH Zürich, Fall 2020)</a:t>
            </a:r>
          </a:p>
          <a:p>
            <a:pPr lvl="1"/>
            <a:r>
              <a:rPr lang="en-US" sz="1700" dirty="0">
                <a:solidFill>
                  <a:srgbClr val="0000FF"/>
                </a:solidFill>
                <a:hlinkClick r:id="rId4">
                  <a:extLst>
                    <a:ext uri="{A12FA001-AC4F-418D-AE19-62706E023703}">
                      <ahyp:hlinkClr xmlns:ahyp="http://schemas.microsoft.com/office/drawing/2018/hyperlinkcolor" val="tx"/>
                    </a:ext>
                  </a:extLst>
                </a:hlinkClick>
              </a:rPr>
              <a:t>https://www.youtube.com/watch?v=TeG773OgiMQ&amp;list=PL5Q2soXY2Zi9xidyIgBxUz7xRPS-wisBN&amp;index=20 </a:t>
            </a:r>
          </a:p>
          <a:p>
            <a:pPr lvl="1"/>
            <a:endParaRPr lang="en-US" sz="600" dirty="0">
              <a:solidFill>
                <a:srgbClr val="0000FF"/>
              </a:solidFill>
              <a:hlinkClick r:id="rId4">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Lecture 12d</a:t>
            </a:r>
          </a:p>
          <a:p>
            <a:pPr lvl="1"/>
            <a:r>
              <a:rPr lang="en-US" sz="2000" b="1" dirty="0"/>
              <a:t>Real Processing-in-DRAM with UPMEM </a:t>
            </a:r>
            <a:r>
              <a:rPr lang="en-US" sz="2000" dirty="0"/>
              <a:t>(ETH Zürich, Fall 2020)</a:t>
            </a:r>
          </a:p>
          <a:p>
            <a:pPr lvl="1"/>
            <a:r>
              <a:rPr lang="en-US" sz="1700" dirty="0">
                <a:solidFill>
                  <a:srgbClr val="0000FF"/>
                </a:solidFill>
                <a:hlinkClick r:id="rId5">
                  <a:extLst>
                    <a:ext uri="{A12FA001-AC4F-418D-AE19-62706E023703}">
                      <ahyp:hlinkClr xmlns:ahyp="http://schemas.microsoft.com/office/drawing/2018/hyperlinkcolor" val="tx"/>
                    </a:ext>
                  </a:extLst>
                </a:hlinkClick>
              </a:rPr>
              <a:t>https://www.youtube.com/watch?v=Sscy1Wrr22A&amp;list=PL5Q2soXY2Zi9xidyIgBxUz7xRPS-wisBN&amp;index=25</a:t>
            </a:r>
            <a:endParaRPr lang="en-US" sz="1700" dirty="0">
              <a:solidFill>
                <a:srgbClr val="0000FF"/>
              </a:solidFill>
            </a:endParaRPr>
          </a:p>
          <a:p>
            <a:pPr lvl="1"/>
            <a:endParaRPr lang="en-US" sz="2000" dirty="0"/>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328</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6">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140298248"/>
      </p:ext>
    </p:extLst>
  </p:cSld>
  <p:clrMapOvr>
    <a:masterClrMapping/>
  </p:clrMapOvr>
  <p:transition/>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PIM (II)</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1036638"/>
            <a:ext cx="8851900" cy="5211762"/>
          </a:xfrm>
        </p:spPr>
        <p:txBody>
          <a:bodyPr/>
          <a:lstStyle/>
          <a:p>
            <a:r>
              <a:rPr lang="en-US" sz="2000" dirty="0">
                <a:solidFill>
                  <a:srgbClr val="FF0000"/>
                </a:solidFill>
              </a:rPr>
              <a:t>Computer Architecture, Fall 2020, Lecture 15</a:t>
            </a:r>
          </a:p>
          <a:p>
            <a:pPr lvl="1"/>
            <a:r>
              <a:rPr lang="en-US" sz="2000" b="1" dirty="0"/>
              <a:t>Emerging Memory Technologies </a:t>
            </a:r>
            <a:r>
              <a:rPr lang="en-US" sz="2000" dirty="0"/>
              <a:t>(ETH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https://www.youtube.com/watch?v=AlE1rD9G_YU&amp;list=PL5Q2soXY2Zi9xidyIgBxUz7xRPS-wisBN&amp;index=28</a:t>
            </a:r>
          </a:p>
          <a:p>
            <a:pPr lvl="1"/>
            <a:endParaRPr lang="en-US" sz="1700" dirty="0">
              <a:solidFill>
                <a:srgbClr val="0000FF"/>
              </a:solidFill>
              <a:hlinkClick r:id="rId2">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Lecture 16a</a:t>
            </a:r>
          </a:p>
          <a:p>
            <a:pPr lvl="1"/>
            <a:r>
              <a:rPr lang="en-US" sz="2000" b="1" dirty="0"/>
              <a:t>Opportunities &amp; Challenges of Emerging Memory Technologies </a:t>
            </a:r>
            <a:r>
              <a:rPr lang="en-US" sz="2000" dirty="0"/>
              <a:t>(ETH Zürich, Fall 2020)</a:t>
            </a:r>
          </a:p>
          <a:p>
            <a:pPr lvl="1"/>
            <a:r>
              <a:rPr lang="en-US" sz="1700" dirty="0">
                <a:solidFill>
                  <a:srgbClr val="0000FF"/>
                </a:solidFill>
                <a:hlinkClick r:id="rId3">
                  <a:extLst>
                    <a:ext uri="{A12FA001-AC4F-418D-AE19-62706E023703}">
                      <ahyp:hlinkClr xmlns:ahyp="http://schemas.microsoft.com/office/drawing/2018/hyperlinkcolor" val="tx"/>
                    </a:ext>
                  </a:extLst>
                </a:hlinkClick>
              </a:rPr>
              <a:t>https://www.youtube.com/watch?v=pmLszWGmMGQ&amp;list=PL5Q2soXY2Zi9xidyIgBxUz7xRPS-wisBN&amp;index=29</a:t>
            </a:r>
          </a:p>
          <a:p>
            <a:pPr lvl="1"/>
            <a:endParaRPr lang="en-US" sz="1700" dirty="0">
              <a:solidFill>
                <a:srgbClr val="0000FF"/>
              </a:solidFill>
              <a:hlinkClick r:id="rId3">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Guest Lecture</a:t>
            </a:r>
          </a:p>
          <a:p>
            <a:pPr lvl="1"/>
            <a:r>
              <a:rPr lang="en-US" sz="2000" b="1" dirty="0"/>
              <a:t>In-Memory Computing: Memory Devices &amp; Applications </a:t>
            </a:r>
            <a:r>
              <a:rPr lang="en-US" sz="2000" dirty="0"/>
              <a:t>(ETH Zürich, Fall 2020)</a:t>
            </a:r>
          </a:p>
          <a:p>
            <a:pPr lvl="1"/>
            <a:r>
              <a:rPr lang="en-US" sz="1700" dirty="0">
                <a:solidFill>
                  <a:srgbClr val="0000FF"/>
                </a:solidFill>
                <a:hlinkClick r:id="rId4">
                  <a:extLst>
                    <a:ext uri="{A12FA001-AC4F-418D-AE19-62706E023703}">
                      <ahyp:hlinkClr xmlns:ahyp="http://schemas.microsoft.com/office/drawing/2018/hyperlinkcolor" val="tx"/>
                    </a:ext>
                  </a:extLst>
                </a:hlinkClick>
              </a:rPr>
              <a:t>https://www.youtube.com/watch?v=wNmqQHiEZNk&amp;list=PL5Q2soXY2Zi9xidyIgBxUz7xRPS-wisBN&amp;index=41</a:t>
            </a:r>
          </a:p>
          <a:p>
            <a:pPr lvl="1"/>
            <a:endParaRPr lang="en-US" sz="2000" dirty="0"/>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5">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461146814"/>
      </p:ext>
    </p:extLst>
  </p:cSld>
  <p:clrMapOvr>
    <a:masterClrMapping/>
  </p:clrMapOvr>
  <p:transition/>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Genome Analysis</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93198" name="Picture 14" descr="Image result for blood sample"/>
          <p:cNvPicPr>
            <a:picLocks noChangeAspect="1" noChangeArrowheads="1"/>
          </p:cNvPicPr>
          <p:nvPr/>
        </p:nvPicPr>
        <p:blipFill rotWithShape="1">
          <a:blip r:embed="rId3">
            <a:extLst>
              <a:ext uri="{28A0092B-C50C-407E-A947-70E740481C1C}">
                <a14:useLocalDpi xmlns:a14="http://schemas.microsoft.com/office/drawing/2010/main"/>
              </a:ext>
            </a:extLst>
          </a:blip>
          <a:srcRect/>
          <a:stretch/>
        </p:blipFill>
        <p:spPr bwMode="auto">
          <a:xfrm>
            <a:off x="3347864" y="994773"/>
            <a:ext cx="3762447" cy="1656184"/>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p:cNvSpPr/>
          <p:nvPr/>
        </p:nvSpPr>
        <p:spPr>
          <a:xfrm>
            <a:off x="0" y="4134559"/>
            <a:ext cx="9144000" cy="224676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5F5F5F"/>
                </a:solidFill>
                <a:effectLst/>
                <a:uLnTx/>
                <a:uFillTx/>
                <a:latin typeface="Calibri" panose="020F0502020204030204" pitchFamily="34" charset="0"/>
                <a:ea typeface="+mn-ea"/>
                <a:cs typeface="Calibri" panose="020F0502020204030204" pitchFamily="34" charset="0"/>
              </a:rPr>
              <a:t>&gt;CCTCCTCAGTGCCACCCAGCCCACTGGCAGCTCCCAAACAGGCTCTTATTAAAACACCCTGTTCCCTGCCCCTTGGAGTGAGGTGTCAAGGACCTAAACTAAAAAAAAAAAAAGAAAAAGAAAAGAAAAAGAATTTAAAATTTAAGTAATTCTTTGAAAAAAACTAATTTCTAAGCTTCTTCATGTCAAGGACCTAATGTGCTAAACAGCACTTTTTTGACCATTATTTTGGATCTGAAAGAAATCAAGAATAAATGAAGGACTTGATACATTGGAAGAGGAGAGTCAAGGACCTACAGAAAAAAAAAAAAAAGAAAAAGAAAAGAAAAAGA</a:t>
            </a:r>
            <a:r>
              <a:rPr kumimoji="0" lang="en-US" sz="1400" b="1" i="0" u="none" strike="noStrike" kern="1200" cap="none" spc="0" normalizeH="0" baseline="0" noProof="0">
                <a:ln>
                  <a:noFill/>
                </a:ln>
                <a:solidFill>
                  <a:srgbClr val="FF0000"/>
                </a:solidFill>
                <a:effectLst/>
                <a:uLnTx/>
                <a:uFillTx/>
                <a:latin typeface="Calibri" panose="020F0502020204030204" pitchFamily="34" charset="0"/>
                <a:ea typeface="+mn-ea"/>
                <a:cs typeface="Calibri" panose="020F0502020204030204" pitchFamily="34" charset="0"/>
              </a:rPr>
              <a:t>A</a:t>
            </a:r>
            <a:r>
              <a:rPr kumimoji="0" lang="en-US" sz="1400" b="0" i="0" u="none" strike="noStrike" kern="1200" cap="none" spc="0" normalizeH="0" baseline="0" noProof="0">
                <a:ln>
                  <a:noFill/>
                </a:ln>
                <a:solidFill>
                  <a:srgbClr val="5F5F5F"/>
                </a:solidFill>
                <a:effectLst/>
                <a:uLnTx/>
                <a:uFillTx/>
                <a:latin typeface="Calibri" panose="020F0502020204030204" pitchFamily="34" charset="0"/>
                <a:ea typeface="+mn-ea"/>
                <a:cs typeface="Calibri" panose="020F0502020204030204" pitchFamily="34" charset="0"/>
              </a:rPr>
              <a:t>TTTAAAATTTAAGTAATTCTTTGAAAAAAACTAATTTCTAAGCTTCTT</a:t>
            </a:r>
            <a:r>
              <a:rPr kumimoji="0" lang="en-US" sz="1400" b="1" i="0" u="none" strike="noStrike" kern="1200" cap="none" spc="0" normalizeH="0" baseline="0" noProof="0">
                <a:ln>
                  <a:noFill/>
                </a:ln>
                <a:solidFill>
                  <a:srgbClr val="FF0000"/>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rPr>
              <a:t>C</a:t>
            </a:r>
            <a:r>
              <a:rPr kumimoji="0" lang="en-US" sz="1400" b="0" i="0" u="none" strike="noStrike" kern="1200" cap="none" spc="0" normalizeH="0" baseline="0" noProof="0">
                <a:ln>
                  <a:noFill/>
                </a:ln>
                <a:solidFill>
                  <a:srgbClr val="5F5F5F"/>
                </a:solidFill>
                <a:effectLst/>
                <a:uLnTx/>
                <a:uFillTx/>
                <a:latin typeface="Calibri" panose="020F0502020204030204" pitchFamily="34" charset="0"/>
                <a:ea typeface="+mn-ea"/>
                <a:cs typeface="Calibri" panose="020F0502020204030204" pitchFamily="34" charset="0"/>
              </a:rPr>
              <a:t>ATGTCAAGGACCTAATGTCTGTGTTGCAGGTCTTCTTGCATTTCCCTGTCAAAAGAAAAAGAATTTAAAATTTAAGTAATTCTTTGAAAAAAACTAATTTCTAAGCTTCTTCATGTCAAGGACCTAATGTCAGGCCAAGAGTTGCAAAAAAAAAAAAAGAAAAAGAAAAGAAAAAGAATTTAAAATTTA</a:t>
            </a:r>
            <a:r>
              <a:rPr kumimoji="0" lang="en-US" sz="1400" b="1" i="0" u="none" strike="noStrike" kern="1200" cap="none" spc="0" normalizeH="0" baseline="0" noProof="0">
                <a:ln>
                  <a:noFill/>
                </a:ln>
                <a:solidFill>
                  <a:srgbClr val="FF0000"/>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rPr>
              <a:t>A</a:t>
            </a:r>
            <a:r>
              <a:rPr kumimoji="0" lang="en-US" sz="1400" b="0" i="0" u="none" strike="noStrike" kern="1200" cap="none" spc="0" normalizeH="0" baseline="0" noProof="0">
                <a:ln>
                  <a:noFill/>
                </a:ln>
                <a:solidFill>
                  <a:srgbClr val="5F5F5F"/>
                </a:solidFill>
                <a:effectLst/>
                <a:uLnTx/>
                <a:uFillTx/>
                <a:latin typeface="Calibri" panose="020F0502020204030204" pitchFamily="34" charset="0"/>
                <a:ea typeface="+mn-ea"/>
                <a:cs typeface="Calibri" panose="020F0502020204030204" pitchFamily="34" charset="0"/>
              </a:rPr>
              <a:t>GTAATTCTTTGAAAAAAACTAATTTCTAAGCTTCTTCATGTCAAGGACCTAATGTAGCCAGAATGGTTGTGGGATGGGAGCCTCTGTGGACCGACCAGGTAGCTCTCTTTTCCACACTGTAGTCTCAAAGCTTCTTCATGTGGTTTCTCTGAGTGAAAAAAAAAAAAAGAAAAAGAAAAGAAAAAGAATTTAAAATTTAAGTAATTCTTTGAAAAAAACTAATTTCTAAGCTT</a:t>
            </a:r>
            <a:r>
              <a:rPr kumimoji="0" lang="en-US" sz="1400" b="1" i="0" u="none" strike="noStrike" kern="1200" cap="none" spc="0" normalizeH="0" baseline="0" noProof="0">
                <a:ln>
                  <a:noFill/>
                </a:ln>
                <a:solidFill>
                  <a:srgbClr val="FF0000"/>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rPr>
              <a:t>T</a:t>
            </a:r>
            <a:r>
              <a:rPr kumimoji="0" lang="en-US" sz="1400" b="0" i="0" u="none" strike="noStrike" kern="1200" cap="none" spc="0" normalizeH="0" baseline="0" noProof="0">
                <a:ln>
                  <a:noFill/>
                </a:ln>
                <a:solidFill>
                  <a:srgbClr val="5F5F5F"/>
                </a:solidFill>
                <a:effectLst/>
                <a:uLnTx/>
                <a:uFillTx/>
                <a:latin typeface="Calibri" panose="020F0502020204030204" pitchFamily="34" charset="0"/>
                <a:ea typeface="+mn-ea"/>
                <a:cs typeface="Calibri" panose="020F0502020204030204" pitchFamily="34" charset="0"/>
              </a:rPr>
              <a:t>TTCATGTCAAGGACCTAATGTAGCTATACTGAACGTTATCTAGGGGAAAGATTGAAGGGGAGCTCTAAGGTCAACACACCACCACTTCCCAGAAAGCTTCTTCA……</a:t>
            </a:r>
          </a:p>
        </p:txBody>
      </p:sp>
      <p:sp>
        <p:nvSpPr>
          <p:cNvPr id="11" name="Rectangle 10"/>
          <p:cNvSpPr/>
          <p:nvPr/>
        </p:nvSpPr>
        <p:spPr>
          <a:xfrm>
            <a:off x="2267744" y="2955723"/>
            <a:ext cx="4680520" cy="954107"/>
          </a:xfrm>
          <a:prstGeom prst="rect">
            <a:avLst/>
          </a:prstGeom>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0000FF"/>
                </a:solidFill>
                <a:effectLst/>
                <a:uLnTx/>
                <a:uFillTx/>
                <a:latin typeface="Tahoma"/>
                <a:ea typeface="+mn-ea"/>
                <a:cs typeface="+mn-cs"/>
              </a:rPr>
              <a:t>machine can read the </a:t>
            </a:r>
            <a:r>
              <a:rPr kumimoji="0" lang="en-US" sz="2800" b="1" i="1" u="none" strike="noStrike" kern="1200" cap="none" spc="0" normalizeH="0" baseline="0" noProof="0">
                <a:ln>
                  <a:noFill/>
                </a:ln>
                <a:solidFill>
                  <a:srgbClr val="0000FF"/>
                </a:solidFill>
                <a:effectLst/>
                <a:uLnTx/>
                <a:uFillTx/>
                <a:latin typeface="Tahoma"/>
                <a:ea typeface="+mn-ea"/>
                <a:cs typeface="+mn-cs"/>
              </a:rPr>
              <a:t>entire</a:t>
            </a:r>
            <a:r>
              <a:rPr kumimoji="0" lang="en-US" sz="2800" b="0" i="0" u="none" strike="noStrike" kern="1200" cap="none" spc="0" normalizeH="0" baseline="0" noProof="0">
                <a:ln>
                  <a:noFill/>
                </a:ln>
                <a:solidFill>
                  <a:srgbClr val="0000FF"/>
                </a:solidFill>
                <a:effectLst/>
                <a:uLnTx/>
                <a:uFillTx/>
                <a:latin typeface="Tahoma"/>
                <a:ea typeface="+mn-ea"/>
                <a:cs typeface="+mn-cs"/>
              </a:rPr>
              <a:t> content of a genome</a:t>
            </a:r>
          </a:p>
        </p:txBody>
      </p:sp>
      <p:pic>
        <p:nvPicPr>
          <p:cNvPr id="94213" name="Picture 5" descr="Image result for arrow"/>
          <p:cNvPicPr>
            <a:picLocks noChangeAspect="1" noChangeArrowheads="1"/>
          </p:cNvPicPr>
          <p:nvPr/>
        </p:nvPicPr>
        <p:blipFill>
          <a:blip r:embed="rId4" cstate="print">
            <a:duotone>
              <a:prstClr val="black"/>
              <a:srgbClr val="00B0F0">
                <a:tint val="45000"/>
                <a:satMod val="400000"/>
              </a:srgbClr>
            </a:duotone>
            <a:extLst>
              <a:ext uri="{28A0092B-C50C-407E-A947-70E740481C1C}">
                <a14:useLocalDpi xmlns:a14="http://schemas.microsoft.com/office/drawing/2010/main"/>
              </a:ext>
            </a:extLst>
          </a:blip>
          <a:srcRect/>
          <a:stretch>
            <a:fillRect/>
          </a:stretch>
        </p:blipFill>
        <p:spPr bwMode="auto">
          <a:xfrm rot="7342003">
            <a:off x="6651220" y="2550363"/>
            <a:ext cx="1439517" cy="1439517"/>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899592" y="2924944"/>
            <a:ext cx="1611339" cy="1015663"/>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C00000"/>
                </a:solidFill>
                <a:effectLst>
                  <a:outerShdw blurRad="38100" dist="38100" dir="2700000" algn="tl">
                    <a:srgbClr val="000000">
                      <a:alpha val="43137"/>
                    </a:srgbClr>
                  </a:outerShdw>
                </a:effectLst>
                <a:uLnTx/>
                <a:uFillTx/>
                <a:latin typeface="Tahoma"/>
                <a:ea typeface="+mn-ea"/>
                <a:cs typeface="+mn-cs"/>
              </a:rPr>
              <a:t>NO</a:t>
            </a:r>
            <a:r>
              <a:rPr kumimoji="0" lang="en-US" sz="6000" b="0" i="0" u="none" strike="noStrike" kern="1200" cap="none" spc="0" normalizeH="0" baseline="0" noProof="0">
                <a:ln>
                  <a:noFill/>
                </a:ln>
                <a:solidFill>
                  <a:srgbClr val="000000"/>
                </a:solidFill>
                <a:effectLst>
                  <a:outerShdw blurRad="38100" dist="38100" dir="2700000" algn="tl">
                    <a:srgbClr val="000000">
                      <a:alpha val="43137"/>
                    </a:srgbClr>
                  </a:outerShdw>
                </a:effectLst>
                <a:uLnTx/>
                <a:uFillTx/>
                <a:latin typeface="Tahoma"/>
                <a:ea typeface="+mn-ea"/>
                <a:cs typeface="+mn-cs"/>
              </a:rPr>
              <a:t> </a:t>
            </a:r>
            <a:endParaRPr kumimoji="0" lang="en-US" sz="6000" b="0" i="0" u="none" strike="noStrike" kern="1200" cap="none" spc="0" normalizeH="0" baseline="0" noProof="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304860486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Effect transition="in" filter="randombar(horizontal)">
                                      <p:cBhvr>
                                        <p:cTn id="7" dur="500"/>
                                        <p:tgtEl>
                                          <p:spTgt spid="11">
                                            <p:txEl>
                                              <p:pRg st="0" end="0"/>
                                            </p:txEl>
                                          </p:spTgt>
                                        </p:tgtEl>
                                      </p:cBhvr>
                                    </p:animEffect>
                                  </p:childTnLst>
                                </p:cTn>
                              </p:par>
                              <p:par>
                                <p:cTn id="8" presetID="14" presetClass="entr" presetSubtype="10" fill="hold" grpId="0" nodeType="withEffect">
                                  <p:stCondLst>
                                    <p:cond delay="0"/>
                                  </p:stCondLst>
                                  <p:childTnLst>
                                    <p:set>
                                      <p:cBhvr>
                                        <p:cTn id="9" dur="1" fill="hold">
                                          <p:stCondLst>
                                            <p:cond delay="0"/>
                                          </p:stCondLst>
                                        </p:cTn>
                                        <p:tgtEl>
                                          <p:spTgt spid="12">
                                            <p:txEl>
                                              <p:pRg st="0" end="0"/>
                                            </p:txEl>
                                          </p:spTgt>
                                        </p:tgtEl>
                                        <p:attrNameLst>
                                          <p:attrName>style.visibility</p:attrName>
                                        </p:attrNameLst>
                                      </p:cBhvr>
                                      <p:to>
                                        <p:strVal val="visible"/>
                                      </p:to>
                                    </p:set>
                                    <p:animEffect transition="in" filter="randombar(horizontal)">
                                      <p:cBhvr>
                                        <p:cTn id="10" dur="500"/>
                                        <p:tgtEl>
                                          <p:spTgt spid="1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build="allAtOnce"/>
      <p:bldP spid="12" grpId="0" build="allAtOnce"/>
    </p:bld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Genome Analysis</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93198" name="Picture 14" descr="Image result for blood sample"/>
          <p:cNvPicPr>
            <a:picLocks noChangeAspect="1" noChangeArrowheads="1"/>
          </p:cNvPicPr>
          <p:nvPr/>
        </p:nvPicPr>
        <p:blipFill rotWithShape="1">
          <a:blip r:embed="rId3">
            <a:extLst>
              <a:ext uri="{28A0092B-C50C-407E-A947-70E740481C1C}">
                <a14:useLocalDpi xmlns:a14="http://schemas.microsoft.com/office/drawing/2010/main"/>
              </a:ext>
            </a:extLst>
          </a:blip>
          <a:srcRect/>
          <a:stretch/>
        </p:blipFill>
        <p:spPr bwMode="auto">
          <a:xfrm>
            <a:off x="3347864" y="994773"/>
            <a:ext cx="3762447" cy="1656184"/>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p:cNvSpPr/>
          <p:nvPr/>
        </p:nvSpPr>
        <p:spPr>
          <a:xfrm>
            <a:off x="0" y="4134559"/>
            <a:ext cx="9144000" cy="224676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5F5F5F"/>
                </a:solidFill>
                <a:effectLst/>
                <a:uLnTx/>
                <a:uFillTx/>
                <a:latin typeface="Calibri" panose="020F0502020204030204" pitchFamily="34" charset="0"/>
                <a:ea typeface="+mn-ea"/>
                <a:cs typeface="Calibri" panose="020F0502020204030204" pitchFamily="34" charset="0"/>
              </a:rPr>
              <a:t>&gt;CCTCCTCAGTGCCACCCAGCCCACTGGCAGCTCCCAAACAGGCTCTTATTAAAACACCCTGTTCCCTGCCCCTTGGAGTGAGGTGTCAAGGACCTAAACTAAAAAAAAAAAAAGAAAAAGAAAAGAAAAAGAATTTAAAATTTAAGTAATTCTTTGAAAAAAACTAATTTCTAAGCTTCTTCATGTCAAGGACCTAATGTGCTAAACAGCACTTTTTTGACCATTATTTTGGATCTGAAAGAAATCAAGAATAAATGAAGGACTTGATACATTGGAAGAGGAGAGTCAAGGACCTACAGAAAAAAAAAAAAAAGAAAAAGAAAAGAAAAAGA</a:t>
            </a:r>
            <a:r>
              <a:rPr kumimoji="0" lang="en-US" sz="1400" b="1" i="0" u="none" strike="noStrike" kern="1200" cap="none" spc="0" normalizeH="0" baseline="0" noProof="0">
                <a:ln>
                  <a:noFill/>
                </a:ln>
                <a:solidFill>
                  <a:srgbClr val="FF0000"/>
                </a:solidFill>
                <a:effectLst/>
                <a:uLnTx/>
                <a:uFillTx/>
                <a:latin typeface="Calibri" panose="020F0502020204030204" pitchFamily="34" charset="0"/>
                <a:ea typeface="+mn-ea"/>
                <a:cs typeface="Calibri" panose="020F0502020204030204" pitchFamily="34" charset="0"/>
              </a:rPr>
              <a:t>A</a:t>
            </a:r>
            <a:r>
              <a:rPr kumimoji="0" lang="en-US" sz="1400" b="0" i="0" u="none" strike="noStrike" kern="1200" cap="none" spc="0" normalizeH="0" baseline="0" noProof="0">
                <a:ln>
                  <a:noFill/>
                </a:ln>
                <a:solidFill>
                  <a:srgbClr val="5F5F5F"/>
                </a:solidFill>
                <a:effectLst/>
                <a:uLnTx/>
                <a:uFillTx/>
                <a:latin typeface="Calibri" panose="020F0502020204030204" pitchFamily="34" charset="0"/>
                <a:ea typeface="+mn-ea"/>
                <a:cs typeface="Calibri" panose="020F0502020204030204" pitchFamily="34" charset="0"/>
              </a:rPr>
              <a:t>TTTAAAATTTAAGTAATTCTTTGAAAAAAACTAATTTCTAAGCTTCTT</a:t>
            </a:r>
            <a:r>
              <a:rPr kumimoji="0" lang="en-US" sz="1400" b="1" i="0" u="none" strike="noStrike" kern="1200" cap="none" spc="0" normalizeH="0" baseline="0" noProof="0">
                <a:ln>
                  <a:noFill/>
                </a:ln>
                <a:solidFill>
                  <a:srgbClr val="FF0000"/>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rPr>
              <a:t>C</a:t>
            </a:r>
            <a:r>
              <a:rPr kumimoji="0" lang="en-US" sz="1400" b="0" i="0" u="none" strike="noStrike" kern="1200" cap="none" spc="0" normalizeH="0" baseline="0" noProof="0">
                <a:ln>
                  <a:noFill/>
                </a:ln>
                <a:solidFill>
                  <a:srgbClr val="5F5F5F"/>
                </a:solidFill>
                <a:effectLst/>
                <a:uLnTx/>
                <a:uFillTx/>
                <a:latin typeface="Calibri" panose="020F0502020204030204" pitchFamily="34" charset="0"/>
                <a:ea typeface="+mn-ea"/>
                <a:cs typeface="Calibri" panose="020F0502020204030204" pitchFamily="34" charset="0"/>
              </a:rPr>
              <a:t>ATGTCAAGGACCTAATGTCTGTGTTGCAGGTCTTCTTGCATTTCCCTGTCAAAAGAAAAAGAATTTAAAATTTAAGTAATTCTTTGAAAAAAACTAATTTCTAAGCTTCTTCATGTCAAGGACCTAATGTCAGGCCAAGAGTTGCAAAAAAAAAAAAAGAAAAAGAAAAGAAAAAGAATTTAAAATTTA</a:t>
            </a:r>
            <a:r>
              <a:rPr kumimoji="0" lang="en-US" sz="1400" b="1" i="0" u="none" strike="noStrike" kern="1200" cap="none" spc="0" normalizeH="0" baseline="0" noProof="0">
                <a:ln>
                  <a:noFill/>
                </a:ln>
                <a:solidFill>
                  <a:srgbClr val="FF0000"/>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rPr>
              <a:t>A</a:t>
            </a:r>
            <a:r>
              <a:rPr kumimoji="0" lang="en-US" sz="1400" b="0" i="0" u="none" strike="noStrike" kern="1200" cap="none" spc="0" normalizeH="0" baseline="0" noProof="0">
                <a:ln>
                  <a:noFill/>
                </a:ln>
                <a:solidFill>
                  <a:srgbClr val="5F5F5F"/>
                </a:solidFill>
                <a:effectLst/>
                <a:uLnTx/>
                <a:uFillTx/>
                <a:latin typeface="Calibri" panose="020F0502020204030204" pitchFamily="34" charset="0"/>
                <a:ea typeface="+mn-ea"/>
                <a:cs typeface="Calibri" panose="020F0502020204030204" pitchFamily="34" charset="0"/>
              </a:rPr>
              <a:t>GTAATTCTTTGAAAAAAACTAATTTCTAAGCTTCTTCATGTCAAGGACCTAATGTAGCCAGAATGGTTGTGGGATGGGAGCCTCTGTGGACCGACCAGGTAGCTCTCTTTTCCACACTGTAGTCTCAAAGCTTCTTCATGTGGTTTCTCTGAGTGAAAAAAAAAAAAAGAAAAAGAAAAGAAAAAGAATTTAAAATTTAAGTAATTCTTTGAAAAAAACTAATTTCTAAGCTT</a:t>
            </a:r>
            <a:r>
              <a:rPr kumimoji="0" lang="en-US" sz="1400" b="1" i="0" u="none" strike="noStrike" kern="1200" cap="none" spc="0" normalizeH="0" baseline="0" noProof="0">
                <a:ln>
                  <a:noFill/>
                </a:ln>
                <a:solidFill>
                  <a:srgbClr val="FF0000"/>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rPr>
              <a:t>T</a:t>
            </a:r>
            <a:r>
              <a:rPr kumimoji="0" lang="en-US" sz="1400" b="0" i="0" u="none" strike="noStrike" kern="1200" cap="none" spc="0" normalizeH="0" baseline="0" noProof="0">
                <a:ln>
                  <a:noFill/>
                </a:ln>
                <a:solidFill>
                  <a:srgbClr val="5F5F5F"/>
                </a:solidFill>
                <a:effectLst/>
                <a:uLnTx/>
                <a:uFillTx/>
                <a:latin typeface="Calibri" panose="020F0502020204030204" pitchFamily="34" charset="0"/>
                <a:ea typeface="+mn-ea"/>
                <a:cs typeface="Calibri" panose="020F0502020204030204" pitchFamily="34" charset="0"/>
              </a:rPr>
              <a:t>TTCATGTCAAGGACCTAATGTAGCTATACTGAACGTTATCTAGGGGAAAGATTGAAGGGGAGCTCTAAGGTCAACACACCACCACTTCCCAGAAAGCTTCTTCA……</a:t>
            </a:r>
          </a:p>
        </p:txBody>
      </p:sp>
      <p:sp>
        <p:nvSpPr>
          <p:cNvPr id="11" name="Rectangle 10"/>
          <p:cNvSpPr/>
          <p:nvPr/>
        </p:nvSpPr>
        <p:spPr>
          <a:xfrm>
            <a:off x="2267744" y="2955723"/>
            <a:ext cx="4680520" cy="954107"/>
          </a:xfrm>
          <a:prstGeom prst="rect">
            <a:avLst/>
          </a:prstGeom>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0000FF"/>
                </a:solidFill>
                <a:effectLst/>
                <a:uLnTx/>
                <a:uFillTx/>
                <a:latin typeface="Tahoma"/>
                <a:ea typeface="+mn-ea"/>
                <a:cs typeface="+mn-cs"/>
              </a:rPr>
              <a:t>machine can read the </a:t>
            </a:r>
            <a:r>
              <a:rPr kumimoji="0" lang="en-US" sz="2800" b="1" i="1" u="none" strike="noStrike" kern="1200" cap="none" spc="0" normalizeH="0" baseline="0" noProof="0">
                <a:ln>
                  <a:noFill/>
                </a:ln>
                <a:solidFill>
                  <a:srgbClr val="0000FF"/>
                </a:solidFill>
                <a:effectLst/>
                <a:uLnTx/>
                <a:uFillTx/>
                <a:latin typeface="Tahoma"/>
                <a:ea typeface="+mn-ea"/>
                <a:cs typeface="+mn-cs"/>
              </a:rPr>
              <a:t>entire</a:t>
            </a:r>
            <a:r>
              <a:rPr kumimoji="0" lang="en-US" sz="2800" b="0" i="0" u="none" strike="noStrike" kern="1200" cap="none" spc="0" normalizeH="0" baseline="0" noProof="0">
                <a:ln>
                  <a:noFill/>
                </a:ln>
                <a:solidFill>
                  <a:srgbClr val="0000FF"/>
                </a:solidFill>
                <a:effectLst/>
                <a:uLnTx/>
                <a:uFillTx/>
                <a:latin typeface="Tahoma"/>
                <a:ea typeface="+mn-ea"/>
                <a:cs typeface="+mn-cs"/>
              </a:rPr>
              <a:t> content of a genome</a:t>
            </a:r>
          </a:p>
        </p:txBody>
      </p:sp>
      <p:pic>
        <p:nvPicPr>
          <p:cNvPr id="94213" name="Picture 5" descr="Image result for arrow"/>
          <p:cNvPicPr>
            <a:picLocks noChangeAspect="1" noChangeArrowheads="1"/>
          </p:cNvPicPr>
          <p:nvPr/>
        </p:nvPicPr>
        <p:blipFill>
          <a:blip r:embed="rId4" cstate="print">
            <a:duotone>
              <a:prstClr val="black"/>
              <a:srgbClr val="00B0F0">
                <a:tint val="45000"/>
                <a:satMod val="400000"/>
              </a:srgbClr>
            </a:duotone>
            <a:extLst>
              <a:ext uri="{28A0092B-C50C-407E-A947-70E740481C1C}">
                <a14:useLocalDpi xmlns:a14="http://schemas.microsoft.com/office/drawing/2010/main"/>
              </a:ext>
            </a:extLst>
          </a:blip>
          <a:srcRect/>
          <a:stretch>
            <a:fillRect/>
          </a:stretch>
        </p:blipFill>
        <p:spPr bwMode="auto">
          <a:xfrm rot="7342003">
            <a:off x="6651220" y="2550363"/>
            <a:ext cx="1439517" cy="1439517"/>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899592" y="2924944"/>
            <a:ext cx="1611339" cy="1015663"/>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C00000"/>
                </a:solidFill>
                <a:effectLst>
                  <a:outerShdw blurRad="38100" dist="38100" dir="2700000" algn="tl">
                    <a:srgbClr val="000000">
                      <a:alpha val="43137"/>
                    </a:srgbClr>
                  </a:outerShdw>
                </a:effectLst>
                <a:uLnTx/>
                <a:uFillTx/>
                <a:latin typeface="Tahoma"/>
                <a:ea typeface="+mn-ea"/>
                <a:cs typeface="+mn-cs"/>
              </a:rPr>
              <a:t>NO</a:t>
            </a:r>
            <a:r>
              <a:rPr kumimoji="0" lang="en-US" sz="6000" b="0" i="0" u="none" strike="noStrike" kern="1200" cap="none" spc="0" normalizeH="0" baseline="0" noProof="0">
                <a:ln>
                  <a:noFill/>
                </a:ln>
                <a:solidFill>
                  <a:srgbClr val="000000"/>
                </a:solidFill>
                <a:effectLst>
                  <a:outerShdw blurRad="38100" dist="38100" dir="2700000" algn="tl">
                    <a:srgbClr val="000000">
                      <a:alpha val="43137"/>
                    </a:srgbClr>
                  </a:outerShdw>
                </a:effectLst>
                <a:uLnTx/>
                <a:uFillTx/>
                <a:latin typeface="Tahoma"/>
                <a:ea typeface="+mn-ea"/>
                <a:cs typeface="+mn-cs"/>
              </a:rPr>
              <a:t> </a:t>
            </a:r>
            <a:endParaRPr kumimoji="0" lang="en-US" sz="6000" b="0" i="0" u="none" strike="noStrike" kern="1200" cap="none" spc="0" normalizeH="0" baseline="0" noProof="0">
              <a:ln>
                <a:noFill/>
              </a:ln>
              <a:solidFill>
                <a:srgbClr val="000000"/>
              </a:solidFill>
              <a:effectLst/>
              <a:uLnTx/>
              <a:uFillTx/>
              <a:latin typeface="Tahoma"/>
              <a:ea typeface="+mn-ea"/>
              <a:cs typeface="+mn-cs"/>
            </a:endParaRPr>
          </a:p>
        </p:txBody>
      </p:sp>
      <p:sp>
        <p:nvSpPr>
          <p:cNvPr id="4" name="TextBox 3">
            <a:extLst>
              <a:ext uri="{FF2B5EF4-FFF2-40B4-BE49-F238E27FC236}">
                <a16:creationId xmlns:a16="http://schemas.microsoft.com/office/drawing/2014/main" id="{377639B5-B492-2D49-8E38-140EE745A786}"/>
              </a:ext>
            </a:extLst>
          </p:cNvPr>
          <p:cNvSpPr txBox="1"/>
          <p:nvPr/>
        </p:nvSpPr>
        <p:spPr>
          <a:xfrm>
            <a:off x="517465" y="3968467"/>
            <a:ext cx="8109070" cy="1862048"/>
          </a:xfrm>
          <a:prstGeom prst="rect">
            <a:avLst/>
          </a:prstGeom>
          <a:solidFill>
            <a:srgbClr val="FFC000"/>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500" b="0" i="0" u="none" strike="noStrike" kern="1200" cap="none" spc="0" normalizeH="0" baseline="0" noProof="0" dirty="0">
                <a:ln>
                  <a:noFill/>
                </a:ln>
                <a:solidFill>
                  <a:srgbClr val="FF0000"/>
                </a:solidFill>
                <a:effectLst/>
                <a:uLnTx/>
                <a:uFillTx/>
                <a:latin typeface="Tahoma"/>
                <a:ea typeface="+mn-ea"/>
                <a:cs typeface="+mn-cs"/>
              </a:rPr>
              <a:t>Why?</a:t>
            </a:r>
          </a:p>
        </p:txBody>
      </p:sp>
    </p:spTree>
    <p:extLst>
      <p:ext uri="{BB962C8B-B14F-4D97-AF65-F5344CB8AC3E}">
        <p14:creationId xmlns:p14="http://schemas.microsoft.com/office/powerpoint/2010/main" val="267238574"/>
      </p:ext>
    </p:extLst>
  </p:cSld>
  <p:clrMapOvr>
    <a:masterClrMapping/>
  </p:clrMapOvr>
  <p:transition/>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Genome Sequencer is a Chopper</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pSp>
        <p:nvGrpSpPr>
          <p:cNvPr id="4" name="Group 3"/>
          <p:cNvGrpSpPr/>
          <p:nvPr/>
        </p:nvGrpSpPr>
        <p:grpSpPr>
          <a:xfrm>
            <a:off x="-508" y="980728"/>
            <a:ext cx="9145016" cy="1627425"/>
            <a:chOff x="-508" y="980728"/>
            <a:chExt cx="9145016" cy="1627425"/>
          </a:xfrm>
        </p:grpSpPr>
        <p:pic>
          <p:nvPicPr>
            <p:cNvPr id="7" name="Picture 118" descr="Image result for genome analysis problem"/>
            <p:cNvPicPr>
              <a:picLocks noChangeAspect="1" noChangeArrowheads="1"/>
            </p:cNvPicPr>
            <p:nvPr/>
          </p:nvPicPr>
          <p:blipFill rotWithShape="1">
            <a:blip r:embed="rId3">
              <a:extLst>
                <a:ext uri="{28A0092B-C50C-407E-A947-70E740481C1C}">
                  <a14:useLocalDpi xmlns:a14="http://schemas.microsoft.com/office/drawing/2010/main"/>
                </a:ext>
              </a:extLst>
            </a:blip>
            <a:srcRect/>
            <a:stretch/>
          </p:blipFill>
          <p:spPr bwMode="auto">
            <a:xfrm>
              <a:off x="-508" y="980728"/>
              <a:ext cx="9145016" cy="162742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5508104" y="1196752"/>
              <a:ext cx="1662257" cy="9195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 name="TextBox 8"/>
            <p:cNvSpPr txBox="1"/>
            <p:nvPr/>
          </p:nvSpPr>
          <p:spPr>
            <a:xfrm>
              <a:off x="5521420" y="1347493"/>
              <a:ext cx="1635624"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Tahoma"/>
                  <a:ea typeface="+mn-ea"/>
                  <a:cs typeface="+mn-cs"/>
                </a:rPr>
                <a:t>Genome Analysis</a:t>
              </a:r>
            </a:p>
          </p:txBody>
        </p:sp>
      </p:grpSp>
      <p:graphicFrame>
        <p:nvGraphicFramePr>
          <p:cNvPr id="14" name="Object 13"/>
          <p:cNvGraphicFramePr>
            <a:graphicFrameLocks noChangeAspect="1"/>
          </p:cNvGraphicFramePr>
          <p:nvPr/>
        </p:nvGraphicFramePr>
        <p:xfrm>
          <a:off x="-2556792" y="2260820"/>
          <a:ext cx="8697553" cy="3821220"/>
        </p:xfrm>
        <a:graphic>
          <a:graphicData uri="http://schemas.openxmlformats.org/presentationml/2006/ole">
            <mc:AlternateContent xmlns:mc="http://schemas.openxmlformats.org/markup-compatibility/2006">
              <mc:Choice xmlns:v="urn:schemas-microsoft-com:vml" Requires="v">
                <p:oleObj name="Visio" r:id="rId4" imgW="3859192" imgH="1695803" progId="Visio.Drawing.11">
                  <p:embed/>
                </p:oleObj>
              </mc:Choice>
              <mc:Fallback>
                <p:oleObj name="Visio" r:id="rId4" imgW="3859192" imgH="1695803" progId="Visio.Drawing.11">
                  <p:embed/>
                  <p:pic>
                    <p:nvPicPr>
                      <p:cNvPr id="14" name="Object 13"/>
                      <p:cNvPicPr/>
                      <p:nvPr/>
                    </p:nvPicPr>
                    <p:blipFill>
                      <a:blip r:embed="rId5"/>
                      <a:stretch>
                        <a:fillRect/>
                      </a:stretch>
                    </p:blipFill>
                    <p:spPr>
                      <a:xfrm>
                        <a:off x="-2556792" y="2260820"/>
                        <a:ext cx="8697553" cy="3821220"/>
                      </a:xfrm>
                      <a:prstGeom prst="rect">
                        <a:avLst/>
                      </a:prstGeom>
                    </p:spPr>
                  </p:pic>
                </p:oleObj>
              </mc:Fallback>
            </mc:AlternateContent>
          </a:graphicData>
        </a:graphic>
      </p:graphicFrame>
      <p:sp>
        <p:nvSpPr>
          <p:cNvPr id="20" name="Rectangle 19"/>
          <p:cNvSpPr/>
          <p:nvPr/>
        </p:nvSpPr>
        <p:spPr>
          <a:xfrm>
            <a:off x="7102950" y="3964255"/>
            <a:ext cx="1443958" cy="4616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Tahoma"/>
                <a:ea typeface="+mn-ea"/>
                <a:cs typeface="+mn-cs"/>
              </a:rPr>
              <a:t>44 hours</a:t>
            </a:r>
          </a:p>
        </p:txBody>
      </p:sp>
      <p:pic>
        <p:nvPicPr>
          <p:cNvPr id="93236" name="Picture 52" descr="Image result for time icon"/>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5813372" y="3663296"/>
            <a:ext cx="989840" cy="989840"/>
          </a:xfrm>
          <a:prstGeom prst="rect">
            <a:avLst/>
          </a:prstGeom>
          <a:noFill/>
          <a:extLst>
            <a:ext uri="{909E8E84-426E-40DD-AFC4-6F175D3DCCD1}">
              <a14:hiddenFill xmlns:a14="http://schemas.microsoft.com/office/drawing/2010/main">
                <a:solidFill>
                  <a:srgbClr val="FFFFFF"/>
                </a:solidFill>
              </a14:hiddenFill>
            </a:ext>
          </a:extLst>
        </p:spPr>
      </p:pic>
      <p:sp>
        <p:nvSpPr>
          <p:cNvPr id="21" name="Rectangle 20"/>
          <p:cNvSpPr/>
          <p:nvPr/>
        </p:nvSpPr>
        <p:spPr>
          <a:xfrm>
            <a:off x="7003695" y="2756983"/>
            <a:ext cx="1960793"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222222"/>
                </a:solidFill>
                <a:effectLst/>
                <a:uLnTx/>
                <a:uFillTx/>
                <a:latin typeface="Arial" panose="020B0604020202020204" pitchFamily="34" charset="0"/>
                <a:ea typeface="+mn-ea"/>
                <a:cs typeface="+mn-cs"/>
              </a:rPr>
              <a:t>1x10</a:t>
            </a:r>
            <a:r>
              <a:rPr kumimoji="0" lang="en-US" sz="2400" b="0" i="0" u="none" strike="noStrike" kern="1200" cap="none" spc="0" normalizeH="0" baseline="30000" noProof="0">
                <a:ln>
                  <a:noFill/>
                </a:ln>
                <a:solidFill>
                  <a:srgbClr val="222222"/>
                </a:solidFill>
                <a:effectLst/>
                <a:uLnTx/>
                <a:uFillTx/>
                <a:latin typeface="Arial" panose="020B0604020202020204" pitchFamily="34" charset="0"/>
                <a:ea typeface="+mn-ea"/>
                <a:cs typeface="+mn-cs"/>
              </a:rPr>
              <a:t>12 </a:t>
            </a:r>
            <a:r>
              <a:rPr kumimoji="0" lang="en-US" sz="2400" b="0" i="0" u="none" strike="noStrike" kern="1200" cap="none" spc="0" normalizeH="0" baseline="0" noProof="0">
                <a:ln>
                  <a:noFill/>
                </a:ln>
                <a:solidFill>
                  <a:srgbClr val="222222"/>
                </a:solidFill>
                <a:effectLst/>
                <a:uLnTx/>
                <a:uFillTx/>
                <a:latin typeface="Arial" panose="020B0604020202020204" pitchFamily="34" charset="0"/>
                <a:ea typeface="+mn-ea"/>
                <a:cs typeface="+mn-cs"/>
              </a:rPr>
              <a:t>bases</a:t>
            </a:r>
            <a:endParaRPr kumimoji="0" lang="en-US" sz="2400" b="0" i="0" u="none" strike="noStrike" kern="1200" cap="none" spc="0" normalizeH="0" baseline="0" noProof="0">
              <a:ln>
                <a:noFill/>
              </a:ln>
              <a:solidFill>
                <a:srgbClr val="000000"/>
              </a:solidFill>
              <a:effectLst/>
              <a:uLnTx/>
              <a:uFillTx/>
              <a:latin typeface="Tahoma"/>
              <a:ea typeface="+mn-ea"/>
              <a:cs typeface="+mn-cs"/>
            </a:endParaRPr>
          </a:p>
        </p:txBody>
      </p:sp>
      <p:pic>
        <p:nvPicPr>
          <p:cNvPr id="93242" name="Picture 58" descr="Image result for ACGT icon"/>
          <p:cNvPicPr>
            <a:picLocks noChangeAspect="1" noChangeArrowheads="1"/>
          </p:cNvPicPr>
          <p:nvPr/>
        </p:nvPicPr>
        <p:blipFill>
          <a:blip r:embed="rId7" cstate="print">
            <a:extLst>
              <a:ext uri="{28A0092B-C50C-407E-A947-70E740481C1C}">
                <a14:useLocalDpi xmlns:a14="http://schemas.microsoft.com/office/drawing/2010/main"/>
              </a:ext>
            </a:extLst>
          </a:blip>
          <a:srcRect/>
          <a:stretch>
            <a:fillRect/>
          </a:stretch>
        </p:blipFill>
        <p:spPr bwMode="auto">
          <a:xfrm>
            <a:off x="5813371" y="2492896"/>
            <a:ext cx="989840" cy="989840"/>
          </a:xfrm>
          <a:prstGeom prst="rect">
            <a:avLst/>
          </a:prstGeom>
          <a:noFill/>
          <a:extLst>
            <a:ext uri="{909E8E84-426E-40DD-AFC4-6F175D3DCCD1}">
              <a14:hiddenFill xmlns:a14="http://schemas.microsoft.com/office/drawing/2010/main">
                <a:solidFill>
                  <a:srgbClr val="FFFFFF"/>
                </a:solidFill>
              </a14:hiddenFill>
            </a:ext>
          </a:extLst>
        </p:spPr>
      </p:pic>
      <p:sp>
        <p:nvSpPr>
          <p:cNvPr id="22" name="Rectangle 21"/>
          <p:cNvSpPr/>
          <p:nvPr/>
        </p:nvSpPr>
        <p:spPr>
          <a:xfrm>
            <a:off x="7520116" y="6021288"/>
            <a:ext cx="1300356"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666666"/>
                </a:solidFill>
                <a:effectLst/>
                <a:uLnTx/>
                <a:uFillTx/>
                <a:latin typeface="Helvetica Neue"/>
                <a:ea typeface="+mn-ea"/>
                <a:cs typeface="+mn-cs"/>
              </a:rPr>
              <a:t>* </a:t>
            </a:r>
            <a:r>
              <a:rPr kumimoji="0" lang="en-US" sz="1200" b="0" i="0" u="none" strike="noStrike" kern="1200" cap="none" spc="0" normalizeH="0" baseline="0" noProof="0" err="1">
                <a:ln>
                  <a:noFill/>
                </a:ln>
                <a:solidFill>
                  <a:srgbClr val="666666"/>
                </a:solidFill>
                <a:effectLst/>
                <a:uLnTx/>
                <a:uFillTx/>
                <a:latin typeface="Helvetica Neue"/>
                <a:ea typeface="+mn-ea"/>
                <a:cs typeface="+mn-cs"/>
              </a:rPr>
              <a:t>NovaSeq</a:t>
            </a:r>
            <a:r>
              <a:rPr kumimoji="0" lang="en-US" sz="1200" b="0" i="0" u="none" strike="noStrike" kern="1200" cap="none" spc="0" normalizeH="0" baseline="0" noProof="0">
                <a:ln>
                  <a:noFill/>
                </a:ln>
                <a:solidFill>
                  <a:srgbClr val="666666"/>
                </a:solidFill>
                <a:effectLst/>
                <a:uLnTx/>
                <a:uFillTx/>
                <a:latin typeface="Helvetica Neue"/>
                <a:ea typeface="+mn-ea"/>
                <a:cs typeface="+mn-cs"/>
              </a:rPr>
              <a:t> 6000</a:t>
            </a:r>
            <a:endParaRPr kumimoji="0" lang="en-US" sz="1200" b="0" i="0" u="none" strike="noStrike" kern="1200" cap="none" spc="0" normalizeH="0" baseline="0" noProof="0">
              <a:ln>
                <a:noFill/>
              </a:ln>
              <a:solidFill>
                <a:srgbClr val="000000"/>
              </a:solidFill>
              <a:effectLst/>
              <a:uLnTx/>
              <a:uFillTx/>
              <a:latin typeface="Tahoma"/>
              <a:ea typeface="+mn-ea"/>
              <a:cs typeface="+mn-cs"/>
            </a:endParaRPr>
          </a:p>
        </p:txBody>
      </p:sp>
      <p:sp>
        <p:nvSpPr>
          <p:cNvPr id="23" name="Rectangle 22"/>
          <p:cNvSpPr/>
          <p:nvPr/>
        </p:nvSpPr>
        <p:spPr>
          <a:xfrm>
            <a:off x="8302190" y="3981807"/>
            <a:ext cx="264816" cy="33855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666666"/>
                </a:solidFill>
                <a:effectLst/>
                <a:uLnTx/>
                <a:uFillTx/>
                <a:latin typeface="Helvetica Neue"/>
                <a:ea typeface="+mn-ea"/>
                <a:cs typeface="+mn-cs"/>
              </a:rPr>
              <a:t>*</a:t>
            </a:r>
            <a:endParaRPr kumimoji="0" lang="en-US" sz="1600" b="0" i="0" u="none" strike="noStrike" kern="1200" cap="none" spc="0" normalizeH="0" baseline="0" noProof="0">
              <a:ln>
                <a:noFill/>
              </a:ln>
              <a:solidFill>
                <a:srgbClr val="000000"/>
              </a:solidFill>
              <a:effectLst/>
              <a:uLnTx/>
              <a:uFillTx/>
              <a:latin typeface="Tahoma"/>
              <a:ea typeface="+mn-ea"/>
              <a:cs typeface="+mn-cs"/>
            </a:endParaRPr>
          </a:p>
        </p:txBody>
      </p:sp>
      <p:sp>
        <p:nvSpPr>
          <p:cNvPr id="31" name="Rectangle 30"/>
          <p:cNvSpPr/>
          <p:nvPr/>
        </p:nvSpPr>
        <p:spPr>
          <a:xfrm>
            <a:off x="8748464" y="2730406"/>
            <a:ext cx="264816" cy="33855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666666"/>
                </a:solidFill>
                <a:effectLst/>
                <a:uLnTx/>
                <a:uFillTx/>
                <a:latin typeface="Helvetica Neue"/>
                <a:ea typeface="+mn-ea"/>
                <a:cs typeface="+mn-cs"/>
              </a:rPr>
              <a:t>*</a:t>
            </a:r>
            <a:endParaRPr kumimoji="0" lang="en-US" sz="1600" b="0" i="0" u="none" strike="noStrike" kern="1200" cap="none" spc="0" normalizeH="0" baseline="0" noProof="0">
              <a:ln>
                <a:noFill/>
              </a:ln>
              <a:solidFill>
                <a:srgbClr val="000000"/>
              </a:solidFill>
              <a:effectLst/>
              <a:uLnTx/>
              <a:uFillTx/>
              <a:latin typeface="Tahoma"/>
              <a:ea typeface="+mn-ea"/>
              <a:cs typeface="+mn-cs"/>
            </a:endParaRPr>
          </a:p>
        </p:txBody>
      </p:sp>
      <p:sp>
        <p:nvSpPr>
          <p:cNvPr id="5" name="TextBox 4"/>
          <p:cNvSpPr txBox="1"/>
          <p:nvPr/>
        </p:nvSpPr>
        <p:spPr>
          <a:xfrm>
            <a:off x="8551168" y="2177566"/>
            <a:ext cx="557336" cy="253916"/>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FFFFFF">
                    <a:lumMod val="50000"/>
                  </a:srgbClr>
                </a:solidFill>
                <a:effectLst/>
                <a:uLnTx/>
                <a:uFillTx/>
                <a:latin typeface="Tahoma"/>
                <a:ea typeface="+mn-ea"/>
                <a:cs typeface="+mn-cs"/>
              </a:rPr>
              <a:t>GATK</a:t>
            </a:r>
          </a:p>
        </p:txBody>
      </p:sp>
      <p:pic>
        <p:nvPicPr>
          <p:cNvPr id="96272" name="Picture 16" descr="Related image"/>
          <p:cNvPicPr>
            <a:picLocks noChangeAspect="1" noChangeArrowheads="1"/>
          </p:cNvPicPr>
          <p:nvPr/>
        </p:nvPicPr>
        <p:blipFill>
          <a:blip r:embed="rId8">
            <a:duotone>
              <a:schemeClr val="accent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5702826" y="4804701"/>
            <a:ext cx="1210930" cy="121093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p:cNvSpPr/>
          <p:nvPr/>
        </p:nvSpPr>
        <p:spPr>
          <a:xfrm>
            <a:off x="7102950" y="5225639"/>
            <a:ext cx="1443958" cy="4616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Tahoma"/>
                <a:ea typeface="+mn-ea"/>
                <a:cs typeface="+mn-cs"/>
              </a:rPr>
              <a:t>&lt;1000 $</a:t>
            </a:r>
          </a:p>
        </p:txBody>
      </p:sp>
    </p:spTree>
    <p:extLst>
      <p:ext uri="{BB962C8B-B14F-4D97-AF65-F5344CB8AC3E}">
        <p14:creationId xmlns:p14="http://schemas.microsoft.com/office/powerpoint/2010/main" val="362247340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75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93242"/>
                                        </p:tgtEl>
                                        <p:attrNameLst>
                                          <p:attrName>style.visibility</p:attrName>
                                        </p:attrNameLst>
                                      </p:cBhvr>
                                      <p:to>
                                        <p:strVal val="visible"/>
                                      </p:to>
                                    </p:set>
                                    <p:animEffect transition="in" filter="wipe(left)">
                                      <p:cBhvr>
                                        <p:cTn id="12" dur="500"/>
                                        <p:tgtEl>
                                          <p:spTgt spid="93242"/>
                                        </p:tgtEl>
                                      </p:cBhvr>
                                    </p:animEffect>
                                  </p:childTnLst>
                                </p:cTn>
                              </p:par>
                              <p:par>
                                <p:cTn id="13" presetID="22" presetClass="entr" presetSubtype="8" fill="hold" grpId="0" nodeType="with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wipe(left)">
                                      <p:cBhvr>
                                        <p:cTn id="15" dur="500"/>
                                        <p:tgtEl>
                                          <p:spTgt spid="31"/>
                                        </p:tgtEl>
                                      </p:cBhvr>
                                    </p:animEffect>
                                  </p:childTnLst>
                                </p:cTn>
                              </p:par>
                              <p:par>
                                <p:cTn id="16" presetID="22" presetClass="entr" presetSubtype="8" fill="hold" grpId="0" nodeType="with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wipe(left)">
                                      <p:cBhvr>
                                        <p:cTn id="18" dur="500"/>
                                        <p:tgtEl>
                                          <p:spTgt spid="21"/>
                                        </p:tgtEl>
                                      </p:cBhvr>
                                    </p:animEffect>
                                  </p:childTnLst>
                                </p:cTn>
                              </p:par>
                            </p:childTnLst>
                          </p:cTn>
                        </p:par>
                        <p:par>
                          <p:cTn id="19" fill="hold">
                            <p:stCondLst>
                              <p:cond delay="500"/>
                            </p:stCondLst>
                            <p:childTnLst>
                              <p:par>
                                <p:cTn id="20" presetID="22" presetClass="entr" presetSubtype="8" fill="hold" nodeType="afterEffect">
                                  <p:stCondLst>
                                    <p:cond delay="0"/>
                                  </p:stCondLst>
                                  <p:childTnLst>
                                    <p:set>
                                      <p:cBhvr>
                                        <p:cTn id="21" dur="1" fill="hold">
                                          <p:stCondLst>
                                            <p:cond delay="0"/>
                                          </p:stCondLst>
                                        </p:cTn>
                                        <p:tgtEl>
                                          <p:spTgt spid="93236"/>
                                        </p:tgtEl>
                                        <p:attrNameLst>
                                          <p:attrName>style.visibility</p:attrName>
                                        </p:attrNameLst>
                                      </p:cBhvr>
                                      <p:to>
                                        <p:strVal val="visible"/>
                                      </p:to>
                                    </p:set>
                                    <p:animEffect transition="in" filter="wipe(left)">
                                      <p:cBhvr>
                                        <p:cTn id="22" dur="500"/>
                                        <p:tgtEl>
                                          <p:spTgt spid="93236"/>
                                        </p:tgtEl>
                                      </p:cBhvr>
                                    </p:animEffect>
                                  </p:childTnLst>
                                </p:cTn>
                              </p:par>
                            </p:childTnLst>
                          </p:cTn>
                        </p:par>
                        <p:par>
                          <p:cTn id="23" fill="hold">
                            <p:stCondLst>
                              <p:cond delay="1000"/>
                            </p:stCondLst>
                            <p:childTnLst>
                              <p:par>
                                <p:cTn id="24" presetID="22" presetClass="entr" presetSubtype="8" fill="hold" grpId="0" nodeType="afterEffect">
                                  <p:stCondLst>
                                    <p:cond delay="0"/>
                                  </p:stCondLst>
                                  <p:childTnLst>
                                    <p:set>
                                      <p:cBhvr>
                                        <p:cTn id="25" dur="1" fill="hold">
                                          <p:stCondLst>
                                            <p:cond delay="0"/>
                                          </p:stCondLst>
                                        </p:cTn>
                                        <p:tgtEl>
                                          <p:spTgt spid="20"/>
                                        </p:tgtEl>
                                        <p:attrNameLst>
                                          <p:attrName>style.visibility</p:attrName>
                                        </p:attrNameLst>
                                      </p:cBhvr>
                                      <p:to>
                                        <p:strVal val="visible"/>
                                      </p:to>
                                    </p:set>
                                    <p:animEffect transition="in" filter="wipe(left)">
                                      <p:cBhvr>
                                        <p:cTn id="26" dur="500"/>
                                        <p:tgtEl>
                                          <p:spTgt spid="20"/>
                                        </p:tgtEl>
                                      </p:cBhvr>
                                    </p:animEffect>
                                  </p:childTnLst>
                                </p:cTn>
                              </p:par>
                              <p:par>
                                <p:cTn id="27" presetID="22" presetClass="entr" presetSubtype="8" fill="hold" grpId="0" nodeType="withEffect">
                                  <p:stCondLst>
                                    <p:cond delay="0"/>
                                  </p:stCondLst>
                                  <p:childTnLst>
                                    <p:set>
                                      <p:cBhvr>
                                        <p:cTn id="28" dur="1" fill="hold">
                                          <p:stCondLst>
                                            <p:cond delay="0"/>
                                          </p:stCondLst>
                                        </p:cTn>
                                        <p:tgtEl>
                                          <p:spTgt spid="23"/>
                                        </p:tgtEl>
                                        <p:attrNameLst>
                                          <p:attrName>style.visibility</p:attrName>
                                        </p:attrNameLst>
                                      </p:cBhvr>
                                      <p:to>
                                        <p:strVal val="visible"/>
                                      </p:to>
                                    </p:set>
                                    <p:animEffect transition="in" filter="wipe(left)">
                                      <p:cBhvr>
                                        <p:cTn id="29" dur="500"/>
                                        <p:tgtEl>
                                          <p:spTgt spid="23"/>
                                        </p:tgtEl>
                                      </p:cBhvr>
                                    </p:animEffect>
                                  </p:childTnLst>
                                </p:cTn>
                              </p:par>
                            </p:childTnLst>
                          </p:cTn>
                        </p:par>
                        <p:par>
                          <p:cTn id="30" fill="hold">
                            <p:stCondLst>
                              <p:cond delay="1500"/>
                            </p:stCondLst>
                            <p:childTnLst>
                              <p:par>
                                <p:cTn id="31" presetID="10" presetClass="entr" presetSubtype="0" fill="hold" grpId="0" nodeType="afterEffect">
                                  <p:stCondLst>
                                    <p:cond delay="0"/>
                                  </p:stCondLst>
                                  <p:childTnLst>
                                    <p:set>
                                      <p:cBhvr>
                                        <p:cTn id="32" dur="1" fill="hold">
                                          <p:stCondLst>
                                            <p:cond delay="0"/>
                                          </p:stCondLst>
                                        </p:cTn>
                                        <p:tgtEl>
                                          <p:spTgt spid="18"/>
                                        </p:tgtEl>
                                        <p:attrNameLst>
                                          <p:attrName>style.visibility</p:attrName>
                                        </p:attrNameLst>
                                      </p:cBhvr>
                                      <p:to>
                                        <p:strVal val="visible"/>
                                      </p:to>
                                    </p:set>
                                    <p:animEffect transition="in" filter="fade">
                                      <p:cBhvr>
                                        <p:cTn id="33" dur="500"/>
                                        <p:tgtEl>
                                          <p:spTgt spid="18"/>
                                        </p:tgtEl>
                                      </p:cBhvr>
                                    </p:animEffect>
                                  </p:childTnLst>
                                </p:cTn>
                              </p:par>
                              <p:par>
                                <p:cTn id="34" presetID="10" presetClass="entr" presetSubtype="0" fill="hold" nodeType="withEffect">
                                  <p:stCondLst>
                                    <p:cond delay="0"/>
                                  </p:stCondLst>
                                  <p:childTnLst>
                                    <p:set>
                                      <p:cBhvr>
                                        <p:cTn id="35" dur="1" fill="hold">
                                          <p:stCondLst>
                                            <p:cond delay="0"/>
                                          </p:stCondLst>
                                        </p:cTn>
                                        <p:tgtEl>
                                          <p:spTgt spid="96272"/>
                                        </p:tgtEl>
                                        <p:attrNameLst>
                                          <p:attrName>style.visibility</p:attrName>
                                        </p:attrNameLst>
                                      </p:cBhvr>
                                      <p:to>
                                        <p:strVal val="visible"/>
                                      </p:to>
                                    </p:set>
                                    <p:animEffect transition="in" filter="fade">
                                      <p:cBhvr>
                                        <p:cTn id="36" dur="500"/>
                                        <p:tgtEl>
                                          <p:spTgt spid="96272"/>
                                        </p:tgtEl>
                                      </p:cBhvr>
                                    </p:animEffect>
                                  </p:childTnLst>
                                </p:cTn>
                              </p:par>
                              <p:par>
                                <p:cTn id="37" presetID="22" presetClass="entr" presetSubtype="8"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wipe(left)">
                                      <p:cBhvr>
                                        <p:cTn id="39" dur="500"/>
                                        <p:tgtEl>
                                          <p:spTgt spid="22"/>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8" fill="hold" nodeType="clickEffect">
                                  <p:stCondLst>
                                    <p:cond delay="0"/>
                                  </p:stCondLst>
                                  <p:childTnLst>
                                    <p:set>
                                      <p:cBhvr>
                                        <p:cTn id="43" dur="1" fill="hold">
                                          <p:stCondLst>
                                            <p:cond delay="0"/>
                                          </p:stCondLst>
                                        </p:cTn>
                                        <p:tgtEl>
                                          <p:spTgt spid="4"/>
                                        </p:tgtEl>
                                        <p:attrNameLst>
                                          <p:attrName>style.visibility</p:attrName>
                                        </p:attrNameLst>
                                      </p:cBhvr>
                                      <p:to>
                                        <p:strVal val="visible"/>
                                      </p:to>
                                    </p:set>
                                    <p:animEffect transition="in" filter="wipe(left)">
                                      <p:cBhvr>
                                        <p:cTn id="44" dur="500"/>
                                        <p:tgtEl>
                                          <p:spTgt spid="4"/>
                                        </p:tgtEl>
                                      </p:cBhvr>
                                    </p:animEffect>
                                  </p:childTnLst>
                                </p:cTn>
                              </p:par>
                            </p:childTnLst>
                          </p:cTn>
                        </p:par>
                        <p:par>
                          <p:cTn id="45" fill="hold">
                            <p:stCondLst>
                              <p:cond delay="500"/>
                            </p:stCondLst>
                            <p:childTnLst>
                              <p:par>
                                <p:cTn id="46" presetID="1" presetClass="entr" presetSubtype="0" fill="hold" grpId="0" nodeType="afterEffect">
                                  <p:stCondLst>
                                    <p:cond delay="0"/>
                                  </p:stCondLst>
                                  <p:childTnLst>
                                    <p:set>
                                      <p:cBhvr>
                                        <p:cTn id="47"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2" grpId="0"/>
      <p:bldP spid="23" grpId="0"/>
      <p:bldP spid="31" grpId="0"/>
      <p:bldP spid="5" grpId="0"/>
      <p:bldP spid="18" grpId="0"/>
    </p:bld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E62815-EAC0-0443-921D-8116108E4FC5}"/>
              </a:ext>
            </a:extLst>
          </p:cNvPr>
          <p:cNvSpPr>
            <a:spLocks noGrp="1"/>
          </p:cNvSpPr>
          <p:nvPr>
            <p:ph type="title"/>
          </p:nvPr>
        </p:nvSpPr>
        <p:spPr/>
        <p:txBody>
          <a:bodyPr/>
          <a:lstStyle/>
          <a:p>
            <a:r>
              <a:rPr lang="en-US" dirty="0"/>
              <a:t>Oxford Nanopore Sequencers</a:t>
            </a:r>
          </a:p>
        </p:txBody>
      </p:sp>
      <p:sp>
        <p:nvSpPr>
          <p:cNvPr id="4" name="Slide Number Placeholder 3">
            <a:extLst>
              <a:ext uri="{FF2B5EF4-FFF2-40B4-BE49-F238E27FC236}">
                <a16:creationId xmlns:a16="http://schemas.microsoft.com/office/drawing/2014/main" id="{769DDFA7-2C9F-BB41-8675-DB4931B1C9B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Rectangle 6">
            <a:extLst>
              <a:ext uri="{FF2B5EF4-FFF2-40B4-BE49-F238E27FC236}">
                <a16:creationId xmlns:a16="http://schemas.microsoft.com/office/drawing/2014/main" id="{761B8060-0F78-304C-9CBB-8443DCE19FA3}"/>
              </a:ext>
            </a:extLst>
          </p:cNvPr>
          <p:cNvSpPr/>
          <p:nvPr/>
        </p:nvSpPr>
        <p:spPr>
          <a:xfrm>
            <a:off x="1331640" y="6400800"/>
            <a:ext cx="5135445"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2"/>
              </a:rPr>
              <a:t>https://nanoporetech.com/products/comparison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p:txBody>
      </p:sp>
      <p:pic>
        <p:nvPicPr>
          <p:cNvPr id="10" name="Picture 9">
            <a:extLst>
              <a:ext uri="{FF2B5EF4-FFF2-40B4-BE49-F238E27FC236}">
                <a16:creationId xmlns:a16="http://schemas.microsoft.com/office/drawing/2014/main" id="{0E4CEDE6-CA7A-7943-BE85-439A923AC3E2}"/>
              </a:ext>
            </a:extLst>
          </p:cNvPr>
          <p:cNvPicPr>
            <a:picLocks noChangeAspect="1"/>
          </p:cNvPicPr>
          <p:nvPr/>
        </p:nvPicPr>
        <p:blipFill>
          <a:blip r:embed="rId3"/>
          <a:stretch>
            <a:fillRect/>
          </a:stretch>
        </p:blipFill>
        <p:spPr>
          <a:xfrm>
            <a:off x="6416728" y="260648"/>
            <a:ext cx="2625085" cy="469015"/>
          </a:xfrm>
          <a:prstGeom prst="rect">
            <a:avLst/>
          </a:prstGeom>
        </p:spPr>
      </p:pic>
      <p:graphicFrame>
        <p:nvGraphicFramePr>
          <p:cNvPr id="11" name="Table 10">
            <a:extLst>
              <a:ext uri="{FF2B5EF4-FFF2-40B4-BE49-F238E27FC236}">
                <a16:creationId xmlns:a16="http://schemas.microsoft.com/office/drawing/2014/main" id="{5A0CA862-0F60-0C4A-A6F3-397886D073B3}"/>
              </a:ext>
            </a:extLst>
          </p:cNvPr>
          <p:cNvGraphicFramePr>
            <a:graphicFrameLocks noGrp="1"/>
          </p:cNvGraphicFramePr>
          <p:nvPr/>
        </p:nvGraphicFramePr>
        <p:xfrm>
          <a:off x="29520" y="2629194"/>
          <a:ext cx="9114482" cy="3672000"/>
        </p:xfrm>
        <a:graphic>
          <a:graphicData uri="http://schemas.openxmlformats.org/drawingml/2006/table">
            <a:tbl>
              <a:tblPr>
                <a:tableStyleId>{775DCB02-9BB8-47FD-8907-85C794F793BA}</a:tableStyleId>
              </a:tblPr>
              <a:tblGrid>
                <a:gridCol w="1918837">
                  <a:extLst>
                    <a:ext uri="{9D8B030D-6E8A-4147-A177-3AD203B41FA5}">
                      <a16:colId xmlns:a16="http://schemas.microsoft.com/office/drawing/2014/main" val="1043984103"/>
                    </a:ext>
                  </a:extLst>
                </a:gridCol>
                <a:gridCol w="1439129">
                  <a:extLst>
                    <a:ext uri="{9D8B030D-6E8A-4147-A177-3AD203B41FA5}">
                      <a16:colId xmlns:a16="http://schemas.microsoft.com/office/drawing/2014/main" val="1129943280"/>
                    </a:ext>
                  </a:extLst>
                </a:gridCol>
                <a:gridCol w="1439129">
                  <a:extLst>
                    <a:ext uri="{9D8B030D-6E8A-4147-A177-3AD203B41FA5}">
                      <a16:colId xmlns:a16="http://schemas.microsoft.com/office/drawing/2014/main" val="161811307"/>
                    </a:ext>
                  </a:extLst>
                </a:gridCol>
                <a:gridCol w="1439129">
                  <a:extLst>
                    <a:ext uri="{9D8B030D-6E8A-4147-A177-3AD203B41FA5}">
                      <a16:colId xmlns:a16="http://schemas.microsoft.com/office/drawing/2014/main" val="285764837"/>
                    </a:ext>
                  </a:extLst>
                </a:gridCol>
                <a:gridCol w="1439129">
                  <a:extLst>
                    <a:ext uri="{9D8B030D-6E8A-4147-A177-3AD203B41FA5}">
                      <a16:colId xmlns:a16="http://schemas.microsoft.com/office/drawing/2014/main" val="3948394152"/>
                    </a:ext>
                  </a:extLst>
                </a:gridCol>
                <a:gridCol w="1439129">
                  <a:extLst>
                    <a:ext uri="{9D8B030D-6E8A-4147-A177-3AD203B41FA5}">
                      <a16:colId xmlns:a16="http://schemas.microsoft.com/office/drawing/2014/main" val="1002816810"/>
                    </a:ext>
                  </a:extLst>
                </a:gridCol>
              </a:tblGrid>
              <a:tr h="612000">
                <a:tc>
                  <a:txBody>
                    <a:bodyPr/>
                    <a:lstStyle/>
                    <a:p>
                      <a:pPr algn="ctr" fontAlgn="t"/>
                      <a:r>
                        <a:rPr lang="en-US" sz="1600" dirty="0">
                          <a:solidFill>
                            <a:schemeClr val="bg1"/>
                          </a:solidFill>
                          <a:effectLst/>
                          <a:latin typeface="+mn-lt"/>
                        </a:rPr>
                        <a:t> </a:t>
                      </a:r>
                    </a:p>
                  </a:txBody>
                  <a:tcPr marL="45765" marR="45765" marT="22882" marB="22882" anchor="ctr">
                    <a:solidFill>
                      <a:schemeClr val="bg1"/>
                    </a:solidFill>
                  </a:tcPr>
                </a:tc>
                <a:tc>
                  <a:txBody>
                    <a:bodyPr/>
                    <a:lstStyle/>
                    <a:p>
                      <a:pPr algn="ctr" fontAlgn="t"/>
                      <a:r>
                        <a:rPr lang="en-US" sz="1600" b="1" dirty="0" err="1">
                          <a:solidFill>
                            <a:schemeClr val="bg1"/>
                          </a:solidFill>
                          <a:effectLst/>
                          <a:latin typeface="+mn-lt"/>
                        </a:rPr>
                        <a:t>MinION</a:t>
                      </a:r>
                      <a:r>
                        <a:rPr lang="en-US" sz="1600" b="1" dirty="0">
                          <a:solidFill>
                            <a:schemeClr val="bg1"/>
                          </a:solidFill>
                          <a:effectLst/>
                          <a:latin typeface="+mn-lt"/>
                        </a:rPr>
                        <a:t> Mk1B</a:t>
                      </a:r>
                    </a:p>
                  </a:txBody>
                  <a:tcPr marL="45765" marR="45765" marT="22882" marB="22882" anchor="ctr">
                    <a:solidFill>
                      <a:srgbClr val="0084A8"/>
                    </a:solidFill>
                  </a:tcPr>
                </a:tc>
                <a:tc>
                  <a:txBody>
                    <a:bodyPr/>
                    <a:lstStyle/>
                    <a:p>
                      <a:pPr algn="ctr" fontAlgn="t"/>
                      <a:r>
                        <a:rPr lang="en-US" sz="1600" b="1">
                          <a:solidFill>
                            <a:schemeClr val="bg1"/>
                          </a:solidFill>
                          <a:effectLst/>
                          <a:latin typeface="+mn-lt"/>
                        </a:rPr>
                        <a:t>MinION Mk1C</a:t>
                      </a:r>
                    </a:p>
                  </a:txBody>
                  <a:tcPr marL="45765" marR="45765" marT="22882" marB="22882" anchor="ctr">
                    <a:solidFill>
                      <a:srgbClr val="0084A8"/>
                    </a:solidFill>
                  </a:tcPr>
                </a:tc>
                <a:tc>
                  <a:txBody>
                    <a:bodyPr/>
                    <a:lstStyle/>
                    <a:p>
                      <a:pPr algn="ctr" fontAlgn="t"/>
                      <a:r>
                        <a:rPr lang="en-US" sz="1600" b="1">
                          <a:solidFill>
                            <a:schemeClr val="bg1"/>
                          </a:solidFill>
                          <a:effectLst/>
                          <a:latin typeface="+mn-lt"/>
                        </a:rPr>
                        <a:t>GridION Mk1</a:t>
                      </a:r>
                    </a:p>
                  </a:txBody>
                  <a:tcPr marL="45765" marR="45765" marT="22882" marB="22882" anchor="ctr">
                    <a:solidFill>
                      <a:srgbClr val="0084A8"/>
                    </a:solidFill>
                  </a:tcPr>
                </a:tc>
                <a:tc>
                  <a:txBody>
                    <a:bodyPr/>
                    <a:lstStyle/>
                    <a:p>
                      <a:pPr algn="ctr" fontAlgn="t"/>
                      <a:r>
                        <a:rPr lang="en-US" sz="1600" b="1">
                          <a:solidFill>
                            <a:schemeClr val="bg1"/>
                          </a:solidFill>
                          <a:effectLst/>
                          <a:latin typeface="+mn-lt"/>
                        </a:rPr>
                        <a:t>PromethION 24</a:t>
                      </a:r>
                    </a:p>
                  </a:txBody>
                  <a:tcPr marL="45765" marR="45765" marT="22882" marB="22882" anchor="ctr">
                    <a:solidFill>
                      <a:srgbClr val="0084A8"/>
                    </a:solidFill>
                  </a:tcPr>
                </a:tc>
                <a:tc>
                  <a:txBody>
                    <a:bodyPr/>
                    <a:lstStyle/>
                    <a:p>
                      <a:pPr algn="ctr" fontAlgn="t"/>
                      <a:r>
                        <a:rPr lang="en-US" sz="1600" b="1" dirty="0" err="1">
                          <a:solidFill>
                            <a:schemeClr val="bg1"/>
                          </a:solidFill>
                          <a:effectLst/>
                          <a:latin typeface="+mn-lt"/>
                        </a:rPr>
                        <a:t>PromethION</a:t>
                      </a:r>
                      <a:r>
                        <a:rPr lang="en-US" sz="1600" b="1" dirty="0">
                          <a:solidFill>
                            <a:schemeClr val="bg1"/>
                          </a:solidFill>
                          <a:effectLst/>
                          <a:latin typeface="+mn-lt"/>
                        </a:rPr>
                        <a:t> 48</a:t>
                      </a:r>
                    </a:p>
                  </a:txBody>
                  <a:tcPr marL="45765" marR="45765" marT="22882" marB="22882" anchor="ctr">
                    <a:solidFill>
                      <a:srgbClr val="0084A8"/>
                    </a:solidFill>
                  </a:tcPr>
                </a:tc>
                <a:extLst>
                  <a:ext uri="{0D108BD9-81ED-4DB2-BD59-A6C34878D82A}">
                    <a16:rowId xmlns:a16="http://schemas.microsoft.com/office/drawing/2014/main" val="2316883071"/>
                  </a:ext>
                </a:extLst>
              </a:tr>
              <a:tr h="612000">
                <a:tc>
                  <a:txBody>
                    <a:bodyPr/>
                    <a:lstStyle/>
                    <a:p>
                      <a:pPr algn="l" fontAlgn="t"/>
                      <a:r>
                        <a:rPr lang="en-US" sz="1600" b="1" dirty="0">
                          <a:solidFill>
                            <a:schemeClr val="bg1"/>
                          </a:solidFill>
                          <a:effectLst/>
                          <a:latin typeface="+mn-lt"/>
                        </a:rPr>
                        <a:t>Read length</a:t>
                      </a:r>
                    </a:p>
                  </a:txBody>
                  <a:tcPr marL="45765" marR="45765" marT="22882" marB="22882" anchor="ctr">
                    <a:solidFill>
                      <a:srgbClr val="0084A8"/>
                    </a:solidFill>
                  </a:tcPr>
                </a:tc>
                <a:tc>
                  <a:txBody>
                    <a:bodyPr/>
                    <a:lstStyle/>
                    <a:p>
                      <a:pPr algn="ctr" fontAlgn="t"/>
                      <a:r>
                        <a:rPr lang="en-US" sz="1600" dirty="0">
                          <a:solidFill>
                            <a:schemeClr val="tx1"/>
                          </a:solidFill>
                          <a:effectLst/>
                          <a:latin typeface="+mn-lt"/>
                        </a:rPr>
                        <a:t>&gt; 2Mb</a:t>
                      </a:r>
                    </a:p>
                  </a:txBody>
                  <a:tcPr marL="45765" marR="45765" marT="22882" marB="22882" anchor="ctr">
                    <a:solidFill>
                      <a:schemeClr val="bg1"/>
                    </a:solidFill>
                  </a:tcPr>
                </a:tc>
                <a:tc>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en-US" sz="1600" dirty="0">
                          <a:solidFill>
                            <a:schemeClr val="tx1"/>
                          </a:solidFill>
                          <a:effectLst/>
                          <a:latin typeface="+mn-lt"/>
                        </a:rPr>
                        <a:t>&gt; 2Mb</a:t>
                      </a:r>
                    </a:p>
                  </a:txBody>
                  <a:tcPr marL="45765" marR="45765" marT="22882" marB="22882" anchor="ctr">
                    <a:solidFill>
                      <a:schemeClr val="bg1"/>
                    </a:solidFill>
                  </a:tcPr>
                </a:tc>
                <a:tc>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en-US" sz="1600" dirty="0">
                          <a:solidFill>
                            <a:schemeClr val="tx1"/>
                          </a:solidFill>
                          <a:effectLst/>
                          <a:latin typeface="+mn-lt"/>
                        </a:rPr>
                        <a:t>&gt; 2Mb</a:t>
                      </a:r>
                    </a:p>
                  </a:txBody>
                  <a:tcPr marL="45765" marR="45765" marT="22882" marB="22882" anchor="ctr">
                    <a:solidFill>
                      <a:schemeClr val="bg1"/>
                    </a:solidFill>
                  </a:tcPr>
                </a:tc>
                <a:tc>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en-US" sz="1600" dirty="0">
                          <a:solidFill>
                            <a:schemeClr val="tx1"/>
                          </a:solidFill>
                          <a:effectLst/>
                          <a:latin typeface="+mn-lt"/>
                        </a:rPr>
                        <a:t>&gt; 2Mb</a:t>
                      </a:r>
                    </a:p>
                  </a:txBody>
                  <a:tcPr marL="45765" marR="45765" marT="22882" marB="22882" anchor="ctr">
                    <a:solidFill>
                      <a:schemeClr val="bg1"/>
                    </a:solidFill>
                  </a:tcPr>
                </a:tc>
                <a:tc>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en-US" sz="1600" dirty="0">
                          <a:solidFill>
                            <a:schemeClr val="tx1"/>
                          </a:solidFill>
                          <a:effectLst/>
                          <a:latin typeface="+mn-lt"/>
                        </a:rPr>
                        <a:t>&gt; 2Mb</a:t>
                      </a:r>
                    </a:p>
                  </a:txBody>
                  <a:tcPr marL="45765" marR="45765" marT="22882" marB="22882" anchor="ctr">
                    <a:solidFill>
                      <a:schemeClr val="bg1"/>
                    </a:solidFill>
                  </a:tcPr>
                </a:tc>
                <a:extLst>
                  <a:ext uri="{0D108BD9-81ED-4DB2-BD59-A6C34878D82A}">
                    <a16:rowId xmlns:a16="http://schemas.microsoft.com/office/drawing/2014/main" val="1351906485"/>
                  </a:ext>
                </a:extLst>
              </a:tr>
              <a:tr h="612000">
                <a:tc>
                  <a:txBody>
                    <a:bodyPr/>
                    <a:lstStyle/>
                    <a:p>
                      <a:pPr algn="l" fontAlgn="t"/>
                      <a:r>
                        <a:rPr lang="en-US" sz="1600" b="1" dirty="0">
                          <a:solidFill>
                            <a:schemeClr val="bg1"/>
                          </a:solidFill>
                          <a:effectLst/>
                          <a:latin typeface="+mn-lt"/>
                        </a:rPr>
                        <a:t>Yield per flow cell</a:t>
                      </a:r>
                    </a:p>
                  </a:txBody>
                  <a:tcPr marL="45765" marR="45765" marT="22882" marB="22882" anchor="ctr">
                    <a:solidFill>
                      <a:srgbClr val="0084A8"/>
                    </a:solidFill>
                  </a:tcPr>
                </a:tc>
                <a:tc>
                  <a:txBody>
                    <a:bodyPr/>
                    <a:lstStyle/>
                    <a:p>
                      <a:pPr algn="ctr" fontAlgn="t"/>
                      <a:r>
                        <a:rPr lang="en-US" sz="1600">
                          <a:solidFill>
                            <a:schemeClr val="tx1"/>
                          </a:solidFill>
                          <a:effectLst/>
                          <a:latin typeface="+mn-lt"/>
                        </a:rPr>
                        <a:t>50 Gb</a:t>
                      </a:r>
                    </a:p>
                  </a:txBody>
                  <a:tcPr marL="45765" marR="45765" marT="22882" marB="22882" anchor="ctr">
                    <a:solidFill>
                      <a:schemeClr val="bg1"/>
                    </a:solidFill>
                  </a:tcPr>
                </a:tc>
                <a:tc>
                  <a:txBody>
                    <a:bodyPr/>
                    <a:lstStyle/>
                    <a:p>
                      <a:pPr algn="ctr" fontAlgn="t"/>
                      <a:r>
                        <a:rPr lang="en-US" sz="1600">
                          <a:solidFill>
                            <a:schemeClr val="tx1"/>
                          </a:solidFill>
                          <a:effectLst/>
                          <a:latin typeface="+mn-lt"/>
                        </a:rPr>
                        <a:t>50 Gb</a:t>
                      </a:r>
                    </a:p>
                  </a:txBody>
                  <a:tcPr marL="45765" marR="45765" marT="22882" marB="22882" anchor="ctr">
                    <a:solidFill>
                      <a:schemeClr val="bg1"/>
                    </a:solidFill>
                  </a:tcPr>
                </a:tc>
                <a:tc>
                  <a:txBody>
                    <a:bodyPr/>
                    <a:lstStyle/>
                    <a:p>
                      <a:pPr algn="ctr" fontAlgn="t"/>
                      <a:r>
                        <a:rPr lang="en-US" sz="1600">
                          <a:solidFill>
                            <a:schemeClr val="tx1"/>
                          </a:solidFill>
                          <a:effectLst/>
                          <a:latin typeface="+mn-lt"/>
                        </a:rPr>
                        <a:t>50 Gb</a:t>
                      </a:r>
                    </a:p>
                  </a:txBody>
                  <a:tcPr marL="45765" marR="45765" marT="22882" marB="22882" anchor="ctr">
                    <a:solidFill>
                      <a:schemeClr val="bg1"/>
                    </a:solidFill>
                  </a:tcPr>
                </a:tc>
                <a:tc>
                  <a:txBody>
                    <a:bodyPr/>
                    <a:lstStyle/>
                    <a:p>
                      <a:pPr algn="ctr" fontAlgn="t"/>
                      <a:r>
                        <a:rPr lang="en-US" sz="1600">
                          <a:solidFill>
                            <a:schemeClr val="tx1"/>
                          </a:solidFill>
                          <a:effectLst/>
                          <a:latin typeface="+mn-lt"/>
                        </a:rPr>
                        <a:t>220 Gb</a:t>
                      </a:r>
                    </a:p>
                  </a:txBody>
                  <a:tcPr marL="45765" marR="45765" marT="22882" marB="22882" anchor="ctr">
                    <a:solidFill>
                      <a:schemeClr val="bg1"/>
                    </a:solidFill>
                  </a:tcPr>
                </a:tc>
                <a:tc>
                  <a:txBody>
                    <a:bodyPr/>
                    <a:lstStyle/>
                    <a:p>
                      <a:pPr algn="ctr" fontAlgn="t"/>
                      <a:r>
                        <a:rPr lang="en-US" sz="1600" dirty="0">
                          <a:solidFill>
                            <a:schemeClr val="tx1"/>
                          </a:solidFill>
                          <a:effectLst/>
                          <a:latin typeface="+mn-lt"/>
                        </a:rPr>
                        <a:t>220 Gb</a:t>
                      </a:r>
                    </a:p>
                  </a:txBody>
                  <a:tcPr marL="45765" marR="45765" marT="22882" marB="22882" anchor="ctr">
                    <a:solidFill>
                      <a:schemeClr val="bg1"/>
                    </a:solidFill>
                  </a:tcPr>
                </a:tc>
                <a:extLst>
                  <a:ext uri="{0D108BD9-81ED-4DB2-BD59-A6C34878D82A}">
                    <a16:rowId xmlns:a16="http://schemas.microsoft.com/office/drawing/2014/main" val="1122346942"/>
                  </a:ext>
                </a:extLst>
              </a:tr>
              <a:tr h="612000">
                <a:tc>
                  <a:txBody>
                    <a:bodyPr/>
                    <a:lstStyle/>
                    <a:p>
                      <a:pPr algn="l" fontAlgn="t"/>
                      <a:r>
                        <a:rPr lang="en-US" sz="1600" b="1">
                          <a:solidFill>
                            <a:schemeClr val="bg1"/>
                          </a:solidFill>
                          <a:effectLst/>
                          <a:latin typeface="+mn-lt"/>
                        </a:rPr>
                        <a:t>Number of flow cells per device</a:t>
                      </a:r>
                    </a:p>
                  </a:txBody>
                  <a:tcPr marL="45765" marR="45765" marT="22882" marB="22882" anchor="ctr">
                    <a:solidFill>
                      <a:srgbClr val="0084A8"/>
                    </a:solidFill>
                  </a:tcPr>
                </a:tc>
                <a:tc>
                  <a:txBody>
                    <a:bodyPr/>
                    <a:lstStyle/>
                    <a:p>
                      <a:pPr algn="ctr" fontAlgn="t"/>
                      <a:r>
                        <a:rPr lang="en-US" sz="1600">
                          <a:solidFill>
                            <a:schemeClr val="tx1"/>
                          </a:solidFill>
                          <a:effectLst/>
                          <a:latin typeface="+mn-lt"/>
                        </a:rPr>
                        <a:t>1</a:t>
                      </a:r>
                    </a:p>
                  </a:txBody>
                  <a:tcPr marL="45765" marR="45765" marT="22882" marB="22882" anchor="ctr">
                    <a:solidFill>
                      <a:schemeClr val="bg1"/>
                    </a:solidFill>
                  </a:tcPr>
                </a:tc>
                <a:tc>
                  <a:txBody>
                    <a:bodyPr/>
                    <a:lstStyle/>
                    <a:p>
                      <a:pPr algn="ctr" fontAlgn="t"/>
                      <a:r>
                        <a:rPr lang="en-US" sz="1600">
                          <a:solidFill>
                            <a:schemeClr val="tx1"/>
                          </a:solidFill>
                          <a:effectLst/>
                          <a:latin typeface="+mn-lt"/>
                        </a:rPr>
                        <a:t>1</a:t>
                      </a:r>
                    </a:p>
                  </a:txBody>
                  <a:tcPr marL="45765" marR="45765" marT="22882" marB="22882" anchor="ctr">
                    <a:solidFill>
                      <a:schemeClr val="bg1"/>
                    </a:solidFill>
                  </a:tcPr>
                </a:tc>
                <a:tc>
                  <a:txBody>
                    <a:bodyPr/>
                    <a:lstStyle/>
                    <a:p>
                      <a:pPr algn="ctr" fontAlgn="t"/>
                      <a:r>
                        <a:rPr lang="en-US" sz="1600">
                          <a:solidFill>
                            <a:schemeClr val="tx1"/>
                          </a:solidFill>
                          <a:effectLst/>
                          <a:latin typeface="+mn-lt"/>
                        </a:rPr>
                        <a:t>5</a:t>
                      </a:r>
                    </a:p>
                  </a:txBody>
                  <a:tcPr marL="45765" marR="45765" marT="22882" marB="22882" anchor="ctr">
                    <a:solidFill>
                      <a:schemeClr val="bg1"/>
                    </a:solidFill>
                  </a:tcPr>
                </a:tc>
                <a:tc>
                  <a:txBody>
                    <a:bodyPr/>
                    <a:lstStyle/>
                    <a:p>
                      <a:pPr algn="ctr" fontAlgn="t"/>
                      <a:r>
                        <a:rPr lang="en-US" sz="1600">
                          <a:solidFill>
                            <a:schemeClr val="tx1"/>
                          </a:solidFill>
                          <a:effectLst/>
                          <a:latin typeface="+mn-lt"/>
                        </a:rPr>
                        <a:t>24</a:t>
                      </a:r>
                    </a:p>
                  </a:txBody>
                  <a:tcPr marL="45765" marR="45765" marT="22882" marB="22882" anchor="ctr">
                    <a:solidFill>
                      <a:schemeClr val="bg1"/>
                    </a:solidFill>
                  </a:tcPr>
                </a:tc>
                <a:tc>
                  <a:txBody>
                    <a:bodyPr/>
                    <a:lstStyle/>
                    <a:p>
                      <a:pPr algn="ctr" fontAlgn="t"/>
                      <a:r>
                        <a:rPr lang="en-US" sz="1600">
                          <a:solidFill>
                            <a:schemeClr val="tx1"/>
                          </a:solidFill>
                          <a:effectLst/>
                          <a:latin typeface="+mn-lt"/>
                        </a:rPr>
                        <a:t>48</a:t>
                      </a:r>
                    </a:p>
                  </a:txBody>
                  <a:tcPr marL="45765" marR="45765" marT="22882" marB="22882" anchor="ctr">
                    <a:solidFill>
                      <a:schemeClr val="bg1"/>
                    </a:solidFill>
                  </a:tcPr>
                </a:tc>
                <a:extLst>
                  <a:ext uri="{0D108BD9-81ED-4DB2-BD59-A6C34878D82A}">
                    <a16:rowId xmlns:a16="http://schemas.microsoft.com/office/drawing/2014/main" val="2701160737"/>
                  </a:ext>
                </a:extLst>
              </a:tr>
              <a:tr h="612000">
                <a:tc>
                  <a:txBody>
                    <a:bodyPr/>
                    <a:lstStyle/>
                    <a:p>
                      <a:pPr algn="l" fontAlgn="t"/>
                      <a:r>
                        <a:rPr lang="en-US" sz="1600" b="1" dirty="0">
                          <a:solidFill>
                            <a:schemeClr val="bg1"/>
                          </a:solidFill>
                          <a:effectLst/>
                          <a:latin typeface="+mn-lt"/>
                        </a:rPr>
                        <a:t>Yield per device</a:t>
                      </a:r>
                    </a:p>
                  </a:txBody>
                  <a:tcPr marL="45765" marR="45765" marT="22882" marB="22882" anchor="ctr">
                    <a:solidFill>
                      <a:srgbClr val="0084A8"/>
                    </a:solidFill>
                  </a:tcPr>
                </a:tc>
                <a:tc>
                  <a:txBody>
                    <a:bodyPr/>
                    <a:lstStyle/>
                    <a:p>
                      <a:pPr algn="ctr" fontAlgn="t"/>
                      <a:r>
                        <a:rPr lang="en-US" sz="1600" dirty="0">
                          <a:solidFill>
                            <a:srgbClr val="FF0000"/>
                          </a:solidFill>
                          <a:effectLst/>
                          <a:latin typeface="+mn-lt"/>
                        </a:rPr>
                        <a:t>&lt;50 Gb</a:t>
                      </a:r>
                    </a:p>
                  </a:txBody>
                  <a:tcPr marL="45765" marR="45765" marT="22882" marB="22882" anchor="ctr">
                    <a:solidFill>
                      <a:schemeClr val="bg1"/>
                    </a:solidFill>
                  </a:tcPr>
                </a:tc>
                <a:tc>
                  <a:txBody>
                    <a:bodyPr/>
                    <a:lstStyle/>
                    <a:p>
                      <a:pPr algn="ctr" fontAlgn="t"/>
                      <a:r>
                        <a:rPr lang="en-US" sz="1600" dirty="0">
                          <a:solidFill>
                            <a:srgbClr val="FF0000"/>
                          </a:solidFill>
                          <a:effectLst/>
                          <a:latin typeface="+mn-lt"/>
                        </a:rPr>
                        <a:t>&lt;50 Gb</a:t>
                      </a:r>
                    </a:p>
                  </a:txBody>
                  <a:tcPr marL="45765" marR="45765" marT="22882" marB="22882" anchor="ctr">
                    <a:solidFill>
                      <a:schemeClr val="bg1"/>
                    </a:solidFill>
                  </a:tcPr>
                </a:tc>
                <a:tc>
                  <a:txBody>
                    <a:bodyPr/>
                    <a:lstStyle/>
                    <a:p>
                      <a:pPr algn="ctr" fontAlgn="t"/>
                      <a:r>
                        <a:rPr lang="en-US" sz="1600" dirty="0">
                          <a:solidFill>
                            <a:srgbClr val="FF0000"/>
                          </a:solidFill>
                          <a:effectLst/>
                          <a:latin typeface="+mn-lt"/>
                        </a:rPr>
                        <a:t>&lt;250 Gb</a:t>
                      </a:r>
                    </a:p>
                  </a:txBody>
                  <a:tcPr marL="45765" marR="45765" marT="22882" marB="22882" anchor="ctr">
                    <a:solidFill>
                      <a:schemeClr val="bg1"/>
                    </a:solidFill>
                  </a:tcPr>
                </a:tc>
                <a:tc>
                  <a:txBody>
                    <a:bodyPr/>
                    <a:lstStyle/>
                    <a:p>
                      <a:pPr algn="ctr" fontAlgn="t"/>
                      <a:r>
                        <a:rPr lang="en-US" sz="1600" dirty="0">
                          <a:solidFill>
                            <a:srgbClr val="FF0000"/>
                          </a:solidFill>
                          <a:effectLst/>
                          <a:latin typeface="+mn-lt"/>
                        </a:rPr>
                        <a:t>&lt;5.2 Tb</a:t>
                      </a:r>
                    </a:p>
                  </a:txBody>
                  <a:tcPr marL="45765" marR="45765" marT="22882" marB="22882" anchor="ctr">
                    <a:solidFill>
                      <a:schemeClr val="bg1"/>
                    </a:solidFill>
                  </a:tcPr>
                </a:tc>
                <a:tc>
                  <a:txBody>
                    <a:bodyPr/>
                    <a:lstStyle/>
                    <a:p>
                      <a:pPr algn="ctr" fontAlgn="t"/>
                      <a:r>
                        <a:rPr lang="en-US" sz="1600" dirty="0">
                          <a:solidFill>
                            <a:srgbClr val="FF0000"/>
                          </a:solidFill>
                          <a:effectLst/>
                          <a:latin typeface="+mn-lt"/>
                        </a:rPr>
                        <a:t>&lt;10.5 Tb</a:t>
                      </a:r>
                    </a:p>
                  </a:txBody>
                  <a:tcPr marL="45765" marR="45765" marT="22882" marB="22882" anchor="ctr">
                    <a:solidFill>
                      <a:schemeClr val="bg1"/>
                    </a:solidFill>
                  </a:tcPr>
                </a:tc>
                <a:extLst>
                  <a:ext uri="{0D108BD9-81ED-4DB2-BD59-A6C34878D82A}">
                    <a16:rowId xmlns:a16="http://schemas.microsoft.com/office/drawing/2014/main" val="847597132"/>
                  </a:ext>
                </a:extLst>
              </a:tr>
              <a:tr h="612000">
                <a:tc>
                  <a:txBody>
                    <a:bodyPr/>
                    <a:lstStyle/>
                    <a:p>
                      <a:pPr algn="l" fontAlgn="t"/>
                      <a:r>
                        <a:rPr lang="en-US" sz="1600" b="1" dirty="0">
                          <a:solidFill>
                            <a:schemeClr val="bg1"/>
                          </a:solidFill>
                          <a:effectLst/>
                          <a:latin typeface="+mn-lt"/>
                        </a:rPr>
                        <a:t>Starting price</a:t>
                      </a:r>
                    </a:p>
                  </a:txBody>
                  <a:tcPr marL="45765" marR="45765" marT="22882" marB="22882" anchor="ctr">
                    <a:solidFill>
                      <a:srgbClr val="0084A8"/>
                    </a:solidFill>
                  </a:tcPr>
                </a:tc>
                <a:tc>
                  <a:txBody>
                    <a:bodyPr/>
                    <a:lstStyle/>
                    <a:p>
                      <a:pPr algn="ctr" fontAlgn="t"/>
                      <a:r>
                        <a:rPr lang="en-US" sz="1600" dirty="0">
                          <a:solidFill>
                            <a:srgbClr val="FF0000"/>
                          </a:solidFill>
                          <a:effectLst/>
                          <a:latin typeface="+mn-lt"/>
                        </a:rPr>
                        <a:t>$1,000</a:t>
                      </a:r>
                    </a:p>
                  </a:txBody>
                  <a:tcPr marL="45765" marR="45765" marT="22882" marB="22882" anchor="ctr">
                    <a:solidFill>
                      <a:schemeClr val="bg1"/>
                    </a:solidFill>
                  </a:tcPr>
                </a:tc>
                <a:tc>
                  <a:txBody>
                    <a:bodyPr/>
                    <a:lstStyle/>
                    <a:p>
                      <a:pPr algn="ctr" fontAlgn="t"/>
                      <a:r>
                        <a:rPr lang="en-US" sz="1600" dirty="0">
                          <a:solidFill>
                            <a:srgbClr val="FF0000"/>
                          </a:solidFill>
                          <a:effectLst/>
                          <a:latin typeface="+mn-lt"/>
                        </a:rPr>
                        <a:t>$4,990</a:t>
                      </a:r>
                    </a:p>
                  </a:txBody>
                  <a:tcPr marL="45765" marR="45765" marT="22882" marB="22882" anchor="ctr">
                    <a:solidFill>
                      <a:schemeClr val="bg1"/>
                    </a:solidFill>
                  </a:tcPr>
                </a:tc>
                <a:tc>
                  <a:txBody>
                    <a:bodyPr/>
                    <a:lstStyle/>
                    <a:p>
                      <a:pPr algn="ctr" fontAlgn="t"/>
                      <a:r>
                        <a:rPr lang="en-US" sz="1600" dirty="0">
                          <a:solidFill>
                            <a:srgbClr val="FF0000"/>
                          </a:solidFill>
                          <a:effectLst/>
                          <a:latin typeface="+mn-lt"/>
                        </a:rPr>
                        <a:t>$49,995</a:t>
                      </a:r>
                    </a:p>
                  </a:txBody>
                  <a:tcPr marL="45765" marR="45765" marT="22882" marB="22882" anchor="ctr">
                    <a:solidFill>
                      <a:schemeClr val="bg1"/>
                    </a:solidFill>
                  </a:tcPr>
                </a:tc>
                <a:tc>
                  <a:txBody>
                    <a:bodyPr/>
                    <a:lstStyle/>
                    <a:p>
                      <a:pPr algn="ctr" fontAlgn="t"/>
                      <a:r>
                        <a:rPr lang="en-US" sz="1600" dirty="0">
                          <a:solidFill>
                            <a:srgbClr val="FF0000"/>
                          </a:solidFill>
                          <a:effectLst/>
                          <a:latin typeface="+mn-lt"/>
                        </a:rPr>
                        <a:t>$195,455</a:t>
                      </a:r>
                    </a:p>
                  </a:txBody>
                  <a:tcPr marL="45765" marR="45765" marT="22882" marB="22882" anchor="ctr">
                    <a:solidFill>
                      <a:schemeClr val="bg1"/>
                    </a:solidFill>
                  </a:tcPr>
                </a:tc>
                <a:tc>
                  <a:txBody>
                    <a:bodyPr/>
                    <a:lstStyle/>
                    <a:p>
                      <a:pPr algn="ctr" fontAlgn="t"/>
                      <a:r>
                        <a:rPr lang="en-US" sz="1600" dirty="0">
                          <a:solidFill>
                            <a:srgbClr val="FF0000"/>
                          </a:solidFill>
                          <a:effectLst/>
                          <a:latin typeface="+mn-lt"/>
                        </a:rPr>
                        <a:t>$327,455</a:t>
                      </a:r>
                    </a:p>
                  </a:txBody>
                  <a:tcPr marL="45765" marR="45765" marT="22882" marB="22882" anchor="ctr">
                    <a:solidFill>
                      <a:schemeClr val="bg1"/>
                    </a:solidFill>
                  </a:tcPr>
                </a:tc>
                <a:extLst>
                  <a:ext uri="{0D108BD9-81ED-4DB2-BD59-A6C34878D82A}">
                    <a16:rowId xmlns:a16="http://schemas.microsoft.com/office/drawing/2014/main" val="4127620895"/>
                  </a:ext>
                </a:extLst>
              </a:tr>
            </a:tbl>
          </a:graphicData>
        </a:graphic>
      </p:graphicFrame>
      <p:sp>
        <p:nvSpPr>
          <p:cNvPr id="12" name="Rectangle 1">
            <a:extLst>
              <a:ext uri="{FF2B5EF4-FFF2-40B4-BE49-F238E27FC236}">
                <a16:creationId xmlns:a16="http://schemas.microsoft.com/office/drawing/2014/main" id="{EC027435-D946-6144-AF82-51CFC4B6B3A0}"/>
              </a:ext>
            </a:extLst>
          </p:cNvPr>
          <p:cNvSpPr>
            <a:spLocks noChangeArrowheads="1"/>
          </p:cNvSpPr>
          <p:nvPr/>
        </p:nvSpPr>
        <p:spPr bwMode="auto">
          <a:xfrm>
            <a:off x="1304925" y="1371600"/>
            <a:ext cx="9144000" cy="0"/>
          </a:xfrm>
          <a:prstGeom prst="rect">
            <a:avLst/>
          </a:prstGeom>
          <a:solidFill>
            <a:srgbClr val="F0EFED"/>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br>
              <a:rPr kumimoji="0" lang="en-US" altLang="en-US" sz="1200" b="0" i="0" u="none" strike="noStrike" kern="1200" cap="none" spc="0" normalizeH="0" baseline="0" noProof="0">
                <a:ln>
                  <a:noFill/>
                </a:ln>
                <a:solidFill>
                  <a:srgbClr val="4A4A4A"/>
                </a:solidFill>
                <a:effectLst/>
                <a:uLnTx/>
                <a:uFillTx/>
                <a:latin typeface="inherit"/>
                <a:ea typeface="+mn-ea"/>
                <a:cs typeface="+mn-cs"/>
              </a:rPr>
            </a:br>
            <a:endParaRPr kumimoji="0" lang="en-US" altLang="en-US" sz="9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pic>
        <p:nvPicPr>
          <p:cNvPr id="15" name="Picture 14">
            <a:extLst>
              <a:ext uri="{FF2B5EF4-FFF2-40B4-BE49-F238E27FC236}">
                <a16:creationId xmlns:a16="http://schemas.microsoft.com/office/drawing/2014/main" id="{217427CB-766E-F646-89AA-716B665D175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91848" y="949879"/>
            <a:ext cx="8589825" cy="1614357"/>
          </a:xfrm>
          <a:prstGeom prst="rect">
            <a:avLst/>
          </a:prstGeom>
        </p:spPr>
      </p:pic>
    </p:spTree>
    <p:extLst>
      <p:ext uri="{BB962C8B-B14F-4D97-AF65-F5344CB8AC3E}">
        <p14:creationId xmlns:p14="http://schemas.microsoft.com/office/powerpoint/2010/main" val="2276791781"/>
      </p:ext>
    </p:extLst>
  </p:cSld>
  <p:clrMapOvr>
    <a:masterClrMapping/>
  </p:clrMapOvr>
  <p:transition/>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4D92CF4-B227-3D41-98A2-B623783F373E}"/>
              </a:ext>
            </a:extLst>
          </p:cNvPr>
          <p:cNvSpPr>
            <a:spLocks noGrp="1"/>
          </p:cNvSpPr>
          <p:nvPr>
            <p:ph type="title"/>
          </p:nvPr>
        </p:nvSpPr>
        <p:spPr/>
        <p:txBody>
          <a:bodyPr/>
          <a:lstStyle/>
          <a:p>
            <a:r>
              <a:rPr lang="en-US" dirty="0"/>
              <a:t>Illumina Sequencers</a:t>
            </a:r>
          </a:p>
        </p:txBody>
      </p:sp>
      <p:sp>
        <p:nvSpPr>
          <p:cNvPr id="4" name="Slide Number Placeholder 3">
            <a:extLst>
              <a:ext uri="{FF2B5EF4-FFF2-40B4-BE49-F238E27FC236}">
                <a16:creationId xmlns:a16="http://schemas.microsoft.com/office/drawing/2014/main" id="{1D010959-B067-324B-8564-92AEB97482F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aphicFrame>
        <p:nvGraphicFramePr>
          <p:cNvPr id="9" name="Table 8">
            <a:extLst>
              <a:ext uri="{FF2B5EF4-FFF2-40B4-BE49-F238E27FC236}">
                <a16:creationId xmlns:a16="http://schemas.microsoft.com/office/drawing/2014/main" id="{4387804A-9EE2-BB43-B75C-3A860397AD14}"/>
              </a:ext>
            </a:extLst>
          </p:cNvPr>
          <p:cNvGraphicFramePr>
            <a:graphicFrameLocks noGrp="1"/>
          </p:cNvGraphicFramePr>
          <p:nvPr/>
        </p:nvGraphicFramePr>
        <p:xfrm>
          <a:off x="72009" y="3212976"/>
          <a:ext cx="9036495" cy="3126560"/>
        </p:xfrm>
        <a:graphic>
          <a:graphicData uri="http://schemas.openxmlformats.org/drawingml/2006/table">
            <a:tbl>
              <a:tblPr>
                <a:tableStyleId>{C4B1156A-380E-4F78-BDF5-A606A8083BF9}</a:tableStyleId>
              </a:tblPr>
              <a:tblGrid>
                <a:gridCol w="1475655">
                  <a:extLst>
                    <a:ext uri="{9D8B030D-6E8A-4147-A177-3AD203B41FA5}">
                      <a16:colId xmlns:a16="http://schemas.microsoft.com/office/drawing/2014/main" val="1572921260"/>
                    </a:ext>
                  </a:extLst>
                </a:gridCol>
                <a:gridCol w="1260140">
                  <a:extLst>
                    <a:ext uri="{9D8B030D-6E8A-4147-A177-3AD203B41FA5}">
                      <a16:colId xmlns:a16="http://schemas.microsoft.com/office/drawing/2014/main" val="1815330125"/>
                    </a:ext>
                  </a:extLst>
                </a:gridCol>
                <a:gridCol w="1260140">
                  <a:extLst>
                    <a:ext uri="{9D8B030D-6E8A-4147-A177-3AD203B41FA5}">
                      <a16:colId xmlns:a16="http://schemas.microsoft.com/office/drawing/2014/main" val="2260076244"/>
                    </a:ext>
                  </a:extLst>
                </a:gridCol>
                <a:gridCol w="1260140">
                  <a:extLst>
                    <a:ext uri="{9D8B030D-6E8A-4147-A177-3AD203B41FA5}">
                      <a16:colId xmlns:a16="http://schemas.microsoft.com/office/drawing/2014/main" val="2685481021"/>
                    </a:ext>
                  </a:extLst>
                </a:gridCol>
                <a:gridCol w="1260140">
                  <a:extLst>
                    <a:ext uri="{9D8B030D-6E8A-4147-A177-3AD203B41FA5}">
                      <a16:colId xmlns:a16="http://schemas.microsoft.com/office/drawing/2014/main" val="2959745887"/>
                    </a:ext>
                  </a:extLst>
                </a:gridCol>
                <a:gridCol w="1260140">
                  <a:extLst>
                    <a:ext uri="{9D8B030D-6E8A-4147-A177-3AD203B41FA5}">
                      <a16:colId xmlns:a16="http://schemas.microsoft.com/office/drawing/2014/main" val="2277945933"/>
                    </a:ext>
                  </a:extLst>
                </a:gridCol>
                <a:gridCol w="1260140">
                  <a:extLst>
                    <a:ext uri="{9D8B030D-6E8A-4147-A177-3AD203B41FA5}">
                      <a16:colId xmlns:a16="http://schemas.microsoft.com/office/drawing/2014/main" val="559356002"/>
                    </a:ext>
                  </a:extLst>
                </a:gridCol>
              </a:tblGrid>
              <a:tr h="625312">
                <a:tc>
                  <a:txBody>
                    <a:bodyPr/>
                    <a:lstStyle/>
                    <a:p>
                      <a:pPr algn="l" fontAlgn="ctr"/>
                      <a:r>
                        <a:rPr lang="en-US" sz="1600" b="1" dirty="0">
                          <a:effectLst/>
                        </a:rPr>
                        <a:t>Run time</a:t>
                      </a:r>
                    </a:p>
                  </a:txBody>
                  <a:tcPr marL="68816" marR="68816" marT="68816" marB="68816" anchor="ctr"/>
                </a:tc>
                <a:tc>
                  <a:txBody>
                    <a:bodyPr/>
                    <a:lstStyle/>
                    <a:p>
                      <a:pPr algn="ctr" fontAlgn="ctr"/>
                      <a:r>
                        <a:rPr lang="en-US" sz="1600" dirty="0">
                          <a:effectLst/>
                        </a:rPr>
                        <a:t>9.5–19 </a:t>
                      </a:r>
                      <a:r>
                        <a:rPr lang="en-US" sz="1600" dirty="0" err="1">
                          <a:effectLst/>
                        </a:rPr>
                        <a:t>hrs</a:t>
                      </a:r>
                      <a:endParaRPr lang="en-US" sz="1600" dirty="0">
                        <a:effectLst/>
                      </a:endParaRPr>
                    </a:p>
                  </a:txBody>
                  <a:tcPr marL="68816" marR="68816" marT="68816" marB="68816" anchor="ctr">
                    <a:solidFill>
                      <a:schemeClr val="bg1"/>
                    </a:solidFill>
                  </a:tcPr>
                </a:tc>
                <a:tc>
                  <a:txBody>
                    <a:bodyPr/>
                    <a:lstStyle/>
                    <a:p>
                      <a:pPr algn="ctr" fontAlgn="ctr"/>
                      <a:r>
                        <a:rPr lang="en-US" sz="1600" dirty="0">
                          <a:effectLst/>
                        </a:rPr>
                        <a:t>4–24 </a:t>
                      </a:r>
                      <a:r>
                        <a:rPr lang="en-US" sz="1600" dirty="0" err="1">
                          <a:effectLst/>
                        </a:rPr>
                        <a:t>hrs</a:t>
                      </a:r>
                      <a:endParaRPr lang="en-US" sz="1600" dirty="0">
                        <a:effectLst/>
                      </a:endParaRPr>
                    </a:p>
                  </a:txBody>
                  <a:tcPr marL="68816" marR="68816" marT="68816" marB="68816" anchor="ctr">
                    <a:solidFill>
                      <a:schemeClr val="bg1"/>
                    </a:solidFill>
                  </a:tcPr>
                </a:tc>
                <a:tc>
                  <a:txBody>
                    <a:bodyPr/>
                    <a:lstStyle/>
                    <a:p>
                      <a:pPr algn="ctr" fontAlgn="ctr"/>
                      <a:r>
                        <a:rPr lang="en-US" sz="1600" dirty="0">
                          <a:effectLst/>
                        </a:rPr>
                        <a:t>4–55 </a:t>
                      </a:r>
                      <a:r>
                        <a:rPr lang="en-US" sz="1600" dirty="0" err="1">
                          <a:effectLst/>
                        </a:rPr>
                        <a:t>hrs</a:t>
                      </a:r>
                      <a:endParaRPr lang="en-US" sz="1600" dirty="0">
                        <a:effectLst/>
                      </a:endParaRPr>
                    </a:p>
                  </a:txBody>
                  <a:tcPr marL="68816" marR="68816" marT="68816" marB="68816" anchor="ctr">
                    <a:solidFill>
                      <a:schemeClr val="bg1"/>
                    </a:solidFill>
                  </a:tcPr>
                </a:tc>
                <a:tc>
                  <a:txBody>
                    <a:bodyPr/>
                    <a:lstStyle/>
                    <a:p>
                      <a:pPr algn="ctr" fontAlgn="ctr"/>
                      <a:r>
                        <a:rPr lang="en-US" sz="1600" dirty="0">
                          <a:effectLst/>
                        </a:rPr>
                        <a:t>12–30 </a:t>
                      </a:r>
                      <a:r>
                        <a:rPr lang="en-US" sz="1600" dirty="0" err="1">
                          <a:effectLst/>
                        </a:rPr>
                        <a:t>hrs</a:t>
                      </a:r>
                      <a:endParaRPr lang="en-US" sz="1600" dirty="0">
                        <a:effectLst/>
                      </a:endParaRPr>
                    </a:p>
                  </a:txBody>
                  <a:tcPr marL="68816" marR="68816" marT="68816" marB="68816" anchor="ctr">
                    <a:solidFill>
                      <a:schemeClr val="bg1"/>
                    </a:solidFill>
                  </a:tcPr>
                </a:tc>
                <a:tc>
                  <a:txBody>
                    <a:bodyPr/>
                    <a:lstStyle/>
                    <a:p>
                      <a:pPr algn="ctr" fontAlgn="ctr"/>
                      <a:r>
                        <a:rPr lang="en-US" sz="1600" dirty="0">
                          <a:effectLst/>
                        </a:rPr>
                        <a:t>24-48 </a:t>
                      </a:r>
                      <a:r>
                        <a:rPr lang="en-US" sz="1600" dirty="0" err="1">
                          <a:effectLst/>
                        </a:rPr>
                        <a:t>hrs</a:t>
                      </a:r>
                      <a:endParaRPr lang="en-US" sz="1600" dirty="0">
                        <a:effectLst/>
                      </a:endParaRPr>
                    </a:p>
                  </a:txBody>
                  <a:tcPr marL="68816" marR="68816" marT="68816" marB="68816" anchor="ctr">
                    <a:solidFill>
                      <a:schemeClr val="bg1"/>
                    </a:solidFill>
                  </a:tcPr>
                </a:tc>
                <a:tc>
                  <a:txBody>
                    <a:bodyPr/>
                    <a:lstStyle/>
                    <a:p>
                      <a:pPr algn="ctr" fontAlgn="ctr"/>
                      <a:r>
                        <a:rPr lang="en-US" sz="1600" dirty="0">
                          <a:effectLst/>
                        </a:rPr>
                        <a:t>13-44 </a:t>
                      </a:r>
                      <a:r>
                        <a:rPr lang="en-US" sz="1600" dirty="0" err="1">
                          <a:effectLst/>
                        </a:rPr>
                        <a:t>hrs</a:t>
                      </a:r>
                      <a:endParaRPr lang="en-US" sz="1600" dirty="0">
                        <a:effectLst/>
                      </a:endParaRPr>
                    </a:p>
                  </a:txBody>
                  <a:tcPr marL="60425" marR="60425" marT="60425" marB="60425" anchor="ctr">
                    <a:solidFill>
                      <a:schemeClr val="bg1"/>
                    </a:solidFill>
                  </a:tcPr>
                </a:tc>
                <a:extLst>
                  <a:ext uri="{0D108BD9-81ED-4DB2-BD59-A6C34878D82A}">
                    <a16:rowId xmlns:a16="http://schemas.microsoft.com/office/drawing/2014/main" val="2445007405"/>
                  </a:ext>
                </a:extLst>
              </a:tr>
              <a:tr h="625312">
                <a:tc>
                  <a:txBody>
                    <a:bodyPr/>
                    <a:lstStyle/>
                    <a:p>
                      <a:pPr algn="l" fontAlgn="ctr"/>
                      <a:r>
                        <a:rPr lang="en-US" sz="1600" b="1" dirty="0">
                          <a:effectLst/>
                        </a:rPr>
                        <a:t>Max. reads per run</a:t>
                      </a:r>
                    </a:p>
                  </a:txBody>
                  <a:tcPr marL="68816" marR="68816" marT="68816" marB="68816" anchor="ctr"/>
                </a:tc>
                <a:tc>
                  <a:txBody>
                    <a:bodyPr/>
                    <a:lstStyle/>
                    <a:p>
                      <a:pPr algn="ctr" fontAlgn="ctr"/>
                      <a:r>
                        <a:rPr lang="en-US" sz="1600">
                          <a:effectLst/>
                        </a:rPr>
                        <a:t>4 million</a:t>
                      </a:r>
                    </a:p>
                  </a:txBody>
                  <a:tcPr marL="68816" marR="68816" marT="68816" marB="68816" anchor="ctr">
                    <a:solidFill>
                      <a:schemeClr val="bg1"/>
                    </a:solidFill>
                  </a:tcPr>
                </a:tc>
                <a:tc>
                  <a:txBody>
                    <a:bodyPr/>
                    <a:lstStyle/>
                    <a:p>
                      <a:pPr algn="ctr" fontAlgn="ctr"/>
                      <a:r>
                        <a:rPr lang="en-US" sz="1600">
                          <a:effectLst/>
                        </a:rPr>
                        <a:t>25 million</a:t>
                      </a:r>
                    </a:p>
                  </a:txBody>
                  <a:tcPr marL="68816" marR="68816" marT="68816" marB="68816" anchor="ctr">
                    <a:solidFill>
                      <a:schemeClr val="bg1"/>
                    </a:solidFill>
                  </a:tcPr>
                </a:tc>
                <a:tc>
                  <a:txBody>
                    <a:bodyPr/>
                    <a:lstStyle/>
                    <a:p>
                      <a:pPr algn="ctr" fontAlgn="ctr"/>
                      <a:r>
                        <a:rPr lang="en-US" sz="1600" dirty="0">
                          <a:effectLst/>
                        </a:rPr>
                        <a:t>25 million</a:t>
                      </a:r>
                    </a:p>
                  </a:txBody>
                  <a:tcPr marL="68816" marR="68816" marT="68816" marB="68816" anchor="ctr">
                    <a:solidFill>
                      <a:schemeClr val="bg1"/>
                    </a:solidFill>
                  </a:tcPr>
                </a:tc>
                <a:tc>
                  <a:txBody>
                    <a:bodyPr/>
                    <a:lstStyle/>
                    <a:p>
                      <a:pPr algn="ctr" fontAlgn="ctr"/>
                      <a:r>
                        <a:rPr lang="en-US" sz="1600">
                          <a:effectLst/>
                        </a:rPr>
                        <a:t>400 million</a:t>
                      </a:r>
                    </a:p>
                  </a:txBody>
                  <a:tcPr marL="68816" marR="68816" marT="68816" marB="68816" anchor="ctr">
                    <a:solidFill>
                      <a:schemeClr val="bg1"/>
                    </a:solidFill>
                  </a:tcPr>
                </a:tc>
                <a:tc>
                  <a:txBody>
                    <a:bodyPr/>
                    <a:lstStyle/>
                    <a:p>
                      <a:pPr algn="ctr" fontAlgn="ctr"/>
                      <a:r>
                        <a:rPr lang="en-US" sz="1600" dirty="0">
                          <a:effectLst/>
                        </a:rPr>
                        <a:t>1 billion</a:t>
                      </a:r>
                    </a:p>
                  </a:txBody>
                  <a:tcPr marL="68816" marR="68816" marT="68816" marB="68816" anchor="ctr">
                    <a:solidFill>
                      <a:schemeClr val="bg1"/>
                    </a:solidFill>
                  </a:tcPr>
                </a:tc>
                <a:tc>
                  <a:txBody>
                    <a:bodyPr/>
                    <a:lstStyle/>
                    <a:p>
                      <a:pPr algn="ctr" fontAlgn="ctr"/>
                      <a:r>
                        <a:rPr lang="en-US" sz="1600" dirty="0">
                          <a:effectLst/>
                        </a:rPr>
                        <a:t>20 billion</a:t>
                      </a:r>
                    </a:p>
                  </a:txBody>
                  <a:tcPr marL="60425" marR="60425" marT="60425" marB="60425" anchor="ctr">
                    <a:solidFill>
                      <a:schemeClr val="bg1"/>
                    </a:solidFill>
                  </a:tcPr>
                </a:tc>
                <a:extLst>
                  <a:ext uri="{0D108BD9-81ED-4DB2-BD59-A6C34878D82A}">
                    <a16:rowId xmlns:a16="http://schemas.microsoft.com/office/drawing/2014/main" val="1408803886"/>
                  </a:ext>
                </a:extLst>
              </a:tr>
              <a:tr h="625312">
                <a:tc>
                  <a:txBody>
                    <a:bodyPr/>
                    <a:lstStyle/>
                    <a:p>
                      <a:pPr algn="l" fontAlgn="ctr"/>
                      <a:r>
                        <a:rPr lang="en-US" sz="1600" b="1" dirty="0">
                          <a:effectLst/>
                        </a:rPr>
                        <a:t>Max. read length</a:t>
                      </a:r>
                    </a:p>
                  </a:txBody>
                  <a:tcPr marL="68816" marR="68816" marT="68816" marB="68816" anchor="ctr"/>
                </a:tc>
                <a:tc>
                  <a:txBody>
                    <a:bodyPr/>
                    <a:lstStyle/>
                    <a:p>
                      <a:pPr algn="ctr" fontAlgn="ctr"/>
                      <a:r>
                        <a:rPr lang="en-US" sz="1600">
                          <a:effectLst/>
                        </a:rPr>
                        <a:t>2 × 150 bp</a:t>
                      </a:r>
                    </a:p>
                  </a:txBody>
                  <a:tcPr marL="68816" marR="68816" marT="68816" marB="68816" anchor="ctr">
                    <a:solidFill>
                      <a:schemeClr val="bg1"/>
                    </a:solidFill>
                  </a:tcPr>
                </a:tc>
                <a:tc>
                  <a:txBody>
                    <a:bodyPr/>
                    <a:lstStyle/>
                    <a:p>
                      <a:pPr algn="ctr" fontAlgn="ctr"/>
                      <a:r>
                        <a:rPr lang="en-US" sz="1600" dirty="0">
                          <a:effectLst/>
                        </a:rPr>
                        <a:t>2 × 150 </a:t>
                      </a:r>
                      <a:r>
                        <a:rPr lang="en-US" sz="1600" dirty="0" err="1">
                          <a:effectLst/>
                        </a:rPr>
                        <a:t>bp</a:t>
                      </a:r>
                      <a:endParaRPr lang="en-US" sz="1600" dirty="0">
                        <a:effectLst/>
                      </a:endParaRPr>
                    </a:p>
                  </a:txBody>
                  <a:tcPr marL="68816" marR="68816" marT="68816" marB="68816" anchor="ctr">
                    <a:solidFill>
                      <a:schemeClr val="bg1"/>
                    </a:solidFill>
                  </a:tcPr>
                </a:tc>
                <a:tc>
                  <a:txBody>
                    <a:bodyPr/>
                    <a:lstStyle/>
                    <a:p>
                      <a:pPr algn="ctr" fontAlgn="ctr"/>
                      <a:r>
                        <a:rPr lang="en-US" sz="1600">
                          <a:effectLst/>
                        </a:rPr>
                        <a:t>2 × 300 bp</a:t>
                      </a:r>
                    </a:p>
                  </a:txBody>
                  <a:tcPr marL="68816" marR="68816" marT="68816" marB="68816" anchor="ctr">
                    <a:solidFill>
                      <a:schemeClr val="bg1"/>
                    </a:solidFill>
                  </a:tcPr>
                </a:tc>
                <a:tc>
                  <a:txBody>
                    <a:bodyPr/>
                    <a:lstStyle/>
                    <a:p>
                      <a:pPr algn="ctr" fontAlgn="ctr"/>
                      <a:r>
                        <a:rPr lang="en-US" sz="1600">
                          <a:effectLst/>
                        </a:rPr>
                        <a:t>2 × 150 bp</a:t>
                      </a:r>
                    </a:p>
                  </a:txBody>
                  <a:tcPr marL="68816" marR="68816" marT="68816" marB="68816" anchor="ctr">
                    <a:solidFill>
                      <a:schemeClr val="bg1"/>
                    </a:solidFill>
                  </a:tcPr>
                </a:tc>
                <a:tc>
                  <a:txBody>
                    <a:bodyPr/>
                    <a:lstStyle/>
                    <a:p>
                      <a:pPr algn="ctr" fontAlgn="ctr"/>
                      <a:r>
                        <a:rPr lang="en-US" sz="1600" dirty="0">
                          <a:effectLst/>
                        </a:rPr>
                        <a:t>2 × 150 </a:t>
                      </a:r>
                      <a:r>
                        <a:rPr lang="en-US" sz="1600" dirty="0" err="1">
                          <a:effectLst/>
                        </a:rPr>
                        <a:t>bp</a:t>
                      </a:r>
                      <a:endParaRPr lang="en-US" sz="1600" dirty="0">
                        <a:effectLst/>
                      </a:endParaRPr>
                    </a:p>
                  </a:txBody>
                  <a:tcPr marL="68816" marR="68816" marT="68816" marB="68816" anchor="ctr">
                    <a:solidFill>
                      <a:schemeClr val="bg1"/>
                    </a:solidFill>
                  </a:tcPr>
                </a:tc>
                <a:tc>
                  <a:txBody>
                    <a:bodyPr/>
                    <a:lstStyle/>
                    <a:p>
                      <a:pPr algn="ctr" fontAlgn="ctr"/>
                      <a:r>
                        <a:rPr lang="en-US" sz="1600" dirty="0">
                          <a:effectLst/>
                        </a:rPr>
                        <a:t>2 x 250</a:t>
                      </a:r>
                    </a:p>
                  </a:txBody>
                  <a:tcPr marL="60425" marR="60425" marT="60425" marB="60425" anchor="ctr">
                    <a:solidFill>
                      <a:schemeClr val="bg1"/>
                    </a:solidFill>
                  </a:tcPr>
                </a:tc>
                <a:extLst>
                  <a:ext uri="{0D108BD9-81ED-4DB2-BD59-A6C34878D82A}">
                    <a16:rowId xmlns:a16="http://schemas.microsoft.com/office/drawing/2014/main" val="1784464204"/>
                  </a:ext>
                </a:extLst>
              </a:tr>
              <a:tr h="625312">
                <a:tc>
                  <a:txBody>
                    <a:bodyPr/>
                    <a:lstStyle/>
                    <a:p>
                      <a:pPr algn="l" fontAlgn="ctr"/>
                      <a:r>
                        <a:rPr lang="en-US" sz="1600" b="1" dirty="0">
                          <a:effectLst/>
                        </a:rPr>
                        <a:t>Max. output</a:t>
                      </a:r>
                    </a:p>
                  </a:txBody>
                  <a:tcPr marL="68816" marR="68816" marT="68816" marB="68816" anchor="ctr"/>
                </a:tc>
                <a:tc>
                  <a:txBody>
                    <a:bodyPr/>
                    <a:lstStyle/>
                    <a:p>
                      <a:pPr algn="ctr" fontAlgn="ctr"/>
                      <a:r>
                        <a:rPr lang="en-US" sz="1600" dirty="0">
                          <a:solidFill>
                            <a:srgbClr val="FF0000"/>
                          </a:solidFill>
                          <a:effectLst/>
                        </a:rPr>
                        <a:t>1.2 Gb</a:t>
                      </a:r>
                    </a:p>
                  </a:txBody>
                  <a:tcPr marL="68816" marR="68816" marT="68816" marB="68816" anchor="ctr">
                    <a:solidFill>
                      <a:schemeClr val="bg1"/>
                    </a:solidFill>
                  </a:tcPr>
                </a:tc>
                <a:tc>
                  <a:txBody>
                    <a:bodyPr/>
                    <a:lstStyle/>
                    <a:p>
                      <a:pPr algn="ctr" fontAlgn="ctr"/>
                      <a:r>
                        <a:rPr lang="en-US" sz="1600">
                          <a:solidFill>
                            <a:srgbClr val="FF0000"/>
                          </a:solidFill>
                          <a:effectLst/>
                        </a:rPr>
                        <a:t>7.5 Gb</a:t>
                      </a:r>
                    </a:p>
                  </a:txBody>
                  <a:tcPr marL="68816" marR="68816" marT="68816" marB="68816" anchor="ctr">
                    <a:solidFill>
                      <a:schemeClr val="bg1"/>
                    </a:solidFill>
                  </a:tcPr>
                </a:tc>
                <a:tc>
                  <a:txBody>
                    <a:bodyPr/>
                    <a:lstStyle/>
                    <a:p>
                      <a:pPr algn="ctr" fontAlgn="ctr"/>
                      <a:r>
                        <a:rPr lang="en-US" sz="1600">
                          <a:solidFill>
                            <a:srgbClr val="FF0000"/>
                          </a:solidFill>
                          <a:effectLst/>
                        </a:rPr>
                        <a:t>15 Gb</a:t>
                      </a:r>
                    </a:p>
                  </a:txBody>
                  <a:tcPr marL="68816" marR="68816" marT="68816" marB="68816" anchor="ctr">
                    <a:solidFill>
                      <a:schemeClr val="bg1"/>
                    </a:solidFill>
                  </a:tcPr>
                </a:tc>
                <a:tc>
                  <a:txBody>
                    <a:bodyPr/>
                    <a:lstStyle/>
                    <a:p>
                      <a:pPr algn="ctr" fontAlgn="ctr"/>
                      <a:r>
                        <a:rPr lang="en-US" sz="1600">
                          <a:solidFill>
                            <a:srgbClr val="FF0000"/>
                          </a:solidFill>
                          <a:effectLst/>
                        </a:rPr>
                        <a:t>120 Gb</a:t>
                      </a:r>
                    </a:p>
                  </a:txBody>
                  <a:tcPr marL="68816" marR="68816" marT="68816" marB="68816" anchor="ctr">
                    <a:solidFill>
                      <a:schemeClr val="bg1"/>
                    </a:solidFill>
                  </a:tcPr>
                </a:tc>
                <a:tc>
                  <a:txBody>
                    <a:bodyPr/>
                    <a:lstStyle/>
                    <a:p>
                      <a:pPr algn="ctr" fontAlgn="ctr"/>
                      <a:r>
                        <a:rPr lang="en-US" sz="1600" dirty="0">
                          <a:solidFill>
                            <a:srgbClr val="FF0000"/>
                          </a:solidFill>
                          <a:effectLst/>
                        </a:rPr>
                        <a:t>300 Gb</a:t>
                      </a:r>
                    </a:p>
                  </a:txBody>
                  <a:tcPr marL="68816" marR="68816" marT="68816" marB="68816" anchor="ctr">
                    <a:solidFill>
                      <a:schemeClr val="bg1"/>
                    </a:solidFill>
                  </a:tcPr>
                </a:tc>
                <a:tc>
                  <a:txBody>
                    <a:bodyPr/>
                    <a:lstStyle/>
                    <a:p>
                      <a:pPr algn="ctr" fontAlgn="ctr"/>
                      <a:r>
                        <a:rPr lang="en-US" sz="1600" dirty="0">
                          <a:solidFill>
                            <a:srgbClr val="FF0000"/>
                          </a:solidFill>
                          <a:effectLst/>
                        </a:rPr>
                        <a:t>6000 Gb</a:t>
                      </a:r>
                    </a:p>
                  </a:txBody>
                  <a:tcPr marL="60425" marR="60425" marT="60425" marB="60425" anchor="ctr">
                    <a:solidFill>
                      <a:schemeClr val="bg1"/>
                    </a:solidFill>
                  </a:tcPr>
                </a:tc>
                <a:extLst>
                  <a:ext uri="{0D108BD9-81ED-4DB2-BD59-A6C34878D82A}">
                    <a16:rowId xmlns:a16="http://schemas.microsoft.com/office/drawing/2014/main" val="1831385835"/>
                  </a:ext>
                </a:extLst>
              </a:tr>
              <a:tr h="625312">
                <a:tc>
                  <a:txBody>
                    <a:bodyPr/>
                    <a:lstStyle/>
                    <a:p>
                      <a:pPr algn="l" fontAlgn="ctr"/>
                      <a:r>
                        <a:rPr lang="en-US" sz="1600" b="1" dirty="0">
                          <a:effectLst/>
                        </a:rPr>
                        <a:t>Estimated price</a:t>
                      </a:r>
                    </a:p>
                  </a:txBody>
                  <a:tcPr marL="68816" marR="68816" marT="68816" marB="68816" anchor="ct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600" dirty="0">
                          <a:solidFill>
                            <a:srgbClr val="FF0000"/>
                          </a:solidFill>
                          <a:effectLst/>
                        </a:rPr>
                        <a:t>$19,900</a:t>
                      </a:r>
                    </a:p>
                  </a:txBody>
                  <a:tcPr marL="68816" marR="68816" marT="68816" marB="68816" anchor="ctr">
                    <a:solidFill>
                      <a:schemeClr val="bg1"/>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600" dirty="0">
                          <a:solidFill>
                            <a:srgbClr val="FF0000"/>
                          </a:solidFill>
                          <a:effectLst/>
                        </a:rPr>
                        <a:t>$49,500</a:t>
                      </a:r>
                    </a:p>
                  </a:txBody>
                  <a:tcPr marL="68816" marR="68816" marT="68816" marB="68816" anchor="ctr">
                    <a:solidFill>
                      <a:schemeClr val="bg1"/>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600" dirty="0">
                          <a:solidFill>
                            <a:srgbClr val="FF0000"/>
                          </a:solidFill>
                          <a:effectLst/>
                        </a:rPr>
                        <a:t>$128,000</a:t>
                      </a:r>
                    </a:p>
                  </a:txBody>
                  <a:tcPr marL="68816" marR="68816" marT="68816" marB="68816" anchor="ctr">
                    <a:solidFill>
                      <a:schemeClr val="bg1"/>
                    </a:solidFill>
                  </a:tcPr>
                </a:tc>
                <a:tc>
                  <a:txBody>
                    <a:bodyPr/>
                    <a:lstStyle/>
                    <a:p>
                      <a:pPr algn="ctr" fontAlgn="ctr"/>
                      <a:r>
                        <a:rPr lang="en-US" sz="1600" kern="1200" dirty="0">
                          <a:solidFill>
                            <a:srgbClr val="FF0000"/>
                          </a:solidFill>
                          <a:effectLst/>
                        </a:rPr>
                        <a:t>$275,000</a:t>
                      </a:r>
                      <a:endParaRPr lang="en-US" sz="1600" dirty="0">
                        <a:solidFill>
                          <a:srgbClr val="FF0000"/>
                        </a:solidFill>
                        <a:effectLst/>
                      </a:endParaRPr>
                    </a:p>
                  </a:txBody>
                  <a:tcPr marL="68816" marR="68816" marT="68816" marB="68816" anchor="ctr">
                    <a:solidFill>
                      <a:schemeClr val="bg1"/>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600" dirty="0">
                          <a:solidFill>
                            <a:srgbClr val="FF0000"/>
                          </a:solidFill>
                          <a:effectLst/>
                        </a:rPr>
                        <a:t>$335,000</a:t>
                      </a:r>
                    </a:p>
                  </a:txBody>
                  <a:tcPr marL="68816" marR="68816" marT="68816" marB="68816" anchor="ctr">
                    <a:solidFill>
                      <a:schemeClr val="bg1"/>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1600" dirty="0">
                          <a:solidFill>
                            <a:srgbClr val="FF0000"/>
                          </a:solidFill>
                          <a:effectLst/>
                        </a:rPr>
                        <a:t>$985,000</a:t>
                      </a:r>
                    </a:p>
                  </a:txBody>
                  <a:tcPr marL="60425" marR="60425" marT="60425" marB="60425" anchor="ctr">
                    <a:solidFill>
                      <a:schemeClr val="bg1"/>
                    </a:solidFill>
                  </a:tcPr>
                </a:tc>
                <a:extLst>
                  <a:ext uri="{0D108BD9-81ED-4DB2-BD59-A6C34878D82A}">
                    <a16:rowId xmlns:a16="http://schemas.microsoft.com/office/drawing/2014/main" val="879735930"/>
                  </a:ext>
                </a:extLst>
              </a:tr>
            </a:tbl>
          </a:graphicData>
        </a:graphic>
      </p:graphicFrame>
      <p:pic>
        <p:nvPicPr>
          <p:cNvPr id="11" name="Picture 10">
            <a:extLst>
              <a:ext uri="{FF2B5EF4-FFF2-40B4-BE49-F238E27FC236}">
                <a16:creationId xmlns:a16="http://schemas.microsoft.com/office/drawing/2014/main" id="{2B11CF3E-7422-BC44-9085-FD86146B852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547664" y="990778"/>
            <a:ext cx="7560840" cy="2168524"/>
          </a:xfrm>
          <a:prstGeom prst="rect">
            <a:avLst/>
          </a:prstGeom>
        </p:spPr>
      </p:pic>
      <p:sp>
        <p:nvSpPr>
          <p:cNvPr id="15" name="Rectangle 14">
            <a:extLst>
              <a:ext uri="{FF2B5EF4-FFF2-40B4-BE49-F238E27FC236}">
                <a16:creationId xmlns:a16="http://schemas.microsoft.com/office/drawing/2014/main" id="{A13BEEE1-2304-C34D-BE85-0EB6F2D08501}"/>
              </a:ext>
            </a:extLst>
          </p:cNvPr>
          <p:cNvSpPr/>
          <p:nvPr/>
        </p:nvSpPr>
        <p:spPr>
          <a:xfrm>
            <a:off x="1187624" y="6377672"/>
            <a:ext cx="6912768"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3"/>
              </a:rPr>
              <a:t>https://www.illumina.com/systems/sequencing-platforms.html</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p:txBody>
      </p:sp>
      <p:pic>
        <p:nvPicPr>
          <p:cNvPr id="16" name="Picture 15">
            <a:extLst>
              <a:ext uri="{FF2B5EF4-FFF2-40B4-BE49-F238E27FC236}">
                <a16:creationId xmlns:a16="http://schemas.microsoft.com/office/drawing/2014/main" id="{1F9BAFEC-4E61-B24A-BFCF-70337D5465DB}"/>
              </a:ext>
            </a:extLst>
          </p:cNvPr>
          <p:cNvPicPr>
            <a:picLocks noChangeAspect="1"/>
          </p:cNvPicPr>
          <p:nvPr/>
        </p:nvPicPr>
        <p:blipFill>
          <a:blip r:embed="rId4"/>
          <a:stretch>
            <a:fillRect/>
          </a:stretch>
        </p:blipFill>
        <p:spPr>
          <a:xfrm>
            <a:off x="6339445" y="116632"/>
            <a:ext cx="2409019" cy="756320"/>
          </a:xfrm>
          <a:prstGeom prst="rect">
            <a:avLst/>
          </a:prstGeom>
        </p:spPr>
      </p:pic>
    </p:spTree>
    <p:extLst>
      <p:ext uri="{BB962C8B-B14F-4D97-AF65-F5344CB8AC3E}">
        <p14:creationId xmlns:p14="http://schemas.microsoft.com/office/powerpoint/2010/main" val="3795024671"/>
      </p:ext>
    </p:extLst>
  </p:cSld>
  <p:clrMapOvr>
    <a:masterClrMapping/>
  </p:clrMapOvr>
  <p:transition/>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Parallelogram 64"/>
          <p:cNvSpPr/>
          <p:nvPr/>
        </p:nvSpPr>
        <p:spPr>
          <a:xfrm>
            <a:off x="1289183" y="4839976"/>
            <a:ext cx="1778125" cy="285149"/>
          </a:xfrm>
          <a:prstGeom prst="parallelogram">
            <a:avLst>
              <a:gd name="adj" fmla="val 221748"/>
            </a:avLst>
          </a:prstGeom>
          <a:gradFill flip="none" rotWithShape="1">
            <a:gsLst>
              <a:gs pos="0">
                <a:schemeClr val="bg1">
                  <a:lumMod val="65000"/>
                  <a:tint val="66000"/>
                  <a:satMod val="160000"/>
                </a:schemeClr>
              </a:gs>
              <a:gs pos="50000">
                <a:schemeClr val="bg1">
                  <a:lumMod val="65000"/>
                  <a:tint val="44500"/>
                  <a:satMod val="160000"/>
                </a:schemeClr>
              </a:gs>
              <a:gs pos="100000">
                <a:schemeClr val="bg1">
                  <a:lumMod val="65000"/>
                  <a:tint val="23500"/>
                  <a:satMod val="160000"/>
                </a:schemeClr>
              </a:gs>
            </a:gsLst>
            <a:lin ang="18900000" scaled="1"/>
            <a:tileRect/>
          </a:gradFill>
          <a:ln>
            <a:solidFill>
              <a:schemeClr val="tx1"/>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100" b="1" i="0" u="none" strike="noStrike" kern="1200" cap="none" spc="0" normalizeH="0" baseline="0" noProof="0">
              <a:ln>
                <a:noFill/>
              </a:ln>
              <a:solidFill>
                <a:srgbClr val="5F5F5F"/>
              </a:solidFill>
              <a:effectLst/>
              <a:uLnTx/>
              <a:uFillTx/>
              <a:latin typeface="europa"/>
              <a:ea typeface="+mn-ea"/>
              <a:cs typeface="+mn-cs"/>
            </a:endParaRPr>
          </a:p>
        </p:txBody>
      </p:sp>
      <p:sp>
        <p:nvSpPr>
          <p:cNvPr id="2" name="Title 1"/>
          <p:cNvSpPr>
            <a:spLocks noGrp="1"/>
          </p:cNvSpPr>
          <p:nvPr>
            <p:ph type="title"/>
          </p:nvPr>
        </p:nvSpPr>
        <p:spPr/>
        <p:txBody>
          <a:bodyPr/>
          <a:lstStyle/>
          <a:p>
            <a:r>
              <a:rPr lang="en-US" dirty="0"/>
              <a:t>How Does Illumina Machine Work?</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335</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grpSp>
        <p:nvGrpSpPr>
          <p:cNvPr id="50" name="Group 49"/>
          <p:cNvGrpSpPr/>
          <p:nvPr/>
        </p:nvGrpSpPr>
        <p:grpSpPr>
          <a:xfrm rot="1541938">
            <a:off x="527061" y="4303937"/>
            <a:ext cx="610389" cy="702745"/>
            <a:chOff x="6261691" y="5439667"/>
            <a:chExt cx="610389" cy="702745"/>
          </a:xfrm>
        </p:grpSpPr>
        <p:sp>
          <p:nvSpPr>
            <p:cNvPr id="31" name="Freeform 30"/>
            <p:cNvSpPr/>
            <p:nvPr/>
          </p:nvSpPr>
          <p:spPr>
            <a:xfrm>
              <a:off x="6261691" y="5754988"/>
              <a:ext cx="553935" cy="385505"/>
            </a:xfrm>
            <a:custGeom>
              <a:avLst/>
              <a:gdLst>
                <a:gd name="connsiteX0" fmla="*/ 262972 w 849529"/>
                <a:gd name="connsiteY0" fmla="*/ 82 h 591220"/>
                <a:gd name="connsiteX1" fmla="*/ 262972 w 849529"/>
                <a:gd name="connsiteY1" fmla="*/ 82 h 591220"/>
                <a:gd name="connsiteX2" fmla="*/ 295759 w 849529"/>
                <a:gd name="connsiteY2" fmla="*/ 11012 h 591220"/>
                <a:gd name="connsiteX3" fmla="*/ 310331 w 849529"/>
                <a:gd name="connsiteY3" fmla="*/ 18298 h 591220"/>
                <a:gd name="connsiteX4" fmla="*/ 408693 w 849529"/>
                <a:gd name="connsiteY4" fmla="*/ 14655 h 591220"/>
                <a:gd name="connsiteX5" fmla="*/ 470625 w 849529"/>
                <a:gd name="connsiteY5" fmla="*/ 7369 h 591220"/>
                <a:gd name="connsiteX6" fmla="*/ 521627 w 849529"/>
                <a:gd name="connsiteY6" fmla="*/ 11012 h 591220"/>
                <a:gd name="connsiteX7" fmla="*/ 576272 w 849529"/>
                <a:gd name="connsiteY7" fmla="*/ 18298 h 591220"/>
                <a:gd name="connsiteX8" fmla="*/ 598131 w 849529"/>
                <a:gd name="connsiteY8" fmla="*/ 18298 h 591220"/>
                <a:gd name="connsiteX9" fmla="*/ 619989 w 849529"/>
                <a:gd name="connsiteY9" fmla="*/ 21941 h 591220"/>
                <a:gd name="connsiteX10" fmla="*/ 638204 w 849529"/>
                <a:gd name="connsiteY10" fmla="*/ 40156 h 591220"/>
                <a:gd name="connsiteX11" fmla="*/ 645490 w 849529"/>
                <a:gd name="connsiteY11" fmla="*/ 62014 h 591220"/>
                <a:gd name="connsiteX12" fmla="*/ 670991 w 849529"/>
                <a:gd name="connsiteY12" fmla="*/ 83872 h 591220"/>
                <a:gd name="connsiteX13" fmla="*/ 674634 w 849529"/>
                <a:gd name="connsiteY13" fmla="*/ 94801 h 591220"/>
                <a:gd name="connsiteX14" fmla="*/ 681920 w 849529"/>
                <a:gd name="connsiteY14" fmla="*/ 105730 h 591220"/>
                <a:gd name="connsiteX15" fmla="*/ 696492 w 849529"/>
                <a:gd name="connsiteY15" fmla="*/ 156733 h 591220"/>
                <a:gd name="connsiteX16" fmla="*/ 703778 w 849529"/>
                <a:gd name="connsiteY16" fmla="*/ 167662 h 591220"/>
                <a:gd name="connsiteX17" fmla="*/ 718350 w 849529"/>
                <a:gd name="connsiteY17" fmla="*/ 171305 h 591220"/>
                <a:gd name="connsiteX18" fmla="*/ 729280 w 849529"/>
                <a:gd name="connsiteY18" fmla="*/ 178591 h 591220"/>
                <a:gd name="connsiteX19" fmla="*/ 732923 w 849529"/>
                <a:gd name="connsiteY19" fmla="*/ 189520 h 591220"/>
                <a:gd name="connsiteX20" fmla="*/ 736566 w 849529"/>
                <a:gd name="connsiteY20" fmla="*/ 204092 h 591220"/>
                <a:gd name="connsiteX21" fmla="*/ 747495 w 849529"/>
                <a:gd name="connsiteY21" fmla="*/ 215021 h 591220"/>
                <a:gd name="connsiteX22" fmla="*/ 751138 w 849529"/>
                <a:gd name="connsiteY22" fmla="*/ 225950 h 591220"/>
                <a:gd name="connsiteX23" fmla="*/ 762067 w 849529"/>
                <a:gd name="connsiteY23" fmla="*/ 247808 h 591220"/>
                <a:gd name="connsiteX24" fmla="*/ 769353 w 849529"/>
                <a:gd name="connsiteY24" fmla="*/ 276953 h 591220"/>
                <a:gd name="connsiteX25" fmla="*/ 780282 w 849529"/>
                <a:gd name="connsiteY25" fmla="*/ 302454 h 591220"/>
                <a:gd name="connsiteX26" fmla="*/ 791211 w 849529"/>
                <a:gd name="connsiteY26" fmla="*/ 306097 h 591220"/>
                <a:gd name="connsiteX27" fmla="*/ 794854 w 849529"/>
                <a:gd name="connsiteY27" fmla="*/ 317026 h 591220"/>
                <a:gd name="connsiteX28" fmla="*/ 798497 w 849529"/>
                <a:gd name="connsiteY28" fmla="*/ 331598 h 591220"/>
                <a:gd name="connsiteX29" fmla="*/ 809426 w 849529"/>
                <a:gd name="connsiteY29" fmla="*/ 342527 h 591220"/>
                <a:gd name="connsiteX30" fmla="*/ 820355 w 849529"/>
                <a:gd name="connsiteY30" fmla="*/ 375314 h 591220"/>
                <a:gd name="connsiteX31" fmla="*/ 823998 w 849529"/>
                <a:gd name="connsiteY31" fmla="*/ 386243 h 591220"/>
                <a:gd name="connsiteX32" fmla="*/ 838570 w 849529"/>
                <a:gd name="connsiteY32" fmla="*/ 408102 h 591220"/>
                <a:gd name="connsiteX33" fmla="*/ 845856 w 849529"/>
                <a:gd name="connsiteY33" fmla="*/ 419031 h 591220"/>
                <a:gd name="connsiteX34" fmla="*/ 849499 w 849529"/>
                <a:gd name="connsiteY34" fmla="*/ 429960 h 591220"/>
                <a:gd name="connsiteX35" fmla="*/ 845856 w 849529"/>
                <a:gd name="connsiteY35" fmla="*/ 440889 h 591220"/>
                <a:gd name="connsiteX36" fmla="*/ 849499 w 849529"/>
                <a:gd name="connsiteY36" fmla="*/ 451818 h 591220"/>
                <a:gd name="connsiteX37" fmla="*/ 842213 w 849529"/>
                <a:gd name="connsiteY37" fmla="*/ 473676 h 591220"/>
                <a:gd name="connsiteX38" fmla="*/ 838570 w 849529"/>
                <a:gd name="connsiteY38" fmla="*/ 484605 h 591220"/>
                <a:gd name="connsiteX39" fmla="*/ 834927 w 849529"/>
                <a:gd name="connsiteY39" fmla="*/ 495534 h 591220"/>
                <a:gd name="connsiteX40" fmla="*/ 823998 w 849529"/>
                <a:gd name="connsiteY40" fmla="*/ 502820 h 591220"/>
                <a:gd name="connsiteX41" fmla="*/ 816712 w 849529"/>
                <a:gd name="connsiteY41" fmla="*/ 524678 h 591220"/>
                <a:gd name="connsiteX42" fmla="*/ 809426 w 849529"/>
                <a:gd name="connsiteY42" fmla="*/ 531965 h 591220"/>
                <a:gd name="connsiteX43" fmla="*/ 780282 w 849529"/>
                <a:gd name="connsiteY43" fmla="*/ 546537 h 591220"/>
                <a:gd name="connsiteX44" fmla="*/ 747495 w 849529"/>
                <a:gd name="connsiteY44" fmla="*/ 557466 h 591220"/>
                <a:gd name="connsiteX45" fmla="*/ 736566 w 849529"/>
                <a:gd name="connsiteY45" fmla="*/ 561109 h 591220"/>
                <a:gd name="connsiteX46" fmla="*/ 685563 w 849529"/>
                <a:gd name="connsiteY46" fmla="*/ 564752 h 591220"/>
                <a:gd name="connsiteX47" fmla="*/ 649133 w 849529"/>
                <a:gd name="connsiteY47" fmla="*/ 572038 h 591220"/>
                <a:gd name="connsiteX48" fmla="*/ 638204 w 849529"/>
                <a:gd name="connsiteY48" fmla="*/ 575681 h 591220"/>
                <a:gd name="connsiteX49" fmla="*/ 594487 w 849529"/>
                <a:gd name="connsiteY49" fmla="*/ 579324 h 591220"/>
                <a:gd name="connsiteX50" fmla="*/ 561700 w 849529"/>
                <a:gd name="connsiteY50" fmla="*/ 579324 h 591220"/>
                <a:gd name="connsiteX51" fmla="*/ 543485 w 849529"/>
                <a:gd name="connsiteY51" fmla="*/ 575681 h 591220"/>
                <a:gd name="connsiteX52" fmla="*/ 532556 w 849529"/>
                <a:gd name="connsiteY52" fmla="*/ 579324 h 591220"/>
                <a:gd name="connsiteX53" fmla="*/ 517984 w 849529"/>
                <a:gd name="connsiteY53" fmla="*/ 586610 h 591220"/>
                <a:gd name="connsiteX54" fmla="*/ 503412 w 849529"/>
                <a:gd name="connsiteY54" fmla="*/ 590253 h 591220"/>
                <a:gd name="connsiteX55" fmla="*/ 474268 w 849529"/>
                <a:gd name="connsiteY55" fmla="*/ 590253 h 591220"/>
                <a:gd name="connsiteX56" fmla="*/ 408693 w 849529"/>
                <a:gd name="connsiteY56" fmla="*/ 579324 h 591220"/>
                <a:gd name="connsiteX57" fmla="*/ 350405 w 849529"/>
                <a:gd name="connsiteY57" fmla="*/ 579324 h 591220"/>
                <a:gd name="connsiteX58" fmla="*/ 306688 w 849529"/>
                <a:gd name="connsiteY58" fmla="*/ 586610 h 591220"/>
                <a:gd name="connsiteX59" fmla="*/ 295759 w 849529"/>
                <a:gd name="connsiteY59" fmla="*/ 575681 h 591220"/>
                <a:gd name="connsiteX60" fmla="*/ 208327 w 849529"/>
                <a:gd name="connsiteY60" fmla="*/ 564752 h 591220"/>
                <a:gd name="connsiteX61" fmla="*/ 193754 w 849529"/>
                <a:gd name="connsiteY61" fmla="*/ 561109 h 591220"/>
                <a:gd name="connsiteX62" fmla="*/ 171896 w 849529"/>
                <a:gd name="connsiteY62" fmla="*/ 568395 h 591220"/>
                <a:gd name="connsiteX63" fmla="*/ 113608 w 849529"/>
                <a:gd name="connsiteY63" fmla="*/ 561109 h 591220"/>
                <a:gd name="connsiteX64" fmla="*/ 95393 w 849529"/>
                <a:gd name="connsiteY64" fmla="*/ 557466 h 591220"/>
                <a:gd name="connsiteX65" fmla="*/ 84464 w 849529"/>
                <a:gd name="connsiteY65" fmla="*/ 561109 h 591220"/>
                <a:gd name="connsiteX66" fmla="*/ 73534 w 849529"/>
                <a:gd name="connsiteY66" fmla="*/ 557466 h 591220"/>
                <a:gd name="connsiteX67" fmla="*/ 48033 w 849529"/>
                <a:gd name="connsiteY67" fmla="*/ 546537 h 591220"/>
                <a:gd name="connsiteX68" fmla="*/ 40747 w 849529"/>
                <a:gd name="connsiteY68" fmla="*/ 535608 h 591220"/>
                <a:gd name="connsiteX69" fmla="*/ 11603 w 849529"/>
                <a:gd name="connsiteY69" fmla="*/ 521035 h 591220"/>
                <a:gd name="connsiteX70" fmla="*/ 7960 w 849529"/>
                <a:gd name="connsiteY70" fmla="*/ 510106 h 591220"/>
                <a:gd name="connsiteX71" fmla="*/ 674 w 849529"/>
                <a:gd name="connsiteY71" fmla="*/ 491891 h 591220"/>
                <a:gd name="connsiteX72" fmla="*/ 4317 w 849529"/>
                <a:gd name="connsiteY72" fmla="*/ 480962 h 591220"/>
                <a:gd name="connsiteX73" fmla="*/ 4317 w 849529"/>
                <a:gd name="connsiteY73" fmla="*/ 459104 h 591220"/>
                <a:gd name="connsiteX74" fmla="*/ 674 w 849529"/>
                <a:gd name="connsiteY74" fmla="*/ 448175 h 591220"/>
                <a:gd name="connsiteX75" fmla="*/ 4317 w 849529"/>
                <a:gd name="connsiteY75" fmla="*/ 437246 h 591220"/>
                <a:gd name="connsiteX76" fmla="*/ 11603 w 849529"/>
                <a:gd name="connsiteY76" fmla="*/ 397173 h 591220"/>
                <a:gd name="connsiteX77" fmla="*/ 22532 w 849529"/>
                <a:gd name="connsiteY77" fmla="*/ 386243 h 591220"/>
                <a:gd name="connsiteX78" fmla="*/ 26175 w 849529"/>
                <a:gd name="connsiteY78" fmla="*/ 375314 h 591220"/>
                <a:gd name="connsiteX79" fmla="*/ 48033 w 849529"/>
                <a:gd name="connsiteY79" fmla="*/ 342527 h 591220"/>
                <a:gd name="connsiteX80" fmla="*/ 55319 w 849529"/>
                <a:gd name="connsiteY80" fmla="*/ 331598 h 591220"/>
                <a:gd name="connsiteX81" fmla="*/ 58962 w 849529"/>
                <a:gd name="connsiteY81" fmla="*/ 320669 h 591220"/>
                <a:gd name="connsiteX82" fmla="*/ 69891 w 849529"/>
                <a:gd name="connsiteY82" fmla="*/ 309740 h 591220"/>
                <a:gd name="connsiteX83" fmla="*/ 80821 w 849529"/>
                <a:gd name="connsiteY83" fmla="*/ 295168 h 591220"/>
                <a:gd name="connsiteX84" fmla="*/ 95393 w 849529"/>
                <a:gd name="connsiteY84" fmla="*/ 273310 h 591220"/>
                <a:gd name="connsiteX85" fmla="*/ 113608 w 849529"/>
                <a:gd name="connsiteY85" fmla="*/ 251451 h 591220"/>
                <a:gd name="connsiteX86" fmla="*/ 124537 w 849529"/>
                <a:gd name="connsiteY86" fmla="*/ 218664 h 591220"/>
                <a:gd name="connsiteX87" fmla="*/ 131823 w 849529"/>
                <a:gd name="connsiteY87" fmla="*/ 207735 h 591220"/>
                <a:gd name="connsiteX88" fmla="*/ 139109 w 849529"/>
                <a:gd name="connsiteY88" fmla="*/ 185877 h 591220"/>
                <a:gd name="connsiteX89" fmla="*/ 150038 w 849529"/>
                <a:gd name="connsiteY89" fmla="*/ 171305 h 591220"/>
                <a:gd name="connsiteX90" fmla="*/ 171896 w 849529"/>
                <a:gd name="connsiteY90" fmla="*/ 127588 h 591220"/>
                <a:gd name="connsiteX91" fmla="*/ 182825 w 849529"/>
                <a:gd name="connsiteY91" fmla="*/ 102087 h 591220"/>
                <a:gd name="connsiteX92" fmla="*/ 186468 w 849529"/>
                <a:gd name="connsiteY92" fmla="*/ 91158 h 591220"/>
                <a:gd name="connsiteX93" fmla="*/ 197397 w 849529"/>
                <a:gd name="connsiteY93" fmla="*/ 83872 h 591220"/>
                <a:gd name="connsiteX94" fmla="*/ 201040 w 849529"/>
                <a:gd name="connsiteY94" fmla="*/ 69300 h 591220"/>
                <a:gd name="connsiteX95" fmla="*/ 226542 w 849529"/>
                <a:gd name="connsiteY95" fmla="*/ 40156 h 591220"/>
                <a:gd name="connsiteX96" fmla="*/ 252043 w 849529"/>
                <a:gd name="connsiteY96" fmla="*/ 25584 h 591220"/>
                <a:gd name="connsiteX97" fmla="*/ 262972 w 849529"/>
                <a:gd name="connsiteY97" fmla="*/ 11012 h 591220"/>
                <a:gd name="connsiteX98" fmla="*/ 270258 w 849529"/>
                <a:gd name="connsiteY98" fmla="*/ 82 h 591220"/>
                <a:gd name="connsiteX99" fmla="*/ 277544 w 849529"/>
                <a:gd name="connsiteY99" fmla="*/ 7369 h 591220"/>
                <a:gd name="connsiteX100" fmla="*/ 262972 w 849529"/>
                <a:gd name="connsiteY100" fmla="*/ 82 h 591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49529" h="591220">
                  <a:moveTo>
                    <a:pt x="262972" y="82"/>
                  </a:moveTo>
                  <a:lnTo>
                    <a:pt x="262972" y="82"/>
                  </a:lnTo>
                  <a:cubicBezTo>
                    <a:pt x="273901" y="3725"/>
                    <a:pt x="285007" y="6876"/>
                    <a:pt x="295759" y="11012"/>
                  </a:cubicBezTo>
                  <a:cubicBezTo>
                    <a:pt x="300828" y="12962"/>
                    <a:pt x="304903" y="18123"/>
                    <a:pt x="310331" y="18298"/>
                  </a:cubicBezTo>
                  <a:lnTo>
                    <a:pt x="408693" y="14655"/>
                  </a:lnTo>
                  <a:lnTo>
                    <a:pt x="470625" y="7369"/>
                  </a:lnTo>
                  <a:cubicBezTo>
                    <a:pt x="487669" y="7369"/>
                    <a:pt x="504653" y="9469"/>
                    <a:pt x="521627" y="11012"/>
                  </a:cubicBezTo>
                  <a:cubicBezTo>
                    <a:pt x="534574" y="12189"/>
                    <a:pt x="562758" y="16367"/>
                    <a:pt x="576272" y="18298"/>
                  </a:cubicBezTo>
                  <a:cubicBezTo>
                    <a:pt x="605415" y="28012"/>
                    <a:pt x="568986" y="18298"/>
                    <a:pt x="598131" y="18298"/>
                  </a:cubicBezTo>
                  <a:cubicBezTo>
                    <a:pt x="605518" y="18298"/>
                    <a:pt x="612703" y="20727"/>
                    <a:pt x="619989" y="21941"/>
                  </a:cubicBezTo>
                  <a:cubicBezTo>
                    <a:pt x="629959" y="28588"/>
                    <a:pt x="633091" y="28652"/>
                    <a:pt x="638204" y="40156"/>
                  </a:cubicBezTo>
                  <a:cubicBezTo>
                    <a:pt x="641323" y="47174"/>
                    <a:pt x="640059" y="56583"/>
                    <a:pt x="645490" y="62014"/>
                  </a:cubicBezTo>
                  <a:cubicBezTo>
                    <a:pt x="663158" y="79682"/>
                    <a:pt x="654346" y="72776"/>
                    <a:pt x="670991" y="83872"/>
                  </a:cubicBezTo>
                  <a:cubicBezTo>
                    <a:pt x="672205" y="87515"/>
                    <a:pt x="672917" y="91366"/>
                    <a:pt x="674634" y="94801"/>
                  </a:cubicBezTo>
                  <a:cubicBezTo>
                    <a:pt x="676592" y="98717"/>
                    <a:pt x="681061" y="101437"/>
                    <a:pt x="681920" y="105730"/>
                  </a:cubicBezTo>
                  <a:cubicBezTo>
                    <a:pt x="692399" y="158125"/>
                    <a:pt x="671458" y="140044"/>
                    <a:pt x="696492" y="156733"/>
                  </a:cubicBezTo>
                  <a:cubicBezTo>
                    <a:pt x="698921" y="160376"/>
                    <a:pt x="700135" y="165233"/>
                    <a:pt x="703778" y="167662"/>
                  </a:cubicBezTo>
                  <a:cubicBezTo>
                    <a:pt x="707944" y="170439"/>
                    <a:pt x="713748" y="169333"/>
                    <a:pt x="718350" y="171305"/>
                  </a:cubicBezTo>
                  <a:cubicBezTo>
                    <a:pt x="722375" y="173030"/>
                    <a:pt x="725637" y="176162"/>
                    <a:pt x="729280" y="178591"/>
                  </a:cubicBezTo>
                  <a:cubicBezTo>
                    <a:pt x="730494" y="182234"/>
                    <a:pt x="731868" y="185828"/>
                    <a:pt x="732923" y="189520"/>
                  </a:cubicBezTo>
                  <a:cubicBezTo>
                    <a:pt x="734298" y="194334"/>
                    <a:pt x="734082" y="199745"/>
                    <a:pt x="736566" y="204092"/>
                  </a:cubicBezTo>
                  <a:cubicBezTo>
                    <a:pt x="739122" y="208565"/>
                    <a:pt x="743852" y="211378"/>
                    <a:pt x="747495" y="215021"/>
                  </a:cubicBezTo>
                  <a:cubicBezTo>
                    <a:pt x="748709" y="218664"/>
                    <a:pt x="749421" y="222515"/>
                    <a:pt x="751138" y="225950"/>
                  </a:cubicBezTo>
                  <a:cubicBezTo>
                    <a:pt x="761086" y="245845"/>
                    <a:pt x="756573" y="227664"/>
                    <a:pt x="762067" y="247808"/>
                  </a:cubicBezTo>
                  <a:cubicBezTo>
                    <a:pt x="764702" y="257469"/>
                    <a:pt x="766924" y="267238"/>
                    <a:pt x="769353" y="276953"/>
                  </a:cubicBezTo>
                  <a:cubicBezTo>
                    <a:pt x="771541" y="285703"/>
                    <a:pt x="772420" y="296164"/>
                    <a:pt x="780282" y="302454"/>
                  </a:cubicBezTo>
                  <a:cubicBezTo>
                    <a:pt x="783281" y="304853"/>
                    <a:pt x="787568" y="304883"/>
                    <a:pt x="791211" y="306097"/>
                  </a:cubicBezTo>
                  <a:cubicBezTo>
                    <a:pt x="792425" y="309740"/>
                    <a:pt x="793799" y="313334"/>
                    <a:pt x="794854" y="317026"/>
                  </a:cubicBezTo>
                  <a:cubicBezTo>
                    <a:pt x="796229" y="321840"/>
                    <a:pt x="796013" y="327251"/>
                    <a:pt x="798497" y="331598"/>
                  </a:cubicBezTo>
                  <a:cubicBezTo>
                    <a:pt x="801053" y="336071"/>
                    <a:pt x="805783" y="338884"/>
                    <a:pt x="809426" y="342527"/>
                  </a:cubicBezTo>
                  <a:lnTo>
                    <a:pt x="820355" y="375314"/>
                  </a:lnTo>
                  <a:cubicBezTo>
                    <a:pt x="821569" y="378957"/>
                    <a:pt x="821868" y="383048"/>
                    <a:pt x="823998" y="386243"/>
                  </a:cubicBezTo>
                  <a:lnTo>
                    <a:pt x="838570" y="408102"/>
                  </a:lnTo>
                  <a:cubicBezTo>
                    <a:pt x="840999" y="411745"/>
                    <a:pt x="844471" y="414877"/>
                    <a:pt x="845856" y="419031"/>
                  </a:cubicBezTo>
                  <a:lnTo>
                    <a:pt x="849499" y="429960"/>
                  </a:lnTo>
                  <a:cubicBezTo>
                    <a:pt x="848285" y="433603"/>
                    <a:pt x="845856" y="437049"/>
                    <a:pt x="845856" y="440889"/>
                  </a:cubicBezTo>
                  <a:cubicBezTo>
                    <a:pt x="845856" y="444729"/>
                    <a:pt x="849923" y="448001"/>
                    <a:pt x="849499" y="451818"/>
                  </a:cubicBezTo>
                  <a:cubicBezTo>
                    <a:pt x="848651" y="459451"/>
                    <a:pt x="844642" y="466390"/>
                    <a:pt x="842213" y="473676"/>
                  </a:cubicBezTo>
                  <a:lnTo>
                    <a:pt x="838570" y="484605"/>
                  </a:lnTo>
                  <a:cubicBezTo>
                    <a:pt x="837356" y="488248"/>
                    <a:pt x="838122" y="493404"/>
                    <a:pt x="834927" y="495534"/>
                  </a:cubicBezTo>
                  <a:lnTo>
                    <a:pt x="823998" y="502820"/>
                  </a:lnTo>
                  <a:cubicBezTo>
                    <a:pt x="821569" y="510106"/>
                    <a:pt x="822142" y="519247"/>
                    <a:pt x="816712" y="524678"/>
                  </a:cubicBezTo>
                  <a:cubicBezTo>
                    <a:pt x="814283" y="527107"/>
                    <a:pt x="812108" y="529819"/>
                    <a:pt x="809426" y="531965"/>
                  </a:cubicBezTo>
                  <a:cubicBezTo>
                    <a:pt x="799302" y="540065"/>
                    <a:pt x="793233" y="541828"/>
                    <a:pt x="780282" y="546537"/>
                  </a:cubicBezTo>
                  <a:cubicBezTo>
                    <a:pt x="769455" y="550474"/>
                    <a:pt x="758424" y="553823"/>
                    <a:pt x="747495" y="557466"/>
                  </a:cubicBezTo>
                  <a:cubicBezTo>
                    <a:pt x="743852" y="558680"/>
                    <a:pt x="740396" y="560835"/>
                    <a:pt x="736566" y="561109"/>
                  </a:cubicBezTo>
                  <a:lnTo>
                    <a:pt x="685563" y="564752"/>
                  </a:lnTo>
                  <a:cubicBezTo>
                    <a:pt x="668387" y="567615"/>
                    <a:pt x="664350" y="567690"/>
                    <a:pt x="649133" y="572038"/>
                  </a:cubicBezTo>
                  <a:cubicBezTo>
                    <a:pt x="645441" y="573093"/>
                    <a:pt x="642010" y="575173"/>
                    <a:pt x="638204" y="575681"/>
                  </a:cubicBezTo>
                  <a:cubicBezTo>
                    <a:pt x="623709" y="577614"/>
                    <a:pt x="609059" y="578110"/>
                    <a:pt x="594487" y="579324"/>
                  </a:cubicBezTo>
                  <a:cubicBezTo>
                    <a:pt x="569884" y="571123"/>
                    <a:pt x="600169" y="579324"/>
                    <a:pt x="561700" y="579324"/>
                  </a:cubicBezTo>
                  <a:cubicBezTo>
                    <a:pt x="555508" y="579324"/>
                    <a:pt x="549557" y="576895"/>
                    <a:pt x="543485" y="575681"/>
                  </a:cubicBezTo>
                  <a:cubicBezTo>
                    <a:pt x="539842" y="576895"/>
                    <a:pt x="536086" y="577811"/>
                    <a:pt x="532556" y="579324"/>
                  </a:cubicBezTo>
                  <a:cubicBezTo>
                    <a:pt x="527564" y="581463"/>
                    <a:pt x="523069" y="584703"/>
                    <a:pt x="517984" y="586610"/>
                  </a:cubicBezTo>
                  <a:cubicBezTo>
                    <a:pt x="513296" y="588368"/>
                    <a:pt x="508269" y="589039"/>
                    <a:pt x="503412" y="590253"/>
                  </a:cubicBezTo>
                  <a:cubicBezTo>
                    <a:pt x="442349" y="574987"/>
                    <a:pt x="535331" y="595804"/>
                    <a:pt x="474268" y="590253"/>
                  </a:cubicBezTo>
                  <a:cubicBezTo>
                    <a:pt x="452199" y="588247"/>
                    <a:pt x="408693" y="579324"/>
                    <a:pt x="408693" y="579324"/>
                  </a:cubicBezTo>
                  <a:cubicBezTo>
                    <a:pt x="367690" y="595725"/>
                    <a:pt x="418051" y="579324"/>
                    <a:pt x="350405" y="579324"/>
                  </a:cubicBezTo>
                  <a:cubicBezTo>
                    <a:pt x="335632" y="579324"/>
                    <a:pt x="321260" y="584181"/>
                    <a:pt x="306688" y="586610"/>
                  </a:cubicBezTo>
                  <a:cubicBezTo>
                    <a:pt x="303045" y="582967"/>
                    <a:pt x="300702" y="577135"/>
                    <a:pt x="295759" y="575681"/>
                  </a:cubicBezTo>
                  <a:cubicBezTo>
                    <a:pt x="281832" y="571585"/>
                    <a:pt x="226913" y="566611"/>
                    <a:pt x="208327" y="564752"/>
                  </a:cubicBezTo>
                  <a:cubicBezTo>
                    <a:pt x="203469" y="563538"/>
                    <a:pt x="198736" y="560611"/>
                    <a:pt x="193754" y="561109"/>
                  </a:cubicBezTo>
                  <a:cubicBezTo>
                    <a:pt x="186112" y="561873"/>
                    <a:pt x="171896" y="568395"/>
                    <a:pt x="171896" y="568395"/>
                  </a:cubicBezTo>
                  <a:lnTo>
                    <a:pt x="113608" y="561109"/>
                  </a:lnTo>
                  <a:cubicBezTo>
                    <a:pt x="107478" y="560233"/>
                    <a:pt x="101585" y="557466"/>
                    <a:pt x="95393" y="557466"/>
                  </a:cubicBezTo>
                  <a:cubicBezTo>
                    <a:pt x="91553" y="557466"/>
                    <a:pt x="88107" y="559895"/>
                    <a:pt x="84464" y="561109"/>
                  </a:cubicBezTo>
                  <a:cubicBezTo>
                    <a:pt x="80821" y="559895"/>
                    <a:pt x="77064" y="558979"/>
                    <a:pt x="73534" y="557466"/>
                  </a:cubicBezTo>
                  <a:cubicBezTo>
                    <a:pt x="42017" y="543959"/>
                    <a:pt x="73667" y="555082"/>
                    <a:pt x="48033" y="546537"/>
                  </a:cubicBezTo>
                  <a:cubicBezTo>
                    <a:pt x="45604" y="542894"/>
                    <a:pt x="43843" y="538704"/>
                    <a:pt x="40747" y="535608"/>
                  </a:cubicBezTo>
                  <a:cubicBezTo>
                    <a:pt x="33472" y="528333"/>
                    <a:pt x="20298" y="524514"/>
                    <a:pt x="11603" y="521035"/>
                  </a:cubicBezTo>
                  <a:cubicBezTo>
                    <a:pt x="10389" y="517392"/>
                    <a:pt x="9308" y="513702"/>
                    <a:pt x="7960" y="510106"/>
                  </a:cubicBezTo>
                  <a:cubicBezTo>
                    <a:pt x="5664" y="503983"/>
                    <a:pt x="1485" y="498380"/>
                    <a:pt x="674" y="491891"/>
                  </a:cubicBezTo>
                  <a:cubicBezTo>
                    <a:pt x="198" y="488081"/>
                    <a:pt x="3103" y="484605"/>
                    <a:pt x="4317" y="480962"/>
                  </a:cubicBezTo>
                  <a:cubicBezTo>
                    <a:pt x="-5398" y="451818"/>
                    <a:pt x="4317" y="488248"/>
                    <a:pt x="4317" y="459104"/>
                  </a:cubicBezTo>
                  <a:cubicBezTo>
                    <a:pt x="4317" y="455264"/>
                    <a:pt x="1888" y="451818"/>
                    <a:pt x="674" y="448175"/>
                  </a:cubicBezTo>
                  <a:cubicBezTo>
                    <a:pt x="1888" y="444532"/>
                    <a:pt x="3630" y="441024"/>
                    <a:pt x="4317" y="437246"/>
                  </a:cubicBezTo>
                  <a:cubicBezTo>
                    <a:pt x="4568" y="435864"/>
                    <a:pt x="6381" y="405006"/>
                    <a:pt x="11603" y="397173"/>
                  </a:cubicBezTo>
                  <a:cubicBezTo>
                    <a:pt x="14461" y="392886"/>
                    <a:pt x="18889" y="389886"/>
                    <a:pt x="22532" y="386243"/>
                  </a:cubicBezTo>
                  <a:cubicBezTo>
                    <a:pt x="23746" y="382600"/>
                    <a:pt x="24310" y="378671"/>
                    <a:pt x="26175" y="375314"/>
                  </a:cubicBezTo>
                  <a:lnTo>
                    <a:pt x="48033" y="342527"/>
                  </a:lnTo>
                  <a:cubicBezTo>
                    <a:pt x="50462" y="338884"/>
                    <a:pt x="53934" y="335752"/>
                    <a:pt x="55319" y="331598"/>
                  </a:cubicBezTo>
                  <a:cubicBezTo>
                    <a:pt x="56533" y="327955"/>
                    <a:pt x="56832" y="323864"/>
                    <a:pt x="58962" y="320669"/>
                  </a:cubicBezTo>
                  <a:cubicBezTo>
                    <a:pt x="61820" y="316382"/>
                    <a:pt x="66538" y="313652"/>
                    <a:pt x="69891" y="309740"/>
                  </a:cubicBezTo>
                  <a:cubicBezTo>
                    <a:pt x="73843" y="305130"/>
                    <a:pt x="77178" y="300025"/>
                    <a:pt x="80821" y="295168"/>
                  </a:cubicBezTo>
                  <a:cubicBezTo>
                    <a:pt x="89484" y="269180"/>
                    <a:pt x="77200" y="300601"/>
                    <a:pt x="95393" y="273310"/>
                  </a:cubicBezTo>
                  <a:cubicBezTo>
                    <a:pt x="112082" y="248275"/>
                    <a:pt x="78373" y="277877"/>
                    <a:pt x="113608" y="251451"/>
                  </a:cubicBezTo>
                  <a:cubicBezTo>
                    <a:pt x="117251" y="240522"/>
                    <a:pt x="118147" y="228249"/>
                    <a:pt x="124537" y="218664"/>
                  </a:cubicBezTo>
                  <a:cubicBezTo>
                    <a:pt x="126966" y="215021"/>
                    <a:pt x="130045" y="211736"/>
                    <a:pt x="131823" y="207735"/>
                  </a:cubicBezTo>
                  <a:cubicBezTo>
                    <a:pt x="134942" y="200717"/>
                    <a:pt x="134501" y="192021"/>
                    <a:pt x="139109" y="185877"/>
                  </a:cubicBezTo>
                  <a:cubicBezTo>
                    <a:pt x="142752" y="181020"/>
                    <a:pt x="147323" y="176736"/>
                    <a:pt x="150038" y="171305"/>
                  </a:cubicBezTo>
                  <a:cubicBezTo>
                    <a:pt x="173811" y="123760"/>
                    <a:pt x="153281" y="146205"/>
                    <a:pt x="171896" y="127588"/>
                  </a:cubicBezTo>
                  <a:cubicBezTo>
                    <a:pt x="175539" y="119088"/>
                    <a:pt x="179390" y="110674"/>
                    <a:pt x="182825" y="102087"/>
                  </a:cubicBezTo>
                  <a:cubicBezTo>
                    <a:pt x="184251" y="98522"/>
                    <a:pt x="184069" y="94157"/>
                    <a:pt x="186468" y="91158"/>
                  </a:cubicBezTo>
                  <a:cubicBezTo>
                    <a:pt x="189203" y="87739"/>
                    <a:pt x="193754" y="86301"/>
                    <a:pt x="197397" y="83872"/>
                  </a:cubicBezTo>
                  <a:cubicBezTo>
                    <a:pt x="198611" y="79015"/>
                    <a:pt x="198801" y="73778"/>
                    <a:pt x="201040" y="69300"/>
                  </a:cubicBezTo>
                  <a:cubicBezTo>
                    <a:pt x="212779" y="45823"/>
                    <a:pt x="210958" y="51287"/>
                    <a:pt x="226542" y="40156"/>
                  </a:cubicBezTo>
                  <a:cubicBezTo>
                    <a:pt x="245840" y="26372"/>
                    <a:pt x="234308" y="31496"/>
                    <a:pt x="252043" y="25584"/>
                  </a:cubicBezTo>
                  <a:cubicBezTo>
                    <a:pt x="255686" y="20727"/>
                    <a:pt x="259443" y="15953"/>
                    <a:pt x="262972" y="11012"/>
                  </a:cubicBezTo>
                  <a:cubicBezTo>
                    <a:pt x="265517" y="7449"/>
                    <a:pt x="266010" y="1144"/>
                    <a:pt x="270258" y="82"/>
                  </a:cubicBezTo>
                  <a:cubicBezTo>
                    <a:pt x="273590" y="-751"/>
                    <a:pt x="275115" y="4940"/>
                    <a:pt x="277544" y="7369"/>
                  </a:cubicBezTo>
                  <a:cubicBezTo>
                    <a:pt x="268911" y="20319"/>
                    <a:pt x="265401" y="1296"/>
                    <a:pt x="262972" y="82"/>
                  </a:cubicBezTo>
                  <a:close/>
                </a:path>
              </a:pathLst>
            </a:custGeom>
            <a:solidFill>
              <a:srgbClr val="EF876B"/>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a:ln>
                  <a:noFill/>
                </a:ln>
                <a:solidFill>
                  <a:srgbClr val="5F5F5F"/>
                </a:solidFill>
                <a:effectLst/>
                <a:uLnTx/>
                <a:uFillTx/>
                <a:latin typeface="europa"/>
                <a:ea typeface="+mn-ea"/>
                <a:cs typeface="+mn-cs"/>
              </a:endParaRPr>
            </a:p>
          </p:txBody>
        </p:sp>
        <p:pic>
          <p:nvPicPr>
            <p:cNvPr id="29" name="Picture 28"/>
            <p:cNvPicPr>
              <a:picLocks noChangeAspect="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r="41879"/>
            <a:stretch/>
          </p:blipFill>
          <p:spPr>
            <a:xfrm>
              <a:off x="6262467" y="5439667"/>
              <a:ext cx="609613" cy="702745"/>
            </a:xfrm>
            <a:prstGeom prst="rect">
              <a:avLst/>
            </a:prstGeom>
          </p:spPr>
        </p:pic>
        <p:sp>
          <p:nvSpPr>
            <p:cNvPr id="32" name="Rectangle 31"/>
            <p:cNvSpPr/>
            <p:nvPr/>
          </p:nvSpPr>
          <p:spPr>
            <a:xfrm>
              <a:off x="6366966" y="5791039"/>
              <a:ext cx="280863" cy="297517"/>
            </a:xfrm>
            <a:prstGeom prst="rect">
              <a:avLst/>
            </a:prstGeom>
          </p:spPr>
          <p:txBody>
            <a:bodyPr wrap="square">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Black" panose="020B0A04020102020204" pitchFamily="34" charset="0"/>
                  <a:ea typeface="+mn-ea"/>
                  <a:cs typeface="+mn-cs"/>
                </a:rPr>
                <a:t>T</a:t>
              </a:r>
            </a:p>
          </p:txBody>
        </p:sp>
      </p:grpSp>
      <p:sp>
        <p:nvSpPr>
          <p:cNvPr id="51" name="TextBox 50"/>
          <p:cNvSpPr txBox="1"/>
          <p:nvPr/>
        </p:nvSpPr>
        <p:spPr>
          <a:xfrm>
            <a:off x="2651566" y="4384404"/>
            <a:ext cx="786381"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Tahoma"/>
                <a:ea typeface="+mn-ea"/>
                <a:cs typeface="+mn-cs"/>
              </a:rPr>
              <a:t>Glass flow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Tahoma"/>
                <a:ea typeface="+mn-ea"/>
                <a:cs typeface="+mn-cs"/>
              </a:rPr>
              <a:t>cell surface</a:t>
            </a:r>
          </a:p>
        </p:txBody>
      </p:sp>
      <p:sp>
        <p:nvSpPr>
          <p:cNvPr id="52" name="Freeform 51"/>
          <p:cNvSpPr/>
          <p:nvPr/>
        </p:nvSpPr>
        <p:spPr>
          <a:xfrm flipH="1" flipV="1">
            <a:off x="2951885" y="4694954"/>
            <a:ext cx="230845" cy="227668"/>
          </a:xfrm>
          <a:custGeom>
            <a:avLst/>
            <a:gdLst>
              <a:gd name="connsiteX0" fmla="*/ 42428 w 371955"/>
              <a:gd name="connsiteY0" fmla="*/ 511948 h 511948"/>
              <a:gd name="connsiteX1" fmla="*/ 25336 w 371955"/>
              <a:gd name="connsiteY1" fmla="*/ 153024 h 511948"/>
              <a:gd name="connsiteX2" fmla="*/ 341530 w 371955"/>
              <a:gd name="connsiteY2" fmla="*/ 16292 h 511948"/>
              <a:gd name="connsiteX3" fmla="*/ 341530 w 371955"/>
              <a:gd name="connsiteY3" fmla="*/ 7746 h 511948"/>
            </a:gdLst>
            <a:ahLst/>
            <a:cxnLst>
              <a:cxn ang="0">
                <a:pos x="connsiteX0" y="connsiteY0"/>
              </a:cxn>
              <a:cxn ang="0">
                <a:pos x="connsiteX1" y="connsiteY1"/>
              </a:cxn>
              <a:cxn ang="0">
                <a:pos x="connsiteX2" y="connsiteY2"/>
              </a:cxn>
              <a:cxn ang="0">
                <a:pos x="connsiteX3" y="connsiteY3"/>
              </a:cxn>
            </a:cxnLst>
            <a:rect l="l" t="t" r="r" b="b"/>
            <a:pathLst>
              <a:path w="371955" h="511948">
                <a:moveTo>
                  <a:pt x="42428" y="511948"/>
                </a:moveTo>
                <a:cubicBezTo>
                  <a:pt x="8957" y="373790"/>
                  <a:pt x="-24514" y="235633"/>
                  <a:pt x="25336" y="153024"/>
                </a:cubicBezTo>
                <a:cubicBezTo>
                  <a:pt x="75186" y="70415"/>
                  <a:pt x="288831" y="40505"/>
                  <a:pt x="341530" y="16292"/>
                </a:cubicBezTo>
                <a:cubicBezTo>
                  <a:pt x="394229" y="-7921"/>
                  <a:pt x="367879" y="-88"/>
                  <a:pt x="341530" y="7746"/>
                </a:cubicBezTo>
              </a:path>
            </a:pathLst>
          </a:custGeom>
          <a:noFill/>
          <a:ln>
            <a:solidFill>
              <a:schemeClr val="tx1"/>
            </a:solidFill>
            <a:headEnd type="none" w="med" len="med"/>
            <a:tailEnd type="triangle" w="med" len="me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Tahoma"/>
              <a:ea typeface="+mn-ea"/>
              <a:cs typeface="+mn-cs"/>
            </a:endParaRPr>
          </a:p>
        </p:txBody>
      </p:sp>
      <p:sp>
        <p:nvSpPr>
          <p:cNvPr id="4" name="TextBox 3">
            <a:extLst>
              <a:ext uri="{FF2B5EF4-FFF2-40B4-BE49-F238E27FC236}">
                <a16:creationId xmlns:a16="http://schemas.microsoft.com/office/drawing/2014/main" id="{47DF7933-77E6-3744-BA52-57A5FF27031A}"/>
              </a:ext>
            </a:extLst>
          </p:cNvPr>
          <p:cNvSpPr txBox="1"/>
          <p:nvPr/>
        </p:nvSpPr>
        <p:spPr>
          <a:xfrm>
            <a:off x="4268797" y="-957010"/>
            <a:ext cx="5530194"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Tahoma"/>
                <a:ea typeface="+mn-ea"/>
                <a:cs typeface="+mn-cs"/>
              </a:rPr>
              <a:t>The sequencer adds </a:t>
            </a:r>
            <a:r>
              <a:rPr kumimoji="0" lang="en-US" sz="1600" b="0" i="0" u="none" strike="noStrike" kern="1200" cap="none" spc="0" normalizeH="0" baseline="0" noProof="0">
                <a:ln>
                  <a:noFill/>
                </a:ln>
                <a:solidFill>
                  <a:srgbClr val="FF0000"/>
                </a:solidFill>
                <a:effectLst/>
                <a:uLnTx/>
                <a:uFillTx/>
                <a:latin typeface="Tahoma"/>
                <a:ea typeface="+mn-ea"/>
                <a:cs typeface="+mn-cs"/>
              </a:rPr>
              <a:t>the molecule “T” </a:t>
            </a:r>
            <a:r>
              <a:rPr kumimoji="0" lang="en-US" sz="1600" b="0" i="0" u="none" strike="noStrike" kern="1200" cap="none" spc="0" normalizeH="0" baseline="0" noProof="0">
                <a:ln>
                  <a:noFill/>
                </a:ln>
                <a:solidFill>
                  <a:srgbClr val="000000"/>
                </a:solidFill>
                <a:effectLst/>
                <a:uLnTx/>
                <a:uFillTx/>
                <a:latin typeface="Tahoma"/>
                <a:ea typeface="+mn-ea"/>
                <a:cs typeface="+mn-cs"/>
              </a:rPr>
              <a:t>to </a:t>
            </a:r>
            <a:r>
              <a:rPr kumimoji="0" lang="en-US" sz="1600" b="0" i="0" u="none" strike="noStrike" kern="1200" cap="none" spc="0" normalizeH="0" baseline="0" noProof="0">
                <a:ln>
                  <a:noFill/>
                </a:ln>
                <a:solidFill>
                  <a:srgbClr val="0000FF"/>
                </a:solidFill>
                <a:effectLst/>
                <a:uLnTx/>
                <a:uFillTx/>
                <a:latin typeface="Tahoma"/>
                <a:ea typeface="+mn-ea"/>
                <a:cs typeface="+mn-cs"/>
              </a:rPr>
              <a:t>all bases near the flow cell</a:t>
            </a:r>
            <a:r>
              <a:rPr kumimoji="0" lang="en-US" sz="1600" b="0" i="0" u="none" strike="noStrike" kern="1200" cap="none" spc="0" normalizeH="0" baseline="0" noProof="0">
                <a:ln>
                  <a:noFill/>
                </a:ln>
                <a:solidFill>
                  <a:srgbClr val="000000"/>
                </a:solidFill>
                <a:effectLst/>
                <a:uLnTx/>
                <a:uFillTx/>
                <a:latin typeface="Tahoma"/>
                <a:ea typeface="+mn-ea"/>
                <a:cs typeface="+mn-cs"/>
              </a:rPr>
              <a:t> surface and </a:t>
            </a:r>
            <a:r>
              <a:rPr kumimoji="0" lang="en-US" sz="1600" b="0" i="0" u="none" strike="noStrike" kern="1200" cap="none" spc="0" normalizeH="0" baseline="0" noProof="0">
                <a:ln>
                  <a:noFill/>
                </a:ln>
                <a:solidFill>
                  <a:srgbClr val="FF0000"/>
                </a:solidFill>
                <a:effectLst/>
                <a:uLnTx/>
                <a:uFillTx/>
                <a:latin typeface="Tahoma"/>
                <a:ea typeface="+mn-ea"/>
                <a:cs typeface="+mn-cs"/>
              </a:rPr>
              <a:t>observes the chemical reaction</a:t>
            </a:r>
            <a:r>
              <a:rPr kumimoji="0" lang="en-US" sz="1600" b="0" i="0" u="none" strike="noStrike" kern="1200" cap="none" spc="0" normalizeH="0" baseline="0" noProof="0">
                <a:ln>
                  <a:noFill/>
                </a:ln>
                <a:solidFill>
                  <a:srgbClr val="000000"/>
                </a:solidFill>
                <a:effectLst/>
                <a:uLnTx/>
                <a:uFillTx/>
                <a:latin typeface="Tahoma"/>
                <a:ea typeface="+mn-ea"/>
                <a:cs typeface="+mn-cs"/>
              </a:rPr>
              <a:t> via a CMOS sensor. If a </a:t>
            </a:r>
            <a:r>
              <a:rPr kumimoji="0" lang="en-US" sz="1600" b="0" i="0" u="none" strike="noStrike" kern="1200" cap="none" spc="0" normalizeH="0" baseline="0" noProof="0">
                <a:ln>
                  <a:noFill/>
                </a:ln>
                <a:solidFill>
                  <a:srgbClr val="0432FF"/>
                </a:solidFill>
                <a:effectLst/>
                <a:uLnTx/>
                <a:uFillTx/>
                <a:latin typeface="Tahoma"/>
                <a:ea typeface="+mn-ea"/>
                <a:cs typeface="+mn-cs"/>
              </a:rPr>
              <a:t>reaction happens </a:t>
            </a:r>
            <a:r>
              <a:rPr kumimoji="0" lang="en-US" sz="1600" b="0" i="0" u="none" strike="noStrike" kern="1200" cap="none" spc="0" normalizeH="0" baseline="0" noProof="0">
                <a:ln>
                  <a:noFill/>
                </a:ln>
                <a:solidFill>
                  <a:srgbClr val="000000"/>
                </a:solidFill>
                <a:effectLst/>
                <a:uLnTx/>
                <a:uFillTx/>
                <a:latin typeface="Tahoma"/>
                <a:ea typeface="+mn-ea"/>
                <a:cs typeface="+mn-cs"/>
              </a:rPr>
              <a:t>then the base is “A”</a:t>
            </a:r>
          </a:p>
        </p:txBody>
      </p:sp>
      <p:sp>
        <p:nvSpPr>
          <p:cNvPr id="7" name="Oval 6"/>
          <p:cNvSpPr/>
          <p:nvPr/>
        </p:nvSpPr>
        <p:spPr>
          <a:xfrm>
            <a:off x="2005350" y="2204864"/>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p:txBody>
      </p:sp>
      <p:sp>
        <p:nvSpPr>
          <p:cNvPr id="55" name="Oval 54"/>
          <p:cNvSpPr/>
          <p:nvPr/>
        </p:nvSpPr>
        <p:spPr>
          <a:xfrm>
            <a:off x="2009707" y="2565580"/>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p:txBody>
      </p:sp>
      <p:sp>
        <p:nvSpPr>
          <p:cNvPr id="57" name="Oval 56"/>
          <p:cNvSpPr/>
          <p:nvPr/>
        </p:nvSpPr>
        <p:spPr>
          <a:xfrm>
            <a:off x="2009707" y="2914244"/>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p:txBody>
      </p:sp>
      <p:sp>
        <p:nvSpPr>
          <p:cNvPr id="58" name="Oval 57"/>
          <p:cNvSpPr/>
          <p:nvPr/>
        </p:nvSpPr>
        <p:spPr>
          <a:xfrm>
            <a:off x="2013974" y="3280797"/>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p:txBody>
      </p:sp>
      <p:sp>
        <p:nvSpPr>
          <p:cNvPr id="59" name="Oval 58"/>
          <p:cNvSpPr/>
          <p:nvPr/>
        </p:nvSpPr>
        <p:spPr>
          <a:xfrm>
            <a:off x="2018331" y="3641513"/>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endParaRPr kumimoji="0" lang="en-US" sz="1800" b="1" i="0" u="none" strike="noStrike" kern="1200" cap="none" spc="0" normalizeH="0" baseline="0" noProof="0">
              <a:ln>
                <a:noFill/>
              </a:ln>
              <a:solidFill>
                <a:srgbClr val="75BDD5"/>
              </a:solidFill>
              <a:effectLst/>
              <a:uLnTx/>
              <a:uFillTx/>
              <a:latin typeface="Arial Black" panose="020B0A04020102020204" pitchFamily="34" charset="0"/>
              <a:ea typeface="+mn-ea"/>
              <a:cs typeface="+mn-cs"/>
            </a:endParaRPr>
          </a:p>
        </p:txBody>
      </p:sp>
      <p:sp>
        <p:nvSpPr>
          <p:cNvPr id="60" name="Oval 59"/>
          <p:cNvSpPr/>
          <p:nvPr/>
        </p:nvSpPr>
        <p:spPr>
          <a:xfrm>
            <a:off x="2018331" y="3990177"/>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61" name="Oval 60"/>
          <p:cNvSpPr/>
          <p:nvPr/>
        </p:nvSpPr>
        <p:spPr>
          <a:xfrm>
            <a:off x="2013974" y="4334370"/>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p:txBody>
      </p:sp>
      <p:sp>
        <p:nvSpPr>
          <p:cNvPr id="62" name="Oval 61"/>
          <p:cNvSpPr/>
          <p:nvPr/>
        </p:nvSpPr>
        <p:spPr>
          <a:xfrm>
            <a:off x="2013974" y="4683034"/>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66" name="Oval 65"/>
          <p:cNvSpPr/>
          <p:nvPr/>
        </p:nvSpPr>
        <p:spPr>
          <a:xfrm>
            <a:off x="575901" y="4635707"/>
            <a:ext cx="336720" cy="336720"/>
          </a:xfrm>
          <a:prstGeom prst="ellipse">
            <a:avLst/>
          </a:prstGeom>
          <a:ln>
            <a:solidFill>
              <a:srgbClr val="0432FF"/>
            </a:solidFill>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p:txBody>
      </p:sp>
      <p:pic>
        <p:nvPicPr>
          <p:cNvPr id="66562" name="Picture 2" descr="Image result for camera"/>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flipH="1">
            <a:off x="874956" y="2955703"/>
            <a:ext cx="723392" cy="723392"/>
          </a:xfrm>
          <a:prstGeom prst="rect">
            <a:avLst/>
          </a:prstGeom>
          <a:noFill/>
          <a:extLst>
            <a:ext uri="{909E8E84-426E-40DD-AFC4-6F175D3DCCD1}">
              <a14:hiddenFill xmlns:a14="http://schemas.microsoft.com/office/drawing/2010/main">
                <a:solidFill>
                  <a:srgbClr val="FFFFFF"/>
                </a:solidFill>
              </a14:hiddenFill>
            </a:ext>
          </a:extLst>
        </p:spPr>
      </p:pic>
      <p:sp>
        <p:nvSpPr>
          <p:cNvPr id="8" name="Explosion 1 7"/>
          <p:cNvSpPr/>
          <p:nvPr/>
        </p:nvSpPr>
        <p:spPr>
          <a:xfrm>
            <a:off x="1532524" y="4418397"/>
            <a:ext cx="504056" cy="395790"/>
          </a:xfrm>
          <a:prstGeom prst="irregularSeal1">
            <a:avLst/>
          </a:prstGeom>
          <a:solidFill>
            <a:srgbClr val="FFFF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 name="Explosion 1 9"/>
          <p:cNvSpPr/>
          <p:nvPr/>
        </p:nvSpPr>
        <p:spPr>
          <a:xfrm>
            <a:off x="1221274" y="3072908"/>
            <a:ext cx="501514" cy="544609"/>
          </a:xfrm>
          <a:prstGeom prst="irregularSeal1">
            <a:avLst/>
          </a:prstGeom>
          <a:solidFill>
            <a:schemeClr val="bg1"/>
          </a:solidFill>
          <a:ln>
            <a:solidFill>
              <a:schemeClr val="accent3">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1" name="TextBox 10"/>
          <p:cNvSpPr txBox="1"/>
          <p:nvPr/>
        </p:nvSpPr>
        <p:spPr>
          <a:xfrm>
            <a:off x="768189" y="2467238"/>
            <a:ext cx="101636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Tahoma"/>
                <a:ea typeface="+mn-ea"/>
                <a:cs typeface="+mn-cs"/>
              </a:rPr>
              <a:t>Optical Sensor</a:t>
            </a:r>
          </a:p>
        </p:txBody>
      </p:sp>
      <p:pic>
        <p:nvPicPr>
          <p:cNvPr id="68" name="Picture 4" descr="https://www.compoundchem.com/wp-content/uploads/2015/03/The-Chemical-Structures-of-DNA-RNA-Aug-2018.png"/>
          <p:cNvPicPr>
            <a:picLocks noChangeAspect="1" noChangeArrowheads="1"/>
          </p:cNvPicPr>
          <p:nvPr/>
        </p:nvPicPr>
        <p:blipFill rotWithShape="1">
          <a:blip r:embed="rId5" cstate="print">
            <a:extLst>
              <a:ext uri="{28A0092B-C50C-407E-A947-70E740481C1C}">
                <a14:useLocalDpi xmlns:a14="http://schemas.microsoft.com/office/drawing/2010/main"/>
              </a:ext>
            </a:extLst>
          </a:blip>
          <a:srcRect/>
          <a:stretch/>
        </p:blipFill>
        <p:spPr bwMode="auto">
          <a:xfrm>
            <a:off x="213595" y="5223661"/>
            <a:ext cx="1898784" cy="924015"/>
          </a:xfrm>
          <a:prstGeom prst="rect">
            <a:avLst/>
          </a:prstGeom>
          <a:noFill/>
          <a:extLst>
            <a:ext uri="{909E8E84-426E-40DD-AFC4-6F175D3DCCD1}">
              <a14:hiddenFill xmlns:a14="http://schemas.microsoft.com/office/drawing/2010/main">
                <a:solidFill>
                  <a:srgbClr val="FFFFFF"/>
                </a:solidFill>
              </a14:hiddenFill>
            </a:ext>
          </a:extLst>
        </p:spPr>
      </p:pic>
      <p:pic>
        <p:nvPicPr>
          <p:cNvPr id="70" name="Picture 4" descr="https://www.compoundchem.com/wp-content/uploads/2015/03/The-Chemical-Structures-of-DNA-RNA-Aug-2018.png"/>
          <p:cNvPicPr>
            <a:picLocks noChangeAspect="1" noChangeArrowheads="1"/>
          </p:cNvPicPr>
          <p:nvPr/>
        </p:nvPicPr>
        <p:blipFill rotWithShape="1">
          <a:blip r:embed="rId6" cstate="print">
            <a:extLst>
              <a:ext uri="{28A0092B-C50C-407E-A947-70E740481C1C}">
                <a14:useLocalDpi xmlns:a14="http://schemas.microsoft.com/office/drawing/2010/main"/>
              </a:ext>
            </a:extLst>
          </a:blip>
          <a:srcRect/>
          <a:stretch/>
        </p:blipFill>
        <p:spPr bwMode="auto">
          <a:xfrm>
            <a:off x="2187092" y="5146661"/>
            <a:ext cx="1880384" cy="1078017"/>
          </a:xfrm>
          <a:prstGeom prst="rect">
            <a:avLst/>
          </a:prstGeom>
          <a:noFill/>
          <a:extLst>
            <a:ext uri="{909E8E84-426E-40DD-AFC4-6F175D3DCCD1}">
              <a14:hiddenFill xmlns:a14="http://schemas.microsoft.com/office/drawing/2010/main">
                <a:solidFill>
                  <a:srgbClr val="FFFFFF"/>
                </a:solidFill>
              </a14:hiddenFill>
            </a:ext>
          </a:extLst>
        </p:spPr>
      </p:pic>
      <p:sp>
        <p:nvSpPr>
          <p:cNvPr id="30" name="Rectangle 29"/>
          <p:cNvSpPr/>
          <p:nvPr/>
        </p:nvSpPr>
        <p:spPr>
          <a:xfrm>
            <a:off x="7308304" y="4293096"/>
            <a:ext cx="823942" cy="120032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2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endParaRPr kumimoji="0" lang="en-US" sz="7200" b="0" i="0" u="none" strike="noStrike" kern="1200" cap="none" spc="0" normalizeH="0" baseline="0" noProof="0">
              <a:ln>
                <a:noFill/>
              </a:ln>
              <a:solidFill>
                <a:srgbClr val="000000"/>
              </a:solidFill>
              <a:effectLst/>
              <a:uLnTx/>
              <a:uFillTx/>
              <a:latin typeface="Tahoma"/>
              <a:ea typeface="+mn-ea"/>
              <a:cs typeface="+mn-cs"/>
            </a:endParaRPr>
          </a:p>
        </p:txBody>
      </p:sp>
      <p:grpSp>
        <p:nvGrpSpPr>
          <p:cNvPr id="33" name="Group 32"/>
          <p:cNvGrpSpPr/>
          <p:nvPr/>
        </p:nvGrpSpPr>
        <p:grpSpPr>
          <a:xfrm>
            <a:off x="4343037" y="3937719"/>
            <a:ext cx="2445779" cy="1954638"/>
            <a:chOff x="4343037" y="3937719"/>
            <a:chExt cx="2445779" cy="1954638"/>
          </a:xfrm>
        </p:grpSpPr>
        <p:pic>
          <p:nvPicPr>
            <p:cNvPr id="75" name="Picture 74"/>
            <p:cNvPicPr>
              <a:picLocks noChangeAspect="1"/>
            </p:cNvPicPr>
            <p:nvPr/>
          </p:nvPicPr>
          <p:blipFill rotWithShape="1">
            <a:blip r:embed="rId7" cstate="print">
              <a:extLst>
                <a:ext uri="{28A0092B-C50C-407E-A947-70E740481C1C}">
                  <a14:useLocalDpi xmlns:a14="http://schemas.microsoft.com/office/drawing/2010/main"/>
                </a:ext>
              </a:extLst>
            </a:blip>
            <a:srcRect/>
            <a:stretch/>
          </p:blipFill>
          <p:spPr>
            <a:xfrm>
              <a:off x="5419577" y="3937719"/>
              <a:ext cx="1369239" cy="1954638"/>
            </a:xfrm>
            <a:prstGeom prst="roundRect">
              <a:avLst>
                <a:gd name="adj" fmla="val 3215"/>
              </a:avLst>
            </a:prstGeom>
          </p:spPr>
        </p:pic>
        <p:pic>
          <p:nvPicPr>
            <p:cNvPr id="76" name="Picture 75"/>
            <p:cNvPicPr>
              <a:picLocks noChangeAspect="1"/>
            </p:cNvPicPr>
            <p:nvPr/>
          </p:nvPicPr>
          <p:blipFill rotWithShape="1">
            <a:blip r:embed="rId8" cstate="print">
              <a:clrChange>
                <a:clrFrom>
                  <a:srgbClr val="C8CBAC"/>
                </a:clrFrom>
                <a:clrTo>
                  <a:srgbClr val="C8CBAC">
                    <a:alpha val="0"/>
                  </a:srgbClr>
                </a:clrTo>
              </a:clrChange>
              <a:extLst>
                <a:ext uri="{28A0092B-C50C-407E-A947-70E740481C1C}">
                  <a14:useLocalDpi xmlns:a14="http://schemas.microsoft.com/office/drawing/2010/main"/>
                </a:ext>
              </a:extLst>
            </a:blip>
            <a:srcRect/>
            <a:stretch/>
          </p:blipFill>
          <p:spPr>
            <a:xfrm>
              <a:off x="4413359" y="4016910"/>
              <a:ext cx="1021969" cy="649893"/>
            </a:xfrm>
            <a:prstGeom prst="rect">
              <a:avLst/>
            </a:prstGeom>
          </p:spPr>
        </p:pic>
        <p:pic>
          <p:nvPicPr>
            <p:cNvPr id="77" name="Picture 76"/>
            <p:cNvPicPr>
              <a:picLocks noChangeAspect="1"/>
            </p:cNvPicPr>
            <p:nvPr/>
          </p:nvPicPr>
          <p:blipFill rotWithShape="1">
            <a:blip r:embed="rId9" cstate="print">
              <a:extLst>
                <a:ext uri="{28A0092B-C50C-407E-A947-70E740481C1C}">
                  <a14:useLocalDpi xmlns:a14="http://schemas.microsoft.com/office/drawing/2010/main"/>
                </a:ext>
              </a:extLst>
            </a:blip>
            <a:srcRect/>
            <a:stretch/>
          </p:blipFill>
          <p:spPr>
            <a:xfrm>
              <a:off x="4343037" y="4741368"/>
              <a:ext cx="1155916" cy="1106305"/>
            </a:xfrm>
            <a:prstGeom prst="roundRect">
              <a:avLst>
                <a:gd name="adj" fmla="val 5499"/>
              </a:avLst>
            </a:prstGeom>
          </p:spPr>
        </p:pic>
      </p:grpSp>
      <p:sp>
        <p:nvSpPr>
          <p:cNvPr id="34" name="Right Arrow 33"/>
          <p:cNvSpPr/>
          <p:nvPr/>
        </p:nvSpPr>
        <p:spPr>
          <a:xfrm>
            <a:off x="6804248" y="4653136"/>
            <a:ext cx="442822" cy="469925"/>
          </a:xfrm>
          <a:prstGeom prst="rightArrow">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52145995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down)">
                                      <p:cBhvr>
                                        <p:cTn id="7" dur="500"/>
                                        <p:tgtEl>
                                          <p:spTgt spid="6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70"/>
                                        </p:tgtEl>
                                        <p:attrNameLst>
                                          <p:attrName>style.visibility</p:attrName>
                                        </p:attrNameLst>
                                      </p:cBhvr>
                                      <p:to>
                                        <p:strVal val="visible"/>
                                      </p:to>
                                    </p:set>
                                    <p:animEffect transition="in" filter="wipe(down)">
                                      <p:cBhvr>
                                        <p:cTn id="12" dur="500"/>
                                        <p:tgtEl>
                                          <p:spTgt spid="70"/>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childTnLst>
                                </p:cTn>
                              </p:par>
                              <p:par>
                                <p:cTn id="17" presetID="10" presetClass="entr" presetSubtype="0" fill="hold" nodeType="withEffect">
                                  <p:stCondLst>
                                    <p:cond delay="0"/>
                                  </p:stCondLst>
                                  <p:childTnLst>
                                    <p:set>
                                      <p:cBhvr>
                                        <p:cTn id="18" dur="1" fill="hold">
                                          <p:stCondLst>
                                            <p:cond delay="0"/>
                                          </p:stCondLst>
                                        </p:cTn>
                                        <p:tgtEl>
                                          <p:spTgt spid="50"/>
                                        </p:tgtEl>
                                        <p:attrNameLst>
                                          <p:attrName>style.visibility</p:attrName>
                                        </p:attrNameLst>
                                      </p:cBhvr>
                                      <p:to>
                                        <p:strVal val="visible"/>
                                      </p:to>
                                    </p:set>
                                    <p:animEffect transition="in" filter="fade">
                                      <p:cBhvr>
                                        <p:cTn id="19" dur="500"/>
                                        <p:tgtEl>
                                          <p:spTgt spid="50"/>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nodeType="clickEffect">
                                  <p:stCondLst>
                                    <p:cond delay="0"/>
                                  </p:stCondLst>
                                  <p:childTnLst>
                                    <p:set>
                                      <p:cBhvr>
                                        <p:cTn id="23" dur="1" fill="hold">
                                          <p:stCondLst>
                                            <p:cond delay="0"/>
                                          </p:stCondLst>
                                        </p:cTn>
                                        <p:tgtEl>
                                          <p:spTgt spid="66562"/>
                                        </p:tgtEl>
                                        <p:attrNameLst>
                                          <p:attrName>style.visibility</p:attrName>
                                        </p:attrNameLst>
                                      </p:cBhvr>
                                      <p:to>
                                        <p:strVal val="visible"/>
                                      </p:to>
                                    </p:set>
                                    <p:animEffect transition="in" filter="wipe(down)">
                                      <p:cBhvr>
                                        <p:cTn id="24" dur="500"/>
                                        <p:tgtEl>
                                          <p:spTgt spid="66562"/>
                                        </p:tgtEl>
                                      </p:cBhvr>
                                    </p:animEffect>
                                  </p:childTnLst>
                                </p:cTn>
                              </p:par>
                            </p:childTnLst>
                          </p:cTn>
                        </p:par>
                        <p:par>
                          <p:cTn id="25" fill="hold">
                            <p:stCondLst>
                              <p:cond delay="500"/>
                            </p:stCondLst>
                            <p:childTnLst>
                              <p:par>
                                <p:cTn id="26" presetID="22" presetClass="entr" presetSubtype="4" fill="hold" grpId="0" nodeType="after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down)">
                                      <p:cBhvr>
                                        <p:cTn id="28" dur="500"/>
                                        <p:tgtEl>
                                          <p:spTgt spid="11"/>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1" nodeType="clickEffect">
                                  <p:stCondLst>
                                    <p:cond delay="0"/>
                                  </p:stCondLst>
                                  <p:childTnLst>
                                    <p:set>
                                      <p:cBhvr>
                                        <p:cTn id="32" dur="1" fill="hold">
                                          <p:stCondLst>
                                            <p:cond delay="0"/>
                                          </p:stCondLst>
                                        </p:cTn>
                                        <p:tgtEl>
                                          <p:spTgt spid="66"/>
                                        </p:tgtEl>
                                        <p:attrNameLst>
                                          <p:attrName>style.visibility</p:attrName>
                                        </p:attrNameLst>
                                      </p:cBhvr>
                                      <p:to>
                                        <p:strVal val="visible"/>
                                      </p:to>
                                    </p:set>
                                    <p:animEffect transition="in" filter="fade">
                                      <p:cBhvr>
                                        <p:cTn id="33" dur="500"/>
                                        <p:tgtEl>
                                          <p:spTgt spid="66"/>
                                        </p:tgtEl>
                                      </p:cBhvr>
                                    </p:animEffect>
                                  </p:childTnLst>
                                </p:cTn>
                              </p:par>
                              <p:par>
                                <p:cTn id="34" presetID="63" presetClass="path" presetSubtype="0" accel="50000" decel="50000" fill="hold" grpId="0" nodeType="withEffect">
                                  <p:stCondLst>
                                    <p:cond delay="0"/>
                                  </p:stCondLst>
                                  <p:childTnLst>
                                    <p:animMotion origin="layout" path="M -3.61111E-6 -2.96296E-6 L 0.11615 0.01019 " pathEditMode="relative" rAng="0" ptsTypes="AA">
                                      <p:cBhvr>
                                        <p:cTn id="35" dur="2000" fill="hold"/>
                                        <p:tgtEl>
                                          <p:spTgt spid="66"/>
                                        </p:tgtEl>
                                        <p:attrNameLst>
                                          <p:attrName>ppt_x</p:attrName>
                                          <p:attrName>ppt_y</p:attrName>
                                        </p:attrNameLst>
                                      </p:cBhvr>
                                      <p:rCtr x="5799" y="509"/>
                                    </p:animMotion>
                                  </p:childTnLst>
                                </p:cTn>
                              </p:par>
                            </p:childTnLst>
                          </p:cTn>
                        </p:par>
                        <p:par>
                          <p:cTn id="36" fill="hold">
                            <p:stCondLst>
                              <p:cond delay="2500"/>
                            </p:stCondLst>
                            <p:childTnLst>
                              <p:par>
                                <p:cTn id="37" presetID="53" presetClass="entr" presetSubtype="16" fill="hold" grpId="0" nodeType="afterEffect">
                                  <p:stCondLst>
                                    <p:cond delay="0"/>
                                  </p:stCondLst>
                                  <p:childTnLst>
                                    <p:set>
                                      <p:cBhvr>
                                        <p:cTn id="38" dur="1" fill="hold">
                                          <p:stCondLst>
                                            <p:cond delay="0"/>
                                          </p:stCondLst>
                                        </p:cTn>
                                        <p:tgtEl>
                                          <p:spTgt spid="8"/>
                                        </p:tgtEl>
                                        <p:attrNameLst>
                                          <p:attrName>style.visibility</p:attrName>
                                        </p:attrNameLst>
                                      </p:cBhvr>
                                      <p:to>
                                        <p:strVal val="visible"/>
                                      </p:to>
                                    </p:set>
                                    <p:anim calcmode="lin" valueType="num">
                                      <p:cBhvr>
                                        <p:cTn id="39" dur="500" fill="hold"/>
                                        <p:tgtEl>
                                          <p:spTgt spid="8"/>
                                        </p:tgtEl>
                                        <p:attrNameLst>
                                          <p:attrName>ppt_w</p:attrName>
                                        </p:attrNameLst>
                                      </p:cBhvr>
                                      <p:tavLst>
                                        <p:tav tm="0">
                                          <p:val>
                                            <p:fltVal val="0"/>
                                          </p:val>
                                        </p:tav>
                                        <p:tav tm="100000">
                                          <p:val>
                                            <p:strVal val="#ppt_w"/>
                                          </p:val>
                                        </p:tav>
                                      </p:tavLst>
                                    </p:anim>
                                    <p:anim calcmode="lin" valueType="num">
                                      <p:cBhvr>
                                        <p:cTn id="40" dur="500" fill="hold"/>
                                        <p:tgtEl>
                                          <p:spTgt spid="8"/>
                                        </p:tgtEl>
                                        <p:attrNameLst>
                                          <p:attrName>ppt_h</p:attrName>
                                        </p:attrNameLst>
                                      </p:cBhvr>
                                      <p:tavLst>
                                        <p:tav tm="0">
                                          <p:val>
                                            <p:fltVal val="0"/>
                                          </p:val>
                                        </p:tav>
                                        <p:tav tm="100000">
                                          <p:val>
                                            <p:strVal val="#ppt_h"/>
                                          </p:val>
                                        </p:tav>
                                      </p:tavLst>
                                    </p:anim>
                                    <p:animEffect transition="in" filter="fade">
                                      <p:cBhvr>
                                        <p:cTn id="41" dur="500"/>
                                        <p:tgtEl>
                                          <p:spTgt spid="8"/>
                                        </p:tgtEl>
                                      </p:cBhvr>
                                    </p:animEffect>
                                  </p:childTnLst>
                                </p:cTn>
                              </p:par>
                            </p:childTnLst>
                          </p:cTn>
                        </p:par>
                        <p:par>
                          <p:cTn id="42" fill="hold">
                            <p:stCondLst>
                              <p:cond delay="3000"/>
                            </p:stCondLst>
                            <p:childTnLst>
                              <p:par>
                                <p:cTn id="43" presetID="53" presetClass="entr" presetSubtype="16" fill="hold" grpId="0" nodeType="afterEffect">
                                  <p:stCondLst>
                                    <p:cond delay="600"/>
                                  </p:stCondLst>
                                  <p:childTnLst>
                                    <p:set>
                                      <p:cBhvr>
                                        <p:cTn id="44" dur="1" fill="hold">
                                          <p:stCondLst>
                                            <p:cond delay="0"/>
                                          </p:stCondLst>
                                        </p:cTn>
                                        <p:tgtEl>
                                          <p:spTgt spid="10"/>
                                        </p:tgtEl>
                                        <p:attrNameLst>
                                          <p:attrName>style.visibility</p:attrName>
                                        </p:attrNameLst>
                                      </p:cBhvr>
                                      <p:to>
                                        <p:strVal val="visible"/>
                                      </p:to>
                                    </p:set>
                                    <p:anim calcmode="lin" valueType="num">
                                      <p:cBhvr>
                                        <p:cTn id="45" dur="500" fill="hold"/>
                                        <p:tgtEl>
                                          <p:spTgt spid="10"/>
                                        </p:tgtEl>
                                        <p:attrNameLst>
                                          <p:attrName>ppt_w</p:attrName>
                                        </p:attrNameLst>
                                      </p:cBhvr>
                                      <p:tavLst>
                                        <p:tav tm="0">
                                          <p:val>
                                            <p:fltVal val="0"/>
                                          </p:val>
                                        </p:tav>
                                        <p:tav tm="100000">
                                          <p:val>
                                            <p:strVal val="#ppt_w"/>
                                          </p:val>
                                        </p:tav>
                                      </p:tavLst>
                                    </p:anim>
                                    <p:anim calcmode="lin" valueType="num">
                                      <p:cBhvr>
                                        <p:cTn id="46" dur="500" fill="hold"/>
                                        <p:tgtEl>
                                          <p:spTgt spid="10"/>
                                        </p:tgtEl>
                                        <p:attrNameLst>
                                          <p:attrName>ppt_h</p:attrName>
                                        </p:attrNameLst>
                                      </p:cBhvr>
                                      <p:tavLst>
                                        <p:tav tm="0">
                                          <p:val>
                                            <p:fltVal val="0"/>
                                          </p:val>
                                        </p:tav>
                                        <p:tav tm="100000">
                                          <p:val>
                                            <p:strVal val="#ppt_h"/>
                                          </p:val>
                                        </p:tav>
                                      </p:tavLst>
                                    </p:anim>
                                    <p:animEffect transition="in" filter="fade">
                                      <p:cBhvr>
                                        <p:cTn id="47" dur="500"/>
                                        <p:tgtEl>
                                          <p:spTgt spid="10"/>
                                        </p:tgtEl>
                                      </p:cBhvr>
                                    </p:animEffect>
                                  </p:childTnLst>
                                </p:cTn>
                              </p:par>
                            </p:childTnLst>
                          </p:cTn>
                        </p:par>
                        <p:par>
                          <p:cTn id="48" fill="hold">
                            <p:stCondLst>
                              <p:cond delay="4100"/>
                            </p:stCondLst>
                            <p:childTnLst>
                              <p:par>
                                <p:cTn id="49" presetID="10" presetClass="exit" presetSubtype="0" fill="hold" grpId="1" nodeType="afterEffect">
                                  <p:stCondLst>
                                    <p:cond delay="0"/>
                                  </p:stCondLst>
                                  <p:childTnLst>
                                    <p:animEffect transition="out" filter="fade">
                                      <p:cBhvr>
                                        <p:cTn id="50" dur="1000"/>
                                        <p:tgtEl>
                                          <p:spTgt spid="10"/>
                                        </p:tgtEl>
                                      </p:cBhvr>
                                    </p:animEffect>
                                    <p:set>
                                      <p:cBhvr>
                                        <p:cTn id="51" dur="1" fill="hold">
                                          <p:stCondLst>
                                            <p:cond delay="999"/>
                                          </p:stCondLst>
                                        </p:cTn>
                                        <p:tgtEl>
                                          <p:spTgt spid="10"/>
                                        </p:tgtEl>
                                        <p:attrNameLst>
                                          <p:attrName>style.visibility</p:attrName>
                                        </p:attrNameLst>
                                      </p:cBhvr>
                                      <p:to>
                                        <p:strVal val="hidden"/>
                                      </p:to>
                                    </p:set>
                                  </p:childTnLst>
                                </p:cTn>
                              </p:par>
                            </p:childTnLst>
                          </p:cTn>
                        </p:par>
                        <p:par>
                          <p:cTn id="52" fill="hold">
                            <p:stCondLst>
                              <p:cond delay="5100"/>
                            </p:stCondLst>
                            <p:childTnLst>
                              <p:par>
                                <p:cTn id="53" presetID="22" presetClass="entr" presetSubtype="4" fill="hold" grpId="0" nodeType="afterEffect">
                                  <p:stCondLst>
                                    <p:cond delay="0"/>
                                  </p:stCondLst>
                                  <p:childTnLst>
                                    <p:set>
                                      <p:cBhvr>
                                        <p:cTn id="54" dur="1" fill="hold">
                                          <p:stCondLst>
                                            <p:cond delay="0"/>
                                          </p:stCondLst>
                                        </p:cTn>
                                        <p:tgtEl>
                                          <p:spTgt spid="30"/>
                                        </p:tgtEl>
                                        <p:attrNameLst>
                                          <p:attrName>style.visibility</p:attrName>
                                        </p:attrNameLst>
                                      </p:cBhvr>
                                      <p:to>
                                        <p:strVal val="visible"/>
                                      </p:to>
                                    </p:set>
                                    <p:animEffect transition="in" filter="wipe(down)">
                                      <p:cBhvr>
                                        <p:cTn id="55" dur="500"/>
                                        <p:tgtEl>
                                          <p:spTgt spid="30"/>
                                        </p:tgtEl>
                                      </p:cBhvr>
                                    </p:animEffect>
                                  </p:childTnLst>
                                </p:cTn>
                              </p:par>
                              <p:par>
                                <p:cTn id="56" presetID="22" presetClass="entr" presetSubtype="4" fill="hold" grpId="0" nodeType="withEffect">
                                  <p:stCondLst>
                                    <p:cond delay="0"/>
                                  </p:stCondLst>
                                  <p:childTnLst>
                                    <p:set>
                                      <p:cBhvr>
                                        <p:cTn id="57" dur="1" fill="hold">
                                          <p:stCondLst>
                                            <p:cond delay="0"/>
                                          </p:stCondLst>
                                        </p:cTn>
                                        <p:tgtEl>
                                          <p:spTgt spid="34"/>
                                        </p:tgtEl>
                                        <p:attrNameLst>
                                          <p:attrName>style.visibility</p:attrName>
                                        </p:attrNameLst>
                                      </p:cBhvr>
                                      <p:to>
                                        <p:strVal val="visible"/>
                                      </p:to>
                                    </p:set>
                                    <p:animEffect transition="in" filter="wipe(down)">
                                      <p:cBhvr>
                                        <p:cTn id="58" dur="500"/>
                                        <p:tgtEl>
                                          <p:spTgt spid="34"/>
                                        </p:tgtEl>
                                      </p:cBhvr>
                                    </p:animEffect>
                                  </p:childTnLst>
                                </p:cTn>
                              </p:par>
                              <p:par>
                                <p:cTn id="59" presetID="22" presetClass="entr" presetSubtype="4" fill="hold" nodeType="withEffect">
                                  <p:stCondLst>
                                    <p:cond delay="0"/>
                                  </p:stCondLst>
                                  <p:childTnLst>
                                    <p:set>
                                      <p:cBhvr>
                                        <p:cTn id="60" dur="1" fill="hold">
                                          <p:stCondLst>
                                            <p:cond delay="0"/>
                                          </p:stCondLst>
                                        </p:cTn>
                                        <p:tgtEl>
                                          <p:spTgt spid="33"/>
                                        </p:tgtEl>
                                        <p:attrNameLst>
                                          <p:attrName>style.visibility</p:attrName>
                                        </p:attrNameLst>
                                      </p:cBhvr>
                                      <p:to>
                                        <p:strVal val="visible"/>
                                      </p:to>
                                    </p:set>
                                    <p:animEffect transition="in" filter="wipe(down)">
                                      <p:cBhvr>
                                        <p:cTn id="61"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6" grpId="0" animBg="1"/>
      <p:bldP spid="66" grpId="1" animBg="1"/>
      <p:bldP spid="8" grpId="0" animBg="1"/>
      <p:bldP spid="10" grpId="0" animBg="1"/>
      <p:bldP spid="10" grpId="1" animBg="1"/>
      <p:bldP spid="11" grpId="0"/>
      <p:bldP spid="30" grpId="0"/>
      <p:bldP spid="34" grpId="0" animBg="1"/>
    </p:bld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Parallelogram 64"/>
          <p:cNvSpPr/>
          <p:nvPr/>
        </p:nvSpPr>
        <p:spPr>
          <a:xfrm>
            <a:off x="1289183" y="4839976"/>
            <a:ext cx="1778125" cy="285149"/>
          </a:xfrm>
          <a:prstGeom prst="parallelogram">
            <a:avLst>
              <a:gd name="adj" fmla="val 221748"/>
            </a:avLst>
          </a:prstGeom>
          <a:gradFill flip="none" rotWithShape="1">
            <a:gsLst>
              <a:gs pos="0">
                <a:schemeClr val="bg1">
                  <a:lumMod val="65000"/>
                  <a:tint val="66000"/>
                  <a:satMod val="160000"/>
                </a:schemeClr>
              </a:gs>
              <a:gs pos="50000">
                <a:schemeClr val="bg1">
                  <a:lumMod val="65000"/>
                  <a:tint val="44500"/>
                  <a:satMod val="160000"/>
                </a:schemeClr>
              </a:gs>
              <a:gs pos="100000">
                <a:schemeClr val="bg1">
                  <a:lumMod val="65000"/>
                  <a:tint val="23500"/>
                  <a:satMod val="160000"/>
                </a:schemeClr>
              </a:gs>
            </a:gsLst>
            <a:lin ang="18900000" scaled="1"/>
            <a:tileRect/>
          </a:gradFill>
          <a:ln>
            <a:solidFill>
              <a:schemeClr val="tx1"/>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100" b="1" i="0" u="none" strike="noStrike" kern="1200" cap="none" spc="0" normalizeH="0" baseline="0" noProof="0">
              <a:ln>
                <a:noFill/>
              </a:ln>
              <a:solidFill>
                <a:srgbClr val="5F5F5F"/>
              </a:solidFill>
              <a:effectLst/>
              <a:uLnTx/>
              <a:uFillTx/>
              <a:latin typeface="europa"/>
              <a:ea typeface="+mn-ea"/>
              <a:cs typeface="+mn-cs"/>
            </a:endParaRPr>
          </a:p>
        </p:txBody>
      </p:sp>
      <p:sp>
        <p:nvSpPr>
          <p:cNvPr id="2" name="Title 1"/>
          <p:cNvSpPr>
            <a:spLocks noGrp="1"/>
          </p:cNvSpPr>
          <p:nvPr>
            <p:ph type="title"/>
          </p:nvPr>
        </p:nvSpPr>
        <p:spPr/>
        <p:txBody>
          <a:bodyPr/>
          <a:lstStyle/>
          <a:p>
            <a:r>
              <a:rPr lang="en-US" dirty="0"/>
              <a:t>How Does Illumina Machine Work?</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336</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sp>
        <p:nvSpPr>
          <p:cNvPr id="5" name="Parallelogram 4"/>
          <p:cNvSpPr/>
          <p:nvPr/>
        </p:nvSpPr>
        <p:spPr>
          <a:xfrm>
            <a:off x="3347864" y="2542386"/>
            <a:ext cx="5430043" cy="870789"/>
          </a:xfrm>
          <a:prstGeom prst="parallelogram">
            <a:avLst>
              <a:gd name="adj" fmla="val 221748"/>
            </a:avLst>
          </a:prstGeom>
          <a:gradFill flip="none" rotWithShape="1">
            <a:gsLst>
              <a:gs pos="0">
                <a:schemeClr val="bg1">
                  <a:lumMod val="65000"/>
                  <a:tint val="66000"/>
                  <a:satMod val="160000"/>
                </a:schemeClr>
              </a:gs>
              <a:gs pos="50000">
                <a:schemeClr val="bg1">
                  <a:lumMod val="65000"/>
                  <a:tint val="44500"/>
                  <a:satMod val="160000"/>
                </a:schemeClr>
              </a:gs>
              <a:gs pos="100000">
                <a:schemeClr val="bg1">
                  <a:lumMod val="65000"/>
                  <a:tint val="23500"/>
                  <a:satMod val="160000"/>
                </a:schemeClr>
              </a:gs>
            </a:gsLst>
            <a:lin ang="18900000" scaled="1"/>
            <a:tileRect/>
          </a:gradFill>
          <a:ln>
            <a:solidFill>
              <a:schemeClr val="tx1"/>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600" b="1" i="0" u="none" strike="noStrike" kern="1200" cap="none" spc="0" normalizeH="0" baseline="0" noProof="0">
              <a:ln>
                <a:noFill/>
              </a:ln>
              <a:solidFill>
                <a:srgbClr val="5F5F5F"/>
              </a:solidFill>
              <a:effectLst/>
              <a:uLnTx/>
              <a:uFillTx/>
              <a:latin typeface="europa"/>
              <a:ea typeface="+mn-ea"/>
              <a:cs typeface="+mn-cs"/>
            </a:endParaRPr>
          </a:p>
        </p:txBody>
      </p:sp>
      <p:sp>
        <p:nvSpPr>
          <p:cNvPr id="9" name="TextBox 8"/>
          <p:cNvSpPr txBox="1"/>
          <p:nvPr/>
        </p:nvSpPr>
        <p:spPr>
          <a:xfrm>
            <a:off x="4533276" y="1554772"/>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endPar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endPar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sp>
        <p:nvSpPr>
          <p:cNvPr id="14" name="TextBox 13"/>
          <p:cNvSpPr txBox="1"/>
          <p:nvPr/>
        </p:nvSpPr>
        <p:spPr>
          <a:xfrm>
            <a:off x="5232543" y="1268102"/>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endPar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sp>
        <p:nvSpPr>
          <p:cNvPr id="15" name="TextBox 14"/>
          <p:cNvSpPr txBox="1"/>
          <p:nvPr/>
        </p:nvSpPr>
        <p:spPr>
          <a:xfrm>
            <a:off x="6548259" y="1239977"/>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C</a:t>
            </a:r>
            <a:endPar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endParaRPr>
          </a:p>
        </p:txBody>
      </p:sp>
      <p:sp>
        <p:nvSpPr>
          <p:cNvPr id="16" name="TextBox 15"/>
          <p:cNvSpPr txBox="1"/>
          <p:nvPr/>
        </p:nvSpPr>
        <p:spPr>
          <a:xfrm>
            <a:off x="5541893" y="1284166"/>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endPar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A</a:t>
            </a:r>
          </a:p>
        </p:txBody>
      </p:sp>
      <p:sp>
        <p:nvSpPr>
          <p:cNvPr id="19" name="TextBox 18"/>
          <p:cNvSpPr txBox="1"/>
          <p:nvPr/>
        </p:nvSpPr>
        <p:spPr>
          <a:xfrm>
            <a:off x="4041551" y="1527542"/>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sp>
        <p:nvSpPr>
          <p:cNvPr id="20" name="TextBox 19"/>
          <p:cNvSpPr txBox="1"/>
          <p:nvPr/>
        </p:nvSpPr>
        <p:spPr>
          <a:xfrm>
            <a:off x="6232595" y="1011786"/>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A</a:t>
            </a:r>
          </a:p>
        </p:txBody>
      </p:sp>
      <p:sp>
        <p:nvSpPr>
          <p:cNvPr id="21" name="TextBox 20"/>
          <p:cNvSpPr txBox="1"/>
          <p:nvPr/>
        </p:nvSpPr>
        <p:spPr>
          <a:xfrm>
            <a:off x="4928475" y="1471608"/>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sp>
        <p:nvSpPr>
          <p:cNvPr id="22" name="TextBox 21"/>
          <p:cNvSpPr txBox="1"/>
          <p:nvPr/>
        </p:nvSpPr>
        <p:spPr>
          <a:xfrm>
            <a:off x="4275333" y="1284166"/>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endPar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G</a:t>
            </a:r>
            <a:endPar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endParaRPr>
          </a:p>
        </p:txBody>
      </p:sp>
      <p:sp>
        <p:nvSpPr>
          <p:cNvPr id="23" name="TextBox 22"/>
          <p:cNvSpPr txBox="1"/>
          <p:nvPr/>
        </p:nvSpPr>
        <p:spPr>
          <a:xfrm>
            <a:off x="5710719" y="1467698"/>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sp>
        <p:nvSpPr>
          <p:cNvPr id="24" name="TextBox 23"/>
          <p:cNvSpPr txBox="1"/>
          <p:nvPr/>
        </p:nvSpPr>
        <p:spPr>
          <a:xfrm>
            <a:off x="6072546" y="1552236"/>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 </a:t>
            </a:r>
            <a:r>
              <a:rPr kumimoji="0" lang="en-US" sz="1600" b="1" i="0" u="none" strike="noStrike" kern="1200" cap="none" spc="0" normalizeH="0" baseline="0" noProof="0" err="1">
                <a:ln>
                  <a:noFill/>
                </a:ln>
                <a:solidFill>
                  <a:srgbClr val="7687CD"/>
                </a:solidFill>
                <a:effectLst/>
                <a:uLnTx/>
                <a:uFillTx/>
                <a:latin typeface="Arial Black" panose="020B0A04020102020204" pitchFamily="34" charset="0"/>
                <a:ea typeface="+mn-ea"/>
                <a:cs typeface="+mn-cs"/>
              </a:rPr>
              <a:t>G</a:t>
            </a: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 </a:t>
            </a:r>
            <a:r>
              <a:rPr kumimoji="0" lang="en-US" sz="1600" b="1" i="0" u="none" strike="noStrike" kern="1200" cap="none" spc="0" normalizeH="0" baseline="0" noProof="0" err="1">
                <a:ln>
                  <a:noFill/>
                </a:ln>
                <a:solidFill>
                  <a:srgbClr val="7687CD"/>
                </a:solidFill>
                <a:effectLst/>
                <a:uLnTx/>
                <a:uFillTx/>
                <a:latin typeface="Arial Black" panose="020B0A04020102020204" pitchFamily="34" charset="0"/>
                <a:ea typeface="+mn-ea"/>
                <a:cs typeface="+mn-cs"/>
              </a:rPr>
              <a:t>G</a:t>
            </a: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 </a:t>
            </a: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C</a:t>
            </a:r>
            <a:endPar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endParaRPr>
          </a:p>
        </p:txBody>
      </p:sp>
      <p:sp>
        <p:nvSpPr>
          <p:cNvPr id="25" name="TextBox 24"/>
          <p:cNvSpPr txBox="1"/>
          <p:nvPr/>
        </p:nvSpPr>
        <p:spPr>
          <a:xfrm>
            <a:off x="7891225" y="908720"/>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endPar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C</a:t>
            </a:r>
            <a:endPar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endParaRPr>
          </a:p>
        </p:txBody>
      </p:sp>
      <p:sp>
        <p:nvSpPr>
          <p:cNvPr id="26" name="TextBox 25"/>
          <p:cNvSpPr txBox="1"/>
          <p:nvPr/>
        </p:nvSpPr>
        <p:spPr>
          <a:xfrm>
            <a:off x="7194913" y="1055794"/>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sp>
        <p:nvSpPr>
          <p:cNvPr id="27" name="TextBox 26"/>
          <p:cNvSpPr txBox="1"/>
          <p:nvPr/>
        </p:nvSpPr>
        <p:spPr>
          <a:xfrm>
            <a:off x="7543069" y="962908"/>
            <a:ext cx="375150" cy="1865126"/>
          </a:xfrm>
          <a:prstGeom prst="rect">
            <a:avLst/>
          </a:prstGeom>
          <a:noFill/>
          <a:ln>
            <a:noFill/>
          </a:ln>
        </p:spPr>
        <p:style>
          <a:lnRef idx="2">
            <a:schemeClr val="accent6"/>
          </a:lnRef>
          <a:fillRef idx="1">
            <a:schemeClr val="lt1"/>
          </a:fillRef>
          <a:effectRef idx="0">
            <a:schemeClr val="accent6"/>
          </a:effectRef>
          <a:fontRef idx="minor">
            <a:schemeClr val="dk1"/>
          </a:fontRef>
        </p:style>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sp>
        <p:nvSpPr>
          <p:cNvPr id="28" name="TextBox 27"/>
          <p:cNvSpPr txBox="1"/>
          <p:nvPr/>
        </p:nvSpPr>
        <p:spPr>
          <a:xfrm>
            <a:off x="6803506" y="1309981"/>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grpSp>
        <p:nvGrpSpPr>
          <p:cNvPr id="50" name="Group 49"/>
          <p:cNvGrpSpPr/>
          <p:nvPr/>
        </p:nvGrpSpPr>
        <p:grpSpPr>
          <a:xfrm rot="1568797">
            <a:off x="525634" y="4319622"/>
            <a:ext cx="610389" cy="702745"/>
            <a:chOff x="6261691" y="5439667"/>
            <a:chExt cx="610389" cy="702745"/>
          </a:xfrm>
        </p:grpSpPr>
        <p:sp>
          <p:nvSpPr>
            <p:cNvPr id="31" name="Freeform 30"/>
            <p:cNvSpPr/>
            <p:nvPr/>
          </p:nvSpPr>
          <p:spPr>
            <a:xfrm>
              <a:off x="6261691" y="5754988"/>
              <a:ext cx="553935" cy="385505"/>
            </a:xfrm>
            <a:custGeom>
              <a:avLst/>
              <a:gdLst>
                <a:gd name="connsiteX0" fmla="*/ 262972 w 849529"/>
                <a:gd name="connsiteY0" fmla="*/ 82 h 591220"/>
                <a:gd name="connsiteX1" fmla="*/ 262972 w 849529"/>
                <a:gd name="connsiteY1" fmla="*/ 82 h 591220"/>
                <a:gd name="connsiteX2" fmla="*/ 295759 w 849529"/>
                <a:gd name="connsiteY2" fmla="*/ 11012 h 591220"/>
                <a:gd name="connsiteX3" fmla="*/ 310331 w 849529"/>
                <a:gd name="connsiteY3" fmla="*/ 18298 h 591220"/>
                <a:gd name="connsiteX4" fmla="*/ 408693 w 849529"/>
                <a:gd name="connsiteY4" fmla="*/ 14655 h 591220"/>
                <a:gd name="connsiteX5" fmla="*/ 470625 w 849529"/>
                <a:gd name="connsiteY5" fmla="*/ 7369 h 591220"/>
                <a:gd name="connsiteX6" fmla="*/ 521627 w 849529"/>
                <a:gd name="connsiteY6" fmla="*/ 11012 h 591220"/>
                <a:gd name="connsiteX7" fmla="*/ 576272 w 849529"/>
                <a:gd name="connsiteY7" fmla="*/ 18298 h 591220"/>
                <a:gd name="connsiteX8" fmla="*/ 598131 w 849529"/>
                <a:gd name="connsiteY8" fmla="*/ 18298 h 591220"/>
                <a:gd name="connsiteX9" fmla="*/ 619989 w 849529"/>
                <a:gd name="connsiteY9" fmla="*/ 21941 h 591220"/>
                <a:gd name="connsiteX10" fmla="*/ 638204 w 849529"/>
                <a:gd name="connsiteY10" fmla="*/ 40156 h 591220"/>
                <a:gd name="connsiteX11" fmla="*/ 645490 w 849529"/>
                <a:gd name="connsiteY11" fmla="*/ 62014 h 591220"/>
                <a:gd name="connsiteX12" fmla="*/ 670991 w 849529"/>
                <a:gd name="connsiteY12" fmla="*/ 83872 h 591220"/>
                <a:gd name="connsiteX13" fmla="*/ 674634 w 849529"/>
                <a:gd name="connsiteY13" fmla="*/ 94801 h 591220"/>
                <a:gd name="connsiteX14" fmla="*/ 681920 w 849529"/>
                <a:gd name="connsiteY14" fmla="*/ 105730 h 591220"/>
                <a:gd name="connsiteX15" fmla="*/ 696492 w 849529"/>
                <a:gd name="connsiteY15" fmla="*/ 156733 h 591220"/>
                <a:gd name="connsiteX16" fmla="*/ 703778 w 849529"/>
                <a:gd name="connsiteY16" fmla="*/ 167662 h 591220"/>
                <a:gd name="connsiteX17" fmla="*/ 718350 w 849529"/>
                <a:gd name="connsiteY17" fmla="*/ 171305 h 591220"/>
                <a:gd name="connsiteX18" fmla="*/ 729280 w 849529"/>
                <a:gd name="connsiteY18" fmla="*/ 178591 h 591220"/>
                <a:gd name="connsiteX19" fmla="*/ 732923 w 849529"/>
                <a:gd name="connsiteY19" fmla="*/ 189520 h 591220"/>
                <a:gd name="connsiteX20" fmla="*/ 736566 w 849529"/>
                <a:gd name="connsiteY20" fmla="*/ 204092 h 591220"/>
                <a:gd name="connsiteX21" fmla="*/ 747495 w 849529"/>
                <a:gd name="connsiteY21" fmla="*/ 215021 h 591220"/>
                <a:gd name="connsiteX22" fmla="*/ 751138 w 849529"/>
                <a:gd name="connsiteY22" fmla="*/ 225950 h 591220"/>
                <a:gd name="connsiteX23" fmla="*/ 762067 w 849529"/>
                <a:gd name="connsiteY23" fmla="*/ 247808 h 591220"/>
                <a:gd name="connsiteX24" fmla="*/ 769353 w 849529"/>
                <a:gd name="connsiteY24" fmla="*/ 276953 h 591220"/>
                <a:gd name="connsiteX25" fmla="*/ 780282 w 849529"/>
                <a:gd name="connsiteY25" fmla="*/ 302454 h 591220"/>
                <a:gd name="connsiteX26" fmla="*/ 791211 w 849529"/>
                <a:gd name="connsiteY26" fmla="*/ 306097 h 591220"/>
                <a:gd name="connsiteX27" fmla="*/ 794854 w 849529"/>
                <a:gd name="connsiteY27" fmla="*/ 317026 h 591220"/>
                <a:gd name="connsiteX28" fmla="*/ 798497 w 849529"/>
                <a:gd name="connsiteY28" fmla="*/ 331598 h 591220"/>
                <a:gd name="connsiteX29" fmla="*/ 809426 w 849529"/>
                <a:gd name="connsiteY29" fmla="*/ 342527 h 591220"/>
                <a:gd name="connsiteX30" fmla="*/ 820355 w 849529"/>
                <a:gd name="connsiteY30" fmla="*/ 375314 h 591220"/>
                <a:gd name="connsiteX31" fmla="*/ 823998 w 849529"/>
                <a:gd name="connsiteY31" fmla="*/ 386243 h 591220"/>
                <a:gd name="connsiteX32" fmla="*/ 838570 w 849529"/>
                <a:gd name="connsiteY32" fmla="*/ 408102 h 591220"/>
                <a:gd name="connsiteX33" fmla="*/ 845856 w 849529"/>
                <a:gd name="connsiteY33" fmla="*/ 419031 h 591220"/>
                <a:gd name="connsiteX34" fmla="*/ 849499 w 849529"/>
                <a:gd name="connsiteY34" fmla="*/ 429960 h 591220"/>
                <a:gd name="connsiteX35" fmla="*/ 845856 w 849529"/>
                <a:gd name="connsiteY35" fmla="*/ 440889 h 591220"/>
                <a:gd name="connsiteX36" fmla="*/ 849499 w 849529"/>
                <a:gd name="connsiteY36" fmla="*/ 451818 h 591220"/>
                <a:gd name="connsiteX37" fmla="*/ 842213 w 849529"/>
                <a:gd name="connsiteY37" fmla="*/ 473676 h 591220"/>
                <a:gd name="connsiteX38" fmla="*/ 838570 w 849529"/>
                <a:gd name="connsiteY38" fmla="*/ 484605 h 591220"/>
                <a:gd name="connsiteX39" fmla="*/ 834927 w 849529"/>
                <a:gd name="connsiteY39" fmla="*/ 495534 h 591220"/>
                <a:gd name="connsiteX40" fmla="*/ 823998 w 849529"/>
                <a:gd name="connsiteY40" fmla="*/ 502820 h 591220"/>
                <a:gd name="connsiteX41" fmla="*/ 816712 w 849529"/>
                <a:gd name="connsiteY41" fmla="*/ 524678 h 591220"/>
                <a:gd name="connsiteX42" fmla="*/ 809426 w 849529"/>
                <a:gd name="connsiteY42" fmla="*/ 531965 h 591220"/>
                <a:gd name="connsiteX43" fmla="*/ 780282 w 849529"/>
                <a:gd name="connsiteY43" fmla="*/ 546537 h 591220"/>
                <a:gd name="connsiteX44" fmla="*/ 747495 w 849529"/>
                <a:gd name="connsiteY44" fmla="*/ 557466 h 591220"/>
                <a:gd name="connsiteX45" fmla="*/ 736566 w 849529"/>
                <a:gd name="connsiteY45" fmla="*/ 561109 h 591220"/>
                <a:gd name="connsiteX46" fmla="*/ 685563 w 849529"/>
                <a:gd name="connsiteY46" fmla="*/ 564752 h 591220"/>
                <a:gd name="connsiteX47" fmla="*/ 649133 w 849529"/>
                <a:gd name="connsiteY47" fmla="*/ 572038 h 591220"/>
                <a:gd name="connsiteX48" fmla="*/ 638204 w 849529"/>
                <a:gd name="connsiteY48" fmla="*/ 575681 h 591220"/>
                <a:gd name="connsiteX49" fmla="*/ 594487 w 849529"/>
                <a:gd name="connsiteY49" fmla="*/ 579324 h 591220"/>
                <a:gd name="connsiteX50" fmla="*/ 561700 w 849529"/>
                <a:gd name="connsiteY50" fmla="*/ 579324 h 591220"/>
                <a:gd name="connsiteX51" fmla="*/ 543485 w 849529"/>
                <a:gd name="connsiteY51" fmla="*/ 575681 h 591220"/>
                <a:gd name="connsiteX52" fmla="*/ 532556 w 849529"/>
                <a:gd name="connsiteY52" fmla="*/ 579324 h 591220"/>
                <a:gd name="connsiteX53" fmla="*/ 517984 w 849529"/>
                <a:gd name="connsiteY53" fmla="*/ 586610 h 591220"/>
                <a:gd name="connsiteX54" fmla="*/ 503412 w 849529"/>
                <a:gd name="connsiteY54" fmla="*/ 590253 h 591220"/>
                <a:gd name="connsiteX55" fmla="*/ 474268 w 849529"/>
                <a:gd name="connsiteY55" fmla="*/ 590253 h 591220"/>
                <a:gd name="connsiteX56" fmla="*/ 408693 w 849529"/>
                <a:gd name="connsiteY56" fmla="*/ 579324 h 591220"/>
                <a:gd name="connsiteX57" fmla="*/ 350405 w 849529"/>
                <a:gd name="connsiteY57" fmla="*/ 579324 h 591220"/>
                <a:gd name="connsiteX58" fmla="*/ 306688 w 849529"/>
                <a:gd name="connsiteY58" fmla="*/ 586610 h 591220"/>
                <a:gd name="connsiteX59" fmla="*/ 295759 w 849529"/>
                <a:gd name="connsiteY59" fmla="*/ 575681 h 591220"/>
                <a:gd name="connsiteX60" fmla="*/ 208327 w 849529"/>
                <a:gd name="connsiteY60" fmla="*/ 564752 h 591220"/>
                <a:gd name="connsiteX61" fmla="*/ 193754 w 849529"/>
                <a:gd name="connsiteY61" fmla="*/ 561109 h 591220"/>
                <a:gd name="connsiteX62" fmla="*/ 171896 w 849529"/>
                <a:gd name="connsiteY62" fmla="*/ 568395 h 591220"/>
                <a:gd name="connsiteX63" fmla="*/ 113608 w 849529"/>
                <a:gd name="connsiteY63" fmla="*/ 561109 h 591220"/>
                <a:gd name="connsiteX64" fmla="*/ 95393 w 849529"/>
                <a:gd name="connsiteY64" fmla="*/ 557466 h 591220"/>
                <a:gd name="connsiteX65" fmla="*/ 84464 w 849529"/>
                <a:gd name="connsiteY65" fmla="*/ 561109 h 591220"/>
                <a:gd name="connsiteX66" fmla="*/ 73534 w 849529"/>
                <a:gd name="connsiteY66" fmla="*/ 557466 h 591220"/>
                <a:gd name="connsiteX67" fmla="*/ 48033 w 849529"/>
                <a:gd name="connsiteY67" fmla="*/ 546537 h 591220"/>
                <a:gd name="connsiteX68" fmla="*/ 40747 w 849529"/>
                <a:gd name="connsiteY68" fmla="*/ 535608 h 591220"/>
                <a:gd name="connsiteX69" fmla="*/ 11603 w 849529"/>
                <a:gd name="connsiteY69" fmla="*/ 521035 h 591220"/>
                <a:gd name="connsiteX70" fmla="*/ 7960 w 849529"/>
                <a:gd name="connsiteY70" fmla="*/ 510106 h 591220"/>
                <a:gd name="connsiteX71" fmla="*/ 674 w 849529"/>
                <a:gd name="connsiteY71" fmla="*/ 491891 h 591220"/>
                <a:gd name="connsiteX72" fmla="*/ 4317 w 849529"/>
                <a:gd name="connsiteY72" fmla="*/ 480962 h 591220"/>
                <a:gd name="connsiteX73" fmla="*/ 4317 w 849529"/>
                <a:gd name="connsiteY73" fmla="*/ 459104 h 591220"/>
                <a:gd name="connsiteX74" fmla="*/ 674 w 849529"/>
                <a:gd name="connsiteY74" fmla="*/ 448175 h 591220"/>
                <a:gd name="connsiteX75" fmla="*/ 4317 w 849529"/>
                <a:gd name="connsiteY75" fmla="*/ 437246 h 591220"/>
                <a:gd name="connsiteX76" fmla="*/ 11603 w 849529"/>
                <a:gd name="connsiteY76" fmla="*/ 397173 h 591220"/>
                <a:gd name="connsiteX77" fmla="*/ 22532 w 849529"/>
                <a:gd name="connsiteY77" fmla="*/ 386243 h 591220"/>
                <a:gd name="connsiteX78" fmla="*/ 26175 w 849529"/>
                <a:gd name="connsiteY78" fmla="*/ 375314 h 591220"/>
                <a:gd name="connsiteX79" fmla="*/ 48033 w 849529"/>
                <a:gd name="connsiteY79" fmla="*/ 342527 h 591220"/>
                <a:gd name="connsiteX80" fmla="*/ 55319 w 849529"/>
                <a:gd name="connsiteY80" fmla="*/ 331598 h 591220"/>
                <a:gd name="connsiteX81" fmla="*/ 58962 w 849529"/>
                <a:gd name="connsiteY81" fmla="*/ 320669 h 591220"/>
                <a:gd name="connsiteX82" fmla="*/ 69891 w 849529"/>
                <a:gd name="connsiteY82" fmla="*/ 309740 h 591220"/>
                <a:gd name="connsiteX83" fmla="*/ 80821 w 849529"/>
                <a:gd name="connsiteY83" fmla="*/ 295168 h 591220"/>
                <a:gd name="connsiteX84" fmla="*/ 95393 w 849529"/>
                <a:gd name="connsiteY84" fmla="*/ 273310 h 591220"/>
                <a:gd name="connsiteX85" fmla="*/ 113608 w 849529"/>
                <a:gd name="connsiteY85" fmla="*/ 251451 h 591220"/>
                <a:gd name="connsiteX86" fmla="*/ 124537 w 849529"/>
                <a:gd name="connsiteY86" fmla="*/ 218664 h 591220"/>
                <a:gd name="connsiteX87" fmla="*/ 131823 w 849529"/>
                <a:gd name="connsiteY87" fmla="*/ 207735 h 591220"/>
                <a:gd name="connsiteX88" fmla="*/ 139109 w 849529"/>
                <a:gd name="connsiteY88" fmla="*/ 185877 h 591220"/>
                <a:gd name="connsiteX89" fmla="*/ 150038 w 849529"/>
                <a:gd name="connsiteY89" fmla="*/ 171305 h 591220"/>
                <a:gd name="connsiteX90" fmla="*/ 171896 w 849529"/>
                <a:gd name="connsiteY90" fmla="*/ 127588 h 591220"/>
                <a:gd name="connsiteX91" fmla="*/ 182825 w 849529"/>
                <a:gd name="connsiteY91" fmla="*/ 102087 h 591220"/>
                <a:gd name="connsiteX92" fmla="*/ 186468 w 849529"/>
                <a:gd name="connsiteY92" fmla="*/ 91158 h 591220"/>
                <a:gd name="connsiteX93" fmla="*/ 197397 w 849529"/>
                <a:gd name="connsiteY93" fmla="*/ 83872 h 591220"/>
                <a:gd name="connsiteX94" fmla="*/ 201040 w 849529"/>
                <a:gd name="connsiteY94" fmla="*/ 69300 h 591220"/>
                <a:gd name="connsiteX95" fmla="*/ 226542 w 849529"/>
                <a:gd name="connsiteY95" fmla="*/ 40156 h 591220"/>
                <a:gd name="connsiteX96" fmla="*/ 252043 w 849529"/>
                <a:gd name="connsiteY96" fmla="*/ 25584 h 591220"/>
                <a:gd name="connsiteX97" fmla="*/ 262972 w 849529"/>
                <a:gd name="connsiteY97" fmla="*/ 11012 h 591220"/>
                <a:gd name="connsiteX98" fmla="*/ 270258 w 849529"/>
                <a:gd name="connsiteY98" fmla="*/ 82 h 591220"/>
                <a:gd name="connsiteX99" fmla="*/ 277544 w 849529"/>
                <a:gd name="connsiteY99" fmla="*/ 7369 h 591220"/>
                <a:gd name="connsiteX100" fmla="*/ 262972 w 849529"/>
                <a:gd name="connsiteY100" fmla="*/ 82 h 591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49529" h="591220">
                  <a:moveTo>
                    <a:pt x="262972" y="82"/>
                  </a:moveTo>
                  <a:lnTo>
                    <a:pt x="262972" y="82"/>
                  </a:lnTo>
                  <a:cubicBezTo>
                    <a:pt x="273901" y="3725"/>
                    <a:pt x="285007" y="6876"/>
                    <a:pt x="295759" y="11012"/>
                  </a:cubicBezTo>
                  <a:cubicBezTo>
                    <a:pt x="300828" y="12962"/>
                    <a:pt x="304903" y="18123"/>
                    <a:pt x="310331" y="18298"/>
                  </a:cubicBezTo>
                  <a:lnTo>
                    <a:pt x="408693" y="14655"/>
                  </a:lnTo>
                  <a:lnTo>
                    <a:pt x="470625" y="7369"/>
                  </a:lnTo>
                  <a:cubicBezTo>
                    <a:pt x="487669" y="7369"/>
                    <a:pt x="504653" y="9469"/>
                    <a:pt x="521627" y="11012"/>
                  </a:cubicBezTo>
                  <a:cubicBezTo>
                    <a:pt x="534574" y="12189"/>
                    <a:pt x="562758" y="16367"/>
                    <a:pt x="576272" y="18298"/>
                  </a:cubicBezTo>
                  <a:cubicBezTo>
                    <a:pt x="605415" y="28012"/>
                    <a:pt x="568986" y="18298"/>
                    <a:pt x="598131" y="18298"/>
                  </a:cubicBezTo>
                  <a:cubicBezTo>
                    <a:pt x="605518" y="18298"/>
                    <a:pt x="612703" y="20727"/>
                    <a:pt x="619989" y="21941"/>
                  </a:cubicBezTo>
                  <a:cubicBezTo>
                    <a:pt x="629959" y="28588"/>
                    <a:pt x="633091" y="28652"/>
                    <a:pt x="638204" y="40156"/>
                  </a:cubicBezTo>
                  <a:cubicBezTo>
                    <a:pt x="641323" y="47174"/>
                    <a:pt x="640059" y="56583"/>
                    <a:pt x="645490" y="62014"/>
                  </a:cubicBezTo>
                  <a:cubicBezTo>
                    <a:pt x="663158" y="79682"/>
                    <a:pt x="654346" y="72776"/>
                    <a:pt x="670991" y="83872"/>
                  </a:cubicBezTo>
                  <a:cubicBezTo>
                    <a:pt x="672205" y="87515"/>
                    <a:pt x="672917" y="91366"/>
                    <a:pt x="674634" y="94801"/>
                  </a:cubicBezTo>
                  <a:cubicBezTo>
                    <a:pt x="676592" y="98717"/>
                    <a:pt x="681061" y="101437"/>
                    <a:pt x="681920" y="105730"/>
                  </a:cubicBezTo>
                  <a:cubicBezTo>
                    <a:pt x="692399" y="158125"/>
                    <a:pt x="671458" y="140044"/>
                    <a:pt x="696492" y="156733"/>
                  </a:cubicBezTo>
                  <a:cubicBezTo>
                    <a:pt x="698921" y="160376"/>
                    <a:pt x="700135" y="165233"/>
                    <a:pt x="703778" y="167662"/>
                  </a:cubicBezTo>
                  <a:cubicBezTo>
                    <a:pt x="707944" y="170439"/>
                    <a:pt x="713748" y="169333"/>
                    <a:pt x="718350" y="171305"/>
                  </a:cubicBezTo>
                  <a:cubicBezTo>
                    <a:pt x="722375" y="173030"/>
                    <a:pt x="725637" y="176162"/>
                    <a:pt x="729280" y="178591"/>
                  </a:cubicBezTo>
                  <a:cubicBezTo>
                    <a:pt x="730494" y="182234"/>
                    <a:pt x="731868" y="185828"/>
                    <a:pt x="732923" y="189520"/>
                  </a:cubicBezTo>
                  <a:cubicBezTo>
                    <a:pt x="734298" y="194334"/>
                    <a:pt x="734082" y="199745"/>
                    <a:pt x="736566" y="204092"/>
                  </a:cubicBezTo>
                  <a:cubicBezTo>
                    <a:pt x="739122" y="208565"/>
                    <a:pt x="743852" y="211378"/>
                    <a:pt x="747495" y="215021"/>
                  </a:cubicBezTo>
                  <a:cubicBezTo>
                    <a:pt x="748709" y="218664"/>
                    <a:pt x="749421" y="222515"/>
                    <a:pt x="751138" y="225950"/>
                  </a:cubicBezTo>
                  <a:cubicBezTo>
                    <a:pt x="761086" y="245845"/>
                    <a:pt x="756573" y="227664"/>
                    <a:pt x="762067" y="247808"/>
                  </a:cubicBezTo>
                  <a:cubicBezTo>
                    <a:pt x="764702" y="257469"/>
                    <a:pt x="766924" y="267238"/>
                    <a:pt x="769353" y="276953"/>
                  </a:cubicBezTo>
                  <a:cubicBezTo>
                    <a:pt x="771541" y="285703"/>
                    <a:pt x="772420" y="296164"/>
                    <a:pt x="780282" y="302454"/>
                  </a:cubicBezTo>
                  <a:cubicBezTo>
                    <a:pt x="783281" y="304853"/>
                    <a:pt x="787568" y="304883"/>
                    <a:pt x="791211" y="306097"/>
                  </a:cubicBezTo>
                  <a:cubicBezTo>
                    <a:pt x="792425" y="309740"/>
                    <a:pt x="793799" y="313334"/>
                    <a:pt x="794854" y="317026"/>
                  </a:cubicBezTo>
                  <a:cubicBezTo>
                    <a:pt x="796229" y="321840"/>
                    <a:pt x="796013" y="327251"/>
                    <a:pt x="798497" y="331598"/>
                  </a:cubicBezTo>
                  <a:cubicBezTo>
                    <a:pt x="801053" y="336071"/>
                    <a:pt x="805783" y="338884"/>
                    <a:pt x="809426" y="342527"/>
                  </a:cubicBezTo>
                  <a:lnTo>
                    <a:pt x="820355" y="375314"/>
                  </a:lnTo>
                  <a:cubicBezTo>
                    <a:pt x="821569" y="378957"/>
                    <a:pt x="821868" y="383048"/>
                    <a:pt x="823998" y="386243"/>
                  </a:cubicBezTo>
                  <a:lnTo>
                    <a:pt x="838570" y="408102"/>
                  </a:lnTo>
                  <a:cubicBezTo>
                    <a:pt x="840999" y="411745"/>
                    <a:pt x="844471" y="414877"/>
                    <a:pt x="845856" y="419031"/>
                  </a:cubicBezTo>
                  <a:lnTo>
                    <a:pt x="849499" y="429960"/>
                  </a:lnTo>
                  <a:cubicBezTo>
                    <a:pt x="848285" y="433603"/>
                    <a:pt x="845856" y="437049"/>
                    <a:pt x="845856" y="440889"/>
                  </a:cubicBezTo>
                  <a:cubicBezTo>
                    <a:pt x="845856" y="444729"/>
                    <a:pt x="849923" y="448001"/>
                    <a:pt x="849499" y="451818"/>
                  </a:cubicBezTo>
                  <a:cubicBezTo>
                    <a:pt x="848651" y="459451"/>
                    <a:pt x="844642" y="466390"/>
                    <a:pt x="842213" y="473676"/>
                  </a:cubicBezTo>
                  <a:lnTo>
                    <a:pt x="838570" y="484605"/>
                  </a:lnTo>
                  <a:cubicBezTo>
                    <a:pt x="837356" y="488248"/>
                    <a:pt x="838122" y="493404"/>
                    <a:pt x="834927" y="495534"/>
                  </a:cubicBezTo>
                  <a:lnTo>
                    <a:pt x="823998" y="502820"/>
                  </a:lnTo>
                  <a:cubicBezTo>
                    <a:pt x="821569" y="510106"/>
                    <a:pt x="822142" y="519247"/>
                    <a:pt x="816712" y="524678"/>
                  </a:cubicBezTo>
                  <a:cubicBezTo>
                    <a:pt x="814283" y="527107"/>
                    <a:pt x="812108" y="529819"/>
                    <a:pt x="809426" y="531965"/>
                  </a:cubicBezTo>
                  <a:cubicBezTo>
                    <a:pt x="799302" y="540065"/>
                    <a:pt x="793233" y="541828"/>
                    <a:pt x="780282" y="546537"/>
                  </a:cubicBezTo>
                  <a:cubicBezTo>
                    <a:pt x="769455" y="550474"/>
                    <a:pt x="758424" y="553823"/>
                    <a:pt x="747495" y="557466"/>
                  </a:cubicBezTo>
                  <a:cubicBezTo>
                    <a:pt x="743852" y="558680"/>
                    <a:pt x="740396" y="560835"/>
                    <a:pt x="736566" y="561109"/>
                  </a:cubicBezTo>
                  <a:lnTo>
                    <a:pt x="685563" y="564752"/>
                  </a:lnTo>
                  <a:cubicBezTo>
                    <a:pt x="668387" y="567615"/>
                    <a:pt x="664350" y="567690"/>
                    <a:pt x="649133" y="572038"/>
                  </a:cubicBezTo>
                  <a:cubicBezTo>
                    <a:pt x="645441" y="573093"/>
                    <a:pt x="642010" y="575173"/>
                    <a:pt x="638204" y="575681"/>
                  </a:cubicBezTo>
                  <a:cubicBezTo>
                    <a:pt x="623709" y="577614"/>
                    <a:pt x="609059" y="578110"/>
                    <a:pt x="594487" y="579324"/>
                  </a:cubicBezTo>
                  <a:cubicBezTo>
                    <a:pt x="569884" y="571123"/>
                    <a:pt x="600169" y="579324"/>
                    <a:pt x="561700" y="579324"/>
                  </a:cubicBezTo>
                  <a:cubicBezTo>
                    <a:pt x="555508" y="579324"/>
                    <a:pt x="549557" y="576895"/>
                    <a:pt x="543485" y="575681"/>
                  </a:cubicBezTo>
                  <a:cubicBezTo>
                    <a:pt x="539842" y="576895"/>
                    <a:pt x="536086" y="577811"/>
                    <a:pt x="532556" y="579324"/>
                  </a:cubicBezTo>
                  <a:cubicBezTo>
                    <a:pt x="527564" y="581463"/>
                    <a:pt x="523069" y="584703"/>
                    <a:pt x="517984" y="586610"/>
                  </a:cubicBezTo>
                  <a:cubicBezTo>
                    <a:pt x="513296" y="588368"/>
                    <a:pt x="508269" y="589039"/>
                    <a:pt x="503412" y="590253"/>
                  </a:cubicBezTo>
                  <a:cubicBezTo>
                    <a:pt x="442349" y="574987"/>
                    <a:pt x="535331" y="595804"/>
                    <a:pt x="474268" y="590253"/>
                  </a:cubicBezTo>
                  <a:cubicBezTo>
                    <a:pt x="452199" y="588247"/>
                    <a:pt x="408693" y="579324"/>
                    <a:pt x="408693" y="579324"/>
                  </a:cubicBezTo>
                  <a:cubicBezTo>
                    <a:pt x="367690" y="595725"/>
                    <a:pt x="418051" y="579324"/>
                    <a:pt x="350405" y="579324"/>
                  </a:cubicBezTo>
                  <a:cubicBezTo>
                    <a:pt x="335632" y="579324"/>
                    <a:pt x="321260" y="584181"/>
                    <a:pt x="306688" y="586610"/>
                  </a:cubicBezTo>
                  <a:cubicBezTo>
                    <a:pt x="303045" y="582967"/>
                    <a:pt x="300702" y="577135"/>
                    <a:pt x="295759" y="575681"/>
                  </a:cubicBezTo>
                  <a:cubicBezTo>
                    <a:pt x="281832" y="571585"/>
                    <a:pt x="226913" y="566611"/>
                    <a:pt x="208327" y="564752"/>
                  </a:cubicBezTo>
                  <a:cubicBezTo>
                    <a:pt x="203469" y="563538"/>
                    <a:pt x="198736" y="560611"/>
                    <a:pt x="193754" y="561109"/>
                  </a:cubicBezTo>
                  <a:cubicBezTo>
                    <a:pt x="186112" y="561873"/>
                    <a:pt x="171896" y="568395"/>
                    <a:pt x="171896" y="568395"/>
                  </a:cubicBezTo>
                  <a:lnTo>
                    <a:pt x="113608" y="561109"/>
                  </a:lnTo>
                  <a:cubicBezTo>
                    <a:pt x="107478" y="560233"/>
                    <a:pt x="101585" y="557466"/>
                    <a:pt x="95393" y="557466"/>
                  </a:cubicBezTo>
                  <a:cubicBezTo>
                    <a:pt x="91553" y="557466"/>
                    <a:pt x="88107" y="559895"/>
                    <a:pt x="84464" y="561109"/>
                  </a:cubicBezTo>
                  <a:cubicBezTo>
                    <a:pt x="80821" y="559895"/>
                    <a:pt x="77064" y="558979"/>
                    <a:pt x="73534" y="557466"/>
                  </a:cubicBezTo>
                  <a:cubicBezTo>
                    <a:pt x="42017" y="543959"/>
                    <a:pt x="73667" y="555082"/>
                    <a:pt x="48033" y="546537"/>
                  </a:cubicBezTo>
                  <a:cubicBezTo>
                    <a:pt x="45604" y="542894"/>
                    <a:pt x="43843" y="538704"/>
                    <a:pt x="40747" y="535608"/>
                  </a:cubicBezTo>
                  <a:cubicBezTo>
                    <a:pt x="33472" y="528333"/>
                    <a:pt x="20298" y="524514"/>
                    <a:pt x="11603" y="521035"/>
                  </a:cubicBezTo>
                  <a:cubicBezTo>
                    <a:pt x="10389" y="517392"/>
                    <a:pt x="9308" y="513702"/>
                    <a:pt x="7960" y="510106"/>
                  </a:cubicBezTo>
                  <a:cubicBezTo>
                    <a:pt x="5664" y="503983"/>
                    <a:pt x="1485" y="498380"/>
                    <a:pt x="674" y="491891"/>
                  </a:cubicBezTo>
                  <a:cubicBezTo>
                    <a:pt x="198" y="488081"/>
                    <a:pt x="3103" y="484605"/>
                    <a:pt x="4317" y="480962"/>
                  </a:cubicBezTo>
                  <a:cubicBezTo>
                    <a:pt x="-5398" y="451818"/>
                    <a:pt x="4317" y="488248"/>
                    <a:pt x="4317" y="459104"/>
                  </a:cubicBezTo>
                  <a:cubicBezTo>
                    <a:pt x="4317" y="455264"/>
                    <a:pt x="1888" y="451818"/>
                    <a:pt x="674" y="448175"/>
                  </a:cubicBezTo>
                  <a:cubicBezTo>
                    <a:pt x="1888" y="444532"/>
                    <a:pt x="3630" y="441024"/>
                    <a:pt x="4317" y="437246"/>
                  </a:cubicBezTo>
                  <a:cubicBezTo>
                    <a:pt x="4568" y="435864"/>
                    <a:pt x="6381" y="405006"/>
                    <a:pt x="11603" y="397173"/>
                  </a:cubicBezTo>
                  <a:cubicBezTo>
                    <a:pt x="14461" y="392886"/>
                    <a:pt x="18889" y="389886"/>
                    <a:pt x="22532" y="386243"/>
                  </a:cubicBezTo>
                  <a:cubicBezTo>
                    <a:pt x="23746" y="382600"/>
                    <a:pt x="24310" y="378671"/>
                    <a:pt x="26175" y="375314"/>
                  </a:cubicBezTo>
                  <a:lnTo>
                    <a:pt x="48033" y="342527"/>
                  </a:lnTo>
                  <a:cubicBezTo>
                    <a:pt x="50462" y="338884"/>
                    <a:pt x="53934" y="335752"/>
                    <a:pt x="55319" y="331598"/>
                  </a:cubicBezTo>
                  <a:cubicBezTo>
                    <a:pt x="56533" y="327955"/>
                    <a:pt x="56832" y="323864"/>
                    <a:pt x="58962" y="320669"/>
                  </a:cubicBezTo>
                  <a:cubicBezTo>
                    <a:pt x="61820" y="316382"/>
                    <a:pt x="66538" y="313652"/>
                    <a:pt x="69891" y="309740"/>
                  </a:cubicBezTo>
                  <a:cubicBezTo>
                    <a:pt x="73843" y="305130"/>
                    <a:pt x="77178" y="300025"/>
                    <a:pt x="80821" y="295168"/>
                  </a:cubicBezTo>
                  <a:cubicBezTo>
                    <a:pt x="89484" y="269180"/>
                    <a:pt x="77200" y="300601"/>
                    <a:pt x="95393" y="273310"/>
                  </a:cubicBezTo>
                  <a:cubicBezTo>
                    <a:pt x="112082" y="248275"/>
                    <a:pt x="78373" y="277877"/>
                    <a:pt x="113608" y="251451"/>
                  </a:cubicBezTo>
                  <a:cubicBezTo>
                    <a:pt x="117251" y="240522"/>
                    <a:pt x="118147" y="228249"/>
                    <a:pt x="124537" y="218664"/>
                  </a:cubicBezTo>
                  <a:cubicBezTo>
                    <a:pt x="126966" y="215021"/>
                    <a:pt x="130045" y="211736"/>
                    <a:pt x="131823" y="207735"/>
                  </a:cubicBezTo>
                  <a:cubicBezTo>
                    <a:pt x="134942" y="200717"/>
                    <a:pt x="134501" y="192021"/>
                    <a:pt x="139109" y="185877"/>
                  </a:cubicBezTo>
                  <a:cubicBezTo>
                    <a:pt x="142752" y="181020"/>
                    <a:pt x="147323" y="176736"/>
                    <a:pt x="150038" y="171305"/>
                  </a:cubicBezTo>
                  <a:cubicBezTo>
                    <a:pt x="173811" y="123760"/>
                    <a:pt x="153281" y="146205"/>
                    <a:pt x="171896" y="127588"/>
                  </a:cubicBezTo>
                  <a:cubicBezTo>
                    <a:pt x="175539" y="119088"/>
                    <a:pt x="179390" y="110674"/>
                    <a:pt x="182825" y="102087"/>
                  </a:cubicBezTo>
                  <a:cubicBezTo>
                    <a:pt x="184251" y="98522"/>
                    <a:pt x="184069" y="94157"/>
                    <a:pt x="186468" y="91158"/>
                  </a:cubicBezTo>
                  <a:cubicBezTo>
                    <a:pt x="189203" y="87739"/>
                    <a:pt x="193754" y="86301"/>
                    <a:pt x="197397" y="83872"/>
                  </a:cubicBezTo>
                  <a:cubicBezTo>
                    <a:pt x="198611" y="79015"/>
                    <a:pt x="198801" y="73778"/>
                    <a:pt x="201040" y="69300"/>
                  </a:cubicBezTo>
                  <a:cubicBezTo>
                    <a:pt x="212779" y="45823"/>
                    <a:pt x="210958" y="51287"/>
                    <a:pt x="226542" y="40156"/>
                  </a:cubicBezTo>
                  <a:cubicBezTo>
                    <a:pt x="245840" y="26372"/>
                    <a:pt x="234308" y="31496"/>
                    <a:pt x="252043" y="25584"/>
                  </a:cubicBezTo>
                  <a:cubicBezTo>
                    <a:pt x="255686" y="20727"/>
                    <a:pt x="259443" y="15953"/>
                    <a:pt x="262972" y="11012"/>
                  </a:cubicBezTo>
                  <a:cubicBezTo>
                    <a:pt x="265517" y="7449"/>
                    <a:pt x="266010" y="1144"/>
                    <a:pt x="270258" y="82"/>
                  </a:cubicBezTo>
                  <a:cubicBezTo>
                    <a:pt x="273590" y="-751"/>
                    <a:pt x="275115" y="4940"/>
                    <a:pt x="277544" y="7369"/>
                  </a:cubicBezTo>
                  <a:cubicBezTo>
                    <a:pt x="268911" y="20319"/>
                    <a:pt x="265401" y="1296"/>
                    <a:pt x="262972" y="82"/>
                  </a:cubicBezTo>
                  <a:close/>
                </a:path>
              </a:pathLst>
            </a:custGeom>
            <a:solidFill>
              <a:srgbClr val="EF876B"/>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a:ln>
                  <a:noFill/>
                </a:ln>
                <a:solidFill>
                  <a:srgbClr val="5F5F5F"/>
                </a:solidFill>
                <a:effectLst/>
                <a:uLnTx/>
                <a:uFillTx/>
                <a:latin typeface="europa"/>
                <a:ea typeface="+mn-ea"/>
                <a:cs typeface="+mn-cs"/>
              </a:endParaRPr>
            </a:p>
          </p:txBody>
        </p:sp>
        <p:pic>
          <p:nvPicPr>
            <p:cNvPr id="29" name="Picture 28"/>
            <p:cNvPicPr>
              <a:picLocks noChangeAspect="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r="41879"/>
            <a:stretch/>
          </p:blipFill>
          <p:spPr>
            <a:xfrm>
              <a:off x="6262467" y="5439667"/>
              <a:ext cx="609613" cy="702745"/>
            </a:xfrm>
            <a:prstGeom prst="rect">
              <a:avLst/>
            </a:prstGeom>
          </p:spPr>
        </p:pic>
        <p:sp>
          <p:nvSpPr>
            <p:cNvPr id="32" name="Rectangle 31"/>
            <p:cNvSpPr/>
            <p:nvPr/>
          </p:nvSpPr>
          <p:spPr>
            <a:xfrm>
              <a:off x="6366966" y="5791039"/>
              <a:ext cx="280863" cy="297517"/>
            </a:xfrm>
            <a:prstGeom prst="rect">
              <a:avLst/>
            </a:prstGeom>
          </p:spPr>
          <p:txBody>
            <a:bodyPr wrap="square">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Black" panose="020B0A04020102020204" pitchFamily="34" charset="0"/>
                  <a:ea typeface="+mn-ea"/>
                  <a:cs typeface="+mn-cs"/>
                </a:rPr>
                <a:t>T</a:t>
              </a:r>
            </a:p>
          </p:txBody>
        </p:sp>
      </p:grpSp>
      <p:grpSp>
        <p:nvGrpSpPr>
          <p:cNvPr id="48" name="Group 47"/>
          <p:cNvGrpSpPr/>
          <p:nvPr/>
        </p:nvGrpSpPr>
        <p:grpSpPr>
          <a:xfrm>
            <a:off x="2463885" y="1196752"/>
            <a:ext cx="610389" cy="702745"/>
            <a:chOff x="7560604" y="5499377"/>
            <a:chExt cx="610389" cy="702745"/>
          </a:xfrm>
        </p:grpSpPr>
        <p:sp>
          <p:nvSpPr>
            <p:cNvPr id="35" name="Freeform 34"/>
            <p:cNvSpPr/>
            <p:nvPr/>
          </p:nvSpPr>
          <p:spPr>
            <a:xfrm>
              <a:off x="7560604" y="5814698"/>
              <a:ext cx="553935" cy="385505"/>
            </a:xfrm>
            <a:custGeom>
              <a:avLst/>
              <a:gdLst>
                <a:gd name="connsiteX0" fmla="*/ 262972 w 849529"/>
                <a:gd name="connsiteY0" fmla="*/ 82 h 591220"/>
                <a:gd name="connsiteX1" fmla="*/ 262972 w 849529"/>
                <a:gd name="connsiteY1" fmla="*/ 82 h 591220"/>
                <a:gd name="connsiteX2" fmla="*/ 295759 w 849529"/>
                <a:gd name="connsiteY2" fmla="*/ 11012 h 591220"/>
                <a:gd name="connsiteX3" fmla="*/ 310331 w 849529"/>
                <a:gd name="connsiteY3" fmla="*/ 18298 h 591220"/>
                <a:gd name="connsiteX4" fmla="*/ 408693 w 849529"/>
                <a:gd name="connsiteY4" fmla="*/ 14655 h 591220"/>
                <a:gd name="connsiteX5" fmla="*/ 470625 w 849529"/>
                <a:gd name="connsiteY5" fmla="*/ 7369 h 591220"/>
                <a:gd name="connsiteX6" fmla="*/ 521627 w 849529"/>
                <a:gd name="connsiteY6" fmla="*/ 11012 h 591220"/>
                <a:gd name="connsiteX7" fmla="*/ 576272 w 849529"/>
                <a:gd name="connsiteY7" fmla="*/ 18298 h 591220"/>
                <a:gd name="connsiteX8" fmla="*/ 598131 w 849529"/>
                <a:gd name="connsiteY8" fmla="*/ 18298 h 591220"/>
                <a:gd name="connsiteX9" fmla="*/ 619989 w 849529"/>
                <a:gd name="connsiteY9" fmla="*/ 21941 h 591220"/>
                <a:gd name="connsiteX10" fmla="*/ 638204 w 849529"/>
                <a:gd name="connsiteY10" fmla="*/ 40156 h 591220"/>
                <a:gd name="connsiteX11" fmla="*/ 645490 w 849529"/>
                <a:gd name="connsiteY11" fmla="*/ 62014 h 591220"/>
                <a:gd name="connsiteX12" fmla="*/ 670991 w 849529"/>
                <a:gd name="connsiteY12" fmla="*/ 83872 h 591220"/>
                <a:gd name="connsiteX13" fmla="*/ 674634 w 849529"/>
                <a:gd name="connsiteY13" fmla="*/ 94801 h 591220"/>
                <a:gd name="connsiteX14" fmla="*/ 681920 w 849529"/>
                <a:gd name="connsiteY14" fmla="*/ 105730 h 591220"/>
                <a:gd name="connsiteX15" fmla="*/ 696492 w 849529"/>
                <a:gd name="connsiteY15" fmla="*/ 156733 h 591220"/>
                <a:gd name="connsiteX16" fmla="*/ 703778 w 849529"/>
                <a:gd name="connsiteY16" fmla="*/ 167662 h 591220"/>
                <a:gd name="connsiteX17" fmla="*/ 718350 w 849529"/>
                <a:gd name="connsiteY17" fmla="*/ 171305 h 591220"/>
                <a:gd name="connsiteX18" fmla="*/ 729280 w 849529"/>
                <a:gd name="connsiteY18" fmla="*/ 178591 h 591220"/>
                <a:gd name="connsiteX19" fmla="*/ 732923 w 849529"/>
                <a:gd name="connsiteY19" fmla="*/ 189520 h 591220"/>
                <a:gd name="connsiteX20" fmla="*/ 736566 w 849529"/>
                <a:gd name="connsiteY20" fmla="*/ 204092 h 591220"/>
                <a:gd name="connsiteX21" fmla="*/ 747495 w 849529"/>
                <a:gd name="connsiteY21" fmla="*/ 215021 h 591220"/>
                <a:gd name="connsiteX22" fmla="*/ 751138 w 849529"/>
                <a:gd name="connsiteY22" fmla="*/ 225950 h 591220"/>
                <a:gd name="connsiteX23" fmla="*/ 762067 w 849529"/>
                <a:gd name="connsiteY23" fmla="*/ 247808 h 591220"/>
                <a:gd name="connsiteX24" fmla="*/ 769353 w 849529"/>
                <a:gd name="connsiteY24" fmla="*/ 276953 h 591220"/>
                <a:gd name="connsiteX25" fmla="*/ 780282 w 849529"/>
                <a:gd name="connsiteY25" fmla="*/ 302454 h 591220"/>
                <a:gd name="connsiteX26" fmla="*/ 791211 w 849529"/>
                <a:gd name="connsiteY26" fmla="*/ 306097 h 591220"/>
                <a:gd name="connsiteX27" fmla="*/ 794854 w 849529"/>
                <a:gd name="connsiteY27" fmla="*/ 317026 h 591220"/>
                <a:gd name="connsiteX28" fmla="*/ 798497 w 849529"/>
                <a:gd name="connsiteY28" fmla="*/ 331598 h 591220"/>
                <a:gd name="connsiteX29" fmla="*/ 809426 w 849529"/>
                <a:gd name="connsiteY29" fmla="*/ 342527 h 591220"/>
                <a:gd name="connsiteX30" fmla="*/ 820355 w 849529"/>
                <a:gd name="connsiteY30" fmla="*/ 375314 h 591220"/>
                <a:gd name="connsiteX31" fmla="*/ 823998 w 849529"/>
                <a:gd name="connsiteY31" fmla="*/ 386243 h 591220"/>
                <a:gd name="connsiteX32" fmla="*/ 838570 w 849529"/>
                <a:gd name="connsiteY32" fmla="*/ 408102 h 591220"/>
                <a:gd name="connsiteX33" fmla="*/ 845856 w 849529"/>
                <a:gd name="connsiteY33" fmla="*/ 419031 h 591220"/>
                <a:gd name="connsiteX34" fmla="*/ 849499 w 849529"/>
                <a:gd name="connsiteY34" fmla="*/ 429960 h 591220"/>
                <a:gd name="connsiteX35" fmla="*/ 845856 w 849529"/>
                <a:gd name="connsiteY35" fmla="*/ 440889 h 591220"/>
                <a:gd name="connsiteX36" fmla="*/ 849499 w 849529"/>
                <a:gd name="connsiteY36" fmla="*/ 451818 h 591220"/>
                <a:gd name="connsiteX37" fmla="*/ 842213 w 849529"/>
                <a:gd name="connsiteY37" fmla="*/ 473676 h 591220"/>
                <a:gd name="connsiteX38" fmla="*/ 838570 w 849529"/>
                <a:gd name="connsiteY38" fmla="*/ 484605 h 591220"/>
                <a:gd name="connsiteX39" fmla="*/ 834927 w 849529"/>
                <a:gd name="connsiteY39" fmla="*/ 495534 h 591220"/>
                <a:gd name="connsiteX40" fmla="*/ 823998 w 849529"/>
                <a:gd name="connsiteY40" fmla="*/ 502820 h 591220"/>
                <a:gd name="connsiteX41" fmla="*/ 816712 w 849529"/>
                <a:gd name="connsiteY41" fmla="*/ 524678 h 591220"/>
                <a:gd name="connsiteX42" fmla="*/ 809426 w 849529"/>
                <a:gd name="connsiteY42" fmla="*/ 531965 h 591220"/>
                <a:gd name="connsiteX43" fmla="*/ 780282 w 849529"/>
                <a:gd name="connsiteY43" fmla="*/ 546537 h 591220"/>
                <a:gd name="connsiteX44" fmla="*/ 747495 w 849529"/>
                <a:gd name="connsiteY44" fmla="*/ 557466 h 591220"/>
                <a:gd name="connsiteX45" fmla="*/ 736566 w 849529"/>
                <a:gd name="connsiteY45" fmla="*/ 561109 h 591220"/>
                <a:gd name="connsiteX46" fmla="*/ 685563 w 849529"/>
                <a:gd name="connsiteY46" fmla="*/ 564752 h 591220"/>
                <a:gd name="connsiteX47" fmla="*/ 649133 w 849529"/>
                <a:gd name="connsiteY47" fmla="*/ 572038 h 591220"/>
                <a:gd name="connsiteX48" fmla="*/ 638204 w 849529"/>
                <a:gd name="connsiteY48" fmla="*/ 575681 h 591220"/>
                <a:gd name="connsiteX49" fmla="*/ 594487 w 849529"/>
                <a:gd name="connsiteY49" fmla="*/ 579324 h 591220"/>
                <a:gd name="connsiteX50" fmla="*/ 561700 w 849529"/>
                <a:gd name="connsiteY50" fmla="*/ 579324 h 591220"/>
                <a:gd name="connsiteX51" fmla="*/ 543485 w 849529"/>
                <a:gd name="connsiteY51" fmla="*/ 575681 h 591220"/>
                <a:gd name="connsiteX52" fmla="*/ 532556 w 849529"/>
                <a:gd name="connsiteY52" fmla="*/ 579324 h 591220"/>
                <a:gd name="connsiteX53" fmla="*/ 517984 w 849529"/>
                <a:gd name="connsiteY53" fmla="*/ 586610 h 591220"/>
                <a:gd name="connsiteX54" fmla="*/ 503412 w 849529"/>
                <a:gd name="connsiteY54" fmla="*/ 590253 h 591220"/>
                <a:gd name="connsiteX55" fmla="*/ 474268 w 849529"/>
                <a:gd name="connsiteY55" fmla="*/ 590253 h 591220"/>
                <a:gd name="connsiteX56" fmla="*/ 408693 w 849529"/>
                <a:gd name="connsiteY56" fmla="*/ 579324 h 591220"/>
                <a:gd name="connsiteX57" fmla="*/ 350405 w 849529"/>
                <a:gd name="connsiteY57" fmla="*/ 579324 h 591220"/>
                <a:gd name="connsiteX58" fmla="*/ 306688 w 849529"/>
                <a:gd name="connsiteY58" fmla="*/ 586610 h 591220"/>
                <a:gd name="connsiteX59" fmla="*/ 295759 w 849529"/>
                <a:gd name="connsiteY59" fmla="*/ 575681 h 591220"/>
                <a:gd name="connsiteX60" fmla="*/ 208327 w 849529"/>
                <a:gd name="connsiteY60" fmla="*/ 564752 h 591220"/>
                <a:gd name="connsiteX61" fmla="*/ 193754 w 849529"/>
                <a:gd name="connsiteY61" fmla="*/ 561109 h 591220"/>
                <a:gd name="connsiteX62" fmla="*/ 171896 w 849529"/>
                <a:gd name="connsiteY62" fmla="*/ 568395 h 591220"/>
                <a:gd name="connsiteX63" fmla="*/ 113608 w 849529"/>
                <a:gd name="connsiteY63" fmla="*/ 561109 h 591220"/>
                <a:gd name="connsiteX64" fmla="*/ 95393 w 849529"/>
                <a:gd name="connsiteY64" fmla="*/ 557466 h 591220"/>
                <a:gd name="connsiteX65" fmla="*/ 84464 w 849529"/>
                <a:gd name="connsiteY65" fmla="*/ 561109 h 591220"/>
                <a:gd name="connsiteX66" fmla="*/ 73534 w 849529"/>
                <a:gd name="connsiteY66" fmla="*/ 557466 h 591220"/>
                <a:gd name="connsiteX67" fmla="*/ 48033 w 849529"/>
                <a:gd name="connsiteY67" fmla="*/ 546537 h 591220"/>
                <a:gd name="connsiteX68" fmla="*/ 40747 w 849529"/>
                <a:gd name="connsiteY68" fmla="*/ 535608 h 591220"/>
                <a:gd name="connsiteX69" fmla="*/ 11603 w 849529"/>
                <a:gd name="connsiteY69" fmla="*/ 521035 h 591220"/>
                <a:gd name="connsiteX70" fmla="*/ 7960 w 849529"/>
                <a:gd name="connsiteY70" fmla="*/ 510106 h 591220"/>
                <a:gd name="connsiteX71" fmla="*/ 674 w 849529"/>
                <a:gd name="connsiteY71" fmla="*/ 491891 h 591220"/>
                <a:gd name="connsiteX72" fmla="*/ 4317 w 849529"/>
                <a:gd name="connsiteY72" fmla="*/ 480962 h 591220"/>
                <a:gd name="connsiteX73" fmla="*/ 4317 w 849529"/>
                <a:gd name="connsiteY73" fmla="*/ 459104 h 591220"/>
                <a:gd name="connsiteX74" fmla="*/ 674 w 849529"/>
                <a:gd name="connsiteY74" fmla="*/ 448175 h 591220"/>
                <a:gd name="connsiteX75" fmla="*/ 4317 w 849529"/>
                <a:gd name="connsiteY75" fmla="*/ 437246 h 591220"/>
                <a:gd name="connsiteX76" fmla="*/ 11603 w 849529"/>
                <a:gd name="connsiteY76" fmla="*/ 397173 h 591220"/>
                <a:gd name="connsiteX77" fmla="*/ 22532 w 849529"/>
                <a:gd name="connsiteY77" fmla="*/ 386243 h 591220"/>
                <a:gd name="connsiteX78" fmla="*/ 26175 w 849529"/>
                <a:gd name="connsiteY78" fmla="*/ 375314 h 591220"/>
                <a:gd name="connsiteX79" fmla="*/ 48033 w 849529"/>
                <a:gd name="connsiteY79" fmla="*/ 342527 h 591220"/>
                <a:gd name="connsiteX80" fmla="*/ 55319 w 849529"/>
                <a:gd name="connsiteY80" fmla="*/ 331598 h 591220"/>
                <a:gd name="connsiteX81" fmla="*/ 58962 w 849529"/>
                <a:gd name="connsiteY81" fmla="*/ 320669 h 591220"/>
                <a:gd name="connsiteX82" fmla="*/ 69891 w 849529"/>
                <a:gd name="connsiteY82" fmla="*/ 309740 h 591220"/>
                <a:gd name="connsiteX83" fmla="*/ 80821 w 849529"/>
                <a:gd name="connsiteY83" fmla="*/ 295168 h 591220"/>
                <a:gd name="connsiteX84" fmla="*/ 95393 w 849529"/>
                <a:gd name="connsiteY84" fmla="*/ 273310 h 591220"/>
                <a:gd name="connsiteX85" fmla="*/ 113608 w 849529"/>
                <a:gd name="connsiteY85" fmla="*/ 251451 h 591220"/>
                <a:gd name="connsiteX86" fmla="*/ 124537 w 849529"/>
                <a:gd name="connsiteY86" fmla="*/ 218664 h 591220"/>
                <a:gd name="connsiteX87" fmla="*/ 131823 w 849529"/>
                <a:gd name="connsiteY87" fmla="*/ 207735 h 591220"/>
                <a:gd name="connsiteX88" fmla="*/ 139109 w 849529"/>
                <a:gd name="connsiteY88" fmla="*/ 185877 h 591220"/>
                <a:gd name="connsiteX89" fmla="*/ 150038 w 849529"/>
                <a:gd name="connsiteY89" fmla="*/ 171305 h 591220"/>
                <a:gd name="connsiteX90" fmla="*/ 171896 w 849529"/>
                <a:gd name="connsiteY90" fmla="*/ 127588 h 591220"/>
                <a:gd name="connsiteX91" fmla="*/ 182825 w 849529"/>
                <a:gd name="connsiteY91" fmla="*/ 102087 h 591220"/>
                <a:gd name="connsiteX92" fmla="*/ 186468 w 849529"/>
                <a:gd name="connsiteY92" fmla="*/ 91158 h 591220"/>
                <a:gd name="connsiteX93" fmla="*/ 197397 w 849529"/>
                <a:gd name="connsiteY93" fmla="*/ 83872 h 591220"/>
                <a:gd name="connsiteX94" fmla="*/ 201040 w 849529"/>
                <a:gd name="connsiteY94" fmla="*/ 69300 h 591220"/>
                <a:gd name="connsiteX95" fmla="*/ 226542 w 849529"/>
                <a:gd name="connsiteY95" fmla="*/ 40156 h 591220"/>
                <a:gd name="connsiteX96" fmla="*/ 252043 w 849529"/>
                <a:gd name="connsiteY96" fmla="*/ 25584 h 591220"/>
                <a:gd name="connsiteX97" fmla="*/ 262972 w 849529"/>
                <a:gd name="connsiteY97" fmla="*/ 11012 h 591220"/>
                <a:gd name="connsiteX98" fmla="*/ 270258 w 849529"/>
                <a:gd name="connsiteY98" fmla="*/ 82 h 591220"/>
                <a:gd name="connsiteX99" fmla="*/ 277544 w 849529"/>
                <a:gd name="connsiteY99" fmla="*/ 7369 h 591220"/>
                <a:gd name="connsiteX100" fmla="*/ 262972 w 849529"/>
                <a:gd name="connsiteY100" fmla="*/ 82 h 591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49529" h="591220">
                  <a:moveTo>
                    <a:pt x="262972" y="82"/>
                  </a:moveTo>
                  <a:lnTo>
                    <a:pt x="262972" y="82"/>
                  </a:lnTo>
                  <a:cubicBezTo>
                    <a:pt x="273901" y="3725"/>
                    <a:pt x="285007" y="6876"/>
                    <a:pt x="295759" y="11012"/>
                  </a:cubicBezTo>
                  <a:cubicBezTo>
                    <a:pt x="300828" y="12962"/>
                    <a:pt x="304903" y="18123"/>
                    <a:pt x="310331" y="18298"/>
                  </a:cubicBezTo>
                  <a:lnTo>
                    <a:pt x="408693" y="14655"/>
                  </a:lnTo>
                  <a:lnTo>
                    <a:pt x="470625" y="7369"/>
                  </a:lnTo>
                  <a:cubicBezTo>
                    <a:pt x="487669" y="7369"/>
                    <a:pt x="504653" y="9469"/>
                    <a:pt x="521627" y="11012"/>
                  </a:cubicBezTo>
                  <a:cubicBezTo>
                    <a:pt x="534574" y="12189"/>
                    <a:pt x="562758" y="16367"/>
                    <a:pt x="576272" y="18298"/>
                  </a:cubicBezTo>
                  <a:cubicBezTo>
                    <a:pt x="605415" y="28012"/>
                    <a:pt x="568986" y="18298"/>
                    <a:pt x="598131" y="18298"/>
                  </a:cubicBezTo>
                  <a:cubicBezTo>
                    <a:pt x="605518" y="18298"/>
                    <a:pt x="612703" y="20727"/>
                    <a:pt x="619989" y="21941"/>
                  </a:cubicBezTo>
                  <a:cubicBezTo>
                    <a:pt x="629959" y="28588"/>
                    <a:pt x="633091" y="28652"/>
                    <a:pt x="638204" y="40156"/>
                  </a:cubicBezTo>
                  <a:cubicBezTo>
                    <a:pt x="641323" y="47174"/>
                    <a:pt x="640059" y="56583"/>
                    <a:pt x="645490" y="62014"/>
                  </a:cubicBezTo>
                  <a:cubicBezTo>
                    <a:pt x="663158" y="79682"/>
                    <a:pt x="654346" y="72776"/>
                    <a:pt x="670991" y="83872"/>
                  </a:cubicBezTo>
                  <a:cubicBezTo>
                    <a:pt x="672205" y="87515"/>
                    <a:pt x="672917" y="91366"/>
                    <a:pt x="674634" y="94801"/>
                  </a:cubicBezTo>
                  <a:cubicBezTo>
                    <a:pt x="676592" y="98717"/>
                    <a:pt x="681061" y="101437"/>
                    <a:pt x="681920" y="105730"/>
                  </a:cubicBezTo>
                  <a:cubicBezTo>
                    <a:pt x="692399" y="158125"/>
                    <a:pt x="671458" y="140044"/>
                    <a:pt x="696492" y="156733"/>
                  </a:cubicBezTo>
                  <a:cubicBezTo>
                    <a:pt x="698921" y="160376"/>
                    <a:pt x="700135" y="165233"/>
                    <a:pt x="703778" y="167662"/>
                  </a:cubicBezTo>
                  <a:cubicBezTo>
                    <a:pt x="707944" y="170439"/>
                    <a:pt x="713748" y="169333"/>
                    <a:pt x="718350" y="171305"/>
                  </a:cubicBezTo>
                  <a:cubicBezTo>
                    <a:pt x="722375" y="173030"/>
                    <a:pt x="725637" y="176162"/>
                    <a:pt x="729280" y="178591"/>
                  </a:cubicBezTo>
                  <a:cubicBezTo>
                    <a:pt x="730494" y="182234"/>
                    <a:pt x="731868" y="185828"/>
                    <a:pt x="732923" y="189520"/>
                  </a:cubicBezTo>
                  <a:cubicBezTo>
                    <a:pt x="734298" y="194334"/>
                    <a:pt x="734082" y="199745"/>
                    <a:pt x="736566" y="204092"/>
                  </a:cubicBezTo>
                  <a:cubicBezTo>
                    <a:pt x="739122" y="208565"/>
                    <a:pt x="743852" y="211378"/>
                    <a:pt x="747495" y="215021"/>
                  </a:cubicBezTo>
                  <a:cubicBezTo>
                    <a:pt x="748709" y="218664"/>
                    <a:pt x="749421" y="222515"/>
                    <a:pt x="751138" y="225950"/>
                  </a:cubicBezTo>
                  <a:cubicBezTo>
                    <a:pt x="761086" y="245845"/>
                    <a:pt x="756573" y="227664"/>
                    <a:pt x="762067" y="247808"/>
                  </a:cubicBezTo>
                  <a:cubicBezTo>
                    <a:pt x="764702" y="257469"/>
                    <a:pt x="766924" y="267238"/>
                    <a:pt x="769353" y="276953"/>
                  </a:cubicBezTo>
                  <a:cubicBezTo>
                    <a:pt x="771541" y="285703"/>
                    <a:pt x="772420" y="296164"/>
                    <a:pt x="780282" y="302454"/>
                  </a:cubicBezTo>
                  <a:cubicBezTo>
                    <a:pt x="783281" y="304853"/>
                    <a:pt x="787568" y="304883"/>
                    <a:pt x="791211" y="306097"/>
                  </a:cubicBezTo>
                  <a:cubicBezTo>
                    <a:pt x="792425" y="309740"/>
                    <a:pt x="793799" y="313334"/>
                    <a:pt x="794854" y="317026"/>
                  </a:cubicBezTo>
                  <a:cubicBezTo>
                    <a:pt x="796229" y="321840"/>
                    <a:pt x="796013" y="327251"/>
                    <a:pt x="798497" y="331598"/>
                  </a:cubicBezTo>
                  <a:cubicBezTo>
                    <a:pt x="801053" y="336071"/>
                    <a:pt x="805783" y="338884"/>
                    <a:pt x="809426" y="342527"/>
                  </a:cubicBezTo>
                  <a:lnTo>
                    <a:pt x="820355" y="375314"/>
                  </a:lnTo>
                  <a:cubicBezTo>
                    <a:pt x="821569" y="378957"/>
                    <a:pt x="821868" y="383048"/>
                    <a:pt x="823998" y="386243"/>
                  </a:cubicBezTo>
                  <a:lnTo>
                    <a:pt x="838570" y="408102"/>
                  </a:lnTo>
                  <a:cubicBezTo>
                    <a:pt x="840999" y="411745"/>
                    <a:pt x="844471" y="414877"/>
                    <a:pt x="845856" y="419031"/>
                  </a:cubicBezTo>
                  <a:lnTo>
                    <a:pt x="849499" y="429960"/>
                  </a:lnTo>
                  <a:cubicBezTo>
                    <a:pt x="848285" y="433603"/>
                    <a:pt x="845856" y="437049"/>
                    <a:pt x="845856" y="440889"/>
                  </a:cubicBezTo>
                  <a:cubicBezTo>
                    <a:pt x="845856" y="444729"/>
                    <a:pt x="849923" y="448001"/>
                    <a:pt x="849499" y="451818"/>
                  </a:cubicBezTo>
                  <a:cubicBezTo>
                    <a:pt x="848651" y="459451"/>
                    <a:pt x="844642" y="466390"/>
                    <a:pt x="842213" y="473676"/>
                  </a:cubicBezTo>
                  <a:lnTo>
                    <a:pt x="838570" y="484605"/>
                  </a:lnTo>
                  <a:cubicBezTo>
                    <a:pt x="837356" y="488248"/>
                    <a:pt x="838122" y="493404"/>
                    <a:pt x="834927" y="495534"/>
                  </a:cubicBezTo>
                  <a:lnTo>
                    <a:pt x="823998" y="502820"/>
                  </a:lnTo>
                  <a:cubicBezTo>
                    <a:pt x="821569" y="510106"/>
                    <a:pt x="822142" y="519247"/>
                    <a:pt x="816712" y="524678"/>
                  </a:cubicBezTo>
                  <a:cubicBezTo>
                    <a:pt x="814283" y="527107"/>
                    <a:pt x="812108" y="529819"/>
                    <a:pt x="809426" y="531965"/>
                  </a:cubicBezTo>
                  <a:cubicBezTo>
                    <a:pt x="799302" y="540065"/>
                    <a:pt x="793233" y="541828"/>
                    <a:pt x="780282" y="546537"/>
                  </a:cubicBezTo>
                  <a:cubicBezTo>
                    <a:pt x="769455" y="550474"/>
                    <a:pt x="758424" y="553823"/>
                    <a:pt x="747495" y="557466"/>
                  </a:cubicBezTo>
                  <a:cubicBezTo>
                    <a:pt x="743852" y="558680"/>
                    <a:pt x="740396" y="560835"/>
                    <a:pt x="736566" y="561109"/>
                  </a:cubicBezTo>
                  <a:lnTo>
                    <a:pt x="685563" y="564752"/>
                  </a:lnTo>
                  <a:cubicBezTo>
                    <a:pt x="668387" y="567615"/>
                    <a:pt x="664350" y="567690"/>
                    <a:pt x="649133" y="572038"/>
                  </a:cubicBezTo>
                  <a:cubicBezTo>
                    <a:pt x="645441" y="573093"/>
                    <a:pt x="642010" y="575173"/>
                    <a:pt x="638204" y="575681"/>
                  </a:cubicBezTo>
                  <a:cubicBezTo>
                    <a:pt x="623709" y="577614"/>
                    <a:pt x="609059" y="578110"/>
                    <a:pt x="594487" y="579324"/>
                  </a:cubicBezTo>
                  <a:cubicBezTo>
                    <a:pt x="569884" y="571123"/>
                    <a:pt x="600169" y="579324"/>
                    <a:pt x="561700" y="579324"/>
                  </a:cubicBezTo>
                  <a:cubicBezTo>
                    <a:pt x="555508" y="579324"/>
                    <a:pt x="549557" y="576895"/>
                    <a:pt x="543485" y="575681"/>
                  </a:cubicBezTo>
                  <a:cubicBezTo>
                    <a:pt x="539842" y="576895"/>
                    <a:pt x="536086" y="577811"/>
                    <a:pt x="532556" y="579324"/>
                  </a:cubicBezTo>
                  <a:cubicBezTo>
                    <a:pt x="527564" y="581463"/>
                    <a:pt x="523069" y="584703"/>
                    <a:pt x="517984" y="586610"/>
                  </a:cubicBezTo>
                  <a:cubicBezTo>
                    <a:pt x="513296" y="588368"/>
                    <a:pt x="508269" y="589039"/>
                    <a:pt x="503412" y="590253"/>
                  </a:cubicBezTo>
                  <a:cubicBezTo>
                    <a:pt x="442349" y="574987"/>
                    <a:pt x="535331" y="595804"/>
                    <a:pt x="474268" y="590253"/>
                  </a:cubicBezTo>
                  <a:cubicBezTo>
                    <a:pt x="452199" y="588247"/>
                    <a:pt x="408693" y="579324"/>
                    <a:pt x="408693" y="579324"/>
                  </a:cubicBezTo>
                  <a:cubicBezTo>
                    <a:pt x="367690" y="595725"/>
                    <a:pt x="418051" y="579324"/>
                    <a:pt x="350405" y="579324"/>
                  </a:cubicBezTo>
                  <a:cubicBezTo>
                    <a:pt x="335632" y="579324"/>
                    <a:pt x="321260" y="584181"/>
                    <a:pt x="306688" y="586610"/>
                  </a:cubicBezTo>
                  <a:cubicBezTo>
                    <a:pt x="303045" y="582967"/>
                    <a:pt x="300702" y="577135"/>
                    <a:pt x="295759" y="575681"/>
                  </a:cubicBezTo>
                  <a:cubicBezTo>
                    <a:pt x="281832" y="571585"/>
                    <a:pt x="226913" y="566611"/>
                    <a:pt x="208327" y="564752"/>
                  </a:cubicBezTo>
                  <a:cubicBezTo>
                    <a:pt x="203469" y="563538"/>
                    <a:pt x="198736" y="560611"/>
                    <a:pt x="193754" y="561109"/>
                  </a:cubicBezTo>
                  <a:cubicBezTo>
                    <a:pt x="186112" y="561873"/>
                    <a:pt x="171896" y="568395"/>
                    <a:pt x="171896" y="568395"/>
                  </a:cubicBezTo>
                  <a:lnTo>
                    <a:pt x="113608" y="561109"/>
                  </a:lnTo>
                  <a:cubicBezTo>
                    <a:pt x="107478" y="560233"/>
                    <a:pt x="101585" y="557466"/>
                    <a:pt x="95393" y="557466"/>
                  </a:cubicBezTo>
                  <a:cubicBezTo>
                    <a:pt x="91553" y="557466"/>
                    <a:pt x="88107" y="559895"/>
                    <a:pt x="84464" y="561109"/>
                  </a:cubicBezTo>
                  <a:cubicBezTo>
                    <a:pt x="80821" y="559895"/>
                    <a:pt x="77064" y="558979"/>
                    <a:pt x="73534" y="557466"/>
                  </a:cubicBezTo>
                  <a:cubicBezTo>
                    <a:pt x="42017" y="543959"/>
                    <a:pt x="73667" y="555082"/>
                    <a:pt x="48033" y="546537"/>
                  </a:cubicBezTo>
                  <a:cubicBezTo>
                    <a:pt x="45604" y="542894"/>
                    <a:pt x="43843" y="538704"/>
                    <a:pt x="40747" y="535608"/>
                  </a:cubicBezTo>
                  <a:cubicBezTo>
                    <a:pt x="33472" y="528333"/>
                    <a:pt x="20298" y="524514"/>
                    <a:pt x="11603" y="521035"/>
                  </a:cubicBezTo>
                  <a:cubicBezTo>
                    <a:pt x="10389" y="517392"/>
                    <a:pt x="9308" y="513702"/>
                    <a:pt x="7960" y="510106"/>
                  </a:cubicBezTo>
                  <a:cubicBezTo>
                    <a:pt x="5664" y="503983"/>
                    <a:pt x="1485" y="498380"/>
                    <a:pt x="674" y="491891"/>
                  </a:cubicBezTo>
                  <a:cubicBezTo>
                    <a:pt x="198" y="488081"/>
                    <a:pt x="3103" y="484605"/>
                    <a:pt x="4317" y="480962"/>
                  </a:cubicBezTo>
                  <a:cubicBezTo>
                    <a:pt x="-5398" y="451818"/>
                    <a:pt x="4317" y="488248"/>
                    <a:pt x="4317" y="459104"/>
                  </a:cubicBezTo>
                  <a:cubicBezTo>
                    <a:pt x="4317" y="455264"/>
                    <a:pt x="1888" y="451818"/>
                    <a:pt x="674" y="448175"/>
                  </a:cubicBezTo>
                  <a:cubicBezTo>
                    <a:pt x="1888" y="444532"/>
                    <a:pt x="3630" y="441024"/>
                    <a:pt x="4317" y="437246"/>
                  </a:cubicBezTo>
                  <a:cubicBezTo>
                    <a:pt x="4568" y="435864"/>
                    <a:pt x="6381" y="405006"/>
                    <a:pt x="11603" y="397173"/>
                  </a:cubicBezTo>
                  <a:cubicBezTo>
                    <a:pt x="14461" y="392886"/>
                    <a:pt x="18889" y="389886"/>
                    <a:pt x="22532" y="386243"/>
                  </a:cubicBezTo>
                  <a:cubicBezTo>
                    <a:pt x="23746" y="382600"/>
                    <a:pt x="24310" y="378671"/>
                    <a:pt x="26175" y="375314"/>
                  </a:cubicBezTo>
                  <a:lnTo>
                    <a:pt x="48033" y="342527"/>
                  </a:lnTo>
                  <a:cubicBezTo>
                    <a:pt x="50462" y="338884"/>
                    <a:pt x="53934" y="335752"/>
                    <a:pt x="55319" y="331598"/>
                  </a:cubicBezTo>
                  <a:cubicBezTo>
                    <a:pt x="56533" y="327955"/>
                    <a:pt x="56832" y="323864"/>
                    <a:pt x="58962" y="320669"/>
                  </a:cubicBezTo>
                  <a:cubicBezTo>
                    <a:pt x="61820" y="316382"/>
                    <a:pt x="66538" y="313652"/>
                    <a:pt x="69891" y="309740"/>
                  </a:cubicBezTo>
                  <a:cubicBezTo>
                    <a:pt x="73843" y="305130"/>
                    <a:pt x="77178" y="300025"/>
                    <a:pt x="80821" y="295168"/>
                  </a:cubicBezTo>
                  <a:cubicBezTo>
                    <a:pt x="89484" y="269180"/>
                    <a:pt x="77200" y="300601"/>
                    <a:pt x="95393" y="273310"/>
                  </a:cubicBezTo>
                  <a:cubicBezTo>
                    <a:pt x="112082" y="248275"/>
                    <a:pt x="78373" y="277877"/>
                    <a:pt x="113608" y="251451"/>
                  </a:cubicBezTo>
                  <a:cubicBezTo>
                    <a:pt x="117251" y="240522"/>
                    <a:pt x="118147" y="228249"/>
                    <a:pt x="124537" y="218664"/>
                  </a:cubicBezTo>
                  <a:cubicBezTo>
                    <a:pt x="126966" y="215021"/>
                    <a:pt x="130045" y="211736"/>
                    <a:pt x="131823" y="207735"/>
                  </a:cubicBezTo>
                  <a:cubicBezTo>
                    <a:pt x="134942" y="200717"/>
                    <a:pt x="134501" y="192021"/>
                    <a:pt x="139109" y="185877"/>
                  </a:cubicBezTo>
                  <a:cubicBezTo>
                    <a:pt x="142752" y="181020"/>
                    <a:pt x="147323" y="176736"/>
                    <a:pt x="150038" y="171305"/>
                  </a:cubicBezTo>
                  <a:cubicBezTo>
                    <a:pt x="173811" y="123760"/>
                    <a:pt x="153281" y="146205"/>
                    <a:pt x="171896" y="127588"/>
                  </a:cubicBezTo>
                  <a:cubicBezTo>
                    <a:pt x="175539" y="119088"/>
                    <a:pt x="179390" y="110674"/>
                    <a:pt x="182825" y="102087"/>
                  </a:cubicBezTo>
                  <a:cubicBezTo>
                    <a:pt x="184251" y="98522"/>
                    <a:pt x="184069" y="94157"/>
                    <a:pt x="186468" y="91158"/>
                  </a:cubicBezTo>
                  <a:cubicBezTo>
                    <a:pt x="189203" y="87739"/>
                    <a:pt x="193754" y="86301"/>
                    <a:pt x="197397" y="83872"/>
                  </a:cubicBezTo>
                  <a:cubicBezTo>
                    <a:pt x="198611" y="79015"/>
                    <a:pt x="198801" y="73778"/>
                    <a:pt x="201040" y="69300"/>
                  </a:cubicBezTo>
                  <a:cubicBezTo>
                    <a:pt x="212779" y="45823"/>
                    <a:pt x="210958" y="51287"/>
                    <a:pt x="226542" y="40156"/>
                  </a:cubicBezTo>
                  <a:cubicBezTo>
                    <a:pt x="245840" y="26372"/>
                    <a:pt x="234308" y="31496"/>
                    <a:pt x="252043" y="25584"/>
                  </a:cubicBezTo>
                  <a:cubicBezTo>
                    <a:pt x="255686" y="20727"/>
                    <a:pt x="259443" y="15953"/>
                    <a:pt x="262972" y="11012"/>
                  </a:cubicBezTo>
                  <a:cubicBezTo>
                    <a:pt x="265517" y="7449"/>
                    <a:pt x="266010" y="1144"/>
                    <a:pt x="270258" y="82"/>
                  </a:cubicBezTo>
                  <a:cubicBezTo>
                    <a:pt x="273590" y="-751"/>
                    <a:pt x="275115" y="4940"/>
                    <a:pt x="277544" y="7369"/>
                  </a:cubicBezTo>
                  <a:cubicBezTo>
                    <a:pt x="268911" y="20319"/>
                    <a:pt x="265401" y="1296"/>
                    <a:pt x="262972" y="82"/>
                  </a:cubicBezTo>
                  <a:close/>
                </a:path>
              </a:pathLst>
            </a:custGeom>
            <a:solidFill>
              <a:srgbClr val="7588CD"/>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a:ln>
                  <a:noFill/>
                </a:ln>
                <a:solidFill>
                  <a:srgbClr val="5F5F5F"/>
                </a:solidFill>
                <a:effectLst/>
                <a:uLnTx/>
                <a:uFillTx/>
                <a:latin typeface="europa"/>
                <a:ea typeface="+mn-ea"/>
                <a:cs typeface="+mn-cs"/>
              </a:endParaRPr>
            </a:p>
          </p:txBody>
        </p:sp>
        <p:pic>
          <p:nvPicPr>
            <p:cNvPr id="36" name="Picture 35"/>
            <p:cNvPicPr>
              <a:picLocks noChangeAspect="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r="41879"/>
            <a:stretch/>
          </p:blipFill>
          <p:spPr>
            <a:xfrm>
              <a:off x="7561380" y="5499377"/>
              <a:ext cx="609613" cy="702745"/>
            </a:xfrm>
            <a:prstGeom prst="rect">
              <a:avLst/>
            </a:prstGeom>
          </p:spPr>
        </p:pic>
        <p:sp>
          <p:nvSpPr>
            <p:cNvPr id="37" name="Rectangle 36"/>
            <p:cNvSpPr/>
            <p:nvPr/>
          </p:nvSpPr>
          <p:spPr>
            <a:xfrm>
              <a:off x="7665879" y="5850749"/>
              <a:ext cx="280863" cy="297517"/>
            </a:xfrm>
            <a:prstGeom prst="rect">
              <a:avLst/>
            </a:prstGeom>
          </p:spPr>
          <p:txBody>
            <a:bodyPr wrap="square">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Black" panose="020B0A04020102020204" pitchFamily="34" charset="0"/>
                  <a:ea typeface="+mn-ea"/>
                  <a:cs typeface="+mn-cs"/>
                </a:rPr>
                <a:t>G</a:t>
              </a:r>
            </a:p>
          </p:txBody>
        </p:sp>
      </p:grpSp>
      <p:grpSp>
        <p:nvGrpSpPr>
          <p:cNvPr id="47" name="Group 46"/>
          <p:cNvGrpSpPr/>
          <p:nvPr/>
        </p:nvGrpSpPr>
        <p:grpSpPr>
          <a:xfrm>
            <a:off x="1558444" y="1216083"/>
            <a:ext cx="610389" cy="702745"/>
            <a:chOff x="7694107" y="4646422"/>
            <a:chExt cx="610389" cy="702745"/>
          </a:xfrm>
        </p:grpSpPr>
        <p:sp>
          <p:nvSpPr>
            <p:cNvPr id="39" name="Freeform 38"/>
            <p:cNvSpPr/>
            <p:nvPr/>
          </p:nvSpPr>
          <p:spPr>
            <a:xfrm>
              <a:off x="7694107" y="4961743"/>
              <a:ext cx="553935" cy="385505"/>
            </a:xfrm>
            <a:custGeom>
              <a:avLst/>
              <a:gdLst>
                <a:gd name="connsiteX0" fmla="*/ 262972 w 849529"/>
                <a:gd name="connsiteY0" fmla="*/ 82 h 591220"/>
                <a:gd name="connsiteX1" fmla="*/ 262972 w 849529"/>
                <a:gd name="connsiteY1" fmla="*/ 82 h 591220"/>
                <a:gd name="connsiteX2" fmla="*/ 295759 w 849529"/>
                <a:gd name="connsiteY2" fmla="*/ 11012 h 591220"/>
                <a:gd name="connsiteX3" fmla="*/ 310331 w 849529"/>
                <a:gd name="connsiteY3" fmla="*/ 18298 h 591220"/>
                <a:gd name="connsiteX4" fmla="*/ 408693 w 849529"/>
                <a:gd name="connsiteY4" fmla="*/ 14655 h 591220"/>
                <a:gd name="connsiteX5" fmla="*/ 470625 w 849529"/>
                <a:gd name="connsiteY5" fmla="*/ 7369 h 591220"/>
                <a:gd name="connsiteX6" fmla="*/ 521627 w 849529"/>
                <a:gd name="connsiteY6" fmla="*/ 11012 h 591220"/>
                <a:gd name="connsiteX7" fmla="*/ 576272 w 849529"/>
                <a:gd name="connsiteY7" fmla="*/ 18298 h 591220"/>
                <a:gd name="connsiteX8" fmla="*/ 598131 w 849529"/>
                <a:gd name="connsiteY8" fmla="*/ 18298 h 591220"/>
                <a:gd name="connsiteX9" fmla="*/ 619989 w 849529"/>
                <a:gd name="connsiteY9" fmla="*/ 21941 h 591220"/>
                <a:gd name="connsiteX10" fmla="*/ 638204 w 849529"/>
                <a:gd name="connsiteY10" fmla="*/ 40156 h 591220"/>
                <a:gd name="connsiteX11" fmla="*/ 645490 w 849529"/>
                <a:gd name="connsiteY11" fmla="*/ 62014 h 591220"/>
                <a:gd name="connsiteX12" fmla="*/ 670991 w 849529"/>
                <a:gd name="connsiteY12" fmla="*/ 83872 h 591220"/>
                <a:gd name="connsiteX13" fmla="*/ 674634 w 849529"/>
                <a:gd name="connsiteY13" fmla="*/ 94801 h 591220"/>
                <a:gd name="connsiteX14" fmla="*/ 681920 w 849529"/>
                <a:gd name="connsiteY14" fmla="*/ 105730 h 591220"/>
                <a:gd name="connsiteX15" fmla="*/ 696492 w 849529"/>
                <a:gd name="connsiteY15" fmla="*/ 156733 h 591220"/>
                <a:gd name="connsiteX16" fmla="*/ 703778 w 849529"/>
                <a:gd name="connsiteY16" fmla="*/ 167662 h 591220"/>
                <a:gd name="connsiteX17" fmla="*/ 718350 w 849529"/>
                <a:gd name="connsiteY17" fmla="*/ 171305 h 591220"/>
                <a:gd name="connsiteX18" fmla="*/ 729280 w 849529"/>
                <a:gd name="connsiteY18" fmla="*/ 178591 h 591220"/>
                <a:gd name="connsiteX19" fmla="*/ 732923 w 849529"/>
                <a:gd name="connsiteY19" fmla="*/ 189520 h 591220"/>
                <a:gd name="connsiteX20" fmla="*/ 736566 w 849529"/>
                <a:gd name="connsiteY20" fmla="*/ 204092 h 591220"/>
                <a:gd name="connsiteX21" fmla="*/ 747495 w 849529"/>
                <a:gd name="connsiteY21" fmla="*/ 215021 h 591220"/>
                <a:gd name="connsiteX22" fmla="*/ 751138 w 849529"/>
                <a:gd name="connsiteY22" fmla="*/ 225950 h 591220"/>
                <a:gd name="connsiteX23" fmla="*/ 762067 w 849529"/>
                <a:gd name="connsiteY23" fmla="*/ 247808 h 591220"/>
                <a:gd name="connsiteX24" fmla="*/ 769353 w 849529"/>
                <a:gd name="connsiteY24" fmla="*/ 276953 h 591220"/>
                <a:gd name="connsiteX25" fmla="*/ 780282 w 849529"/>
                <a:gd name="connsiteY25" fmla="*/ 302454 h 591220"/>
                <a:gd name="connsiteX26" fmla="*/ 791211 w 849529"/>
                <a:gd name="connsiteY26" fmla="*/ 306097 h 591220"/>
                <a:gd name="connsiteX27" fmla="*/ 794854 w 849529"/>
                <a:gd name="connsiteY27" fmla="*/ 317026 h 591220"/>
                <a:gd name="connsiteX28" fmla="*/ 798497 w 849529"/>
                <a:gd name="connsiteY28" fmla="*/ 331598 h 591220"/>
                <a:gd name="connsiteX29" fmla="*/ 809426 w 849529"/>
                <a:gd name="connsiteY29" fmla="*/ 342527 h 591220"/>
                <a:gd name="connsiteX30" fmla="*/ 820355 w 849529"/>
                <a:gd name="connsiteY30" fmla="*/ 375314 h 591220"/>
                <a:gd name="connsiteX31" fmla="*/ 823998 w 849529"/>
                <a:gd name="connsiteY31" fmla="*/ 386243 h 591220"/>
                <a:gd name="connsiteX32" fmla="*/ 838570 w 849529"/>
                <a:gd name="connsiteY32" fmla="*/ 408102 h 591220"/>
                <a:gd name="connsiteX33" fmla="*/ 845856 w 849529"/>
                <a:gd name="connsiteY33" fmla="*/ 419031 h 591220"/>
                <a:gd name="connsiteX34" fmla="*/ 849499 w 849529"/>
                <a:gd name="connsiteY34" fmla="*/ 429960 h 591220"/>
                <a:gd name="connsiteX35" fmla="*/ 845856 w 849529"/>
                <a:gd name="connsiteY35" fmla="*/ 440889 h 591220"/>
                <a:gd name="connsiteX36" fmla="*/ 849499 w 849529"/>
                <a:gd name="connsiteY36" fmla="*/ 451818 h 591220"/>
                <a:gd name="connsiteX37" fmla="*/ 842213 w 849529"/>
                <a:gd name="connsiteY37" fmla="*/ 473676 h 591220"/>
                <a:gd name="connsiteX38" fmla="*/ 838570 w 849529"/>
                <a:gd name="connsiteY38" fmla="*/ 484605 h 591220"/>
                <a:gd name="connsiteX39" fmla="*/ 834927 w 849529"/>
                <a:gd name="connsiteY39" fmla="*/ 495534 h 591220"/>
                <a:gd name="connsiteX40" fmla="*/ 823998 w 849529"/>
                <a:gd name="connsiteY40" fmla="*/ 502820 h 591220"/>
                <a:gd name="connsiteX41" fmla="*/ 816712 w 849529"/>
                <a:gd name="connsiteY41" fmla="*/ 524678 h 591220"/>
                <a:gd name="connsiteX42" fmla="*/ 809426 w 849529"/>
                <a:gd name="connsiteY42" fmla="*/ 531965 h 591220"/>
                <a:gd name="connsiteX43" fmla="*/ 780282 w 849529"/>
                <a:gd name="connsiteY43" fmla="*/ 546537 h 591220"/>
                <a:gd name="connsiteX44" fmla="*/ 747495 w 849529"/>
                <a:gd name="connsiteY44" fmla="*/ 557466 h 591220"/>
                <a:gd name="connsiteX45" fmla="*/ 736566 w 849529"/>
                <a:gd name="connsiteY45" fmla="*/ 561109 h 591220"/>
                <a:gd name="connsiteX46" fmla="*/ 685563 w 849529"/>
                <a:gd name="connsiteY46" fmla="*/ 564752 h 591220"/>
                <a:gd name="connsiteX47" fmla="*/ 649133 w 849529"/>
                <a:gd name="connsiteY47" fmla="*/ 572038 h 591220"/>
                <a:gd name="connsiteX48" fmla="*/ 638204 w 849529"/>
                <a:gd name="connsiteY48" fmla="*/ 575681 h 591220"/>
                <a:gd name="connsiteX49" fmla="*/ 594487 w 849529"/>
                <a:gd name="connsiteY49" fmla="*/ 579324 h 591220"/>
                <a:gd name="connsiteX50" fmla="*/ 561700 w 849529"/>
                <a:gd name="connsiteY50" fmla="*/ 579324 h 591220"/>
                <a:gd name="connsiteX51" fmla="*/ 543485 w 849529"/>
                <a:gd name="connsiteY51" fmla="*/ 575681 h 591220"/>
                <a:gd name="connsiteX52" fmla="*/ 532556 w 849529"/>
                <a:gd name="connsiteY52" fmla="*/ 579324 h 591220"/>
                <a:gd name="connsiteX53" fmla="*/ 517984 w 849529"/>
                <a:gd name="connsiteY53" fmla="*/ 586610 h 591220"/>
                <a:gd name="connsiteX54" fmla="*/ 503412 w 849529"/>
                <a:gd name="connsiteY54" fmla="*/ 590253 h 591220"/>
                <a:gd name="connsiteX55" fmla="*/ 474268 w 849529"/>
                <a:gd name="connsiteY55" fmla="*/ 590253 h 591220"/>
                <a:gd name="connsiteX56" fmla="*/ 408693 w 849529"/>
                <a:gd name="connsiteY56" fmla="*/ 579324 h 591220"/>
                <a:gd name="connsiteX57" fmla="*/ 350405 w 849529"/>
                <a:gd name="connsiteY57" fmla="*/ 579324 h 591220"/>
                <a:gd name="connsiteX58" fmla="*/ 306688 w 849529"/>
                <a:gd name="connsiteY58" fmla="*/ 586610 h 591220"/>
                <a:gd name="connsiteX59" fmla="*/ 295759 w 849529"/>
                <a:gd name="connsiteY59" fmla="*/ 575681 h 591220"/>
                <a:gd name="connsiteX60" fmla="*/ 208327 w 849529"/>
                <a:gd name="connsiteY60" fmla="*/ 564752 h 591220"/>
                <a:gd name="connsiteX61" fmla="*/ 193754 w 849529"/>
                <a:gd name="connsiteY61" fmla="*/ 561109 h 591220"/>
                <a:gd name="connsiteX62" fmla="*/ 171896 w 849529"/>
                <a:gd name="connsiteY62" fmla="*/ 568395 h 591220"/>
                <a:gd name="connsiteX63" fmla="*/ 113608 w 849529"/>
                <a:gd name="connsiteY63" fmla="*/ 561109 h 591220"/>
                <a:gd name="connsiteX64" fmla="*/ 95393 w 849529"/>
                <a:gd name="connsiteY64" fmla="*/ 557466 h 591220"/>
                <a:gd name="connsiteX65" fmla="*/ 84464 w 849529"/>
                <a:gd name="connsiteY65" fmla="*/ 561109 h 591220"/>
                <a:gd name="connsiteX66" fmla="*/ 73534 w 849529"/>
                <a:gd name="connsiteY66" fmla="*/ 557466 h 591220"/>
                <a:gd name="connsiteX67" fmla="*/ 48033 w 849529"/>
                <a:gd name="connsiteY67" fmla="*/ 546537 h 591220"/>
                <a:gd name="connsiteX68" fmla="*/ 40747 w 849529"/>
                <a:gd name="connsiteY68" fmla="*/ 535608 h 591220"/>
                <a:gd name="connsiteX69" fmla="*/ 11603 w 849529"/>
                <a:gd name="connsiteY69" fmla="*/ 521035 h 591220"/>
                <a:gd name="connsiteX70" fmla="*/ 7960 w 849529"/>
                <a:gd name="connsiteY70" fmla="*/ 510106 h 591220"/>
                <a:gd name="connsiteX71" fmla="*/ 674 w 849529"/>
                <a:gd name="connsiteY71" fmla="*/ 491891 h 591220"/>
                <a:gd name="connsiteX72" fmla="*/ 4317 w 849529"/>
                <a:gd name="connsiteY72" fmla="*/ 480962 h 591220"/>
                <a:gd name="connsiteX73" fmla="*/ 4317 w 849529"/>
                <a:gd name="connsiteY73" fmla="*/ 459104 h 591220"/>
                <a:gd name="connsiteX74" fmla="*/ 674 w 849529"/>
                <a:gd name="connsiteY74" fmla="*/ 448175 h 591220"/>
                <a:gd name="connsiteX75" fmla="*/ 4317 w 849529"/>
                <a:gd name="connsiteY75" fmla="*/ 437246 h 591220"/>
                <a:gd name="connsiteX76" fmla="*/ 11603 w 849529"/>
                <a:gd name="connsiteY76" fmla="*/ 397173 h 591220"/>
                <a:gd name="connsiteX77" fmla="*/ 22532 w 849529"/>
                <a:gd name="connsiteY77" fmla="*/ 386243 h 591220"/>
                <a:gd name="connsiteX78" fmla="*/ 26175 w 849529"/>
                <a:gd name="connsiteY78" fmla="*/ 375314 h 591220"/>
                <a:gd name="connsiteX79" fmla="*/ 48033 w 849529"/>
                <a:gd name="connsiteY79" fmla="*/ 342527 h 591220"/>
                <a:gd name="connsiteX80" fmla="*/ 55319 w 849529"/>
                <a:gd name="connsiteY80" fmla="*/ 331598 h 591220"/>
                <a:gd name="connsiteX81" fmla="*/ 58962 w 849529"/>
                <a:gd name="connsiteY81" fmla="*/ 320669 h 591220"/>
                <a:gd name="connsiteX82" fmla="*/ 69891 w 849529"/>
                <a:gd name="connsiteY82" fmla="*/ 309740 h 591220"/>
                <a:gd name="connsiteX83" fmla="*/ 80821 w 849529"/>
                <a:gd name="connsiteY83" fmla="*/ 295168 h 591220"/>
                <a:gd name="connsiteX84" fmla="*/ 95393 w 849529"/>
                <a:gd name="connsiteY84" fmla="*/ 273310 h 591220"/>
                <a:gd name="connsiteX85" fmla="*/ 113608 w 849529"/>
                <a:gd name="connsiteY85" fmla="*/ 251451 h 591220"/>
                <a:gd name="connsiteX86" fmla="*/ 124537 w 849529"/>
                <a:gd name="connsiteY86" fmla="*/ 218664 h 591220"/>
                <a:gd name="connsiteX87" fmla="*/ 131823 w 849529"/>
                <a:gd name="connsiteY87" fmla="*/ 207735 h 591220"/>
                <a:gd name="connsiteX88" fmla="*/ 139109 w 849529"/>
                <a:gd name="connsiteY88" fmla="*/ 185877 h 591220"/>
                <a:gd name="connsiteX89" fmla="*/ 150038 w 849529"/>
                <a:gd name="connsiteY89" fmla="*/ 171305 h 591220"/>
                <a:gd name="connsiteX90" fmla="*/ 171896 w 849529"/>
                <a:gd name="connsiteY90" fmla="*/ 127588 h 591220"/>
                <a:gd name="connsiteX91" fmla="*/ 182825 w 849529"/>
                <a:gd name="connsiteY91" fmla="*/ 102087 h 591220"/>
                <a:gd name="connsiteX92" fmla="*/ 186468 w 849529"/>
                <a:gd name="connsiteY92" fmla="*/ 91158 h 591220"/>
                <a:gd name="connsiteX93" fmla="*/ 197397 w 849529"/>
                <a:gd name="connsiteY93" fmla="*/ 83872 h 591220"/>
                <a:gd name="connsiteX94" fmla="*/ 201040 w 849529"/>
                <a:gd name="connsiteY94" fmla="*/ 69300 h 591220"/>
                <a:gd name="connsiteX95" fmla="*/ 226542 w 849529"/>
                <a:gd name="connsiteY95" fmla="*/ 40156 h 591220"/>
                <a:gd name="connsiteX96" fmla="*/ 252043 w 849529"/>
                <a:gd name="connsiteY96" fmla="*/ 25584 h 591220"/>
                <a:gd name="connsiteX97" fmla="*/ 262972 w 849529"/>
                <a:gd name="connsiteY97" fmla="*/ 11012 h 591220"/>
                <a:gd name="connsiteX98" fmla="*/ 270258 w 849529"/>
                <a:gd name="connsiteY98" fmla="*/ 82 h 591220"/>
                <a:gd name="connsiteX99" fmla="*/ 277544 w 849529"/>
                <a:gd name="connsiteY99" fmla="*/ 7369 h 591220"/>
                <a:gd name="connsiteX100" fmla="*/ 262972 w 849529"/>
                <a:gd name="connsiteY100" fmla="*/ 82 h 591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49529" h="591220">
                  <a:moveTo>
                    <a:pt x="262972" y="82"/>
                  </a:moveTo>
                  <a:lnTo>
                    <a:pt x="262972" y="82"/>
                  </a:lnTo>
                  <a:cubicBezTo>
                    <a:pt x="273901" y="3725"/>
                    <a:pt x="285007" y="6876"/>
                    <a:pt x="295759" y="11012"/>
                  </a:cubicBezTo>
                  <a:cubicBezTo>
                    <a:pt x="300828" y="12962"/>
                    <a:pt x="304903" y="18123"/>
                    <a:pt x="310331" y="18298"/>
                  </a:cubicBezTo>
                  <a:lnTo>
                    <a:pt x="408693" y="14655"/>
                  </a:lnTo>
                  <a:lnTo>
                    <a:pt x="470625" y="7369"/>
                  </a:lnTo>
                  <a:cubicBezTo>
                    <a:pt x="487669" y="7369"/>
                    <a:pt x="504653" y="9469"/>
                    <a:pt x="521627" y="11012"/>
                  </a:cubicBezTo>
                  <a:cubicBezTo>
                    <a:pt x="534574" y="12189"/>
                    <a:pt x="562758" y="16367"/>
                    <a:pt x="576272" y="18298"/>
                  </a:cubicBezTo>
                  <a:cubicBezTo>
                    <a:pt x="605415" y="28012"/>
                    <a:pt x="568986" y="18298"/>
                    <a:pt x="598131" y="18298"/>
                  </a:cubicBezTo>
                  <a:cubicBezTo>
                    <a:pt x="605518" y="18298"/>
                    <a:pt x="612703" y="20727"/>
                    <a:pt x="619989" y="21941"/>
                  </a:cubicBezTo>
                  <a:cubicBezTo>
                    <a:pt x="629959" y="28588"/>
                    <a:pt x="633091" y="28652"/>
                    <a:pt x="638204" y="40156"/>
                  </a:cubicBezTo>
                  <a:cubicBezTo>
                    <a:pt x="641323" y="47174"/>
                    <a:pt x="640059" y="56583"/>
                    <a:pt x="645490" y="62014"/>
                  </a:cubicBezTo>
                  <a:cubicBezTo>
                    <a:pt x="663158" y="79682"/>
                    <a:pt x="654346" y="72776"/>
                    <a:pt x="670991" y="83872"/>
                  </a:cubicBezTo>
                  <a:cubicBezTo>
                    <a:pt x="672205" y="87515"/>
                    <a:pt x="672917" y="91366"/>
                    <a:pt x="674634" y="94801"/>
                  </a:cubicBezTo>
                  <a:cubicBezTo>
                    <a:pt x="676592" y="98717"/>
                    <a:pt x="681061" y="101437"/>
                    <a:pt x="681920" y="105730"/>
                  </a:cubicBezTo>
                  <a:cubicBezTo>
                    <a:pt x="692399" y="158125"/>
                    <a:pt x="671458" y="140044"/>
                    <a:pt x="696492" y="156733"/>
                  </a:cubicBezTo>
                  <a:cubicBezTo>
                    <a:pt x="698921" y="160376"/>
                    <a:pt x="700135" y="165233"/>
                    <a:pt x="703778" y="167662"/>
                  </a:cubicBezTo>
                  <a:cubicBezTo>
                    <a:pt x="707944" y="170439"/>
                    <a:pt x="713748" y="169333"/>
                    <a:pt x="718350" y="171305"/>
                  </a:cubicBezTo>
                  <a:cubicBezTo>
                    <a:pt x="722375" y="173030"/>
                    <a:pt x="725637" y="176162"/>
                    <a:pt x="729280" y="178591"/>
                  </a:cubicBezTo>
                  <a:cubicBezTo>
                    <a:pt x="730494" y="182234"/>
                    <a:pt x="731868" y="185828"/>
                    <a:pt x="732923" y="189520"/>
                  </a:cubicBezTo>
                  <a:cubicBezTo>
                    <a:pt x="734298" y="194334"/>
                    <a:pt x="734082" y="199745"/>
                    <a:pt x="736566" y="204092"/>
                  </a:cubicBezTo>
                  <a:cubicBezTo>
                    <a:pt x="739122" y="208565"/>
                    <a:pt x="743852" y="211378"/>
                    <a:pt x="747495" y="215021"/>
                  </a:cubicBezTo>
                  <a:cubicBezTo>
                    <a:pt x="748709" y="218664"/>
                    <a:pt x="749421" y="222515"/>
                    <a:pt x="751138" y="225950"/>
                  </a:cubicBezTo>
                  <a:cubicBezTo>
                    <a:pt x="761086" y="245845"/>
                    <a:pt x="756573" y="227664"/>
                    <a:pt x="762067" y="247808"/>
                  </a:cubicBezTo>
                  <a:cubicBezTo>
                    <a:pt x="764702" y="257469"/>
                    <a:pt x="766924" y="267238"/>
                    <a:pt x="769353" y="276953"/>
                  </a:cubicBezTo>
                  <a:cubicBezTo>
                    <a:pt x="771541" y="285703"/>
                    <a:pt x="772420" y="296164"/>
                    <a:pt x="780282" y="302454"/>
                  </a:cubicBezTo>
                  <a:cubicBezTo>
                    <a:pt x="783281" y="304853"/>
                    <a:pt x="787568" y="304883"/>
                    <a:pt x="791211" y="306097"/>
                  </a:cubicBezTo>
                  <a:cubicBezTo>
                    <a:pt x="792425" y="309740"/>
                    <a:pt x="793799" y="313334"/>
                    <a:pt x="794854" y="317026"/>
                  </a:cubicBezTo>
                  <a:cubicBezTo>
                    <a:pt x="796229" y="321840"/>
                    <a:pt x="796013" y="327251"/>
                    <a:pt x="798497" y="331598"/>
                  </a:cubicBezTo>
                  <a:cubicBezTo>
                    <a:pt x="801053" y="336071"/>
                    <a:pt x="805783" y="338884"/>
                    <a:pt x="809426" y="342527"/>
                  </a:cubicBezTo>
                  <a:lnTo>
                    <a:pt x="820355" y="375314"/>
                  </a:lnTo>
                  <a:cubicBezTo>
                    <a:pt x="821569" y="378957"/>
                    <a:pt x="821868" y="383048"/>
                    <a:pt x="823998" y="386243"/>
                  </a:cubicBezTo>
                  <a:lnTo>
                    <a:pt x="838570" y="408102"/>
                  </a:lnTo>
                  <a:cubicBezTo>
                    <a:pt x="840999" y="411745"/>
                    <a:pt x="844471" y="414877"/>
                    <a:pt x="845856" y="419031"/>
                  </a:cubicBezTo>
                  <a:lnTo>
                    <a:pt x="849499" y="429960"/>
                  </a:lnTo>
                  <a:cubicBezTo>
                    <a:pt x="848285" y="433603"/>
                    <a:pt x="845856" y="437049"/>
                    <a:pt x="845856" y="440889"/>
                  </a:cubicBezTo>
                  <a:cubicBezTo>
                    <a:pt x="845856" y="444729"/>
                    <a:pt x="849923" y="448001"/>
                    <a:pt x="849499" y="451818"/>
                  </a:cubicBezTo>
                  <a:cubicBezTo>
                    <a:pt x="848651" y="459451"/>
                    <a:pt x="844642" y="466390"/>
                    <a:pt x="842213" y="473676"/>
                  </a:cubicBezTo>
                  <a:lnTo>
                    <a:pt x="838570" y="484605"/>
                  </a:lnTo>
                  <a:cubicBezTo>
                    <a:pt x="837356" y="488248"/>
                    <a:pt x="838122" y="493404"/>
                    <a:pt x="834927" y="495534"/>
                  </a:cubicBezTo>
                  <a:lnTo>
                    <a:pt x="823998" y="502820"/>
                  </a:lnTo>
                  <a:cubicBezTo>
                    <a:pt x="821569" y="510106"/>
                    <a:pt x="822142" y="519247"/>
                    <a:pt x="816712" y="524678"/>
                  </a:cubicBezTo>
                  <a:cubicBezTo>
                    <a:pt x="814283" y="527107"/>
                    <a:pt x="812108" y="529819"/>
                    <a:pt x="809426" y="531965"/>
                  </a:cubicBezTo>
                  <a:cubicBezTo>
                    <a:pt x="799302" y="540065"/>
                    <a:pt x="793233" y="541828"/>
                    <a:pt x="780282" y="546537"/>
                  </a:cubicBezTo>
                  <a:cubicBezTo>
                    <a:pt x="769455" y="550474"/>
                    <a:pt x="758424" y="553823"/>
                    <a:pt x="747495" y="557466"/>
                  </a:cubicBezTo>
                  <a:cubicBezTo>
                    <a:pt x="743852" y="558680"/>
                    <a:pt x="740396" y="560835"/>
                    <a:pt x="736566" y="561109"/>
                  </a:cubicBezTo>
                  <a:lnTo>
                    <a:pt x="685563" y="564752"/>
                  </a:lnTo>
                  <a:cubicBezTo>
                    <a:pt x="668387" y="567615"/>
                    <a:pt x="664350" y="567690"/>
                    <a:pt x="649133" y="572038"/>
                  </a:cubicBezTo>
                  <a:cubicBezTo>
                    <a:pt x="645441" y="573093"/>
                    <a:pt x="642010" y="575173"/>
                    <a:pt x="638204" y="575681"/>
                  </a:cubicBezTo>
                  <a:cubicBezTo>
                    <a:pt x="623709" y="577614"/>
                    <a:pt x="609059" y="578110"/>
                    <a:pt x="594487" y="579324"/>
                  </a:cubicBezTo>
                  <a:cubicBezTo>
                    <a:pt x="569884" y="571123"/>
                    <a:pt x="600169" y="579324"/>
                    <a:pt x="561700" y="579324"/>
                  </a:cubicBezTo>
                  <a:cubicBezTo>
                    <a:pt x="555508" y="579324"/>
                    <a:pt x="549557" y="576895"/>
                    <a:pt x="543485" y="575681"/>
                  </a:cubicBezTo>
                  <a:cubicBezTo>
                    <a:pt x="539842" y="576895"/>
                    <a:pt x="536086" y="577811"/>
                    <a:pt x="532556" y="579324"/>
                  </a:cubicBezTo>
                  <a:cubicBezTo>
                    <a:pt x="527564" y="581463"/>
                    <a:pt x="523069" y="584703"/>
                    <a:pt x="517984" y="586610"/>
                  </a:cubicBezTo>
                  <a:cubicBezTo>
                    <a:pt x="513296" y="588368"/>
                    <a:pt x="508269" y="589039"/>
                    <a:pt x="503412" y="590253"/>
                  </a:cubicBezTo>
                  <a:cubicBezTo>
                    <a:pt x="442349" y="574987"/>
                    <a:pt x="535331" y="595804"/>
                    <a:pt x="474268" y="590253"/>
                  </a:cubicBezTo>
                  <a:cubicBezTo>
                    <a:pt x="452199" y="588247"/>
                    <a:pt x="408693" y="579324"/>
                    <a:pt x="408693" y="579324"/>
                  </a:cubicBezTo>
                  <a:cubicBezTo>
                    <a:pt x="367690" y="595725"/>
                    <a:pt x="418051" y="579324"/>
                    <a:pt x="350405" y="579324"/>
                  </a:cubicBezTo>
                  <a:cubicBezTo>
                    <a:pt x="335632" y="579324"/>
                    <a:pt x="321260" y="584181"/>
                    <a:pt x="306688" y="586610"/>
                  </a:cubicBezTo>
                  <a:cubicBezTo>
                    <a:pt x="303045" y="582967"/>
                    <a:pt x="300702" y="577135"/>
                    <a:pt x="295759" y="575681"/>
                  </a:cubicBezTo>
                  <a:cubicBezTo>
                    <a:pt x="281832" y="571585"/>
                    <a:pt x="226913" y="566611"/>
                    <a:pt x="208327" y="564752"/>
                  </a:cubicBezTo>
                  <a:cubicBezTo>
                    <a:pt x="203469" y="563538"/>
                    <a:pt x="198736" y="560611"/>
                    <a:pt x="193754" y="561109"/>
                  </a:cubicBezTo>
                  <a:cubicBezTo>
                    <a:pt x="186112" y="561873"/>
                    <a:pt x="171896" y="568395"/>
                    <a:pt x="171896" y="568395"/>
                  </a:cubicBezTo>
                  <a:lnTo>
                    <a:pt x="113608" y="561109"/>
                  </a:lnTo>
                  <a:cubicBezTo>
                    <a:pt x="107478" y="560233"/>
                    <a:pt x="101585" y="557466"/>
                    <a:pt x="95393" y="557466"/>
                  </a:cubicBezTo>
                  <a:cubicBezTo>
                    <a:pt x="91553" y="557466"/>
                    <a:pt x="88107" y="559895"/>
                    <a:pt x="84464" y="561109"/>
                  </a:cubicBezTo>
                  <a:cubicBezTo>
                    <a:pt x="80821" y="559895"/>
                    <a:pt x="77064" y="558979"/>
                    <a:pt x="73534" y="557466"/>
                  </a:cubicBezTo>
                  <a:cubicBezTo>
                    <a:pt x="42017" y="543959"/>
                    <a:pt x="73667" y="555082"/>
                    <a:pt x="48033" y="546537"/>
                  </a:cubicBezTo>
                  <a:cubicBezTo>
                    <a:pt x="45604" y="542894"/>
                    <a:pt x="43843" y="538704"/>
                    <a:pt x="40747" y="535608"/>
                  </a:cubicBezTo>
                  <a:cubicBezTo>
                    <a:pt x="33472" y="528333"/>
                    <a:pt x="20298" y="524514"/>
                    <a:pt x="11603" y="521035"/>
                  </a:cubicBezTo>
                  <a:cubicBezTo>
                    <a:pt x="10389" y="517392"/>
                    <a:pt x="9308" y="513702"/>
                    <a:pt x="7960" y="510106"/>
                  </a:cubicBezTo>
                  <a:cubicBezTo>
                    <a:pt x="5664" y="503983"/>
                    <a:pt x="1485" y="498380"/>
                    <a:pt x="674" y="491891"/>
                  </a:cubicBezTo>
                  <a:cubicBezTo>
                    <a:pt x="198" y="488081"/>
                    <a:pt x="3103" y="484605"/>
                    <a:pt x="4317" y="480962"/>
                  </a:cubicBezTo>
                  <a:cubicBezTo>
                    <a:pt x="-5398" y="451818"/>
                    <a:pt x="4317" y="488248"/>
                    <a:pt x="4317" y="459104"/>
                  </a:cubicBezTo>
                  <a:cubicBezTo>
                    <a:pt x="4317" y="455264"/>
                    <a:pt x="1888" y="451818"/>
                    <a:pt x="674" y="448175"/>
                  </a:cubicBezTo>
                  <a:cubicBezTo>
                    <a:pt x="1888" y="444532"/>
                    <a:pt x="3630" y="441024"/>
                    <a:pt x="4317" y="437246"/>
                  </a:cubicBezTo>
                  <a:cubicBezTo>
                    <a:pt x="4568" y="435864"/>
                    <a:pt x="6381" y="405006"/>
                    <a:pt x="11603" y="397173"/>
                  </a:cubicBezTo>
                  <a:cubicBezTo>
                    <a:pt x="14461" y="392886"/>
                    <a:pt x="18889" y="389886"/>
                    <a:pt x="22532" y="386243"/>
                  </a:cubicBezTo>
                  <a:cubicBezTo>
                    <a:pt x="23746" y="382600"/>
                    <a:pt x="24310" y="378671"/>
                    <a:pt x="26175" y="375314"/>
                  </a:cubicBezTo>
                  <a:lnTo>
                    <a:pt x="48033" y="342527"/>
                  </a:lnTo>
                  <a:cubicBezTo>
                    <a:pt x="50462" y="338884"/>
                    <a:pt x="53934" y="335752"/>
                    <a:pt x="55319" y="331598"/>
                  </a:cubicBezTo>
                  <a:cubicBezTo>
                    <a:pt x="56533" y="327955"/>
                    <a:pt x="56832" y="323864"/>
                    <a:pt x="58962" y="320669"/>
                  </a:cubicBezTo>
                  <a:cubicBezTo>
                    <a:pt x="61820" y="316382"/>
                    <a:pt x="66538" y="313652"/>
                    <a:pt x="69891" y="309740"/>
                  </a:cubicBezTo>
                  <a:cubicBezTo>
                    <a:pt x="73843" y="305130"/>
                    <a:pt x="77178" y="300025"/>
                    <a:pt x="80821" y="295168"/>
                  </a:cubicBezTo>
                  <a:cubicBezTo>
                    <a:pt x="89484" y="269180"/>
                    <a:pt x="77200" y="300601"/>
                    <a:pt x="95393" y="273310"/>
                  </a:cubicBezTo>
                  <a:cubicBezTo>
                    <a:pt x="112082" y="248275"/>
                    <a:pt x="78373" y="277877"/>
                    <a:pt x="113608" y="251451"/>
                  </a:cubicBezTo>
                  <a:cubicBezTo>
                    <a:pt x="117251" y="240522"/>
                    <a:pt x="118147" y="228249"/>
                    <a:pt x="124537" y="218664"/>
                  </a:cubicBezTo>
                  <a:cubicBezTo>
                    <a:pt x="126966" y="215021"/>
                    <a:pt x="130045" y="211736"/>
                    <a:pt x="131823" y="207735"/>
                  </a:cubicBezTo>
                  <a:cubicBezTo>
                    <a:pt x="134942" y="200717"/>
                    <a:pt x="134501" y="192021"/>
                    <a:pt x="139109" y="185877"/>
                  </a:cubicBezTo>
                  <a:cubicBezTo>
                    <a:pt x="142752" y="181020"/>
                    <a:pt x="147323" y="176736"/>
                    <a:pt x="150038" y="171305"/>
                  </a:cubicBezTo>
                  <a:cubicBezTo>
                    <a:pt x="173811" y="123760"/>
                    <a:pt x="153281" y="146205"/>
                    <a:pt x="171896" y="127588"/>
                  </a:cubicBezTo>
                  <a:cubicBezTo>
                    <a:pt x="175539" y="119088"/>
                    <a:pt x="179390" y="110674"/>
                    <a:pt x="182825" y="102087"/>
                  </a:cubicBezTo>
                  <a:cubicBezTo>
                    <a:pt x="184251" y="98522"/>
                    <a:pt x="184069" y="94157"/>
                    <a:pt x="186468" y="91158"/>
                  </a:cubicBezTo>
                  <a:cubicBezTo>
                    <a:pt x="189203" y="87739"/>
                    <a:pt x="193754" y="86301"/>
                    <a:pt x="197397" y="83872"/>
                  </a:cubicBezTo>
                  <a:cubicBezTo>
                    <a:pt x="198611" y="79015"/>
                    <a:pt x="198801" y="73778"/>
                    <a:pt x="201040" y="69300"/>
                  </a:cubicBezTo>
                  <a:cubicBezTo>
                    <a:pt x="212779" y="45823"/>
                    <a:pt x="210958" y="51287"/>
                    <a:pt x="226542" y="40156"/>
                  </a:cubicBezTo>
                  <a:cubicBezTo>
                    <a:pt x="245840" y="26372"/>
                    <a:pt x="234308" y="31496"/>
                    <a:pt x="252043" y="25584"/>
                  </a:cubicBezTo>
                  <a:cubicBezTo>
                    <a:pt x="255686" y="20727"/>
                    <a:pt x="259443" y="15953"/>
                    <a:pt x="262972" y="11012"/>
                  </a:cubicBezTo>
                  <a:cubicBezTo>
                    <a:pt x="265517" y="7449"/>
                    <a:pt x="266010" y="1144"/>
                    <a:pt x="270258" y="82"/>
                  </a:cubicBezTo>
                  <a:cubicBezTo>
                    <a:pt x="273590" y="-751"/>
                    <a:pt x="275115" y="4940"/>
                    <a:pt x="277544" y="7369"/>
                  </a:cubicBezTo>
                  <a:cubicBezTo>
                    <a:pt x="268911" y="20319"/>
                    <a:pt x="265401" y="1296"/>
                    <a:pt x="262972" y="82"/>
                  </a:cubicBezTo>
                  <a:close/>
                </a:path>
              </a:pathLst>
            </a:custGeom>
            <a:solidFill>
              <a:srgbClr val="76BED6"/>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a:ln>
                  <a:noFill/>
                </a:ln>
                <a:solidFill>
                  <a:srgbClr val="5F5F5F"/>
                </a:solidFill>
                <a:effectLst/>
                <a:uLnTx/>
                <a:uFillTx/>
                <a:latin typeface="europa"/>
                <a:ea typeface="+mn-ea"/>
                <a:cs typeface="+mn-cs"/>
              </a:endParaRPr>
            </a:p>
          </p:txBody>
        </p:sp>
        <p:pic>
          <p:nvPicPr>
            <p:cNvPr id="40" name="Picture 39"/>
            <p:cNvPicPr>
              <a:picLocks noChangeAspect="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r="41879"/>
            <a:stretch/>
          </p:blipFill>
          <p:spPr>
            <a:xfrm>
              <a:off x="7694883" y="4646422"/>
              <a:ext cx="609613" cy="702745"/>
            </a:xfrm>
            <a:prstGeom prst="rect">
              <a:avLst/>
            </a:prstGeom>
          </p:spPr>
        </p:pic>
        <p:sp>
          <p:nvSpPr>
            <p:cNvPr id="41" name="Rectangle 40"/>
            <p:cNvSpPr/>
            <p:nvPr/>
          </p:nvSpPr>
          <p:spPr>
            <a:xfrm>
              <a:off x="7799382" y="4997794"/>
              <a:ext cx="280863" cy="297517"/>
            </a:xfrm>
            <a:prstGeom prst="rect">
              <a:avLst/>
            </a:prstGeom>
          </p:spPr>
          <p:txBody>
            <a:bodyPr wrap="square">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Black" panose="020B0A04020102020204" pitchFamily="34" charset="0"/>
                  <a:ea typeface="+mn-ea"/>
                  <a:cs typeface="+mn-cs"/>
                </a:rPr>
                <a:t>C</a:t>
              </a:r>
            </a:p>
          </p:txBody>
        </p:sp>
      </p:grpSp>
      <p:sp>
        <p:nvSpPr>
          <p:cNvPr id="51" name="TextBox 50"/>
          <p:cNvSpPr txBox="1"/>
          <p:nvPr/>
        </p:nvSpPr>
        <p:spPr>
          <a:xfrm>
            <a:off x="2651566" y="4384404"/>
            <a:ext cx="786381"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Tahoma"/>
                <a:ea typeface="+mn-ea"/>
                <a:cs typeface="+mn-cs"/>
              </a:rPr>
              <a:t>Glass flow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Tahoma"/>
                <a:ea typeface="+mn-ea"/>
                <a:cs typeface="+mn-cs"/>
              </a:rPr>
              <a:t>cell surface</a:t>
            </a:r>
          </a:p>
        </p:txBody>
      </p:sp>
      <p:sp>
        <p:nvSpPr>
          <p:cNvPr id="52" name="Freeform 51"/>
          <p:cNvSpPr/>
          <p:nvPr/>
        </p:nvSpPr>
        <p:spPr>
          <a:xfrm flipH="1" flipV="1">
            <a:off x="2951885" y="4694954"/>
            <a:ext cx="230845" cy="227668"/>
          </a:xfrm>
          <a:custGeom>
            <a:avLst/>
            <a:gdLst>
              <a:gd name="connsiteX0" fmla="*/ 42428 w 371955"/>
              <a:gd name="connsiteY0" fmla="*/ 511948 h 511948"/>
              <a:gd name="connsiteX1" fmla="*/ 25336 w 371955"/>
              <a:gd name="connsiteY1" fmla="*/ 153024 h 511948"/>
              <a:gd name="connsiteX2" fmla="*/ 341530 w 371955"/>
              <a:gd name="connsiteY2" fmla="*/ 16292 h 511948"/>
              <a:gd name="connsiteX3" fmla="*/ 341530 w 371955"/>
              <a:gd name="connsiteY3" fmla="*/ 7746 h 511948"/>
            </a:gdLst>
            <a:ahLst/>
            <a:cxnLst>
              <a:cxn ang="0">
                <a:pos x="connsiteX0" y="connsiteY0"/>
              </a:cxn>
              <a:cxn ang="0">
                <a:pos x="connsiteX1" y="connsiteY1"/>
              </a:cxn>
              <a:cxn ang="0">
                <a:pos x="connsiteX2" y="connsiteY2"/>
              </a:cxn>
              <a:cxn ang="0">
                <a:pos x="connsiteX3" y="connsiteY3"/>
              </a:cxn>
            </a:cxnLst>
            <a:rect l="l" t="t" r="r" b="b"/>
            <a:pathLst>
              <a:path w="371955" h="511948">
                <a:moveTo>
                  <a:pt x="42428" y="511948"/>
                </a:moveTo>
                <a:cubicBezTo>
                  <a:pt x="8957" y="373790"/>
                  <a:pt x="-24514" y="235633"/>
                  <a:pt x="25336" y="153024"/>
                </a:cubicBezTo>
                <a:cubicBezTo>
                  <a:pt x="75186" y="70415"/>
                  <a:pt x="288831" y="40505"/>
                  <a:pt x="341530" y="16292"/>
                </a:cubicBezTo>
                <a:cubicBezTo>
                  <a:pt x="394229" y="-7921"/>
                  <a:pt x="367879" y="-88"/>
                  <a:pt x="341530" y="7746"/>
                </a:cubicBezTo>
              </a:path>
            </a:pathLst>
          </a:custGeom>
          <a:noFill/>
          <a:ln>
            <a:solidFill>
              <a:schemeClr val="tx1"/>
            </a:solidFill>
            <a:headEnd type="none" w="med" len="med"/>
            <a:tailEnd type="triangle" w="med" len="me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Tahoma"/>
              <a:ea typeface="+mn-ea"/>
              <a:cs typeface="+mn-cs"/>
            </a:endParaRPr>
          </a:p>
        </p:txBody>
      </p:sp>
      <p:sp>
        <p:nvSpPr>
          <p:cNvPr id="4" name="TextBox 3">
            <a:extLst>
              <a:ext uri="{FF2B5EF4-FFF2-40B4-BE49-F238E27FC236}">
                <a16:creationId xmlns:a16="http://schemas.microsoft.com/office/drawing/2014/main" id="{47DF7933-77E6-3744-BA52-57A5FF27031A}"/>
              </a:ext>
            </a:extLst>
          </p:cNvPr>
          <p:cNvSpPr txBox="1"/>
          <p:nvPr/>
        </p:nvSpPr>
        <p:spPr>
          <a:xfrm>
            <a:off x="4268797" y="-957010"/>
            <a:ext cx="5530194"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Tahoma"/>
                <a:ea typeface="+mn-ea"/>
                <a:cs typeface="+mn-cs"/>
              </a:rPr>
              <a:t>The sequencer adds </a:t>
            </a:r>
            <a:r>
              <a:rPr kumimoji="0" lang="en-US" sz="1600" b="0" i="0" u="none" strike="noStrike" kern="1200" cap="none" spc="0" normalizeH="0" baseline="0" noProof="0">
                <a:ln>
                  <a:noFill/>
                </a:ln>
                <a:solidFill>
                  <a:srgbClr val="FF0000"/>
                </a:solidFill>
                <a:effectLst/>
                <a:uLnTx/>
                <a:uFillTx/>
                <a:latin typeface="Tahoma"/>
                <a:ea typeface="+mn-ea"/>
                <a:cs typeface="+mn-cs"/>
              </a:rPr>
              <a:t>the molecule “T” </a:t>
            </a:r>
            <a:r>
              <a:rPr kumimoji="0" lang="en-US" sz="1600" b="0" i="0" u="none" strike="noStrike" kern="1200" cap="none" spc="0" normalizeH="0" baseline="0" noProof="0">
                <a:ln>
                  <a:noFill/>
                </a:ln>
                <a:solidFill>
                  <a:srgbClr val="000000"/>
                </a:solidFill>
                <a:effectLst/>
                <a:uLnTx/>
                <a:uFillTx/>
                <a:latin typeface="Tahoma"/>
                <a:ea typeface="+mn-ea"/>
                <a:cs typeface="+mn-cs"/>
              </a:rPr>
              <a:t>to </a:t>
            </a:r>
            <a:r>
              <a:rPr kumimoji="0" lang="en-US" sz="1600" b="0" i="0" u="none" strike="noStrike" kern="1200" cap="none" spc="0" normalizeH="0" baseline="0" noProof="0">
                <a:ln>
                  <a:noFill/>
                </a:ln>
                <a:solidFill>
                  <a:srgbClr val="0000FF"/>
                </a:solidFill>
                <a:effectLst/>
                <a:uLnTx/>
                <a:uFillTx/>
                <a:latin typeface="Tahoma"/>
                <a:ea typeface="+mn-ea"/>
                <a:cs typeface="+mn-cs"/>
              </a:rPr>
              <a:t>all bases near the flow cell</a:t>
            </a:r>
            <a:r>
              <a:rPr kumimoji="0" lang="en-US" sz="1600" b="0" i="0" u="none" strike="noStrike" kern="1200" cap="none" spc="0" normalizeH="0" baseline="0" noProof="0">
                <a:ln>
                  <a:noFill/>
                </a:ln>
                <a:solidFill>
                  <a:srgbClr val="000000"/>
                </a:solidFill>
                <a:effectLst/>
                <a:uLnTx/>
                <a:uFillTx/>
                <a:latin typeface="Tahoma"/>
                <a:ea typeface="+mn-ea"/>
                <a:cs typeface="+mn-cs"/>
              </a:rPr>
              <a:t> surface and </a:t>
            </a:r>
            <a:r>
              <a:rPr kumimoji="0" lang="en-US" sz="1600" b="0" i="0" u="none" strike="noStrike" kern="1200" cap="none" spc="0" normalizeH="0" baseline="0" noProof="0">
                <a:ln>
                  <a:noFill/>
                </a:ln>
                <a:solidFill>
                  <a:srgbClr val="FF0000"/>
                </a:solidFill>
                <a:effectLst/>
                <a:uLnTx/>
                <a:uFillTx/>
                <a:latin typeface="Tahoma"/>
                <a:ea typeface="+mn-ea"/>
                <a:cs typeface="+mn-cs"/>
              </a:rPr>
              <a:t>observes the chemical reaction</a:t>
            </a:r>
            <a:r>
              <a:rPr kumimoji="0" lang="en-US" sz="1600" b="0" i="0" u="none" strike="noStrike" kern="1200" cap="none" spc="0" normalizeH="0" baseline="0" noProof="0">
                <a:ln>
                  <a:noFill/>
                </a:ln>
                <a:solidFill>
                  <a:srgbClr val="000000"/>
                </a:solidFill>
                <a:effectLst/>
                <a:uLnTx/>
                <a:uFillTx/>
                <a:latin typeface="Tahoma"/>
                <a:ea typeface="+mn-ea"/>
                <a:cs typeface="+mn-cs"/>
              </a:rPr>
              <a:t> via a CMOS sensor. If a </a:t>
            </a:r>
            <a:r>
              <a:rPr kumimoji="0" lang="en-US" sz="1600" b="0" i="0" u="none" strike="noStrike" kern="1200" cap="none" spc="0" normalizeH="0" baseline="0" noProof="0">
                <a:ln>
                  <a:noFill/>
                </a:ln>
                <a:solidFill>
                  <a:srgbClr val="0432FF"/>
                </a:solidFill>
                <a:effectLst/>
                <a:uLnTx/>
                <a:uFillTx/>
                <a:latin typeface="Tahoma"/>
                <a:ea typeface="+mn-ea"/>
                <a:cs typeface="+mn-cs"/>
              </a:rPr>
              <a:t>reaction happens </a:t>
            </a:r>
            <a:r>
              <a:rPr kumimoji="0" lang="en-US" sz="1600" b="0" i="0" u="none" strike="noStrike" kern="1200" cap="none" spc="0" normalizeH="0" baseline="0" noProof="0">
                <a:ln>
                  <a:noFill/>
                </a:ln>
                <a:solidFill>
                  <a:srgbClr val="000000"/>
                </a:solidFill>
                <a:effectLst/>
                <a:uLnTx/>
                <a:uFillTx/>
                <a:latin typeface="Tahoma"/>
                <a:ea typeface="+mn-ea"/>
                <a:cs typeface="+mn-cs"/>
              </a:rPr>
              <a:t>then the base is “A”</a:t>
            </a:r>
          </a:p>
        </p:txBody>
      </p:sp>
      <p:grpSp>
        <p:nvGrpSpPr>
          <p:cNvPr id="46" name="Group 45"/>
          <p:cNvGrpSpPr/>
          <p:nvPr/>
        </p:nvGrpSpPr>
        <p:grpSpPr>
          <a:xfrm>
            <a:off x="644207" y="1220739"/>
            <a:ext cx="590436" cy="679773"/>
            <a:chOff x="7588832" y="4012028"/>
            <a:chExt cx="610389" cy="702745"/>
          </a:xfrm>
        </p:grpSpPr>
        <p:sp>
          <p:nvSpPr>
            <p:cNvPr id="43" name="Freeform 42"/>
            <p:cNvSpPr/>
            <p:nvPr/>
          </p:nvSpPr>
          <p:spPr>
            <a:xfrm>
              <a:off x="7588832" y="4327349"/>
              <a:ext cx="553935" cy="385505"/>
            </a:xfrm>
            <a:custGeom>
              <a:avLst/>
              <a:gdLst>
                <a:gd name="connsiteX0" fmla="*/ 262972 w 849529"/>
                <a:gd name="connsiteY0" fmla="*/ 82 h 591220"/>
                <a:gd name="connsiteX1" fmla="*/ 262972 w 849529"/>
                <a:gd name="connsiteY1" fmla="*/ 82 h 591220"/>
                <a:gd name="connsiteX2" fmla="*/ 295759 w 849529"/>
                <a:gd name="connsiteY2" fmla="*/ 11012 h 591220"/>
                <a:gd name="connsiteX3" fmla="*/ 310331 w 849529"/>
                <a:gd name="connsiteY3" fmla="*/ 18298 h 591220"/>
                <a:gd name="connsiteX4" fmla="*/ 408693 w 849529"/>
                <a:gd name="connsiteY4" fmla="*/ 14655 h 591220"/>
                <a:gd name="connsiteX5" fmla="*/ 470625 w 849529"/>
                <a:gd name="connsiteY5" fmla="*/ 7369 h 591220"/>
                <a:gd name="connsiteX6" fmla="*/ 521627 w 849529"/>
                <a:gd name="connsiteY6" fmla="*/ 11012 h 591220"/>
                <a:gd name="connsiteX7" fmla="*/ 576272 w 849529"/>
                <a:gd name="connsiteY7" fmla="*/ 18298 h 591220"/>
                <a:gd name="connsiteX8" fmla="*/ 598131 w 849529"/>
                <a:gd name="connsiteY8" fmla="*/ 18298 h 591220"/>
                <a:gd name="connsiteX9" fmla="*/ 619989 w 849529"/>
                <a:gd name="connsiteY9" fmla="*/ 21941 h 591220"/>
                <a:gd name="connsiteX10" fmla="*/ 638204 w 849529"/>
                <a:gd name="connsiteY10" fmla="*/ 40156 h 591220"/>
                <a:gd name="connsiteX11" fmla="*/ 645490 w 849529"/>
                <a:gd name="connsiteY11" fmla="*/ 62014 h 591220"/>
                <a:gd name="connsiteX12" fmla="*/ 670991 w 849529"/>
                <a:gd name="connsiteY12" fmla="*/ 83872 h 591220"/>
                <a:gd name="connsiteX13" fmla="*/ 674634 w 849529"/>
                <a:gd name="connsiteY13" fmla="*/ 94801 h 591220"/>
                <a:gd name="connsiteX14" fmla="*/ 681920 w 849529"/>
                <a:gd name="connsiteY14" fmla="*/ 105730 h 591220"/>
                <a:gd name="connsiteX15" fmla="*/ 696492 w 849529"/>
                <a:gd name="connsiteY15" fmla="*/ 156733 h 591220"/>
                <a:gd name="connsiteX16" fmla="*/ 703778 w 849529"/>
                <a:gd name="connsiteY16" fmla="*/ 167662 h 591220"/>
                <a:gd name="connsiteX17" fmla="*/ 718350 w 849529"/>
                <a:gd name="connsiteY17" fmla="*/ 171305 h 591220"/>
                <a:gd name="connsiteX18" fmla="*/ 729280 w 849529"/>
                <a:gd name="connsiteY18" fmla="*/ 178591 h 591220"/>
                <a:gd name="connsiteX19" fmla="*/ 732923 w 849529"/>
                <a:gd name="connsiteY19" fmla="*/ 189520 h 591220"/>
                <a:gd name="connsiteX20" fmla="*/ 736566 w 849529"/>
                <a:gd name="connsiteY20" fmla="*/ 204092 h 591220"/>
                <a:gd name="connsiteX21" fmla="*/ 747495 w 849529"/>
                <a:gd name="connsiteY21" fmla="*/ 215021 h 591220"/>
                <a:gd name="connsiteX22" fmla="*/ 751138 w 849529"/>
                <a:gd name="connsiteY22" fmla="*/ 225950 h 591220"/>
                <a:gd name="connsiteX23" fmla="*/ 762067 w 849529"/>
                <a:gd name="connsiteY23" fmla="*/ 247808 h 591220"/>
                <a:gd name="connsiteX24" fmla="*/ 769353 w 849529"/>
                <a:gd name="connsiteY24" fmla="*/ 276953 h 591220"/>
                <a:gd name="connsiteX25" fmla="*/ 780282 w 849529"/>
                <a:gd name="connsiteY25" fmla="*/ 302454 h 591220"/>
                <a:gd name="connsiteX26" fmla="*/ 791211 w 849529"/>
                <a:gd name="connsiteY26" fmla="*/ 306097 h 591220"/>
                <a:gd name="connsiteX27" fmla="*/ 794854 w 849529"/>
                <a:gd name="connsiteY27" fmla="*/ 317026 h 591220"/>
                <a:gd name="connsiteX28" fmla="*/ 798497 w 849529"/>
                <a:gd name="connsiteY28" fmla="*/ 331598 h 591220"/>
                <a:gd name="connsiteX29" fmla="*/ 809426 w 849529"/>
                <a:gd name="connsiteY29" fmla="*/ 342527 h 591220"/>
                <a:gd name="connsiteX30" fmla="*/ 820355 w 849529"/>
                <a:gd name="connsiteY30" fmla="*/ 375314 h 591220"/>
                <a:gd name="connsiteX31" fmla="*/ 823998 w 849529"/>
                <a:gd name="connsiteY31" fmla="*/ 386243 h 591220"/>
                <a:gd name="connsiteX32" fmla="*/ 838570 w 849529"/>
                <a:gd name="connsiteY32" fmla="*/ 408102 h 591220"/>
                <a:gd name="connsiteX33" fmla="*/ 845856 w 849529"/>
                <a:gd name="connsiteY33" fmla="*/ 419031 h 591220"/>
                <a:gd name="connsiteX34" fmla="*/ 849499 w 849529"/>
                <a:gd name="connsiteY34" fmla="*/ 429960 h 591220"/>
                <a:gd name="connsiteX35" fmla="*/ 845856 w 849529"/>
                <a:gd name="connsiteY35" fmla="*/ 440889 h 591220"/>
                <a:gd name="connsiteX36" fmla="*/ 849499 w 849529"/>
                <a:gd name="connsiteY36" fmla="*/ 451818 h 591220"/>
                <a:gd name="connsiteX37" fmla="*/ 842213 w 849529"/>
                <a:gd name="connsiteY37" fmla="*/ 473676 h 591220"/>
                <a:gd name="connsiteX38" fmla="*/ 838570 w 849529"/>
                <a:gd name="connsiteY38" fmla="*/ 484605 h 591220"/>
                <a:gd name="connsiteX39" fmla="*/ 834927 w 849529"/>
                <a:gd name="connsiteY39" fmla="*/ 495534 h 591220"/>
                <a:gd name="connsiteX40" fmla="*/ 823998 w 849529"/>
                <a:gd name="connsiteY40" fmla="*/ 502820 h 591220"/>
                <a:gd name="connsiteX41" fmla="*/ 816712 w 849529"/>
                <a:gd name="connsiteY41" fmla="*/ 524678 h 591220"/>
                <a:gd name="connsiteX42" fmla="*/ 809426 w 849529"/>
                <a:gd name="connsiteY42" fmla="*/ 531965 h 591220"/>
                <a:gd name="connsiteX43" fmla="*/ 780282 w 849529"/>
                <a:gd name="connsiteY43" fmla="*/ 546537 h 591220"/>
                <a:gd name="connsiteX44" fmla="*/ 747495 w 849529"/>
                <a:gd name="connsiteY44" fmla="*/ 557466 h 591220"/>
                <a:gd name="connsiteX45" fmla="*/ 736566 w 849529"/>
                <a:gd name="connsiteY45" fmla="*/ 561109 h 591220"/>
                <a:gd name="connsiteX46" fmla="*/ 685563 w 849529"/>
                <a:gd name="connsiteY46" fmla="*/ 564752 h 591220"/>
                <a:gd name="connsiteX47" fmla="*/ 649133 w 849529"/>
                <a:gd name="connsiteY47" fmla="*/ 572038 h 591220"/>
                <a:gd name="connsiteX48" fmla="*/ 638204 w 849529"/>
                <a:gd name="connsiteY48" fmla="*/ 575681 h 591220"/>
                <a:gd name="connsiteX49" fmla="*/ 594487 w 849529"/>
                <a:gd name="connsiteY49" fmla="*/ 579324 h 591220"/>
                <a:gd name="connsiteX50" fmla="*/ 561700 w 849529"/>
                <a:gd name="connsiteY50" fmla="*/ 579324 h 591220"/>
                <a:gd name="connsiteX51" fmla="*/ 543485 w 849529"/>
                <a:gd name="connsiteY51" fmla="*/ 575681 h 591220"/>
                <a:gd name="connsiteX52" fmla="*/ 532556 w 849529"/>
                <a:gd name="connsiteY52" fmla="*/ 579324 h 591220"/>
                <a:gd name="connsiteX53" fmla="*/ 517984 w 849529"/>
                <a:gd name="connsiteY53" fmla="*/ 586610 h 591220"/>
                <a:gd name="connsiteX54" fmla="*/ 503412 w 849529"/>
                <a:gd name="connsiteY54" fmla="*/ 590253 h 591220"/>
                <a:gd name="connsiteX55" fmla="*/ 474268 w 849529"/>
                <a:gd name="connsiteY55" fmla="*/ 590253 h 591220"/>
                <a:gd name="connsiteX56" fmla="*/ 408693 w 849529"/>
                <a:gd name="connsiteY56" fmla="*/ 579324 h 591220"/>
                <a:gd name="connsiteX57" fmla="*/ 350405 w 849529"/>
                <a:gd name="connsiteY57" fmla="*/ 579324 h 591220"/>
                <a:gd name="connsiteX58" fmla="*/ 306688 w 849529"/>
                <a:gd name="connsiteY58" fmla="*/ 586610 h 591220"/>
                <a:gd name="connsiteX59" fmla="*/ 295759 w 849529"/>
                <a:gd name="connsiteY59" fmla="*/ 575681 h 591220"/>
                <a:gd name="connsiteX60" fmla="*/ 208327 w 849529"/>
                <a:gd name="connsiteY60" fmla="*/ 564752 h 591220"/>
                <a:gd name="connsiteX61" fmla="*/ 193754 w 849529"/>
                <a:gd name="connsiteY61" fmla="*/ 561109 h 591220"/>
                <a:gd name="connsiteX62" fmla="*/ 171896 w 849529"/>
                <a:gd name="connsiteY62" fmla="*/ 568395 h 591220"/>
                <a:gd name="connsiteX63" fmla="*/ 113608 w 849529"/>
                <a:gd name="connsiteY63" fmla="*/ 561109 h 591220"/>
                <a:gd name="connsiteX64" fmla="*/ 95393 w 849529"/>
                <a:gd name="connsiteY64" fmla="*/ 557466 h 591220"/>
                <a:gd name="connsiteX65" fmla="*/ 84464 w 849529"/>
                <a:gd name="connsiteY65" fmla="*/ 561109 h 591220"/>
                <a:gd name="connsiteX66" fmla="*/ 73534 w 849529"/>
                <a:gd name="connsiteY66" fmla="*/ 557466 h 591220"/>
                <a:gd name="connsiteX67" fmla="*/ 48033 w 849529"/>
                <a:gd name="connsiteY67" fmla="*/ 546537 h 591220"/>
                <a:gd name="connsiteX68" fmla="*/ 40747 w 849529"/>
                <a:gd name="connsiteY68" fmla="*/ 535608 h 591220"/>
                <a:gd name="connsiteX69" fmla="*/ 11603 w 849529"/>
                <a:gd name="connsiteY69" fmla="*/ 521035 h 591220"/>
                <a:gd name="connsiteX70" fmla="*/ 7960 w 849529"/>
                <a:gd name="connsiteY70" fmla="*/ 510106 h 591220"/>
                <a:gd name="connsiteX71" fmla="*/ 674 w 849529"/>
                <a:gd name="connsiteY71" fmla="*/ 491891 h 591220"/>
                <a:gd name="connsiteX72" fmla="*/ 4317 w 849529"/>
                <a:gd name="connsiteY72" fmla="*/ 480962 h 591220"/>
                <a:gd name="connsiteX73" fmla="*/ 4317 w 849529"/>
                <a:gd name="connsiteY73" fmla="*/ 459104 h 591220"/>
                <a:gd name="connsiteX74" fmla="*/ 674 w 849529"/>
                <a:gd name="connsiteY74" fmla="*/ 448175 h 591220"/>
                <a:gd name="connsiteX75" fmla="*/ 4317 w 849529"/>
                <a:gd name="connsiteY75" fmla="*/ 437246 h 591220"/>
                <a:gd name="connsiteX76" fmla="*/ 11603 w 849529"/>
                <a:gd name="connsiteY76" fmla="*/ 397173 h 591220"/>
                <a:gd name="connsiteX77" fmla="*/ 22532 w 849529"/>
                <a:gd name="connsiteY77" fmla="*/ 386243 h 591220"/>
                <a:gd name="connsiteX78" fmla="*/ 26175 w 849529"/>
                <a:gd name="connsiteY78" fmla="*/ 375314 h 591220"/>
                <a:gd name="connsiteX79" fmla="*/ 48033 w 849529"/>
                <a:gd name="connsiteY79" fmla="*/ 342527 h 591220"/>
                <a:gd name="connsiteX80" fmla="*/ 55319 w 849529"/>
                <a:gd name="connsiteY80" fmla="*/ 331598 h 591220"/>
                <a:gd name="connsiteX81" fmla="*/ 58962 w 849529"/>
                <a:gd name="connsiteY81" fmla="*/ 320669 h 591220"/>
                <a:gd name="connsiteX82" fmla="*/ 69891 w 849529"/>
                <a:gd name="connsiteY82" fmla="*/ 309740 h 591220"/>
                <a:gd name="connsiteX83" fmla="*/ 80821 w 849529"/>
                <a:gd name="connsiteY83" fmla="*/ 295168 h 591220"/>
                <a:gd name="connsiteX84" fmla="*/ 95393 w 849529"/>
                <a:gd name="connsiteY84" fmla="*/ 273310 h 591220"/>
                <a:gd name="connsiteX85" fmla="*/ 113608 w 849529"/>
                <a:gd name="connsiteY85" fmla="*/ 251451 h 591220"/>
                <a:gd name="connsiteX86" fmla="*/ 124537 w 849529"/>
                <a:gd name="connsiteY86" fmla="*/ 218664 h 591220"/>
                <a:gd name="connsiteX87" fmla="*/ 131823 w 849529"/>
                <a:gd name="connsiteY87" fmla="*/ 207735 h 591220"/>
                <a:gd name="connsiteX88" fmla="*/ 139109 w 849529"/>
                <a:gd name="connsiteY88" fmla="*/ 185877 h 591220"/>
                <a:gd name="connsiteX89" fmla="*/ 150038 w 849529"/>
                <a:gd name="connsiteY89" fmla="*/ 171305 h 591220"/>
                <a:gd name="connsiteX90" fmla="*/ 171896 w 849529"/>
                <a:gd name="connsiteY90" fmla="*/ 127588 h 591220"/>
                <a:gd name="connsiteX91" fmla="*/ 182825 w 849529"/>
                <a:gd name="connsiteY91" fmla="*/ 102087 h 591220"/>
                <a:gd name="connsiteX92" fmla="*/ 186468 w 849529"/>
                <a:gd name="connsiteY92" fmla="*/ 91158 h 591220"/>
                <a:gd name="connsiteX93" fmla="*/ 197397 w 849529"/>
                <a:gd name="connsiteY93" fmla="*/ 83872 h 591220"/>
                <a:gd name="connsiteX94" fmla="*/ 201040 w 849529"/>
                <a:gd name="connsiteY94" fmla="*/ 69300 h 591220"/>
                <a:gd name="connsiteX95" fmla="*/ 226542 w 849529"/>
                <a:gd name="connsiteY95" fmla="*/ 40156 h 591220"/>
                <a:gd name="connsiteX96" fmla="*/ 252043 w 849529"/>
                <a:gd name="connsiteY96" fmla="*/ 25584 h 591220"/>
                <a:gd name="connsiteX97" fmla="*/ 262972 w 849529"/>
                <a:gd name="connsiteY97" fmla="*/ 11012 h 591220"/>
                <a:gd name="connsiteX98" fmla="*/ 270258 w 849529"/>
                <a:gd name="connsiteY98" fmla="*/ 82 h 591220"/>
                <a:gd name="connsiteX99" fmla="*/ 277544 w 849529"/>
                <a:gd name="connsiteY99" fmla="*/ 7369 h 591220"/>
                <a:gd name="connsiteX100" fmla="*/ 262972 w 849529"/>
                <a:gd name="connsiteY100" fmla="*/ 82 h 591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49529" h="591220">
                  <a:moveTo>
                    <a:pt x="262972" y="82"/>
                  </a:moveTo>
                  <a:lnTo>
                    <a:pt x="262972" y="82"/>
                  </a:lnTo>
                  <a:cubicBezTo>
                    <a:pt x="273901" y="3725"/>
                    <a:pt x="285007" y="6876"/>
                    <a:pt x="295759" y="11012"/>
                  </a:cubicBezTo>
                  <a:cubicBezTo>
                    <a:pt x="300828" y="12962"/>
                    <a:pt x="304903" y="18123"/>
                    <a:pt x="310331" y="18298"/>
                  </a:cubicBezTo>
                  <a:lnTo>
                    <a:pt x="408693" y="14655"/>
                  </a:lnTo>
                  <a:lnTo>
                    <a:pt x="470625" y="7369"/>
                  </a:lnTo>
                  <a:cubicBezTo>
                    <a:pt x="487669" y="7369"/>
                    <a:pt x="504653" y="9469"/>
                    <a:pt x="521627" y="11012"/>
                  </a:cubicBezTo>
                  <a:cubicBezTo>
                    <a:pt x="534574" y="12189"/>
                    <a:pt x="562758" y="16367"/>
                    <a:pt x="576272" y="18298"/>
                  </a:cubicBezTo>
                  <a:cubicBezTo>
                    <a:pt x="605415" y="28012"/>
                    <a:pt x="568986" y="18298"/>
                    <a:pt x="598131" y="18298"/>
                  </a:cubicBezTo>
                  <a:cubicBezTo>
                    <a:pt x="605518" y="18298"/>
                    <a:pt x="612703" y="20727"/>
                    <a:pt x="619989" y="21941"/>
                  </a:cubicBezTo>
                  <a:cubicBezTo>
                    <a:pt x="629959" y="28588"/>
                    <a:pt x="633091" y="28652"/>
                    <a:pt x="638204" y="40156"/>
                  </a:cubicBezTo>
                  <a:cubicBezTo>
                    <a:pt x="641323" y="47174"/>
                    <a:pt x="640059" y="56583"/>
                    <a:pt x="645490" y="62014"/>
                  </a:cubicBezTo>
                  <a:cubicBezTo>
                    <a:pt x="663158" y="79682"/>
                    <a:pt x="654346" y="72776"/>
                    <a:pt x="670991" y="83872"/>
                  </a:cubicBezTo>
                  <a:cubicBezTo>
                    <a:pt x="672205" y="87515"/>
                    <a:pt x="672917" y="91366"/>
                    <a:pt x="674634" y="94801"/>
                  </a:cubicBezTo>
                  <a:cubicBezTo>
                    <a:pt x="676592" y="98717"/>
                    <a:pt x="681061" y="101437"/>
                    <a:pt x="681920" y="105730"/>
                  </a:cubicBezTo>
                  <a:cubicBezTo>
                    <a:pt x="692399" y="158125"/>
                    <a:pt x="671458" y="140044"/>
                    <a:pt x="696492" y="156733"/>
                  </a:cubicBezTo>
                  <a:cubicBezTo>
                    <a:pt x="698921" y="160376"/>
                    <a:pt x="700135" y="165233"/>
                    <a:pt x="703778" y="167662"/>
                  </a:cubicBezTo>
                  <a:cubicBezTo>
                    <a:pt x="707944" y="170439"/>
                    <a:pt x="713748" y="169333"/>
                    <a:pt x="718350" y="171305"/>
                  </a:cubicBezTo>
                  <a:cubicBezTo>
                    <a:pt x="722375" y="173030"/>
                    <a:pt x="725637" y="176162"/>
                    <a:pt x="729280" y="178591"/>
                  </a:cubicBezTo>
                  <a:cubicBezTo>
                    <a:pt x="730494" y="182234"/>
                    <a:pt x="731868" y="185828"/>
                    <a:pt x="732923" y="189520"/>
                  </a:cubicBezTo>
                  <a:cubicBezTo>
                    <a:pt x="734298" y="194334"/>
                    <a:pt x="734082" y="199745"/>
                    <a:pt x="736566" y="204092"/>
                  </a:cubicBezTo>
                  <a:cubicBezTo>
                    <a:pt x="739122" y="208565"/>
                    <a:pt x="743852" y="211378"/>
                    <a:pt x="747495" y="215021"/>
                  </a:cubicBezTo>
                  <a:cubicBezTo>
                    <a:pt x="748709" y="218664"/>
                    <a:pt x="749421" y="222515"/>
                    <a:pt x="751138" y="225950"/>
                  </a:cubicBezTo>
                  <a:cubicBezTo>
                    <a:pt x="761086" y="245845"/>
                    <a:pt x="756573" y="227664"/>
                    <a:pt x="762067" y="247808"/>
                  </a:cubicBezTo>
                  <a:cubicBezTo>
                    <a:pt x="764702" y="257469"/>
                    <a:pt x="766924" y="267238"/>
                    <a:pt x="769353" y="276953"/>
                  </a:cubicBezTo>
                  <a:cubicBezTo>
                    <a:pt x="771541" y="285703"/>
                    <a:pt x="772420" y="296164"/>
                    <a:pt x="780282" y="302454"/>
                  </a:cubicBezTo>
                  <a:cubicBezTo>
                    <a:pt x="783281" y="304853"/>
                    <a:pt x="787568" y="304883"/>
                    <a:pt x="791211" y="306097"/>
                  </a:cubicBezTo>
                  <a:cubicBezTo>
                    <a:pt x="792425" y="309740"/>
                    <a:pt x="793799" y="313334"/>
                    <a:pt x="794854" y="317026"/>
                  </a:cubicBezTo>
                  <a:cubicBezTo>
                    <a:pt x="796229" y="321840"/>
                    <a:pt x="796013" y="327251"/>
                    <a:pt x="798497" y="331598"/>
                  </a:cubicBezTo>
                  <a:cubicBezTo>
                    <a:pt x="801053" y="336071"/>
                    <a:pt x="805783" y="338884"/>
                    <a:pt x="809426" y="342527"/>
                  </a:cubicBezTo>
                  <a:lnTo>
                    <a:pt x="820355" y="375314"/>
                  </a:lnTo>
                  <a:cubicBezTo>
                    <a:pt x="821569" y="378957"/>
                    <a:pt x="821868" y="383048"/>
                    <a:pt x="823998" y="386243"/>
                  </a:cubicBezTo>
                  <a:lnTo>
                    <a:pt x="838570" y="408102"/>
                  </a:lnTo>
                  <a:cubicBezTo>
                    <a:pt x="840999" y="411745"/>
                    <a:pt x="844471" y="414877"/>
                    <a:pt x="845856" y="419031"/>
                  </a:cubicBezTo>
                  <a:lnTo>
                    <a:pt x="849499" y="429960"/>
                  </a:lnTo>
                  <a:cubicBezTo>
                    <a:pt x="848285" y="433603"/>
                    <a:pt x="845856" y="437049"/>
                    <a:pt x="845856" y="440889"/>
                  </a:cubicBezTo>
                  <a:cubicBezTo>
                    <a:pt x="845856" y="444729"/>
                    <a:pt x="849923" y="448001"/>
                    <a:pt x="849499" y="451818"/>
                  </a:cubicBezTo>
                  <a:cubicBezTo>
                    <a:pt x="848651" y="459451"/>
                    <a:pt x="844642" y="466390"/>
                    <a:pt x="842213" y="473676"/>
                  </a:cubicBezTo>
                  <a:lnTo>
                    <a:pt x="838570" y="484605"/>
                  </a:lnTo>
                  <a:cubicBezTo>
                    <a:pt x="837356" y="488248"/>
                    <a:pt x="838122" y="493404"/>
                    <a:pt x="834927" y="495534"/>
                  </a:cubicBezTo>
                  <a:lnTo>
                    <a:pt x="823998" y="502820"/>
                  </a:lnTo>
                  <a:cubicBezTo>
                    <a:pt x="821569" y="510106"/>
                    <a:pt x="822142" y="519247"/>
                    <a:pt x="816712" y="524678"/>
                  </a:cubicBezTo>
                  <a:cubicBezTo>
                    <a:pt x="814283" y="527107"/>
                    <a:pt x="812108" y="529819"/>
                    <a:pt x="809426" y="531965"/>
                  </a:cubicBezTo>
                  <a:cubicBezTo>
                    <a:pt x="799302" y="540065"/>
                    <a:pt x="793233" y="541828"/>
                    <a:pt x="780282" y="546537"/>
                  </a:cubicBezTo>
                  <a:cubicBezTo>
                    <a:pt x="769455" y="550474"/>
                    <a:pt x="758424" y="553823"/>
                    <a:pt x="747495" y="557466"/>
                  </a:cubicBezTo>
                  <a:cubicBezTo>
                    <a:pt x="743852" y="558680"/>
                    <a:pt x="740396" y="560835"/>
                    <a:pt x="736566" y="561109"/>
                  </a:cubicBezTo>
                  <a:lnTo>
                    <a:pt x="685563" y="564752"/>
                  </a:lnTo>
                  <a:cubicBezTo>
                    <a:pt x="668387" y="567615"/>
                    <a:pt x="664350" y="567690"/>
                    <a:pt x="649133" y="572038"/>
                  </a:cubicBezTo>
                  <a:cubicBezTo>
                    <a:pt x="645441" y="573093"/>
                    <a:pt x="642010" y="575173"/>
                    <a:pt x="638204" y="575681"/>
                  </a:cubicBezTo>
                  <a:cubicBezTo>
                    <a:pt x="623709" y="577614"/>
                    <a:pt x="609059" y="578110"/>
                    <a:pt x="594487" y="579324"/>
                  </a:cubicBezTo>
                  <a:cubicBezTo>
                    <a:pt x="569884" y="571123"/>
                    <a:pt x="600169" y="579324"/>
                    <a:pt x="561700" y="579324"/>
                  </a:cubicBezTo>
                  <a:cubicBezTo>
                    <a:pt x="555508" y="579324"/>
                    <a:pt x="549557" y="576895"/>
                    <a:pt x="543485" y="575681"/>
                  </a:cubicBezTo>
                  <a:cubicBezTo>
                    <a:pt x="539842" y="576895"/>
                    <a:pt x="536086" y="577811"/>
                    <a:pt x="532556" y="579324"/>
                  </a:cubicBezTo>
                  <a:cubicBezTo>
                    <a:pt x="527564" y="581463"/>
                    <a:pt x="523069" y="584703"/>
                    <a:pt x="517984" y="586610"/>
                  </a:cubicBezTo>
                  <a:cubicBezTo>
                    <a:pt x="513296" y="588368"/>
                    <a:pt x="508269" y="589039"/>
                    <a:pt x="503412" y="590253"/>
                  </a:cubicBezTo>
                  <a:cubicBezTo>
                    <a:pt x="442349" y="574987"/>
                    <a:pt x="535331" y="595804"/>
                    <a:pt x="474268" y="590253"/>
                  </a:cubicBezTo>
                  <a:cubicBezTo>
                    <a:pt x="452199" y="588247"/>
                    <a:pt x="408693" y="579324"/>
                    <a:pt x="408693" y="579324"/>
                  </a:cubicBezTo>
                  <a:cubicBezTo>
                    <a:pt x="367690" y="595725"/>
                    <a:pt x="418051" y="579324"/>
                    <a:pt x="350405" y="579324"/>
                  </a:cubicBezTo>
                  <a:cubicBezTo>
                    <a:pt x="335632" y="579324"/>
                    <a:pt x="321260" y="584181"/>
                    <a:pt x="306688" y="586610"/>
                  </a:cubicBezTo>
                  <a:cubicBezTo>
                    <a:pt x="303045" y="582967"/>
                    <a:pt x="300702" y="577135"/>
                    <a:pt x="295759" y="575681"/>
                  </a:cubicBezTo>
                  <a:cubicBezTo>
                    <a:pt x="281832" y="571585"/>
                    <a:pt x="226913" y="566611"/>
                    <a:pt x="208327" y="564752"/>
                  </a:cubicBezTo>
                  <a:cubicBezTo>
                    <a:pt x="203469" y="563538"/>
                    <a:pt x="198736" y="560611"/>
                    <a:pt x="193754" y="561109"/>
                  </a:cubicBezTo>
                  <a:cubicBezTo>
                    <a:pt x="186112" y="561873"/>
                    <a:pt x="171896" y="568395"/>
                    <a:pt x="171896" y="568395"/>
                  </a:cubicBezTo>
                  <a:lnTo>
                    <a:pt x="113608" y="561109"/>
                  </a:lnTo>
                  <a:cubicBezTo>
                    <a:pt x="107478" y="560233"/>
                    <a:pt x="101585" y="557466"/>
                    <a:pt x="95393" y="557466"/>
                  </a:cubicBezTo>
                  <a:cubicBezTo>
                    <a:pt x="91553" y="557466"/>
                    <a:pt x="88107" y="559895"/>
                    <a:pt x="84464" y="561109"/>
                  </a:cubicBezTo>
                  <a:cubicBezTo>
                    <a:pt x="80821" y="559895"/>
                    <a:pt x="77064" y="558979"/>
                    <a:pt x="73534" y="557466"/>
                  </a:cubicBezTo>
                  <a:cubicBezTo>
                    <a:pt x="42017" y="543959"/>
                    <a:pt x="73667" y="555082"/>
                    <a:pt x="48033" y="546537"/>
                  </a:cubicBezTo>
                  <a:cubicBezTo>
                    <a:pt x="45604" y="542894"/>
                    <a:pt x="43843" y="538704"/>
                    <a:pt x="40747" y="535608"/>
                  </a:cubicBezTo>
                  <a:cubicBezTo>
                    <a:pt x="33472" y="528333"/>
                    <a:pt x="20298" y="524514"/>
                    <a:pt x="11603" y="521035"/>
                  </a:cubicBezTo>
                  <a:cubicBezTo>
                    <a:pt x="10389" y="517392"/>
                    <a:pt x="9308" y="513702"/>
                    <a:pt x="7960" y="510106"/>
                  </a:cubicBezTo>
                  <a:cubicBezTo>
                    <a:pt x="5664" y="503983"/>
                    <a:pt x="1485" y="498380"/>
                    <a:pt x="674" y="491891"/>
                  </a:cubicBezTo>
                  <a:cubicBezTo>
                    <a:pt x="198" y="488081"/>
                    <a:pt x="3103" y="484605"/>
                    <a:pt x="4317" y="480962"/>
                  </a:cubicBezTo>
                  <a:cubicBezTo>
                    <a:pt x="-5398" y="451818"/>
                    <a:pt x="4317" y="488248"/>
                    <a:pt x="4317" y="459104"/>
                  </a:cubicBezTo>
                  <a:cubicBezTo>
                    <a:pt x="4317" y="455264"/>
                    <a:pt x="1888" y="451818"/>
                    <a:pt x="674" y="448175"/>
                  </a:cubicBezTo>
                  <a:cubicBezTo>
                    <a:pt x="1888" y="444532"/>
                    <a:pt x="3630" y="441024"/>
                    <a:pt x="4317" y="437246"/>
                  </a:cubicBezTo>
                  <a:cubicBezTo>
                    <a:pt x="4568" y="435864"/>
                    <a:pt x="6381" y="405006"/>
                    <a:pt x="11603" y="397173"/>
                  </a:cubicBezTo>
                  <a:cubicBezTo>
                    <a:pt x="14461" y="392886"/>
                    <a:pt x="18889" y="389886"/>
                    <a:pt x="22532" y="386243"/>
                  </a:cubicBezTo>
                  <a:cubicBezTo>
                    <a:pt x="23746" y="382600"/>
                    <a:pt x="24310" y="378671"/>
                    <a:pt x="26175" y="375314"/>
                  </a:cubicBezTo>
                  <a:lnTo>
                    <a:pt x="48033" y="342527"/>
                  </a:lnTo>
                  <a:cubicBezTo>
                    <a:pt x="50462" y="338884"/>
                    <a:pt x="53934" y="335752"/>
                    <a:pt x="55319" y="331598"/>
                  </a:cubicBezTo>
                  <a:cubicBezTo>
                    <a:pt x="56533" y="327955"/>
                    <a:pt x="56832" y="323864"/>
                    <a:pt x="58962" y="320669"/>
                  </a:cubicBezTo>
                  <a:cubicBezTo>
                    <a:pt x="61820" y="316382"/>
                    <a:pt x="66538" y="313652"/>
                    <a:pt x="69891" y="309740"/>
                  </a:cubicBezTo>
                  <a:cubicBezTo>
                    <a:pt x="73843" y="305130"/>
                    <a:pt x="77178" y="300025"/>
                    <a:pt x="80821" y="295168"/>
                  </a:cubicBezTo>
                  <a:cubicBezTo>
                    <a:pt x="89484" y="269180"/>
                    <a:pt x="77200" y="300601"/>
                    <a:pt x="95393" y="273310"/>
                  </a:cubicBezTo>
                  <a:cubicBezTo>
                    <a:pt x="112082" y="248275"/>
                    <a:pt x="78373" y="277877"/>
                    <a:pt x="113608" y="251451"/>
                  </a:cubicBezTo>
                  <a:cubicBezTo>
                    <a:pt x="117251" y="240522"/>
                    <a:pt x="118147" y="228249"/>
                    <a:pt x="124537" y="218664"/>
                  </a:cubicBezTo>
                  <a:cubicBezTo>
                    <a:pt x="126966" y="215021"/>
                    <a:pt x="130045" y="211736"/>
                    <a:pt x="131823" y="207735"/>
                  </a:cubicBezTo>
                  <a:cubicBezTo>
                    <a:pt x="134942" y="200717"/>
                    <a:pt x="134501" y="192021"/>
                    <a:pt x="139109" y="185877"/>
                  </a:cubicBezTo>
                  <a:cubicBezTo>
                    <a:pt x="142752" y="181020"/>
                    <a:pt x="147323" y="176736"/>
                    <a:pt x="150038" y="171305"/>
                  </a:cubicBezTo>
                  <a:cubicBezTo>
                    <a:pt x="173811" y="123760"/>
                    <a:pt x="153281" y="146205"/>
                    <a:pt x="171896" y="127588"/>
                  </a:cubicBezTo>
                  <a:cubicBezTo>
                    <a:pt x="175539" y="119088"/>
                    <a:pt x="179390" y="110674"/>
                    <a:pt x="182825" y="102087"/>
                  </a:cubicBezTo>
                  <a:cubicBezTo>
                    <a:pt x="184251" y="98522"/>
                    <a:pt x="184069" y="94157"/>
                    <a:pt x="186468" y="91158"/>
                  </a:cubicBezTo>
                  <a:cubicBezTo>
                    <a:pt x="189203" y="87739"/>
                    <a:pt x="193754" y="86301"/>
                    <a:pt x="197397" y="83872"/>
                  </a:cubicBezTo>
                  <a:cubicBezTo>
                    <a:pt x="198611" y="79015"/>
                    <a:pt x="198801" y="73778"/>
                    <a:pt x="201040" y="69300"/>
                  </a:cubicBezTo>
                  <a:cubicBezTo>
                    <a:pt x="212779" y="45823"/>
                    <a:pt x="210958" y="51287"/>
                    <a:pt x="226542" y="40156"/>
                  </a:cubicBezTo>
                  <a:cubicBezTo>
                    <a:pt x="245840" y="26372"/>
                    <a:pt x="234308" y="31496"/>
                    <a:pt x="252043" y="25584"/>
                  </a:cubicBezTo>
                  <a:cubicBezTo>
                    <a:pt x="255686" y="20727"/>
                    <a:pt x="259443" y="15953"/>
                    <a:pt x="262972" y="11012"/>
                  </a:cubicBezTo>
                  <a:cubicBezTo>
                    <a:pt x="265517" y="7449"/>
                    <a:pt x="266010" y="1144"/>
                    <a:pt x="270258" y="82"/>
                  </a:cubicBezTo>
                  <a:cubicBezTo>
                    <a:pt x="273590" y="-751"/>
                    <a:pt x="275115" y="4940"/>
                    <a:pt x="277544" y="7369"/>
                  </a:cubicBezTo>
                  <a:cubicBezTo>
                    <a:pt x="268911" y="20319"/>
                    <a:pt x="265401" y="1296"/>
                    <a:pt x="262972" y="82"/>
                  </a:cubicBezTo>
                  <a:close/>
                </a:path>
              </a:pathLst>
            </a:custGeom>
            <a:solidFill>
              <a:srgbClr val="DC498D"/>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a:ln>
                  <a:noFill/>
                </a:ln>
                <a:solidFill>
                  <a:srgbClr val="5F5F5F"/>
                </a:solidFill>
                <a:effectLst/>
                <a:uLnTx/>
                <a:uFillTx/>
                <a:latin typeface="europa"/>
                <a:ea typeface="+mn-ea"/>
                <a:cs typeface="+mn-cs"/>
              </a:endParaRPr>
            </a:p>
          </p:txBody>
        </p:sp>
        <p:pic>
          <p:nvPicPr>
            <p:cNvPr id="44" name="Picture 43"/>
            <p:cNvPicPr>
              <a:picLocks noChangeAspect="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r="41879"/>
            <a:stretch/>
          </p:blipFill>
          <p:spPr>
            <a:xfrm>
              <a:off x="7589608" y="4012028"/>
              <a:ext cx="609613" cy="702745"/>
            </a:xfrm>
            <a:prstGeom prst="rect">
              <a:avLst/>
            </a:prstGeom>
          </p:spPr>
        </p:pic>
        <p:sp>
          <p:nvSpPr>
            <p:cNvPr id="45" name="Rectangle 44"/>
            <p:cNvSpPr/>
            <p:nvPr/>
          </p:nvSpPr>
          <p:spPr>
            <a:xfrm>
              <a:off x="7694107" y="4363400"/>
              <a:ext cx="280863" cy="297517"/>
            </a:xfrm>
            <a:prstGeom prst="rect">
              <a:avLst/>
            </a:prstGeom>
          </p:spPr>
          <p:txBody>
            <a:bodyPr wrap="square">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Black" panose="020B0A04020102020204" pitchFamily="34" charset="0"/>
                  <a:ea typeface="+mn-ea"/>
                  <a:cs typeface="+mn-cs"/>
                </a:rPr>
                <a:t>A</a:t>
              </a:r>
            </a:p>
          </p:txBody>
        </p:sp>
      </p:grpSp>
      <p:sp>
        <p:nvSpPr>
          <p:cNvPr id="7" name="Oval 6"/>
          <p:cNvSpPr/>
          <p:nvPr/>
        </p:nvSpPr>
        <p:spPr>
          <a:xfrm>
            <a:off x="2005350" y="2204864"/>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p:txBody>
      </p:sp>
      <p:sp>
        <p:nvSpPr>
          <p:cNvPr id="55" name="Oval 54"/>
          <p:cNvSpPr/>
          <p:nvPr/>
        </p:nvSpPr>
        <p:spPr>
          <a:xfrm>
            <a:off x="2009707" y="2565580"/>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p:txBody>
      </p:sp>
      <p:sp>
        <p:nvSpPr>
          <p:cNvPr id="57" name="Oval 56"/>
          <p:cNvSpPr/>
          <p:nvPr/>
        </p:nvSpPr>
        <p:spPr>
          <a:xfrm>
            <a:off x="2009707" y="2914244"/>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p:txBody>
      </p:sp>
      <p:sp>
        <p:nvSpPr>
          <p:cNvPr id="58" name="Oval 57"/>
          <p:cNvSpPr/>
          <p:nvPr/>
        </p:nvSpPr>
        <p:spPr>
          <a:xfrm>
            <a:off x="2013974" y="3280797"/>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p:txBody>
      </p:sp>
      <p:sp>
        <p:nvSpPr>
          <p:cNvPr id="59" name="Oval 58"/>
          <p:cNvSpPr/>
          <p:nvPr/>
        </p:nvSpPr>
        <p:spPr>
          <a:xfrm>
            <a:off x="2018331" y="3641513"/>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endParaRPr kumimoji="0" lang="en-US" sz="1800" b="1" i="0" u="none" strike="noStrike" kern="1200" cap="none" spc="0" normalizeH="0" baseline="0" noProof="0">
              <a:ln>
                <a:noFill/>
              </a:ln>
              <a:solidFill>
                <a:srgbClr val="75BDD5"/>
              </a:solidFill>
              <a:effectLst/>
              <a:uLnTx/>
              <a:uFillTx/>
              <a:latin typeface="Arial Black" panose="020B0A04020102020204" pitchFamily="34" charset="0"/>
              <a:ea typeface="+mn-ea"/>
              <a:cs typeface="+mn-cs"/>
            </a:endParaRPr>
          </a:p>
        </p:txBody>
      </p:sp>
      <p:sp>
        <p:nvSpPr>
          <p:cNvPr id="60" name="Oval 59"/>
          <p:cNvSpPr/>
          <p:nvPr/>
        </p:nvSpPr>
        <p:spPr>
          <a:xfrm>
            <a:off x="2018331" y="3990177"/>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61" name="Oval 60"/>
          <p:cNvSpPr/>
          <p:nvPr/>
        </p:nvSpPr>
        <p:spPr>
          <a:xfrm>
            <a:off x="2013974" y="4334370"/>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p:txBody>
      </p:sp>
      <p:sp>
        <p:nvSpPr>
          <p:cNvPr id="62" name="Oval 61"/>
          <p:cNvSpPr/>
          <p:nvPr/>
        </p:nvSpPr>
        <p:spPr>
          <a:xfrm>
            <a:off x="2013974" y="4683034"/>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66" name="Oval 65"/>
          <p:cNvSpPr/>
          <p:nvPr/>
        </p:nvSpPr>
        <p:spPr>
          <a:xfrm>
            <a:off x="575901" y="4635707"/>
            <a:ext cx="336720" cy="336720"/>
          </a:xfrm>
          <a:prstGeom prst="ellipse">
            <a:avLst/>
          </a:prstGeom>
          <a:ln>
            <a:solidFill>
              <a:srgbClr val="0432FF"/>
            </a:solidFill>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p:txBody>
      </p:sp>
      <p:pic>
        <p:nvPicPr>
          <p:cNvPr id="66562" name="Picture 2" descr="Image result for camera"/>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flipH="1">
            <a:off x="874956" y="2955703"/>
            <a:ext cx="723392" cy="723392"/>
          </a:xfrm>
          <a:prstGeom prst="rect">
            <a:avLst/>
          </a:prstGeom>
          <a:noFill/>
          <a:extLst>
            <a:ext uri="{909E8E84-426E-40DD-AFC4-6F175D3DCCD1}">
              <a14:hiddenFill xmlns:a14="http://schemas.microsoft.com/office/drawing/2010/main">
                <a:solidFill>
                  <a:srgbClr val="FFFFFF"/>
                </a:solidFill>
              </a14:hiddenFill>
            </a:ext>
          </a:extLst>
        </p:spPr>
      </p:pic>
      <p:sp>
        <p:nvSpPr>
          <p:cNvPr id="8" name="Explosion 1 7"/>
          <p:cNvSpPr/>
          <p:nvPr/>
        </p:nvSpPr>
        <p:spPr>
          <a:xfrm>
            <a:off x="1532524" y="4418397"/>
            <a:ext cx="504056" cy="395790"/>
          </a:xfrm>
          <a:prstGeom prst="irregularSeal1">
            <a:avLst/>
          </a:prstGeom>
          <a:solidFill>
            <a:srgbClr val="FFFF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 name="Explosion 1 9"/>
          <p:cNvSpPr/>
          <p:nvPr/>
        </p:nvSpPr>
        <p:spPr>
          <a:xfrm>
            <a:off x="1221274" y="3072908"/>
            <a:ext cx="501514" cy="544609"/>
          </a:xfrm>
          <a:prstGeom prst="irregularSeal1">
            <a:avLst/>
          </a:prstGeom>
          <a:solidFill>
            <a:schemeClr val="bg1"/>
          </a:solidFill>
          <a:ln>
            <a:solidFill>
              <a:schemeClr val="accent3">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1" name="TextBox 10"/>
          <p:cNvSpPr txBox="1"/>
          <p:nvPr/>
        </p:nvSpPr>
        <p:spPr>
          <a:xfrm>
            <a:off x="768189" y="2467238"/>
            <a:ext cx="101636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Tahoma"/>
                <a:ea typeface="+mn-ea"/>
                <a:cs typeface="+mn-cs"/>
              </a:rPr>
              <a:t>Optical Sensor</a:t>
            </a:r>
          </a:p>
        </p:txBody>
      </p:sp>
      <p:pic>
        <p:nvPicPr>
          <p:cNvPr id="68" name="Picture 4" descr="https://www.compoundchem.com/wp-content/uploads/2015/03/The-Chemical-Structures-of-DNA-RNA-Aug-2018.png"/>
          <p:cNvPicPr>
            <a:picLocks noChangeAspect="1" noChangeArrowheads="1"/>
          </p:cNvPicPr>
          <p:nvPr/>
        </p:nvPicPr>
        <p:blipFill rotWithShape="1">
          <a:blip r:embed="rId5" cstate="print">
            <a:extLst>
              <a:ext uri="{28A0092B-C50C-407E-A947-70E740481C1C}">
                <a14:useLocalDpi xmlns:a14="http://schemas.microsoft.com/office/drawing/2010/main"/>
              </a:ext>
            </a:extLst>
          </a:blip>
          <a:srcRect/>
          <a:stretch/>
        </p:blipFill>
        <p:spPr bwMode="auto">
          <a:xfrm>
            <a:off x="213595" y="5223661"/>
            <a:ext cx="1898784" cy="924015"/>
          </a:xfrm>
          <a:prstGeom prst="rect">
            <a:avLst/>
          </a:prstGeom>
          <a:noFill/>
          <a:extLst>
            <a:ext uri="{909E8E84-426E-40DD-AFC4-6F175D3DCCD1}">
              <a14:hiddenFill xmlns:a14="http://schemas.microsoft.com/office/drawing/2010/main">
                <a:solidFill>
                  <a:srgbClr val="FFFFFF"/>
                </a:solidFill>
              </a14:hiddenFill>
            </a:ext>
          </a:extLst>
        </p:spPr>
      </p:pic>
      <p:pic>
        <p:nvPicPr>
          <p:cNvPr id="70" name="Picture 4" descr="https://www.compoundchem.com/wp-content/uploads/2015/03/The-Chemical-Structures-of-DNA-RNA-Aug-2018.png"/>
          <p:cNvPicPr>
            <a:picLocks noChangeAspect="1" noChangeArrowheads="1"/>
          </p:cNvPicPr>
          <p:nvPr/>
        </p:nvPicPr>
        <p:blipFill rotWithShape="1">
          <a:blip r:embed="rId6" cstate="print">
            <a:extLst>
              <a:ext uri="{28A0092B-C50C-407E-A947-70E740481C1C}">
                <a14:useLocalDpi xmlns:a14="http://schemas.microsoft.com/office/drawing/2010/main"/>
              </a:ext>
            </a:extLst>
          </a:blip>
          <a:srcRect/>
          <a:stretch/>
        </p:blipFill>
        <p:spPr bwMode="auto">
          <a:xfrm>
            <a:off x="2187092" y="5146661"/>
            <a:ext cx="1880384" cy="1078017"/>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71" name="Object 70"/>
          <p:cNvGraphicFramePr>
            <a:graphicFrameLocks noChangeAspect="1"/>
          </p:cNvGraphicFramePr>
          <p:nvPr/>
        </p:nvGraphicFramePr>
        <p:xfrm>
          <a:off x="4331251" y="3789040"/>
          <a:ext cx="4895872" cy="2150973"/>
        </p:xfrm>
        <a:graphic>
          <a:graphicData uri="http://schemas.openxmlformats.org/presentationml/2006/ole">
            <mc:AlternateContent xmlns:mc="http://schemas.openxmlformats.org/markup-compatibility/2006">
              <mc:Choice xmlns:v="urn:schemas-microsoft-com:vml" Requires="v">
                <p:oleObj name="Visio" r:id="rId7" imgW="3859192" imgH="1695803" progId="Visio.Drawing.11">
                  <p:embed/>
                </p:oleObj>
              </mc:Choice>
              <mc:Fallback>
                <p:oleObj name="Visio" r:id="rId7" imgW="3859192" imgH="1695803" progId="Visio.Drawing.11">
                  <p:embed/>
                  <p:pic>
                    <p:nvPicPr>
                      <p:cNvPr id="71" name="Object 70"/>
                      <p:cNvPicPr/>
                      <p:nvPr/>
                    </p:nvPicPr>
                    <p:blipFill>
                      <a:blip r:embed="rId8"/>
                      <a:stretch>
                        <a:fillRect/>
                      </a:stretch>
                    </p:blipFill>
                    <p:spPr>
                      <a:xfrm>
                        <a:off x="4331251" y="3789040"/>
                        <a:ext cx="4895872" cy="2150973"/>
                      </a:xfrm>
                      <a:prstGeom prst="rect">
                        <a:avLst/>
                      </a:prstGeom>
                    </p:spPr>
                  </p:pic>
                </p:oleObj>
              </mc:Fallback>
            </mc:AlternateContent>
          </a:graphicData>
        </a:graphic>
      </p:graphicFrame>
      <p:sp>
        <p:nvSpPr>
          <p:cNvPr id="6" name="TextBox 5">
            <a:extLst>
              <a:ext uri="{FF2B5EF4-FFF2-40B4-BE49-F238E27FC236}">
                <a16:creationId xmlns:a16="http://schemas.microsoft.com/office/drawing/2014/main" id="{A4FE7A4E-3CF3-7844-8015-BB8FC3EA060A}"/>
              </a:ext>
            </a:extLst>
          </p:cNvPr>
          <p:cNvSpPr txBox="1"/>
          <p:nvPr/>
        </p:nvSpPr>
        <p:spPr>
          <a:xfrm>
            <a:off x="6420170" y="5907160"/>
            <a:ext cx="2665038"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DNA fragment = Read</a:t>
            </a:r>
          </a:p>
        </p:txBody>
      </p:sp>
      <p:sp>
        <p:nvSpPr>
          <p:cNvPr id="12" name="Arc 11">
            <a:extLst>
              <a:ext uri="{FF2B5EF4-FFF2-40B4-BE49-F238E27FC236}">
                <a16:creationId xmlns:a16="http://schemas.microsoft.com/office/drawing/2014/main" id="{6EFAF209-7D27-9E46-9458-F8340B61B6B9}"/>
              </a:ext>
            </a:extLst>
          </p:cNvPr>
          <p:cNvSpPr/>
          <p:nvPr/>
        </p:nvSpPr>
        <p:spPr>
          <a:xfrm>
            <a:off x="8605746" y="5754934"/>
            <a:ext cx="245467" cy="254345"/>
          </a:xfrm>
          <a:prstGeom prst="arc">
            <a:avLst>
              <a:gd name="adj1" fmla="val 14644110"/>
              <a:gd name="adj2" fmla="val 3617865"/>
            </a:avLst>
          </a:prstGeom>
          <a:ln w="28575">
            <a:solidFill>
              <a:srgbClr val="FF000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42247164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fade">
                                      <p:cBhvr>
                                        <p:cTn id="7" dur="500"/>
                                        <p:tgtEl>
                                          <p:spTgt spid="4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7"/>
                                        </p:tgtEl>
                                        <p:attrNameLst>
                                          <p:attrName>style.visibility</p:attrName>
                                        </p:attrNameLst>
                                      </p:cBhvr>
                                      <p:to>
                                        <p:strVal val="visible"/>
                                      </p:to>
                                    </p:set>
                                    <p:animEffect transition="in" filter="fade">
                                      <p:cBhvr>
                                        <p:cTn id="12" dur="500"/>
                                        <p:tgtEl>
                                          <p:spTgt spid="4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8"/>
                                        </p:tgtEl>
                                        <p:attrNameLst>
                                          <p:attrName>style.visibility</p:attrName>
                                        </p:attrNameLst>
                                      </p:cBhvr>
                                      <p:to>
                                        <p:strVal val="visible"/>
                                      </p:to>
                                    </p:set>
                                    <p:animEffect transition="in" filter="fade">
                                      <p:cBhvr>
                                        <p:cTn id="17" dur="500"/>
                                        <p:tgtEl>
                                          <p:spTgt spid="4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500"/>
                                        <p:tgtEl>
                                          <p:spTgt spid="14"/>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500"/>
                                        <p:tgtEl>
                                          <p:spTgt spid="16"/>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500"/>
                                        <p:tgtEl>
                                          <p:spTgt spid="23"/>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6"/>
                                        </p:tgtEl>
                                        <p:attrNameLst>
                                          <p:attrName>style.visibility</p:attrName>
                                        </p:attrNameLst>
                                      </p:cBhvr>
                                      <p:to>
                                        <p:strVal val="visible"/>
                                      </p:to>
                                    </p:set>
                                    <p:animEffect transition="in" filter="fade">
                                      <p:cBhvr>
                                        <p:cTn id="38" dur="500"/>
                                        <p:tgtEl>
                                          <p:spTgt spid="26"/>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500"/>
                                        <p:tgtEl>
                                          <p:spTgt spid="27"/>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8"/>
                                        </p:tgtEl>
                                        <p:attrNameLst>
                                          <p:attrName>style.visibility</p:attrName>
                                        </p:attrNameLst>
                                      </p:cBhvr>
                                      <p:to>
                                        <p:strVal val="visible"/>
                                      </p:to>
                                    </p:set>
                                    <p:animEffect transition="in" filter="fade">
                                      <p:cBhvr>
                                        <p:cTn id="44" dur="500"/>
                                        <p:tgtEl>
                                          <p:spTgt spid="28"/>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9"/>
                                        </p:tgtEl>
                                        <p:attrNameLst>
                                          <p:attrName>style.visibility</p:attrName>
                                        </p:attrNameLst>
                                      </p:cBhvr>
                                      <p:to>
                                        <p:strVal val="visible"/>
                                      </p:to>
                                    </p:set>
                                    <p:animEffect transition="in" filter="fade">
                                      <p:cBhvr>
                                        <p:cTn id="50" dur="500"/>
                                        <p:tgtEl>
                                          <p:spTgt spid="9"/>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22"/>
                                        </p:tgtEl>
                                        <p:attrNameLst>
                                          <p:attrName>style.visibility</p:attrName>
                                        </p:attrNameLst>
                                      </p:cBhvr>
                                      <p:to>
                                        <p:strVal val="visible"/>
                                      </p:to>
                                    </p:set>
                                    <p:animEffect transition="in" filter="fade">
                                      <p:cBhvr>
                                        <p:cTn id="53" dur="500"/>
                                        <p:tgtEl>
                                          <p:spTgt spid="22"/>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25"/>
                                        </p:tgtEl>
                                        <p:attrNameLst>
                                          <p:attrName>style.visibility</p:attrName>
                                        </p:attrNameLst>
                                      </p:cBhvr>
                                      <p:to>
                                        <p:strVal val="visible"/>
                                      </p:to>
                                    </p:set>
                                    <p:animEffect transition="in" filter="fade">
                                      <p:cBhvr>
                                        <p:cTn id="56" dur="500"/>
                                        <p:tgtEl>
                                          <p:spTgt spid="25"/>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24"/>
                                        </p:tgtEl>
                                        <p:attrNameLst>
                                          <p:attrName>style.visibility</p:attrName>
                                        </p:attrNameLst>
                                      </p:cBhvr>
                                      <p:to>
                                        <p:strVal val="visible"/>
                                      </p:to>
                                    </p:set>
                                    <p:animEffect transition="in" filter="fade">
                                      <p:cBhvr>
                                        <p:cTn id="59" dur="500"/>
                                        <p:tgtEl>
                                          <p:spTgt spid="24"/>
                                        </p:tgtEl>
                                      </p:cBhvr>
                                    </p:animEffect>
                                  </p:childTnLst>
                                </p:cTn>
                              </p:par>
                            </p:childTnLst>
                          </p:cTn>
                        </p:par>
                      </p:childTnLst>
                    </p:cTn>
                  </p:par>
                  <p:par>
                    <p:cTn id="60" fill="hold">
                      <p:stCondLst>
                        <p:cond delay="indefinite"/>
                      </p:stCondLst>
                      <p:childTnLst>
                        <p:par>
                          <p:cTn id="61" fill="hold">
                            <p:stCondLst>
                              <p:cond delay="0"/>
                            </p:stCondLst>
                            <p:childTnLst>
                              <p:par>
                                <p:cTn id="62" presetID="22" presetClass="entr" presetSubtype="4" fill="hold" nodeType="clickEffect">
                                  <p:stCondLst>
                                    <p:cond delay="0"/>
                                  </p:stCondLst>
                                  <p:childTnLst>
                                    <p:set>
                                      <p:cBhvr>
                                        <p:cTn id="63" dur="1" fill="hold">
                                          <p:stCondLst>
                                            <p:cond delay="0"/>
                                          </p:stCondLst>
                                        </p:cTn>
                                        <p:tgtEl>
                                          <p:spTgt spid="71"/>
                                        </p:tgtEl>
                                        <p:attrNameLst>
                                          <p:attrName>style.visibility</p:attrName>
                                        </p:attrNameLst>
                                      </p:cBhvr>
                                      <p:to>
                                        <p:strVal val="visible"/>
                                      </p:to>
                                    </p:set>
                                    <p:animEffect transition="in" filter="wipe(down)">
                                      <p:cBhvr>
                                        <p:cTn id="64" dur="500"/>
                                        <p:tgtEl>
                                          <p:spTgt spid="71"/>
                                        </p:tgtEl>
                                      </p:cBhvr>
                                    </p:animEffect>
                                  </p:childTnLst>
                                </p:cTn>
                              </p:par>
                              <p:par>
                                <p:cTn id="65" presetID="1" presetClass="entr" presetSubtype="0" fill="hold" grpId="0" nodeType="withEffect">
                                  <p:stCondLst>
                                    <p:cond delay="0"/>
                                  </p:stCondLst>
                                  <p:childTnLst>
                                    <p:set>
                                      <p:cBhvr>
                                        <p:cTn id="66" dur="1" fill="hold">
                                          <p:stCondLst>
                                            <p:cond delay="0"/>
                                          </p:stCondLst>
                                        </p:cTn>
                                        <p:tgtEl>
                                          <p:spTgt spid="12"/>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4" grpId="0"/>
      <p:bldP spid="15" grpId="0"/>
      <p:bldP spid="16" grpId="0"/>
      <p:bldP spid="19" grpId="0"/>
      <p:bldP spid="20" grpId="0"/>
      <p:bldP spid="21" grpId="0"/>
      <p:bldP spid="22" grpId="0"/>
      <p:bldP spid="23" grpId="0"/>
      <p:bldP spid="24" grpId="0"/>
      <p:bldP spid="25" grpId="0"/>
      <p:bldP spid="26" grpId="0"/>
      <p:bldP spid="27" grpId="0"/>
      <p:bldP spid="28" grpId="0"/>
      <p:bldP spid="6" grpId="0"/>
      <p:bldP spid="12" grpId="0" animBg="1"/>
    </p:bld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Parallelogram 64"/>
          <p:cNvSpPr/>
          <p:nvPr/>
        </p:nvSpPr>
        <p:spPr>
          <a:xfrm>
            <a:off x="1289183" y="4839976"/>
            <a:ext cx="1778125" cy="285149"/>
          </a:xfrm>
          <a:prstGeom prst="parallelogram">
            <a:avLst>
              <a:gd name="adj" fmla="val 221748"/>
            </a:avLst>
          </a:prstGeom>
          <a:gradFill flip="none" rotWithShape="1">
            <a:gsLst>
              <a:gs pos="0">
                <a:schemeClr val="bg1">
                  <a:lumMod val="65000"/>
                  <a:tint val="66000"/>
                  <a:satMod val="160000"/>
                </a:schemeClr>
              </a:gs>
              <a:gs pos="50000">
                <a:schemeClr val="bg1">
                  <a:lumMod val="65000"/>
                  <a:tint val="44500"/>
                  <a:satMod val="160000"/>
                </a:schemeClr>
              </a:gs>
              <a:gs pos="100000">
                <a:schemeClr val="bg1">
                  <a:lumMod val="65000"/>
                  <a:tint val="23500"/>
                  <a:satMod val="160000"/>
                </a:schemeClr>
              </a:gs>
            </a:gsLst>
            <a:lin ang="18900000" scaled="1"/>
            <a:tileRect/>
          </a:gradFill>
          <a:ln>
            <a:solidFill>
              <a:schemeClr val="tx1"/>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100" b="1" i="0" u="none" strike="noStrike" kern="1200" cap="none" spc="0" normalizeH="0" baseline="0" noProof="0">
              <a:ln>
                <a:noFill/>
              </a:ln>
              <a:solidFill>
                <a:srgbClr val="5F5F5F"/>
              </a:solidFill>
              <a:effectLst/>
              <a:uLnTx/>
              <a:uFillTx/>
              <a:latin typeface="europa"/>
              <a:ea typeface="+mn-ea"/>
              <a:cs typeface="+mn-cs"/>
            </a:endParaRPr>
          </a:p>
        </p:txBody>
      </p:sp>
      <p:sp>
        <p:nvSpPr>
          <p:cNvPr id="2" name="Title 1"/>
          <p:cNvSpPr>
            <a:spLocks noGrp="1"/>
          </p:cNvSpPr>
          <p:nvPr>
            <p:ph type="title"/>
          </p:nvPr>
        </p:nvSpPr>
        <p:spPr/>
        <p:txBody>
          <a:bodyPr/>
          <a:lstStyle/>
          <a:p>
            <a:r>
              <a:rPr lang="en-US" dirty="0"/>
              <a:t>How Does Illumina Machine Work?</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337</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sp>
        <p:nvSpPr>
          <p:cNvPr id="5" name="Parallelogram 4"/>
          <p:cNvSpPr/>
          <p:nvPr/>
        </p:nvSpPr>
        <p:spPr>
          <a:xfrm>
            <a:off x="3347864" y="2542386"/>
            <a:ext cx="5430043" cy="870789"/>
          </a:xfrm>
          <a:prstGeom prst="parallelogram">
            <a:avLst>
              <a:gd name="adj" fmla="val 221748"/>
            </a:avLst>
          </a:prstGeom>
          <a:gradFill flip="none" rotWithShape="1">
            <a:gsLst>
              <a:gs pos="0">
                <a:schemeClr val="bg1">
                  <a:lumMod val="65000"/>
                  <a:tint val="66000"/>
                  <a:satMod val="160000"/>
                </a:schemeClr>
              </a:gs>
              <a:gs pos="50000">
                <a:schemeClr val="bg1">
                  <a:lumMod val="65000"/>
                  <a:tint val="44500"/>
                  <a:satMod val="160000"/>
                </a:schemeClr>
              </a:gs>
              <a:gs pos="100000">
                <a:schemeClr val="bg1">
                  <a:lumMod val="65000"/>
                  <a:tint val="23500"/>
                  <a:satMod val="160000"/>
                </a:schemeClr>
              </a:gs>
            </a:gsLst>
            <a:lin ang="18900000" scaled="1"/>
            <a:tileRect/>
          </a:gradFill>
          <a:ln>
            <a:solidFill>
              <a:schemeClr val="tx1"/>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600" b="1" i="0" u="none" strike="noStrike" kern="1200" cap="none" spc="0" normalizeH="0" baseline="0" noProof="0">
              <a:ln>
                <a:noFill/>
              </a:ln>
              <a:solidFill>
                <a:srgbClr val="5F5F5F"/>
              </a:solidFill>
              <a:effectLst/>
              <a:uLnTx/>
              <a:uFillTx/>
              <a:latin typeface="europa"/>
              <a:ea typeface="+mn-ea"/>
              <a:cs typeface="+mn-cs"/>
            </a:endParaRPr>
          </a:p>
        </p:txBody>
      </p:sp>
      <p:sp>
        <p:nvSpPr>
          <p:cNvPr id="9" name="TextBox 8"/>
          <p:cNvSpPr txBox="1"/>
          <p:nvPr/>
        </p:nvSpPr>
        <p:spPr>
          <a:xfrm>
            <a:off x="4533276" y="1554772"/>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endPar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endPar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sp>
        <p:nvSpPr>
          <p:cNvPr id="14" name="TextBox 13"/>
          <p:cNvSpPr txBox="1"/>
          <p:nvPr/>
        </p:nvSpPr>
        <p:spPr>
          <a:xfrm>
            <a:off x="5232543" y="1268102"/>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endPar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sp>
        <p:nvSpPr>
          <p:cNvPr id="15" name="TextBox 14"/>
          <p:cNvSpPr txBox="1"/>
          <p:nvPr/>
        </p:nvSpPr>
        <p:spPr>
          <a:xfrm>
            <a:off x="6548259" y="1239977"/>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C</a:t>
            </a:r>
            <a:endPar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endParaRPr>
          </a:p>
        </p:txBody>
      </p:sp>
      <p:sp>
        <p:nvSpPr>
          <p:cNvPr id="16" name="TextBox 15"/>
          <p:cNvSpPr txBox="1"/>
          <p:nvPr/>
        </p:nvSpPr>
        <p:spPr>
          <a:xfrm>
            <a:off x="5541893" y="1284166"/>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endPar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A</a:t>
            </a:r>
          </a:p>
        </p:txBody>
      </p:sp>
      <p:sp>
        <p:nvSpPr>
          <p:cNvPr id="19" name="TextBox 18"/>
          <p:cNvSpPr txBox="1"/>
          <p:nvPr/>
        </p:nvSpPr>
        <p:spPr>
          <a:xfrm>
            <a:off x="4041551" y="1527542"/>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sp>
        <p:nvSpPr>
          <p:cNvPr id="20" name="TextBox 19"/>
          <p:cNvSpPr txBox="1"/>
          <p:nvPr/>
        </p:nvSpPr>
        <p:spPr>
          <a:xfrm>
            <a:off x="6232595" y="1011786"/>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A</a:t>
            </a:r>
          </a:p>
        </p:txBody>
      </p:sp>
      <p:sp>
        <p:nvSpPr>
          <p:cNvPr id="21" name="TextBox 20"/>
          <p:cNvSpPr txBox="1"/>
          <p:nvPr/>
        </p:nvSpPr>
        <p:spPr>
          <a:xfrm>
            <a:off x="4928475" y="1471608"/>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sp>
        <p:nvSpPr>
          <p:cNvPr id="22" name="TextBox 21"/>
          <p:cNvSpPr txBox="1"/>
          <p:nvPr/>
        </p:nvSpPr>
        <p:spPr>
          <a:xfrm>
            <a:off x="4275333" y="1284166"/>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endPar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G</a:t>
            </a:r>
            <a:endPar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endParaRPr>
          </a:p>
        </p:txBody>
      </p:sp>
      <p:sp>
        <p:nvSpPr>
          <p:cNvPr id="23" name="TextBox 22"/>
          <p:cNvSpPr txBox="1"/>
          <p:nvPr/>
        </p:nvSpPr>
        <p:spPr>
          <a:xfrm>
            <a:off x="5710719" y="1467698"/>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sp>
        <p:nvSpPr>
          <p:cNvPr id="24" name="TextBox 23"/>
          <p:cNvSpPr txBox="1"/>
          <p:nvPr/>
        </p:nvSpPr>
        <p:spPr>
          <a:xfrm>
            <a:off x="6072546" y="1552236"/>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 </a:t>
            </a:r>
            <a:r>
              <a:rPr kumimoji="0" lang="en-US" sz="1600" b="1" i="0" u="none" strike="noStrike" kern="1200" cap="none" spc="0" normalizeH="0" baseline="0" noProof="0" err="1">
                <a:ln>
                  <a:noFill/>
                </a:ln>
                <a:solidFill>
                  <a:srgbClr val="7687CD"/>
                </a:solidFill>
                <a:effectLst/>
                <a:uLnTx/>
                <a:uFillTx/>
                <a:latin typeface="Arial Black" panose="020B0A04020102020204" pitchFamily="34" charset="0"/>
                <a:ea typeface="+mn-ea"/>
                <a:cs typeface="+mn-cs"/>
              </a:rPr>
              <a:t>G</a:t>
            </a: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 </a:t>
            </a:r>
            <a:r>
              <a:rPr kumimoji="0" lang="en-US" sz="1600" b="1" i="0" u="none" strike="noStrike" kern="1200" cap="none" spc="0" normalizeH="0" baseline="0" noProof="0" err="1">
                <a:ln>
                  <a:noFill/>
                </a:ln>
                <a:solidFill>
                  <a:srgbClr val="7687CD"/>
                </a:solidFill>
                <a:effectLst/>
                <a:uLnTx/>
                <a:uFillTx/>
                <a:latin typeface="Arial Black" panose="020B0A04020102020204" pitchFamily="34" charset="0"/>
                <a:ea typeface="+mn-ea"/>
                <a:cs typeface="+mn-cs"/>
              </a:rPr>
              <a:t>G</a:t>
            </a: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 </a:t>
            </a: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C</a:t>
            </a:r>
            <a:endPar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endParaRPr>
          </a:p>
        </p:txBody>
      </p:sp>
      <p:sp>
        <p:nvSpPr>
          <p:cNvPr id="25" name="TextBox 24"/>
          <p:cNvSpPr txBox="1"/>
          <p:nvPr/>
        </p:nvSpPr>
        <p:spPr>
          <a:xfrm>
            <a:off x="7891225" y="908720"/>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endPar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C</a:t>
            </a:r>
            <a:endPar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endParaRPr>
          </a:p>
        </p:txBody>
      </p:sp>
      <p:sp>
        <p:nvSpPr>
          <p:cNvPr id="26" name="TextBox 25"/>
          <p:cNvSpPr txBox="1"/>
          <p:nvPr/>
        </p:nvSpPr>
        <p:spPr>
          <a:xfrm>
            <a:off x="7194913" y="1055794"/>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sp>
        <p:nvSpPr>
          <p:cNvPr id="27" name="TextBox 26"/>
          <p:cNvSpPr txBox="1"/>
          <p:nvPr/>
        </p:nvSpPr>
        <p:spPr>
          <a:xfrm>
            <a:off x="7543069" y="962908"/>
            <a:ext cx="375150" cy="1865126"/>
          </a:xfrm>
          <a:prstGeom prst="rect">
            <a:avLst/>
          </a:prstGeom>
          <a:noFill/>
          <a:ln>
            <a:noFill/>
          </a:ln>
        </p:spPr>
        <p:style>
          <a:lnRef idx="2">
            <a:schemeClr val="accent6"/>
          </a:lnRef>
          <a:fillRef idx="1">
            <a:schemeClr val="lt1"/>
          </a:fillRef>
          <a:effectRef idx="0">
            <a:schemeClr val="accent6"/>
          </a:effectRef>
          <a:fontRef idx="minor">
            <a:schemeClr val="dk1"/>
          </a:fontRef>
        </p:style>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sp>
        <p:nvSpPr>
          <p:cNvPr id="28" name="TextBox 27"/>
          <p:cNvSpPr txBox="1"/>
          <p:nvPr/>
        </p:nvSpPr>
        <p:spPr>
          <a:xfrm>
            <a:off x="6803506" y="1309981"/>
            <a:ext cx="375150" cy="18651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F866A"/>
                </a:solidFill>
                <a:effectLst>
                  <a:outerShdw blurRad="60007" dist="310007" dir="7680000" sy="30000" kx="1300200" algn="ctr" rotWithShape="0">
                    <a:prstClr val="black">
                      <a:alpha val="32000"/>
                    </a:prstClr>
                  </a:outerShdw>
                </a:effectLst>
                <a:uLnTx/>
                <a:uFillTx/>
                <a:latin typeface="Arial Black" panose="020B0A04020102020204" pitchFamily="34" charset="0"/>
                <a:ea typeface="+mn-ea"/>
                <a:cs typeface="+mn-cs"/>
              </a:rPr>
              <a:t>T</a:t>
            </a:r>
          </a:p>
        </p:txBody>
      </p:sp>
      <p:grpSp>
        <p:nvGrpSpPr>
          <p:cNvPr id="50" name="Group 49"/>
          <p:cNvGrpSpPr/>
          <p:nvPr/>
        </p:nvGrpSpPr>
        <p:grpSpPr>
          <a:xfrm rot="1568797">
            <a:off x="525634" y="4319622"/>
            <a:ext cx="610389" cy="702745"/>
            <a:chOff x="6261691" y="5439667"/>
            <a:chExt cx="610389" cy="702745"/>
          </a:xfrm>
        </p:grpSpPr>
        <p:sp>
          <p:nvSpPr>
            <p:cNvPr id="31" name="Freeform 30"/>
            <p:cNvSpPr/>
            <p:nvPr/>
          </p:nvSpPr>
          <p:spPr>
            <a:xfrm>
              <a:off x="6261691" y="5754988"/>
              <a:ext cx="553935" cy="385505"/>
            </a:xfrm>
            <a:custGeom>
              <a:avLst/>
              <a:gdLst>
                <a:gd name="connsiteX0" fmla="*/ 262972 w 849529"/>
                <a:gd name="connsiteY0" fmla="*/ 82 h 591220"/>
                <a:gd name="connsiteX1" fmla="*/ 262972 w 849529"/>
                <a:gd name="connsiteY1" fmla="*/ 82 h 591220"/>
                <a:gd name="connsiteX2" fmla="*/ 295759 w 849529"/>
                <a:gd name="connsiteY2" fmla="*/ 11012 h 591220"/>
                <a:gd name="connsiteX3" fmla="*/ 310331 w 849529"/>
                <a:gd name="connsiteY3" fmla="*/ 18298 h 591220"/>
                <a:gd name="connsiteX4" fmla="*/ 408693 w 849529"/>
                <a:gd name="connsiteY4" fmla="*/ 14655 h 591220"/>
                <a:gd name="connsiteX5" fmla="*/ 470625 w 849529"/>
                <a:gd name="connsiteY5" fmla="*/ 7369 h 591220"/>
                <a:gd name="connsiteX6" fmla="*/ 521627 w 849529"/>
                <a:gd name="connsiteY6" fmla="*/ 11012 h 591220"/>
                <a:gd name="connsiteX7" fmla="*/ 576272 w 849529"/>
                <a:gd name="connsiteY7" fmla="*/ 18298 h 591220"/>
                <a:gd name="connsiteX8" fmla="*/ 598131 w 849529"/>
                <a:gd name="connsiteY8" fmla="*/ 18298 h 591220"/>
                <a:gd name="connsiteX9" fmla="*/ 619989 w 849529"/>
                <a:gd name="connsiteY9" fmla="*/ 21941 h 591220"/>
                <a:gd name="connsiteX10" fmla="*/ 638204 w 849529"/>
                <a:gd name="connsiteY10" fmla="*/ 40156 h 591220"/>
                <a:gd name="connsiteX11" fmla="*/ 645490 w 849529"/>
                <a:gd name="connsiteY11" fmla="*/ 62014 h 591220"/>
                <a:gd name="connsiteX12" fmla="*/ 670991 w 849529"/>
                <a:gd name="connsiteY12" fmla="*/ 83872 h 591220"/>
                <a:gd name="connsiteX13" fmla="*/ 674634 w 849529"/>
                <a:gd name="connsiteY13" fmla="*/ 94801 h 591220"/>
                <a:gd name="connsiteX14" fmla="*/ 681920 w 849529"/>
                <a:gd name="connsiteY14" fmla="*/ 105730 h 591220"/>
                <a:gd name="connsiteX15" fmla="*/ 696492 w 849529"/>
                <a:gd name="connsiteY15" fmla="*/ 156733 h 591220"/>
                <a:gd name="connsiteX16" fmla="*/ 703778 w 849529"/>
                <a:gd name="connsiteY16" fmla="*/ 167662 h 591220"/>
                <a:gd name="connsiteX17" fmla="*/ 718350 w 849529"/>
                <a:gd name="connsiteY17" fmla="*/ 171305 h 591220"/>
                <a:gd name="connsiteX18" fmla="*/ 729280 w 849529"/>
                <a:gd name="connsiteY18" fmla="*/ 178591 h 591220"/>
                <a:gd name="connsiteX19" fmla="*/ 732923 w 849529"/>
                <a:gd name="connsiteY19" fmla="*/ 189520 h 591220"/>
                <a:gd name="connsiteX20" fmla="*/ 736566 w 849529"/>
                <a:gd name="connsiteY20" fmla="*/ 204092 h 591220"/>
                <a:gd name="connsiteX21" fmla="*/ 747495 w 849529"/>
                <a:gd name="connsiteY21" fmla="*/ 215021 h 591220"/>
                <a:gd name="connsiteX22" fmla="*/ 751138 w 849529"/>
                <a:gd name="connsiteY22" fmla="*/ 225950 h 591220"/>
                <a:gd name="connsiteX23" fmla="*/ 762067 w 849529"/>
                <a:gd name="connsiteY23" fmla="*/ 247808 h 591220"/>
                <a:gd name="connsiteX24" fmla="*/ 769353 w 849529"/>
                <a:gd name="connsiteY24" fmla="*/ 276953 h 591220"/>
                <a:gd name="connsiteX25" fmla="*/ 780282 w 849529"/>
                <a:gd name="connsiteY25" fmla="*/ 302454 h 591220"/>
                <a:gd name="connsiteX26" fmla="*/ 791211 w 849529"/>
                <a:gd name="connsiteY26" fmla="*/ 306097 h 591220"/>
                <a:gd name="connsiteX27" fmla="*/ 794854 w 849529"/>
                <a:gd name="connsiteY27" fmla="*/ 317026 h 591220"/>
                <a:gd name="connsiteX28" fmla="*/ 798497 w 849529"/>
                <a:gd name="connsiteY28" fmla="*/ 331598 h 591220"/>
                <a:gd name="connsiteX29" fmla="*/ 809426 w 849529"/>
                <a:gd name="connsiteY29" fmla="*/ 342527 h 591220"/>
                <a:gd name="connsiteX30" fmla="*/ 820355 w 849529"/>
                <a:gd name="connsiteY30" fmla="*/ 375314 h 591220"/>
                <a:gd name="connsiteX31" fmla="*/ 823998 w 849529"/>
                <a:gd name="connsiteY31" fmla="*/ 386243 h 591220"/>
                <a:gd name="connsiteX32" fmla="*/ 838570 w 849529"/>
                <a:gd name="connsiteY32" fmla="*/ 408102 h 591220"/>
                <a:gd name="connsiteX33" fmla="*/ 845856 w 849529"/>
                <a:gd name="connsiteY33" fmla="*/ 419031 h 591220"/>
                <a:gd name="connsiteX34" fmla="*/ 849499 w 849529"/>
                <a:gd name="connsiteY34" fmla="*/ 429960 h 591220"/>
                <a:gd name="connsiteX35" fmla="*/ 845856 w 849529"/>
                <a:gd name="connsiteY35" fmla="*/ 440889 h 591220"/>
                <a:gd name="connsiteX36" fmla="*/ 849499 w 849529"/>
                <a:gd name="connsiteY36" fmla="*/ 451818 h 591220"/>
                <a:gd name="connsiteX37" fmla="*/ 842213 w 849529"/>
                <a:gd name="connsiteY37" fmla="*/ 473676 h 591220"/>
                <a:gd name="connsiteX38" fmla="*/ 838570 w 849529"/>
                <a:gd name="connsiteY38" fmla="*/ 484605 h 591220"/>
                <a:gd name="connsiteX39" fmla="*/ 834927 w 849529"/>
                <a:gd name="connsiteY39" fmla="*/ 495534 h 591220"/>
                <a:gd name="connsiteX40" fmla="*/ 823998 w 849529"/>
                <a:gd name="connsiteY40" fmla="*/ 502820 h 591220"/>
                <a:gd name="connsiteX41" fmla="*/ 816712 w 849529"/>
                <a:gd name="connsiteY41" fmla="*/ 524678 h 591220"/>
                <a:gd name="connsiteX42" fmla="*/ 809426 w 849529"/>
                <a:gd name="connsiteY42" fmla="*/ 531965 h 591220"/>
                <a:gd name="connsiteX43" fmla="*/ 780282 w 849529"/>
                <a:gd name="connsiteY43" fmla="*/ 546537 h 591220"/>
                <a:gd name="connsiteX44" fmla="*/ 747495 w 849529"/>
                <a:gd name="connsiteY44" fmla="*/ 557466 h 591220"/>
                <a:gd name="connsiteX45" fmla="*/ 736566 w 849529"/>
                <a:gd name="connsiteY45" fmla="*/ 561109 h 591220"/>
                <a:gd name="connsiteX46" fmla="*/ 685563 w 849529"/>
                <a:gd name="connsiteY46" fmla="*/ 564752 h 591220"/>
                <a:gd name="connsiteX47" fmla="*/ 649133 w 849529"/>
                <a:gd name="connsiteY47" fmla="*/ 572038 h 591220"/>
                <a:gd name="connsiteX48" fmla="*/ 638204 w 849529"/>
                <a:gd name="connsiteY48" fmla="*/ 575681 h 591220"/>
                <a:gd name="connsiteX49" fmla="*/ 594487 w 849529"/>
                <a:gd name="connsiteY49" fmla="*/ 579324 h 591220"/>
                <a:gd name="connsiteX50" fmla="*/ 561700 w 849529"/>
                <a:gd name="connsiteY50" fmla="*/ 579324 h 591220"/>
                <a:gd name="connsiteX51" fmla="*/ 543485 w 849529"/>
                <a:gd name="connsiteY51" fmla="*/ 575681 h 591220"/>
                <a:gd name="connsiteX52" fmla="*/ 532556 w 849529"/>
                <a:gd name="connsiteY52" fmla="*/ 579324 h 591220"/>
                <a:gd name="connsiteX53" fmla="*/ 517984 w 849529"/>
                <a:gd name="connsiteY53" fmla="*/ 586610 h 591220"/>
                <a:gd name="connsiteX54" fmla="*/ 503412 w 849529"/>
                <a:gd name="connsiteY54" fmla="*/ 590253 h 591220"/>
                <a:gd name="connsiteX55" fmla="*/ 474268 w 849529"/>
                <a:gd name="connsiteY55" fmla="*/ 590253 h 591220"/>
                <a:gd name="connsiteX56" fmla="*/ 408693 w 849529"/>
                <a:gd name="connsiteY56" fmla="*/ 579324 h 591220"/>
                <a:gd name="connsiteX57" fmla="*/ 350405 w 849529"/>
                <a:gd name="connsiteY57" fmla="*/ 579324 h 591220"/>
                <a:gd name="connsiteX58" fmla="*/ 306688 w 849529"/>
                <a:gd name="connsiteY58" fmla="*/ 586610 h 591220"/>
                <a:gd name="connsiteX59" fmla="*/ 295759 w 849529"/>
                <a:gd name="connsiteY59" fmla="*/ 575681 h 591220"/>
                <a:gd name="connsiteX60" fmla="*/ 208327 w 849529"/>
                <a:gd name="connsiteY60" fmla="*/ 564752 h 591220"/>
                <a:gd name="connsiteX61" fmla="*/ 193754 w 849529"/>
                <a:gd name="connsiteY61" fmla="*/ 561109 h 591220"/>
                <a:gd name="connsiteX62" fmla="*/ 171896 w 849529"/>
                <a:gd name="connsiteY62" fmla="*/ 568395 h 591220"/>
                <a:gd name="connsiteX63" fmla="*/ 113608 w 849529"/>
                <a:gd name="connsiteY63" fmla="*/ 561109 h 591220"/>
                <a:gd name="connsiteX64" fmla="*/ 95393 w 849529"/>
                <a:gd name="connsiteY64" fmla="*/ 557466 h 591220"/>
                <a:gd name="connsiteX65" fmla="*/ 84464 w 849529"/>
                <a:gd name="connsiteY65" fmla="*/ 561109 h 591220"/>
                <a:gd name="connsiteX66" fmla="*/ 73534 w 849529"/>
                <a:gd name="connsiteY66" fmla="*/ 557466 h 591220"/>
                <a:gd name="connsiteX67" fmla="*/ 48033 w 849529"/>
                <a:gd name="connsiteY67" fmla="*/ 546537 h 591220"/>
                <a:gd name="connsiteX68" fmla="*/ 40747 w 849529"/>
                <a:gd name="connsiteY68" fmla="*/ 535608 h 591220"/>
                <a:gd name="connsiteX69" fmla="*/ 11603 w 849529"/>
                <a:gd name="connsiteY69" fmla="*/ 521035 h 591220"/>
                <a:gd name="connsiteX70" fmla="*/ 7960 w 849529"/>
                <a:gd name="connsiteY70" fmla="*/ 510106 h 591220"/>
                <a:gd name="connsiteX71" fmla="*/ 674 w 849529"/>
                <a:gd name="connsiteY71" fmla="*/ 491891 h 591220"/>
                <a:gd name="connsiteX72" fmla="*/ 4317 w 849529"/>
                <a:gd name="connsiteY72" fmla="*/ 480962 h 591220"/>
                <a:gd name="connsiteX73" fmla="*/ 4317 w 849529"/>
                <a:gd name="connsiteY73" fmla="*/ 459104 h 591220"/>
                <a:gd name="connsiteX74" fmla="*/ 674 w 849529"/>
                <a:gd name="connsiteY74" fmla="*/ 448175 h 591220"/>
                <a:gd name="connsiteX75" fmla="*/ 4317 w 849529"/>
                <a:gd name="connsiteY75" fmla="*/ 437246 h 591220"/>
                <a:gd name="connsiteX76" fmla="*/ 11603 w 849529"/>
                <a:gd name="connsiteY76" fmla="*/ 397173 h 591220"/>
                <a:gd name="connsiteX77" fmla="*/ 22532 w 849529"/>
                <a:gd name="connsiteY77" fmla="*/ 386243 h 591220"/>
                <a:gd name="connsiteX78" fmla="*/ 26175 w 849529"/>
                <a:gd name="connsiteY78" fmla="*/ 375314 h 591220"/>
                <a:gd name="connsiteX79" fmla="*/ 48033 w 849529"/>
                <a:gd name="connsiteY79" fmla="*/ 342527 h 591220"/>
                <a:gd name="connsiteX80" fmla="*/ 55319 w 849529"/>
                <a:gd name="connsiteY80" fmla="*/ 331598 h 591220"/>
                <a:gd name="connsiteX81" fmla="*/ 58962 w 849529"/>
                <a:gd name="connsiteY81" fmla="*/ 320669 h 591220"/>
                <a:gd name="connsiteX82" fmla="*/ 69891 w 849529"/>
                <a:gd name="connsiteY82" fmla="*/ 309740 h 591220"/>
                <a:gd name="connsiteX83" fmla="*/ 80821 w 849529"/>
                <a:gd name="connsiteY83" fmla="*/ 295168 h 591220"/>
                <a:gd name="connsiteX84" fmla="*/ 95393 w 849529"/>
                <a:gd name="connsiteY84" fmla="*/ 273310 h 591220"/>
                <a:gd name="connsiteX85" fmla="*/ 113608 w 849529"/>
                <a:gd name="connsiteY85" fmla="*/ 251451 h 591220"/>
                <a:gd name="connsiteX86" fmla="*/ 124537 w 849529"/>
                <a:gd name="connsiteY86" fmla="*/ 218664 h 591220"/>
                <a:gd name="connsiteX87" fmla="*/ 131823 w 849529"/>
                <a:gd name="connsiteY87" fmla="*/ 207735 h 591220"/>
                <a:gd name="connsiteX88" fmla="*/ 139109 w 849529"/>
                <a:gd name="connsiteY88" fmla="*/ 185877 h 591220"/>
                <a:gd name="connsiteX89" fmla="*/ 150038 w 849529"/>
                <a:gd name="connsiteY89" fmla="*/ 171305 h 591220"/>
                <a:gd name="connsiteX90" fmla="*/ 171896 w 849529"/>
                <a:gd name="connsiteY90" fmla="*/ 127588 h 591220"/>
                <a:gd name="connsiteX91" fmla="*/ 182825 w 849529"/>
                <a:gd name="connsiteY91" fmla="*/ 102087 h 591220"/>
                <a:gd name="connsiteX92" fmla="*/ 186468 w 849529"/>
                <a:gd name="connsiteY92" fmla="*/ 91158 h 591220"/>
                <a:gd name="connsiteX93" fmla="*/ 197397 w 849529"/>
                <a:gd name="connsiteY93" fmla="*/ 83872 h 591220"/>
                <a:gd name="connsiteX94" fmla="*/ 201040 w 849529"/>
                <a:gd name="connsiteY94" fmla="*/ 69300 h 591220"/>
                <a:gd name="connsiteX95" fmla="*/ 226542 w 849529"/>
                <a:gd name="connsiteY95" fmla="*/ 40156 h 591220"/>
                <a:gd name="connsiteX96" fmla="*/ 252043 w 849529"/>
                <a:gd name="connsiteY96" fmla="*/ 25584 h 591220"/>
                <a:gd name="connsiteX97" fmla="*/ 262972 w 849529"/>
                <a:gd name="connsiteY97" fmla="*/ 11012 h 591220"/>
                <a:gd name="connsiteX98" fmla="*/ 270258 w 849529"/>
                <a:gd name="connsiteY98" fmla="*/ 82 h 591220"/>
                <a:gd name="connsiteX99" fmla="*/ 277544 w 849529"/>
                <a:gd name="connsiteY99" fmla="*/ 7369 h 591220"/>
                <a:gd name="connsiteX100" fmla="*/ 262972 w 849529"/>
                <a:gd name="connsiteY100" fmla="*/ 82 h 591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49529" h="591220">
                  <a:moveTo>
                    <a:pt x="262972" y="82"/>
                  </a:moveTo>
                  <a:lnTo>
                    <a:pt x="262972" y="82"/>
                  </a:lnTo>
                  <a:cubicBezTo>
                    <a:pt x="273901" y="3725"/>
                    <a:pt x="285007" y="6876"/>
                    <a:pt x="295759" y="11012"/>
                  </a:cubicBezTo>
                  <a:cubicBezTo>
                    <a:pt x="300828" y="12962"/>
                    <a:pt x="304903" y="18123"/>
                    <a:pt x="310331" y="18298"/>
                  </a:cubicBezTo>
                  <a:lnTo>
                    <a:pt x="408693" y="14655"/>
                  </a:lnTo>
                  <a:lnTo>
                    <a:pt x="470625" y="7369"/>
                  </a:lnTo>
                  <a:cubicBezTo>
                    <a:pt x="487669" y="7369"/>
                    <a:pt x="504653" y="9469"/>
                    <a:pt x="521627" y="11012"/>
                  </a:cubicBezTo>
                  <a:cubicBezTo>
                    <a:pt x="534574" y="12189"/>
                    <a:pt x="562758" y="16367"/>
                    <a:pt x="576272" y="18298"/>
                  </a:cubicBezTo>
                  <a:cubicBezTo>
                    <a:pt x="605415" y="28012"/>
                    <a:pt x="568986" y="18298"/>
                    <a:pt x="598131" y="18298"/>
                  </a:cubicBezTo>
                  <a:cubicBezTo>
                    <a:pt x="605518" y="18298"/>
                    <a:pt x="612703" y="20727"/>
                    <a:pt x="619989" y="21941"/>
                  </a:cubicBezTo>
                  <a:cubicBezTo>
                    <a:pt x="629959" y="28588"/>
                    <a:pt x="633091" y="28652"/>
                    <a:pt x="638204" y="40156"/>
                  </a:cubicBezTo>
                  <a:cubicBezTo>
                    <a:pt x="641323" y="47174"/>
                    <a:pt x="640059" y="56583"/>
                    <a:pt x="645490" y="62014"/>
                  </a:cubicBezTo>
                  <a:cubicBezTo>
                    <a:pt x="663158" y="79682"/>
                    <a:pt x="654346" y="72776"/>
                    <a:pt x="670991" y="83872"/>
                  </a:cubicBezTo>
                  <a:cubicBezTo>
                    <a:pt x="672205" y="87515"/>
                    <a:pt x="672917" y="91366"/>
                    <a:pt x="674634" y="94801"/>
                  </a:cubicBezTo>
                  <a:cubicBezTo>
                    <a:pt x="676592" y="98717"/>
                    <a:pt x="681061" y="101437"/>
                    <a:pt x="681920" y="105730"/>
                  </a:cubicBezTo>
                  <a:cubicBezTo>
                    <a:pt x="692399" y="158125"/>
                    <a:pt x="671458" y="140044"/>
                    <a:pt x="696492" y="156733"/>
                  </a:cubicBezTo>
                  <a:cubicBezTo>
                    <a:pt x="698921" y="160376"/>
                    <a:pt x="700135" y="165233"/>
                    <a:pt x="703778" y="167662"/>
                  </a:cubicBezTo>
                  <a:cubicBezTo>
                    <a:pt x="707944" y="170439"/>
                    <a:pt x="713748" y="169333"/>
                    <a:pt x="718350" y="171305"/>
                  </a:cubicBezTo>
                  <a:cubicBezTo>
                    <a:pt x="722375" y="173030"/>
                    <a:pt x="725637" y="176162"/>
                    <a:pt x="729280" y="178591"/>
                  </a:cubicBezTo>
                  <a:cubicBezTo>
                    <a:pt x="730494" y="182234"/>
                    <a:pt x="731868" y="185828"/>
                    <a:pt x="732923" y="189520"/>
                  </a:cubicBezTo>
                  <a:cubicBezTo>
                    <a:pt x="734298" y="194334"/>
                    <a:pt x="734082" y="199745"/>
                    <a:pt x="736566" y="204092"/>
                  </a:cubicBezTo>
                  <a:cubicBezTo>
                    <a:pt x="739122" y="208565"/>
                    <a:pt x="743852" y="211378"/>
                    <a:pt x="747495" y="215021"/>
                  </a:cubicBezTo>
                  <a:cubicBezTo>
                    <a:pt x="748709" y="218664"/>
                    <a:pt x="749421" y="222515"/>
                    <a:pt x="751138" y="225950"/>
                  </a:cubicBezTo>
                  <a:cubicBezTo>
                    <a:pt x="761086" y="245845"/>
                    <a:pt x="756573" y="227664"/>
                    <a:pt x="762067" y="247808"/>
                  </a:cubicBezTo>
                  <a:cubicBezTo>
                    <a:pt x="764702" y="257469"/>
                    <a:pt x="766924" y="267238"/>
                    <a:pt x="769353" y="276953"/>
                  </a:cubicBezTo>
                  <a:cubicBezTo>
                    <a:pt x="771541" y="285703"/>
                    <a:pt x="772420" y="296164"/>
                    <a:pt x="780282" y="302454"/>
                  </a:cubicBezTo>
                  <a:cubicBezTo>
                    <a:pt x="783281" y="304853"/>
                    <a:pt x="787568" y="304883"/>
                    <a:pt x="791211" y="306097"/>
                  </a:cubicBezTo>
                  <a:cubicBezTo>
                    <a:pt x="792425" y="309740"/>
                    <a:pt x="793799" y="313334"/>
                    <a:pt x="794854" y="317026"/>
                  </a:cubicBezTo>
                  <a:cubicBezTo>
                    <a:pt x="796229" y="321840"/>
                    <a:pt x="796013" y="327251"/>
                    <a:pt x="798497" y="331598"/>
                  </a:cubicBezTo>
                  <a:cubicBezTo>
                    <a:pt x="801053" y="336071"/>
                    <a:pt x="805783" y="338884"/>
                    <a:pt x="809426" y="342527"/>
                  </a:cubicBezTo>
                  <a:lnTo>
                    <a:pt x="820355" y="375314"/>
                  </a:lnTo>
                  <a:cubicBezTo>
                    <a:pt x="821569" y="378957"/>
                    <a:pt x="821868" y="383048"/>
                    <a:pt x="823998" y="386243"/>
                  </a:cubicBezTo>
                  <a:lnTo>
                    <a:pt x="838570" y="408102"/>
                  </a:lnTo>
                  <a:cubicBezTo>
                    <a:pt x="840999" y="411745"/>
                    <a:pt x="844471" y="414877"/>
                    <a:pt x="845856" y="419031"/>
                  </a:cubicBezTo>
                  <a:lnTo>
                    <a:pt x="849499" y="429960"/>
                  </a:lnTo>
                  <a:cubicBezTo>
                    <a:pt x="848285" y="433603"/>
                    <a:pt x="845856" y="437049"/>
                    <a:pt x="845856" y="440889"/>
                  </a:cubicBezTo>
                  <a:cubicBezTo>
                    <a:pt x="845856" y="444729"/>
                    <a:pt x="849923" y="448001"/>
                    <a:pt x="849499" y="451818"/>
                  </a:cubicBezTo>
                  <a:cubicBezTo>
                    <a:pt x="848651" y="459451"/>
                    <a:pt x="844642" y="466390"/>
                    <a:pt x="842213" y="473676"/>
                  </a:cubicBezTo>
                  <a:lnTo>
                    <a:pt x="838570" y="484605"/>
                  </a:lnTo>
                  <a:cubicBezTo>
                    <a:pt x="837356" y="488248"/>
                    <a:pt x="838122" y="493404"/>
                    <a:pt x="834927" y="495534"/>
                  </a:cubicBezTo>
                  <a:lnTo>
                    <a:pt x="823998" y="502820"/>
                  </a:lnTo>
                  <a:cubicBezTo>
                    <a:pt x="821569" y="510106"/>
                    <a:pt x="822142" y="519247"/>
                    <a:pt x="816712" y="524678"/>
                  </a:cubicBezTo>
                  <a:cubicBezTo>
                    <a:pt x="814283" y="527107"/>
                    <a:pt x="812108" y="529819"/>
                    <a:pt x="809426" y="531965"/>
                  </a:cubicBezTo>
                  <a:cubicBezTo>
                    <a:pt x="799302" y="540065"/>
                    <a:pt x="793233" y="541828"/>
                    <a:pt x="780282" y="546537"/>
                  </a:cubicBezTo>
                  <a:cubicBezTo>
                    <a:pt x="769455" y="550474"/>
                    <a:pt x="758424" y="553823"/>
                    <a:pt x="747495" y="557466"/>
                  </a:cubicBezTo>
                  <a:cubicBezTo>
                    <a:pt x="743852" y="558680"/>
                    <a:pt x="740396" y="560835"/>
                    <a:pt x="736566" y="561109"/>
                  </a:cubicBezTo>
                  <a:lnTo>
                    <a:pt x="685563" y="564752"/>
                  </a:lnTo>
                  <a:cubicBezTo>
                    <a:pt x="668387" y="567615"/>
                    <a:pt x="664350" y="567690"/>
                    <a:pt x="649133" y="572038"/>
                  </a:cubicBezTo>
                  <a:cubicBezTo>
                    <a:pt x="645441" y="573093"/>
                    <a:pt x="642010" y="575173"/>
                    <a:pt x="638204" y="575681"/>
                  </a:cubicBezTo>
                  <a:cubicBezTo>
                    <a:pt x="623709" y="577614"/>
                    <a:pt x="609059" y="578110"/>
                    <a:pt x="594487" y="579324"/>
                  </a:cubicBezTo>
                  <a:cubicBezTo>
                    <a:pt x="569884" y="571123"/>
                    <a:pt x="600169" y="579324"/>
                    <a:pt x="561700" y="579324"/>
                  </a:cubicBezTo>
                  <a:cubicBezTo>
                    <a:pt x="555508" y="579324"/>
                    <a:pt x="549557" y="576895"/>
                    <a:pt x="543485" y="575681"/>
                  </a:cubicBezTo>
                  <a:cubicBezTo>
                    <a:pt x="539842" y="576895"/>
                    <a:pt x="536086" y="577811"/>
                    <a:pt x="532556" y="579324"/>
                  </a:cubicBezTo>
                  <a:cubicBezTo>
                    <a:pt x="527564" y="581463"/>
                    <a:pt x="523069" y="584703"/>
                    <a:pt x="517984" y="586610"/>
                  </a:cubicBezTo>
                  <a:cubicBezTo>
                    <a:pt x="513296" y="588368"/>
                    <a:pt x="508269" y="589039"/>
                    <a:pt x="503412" y="590253"/>
                  </a:cubicBezTo>
                  <a:cubicBezTo>
                    <a:pt x="442349" y="574987"/>
                    <a:pt x="535331" y="595804"/>
                    <a:pt x="474268" y="590253"/>
                  </a:cubicBezTo>
                  <a:cubicBezTo>
                    <a:pt x="452199" y="588247"/>
                    <a:pt x="408693" y="579324"/>
                    <a:pt x="408693" y="579324"/>
                  </a:cubicBezTo>
                  <a:cubicBezTo>
                    <a:pt x="367690" y="595725"/>
                    <a:pt x="418051" y="579324"/>
                    <a:pt x="350405" y="579324"/>
                  </a:cubicBezTo>
                  <a:cubicBezTo>
                    <a:pt x="335632" y="579324"/>
                    <a:pt x="321260" y="584181"/>
                    <a:pt x="306688" y="586610"/>
                  </a:cubicBezTo>
                  <a:cubicBezTo>
                    <a:pt x="303045" y="582967"/>
                    <a:pt x="300702" y="577135"/>
                    <a:pt x="295759" y="575681"/>
                  </a:cubicBezTo>
                  <a:cubicBezTo>
                    <a:pt x="281832" y="571585"/>
                    <a:pt x="226913" y="566611"/>
                    <a:pt x="208327" y="564752"/>
                  </a:cubicBezTo>
                  <a:cubicBezTo>
                    <a:pt x="203469" y="563538"/>
                    <a:pt x="198736" y="560611"/>
                    <a:pt x="193754" y="561109"/>
                  </a:cubicBezTo>
                  <a:cubicBezTo>
                    <a:pt x="186112" y="561873"/>
                    <a:pt x="171896" y="568395"/>
                    <a:pt x="171896" y="568395"/>
                  </a:cubicBezTo>
                  <a:lnTo>
                    <a:pt x="113608" y="561109"/>
                  </a:lnTo>
                  <a:cubicBezTo>
                    <a:pt x="107478" y="560233"/>
                    <a:pt x="101585" y="557466"/>
                    <a:pt x="95393" y="557466"/>
                  </a:cubicBezTo>
                  <a:cubicBezTo>
                    <a:pt x="91553" y="557466"/>
                    <a:pt x="88107" y="559895"/>
                    <a:pt x="84464" y="561109"/>
                  </a:cubicBezTo>
                  <a:cubicBezTo>
                    <a:pt x="80821" y="559895"/>
                    <a:pt x="77064" y="558979"/>
                    <a:pt x="73534" y="557466"/>
                  </a:cubicBezTo>
                  <a:cubicBezTo>
                    <a:pt x="42017" y="543959"/>
                    <a:pt x="73667" y="555082"/>
                    <a:pt x="48033" y="546537"/>
                  </a:cubicBezTo>
                  <a:cubicBezTo>
                    <a:pt x="45604" y="542894"/>
                    <a:pt x="43843" y="538704"/>
                    <a:pt x="40747" y="535608"/>
                  </a:cubicBezTo>
                  <a:cubicBezTo>
                    <a:pt x="33472" y="528333"/>
                    <a:pt x="20298" y="524514"/>
                    <a:pt x="11603" y="521035"/>
                  </a:cubicBezTo>
                  <a:cubicBezTo>
                    <a:pt x="10389" y="517392"/>
                    <a:pt x="9308" y="513702"/>
                    <a:pt x="7960" y="510106"/>
                  </a:cubicBezTo>
                  <a:cubicBezTo>
                    <a:pt x="5664" y="503983"/>
                    <a:pt x="1485" y="498380"/>
                    <a:pt x="674" y="491891"/>
                  </a:cubicBezTo>
                  <a:cubicBezTo>
                    <a:pt x="198" y="488081"/>
                    <a:pt x="3103" y="484605"/>
                    <a:pt x="4317" y="480962"/>
                  </a:cubicBezTo>
                  <a:cubicBezTo>
                    <a:pt x="-5398" y="451818"/>
                    <a:pt x="4317" y="488248"/>
                    <a:pt x="4317" y="459104"/>
                  </a:cubicBezTo>
                  <a:cubicBezTo>
                    <a:pt x="4317" y="455264"/>
                    <a:pt x="1888" y="451818"/>
                    <a:pt x="674" y="448175"/>
                  </a:cubicBezTo>
                  <a:cubicBezTo>
                    <a:pt x="1888" y="444532"/>
                    <a:pt x="3630" y="441024"/>
                    <a:pt x="4317" y="437246"/>
                  </a:cubicBezTo>
                  <a:cubicBezTo>
                    <a:pt x="4568" y="435864"/>
                    <a:pt x="6381" y="405006"/>
                    <a:pt x="11603" y="397173"/>
                  </a:cubicBezTo>
                  <a:cubicBezTo>
                    <a:pt x="14461" y="392886"/>
                    <a:pt x="18889" y="389886"/>
                    <a:pt x="22532" y="386243"/>
                  </a:cubicBezTo>
                  <a:cubicBezTo>
                    <a:pt x="23746" y="382600"/>
                    <a:pt x="24310" y="378671"/>
                    <a:pt x="26175" y="375314"/>
                  </a:cubicBezTo>
                  <a:lnTo>
                    <a:pt x="48033" y="342527"/>
                  </a:lnTo>
                  <a:cubicBezTo>
                    <a:pt x="50462" y="338884"/>
                    <a:pt x="53934" y="335752"/>
                    <a:pt x="55319" y="331598"/>
                  </a:cubicBezTo>
                  <a:cubicBezTo>
                    <a:pt x="56533" y="327955"/>
                    <a:pt x="56832" y="323864"/>
                    <a:pt x="58962" y="320669"/>
                  </a:cubicBezTo>
                  <a:cubicBezTo>
                    <a:pt x="61820" y="316382"/>
                    <a:pt x="66538" y="313652"/>
                    <a:pt x="69891" y="309740"/>
                  </a:cubicBezTo>
                  <a:cubicBezTo>
                    <a:pt x="73843" y="305130"/>
                    <a:pt x="77178" y="300025"/>
                    <a:pt x="80821" y="295168"/>
                  </a:cubicBezTo>
                  <a:cubicBezTo>
                    <a:pt x="89484" y="269180"/>
                    <a:pt x="77200" y="300601"/>
                    <a:pt x="95393" y="273310"/>
                  </a:cubicBezTo>
                  <a:cubicBezTo>
                    <a:pt x="112082" y="248275"/>
                    <a:pt x="78373" y="277877"/>
                    <a:pt x="113608" y="251451"/>
                  </a:cubicBezTo>
                  <a:cubicBezTo>
                    <a:pt x="117251" y="240522"/>
                    <a:pt x="118147" y="228249"/>
                    <a:pt x="124537" y="218664"/>
                  </a:cubicBezTo>
                  <a:cubicBezTo>
                    <a:pt x="126966" y="215021"/>
                    <a:pt x="130045" y="211736"/>
                    <a:pt x="131823" y="207735"/>
                  </a:cubicBezTo>
                  <a:cubicBezTo>
                    <a:pt x="134942" y="200717"/>
                    <a:pt x="134501" y="192021"/>
                    <a:pt x="139109" y="185877"/>
                  </a:cubicBezTo>
                  <a:cubicBezTo>
                    <a:pt x="142752" y="181020"/>
                    <a:pt x="147323" y="176736"/>
                    <a:pt x="150038" y="171305"/>
                  </a:cubicBezTo>
                  <a:cubicBezTo>
                    <a:pt x="173811" y="123760"/>
                    <a:pt x="153281" y="146205"/>
                    <a:pt x="171896" y="127588"/>
                  </a:cubicBezTo>
                  <a:cubicBezTo>
                    <a:pt x="175539" y="119088"/>
                    <a:pt x="179390" y="110674"/>
                    <a:pt x="182825" y="102087"/>
                  </a:cubicBezTo>
                  <a:cubicBezTo>
                    <a:pt x="184251" y="98522"/>
                    <a:pt x="184069" y="94157"/>
                    <a:pt x="186468" y="91158"/>
                  </a:cubicBezTo>
                  <a:cubicBezTo>
                    <a:pt x="189203" y="87739"/>
                    <a:pt x="193754" y="86301"/>
                    <a:pt x="197397" y="83872"/>
                  </a:cubicBezTo>
                  <a:cubicBezTo>
                    <a:pt x="198611" y="79015"/>
                    <a:pt x="198801" y="73778"/>
                    <a:pt x="201040" y="69300"/>
                  </a:cubicBezTo>
                  <a:cubicBezTo>
                    <a:pt x="212779" y="45823"/>
                    <a:pt x="210958" y="51287"/>
                    <a:pt x="226542" y="40156"/>
                  </a:cubicBezTo>
                  <a:cubicBezTo>
                    <a:pt x="245840" y="26372"/>
                    <a:pt x="234308" y="31496"/>
                    <a:pt x="252043" y="25584"/>
                  </a:cubicBezTo>
                  <a:cubicBezTo>
                    <a:pt x="255686" y="20727"/>
                    <a:pt x="259443" y="15953"/>
                    <a:pt x="262972" y="11012"/>
                  </a:cubicBezTo>
                  <a:cubicBezTo>
                    <a:pt x="265517" y="7449"/>
                    <a:pt x="266010" y="1144"/>
                    <a:pt x="270258" y="82"/>
                  </a:cubicBezTo>
                  <a:cubicBezTo>
                    <a:pt x="273590" y="-751"/>
                    <a:pt x="275115" y="4940"/>
                    <a:pt x="277544" y="7369"/>
                  </a:cubicBezTo>
                  <a:cubicBezTo>
                    <a:pt x="268911" y="20319"/>
                    <a:pt x="265401" y="1296"/>
                    <a:pt x="262972" y="82"/>
                  </a:cubicBezTo>
                  <a:close/>
                </a:path>
              </a:pathLst>
            </a:custGeom>
            <a:solidFill>
              <a:srgbClr val="EF876B"/>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a:ln>
                  <a:noFill/>
                </a:ln>
                <a:solidFill>
                  <a:srgbClr val="5F5F5F"/>
                </a:solidFill>
                <a:effectLst/>
                <a:uLnTx/>
                <a:uFillTx/>
                <a:latin typeface="europa"/>
                <a:ea typeface="+mn-ea"/>
                <a:cs typeface="+mn-cs"/>
              </a:endParaRPr>
            </a:p>
          </p:txBody>
        </p:sp>
        <p:pic>
          <p:nvPicPr>
            <p:cNvPr id="29" name="Picture 28"/>
            <p:cNvPicPr>
              <a:picLocks noChangeAspect="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r="41879"/>
            <a:stretch/>
          </p:blipFill>
          <p:spPr>
            <a:xfrm>
              <a:off x="6262467" y="5439667"/>
              <a:ext cx="609613" cy="702745"/>
            </a:xfrm>
            <a:prstGeom prst="rect">
              <a:avLst/>
            </a:prstGeom>
          </p:spPr>
        </p:pic>
        <p:sp>
          <p:nvSpPr>
            <p:cNvPr id="32" name="Rectangle 31"/>
            <p:cNvSpPr/>
            <p:nvPr/>
          </p:nvSpPr>
          <p:spPr>
            <a:xfrm>
              <a:off x="6366966" y="5791039"/>
              <a:ext cx="280863" cy="297517"/>
            </a:xfrm>
            <a:prstGeom prst="rect">
              <a:avLst/>
            </a:prstGeom>
          </p:spPr>
          <p:txBody>
            <a:bodyPr wrap="square">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Black" panose="020B0A04020102020204" pitchFamily="34" charset="0"/>
                  <a:ea typeface="+mn-ea"/>
                  <a:cs typeface="+mn-cs"/>
                </a:rPr>
                <a:t>T</a:t>
              </a:r>
            </a:p>
          </p:txBody>
        </p:sp>
      </p:grpSp>
      <p:grpSp>
        <p:nvGrpSpPr>
          <p:cNvPr id="48" name="Group 47"/>
          <p:cNvGrpSpPr/>
          <p:nvPr/>
        </p:nvGrpSpPr>
        <p:grpSpPr>
          <a:xfrm>
            <a:off x="2463885" y="1196752"/>
            <a:ext cx="610389" cy="702745"/>
            <a:chOff x="7560604" y="5499377"/>
            <a:chExt cx="610389" cy="702745"/>
          </a:xfrm>
        </p:grpSpPr>
        <p:sp>
          <p:nvSpPr>
            <p:cNvPr id="35" name="Freeform 34"/>
            <p:cNvSpPr/>
            <p:nvPr/>
          </p:nvSpPr>
          <p:spPr>
            <a:xfrm>
              <a:off x="7560604" y="5814698"/>
              <a:ext cx="553935" cy="385505"/>
            </a:xfrm>
            <a:custGeom>
              <a:avLst/>
              <a:gdLst>
                <a:gd name="connsiteX0" fmla="*/ 262972 w 849529"/>
                <a:gd name="connsiteY0" fmla="*/ 82 h 591220"/>
                <a:gd name="connsiteX1" fmla="*/ 262972 w 849529"/>
                <a:gd name="connsiteY1" fmla="*/ 82 h 591220"/>
                <a:gd name="connsiteX2" fmla="*/ 295759 w 849529"/>
                <a:gd name="connsiteY2" fmla="*/ 11012 h 591220"/>
                <a:gd name="connsiteX3" fmla="*/ 310331 w 849529"/>
                <a:gd name="connsiteY3" fmla="*/ 18298 h 591220"/>
                <a:gd name="connsiteX4" fmla="*/ 408693 w 849529"/>
                <a:gd name="connsiteY4" fmla="*/ 14655 h 591220"/>
                <a:gd name="connsiteX5" fmla="*/ 470625 w 849529"/>
                <a:gd name="connsiteY5" fmla="*/ 7369 h 591220"/>
                <a:gd name="connsiteX6" fmla="*/ 521627 w 849529"/>
                <a:gd name="connsiteY6" fmla="*/ 11012 h 591220"/>
                <a:gd name="connsiteX7" fmla="*/ 576272 w 849529"/>
                <a:gd name="connsiteY7" fmla="*/ 18298 h 591220"/>
                <a:gd name="connsiteX8" fmla="*/ 598131 w 849529"/>
                <a:gd name="connsiteY8" fmla="*/ 18298 h 591220"/>
                <a:gd name="connsiteX9" fmla="*/ 619989 w 849529"/>
                <a:gd name="connsiteY9" fmla="*/ 21941 h 591220"/>
                <a:gd name="connsiteX10" fmla="*/ 638204 w 849529"/>
                <a:gd name="connsiteY10" fmla="*/ 40156 h 591220"/>
                <a:gd name="connsiteX11" fmla="*/ 645490 w 849529"/>
                <a:gd name="connsiteY11" fmla="*/ 62014 h 591220"/>
                <a:gd name="connsiteX12" fmla="*/ 670991 w 849529"/>
                <a:gd name="connsiteY12" fmla="*/ 83872 h 591220"/>
                <a:gd name="connsiteX13" fmla="*/ 674634 w 849529"/>
                <a:gd name="connsiteY13" fmla="*/ 94801 h 591220"/>
                <a:gd name="connsiteX14" fmla="*/ 681920 w 849529"/>
                <a:gd name="connsiteY14" fmla="*/ 105730 h 591220"/>
                <a:gd name="connsiteX15" fmla="*/ 696492 w 849529"/>
                <a:gd name="connsiteY15" fmla="*/ 156733 h 591220"/>
                <a:gd name="connsiteX16" fmla="*/ 703778 w 849529"/>
                <a:gd name="connsiteY16" fmla="*/ 167662 h 591220"/>
                <a:gd name="connsiteX17" fmla="*/ 718350 w 849529"/>
                <a:gd name="connsiteY17" fmla="*/ 171305 h 591220"/>
                <a:gd name="connsiteX18" fmla="*/ 729280 w 849529"/>
                <a:gd name="connsiteY18" fmla="*/ 178591 h 591220"/>
                <a:gd name="connsiteX19" fmla="*/ 732923 w 849529"/>
                <a:gd name="connsiteY19" fmla="*/ 189520 h 591220"/>
                <a:gd name="connsiteX20" fmla="*/ 736566 w 849529"/>
                <a:gd name="connsiteY20" fmla="*/ 204092 h 591220"/>
                <a:gd name="connsiteX21" fmla="*/ 747495 w 849529"/>
                <a:gd name="connsiteY21" fmla="*/ 215021 h 591220"/>
                <a:gd name="connsiteX22" fmla="*/ 751138 w 849529"/>
                <a:gd name="connsiteY22" fmla="*/ 225950 h 591220"/>
                <a:gd name="connsiteX23" fmla="*/ 762067 w 849529"/>
                <a:gd name="connsiteY23" fmla="*/ 247808 h 591220"/>
                <a:gd name="connsiteX24" fmla="*/ 769353 w 849529"/>
                <a:gd name="connsiteY24" fmla="*/ 276953 h 591220"/>
                <a:gd name="connsiteX25" fmla="*/ 780282 w 849529"/>
                <a:gd name="connsiteY25" fmla="*/ 302454 h 591220"/>
                <a:gd name="connsiteX26" fmla="*/ 791211 w 849529"/>
                <a:gd name="connsiteY26" fmla="*/ 306097 h 591220"/>
                <a:gd name="connsiteX27" fmla="*/ 794854 w 849529"/>
                <a:gd name="connsiteY27" fmla="*/ 317026 h 591220"/>
                <a:gd name="connsiteX28" fmla="*/ 798497 w 849529"/>
                <a:gd name="connsiteY28" fmla="*/ 331598 h 591220"/>
                <a:gd name="connsiteX29" fmla="*/ 809426 w 849529"/>
                <a:gd name="connsiteY29" fmla="*/ 342527 h 591220"/>
                <a:gd name="connsiteX30" fmla="*/ 820355 w 849529"/>
                <a:gd name="connsiteY30" fmla="*/ 375314 h 591220"/>
                <a:gd name="connsiteX31" fmla="*/ 823998 w 849529"/>
                <a:gd name="connsiteY31" fmla="*/ 386243 h 591220"/>
                <a:gd name="connsiteX32" fmla="*/ 838570 w 849529"/>
                <a:gd name="connsiteY32" fmla="*/ 408102 h 591220"/>
                <a:gd name="connsiteX33" fmla="*/ 845856 w 849529"/>
                <a:gd name="connsiteY33" fmla="*/ 419031 h 591220"/>
                <a:gd name="connsiteX34" fmla="*/ 849499 w 849529"/>
                <a:gd name="connsiteY34" fmla="*/ 429960 h 591220"/>
                <a:gd name="connsiteX35" fmla="*/ 845856 w 849529"/>
                <a:gd name="connsiteY35" fmla="*/ 440889 h 591220"/>
                <a:gd name="connsiteX36" fmla="*/ 849499 w 849529"/>
                <a:gd name="connsiteY36" fmla="*/ 451818 h 591220"/>
                <a:gd name="connsiteX37" fmla="*/ 842213 w 849529"/>
                <a:gd name="connsiteY37" fmla="*/ 473676 h 591220"/>
                <a:gd name="connsiteX38" fmla="*/ 838570 w 849529"/>
                <a:gd name="connsiteY38" fmla="*/ 484605 h 591220"/>
                <a:gd name="connsiteX39" fmla="*/ 834927 w 849529"/>
                <a:gd name="connsiteY39" fmla="*/ 495534 h 591220"/>
                <a:gd name="connsiteX40" fmla="*/ 823998 w 849529"/>
                <a:gd name="connsiteY40" fmla="*/ 502820 h 591220"/>
                <a:gd name="connsiteX41" fmla="*/ 816712 w 849529"/>
                <a:gd name="connsiteY41" fmla="*/ 524678 h 591220"/>
                <a:gd name="connsiteX42" fmla="*/ 809426 w 849529"/>
                <a:gd name="connsiteY42" fmla="*/ 531965 h 591220"/>
                <a:gd name="connsiteX43" fmla="*/ 780282 w 849529"/>
                <a:gd name="connsiteY43" fmla="*/ 546537 h 591220"/>
                <a:gd name="connsiteX44" fmla="*/ 747495 w 849529"/>
                <a:gd name="connsiteY44" fmla="*/ 557466 h 591220"/>
                <a:gd name="connsiteX45" fmla="*/ 736566 w 849529"/>
                <a:gd name="connsiteY45" fmla="*/ 561109 h 591220"/>
                <a:gd name="connsiteX46" fmla="*/ 685563 w 849529"/>
                <a:gd name="connsiteY46" fmla="*/ 564752 h 591220"/>
                <a:gd name="connsiteX47" fmla="*/ 649133 w 849529"/>
                <a:gd name="connsiteY47" fmla="*/ 572038 h 591220"/>
                <a:gd name="connsiteX48" fmla="*/ 638204 w 849529"/>
                <a:gd name="connsiteY48" fmla="*/ 575681 h 591220"/>
                <a:gd name="connsiteX49" fmla="*/ 594487 w 849529"/>
                <a:gd name="connsiteY49" fmla="*/ 579324 h 591220"/>
                <a:gd name="connsiteX50" fmla="*/ 561700 w 849529"/>
                <a:gd name="connsiteY50" fmla="*/ 579324 h 591220"/>
                <a:gd name="connsiteX51" fmla="*/ 543485 w 849529"/>
                <a:gd name="connsiteY51" fmla="*/ 575681 h 591220"/>
                <a:gd name="connsiteX52" fmla="*/ 532556 w 849529"/>
                <a:gd name="connsiteY52" fmla="*/ 579324 h 591220"/>
                <a:gd name="connsiteX53" fmla="*/ 517984 w 849529"/>
                <a:gd name="connsiteY53" fmla="*/ 586610 h 591220"/>
                <a:gd name="connsiteX54" fmla="*/ 503412 w 849529"/>
                <a:gd name="connsiteY54" fmla="*/ 590253 h 591220"/>
                <a:gd name="connsiteX55" fmla="*/ 474268 w 849529"/>
                <a:gd name="connsiteY55" fmla="*/ 590253 h 591220"/>
                <a:gd name="connsiteX56" fmla="*/ 408693 w 849529"/>
                <a:gd name="connsiteY56" fmla="*/ 579324 h 591220"/>
                <a:gd name="connsiteX57" fmla="*/ 350405 w 849529"/>
                <a:gd name="connsiteY57" fmla="*/ 579324 h 591220"/>
                <a:gd name="connsiteX58" fmla="*/ 306688 w 849529"/>
                <a:gd name="connsiteY58" fmla="*/ 586610 h 591220"/>
                <a:gd name="connsiteX59" fmla="*/ 295759 w 849529"/>
                <a:gd name="connsiteY59" fmla="*/ 575681 h 591220"/>
                <a:gd name="connsiteX60" fmla="*/ 208327 w 849529"/>
                <a:gd name="connsiteY60" fmla="*/ 564752 h 591220"/>
                <a:gd name="connsiteX61" fmla="*/ 193754 w 849529"/>
                <a:gd name="connsiteY61" fmla="*/ 561109 h 591220"/>
                <a:gd name="connsiteX62" fmla="*/ 171896 w 849529"/>
                <a:gd name="connsiteY62" fmla="*/ 568395 h 591220"/>
                <a:gd name="connsiteX63" fmla="*/ 113608 w 849529"/>
                <a:gd name="connsiteY63" fmla="*/ 561109 h 591220"/>
                <a:gd name="connsiteX64" fmla="*/ 95393 w 849529"/>
                <a:gd name="connsiteY64" fmla="*/ 557466 h 591220"/>
                <a:gd name="connsiteX65" fmla="*/ 84464 w 849529"/>
                <a:gd name="connsiteY65" fmla="*/ 561109 h 591220"/>
                <a:gd name="connsiteX66" fmla="*/ 73534 w 849529"/>
                <a:gd name="connsiteY66" fmla="*/ 557466 h 591220"/>
                <a:gd name="connsiteX67" fmla="*/ 48033 w 849529"/>
                <a:gd name="connsiteY67" fmla="*/ 546537 h 591220"/>
                <a:gd name="connsiteX68" fmla="*/ 40747 w 849529"/>
                <a:gd name="connsiteY68" fmla="*/ 535608 h 591220"/>
                <a:gd name="connsiteX69" fmla="*/ 11603 w 849529"/>
                <a:gd name="connsiteY69" fmla="*/ 521035 h 591220"/>
                <a:gd name="connsiteX70" fmla="*/ 7960 w 849529"/>
                <a:gd name="connsiteY70" fmla="*/ 510106 h 591220"/>
                <a:gd name="connsiteX71" fmla="*/ 674 w 849529"/>
                <a:gd name="connsiteY71" fmla="*/ 491891 h 591220"/>
                <a:gd name="connsiteX72" fmla="*/ 4317 w 849529"/>
                <a:gd name="connsiteY72" fmla="*/ 480962 h 591220"/>
                <a:gd name="connsiteX73" fmla="*/ 4317 w 849529"/>
                <a:gd name="connsiteY73" fmla="*/ 459104 h 591220"/>
                <a:gd name="connsiteX74" fmla="*/ 674 w 849529"/>
                <a:gd name="connsiteY74" fmla="*/ 448175 h 591220"/>
                <a:gd name="connsiteX75" fmla="*/ 4317 w 849529"/>
                <a:gd name="connsiteY75" fmla="*/ 437246 h 591220"/>
                <a:gd name="connsiteX76" fmla="*/ 11603 w 849529"/>
                <a:gd name="connsiteY76" fmla="*/ 397173 h 591220"/>
                <a:gd name="connsiteX77" fmla="*/ 22532 w 849529"/>
                <a:gd name="connsiteY77" fmla="*/ 386243 h 591220"/>
                <a:gd name="connsiteX78" fmla="*/ 26175 w 849529"/>
                <a:gd name="connsiteY78" fmla="*/ 375314 h 591220"/>
                <a:gd name="connsiteX79" fmla="*/ 48033 w 849529"/>
                <a:gd name="connsiteY79" fmla="*/ 342527 h 591220"/>
                <a:gd name="connsiteX80" fmla="*/ 55319 w 849529"/>
                <a:gd name="connsiteY80" fmla="*/ 331598 h 591220"/>
                <a:gd name="connsiteX81" fmla="*/ 58962 w 849529"/>
                <a:gd name="connsiteY81" fmla="*/ 320669 h 591220"/>
                <a:gd name="connsiteX82" fmla="*/ 69891 w 849529"/>
                <a:gd name="connsiteY82" fmla="*/ 309740 h 591220"/>
                <a:gd name="connsiteX83" fmla="*/ 80821 w 849529"/>
                <a:gd name="connsiteY83" fmla="*/ 295168 h 591220"/>
                <a:gd name="connsiteX84" fmla="*/ 95393 w 849529"/>
                <a:gd name="connsiteY84" fmla="*/ 273310 h 591220"/>
                <a:gd name="connsiteX85" fmla="*/ 113608 w 849529"/>
                <a:gd name="connsiteY85" fmla="*/ 251451 h 591220"/>
                <a:gd name="connsiteX86" fmla="*/ 124537 w 849529"/>
                <a:gd name="connsiteY86" fmla="*/ 218664 h 591220"/>
                <a:gd name="connsiteX87" fmla="*/ 131823 w 849529"/>
                <a:gd name="connsiteY87" fmla="*/ 207735 h 591220"/>
                <a:gd name="connsiteX88" fmla="*/ 139109 w 849529"/>
                <a:gd name="connsiteY88" fmla="*/ 185877 h 591220"/>
                <a:gd name="connsiteX89" fmla="*/ 150038 w 849529"/>
                <a:gd name="connsiteY89" fmla="*/ 171305 h 591220"/>
                <a:gd name="connsiteX90" fmla="*/ 171896 w 849529"/>
                <a:gd name="connsiteY90" fmla="*/ 127588 h 591220"/>
                <a:gd name="connsiteX91" fmla="*/ 182825 w 849529"/>
                <a:gd name="connsiteY91" fmla="*/ 102087 h 591220"/>
                <a:gd name="connsiteX92" fmla="*/ 186468 w 849529"/>
                <a:gd name="connsiteY92" fmla="*/ 91158 h 591220"/>
                <a:gd name="connsiteX93" fmla="*/ 197397 w 849529"/>
                <a:gd name="connsiteY93" fmla="*/ 83872 h 591220"/>
                <a:gd name="connsiteX94" fmla="*/ 201040 w 849529"/>
                <a:gd name="connsiteY94" fmla="*/ 69300 h 591220"/>
                <a:gd name="connsiteX95" fmla="*/ 226542 w 849529"/>
                <a:gd name="connsiteY95" fmla="*/ 40156 h 591220"/>
                <a:gd name="connsiteX96" fmla="*/ 252043 w 849529"/>
                <a:gd name="connsiteY96" fmla="*/ 25584 h 591220"/>
                <a:gd name="connsiteX97" fmla="*/ 262972 w 849529"/>
                <a:gd name="connsiteY97" fmla="*/ 11012 h 591220"/>
                <a:gd name="connsiteX98" fmla="*/ 270258 w 849529"/>
                <a:gd name="connsiteY98" fmla="*/ 82 h 591220"/>
                <a:gd name="connsiteX99" fmla="*/ 277544 w 849529"/>
                <a:gd name="connsiteY99" fmla="*/ 7369 h 591220"/>
                <a:gd name="connsiteX100" fmla="*/ 262972 w 849529"/>
                <a:gd name="connsiteY100" fmla="*/ 82 h 591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49529" h="591220">
                  <a:moveTo>
                    <a:pt x="262972" y="82"/>
                  </a:moveTo>
                  <a:lnTo>
                    <a:pt x="262972" y="82"/>
                  </a:lnTo>
                  <a:cubicBezTo>
                    <a:pt x="273901" y="3725"/>
                    <a:pt x="285007" y="6876"/>
                    <a:pt x="295759" y="11012"/>
                  </a:cubicBezTo>
                  <a:cubicBezTo>
                    <a:pt x="300828" y="12962"/>
                    <a:pt x="304903" y="18123"/>
                    <a:pt x="310331" y="18298"/>
                  </a:cubicBezTo>
                  <a:lnTo>
                    <a:pt x="408693" y="14655"/>
                  </a:lnTo>
                  <a:lnTo>
                    <a:pt x="470625" y="7369"/>
                  </a:lnTo>
                  <a:cubicBezTo>
                    <a:pt x="487669" y="7369"/>
                    <a:pt x="504653" y="9469"/>
                    <a:pt x="521627" y="11012"/>
                  </a:cubicBezTo>
                  <a:cubicBezTo>
                    <a:pt x="534574" y="12189"/>
                    <a:pt x="562758" y="16367"/>
                    <a:pt x="576272" y="18298"/>
                  </a:cubicBezTo>
                  <a:cubicBezTo>
                    <a:pt x="605415" y="28012"/>
                    <a:pt x="568986" y="18298"/>
                    <a:pt x="598131" y="18298"/>
                  </a:cubicBezTo>
                  <a:cubicBezTo>
                    <a:pt x="605518" y="18298"/>
                    <a:pt x="612703" y="20727"/>
                    <a:pt x="619989" y="21941"/>
                  </a:cubicBezTo>
                  <a:cubicBezTo>
                    <a:pt x="629959" y="28588"/>
                    <a:pt x="633091" y="28652"/>
                    <a:pt x="638204" y="40156"/>
                  </a:cubicBezTo>
                  <a:cubicBezTo>
                    <a:pt x="641323" y="47174"/>
                    <a:pt x="640059" y="56583"/>
                    <a:pt x="645490" y="62014"/>
                  </a:cubicBezTo>
                  <a:cubicBezTo>
                    <a:pt x="663158" y="79682"/>
                    <a:pt x="654346" y="72776"/>
                    <a:pt x="670991" y="83872"/>
                  </a:cubicBezTo>
                  <a:cubicBezTo>
                    <a:pt x="672205" y="87515"/>
                    <a:pt x="672917" y="91366"/>
                    <a:pt x="674634" y="94801"/>
                  </a:cubicBezTo>
                  <a:cubicBezTo>
                    <a:pt x="676592" y="98717"/>
                    <a:pt x="681061" y="101437"/>
                    <a:pt x="681920" y="105730"/>
                  </a:cubicBezTo>
                  <a:cubicBezTo>
                    <a:pt x="692399" y="158125"/>
                    <a:pt x="671458" y="140044"/>
                    <a:pt x="696492" y="156733"/>
                  </a:cubicBezTo>
                  <a:cubicBezTo>
                    <a:pt x="698921" y="160376"/>
                    <a:pt x="700135" y="165233"/>
                    <a:pt x="703778" y="167662"/>
                  </a:cubicBezTo>
                  <a:cubicBezTo>
                    <a:pt x="707944" y="170439"/>
                    <a:pt x="713748" y="169333"/>
                    <a:pt x="718350" y="171305"/>
                  </a:cubicBezTo>
                  <a:cubicBezTo>
                    <a:pt x="722375" y="173030"/>
                    <a:pt x="725637" y="176162"/>
                    <a:pt x="729280" y="178591"/>
                  </a:cubicBezTo>
                  <a:cubicBezTo>
                    <a:pt x="730494" y="182234"/>
                    <a:pt x="731868" y="185828"/>
                    <a:pt x="732923" y="189520"/>
                  </a:cubicBezTo>
                  <a:cubicBezTo>
                    <a:pt x="734298" y="194334"/>
                    <a:pt x="734082" y="199745"/>
                    <a:pt x="736566" y="204092"/>
                  </a:cubicBezTo>
                  <a:cubicBezTo>
                    <a:pt x="739122" y="208565"/>
                    <a:pt x="743852" y="211378"/>
                    <a:pt x="747495" y="215021"/>
                  </a:cubicBezTo>
                  <a:cubicBezTo>
                    <a:pt x="748709" y="218664"/>
                    <a:pt x="749421" y="222515"/>
                    <a:pt x="751138" y="225950"/>
                  </a:cubicBezTo>
                  <a:cubicBezTo>
                    <a:pt x="761086" y="245845"/>
                    <a:pt x="756573" y="227664"/>
                    <a:pt x="762067" y="247808"/>
                  </a:cubicBezTo>
                  <a:cubicBezTo>
                    <a:pt x="764702" y="257469"/>
                    <a:pt x="766924" y="267238"/>
                    <a:pt x="769353" y="276953"/>
                  </a:cubicBezTo>
                  <a:cubicBezTo>
                    <a:pt x="771541" y="285703"/>
                    <a:pt x="772420" y="296164"/>
                    <a:pt x="780282" y="302454"/>
                  </a:cubicBezTo>
                  <a:cubicBezTo>
                    <a:pt x="783281" y="304853"/>
                    <a:pt x="787568" y="304883"/>
                    <a:pt x="791211" y="306097"/>
                  </a:cubicBezTo>
                  <a:cubicBezTo>
                    <a:pt x="792425" y="309740"/>
                    <a:pt x="793799" y="313334"/>
                    <a:pt x="794854" y="317026"/>
                  </a:cubicBezTo>
                  <a:cubicBezTo>
                    <a:pt x="796229" y="321840"/>
                    <a:pt x="796013" y="327251"/>
                    <a:pt x="798497" y="331598"/>
                  </a:cubicBezTo>
                  <a:cubicBezTo>
                    <a:pt x="801053" y="336071"/>
                    <a:pt x="805783" y="338884"/>
                    <a:pt x="809426" y="342527"/>
                  </a:cubicBezTo>
                  <a:lnTo>
                    <a:pt x="820355" y="375314"/>
                  </a:lnTo>
                  <a:cubicBezTo>
                    <a:pt x="821569" y="378957"/>
                    <a:pt x="821868" y="383048"/>
                    <a:pt x="823998" y="386243"/>
                  </a:cubicBezTo>
                  <a:lnTo>
                    <a:pt x="838570" y="408102"/>
                  </a:lnTo>
                  <a:cubicBezTo>
                    <a:pt x="840999" y="411745"/>
                    <a:pt x="844471" y="414877"/>
                    <a:pt x="845856" y="419031"/>
                  </a:cubicBezTo>
                  <a:lnTo>
                    <a:pt x="849499" y="429960"/>
                  </a:lnTo>
                  <a:cubicBezTo>
                    <a:pt x="848285" y="433603"/>
                    <a:pt x="845856" y="437049"/>
                    <a:pt x="845856" y="440889"/>
                  </a:cubicBezTo>
                  <a:cubicBezTo>
                    <a:pt x="845856" y="444729"/>
                    <a:pt x="849923" y="448001"/>
                    <a:pt x="849499" y="451818"/>
                  </a:cubicBezTo>
                  <a:cubicBezTo>
                    <a:pt x="848651" y="459451"/>
                    <a:pt x="844642" y="466390"/>
                    <a:pt x="842213" y="473676"/>
                  </a:cubicBezTo>
                  <a:lnTo>
                    <a:pt x="838570" y="484605"/>
                  </a:lnTo>
                  <a:cubicBezTo>
                    <a:pt x="837356" y="488248"/>
                    <a:pt x="838122" y="493404"/>
                    <a:pt x="834927" y="495534"/>
                  </a:cubicBezTo>
                  <a:lnTo>
                    <a:pt x="823998" y="502820"/>
                  </a:lnTo>
                  <a:cubicBezTo>
                    <a:pt x="821569" y="510106"/>
                    <a:pt x="822142" y="519247"/>
                    <a:pt x="816712" y="524678"/>
                  </a:cubicBezTo>
                  <a:cubicBezTo>
                    <a:pt x="814283" y="527107"/>
                    <a:pt x="812108" y="529819"/>
                    <a:pt x="809426" y="531965"/>
                  </a:cubicBezTo>
                  <a:cubicBezTo>
                    <a:pt x="799302" y="540065"/>
                    <a:pt x="793233" y="541828"/>
                    <a:pt x="780282" y="546537"/>
                  </a:cubicBezTo>
                  <a:cubicBezTo>
                    <a:pt x="769455" y="550474"/>
                    <a:pt x="758424" y="553823"/>
                    <a:pt x="747495" y="557466"/>
                  </a:cubicBezTo>
                  <a:cubicBezTo>
                    <a:pt x="743852" y="558680"/>
                    <a:pt x="740396" y="560835"/>
                    <a:pt x="736566" y="561109"/>
                  </a:cubicBezTo>
                  <a:lnTo>
                    <a:pt x="685563" y="564752"/>
                  </a:lnTo>
                  <a:cubicBezTo>
                    <a:pt x="668387" y="567615"/>
                    <a:pt x="664350" y="567690"/>
                    <a:pt x="649133" y="572038"/>
                  </a:cubicBezTo>
                  <a:cubicBezTo>
                    <a:pt x="645441" y="573093"/>
                    <a:pt x="642010" y="575173"/>
                    <a:pt x="638204" y="575681"/>
                  </a:cubicBezTo>
                  <a:cubicBezTo>
                    <a:pt x="623709" y="577614"/>
                    <a:pt x="609059" y="578110"/>
                    <a:pt x="594487" y="579324"/>
                  </a:cubicBezTo>
                  <a:cubicBezTo>
                    <a:pt x="569884" y="571123"/>
                    <a:pt x="600169" y="579324"/>
                    <a:pt x="561700" y="579324"/>
                  </a:cubicBezTo>
                  <a:cubicBezTo>
                    <a:pt x="555508" y="579324"/>
                    <a:pt x="549557" y="576895"/>
                    <a:pt x="543485" y="575681"/>
                  </a:cubicBezTo>
                  <a:cubicBezTo>
                    <a:pt x="539842" y="576895"/>
                    <a:pt x="536086" y="577811"/>
                    <a:pt x="532556" y="579324"/>
                  </a:cubicBezTo>
                  <a:cubicBezTo>
                    <a:pt x="527564" y="581463"/>
                    <a:pt x="523069" y="584703"/>
                    <a:pt x="517984" y="586610"/>
                  </a:cubicBezTo>
                  <a:cubicBezTo>
                    <a:pt x="513296" y="588368"/>
                    <a:pt x="508269" y="589039"/>
                    <a:pt x="503412" y="590253"/>
                  </a:cubicBezTo>
                  <a:cubicBezTo>
                    <a:pt x="442349" y="574987"/>
                    <a:pt x="535331" y="595804"/>
                    <a:pt x="474268" y="590253"/>
                  </a:cubicBezTo>
                  <a:cubicBezTo>
                    <a:pt x="452199" y="588247"/>
                    <a:pt x="408693" y="579324"/>
                    <a:pt x="408693" y="579324"/>
                  </a:cubicBezTo>
                  <a:cubicBezTo>
                    <a:pt x="367690" y="595725"/>
                    <a:pt x="418051" y="579324"/>
                    <a:pt x="350405" y="579324"/>
                  </a:cubicBezTo>
                  <a:cubicBezTo>
                    <a:pt x="335632" y="579324"/>
                    <a:pt x="321260" y="584181"/>
                    <a:pt x="306688" y="586610"/>
                  </a:cubicBezTo>
                  <a:cubicBezTo>
                    <a:pt x="303045" y="582967"/>
                    <a:pt x="300702" y="577135"/>
                    <a:pt x="295759" y="575681"/>
                  </a:cubicBezTo>
                  <a:cubicBezTo>
                    <a:pt x="281832" y="571585"/>
                    <a:pt x="226913" y="566611"/>
                    <a:pt x="208327" y="564752"/>
                  </a:cubicBezTo>
                  <a:cubicBezTo>
                    <a:pt x="203469" y="563538"/>
                    <a:pt x="198736" y="560611"/>
                    <a:pt x="193754" y="561109"/>
                  </a:cubicBezTo>
                  <a:cubicBezTo>
                    <a:pt x="186112" y="561873"/>
                    <a:pt x="171896" y="568395"/>
                    <a:pt x="171896" y="568395"/>
                  </a:cubicBezTo>
                  <a:lnTo>
                    <a:pt x="113608" y="561109"/>
                  </a:lnTo>
                  <a:cubicBezTo>
                    <a:pt x="107478" y="560233"/>
                    <a:pt x="101585" y="557466"/>
                    <a:pt x="95393" y="557466"/>
                  </a:cubicBezTo>
                  <a:cubicBezTo>
                    <a:pt x="91553" y="557466"/>
                    <a:pt x="88107" y="559895"/>
                    <a:pt x="84464" y="561109"/>
                  </a:cubicBezTo>
                  <a:cubicBezTo>
                    <a:pt x="80821" y="559895"/>
                    <a:pt x="77064" y="558979"/>
                    <a:pt x="73534" y="557466"/>
                  </a:cubicBezTo>
                  <a:cubicBezTo>
                    <a:pt x="42017" y="543959"/>
                    <a:pt x="73667" y="555082"/>
                    <a:pt x="48033" y="546537"/>
                  </a:cubicBezTo>
                  <a:cubicBezTo>
                    <a:pt x="45604" y="542894"/>
                    <a:pt x="43843" y="538704"/>
                    <a:pt x="40747" y="535608"/>
                  </a:cubicBezTo>
                  <a:cubicBezTo>
                    <a:pt x="33472" y="528333"/>
                    <a:pt x="20298" y="524514"/>
                    <a:pt x="11603" y="521035"/>
                  </a:cubicBezTo>
                  <a:cubicBezTo>
                    <a:pt x="10389" y="517392"/>
                    <a:pt x="9308" y="513702"/>
                    <a:pt x="7960" y="510106"/>
                  </a:cubicBezTo>
                  <a:cubicBezTo>
                    <a:pt x="5664" y="503983"/>
                    <a:pt x="1485" y="498380"/>
                    <a:pt x="674" y="491891"/>
                  </a:cubicBezTo>
                  <a:cubicBezTo>
                    <a:pt x="198" y="488081"/>
                    <a:pt x="3103" y="484605"/>
                    <a:pt x="4317" y="480962"/>
                  </a:cubicBezTo>
                  <a:cubicBezTo>
                    <a:pt x="-5398" y="451818"/>
                    <a:pt x="4317" y="488248"/>
                    <a:pt x="4317" y="459104"/>
                  </a:cubicBezTo>
                  <a:cubicBezTo>
                    <a:pt x="4317" y="455264"/>
                    <a:pt x="1888" y="451818"/>
                    <a:pt x="674" y="448175"/>
                  </a:cubicBezTo>
                  <a:cubicBezTo>
                    <a:pt x="1888" y="444532"/>
                    <a:pt x="3630" y="441024"/>
                    <a:pt x="4317" y="437246"/>
                  </a:cubicBezTo>
                  <a:cubicBezTo>
                    <a:pt x="4568" y="435864"/>
                    <a:pt x="6381" y="405006"/>
                    <a:pt x="11603" y="397173"/>
                  </a:cubicBezTo>
                  <a:cubicBezTo>
                    <a:pt x="14461" y="392886"/>
                    <a:pt x="18889" y="389886"/>
                    <a:pt x="22532" y="386243"/>
                  </a:cubicBezTo>
                  <a:cubicBezTo>
                    <a:pt x="23746" y="382600"/>
                    <a:pt x="24310" y="378671"/>
                    <a:pt x="26175" y="375314"/>
                  </a:cubicBezTo>
                  <a:lnTo>
                    <a:pt x="48033" y="342527"/>
                  </a:lnTo>
                  <a:cubicBezTo>
                    <a:pt x="50462" y="338884"/>
                    <a:pt x="53934" y="335752"/>
                    <a:pt x="55319" y="331598"/>
                  </a:cubicBezTo>
                  <a:cubicBezTo>
                    <a:pt x="56533" y="327955"/>
                    <a:pt x="56832" y="323864"/>
                    <a:pt x="58962" y="320669"/>
                  </a:cubicBezTo>
                  <a:cubicBezTo>
                    <a:pt x="61820" y="316382"/>
                    <a:pt x="66538" y="313652"/>
                    <a:pt x="69891" y="309740"/>
                  </a:cubicBezTo>
                  <a:cubicBezTo>
                    <a:pt x="73843" y="305130"/>
                    <a:pt x="77178" y="300025"/>
                    <a:pt x="80821" y="295168"/>
                  </a:cubicBezTo>
                  <a:cubicBezTo>
                    <a:pt x="89484" y="269180"/>
                    <a:pt x="77200" y="300601"/>
                    <a:pt x="95393" y="273310"/>
                  </a:cubicBezTo>
                  <a:cubicBezTo>
                    <a:pt x="112082" y="248275"/>
                    <a:pt x="78373" y="277877"/>
                    <a:pt x="113608" y="251451"/>
                  </a:cubicBezTo>
                  <a:cubicBezTo>
                    <a:pt x="117251" y="240522"/>
                    <a:pt x="118147" y="228249"/>
                    <a:pt x="124537" y="218664"/>
                  </a:cubicBezTo>
                  <a:cubicBezTo>
                    <a:pt x="126966" y="215021"/>
                    <a:pt x="130045" y="211736"/>
                    <a:pt x="131823" y="207735"/>
                  </a:cubicBezTo>
                  <a:cubicBezTo>
                    <a:pt x="134942" y="200717"/>
                    <a:pt x="134501" y="192021"/>
                    <a:pt x="139109" y="185877"/>
                  </a:cubicBezTo>
                  <a:cubicBezTo>
                    <a:pt x="142752" y="181020"/>
                    <a:pt x="147323" y="176736"/>
                    <a:pt x="150038" y="171305"/>
                  </a:cubicBezTo>
                  <a:cubicBezTo>
                    <a:pt x="173811" y="123760"/>
                    <a:pt x="153281" y="146205"/>
                    <a:pt x="171896" y="127588"/>
                  </a:cubicBezTo>
                  <a:cubicBezTo>
                    <a:pt x="175539" y="119088"/>
                    <a:pt x="179390" y="110674"/>
                    <a:pt x="182825" y="102087"/>
                  </a:cubicBezTo>
                  <a:cubicBezTo>
                    <a:pt x="184251" y="98522"/>
                    <a:pt x="184069" y="94157"/>
                    <a:pt x="186468" y="91158"/>
                  </a:cubicBezTo>
                  <a:cubicBezTo>
                    <a:pt x="189203" y="87739"/>
                    <a:pt x="193754" y="86301"/>
                    <a:pt x="197397" y="83872"/>
                  </a:cubicBezTo>
                  <a:cubicBezTo>
                    <a:pt x="198611" y="79015"/>
                    <a:pt x="198801" y="73778"/>
                    <a:pt x="201040" y="69300"/>
                  </a:cubicBezTo>
                  <a:cubicBezTo>
                    <a:pt x="212779" y="45823"/>
                    <a:pt x="210958" y="51287"/>
                    <a:pt x="226542" y="40156"/>
                  </a:cubicBezTo>
                  <a:cubicBezTo>
                    <a:pt x="245840" y="26372"/>
                    <a:pt x="234308" y="31496"/>
                    <a:pt x="252043" y="25584"/>
                  </a:cubicBezTo>
                  <a:cubicBezTo>
                    <a:pt x="255686" y="20727"/>
                    <a:pt x="259443" y="15953"/>
                    <a:pt x="262972" y="11012"/>
                  </a:cubicBezTo>
                  <a:cubicBezTo>
                    <a:pt x="265517" y="7449"/>
                    <a:pt x="266010" y="1144"/>
                    <a:pt x="270258" y="82"/>
                  </a:cubicBezTo>
                  <a:cubicBezTo>
                    <a:pt x="273590" y="-751"/>
                    <a:pt x="275115" y="4940"/>
                    <a:pt x="277544" y="7369"/>
                  </a:cubicBezTo>
                  <a:cubicBezTo>
                    <a:pt x="268911" y="20319"/>
                    <a:pt x="265401" y="1296"/>
                    <a:pt x="262972" y="82"/>
                  </a:cubicBezTo>
                  <a:close/>
                </a:path>
              </a:pathLst>
            </a:custGeom>
            <a:solidFill>
              <a:srgbClr val="7588CD"/>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a:ln>
                  <a:noFill/>
                </a:ln>
                <a:solidFill>
                  <a:srgbClr val="5F5F5F"/>
                </a:solidFill>
                <a:effectLst/>
                <a:uLnTx/>
                <a:uFillTx/>
                <a:latin typeface="europa"/>
                <a:ea typeface="+mn-ea"/>
                <a:cs typeface="+mn-cs"/>
              </a:endParaRPr>
            </a:p>
          </p:txBody>
        </p:sp>
        <p:pic>
          <p:nvPicPr>
            <p:cNvPr id="36" name="Picture 35"/>
            <p:cNvPicPr>
              <a:picLocks noChangeAspect="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r="41879"/>
            <a:stretch/>
          </p:blipFill>
          <p:spPr>
            <a:xfrm>
              <a:off x="7561380" y="5499377"/>
              <a:ext cx="609613" cy="702745"/>
            </a:xfrm>
            <a:prstGeom prst="rect">
              <a:avLst/>
            </a:prstGeom>
          </p:spPr>
        </p:pic>
        <p:sp>
          <p:nvSpPr>
            <p:cNvPr id="37" name="Rectangle 36"/>
            <p:cNvSpPr/>
            <p:nvPr/>
          </p:nvSpPr>
          <p:spPr>
            <a:xfrm>
              <a:off x="7665879" y="5850749"/>
              <a:ext cx="280863" cy="297517"/>
            </a:xfrm>
            <a:prstGeom prst="rect">
              <a:avLst/>
            </a:prstGeom>
          </p:spPr>
          <p:txBody>
            <a:bodyPr wrap="square">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Black" panose="020B0A04020102020204" pitchFamily="34" charset="0"/>
                  <a:ea typeface="+mn-ea"/>
                  <a:cs typeface="+mn-cs"/>
                </a:rPr>
                <a:t>G</a:t>
              </a:r>
            </a:p>
          </p:txBody>
        </p:sp>
      </p:grpSp>
      <p:grpSp>
        <p:nvGrpSpPr>
          <p:cNvPr id="47" name="Group 46"/>
          <p:cNvGrpSpPr/>
          <p:nvPr/>
        </p:nvGrpSpPr>
        <p:grpSpPr>
          <a:xfrm>
            <a:off x="1558444" y="1216083"/>
            <a:ext cx="610389" cy="702745"/>
            <a:chOff x="7694107" y="4646422"/>
            <a:chExt cx="610389" cy="702745"/>
          </a:xfrm>
        </p:grpSpPr>
        <p:sp>
          <p:nvSpPr>
            <p:cNvPr id="39" name="Freeform 38"/>
            <p:cNvSpPr/>
            <p:nvPr/>
          </p:nvSpPr>
          <p:spPr>
            <a:xfrm>
              <a:off x="7694107" y="4961743"/>
              <a:ext cx="553935" cy="385505"/>
            </a:xfrm>
            <a:custGeom>
              <a:avLst/>
              <a:gdLst>
                <a:gd name="connsiteX0" fmla="*/ 262972 w 849529"/>
                <a:gd name="connsiteY0" fmla="*/ 82 h 591220"/>
                <a:gd name="connsiteX1" fmla="*/ 262972 w 849529"/>
                <a:gd name="connsiteY1" fmla="*/ 82 h 591220"/>
                <a:gd name="connsiteX2" fmla="*/ 295759 w 849529"/>
                <a:gd name="connsiteY2" fmla="*/ 11012 h 591220"/>
                <a:gd name="connsiteX3" fmla="*/ 310331 w 849529"/>
                <a:gd name="connsiteY3" fmla="*/ 18298 h 591220"/>
                <a:gd name="connsiteX4" fmla="*/ 408693 w 849529"/>
                <a:gd name="connsiteY4" fmla="*/ 14655 h 591220"/>
                <a:gd name="connsiteX5" fmla="*/ 470625 w 849529"/>
                <a:gd name="connsiteY5" fmla="*/ 7369 h 591220"/>
                <a:gd name="connsiteX6" fmla="*/ 521627 w 849529"/>
                <a:gd name="connsiteY6" fmla="*/ 11012 h 591220"/>
                <a:gd name="connsiteX7" fmla="*/ 576272 w 849529"/>
                <a:gd name="connsiteY7" fmla="*/ 18298 h 591220"/>
                <a:gd name="connsiteX8" fmla="*/ 598131 w 849529"/>
                <a:gd name="connsiteY8" fmla="*/ 18298 h 591220"/>
                <a:gd name="connsiteX9" fmla="*/ 619989 w 849529"/>
                <a:gd name="connsiteY9" fmla="*/ 21941 h 591220"/>
                <a:gd name="connsiteX10" fmla="*/ 638204 w 849529"/>
                <a:gd name="connsiteY10" fmla="*/ 40156 h 591220"/>
                <a:gd name="connsiteX11" fmla="*/ 645490 w 849529"/>
                <a:gd name="connsiteY11" fmla="*/ 62014 h 591220"/>
                <a:gd name="connsiteX12" fmla="*/ 670991 w 849529"/>
                <a:gd name="connsiteY12" fmla="*/ 83872 h 591220"/>
                <a:gd name="connsiteX13" fmla="*/ 674634 w 849529"/>
                <a:gd name="connsiteY13" fmla="*/ 94801 h 591220"/>
                <a:gd name="connsiteX14" fmla="*/ 681920 w 849529"/>
                <a:gd name="connsiteY14" fmla="*/ 105730 h 591220"/>
                <a:gd name="connsiteX15" fmla="*/ 696492 w 849529"/>
                <a:gd name="connsiteY15" fmla="*/ 156733 h 591220"/>
                <a:gd name="connsiteX16" fmla="*/ 703778 w 849529"/>
                <a:gd name="connsiteY16" fmla="*/ 167662 h 591220"/>
                <a:gd name="connsiteX17" fmla="*/ 718350 w 849529"/>
                <a:gd name="connsiteY17" fmla="*/ 171305 h 591220"/>
                <a:gd name="connsiteX18" fmla="*/ 729280 w 849529"/>
                <a:gd name="connsiteY18" fmla="*/ 178591 h 591220"/>
                <a:gd name="connsiteX19" fmla="*/ 732923 w 849529"/>
                <a:gd name="connsiteY19" fmla="*/ 189520 h 591220"/>
                <a:gd name="connsiteX20" fmla="*/ 736566 w 849529"/>
                <a:gd name="connsiteY20" fmla="*/ 204092 h 591220"/>
                <a:gd name="connsiteX21" fmla="*/ 747495 w 849529"/>
                <a:gd name="connsiteY21" fmla="*/ 215021 h 591220"/>
                <a:gd name="connsiteX22" fmla="*/ 751138 w 849529"/>
                <a:gd name="connsiteY22" fmla="*/ 225950 h 591220"/>
                <a:gd name="connsiteX23" fmla="*/ 762067 w 849529"/>
                <a:gd name="connsiteY23" fmla="*/ 247808 h 591220"/>
                <a:gd name="connsiteX24" fmla="*/ 769353 w 849529"/>
                <a:gd name="connsiteY24" fmla="*/ 276953 h 591220"/>
                <a:gd name="connsiteX25" fmla="*/ 780282 w 849529"/>
                <a:gd name="connsiteY25" fmla="*/ 302454 h 591220"/>
                <a:gd name="connsiteX26" fmla="*/ 791211 w 849529"/>
                <a:gd name="connsiteY26" fmla="*/ 306097 h 591220"/>
                <a:gd name="connsiteX27" fmla="*/ 794854 w 849529"/>
                <a:gd name="connsiteY27" fmla="*/ 317026 h 591220"/>
                <a:gd name="connsiteX28" fmla="*/ 798497 w 849529"/>
                <a:gd name="connsiteY28" fmla="*/ 331598 h 591220"/>
                <a:gd name="connsiteX29" fmla="*/ 809426 w 849529"/>
                <a:gd name="connsiteY29" fmla="*/ 342527 h 591220"/>
                <a:gd name="connsiteX30" fmla="*/ 820355 w 849529"/>
                <a:gd name="connsiteY30" fmla="*/ 375314 h 591220"/>
                <a:gd name="connsiteX31" fmla="*/ 823998 w 849529"/>
                <a:gd name="connsiteY31" fmla="*/ 386243 h 591220"/>
                <a:gd name="connsiteX32" fmla="*/ 838570 w 849529"/>
                <a:gd name="connsiteY32" fmla="*/ 408102 h 591220"/>
                <a:gd name="connsiteX33" fmla="*/ 845856 w 849529"/>
                <a:gd name="connsiteY33" fmla="*/ 419031 h 591220"/>
                <a:gd name="connsiteX34" fmla="*/ 849499 w 849529"/>
                <a:gd name="connsiteY34" fmla="*/ 429960 h 591220"/>
                <a:gd name="connsiteX35" fmla="*/ 845856 w 849529"/>
                <a:gd name="connsiteY35" fmla="*/ 440889 h 591220"/>
                <a:gd name="connsiteX36" fmla="*/ 849499 w 849529"/>
                <a:gd name="connsiteY36" fmla="*/ 451818 h 591220"/>
                <a:gd name="connsiteX37" fmla="*/ 842213 w 849529"/>
                <a:gd name="connsiteY37" fmla="*/ 473676 h 591220"/>
                <a:gd name="connsiteX38" fmla="*/ 838570 w 849529"/>
                <a:gd name="connsiteY38" fmla="*/ 484605 h 591220"/>
                <a:gd name="connsiteX39" fmla="*/ 834927 w 849529"/>
                <a:gd name="connsiteY39" fmla="*/ 495534 h 591220"/>
                <a:gd name="connsiteX40" fmla="*/ 823998 w 849529"/>
                <a:gd name="connsiteY40" fmla="*/ 502820 h 591220"/>
                <a:gd name="connsiteX41" fmla="*/ 816712 w 849529"/>
                <a:gd name="connsiteY41" fmla="*/ 524678 h 591220"/>
                <a:gd name="connsiteX42" fmla="*/ 809426 w 849529"/>
                <a:gd name="connsiteY42" fmla="*/ 531965 h 591220"/>
                <a:gd name="connsiteX43" fmla="*/ 780282 w 849529"/>
                <a:gd name="connsiteY43" fmla="*/ 546537 h 591220"/>
                <a:gd name="connsiteX44" fmla="*/ 747495 w 849529"/>
                <a:gd name="connsiteY44" fmla="*/ 557466 h 591220"/>
                <a:gd name="connsiteX45" fmla="*/ 736566 w 849529"/>
                <a:gd name="connsiteY45" fmla="*/ 561109 h 591220"/>
                <a:gd name="connsiteX46" fmla="*/ 685563 w 849529"/>
                <a:gd name="connsiteY46" fmla="*/ 564752 h 591220"/>
                <a:gd name="connsiteX47" fmla="*/ 649133 w 849529"/>
                <a:gd name="connsiteY47" fmla="*/ 572038 h 591220"/>
                <a:gd name="connsiteX48" fmla="*/ 638204 w 849529"/>
                <a:gd name="connsiteY48" fmla="*/ 575681 h 591220"/>
                <a:gd name="connsiteX49" fmla="*/ 594487 w 849529"/>
                <a:gd name="connsiteY49" fmla="*/ 579324 h 591220"/>
                <a:gd name="connsiteX50" fmla="*/ 561700 w 849529"/>
                <a:gd name="connsiteY50" fmla="*/ 579324 h 591220"/>
                <a:gd name="connsiteX51" fmla="*/ 543485 w 849529"/>
                <a:gd name="connsiteY51" fmla="*/ 575681 h 591220"/>
                <a:gd name="connsiteX52" fmla="*/ 532556 w 849529"/>
                <a:gd name="connsiteY52" fmla="*/ 579324 h 591220"/>
                <a:gd name="connsiteX53" fmla="*/ 517984 w 849529"/>
                <a:gd name="connsiteY53" fmla="*/ 586610 h 591220"/>
                <a:gd name="connsiteX54" fmla="*/ 503412 w 849529"/>
                <a:gd name="connsiteY54" fmla="*/ 590253 h 591220"/>
                <a:gd name="connsiteX55" fmla="*/ 474268 w 849529"/>
                <a:gd name="connsiteY55" fmla="*/ 590253 h 591220"/>
                <a:gd name="connsiteX56" fmla="*/ 408693 w 849529"/>
                <a:gd name="connsiteY56" fmla="*/ 579324 h 591220"/>
                <a:gd name="connsiteX57" fmla="*/ 350405 w 849529"/>
                <a:gd name="connsiteY57" fmla="*/ 579324 h 591220"/>
                <a:gd name="connsiteX58" fmla="*/ 306688 w 849529"/>
                <a:gd name="connsiteY58" fmla="*/ 586610 h 591220"/>
                <a:gd name="connsiteX59" fmla="*/ 295759 w 849529"/>
                <a:gd name="connsiteY59" fmla="*/ 575681 h 591220"/>
                <a:gd name="connsiteX60" fmla="*/ 208327 w 849529"/>
                <a:gd name="connsiteY60" fmla="*/ 564752 h 591220"/>
                <a:gd name="connsiteX61" fmla="*/ 193754 w 849529"/>
                <a:gd name="connsiteY61" fmla="*/ 561109 h 591220"/>
                <a:gd name="connsiteX62" fmla="*/ 171896 w 849529"/>
                <a:gd name="connsiteY62" fmla="*/ 568395 h 591220"/>
                <a:gd name="connsiteX63" fmla="*/ 113608 w 849529"/>
                <a:gd name="connsiteY63" fmla="*/ 561109 h 591220"/>
                <a:gd name="connsiteX64" fmla="*/ 95393 w 849529"/>
                <a:gd name="connsiteY64" fmla="*/ 557466 h 591220"/>
                <a:gd name="connsiteX65" fmla="*/ 84464 w 849529"/>
                <a:gd name="connsiteY65" fmla="*/ 561109 h 591220"/>
                <a:gd name="connsiteX66" fmla="*/ 73534 w 849529"/>
                <a:gd name="connsiteY66" fmla="*/ 557466 h 591220"/>
                <a:gd name="connsiteX67" fmla="*/ 48033 w 849529"/>
                <a:gd name="connsiteY67" fmla="*/ 546537 h 591220"/>
                <a:gd name="connsiteX68" fmla="*/ 40747 w 849529"/>
                <a:gd name="connsiteY68" fmla="*/ 535608 h 591220"/>
                <a:gd name="connsiteX69" fmla="*/ 11603 w 849529"/>
                <a:gd name="connsiteY69" fmla="*/ 521035 h 591220"/>
                <a:gd name="connsiteX70" fmla="*/ 7960 w 849529"/>
                <a:gd name="connsiteY70" fmla="*/ 510106 h 591220"/>
                <a:gd name="connsiteX71" fmla="*/ 674 w 849529"/>
                <a:gd name="connsiteY71" fmla="*/ 491891 h 591220"/>
                <a:gd name="connsiteX72" fmla="*/ 4317 w 849529"/>
                <a:gd name="connsiteY72" fmla="*/ 480962 h 591220"/>
                <a:gd name="connsiteX73" fmla="*/ 4317 w 849529"/>
                <a:gd name="connsiteY73" fmla="*/ 459104 h 591220"/>
                <a:gd name="connsiteX74" fmla="*/ 674 w 849529"/>
                <a:gd name="connsiteY74" fmla="*/ 448175 h 591220"/>
                <a:gd name="connsiteX75" fmla="*/ 4317 w 849529"/>
                <a:gd name="connsiteY75" fmla="*/ 437246 h 591220"/>
                <a:gd name="connsiteX76" fmla="*/ 11603 w 849529"/>
                <a:gd name="connsiteY76" fmla="*/ 397173 h 591220"/>
                <a:gd name="connsiteX77" fmla="*/ 22532 w 849529"/>
                <a:gd name="connsiteY77" fmla="*/ 386243 h 591220"/>
                <a:gd name="connsiteX78" fmla="*/ 26175 w 849529"/>
                <a:gd name="connsiteY78" fmla="*/ 375314 h 591220"/>
                <a:gd name="connsiteX79" fmla="*/ 48033 w 849529"/>
                <a:gd name="connsiteY79" fmla="*/ 342527 h 591220"/>
                <a:gd name="connsiteX80" fmla="*/ 55319 w 849529"/>
                <a:gd name="connsiteY80" fmla="*/ 331598 h 591220"/>
                <a:gd name="connsiteX81" fmla="*/ 58962 w 849529"/>
                <a:gd name="connsiteY81" fmla="*/ 320669 h 591220"/>
                <a:gd name="connsiteX82" fmla="*/ 69891 w 849529"/>
                <a:gd name="connsiteY82" fmla="*/ 309740 h 591220"/>
                <a:gd name="connsiteX83" fmla="*/ 80821 w 849529"/>
                <a:gd name="connsiteY83" fmla="*/ 295168 h 591220"/>
                <a:gd name="connsiteX84" fmla="*/ 95393 w 849529"/>
                <a:gd name="connsiteY84" fmla="*/ 273310 h 591220"/>
                <a:gd name="connsiteX85" fmla="*/ 113608 w 849529"/>
                <a:gd name="connsiteY85" fmla="*/ 251451 h 591220"/>
                <a:gd name="connsiteX86" fmla="*/ 124537 w 849529"/>
                <a:gd name="connsiteY86" fmla="*/ 218664 h 591220"/>
                <a:gd name="connsiteX87" fmla="*/ 131823 w 849529"/>
                <a:gd name="connsiteY87" fmla="*/ 207735 h 591220"/>
                <a:gd name="connsiteX88" fmla="*/ 139109 w 849529"/>
                <a:gd name="connsiteY88" fmla="*/ 185877 h 591220"/>
                <a:gd name="connsiteX89" fmla="*/ 150038 w 849529"/>
                <a:gd name="connsiteY89" fmla="*/ 171305 h 591220"/>
                <a:gd name="connsiteX90" fmla="*/ 171896 w 849529"/>
                <a:gd name="connsiteY90" fmla="*/ 127588 h 591220"/>
                <a:gd name="connsiteX91" fmla="*/ 182825 w 849529"/>
                <a:gd name="connsiteY91" fmla="*/ 102087 h 591220"/>
                <a:gd name="connsiteX92" fmla="*/ 186468 w 849529"/>
                <a:gd name="connsiteY92" fmla="*/ 91158 h 591220"/>
                <a:gd name="connsiteX93" fmla="*/ 197397 w 849529"/>
                <a:gd name="connsiteY93" fmla="*/ 83872 h 591220"/>
                <a:gd name="connsiteX94" fmla="*/ 201040 w 849529"/>
                <a:gd name="connsiteY94" fmla="*/ 69300 h 591220"/>
                <a:gd name="connsiteX95" fmla="*/ 226542 w 849529"/>
                <a:gd name="connsiteY95" fmla="*/ 40156 h 591220"/>
                <a:gd name="connsiteX96" fmla="*/ 252043 w 849529"/>
                <a:gd name="connsiteY96" fmla="*/ 25584 h 591220"/>
                <a:gd name="connsiteX97" fmla="*/ 262972 w 849529"/>
                <a:gd name="connsiteY97" fmla="*/ 11012 h 591220"/>
                <a:gd name="connsiteX98" fmla="*/ 270258 w 849529"/>
                <a:gd name="connsiteY98" fmla="*/ 82 h 591220"/>
                <a:gd name="connsiteX99" fmla="*/ 277544 w 849529"/>
                <a:gd name="connsiteY99" fmla="*/ 7369 h 591220"/>
                <a:gd name="connsiteX100" fmla="*/ 262972 w 849529"/>
                <a:gd name="connsiteY100" fmla="*/ 82 h 591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49529" h="591220">
                  <a:moveTo>
                    <a:pt x="262972" y="82"/>
                  </a:moveTo>
                  <a:lnTo>
                    <a:pt x="262972" y="82"/>
                  </a:lnTo>
                  <a:cubicBezTo>
                    <a:pt x="273901" y="3725"/>
                    <a:pt x="285007" y="6876"/>
                    <a:pt x="295759" y="11012"/>
                  </a:cubicBezTo>
                  <a:cubicBezTo>
                    <a:pt x="300828" y="12962"/>
                    <a:pt x="304903" y="18123"/>
                    <a:pt x="310331" y="18298"/>
                  </a:cubicBezTo>
                  <a:lnTo>
                    <a:pt x="408693" y="14655"/>
                  </a:lnTo>
                  <a:lnTo>
                    <a:pt x="470625" y="7369"/>
                  </a:lnTo>
                  <a:cubicBezTo>
                    <a:pt x="487669" y="7369"/>
                    <a:pt x="504653" y="9469"/>
                    <a:pt x="521627" y="11012"/>
                  </a:cubicBezTo>
                  <a:cubicBezTo>
                    <a:pt x="534574" y="12189"/>
                    <a:pt x="562758" y="16367"/>
                    <a:pt x="576272" y="18298"/>
                  </a:cubicBezTo>
                  <a:cubicBezTo>
                    <a:pt x="605415" y="28012"/>
                    <a:pt x="568986" y="18298"/>
                    <a:pt x="598131" y="18298"/>
                  </a:cubicBezTo>
                  <a:cubicBezTo>
                    <a:pt x="605518" y="18298"/>
                    <a:pt x="612703" y="20727"/>
                    <a:pt x="619989" y="21941"/>
                  </a:cubicBezTo>
                  <a:cubicBezTo>
                    <a:pt x="629959" y="28588"/>
                    <a:pt x="633091" y="28652"/>
                    <a:pt x="638204" y="40156"/>
                  </a:cubicBezTo>
                  <a:cubicBezTo>
                    <a:pt x="641323" y="47174"/>
                    <a:pt x="640059" y="56583"/>
                    <a:pt x="645490" y="62014"/>
                  </a:cubicBezTo>
                  <a:cubicBezTo>
                    <a:pt x="663158" y="79682"/>
                    <a:pt x="654346" y="72776"/>
                    <a:pt x="670991" y="83872"/>
                  </a:cubicBezTo>
                  <a:cubicBezTo>
                    <a:pt x="672205" y="87515"/>
                    <a:pt x="672917" y="91366"/>
                    <a:pt x="674634" y="94801"/>
                  </a:cubicBezTo>
                  <a:cubicBezTo>
                    <a:pt x="676592" y="98717"/>
                    <a:pt x="681061" y="101437"/>
                    <a:pt x="681920" y="105730"/>
                  </a:cubicBezTo>
                  <a:cubicBezTo>
                    <a:pt x="692399" y="158125"/>
                    <a:pt x="671458" y="140044"/>
                    <a:pt x="696492" y="156733"/>
                  </a:cubicBezTo>
                  <a:cubicBezTo>
                    <a:pt x="698921" y="160376"/>
                    <a:pt x="700135" y="165233"/>
                    <a:pt x="703778" y="167662"/>
                  </a:cubicBezTo>
                  <a:cubicBezTo>
                    <a:pt x="707944" y="170439"/>
                    <a:pt x="713748" y="169333"/>
                    <a:pt x="718350" y="171305"/>
                  </a:cubicBezTo>
                  <a:cubicBezTo>
                    <a:pt x="722375" y="173030"/>
                    <a:pt x="725637" y="176162"/>
                    <a:pt x="729280" y="178591"/>
                  </a:cubicBezTo>
                  <a:cubicBezTo>
                    <a:pt x="730494" y="182234"/>
                    <a:pt x="731868" y="185828"/>
                    <a:pt x="732923" y="189520"/>
                  </a:cubicBezTo>
                  <a:cubicBezTo>
                    <a:pt x="734298" y="194334"/>
                    <a:pt x="734082" y="199745"/>
                    <a:pt x="736566" y="204092"/>
                  </a:cubicBezTo>
                  <a:cubicBezTo>
                    <a:pt x="739122" y="208565"/>
                    <a:pt x="743852" y="211378"/>
                    <a:pt x="747495" y="215021"/>
                  </a:cubicBezTo>
                  <a:cubicBezTo>
                    <a:pt x="748709" y="218664"/>
                    <a:pt x="749421" y="222515"/>
                    <a:pt x="751138" y="225950"/>
                  </a:cubicBezTo>
                  <a:cubicBezTo>
                    <a:pt x="761086" y="245845"/>
                    <a:pt x="756573" y="227664"/>
                    <a:pt x="762067" y="247808"/>
                  </a:cubicBezTo>
                  <a:cubicBezTo>
                    <a:pt x="764702" y="257469"/>
                    <a:pt x="766924" y="267238"/>
                    <a:pt x="769353" y="276953"/>
                  </a:cubicBezTo>
                  <a:cubicBezTo>
                    <a:pt x="771541" y="285703"/>
                    <a:pt x="772420" y="296164"/>
                    <a:pt x="780282" y="302454"/>
                  </a:cubicBezTo>
                  <a:cubicBezTo>
                    <a:pt x="783281" y="304853"/>
                    <a:pt x="787568" y="304883"/>
                    <a:pt x="791211" y="306097"/>
                  </a:cubicBezTo>
                  <a:cubicBezTo>
                    <a:pt x="792425" y="309740"/>
                    <a:pt x="793799" y="313334"/>
                    <a:pt x="794854" y="317026"/>
                  </a:cubicBezTo>
                  <a:cubicBezTo>
                    <a:pt x="796229" y="321840"/>
                    <a:pt x="796013" y="327251"/>
                    <a:pt x="798497" y="331598"/>
                  </a:cubicBezTo>
                  <a:cubicBezTo>
                    <a:pt x="801053" y="336071"/>
                    <a:pt x="805783" y="338884"/>
                    <a:pt x="809426" y="342527"/>
                  </a:cubicBezTo>
                  <a:lnTo>
                    <a:pt x="820355" y="375314"/>
                  </a:lnTo>
                  <a:cubicBezTo>
                    <a:pt x="821569" y="378957"/>
                    <a:pt x="821868" y="383048"/>
                    <a:pt x="823998" y="386243"/>
                  </a:cubicBezTo>
                  <a:lnTo>
                    <a:pt x="838570" y="408102"/>
                  </a:lnTo>
                  <a:cubicBezTo>
                    <a:pt x="840999" y="411745"/>
                    <a:pt x="844471" y="414877"/>
                    <a:pt x="845856" y="419031"/>
                  </a:cubicBezTo>
                  <a:lnTo>
                    <a:pt x="849499" y="429960"/>
                  </a:lnTo>
                  <a:cubicBezTo>
                    <a:pt x="848285" y="433603"/>
                    <a:pt x="845856" y="437049"/>
                    <a:pt x="845856" y="440889"/>
                  </a:cubicBezTo>
                  <a:cubicBezTo>
                    <a:pt x="845856" y="444729"/>
                    <a:pt x="849923" y="448001"/>
                    <a:pt x="849499" y="451818"/>
                  </a:cubicBezTo>
                  <a:cubicBezTo>
                    <a:pt x="848651" y="459451"/>
                    <a:pt x="844642" y="466390"/>
                    <a:pt x="842213" y="473676"/>
                  </a:cubicBezTo>
                  <a:lnTo>
                    <a:pt x="838570" y="484605"/>
                  </a:lnTo>
                  <a:cubicBezTo>
                    <a:pt x="837356" y="488248"/>
                    <a:pt x="838122" y="493404"/>
                    <a:pt x="834927" y="495534"/>
                  </a:cubicBezTo>
                  <a:lnTo>
                    <a:pt x="823998" y="502820"/>
                  </a:lnTo>
                  <a:cubicBezTo>
                    <a:pt x="821569" y="510106"/>
                    <a:pt x="822142" y="519247"/>
                    <a:pt x="816712" y="524678"/>
                  </a:cubicBezTo>
                  <a:cubicBezTo>
                    <a:pt x="814283" y="527107"/>
                    <a:pt x="812108" y="529819"/>
                    <a:pt x="809426" y="531965"/>
                  </a:cubicBezTo>
                  <a:cubicBezTo>
                    <a:pt x="799302" y="540065"/>
                    <a:pt x="793233" y="541828"/>
                    <a:pt x="780282" y="546537"/>
                  </a:cubicBezTo>
                  <a:cubicBezTo>
                    <a:pt x="769455" y="550474"/>
                    <a:pt x="758424" y="553823"/>
                    <a:pt x="747495" y="557466"/>
                  </a:cubicBezTo>
                  <a:cubicBezTo>
                    <a:pt x="743852" y="558680"/>
                    <a:pt x="740396" y="560835"/>
                    <a:pt x="736566" y="561109"/>
                  </a:cubicBezTo>
                  <a:lnTo>
                    <a:pt x="685563" y="564752"/>
                  </a:lnTo>
                  <a:cubicBezTo>
                    <a:pt x="668387" y="567615"/>
                    <a:pt x="664350" y="567690"/>
                    <a:pt x="649133" y="572038"/>
                  </a:cubicBezTo>
                  <a:cubicBezTo>
                    <a:pt x="645441" y="573093"/>
                    <a:pt x="642010" y="575173"/>
                    <a:pt x="638204" y="575681"/>
                  </a:cubicBezTo>
                  <a:cubicBezTo>
                    <a:pt x="623709" y="577614"/>
                    <a:pt x="609059" y="578110"/>
                    <a:pt x="594487" y="579324"/>
                  </a:cubicBezTo>
                  <a:cubicBezTo>
                    <a:pt x="569884" y="571123"/>
                    <a:pt x="600169" y="579324"/>
                    <a:pt x="561700" y="579324"/>
                  </a:cubicBezTo>
                  <a:cubicBezTo>
                    <a:pt x="555508" y="579324"/>
                    <a:pt x="549557" y="576895"/>
                    <a:pt x="543485" y="575681"/>
                  </a:cubicBezTo>
                  <a:cubicBezTo>
                    <a:pt x="539842" y="576895"/>
                    <a:pt x="536086" y="577811"/>
                    <a:pt x="532556" y="579324"/>
                  </a:cubicBezTo>
                  <a:cubicBezTo>
                    <a:pt x="527564" y="581463"/>
                    <a:pt x="523069" y="584703"/>
                    <a:pt x="517984" y="586610"/>
                  </a:cubicBezTo>
                  <a:cubicBezTo>
                    <a:pt x="513296" y="588368"/>
                    <a:pt x="508269" y="589039"/>
                    <a:pt x="503412" y="590253"/>
                  </a:cubicBezTo>
                  <a:cubicBezTo>
                    <a:pt x="442349" y="574987"/>
                    <a:pt x="535331" y="595804"/>
                    <a:pt x="474268" y="590253"/>
                  </a:cubicBezTo>
                  <a:cubicBezTo>
                    <a:pt x="452199" y="588247"/>
                    <a:pt x="408693" y="579324"/>
                    <a:pt x="408693" y="579324"/>
                  </a:cubicBezTo>
                  <a:cubicBezTo>
                    <a:pt x="367690" y="595725"/>
                    <a:pt x="418051" y="579324"/>
                    <a:pt x="350405" y="579324"/>
                  </a:cubicBezTo>
                  <a:cubicBezTo>
                    <a:pt x="335632" y="579324"/>
                    <a:pt x="321260" y="584181"/>
                    <a:pt x="306688" y="586610"/>
                  </a:cubicBezTo>
                  <a:cubicBezTo>
                    <a:pt x="303045" y="582967"/>
                    <a:pt x="300702" y="577135"/>
                    <a:pt x="295759" y="575681"/>
                  </a:cubicBezTo>
                  <a:cubicBezTo>
                    <a:pt x="281832" y="571585"/>
                    <a:pt x="226913" y="566611"/>
                    <a:pt x="208327" y="564752"/>
                  </a:cubicBezTo>
                  <a:cubicBezTo>
                    <a:pt x="203469" y="563538"/>
                    <a:pt x="198736" y="560611"/>
                    <a:pt x="193754" y="561109"/>
                  </a:cubicBezTo>
                  <a:cubicBezTo>
                    <a:pt x="186112" y="561873"/>
                    <a:pt x="171896" y="568395"/>
                    <a:pt x="171896" y="568395"/>
                  </a:cubicBezTo>
                  <a:lnTo>
                    <a:pt x="113608" y="561109"/>
                  </a:lnTo>
                  <a:cubicBezTo>
                    <a:pt x="107478" y="560233"/>
                    <a:pt x="101585" y="557466"/>
                    <a:pt x="95393" y="557466"/>
                  </a:cubicBezTo>
                  <a:cubicBezTo>
                    <a:pt x="91553" y="557466"/>
                    <a:pt x="88107" y="559895"/>
                    <a:pt x="84464" y="561109"/>
                  </a:cubicBezTo>
                  <a:cubicBezTo>
                    <a:pt x="80821" y="559895"/>
                    <a:pt x="77064" y="558979"/>
                    <a:pt x="73534" y="557466"/>
                  </a:cubicBezTo>
                  <a:cubicBezTo>
                    <a:pt x="42017" y="543959"/>
                    <a:pt x="73667" y="555082"/>
                    <a:pt x="48033" y="546537"/>
                  </a:cubicBezTo>
                  <a:cubicBezTo>
                    <a:pt x="45604" y="542894"/>
                    <a:pt x="43843" y="538704"/>
                    <a:pt x="40747" y="535608"/>
                  </a:cubicBezTo>
                  <a:cubicBezTo>
                    <a:pt x="33472" y="528333"/>
                    <a:pt x="20298" y="524514"/>
                    <a:pt x="11603" y="521035"/>
                  </a:cubicBezTo>
                  <a:cubicBezTo>
                    <a:pt x="10389" y="517392"/>
                    <a:pt x="9308" y="513702"/>
                    <a:pt x="7960" y="510106"/>
                  </a:cubicBezTo>
                  <a:cubicBezTo>
                    <a:pt x="5664" y="503983"/>
                    <a:pt x="1485" y="498380"/>
                    <a:pt x="674" y="491891"/>
                  </a:cubicBezTo>
                  <a:cubicBezTo>
                    <a:pt x="198" y="488081"/>
                    <a:pt x="3103" y="484605"/>
                    <a:pt x="4317" y="480962"/>
                  </a:cubicBezTo>
                  <a:cubicBezTo>
                    <a:pt x="-5398" y="451818"/>
                    <a:pt x="4317" y="488248"/>
                    <a:pt x="4317" y="459104"/>
                  </a:cubicBezTo>
                  <a:cubicBezTo>
                    <a:pt x="4317" y="455264"/>
                    <a:pt x="1888" y="451818"/>
                    <a:pt x="674" y="448175"/>
                  </a:cubicBezTo>
                  <a:cubicBezTo>
                    <a:pt x="1888" y="444532"/>
                    <a:pt x="3630" y="441024"/>
                    <a:pt x="4317" y="437246"/>
                  </a:cubicBezTo>
                  <a:cubicBezTo>
                    <a:pt x="4568" y="435864"/>
                    <a:pt x="6381" y="405006"/>
                    <a:pt x="11603" y="397173"/>
                  </a:cubicBezTo>
                  <a:cubicBezTo>
                    <a:pt x="14461" y="392886"/>
                    <a:pt x="18889" y="389886"/>
                    <a:pt x="22532" y="386243"/>
                  </a:cubicBezTo>
                  <a:cubicBezTo>
                    <a:pt x="23746" y="382600"/>
                    <a:pt x="24310" y="378671"/>
                    <a:pt x="26175" y="375314"/>
                  </a:cubicBezTo>
                  <a:lnTo>
                    <a:pt x="48033" y="342527"/>
                  </a:lnTo>
                  <a:cubicBezTo>
                    <a:pt x="50462" y="338884"/>
                    <a:pt x="53934" y="335752"/>
                    <a:pt x="55319" y="331598"/>
                  </a:cubicBezTo>
                  <a:cubicBezTo>
                    <a:pt x="56533" y="327955"/>
                    <a:pt x="56832" y="323864"/>
                    <a:pt x="58962" y="320669"/>
                  </a:cubicBezTo>
                  <a:cubicBezTo>
                    <a:pt x="61820" y="316382"/>
                    <a:pt x="66538" y="313652"/>
                    <a:pt x="69891" y="309740"/>
                  </a:cubicBezTo>
                  <a:cubicBezTo>
                    <a:pt x="73843" y="305130"/>
                    <a:pt x="77178" y="300025"/>
                    <a:pt x="80821" y="295168"/>
                  </a:cubicBezTo>
                  <a:cubicBezTo>
                    <a:pt x="89484" y="269180"/>
                    <a:pt x="77200" y="300601"/>
                    <a:pt x="95393" y="273310"/>
                  </a:cubicBezTo>
                  <a:cubicBezTo>
                    <a:pt x="112082" y="248275"/>
                    <a:pt x="78373" y="277877"/>
                    <a:pt x="113608" y="251451"/>
                  </a:cubicBezTo>
                  <a:cubicBezTo>
                    <a:pt x="117251" y="240522"/>
                    <a:pt x="118147" y="228249"/>
                    <a:pt x="124537" y="218664"/>
                  </a:cubicBezTo>
                  <a:cubicBezTo>
                    <a:pt x="126966" y="215021"/>
                    <a:pt x="130045" y="211736"/>
                    <a:pt x="131823" y="207735"/>
                  </a:cubicBezTo>
                  <a:cubicBezTo>
                    <a:pt x="134942" y="200717"/>
                    <a:pt x="134501" y="192021"/>
                    <a:pt x="139109" y="185877"/>
                  </a:cubicBezTo>
                  <a:cubicBezTo>
                    <a:pt x="142752" y="181020"/>
                    <a:pt x="147323" y="176736"/>
                    <a:pt x="150038" y="171305"/>
                  </a:cubicBezTo>
                  <a:cubicBezTo>
                    <a:pt x="173811" y="123760"/>
                    <a:pt x="153281" y="146205"/>
                    <a:pt x="171896" y="127588"/>
                  </a:cubicBezTo>
                  <a:cubicBezTo>
                    <a:pt x="175539" y="119088"/>
                    <a:pt x="179390" y="110674"/>
                    <a:pt x="182825" y="102087"/>
                  </a:cubicBezTo>
                  <a:cubicBezTo>
                    <a:pt x="184251" y="98522"/>
                    <a:pt x="184069" y="94157"/>
                    <a:pt x="186468" y="91158"/>
                  </a:cubicBezTo>
                  <a:cubicBezTo>
                    <a:pt x="189203" y="87739"/>
                    <a:pt x="193754" y="86301"/>
                    <a:pt x="197397" y="83872"/>
                  </a:cubicBezTo>
                  <a:cubicBezTo>
                    <a:pt x="198611" y="79015"/>
                    <a:pt x="198801" y="73778"/>
                    <a:pt x="201040" y="69300"/>
                  </a:cubicBezTo>
                  <a:cubicBezTo>
                    <a:pt x="212779" y="45823"/>
                    <a:pt x="210958" y="51287"/>
                    <a:pt x="226542" y="40156"/>
                  </a:cubicBezTo>
                  <a:cubicBezTo>
                    <a:pt x="245840" y="26372"/>
                    <a:pt x="234308" y="31496"/>
                    <a:pt x="252043" y="25584"/>
                  </a:cubicBezTo>
                  <a:cubicBezTo>
                    <a:pt x="255686" y="20727"/>
                    <a:pt x="259443" y="15953"/>
                    <a:pt x="262972" y="11012"/>
                  </a:cubicBezTo>
                  <a:cubicBezTo>
                    <a:pt x="265517" y="7449"/>
                    <a:pt x="266010" y="1144"/>
                    <a:pt x="270258" y="82"/>
                  </a:cubicBezTo>
                  <a:cubicBezTo>
                    <a:pt x="273590" y="-751"/>
                    <a:pt x="275115" y="4940"/>
                    <a:pt x="277544" y="7369"/>
                  </a:cubicBezTo>
                  <a:cubicBezTo>
                    <a:pt x="268911" y="20319"/>
                    <a:pt x="265401" y="1296"/>
                    <a:pt x="262972" y="82"/>
                  </a:cubicBezTo>
                  <a:close/>
                </a:path>
              </a:pathLst>
            </a:custGeom>
            <a:solidFill>
              <a:srgbClr val="76BED6"/>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a:ln>
                  <a:noFill/>
                </a:ln>
                <a:solidFill>
                  <a:srgbClr val="5F5F5F"/>
                </a:solidFill>
                <a:effectLst/>
                <a:uLnTx/>
                <a:uFillTx/>
                <a:latin typeface="europa"/>
                <a:ea typeface="+mn-ea"/>
                <a:cs typeface="+mn-cs"/>
              </a:endParaRPr>
            </a:p>
          </p:txBody>
        </p:sp>
        <p:pic>
          <p:nvPicPr>
            <p:cNvPr id="40" name="Picture 39"/>
            <p:cNvPicPr>
              <a:picLocks noChangeAspect="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r="41879"/>
            <a:stretch/>
          </p:blipFill>
          <p:spPr>
            <a:xfrm>
              <a:off x="7694883" y="4646422"/>
              <a:ext cx="609613" cy="702745"/>
            </a:xfrm>
            <a:prstGeom prst="rect">
              <a:avLst/>
            </a:prstGeom>
          </p:spPr>
        </p:pic>
        <p:sp>
          <p:nvSpPr>
            <p:cNvPr id="41" name="Rectangle 40"/>
            <p:cNvSpPr/>
            <p:nvPr/>
          </p:nvSpPr>
          <p:spPr>
            <a:xfrm>
              <a:off x="7799382" y="4997794"/>
              <a:ext cx="280863" cy="297517"/>
            </a:xfrm>
            <a:prstGeom prst="rect">
              <a:avLst/>
            </a:prstGeom>
          </p:spPr>
          <p:txBody>
            <a:bodyPr wrap="square">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Black" panose="020B0A04020102020204" pitchFamily="34" charset="0"/>
                  <a:ea typeface="+mn-ea"/>
                  <a:cs typeface="+mn-cs"/>
                </a:rPr>
                <a:t>C</a:t>
              </a:r>
            </a:p>
          </p:txBody>
        </p:sp>
      </p:grpSp>
      <p:sp>
        <p:nvSpPr>
          <p:cNvPr id="51" name="TextBox 50"/>
          <p:cNvSpPr txBox="1"/>
          <p:nvPr/>
        </p:nvSpPr>
        <p:spPr>
          <a:xfrm>
            <a:off x="2651566" y="4384404"/>
            <a:ext cx="786381"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Tahoma"/>
                <a:ea typeface="+mn-ea"/>
                <a:cs typeface="+mn-cs"/>
              </a:rPr>
              <a:t>Glass flow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Tahoma"/>
                <a:ea typeface="+mn-ea"/>
                <a:cs typeface="+mn-cs"/>
              </a:rPr>
              <a:t>cell surface</a:t>
            </a:r>
          </a:p>
        </p:txBody>
      </p:sp>
      <p:sp>
        <p:nvSpPr>
          <p:cNvPr id="52" name="Freeform 51"/>
          <p:cNvSpPr/>
          <p:nvPr/>
        </p:nvSpPr>
        <p:spPr>
          <a:xfrm flipH="1" flipV="1">
            <a:off x="2951885" y="4694954"/>
            <a:ext cx="230845" cy="227668"/>
          </a:xfrm>
          <a:custGeom>
            <a:avLst/>
            <a:gdLst>
              <a:gd name="connsiteX0" fmla="*/ 42428 w 371955"/>
              <a:gd name="connsiteY0" fmla="*/ 511948 h 511948"/>
              <a:gd name="connsiteX1" fmla="*/ 25336 w 371955"/>
              <a:gd name="connsiteY1" fmla="*/ 153024 h 511948"/>
              <a:gd name="connsiteX2" fmla="*/ 341530 w 371955"/>
              <a:gd name="connsiteY2" fmla="*/ 16292 h 511948"/>
              <a:gd name="connsiteX3" fmla="*/ 341530 w 371955"/>
              <a:gd name="connsiteY3" fmla="*/ 7746 h 511948"/>
            </a:gdLst>
            <a:ahLst/>
            <a:cxnLst>
              <a:cxn ang="0">
                <a:pos x="connsiteX0" y="connsiteY0"/>
              </a:cxn>
              <a:cxn ang="0">
                <a:pos x="connsiteX1" y="connsiteY1"/>
              </a:cxn>
              <a:cxn ang="0">
                <a:pos x="connsiteX2" y="connsiteY2"/>
              </a:cxn>
              <a:cxn ang="0">
                <a:pos x="connsiteX3" y="connsiteY3"/>
              </a:cxn>
            </a:cxnLst>
            <a:rect l="l" t="t" r="r" b="b"/>
            <a:pathLst>
              <a:path w="371955" h="511948">
                <a:moveTo>
                  <a:pt x="42428" y="511948"/>
                </a:moveTo>
                <a:cubicBezTo>
                  <a:pt x="8957" y="373790"/>
                  <a:pt x="-24514" y="235633"/>
                  <a:pt x="25336" y="153024"/>
                </a:cubicBezTo>
                <a:cubicBezTo>
                  <a:pt x="75186" y="70415"/>
                  <a:pt x="288831" y="40505"/>
                  <a:pt x="341530" y="16292"/>
                </a:cubicBezTo>
                <a:cubicBezTo>
                  <a:pt x="394229" y="-7921"/>
                  <a:pt x="367879" y="-88"/>
                  <a:pt x="341530" y="7746"/>
                </a:cubicBezTo>
              </a:path>
            </a:pathLst>
          </a:custGeom>
          <a:noFill/>
          <a:ln>
            <a:solidFill>
              <a:schemeClr val="tx1"/>
            </a:solidFill>
            <a:headEnd type="none" w="med" len="med"/>
            <a:tailEnd type="triangle" w="med" len="me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Tahoma"/>
              <a:ea typeface="+mn-ea"/>
              <a:cs typeface="+mn-cs"/>
            </a:endParaRPr>
          </a:p>
        </p:txBody>
      </p:sp>
      <p:sp>
        <p:nvSpPr>
          <p:cNvPr id="4" name="TextBox 3">
            <a:extLst>
              <a:ext uri="{FF2B5EF4-FFF2-40B4-BE49-F238E27FC236}">
                <a16:creationId xmlns:a16="http://schemas.microsoft.com/office/drawing/2014/main" id="{47DF7933-77E6-3744-BA52-57A5FF27031A}"/>
              </a:ext>
            </a:extLst>
          </p:cNvPr>
          <p:cNvSpPr txBox="1"/>
          <p:nvPr/>
        </p:nvSpPr>
        <p:spPr>
          <a:xfrm>
            <a:off x="4268797" y="-957010"/>
            <a:ext cx="5530194"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Tahoma"/>
                <a:ea typeface="+mn-ea"/>
                <a:cs typeface="+mn-cs"/>
              </a:rPr>
              <a:t>The sequencer adds </a:t>
            </a:r>
            <a:r>
              <a:rPr kumimoji="0" lang="en-US" sz="1600" b="0" i="0" u="none" strike="noStrike" kern="1200" cap="none" spc="0" normalizeH="0" baseline="0" noProof="0">
                <a:ln>
                  <a:noFill/>
                </a:ln>
                <a:solidFill>
                  <a:srgbClr val="FF0000"/>
                </a:solidFill>
                <a:effectLst/>
                <a:uLnTx/>
                <a:uFillTx/>
                <a:latin typeface="Tahoma"/>
                <a:ea typeface="+mn-ea"/>
                <a:cs typeface="+mn-cs"/>
              </a:rPr>
              <a:t>the molecule “T” </a:t>
            </a:r>
            <a:r>
              <a:rPr kumimoji="0" lang="en-US" sz="1600" b="0" i="0" u="none" strike="noStrike" kern="1200" cap="none" spc="0" normalizeH="0" baseline="0" noProof="0">
                <a:ln>
                  <a:noFill/>
                </a:ln>
                <a:solidFill>
                  <a:srgbClr val="000000"/>
                </a:solidFill>
                <a:effectLst/>
                <a:uLnTx/>
                <a:uFillTx/>
                <a:latin typeface="Tahoma"/>
                <a:ea typeface="+mn-ea"/>
                <a:cs typeface="+mn-cs"/>
              </a:rPr>
              <a:t>to </a:t>
            </a:r>
            <a:r>
              <a:rPr kumimoji="0" lang="en-US" sz="1600" b="0" i="0" u="none" strike="noStrike" kern="1200" cap="none" spc="0" normalizeH="0" baseline="0" noProof="0">
                <a:ln>
                  <a:noFill/>
                </a:ln>
                <a:solidFill>
                  <a:srgbClr val="0000FF"/>
                </a:solidFill>
                <a:effectLst/>
                <a:uLnTx/>
                <a:uFillTx/>
                <a:latin typeface="Tahoma"/>
                <a:ea typeface="+mn-ea"/>
                <a:cs typeface="+mn-cs"/>
              </a:rPr>
              <a:t>all bases near the flow cell</a:t>
            </a:r>
            <a:r>
              <a:rPr kumimoji="0" lang="en-US" sz="1600" b="0" i="0" u="none" strike="noStrike" kern="1200" cap="none" spc="0" normalizeH="0" baseline="0" noProof="0">
                <a:ln>
                  <a:noFill/>
                </a:ln>
                <a:solidFill>
                  <a:srgbClr val="000000"/>
                </a:solidFill>
                <a:effectLst/>
                <a:uLnTx/>
                <a:uFillTx/>
                <a:latin typeface="Tahoma"/>
                <a:ea typeface="+mn-ea"/>
                <a:cs typeface="+mn-cs"/>
              </a:rPr>
              <a:t> surface and </a:t>
            </a:r>
            <a:r>
              <a:rPr kumimoji="0" lang="en-US" sz="1600" b="0" i="0" u="none" strike="noStrike" kern="1200" cap="none" spc="0" normalizeH="0" baseline="0" noProof="0">
                <a:ln>
                  <a:noFill/>
                </a:ln>
                <a:solidFill>
                  <a:srgbClr val="FF0000"/>
                </a:solidFill>
                <a:effectLst/>
                <a:uLnTx/>
                <a:uFillTx/>
                <a:latin typeface="Tahoma"/>
                <a:ea typeface="+mn-ea"/>
                <a:cs typeface="+mn-cs"/>
              </a:rPr>
              <a:t>observes the chemical reaction</a:t>
            </a:r>
            <a:r>
              <a:rPr kumimoji="0" lang="en-US" sz="1600" b="0" i="0" u="none" strike="noStrike" kern="1200" cap="none" spc="0" normalizeH="0" baseline="0" noProof="0">
                <a:ln>
                  <a:noFill/>
                </a:ln>
                <a:solidFill>
                  <a:srgbClr val="000000"/>
                </a:solidFill>
                <a:effectLst/>
                <a:uLnTx/>
                <a:uFillTx/>
                <a:latin typeface="Tahoma"/>
                <a:ea typeface="+mn-ea"/>
                <a:cs typeface="+mn-cs"/>
              </a:rPr>
              <a:t> via a CMOS sensor. If a </a:t>
            </a:r>
            <a:r>
              <a:rPr kumimoji="0" lang="en-US" sz="1600" b="0" i="0" u="none" strike="noStrike" kern="1200" cap="none" spc="0" normalizeH="0" baseline="0" noProof="0">
                <a:ln>
                  <a:noFill/>
                </a:ln>
                <a:solidFill>
                  <a:srgbClr val="0432FF"/>
                </a:solidFill>
                <a:effectLst/>
                <a:uLnTx/>
                <a:uFillTx/>
                <a:latin typeface="Tahoma"/>
                <a:ea typeface="+mn-ea"/>
                <a:cs typeface="+mn-cs"/>
              </a:rPr>
              <a:t>reaction happens </a:t>
            </a:r>
            <a:r>
              <a:rPr kumimoji="0" lang="en-US" sz="1600" b="0" i="0" u="none" strike="noStrike" kern="1200" cap="none" spc="0" normalizeH="0" baseline="0" noProof="0">
                <a:ln>
                  <a:noFill/>
                </a:ln>
                <a:solidFill>
                  <a:srgbClr val="000000"/>
                </a:solidFill>
                <a:effectLst/>
                <a:uLnTx/>
                <a:uFillTx/>
                <a:latin typeface="Tahoma"/>
                <a:ea typeface="+mn-ea"/>
                <a:cs typeface="+mn-cs"/>
              </a:rPr>
              <a:t>then the base is “A”</a:t>
            </a:r>
          </a:p>
        </p:txBody>
      </p:sp>
      <p:grpSp>
        <p:nvGrpSpPr>
          <p:cNvPr id="46" name="Group 45"/>
          <p:cNvGrpSpPr/>
          <p:nvPr/>
        </p:nvGrpSpPr>
        <p:grpSpPr>
          <a:xfrm>
            <a:off x="644207" y="1220739"/>
            <a:ext cx="590436" cy="679773"/>
            <a:chOff x="7588832" y="4012028"/>
            <a:chExt cx="610389" cy="702745"/>
          </a:xfrm>
        </p:grpSpPr>
        <p:sp>
          <p:nvSpPr>
            <p:cNvPr id="43" name="Freeform 42"/>
            <p:cNvSpPr/>
            <p:nvPr/>
          </p:nvSpPr>
          <p:spPr>
            <a:xfrm>
              <a:off x="7588832" y="4327349"/>
              <a:ext cx="553935" cy="385505"/>
            </a:xfrm>
            <a:custGeom>
              <a:avLst/>
              <a:gdLst>
                <a:gd name="connsiteX0" fmla="*/ 262972 w 849529"/>
                <a:gd name="connsiteY0" fmla="*/ 82 h 591220"/>
                <a:gd name="connsiteX1" fmla="*/ 262972 w 849529"/>
                <a:gd name="connsiteY1" fmla="*/ 82 h 591220"/>
                <a:gd name="connsiteX2" fmla="*/ 295759 w 849529"/>
                <a:gd name="connsiteY2" fmla="*/ 11012 h 591220"/>
                <a:gd name="connsiteX3" fmla="*/ 310331 w 849529"/>
                <a:gd name="connsiteY3" fmla="*/ 18298 h 591220"/>
                <a:gd name="connsiteX4" fmla="*/ 408693 w 849529"/>
                <a:gd name="connsiteY4" fmla="*/ 14655 h 591220"/>
                <a:gd name="connsiteX5" fmla="*/ 470625 w 849529"/>
                <a:gd name="connsiteY5" fmla="*/ 7369 h 591220"/>
                <a:gd name="connsiteX6" fmla="*/ 521627 w 849529"/>
                <a:gd name="connsiteY6" fmla="*/ 11012 h 591220"/>
                <a:gd name="connsiteX7" fmla="*/ 576272 w 849529"/>
                <a:gd name="connsiteY7" fmla="*/ 18298 h 591220"/>
                <a:gd name="connsiteX8" fmla="*/ 598131 w 849529"/>
                <a:gd name="connsiteY8" fmla="*/ 18298 h 591220"/>
                <a:gd name="connsiteX9" fmla="*/ 619989 w 849529"/>
                <a:gd name="connsiteY9" fmla="*/ 21941 h 591220"/>
                <a:gd name="connsiteX10" fmla="*/ 638204 w 849529"/>
                <a:gd name="connsiteY10" fmla="*/ 40156 h 591220"/>
                <a:gd name="connsiteX11" fmla="*/ 645490 w 849529"/>
                <a:gd name="connsiteY11" fmla="*/ 62014 h 591220"/>
                <a:gd name="connsiteX12" fmla="*/ 670991 w 849529"/>
                <a:gd name="connsiteY12" fmla="*/ 83872 h 591220"/>
                <a:gd name="connsiteX13" fmla="*/ 674634 w 849529"/>
                <a:gd name="connsiteY13" fmla="*/ 94801 h 591220"/>
                <a:gd name="connsiteX14" fmla="*/ 681920 w 849529"/>
                <a:gd name="connsiteY14" fmla="*/ 105730 h 591220"/>
                <a:gd name="connsiteX15" fmla="*/ 696492 w 849529"/>
                <a:gd name="connsiteY15" fmla="*/ 156733 h 591220"/>
                <a:gd name="connsiteX16" fmla="*/ 703778 w 849529"/>
                <a:gd name="connsiteY16" fmla="*/ 167662 h 591220"/>
                <a:gd name="connsiteX17" fmla="*/ 718350 w 849529"/>
                <a:gd name="connsiteY17" fmla="*/ 171305 h 591220"/>
                <a:gd name="connsiteX18" fmla="*/ 729280 w 849529"/>
                <a:gd name="connsiteY18" fmla="*/ 178591 h 591220"/>
                <a:gd name="connsiteX19" fmla="*/ 732923 w 849529"/>
                <a:gd name="connsiteY19" fmla="*/ 189520 h 591220"/>
                <a:gd name="connsiteX20" fmla="*/ 736566 w 849529"/>
                <a:gd name="connsiteY20" fmla="*/ 204092 h 591220"/>
                <a:gd name="connsiteX21" fmla="*/ 747495 w 849529"/>
                <a:gd name="connsiteY21" fmla="*/ 215021 h 591220"/>
                <a:gd name="connsiteX22" fmla="*/ 751138 w 849529"/>
                <a:gd name="connsiteY22" fmla="*/ 225950 h 591220"/>
                <a:gd name="connsiteX23" fmla="*/ 762067 w 849529"/>
                <a:gd name="connsiteY23" fmla="*/ 247808 h 591220"/>
                <a:gd name="connsiteX24" fmla="*/ 769353 w 849529"/>
                <a:gd name="connsiteY24" fmla="*/ 276953 h 591220"/>
                <a:gd name="connsiteX25" fmla="*/ 780282 w 849529"/>
                <a:gd name="connsiteY25" fmla="*/ 302454 h 591220"/>
                <a:gd name="connsiteX26" fmla="*/ 791211 w 849529"/>
                <a:gd name="connsiteY26" fmla="*/ 306097 h 591220"/>
                <a:gd name="connsiteX27" fmla="*/ 794854 w 849529"/>
                <a:gd name="connsiteY27" fmla="*/ 317026 h 591220"/>
                <a:gd name="connsiteX28" fmla="*/ 798497 w 849529"/>
                <a:gd name="connsiteY28" fmla="*/ 331598 h 591220"/>
                <a:gd name="connsiteX29" fmla="*/ 809426 w 849529"/>
                <a:gd name="connsiteY29" fmla="*/ 342527 h 591220"/>
                <a:gd name="connsiteX30" fmla="*/ 820355 w 849529"/>
                <a:gd name="connsiteY30" fmla="*/ 375314 h 591220"/>
                <a:gd name="connsiteX31" fmla="*/ 823998 w 849529"/>
                <a:gd name="connsiteY31" fmla="*/ 386243 h 591220"/>
                <a:gd name="connsiteX32" fmla="*/ 838570 w 849529"/>
                <a:gd name="connsiteY32" fmla="*/ 408102 h 591220"/>
                <a:gd name="connsiteX33" fmla="*/ 845856 w 849529"/>
                <a:gd name="connsiteY33" fmla="*/ 419031 h 591220"/>
                <a:gd name="connsiteX34" fmla="*/ 849499 w 849529"/>
                <a:gd name="connsiteY34" fmla="*/ 429960 h 591220"/>
                <a:gd name="connsiteX35" fmla="*/ 845856 w 849529"/>
                <a:gd name="connsiteY35" fmla="*/ 440889 h 591220"/>
                <a:gd name="connsiteX36" fmla="*/ 849499 w 849529"/>
                <a:gd name="connsiteY36" fmla="*/ 451818 h 591220"/>
                <a:gd name="connsiteX37" fmla="*/ 842213 w 849529"/>
                <a:gd name="connsiteY37" fmla="*/ 473676 h 591220"/>
                <a:gd name="connsiteX38" fmla="*/ 838570 w 849529"/>
                <a:gd name="connsiteY38" fmla="*/ 484605 h 591220"/>
                <a:gd name="connsiteX39" fmla="*/ 834927 w 849529"/>
                <a:gd name="connsiteY39" fmla="*/ 495534 h 591220"/>
                <a:gd name="connsiteX40" fmla="*/ 823998 w 849529"/>
                <a:gd name="connsiteY40" fmla="*/ 502820 h 591220"/>
                <a:gd name="connsiteX41" fmla="*/ 816712 w 849529"/>
                <a:gd name="connsiteY41" fmla="*/ 524678 h 591220"/>
                <a:gd name="connsiteX42" fmla="*/ 809426 w 849529"/>
                <a:gd name="connsiteY42" fmla="*/ 531965 h 591220"/>
                <a:gd name="connsiteX43" fmla="*/ 780282 w 849529"/>
                <a:gd name="connsiteY43" fmla="*/ 546537 h 591220"/>
                <a:gd name="connsiteX44" fmla="*/ 747495 w 849529"/>
                <a:gd name="connsiteY44" fmla="*/ 557466 h 591220"/>
                <a:gd name="connsiteX45" fmla="*/ 736566 w 849529"/>
                <a:gd name="connsiteY45" fmla="*/ 561109 h 591220"/>
                <a:gd name="connsiteX46" fmla="*/ 685563 w 849529"/>
                <a:gd name="connsiteY46" fmla="*/ 564752 h 591220"/>
                <a:gd name="connsiteX47" fmla="*/ 649133 w 849529"/>
                <a:gd name="connsiteY47" fmla="*/ 572038 h 591220"/>
                <a:gd name="connsiteX48" fmla="*/ 638204 w 849529"/>
                <a:gd name="connsiteY48" fmla="*/ 575681 h 591220"/>
                <a:gd name="connsiteX49" fmla="*/ 594487 w 849529"/>
                <a:gd name="connsiteY49" fmla="*/ 579324 h 591220"/>
                <a:gd name="connsiteX50" fmla="*/ 561700 w 849529"/>
                <a:gd name="connsiteY50" fmla="*/ 579324 h 591220"/>
                <a:gd name="connsiteX51" fmla="*/ 543485 w 849529"/>
                <a:gd name="connsiteY51" fmla="*/ 575681 h 591220"/>
                <a:gd name="connsiteX52" fmla="*/ 532556 w 849529"/>
                <a:gd name="connsiteY52" fmla="*/ 579324 h 591220"/>
                <a:gd name="connsiteX53" fmla="*/ 517984 w 849529"/>
                <a:gd name="connsiteY53" fmla="*/ 586610 h 591220"/>
                <a:gd name="connsiteX54" fmla="*/ 503412 w 849529"/>
                <a:gd name="connsiteY54" fmla="*/ 590253 h 591220"/>
                <a:gd name="connsiteX55" fmla="*/ 474268 w 849529"/>
                <a:gd name="connsiteY55" fmla="*/ 590253 h 591220"/>
                <a:gd name="connsiteX56" fmla="*/ 408693 w 849529"/>
                <a:gd name="connsiteY56" fmla="*/ 579324 h 591220"/>
                <a:gd name="connsiteX57" fmla="*/ 350405 w 849529"/>
                <a:gd name="connsiteY57" fmla="*/ 579324 h 591220"/>
                <a:gd name="connsiteX58" fmla="*/ 306688 w 849529"/>
                <a:gd name="connsiteY58" fmla="*/ 586610 h 591220"/>
                <a:gd name="connsiteX59" fmla="*/ 295759 w 849529"/>
                <a:gd name="connsiteY59" fmla="*/ 575681 h 591220"/>
                <a:gd name="connsiteX60" fmla="*/ 208327 w 849529"/>
                <a:gd name="connsiteY60" fmla="*/ 564752 h 591220"/>
                <a:gd name="connsiteX61" fmla="*/ 193754 w 849529"/>
                <a:gd name="connsiteY61" fmla="*/ 561109 h 591220"/>
                <a:gd name="connsiteX62" fmla="*/ 171896 w 849529"/>
                <a:gd name="connsiteY62" fmla="*/ 568395 h 591220"/>
                <a:gd name="connsiteX63" fmla="*/ 113608 w 849529"/>
                <a:gd name="connsiteY63" fmla="*/ 561109 h 591220"/>
                <a:gd name="connsiteX64" fmla="*/ 95393 w 849529"/>
                <a:gd name="connsiteY64" fmla="*/ 557466 h 591220"/>
                <a:gd name="connsiteX65" fmla="*/ 84464 w 849529"/>
                <a:gd name="connsiteY65" fmla="*/ 561109 h 591220"/>
                <a:gd name="connsiteX66" fmla="*/ 73534 w 849529"/>
                <a:gd name="connsiteY66" fmla="*/ 557466 h 591220"/>
                <a:gd name="connsiteX67" fmla="*/ 48033 w 849529"/>
                <a:gd name="connsiteY67" fmla="*/ 546537 h 591220"/>
                <a:gd name="connsiteX68" fmla="*/ 40747 w 849529"/>
                <a:gd name="connsiteY68" fmla="*/ 535608 h 591220"/>
                <a:gd name="connsiteX69" fmla="*/ 11603 w 849529"/>
                <a:gd name="connsiteY69" fmla="*/ 521035 h 591220"/>
                <a:gd name="connsiteX70" fmla="*/ 7960 w 849529"/>
                <a:gd name="connsiteY70" fmla="*/ 510106 h 591220"/>
                <a:gd name="connsiteX71" fmla="*/ 674 w 849529"/>
                <a:gd name="connsiteY71" fmla="*/ 491891 h 591220"/>
                <a:gd name="connsiteX72" fmla="*/ 4317 w 849529"/>
                <a:gd name="connsiteY72" fmla="*/ 480962 h 591220"/>
                <a:gd name="connsiteX73" fmla="*/ 4317 w 849529"/>
                <a:gd name="connsiteY73" fmla="*/ 459104 h 591220"/>
                <a:gd name="connsiteX74" fmla="*/ 674 w 849529"/>
                <a:gd name="connsiteY74" fmla="*/ 448175 h 591220"/>
                <a:gd name="connsiteX75" fmla="*/ 4317 w 849529"/>
                <a:gd name="connsiteY75" fmla="*/ 437246 h 591220"/>
                <a:gd name="connsiteX76" fmla="*/ 11603 w 849529"/>
                <a:gd name="connsiteY76" fmla="*/ 397173 h 591220"/>
                <a:gd name="connsiteX77" fmla="*/ 22532 w 849529"/>
                <a:gd name="connsiteY77" fmla="*/ 386243 h 591220"/>
                <a:gd name="connsiteX78" fmla="*/ 26175 w 849529"/>
                <a:gd name="connsiteY78" fmla="*/ 375314 h 591220"/>
                <a:gd name="connsiteX79" fmla="*/ 48033 w 849529"/>
                <a:gd name="connsiteY79" fmla="*/ 342527 h 591220"/>
                <a:gd name="connsiteX80" fmla="*/ 55319 w 849529"/>
                <a:gd name="connsiteY80" fmla="*/ 331598 h 591220"/>
                <a:gd name="connsiteX81" fmla="*/ 58962 w 849529"/>
                <a:gd name="connsiteY81" fmla="*/ 320669 h 591220"/>
                <a:gd name="connsiteX82" fmla="*/ 69891 w 849529"/>
                <a:gd name="connsiteY82" fmla="*/ 309740 h 591220"/>
                <a:gd name="connsiteX83" fmla="*/ 80821 w 849529"/>
                <a:gd name="connsiteY83" fmla="*/ 295168 h 591220"/>
                <a:gd name="connsiteX84" fmla="*/ 95393 w 849529"/>
                <a:gd name="connsiteY84" fmla="*/ 273310 h 591220"/>
                <a:gd name="connsiteX85" fmla="*/ 113608 w 849529"/>
                <a:gd name="connsiteY85" fmla="*/ 251451 h 591220"/>
                <a:gd name="connsiteX86" fmla="*/ 124537 w 849529"/>
                <a:gd name="connsiteY86" fmla="*/ 218664 h 591220"/>
                <a:gd name="connsiteX87" fmla="*/ 131823 w 849529"/>
                <a:gd name="connsiteY87" fmla="*/ 207735 h 591220"/>
                <a:gd name="connsiteX88" fmla="*/ 139109 w 849529"/>
                <a:gd name="connsiteY88" fmla="*/ 185877 h 591220"/>
                <a:gd name="connsiteX89" fmla="*/ 150038 w 849529"/>
                <a:gd name="connsiteY89" fmla="*/ 171305 h 591220"/>
                <a:gd name="connsiteX90" fmla="*/ 171896 w 849529"/>
                <a:gd name="connsiteY90" fmla="*/ 127588 h 591220"/>
                <a:gd name="connsiteX91" fmla="*/ 182825 w 849529"/>
                <a:gd name="connsiteY91" fmla="*/ 102087 h 591220"/>
                <a:gd name="connsiteX92" fmla="*/ 186468 w 849529"/>
                <a:gd name="connsiteY92" fmla="*/ 91158 h 591220"/>
                <a:gd name="connsiteX93" fmla="*/ 197397 w 849529"/>
                <a:gd name="connsiteY93" fmla="*/ 83872 h 591220"/>
                <a:gd name="connsiteX94" fmla="*/ 201040 w 849529"/>
                <a:gd name="connsiteY94" fmla="*/ 69300 h 591220"/>
                <a:gd name="connsiteX95" fmla="*/ 226542 w 849529"/>
                <a:gd name="connsiteY95" fmla="*/ 40156 h 591220"/>
                <a:gd name="connsiteX96" fmla="*/ 252043 w 849529"/>
                <a:gd name="connsiteY96" fmla="*/ 25584 h 591220"/>
                <a:gd name="connsiteX97" fmla="*/ 262972 w 849529"/>
                <a:gd name="connsiteY97" fmla="*/ 11012 h 591220"/>
                <a:gd name="connsiteX98" fmla="*/ 270258 w 849529"/>
                <a:gd name="connsiteY98" fmla="*/ 82 h 591220"/>
                <a:gd name="connsiteX99" fmla="*/ 277544 w 849529"/>
                <a:gd name="connsiteY99" fmla="*/ 7369 h 591220"/>
                <a:gd name="connsiteX100" fmla="*/ 262972 w 849529"/>
                <a:gd name="connsiteY100" fmla="*/ 82 h 591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49529" h="591220">
                  <a:moveTo>
                    <a:pt x="262972" y="82"/>
                  </a:moveTo>
                  <a:lnTo>
                    <a:pt x="262972" y="82"/>
                  </a:lnTo>
                  <a:cubicBezTo>
                    <a:pt x="273901" y="3725"/>
                    <a:pt x="285007" y="6876"/>
                    <a:pt x="295759" y="11012"/>
                  </a:cubicBezTo>
                  <a:cubicBezTo>
                    <a:pt x="300828" y="12962"/>
                    <a:pt x="304903" y="18123"/>
                    <a:pt x="310331" y="18298"/>
                  </a:cubicBezTo>
                  <a:lnTo>
                    <a:pt x="408693" y="14655"/>
                  </a:lnTo>
                  <a:lnTo>
                    <a:pt x="470625" y="7369"/>
                  </a:lnTo>
                  <a:cubicBezTo>
                    <a:pt x="487669" y="7369"/>
                    <a:pt x="504653" y="9469"/>
                    <a:pt x="521627" y="11012"/>
                  </a:cubicBezTo>
                  <a:cubicBezTo>
                    <a:pt x="534574" y="12189"/>
                    <a:pt x="562758" y="16367"/>
                    <a:pt x="576272" y="18298"/>
                  </a:cubicBezTo>
                  <a:cubicBezTo>
                    <a:pt x="605415" y="28012"/>
                    <a:pt x="568986" y="18298"/>
                    <a:pt x="598131" y="18298"/>
                  </a:cubicBezTo>
                  <a:cubicBezTo>
                    <a:pt x="605518" y="18298"/>
                    <a:pt x="612703" y="20727"/>
                    <a:pt x="619989" y="21941"/>
                  </a:cubicBezTo>
                  <a:cubicBezTo>
                    <a:pt x="629959" y="28588"/>
                    <a:pt x="633091" y="28652"/>
                    <a:pt x="638204" y="40156"/>
                  </a:cubicBezTo>
                  <a:cubicBezTo>
                    <a:pt x="641323" y="47174"/>
                    <a:pt x="640059" y="56583"/>
                    <a:pt x="645490" y="62014"/>
                  </a:cubicBezTo>
                  <a:cubicBezTo>
                    <a:pt x="663158" y="79682"/>
                    <a:pt x="654346" y="72776"/>
                    <a:pt x="670991" y="83872"/>
                  </a:cubicBezTo>
                  <a:cubicBezTo>
                    <a:pt x="672205" y="87515"/>
                    <a:pt x="672917" y="91366"/>
                    <a:pt x="674634" y="94801"/>
                  </a:cubicBezTo>
                  <a:cubicBezTo>
                    <a:pt x="676592" y="98717"/>
                    <a:pt x="681061" y="101437"/>
                    <a:pt x="681920" y="105730"/>
                  </a:cubicBezTo>
                  <a:cubicBezTo>
                    <a:pt x="692399" y="158125"/>
                    <a:pt x="671458" y="140044"/>
                    <a:pt x="696492" y="156733"/>
                  </a:cubicBezTo>
                  <a:cubicBezTo>
                    <a:pt x="698921" y="160376"/>
                    <a:pt x="700135" y="165233"/>
                    <a:pt x="703778" y="167662"/>
                  </a:cubicBezTo>
                  <a:cubicBezTo>
                    <a:pt x="707944" y="170439"/>
                    <a:pt x="713748" y="169333"/>
                    <a:pt x="718350" y="171305"/>
                  </a:cubicBezTo>
                  <a:cubicBezTo>
                    <a:pt x="722375" y="173030"/>
                    <a:pt x="725637" y="176162"/>
                    <a:pt x="729280" y="178591"/>
                  </a:cubicBezTo>
                  <a:cubicBezTo>
                    <a:pt x="730494" y="182234"/>
                    <a:pt x="731868" y="185828"/>
                    <a:pt x="732923" y="189520"/>
                  </a:cubicBezTo>
                  <a:cubicBezTo>
                    <a:pt x="734298" y="194334"/>
                    <a:pt x="734082" y="199745"/>
                    <a:pt x="736566" y="204092"/>
                  </a:cubicBezTo>
                  <a:cubicBezTo>
                    <a:pt x="739122" y="208565"/>
                    <a:pt x="743852" y="211378"/>
                    <a:pt x="747495" y="215021"/>
                  </a:cubicBezTo>
                  <a:cubicBezTo>
                    <a:pt x="748709" y="218664"/>
                    <a:pt x="749421" y="222515"/>
                    <a:pt x="751138" y="225950"/>
                  </a:cubicBezTo>
                  <a:cubicBezTo>
                    <a:pt x="761086" y="245845"/>
                    <a:pt x="756573" y="227664"/>
                    <a:pt x="762067" y="247808"/>
                  </a:cubicBezTo>
                  <a:cubicBezTo>
                    <a:pt x="764702" y="257469"/>
                    <a:pt x="766924" y="267238"/>
                    <a:pt x="769353" y="276953"/>
                  </a:cubicBezTo>
                  <a:cubicBezTo>
                    <a:pt x="771541" y="285703"/>
                    <a:pt x="772420" y="296164"/>
                    <a:pt x="780282" y="302454"/>
                  </a:cubicBezTo>
                  <a:cubicBezTo>
                    <a:pt x="783281" y="304853"/>
                    <a:pt x="787568" y="304883"/>
                    <a:pt x="791211" y="306097"/>
                  </a:cubicBezTo>
                  <a:cubicBezTo>
                    <a:pt x="792425" y="309740"/>
                    <a:pt x="793799" y="313334"/>
                    <a:pt x="794854" y="317026"/>
                  </a:cubicBezTo>
                  <a:cubicBezTo>
                    <a:pt x="796229" y="321840"/>
                    <a:pt x="796013" y="327251"/>
                    <a:pt x="798497" y="331598"/>
                  </a:cubicBezTo>
                  <a:cubicBezTo>
                    <a:pt x="801053" y="336071"/>
                    <a:pt x="805783" y="338884"/>
                    <a:pt x="809426" y="342527"/>
                  </a:cubicBezTo>
                  <a:lnTo>
                    <a:pt x="820355" y="375314"/>
                  </a:lnTo>
                  <a:cubicBezTo>
                    <a:pt x="821569" y="378957"/>
                    <a:pt x="821868" y="383048"/>
                    <a:pt x="823998" y="386243"/>
                  </a:cubicBezTo>
                  <a:lnTo>
                    <a:pt x="838570" y="408102"/>
                  </a:lnTo>
                  <a:cubicBezTo>
                    <a:pt x="840999" y="411745"/>
                    <a:pt x="844471" y="414877"/>
                    <a:pt x="845856" y="419031"/>
                  </a:cubicBezTo>
                  <a:lnTo>
                    <a:pt x="849499" y="429960"/>
                  </a:lnTo>
                  <a:cubicBezTo>
                    <a:pt x="848285" y="433603"/>
                    <a:pt x="845856" y="437049"/>
                    <a:pt x="845856" y="440889"/>
                  </a:cubicBezTo>
                  <a:cubicBezTo>
                    <a:pt x="845856" y="444729"/>
                    <a:pt x="849923" y="448001"/>
                    <a:pt x="849499" y="451818"/>
                  </a:cubicBezTo>
                  <a:cubicBezTo>
                    <a:pt x="848651" y="459451"/>
                    <a:pt x="844642" y="466390"/>
                    <a:pt x="842213" y="473676"/>
                  </a:cubicBezTo>
                  <a:lnTo>
                    <a:pt x="838570" y="484605"/>
                  </a:lnTo>
                  <a:cubicBezTo>
                    <a:pt x="837356" y="488248"/>
                    <a:pt x="838122" y="493404"/>
                    <a:pt x="834927" y="495534"/>
                  </a:cubicBezTo>
                  <a:lnTo>
                    <a:pt x="823998" y="502820"/>
                  </a:lnTo>
                  <a:cubicBezTo>
                    <a:pt x="821569" y="510106"/>
                    <a:pt x="822142" y="519247"/>
                    <a:pt x="816712" y="524678"/>
                  </a:cubicBezTo>
                  <a:cubicBezTo>
                    <a:pt x="814283" y="527107"/>
                    <a:pt x="812108" y="529819"/>
                    <a:pt x="809426" y="531965"/>
                  </a:cubicBezTo>
                  <a:cubicBezTo>
                    <a:pt x="799302" y="540065"/>
                    <a:pt x="793233" y="541828"/>
                    <a:pt x="780282" y="546537"/>
                  </a:cubicBezTo>
                  <a:cubicBezTo>
                    <a:pt x="769455" y="550474"/>
                    <a:pt x="758424" y="553823"/>
                    <a:pt x="747495" y="557466"/>
                  </a:cubicBezTo>
                  <a:cubicBezTo>
                    <a:pt x="743852" y="558680"/>
                    <a:pt x="740396" y="560835"/>
                    <a:pt x="736566" y="561109"/>
                  </a:cubicBezTo>
                  <a:lnTo>
                    <a:pt x="685563" y="564752"/>
                  </a:lnTo>
                  <a:cubicBezTo>
                    <a:pt x="668387" y="567615"/>
                    <a:pt x="664350" y="567690"/>
                    <a:pt x="649133" y="572038"/>
                  </a:cubicBezTo>
                  <a:cubicBezTo>
                    <a:pt x="645441" y="573093"/>
                    <a:pt x="642010" y="575173"/>
                    <a:pt x="638204" y="575681"/>
                  </a:cubicBezTo>
                  <a:cubicBezTo>
                    <a:pt x="623709" y="577614"/>
                    <a:pt x="609059" y="578110"/>
                    <a:pt x="594487" y="579324"/>
                  </a:cubicBezTo>
                  <a:cubicBezTo>
                    <a:pt x="569884" y="571123"/>
                    <a:pt x="600169" y="579324"/>
                    <a:pt x="561700" y="579324"/>
                  </a:cubicBezTo>
                  <a:cubicBezTo>
                    <a:pt x="555508" y="579324"/>
                    <a:pt x="549557" y="576895"/>
                    <a:pt x="543485" y="575681"/>
                  </a:cubicBezTo>
                  <a:cubicBezTo>
                    <a:pt x="539842" y="576895"/>
                    <a:pt x="536086" y="577811"/>
                    <a:pt x="532556" y="579324"/>
                  </a:cubicBezTo>
                  <a:cubicBezTo>
                    <a:pt x="527564" y="581463"/>
                    <a:pt x="523069" y="584703"/>
                    <a:pt x="517984" y="586610"/>
                  </a:cubicBezTo>
                  <a:cubicBezTo>
                    <a:pt x="513296" y="588368"/>
                    <a:pt x="508269" y="589039"/>
                    <a:pt x="503412" y="590253"/>
                  </a:cubicBezTo>
                  <a:cubicBezTo>
                    <a:pt x="442349" y="574987"/>
                    <a:pt x="535331" y="595804"/>
                    <a:pt x="474268" y="590253"/>
                  </a:cubicBezTo>
                  <a:cubicBezTo>
                    <a:pt x="452199" y="588247"/>
                    <a:pt x="408693" y="579324"/>
                    <a:pt x="408693" y="579324"/>
                  </a:cubicBezTo>
                  <a:cubicBezTo>
                    <a:pt x="367690" y="595725"/>
                    <a:pt x="418051" y="579324"/>
                    <a:pt x="350405" y="579324"/>
                  </a:cubicBezTo>
                  <a:cubicBezTo>
                    <a:pt x="335632" y="579324"/>
                    <a:pt x="321260" y="584181"/>
                    <a:pt x="306688" y="586610"/>
                  </a:cubicBezTo>
                  <a:cubicBezTo>
                    <a:pt x="303045" y="582967"/>
                    <a:pt x="300702" y="577135"/>
                    <a:pt x="295759" y="575681"/>
                  </a:cubicBezTo>
                  <a:cubicBezTo>
                    <a:pt x="281832" y="571585"/>
                    <a:pt x="226913" y="566611"/>
                    <a:pt x="208327" y="564752"/>
                  </a:cubicBezTo>
                  <a:cubicBezTo>
                    <a:pt x="203469" y="563538"/>
                    <a:pt x="198736" y="560611"/>
                    <a:pt x="193754" y="561109"/>
                  </a:cubicBezTo>
                  <a:cubicBezTo>
                    <a:pt x="186112" y="561873"/>
                    <a:pt x="171896" y="568395"/>
                    <a:pt x="171896" y="568395"/>
                  </a:cubicBezTo>
                  <a:lnTo>
                    <a:pt x="113608" y="561109"/>
                  </a:lnTo>
                  <a:cubicBezTo>
                    <a:pt x="107478" y="560233"/>
                    <a:pt x="101585" y="557466"/>
                    <a:pt x="95393" y="557466"/>
                  </a:cubicBezTo>
                  <a:cubicBezTo>
                    <a:pt x="91553" y="557466"/>
                    <a:pt x="88107" y="559895"/>
                    <a:pt x="84464" y="561109"/>
                  </a:cubicBezTo>
                  <a:cubicBezTo>
                    <a:pt x="80821" y="559895"/>
                    <a:pt x="77064" y="558979"/>
                    <a:pt x="73534" y="557466"/>
                  </a:cubicBezTo>
                  <a:cubicBezTo>
                    <a:pt x="42017" y="543959"/>
                    <a:pt x="73667" y="555082"/>
                    <a:pt x="48033" y="546537"/>
                  </a:cubicBezTo>
                  <a:cubicBezTo>
                    <a:pt x="45604" y="542894"/>
                    <a:pt x="43843" y="538704"/>
                    <a:pt x="40747" y="535608"/>
                  </a:cubicBezTo>
                  <a:cubicBezTo>
                    <a:pt x="33472" y="528333"/>
                    <a:pt x="20298" y="524514"/>
                    <a:pt x="11603" y="521035"/>
                  </a:cubicBezTo>
                  <a:cubicBezTo>
                    <a:pt x="10389" y="517392"/>
                    <a:pt x="9308" y="513702"/>
                    <a:pt x="7960" y="510106"/>
                  </a:cubicBezTo>
                  <a:cubicBezTo>
                    <a:pt x="5664" y="503983"/>
                    <a:pt x="1485" y="498380"/>
                    <a:pt x="674" y="491891"/>
                  </a:cubicBezTo>
                  <a:cubicBezTo>
                    <a:pt x="198" y="488081"/>
                    <a:pt x="3103" y="484605"/>
                    <a:pt x="4317" y="480962"/>
                  </a:cubicBezTo>
                  <a:cubicBezTo>
                    <a:pt x="-5398" y="451818"/>
                    <a:pt x="4317" y="488248"/>
                    <a:pt x="4317" y="459104"/>
                  </a:cubicBezTo>
                  <a:cubicBezTo>
                    <a:pt x="4317" y="455264"/>
                    <a:pt x="1888" y="451818"/>
                    <a:pt x="674" y="448175"/>
                  </a:cubicBezTo>
                  <a:cubicBezTo>
                    <a:pt x="1888" y="444532"/>
                    <a:pt x="3630" y="441024"/>
                    <a:pt x="4317" y="437246"/>
                  </a:cubicBezTo>
                  <a:cubicBezTo>
                    <a:pt x="4568" y="435864"/>
                    <a:pt x="6381" y="405006"/>
                    <a:pt x="11603" y="397173"/>
                  </a:cubicBezTo>
                  <a:cubicBezTo>
                    <a:pt x="14461" y="392886"/>
                    <a:pt x="18889" y="389886"/>
                    <a:pt x="22532" y="386243"/>
                  </a:cubicBezTo>
                  <a:cubicBezTo>
                    <a:pt x="23746" y="382600"/>
                    <a:pt x="24310" y="378671"/>
                    <a:pt x="26175" y="375314"/>
                  </a:cubicBezTo>
                  <a:lnTo>
                    <a:pt x="48033" y="342527"/>
                  </a:lnTo>
                  <a:cubicBezTo>
                    <a:pt x="50462" y="338884"/>
                    <a:pt x="53934" y="335752"/>
                    <a:pt x="55319" y="331598"/>
                  </a:cubicBezTo>
                  <a:cubicBezTo>
                    <a:pt x="56533" y="327955"/>
                    <a:pt x="56832" y="323864"/>
                    <a:pt x="58962" y="320669"/>
                  </a:cubicBezTo>
                  <a:cubicBezTo>
                    <a:pt x="61820" y="316382"/>
                    <a:pt x="66538" y="313652"/>
                    <a:pt x="69891" y="309740"/>
                  </a:cubicBezTo>
                  <a:cubicBezTo>
                    <a:pt x="73843" y="305130"/>
                    <a:pt x="77178" y="300025"/>
                    <a:pt x="80821" y="295168"/>
                  </a:cubicBezTo>
                  <a:cubicBezTo>
                    <a:pt x="89484" y="269180"/>
                    <a:pt x="77200" y="300601"/>
                    <a:pt x="95393" y="273310"/>
                  </a:cubicBezTo>
                  <a:cubicBezTo>
                    <a:pt x="112082" y="248275"/>
                    <a:pt x="78373" y="277877"/>
                    <a:pt x="113608" y="251451"/>
                  </a:cubicBezTo>
                  <a:cubicBezTo>
                    <a:pt x="117251" y="240522"/>
                    <a:pt x="118147" y="228249"/>
                    <a:pt x="124537" y="218664"/>
                  </a:cubicBezTo>
                  <a:cubicBezTo>
                    <a:pt x="126966" y="215021"/>
                    <a:pt x="130045" y="211736"/>
                    <a:pt x="131823" y="207735"/>
                  </a:cubicBezTo>
                  <a:cubicBezTo>
                    <a:pt x="134942" y="200717"/>
                    <a:pt x="134501" y="192021"/>
                    <a:pt x="139109" y="185877"/>
                  </a:cubicBezTo>
                  <a:cubicBezTo>
                    <a:pt x="142752" y="181020"/>
                    <a:pt x="147323" y="176736"/>
                    <a:pt x="150038" y="171305"/>
                  </a:cubicBezTo>
                  <a:cubicBezTo>
                    <a:pt x="173811" y="123760"/>
                    <a:pt x="153281" y="146205"/>
                    <a:pt x="171896" y="127588"/>
                  </a:cubicBezTo>
                  <a:cubicBezTo>
                    <a:pt x="175539" y="119088"/>
                    <a:pt x="179390" y="110674"/>
                    <a:pt x="182825" y="102087"/>
                  </a:cubicBezTo>
                  <a:cubicBezTo>
                    <a:pt x="184251" y="98522"/>
                    <a:pt x="184069" y="94157"/>
                    <a:pt x="186468" y="91158"/>
                  </a:cubicBezTo>
                  <a:cubicBezTo>
                    <a:pt x="189203" y="87739"/>
                    <a:pt x="193754" y="86301"/>
                    <a:pt x="197397" y="83872"/>
                  </a:cubicBezTo>
                  <a:cubicBezTo>
                    <a:pt x="198611" y="79015"/>
                    <a:pt x="198801" y="73778"/>
                    <a:pt x="201040" y="69300"/>
                  </a:cubicBezTo>
                  <a:cubicBezTo>
                    <a:pt x="212779" y="45823"/>
                    <a:pt x="210958" y="51287"/>
                    <a:pt x="226542" y="40156"/>
                  </a:cubicBezTo>
                  <a:cubicBezTo>
                    <a:pt x="245840" y="26372"/>
                    <a:pt x="234308" y="31496"/>
                    <a:pt x="252043" y="25584"/>
                  </a:cubicBezTo>
                  <a:cubicBezTo>
                    <a:pt x="255686" y="20727"/>
                    <a:pt x="259443" y="15953"/>
                    <a:pt x="262972" y="11012"/>
                  </a:cubicBezTo>
                  <a:cubicBezTo>
                    <a:pt x="265517" y="7449"/>
                    <a:pt x="266010" y="1144"/>
                    <a:pt x="270258" y="82"/>
                  </a:cubicBezTo>
                  <a:cubicBezTo>
                    <a:pt x="273590" y="-751"/>
                    <a:pt x="275115" y="4940"/>
                    <a:pt x="277544" y="7369"/>
                  </a:cubicBezTo>
                  <a:cubicBezTo>
                    <a:pt x="268911" y="20319"/>
                    <a:pt x="265401" y="1296"/>
                    <a:pt x="262972" y="82"/>
                  </a:cubicBezTo>
                  <a:close/>
                </a:path>
              </a:pathLst>
            </a:custGeom>
            <a:solidFill>
              <a:srgbClr val="DC498D"/>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a:ln>
                  <a:noFill/>
                </a:ln>
                <a:solidFill>
                  <a:srgbClr val="5F5F5F"/>
                </a:solidFill>
                <a:effectLst/>
                <a:uLnTx/>
                <a:uFillTx/>
                <a:latin typeface="europa"/>
                <a:ea typeface="+mn-ea"/>
                <a:cs typeface="+mn-cs"/>
              </a:endParaRPr>
            </a:p>
          </p:txBody>
        </p:sp>
        <p:pic>
          <p:nvPicPr>
            <p:cNvPr id="44" name="Picture 43"/>
            <p:cNvPicPr>
              <a:picLocks noChangeAspect="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a:ext>
              </a:extLst>
            </a:blip>
            <a:srcRect r="41879"/>
            <a:stretch/>
          </p:blipFill>
          <p:spPr>
            <a:xfrm>
              <a:off x="7589608" y="4012028"/>
              <a:ext cx="609613" cy="702745"/>
            </a:xfrm>
            <a:prstGeom prst="rect">
              <a:avLst/>
            </a:prstGeom>
          </p:spPr>
        </p:pic>
        <p:sp>
          <p:nvSpPr>
            <p:cNvPr id="45" name="Rectangle 44"/>
            <p:cNvSpPr/>
            <p:nvPr/>
          </p:nvSpPr>
          <p:spPr>
            <a:xfrm>
              <a:off x="7694107" y="4363400"/>
              <a:ext cx="280863" cy="297517"/>
            </a:xfrm>
            <a:prstGeom prst="rect">
              <a:avLst/>
            </a:prstGeom>
          </p:spPr>
          <p:txBody>
            <a:bodyPr wrap="square">
              <a:spAutoFit/>
            </a:body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Black" panose="020B0A04020102020204" pitchFamily="34" charset="0"/>
                  <a:ea typeface="+mn-ea"/>
                  <a:cs typeface="+mn-cs"/>
                </a:rPr>
                <a:t>A</a:t>
              </a:r>
            </a:p>
          </p:txBody>
        </p:sp>
      </p:grpSp>
      <p:sp>
        <p:nvSpPr>
          <p:cNvPr id="7" name="Oval 6"/>
          <p:cNvSpPr/>
          <p:nvPr/>
        </p:nvSpPr>
        <p:spPr>
          <a:xfrm>
            <a:off x="2005350" y="2204864"/>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p:txBody>
      </p:sp>
      <p:sp>
        <p:nvSpPr>
          <p:cNvPr id="55" name="Oval 54"/>
          <p:cNvSpPr/>
          <p:nvPr/>
        </p:nvSpPr>
        <p:spPr>
          <a:xfrm>
            <a:off x="2009707" y="2565580"/>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p:txBody>
      </p:sp>
      <p:sp>
        <p:nvSpPr>
          <p:cNvPr id="57" name="Oval 56"/>
          <p:cNvSpPr/>
          <p:nvPr/>
        </p:nvSpPr>
        <p:spPr>
          <a:xfrm>
            <a:off x="2009707" y="2914244"/>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p>
        </p:txBody>
      </p:sp>
      <p:sp>
        <p:nvSpPr>
          <p:cNvPr id="58" name="Oval 57"/>
          <p:cNvSpPr/>
          <p:nvPr/>
        </p:nvSpPr>
        <p:spPr>
          <a:xfrm>
            <a:off x="2013974" y="3280797"/>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7687CD"/>
                </a:solidFill>
                <a:effectLst/>
                <a:uLnTx/>
                <a:uFillTx/>
                <a:latin typeface="Arial Black" panose="020B0A04020102020204" pitchFamily="34" charset="0"/>
                <a:ea typeface="+mn-ea"/>
                <a:cs typeface="+mn-cs"/>
              </a:rPr>
              <a:t>G</a:t>
            </a:r>
          </a:p>
        </p:txBody>
      </p:sp>
      <p:sp>
        <p:nvSpPr>
          <p:cNvPr id="59" name="Oval 58"/>
          <p:cNvSpPr/>
          <p:nvPr/>
        </p:nvSpPr>
        <p:spPr>
          <a:xfrm>
            <a:off x="2018331" y="3641513"/>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endParaRPr kumimoji="0" lang="en-US" sz="1800" b="1" i="0" u="none" strike="noStrike" kern="1200" cap="none" spc="0" normalizeH="0" baseline="0" noProof="0">
              <a:ln>
                <a:noFill/>
              </a:ln>
              <a:solidFill>
                <a:srgbClr val="75BDD5"/>
              </a:solidFill>
              <a:effectLst/>
              <a:uLnTx/>
              <a:uFillTx/>
              <a:latin typeface="Arial Black" panose="020B0A04020102020204" pitchFamily="34" charset="0"/>
              <a:ea typeface="+mn-ea"/>
              <a:cs typeface="+mn-cs"/>
            </a:endParaRPr>
          </a:p>
        </p:txBody>
      </p:sp>
      <p:sp>
        <p:nvSpPr>
          <p:cNvPr id="60" name="Oval 59"/>
          <p:cNvSpPr/>
          <p:nvPr/>
        </p:nvSpPr>
        <p:spPr>
          <a:xfrm>
            <a:off x="2018331" y="3990177"/>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61" name="Oval 60"/>
          <p:cNvSpPr/>
          <p:nvPr/>
        </p:nvSpPr>
        <p:spPr>
          <a:xfrm>
            <a:off x="2013974" y="4334370"/>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75BDD5"/>
                </a:solidFill>
                <a:effectLst/>
                <a:uLnTx/>
                <a:uFillTx/>
                <a:latin typeface="Arial Black" panose="020B0A04020102020204" pitchFamily="34" charset="0"/>
                <a:ea typeface="+mn-ea"/>
                <a:cs typeface="+mn-cs"/>
              </a:rPr>
              <a:t>C</a:t>
            </a:r>
          </a:p>
        </p:txBody>
      </p:sp>
      <p:sp>
        <p:nvSpPr>
          <p:cNvPr id="62" name="Oval 61"/>
          <p:cNvSpPr/>
          <p:nvPr/>
        </p:nvSpPr>
        <p:spPr>
          <a:xfrm>
            <a:off x="2013974" y="4683034"/>
            <a:ext cx="336720" cy="336720"/>
          </a:xfrm>
          <a:prstGeom prst="ellipse">
            <a:avLst/>
          </a:prstGeom>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DE498D"/>
                </a:solidFill>
                <a:effectLst/>
                <a:uLnTx/>
                <a:uFillTx/>
                <a:latin typeface="Arial Black" panose="020B0A04020102020204" pitchFamily="34" charset="0"/>
                <a:ea typeface="+mn-ea"/>
                <a:cs typeface="+mn-cs"/>
              </a:rPr>
              <a:t>A</a:t>
            </a: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66" name="Oval 65"/>
          <p:cNvSpPr/>
          <p:nvPr/>
        </p:nvSpPr>
        <p:spPr>
          <a:xfrm>
            <a:off x="575901" y="4635707"/>
            <a:ext cx="336720" cy="336720"/>
          </a:xfrm>
          <a:prstGeom prst="ellipse">
            <a:avLst/>
          </a:prstGeom>
          <a:ln>
            <a:solidFill>
              <a:srgbClr val="0432FF"/>
            </a:solidFill>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EF866A"/>
                </a:solidFill>
                <a:effectLst/>
                <a:uLnTx/>
                <a:uFillTx/>
                <a:latin typeface="Arial Black" panose="020B0A04020102020204" pitchFamily="34" charset="0"/>
                <a:ea typeface="+mn-ea"/>
                <a:cs typeface="+mn-cs"/>
              </a:rPr>
              <a:t>T</a:t>
            </a:r>
          </a:p>
        </p:txBody>
      </p:sp>
      <p:pic>
        <p:nvPicPr>
          <p:cNvPr id="66562" name="Picture 2" descr="Image result for camera"/>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flipH="1">
            <a:off x="874956" y="2955703"/>
            <a:ext cx="723392" cy="723392"/>
          </a:xfrm>
          <a:prstGeom prst="rect">
            <a:avLst/>
          </a:prstGeom>
          <a:noFill/>
          <a:extLst>
            <a:ext uri="{909E8E84-426E-40DD-AFC4-6F175D3DCCD1}">
              <a14:hiddenFill xmlns:a14="http://schemas.microsoft.com/office/drawing/2010/main">
                <a:solidFill>
                  <a:srgbClr val="FFFFFF"/>
                </a:solidFill>
              </a14:hiddenFill>
            </a:ext>
          </a:extLst>
        </p:spPr>
      </p:pic>
      <p:sp>
        <p:nvSpPr>
          <p:cNvPr id="8" name="Explosion 1 7"/>
          <p:cNvSpPr/>
          <p:nvPr/>
        </p:nvSpPr>
        <p:spPr>
          <a:xfrm>
            <a:off x="1532524" y="4418397"/>
            <a:ext cx="504056" cy="395790"/>
          </a:xfrm>
          <a:prstGeom prst="irregularSeal1">
            <a:avLst/>
          </a:prstGeom>
          <a:solidFill>
            <a:srgbClr val="FFFF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 name="Explosion 1 9"/>
          <p:cNvSpPr/>
          <p:nvPr/>
        </p:nvSpPr>
        <p:spPr>
          <a:xfrm>
            <a:off x="1221274" y="3072908"/>
            <a:ext cx="501514" cy="544609"/>
          </a:xfrm>
          <a:prstGeom prst="irregularSeal1">
            <a:avLst/>
          </a:prstGeom>
          <a:solidFill>
            <a:schemeClr val="bg1"/>
          </a:solidFill>
          <a:ln>
            <a:solidFill>
              <a:schemeClr val="accent3">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1" name="TextBox 10"/>
          <p:cNvSpPr txBox="1"/>
          <p:nvPr/>
        </p:nvSpPr>
        <p:spPr>
          <a:xfrm>
            <a:off x="768189" y="2467238"/>
            <a:ext cx="101636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Tahoma"/>
                <a:ea typeface="+mn-ea"/>
                <a:cs typeface="+mn-cs"/>
              </a:rPr>
              <a:t>Optical Sensor</a:t>
            </a:r>
          </a:p>
        </p:txBody>
      </p:sp>
      <p:pic>
        <p:nvPicPr>
          <p:cNvPr id="68" name="Picture 4" descr="https://www.compoundchem.com/wp-content/uploads/2015/03/The-Chemical-Structures-of-DNA-RNA-Aug-2018.png"/>
          <p:cNvPicPr>
            <a:picLocks noChangeAspect="1" noChangeArrowheads="1"/>
          </p:cNvPicPr>
          <p:nvPr/>
        </p:nvPicPr>
        <p:blipFill rotWithShape="1">
          <a:blip r:embed="rId5" cstate="print">
            <a:extLst>
              <a:ext uri="{28A0092B-C50C-407E-A947-70E740481C1C}">
                <a14:useLocalDpi xmlns:a14="http://schemas.microsoft.com/office/drawing/2010/main"/>
              </a:ext>
            </a:extLst>
          </a:blip>
          <a:srcRect/>
          <a:stretch/>
        </p:blipFill>
        <p:spPr bwMode="auto">
          <a:xfrm>
            <a:off x="213595" y="5223661"/>
            <a:ext cx="1898784" cy="924015"/>
          </a:xfrm>
          <a:prstGeom prst="rect">
            <a:avLst/>
          </a:prstGeom>
          <a:noFill/>
          <a:extLst>
            <a:ext uri="{909E8E84-426E-40DD-AFC4-6F175D3DCCD1}">
              <a14:hiddenFill xmlns:a14="http://schemas.microsoft.com/office/drawing/2010/main">
                <a:solidFill>
                  <a:srgbClr val="FFFFFF"/>
                </a:solidFill>
              </a14:hiddenFill>
            </a:ext>
          </a:extLst>
        </p:spPr>
      </p:pic>
      <p:pic>
        <p:nvPicPr>
          <p:cNvPr id="70" name="Picture 4" descr="https://www.compoundchem.com/wp-content/uploads/2015/03/The-Chemical-Structures-of-DNA-RNA-Aug-2018.png"/>
          <p:cNvPicPr>
            <a:picLocks noChangeAspect="1" noChangeArrowheads="1"/>
          </p:cNvPicPr>
          <p:nvPr/>
        </p:nvPicPr>
        <p:blipFill rotWithShape="1">
          <a:blip r:embed="rId6" cstate="print">
            <a:extLst>
              <a:ext uri="{28A0092B-C50C-407E-A947-70E740481C1C}">
                <a14:useLocalDpi xmlns:a14="http://schemas.microsoft.com/office/drawing/2010/main"/>
              </a:ext>
            </a:extLst>
          </a:blip>
          <a:srcRect/>
          <a:stretch/>
        </p:blipFill>
        <p:spPr bwMode="auto">
          <a:xfrm>
            <a:off x="2187092" y="5146661"/>
            <a:ext cx="1880384" cy="1078017"/>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71" name="Object 70"/>
          <p:cNvGraphicFramePr>
            <a:graphicFrameLocks noChangeAspect="1"/>
          </p:cNvGraphicFramePr>
          <p:nvPr/>
        </p:nvGraphicFramePr>
        <p:xfrm>
          <a:off x="4331251" y="3789040"/>
          <a:ext cx="4895872" cy="2150973"/>
        </p:xfrm>
        <a:graphic>
          <a:graphicData uri="http://schemas.openxmlformats.org/presentationml/2006/ole">
            <mc:AlternateContent xmlns:mc="http://schemas.openxmlformats.org/markup-compatibility/2006">
              <mc:Choice xmlns:v="urn:schemas-microsoft-com:vml" Requires="v">
                <p:oleObj name="Visio" r:id="rId7" imgW="3859192" imgH="1695803" progId="Visio.Drawing.11">
                  <p:embed/>
                </p:oleObj>
              </mc:Choice>
              <mc:Fallback>
                <p:oleObj name="Visio" r:id="rId7" imgW="3859192" imgH="1695803" progId="Visio.Drawing.11">
                  <p:embed/>
                  <p:pic>
                    <p:nvPicPr>
                      <p:cNvPr id="71" name="Object 70"/>
                      <p:cNvPicPr/>
                      <p:nvPr/>
                    </p:nvPicPr>
                    <p:blipFill>
                      <a:blip r:embed="rId8"/>
                      <a:stretch>
                        <a:fillRect/>
                      </a:stretch>
                    </p:blipFill>
                    <p:spPr>
                      <a:xfrm>
                        <a:off x="4331251" y="3789040"/>
                        <a:ext cx="4895872" cy="2150973"/>
                      </a:xfrm>
                      <a:prstGeom prst="rect">
                        <a:avLst/>
                      </a:prstGeom>
                    </p:spPr>
                  </p:pic>
                </p:oleObj>
              </mc:Fallback>
            </mc:AlternateContent>
          </a:graphicData>
        </a:graphic>
      </p:graphicFrame>
      <p:sp>
        <p:nvSpPr>
          <p:cNvPr id="6" name="TextBox 5">
            <a:extLst>
              <a:ext uri="{FF2B5EF4-FFF2-40B4-BE49-F238E27FC236}">
                <a16:creationId xmlns:a16="http://schemas.microsoft.com/office/drawing/2014/main" id="{A4FE7A4E-3CF3-7844-8015-BB8FC3EA060A}"/>
              </a:ext>
            </a:extLst>
          </p:cNvPr>
          <p:cNvSpPr txBox="1"/>
          <p:nvPr/>
        </p:nvSpPr>
        <p:spPr>
          <a:xfrm>
            <a:off x="6420170" y="5907160"/>
            <a:ext cx="2665038"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DNA fragment = Read</a:t>
            </a:r>
          </a:p>
        </p:txBody>
      </p:sp>
      <p:sp>
        <p:nvSpPr>
          <p:cNvPr id="12" name="Arc 11">
            <a:extLst>
              <a:ext uri="{FF2B5EF4-FFF2-40B4-BE49-F238E27FC236}">
                <a16:creationId xmlns:a16="http://schemas.microsoft.com/office/drawing/2014/main" id="{6EFAF209-7D27-9E46-9458-F8340B61B6B9}"/>
              </a:ext>
            </a:extLst>
          </p:cNvPr>
          <p:cNvSpPr/>
          <p:nvPr/>
        </p:nvSpPr>
        <p:spPr>
          <a:xfrm>
            <a:off x="8605746" y="5754934"/>
            <a:ext cx="245467" cy="254345"/>
          </a:xfrm>
          <a:prstGeom prst="arc">
            <a:avLst>
              <a:gd name="adj1" fmla="val 14644110"/>
              <a:gd name="adj2" fmla="val 3617865"/>
            </a:avLst>
          </a:prstGeom>
          <a:ln w="28575">
            <a:solidFill>
              <a:srgbClr val="FF000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63" name="Rectangle 62">
            <a:extLst>
              <a:ext uri="{FF2B5EF4-FFF2-40B4-BE49-F238E27FC236}">
                <a16:creationId xmlns:a16="http://schemas.microsoft.com/office/drawing/2014/main" id="{0F4EAAF3-B46D-9346-86E9-E79F31FF2F6E}"/>
              </a:ext>
            </a:extLst>
          </p:cNvPr>
          <p:cNvSpPr/>
          <p:nvPr/>
        </p:nvSpPr>
        <p:spPr>
          <a:xfrm>
            <a:off x="338057" y="2590427"/>
            <a:ext cx="8467887" cy="2707216"/>
          </a:xfrm>
          <a:prstGeom prst="rect">
            <a:avLst/>
          </a:prstGeom>
          <a:solidFill>
            <a:schemeClr val="accent1">
              <a:lumMod val="20000"/>
              <a:lumOff val="80000"/>
            </a:schemeClr>
          </a:solidFill>
          <a:ln>
            <a:solidFill>
              <a:srgbClr val="FF0000"/>
            </a:solidFill>
          </a:ln>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Tahoma"/>
                <a:ea typeface="+mn-ea"/>
                <a:cs typeface="+mn-cs"/>
              </a:rPr>
              <a:t>Check Illumina virtual tour:</a:t>
            </a:r>
            <a:endParaRPr kumimoji="0" lang="en-US" sz="2800" b="0" i="0" u="none" strike="noStrike" kern="1200" cap="none" spc="0" normalizeH="0" baseline="0" noProof="0" dirty="0">
              <a:ln>
                <a:noFill/>
              </a:ln>
              <a:solidFill>
                <a:srgbClr val="1155CC"/>
              </a:solidFill>
              <a:effectLst/>
              <a:uLnTx/>
              <a:uFillTx/>
              <a:latin typeface="Arial" panose="020B0604020202020204" pitchFamily="34" charset="0"/>
              <a:ea typeface="+mn-ea"/>
              <a:cs typeface="+mn-cs"/>
              <a:hlinkClick r:id="rId9"/>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1155CC"/>
                </a:solidFill>
                <a:effectLst/>
                <a:uLnTx/>
                <a:uFillTx/>
                <a:latin typeface="Arial" panose="020B0604020202020204" pitchFamily="34" charset="0"/>
                <a:ea typeface="+mn-ea"/>
                <a:cs typeface="+mn-cs"/>
                <a:hlinkClick r:id="rId9"/>
              </a:rPr>
              <a:t>https://emea.illumina.com/systems/sequencing-platforms/iseq/tour.html</a:t>
            </a:r>
            <a:endParaRPr kumimoji="0" lang="en-US" sz="2000" b="0" i="0" u="none" strike="noStrike" kern="1200" cap="none" spc="0" normalizeH="0" baseline="0" noProof="0" dirty="0">
              <a:ln>
                <a:noFill/>
              </a:ln>
              <a:solidFill>
                <a:srgbClr val="1155CC"/>
              </a:solidFill>
              <a:effectLst/>
              <a:uLnTx/>
              <a:uFillTx/>
              <a:latin typeface="Arial" panose="020B0604020202020204" pitchFamily="34" charset="0"/>
              <a:ea typeface="+mn-ea"/>
              <a:cs typeface="+mn-cs"/>
            </a:endParaRP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1155CC"/>
              </a:solidFill>
              <a:effectLst/>
              <a:uLnTx/>
              <a:uFillTx/>
              <a:latin typeface="Arial" panose="020B0604020202020204" pitchFamily="34" charset="0"/>
              <a:ea typeface="+mn-ea"/>
              <a:cs typeface="+mn-cs"/>
            </a:endParaRP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784804903"/>
      </p:ext>
    </p:extLst>
  </p:cSld>
  <p:clrMapOvr>
    <a:masterClrMapping/>
  </p:clrMapOvr>
  <p:transition/>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1E9326-06A9-D843-9F15-BC3324EE5826}"/>
              </a:ext>
            </a:extLst>
          </p:cNvPr>
          <p:cNvSpPr>
            <a:spLocks noGrp="1"/>
          </p:cNvSpPr>
          <p:nvPr>
            <p:ph type="title"/>
          </p:nvPr>
        </p:nvSpPr>
        <p:spPr/>
        <p:txBody>
          <a:bodyPr/>
          <a:lstStyle/>
          <a:p>
            <a:r>
              <a:rPr lang="en-US" dirty="0"/>
              <a:t>How Does Nanopore Machine Work?</a:t>
            </a:r>
          </a:p>
        </p:txBody>
      </p:sp>
      <p:sp>
        <p:nvSpPr>
          <p:cNvPr id="4" name="Slide Number Placeholder 3">
            <a:extLst>
              <a:ext uri="{FF2B5EF4-FFF2-40B4-BE49-F238E27FC236}">
                <a16:creationId xmlns:a16="http://schemas.microsoft.com/office/drawing/2014/main" id="{F4C949E8-B432-2143-85E7-FAB3F0E378C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Content Placeholder 2">
            <a:extLst>
              <a:ext uri="{FF2B5EF4-FFF2-40B4-BE49-F238E27FC236}">
                <a16:creationId xmlns:a16="http://schemas.microsoft.com/office/drawing/2014/main" id="{871E0F44-2E1B-7E4B-823E-A95FEA1672A6}"/>
              </a:ext>
            </a:extLst>
          </p:cNvPr>
          <p:cNvSpPr>
            <a:spLocks noGrp="1"/>
          </p:cNvSpPr>
          <p:nvPr>
            <p:ph idx="1"/>
          </p:nvPr>
        </p:nvSpPr>
        <p:spPr>
          <a:xfrm>
            <a:off x="179512" y="4384848"/>
            <a:ext cx="8915400" cy="1924472"/>
          </a:xfrm>
        </p:spPr>
        <p:txBody>
          <a:bodyPr>
            <a:normAutofit/>
          </a:bodyPr>
          <a:lstStyle/>
          <a:p>
            <a:pPr>
              <a:spcBef>
                <a:spcPts val="0"/>
              </a:spcBef>
            </a:pPr>
            <a:r>
              <a:rPr lang="en-US" sz="2000" b="1" dirty="0"/>
              <a:t>Nanopore</a:t>
            </a:r>
            <a:r>
              <a:rPr lang="en-US" sz="2000" dirty="0"/>
              <a:t> is a </a:t>
            </a:r>
            <a:r>
              <a:rPr lang="en-US" sz="2000" dirty="0" err="1"/>
              <a:t>nano</a:t>
            </a:r>
            <a:r>
              <a:rPr lang="en-US" sz="2000" dirty="0"/>
              <a:t>-scale hole (&lt;20nm).</a:t>
            </a:r>
          </a:p>
          <a:p>
            <a:pPr>
              <a:spcBef>
                <a:spcPts val="0"/>
              </a:spcBef>
            </a:pPr>
            <a:r>
              <a:rPr lang="en-US" sz="2000" dirty="0"/>
              <a:t>In nanopore sequencers, an </a:t>
            </a:r>
            <a:r>
              <a:rPr lang="en-US" sz="2000" b="1" dirty="0"/>
              <a:t>ionic current</a:t>
            </a:r>
            <a:r>
              <a:rPr lang="en-US" sz="2000" dirty="0"/>
              <a:t> passes through the nanopores</a:t>
            </a:r>
          </a:p>
          <a:p>
            <a:pPr>
              <a:spcBef>
                <a:spcPts val="0"/>
              </a:spcBef>
            </a:pPr>
            <a:r>
              <a:rPr lang="en-US" sz="2000" dirty="0"/>
              <a:t>When the DNA strand passes through the nanopore, the sequencer measures the the </a:t>
            </a:r>
            <a:r>
              <a:rPr lang="en-US" sz="2000" b="1" dirty="0"/>
              <a:t>change in current</a:t>
            </a:r>
            <a:endParaRPr lang="en-US" sz="2000" dirty="0"/>
          </a:p>
          <a:p>
            <a:pPr>
              <a:spcBef>
                <a:spcPts val="0"/>
              </a:spcBef>
            </a:pPr>
            <a:r>
              <a:rPr lang="en-US" sz="2000" dirty="0"/>
              <a:t>This change is used to identify the bases in the strand with the help of </a:t>
            </a:r>
            <a:r>
              <a:rPr lang="en-US" sz="2000" b="1" dirty="0"/>
              <a:t>different electrochemical structures </a:t>
            </a:r>
            <a:r>
              <a:rPr lang="en-US" sz="2000" dirty="0"/>
              <a:t>of the different bases</a:t>
            </a:r>
          </a:p>
          <a:p>
            <a:pPr>
              <a:spcBef>
                <a:spcPts val="0"/>
              </a:spcBef>
            </a:pPr>
            <a:endParaRPr lang="en-US" sz="2000" dirty="0"/>
          </a:p>
          <a:p>
            <a:pPr algn="just">
              <a:spcBef>
                <a:spcPts val="0"/>
              </a:spcBef>
              <a:buFont typeface="Courier New" panose="02070309020205020404" pitchFamily="49" charset="0"/>
              <a:buChar char="o"/>
            </a:pPr>
            <a:endParaRPr lang="en-US" sz="2000" dirty="0"/>
          </a:p>
          <a:p>
            <a:pPr marL="0" indent="0">
              <a:spcBef>
                <a:spcPts val="0"/>
              </a:spcBef>
              <a:buNone/>
            </a:pPr>
            <a:endParaRPr lang="en-US" sz="2000" dirty="0"/>
          </a:p>
        </p:txBody>
      </p:sp>
      <p:pic>
        <p:nvPicPr>
          <p:cNvPr id="5" name="Picture 4">
            <a:extLst>
              <a:ext uri="{FF2B5EF4-FFF2-40B4-BE49-F238E27FC236}">
                <a16:creationId xmlns:a16="http://schemas.microsoft.com/office/drawing/2014/main" id="{73B92504-4054-B445-A6CA-FB12B8BBF280}"/>
              </a:ext>
            </a:extLst>
          </p:cNvPr>
          <p:cNvPicPr>
            <a:picLocks noChangeAspect="1"/>
          </p:cNvPicPr>
          <p:nvPr/>
        </p:nvPicPr>
        <p:blipFill rotWithShape="1">
          <a:blip r:embed="rId2"/>
          <a:srcRect l="5219" t="2614" r="4336" b="10854"/>
          <a:stretch/>
        </p:blipFill>
        <p:spPr>
          <a:xfrm>
            <a:off x="2267744" y="1084735"/>
            <a:ext cx="5040560" cy="3280369"/>
          </a:xfrm>
          <a:prstGeom prst="rect">
            <a:avLst/>
          </a:prstGeom>
        </p:spPr>
      </p:pic>
      <p:sp>
        <p:nvSpPr>
          <p:cNvPr id="8" name="Rectangle 7">
            <a:extLst>
              <a:ext uri="{FF2B5EF4-FFF2-40B4-BE49-F238E27FC236}">
                <a16:creationId xmlns:a16="http://schemas.microsoft.com/office/drawing/2014/main" id="{19E3ACEF-CD3E-D44F-BBB7-CAB1961F43F4}"/>
              </a:ext>
            </a:extLst>
          </p:cNvPr>
          <p:cNvSpPr/>
          <p:nvPr/>
        </p:nvSpPr>
        <p:spPr>
          <a:xfrm>
            <a:off x="1657773" y="1628800"/>
            <a:ext cx="1296143"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graphene nanopore</a:t>
            </a:r>
          </a:p>
        </p:txBody>
      </p:sp>
      <p:sp>
        <p:nvSpPr>
          <p:cNvPr id="9" name="Arc 8">
            <a:extLst>
              <a:ext uri="{FF2B5EF4-FFF2-40B4-BE49-F238E27FC236}">
                <a16:creationId xmlns:a16="http://schemas.microsoft.com/office/drawing/2014/main" id="{42E05674-0D3C-1C4A-824E-5CBE6AE3E635}"/>
              </a:ext>
            </a:extLst>
          </p:cNvPr>
          <p:cNvSpPr/>
          <p:nvPr/>
        </p:nvSpPr>
        <p:spPr>
          <a:xfrm>
            <a:off x="2267744" y="1988840"/>
            <a:ext cx="1118220" cy="864096"/>
          </a:xfrm>
          <a:prstGeom prst="arc">
            <a:avLst>
              <a:gd name="adj1" fmla="val 15841387"/>
              <a:gd name="adj2" fmla="val 0"/>
            </a:avLst>
          </a:prstGeom>
          <a:ln w="28575">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0" name="Rectangle 9">
            <a:extLst>
              <a:ext uri="{FF2B5EF4-FFF2-40B4-BE49-F238E27FC236}">
                <a16:creationId xmlns:a16="http://schemas.microsoft.com/office/drawing/2014/main" id="{1BD7B886-A44C-8E44-B5F5-E312BA569211}"/>
              </a:ext>
            </a:extLst>
          </p:cNvPr>
          <p:cNvSpPr/>
          <p:nvPr/>
        </p:nvSpPr>
        <p:spPr>
          <a:xfrm>
            <a:off x="3601988" y="1628800"/>
            <a:ext cx="216024" cy="64633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cxnSp>
        <p:nvCxnSpPr>
          <p:cNvPr id="12" name="Straight Arrow Connector 11">
            <a:extLst>
              <a:ext uri="{FF2B5EF4-FFF2-40B4-BE49-F238E27FC236}">
                <a16:creationId xmlns:a16="http://schemas.microsoft.com/office/drawing/2014/main" id="{0E9F26A4-163A-4E4F-9D9F-8FFD233FB1CA}"/>
              </a:ext>
            </a:extLst>
          </p:cNvPr>
          <p:cNvCxnSpPr>
            <a:cxnSpLocks/>
          </p:cNvCxnSpPr>
          <p:nvPr/>
        </p:nvCxnSpPr>
        <p:spPr>
          <a:xfrm>
            <a:off x="4178052" y="3068960"/>
            <a:ext cx="0" cy="648072"/>
          </a:xfrm>
          <a:prstGeom prst="straightConnector1">
            <a:avLst/>
          </a:prstGeom>
          <a:ln w="38100">
            <a:solidFill>
              <a:srgbClr val="FF0000"/>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E4A23493-73BE-8C44-AB61-A4D99977035B}"/>
              </a:ext>
            </a:extLst>
          </p:cNvPr>
          <p:cNvSpPr/>
          <p:nvPr/>
        </p:nvSpPr>
        <p:spPr>
          <a:xfrm>
            <a:off x="4427983" y="1774557"/>
            <a:ext cx="1296143"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DNA strand</a:t>
            </a:r>
          </a:p>
        </p:txBody>
      </p:sp>
      <p:sp>
        <p:nvSpPr>
          <p:cNvPr id="17" name="Rectangle 16">
            <a:extLst>
              <a:ext uri="{FF2B5EF4-FFF2-40B4-BE49-F238E27FC236}">
                <a16:creationId xmlns:a16="http://schemas.microsoft.com/office/drawing/2014/main" id="{494DE653-EBD8-2E45-A327-4AE41334B1B9}"/>
              </a:ext>
            </a:extLst>
          </p:cNvPr>
          <p:cNvSpPr/>
          <p:nvPr/>
        </p:nvSpPr>
        <p:spPr>
          <a:xfrm>
            <a:off x="2449862" y="6536377"/>
            <a:ext cx="6730650"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Tahoma"/>
                <a:ea typeface="+mn-ea"/>
                <a:cs typeface="+mn-cs"/>
              </a:rPr>
              <a:t>Figure is adapted from: </a:t>
            </a:r>
            <a:r>
              <a:rPr kumimoji="0" lang="en-US" sz="1200" b="0" i="0" u="none" strike="noStrike" kern="1200" cap="none" spc="0" normalizeH="0" baseline="0" noProof="0" dirty="0">
                <a:ln>
                  <a:noFill/>
                </a:ln>
                <a:solidFill>
                  <a:srgbClr val="000000"/>
                </a:solidFill>
                <a:effectLst/>
                <a:uLnTx/>
                <a:uFillTx/>
                <a:latin typeface="Tahoma"/>
                <a:ea typeface="+mn-ea"/>
                <a:cs typeface="+mn-cs"/>
                <a:hlinkClick r:id="rId3"/>
              </a:rPr>
              <a:t>https://phys.org/news/2013-12-gene-sequencing-future.html</a:t>
            </a:r>
            <a:r>
              <a:rPr kumimoji="0" lang="en-US" sz="1200" b="0" i="0" u="none" strike="noStrike" kern="1200" cap="none" spc="0" normalizeH="0" baseline="0" noProof="0" dirty="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392576993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7">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1E9326-06A9-D843-9F15-BC3324EE5826}"/>
              </a:ext>
            </a:extLst>
          </p:cNvPr>
          <p:cNvSpPr>
            <a:spLocks noGrp="1"/>
          </p:cNvSpPr>
          <p:nvPr>
            <p:ph type="title"/>
          </p:nvPr>
        </p:nvSpPr>
        <p:spPr/>
        <p:txBody>
          <a:bodyPr/>
          <a:lstStyle/>
          <a:p>
            <a:r>
              <a:rPr lang="en-US" dirty="0"/>
              <a:t>How Does Nanopore Machine Work?</a:t>
            </a:r>
          </a:p>
        </p:txBody>
      </p:sp>
      <p:sp>
        <p:nvSpPr>
          <p:cNvPr id="4" name="Slide Number Placeholder 3">
            <a:extLst>
              <a:ext uri="{FF2B5EF4-FFF2-40B4-BE49-F238E27FC236}">
                <a16:creationId xmlns:a16="http://schemas.microsoft.com/office/drawing/2014/main" id="{F4C949E8-B432-2143-85E7-FAB3F0E378C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Content Placeholder 2">
            <a:extLst>
              <a:ext uri="{FF2B5EF4-FFF2-40B4-BE49-F238E27FC236}">
                <a16:creationId xmlns:a16="http://schemas.microsoft.com/office/drawing/2014/main" id="{871E0F44-2E1B-7E4B-823E-A95FEA1672A6}"/>
              </a:ext>
            </a:extLst>
          </p:cNvPr>
          <p:cNvSpPr>
            <a:spLocks noGrp="1"/>
          </p:cNvSpPr>
          <p:nvPr>
            <p:ph idx="1"/>
          </p:nvPr>
        </p:nvSpPr>
        <p:spPr>
          <a:xfrm>
            <a:off x="179512" y="4384848"/>
            <a:ext cx="8915400" cy="1924472"/>
          </a:xfrm>
        </p:spPr>
        <p:txBody>
          <a:bodyPr>
            <a:normAutofit/>
          </a:bodyPr>
          <a:lstStyle/>
          <a:p>
            <a:pPr>
              <a:spcBef>
                <a:spcPts val="0"/>
              </a:spcBef>
            </a:pPr>
            <a:r>
              <a:rPr lang="en-US" sz="2000" b="1" dirty="0"/>
              <a:t>Nanopore</a:t>
            </a:r>
            <a:r>
              <a:rPr lang="en-US" sz="2000" dirty="0"/>
              <a:t> is a </a:t>
            </a:r>
            <a:r>
              <a:rPr lang="en-US" sz="2000" dirty="0" err="1"/>
              <a:t>nano</a:t>
            </a:r>
            <a:r>
              <a:rPr lang="en-US" sz="2000" dirty="0"/>
              <a:t>-scale hole (&lt;20nm).</a:t>
            </a:r>
          </a:p>
          <a:p>
            <a:pPr>
              <a:spcBef>
                <a:spcPts val="0"/>
              </a:spcBef>
            </a:pPr>
            <a:r>
              <a:rPr lang="en-US" sz="2000" dirty="0"/>
              <a:t>In nanopore sequencers, an </a:t>
            </a:r>
            <a:r>
              <a:rPr lang="en-US" sz="2000" b="1" dirty="0"/>
              <a:t>ionic current</a:t>
            </a:r>
            <a:r>
              <a:rPr lang="en-US" sz="2000" dirty="0"/>
              <a:t> passes through the nanopores</a:t>
            </a:r>
          </a:p>
          <a:p>
            <a:pPr>
              <a:spcBef>
                <a:spcPts val="0"/>
              </a:spcBef>
            </a:pPr>
            <a:r>
              <a:rPr lang="en-US" sz="2000" dirty="0"/>
              <a:t>When the DNA strand passes through the nanopore, the sequencer measures the the </a:t>
            </a:r>
            <a:r>
              <a:rPr lang="en-US" sz="2000" b="1" dirty="0"/>
              <a:t>change in current</a:t>
            </a:r>
            <a:endParaRPr lang="en-US" sz="2000" dirty="0"/>
          </a:p>
          <a:p>
            <a:pPr>
              <a:spcBef>
                <a:spcPts val="0"/>
              </a:spcBef>
            </a:pPr>
            <a:r>
              <a:rPr lang="en-US" sz="2000" dirty="0"/>
              <a:t>This change is used to identify the bases in the strand with the help of </a:t>
            </a:r>
            <a:r>
              <a:rPr lang="en-US" sz="2000" b="1" dirty="0"/>
              <a:t>different electrochemical structures </a:t>
            </a:r>
            <a:r>
              <a:rPr lang="en-US" sz="2000" dirty="0"/>
              <a:t>of the different bases</a:t>
            </a:r>
          </a:p>
          <a:p>
            <a:pPr>
              <a:spcBef>
                <a:spcPts val="0"/>
              </a:spcBef>
            </a:pPr>
            <a:endParaRPr lang="en-US" sz="2000" dirty="0"/>
          </a:p>
          <a:p>
            <a:pPr algn="just">
              <a:spcBef>
                <a:spcPts val="0"/>
              </a:spcBef>
              <a:buFont typeface="Courier New" panose="02070309020205020404" pitchFamily="49" charset="0"/>
              <a:buChar char="o"/>
            </a:pPr>
            <a:endParaRPr lang="en-US" sz="2000" dirty="0"/>
          </a:p>
          <a:p>
            <a:pPr marL="0" indent="0">
              <a:spcBef>
                <a:spcPts val="0"/>
              </a:spcBef>
              <a:buNone/>
            </a:pPr>
            <a:endParaRPr lang="en-US" sz="2000" dirty="0"/>
          </a:p>
        </p:txBody>
      </p:sp>
      <p:pic>
        <p:nvPicPr>
          <p:cNvPr id="5" name="Picture 4">
            <a:extLst>
              <a:ext uri="{FF2B5EF4-FFF2-40B4-BE49-F238E27FC236}">
                <a16:creationId xmlns:a16="http://schemas.microsoft.com/office/drawing/2014/main" id="{73B92504-4054-B445-A6CA-FB12B8BBF280}"/>
              </a:ext>
            </a:extLst>
          </p:cNvPr>
          <p:cNvPicPr>
            <a:picLocks noChangeAspect="1"/>
          </p:cNvPicPr>
          <p:nvPr/>
        </p:nvPicPr>
        <p:blipFill rotWithShape="1">
          <a:blip r:embed="rId2"/>
          <a:srcRect l="5219" t="2614" r="4336" b="10854"/>
          <a:stretch/>
        </p:blipFill>
        <p:spPr>
          <a:xfrm>
            <a:off x="2267744" y="1084735"/>
            <a:ext cx="5040560" cy="3280369"/>
          </a:xfrm>
          <a:prstGeom prst="rect">
            <a:avLst/>
          </a:prstGeom>
        </p:spPr>
      </p:pic>
      <p:sp>
        <p:nvSpPr>
          <p:cNvPr id="8" name="Rectangle 7">
            <a:extLst>
              <a:ext uri="{FF2B5EF4-FFF2-40B4-BE49-F238E27FC236}">
                <a16:creationId xmlns:a16="http://schemas.microsoft.com/office/drawing/2014/main" id="{19E3ACEF-CD3E-D44F-BBB7-CAB1961F43F4}"/>
              </a:ext>
            </a:extLst>
          </p:cNvPr>
          <p:cNvSpPr/>
          <p:nvPr/>
        </p:nvSpPr>
        <p:spPr>
          <a:xfrm>
            <a:off x="1657773" y="1628800"/>
            <a:ext cx="1296143"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graphene nanopore</a:t>
            </a:r>
          </a:p>
        </p:txBody>
      </p:sp>
      <p:sp>
        <p:nvSpPr>
          <p:cNvPr id="9" name="Arc 8">
            <a:extLst>
              <a:ext uri="{FF2B5EF4-FFF2-40B4-BE49-F238E27FC236}">
                <a16:creationId xmlns:a16="http://schemas.microsoft.com/office/drawing/2014/main" id="{42E05674-0D3C-1C4A-824E-5CBE6AE3E635}"/>
              </a:ext>
            </a:extLst>
          </p:cNvPr>
          <p:cNvSpPr/>
          <p:nvPr/>
        </p:nvSpPr>
        <p:spPr>
          <a:xfrm>
            <a:off x="2267744" y="1988840"/>
            <a:ext cx="1118220" cy="864096"/>
          </a:xfrm>
          <a:prstGeom prst="arc">
            <a:avLst>
              <a:gd name="adj1" fmla="val 15841387"/>
              <a:gd name="adj2" fmla="val 0"/>
            </a:avLst>
          </a:prstGeom>
          <a:ln w="28575">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0" name="Rectangle 9">
            <a:extLst>
              <a:ext uri="{FF2B5EF4-FFF2-40B4-BE49-F238E27FC236}">
                <a16:creationId xmlns:a16="http://schemas.microsoft.com/office/drawing/2014/main" id="{1BD7B886-A44C-8E44-B5F5-E312BA569211}"/>
              </a:ext>
            </a:extLst>
          </p:cNvPr>
          <p:cNvSpPr/>
          <p:nvPr/>
        </p:nvSpPr>
        <p:spPr>
          <a:xfrm>
            <a:off x="3601988" y="1628800"/>
            <a:ext cx="216024" cy="64633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cxnSp>
        <p:nvCxnSpPr>
          <p:cNvPr id="12" name="Straight Arrow Connector 11">
            <a:extLst>
              <a:ext uri="{FF2B5EF4-FFF2-40B4-BE49-F238E27FC236}">
                <a16:creationId xmlns:a16="http://schemas.microsoft.com/office/drawing/2014/main" id="{0E9F26A4-163A-4E4F-9D9F-8FFD233FB1CA}"/>
              </a:ext>
            </a:extLst>
          </p:cNvPr>
          <p:cNvCxnSpPr>
            <a:cxnSpLocks/>
          </p:cNvCxnSpPr>
          <p:nvPr/>
        </p:nvCxnSpPr>
        <p:spPr>
          <a:xfrm>
            <a:off x="4178052" y="3068960"/>
            <a:ext cx="0" cy="648072"/>
          </a:xfrm>
          <a:prstGeom prst="straightConnector1">
            <a:avLst/>
          </a:prstGeom>
          <a:ln w="38100">
            <a:solidFill>
              <a:srgbClr val="FF0000"/>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E4A23493-73BE-8C44-AB61-A4D99977035B}"/>
              </a:ext>
            </a:extLst>
          </p:cNvPr>
          <p:cNvSpPr/>
          <p:nvPr/>
        </p:nvSpPr>
        <p:spPr>
          <a:xfrm>
            <a:off x="4427983" y="1774557"/>
            <a:ext cx="1296143"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DNA strand</a:t>
            </a:r>
          </a:p>
        </p:txBody>
      </p:sp>
      <p:sp>
        <p:nvSpPr>
          <p:cNvPr id="17" name="Rectangle 16">
            <a:extLst>
              <a:ext uri="{FF2B5EF4-FFF2-40B4-BE49-F238E27FC236}">
                <a16:creationId xmlns:a16="http://schemas.microsoft.com/office/drawing/2014/main" id="{494DE653-EBD8-2E45-A327-4AE41334B1B9}"/>
              </a:ext>
            </a:extLst>
          </p:cNvPr>
          <p:cNvSpPr/>
          <p:nvPr/>
        </p:nvSpPr>
        <p:spPr>
          <a:xfrm>
            <a:off x="2449862" y="6536377"/>
            <a:ext cx="6730650"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Tahoma"/>
                <a:ea typeface="+mn-ea"/>
                <a:cs typeface="+mn-cs"/>
              </a:rPr>
              <a:t>Figure is adapted from: </a:t>
            </a:r>
            <a:r>
              <a:rPr kumimoji="0" lang="en-US" sz="1200" b="0" i="0" u="none" strike="noStrike" kern="1200" cap="none" spc="0" normalizeH="0" baseline="0" noProof="0" dirty="0">
                <a:ln>
                  <a:noFill/>
                </a:ln>
                <a:solidFill>
                  <a:srgbClr val="000000"/>
                </a:solidFill>
                <a:effectLst/>
                <a:uLnTx/>
                <a:uFillTx/>
                <a:latin typeface="Tahoma"/>
                <a:ea typeface="+mn-ea"/>
                <a:cs typeface="+mn-cs"/>
                <a:hlinkClick r:id="rId3"/>
              </a:rPr>
              <a:t>https://phys.org/news/2013-12-gene-sequencing-future.html</a:t>
            </a:r>
            <a:r>
              <a:rPr kumimoji="0" lang="en-US" sz="1200" b="0" i="0" u="none" strike="noStrike" kern="1200" cap="none" spc="0" normalizeH="0" baseline="0" noProof="0" dirty="0">
                <a:ln>
                  <a:noFill/>
                </a:ln>
                <a:solidFill>
                  <a:srgbClr val="000000"/>
                </a:solidFill>
                <a:effectLst/>
                <a:uLnTx/>
                <a:uFillTx/>
                <a:latin typeface="Tahoma"/>
                <a:ea typeface="+mn-ea"/>
                <a:cs typeface="+mn-cs"/>
              </a:rPr>
              <a:t> </a:t>
            </a:r>
          </a:p>
        </p:txBody>
      </p:sp>
      <p:sp>
        <p:nvSpPr>
          <p:cNvPr id="14" name="Rectangle 13">
            <a:extLst>
              <a:ext uri="{FF2B5EF4-FFF2-40B4-BE49-F238E27FC236}">
                <a16:creationId xmlns:a16="http://schemas.microsoft.com/office/drawing/2014/main" id="{BB62EA4E-F5F6-FE46-A737-4052501F617C}"/>
              </a:ext>
            </a:extLst>
          </p:cNvPr>
          <p:cNvSpPr/>
          <p:nvPr/>
        </p:nvSpPr>
        <p:spPr>
          <a:xfrm>
            <a:off x="338057" y="2590427"/>
            <a:ext cx="8467887" cy="2707216"/>
          </a:xfrm>
          <a:prstGeom prst="rect">
            <a:avLst/>
          </a:prstGeom>
          <a:solidFill>
            <a:schemeClr val="accent1">
              <a:lumMod val="20000"/>
              <a:lumOff val="80000"/>
            </a:schemeClr>
          </a:solidFill>
          <a:ln>
            <a:solidFill>
              <a:srgbClr val="FF0000"/>
            </a:solidFill>
          </a:ln>
        </p:spPr>
        <p:txBody>
          <a:bodyPr wrap="square">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Tahoma"/>
                <a:ea typeface="+mn-ea"/>
                <a:cs typeface="+mn-cs"/>
              </a:rPr>
              <a:t>Check Nanopore virtual tour:</a:t>
            </a:r>
            <a:endParaRPr kumimoji="0" lang="en-US" sz="2800" b="0" i="0" u="none" strike="noStrike" kern="1200" cap="none" spc="0" normalizeH="0" baseline="0" noProof="0" dirty="0">
              <a:ln>
                <a:noFill/>
              </a:ln>
              <a:solidFill>
                <a:srgbClr val="1155CC"/>
              </a:solidFill>
              <a:effectLst/>
              <a:uLnTx/>
              <a:uFillTx/>
              <a:latin typeface="Arial" panose="020B0604020202020204" pitchFamily="34" charset="0"/>
              <a:ea typeface="+mn-ea"/>
              <a:cs typeface="+mn-cs"/>
              <a:hlinkClick r:id="rId4"/>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hlinkClick r:id="rId5"/>
              </a:rPr>
              <a:t>https://nanoporetech.com/resource-centre/minion-video</a:t>
            </a:r>
            <a:r>
              <a:rPr kumimoji="0" lang="en-US" sz="20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1155CC"/>
              </a:solidFill>
              <a:effectLst/>
              <a:uLnTx/>
              <a:uFillTx/>
              <a:latin typeface="Arial" panose="020B0604020202020204" pitchFamily="34" charset="0"/>
              <a:ea typeface="+mn-ea"/>
              <a:cs typeface="+mn-cs"/>
            </a:endParaRP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3156552640"/>
      </p:ext>
    </p:extLst>
  </p:cSld>
  <p:clrMapOvr>
    <a:masterClrMapping/>
  </p:clrMapOvr>
  <p:transition/>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7DDD43-0922-7749-8244-39E8B458FD5C}"/>
              </a:ext>
            </a:extLst>
          </p:cNvPr>
          <p:cNvSpPr>
            <a:spLocks noGrp="1"/>
          </p:cNvSpPr>
          <p:nvPr>
            <p:ph type="title"/>
          </p:nvPr>
        </p:nvSpPr>
        <p:spPr/>
        <p:txBody>
          <a:bodyPr/>
          <a:lstStyle/>
          <a:p>
            <a:r>
              <a:rPr lang="en-US"/>
              <a:t>Solving the Puzzle</a:t>
            </a:r>
          </a:p>
        </p:txBody>
      </p:sp>
      <p:sp>
        <p:nvSpPr>
          <p:cNvPr id="3" name="Slide Number Placeholder 2">
            <a:extLst>
              <a:ext uri="{FF2B5EF4-FFF2-40B4-BE49-F238E27FC236}">
                <a16:creationId xmlns:a16="http://schemas.microsoft.com/office/drawing/2014/main" id="{FC4E016A-B4B0-3144-9119-C66195E1DB8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10" name="Rectangle 9">
            <a:extLst>
              <a:ext uri="{FF2B5EF4-FFF2-40B4-BE49-F238E27FC236}">
                <a16:creationId xmlns:a16="http://schemas.microsoft.com/office/drawing/2014/main" id="{97B285DF-9552-E74B-80C5-326BC90E4C2F}"/>
              </a:ext>
            </a:extLst>
          </p:cNvPr>
          <p:cNvSpPr/>
          <p:nvPr/>
        </p:nvSpPr>
        <p:spPr>
          <a:xfrm>
            <a:off x="228600" y="6093296"/>
            <a:ext cx="8915400"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Tahoma"/>
                <a:ea typeface="+mn-ea"/>
                <a:cs typeface="+mn-cs"/>
                <a:hlinkClick r:id="rId3"/>
              </a:rPr>
              <a:t>https://www.pacb.com/smrt-science/smrt-sequencing/hifi-reads-for-highly-accurate-long-read-sequencing/</a:t>
            </a:r>
            <a:r>
              <a:rPr kumimoji="0" lang="en-US" sz="1400" b="0" i="0" u="none" strike="noStrike" kern="1200" cap="none" spc="0" normalizeH="0" baseline="0" noProof="0">
                <a:ln>
                  <a:noFill/>
                </a:ln>
                <a:solidFill>
                  <a:srgbClr val="000000"/>
                </a:solidFill>
                <a:effectLst/>
                <a:uLnTx/>
                <a:uFillTx/>
                <a:latin typeface="Tahoma"/>
                <a:ea typeface="+mn-ea"/>
                <a:cs typeface="+mn-cs"/>
              </a:rPr>
              <a:t> </a:t>
            </a:r>
          </a:p>
        </p:txBody>
      </p:sp>
      <p:pic>
        <p:nvPicPr>
          <p:cNvPr id="11" name="Picture 10">
            <a:extLst>
              <a:ext uri="{FF2B5EF4-FFF2-40B4-BE49-F238E27FC236}">
                <a16:creationId xmlns:a16="http://schemas.microsoft.com/office/drawing/2014/main" id="{E5D6E617-FD86-3947-898A-F71BDFA8836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312962" y="1986230"/>
            <a:ext cx="2480476" cy="2445662"/>
          </a:xfrm>
          <a:prstGeom prst="rect">
            <a:avLst/>
          </a:prstGeom>
        </p:spPr>
      </p:pic>
      <p:pic>
        <p:nvPicPr>
          <p:cNvPr id="12" name="Picture 11">
            <a:extLst>
              <a:ext uri="{FF2B5EF4-FFF2-40B4-BE49-F238E27FC236}">
                <a16:creationId xmlns:a16="http://schemas.microsoft.com/office/drawing/2014/main" id="{98B5BE29-BA79-D44C-83CD-78C43FA04B10}"/>
              </a:ext>
            </a:extLst>
          </p:cNvPr>
          <p:cNvPicPr>
            <a:picLocks noChangeAspect="1"/>
          </p:cNvPicPr>
          <p:nvPr/>
        </p:nvPicPr>
        <p:blipFill rotWithShape="1">
          <a:blip r:embed="rId5">
            <a:extLst>
              <a:ext uri="{28A0092B-C50C-407E-A947-70E740481C1C}">
                <a14:useLocalDpi xmlns:a14="http://schemas.microsoft.com/office/drawing/2010/main" val="0"/>
              </a:ext>
            </a:extLst>
          </a:blip>
          <a:srcRect l="16834" t="9863" r="57179" b="39151"/>
          <a:stretch/>
        </p:blipFill>
        <p:spPr>
          <a:xfrm>
            <a:off x="1043608" y="1987805"/>
            <a:ext cx="2526188" cy="2444087"/>
          </a:xfrm>
          <a:prstGeom prst="rect">
            <a:avLst/>
          </a:prstGeom>
        </p:spPr>
      </p:pic>
      <p:pic>
        <p:nvPicPr>
          <p:cNvPr id="13" name="Picture 12">
            <a:extLst>
              <a:ext uri="{FF2B5EF4-FFF2-40B4-BE49-F238E27FC236}">
                <a16:creationId xmlns:a16="http://schemas.microsoft.com/office/drawing/2014/main" id="{4F469525-A5EB-4747-A040-C8DE90DE8954}"/>
              </a:ext>
            </a:extLst>
          </p:cNvPr>
          <p:cNvPicPr>
            <a:picLocks noChangeAspect="1"/>
          </p:cNvPicPr>
          <p:nvPr/>
        </p:nvPicPr>
        <p:blipFill rotWithShape="1">
          <a:blip r:embed="rId4">
            <a:extLst>
              <a:ext uri="{28A0092B-C50C-407E-A947-70E740481C1C}">
                <a14:useLocalDpi xmlns:a14="http://schemas.microsoft.com/office/drawing/2010/main" val="0"/>
              </a:ext>
            </a:extLst>
          </a:blip>
          <a:srcRect l="53135" t="6535" r="35253" b="80400"/>
          <a:stretch/>
        </p:blipFill>
        <p:spPr>
          <a:xfrm>
            <a:off x="8019458" y="3400812"/>
            <a:ext cx="227204" cy="252052"/>
          </a:xfrm>
          <a:prstGeom prst="rect">
            <a:avLst/>
          </a:prstGeom>
        </p:spPr>
      </p:pic>
      <p:pic>
        <p:nvPicPr>
          <p:cNvPr id="14" name="Picture 13">
            <a:extLst>
              <a:ext uri="{FF2B5EF4-FFF2-40B4-BE49-F238E27FC236}">
                <a16:creationId xmlns:a16="http://schemas.microsoft.com/office/drawing/2014/main" id="{95117210-A6DA-BA4F-AD0F-2051986E7127}"/>
              </a:ext>
            </a:extLst>
          </p:cNvPr>
          <p:cNvPicPr>
            <a:picLocks noChangeAspect="1"/>
          </p:cNvPicPr>
          <p:nvPr/>
        </p:nvPicPr>
        <p:blipFill rotWithShape="1">
          <a:blip r:embed="rId4">
            <a:extLst>
              <a:ext uri="{28A0092B-C50C-407E-A947-70E740481C1C}">
                <a14:useLocalDpi xmlns:a14="http://schemas.microsoft.com/office/drawing/2010/main" val="0"/>
              </a:ext>
            </a:extLst>
          </a:blip>
          <a:srcRect l="53135" t="6535" r="35253" b="80400"/>
          <a:stretch/>
        </p:blipFill>
        <p:spPr>
          <a:xfrm>
            <a:off x="7953010" y="4002454"/>
            <a:ext cx="227204" cy="252052"/>
          </a:xfrm>
          <a:prstGeom prst="rect">
            <a:avLst/>
          </a:prstGeom>
        </p:spPr>
      </p:pic>
      <p:pic>
        <p:nvPicPr>
          <p:cNvPr id="15" name="Picture 14">
            <a:extLst>
              <a:ext uri="{FF2B5EF4-FFF2-40B4-BE49-F238E27FC236}">
                <a16:creationId xmlns:a16="http://schemas.microsoft.com/office/drawing/2014/main" id="{1C236360-7405-B140-B665-373470E5A2C8}"/>
              </a:ext>
            </a:extLst>
          </p:cNvPr>
          <p:cNvPicPr>
            <a:picLocks noChangeAspect="1"/>
          </p:cNvPicPr>
          <p:nvPr/>
        </p:nvPicPr>
        <p:blipFill rotWithShape="1">
          <a:blip r:embed="rId4">
            <a:extLst>
              <a:ext uri="{28A0092B-C50C-407E-A947-70E740481C1C}">
                <a14:useLocalDpi xmlns:a14="http://schemas.microsoft.com/office/drawing/2010/main" val="0"/>
              </a:ext>
            </a:extLst>
          </a:blip>
          <a:srcRect r="90431" b="91510"/>
          <a:stretch/>
        </p:blipFill>
        <p:spPr>
          <a:xfrm>
            <a:off x="8406873" y="3207756"/>
            <a:ext cx="237356" cy="207640"/>
          </a:xfrm>
          <a:prstGeom prst="rect">
            <a:avLst/>
          </a:prstGeom>
        </p:spPr>
      </p:pic>
      <p:pic>
        <p:nvPicPr>
          <p:cNvPr id="16" name="Picture 15">
            <a:extLst>
              <a:ext uri="{FF2B5EF4-FFF2-40B4-BE49-F238E27FC236}">
                <a16:creationId xmlns:a16="http://schemas.microsoft.com/office/drawing/2014/main" id="{9D17E9A4-DF98-2846-8872-7E4A3BB85079}"/>
              </a:ext>
            </a:extLst>
          </p:cNvPr>
          <p:cNvPicPr>
            <a:picLocks noChangeAspect="1"/>
          </p:cNvPicPr>
          <p:nvPr/>
        </p:nvPicPr>
        <p:blipFill rotWithShape="1">
          <a:blip r:embed="rId4">
            <a:extLst>
              <a:ext uri="{28A0092B-C50C-407E-A947-70E740481C1C}">
                <a14:useLocalDpi xmlns:a14="http://schemas.microsoft.com/office/drawing/2010/main" val="0"/>
              </a:ext>
            </a:extLst>
          </a:blip>
          <a:srcRect r="90431" b="91510"/>
          <a:stretch/>
        </p:blipFill>
        <p:spPr>
          <a:xfrm>
            <a:off x="7900780" y="4604096"/>
            <a:ext cx="237356" cy="207640"/>
          </a:xfrm>
          <a:prstGeom prst="rect">
            <a:avLst/>
          </a:prstGeom>
        </p:spPr>
      </p:pic>
      <p:pic>
        <p:nvPicPr>
          <p:cNvPr id="17" name="Picture 16">
            <a:extLst>
              <a:ext uri="{FF2B5EF4-FFF2-40B4-BE49-F238E27FC236}">
                <a16:creationId xmlns:a16="http://schemas.microsoft.com/office/drawing/2014/main" id="{4C65A681-130C-0441-9B00-486F1EEC666A}"/>
              </a:ext>
            </a:extLst>
          </p:cNvPr>
          <p:cNvPicPr>
            <a:picLocks noChangeAspect="1"/>
          </p:cNvPicPr>
          <p:nvPr/>
        </p:nvPicPr>
        <p:blipFill rotWithShape="1">
          <a:blip r:embed="rId4">
            <a:extLst>
              <a:ext uri="{28A0092B-C50C-407E-A947-70E740481C1C}">
                <a14:useLocalDpi xmlns:a14="http://schemas.microsoft.com/office/drawing/2010/main" val="0"/>
              </a:ext>
            </a:extLst>
          </a:blip>
          <a:srcRect l="53135" t="6535" r="35253" b="80400"/>
          <a:stretch/>
        </p:blipFill>
        <p:spPr>
          <a:xfrm>
            <a:off x="7136743" y="4775290"/>
            <a:ext cx="227204" cy="252052"/>
          </a:xfrm>
          <a:prstGeom prst="rect">
            <a:avLst/>
          </a:prstGeom>
        </p:spPr>
      </p:pic>
      <p:pic>
        <p:nvPicPr>
          <p:cNvPr id="18" name="Picture 17">
            <a:extLst>
              <a:ext uri="{FF2B5EF4-FFF2-40B4-BE49-F238E27FC236}">
                <a16:creationId xmlns:a16="http://schemas.microsoft.com/office/drawing/2014/main" id="{8B1A5BD8-86BD-924F-9CB0-513819EA643A}"/>
              </a:ext>
            </a:extLst>
          </p:cNvPr>
          <p:cNvPicPr>
            <a:picLocks noChangeAspect="1"/>
          </p:cNvPicPr>
          <p:nvPr/>
        </p:nvPicPr>
        <p:blipFill rotWithShape="1">
          <a:blip r:embed="rId4">
            <a:extLst>
              <a:ext uri="{28A0092B-C50C-407E-A947-70E740481C1C}">
                <a14:useLocalDpi xmlns:a14="http://schemas.microsoft.com/office/drawing/2010/main" val="0"/>
              </a:ext>
            </a:extLst>
          </a:blip>
          <a:srcRect l="53135" t="6535" r="35253" b="80400"/>
          <a:stretch/>
        </p:blipFill>
        <p:spPr>
          <a:xfrm>
            <a:off x="7642836" y="5201532"/>
            <a:ext cx="227204" cy="252052"/>
          </a:xfrm>
          <a:prstGeom prst="rect">
            <a:avLst/>
          </a:prstGeom>
        </p:spPr>
      </p:pic>
      <p:pic>
        <p:nvPicPr>
          <p:cNvPr id="19" name="Picture 18">
            <a:extLst>
              <a:ext uri="{FF2B5EF4-FFF2-40B4-BE49-F238E27FC236}">
                <a16:creationId xmlns:a16="http://schemas.microsoft.com/office/drawing/2014/main" id="{3D49802F-5868-FB4A-832B-03B14ECE5E0A}"/>
              </a:ext>
            </a:extLst>
          </p:cNvPr>
          <p:cNvPicPr>
            <a:picLocks noChangeAspect="1"/>
          </p:cNvPicPr>
          <p:nvPr/>
        </p:nvPicPr>
        <p:blipFill rotWithShape="1">
          <a:blip r:embed="rId4">
            <a:extLst>
              <a:ext uri="{28A0092B-C50C-407E-A947-70E740481C1C}">
                <a14:useLocalDpi xmlns:a14="http://schemas.microsoft.com/office/drawing/2010/main" val="0"/>
              </a:ext>
            </a:extLst>
          </a:blip>
          <a:srcRect r="90431" b="91510"/>
          <a:stretch/>
        </p:blipFill>
        <p:spPr>
          <a:xfrm>
            <a:off x="7524158" y="4582234"/>
            <a:ext cx="237356" cy="207640"/>
          </a:xfrm>
          <a:prstGeom prst="rect">
            <a:avLst/>
          </a:prstGeom>
        </p:spPr>
      </p:pic>
      <p:pic>
        <p:nvPicPr>
          <p:cNvPr id="20" name="Picture 19">
            <a:extLst>
              <a:ext uri="{FF2B5EF4-FFF2-40B4-BE49-F238E27FC236}">
                <a16:creationId xmlns:a16="http://schemas.microsoft.com/office/drawing/2014/main" id="{F3C7B490-362A-2F4C-BF78-FD2619C34391}"/>
              </a:ext>
            </a:extLst>
          </p:cNvPr>
          <p:cNvPicPr>
            <a:picLocks noChangeAspect="1"/>
          </p:cNvPicPr>
          <p:nvPr/>
        </p:nvPicPr>
        <p:blipFill rotWithShape="1">
          <a:blip r:embed="rId4">
            <a:extLst>
              <a:ext uri="{28A0092B-C50C-407E-A947-70E740481C1C}">
                <a14:useLocalDpi xmlns:a14="http://schemas.microsoft.com/office/drawing/2010/main" val="0"/>
              </a:ext>
            </a:extLst>
          </a:blip>
          <a:srcRect r="90431" b="91510"/>
          <a:stretch/>
        </p:blipFill>
        <p:spPr>
          <a:xfrm>
            <a:off x="6630971" y="4815593"/>
            <a:ext cx="237356" cy="207640"/>
          </a:xfrm>
          <a:prstGeom prst="rect">
            <a:avLst/>
          </a:prstGeom>
        </p:spPr>
      </p:pic>
      <p:pic>
        <p:nvPicPr>
          <p:cNvPr id="21" name="Picture 20">
            <a:extLst>
              <a:ext uri="{FF2B5EF4-FFF2-40B4-BE49-F238E27FC236}">
                <a16:creationId xmlns:a16="http://schemas.microsoft.com/office/drawing/2014/main" id="{083F182C-A746-DA49-8DDB-B9D6D58818EE}"/>
              </a:ext>
            </a:extLst>
          </p:cNvPr>
          <p:cNvPicPr>
            <a:picLocks noChangeAspect="1"/>
          </p:cNvPicPr>
          <p:nvPr/>
        </p:nvPicPr>
        <p:blipFill rotWithShape="1">
          <a:blip r:embed="rId4">
            <a:extLst>
              <a:ext uri="{28A0092B-C50C-407E-A947-70E740481C1C}">
                <a14:useLocalDpi xmlns:a14="http://schemas.microsoft.com/office/drawing/2010/main" val="0"/>
              </a:ext>
            </a:extLst>
          </a:blip>
          <a:srcRect l="53135" t="6535" r="35253" b="80400"/>
          <a:stretch/>
        </p:blipFill>
        <p:spPr>
          <a:xfrm>
            <a:off x="5629530" y="4738457"/>
            <a:ext cx="227204" cy="252052"/>
          </a:xfrm>
          <a:prstGeom prst="rect">
            <a:avLst/>
          </a:prstGeom>
        </p:spPr>
      </p:pic>
      <p:pic>
        <p:nvPicPr>
          <p:cNvPr id="22" name="Picture 21">
            <a:extLst>
              <a:ext uri="{FF2B5EF4-FFF2-40B4-BE49-F238E27FC236}">
                <a16:creationId xmlns:a16="http://schemas.microsoft.com/office/drawing/2014/main" id="{3F3CA6D7-1392-7643-B35B-DBB8D49DC158}"/>
              </a:ext>
            </a:extLst>
          </p:cNvPr>
          <p:cNvPicPr>
            <a:picLocks noChangeAspect="1"/>
          </p:cNvPicPr>
          <p:nvPr/>
        </p:nvPicPr>
        <p:blipFill rotWithShape="1">
          <a:blip r:embed="rId4">
            <a:extLst>
              <a:ext uri="{28A0092B-C50C-407E-A947-70E740481C1C}">
                <a14:useLocalDpi xmlns:a14="http://schemas.microsoft.com/office/drawing/2010/main" val="0"/>
              </a:ext>
            </a:extLst>
          </a:blip>
          <a:srcRect l="53135" t="6535" r="35253" b="80400"/>
          <a:stretch/>
        </p:blipFill>
        <p:spPr>
          <a:xfrm>
            <a:off x="5199360" y="4632913"/>
            <a:ext cx="227204" cy="252052"/>
          </a:xfrm>
          <a:prstGeom prst="rect">
            <a:avLst/>
          </a:prstGeom>
        </p:spPr>
      </p:pic>
      <p:pic>
        <p:nvPicPr>
          <p:cNvPr id="23" name="Picture 22">
            <a:extLst>
              <a:ext uri="{FF2B5EF4-FFF2-40B4-BE49-F238E27FC236}">
                <a16:creationId xmlns:a16="http://schemas.microsoft.com/office/drawing/2014/main" id="{1A413483-FBA5-7A46-8968-A87DEA8EC514}"/>
              </a:ext>
            </a:extLst>
          </p:cNvPr>
          <p:cNvPicPr>
            <a:picLocks noChangeAspect="1"/>
          </p:cNvPicPr>
          <p:nvPr/>
        </p:nvPicPr>
        <p:blipFill rotWithShape="1">
          <a:blip r:embed="rId4">
            <a:extLst>
              <a:ext uri="{28A0092B-C50C-407E-A947-70E740481C1C}">
                <a14:useLocalDpi xmlns:a14="http://schemas.microsoft.com/office/drawing/2010/main" val="0"/>
              </a:ext>
            </a:extLst>
          </a:blip>
          <a:srcRect r="90431" b="91510"/>
          <a:stretch/>
        </p:blipFill>
        <p:spPr>
          <a:xfrm>
            <a:off x="6016945" y="4545401"/>
            <a:ext cx="237356" cy="207640"/>
          </a:xfrm>
          <a:prstGeom prst="rect">
            <a:avLst/>
          </a:prstGeom>
        </p:spPr>
      </p:pic>
      <p:cxnSp>
        <p:nvCxnSpPr>
          <p:cNvPr id="25" name="Straight Arrow Connector 24">
            <a:extLst>
              <a:ext uri="{FF2B5EF4-FFF2-40B4-BE49-F238E27FC236}">
                <a16:creationId xmlns:a16="http://schemas.microsoft.com/office/drawing/2014/main" id="{D59F5759-D2B3-984C-84EC-B91DEAAA1483}"/>
              </a:ext>
            </a:extLst>
          </p:cNvPr>
          <p:cNvCxnSpPr/>
          <p:nvPr/>
        </p:nvCxnSpPr>
        <p:spPr>
          <a:xfrm flipV="1">
            <a:off x="5076056" y="5023233"/>
            <a:ext cx="553474" cy="430351"/>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BC8B5F7F-8199-DF4C-838E-578FD4C3253D}"/>
              </a:ext>
            </a:extLst>
          </p:cNvPr>
          <p:cNvSpPr txBox="1"/>
          <p:nvPr/>
        </p:nvSpPr>
        <p:spPr>
          <a:xfrm>
            <a:off x="3923928" y="5291916"/>
            <a:ext cx="1152128" cy="369332"/>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0000"/>
                </a:solidFill>
                <a:effectLst/>
                <a:uLnTx/>
                <a:uFillTx/>
                <a:latin typeface="Tahoma"/>
                <a:ea typeface="+mn-ea"/>
                <a:cs typeface="+mn-cs"/>
              </a:rPr>
              <a:t>Reads</a:t>
            </a:r>
          </a:p>
        </p:txBody>
      </p:sp>
      <p:cxnSp>
        <p:nvCxnSpPr>
          <p:cNvPr id="27" name="Straight Arrow Connector 26">
            <a:extLst>
              <a:ext uri="{FF2B5EF4-FFF2-40B4-BE49-F238E27FC236}">
                <a16:creationId xmlns:a16="http://schemas.microsoft.com/office/drawing/2014/main" id="{D7BE8510-6ED2-8340-B88D-AB3AFA71D9F0}"/>
              </a:ext>
            </a:extLst>
          </p:cNvPr>
          <p:cNvCxnSpPr>
            <a:cxnSpLocks/>
            <a:stCxn id="26" idx="3"/>
          </p:cNvCxnSpPr>
          <p:nvPr/>
        </p:nvCxnSpPr>
        <p:spPr>
          <a:xfrm flipV="1">
            <a:off x="5076056" y="4990509"/>
            <a:ext cx="1477144" cy="486073"/>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a:extLst>
              <a:ext uri="{FF2B5EF4-FFF2-40B4-BE49-F238E27FC236}">
                <a16:creationId xmlns:a16="http://schemas.microsoft.com/office/drawing/2014/main" id="{7333E574-B2CD-274E-B169-3CE741D4251B}"/>
              </a:ext>
            </a:extLst>
          </p:cNvPr>
          <p:cNvCxnSpPr/>
          <p:nvPr/>
        </p:nvCxnSpPr>
        <p:spPr>
          <a:xfrm flipV="1">
            <a:off x="2411760" y="4474813"/>
            <a:ext cx="553474" cy="430351"/>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0AC79B73-2727-C043-AC0B-1C225432BA46}"/>
              </a:ext>
            </a:extLst>
          </p:cNvPr>
          <p:cNvSpPr txBox="1"/>
          <p:nvPr/>
        </p:nvSpPr>
        <p:spPr>
          <a:xfrm>
            <a:off x="1043608" y="4653136"/>
            <a:ext cx="1368152" cy="646331"/>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0000"/>
                </a:solidFill>
                <a:effectLst/>
                <a:uLnTx/>
                <a:uFillTx/>
                <a:latin typeface="Tahoma"/>
                <a:ea typeface="+mn-ea"/>
                <a:cs typeface="+mn-cs"/>
              </a:rPr>
              <a:t>Reference genome</a:t>
            </a:r>
          </a:p>
        </p:txBody>
      </p:sp>
    </p:spTree>
    <p:extLst>
      <p:ext uri="{BB962C8B-B14F-4D97-AF65-F5344CB8AC3E}">
        <p14:creationId xmlns:p14="http://schemas.microsoft.com/office/powerpoint/2010/main" val="369909201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0"/>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a:t>HTS Sequencing Output</a:t>
            </a:r>
          </a:p>
        </p:txBody>
      </p:sp>
      <p:sp>
        <p:nvSpPr>
          <p:cNvPr id="4" name="Slide Number Placeholder 3"/>
          <p:cNvSpPr>
            <a:spLocks noGrp="1"/>
          </p:cNvSpPr>
          <p:nvPr>
            <p:ph type="sldNum" sz="quarter" idx="4294967295"/>
          </p:nvPr>
        </p:nvSpPr>
        <p:spPr>
          <a:xfrm>
            <a:off x="6553200" y="6356350"/>
            <a:ext cx="2133600" cy="365125"/>
          </a:xfrm>
          <a:prstGeom prst="rect">
            <a:avLst/>
          </a:prstGeo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400" b="0" i="0" u="none" strike="noStrike" kern="1200" cap="none" spc="0" normalizeH="0" baseline="0" noProof="0" smtClean="0">
                <a:ln>
                  <a:noFill/>
                </a:ln>
                <a:solidFill>
                  <a:prstClr val="black"/>
                </a:solidFill>
                <a:effectLst/>
                <a:uLnTx/>
                <a:uFillTx/>
                <a:latin typeface="Gill Sans MT" panose="020B0502020104020203"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341</a:t>
            </a:fld>
            <a:endParaRPr kumimoji="0" lang="en-US" sz="1400" b="0" i="0" u="none" strike="noStrike" kern="1200" cap="none" spc="0" normalizeH="0" baseline="0" noProof="0">
              <a:ln>
                <a:noFill/>
              </a:ln>
              <a:solidFill>
                <a:prstClr val="black"/>
              </a:solidFill>
              <a:effectLst/>
              <a:uLnTx/>
              <a:uFillTx/>
              <a:latin typeface="Gill Sans MT" panose="020B0502020104020203" pitchFamily="34" charset="0"/>
              <a:ea typeface="+mn-ea"/>
              <a:cs typeface="+mn-cs"/>
            </a:endParaRPr>
          </a:p>
        </p:txBody>
      </p:sp>
      <p:sp>
        <p:nvSpPr>
          <p:cNvPr id="9" name="Content Placeholder 2">
            <a:extLst>
              <a:ext uri="{FF2B5EF4-FFF2-40B4-BE49-F238E27FC236}">
                <a16:creationId xmlns:a16="http://schemas.microsoft.com/office/drawing/2014/main" id="{7D3D81D7-A055-8547-808C-FBA4BE033142}"/>
              </a:ext>
            </a:extLst>
          </p:cNvPr>
          <p:cNvSpPr txBox="1">
            <a:spLocks/>
          </p:cNvSpPr>
          <p:nvPr/>
        </p:nvSpPr>
        <p:spPr>
          <a:xfrm>
            <a:off x="4952285" y="5214516"/>
            <a:ext cx="3805074" cy="940064"/>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Gill Sans MT" panose="020B0502020104020203" pitchFamily="34" charset="0"/>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marR="0" lvl="0" indent="-342900" algn="l" defTabSz="914400" rtl="0" eaLnBrk="1" fontAlgn="auto" latinLnBrk="0" hangingPunct="1">
              <a:lnSpc>
                <a:spcPct val="100000"/>
              </a:lnSpc>
              <a:spcBef>
                <a:spcPct val="20000"/>
              </a:spcBef>
              <a:spcAft>
                <a:spcPts val="0"/>
              </a:spcAft>
              <a:buClrTx/>
              <a:buSzTx/>
              <a:buFont typeface="Wingdings" panose="05000000000000000000" pitchFamily="2" charset="2"/>
              <a:buChar char="q"/>
              <a:tabLst/>
              <a:defRPr/>
            </a:pPr>
            <a:r>
              <a:rPr kumimoji="0" lang="en-US" sz="2400" b="0" i="0" u="none" strike="noStrike" kern="1200" cap="none" spc="0" normalizeH="0" baseline="0" noProof="0">
                <a:ln>
                  <a:noFill/>
                </a:ln>
                <a:solidFill>
                  <a:srgbClr val="0000FF"/>
                </a:solidFill>
                <a:effectLst/>
                <a:uLnTx/>
                <a:uFillTx/>
                <a:latin typeface="Gill Sans MT" panose="020B0502020104020203" pitchFamily="34" charset="0"/>
                <a:ea typeface="+mn-ea"/>
                <a:cs typeface="+mn-cs"/>
              </a:rPr>
              <a:t>500-2M </a:t>
            </a:r>
            <a:r>
              <a:rPr kumimoji="0" lang="en-US" sz="2400" b="0" i="0" u="none" strike="noStrike" kern="1200" cap="none" spc="0" normalizeH="0" baseline="0" noProof="0" err="1">
                <a:ln>
                  <a:noFill/>
                </a:ln>
                <a:solidFill>
                  <a:srgbClr val="0000FF"/>
                </a:solidFill>
                <a:effectLst/>
                <a:uLnTx/>
                <a:uFillTx/>
                <a:latin typeface="Gill Sans MT" panose="020B0502020104020203" pitchFamily="34" charset="0"/>
                <a:ea typeface="+mn-ea"/>
                <a:cs typeface="+mn-cs"/>
              </a:rPr>
              <a:t>bp</a:t>
            </a:r>
            <a:endParaRPr kumimoji="0" lang="en-US" sz="2400" b="0" i="0" u="none" strike="noStrike" kern="1200" cap="none" spc="0" normalizeH="0" baseline="0" noProof="0">
              <a:ln>
                <a:noFill/>
              </a:ln>
              <a:solidFill>
                <a:srgbClr val="0000FF"/>
              </a:solidFill>
              <a:effectLst/>
              <a:uLnTx/>
              <a:uFillTx/>
              <a:latin typeface="Gill Sans MT" panose="020B0502020104020203" pitchFamily="34" charset="0"/>
              <a:ea typeface="+mn-ea"/>
              <a:cs typeface="+mn-cs"/>
            </a:endParaRPr>
          </a:p>
          <a:p>
            <a:pPr marL="342900" marR="0" lvl="0" indent="-342900" algn="l" defTabSz="914400" rtl="0" eaLnBrk="1" fontAlgn="auto" latinLnBrk="0" hangingPunct="1">
              <a:lnSpc>
                <a:spcPct val="100000"/>
              </a:lnSpc>
              <a:spcBef>
                <a:spcPct val="20000"/>
              </a:spcBef>
              <a:spcAft>
                <a:spcPts val="0"/>
              </a:spcAft>
              <a:buClrTx/>
              <a:buSzTx/>
              <a:buFont typeface="Wingdings" panose="05000000000000000000" pitchFamily="2" charset="2"/>
              <a:buChar char="q"/>
              <a:tabLst/>
              <a:defRPr/>
            </a:pPr>
            <a:r>
              <a:rPr kumimoji="0" lang="en-US" sz="2400" b="0" i="0" u="none" strike="noStrike" kern="1200" cap="none" spc="0" normalizeH="0" baseline="0" noProof="0">
                <a:ln>
                  <a:noFill/>
                </a:ln>
                <a:solidFill>
                  <a:srgbClr val="FF0000"/>
                </a:solidFill>
                <a:effectLst/>
                <a:uLnTx/>
                <a:uFillTx/>
                <a:latin typeface="Gill Sans MT" panose="020B0502020104020203" pitchFamily="34" charset="0"/>
                <a:ea typeface="+mn-ea"/>
                <a:cs typeface="+mn-cs"/>
              </a:rPr>
              <a:t>high error rate (~15%)</a:t>
            </a:r>
          </a:p>
        </p:txBody>
      </p:sp>
      <p:sp>
        <p:nvSpPr>
          <p:cNvPr id="10" name="Content Placeholder 2">
            <a:extLst>
              <a:ext uri="{FF2B5EF4-FFF2-40B4-BE49-F238E27FC236}">
                <a16:creationId xmlns:a16="http://schemas.microsoft.com/office/drawing/2014/main" id="{528DF8CA-3BB3-6843-B767-B61F260D4B15}"/>
              </a:ext>
            </a:extLst>
          </p:cNvPr>
          <p:cNvSpPr txBox="1">
            <a:spLocks/>
          </p:cNvSpPr>
          <p:nvPr/>
        </p:nvSpPr>
        <p:spPr>
          <a:xfrm>
            <a:off x="629826" y="5214859"/>
            <a:ext cx="3805074" cy="940064"/>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Gill Sans MT" panose="020B0502020104020203" pitchFamily="34" charset="0"/>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marR="0" lvl="0" indent="-342900" algn="l" defTabSz="914400" rtl="0" eaLnBrk="1" fontAlgn="auto" latinLnBrk="0" hangingPunct="1">
              <a:lnSpc>
                <a:spcPct val="100000"/>
              </a:lnSpc>
              <a:spcBef>
                <a:spcPct val="20000"/>
              </a:spcBef>
              <a:spcAft>
                <a:spcPts val="0"/>
              </a:spcAft>
              <a:buClrTx/>
              <a:buSzTx/>
              <a:buFont typeface="Wingdings" panose="05000000000000000000" pitchFamily="2" charset="2"/>
              <a:buChar char="q"/>
              <a:tabLst/>
              <a:defRPr/>
            </a:pPr>
            <a:r>
              <a:rPr kumimoji="0" lang="en-US" sz="2400" b="0" i="0" u="none" strike="noStrike" kern="1200" cap="none" spc="0" normalizeH="0" baseline="0" noProof="0">
                <a:ln>
                  <a:noFill/>
                </a:ln>
                <a:solidFill>
                  <a:srgbClr val="FF0000"/>
                </a:solidFill>
                <a:effectLst/>
                <a:uLnTx/>
                <a:uFillTx/>
                <a:latin typeface="Gill Sans MT" panose="020B0502020104020203" pitchFamily="34" charset="0"/>
                <a:ea typeface="+mn-ea"/>
                <a:cs typeface="+mn-cs"/>
              </a:rPr>
              <a:t>100-300 </a:t>
            </a:r>
            <a:r>
              <a:rPr kumimoji="0" lang="en-US" sz="2400" b="0" i="0" u="none" strike="noStrike" kern="1200" cap="none" spc="0" normalizeH="0" baseline="0" noProof="0" err="1">
                <a:ln>
                  <a:noFill/>
                </a:ln>
                <a:solidFill>
                  <a:srgbClr val="FF0000"/>
                </a:solidFill>
                <a:effectLst/>
                <a:uLnTx/>
                <a:uFillTx/>
                <a:latin typeface="Gill Sans MT" panose="020B0502020104020203" pitchFamily="34" charset="0"/>
                <a:ea typeface="+mn-ea"/>
                <a:cs typeface="+mn-cs"/>
              </a:rPr>
              <a:t>bp</a:t>
            </a:r>
            <a:endParaRPr kumimoji="0" lang="en-US" sz="2400" b="0" i="0" u="none" strike="noStrike" kern="1200" cap="none" spc="0" normalizeH="0" baseline="0" noProof="0">
              <a:ln>
                <a:noFill/>
              </a:ln>
              <a:solidFill>
                <a:srgbClr val="FF0000"/>
              </a:solidFill>
              <a:effectLst/>
              <a:uLnTx/>
              <a:uFillTx/>
              <a:latin typeface="Gill Sans MT" panose="020B0502020104020203" pitchFamily="34" charset="0"/>
              <a:ea typeface="+mn-ea"/>
              <a:cs typeface="+mn-cs"/>
            </a:endParaRPr>
          </a:p>
          <a:p>
            <a:pPr marL="342900" marR="0" lvl="0" indent="-342900" algn="l" defTabSz="914400" rtl="0" eaLnBrk="1" fontAlgn="auto" latinLnBrk="0" hangingPunct="1">
              <a:lnSpc>
                <a:spcPct val="100000"/>
              </a:lnSpc>
              <a:spcBef>
                <a:spcPct val="20000"/>
              </a:spcBef>
              <a:spcAft>
                <a:spcPts val="0"/>
              </a:spcAft>
              <a:buClrTx/>
              <a:buSzTx/>
              <a:buFont typeface="Wingdings" panose="05000000000000000000" pitchFamily="2" charset="2"/>
              <a:buChar char="q"/>
              <a:tabLst/>
              <a:defRPr/>
            </a:pPr>
            <a:r>
              <a:rPr kumimoji="0" lang="en-US" sz="2400" b="0" i="0" u="none" strike="noStrike" kern="1200" cap="none" spc="0" normalizeH="0" baseline="0" noProof="0">
                <a:ln>
                  <a:noFill/>
                </a:ln>
                <a:solidFill>
                  <a:srgbClr val="0000FF"/>
                </a:solidFill>
                <a:effectLst/>
                <a:uLnTx/>
                <a:uFillTx/>
                <a:latin typeface="Gill Sans MT" panose="020B0502020104020203" pitchFamily="34" charset="0"/>
                <a:ea typeface="+mn-ea"/>
                <a:cs typeface="+mn-cs"/>
              </a:rPr>
              <a:t>low error rate (~0.1%)</a:t>
            </a:r>
          </a:p>
        </p:txBody>
      </p:sp>
      <p:sp>
        <p:nvSpPr>
          <p:cNvPr id="11" name="TextBox 10">
            <a:extLst>
              <a:ext uri="{FF2B5EF4-FFF2-40B4-BE49-F238E27FC236}">
                <a16:creationId xmlns:a16="http://schemas.microsoft.com/office/drawing/2014/main" id="{9B885984-77DD-2B43-B879-B3B9A0EF135A}"/>
              </a:ext>
            </a:extLst>
          </p:cNvPr>
          <p:cNvSpPr txBox="1"/>
          <p:nvPr/>
        </p:nvSpPr>
        <p:spPr>
          <a:xfrm>
            <a:off x="5130719" y="1106514"/>
            <a:ext cx="3611887" cy="70788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Tahoma"/>
                <a:ea typeface="+mn-ea"/>
                <a:cs typeface="+mn-cs"/>
              </a:rPr>
              <a:t>Large pieces of a puzzle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000000"/>
                </a:solidFill>
                <a:effectLst/>
                <a:uLnTx/>
                <a:uFillTx/>
                <a:latin typeface="Tahoma"/>
                <a:ea typeface="+mn-ea"/>
                <a:cs typeface="+mn-cs"/>
              </a:rPr>
              <a:t>long reads (ONT &amp; PacBio)</a:t>
            </a:r>
          </a:p>
        </p:txBody>
      </p:sp>
      <p:sp>
        <p:nvSpPr>
          <p:cNvPr id="12" name="TextBox 11">
            <a:extLst>
              <a:ext uri="{FF2B5EF4-FFF2-40B4-BE49-F238E27FC236}">
                <a16:creationId xmlns:a16="http://schemas.microsoft.com/office/drawing/2014/main" id="{AD9D79C4-AE32-0345-9786-975DBA85E9F8}"/>
              </a:ext>
            </a:extLst>
          </p:cNvPr>
          <p:cNvSpPr txBox="1"/>
          <p:nvPr/>
        </p:nvSpPr>
        <p:spPr>
          <a:xfrm>
            <a:off x="917008" y="1106514"/>
            <a:ext cx="3029997" cy="70788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Tahoma"/>
                <a:ea typeface="+mn-ea"/>
                <a:cs typeface="+mn-cs"/>
              </a:rPr>
              <a:t>Small pieces of a puzzle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000000"/>
                </a:solidFill>
                <a:effectLst/>
                <a:uLnTx/>
                <a:uFillTx/>
                <a:latin typeface="Tahoma"/>
                <a:ea typeface="+mn-ea"/>
                <a:cs typeface="+mn-cs"/>
              </a:rPr>
              <a:t>short reads (Illumina)</a:t>
            </a:r>
          </a:p>
        </p:txBody>
      </p:sp>
      <p:sp>
        <p:nvSpPr>
          <p:cNvPr id="3" name="TextBox 2"/>
          <p:cNvSpPr txBox="1"/>
          <p:nvPr/>
        </p:nvSpPr>
        <p:spPr>
          <a:xfrm>
            <a:off x="2432005" y="4675420"/>
            <a:ext cx="504056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Which sequencing technology is the best?</a:t>
            </a:r>
          </a:p>
        </p:txBody>
      </p:sp>
      <p:pic>
        <p:nvPicPr>
          <p:cNvPr id="28" name="Picture 27">
            <a:extLst>
              <a:ext uri="{FF2B5EF4-FFF2-40B4-BE49-F238E27FC236}">
                <a16:creationId xmlns:a16="http://schemas.microsoft.com/office/drawing/2014/main" id="{EA362B7E-90B2-0440-8206-6BD339D8324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91767" y="2032296"/>
            <a:ext cx="2480476" cy="2445662"/>
          </a:xfrm>
          <a:prstGeom prst="rect">
            <a:avLst/>
          </a:prstGeom>
        </p:spPr>
      </p:pic>
      <p:pic>
        <p:nvPicPr>
          <p:cNvPr id="29" name="Picture 28">
            <a:extLst>
              <a:ext uri="{FF2B5EF4-FFF2-40B4-BE49-F238E27FC236}">
                <a16:creationId xmlns:a16="http://schemas.microsoft.com/office/drawing/2014/main" id="{0B4F5CD3-96BD-0142-BAB9-51641A48369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619916" y="2022079"/>
            <a:ext cx="2480476" cy="2445662"/>
          </a:xfrm>
          <a:prstGeom prst="rect">
            <a:avLst/>
          </a:prstGeom>
        </p:spPr>
      </p:pic>
      <p:sp>
        <p:nvSpPr>
          <p:cNvPr id="30" name="Rectangle 29">
            <a:extLst>
              <a:ext uri="{FF2B5EF4-FFF2-40B4-BE49-F238E27FC236}">
                <a16:creationId xmlns:a16="http://schemas.microsoft.com/office/drawing/2014/main" id="{11A87000-7801-8340-9354-789FDC8C30B9}"/>
              </a:ext>
            </a:extLst>
          </p:cNvPr>
          <p:cNvSpPr/>
          <p:nvPr/>
        </p:nvSpPr>
        <p:spPr>
          <a:xfrm>
            <a:off x="228600" y="6093296"/>
            <a:ext cx="8915400"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Tahoma"/>
                <a:ea typeface="+mn-ea"/>
                <a:cs typeface="+mn-cs"/>
                <a:hlinkClick r:id="rId5"/>
              </a:rPr>
              <a:t>https://www.pacb.com/smrt-science/smrt-sequencing/hifi-reads-for-highly-accurate-long-read-sequencing/</a:t>
            </a:r>
            <a:r>
              <a:rPr kumimoji="0" lang="en-US" sz="1400" b="0" i="0" u="none" strike="noStrike" kern="1200" cap="none" spc="0" normalizeH="0" baseline="0" noProof="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155482591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wipe(down)">
                                      <p:cBhvr>
                                        <p:cTn id="10" dur="5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left)">
                                      <p:cBhvr>
                                        <p:cTn id="15" dur="5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grpId="0"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wipe(down)">
                                      <p:cBhvr>
                                        <p:cTn id="20" dur="500"/>
                                        <p:tgtEl>
                                          <p:spTgt spid="10"/>
                                        </p:tgtEl>
                                      </p:cBhvr>
                                    </p:animEffect>
                                  </p:childTnLst>
                                </p:cTn>
                              </p:par>
                            </p:childTnLst>
                          </p:cTn>
                        </p:par>
                        <p:par>
                          <p:cTn id="21" fill="hold">
                            <p:stCondLst>
                              <p:cond delay="500"/>
                            </p:stCondLst>
                            <p:childTnLst>
                              <p:par>
                                <p:cTn id="22" presetID="22" presetClass="entr" presetSubtype="4" fill="hold" grpId="0" nodeType="after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wipe(down)">
                                      <p:cBhvr>
                                        <p:cTn id="24"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2" grpId="0"/>
      <p:bldP spid="3" grpId="0"/>
    </p:bld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E3E753-3BD1-F240-B1CA-D616295175D8}"/>
              </a:ext>
            </a:extLst>
          </p:cNvPr>
          <p:cNvSpPr>
            <a:spLocks noGrp="1"/>
          </p:cNvSpPr>
          <p:nvPr>
            <p:ph type="title"/>
          </p:nvPr>
        </p:nvSpPr>
        <p:spPr/>
        <p:txBody>
          <a:bodyPr/>
          <a:lstStyle/>
          <a:p>
            <a:r>
              <a:rPr lang="en-US"/>
              <a:t>HiFi Reads (PacBio)</a:t>
            </a:r>
          </a:p>
        </p:txBody>
      </p:sp>
      <p:sp>
        <p:nvSpPr>
          <p:cNvPr id="4" name="Slide Number Placeholder 3">
            <a:extLst>
              <a:ext uri="{FF2B5EF4-FFF2-40B4-BE49-F238E27FC236}">
                <a16:creationId xmlns:a16="http://schemas.microsoft.com/office/drawing/2014/main" id="{EEDD956A-0FDA-9E46-A86C-508969A86DA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11" name="Rectangle 10">
            <a:extLst>
              <a:ext uri="{FF2B5EF4-FFF2-40B4-BE49-F238E27FC236}">
                <a16:creationId xmlns:a16="http://schemas.microsoft.com/office/drawing/2014/main" id="{23CC7E5D-9C72-1647-B5C4-D840E0679CE4}"/>
              </a:ext>
            </a:extLst>
          </p:cNvPr>
          <p:cNvSpPr/>
          <p:nvPr/>
        </p:nvSpPr>
        <p:spPr>
          <a:xfrm>
            <a:off x="475928" y="5764400"/>
            <a:ext cx="8363272"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Wenger+, "</a:t>
            </a:r>
            <a:r>
              <a:rPr kumimoji="0" lang="en-US" sz="1800" b="0" i="0" u="none" strike="noStrike" kern="1200" cap="none" spc="0" normalizeH="0" baseline="0" noProof="0">
                <a:ln>
                  <a:noFill/>
                </a:ln>
                <a:solidFill>
                  <a:srgbClr val="000000"/>
                </a:solidFill>
                <a:effectLst/>
                <a:uLnTx/>
                <a:uFillTx/>
                <a:latin typeface="Tahoma"/>
                <a:ea typeface="+mn-ea"/>
                <a:cs typeface="+mn-cs"/>
                <a:hlinkClick r:id="rId3"/>
              </a:rPr>
              <a:t>Accurate circular consensus long-read sequencing improves variant detection and assembly of a human genome</a:t>
            </a:r>
            <a:r>
              <a:rPr kumimoji="0" lang="en-US" sz="1800" b="0" i="0" u="none" strike="noStrike" kern="1200" cap="none" spc="0" normalizeH="0" baseline="0" noProof="0">
                <a:ln>
                  <a:noFill/>
                </a:ln>
                <a:solidFill>
                  <a:srgbClr val="000000"/>
                </a:solidFill>
                <a:effectLst/>
                <a:uLnTx/>
                <a:uFillTx/>
                <a:latin typeface="Tahoma"/>
                <a:ea typeface="+mn-ea"/>
                <a:cs typeface="+mn-cs"/>
              </a:rPr>
              <a:t>", </a:t>
            </a:r>
            <a:r>
              <a:rPr kumimoji="0" lang="en-US" sz="1800" b="0" i="1" u="none" strike="noStrike" kern="1200" cap="none" spc="0" normalizeH="0" baseline="0" noProof="0">
                <a:ln>
                  <a:noFill/>
                </a:ln>
                <a:solidFill>
                  <a:srgbClr val="000000"/>
                </a:solidFill>
                <a:effectLst/>
                <a:uLnTx/>
                <a:uFillTx/>
                <a:latin typeface="Tahoma"/>
                <a:ea typeface="+mn-ea"/>
                <a:cs typeface="+mn-cs"/>
              </a:rPr>
              <a:t>Nature Biotechnology</a:t>
            </a:r>
            <a:r>
              <a:rPr kumimoji="0" lang="en-US" sz="1800" b="0" i="0" u="none" strike="noStrike" kern="1200" cap="none" spc="0" normalizeH="0" baseline="0" noProof="0">
                <a:ln>
                  <a:noFill/>
                </a:ln>
                <a:solidFill>
                  <a:srgbClr val="000000"/>
                </a:solidFill>
                <a:effectLst/>
                <a:uLnTx/>
                <a:uFillTx/>
                <a:latin typeface="Tahoma"/>
                <a:ea typeface="+mn-ea"/>
                <a:cs typeface="+mn-cs"/>
              </a:rPr>
              <a:t>, 2019</a:t>
            </a:r>
          </a:p>
        </p:txBody>
      </p:sp>
      <p:sp>
        <p:nvSpPr>
          <p:cNvPr id="12" name="TextBox 11">
            <a:extLst>
              <a:ext uri="{FF2B5EF4-FFF2-40B4-BE49-F238E27FC236}">
                <a16:creationId xmlns:a16="http://schemas.microsoft.com/office/drawing/2014/main" id="{5AFA460E-A818-8A45-A4D1-CCB1B1A713F3}"/>
              </a:ext>
            </a:extLst>
          </p:cNvPr>
          <p:cNvSpPr txBox="1"/>
          <p:nvPr/>
        </p:nvSpPr>
        <p:spPr>
          <a:xfrm>
            <a:off x="6645635" y="2067475"/>
            <a:ext cx="2113173"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BA50"/>
                </a:solidFill>
                <a:effectLst/>
                <a:uLnTx/>
                <a:uFillTx/>
                <a:latin typeface="Tahoma"/>
                <a:ea typeface="+mn-ea"/>
                <a:cs typeface="+mn-cs"/>
              </a:rPr>
              <a:t>But still very expensive!</a:t>
            </a:r>
          </a:p>
        </p:txBody>
      </p:sp>
      <p:sp>
        <p:nvSpPr>
          <p:cNvPr id="13" name="Rectangle 12">
            <a:extLst>
              <a:ext uri="{FF2B5EF4-FFF2-40B4-BE49-F238E27FC236}">
                <a16:creationId xmlns:a16="http://schemas.microsoft.com/office/drawing/2014/main" id="{4EBF03D7-5E6D-9746-8751-AB2079D255B3}"/>
              </a:ext>
            </a:extLst>
          </p:cNvPr>
          <p:cNvSpPr/>
          <p:nvPr/>
        </p:nvSpPr>
        <p:spPr>
          <a:xfrm>
            <a:off x="1219200" y="6352051"/>
            <a:ext cx="6377136" cy="52322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Tahoma"/>
                <a:ea typeface="+mn-ea"/>
                <a:cs typeface="+mn-cs"/>
                <a:hlinkClick r:id="rId4"/>
              </a:rPr>
              <a:t>https://labs.wsu.edu/genomicscore/illumina-sequencing/</a:t>
            </a:r>
            <a:endParaRPr kumimoji="0" lang="en-US" sz="1400" b="0" i="0" u="none" strike="noStrike" kern="1200" cap="none" spc="0" normalizeH="0" baseline="0" noProof="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Tahoma"/>
                <a:ea typeface="+mn-ea"/>
                <a:cs typeface="+mn-cs"/>
                <a:hlinkClick r:id="rId5"/>
              </a:rPr>
              <a:t>https://pacbio.gs.washington.edu/</a:t>
            </a:r>
            <a:r>
              <a:rPr kumimoji="0" lang="en-US" sz="1400" b="0" i="0" u="none" strike="noStrike" kern="1200" cap="none" spc="0" normalizeH="0" baseline="0" noProof="0">
                <a:ln>
                  <a:noFill/>
                </a:ln>
                <a:solidFill>
                  <a:srgbClr val="000000"/>
                </a:solidFill>
                <a:effectLst/>
                <a:uLnTx/>
                <a:uFillTx/>
                <a:latin typeface="Tahoma"/>
                <a:ea typeface="+mn-ea"/>
                <a:cs typeface="+mn-cs"/>
              </a:rPr>
              <a:t> </a:t>
            </a:r>
          </a:p>
        </p:txBody>
      </p:sp>
      <p:pic>
        <p:nvPicPr>
          <p:cNvPr id="3" name="Picture 2">
            <a:extLst>
              <a:ext uri="{FF2B5EF4-FFF2-40B4-BE49-F238E27FC236}">
                <a16:creationId xmlns:a16="http://schemas.microsoft.com/office/drawing/2014/main" id="{15A79167-9458-0C43-853A-65E75431222C}"/>
              </a:ext>
            </a:extLst>
          </p:cNvPr>
          <p:cNvPicPr>
            <a:picLocks noChangeAspect="1"/>
          </p:cNvPicPr>
          <p:nvPr/>
        </p:nvPicPr>
        <p:blipFill>
          <a:blip r:embed="rId6"/>
          <a:stretch>
            <a:fillRect/>
          </a:stretch>
        </p:blipFill>
        <p:spPr>
          <a:xfrm>
            <a:off x="585060" y="1484784"/>
            <a:ext cx="6507220" cy="3854397"/>
          </a:xfrm>
          <a:prstGeom prst="rect">
            <a:avLst/>
          </a:prstGeom>
        </p:spPr>
      </p:pic>
      <p:sp>
        <p:nvSpPr>
          <p:cNvPr id="5" name="TextBox 4">
            <a:extLst>
              <a:ext uri="{FF2B5EF4-FFF2-40B4-BE49-F238E27FC236}">
                <a16:creationId xmlns:a16="http://schemas.microsoft.com/office/drawing/2014/main" id="{A7E3689F-AAA7-EC48-9019-55F032C9CA21}"/>
              </a:ext>
            </a:extLst>
          </p:cNvPr>
          <p:cNvSpPr txBox="1"/>
          <p:nvPr/>
        </p:nvSpPr>
        <p:spPr>
          <a:xfrm>
            <a:off x="6742584" y="1136911"/>
            <a:ext cx="1944216" cy="969496"/>
          </a:xfrm>
          <a:prstGeom prst="rect">
            <a:avLst/>
          </a:prstGeom>
          <a:solidFill>
            <a:srgbClr val="00BA50"/>
          </a:solidFill>
          <a:ln w="28575">
            <a:solidFill>
              <a:srgbClr val="FFFF00"/>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Long: 10-20 kb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Accurate: 99.8%</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rgbClr val="000000"/>
              </a:solidFill>
              <a:effectLst/>
              <a:uLnTx/>
              <a:uFillTx/>
              <a:latin typeface="Tahoma"/>
              <a:ea typeface="+mn-ea"/>
              <a:cs typeface="+mn-cs"/>
            </a:endParaRPr>
          </a:p>
        </p:txBody>
      </p:sp>
      <p:sp>
        <p:nvSpPr>
          <p:cNvPr id="7" name="Freeform 6">
            <a:extLst>
              <a:ext uri="{FF2B5EF4-FFF2-40B4-BE49-F238E27FC236}">
                <a16:creationId xmlns:a16="http://schemas.microsoft.com/office/drawing/2014/main" id="{D0C5C203-8167-9948-BD88-B14D2F36B4F3}"/>
              </a:ext>
            </a:extLst>
          </p:cNvPr>
          <p:cNvSpPr/>
          <p:nvPr/>
        </p:nvSpPr>
        <p:spPr>
          <a:xfrm>
            <a:off x="5891088" y="1547113"/>
            <a:ext cx="779488" cy="431446"/>
          </a:xfrm>
          <a:custGeom>
            <a:avLst/>
            <a:gdLst>
              <a:gd name="connsiteX0" fmla="*/ 779488 w 779488"/>
              <a:gd name="connsiteY0" fmla="*/ 71682 h 431446"/>
              <a:gd name="connsiteX1" fmla="*/ 239842 w 779488"/>
              <a:gd name="connsiteY1" fmla="*/ 26711 h 431446"/>
              <a:gd name="connsiteX2" fmla="*/ 0 w 779488"/>
              <a:gd name="connsiteY2" fmla="*/ 431446 h 431446"/>
              <a:gd name="connsiteX3" fmla="*/ 0 w 779488"/>
              <a:gd name="connsiteY3" fmla="*/ 431446 h 431446"/>
            </a:gdLst>
            <a:ahLst/>
            <a:cxnLst>
              <a:cxn ang="0">
                <a:pos x="connsiteX0" y="connsiteY0"/>
              </a:cxn>
              <a:cxn ang="0">
                <a:pos x="connsiteX1" y="connsiteY1"/>
              </a:cxn>
              <a:cxn ang="0">
                <a:pos x="connsiteX2" y="connsiteY2"/>
              </a:cxn>
              <a:cxn ang="0">
                <a:pos x="connsiteX3" y="connsiteY3"/>
              </a:cxn>
            </a:cxnLst>
            <a:rect l="l" t="t" r="r" b="b"/>
            <a:pathLst>
              <a:path w="779488" h="431446">
                <a:moveTo>
                  <a:pt x="779488" y="71682"/>
                </a:moveTo>
                <a:cubicBezTo>
                  <a:pt x="574622" y="19216"/>
                  <a:pt x="369757" y="-33250"/>
                  <a:pt x="239842" y="26711"/>
                </a:cubicBezTo>
                <a:cubicBezTo>
                  <a:pt x="109927" y="86672"/>
                  <a:pt x="0" y="431446"/>
                  <a:pt x="0" y="431446"/>
                </a:cubicBezTo>
                <a:lnTo>
                  <a:pt x="0" y="431446"/>
                </a:lnTo>
              </a:path>
            </a:pathLst>
          </a:custGeom>
          <a:noFill/>
          <a:ln w="38100">
            <a:solidFill>
              <a:srgbClr val="00BA5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3719446952"/>
      </p:ext>
    </p:extLst>
  </p:cSld>
  <p:clrMapOvr>
    <a:masterClrMapping/>
  </p:clrMapOvr>
  <p:transition/>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How Long is DNA?</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2" descr="Image result for E. coli O157:H7 picture"/>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618374" y="1950875"/>
            <a:ext cx="2078805" cy="1709711"/>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pic>
        <p:nvPicPr>
          <p:cNvPr id="8" name="Picture 12" descr="Image result for onion"/>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4932040" y="1772816"/>
            <a:ext cx="1642712" cy="1928862"/>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14" descr="Related image"/>
          <p:cNvPicPr>
            <a:picLocks noChangeAspect="1" noChangeArrowheads="1"/>
          </p:cNvPicPr>
          <p:nvPr/>
        </p:nvPicPr>
        <p:blipFill rotWithShape="1">
          <a:blip r:embed="rId5" cstate="print">
            <a:extLst>
              <a:ext uri="{28A0092B-C50C-407E-A947-70E740481C1C}">
                <a14:useLocalDpi xmlns:a14="http://schemas.microsoft.com/office/drawing/2010/main"/>
              </a:ext>
            </a:extLst>
          </a:blip>
          <a:srcRect/>
          <a:stretch/>
        </p:blipFill>
        <p:spPr bwMode="auto">
          <a:xfrm>
            <a:off x="6588224" y="1484784"/>
            <a:ext cx="2448272" cy="2154481"/>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Lst>
        </p:spPr>
      </p:pic>
      <p:sp>
        <p:nvSpPr>
          <p:cNvPr id="14" name="Rectangle 13"/>
          <p:cNvSpPr/>
          <p:nvPr/>
        </p:nvSpPr>
        <p:spPr>
          <a:xfrm>
            <a:off x="0" y="3959697"/>
            <a:ext cx="9144000" cy="72008"/>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5" name="Oval 14"/>
          <p:cNvSpPr/>
          <p:nvPr/>
        </p:nvSpPr>
        <p:spPr>
          <a:xfrm>
            <a:off x="225324" y="3815681"/>
            <a:ext cx="360040" cy="360040"/>
          </a:xfrm>
          <a:prstGeom prst="ellipse">
            <a:avLst/>
          </a:prstGeom>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pic>
        <p:nvPicPr>
          <p:cNvPr id="16" name="Picture 4" descr="Image result for ÏX174 virus"/>
          <p:cNvPicPr>
            <a:picLocks noChangeAspect="1" noChangeArrowheads="1"/>
          </p:cNvPicPr>
          <p:nvPr/>
        </p:nvPicPr>
        <p:blipFill>
          <a:blip r:embed="rId6" cstate="print">
            <a:extLst>
              <a:ext uri="{28A0092B-C50C-407E-A947-70E740481C1C}">
                <a14:useLocalDpi xmlns:a14="http://schemas.microsoft.com/office/drawing/2010/main"/>
              </a:ext>
            </a:extLst>
          </a:blip>
          <a:srcRect/>
          <a:stretch>
            <a:fillRect/>
          </a:stretch>
        </p:blipFill>
        <p:spPr bwMode="auto">
          <a:xfrm>
            <a:off x="-66956" y="2109033"/>
            <a:ext cx="1499307" cy="1499307"/>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p:cNvSpPr/>
          <p:nvPr/>
        </p:nvSpPr>
        <p:spPr>
          <a:xfrm rot="2347529">
            <a:off x="117005" y="4706924"/>
            <a:ext cx="1792478" cy="70788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Tahoma"/>
                <a:ea typeface="+mn-ea"/>
                <a:cs typeface="+mn-cs"/>
              </a:rPr>
              <a:t>Phi X174 virus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0000"/>
                </a:solidFill>
                <a:effectLst/>
                <a:uLnTx/>
                <a:uFillTx/>
                <a:latin typeface="Tahoma"/>
                <a:ea typeface="+mn-ea"/>
                <a:cs typeface="+mn-cs"/>
              </a:rPr>
              <a:t>5.386 </a:t>
            </a:r>
            <a:r>
              <a:rPr kumimoji="0" lang="en-US" sz="2000" b="0" i="0" u="none" strike="noStrike" kern="1200" cap="none" spc="0" normalizeH="0" baseline="0" noProof="0" err="1">
                <a:ln>
                  <a:noFill/>
                </a:ln>
                <a:solidFill>
                  <a:srgbClr val="FF0000"/>
                </a:solidFill>
                <a:effectLst/>
                <a:uLnTx/>
                <a:uFillTx/>
                <a:latin typeface="Tahoma"/>
                <a:ea typeface="+mn-ea"/>
                <a:cs typeface="+mn-cs"/>
              </a:rPr>
              <a:t>Killo</a:t>
            </a:r>
            <a:r>
              <a:rPr kumimoji="0" lang="en-US" sz="2000" b="0" i="0" u="none" strike="noStrike" kern="1200" cap="none" spc="0" normalizeH="0" baseline="0" noProof="0">
                <a:ln>
                  <a:noFill/>
                </a:ln>
                <a:solidFill>
                  <a:srgbClr val="FF0000"/>
                </a:solidFill>
                <a:effectLst/>
                <a:uLnTx/>
                <a:uFillTx/>
                <a:latin typeface="Tahoma"/>
                <a:ea typeface="+mn-ea"/>
                <a:cs typeface="+mn-cs"/>
              </a:rPr>
              <a:t> </a:t>
            </a:r>
            <a:r>
              <a:rPr kumimoji="0" lang="en-US" sz="2000" b="0" i="0" u="none" strike="noStrike" kern="1200" cap="none" spc="0" normalizeH="0" baseline="0" noProof="0" err="1">
                <a:ln>
                  <a:noFill/>
                </a:ln>
                <a:solidFill>
                  <a:srgbClr val="FF0000"/>
                </a:solidFill>
                <a:effectLst/>
                <a:uLnTx/>
                <a:uFillTx/>
                <a:latin typeface="Tahoma"/>
                <a:ea typeface="+mn-ea"/>
                <a:cs typeface="+mn-cs"/>
              </a:rPr>
              <a:t>bp</a:t>
            </a:r>
            <a:endParaRPr kumimoji="0" lang="en-US" sz="2000" b="0" i="0" u="none" strike="noStrike" kern="1200" cap="none" spc="0" normalizeH="0" baseline="0" noProof="0">
              <a:ln>
                <a:noFill/>
              </a:ln>
              <a:solidFill>
                <a:srgbClr val="FF0000"/>
              </a:solidFill>
              <a:effectLst/>
              <a:uLnTx/>
              <a:uFillTx/>
              <a:latin typeface="Tahoma"/>
              <a:ea typeface="+mn-ea"/>
              <a:cs typeface="+mn-cs"/>
            </a:endParaRPr>
          </a:p>
        </p:txBody>
      </p:sp>
      <p:sp>
        <p:nvSpPr>
          <p:cNvPr id="19" name="Oval 18"/>
          <p:cNvSpPr/>
          <p:nvPr/>
        </p:nvSpPr>
        <p:spPr>
          <a:xfrm>
            <a:off x="1979712" y="3815681"/>
            <a:ext cx="360040" cy="360040"/>
          </a:xfrm>
          <a:prstGeom prst="ellipse">
            <a:avLst/>
          </a:prstGeom>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1" name="Rectangle 20"/>
          <p:cNvSpPr/>
          <p:nvPr/>
        </p:nvSpPr>
        <p:spPr>
          <a:xfrm rot="2347529">
            <a:off x="1804644" y="4755559"/>
            <a:ext cx="1946623" cy="70788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Tahoma"/>
                <a:ea typeface="+mn-ea"/>
                <a:cs typeface="+mn-cs"/>
              </a:rPr>
              <a:t>E. coli O157:H7</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0000"/>
                </a:solidFill>
                <a:effectLst/>
                <a:uLnTx/>
                <a:uFillTx/>
                <a:latin typeface="Tahoma"/>
                <a:ea typeface="+mn-ea"/>
                <a:cs typeface="+mn-cs"/>
              </a:rPr>
              <a:t>5.44 Million </a:t>
            </a:r>
            <a:r>
              <a:rPr kumimoji="0" lang="en-US" sz="2000" b="0" i="0" u="none" strike="noStrike" kern="1200" cap="none" spc="0" normalizeH="0" baseline="0" noProof="0" err="1">
                <a:ln>
                  <a:noFill/>
                </a:ln>
                <a:solidFill>
                  <a:srgbClr val="FF0000"/>
                </a:solidFill>
                <a:effectLst/>
                <a:uLnTx/>
                <a:uFillTx/>
                <a:latin typeface="Tahoma"/>
                <a:ea typeface="+mn-ea"/>
                <a:cs typeface="+mn-cs"/>
              </a:rPr>
              <a:t>bp</a:t>
            </a:r>
            <a:endParaRPr kumimoji="0" lang="en-US" sz="2000" b="0" i="0" u="none" strike="noStrike" kern="1200" cap="none" spc="0" normalizeH="0" baseline="0" noProof="0">
              <a:ln>
                <a:noFill/>
              </a:ln>
              <a:solidFill>
                <a:srgbClr val="FF0000"/>
              </a:solidFill>
              <a:effectLst/>
              <a:uLnTx/>
              <a:uFillTx/>
              <a:latin typeface="Tahoma"/>
              <a:ea typeface="+mn-ea"/>
              <a:cs typeface="+mn-cs"/>
            </a:endParaRPr>
          </a:p>
        </p:txBody>
      </p:sp>
      <p:sp>
        <p:nvSpPr>
          <p:cNvPr id="22" name="Oval 21"/>
          <p:cNvSpPr/>
          <p:nvPr/>
        </p:nvSpPr>
        <p:spPr>
          <a:xfrm>
            <a:off x="3923928" y="3815681"/>
            <a:ext cx="360040" cy="360040"/>
          </a:xfrm>
          <a:prstGeom prst="ellipse">
            <a:avLst/>
          </a:prstGeom>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4" name="Rectangle 23"/>
          <p:cNvSpPr/>
          <p:nvPr/>
        </p:nvSpPr>
        <p:spPr>
          <a:xfrm rot="2347529">
            <a:off x="3707248" y="4677599"/>
            <a:ext cx="1800493" cy="70788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Tahoma"/>
                <a:ea typeface="+mn-ea"/>
                <a:cs typeface="+mn-cs"/>
              </a:rPr>
              <a:t>Homo Sapiens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0000"/>
                </a:solidFill>
                <a:effectLst/>
                <a:uLnTx/>
                <a:uFillTx/>
                <a:latin typeface="Tahoma"/>
                <a:ea typeface="+mn-ea"/>
                <a:cs typeface="+mn-cs"/>
              </a:rPr>
              <a:t>3.2 Billion </a:t>
            </a:r>
            <a:r>
              <a:rPr kumimoji="0" lang="en-US" sz="2000" b="0" i="0" u="none" strike="noStrike" kern="1200" cap="none" spc="0" normalizeH="0" baseline="0" noProof="0" err="1">
                <a:ln>
                  <a:noFill/>
                </a:ln>
                <a:solidFill>
                  <a:srgbClr val="FF0000"/>
                </a:solidFill>
                <a:effectLst/>
                <a:uLnTx/>
                <a:uFillTx/>
                <a:latin typeface="Tahoma"/>
                <a:ea typeface="+mn-ea"/>
                <a:cs typeface="+mn-cs"/>
              </a:rPr>
              <a:t>bp</a:t>
            </a:r>
            <a:endParaRPr kumimoji="0" lang="en-US" sz="2000" b="0" i="0" u="none" strike="noStrike" kern="1200" cap="none" spc="0" normalizeH="0" baseline="0" noProof="0">
              <a:ln>
                <a:noFill/>
              </a:ln>
              <a:solidFill>
                <a:srgbClr val="FF0000"/>
              </a:solidFill>
              <a:effectLst/>
              <a:uLnTx/>
              <a:uFillTx/>
              <a:latin typeface="Tahoma"/>
              <a:ea typeface="+mn-ea"/>
              <a:cs typeface="+mn-cs"/>
            </a:endParaRPr>
          </a:p>
        </p:txBody>
      </p:sp>
      <p:sp>
        <p:nvSpPr>
          <p:cNvPr id="25" name="Oval 24"/>
          <p:cNvSpPr/>
          <p:nvPr/>
        </p:nvSpPr>
        <p:spPr>
          <a:xfrm>
            <a:off x="5724128" y="3822266"/>
            <a:ext cx="360040" cy="360040"/>
          </a:xfrm>
          <a:prstGeom prst="ellipse">
            <a:avLst/>
          </a:prstGeom>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7" name="Rectangle 26"/>
          <p:cNvSpPr/>
          <p:nvPr/>
        </p:nvSpPr>
        <p:spPr>
          <a:xfrm rot="2347529">
            <a:off x="5439869" y="4833553"/>
            <a:ext cx="2451569" cy="70788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222222"/>
                </a:solidFill>
                <a:effectLst/>
                <a:uLnTx/>
                <a:uFillTx/>
                <a:latin typeface="arial" panose="020B0604020202020204" pitchFamily="34" charset="0"/>
                <a:ea typeface="+mn-ea"/>
                <a:cs typeface="+mn-cs"/>
              </a:rPr>
              <a:t> Onion, Allium </a:t>
            </a:r>
            <a:r>
              <a:rPr kumimoji="0" lang="en-US" sz="2000" b="0" i="0" u="none" strike="noStrike" kern="1200" cap="none" spc="0" normalizeH="0" baseline="0" noProof="0" err="1">
                <a:ln>
                  <a:noFill/>
                </a:ln>
                <a:solidFill>
                  <a:srgbClr val="222222"/>
                </a:solidFill>
                <a:effectLst/>
                <a:uLnTx/>
                <a:uFillTx/>
                <a:latin typeface="arial" panose="020B0604020202020204" pitchFamily="34" charset="0"/>
                <a:ea typeface="+mn-ea"/>
                <a:cs typeface="+mn-cs"/>
              </a:rPr>
              <a:t>Cepa</a:t>
            </a:r>
            <a:endParaRPr kumimoji="0" lang="en-US" sz="2000" b="0" i="0" u="none" strike="noStrike" kern="1200" cap="none" spc="0" normalizeH="0" baseline="0" noProof="0">
              <a:ln>
                <a:noFill/>
              </a:ln>
              <a:solidFill>
                <a:srgbClr val="222222"/>
              </a:solidFill>
              <a:effectLst/>
              <a:uLnTx/>
              <a:uFillTx/>
              <a:latin typeface="arial" panose="020B06040202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0000"/>
                </a:solidFill>
                <a:effectLst/>
                <a:uLnTx/>
                <a:uFillTx/>
                <a:latin typeface="arial" panose="020B0604020202020204" pitchFamily="34" charset="0"/>
                <a:ea typeface="+mn-ea"/>
                <a:cs typeface="+mn-cs"/>
              </a:rPr>
              <a:t>16 Billion </a:t>
            </a:r>
            <a:r>
              <a:rPr kumimoji="0" lang="en-US" sz="2000" b="0" i="0" u="none" strike="noStrike" kern="1200" cap="none" spc="0" normalizeH="0" baseline="0" noProof="0" err="1">
                <a:ln>
                  <a:noFill/>
                </a:ln>
                <a:solidFill>
                  <a:srgbClr val="FF0000"/>
                </a:solidFill>
                <a:effectLst/>
                <a:uLnTx/>
                <a:uFillTx/>
                <a:latin typeface="arial" panose="020B0604020202020204" pitchFamily="34" charset="0"/>
                <a:ea typeface="+mn-ea"/>
                <a:cs typeface="+mn-cs"/>
              </a:rPr>
              <a:t>bp</a:t>
            </a:r>
            <a:endParaRPr kumimoji="0" lang="en-US" sz="2000" b="0" i="0" u="none" strike="noStrike" kern="1200" cap="none" spc="0" normalizeH="0" baseline="0" noProof="0">
              <a:ln>
                <a:noFill/>
              </a:ln>
              <a:solidFill>
                <a:srgbClr val="FF0000"/>
              </a:solidFill>
              <a:effectLst/>
              <a:uLnTx/>
              <a:uFillTx/>
              <a:latin typeface="Tahoma"/>
              <a:ea typeface="+mn-ea"/>
              <a:cs typeface="+mn-cs"/>
            </a:endParaRPr>
          </a:p>
        </p:txBody>
      </p:sp>
      <p:sp>
        <p:nvSpPr>
          <p:cNvPr id="28" name="Oval 27"/>
          <p:cNvSpPr/>
          <p:nvPr/>
        </p:nvSpPr>
        <p:spPr>
          <a:xfrm>
            <a:off x="7668344" y="3822266"/>
            <a:ext cx="360040" cy="360040"/>
          </a:xfrm>
          <a:prstGeom prst="ellipse">
            <a:avLst/>
          </a:prstGeom>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0" name="Rectangle 29"/>
          <p:cNvSpPr/>
          <p:nvPr/>
        </p:nvSpPr>
        <p:spPr>
          <a:xfrm rot="2347529">
            <a:off x="7442777" y="4738380"/>
            <a:ext cx="1867819" cy="70788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222222"/>
                </a:solidFill>
                <a:effectLst/>
                <a:uLnTx/>
                <a:uFillTx/>
                <a:latin typeface="arial" panose="020B0604020202020204" pitchFamily="34" charset="0"/>
                <a:ea typeface="+mn-ea"/>
                <a:cs typeface="+mn-cs"/>
              </a:rPr>
              <a:t>Paris Japonica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0000"/>
                </a:solidFill>
                <a:effectLst/>
                <a:uLnTx/>
                <a:uFillTx/>
                <a:latin typeface="Times New Roman" panose="02020603050405020304" pitchFamily="18" charset="0"/>
                <a:ea typeface="+mn-ea"/>
                <a:cs typeface="+mn-cs"/>
              </a:rPr>
              <a:t>149 Billion </a:t>
            </a:r>
            <a:r>
              <a:rPr kumimoji="0" lang="en-US" sz="2000" b="0" i="0" u="none" strike="noStrike" kern="1200" cap="none" spc="0" normalizeH="0" baseline="0" noProof="0" err="1">
                <a:ln>
                  <a:noFill/>
                </a:ln>
                <a:solidFill>
                  <a:srgbClr val="FF0000"/>
                </a:solidFill>
                <a:effectLst/>
                <a:uLnTx/>
                <a:uFillTx/>
                <a:latin typeface="Times New Roman" panose="02020603050405020304" pitchFamily="18" charset="0"/>
                <a:ea typeface="+mn-ea"/>
                <a:cs typeface="+mn-cs"/>
              </a:rPr>
              <a:t>bp</a:t>
            </a:r>
            <a:endParaRPr kumimoji="0" lang="en-US" sz="2000" b="0" i="0" u="none" strike="noStrike" kern="1200" cap="none" spc="0" normalizeH="0" baseline="0" noProof="0">
              <a:ln>
                <a:noFill/>
              </a:ln>
              <a:solidFill>
                <a:srgbClr val="FF0000"/>
              </a:solidFill>
              <a:effectLst/>
              <a:uLnTx/>
              <a:uFillTx/>
              <a:latin typeface="Tahoma"/>
              <a:ea typeface="+mn-ea"/>
              <a:cs typeface="+mn-cs"/>
            </a:endParaRPr>
          </a:p>
        </p:txBody>
      </p:sp>
      <p:pic>
        <p:nvPicPr>
          <p:cNvPr id="54274" name="Picture 2" descr="Image result for human"/>
          <p:cNvPicPr>
            <a:picLocks noChangeAspect="1" noChangeArrowheads="1"/>
          </p:cNvPicPr>
          <p:nvPr/>
        </p:nvPicPr>
        <p:blipFill>
          <a:blip r:embed="rId7" cstate="print">
            <a:extLst>
              <a:ext uri="{28A0092B-C50C-407E-A947-70E740481C1C}">
                <a14:useLocalDpi xmlns:a14="http://schemas.microsoft.com/office/drawing/2010/main"/>
              </a:ext>
            </a:extLst>
          </a:blip>
          <a:srcRect/>
          <a:stretch>
            <a:fillRect/>
          </a:stretch>
        </p:blipFill>
        <p:spPr bwMode="auto">
          <a:xfrm>
            <a:off x="3813734" y="1575488"/>
            <a:ext cx="1000868" cy="207713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6731775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down)">
                                      <p:cBhvr>
                                        <p:cTn id="7" dur="500"/>
                                        <p:tgtEl>
                                          <p:spTgt spid="18"/>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wipe(down)">
                                      <p:cBhvr>
                                        <p:cTn id="10" dur="500"/>
                                        <p:tgtEl>
                                          <p:spTgt spid="15"/>
                                        </p:tgtEl>
                                      </p:cBhvr>
                                    </p:animEffect>
                                  </p:childTnLst>
                                </p:cTn>
                              </p:par>
                              <p:par>
                                <p:cTn id="11" presetID="22" presetClass="entr" presetSubtype="4"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wipe(down)">
                                      <p:cBhvr>
                                        <p:cTn id="13" dur="500"/>
                                        <p:tgtEl>
                                          <p:spTgt spid="16"/>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4" fill="hold" grpId="0" nodeType="click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wipe(down)">
                                      <p:cBhvr>
                                        <p:cTn id="18" dur="500"/>
                                        <p:tgtEl>
                                          <p:spTgt spid="19"/>
                                        </p:tgtEl>
                                      </p:cBhvr>
                                    </p:animEffect>
                                  </p:childTnLst>
                                </p:cTn>
                              </p:par>
                              <p:par>
                                <p:cTn id="19" presetID="22" presetClass="entr" presetSubtype="4" fill="hold" nodeType="with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wipe(down)">
                                      <p:cBhvr>
                                        <p:cTn id="21" dur="500"/>
                                        <p:tgtEl>
                                          <p:spTgt spid="5"/>
                                        </p:tgtEl>
                                      </p:cBhvr>
                                    </p:animEffect>
                                  </p:childTnLst>
                                </p:cTn>
                              </p:par>
                              <p:par>
                                <p:cTn id="22" presetID="22" presetClass="entr" presetSubtype="4"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wipe(down)">
                                      <p:cBhvr>
                                        <p:cTn id="24" dur="500"/>
                                        <p:tgtEl>
                                          <p:spTgt spid="21"/>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4" fill="hold" nodeType="clickEffect">
                                  <p:stCondLst>
                                    <p:cond delay="0"/>
                                  </p:stCondLst>
                                  <p:childTnLst>
                                    <p:set>
                                      <p:cBhvr>
                                        <p:cTn id="28" dur="1" fill="hold">
                                          <p:stCondLst>
                                            <p:cond delay="0"/>
                                          </p:stCondLst>
                                        </p:cTn>
                                        <p:tgtEl>
                                          <p:spTgt spid="54274"/>
                                        </p:tgtEl>
                                        <p:attrNameLst>
                                          <p:attrName>style.visibility</p:attrName>
                                        </p:attrNameLst>
                                      </p:cBhvr>
                                      <p:to>
                                        <p:strVal val="visible"/>
                                      </p:to>
                                    </p:set>
                                    <p:animEffect transition="in" filter="wipe(down)">
                                      <p:cBhvr>
                                        <p:cTn id="29" dur="500"/>
                                        <p:tgtEl>
                                          <p:spTgt spid="54274"/>
                                        </p:tgtEl>
                                      </p:cBhvr>
                                    </p:animEffect>
                                  </p:childTnLst>
                                </p:cTn>
                              </p:par>
                              <p:par>
                                <p:cTn id="30" presetID="22" presetClass="entr" presetSubtype="4" fill="hold" grpId="0" nodeType="with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wipe(down)">
                                      <p:cBhvr>
                                        <p:cTn id="32" dur="500"/>
                                        <p:tgtEl>
                                          <p:spTgt spid="22"/>
                                        </p:tgtEl>
                                      </p:cBhvr>
                                    </p:animEffect>
                                  </p:childTnLst>
                                </p:cTn>
                              </p:par>
                              <p:par>
                                <p:cTn id="33" presetID="22" presetClass="entr" presetSubtype="4" fill="hold" grpId="0" nodeType="with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wipe(down)">
                                      <p:cBhvr>
                                        <p:cTn id="35" dur="500"/>
                                        <p:tgtEl>
                                          <p:spTgt spid="24"/>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4" fill="hold"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wipe(down)">
                                      <p:cBhvr>
                                        <p:cTn id="40" dur="500"/>
                                        <p:tgtEl>
                                          <p:spTgt spid="8"/>
                                        </p:tgtEl>
                                      </p:cBhvr>
                                    </p:animEffect>
                                  </p:childTnLst>
                                </p:cTn>
                              </p:par>
                              <p:par>
                                <p:cTn id="41" presetID="22" presetClass="entr" presetSubtype="4" fill="hold" grpId="0" nodeType="withEffect">
                                  <p:stCondLst>
                                    <p:cond delay="0"/>
                                  </p:stCondLst>
                                  <p:childTnLst>
                                    <p:set>
                                      <p:cBhvr>
                                        <p:cTn id="42" dur="1" fill="hold">
                                          <p:stCondLst>
                                            <p:cond delay="0"/>
                                          </p:stCondLst>
                                        </p:cTn>
                                        <p:tgtEl>
                                          <p:spTgt spid="25"/>
                                        </p:tgtEl>
                                        <p:attrNameLst>
                                          <p:attrName>style.visibility</p:attrName>
                                        </p:attrNameLst>
                                      </p:cBhvr>
                                      <p:to>
                                        <p:strVal val="visible"/>
                                      </p:to>
                                    </p:set>
                                    <p:animEffect transition="in" filter="wipe(down)">
                                      <p:cBhvr>
                                        <p:cTn id="43" dur="500"/>
                                        <p:tgtEl>
                                          <p:spTgt spid="25"/>
                                        </p:tgtEl>
                                      </p:cBhvr>
                                    </p:animEffect>
                                  </p:childTnLst>
                                </p:cTn>
                              </p:par>
                              <p:par>
                                <p:cTn id="44" presetID="22" presetClass="entr" presetSubtype="4" fill="hold" grpId="0" nodeType="withEffect">
                                  <p:stCondLst>
                                    <p:cond delay="0"/>
                                  </p:stCondLst>
                                  <p:childTnLst>
                                    <p:set>
                                      <p:cBhvr>
                                        <p:cTn id="45" dur="1" fill="hold">
                                          <p:stCondLst>
                                            <p:cond delay="0"/>
                                          </p:stCondLst>
                                        </p:cTn>
                                        <p:tgtEl>
                                          <p:spTgt spid="27"/>
                                        </p:tgtEl>
                                        <p:attrNameLst>
                                          <p:attrName>style.visibility</p:attrName>
                                        </p:attrNameLst>
                                      </p:cBhvr>
                                      <p:to>
                                        <p:strVal val="visible"/>
                                      </p:to>
                                    </p:set>
                                    <p:animEffect transition="in" filter="wipe(down)">
                                      <p:cBhvr>
                                        <p:cTn id="46" dur="500"/>
                                        <p:tgtEl>
                                          <p:spTgt spid="27"/>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4" fill="hold" nodeType="click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wipe(down)">
                                      <p:cBhvr>
                                        <p:cTn id="51" dur="500"/>
                                        <p:tgtEl>
                                          <p:spTgt spid="10"/>
                                        </p:tgtEl>
                                      </p:cBhvr>
                                    </p:animEffect>
                                  </p:childTnLst>
                                </p:cTn>
                              </p:par>
                              <p:par>
                                <p:cTn id="52" presetID="22" presetClass="entr" presetSubtype="4" fill="hold" grpId="0" nodeType="withEffect">
                                  <p:stCondLst>
                                    <p:cond delay="0"/>
                                  </p:stCondLst>
                                  <p:childTnLst>
                                    <p:set>
                                      <p:cBhvr>
                                        <p:cTn id="53" dur="1" fill="hold">
                                          <p:stCondLst>
                                            <p:cond delay="0"/>
                                          </p:stCondLst>
                                        </p:cTn>
                                        <p:tgtEl>
                                          <p:spTgt spid="28"/>
                                        </p:tgtEl>
                                        <p:attrNameLst>
                                          <p:attrName>style.visibility</p:attrName>
                                        </p:attrNameLst>
                                      </p:cBhvr>
                                      <p:to>
                                        <p:strVal val="visible"/>
                                      </p:to>
                                    </p:set>
                                    <p:animEffect transition="in" filter="wipe(down)">
                                      <p:cBhvr>
                                        <p:cTn id="54" dur="500"/>
                                        <p:tgtEl>
                                          <p:spTgt spid="28"/>
                                        </p:tgtEl>
                                      </p:cBhvr>
                                    </p:animEffect>
                                  </p:childTnLst>
                                </p:cTn>
                              </p:par>
                              <p:par>
                                <p:cTn id="55" presetID="22" presetClass="entr" presetSubtype="4" fill="hold" grpId="0" nodeType="withEffect">
                                  <p:stCondLst>
                                    <p:cond delay="0"/>
                                  </p:stCondLst>
                                  <p:childTnLst>
                                    <p:set>
                                      <p:cBhvr>
                                        <p:cTn id="56" dur="1" fill="hold">
                                          <p:stCondLst>
                                            <p:cond delay="0"/>
                                          </p:stCondLst>
                                        </p:cTn>
                                        <p:tgtEl>
                                          <p:spTgt spid="30"/>
                                        </p:tgtEl>
                                        <p:attrNameLst>
                                          <p:attrName>style.visibility</p:attrName>
                                        </p:attrNameLst>
                                      </p:cBhvr>
                                      <p:to>
                                        <p:strVal val="visible"/>
                                      </p:to>
                                    </p:set>
                                    <p:animEffect transition="in" filter="wipe(down)">
                                      <p:cBhvr>
                                        <p:cTn id="5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8" grpId="0"/>
      <p:bldP spid="19" grpId="0" animBg="1"/>
      <p:bldP spid="21" grpId="0"/>
      <p:bldP spid="22" grpId="0" animBg="1"/>
      <p:bldP spid="24" grpId="0"/>
      <p:bldP spid="25" grpId="0" animBg="1"/>
      <p:bldP spid="27" grpId="0"/>
      <p:bldP spid="28" grpId="0" animBg="1"/>
      <p:bldP spid="30" grpId="0"/>
    </p:bld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p:cNvSpPr>
            <a:spLocks noGrp="1"/>
          </p:cNvSpPr>
          <p:nvPr>
            <p:ph type="title"/>
          </p:nvPr>
        </p:nvSpPr>
        <p:spPr>
          <a:xfrm>
            <a:off x="228600" y="152400"/>
            <a:ext cx="9311952" cy="1066800"/>
          </a:xfrm>
        </p:spPr>
        <p:txBody>
          <a:bodyPr/>
          <a:lstStyle/>
          <a:p>
            <a:r>
              <a:rPr lang="en-US"/>
              <a:t>Cracking the 1</a:t>
            </a:r>
            <a:r>
              <a:rPr lang="en-US" baseline="30000"/>
              <a:t>st</a:t>
            </a:r>
            <a:r>
              <a:rPr lang="en-US"/>
              <a:t> Human Genome Sequence</a:t>
            </a:r>
          </a:p>
        </p:txBody>
      </p:sp>
      <p:sp>
        <p:nvSpPr>
          <p:cNvPr id="10" name="Content Placeholder 9"/>
          <p:cNvSpPr>
            <a:spLocks noGrp="1"/>
          </p:cNvSpPr>
          <p:nvPr>
            <p:ph idx="1"/>
          </p:nvPr>
        </p:nvSpPr>
        <p:spPr>
          <a:xfrm>
            <a:off x="228600" y="980728"/>
            <a:ext cx="8610600" cy="5267672"/>
          </a:xfrm>
        </p:spPr>
        <p:txBody>
          <a:bodyPr/>
          <a:lstStyle/>
          <a:p>
            <a:r>
              <a:rPr lang="en-US" sz="2100" b="1"/>
              <a:t>1990-2003: </a:t>
            </a:r>
            <a:r>
              <a:rPr lang="en-US" sz="2100"/>
              <a:t>The Human Genome Project (HGP) provides a complete and accurate sequence of all </a:t>
            </a:r>
            <a:r>
              <a:rPr lang="en-US" sz="2100" b="1"/>
              <a:t>DNA base pairs</a:t>
            </a:r>
            <a:r>
              <a:rPr lang="en-US" sz="2100"/>
              <a:t> that make up the human genome and finds 20,000 to 25,000 human genes.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11" name="Picture 2" descr="Image result for chronology of genome sequencin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2047528"/>
            <a:ext cx="6783693" cy="3539097"/>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extLst>
              <a:ext uri="{FF2B5EF4-FFF2-40B4-BE49-F238E27FC236}">
                <a16:creationId xmlns:a16="http://schemas.microsoft.com/office/drawing/2014/main" id="{C912273A-2A3C-394C-A4A9-1666A6D7FD7D}"/>
              </a:ext>
            </a:extLst>
          </p:cNvPr>
          <p:cNvSpPr/>
          <p:nvPr/>
        </p:nvSpPr>
        <p:spPr>
          <a:xfrm>
            <a:off x="7789252" y="3861048"/>
            <a:ext cx="1443958" cy="4616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Tahoma"/>
                <a:ea typeface="+mn-ea"/>
                <a:cs typeface="+mn-cs"/>
              </a:rPr>
              <a:t>13 years</a:t>
            </a:r>
          </a:p>
        </p:txBody>
      </p:sp>
      <p:pic>
        <p:nvPicPr>
          <p:cNvPr id="14" name="Picture 52" descr="Image result for time icon">
            <a:extLst>
              <a:ext uri="{FF2B5EF4-FFF2-40B4-BE49-F238E27FC236}">
                <a16:creationId xmlns:a16="http://schemas.microsoft.com/office/drawing/2014/main" id="{4AC44CAA-A627-584A-B3F3-0DE41DDD3FC6}"/>
              </a:ext>
            </a:extLst>
          </p:cNvPr>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6801756" y="3674134"/>
            <a:ext cx="989840" cy="98984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extLst>
              <a:ext uri="{FF2B5EF4-FFF2-40B4-BE49-F238E27FC236}">
                <a16:creationId xmlns:a16="http://schemas.microsoft.com/office/drawing/2014/main" id="{633844DA-C181-F049-932A-08D8306ED473}"/>
              </a:ext>
            </a:extLst>
          </p:cNvPr>
          <p:cNvSpPr/>
          <p:nvPr/>
        </p:nvSpPr>
        <p:spPr>
          <a:xfrm>
            <a:off x="7780654" y="2598003"/>
            <a:ext cx="1366080" cy="83099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222222"/>
                </a:solidFill>
                <a:effectLst/>
                <a:uLnTx/>
                <a:uFillTx/>
                <a:latin typeface="Arial" panose="020B0604020202020204" pitchFamily="34" charset="0"/>
                <a:ea typeface="+mn-ea"/>
                <a:cs typeface="+mn-cs"/>
              </a:rPr>
              <a:t>3.2 x10</a:t>
            </a:r>
            <a:r>
              <a:rPr kumimoji="0" lang="en-US" sz="2400" b="0" i="0" u="none" strike="noStrike" kern="1200" cap="none" spc="0" normalizeH="0" baseline="30000" noProof="0">
                <a:ln>
                  <a:noFill/>
                </a:ln>
                <a:solidFill>
                  <a:srgbClr val="222222"/>
                </a:solidFill>
                <a:effectLst/>
                <a:uLnTx/>
                <a:uFillTx/>
                <a:latin typeface="Arial" panose="020B0604020202020204" pitchFamily="34" charset="0"/>
                <a:ea typeface="+mn-ea"/>
                <a:cs typeface="+mn-cs"/>
              </a:rPr>
              <a:t>9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222222"/>
                </a:solidFill>
                <a:effectLst/>
                <a:uLnTx/>
                <a:uFillTx/>
                <a:latin typeface="Arial" panose="020B0604020202020204" pitchFamily="34" charset="0"/>
                <a:ea typeface="+mn-ea"/>
                <a:cs typeface="+mn-cs"/>
              </a:rPr>
              <a:t>bases</a:t>
            </a:r>
            <a:endParaRPr kumimoji="0" lang="en-US" sz="2400" b="0" i="0" u="none" strike="noStrike" kern="1200" cap="none" spc="0" normalizeH="0" baseline="0" noProof="0">
              <a:ln>
                <a:noFill/>
              </a:ln>
              <a:solidFill>
                <a:srgbClr val="000000"/>
              </a:solidFill>
              <a:effectLst/>
              <a:uLnTx/>
              <a:uFillTx/>
              <a:latin typeface="Tahoma"/>
              <a:ea typeface="+mn-ea"/>
              <a:cs typeface="+mn-cs"/>
            </a:endParaRPr>
          </a:p>
        </p:txBody>
      </p:sp>
      <p:pic>
        <p:nvPicPr>
          <p:cNvPr id="17" name="Picture 58" descr="Image result for ACGT icon">
            <a:extLst>
              <a:ext uri="{FF2B5EF4-FFF2-40B4-BE49-F238E27FC236}">
                <a16:creationId xmlns:a16="http://schemas.microsoft.com/office/drawing/2014/main" id="{50BF2BFC-4F96-5D4C-9E31-7787BFCC8EAB}"/>
              </a:ext>
            </a:extLst>
          </p:cNvPr>
          <p:cNvPicPr>
            <a:picLocks noChangeAspect="1" noChangeArrowheads="1"/>
          </p:cNvPicPr>
          <p:nvPr/>
        </p:nvPicPr>
        <p:blipFill>
          <a:blip r:embed="rId5" cstate="print">
            <a:extLst>
              <a:ext uri="{28A0092B-C50C-407E-A947-70E740481C1C}">
                <a14:useLocalDpi xmlns:a14="http://schemas.microsoft.com/office/drawing/2010/main"/>
              </a:ext>
            </a:extLst>
          </a:blip>
          <a:srcRect/>
          <a:stretch>
            <a:fillRect/>
          </a:stretch>
        </p:blipFill>
        <p:spPr bwMode="auto">
          <a:xfrm>
            <a:off x="6801756" y="2503734"/>
            <a:ext cx="989840" cy="989840"/>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16" descr="Related image">
            <a:extLst>
              <a:ext uri="{FF2B5EF4-FFF2-40B4-BE49-F238E27FC236}">
                <a16:creationId xmlns:a16="http://schemas.microsoft.com/office/drawing/2014/main" id="{ED22F864-7DFD-0F4A-B8A4-C0400323F73A}"/>
              </a:ext>
            </a:extLst>
          </p:cNvPr>
          <p:cNvPicPr>
            <a:picLocks noChangeAspect="1" noChangeArrowheads="1"/>
          </p:cNvPicPr>
          <p:nvPr/>
        </p:nvPicPr>
        <p:blipFill>
          <a:blip r:embed="rId6">
            <a:clrChange>
              <a:clrFrom>
                <a:srgbClr val="FFFFFF"/>
              </a:clrFrom>
              <a:clrTo>
                <a:srgbClr val="FFFFFF">
                  <a:alpha val="0"/>
                </a:srgbClr>
              </a:clrTo>
            </a:clrChange>
            <a:duotone>
              <a:schemeClr val="accent2">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6673438" y="4815539"/>
            <a:ext cx="1210930" cy="121093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extLst>
              <a:ext uri="{FF2B5EF4-FFF2-40B4-BE49-F238E27FC236}">
                <a16:creationId xmlns:a16="http://schemas.microsoft.com/office/drawing/2014/main" id="{0C24BB31-C82B-274B-A3CC-DB16FF5E0150}"/>
              </a:ext>
            </a:extLst>
          </p:cNvPr>
          <p:cNvSpPr/>
          <p:nvPr/>
        </p:nvSpPr>
        <p:spPr>
          <a:xfrm>
            <a:off x="7719588" y="5236477"/>
            <a:ext cx="1443959" cy="4616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Tahoma"/>
                <a:ea typeface="+mn-ea"/>
                <a:cs typeface="+mn-cs"/>
              </a:rPr>
              <a:t>&gt;3x10</a:t>
            </a:r>
            <a:r>
              <a:rPr kumimoji="0" lang="en-US" sz="2400" b="0" i="0" u="none" strike="noStrike" kern="1200" cap="none" spc="0" normalizeH="0" baseline="30000" noProof="0">
                <a:ln>
                  <a:noFill/>
                </a:ln>
                <a:solidFill>
                  <a:srgbClr val="000000"/>
                </a:solidFill>
                <a:effectLst/>
                <a:uLnTx/>
                <a:uFillTx/>
                <a:latin typeface="Tahoma"/>
                <a:ea typeface="+mn-ea"/>
                <a:cs typeface="+mn-cs"/>
              </a:rPr>
              <a:t>9</a:t>
            </a:r>
            <a:r>
              <a:rPr kumimoji="0" lang="en-US" sz="2400" b="0" i="0" u="none" strike="noStrike" kern="1200" cap="none" spc="0" normalizeH="0" baseline="0" noProof="0">
                <a:ln>
                  <a:noFill/>
                </a:ln>
                <a:solidFill>
                  <a:srgbClr val="000000"/>
                </a:solidFill>
                <a:effectLst/>
                <a:uLnTx/>
                <a:uFillTx/>
                <a:latin typeface="Tahoma"/>
                <a:ea typeface="+mn-ea"/>
                <a:cs typeface="+mn-cs"/>
              </a:rPr>
              <a:t> $</a:t>
            </a:r>
          </a:p>
        </p:txBody>
      </p:sp>
      <p:grpSp>
        <p:nvGrpSpPr>
          <p:cNvPr id="3" name="Group 2">
            <a:extLst>
              <a:ext uri="{FF2B5EF4-FFF2-40B4-BE49-F238E27FC236}">
                <a16:creationId xmlns:a16="http://schemas.microsoft.com/office/drawing/2014/main" id="{D243CFB3-A7C6-5347-8F2F-6B49611F9F36}"/>
              </a:ext>
            </a:extLst>
          </p:cNvPr>
          <p:cNvGrpSpPr/>
          <p:nvPr/>
        </p:nvGrpSpPr>
        <p:grpSpPr>
          <a:xfrm>
            <a:off x="251155" y="4852072"/>
            <a:ext cx="3430307" cy="1541137"/>
            <a:chOff x="312023" y="3188723"/>
            <a:chExt cx="6350000" cy="2852871"/>
          </a:xfrm>
        </p:grpSpPr>
        <p:pic>
          <p:nvPicPr>
            <p:cNvPr id="2" name="Picture 1">
              <a:extLst>
                <a:ext uri="{FF2B5EF4-FFF2-40B4-BE49-F238E27FC236}">
                  <a16:creationId xmlns:a16="http://schemas.microsoft.com/office/drawing/2014/main" id="{E189CAD7-2821-F44B-908A-31C2F1366099}"/>
                </a:ext>
              </a:extLst>
            </p:cNvPr>
            <p:cNvPicPr>
              <a:picLocks noChangeAspect="1"/>
            </p:cNvPicPr>
            <p:nvPr/>
          </p:nvPicPr>
          <p:blipFill>
            <a:blip r:embed="rId7"/>
            <a:stretch>
              <a:fillRect/>
            </a:stretch>
          </p:blipFill>
          <p:spPr>
            <a:xfrm>
              <a:off x="312023" y="3188723"/>
              <a:ext cx="6350000" cy="2819400"/>
            </a:xfrm>
            <a:prstGeom prst="rect">
              <a:avLst/>
            </a:prstGeom>
          </p:spPr>
        </p:pic>
        <p:pic>
          <p:nvPicPr>
            <p:cNvPr id="1026" name="Picture 2" descr="Image result for human genome project nature"/>
            <p:cNvPicPr>
              <a:picLocks noChangeAspect="1" noChangeArrowheads="1"/>
            </p:cNvPicPr>
            <p:nvPr/>
          </p:nvPicPr>
          <p:blipFill rotWithShape="1">
            <a:blip r:embed="rId8" cstate="print">
              <a:extLst>
                <a:ext uri="{28A0092B-C50C-407E-A947-70E740481C1C}">
                  <a14:useLocalDpi xmlns:a14="http://schemas.microsoft.com/office/drawing/2010/main"/>
                </a:ext>
              </a:extLst>
            </a:blip>
            <a:srcRect/>
            <a:stretch/>
          </p:blipFill>
          <p:spPr bwMode="auto">
            <a:xfrm>
              <a:off x="329611" y="3200797"/>
              <a:ext cx="2160240" cy="2840797"/>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421770706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500"/>
                                        <p:tgtEl>
                                          <p:spTgt spid="17"/>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wipe(left)">
                                      <p:cBhvr>
                                        <p:cTn id="10" dur="500"/>
                                        <p:tgtEl>
                                          <p:spTgt spid="16"/>
                                        </p:tgtEl>
                                      </p:cBhvr>
                                    </p:animEffect>
                                  </p:childTnLst>
                                </p:cTn>
                              </p:par>
                            </p:childTnLst>
                          </p:cTn>
                        </p:par>
                        <p:par>
                          <p:cTn id="11" fill="hold">
                            <p:stCondLst>
                              <p:cond delay="500"/>
                            </p:stCondLst>
                            <p:childTnLst>
                              <p:par>
                                <p:cTn id="12" presetID="22" presetClass="entr" presetSubtype="8" fill="hold" nodeType="after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wipe(left)">
                                      <p:cBhvr>
                                        <p:cTn id="14" dur="500"/>
                                        <p:tgtEl>
                                          <p:spTgt spid="14"/>
                                        </p:tgtEl>
                                      </p:cBhvr>
                                    </p:animEffect>
                                  </p:childTnLst>
                                </p:cTn>
                              </p:par>
                            </p:childTnLst>
                          </p:cTn>
                        </p:par>
                        <p:par>
                          <p:cTn id="15" fill="hold">
                            <p:stCondLst>
                              <p:cond delay="1000"/>
                            </p:stCondLst>
                            <p:childTnLst>
                              <p:par>
                                <p:cTn id="16" presetID="22" presetClass="entr" presetSubtype="8" fill="hold" grpId="0" nodeType="after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wipe(left)">
                                      <p:cBhvr>
                                        <p:cTn id="18" dur="500"/>
                                        <p:tgtEl>
                                          <p:spTgt spid="12"/>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par>
                                <p:cTn id="23" presetID="10" presetClass="entr" presetSubtype="0" fill="hold" nodeType="withEffect">
                                  <p:stCondLst>
                                    <p:cond delay="0"/>
                                  </p:stCondLst>
                                  <p:childTnLst>
                                    <p:set>
                                      <p:cBhvr>
                                        <p:cTn id="24" dur="1" fill="hold">
                                          <p:stCondLst>
                                            <p:cond delay="0"/>
                                          </p:stCondLst>
                                        </p:cTn>
                                        <p:tgtEl>
                                          <p:spTgt spid="18"/>
                                        </p:tgtEl>
                                        <p:attrNameLst>
                                          <p:attrName>style.visibility</p:attrName>
                                        </p:attrNameLst>
                                      </p:cBhvr>
                                      <p:to>
                                        <p:strVal val="visible"/>
                                      </p:to>
                                    </p:set>
                                    <p:animEffect transition="in" filter="fade">
                                      <p:cBhvr>
                                        <p:cTn id="25"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6" grpId="0"/>
      <p:bldP spid="19" grpId="0"/>
    </p:bld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CF2F472-64B4-4648-A4DF-8BC46F74194A}"/>
              </a:ext>
            </a:extLst>
          </p:cNvPr>
          <p:cNvSpPr>
            <a:spLocks noGrp="1"/>
          </p:cNvSpPr>
          <p:nvPr>
            <p:ph type="title"/>
          </p:nvPr>
        </p:nvSpPr>
        <p:spPr/>
        <p:txBody>
          <a:bodyPr/>
          <a:lstStyle/>
          <a:p>
            <a:r>
              <a:rPr lang="en-US"/>
              <a:t>Obtaining the Human Reference Genome</a:t>
            </a:r>
          </a:p>
        </p:txBody>
      </p:sp>
      <p:sp>
        <p:nvSpPr>
          <p:cNvPr id="3" name="Content Placeholder 2">
            <a:extLst>
              <a:ext uri="{FF2B5EF4-FFF2-40B4-BE49-F238E27FC236}">
                <a16:creationId xmlns:a16="http://schemas.microsoft.com/office/drawing/2014/main" id="{E0ABE00D-4FAC-E249-AB6B-645232B88061}"/>
              </a:ext>
            </a:extLst>
          </p:cNvPr>
          <p:cNvSpPr>
            <a:spLocks noGrp="1"/>
          </p:cNvSpPr>
          <p:nvPr>
            <p:ph idx="1"/>
          </p:nvPr>
        </p:nvSpPr>
        <p:spPr>
          <a:xfrm>
            <a:off x="107504" y="1052736"/>
            <a:ext cx="8915400" cy="5195664"/>
          </a:xfrm>
        </p:spPr>
        <p:txBody>
          <a:bodyPr/>
          <a:lstStyle/>
          <a:p>
            <a:r>
              <a:rPr lang="en-US" b="1"/>
              <a:t>GRCh38.p13</a:t>
            </a:r>
          </a:p>
          <a:p>
            <a:r>
              <a:rPr lang="en-US"/>
              <a:t>Description: Genome Reference Consortium Human Build 38 patch release 13 (GRCh38.p13)</a:t>
            </a:r>
          </a:p>
          <a:p>
            <a:r>
              <a:rPr lang="en-US"/>
              <a:t>Organism name: </a:t>
            </a:r>
            <a:r>
              <a:rPr lang="en-US">
                <a:hlinkClick r:id="rId2"/>
              </a:rPr>
              <a:t>Homo sapiens (human)</a:t>
            </a:r>
            <a:endParaRPr lang="en-US"/>
          </a:p>
          <a:p>
            <a:r>
              <a:rPr lang="en-US"/>
              <a:t>Date: 2019/02/28</a:t>
            </a:r>
          </a:p>
          <a:p>
            <a:r>
              <a:rPr lang="en-US"/>
              <a:t>3,099,706,404 bases</a:t>
            </a:r>
          </a:p>
          <a:p>
            <a:r>
              <a:rPr lang="en-US"/>
              <a:t>Compressed .</a:t>
            </a:r>
            <a:r>
              <a:rPr lang="en-US" err="1"/>
              <a:t>fna</a:t>
            </a:r>
            <a:r>
              <a:rPr lang="en-US"/>
              <a:t> file (964.9 MB)</a:t>
            </a:r>
          </a:p>
          <a:p>
            <a:r>
              <a:rPr lang="en-US">
                <a:hlinkClick r:id="rId3"/>
              </a:rPr>
              <a:t>https://www.ncbi.nlm.nih.gov/assembly/GCF_000001405.39</a:t>
            </a:r>
            <a:r>
              <a:rPr lang="en-US"/>
              <a:t> </a:t>
            </a:r>
          </a:p>
          <a:p>
            <a:endParaRPr lang="en-US"/>
          </a:p>
        </p:txBody>
      </p:sp>
      <p:sp>
        <p:nvSpPr>
          <p:cNvPr id="4" name="Slide Number Placeholder 3">
            <a:extLst>
              <a:ext uri="{FF2B5EF4-FFF2-40B4-BE49-F238E27FC236}">
                <a16:creationId xmlns:a16="http://schemas.microsoft.com/office/drawing/2014/main" id="{1CA35BA8-86C1-644F-8783-17FE20280D3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Rectangle 5">
            <a:extLst>
              <a:ext uri="{FF2B5EF4-FFF2-40B4-BE49-F238E27FC236}">
                <a16:creationId xmlns:a16="http://schemas.microsoft.com/office/drawing/2014/main" id="{E75CAB24-783F-4946-88B3-218E9A61D1AD}"/>
              </a:ext>
            </a:extLst>
          </p:cNvPr>
          <p:cNvSpPr/>
          <p:nvPr/>
        </p:nvSpPr>
        <p:spPr>
          <a:xfrm>
            <a:off x="283987" y="4869160"/>
            <a:ext cx="8579296" cy="116955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Tahoma"/>
                <a:ea typeface="+mn-ea"/>
                <a:cs typeface="+mn-cs"/>
              </a:rPr>
              <a:t>&gt;NC_000001.11 Homo sapiens chromosome 1, GRCh38.p13 Primary Assembly NNNNNNNNNNNNNNNNNNNNNNNNNNNNNNNNNNNNNNNNNNNNNNNNNNNNNNNNNNNNNNNNNNNNNN NNNNNNNNNNNNNNNNNNNNNNNNNNNNNNNNNNNNNNNNNNNNNNNNNNNNNNNNNNNNNNNNNNNNNN NNNNNNNNNNNNNNNNNNNNNNNNNNNNNNNNNNNNNNNNNNNNNNNNNNNNNNNNNNNNNNNNNNNNNN NNNNNNNNNNNNNNNNNNNNNNNNNNNNNNNNNNNNNNNNNNNNNNNNNNNNNNNNNNNNNNNNNNNNNN</a:t>
            </a:r>
          </a:p>
        </p:txBody>
      </p:sp>
    </p:spTree>
    <p:extLst>
      <p:ext uri="{BB962C8B-B14F-4D97-AF65-F5344CB8AC3E}">
        <p14:creationId xmlns:p14="http://schemas.microsoft.com/office/powerpoint/2010/main" val="1274617332"/>
      </p:ext>
    </p:extLst>
  </p:cSld>
  <p:clrMapOvr>
    <a:masterClrMapping/>
  </p:clrMapOvr>
  <p:transition/>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B6CA0BFF-E0C8-9F4C-B075-6D6AC018DD09}"/>
              </a:ext>
            </a:extLst>
          </p:cNvPr>
          <p:cNvPicPr>
            <a:picLocks noChangeAspect="1"/>
          </p:cNvPicPr>
          <p:nvPr/>
        </p:nvPicPr>
        <p:blipFill>
          <a:blip r:embed="rId3"/>
          <a:stretch>
            <a:fillRect/>
          </a:stretch>
        </p:blipFill>
        <p:spPr>
          <a:xfrm>
            <a:off x="2219818" y="4293096"/>
            <a:ext cx="4704364" cy="2473152"/>
          </a:xfrm>
          <a:prstGeom prst="rect">
            <a:avLst/>
          </a:prstGeom>
        </p:spPr>
      </p:pic>
      <p:sp>
        <p:nvSpPr>
          <p:cNvPr id="2" name="标题 1"/>
          <p:cNvSpPr>
            <a:spLocks noGrp="1"/>
          </p:cNvSpPr>
          <p:nvPr>
            <p:ph type="title"/>
          </p:nvPr>
        </p:nvSpPr>
        <p:spPr/>
        <p:txBody>
          <a:bodyPr/>
          <a:lstStyle/>
          <a:p>
            <a:r>
              <a:rPr lang="en-US"/>
              <a:t>Challenges in Read Mapping</a:t>
            </a:r>
          </a:p>
        </p:txBody>
      </p:sp>
      <p:sp>
        <p:nvSpPr>
          <p:cNvPr id="5" name="Content Placeholder 4"/>
          <p:cNvSpPr>
            <a:spLocks noGrp="1"/>
          </p:cNvSpPr>
          <p:nvPr>
            <p:ph idx="1"/>
          </p:nvPr>
        </p:nvSpPr>
        <p:spPr>
          <a:xfrm>
            <a:off x="228600" y="908720"/>
            <a:ext cx="8610600" cy="5101208"/>
          </a:xfrm>
        </p:spPr>
        <p:txBody>
          <a:bodyPr/>
          <a:lstStyle/>
          <a:p>
            <a:r>
              <a:rPr lang="en-US"/>
              <a:t>Need to find many </a:t>
            </a:r>
            <a:r>
              <a:rPr lang="en-US">
                <a:solidFill>
                  <a:srgbClr val="0000FF"/>
                </a:solidFill>
              </a:rPr>
              <a:t>mappings</a:t>
            </a:r>
            <a:r>
              <a:rPr lang="en-US"/>
              <a:t> of </a:t>
            </a:r>
            <a:r>
              <a:rPr lang="en-US">
                <a:solidFill>
                  <a:srgbClr val="FF0000"/>
                </a:solidFill>
              </a:rPr>
              <a:t>each read</a:t>
            </a:r>
          </a:p>
          <a:p>
            <a:endParaRPr lang="en-US"/>
          </a:p>
          <a:p>
            <a:r>
              <a:rPr lang="en-US"/>
              <a:t>Need to </a:t>
            </a:r>
            <a:r>
              <a:rPr lang="en-US">
                <a:solidFill>
                  <a:srgbClr val="0000FF"/>
                </a:solidFill>
              </a:rPr>
              <a:t>tolerate</a:t>
            </a:r>
            <a:r>
              <a:rPr lang="en-US"/>
              <a:t> </a:t>
            </a:r>
            <a:r>
              <a:rPr lang="en-US">
                <a:solidFill>
                  <a:srgbClr val="FF0000"/>
                </a:solidFill>
              </a:rPr>
              <a:t>variances/sequencing errors</a:t>
            </a:r>
            <a:r>
              <a:rPr lang="en-US"/>
              <a:t> in each read</a:t>
            </a:r>
          </a:p>
          <a:p>
            <a:endParaRPr lang="en-US"/>
          </a:p>
          <a:p>
            <a:r>
              <a:rPr lang="en-US"/>
              <a:t>Need to </a:t>
            </a:r>
            <a:r>
              <a:rPr lang="en-US">
                <a:solidFill>
                  <a:srgbClr val="0000FF"/>
                </a:solidFill>
              </a:rPr>
              <a:t>map</a:t>
            </a:r>
            <a:r>
              <a:rPr lang="en-US"/>
              <a:t> each read </a:t>
            </a:r>
            <a:r>
              <a:rPr lang="en-US">
                <a:solidFill>
                  <a:srgbClr val="FF0000"/>
                </a:solidFill>
              </a:rPr>
              <a:t>very fast </a:t>
            </a:r>
            <a:r>
              <a:rPr lang="en-US"/>
              <a:t>(i.e., performance is important, life critical in some cases)</a:t>
            </a:r>
          </a:p>
          <a:p>
            <a:endParaRPr lang="en-US"/>
          </a:p>
          <a:p>
            <a:r>
              <a:rPr lang="en-US"/>
              <a:t>Need to </a:t>
            </a:r>
            <a:r>
              <a:rPr lang="en-US">
                <a:solidFill>
                  <a:srgbClr val="0000FF"/>
                </a:solidFill>
              </a:rPr>
              <a:t>map</a:t>
            </a:r>
            <a:r>
              <a:rPr lang="en-US"/>
              <a:t> reads to both </a:t>
            </a:r>
            <a:r>
              <a:rPr lang="en-US">
                <a:solidFill>
                  <a:srgbClr val="FF0000"/>
                </a:solidFill>
              </a:rPr>
              <a:t>forward and reverse strands</a:t>
            </a:r>
          </a:p>
          <a:p>
            <a:endParaRPr lang="en-US"/>
          </a:p>
        </p:txBody>
      </p:sp>
      <p:sp>
        <p:nvSpPr>
          <p:cNvPr id="4" name="灯片编号占位符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Rectangle 7">
            <a:extLst>
              <a:ext uri="{FF2B5EF4-FFF2-40B4-BE49-F238E27FC236}">
                <a16:creationId xmlns:a16="http://schemas.microsoft.com/office/drawing/2014/main" id="{A97FD0F5-4400-2D49-B17D-7968DEA5ED51}"/>
              </a:ext>
            </a:extLst>
          </p:cNvPr>
          <p:cNvSpPr/>
          <p:nvPr/>
        </p:nvSpPr>
        <p:spPr>
          <a:xfrm>
            <a:off x="3085941" y="6455289"/>
            <a:ext cx="3458942" cy="21968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Tahoma"/>
                <a:ea typeface="+mn-ea"/>
                <a:cs typeface="+mn-cs"/>
              </a:rPr>
              <a:t>https://</a:t>
            </a:r>
            <a:r>
              <a:rPr kumimoji="0" lang="en-US" sz="800" b="0" i="0" u="none" strike="noStrike" kern="1200" cap="none" spc="0" normalizeH="0" baseline="0" noProof="0" err="1">
                <a:ln>
                  <a:noFill/>
                </a:ln>
                <a:solidFill>
                  <a:srgbClr val="000000"/>
                </a:solidFill>
                <a:effectLst/>
                <a:uLnTx/>
                <a:uFillTx/>
                <a:latin typeface="Tahoma"/>
                <a:ea typeface="+mn-ea"/>
                <a:cs typeface="+mn-cs"/>
              </a:rPr>
              <a:t>www.bioinformaticsalgorithms.org</a:t>
            </a:r>
            <a:r>
              <a:rPr kumimoji="0" lang="en-US" sz="800" b="0" i="0" u="none" strike="noStrike" kern="1200" cap="none" spc="0" normalizeH="0" baseline="0" noProof="0">
                <a:ln>
                  <a:noFill/>
                </a:ln>
                <a:solidFill>
                  <a:srgbClr val="000000"/>
                </a:solidFill>
                <a:effectLst/>
                <a:uLnTx/>
                <a:uFillTx/>
                <a:latin typeface="Tahoma"/>
                <a:ea typeface="+mn-ea"/>
                <a:cs typeface="+mn-cs"/>
              </a:rPr>
              <a:t>/bioinformatics-chapter-1</a:t>
            </a:r>
          </a:p>
        </p:txBody>
      </p:sp>
    </p:spTree>
    <p:extLst>
      <p:ext uri="{BB962C8B-B14F-4D97-AF65-F5344CB8AC3E}">
        <p14:creationId xmlns:p14="http://schemas.microsoft.com/office/powerpoint/2010/main" val="482755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7DDD43-0922-7749-8244-39E8B458FD5C}"/>
              </a:ext>
            </a:extLst>
          </p:cNvPr>
          <p:cNvSpPr>
            <a:spLocks noGrp="1"/>
          </p:cNvSpPr>
          <p:nvPr>
            <p:ph type="title"/>
          </p:nvPr>
        </p:nvSpPr>
        <p:spPr/>
        <p:txBody>
          <a:bodyPr/>
          <a:lstStyle/>
          <a:p>
            <a:r>
              <a:rPr lang="en-US"/>
              <a:t>Revisiting the Puzzle</a:t>
            </a:r>
          </a:p>
        </p:txBody>
      </p:sp>
      <p:sp>
        <p:nvSpPr>
          <p:cNvPr id="3" name="Slide Number Placeholder 2">
            <a:extLst>
              <a:ext uri="{FF2B5EF4-FFF2-40B4-BE49-F238E27FC236}">
                <a16:creationId xmlns:a16="http://schemas.microsoft.com/office/drawing/2014/main" id="{FC4E016A-B4B0-3144-9119-C66195E1DB8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10" name="Rectangle 9">
            <a:extLst>
              <a:ext uri="{FF2B5EF4-FFF2-40B4-BE49-F238E27FC236}">
                <a16:creationId xmlns:a16="http://schemas.microsoft.com/office/drawing/2014/main" id="{97B285DF-9552-E74B-80C5-326BC90E4C2F}"/>
              </a:ext>
            </a:extLst>
          </p:cNvPr>
          <p:cNvSpPr/>
          <p:nvPr/>
        </p:nvSpPr>
        <p:spPr>
          <a:xfrm>
            <a:off x="228600" y="6093296"/>
            <a:ext cx="8915400"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Tahoma"/>
                <a:ea typeface="+mn-ea"/>
                <a:cs typeface="+mn-cs"/>
                <a:hlinkClick r:id="rId2"/>
              </a:rPr>
              <a:t>https://www.pacb.com/smrt-science/smrt-sequencing/hifi-reads-for-highly-accurate-long-read-sequencing/</a:t>
            </a:r>
            <a:r>
              <a:rPr kumimoji="0" lang="en-US" sz="1400" b="0" i="0" u="none" strike="noStrike" kern="1200" cap="none" spc="0" normalizeH="0" baseline="0" noProof="0">
                <a:ln>
                  <a:noFill/>
                </a:ln>
                <a:solidFill>
                  <a:srgbClr val="000000"/>
                </a:solidFill>
                <a:effectLst/>
                <a:uLnTx/>
                <a:uFillTx/>
                <a:latin typeface="Tahoma"/>
                <a:ea typeface="+mn-ea"/>
                <a:cs typeface="+mn-cs"/>
              </a:rPr>
              <a:t> </a:t>
            </a:r>
          </a:p>
        </p:txBody>
      </p:sp>
      <p:pic>
        <p:nvPicPr>
          <p:cNvPr id="11" name="Picture 10">
            <a:extLst>
              <a:ext uri="{FF2B5EF4-FFF2-40B4-BE49-F238E27FC236}">
                <a16:creationId xmlns:a16="http://schemas.microsoft.com/office/drawing/2014/main" id="{E5D6E617-FD86-3947-898A-F71BDFA8836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312962" y="1986230"/>
            <a:ext cx="2480476" cy="2445662"/>
          </a:xfrm>
          <a:prstGeom prst="rect">
            <a:avLst/>
          </a:prstGeom>
        </p:spPr>
      </p:pic>
      <p:pic>
        <p:nvPicPr>
          <p:cNvPr id="24" name="Picture 23">
            <a:extLst>
              <a:ext uri="{FF2B5EF4-FFF2-40B4-BE49-F238E27FC236}">
                <a16:creationId xmlns:a16="http://schemas.microsoft.com/office/drawing/2014/main" id="{EB3C5054-A9B8-7D47-B7DB-9D08BB59262E}"/>
              </a:ext>
            </a:extLst>
          </p:cNvPr>
          <p:cNvPicPr>
            <a:picLocks noChangeAspect="1"/>
          </p:cNvPicPr>
          <p:nvPr/>
        </p:nvPicPr>
        <p:blipFill rotWithShape="1">
          <a:blip r:embed="rId4">
            <a:extLst>
              <a:ext uri="{28A0092B-C50C-407E-A947-70E740481C1C}">
                <a14:useLocalDpi xmlns:a14="http://schemas.microsoft.com/office/drawing/2010/main" val="0"/>
              </a:ext>
            </a:extLst>
          </a:blip>
          <a:srcRect l="16834" t="9524" r="57179" b="40343"/>
          <a:stretch/>
        </p:blipFill>
        <p:spPr>
          <a:xfrm>
            <a:off x="1743332" y="1986230"/>
            <a:ext cx="2518052" cy="2395430"/>
          </a:xfrm>
          <a:prstGeom prst="rect">
            <a:avLst/>
          </a:prstGeom>
        </p:spPr>
      </p:pic>
      <p:pic>
        <p:nvPicPr>
          <p:cNvPr id="25" name="Picture 24">
            <a:extLst>
              <a:ext uri="{FF2B5EF4-FFF2-40B4-BE49-F238E27FC236}">
                <a16:creationId xmlns:a16="http://schemas.microsoft.com/office/drawing/2014/main" id="{6B191082-4B84-0F4D-A138-7351F76D8C21}"/>
              </a:ext>
            </a:extLst>
          </p:cNvPr>
          <p:cNvPicPr>
            <a:picLocks noChangeAspect="1"/>
          </p:cNvPicPr>
          <p:nvPr/>
        </p:nvPicPr>
        <p:blipFill rotWithShape="1">
          <a:blip r:embed="rId5">
            <a:extLst>
              <a:ext uri="{28A0092B-C50C-407E-A947-70E740481C1C}">
                <a14:useLocalDpi xmlns:a14="http://schemas.microsoft.com/office/drawing/2010/main" val="0"/>
              </a:ext>
            </a:extLst>
          </a:blip>
          <a:srcRect l="16834" t="10338" r="57179" b="38511"/>
          <a:stretch/>
        </p:blipFill>
        <p:spPr>
          <a:xfrm rot="20159752">
            <a:off x="114393" y="3638160"/>
            <a:ext cx="2376264" cy="2306510"/>
          </a:xfrm>
          <a:prstGeom prst="rect">
            <a:avLst/>
          </a:prstGeom>
        </p:spPr>
      </p:pic>
      <p:pic>
        <p:nvPicPr>
          <p:cNvPr id="26" name="Picture 25">
            <a:extLst>
              <a:ext uri="{FF2B5EF4-FFF2-40B4-BE49-F238E27FC236}">
                <a16:creationId xmlns:a16="http://schemas.microsoft.com/office/drawing/2014/main" id="{A516A740-12F4-534A-BF38-DE771E597037}"/>
              </a:ext>
            </a:extLst>
          </p:cNvPr>
          <p:cNvPicPr>
            <a:picLocks noChangeAspect="1"/>
          </p:cNvPicPr>
          <p:nvPr/>
        </p:nvPicPr>
        <p:blipFill rotWithShape="1">
          <a:blip r:embed="rId4">
            <a:duotone>
              <a:schemeClr val="bg2">
                <a:shade val="45000"/>
                <a:satMod val="135000"/>
              </a:schemeClr>
              <a:prstClr val="white"/>
            </a:duotone>
            <a:extLst>
              <a:ext uri="{28A0092B-C50C-407E-A947-70E740481C1C}">
                <a14:useLocalDpi xmlns:a14="http://schemas.microsoft.com/office/drawing/2010/main" val="0"/>
              </a:ext>
            </a:extLst>
          </a:blip>
          <a:srcRect l="16834" t="9525" r="57179" b="38511"/>
          <a:stretch/>
        </p:blipFill>
        <p:spPr>
          <a:xfrm rot="1508525">
            <a:off x="2318043" y="3099831"/>
            <a:ext cx="2376264" cy="2343130"/>
          </a:xfrm>
          <a:prstGeom prst="rect">
            <a:avLst/>
          </a:prstGeom>
        </p:spPr>
      </p:pic>
      <p:pic>
        <p:nvPicPr>
          <p:cNvPr id="12" name="Picture 11">
            <a:extLst>
              <a:ext uri="{FF2B5EF4-FFF2-40B4-BE49-F238E27FC236}">
                <a16:creationId xmlns:a16="http://schemas.microsoft.com/office/drawing/2014/main" id="{98B5BE29-BA79-D44C-83CD-78C43FA04B10}"/>
              </a:ext>
            </a:extLst>
          </p:cNvPr>
          <p:cNvPicPr>
            <a:picLocks noChangeAspect="1"/>
          </p:cNvPicPr>
          <p:nvPr/>
        </p:nvPicPr>
        <p:blipFill rotWithShape="1">
          <a:blip r:embed="rId6">
            <a:extLst>
              <a:ext uri="{28A0092B-C50C-407E-A947-70E740481C1C}">
                <a14:useLocalDpi xmlns:a14="http://schemas.microsoft.com/office/drawing/2010/main" val="0"/>
              </a:ext>
            </a:extLst>
          </a:blip>
          <a:srcRect l="16834" t="8907" r="57179" b="38511"/>
          <a:stretch/>
        </p:blipFill>
        <p:spPr>
          <a:xfrm rot="1175721">
            <a:off x="-15879" y="1297146"/>
            <a:ext cx="2376264" cy="2371012"/>
          </a:xfrm>
          <a:prstGeom prst="rect">
            <a:avLst/>
          </a:prstGeom>
        </p:spPr>
      </p:pic>
      <p:pic>
        <p:nvPicPr>
          <p:cNvPr id="41" name="Picture 40">
            <a:extLst>
              <a:ext uri="{FF2B5EF4-FFF2-40B4-BE49-F238E27FC236}">
                <a16:creationId xmlns:a16="http://schemas.microsoft.com/office/drawing/2014/main" id="{FB899189-0A84-9B4D-A8EA-EB4F57DD5596}"/>
              </a:ext>
            </a:extLst>
          </p:cNvPr>
          <p:cNvPicPr>
            <a:picLocks noChangeAspect="1"/>
          </p:cNvPicPr>
          <p:nvPr/>
        </p:nvPicPr>
        <p:blipFill rotWithShape="1">
          <a:blip r:embed="rId3">
            <a:extLst>
              <a:ext uri="{28A0092B-C50C-407E-A947-70E740481C1C}">
                <a14:useLocalDpi xmlns:a14="http://schemas.microsoft.com/office/drawing/2010/main" val="0"/>
              </a:ext>
            </a:extLst>
          </a:blip>
          <a:srcRect l="53135" t="6535" r="35253" b="80400"/>
          <a:stretch/>
        </p:blipFill>
        <p:spPr>
          <a:xfrm>
            <a:off x="8019458" y="3400812"/>
            <a:ext cx="227204" cy="252052"/>
          </a:xfrm>
          <a:prstGeom prst="rect">
            <a:avLst/>
          </a:prstGeom>
        </p:spPr>
      </p:pic>
      <p:pic>
        <p:nvPicPr>
          <p:cNvPr id="42" name="Picture 41">
            <a:extLst>
              <a:ext uri="{FF2B5EF4-FFF2-40B4-BE49-F238E27FC236}">
                <a16:creationId xmlns:a16="http://schemas.microsoft.com/office/drawing/2014/main" id="{06C4BA02-1B25-BF45-8C50-F9B12B1E02A0}"/>
              </a:ext>
            </a:extLst>
          </p:cNvPr>
          <p:cNvPicPr>
            <a:picLocks noChangeAspect="1"/>
          </p:cNvPicPr>
          <p:nvPr/>
        </p:nvPicPr>
        <p:blipFill rotWithShape="1">
          <a:blip r:embed="rId3">
            <a:extLst>
              <a:ext uri="{28A0092B-C50C-407E-A947-70E740481C1C}">
                <a14:useLocalDpi xmlns:a14="http://schemas.microsoft.com/office/drawing/2010/main" val="0"/>
              </a:ext>
            </a:extLst>
          </a:blip>
          <a:srcRect l="53135" t="6535" r="35253" b="80400"/>
          <a:stretch/>
        </p:blipFill>
        <p:spPr>
          <a:xfrm>
            <a:off x="7953010" y="4002454"/>
            <a:ext cx="227204" cy="252052"/>
          </a:xfrm>
          <a:prstGeom prst="rect">
            <a:avLst/>
          </a:prstGeom>
        </p:spPr>
      </p:pic>
      <p:pic>
        <p:nvPicPr>
          <p:cNvPr id="43" name="Picture 42">
            <a:extLst>
              <a:ext uri="{FF2B5EF4-FFF2-40B4-BE49-F238E27FC236}">
                <a16:creationId xmlns:a16="http://schemas.microsoft.com/office/drawing/2014/main" id="{DADD1066-162B-C04B-9C11-38D20A5BB37E}"/>
              </a:ext>
            </a:extLst>
          </p:cNvPr>
          <p:cNvPicPr>
            <a:picLocks noChangeAspect="1"/>
          </p:cNvPicPr>
          <p:nvPr/>
        </p:nvPicPr>
        <p:blipFill rotWithShape="1">
          <a:blip r:embed="rId3">
            <a:extLst>
              <a:ext uri="{28A0092B-C50C-407E-A947-70E740481C1C}">
                <a14:useLocalDpi xmlns:a14="http://schemas.microsoft.com/office/drawing/2010/main" val="0"/>
              </a:ext>
            </a:extLst>
          </a:blip>
          <a:srcRect r="90431" b="91510"/>
          <a:stretch/>
        </p:blipFill>
        <p:spPr>
          <a:xfrm>
            <a:off x="8406873" y="3207756"/>
            <a:ext cx="237356" cy="207640"/>
          </a:xfrm>
          <a:prstGeom prst="rect">
            <a:avLst/>
          </a:prstGeom>
        </p:spPr>
      </p:pic>
      <p:pic>
        <p:nvPicPr>
          <p:cNvPr id="44" name="Picture 43">
            <a:extLst>
              <a:ext uri="{FF2B5EF4-FFF2-40B4-BE49-F238E27FC236}">
                <a16:creationId xmlns:a16="http://schemas.microsoft.com/office/drawing/2014/main" id="{700B88F4-6DFC-3241-86EF-82F5D71E30F0}"/>
              </a:ext>
            </a:extLst>
          </p:cNvPr>
          <p:cNvPicPr>
            <a:picLocks noChangeAspect="1"/>
          </p:cNvPicPr>
          <p:nvPr/>
        </p:nvPicPr>
        <p:blipFill rotWithShape="1">
          <a:blip r:embed="rId3">
            <a:extLst>
              <a:ext uri="{28A0092B-C50C-407E-A947-70E740481C1C}">
                <a14:useLocalDpi xmlns:a14="http://schemas.microsoft.com/office/drawing/2010/main" val="0"/>
              </a:ext>
            </a:extLst>
          </a:blip>
          <a:srcRect r="90431" b="91510"/>
          <a:stretch/>
        </p:blipFill>
        <p:spPr>
          <a:xfrm>
            <a:off x="7900780" y="4604096"/>
            <a:ext cx="237356" cy="207640"/>
          </a:xfrm>
          <a:prstGeom prst="rect">
            <a:avLst/>
          </a:prstGeom>
        </p:spPr>
      </p:pic>
      <p:pic>
        <p:nvPicPr>
          <p:cNvPr id="45" name="Picture 44">
            <a:extLst>
              <a:ext uri="{FF2B5EF4-FFF2-40B4-BE49-F238E27FC236}">
                <a16:creationId xmlns:a16="http://schemas.microsoft.com/office/drawing/2014/main" id="{AAD23712-96A0-D543-AB96-E7511AF019DC}"/>
              </a:ext>
            </a:extLst>
          </p:cNvPr>
          <p:cNvPicPr>
            <a:picLocks noChangeAspect="1"/>
          </p:cNvPicPr>
          <p:nvPr/>
        </p:nvPicPr>
        <p:blipFill rotWithShape="1">
          <a:blip r:embed="rId3">
            <a:extLst>
              <a:ext uri="{28A0092B-C50C-407E-A947-70E740481C1C}">
                <a14:useLocalDpi xmlns:a14="http://schemas.microsoft.com/office/drawing/2010/main" val="0"/>
              </a:ext>
            </a:extLst>
          </a:blip>
          <a:srcRect l="53135" t="6535" r="35253" b="80400"/>
          <a:stretch/>
        </p:blipFill>
        <p:spPr>
          <a:xfrm>
            <a:off x="7136743" y="4775290"/>
            <a:ext cx="227204" cy="252052"/>
          </a:xfrm>
          <a:prstGeom prst="rect">
            <a:avLst/>
          </a:prstGeom>
        </p:spPr>
      </p:pic>
      <p:pic>
        <p:nvPicPr>
          <p:cNvPr id="46" name="Picture 45">
            <a:extLst>
              <a:ext uri="{FF2B5EF4-FFF2-40B4-BE49-F238E27FC236}">
                <a16:creationId xmlns:a16="http://schemas.microsoft.com/office/drawing/2014/main" id="{650F805A-3A81-C646-B313-E895A46906D0}"/>
              </a:ext>
            </a:extLst>
          </p:cNvPr>
          <p:cNvPicPr>
            <a:picLocks noChangeAspect="1"/>
          </p:cNvPicPr>
          <p:nvPr/>
        </p:nvPicPr>
        <p:blipFill rotWithShape="1">
          <a:blip r:embed="rId3">
            <a:extLst>
              <a:ext uri="{28A0092B-C50C-407E-A947-70E740481C1C}">
                <a14:useLocalDpi xmlns:a14="http://schemas.microsoft.com/office/drawing/2010/main" val="0"/>
              </a:ext>
            </a:extLst>
          </a:blip>
          <a:srcRect l="53135" t="6535" r="35253" b="80400"/>
          <a:stretch/>
        </p:blipFill>
        <p:spPr>
          <a:xfrm>
            <a:off x="7642836" y="5201532"/>
            <a:ext cx="227204" cy="252052"/>
          </a:xfrm>
          <a:prstGeom prst="rect">
            <a:avLst/>
          </a:prstGeom>
        </p:spPr>
      </p:pic>
      <p:pic>
        <p:nvPicPr>
          <p:cNvPr id="47" name="Picture 46">
            <a:extLst>
              <a:ext uri="{FF2B5EF4-FFF2-40B4-BE49-F238E27FC236}">
                <a16:creationId xmlns:a16="http://schemas.microsoft.com/office/drawing/2014/main" id="{119E05C7-4BC5-EF40-9310-328F21536830}"/>
              </a:ext>
            </a:extLst>
          </p:cNvPr>
          <p:cNvPicPr>
            <a:picLocks noChangeAspect="1"/>
          </p:cNvPicPr>
          <p:nvPr/>
        </p:nvPicPr>
        <p:blipFill rotWithShape="1">
          <a:blip r:embed="rId3">
            <a:extLst>
              <a:ext uri="{28A0092B-C50C-407E-A947-70E740481C1C}">
                <a14:useLocalDpi xmlns:a14="http://schemas.microsoft.com/office/drawing/2010/main" val="0"/>
              </a:ext>
            </a:extLst>
          </a:blip>
          <a:srcRect r="90431" b="91510"/>
          <a:stretch/>
        </p:blipFill>
        <p:spPr>
          <a:xfrm>
            <a:off x="7524158" y="4582234"/>
            <a:ext cx="237356" cy="207640"/>
          </a:xfrm>
          <a:prstGeom prst="rect">
            <a:avLst/>
          </a:prstGeom>
        </p:spPr>
      </p:pic>
      <p:pic>
        <p:nvPicPr>
          <p:cNvPr id="48" name="Picture 47">
            <a:extLst>
              <a:ext uri="{FF2B5EF4-FFF2-40B4-BE49-F238E27FC236}">
                <a16:creationId xmlns:a16="http://schemas.microsoft.com/office/drawing/2014/main" id="{F8A634C6-96BB-BD4F-A582-DFAD1DFD0239}"/>
              </a:ext>
            </a:extLst>
          </p:cNvPr>
          <p:cNvPicPr>
            <a:picLocks noChangeAspect="1"/>
          </p:cNvPicPr>
          <p:nvPr/>
        </p:nvPicPr>
        <p:blipFill rotWithShape="1">
          <a:blip r:embed="rId3">
            <a:extLst>
              <a:ext uri="{28A0092B-C50C-407E-A947-70E740481C1C}">
                <a14:useLocalDpi xmlns:a14="http://schemas.microsoft.com/office/drawing/2010/main" val="0"/>
              </a:ext>
            </a:extLst>
          </a:blip>
          <a:srcRect r="90431" b="91510"/>
          <a:stretch/>
        </p:blipFill>
        <p:spPr>
          <a:xfrm>
            <a:off x="6630971" y="4815593"/>
            <a:ext cx="237356" cy="207640"/>
          </a:xfrm>
          <a:prstGeom prst="rect">
            <a:avLst/>
          </a:prstGeom>
        </p:spPr>
      </p:pic>
      <p:pic>
        <p:nvPicPr>
          <p:cNvPr id="49" name="Picture 48">
            <a:extLst>
              <a:ext uri="{FF2B5EF4-FFF2-40B4-BE49-F238E27FC236}">
                <a16:creationId xmlns:a16="http://schemas.microsoft.com/office/drawing/2014/main" id="{9DC3EA29-527A-7E4B-AB1E-D43B9685611E}"/>
              </a:ext>
            </a:extLst>
          </p:cNvPr>
          <p:cNvPicPr>
            <a:picLocks noChangeAspect="1"/>
          </p:cNvPicPr>
          <p:nvPr/>
        </p:nvPicPr>
        <p:blipFill rotWithShape="1">
          <a:blip r:embed="rId3">
            <a:extLst>
              <a:ext uri="{28A0092B-C50C-407E-A947-70E740481C1C}">
                <a14:useLocalDpi xmlns:a14="http://schemas.microsoft.com/office/drawing/2010/main" val="0"/>
              </a:ext>
            </a:extLst>
          </a:blip>
          <a:srcRect l="53135" t="6535" r="35253" b="80400"/>
          <a:stretch/>
        </p:blipFill>
        <p:spPr>
          <a:xfrm>
            <a:off x="5629530" y="4738457"/>
            <a:ext cx="227204" cy="252052"/>
          </a:xfrm>
          <a:prstGeom prst="rect">
            <a:avLst/>
          </a:prstGeom>
        </p:spPr>
      </p:pic>
      <p:pic>
        <p:nvPicPr>
          <p:cNvPr id="50" name="Picture 49">
            <a:extLst>
              <a:ext uri="{FF2B5EF4-FFF2-40B4-BE49-F238E27FC236}">
                <a16:creationId xmlns:a16="http://schemas.microsoft.com/office/drawing/2014/main" id="{9D0D78E2-23F5-0E46-884A-76AED86A8427}"/>
              </a:ext>
            </a:extLst>
          </p:cNvPr>
          <p:cNvPicPr>
            <a:picLocks noChangeAspect="1"/>
          </p:cNvPicPr>
          <p:nvPr/>
        </p:nvPicPr>
        <p:blipFill rotWithShape="1">
          <a:blip r:embed="rId3">
            <a:extLst>
              <a:ext uri="{28A0092B-C50C-407E-A947-70E740481C1C}">
                <a14:useLocalDpi xmlns:a14="http://schemas.microsoft.com/office/drawing/2010/main" val="0"/>
              </a:ext>
            </a:extLst>
          </a:blip>
          <a:srcRect l="53135" t="6535" r="35253" b="80400"/>
          <a:stretch/>
        </p:blipFill>
        <p:spPr>
          <a:xfrm>
            <a:off x="5199360" y="4632913"/>
            <a:ext cx="227204" cy="252052"/>
          </a:xfrm>
          <a:prstGeom prst="rect">
            <a:avLst/>
          </a:prstGeom>
        </p:spPr>
      </p:pic>
      <p:pic>
        <p:nvPicPr>
          <p:cNvPr id="51" name="Picture 50">
            <a:extLst>
              <a:ext uri="{FF2B5EF4-FFF2-40B4-BE49-F238E27FC236}">
                <a16:creationId xmlns:a16="http://schemas.microsoft.com/office/drawing/2014/main" id="{3A349A48-D16E-BC4D-8FAA-1D992C38C3FD}"/>
              </a:ext>
            </a:extLst>
          </p:cNvPr>
          <p:cNvPicPr>
            <a:picLocks noChangeAspect="1"/>
          </p:cNvPicPr>
          <p:nvPr/>
        </p:nvPicPr>
        <p:blipFill rotWithShape="1">
          <a:blip r:embed="rId3">
            <a:extLst>
              <a:ext uri="{28A0092B-C50C-407E-A947-70E740481C1C}">
                <a14:useLocalDpi xmlns:a14="http://schemas.microsoft.com/office/drawing/2010/main" val="0"/>
              </a:ext>
            </a:extLst>
          </a:blip>
          <a:srcRect r="90431" b="91510"/>
          <a:stretch/>
        </p:blipFill>
        <p:spPr>
          <a:xfrm>
            <a:off x="6016945" y="4545401"/>
            <a:ext cx="237356" cy="207640"/>
          </a:xfrm>
          <a:prstGeom prst="rect">
            <a:avLst/>
          </a:prstGeom>
        </p:spPr>
      </p:pic>
    </p:spTree>
    <p:extLst>
      <p:ext uri="{BB962C8B-B14F-4D97-AF65-F5344CB8AC3E}">
        <p14:creationId xmlns:p14="http://schemas.microsoft.com/office/powerpoint/2010/main" val="2343761122"/>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F16F7B-0AB5-7946-A3FC-B01A4EDE85D3}"/>
              </a:ext>
            </a:extLst>
          </p:cNvPr>
          <p:cNvSpPr>
            <a:spLocks noGrp="1"/>
          </p:cNvSpPr>
          <p:nvPr>
            <p:ph type="title"/>
          </p:nvPr>
        </p:nvSpPr>
        <p:spPr/>
        <p:txBody>
          <a:bodyPr/>
          <a:lstStyle/>
          <a:p>
            <a:r>
              <a:rPr lang="en-US"/>
              <a:t>Reference Genome Bias</a:t>
            </a:r>
          </a:p>
        </p:txBody>
      </p:sp>
      <p:sp>
        <p:nvSpPr>
          <p:cNvPr id="4" name="Slide Number Placeholder 3">
            <a:extLst>
              <a:ext uri="{FF2B5EF4-FFF2-40B4-BE49-F238E27FC236}">
                <a16:creationId xmlns:a16="http://schemas.microsoft.com/office/drawing/2014/main" id="{6E48ED90-018B-344C-BC80-1F9ADA6EC0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84FE4530-A23D-E54F-9547-B59A6AE040E1}"/>
              </a:ext>
            </a:extLst>
          </p:cNvPr>
          <p:cNvPicPr>
            <a:picLocks noChangeAspect="1"/>
          </p:cNvPicPr>
          <p:nvPr/>
        </p:nvPicPr>
        <p:blipFill rotWithShape="1">
          <a:blip r:embed="rId2">
            <a:extLst>
              <a:ext uri="{28A0092B-C50C-407E-A947-70E740481C1C}">
                <a14:useLocalDpi xmlns:a14="http://schemas.microsoft.com/office/drawing/2010/main"/>
              </a:ext>
            </a:extLst>
          </a:blip>
          <a:srcRect b="6862"/>
          <a:stretch/>
        </p:blipFill>
        <p:spPr>
          <a:xfrm>
            <a:off x="1284176" y="1103986"/>
            <a:ext cx="6575648" cy="3909190"/>
          </a:xfrm>
          <a:prstGeom prst="rect">
            <a:avLst/>
          </a:prstGeom>
        </p:spPr>
      </p:pic>
      <p:sp>
        <p:nvSpPr>
          <p:cNvPr id="9" name="Rectangle 8">
            <a:extLst>
              <a:ext uri="{FF2B5EF4-FFF2-40B4-BE49-F238E27FC236}">
                <a16:creationId xmlns:a16="http://schemas.microsoft.com/office/drawing/2014/main" id="{D7D7506D-F628-7E48-A651-D183AFEB27EB}"/>
              </a:ext>
            </a:extLst>
          </p:cNvPr>
          <p:cNvSpPr/>
          <p:nvPr/>
        </p:nvSpPr>
        <p:spPr>
          <a:xfrm>
            <a:off x="1259632" y="6309320"/>
            <a:ext cx="7740352" cy="58477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22222"/>
                </a:solidFill>
                <a:effectLst/>
                <a:uLnTx/>
                <a:uFillTx/>
                <a:latin typeface="Arial" panose="020B0604020202020204" pitchFamily="34" charset="0"/>
                <a:ea typeface="+mn-ea"/>
                <a:cs typeface="+mn-cs"/>
              </a:rPr>
              <a:t>Sherman+, “</a:t>
            </a:r>
            <a:r>
              <a:rPr kumimoji="0" lang="en-US" sz="1600" b="0" i="0" u="none" strike="noStrike" kern="1200" cap="none" spc="0" normalizeH="0" baseline="0" noProof="0">
                <a:ln>
                  <a:noFill/>
                </a:ln>
                <a:solidFill>
                  <a:srgbClr val="222222"/>
                </a:solidFill>
                <a:effectLst/>
                <a:uLnTx/>
                <a:uFillTx/>
                <a:latin typeface="Arial" panose="020B0604020202020204" pitchFamily="34" charset="0"/>
                <a:ea typeface="+mn-ea"/>
                <a:cs typeface="+mn-cs"/>
                <a:hlinkClick r:id="rId3"/>
              </a:rPr>
              <a:t>Assembly of a pan-genome from deep sequencing of 910 humans of African descent</a:t>
            </a:r>
            <a:r>
              <a:rPr kumimoji="0" lang="en-US" sz="1600" b="0" i="0" u="none" strike="noStrike" kern="1200" cap="none" spc="0" normalizeH="0" baseline="0" noProof="0">
                <a:ln>
                  <a:noFill/>
                </a:ln>
                <a:solidFill>
                  <a:srgbClr val="222222"/>
                </a:solidFill>
                <a:effectLst/>
                <a:uLnTx/>
                <a:uFillTx/>
                <a:latin typeface="Arial" panose="020B0604020202020204" pitchFamily="34" charset="0"/>
                <a:ea typeface="+mn-ea"/>
                <a:cs typeface="+mn-cs"/>
              </a:rPr>
              <a:t>” </a:t>
            </a:r>
            <a:r>
              <a:rPr kumimoji="0" lang="en-US" sz="1600" b="0" i="1" u="none" strike="noStrike" kern="1200" cap="none" spc="0" normalizeH="0" baseline="0" noProof="0">
                <a:ln>
                  <a:noFill/>
                </a:ln>
                <a:solidFill>
                  <a:srgbClr val="222222"/>
                </a:solidFill>
                <a:effectLst/>
                <a:uLnTx/>
                <a:uFillTx/>
                <a:latin typeface="Arial" panose="020B0604020202020204" pitchFamily="34" charset="0"/>
                <a:ea typeface="+mn-ea"/>
                <a:cs typeface="+mn-cs"/>
              </a:rPr>
              <a:t>Nature genetics</a:t>
            </a:r>
            <a:r>
              <a:rPr kumimoji="0" lang="en-US" sz="1600" b="0" i="0" u="none" strike="noStrike" kern="1200" cap="none" spc="0" normalizeH="0" baseline="0" noProof="0">
                <a:ln>
                  <a:noFill/>
                </a:ln>
                <a:solidFill>
                  <a:srgbClr val="222222"/>
                </a:solidFill>
                <a:effectLst/>
                <a:uLnTx/>
                <a:uFillTx/>
                <a:latin typeface="Arial" panose="020B0604020202020204" pitchFamily="34" charset="0"/>
                <a:ea typeface="+mn-ea"/>
                <a:cs typeface="+mn-cs"/>
              </a:rPr>
              <a:t>, 2019.</a:t>
            </a:r>
            <a:endParaRPr kumimoji="0" lang="en-US" sz="1600" b="0" i="0" u="none" strike="noStrike" kern="1200" cap="none" spc="0" normalizeH="0" baseline="0" noProof="0">
              <a:ln>
                <a:noFill/>
              </a:ln>
              <a:solidFill>
                <a:srgbClr val="000000"/>
              </a:solidFill>
              <a:effectLst/>
              <a:uLnTx/>
              <a:uFillTx/>
              <a:latin typeface="Tahoma"/>
              <a:ea typeface="+mn-ea"/>
              <a:cs typeface="+mn-cs"/>
            </a:endParaRPr>
          </a:p>
        </p:txBody>
      </p:sp>
      <p:sp>
        <p:nvSpPr>
          <p:cNvPr id="10" name="Rectangle 9">
            <a:extLst>
              <a:ext uri="{FF2B5EF4-FFF2-40B4-BE49-F238E27FC236}">
                <a16:creationId xmlns:a16="http://schemas.microsoft.com/office/drawing/2014/main" id="{501ACD16-E564-774B-9CA7-AE58D75D41DD}"/>
              </a:ext>
            </a:extLst>
          </p:cNvPr>
          <p:cNvSpPr/>
          <p:nvPr/>
        </p:nvSpPr>
        <p:spPr>
          <a:xfrm>
            <a:off x="499736" y="5268445"/>
            <a:ext cx="8144529" cy="95410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Tahoma"/>
                <a:ea typeface="+mn-ea"/>
                <a:cs typeface="+mn-cs"/>
              </a:rPr>
              <a:t>“African pan-genome contains ~10% more DNA bases than the current human reference genome” </a:t>
            </a:r>
          </a:p>
        </p:txBody>
      </p:sp>
    </p:spTree>
    <p:extLst>
      <p:ext uri="{BB962C8B-B14F-4D97-AF65-F5344CB8AC3E}">
        <p14:creationId xmlns:p14="http://schemas.microsoft.com/office/powerpoint/2010/main" val="2331380351"/>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C6725B-AA18-8F49-803D-92697F2A63DA}"/>
              </a:ext>
            </a:extLst>
          </p:cNvPr>
          <p:cNvSpPr>
            <a:spLocks noGrp="1"/>
          </p:cNvSpPr>
          <p:nvPr>
            <p:ph type="title"/>
          </p:nvPr>
        </p:nvSpPr>
        <p:spPr/>
        <p:txBody>
          <a:bodyPr/>
          <a:lstStyle/>
          <a:p>
            <a:r>
              <a:rPr lang="en-US"/>
              <a:t>Time to Change the Reference Genome</a:t>
            </a:r>
          </a:p>
        </p:txBody>
      </p:sp>
      <p:pic>
        <p:nvPicPr>
          <p:cNvPr id="6" name="Content Placeholder 5">
            <a:extLst>
              <a:ext uri="{FF2B5EF4-FFF2-40B4-BE49-F238E27FC236}">
                <a16:creationId xmlns:a16="http://schemas.microsoft.com/office/drawing/2014/main" id="{3B7A8719-7D79-1F44-AEB4-FD068E05E68E}"/>
              </a:ext>
            </a:extLst>
          </p:cNvPr>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779909" y="980728"/>
            <a:ext cx="7584183" cy="4176464"/>
          </a:xfrm>
        </p:spPr>
      </p:pic>
      <p:sp>
        <p:nvSpPr>
          <p:cNvPr id="4" name="Slide Number Placeholder 3">
            <a:extLst>
              <a:ext uri="{FF2B5EF4-FFF2-40B4-BE49-F238E27FC236}">
                <a16:creationId xmlns:a16="http://schemas.microsoft.com/office/drawing/2014/main" id="{8830D4F1-A135-2549-BF17-E3AB3C9CBF7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Rectangle 6">
            <a:extLst>
              <a:ext uri="{FF2B5EF4-FFF2-40B4-BE49-F238E27FC236}">
                <a16:creationId xmlns:a16="http://schemas.microsoft.com/office/drawing/2014/main" id="{D7AFC093-281F-8F4A-BB82-AEB906A22172}"/>
              </a:ext>
            </a:extLst>
          </p:cNvPr>
          <p:cNvSpPr/>
          <p:nvPr/>
        </p:nvSpPr>
        <p:spPr>
          <a:xfrm>
            <a:off x="84861" y="5227975"/>
            <a:ext cx="8974279" cy="120032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0000"/>
                </a:solidFill>
                <a:effectLst/>
                <a:uLnTx/>
                <a:uFillTx/>
                <a:latin typeface="Tahoma"/>
                <a:ea typeface="+mn-ea"/>
                <a:cs typeface="+mn-cs"/>
              </a:rPr>
              <a:t>“Switching to a consensus reference would offer important advantages over the continued use of the current reference with few disadvantages”</a:t>
            </a:r>
          </a:p>
        </p:txBody>
      </p:sp>
      <p:sp>
        <p:nvSpPr>
          <p:cNvPr id="8" name="Rectangle 7">
            <a:extLst>
              <a:ext uri="{FF2B5EF4-FFF2-40B4-BE49-F238E27FC236}">
                <a16:creationId xmlns:a16="http://schemas.microsoft.com/office/drawing/2014/main" id="{D7B74FD4-DAFA-3F48-9C87-6E7CDB771321}"/>
              </a:ext>
            </a:extLst>
          </p:cNvPr>
          <p:cNvSpPr/>
          <p:nvPr/>
        </p:nvSpPr>
        <p:spPr>
          <a:xfrm>
            <a:off x="1187624" y="6396335"/>
            <a:ext cx="8208912"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err="1">
                <a:ln>
                  <a:noFill/>
                </a:ln>
                <a:solidFill>
                  <a:srgbClr val="000000"/>
                </a:solidFill>
                <a:effectLst/>
                <a:uLnTx/>
                <a:uFillTx/>
                <a:latin typeface="Tahoma"/>
                <a:ea typeface="+mn-ea"/>
                <a:cs typeface="+mn-cs"/>
              </a:rPr>
              <a:t>Ballouz</a:t>
            </a:r>
            <a:r>
              <a:rPr kumimoji="0" lang="en-US" sz="1600" b="0" i="0" u="none" strike="noStrike" kern="1200" cap="none" spc="0" normalizeH="0" baseline="0" noProof="0">
                <a:ln>
                  <a:noFill/>
                </a:ln>
                <a:solidFill>
                  <a:srgbClr val="000000"/>
                </a:solidFill>
                <a:effectLst/>
                <a:uLnTx/>
                <a:uFillTx/>
                <a:latin typeface="Tahoma"/>
                <a:ea typeface="+mn-ea"/>
                <a:cs typeface="+mn-cs"/>
              </a:rPr>
              <a:t>+, "</a:t>
            </a:r>
            <a:r>
              <a:rPr kumimoji="0" lang="en-US" sz="1600" b="0" i="0" u="none" strike="noStrike" kern="1200" cap="none" spc="0" normalizeH="0" baseline="0" noProof="0">
                <a:ln>
                  <a:noFill/>
                </a:ln>
                <a:solidFill>
                  <a:srgbClr val="000000"/>
                </a:solidFill>
                <a:effectLst/>
                <a:uLnTx/>
                <a:uFillTx/>
                <a:latin typeface="Tahoma"/>
                <a:ea typeface="+mn-ea"/>
                <a:cs typeface="+mn-cs"/>
                <a:hlinkClick r:id="rId4"/>
              </a:rPr>
              <a:t>Is it time to change the reference genome?</a:t>
            </a:r>
            <a:r>
              <a:rPr kumimoji="0" lang="en-US" sz="1600" b="0" i="0" u="none" strike="noStrike" kern="1200" cap="none" spc="0" normalizeH="0" baseline="0" noProof="0">
                <a:ln>
                  <a:noFill/>
                </a:ln>
                <a:solidFill>
                  <a:srgbClr val="000000"/>
                </a:solidFill>
                <a:effectLst/>
                <a:uLnTx/>
                <a:uFillTx/>
                <a:latin typeface="Tahoma"/>
                <a:ea typeface="+mn-ea"/>
                <a:cs typeface="+mn-cs"/>
              </a:rPr>
              <a:t>", Genome Biology, 2019</a:t>
            </a:r>
          </a:p>
        </p:txBody>
      </p:sp>
    </p:spTree>
    <p:extLst>
      <p:ext uri="{BB962C8B-B14F-4D97-AF65-F5344CB8AC3E}">
        <p14:creationId xmlns:p14="http://schemas.microsoft.com/office/powerpoint/2010/main" val="17155051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MAGNET (AACBB 2018, TIR 2017)</a:t>
            </a:r>
          </a:p>
        </p:txBody>
      </p:sp>
      <p:sp>
        <p:nvSpPr>
          <p:cNvPr id="3" name="Content Placeholder 2"/>
          <p:cNvSpPr>
            <a:spLocks noGrp="1"/>
          </p:cNvSpPr>
          <p:nvPr>
            <p:ph idx="1"/>
          </p:nvPr>
        </p:nvSpPr>
        <p:spPr>
          <a:xfrm>
            <a:off x="103092" y="923374"/>
            <a:ext cx="9094694" cy="4876800"/>
          </a:xfrm>
        </p:spPr>
        <p:txBody>
          <a:bodyPr/>
          <a:lstStyle/>
          <a:p>
            <a:r>
              <a:rPr lang="en-US" u="sng" dirty="0"/>
              <a:t>Key observation: </a:t>
            </a:r>
            <a:r>
              <a:rPr lang="en-US" dirty="0"/>
              <a:t>the use of </a:t>
            </a:r>
            <a:r>
              <a:rPr lang="en-US" b="1" dirty="0">
                <a:solidFill>
                  <a:srgbClr val="FF0000"/>
                </a:solidFill>
              </a:rPr>
              <a:t>AND operation </a:t>
            </a:r>
            <a:r>
              <a:rPr lang="en-US" dirty="0"/>
              <a:t>to check if a zero (match) exists in a column introduces filtering inaccuracy.</a:t>
            </a:r>
          </a:p>
          <a:p>
            <a:r>
              <a:rPr lang="en-US" u="sng" dirty="0"/>
              <a:t>Key Idea: </a:t>
            </a:r>
            <a:r>
              <a:rPr lang="en-US" dirty="0"/>
              <a:t>count the </a:t>
            </a:r>
            <a:r>
              <a:rPr lang="en-US" b="1" dirty="0"/>
              <a:t>consecutive zeros </a:t>
            </a:r>
            <a:r>
              <a:rPr lang="en-US" dirty="0"/>
              <a:t>in each mask and select the longest in a divide-and-conquer approach.</a:t>
            </a:r>
            <a:endParaRPr lang="en-US" b="1" dirty="0">
              <a:solidFill>
                <a:srgbClr val="FF0000"/>
              </a:solidFill>
            </a:endParaRPr>
          </a:p>
          <a:p>
            <a:r>
              <a:rPr lang="en-US" b="1" dirty="0">
                <a:solidFill>
                  <a:srgbClr val="FF0000"/>
                </a:solidFill>
              </a:rPr>
              <a:t>MAGNET</a:t>
            </a:r>
            <a:r>
              <a:rPr lang="en-US" dirty="0">
                <a:solidFill>
                  <a:srgbClr val="FF0000"/>
                </a:solidFill>
              </a:rPr>
              <a:t> </a:t>
            </a:r>
            <a:r>
              <a:rPr lang="en-US" dirty="0"/>
              <a:t>is </a:t>
            </a:r>
            <a:r>
              <a:rPr lang="en-US" b="1" dirty="0"/>
              <a:t>17x to 105x more accurate </a:t>
            </a:r>
            <a:r>
              <a:rPr lang="en-US" dirty="0"/>
              <a:t>than GateKeeper and SHD.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350</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graphicFrame>
        <p:nvGraphicFramePr>
          <p:cNvPr id="7" name="Object 6"/>
          <p:cNvGraphicFramePr>
            <a:graphicFrameLocks noChangeAspect="1"/>
          </p:cNvGraphicFramePr>
          <p:nvPr/>
        </p:nvGraphicFramePr>
        <p:xfrm>
          <a:off x="-2223249" y="3271830"/>
          <a:ext cx="11785629" cy="3200408"/>
        </p:xfrm>
        <a:graphic>
          <a:graphicData uri="http://schemas.openxmlformats.org/presentationml/2006/ole">
            <mc:AlternateContent xmlns:mc="http://schemas.openxmlformats.org/markup-compatibility/2006">
              <mc:Choice xmlns:v="urn:schemas-microsoft-com:vml" Requires="v">
                <p:oleObj name="Visio" r:id="rId3" imgW="9371552" imgH="2549212" progId="Visio.Drawing.11">
                  <p:embed/>
                </p:oleObj>
              </mc:Choice>
              <mc:Fallback>
                <p:oleObj name="Visio" r:id="rId3" imgW="9371552" imgH="2549212" progId="Visio.Drawing.11">
                  <p:embed/>
                  <p:pic>
                    <p:nvPicPr>
                      <p:cNvPr id="7" name="Object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23249" y="3271830"/>
                        <a:ext cx="11785629" cy="3200408"/>
                      </a:xfrm>
                      <a:prstGeom prst="rect">
                        <a:avLst/>
                      </a:prstGeom>
                      <a:noFill/>
                    </p:spPr>
                  </p:pic>
                </p:oleObj>
              </mc:Fallback>
            </mc:AlternateContent>
          </a:graphicData>
        </a:graphic>
      </p:graphicFrame>
    </p:spTree>
    <p:extLst>
      <p:ext uri="{BB962C8B-B14F-4D97-AF65-F5344CB8AC3E}">
        <p14:creationId xmlns:p14="http://schemas.microsoft.com/office/powerpoint/2010/main" val="2641561276"/>
      </p:ext>
    </p:extLst>
  </p:cSld>
  <p:clrMapOvr>
    <a:masterClrMapping/>
  </p:clrMapOvr>
  <p:transition/>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MAGNET Walkthrough</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351</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graphicFrame>
        <p:nvGraphicFramePr>
          <p:cNvPr id="4" name="Diagram 3"/>
          <p:cNvGraphicFramePr/>
          <p:nvPr/>
        </p:nvGraphicFramePr>
        <p:xfrm>
          <a:off x="39756" y="979729"/>
          <a:ext cx="8988287" cy="47894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6" name="Object 5"/>
          <p:cNvGraphicFramePr>
            <a:graphicFrameLocks noChangeAspect="1"/>
          </p:cNvGraphicFramePr>
          <p:nvPr/>
        </p:nvGraphicFramePr>
        <p:xfrm>
          <a:off x="-22652" y="1641794"/>
          <a:ext cx="9189305" cy="2165708"/>
        </p:xfrm>
        <a:graphic>
          <a:graphicData uri="http://schemas.openxmlformats.org/presentationml/2006/ole">
            <mc:AlternateContent xmlns:mc="http://schemas.openxmlformats.org/markup-compatibility/2006">
              <mc:Choice xmlns:v="urn:schemas-microsoft-com:vml" Requires="v">
                <p:oleObj name="Visio" r:id="rId8" imgW="9250442" imgH="2181260" progId="Visio.Drawing.11">
                  <p:embed/>
                </p:oleObj>
              </mc:Choice>
              <mc:Fallback>
                <p:oleObj name="Visio" r:id="rId8" imgW="9250442" imgH="2181260" progId="Visio.Drawing.11">
                  <p:embed/>
                  <p:pic>
                    <p:nvPicPr>
                      <p:cNvPr id="6" name="Object 5"/>
                      <p:cNvPicPr/>
                      <p:nvPr/>
                    </p:nvPicPr>
                    <p:blipFill>
                      <a:blip r:embed="rId9"/>
                      <a:stretch>
                        <a:fillRect/>
                      </a:stretch>
                    </p:blipFill>
                    <p:spPr>
                      <a:xfrm>
                        <a:off x="-22652" y="1641794"/>
                        <a:ext cx="9189305" cy="2165708"/>
                      </a:xfrm>
                      <a:prstGeom prst="rect">
                        <a:avLst/>
                      </a:prstGeom>
                    </p:spPr>
                  </p:pic>
                </p:oleObj>
              </mc:Fallback>
            </mc:AlternateContent>
          </a:graphicData>
        </a:graphic>
      </p:graphicFrame>
      <p:sp>
        <p:nvSpPr>
          <p:cNvPr id="7" name="Rounded Rectangle 6"/>
          <p:cNvSpPr/>
          <p:nvPr/>
        </p:nvSpPr>
        <p:spPr>
          <a:xfrm>
            <a:off x="3347864" y="1996725"/>
            <a:ext cx="4877113" cy="1554480"/>
          </a:xfrm>
          <a:prstGeom prst="roundRect">
            <a:avLst>
              <a:gd name="adj" fmla="val 5975"/>
            </a:avLst>
          </a:prstGeom>
          <a:noFill/>
          <a:ln w="53975">
            <a:solidFill>
              <a:srgbClr val="FF0000"/>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sp>
        <p:nvSpPr>
          <p:cNvPr id="8" name="Rounded Rectangle 7"/>
          <p:cNvSpPr/>
          <p:nvPr/>
        </p:nvSpPr>
        <p:spPr>
          <a:xfrm>
            <a:off x="3275856" y="1999225"/>
            <a:ext cx="91440" cy="1554480"/>
          </a:xfrm>
          <a:prstGeom prst="roundRect">
            <a:avLst>
              <a:gd name="adj" fmla="val 5975"/>
            </a:avLst>
          </a:prstGeom>
          <a:solidFill>
            <a:srgbClr val="FFFF00"/>
          </a:solidFill>
          <a:ln w="53975">
            <a:solidFill>
              <a:srgbClr val="FF0000"/>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sp>
        <p:nvSpPr>
          <p:cNvPr id="9" name="Rounded Rectangle 8"/>
          <p:cNvSpPr/>
          <p:nvPr/>
        </p:nvSpPr>
        <p:spPr>
          <a:xfrm>
            <a:off x="8244408" y="1986735"/>
            <a:ext cx="91440" cy="1554480"/>
          </a:xfrm>
          <a:prstGeom prst="roundRect">
            <a:avLst>
              <a:gd name="adj" fmla="val 5975"/>
            </a:avLst>
          </a:prstGeom>
          <a:solidFill>
            <a:srgbClr val="FFFF00"/>
          </a:solidFill>
          <a:ln w="53975">
            <a:solidFill>
              <a:srgbClr val="FF0000"/>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sp>
        <p:nvSpPr>
          <p:cNvPr id="10" name="Rectangle 9"/>
          <p:cNvSpPr/>
          <p:nvPr/>
        </p:nvSpPr>
        <p:spPr>
          <a:xfrm>
            <a:off x="755576" y="4824514"/>
            <a:ext cx="6516216" cy="461665"/>
          </a:xfrm>
          <a:prstGeom prst="rect">
            <a:avLst/>
          </a:prstGeom>
          <a:solidFill>
            <a:srgbClr val="FFFF00"/>
          </a:solidFill>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rPr>
              <a:t>Exclude the errors from the search space</a:t>
            </a:r>
          </a:p>
        </p:txBody>
      </p:sp>
      <p:sp>
        <p:nvSpPr>
          <p:cNvPr id="5" name="Up Arrow 4"/>
          <p:cNvSpPr/>
          <p:nvPr/>
        </p:nvSpPr>
        <p:spPr>
          <a:xfrm>
            <a:off x="3184416" y="3663486"/>
            <a:ext cx="307464" cy="354931"/>
          </a:xfrm>
          <a:prstGeom prst="upArrow">
            <a:avLst/>
          </a:prstGeom>
          <a:solidFill>
            <a:srgbClr val="FFFF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1" name="Up Arrow 10"/>
          <p:cNvSpPr/>
          <p:nvPr/>
        </p:nvSpPr>
        <p:spPr>
          <a:xfrm>
            <a:off x="8152968" y="3645024"/>
            <a:ext cx="307464" cy="354931"/>
          </a:xfrm>
          <a:prstGeom prst="upArrow">
            <a:avLst/>
          </a:prstGeom>
          <a:solidFill>
            <a:srgbClr val="FFFF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2" name="Rectangle 11"/>
          <p:cNvSpPr/>
          <p:nvPr/>
        </p:nvSpPr>
        <p:spPr>
          <a:xfrm>
            <a:off x="755576" y="5487615"/>
            <a:ext cx="7272808" cy="461665"/>
          </a:xfrm>
          <a:prstGeom prst="rect">
            <a:avLst/>
          </a:prstGeom>
          <a:solidFill>
            <a:srgbClr val="FFFF00"/>
          </a:solidFill>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rPr>
              <a:t>Divide the problem into two </a:t>
            </a:r>
            <a:r>
              <a:rPr kumimoji="0" lang="en-US" sz="2400" b="0" i="0" u="none" strike="noStrike" kern="1200" cap="none" spc="0" normalizeH="0" baseline="0" noProof="0" dirty="0" err="1">
                <a:ln>
                  <a:noFill/>
                </a:ln>
                <a:solidFill>
                  <a:srgbClr val="000000"/>
                </a:solidFill>
                <a:effectLst/>
                <a:uLnTx/>
                <a:uFillTx/>
                <a:latin typeface="Tahoma"/>
                <a:ea typeface="+mn-ea"/>
                <a:cs typeface="+mn-cs"/>
              </a:rPr>
              <a:t>subproblems</a:t>
            </a:r>
            <a:r>
              <a:rPr kumimoji="0" lang="en-US" sz="2400" b="0" i="0" u="none" strike="noStrike" kern="1200" cap="none" spc="0" normalizeH="0" baseline="0" noProof="0" dirty="0">
                <a:ln>
                  <a:noFill/>
                </a:ln>
                <a:solidFill>
                  <a:srgbClr val="000000"/>
                </a:solidFill>
                <a:effectLst/>
                <a:uLnTx/>
                <a:uFillTx/>
                <a:latin typeface="Tahoma"/>
                <a:ea typeface="+mn-ea"/>
                <a:cs typeface="+mn-cs"/>
              </a:rPr>
              <a:t> and repeat</a:t>
            </a:r>
          </a:p>
        </p:txBody>
      </p:sp>
      <p:sp>
        <p:nvSpPr>
          <p:cNvPr id="14" name="Rounded Rectangle 13"/>
          <p:cNvSpPr/>
          <p:nvPr/>
        </p:nvSpPr>
        <p:spPr>
          <a:xfrm>
            <a:off x="3093458" y="2001642"/>
            <a:ext cx="55107" cy="1554480"/>
          </a:xfrm>
          <a:prstGeom prst="roundRect">
            <a:avLst>
              <a:gd name="adj" fmla="val 5975"/>
            </a:avLst>
          </a:prstGeom>
          <a:solidFill>
            <a:srgbClr val="FFFF00"/>
          </a:solidFill>
          <a:ln w="9525">
            <a:solidFill>
              <a:srgbClr val="FF0000"/>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sp>
        <p:nvSpPr>
          <p:cNvPr id="16" name="Rounded Rectangle 15"/>
          <p:cNvSpPr/>
          <p:nvPr/>
        </p:nvSpPr>
        <p:spPr>
          <a:xfrm>
            <a:off x="8630910" y="1986735"/>
            <a:ext cx="423595" cy="1554480"/>
          </a:xfrm>
          <a:prstGeom prst="roundRect">
            <a:avLst>
              <a:gd name="adj" fmla="val 5975"/>
            </a:avLst>
          </a:prstGeom>
          <a:noFill/>
          <a:ln w="53975">
            <a:solidFill>
              <a:srgbClr val="FF0000"/>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sp>
        <p:nvSpPr>
          <p:cNvPr id="17" name="Rounded Rectangle 16"/>
          <p:cNvSpPr/>
          <p:nvPr/>
        </p:nvSpPr>
        <p:spPr>
          <a:xfrm>
            <a:off x="1493263" y="2018536"/>
            <a:ext cx="1583294" cy="1554480"/>
          </a:xfrm>
          <a:prstGeom prst="roundRect">
            <a:avLst>
              <a:gd name="adj" fmla="val 5975"/>
            </a:avLst>
          </a:prstGeom>
          <a:noFill/>
          <a:ln w="53975">
            <a:solidFill>
              <a:srgbClr val="FF0000"/>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sp>
        <p:nvSpPr>
          <p:cNvPr id="23" name="Rounded Rectangle 22"/>
          <p:cNvSpPr/>
          <p:nvPr/>
        </p:nvSpPr>
        <p:spPr>
          <a:xfrm>
            <a:off x="8571955" y="1971408"/>
            <a:ext cx="55107" cy="1554480"/>
          </a:xfrm>
          <a:prstGeom prst="roundRect">
            <a:avLst>
              <a:gd name="adj" fmla="val 5975"/>
            </a:avLst>
          </a:prstGeom>
          <a:solidFill>
            <a:srgbClr val="FFFF00"/>
          </a:solidFill>
          <a:ln w="9525">
            <a:solidFill>
              <a:srgbClr val="FF0000"/>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sp>
        <p:nvSpPr>
          <p:cNvPr id="24" name="Rounded Rectangle 23"/>
          <p:cNvSpPr/>
          <p:nvPr/>
        </p:nvSpPr>
        <p:spPr>
          <a:xfrm>
            <a:off x="8387710" y="1986735"/>
            <a:ext cx="180397" cy="1554480"/>
          </a:xfrm>
          <a:prstGeom prst="roundRect">
            <a:avLst>
              <a:gd name="adj" fmla="val 5975"/>
            </a:avLst>
          </a:prstGeom>
          <a:noFill/>
          <a:ln w="53975">
            <a:solidFill>
              <a:srgbClr val="FF0000"/>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sp>
        <p:nvSpPr>
          <p:cNvPr id="25" name="Rounded Rectangle 24"/>
          <p:cNvSpPr/>
          <p:nvPr/>
        </p:nvSpPr>
        <p:spPr>
          <a:xfrm>
            <a:off x="3167467" y="1971424"/>
            <a:ext cx="104541" cy="1554480"/>
          </a:xfrm>
          <a:prstGeom prst="roundRect">
            <a:avLst>
              <a:gd name="adj" fmla="val 5975"/>
            </a:avLst>
          </a:prstGeom>
          <a:noFill/>
          <a:ln w="53975">
            <a:solidFill>
              <a:srgbClr val="FF0000"/>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sp>
        <p:nvSpPr>
          <p:cNvPr id="26" name="Rectangle 25"/>
          <p:cNvSpPr/>
          <p:nvPr/>
        </p:nvSpPr>
        <p:spPr>
          <a:xfrm>
            <a:off x="755576" y="4181312"/>
            <a:ext cx="6516216" cy="461665"/>
          </a:xfrm>
          <a:prstGeom prst="rect">
            <a:avLst/>
          </a:prstGeom>
          <a:solidFill>
            <a:srgbClr val="FFFF00"/>
          </a:solidFill>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rPr>
              <a:t>Find the longest segment of consecutive zeros</a:t>
            </a:r>
          </a:p>
        </p:txBody>
      </p:sp>
      <p:sp>
        <p:nvSpPr>
          <p:cNvPr id="13" name="Rectangle 12"/>
          <p:cNvSpPr/>
          <p:nvPr/>
        </p:nvSpPr>
        <p:spPr>
          <a:xfrm>
            <a:off x="1527313" y="6323090"/>
            <a:ext cx="6116420" cy="58477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hlinkClick r:id="rId10"/>
              </a:rPr>
              <a:t>"MAGNET: understanding and improving the accuracy of genome pre-alignment filtering"</a:t>
            </a:r>
            <a:r>
              <a:rPr kumimoji="0" lang="en-US" sz="1600" b="0" i="0" u="none" strike="noStrike" kern="1200" cap="none" spc="0" normalizeH="0" baseline="0" noProof="0" dirty="0">
                <a:ln>
                  <a:noFill/>
                </a:ln>
                <a:solidFill>
                  <a:srgbClr val="000000"/>
                </a:solidFill>
                <a:effectLst/>
                <a:uLnTx/>
                <a:uFillTx/>
                <a:latin typeface="Tahoma"/>
                <a:ea typeface="+mn-ea"/>
                <a:cs typeface="+mn-cs"/>
              </a:rPr>
              <a:t>, </a:t>
            </a:r>
            <a:r>
              <a:rPr kumimoji="0" lang="en-US" sz="1600" b="0" i="1" u="none" strike="noStrike" kern="1200" cap="none" spc="0" normalizeH="0" baseline="0" noProof="0" dirty="0" err="1">
                <a:ln>
                  <a:noFill/>
                </a:ln>
                <a:solidFill>
                  <a:srgbClr val="000000"/>
                </a:solidFill>
                <a:effectLst/>
                <a:uLnTx/>
                <a:uFillTx/>
                <a:latin typeface="Tahoma"/>
                <a:ea typeface="+mn-ea"/>
                <a:cs typeface="+mn-cs"/>
              </a:rPr>
              <a:t>arXiv</a:t>
            </a:r>
            <a:r>
              <a:rPr kumimoji="0" lang="en-US" sz="1600" b="0" i="1" u="none" strike="noStrike" kern="1200" cap="none" spc="0" normalizeH="0" baseline="0" noProof="0" dirty="0">
                <a:ln>
                  <a:noFill/>
                </a:ln>
                <a:solidFill>
                  <a:srgbClr val="000000"/>
                </a:solidFill>
                <a:effectLst/>
                <a:uLnTx/>
                <a:uFillTx/>
                <a:latin typeface="Tahoma"/>
                <a:ea typeface="+mn-ea"/>
                <a:cs typeface="+mn-cs"/>
              </a:rPr>
              <a:t> preprint </a:t>
            </a:r>
            <a:r>
              <a:rPr kumimoji="0" lang="en-US" sz="1600" b="0" i="0" u="none" strike="noStrike" kern="1200" cap="none" spc="0" normalizeH="0" baseline="0" noProof="0" dirty="0">
                <a:ln>
                  <a:noFill/>
                </a:ln>
                <a:solidFill>
                  <a:srgbClr val="000000"/>
                </a:solidFill>
                <a:effectLst/>
                <a:uLnTx/>
                <a:uFillTx/>
                <a:latin typeface="Tahoma"/>
                <a:ea typeface="+mn-ea"/>
                <a:cs typeface="+mn-cs"/>
              </a:rPr>
              <a:t>2017</a:t>
            </a:r>
          </a:p>
        </p:txBody>
      </p:sp>
    </p:spTree>
    <p:extLst>
      <p:ext uri="{BB962C8B-B14F-4D97-AF65-F5344CB8AC3E}">
        <p14:creationId xmlns:p14="http://schemas.microsoft.com/office/powerpoint/2010/main" val="312344348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mph" presetSubtype="2" fill="hold" nodeType="clickEffect">
                                  <p:stCondLst>
                                    <p:cond delay="0"/>
                                  </p:stCondLst>
                                  <p:childTnLst>
                                    <p:animClr clrSpc="rgb" dir="cw">
                                      <p:cBhvr>
                                        <p:cTn id="16" dur="2000" fill="hold"/>
                                        <p:tgtEl>
                                          <p:spTgt spid="7"/>
                                        </p:tgtEl>
                                        <p:attrNameLst>
                                          <p:attrName>fillcolor</p:attrName>
                                        </p:attrNameLst>
                                      </p:cBhvr>
                                      <p:to>
                                        <a:srgbClr val="606060"/>
                                      </p:to>
                                    </p:animClr>
                                    <p:set>
                                      <p:cBhvr>
                                        <p:cTn id="17" dur="2000" fill="hold"/>
                                        <p:tgtEl>
                                          <p:spTgt spid="7"/>
                                        </p:tgtEl>
                                        <p:attrNameLst>
                                          <p:attrName>fill.type</p:attrName>
                                        </p:attrNameLst>
                                      </p:cBhvr>
                                      <p:to>
                                        <p:strVal val="solid"/>
                                      </p:to>
                                    </p:set>
                                    <p:set>
                                      <p:cBhvr>
                                        <p:cTn id="18" dur="2000" fill="hold"/>
                                        <p:tgtEl>
                                          <p:spTgt spid="7"/>
                                        </p:tgtEl>
                                        <p:attrNameLst>
                                          <p:attrName>fill.on</p:attrName>
                                        </p:attrNameLst>
                                      </p:cBhvr>
                                      <p:to>
                                        <p:strVal val="true"/>
                                      </p:to>
                                    </p:set>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500" fill="hold"/>
                                        <p:tgtEl>
                                          <p:spTgt spid="9"/>
                                        </p:tgtEl>
                                        <p:attrNameLst>
                                          <p:attrName>ppt_x</p:attrName>
                                        </p:attrNameLst>
                                      </p:cBhvr>
                                      <p:tavLst>
                                        <p:tav tm="0">
                                          <p:val>
                                            <p:strVal val="#ppt_x"/>
                                          </p:val>
                                        </p:tav>
                                        <p:tav tm="100000">
                                          <p:val>
                                            <p:strVal val="#ppt_x"/>
                                          </p:val>
                                        </p:tav>
                                      </p:tavLst>
                                    </p:anim>
                                    <p:anim calcmode="lin" valueType="num">
                                      <p:cBhvr additive="base">
                                        <p:cTn id="24" dur="500" fill="hold"/>
                                        <p:tgtEl>
                                          <p:spTgt spid="9"/>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500" fill="hold"/>
                                        <p:tgtEl>
                                          <p:spTgt spid="8"/>
                                        </p:tgtEl>
                                        <p:attrNameLst>
                                          <p:attrName>ppt_x</p:attrName>
                                        </p:attrNameLst>
                                      </p:cBhvr>
                                      <p:tavLst>
                                        <p:tav tm="0">
                                          <p:val>
                                            <p:strVal val="#ppt_x"/>
                                          </p:val>
                                        </p:tav>
                                        <p:tav tm="100000">
                                          <p:val>
                                            <p:strVal val="#ppt_x"/>
                                          </p:val>
                                        </p:tav>
                                      </p:tavLst>
                                    </p:anim>
                                    <p:anim calcmode="lin" valueType="num">
                                      <p:cBhvr additive="base">
                                        <p:cTn id="2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wipe(down)">
                                      <p:cBhvr>
                                        <p:cTn id="33" dur="500"/>
                                        <p:tgtEl>
                                          <p:spTgt spid="5"/>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wipe(down)">
                                      <p:cBhvr>
                                        <p:cTn id="36" dur="500"/>
                                        <p:tgtEl>
                                          <p:spTgt spid="11"/>
                                        </p:tgtEl>
                                      </p:cBhvr>
                                    </p:animEffect>
                                  </p:childTnLst>
                                </p:cTn>
                              </p:par>
                            </p:childTnLst>
                          </p:cTn>
                        </p:par>
                        <p:par>
                          <p:cTn id="37" fill="hold">
                            <p:stCondLst>
                              <p:cond delay="500"/>
                            </p:stCondLst>
                            <p:childTnLst>
                              <p:par>
                                <p:cTn id="38" presetID="26" presetClass="emph" presetSubtype="0" fill="hold" grpId="1" nodeType="afterEffect">
                                  <p:stCondLst>
                                    <p:cond delay="0"/>
                                  </p:stCondLst>
                                  <p:childTnLst>
                                    <p:animEffect transition="out" filter="fade">
                                      <p:cBhvr>
                                        <p:cTn id="39" dur="500" tmFilter="0, 0; .2, .5; .8, .5; 1, 0"/>
                                        <p:tgtEl>
                                          <p:spTgt spid="5"/>
                                        </p:tgtEl>
                                      </p:cBhvr>
                                    </p:animEffect>
                                    <p:animScale>
                                      <p:cBhvr>
                                        <p:cTn id="40" dur="250" autoRev="1" fill="hold"/>
                                        <p:tgtEl>
                                          <p:spTgt spid="5"/>
                                        </p:tgtEl>
                                      </p:cBhvr>
                                      <p:by x="105000" y="105000"/>
                                    </p:animScale>
                                  </p:childTnLst>
                                </p:cTn>
                              </p:par>
                            </p:childTnLst>
                          </p:cTn>
                        </p:par>
                        <p:par>
                          <p:cTn id="41" fill="hold">
                            <p:stCondLst>
                              <p:cond delay="1000"/>
                            </p:stCondLst>
                            <p:childTnLst>
                              <p:par>
                                <p:cTn id="42" presetID="26" presetClass="emph" presetSubtype="0" fill="hold" grpId="1" nodeType="afterEffect">
                                  <p:stCondLst>
                                    <p:cond delay="0"/>
                                  </p:stCondLst>
                                  <p:childTnLst>
                                    <p:animEffect transition="out" filter="fade">
                                      <p:cBhvr>
                                        <p:cTn id="43" dur="500" tmFilter="0, 0; .2, .5; .8, .5; 1, 0"/>
                                        <p:tgtEl>
                                          <p:spTgt spid="11"/>
                                        </p:tgtEl>
                                      </p:cBhvr>
                                    </p:animEffect>
                                    <p:animScale>
                                      <p:cBhvr>
                                        <p:cTn id="44" dur="250" autoRev="1" fill="hold"/>
                                        <p:tgtEl>
                                          <p:spTgt spid="11"/>
                                        </p:tgtEl>
                                      </p:cBhvr>
                                      <p:by x="105000" y="105000"/>
                                    </p:animScale>
                                  </p:childTnLst>
                                </p:cTn>
                              </p:par>
                            </p:childTnLst>
                          </p:cTn>
                        </p:par>
                        <p:par>
                          <p:cTn id="45" fill="hold">
                            <p:stCondLst>
                              <p:cond delay="1500"/>
                            </p:stCondLst>
                            <p:childTnLst>
                              <p:par>
                                <p:cTn id="46" presetID="10" presetClass="entr" presetSubtype="0" fill="hold" grpId="0" nodeType="afterEffect">
                                  <p:stCondLst>
                                    <p:cond delay="0"/>
                                  </p:stCondLst>
                                  <p:childTnLst>
                                    <p:set>
                                      <p:cBhvr>
                                        <p:cTn id="47" dur="1" fill="hold">
                                          <p:stCondLst>
                                            <p:cond delay="0"/>
                                          </p:stCondLst>
                                        </p:cTn>
                                        <p:tgtEl>
                                          <p:spTgt spid="10"/>
                                        </p:tgtEl>
                                        <p:attrNameLst>
                                          <p:attrName>style.visibility</p:attrName>
                                        </p:attrNameLst>
                                      </p:cBhvr>
                                      <p:to>
                                        <p:strVal val="visible"/>
                                      </p:to>
                                    </p:set>
                                    <p:animEffect transition="in" filter="fade">
                                      <p:cBhvr>
                                        <p:cTn id="48" dur="500"/>
                                        <p:tgtEl>
                                          <p:spTgt spid="10"/>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2"/>
                                        </p:tgtEl>
                                        <p:attrNameLst>
                                          <p:attrName>style.visibility</p:attrName>
                                        </p:attrNameLst>
                                      </p:cBhvr>
                                      <p:to>
                                        <p:strVal val="visible"/>
                                      </p:to>
                                    </p:set>
                                    <p:animEffect transition="in" filter="fade">
                                      <p:cBhvr>
                                        <p:cTn id="53" dur="500"/>
                                        <p:tgtEl>
                                          <p:spTgt spid="12"/>
                                        </p:tgtEl>
                                      </p:cBhvr>
                                    </p:animEffect>
                                  </p:childTnLst>
                                </p:cTn>
                              </p:par>
                            </p:childTnLst>
                          </p:cTn>
                        </p:par>
                      </p:childTnLst>
                    </p:cTn>
                  </p:par>
                  <p:par>
                    <p:cTn id="54" fill="hold">
                      <p:stCondLst>
                        <p:cond delay="indefinite"/>
                      </p:stCondLst>
                      <p:childTnLst>
                        <p:par>
                          <p:cTn id="55" fill="hold">
                            <p:stCondLst>
                              <p:cond delay="0"/>
                            </p:stCondLst>
                            <p:childTnLst>
                              <p:par>
                                <p:cTn id="56" presetID="53" presetClass="entr" presetSubtype="16" fill="hold" grpId="0" nodeType="click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p:cTn id="58" dur="500" fill="hold"/>
                                        <p:tgtEl>
                                          <p:spTgt spid="17"/>
                                        </p:tgtEl>
                                        <p:attrNameLst>
                                          <p:attrName>ppt_w</p:attrName>
                                        </p:attrNameLst>
                                      </p:cBhvr>
                                      <p:tavLst>
                                        <p:tav tm="0">
                                          <p:val>
                                            <p:fltVal val="0"/>
                                          </p:val>
                                        </p:tav>
                                        <p:tav tm="100000">
                                          <p:val>
                                            <p:strVal val="#ppt_w"/>
                                          </p:val>
                                        </p:tav>
                                      </p:tavLst>
                                    </p:anim>
                                    <p:anim calcmode="lin" valueType="num">
                                      <p:cBhvr>
                                        <p:cTn id="59" dur="500" fill="hold"/>
                                        <p:tgtEl>
                                          <p:spTgt spid="17"/>
                                        </p:tgtEl>
                                        <p:attrNameLst>
                                          <p:attrName>ppt_h</p:attrName>
                                        </p:attrNameLst>
                                      </p:cBhvr>
                                      <p:tavLst>
                                        <p:tav tm="0">
                                          <p:val>
                                            <p:fltVal val="0"/>
                                          </p:val>
                                        </p:tav>
                                        <p:tav tm="100000">
                                          <p:val>
                                            <p:strVal val="#ppt_h"/>
                                          </p:val>
                                        </p:tav>
                                      </p:tavLst>
                                    </p:anim>
                                    <p:animEffect transition="in" filter="fade">
                                      <p:cBhvr>
                                        <p:cTn id="60" dur="500"/>
                                        <p:tgtEl>
                                          <p:spTgt spid="17"/>
                                        </p:tgtEl>
                                      </p:cBhvr>
                                    </p:animEffect>
                                  </p:childTnLst>
                                </p:cTn>
                              </p:par>
                              <p:par>
                                <p:cTn id="61" presetID="53" presetClass="entr" presetSubtype="16" fill="hold" grpId="0" nodeType="withEffect">
                                  <p:stCondLst>
                                    <p:cond delay="0"/>
                                  </p:stCondLst>
                                  <p:childTnLst>
                                    <p:set>
                                      <p:cBhvr>
                                        <p:cTn id="62" dur="1" fill="hold">
                                          <p:stCondLst>
                                            <p:cond delay="0"/>
                                          </p:stCondLst>
                                        </p:cTn>
                                        <p:tgtEl>
                                          <p:spTgt spid="16"/>
                                        </p:tgtEl>
                                        <p:attrNameLst>
                                          <p:attrName>style.visibility</p:attrName>
                                        </p:attrNameLst>
                                      </p:cBhvr>
                                      <p:to>
                                        <p:strVal val="visible"/>
                                      </p:to>
                                    </p:set>
                                    <p:anim calcmode="lin" valueType="num">
                                      <p:cBhvr>
                                        <p:cTn id="63" dur="500" fill="hold"/>
                                        <p:tgtEl>
                                          <p:spTgt spid="16"/>
                                        </p:tgtEl>
                                        <p:attrNameLst>
                                          <p:attrName>ppt_w</p:attrName>
                                        </p:attrNameLst>
                                      </p:cBhvr>
                                      <p:tavLst>
                                        <p:tav tm="0">
                                          <p:val>
                                            <p:fltVal val="0"/>
                                          </p:val>
                                        </p:tav>
                                        <p:tav tm="100000">
                                          <p:val>
                                            <p:strVal val="#ppt_w"/>
                                          </p:val>
                                        </p:tav>
                                      </p:tavLst>
                                    </p:anim>
                                    <p:anim calcmode="lin" valueType="num">
                                      <p:cBhvr>
                                        <p:cTn id="64" dur="500" fill="hold"/>
                                        <p:tgtEl>
                                          <p:spTgt spid="16"/>
                                        </p:tgtEl>
                                        <p:attrNameLst>
                                          <p:attrName>ppt_h</p:attrName>
                                        </p:attrNameLst>
                                      </p:cBhvr>
                                      <p:tavLst>
                                        <p:tav tm="0">
                                          <p:val>
                                            <p:fltVal val="0"/>
                                          </p:val>
                                        </p:tav>
                                        <p:tav tm="100000">
                                          <p:val>
                                            <p:strVal val="#ppt_h"/>
                                          </p:val>
                                        </p:tav>
                                      </p:tavLst>
                                    </p:anim>
                                    <p:animEffect transition="in" filter="fade">
                                      <p:cBhvr>
                                        <p:cTn id="65" dur="500"/>
                                        <p:tgtEl>
                                          <p:spTgt spid="16"/>
                                        </p:tgtEl>
                                      </p:cBhvr>
                                    </p:animEffect>
                                  </p:childTnLst>
                                </p:cTn>
                              </p:par>
                            </p:childTnLst>
                          </p:cTn>
                        </p:par>
                      </p:childTnLst>
                    </p:cTn>
                  </p:par>
                  <p:par>
                    <p:cTn id="66" fill="hold">
                      <p:stCondLst>
                        <p:cond delay="indefinite"/>
                      </p:stCondLst>
                      <p:childTnLst>
                        <p:par>
                          <p:cTn id="67" fill="hold">
                            <p:stCondLst>
                              <p:cond delay="0"/>
                            </p:stCondLst>
                            <p:childTnLst>
                              <p:par>
                                <p:cTn id="68" presetID="1" presetClass="emph" presetSubtype="2" fill="hold" nodeType="clickEffect">
                                  <p:stCondLst>
                                    <p:cond delay="0"/>
                                  </p:stCondLst>
                                  <p:childTnLst>
                                    <p:animClr clrSpc="rgb" dir="cw">
                                      <p:cBhvr>
                                        <p:cTn id="69" dur="2000" fill="hold"/>
                                        <p:tgtEl>
                                          <p:spTgt spid="17"/>
                                        </p:tgtEl>
                                        <p:attrNameLst>
                                          <p:attrName>fillcolor</p:attrName>
                                        </p:attrNameLst>
                                      </p:cBhvr>
                                      <p:to>
                                        <a:srgbClr val="606060"/>
                                      </p:to>
                                    </p:animClr>
                                    <p:set>
                                      <p:cBhvr>
                                        <p:cTn id="70" dur="2000" fill="hold"/>
                                        <p:tgtEl>
                                          <p:spTgt spid="17"/>
                                        </p:tgtEl>
                                        <p:attrNameLst>
                                          <p:attrName>fill.type</p:attrName>
                                        </p:attrNameLst>
                                      </p:cBhvr>
                                      <p:to>
                                        <p:strVal val="solid"/>
                                      </p:to>
                                    </p:set>
                                    <p:set>
                                      <p:cBhvr>
                                        <p:cTn id="71" dur="2000" fill="hold"/>
                                        <p:tgtEl>
                                          <p:spTgt spid="17"/>
                                        </p:tgtEl>
                                        <p:attrNameLst>
                                          <p:attrName>fill.on</p:attrName>
                                        </p:attrNameLst>
                                      </p:cBhvr>
                                      <p:to>
                                        <p:strVal val="true"/>
                                      </p:to>
                                    </p:set>
                                  </p:childTnLst>
                                </p:cTn>
                              </p:par>
                              <p:par>
                                <p:cTn id="72" presetID="1" presetClass="emph" presetSubtype="2" fill="hold" nodeType="withEffect">
                                  <p:stCondLst>
                                    <p:cond delay="0"/>
                                  </p:stCondLst>
                                  <p:childTnLst>
                                    <p:animClr clrSpc="rgb" dir="cw">
                                      <p:cBhvr>
                                        <p:cTn id="73" dur="2000" fill="hold"/>
                                        <p:tgtEl>
                                          <p:spTgt spid="16"/>
                                        </p:tgtEl>
                                        <p:attrNameLst>
                                          <p:attrName>fillcolor</p:attrName>
                                        </p:attrNameLst>
                                      </p:cBhvr>
                                      <p:to>
                                        <a:srgbClr val="606060"/>
                                      </p:to>
                                    </p:animClr>
                                    <p:set>
                                      <p:cBhvr>
                                        <p:cTn id="74" dur="2000" fill="hold"/>
                                        <p:tgtEl>
                                          <p:spTgt spid="16"/>
                                        </p:tgtEl>
                                        <p:attrNameLst>
                                          <p:attrName>fill.type</p:attrName>
                                        </p:attrNameLst>
                                      </p:cBhvr>
                                      <p:to>
                                        <p:strVal val="solid"/>
                                      </p:to>
                                    </p:set>
                                    <p:set>
                                      <p:cBhvr>
                                        <p:cTn id="75" dur="2000" fill="hold"/>
                                        <p:tgtEl>
                                          <p:spTgt spid="16"/>
                                        </p:tgtEl>
                                        <p:attrNameLst>
                                          <p:attrName>fill.on</p:attrName>
                                        </p:attrNameLst>
                                      </p:cBhvr>
                                      <p:to>
                                        <p:strVal val="true"/>
                                      </p:to>
                                    </p:set>
                                  </p:childTnLst>
                                </p:cTn>
                              </p:par>
                            </p:childTnLst>
                          </p:cTn>
                        </p:par>
                      </p:childTnLst>
                    </p:cTn>
                  </p:par>
                  <p:par>
                    <p:cTn id="76" fill="hold">
                      <p:stCondLst>
                        <p:cond delay="indefinite"/>
                      </p:stCondLst>
                      <p:childTnLst>
                        <p:par>
                          <p:cTn id="77" fill="hold">
                            <p:stCondLst>
                              <p:cond delay="0"/>
                            </p:stCondLst>
                            <p:childTnLst>
                              <p:par>
                                <p:cTn id="78" presetID="22" presetClass="entr" presetSubtype="4" fill="hold" grpId="0" nodeType="clickEffect">
                                  <p:stCondLst>
                                    <p:cond delay="0"/>
                                  </p:stCondLst>
                                  <p:childTnLst>
                                    <p:set>
                                      <p:cBhvr>
                                        <p:cTn id="79" dur="1" fill="hold">
                                          <p:stCondLst>
                                            <p:cond delay="0"/>
                                          </p:stCondLst>
                                        </p:cTn>
                                        <p:tgtEl>
                                          <p:spTgt spid="14"/>
                                        </p:tgtEl>
                                        <p:attrNameLst>
                                          <p:attrName>style.visibility</p:attrName>
                                        </p:attrNameLst>
                                      </p:cBhvr>
                                      <p:to>
                                        <p:strVal val="visible"/>
                                      </p:to>
                                    </p:set>
                                    <p:animEffect transition="in" filter="wipe(down)">
                                      <p:cBhvr>
                                        <p:cTn id="80" dur="500"/>
                                        <p:tgtEl>
                                          <p:spTgt spid="14"/>
                                        </p:tgtEl>
                                      </p:cBhvr>
                                    </p:animEffect>
                                  </p:childTnLst>
                                </p:cTn>
                              </p:par>
                              <p:par>
                                <p:cTn id="81" presetID="22" presetClass="entr" presetSubtype="4" fill="hold" grpId="0" nodeType="withEffect">
                                  <p:stCondLst>
                                    <p:cond delay="0"/>
                                  </p:stCondLst>
                                  <p:childTnLst>
                                    <p:set>
                                      <p:cBhvr>
                                        <p:cTn id="82" dur="1" fill="hold">
                                          <p:stCondLst>
                                            <p:cond delay="0"/>
                                          </p:stCondLst>
                                        </p:cTn>
                                        <p:tgtEl>
                                          <p:spTgt spid="23"/>
                                        </p:tgtEl>
                                        <p:attrNameLst>
                                          <p:attrName>style.visibility</p:attrName>
                                        </p:attrNameLst>
                                      </p:cBhvr>
                                      <p:to>
                                        <p:strVal val="visible"/>
                                      </p:to>
                                    </p:set>
                                    <p:animEffect transition="in" filter="wipe(down)">
                                      <p:cBhvr>
                                        <p:cTn id="83" dur="500"/>
                                        <p:tgtEl>
                                          <p:spTgt spid="23"/>
                                        </p:tgtEl>
                                      </p:cBhvr>
                                    </p:animEffect>
                                  </p:childTnLst>
                                </p:cTn>
                              </p:par>
                              <p:par>
                                <p:cTn id="84" presetID="53" presetClass="entr" presetSubtype="16" fill="hold" grpId="0" nodeType="withEffect">
                                  <p:stCondLst>
                                    <p:cond delay="0"/>
                                  </p:stCondLst>
                                  <p:childTnLst>
                                    <p:set>
                                      <p:cBhvr>
                                        <p:cTn id="85" dur="1" fill="hold">
                                          <p:stCondLst>
                                            <p:cond delay="0"/>
                                          </p:stCondLst>
                                        </p:cTn>
                                        <p:tgtEl>
                                          <p:spTgt spid="24"/>
                                        </p:tgtEl>
                                        <p:attrNameLst>
                                          <p:attrName>style.visibility</p:attrName>
                                        </p:attrNameLst>
                                      </p:cBhvr>
                                      <p:to>
                                        <p:strVal val="visible"/>
                                      </p:to>
                                    </p:set>
                                    <p:anim calcmode="lin" valueType="num">
                                      <p:cBhvr>
                                        <p:cTn id="86" dur="500" fill="hold"/>
                                        <p:tgtEl>
                                          <p:spTgt spid="24"/>
                                        </p:tgtEl>
                                        <p:attrNameLst>
                                          <p:attrName>ppt_w</p:attrName>
                                        </p:attrNameLst>
                                      </p:cBhvr>
                                      <p:tavLst>
                                        <p:tav tm="0">
                                          <p:val>
                                            <p:fltVal val="0"/>
                                          </p:val>
                                        </p:tav>
                                        <p:tav tm="100000">
                                          <p:val>
                                            <p:strVal val="#ppt_w"/>
                                          </p:val>
                                        </p:tav>
                                      </p:tavLst>
                                    </p:anim>
                                    <p:anim calcmode="lin" valueType="num">
                                      <p:cBhvr>
                                        <p:cTn id="87" dur="500" fill="hold"/>
                                        <p:tgtEl>
                                          <p:spTgt spid="24"/>
                                        </p:tgtEl>
                                        <p:attrNameLst>
                                          <p:attrName>ppt_h</p:attrName>
                                        </p:attrNameLst>
                                      </p:cBhvr>
                                      <p:tavLst>
                                        <p:tav tm="0">
                                          <p:val>
                                            <p:fltVal val="0"/>
                                          </p:val>
                                        </p:tav>
                                        <p:tav tm="100000">
                                          <p:val>
                                            <p:strVal val="#ppt_h"/>
                                          </p:val>
                                        </p:tav>
                                      </p:tavLst>
                                    </p:anim>
                                    <p:animEffect transition="in" filter="fade">
                                      <p:cBhvr>
                                        <p:cTn id="88" dur="500"/>
                                        <p:tgtEl>
                                          <p:spTgt spid="24"/>
                                        </p:tgtEl>
                                      </p:cBhvr>
                                    </p:animEffect>
                                  </p:childTnLst>
                                </p:cTn>
                              </p:par>
                              <p:par>
                                <p:cTn id="89" presetID="1" presetClass="emph" presetSubtype="2" fill="hold" nodeType="withEffect">
                                  <p:stCondLst>
                                    <p:cond delay="0"/>
                                  </p:stCondLst>
                                  <p:childTnLst>
                                    <p:animClr clrSpc="rgb" dir="cw">
                                      <p:cBhvr>
                                        <p:cTn id="90" dur="2000" fill="hold"/>
                                        <p:tgtEl>
                                          <p:spTgt spid="24"/>
                                        </p:tgtEl>
                                        <p:attrNameLst>
                                          <p:attrName>fillcolor</p:attrName>
                                        </p:attrNameLst>
                                      </p:cBhvr>
                                      <p:to>
                                        <a:srgbClr val="606060"/>
                                      </p:to>
                                    </p:animClr>
                                    <p:set>
                                      <p:cBhvr>
                                        <p:cTn id="91" dur="2000" fill="hold"/>
                                        <p:tgtEl>
                                          <p:spTgt spid="24"/>
                                        </p:tgtEl>
                                        <p:attrNameLst>
                                          <p:attrName>fill.type</p:attrName>
                                        </p:attrNameLst>
                                      </p:cBhvr>
                                      <p:to>
                                        <p:strVal val="solid"/>
                                      </p:to>
                                    </p:set>
                                    <p:set>
                                      <p:cBhvr>
                                        <p:cTn id="92" dur="2000" fill="hold"/>
                                        <p:tgtEl>
                                          <p:spTgt spid="24"/>
                                        </p:tgtEl>
                                        <p:attrNameLst>
                                          <p:attrName>fill.on</p:attrName>
                                        </p:attrNameLst>
                                      </p:cBhvr>
                                      <p:to>
                                        <p:strVal val="true"/>
                                      </p:to>
                                    </p:set>
                                  </p:childTnLst>
                                </p:cTn>
                              </p:par>
                              <p:par>
                                <p:cTn id="93" presetID="53" presetClass="entr" presetSubtype="16" fill="hold" grpId="0" nodeType="withEffect">
                                  <p:stCondLst>
                                    <p:cond delay="0"/>
                                  </p:stCondLst>
                                  <p:childTnLst>
                                    <p:set>
                                      <p:cBhvr>
                                        <p:cTn id="94" dur="1" fill="hold">
                                          <p:stCondLst>
                                            <p:cond delay="0"/>
                                          </p:stCondLst>
                                        </p:cTn>
                                        <p:tgtEl>
                                          <p:spTgt spid="25"/>
                                        </p:tgtEl>
                                        <p:attrNameLst>
                                          <p:attrName>style.visibility</p:attrName>
                                        </p:attrNameLst>
                                      </p:cBhvr>
                                      <p:to>
                                        <p:strVal val="visible"/>
                                      </p:to>
                                    </p:set>
                                    <p:anim calcmode="lin" valueType="num">
                                      <p:cBhvr>
                                        <p:cTn id="95" dur="500" fill="hold"/>
                                        <p:tgtEl>
                                          <p:spTgt spid="25"/>
                                        </p:tgtEl>
                                        <p:attrNameLst>
                                          <p:attrName>ppt_w</p:attrName>
                                        </p:attrNameLst>
                                      </p:cBhvr>
                                      <p:tavLst>
                                        <p:tav tm="0">
                                          <p:val>
                                            <p:fltVal val="0"/>
                                          </p:val>
                                        </p:tav>
                                        <p:tav tm="100000">
                                          <p:val>
                                            <p:strVal val="#ppt_w"/>
                                          </p:val>
                                        </p:tav>
                                      </p:tavLst>
                                    </p:anim>
                                    <p:anim calcmode="lin" valueType="num">
                                      <p:cBhvr>
                                        <p:cTn id="96" dur="500" fill="hold"/>
                                        <p:tgtEl>
                                          <p:spTgt spid="25"/>
                                        </p:tgtEl>
                                        <p:attrNameLst>
                                          <p:attrName>ppt_h</p:attrName>
                                        </p:attrNameLst>
                                      </p:cBhvr>
                                      <p:tavLst>
                                        <p:tav tm="0">
                                          <p:val>
                                            <p:fltVal val="0"/>
                                          </p:val>
                                        </p:tav>
                                        <p:tav tm="100000">
                                          <p:val>
                                            <p:strVal val="#ppt_h"/>
                                          </p:val>
                                        </p:tav>
                                      </p:tavLst>
                                    </p:anim>
                                    <p:animEffect transition="in" filter="fade">
                                      <p:cBhvr>
                                        <p:cTn id="97" dur="500"/>
                                        <p:tgtEl>
                                          <p:spTgt spid="25"/>
                                        </p:tgtEl>
                                      </p:cBhvr>
                                    </p:animEffect>
                                  </p:childTnLst>
                                </p:cTn>
                              </p:par>
                              <p:par>
                                <p:cTn id="98" presetID="1" presetClass="emph" presetSubtype="2" fill="hold" nodeType="withEffect">
                                  <p:stCondLst>
                                    <p:cond delay="0"/>
                                  </p:stCondLst>
                                  <p:childTnLst>
                                    <p:animClr clrSpc="rgb" dir="cw">
                                      <p:cBhvr>
                                        <p:cTn id="99" dur="2000" fill="hold"/>
                                        <p:tgtEl>
                                          <p:spTgt spid="25"/>
                                        </p:tgtEl>
                                        <p:attrNameLst>
                                          <p:attrName>fillcolor</p:attrName>
                                        </p:attrNameLst>
                                      </p:cBhvr>
                                      <p:to>
                                        <a:srgbClr val="606060"/>
                                      </p:to>
                                    </p:animClr>
                                    <p:set>
                                      <p:cBhvr>
                                        <p:cTn id="100" dur="2000" fill="hold"/>
                                        <p:tgtEl>
                                          <p:spTgt spid="25"/>
                                        </p:tgtEl>
                                        <p:attrNameLst>
                                          <p:attrName>fill.type</p:attrName>
                                        </p:attrNameLst>
                                      </p:cBhvr>
                                      <p:to>
                                        <p:strVal val="solid"/>
                                      </p:to>
                                    </p:set>
                                    <p:set>
                                      <p:cBhvr>
                                        <p:cTn id="101" dur="2000" fill="hold"/>
                                        <p:tgtEl>
                                          <p:spTgt spid="25"/>
                                        </p:tgtEl>
                                        <p:attrNameLst>
                                          <p:attrName>fill.on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5" grpId="0" animBg="1"/>
      <p:bldP spid="5" grpId="1" animBg="1"/>
      <p:bldP spid="11" grpId="0" animBg="1"/>
      <p:bldP spid="11" grpId="1" animBg="1"/>
      <p:bldP spid="12" grpId="0" animBg="1"/>
      <p:bldP spid="14" grpId="0" animBg="1"/>
      <p:bldP spid="16" grpId="0" animBg="1"/>
      <p:bldP spid="17" grpId="0" animBg="1"/>
      <p:bldP spid="23" grpId="0" animBg="1"/>
      <p:bldP spid="24" grpId="0" animBg="1"/>
      <p:bldP spid="25" grpId="0" animBg="1"/>
      <p:bldP spid="26" grpId="0" animBg="1"/>
    </p:bld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C9F26D18-72E3-3349-94E7-5830BD2A057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Content Placeholder 2">
            <a:extLst>
              <a:ext uri="{FF2B5EF4-FFF2-40B4-BE49-F238E27FC236}">
                <a16:creationId xmlns:a16="http://schemas.microsoft.com/office/drawing/2014/main" id="{E9D6D256-8E01-7C45-9595-09CF5C58CC76}"/>
              </a:ext>
            </a:extLst>
          </p:cNvPr>
          <p:cNvSpPr txBox="1">
            <a:spLocks/>
          </p:cNvSpPr>
          <p:nvPr/>
        </p:nvSpPr>
        <p:spPr>
          <a:xfrm>
            <a:off x="228600" y="2492896"/>
            <a:ext cx="8610600" cy="1368152"/>
          </a:xfrm>
          <a:prstGeom prst="rect">
            <a:avLst/>
          </a:prstGeom>
        </p:spPr>
        <p:txBody>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ctr" defTabSz="914400" rtl="0" eaLnBrk="0" fontAlgn="base" latinLnBrk="0" hangingPunct="0">
              <a:lnSpc>
                <a:spcPct val="150000"/>
              </a:lnSpc>
              <a:spcBef>
                <a:spcPct val="20000"/>
              </a:spcBef>
              <a:spcAft>
                <a:spcPct val="0"/>
              </a:spcAft>
              <a:buClr>
                <a:srgbClr val="CC9900"/>
              </a:buClr>
              <a:buSzPct val="65000"/>
              <a:buFont typeface="Wingdings" pitchFamily="2" charset="2"/>
              <a:buNone/>
              <a:tabLst/>
              <a:defRPr/>
            </a:pPr>
            <a:r>
              <a:rPr kumimoji="0" lang="en-US" sz="4800" b="0" i="0" u="none" strike="noStrike" kern="0" cap="none" spc="0" normalizeH="0" baseline="0" noProof="0">
                <a:ln>
                  <a:noFill/>
                </a:ln>
                <a:solidFill>
                  <a:srgbClr val="000000"/>
                </a:solidFill>
                <a:effectLst/>
                <a:uLnTx/>
                <a:uFillTx/>
                <a:latin typeface="Tahoma"/>
                <a:ea typeface="+mn-ea"/>
                <a:cs typeface="+mn-cs"/>
              </a:rPr>
              <a:t>What if we got a </a:t>
            </a:r>
            <a:r>
              <a:rPr kumimoji="0" lang="en-US" sz="4800" b="0" i="0" u="none" strike="noStrike" kern="0" cap="none" spc="0" normalizeH="0" baseline="0" noProof="0">
                <a:ln>
                  <a:noFill/>
                </a:ln>
                <a:solidFill>
                  <a:srgbClr val="FF0000"/>
                </a:solidFill>
                <a:effectLst/>
                <a:uLnTx/>
                <a:uFillTx/>
                <a:latin typeface="Tahoma"/>
                <a:ea typeface="+mn-ea"/>
                <a:cs typeface="+mn-cs"/>
              </a:rPr>
              <a:t>new version </a:t>
            </a:r>
            <a:r>
              <a:rPr kumimoji="0" lang="en-US" sz="4800" b="0" i="0" u="none" strike="noStrike" kern="0" cap="none" spc="0" normalizeH="0" baseline="0" noProof="0">
                <a:ln>
                  <a:noFill/>
                </a:ln>
                <a:solidFill>
                  <a:srgbClr val="000000"/>
                </a:solidFill>
                <a:effectLst/>
                <a:uLnTx/>
                <a:uFillTx/>
                <a:latin typeface="Tahoma"/>
                <a:ea typeface="+mn-ea"/>
                <a:cs typeface="+mn-cs"/>
              </a:rPr>
              <a:t>of the </a:t>
            </a:r>
            <a:r>
              <a:rPr kumimoji="0" lang="en-US" sz="4800" b="0" i="0" u="none" strike="noStrike" kern="0" cap="none" spc="0" normalizeH="0" baseline="0" noProof="0">
                <a:ln>
                  <a:noFill/>
                </a:ln>
                <a:solidFill>
                  <a:srgbClr val="0000FF"/>
                </a:solidFill>
                <a:effectLst/>
                <a:uLnTx/>
                <a:uFillTx/>
                <a:latin typeface="Tahoma"/>
                <a:ea typeface="+mn-ea"/>
                <a:cs typeface="+mn-cs"/>
              </a:rPr>
              <a:t>reference genome</a:t>
            </a:r>
            <a:r>
              <a:rPr kumimoji="0" lang="en-US" sz="4800" b="0" i="0" u="none" strike="noStrike" kern="0" cap="none" spc="0" normalizeH="0" baseline="0" noProof="0">
                <a:ln>
                  <a:noFill/>
                </a:ln>
                <a:solidFill>
                  <a:srgbClr val="000000"/>
                </a:solidFill>
                <a:effectLst/>
                <a:uLnTx/>
                <a:uFillTx/>
                <a:latin typeface="Tahoma"/>
                <a:ea typeface="+mn-ea"/>
                <a:cs typeface="+mn-cs"/>
              </a:rPr>
              <a:t>?</a:t>
            </a:r>
          </a:p>
        </p:txBody>
      </p:sp>
    </p:spTree>
    <p:extLst>
      <p:ext uri="{BB962C8B-B14F-4D97-AF65-F5344CB8AC3E}">
        <p14:creationId xmlns:p14="http://schemas.microsoft.com/office/powerpoint/2010/main" val="308965688"/>
      </p:ext>
    </p:extLst>
  </p:cSld>
  <p:clrMapOvr>
    <a:masterClrMapping/>
  </p:clrMapOvr>
  <p:transition/>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756450-4019-0E45-926B-65425FDF0F45}"/>
              </a:ext>
            </a:extLst>
          </p:cNvPr>
          <p:cNvSpPr>
            <a:spLocks noGrp="1"/>
          </p:cNvSpPr>
          <p:nvPr>
            <p:ph type="title"/>
          </p:nvPr>
        </p:nvSpPr>
        <p:spPr/>
        <p:txBody>
          <a:bodyPr/>
          <a:lstStyle/>
          <a:p>
            <a:r>
              <a:rPr lang="en-US" err="1"/>
              <a:t>AirLift</a:t>
            </a:r>
            <a:endParaRPr lang="en-US"/>
          </a:p>
        </p:txBody>
      </p:sp>
      <p:sp>
        <p:nvSpPr>
          <p:cNvPr id="3" name="Content Placeholder 2">
            <a:extLst>
              <a:ext uri="{FF2B5EF4-FFF2-40B4-BE49-F238E27FC236}">
                <a16:creationId xmlns:a16="http://schemas.microsoft.com/office/drawing/2014/main" id="{074ACD95-12EB-7847-899A-9D437BCBF5D4}"/>
              </a:ext>
            </a:extLst>
          </p:cNvPr>
          <p:cNvSpPr>
            <a:spLocks noGrp="1"/>
          </p:cNvSpPr>
          <p:nvPr>
            <p:ph idx="1"/>
          </p:nvPr>
        </p:nvSpPr>
        <p:spPr>
          <a:xfrm>
            <a:off x="107504" y="980728"/>
            <a:ext cx="8731696" cy="5267672"/>
          </a:xfrm>
        </p:spPr>
        <p:txBody>
          <a:bodyPr/>
          <a:lstStyle/>
          <a:p>
            <a:r>
              <a:rPr lang="en-US" sz="2200" b="1">
                <a:solidFill>
                  <a:srgbClr val="0000FF"/>
                </a:solidFill>
              </a:rPr>
              <a:t>Key observation: </a:t>
            </a:r>
            <a:r>
              <a:rPr lang="en" sz="2200">
                <a:solidFill>
                  <a:schemeClr val="dk1"/>
                </a:solidFill>
                <a:ea typeface="Cambria"/>
                <a:cs typeface="Cambria"/>
                <a:sym typeface="Cambria"/>
              </a:rPr>
              <a:t>Reference genomes are updated </a:t>
            </a:r>
            <a:r>
              <a:rPr lang="en" sz="2200">
                <a:solidFill>
                  <a:srgbClr val="0000FF"/>
                </a:solidFill>
                <a:ea typeface="Cambria"/>
                <a:cs typeface="Cambria"/>
                <a:sym typeface="Cambria"/>
              </a:rPr>
              <a:t>frequently</a:t>
            </a:r>
            <a:r>
              <a:rPr lang="en" sz="2200">
                <a:solidFill>
                  <a:schemeClr val="dk1"/>
                </a:solidFill>
                <a:ea typeface="Cambria"/>
                <a:cs typeface="Cambria"/>
                <a:sym typeface="Cambria"/>
              </a:rPr>
              <a:t>. Repeating </a:t>
            </a:r>
            <a:r>
              <a:rPr lang="en" sz="2200" i="1">
                <a:solidFill>
                  <a:srgbClr val="FF0000"/>
                </a:solidFill>
                <a:ea typeface="Cambria"/>
                <a:cs typeface="Cambria"/>
                <a:sym typeface="Cambria"/>
              </a:rPr>
              <a:t>read mapping </a:t>
            </a:r>
            <a:r>
              <a:rPr lang="en" sz="2200" i="1">
                <a:ea typeface="Cambria"/>
                <a:cs typeface="Cambria"/>
                <a:sym typeface="Cambria"/>
              </a:rPr>
              <a:t>is a computationally </a:t>
            </a:r>
            <a:r>
              <a:rPr lang="en" sz="2200" i="1">
                <a:solidFill>
                  <a:srgbClr val="FF0000"/>
                </a:solidFill>
                <a:ea typeface="Cambria"/>
                <a:cs typeface="Cambria"/>
                <a:sym typeface="Cambria"/>
              </a:rPr>
              <a:t>expensive workload</a:t>
            </a:r>
            <a:r>
              <a:rPr lang="en-US" sz="2200">
                <a:solidFill>
                  <a:srgbClr val="FF0000"/>
                </a:solidFill>
              </a:rPr>
              <a:t>.</a:t>
            </a:r>
          </a:p>
          <a:p>
            <a:endParaRPr lang="en-US" sz="2200"/>
          </a:p>
          <a:p>
            <a:r>
              <a:rPr lang="en-US" sz="2200" b="1">
                <a:solidFill>
                  <a:srgbClr val="7030A0"/>
                </a:solidFill>
              </a:rPr>
              <a:t>Key idea: </a:t>
            </a:r>
            <a:r>
              <a:rPr lang="en-US" sz="2200"/>
              <a:t>Update the </a:t>
            </a:r>
            <a:r>
              <a:rPr lang="en-US" sz="2200">
                <a:solidFill>
                  <a:srgbClr val="FF0000"/>
                </a:solidFill>
              </a:rPr>
              <a:t>mapping results </a:t>
            </a:r>
            <a:r>
              <a:rPr lang="en-US" sz="2200"/>
              <a:t>of only </a:t>
            </a:r>
            <a:r>
              <a:rPr lang="en-US" sz="2200">
                <a:solidFill>
                  <a:srgbClr val="FF0000"/>
                </a:solidFill>
              </a:rPr>
              <a:t>affected reads </a:t>
            </a:r>
            <a:r>
              <a:rPr lang="en-US" sz="2200">
                <a:sym typeface="Cambria"/>
              </a:rPr>
              <a:t>depending on how a region in the old reference relates to another region in the new reference. </a:t>
            </a:r>
          </a:p>
          <a:p>
            <a:pPr marL="0" indent="0">
              <a:buNone/>
            </a:pPr>
            <a:endParaRPr lang="en-US" sz="2200"/>
          </a:p>
          <a:p>
            <a:r>
              <a:rPr lang="en-US" sz="2200" b="1">
                <a:solidFill>
                  <a:schemeClr val="tx2"/>
                </a:solidFill>
              </a:rPr>
              <a:t>Key results: </a:t>
            </a:r>
          </a:p>
          <a:p>
            <a:pPr lvl="1"/>
            <a:r>
              <a:rPr lang="en-US"/>
              <a:t>reduces number of </a:t>
            </a:r>
            <a:r>
              <a:rPr lang="en-US">
                <a:solidFill>
                  <a:srgbClr val="FF0000"/>
                </a:solidFill>
              </a:rPr>
              <a:t>reads</a:t>
            </a:r>
            <a:r>
              <a:rPr lang="en-US"/>
              <a:t> that needs to be </a:t>
            </a:r>
            <a:r>
              <a:rPr lang="en-US">
                <a:solidFill>
                  <a:srgbClr val="FF0000"/>
                </a:solidFill>
              </a:rPr>
              <a:t>re-mapped to new reference by up to 99%</a:t>
            </a:r>
            <a:endParaRPr lang="en-US"/>
          </a:p>
          <a:p>
            <a:pPr lvl="1"/>
            <a:r>
              <a:rPr lang="en-US"/>
              <a:t>reduces overall runtime to re-map reads by </a:t>
            </a:r>
            <a:r>
              <a:rPr lang="en-US">
                <a:solidFill>
                  <a:srgbClr val="FF0000"/>
                </a:solidFill>
              </a:rPr>
              <a:t>6.94x</a:t>
            </a:r>
            <a:r>
              <a:rPr lang="en-US"/>
              <a:t>, </a:t>
            </a:r>
            <a:r>
              <a:rPr lang="en-US">
                <a:solidFill>
                  <a:srgbClr val="FF0000"/>
                </a:solidFill>
              </a:rPr>
              <a:t>208x</a:t>
            </a:r>
            <a:r>
              <a:rPr lang="en-US"/>
              <a:t>, and </a:t>
            </a:r>
            <a:r>
              <a:rPr lang="en-US">
                <a:solidFill>
                  <a:srgbClr val="FF0000"/>
                </a:solidFill>
              </a:rPr>
              <a:t>16.4x</a:t>
            </a:r>
            <a:r>
              <a:rPr lang="en-US"/>
              <a:t> for </a:t>
            </a:r>
            <a:r>
              <a:rPr lang="en-US">
                <a:solidFill>
                  <a:srgbClr val="FF0000"/>
                </a:solidFill>
              </a:rPr>
              <a:t>large</a:t>
            </a:r>
            <a:r>
              <a:rPr lang="en-US"/>
              <a:t> (human), </a:t>
            </a:r>
            <a:r>
              <a:rPr lang="en-US">
                <a:solidFill>
                  <a:srgbClr val="FF0000"/>
                </a:solidFill>
              </a:rPr>
              <a:t>medium</a:t>
            </a:r>
            <a:r>
              <a:rPr lang="en-US"/>
              <a:t> (C. </a:t>
            </a:r>
            <a:r>
              <a:rPr lang="en-US" err="1"/>
              <a:t>elegans</a:t>
            </a:r>
            <a:r>
              <a:rPr lang="en-US"/>
              <a:t>), and </a:t>
            </a:r>
            <a:r>
              <a:rPr lang="en-US">
                <a:solidFill>
                  <a:srgbClr val="FF0000"/>
                </a:solidFill>
              </a:rPr>
              <a:t>small</a:t>
            </a:r>
            <a:r>
              <a:rPr lang="en-US"/>
              <a:t> (yeast) reference genomes</a:t>
            </a:r>
          </a:p>
        </p:txBody>
      </p:sp>
      <p:sp>
        <p:nvSpPr>
          <p:cNvPr id="4" name="Slide Number Placeholder 3">
            <a:extLst>
              <a:ext uri="{FF2B5EF4-FFF2-40B4-BE49-F238E27FC236}">
                <a16:creationId xmlns:a16="http://schemas.microsoft.com/office/drawing/2014/main" id="{1C47F27C-D744-8E4B-9BAB-6443BA99860A}"/>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42800965"/>
      </p:ext>
    </p:extLst>
  </p:cSld>
  <p:clrMapOvr>
    <a:masterClrMapping/>
  </p:clrMapOvr>
  <p:transition/>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a:extLst>
              <a:ext uri="{FF2B5EF4-FFF2-40B4-BE49-F238E27FC236}">
                <a16:creationId xmlns:a16="http://schemas.microsoft.com/office/drawing/2014/main" id="{3281276A-D54D-5D47-A038-B2D2DFD55227}"/>
              </a:ext>
            </a:extLst>
          </p:cNvPr>
          <p:cNvSpPr>
            <a:spLocks noGrp="1"/>
          </p:cNvSpPr>
          <p:nvPr>
            <p:ph type="title"/>
          </p:nvPr>
        </p:nvSpPr>
        <p:spPr/>
        <p:txBody>
          <a:bodyPr/>
          <a:lstStyle/>
          <a:p>
            <a:r>
              <a:rPr lang="en-US"/>
              <a:t>Clustering the Reference Genome Regions</a:t>
            </a:r>
          </a:p>
        </p:txBody>
      </p:sp>
      <p:sp>
        <p:nvSpPr>
          <p:cNvPr id="2" name="Slide Number Placeholder 1">
            <a:extLst>
              <a:ext uri="{FF2B5EF4-FFF2-40B4-BE49-F238E27FC236}">
                <a16:creationId xmlns:a16="http://schemas.microsoft.com/office/drawing/2014/main" id="{9CB73EC3-B863-9F4B-A164-24163BB0916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6574E-FA2E-425B-A84C-39F9592E9ECB}"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4" name="Picture 3">
            <a:extLst>
              <a:ext uri="{FF2B5EF4-FFF2-40B4-BE49-F238E27FC236}">
                <a16:creationId xmlns:a16="http://schemas.microsoft.com/office/drawing/2014/main" id="{47EE9CFB-F2C4-B44B-B364-34EA074AB8C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05804" y="1812652"/>
            <a:ext cx="8902700" cy="2984500"/>
          </a:xfrm>
          <a:prstGeom prst="rect">
            <a:avLst/>
          </a:prstGeom>
        </p:spPr>
      </p:pic>
      <p:sp>
        <p:nvSpPr>
          <p:cNvPr id="10" name="Rectangle 9">
            <a:extLst>
              <a:ext uri="{FF2B5EF4-FFF2-40B4-BE49-F238E27FC236}">
                <a16:creationId xmlns:a16="http://schemas.microsoft.com/office/drawing/2014/main" id="{BA461D74-734E-C14B-8102-0F800C542E5E}"/>
              </a:ext>
            </a:extLst>
          </p:cNvPr>
          <p:cNvSpPr/>
          <p:nvPr/>
        </p:nvSpPr>
        <p:spPr>
          <a:xfrm>
            <a:off x="4443599" y="3244334"/>
            <a:ext cx="25680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 </a:t>
            </a:r>
          </a:p>
        </p:txBody>
      </p:sp>
      <p:sp>
        <p:nvSpPr>
          <p:cNvPr id="14" name="Rectangle 13">
            <a:extLst>
              <a:ext uri="{FF2B5EF4-FFF2-40B4-BE49-F238E27FC236}">
                <a16:creationId xmlns:a16="http://schemas.microsoft.com/office/drawing/2014/main" id="{D5F053B7-5BFD-C84E-8AE3-3069616A509B}"/>
              </a:ext>
            </a:extLst>
          </p:cNvPr>
          <p:cNvSpPr/>
          <p:nvPr/>
        </p:nvSpPr>
        <p:spPr>
          <a:xfrm>
            <a:off x="5490136" y="2060848"/>
            <a:ext cx="306000" cy="216024"/>
          </a:xfrm>
          <a:prstGeom prst="rect">
            <a:avLst/>
          </a:prstGeom>
          <a:solidFill>
            <a:srgbClr val="F3B0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868246033"/>
      </p:ext>
    </p:extLst>
  </p:cSld>
  <p:clrMapOvr>
    <a:masterClrMapping/>
  </p:clrMapOvr>
  <p:transition/>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FCE28ECD-8450-284E-9A8A-6EE8399B3DFD}"/>
              </a:ext>
            </a:extLst>
          </p:cNvPr>
          <p:cNvSpPr>
            <a:spLocks noGrp="1"/>
          </p:cNvSpPr>
          <p:nvPr>
            <p:ph type="title"/>
          </p:nvPr>
        </p:nvSpPr>
        <p:spPr/>
        <p:txBody>
          <a:bodyPr/>
          <a:lstStyle/>
          <a:p>
            <a:r>
              <a:rPr lang="en-US"/>
              <a:t>More Details on </a:t>
            </a:r>
            <a:r>
              <a:rPr lang="en-US" err="1"/>
              <a:t>AirLift</a:t>
            </a:r>
            <a:endParaRPr lang="en-US"/>
          </a:p>
        </p:txBody>
      </p:sp>
      <p:sp>
        <p:nvSpPr>
          <p:cNvPr id="2" name="Slide Number Placeholder 1">
            <a:extLst>
              <a:ext uri="{FF2B5EF4-FFF2-40B4-BE49-F238E27FC236}">
                <a16:creationId xmlns:a16="http://schemas.microsoft.com/office/drawing/2014/main" id="{7A0F016D-D1B0-BE47-BA5D-A2A1EE3536E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6574E-FA2E-425B-A84C-39F9592E9ECB}"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Rectangle 2">
            <a:extLst>
              <a:ext uri="{FF2B5EF4-FFF2-40B4-BE49-F238E27FC236}">
                <a16:creationId xmlns:a16="http://schemas.microsoft.com/office/drawing/2014/main" id="{9C763FF0-F481-684E-A969-2269C320A494}"/>
              </a:ext>
            </a:extLst>
          </p:cNvPr>
          <p:cNvSpPr/>
          <p:nvPr/>
        </p:nvSpPr>
        <p:spPr>
          <a:xfrm>
            <a:off x="478942" y="5043309"/>
            <a:ext cx="8629562" cy="120032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GitHub: </a:t>
            </a:r>
            <a:r>
              <a:rPr kumimoji="0" lang="en-US" sz="1800" b="0" i="0" u="none" strike="noStrike" kern="1200" cap="none" spc="0" normalizeH="0" baseline="0" noProof="0">
                <a:ln>
                  <a:noFill/>
                </a:ln>
                <a:solidFill>
                  <a:srgbClr val="000000"/>
                </a:solidFill>
                <a:effectLst/>
                <a:uLnTx/>
                <a:uFillTx/>
                <a:latin typeface="Tahoma"/>
                <a:ea typeface="+mn-ea"/>
                <a:cs typeface="+mn-cs"/>
                <a:hlinkClick r:id="rId2"/>
              </a:rPr>
              <a:t>https://github.com/CMU-SAFARI/AirLift</a:t>
            </a:r>
            <a:endParaRPr kumimoji="0" lang="en-US" sz="1800" b="0" i="0" u="none" strike="noStrike" kern="1200" cap="none" spc="0" normalizeH="0" baseline="0" noProof="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a:ea typeface="+mn-ea"/>
                <a:cs typeface="+mn-cs"/>
              </a:rPr>
              <a:t>Kim+, "</a:t>
            </a:r>
            <a:r>
              <a:rPr kumimoji="0" lang="en-US" sz="1800" b="0" i="0" u="none" strike="noStrike" kern="1200" cap="none" spc="0" normalizeH="0" baseline="0" noProof="0">
                <a:ln>
                  <a:noFill/>
                </a:ln>
                <a:solidFill>
                  <a:srgbClr val="000000"/>
                </a:solidFill>
                <a:effectLst/>
                <a:uLnTx/>
                <a:uFillTx/>
                <a:latin typeface="Tahoma"/>
                <a:ea typeface="+mn-ea"/>
                <a:cs typeface="+mn-cs"/>
                <a:hlinkClick r:id="rId3"/>
              </a:rPr>
              <a:t>AirLift: A Fast and Comprehensive Technique for Translating Alignments between Reference Genomes</a:t>
            </a:r>
            <a:r>
              <a:rPr kumimoji="0" lang="en-US" sz="1800" b="0" i="0" u="none" strike="noStrike" kern="1200" cap="none" spc="0" normalizeH="0" baseline="0" noProof="0">
                <a:ln>
                  <a:noFill/>
                </a:ln>
                <a:solidFill>
                  <a:srgbClr val="000000"/>
                </a:solidFill>
                <a:effectLst/>
                <a:uLnTx/>
                <a:uFillTx/>
                <a:latin typeface="Tahoma"/>
                <a:ea typeface="+mn-ea"/>
                <a:cs typeface="+mn-cs"/>
              </a:rPr>
              <a:t>", </a:t>
            </a:r>
            <a:r>
              <a:rPr kumimoji="0" lang="en-US" sz="1800" b="0" i="0" u="none" strike="noStrike" kern="1200" cap="none" spc="0" normalizeH="0" baseline="0" noProof="0" err="1">
                <a:ln>
                  <a:noFill/>
                </a:ln>
                <a:solidFill>
                  <a:srgbClr val="000000"/>
                </a:solidFill>
                <a:effectLst/>
                <a:uLnTx/>
                <a:uFillTx/>
                <a:latin typeface="Tahoma"/>
                <a:ea typeface="+mn-ea"/>
                <a:cs typeface="+mn-cs"/>
              </a:rPr>
              <a:t>arXiv</a:t>
            </a:r>
            <a:r>
              <a:rPr kumimoji="0" lang="en-US" sz="1800" b="0" i="0" u="none" strike="noStrike" kern="1200" cap="none" spc="0" normalizeH="0" baseline="0" noProof="0">
                <a:ln>
                  <a:noFill/>
                </a:ln>
                <a:solidFill>
                  <a:srgbClr val="000000"/>
                </a:solidFill>
                <a:effectLst/>
                <a:uLnTx/>
                <a:uFillTx/>
                <a:latin typeface="Tahoma"/>
                <a:ea typeface="+mn-ea"/>
                <a:cs typeface="+mn-cs"/>
              </a:rPr>
              <a:t>, 2020</a:t>
            </a:r>
          </a:p>
        </p:txBody>
      </p:sp>
      <p:pic>
        <p:nvPicPr>
          <p:cNvPr id="4" name="Picture 3">
            <a:extLst>
              <a:ext uri="{FF2B5EF4-FFF2-40B4-BE49-F238E27FC236}">
                <a16:creationId xmlns:a16="http://schemas.microsoft.com/office/drawing/2014/main" id="{81ACA38D-52B9-824B-8F5B-138EC805E6D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34950" y="1268760"/>
            <a:ext cx="8674100" cy="2984500"/>
          </a:xfrm>
          <a:prstGeom prst="rect">
            <a:avLst/>
          </a:prstGeom>
        </p:spPr>
      </p:pic>
    </p:spTree>
    <p:extLst>
      <p:ext uri="{BB962C8B-B14F-4D97-AF65-F5344CB8AC3E}">
        <p14:creationId xmlns:p14="http://schemas.microsoft.com/office/powerpoint/2010/main" val="2179255867"/>
      </p:ext>
    </p:extLst>
  </p:cSld>
  <p:clrMapOvr>
    <a:masterClrMapping/>
  </p:clrMapOvr>
  <p:transition/>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1E9326-06A9-D843-9F15-BC3324EE5826}"/>
              </a:ext>
            </a:extLst>
          </p:cNvPr>
          <p:cNvSpPr>
            <a:spLocks noGrp="1"/>
          </p:cNvSpPr>
          <p:nvPr>
            <p:ph type="title"/>
          </p:nvPr>
        </p:nvSpPr>
        <p:spPr/>
        <p:txBody>
          <a:bodyPr/>
          <a:lstStyle/>
          <a:p>
            <a:r>
              <a:rPr lang="en-US" dirty="0">
                <a:latin typeface="Garamond" panose="02020404030301010803" pitchFamily="18" charset="0"/>
              </a:rPr>
              <a:t>Nanopore Sequencing</a:t>
            </a:r>
            <a:endParaRPr lang="en-US" dirty="0"/>
          </a:p>
        </p:txBody>
      </p:sp>
      <p:sp>
        <p:nvSpPr>
          <p:cNvPr id="4" name="Slide Number Placeholder 3">
            <a:extLst>
              <a:ext uri="{FF2B5EF4-FFF2-40B4-BE49-F238E27FC236}">
                <a16:creationId xmlns:a16="http://schemas.microsoft.com/office/drawing/2014/main" id="{F4C949E8-B432-2143-85E7-FAB3F0E378C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Content Placeholder 2">
            <a:extLst>
              <a:ext uri="{FF2B5EF4-FFF2-40B4-BE49-F238E27FC236}">
                <a16:creationId xmlns:a16="http://schemas.microsoft.com/office/drawing/2014/main" id="{871E0F44-2E1B-7E4B-823E-A95FEA1672A6}"/>
              </a:ext>
            </a:extLst>
          </p:cNvPr>
          <p:cNvSpPr>
            <a:spLocks noGrp="1"/>
          </p:cNvSpPr>
          <p:nvPr>
            <p:ph idx="1"/>
          </p:nvPr>
        </p:nvSpPr>
        <p:spPr>
          <a:xfrm>
            <a:off x="228600" y="4384848"/>
            <a:ext cx="8915400" cy="1924472"/>
          </a:xfrm>
        </p:spPr>
        <p:txBody>
          <a:bodyPr>
            <a:normAutofit/>
          </a:bodyPr>
          <a:lstStyle/>
          <a:p>
            <a:pPr>
              <a:spcBef>
                <a:spcPts val="0"/>
              </a:spcBef>
            </a:pPr>
            <a:r>
              <a:rPr lang="en-US" sz="2000" b="1" dirty="0"/>
              <a:t>Nanopore</a:t>
            </a:r>
            <a:r>
              <a:rPr lang="en-US" sz="2000" dirty="0"/>
              <a:t> is a </a:t>
            </a:r>
            <a:r>
              <a:rPr lang="en-US" sz="2000" dirty="0" err="1"/>
              <a:t>nano</a:t>
            </a:r>
            <a:r>
              <a:rPr lang="en-US" sz="2000" dirty="0"/>
              <a:t>-scale hole</a:t>
            </a:r>
          </a:p>
          <a:p>
            <a:pPr>
              <a:spcBef>
                <a:spcPts val="0"/>
              </a:spcBef>
            </a:pPr>
            <a:r>
              <a:rPr lang="en-US" sz="2000" dirty="0"/>
              <a:t>In </a:t>
            </a:r>
            <a:r>
              <a:rPr lang="en-US" sz="2000" dirty="0" err="1"/>
              <a:t>nanopore</a:t>
            </a:r>
            <a:r>
              <a:rPr lang="en-US" sz="2000" dirty="0"/>
              <a:t> sequencers, an </a:t>
            </a:r>
            <a:r>
              <a:rPr lang="en-US" sz="2000" b="1" dirty="0"/>
              <a:t>ionic current</a:t>
            </a:r>
            <a:r>
              <a:rPr lang="en-US" sz="2000" dirty="0"/>
              <a:t> passes through the </a:t>
            </a:r>
            <a:r>
              <a:rPr lang="en-US" sz="2000" dirty="0" err="1"/>
              <a:t>nanopores</a:t>
            </a:r>
            <a:endParaRPr lang="en-US" sz="2000" dirty="0"/>
          </a:p>
          <a:p>
            <a:pPr>
              <a:spcBef>
                <a:spcPts val="0"/>
              </a:spcBef>
            </a:pPr>
            <a:r>
              <a:rPr lang="en-US" sz="2000" dirty="0"/>
              <a:t>When the DNA strand passes through the </a:t>
            </a:r>
            <a:r>
              <a:rPr lang="en-US" sz="2000" dirty="0" err="1"/>
              <a:t>nanopore</a:t>
            </a:r>
            <a:r>
              <a:rPr lang="en-US" sz="2000" dirty="0"/>
              <a:t>, the sequencer measures the the </a:t>
            </a:r>
            <a:r>
              <a:rPr lang="en-US" sz="2000" b="1" dirty="0"/>
              <a:t>change in current</a:t>
            </a:r>
            <a:endParaRPr lang="en-US" sz="2000" dirty="0"/>
          </a:p>
          <a:p>
            <a:pPr>
              <a:spcBef>
                <a:spcPts val="0"/>
              </a:spcBef>
            </a:pPr>
            <a:r>
              <a:rPr lang="en-US" sz="2000" dirty="0"/>
              <a:t>This change is used to identify the bases in the strand with the help of </a:t>
            </a:r>
            <a:r>
              <a:rPr lang="en-US" sz="2000" b="1" dirty="0"/>
              <a:t>different electrochemical structures </a:t>
            </a:r>
            <a:r>
              <a:rPr lang="en-US" sz="2000" dirty="0"/>
              <a:t>of the different bases</a:t>
            </a:r>
          </a:p>
          <a:p>
            <a:pPr>
              <a:spcBef>
                <a:spcPts val="0"/>
              </a:spcBef>
            </a:pPr>
            <a:endParaRPr lang="en-US" sz="2000" dirty="0"/>
          </a:p>
          <a:p>
            <a:pPr algn="just">
              <a:spcBef>
                <a:spcPts val="0"/>
              </a:spcBef>
              <a:buFont typeface="Courier New" panose="02070309020205020404" pitchFamily="49" charset="0"/>
              <a:buChar char="o"/>
            </a:pPr>
            <a:endParaRPr lang="en-US" sz="2000" dirty="0"/>
          </a:p>
          <a:p>
            <a:pPr marL="0" indent="0">
              <a:spcBef>
                <a:spcPts val="0"/>
              </a:spcBef>
              <a:buNone/>
            </a:pPr>
            <a:endParaRPr lang="en-US" sz="2000" dirty="0"/>
          </a:p>
        </p:txBody>
      </p:sp>
      <p:pic>
        <p:nvPicPr>
          <p:cNvPr id="6" name="Picture 5">
            <a:extLst>
              <a:ext uri="{FF2B5EF4-FFF2-40B4-BE49-F238E27FC236}">
                <a16:creationId xmlns:a16="http://schemas.microsoft.com/office/drawing/2014/main" id="{6A76A677-BDB8-D444-B7AF-8F6B3567A7C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59632" y="1219200"/>
            <a:ext cx="6865710" cy="3012602"/>
          </a:xfrm>
          <a:prstGeom prst="rect">
            <a:avLst/>
          </a:prstGeom>
        </p:spPr>
      </p:pic>
    </p:spTree>
    <p:extLst>
      <p:ext uri="{BB962C8B-B14F-4D97-AF65-F5344CB8AC3E}">
        <p14:creationId xmlns:p14="http://schemas.microsoft.com/office/powerpoint/2010/main" val="1388057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
                                            <p:txEl>
                                              <p:pRg st="1" end="1"/>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7">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9" name="Chart 18"/>
          <p:cNvGraphicFramePr>
            <a:graphicFrameLocks/>
          </p:cNvGraphicFramePr>
          <p:nvPr/>
        </p:nvGraphicFramePr>
        <p:xfrm>
          <a:off x="0" y="1022974"/>
          <a:ext cx="9144000" cy="5332267"/>
        </p:xfrm>
        <a:graphic>
          <a:graphicData uri="http://schemas.openxmlformats.org/drawingml/2006/chart">
            <c:chart xmlns:c="http://schemas.openxmlformats.org/drawingml/2006/chart" xmlns:r="http://schemas.openxmlformats.org/officeDocument/2006/relationships" r:id="rId3"/>
          </a:graphicData>
        </a:graphic>
      </p:graphicFrame>
      <p:sp>
        <p:nvSpPr>
          <p:cNvPr id="4" name="Title 3"/>
          <p:cNvSpPr>
            <a:spLocks noGrp="1"/>
          </p:cNvSpPr>
          <p:nvPr>
            <p:ph type="title"/>
          </p:nvPr>
        </p:nvSpPr>
        <p:spPr/>
        <p:txBody>
          <a:bodyPr/>
          <a:lstStyle/>
          <a:p>
            <a:r>
              <a:rPr lang="en-US" dirty="0"/>
              <a:t>The Effect of Pre-Alignment </a:t>
            </a:r>
            <a:r>
              <a:rPr lang="en-US" sz="3200" dirty="0"/>
              <a:t>(Theoretically)</a:t>
            </a:r>
            <a:endParaRPr lang="en-US" dirty="0"/>
          </a:p>
        </p:txBody>
      </p:sp>
      <p:sp>
        <p:nvSpPr>
          <p:cNvPr id="2" name="Slide Number Placeholder 1"/>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6574E-FA2E-425B-A84C-39F9592E9ECB}"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357</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graphicFrame>
        <p:nvGraphicFramePr>
          <p:cNvPr id="3" name="Chart 2"/>
          <p:cNvGraphicFramePr>
            <a:graphicFrameLocks/>
          </p:cNvGraphicFramePr>
          <p:nvPr/>
        </p:nvGraphicFramePr>
        <p:xfrm>
          <a:off x="0" y="943429"/>
          <a:ext cx="9144000" cy="5332267"/>
        </p:xfrm>
        <a:graphic>
          <a:graphicData uri="http://schemas.openxmlformats.org/drawingml/2006/chart">
            <c:chart xmlns:c="http://schemas.openxmlformats.org/drawingml/2006/chart" xmlns:r="http://schemas.openxmlformats.org/officeDocument/2006/relationships" r:id="rId4"/>
          </a:graphicData>
        </a:graphic>
      </p:graphicFrame>
      <p:sp>
        <p:nvSpPr>
          <p:cNvPr id="5" name="Rectangle 4"/>
          <p:cNvSpPr/>
          <p:nvPr/>
        </p:nvSpPr>
        <p:spPr>
          <a:xfrm>
            <a:off x="3860653" y="2266154"/>
            <a:ext cx="5133219" cy="338554"/>
          </a:xfrm>
          <a:prstGeom prst="rect">
            <a:avLst/>
          </a:prstGeom>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1F497D"/>
                </a:solidFill>
                <a:effectLst/>
                <a:uLnTx/>
                <a:uFillTx/>
                <a:latin typeface="Tahoma"/>
                <a:ea typeface="+mn-ea"/>
                <a:cs typeface="+mn-cs"/>
              </a:rPr>
              <a:t>assuming alignment processes 100 Mappings/sec</a:t>
            </a:r>
          </a:p>
        </p:txBody>
      </p:sp>
      <p:cxnSp>
        <p:nvCxnSpPr>
          <p:cNvPr id="7" name="Straight Arrow Connector 6"/>
          <p:cNvCxnSpPr/>
          <p:nvPr/>
        </p:nvCxnSpPr>
        <p:spPr>
          <a:xfrm>
            <a:off x="3120571" y="1843314"/>
            <a:ext cx="589954" cy="943429"/>
          </a:xfrm>
          <a:prstGeom prst="straightConnector1">
            <a:avLst/>
          </a:prstGeom>
          <a:ln w="381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2133600" y="1219200"/>
            <a:ext cx="1451429"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Tahoma"/>
                <a:ea typeface="+mn-ea"/>
                <a:cs typeface="+mn-cs"/>
              </a:rPr>
              <a:t>Filter+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Tahoma"/>
                <a:ea typeface="+mn-ea"/>
                <a:cs typeface="+mn-cs"/>
              </a:rPr>
              <a:t>Alignment</a:t>
            </a:r>
          </a:p>
        </p:txBody>
      </p:sp>
      <p:cxnSp>
        <p:nvCxnSpPr>
          <p:cNvPr id="10" name="Straight Arrow Connector 9"/>
          <p:cNvCxnSpPr/>
          <p:nvPr/>
        </p:nvCxnSpPr>
        <p:spPr>
          <a:xfrm flipV="1">
            <a:off x="2307771" y="4180115"/>
            <a:ext cx="508000" cy="551542"/>
          </a:xfrm>
          <a:prstGeom prst="straightConnector1">
            <a:avLst/>
          </a:prstGeom>
          <a:ln w="38100">
            <a:solidFill>
              <a:schemeClr val="tx1"/>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1099457" y="4494667"/>
            <a:ext cx="145142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Tahoma"/>
                <a:ea typeface="+mn-ea"/>
                <a:cs typeface="+mn-cs"/>
              </a:rPr>
              <a:t>Target</a:t>
            </a:r>
          </a:p>
        </p:txBody>
      </p:sp>
      <p:grpSp>
        <p:nvGrpSpPr>
          <p:cNvPr id="15" name="Group 14"/>
          <p:cNvGrpSpPr/>
          <p:nvPr/>
        </p:nvGrpSpPr>
        <p:grpSpPr>
          <a:xfrm>
            <a:off x="1099457" y="2906013"/>
            <a:ext cx="7040880" cy="1625206"/>
            <a:chOff x="1249549" y="877246"/>
            <a:chExt cx="7040880" cy="1625206"/>
          </a:xfrm>
        </p:grpSpPr>
        <p:sp>
          <p:nvSpPr>
            <p:cNvPr id="16" name="Rounded Rectangle 15"/>
            <p:cNvSpPr/>
            <p:nvPr/>
          </p:nvSpPr>
          <p:spPr>
            <a:xfrm>
              <a:off x="1249549" y="959648"/>
              <a:ext cx="7040880" cy="1463040"/>
            </a:xfrm>
            <a:prstGeom prst="roundRect">
              <a:avLst>
                <a:gd name="adj" fmla="val 50000"/>
              </a:avLst>
            </a:prstGeom>
            <a:solidFill>
              <a:srgbClr val="00B050"/>
            </a:solid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srgbClr val="EEECE1"/>
                </a:solidFill>
                <a:effectLst/>
                <a:uLnTx/>
                <a:uFillTx/>
                <a:latin typeface="europa"/>
                <a:ea typeface="+mn-ea"/>
                <a:cs typeface="+mn-cs"/>
              </a:endParaRPr>
            </a:p>
          </p:txBody>
        </p:sp>
        <p:sp>
          <p:nvSpPr>
            <p:cNvPr id="17" name="Rectangle 16"/>
            <p:cNvSpPr/>
            <p:nvPr/>
          </p:nvSpPr>
          <p:spPr>
            <a:xfrm>
              <a:off x="1938312" y="1038497"/>
              <a:ext cx="4490111" cy="126188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EEECE1"/>
                  </a:solidFill>
                  <a:effectLst/>
                  <a:uLnTx/>
                  <a:uFillTx/>
                  <a:latin typeface="europa"/>
                  <a:ea typeface="+mn-ea"/>
                  <a:cs typeface="+mn-cs"/>
                </a:rPr>
                <a:t>Pre-alignment saves more than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EEECE1"/>
                  </a:solidFill>
                  <a:effectLst/>
                  <a:uLnTx/>
                  <a:uFillTx/>
                  <a:latin typeface="europa"/>
                  <a:ea typeface="+mn-ea"/>
                  <a:cs typeface="+mn-cs"/>
                </a:rPr>
                <a:t>40% to 80%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EEECE1"/>
                  </a:solidFill>
                  <a:effectLst/>
                  <a:uLnTx/>
                  <a:uFillTx/>
                  <a:latin typeface="europa"/>
                  <a:ea typeface="+mn-ea"/>
                  <a:cs typeface="+mn-cs"/>
                </a:rPr>
                <a:t>of the total processing time</a:t>
              </a:r>
            </a:p>
          </p:txBody>
        </p:sp>
        <p:pic>
          <p:nvPicPr>
            <p:cNvPr id="18" name="Picture 6" descr="Image result for save time icon"/>
            <p:cNvPicPr>
              <a:picLocks noChangeAspect="1" noChangeArrowheads="1"/>
            </p:cNvPicPr>
            <p:nvPr/>
          </p:nvPicPr>
          <p:blipFill>
            <a:blip r:embed="rId5">
              <a:lum bright="70000" contrast="-70000"/>
              <a:extLst>
                <a:ext uri="{28A0092B-C50C-407E-A947-70E740481C1C}">
                  <a14:useLocalDpi xmlns:a14="http://schemas.microsoft.com/office/drawing/2010/main" val="0"/>
                </a:ext>
              </a:extLst>
            </a:blip>
            <a:srcRect/>
            <a:stretch>
              <a:fillRect/>
            </a:stretch>
          </p:blipFill>
          <p:spPr bwMode="auto">
            <a:xfrm>
              <a:off x="6608367" y="877246"/>
              <a:ext cx="1625205" cy="1625206"/>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133176651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
                                            <p:graphicEl>
                                              <a:chart seriesIdx="0" categoryIdx="-4" bldStep="series"/>
                                            </p:graphicEl>
                                          </p:spTgt>
                                        </p:tgtEl>
                                        <p:attrNameLst>
                                          <p:attrName>style.visibility</p:attrName>
                                        </p:attrNameLst>
                                      </p:cBhvr>
                                      <p:to>
                                        <p:strVal val="visible"/>
                                      </p:to>
                                    </p:set>
                                    <p:animEffect transition="in" filter="wipe(left)">
                                      <p:cBhvr>
                                        <p:cTn id="7" dur="3000"/>
                                        <p:tgtEl>
                                          <p:spTgt spid="3">
                                            <p:graphicEl>
                                              <a:chart seriesIdx="0" categoryIdx="-4" bldStep="series"/>
                                            </p:graphicEl>
                                          </p:spTgt>
                                        </p:tgtEl>
                                      </p:cBhvr>
                                    </p:animEffect>
                                  </p:childTnLst>
                                </p:cTn>
                              </p:par>
                              <p:par>
                                <p:cTn id="8" presetID="1"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22" presetClass="entr" presetSubtype="8" fill="hold" grpId="0" nodeType="clickEffect">
                                  <p:stCondLst>
                                    <p:cond delay="0"/>
                                  </p:stCondLst>
                                  <p:childTnLst>
                                    <p:set>
                                      <p:cBhvr>
                                        <p:cTn id="13" dur="1" fill="hold">
                                          <p:stCondLst>
                                            <p:cond delay="0"/>
                                          </p:stCondLst>
                                        </p:cTn>
                                        <p:tgtEl>
                                          <p:spTgt spid="3">
                                            <p:graphicEl>
                                              <a:chart seriesIdx="1" categoryIdx="-4" bldStep="series"/>
                                            </p:graphicEl>
                                          </p:spTgt>
                                        </p:tgtEl>
                                        <p:attrNameLst>
                                          <p:attrName>style.visibility</p:attrName>
                                        </p:attrNameLst>
                                      </p:cBhvr>
                                      <p:to>
                                        <p:strVal val="visible"/>
                                      </p:to>
                                    </p:set>
                                    <p:animEffect transition="in" filter="wipe(left)">
                                      <p:cBhvr>
                                        <p:cTn id="14" dur="3000"/>
                                        <p:tgtEl>
                                          <p:spTgt spid="3">
                                            <p:graphicEl>
                                              <a:chart seriesIdx="1" categoryIdx="-4" bldStep="series"/>
                                            </p:graphicEl>
                                          </p:spTgt>
                                        </p:tgtEl>
                                      </p:cBhvr>
                                    </p:animEffect>
                                  </p:childTnLst>
                                </p:cTn>
                              </p:par>
                              <p:par>
                                <p:cTn id="15" presetID="1" presetClass="entr" presetSubtype="0" fill="hold" nodeType="withEffect">
                                  <p:stCondLst>
                                    <p:cond delay="0"/>
                                  </p:stCondLst>
                                  <p:childTnLst>
                                    <p:set>
                                      <p:cBhvr>
                                        <p:cTn id="16" dur="1" fill="hold">
                                          <p:stCondLst>
                                            <p:cond delay="0"/>
                                          </p:stCondLst>
                                        </p:cTn>
                                        <p:tgtEl>
                                          <p:spTgt spid="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childTnLst>
                                    <p:set>
                                      <p:cBhvr>
                                        <p:cTn id="22" dur="1" fill="hold">
                                          <p:stCondLst>
                                            <p:cond delay="0"/>
                                          </p:stCondLst>
                                        </p:cTn>
                                        <p:tgtEl>
                                          <p:spTgt spid="3">
                                            <p:graphicEl>
                                              <a:chart seriesIdx="2" categoryIdx="-4" bldStep="series"/>
                                            </p:graphicEl>
                                          </p:spTgt>
                                        </p:tgtEl>
                                        <p:attrNameLst>
                                          <p:attrName>style.visibility</p:attrName>
                                        </p:attrNameLst>
                                      </p:cBhvr>
                                      <p:to>
                                        <p:strVal val="visible"/>
                                      </p:to>
                                    </p:set>
                                    <p:animEffect transition="in" filter="wipe(left)">
                                      <p:cBhvr>
                                        <p:cTn id="23" dur="3000"/>
                                        <p:tgtEl>
                                          <p:spTgt spid="3">
                                            <p:graphicEl>
                                              <a:chart seriesIdx="2" categoryIdx="-4" bldStep="series"/>
                                            </p:graphicEl>
                                          </p:spTgt>
                                        </p:tgtEl>
                                      </p:cBhvr>
                                    </p:animEffect>
                                  </p:childTnLst>
                                </p:cTn>
                              </p:par>
                              <p:par>
                                <p:cTn id="24" presetID="1" presetClass="entr" presetSubtype="0" fill="hold" nodeType="withEffect">
                                  <p:stCondLst>
                                    <p:cond delay="0"/>
                                  </p:stCondLst>
                                  <p:childTnLst>
                                    <p:set>
                                      <p:cBhvr>
                                        <p:cTn id="25" dur="1" fill="hold">
                                          <p:stCondLst>
                                            <p:cond delay="0"/>
                                          </p:stCondLst>
                                        </p:cTn>
                                        <p:tgtEl>
                                          <p:spTgt spid="10"/>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11"/>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4" presetClass="entr" presetSubtype="10"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randombar(horizontal)">
                                      <p:cBhvr>
                                        <p:cTn id="3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 grpId="0" uiExpand="1">
        <p:bldSub>
          <a:bldChart bld="series" animBg="0"/>
        </p:bldSub>
      </p:bldGraphic>
      <p:bldP spid="5" grpId="0"/>
      <p:bldP spid="9" grpId="0"/>
      <p:bldP spid="11" grpId="0"/>
    </p:bld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Aside: In-Memory Graph Processing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358</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내용 개체 틀 2"/>
          <p:cNvSpPr txBox="1">
            <a:spLocks/>
          </p:cNvSpPr>
          <p:nvPr/>
        </p:nvSpPr>
        <p:spPr bwMode="auto">
          <a:xfrm>
            <a:off x="228600" y="1124744"/>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r>
              <a:rPr kumimoji="0" lang="en-US" altLang="ko-KR" sz="2400" b="0" i="0" u="none" strike="noStrike" kern="1200" cap="none" spc="0" normalizeH="0" baseline="0" noProof="0" dirty="0">
                <a:ln>
                  <a:noFill/>
                </a:ln>
                <a:solidFill>
                  <a:srgbClr val="000000"/>
                </a:solidFill>
                <a:effectLst/>
                <a:uLnTx/>
                <a:uFillTx/>
                <a:latin typeface="Tahoma"/>
                <a:ea typeface="ＭＳ Ｐゴシック" pitchFamily="-106" charset="-128"/>
              </a:rPr>
              <a:t>Large graphs are everywhere (circa 2015)</a:t>
            </a: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18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18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18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24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24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charset="0"/>
              <a:buNone/>
              <a:tabLst/>
              <a:defRPr/>
            </a:pPr>
            <a:endParaRPr kumimoji="0" lang="en-US" altLang="ko-KR" sz="20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r>
              <a:rPr kumimoji="0" lang="en-US" altLang="ko-KR" sz="2400" b="0" i="0" u="none" strike="noStrike" kern="1200" cap="none" spc="0" normalizeH="0" baseline="0" noProof="0" dirty="0">
                <a:ln>
                  <a:noFill/>
                </a:ln>
                <a:solidFill>
                  <a:srgbClr val="000000"/>
                </a:solidFill>
                <a:effectLst/>
                <a:uLnTx/>
                <a:uFillTx/>
                <a:latin typeface="Tahoma"/>
                <a:ea typeface="ＭＳ Ｐゴシック" pitchFamily="-106" charset="-128"/>
              </a:rPr>
              <a:t>Scalable large-scale graph processing is challenging</a:t>
            </a:r>
            <a:endParaRPr kumimoji="0" lang="ko-KR" altLang="en-US" sz="2400" b="0" i="0" u="none" strike="noStrike" kern="1200" cap="none" spc="0" normalizeH="0" baseline="0" noProof="0" dirty="0">
              <a:ln>
                <a:noFill/>
              </a:ln>
              <a:solidFill>
                <a:srgbClr val="000000"/>
              </a:solidFill>
              <a:effectLst/>
              <a:uLnTx/>
              <a:uFillTx/>
              <a:latin typeface="Tahoma"/>
            </a:endParaRPr>
          </a:p>
        </p:txBody>
      </p:sp>
      <p:grpSp>
        <p:nvGrpSpPr>
          <p:cNvPr id="6" name="그룹 7"/>
          <p:cNvGrpSpPr/>
          <p:nvPr/>
        </p:nvGrpSpPr>
        <p:grpSpPr>
          <a:xfrm>
            <a:off x="832673" y="1777556"/>
            <a:ext cx="7716092" cy="1519994"/>
            <a:chOff x="832673" y="2141219"/>
            <a:chExt cx="7716092" cy="1519994"/>
          </a:xfrm>
        </p:grpSpPr>
        <p:sp>
          <p:nvSpPr>
            <p:cNvPr id="7" name="TextBox 3"/>
            <p:cNvSpPr txBox="1"/>
            <p:nvPr/>
          </p:nvSpPr>
          <p:spPr>
            <a:xfrm>
              <a:off x="832673" y="3014882"/>
              <a:ext cx="1764778"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36 Million </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Wikipedia Pages</a:t>
              </a:r>
            </a:p>
          </p:txBody>
        </p:sp>
        <p:sp>
          <p:nvSpPr>
            <p:cNvPr id="8" name="TextBox 5"/>
            <p:cNvSpPr txBox="1"/>
            <p:nvPr/>
          </p:nvSpPr>
          <p:spPr>
            <a:xfrm>
              <a:off x="2842663" y="3014882"/>
              <a:ext cx="1702134"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1.4 Billion</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Facebook Users</a:t>
              </a:r>
            </a:p>
          </p:txBody>
        </p:sp>
        <p:sp>
          <p:nvSpPr>
            <p:cNvPr id="9" name="TextBox 5"/>
            <p:cNvSpPr txBox="1"/>
            <p:nvPr/>
          </p:nvSpPr>
          <p:spPr>
            <a:xfrm>
              <a:off x="5023819" y="3014882"/>
              <a:ext cx="1420389"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300 Million</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Twitter Users</a:t>
              </a:r>
            </a:p>
          </p:txBody>
        </p:sp>
        <p:pic>
          <p:nvPicPr>
            <p:cNvPr id="10" name="Picture 2" descr="http://www.bioteams.com/images/wikipedia_as_a.jpg"/>
            <p:cNvPicPr>
              <a:picLocks noChangeAspect="1" noChangeArrowheads="1"/>
            </p:cNvPicPr>
            <p:nvPr/>
          </p:nvPicPr>
          <p:blipFill>
            <a:blip r:embed="rId2" cstate="print"/>
            <a:srcRect/>
            <a:stretch>
              <a:fillRect/>
            </a:stretch>
          </p:blipFill>
          <p:spPr bwMode="auto">
            <a:xfrm>
              <a:off x="1221470" y="2141219"/>
              <a:ext cx="881698" cy="881700"/>
            </a:xfrm>
            <a:prstGeom prst="rect">
              <a:avLst/>
            </a:prstGeom>
            <a:noFill/>
          </p:spPr>
        </p:pic>
        <p:pic>
          <p:nvPicPr>
            <p:cNvPr id="11" name="Picture 8" descr="http://jchutchins.net/site/wp-content/uploads/2009/06/facebook-logo.jpg"/>
            <p:cNvPicPr>
              <a:picLocks noChangeAspect="1" noChangeArrowheads="1"/>
            </p:cNvPicPr>
            <p:nvPr/>
          </p:nvPicPr>
          <p:blipFill>
            <a:blip r:embed="rId3" cstate="print"/>
            <a:srcRect/>
            <a:stretch>
              <a:fillRect/>
            </a:stretch>
          </p:blipFill>
          <p:spPr bwMode="auto">
            <a:xfrm>
              <a:off x="2873087" y="2262268"/>
              <a:ext cx="1699935" cy="639600"/>
            </a:xfrm>
            <a:prstGeom prst="rect">
              <a:avLst/>
            </a:prstGeom>
            <a:noFill/>
          </p:spPr>
        </p:pic>
        <p:pic>
          <p:nvPicPr>
            <p:cNvPr id="12" name="Picture 10" descr="http://asset3.itsnicethat.com/system/files/062012/4fd07cea5c3e3c0d810000db/img_col_main/Twitternew.jpg?1354576424"/>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7104" t="20452" r="24614" b="18303"/>
            <a:stretch/>
          </p:blipFill>
          <p:spPr bwMode="auto">
            <a:xfrm>
              <a:off x="5311851" y="2226563"/>
              <a:ext cx="844326" cy="711010"/>
            </a:xfrm>
            <a:prstGeom prst="rect">
              <a:avLst/>
            </a:prstGeom>
            <a:noFill/>
            <a:extLst>
              <a:ext uri="{909E8E84-426E-40dd-AFC4-6F175D3DCCD1}">
                <a14:hiddenFill xmlns:a14="http://schemas.microsoft.com/office/drawing/2010/main" xmlns="">
                  <a:solidFill>
                    <a:srgbClr val="FFFFFF"/>
                  </a:solidFill>
                </a14:hiddenFill>
              </a:ext>
            </a:extLst>
          </p:spPr>
        </p:pic>
        <p:pic>
          <p:nvPicPr>
            <p:cNvPr id="13" name="Picture 12" descr="https://pbs.twimg.com/profile_images/1550954462/instagramIcon_400x400.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252174" y="2193963"/>
              <a:ext cx="776210" cy="776210"/>
            </a:xfrm>
            <a:prstGeom prst="rect">
              <a:avLst/>
            </a:prstGeom>
            <a:noFill/>
            <a:extLst>
              <a:ext uri="{909E8E84-426E-40dd-AFC4-6F175D3DCCD1}">
                <a14:hiddenFill xmlns:a14="http://schemas.microsoft.com/office/drawing/2010/main" xmlns="">
                  <a:solidFill>
                    <a:srgbClr val="FFFFFF"/>
                  </a:solidFill>
                </a14:hiddenFill>
              </a:ext>
            </a:extLst>
          </p:spPr>
        </p:pic>
        <p:sp>
          <p:nvSpPr>
            <p:cNvPr id="14" name="TextBox 5"/>
            <p:cNvSpPr txBox="1"/>
            <p:nvPr/>
          </p:nvSpPr>
          <p:spPr>
            <a:xfrm>
              <a:off x="6731793" y="3014882"/>
              <a:ext cx="1816972"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30 Billion</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Instagram Photos</a:t>
              </a:r>
            </a:p>
          </p:txBody>
        </p:sp>
      </p:grpSp>
      <p:graphicFrame>
        <p:nvGraphicFramePr>
          <p:cNvPr id="15" name="내용 개체 틀 5"/>
          <p:cNvGraphicFramePr>
            <a:graphicFrameLocks/>
          </p:cNvGraphicFramePr>
          <p:nvPr/>
        </p:nvGraphicFramePr>
        <p:xfrm>
          <a:off x="832672" y="4149080"/>
          <a:ext cx="7854127" cy="2237361"/>
        </p:xfrm>
        <a:graphic>
          <a:graphicData uri="http://schemas.openxmlformats.org/drawingml/2006/chart">
            <c:chart xmlns:c="http://schemas.openxmlformats.org/drawingml/2006/chart" xmlns:r="http://schemas.openxmlformats.org/officeDocument/2006/relationships" r:id="rId6"/>
          </a:graphicData>
        </a:graphic>
      </p:graphicFrame>
      <p:cxnSp>
        <p:nvCxnSpPr>
          <p:cNvPr id="16" name="직선 화살표 연결선 6"/>
          <p:cNvCxnSpPr/>
          <p:nvPr/>
        </p:nvCxnSpPr>
        <p:spPr>
          <a:xfrm flipH="1">
            <a:off x="5148066" y="5219239"/>
            <a:ext cx="3341510" cy="0"/>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986981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7" end="7"/>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AsOne/>
      </p:bldGraphic>
    </p:bld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Bottlenecks in Graph Processing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43" name="직사각형 7"/>
          <p:cNvSpPr/>
          <p:nvPr/>
        </p:nvSpPr>
        <p:spPr>
          <a:xfrm>
            <a:off x="1032425" y="2060589"/>
            <a:ext cx="4129087" cy="39240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 name="내용 개체 틀 4"/>
          <p:cNvSpPr txBox="1">
            <a:spLocks/>
          </p:cNvSpPr>
          <p:nvPr/>
        </p:nvSpPr>
        <p:spPr>
          <a:xfrm>
            <a:off x="522348" y="1189524"/>
            <a:ext cx="7578044" cy="212365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graph.vertices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    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(w: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v.successors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w.next_rank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 weight *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p:txBody>
      </p:sp>
      <p:grpSp>
        <p:nvGrpSpPr>
          <p:cNvPr id="45" name="그룹 78"/>
          <p:cNvGrpSpPr/>
          <p:nvPr/>
        </p:nvGrpSpPr>
        <p:grpSpPr>
          <a:xfrm>
            <a:off x="2127580" y="4487241"/>
            <a:ext cx="4196064" cy="1063334"/>
            <a:chOff x="1333905" y="4732035"/>
            <a:chExt cx="4196064" cy="1063334"/>
          </a:xfrm>
        </p:grpSpPr>
        <p:cxnSp>
          <p:nvCxnSpPr>
            <p:cNvPr id="46" name="구부러진 연결선 31"/>
            <p:cNvCxnSpPr>
              <a:stCxn id="63" idx="2"/>
              <a:endCxn id="53" idx="3"/>
            </p:cNvCxnSpPr>
            <p:nvPr/>
          </p:nvCxnSpPr>
          <p:spPr>
            <a:xfrm rot="5400000">
              <a:off x="2329181" y="3736759"/>
              <a:ext cx="948627" cy="2939179"/>
            </a:xfrm>
            <a:prstGeom prst="curvedConnector2">
              <a:avLst/>
            </a:prstGeom>
            <a:noFill/>
            <a:ln w="9525" cap="flat" cmpd="sng" algn="ctr">
              <a:solidFill>
                <a:sysClr val="windowText" lastClr="000000">
                  <a:shade val="95000"/>
                  <a:satMod val="105000"/>
                </a:sysClr>
              </a:solidFill>
              <a:prstDash val="solid"/>
              <a:tailEnd type="triangle"/>
            </a:ln>
            <a:effectLst/>
          </p:spPr>
        </p:cxnSp>
        <p:sp>
          <p:nvSpPr>
            <p:cNvPr id="47" name="TextBox 46"/>
            <p:cNvSpPr txBox="1"/>
            <p:nvPr/>
          </p:nvSpPr>
          <p:spPr>
            <a:xfrm>
              <a:off x="3463890" y="5333704"/>
              <a:ext cx="2066079"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weight * </a:t>
              </a:r>
              <a:r>
                <a:rPr kumimoji="0" lang="en-US" altLang="ko-KR" sz="2400" b="0" i="0" u="none" strike="noStrike" kern="0" cap="none" spc="0" normalizeH="0" baseline="0" noProof="0" dirty="0" err="1">
                  <a:ln>
                    <a:noFill/>
                  </a:ln>
                  <a:solidFill>
                    <a:sysClr val="windowText" lastClr="000000"/>
                  </a:solidFill>
                  <a:effectLst/>
                  <a:uLnTx/>
                  <a:uFillTx/>
                  <a:latin typeface="Tahoma"/>
                  <a:ea typeface="+mn-ea"/>
                  <a:cs typeface="+mn-cs"/>
                </a:rPr>
                <a:t>v.rank</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8" name="그룹 75"/>
          <p:cNvGrpSpPr/>
          <p:nvPr/>
        </p:nvGrpSpPr>
        <p:grpSpPr>
          <a:xfrm>
            <a:off x="1695531" y="3544246"/>
            <a:ext cx="432048" cy="2546995"/>
            <a:chOff x="901856" y="3789040"/>
            <a:chExt cx="432048" cy="2546995"/>
          </a:xfrm>
        </p:grpSpPr>
        <p:sp>
          <p:nvSpPr>
            <p:cNvPr id="49" name="직사각형 38"/>
            <p:cNvSpPr/>
            <p:nvPr/>
          </p:nvSpPr>
          <p:spPr>
            <a:xfrm>
              <a:off x="901856" y="4972285"/>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0" name="직사각형 39"/>
            <p:cNvSpPr/>
            <p:nvPr/>
          </p:nvSpPr>
          <p:spPr>
            <a:xfrm>
              <a:off x="901856" y="397447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1" name="직사각형 40"/>
            <p:cNvSpPr/>
            <p:nvPr/>
          </p:nvSpPr>
          <p:spPr>
            <a:xfrm>
              <a:off x="901856" y="599476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2" name="직사각형 22"/>
            <p:cNvSpPr/>
            <p:nvPr/>
          </p:nvSpPr>
          <p:spPr>
            <a:xfrm>
              <a:off x="901856" y="4331925"/>
              <a:ext cx="432048"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v</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53" name="직사각형 25"/>
            <p:cNvSpPr/>
            <p:nvPr/>
          </p:nvSpPr>
          <p:spPr>
            <a:xfrm>
              <a:off x="901856" y="5480607"/>
              <a:ext cx="432048" cy="400110"/>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w</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54" name="직사각형 21"/>
            <p:cNvSpPr/>
            <p:nvPr/>
          </p:nvSpPr>
          <p:spPr>
            <a:xfrm>
              <a:off x="901856" y="3789040"/>
              <a:ext cx="432048" cy="2546995"/>
            </a:xfrm>
            <a:prstGeom prst="rect">
              <a:avLst/>
            </a:prstGeom>
            <a:noFill/>
            <a:ln w="9525" cap="flat" cmpd="sng" algn="ctr">
              <a:solidFill>
                <a:sysClr val="windowText" lastClr="000000">
                  <a:shade val="95000"/>
                  <a:satMod val="10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cxnSp>
        <p:nvCxnSpPr>
          <p:cNvPr id="55" name="구부러진 연결선 41"/>
          <p:cNvCxnSpPr>
            <a:stCxn id="60" idx="3"/>
            <a:endCxn id="49" idx="3"/>
          </p:cNvCxnSpPr>
          <p:nvPr/>
        </p:nvCxnSpPr>
        <p:spPr>
          <a:xfrm rot="5400000">
            <a:off x="2967892" y="3646928"/>
            <a:ext cx="326256" cy="2006882"/>
          </a:xfrm>
          <a:prstGeom prst="curvedConnector2">
            <a:avLst/>
          </a:prstGeom>
          <a:noFill/>
          <a:ln w="9525" cap="flat" cmpd="sng" algn="ctr">
            <a:solidFill>
              <a:sysClr val="windowText" lastClr="000000">
                <a:shade val="95000"/>
                <a:satMod val="105000"/>
              </a:sysClr>
            </a:solidFill>
            <a:prstDash val="lgDash"/>
            <a:tailEnd type="triangle"/>
          </a:ln>
          <a:effectLst/>
        </p:spPr>
      </p:cxnSp>
      <p:cxnSp>
        <p:nvCxnSpPr>
          <p:cNvPr id="56" name="구부러진 연결선 51"/>
          <p:cNvCxnSpPr>
            <a:stCxn id="61" idx="3"/>
            <a:endCxn id="51" idx="3"/>
          </p:cNvCxnSpPr>
          <p:nvPr/>
        </p:nvCxnSpPr>
        <p:spPr>
          <a:xfrm rot="5400000">
            <a:off x="2609767" y="4005054"/>
            <a:ext cx="1348738" cy="2313113"/>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57" name="그룹 87"/>
          <p:cNvGrpSpPr/>
          <p:nvPr/>
        </p:nvGrpSpPr>
        <p:grpSpPr>
          <a:xfrm>
            <a:off x="2127579" y="4087131"/>
            <a:ext cx="3987336" cy="400110"/>
            <a:chOff x="2627783" y="4259917"/>
            <a:chExt cx="3987336" cy="400110"/>
          </a:xfrm>
        </p:grpSpPr>
        <p:cxnSp>
          <p:nvCxnSpPr>
            <p:cNvPr id="58" name="직선 화살표 연결선 29"/>
            <p:cNvCxnSpPr>
              <a:endCxn id="64" idx="1"/>
            </p:cNvCxnSpPr>
            <p:nvPr/>
          </p:nvCxnSpPr>
          <p:spPr>
            <a:xfrm>
              <a:off x="2627783" y="4459972"/>
              <a:ext cx="1683080" cy="0"/>
            </a:xfrm>
            <a:prstGeom prst="straightConnector1">
              <a:avLst/>
            </a:prstGeom>
            <a:noFill/>
            <a:ln w="9525" cap="flat" cmpd="sng" algn="ctr">
              <a:solidFill>
                <a:sysClr val="windowText" lastClr="000000">
                  <a:shade val="95000"/>
                  <a:satMod val="105000"/>
                </a:sysClr>
              </a:solidFill>
              <a:prstDash val="solid"/>
              <a:tailEnd type="triangle"/>
            </a:ln>
            <a:effectLst/>
          </p:spPr>
        </p:cxnSp>
        <p:grpSp>
          <p:nvGrpSpPr>
            <p:cNvPr id="59" name="그룹 76"/>
            <p:cNvGrpSpPr/>
            <p:nvPr/>
          </p:nvGrpSpPr>
          <p:grpSpPr>
            <a:xfrm>
              <a:off x="4310863" y="4259917"/>
              <a:ext cx="2304256" cy="400110"/>
              <a:chOff x="1693944" y="4331925"/>
              <a:chExt cx="2304256" cy="400110"/>
            </a:xfrm>
          </p:grpSpPr>
          <p:sp>
            <p:nvSpPr>
              <p:cNvPr id="60" name="직사각형 43"/>
              <p:cNvSpPr/>
              <p:nvPr/>
            </p:nvSpPr>
            <p:spPr>
              <a:xfrm rot="5400000">
                <a:off x="1817692"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1" name="직사각형 50"/>
              <p:cNvSpPr/>
              <p:nvPr/>
            </p:nvSpPr>
            <p:spPr>
              <a:xfrm rot="5400000">
                <a:off x="2123923"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2" name="직사각형 56"/>
              <p:cNvSpPr/>
              <p:nvPr/>
            </p:nvSpPr>
            <p:spPr>
              <a:xfrm rot="5400000">
                <a:off x="3454087"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3" name="직사각형 27"/>
              <p:cNvSpPr/>
              <p:nvPr/>
            </p:nvSpPr>
            <p:spPr>
              <a:xfrm>
                <a:off x="2590003" y="4331925"/>
                <a:ext cx="720080"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&amp;w</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64" name="직사각형 26"/>
              <p:cNvSpPr/>
              <p:nvPr/>
            </p:nvSpPr>
            <p:spPr>
              <a:xfrm>
                <a:off x="1693944" y="4331925"/>
                <a:ext cx="2304256" cy="400110"/>
              </a:xfrm>
              <a:prstGeom prst="rect">
                <a:avLst/>
              </a:prstGeom>
              <a:noFill/>
              <a:ln w="9525" cap="flat" cmpd="sng" algn="ctr">
                <a:solidFill>
                  <a:sysClr val="windowText" lastClr="000000">
                    <a:shade val="95000"/>
                    <a:satMod val="10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cxnSp>
        <p:nvCxnSpPr>
          <p:cNvPr id="65" name="구부러진 연결선 57"/>
          <p:cNvCxnSpPr>
            <a:stCxn id="62" idx="1"/>
            <a:endCxn id="50" idx="3"/>
          </p:cNvCxnSpPr>
          <p:nvPr/>
        </p:nvCxnSpPr>
        <p:spPr>
          <a:xfrm rot="16200000" flipV="1">
            <a:off x="3813497" y="2129772"/>
            <a:ext cx="271443" cy="3643277"/>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66" name="그룹 93"/>
          <p:cNvGrpSpPr/>
          <p:nvPr/>
        </p:nvGrpSpPr>
        <p:grpSpPr>
          <a:xfrm>
            <a:off x="2775652" y="3101467"/>
            <a:ext cx="6382071" cy="2820517"/>
            <a:chOff x="3275856" y="3175530"/>
            <a:chExt cx="6382071" cy="2820517"/>
          </a:xfrm>
        </p:grpSpPr>
        <p:sp>
          <p:nvSpPr>
            <p:cNvPr id="67" name="타원 88"/>
            <p:cNvSpPr/>
            <p:nvPr/>
          </p:nvSpPr>
          <p:spPr>
            <a:xfrm>
              <a:off x="3275856" y="3618309"/>
              <a:ext cx="508484" cy="2377738"/>
            </a:xfrm>
            <a:prstGeom prst="ellipse">
              <a:avLst/>
            </a:prstGeom>
            <a:noFill/>
            <a:ln w="38100" cap="flat" cmpd="sng" algn="ctr">
              <a:solidFill>
                <a:srgbClr val="FF0000"/>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8" name="TextBox 67"/>
            <p:cNvSpPr txBox="1"/>
            <p:nvPr/>
          </p:nvSpPr>
          <p:spPr>
            <a:xfrm>
              <a:off x="3615287" y="3175530"/>
              <a:ext cx="604264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0000FF"/>
                  </a:solidFill>
                  <a:effectLst/>
                  <a:uLnTx/>
                  <a:uFillTx/>
                  <a:latin typeface="Tahoma"/>
                  <a:ea typeface="+mn-ea"/>
                  <a:cs typeface="+mn-cs"/>
                </a:rPr>
                <a:t>1. Frequent random memory accesses</a:t>
              </a:r>
              <a:endParaRPr kumimoji="0" lang="ko-KR" altLang="en-US" sz="2400" b="1" i="0" u="none" strike="noStrike" kern="0" cap="none" spc="0" normalizeH="0" baseline="0" noProof="0" dirty="0">
                <a:ln>
                  <a:noFill/>
                </a:ln>
                <a:solidFill>
                  <a:srgbClr val="0000FF"/>
                </a:solidFill>
                <a:effectLst/>
                <a:uLnTx/>
                <a:uFillTx/>
                <a:latin typeface="Tahoma"/>
                <a:ea typeface="+mn-ea"/>
                <a:cs typeface="+mn-cs"/>
              </a:endParaRPr>
            </a:p>
          </p:txBody>
        </p:sp>
      </p:grpSp>
      <p:grpSp>
        <p:nvGrpSpPr>
          <p:cNvPr id="69" name="그룹 94"/>
          <p:cNvGrpSpPr/>
          <p:nvPr/>
        </p:nvGrpSpPr>
        <p:grpSpPr>
          <a:xfrm>
            <a:off x="4067944" y="5046549"/>
            <a:ext cx="5091508" cy="1220380"/>
            <a:chOff x="4568148" y="5107165"/>
            <a:chExt cx="5091508" cy="1220380"/>
          </a:xfrm>
        </p:grpSpPr>
        <p:sp>
          <p:nvSpPr>
            <p:cNvPr id="70" name="타원 91"/>
            <p:cNvSpPr/>
            <p:nvPr/>
          </p:nvSpPr>
          <p:spPr>
            <a:xfrm>
              <a:off x="4601391" y="5107165"/>
              <a:ext cx="2378834" cy="573280"/>
            </a:xfrm>
            <a:prstGeom prst="ellipse">
              <a:avLst/>
            </a:prstGeom>
            <a:noFill/>
            <a:ln w="38100" cap="flat" cmpd="sng" algn="ctr">
              <a:solidFill>
                <a:srgbClr val="FF0000"/>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71" name="TextBox 70"/>
            <p:cNvSpPr txBox="1"/>
            <p:nvPr/>
          </p:nvSpPr>
          <p:spPr>
            <a:xfrm>
              <a:off x="4568148" y="5865880"/>
              <a:ext cx="509150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0000FF"/>
                  </a:solidFill>
                  <a:effectLst/>
                  <a:uLnTx/>
                  <a:uFillTx/>
                  <a:latin typeface="Tahoma"/>
                  <a:ea typeface="+mn-ea"/>
                  <a:cs typeface="+mn-cs"/>
                </a:rPr>
                <a:t>2. Little amount of computation</a:t>
              </a:r>
              <a:endParaRPr kumimoji="0" lang="ko-KR" altLang="en-US" sz="2400" b="1" i="0" u="none" strike="noStrike" kern="0" cap="none" spc="0" normalizeH="0" baseline="0" noProof="0" dirty="0">
                <a:ln>
                  <a:noFill/>
                </a:ln>
                <a:solidFill>
                  <a:srgbClr val="0000FF"/>
                </a:solidFill>
                <a:effectLst/>
                <a:uLnTx/>
                <a:uFillTx/>
                <a:latin typeface="Tahoma"/>
                <a:ea typeface="+mn-ea"/>
                <a:cs typeface="+mn-cs"/>
              </a:endParaRPr>
            </a:p>
          </p:txBody>
        </p:sp>
      </p:grpSp>
      <p:grpSp>
        <p:nvGrpSpPr>
          <p:cNvPr id="72" name="그룹 12"/>
          <p:cNvGrpSpPr/>
          <p:nvPr/>
        </p:nvGrpSpPr>
        <p:grpSpPr>
          <a:xfrm>
            <a:off x="102248" y="4537387"/>
            <a:ext cx="1593283" cy="1314561"/>
            <a:chOff x="314421" y="4694850"/>
            <a:chExt cx="1593283" cy="1314561"/>
          </a:xfrm>
        </p:grpSpPr>
        <p:grpSp>
          <p:nvGrpSpPr>
            <p:cNvPr id="73" name="그룹 5"/>
            <p:cNvGrpSpPr/>
            <p:nvPr/>
          </p:nvGrpSpPr>
          <p:grpSpPr>
            <a:xfrm>
              <a:off x="314421" y="4694850"/>
              <a:ext cx="1224137" cy="1314561"/>
              <a:chOff x="395536" y="3645024"/>
              <a:chExt cx="1326123" cy="1314561"/>
            </a:xfrm>
          </p:grpSpPr>
          <p:sp>
            <p:nvSpPr>
              <p:cNvPr id="77" name="직사각형 2"/>
              <p:cNvSpPr/>
              <p:nvPr/>
            </p:nvSpPr>
            <p:spPr>
              <a:xfrm>
                <a:off x="395536" y="3645024"/>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w.rank</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78" name="직사각형 33"/>
              <p:cNvSpPr/>
              <p:nvPr/>
            </p:nvSpPr>
            <p:spPr>
              <a:xfrm>
                <a:off x="395536" y="3973151"/>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a:ln>
                      <a:noFill/>
                    </a:ln>
                    <a:solidFill>
                      <a:sysClr val="windowText" lastClr="000000"/>
                    </a:solidFill>
                    <a:effectLst/>
                    <a:uLnTx/>
                    <a:uFillTx/>
                    <a:latin typeface="Calibri"/>
                    <a:ea typeface="나눔고딕"/>
                    <a:cs typeface="+mn-cs"/>
                  </a:rPr>
                  <a:t>w.next_rank</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79" name="직사각형 34"/>
              <p:cNvSpPr/>
              <p:nvPr/>
            </p:nvSpPr>
            <p:spPr>
              <a:xfrm>
                <a:off x="395536" y="429940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w.edges</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80" name="직사각형 35"/>
              <p:cNvSpPr/>
              <p:nvPr/>
            </p:nvSpPr>
            <p:spPr>
              <a:xfrm>
                <a:off x="395536" y="463145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a:ln>
                      <a:noFill/>
                    </a:ln>
                    <a:solidFill>
                      <a:sysClr val="windowText" lastClr="000000"/>
                    </a:solidFill>
                    <a:effectLst/>
                    <a:uLnTx/>
                    <a:uFillTx/>
                    <a:latin typeface="Calibri"/>
                    <a:ea typeface="나눔고딕"/>
                    <a:cs typeface="+mn-cs"/>
                  </a:rPr>
                  <a:t>…</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grpSp>
          <p:nvGrpSpPr>
            <p:cNvPr id="74" name="그룹 11"/>
            <p:cNvGrpSpPr/>
            <p:nvPr/>
          </p:nvGrpSpPr>
          <p:grpSpPr>
            <a:xfrm>
              <a:off x="1538558" y="4694850"/>
              <a:ext cx="369146" cy="1314561"/>
              <a:chOff x="1538558" y="4694850"/>
              <a:chExt cx="369146" cy="1314561"/>
            </a:xfrm>
          </p:grpSpPr>
          <p:cxnSp>
            <p:nvCxnSpPr>
              <p:cNvPr id="75" name="직선 연결선 8"/>
              <p:cNvCxnSpPr/>
              <p:nvPr/>
            </p:nvCxnSpPr>
            <p:spPr>
              <a:xfrm flipH="1" flipV="1">
                <a:off x="1538558" y="4694850"/>
                <a:ext cx="369146" cy="698426"/>
              </a:xfrm>
              <a:prstGeom prst="line">
                <a:avLst/>
              </a:prstGeom>
              <a:noFill/>
              <a:ln w="9525" cap="flat" cmpd="sng" algn="ctr">
                <a:solidFill>
                  <a:srgbClr val="60BD68">
                    <a:shade val="95000"/>
                    <a:satMod val="105000"/>
                  </a:srgbClr>
                </a:solidFill>
                <a:prstDash val="dash"/>
              </a:ln>
              <a:effectLst/>
            </p:spPr>
          </p:cxnSp>
          <p:cxnSp>
            <p:nvCxnSpPr>
              <p:cNvPr id="76" name="직선 연결선 10"/>
              <p:cNvCxnSpPr/>
              <p:nvPr/>
            </p:nvCxnSpPr>
            <p:spPr>
              <a:xfrm flipV="1">
                <a:off x="1538558" y="5793386"/>
                <a:ext cx="369146" cy="216025"/>
              </a:xfrm>
              <a:prstGeom prst="line">
                <a:avLst/>
              </a:prstGeom>
              <a:noFill/>
              <a:ln w="9525" cap="flat" cmpd="sng" algn="ctr">
                <a:solidFill>
                  <a:srgbClr val="60BD68">
                    <a:shade val="95000"/>
                    <a:satMod val="105000"/>
                  </a:srgbClr>
                </a:solidFill>
                <a:prstDash val="dash"/>
              </a:ln>
              <a:effectLst/>
            </p:spPr>
          </p:cxnSp>
        </p:grpSp>
      </p:grpSp>
    </p:spTree>
    <p:extLst>
      <p:ext uri="{BB962C8B-B14F-4D97-AF65-F5344CB8AC3E}">
        <p14:creationId xmlns:p14="http://schemas.microsoft.com/office/powerpoint/2010/main" val="5354745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200"/>
                                        <p:tgtEl>
                                          <p:spTgt spid="4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fade">
                                      <p:cBhvr>
                                        <p:cTn id="12" dur="200"/>
                                        <p:tgtEl>
                                          <p:spTgt spid="48"/>
                                        </p:tgtEl>
                                      </p:cBhvr>
                                    </p:animEffect>
                                  </p:childTnLst>
                                </p:cTn>
                              </p:par>
                            </p:childTnLst>
                          </p:cTn>
                        </p:par>
                        <p:par>
                          <p:cTn id="13" fill="hold">
                            <p:stCondLst>
                              <p:cond delay="200"/>
                            </p:stCondLst>
                            <p:childTnLst>
                              <p:par>
                                <p:cTn id="14" presetID="22" presetClass="entr" presetSubtype="2" fill="hold" nodeType="afterEffect">
                                  <p:stCondLst>
                                    <p:cond delay="0"/>
                                  </p:stCondLst>
                                  <p:childTnLst>
                                    <p:set>
                                      <p:cBhvr>
                                        <p:cTn id="15" dur="1" fill="hold">
                                          <p:stCondLst>
                                            <p:cond delay="0"/>
                                          </p:stCondLst>
                                        </p:cTn>
                                        <p:tgtEl>
                                          <p:spTgt spid="72"/>
                                        </p:tgtEl>
                                        <p:attrNameLst>
                                          <p:attrName>style.visibility</p:attrName>
                                        </p:attrNameLst>
                                      </p:cBhvr>
                                      <p:to>
                                        <p:strVal val="visible"/>
                                      </p:to>
                                    </p:set>
                                    <p:animEffect transition="in" filter="wipe(right)">
                                      <p:cBhvr>
                                        <p:cTn id="16" dur="500"/>
                                        <p:tgtEl>
                                          <p:spTgt spid="72"/>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57"/>
                                        </p:tgtEl>
                                        <p:attrNameLst>
                                          <p:attrName>style.visibility</p:attrName>
                                        </p:attrNameLst>
                                      </p:cBhvr>
                                      <p:to>
                                        <p:strVal val="visible"/>
                                      </p:to>
                                    </p:set>
                                    <p:animEffect transition="in" filter="wipe(left)">
                                      <p:cBhvr>
                                        <p:cTn id="21" dur="500"/>
                                        <p:tgtEl>
                                          <p:spTgt spid="5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55"/>
                                        </p:tgtEl>
                                        <p:attrNameLst>
                                          <p:attrName>style.visibility</p:attrName>
                                        </p:attrNameLst>
                                      </p:cBhvr>
                                      <p:to>
                                        <p:strVal val="visible"/>
                                      </p:to>
                                    </p:set>
                                    <p:animEffect transition="in" filter="wipe(up)">
                                      <p:cBhvr>
                                        <p:cTn id="26" dur="500"/>
                                        <p:tgtEl>
                                          <p:spTgt spid="55"/>
                                        </p:tgtEl>
                                      </p:cBhvr>
                                    </p:animEffect>
                                  </p:childTnLst>
                                </p:cTn>
                              </p:par>
                            </p:childTnLst>
                          </p:cTn>
                        </p:par>
                        <p:par>
                          <p:cTn id="27" fill="hold">
                            <p:stCondLst>
                              <p:cond delay="500"/>
                            </p:stCondLst>
                            <p:childTnLst>
                              <p:par>
                                <p:cTn id="28" presetID="22" presetClass="entr" presetSubtype="1" fill="hold" nodeType="afterEffect">
                                  <p:stCondLst>
                                    <p:cond delay="0"/>
                                  </p:stCondLst>
                                  <p:childTnLst>
                                    <p:set>
                                      <p:cBhvr>
                                        <p:cTn id="29" dur="1" fill="hold">
                                          <p:stCondLst>
                                            <p:cond delay="0"/>
                                          </p:stCondLst>
                                        </p:cTn>
                                        <p:tgtEl>
                                          <p:spTgt spid="56"/>
                                        </p:tgtEl>
                                        <p:attrNameLst>
                                          <p:attrName>style.visibility</p:attrName>
                                        </p:attrNameLst>
                                      </p:cBhvr>
                                      <p:to>
                                        <p:strVal val="visible"/>
                                      </p:to>
                                    </p:set>
                                    <p:animEffect transition="in" filter="wipe(up)">
                                      <p:cBhvr>
                                        <p:cTn id="30" dur="500"/>
                                        <p:tgtEl>
                                          <p:spTgt spid="56"/>
                                        </p:tgtEl>
                                      </p:cBhvr>
                                    </p:animEffect>
                                  </p:childTnLst>
                                </p:cTn>
                              </p:par>
                            </p:childTnLst>
                          </p:cTn>
                        </p:par>
                        <p:par>
                          <p:cTn id="31" fill="hold">
                            <p:stCondLst>
                              <p:cond delay="1000"/>
                            </p:stCondLst>
                            <p:childTnLst>
                              <p:par>
                                <p:cTn id="32" presetID="22" presetClass="entr" presetSubtype="1" fill="hold" nodeType="afterEffect">
                                  <p:stCondLst>
                                    <p:cond delay="0"/>
                                  </p:stCondLst>
                                  <p:childTnLst>
                                    <p:set>
                                      <p:cBhvr>
                                        <p:cTn id="33" dur="1" fill="hold">
                                          <p:stCondLst>
                                            <p:cond delay="0"/>
                                          </p:stCondLst>
                                        </p:cTn>
                                        <p:tgtEl>
                                          <p:spTgt spid="45"/>
                                        </p:tgtEl>
                                        <p:attrNameLst>
                                          <p:attrName>style.visibility</p:attrName>
                                        </p:attrNameLst>
                                      </p:cBhvr>
                                      <p:to>
                                        <p:strVal val="visible"/>
                                      </p:to>
                                    </p:set>
                                    <p:animEffect transition="in" filter="wipe(up)">
                                      <p:cBhvr>
                                        <p:cTn id="34" dur="500"/>
                                        <p:tgtEl>
                                          <p:spTgt spid="45"/>
                                        </p:tgtEl>
                                      </p:cBhvr>
                                    </p:animEffect>
                                  </p:childTnLst>
                                </p:cTn>
                              </p:par>
                            </p:childTnLst>
                          </p:cTn>
                        </p:par>
                        <p:par>
                          <p:cTn id="35" fill="hold">
                            <p:stCondLst>
                              <p:cond delay="1500"/>
                            </p:stCondLst>
                            <p:childTnLst>
                              <p:par>
                                <p:cTn id="36" presetID="22" presetClass="entr" presetSubtype="4" fill="hold" nodeType="afterEffect">
                                  <p:stCondLst>
                                    <p:cond delay="0"/>
                                  </p:stCondLst>
                                  <p:childTnLst>
                                    <p:set>
                                      <p:cBhvr>
                                        <p:cTn id="37" dur="1" fill="hold">
                                          <p:stCondLst>
                                            <p:cond delay="0"/>
                                          </p:stCondLst>
                                        </p:cTn>
                                        <p:tgtEl>
                                          <p:spTgt spid="65"/>
                                        </p:tgtEl>
                                        <p:attrNameLst>
                                          <p:attrName>style.visibility</p:attrName>
                                        </p:attrNameLst>
                                      </p:cBhvr>
                                      <p:to>
                                        <p:strVal val="visible"/>
                                      </p:to>
                                    </p:set>
                                    <p:animEffect transition="in" filter="wipe(down)">
                                      <p:cBhvr>
                                        <p:cTn id="38" dur="500"/>
                                        <p:tgtEl>
                                          <p:spTgt spid="6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66"/>
                                        </p:tgtEl>
                                        <p:attrNameLst>
                                          <p:attrName>style.visibility</p:attrName>
                                        </p:attrNameLst>
                                      </p:cBhvr>
                                      <p:to>
                                        <p:strVal val="visible"/>
                                      </p:to>
                                    </p:set>
                                    <p:animEffect transition="in" filter="fade">
                                      <p:cBhvr>
                                        <p:cTn id="43" dur="200"/>
                                        <p:tgtEl>
                                          <p:spTgt spid="6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69"/>
                                        </p:tgtEl>
                                        <p:attrNameLst>
                                          <p:attrName>style.visibility</p:attrName>
                                        </p:attrNameLst>
                                      </p:cBhvr>
                                      <p:to>
                                        <p:strVal val="visible"/>
                                      </p:to>
                                    </p:set>
                                    <p:animEffect transition="in" filter="fade">
                                      <p:cBhvr>
                                        <p:cTn id="48" dur="2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System for Graph Processing</a:t>
            </a: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Crossbar Network</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NI</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In-Order Core</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Message Queue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PF Buffer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MTP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Host Processor</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Memory-Mapped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Accelerator Interface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a:t>
              </a:r>
              <a:r>
                <a:rPr kumimoji="0" lang="en-US" altLang="ko-KR" sz="1400" b="0" i="0" u="none" strike="noStrike" kern="0" cap="none" spc="0" normalizeH="0" baseline="0" noProof="0" dirty="0" err="1">
                  <a:ln>
                    <a:noFill/>
                  </a:ln>
                  <a:solidFill>
                    <a:sysClr val="windowText" lastClr="000000"/>
                  </a:solidFill>
                  <a:effectLst/>
                  <a:uLnTx/>
                  <a:uFillTx/>
                  <a:latin typeface="Tahoma"/>
                  <a:ea typeface="+mn-ea"/>
                  <a:cs typeface="+mn-cs"/>
                </a:rPr>
                <a:t>Noncacheable</a:t>
              </a: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 Physically Addressed)</a:t>
              </a:r>
              <a:endParaRPr kumimoji="0" lang="ko-KR" altLang="en-US" sz="1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3" name="TextBox 2"/>
          <p:cNvSpPr txBox="1"/>
          <p:nvPr/>
        </p:nvSpPr>
        <p:spPr>
          <a:xfrm>
            <a:off x="775334" y="980728"/>
            <a:ext cx="746907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Interconnected set of 3D-stacked </a:t>
            </a:r>
            <a:r>
              <a:rPr kumimoji="0" lang="en-US" sz="1800" b="0" i="0" u="none" strike="noStrike" kern="1200" cap="none" spc="0" normalizeH="0" baseline="0" noProof="0" dirty="0" err="1">
                <a:ln>
                  <a:noFill/>
                </a:ln>
                <a:solidFill>
                  <a:srgbClr val="0000FF"/>
                </a:solidFill>
                <a:effectLst/>
                <a:uLnTx/>
                <a:uFillTx/>
                <a:latin typeface="Tahoma"/>
                <a:ea typeface="+mn-ea"/>
                <a:cs typeface="+mn-cs"/>
              </a:rPr>
              <a:t>memory+logic</a:t>
            </a:r>
            <a:r>
              <a:rPr kumimoji="0" lang="en-US" sz="1800" b="0" i="0" u="none" strike="noStrike" kern="1200" cap="none" spc="0" normalizeH="0" baseline="0" noProof="0" dirty="0">
                <a:ln>
                  <a:noFill/>
                </a:ln>
                <a:solidFill>
                  <a:srgbClr val="0000FF"/>
                </a:solidFill>
                <a:effectLst/>
                <a:uLnTx/>
                <a:uFillTx/>
                <a:latin typeface="Tahoma"/>
                <a:ea typeface="+mn-ea"/>
                <a:cs typeface="+mn-cs"/>
              </a:rPr>
              <a:t> chips with simple cores</a:t>
            </a:r>
          </a:p>
        </p:txBody>
      </p:sp>
      <p:sp>
        <p:nvSpPr>
          <p:cNvPr id="5" name="TextBox 4"/>
          <p:cNvSpPr txBox="1"/>
          <p:nvPr/>
        </p:nvSpPr>
        <p:spPr>
          <a:xfrm>
            <a:off x="5868144" y="2204864"/>
            <a:ext cx="7958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D5494"/>
                </a:solidFill>
                <a:effectLst/>
                <a:uLnTx/>
                <a:uFillTx/>
                <a:latin typeface="Tahoma"/>
                <a:ea typeface="+mn-ea"/>
                <a:cs typeface="+mn-cs"/>
              </a:rPr>
              <a:t>Logic</a:t>
            </a:r>
          </a:p>
        </p:txBody>
      </p:sp>
      <p:sp>
        <p:nvSpPr>
          <p:cNvPr id="511" name="TextBox 510"/>
          <p:cNvSpPr txBox="1"/>
          <p:nvPr/>
        </p:nvSpPr>
        <p:spPr>
          <a:xfrm>
            <a:off x="5796136" y="1700808"/>
            <a:ext cx="11234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5B62F"/>
                </a:solidFill>
                <a:effectLst/>
                <a:uLnTx/>
                <a:uFillTx/>
                <a:latin typeface="Tahoma"/>
                <a:ea typeface="+mn-ea"/>
                <a:cs typeface="+mn-cs"/>
              </a:rPr>
              <a:t>Memory</a:t>
            </a:r>
          </a:p>
        </p:txBody>
      </p:sp>
      <p:sp>
        <p:nvSpPr>
          <p:cNvPr id="513" name="TextBox 512"/>
          <p:cNvSpPr txBox="1"/>
          <p:nvPr/>
        </p:nvSpPr>
        <p:spPr>
          <a:xfrm>
            <a:off x="1224136" y="6453336"/>
            <a:ext cx="77403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Ahn+, “</a:t>
            </a:r>
            <a:r>
              <a:rPr kumimoji="0" lang="en-US" sz="1400" b="0" i="0" u="none" strike="noStrike" kern="1200" cap="none" spc="0" normalizeH="0" baseline="0" noProof="0" dirty="0">
                <a:ln>
                  <a:noFill/>
                </a:ln>
                <a:solidFill>
                  <a:srgbClr val="0000FF"/>
                </a:solidFill>
                <a:effectLst/>
                <a:uLnTx/>
                <a:uFillTx/>
                <a:latin typeface="Tahoma"/>
                <a:ea typeface="+mn-ea"/>
                <a:cs typeface="+mn-cs"/>
              </a:rPr>
              <a:t>A Scalable Processing-in-Memory Accelerator for Parallel Graph Processing</a:t>
            </a:r>
            <a:r>
              <a:rPr kumimoji="0" lang="en-US" sz="140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693046802"/>
      </p:ext>
    </p:extLst>
  </p:cSld>
  <p:clrMapOvr>
    <a:masterClrMapping/>
  </p:clrMapOvr>
  <p:transition/>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D5494"/>
                </a:solidFill>
                <a:effectLst/>
                <a:uLnTx/>
                <a:uFillTx/>
                <a:latin typeface="Tahoma"/>
                <a:ea typeface="+mn-ea"/>
                <a:cs typeface="+mn-cs"/>
              </a:rPr>
              <a:t>Logic</a:t>
            </a:r>
          </a:p>
        </p:txBody>
      </p:sp>
      <p:sp>
        <p:nvSpPr>
          <p:cNvPr id="512" name="TextBox 511"/>
          <p:cNvSpPr txBox="1"/>
          <p:nvPr/>
        </p:nvSpPr>
        <p:spPr>
          <a:xfrm>
            <a:off x="5796136" y="1700808"/>
            <a:ext cx="11234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5B62F"/>
                </a:solidFill>
                <a:effectLst/>
                <a:uLnTx/>
                <a:uFillTx/>
                <a:latin typeface="Tahoma"/>
                <a:ea typeface="+mn-ea"/>
                <a:cs typeface="+mn-cs"/>
              </a:rPr>
              <a:t>Memory</a:t>
            </a:r>
          </a:p>
        </p:txBody>
      </p:sp>
      <p:sp>
        <p:nvSpPr>
          <p:cNvPr id="2" name="Title 1"/>
          <p:cNvSpPr>
            <a:spLocks noGrp="1"/>
          </p:cNvSpPr>
          <p:nvPr>
            <p:ph type="title"/>
          </p:nvPr>
        </p:nvSpPr>
        <p:spPr/>
        <p:txBody>
          <a:bodyPr/>
          <a:lstStyle/>
          <a:p>
            <a:r>
              <a:rPr lang="en-US" dirty="0" err="1"/>
              <a:t>Tesseract</a:t>
            </a:r>
            <a:r>
              <a:rPr lang="en-US" dirty="0"/>
              <a:t> System for Graph Processing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Crossbar Network</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NI</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In-Order Core</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Message Queue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PF Buffer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MTP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Host Processor</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Memory-Mapped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Accelerator Interface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a:t>
              </a:r>
              <a:r>
                <a:rPr kumimoji="0" lang="en-US" altLang="ko-KR" sz="1400" b="0" i="0" u="none" strike="noStrike" kern="0" cap="none" spc="0" normalizeH="0" baseline="0" noProof="0" dirty="0" err="1">
                  <a:ln>
                    <a:noFill/>
                  </a:ln>
                  <a:solidFill>
                    <a:sysClr val="windowText" lastClr="000000"/>
                  </a:solidFill>
                  <a:effectLst/>
                  <a:uLnTx/>
                  <a:uFillTx/>
                  <a:latin typeface="Tahoma"/>
                  <a:ea typeface="+mn-ea"/>
                  <a:cs typeface="+mn-cs"/>
                </a:rPr>
                <a:t>Noncacheable</a:t>
              </a: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 Physically Addressed)</a:t>
              </a:r>
              <a:endParaRPr kumimoji="0" lang="ko-KR" altLang="en-US" sz="1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56"/>
          <p:cNvSpPr/>
          <p:nvPr/>
        </p:nvSpPr>
        <p:spPr>
          <a:xfrm>
            <a:off x="0" y="5983200"/>
            <a:ext cx="9144000" cy="8748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6" name="직사각형 257"/>
          <p:cNvSpPr/>
          <p:nvPr/>
        </p:nvSpPr>
        <p:spPr>
          <a:xfrm>
            <a:off x="0" y="5398571"/>
            <a:ext cx="6022172" cy="583147"/>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7" name="직사각형 259"/>
          <p:cNvSpPr/>
          <p:nvPr/>
        </p:nvSpPr>
        <p:spPr>
          <a:xfrm>
            <a:off x="8312935" y="5400000"/>
            <a:ext cx="831065" cy="582896"/>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8" name="직사각형 2"/>
          <p:cNvSpPr/>
          <p:nvPr/>
        </p:nvSpPr>
        <p:spPr>
          <a:xfrm>
            <a:off x="0" y="-1"/>
            <a:ext cx="9144000" cy="5400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9" name="모서리가 둥근 직사각형 10"/>
          <p:cNvSpPr/>
          <p:nvPr/>
        </p:nvSpPr>
        <p:spPr>
          <a:xfrm>
            <a:off x="5461339" y="4067108"/>
            <a:ext cx="3403838" cy="1095472"/>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Communications via</a:t>
            </a:r>
            <a:b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Remote Function Calls</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Tree>
    <p:extLst>
      <p:ext uri="{BB962C8B-B14F-4D97-AF65-F5344CB8AC3E}">
        <p14:creationId xmlns:p14="http://schemas.microsoft.com/office/powerpoint/2010/main" val="889693845"/>
      </p:ext>
    </p:extLst>
  </p:cSld>
  <p:clrMapOvr>
    <a:masterClrMapping/>
  </p:clrMapOvr>
  <p:transition/>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a:t>
            </a:r>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66700" y="1135681"/>
            <a:ext cx="8267700" cy="5176881"/>
          </a:xfrm>
          <a:prstGeom prst="rect">
            <a:avLst/>
          </a:prstGeom>
        </p:spPr>
      </p:pic>
    </p:spTree>
    <p:extLst>
      <p:ext uri="{BB962C8B-B14F-4D97-AF65-F5344CB8AC3E}">
        <p14:creationId xmlns:p14="http://schemas.microsoft.com/office/powerpoint/2010/main" val="1599161303"/>
      </p:ext>
    </p:extLst>
  </p:cSld>
  <p:clrMapOvr>
    <a:masterClrMapping/>
  </p:clrMapOvr>
  <p:transition/>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(II)</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28600" y="1105123"/>
            <a:ext cx="8229600" cy="5219477"/>
          </a:xfrm>
          <a:prstGeom prst="rect">
            <a:avLst/>
          </a:prstGeom>
        </p:spPr>
      </p:pic>
    </p:spTree>
    <p:extLst>
      <p:ext uri="{BB962C8B-B14F-4D97-AF65-F5344CB8AC3E}">
        <p14:creationId xmlns:p14="http://schemas.microsoft.com/office/powerpoint/2010/main" val="3998442067"/>
      </p:ext>
    </p:extLst>
  </p:cSld>
  <p:clrMapOvr>
    <a:masterClrMapping/>
  </p:clrMapOvr>
  <p:transition/>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(III)</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 name="Picture 2"/>
          <p:cNvPicPr>
            <a:picLocks noChangeAspect="1"/>
          </p:cNvPicPr>
          <p:nvPr/>
        </p:nvPicPr>
        <p:blipFill>
          <a:blip r:embed="rId2"/>
          <a:stretch>
            <a:fillRect/>
          </a:stretch>
        </p:blipFill>
        <p:spPr>
          <a:xfrm>
            <a:off x="304800" y="1069117"/>
            <a:ext cx="8305800" cy="5255483"/>
          </a:xfrm>
          <a:prstGeom prst="rect">
            <a:avLst/>
          </a:prstGeom>
        </p:spPr>
      </p:pic>
    </p:spTree>
    <p:extLst>
      <p:ext uri="{BB962C8B-B14F-4D97-AF65-F5344CB8AC3E}">
        <p14:creationId xmlns:p14="http://schemas.microsoft.com/office/powerpoint/2010/main" val="2397472345"/>
      </p:ext>
    </p:extLst>
  </p:cSld>
  <p:clrMapOvr>
    <a:masterClrMapping/>
  </p:clrMapOvr>
  <p:transition/>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Remote Function Call (Non-Blocking)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54000" y="1066800"/>
            <a:ext cx="8229600" cy="5237018"/>
          </a:xfrm>
          <a:prstGeom prst="rect">
            <a:avLst/>
          </a:prstGeom>
        </p:spPr>
      </p:pic>
    </p:spTree>
    <p:extLst>
      <p:ext uri="{BB962C8B-B14F-4D97-AF65-F5344CB8AC3E}">
        <p14:creationId xmlns:p14="http://schemas.microsoft.com/office/powerpoint/2010/main" val="3730537409"/>
      </p:ext>
    </p:extLst>
  </p:cSld>
  <p:clrMapOvr>
    <a:masterClrMapping/>
  </p:clrMapOvr>
  <p:transition/>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D5494"/>
                </a:solidFill>
                <a:effectLst/>
                <a:uLnTx/>
                <a:uFillTx/>
                <a:latin typeface="Tahoma"/>
                <a:ea typeface="+mn-ea"/>
                <a:cs typeface="+mn-cs"/>
              </a:rPr>
              <a:t>Logic</a:t>
            </a:r>
          </a:p>
        </p:txBody>
      </p:sp>
      <p:sp>
        <p:nvSpPr>
          <p:cNvPr id="512" name="TextBox 511"/>
          <p:cNvSpPr txBox="1"/>
          <p:nvPr/>
        </p:nvSpPr>
        <p:spPr>
          <a:xfrm>
            <a:off x="5796136" y="1700808"/>
            <a:ext cx="11234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5B62F"/>
                </a:solidFill>
                <a:effectLst/>
                <a:uLnTx/>
                <a:uFillTx/>
                <a:latin typeface="Tahoma"/>
                <a:ea typeface="+mn-ea"/>
                <a:cs typeface="+mn-cs"/>
              </a:rPr>
              <a:t>Memory</a:t>
            </a:r>
          </a:p>
        </p:txBody>
      </p:sp>
      <p:sp>
        <p:nvSpPr>
          <p:cNvPr id="2" name="Title 1"/>
          <p:cNvSpPr>
            <a:spLocks noGrp="1"/>
          </p:cNvSpPr>
          <p:nvPr>
            <p:ph type="title"/>
          </p:nvPr>
        </p:nvSpPr>
        <p:spPr/>
        <p:txBody>
          <a:bodyPr/>
          <a:lstStyle/>
          <a:p>
            <a:r>
              <a:rPr lang="en-US" dirty="0" err="1"/>
              <a:t>Tesseract</a:t>
            </a:r>
            <a:r>
              <a:rPr lang="en-US" dirty="0"/>
              <a:t> System for Graph Processing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Crossbar Network</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NI</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In-Order Core</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Message Queue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PF Buffer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MTP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Host Processor</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Memory-Mapped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Accelerator Interface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a:t>
              </a:r>
              <a:r>
                <a:rPr kumimoji="0" lang="en-US" altLang="ko-KR" sz="1400" b="0" i="0" u="none" strike="noStrike" kern="0" cap="none" spc="0" normalizeH="0" baseline="0" noProof="0" dirty="0" err="1">
                  <a:ln>
                    <a:noFill/>
                  </a:ln>
                  <a:solidFill>
                    <a:sysClr val="windowText" lastClr="000000"/>
                  </a:solidFill>
                  <a:effectLst/>
                  <a:uLnTx/>
                  <a:uFillTx/>
                  <a:latin typeface="Tahoma"/>
                  <a:ea typeface="+mn-ea"/>
                  <a:cs typeface="+mn-cs"/>
                </a:rPr>
                <a:t>Noncacheable</a:t>
              </a: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 Physically Addressed)</a:t>
              </a:r>
              <a:endParaRPr kumimoji="0" lang="ko-KR" altLang="en-US" sz="1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
          <p:cNvSpPr/>
          <p:nvPr/>
        </p:nvSpPr>
        <p:spPr>
          <a:xfrm>
            <a:off x="0" y="1"/>
            <a:ext cx="9144000" cy="4086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6" name="직사각형 256"/>
          <p:cNvSpPr/>
          <p:nvPr/>
        </p:nvSpPr>
        <p:spPr>
          <a:xfrm>
            <a:off x="0" y="5400000"/>
            <a:ext cx="9144000" cy="1458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7" name="직사각형 257"/>
          <p:cNvSpPr/>
          <p:nvPr/>
        </p:nvSpPr>
        <p:spPr>
          <a:xfrm>
            <a:off x="0" y="4086000"/>
            <a:ext cx="6413494" cy="1314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8" name="직사각형 259"/>
          <p:cNvSpPr/>
          <p:nvPr/>
        </p:nvSpPr>
        <p:spPr>
          <a:xfrm>
            <a:off x="8312935" y="4086000"/>
            <a:ext cx="831065" cy="1314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9" name="모서리가 둥근 직사각형 10"/>
          <p:cNvSpPr/>
          <p:nvPr/>
        </p:nvSpPr>
        <p:spPr>
          <a:xfrm>
            <a:off x="6313610" y="3214446"/>
            <a:ext cx="2087858" cy="563984"/>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Prefetching</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Tree>
    <p:extLst>
      <p:ext uri="{BB962C8B-B14F-4D97-AF65-F5344CB8AC3E}">
        <p14:creationId xmlns:p14="http://schemas.microsoft.com/office/powerpoint/2010/main" val="3584544936"/>
      </p:ext>
    </p:extLst>
  </p:cSld>
  <p:clrMapOvr>
    <a:masterClrMapping/>
  </p:clrMapOvr>
  <p:transition/>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Evaluated Systems</a:t>
            </a:r>
          </a:p>
        </p:txBody>
      </p:sp>
      <p:grpSp>
        <p:nvGrpSpPr>
          <p:cNvPr id="245" name="그룹 9"/>
          <p:cNvGrpSpPr/>
          <p:nvPr/>
        </p:nvGrpSpPr>
        <p:grpSpPr>
          <a:xfrm>
            <a:off x="4753793" y="1140133"/>
            <a:ext cx="1662216" cy="4531606"/>
            <a:chOff x="4753793" y="1340768"/>
            <a:chExt cx="1662216" cy="4531606"/>
          </a:xfrm>
        </p:grpSpPr>
        <p:sp>
          <p:nvSpPr>
            <p:cNvPr id="246" name="TextBox 245"/>
            <p:cNvSpPr txBox="1"/>
            <p:nvPr/>
          </p:nvSpPr>
          <p:spPr>
            <a:xfrm>
              <a:off x="4922700" y="1340768"/>
              <a:ext cx="1324402"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HMC-MC</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nvGrpSpPr>
            <p:cNvPr id="247" name="그룹 530"/>
            <p:cNvGrpSpPr/>
            <p:nvPr/>
          </p:nvGrpSpPr>
          <p:grpSpPr>
            <a:xfrm>
              <a:off x="4753793" y="2137755"/>
              <a:ext cx="1662216" cy="3734619"/>
              <a:chOff x="4986958" y="2155226"/>
              <a:chExt cx="1662216" cy="3734619"/>
            </a:xfrm>
          </p:grpSpPr>
          <p:grpSp>
            <p:nvGrpSpPr>
              <p:cNvPr id="248" name="그룹 234"/>
              <p:cNvGrpSpPr/>
              <p:nvPr/>
            </p:nvGrpSpPr>
            <p:grpSpPr>
              <a:xfrm rot="5400000">
                <a:off x="4986919" y="3188862"/>
                <a:ext cx="1660086" cy="1660007"/>
                <a:chOff x="2733859" y="2420936"/>
                <a:chExt cx="2016223" cy="2016129"/>
              </a:xfrm>
            </p:grpSpPr>
            <p:sp>
              <p:nvSpPr>
                <p:cNvPr id="283" name="직사각형 271"/>
                <p:cNvSpPr/>
                <p:nvPr/>
              </p:nvSpPr>
              <p:spPr>
                <a:xfrm rot="16200000">
                  <a:off x="2733907"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128</a:t>
                  </a:r>
                  <a:b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1400" b="0" i="0" u="none" strike="noStrike" kern="0" cap="none" spc="-100" normalizeH="0" baseline="0" noProof="0" dirty="0">
                      <a:ln>
                        <a:noFill/>
                      </a:ln>
                      <a:solidFill>
                        <a:sysClr val="windowText" lastClr="000000"/>
                      </a:solidFill>
                      <a:effectLst/>
                      <a:uLnTx/>
                      <a:uFillTx/>
                      <a:latin typeface="Calibri"/>
                      <a:ea typeface="나눔고딕"/>
                      <a:cs typeface="+mn-cs"/>
                    </a:rPr>
                    <a:t>In-Order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2GHz</a:t>
                  </a:r>
                  <a:endParaRPr kumimoji="0" lang="ko-KR" altLang="en-US" sz="1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4" name="직사각형 272"/>
                <p:cNvSpPr/>
                <p:nvPr/>
              </p:nvSpPr>
              <p:spPr>
                <a:xfrm rot="16200000">
                  <a:off x="3886034"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128</a:t>
                  </a:r>
                  <a:b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1400" b="0" i="0" u="none" strike="noStrike" kern="0" cap="none" spc="-100" normalizeH="0" baseline="0" noProof="0" dirty="0">
                      <a:ln>
                        <a:noFill/>
                      </a:ln>
                      <a:solidFill>
                        <a:sysClr val="windowText" lastClr="000000"/>
                      </a:solidFill>
                      <a:effectLst/>
                      <a:uLnTx/>
                      <a:uFillTx/>
                      <a:latin typeface="Calibri"/>
                      <a:ea typeface="나눔고딕"/>
                      <a:cs typeface="+mn-cs"/>
                    </a:rPr>
                    <a:t>In-Order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2GHz</a:t>
                  </a:r>
                  <a:endParaRPr kumimoji="0" lang="ko-KR" altLang="en-US" sz="1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5" name="직사각형 273"/>
                <p:cNvSpPr/>
                <p:nvPr/>
              </p:nvSpPr>
              <p:spPr>
                <a:xfrm rot="16200000">
                  <a:off x="3886034"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128</a:t>
                  </a:r>
                  <a:b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1400" b="0" i="0" u="none" strike="noStrike" kern="0" cap="none" spc="-100" normalizeH="0" baseline="0" noProof="0" dirty="0">
                      <a:ln>
                        <a:noFill/>
                      </a:ln>
                      <a:solidFill>
                        <a:sysClr val="windowText" lastClr="000000"/>
                      </a:solidFill>
                      <a:effectLst/>
                      <a:uLnTx/>
                      <a:uFillTx/>
                      <a:latin typeface="Calibri"/>
                      <a:ea typeface="나눔고딕"/>
                      <a:cs typeface="+mn-cs"/>
                    </a:rPr>
                    <a:t>In-Order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2GHz</a:t>
                  </a:r>
                  <a:endParaRPr kumimoji="0" lang="ko-KR" altLang="en-US" sz="1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6" name="직사각형 274"/>
                <p:cNvSpPr/>
                <p:nvPr/>
              </p:nvSpPr>
              <p:spPr>
                <a:xfrm rot="16200000">
                  <a:off x="2733907" y="357301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128</a:t>
                  </a:r>
                  <a:b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1400" b="0" i="0" u="none" strike="noStrike" kern="0" cap="none" spc="-100" normalizeH="0" baseline="0" noProof="0" dirty="0">
                      <a:ln>
                        <a:noFill/>
                      </a:ln>
                      <a:solidFill>
                        <a:sysClr val="windowText" lastClr="000000"/>
                      </a:solidFill>
                      <a:effectLst/>
                      <a:uLnTx/>
                      <a:uFillTx/>
                      <a:latin typeface="Calibri"/>
                      <a:ea typeface="나눔고딕"/>
                      <a:cs typeface="+mn-cs"/>
                    </a:rPr>
                    <a:t>In-Order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2GHz</a:t>
                  </a:r>
                  <a:endParaRPr kumimoji="0" lang="ko-KR" altLang="en-US" sz="1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287" name="직선 화살표 연결선 275"/>
                <p:cNvCxnSpPr>
                  <a:stCxn id="283" idx="1"/>
                  <a:endCxn id="286" idx="3"/>
                </p:cNvCxnSpPr>
                <p:nvPr/>
              </p:nvCxnSpPr>
              <p:spPr>
                <a:xfrm rot="16200000" flipH="1">
                  <a:off x="3021844" y="3429001"/>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8" name="직선 화살표 연결선 276"/>
                <p:cNvCxnSpPr>
                  <a:stCxn id="286" idx="2"/>
                  <a:endCxn id="285" idx="0"/>
                </p:cNvCxnSpPr>
                <p:nvPr/>
              </p:nvCxnSpPr>
              <p:spPr>
                <a:xfrm rot="16200000">
                  <a:off x="3741970" y="3861047"/>
                  <a:ext cx="1"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9" name="직선 화살표 연결선 277"/>
                <p:cNvCxnSpPr>
                  <a:stCxn id="284" idx="1"/>
                  <a:endCxn id="285" idx="3"/>
                </p:cNvCxnSpPr>
                <p:nvPr/>
              </p:nvCxnSpPr>
              <p:spPr>
                <a:xfrm rot="16200000" flipH="1">
                  <a:off x="4173972" y="3429000"/>
                  <a:ext cx="288127"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0" name="직선 화살표 연결선 278"/>
                <p:cNvCxnSpPr>
                  <a:stCxn id="283" idx="2"/>
                  <a:endCxn id="284" idx="0"/>
                </p:cNvCxnSpPr>
                <p:nvPr/>
              </p:nvCxnSpPr>
              <p:spPr>
                <a:xfrm rot="16200000">
                  <a:off x="3741971" y="2708920"/>
                  <a:ext cx="0"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1" name="직선 화살표 연결선 279"/>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2" name="직선 화살표 연결선 280"/>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249" name="그룹 494"/>
              <p:cNvGrpSpPr/>
              <p:nvPr/>
            </p:nvGrpSpPr>
            <p:grpSpPr>
              <a:xfrm>
                <a:off x="4986958" y="4853737"/>
                <a:ext cx="1662216" cy="1036108"/>
                <a:chOff x="2829427" y="4853737"/>
                <a:chExt cx="1662216" cy="1036108"/>
              </a:xfrm>
            </p:grpSpPr>
            <p:sp>
              <p:nvSpPr>
                <p:cNvPr id="267" name="직사각형 495"/>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68" name="직사각형 496"/>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69" name="직선 화살표 연결선 497"/>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0" name="직선 화살표 연결선 498"/>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1" name="직사각형 499"/>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72" name="직사각형 500"/>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73" name="직선 화살표 연결선 501"/>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4" name="직선 화살표 연결선 502"/>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5" name="직사각형 503"/>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76" name="직사각형 504"/>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77" name="직선 화살표 연결선 505"/>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8" name="직선 화살표 연결선 506"/>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9" name="직사각형 507"/>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80" name="직사각형 508"/>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81" name="직선 화살표 연결선 509"/>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82" name="직선 화살표 연결선 510"/>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250" name="그룹 511"/>
              <p:cNvGrpSpPr/>
              <p:nvPr/>
            </p:nvGrpSpPr>
            <p:grpSpPr>
              <a:xfrm flipV="1">
                <a:off x="4986958" y="2155226"/>
                <a:ext cx="1662216" cy="1036108"/>
                <a:chOff x="2829427" y="4853737"/>
                <a:chExt cx="1662216" cy="1036108"/>
              </a:xfrm>
            </p:grpSpPr>
            <p:sp>
              <p:nvSpPr>
                <p:cNvPr id="251" name="직사각형 512"/>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52" name="직사각형 513"/>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53" name="직선 화살표 연결선 514"/>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4" name="직선 화살표 연결선 515"/>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5" name="직사각형 516"/>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56" name="직사각형 517"/>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57" name="직선 화살표 연결선 518"/>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8" name="직선 화살표 연결선 519"/>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9" name="직사각형 520"/>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60" name="직사각형 521"/>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61" name="직선 화살표 연결선 522"/>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2" name="직선 화살표 연결선 523"/>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63" name="직사각형 524"/>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64" name="직사각형 525"/>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65" name="직선 화살표 연결선 526"/>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6" name="직선 화살표 연결선 527"/>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cxnSp>
        <p:nvCxnSpPr>
          <p:cNvPr id="293" name="직선 연결선 632"/>
          <p:cNvCxnSpPr/>
          <p:nvPr/>
        </p:nvCxnSpPr>
        <p:spPr>
          <a:xfrm>
            <a:off x="2374317" y="1124744"/>
            <a:ext cx="0" cy="4752528"/>
          </a:xfrm>
          <a:prstGeom prst="line">
            <a:avLst/>
          </a:prstGeom>
          <a:noFill/>
          <a:ln w="9525" cap="flat" cmpd="sng" algn="ctr">
            <a:solidFill>
              <a:sysClr val="windowText" lastClr="000000"/>
            </a:solidFill>
            <a:prstDash val="dash"/>
          </a:ln>
          <a:effectLst/>
        </p:spPr>
      </p:cxnSp>
      <p:cxnSp>
        <p:nvCxnSpPr>
          <p:cNvPr id="294" name="직선 연결선 634"/>
          <p:cNvCxnSpPr/>
          <p:nvPr/>
        </p:nvCxnSpPr>
        <p:spPr>
          <a:xfrm>
            <a:off x="4543383" y="1124744"/>
            <a:ext cx="0" cy="4752528"/>
          </a:xfrm>
          <a:prstGeom prst="line">
            <a:avLst/>
          </a:prstGeom>
          <a:noFill/>
          <a:ln w="9525" cap="flat" cmpd="sng" algn="ctr">
            <a:solidFill>
              <a:sysClr val="windowText" lastClr="000000"/>
            </a:solidFill>
            <a:prstDash val="dash"/>
          </a:ln>
          <a:effectLst/>
        </p:spPr>
      </p:cxnSp>
      <p:cxnSp>
        <p:nvCxnSpPr>
          <p:cNvPr id="295" name="직선 연결선 635"/>
          <p:cNvCxnSpPr/>
          <p:nvPr/>
        </p:nvCxnSpPr>
        <p:spPr>
          <a:xfrm>
            <a:off x="6690490" y="1124744"/>
            <a:ext cx="0" cy="4752528"/>
          </a:xfrm>
          <a:prstGeom prst="line">
            <a:avLst/>
          </a:prstGeom>
          <a:noFill/>
          <a:ln w="9525" cap="flat" cmpd="sng" algn="ctr">
            <a:solidFill>
              <a:sysClr val="windowText" lastClr="000000"/>
            </a:solidFill>
            <a:prstDash val="dash"/>
          </a:ln>
          <a:effectLst/>
        </p:spPr>
      </p:cxnSp>
      <p:sp>
        <p:nvSpPr>
          <p:cNvPr id="296" name="TextBox 295"/>
          <p:cNvSpPr txBox="1"/>
          <p:nvPr/>
        </p:nvSpPr>
        <p:spPr>
          <a:xfrm>
            <a:off x="644713" y="5924599"/>
            <a:ext cx="1265025"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102.4GB/s</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7" name="TextBox 296"/>
          <p:cNvSpPr txBox="1"/>
          <p:nvPr/>
        </p:nvSpPr>
        <p:spPr>
          <a:xfrm>
            <a:off x="2893896" y="5924599"/>
            <a:ext cx="1071062"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640GB/s</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8" name="TextBox 297"/>
          <p:cNvSpPr txBox="1"/>
          <p:nvPr/>
        </p:nvSpPr>
        <p:spPr>
          <a:xfrm>
            <a:off x="5048265" y="5924599"/>
            <a:ext cx="1071062"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640GB/s</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9" name="TextBox 298"/>
          <p:cNvSpPr txBox="1"/>
          <p:nvPr/>
        </p:nvSpPr>
        <p:spPr>
          <a:xfrm>
            <a:off x="7321993" y="5924599"/>
            <a:ext cx="960995"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0" cap="none" spc="0" normalizeH="0" baseline="0" noProof="0" dirty="0">
                <a:ln>
                  <a:noFill/>
                </a:ln>
                <a:solidFill>
                  <a:srgbClr val="FF0000"/>
                </a:solidFill>
                <a:effectLst/>
                <a:uLnTx/>
                <a:uFillTx/>
                <a:latin typeface="Tahoma"/>
                <a:ea typeface="+mn-ea"/>
                <a:cs typeface="+mn-cs"/>
              </a:rPr>
              <a:t>8TB/s</a:t>
            </a:r>
            <a:endParaRPr kumimoji="0" lang="ko-KR" altLang="en-US" sz="2000" b="1" i="0" u="none" strike="noStrike" kern="0" cap="none" spc="0" normalizeH="0" baseline="0" noProof="0" dirty="0">
              <a:ln>
                <a:noFill/>
              </a:ln>
              <a:solidFill>
                <a:srgbClr val="FF0000"/>
              </a:solidFill>
              <a:effectLst/>
              <a:uLnTx/>
              <a:uFillTx/>
              <a:latin typeface="Tahoma"/>
              <a:ea typeface="+mn-ea"/>
              <a:cs typeface="+mn-cs"/>
            </a:endParaRPr>
          </a:p>
        </p:txBody>
      </p:sp>
      <p:grpSp>
        <p:nvGrpSpPr>
          <p:cNvPr id="300" name="그룹 8"/>
          <p:cNvGrpSpPr/>
          <p:nvPr/>
        </p:nvGrpSpPr>
        <p:grpSpPr>
          <a:xfrm>
            <a:off x="2599423" y="1140133"/>
            <a:ext cx="1662216" cy="4531606"/>
            <a:chOff x="2599423" y="1340768"/>
            <a:chExt cx="1662216" cy="4531606"/>
          </a:xfrm>
        </p:grpSpPr>
        <p:sp>
          <p:nvSpPr>
            <p:cNvPr id="301" name="TextBox 300"/>
            <p:cNvSpPr txBox="1"/>
            <p:nvPr/>
          </p:nvSpPr>
          <p:spPr>
            <a:xfrm>
              <a:off x="2696997" y="1340768"/>
              <a:ext cx="1467068"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HMC-</a:t>
              </a:r>
              <a:r>
                <a:rPr kumimoji="0" lang="en-US" altLang="ko-KR" sz="2400" b="0" i="0" u="none" strike="noStrike" kern="0" cap="none" spc="0" normalizeH="0" baseline="0" noProof="0" dirty="0" err="1">
                  <a:ln>
                    <a:noFill/>
                  </a:ln>
                  <a:solidFill>
                    <a:sysClr val="windowText" lastClr="000000"/>
                  </a:solidFill>
                  <a:effectLst/>
                  <a:uLnTx/>
                  <a:uFillTx/>
                  <a:latin typeface="Tahoma"/>
                  <a:ea typeface="+mn-ea"/>
                  <a:cs typeface="+mn-cs"/>
                </a:rPr>
                <a:t>OoO</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nvGrpSpPr>
            <p:cNvPr id="302" name="그룹 528"/>
            <p:cNvGrpSpPr/>
            <p:nvPr/>
          </p:nvGrpSpPr>
          <p:grpSpPr>
            <a:xfrm>
              <a:off x="2599423" y="2137755"/>
              <a:ext cx="1662216" cy="3734619"/>
              <a:chOff x="2829427" y="2155226"/>
              <a:chExt cx="1662216" cy="3734619"/>
            </a:xfrm>
          </p:grpSpPr>
          <p:grpSp>
            <p:nvGrpSpPr>
              <p:cNvPr id="304" name="그룹 110"/>
              <p:cNvGrpSpPr/>
              <p:nvPr/>
            </p:nvGrpSpPr>
            <p:grpSpPr>
              <a:xfrm rot="16200000">
                <a:off x="2829389" y="3197906"/>
                <a:ext cx="1660086" cy="1660008"/>
                <a:chOff x="2733860" y="2420935"/>
                <a:chExt cx="2016223" cy="2016130"/>
              </a:xfrm>
            </p:grpSpPr>
            <p:sp>
              <p:nvSpPr>
                <p:cNvPr id="339" name="직사각형 179"/>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40" name="직사각형 180"/>
                <p:cNvSpPr/>
                <p:nvPr/>
              </p:nvSpPr>
              <p:spPr>
                <a:xfrm rot="5400000">
                  <a:off x="3886035" y="2420888"/>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41" name="직사각형 181"/>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42" name="직사각형 182"/>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43" name="직선 화살표 연결선 183"/>
                <p:cNvCxnSpPr>
                  <a:stCxn id="339" idx="3"/>
                  <a:endCxn id="342"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4" name="직선 화살표 연결선 184"/>
                <p:cNvCxnSpPr>
                  <a:stCxn id="342" idx="0"/>
                  <a:endCxn id="341" idx="2"/>
                </p:cNvCxnSpPr>
                <p:nvPr/>
              </p:nvCxnSpPr>
              <p:spPr>
                <a:xfrm rot="5400000" flipV="1">
                  <a:off x="3741971" y="3861049"/>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5" name="직선 화살표 연결선 185"/>
                <p:cNvCxnSpPr>
                  <a:stCxn id="340" idx="3"/>
                  <a:endCxn id="341"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6" name="직선 화살표 연결선 186"/>
                <p:cNvCxnSpPr>
                  <a:stCxn id="339" idx="0"/>
                  <a:endCxn id="340"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7" name="직선 화살표 연결선 18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8" name="직선 화살표 연결선 18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05" name="그룹 380"/>
              <p:cNvGrpSpPr/>
              <p:nvPr/>
            </p:nvGrpSpPr>
            <p:grpSpPr>
              <a:xfrm>
                <a:off x="2829427" y="4853737"/>
                <a:ext cx="1662216" cy="1036108"/>
                <a:chOff x="2829427" y="4853737"/>
                <a:chExt cx="1662216" cy="1036108"/>
              </a:xfrm>
            </p:grpSpPr>
            <p:sp>
              <p:nvSpPr>
                <p:cNvPr id="323" name="직사각형 163"/>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24" name="직사각형 190"/>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25" name="직선 화살표 연결선 192"/>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6" name="직선 화살표 연결선 194"/>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27" name="직사각형 200"/>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28" name="직사각형 201"/>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29" name="직선 화살표 연결선 202"/>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0" name="직선 화살표 연결선 203"/>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1" name="직사각형 2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32" name="직사각형 2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33" name="직선 화살표 연결선 2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4" name="직선 화살표 연결선 2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5" name="직사각형 2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36" name="직사각형 2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37" name="직선 화살표 연결선 2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8" name="직선 화살표 연결선 2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306" name="그룹 397"/>
              <p:cNvGrpSpPr/>
              <p:nvPr/>
            </p:nvGrpSpPr>
            <p:grpSpPr>
              <a:xfrm flipV="1">
                <a:off x="2829427" y="2155226"/>
                <a:ext cx="1662216" cy="1036108"/>
                <a:chOff x="2829427" y="4853737"/>
                <a:chExt cx="1662216" cy="1036108"/>
              </a:xfrm>
            </p:grpSpPr>
            <p:sp>
              <p:nvSpPr>
                <p:cNvPr id="307" name="직사각형 398"/>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08" name="직사각형 399"/>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09" name="직선 화살표 연결선 400"/>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0" name="직선 화살표 연결선 401"/>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1" name="직사각형 402"/>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2" name="직사각형 403"/>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13" name="직선 화살표 연결선 404"/>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4" name="직선 화살표 연결선 405"/>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5" name="직사각형 4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6" name="직사각형 4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17" name="직선 화살표 연결선 4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8" name="직선 화살표 연결선 4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9" name="직사각형 4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20" name="직사각형 4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21" name="직선 화살표 연결선 4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2" name="직선 화살표 연결선 4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grpSp>
        <p:nvGrpSpPr>
          <p:cNvPr id="349" name="그룹 7"/>
          <p:cNvGrpSpPr/>
          <p:nvPr/>
        </p:nvGrpSpPr>
        <p:grpSpPr>
          <a:xfrm>
            <a:off x="447184" y="1140133"/>
            <a:ext cx="1660085" cy="4536504"/>
            <a:chOff x="447184" y="1340768"/>
            <a:chExt cx="1660085" cy="4536504"/>
          </a:xfrm>
        </p:grpSpPr>
        <p:grpSp>
          <p:nvGrpSpPr>
            <p:cNvPr id="350" name="그룹 311"/>
            <p:cNvGrpSpPr/>
            <p:nvPr/>
          </p:nvGrpSpPr>
          <p:grpSpPr>
            <a:xfrm>
              <a:off x="447184" y="2132856"/>
              <a:ext cx="1660085" cy="3744416"/>
              <a:chOff x="703456" y="2214993"/>
              <a:chExt cx="1660085" cy="3744416"/>
            </a:xfrm>
          </p:grpSpPr>
          <p:grpSp>
            <p:nvGrpSpPr>
              <p:cNvPr id="353" name="그룹 29"/>
              <p:cNvGrpSpPr/>
              <p:nvPr/>
            </p:nvGrpSpPr>
            <p:grpSpPr>
              <a:xfrm rot="16200000">
                <a:off x="703456" y="3257196"/>
                <a:ext cx="1660086" cy="1660009"/>
                <a:chOff x="2733860" y="2420935"/>
                <a:chExt cx="2016223" cy="2016130"/>
              </a:xfrm>
            </p:grpSpPr>
            <p:sp>
              <p:nvSpPr>
                <p:cNvPr id="422" name="직사각형 3"/>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23" name="직사각형 11"/>
                <p:cNvSpPr/>
                <p:nvPr/>
              </p:nvSpPr>
              <p:spPr>
                <a:xfrm rot="5400000">
                  <a:off x="3886035" y="242088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24" name="직사각형 12"/>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25" name="직사각형 13"/>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426" name="직선 화살표 연결선 19"/>
                <p:cNvCxnSpPr>
                  <a:stCxn id="422" idx="3"/>
                  <a:endCxn id="425"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7" name="직선 화살표 연결선 21"/>
                <p:cNvCxnSpPr>
                  <a:stCxn id="425" idx="0"/>
                  <a:endCxn id="424" idx="2"/>
                </p:cNvCxnSpPr>
                <p:nvPr/>
              </p:nvCxnSpPr>
              <p:spPr>
                <a:xfrm rot="5400000" flipV="1">
                  <a:off x="3741971" y="3861048"/>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8" name="직선 화살표 연결선 23"/>
                <p:cNvCxnSpPr>
                  <a:stCxn id="423" idx="3"/>
                  <a:endCxn id="424"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9" name="직선 화살표 연결선 25"/>
                <p:cNvCxnSpPr>
                  <a:stCxn id="422" idx="0"/>
                  <a:endCxn id="423"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0" name="직선 화살표 연결선 2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1" name="직선 화살표 연결선 2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54" name="그룹 56"/>
              <p:cNvGrpSpPr/>
              <p:nvPr/>
            </p:nvGrpSpPr>
            <p:grpSpPr>
              <a:xfrm rot="16200000">
                <a:off x="538087" y="5082574"/>
                <a:ext cx="1042204" cy="711465"/>
                <a:chOff x="2154084" y="2420888"/>
                <a:chExt cx="1265788" cy="864096"/>
              </a:xfrm>
            </p:grpSpPr>
            <p:sp>
              <p:nvSpPr>
                <p:cNvPr id="406" name="직사각형 31"/>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7" name="직사각형 32"/>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408" name="직선 화살표 연결선 34"/>
                <p:cNvCxnSpPr>
                  <a:stCxn id="406"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409" name="직선 화살표 연결선 3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410" name="직사각형 38"/>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1" name="직사각형 39"/>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2" name="직사각형 40"/>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3" name="직사각형 41"/>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4" name="직사각형 42"/>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5" name="직사각형 43"/>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416" name="직선 연결선 45"/>
                <p:cNvCxnSpPr>
                  <a:stCxn id="414" idx="3"/>
                  <a:endCxn id="412"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17" name="직선 연결선 47"/>
                <p:cNvCxnSpPr>
                  <a:stCxn id="412" idx="3"/>
                  <a:endCxn id="410"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18" name="직선 연결선 49"/>
                <p:cNvCxnSpPr>
                  <a:stCxn id="410" idx="3"/>
                  <a:endCxn id="406"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19" name="직선 연결선 51"/>
                <p:cNvCxnSpPr>
                  <a:stCxn id="415" idx="3"/>
                  <a:endCxn id="413"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20" name="직선 연결선 53"/>
                <p:cNvCxnSpPr>
                  <a:stCxn id="413" idx="3"/>
                  <a:endCxn id="411"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21" name="직선 연결선 55"/>
                <p:cNvCxnSpPr>
                  <a:stCxn id="411" idx="3"/>
                  <a:endCxn id="407"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5" name="그룹 57"/>
              <p:cNvGrpSpPr/>
              <p:nvPr/>
            </p:nvGrpSpPr>
            <p:grpSpPr>
              <a:xfrm rot="16200000">
                <a:off x="1486707" y="5082574"/>
                <a:ext cx="1042204" cy="711465"/>
                <a:chOff x="2154084" y="2420888"/>
                <a:chExt cx="1265788" cy="864096"/>
              </a:xfrm>
            </p:grpSpPr>
            <p:sp>
              <p:nvSpPr>
                <p:cNvPr id="390" name="직사각형 58"/>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1" name="직사각형 59"/>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92" name="직선 화살표 연결선 60"/>
                <p:cNvCxnSpPr>
                  <a:stCxn id="390"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93" name="직선 화살표 연결선 61"/>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94" name="직사각형 62"/>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5" name="직사각형 63"/>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6" name="직사각형 64"/>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7" name="직사각형 65"/>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8" name="직사각형 66"/>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9" name="직사각형 67"/>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400" name="직선 연결선 68"/>
                <p:cNvCxnSpPr>
                  <a:stCxn id="398" idx="3"/>
                  <a:endCxn id="396"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01" name="직선 연결선 69"/>
                <p:cNvCxnSpPr>
                  <a:stCxn id="396" idx="3"/>
                  <a:endCxn id="394"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02" name="직선 연결선 70"/>
                <p:cNvCxnSpPr>
                  <a:stCxn id="394" idx="3"/>
                  <a:endCxn id="390"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03" name="직선 연결선 71"/>
                <p:cNvCxnSpPr>
                  <a:stCxn id="399" idx="3"/>
                  <a:endCxn id="397"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04" name="직선 연결선 72"/>
                <p:cNvCxnSpPr>
                  <a:stCxn id="397" idx="3"/>
                  <a:endCxn id="395"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05" name="직선 연결선 73"/>
                <p:cNvCxnSpPr>
                  <a:stCxn id="395" idx="3"/>
                  <a:endCxn id="391"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6" name="그룹 74"/>
              <p:cNvGrpSpPr/>
              <p:nvPr/>
            </p:nvGrpSpPr>
            <p:grpSpPr>
              <a:xfrm rot="16200000" flipH="1">
                <a:off x="1486707" y="2380362"/>
                <a:ext cx="1042204" cy="711465"/>
                <a:chOff x="2154084" y="2420888"/>
                <a:chExt cx="1265788" cy="864096"/>
              </a:xfrm>
            </p:grpSpPr>
            <p:sp>
              <p:nvSpPr>
                <p:cNvPr id="374" name="직사각형 75"/>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75" name="직사각형 76"/>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76" name="직선 화살표 연결선 77"/>
                <p:cNvCxnSpPr>
                  <a:stCxn id="374"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77" name="직선 화살표 연결선 78"/>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78" name="직사각형 79"/>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79" name="직사각형 80"/>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0" name="직사각형 81"/>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1" name="직사각형 82"/>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2" name="직사각형 83"/>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3" name="직사각형 84"/>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84" name="직선 연결선 85"/>
                <p:cNvCxnSpPr>
                  <a:stCxn id="382" idx="3"/>
                  <a:endCxn id="380"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85" name="직선 연결선 86"/>
                <p:cNvCxnSpPr>
                  <a:stCxn id="380" idx="3"/>
                  <a:endCxn id="378"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86" name="직선 연결선 87"/>
                <p:cNvCxnSpPr>
                  <a:stCxn id="378" idx="3"/>
                  <a:endCxn id="374"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87" name="직선 연결선 88"/>
                <p:cNvCxnSpPr>
                  <a:stCxn id="383" idx="3"/>
                  <a:endCxn id="381"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88" name="직선 연결선 89"/>
                <p:cNvCxnSpPr>
                  <a:stCxn id="381" idx="3"/>
                  <a:endCxn id="379"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89" name="직선 연결선 90"/>
                <p:cNvCxnSpPr>
                  <a:stCxn id="379" idx="3"/>
                  <a:endCxn id="375"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7" name="그룹 91"/>
              <p:cNvGrpSpPr/>
              <p:nvPr/>
            </p:nvGrpSpPr>
            <p:grpSpPr>
              <a:xfrm rot="16200000" flipH="1">
                <a:off x="538087" y="2380362"/>
                <a:ext cx="1042204" cy="711465"/>
                <a:chOff x="2154084" y="2420888"/>
                <a:chExt cx="1265788" cy="864096"/>
              </a:xfrm>
            </p:grpSpPr>
            <p:sp>
              <p:nvSpPr>
                <p:cNvPr id="358" name="직사각형 92"/>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59" name="직사각형 93"/>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60" name="직선 화살표 연결선 94"/>
                <p:cNvCxnSpPr>
                  <a:stCxn id="358"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61" name="직선 화살표 연결선 9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62" name="직사각형 96"/>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3" name="직사각형 97"/>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4" name="직사각형 98"/>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5" name="직사각형 99"/>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6" name="직사각형 100"/>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7" name="직사각형 101"/>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68" name="직선 연결선 102"/>
                <p:cNvCxnSpPr>
                  <a:stCxn id="366" idx="3"/>
                  <a:endCxn id="364"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69" name="직선 연결선 103"/>
                <p:cNvCxnSpPr>
                  <a:stCxn id="364" idx="3"/>
                  <a:endCxn id="362"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70" name="직선 연결선 104"/>
                <p:cNvCxnSpPr>
                  <a:stCxn id="362" idx="3"/>
                  <a:endCxn id="358"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71" name="직선 연결선 105"/>
                <p:cNvCxnSpPr>
                  <a:stCxn id="367" idx="3"/>
                  <a:endCxn id="365"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72" name="직선 연결선 106"/>
                <p:cNvCxnSpPr>
                  <a:stCxn id="365" idx="3"/>
                  <a:endCxn id="363"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73" name="직선 연결선 107"/>
                <p:cNvCxnSpPr>
                  <a:stCxn id="363" idx="3"/>
                  <a:endCxn id="359"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sp>
          <p:nvSpPr>
            <p:cNvPr id="351" name="TextBox 350"/>
            <p:cNvSpPr txBox="1"/>
            <p:nvPr/>
          </p:nvSpPr>
          <p:spPr>
            <a:xfrm>
              <a:off x="502815" y="1340768"/>
              <a:ext cx="1548822"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DDR3-OoO</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32" name="그룹 10"/>
          <p:cNvGrpSpPr/>
          <p:nvPr/>
        </p:nvGrpSpPr>
        <p:grpSpPr>
          <a:xfrm>
            <a:off x="6908164" y="1140133"/>
            <a:ext cx="1929433" cy="3923809"/>
            <a:chOff x="6908164" y="1340768"/>
            <a:chExt cx="1929433" cy="3923809"/>
          </a:xfrm>
        </p:grpSpPr>
        <p:sp>
          <p:nvSpPr>
            <p:cNvPr id="433" name="TextBox 432"/>
            <p:cNvSpPr txBox="1"/>
            <p:nvPr/>
          </p:nvSpPr>
          <p:spPr>
            <a:xfrm>
              <a:off x="6970848" y="1340768"/>
              <a:ext cx="166328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Tesseract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grpSp>
          <p:nvGrpSpPr>
            <p:cNvPr id="434" name="그룹 629"/>
            <p:cNvGrpSpPr/>
            <p:nvPr/>
          </p:nvGrpSpPr>
          <p:grpSpPr>
            <a:xfrm>
              <a:off x="6908164" y="3500504"/>
              <a:ext cx="1788652" cy="1764073"/>
              <a:chOff x="7081194" y="3140968"/>
              <a:chExt cx="1788652" cy="1764073"/>
            </a:xfrm>
          </p:grpSpPr>
          <p:sp>
            <p:nvSpPr>
              <p:cNvPr id="439" name="직사각형 531"/>
              <p:cNvSpPr/>
              <p:nvPr/>
            </p:nvSpPr>
            <p:spPr>
              <a:xfrm rot="16200000">
                <a:off x="7081798" y="459843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0" name="직사각형 532"/>
              <p:cNvSpPr/>
              <p:nvPr/>
            </p:nvSpPr>
            <p:spPr>
              <a:xfrm rot="16200000">
                <a:off x="7573900"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1" name="직사각형 539"/>
              <p:cNvSpPr/>
              <p:nvPr/>
            </p:nvSpPr>
            <p:spPr>
              <a:xfrm rot="16200000">
                <a:off x="7081799" y="411175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2" name="직사각형 540"/>
              <p:cNvSpPr/>
              <p:nvPr/>
            </p:nvSpPr>
            <p:spPr>
              <a:xfrm rot="16200000">
                <a:off x="7573901"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3" name="직사각형 541"/>
              <p:cNvSpPr/>
              <p:nvPr/>
            </p:nvSpPr>
            <p:spPr>
              <a:xfrm rot="16200000">
                <a:off x="8071139"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4" name="직사각형 542"/>
              <p:cNvSpPr/>
              <p:nvPr/>
            </p:nvSpPr>
            <p:spPr>
              <a:xfrm rot="16200000">
                <a:off x="8563241" y="459843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5" name="직사각형 543"/>
              <p:cNvSpPr/>
              <p:nvPr/>
            </p:nvSpPr>
            <p:spPr>
              <a:xfrm rot="16200000">
                <a:off x="8071140"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6" name="직사각형 544"/>
              <p:cNvSpPr/>
              <p:nvPr/>
            </p:nvSpPr>
            <p:spPr>
              <a:xfrm rot="16200000">
                <a:off x="8563242" y="411175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7" name="직사각형 547"/>
              <p:cNvSpPr/>
              <p:nvPr/>
            </p:nvSpPr>
            <p:spPr>
              <a:xfrm rot="16200000">
                <a:off x="7081799" y="362704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8" name="직사각형 548"/>
              <p:cNvSpPr/>
              <p:nvPr/>
            </p:nvSpPr>
            <p:spPr>
              <a:xfrm rot="16200000">
                <a:off x="7573901"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9" name="직사각형 549"/>
              <p:cNvSpPr/>
              <p:nvPr/>
            </p:nvSpPr>
            <p:spPr>
              <a:xfrm rot="16200000">
                <a:off x="7081800" y="314036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50" name="직사각형 550"/>
              <p:cNvSpPr/>
              <p:nvPr/>
            </p:nvSpPr>
            <p:spPr>
              <a:xfrm rot="16200000">
                <a:off x="7573902"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1" name="직사각형 551"/>
              <p:cNvSpPr/>
              <p:nvPr/>
            </p:nvSpPr>
            <p:spPr>
              <a:xfrm rot="16200000">
                <a:off x="8071140"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2" name="직사각형 552"/>
              <p:cNvSpPr/>
              <p:nvPr/>
            </p:nvSpPr>
            <p:spPr>
              <a:xfrm rot="16200000">
                <a:off x="8563242" y="362704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3" name="직사각형 553"/>
              <p:cNvSpPr/>
              <p:nvPr/>
            </p:nvSpPr>
            <p:spPr>
              <a:xfrm rot="16200000">
                <a:off x="8071141"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4" name="직사각형 554"/>
              <p:cNvSpPr/>
              <p:nvPr/>
            </p:nvSpPr>
            <p:spPr>
              <a:xfrm rot="16200000">
                <a:off x="8563243" y="314036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455" name="직선 화살표 연결선 558"/>
              <p:cNvCxnSpPr>
                <a:stCxn id="449" idx="1"/>
                <a:endCxn id="447" idx="3"/>
              </p:cNvCxnSpPr>
              <p:nvPr/>
            </p:nvCxnSpPr>
            <p:spPr>
              <a:xfrm flipH="1">
                <a:off x="7234800" y="3446968"/>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6" name="직선 화살표 연결선 559"/>
              <p:cNvCxnSpPr>
                <a:stCxn id="447" idx="1"/>
                <a:endCxn id="441" idx="3"/>
              </p:cNvCxnSpPr>
              <p:nvPr/>
            </p:nvCxnSpPr>
            <p:spPr>
              <a:xfrm>
                <a:off x="7234800" y="3933648"/>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7" name="직선 화살표 연결선 562"/>
              <p:cNvCxnSpPr>
                <a:stCxn id="441" idx="1"/>
                <a:endCxn id="439" idx="3"/>
              </p:cNvCxnSpPr>
              <p:nvPr/>
            </p:nvCxnSpPr>
            <p:spPr>
              <a:xfrm flipH="1">
                <a:off x="7234799" y="441835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8" name="직선 화살표 연결선 565"/>
              <p:cNvCxnSpPr>
                <a:stCxn id="449" idx="2"/>
                <a:endCxn id="450" idx="0"/>
              </p:cNvCxnSpPr>
              <p:nvPr/>
            </p:nvCxnSpPr>
            <p:spPr>
              <a:xfrm>
                <a:off x="7388404" y="329396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9" name="직선 화살표 연결선 568"/>
              <p:cNvCxnSpPr>
                <a:stCxn id="450" idx="2"/>
                <a:endCxn id="453" idx="0"/>
              </p:cNvCxnSpPr>
              <p:nvPr/>
            </p:nvCxnSpPr>
            <p:spPr>
              <a:xfrm>
                <a:off x="7880506" y="3293969"/>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0" name="직선 화살표 연결선 571"/>
              <p:cNvCxnSpPr>
                <a:stCxn id="450" idx="1"/>
                <a:endCxn id="448" idx="3"/>
              </p:cNvCxnSpPr>
              <p:nvPr/>
            </p:nvCxnSpPr>
            <p:spPr>
              <a:xfrm flipH="1">
                <a:off x="7726902"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1" name="직선 화살표 연결선 574"/>
              <p:cNvCxnSpPr>
                <a:stCxn id="447" idx="2"/>
                <a:endCxn id="448" idx="0"/>
              </p:cNvCxnSpPr>
              <p:nvPr/>
            </p:nvCxnSpPr>
            <p:spPr>
              <a:xfrm>
                <a:off x="7388403" y="378064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2" name="직선 화살표 연결선 577"/>
              <p:cNvCxnSpPr>
                <a:stCxn id="442" idx="0"/>
                <a:endCxn id="441" idx="2"/>
              </p:cNvCxnSpPr>
              <p:nvPr/>
            </p:nvCxnSpPr>
            <p:spPr>
              <a:xfrm flipH="1" flipV="1">
                <a:off x="7388403" y="426535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3" name="직선 화살표 연결선 580"/>
              <p:cNvCxnSpPr>
                <a:stCxn id="439" idx="2"/>
                <a:endCxn id="440" idx="0"/>
              </p:cNvCxnSpPr>
              <p:nvPr/>
            </p:nvCxnSpPr>
            <p:spPr>
              <a:xfrm>
                <a:off x="7388402" y="475203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4" name="직선 화살표 연결선 583"/>
              <p:cNvCxnSpPr>
                <a:stCxn id="442" idx="1"/>
                <a:endCxn id="440" idx="3"/>
              </p:cNvCxnSpPr>
              <p:nvPr/>
            </p:nvCxnSpPr>
            <p:spPr>
              <a:xfrm flipH="1">
                <a:off x="7726901"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5" name="직선 화살표 연결선 586"/>
              <p:cNvCxnSpPr>
                <a:stCxn id="443" idx="0"/>
                <a:endCxn id="440" idx="2"/>
              </p:cNvCxnSpPr>
              <p:nvPr/>
            </p:nvCxnSpPr>
            <p:spPr>
              <a:xfrm flipH="1">
                <a:off x="7880504" y="4752040"/>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6" name="직선 화살표 연결선 589"/>
              <p:cNvCxnSpPr>
                <a:stCxn id="443" idx="2"/>
                <a:endCxn id="444" idx="0"/>
              </p:cNvCxnSpPr>
              <p:nvPr/>
            </p:nvCxnSpPr>
            <p:spPr>
              <a:xfrm>
                <a:off x="8377743" y="475204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7" name="직선 화살표 연결선 592"/>
              <p:cNvCxnSpPr>
                <a:stCxn id="443" idx="3"/>
                <a:endCxn id="445" idx="1"/>
              </p:cNvCxnSpPr>
              <p:nvPr/>
            </p:nvCxnSpPr>
            <p:spPr>
              <a:xfrm flipV="1">
                <a:off x="8224140"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8" name="직선 화살표 연결선 595"/>
              <p:cNvCxnSpPr>
                <a:stCxn id="444" idx="3"/>
                <a:endCxn id="446" idx="1"/>
              </p:cNvCxnSpPr>
              <p:nvPr/>
            </p:nvCxnSpPr>
            <p:spPr>
              <a:xfrm flipV="1">
                <a:off x="8716242" y="4418361"/>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9" name="직선 화살표 연결선 598"/>
              <p:cNvCxnSpPr>
                <a:stCxn id="445" idx="2"/>
                <a:endCxn id="446" idx="0"/>
              </p:cNvCxnSpPr>
              <p:nvPr/>
            </p:nvCxnSpPr>
            <p:spPr>
              <a:xfrm>
                <a:off x="8377744" y="426536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0" name="직선 화살표 연결선 601"/>
              <p:cNvCxnSpPr>
                <a:stCxn id="446" idx="3"/>
                <a:endCxn id="452" idx="1"/>
              </p:cNvCxnSpPr>
              <p:nvPr/>
            </p:nvCxnSpPr>
            <p:spPr>
              <a:xfrm flipV="1">
                <a:off x="8716243" y="3933650"/>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1" name="직선 화살표 연결선 604"/>
              <p:cNvCxnSpPr>
                <a:stCxn id="452" idx="3"/>
                <a:endCxn id="454" idx="1"/>
              </p:cNvCxnSpPr>
              <p:nvPr/>
            </p:nvCxnSpPr>
            <p:spPr>
              <a:xfrm flipV="1">
                <a:off x="8716243" y="344697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2" name="직선 화살표 연결선 607"/>
              <p:cNvCxnSpPr>
                <a:stCxn id="452" idx="0"/>
                <a:endCxn id="451" idx="2"/>
              </p:cNvCxnSpPr>
              <p:nvPr/>
            </p:nvCxnSpPr>
            <p:spPr>
              <a:xfrm flipH="1" flipV="1">
                <a:off x="8377744" y="378064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3" name="직선 화살표 연결선 610"/>
              <p:cNvCxnSpPr>
                <a:stCxn id="454" idx="0"/>
                <a:endCxn id="453" idx="2"/>
              </p:cNvCxnSpPr>
              <p:nvPr/>
            </p:nvCxnSpPr>
            <p:spPr>
              <a:xfrm flipH="1" flipV="1">
                <a:off x="8377745" y="329396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4" name="직선 화살표 연결선 613"/>
              <p:cNvCxnSpPr>
                <a:stCxn id="453" idx="1"/>
                <a:endCxn id="451" idx="3"/>
              </p:cNvCxnSpPr>
              <p:nvPr/>
            </p:nvCxnSpPr>
            <p:spPr>
              <a:xfrm flipH="1">
                <a:off x="8224141"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5" name="직선 화살표 연결선 616"/>
              <p:cNvCxnSpPr/>
              <p:nvPr/>
            </p:nvCxnSpPr>
            <p:spPr>
              <a:xfrm flipH="1">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6" name="직선 화살표 연결선 620"/>
              <p:cNvCxnSpPr/>
              <p:nvPr/>
            </p:nvCxnSpPr>
            <p:spPr>
              <a:xfrm>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7" name="직선 화살표 연결선 621"/>
              <p:cNvCxnSpPr/>
              <p:nvPr/>
            </p:nvCxnSpPr>
            <p:spPr>
              <a:xfrm flipH="1">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8" name="직선 화살표 연결선 622"/>
              <p:cNvCxnSpPr/>
              <p:nvPr/>
            </p:nvCxnSpPr>
            <p:spPr>
              <a:xfrm>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9" name="직선 화살표 연결선 623"/>
              <p:cNvCxnSpPr/>
              <p:nvPr/>
            </p:nvCxnSpPr>
            <p:spPr>
              <a:xfrm flipH="1">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0" name="직선 화살표 연결선 624"/>
              <p:cNvCxnSpPr/>
              <p:nvPr/>
            </p:nvCxnSpPr>
            <p:spPr>
              <a:xfrm>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1" name="직선 화살표 연결선 625"/>
              <p:cNvCxnSpPr/>
              <p:nvPr/>
            </p:nvCxnSpPr>
            <p:spPr>
              <a:xfrm flipH="1">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2" name="직선 화살표 연결선 626"/>
              <p:cNvCxnSpPr/>
              <p:nvPr/>
            </p:nvCxnSpPr>
            <p:spPr>
              <a:xfrm>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3" name="직선 화살표 연결선 627"/>
              <p:cNvCxnSpPr/>
              <p:nvPr/>
            </p:nvCxnSpPr>
            <p:spPr>
              <a:xfrm flipH="1">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4" name="직선 화살표 연결선 628"/>
              <p:cNvCxnSpPr/>
              <p:nvPr/>
            </p:nvCxnSpPr>
            <p:spPr>
              <a:xfrm>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grpSp>
        <p:sp>
          <p:nvSpPr>
            <p:cNvPr id="435" name="직사각형 647"/>
            <p:cNvSpPr/>
            <p:nvPr/>
          </p:nvSpPr>
          <p:spPr>
            <a:xfrm>
              <a:off x="7861251" y="2276872"/>
              <a:ext cx="976346" cy="976344"/>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32 Tesseract Cores</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436" name="직선 연결선 649"/>
            <p:cNvCxnSpPr/>
            <p:nvPr/>
          </p:nvCxnSpPr>
          <p:spPr>
            <a:xfrm flipH="1" flipV="1">
              <a:off x="7861251" y="3253216"/>
              <a:ext cx="36254" cy="247287"/>
            </a:xfrm>
            <a:prstGeom prst="line">
              <a:avLst/>
            </a:prstGeom>
            <a:noFill/>
            <a:ln w="9525" cap="flat" cmpd="sng" algn="ctr">
              <a:solidFill>
                <a:srgbClr val="307D99">
                  <a:shade val="95000"/>
                  <a:satMod val="105000"/>
                </a:srgbClr>
              </a:solidFill>
              <a:prstDash val="dash"/>
            </a:ln>
            <a:effectLst/>
          </p:spPr>
        </p:cxnSp>
        <p:cxnSp>
          <p:nvCxnSpPr>
            <p:cNvPr id="437" name="직선 연결선 650"/>
            <p:cNvCxnSpPr/>
            <p:nvPr/>
          </p:nvCxnSpPr>
          <p:spPr>
            <a:xfrm flipV="1">
              <a:off x="8204713" y="3253216"/>
              <a:ext cx="632884" cy="249258"/>
            </a:xfrm>
            <a:prstGeom prst="line">
              <a:avLst/>
            </a:prstGeom>
            <a:noFill/>
            <a:ln w="9525" cap="flat" cmpd="sng" algn="ctr">
              <a:solidFill>
                <a:srgbClr val="307D99">
                  <a:shade val="95000"/>
                  <a:satMod val="105000"/>
                </a:srgbClr>
              </a:solidFill>
              <a:prstDash val="dash"/>
            </a:ln>
            <a:effectLst/>
          </p:spPr>
        </p:cxnSp>
      </p:grpSp>
      <p:sp>
        <p:nvSpPr>
          <p:cNvPr id="244" name="TextBox 243"/>
          <p:cNvSpPr txBox="1"/>
          <p:nvPr/>
        </p:nvSpPr>
        <p:spPr>
          <a:xfrm>
            <a:off x="1224136" y="6453336"/>
            <a:ext cx="77403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Ahn+, “</a:t>
            </a:r>
            <a:r>
              <a:rPr kumimoji="0" lang="en-US" sz="1400" b="0" i="0" u="none" strike="noStrike" kern="1200" cap="none" spc="0" normalizeH="0" baseline="0" noProof="0" dirty="0">
                <a:ln>
                  <a:noFill/>
                </a:ln>
                <a:solidFill>
                  <a:srgbClr val="0000FF"/>
                </a:solidFill>
                <a:effectLst/>
                <a:uLnTx/>
                <a:uFillTx/>
                <a:latin typeface="Tahoma"/>
                <a:ea typeface="+mn-ea"/>
                <a:cs typeface="+mn-cs"/>
              </a:rPr>
              <a:t>A Scalable Processing-in-Memory Accelerator for Parallel Graph Processing</a:t>
            </a:r>
            <a:r>
              <a:rPr kumimoji="0" lang="en-US" sz="140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1918665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32"/>
                                        </p:tgtEl>
                                        <p:attrNameLst>
                                          <p:attrName>style.visibility</p:attrName>
                                        </p:attrNameLst>
                                      </p:cBhvr>
                                      <p:to>
                                        <p:strVal val="visible"/>
                                      </p:to>
                                    </p:set>
                                    <p:animEffect transition="in" filter="fade">
                                      <p:cBhvr>
                                        <p:cTn id="7" dur="200"/>
                                        <p:tgtEl>
                                          <p:spTgt spid="43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99"/>
                                        </p:tgtEl>
                                        <p:attrNameLst>
                                          <p:attrName>style.visibility</p:attrName>
                                        </p:attrNameLst>
                                      </p:cBhvr>
                                      <p:to>
                                        <p:strVal val="visible"/>
                                      </p:to>
                                    </p:set>
                                    <p:animEffect transition="in" filter="fade">
                                      <p:cBhvr>
                                        <p:cTn id="10" dur="200"/>
                                        <p:tgtEl>
                                          <p:spTgt spid="2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9" grpId="0"/>
    </p:bld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Graph Processing Performance</a:t>
            </a:r>
          </a:p>
        </p:txBody>
      </p:sp>
      <p:graphicFrame>
        <p:nvGraphicFramePr>
          <p:cNvPr id="6" name="내용 개체 틀 5"/>
          <p:cNvGraphicFramePr>
            <a:graphicFrameLocks noGrp="1"/>
          </p:cNvGraphicFramePr>
          <p:nvPr>
            <p:ph idx="1"/>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Box 4"/>
          <p:cNvSpPr txBox="1"/>
          <p:nvPr/>
        </p:nvSpPr>
        <p:spPr>
          <a:xfrm>
            <a:off x="3412305" y="1052736"/>
            <a:ext cx="5320236"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&gt;13X Performance Improvement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
        <p:nvSpPr>
          <p:cNvPr id="7" name="TextBox 6"/>
          <p:cNvSpPr txBox="1"/>
          <p:nvPr/>
        </p:nvSpPr>
        <p:spPr>
          <a:xfrm>
            <a:off x="1224136" y="6453336"/>
            <a:ext cx="77403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Ahn+, “</a:t>
            </a:r>
            <a:r>
              <a:rPr kumimoji="0" lang="en-US" sz="1400" b="0" i="0" u="none" strike="noStrike" kern="1200" cap="none" spc="0" normalizeH="0" baseline="0" noProof="0" dirty="0">
                <a:ln>
                  <a:noFill/>
                </a:ln>
                <a:solidFill>
                  <a:srgbClr val="0000FF"/>
                </a:solidFill>
                <a:effectLst/>
                <a:uLnTx/>
                <a:uFillTx/>
                <a:latin typeface="Tahoma"/>
                <a:ea typeface="+mn-ea"/>
                <a:cs typeface="+mn-cs"/>
              </a:rPr>
              <a:t>A Scalable Processing-in-Memory Accelerator for Parallel Graph Processing</a:t>
            </a:r>
            <a:r>
              <a:rPr kumimoji="0" lang="en-US" sz="1400" b="0" i="0" u="none" strike="noStrike" kern="1200" cap="none" spc="0" normalizeH="0" baseline="0" noProof="0" dirty="0">
                <a:ln>
                  <a:noFill/>
                </a:ln>
                <a:solidFill>
                  <a:srgbClr val="000000"/>
                </a:solidFill>
                <a:effectLst/>
                <a:uLnTx/>
                <a:uFillTx/>
                <a:latin typeface="Tahoma"/>
                <a:ea typeface="+mn-ea"/>
                <a:cs typeface="+mn-cs"/>
              </a:rPr>
              <a:t>” ISCA 2015.</a:t>
            </a:r>
          </a:p>
        </p:txBody>
      </p:sp>
      <p:sp>
        <p:nvSpPr>
          <p:cNvPr id="3" name="TextBox 2"/>
          <p:cNvSpPr txBox="1"/>
          <p:nvPr/>
        </p:nvSpPr>
        <p:spPr>
          <a:xfrm>
            <a:off x="1691680" y="1628800"/>
            <a:ext cx="385454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On five graph processing algorithms</a:t>
            </a:r>
          </a:p>
        </p:txBody>
      </p:sp>
    </p:spTree>
    <p:extLst>
      <p:ext uri="{BB962C8B-B14F-4D97-AF65-F5344CB8AC3E}">
        <p14:creationId xmlns:p14="http://schemas.microsoft.com/office/powerpoint/2010/main" val="900796549"/>
      </p:ext>
    </p:extLst>
  </p:cSld>
  <p:clrMapOvr>
    <a:masterClrMapping/>
  </p:clrMapOvr>
  <p:transition/>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Graph Processing Performance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aphicFrame>
        <p:nvGraphicFramePr>
          <p:cNvPr id="6" name="내용 개체 틀 5"/>
          <p:cNvGraphicFramePr>
            <a:graphicFrameLocks noGrp="1"/>
          </p:cNvGraphicFramePr>
          <p:nvPr>
            <p:ph idx="1"/>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9" name="직사각형 2"/>
          <p:cNvSpPr/>
          <p:nvPr/>
        </p:nvSpPr>
        <p:spPr>
          <a:xfrm>
            <a:off x="0" y="0"/>
            <a:ext cx="9144000" cy="6858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10" name="직사각형 3"/>
          <p:cNvSpPr/>
          <p:nvPr/>
        </p:nvSpPr>
        <p:spPr>
          <a:xfrm>
            <a:off x="655565" y="1052736"/>
            <a:ext cx="7832870" cy="4752528"/>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graphicFrame>
        <p:nvGraphicFramePr>
          <p:cNvPr id="11" name="내용 개체 틀 5"/>
          <p:cNvGraphicFramePr>
            <a:graphicFrameLocks/>
          </p:cNvGraphicFramePr>
          <p:nvPr/>
        </p:nvGraphicFramePr>
        <p:xfrm>
          <a:off x="873703" y="1196752"/>
          <a:ext cx="7396594" cy="4464496"/>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228004511"/>
      </p:ext>
    </p:extLst>
  </p:cSld>
  <p:clrMapOvr>
    <a:masterClrMapping/>
  </p:clrMapOvr>
  <p:transition/>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Effect of Bandwidth &amp; Programming Model</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aphicFrame>
        <p:nvGraphicFramePr>
          <p:cNvPr id="22" name="내용 개체 틀 5"/>
          <p:cNvGraphicFramePr>
            <a:graphicFrameLocks noGrp="1"/>
          </p:cNvGraphicFramePr>
          <p:nvPr>
            <p:ph idx="1"/>
          </p:nvPr>
        </p:nvGraphicFramePr>
        <p:xfrm>
          <a:off x="457200" y="1700808"/>
          <a:ext cx="8229600" cy="4607917"/>
        </p:xfrm>
        <a:graphic>
          <a:graphicData uri="http://schemas.openxmlformats.org/drawingml/2006/chart">
            <c:chart xmlns:c="http://schemas.openxmlformats.org/drawingml/2006/chart" xmlns:r="http://schemas.openxmlformats.org/officeDocument/2006/relationships" r:id="rId2"/>
          </a:graphicData>
        </a:graphic>
      </p:graphicFrame>
      <p:grpSp>
        <p:nvGrpSpPr>
          <p:cNvPr id="23" name="그룹 16"/>
          <p:cNvGrpSpPr/>
          <p:nvPr/>
        </p:nvGrpSpPr>
        <p:grpSpPr>
          <a:xfrm>
            <a:off x="1619672" y="1331476"/>
            <a:ext cx="6799895" cy="369332"/>
            <a:chOff x="1403648" y="1121713"/>
            <a:chExt cx="6799895" cy="369332"/>
          </a:xfrm>
        </p:grpSpPr>
        <p:grpSp>
          <p:nvGrpSpPr>
            <p:cNvPr id="24" name="그룹 14"/>
            <p:cNvGrpSpPr/>
            <p:nvPr/>
          </p:nvGrpSpPr>
          <p:grpSpPr>
            <a:xfrm>
              <a:off x="1403648" y="1121713"/>
              <a:ext cx="3460399" cy="369332"/>
              <a:chOff x="1403648" y="1121713"/>
              <a:chExt cx="3460399" cy="369332"/>
            </a:xfrm>
          </p:grpSpPr>
          <p:sp>
            <p:nvSpPr>
              <p:cNvPr id="28" name="TextBox 27"/>
              <p:cNvSpPr txBox="1"/>
              <p:nvPr/>
            </p:nvSpPr>
            <p:spPr>
              <a:xfrm>
                <a:off x="1708458" y="1121713"/>
                <a:ext cx="3155589" cy="369332"/>
              </a:xfrm>
              <a:prstGeom prst="rect">
                <a:avLst/>
              </a:prstGeom>
              <a:solidFill>
                <a:sysClr val="window" lastClr="FFFFFF"/>
              </a:solidFill>
            </p:spPr>
            <p:txBody>
              <a:bodyPr wrap="none" lIns="14400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HMC-MC Bandwidth (640GB/s)</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 name="직사각형 6"/>
              <p:cNvSpPr/>
              <p:nvPr/>
            </p:nvSpPr>
            <p:spPr>
              <a:xfrm>
                <a:off x="1403648" y="1218344"/>
                <a:ext cx="288032" cy="209626"/>
              </a:xfrm>
              <a:prstGeom prst="rect">
                <a:avLst/>
              </a:prstGeom>
              <a:solidFill>
                <a:srgbClr val="5DA5DA"/>
              </a:solidFill>
              <a:ln w="12700" cap="flat" cmpd="sng" algn="ctr">
                <a:solidFill>
                  <a:srgbClr val="5DA5DA">
                    <a:lumMod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grpSp>
        <p:grpSp>
          <p:nvGrpSpPr>
            <p:cNvPr id="25" name="그룹 13"/>
            <p:cNvGrpSpPr/>
            <p:nvPr/>
          </p:nvGrpSpPr>
          <p:grpSpPr>
            <a:xfrm>
              <a:off x="5004048" y="1121713"/>
              <a:ext cx="3199495" cy="369332"/>
              <a:chOff x="1403648" y="1501413"/>
              <a:chExt cx="3199495" cy="369332"/>
            </a:xfrm>
          </p:grpSpPr>
          <p:sp>
            <p:nvSpPr>
              <p:cNvPr id="26" name="TextBox 25"/>
              <p:cNvSpPr txBox="1"/>
              <p:nvPr/>
            </p:nvSpPr>
            <p:spPr>
              <a:xfrm>
                <a:off x="1708458" y="1501413"/>
                <a:ext cx="2894685" cy="369332"/>
              </a:xfrm>
              <a:prstGeom prst="rect">
                <a:avLst/>
              </a:prstGeom>
              <a:solidFill>
                <a:sysClr val="window" lastClr="FFFFFF"/>
              </a:solidFill>
            </p:spPr>
            <p:txBody>
              <a:bodyPr wrap="none" lIns="14400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Tesseract Bandwidth (8TB/s)</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7" name="직사각형 15"/>
              <p:cNvSpPr/>
              <p:nvPr/>
            </p:nvSpPr>
            <p:spPr>
              <a:xfrm>
                <a:off x="1403648" y="1595849"/>
                <a:ext cx="288032" cy="209626"/>
              </a:xfrm>
              <a:prstGeom prst="rect">
                <a:avLst/>
              </a:prstGeom>
              <a:solidFill>
                <a:srgbClr val="60BD68"/>
              </a:solidFill>
              <a:ln w="12700" cap="flat" cmpd="sng" algn="ctr">
                <a:solidFill>
                  <a:srgbClr val="60BD68">
                    <a:lumMod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grpSp>
      </p:grpSp>
      <p:grpSp>
        <p:nvGrpSpPr>
          <p:cNvPr id="30" name="그룹 28"/>
          <p:cNvGrpSpPr/>
          <p:nvPr/>
        </p:nvGrpSpPr>
        <p:grpSpPr>
          <a:xfrm>
            <a:off x="1736523" y="4297918"/>
            <a:ext cx="1795242" cy="621215"/>
            <a:chOff x="1736523" y="4297918"/>
            <a:chExt cx="1795242" cy="621215"/>
          </a:xfrm>
        </p:grpSpPr>
        <p:cxnSp>
          <p:nvCxnSpPr>
            <p:cNvPr id="31" name="직선 화살표 연결선 4"/>
            <p:cNvCxnSpPr/>
            <p:nvPr/>
          </p:nvCxnSpPr>
          <p:spPr>
            <a:xfrm>
              <a:off x="2230039" y="4309533"/>
              <a:ext cx="0" cy="609600"/>
            </a:xfrm>
            <a:prstGeom prst="straightConnector1">
              <a:avLst/>
            </a:prstGeom>
            <a:noFill/>
            <a:ln w="25400" cap="flat" cmpd="sng" algn="ctr">
              <a:solidFill>
                <a:sysClr val="windowText" lastClr="000000"/>
              </a:solidFill>
              <a:prstDash val="solid"/>
              <a:headEnd type="stealth" w="lg" len="lg"/>
              <a:tailEnd type="stealth" w="lg" len="lg"/>
            </a:ln>
            <a:effectLst>
              <a:outerShdw blurRad="40000" dist="20000" dir="5400000" rotWithShape="0">
                <a:srgbClr val="000000">
                  <a:alpha val="38000"/>
                </a:srgbClr>
              </a:outerShdw>
            </a:effectLst>
          </p:spPr>
        </p:cxnSp>
        <p:cxnSp>
          <p:nvCxnSpPr>
            <p:cNvPr id="32" name="직선 연결선 11"/>
            <p:cNvCxnSpPr/>
            <p:nvPr/>
          </p:nvCxnSpPr>
          <p:spPr>
            <a:xfrm flipH="1">
              <a:off x="1736523" y="4297918"/>
              <a:ext cx="1795242" cy="0"/>
            </a:xfrm>
            <a:prstGeom prst="line">
              <a:avLst/>
            </a:prstGeom>
            <a:noFill/>
            <a:ln w="25400" cap="flat" cmpd="sng" algn="ctr">
              <a:solidFill>
                <a:sysClr val="windowText" lastClr="000000"/>
              </a:solidFill>
              <a:prstDash val="dash"/>
            </a:ln>
            <a:effectLst>
              <a:outerShdw blurRad="40000" dist="20000" dir="5400000" rotWithShape="0">
                <a:srgbClr val="000000">
                  <a:alpha val="38000"/>
                </a:srgbClr>
              </a:outerShdw>
            </a:effectLst>
          </p:spPr>
        </p:cxnSp>
        <p:sp>
          <p:nvSpPr>
            <p:cNvPr id="33" name="TextBox 32"/>
            <p:cNvSpPr txBox="1"/>
            <p:nvPr/>
          </p:nvSpPr>
          <p:spPr>
            <a:xfrm>
              <a:off x="2247362" y="4429667"/>
              <a:ext cx="1202573" cy="369332"/>
            </a:xfrm>
            <a:prstGeom prst="rect">
              <a:avLst/>
            </a:prstGeom>
            <a:noFill/>
          </p:spPr>
          <p:txBody>
            <a:bodyPr wrap="non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Bandwidth</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34" name="그룹 27"/>
          <p:cNvGrpSpPr/>
          <p:nvPr/>
        </p:nvGrpSpPr>
        <p:grpSpPr>
          <a:xfrm>
            <a:off x="2236572" y="2180697"/>
            <a:ext cx="4900828" cy="2086503"/>
            <a:chOff x="2236572" y="2180697"/>
            <a:chExt cx="4900828" cy="2086503"/>
          </a:xfrm>
        </p:grpSpPr>
        <p:cxnSp>
          <p:nvCxnSpPr>
            <p:cNvPr id="35" name="직선 연결선 20"/>
            <p:cNvCxnSpPr/>
            <p:nvPr/>
          </p:nvCxnSpPr>
          <p:spPr>
            <a:xfrm flipH="1">
              <a:off x="3530600" y="2180697"/>
              <a:ext cx="3606800" cy="0"/>
            </a:xfrm>
            <a:prstGeom prst="line">
              <a:avLst/>
            </a:prstGeom>
            <a:noFill/>
            <a:ln w="25400" cap="flat" cmpd="sng" algn="ctr">
              <a:solidFill>
                <a:sysClr val="windowText" lastClr="000000"/>
              </a:solidFill>
              <a:prstDash val="dash"/>
            </a:ln>
            <a:effectLst>
              <a:outerShdw blurRad="40000" dist="20000" dir="5400000" rotWithShape="0">
                <a:srgbClr val="000000">
                  <a:alpha val="38000"/>
                </a:srgbClr>
              </a:outerShdw>
            </a:effectLst>
          </p:spPr>
        </p:cxnSp>
        <p:cxnSp>
          <p:nvCxnSpPr>
            <p:cNvPr id="36" name="직선 화살표 연결선 21"/>
            <p:cNvCxnSpPr/>
            <p:nvPr/>
          </p:nvCxnSpPr>
          <p:spPr>
            <a:xfrm>
              <a:off x="4389778" y="2226733"/>
              <a:ext cx="0" cy="2040467"/>
            </a:xfrm>
            <a:prstGeom prst="straightConnector1">
              <a:avLst/>
            </a:prstGeom>
            <a:noFill/>
            <a:ln w="25400" cap="flat" cmpd="sng" algn="ctr">
              <a:solidFill>
                <a:sysClr val="windowText" lastClr="000000"/>
              </a:solidFill>
              <a:prstDash val="solid"/>
              <a:headEnd type="stealth" w="lg" len="lg"/>
              <a:tailEnd type="stealth" w="lg" len="lg"/>
            </a:ln>
            <a:effectLst>
              <a:outerShdw blurRad="40000" dist="20000" dir="5400000" rotWithShape="0">
                <a:srgbClr val="000000">
                  <a:alpha val="38000"/>
                </a:srgbClr>
              </a:outerShdw>
            </a:effectLst>
          </p:spPr>
        </p:cxnSp>
        <p:sp>
          <p:nvSpPr>
            <p:cNvPr id="37" name="TextBox 36"/>
            <p:cNvSpPr txBox="1"/>
            <p:nvPr/>
          </p:nvSpPr>
          <p:spPr>
            <a:xfrm>
              <a:off x="2236572" y="3062300"/>
              <a:ext cx="2111027" cy="369332"/>
            </a:xfrm>
            <a:prstGeom prst="rect">
              <a:avLst/>
            </a:prstGeom>
            <a:noFill/>
          </p:spPr>
          <p:txBody>
            <a:bodyPr wrap="none"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Programming Model</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grpSp>
      <p:sp>
        <p:nvSpPr>
          <p:cNvPr id="38" name="TextBox 37"/>
          <p:cNvSpPr txBox="1"/>
          <p:nvPr/>
        </p:nvSpPr>
        <p:spPr>
          <a:xfrm>
            <a:off x="6829648" y="5877272"/>
            <a:ext cx="1715085"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(No Prefetching)</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spTree>
    <p:extLst>
      <p:ext uri="{BB962C8B-B14F-4D97-AF65-F5344CB8AC3E}">
        <p14:creationId xmlns:p14="http://schemas.microsoft.com/office/powerpoint/2010/main" val="39037192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Tesseract Graph Processing System Energy</a:t>
            </a:r>
          </a:p>
        </p:txBody>
      </p:sp>
      <p:graphicFrame>
        <p:nvGraphicFramePr>
          <p:cNvPr id="7" name="내용 개체 틀 11"/>
          <p:cNvGraphicFramePr>
            <a:graphicFrameLocks noGrp="1"/>
          </p:cNvGraphicFramePr>
          <p:nvPr>
            <p:ph idx="1"/>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4750292" y="4848835"/>
            <a:ext cx="3754153"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&gt; 8X Energy Reduction</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
        <p:nvSpPr>
          <p:cNvPr id="6" name="TextBox 5"/>
          <p:cNvSpPr txBox="1"/>
          <p:nvPr/>
        </p:nvSpPr>
        <p:spPr>
          <a:xfrm>
            <a:off x="1224136" y="6453336"/>
            <a:ext cx="77403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Ahn+, “</a:t>
            </a:r>
            <a:r>
              <a:rPr kumimoji="0" lang="en-US" sz="1400" b="0" i="0" u="none" strike="noStrike" kern="1200" cap="none" spc="0" normalizeH="0" baseline="0" noProof="0" dirty="0">
                <a:ln>
                  <a:noFill/>
                </a:ln>
                <a:solidFill>
                  <a:srgbClr val="0000FF"/>
                </a:solidFill>
                <a:effectLst/>
                <a:uLnTx/>
                <a:uFillTx/>
                <a:latin typeface="Tahoma"/>
                <a:ea typeface="+mn-ea"/>
                <a:cs typeface="+mn-cs"/>
              </a:rPr>
              <a:t>A Scalable Processing-in-Memory Accelerator for Parallel Graph Processing</a:t>
            </a:r>
            <a:r>
              <a:rPr kumimoji="0" lang="en-US" sz="140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3172319384"/>
      </p:ext>
    </p:extLst>
  </p:cSld>
  <p:clrMapOvr>
    <a:masterClrMapping/>
  </p:clrMapOvr>
  <p:transition/>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t>
            </a:r>
            <a:r>
              <a:rPr lang="en-US" dirty="0" err="1"/>
              <a:t>Tesseract</a:t>
            </a:r>
            <a:endParaRPr lang="en-US" dirty="0"/>
          </a:p>
        </p:txBody>
      </p:sp>
      <p:sp>
        <p:nvSpPr>
          <p:cNvPr id="3" name="Content Placeholder 2"/>
          <p:cNvSpPr>
            <a:spLocks noGrp="1"/>
          </p:cNvSpPr>
          <p:nvPr>
            <p:ph idx="1"/>
          </p:nvPr>
        </p:nvSpPr>
        <p:spPr>
          <a:xfrm>
            <a:off x="228600" y="1000472"/>
            <a:ext cx="8610600" cy="4876800"/>
          </a:xfrm>
        </p:spPr>
        <p:txBody>
          <a:bodyPr/>
          <a:lstStyle/>
          <a:p>
            <a:r>
              <a:rPr lang="en-US" dirty="0" err="1"/>
              <a:t>Junwhan</a:t>
            </a:r>
            <a:r>
              <a:rPr lang="en-US" dirty="0"/>
              <a:t> </a:t>
            </a:r>
            <a:r>
              <a:rPr lang="en-US" dirty="0" err="1"/>
              <a:t>Ahn</a:t>
            </a:r>
            <a:r>
              <a:rPr lang="en-US" dirty="0"/>
              <a:t>, </a:t>
            </a:r>
            <a:r>
              <a:rPr lang="en-US" dirty="0" err="1"/>
              <a:t>Sungpack</a:t>
            </a:r>
            <a:r>
              <a:rPr lang="en-US" dirty="0"/>
              <a:t> Hong,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solidFill>
                  <a:srgbClr val="0000FF"/>
                </a:solidFill>
                <a:hlinkClick r:id="rId2">
                  <a:extLst>
                    <a:ext uri="{A12FA001-AC4F-418D-AE19-62706E023703}">
                      <ahyp:hlinkClr xmlns:ahyp="http://schemas.microsoft.com/office/drawing/2018/hyperlinkcolor" val="tx"/>
                    </a:ext>
                  </a:extLst>
                </a:hlinkClick>
              </a:rPr>
              <a:t>"A Scalable Processing-in-Memory Accelerator for Parallel Graph Processing"</a:t>
            </a:r>
            <a:br>
              <a:rPr lang="en-US" dirty="0"/>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6"/>
          <a:stretch>
            <a:fillRect/>
          </a:stretch>
        </p:blipFill>
        <p:spPr>
          <a:xfrm>
            <a:off x="0" y="4725144"/>
            <a:ext cx="9144000" cy="1492548"/>
          </a:xfrm>
          <a:prstGeom prst="rect">
            <a:avLst/>
          </a:prstGeom>
        </p:spPr>
      </p:pic>
    </p:spTree>
    <p:extLst>
      <p:ext uri="{BB962C8B-B14F-4D97-AF65-F5344CB8AC3E}">
        <p14:creationId xmlns:p14="http://schemas.microsoft.com/office/powerpoint/2010/main" val="10547734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366713" y="1670571"/>
            <a:ext cx="8428037" cy="822325"/>
          </a:xfrm>
        </p:spPr>
        <p:txBody>
          <a:bodyPr/>
          <a:lstStyle/>
          <a:p>
            <a:pPr algn="ctr" eaLnBrk="1" hangingPunct="1"/>
            <a:r>
              <a:rPr lang="en-US" sz="5000" b="1" dirty="0">
                <a:latin typeface="Garamond" charset="0"/>
              </a:rPr>
              <a:t>End of Backup Slides</a:t>
            </a: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128894493"/>
      </p:ext>
    </p:extLst>
  </p:cSld>
  <p:clrMapOvr>
    <a:masterClrMapping/>
  </p:clrMapOvr>
  <p:transition/>
</p:sld>
</file>

<file path=ppt/tags/tag1.xml><?xml version="1.0" encoding="utf-8"?>
<p:tagLst xmlns:a="http://schemas.openxmlformats.org/drawingml/2006/main" xmlns:r="http://schemas.openxmlformats.org/officeDocument/2006/relationships" xmlns:p="http://schemas.openxmlformats.org/presentationml/2006/main">
  <p:tag name="TIMING" val="|0.2|0.3|0.2"/>
</p:tagLst>
</file>

<file path=ppt/tags/tag2.xml><?xml version="1.0" encoding="utf-8"?>
<p:tagLst xmlns:a="http://schemas.openxmlformats.org/drawingml/2006/main" xmlns:r="http://schemas.openxmlformats.org/officeDocument/2006/relationships" xmlns:p="http://schemas.openxmlformats.org/presentationml/2006/main">
  <p:tag name="TIMING" val="|1.5|5.7|1.5|9.1|8.1"/>
</p:tagLst>
</file>

<file path=ppt/tags/tag3.xml><?xml version="1.0" encoding="utf-8"?>
<p:tagLst xmlns:a="http://schemas.openxmlformats.org/drawingml/2006/main" xmlns:r="http://schemas.openxmlformats.org/officeDocument/2006/relationships" xmlns:p="http://schemas.openxmlformats.org/presentationml/2006/main">
  <p:tag name="TIMING" val="|5.2|8.2|10.3|4.6|7.9|3.1|3.8|3.3"/>
</p:tagLst>
</file>

<file path=ppt/tags/tag4.xml><?xml version="1.0" encoding="utf-8"?>
<p:tagLst xmlns:a="http://schemas.openxmlformats.org/drawingml/2006/main" xmlns:r="http://schemas.openxmlformats.org/officeDocument/2006/relationships" xmlns:p="http://schemas.openxmlformats.org/presentationml/2006/main">
  <p:tag name="TIMING" val="|5.2|8.2|10.3|4.6|7.9|3.1|3.8|3.3"/>
</p:tagLst>
</file>

<file path=ppt/tags/tag5.xml><?xml version="1.0" encoding="utf-8"?>
<p:tagLst xmlns:a="http://schemas.openxmlformats.org/drawingml/2006/main" xmlns:r="http://schemas.openxmlformats.org/officeDocument/2006/relationships" xmlns:p="http://schemas.openxmlformats.org/presentationml/2006/main">
  <p:tag name="TIMING" val="|2|7.5|6.6|9.2|7.1|5.3|7.5"/>
</p:tagLst>
</file>

<file path=ppt/tags/tag6.xml><?xml version="1.0" encoding="utf-8"?>
<p:tagLst xmlns:a="http://schemas.openxmlformats.org/drawingml/2006/main" xmlns:r="http://schemas.openxmlformats.org/officeDocument/2006/relationships" xmlns:p="http://schemas.openxmlformats.org/presentationml/2006/main">
  <p:tag name="TIMING" val="|4.4|2.6|3.7|5.6|10.3"/>
</p:tagLst>
</file>

<file path=ppt/tags/tag7.xml><?xml version="1.0" encoding="utf-8"?>
<p:tagLst xmlns:a="http://schemas.openxmlformats.org/drawingml/2006/main" xmlns:r="http://schemas.openxmlformats.org/officeDocument/2006/relationships" xmlns:p="http://schemas.openxmlformats.org/presentationml/2006/main">
  <p:tag name="TIMING" val="|3.7|5.2|3.8"/>
</p:tagLst>
</file>

<file path=ppt/tags/tag8.xml><?xml version="1.0" encoding="utf-8"?>
<p:tagLst xmlns:a="http://schemas.openxmlformats.org/drawingml/2006/main" xmlns:r="http://schemas.openxmlformats.org/officeDocument/2006/relationships" xmlns:p="http://schemas.openxmlformats.org/presentationml/2006/main">
  <p:tag name="TIMING" val="|3.7|5.2|3.8"/>
</p:tagLst>
</file>

<file path=ppt/tags/tag9.xml><?xml version="1.0" encoding="utf-8"?>
<p:tagLst xmlns:a="http://schemas.openxmlformats.org/drawingml/2006/main" xmlns:r="http://schemas.openxmlformats.org/officeDocument/2006/relationships" xmlns:p="http://schemas.openxmlformats.org/presentationml/2006/main">
  <p:tag name="TIMING" val="|4.3|0.6|0.5|2.3"/>
</p:tagLst>
</file>

<file path=ppt/tags/tag10.xml><?xml version="1.0" encoding="utf-8"?>
<p:tagLst xmlns:a="http://schemas.openxmlformats.org/drawingml/2006/main" xmlns:r="http://schemas.openxmlformats.org/officeDocument/2006/relationships" xmlns:p="http://schemas.openxmlformats.org/presentationml/2006/main">
  <p:tag name="TIMING" val="|8.7|0.9|1.1|3|0.5|0.5"/>
</p:tagLst>
</file>

<file path=ppt/tags/tag11.xml><?xml version="1.0" encoding="utf-8"?>
<p:tagLst xmlns:a="http://schemas.openxmlformats.org/drawingml/2006/main" xmlns:r="http://schemas.openxmlformats.org/officeDocument/2006/relationships" xmlns:p="http://schemas.openxmlformats.org/presentationml/2006/main">
  <p:tag name="TIMING" val="|1.9|2.9|11.3|11.7"/>
</p:tagLst>
</file>

<file path=ppt/tags/tag12.xml><?xml version="1.0" encoding="utf-8"?>
<p:tagLst xmlns:a="http://schemas.openxmlformats.org/drawingml/2006/main" xmlns:r="http://schemas.openxmlformats.org/officeDocument/2006/relationships" xmlns:p="http://schemas.openxmlformats.org/presentationml/2006/main">
  <p:tag name="TIMING" val="|8.7|0.9|1.1|3|0.5|0.5"/>
</p:tagLst>
</file>

<file path=ppt/tags/tag13.xml><?xml version="1.0" encoding="utf-8"?>
<p:tagLst xmlns:a="http://schemas.openxmlformats.org/drawingml/2006/main" xmlns:r="http://schemas.openxmlformats.org/officeDocument/2006/relationships" xmlns:p="http://schemas.openxmlformats.org/presentationml/2006/main">
  <p:tag name="TIMING" val="|1.9|8.3|7.8|8.9|13.3|3.7|6"/>
</p:tagLst>
</file>

<file path=ppt/tags/tag14.xml><?xml version="1.0" encoding="utf-8"?>
<p:tagLst xmlns:a="http://schemas.openxmlformats.org/drawingml/2006/main" xmlns:r="http://schemas.openxmlformats.org/officeDocument/2006/relationships" xmlns:p="http://schemas.openxmlformats.org/presentationml/2006/main">
  <p:tag name="TIMING" val="|10.8|14|15.7|13.7"/>
</p:tagLst>
</file>

<file path=ppt/tags/tag15.xml><?xml version="1.0" encoding="utf-8"?>
<p:tagLst xmlns:a="http://schemas.openxmlformats.org/drawingml/2006/main" xmlns:r="http://schemas.openxmlformats.org/officeDocument/2006/relationships" xmlns:p="http://schemas.openxmlformats.org/presentationml/2006/main">
  <p:tag name="TIMING" val="|1.8|6.6|7.4|5.8|7.7|2.8"/>
</p:tagLst>
</file>

<file path=ppt/tags/tag16.xml><?xml version="1.0" encoding="utf-8"?>
<p:tagLst xmlns:a="http://schemas.openxmlformats.org/drawingml/2006/main" xmlns:r="http://schemas.openxmlformats.org/officeDocument/2006/relationships" xmlns:p="http://schemas.openxmlformats.org/presentationml/2006/main">
  <p:tag name="TIMING" val="|1.9|5.2|1.7"/>
</p:tagLst>
</file>

<file path=ppt/tags/tag17.xml><?xml version="1.0" encoding="utf-8"?>
<p:tagLst xmlns:a="http://schemas.openxmlformats.org/drawingml/2006/main" xmlns:r="http://schemas.openxmlformats.org/officeDocument/2006/relationships" xmlns:p="http://schemas.openxmlformats.org/presentationml/2006/main">
  <p:tag name="TIMING" val="|4.5|0.7|1|6.4|2.9|2.7"/>
</p:tagLst>
</file>

<file path=ppt/tags/tag18.xml><?xml version="1.0" encoding="utf-8"?>
<p:tagLst xmlns:a="http://schemas.openxmlformats.org/drawingml/2006/main" xmlns:r="http://schemas.openxmlformats.org/officeDocument/2006/relationships" xmlns:p="http://schemas.openxmlformats.org/presentationml/2006/main">
  <p:tag name="TIMING" val="|2.2|4.6|8.2|3.6"/>
</p:tagLst>
</file>

<file path=ppt/tags/tag19.xml><?xml version="1.0" encoding="utf-8"?>
<p:tagLst xmlns:a="http://schemas.openxmlformats.org/drawingml/2006/main" xmlns:r="http://schemas.openxmlformats.org/officeDocument/2006/relationships" xmlns:p="http://schemas.openxmlformats.org/presentationml/2006/main">
  <p:tag name="TIMING" val="|2.2|4.6|8.2|3.6"/>
</p:tagLst>
</file>

<file path=ppt/tags/tag20.xml><?xml version="1.0" encoding="utf-8"?>
<p:tagLst xmlns:a="http://schemas.openxmlformats.org/drawingml/2006/main" xmlns:r="http://schemas.openxmlformats.org/officeDocument/2006/relationships" xmlns:p="http://schemas.openxmlformats.org/presentationml/2006/main">
  <p:tag name="TIMING" val="|5.6|1.4|3.1|5.3"/>
</p:tagLst>
</file>

<file path=ppt/theme/theme1.xml><?xml version="1.0" encoding="utf-8"?>
<a:theme xmlns:a="http://schemas.openxmlformats.org/drawingml/2006/main" name="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8_Edg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2_Office Theme">
  <a:themeElements>
    <a:clrScheme name="Custom 7">
      <a:dk1>
        <a:srgbClr val="990000"/>
      </a:dk1>
      <a:lt1>
        <a:srgbClr val="FFFFFF"/>
      </a:lt1>
      <a:dk2>
        <a:srgbClr val="FFFFFF"/>
      </a:dk2>
      <a:lt2>
        <a:srgbClr val="FFFFFF"/>
      </a:lt2>
      <a:accent1>
        <a:srgbClr val="606060"/>
      </a:accent1>
      <a:accent2>
        <a:srgbClr val="A9A9A9"/>
      </a:accent2>
      <a:accent3>
        <a:srgbClr val="CCCCCC"/>
      </a:accent3>
      <a:accent4>
        <a:srgbClr val="990000"/>
      </a:accent4>
      <a:accent5>
        <a:srgbClr val="000000"/>
      </a:accent5>
      <a:accent6>
        <a:srgbClr val="969696"/>
      </a:accent6>
      <a:hlink>
        <a:srgbClr val="990000"/>
      </a:hlink>
      <a:folHlink>
        <a:srgbClr val="AEAEA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8.xml><?xml version="1.0" encoding="utf-8"?>
<a:theme xmlns:a="http://schemas.openxmlformats.org/drawingml/2006/main" name="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6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8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9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9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1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24.xml><?xml version="1.0" encoding="utf-8"?>
<a:theme xmlns:a="http://schemas.openxmlformats.org/drawingml/2006/main" name="98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1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6.xml><?xml version="1.0" encoding="utf-8"?>
<a:theme xmlns:a="http://schemas.openxmlformats.org/drawingml/2006/main" name="1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7.xml><?xml version="1.0" encoding="utf-8"?>
<a:theme xmlns:a="http://schemas.openxmlformats.org/drawingml/2006/main" name="1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1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9.xml><?xml version="1.0" encoding="utf-8"?>
<a:theme xmlns:a="http://schemas.openxmlformats.org/drawingml/2006/main" name="3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30.xml><?xml version="1.0" encoding="utf-8"?>
<a:theme xmlns:a="http://schemas.openxmlformats.org/drawingml/2006/main" name="1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1.xml><?xml version="1.0" encoding="utf-8"?>
<a:theme xmlns:a="http://schemas.openxmlformats.org/drawingml/2006/main" name="1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15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1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1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safari">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safari" id="{1E4A3212-A6D8-EB49-8049-412E3186FEB9}" vid="{93387931-C767-9D4F-BD0F-4952975219FD}"/>
    </a:ext>
  </a:extLst>
</a:theme>
</file>

<file path=ppt/theme/theme36.xml><?xml version="1.0" encoding="utf-8"?>
<a:theme xmlns:a="http://schemas.openxmlformats.org/drawingml/2006/main" name="5_Edg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wrap="square">
        <a:spAutoFit/>
      </a:bodyPr>
      <a:lstStyle>
        <a:defPPr algn="just">
          <a:defRPr sz="400" b="1" dirty="0">
            <a:solidFill>
              <a:schemeClr val="bg2"/>
            </a:solidFill>
            <a:latin typeface="europa"/>
          </a:defRPr>
        </a:defPPr>
      </a:lstStyle>
    </a:sp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1_safari">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safari" id="{1E4A3212-A6D8-EB49-8049-412E3186FEB9}" vid="{93387931-C767-9D4F-BD0F-4952975219FD}"/>
    </a:ext>
  </a:extLst>
</a:theme>
</file>

<file path=ppt/theme/theme39.xml><?xml version="1.0" encoding="utf-8"?>
<a:theme xmlns:a="http://schemas.openxmlformats.org/drawingml/2006/main" name="8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mutlu_memory-scaling_memcon13_talk (1).pptx" id="{1D09C5EE-DC30-4F85-84AA-519B89166748}" vid="{5DED0AF8-637D-490F-B56E-C8CE9BE1B1E6}"/>
    </a:ext>
  </a:extLst>
</a:theme>
</file>

<file path=ppt/theme/theme40.xml><?xml version="1.0" encoding="utf-8"?>
<a:theme xmlns:a="http://schemas.openxmlformats.org/drawingml/2006/main" name="9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Theme1">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orbel">
      <a:maj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Retrospect">
      <a:fillStyleLst>
        <a:solidFill>
          <a:schemeClr val="phClr"/>
        </a:solidFill>
        <a:gradFill rotWithShape="1">
          <a:gsLst>
            <a:gs pos="0">
              <a:schemeClr val="phClr">
                <a:tint val="65000"/>
                <a:shade val="92000"/>
                <a:satMod val="130000"/>
              </a:schemeClr>
            </a:gs>
            <a:gs pos="45000">
              <a:schemeClr val="phClr">
                <a:tint val="60000"/>
                <a:shade val="99000"/>
                <a:satMod val="120000"/>
              </a:schemeClr>
            </a:gs>
            <a:gs pos="100000">
              <a:schemeClr val="phClr">
                <a:tint val="55000"/>
                <a:satMod val="140000"/>
              </a:schemeClr>
            </a:gs>
          </a:gsLst>
          <a:path path="circle">
            <a:fillToRect l="100000" t="100000" r="100000" b="100000"/>
          </a:path>
        </a:gradFill>
        <a:gradFill rotWithShape="1">
          <a:gsLst>
            <a:gs pos="0">
              <a:schemeClr val="phClr">
                <a:shade val="85000"/>
                <a:satMod val="130000"/>
              </a:schemeClr>
            </a:gs>
            <a:gs pos="34000">
              <a:schemeClr val="phClr">
                <a:shade val="87000"/>
                <a:satMod val="125000"/>
              </a:schemeClr>
            </a:gs>
            <a:gs pos="70000">
              <a:schemeClr val="phClr">
                <a:tint val="100000"/>
                <a:shade val="90000"/>
                <a:satMod val="130000"/>
              </a:schemeClr>
            </a:gs>
            <a:gs pos="100000">
              <a:schemeClr val="phClr">
                <a:tint val="100000"/>
                <a:shade val="100000"/>
                <a:satMod val="110000"/>
              </a:schemeClr>
            </a:gs>
          </a:gsLst>
          <a:path path="circle">
            <a:fillToRect l="100000" t="100000" r="100000" b="100000"/>
          </a:path>
        </a:gradFill>
      </a:fillStyleLst>
      <a:lnStyleLst>
        <a:ln w="12700" cap="flat" cmpd="sng" algn="ctr">
          <a:solidFill>
            <a:schemeClr val="phClr"/>
          </a:solidFill>
          <a:prstDash val="solid"/>
        </a:ln>
        <a:ln w="15875"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44450" dist="25400" dir="2700000" algn="br" rotWithShape="0">
              <a:srgbClr val="000000">
                <a:alpha val="60000"/>
              </a:srgbClr>
            </a:outerShdw>
          </a:effectLst>
          <a:scene3d>
            <a:camera prst="orthographicFront">
              <a:rot lat="0" lon="0" rev="0"/>
            </a:camera>
            <a:lightRig rig="threePt" dir="t">
              <a:rot lat="0" lon="0" rev="19800000"/>
            </a:lightRig>
          </a:scene3d>
          <a:sp3d prstMaterial="flat">
            <a:bevelT w="25400" h="31750"/>
          </a:sp3d>
        </a:effectStyle>
      </a:effectStyleLst>
      <a:bgFillStyleLst>
        <a:solidFill>
          <a:schemeClr val="phClr"/>
        </a:solidFill>
        <a:solidFill>
          <a:schemeClr val="phClr">
            <a:tint val="90000"/>
            <a:shade val="97000"/>
            <a:satMod val="130000"/>
          </a:schemeClr>
        </a:solidFill>
        <a:gradFill rotWithShape="1">
          <a:gsLst>
            <a:gs pos="0">
              <a:schemeClr val="phClr">
                <a:tint val="96000"/>
                <a:shade val="99000"/>
                <a:satMod val="140000"/>
              </a:schemeClr>
            </a:gs>
            <a:gs pos="65000">
              <a:schemeClr val="phClr">
                <a:tint val="100000"/>
                <a:shade val="80000"/>
                <a:satMod val="130000"/>
              </a:schemeClr>
            </a:gs>
            <a:gs pos="100000">
              <a:schemeClr val="phClr">
                <a:tint val="100000"/>
                <a:shade val="48000"/>
                <a:satMod val="120000"/>
              </a:schemeClr>
            </a:gs>
          </a:gsLst>
          <a:lin ang="16200000" scaled="0"/>
        </a:gradFill>
      </a:bgFillStyleLst>
    </a:fmtScheme>
  </a:themeElements>
  <a:objectDefaults/>
  <a:extraClrSchemeLst/>
  <a:extLst>
    <a:ext uri="{05A4C25C-085E-4340-85A3-A5531E510DB2}">
      <thm15:themeFamily xmlns:thm15="http://schemas.microsoft.com/office/thememl/2012/main" name="Theme1" id="{A5489879-DDF1-3B47-B3F5-DB6F6D612493}" vid="{33DDE609-D0E8-C249-A9C7-B34B636B08CB}"/>
    </a:ext>
  </a:extLst>
</a:theme>
</file>

<file path=ppt/theme/theme43.xml><?xml version="1.0" encoding="utf-8"?>
<a:theme xmlns:a="http://schemas.openxmlformats.org/drawingml/2006/main" name="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4.xml><?xml version="1.0" encoding="utf-8"?>
<a:theme xmlns:a="http://schemas.openxmlformats.org/drawingml/2006/main" name="6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6.xml><?xml version="1.0" encoding="utf-8"?>
<a:theme xmlns:a="http://schemas.openxmlformats.org/drawingml/2006/main" name="1_Theme1">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orbel">
      <a:maj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Retrospect">
      <a:fillStyleLst>
        <a:solidFill>
          <a:schemeClr val="phClr"/>
        </a:solidFill>
        <a:gradFill rotWithShape="1">
          <a:gsLst>
            <a:gs pos="0">
              <a:schemeClr val="phClr">
                <a:tint val="65000"/>
                <a:shade val="92000"/>
                <a:satMod val="130000"/>
              </a:schemeClr>
            </a:gs>
            <a:gs pos="45000">
              <a:schemeClr val="phClr">
                <a:tint val="60000"/>
                <a:shade val="99000"/>
                <a:satMod val="120000"/>
              </a:schemeClr>
            </a:gs>
            <a:gs pos="100000">
              <a:schemeClr val="phClr">
                <a:tint val="55000"/>
                <a:satMod val="140000"/>
              </a:schemeClr>
            </a:gs>
          </a:gsLst>
          <a:path path="circle">
            <a:fillToRect l="100000" t="100000" r="100000" b="100000"/>
          </a:path>
        </a:gradFill>
        <a:gradFill rotWithShape="1">
          <a:gsLst>
            <a:gs pos="0">
              <a:schemeClr val="phClr">
                <a:shade val="85000"/>
                <a:satMod val="130000"/>
              </a:schemeClr>
            </a:gs>
            <a:gs pos="34000">
              <a:schemeClr val="phClr">
                <a:shade val="87000"/>
                <a:satMod val="125000"/>
              </a:schemeClr>
            </a:gs>
            <a:gs pos="70000">
              <a:schemeClr val="phClr">
                <a:tint val="100000"/>
                <a:shade val="90000"/>
                <a:satMod val="130000"/>
              </a:schemeClr>
            </a:gs>
            <a:gs pos="100000">
              <a:schemeClr val="phClr">
                <a:tint val="100000"/>
                <a:shade val="100000"/>
                <a:satMod val="110000"/>
              </a:schemeClr>
            </a:gs>
          </a:gsLst>
          <a:path path="circle">
            <a:fillToRect l="100000" t="100000" r="100000" b="100000"/>
          </a:path>
        </a:gradFill>
      </a:fillStyleLst>
      <a:lnStyleLst>
        <a:ln w="12700" cap="flat" cmpd="sng" algn="ctr">
          <a:solidFill>
            <a:schemeClr val="phClr"/>
          </a:solidFill>
          <a:prstDash val="solid"/>
        </a:ln>
        <a:ln w="15875"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44450" dist="25400" dir="2700000" algn="br" rotWithShape="0">
              <a:srgbClr val="000000">
                <a:alpha val="60000"/>
              </a:srgbClr>
            </a:outerShdw>
          </a:effectLst>
          <a:scene3d>
            <a:camera prst="orthographicFront">
              <a:rot lat="0" lon="0" rev="0"/>
            </a:camera>
            <a:lightRig rig="threePt" dir="t">
              <a:rot lat="0" lon="0" rev="19800000"/>
            </a:lightRig>
          </a:scene3d>
          <a:sp3d prstMaterial="flat">
            <a:bevelT w="25400" h="31750"/>
          </a:sp3d>
        </a:effectStyle>
      </a:effectStyleLst>
      <a:bgFillStyleLst>
        <a:solidFill>
          <a:schemeClr val="phClr"/>
        </a:solidFill>
        <a:solidFill>
          <a:schemeClr val="phClr">
            <a:tint val="90000"/>
            <a:shade val="97000"/>
            <a:satMod val="130000"/>
          </a:schemeClr>
        </a:solidFill>
        <a:gradFill rotWithShape="1">
          <a:gsLst>
            <a:gs pos="0">
              <a:schemeClr val="phClr">
                <a:tint val="96000"/>
                <a:shade val="99000"/>
                <a:satMod val="140000"/>
              </a:schemeClr>
            </a:gs>
            <a:gs pos="65000">
              <a:schemeClr val="phClr">
                <a:tint val="100000"/>
                <a:shade val="80000"/>
                <a:satMod val="130000"/>
              </a:schemeClr>
            </a:gs>
            <a:gs pos="100000">
              <a:schemeClr val="phClr">
                <a:tint val="100000"/>
                <a:shade val="48000"/>
                <a:satMod val="120000"/>
              </a:schemeClr>
            </a:gs>
          </a:gsLst>
          <a:lin ang="16200000" scaled="0"/>
        </a:gradFill>
      </a:bgFillStyleLst>
    </a:fmtScheme>
  </a:themeElements>
  <a:objectDefaults/>
  <a:extraClrSchemeLst/>
  <a:extLst>
    <a:ext uri="{05A4C25C-085E-4340-85A3-A5531E510DB2}">
      <thm15:themeFamily xmlns:thm15="http://schemas.microsoft.com/office/thememl/2012/main" name="Theme1" id="{A5489879-DDF1-3B47-B3F5-DB6F6D612493}" vid="{33DDE609-D0E8-C249-A9C7-B34B636B08CB}"/>
    </a:ext>
  </a:extLst>
</a:theme>
</file>

<file path=ppt/theme/theme47.xml><?xml version="1.0" encoding="utf-8"?>
<a:theme xmlns:a="http://schemas.openxmlformats.org/drawingml/2006/main" name="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8.xml><?xml version="1.0" encoding="utf-8"?>
<a:theme xmlns:a="http://schemas.openxmlformats.org/drawingml/2006/main" name="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9.xml><?xml version="1.0" encoding="utf-8"?>
<a:theme xmlns:a="http://schemas.openxmlformats.org/drawingml/2006/main" name="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1.xml><?xml version="1.0" encoding="utf-8"?>
<a:theme xmlns:a="http://schemas.openxmlformats.org/drawingml/2006/main" name="99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2.xml><?xml version="1.0" encoding="utf-8"?>
<a:theme xmlns:a="http://schemas.openxmlformats.org/drawingml/2006/main" name="2_Edge">
  <a:themeElements>
    <a:clrScheme name="Custom 4">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0432FF"/>
      </a:hlink>
      <a:folHlink>
        <a:srgbClr val="0432FF"/>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4.xml><?xml version="1.0" encoding="utf-8"?>
<a:theme xmlns:a="http://schemas.openxmlformats.org/drawingml/2006/main" name="3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3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7.xml><?xml version="1.0" encoding="utf-8"?>
<a:theme xmlns:a="http://schemas.openxmlformats.org/drawingml/2006/main" name="4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8.xml><?xml version="1.0" encoding="utf-8"?>
<a:theme xmlns:a="http://schemas.openxmlformats.org/drawingml/2006/main" name="2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9.xml><?xml version="1.0" encoding="utf-8"?>
<a:theme xmlns:a="http://schemas.openxmlformats.org/drawingml/2006/main" name="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0.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
  <TotalTime>215503</TotalTime>
  <Words>35193</Words>
  <Application>Microsoft Macintosh PowerPoint</Application>
  <PresentationFormat>On-screen Show (4:3)</PresentationFormat>
  <Paragraphs>6030</Paragraphs>
  <Slides>373</Slides>
  <Notes>168</Notes>
  <HiddenSlides>0</HiddenSlides>
  <MMClips>0</MMClips>
  <ScaleCrop>false</ScaleCrop>
  <HeadingPairs>
    <vt:vector size="8" baseType="variant">
      <vt:variant>
        <vt:lpstr>Fonts Used</vt:lpstr>
      </vt:variant>
      <vt:variant>
        <vt:i4>32</vt:i4>
      </vt:variant>
      <vt:variant>
        <vt:lpstr>Theme</vt:lpstr>
      </vt:variant>
      <vt:variant>
        <vt:i4>59</vt:i4>
      </vt:variant>
      <vt:variant>
        <vt:lpstr>Embedded OLE Servers</vt:lpstr>
      </vt:variant>
      <vt:variant>
        <vt:i4>2</vt:i4>
      </vt:variant>
      <vt:variant>
        <vt:lpstr>Slide Titles</vt:lpstr>
      </vt:variant>
      <vt:variant>
        <vt:i4>373</vt:i4>
      </vt:variant>
    </vt:vector>
  </HeadingPairs>
  <TitlesOfParts>
    <vt:vector size="466" baseType="lpstr">
      <vt:lpstr>Arial</vt:lpstr>
      <vt:lpstr>Arial</vt:lpstr>
      <vt:lpstr>Arial Black</vt:lpstr>
      <vt:lpstr>Arial Narrow</vt:lpstr>
      <vt:lpstr>Calibri</vt:lpstr>
      <vt:lpstr>Calibri Light</vt:lpstr>
      <vt:lpstr>Cambria</vt:lpstr>
      <vt:lpstr>Cambria Math</vt:lpstr>
      <vt:lpstr>Candara</vt:lpstr>
      <vt:lpstr>Chalkduster</vt:lpstr>
      <vt:lpstr>Comic Sans MS</vt:lpstr>
      <vt:lpstr>Consolas</vt:lpstr>
      <vt:lpstr>Corbel</vt:lpstr>
      <vt:lpstr>Courier New</vt:lpstr>
      <vt:lpstr>europa</vt:lpstr>
      <vt:lpstr>Garamond</vt:lpstr>
      <vt:lpstr>Gill Sans</vt:lpstr>
      <vt:lpstr>Gill Sans MT</vt:lpstr>
      <vt:lpstr>Helvetica Neue</vt:lpstr>
      <vt:lpstr>inherit</vt:lpstr>
      <vt:lpstr>LinLibertineT</vt:lpstr>
      <vt:lpstr>LinLibertineTB</vt:lpstr>
      <vt:lpstr>LinLibertineTI</vt:lpstr>
      <vt:lpstr>Linux Libertine O Semibold</vt:lpstr>
      <vt:lpstr>Myriad Pro Bold Cond</vt:lpstr>
      <vt:lpstr>Palatino Linotype</vt:lpstr>
      <vt:lpstr>Segoe UI</vt:lpstr>
      <vt:lpstr>Tahoma</vt:lpstr>
      <vt:lpstr>Times New Roman</vt:lpstr>
      <vt:lpstr>Verdana</vt:lpstr>
      <vt:lpstr>Wingdings</vt:lpstr>
      <vt:lpstr>Zapf Dingbats</vt:lpstr>
      <vt:lpstr>Edge</vt:lpstr>
      <vt:lpstr>1_Edge</vt:lpstr>
      <vt:lpstr>3_Edge</vt:lpstr>
      <vt:lpstr>4_Edge</vt:lpstr>
      <vt:lpstr>6_Edge</vt:lpstr>
      <vt:lpstr>8_Edge</vt:lpstr>
      <vt:lpstr>2_Office Theme</vt:lpstr>
      <vt:lpstr>9_Edge</vt:lpstr>
      <vt:lpstr>17_Edge</vt:lpstr>
      <vt:lpstr>13_Edge</vt:lpstr>
      <vt:lpstr>23_Edge</vt:lpstr>
      <vt:lpstr>35_Edge</vt:lpstr>
      <vt:lpstr>39_Edge</vt:lpstr>
      <vt:lpstr>49_Edge</vt:lpstr>
      <vt:lpstr>56_Edge</vt:lpstr>
      <vt:lpstr>57_Edge</vt:lpstr>
      <vt:lpstr>58_Edge</vt:lpstr>
      <vt:lpstr>59_Edge</vt:lpstr>
      <vt:lpstr>64_Edge</vt:lpstr>
      <vt:lpstr>85_Edge</vt:lpstr>
      <vt:lpstr>90_Edge</vt:lpstr>
      <vt:lpstr>91_Edge</vt:lpstr>
      <vt:lpstr>1_Metropolitan_bullet</vt:lpstr>
      <vt:lpstr>98_Edge</vt:lpstr>
      <vt:lpstr>1_Office 테마</vt:lpstr>
      <vt:lpstr>136_Edge</vt:lpstr>
      <vt:lpstr>144_Edge</vt:lpstr>
      <vt:lpstr>148_Edge</vt:lpstr>
      <vt:lpstr>3_Metropolitan_bullet</vt:lpstr>
      <vt:lpstr>151_Edge</vt:lpstr>
      <vt:lpstr>152_Edge</vt:lpstr>
      <vt:lpstr>154_Edge</vt:lpstr>
      <vt:lpstr>156_Edge</vt:lpstr>
      <vt:lpstr>159_Edge</vt:lpstr>
      <vt:lpstr>safari</vt:lpstr>
      <vt:lpstr>5_Edge</vt:lpstr>
      <vt:lpstr>7_Edge</vt:lpstr>
      <vt:lpstr>1_safari</vt:lpstr>
      <vt:lpstr>8_Office Theme</vt:lpstr>
      <vt:lpstr>95_Edge</vt:lpstr>
      <vt:lpstr>15_Edge</vt:lpstr>
      <vt:lpstr>Theme1</vt:lpstr>
      <vt:lpstr>6_Office Theme</vt:lpstr>
      <vt:lpstr>62_Edge</vt:lpstr>
      <vt:lpstr>10_Edge</vt:lpstr>
      <vt:lpstr>1_Theme1</vt:lpstr>
      <vt:lpstr>12_Edge</vt:lpstr>
      <vt:lpstr>14_Edge</vt:lpstr>
      <vt:lpstr>40_Edge</vt:lpstr>
      <vt:lpstr>16_Edge</vt:lpstr>
      <vt:lpstr>99_Edge</vt:lpstr>
      <vt:lpstr>2_Edge</vt:lpstr>
      <vt:lpstr>1_Office Theme</vt:lpstr>
      <vt:lpstr>32_Edge</vt:lpstr>
      <vt:lpstr>11_Edge</vt:lpstr>
      <vt:lpstr>3_Office Theme</vt:lpstr>
      <vt:lpstr>4_Office Theme</vt:lpstr>
      <vt:lpstr>25_Edge</vt:lpstr>
      <vt:lpstr>18_Edge</vt:lpstr>
      <vt:lpstr>Visio</vt:lpstr>
      <vt:lpstr>Worksheet</vt:lpstr>
      <vt:lpstr>Accelerating Genome Analysis  A Primer on an Ongoing Journey</vt:lpstr>
      <vt:lpstr>Overview</vt:lpstr>
      <vt:lpstr>Our Dream (circa 2007)</vt:lpstr>
      <vt:lpstr>A Bright Future for Intelligent Genome Analysis</vt:lpstr>
      <vt:lpstr>A Few Overview Readings (I)</vt:lpstr>
      <vt:lpstr>A Few Overview Readings (II)</vt:lpstr>
      <vt:lpstr>A Few Overview Readings (III)</vt:lpstr>
      <vt:lpstr>Agenda</vt:lpstr>
      <vt:lpstr>What Is a Genome Made Of?</vt:lpstr>
      <vt:lpstr>The Central Dogma of Molecular Biology</vt:lpstr>
      <vt:lpstr>DNA Under Electron Microscope</vt:lpstr>
      <vt:lpstr>PowerPoint Presentation</vt:lpstr>
      <vt:lpstr>How Large is a Genome?</vt:lpstr>
      <vt:lpstr>DNA Sequencing</vt:lpstr>
      <vt:lpstr>Genome Sequencing</vt:lpstr>
      <vt:lpstr>Genome Sequencing and Analysis</vt:lpstr>
      <vt:lpstr>Untangling Yarn Balls &amp; DNA Sequencing</vt:lpstr>
      <vt:lpstr>PowerPoint Presentation</vt:lpstr>
      <vt:lpstr>High-Throughput Sequencers</vt:lpstr>
      <vt:lpstr>The Genomic Era</vt:lpstr>
      <vt:lpstr>The Genomic Era (continued)</vt:lpstr>
      <vt:lpstr>Genome Sequencing Cost Is Reducing</vt:lpstr>
      <vt:lpstr>Genome Sequencing Cost Is Reducing</vt:lpstr>
      <vt:lpstr>High-Throughput Sequencing (HTS) </vt:lpstr>
      <vt:lpstr>High-Throughput Sequencing (HTS) </vt:lpstr>
      <vt:lpstr>High-Throughput Sequencing</vt:lpstr>
      <vt:lpstr>Solving the Puzzle</vt:lpstr>
      <vt:lpstr>Newer Genome Sequencing Technologies</vt:lpstr>
      <vt:lpstr>Types of Genomic Reads</vt:lpstr>
      <vt:lpstr>PowerPoint Presentation</vt:lpstr>
      <vt:lpstr>Read Mapping Techniques in 111 Pages</vt:lpstr>
      <vt:lpstr>Why Do We Care?</vt:lpstr>
      <vt:lpstr>PowerPoint Presentation</vt:lpstr>
      <vt:lpstr>Genome Sequence Alignment: Example</vt:lpstr>
      <vt:lpstr>The Genetic Similarity Between Species</vt:lpstr>
      <vt:lpstr>Finding Variations Associated with Traits</vt:lpstr>
      <vt:lpstr>Genome-Wide Association Studies (GWAS)</vt:lpstr>
      <vt:lpstr>SNPs and Personalized Medicine </vt:lpstr>
      <vt:lpstr>Much Larger Structural Variations</vt:lpstr>
      <vt:lpstr>Personalized Medicine for Critically Ill Infants</vt:lpstr>
      <vt:lpstr>Recommended Reading</vt:lpstr>
      <vt:lpstr>PowerPoint Presentation</vt:lpstr>
      <vt:lpstr>Population-Scale Microbiome Profiling</vt:lpstr>
      <vt:lpstr>City-Scale Microbiome Profiling</vt:lpstr>
      <vt:lpstr>Global-Scale Microbiome Profiling </vt:lpstr>
      <vt:lpstr>A Tsunami of Sequencing Data</vt:lpstr>
      <vt:lpstr>Another Question: Example from 2020-…</vt:lpstr>
      <vt:lpstr>Example: Scalable SARS-CoV-2 Testing</vt:lpstr>
      <vt:lpstr>Example: Rapid Surveillance of Ebola Outbreak</vt:lpstr>
      <vt:lpstr>We Need Faster &amp; Scalable Genome Analysis</vt:lpstr>
      <vt:lpstr>One Problem</vt:lpstr>
      <vt:lpstr>PowerPoint Presentation</vt:lpstr>
      <vt:lpstr>The Read Mapping Bottleneck</vt:lpstr>
      <vt:lpstr>The Read Mapping Bottleneck</vt:lpstr>
      <vt:lpstr> Problem with (Genome) Analysis Today</vt:lpstr>
      <vt:lpstr>One Problem</vt:lpstr>
      <vt:lpstr>Genome Sequencing</vt:lpstr>
      <vt:lpstr>Genome Sequence Analysis</vt:lpstr>
      <vt:lpstr>Read Mapping</vt:lpstr>
      <vt:lpstr>Read Mapping for Metagenomic Analysis</vt:lpstr>
      <vt:lpstr>Read Mapping Execution Time (Old Times) </vt:lpstr>
      <vt:lpstr>Matching Each Read to Reference Genome</vt:lpstr>
      <vt:lpstr>Base-by-Base Comparison</vt:lpstr>
      <vt:lpstr>Read Alignment/Verification</vt:lpstr>
      <vt:lpstr>Challenges in Read Mapping</vt:lpstr>
      <vt:lpstr>Why Is Read Alignment Slow?</vt:lpstr>
      <vt:lpstr>Example: Dynamic Programming Table</vt:lpstr>
      <vt:lpstr>Example: Dynamic Programming Table</vt:lpstr>
      <vt:lpstr>Example: Dynamic Programming</vt:lpstr>
      <vt:lpstr>Computational Cost is Mathematically Proven</vt:lpstr>
      <vt:lpstr>Read Mapping Techniques in 111 Pages</vt:lpstr>
      <vt:lpstr>Read Mapping Execution Time (Modern)</vt:lpstr>
      <vt:lpstr>Accelerating Read Mapping</vt:lpstr>
      <vt:lpstr>Detailed Analysis of Tackling the Bottleneck</vt:lpstr>
      <vt:lpstr>Agenda</vt:lpstr>
      <vt:lpstr>Read Mapping Algorithms: Two Styles</vt:lpstr>
      <vt:lpstr>Hash Table Based Read Mappers</vt:lpstr>
      <vt:lpstr>Hash Table-Based Mappers [Alkan+ Nature Gen’09]</vt:lpstr>
      <vt:lpstr>Hash Table Based Read Mappers</vt:lpstr>
      <vt:lpstr>Hash Table-Based Mappers [Alkan+ Nature Gen’09]</vt:lpstr>
      <vt:lpstr>Our First Step: Comprehensive Mapping</vt:lpstr>
      <vt:lpstr>Problem and Goal</vt:lpstr>
      <vt:lpstr>Overarching Key Idea</vt:lpstr>
      <vt:lpstr>Overarching Key Idea</vt:lpstr>
      <vt:lpstr>Accelerating Genome Analysis: Overview</vt:lpstr>
      <vt:lpstr>Agenda</vt:lpstr>
      <vt:lpstr>Our First Filter: Pure Software Approach</vt:lpstr>
      <vt:lpstr>Reducing the Cost of Verification</vt:lpstr>
      <vt:lpstr>Key Observations [Xin+, BMC Genomics 2013]</vt:lpstr>
      <vt:lpstr>FastHASH Mechanisms [Xin+, BMC Genomics 2013]</vt:lpstr>
      <vt:lpstr>Adjacency Filtering (AF)</vt:lpstr>
      <vt:lpstr>Adjacency Filtering (AF)</vt:lpstr>
      <vt:lpstr>FastHASH Mechanisms [Xin+, BMC Genomics 2013]</vt:lpstr>
      <vt:lpstr>Cheap K-mer Selection (CKS)</vt:lpstr>
      <vt:lpstr>Cheap K-mer Selection</vt:lpstr>
      <vt:lpstr>Methodology</vt:lpstr>
      <vt:lpstr>FastHASH Speedup: Entire Read Mapper</vt:lpstr>
      <vt:lpstr>Analysis</vt:lpstr>
      <vt:lpstr>FastHASH Summary &amp; Conclusion</vt:lpstr>
      <vt:lpstr>More on FastHASH</vt:lpstr>
      <vt:lpstr>Agenda</vt:lpstr>
      <vt:lpstr>Shifted Hamming Distance: SIMD Acceleration</vt:lpstr>
      <vt:lpstr>Shifted Hamming Distance</vt:lpstr>
      <vt:lpstr>Hamming Distance (∑▒⊕)</vt:lpstr>
      <vt:lpstr>Insight: Shifting a String Helps Similarity Search</vt:lpstr>
      <vt:lpstr>Insight: Shifting a String Helps Similarity Search</vt:lpstr>
      <vt:lpstr>Shifted Hamming Distance </vt:lpstr>
      <vt:lpstr>Highly Parallel Matrix Computation </vt:lpstr>
      <vt:lpstr>Key Idea of SHD Filtering</vt:lpstr>
      <vt:lpstr>Alignment vs. Pre-alignment (Filtering)</vt:lpstr>
      <vt:lpstr>Alignment Matrix vs. Neighborhood Map</vt:lpstr>
      <vt:lpstr>New Bottleneck: Filtering (Pre-Alignment) </vt:lpstr>
      <vt:lpstr>More on Shifted Hamming Distance</vt:lpstr>
      <vt:lpstr>Agenda</vt:lpstr>
      <vt:lpstr>Location Filtering (Pre-alignment)</vt:lpstr>
      <vt:lpstr>Location Filtering (Pre-alignment)</vt:lpstr>
      <vt:lpstr>Ideal Location Filtering Algorithm </vt:lpstr>
      <vt:lpstr>Location Filtering Example</vt:lpstr>
      <vt:lpstr>Alignment vs. Pre-alignment (Filtering)</vt:lpstr>
      <vt:lpstr>PowerPoint Presentation</vt:lpstr>
      <vt:lpstr>GateKeeper: FPGA-Based Alignment Filtering</vt:lpstr>
      <vt:lpstr>GateKeeper Walkthrough</vt:lpstr>
      <vt:lpstr>GateKeeper Walkthrough (cont’d)</vt:lpstr>
      <vt:lpstr>GateKeeper Accelerator Architecture</vt:lpstr>
      <vt:lpstr>FPGA Chip Layout</vt:lpstr>
      <vt:lpstr>GateKeeper vs. SHD</vt:lpstr>
      <vt:lpstr>GateKeeper: Speed &amp; Accuracy Results</vt:lpstr>
      <vt:lpstr>GateKeeper Conclusions</vt:lpstr>
      <vt:lpstr>More on GateKeeper</vt:lpstr>
      <vt:lpstr>MAGNET Accelerator [Alser+, TIR 2017]</vt:lpstr>
      <vt:lpstr>Can We Do Better?</vt:lpstr>
      <vt:lpstr>Algorithm-Arch-Device Co-Design is Critical</vt:lpstr>
      <vt:lpstr>Shouji (障子) [Alser+, Bioinformatics 2019]</vt:lpstr>
      <vt:lpstr>Shouji</vt:lpstr>
      <vt:lpstr>Shouji</vt:lpstr>
      <vt:lpstr>PowerPoint Presentation</vt:lpstr>
      <vt:lpstr>Effect of Sliding Window Size</vt:lpstr>
      <vt:lpstr>Hardware Implementation</vt:lpstr>
      <vt:lpstr>More on Shouji (障子) [Alser+, Bioinformatics 2019]</vt:lpstr>
      <vt:lpstr>SneakySnake [Alser+, Bioinformatics 2020]</vt:lpstr>
      <vt:lpstr>SneakySnake</vt:lpstr>
      <vt:lpstr>SneakySnake</vt:lpstr>
      <vt:lpstr>SneakySnake</vt:lpstr>
      <vt:lpstr>SneakySnake Walkthrough</vt:lpstr>
      <vt:lpstr>SneakySnake Walkthrough</vt:lpstr>
      <vt:lpstr>SneakySnake Walkthrough</vt:lpstr>
      <vt:lpstr>SneakySnake Walkthrough</vt:lpstr>
      <vt:lpstr>FPGA Resource Analysis</vt:lpstr>
      <vt:lpstr>Key Results of SneakySnake</vt:lpstr>
      <vt:lpstr>Long Read Mapping (SneakySnake vs Parasail)</vt:lpstr>
      <vt:lpstr>Long Read Mapping (SneakySnake vs KSW2)</vt:lpstr>
      <vt:lpstr>More on SneakySnake [Alser+, Bioinformatics 2020]</vt:lpstr>
      <vt:lpstr>GenASM Framework [MICRO 2020]</vt:lpstr>
      <vt:lpstr>Problem &amp; Our Goal</vt:lpstr>
      <vt:lpstr>GenASM: ASM Framework for GSA</vt:lpstr>
      <vt:lpstr>GenASM: Hardware Design</vt:lpstr>
      <vt:lpstr>GenASM: Hardware Design</vt:lpstr>
      <vt:lpstr>GenASM-DC: Hardware Design</vt:lpstr>
      <vt:lpstr>GenASM-TB: Hardware Design</vt:lpstr>
      <vt:lpstr>Key Results – Area and Power</vt:lpstr>
      <vt:lpstr>Key Results – Area and Power</vt:lpstr>
      <vt:lpstr>Use Cases of GenASM</vt:lpstr>
      <vt:lpstr>Use Cases of GenASM (cont’d.)</vt:lpstr>
      <vt:lpstr>Key Results</vt:lpstr>
      <vt:lpstr>More on GenASM Framework [MICRO 2020]</vt:lpstr>
      <vt:lpstr>Accelerating Sequence-to-Graph Mapping</vt:lpstr>
      <vt:lpstr>SeGraM: A Universal Hardware Accelerator for Genomic Sequence-to-Graph and  Sequence-to-Sequence Mapping</vt:lpstr>
      <vt:lpstr>Genome Sequence Analysis</vt:lpstr>
      <vt:lpstr>SeGraM: First Graph Mapping Accelerator</vt:lpstr>
      <vt:lpstr>Use Cases &amp; Key Results</vt:lpstr>
      <vt:lpstr>SeGraM Talk Video</vt:lpstr>
      <vt:lpstr>Accelerating Sequence-to-Graph Mapping</vt:lpstr>
      <vt:lpstr>Sequence-to-Graph Mapping Pipeline</vt:lpstr>
      <vt:lpstr>S2S vs. S2G Alignment</vt:lpstr>
      <vt:lpstr>S2S vs. S2G Alignment</vt:lpstr>
      <vt:lpstr>Analysis of State-of-the-Art Tools</vt:lpstr>
      <vt:lpstr>SeGraM: Universal Genomic Mapping Accelerator</vt:lpstr>
      <vt:lpstr>SeGraM Hardware Design</vt:lpstr>
      <vt:lpstr>SeGraM Hardware Design</vt:lpstr>
      <vt:lpstr>MinSeed HW</vt:lpstr>
      <vt:lpstr>BitAlign HW</vt:lpstr>
      <vt:lpstr>Overall System Design of SeGraM</vt:lpstr>
      <vt:lpstr>Use Cases of SeGraM</vt:lpstr>
      <vt:lpstr>Key Results – Area &amp; Power</vt:lpstr>
      <vt:lpstr>Key Results – SeGraM with Long Reads</vt:lpstr>
      <vt:lpstr>Key Results – SeGraM with Short Reads</vt:lpstr>
      <vt:lpstr>Key Results – BitAlign (S2G Alignment)</vt:lpstr>
      <vt:lpstr>Conclusion</vt:lpstr>
      <vt:lpstr>Accelerating Sequence-to-Graph Mapping</vt:lpstr>
      <vt:lpstr>Agenda</vt:lpstr>
      <vt:lpstr>Read Mapping &amp; Filtering</vt:lpstr>
      <vt:lpstr>Read Mapping &amp; Filtering in Memory</vt:lpstr>
      <vt:lpstr>Near-Memory Pre-Alignment Filtering</vt:lpstr>
      <vt:lpstr>Near-Memory SneakySnake</vt:lpstr>
      <vt:lpstr>Near-Memory Acceleration using FPGAs</vt:lpstr>
      <vt:lpstr>Performance &amp; Energy Greatly Improve</vt:lpstr>
      <vt:lpstr>More On Near-Memory SneakySnake</vt:lpstr>
      <vt:lpstr>Location Filtering in 3D-Stacked PIM</vt:lpstr>
      <vt:lpstr>GRIM-Filter</vt:lpstr>
      <vt:lpstr>Our Proposal: GRIM-Filter</vt:lpstr>
      <vt:lpstr>GRIM-Filter: Bins</vt:lpstr>
      <vt:lpstr>GRIM-Filter: Bitvectors</vt:lpstr>
      <vt:lpstr>GRIM-Filter: Bitvectors</vt:lpstr>
      <vt:lpstr>Our Proposal: GRIM-Filter</vt:lpstr>
      <vt:lpstr>GRIM-Filter: Checking a Bin</vt:lpstr>
      <vt:lpstr>Our Proposal: GRIM-Filter</vt:lpstr>
      <vt:lpstr>Integrating GRIM-Filter into a Read Mapper</vt:lpstr>
      <vt:lpstr>Key Properties of GRIM-Filter</vt:lpstr>
      <vt:lpstr>Opportunity: 3D-Stacked Logic+Memory</vt:lpstr>
      <vt:lpstr>DRAM Landscape (circa 2015)</vt:lpstr>
      <vt:lpstr>3D-Stacked Memory</vt:lpstr>
      <vt:lpstr>3D-Stacked Memory</vt:lpstr>
      <vt:lpstr>3D-Stacked Memory</vt:lpstr>
      <vt:lpstr>GRIM-Filter in 3D-Stacked DRAM</vt:lpstr>
      <vt:lpstr>GRIM-Filter in 3D-Stacked DRAM</vt:lpstr>
      <vt:lpstr>Methodology</vt:lpstr>
      <vt:lpstr>GRIM-Filter Performance</vt:lpstr>
      <vt:lpstr>GRIM-Filter False Negative Rate</vt:lpstr>
      <vt:lpstr>More on GRIM-Filter</vt:lpstr>
      <vt:lpstr>Agenda</vt:lpstr>
      <vt:lpstr>In-Storage Genome Filtering [ASPLOS 2022] </vt:lpstr>
      <vt:lpstr>Genome Sequence Analysis</vt:lpstr>
      <vt:lpstr>Accelerating Genome Sequence Analysis</vt:lpstr>
      <vt:lpstr>Key Idea</vt:lpstr>
      <vt:lpstr>Filtering Opportunities</vt:lpstr>
      <vt:lpstr>Challenges</vt:lpstr>
      <vt:lpstr>GenStore</vt:lpstr>
      <vt:lpstr>In-Storage Genome Filtering [ASPLOS 2022] </vt:lpstr>
      <vt:lpstr>PIM Review and Open Problems</vt:lpstr>
      <vt:lpstr>PIM Review and Open Problems (II)</vt:lpstr>
      <vt:lpstr>More on Processing-in-Memory</vt:lpstr>
      <vt:lpstr>A Tutorial on PIM</vt:lpstr>
      <vt:lpstr>Processing-in-Memory Landscape Today</vt:lpstr>
      <vt:lpstr>UPMEM Processing-in-DRAM Engine (2019)</vt:lpstr>
      <vt:lpstr>UPMEM Memory Modules</vt:lpstr>
      <vt:lpstr>2,560-DPU Processing-in-Memory System</vt:lpstr>
      <vt:lpstr>More on the UPMEM PIM System</vt:lpstr>
      <vt:lpstr>Experimental Analysis of the UPMEM PIM Engine</vt:lpstr>
      <vt:lpstr>Upcoming TECHCON Presentation</vt:lpstr>
      <vt:lpstr>UPMEM PIM System Summary &amp; Analysis</vt:lpstr>
      <vt:lpstr>PrIM Benchmarks: Application Domains</vt:lpstr>
      <vt:lpstr>PrIM Benchmarks are Open Source</vt:lpstr>
      <vt:lpstr>Understanding a Modern PIM Architecture</vt:lpstr>
      <vt:lpstr>Understanding a Modern PIM Architecture</vt:lpstr>
      <vt:lpstr>More on Analysis of the UPMEM PIM Engine</vt:lpstr>
      <vt:lpstr>More on Analysis of the UPMEM PIM Engine</vt:lpstr>
      <vt:lpstr>More on PRIM Benchmarks</vt:lpstr>
      <vt:lpstr>UPMEM PIM System Summary &amp; Analysis</vt:lpstr>
      <vt:lpstr>ML Training on a Real PIM System</vt:lpstr>
      <vt:lpstr>AIM (PIM Sequence Alignment Framework)</vt:lpstr>
      <vt:lpstr>Connecting Basecalling and Read Mapping in PIM</vt:lpstr>
      <vt:lpstr>Agenda</vt:lpstr>
      <vt:lpstr>Newer Genome Sequencing Technologies</vt:lpstr>
      <vt:lpstr>New Applications: Graph Genomes</vt:lpstr>
      <vt:lpstr>New Applications: Ref Genome Updates </vt:lpstr>
      <vt:lpstr>Remapping Reads Between References </vt:lpstr>
      <vt:lpstr>Mapping Constant Regions Between References </vt:lpstr>
      <vt:lpstr>Newer Genome Sequencing Technologies</vt:lpstr>
      <vt:lpstr>Recall: High-Throughput Sequencing</vt:lpstr>
      <vt:lpstr>Nanopore Sequencing Technology</vt:lpstr>
      <vt:lpstr>Nanopore Sequencing Technology</vt:lpstr>
      <vt:lpstr>Oxford Nanopore Sequencers</vt:lpstr>
      <vt:lpstr>Illumina Sequencers</vt:lpstr>
      <vt:lpstr>How Does Nanopore Sequencing Work?</vt:lpstr>
      <vt:lpstr>Advantages of Nanopore Sequencing</vt:lpstr>
      <vt:lpstr>Challenges of Nanopore Sequencing</vt:lpstr>
      <vt:lpstr>Nanopore Genome Assembly Pipeline</vt:lpstr>
      <vt:lpstr>Nanopore Genome Assembly Tools (I)</vt:lpstr>
      <vt:lpstr>Nanopore Genome Assembly Tools (II)</vt:lpstr>
      <vt:lpstr>Nanopore Genome Assembly Tools (III)</vt:lpstr>
      <vt:lpstr>More on Nanopore Sequencing &amp; Tools</vt:lpstr>
      <vt:lpstr>Why Do We Care? An Example from 2020</vt:lpstr>
      <vt:lpstr>Sequencing of COVID-19</vt:lpstr>
      <vt:lpstr>COVID-19 Nanopore Sequencing (I)</vt:lpstr>
      <vt:lpstr>COVID-19 Nanopore Sequencing (II)</vt:lpstr>
      <vt:lpstr>A Bright Future for Intelligent Genome Analysis</vt:lpstr>
      <vt:lpstr>Agenda</vt:lpstr>
      <vt:lpstr>Conclusion</vt:lpstr>
      <vt:lpstr>Things Are Happening In Industry</vt:lpstr>
      <vt:lpstr>Illumina DRAGEN Bio-IT Platform (2018)</vt:lpstr>
      <vt:lpstr>NVIDIA Clara Parabricks (2020) </vt:lpstr>
      <vt:lpstr>NVIDIA Hopper DPX Instructions (2022)</vt:lpstr>
      <vt:lpstr>Recall Our Dream (from 2007)</vt:lpstr>
      <vt:lpstr>Conclusion</vt:lpstr>
      <vt:lpstr>A Bright Future for Intelligent Genome Analysis</vt:lpstr>
      <vt:lpstr>Resources &amp; Acknowledgments</vt:lpstr>
      <vt:lpstr>Accelerating Genome Analysis: Overview</vt:lpstr>
      <vt:lpstr>PIM Review and Open Problems</vt:lpstr>
      <vt:lpstr>PIM Review and Open Problems (II)</vt:lpstr>
      <vt:lpstr>More on Memory-Centric System Design</vt:lpstr>
      <vt:lpstr>A Tutorial on PIM</vt:lpstr>
      <vt:lpstr>Special Research Sessions &amp; Courses</vt:lpstr>
      <vt:lpstr>Overview Readings (II)</vt:lpstr>
      <vt:lpstr>Overview Readings (III)</vt:lpstr>
      <vt:lpstr>Detailed Lectures on Genome Analysis</vt:lpstr>
      <vt:lpstr>Genomics (Spring 2022)</vt:lpstr>
      <vt:lpstr>Genomics (Fall 2021)</vt:lpstr>
      <vt:lpstr>Comp Arch (Fall’21)</vt:lpstr>
      <vt:lpstr>DDCA (Spring 2022)</vt:lpstr>
      <vt:lpstr>Seminar in Comp Arch (Spring &amp; Fall)</vt:lpstr>
      <vt:lpstr>PIM Course (Spring 2022)</vt:lpstr>
      <vt:lpstr>Hetero. Systems (Spring’22)</vt:lpstr>
      <vt:lpstr>HW/SW Co-Design (Spring 2022)</vt:lpstr>
      <vt:lpstr>SSD Course (Spring 2022)</vt:lpstr>
      <vt:lpstr>Funding Acknowledgments</vt:lpstr>
      <vt:lpstr>Acknowledgments</vt:lpstr>
      <vt:lpstr>PowerPoint Presentation</vt:lpstr>
      <vt:lpstr>SAFARI Newsletter April 2020 Edition</vt:lpstr>
      <vt:lpstr>SAFARI Newsletter January 2021 Edition</vt:lpstr>
      <vt:lpstr>SAFARI Newsletter December 2021 Edition</vt:lpstr>
      <vt:lpstr>Referenced Papers, Talks, Artifacts</vt:lpstr>
      <vt:lpstr>Open Source Tools: SAFARI GitHub</vt:lpstr>
      <vt:lpstr>Accelerating Genome Analysis  A Primer on an Ongoing Journey</vt:lpstr>
      <vt:lpstr>Some Recent Papers</vt:lpstr>
      <vt:lpstr>Connecting Basecalling and Read Mapping in PIM</vt:lpstr>
      <vt:lpstr>Finding Approximate Seed Matches</vt:lpstr>
      <vt:lpstr>Hardware Acceleration for pHMMs</vt:lpstr>
      <vt:lpstr>Remapping Reads Between References </vt:lpstr>
      <vt:lpstr>Mapping Constant Regions Between References </vt:lpstr>
      <vt:lpstr>COVIDHunter</vt:lpstr>
      <vt:lpstr>Packaging Omics Methods</vt:lpstr>
      <vt:lpstr>Demeter (HD Food Microbiome Profiling)</vt:lpstr>
      <vt:lpstr>AIM (PIM Sequence Alignment Framework)</vt:lpstr>
      <vt:lpstr>Scrooge</vt:lpstr>
      <vt:lpstr>Intelligent Genome Analysis</vt:lpstr>
      <vt:lpstr>Pairwise Sequence Alignment using PIM</vt:lpstr>
      <vt:lpstr>Backup Slides for Further Info</vt:lpstr>
      <vt:lpstr>Detailed Lectures on PIM (I)</vt:lpstr>
      <vt:lpstr>Detailed Lectures on PIM (II)</vt:lpstr>
      <vt:lpstr>Genome Analysis</vt:lpstr>
      <vt:lpstr>Genome Analysis</vt:lpstr>
      <vt:lpstr>Genome Sequencer is a Chopper</vt:lpstr>
      <vt:lpstr>Oxford Nanopore Sequencers</vt:lpstr>
      <vt:lpstr>Illumina Sequencers</vt:lpstr>
      <vt:lpstr>How Does Illumina Machine Work?</vt:lpstr>
      <vt:lpstr>How Does Illumina Machine Work?</vt:lpstr>
      <vt:lpstr>How Does Illumina Machine Work?</vt:lpstr>
      <vt:lpstr>How Does Nanopore Machine Work?</vt:lpstr>
      <vt:lpstr>How Does Nanopore Machine Work?</vt:lpstr>
      <vt:lpstr>Solving the Puzzle</vt:lpstr>
      <vt:lpstr>HTS Sequencing Output</vt:lpstr>
      <vt:lpstr>HiFi Reads (PacBio)</vt:lpstr>
      <vt:lpstr>How Long is DNA?</vt:lpstr>
      <vt:lpstr>Cracking the 1st Human Genome Sequence</vt:lpstr>
      <vt:lpstr>Obtaining the Human Reference Genome</vt:lpstr>
      <vt:lpstr>Challenges in Read Mapping</vt:lpstr>
      <vt:lpstr>Revisiting the Puzzle</vt:lpstr>
      <vt:lpstr>Reference Genome Bias</vt:lpstr>
      <vt:lpstr>Time to Change the Reference Genome</vt:lpstr>
      <vt:lpstr>MAGNET (AACBB 2018, TIR 2017)</vt:lpstr>
      <vt:lpstr>MAGNET Walkthrough</vt:lpstr>
      <vt:lpstr>PowerPoint Presentation</vt:lpstr>
      <vt:lpstr>AirLift</vt:lpstr>
      <vt:lpstr>Clustering the Reference Genome Regions</vt:lpstr>
      <vt:lpstr>More Details on AirLift</vt:lpstr>
      <vt:lpstr>Nanopore Sequencing</vt:lpstr>
      <vt:lpstr>The Effect of Pre-Alignment (Theoretically)</vt:lpstr>
      <vt:lpstr>Aside: In-Memory Graph Processing</vt:lpstr>
      <vt:lpstr>Key Bottlenecks in Graph Processing</vt:lpstr>
      <vt:lpstr>Tesseract System for Graph Processing</vt:lpstr>
      <vt:lpstr>Tesseract System for Graph Processing</vt:lpstr>
      <vt:lpstr>Communications In Tesseract (I)</vt:lpstr>
      <vt:lpstr>Communications In Tesseract (II)</vt:lpstr>
      <vt:lpstr>Communications In Tesseract (III)</vt:lpstr>
      <vt:lpstr>Remote Function Call (Non-Blocking)</vt:lpstr>
      <vt:lpstr>Tesseract System for Graph Processing</vt:lpstr>
      <vt:lpstr>Evaluated Systems</vt:lpstr>
      <vt:lpstr>Tesseract Graph Processing Performance</vt:lpstr>
      <vt:lpstr>Tesseract Graph Processing Performance</vt:lpstr>
      <vt:lpstr>Effect of Bandwidth &amp; Programming Model</vt:lpstr>
      <vt:lpstr>Tesseract Graph Processing System Energy</vt:lpstr>
      <vt:lpstr>More on Tesseract</vt:lpstr>
      <vt:lpstr>End of Backup Slides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ATLAS: A Scalable and High-Performance Scheduling Algorithm for Multiple Memory Controllers</dc:title>
  <dc:creator>yoongu</dc:creator>
  <cp:lastModifiedBy>Mutlu  Onur</cp:lastModifiedBy>
  <cp:revision>2931</cp:revision>
  <cp:lastPrinted>2017-09-14T13:39:03Z</cp:lastPrinted>
  <dcterms:created xsi:type="dcterms:W3CDTF">2010-10-08T20:41:54Z</dcterms:created>
  <dcterms:modified xsi:type="dcterms:W3CDTF">2022-09-06T07:43:47Z</dcterms:modified>
</cp:coreProperties>
</file>